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53.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98"/>
  </p:notesMasterIdLst>
  <p:handoutMasterIdLst>
    <p:handoutMasterId r:id="rId99"/>
  </p:handoutMasterIdLst>
  <p:sldIdLst>
    <p:sldId id="554" r:id="rId2"/>
    <p:sldId id="650" r:id="rId3"/>
    <p:sldId id="651" r:id="rId4"/>
    <p:sldId id="652" r:id="rId5"/>
    <p:sldId id="661" r:id="rId6"/>
    <p:sldId id="813" r:id="rId7"/>
    <p:sldId id="653" r:id="rId8"/>
    <p:sldId id="663" r:id="rId9"/>
    <p:sldId id="662" r:id="rId10"/>
    <p:sldId id="655" r:id="rId11"/>
    <p:sldId id="656" r:id="rId12"/>
    <p:sldId id="657" r:id="rId13"/>
    <p:sldId id="658" r:id="rId14"/>
    <p:sldId id="659" r:id="rId15"/>
    <p:sldId id="660" r:id="rId16"/>
    <p:sldId id="1064" r:id="rId17"/>
    <p:sldId id="986" r:id="rId18"/>
    <p:sldId id="809" r:id="rId19"/>
    <p:sldId id="810" r:id="rId20"/>
    <p:sldId id="811" r:id="rId21"/>
    <p:sldId id="992" r:id="rId22"/>
    <p:sldId id="993" r:id="rId23"/>
    <p:sldId id="994" r:id="rId24"/>
    <p:sldId id="995" r:id="rId25"/>
    <p:sldId id="996" r:id="rId26"/>
    <p:sldId id="997" r:id="rId27"/>
    <p:sldId id="998" r:id="rId28"/>
    <p:sldId id="999" r:id="rId29"/>
    <p:sldId id="1000" r:id="rId30"/>
    <p:sldId id="1001" r:id="rId31"/>
    <p:sldId id="1002" r:id="rId32"/>
    <p:sldId id="1003" r:id="rId33"/>
    <p:sldId id="1004" r:id="rId34"/>
    <p:sldId id="1005" r:id="rId35"/>
    <p:sldId id="1006" r:id="rId36"/>
    <p:sldId id="1007" r:id="rId37"/>
    <p:sldId id="1008" r:id="rId38"/>
    <p:sldId id="1009" r:id="rId39"/>
    <p:sldId id="1010" r:id="rId40"/>
    <p:sldId id="1011" r:id="rId41"/>
    <p:sldId id="1012" r:id="rId42"/>
    <p:sldId id="1013" r:id="rId43"/>
    <p:sldId id="1014" r:id="rId44"/>
    <p:sldId id="1015" r:id="rId45"/>
    <p:sldId id="1016" r:id="rId46"/>
    <p:sldId id="1017" r:id="rId47"/>
    <p:sldId id="1018" r:id="rId48"/>
    <p:sldId id="1019" r:id="rId49"/>
    <p:sldId id="1020" r:id="rId50"/>
    <p:sldId id="1021" r:id="rId51"/>
    <p:sldId id="1022" r:id="rId52"/>
    <p:sldId id="1023" r:id="rId53"/>
    <p:sldId id="1024" r:id="rId54"/>
    <p:sldId id="1025" r:id="rId55"/>
    <p:sldId id="1026" r:id="rId56"/>
    <p:sldId id="1027" r:id="rId57"/>
    <p:sldId id="1028" r:id="rId58"/>
    <p:sldId id="1029" r:id="rId59"/>
    <p:sldId id="1030" r:id="rId60"/>
    <p:sldId id="1031" r:id="rId61"/>
    <p:sldId id="1032" r:id="rId62"/>
    <p:sldId id="1033" r:id="rId63"/>
    <p:sldId id="1034" r:id="rId64"/>
    <p:sldId id="1035" r:id="rId65"/>
    <p:sldId id="1036" r:id="rId66"/>
    <p:sldId id="1037" r:id="rId67"/>
    <p:sldId id="1038" r:id="rId68"/>
    <p:sldId id="1039" r:id="rId69"/>
    <p:sldId id="1040" r:id="rId70"/>
    <p:sldId id="1041" r:id="rId71"/>
    <p:sldId id="1042" r:id="rId72"/>
    <p:sldId id="1043" r:id="rId73"/>
    <p:sldId id="1044" r:id="rId74"/>
    <p:sldId id="1045" r:id="rId75"/>
    <p:sldId id="1046" r:id="rId76"/>
    <p:sldId id="1047" r:id="rId77"/>
    <p:sldId id="1048" r:id="rId78"/>
    <p:sldId id="1049" r:id="rId79"/>
    <p:sldId id="1050" r:id="rId80"/>
    <p:sldId id="1051" r:id="rId81"/>
    <p:sldId id="1052" r:id="rId82"/>
    <p:sldId id="1053" r:id="rId83"/>
    <p:sldId id="1054" r:id="rId84"/>
    <p:sldId id="1055" r:id="rId85"/>
    <p:sldId id="1056" r:id="rId86"/>
    <p:sldId id="1057" r:id="rId87"/>
    <p:sldId id="1058" r:id="rId88"/>
    <p:sldId id="1059" r:id="rId89"/>
    <p:sldId id="1060" r:id="rId90"/>
    <p:sldId id="1066" r:id="rId91"/>
    <p:sldId id="899" r:id="rId92"/>
    <p:sldId id="896" r:id="rId93"/>
    <p:sldId id="897" r:id="rId94"/>
    <p:sldId id="898" r:id="rId95"/>
    <p:sldId id="893" r:id="rId96"/>
    <p:sldId id="1063" r:id="rId97"/>
  </p:sldIdLst>
  <p:sldSz cx="9144000" cy="6858000" type="screen4x3"/>
  <p:notesSz cx="6858000" cy="9144000"/>
  <p:custDataLst>
    <p:tags r:id="rId10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B42B00"/>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8" d="100"/>
          <a:sy n="68" d="100"/>
        </p:scale>
        <p:origin x="-3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bwMode="auto">
          <a:xfrm>
            <a:off x="6329363"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Distributed Par</a:t>
            </a:r>
            <a:endParaRPr lang="en-US" dirty="0"/>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ipe2011@yaho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ph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ustinsmith@wolfram.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hodor.org/petascale/participation/internships/" TargetMode="External"/><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6.jpeg"/><Relationship Id="rId11" Type="http://schemas.openxmlformats.org/officeDocument/2006/relationships/image" Target="../media/image20.png"/><Relationship Id="rId5" Type="http://schemas.openxmlformats.org/officeDocument/2006/relationships/image" Target="../media/image15.jpe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hyperlink" Target="http://symposium2011.oscer.o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2.xml"/><Relationship Id="rId4" Type="http://schemas.openxmlformats.org/officeDocument/2006/relationships/image" Target="../media/image2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youtube.com/watch?v=8k1UOEYIQR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4.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3" Type="http://schemas.openxmlformats.org/officeDocument/2006/relationships/hyperlink" Target="http://www.tandberg.com/" TargetMode="External"/><Relationship Id="rId2" Type="http://schemas.openxmlformats.org/officeDocument/2006/relationships/hyperlink" Target="http://www.polycom.com/" TargetMode="External"/><Relationship Id="rId1" Type="http://schemas.openxmlformats.org/officeDocument/2006/relationships/slideLayout" Target="../slideLayouts/slideLayout2.xml"/><Relationship Id="rId5" Type="http://schemas.openxmlformats.org/officeDocument/2006/relationships/hyperlink" Target="http://www.onenet.net/" TargetMode="External"/><Relationship Id="rId4" Type="http://schemas.openxmlformats.org/officeDocument/2006/relationships/hyperlink" Target="http://www.lifesize.com/" TargetMode="Externa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5.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 Id="rId4" Type="http://schemas.openxmlformats.org/officeDocument/2006/relationships/hyperlink" Target="http://164.58.250.47/" TargetMode="Externa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6.xml.rels><?xml version="1.0" encoding="UTF-8" standalone="yes"?>
<Relationships xmlns="http://schemas.openxmlformats.org/package/2006/relationships"><Relationship Id="rId2" Type="http://schemas.openxmlformats.org/officeDocument/2006/relationships/hyperlink" Target="http://xmeeting.sourceforge.net/"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8.xml.rels><?xml version="1.0" encoding="UTF-8" standalone="yes"?>
<Relationships xmlns="http://schemas.openxmlformats.org/package/2006/relationships"><Relationship Id="rId2" Type="http://schemas.openxmlformats.org/officeDocument/2006/relationships/hyperlink" Target="http://www.apple.com/quicktime/"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mailto:justinsmith@wolfram.com"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8" Type="http://schemas.openxmlformats.org/officeDocument/2006/relationships/hyperlink" Target="http://shodor.org/petascale/participation/internships/" TargetMode="External"/><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64.xml"/><Relationship Id="rId6" Type="http://schemas.openxmlformats.org/officeDocument/2006/relationships/image" Target="../media/image16.jpeg"/><Relationship Id="rId11" Type="http://schemas.openxmlformats.org/officeDocument/2006/relationships/image" Target="../media/image20.png"/><Relationship Id="rId5" Type="http://schemas.openxmlformats.org/officeDocument/2006/relationships/image" Target="../media/image15.jpe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hyperlink" Target="http://symposium2011.oscer.ou.edu/"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hyperlink" Target="http://www.oscer.ou.edu/" TargetMode="Externa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5400" dirty="0" smtClean="0">
                <a:effectLst>
                  <a:outerShdw blurRad="38100" dist="38100" dir="2700000" algn="tl">
                    <a:srgbClr val="C0C0C0"/>
                  </a:outerShdw>
                </a:effectLst>
                <a:latin typeface="Arial Black" pitchFamily="34" charset="0"/>
              </a:rPr>
              <a:t>Supercomputing</a:t>
            </a:r>
            <a:br>
              <a:rPr lang="en-US" sz="5400" dirty="0" smtClean="0">
                <a:effectLst>
                  <a:outerShdw blurRad="38100" dist="38100" dir="2700000" algn="tl">
                    <a:srgbClr val="C0C0C0"/>
                  </a:outerShdw>
                </a:effectLst>
                <a:latin typeface="Arial Black" pitchFamily="34" charset="0"/>
              </a:rPr>
            </a:br>
            <a:r>
              <a:rPr lang="en-US" sz="5400" dirty="0" smtClean="0">
                <a:effectLst>
                  <a:outerShdw blurRad="38100" dist="38100" dir="2700000" algn="tl">
                    <a:srgbClr val="C0C0C0"/>
                  </a:outerShdw>
                </a:effectLst>
                <a:latin typeface="Arial Black" pitchFamily="34" charset="0"/>
              </a:rPr>
              <a:t>in Plain English</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Tuesday March 22 2011</a:t>
            </a:r>
          </a:p>
        </p:txBody>
      </p:sp>
      <p:grpSp>
        <p:nvGrpSpPr>
          <p:cNvPr id="11269" name="Group 11"/>
          <p:cNvGrpSpPr>
            <a:grpSpLocks/>
          </p:cNvGrpSpPr>
          <p:nvPr/>
        </p:nvGrpSpPr>
        <p:grpSpPr bwMode="auto">
          <a:xfrm>
            <a:off x="2362200" y="4876800"/>
            <a:ext cx="5029200" cy="1354138"/>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None/>
            </a:pPr>
            <a:r>
              <a:rPr lang="en-US" dirty="0" smtClean="0"/>
              <a:t>US: 1-800-832-0736, *6232874#</a:t>
            </a:r>
          </a:p>
          <a:p>
            <a:pPr algn="ctr">
              <a:buNone/>
            </a:pPr>
            <a:r>
              <a:rPr lang="en-US" dirty="0" smtClean="0"/>
              <a:t>International: 303-330-0440, *6232874#</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Amy </a:t>
            </a:r>
            <a:r>
              <a:rPr lang="en-US" dirty="0" err="1"/>
              <a:t>Apon</a:t>
            </a:r>
            <a:r>
              <a:rPr lang="en-US" dirty="0"/>
              <a:t> and U Arkansas for providing the </a:t>
            </a:r>
            <a:r>
              <a:rPr lang="en-US" dirty="0" smtClean="0"/>
              <a:t>previous toll </a:t>
            </a:r>
            <a:r>
              <a:rPr lang="en-US" dirty="0"/>
              <a:t>free phone bridge.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a:t>No matter how you connect, please mute yourself, so that we cannot hear you.</a:t>
            </a:r>
          </a:p>
          <a:p>
            <a:pPr>
              <a:buFont typeface="Wingdings" pitchFamily="2" charset="2"/>
              <a:buNone/>
            </a:pPr>
            <a:r>
              <a:rPr lang="en-US"/>
              <a:t>At OU, we will turn off the sound on all conferencing technologies.</a:t>
            </a:r>
          </a:p>
          <a:p>
            <a:pPr>
              <a:buFont typeface="Wingdings" pitchFamily="2" charset="2"/>
              <a:buNone/>
            </a:pPr>
            <a:r>
              <a:rPr lang="en-US"/>
              <a:t>That way, we won’t have problems with echo cancellation.</a:t>
            </a:r>
          </a:p>
          <a:p>
            <a:pPr>
              <a:buFont typeface="Wingdings" pitchFamily="2" charset="2"/>
              <a:buNone/>
            </a:pPr>
            <a:r>
              <a:rPr lang="en-US"/>
              <a:t>Of course, that means we cannot hear questions.</a:t>
            </a:r>
          </a:p>
          <a:p>
            <a:pPr>
              <a:buFont typeface="Wingdings" pitchFamily="2" charset="2"/>
              <a:buNone/>
            </a:pPr>
            <a:r>
              <a:rPr lang="en-US"/>
              <a:t>So for questions, you’ll need to send some kind of text.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a:t>Questions via Text: iLinc or E-mail</a:t>
            </a:r>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via </a:t>
            </a:r>
            <a:r>
              <a:rPr lang="en-US" dirty="0" smtClean="0"/>
              <a:t>e-mail </a:t>
            </a:r>
            <a:r>
              <a:rPr lang="en-US" dirty="0"/>
              <a:t>to</a:t>
            </a:r>
            <a:r>
              <a:rPr lang="en-US" dirty="0">
                <a:latin typeface="Courier New" pitchFamily="49" charset="0"/>
                <a:cs typeface="Courier New" pitchFamily="49" charset="0"/>
              </a:rPr>
              <a:t> </a:t>
            </a:r>
            <a:r>
              <a:rPr lang="en-US" b="1" dirty="0" smtClean="0">
                <a:latin typeface="Courier New" pitchFamily="49" charset="0"/>
                <a:cs typeface="Courier New" pitchFamily="49" charset="0"/>
                <a:hlinkClick r:id="rId2"/>
              </a:rPr>
              <a:t>sipe2011@yahoo.com</a:t>
            </a:r>
            <a:r>
              <a:rPr lang="en-US" dirty="0" smtClean="0"/>
              <a:t>.</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13</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a:t>OSCER operations </a:t>
            </a:r>
            <a:r>
              <a:rPr lang="en-US" sz="2000" dirty="0" smtClean="0"/>
              <a:t>staff: Brandon </a:t>
            </a:r>
            <a:r>
              <a:rPr lang="en-US" sz="2000" dirty="0"/>
              <a:t>George, Dave Akin, Brett Zimmerman, Josh </a:t>
            </a:r>
            <a:r>
              <a:rPr lang="en-US" sz="2000" dirty="0" smtClean="0"/>
              <a:t>Alexander</a:t>
            </a:r>
          </a:p>
          <a:p>
            <a:pPr>
              <a:lnSpc>
                <a:spcPct val="90000"/>
              </a:lnSpc>
            </a:pPr>
            <a:r>
              <a:rPr lang="en-US" sz="2000" dirty="0" smtClean="0"/>
              <a:t>Horst </a:t>
            </a:r>
            <a:r>
              <a:rPr lang="en-US" sz="2000" dirty="0" err="1" smtClean="0"/>
              <a:t>Severini</a:t>
            </a:r>
            <a:r>
              <a:rPr lang="en-US" sz="2000" dirty="0" smtClean="0"/>
              <a:t>, OSCER Associate Director for Remote &amp; Heterogeneous Computing</a:t>
            </a:r>
            <a:endParaRPr lang="en-US" sz="2000" dirty="0"/>
          </a:p>
          <a:p>
            <a:pPr>
              <a:lnSpc>
                <a:spcPct val="90000"/>
              </a:lnSpc>
            </a:pPr>
            <a:r>
              <a:rPr lang="en-US" sz="2000" dirty="0"/>
              <a:t>OU Research Campus staff (Patrick Calhoun, </a:t>
            </a:r>
            <a:r>
              <a:rPr lang="en-US" sz="2000" dirty="0" smtClean="0"/>
              <a:t>Mark </a:t>
            </a:r>
            <a:r>
              <a:rPr lang="en-US" sz="2000" dirty="0" err="1" smtClean="0"/>
              <a:t>McAvoy</a:t>
            </a:r>
            <a:r>
              <a:rPr lang="en-US" sz="2000" dirty="0" smtClean="0"/>
              <a:t>)</a:t>
            </a:r>
            <a:endParaRPr lang="en-US" sz="2000" dirty="0"/>
          </a:p>
          <a:p>
            <a:pPr>
              <a:lnSpc>
                <a:spcPct val="90000"/>
              </a:lnSpc>
            </a:pPr>
            <a:r>
              <a:rPr lang="en-US" sz="2000" dirty="0"/>
              <a:t>Kevin Blake, OU IT (videographer)</a:t>
            </a:r>
          </a:p>
          <a:p>
            <a:pPr>
              <a:lnSpc>
                <a:spcPct val="90000"/>
              </a:lnSpc>
            </a:pPr>
            <a:r>
              <a:rPr lang="en-US" sz="2000" dirty="0" smtClean="0"/>
              <a:t>John Chapman, Jeff </a:t>
            </a:r>
            <a:r>
              <a:rPr lang="en-US" sz="2000" dirty="0" err="1" smtClean="0"/>
              <a:t>Pummill</a:t>
            </a:r>
            <a:r>
              <a:rPr lang="en-US" sz="2000" dirty="0" smtClean="0"/>
              <a:t> </a:t>
            </a:r>
            <a:r>
              <a:rPr lang="en-US" sz="2000" dirty="0"/>
              <a:t>and Amy </a:t>
            </a:r>
            <a:r>
              <a:rPr lang="en-US" sz="2000" dirty="0" err="1"/>
              <a:t>Apon</a:t>
            </a:r>
            <a:r>
              <a:rPr lang="en-US" sz="2000" dirty="0"/>
              <a:t>, U Arkansas</a:t>
            </a:r>
          </a:p>
          <a:p>
            <a:pPr>
              <a:lnSpc>
                <a:spcPct val="90000"/>
              </a:lnSpc>
            </a:pPr>
            <a:r>
              <a:rPr lang="en-US" sz="2000" dirty="0" smtClean="0"/>
              <a:t>James Deaton and Roger Holder, </a:t>
            </a:r>
            <a:r>
              <a:rPr lang="en-US" sz="2000" dirty="0" err="1" smtClean="0"/>
              <a:t>OneNet</a:t>
            </a:r>
            <a:endParaRPr lang="en-US" sz="2000" dirty="0" smtClean="0"/>
          </a:p>
          <a:p>
            <a:pPr>
              <a:lnSpc>
                <a:spcPct val="90000"/>
              </a:lnSpc>
            </a:pPr>
            <a:r>
              <a:rPr lang="en-US" sz="2000" dirty="0" smtClean="0"/>
              <a:t>Tim Miller, Wake Forest U</a:t>
            </a:r>
          </a:p>
          <a:p>
            <a:pPr>
              <a:lnSpc>
                <a:spcPct val="90000"/>
              </a:lnSpc>
            </a:pPr>
            <a:r>
              <a:rPr lang="en-US" sz="2000" dirty="0" smtClean="0"/>
              <a:t>Jamie </a:t>
            </a:r>
            <a:r>
              <a:rPr lang="en-US" sz="2000" dirty="0" err="1" smtClean="0"/>
              <a:t>Hegarty</a:t>
            </a:r>
            <a:r>
              <a:rPr lang="en-US" sz="2000" dirty="0" smtClean="0"/>
              <a:t> </a:t>
            </a:r>
            <a:r>
              <a:rPr lang="en-US" sz="2000" dirty="0" err="1" smtClean="0"/>
              <a:t>Schwettmann</a:t>
            </a:r>
            <a:r>
              <a:rPr lang="en-US" sz="2000" dirty="0" smtClean="0"/>
              <a:t>, i11 Industries</a:t>
            </a:r>
            <a:endParaRPr lang="en-US"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14</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15</a:t>
            </a:fld>
            <a:endParaRPr lang="en-US"/>
          </a:p>
        </p:txBody>
      </p:sp>
      <p:sp>
        <p:nvSpPr>
          <p:cNvPr id="538626" name="Rectangle 2"/>
          <p:cNvSpPr>
            <a:spLocks noGrp="1" noChangeArrowheads="1"/>
          </p:cNvSpPr>
          <p:nvPr>
            <p:ph type="title"/>
          </p:nvPr>
        </p:nvSpPr>
        <p:spPr/>
        <p:txBody>
          <a:bodyPr/>
          <a:lstStyle/>
          <a:p>
            <a:r>
              <a:rPr lang="en-US" sz="3600"/>
              <a:t>Supercomputing Exercises</a:t>
            </a:r>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first exercise is already posted at:</a:t>
            </a:r>
          </a:p>
          <a:p>
            <a:pPr algn="ctr">
              <a:lnSpc>
                <a:spcPct val="90000"/>
              </a:lnSpc>
              <a:buFont typeface="Wingdings" pitchFamily="2" charset="2"/>
              <a:buNone/>
            </a:pPr>
            <a:r>
              <a:rPr lang="en-US" b="1" dirty="0">
                <a:latin typeface="Courier New" pitchFamily="49" charset="0"/>
                <a:hlinkClick r:id="rId2"/>
              </a:rPr>
              <a:t>http://www.oscer.ou.edu/education.php</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p>
          <a:p>
            <a:pPr>
              <a:lnSpc>
                <a:spcPct val="90000"/>
              </a:lnSpc>
            </a:pPr>
            <a:r>
              <a:rPr lang="en-US" dirty="0"/>
              <a:t>This week’s </a:t>
            </a:r>
            <a:r>
              <a:rPr lang="en-US" dirty="0" smtClean="0"/>
              <a:t>N-Body exercise </a:t>
            </a:r>
            <a:r>
              <a:rPr lang="en-US" dirty="0"/>
              <a:t>will </a:t>
            </a:r>
            <a:r>
              <a:rPr lang="en-US" dirty="0" smtClean="0"/>
              <a:t>give you experience parallelizing using MPI.</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Mathematica</a:t>
            </a:r>
            <a:r>
              <a:rPr lang="en-US" dirty="0" smtClean="0"/>
              <a:t> Workshop Tue Apr 5</a:t>
            </a:r>
            <a:endParaRPr lang="en-US" dirty="0"/>
          </a:p>
        </p:txBody>
      </p:sp>
      <p:sp>
        <p:nvSpPr>
          <p:cNvPr id="3" name="Content Placeholder 2"/>
          <p:cNvSpPr>
            <a:spLocks noGrp="1"/>
          </p:cNvSpPr>
          <p:nvPr>
            <p:ph idx="1"/>
          </p:nvPr>
        </p:nvSpPr>
        <p:spPr>
          <a:xfrm>
            <a:off x="609600" y="1295400"/>
            <a:ext cx="7924800" cy="4648200"/>
          </a:xfrm>
        </p:spPr>
        <p:txBody>
          <a:bodyPr/>
          <a:lstStyle/>
          <a:p>
            <a:pPr>
              <a:spcBef>
                <a:spcPts val="0"/>
              </a:spcBef>
            </a:pPr>
            <a:r>
              <a:rPr lang="en-US" dirty="0" smtClean="0"/>
              <a:t>OU will be hosting a </a:t>
            </a:r>
            <a:r>
              <a:rPr lang="en-US" b="1" u="sng" dirty="0" smtClean="0"/>
              <a:t>FREE</a:t>
            </a:r>
            <a:r>
              <a:rPr lang="en-US" dirty="0" smtClean="0"/>
              <a:t> workshop on </a:t>
            </a:r>
            <a:r>
              <a:rPr lang="en-US" dirty="0" err="1" smtClean="0"/>
              <a:t>Mathematica</a:t>
            </a:r>
            <a:r>
              <a:rPr lang="en-US" dirty="0" smtClean="0"/>
              <a:t>:</a:t>
            </a:r>
          </a:p>
          <a:p>
            <a:pPr lvl="1">
              <a:spcBef>
                <a:spcPts val="0"/>
              </a:spcBef>
            </a:pPr>
            <a:r>
              <a:rPr lang="en-US" sz="2000" dirty="0" smtClean="0"/>
              <a:t>Tue Apr 5 3:00pm, right after SiPE</a:t>
            </a:r>
          </a:p>
          <a:p>
            <a:pPr lvl="1">
              <a:spcBef>
                <a:spcPts val="0"/>
              </a:spcBef>
            </a:pPr>
            <a:r>
              <a:rPr lang="en-US" sz="2000" dirty="0" smtClean="0"/>
              <a:t>Available live, in person at SRTC or via videoconferencing</a:t>
            </a:r>
          </a:p>
          <a:p>
            <a:pPr lvl="1">
              <a:spcBef>
                <a:spcPts val="0"/>
              </a:spcBef>
            </a:pPr>
            <a:r>
              <a:rPr lang="en-US" sz="2000" dirty="0" smtClean="0"/>
              <a:t>Also will be recorded for playback</a:t>
            </a:r>
          </a:p>
          <a:p>
            <a:pPr>
              <a:spcBef>
                <a:spcPts val="0"/>
              </a:spcBef>
            </a:pPr>
            <a:r>
              <a:rPr lang="en-US" dirty="0" smtClean="0"/>
              <a:t> To register, send e-mail containing the information below to</a:t>
            </a:r>
            <a:r>
              <a:rPr lang="en-US" dirty="0" smtClean="0">
                <a:latin typeface="Courier New" pitchFamily="49" charset="0"/>
                <a:cs typeface="Courier New" pitchFamily="49" charset="0"/>
              </a:rPr>
              <a:t> </a:t>
            </a:r>
            <a:r>
              <a:rPr lang="en-US" dirty="0" smtClean="0">
                <a:latin typeface="Courier New" pitchFamily="49" charset="0"/>
                <a:cs typeface="Courier New" pitchFamily="49" charset="0"/>
                <a:hlinkClick r:id="rId2"/>
              </a:rPr>
              <a:t>justinsmith@wolfram.com</a:t>
            </a:r>
            <a:r>
              <a:rPr lang="en-US" dirty="0" smtClean="0"/>
              <a:t>, with:</a:t>
            </a:r>
          </a:p>
          <a:p>
            <a:pPr lvl="1">
              <a:spcBef>
                <a:spcPts val="0"/>
              </a:spcBef>
            </a:pPr>
            <a:r>
              <a:rPr lang="en-US" sz="2000" dirty="0" smtClean="0"/>
              <a:t>your name;</a:t>
            </a:r>
          </a:p>
          <a:p>
            <a:pPr lvl="1">
              <a:spcBef>
                <a:spcPts val="0"/>
              </a:spcBef>
            </a:pPr>
            <a:r>
              <a:rPr lang="en-US" sz="2000" dirty="0" smtClean="0"/>
              <a:t>your e-mail address;</a:t>
            </a:r>
          </a:p>
          <a:p>
            <a:pPr lvl="1">
              <a:spcBef>
                <a:spcPts val="0"/>
              </a:spcBef>
            </a:pPr>
            <a:r>
              <a:rPr lang="en-US" sz="2000" dirty="0" smtClean="0"/>
              <a:t>your institution/company/agency/organization;</a:t>
            </a:r>
          </a:p>
          <a:p>
            <a:pPr lvl="1">
              <a:spcBef>
                <a:spcPts val="0"/>
              </a:spcBef>
            </a:pPr>
            <a:r>
              <a:rPr lang="en-US" sz="2000" dirty="0" smtClean="0"/>
              <a:t>your department/division;</a:t>
            </a:r>
          </a:p>
          <a:p>
            <a:pPr lvl="1">
              <a:spcBef>
                <a:spcPts val="0"/>
              </a:spcBef>
            </a:pPr>
            <a:r>
              <a:rPr lang="en-US" sz="2000" dirty="0" smtClean="0"/>
              <a:t>your status (undergrad, grad student, staff, faculty, professional etc);</a:t>
            </a:r>
          </a:p>
          <a:p>
            <a:pPr lvl="1">
              <a:spcBef>
                <a:spcPts val="0"/>
              </a:spcBef>
            </a:pPr>
            <a:r>
              <a:rPr lang="en-US" sz="2000" dirty="0" smtClean="0"/>
              <a:t>whether you're a current </a:t>
            </a:r>
            <a:r>
              <a:rPr lang="en-US" sz="2000" dirty="0" err="1" smtClean="0"/>
              <a:t>Mathematica</a:t>
            </a:r>
            <a:r>
              <a:rPr lang="en-US" sz="2000" dirty="0" smtClean="0"/>
              <a:t> user;</a:t>
            </a:r>
          </a:p>
          <a:p>
            <a:pPr lvl="1">
              <a:spcBef>
                <a:spcPts val="0"/>
              </a:spcBef>
            </a:pPr>
            <a:r>
              <a:rPr lang="en-US" sz="2000" dirty="0" smtClean="0"/>
              <a:t>whether you plan to attend in person at OU, live remotely via videoconferencing, or afterwards by watching the recorded streaming video.</a:t>
            </a:r>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s-ES" smtClean="0"/>
              <a:t>Tue March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12763" y="1155700"/>
            <a:ext cx="8118475" cy="762000"/>
          </a:xfrm>
        </p:spPr>
        <p:txBody>
          <a:bodyPr anchor="t"/>
          <a:lstStyle/>
          <a:p>
            <a:pPr algn="l" eaLnBrk="1" hangingPunct="1"/>
            <a:r>
              <a:rPr lang="en-US" sz="3900" b="1" dirty="0" smtClean="0">
                <a:solidFill>
                  <a:srgbClr val="0048BB"/>
                </a:solidFill>
              </a:rPr>
              <a:t>Undergraduate Petascale Internships </a:t>
            </a:r>
            <a:r>
              <a:rPr lang="en-US" sz="4000" b="1" dirty="0" smtClean="0">
                <a:solidFill>
                  <a:srgbClr val="0048BB"/>
                </a:solidFill>
              </a:rPr>
              <a:t/>
            </a:r>
            <a:br>
              <a:rPr lang="en-US" sz="4000" b="1" dirty="0" smtClean="0">
                <a:solidFill>
                  <a:srgbClr val="0048BB"/>
                </a:solidFill>
              </a:rPr>
            </a:br>
            <a:r>
              <a:rPr lang="en-US" sz="2000" b="1" dirty="0" smtClean="0">
                <a:solidFill>
                  <a:srgbClr val="0048BB"/>
                </a:solidFill>
              </a:rPr>
              <a:t/>
            </a:r>
            <a:br>
              <a:rPr lang="en-US" sz="2000" b="1" dirty="0" smtClean="0">
                <a:solidFill>
                  <a:srgbClr val="0048BB"/>
                </a:solidFill>
              </a:rPr>
            </a:br>
            <a:endParaRPr lang="en-US" sz="2000" b="1" dirty="0" smtClean="0">
              <a:solidFill>
                <a:srgbClr val="0048BB"/>
              </a:solidFill>
            </a:endParaRPr>
          </a:p>
        </p:txBody>
      </p:sp>
      <p:pic>
        <p:nvPicPr>
          <p:cNvPr id="15363" name="Picture 4" descr="Picture 1.png"/>
          <p:cNvPicPr>
            <a:picLocks noChangeAspect="1"/>
          </p:cNvPicPr>
          <p:nvPr/>
        </p:nvPicPr>
        <p:blipFill>
          <a:blip r:embed="rId2" cstate="print"/>
          <a:srcRect/>
          <a:stretch>
            <a:fillRect/>
          </a:stretch>
        </p:blipFill>
        <p:spPr bwMode="auto">
          <a:xfrm>
            <a:off x="3057525" y="207963"/>
            <a:ext cx="3028950" cy="1011237"/>
          </a:xfrm>
          <a:prstGeom prst="rect">
            <a:avLst/>
          </a:prstGeom>
          <a:noFill/>
          <a:ln w="9525">
            <a:noFill/>
            <a:miter lim="800000"/>
            <a:headEnd/>
            <a:tailEnd/>
          </a:ln>
        </p:spPr>
      </p:pic>
      <p:pic>
        <p:nvPicPr>
          <p:cNvPr id="15364" name="Picture 5" descr="Picture 2.png"/>
          <p:cNvPicPr>
            <a:picLocks noChangeAspect="1"/>
          </p:cNvPicPr>
          <p:nvPr/>
        </p:nvPicPr>
        <p:blipFill>
          <a:blip r:embed="rId3" cstate="print"/>
          <a:srcRect/>
          <a:stretch>
            <a:fillRect/>
          </a:stretch>
        </p:blipFill>
        <p:spPr bwMode="auto">
          <a:xfrm>
            <a:off x="939800" y="787400"/>
            <a:ext cx="1727200" cy="431800"/>
          </a:xfrm>
          <a:prstGeom prst="rect">
            <a:avLst/>
          </a:prstGeom>
          <a:noFill/>
          <a:ln w="9525">
            <a:noFill/>
            <a:miter lim="800000"/>
            <a:headEnd/>
            <a:tailEnd/>
          </a:ln>
        </p:spPr>
      </p:pic>
      <p:pic>
        <p:nvPicPr>
          <p:cNvPr id="15365" name="Picture 6" descr="Picture 3.png"/>
          <p:cNvPicPr>
            <a:picLocks noChangeAspect="1"/>
          </p:cNvPicPr>
          <p:nvPr/>
        </p:nvPicPr>
        <p:blipFill>
          <a:blip r:embed="rId4" cstate="print"/>
          <a:srcRect/>
          <a:stretch>
            <a:fillRect/>
          </a:stretch>
        </p:blipFill>
        <p:spPr bwMode="auto">
          <a:xfrm>
            <a:off x="6477000" y="685800"/>
            <a:ext cx="1878013" cy="533400"/>
          </a:xfrm>
          <a:prstGeom prst="rect">
            <a:avLst/>
          </a:prstGeom>
          <a:noFill/>
          <a:ln w="9525">
            <a:noFill/>
            <a:miter lim="800000"/>
            <a:headEnd/>
            <a:tailEnd/>
          </a:ln>
        </p:spPr>
      </p:pic>
      <p:pic>
        <p:nvPicPr>
          <p:cNvPr id="15366" name="Picture 7" descr="Picture 4.png"/>
          <p:cNvPicPr>
            <a:picLocks noChangeAspect="1"/>
          </p:cNvPicPr>
          <p:nvPr/>
        </p:nvPicPr>
        <p:blipFill>
          <a:blip r:embed="rId5" cstate="print"/>
          <a:srcRect/>
          <a:stretch>
            <a:fillRect/>
          </a:stretch>
        </p:blipFill>
        <p:spPr bwMode="auto">
          <a:xfrm>
            <a:off x="2628900" y="5410200"/>
            <a:ext cx="3886200" cy="774700"/>
          </a:xfrm>
          <a:prstGeom prst="rect">
            <a:avLst/>
          </a:prstGeom>
          <a:noFill/>
          <a:ln w="9525">
            <a:noFill/>
            <a:miter lim="800000"/>
            <a:headEnd/>
            <a:tailEnd/>
          </a:ln>
        </p:spPr>
      </p:pic>
      <p:pic>
        <p:nvPicPr>
          <p:cNvPr id="15367" name="Picture 8" descr="NSF-logo.jpg"/>
          <p:cNvPicPr>
            <a:picLocks noChangeAspect="1"/>
          </p:cNvPicPr>
          <p:nvPr/>
        </p:nvPicPr>
        <p:blipFill>
          <a:blip r:embed="rId6" cstate="print"/>
          <a:srcRect/>
          <a:stretch>
            <a:fillRect/>
          </a:stretch>
        </p:blipFill>
        <p:spPr bwMode="auto">
          <a:xfrm>
            <a:off x="7696200" y="5410200"/>
            <a:ext cx="928688" cy="928687"/>
          </a:xfrm>
          <a:prstGeom prst="rect">
            <a:avLst/>
          </a:prstGeom>
          <a:noFill/>
          <a:ln w="9525">
            <a:noFill/>
            <a:miter lim="800000"/>
            <a:headEnd/>
            <a:tailEnd/>
          </a:ln>
        </p:spPr>
      </p:pic>
      <p:pic>
        <p:nvPicPr>
          <p:cNvPr id="15368" name="Picture 11" descr="tetrahedron2007xsm.png"/>
          <p:cNvPicPr>
            <a:picLocks noChangeAspect="1"/>
          </p:cNvPicPr>
          <p:nvPr/>
        </p:nvPicPr>
        <p:blipFill>
          <a:blip r:embed="rId7" cstate="print"/>
          <a:srcRect/>
          <a:stretch>
            <a:fillRect/>
          </a:stretch>
        </p:blipFill>
        <p:spPr bwMode="auto">
          <a:xfrm>
            <a:off x="574675" y="5410200"/>
            <a:ext cx="873125" cy="752475"/>
          </a:xfrm>
          <a:prstGeom prst="rect">
            <a:avLst/>
          </a:prstGeom>
          <a:noFill/>
          <a:ln w="9525">
            <a:noFill/>
            <a:miter lim="800000"/>
            <a:headEnd/>
            <a:tailEnd/>
          </a:ln>
        </p:spPr>
      </p:pic>
      <p:sp>
        <p:nvSpPr>
          <p:cNvPr id="15369" name="TextBox 12"/>
          <p:cNvSpPr txBox="1">
            <a:spLocks noChangeArrowheads="1"/>
          </p:cNvSpPr>
          <p:nvPr/>
        </p:nvSpPr>
        <p:spPr bwMode="auto">
          <a:xfrm>
            <a:off x="685800" y="1696328"/>
            <a:ext cx="7772400" cy="3324225"/>
          </a:xfrm>
          <a:prstGeom prst="rect">
            <a:avLst/>
          </a:prstGeom>
          <a:noFill/>
          <a:ln w="9525">
            <a:noFill/>
            <a:miter lim="800000"/>
            <a:headEnd/>
            <a:tailEnd/>
          </a:ln>
        </p:spPr>
        <p:txBody>
          <a:bodyPr>
            <a:spAutoFit/>
          </a:bodyPr>
          <a:lstStyle/>
          <a:p>
            <a:pPr marL="177800" indent="-177800">
              <a:spcAft>
                <a:spcPts val="1200"/>
              </a:spcAft>
              <a:buFont typeface="Arial" charset="0"/>
              <a:buChar char="•"/>
            </a:pPr>
            <a:r>
              <a:rPr lang="en-US" dirty="0">
                <a:solidFill>
                  <a:srgbClr val="0048BB"/>
                </a:solidFill>
                <a:latin typeface="Calibri" pitchFamily="-109" charset="0"/>
              </a:rPr>
              <a:t>NSF support for undergraduate internships involving high-performance computing in science and engineering.</a:t>
            </a:r>
          </a:p>
          <a:p>
            <a:pPr marL="177800" indent="-177800">
              <a:spcAft>
                <a:spcPts val="1200"/>
              </a:spcAft>
              <a:buFont typeface="Arial" charset="0"/>
              <a:buChar char="•"/>
            </a:pPr>
            <a:r>
              <a:rPr lang="en-US" dirty="0">
                <a:solidFill>
                  <a:srgbClr val="0048BB"/>
                </a:solidFill>
                <a:latin typeface="Calibri" pitchFamily="-109" charset="0"/>
              </a:rPr>
              <a:t>Provides a stipend ($5k over the year), a two-week intensive high-performance computing workshop at the National Center for Supercomputing Applications, and travel to the SC11 supercomputing conference in November.</a:t>
            </a:r>
          </a:p>
          <a:p>
            <a:pPr marL="177800" indent="-177800">
              <a:spcAft>
                <a:spcPts val="1200"/>
              </a:spcAft>
              <a:buFont typeface="Arial" charset="0"/>
              <a:buChar char="•"/>
            </a:pPr>
            <a:r>
              <a:rPr lang="en-US" dirty="0">
                <a:solidFill>
                  <a:srgbClr val="0048BB"/>
                </a:solidFill>
                <a:latin typeface="Calibri" pitchFamily="-109" charset="0"/>
              </a:rPr>
              <a:t>This support is intended to allow you to work with a faculty mentor on your campus. Have your faculty mentor fill out an intern position description at the link below. There are also some open positions listed on our site.</a:t>
            </a:r>
          </a:p>
          <a:p>
            <a:pPr marL="177800" indent="-177800">
              <a:spcAft>
                <a:spcPts val="1200"/>
              </a:spcAft>
              <a:buFont typeface="Arial" charset="0"/>
              <a:buChar char="•"/>
            </a:pPr>
            <a:r>
              <a:rPr lang="en-US" dirty="0">
                <a:solidFill>
                  <a:srgbClr val="0048BB"/>
                </a:solidFill>
                <a:latin typeface="Calibri" pitchFamily="-109" charset="0"/>
              </a:rPr>
              <a:t>Student applications and position descriptions from faculty are due by March 31, 2011. Selections and notifications will be made by April 15.</a:t>
            </a:r>
          </a:p>
        </p:txBody>
      </p:sp>
      <p:sp>
        <p:nvSpPr>
          <p:cNvPr id="15370" name="TextBox 13"/>
          <p:cNvSpPr txBox="1">
            <a:spLocks noChangeArrowheads="1"/>
          </p:cNvSpPr>
          <p:nvPr/>
        </p:nvSpPr>
        <p:spPr bwMode="auto">
          <a:xfrm>
            <a:off x="228600" y="4876800"/>
            <a:ext cx="8699500" cy="554038"/>
          </a:xfrm>
          <a:prstGeom prst="rect">
            <a:avLst/>
          </a:prstGeom>
          <a:noFill/>
          <a:ln w="9525">
            <a:noFill/>
            <a:miter lim="800000"/>
            <a:headEnd/>
            <a:tailEnd/>
          </a:ln>
        </p:spPr>
        <p:txBody>
          <a:bodyPr wrap="none">
            <a:spAutoFit/>
          </a:bodyPr>
          <a:lstStyle/>
          <a:p>
            <a:r>
              <a:rPr lang="en-US" sz="3000" dirty="0">
                <a:latin typeface="Calibri" pitchFamily="-109" charset="0"/>
                <a:hlinkClick r:id="rId8"/>
              </a:rPr>
              <a:t>http://shodor.org/petascale/participation/internships/</a:t>
            </a:r>
            <a:endParaRPr lang="en-US" sz="3000" dirty="0">
              <a:latin typeface="Calibri" pitchFamily="-10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Distributed Par</a:t>
            </a:r>
            <a:endParaRPr lang="en-US" dirty="0"/>
          </a:p>
          <a:p>
            <a:pPr lvl="0">
              <a:defRPr/>
            </a:pPr>
            <a:r>
              <a:rPr lang="en-US" dirty="0" smtClean="0"/>
              <a:t>Tue March 22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19</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8496600-2180-4D9C-922A-60F0DC35661D}" type="slidenum">
              <a:rPr lang="en-US"/>
              <a:pPr/>
              <a:t>21</a:t>
            </a:fld>
            <a:endParaRPr lang="en-US"/>
          </a:p>
        </p:txBody>
      </p:sp>
      <p:sp>
        <p:nvSpPr>
          <p:cNvPr id="775170" name="Rectangle 2"/>
          <p:cNvSpPr>
            <a:spLocks noGrp="1" noChangeArrowheads="1"/>
          </p:cNvSpPr>
          <p:nvPr>
            <p:ph type="title"/>
          </p:nvPr>
        </p:nvSpPr>
        <p:spPr/>
        <p:txBody>
          <a:bodyPr/>
          <a:lstStyle/>
          <a:p>
            <a:r>
              <a:rPr lang="en-US"/>
              <a:t>Outline</a:t>
            </a:r>
          </a:p>
        </p:txBody>
      </p:sp>
      <p:sp>
        <p:nvSpPr>
          <p:cNvPr id="775171" name="Rectangle 3"/>
          <p:cNvSpPr>
            <a:spLocks noGrp="1" noChangeArrowheads="1"/>
          </p:cNvSpPr>
          <p:nvPr>
            <p:ph type="body" idx="1"/>
          </p:nvPr>
        </p:nvSpPr>
        <p:spPr>
          <a:xfrm>
            <a:off x="381000" y="1371600"/>
            <a:ext cx="8382000" cy="4648200"/>
          </a:xfrm>
        </p:spPr>
        <p:txBody>
          <a:bodyPr/>
          <a:lstStyle/>
          <a:p>
            <a:r>
              <a:rPr lang="en-US" dirty="0"/>
              <a:t>The Desert Islands Analogy</a:t>
            </a:r>
          </a:p>
          <a:p>
            <a:r>
              <a:rPr lang="en-US" dirty="0"/>
              <a:t>Distributed Parallelism</a:t>
            </a:r>
          </a:p>
          <a:p>
            <a:r>
              <a:rPr lang="en-US" dirty="0"/>
              <a:t>MPI</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ctrTitle"/>
          </p:nvPr>
        </p:nvSpPr>
        <p:spPr>
          <a:xfrm>
            <a:off x="914400" y="1295400"/>
            <a:ext cx="7772400" cy="1866900"/>
          </a:xfrm>
        </p:spPr>
        <p:txBody>
          <a:bodyPr/>
          <a:lstStyle/>
          <a:p>
            <a:r>
              <a:rPr lang="en-US" sz="6000"/>
              <a:t>The Desert Islands </a:t>
            </a:r>
            <a:br>
              <a:rPr lang="en-US" sz="6000"/>
            </a:br>
            <a:r>
              <a:rPr lang="en-US" sz="6000"/>
              <a:t>Analogy</a:t>
            </a:r>
          </a:p>
        </p:txBody>
      </p:sp>
      <p:pic>
        <p:nvPicPr>
          <p:cNvPr id="776195"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a:effectLst/>
        </p:spPr>
      </p:pic>
      <p:pic>
        <p:nvPicPr>
          <p:cNvPr id="776196"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E332A6B7-AE59-4929-A247-74165DD545D6}" type="slidenum">
              <a:rPr lang="en-US"/>
              <a:pPr/>
              <a:t>23</a:t>
            </a:fld>
            <a:endParaRPr lang="en-US"/>
          </a:p>
        </p:txBody>
      </p:sp>
      <p:sp>
        <p:nvSpPr>
          <p:cNvPr id="777218" name="Rectangle 2"/>
          <p:cNvSpPr>
            <a:spLocks noGrp="1" noChangeArrowheads="1"/>
          </p:cNvSpPr>
          <p:nvPr>
            <p:ph type="title"/>
          </p:nvPr>
        </p:nvSpPr>
        <p:spPr/>
        <p:txBody>
          <a:bodyPr/>
          <a:lstStyle/>
          <a:p>
            <a:r>
              <a:rPr lang="en-US"/>
              <a:t>An Island Hut</a:t>
            </a:r>
          </a:p>
        </p:txBody>
      </p:sp>
      <p:sp>
        <p:nvSpPr>
          <p:cNvPr id="777219" name="Rectangle 3"/>
          <p:cNvSpPr>
            <a:spLocks noGrp="1" noChangeArrowheads="1"/>
          </p:cNvSpPr>
          <p:nvPr>
            <p:ph type="body" idx="1"/>
          </p:nvPr>
        </p:nvSpPr>
        <p:spPr>
          <a:xfrm>
            <a:off x="533400" y="1295400"/>
            <a:ext cx="6096000" cy="5029200"/>
          </a:xfrm>
        </p:spPr>
        <p:txBody>
          <a:bodyPr/>
          <a:lstStyle/>
          <a:p>
            <a:r>
              <a:rPr lang="en-US" dirty="0"/>
              <a:t>Imagine you’re on an island in a little hut.</a:t>
            </a:r>
          </a:p>
          <a:p>
            <a:r>
              <a:rPr lang="en-US" dirty="0"/>
              <a:t>Inside the hut is a desk.</a:t>
            </a:r>
          </a:p>
          <a:p>
            <a:r>
              <a:rPr lang="en-US" dirty="0"/>
              <a:t>On the desk is:</a:t>
            </a:r>
          </a:p>
          <a:p>
            <a:pPr lvl="1"/>
            <a:r>
              <a:rPr lang="en-US" dirty="0"/>
              <a:t>a </a:t>
            </a:r>
            <a:r>
              <a:rPr lang="en-US" b="1" u="sng" dirty="0">
                <a:solidFill>
                  <a:schemeClr val="folHlink"/>
                </a:solidFill>
              </a:rPr>
              <a:t>phone</a:t>
            </a:r>
            <a:r>
              <a:rPr lang="en-US" dirty="0"/>
              <a:t>;</a:t>
            </a:r>
          </a:p>
          <a:p>
            <a:pPr lvl="1"/>
            <a:r>
              <a:rPr lang="en-US" dirty="0"/>
              <a:t>a </a:t>
            </a:r>
            <a:r>
              <a:rPr lang="en-US" b="1" u="sng" dirty="0">
                <a:solidFill>
                  <a:schemeClr val="folHlink"/>
                </a:solidFill>
              </a:rPr>
              <a:t>pencil</a:t>
            </a:r>
            <a:r>
              <a:rPr lang="en-US" dirty="0"/>
              <a:t>;</a:t>
            </a:r>
          </a:p>
          <a:p>
            <a:pPr lvl="1"/>
            <a:r>
              <a:rPr lang="en-US" dirty="0"/>
              <a:t>a </a:t>
            </a:r>
            <a:r>
              <a:rPr lang="en-US" b="1" u="sng" dirty="0">
                <a:solidFill>
                  <a:schemeClr val="folHlink"/>
                </a:solidFill>
              </a:rPr>
              <a:t>calculator</a:t>
            </a:r>
            <a:r>
              <a:rPr lang="en-US" dirty="0"/>
              <a:t>;</a:t>
            </a:r>
          </a:p>
          <a:p>
            <a:pPr lvl="1"/>
            <a:r>
              <a:rPr lang="en-US" dirty="0"/>
              <a:t>a piece of paper with </a:t>
            </a:r>
            <a:r>
              <a:rPr lang="en-US" b="1" u="sng" dirty="0">
                <a:solidFill>
                  <a:schemeClr val="folHlink"/>
                </a:solidFill>
              </a:rPr>
              <a:t>instructions</a:t>
            </a:r>
            <a:r>
              <a:rPr lang="en-US" dirty="0"/>
              <a:t>;</a:t>
            </a:r>
          </a:p>
          <a:p>
            <a:pPr lvl="1"/>
            <a:r>
              <a:rPr lang="en-US" dirty="0"/>
              <a:t>a piece of paper with </a:t>
            </a:r>
            <a:r>
              <a:rPr lang="en-US" b="1" u="sng" dirty="0">
                <a:solidFill>
                  <a:schemeClr val="folHlink"/>
                </a:solidFill>
              </a:rPr>
              <a:t>numbers</a:t>
            </a:r>
            <a:r>
              <a:rPr lang="en-US" dirty="0"/>
              <a:t> (data).</a:t>
            </a:r>
          </a:p>
          <a:p>
            <a:endParaRPr lang="en-US" dirty="0"/>
          </a:p>
        </p:txBody>
      </p:sp>
      <p:pic>
        <p:nvPicPr>
          <p:cNvPr id="777220"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a:effectLst/>
        </p:spPr>
      </p:pic>
      <p:pic>
        <p:nvPicPr>
          <p:cNvPr id="777221"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a:effectLst/>
        </p:spPr>
      </p:pic>
      <p:pic>
        <p:nvPicPr>
          <p:cNvPr id="777222"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p:spPr>
      </p:pic>
      <p:sp>
        <p:nvSpPr>
          <p:cNvPr id="777223" name="Text Box 7"/>
          <p:cNvSpPr txBox="1">
            <a:spLocks noChangeArrowheads="1"/>
          </p:cNvSpPr>
          <p:nvPr/>
        </p:nvSpPr>
        <p:spPr bwMode="auto">
          <a:xfrm>
            <a:off x="381000" y="4692650"/>
            <a:ext cx="6629400" cy="1358900"/>
          </a:xfrm>
          <a:prstGeom prst="rect">
            <a:avLst/>
          </a:prstGeom>
          <a:noFill/>
          <a:ln w="12700">
            <a:solidFill>
              <a:schemeClr val="hlink"/>
            </a:solidFill>
            <a:miter lim="800000"/>
            <a:headEnd/>
            <a:tailEnd/>
          </a:ln>
          <a:effectLst/>
        </p:spPr>
        <p:txBody>
          <a:bodyPr>
            <a:spAutoFit/>
          </a:bodyPr>
          <a:lstStyle/>
          <a:p>
            <a:pPr algn="l">
              <a:lnSpc>
                <a:spcPct val="70000"/>
              </a:lnSpc>
              <a:spcBef>
                <a:spcPct val="50000"/>
              </a:spcBef>
            </a:pPr>
            <a:r>
              <a:rPr lang="en-US" sz="1400" b="1" u="sng"/>
              <a:t>Instructions: What to Do</a:t>
            </a:r>
          </a:p>
          <a:p>
            <a:pPr algn="l">
              <a:lnSpc>
                <a:spcPct val="20000"/>
              </a:lnSpc>
              <a:spcBef>
                <a:spcPct val="50000"/>
              </a:spcBef>
            </a:pPr>
            <a:r>
              <a:rPr lang="en-US" sz="900">
                <a:latin typeface="Courier New" pitchFamily="49" charset="0"/>
              </a:rPr>
              <a:t>...</a:t>
            </a:r>
          </a:p>
          <a:p>
            <a:pPr algn="l">
              <a:lnSpc>
                <a:spcPct val="90000"/>
              </a:lnSpc>
              <a:spcBef>
                <a:spcPct val="50000"/>
              </a:spcBef>
            </a:pPr>
            <a:r>
              <a:rPr lang="en-US" sz="900">
                <a:latin typeface="Courier New" pitchFamily="49" charset="0"/>
              </a:rPr>
              <a:t>Add the number in slot 27 to the number in slot 239,</a:t>
            </a:r>
          </a:p>
          <a:p>
            <a:pPr algn="l">
              <a:lnSpc>
                <a:spcPct val="30000"/>
              </a:lnSpc>
              <a:spcBef>
                <a:spcPct val="50000"/>
              </a:spcBef>
            </a:pPr>
            <a:r>
              <a:rPr lang="en-US" sz="900">
                <a:latin typeface="Courier New" pitchFamily="49" charset="0"/>
              </a:rPr>
              <a:t>  and put the result in slot 71.</a:t>
            </a:r>
          </a:p>
          <a:p>
            <a:pPr algn="l">
              <a:lnSpc>
                <a:spcPct val="50000"/>
              </a:lnSpc>
              <a:spcBef>
                <a:spcPct val="50000"/>
              </a:spcBef>
            </a:pPr>
            <a:r>
              <a:rPr lang="en-US" sz="900">
                <a:latin typeface="Courier New" pitchFamily="49" charset="0"/>
              </a:rPr>
              <a:t>if the number in slot 71 is equal to the number in slot 118 then</a:t>
            </a:r>
          </a:p>
          <a:p>
            <a:pPr algn="l">
              <a:lnSpc>
                <a:spcPct val="60000"/>
              </a:lnSpc>
              <a:spcBef>
                <a:spcPct val="50000"/>
              </a:spcBef>
            </a:pPr>
            <a:r>
              <a:rPr lang="en-US" sz="900">
                <a:latin typeface="Courier New" pitchFamily="49" charset="0"/>
              </a:rPr>
              <a:t>  Call 555-0127 and leave a voicemail containing the number in slot 962.</a:t>
            </a:r>
          </a:p>
          <a:p>
            <a:pPr algn="l">
              <a:lnSpc>
                <a:spcPct val="30000"/>
              </a:lnSpc>
              <a:spcBef>
                <a:spcPct val="50000"/>
              </a:spcBef>
            </a:pPr>
            <a:r>
              <a:rPr lang="en-US" sz="900">
                <a:latin typeface="Courier New" pitchFamily="49" charset="0"/>
              </a:rPr>
              <a:t>else</a:t>
            </a:r>
          </a:p>
          <a:p>
            <a:pPr algn="l">
              <a:lnSpc>
                <a:spcPct val="40000"/>
              </a:lnSpc>
              <a:spcBef>
                <a:spcPct val="50000"/>
              </a:spcBef>
            </a:pPr>
            <a:r>
              <a:rPr lang="en-US" sz="900">
                <a:latin typeface="Courier New" pitchFamily="49" charset="0"/>
              </a:rPr>
              <a:t>  Call your voicemail box and collect a voicemail from 555-0063,</a:t>
            </a:r>
          </a:p>
          <a:p>
            <a:pPr algn="l">
              <a:lnSpc>
                <a:spcPct val="40000"/>
              </a:lnSpc>
              <a:spcBef>
                <a:spcPct val="50000"/>
              </a:spcBef>
            </a:pPr>
            <a:r>
              <a:rPr lang="en-US" sz="900">
                <a:latin typeface="Courier New" pitchFamily="49" charset="0"/>
              </a:rPr>
              <a:t>    and put that number in slot 715.</a:t>
            </a:r>
          </a:p>
          <a:p>
            <a:pPr algn="l">
              <a:lnSpc>
                <a:spcPct val="0"/>
              </a:lnSpc>
              <a:spcBef>
                <a:spcPct val="50000"/>
              </a:spcBef>
            </a:pPr>
            <a:r>
              <a:rPr lang="en-US" sz="900">
                <a:latin typeface="Courier New" pitchFamily="49" charset="0"/>
              </a:rPr>
              <a:t>...</a:t>
            </a:r>
          </a:p>
        </p:txBody>
      </p:sp>
      <p:sp>
        <p:nvSpPr>
          <p:cNvPr id="777224" name="Text Box 8"/>
          <p:cNvSpPr txBox="1">
            <a:spLocks noChangeArrowheads="1"/>
          </p:cNvSpPr>
          <p:nvPr/>
        </p:nvSpPr>
        <p:spPr bwMode="auto">
          <a:xfrm>
            <a:off x="7162800" y="3276600"/>
            <a:ext cx="1447800" cy="2432050"/>
          </a:xfrm>
          <a:prstGeom prst="rect">
            <a:avLst/>
          </a:prstGeom>
          <a:noFill/>
          <a:ln w="12700">
            <a:solidFill>
              <a:schemeClr val="folHlink"/>
            </a:solidFill>
            <a:miter lim="800000"/>
            <a:headEnd/>
            <a:tailEnd/>
          </a:ln>
          <a:effectLst/>
        </p:spPr>
        <p:txBody>
          <a:bodyPr>
            <a:spAutoFit/>
          </a:bodyPr>
          <a:lstStyle/>
          <a:p>
            <a:pPr marL="457200" indent="-457200" algn="l">
              <a:spcBef>
                <a:spcPct val="50000"/>
              </a:spcBef>
            </a:pPr>
            <a:r>
              <a:rPr lang="en-US" sz="1400" b="1" u="sng"/>
              <a:t>DATA</a:t>
            </a:r>
          </a:p>
          <a:p>
            <a:pPr marL="457200" indent="-457200" algn="l">
              <a:lnSpc>
                <a:spcPct val="70000"/>
              </a:lnSpc>
              <a:spcBef>
                <a:spcPct val="50000"/>
              </a:spcBef>
              <a:buFontTx/>
              <a:buAutoNum type="arabicPeriod"/>
            </a:pPr>
            <a:r>
              <a:rPr lang="en-US" sz="1200">
                <a:latin typeface="Courier New" pitchFamily="49" charset="0"/>
              </a:rPr>
              <a:t>27.3</a:t>
            </a:r>
          </a:p>
          <a:p>
            <a:pPr marL="457200" indent="-457200" algn="l">
              <a:lnSpc>
                <a:spcPct val="70000"/>
              </a:lnSpc>
              <a:spcBef>
                <a:spcPct val="50000"/>
              </a:spcBef>
              <a:buFontTx/>
              <a:buAutoNum type="arabicPeriod"/>
            </a:pPr>
            <a:r>
              <a:rPr lang="en-US" sz="1200">
                <a:latin typeface="Courier New" pitchFamily="49" charset="0"/>
              </a:rPr>
              <a:t>-491.41</a:t>
            </a:r>
          </a:p>
          <a:p>
            <a:pPr marL="457200" indent="-457200" algn="l">
              <a:lnSpc>
                <a:spcPct val="60000"/>
              </a:lnSpc>
              <a:spcBef>
                <a:spcPct val="50000"/>
              </a:spcBef>
              <a:buFontTx/>
              <a:buAutoNum type="arabicPeriod"/>
            </a:pPr>
            <a:r>
              <a:rPr lang="en-US" sz="1200">
                <a:latin typeface="Courier New" pitchFamily="49" charset="0"/>
              </a:rPr>
              <a:t>24</a:t>
            </a:r>
          </a:p>
          <a:p>
            <a:pPr marL="457200" indent="-457200" algn="l">
              <a:lnSpc>
                <a:spcPct val="70000"/>
              </a:lnSpc>
              <a:spcBef>
                <a:spcPct val="50000"/>
              </a:spcBef>
              <a:buFontTx/>
              <a:buAutoNum type="arabicPeriod"/>
            </a:pPr>
            <a:r>
              <a:rPr lang="en-US" sz="1200">
                <a:latin typeface="Courier New" pitchFamily="49" charset="0"/>
              </a:rPr>
              <a:t>-1e-05</a:t>
            </a:r>
          </a:p>
          <a:p>
            <a:pPr marL="457200" indent="-457200" algn="l">
              <a:lnSpc>
                <a:spcPct val="70000"/>
              </a:lnSpc>
              <a:spcBef>
                <a:spcPct val="50000"/>
              </a:spcBef>
              <a:buFontTx/>
              <a:buAutoNum type="arabicPeriod"/>
            </a:pPr>
            <a:r>
              <a:rPr lang="en-US" sz="1200">
                <a:latin typeface="Courier New" pitchFamily="49" charset="0"/>
              </a:rPr>
              <a:t>141.41</a:t>
            </a:r>
          </a:p>
          <a:p>
            <a:pPr marL="457200" indent="-457200" algn="l">
              <a:lnSpc>
                <a:spcPct val="70000"/>
              </a:lnSpc>
              <a:spcBef>
                <a:spcPct val="50000"/>
              </a:spcBef>
              <a:buFontTx/>
              <a:buAutoNum type="arabicPeriod"/>
            </a:pPr>
            <a:r>
              <a:rPr lang="en-US" sz="1200">
                <a:latin typeface="Courier New" pitchFamily="49" charset="0"/>
              </a:rPr>
              <a:t>0</a:t>
            </a:r>
          </a:p>
          <a:p>
            <a:pPr marL="457200" indent="-457200" algn="l">
              <a:lnSpc>
                <a:spcPct val="70000"/>
              </a:lnSpc>
              <a:spcBef>
                <a:spcPct val="50000"/>
              </a:spcBef>
              <a:buFontTx/>
              <a:buAutoNum type="arabicPeriod"/>
            </a:pPr>
            <a:r>
              <a:rPr lang="en-US" sz="1200">
                <a:latin typeface="Courier New" pitchFamily="49" charset="0"/>
              </a:rPr>
              <a:t>4167</a:t>
            </a:r>
          </a:p>
          <a:p>
            <a:pPr marL="457200" indent="-457200" algn="l">
              <a:lnSpc>
                <a:spcPct val="70000"/>
              </a:lnSpc>
              <a:spcBef>
                <a:spcPct val="50000"/>
              </a:spcBef>
              <a:buFontTx/>
              <a:buAutoNum type="arabicPeriod"/>
            </a:pPr>
            <a:r>
              <a:rPr lang="en-US" sz="1200">
                <a:latin typeface="Courier New" pitchFamily="49" charset="0"/>
              </a:rPr>
              <a:t>94.14</a:t>
            </a:r>
          </a:p>
          <a:p>
            <a:pPr marL="457200" indent="-457200" algn="l">
              <a:lnSpc>
                <a:spcPct val="70000"/>
              </a:lnSpc>
              <a:spcBef>
                <a:spcPct val="50000"/>
              </a:spcBef>
              <a:buFontTx/>
              <a:buAutoNum type="arabicPeriod"/>
            </a:pPr>
            <a:r>
              <a:rPr lang="en-US" sz="1200">
                <a:latin typeface="Courier New" pitchFamily="49" charset="0"/>
              </a:rPr>
              <a:t>-518.481</a:t>
            </a:r>
          </a:p>
          <a:p>
            <a:pPr marL="457200" indent="-457200" algn="l">
              <a:lnSpc>
                <a:spcPct val="30000"/>
              </a:lnSpc>
              <a:spcBef>
                <a:spcPct val="50000"/>
              </a:spcBef>
            </a:pPr>
            <a:r>
              <a:rPr lang="en-US" sz="1200">
                <a:latin typeface="Courier New" pitchFamily="49" charset="0"/>
              </a:rPr>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1CB886D-1A7A-4B29-80A0-D8DE7AE10C57}" type="slidenum">
              <a:rPr lang="en-US"/>
              <a:pPr/>
              <a:t>24</a:t>
            </a:fld>
            <a:endParaRPr lang="en-US"/>
          </a:p>
        </p:txBody>
      </p:sp>
      <p:sp>
        <p:nvSpPr>
          <p:cNvPr id="778242" name="Rectangle 2"/>
          <p:cNvSpPr>
            <a:spLocks noGrp="1" noChangeArrowheads="1"/>
          </p:cNvSpPr>
          <p:nvPr>
            <p:ph type="title"/>
          </p:nvPr>
        </p:nvSpPr>
        <p:spPr/>
        <p:txBody>
          <a:bodyPr/>
          <a:lstStyle/>
          <a:p>
            <a:r>
              <a:rPr lang="en-US"/>
              <a:t>Instructions</a:t>
            </a:r>
          </a:p>
        </p:txBody>
      </p:sp>
      <p:sp>
        <p:nvSpPr>
          <p:cNvPr id="778243" name="Rectangle 3"/>
          <p:cNvSpPr>
            <a:spLocks noGrp="1" noChangeArrowheads="1"/>
          </p:cNvSpPr>
          <p:nvPr>
            <p:ph type="body" idx="1"/>
          </p:nvPr>
        </p:nvSpPr>
        <p:spPr>
          <a:xfrm>
            <a:off x="609600" y="1441450"/>
            <a:ext cx="7775575" cy="4367213"/>
          </a:xfrm>
        </p:spPr>
        <p:txBody>
          <a:bodyPr/>
          <a:lstStyle/>
          <a:p>
            <a:pPr>
              <a:buFont typeface="Wingdings" pitchFamily="2" charset="2"/>
              <a:buNone/>
            </a:pPr>
            <a:r>
              <a:rPr lang="en-US"/>
              <a:t>The </a:t>
            </a:r>
            <a:r>
              <a:rPr lang="en-US" b="1" u="sng"/>
              <a:t>instructions</a:t>
            </a:r>
            <a:r>
              <a:rPr lang="en-US"/>
              <a:t> are split into two kinds:</a:t>
            </a:r>
          </a:p>
          <a:p>
            <a:pPr>
              <a:lnSpc>
                <a:spcPct val="70000"/>
              </a:lnSpc>
            </a:pPr>
            <a:r>
              <a:rPr lang="en-US" b="1" u="sng"/>
              <a:t>Arithmetic/Logical</a:t>
            </a:r>
            <a:r>
              <a:rPr lang="en-US"/>
              <a:t> – for example:</a:t>
            </a:r>
          </a:p>
          <a:p>
            <a:pPr lvl="1">
              <a:lnSpc>
                <a:spcPct val="80000"/>
              </a:lnSpc>
            </a:pPr>
            <a:r>
              <a:rPr lang="en-US" sz="2400"/>
              <a:t>Add the number in slot 27 to the number in slot 239, and put the result in slot 71.</a:t>
            </a:r>
          </a:p>
          <a:p>
            <a:pPr lvl="1">
              <a:lnSpc>
                <a:spcPct val="90000"/>
              </a:lnSpc>
            </a:pPr>
            <a:r>
              <a:rPr lang="en-US" sz="2400"/>
              <a:t>Compare the number in slot 71 to the number in slot 118, to see whether they are equal.</a:t>
            </a:r>
          </a:p>
          <a:p>
            <a:pPr>
              <a:lnSpc>
                <a:spcPct val="70000"/>
              </a:lnSpc>
            </a:pPr>
            <a:r>
              <a:rPr lang="en-US" b="1" u="sng"/>
              <a:t>Communication</a:t>
            </a:r>
            <a:r>
              <a:rPr lang="en-US"/>
              <a:t> – for example:</a:t>
            </a:r>
          </a:p>
          <a:p>
            <a:pPr lvl="1">
              <a:lnSpc>
                <a:spcPct val="90000"/>
              </a:lnSpc>
            </a:pPr>
            <a:r>
              <a:rPr lang="en-US" sz="2400"/>
              <a:t>Call 555-0127 and leave a voicemail containing the number in slot 962.</a:t>
            </a:r>
          </a:p>
          <a:p>
            <a:pPr lvl="1"/>
            <a:r>
              <a:rPr lang="en-US" sz="2400"/>
              <a:t>Call your voicemail box and collect a voicemail from 555-0063, and put that number in slot 715.</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2BD9FD1-9CAE-478A-B707-EEB93C609F52}" type="slidenum">
              <a:rPr lang="en-US"/>
              <a:pPr/>
              <a:t>25</a:t>
            </a:fld>
            <a:endParaRPr lang="en-US"/>
          </a:p>
        </p:txBody>
      </p:sp>
      <p:sp>
        <p:nvSpPr>
          <p:cNvPr id="779266" name="Rectangle 2"/>
          <p:cNvSpPr>
            <a:spLocks noGrp="1" noChangeArrowheads="1"/>
          </p:cNvSpPr>
          <p:nvPr>
            <p:ph type="title"/>
          </p:nvPr>
        </p:nvSpPr>
        <p:spPr/>
        <p:txBody>
          <a:bodyPr/>
          <a:lstStyle/>
          <a:p>
            <a:r>
              <a:rPr lang="en-US"/>
              <a:t>Is There Anybody Out There?</a:t>
            </a:r>
          </a:p>
        </p:txBody>
      </p:sp>
      <p:sp>
        <p:nvSpPr>
          <p:cNvPr id="779267"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a:t>If you’re in a hut on an island, you </a:t>
            </a:r>
            <a:r>
              <a:rPr lang="en-US" b="1" u="sng"/>
              <a:t>aren’t specifically aware</a:t>
            </a:r>
            <a:r>
              <a:rPr lang="en-US"/>
              <a:t> of anyone else.</a:t>
            </a:r>
          </a:p>
          <a:p>
            <a:pPr>
              <a:buFont typeface="Wingdings" pitchFamily="2" charset="2"/>
              <a:buNone/>
            </a:pPr>
            <a:r>
              <a:rPr lang="en-US"/>
              <a:t>Especially, you don’t know whether anyone else is working on the same problem as you are, and you don’t know who’s at the other end of the phone line.</a:t>
            </a:r>
          </a:p>
          <a:p>
            <a:pPr>
              <a:buFont typeface="Wingdings" pitchFamily="2" charset="2"/>
              <a:buNone/>
            </a:pPr>
            <a:r>
              <a:rPr lang="en-US"/>
              <a:t>All you know is what to do with the voicemails you get, and what phone numbers to send voicemails to.</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23C81D5-AE4C-488A-A1F0-B72D3BA5676E}" type="slidenum">
              <a:rPr lang="en-US"/>
              <a:pPr/>
              <a:t>26</a:t>
            </a:fld>
            <a:endParaRPr lang="en-US"/>
          </a:p>
        </p:txBody>
      </p:sp>
      <p:sp>
        <p:nvSpPr>
          <p:cNvPr id="780290" name="Rectangle 2"/>
          <p:cNvSpPr>
            <a:spLocks noGrp="1" noChangeArrowheads="1"/>
          </p:cNvSpPr>
          <p:nvPr>
            <p:ph type="title"/>
          </p:nvPr>
        </p:nvSpPr>
        <p:spPr/>
        <p:txBody>
          <a:bodyPr/>
          <a:lstStyle/>
          <a:p>
            <a:r>
              <a:rPr lang="en-US"/>
              <a:t>Someone Might Be Out There</a:t>
            </a:r>
          </a:p>
        </p:txBody>
      </p:sp>
      <p:sp>
        <p:nvSpPr>
          <p:cNvPr id="780291"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Now suppose that Horst is on another island somewhere, in the same kind of hut, with the same kind of equipment.</a:t>
            </a:r>
          </a:p>
          <a:p>
            <a:pPr>
              <a:buFont typeface="Wingdings" pitchFamily="2" charset="2"/>
              <a:buNone/>
            </a:pPr>
            <a:r>
              <a:rPr lang="en-US"/>
              <a:t>Suppose that he has the same list of instructions as you, but a different set of numbers (both data and phone numbers).</a:t>
            </a:r>
          </a:p>
          <a:p>
            <a:pPr>
              <a:buFont typeface="Wingdings" pitchFamily="2" charset="2"/>
              <a:buNone/>
            </a:pPr>
            <a:r>
              <a:rPr lang="en-US"/>
              <a:t>Like you, he doesn’t know whether there’s anyone else working on his problem.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E09D2F-0C88-4427-AC8F-D5ED1C218F8F}" type="slidenum">
              <a:rPr lang="en-US"/>
              <a:pPr/>
              <a:t>27</a:t>
            </a:fld>
            <a:endParaRPr lang="en-US"/>
          </a:p>
        </p:txBody>
      </p:sp>
      <p:sp>
        <p:nvSpPr>
          <p:cNvPr id="781314" name="Rectangle 2"/>
          <p:cNvSpPr>
            <a:spLocks noGrp="1" noChangeArrowheads="1"/>
          </p:cNvSpPr>
          <p:nvPr>
            <p:ph type="title"/>
          </p:nvPr>
        </p:nvSpPr>
        <p:spPr/>
        <p:txBody>
          <a:bodyPr/>
          <a:lstStyle/>
          <a:p>
            <a:r>
              <a:rPr lang="en-US"/>
              <a:t>Even More People Out There</a:t>
            </a:r>
          </a:p>
        </p:txBody>
      </p:sp>
      <p:sp>
        <p:nvSpPr>
          <p:cNvPr id="7813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a:t>Now suppose that Bruce and Dee are also in huts on islands.</a:t>
            </a:r>
          </a:p>
          <a:p>
            <a:pPr>
              <a:buFont typeface="Wingdings" pitchFamily="2" charset="2"/>
              <a:buNone/>
            </a:pPr>
            <a:r>
              <a:rPr lang="en-US"/>
              <a:t>Suppose that each of the four has the exact same list of instructions, but different lists of numbers.</a:t>
            </a:r>
          </a:p>
          <a:p>
            <a:pPr>
              <a:buFont typeface="Wingdings" pitchFamily="2" charset="2"/>
              <a:buNone/>
            </a:pPr>
            <a:r>
              <a:rPr lang="en-US"/>
              <a:t>And suppose that the phone numbers that people call are each others’:  that is, your instructions have you call Horst, Bruce and Dee, Horst’s has him call Bruce, Dee and you, and so on.</a:t>
            </a:r>
          </a:p>
          <a:p>
            <a:pPr>
              <a:buFont typeface="Wingdings" pitchFamily="2" charset="2"/>
              <a:buNone/>
            </a:pPr>
            <a:r>
              <a:rPr lang="en-US"/>
              <a:t>Then you might all be </a:t>
            </a:r>
            <a:r>
              <a:rPr lang="en-US" b="1" u="sng"/>
              <a:t>working together on the same problem</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1288E08-F064-4900-AEA2-641B28F53EC2}" type="slidenum">
              <a:rPr lang="en-US"/>
              <a:pPr/>
              <a:t>28</a:t>
            </a:fld>
            <a:endParaRPr lang="en-US"/>
          </a:p>
        </p:txBody>
      </p:sp>
      <p:sp>
        <p:nvSpPr>
          <p:cNvPr id="782338" name="Rectangle 2"/>
          <p:cNvSpPr>
            <a:spLocks noGrp="1" noChangeArrowheads="1"/>
          </p:cNvSpPr>
          <p:nvPr>
            <p:ph type="title"/>
          </p:nvPr>
        </p:nvSpPr>
        <p:spPr/>
        <p:txBody>
          <a:bodyPr/>
          <a:lstStyle/>
          <a:p>
            <a:r>
              <a:rPr lang="en-US"/>
              <a:t>All Data Are Private</a:t>
            </a:r>
          </a:p>
        </p:txBody>
      </p:sp>
      <p:sp>
        <p:nvSpPr>
          <p:cNvPr id="782339" name="Rectangle 3"/>
          <p:cNvSpPr>
            <a:spLocks noGrp="1" noChangeArrowheads="1"/>
          </p:cNvSpPr>
          <p:nvPr>
            <p:ph type="body" idx="1"/>
          </p:nvPr>
        </p:nvSpPr>
        <p:spPr>
          <a:xfrm>
            <a:off x="609600" y="1371600"/>
            <a:ext cx="7850188" cy="4648200"/>
          </a:xfrm>
        </p:spPr>
        <p:txBody>
          <a:bodyPr/>
          <a:lstStyle/>
          <a:p>
            <a:pPr>
              <a:buFont typeface="Wingdings" pitchFamily="2" charset="2"/>
              <a:buNone/>
            </a:pPr>
            <a:r>
              <a:rPr lang="en-US"/>
              <a:t>Notice that you can’t see Horst’s or Bruce’s or Dee’s numbers, nor can they see yours or each other’s.</a:t>
            </a:r>
          </a:p>
          <a:p>
            <a:pPr>
              <a:buFont typeface="Wingdings" pitchFamily="2" charset="2"/>
              <a:buNone/>
            </a:pPr>
            <a:r>
              <a:rPr lang="en-US"/>
              <a:t>Thus, everyone’s numbers are </a:t>
            </a:r>
            <a:r>
              <a:rPr lang="en-US" b="1" u="sng">
                <a:solidFill>
                  <a:schemeClr val="folHlink"/>
                </a:solidFill>
              </a:rPr>
              <a:t>private</a:t>
            </a:r>
            <a:r>
              <a:rPr lang="en-US"/>
              <a:t>: there’s no way for anyone to share numbers, </a:t>
            </a:r>
            <a:r>
              <a:rPr lang="en-US" b="1" u="sng">
                <a:solidFill>
                  <a:schemeClr val="folHlink"/>
                </a:solidFill>
              </a:rPr>
              <a:t>except by leaving them in voicemails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8178BD7-389B-4C7E-8934-EE5C266BB391}" type="slidenum">
              <a:rPr lang="en-US"/>
              <a:pPr/>
              <a:t>29</a:t>
            </a:fld>
            <a:endParaRPr lang="en-US"/>
          </a:p>
        </p:txBody>
      </p:sp>
      <p:sp>
        <p:nvSpPr>
          <p:cNvPr id="783362" name="Rectangle 2"/>
          <p:cNvSpPr>
            <a:spLocks noGrp="1" noChangeArrowheads="1"/>
          </p:cNvSpPr>
          <p:nvPr>
            <p:ph type="title"/>
          </p:nvPr>
        </p:nvSpPr>
        <p:spPr/>
        <p:txBody>
          <a:bodyPr/>
          <a:lstStyle/>
          <a:p>
            <a:r>
              <a:rPr lang="en-US"/>
              <a:t>Long Distance Calls: 2 Costs</a:t>
            </a:r>
          </a:p>
        </p:txBody>
      </p:sp>
      <p:sp>
        <p:nvSpPr>
          <p:cNvPr id="783363" name="Rectangle 3"/>
          <p:cNvSpPr>
            <a:spLocks noGrp="1" noChangeArrowheads="1"/>
          </p:cNvSpPr>
          <p:nvPr>
            <p:ph type="body" idx="1"/>
          </p:nvPr>
        </p:nvSpPr>
        <p:spPr>
          <a:xfrm>
            <a:off x="533400" y="1371600"/>
            <a:ext cx="8153400" cy="4648200"/>
          </a:xfrm>
        </p:spPr>
        <p:txBody>
          <a:bodyPr/>
          <a:lstStyle/>
          <a:p>
            <a:pPr>
              <a:buFont typeface="Wingdings" pitchFamily="2" charset="2"/>
              <a:buNone/>
            </a:pPr>
            <a:r>
              <a:rPr lang="en-US" dirty="0"/>
              <a:t>When you make a long distance phone call, you typically have to pay two costs:</a:t>
            </a:r>
          </a:p>
          <a:p>
            <a:r>
              <a:rPr lang="en-US" b="1" u="sng" dirty="0"/>
              <a:t>Connection charge</a:t>
            </a:r>
            <a:r>
              <a:rPr lang="en-US" dirty="0"/>
              <a:t>: the </a:t>
            </a:r>
            <a:r>
              <a:rPr lang="en-US" b="1" u="sng" dirty="0">
                <a:solidFill>
                  <a:schemeClr val="folHlink"/>
                </a:solidFill>
              </a:rPr>
              <a:t>fixed</a:t>
            </a:r>
            <a:r>
              <a:rPr lang="en-US" dirty="0"/>
              <a:t> cost of connecting your phone to someone else’s, even if you’re only connected for a second</a:t>
            </a:r>
          </a:p>
          <a:p>
            <a:r>
              <a:rPr lang="en-US" b="1" u="sng" dirty="0"/>
              <a:t>Per-minute charge</a:t>
            </a:r>
            <a:r>
              <a:rPr lang="en-US" dirty="0"/>
              <a:t>: the cost per minute of talking, once you’re connected</a:t>
            </a:r>
          </a:p>
          <a:p>
            <a:pPr>
              <a:buFont typeface="Wingdings" pitchFamily="2" charset="2"/>
              <a:buNone/>
            </a:pPr>
            <a:r>
              <a:rPr lang="en-US" dirty="0"/>
              <a:t>If the connection charge is large, then you want to make as few calls as possible</a:t>
            </a:r>
            <a:r>
              <a:rPr lang="en-US" dirty="0" smtClean="0"/>
              <a:t>.</a:t>
            </a:r>
          </a:p>
          <a:p>
            <a:pPr>
              <a:buFont typeface="Wingdings" pitchFamily="2" charset="2"/>
              <a:buNone/>
            </a:pPr>
            <a:r>
              <a:rPr lang="en-US" dirty="0" smtClean="0"/>
              <a:t>See:</a:t>
            </a:r>
          </a:p>
          <a:p>
            <a:pPr algn="ctr">
              <a:buFont typeface="Wingdings" pitchFamily="2" charset="2"/>
              <a:buNone/>
            </a:pPr>
            <a:r>
              <a:rPr lang="en-US" dirty="0" smtClean="0">
                <a:latin typeface="Courier New" pitchFamily="49" charset="0"/>
                <a:cs typeface="Courier New" pitchFamily="49" charset="0"/>
                <a:hlinkClick r:id="rId2"/>
              </a:rPr>
              <a:t>http://www.youtube.com/watch?v=8k1UOEYIQRo</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oter Placeholder 4"/>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47" name="Slide Number Placeholder 5"/>
          <p:cNvSpPr>
            <a:spLocks noGrp="1"/>
          </p:cNvSpPr>
          <p:nvPr>
            <p:ph type="sldNum" sz="quarter" idx="11"/>
          </p:nvPr>
        </p:nvSpPr>
        <p:spPr/>
        <p:txBody>
          <a:bodyPr/>
          <a:lstStyle/>
          <a:p>
            <a:fld id="{EBB0104E-1552-4FE0-942D-69F62B5AB014}" type="slidenum">
              <a:rPr lang="en-US"/>
              <a:pPr/>
              <a:t>3</a:t>
            </a:fld>
            <a:endParaRPr lang="en-US"/>
          </a:p>
        </p:txBody>
      </p:sp>
      <p:sp>
        <p:nvSpPr>
          <p:cNvPr id="451586" name="Rectangle 2"/>
          <p:cNvSpPr>
            <a:spLocks noGrp="1" noChangeArrowheads="1"/>
          </p:cNvSpPr>
          <p:nvPr>
            <p:ph type="title"/>
          </p:nvPr>
        </p:nvSpPr>
        <p:spPr/>
        <p:txBody>
          <a:bodyPr/>
          <a:lstStyle/>
          <a:p>
            <a:r>
              <a:rPr lang="en-US" sz="3600"/>
              <a:t>Access Grid</a:t>
            </a:r>
          </a:p>
        </p:txBody>
      </p:sp>
      <p:sp>
        <p:nvSpPr>
          <p:cNvPr id="451587" name="Rectangle 3"/>
          <p:cNvSpPr>
            <a:spLocks noGrp="1" noChangeArrowheads="1"/>
          </p:cNvSpPr>
          <p:nvPr>
            <p:ph type="body" sz="half" idx="1"/>
          </p:nvPr>
        </p:nvSpPr>
        <p:spPr>
          <a:xfrm>
            <a:off x="609600" y="1219200"/>
            <a:ext cx="7772400" cy="4648200"/>
          </a:xfrm>
        </p:spPr>
        <p:txBody>
          <a:bodyPr/>
          <a:lstStyle/>
          <a:p>
            <a:pPr algn="ctr">
              <a:lnSpc>
                <a:spcPct val="90000"/>
              </a:lnSpc>
              <a:buFont typeface="Wingdings" pitchFamily="2" charset="2"/>
              <a:buNone/>
            </a:pPr>
            <a:r>
              <a:rPr lang="en-US" dirty="0" smtClean="0"/>
              <a:t>If </a:t>
            </a:r>
            <a:r>
              <a:rPr lang="en-US" dirty="0"/>
              <a:t>you aren’t sure whether you have AG, you probably don’t.</a:t>
            </a:r>
          </a:p>
        </p:txBody>
      </p:sp>
      <p:graphicFrame>
        <p:nvGraphicFramePr>
          <p:cNvPr id="451661" name="Group 77"/>
          <p:cNvGraphicFramePr>
            <a:graphicFrameLocks noGrp="1"/>
          </p:cNvGraphicFramePr>
          <p:nvPr>
            <p:ph sz="half" idx="2"/>
          </p:nvPr>
        </p:nvGraphicFramePr>
        <p:xfrm>
          <a:off x="2819400" y="1935480"/>
          <a:ext cx="2971800" cy="2026920"/>
        </p:xfrm>
        <a:graphic>
          <a:graphicData uri="http://schemas.openxmlformats.org/drawingml/2006/table">
            <a:tbl>
              <a:tblPr/>
              <a:tblGrid>
                <a:gridCol w="1295400"/>
                <a:gridCol w="1676400"/>
              </a:tblGrid>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22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Axon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29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1" i="0" u="none" strike="noStrike" cap="none" normalizeH="0" baseline="0" dirty="0" smtClean="0">
                          <a:ln>
                            <a:noFill/>
                          </a:ln>
                          <a:solidFill>
                            <a:schemeClr val="tx1"/>
                          </a:solidFill>
                          <a:effectLst/>
                          <a:latin typeface="Times New Roman" pitchFamily="18" charset="0"/>
                        </a:rPr>
                        <a:t>NO WORKSHOP</a:t>
                      </a:r>
                      <a:endParaRPr kumimoji="0" lang="en-US" sz="13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Axon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Platinum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Mosaic</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26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Monte Carlo</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May 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Helium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51660" name="Text Box 76"/>
          <p:cNvSpPr txBox="1">
            <a:spLocks noChangeArrowheads="1"/>
          </p:cNvSpPr>
          <p:nvPr/>
        </p:nvSpPr>
        <p:spPr bwMode="auto">
          <a:xfrm>
            <a:off x="6019800" y="1981200"/>
            <a:ext cx="2438400" cy="1569660"/>
          </a:xfrm>
          <a:prstGeom prst="rect">
            <a:avLst/>
          </a:prstGeom>
          <a:noFill/>
          <a:ln w="9525">
            <a:noFill/>
            <a:miter lim="800000"/>
            <a:headEnd/>
            <a:tailEnd/>
          </a:ln>
          <a:effectLst/>
        </p:spPr>
        <p:txBody>
          <a:bodyPr>
            <a:spAutoFit/>
          </a:bodyPr>
          <a:lstStyle/>
          <a:p>
            <a:pPr>
              <a:spcBef>
                <a:spcPct val="50000"/>
              </a:spcBef>
            </a:pPr>
            <a:r>
              <a:rPr lang="en-US" sz="2400" dirty="0"/>
              <a:t>Many thanks to </a:t>
            </a:r>
            <a:r>
              <a:rPr lang="en-US" sz="2400" dirty="0" smtClean="0"/>
              <a:t>Patrick Calhoun of OU for </a:t>
            </a:r>
            <a:r>
              <a:rPr lang="en-US" sz="2400" dirty="0"/>
              <a:t>setting these up  for us.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ctrTitle"/>
          </p:nvPr>
        </p:nvSpPr>
        <p:spPr>
          <a:xfrm>
            <a:off x="990600" y="1295400"/>
            <a:ext cx="7772400" cy="1905000"/>
          </a:xfrm>
        </p:spPr>
        <p:txBody>
          <a:bodyPr/>
          <a:lstStyle/>
          <a:p>
            <a:r>
              <a:rPr lang="en-US" sz="6000"/>
              <a:t>Distributed Parallelism</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6E48782-0103-4867-835E-C5C3BA33B2F3}" type="slidenum">
              <a:rPr lang="en-US"/>
              <a:pPr/>
              <a:t>31</a:t>
            </a:fld>
            <a:endParaRPr lang="en-US"/>
          </a:p>
        </p:txBody>
      </p:sp>
      <p:sp>
        <p:nvSpPr>
          <p:cNvPr id="785410" name="Rectangle 2"/>
          <p:cNvSpPr>
            <a:spLocks noGrp="1" noChangeArrowheads="1"/>
          </p:cNvSpPr>
          <p:nvPr>
            <p:ph type="title"/>
          </p:nvPr>
        </p:nvSpPr>
        <p:spPr/>
        <p:txBody>
          <a:bodyPr/>
          <a:lstStyle/>
          <a:p>
            <a:r>
              <a:rPr lang="en-US"/>
              <a:t>Like Desert Islands</a:t>
            </a:r>
          </a:p>
        </p:txBody>
      </p:sp>
      <p:sp>
        <p:nvSpPr>
          <p:cNvPr id="785411" name="Rectangle 3"/>
          <p:cNvSpPr>
            <a:spLocks noGrp="1" noChangeArrowheads="1"/>
          </p:cNvSpPr>
          <p:nvPr>
            <p:ph type="body" idx="1"/>
          </p:nvPr>
        </p:nvSpPr>
        <p:spPr>
          <a:xfrm>
            <a:off x="533400" y="1371600"/>
            <a:ext cx="8077200" cy="4724400"/>
          </a:xfrm>
        </p:spPr>
        <p:txBody>
          <a:bodyPr/>
          <a:lstStyle/>
          <a:p>
            <a:pPr>
              <a:buFont typeface="Wingdings" pitchFamily="2" charset="2"/>
              <a:buNone/>
            </a:pPr>
            <a:r>
              <a:rPr lang="en-US"/>
              <a:t>Distributed parallelism is very much like the Desert Islands analogy:</a:t>
            </a:r>
          </a:p>
          <a:p>
            <a:r>
              <a:rPr lang="en-US"/>
              <a:t>processes are </a:t>
            </a:r>
            <a:r>
              <a:rPr lang="en-US" b="1" u="sng">
                <a:solidFill>
                  <a:schemeClr val="folHlink"/>
                </a:solidFill>
              </a:rPr>
              <a:t>independent</a:t>
            </a:r>
            <a:r>
              <a:rPr lang="en-US"/>
              <a:t> of each other.</a:t>
            </a:r>
          </a:p>
          <a:p>
            <a:r>
              <a:rPr lang="en-US"/>
              <a:t>All data are </a:t>
            </a:r>
            <a:r>
              <a:rPr lang="en-US" b="1" u="sng">
                <a:solidFill>
                  <a:schemeClr val="folHlink"/>
                </a:solidFill>
              </a:rPr>
              <a:t>private</a:t>
            </a:r>
            <a:r>
              <a:rPr lang="en-US"/>
              <a:t>.</a:t>
            </a:r>
          </a:p>
          <a:p>
            <a:r>
              <a:rPr lang="en-US"/>
              <a:t>Processes communicate by </a:t>
            </a:r>
            <a:r>
              <a:rPr lang="en-US" b="1" u="sng">
                <a:solidFill>
                  <a:schemeClr val="folHlink"/>
                </a:solidFill>
              </a:rPr>
              <a:t>passing messages</a:t>
            </a:r>
            <a:r>
              <a:rPr lang="en-US"/>
              <a:t> (like voicemails).</a:t>
            </a:r>
          </a:p>
          <a:p>
            <a:r>
              <a:rPr lang="en-US"/>
              <a:t>The cost of passing a message is split into:</a:t>
            </a:r>
          </a:p>
          <a:p>
            <a:pPr lvl="1"/>
            <a:r>
              <a:rPr lang="en-US" sz="2600" b="1" i="1" u="sng">
                <a:solidFill>
                  <a:schemeClr val="folHlink"/>
                </a:solidFill>
              </a:rPr>
              <a:t>latency</a:t>
            </a:r>
            <a:r>
              <a:rPr lang="en-US" sz="2600"/>
              <a:t>      </a:t>
            </a:r>
            <a:r>
              <a:rPr lang="en-US" sz="1100"/>
              <a:t> </a:t>
            </a:r>
            <a:r>
              <a:rPr lang="en-US" sz="2600"/>
              <a:t>(connection time)</a:t>
            </a:r>
          </a:p>
          <a:p>
            <a:pPr lvl="1"/>
            <a:r>
              <a:rPr lang="en-US" sz="2600" b="1" i="1" u="sng">
                <a:solidFill>
                  <a:schemeClr val="folHlink"/>
                </a:solidFill>
              </a:rPr>
              <a:t>bandwidth</a:t>
            </a:r>
            <a:r>
              <a:rPr lang="en-US" sz="2600"/>
              <a:t> (time per byte)</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9075ADF-136E-4467-93E7-F3BF03EAFCE3}" type="slidenum">
              <a:rPr lang="en-US"/>
              <a:pPr/>
              <a:t>32</a:t>
            </a:fld>
            <a:endParaRPr lang="en-US"/>
          </a:p>
        </p:txBody>
      </p:sp>
      <p:sp>
        <p:nvSpPr>
          <p:cNvPr id="786434" name="Rectangle 2"/>
          <p:cNvSpPr>
            <a:spLocks noGrp="1" noChangeArrowheads="1"/>
          </p:cNvSpPr>
          <p:nvPr>
            <p:ph type="title"/>
          </p:nvPr>
        </p:nvSpPr>
        <p:spPr/>
        <p:txBody>
          <a:bodyPr/>
          <a:lstStyle/>
          <a:p>
            <a:r>
              <a:rPr lang="en-US" sz="3600"/>
              <a:t>Latency vs Bandwidth on </a:t>
            </a:r>
            <a:r>
              <a:rPr lang="en-US" sz="3600">
                <a:latin typeface="Courier New" pitchFamily="49" charset="0"/>
              </a:rPr>
              <a:t>topdawg</a:t>
            </a:r>
          </a:p>
        </p:txBody>
      </p:sp>
      <p:sp>
        <p:nvSpPr>
          <p:cNvPr id="786435" name="Rectangle 3"/>
          <p:cNvSpPr>
            <a:spLocks noGrp="1" noChangeArrowheads="1"/>
          </p:cNvSpPr>
          <p:nvPr>
            <p:ph type="body" idx="1"/>
          </p:nvPr>
        </p:nvSpPr>
        <p:spPr/>
        <p:txBody>
          <a:bodyPr/>
          <a:lstStyle/>
          <a:p>
            <a:pPr>
              <a:lnSpc>
                <a:spcPct val="90000"/>
              </a:lnSpc>
              <a:buFont typeface="Wingdings" pitchFamily="2" charset="2"/>
              <a:buNone/>
            </a:pPr>
            <a:r>
              <a:rPr lang="en-US" dirty="0"/>
              <a:t>In 2006, </a:t>
            </a:r>
            <a:r>
              <a:rPr lang="en-US" dirty="0" smtClean="0"/>
              <a:t>a benchmark of </a:t>
            </a:r>
            <a:r>
              <a:rPr lang="en-US" dirty="0"/>
              <a:t>the </a:t>
            </a:r>
            <a:r>
              <a:rPr lang="en-US" dirty="0" err="1"/>
              <a:t>Infiniband</a:t>
            </a:r>
            <a:r>
              <a:rPr lang="en-US" dirty="0"/>
              <a:t> interconnect on </a:t>
            </a:r>
            <a:r>
              <a:rPr lang="en-US" dirty="0" smtClean="0"/>
              <a:t>a </a:t>
            </a:r>
            <a:r>
              <a:rPr lang="en-US" dirty="0"/>
              <a:t>large Linux </a:t>
            </a:r>
            <a:r>
              <a:rPr lang="en-US" dirty="0" smtClean="0"/>
              <a:t>cluster at the University of Oklahoma revealed:</a:t>
            </a:r>
          </a:p>
          <a:p>
            <a:pPr>
              <a:lnSpc>
                <a:spcPct val="90000"/>
              </a:lnSpc>
            </a:pPr>
            <a:r>
              <a:rPr lang="en-US" b="1" u="sng" dirty="0" smtClean="0"/>
              <a:t>Latency</a:t>
            </a:r>
            <a:r>
              <a:rPr lang="en-US" dirty="0" smtClean="0"/>
              <a:t> – the time for the first bit to show up at the destination – is about 3 microseconds;</a:t>
            </a:r>
          </a:p>
          <a:p>
            <a:pPr>
              <a:lnSpc>
                <a:spcPct val="90000"/>
              </a:lnSpc>
            </a:pPr>
            <a:r>
              <a:rPr lang="en-US" b="1" u="sng" dirty="0" smtClean="0"/>
              <a:t>Bandwidth</a:t>
            </a:r>
            <a:r>
              <a:rPr lang="en-US" dirty="0" smtClean="0"/>
              <a:t> </a:t>
            </a:r>
            <a:r>
              <a:rPr lang="en-US" dirty="0"/>
              <a:t>– the speed of the subsequent bits – is about 5 Gigabits per second.</a:t>
            </a:r>
          </a:p>
          <a:p>
            <a:pPr>
              <a:lnSpc>
                <a:spcPct val="90000"/>
              </a:lnSpc>
              <a:buFont typeface="Wingdings" pitchFamily="2" charset="2"/>
              <a:buNone/>
            </a:pPr>
            <a:r>
              <a:rPr lang="en-US" dirty="0"/>
              <a:t>Thus, on </a:t>
            </a:r>
            <a:r>
              <a:rPr lang="en-US" dirty="0" smtClean="0"/>
              <a:t>this cluster’s </a:t>
            </a:r>
            <a:r>
              <a:rPr lang="en-US" dirty="0" err="1"/>
              <a:t>Infiniband</a:t>
            </a:r>
            <a:r>
              <a:rPr lang="en-US" dirty="0"/>
              <a:t>:</a:t>
            </a:r>
          </a:p>
          <a:p>
            <a:pPr>
              <a:lnSpc>
                <a:spcPct val="90000"/>
              </a:lnSpc>
            </a:pPr>
            <a:r>
              <a:rPr lang="en-US" dirty="0"/>
              <a:t>the 1</a:t>
            </a:r>
            <a:r>
              <a:rPr lang="en-US" baseline="30000" dirty="0"/>
              <a:t>st</a:t>
            </a:r>
            <a:r>
              <a:rPr lang="en-US" dirty="0"/>
              <a:t> bit of a message shows up in 3 </a:t>
            </a:r>
            <a:r>
              <a:rPr lang="en-US" dirty="0" err="1"/>
              <a:t>microsec</a:t>
            </a:r>
            <a:r>
              <a:rPr lang="en-US" dirty="0"/>
              <a:t>;</a:t>
            </a:r>
          </a:p>
          <a:p>
            <a:pPr>
              <a:lnSpc>
                <a:spcPct val="80000"/>
              </a:lnSpc>
            </a:pPr>
            <a:r>
              <a:rPr lang="en-US" dirty="0"/>
              <a:t>the 2</a:t>
            </a:r>
            <a:r>
              <a:rPr lang="en-US" baseline="30000" dirty="0"/>
              <a:t>nd</a:t>
            </a:r>
            <a:r>
              <a:rPr lang="en-US" dirty="0"/>
              <a:t> bit shows up in 0.2 </a:t>
            </a:r>
            <a:r>
              <a:rPr lang="en-US" dirty="0" err="1"/>
              <a:t>nanosec</a:t>
            </a:r>
            <a:r>
              <a:rPr lang="en-US" dirty="0"/>
              <a:t>.</a:t>
            </a:r>
          </a:p>
          <a:p>
            <a:pPr>
              <a:lnSpc>
                <a:spcPct val="90000"/>
              </a:lnSpc>
              <a:buFont typeface="Wingdings" pitchFamily="2" charset="2"/>
              <a:buNone/>
            </a:pPr>
            <a:r>
              <a:rPr lang="en-US" dirty="0"/>
              <a:t>So latency is </a:t>
            </a:r>
            <a:r>
              <a:rPr lang="en-US" b="1" u="sng" dirty="0"/>
              <a:t>15,000 times worse</a:t>
            </a:r>
            <a:r>
              <a:rPr lang="en-US" dirty="0"/>
              <a:t> than bandwidth!</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A6C7401-E9CC-4E67-BC7B-B5DD80C55497}" type="slidenum">
              <a:rPr lang="en-US"/>
              <a:pPr/>
              <a:t>33</a:t>
            </a:fld>
            <a:endParaRPr lang="en-US"/>
          </a:p>
        </p:txBody>
      </p:sp>
      <p:sp>
        <p:nvSpPr>
          <p:cNvPr id="787458" name="Rectangle 2"/>
          <p:cNvSpPr>
            <a:spLocks noGrp="1" noChangeArrowheads="1"/>
          </p:cNvSpPr>
          <p:nvPr>
            <p:ph type="title"/>
          </p:nvPr>
        </p:nvSpPr>
        <p:spPr/>
        <p:txBody>
          <a:bodyPr/>
          <a:lstStyle/>
          <a:p>
            <a:r>
              <a:rPr lang="en-US" sz="3600"/>
              <a:t>Latency vs Bandwidth on </a:t>
            </a:r>
            <a:r>
              <a:rPr lang="en-US" sz="3600">
                <a:latin typeface="Courier New" pitchFamily="49" charset="0"/>
              </a:rPr>
              <a:t>topdawg</a:t>
            </a:r>
          </a:p>
        </p:txBody>
      </p:sp>
      <p:sp>
        <p:nvSpPr>
          <p:cNvPr id="787459" name="Rectangle 3"/>
          <p:cNvSpPr>
            <a:spLocks noGrp="1" noChangeArrowheads="1"/>
          </p:cNvSpPr>
          <p:nvPr>
            <p:ph type="body" idx="1"/>
          </p:nvPr>
        </p:nvSpPr>
        <p:spPr/>
        <p:txBody>
          <a:bodyPr/>
          <a:lstStyle/>
          <a:p>
            <a:pPr>
              <a:lnSpc>
                <a:spcPct val="90000"/>
              </a:lnSpc>
              <a:buNone/>
            </a:pPr>
            <a:r>
              <a:rPr lang="en-US" dirty="0" smtClean="0"/>
              <a:t>In 2006, a benchmark of the </a:t>
            </a:r>
            <a:r>
              <a:rPr lang="en-US" dirty="0" err="1" smtClean="0"/>
              <a:t>Infiniband</a:t>
            </a:r>
            <a:r>
              <a:rPr lang="en-US" dirty="0" smtClean="0"/>
              <a:t> interconnect on a large Linux cluster at the University of Oklahoma revealed:</a:t>
            </a:r>
          </a:p>
          <a:p>
            <a:pPr>
              <a:lnSpc>
                <a:spcPct val="90000"/>
              </a:lnSpc>
            </a:pPr>
            <a:r>
              <a:rPr lang="en-US" b="1" u="sng" dirty="0" smtClean="0"/>
              <a:t>Latency</a:t>
            </a:r>
            <a:r>
              <a:rPr lang="en-US" dirty="0" smtClean="0"/>
              <a:t> </a:t>
            </a:r>
            <a:r>
              <a:rPr lang="en-US" dirty="0"/>
              <a:t>– the time for the first bit to show up at the destination – is about 3 microseconds;</a:t>
            </a:r>
            <a:endParaRPr lang="en-US" b="1" u="sng" dirty="0"/>
          </a:p>
          <a:p>
            <a:pPr>
              <a:lnSpc>
                <a:spcPct val="90000"/>
              </a:lnSpc>
            </a:pPr>
            <a:r>
              <a:rPr lang="en-US" b="1" u="sng" dirty="0"/>
              <a:t>Bandwidth</a:t>
            </a:r>
            <a:r>
              <a:rPr lang="en-US" dirty="0"/>
              <a:t> – the speed of the subsequent bits – is about 5 Gigabits per second.</a:t>
            </a:r>
          </a:p>
          <a:p>
            <a:pPr>
              <a:lnSpc>
                <a:spcPct val="90000"/>
              </a:lnSpc>
              <a:buFont typeface="Wingdings" pitchFamily="2" charset="2"/>
              <a:buNone/>
            </a:pPr>
            <a:r>
              <a:rPr lang="en-US" dirty="0"/>
              <a:t>Latency is </a:t>
            </a:r>
            <a:r>
              <a:rPr lang="en-US" b="1" u="sng" dirty="0"/>
              <a:t>15,000 times worse</a:t>
            </a:r>
            <a:r>
              <a:rPr lang="en-US" dirty="0"/>
              <a:t> than bandwidth!</a:t>
            </a:r>
          </a:p>
          <a:p>
            <a:pPr>
              <a:lnSpc>
                <a:spcPct val="90000"/>
              </a:lnSpc>
              <a:buFont typeface="Wingdings" pitchFamily="2" charset="2"/>
              <a:buNone/>
            </a:pPr>
            <a:r>
              <a:rPr lang="en-US" dirty="0"/>
              <a:t>That’s like having a long distance service that charges</a:t>
            </a:r>
          </a:p>
          <a:p>
            <a:pPr>
              <a:lnSpc>
                <a:spcPct val="90000"/>
              </a:lnSpc>
            </a:pPr>
            <a:r>
              <a:rPr lang="en-US" dirty="0"/>
              <a:t>$150 to make a call;</a:t>
            </a:r>
          </a:p>
          <a:p>
            <a:pPr>
              <a:lnSpc>
                <a:spcPct val="90000"/>
              </a:lnSpc>
            </a:pPr>
            <a:r>
              <a:rPr lang="en-US" dirty="0"/>
              <a:t>1</a:t>
            </a:r>
            <a:r>
              <a:rPr lang="en-US" dirty="0">
                <a:cs typeface="Times New Roman" pitchFamily="18" charset="0"/>
              </a:rPr>
              <a:t>¢ per minute – after the </a:t>
            </a:r>
            <a:r>
              <a:rPr lang="en-US" b="1" u="sng" dirty="0">
                <a:cs typeface="Times New Roman" pitchFamily="18" charset="0"/>
              </a:rPr>
              <a:t>first 10 days</a:t>
            </a:r>
            <a:r>
              <a:rPr lang="en-US" dirty="0">
                <a:cs typeface="Times New Roman" pitchFamily="18" charset="0"/>
              </a:rPr>
              <a:t> of the call.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1"/>
          </p:nvPr>
        </p:nvSpPr>
        <p:spPr/>
        <p:txBody>
          <a:bodyPr/>
          <a:lstStyle/>
          <a:p>
            <a:fld id="{4B9EA616-54AF-4292-BE3D-F970E1256D68}" type="slidenum">
              <a:rPr lang="en-US"/>
              <a:pPr/>
              <a:t>34</a:t>
            </a:fld>
            <a:endParaRPr lang="en-US"/>
          </a:p>
        </p:txBody>
      </p:sp>
      <p:sp>
        <p:nvSpPr>
          <p:cNvPr id="788482" name="Rectangle 2"/>
          <p:cNvSpPr>
            <a:spLocks noGrp="1" noChangeArrowheads="1"/>
          </p:cNvSpPr>
          <p:nvPr>
            <p:ph type="title"/>
          </p:nvPr>
        </p:nvSpPr>
        <p:spPr>
          <a:xfrm>
            <a:off x="152400" y="228600"/>
            <a:ext cx="8763000" cy="838200"/>
          </a:xfrm>
        </p:spPr>
        <p:txBody>
          <a:bodyPr/>
          <a:lstStyle/>
          <a:p>
            <a:r>
              <a:rPr lang="en-US"/>
              <a:t>Parallelism</a:t>
            </a:r>
          </a:p>
        </p:txBody>
      </p:sp>
      <p:pic>
        <p:nvPicPr>
          <p:cNvPr id="788483"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p:spPr>
      </p:pic>
      <p:pic>
        <p:nvPicPr>
          <p:cNvPr id="788484"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p:spPr>
      </p:pic>
      <p:pic>
        <p:nvPicPr>
          <p:cNvPr id="788485"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p:spPr>
      </p:pic>
      <p:pic>
        <p:nvPicPr>
          <p:cNvPr id="788486"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p:spPr>
      </p:pic>
      <p:pic>
        <p:nvPicPr>
          <p:cNvPr id="788487"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p:spPr>
      </p:pic>
      <p:pic>
        <p:nvPicPr>
          <p:cNvPr id="788488"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p:spPr>
      </p:pic>
      <p:pic>
        <p:nvPicPr>
          <p:cNvPr id="788489"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p:spPr>
      </p:pic>
      <p:pic>
        <p:nvPicPr>
          <p:cNvPr id="788490"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p:spPr>
      </p:pic>
      <p:pic>
        <p:nvPicPr>
          <p:cNvPr id="788491"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p:spPr>
      </p:pic>
      <p:pic>
        <p:nvPicPr>
          <p:cNvPr id="788492"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p:spPr>
      </p:pic>
      <p:pic>
        <p:nvPicPr>
          <p:cNvPr id="788493"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p:spPr>
      </p:pic>
      <p:pic>
        <p:nvPicPr>
          <p:cNvPr id="788494"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p:spPr>
      </p:pic>
      <p:pic>
        <p:nvPicPr>
          <p:cNvPr id="788495"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p:spPr>
      </p:pic>
      <p:pic>
        <p:nvPicPr>
          <p:cNvPr id="788496"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p:spPr>
      </p:pic>
      <p:pic>
        <p:nvPicPr>
          <p:cNvPr id="788497"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p:spPr>
      </p:pic>
      <p:pic>
        <p:nvPicPr>
          <p:cNvPr id="788498"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p:spPr>
      </p:pic>
      <p:sp>
        <p:nvSpPr>
          <p:cNvPr id="788499" name="Text Box 19"/>
          <p:cNvSpPr txBox="1">
            <a:spLocks noChangeArrowheads="1"/>
          </p:cNvSpPr>
          <p:nvPr/>
        </p:nvSpPr>
        <p:spPr bwMode="auto">
          <a:xfrm>
            <a:off x="1493838" y="3479800"/>
            <a:ext cx="1657350" cy="457200"/>
          </a:xfrm>
          <a:prstGeom prst="rect">
            <a:avLst/>
          </a:prstGeom>
          <a:noFill/>
          <a:ln w="9525">
            <a:noFill/>
            <a:miter lim="800000"/>
            <a:headEnd/>
            <a:tailEnd/>
          </a:ln>
          <a:effectLst/>
        </p:spPr>
        <p:txBody>
          <a:bodyPr wrap="none">
            <a:spAutoFit/>
          </a:bodyPr>
          <a:lstStyle/>
          <a:p>
            <a:r>
              <a:rPr lang="en-US" sz="2400"/>
              <a:t>Less fish …</a:t>
            </a:r>
          </a:p>
        </p:txBody>
      </p:sp>
      <p:sp>
        <p:nvSpPr>
          <p:cNvPr id="788500" name="Text Box 20"/>
          <p:cNvSpPr txBox="1">
            <a:spLocks noChangeArrowheads="1"/>
          </p:cNvSpPr>
          <p:nvPr/>
        </p:nvSpPr>
        <p:spPr bwMode="auto">
          <a:xfrm>
            <a:off x="5670550" y="5613400"/>
            <a:ext cx="1479550" cy="457200"/>
          </a:xfrm>
          <a:prstGeom prst="rect">
            <a:avLst/>
          </a:prstGeom>
          <a:noFill/>
          <a:ln w="9525">
            <a:noFill/>
            <a:miter lim="800000"/>
            <a:headEnd/>
            <a:tailEnd/>
          </a:ln>
          <a:effectLst/>
        </p:spPr>
        <p:txBody>
          <a:bodyPr wrap="none">
            <a:spAutoFit/>
          </a:bodyPr>
          <a:lstStyle/>
          <a:p>
            <a:r>
              <a:rPr lang="en-US" sz="2400"/>
              <a:t>More fish!</a:t>
            </a:r>
          </a:p>
        </p:txBody>
      </p:sp>
      <p:sp>
        <p:nvSpPr>
          <p:cNvPr id="788501" name="Text Box 21"/>
          <p:cNvSpPr txBox="1">
            <a:spLocks noChangeArrowheads="1"/>
          </p:cNvSpPr>
          <p:nvPr/>
        </p:nvSpPr>
        <p:spPr bwMode="auto">
          <a:xfrm>
            <a:off x="609600" y="1219200"/>
            <a:ext cx="3810000" cy="1917700"/>
          </a:xfrm>
          <a:prstGeom prst="rect">
            <a:avLst/>
          </a:prstGeom>
          <a:noFill/>
          <a:ln w="9525">
            <a:noFill/>
            <a:miter lim="800000"/>
            <a:headEnd/>
            <a:tailEnd/>
          </a:ln>
          <a:effectLst/>
        </p:spPr>
        <p:txBody>
          <a:bodyPr>
            <a:spAutoFit/>
          </a:bodyPr>
          <a:lstStyle/>
          <a:p>
            <a:pPr algn="l"/>
            <a:r>
              <a:rPr lang="en-US" sz="2400" b="1" i="1" u="sng"/>
              <a:t>Parallelism</a:t>
            </a:r>
            <a:r>
              <a:rPr lang="en-US" sz="2400"/>
              <a:t> means doing multiple things at the same time: you can get more work done in the same amount of time.</a:t>
            </a:r>
          </a:p>
        </p:txBody>
      </p:sp>
      <p:sp>
        <p:nvSpPr>
          <p:cNvPr id="2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AF0A562-CF57-4EEF-962C-AE2EE134A796}" type="slidenum">
              <a:rPr lang="en-US"/>
              <a:pPr/>
              <a:t>35</a:t>
            </a:fld>
            <a:endParaRPr lang="en-US"/>
          </a:p>
        </p:txBody>
      </p:sp>
      <p:sp>
        <p:nvSpPr>
          <p:cNvPr id="789506" name="Rectangle 2"/>
          <p:cNvSpPr>
            <a:spLocks noGrp="1" noChangeArrowheads="1"/>
          </p:cNvSpPr>
          <p:nvPr>
            <p:ph type="title"/>
          </p:nvPr>
        </p:nvSpPr>
        <p:spPr/>
        <p:txBody>
          <a:bodyPr/>
          <a:lstStyle/>
          <a:p>
            <a:r>
              <a:rPr lang="en-US"/>
              <a:t>What Is Parallelism?</a:t>
            </a:r>
          </a:p>
        </p:txBody>
      </p:sp>
      <p:sp>
        <p:nvSpPr>
          <p:cNvPr id="789507" name="Rectangle 3"/>
          <p:cNvSpPr>
            <a:spLocks noGrp="1" noChangeArrowheads="1"/>
          </p:cNvSpPr>
          <p:nvPr>
            <p:ph type="body" idx="1"/>
          </p:nvPr>
        </p:nvSpPr>
        <p:spPr/>
        <p:txBody>
          <a:bodyPr/>
          <a:lstStyle/>
          <a:p>
            <a:pPr>
              <a:buFont typeface="Wingdings" pitchFamily="2" charset="2"/>
              <a:buNone/>
            </a:pPr>
            <a:r>
              <a:rPr lang="en-US" b="1" i="1" u="sng"/>
              <a:t>Parallelism</a:t>
            </a:r>
            <a:r>
              <a:rPr lang="en-US"/>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2" charset="2"/>
              <a:buNone/>
            </a:pPr>
            <a:r>
              <a:rPr lang="en-US"/>
              <a:t>The different parts could be different tasks, or the same task on different pieces of the problem’s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F0FF57E-7269-49EE-A511-99D546F7F1B9}" type="slidenum">
              <a:rPr lang="en-US"/>
              <a:pPr/>
              <a:t>36</a:t>
            </a:fld>
            <a:endParaRPr lang="en-US"/>
          </a:p>
        </p:txBody>
      </p:sp>
      <p:sp>
        <p:nvSpPr>
          <p:cNvPr id="790530" name="Rectangle 2"/>
          <p:cNvSpPr>
            <a:spLocks noGrp="1" noChangeArrowheads="1"/>
          </p:cNvSpPr>
          <p:nvPr>
            <p:ph type="title"/>
          </p:nvPr>
        </p:nvSpPr>
        <p:spPr/>
        <p:txBody>
          <a:bodyPr/>
          <a:lstStyle/>
          <a:p>
            <a:r>
              <a:rPr lang="en-US"/>
              <a:t>Kinds of Parallelism</a:t>
            </a:r>
          </a:p>
        </p:txBody>
      </p:sp>
      <p:sp>
        <p:nvSpPr>
          <p:cNvPr id="790531" name="Rectangle 3"/>
          <p:cNvSpPr>
            <a:spLocks noGrp="1" noChangeArrowheads="1"/>
          </p:cNvSpPr>
          <p:nvPr>
            <p:ph type="body" idx="1"/>
          </p:nvPr>
        </p:nvSpPr>
        <p:spPr/>
        <p:txBody>
          <a:bodyPr/>
          <a:lstStyle/>
          <a:p>
            <a:r>
              <a:rPr lang="en-US" dirty="0"/>
              <a:t>Instruction Level </a:t>
            </a:r>
            <a:r>
              <a:rPr lang="en-US" dirty="0" smtClean="0"/>
              <a:t>Parallelism</a:t>
            </a:r>
            <a:endParaRPr lang="en-US" dirty="0"/>
          </a:p>
          <a:p>
            <a:r>
              <a:rPr lang="en-US" dirty="0"/>
              <a:t>Shared Memory </a:t>
            </a:r>
            <a:r>
              <a:rPr lang="en-US" dirty="0" smtClean="0"/>
              <a:t>Multithreading</a:t>
            </a:r>
            <a:endParaRPr lang="en-US" dirty="0"/>
          </a:p>
          <a:p>
            <a:r>
              <a:rPr lang="en-US" dirty="0"/>
              <a:t>Distributed Memory </a:t>
            </a:r>
            <a:r>
              <a:rPr lang="en-US" dirty="0" smtClean="0"/>
              <a:t>Multiprocessing</a:t>
            </a:r>
          </a:p>
          <a:p>
            <a:r>
              <a:rPr lang="en-US" dirty="0" smtClean="0"/>
              <a:t>GPU Parallelism</a:t>
            </a:r>
          </a:p>
          <a:p>
            <a:r>
              <a:rPr lang="en-US" dirty="0" smtClean="0"/>
              <a:t>Hybrid Parallelism (Shared + Distributed + GPU)</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E546872-47AE-4E3D-81DE-C8265F282262}" type="slidenum">
              <a:rPr lang="en-US"/>
              <a:pPr/>
              <a:t>37</a:t>
            </a:fld>
            <a:endParaRPr lang="en-US"/>
          </a:p>
        </p:txBody>
      </p:sp>
      <p:sp>
        <p:nvSpPr>
          <p:cNvPr id="791554" name="Rectangle 2"/>
          <p:cNvSpPr>
            <a:spLocks noGrp="1" noChangeArrowheads="1"/>
          </p:cNvSpPr>
          <p:nvPr>
            <p:ph type="title"/>
          </p:nvPr>
        </p:nvSpPr>
        <p:spPr/>
        <p:txBody>
          <a:bodyPr/>
          <a:lstStyle/>
          <a:p>
            <a:r>
              <a:rPr lang="en-US"/>
              <a:t>Why Parallelism Is Good</a:t>
            </a:r>
          </a:p>
        </p:txBody>
      </p:sp>
      <p:sp>
        <p:nvSpPr>
          <p:cNvPr id="791555" name="Rectangle 3"/>
          <p:cNvSpPr>
            <a:spLocks noGrp="1" noChangeArrowheads="1"/>
          </p:cNvSpPr>
          <p:nvPr>
            <p:ph type="body" idx="1"/>
          </p:nvPr>
        </p:nvSpPr>
        <p:spPr/>
        <p:txBody>
          <a:bodyPr/>
          <a:lstStyle/>
          <a:p>
            <a:r>
              <a:rPr lang="en-US" b="1" u="sng">
                <a:solidFill>
                  <a:srgbClr val="FF0000"/>
                </a:solidFill>
              </a:rPr>
              <a:t>The Trees</a:t>
            </a:r>
            <a:r>
              <a:rPr lang="en-US"/>
              <a:t>: We like parallelism because, as the number of processing units working on a problem grows, we can solve </a:t>
            </a:r>
            <a:r>
              <a:rPr lang="en-US" b="1" u="sng">
                <a:solidFill>
                  <a:schemeClr val="hlink"/>
                </a:solidFill>
              </a:rPr>
              <a:t>the same problem in less time</a:t>
            </a:r>
            <a:r>
              <a:rPr lang="en-US"/>
              <a:t>.</a:t>
            </a:r>
          </a:p>
          <a:p>
            <a:r>
              <a:rPr lang="en-US" b="1" u="sng">
                <a:solidFill>
                  <a:schemeClr val="tx2"/>
                </a:solidFill>
              </a:rPr>
              <a:t>The Forest</a:t>
            </a:r>
            <a:r>
              <a:rPr lang="en-US"/>
              <a:t>: We like parallelism because, as the number of processing units working on a problem grows, we can solve </a:t>
            </a:r>
            <a:r>
              <a:rPr lang="en-US" b="1" u="sng">
                <a:solidFill>
                  <a:schemeClr val="tx2"/>
                </a:solidFill>
              </a:rPr>
              <a:t>bigger problems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852D256-457A-4F54-BEAA-C63FCD66099E}" type="slidenum">
              <a:rPr lang="en-US"/>
              <a:pPr/>
              <a:t>38</a:t>
            </a:fld>
            <a:endParaRPr lang="en-US"/>
          </a:p>
        </p:txBody>
      </p:sp>
      <p:sp>
        <p:nvSpPr>
          <p:cNvPr id="792578" name="Rectangle 2"/>
          <p:cNvSpPr>
            <a:spLocks noGrp="1" noChangeArrowheads="1"/>
          </p:cNvSpPr>
          <p:nvPr>
            <p:ph type="title"/>
          </p:nvPr>
        </p:nvSpPr>
        <p:spPr/>
        <p:txBody>
          <a:bodyPr/>
          <a:lstStyle/>
          <a:p>
            <a:r>
              <a:rPr lang="en-US"/>
              <a:t>Parallelism Jargon</a:t>
            </a:r>
          </a:p>
        </p:txBody>
      </p:sp>
      <p:sp>
        <p:nvSpPr>
          <p:cNvPr id="792579" name="Rectangle 3"/>
          <p:cNvSpPr>
            <a:spLocks noGrp="1" noChangeArrowheads="1"/>
          </p:cNvSpPr>
          <p:nvPr>
            <p:ph type="body" idx="1"/>
          </p:nvPr>
        </p:nvSpPr>
        <p:spPr>
          <a:xfrm>
            <a:off x="609600" y="1295400"/>
            <a:ext cx="8001000" cy="5029200"/>
          </a:xfrm>
        </p:spPr>
        <p:txBody>
          <a:bodyPr/>
          <a:lstStyle/>
          <a:p>
            <a:r>
              <a:rPr lang="en-US" b="1" i="1" u="sng"/>
              <a:t>Threads</a:t>
            </a:r>
            <a:r>
              <a:rPr lang="en-US"/>
              <a:t> are execution sequences that share a single memory area (“</a:t>
            </a:r>
            <a:r>
              <a:rPr lang="en-US" b="1" i="1" u="sng"/>
              <a:t>address space</a:t>
            </a:r>
            <a:r>
              <a:rPr lang="en-US"/>
              <a:t>”)</a:t>
            </a:r>
          </a:p>
          <a:p>
            <a:r>
              <a:rPr lang="en-US" b="1" i="1" u="sng"/>
              <a:t>Processes</a:t>
            </a:r>
            <a:r>
              <a:rPr lang="en-US"/>
              <a:t> are execution sequences with their own independent, private memory areas</a:t>
            </a:r>
          </a:p>
          <a:p>
            <a:pPr>
              <a:buFont typeface="Wingdings" pitchFamily="2" charset="2"/>
              <a:buNone/>
            </a:pPr>
            <a:r>
              <a:rPr lang="en-US"/>
              <a:t>… and thus:</a:t>
            </a:r>
          </a:p>
          <a:p>
            <a:r>
              <a:rPr lang="en-US" b="1" i="1" u="sng"/>
              <a:t>Multithreading</a:t>
            </a:r>
            <a:r>
              <a:rPr lang="en-US"/>
              <a:t>:   parallelism via multiple </a:t>
            </a:r>
            <a:r>
              <a:rPr lang="en-US" b="1" u="sng"/>
              <a:t>threads</a:t>
            </a:r>
          </a:p>
          <a:p>
            <a:r>
              <a:rPr lang="en-US" b="1" i="1" u="sng"/>
              <a:t>Multiprocessing</a:t>
            </a:r>
            <a:r>
              <a:rPr lang="en-US"/>
              <a:t>: </a:t>
            </a:r>
            <a:r>
              <a:rPr lang="en-US" sz="1200"/>
              <a:t> </a:t>
            </a:r>
            <a:r>
              <a:rPr lang="en-US"/>
              <a:t>parallelism via multiple </a:t>
            </a:r>
            <a:r>
              <a:rPr lang="en-US" b="1" u="sng"/>
              <a:t>processes</a:t>
            </a:r>
          </a:p>
          <a:p>
            <a:pPr>
              <a:buFont typeface="Wingdings" pitchFamily="2" charset="2"/>
              <a:buNone/>
            </a:pPr>
            <a:r>
              <a:rPr lang="en-US"/>
              <a:t>Generally:</a:t>
            </a:r>
          </a:p>
          <a:p>
            <a:r>
              <a:rPr lang="en-US"/>
              <a:t>Shared Memory Parallelism is concerned with </a:t>
            </a:r>
            <a:r>
              <a:rPr lang="en-US" b="1" u="sng"/>
              <a:t>threads</a:t>
            </a:r>
            <a:r>
              <a:rPr lang="en-US"/>
              <a:t>, and</a:t>
            </a:r>
          </a:p>
          <a:p>
            <a:r>
              <a:rPr lang="en-US"/>
              <a:t>Distributed Parallelism is concerned with </a:t>
            </a:r>
            <a:r>
              <a:rPr lang="en-US" b="1" u="sng"/>
              <a:t>processes</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10DF3C7-E0AD-4A13-92E8-4B05A77C3745}" type="slidenum">
              <a:rPr lang="en-US"/>
              <a:pPr/>
              <a:t>39</a:t>
            </a:fld>
            <a:endParaRPr lang="en-US"/>
          </a:p>
        </p:txBody>
      </p:sp>
      <p:sp>
        <p:nvSpPr>
          <p:cNvPr id="793602" name="Rectangle 2"/>
          <p:cNvSpPr>
            <a:spLocks noGrp="1" noChangeArrowheads="1"/>
          </p:cNvSpPr>
          <p:nvPr>
            <p:ph type="title"/>
          </p:nvPr>
        </p:nvSpPr>
        <p:spPr/>
        <p:txBody>
          <a:bodyPr/>
          <a:lstStyle/>
          <a:p>
            <a:r>
              <a:rPr lang="en-US"/>
              <a:t>Jargon Alert!</a:t>
            </a:r>
          </a:p>
        </p:txBody>
      </p:sp>
      <p:sp>
        <p:nvSpPr>
          <p:cNvPr id="793603" name="Rectangle 3"/>
          <p:cNvSpPr>
            <a:spLocks noGrp="1" noChangeArrowheads="1"/>
          </p:cNvSpPr>
          <p:nvPr>
            <p:ph type="body" idx="1"/>
          </p:nvPr>
        </p:nvSpPr>
        <p:spPr>
          <a:xfrm>
            <a:off x="609600" y="1371600"/>
            <a:ext cx="8077200" cy="4648200"/>
          </a:xfrm>
        </p:spPr>
        <p:txBody>
          <a:bodyPr/>
          <a:lstStyle/>
          <a:p>
            <a:pPr>
              <a:lnSpc>
                <a:spcPct val="90000"/>
              </a:lnSpc>
              <a:buFont typeface="Wingdings" pitchFamily="2" charset="2"/>
              <a:buNone/>
            </a:pPr>
            <a:r>
              <a:rPr lang="en-US"/>
              <a:t>In principle:</a:t>
            </a:r>
          </a:p>
          <a:p>
            <a:pPr>
              <a:lnSpc>
                <a:spcPct val="90000"/>
              </a:lnSpc>
            </a:pPr>
            <a:r>
              <a:rPr lang="en-US"/>
              <a:t>“shared memory parallelism” </a:t>
            </a:r>
            <a:r>
              <a:rPr lang="en-US">
                <a:sym typeface="Wingdings" pitchFamily="2" charset="2"/>
              </a:rPr>
              <a:t> “multithreading”</a:t>
            </a:r>
          </a:p>
          <a:p>
            <a:pPr>
              <a:lnSpc>
                <a:spcPct val="90000"/>
              </a:lnSpc>
            </a:pPr>
            <a:r>
              <a:rPr lang="en-US"/>
              <a:t>“distributed parallelism”        </a:t>
            </a:r>
            <a:r>
              <a:rPr lang="en-US" sz="1400"/>
              <a:t> </a:t>
            </a:r>
            <a:r>
              <a:rPr lang="en-US">
                <a:sym typeface="Wingdings" pitchFamily="2" charset="2"/>
              </a:rPr>
              <a:t> “multiprocessing”</a:t>
            </a:r>
            <a:endParaRPr lang="en-US"/>
          </a:p>
          <a:p>
            <a:pPr>
              <a:lnSpc>
                <a:spcPct val="90000"/>
              </a:lnSpc>
              <a:buFont typeface="Wingdings" pitchFamily="2" charset="2"/>
              <a:buNone/>
            </a:pPr>
            <a:r>
              <a:rPr lang="en-US"/>
              <a:t>In practice, sadly, these terms are often used interchangeably:</a:t>
            </a:r>
          </a:p>
          <a:p>
            <a:pPr>
              <a:lnSpc>
                <a:spcPct val="90000"/>
              </a:lnSpc>
            </a:pPr>
            <a:r>
              <a:rPr lang="en-US"/>
              <a:t>Parallelism</a:t>
            </a:r>
          </a:p>
          <a:p>
            <a:pPr>
              <a:lnSpc>
                <a:spcPct val="90000"/>
              </a:lnSpc>
            </a:pPr>
            <a:r>
              <a:rPr lang="en-US" b="1" i="1" u="sng"/>
              <a:t>Concurrency</a:t>
            </a:r>
            <a:r>
              <a:rPr lang="en-US"/>
              <a:t> (not as popular these days)</a:t>
            </a:r>
          </a:p>
          <a:p>
            <a:pPr>
              <a:lnSpc>
                <a:spcPct val="90000"/>
              </a:lnSpc>
            </a:pPr>
            <a:r>
              <a:rPr lang="en-US"/>
              <a:t>Multithreading</a:t>
            </a:r>
          </a:p>
          <a:p>
            <a:pPr>
              <a:lnSpc>
                <a:spcPct val="90000"/>
              </a:lnSpc>
            </a:pPr>
            <a:r>
              <a:rPr lang="en-US"/>
              <a:t>Multiprocessing</a:t>
            </a:r>
          </a:p>
          <a:p>
            <a:pPr>
              <a:lnSpc>
                <a:spcPct val="90000"/>
              </a:lnSpc>
              <a:buFont typeface="Wingdings" pitchFamily="2" charset="2"/>
              <a:buNone/>
            </a:pPr>
            <a:r>
              <a:rPr lang="en-US"/>
              <a:t>Typically, you have to figure out what is meant based on the context.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etc)</a:t>
            </a:r>
          </a:p>
        </p:txBody>
      </p:sp>
      <p:sp>
        <p:nvSpPr>
          <p:cNvPr id="464899" name="Rectangle 3"/>
          <p:cNvSpPr>
            <a:spLocks noGrp="1" noChangeArrowheads="1"/>
          </p:cNvSpPr>
          <p:nvPr>
            <p:ph type="body" idx="1"/>
          </p:nvPr>
        </p:nvSpPr>
        <p:spPr/>
        <p:txBody>
          <a:bodyPr/>
          <a:lstStyle/>
          <a:p>
            <a:pPr>
              <a:buNone/>
            </a:pPr>
            <a:r>
              <a:rPr lang="en-US" sz="1800" dirty="0" smtClean="0"/>
              <a:t>From an H.323 device (e.g., </a:t>
            </a:r>
            <a:r>
              <a:rPr lang="en-US" sz="1800" dirty="0" err="1" smtClean="0">
                <a:hlinkClick r:id="rId2"/>
              </a:rPr>
              <a:t>Polycom</a:t>
            </a:r>
            <a:r>
              <a:rPr lang="en-US" sz="1800" dirty="0" smtClean="0"/>
              <a:t>, </a:t>
            </a:r>
            <a:r>
              <a:rPr lang="en-US" sz="1800" dirty="0" smtClean="0">
                <a:hlinkClick r:id="rId3"/>
              </a:rPr>
              <a:t>Tandberg</a:t>
            </a:r>
            <a:r>
              <a:rPr lang="en-US" sz="1800" dirty="0" smtClean="0"/>
              <a:t>, </a:t>
            </a:r>
            <a:r>
              <a:rPr lang="en-US" sz="1800" dirty="0" err="1" smtClean="0">
                <a:hlinkClick r:id="rId4"/>
              </a:rPr>
              <a:t>Lifesize</a:t>
            </a:r>
            <a:r>
              <a:rPr lang="en-US" sz="1800" dirty="0" smtClean="0"/>
              <a:t>, etc):</a:t>
            </a:r>
          </a:p>
          <a:p>
            <a:r>
              <a:rPr lang="en-US" sz="1800" dirty="0" smtClean="0"/>
              <a:t>If you </a:t>
            </a:r>
            <a:r>
              <a:rPr lang="en-US" sz="1800" b="1" dirty="0" smtClean="0"/>
              <a:t>ARE</a:t>
            </a:r>
            <a:r>
              <a:rPr lang="en-US" sz="1800" dirty="0" smtClean="0"/>
              <a:t> already registered with the </a:t>
            </a:r>
            <a:r>
              <a:rPr lang="en-US" sz="1800" dirty="0" err="1" smtClean="0">
                <a:hlinkClick r:id="rId5"/>
              </a:rPr>
              <a:t>OneNet</a:t>
            </a:r>
            <a:r>
              <a:rPr lang="en-US" sz="1800" dirty="0" smtClean="0"/>
              <a:t> gatekeeper:</a:t>
            </a:r>
            <a:br>
              <a:rPr lang="en-US" sz="1800" dirty="0" smtClean="0"/>
            </a:br>
            <a:r>
              <a:rPr lang="en-US" sz="1800" dirty="0" smtClean="0"/>
              <a:t>Dial</a:t>
            </a:r>
            <a:br>
              <a:rPr lang="en-US" sz="1800" dirty="0" smtClean="0"/>
            </a:br>
            <a:r>
              <a:rPr lang="en-US" sz="1800" b="1" dirty="0" smtClean="0">
                <a:latin typeface="Courier New" pitchFamily="49" charset="0"/>
                <a:cs typeface="Courier New" pitchFamily="49" charset="0"/>
              </a:rPr>
              <a:t>2500409</a:t>
            </a:r>
            <a:r>
              <a:rPr lang="en-US" sz="1800" dirty="0" smtClean="0">
                <a:latin typeface="Courier New" pitchFamily="49" charset="0"/>
                <a:cs typeface="Courier New" pitchFamily="49" charset="0"/>
              </a:rPr>
              <a:t> </a:t>
            </a:r>
          </a:p>
          <a:p>
            <a:r>
              <a:rPr lang="en-US" sz="1800" dirty="0" smtClean="0"/>
              <a:t>If you </a:t>
            </a:r>
            <a:r>
              <a:rPr lang="en-US" sz="1800" b="1" dirty="0" smtClean="0"/>
              <a:t>AREN'T</a:t>
            </a:r>
            <a:r>
              <a:rPr lang="en-US" sz="1800" dirty="0" smtClean="0"/>
              <a:t> registered with the </a:t>
            </a:r>
            <a:r>
              <a:rPr lang="en-US" sz="1800" dirty="0" err="1" smtClean="0">
                <a:hlinkClick r:id="rId5"/>
              </a:rPr>
              <a:t>OneNet</a:t>
            </a:r>
            <a:r>
              <a:rPr lang="en-US" sz="1800" dirty="0" smtClean="0"/>
              <a:t> gatekeeper (probably the case):</a:t>
            </a:r>
          </a:p>
          <a:p>
            <a:pPr marL="800100" lvl="1" indent="-342900">
              <a:buClrTx/>
              <a:buSzPct val="100000"/>
              <a:buFont typeface="+mj-lt"/>
              <a:buAutoNum type="arabicPeriod"/>
            </a:pPr>
            <a:r>
              <a:rPr lang="en-US" sz="1800" dirty="0" smtClean="0"/>
              <a:t>Dial:</a:t>
            </a:r>
            <a:br>
              <a:rPr lang="en-US" sz="1800" dirty="0" smtClean="0"/>
            </a:br>
            <a:r>
              <a:rPr lang="en-US" sz="1800" b="1" dirty="0" smtClean="0">
                <a:latin typeface="Courier New" pitchFamily="49" charset="0"/>
                <a:cs typeface="Courier New" pitchFamily="49" charset="0"/>
              </a:rPr>
              <a:t>164.58.250.47</a:t>
            </a:r>
            <a:r>
              <a:rPr lang="en-US" sz="1800" dirty="0" smtClean="0">
                <a:latin typeface="Courier New" pitchFamily="49" charset="0"/>
                <a:cs typeface="Courier New" pitchFamily="49" charset="0"/>
              </a:rPr>
              <a:t> </a:t>
            </a:r>
          </a:p>
          <a:p>
            <a:pPr marL="800100" lvl="1" indent="-342900">
              <a:buClrTx/>
              <a:buSzPct val="100000"/>
              <a:buFont typeface="+mj-lt"/>
              <a:buAutoNum type="arabicPeriod"/>
            </a:pPr>
            <a:r>
              <a:rPr lang="en-US" sz="1800" dirty="0" smtClean="0"/>
              <a:t>Bring up the virtual keypad.</a:t>
            </a:r>
            <a:br>
              <a:rPr lang="en-US" sz="1800" dirty="0" smtClean="0"/>
            </a:br>
            <a:r>
              <a:rPr lang="en-US" sz="1800" dirty="0" smtClean="0"/>
              <a:t>On some H.323 devices, you can bring up the virtual keypad by typing:</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When asked for the conference ID, enter:</a:t>
            </a:r>
            <a:br>
              <a:rPr lang="en-US" sz="1800" dirty="0" smtClean="0"/>
            </a:br>
            <a:r>
              <a:rPr lang="en-US" sz="1800" b="1" dirty="0" smtClean="0">
                <a:latin typeface="Courier New" pitchFamily="49" charset="0"/>
                <a:cs typeface="Courier New" pitchFamily="49" charset="0"/>
              </a:rPr>
              <a:t>0409</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On some H.323 devices, you indicate the end of conference ID with:</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a:spcBef>
                <a:spcPts val="0"/>
              </a:spcBef>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1E2B787-5A51-4A31-8BB3-F53933C17364}" type="slidenum">
              <a:rPr lang="en-US"/>
              <a:pPr/>
              <a:t>40</a:t>
            </a:fld>
            <a:endParaRPr lang="en-US"/>
          </a:p>
        </p:txBody>
      </p:sp>
      <p:sp>
        <p:nvSpPr>
          <p:cNvPr id="794626" name="Rectangle 2"/>
          <p:cNvSpPr>
            <a:spLocks noGrp="1" noChangeArrowheads="1"/>
          </p:cNvSpPr>
          <p:nvPr>
            <p:ph type="title"/>
          </p:nvPr>
        </p:nvSpPr>
        <p:spPr/>
        <p:txBody>
          <a:bodyPr/>
          <a:lstStyle/>
          <a:p>
            <a:r>
              <a:rPr lang="en-US"/>
              <a:t>Load Balancing</a:t>
            </a:r>
          </a:p>
        </p:txBody>
      </p:sp>
      <p:sp>
        <p:nvSpPr>
          <p:cNvPr id="794627" name="Rectangle 3"/>
          <p:cNvSpPr>
            <a:spLocks noGrp="1" noChangeArrowheads="1"/>
          </p:cNvSpPr>
          <p:nvPr>
            <p:ph type="body" idx="1"/>
          </p:nvPr>
        </p:nvSpPr>
        <p:spPr/>
        <p:txBody>
          <a:bodyPr/>
          <a:lstStyle/>
          <a:p>
            <a:pPr>
              <a:buFont typeface="Wingdings" pitchFamily="2" charset="2"/>
              <a:buNone/>
            </a:pPr>
            <a:r>
              <a:rPr lang="en-US"/>
              <a:t>Suppose you have a distributed parallel code, but one process does 90% of the work, and all the other processes share 10% of the work.</a:t>
            </a:r>
          </a:p>
          <a:p>
            <a:pPr>
              <a:buFont typeface="Wingdings" pitchFamily="2" charset="2"/>
              <a:buNone/>
            </a:pPr>
            <a:r>
              <a:rPr lang="en-US"/>
              <a:t>Is it a big win to run on 1000 processes?</a:t>
            </a:r>
          </a:p>
          <a:p>
            <a:pPr>
              <a:buFont typeface="Wingdings" pitchFamily="2" charset="2"/>
              <a:buNone/>
            </a:pPr>
            <a:endParaRPr lang="en-US"/>
          </a:p>
          <a:p>
            <a:pPr>
              <a:buFont typeface="Wingdings" pitchFamily="2" charset="2"/>
              <a:buNone/>
            </a:pPr>
            <a:r>
              <a:rPr lang="en-US"/>
              <a:t>Now, suppose that each process gets exactly 1/</a:t>
            </a:r>
            <a:r>
              <a:rPr lang="en-US" i="1"/>
              <a:t>N</a:t>
            </a:r>
            <a:r>
              <a:rPr lang="en-US" i="1" baseline="-25000"/>
              <a:t>p</a:t>
            </a:r>
            <a:r>
              <a:rPr lang="en-US"/>
              <a:t> of the work, where </a:t>
            </a:r>
            <a:r>
              <a:rPr lang="en-US" i="1"/>
              <a:t>N</a:t>
            </a:r>
            <a:r>
              <a:rPr lang="en-US" i="1" baseline="-25000"/>
              <a:t>p</a:t>
            </a:r>
            <a:r>
              <a:rPr lang="en-US"/>
              <a:t> is the number of processes.</a:t>
            </a:r>
          </a:p>
          <a:p>
            <a:pPr>
              <a:buFont typeface="Wingdings" pitchFamily="2" charset="2"/>
              <a:buNone/>
            </a:pPr>
            <a:r>
              <a:rPr lang="en-US"/>
              <a:t>Now is it a big win to run on 1000 processes?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1"/>
          </p:nvPr>
        </p:nvSpPr>
        <p:spPr/>
        <p:txBody>
          <a:bodyPr/>
          <a:lstStyle/>
          <a:p>
            <a:fld id="{30E91D74-2333-4982-85F9-CE952B747A80}" type="slidenum">
              <a:rPr lang="en-US"/>
              <a:pPr/>
              <a:t>41</a:t>
            </a:fld>
            <a:endParaRPr lang="en-US"/>
          </a:p>
        </p:txBody>
      </p:sp>
      <p:sp>
        <p:nvSpPr>
          <p:cNvPr id="795650" name="Rectangle 2"/>
          <p:cNvSpPr>
            <a:spLocks noGrp="1" noChangeArrowheads="1"/>
          </p:cNvSpPr>
          <p:nvPr>
            <p:ph type="title"/>
          </p:nvPr>
        </p:nvSpPr>
        <p:spPr/>
        <p:txBody>
          <a:bodyPr/>
          <a:lstStyle/>
          <a:p>
            <a:r>
              <a:rPr lang="en-US"/>
              <a:t>Load Balancing</a:t>
            </a:r>
          </a:p>
        </p:txBody>
      </p:sp>
      <p:grpSp>
        <p:nvGrpSpPr>
          <p:cNvPr id="2" name="Group 3"/>
          <p:cNvGrpSpPr>
            <a:grpSpLocks/>
          </p:cNvGrpSpPr>
          <p:nvPr/>
        </p:nvGrpSpPr>
        <p:grpSpPr bwMode="auto">
          <a:xfrm>
            <a:off x="1143000" y="1371600"/>
            <a:ext cx="1524000" cy="1524000"/>
            <a:chOff x="1872" y="1920"/>
            <a:chExt cx="960" cy="960"/>
          </a:xfrm>
        </p:grpSpPr>
        <p:sp>
          <p:nvSpPr>
            <p:cNvPr id="795652"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3" name="Group 5"/>
            <p:cNvGrpSpPr>
              <a:grpSpLocks/>
            </p:cNvGrpSpPr>
            <p:nvPr/>
          </p:nvGrpSpPr>
          <p:grpSpPr bwMode="auto">
            <a:xfrm>
              <a:off x="2112" y="2112"/>
              <a:ext cx="456" cy="480"/>
              <a:chOff x="1824" y="633"/>
              <a:chExt cx="2834" cy="2849"/>
            </a:xfrm>
          </p:grpSpPr>
          <p:sp>
            <p:nvSpPr>
              <p:cNvPr id="795654"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795655"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795656"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795657"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0"/>
          <p:cNvGrpSpPr>
            <a:grpSpLocks/>
          </p:cNvGrpSpPr>
          <p:nvPr/>
        </p:nvGrpSpPr>
        <p:grpSpPr bwMode="auto">
          <a:xfrm>
            <a:off x="533400" y="1905000"/>
            <a:ext cx="533400" cy="457200"/>
            <a:chOff x="384" y="2496"/>
            <a:chExt cx="336" cy="288"/>
          </a:xfrm>
        </p:grpSpPr>
        <p:sp>
          <p:nvSpPr>
            <p:cNvPr id="795659" name="Oval 11"/>
            <p:cNvSpPr>
              <a:spLocks noChangeArrowheads="1"/>
            </p:cNvSpPr>
            <p:nvPr/>
          </p:nvSpPr>
          <p:spPr bwMode="auto">
            <a:xfrm>
              <a:off x="384" y="2496"/>
              <a:ext cx="288" cy="288"/>
            </a:xfrm>
            <a:prstGeom prst="ellipse">
              <a:avLst/>
            </a:prstGeom>
            <a:solidFill>
              <a:srgbClr val="006600"/>
            </a:solidFill>
            <a:ln w="9525">
              <a:noFill/>
              <a:miter lim="800000"/>
              <a:headEnd/>
              <a:tailEnd/>
            </a:ln>
            <a:effectLst/>
          </p:spPr>
          <p:txBody>
            <a:bodyPr wrap="none" anchor="ctr"/>
            <a:lstStyle/>
            <a:p>
              <a:endParaRPr lang="en-US"/>
            </a:p>
          </p:txBody>
        </p:sp>
        <p:sp>
          <p:nvSpPr>
            <p:cNvPr id="795660"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a:effectLst/>
          </p:spPr>
          <p:txBody>
            <a:bodyPr wrap="none" anchor="ctr"/>
            <a:lstStyle/>
            <a:p>
              <a:endParaRPr lang="en-US"/>
            </a:p>
          </p:txBody>
        </p:sp>
      </p:grpSp>
      <p:grpSp>
        <p:nvGrpSpPr>
          <p:cNvPr id="5" name="Group 13"/>
          <p:cNvGrpSpPr>
            <a:grpSpLocks/>
          </p:cNvGrpSpPr>
          <p:nvPr/>
        </p:nvGrpSpPr>
        <p:grpSpPr bwMode="auto">
          <a:xfrm>
            <a:off x="4648200" y="1371600"/>
            <a:ext cx="1524000" cy="1524000"/>
            <a:chOff x="1872" y="1920"/>
            <a:chExt cx="960" cy="960"/>
          </a:xfrm>
        </p:grpSpPr>
        <p:sp>
          <p:nvSpPr>
            <p:cNvPr id="795662"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nvGrpSpPr>
            <p:cNvPr id="6" name="Group 15"/>
            <p:cNvGrpSpPr>
              <a:grpSpLocks/>
            </p:cNvGrpSpPr>
            <p:nvPr/>
          </p:nvGrpSpPr>
          <p:grpSpPr bwMode="auto">
            <a:xfrm>
              <a:off x="2112" y="2112"/>
              <a:ext cx="456" cy="480"/>
              <a:chOff x="1824" y="633"/>
              <a:chExt cx="2834" cy="2849"/>
            </a:xfrm>
          </p:grpSpPr>
          <p:sp>
            <p:nvSpPr>
              <p:cNvPr id="795664"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795665"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795666"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795667"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20"/>
          <p:cNvGrpSpPr>
            <a:grpSpLocks/>
          </p:cNvGrpSpPr>
          <p:nvPr/>
        </p:nvGrpSpPr>
        <p:grpSpPr bwMode="auto">
          <a:xfrm>
            <a:off x="6324600" y="1981200"/>
            <a:ext cx="533400" cy="457200"/>
            <a:chOff x="1920" y="1632"/>
            <a:chExt cx="336" cy="288"/>
          </a:xfrm>
        </p:grpSpPr>
        <p:sp>
          <p:nvSpPr>
            <p:cNvPr id="795669" name="Oval 21"/>
            <p:cNvSpPr>
              <a:spLocks noChangeArrowheads="1"/>
            </p:cNvSpPr>
            <p:nvPr/>
          </p:nvSpPr>
          <p:spPr bwMode="auto">
            <a:xfrm>
              <a:off x="1968" y="1632"/>
              <a:ext cx="288" cy="288"/>
            </a:xfrm>
            <a:prstGeom prst="ellipse">
              <a:avLst/>
            </a:prstGeom>
            <a:solidFill>
              <a:schemeClr val="tx2"/>
            </a:solidFill>
            <a:ln w="9525">
              <a:noFill/>
              <a:miter lim="800000"/>
              <a:headEnd/>
              <a:tailEnd/>
            </a:ln>
            <a:effectLst/>
          </p:spPr>
          <p:txBody>
            <a:bodyPr wrap="none" anchor="ctr"/>
            <a:lstStyle/>
            <a:p>
              <a:endParaRPr lang="en-US"/>
            </a:p>
          </p:txBody>
        </p:sp>
        <p:sp>
          <p:nvSpPr>
            <p:cNvPr id="795670"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a:effectLst/>
          </p:spPr>
          <p:txBody>
            <a:bodyPr wrap="none" anchor="ctr"/>
            <a:lstStyle/>
            <a:p>
              <a:endParaRPr lang="en-US"/>
            </a:p>
          </p:txBody>
        </p:sp>
      </p:grpSp>
      <p:sp>
        <p:nvSpPr>
          <p:cNvPr id="79567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a:effectLst/>
        </p:spPr>
        <p:txBody>
          <a:bodyPr wrap="none" anchor="ctr"/>
          <a:lstStyle/>
          <a:p>
            <a:endParaRPr lang="en-US"/>
          </a:p>
        </p:txBody>
      </p:sp>
      <p:sp>
        <p:nvSpPr>
          <p:cNvPr id="79567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795673" name="Text Box 25"/>
          <p:cNvSpPr txBox="1">
            <a:spLocks noChangeArrowheads="1"/>
          </p:cNvSpPr>
          <p:nvPr/>
        </p:nvSpPr>
        <p:spPr bwMode="auto">
          <a:xfrm>
            <a:off x="609600" y="3233738"/>
            <a:ext cx="7696200" cy="2830512"/>
          </a:xfrm>
          <a:prstGeom prst="rect">
            <a:avLst/>
          </a:prstGeom>
          <a:noFill/>
          <a:ln w="9525">
            <a:noFill/>
            <a:miter lim="800000"/>
            <a:headEnd/>
            <a:tailEnd/>
          </a:ln>
          <a:effectLst/>
        </p:spPr>
        <p:txBody>
          <a:bodyPr>
            <a:spAutoFit/>
          </a:bodyPr>
          <a:lstStyle/>
          <a:p>
            <a:pPr algn="l"/>
            <a:r>
              <a:rPr lang="en-US" sz="2400" b="1" i="1" u="sng"/>
              <a:t>Load balancing</a:t>
            </a:r>
            <a:r>
              <a:rPr lang="en-US" sz="2400"/>
              <a:t> means ensuring that everyone completes their workload at roughly the same time.</a:t>
            </a:r>
          </a:p>
          <a:p>
            <a:pPr algn="l">
              <a:lnSpc>
                <a:spcPct val="50000"/>
              </a:lnSpc>
            </a:pPr>
            <a:endParaRPr lang="en-US" sz="2400"/>
          </a:p>
          <a:p>
            <a:pPr algn="l"/>
            <a:r>
              <a:rPr lang="en-US" sz="2400">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79567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a:effectLst/>
        </p:spPr>
        <p:txBody>
          <a:bodyPr wrap="none" anchor="ctr"/>
          <a:lstStyle/>
          <a:p>
            <a:endParaRPr lang="en-US"/>
          </a:p>
        </p:txBody>
      </p:sp>
      <p:sp>
        <p:nvSpPr>
          <p:cNvPr id="79567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a:effectLst/>
        </p:spPr>
        <p:txBody>
          <a:bodyPr wrap="none" anchor="ctr"/>
          <a:lstStyle/>
          <a:p>
            <a:endParaRPr lang="en-US"/>
          </a:p>
        </p:txBody>
      </p:sp>
      <p:sp>
        <p:nvSpPr>
          <p:cNvPr id="79567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3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4"/>
          <p:cNvSpPr>
            <a:spLocks noGrp="1"/>
          </p:cNvSpPr>
          <p:nvPr>
            <p:ph type="sldNum" sz="quarter" idx="11"/>
          </p:nvPr>
        </p:nvSpPr>
        <p:spPr/>
        <p:txBody>
          <a:bodyPr/>
          <a:lstStyle/>
          <a:p>
            <a:fld id="{25558F10-64DA-4DA3-8F61-7A4005C96EA0}" type="slidenum">
              <a:rPr lang="en-US"/>
              <a:pPr/>
              <a:t>42</a:t>
            </a:fld>
            <a:endParaRPr lang="en-US"/>
          </a:p>
        </p:txBody>
      </p:sp>
      <p:sp>
        <p:nvSpPr>
          <p:cNvPr id="796674" name="Rectangle 2"/>
          <p:cNvSpPr>
            <a:spLocks noGrp="1" noChangeArrowheads="1"/>
          </p:cNvSpPr>
          <p:nvPr>
            <p:ph type="title"/>
          </p:nvPr>
        </p:nvSpPr>
        <p:spPr/>
        <p:txBody>
          <a:bodyPr/>
          <a:lstStyle/>
          <a:p>
            <a:r>
              <a:rPr lang="en-US"/>
              <a:t>Load Balancing</a:t>
            </a:r>
          </a:p>
        </p:txBody>
      </p:sp>
      <p:sp>
        <p:nvSpPr>
          <p:cNvPr id="79667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7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667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667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667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2"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668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8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69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6702"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670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3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4"/>
          <p:cNvSpPr>
            <a:spLocks noGrp="1"/>
          </p:cNvSpPr>
          <p:nvPr>
            <p:ph type="sldNum" sz="quarter" idx="11"/>
          </p:nvPr>
        </p:nvSpPr>
        <p:spPr/>
        <p:txBody>
          <a:bodyPr/>
          <a:lstStyle/>
          <a:p>
            <a:fld id="{1C780376-7EB5-4C00-8660-1AEF2AD58618}" type="slidenum">
              <a:rPr lang="en-US"/>
              <a:pPr/>
              <a:t>43</a:t>
            </a:fld>
            <a:endParaRPr lang="en-US"/>
          </a:p>
        </p:txBody>
      </p:sp>
      <p:sp>
        <p:nvSpPr>
          <p:cNvPr id="797698" name="Rectangle 2"/>
          <p:cNvSpPr>
            <a:spLocks noGrp="1" noChangeArrowheads="1"/>
          </p:cNvSpPr>
          <p:nvPr>
            <p:ph type="title"/>
          </p:nvPr>
        </p:nvSpPr>
        <p:spPr/>
        <p:txBody>
          <a:bodyPr/>
          <a:lstStyle/>
          <a:p>
            <a:r>
              <a:rPr lang="en-US"/>
              <a:t>Load Balancing</a:t>
            </a:r>
          </a:p>
        </p:txBody>
      </p:sp>
      <p:sp>
        <p:nvSpPr>
          <p:cNvPr id="79769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770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770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770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6"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770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0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1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7726"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772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EASY</a:t>
            </a:r>
          </a:p>
        </p:txBody>
      </p:sp>
      <p:sp>
        <p:nvSpPr>
          <p:cNvPr id="3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1"/>
          </p:nvPr>
        </p:nvSpPr>
        <p:spPr/>
        <p:txBody>
          <a:bodyPr/>
          <a:lstStyle/>
          <a:p>
            <a:fld id="{702A2943-76BB-46AD-ABBD-C639AA1705AE}" type="slidenum">
              <a:rPr lang="en-US"/>
              <a:pPr/>
              <a:t>44</a:t>
            </a:fld>
            <a:endParaRPr lang="en-US"/>
          </a:p>
        </p:txBody>
      </p:sp>
      <p:sp>
        <p:nvSpPr>
          <p:cNvPr id="798722" name="Rectangle 2"/>
          <p:cNvSpPr>
            <a:spLocks noGrp="1" noChangeArrowheads="1"/>
          </p:cNvSpPr>
          <p:nvPr>
            <p:ph type="title"/>
          </p:nvPr>
        </p:nvSpPr>
        <p:spPr/>
        <p:txBody>
          <a:bodyPr/>
          <a:lstStyle/>
          <a:p>
            <a:r>
              <a:rPr lang="en-US"/>
              <a:t>Load Balancing</a:t>
            </a:r>
          </a:p>
        </p:txBody>
      </p:sp>
      <p:sp>
        <p:nvSpPr>
          <p:cNvPr id="798723"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4"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a:effectLst/>
        </p:spPr>
        <p:txBody>
          <a:bodyPr wrap="none" anchor="ctr"/>
          <a:lstStyle/>
          <a:p>
            <a:endParaRPr lang="en-US"/>
          </a:p>
        </p:txBody>
      </p:sp>
      <p:sp>
        <p:nvSpPr>
          <p:cNvPr id="798725"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a:effectLst/>
        </p:spPr>
        <p:txBody>
          <a:bodyPr wrap="none" anchor="ctr"/>
          <a:lstStyle/>
          <a:p>
            <a:endParaRPr lang="en-US"/>
          </a:p>
        </p:txBody>
      </p:sp>
      <p:sp>
        <p:nvSpPr>
          <p:cNvPr id="798726"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a:effectLst/>
        </p:spPr>
        <p:txBody>
          <a:bodyPr wrap="none" anchor="ctr"/>
          <a:lstStyle/>
          <a:p>
            <a:endParaRPr lang="en-US"/>
          </a:p>
        </p:txBody>
      </p:sp>
      <p:sp>
        <p:nvSpPr>
          <p:cNvPr id="798727"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8"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29"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0" name="Line 10"/>
          <p:cNvSpPr>
            <a:spLocks noChangeShapeType="1"/>
          </p:cNvSpPr>
          <p:nvPr/>
        </p:nvSpPr>
        <p:spPr bwMode="auto">
          <a:xfrm>
            <a:off x="4495800" y="1295400"/>
            <a:ext cx="0" cy="3810000"/>
          </a:xfrm>
          <a:prstGeom prst="line">
            <a:avLst/>
          </a:prstGeom>
          <a:noFill/>
          <a:ln w="9525">
            <a:solidFill>
              <a:schemeClr val="tx1"/>
            </a:solidFill>
            <a:miter lim="800000"/>
            <a:headEnd/>
            <a:tailEnd/>
          </a:ln>
          <a:effectLst/>
        </p:spPr>
        <p:txBody>
          <a:bodyPr wrap="none"/>
          <a:lstStyle/>
          <a:p>
            <a:endParaRPr lang="en-US"/>
          </a:p>
        </p:txBody>
      </p:sp>
      <p:sp>
        <p:nvSpPr>
          <p:cNvPr id="798731"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2"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3"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4"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5"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6"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7"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8"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39"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0"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1"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2"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3"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4"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5"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6"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7"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8"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49"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798750" name="Text Box 30"/>
          <p:cNvSpPr txBox="1">
            <a:spLocks noChangeArrowheads="1"/>
          </p:cNvSpPr>
          <p:nvPr/>
        </p:nvSpPr>
        <p:spPr bwMode="auto">
          <a:xfrm>
            <a:off x="609600" y="5105400"/>
            <a:ext cx="7467600" cy="968375"/>
          </a:xfrm>
          <a:prstGeom prst="rect">
            <a:avLst/>
          </a:prstGeom>
          <a:noFill/>
          <a:ln w="9525">
            <a:noFill/>
            <a:miter lim="800000"/>
            <a:headEnd/>
            <a:tailEnd/>
          </a:ln>
          <a:effectLst/>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798751"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spcBef>
                <a:spcPct val="50000"/>
              </a:spcBef>
            </a:pPr>
            <a:r>
              <a:rPr lang="en-US" sz="9600">
                <a:effectLst>
                  <a:outerShdw blurRad="38100" dist="38100" dir="2700000" algn="tl">
                    <a:srgbClr val="C0C0C0"/>
                  </a:outerShdw>
                </a:effectLst>
                <a:latin typeface="Arial Black" pitchFamily="34" charset="0"/>
              </a:rPr>
              <a:t>HARD</a:t>
            </a:r>
          </a:p>
        </p:txBody>
      </p:sp>
      <p:sp>
        <p:nvSpPr>
          <p:cNvPr id="3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D474920-1FB4-48E2-9F9E-9380C4EA0222}" type="slidenum">
              <a:rPr lang="en-US"/>
              <a:pPr/>
              <a:t>45</a:t>
            </a:fld>
            <a:endParaRPr lang="en-US"/>
          </a:p>
        </p:txBody>
      </p:sp>
      <p:sp>
        <p:nvSpPr>
          <p:cNvPr id="799746" name="Rectangle 2"/>
          <p:cNvSpPr>
            <a:spLocks noGrp="1" noChangeArrowheads="1"/>
          </p:cNvSpPr>
          <p:nvPr>
            <p:ph type="title"/>
          </p:nvPr>
        </p:nvSpPr>
        <p:spPr/>
        <p:txBody>
          <a:bodyPr/>
          <a:lstStyle/>
          <a:p>
            <a:r>
              <a:rPr lang="en-US"/>
              <a:t>Load Balancing Is Good</a:t>
            </a:r>
          </a:p>
        </p:txBody>
      </p:sp>
      <p:sp>
        <p:nvSpPr>
          <p:cNvPr id="799747" name="Rectangle 3"/>
          <p:cNvSpPr>
            <a:spLocks noGrp="1" noChangeArrowheads="1"/>
          </p:cNvSpPr>
          <p:nvPr>
            <p:ph type="body" idx="1"/>
          </p:nvPr>
        </p:nvSpPr>
        <p:spPr/>
        <p:txBody>
          <a:bodyPr/>
          <a:lstStyle/>
          <a:p>
            <a:pPr>
              <a:lnSpc>
                <a:spcPct val="90000"/>
              </a:lnSpc>
              <a:buFont typeface="Wingdings" pitchFamily="2" charset="2"/>
              <a:buNone/>
            </a:pPr>
            <a:r>
              <a:rPr lang="en-US"/>
              <a:t>When every process gets the same amount of work, the job is </a:t>
            </a:r>
            <a:r>
              <a:rPr lang="en-US" b="1" i="1" u="sng"/>
              <a:t>load balanced</a:t>
            </a:r>
            <a:r>
              <a:rPr lang="en-US"/>
              <a:t>.</a:t>
            </a:r>
          </a:p>
          <a:p>
            <a:pPr>
              <a:lnSpc>
                <a:spcPct val="90000"/>
              </a:lnSpc>
              <a:buFont typeface="Wingdings" pitchFamily="2" charset="2"/>
              <a:buNone/>
            </a:pPr>
            <a:r>
              <a:rPr lang="en-US"/>
              <a:t>We like load balancing, because it means that our speedup can potentially be linear: if we run on </a:t>
            </a:r>
            <a:r>
              <a:rPr lang="en-US" i="1"/>
              <a:t>N</a:t>
            </a:r>
            <a:r>
              <a:rPr lang="en-US" i="1" baseline="-25000"/>
              <a:t>p</a:t>
            </a:r>
            <a:r>
              <a:rPr lang="en-US"/>
              <a:t> processes, it takes 1/</a:t>
            </a:r>
            <a:r>
              <a:rPr lang="en-US" i="1"/>
              <a:t>N</a:t>
            </a:r>
            <a:r>
              <a:rPr lang="en-US" i="1" baseline="-25000"/>
              <a:t>p</a:t>
            </a:r>
            <a:r>
              <a:rPr lang="en-US"/>
              <a:t> as much time as on one.</a:t>
            </a:r>
          </a:p>
          <a:p>
            <a:pPr>
              <a:lnSpc>
                <a:spcPct val="90000"/>
              </a:lnSpc>
              <a:buFont typeface="Wingdings" pitchFamily="2" charset="2"/>
              <a:buNone/>
            </a:pPr>
            <a:r>
              <a:rPr lang="en-US"/>
              <a:t>For some codes, figuring out how to balance the load is trivial (for example, breaking a big unchanging array into sub-arrays).</a:t>
            </a:r>
          </a:p>
          <a:p>
            <a:pPr>
              <a:lnSpc>
                <a:spcPct val="90000"/>
              </a:lnSpc>
              <a:buFont typeface="Wingdings" pitchFamily="2" charset="2"/>
              <a:buNone/>
            </a:pPr>
            <a:r>
              <a:rPr lang="en-US"/>
              <a:t>For others, load balancing is very tricky (for example, a dynamically evolving collection of arbitrarily many blocks of arbitrary size).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AF7611-EF56-4511-9696-143DB77CD4E9}" type="slidenum">
              <a:rPr lang="en-US"/>
              <a:pPr/>
              <a:t>46</a:t>
            </a:fld>
            <a:endParaRPr lang="en-US"/>
          </a:p>
        </p:txBody>
      </p:sp>
      <p:sp>
        <p:nvSpPr>
          <p:cNvPr id="800770" name="Rectangle 2"/>
          <p:cNvSpPr>
            <a:spLocks noGrp="1" noChangeArrowheads="1"/>
          </p:cNvSpPr>
          <p:nvPr>
            <p:ph type="title"/>
          </p:nvPr>
        </p:nvSpPr>
        <p:spPr/>
        <p:txBody>
          <a:bodyPr/>
          <a:lstStyle/>
          <a:p>
            <a:r>
              <a:rPr lang="en-US"/>
              <a:t>Parallel Strategies</a:t>
            </a:r>
          </a:p>
        </p:txBody>
      </p:sp>
      <p:sp>
        <p:nvSpPr>
          <p:cNvPr id="800771" name="Rectangle 3"/>
          <p:cNvSpPr>
            <a:spLocks noGrp="1" noChangeArrowheads="1"/>
          </p:cNvSpPr>
          <p:nvPr>
            <p:ph type="body" idx="1"/>
          </p:nvPr>
        </p:nvSpPr>
        <p:spPr>
          <a:xfrm>
            <a:off x="609600" y="1195388"/>
            <a:ext cx="7924800" cy="4900612"/>
          </a:xfrm>
        </p:spPr>
        <p:txBody>
          <a:bodyPr/>
          <a:lstStyle/>
          <a:p>
            <a:pPr>
              <a:lnSpc>
                <a:spcPct val="90000"/>
              </a:lnSpc>
            </a:pPr>
            <a:r>
              <a:rPr lang="en-US" b="1" i="1" u="sng" dirty="0"/>
              <a:t>Client-Server</a:t>
            </a:r>
            <a:r>
              <a:rPr lang="en-US" dirty="0"/>
              <a:t>: One worker (the server) decides what tasks the other workers (clients) will do; for example, Hello World, Monte Carlo.</a:t>
            </a:r>
          </a:p>
          <a:p>
            <a:pPr>
              <a:lnSpc>
                <a:spcPct val="90000"/>
              </a:lnSpc>
            </a:pPr>
            <a:r>
              <a:rPr lang="en-US" b="1" i="1" u="sng" dirty="0"/>
              <a:t>Data Parallelism</a:t>
            </a:r>
            <a:r>
              <a:rPr lang="en-US" dirty="0"/>
              <a:t>: Each worker does exactly the same tasks on its unique subset of the data; for example, distributed meshes for transport problems (weather etc).</a:t>
            </a:r>
          </a:p>
          <a:p>
            <a:pPr>
              <a:lnSpc>
                <a:spcPct val="90000"/>
              </a:lnSpc>
            </a:pPr>
            <a:r>
              <a:rPr lang="en-US" b="1" i="1" u="sng" dirty="0"/>
              <a:t>Task Parallelism</a:t>
            </a:r>
            <a:r>
              <a:rPr lang="en-US" dirty="0"/>
              <a:t>: Each worker does different tasks on exactly the same set of data (each process holds exactly the same data as the others); for example, N-body problems (molecular dynamics, astrophysics).</a:t>
            </a:r>
          </a:p>
          <a:p>
            <a:pPr>
              <a:lnSpc>
                <a:spcPct val="90000"/>
              </a:lnSpc>
            </a:pPr>
            <a:r>
              <a:rPr lang="en-US" b="1" i="1" u="sng" dirty="0"/>
              <a:t>Pipeline: </a:t>
            </a:r>
            <a:r>
              <a:rPr lang="en-US" dirty="0"/>
              <a:t>Each worker does its tasks, then passes its set of data along to the next worker and receives the next set of data from the previous worker.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ctrTitle"/>
          </p:nvPr>
        </p:nvSpPr>
        <p:spPr>
          <a:xfrm>
            <a:off x="990600" y="914400"/>
            <a:ext cx="7772400" cy="2362200"/>
          </a:xfrm>
        </p:spPr>
        <p:txBody>
          <a:bodyPr/>
          <a:lstStyle/>
          <a:p>
            <a:pPr>
              <a:lnSpc>
                <a:spcPct val="80000"/>
              </a:lnSpc>
            </a:pPr>
            <a:r>
              <a:rPr lang="en-US" sz="6000"/>
              <a:t>MPI:</a:t>
            </a:r>
            <a:br>
              <a:rPr lang="en-US" sz="6000"/>
            </a:br>
            <a:r>
              <a:rPr lang="en-US" sz="6000"/>
              <a:t>The Message-Passing Interface</a:t>
            </a:r>
          </a:p>
        </p:txBody>
      </p:sp>
      <p:sp>
        <p:nvSpPr>
          <p:cNvPr id="801795" name="Text Box 3"/>
          <p:cNvSpPr txBox="1">
            <a:spLocks noChangeArrowheads="1"/>
          </p:cNvSpPr>
          <p:nvPr/>
        </p:nvSpPr>
        <p:spPr bwMode="auto">
          <a:xfrm>
            <a:off x="2438400" y="5721350"/>
            <a:ext cx="4102100" cy="366713"/>
          </a:xfrm>
          <a:prstGeom prst="rect">
            <a:avLst/>
          </a:prstGeom>
          <a:noFill/>
          <a:ln w="9525">
            <a:noFill/>
            <a:miter lim="800000"/>
            <a:headEnd/>
            <a:tailEnd/>
          </a:ln>
          <a:effectLst/>
        </p:spPr>
        <p:txBody>
          <a:bodyPr wrap="none">
            <a:spAutoFit/>
          </a:bodyPr>
          <a:lstStyle/>
          <a:p>
            <a:pPr algn="l"/>
            <a:r>
              <a:rPr lang="en-US"/>
              <a:t>Most of this discussion is from [1] and [2].</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38664DA-14AD-4E9D-B054-01EDFF199EDF}" type="slidenum">
              <a:rPr lang="en-US"/>
              <a:pPr/>
              <a:t>48</a:t>
            </a:fld>
            <a:endParaRPr lang="en-US"/>
          </a:p>
        </p:txBody>
      </p:sp>
      <p:sp>
        <p:nvSpPr>
          <p:cNvPr id="802818" name="Rectangle 2"/>
          <p:cNvSpPr>
            <a:spLocks noGrp="1" noChangeArrowheads="1"/>
          </p:cNvSpPr>
          <p:nvPr>
            <p:ph type="title"/>
          </p:nvPr>
        </p:nvSpPr>
        <p:spPr/>
        <p:txBody>
          <a:bodyPr/>
          <a:lstStyle/>
          <a:p>
            <a:r>
              <a:rPr lang="en-US"/>
              <a:t>What Is MPI?</a:t>
            </a:r>
          </a:p>
        </p:txBody>
      </p:sp>
      <p:sp>
        <p:nvSpPr>
          <p:cNvPr id="802819" name="Rectangle 3"/>
          <p:cNvSpPr>
            <a:spLocks noGrp="1" noChangeArrowheads="1"/>
          </p:cNvSpPr>
          <p:nvPr>
            <p:ph type="body" idx="1"/>
          </p:nvPr>
        </p:nvSpPr>
        <p:spPr>
          <a:xfrm>
            <a:off x="533400" y="1219200"/>
            <a:ext cx="8077200" cy="4876800"/>
          </a:xfrm>
        </p:spPr>
        <p:txBody>
          <a:bodyPr/>
          <a:lstStyle/>
          <a:p>
            <a:pPr>
              <a:buFont typeface="Wingdings" pitchFamily="2" charset="2"/>
              <a:buNone/>
            </a:pPr>
            <a:r>
              <a:rPr lang="en-US" dirty="0"/>
              <a:t>The </a:t>
            </a:r>
            <a:r>
              <a:rPr lang="en-US" b="1" i="1" u="sng" dirty="0"/>
              <a:t>Message-Passing Interface</a:t>
            </a:r>
            <a:r>
              <a:rPr lang="en-US" dirty="0"/>
              <a:t> (MPI) is a standard for expressing distributed parallelism via message passing.</a:t>
            </a:r>
          </a:p>
          <a:p>
            <a:pPr>
              <a:buFont typeface="Wingdings" pitchFamily="2" charset="2"/>
              <a:buNone/>
            </a:pPr>
            <a:r>
              <a:rPr lang="en-US" dirty="0"/>
              <a:t>MPI consists of a </a:t>
            </a:r>
            <a:r>
              <a:rPr lang="en-US" b="1" i="1" u="sng" dirty="0">
                <a:solidFill>
                  <a:srgbClr val="A50021"/>
                </a:solidFill>
              </a:rPr>
              <a:t>header file</a:t>
            </a:r>
            <a:r>
              <a:rPr lang="en-US" dirty="0"/>
              <a:t>, a </a:t>
            </a:r>
            <a:r>
              <a:rPr lang="en-US" b="1" i="1" u="sng" dirty="0">
                <a:solidFill>
                  <a:srgbClr val="A50021"/>
                </a:solidFill>
              </a:rPr>
              <a:t>library</a:t>
            </a:r>
            <a:r>
              <a:rPr lang="en-US" b="1" u="sng" dirty="0"/>
              <a:t> </a:t>
            </a:r>
            <a:r>
              <a:rPr lang="en-US" b="1" u="sng" dirty="0">
                <a:solidFill>
                  <a:srgbClr val="A50021"/>
                </a:solidFill>
              </a:rPr>
              <a:t>of</a:t>
            </a:r>
            <a:r>
              <a:rPr lang="en-US" b="1" u="sng" dirty="0"/>
              <a:t> </a:t>
            </a:r>
            <a:r>
              <a:rPr lang="en-US" b="1" u="sng" dirty="0">
                <a:solidFill>
                  <a:srgbClr val="A50021"/>
                </a:solidFill>
              </a:rPr>
              <a:t>routines</a:t>
            </a:r>
            <a:r>
              <a:rPr lang="en-US" dirty="0"/>
              <a:t> and a </a:t>
            </a:r>
            <a:r>
              <a:rPr lang="en-US" b="1" i="1" u="sng" dirty="0">
                <a:solidFill>
                  <a:srgbClr val="A50021"/>
                </a:solidFill>
              </a:rPr>
              <a:t>runtime environment</a:t>
            </a:r>
            <a:r>
              <a:rPr lang="en-US" dirty="0"/>
              <a:t>.</a:t>
            </a:r>
          </a:p>
          <a:p>
            <a:pPr>
              <a:buFont typeface="Wingdings" pitchFamily="2" charset="2"/>
              <a:buNone/>
            </a:pPr>
            <a:r>
              <a:rPr lang="en-US" dirty="0"/>
              <a:t>When you compile a program that has MPI calls in it, your compiler links to a local implementation of MPI, and then you get parallelism; if the MPI library isn’t available, then the compile will fail.</a:t>
            </a:r>
          </a:p>
          <a:p>
            <a:pPr>
              <a:buFont typeface="Wingdings" pitchFamily="2" charset="2"/>
              <a:buNone/>
            </a:pPr>
            <a:r>
              <a:rPr lang="en-US" dirty="0"/>
              <a:t>MPI can be used in Fortran, C and C++.</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2B690C-1A45-48F7-A029-F5B15AA20DDE}" type="slidenum">
              <a:rPr lang="en-US"/>
              <a:pPr/>
              <a:t>49</a:t>
            </a:fld>
            <a:endParaRPr lang="en-US"/>
          </a:p>
        </p:txBody>
      </p:sp>
      <p:sp>
        <p:nvSpPr>
          <p:cNvPr id="803842" name="Rectangle 2"/>
          <p:cNvSpPr>
            <a:spLocks noGrp="1" noChangeArrowheads="1"/>
          </p:cNvSpPr>
          <p:nvPr>
            <p:ph type="title"/>
          </p:nvPr>
        </p:nvSpPr>
        <p:spPr/>
        <p:txBody>
          <a:bodyPr/>
          <a:lstStyle/>
          <a:p>
            <a:r>
              <a:rPr lang="en-US"/>
              <a:t>MPI Calls</a:t>
            </a:r>
          </a:p>
        </p:txBody>
      </p:sp>
      <p:sp>
        <p:nvSpPr>
          <p:cNvPr id="803843" name="Rectangle 3"/>
          <p:cNvSpPr>
            <a:spLocks noGrp="1" noChangeArrowheads="1"/>
          </p:cNvSpPr>
          <p:nvPr>
            <p:ph type="body" idx="1"/>
          </p:nvPr>
        </p:nvSpPr>
        <p:spPr>
          <a:xfrm>
            <a:off x="533400" y="1371600"/>
            <a:ext cx="8077200" cy="4419600"/>
          </a:xfrm>
        </p:spPr>
        <p:txBody>
          <a:bodyPr/>
          <a:lstStyle/>
          <a:p>
            <a:pPr>
              <a:buFont typeface="Wingdings" pitchFamily="2" charset="2"/>
              <a:buNone/>
            </a:pPr>
            <a:r>
              <a:rPr lang="en-US" dirty="0"/>
              <a:t>MPI calls in </a:t>
            </a:r>
            <a:r>
              <a:rPr lang="en-US" b="1" u="sng" dirty="0"/>
              <a:t>Fortran</a:t>
            </a:r>
            <a:r>
              <a:rPr lang="en-US" dirty="0"/>
              <a:t> look like this:</a:t>
            </a:r>
          </a:p>
          <a:p>
            <a:pPr>
              <a:lnSpc>
                <a:spcPct val="90000"/>
              </a:lnSpc>
              <a:buFont typeface="Wingdings" pitchFamily="2" charset="2"/>
              <a:buNone/>
            </a:pPr>
            <a:r>
              <a:rPr lang="en-US" b="1" dirty="0">
                <a:solidFill>
                  <a:srgbClr val="0000CC"/>
                </a:solidFill>
                <a:latin typeface="Courier New" pitchFamily="49" charset="0"/>
              </a:rPr>
              <a:t>  </a:t>
            </a:r>
            <a:r>
              <a:rPr lang="en-US" b="1" dirty="0">
                <a:solidFill>
                  <a:schemeClr val="folHlink"/>
                </a:solidFill>
                <a:latin typeface="Courier New" pitchFamily="49" charset="0"/>
              </a:rPr>
              <a:t>CALL </a:t>
            </a:r>
            <a:r>
              <a:rPr lang="en-US" b="1" dirty="0" err="1">
                <a:solidFill>
                  <a:schemeClr val="folHlink"/>
                </a:solidFill>
                <a:latin typeface="Courier New" pitchFamily="49" charset="0"/>
              </a:rPr>
              <a:t>MPI_Funcname</a:t>
            </a:r>
            <a:r>
              <a:rPr lang="en-US" b="1" dirty="0">
                <a:latin typeface="Courier New" pitchFamily="49" charset="0"/>
              </a:rPr>
              <a:t>(…, </a:t>
            </a:r>
            <a:r>
              <a:rPr lang="en-US" b="1" dirty="0" err="1">
                <a:latin typeface="Courier New" pitchFamily="49" charset="0"/>
              </a:rPr>
              <a:t>mpi_error_code</a:t>
            </a:r>
            <a:r>
              <a:rPr lang="en-US" b="1" dirty="0">
                <a:latin typeface="Courier New" pitchFamily="49" charset="0"/>
              </a:rPr>
              <a:t>)</a:t>
            </a:r>
            <a:endParaRPr lang="en-US" b="1" i="1" dirty="0">
              <a:latin typeface="Courier New" pitchFamily="49" charset="0"/>
            </a:endParaRPr>
          </a:p>
          <a:p>
            <a:pPr>
              <a:lnSpc>
                <a:spcPct val="90000"/>
              </a:lnSpc>
              <a:buFont typeface="Wingdings" pitchFamily="2" charset="2"/>
              <a:buNone/>
            </a:pPr>
            <a:r>
              <a:rPr lang="en-US" dirty="0"/>
              <a:t>In </a:t>
            </a:r>
            <a:r>
              <a:rPr lang="en-US" b="1" u="sng" dirty="0"/>
              <a:t>C</a:t>
            </a:r>
            <a:r>
              <a:rPr lang="en-US" dirty="0"/>
              <a:t>, MPI calls look like:</a:t>
            </a:r>
          </a:p>
          <a:p>
            <a:pPr>
              <a:lnSpc>
                <a:spcPct val="90000"/>
              </a:lnSpc>
              <a:buFont typeface="Wingdings" pitchFamily="2" charset="2"/>
              <a:buNone/>
            </a:pPr>
            <a:r>
              <a:rPr lang="en-US" b="1" dirty="0">
                <a:solidFill>
                  <a:schemeClr val="folHlink"/>
                </a:solidFill>
                <a:latin typeface="Courier New" pitchFamily="49" charset="0"/>
              </a:rPr>
              <a:t>  </a:t>
            </a:r>
            <a:r>
              <a:rPr lang="en-US" b="1" dirty="0" err="1">
                <a:latin typeface="Courier New" pitchFamily="49" charset="0"/>
              </a:rPr>
              <a:t>mpi_error_code</a:t>
            </a:r>
            <a:r>
              <a:rPr lang="en-US" b="1" dirty="0">
                <a:latin typeface="Courier New" pitchFamily="49" charset="0"/>
              </a:rPr>
              <a:t> =</a:t>
            </a:r>
            <a:r>
              <a:rPr lang="en-US" b="1" dirty="0">
                <a:solidFill>
                  <a:schemeClr val="folHlink"/>
                </a:solidFill>
                <a:latin typeface="Courier New" pitchFamily="49" charset="0"/>
              </a:rPr>
              <a:t> </a:t>
            </a:r>
            <a:r>
              <a:rPr lang="en-US" b="1" dirty="0" err="1">
                <a:solidFill>
                  <a:schemeClr val="folHlink"/>
                </a:solidFill>
                <a:latin typeface="Courier New" pitchFamily="49" charset="0"/>
              </a:rPr>
              <a:t>MPI_Funcname</a:t>
            </a:r>
            <a:r>
              <a:rPr lang="en-US" b="1" dirty="0">
                <a:latin typeface="Courier New" pitchFamily="49" charset="0"/>
              </a:rPr>
              <a:t>(…);</a:t>
            </a:r>
          </a:p>
          <a:p>
            <a:pPr>
              <a:lnSpc>
                <a:spcPct val="90000"/>
              </a:lnSpc>
              <a:buFont typeface="Wingdings" pitchFamily="2" charset="2"/>
              <a:buNone/>
            </a:pPr>
            <a:r>
              <a:rPr lang="en-US" dirty="0"/>
              <a:t>In C++, MPI calls look like:</a:t>
            </a:r>
          </a:p>
          <a:p>
            <a:pPr>
              <a:lnSpc>
                <a:spcPct val="90000"/>
              </a:lnSpc>
              <a:buFont typeface="Wingdings" pitchFamily="2" charset="2"/>
              <a:buNone/>
            </a:pPr>
            <a:r>
              <a:rPr lang="en-US" b="1" dirty="0">
                <a:solidFill>
                  <a:schemeClr val="folHlink"/>
                </a:solidFill>
                <a:latin typeface="Courier New" pitchFamily="49" charset="0"/>
              </a:rPr>
              <a:t>  </a:t>
            </a:r>
            <a:r>
              <a:rPr lang="en-US" b="1" dirty="0" err="1">
                <a:latin typeface="Courier New" pitchFamily="49" charset="0"/>
              </a:rPr>
              <a:t>mpi_error_code</a:t>
            </a:r>
            <a:r>
              <a:rPr lang="en-US" b="1" dirty="0">
                <a:latin typeface="Courier New" pitchFamily="49" charset="0"/>
              </a:rPr>
              <a:t> =</a:t>
            </a:r>
            <a:r>
              <a:rPr lang="en-US" b="1" dirty="0">
                <a:solidFill>
                  <a:schemeClr val="folHlink"/>
                </a:solidFill>
                <a:latin typeface="Courier New" pitchFamily="49" charset="0"/>
              </a:rPr>
              <a:t> MPI::</a:t>
            </a:r>
            <a:r>
              <a:rPr lang="en-US" b="1" dirty="0" err="1">
                <a:solidFill>
                  <a:schemeClr val="folHlink"/>
                </a:solidFill>
                <a:latin typeface="Courier New" pitchFamily="49" charset="0"/>
              </a:rPr>
              <a:t>Funcname</a:t>
            </a:r>
            <a:r>
              <a:rPr lang="en-US" b="1" dirty="0">
                <a:latin typeface="Courier New" pitchFamily="49" charset="0"/>
              </a:rPr>
              <a:t>(…);</a:t>
            </a:r>
            <a:endParaRPr lang="en-US" dirty="0"/>
          </a:p>
          <a:p>
            <a:pPr>
              <a:buFont typeface="Wingdings" pitchFamily="2" charset="2"/>
              <a:buNone/>
            </a:pPr>
            <a:r>
              <a:rPr lang="en-US" dirty="0"/>
              <a:t>Notice that </a:t>
            </a:r>
            <a:r>
              <a:rPr lang="en-US" b="1" dirty="0" err="1">
                <a:latin typeface="Courier New" pitchFamily="49" charset="0"/>
              </a:rPr>
              <a:t>mpi_error_code</a:t>
            </a:r>
            <a:r>
              <a:rPr lang="en-US" dirty="0"/>
              <a:t> is returned by the MPI routine</a:t>
            </a:r>
            <a:r>
              <a:rPr lang="en-US" dirty="0">
                <a:latin typeface="Courier New" pitchFamily="49" charset="0"/>
                <a:cs typeface="Courier New" pitchFamily="49" charset="0"/>
              </a:rPr>
              <a:t> </a:t>
            </a:r>
            <a:r>
              <a:rPr lang="en-US" b="1" dirty="0" err="1">
                <a:solidFill>
                  <a:schemeClr val="folHlink"/>
                </a:solidFill>
                <a:latin typeface="Courier New" pitchFamily="49" charset="0"/>
              </a:rPr>
              <a:t>MPI_Funcname</a:t>
            </a:r>
            <a:r>
              <a:rPr lang="en-US" dirty="0"/>
              <a:t>, with a value of</a:t>
            </a:r>
            <a:r>
              <a:rPr lang="en-US" dirty="0">
                <a:latin typeface="Courier New" pitchFamily="49" charset="0"/>
                <a:cs typeface="Courier New" pitchFamily="49" charset="0"/>
              </a:rPr>
              <a:t> </a:t>
            </a:r>
            <a:r>
              <a:rPr lang="en-US" b="1" dirty="0">
                <a:solidFill>
                  <a:schemeClr val="folHlink"/>
                </a:solidFill>
                <a:latin typeface="Courier New" pitchFamily="49" charset="0"/>
              </a:rPr>
              <a:t>MPI_SUCCESS</a:t>
            </a:r>
            <a:r>
              <a:rPr lang="en-US" dirty="0">
                <a:latin typeface="Courier New" pitchFamily="49" charset="0"/>
                <a:cs typeface="Courier New" pitchFamily="49" charset="0"/>
              </a:rPr>
              <a:t> </a:t>
            </a:r>
            <a:r>
              <a:rPr lang="en-US" dirty="0"/>
              <a:t>indicating that</a:t>
            </a:r>
            <a:r>
              <a:rPr lang="en-US" dirty="0">
                <a:latin typeface="Courier New" pitchFamily="49" charset="0"/>
                <a:cs typeface="Courier New" pitchFamily="49" charset="0"/>
              </a:rPr>
              <a:t> </a:t>
            </a:r>
            <a:r>
              <a:rPr lang="en-US" b="1" dirty="0" err="1">
                <a:solidFill>
                  <a:schemeClr val="folHlink"/>
                </a:solidFill>
                <a:latin typeface="Courier New" pitchFamily="49" charset="0"/>
              </a:rPr>
              <a:t>MPI_Funcname</a:t>
            </a:r>
            <a:r>
              <a:rPr lang="en-US" dirty="0">
                <a:latin typeface="Courier New" pitchFamily="49" charset="0"/>
                <a:cs typeface="Courier New" pitchFamily="49" charset="0"/>
              </a:rPr>
              <a:t> </a:t>
            </a:r>
            <a:r>
              <a:rPr lang="en-US" dirty="0"/>
              <a:t>has worked correctly.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500" dirty="0" smtClean="0"/>
              <a:t>From a Windows PC running Internet Explorer:</a:t>
            </a:r>
          </a:p>
          <a:p>
            <a:pPr>
              <a:buClrTx/>
              <a:buSzPct val="100000"/>
              <a:buFont typeface="+mj-lt"/>
              <a:buAutoNum type="arabicPeriod"/>
            </a:pPr>
            <a:r>
              <a:rPr lang="en-US" sz="1500" dirty="0" smtClean="0"/>
              <a:t>You </a:t>
            </a:r>
            <a:r>
              <a:rPr lang="en-US" sz="1500" b="1" dirty="0" smtClean="0"/>
              <a:t>MUST</a:t>
            </a:r>
            <a:r>
              <a:rPr lang="en-US" sz="1500" dirty="0" smtClean="0"/>
              <a:t> have the ability to install software on the PC (or have someone install it for you).</a:t>
            </a:r>
          </a:p>
          <a:p>
            <a:pPr>
              <a:buClrTx/>
              <a:buSzPct val="100000"/>
              <a:buFont typeface="+mj-lt"/>
              <a:buAutoNum type="arabicPeriod"/>
            </a:pPr>
            <a:r>
              <a:rPr lang="en-US" sz="1500" dirty="0" smtClean="0"/>
              <a:t>Download and install the latest Java Runtime Environment (JRE) from here: </a:t>
            </a:r>
            <a:r>
              <a:rPr lang="en-US" sz="1500" b="1" dirty="0" smtClean="0">
                <a:latin typeface="Courier New" pitchFamily="49" charset="0"/>
                <a:cs typeface="Courier New" pitchFamily="49" charset="0"/>
                <a:hlinkClick r:id="rId2"/>
              </a:rPr>
              <a:t>http://www.oracle.com/technetwork/java/javase/downloads/</a:t>
            </a:r>
            <a:r>
              <a:rPr lang="en-US" sz="1500" dirty="0" smtClean="0"/>
              <a:t/>
            </a:r>
            <a:br>
              <a:rPr lang="en-US" sz="1500" dirty="0" smtClean="0"/>
            </a:br>
            <a:r>
              <a:rPr lang="en-US" sz="1500" dirty="0" smtClean="0"/>
              <a:t>(Click on the Java Download icon, because that install package includes both the JRE and other components.)</a:t>
            </a:r>
          </a:p>
          <a:p>
            <a:pPr>
              <a:buClrTx/>
              <a:buSzPct val="100000"/>
              <a:buFont typeface="+mj-lt"/>
              <a:buAutoNum type="arabicPeriod"/>
            </a:pPr>
            <a:r>
              <a:rPr lang="en-US" sz="1500" dirty="0" smtClean="0"/>
              <a:t>Download and install this video decoder: </a:t>
            </a:r>
            <a:r>
              <a:rPr lang="en-US" sz="1500" b="1" dirty="0" smtClean="0">
                <a:latin typeface="Courier New" pitchFamily="49" charset="0"/>
                <a:cs typeface="Courier New" pitchFamily="49" charset="0"/>
                <a:hlinkClick r:id="rId3"/>
              </a:rPr>
              <a:t>http://164.58.250.47/codian_video_decoder.msi</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Start Internet Explorer.</a:t>
            </a:r>
          </a:p>
          <a:p>
            <a:pPr>
              <a:buClrTx/>
              <a:buSzPct val="100000"/>
              <a:buFont typeface="+mj-lt"/>
              <a:buAutoNum type="arabicPeriod"/>
            </a:pPr>
            <a:r>
              <a:rPr lang="en-US" sz="1500" dirty="0" smtClean="0"/>
              <a:t>Copy-and-paste this URL into your IE window:</a:t>
            </a:r>
            <a:br>
              <a:rPr lang="en-US" sz="1500" dirty="0" smtClean="0"/>
            </a:br>
            <a:r>
              <a:rPr lang="en-US" sz="1500" b="1" dirty="0" smtClean="0">
                <a:latin typeface="Courier New" pitchFamily="49" charset="0"/>
                <a:cs typeface="Courier New" pitchFamily="49" charset="0"/>
                <a:hlinkClick r:id="rId4"/>
              </a:rPr>
              <a:t>http://164.58.250.47/</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When that webpage loads, in the upper left, click on “Streaming.”</a:t>
            </a:r>
          </a:p>
          <a:p>
            <a:pPr>
              <a:buClrTx/>
              <a:buSzPct val="100000"/>
              <a:buFont typeface="+mj-lt"/>
              <a:buAutoNum type="arabicPeriod"/>
            </a:pPr>
            <a:r>
              <a:rPr lang="en-US" sz="1500" dirty="0" smtClean="0"/>
              <a:t>In the textbox labeled Sign-in Name, type your name.</a:t>
            </a:r>
          </a:p>
          <a:p>
            <a:pPr>
              <a:buClrTx/>
              <a:buSzPct val="100000"/>
              <a:buFont typeface="+mj-lt"/>
              <a:buAutoNum type="arabicPeriod"/>
            </a:pPr>
            <a:r>
              <a:rPr lang="en-US" sz="1500" dirty="0" smtClean="0"/>
              <a:t>In the textbox labeled Conference ID, type this:</a:t>
            </a:r>
            <a:br>
              <a:rPr lang="en-US" sz="1500" dirty="0" smtClean="0"/>
            </a:br>
            <a:r>
              <a:rPr lang="en-US" sz="1500" b="1" dirty="0" smtClean="0">
                <a:latin typeface="Courier New" pitchFamily="49" charset="0"/>
                <a:cs typeface="Courier New" pitchFamily="49" charset="0"/>
              </a:rPr>
              <a:t>0409</a:t>
            </a:r>
          </a:p>
          <a:p>
            <a:pPr>
              <a:buClrTx/>
              <a:buSzPct val="100000"/>
              <a:buFont typeface="+mj-lt"/>
              <a:buAutoNum type="arabicPeriod"/>
            </a:pPr>
            <a:r>
              <a:rPr lang="en-US" sz="1500" dirty="0" smtClean="0"/>
              <a:t>Click on “Stream this conference.”</a:t>
            </a:r>
          </a:p>
          <a:p>
            <a:pPr>
              <a:buClrTx/>
              <a:buSzPct val="100000"/>
              <a:buFont typeface="+mj-lt"/>
              <a:buAutoNum type="arabicPeriod"/>
            </a:pPr>
            <a:r>
              <a:rPr lang="en-US" sz="1500" dirty="0" smtClean="0"/>
              <a:t>When that webpage loads, you may see, at the very top, a bar offering you options.</a:t>
            </a:r>
            <a:br>
              <a:rPr lang="en-US" sz="1500" dirty="0" smtClean="0"/>
            </a:br>
            <a:r>
              <a:rPr lang="en-US" sz="1500" dirty="0" smtClean="0"/>
              <a:t>If so, click on it and choose “Install this add-on.”</a:t>
            </a: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89D688-4DEB-40A2-A23E-8023819D7765}" type="slidenum">
              <a:rPr lang="en-US"/>
              <a:pPr/>
              <a:t>50</a:t>
            </a:fld>
            <a:endParaRPr lang="en-US"/>
          </a:p>
        </p:txBody>
      </p:sp>
      <p:sp>
        <p:nvSpPr>
          <p:cNvPr id="804866" name="Rectangle 2"/>
          <p:cNvSpPr>
            <a:spLocks noGrp="1" noChangeArrowheads="1"/>
          </p:cNvSpPr>
          <p:nvPr>
            <p:ph type="title"/>
          </p:nvPr>
        </p:nvSpPr>
        <p:spPr/>
        <p:txBody>
          <a:bodyPr/>
          <a:lstStyle/>
          <a:p>
            <a:r>
              <a:rPr lang="en-US"/>
              <a:t>MPI is an API</a:t>
            </a:r>
          </a:p>
        </p:txBody>
      </p:sp>
      <p:sp>
        <p:nvSpPr>
          <p:cNvPr id="804867" name="Rectangle 3"/>
          <p:cNvSpPr>
            <a:spLocks noGrp="1" noChangeArrowheads="1"/>
          </p:cNvSpPr>
          <p:nvPr>
            <p:ph type="body" idx="1"/>
          </p:nvPr>
        </p:nvSpPr>
        <p:spPr>
          <a:xfrm>
            <a:off x="533400" y="1295400"/>
            <a:ext cx="8153400" cy="5029200"/>
          </a:xfrm>
        </p:spPr>
        <p:txBody>
          <a:bodyPr/>
          <a:lstStyle/>
          <a:p>
            <a:pPr>
              <a:buFont typeface="Wingdings" pitchFamily="2" charset="2"/>
              <a:buNone/>
            </a:pPr>
            <a:r>
              <a:rPr lang="en-US"/>
              <a:t>MPI is actually just an </a:t>
            </a:r>
            <a:r>
              <a:rPr lang="en-US" b="1" i="1" u="sng"/>
              <a:t>Application Programming Interface</a:t>
            </a:r>
            <a:r>
              <a:rPr lang="en-US"/>
              <a:t> (API).</a:t>
            </a:r>
          </a:p>
          <a:p>
            <a:pPr>
              <a:buFont typeface="Wingdings" pitchFamily="2" charset="2"/>
              <a:buNone/>
            </a:pPr>
            <a:r>
              <a:rPr lang="en-US"/>
              <a:t>An API specifies what a call to each routine should look like, and how each routine should behave.</a:t>
            </a:r>
          </a:p>
          <a:p>
            <a:pPr>
              <a:buFont typeface="Wingdings" pitchFamily="2" charset="2"/>
              <a:buNone/>
            </a:pPr>
            <a:r>
              <a:rPr lang="en-US"/>
              <a:t>An API does not specify how each routine should be implemented, and sometimes is intentionally vague about certain aspects of a routine’s behavior.</a:t>
            </a:r>
          </a:p>
          <a:p>
            <a:pPr>
              <a:buFont typeface="Wingdings" pitchFamily="2" charset="2"/>
              <a:buNone/>
            </a:pPr>
            <a:r>
              <a:rPr lang="en-US"/>
              <a:t>Each platform has its own MPI implementation.</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57BAF0F-2F70-44B6-ADFB-4D83D1210C0E}" type="slidenum">
              <a:rPr lang="en-US"/>
              <a:pPr/>
              <a:t>51</a:t>
            </a:fld>
            <a:endParaRPr lang="en-US"/>
          </a:p>
        </p:txBody>
      </p:sp>
      <p:sp>
        <p:nvSpPr>
          <p:cNvPr id="805890" name="Rectangle 2"/>
          <p:cNvSpPr>
            <a:spLocks noGrp="1" noChangeArrowheads="1"/>
          </p:cNvSpPr>
          <p:nvPr>
            <p:ph type="title"/>
          </p:nvPr>
        </p:nvSpPr>
        <p:spPr/>
        <p:txBody>
          <a:bodyPr/>
          <a:lstStyle/>
          <a:p>
            <a:r>
              <a:rPr lang="en-US" sz="3600"/>
              <a:t>WARNING!</a:t>
            </a:r>
          </a:p>
        </p:txBody>
      </p:sp>
      <p:sp>
        <p:nvSpPr>
          <p:cNvPr id="805891" name="Rectangle 3"/>
          <p:cNvSpPr>
            <a:spLocks noGrp="1" noChangeArrowheads="1"/>
          </p:cNvSpPr>
          <p:nvPr>
            <p:ph type="body" idx="1"/>
          </p:nvPr>
        </p:nvSpPr>
        <p:spPr/>
        <p:txBody>
          <a:bodyPr/>
          <a:lstStyle/>
          <a:p>
            <a:pPr>
              <a:buFont typeface="Wingdings" pitchFamily="2" charset="2"/>
              <a:buNone/>
            </a:pPr>
            <a:r>
              <a:rPr lang="en-US"/>
              <a:t>In principle, the MPI standard provides </a:t>
            </a:r>
            <a:r>
              <a:rPr lang="en-US" b="1" i="1" u="sng"/>
              <a:t>bindings</a:t>
            </a:r>
            <a:r>
              <a:rPr lang="en-US"/>
              <a:t> for:</a:t>
            </a:r>
          </a:p>
          <a:p>
            <a:r>
              <a:rPr lang="en-US"/>
              <a:t>C</a:t>
            </a:r>
          </a:p>
          <a:p>
            <a:r>
              <a:rPr lang="en-US"/>
              <a:t>C++</a:t>
            </a:r>
          </a:p>
          <a:p>
            <a:r>
              <a:rPr lang="en-US"/>
              <a:t>Fortran 77</a:t>
            </a:r>
          </a:p>
          <a:p>
            <a:r>
              <a:rPr lang="en-US"/>
              <a:t>Fortran 90</a:t>
            </a:r>
          </a:p>
          <a:p>
            <a:pPr>
              <a:buFont typeface="Wingdings" pitchFamily="2" charset="2"/>
              <a:buNone/>
            </a:pPr>
            <a:r>
              <a:rPr lang="en-US"/>
              <a:t>In practice, you should do this:</a:t>
            </a:r>
          </a:p>
          <a:p>
            <a:r>
              <a:rPr lang="en-US"/>
              <a:t>To use MPI in a C++ code, use the C binding.</a:t>
            </a:r>
          </a:p>
          <a:p>
            <a:r>
              <a:rPr lang="en-US"/>
              <a:t>To use MPI in Fortran 90, use the Fortran 77 binding.</a:t>
            </a:r>
          </a:p>
          <a:p>
            <a:pPr>
              <a:buFont typeface="Wingdings" pitchFamily="2" charset="2"/>
              <a:buNone/>
            </a:pPr>
            <a:r>
              <a:rPr lang="en-US"/>
              <a:t>This is because the C++ and Fortran 90 bindings are less popular, and therefore less well tested.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747ABAF-54C1-4EF2-B390-6A62309204DE}" type="slidenum">
              <a:rPr lang="en-US"/>
              <a:pPr/>
              <a:t>52</a:t>
            </a:fld>
            <a:endParaRPr lang="en-US"/>
          </a:p>
        </p:txBody>
      </p:sp>
      <p:sp>
        <p:nvSpPr>
          <p:cNvPr id="806914" name="Rectangle 2"/>
          <p:cNvSpPr>
            <a:spLocks noGrp="1" noChangeArrowheads="1"/>
          </p:cNvSpPr>
          <p:nvPr>
            <p:ph type="title"/>
          </p:nvPr>
        </p:nvSpPr>
        <p:spPr/>
        <p:txBody>
          <a:bodyPr/>
          <a:lstStyle/>
          <a:p>
            <a:r>
              <a:rPr lang="en-US"/>
              <a:t>Example MPI Routines</a:t>
            </a:r>
          </a:p>
        </p:txBody>
      </p:sp>
      <p:sp>
        <p:nvSpPr>
          <p:cNvPr id="806915" name="Rectangle 3"/>
          <p:cNvSpPr>
            <a:spLocks noGrp="1" noChangeArrowheads="1"/>
          </p:cNvSpPr>
          <p:nvPr>
            <p:ph type="body" idx="1"/>
          </p:nvPr>
        </p:nvSpPr>
        <p:spPr>
          <a:xfrm>
            <a:off x="533400" y="1295400"/>
            <a:ext cx="8229600" cy="4724400"/>
          </a:xfrm>
        </p:spPr>
        <p:txBody>
          <a:bodyPr/>
          <a:lstStyle/>
          <a:p>
            <a:r>
              <a:rPr lang="en-US" b="1" dirty="0" err="1">
                <a:solidFill>
                  <a:schemeClr val="folHlink"/>
                </a:solidFill>
                <a:latin typeface="Courier New" pitchFamily="49" charset="0"/>
              </a:rPr>
              <a:t>MPI_Init</a:t>
            </a:r>
            <a:r>
              <a:rPr lang="en-US" dirty="0">
                <a:latin typeface="Courier New" pitchFamily="49" charset="0"/>
                <a:cs typeface="Courier New" pitchFamily="49" charset="0"/>
              </a:rPr>
              <a:t> </a:t>
            </a:r>
            <a:r>
              <a:rPr lang="en-US" dirty="0"/>
              <a:t>starts up the MPI runtime environment at the beginning of a run.</a:t>
            </a:r>
          </a:p>
          <a:p>
            <a:r>
              <a:rPr lang="en-US" b="1" dirty="0" err="1">
                <a:solidFill>
                  <a:schemeClr val="folHlink"/>
                </a:solidFill>
                <a:latin typeface="Courier New" pitchFamily="49" charset="0"/>
              </a:rPr>
              <a:t>MPI_Finalize</a:t>
            </a:r>
            <a:r>
              <a:rPr lang="en-US" dirty="0">
                <a:latin typeface="Courier New" pitchFamily="49" charset="0"/>
                <a:cs typeface="Courier New" pitchFamily="49" charset="0"/>
              </a:rPr>
              <a:t> </a:t>
            </a:r>
            <a:r>
              <a:rPr lang="en-US" dirty="0"/>
              <a:t>shuts down the MPI runtime environment at the end of a run.</a:t>
            </a:r>
          </a:p>
          <a:p>
            <a:r>
              <a:rPr lang="en-US" b="1" dirty="0" err="1">
                <a:solidFill>
                  <a:schemeClr val="folHlink"/>
                </a:solidFill>
                <a:latin typeface="Courier New" pitchFamily="49" charset="0"/>
              </a:rPr>
              <a:t>MPI_Comm_size</a:t>
            </a:r>
            <a:r>
              <a:rPr lang="en-US" dirty="0">
                <a:latin typeface="Courier New" pitchFamily="49" charset="0"/>
                <a:cs typeface="Courier New" pitchFamily="49" charset="0"/>
              </a:rPr>
              <a:t> </a:t>
            </a:r>
            <a:r>
              <a:rPr lang="en-US" dirty="0"/>
              <a:t>gets the number of processes in a run, </a:t>
            </a:r>
            <a:r>
              <a:rPr lang="en-US" i="1" dirty="0" err="1"/>
              <a:t>N</a:t>
            </a:r>
            <a:r>
              <a:rPr lang="en-US" i="1" baseline="-25000" dirty="0" err="1"/>
              <a:t>p</a:t>
            </a:r>
            <a:r>
              <a:rPr lang="en-US" dirty="0"/>
              <a:t> (typically called just after</a:t>
            </a:r>
            <a:r>
              <a:rPr lang="en-US" dirty="0">
                <a:latin typeface="Courier New" pitchFamily="49" charset="0"/>
                <a:cs typeface="Courier New" pitchFamily="49" charset="0"/>
              </a:rPr>
              <a:t> </a:t>
            </a:r>
            <a:r>
              <a:rPr lang="en-US" b="1" dirty="0" err="1">
                <a:solidFill>
                  <a:schemeClr val="folHlink"/>
                </a:solidFill>
                <a:latin typeface="Courier New" pitchFamily="49" charset="0"/>
              </a:rPr>
              <a:t>MPI_Init</a:t>
            </a:r>
            <a:r>
              <a:rPr lang="en-US" dirty="0"/>
              <a:t>).</a:t>
            </a:r>
          </a:p>
          <a:p>
            <a:r>
              <a:rPr lang="en-US" b="1" dirty="0" err="1">
                <a:solidFill>
                  <a:schemeClr val="folHlink"/>
                </a:solidFill>
                <a:latin typeface="Courier New" pitchFamily="49" charset="0"/>
              </a:rPr>
              <a:t>MPI_Comm_rank</a:t>
            </a:r>
            <a:r>
              <a:rPr lang="en-US" dirty="0">
                <a:latin typeface="Courier New" pitchFamily="49" charset="0"/>
                <a:cs typeface="Courier New" pitchFamily="49" charset="0"/>
              </a:rPr>
              <a:t> </a:t>
            </a:r>
            <a:r>
              <a:rPr lang="en-US" dirty="0"/>
              <a:t>gets the process ID that the current process uses, which is between 0 and </a:t>
            </a:r>
            <a:r>
              <a:rPr lang="en-US" i="1" dirty="0"/>
              <a:t>N</a:t>
            </a:r>
            <a:r>
              <a:rPr lang="en-US" i="1" baseline="-25000" dirty="0"/>
              <a:t>p</a:t>
            </a:r>
            <a:r>
              <a:rPr lang="en-US" dirty="0"/>
              <a:t>-1 inclusive (typically called just after</a:t>
            </a:r>
            <a:r>
              <a:rPr lang="en-US" dirty="0">
                <a:latin typeface="Courier New" pitchFamily="49" charset="0"/>
                <a:cs typeface="Courier New" pitchFamily="49" charset="0"/>
              </a:rPr>
              <a:t> </a:t>
            </a:r>
            <a:r>
              <a:rPr lang="en-US" b="1" dirty="0" err="1">
                <a:solidFill>
                  <a:schemeClr val="folHlink"/>
                </a:solidFill>
                <a:latin typeface="Courier New" pitchFamily="49" charset="0"/>
              </a:rPr>
              <a:t>MPI_Init</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E6F849-2A95-4FA3-B8B9-A9B0E6E2A9C6}" type="slidenum">
              <a:rPr lang="en-US"/>
              <a:pPr/>
              <a:t>53</a:t>
            </a:fld>
            <a:endParaRPr lang="en-US"/>
          </a:p>
        </p:txBody>
      </p:sp>
      <p:sp>
        <p:nvSpPr>
          <p:cNvPr id="807938" name="Rectangle 2"/>
          <p:cNvSpPr>
            <a:spLocks noGrp="1" noChangeArrowheads="1"/>
          </p:cNvSpPr>
          <p:nvPr>
            <p:ph type="title"/>
          </p:nvPr>
        </p:nvSpPr>
        <p:spPr/>
        <p:txBody>
          <a:bodyPr/>
          <a:lstStyle/>
          <a:p>
            <a:r>
              <a:rPr lang="en-US"/>
              <a:t>More Example MPI Routines</a:t>
            </a:r>
          </a:p>
        </p:txBody>
      </p:sp>
      <p:sp>
        <p:nvSpPr>
          <p:cNvPr id="807939" name="Rectangle 3"/>
          <p:cNvSpPr>
            <a:spLocks noGrp="1" noChangeArrowheads="1"/>
          </p:cNvSpPr>
          <p:nvPr>
            <p:ph type="body" idx="1"/>
          </p:nvPr>
        </p:nvSpPr>
        <p:spPr>
          <a:xfrm>
            <a:off x="533400" y="1295400"/>
            <a:ext cx="8153400" cy="4724400"/>
          </a:xfrm>
        </p:spPr>
        <p:txBody>
          <a:bodyPr/>
          <a:lstStyle/>
          <a:p>
            <a:r>
              <a:rPr lang="en-US" b="1" dirty="0" err="1">
                <a:solidFill>
                  <a:schemeClr val="folHlink"/>
                </a:solidFill>
                <a:latin typeface="Courier New" pitchFamily="49" charset="0"/>
              </a:rPr>
              <a:t>MPI_Send</a:t>
            </a:r>
            <a:r>
              <a:rPr lang="en-US" dirty="0">
                <a:latin typeface="Courier New" pitchFamily="49" charset="0"/>
                <a:cs typeface="Courier New" pitchFamily="49" charset="0"/>
              </a:rPr>
              <a:t> </a:t>
            </a:r>
            <a:r>
              <a:rPr lang="en-US" dirty="0"/>
              <a:t>sends a message from the current process to some other process (the </a:t>
            </a:r>
            <a:r>
              <a:rPr lang="en-US" b="1" i="1" u="sng" dirty="0"/>
              <a:t>destination</a:t>
            </a:r>
            <a:r>
              <a:rPr lang="en-US" dirty="0"/>
              <a:t>).</a:t>
            </a:r>
          </a:p>
          <a:p>
            <a:r>
              <a:rPr lang="en-US" b="1" dirty="0" err="1">
                <a:solidFill>
                  <a:schemeClr val="folHlink"/>
                </a:solidFill>
                <a:latin typeface="Courier New" pitchFamily="49" charset="0"/>
              </a:rPr>
              <a:t>MPI_Recv</a:t>
            </a:r>
            <a:r>
              <a:rPr lang="en-US" dirty="0">
                <a:latin typeface="Courier New" pitchFamily="49" charset="0"/>
                <a:cs typeface="Courier New" pitchFamily="49" charset="0"/>
              </a:rPr>
              <a:t> </a:t>
            </a:r>
            <a:r>
              <a:rPr lang="en-US" dirty="0"/>
              <a:t>receives a message on the current process from some other process (the </a:t>
            </a:r>
            <a:r>
              <a:rPr lang="en-US" b="1" i="1" u="sng" dirty="0"/>
              <a:t>source</a:t>
            </a:r>
            <a:r>
              <a:rPr lang="en-US" dirty="0"/>
              <a:t>).</a:t>
            </a:r>
          </a:p>
          <a:p>
            <a:r>
              <a:rPr lang="en-US" b="1" dirty="0" err="1">
                <a:solidFill>
                  <a:schemeClr val="folHlink"/>
                </a:solidFill>
                <a:latin typeface="Courier New" pitchFamily="49" charset="0"/>
              </a:rPr>
              <a:t>MPI_Bcast</a:t>
            </a:r>
            <a:r>
              <a:rPr lang="en-US" dirty="0">
                <a:latin typeface="Courier New" pitchFamily="49" charset="0"/>
                <a:cs typeface="Courier New" pitchFamily="49" charset="0"/>
              </a:rPr>
              <a:t> </a:t>
            </a:r>
            <a:r>
              <a:rPr lang="en-US" b="1" i="1" u="sng" dirty="0"/>
              <a:t>broadcasts</a:t>
            </a:r>
            <a:r>
              <a:rPr lang="en-US" dirty="0"/>
              <a:t> a message from one process to all of the others.</a:t>
            </a:r>
          </a:p>
          <a:p>
            <a:r>
              <a:rPr lang="en-US" b="1" dirty="0" err="1">
                <a:solidFill>
                  <a:schemeClr val="folHlink"/>
                </a:solidFill>
                <a:latin typeface="Courier New" pitchFamily="49" charset="0"/>
              </a:rPr>
              <a:t>MPI_Reduce</a:t>
            </a:r>
            <a:r>
              <a:rPr lang="en-US" dirty="0">
                <a:latin typeface="Courier New" pitchFamily="49" charset="0"/>
                <a:cs typeface="Courier New" pitchFamily="49" charset="0"/>
              </a:rPr>
              <a:t> </a:t>
            </a:r>
            <a:r>
              <a:rPr lang="en-US" dirty="0"/>
              <a:t>performs a </a:t>
            </a:r>
            <a:r>
              <a:rPr lang="en-US" b="1" i="1" u="sng" dirty="0"/>
              <a:t>reduction</a:t>
            </a:r>
            <a:r>
              <a:rPr lang="en-US" dirty="0"/>
              <a:t> (for example, sum, maximum) of a variable on all processes, sending the result to a single process.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A291C8A-4E6D-45EB-8539-41F9D2B07408}" type="slidenum">
              <a:rPr lang="en-US"/>
              <a:pPr/>
              <a:t>54</a:t>
            </a:fld>
            <a:endParaRPr lang="en-US"/>
          </a:p>
        </p:txBody>
      </p:sp>
      <p:sp>
        <p:nvSpPr>
          <p:cNvPr id="808962" name="Rectangle 2"/>
          <p:cNvSpPr>
            <a:spLocks noGrp="1" noChangeArrowheads="1"/>
          </p:cNvSpPr>
          <p:nvPr>
            <p:ph type="title"/>
          </p:nvPr>
        </p:nvSpPr>
        <p:spPr/>
        <p:txBody>
          <a:bodyPr/>
          <a:lstStyle/>
          <a:p>
            <a:r>
              <a:rPr lang="en-US"/>
              <a:t>MPI Program Structure (F90)</a:t>
            </a:r>
          </a:p>
        </p:txBody>
      </p:sp>
      <p:sp>
        <p:nvSpPr>
          <p:cNvPr id="808963" name="Rectangle 3"/>
          <p:cNvSpPr>
            <a:spLocks noGrp="1" noChangeArrowheads="1"/>
          </p:cNvSpPr>
          <p:nvPr>
            <p:ph type="body" idx="1"/>
          </p:nvPr>
        </p:nvSpPr>
        <p:spPr>
          <a:xfrm>
            <a:off x="533400" y="1219200"/>
            <a:ext cx="8229600" cy="5029200"/>
          </a:xfrm>
        </p:spPr>
        <p:txBody>
          <a:bodyPr/>
          <a:lstStyle/>
          <a:p>
            <a:pPr>
              <a:lnSpc>
                <a:spcPct val="80000"/>
              </a:lnSpc>
              <a:buFont typeface="Wingdings" pitchFamily="2" charset="2"/>
              <a:buNone/>
            </a:pPr>
            <a:r>
              <a:rPr lang="en-US" sz="2000" b="1">
                <a:solidFill>
                  <a:srgbClr val="000000"/>
                </a:solidFill>
                <a:latin typeface="Courier New" pitchFamily="49" charset="0"/>
              </a:rPr>
              <a:t>PROGRAM my_mpi_program</a:t>
            </a:r>
          </a:p>
          <a:p>
            <a:pPr>
              <a:lnSpc>
                <a:spcPct val="80000"/>
              </a:lnSpc>
              <a:buFont typeface="Wingdings" pitchFamily="2" charset="2"/>
              <a:buNone/>
            </a:pPr>
            <a:r>
              <a:rPr lang="en-US" sz="2000" b="1">
                <a:solidFill>
                  <a:srgbClr val="000000"/>
                </a:solidFill>
                <a:latin typeface="Courier New" pitchFamily="49" charset="0"/>
              </a:rPr>
              <a:t>  IMPLICIT NONE</a:t>
            </a:r>
          </a:p>
          <a:p>
            <a:pPr>
              <a:lnSpc>
                <a:spcPct val="80000"/>
              </a:lnSpc>
              <a:buFont typeface="Wingdings" pitchFamily="2" charset="2"/>
              <a:buNone/>
            </a:pPr>
            <a:r>
              <a:rPr lang="en-US" sz="2000" b="1">
                <a:solidFill>
                  <a:srgbClr val="000000"/>
                </a:solidFill>
                <a:latin typeface="Courier New" pitchFamily="49" charset="0"/>
              </a:rPr>
              <a:t>  INCLUDE "mpif.h"</a:t>
            </a:r>
          </a:p>
          <a:p>
            <a:pPr>
              <a:lnSpc>
                <a:spcPct val="80000"/>
              </a:lnSpc>
              <a:buFont typeface="Wingdings" pitchFamily="2" charset="2"/>
              <a:buNone/>
            </a:pPr>
            <a:r>
              <a:rPr lang="en-US" sz="2000" b="1" i="1">
                <a:solidFill>
                  <a:srgbClr val="339933"/>
                </a:solidFill>
              </a:rPr>
              <a:t>     </a:t>
            </a:r>
            <a:r>
              <a:rPr lang="en-US" sz="2000" b="1" i="1">
                <a:solidFill>
                  <a:schemeClr val="hlink"/>
                </a:solidFill>
              </a:rPr>
              <a:t>[other includes]</a:t>
            </a:r>
            <a:endParaRPr lang="en-US" sz="2000" b="1">
              <a:solidFill>
                <a:schemeClr val="hlink"/>
              </a:solidFill>
              <a:latin typeface="Courier New" pitchFamily="49" charset="0"/>
            </a:endParaRPr>
          </a:p>
          <a:p>
            <a:pPr>
              <a:lnSpc>
                <a:spcPct val="80000"/>
              </a:lnSpc>
              <a:buFont typeface="Wingdings" pitchFamily="2" charset="2"/>
              <a:buNone/>
            </a:pPr>
            <a:r>
              <a:rPr lang="en-US" sz="2000" b="1">
                <a:solidFill>
                  <a:srgbClr val="000000"/>
                </a:solidFill>
                <a:latin typeface="Courier New" pitchFamily="49" charset="0"/>
              </a:rPr>
              <a:t>  INTEGER :: my_rank, num_procs, mpi_error_code</a:t>
            </a:r>
          </a:p>
          <a:p>
            <a:pPr>
              <a:lnSpc>
                <a:spcPct val="80000"/>
              </a:lnSpc>
              <a:buFont typeface="Wingdings" pitchFamily="2" charset="2"/>
              <a:buNone/>
            </a:pPr>
            <a:r>
              <a:rPr lang="en-US" sz="2000" b="1" i="1">
                <a:solidFill>
                  <a:srgbClr val="339933"/>
                </a:solidFill>
              </a:rPr>
              <a:t>     </a:t>
            </a:r>
            <a:r>
              <a:rPr lang="en-US" sz="2000" b="1" i="1">
                <a:solidFill>
                  <a:schemeClr val="hlink"/>
                </a:solidFill>
              </a:rPr>
              <a:t>[other declarations]</a:t>
            </a:r>
          </a:p>
          <a:p>
            <a:pPr>
              <a:lnSpc>
                <a:spcPct val="80000"/>
              </a:lnSpc>
              <a:buFont typeface="Wingdings" pitchFamily="2" charset="2"/>
              <a:buNone/>
            </a:pPr>
            <a:r>
              <a:rPr lang="en-US" sz="2000" b="1">
                <a:latin typeface="Courier New" pitchFamily="49" charset="0"/>
              </a:rPr>
              <a:t>  </a:t>
            </a:r>
            <a:r>
              <a:rPr lang="en-US" sz="2000" b="1">
                <a:solidFill>
                  <a:srgbClr val="000000"/>
                </a:solidFill>
                <a:latin typeface="Courier New" pitchFamily="49" charset="0"/>
              </a:rPr>
              <a:t>CALL </a:t>
            </a:r>
            <a:r>
              <a:rPr lang="en-US" sz="2000" b="1">
                <a:solidFill>
                  <a:schemeClr val="folHlink"/>
                </a:solidFill>
                <a:latin typeface="Courier New" pitchFamily="49" charset="0"/>
              </a:rPr>
              <a:t>MPI_Init</a:t>
            </a:r>
            <a:r>
              <a:rPr lang="en-US" sz="2000" b="1">
                <a:solidFill>
                  <a:srgbClr val="000000"/>
                </a:solidFill>
                <a:latin typeface="Courier New" pitchFamily="49" charset="0"/>
              </a:rPr>
              <a:t>(mpi_error_code)     !! Start up MPI</a:t>
            </a:r>
          </a:p>
          <a:p>
            <a:pPr>
              <a:lnSpc>
                <a:spcPct val="80000"/>
              </a:lnSpc>
              <a:buFont typeface="Wingdings" pitchFamily="2" charset="2"/>
              <a:buNone/>
            </a:pPr>
            <a:r>
              <a:rPr lang="en-US" sz="2000" b="1">
                <a:solidFill>
                  <a:srgbClr val="000000"/>
                </a:solidFill>
                <a:latin typeface="Courier New" pitchFamily="49" charset="0"/>
              </a:rPr>
              <a:t>  CALL </a:t>
            </a:r>
            <a:r>
              <a:rPr lang="en-US" sz="2000" b="1">
                <a:solidFill>
                  <a:schemeClr val="folHlink"/>
                </a:solidFill>
                <a:latin typeface="Courier New" pitchFamily="49" charset="0"/>
              </a:rPr>
              <a:t>MPI_Comm_Rank</a:t>
            </a:r>
            <a:r>
              <a:rPr lang="en-US" sz="2000" b="1">
                <a:solidFill>
                  <a:srgbClr val="000000"/>
                </a:solidFill>
                <a:latin typeface="Courier New" pitchFamily="49" charset="0"/>
              </a:rPr>
              <a:t>(my_rank,   mpi_error_code)</a:t>
            </a:r>
          </a:p>
          <a:p>
            <a:pPr>
              <a:lnSpc>
                <a:spcPct val="80000"/>
              </a:lnSpc>
              <a:buFont typeface="Wingdings" pitchFamily="2" charset="2"/>
              <a:buNone/>
            </a:pPr>
            <a:r>
              <a:rPr lang="en-US" sz="2000" b="1">
                <a:solidFill>
                  <a:srgbClr val="000000"/>
                </a:solidFill>
                <a:latin typeface="Courier New" pitchFamily="49" charset="0"/>
              </a:rPr>
              <a:t>  CALL </a:t>
            </a:r>
            <a:r>
              <a:rPr lang="en-US" sz="2000" b="1">
                <a:solidFill>
                  <a:schemeClr val="folHlink"/>
                </a:solidFill>
                <a:latin typeface="Courier New" pitchFamily="49" charset="0"/>
              </a:rPr>
              <a:t>MPI_Comm_size</a:t>
            </a:r>
            <a:r>
              <a:rPr lang="en-US" sz="2000" b="1">
                <a:solidFill>
                  <a:srgbClr val="000000"/>
                </a:solidFill>
                <a:latin typeface="Courier New" pitchFamily="49" charset="0"/>
              </a:rPr>
              <a:t>(num_procs, mpi_error_code)</a:t>
            </a:r>
          </a:p>
          <a:p>
            <a:pPr>
              <a:lnSpc>
                <a:spcPct val="80000"/>
              </a:lnSpc>
              <a:buFont typeface="Wingdings" pitchFamily="2" charset="2"/>
              <a:buNone/>
            </a:pPr>
            <a:r>
              <a:rPr lang="en-US" sz="2000" b="1" i="1">
                <a:solidFill>
                  <a:srgbClr val="339933"/>
                </a:solidFill>
              </a:rPr>
              <a:t>     </a:t>
            </a:r>
            <a:r>
              <a:rPr lang="en-US" sz="2000" b="1" i="1">
                <a:solidFill>
                  <a:schemeClr val="hlink"/>
                </a:solidFill>
              </a:rPr>
              <a:t>[actual work goes here]</a:t>
            </a:r>
          </a:p>
          <a:p>
            <a:pPr>
              <a:lnSpc>
                <a:spcPct val="80000"/>
              </a:lnSpc>
              <a:buFont typeface="Wingdings" pitchFamily="2" charset="2"/>
              <a:buNone/>
            </a:pPr>
            <a:r>
              <a:rPr lang="en-US" sz="2000" b="1">
                <a:latin typeface="Courier New" pitchFamily="49" charset="0"/>
              </a:rPr>
              <a:t>  </a:t>
            </a:r>
            <a:r>
              <a:rPr lang="en-US" sz="2000" b="1">
                <a:solidFill>
                  <a:srgbClr val="000000"/>
                </a:solidFill>
                <a:latin typeface="Courier New" pitchFamily="49" charset="0"/>
              </a:rPr>
              <a:t>CALL </a:t>
            </a:r>
            <a:r>
              <a:rPr lang="en-US" sz="2000" b="1">
                <a:solidFill>
                  <a:schemeClr val="folHlink"/>
                </a:solidFill>
                <a:latin typeface="Courier New" pitchFamily="49" charset="0"/>
              </a:rPr>
              <a:t>MPI_Finalize</a:t>
            </a:r>
            <a:r>
              <a:rPr lang="en-US" sz="2000" b="1">
                <a:solidFill>
                  <a:srgbClr val="000000"/>
                </a:solidFill>
                <a:latin typeface="Courier New" pitchFamily="49" charset="0"/>
              </a:rPr>
              <a:t>(mpi_error_code) !! Shut down MPI</a:t>
            </a:r>
          </a:p>
          <a:p>
            <a:pPr>
              <a:lnSpc>
                <a:spcPct val="80000"/>
              </a:lnSpc>
              <a:buFont typeface="Wingdings" pitchFamily="2" charset="2"/>
              <a:buNone/>
            </a:pPr>
            <a:r>
              <a:rPr lang="en-US" sz="2000" b="1">
                <a:solidFill>
                  <a:srgbClr val="000000"/>
                </a:solidFill>
                <a:latin typeface="Courier New" pitchFamily="49" charset="0"/>
              </a:rPr>
              <a:t>END PROGRAM my_mpi_program</a:t>
            </a:r>
          </a:p>
          <a:p>
            <a:pPr>
              <a:lnSpc>
                <a:spcPct val="80000"/>
              </a:lnSpc>
              <a:buFont typeface="Wingdings" pitchFamily="2" charset="2"/>
              <a:buNone/>
            </a:pPr>
            <a:endParaRPr lang="en-US" sz="2000" b="1">
              <a:solidFill>
                <a:srgbClr val="000000"/>
              </a:solidFill>
              <a:latin typeface="Courier New" pitchFamily="49" charset="0"/>
            </a:endParaRPr>
          </a:p>
          <a:p>
            <a:pPr>
              <a:lnSpc>
                <a:spcPct val="80000"/>
              </a:lnSpc>
              <a:buFont typeface="Wingdings" pitchFamily="2" charset="2"/>
              <a:buNone/>
            </a:pPr>
            <a:r>
              <a:rPr lang="en-US"/>
              <a:t>Note that MPI uses the term “</a:t>
            </a:r>
            <a:r>
              <a:rPr lang="en-US" b="1" i="1" u="sng">
                <a:solidFill>
                  <a:schemeClr val="hlink"/>
                </a:solidFill>
              </a:rPr>
              <a:t>rank</a:t>
            </a:r>
            <a:r>
              <a:rPr lang="en-US"/>
              <a:t>” to indicate process identifier.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92D5EE-6B4D-4511-86A3-4B3A524BFD0A}" type="slidenum">
              <a:rPr lang="en-US"/>
              <a:pPr/>
              <a:t>55</a:t>
            </a:fld>
            <a:endParaRPr lang="en-US"/>
          </a:p>
        </p:txBody>
      </p:sp>
      <p:sp>
        <p:nvSpPr>
          <p:cNvPr id="809986" name="Rectangle 2"/>
          <p:cNvSpPr>
            <a:spLocks noGrp="1" noChangeArrowheads="1"/>
          </p:cNvSpPr>
          <p:nvPr>
            <p:ph type="title"/>
          </p:nvPr>
        </p:nvSpPr>
        <p:spPr/>
        <p:txBody>
          <a:bodyPr/>
          <a:lstStyle/>
          <a:p>
            <a:r>
              <a:rPr lang="en-US" dirty="0"/>
              <a:t>MPI Program Structure </a:t>
            </a:r>
            <a:r>
              <a:rPr lang="en-US" dirty="0" smtClean="0"/>
              <a:t>(C</a:t>
            </a:r>
            <a:r>
              <a:rPr lang="en-US" dirty="0"/>
              <a:t>)</a:t>
            </a:r>
          </a:p>
        </p:txBody>
      </p:sp>
      <p:sp>
        <p:nvSpPr>
          <p:cNvPr id="809987" name="Rectangle 3"/>
          <p:cNvSpPr>
            <a:spLocks noGrp="1" noChangeArrowheads="1"/>
          </p:cNvSpPr>
          <p:nvPr>
            <p:ph type="body" idx="1"/>
          </p:nvPr>
        </p:nvSpPr>
        <p:spPr>
          <a:xfrm>
            <a:off x="533400" y="1295400"/>
            <a:ext cx="8077200" cy="4876800"/>
          </a:xfrm>
        </p:spPr>
        <p:txBody>
          <a:bodyPr/>
          <a:lstStyle/>
          <a:p>
            <a:pPr>
              <a:buFont typeface="Wingdings" pitchFamily="2" charset="2"/>
              <a:buNone/>
            </a:pPr>
            <a:r>
              <a:rPr lang="en-US" sz="1900" b="1" dirty="0">
                <a:solidFill>
                  <a:srgbClr val="000000"/>
                </a:solidFill>
                <a:latin typeface="Courier New" pitchFamily="49" charset="0"/>
              </a:rPr>
              <a:t>#include &lt;</a:t>
            </a:r>
            <a:r>
              <a:rPr lang="en-US" sz="1900" b="1" dirty="0" err="1">
                <a:solidFill>
                  <a:srgbClr val="000000"/>
                </a:solidFill>
                <a:latin typeface="Courier New" pitchFamily="49" charset="0"/>
              </a:rPr>
              <a:t>stdio.h</a:t>
            </a:r>
            <a:r>
              <a:rPr lang="en-US" sz="1900" b="1" dirty="0">
                <a:solidFill>
                  <a:srgbClr val="000000"/>
                </a:solidFill>
                <a:latin typeface="Courier New" pitchFamily="49" charset="0"/>
              </a:rPr>
              <a:t>&gt;</a:t>
            </a:r>
            <a:endParaRPr lang="en-US" sz="1900" b="1" dirty="0">
              <a:solidFill>
                <a:srgbClr val="000000"/>
              </a:solidFill>
            </a:endParaRPr>
          </a:p>
          <a:p>
            <a:pPr>
              <a:lnSpc>
                <a:spcPct val="60000"/>
              </a:lnSpc>
              <a:buFont typeface="Wingdings" pitchFamily="2" charset="2"/>
              <a:buNone/>
            </a:pPr>
            <a:r>
              <a:rPr lang="en-US" sz="1900" b="1" dirty="0">
                <a:solidFill>
                  <a:srgbClr val="000000"/>
                </a:solidFill>
                <a:latin typeface="Courier New" pitchFamily="49" charset="0"/>
              </a:rPr>
              <a:t>#include "</a:t>
            </a:r>
            <a:r>
              <a:rPr lang="en-US" sz="1900" b="1" dirty="0" err="1">
                <a:solidFill>
                  <a:schemeClr val="folHlink"/>
                </a:solidFill>
                <a:latin typeface="Courier New" pitchFamily="49" charset="0"/>
              </a:rPr>
              <a:t>mpi.h</a:t>
            </a:r>
            <a:r>
              <a:rPr lang="en-US" sz="1900" b="1" dirty="0">
                <a:solidFill>
                  <a:srgbClr val="000000"/>
                </a:solidFill>
                <a:latin typeface="Courier New" pitchFamily="49" charset="0"/>
              </a:rPr>
              <a:t>"</a:t>
            </a:r>
          </a:p>
          <a:p>
            <a:pPr>
              <a:lnSpc>
                <a:spcPct val="80000"/>
              </a:lnSpc>
              <a:buFont typeface="Wingdings" pitchFamily="2" charset="2"/>
              <a:buNone/>
            </a:pPr>
            <a:r>
              <a:rPr lang="en-US" sz="1900" b="1" i="1" dirty="0">
                <a:solidFill>
                  <a:srgbClr val="339933"/>
                </a:solidFill>
              </a:rPr>
              <a:t> </a:t>
            </a:r>
            <a:r>
              <a:rPr lang="en-US" sz="1900" b="1" i="1" dirty="0">
                <a:solidFill>
                  <a:schemeClr val="hlink"/>
                </a:solidFill>
              </a:rPr>
              <a:t>[other includes]</a:t>
            </a:r>
            <a:endParaRPr lang="en-US" sz="1900" b="1" dirty="0">
              <a:solidFill>
                <a:schemeClr val="hlink"/>
              </a:solidFill>
            </a:endParaRPr>
          </a:p>
          <a:p>
            <a:pPr>
              <a:lnSpc>
                <a:spcPct val="40000"/>
              </a:lnSpc>
              <a:buFont typeface="Wingdings" pitchFamily="2" charset="2"/>
              <a:buNone/>
            </a:pPr>
            <a:endParaRPr lang="en-US" sz="1900" b="1" dirty="0">
              <a:solidFill>
                <a:schemeClr val="hlink"/>
              </a:solidFill>
              <a:latin typeface="Courier New" pitchFamily="49" charset="0"/>
            </a:endParaRPr>
          </a:p>
          <a:p>
            <a:pPr>
              <a:lnSpc>
                <a:spcPct val="30000"/>
              </a:lnSpc>
              <a:buFont typeface="Wingdings" pitchFamily="2" charset="2"/>
              <a:buNone/>
            </a:pP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main (</a:t>
            </a: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argc</a:t>
            </a:r>
            <a:r>
              <a:rPr lang="en-US" sz="1900" b="1" dirty="0">
                <a:solidFill>
                  <a:srgbClr val="000000"/>
                </a:solidFill>
                <a:latin typeface="Courier New" pitchFamily="49" charset="0"/>
              </a:rPr>
              <a:t>, char* </a:t>
            </a:r>
            <a:r>
              <a:rPr lang="en-US" sz="1900" b="1" dirty="0" err="1">
                <a:solidFill>
                  <a:srgbClr val="000000"/>
                </a:solidFill>
                <a:latin typeface="Courier New" pitchFamily="49" charset="0"/>
              </a:rPr>
              <a:t>argv</a:t>
            </a:r>
            <a:r>
              <a:rPr lang="en-US" sz="1900" b="1" dirty="0">
                <a:solidFill>
                  <a:srgbClr val="000000"/>
                </a:solidFill>
                <a:latin typeface="Courier New" pitchFamily="49" charset="0"/>
              </a:rPr>
              <a:t>[])</a:t>
            </a:r>
          </a:p>
          <a:p>
            <a:pPr>
              <a:lnSpc>
                <a:spcPct val="60000"/>
              </a:lnSpc>
              <a:buFont typeface="Wingdings" pitchFamily="2" charset="2"/>
              <a:buNone/>
            </a:pPr>
            <a:r>
              <a:rPr lang="en-US" sz="1900" b="1" dirty="0">
                <a:solidFill>
                  <a:srgbClr val="000000"/>
                </a:solidFill>
                <a:latin typeface="Courier New" pitchFamily="49" charset="0"/>
              </a:rPr>
              <a:t>{ /* main */</a:t>
            </a:r>
          </a:p>
          <a:p>
            <a:pPr>
              <a:lnSpc>
                <a:spcPct val="6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int</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my_rank</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num_procs</a:t>
            </a: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a:t>
            </a:r>
          </a:p>
          <a:p>
            <a:pPr>
              <a:lnSpc>
                <a:spcPct val="70000"/>
              </a:lnSpc>
              <a:buFont typeface="Wingdings" pitchFamily="2" charset="2"/>
              <a:buNone/>
            </a:pPr>
            <a:r>
              <a:rPr lang="en-US" sz="1900" b="1" i="1" dirty="0">
                <a:solidFill>
                  <a:srgbClr val="339933"/>
                </a:solidFill>
              </a:rPr>
              <a:t>     </a:t>
            </a:r>
            <a:r>
              <a:rPr lang="en-US" sz="1900" b="1" i="1" dirty="0">
                <a:solidFill>
                  <a:schemeClr val="hlink"/>
                </a:solidFill>
              </a:rPr>
              <a:t>[other declarations]</a:t>
            </a:r>
          </a:p>
          <a:p>
            <a:pPr>
              <a:lnSpc>
                <a:spcPct val="70000"/>
              </a:lnSpc>
              <a:buFont typeface="Wingdings" pitchFamily="2" charset="2"/>
              <a:buNone/>
            </a:pPr>
            <a:r>
              <a:rPr lang="en-US" sz="1900" b="1" dirty="0">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MPI_Init</a:t>
            </a:r>
            <a:r>
              <a:rPr lang="en-US" sz="1900" b="1" dirty="0">
                <a:solidFill>
                  <a:srgbClr val="000000"/>
                </a:solidFill>
                <a:latin typeface="Courier New" pitchFamily="49" charset="0"/>
              </a:rPr>
              <a:t>(&amp;</a:t>
            </a:r>
            <a:r>
              <a:rPr lang="en-US" sz="1900" b="1" dirty="0" err="1">
                <a:solidFill>
                  <a:srgbClr val="000000"/>
                </a:solidFill>
                <a:latin typeface="Courier New" pitchFamily="49" charset="0"/>
              </a:rPr>
              <a:t>argc</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argv</a:t>
            </a:r>
            <a:r>
              <a:rPr lang="en-US" sz="1900" b="1" dirty="0">
                <a:solidFill>
                  <a:srgbClr val="000000"/>
                </a:solidFill>
                <a:latin typeface="Courier New" pitchFamily="49" charset="0"/>
              </a:rPr>
              <a:t>);        /* Start up MPI  */</a:t>
            </a:r>
          </a:p>
          <a:p>
            <a:pPr>
              <a:lnSpc>
                <a:spcPct val="7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MPI_Comm_rank</a:t>
            </a:r>
            <a:r>
              <a:rPr lang="en-US" sz="1900" b="1" dirty="0">
                <a:solidFill>
                  <a:srgbClr val="000000"/>
                </a:solidFill>
                <a:latin typeface="Courier New" pitchFamily="49" charset="0"/>
              </a:rPr>
              <a:t>(</a:t>
            </a:r>
            <a:r>
              <a:rPr lang="en-US" sz="1900" b="1" dirty="0">
                <a:solidFill>
                  <a:schemeClr val="folHlink"/>
                </a:solidFill>
                <a:latin typeface="Courier New" pitchFamily="49" charset="0"/>
              </a:rPr>
              <a:t>MPI_COMM_WORLD</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my_rank</a:t>
            </a:r>
            <a:r>
              <a:rPr lang="en-US" sz="1900" b="1" dirty="0">
                <a:solidFill>
                  <a:srgbClr val="000000"/>
                </a:solidFill>
                <a:latin typeface="Courier New" pitchFamily="49" charset="0"/>
              </a:rPr>
              <a:t>);</a:t>
            </a:r>
          </a:p>
          <a:p>
            <a:pPr>
              <a:lnSpc>
                <a:spcPct val="70000"/>
              </a:lnSpc>
              <a:buFont typeface="Wingdings" pitchFamily="2" charset="2"/>
              <a:buNone/>
            </a:pPr>
            <a:r>
              <a:rPr lang="en-US" sz="1900" b="1" dirty="0">
                <a:solidFill>
                  <a:srgbClr val="000000"/>
                </a:solidFill>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a:t>
            </a:r>
          </a:p>
          <a:p>
            <a:pPr>
              <a:lnSpc>
                <a:spcPct val="70000"/>
              </a:lnSpc>
              <a:buFont typeface="Wingdings" pitchFamily="2" charset="2"/>
              <a:buNone/>
            </a:pPr>
            <a:r>
              <a:rPr lang="en-US" sz="1900" b="1" dirty="0">
                <a:solidFill>
                  <a:schemeClr val="folHlink"/>
                </a:solidFill>
                <a:latin typeface="Courier New" pitchFamily="49" charset="0"/>
              </a:rPr>
              <a:t>    </a:t>
            </a:r>
            <a:r>
              <a:rPr lang="en-US" sz="1900" b="1" dirty="0" err="1">
                <a:solidFill>
                  <a:schemeClr val="folHlink"/>
                </a:solidFill>
                <a:latin typeface="Courier New" pitchFamily="49" charset="0"/>
              </a:rPr>
              <a:t>MPI_Comm_size</a:t>
            </a:r>
            <a:r>
              <a:rPr lang="en-US" sz="1900" b="1" dirty="0">
                <a:solidFill>
                  <a:srgbClr val="000000"/>
                </a:solidFill>
                <a:latin typeface="Courier New" pitchFamily="49" charset="0"/>
              </a:rPr>
              <a:t>(</a:t>
            </a:r>
            <a:r>
              <a:rPr lang="en-US" sz="1900" b="1" dirty="0">
                <a:solidFill>
                  <a:schemeClr val="folHlink"/>
                </a:solidFill>
                <a:latin typeface="Courier New" pitchFamily="49" charset="0"/>
              </a:rPr>
              <a:t>MPI_COMM_WORLD</a:t>
            </a:r>
            <a:r>
              <a:rPr lang="en-US" sz="1900" b="1" dirty="0">
                <a:solidFill>
                  <a:srgbClr val="000000"/>
                </a:solidFill>
                <a:latin typeface="Courier New" pitchFamily="49" charset="0"/>
              </a:rPr>
              <a:t>, &amp;</a:t>
            </a:r>
            <a:r>
              <a:rPr lang="en-US" sz="1900" b="1" dirty="0" err="1">
                <a:solidFill>
                  <a:srgbClr val="000000"/>
                </a:solidFill>
                <a:latin typeface="Courier New" pitchFamily="49" charset="0"/>
              </a:rPr>
              <a:t>num_procs</a:t>
            </a:r>
            <a:r>
              <a:rPr lang="en-US" sz="1900" b="1" dirty="0">
                <a:solidFill>
                  <a:srgbClr val="000000"/>
                </a:solidFill>
                <a:latin typeface="Courier New" pitchFamily="49" charset="0"/>
              </a:rPr>
              <a:t>);</a:t>
            </a:r>
          </a:p>
          <a:p>
            <a:pPr>
              <a:lnSpc>
                <a:spcPct val="70000"/>
              </a:lnSpc>
              <a:buFont typeface="Wingdings" pitchFamily="2" charset="2"/>
              <a:buNone/>
            </a:pPr>
            <a:r>
              <a:rPr lang="en-US" sz="1900" b="1" i="1" dirty="0">
                <a:solidFill>
                  <a:srgbClr val="339933"/>
                </a:solidFill>
              </a:rPr>
              <a:t>     </a:t>
            </a:r>
            <a:r>
              <a:rPr lang="en-US" sz="1900" b="1" i="1" dirty="0">
                <a:solidFill>
                  <a:schemeClr val="hlink"/>
                </a:solidFill>
              </a:rPr>
              <a:t>[actual work goes here]</a:t>
            </a:r>
          </a:p>
          <a:p>
            <a:pPr>
              <a:lnSpc>
                <a:spcPct val="70000"/>
              </a:lnSpc>
              <a:buFont typeface="Wingdings" pitchFamily="2" charset="2"/>
              <a:buNone/>
            </a:pPr>
            <a:r>
              <a:rPr lang="en-US" sz="1900" b="1" dirty="0">
                <a:latin typeface="Courier New" pitchFamily="49" charset="0"/>
              </a:rPr>
              <a:t>  </a:t>
            </a:r>
            <a:r>
              <a:rPr lang="en-US" sz="1900" b="1" dirty="0" err="1">
                <a:solidFill>
                  <a:srgbClr val="000000"/>
                </a:solidFill>
                <a:latin typeface="Courier New" pitchFamily="49" charset="0"/>
              </a:rPr>
              <a:t>mpi_error_code</a:t>
            </a:r>
            <a:r>
              <a:rPr lang="en-US" sz="1900" b="1" dirty="0">
                <a:solidFill>
                  <a:srgbClr val="000000"/>
                </a:solidFill>
                <a:latin typeface="Courier New" pitchFamily="49" charset="0"/>
              </a:rPr>
              <a:t> = </a:t>
            </a:r>
            <a:r>
              <a:rPr lang="en-US" sz="1900" b="1" dirty="0" err="1">
                <a:solidFill>
                  <a:schemeClr val="folHlink"/>
                </a:solidFill>
                <a:latin typeface="Courier New" pitchFamily="49" charset="0"/>
              </a:rPr>
              <a:t>MPI_Finalize</a:t>
            </a:r>
            <a:r>
              <a:rPr lang="en-US" sz="1900" b="1" dirty="0">
                <a:solidFill>
                  <a:srgbClr val="000000"/>
                </a:solidFill>
                <a:latin typeface="Courier New" pitchFamily="49" charset="0"/>
              </a:rPr>
              <a:t>(); /* Shut down MPI */</a:t>
            </a:r>
          </a:p>
          <a:p>
            <a:pPr>
              <a:lnSpc>
                <a:spcPct val="70000"/>
              </a:lnSpc>
              <a:buFont typeface="Wingdings" pitchFamily="2" charset="2"/>
              <a:buNone/>
            </a:pPr>
            <a:r>
              <a:rPr lang="en-US" sz="1900" b="1" dirty="0">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22EE50C-8C99-4DE8-B36A-4E2E36D860CD}" type="slidenum">
              <a:rPr lang="en-US"/>
              <a:pPr/>
              <a:t>56</a:t>
            </a:fld>
            <a:endParaRPr lang="en-US"/>
          </a:p>
        </p:txBody>
      </p:sp>
      <p:sp>
        <p:nvSpPr>
          <p:cNvPr id="811010" name="Rectangle 2"/>
          <p:cNvSpPr>
            <a:spLocks noGrp="1" noChangeArrowheads="1"/>
          </p:cNvSpPr>
          <p:nvPr>
            <p:ph type="title"/>
          </p:nvPr>
        </p:nvSpPr>
        <p:spPr/>
        <p:txBody>
          <a:bodyPr/>
          <a:lstStyle/>
          <a:p>
            <a:r>
              <a:rPr lang="en-US"/>
              <a:t>MPI is SPMD</a:t>
            </a:r>
          </a:p>
        </p:txBody>
      </p:sp>
      <p:sp>
        <p:nvSpPr>
          <p:cNvPr id="811011" name="Rectangle 3"/>
          <p:cNvSpPr>
            <a:spLocks noGrp="1" noChangeArrowheads="1"/>
          </p:cNvSpPr>
          <p:nvPr>
            <p:ph type="body" idx="1"/>
          </p:nvPr>
        </p:nvSpPr>
        <p:spPr/>
        <p:txBody>
          <a:bodyPr/>
          <a:lstStyle/>
          <a:p>
            <a:pPr>
              <a:lnSpc>
                <a:spcPct val="90000"/>
              </a:lnSpc>
              <a:buFont typeface="Wingdings" pitchFamily="2" charset="2"/>
              <a:buNone/>
            </a:pPr>
            <a:r>
              <a:rPr lang="en-US"/>
              <a:t>MPI uses kind of parallelism known as			</a:t>
            </a:r>
            <a:r>
              <a:rPr lang="en-US" b="1" i="1" u="sng"/>
              <a:t>Single Program, Multiple Data</a:t>
            </a:r>
            <a:r>
              <a:rPr lang="en-US"/>
              <a:t> (SPMD).</a:t>
            </a:r>
          </a:p>
          <a:p>
            <a:pPr>
              <a:lnSpc>
                <a:spcPct val="90000"/>
              </a:lnSpc>
              <a:buFont typeface="Wingdings" pitchFamily="2" charset="2"/>
              <a:buNone/>
            </a:pPr>
            <a:r>
              <a:rPr lang="en-US"/>
              <a:t>This means that you have one MPI program – a single executable – that is executed by all of the processes in an MPI run.</a:t>
            </a:r>
          </a:p>
          <a:p>
            <a:pPr>
              <a:lnSpc>
                <a:spcPct val="90000"/>
              </a:lnSpc>
              <a:buFont typeface="Wingdings" pitchFamily="2" charset="2"/>
              <a:buNone/>
            </a:pPr>
            <a:r>
              <a:rPr lang="en-US"/>
              <a:t>So, to differentiate the roles of various processes in the MPI run, you have to have </a:t>
            </a:r>
            <a:r>
              <a:rPr lang="en-US" b="1">
                <a:latin typeface="Courier New" pitchFamily="49" charset="0"/>
              </a:rPr>
              <a:t>if</a:t>
            </a:r>
            <a:r>
              <a:rPr lang="en-US"/>
              <a:t> statements:</a:t>
            </a:r>
          </a:p>
          <a:p>
            <a:pPr>
              <a:lnSpc>
                <a:spcPct val="90000"/>
              </a:lnSpc>
              <a:buFont typeface="Wingdings" pitchFamily="2" charset="2"/>
              <a:buNone/>
            </a:pPr>
            <a:r>
              <a:rPr lang="en-US" b="1">
                <a:latin typeface="Courier New" pitchFamily="49" charset="0"/>
              </a:rPr>
              <a:t>if (my_rank == server_rank) {</a:t>
            </a:r>
          </a:p>
          <a:p>
            <a:pPr>
              <a:lnSpc>
                <a:spcPct val="90000"/>
              </a:lnSpc>
              <a:buFont typeface="Wingdings" pitchFamily="2" charset="2"/>
              <a:buNone/>
            </a:pPr>
            <a:r>
              <a:rPr lang="en-US" b="1">
                <a:latin typeface="Courier New" pitchFamily="49" charset="0"/>
              </a:rPr>
              <a:t>    …</a:t>
            </a:r>
          </a:p>
          <a:p>
            <a:pPr>
              <a:lnSpc>
                <a:spcPct val="90000"/>
              </a:lnSpc>
              <a:buFont typeface="Wingdings" pitchFamily="2" charset="2"/>
              <a:buNone/>
            </a:pPr>
            <a:r>
              <a:rPr lang="en-US" b="1">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5D1608C-8B36-4387-A58E-7C1E119DEFD9}" type="slidenum">
              <a:rPr lang="en-US"/>
              <a:pPr/>
              <a:t>57</a:t>
            </a:fld>
            <a:endParaRPr lang="en-US"/>
          </a:p>
        </p:txBody>
      </p:sp>
      <p:sp>
        <p:nvSpPr>
          <p:cNvPr id="812034" name="Rectangle 2"/>
          <p:cNvSpPr>
            <a:spLocks noGrp="1" noChangeArrowheads="1"/>
          </p:cNvSpPr>
          <p:nvPr>
            <p:ph type="title"/>
          </p:nvPr>
        </p:nvSpPr>
        <p:spPr/>
        <p:txBody>
          <a:bodyPr/>
          <a:lstStyle/>
          <a:p>
            <a:r>
              <a:rPr lang="en-US" dirty="0"/>
              <a:t>Example</a:t>
            </a:r>
            <a:r>
              <a:rPr lang="en-US" dirty="0" smtClean="0"/>
              <a:t>: Greetings</a:t>
            </a:r>
            <a:endParaRPr lang="en-US" dirty="0"/>
          </a:p>
        </p:txBody>
      </p:sp>
      <p:sp>
        <p:nvSpPr>
          <p:cNvPr id="812035" name="Rectangle 3"/>
          <p:cNvSpPr>
            <a:spLocks noGrp="1" noChangeArrowheads="1"/>
          </p:cNvSpPr>
          <p:nvPr>
            <p:ph type="body" idx="1"/>
          </p:nvPr>
        </p:nvSpPr>
        <p:spPr/>
        <p:txBody>
          <a:bodyPr/>
          <a:lstStyle/>
          <a:p>
            <a:pPr marL="609600" indent="-609600">
              <a:buClr>
                <a:schemeClr val="tx1"/>
              </a:buClr>
              <a:buSzTx/>
              <a:buFont typeface="Wingdings" pitchFamily="2" charset="2"/>
              <a:buAutoNum type="arabicPeriod"/>
            </a:pPr>
            <a:r>
              <a:rPr lang="en-US" dirty="0"/>
              <a:t>Start the MPI system.</a:t>
            </a:r>
          </a:p>
          <a:p>
            <a:pPr marL="609600" indent="-609600">
              <a:buClr>
                <a:schemeClr val="tx1"/>
              </a:buClr>
              <a:buSzTx/>
              <a:buFont typeface="Wingdings" pitchFamily="2" charset="2"/>
              <a:buAutoNum type="arabicPeriod"/>
            </a:pPr>
            <a:r>
              <a:rPr lang="en-US" dirty="0"/>
              <a:t>Get the rank and number of processes.</a:t>
            </a:r>
          </a:p>
          <a:p>
            <a:pPr marL="609600" indent="-609600">
              <a:buClr>
                <a:schemeClr val="tx1"/>
              </a:buClr>
              <a:buSzTx/>
              <a:buFont typeface="Wingdings" pitchFamily="2" charset="2"/>
              <a:buAutoNum type="arabicPeriod"/>
            </a:pPr>
            <a:r>
              <a:rPr lang="en-US" dirty="0"/>
              <a:t>If you’re </a:t>
            </a:r>
            <a:r>
              <a:rPr lang="en-US" b="1" u="sng" dirty="0">
                <a:solidFill>
                  <a:srgbClr val="FF0000"/>
                </a:solidFill>
              </a:rPr>
              <a:t>not</a:t>
            </a:r>
            <a:r>
              <a:rPr lang="en-US" dirty="0">
                <a:solidFill>
                  <a:srgbClr val="000000"/>
                </a:solidFill>
              </a:rPr>
              <a:t> </a:t>
            </a:r>
            <a:r>
              <a:rPr lang="en-US" dirty="0"/>
              <a:t>the server process:</a:t>
            </a:r>
          </a:p>
          <a:p>
            <a:pPr marL="990600" lvl="1" indent="-533400">
              <a:buClr>
                <a:schemeClr val="tx1"/>
              </a:buClr>
              <a:buSzTx/>
              <a:buFont typeface="Wingdings" pitchFamily="2" charset="2"/>
              <a:buAutoNum type="arabicPeriod"/>
            </a:pPr>
            <a:r>
              <a:rPr lang="en-US" dirty="0"/>
              <a:t>Create a </a:t>
            </a:r>
            <a:r>
              <a:rPr lang="en-US" dirty="0" smtClean="0"/>
              <a:t>greeting </a:t>
            </a:r>
            <a:r>
              <a:rPr lang="en-US" dirty="0"/>
              <a:t>string.</a:t>
            </a:r>
          </a:p>
          <a:p>
            <a:pPr marL="990600" lvl="1" indent="-533400">
              <a:buClr>
                <a:schemeClr val="tx1"/>
              </a:buClr>
              <a:buSzTx/>
              <a:buFont typeface="Wingdings" pitchFamily="2" charset="2"/>
              <a:buAutoNum type="arabicPeriod"/>
            </a:pPr>
            <a:r>
              <a:rPr lang="en-US" dirty="0"/>
              <a:t>Send it to the server process.</a:t>
            </a:r>
          </a:p>
          <a:p>
            <a:pPr marL="609600" indent="-609600">
              <a:buClr>
                <a:schemeClr val="tx1"/>
              </a:buClr>
              <a:buSzTx/>
              <a:buFont typeface="Wingdings" pitchFamily="2" charset="2"/>
              <a:buAutoNum type="arabicPeriod"/>
            </a:pPr>
            <a:r>
              <a:rPr lang="en-US" dirty="0"/>
              <a:t>If you </a:t>
            </a:r>
            <a:r>
              <a:rPr lang="en-US" b="1" u="sng" dirty="0">
                <a:solidFill>
                  <a:schemeClr val="folHlink"/>
                </a:solidFill>
              </a:rPr>
              <a:t>are</a:t>
            </a:r>
            <a:r>
              <a:rPr lang="en-US" dirty="0"/>
              <a:t> the server process:</a:t>
            </a:r>
          </a:p>
          <a:p>
            <a:pPr marL="990600" lvl="1" indent="-533400">
              <a:buClr>
                <a:schemeClr val="tx1"/>
              </a:buClr>
              <a:buSzTx/>
              <a:buFont typeface="Wingdings" pitchFamily="2" charset="2"/>
              <a:buAutoNum type="arabicPeriod"/>
            </a:pPr>
            <a:r>
              <a:rPr lang="en-US" dirty="0"/>
              <a:t>For each of the client processes:</a:t>
            </a:r>
          </a:p>
          <a:p>
            <a:pPr marL="1371600" lvl="2" indent="-457200">
              <a:buClr>
                <a:schemeClr val="tx1"/>
              </a:buClr>
              <a:buSzTx/>
              <a:buFont typeface="Wingdings" pitchFamily="2" charset="2"/>
              <a:buAutoNum type="arabicPeriod"/>
            </a:pPr>
            <a:r>
              <a:rPr lang="en-US" dirty="0"/>
              <a:t>Receive its </a:t>
            </a:r>
            <a:r>
              <a:rPr lang="en-US" dirty="0" smtClean="0"/>
              <a:t>greeting </a:t>
            </a:r>
            <a:r>
              <a:rPr lang="en-US" dirty="0"/>
              <a:t>string.</a:t>
            </a:r>
          </a:p>
          <a:p>
            <a:pPr marL="1371600" lvl="2" indent="-457200">
              <a:buClr>
                <a:schemeClr val="tx1"/>
              </a:buClr>
              <a:buSzTx/>
              <a:buFont typeface="Wingdings" pitchFamily="2" charset="2"/>
              <a:buAutoNum type="arabicPeriod"/>
            </a:pPr>
            <a:r>
              <a:rPr lang="en-US" dirty="0"/>
              <a:t>Print its </a:t>
            </a:r>
            <a:r>
              <a:rPr lang="en-US" dirty="0" smtClean="0"/>
              <a:t>greeting </a:t>
            </a:r>
            <a:r>
              <a:rPr lang="en-US" dirty="0"/>
              <a:t>string.</a:t>
            </a:r>
          </a:p>
          <a:p>
            <a:pPr marL="609600" indent="-609600">
              <a:buClr>
                <a:schemeClr val="tx1"/>
              </a:buClr>
              <a:buSzTx/>
              <a:buFont typeface="Wingdings" pitchFamily="2" charset="2"/>
              <a:buAutoNum type="arabicPeriod"/>
            </a:pPr>
            <a:r>
              <a:rPr lang="en-US" dirty="0"/>
              <a:t>Shut down the MPI system.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B7D0924-02FF-4B7E-85CA-19AB3565A8CD}" type="slidenum">
              <a:rPr lang="en-US"/>
              <a:pPr/>
              <a:t>58</a:t>
            </a:fld>
            <a:endParaRPr lang="en-US"/>
          </a:p>
        </p:txBody>
      </p:sp>
      <p:sp>
        <p:nvSpPr>
          <p:cNvPr id="813058" name="Rectangle 2"/>
          <p:cNvSpPr>
            <a:spLocks noGrp="1" noChangeArrowheads="1"/>
          </p:cNvSpPr>
          <p:nvPr>
            <p:ph type="title"/>
          </p:nvPr>
        </p:nvSpPr>
        <p:spPr/>
        <p:txBody>
          <a:bodyPr/>
          <a:lstStyle/>
          <a:p>
            <a:r>
              <a:rPr lang="en-US" dirty="0" err="1" smtClean="0">
                <a:latin typeface="Courier New" pitchFamily="49" charset="0"/>
              </a:rPr>
              <a:t>greeting.c</a:t>
            </a:r>
            <a:endParaRPr lang="en-US" dirty="0"/>
          </a:p>
        </p:txBody>
      </p:sp>
      <p:sp>
        <p:nvSpPr>
          <p:cNvPr id="8130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sz="1600" b="1" dirty="0">
                <a:solidFill>
                  <a:srgbClr val="000000"/>
                </a:solidFill>
                <a:latin typeface="Courier New" pitchFamily="49" charset="0"/>
              </a:rPr>
              <a:t>#include &lt;</a:t>
            </a:r>
            <a:r>
              <a:rPr lang="en-US" sz="1600" b="1" dirty="0" err="1">
                <a:solidFill>
                  <a:srgbClr val="000000"/>
                </a:solidFill>
                <a:latin typeface="Courier New" pitchFamily="49" charset="0"/>
              </a:rPr>
              <a:t>stdio.h</a:t>
            </a:r>
            <a:r>
              <a:rPr lang="en-US" sz="1600" b="1" dirty="0">
                <a:solidFill>
                  <a:srgbClr val="000000"/>
                </a:solidFill>
                <a:latin typeface="Courier New" pitchFamily="49" charset="0"/>
              </a:rPr>
              <a:t>&gt;</a:t>
            </a:r>
          </a:p>
          <a:p>
            <a:pPr>
              <a:lnSpc>
                <a:spcPct val="70000"/>
              </a:lnSpc>
              <a:buFont typeface="Wingdings" pitchFamily="2" charset="2"/>
              <a:buNone/>
            </a:pPr>
            <a:r>
              <a:rPr lang="en-US" sz="1600" b="1" dirty="0">
                <a:solidFill>
                  <a:srgbClr val="000000"/>
                </a:solidFill>
                <a:latin typeface="Courier New" pitchFamily="49" charset="0"/>
              </a:rPr>
              <a:t>#include &lt;</a:t>
            </a:r>
            <a:r>
              <a:rPr lang="en-US" sz="1600" b="1" dirty="0" err="1">
                <a:solidFill>
                  <a:srgbClr val="000000"/>
                </a:solidFill>
                <a:latin typeface="Courier New" pitchFamily="49" charset="0"/>
              </a:rPr>
              <a:t>string.h</a:t>
            </a:r>
            <a:r>
              <a:rPr lang="en-US" sz="1600" b="1" dirty="0">
                <a:solidFill>
                  <a:srgbClr val="000000"/>
                </a:solidFill>
                <a:latin typeface="Courier New" pitchFamily="49" charset="0"/>
              </a:rPr>
              <a:t>&gt;</a:t>
            </a:r>
          </a:p>
          <a:p>
            <a:pPr>
              <a:lnSpc>
                <a:spcPct val="70000"/>
              </a:lnSpc>
              <a:buFont typeface="Wingdings" pitchFamily="2" charset="2"/>
              <a:buNone/>
            </a:pPr>
            <a:r>
              <a:rPr lang="en-US" sz="1600" b="1" dirty="0">
                <a:solidFill>
                  <a:srgbClr val="000000"/>
                </a:solidFill>
                <a:latin typeface="Courier New" pitchFamily="49" charset="0"/>
              </a:rPr>
              <a:t>#include "</a:t>
            </a:r>
            <a:r>
              <a:rPr lang="en-US" sz="1600" b="1" dirty="0" err="1">
                <a:solidFill>
                  <a:schemeClr val="folHlink"/>
                </a:solidFill>
                <a:latin typeface="Courier New" pitchFamily="49" charset="0"/>
              </a:rPr>
              <a:t>mpi.h</a:t>
            </a:r>
            <a:r>
              <a:rPr lang="en-US" sz="1600" b="1" dirty="0">
                <a:solidFill>
                  <a:srgbClr val="000000"/>
                </a:solidFill>
                <a:latin typeface="Courier New" pitchFamily="49" charset="0"/>
              </a:rPr>
              <a:t>"</a:t>
            </a:r>
          </a:p>
          <a:p>
            <a:pPr>
              <a:buFont typeface="Wingdings" pitchFamily="2" charset="2"/>
              <a:buNone/>
            </a:pPr>
            <a:endParaRPr lang="en-US" sz="1600" b="1" dirty="0">
              <a:solidFill>
                <a:srgbClr val="000000"/>
              </a:solidFill>
              <a:latin typeface="Courier New" pitchFamily="49" charset="0"/>
            </a:endParaRPr>
          </a:p>
          <a:p>
            <a:pPr>
              <a:lnSpc>
                <a:spcPct val="40000"/>
              </a:lnSpc>
              <a:buFont typeface="Wingdings" pitchFamily="2" charset="2"/>
              <a:buNone/>
            </a:pP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main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argc</a:t>
            </a:r>
            <a:r>
              <a:rPr lang="en-US" sz="1600" b="1" dirty="0">
                <a:solidFill>
                  <a:srgbClr val="000000"/>
                </a:solidFill>
                <a:latin typeface="Courier New" pitchFamily="49" charset="0"/>
              </a:rPr>
              <a:t>, char* </a:t>
            </a:r>
            <a:r>
              <a:rPr lang="en-US" sz="1600" b="1" dirty="0" err="1">
                <a:solidFill>
                  <a:srgbClr val="000000"/>
                </a:solidFill>
                <a:latin typeface="Courier New" pitchFamily="49" charset="0"/>
              </a:rPr>
              <a:t>argv</a:t>
            </a:r>
            <a:r>
              <a:rPr lang="en-US" sz="1600" b="1" dirty="0">
                <a:solidFill>
                  <a:srgbClr val="000000"/>
                </a:solidFill>
                <a:latin typeface="Courier New" pitchFamily="49" charset="0"/>
              </a:rPr>
              <a:t>[])</a:t>
            </a:r>
          </a:p>
          <a:p>
            <a:pPr>
              <a:lnSpc>
                <a:spcPct val="70000"/>
              </a:lnSpc>
              <a:buFont typeface="Wingdings" pitchFamily="2" charset="2"/>
              <a:buNone/>
            </a:pPr>
            <a:r>
              <a:rPr lang="en-US" sz="1600" b="1" dirty="0">
                <a:solidFill>
                  <a:srgbClr val="000000"/>
                </a:solidFill>
                <a:latin typeface="Courier New" pitchFamily="49" charset="0"/>
              </a:rPr>
              <a:t>{ /* main */</a:t>
            </a:r>
          </a:p>
          <a:p>
            <a:pPr>
              <a:lnSpc>
                <a:spcPct val="70000"/>
              </a:lnSpc>
              <a:buFont typeface="Wingdings" pitchFamily="2" charset="2"/>
              <a:buNone/>
            </a:pPr>
            <a:r>
              <a:rPr lang="en-US" sz="1600" b="1" dirty="0">
                <a:solidFill>
                  <a:srgbClr val="000000"/>
                </a:solidFill>
                <a:latin typeface="Courier New" pitchFamily="49" charset="0"/>
              </a:rPr>
              <a:t>  const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maximum_message_length</a:t>
            </a:r>
            <a:r>
              <a:rPr lang="en-US" sz="1600" b="1" dirty="0">
                <a:solidFill>
                  <a:srgbClr val="000000"/>
                </a:solidFill>
                <a:latin typeface="Courier New" pitchFamily="49" charset="0"/>
              </a:rPr>
              <a:t> = 100;</a:t>
            </a:r>
          </a:p>
          <a:p>
            <a:pPr>
              <a:lnSpc>
                <a:spcPct val="80000"/>
              </a:lnSpc>
              <a:buFont typeface="Wingdings" pitchFamily="2" charset="2"/>
              <a:buNone/>
            </a:pPr>
            <a:r>
              <a:rPr lang="en-US" sz="1600" b="1" dirty="0">
                <a:solidFill>
                  <a:srgbClr val="000000"/>
                </a:solidFill>
                <a:latin typeface="Courier New" pitchFamily="49" charset="0"/>
              </a:rPr>
              <a:t>  const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server_rank</a:t>
            </a:r>
            <a:r>
              <a:rPr lang="en-US" sz="1600" b="1" dirty="0">
                <a:solidFill>
                  <a:srgbClr val="000000"/>
                </a:solidFill>
                <a:latin typeface="Courier New" pitchFamily="49" charset="0"/>
              </a:rPr>
              <a:t>            =   0;</a:t>
            </a:r>
          </a:p>
          <a:p>
            <a:pPr>
              <a:lnSpc>
                <a:spcPct val="80000"/>
              </a:lnSpc>
              <a:buFont typeface="Wingdings" pitchFamily="2" charset="2"/>
              <a:buNone/>
            </a:pPr>
            <a:r>
              <a:rPr lang="en-US" sz="1600" b="1" dirty="0">
                <a:solidFill>
                  <a:srgbClr val="000000"/>
                </a:solidFill>
                <a:latin typeface="Courier New" pitchFamily="49" charset="0"/>
              </a:rPr>
              <a:t>  char       message[maximum_message_length+1];</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MPI_Status</a:t>
            </a:r>
            <a:r>
              <a:rPr lang="en-US" sz="1600" b="1" dirty="0">
                <a:solidFill>
                  <a:srgbClr val="000000"/>
                </a:solidFill>
                <a:latin typeface="Courier New" pitchFamily="49" charset="0"/>
              </a:rPr>
              <a:t> status;           /* Info about receive status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my_rank</a:t>
            </a:r>
            <a:r>
              <a:rPr lang="en-US" sz="1600" b="1" dirty="0">
                <a:solidFill>
                  <a:srgbClr val="000000"/>
                </a:solidFill>
                <a:latin typeface="Courier New" pitchFamily="49" charset="0"/>
              </a:rPr>
              <a:t>;          /* This process ID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num_procs</a:t>
            </a:r>
            <a:r>
              <a:rPr lang="en-US" sz="1600" b="1" dirty="0">
                <a:solidFill>
                  <a:srgbClr val="000000"/>
                </a:solidFill>
                <a:latin typeface="Courier New" pitchFamily="49" charset="0"/>
              </a:rPr>
              <a:t>;        /* Number of processes in run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source;           /* Process ID to receive from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destination;      /* Process ID to send to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tag = 0;          /* Message ID                 */</a:t>
            </a:r>
          </a:p>
          <a:p>
            <a:pPr>
              <a:lnSpc>
                <a:spcPct val="80000"/>
              </a:lnSpc>
              <a:buFont typeface="Wingdings" pitchFamily="2" charset="2"/>
              <a:buNone/>
            </a:pPr>
            <a:r>
              <a:rPr lang="en-US" sz="1600" b="1" dirty="0">
                <a:solidFill>
                  <a:srgbClr val="000000"/>
                </a:solidFill>
                <a:latin typeface="Courier New" pitchFamily="49" charset="0"/>
              </a:rPr>
              <a:t>  </a:t>
            </a:r>
            <a:r>
              <a:rPr lang="en-US" sz="1600" b="1" dirty="0" err="1">
                <a:solidFill>
                  <a:srgbClr val="000000"/>
                </a:solidFill>
                <a:latin typeface="Courier New" pitchFamily="49" charset="0"/>
              </a:rPr>
              <a:t>int</a:t>
            </a:r>
            <a:r>
              <a:rPr lang="en-US" sz="1600" b="1" dirty="0">
                <a:solidFill>
                  <a:srgbClr val="000000"/>
                </a:solidFill>
                <a:latin typeface="Courier New" pitchFamily="49" charset="0"/>
              </a:rPr>
              <a:t>        </a:t>
            </a:r>
            <a:r>
              <a:rPr lang="en-US" sz="1600" b="1" dirty="0" err="1">
                <a:solidFill>
                  <a:srgbClr val="000000"/>
                </a:solidFill>
                <a:latin typeface="Courier New" pitchFamily="49" charset="0"/>
              </a:rPr>
              <a:t>mpi_error_code</a:t>
            </a:r>
            <a:r>
              <a:rPr lang="en-US" sz="1600" b="1" dirty="0">
                <a:solidFill>
                  <a:srgbClr val="000000"/>
                </a:solidFill>
                <a:latin typeface="Courier New" pitchFamily="49" charset="0"/>
              </a:rPr>
              <a:t>;   /* Error code for MPI calls   */</a:t>
            </a:r>
          </a:p>
          <a:p>
            <a:pPr>
              <a:buFont typeface="Wingdings" pitchFamily="2" charset="2"/>
              <a:buNone/>
            </a:pPr>
            <a:r>
              <a:rPr lang="en-US" sz="1600" b="1" i="1" dirty="0">
                <a:solidFill>
                  <a:srgbClr val="339933"/>
                </a:solidFill>
              </a:rPr>
              <a:t>     </a:t>
            </a:r>
            <a:r>
              <a:rPr lang="en-US" sz="1600" b="1" i="1" dirty="0">
                <a:solidFill>
                  <a:schemeClr val="hlink"/>
                </a:solidFill>
              </a:rPr>
              <a:t>[work goes here]</a:t>
            </a:r>
          </a:p>
          <a:p>
            <a:pPr>
              <a:buFont typeface="Wingdings" pitchFamily="2" charset="2"/>
              <a:buNone/>
            </a:pPr>
            <a:r>
              <a:rPr lang="en-US" sz="1600" b="1" dirty="0">
                <a:solidFill>
                  <a:srgbClr val="000000"/>
                </a:solidFill>
                <a:latin typeface="Courier New" pitchFamily="49" charset="0"/>
              </a:rPr>
              <a:t>} /* main */</a:t>
            </a:r>
            <a:endParaRPr lang="en-US" sz="1600" dirty="0">
              <a:solidFill>
                <a:srgbClr val="000000"/>
              </a:solidFill>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727CC03-7824-4D00-9396-355018BB0328}" type="slidenum">
              <a:rPr lang="en-US"/>
              <a:pPr/>
              <a:t>59</a:t>
            </a:fld>
            <a:endParaRPr lang="en-US"/>
          </a:p>
        </p:txBody>
      </p:sp>
      <p:sp>
        <p:nvSpPr>
          <p:cNvPr id="814082" name="Rectangle 2"/>
          <p:cNvSpPr>
            <a:spLocks noGrp="1" noChangeArrowheads="1"/>
          </p:cNvSpPr>
          <p:nvPr>
            <p:ph type="title"/>
          </p:nvPr>
        </p:nvSpPr>
        <p:spPr/>
        <p:txBody>
          <a:bodyPr/>
          <a:lstStyle/>
          <a:p>
            <a:r>
              <a:rPr lang="en-US"/>
              <a:t>Hello World Startup/Shut Down</a:t>
            </a:r>
          </a:p>
        </p:txBody>
      </p:sp>
      <p:sp>
        <p:nvSpPr>
          <p:cNvPr id="814083" name="Rectangle 3"/>
          <p:cNvSpPr>
            <a:spLocks noGrp="1" noChangeArrowheads="1"/>
          </p:cNvSpPr>
          <p:nvPr>
            <p:ph type="body" idx="1"/>
          </p:nvPr>
        </p:nvSpPr>
        <p:spPr/>
        <p:txBody>
          <a:bodyPr/>
          <a:lstStyle/>
          <a:p>
            <a:pPr>
              <a:buFont typeface="Wingdings" pitchFamily="2" charset="2"/>
              <a:buNone/>
            </a:pPr>
            <a:r>
              <a:rPr lang="en-US" sz="1600" b="1" i="1">
                <a:solidFill>
                  <a:schemeClr val="hlink"/>
                </a:solidFill>
              </a:rPr>
              <a:t>[header file includes]</a:t>
            </a:r>
          </a:p>
          <a:p>
            <a:pPr>
              <a:buFont typeface="Wingdings" pitchFamily="2" charset="2"/>
              <a:buNone/>
            </a:pPr>
            <a:r>
              <a:rPr lang="en-US" sz="1600" b="1">
                <a:solidFill>
                  <a:srgbClr val="000000"/>
                </a:solidFill>
                <a:latin typeface="Courier New" pitchFamily="49" charset="0"/>
              </a:rPr>
              <a:t>int main (int argc, char* argv[])</a:t>
            </a:r>
          </a:p>
          <a:p>
            <a:pPr>
              <a:buFont typeface="Wingdings" pitchFamily="2" charset="2"/>
              <a:buNone/>
            </a:pPr>
            <a:r>
              <a:rPr lang="en-US" sz="1600" b="1">
                <a:solidFill>
                  <a:srgbClr val="000000"/>
                </a:solidFill>
                <a:latin typeface="Courier New" pitchFamily="49" charset="0"/>
              </a:rPr>
              <a:t>{ /* main */</a:t>
            </a:r>
          </a:p>
          <a:p>
            <a:pPr>
              <a:buFont typeface="Wingdings" pitchFamily="2" charset="2"/>
              <a:buNone/>
            </a:pPr>
            <a:r>
              <a:rPr lang="en-US" sz="1600" b="1" i="1">
                <a:solidFill>
                  <a:srgbClr val="339933"/>
                </a:solidFill>
              </a:rPr>
              <a:t>    </a:t>
            </a:r>
            <a:r>
              <a:rPr lang="en-US" sz="1600" b="1" i="1">
                <a:solidFill>
                  <a:schemeClr val="hlink"/>
                </a:solidFill>
              </a:rPr>
              <a:t>[declarations]</a:t>
            </a:r>
          </a:p>
          <a:p>
            <a:pPr>
              <a:buFont typeface="Wingdings" pitchFamily="2" charset="2"/>
              <a:buNone/>
            </a:pPr>
            <a:r>
              <a:rPr lang="en-US" sz="1600">
                <a:latin typeface="Courier New" pitchFamily="49" charset="0"/>
              </a:rPr>
              <a:t>  </a:t>
            </a:r>
            <a:r>
              <a:rPr lang="en-US" sz="1600" b="1">
                <a:solidFill>
                  <a:srgbClr val="000000"/>
                </a:solidFill>
                <a:latin typeface="Courier New" pitchFamily="49" charset="0"/>
              </a:rPr>
              <a:t>mpi_error_code = </a:t>
            </a:r>
            <a:r>
              <a:rPr lang="en-US" sz="1600" b="1">
                <a:solidFill>
                  <a:schemeClr val="folHlink"/>
                </a:solidFill>
                <a:latin typeface="Courier New" pitchFamily="49" charset="0"/>
              </a:rPr>
              <a:t>MPI_Init</a:t>
            </a:r>
            <a:r>
              <a:rPr lang="en-US" sz="1600" b="1">
                <a:solidFill>
                  <a:srgbClr val="000000"/>
                </a:solidFill>
                <a:latin typeface="Courier New" pitchFamily="49" charset="0"/>
              </a:rPr>
              <a:t>(&amp;argc, &amp;argv);</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MPI_Comm_rank</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&amp;my_rank);</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MPI_Comm_size</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&amp;num_procs);</a:t>
            </a:r>
          </a:p>
          <a:p>
            <a:pPr>
              <a:buFont typeface="Wingdings" pitchFamily="2" charset="2"/>
              <a:buNone/>
            </a:pPr>
            <a:r>
              <a:rPr lang="en-US" sz="1600" b="1">
                <a:solidFill>
                  <a:srgbClr val="000000"/>
                </a:solidFill>
                <a:latin typeface="Courier New" pitchFamily="49" charset="0"/>
              </a:rPr>
              <a:t>  if (my_rank != server_rank) {</a:t>
            </a:r>
          </a:p>
          <a:p>
            <a:pPr>
              <a:buFont typeface="Wingdings" pitchFamily="2" charset="2"/>
              <a:buNone/>
            </a:pPr>
            <a:r>
              <a:rPr lang="en-US" sz="1600" b="1" i="1">
                <a:solidFill>
                  <a:srgbClr val="339933"/>
                </a:solidFill>
              </a:rPr>
              <a:t>        </a:t>
            </a:r>
            <a:r>
              <a:rPr lang="en-US" sz="1600" b="1" i="1">
                <a:solidFill>
                  <a:schemeClr val="hlink"/>
                </a:solidFill>
              </a:rPr>
              <a:t>[work of each non-server (worker) process]</a:t>
            </a:r>
          </a:p>
          <a:p>
            <a:pPr>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 */</a:t>
            </a:r>
          </a:p>
          <a:p>
            <a:pPr>
              <a:buFont typeface="Wingdings" pitchFamily="2" charset="2"/>
              <a:buNone/>
            </a:pPr>
            <a:r>
              <a:rPr lang="en-US" sz="1600" b="1">
                <a:solidFill>
                  <a:srgbClr val="000000"/>
                </a:solidFill>
                <a:latin typeface="Courier New" pitchFamily="49" charset="0"/>
              </a:rPr>
              <a:t>  else {</a:t>
            </a:r>
          </a:p>
          <a:p>
            <a:pPr>
              <a:buFont typeface="Wingdings" pitchFamily="2" charset="2"/>
              <a:buNone/>
            </a:pPr>
            <a:r>
              <a:rPr lang="en-US" sz="1600" b="1" i="1">
                <a:solidFill>
                  <a:srgbClr val="339933"/>
                </a:solidFill>
              </a:rPr>
              <a:t>        </a:t>
            </a:r>
            <a:r>
              <a:rPr lang="en-US" sz="1600" b="1" i="1">
                <a:solidFill>
                  <a:schemeClr val="hlink"/>
                </a:solidFill>
              </a:rPr>
              <a:t>[work of server process]</a:t>
            </a:r>
          </a:p>
          <a:p>
            <a:pPr>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server_rank)…else */</a:t>
            </a:r>
          </a:p>
          <a:p>
            <a:pPr>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a:t>
            </a:r>
            <a:r>
              <a:rPr lang="en-US" dirty="0" err="1" smtClean="0"/>
              <a:t>XMeeting</a:t>
            </a:r>
            <a:r>
              <a:rPr lang="en-US" dirty="0" smtClean="0"/>
              <a:t> (</a:t>
            </a:r>
            <a:r>
              <a:rPr lang="en-US" dirty="0" err="1" smtClean="0"/>
              <a:t>MacOS</a:t>
            </a:r>
            <a:r>
              <a:rPr lang="en-US" dirty="0" smtClean="0"/>
              <a:t>)</a:t>
            </a:r>
            <a:endParaRPr lang="en-US" dirty="0"/>
          </a:p>
        </p:txBody>
      </p:sp>
      <p:sp>
        <p:nvSpPr>
          <p:cNvPr id="3" name="Content Placeholder 2"/>
          <p:cNvSpPr>
            <a:spLocks noGrp="1"/>
          </p:cNvSpPr>
          <p:nvPr>
            <p:ph idx="1"/>
          </p:nvPr>
        </p:nvSpPr>
        <p:spPr/>
        <p:txBody>
          <a:bodyPr/>
          <a:lstStyle/>
          <a:p>
            <a:pPr>
              <a:buNone/>
            </a:pPr>
            <a:r>
              <a:rPr lang="en-US" sz="1900" dirty="0" smtClean="0"/>
              <a:t>From a Mac running </a:t>
            </a:r>
            <a:r>
              <a:rPr lang="en-US" sz="1900" dirty="0" err="1" smtClean="0"/>
              <a:t>MacOS</a:t>
            </a:r>
            <a:r>
              <a:rPr lang="en-US" sz="1900" dirty="0" smtClean="0"/>
              <a:t> X:</a:t>
            </a:r>
          </a:p>
          <a:p>
            <a:pPr marL="457200" indent="-457200">
              <a:buClrTx/>
              <a:buSzPct val="100000"/>
              <a:buFont typeface="+mj-lt"/>
              <a:buAutoNum type="arabicPeriod"/>
            </a:pPr>
            <a:r>
              <a:rPr lang="en-US" sz="1900" dirty="0" smtClean="0"/>
              <a:t>Download </a:t>
            </a:r>
            <a:r>
              <a:rPr lang="en-US" sz="1900" dirty="0" err="1" smtClean="0"/>
              <a:t>XMeeting</a:t>
            </a:r>
            <a:r>
              <a:rPr lang="en-US" sz="1900" dirty="0" smtClean="0"/>
              <a:t> from</a:t>
            </a:r>
            <a:br>
              <a:rPr lang="en-US" sz="1900" dirty="0" smtClean="0"/>
            </a:br>
            <a:r>
              <a:rPr lang="en-US" sz="1900" b="1" dirty="0" smtClean="0">
                <a:latin typeface="Courier New" pitchFamily="49" charset="0"/>
                <a:cs typeface="Courier New" pitchFamily="49" charset="0"/>
                <a:hlinkClick r:id="rId2"/>
              </a:rPr>
              <a:t>http://xmeeting.sourceforge.net/</a:t>
            </a:r>
            <a:endParaRPr lang="en-US" sz="1900" b="1" dirty="0" smtClean="0">
              <a:latin typeface="Courier New" pitchFamily="49" charset="0"/>
              <a:cs typeface="Courier New" pitchFamily="49" charset="0"/>
            </a:endParaRPr>
          </a:p>
          <a:p>
            <a:pPr marL="457200" indent="-457200">
              <a:buClrTx/>
              <a:buSzPct val="100000"/>
              <a:buFont typeface="+mj-lt"/>
              <a:buAutoNum type="arabicPeriod"/>
            </a:pPr>
            <a:r>
              <a:rPr lang="en-US" sz="1900" dirty="0" smtClean="0"/>
              <a:t>Install </a:t>
            </a:r>
            <a:r>
              <a:rPr lang="en-US" sz="1900" dirty="0" err="1" smtClean="0"/>
              <a:t>XMeeting</a:t>
            </a:r>
            <a:r>
              <a:rPr lang="en-US" sz="1900" dirty="0" smtClean="0"/>
              <a:t> as follows:</a:t>
            </a:r>
          </a:p>
          <a:p>
            <a:pPr marL="914400" lvl="1" indent="-457200">
              <a:buClrTx/>
              <a:buSzPct val="100000"/>
              <a:buFont typeface="+mj-lt"/>
              <a:buAutoNum type="alphaLcPeriod"/>
            </a:pPr>
            <a:r>
              <a:rPr lang="en-US" sz="1900" dirty="0" smtClean="0"/>
              <a:t>Open the .</a:t>
            </a:r>
            <a:r>
              <a:rPr lang="en-US" sz="1900" dirty="0" err="1" smtClean="0"/>
              <a:t>dmg</a:t>
            </a:r>
            <a:r>
              <a:rPr lang="en-US" sz="1900" dirty="0" smtClean="0"/>
              <a:t> file.</a:t>
            </a:r>
          </a:p>
          <a:p>
            <a:pPr marL="914400" lvl="1" indent="-457200">
              <a:buClrTx/>
              <a:buSzPct val="100000"/>
              <a:buFont typeface="+mj-lt"/>
              <a:buAutoNum type="alphaLcPeriod"/>
            </a:pPr>
            <a:r>
              <a:rPr lang="en-US" sz="1900" dirty="0" smtClean="0"/>
              <a:t>Drag </a:t>
            </a:r>
            <a:r>
              <a:rPr lang="en-US" sz="1900" dirty="0" err="1" smtClean="0"/>
              <a:t>XMeeting</a:t>
            </a:r>
            <a:r>
              <a:rPr lang="en-US" sz="1900" dirty="0" smtClean="0"/>
              <a:t> into the Applications folder.</a:t>
            </a:r>
          </a:p>
          <a:p>
            <a:pPr marL="457200" indent="-457200">
              <a:buClrTx/>
              <a:buSzPct val="100000"/>
              <a:buFont typeface="+mj-lt"/>
              <a:buAutoNum type="arabicPeriod"/>
            </a:pPr>
            <a:r>
              <a:rPr lang="en-US" sz="1900" dirty="0" smtClean="0"/>
              <a:t>Open </a:t>
            </a:r>
            <a:r>
              <a:rPr lang="en-US" sz="1900" dirty="0" err="1" smtClean="0"/>
              <a:t>XMeeting</a:t>
            </a:r>
            <a:r>
              <a:rPr lang="en-US" sz="1900" dirty="0" smtClean="0"/>
              <a:t> from Applications.</a:t>
            </a:r>
          </a:p>
          <a:p>
            <a:pPr marL="457200" indent="-457200">
              <a:buClrTx/>
              <a:buSzPct val="100000"/>
              <a:buFont typeface="+mj-lt"/>
              <a:buAutoNum type="arabicPeriod"/>
            </a:pPr>
            <a:r>
              <a:rPr lang="en-US" sz="1900" dirty="0" smtClean="0"/>
              <a:t>Skip the setup wizard.</a:t>
            </a:r>
          </a:p>
          <a:p>
            <a:pPr marL="457200" indent="-457200">
              <a:buClrTx/>
              <a:buSzPct val="100000"/>
              <a:buFont typeface="+mj-lt"/>
              <a:buAutoNum type="arabicPeriod"/>
            </a:pPr>
            <a:r>
              <a:rPr lang="en-US" sz="1900" dirty="0" smtClean="0"/>
              <a:t>In the call box, type</a:t>
            </a:r>
            <a:br>
              <a:rPr lang="en-US" sz="1900" dirty="0" smtClean="0"/>
            </a:br>
            <a:r>
              <a:rPr lang="en-US" sz="1900" b="1" dirty="0" smtClean="0">
                <a:latin typeface="Courier New" pitchFamily="49" charset="0"/>
                <a:cs typeface="Courier New" pitchFamily="49" charset="0"/>
              </a:rPr>
              <a:t>164.58.250.47</a:t>
            </a:r>
            <a:endParaRPr lang="en-US" sz="1900" dirty="0" smtClean="0"/>
          </a:p>
          <a:p>
            <a:pPr marL="457200" indent="-457200">
              <a:buClrTx/>
              <a:buSzPct val="100000"/>
              <a:buFont typeface="+mj-lt"/>
              <a:buAutoNum type="arabicPeriod"/>
            </a:pPr>
            <a:r>
              <a:rPr lang="en-US" sz="1900" dirty="0" smtClean="0"/>
              <a:t>Click the </a:t>
            </a:r>
            <a:r>
              <a:rPr lang="en-US" sz="1900" b="1" dirty="0" smtClean="0"/>
              <a:t>Call</a:t>
            </a:r>
            <a:r>
              <a:rPr lang="en-US" sz="1900" dirty="0" smtClean="0"/>
              <a:t> button.</a:t>
            </a:r>
          </a:p>
          <a:p>
            <a:pPr marL="457200" indent="-457200">
              <a:buClrTx/>
              <a:buSzPct val="100000"/>
              <a:buFont typeface="+mj-lt"/>
              <a:buAutoNum type="arabicPeriod"/>
            </a:pPr>
            <a:r>
              <a:rPr lang="en-US" sz="1900" dirty="0" smtClean="0"/>
              <a:t>From the Remote Control window, when prompted to join the conference, enter :</a:t>
            </a:r>
            <a:br>
              <a:rPr lang="en-US" sz="1900" dirty="0" smtClean="0"/>
            </a:br>
            <a:r>
              <a:rPr lang="en-US" sz="1900" b="1" dirty="0" smtClean="0">
                <a:latin typeface="Courier New" pitchFamily="49" charset="0"/>
                <a:cs typeface="Courier New" pitchFamily="49" charset="0"/>
              </a:rPr>
              <a:t>0409#</a:t>
            </a:r>
            <a:endParaRPr lang="en-US" sz="1900" dirty="0" smtClean="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C94BA98-ACD2-4FC7-9141-A0DB22CE5485}" type="slidenum">
              <a:rPr lang="en-US"/>
              <a:pPr/>
              <a:t>60</a:t>
            </a:fld>
            <a:endParaRPr lang="en-US"/>
          </a:p>
        </p:txBody>
      </p:sp>
      <p:sp>
        <p:nvSpPr>
          <p:cNvPr id="815106" name="Rectangle 2"/>
          <p:cNvSpPr>
            <a:spLocks noGrp="1" noChangeArrowheads="1"/>
          </p:cNvSpPr>
          <p:nvPr>
            <p:ph type="title"/>
          </p:nvPr>
        </p:nvSpPr>
        <p:spPr/>
        <p:txBody>
          <a:bodyPr/>
          <a:lstStyle/>
          <a:p>
            <a:r>
              <a:rPr lang="en-US"/>
              <a:t>Hello World Client’s Work</a:t>
            </a:r>
          </a:p>
        </p:txBody>
      </p:sp>
      <p:sp>
        <p:nvSpPr>
          <p:cNvPr id="815107" name="Rectangle 3"/>
          <p:cNvSpPr>
            <a:spLocks noGrp="1" noChangeArrowheads="1"/>
          </p:cNvSpPr>
          <p:nvPr>
            <p:ph type="body" idx="1"/>
          </p:nvPr>
        </p:nvSpPr>
        <p:spPr/>
        <p:txBody>
          <a:bodyPr/>
          <a:lstStyle/>
          <a:p>
            <a:pPr>
              <a:lnSpc>
                <a:spcPct val="80000"/>
              </a:lnSpc>
              <a:buFont typeface="Wingdings" pitchFamily="2" charset="2"/>
              <a:buNone/>
            </a:pPr>
            <a:r>
              <a:rPr lang="en-US" sz="1600" b="1" i="1">
                <a:solidFill>
                  <a:schemeClr val="hlink"/>
                </a:solidFill>
              </a:rPr>
              <a:t>[header file includes]</a:t>
            </a:r>
          </a:p>
          <a:p>
            <a:pPr>
              <a:lnSpc>
                <a:spcPct val="70000"/>
              </a:lnSpc>
              <a:buFont typeface="Wingdings" pitchFamily="2" charset="2"/>
              <a:buNone/>
            </a:pPr>
            <a:r>
              <a:rPr lang="en-US" sz="1600" b="1">
                <a:solidFill>
                  <a:srgbClr val="000000"/>
                </a:solidFill>
                <a:latin typeface="Courier New" pitchFamily="49" charset="0"/>
              </a:rPr>
              <a:t>int main (int argc, char* argv[])</a:t>
            </a:r>
          </a:p>
          <a:p>
            <a:pPr>
              <a:lnSpc>
                <a:spcPct val="70000"/>
              </a:lnSpc>
              <a:buFont typeface="Wingdings" pitchFamily="2" charset="2"/>
              <a:buNone/>
            </a:pPr>
            <a:r>
              <a:rPr lang="en-US" sz="1600" b="1">
                <a:solidFill>
                  <a:srgbClr val="000000"/>
                </a:solidFill>
                <a:latin typeface="Courier New" pitchFamily="49" charset="0"/>
              </a:rPr>
              <a:t>{ /* main */</a:t>
            </a:r>
          </a:p>
          <a:p>
            <a:pPr>
              <a:lnSpc>
                <a:spcPct val="70000"/>
              </a:lnSpc>
              <a:buFont typeface="Wingdings" pitchFamily="2" charset="2"/>
              <a:buNone/>
            </a:pPr>
            <a:r>
              <a:rPr lang="en-US" sz="1600" b="1" i="1">
                <a:solidFill>
                  <a:srgbClr val="339933"/>
                </a:solidFill>
              </a:rPr>
              <a:t>    </a:t>
            </a:r>
            <a:r>
              <a:rPr lang="en-US" sz="1600" b="1" i="1">
                <a:solidFill>
                  <a:schemeClr val="hlink"/>
                </a:solidFill>
              </a:rPr>
              <a:t>[declarations]</a:t>
            </a:r>
          </a:p>
          <a:p>
            <a:pPr>
              <a:lnSpc>
                <a:spcPct val="80000"/>
              </a:lnSpc>
              <a:buFont typeface="Wingdings" pitchFamily="2" charset="2"/>
              <a:buNone/>
            </a:pPr>
            <a:r>
              <a:rPr lang="en-US" sz="1600" b="1" i="1"/>
              <a:t>    </a:t>
            </a:r>
            <a:r>
              <a:rPr lang="en-US" sz="1600" b="1" i="1">
                <a:solidFill>
                  <a:schemeClr val="hlink"/>
                </a:solidFill>
              </a:rPr>
              <a:t>[MPI startup (</a:t>
            </a:r>
            <a:r>
              <a:rPr lang="en-US" sz="1600" b="1">
                <a:solidFill>
                  <a:schemeClr val="folHlink"/>
                </a:solidFill>
                <a:latin typeface="Courier New" pitchFamily="49" charset="0"/>
              </a:rPr>
              <a:t>MPI_Init</a:t>
            </a:r>
            <a:r>
              <a:rPr lang="en-US" sz="1600" b="1"/>
              <a:t> </a:t>
            </a:r>
            <a:r>
              <a:rPr lang="en-US" sz="1600" b="1" i="1">
                <a:solidFill>
                  <a:schemeClr val="hlink"/>
                </a:solidFill>
              </a:rPr>
              <a:t>etc)]</a:t>
            </a:r>
            <a:endParaRPr lang="en-US" sz="1600" b="1" i="1">
              <a:solidFill>
                <a:schemeClr val="hlink"/>
              </a:solidFill>
              <a:latin typeface="Courier New" pitchFamily="49" charset="0"/>
            </a:endParaRPr>
          </a:p>
          <a:p>
            <a:pPr>
              <a:lnSpc>
                <a:spcPct val="7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if (my_rank != server_rank) {</a:t>
            </a:r>
          </a:p>
          <a:p>
            <a:pPr>
              <a:lnSpc>
                <a:spcPct val="70000"/>
              </a:lnSpc>
              <a:buFont typeface="Wingdings" pitchFamily="2" charset="2"/>
              <a:buNone/>
            </a:pPr>
            <a:r>
              <a:rPr lang="en-US" sz="1600" b="1">
                <a:solidFill>
                  <a:srgbClr val="000000"/>
                </a:solidFill>
                <a:latin typeface="Courier New" pitchFamily="49" charset="0"/>
              </a:rPr>
              <a:t>    sprintf(message, "Greetings from process #%d!",</a:t>
            </a:r>
          </a:p>
          <a:p>
            <a:pPr>
              <a:lnSpc>
                <a:spcPct val="70000"/>
              </a:lnSpc>
              <a:buFont typeface="Wingdings" pitchFamily="2" charset="2"/>
              <a:buNone/>
            </a:pPr>
            <a:r>
              <a:rPr lang="en-US" sz="1600" b="1">
                <a:solidFill>
                  <a:srgbClr val="000000"/>
                </a:solidFill>
                <a:latin typeface="Courier New" pitchFamily="49" charset="0"/>
              </a:rPr>
              <a:t>        my_rank);</a:t>
            </a:r>
          </a:p>
          <a:p>
            <a:pPr>
              <a:lnSpc>
                <a:spcPct val="70000"/>
              </a:lnSpc>
              <a:buFont typeface="Wingdings" pitchFamily="2" charset="2"/>
              <a:buNone/>
            </a:pPr>
            <a:r>
              <a:rPr lang="en-US" sz="1600" b="1">
                <a:solidFill>
                  <a:srgbClr val="000000"/>
                </a:solidFill>
                <a:latin typeface="Courier New" pitchFamily="49" charset="0"/>
              </a:rPr>
              <a:t>    destination = server_rank;</a:t>
            </a:r>
          </a:p>
          <a:p>
            <a:pPr>
              <a:lnSpc>
                <a:spcPct val="70000"/>
              </a:lnSpc>
              <a:buFont typeface="Wingdings" pitchFamily="2" charset="2"/>
              <a:buNone/>
            </a:pPr>
            <a:r>
              <a:rPr lang="en-US" sz="1600" b="1">
                <a:solidFill>
                  <a:srgbClr val="000000"/>
                </a:solidFill>
                <a:latin typeface="Courier New" pitchFamily="49" charset="0"/>
              </a:rPr>
              <a:t>    mpi_error_code = </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MPI_Send</a:t>
            </a:r>
            <a:r>
              <a:rPr lang="en-US" sz="1600" b="1">
                <a:solidFill>
                  <a:srgbClr val="000000"/>
                </a:solidFill>
                <a:latin typeface="Courier New" pitchFamily="49" charset="0"/>
              </a:rPr>
              <a:t>(message, strlen(message) + 1, </a:t>
            </a:r>
            <a:r>
              <a:rPr lang="en-US" sz="1600" b="1">
                <a:solidFill>
                  <a:schemeClr val="folHlink"/>
                </a:solidFill>
                <a:latin typeface="Courier New" pitchFamily="49" charset="0"/>
              </a:rPr>
              <a:t>MPI_CHAR</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destination, tag, </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 /* if (my_rank != server_rank) */</a:t>
            </a:r>
          </a:p>
          <a:p>
            <a:pPr>
              <a:lnSpc>
                <a:spcPct val="70000"/>
              </a:lnSpc>
              <a:buFont typeface="Wingdings" pitchFamily="2" charset="2"/>
              <a:buNone/>
            </a:pPr>
            <a:r>
              <a:rPr lang="en-US" sz="1600" b="1">
                <a:solidFill>
                  <a:srgbClr val="000000"/>
                </a:solidFill>
                <a:latin typeface="Courier New" pitchFamily="49" charset="0"/>
              </a:rPr>
              <a:t>  else {</a:t>
            </a:r>
          </a:p>
          <a:p>
            <a:pPr>
              <a:lnSpc>
                <a:spcPct val="70000"/>
              </a:lnSpc>
              <a:buFont typeface="Wingdings" pitchFamily="2" charset="2"/>
              <a:buNone/>
            </a:pPr>
            <a:r>
              <a:rPr lang="en-US" sz="1600" b="1" i="1">
                <a:solidFill>
                  <a:srgbClr val="339933"/>
                </a:solidFill>
              </a:rPr>
              <a:t>        </a:t>
            </a:r>
            <a:r>
              <a:rPr lang="en-US" sz="1600" b="1" i="1">
                <a:solidFill>
                  <a:schemeClr val="hlink"/>
                </a:solidFill>
              </a:rPr>
              <a:t>[work of server process]</a:t>
            </a:r>
          </a:p>
          <a:p>
            <a:pPr>
              <a:lnSpc>
                <a:spcPct val="8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server_rank)…else */</a:t>
            </a:r>
          </a:p>
          <a:p>
            <a:pPr>
              <a:lnSpc>
                <a:spcPct val="80000"/>
              </a:lnSpc>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lnSpc>
                <a:spcPct val="80000"/>
              </a:lnSpc>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34C29B0-FC51-453A-9984-AF2524375FE2}" type="slidenum">
              <a:rPr lang="en-US"/>
              <a:pPr/>
              <a:t>61</a:t>
            </a:fld>
            <a:endParaRPr lang="en-US"/>
          </a:p>
        </p:txBody>
      </p:sp>
      <p:sp>
        <p:nvSpPr>
          <p:cNvPr id="816130" name="Rectangle 2"/>
          <p:cNvSpPr>
            <a:spLocks noGrp="1" noChangeArrowheads="1"/>
          </p:cNvSpPr>
          <p:nvPr>
            <p:ph type="title"/>
          </p:nvPr>
        </p:nvSpPr>
        <p:spPr/>
        <p:txBody>
          <a:bodyPr/>
          <a:lstStyle/>
          <a:p>
            <a:r>
              <a:rPr lang="en-US"/>
              <a:t>Hello World Server’s Work</a:t>
            </a:r>
          </a:p>
        </p:txBody>
      </p:sp>
      <p:sp>
        <p:nvSpPr>
          <p:cNvPr id="816131"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sz="1600" b="1" i="1">
                <a:solidFill>
                  <a:schemeClr val="hlink"/>
                </a:solidFill>
              </a:rPr>
              <a:t>[header file includes]</a:t>
            </a:r>
          </a:p>
          <a:p>
            <a:pPr>
              <a:lnSpc>
                <a:spcPct val="70000"/>
              </a:lnSpc>
              <a:buFont typeface="Wingdings" pitchFamily="2" charset="2"/>
              <a:buNone/>
            </a:pPr>
            <a:r>
              <a:rPr lang="en-US" sz="1600" b="1">
                <a:solidFill>
                  <a:srgbClr val="000000"/>
                </a:solidFill>
                <a:latin typeface="Courier New" pitchFamily="49" charset="0"/>
              </a:rPr>
              <a:t>int main (int argc, char* argv[])</a:t>
            </a:r>
          </a:p>
          <a:p>
            <a:pPr>
              <a:lnSpc>
                <a:spcPct val="70000"/>
              </a:lnSpc>
              <a:buFont typeface="Wingdings" pitchFamily="2" charset="2"/>
              <a:buNone/>
            </a:pPr>
            <a:r>
              <a:rPr lang="en-US" sz="1600" b="1">
                <a:solidFill>
                  <a:srgbClr val="000000"/>
                </a:solidFill>
                <a:latin typeface="Courier New" pitchFamily="49" charset="0"/>
              </a:rPr>
              <a:t>{ /* main */</a:t>
            </a:r>
          </a:p>
          <a:p>
            <a:pPr>
              <a:lnSpc>
                <a:spcPct val="70000"/>
              </a:lnSpc>
              <a:buFont typeface="Wingdings" pitchFamily="2" charset="2"/>
              <a:buNone/>
            </a:pPr>
            <a:r>
              <a:rPr lang="en-US" sz="1600" b="1" i="1">
                <a:solidFill>
                  <a:srgbClr val="339933"/>
                </a:solidFill>
              </a:rPr>
              <a:t>    </a:t>
            </a:r>
            <a:r>
              <a:rPr lang="en-US" sz="1600" b="1" i="1">
                <a:solidFill>
                  <a:schemeClr val="hlink"/>
                </a:solidFill>
              </a:rPr>
              <a:t>[declarations, MPI startup]</a:t>
            </a:r>
          </a:p>
          <a:p>
            <a:pPr>
              <a:lnSpc>
                <a:spcPct val="70000"/>
              </a:lnSpc>
              <a:buFont typeface="Wingdings" pitchFamily="2" charset="2"/>
              <a:buNone/>
            </a:pPr>
            <a:r>
              <a:rPr lang="en-US" sz="1600" b="1">
                <a:solidFill>
                  <a:srgbClr val="000000"/>
                </a:solidFill>
                <a:latin typeface="Courier New" pitchFamily="49" charset="0"/>
              </a:rPr>
              <a:t>  if (my_rank != server_rank) {</a:t>
            </a:r>
          </a:p>
          <a:p>
            <a:pPr>
              <a:lnSpc>
                <a:spcPct val="70000"/>
              </a:lnSpc>
              <a:buFont typeface="Wingdings" pitchFamily="2" charset="2"/>
              <a:buNone/>
            </a:pPr>
            <a:r>
              <a:rPr lang="en-US" sz="1600" b="1" i="1">
                <a:solidFill>
                  <a:srgbClr val="339933"/>
                </a:solidFill>
              </a:rPr>
              <a:t>        </a:t>
            </a:r>
            <a:r>
              <a:rPr lang="en-US" sz="1600" b="1" i="1">
                <a:solidFill>
                  <a:schemeClr val="hlink"/>
                </a:solidFill>
              </a:rPr>
              <a:t>[work of each client process]</a:t>
            </a:r>
            <a:endParaRPr lang="en-US" sz="1600" b="1" i="1">
              <a:solidFill>
                <a:schemeClr val="hlink"/>
              </a:solidFill>
              <a:latin typeface="Courier New" pitchFamily="49" charset="0"/>
            </a:endParaRPr>
          </a:p>
          <a:p>
            <a:pPr>
              <a:lnSpc>
                <a:spcPct val="7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 /* if (my_rank != server_rank) */</a:t>
            </a:r>
          </a:p>
          <a:p>
            <a:pPr>
              <a:lnSpc>
                <a:spcPct val="70000"/>
              </a:lnSpc>
              <a:buFont typeface="Wingdings" pitchFamily="2" charset="2"/>
              <a:buNone/>
            </a:pPr>
            <a:r>
              <a:rPr lang="en-US" sz="1600" b="1">
                <a:solidFill>
                  <a:srgbClr val="000000"/>
                </a:solidFill>
                <a:latin typeface="Courier New" pitchFamily="49" charset="0"/>
              </a:rPr>
              <a:t>  else {</a:t>
            </a:r>
          </a:p>
          <a:p>
            <a:pPr>
              <a:lnSpc>
                <a:spcPct val="70000"/>
              </a:lnSpc>
              <a:buFont typeface="Wingdings" pitchFamily="2" charset="2"/>
              <a:buNone/>
            </a:pPr>
            <a:r>
              <a:rPr lang="en-US" sz="1600" b="1">
                <a:solidFill>
                  <a:srgbClr val="000000"/>
                </a:solidFill>
                <a:latin typeface="Courier New" pitchFamily="49" charset="0"/>
              </a:rPr>
              <a:t>    for (source = 0; source &lt; num_procs; source++) {</a:t>
            </a:r>
          </a:p>
          <a:p>
            <a:pPr>
              <a:lnSpc>
                <a:spcPct val="70000"/>
              </a:lnSpc>
              <a:buFont typeface="Wingdings" pitchFamily="2" charset="2"/>
              <a:buNone/>
            </a:pPr>
            <a:r>
              <a:rPr lang="en-US" sz="1600" b="1">
                <a:solidFill>
                  <a:srgbClr val="000000"/>
                </a:solidFill>
                <a:latin typeface="Courier New" pitchFamily="49" charset="0"/>
              </a:rPr>
              <a:t>      if (source != server_rank) {</a:t>
            </a:r>
          </a:p>
          <a:p>
            <a:pPr>
              <a:lnSpc>
                <a:spcPct val="70000"/>
              </a:lnSpc>
              <a:buFont typeface="Wingdings" pitchFamily="2" charset="2"/>
              <a:buNone/>
            </a:pPr>
            <a:r>
              <a:rPr lang="en-US" sz="1600" b="1">
                <a:solidFill>
                  <a:srgbClr val="000000"/>
                </a:solidFill>
                <a:latin typeface="Courier New" pitchFamily="49" charset="0"/>
              </a:rPr>
              <a:t>        mpi_error_code =</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MPI_Recv</a:t>
            </a:r>
            <a:r>
              <a:rPr lang="en-US" sz="1600" b="1">
                <a:solidFill>
                  <a:srgbClr val="000000"/>
                </a:solidFill>
                <a:latin typeface="Courier New" pitchFamily="49" charset="0"/>
              </a:rPr>
              <a:t>(message, maximum_message_length + 1,</a:t>
            </a:r>
          </a:p>
          <a:p>
            <a:pPr>
              <a:lnSpc>
                <a:spcPct val="70000"/>
              </a:lnSpc>
              <a:buFont typeface="Wingdings" pitchFamily="2" charset="2"/>
              <a:buNone/>
            </a:pPr>
            <a:r>
              <a:rPr lang="en-US" sz="1600" b="1">
                <a:solidFill>
                  <a:srgbClr val="000000"/>
                </a:solidFill>
                <a:latin typeface="Courier New" pitchFamily="49" charset="0"/>
              </a:rPr>
              <a:t>            </a:t>
            </a:r>
            <a:r>
              <a:rPr lang="en-US" sz="1600" b="1">
                <a:solidFill>
                  <a:schemeClr val="folHlink"/>
                </a:solidFill>
                <a:latin typeface="Courier New" pitchFamily="49" charset="0"/>
              </a:rPr>
              <a:t>MPI_CHAR</a:t>
            </a:r>
            <a:r>
              <a:rPr lang="en-US" sz="1600" b="1">
                <a:solidFill>
                  <a:srgbClr val="000000"/>
                </a:solidFill>
                <a:latin typeface="Courier New" pitchFamily="49" charset="0"/>
              </a:rPr>
              <a:t>, source, tag, </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a:t>
            </a:r>
          </a:p>
          <a:p>
            <a:pPr>
              <a:lnSpc>
                <a:spcPct val="70000"/>
              </a:lnSpc>
              <a:buFont typeface="Wingdings" pitchFamily="2" charset="2"/>
              <a:buNone/>
            </a:pPr>
            <a:r>
              <a:rPr lang="en-US" sz="1600" b="1">
                <a:solidFill>
                  <a:srgbClr val="000000"/>
                </a:solidFill>
                <a:latin typeface="Courier New" pitchFamily="49" charset="0"/>
              </a:rPr>
              <a:t>            &amp;status);</a:t>
            </a:r>
          </a:p>
          <a:p>
            <a:pPr>
              <a:lnSpc>
                <a:spcPct val="70000"/>
              </a:lnSpc>
              <a:buFont typeface="Wingdings" pitchFamily="2" charset="2"/>
              <a:buNone/>
            </a:pPr>
            <a:r>
              <a:rPr lang="en-US" sz="1600" b="1">
                <a:solidFill>
                  <a:srgbClr val="000000"/>
                </a:solidFill>
                <a:latin typeface="Courier New" pitchFamily="49" charset="0"/>
              </a:rPr>
              <a:t>        fprintf(stderr, "%s\n", message);</a:t>
            </a:r>
          </a:p>
          <a:p>
            <a:pPr>
              <a:lnSpc>
                <a:spcPct val="70000"/>
              </a:lnSpc>
              <a:buFont typeface="Wingdings" pitchFamily="2" charset="2"/>
              <a:buNone/>
            </a:pPr>
            <a:r>
              <a:rPr lang="en-US" sz="1600" b="1">
                <a:solidFill>
                  <a:srgbClr val="000000"/>
                </a:solidFill>
                <a:latin typeface="Courier New" pitchFamily="49" charset="0"/>
              </a:rPr>
              <a:t>      } /* if (source != server_rank) */</a:t>
            </a:r>
          </a:p>
          <a:p>
            <a:pPr>
              <a:lnSpc>
                <a:spcPct val="70000"/>
              </a:lnSpc>
              <a:buFont typeface="Wingdings" pitchFamily="2" charset="2"/>
              <a:buNone/>
            </a:pPr>
            <a:r>
              <a:rPr lang="en-US" sz="1600" b="1">
                <a:solidFill>
                  <a:srgbClr val="000000"/>
                </a:solidFill>
                <a:latin typeface="Courier New" pitchFamily="49" charset="0"/>
              </a:rPr>
              <a:t>    } /* for source */</a:t>
            </a:r>
          </a:p>
          <a:p>
            <a:pPr>
              <a:lnSpc>
                <a:spcPct val="70000"/>
              </a:lnSpc>
              <a:buFont typeface="Wingdings" pitchFamily="2" charset="2"/>
              <a:buNone/>
            </a:pPr>
            <a:r>
              <a:rPr lang="en-US" sz="1600" b="1">
                <a:solidFill>
                  <a:srgbClr val="000000"/>
                </a:solidFill>
                <a:latin typeface="Courier New" pitchFamily="49" charset="0"/>
              </a:rPr>
              <a:t>  } /* if (my_rank != server_rank)…else */</a:t>
            </a:r>
          </a:p>
          <a:p>
            <a:pPr>
              <a:lnSpc>
                <a:spcPct val="80000"/>
              </a:lnSpc>
              <a:buFont typeface="Wingdings" pitchFamily="2" charset="2"/>
              <a:buNone/>
            </a:pPr>
            <a:r>
              <a:rPr lang="en-US" sz="1600" b="1">
                <a:solidFill>
                  <a:srgbClr val="000000"/>
                </a:solidFill>
                <a:latin typeface="Courier New" pitchFamily="49" charset="0"/>
              </a:rPr>
              <a:t>  mpi_error_code = </a:t>
            </a:r>
            <a:r>
              <a:rPr lang="en-US" sz="1600" b="1">
                <a:solidFill>
                  <a:schemeClr val="folHlink"/>
                </a:solidFill>
                <a:latin typeface="Courier New" pitchFamily="49" charset="0"/>
              </a:rPr>
              <a:t>MPI_Finalize</a:t>
            </a:r>
            <a:r>
              <a:rPr lang="en-US" sz="1600" b="1">
                <a:solidFill>
                  <a:srgbClr val="000000"/>
                </a:solidFill>
                <a:latin typeface="Courier New" pitchFamily="49" charset="0"/>
              </a:rPr>
              <a:t>();</a:t>
            </a:r>
          </a:p>
          <a:p>
            <a:pPr>
              <a:lnSpc>
                <a:spcPct val="80000"/>
              </a:lnSpc>
              <a:buFont typeface="Wingdings" pitchFamily="2" charset="2"/>
              <a:buNone/>
            </a:pPr>
            <a:r>
              <a:rPr lang="en-US" sz="1600" b="1">
                <a:solidFill>
                  <a:srgbClr val="000000"/>
                </a:solidFill>
                <a:latin typeface="Courier New" pitchFamily="49" charset="0"/>
              </a:rPr>
              <a:t>} /* main */</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ABC5057-FDEB-4A0A-BBDA-DB701F37C8C8}" type="slidenum">
              <a:rPr lang="en-US"/>
              <a:pPr/>
              <a:t>62</a:t>
            </a:fld>
            <a:endParaRPr lang="en-US"/>
          </a:p>
        </p:txBody>
      </p:sp>
      <p:sp>
        <p:nvSpPr>
          <p:cNvPr id="817154" name="Rectangle 2"/>
          <p:cNvSpPr>
            <a:spLocks noGrp="1" noChangeArrowheads="1"/>
          </p:cNvSpPr>
          <p:nvPr>
            <p:ph type="title"/>
          </p:nvPr>
        </p:nvSpPr>
        <p:spPr/>
        <p:txBody>
          <a:bodyPr/>
          <a:lstStyle/>
          <a:p>
            <a:r>
              <a:rPr lang="en-US" sz="3600"/>
              <a:t>How an MPI Run Works</a:t>
            </a:r>
          </a:p>
        </p:txBody>
      </p:sp>
      <p:sp>
        <p:nvSpPr>
          <p:cNvPr id="817155" name="Rectangle 3"/>
          <p:cNvSpPr>
            <a:spLocks noGrp="1" noChangeArrowheads="1"/>
          </p:cNvSpPr>
          <p:nvPr>
            <p:ph type="body" idx="1"/>
          </p:nvPr>
        </p:nvSpPr>
        <p:spPr/>
        <p:txBody>
          <a:bodyPr/>
          <a:lstStyle/>
          <a:p>
            <a:r>
              <a:rPr lang="en-US" dirty="0"/>
              <a:t>Every process gets a copy of the executable: </a:t>
            </a:r>
            <a:r>
              <a:rPr lang="en-US" dirty="0" smtClean="0"/>
              <a:t>               </a:t>
            </a:r>
            <a:r>
              <a:rPr lang="en-US" b="1" i="1" u="sng" dirty="0" smtClean="0"/>
              <a:t>Single </a:t>
            </a:r>
            <a:r>
              <a:rPr lang="en-US" b="1" i="1" u="sng" dirty="0"/>
              <a:t>Program, Multiple Data</a:t>
            </a:r>
            <a:r>
              <a:rPr lang="en-US" dirty="0"/>
              <a:t> (SPMD).</a:t>
            </a:r>
          </a:p>
          <a:p>
            <a:r>
              <a:rPr lang="en-US" dirty="0"/>
              <a:t>They all start executing it.</a:t>
            </a:r>
          </a:p>
          <a:p>
            <a:r>
              <a:rPr lang="en-US" dirty="0"/>
              <a:t>Each looks at its own rank to determine which part of the problem to work on.</a:t>
            </a:r>
          </a:p>
          <a:p>
            <a:r>
              <a:rPr lang="en-US" dirty="0"/>
              <a:t>Each process works </a:t>
            </a:r>
            <a:r>
              <a:rPr lang="en-US" b="1" u="sng" dirty="0"/>
              <a:t>completely independently</a:t>
            </a:r>
            <a:r>
              <a:rPr lang="en-US" dirty="0"/>
              <a:t> of the other processes, except when communicating.</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64D9EC4-0EDD-4145-B98B-C16A6315BE2C}" type="slidenum">
              <a:rPr lang="en-US"/>
              <a:pPr/>
              <a:t>63</a:t>
            </a:fld>
            <a:endParaRPr lang="en-US"/>
          </a:p>
        </p:txBody>
      </p:sp>
      <p:sp>
        <p:nvSpPr>
          <p:cNvPr id="818178" name="Rectangle 2"/>
          <p:cNvSpPr>
            <a:spLocks noGrp="1" noChangeArrowheads="1"/>
          </p:cNvSpPr>
          <p:nvPr>
            <p:ph type="title"/>
          </p:nvPr>
        </p:nvSpPr>
        <p:spPr/>
        <p:txBody>
          <a:bodyPr/>
          <a:lstStyle/>
          <a:p>
            <a:r>
              <a:rPr lang="en-US"/>
              <a:t>Compiling and Running</a:t>
            </a:r>
          </a:p>
        </p:txBody>
      </p:sp>
      <p:sp>
        <p:nvSpPr>
          <p:cNvPr id="818179" name="Rectangle 3"/>
          <p:cNvSpPr>
            <a:spLocks noGrp="1" noChangeArrowheads="1"/>
          </p:cNvSpPr>
          <p:nvPr>
            <p:ph type="body" idx="1"/>
          </p:nvPr>
        </p:nvSpPr>
        <p:spPr>
          <a:xfrm>
            <a:off x="609600" y="1219200"/>
            <a:ext cx="7924800" cy="4648200"/>
          </a:xfrm>
        </p:spPr>
        <p:txBody>
          <a:bodyPr/>
          <a:lstStyle/>
          <a:p>
            <a:pPr>
              <a:buFont typeface="Wingdings" pitchFamily="2" charset="2"/>
              <a:buNone/>
            </a:pPr>
            <a:r>
              <a:rPr lang="en-US" sz="1600" b="1" dirty="0">
                <a:latin typeface="Courier New" pitchFamily="49" charset="0"/>
              </a:rPr>
              <a:t>% </a:t>
            </a:r>
            <a:r>
              <a:rPr lang="en-US" sz="1600" b="1" dirty="0" err="1">
                <a:solidFill>
                  <a:schemeClr val="folHlink"/>
                </a:solidFill>
                <a:latin typeface="Courier New" pitchFamily="49" charset="0"/>
              </a:rPr>
              <a:t>mpicc</a:t>
            </a:r>
            <a:r>
              <a:rPr lang="en-US" sz="1600" b="1" dirty="0">
                <a:latin typeface="Courier New" pitchFamily="49" charset="0"/>
              </a:rPr>
              <a:t>  -o  </a:t>
            </a:r>
            <a:r>
              <a:rPr lang="en-US" sz="1600" b="1" dirty="0" err="1">
                <a:latin typeface="Courier New" pitchFamily="49" charset="0"/>
              </a:rPr>
              <a:t>hello_world_mpi</a:t>
            </a:r>
            <a:r>
              <a:rPr lang="en-US" sz="1600" b="1" dirty="0">
                <a:latin typeface="Courier New" pitchFamily="49" charset="0"/>
              </a:rPr>
              <a:t>  </a:t>
            </a:r>
            <a:r>
              <a:rPr lang="en-US" sz="1600" b="1" dirty="0" err="1" smtClean="0">
                <a:latin typeface="Courier New" pitchFamily="49" charset="0"/>
              </a:rPr>
              <a:t>greeting.c</a:t>
            </a:r>
            <a:endParaRPr lang="en-US" sz="1600" b="1" dirty="0">
              <a:solidFill>
                <a:srgbClr val="0000CC"/>
              </a:solidFill>
              <a:latin typeface="Courier New" pitchFamily="49" charset="0"/>
            </a:endParaRPr>
          </a:p>
          <a:p>
            <a:pPr>
              <a:buFont typeface="Wingdings" pitchFamily="2" charset="2"/>
              <a:buNone/>
            </a:pPr>
            <a:r>
              <a:rPr lang="en-US" sz="1600" b="1" dirty="0">
                <a:latin typeface="Courier New" pitchFamily="49" charset="0"/>
              </a:rPr>
              <a:t>% </a:t>
            </a:r>
            <a:r>
              <a:rPr lang="en-US" sz="1600" b="1" dirty="0" err="1">
                <a:solidFill>
                  <a:srgbClr val="0000CC"/>
                </a:solidFill>
                <a:latin typeface="Courier New" pitchFamily="49" charset="0"/>
              </a:rPr>
              <a:t>mpirun</a:t>
            </a:r>
            <a:r>
              <a:rPr lang="en-US" sz="1600" b="1" dirty="0">
                <a:latin typeface="Courier New" pitchFamily="49" charset="0"/>
              </a:rPr>
              <a:t>  </a:t>
            </a:r>
            <a:r>
              <a:rPr lang="en-US" sz="1600" b="1" dirty="0">
                <a:solidFill>
                  <a:srgbClr val="0000CC"/>
                </a:solidFill>
                <a:latin typeface="Courier New" pitchFamily="49" charset="0"/>
              </a:rPr>
              <a:t>-</a:t>
            </a:r>
            <a:r>
              <a:rPr lang="en-US" sz="1600" b="1" dirty="0" err="1">
                <a:solidFill>
                  <a:srgbClr val="0000CC"/>
                </a:solidFill>
                <a:latin typeface="Courier New" pitchFamily="49" charset="0"/>
              </a:rPr>
              <a:t>np</a:t>
            </a:r>
            <a:r>
              <a:rPr lang="en-US" sz="1600" b="1" dirty="0">
                <a:latin typeface="Courier New" pitchFamily="49" charset="0"/>
              </a:rPr>
              <a:t>  1  </a:t>
            </a:r>
            <a:r>
              <a:rPr lang="en-US" sz="1600" b="1" dirty="0" err="1">
                <a:latin typeface="Courier New" pitchFamily="49" charset="0"/>
              </a:rPr>
              <a:t>hello_world_mpi</a:t>
            </a:r>
            <a:endParaRPr lang="en-US" sz="1600" b="1" dirty="0">
              <a:latin typeface="Courier New" pitchFamily="49" charset="0"/>
            </a:endParaRPr>
          </a:p>
          <a:p>
            <a:pPr>
              <a:lnSpc>
                <a:spcPct val="150000"/>
              </a:lnSpc>
              <a:buFont typeface="Wingdings" pitchFamily="2" charset="2"/>
              <a:buNone/>
            </a:pPr>
            <a:r>
              <a:rPr lang="en-US" sz="1600" b="1" dirty="0">
                <a:latin typeface="Courier New" pitchFamily="49" charset="0"/>
              </a:rPr>
              <a:t>% </a:t>
            </a:r>
            <a:r>
              <a:rPr lang="en-US" sz="1600" b="1" dirty="0" err="1">
                <a:solidFill>
                  <a:srgbClr val="0000CC"/>
                </a:solidFill>
                <a:latin typeface="Courier New" pitchFamily="49" charset="0"/>
              </a:rPr>
              <a:t>mpirun</a:t>
            </a:r>
            <a:r>
              <a:rPr lang="en-US" sz="1600" b="1" dirty="0">
                <a:solidFill>
                  <a:srgbClr val="0000CC"/>
                </a:solidFill>
                <a:latin typeface="Courier New" pitchFamily="49" charset="0"/>
              </a:rPr>
              <a:t>  -</a:t>
            </a:r>
            <a:r>
              <a:rPr lang="en-US" sz="1600" b="1" dirty="0" err="1">
                <a:solidFill>
                  <a:srgbClr val="0000CC"/>
                </a:solidFill>
                <a:latin typeface="Courier New" pitchFamily="49" charset="0"/>
              </a:rPr>
              <a:t>np</a:t>
            </a:r>
            <a:r>
              <a:rPr lang="en-US" sz="1600" b="1" dirty="0">
                <a:latin typeface="Courier New" pitchFamily="49" charset="0"/>
              </a:rPr>
              <a:t>  2  </a:t>
            </a:r>
            <a:r>
              <a:rPr lang="en-US" sz="1600" b="1" dirty="0" err="1">
                <a:latin typeface="Courier New" pitchFamily="49" charset="0"/>
              </a:rPr>
              <a:t>hello_world_mpi</a:t>
            </a:r>
            <a:endParaRPr lang="en-US" sz="1600" b="1" dirty="0">
              <a:latin typeface="Courier New" pitchFamily="49" charset="0"/>
            </a:endParaRPr>
          </a:p>
          <a:p>
            <a:pPr>
              <a:buFont typeface="Wingdings" pitchFamily="2" charset="2"/>
              <a:buNone/>
            </a:pPr>
            <a:r>
              <a:rPr lang="en-US" sz="1600" b="1" dirty="0">
                <a:latin typeface="Courier New" pitchFamily="49" charset="0"/>
              </a:rPr>
              <a:t>Greetings from process #1!</a:t>
            </a:r>
          </a:p>
          <a:p>
            <a:pPr>
              <a:lnSpc>
                <a:spcPct val="150000"/>
              </a:lnSpc>
              <a:buFont typeface="Wingdings" pitchFamily="2" charset="2"/>
              <a:buNone/>
            </a:pPr>
            <a:r>
              <a:rPr lang="en-US" sz="1600" b="1" dirty="0">
                <a:latin typeface="Courier New" pitchFamily="49" charset="0"/>
              </a:rPr>
              <a:t>% </a:t>
            </a:r>
            <a:r>
              <a:rPr lang="en-US" sz="1600" b="1" dirty="0" err="1">
                <a:solidFill>
                  <a:srgbClr val="0000CC"/>
                </a:solidFill>
                <a:latin typeface="Courier New" pitchFamily="49" charset="0"/>
              </a:rPr>
              <a:t>mpirun</a:t>
            </a:r>
            <a:r>
              <a:rPr lang="en-US" sz="1600" b="1" dirty="0">
                <a:solidFill>
                  <a:srgbClr val="0000CC"/>
                </a:solidFill>
                <a:latin typeface="Courier New" pitchFamily="49" charset="0"/>
              </a:rPr>
              <a:t>  -</a:t>
            </a:r>
            <a:r>
              <a:rPr lang="en-US" sz="1600" b="1" dirty="0" err="1">
                <a:solidFill>
                  <a:srgbClr val="0000CC"/>
                </a:solidFill>
                <a:latin typeface="Courier New" pitchFamily="49" charset="0"/>
              </a:rPr>
              <a:t>np</a:t>
            </a:r>
            <a:r>
              <a:rPr lang="en-US" sz="1600" b="1" dirty="0">
                <a:latin typeface="Courier New" pitchFamily="49" charset="0"/>
              </a:rPr>
              <a:t>  3  </a:t>
            </a:r>
            <a:r>
              <a:rPr lang="en-US" sz="1600" b="1" dirty="0" err="1">
                <a:latin typeface="Courier New" pitchFamily="49" charset="0"/>
              </a:rPr>
              <a:t>hello_world_mpi</a:t>
            </a:r>
            <a:endParaRPr lang="en-US" sz="1600" b="1" dirty="0">
              <a:latin typeface="Courier New" pitchFamily="49" charset="0"/>
            </a:endParaRPr>
          </a:p>
          <a:p>
            <a:pPr>
              <a:buFont typeface="Wingdings" pitchFamily="2" charset="2"/>
              <a:buNone/>
            </a:pPr>
            <a:r>
              <a:rPr lang="en-US" sz="1600" b="1" dirty="0">
                <a:latin typeface="Courier New" pitchFamily="49" charset="0"/>
              </a:rPr>
              <a:t>Greetings from process #1!</a:t>
            </a:r>
          </a:p>
          <a:p>
            <a:pPr>
              <a:buFont typeface="Wingdings" pitchFamily="2" charset="2"/>
              <a:buNone/>
            </a:pPr>
            <a:r>
              <a:rPr lang="en-US" sz="1600" b="1" dirty="0">
                <a:latin typeface="Courier New" pitchFamily="49" charset="0"/>
              </a:rPr>
              <a:t>Greetings from process #2!</a:t>
            </a:r>
          </a:p>
          <a:p>
            <a:pPr>
              <a:lnSpc>
                <a:spcPct val="150000"/>
              </a:lnSpc>
              <a:buFont typeface="Wingdings" pitchFamily="2" charset="2"/>
              <a:buNone/>
            </a:pPr>
            <a:r>
              <a:rPr lang="en-US" sz="1600" b="1" dirty="0">
                <a:latin typeface="Courier New" pitchFamily="49" charset="0"/>
              </a:rPr>
              <a:t>% </a:t>
            </a:r>
            <a:r>
              <a:rPr lang="en-US" sz="1600" b="1" dirty="0" err="1">
                <a:solidFill>
                  <a:srgbClr val="0000CC"/>
                </a:solidFill>
                <a:latin typeface="Courier New" pitchFamily="49" charset="0"/>
              </a:rPr>
              <a:t>mpirun</a:t>
            </a:r>
            <a:r>
              <a:rPr lang="en-US" sz="1600" b="1" dirty="0">
                <a:solidFill>
                  <a:srgbClr val="0000CC"/>
                </a:solidFill>
                <a:latin typeface="Courier New" pitchFamily="49" charset="0"/>
              </a:rPr>
              <a:t>  -</a:t>
            </a:r>
            <a:r>
              <a:rPr lang="en-US" sz="1600" b="1" dirty="0" err="1">
                <a:solidFill>
                  <a:srgbClr val="0000CC"/>
                </a:solidFill>
                <a:latin typeface="Courier New" pitchFamily="49" charset="0"/>
              </a:rPr>
              <a:t>np</a:t>
            </a:r>
            <a:r>
              <a:rPr lang="en-US" sz="1600" b="1" dirty="0">
                <a:latin typeface="Courier New" pitchFamily="49" charset="0"/>
              </a:rPr>
              <a:t>  4  </a:t>
            </a:r>
            <a:r>
              <a:rPr lang="en-US" sz="1600" b="1" dirty="0" err="1">
                <a:latin typeface="Courier New" pitchFamily="49" charset="0"/>
              </a:rPr>
              <a:t>hello_world_mpi</a:t>
            </a:r>
            <a:endParaRPr lang="en-US" sz="1600" b="1" dirty="0">
              <a:latin typeface="Courier New" pitchFamily="49" charset="0"/>
            </a:endParaRPr>
          </a:p>
          <a:p>
            <a:pPr>
              <a:buFont typeface="Wingdings" pitchFamily="2" charset="2"/>
              <a:buNone/>
            </a:pPr>
            <a:r>
              <a:rPr lang="en-US" sz="1600" b="1" dirty="0">
                <a:latin typeface="Courier New" pitchFamily="49" charset="0"/>
              </a:rPr>
              <a:t>Greetings from process #1!</a:t>
            </a:r>
          </a:p>
          <a:p>
            <a:pPr>
              <a:buFont typeface="Wingdings" pitchFamily="2" charset="2"/>
              <a:buNone/>
            </a:pPr>
            <a:r>
              <a:rPr lang="en-US" sz="1600" b="1" dirty="0">
                <a:latin typeface="Courier New" pitchFamily="49" charset="0"/>
              </a:rPr>
              <a:t>Greetings from process #2!</a:t>
            </a:r>
          </a:p>
          <a:p>
            <a:pPr>
              <a:buFont typeface="Wingdings" pitchFamily="2" charset="2"/>
              <a:buNone/>
            </a:pPr>
            <a:r>
              <a:rPr lang="en-US" sz="1600" b="1" dirty="0">
                <a:latin typeface="Courier New" pitchFamily="49" charset="0"/>
              </a:rPr>
              <a:t>Greetings from process #3!</a:t>
            </a:r>
          </a:p>
          <a:p>
            <a:pPr>
              <a:buFont typeface="Wingdings" pitchFamily="2" charset="2"/>
              <a:buNone/>
            </a:pPr>
            <a:r>
              <a:rPr lang="en-US" b="1" u="sng" dirty="0"/>
              <a:t>Note</a:t>
            </a:r>
            <a:r>
              <a:rPr lang="en-US" dirty="0"/>
              <a:t>:  The compile command and the run command vary from platform to </a:t>
            </a:r>
            <a:r>
              <a:rPr lang="en-US" dirty="0" smtClean="0"/>
              <a:t>platform.</a:t>
            </a:r>
          </a:p>
          <a:p>
            <a:pPr>
              <a:buFont typeface="Wingdings" pitchFamily="2" charset="2"/>
              <a:buNone/>
            </a:pPr>
            <a:r>
              <a:rPr lang="en-US" dirty="0" smtClean="0"/>
              <a:t>This </a:t>
            </a:r>
            <a:r>
              <a:rPr lang="en-US" b="1" u="sng" dirty="0" smtClean="0"/>
              <a:t>ISN’T</a:t>
            </a:r>
            <a:r>
              <a:rPr lang="en-US" dirty="0" smtClean="0"/>
              <a:t> how you run MPI on Sooner.</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0C03599-BFBB-4A12-9C3B-03D6D274A1CB}" type="slidenum">
              <a:rPr lang="en-US"/>
              <a:pPr/>
              <a:t>64</a:t>
            </a:fld>
            <a:endParaRPr lang="en-US"/>
          </a:p>
        </p:txBody>
      </p:sp>
      <p:sp>
        <p:nvSpPr>
          <p:cNvPr id="819202" name="Rectangle 2"/>
          <p:cNvSpPr>
            <a:spLocks noGrp="1" noChangeArrowheads="1"/>
          </p:cNvSpPr>
          <p:nvPr>
            <p:ph type="title"/>
          </p:nvPr>
        </p:nvSpPr>
        <p:spPr/>
        <p:txBody>
          <a:bodyPr/>
          <a:lstStyle/>
          <a:p>
            <a:r>
              <a:rPr lang="en-US"/>
              <a:t>Why is Rank #0 the Server?</a:t>
            </a:r>
          </a:p>
        </p:txBody>
      </p:sp>
      <p:sp>
        <p:nvSpPr>
          <p:cNvPr id="819203" name="Rectangle 3"/>
          <p:cNvSpPr>
            <a:spLocks noGrp="1" noChangeArrowheads="1"/>
          </p:cNvSpPr>
          <p:nvPr>
            <p:ph type="body" idx="1"/>
          </p:nvPr>
        </p:nvSpPr>
        <p:spPr/>
        <p:txBody>
          <a:bodyPr/>
          <a:lstStyle/>
          <a:p>
            <a:pPr>
              <a:lnSpc>
                <a:spcPct val="80000"/>
              </a:lnSpc>
              <a:buFont typeface="Wingdings" pitchFamily="2" charset="2"/>
              <a:buNone/>
            </a:pPr>
            <a:r>
              <a:rPr lang="en-US" b="1">
                <a:solidFill>
                  <a:srgbClr val="000000"/>
                </a:solidFill>
                <a:latin typeface="Courier New" pitchFamily="49" charset="0"/>
              </a:rPr>
              <a:t> const int server_rank = 0;</a:t>
            </a:r>
            <a:endParaRPr lang="en-US">
              <a:solidFill>
                <a:srgbClr val="000000"/>
              </a:solidFill>
            </a:endParaRPr>
          </a:p>
          <a:p>
            <a:pPr>
              <a:buFont typeface="Wingdings" pitchFamily="2" charset="2"/>
              <a:buNone/>
            </a:pPr>
            <a:r>
              <a:rPr lang="en-US"/>
              <a:t>By convention, the server process has rank (process ID) #0.  </a:t>
            </a:r>
            <a:r>
              <a:rPr lang="en-US" b="1" u="sng"/>
              <a:t>Why?</a:t>
            </a:r>
          </a:p>
          <a:p>
            <a:pPr>
              <a:buFont typeface="Wingdings" pitchFamily="2" charset="2"/>
              <a:buNone/>
            </a:pPr>
            <a:r>
              <a:rPr lang="en-US"/>
              <a:t>A run must use at least one process but can use multiple processes.</a:t>
            </a:r>
          </a:p>
          <a:p>
            <a:pPr>
              <a:lnSpc>
                <a:spcPct val="80000"/>
              </a:lnSpc>
              <a:buFont typeface="Wingdings" pitchFamily="2" charset="2"/>
              <a:buNone/>
            </a:pPr>
            <a:r>
              <a:rPr lang="en-US"/>
              <a:t>Process ranks are 0 through </a:t>
            </a:r>
            <a:r>
              <a:rPr lang="en-US" i="1"/>
              <a:t>N</a:t>
            </a:r>
            <a:r>
              <a:rPr lang="en-US" i="1" baseline="-25000"/>
              <a:t>p</a:t>
            </a:r>
            <a:r>
              <a:rPr lang="en-US"/>
              <a:t>-1, </a:t>
            </a:r>
            <a:r>
              <a:rPr lang="en-US" i="1"/>
              <a:t>N</a:t>
            </a:r>
            <a:r>
              <a:rPr lang="en-US" i="1" baseline="-25000"/>
              <a:t>p </a:t>
            </a:r>
            <a:r>
              <a:rPr lang="en-US" u="sng"/>
              <a:t>&gt;</a:t>
            </a:r>
            <a:r>
              <a:rPr lang="en-US"/>
              <a:t>1 .</a:t>
            </a:r>
          </a:p>
          <a:p>
            <a:pPr>
              <a:buFont typeface="Wingdings" pitchFamily="2" charset="2"/>
              <a:buNone/>
            </a:pPr>
            <a:r>
              <a:rPr lang="en-US"/>
              <a:t>Therefore, every MPI run has a process with rank #0.</a:t>
            </a:r>
          </a:p>
          <a:p>
            <a:pPr>
              <a:buFont typeface="Wingdings" pitchFamily="2" charset="2"/>
              <a:buNone/>
            </a:pPr>
            <a:r>
              <a:rPr lang="en-US" b="1" u="sng"/>
              <a:t>Note</a:t>
            </a:r>
            <a:r>
              <a:rPr lang="en-US"/>
              <a:t>: Every MPI run also has a process with rank </a:t>
            </a:r>
            <a:r>
              <a:rPr lang="en-US" i="1"/>
              <a:t>N</a:t>
            </a:r>
            <a:r>
              <a:rPr lang="en-US" i="1" baseline="-25000"/>
              <a:t>p</a:t>
            </a:r>
            <a:r>
              <a:rPr lang="en-US"/>
              <a:t>-1, so you could use </a:t>
            </a:r>
            <a:r>
              <a:rPr lang="en-US" i="1"/>
              <a:t>N</a:t>
            </a:r>
            <a:r>
              <a:rPr lang="en-US" i="1" baseline="-25000"/>
              <a:t>p</a:t>
            </a:r>
            <a:r>
              <a:rPr lang="en-US"/>
              <a:t>-1 as the server instead of 0 … but no one does.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35D76D-B52C-405E-BFA2-245EB66A7B57}" type="slidenum">
              <a:rPr lang="en-US"/>
              <a:pPr/>
              <a:t>65</a:t>
            </a:fld>
            <a:endParaRPr lang="en-US"/>
          </a:p>
        </p:txBody>
      </p:sp>
      <p:sp>
        <p:nvSpPr>
          <p:cNvPr id="820226" name="Rectangle 2"/>
          <p:cNvSpPr>
            <a:spLocks noGrp="1" noChangeArrowheads="1"/>
          </p:cNvSpPr>
          <p:nvPr>
            <p:ph type="title"/>
          </p:nvPr>
        </p:nvSpPr>
        <p:spPr/>
        <p:txBody>
          <a:bodyPr/>
          <a:lstStyle/>
          <a:p>
            <a:r>
              <a:rPr lang="en-US"/>
              <a:t>Does There Have to be a Server?</a:t>
            </a:r>
          </a:p>
        </p:txBody>
      </p:sp>
      <p:sp>
        <p:nvSpPr>
          <p:cNvPr id="820227" name="Rectangle 3"/>
          <p:cNvSpPr>
            <a:spLocks noGrp="1" noChangeArrowheads="1"/>
          </p:cNvSpPr>
          <p:nvPr>
            <p:ph type="body" idx="1"/>
          </p:nvPr>
        </p:nvSpPr>
        <p:spPr/>
        <p:txBody>
          <a:bodyPr/>
          <a:lstStyle/>
          <a:p>
            <a:pPr>
              <a:buFont typeface="Wingdings" pitchFamily="2" charset="2"/>
              <a:buNone/>
            </a:pPr>
            <a:r>
              <a:rPr lang="en-US"/>
              <a:t>There </a:t>
            </a:r>
            <a:r>
              <a:rPr lang="en-US" b="1" u="sng"/>
              <a:t>DOESN’T</a:t>
            </a:r>
            <a:r>
              <a:rPr lang="en-US"/>
              <a:t> have to be a server.</a:t>
            </a:r>
          </a:p>
          <a:p>
            <a:pPr>
              <a:buFont typeface="Wingdings" pitchFamily="2" charset="2"/>
              <a:buNone/>
            </a:pPr>
            <a:r>
              <a:rPr lang="en-US"/>
              <a:t>It’s perfectly possible to write an MPI code that has no master as such.</a:t>
            </a:r>
          </a:p>
          <a:p>
            <a:pPr>
              <a:buFont typeface="Wingdings" pitchFamily="2" charset="2"/>
              <a:buNone/>
            </a:pPr>
            <a:r>
              <a:rPr lang="en-US"/>
              <a:t>For example, weather and other transport codes typically share most duties equally, and likewise chemistry and astronomy codes.</a:t>
            </a:r>
          </a:p>
          <a:p>
            <a:pPr>
              <a:buFont typeface="Wingdings" pitchFamily="2" charset="2"/>
              <a:buNone/>
            </a:pPr>
            <a:r>
              <a:rPr lang="en-US"/>
              <a:t>In practice, though, most codes use rank #0 to do things like small scale I/O, since it’s typically more efficient to have one process read the files and then broadcast the input data to the other processes.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323E47D-4373-4A3C-B553-2E770A358211}" type="slidenum">
              <a:rPr lang="en-US"/>
              <a:pPr/>
              <a:t>66</a:t>
            </a:fld>
            <a:endParaRPr lang="en-US"/>
          </a:p>
        </p:txBody>
      </p:sp>
      <p:sp>
        <p:nvSpPr>
          <p:cNvPr id="821250" name="Rectangle 2"/>
          <p:cNvSpPr>
            <a:spLocks noGrp="1" noChangeArrowheads="1"/>
          </p:cNvSpPr>
          <p:nvPr>
            <p:ph type="title"/>
          </p:nvPr>
        </p:nvSpPr>
        <p:spPr/>
        <p:txBody>
          <a:bodyPr/>
          <a:lstStyle/>
          <a:p>
            <a:r>
              <a:rPr lang="en-US"/>
              <a:t>Why “Rank?”</a:t>
            </a:r>
          </a:p>
        </p:txBody>
      </p:sp>
      <p:sp>
        <p:nvSpPr>
          <p:cNvPr id="821251" name="Rectangle 3"/>
          <p:cNvSpPr>
            <a:spLocks noGrp="1" noChangeArrowheads="1"/>
          </p:cNvSpPr>
          <p:nvPr>
            <p:ph type="body" idx="1"/>
          </p:nvPr>
        </p:nvSpPr>
        <p:spPr>
          <a:xfrm>
            <a:off x="684213" y="1441450"/>
            <a:ext cx="7775575" cy="4578350"/>
          </a:xfrm>
        </p:spPr>
        <p:txBody>
          <a:bodyPr/>
          <a:lstStyle/>
          <a:p>
            <a:pPr>
              <a:buFont typeface="Wingdings" pitchFamily="2" charset="2"/>
              <a:buNone/>
            </a:pPr>
            <a:r>
              <a:rPr lang="en-US"/>
              <a:t>Why does MPI use the term </a:t>
            </a:r>
            <a:r>
              <a:rPr lang="en-US" b="1" i="1" u="sng">
                <a:solidFill>
                  <a:schemeClr val="hlink"/>
                </a:solidFill>
              </a:rPr>
              <a:t>rank</a:t>
            </a:r>
            <a:r>
              <a:rPr lang="en-US"/>
              <a:t> to refer to process ID?</a:t>
            </a:r>
          </a:p>
          <a:p>
            <a:pPr>
              <a:lnSpc>
                <a:spcPct val="90000"/>
              </a:lnSpc>
              <a:buFont typeface="Wingdings" pitchFamily="2" charset="2"/>
              <a:buNone/>
            </a:pPr>
            <a:r>
              <a:rPr lang="en-US"/>
              <a:t>In general, a process has an identifier that is assigned by the operating system (for example, Unix), and that is unrelated to MPI:</a:t>
            </a:r>
          </a:p>
          <a:p>
            <a:pPr>
              <a:lnSpc>
                <a:spcPct val="60000"/>
              </a:lnSpc>
              <a:buFont typeface="Wingdings" pitchFamily="2" charset="2"/>
              <a:buNone/>
            </a:pPr>
            <a:r>
              <a:rPr lang="en-US" b="1">
                <a:latin typeface="Courier New" pitchFamily="49" charset="0"/>
              </a:rPr>
              <a:t>% ps</a:t>
            </a:r>
          </a:p>
          <a:p>
            <a:pPr>
              <a:lnSpc>
                <a:spcPct val="60000"/>
              </a:lnSpc>
              <a:buFont typeface="Wingdings" pitchFamily="2" charset="2"/>
              <a:buNone/>
            </a:pPr>
            <a:r>
              <a:rPr lang="en-US" b="1">
                <a:latin typeface="Courier New" pitchFamily="49" charset="0"/>
              </a:rPr>
              <a:t>        PID TTY     TIME CMD</a:t>
            </a:r>
          </a:p>
          <a:p>
            <a:pPr>
              <a:lnSpc>
                <a:spcPct val="70000"/>
              </a:lnSpc>
              <a:buFont typeface="Wingdings" pitchFamily="2" charset="2"/>
              <a:buNone/>
            </a:pPr>
            <a:r>
              <a:rPr lang="en-US" b="1">
                <a:latin typeface="Courier New" pitchFamily="49" charset="0"/>
              </a:rPr>
              <a:t>   52170812 ttyq57  0:01 tcsh</a:t>
            </a:r>
          </a:p>
          <a:p>
            <a:pPr>
              <a:lnSpc>
                <a:spcPct val="90000"/>
              </a:lnSpc>
              <a:buFont typeface="Wingdings" pitchFamily="2" charset="2"/>
              <a:buNone/>
            </a:pPr>
            <a:r>
              <a:rPr lang="en-US"/>
              <a:t>Also, each processor has an identifier, but an MPI run that uses fewer than all processors will use an arbitrary subset.</a:t>
            </a:r>
          </a:p>
          <a:p>
            <a:pPr>
              <a:buFont typeface="Wingdings" pitchFamily="2" charset="2"/>
              <a:buNone/>
            </a:pPr>
            <a:r>
              <a:rPr lang="en-US"/>
              <a:t>The rank of an MPI process is neither of these.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55A5D2-3D23-41B2-85FD-38D170F88EDF}" type="slidenum">
              <a:rPr lang="en-US"/>
              <a:pPr/>
              <a:t>67</a:t>
            </a:fld>
            <a:endParaRPr lang="en-US"/>
          </a:p>
        </p:txBody>
      </p:sp>
      <p:sp>
        <p:nvSpPr>
          <p:cNvPr id="822274" name="Rectangle 2"/>
          <p:cNvSpPr>
            <a:spLocks noGrp="1" noChangeArrowheads="1"/>
          </p:cNvSpPr>
          <p:nvPr>
            <p:ph type="title"/>
          </p:nvPr>
        </p:nvSpPr>
        <p:spPr/>
        <p:txBody>
          <a:bodyPr/>
          <a:lstStyle/>
          <a:p>
            <a:r>
              <a:rPr lang="en-US"/>
              <a:t>Compiling and Running</a:t>
            </a:r>
          </a:p>
        </p:txBody>
      </p:sp>
      <p:sp>
        <p:nvSpPr>
          <p:cNvPr id="822275" name="Rectangle 3"/>
          <p:cNvSpPr>
            <a:spLocks noGrp="1" noChangeArrowheads="1"/>
          </p:cNvSpPr>
          <p:nvPr>
            <p:ph type="body" idx="1"/>
          </p:nvPr>
        </p:nvSpPr>
        <p:spPr>
          <a:xfrm>
            <a:off x="609600" y="1512888"/>
            <a:ext cx="7850188" cy="4295775"/>
          </a:xfrm>
        </p:spPr>
        <p:txBody>
          <a:bodyPr/>
          <a:lstStyle/>
          <a:p>
            <a:pPr>
              <a:lnSpc>
                <a:spcPct val="90000"/>
              </a:lnSpc>
              <a:buFont typeface="Wingdings" pitchFamily="2" charset="2"/>
              <a:buNone/>
            </a:pPr>
            <a:r>
              <a:rPr lang="en-US" dirty="0"/>
              <a:t>Recall:</a:t>
            </a:r>
          </a:p>
          <a:p>
            <a:pPr>
              <a:lnSpc>
                <a:spcPct val="90000"/>
              </a:lnSpc>
              <a:buFont typeface="Wingdings" pitchFamily="2" charset="2"/>
              <a:buNone/>
            </a:pPr>
            <a:r>
              <a:rPr lang="en-US" sz="1800" b="1" dirty="0">
                <a:latin typeface="Courier New" pitchFamily="49" charset="0"/>
              </a:rPr>
              <a:t>% </a:t>
            </a:r>
            <a:r>
              <a:rPr lang="en-US" sz="1800" b="1" dirty="0" err="1">
                <a:solidFill>
                  <a:schemeClr val="folHlink"/>
                </a:solidFill>
                <a:latin typeface="Courier New" pitchFamily="49" charset="0"/>
              </a:rPr>
              <a:t>mpicc</a:t>
            </a:r>
            <a:r>
              <a:rPr lang="en-US" sz="1800" b="1" dirty="0">
                <a:latin typeface="Courier New" pitchFamily="49" charset="0"/>
              </a:rPr>
              <a:t>  -o  </a:t>
            </a:r>
            <a:r>
              <a:rPr lang="en-US" sz="1800" b="1" dirty="0" err="1">
                <a:latin typeface="Courier New" pitchFamily="49" charset="0"/>
              </a:rPr>
              <a:t>hello_world_mpi</a:t>
            </a:r>
            <a:r>
              <a:rPr lang="en-US" sz="1800" b="1" dirty="0">
                <a:latin typeface="Courier New" pitchFamily="49" charset="0"/>
              </a:rPr>
              <a:t>  </a:t>
            </a:r>
            <a:r>
              <a:rPr lang="en-US" sz="1800" b="1" dirty="0" err="1" smtClean="0">
                <a:latin typeface="Courier New" pitchFamily="49" charset="0"/>
              </a:rPr>
              <a:t>greeting.c</a:t>
            </a:r>
            <a:endParaRPr lang="en-US" sz="1800" b="1" dirty="0">
              <a:solidFill>
                <a:srgbClr val="0000CC"/>
              </a:solidFill>
              <a:latin typeface="Courier New" pitchFamily="49" charset="0"/>
            </a:endParaRPr>
          </a:p>
          <a:p>
            <a:pPr>
              <a:buFont typeface="Wingdings" pitchFamily="2" charset="2"/>
              <a:buNone/>
            </a:pPr>
            <a:r>
              <a:rPr lang="en-US" sz="1800" b="1" dirty="0">
                <a:latin typeface="Courier New" pitchFamily="49" charset="0"/>
              </a:rPr>
              <a:t>% </a:t>
            </a:r>
            <a:r>
              <a:rPr lang="en-US" sz="1800" b="1" dirty="0" err="1">
                <a:solidFill>
                  <a:srgbClr val="0000CC"/>
                </a:solidFill>
                <a:latin typeface="Courier New" pitchFamily="49" charset="0"/>
              </a:rPr>
              <a:t>mpirun</a:t>
            </a:r>
            <a:r>
              <a:rPr lang="en-US" sz="1800" b="1" dirty="0">
                <a:latin typeface="Courier New" pitchFamily="49" charset="0"/>
              </a:rPr>
              <a:t>  </a:t>
            </a:r>
            <a:r>
              <a:rPr lang="en-US" sz="1800" b="1" dirty="0">
                <a:solidFill>
                  <a:srgbClr val="0000CC"/>
                </a:solidFill>
                <a:latin typeface="Courier New" pitchFamily="49" charset="0"/>
              </a:rPr>
              <a:t>-</a:t>
            </a:r>
            <a:r>
              <a:rPr lang="en-US" sz="1800" b="1" dirty="0" err="1">
                <a:solidFill>
                  <a:srgbClr val="0000CC"/>
                </a:solidFill>
                <a:latin typeface="Courier New" pitchFamily="49" charset="0"/>
              </a:rPr>
              <a:t>np</a:t>
            </a:r>
            <a:r>
              <a:rPr lang="en-US" sz="1800" b="1" dirty="0">
                <a:latin typeface="Courier New" pitchFamily="49" charset="0"/>
              </a:rPr>
              <a:t>  1  </a:t>
            </a:r>
            <a:r>
              <a:rPr lang="en-US" sz="1800" b="1" dirty="0" err="1">
                <a:latin typeface="Courier New" pitchFamily="49" charset="0"/>
              </a:rPr>
              <a:t>hello_world_mpi</a:t>
            </a:r>
            <a:endParaRPr lang="en-US" sz="1800" b="1" dirty="0">
              <a:latin typeface="Courier New" pitchFamily="49" charset="0"/>
            </a:endParaRPr>
          </a:p>
          <a:p>
            <a:pPr>
              <a:lnSpc>
                <a:spcPct val="120000"/>
              </a:lnSpc>
              <a:buFont typeface="Wingdings" pitchFamily="2" charset="2"/>
              <a:buNone/>
            </a:pPr>
            <a:r>
              <a:rPr lang="en-US" sz="1800" b="1" dirty="0">
                <a:latin typeface="Courier New" pitchFamily="49" charset="0"/>
              </a:rPr>
              <a:t>% </a:t>
            </a:r>
            <a:r>
              <a:rPr lang="en-US" sz="1800" b="1" dirty="0" err="1">
                <a:solidFill>
                  <a:srgbClr val="0000CC"/>
                </a:solidFill>
                <a:latin typeface="Courier New" pitchFamily="49" charset="0"/>
              </a:rPr>
              <a:t>mpirun</a:t>
            </a:r>
            <a:r>
              <a:rPr lang="en-US" sz="1800" b="1" dirty="0">
                <a:solidFill>
                  <a:srgbClr val="0000CC"/>
                </a:solidFill>
                <a:latin typeface="Courier New" pitchFamily="49" charset="0"/>
              </a:rPr>
              <a:t>  -</a:t>
            </a:r>
            <a:r>
              <a:rPr lang="en-US" sz="1800" b="1" dirty="0" err="1">
                <a:solidFill>
                  <a:srgbClr val="0000CC"/>
                </a:solidFill>
                <a:latin typeface="Courier New" pitchFamily="49" charset="0"/>
              </a:rPr>
              <a:t>np</a:t>
            </a:r>
            <a:r>
              <a:rPr lang="en-US" sz="1800" b="1" dirty="0">
                <a:latin typeface="Courier New" pitchFamily="49" charset="0"/>
              </a:rPr>
              <a:t>  2  </a:t>
            </a:r>
            <a:r>
              <a:rPr lang="en-US" sz="1800" b="1" dirty="0" err="1">
                <a:latin typeface="Courier New" pitchFamily="49" charset="0"/>
              </a:rPr>
              <a:t>hello_world_mpi</a:t>
            </a:r>
            <a:endParaRPr lang="en-US" sz="1800" b="1" dirty="0">
              <a:latin typeface="Courier New" pitchFamily="49" charset="0"/>
            </a:endParaRPr>
          </a:p>
          <a:p>
            <a:pPr>
              <a:lnSpc>
                <a:spcPct val="90000"/>
              </a:lnSpc>
              <a:buFont typeface="Wingdings" pitchFamily="2" charset="2"/>
              <a:buNone/>
            </a:pPr>
            <a:r>
              <a:rPr lang="en-US" sz="1800" b="1" dirty="0">
                <a:latin typeface="Courier New" pitchFamily="49" charset="0"/>
              </a:rPr>
              <a:t>Greetings from process #1!</a:t>
            </a:r>
          </a:p>
          <a:p>
            <a:pPr>
              <a:lnSpc>
                <a:spcPct val="130000"/>
              </a:lnSpc>
              <a:buFont typeface="Wingdings" pitchFamily="2" charset="2"/>
              <a:buNone/>
            </a:pPr>
            <a:r>
              <a:rPr lang="en-US" sz="1800" b="1" dirty="0">
                <a:latin typeface="Courier New" pitchFamily="49" charset="0"/>
              </a:rPr>
              <a:t>% </a:t>
            </a:r>
            <a:r>
              <a:rPr lang="en-US" sz="1800" b="1" dirty="0" err="1">
                <a:solidFill>
                  <a:srgbClr val="0000CC"/>
                </a:solidFill>
                <a:latin typeface="Courier New" pitchFamily="49" charset="0"/>
              </a:rPr>
              <a:t>mpirun</a:t>
            </a:r>
            <a:r>
              <a:rPr lang="en-US" sz="1800" b="1" dirty="0">
                <a:solidFill>
                  <a:srgbClr val="0000CC"/>
                </a:solidFill>
                <a:latin typeface="Courier New" pitchFamily="49" charset="0"/>
              </a:rPr>
              <a:t>  -</a:t>
            </a:r>
            <a:r>
              <a:rPr lang="en-US" sz="1800" b="1" dirty="0" err="1">
                <a:solidFill>
                  <a:srgbClr val="0000CC"/>
                </a:solidFill>
                <a:latin typeface="Courier New" pitchFamily="49" charset="0"/>
              </a:rPr>
              <a:t>np</a:t>
            </a:r>
            <a:r>
              <a:rPr lang="en-US" sz="1800" b="1" dirty="0">
                <a:latin typeface="Courier New" pitchFamily="49" charset="0"/>
              </a:rPr>
              <a:t>  3  </a:t>
            </a:r>
            <a:r>
              <a:rPr lang="en-US" sz="1800" b="1" dirty="0" err="1">
                <a:latin typeface="Courier New" pitchFamily="49" charset="0"/>
              </a:rPr>
              <a:t>hello_world_mpi</a:t>
            </a:r>
            <a:endParaRPr lang="en-US" sz="1800" b="1" dirty="0">
              <a:latin typeface="Courier New" pitchFamily="49" charset="0"/>
            </a:endParaRPr>
          </a:p>
          <a:p>
            <a:pPr>
              <a:lnSpc>
                <a:spcPct val="90000"/>
              </a:lnSpc>
              <a:buFont typeface="Wingdings" pitchFamily="2" charset="2"/>
              <a:buNone/>
            </a:pPr>
            <a:r>
              <a:rPr lang="en-US" sz="1800" b="1" dirty="0">
                <a:latin typeface="Courier New" pitchFamily="49" charset="0"/>
              </a:rPr>
              <a:t>Greetings from process #1!</a:t>
            </a:r>
          </a:p>
          <a:p>
            <a:pPr>
              <a:lnSpc>
                <a:spcPct val="90000"/>
              </a:lnSpc>
              <a:buFont typeface="Wingdings" pitchFamily="2" charset="2"/>
              <a:buNone/>
            </a:pPr>
            <a:r>
              <a:rPr lang="en-US" sz="1800" b="1" dirty="0">
                <a:latin typeface="Courier New" pitchFamily="49" charset="0"/>
              </a:rPr>
              <a:t>Greetings from process #2!</a:t>
            </a:r>
          </a:p>
          <a:p>
            <a:pPr>
              <a:lnSpc>
                <a:spcPct val="130000"/>
              </a:lnSpc>
              <a:buFont typeface="Wingdings" pitchFamily="2" charset="2"/>
              <a:buNone/>
            </a:pPr>
            <a:r>
              <a:rPr lang="en-US" sz="1800" b="1" dirty="0">
                <a:latin typeface="Courier New" pitchFamily="49" charset="0"/>
              </a:rPr>
              <a:t>% </a:t>
            </a:r>
            <a:r>
              <a:rPr lang="en-US" sz="1800" b="1" dirty="0" err="1">
                <a:solidFill>
                  <a:srgbClr val="0000CC"/>
                </a:solidFill>
                <a:latin typeface="Courier New" pitchFamily="49" charset="0"/>
              </a:rPr>
              <a:t>mpirun</a:t>
            </a:r>
            <a:r>
              <a:rPr lang="en-US" sz="1800" b="1" dirty="0">
                <a:solidFill>
                  <a:srgbClr val="0000CC"/>
                </a:solidFill>
                <a:latin typeface="Courier New" pitchFamily="49" charset="0"/>
              </a:rPr>
              <a:t>  -</a:t>
            </a:r>
            <a:r>
              <a:rPr lang="en-US" sz="1800" b="1" dirty="0" err="1">
                <a:solidFill>
                  <a:srgbClr val="0000CC"/>
                </a:solidFill>
                <a:latin typeface="Courier New" pitchFamily="49" charset="0"/>
              </a:rPr>
              <a:t>np</a:t>
            </a:r>
            <a:r>
              <a:rPr lang="en-US" sz="1800" b="1" dirty="0">
                <a:latin typeface="Courier New" pitchFamily="49" charset="0"/>
              </a:rPr>
              <a:t>  4  </a:t>
            </a:r>
            <a:r>
              <a:rPr lang="en-US" sz="1800" b="1" dirty="0" err="1">
                <a:latin typeface="Courier New" pitchFamily="49" charset="0"/>
              </a:rPr>
              <a:t>hello_world_mpi</a:t>
            </a:r>
            <a:endParaRPr lang="en-US" sz="1800" b="1" dirty="0">
              <a:latin typeface="Courier New" pitchFamily="49" charset="0"/>
            </a:endParaRPr>
          </a:p>
          <a:p>
            <a:pPr>
              <a:lnSpc>
                <a:spcPct val="90000"/>
              </a:lnSpc>
              <a:buFont typeface="Wingdings" pitchFamily="2" charset="2"/>
              <a:buNone/>
            </a:pPr>
            <a:r>
              <a:rPr lang="en-US" sz="1800" b="1" dirty="0">
                <a:latin typeface="Courier New" pitchFamily="49" charset="0"/>
              </a:rPr>
              <a:t>Greetings from process #1!</a:t>
            </a:r>
          </a:p>
          <a:p>
            <a:pPr>
              <a:lnSpc>
                <a:spcPct val="90000"/>
              </a:lnSpc>
              <a:buFont typeface="Wingdings" pitchFamily="2" charset="2"/>
              <a:buNone/>
            </a:pPr>
            <a:r>
              <a:rPr lang="en-US" sz="1800" b="1" dirty="0">
                <a:latin typeface="Courier New" pitchFamily="49" charset="0"/>
              </a:rPr>
              <a:t>Greetings from process #2!</a:t>
            </a:r>
          </a:p>
          <a:p>
            <a:pPr>
              <a:lnSpc>
                <a:spcPct val="90000"/>
              </a:lnSpc>
              <a:buFont typeface="Wingdings" pitchFamily="2" charset="2"/>
              <a:buNone/>
            </a:pPr>
            <a:r>
              <a:rPr lang="en-US" sz="1800" b="1" dirty="0">
                <a:latin typeface="Courier New" pitchFamily="49" charset="0"/>
              </a:rPr>
              <a:t>Greetings from process #3!</a:t>
            </a:r>
          </a:p>
          <a:p>
            <a:pPr>
              <a:lnSpc>
                <a:spcPct val="90000"/>
              </a:lnSpc>
            </a:pPr>
            <a:endParaRPr lang="en-US" sz="3200"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6C2AFD2-106E-443F-8443-C8BD8A90B057}" type="slidenum">
              <a:rPr lang="en-US"/>
              <a:pPr/>
              <a:t>68</a:t>
            </a:fld>
            <a:endParaRPr lang="en-US"/>
          </a:p>
        </p:txBody>
      </p:sp>
      <p:sp>
        <p:nvSpPr>
          <p:cNvPr id="823298" name="Rectangle 2"/>
          <p:cNvSpPr>
            <a:spLocks noGrp="1" noChangeArrowheads="1"/>
          </p:cNvSpPr>
          <p:nvPr>
            <p:ph type="title"/>
          </p:nvPr>
        </p:nvSpPr>
        <p:spPr/>
        <p:txBody>
          <a:bodyPr/>
          <a:lstStyle/>
          <a:p>
            <a:r>
              <a:rPr lang="en-US"/>
              <a:t>Deterministic Operation?</a:t>
            </a:r>
          </a:p>
        </p:txBody>
      </p:sp>
      <p:sp>
        <p:nvSpPr>
          <p:cNvPr id="823299" name="Rectangle 3"/>
          <p:cNvSpPr>
            <a:spLocks noGrp="1" noChangeArrowheads="1"/>
          </p:cNvSpPr>
          <p:nvPr>
            <p:ph type="body" idx="1"/>
          </p:nvPr>
        </p:nvSpPr>
        <p:spPr>
          <a:xfrm>
            <a:off x="533400" y="1371600"/>
            <a:ext cx="8153400" cy="4800600"/>
          </a:xfrm>
        </p:spPr>
        <p:txBody>
          <a:bodyPr/>
          <a:lstStyle/>
          <a:p>
            <a:pPr>
              <a:buFont typeface="Wingdings" pitchFamily="2" charset="2"/>
              <a:buNone/>
            </a:pPr>
            <a:r>
              <a:rPr lang="en-US" sz="1800" b="1">
                <a:latin typeface="Courier New" pitchFamily="49" charset="0"/>
              </a:rPr>
              <a:t>% </a:t>
            </a:r>
            <a:r>
              <a:rPr lang="en-US" sz="1800" b="1">
                <a:solidFill>
                  <a:srgbClr val="0000CC"/>
                </a:solidFill>
                <a:latin typeface="Courier New" pitchFamily="49" charset="0"/>
              </a:rPr>
              <a:t>mpirun  -np</a:t>
            </a:r>
            <a:r>
              <a:rPr lang="en-US" sz="1800" b="1">
                <a:latin typeface="Courier New" pitchFamily="49" charset="0"/>
              </a:rPr>
              <a:t>  4  hello_world_mpi</a:t>
            </a:r>
          </a:p>
          <a:p>
            <a:pPr>
              <a:lnSpc>
                <a:spcPct val="80000"/>
              </a:lnSpc>
              <a:buFont typeface="Wingdings" pitchFamily="2" charset="2"/>
              <a:buNone/>
            </a:pPr>
            <a:r>
              <a:rPr lang="en-US" sz="1800" b="1">
                <a:latin typeface="Courier New" pitchFamily="49" charset="0"/>
              </a:rPr>
              <a:t>Greetings from process #1!</a:t>
            </a:r>
          </a:p>
          <a:p>
            <a:pPr>
              <a:lnSpc>
                <a:spcPct val="80000"/>
              </a:lnSpc>
              <a:buFont typeface="Wingdings" pitchFamily="2" charset="2"/>
              <a:buNone/>
            </a:pPr>
            <a:r>
              <a:rPr lang="en-US" sz="1800" b="1">
                <a:latin typeface="Courier New" pitchFamily="49" charset="0"/>
              </a:rPr>
              <a:t>Greetings from process #2!</a:t>
            </a:r>
          </a:p>
          <a:p>
            <a:pPr>
              <a:lnSpc>
                <a:spcPct val="80000"/>
              </a:lnSpc>
              <a:buFont typeface="Wingdings" pitchFamily="2" charset="2"/>
              <a:buNone/>
            </a:pPr>
            <a:r>
              <a:rPr lang="en-US" sz="1800" b="1">
                <a:latin typeface="Courier New" pitchFamily="49" charset="0"/>
              </a:rPr>
              <a:t>Greetings from process #3!</a:t>
            </a:r>
          </a:p>
          <a:p>
            <a:pPr>
              <a:lnSpc>
                <a:spcPct val="80000"/>
              </a:lnSpc>
              <a:buFont typeface="Wingdings" pitchFamily="2" charset="2"/>
              <a:buNone/>
            </a:pPr>
            <a:r>
              <a:rPr lang="en-US"/>
              <a:t>The order in which the greetings are printed is deterministic.  </a:t>
            </a:r>
            <a:r>
              <a:rPr lang="en-US" b="1" u="sng">
                <a:solidFill>
                  <a:srgbClr val="A50021"/>
                </a:solidFill>
              </a:rPr>
              <a:t>Why?</a:t>
            </a:r>
          </a:p>
          <a:p>
            <a:pPr>
              <a:buFont typeface="Wingdings" pitchFamily="2" charset="2"/>
              <a:buNone/>
            </a:pPr>
            <a:r>
              <a:rPr lang="en-US" sz="1800" b="1">
                <a:solidFill>
                  <a:srgbClr val="000000"/>
                </a:solidFill>
                <a:latin typeface="Courier New" pitchFamily="49" charset="0"/>
              </a:rPr>
              <a:t>for (source = 0; source &lt; num_procs; source++) {</a:t>
            </a:r>
          </a:p>
          <a:p>
            <a:pPr>
              <a:lnSpc>
                <a:spcPct val="70000"/>
              </a:lnSpc>
              <a:buFont typeface="Wingdings" pitchFamily="2" charset="2"/>
              <a:buNone/>
            </a:pPr>
            <a:r>
              <a:rPr lang="en-US" sz="1800" b="1">
                <a:solidFill>
                  <a:srgbClr val="000000"/>
                </a:solidFill>
                <a:latin typeface="Courier New" pitchFamily="49" charset="0"/>
              </a:rPr>
              <a:t>  if (source != server_rank) {</a:t>
            </a:r>
          </a:p>
          <a:p>
            <a:pPr>
              <a:lnSpc>
                <a:spcPct val="70000"/>
              </a:lnSpc>
              <a:buFont typeface="Wingdings" pitchFamily="2" charset="2"/>
              <a:buNone/>
            </a:pPr>
            <a:r>
              <a:rPr lang="en-US" sz="1800" b="1">
                <a:solidFill>
                  <a:srgbClr val="000000"/>
                </a:solidFill>
                <a:latin typeface="Courier New" pitchFamily="49" charset="0"/>
              </a:rPr>
              <a:t>    mpi_error_code =</a:t>
            </a:r>
          </a:p>
          <a:p>
            <a:pPr>
              <a:lnSpc>
                <a:spcPct val="70000"/>
              </a:lnSpc>
              <a:buFont typeface="Wingdings" pitchFamily="2" charset="2"/>
              <a:buNone/>
            </a:pPr>
            <a:r>
              <a:rPr lang="en-US" sz="1800" b="1">
                <a:solidFill>
                  <a:srgbClr val="000000"/>
                </a:solidFill>
                <a:latin typeface="Courier New" pitchFamily="49" charset="0"/>
              </a:rPr>
              <a:t>      </a:t>
            </a:r>
            <a:r>
              <a:rPr lang="en-US" sz="1800" b="1">
                <a:solidFill>
                  <a:schemeClr val="folHlink"/>
                </a:solidFill>
                <a:latin typeface="Courier New" pitchFamily="49" charset="0"/>
              </a:rPr>
              <a:t>MPI_Recv</a:t>
            </a:r>
            <a:r>
              <a:rPr lang="en-US" sz="1800" b="1">
                <a:solidFill>
                  <a:srgbClr val="000000"/>
                </a:solidFill>
                <a:latin typeface="Courier New" pitchFamily="49" charset="0"/>
              </a:rPr>
              <a:t>(message, maximum_message_length + 1,</a:t>
            </a:r>
          </a:p>
          <a:p>
            <a:pPr>
              <a:lnSpc>
                <a:spcPct val="70000"/>
              </a:lnSpc>
              <a:buFont typeface="Wingdings" pitchFamily="2" charset="2"/>
              <a:buNone/>
            </a:pPr>
            <a:r>
              <a:rPr lang="en-US" sz="1800" b="1">
                <a:solidFill>
                  <a:srgbClr val="000000"/>
                </a:solidFill>
                <a:latin typeface="Courier New" pitchFamily="49" charset="0"/>
              </a:rPr>
              <a:t>        </a:t>
            </a:r>
            <a:r>
              <a:rPr lang="en-US" sz="1800" b="1">
                <a:solidFill>
                  <a:schemeClr val="folHlink"/>
                </a:solidFill>
                <a:latin typeface="Courier New" pitchFamily="49" charset="0"/>
              </a:rPr>
              <a:t>MPI_CHAR</a:t>
            </a:r>
            <a:r>
              <a:rPr lang="en-US" sz="1800" b="1">
                <a:solidFill>
                  <a:srgbClr val="000000"/>
                </a:solidFill>
                <a:latin typeface="Courier New" pitchFamily="49" charset="0"/>
              </a:rPr>
              <a:t>, source, tag, </a:t>
            </a:r>
            <a:r>
              <a:rPr lang="en-US" sz="1800" b="1">
                <a:solidFill>
                  <a:schemeClr val="folHlink"/>
                </a:solidFill>
                <a:latin typeface="Courier New" pitchFamily="49" charset="0"/>
              </a:rPr>
              <a:t>MPI_COMM_WORLD</a:t>
            </a:r>
            <a:r>
              <a:rPr lang="en-US" sz="1800" b="1">
                <a:solidFill>
                  <a:srgbClr val="000000"/>
                </a:solidFill>
                <a:latin typeface="Courier New" pitchFamily="49" charset="0"/>
              </a:rPr>
              <a:t>,</a:t>
            </a:r>
          </a:p>
          <a:p>
            <a:pPr>
              <a:lnSpc>
                <a:spcPct val="70000"/>
              </a:lnSpc>
              <a:buFont typeface="Wingdings" pitchFamily="2" charset="2"/>
              <a:buNone/>
            </a:pPr>
            <a:r>
              <a:rPr lang="en-US" sz="1800" b="1">
                <a:solidFill>
                  <a:srgbClr val="000000"/>
                </a:solidFill>
                <a:latin typeface="Courier New" pitchFamily="49" charset="0"/>
              </a:rPr>
              <a:t>        &amp;status);</a:t>
            </a:r>
          </a:p>
          <a:p>
            <a:pPr>
              <a:lnSpc>
                <a:spcPct val="70000"/>
              </a:lnSpc>
              <a:buFont typeface="Wingdings" pitchFamily="2" charset="2"/>
              <a:buNone/>
            </a:pPr>
            <a:r>
              <a:rPr lang="en-US" sz="1800" b="1">
                <a:solidFill>
                  <a:srgbClr val="000000"/>
                </a:solidFill>
                <a:latin typeface="Courier New" pitchFamily="49" charset="0"/>
              </a:rPr>
              <a:t>    fprintf(stderr, "%s\n", message);</a:t>
            </a:r>
          </a:p>
          <a:p>
            <a:pPr>
              <a:lnSpc>
                <a:spcPct val="70000"/>
              </a:lnSpc>
              <a:buFont typeface="Wingdings" pitchFamily="2" charset="2"/>
              <a:buNone/>
            </a:pPr>
            <a:r>
              <a:rPr lang="en-US" sz="1800" b="1">
                <a:solidFill>
                  <a:srgbClr val="000000"/>
                </a:solidFill>
                <a:latin typeface="Courier New" pitchFamily="49" charset="0"/>
              </a:rPr>
              <a:t>  } /* if (source != server_rank) */</a:t>
            </a:r>
          </a:p>
          <a:p>
            <a:pPr>
              <a:lnSpc>
                <a:spcPct val="70000"/>
              </a:lnSpc>
              <a:buFont typeface="Wingdings" pitchFamily="2" charset="2"/>
              <a:buNone/>
            </a:pPr>
            <a:r>
              <a:rPr lang="en-US" sz="1800" b="1">
                <a:solidFill>
                  <a:srgbClr val="000000"/>
                </a:solidFill>
                <a:latin typeface="Courier New" pitchFamily="49" charset="0"/>
              </a:rPr>
              <a:t>} /* for source */</a:t>
            </a:r>
          </a:p>
          <a:p>
            <a:pPr>
              <a:lnSpc>
                <a:spcPct val="80000"/>
              </a:lnSpc>
              <a:buFont typeface="Wingdings" pitchFamily="2" charset="2"/>
              <a:buNone/>
            </a:pPr>
            <a:r>
              <a:rPr lang="en-US"/>
              <a:t>This loop </a:t>
            </a:r>
            <a:r>
              <a:rPr lang="en-US" b="1" u="sng"/>
              <a:t>ignores the receive order</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7A726770-8435-4530-B00A-CA12249B22B8}" type="slidenum">
              <a:rPr lang="en-US"/>
              <a:pPr/>
              <a:t>69</a:t>
            </a:fld>
            <a:endParaRPr lang="en-US"/>
          </a:p>
        </p:txBody>
      </p:sp>
      <p:sp>
        <p:nvSpPr>
          <p:cNvPr id="824322" name="Rectangle 2"/>
          <p:cNvSpPr>
            <a:spLocks noGrp="1" noChangeArrowheads="1"/>
          </p:cNvSpPr>
          <p:nvPr>
            <p:ph type="title"/>
          </p:nvPr>
        </p:nvSpPr>
        <p:spPr/>
        <p:txBody>
          <a:bodyPr/>
          <a:lstStyle/>
          <a:p>
            <a:r>
              <a:rPr lang="en-US"/>
              <a:t>Deterministic Parallelism</a:t>
            </a:r>
          </a:p>
        </p:txBody>
      </p:sp>
      <p:sp>
        <p:nvSpPr>
          <p:cNvPr id="824323"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Because of the order in which the loop iterations occur, the greetings will be </a:t>
            </a:r>
            <a:r>
              <a:rPr lang="en-US" b="1" u="sng">
                <a:solidFill>
                  <a:srgbClr val="A50021"/>
                </a:solidFill>
              </a:rPr>
              <a:t>printed</a:t>
            </a:r>
            <a:r>
              <a:rPr lang="en-US"/>
              <a:t> in </a:t>
            </a:r>
            <a:r>
              <a:rPr lang="en-US" b="1" u="sng"/>
              <a:t>non-deterministic</a:t>
            </a:r>
            <a:r>
              <a:rPr lang="en-US"/>
              <a:t> order.</a:t>
            </a:r>
          </a:p>
        </p:txBody>
      </p:sp>
      <p:sp>
        <p:nvSpPr>
          <p:cNvPr id="824324" name="Oval 4"/>
          <p:cNvSpPr>
            <a:spLocks noChangeArrowheads="1"/>
          </p:cNvSpPr>
          <p:nvPr/>
        </p:nvSpPr>
        <p:spPr bwMode="auto">
          <a:xfrm>
            <a:off x="3429000" y="2362200"/>
            <a:ext cx="11430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tutorial on the OSCER education webpage.</a:t>
            </a:r>
            <a:endParaRPr lang="en-US"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169D34C1-B690-45A2-B75E-08E52C90F361}" type="slidenum">
              <a:rPr lang="en-US"/>
              <a:pPr/>
              <a:t>70</a:t>
            </a:fld>
            <a:endParaRPr lang="en-US"/>
          </a:p>
        </p:txBody>
      </p:sp>
      <p:sp>
        <p:nvSpPr>
          <p:cNvPr id="825346" name="Rectangle 2"/>
          <p:cNvSpPr>
            <a:spLocks noGrp="1" noChangeArrowheads="1"/>
          </p:cNvSpPr>
          <p:nvPr>
            <p:ph type="title"/>
          </p:nvPr>
        </p:nvSpPr>
        <p:spPr/>
        <p:txBody>
          <a:bodyPr/>
          <a:lstStyle/>
          <a:p>
            <a:r>
              <a:rPr lang="en-US"/>
              <a:t>Nondeterministic Parallelism</a:t>
            </a:r>
          </a:p>
        </p:txBody>
      </p:sp>
      <p:sp>
        <p:nvSpPr>
          <p:cNvPr id="825347" name="Rectangle 3"/>
          <p:cNvSpPr>
            <a:spLocks noGrp="1" noChangeArrowheads="1"/>
          </p:cNvSpPr>
          <p:nvPr>
            <p:ph type="body" idx="1"/>
          </p:nvPr>
        </p:nvSpPr>
        <p:spPr>
          <a:xfrm>
            <a:off x="533400" y="1219200"/>
            <a:ext cx="8153400" cy="48768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MPI_ANY_SOURCE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Because of this change, the greetings will be </a:t>
            </a:r>
            <a:r>
              <a:rPr lang="en-US" b="1" u="sng">
                <a:solidFill>
                  <a:srgbClr val="A50021"/>
                </a:solidFill>
              </a:rPr>
              <a:t>printed</a:t>
            </a:r>
            <a:r>
              <a:rPr lang="en-US"/>
              <a:t> in        </a:t>
            </a:r>
            <a:r>
              <a:rPr lang="en-US" b="1" u="sng"/>
              <a:t>non-deterministic</a:t>
            </a:r>
            <a:r>
              <a:rPr lang="en-US"/>
              <a:t> order, specifically in the order in which they’re received.</a:t>
            </a:r>
          </a:p>
        </p:txBody>
      </p:sp>
      <p:sp>
        <p:nvSpPr>
          <p:cNvPr id="825348" name="Oval 4"/>
          <p:cNvSpPr>
            <a:spLocks noChangeArrowheads="1"/>
          </p:cNvSpPr>
          <p:nvPr/>
        </p:nvSpPr>
        <p:spPr bwMode="auto">
          <a:xfrm>
            <a:off x="3200400" y="2362200"/>
            <a:ext cx="25908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24D07EA-6685-48F9-BDE0-FA7E9204F1B2}" type="slidenum">
              <a:rPr lang="en-US"/>
              <a:pPr/>
              <a:t>71</a:t>
            </a:fld>
            <a:endParaRPr lang="en-US"/>
          </a:p>
        </p:txBody>
      </p:sp>
      <p:sp>
        <p:nvSpPr>
          <p:cNvPr id="826370" name="Rectangle 2"/>
          <p:cNvSpPr>
            <a:spLocks noGrp="1" noChangeArrowheads="1"/>
          </p:cNvSpPr>
          <p:nvPr>
            <p:ph type="title"/>
          </p:nvPr>
        </p:nvSpPr>
        <p:spPr/>
        <p:txBody>
          <a:bodyPr/>
          <a:lstStyle/>
          <a:p>
            <a:r>
              <a:rPr lang="en-US"/>
              <a:t>Message = Envelope+Contents</a:t>
            </a:r>
          </a:p>
        </p:txBody>
      </p:sp>
      <p:sp>
        <p:nvSpPr>
          <p:cNvPr id="826371" name="Rectangle 3"/>
          <p:cNvSpPr>
            <a:spLocks noGrp="1" noChangeArrowheads="1"/>
          </p:cNvSpPr>
          <p:nvPr>
            <p:ph type="body" idx="1"/>
          </p:nvPr>
        </p:nvSpPr>
        <p:spPr/>
        <p:txBody>
          <a:bodyPr/>
          <a:lstStyle/>
          <a:p>
            <a:pPr>
              <a:lnSpc>
                <a:spcPct val="70000"/>
              </a:lnSpc>
              <a:buFont typeface="Wingdings" pitchFamily="2" charset="2"/>
              <a:buNone/>
            </a:pPr>
            <a:r>
              <a:rPr lang="en-US" sz="2000" b="1" dirty="0" err="1">
                <a:solidFill>
                  <a:schemeClr val="folHlink"/>
                </a:solidFill>
                <a:latin typeface="Courier New" pitchFamily="49" charset="0"/>
              </a:rPr>
              <a:t>MPI_Send</a:t>
            </a:r>
            <a:r>
              <a:rPr lang="en-US" sz="2000" b="1" dirty="0">
                <a:solidFill>
                  <a:srgbClr val="000000"/>
                </a:solidFill>
                <a:latin typeface="Courier New" pitchFamily="49" charset="0"/>
              </a:rPr>
              <a:t>(message, </a:t>
            </a:r>
            <a:r>
              <a:rPr lang="en-US" sz="2000" b="1" dirty="0" err="1">
                <a:solidFill>
                  <a:srgbClr val="000000"/>
                </a:solidFill>
                <a:latin typeface="Courier New" pitchFamily="49" charset="0"/>
              </a:rPr>
              <a:t>strlen</a:t>
            </a:r>
            <a:r>
              <a:rPr lang="en-US" sz="2000" b="1" dirty="0">
                <a:solidFill>
                  <a:srgbClr val="000000"/>
                </a:solidFill>
                <a:latin typeface="Courier New" pitchFamily="49" charset="0"/>
              </a:rPr>
              <a:t>(message) + 1,</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MPI_CHAR</a:t>
            </a:r>
            <a:r>
              <a:rPr lang="en-US" sz="2000" b="1" dirty="0">
                <a:solidFill>
                  <a:srgbClr val="000000"/>
                </a:solidFill>
                <a:latin typeface="Courier New" pitchFamily="49" charset="0"/>
              </a:rPr>
              <a:t>, destination, tag, </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MPI_COMM_WORLD</a:t>
            </a:r>
            <a:r>
              <a:rPr lang="en-US" sz="2000" b="1" dirty="0">
                <a:solidFill>
                  <a:srgbClr val="000000"/>
                </a:solidFill>
                <a:latin typeface="Courier New" pitchFamily="49" charset="0"/>
              </a:rPr>
              <a:t>);</a:t>
            </a:r>
            <a:endParaRPr lang="en-US" sz="2000" dirty="0">
              <a:solidFill>
                <a:srgbClr val="000000"/>
              </a:solidFill>
            </a:endParaRPr>
          </a:p>
          <a:p>
            <a:pPr>
              <a:lnSpc>
                <a:spcPct val="80000"/>
              </a:lnSpc>
              <a:buFont typeface="Wingdings" pitchFamily="2" charset="2"/>
              <a:buNone/>
            </a:pPr>
            <a:r>
              <a:rPr lang="en-US" dirty="0"/>
              <a:t>When MPI sends a message, it doesn’t just send the contents; it also sends an “envelope” describing the contents:</a:t>
            </a:r>
          </a:p>
          <a:p>
            <a:pPr>
              <a:lnSpc>
                <a:spcPct val="80000"/>
              </a:lnSpc>
              <a:buFont typeface="Wingdings" pitchFamily="2" charset="2"/>
              <a:buNone/>
            </a:pPr>
            <a:r>
              <a:rPr lang="en-US" b="1" u="sng" dirty="0"/>
              <a:t>Size</a:t>
            </a:r>
            <a:r>
              <a:rPr lang="en-US" dirty="0"/>
              <a:t> (number of elements of data type)</a:t>
            </a:r>
          </a:p>
          <a:p>
            <a:pPr>
              <a:lnSpc>
                <a:spcPct val="80000"/>
              </a:lnSpc>
              <a:buFont typeface="Wingdings" pitchFamily="2" charset="2"/>
              <a:buNone/>
            </a:pPr>
            <a:r>
              <a:rPr lang="en-US" b="1" u="sng" dirty="0"/>
              <a:t>Data type</a:t>
            </a:r>
          </a:p>
          <a:p>
            <a:pPr>
              <a:lnSpc>
                <a:spcPct val="80000"/>
              </a:lnSpc>
              <a:buFont typeface="Wingdings" pitchFamily="2" charset="2"/>
              <a:buNone/>
            </a:pPr>
            <a:r>
              <a:rPr lang="en-US" b="1" u="sng" dirty="0"/>
              <a:t>Source</a:t>
            </a:r>
            <a:r>
              <a:rPr lang="en-US" dirty="0"/>
              <a:t>: rank of sending process</a:t>
            </a:r>
          </a:p>
          <a:p>
            <a:pPr>
              <a:lnSpc>
                <a:spcPct val="80000"/>
              </a:lnSpc>
              <a:buFont typeface="Wingdings" pitchFamily="2" charset="2"/>
              <a:buNone/>
            </a:pPr>
            <a:r>
              <a:rPr lang="en-US" b="1" u="sng" dirty="0"/>
              <a:t>Destination</a:t>
            </a:r>
            <a:r>
              <a:rPr lang="en-US" dirty="0"/>
              <a:t>: rank of process to receive</a:t>
            </a:r>
          </a:p>
          <a:p>
            <a:pPr>
              <a:lnSpc>
                <a:spcPct val="80000"/>
              </a:lnSpc>
              <a:buFont typeface="Wingdings" pitchFamily="2" charset="2"/>
              <a:buNone/>
            </a:pPr>
            <a:r>
              <a:rPr lang="en-US" b="1" u="sng" dirty="0"/>
              <a:t>Tag</a:t>
            </a:r>
            <a:r>
              <a:rPr lang="en-US" dirty="0"/>
              <a:t> (message ID)</a:t>
            </a:r>
          </a:p>
          <a:p>
            <a:pPr>
              <a:lnSpc>
                <a:spcPct val="80000"/>
              </a:lnSpc>
              <a:buFont typeface="Wingdings" pitchFamily="2" charset="2"/>
              <a:buNone/>
            </a:pPr>
            <a:r>
              <a:rPr lang="en-US" b="1" u="sng" dirty="0"/>
              <a:t>Communicator</a:t>
            </a:r>
            <a:r>
              <a:rPr lang="en-US" dirty="0"/>
              <a:t> (for example,</a:t>
            </a:r>
            <a:r>
              <a:rPr lang="en-US" dirty="0">
                <a:latin typeface="Courier New" pitchFamily="49" charset="0"/>
                <a:cs typeface="Courier New" pitchFamily="49" charset="0"/>
              </a:rPr>
              <a:t> </a:t>
            </a:r>
            <a:r>
              <a:rPr lang="en-US" b="1" dirty="0">
                <a:solidFill>
                  <a:schemeClr val="folHlink"/>
                </a:solidFill>
                <a:latin typeface="Courier New" pitchFamily="49" charset="0"/>
              </a:rPr>
              <a:t>MPI_COMM_WORLD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1"/>
          </p:nvPr>
        </p:nvSpPr>
        <p:spPr/>
        <p:txBody>
          <a:bodyPr/>
          <a:lstStyle/>
          <a:p>
            <a:fld id="{1AE16750-108A-4CC8-A76E-19537B7AE4F5}" type="slidenum">
              <a:rPr lang="en-US"/>
              <a:pPr/>
              <a:t>72</a:t>
            </a:fld>
            <a:endParaRPr lang="en-US"/>
          </a:p>
        </p:txBody>
      </p:sp>
      <p:sp>
        <p:nvSpPr>
          <p:cNvPr id="827394" name="Rectangle 2"/>
          <p:cNvSpPr>
            <a:spLocks noGrp="1" noChangeArrowheads="1"/>
          </p:cNvSpPr>
          <p:nvPr>
            <p:ph type="title"/>
          </p:nvPr>
        </p:nvSpPr>
        <p:spPr/>
        <p:txBody>
          <a:bodyPr/>
          <a:lstStyle/>
          <a:p>
            <a:r>
              <a:rPr lang="en-US" sz="3600"/>
              <a:t>MPI Data Types</a:t>
            </a:r>
          </a:p>
        </p:txBody>
      </p:sp>
      <p:graphicFrame>
        <p:nvGraphicFramePr>
          <p:cNvPr id="827395" name="Group 3"/>
          <p:cNvGraphicFramePr>
            <a:graphicFrameLocks noGrp="1"/>
          </p:cNvGraphicFramePr>
          <p:nvPr>
            <p:ph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27425" name="Text Box 33"/>
          <p:cNvSpPr txBox="1">
            <a:spLocks noChangeArrowheads="1"/>
          </p:cNvSpPr>
          <p:nvPr/>
        </p:nvSpPr>
        <p:spPr bwMode="auto">
          <a:xfrm>
            <a:off x="533400" y="3962400"/>
            <a:ext cx="8001000" cy="822325"/>
          </a:xfrm>
          <a:prstGeom prst="rect">
            <a:avLst/>
          </a:prstGeom>
          <a:noFill/>
          <a:ln w="9525">
            <a:noFill/>
            <a:miter lim="800000"/>
            <a:headEnd/>
            <a:tailEnd/>
          </a:ln>
          <a:effectLst/>
        </p:spPr>
        <p:txBody>
          <a:bodyPr>
            <a:spAutoFit/>
          </a:bodyPr>
          <a:lstStyle/>
          <a:p>
            <a:pPr algn="l"/>
            <a:r>
              <a:rPr lang="en-US" sz="2400"/>
              <a:t>MPI supports several other data types, but most are variations of these, and probably these are all you’ll use.</a:t>
            </a:r>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22638BF-60C4-4162-9224-B55F33138CC4}" type="slidenum">
              <a:rPr lang="en-US"/>
              <a:pPr/>
              <a:t>73</a:t>
            </a:fld>
            <a:endParaRPr lang="en-US"/>
          </a:p>
        </p:txBody>
      </p:sp>
      <p:sp>
        <p:nvSpPr>
          <p:cNvPr id="828418" name="Rectangle 2"/>
          <p:cNvSpPr>
            <a:spLocks noGrp="1" noChangeArrowheads="1"/>
          </p:cNvSpPr>
          <p:nvPr>
            <p:ph type="title"/>
          </p:nvPr>
        </p:nvSpPr>
        <p:spPr/>
        <p:txBody>
          <a:bodyPr/>
          <a:lstStyle/>
          <a:p>
            <a:r>
              <a:rPr lang="en-US" sz="3600"/>
              <a:t>Message Tags</a:t>
            </a:r>
          </a:p>
        </p:txBody>
      </p:sp>
      <p:sp>
        <p:nvSpPr>
          <p:cNvPr id="828419" name="Rectangle 3"/>
          <p:cNvSpPr>
            <a:spLocks noGrp="1" noChangeArrowheads="1"/>
          </p:cNvSpPr>
          <p:nvPr>
            <p:ph type="body" idx="1"/>
          </p:nvPr>
        </p:nvSpPr>
        <p:spPr/>
        <p:txBody>
          <a:bodyPr/>
          <a:lstStyle/>
          <a:p>
            <a:pPr>
              <a:buFont typeface="Wingdings" pitchFamily="2" charset="2"/>
              <a:buNone/>
            </a:pPr>
            <a:r>
              <a:rPr lang="en-US" dirty="0"/>
              <a:t>My daughter was born in mid-December.</a:t>
            </a:r>
          </a:p>
          <a:p>
            <a:pPr>
              <a:buFont typeface="Wingdings" pitchFamily="2" charset="2"/>
              <a:buNone/>
            </a:pPr>
            <a:r>
              <a:rPr lang="en-US" dirty="0"/>
              <a:t>So, if I give her a present in December, how does she know which of these it’s for?</a:t>
            </a:r>
          </a:p>
          <a:p>
            <a:r>
              <a:rPr lang="en-US" dirty="0"/>
              <a:t>Her birthday</a:t>
            </a:r>
          </a:p>
          <a:p>
            <a:r>
              <a:rPr lang="en-US" dirty="0"/>
              <a:t>Christmas</a:t>
            </a:r>
          </a:p>
          <a:p>
            <a:r>
              <a:rPr lang="en-US" dirty="0" smtClean="0"/>
              <a:t>Hanukkah</a:t>
            </a:r>
            <a:endParaRPr lang="en-US" dirty="0"/>
          </a:p>
          <a:p>
            <a:pPr>
              <a:buFont typeface="Wingdings" pitchFamily="2" charset="2"/>
              <a:buNone/>
            </a:pPr>
            <a:r>
              <a:rPr lang="en-US" dirty="0"/>
              <a:t>She knows because of the tag on the present:</a:t>
            </a:r>
          </a:p>
          <a:p>
            <a:r>
              <a:rPr lang="en-US" dirty="0"/>
              <a:t>A little cake and candles means birthday</a:t>
            </a:r>
          </a:p>
          <a:p>
            <a:r>
              <a:rPr lang="en-US" dirty="0"/>
              <a:t>A little tree or a Santa means Christmas</a:t>
            </a:r>
          </a:p>
          <a:p>
            <a:r>
              <a:rPr lang="en-US" dirty="0"/>
              <a:t>A little menorah means </a:t>
            </a:r>
            <a:r>
              <a:rPr lang="en-US" dirty="0" smtClean="0"/>
              <a:t>Hanukkah</a:t>
            </a:r>
            <a:endParaRPr lang="en-US" dirty="0"/>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B8FDEF3-F0E6-4C31-AF48-3DA0E5F2B3DA}" type="slidenum">
              <a:rPr lang="en-US"/>
              <a:pPr/>
              <a:t>74</a:t>
            </a:fld>
            <a:endParaRPr lang="en-US"/>
          </a:p>
        </p:txBody>
      </p:sp>
      <p:sp>
        <p:nvSpPr>
          <p:cNvPr id="829442" name="Rectangle 2"/>
          <p:cNvSpPr>
            <a:spLocks noGrp="1" noChangeArrowheads="1"/>
          </p:cNvSpPr>
          <p:nvPr>
            <p:ph type="title"/>
          </p:nvPr>
        </p:nvSpPr>
        <p:spPr/>
        <p:txBody>
          <a:bodyPr/>
          <a:lstStyle/>
          <a:p>
            <a:r>
              <a:rPr lang="en-US"/>
              <a:t>Message Tags</a:t>
            </a:r>
          </a:p>
        </p:txBody>
      </p:sp>
      <p:sp>
        <p:nvSpPr>
          <p:cNvPr id="829443" name="Rectangle 3"/>
          <p:cNvSpPr>
            <a:spLocks noGrp="1" noChangeArrowheads="1"/>
          </p:cNvSpPr>
          <p:nvPr>
            <p:ph type="body" idx="1"/>
          </p:nvPr>
        </p:nvSpPr>
        <p:spPr>
          <a:xfrm>
            <a:off x="533400" y="1219200"/>
            <a:ext cx="8153400" cy="4876800"/>
          </a:xfrm>
        </p:spPr>
        <p:txBody>
          <a:bodyPr/>
          <a:lstStyle/>
          <a:p>
            <a:pPr>
              <a:buFont typeface="Wingdings" pitchFamily="2" charset="2"/>
              <a:buNone/>
            </a:pPr>
            <a:r>
              <a:rPr lang="en-US" sz="2000" b="1" dirty="0">
                <a:solidFill>
                  <a:srgbClr val="000000"/>
                </a:solidFill>
                <a:latin typeface="Courier New" pitchFamily="49" charset="0"/>
              </a:rPr>
              <a:t> for (source = 0; source &lt; </a:t>
            </a:r>
            <a:r>
              <a:rPr lang="en-US" sz="2000" b="1" dirty="0" err="1">
                <a:solidFill>
                  <a:srgbClr val="000000"/>
                </a:solidFill>
                <a:latin typeface="Courier New" pitchFamily="49" charset="0"/>
              </a:rPr>
              <a:t>num_procs</a:t>
            </a:r>
            <a:r>
              <a:rPr lang="en-US" sz="2000" b="1" dirty="0">
                <a:solidFill>
                  <a:srgbClr val="000000"/>
                </a:solidFill>
                <a:latin typeface="Courier New" pitchFamily="49" charset="0"/>
              </a:rPr>
              <a:t>; source++) {</a:t>
            </a:r>
          </a:p>
          <a:p>
            <a:pPr>
              <a:lnSpc>
                <a:spcPct val="70000"/>
              </a:lnSpc>
              <a:buFont typeface="Wingdings" pitchFamily="2" charset="2"/>
              <a:buNone/>
            </a:pPr>
            <a:r>
              <a:rPr lang="en-US" sz="2000" b="1" dirty="0">
                <a:solidFill>
                  <a:srgbClr val="000000"/>
                </a:solidFill>
                <a:latin typeface="Courier New" pitchFamily="49" charset="0"/>
              </a:rPr>
              <a:t>   if (source != </a:t>
            </a:r>
            <a:r>
              <a:rPr lang="en-US" sz="2000" b="1" dirty="0" err="1">
                <a:solidFill>
                  <a:srgbClr val="000000"/>
                </a:solidFill>
                <a:latin typeface="Courier New" pitchFamily="49" charset="0"/>
              </a:rPr>
              <a:t>server_rank</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rgbClr val="000000"/>
                </a:solidFill>
                <a:latin typeface="Courier New" pitchFamily="49" charset="0"/>
              </a:rPr>
              <a:t>mpi_error_code</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chemeClr val="folHlink"/>
                </a:solidFill>
                <a:latin typeface="Courier New" pitchFamily="49" charset="0"/>
              </a:rPr>
              <a:t>MPI_Recv</a:t>
            </a:r>
            <a:r>
              <a:rPr lang="en-US" sz="2000" b="1" dirty="0">
                <a:solidFill>
                  <a:srgbClr val="000000"/>
                </a:solidFill>
                <a:latin typeface="Courier New" pitchFamily="49" charset="0"/>
              </a:rPr>
              <a:t>(message, </a:t>
            </a:r>
            <a:r>
              <a:rPr lang="en-US" sz="2000" b="1" dirty="0" err="1">
                <a:solidFill>
                  <a:srgbClr val="000000"/>
                </a:solidFill>
                <a:latin typeface="Courier New" pitchFamily="49" charset="0"/>
              </a:rPr>
              <a:t>maximum_message_length</a:t>
            </a:r>
            <a:r>
              <a:rPr lang="en-US" sz="2000" b="1" dirty="0">
                <a:solidFill>
                  <a:srgbClr val="000000"/>
                </a:solidFill>
                <a:latin typeface="Courier New" pitchFamily="49" charset="0"/>
              </a:rPr>
              <a:t> + 1,</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MPI_CHAR</a:t>
            </a:r>
            <a:r>
              <a:rPr lang="en-US" sz="2000" b="1" dirty="0">
                <a:solidFill>
                  <a:srgbClr val="000000"/>
                </a:solidFill>
                <a:latin typeface="Courier New" pitchFamily="49" charset="0"/>
              </a:rPr>
              <a:t>, </a:t>
            </a:r>
            <a:r>
              <a:rPr lang="en-US" sz="2000" b="1" dirty="0">
                <a:solidFill>
                  <a:srgbClr val="FF0000"/>
                </a:solidFill>
                <a:latin typeface="Courier New" pitchFamily="49" charset="0"/>
              </a:rPr>
              <a:t>source</a:t>
            </a:r>
            <a:r>
              <a:rPr lang="en-US" sz="2000" b="1" dirty="0">
                <a:solidFill>
                  <a:srgbClr val="000000"/>
                </a:solidFill>
                <a:latin typeface="Courier New" pitchFamily="49" charset="0"/>
              </a:rPr>
              <a:t>, tag,</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a:solidFill>
                  <a:schemeClr val="folHlink"/>
                </a:solidFill>
                <a:latin typeface="Courier New" pitchFamily="49" charset="0"/>
              </a:rPr>
              <a:t>MPI_COMM_WORLD</a:t>
            </a:r>
            <a:r>
              <a:rPr lang="en-US" sz="2000" b="1" dirty="0">
                <a:solidFill>
                  <a:srgbClr val="000000"/>
                </a:solidFill>
                <a:latin typeface="Courier New" pitchFamily="49" charset="0"/>
              </a:rPr>
              <a:t>, &amp;status);</a:t>
            </a:r>
          </a:p>
          <a:p>
            <a:pPr>
              <a:lnSpc>
                <a:spcPct val="70000"/>
              </a:lnSpc>
              <a:buFont typeface="Wingdings" pitchFamily="2" charset="2"/>
              <a:buNone/>
            </a:pPr>
            <a:r>
              <a:rPr lang="en-US" sz="2000" b="1" dirty="0">
                <a:solidFill>
                  <a:srgbClr val="000000"/>
                </a:solidFill>
                <a:latin typeface="Courier New" pitchFamily="49" charset="0"/>
              </a:rPr>
              <a:t>     </a:t>
            </a:r>
            <a:r>
              <a:rPr lang="en-US" sz="2000" b="1" dirty="0" err="1">
                <a:solidFill>
                  <a:srgbClr val="000000"/>
                </a:solidFill>
                <a:latin typeface="Courier New" pitchFamily="49" charset="0"/>
              </a:rPr>
              <a:t>fprintf</a:t>
            </a:r>
            <a:r>
              <a:rPr lang="en-US" sz="2000" b="1" dirty="0">
                <a:solidFill>
                  <a:srgbClr val="000000"/>
                </a:solidFill>
                <a:latin typeface="Courier New" pitchFamily="49" charset="0"/>
              </a:rPr>
              <a:t>(</a:t>
            </a:r>
            <a:r>
              <a:rPr lang="en-US" sz="2000" b="1" dirty="0" err="1">
                <a:solidFill>
                  <a:srgbClr val="000000"/>
                </a:solidFill>
                <a:latin typeface="Courier New" pitchFamily="49" charset="0"/>
              </a:rPr>
              <a:t>stderr</a:t>
            </a:r>
            <a:r>
              <a:rPr lang="en-US" sz="2000" b="1" dirty="0">
                <a:solidFill>
                  <a:srgbClr val="000000"/>
                </a:solidFill>
                <a:latin typeface="Courier New" pitchFamily="49" charset="0"/>
              </a:rPr>
              <a:t>, "%s\n", message);</a:t>
            </a:r>
          </a:p>
          <a:p>
            <a:pPr>
              <a:lnSpc>
                <a:spcPct val="70000"/>
              </a:lnSpc>
              <a:buFont typeface="Wingdings" pitchFamily="2" charset="2"/>
              <a:buNone/>
            </a:pPr>
            <a:r>
              <a:rPr lang="en-US" sz="2000" b="1" dirty="0">
                <a:solidFill>
                  <a:srgbClr val="000000"/>
                </a:solidFill>
                <a:latin typeface="Courier New" pitchFamily="49" charset="0"/>
              </a:rPr>
              <a:t>   } /* if (source != </a:t>
            </a:r>
            <a:r>
              <a:rPr lang="en-US" sz="2000" b="1" dirty="0" err="1">
                <a:solidFill>
                  <a:srgbClr val="000000"/>
                </a:solidFill>
                <a:latin typeface="Courier New" pitchFamily="49" charset="0"/>
              </a:rPr>
              <a:t>server_rank</a:t>
            </a:r>
            <a:r>
              <a:rPr lang="en-US" sz="2000" b="1" dirty="0">
                <a:solidFill>
                  <a:srgbClr val="000000"/>
                </a:solidFill>
                <a:latin typeface="Courier New" pitchFamily="49" charset="0"/>
              </a:rPr>
              <a:t>) */</a:t>
            </a:r>
          </a:p>
          <a:p>
            <a:pPr>
              <a:lnSpc>
                <a:spcPct val="70000"/>
              </a:lnSpc>
              <a:buFont typeface="Wingdings" pitchFamily="2" charset="2"/>
              <a:buNone/>
            </a:pPr>
            <a:r>
              <a:rPr lang="en-US" sz="2000" b="1" dirty="0">
                <a:solidFill>
                  <a:srgbClr val="000000"/>
                </a:solidFill>
                <a:latin typeface="Courier New" pitchFamily="49" charset="0"/>
              </a:rPr>
              <a:t> } /* for source */</a:t>
            </a:r>
          </a:p>
          <a:p>
            <a:pPr>
              <a:buFont typeface="Wingdings" pitchFamily="2" charset="2"/>
              <a:buNone/>
            </a:pPr>
            <a:r>
              <a:rPr lang="en-US" dirty="0"/>
              <a:t>The greetings are </a:t>
            </a:r>
            <a:r>
              <a:rPr lang="en-US" b="1" u="sng" dirty="0">
                <a:solidFill>
                  <a:srgbClr val="A50021"/>
                </a:solidFill>
              </a:rPr>
              <a:t>printed</a:t>
            </a:r>
            <a:r>
              <a:rPr lang="en-US" dirty="0"/>
              <a:t> in </a:t>
            </a:r>
            <a:r>
              <a:rPr lang="en-US" b="1" u="sng" dirty="0"/>
              <a:t>deterministic</a:t>
            </a:r>
            <a:r>
              <a:rPr lang="en-US" dirty="0"/>
              <a:t> order not because messages are sent and received in order, but because each has a </a:t>
            </a:r>
            <a:r>
              <a:rPr lang="en-US" b="1" i="1" u="sng" dirty="0">
                <a:solidFill>
                  <a:srgbClr val="A50021"/>
                </a:solidFill>
              </a:rPr>
              <a:t>tag</a:t>
            </a:r>
            <a:r>
              <a:rPr lang="en-US" dirty="0"/>
              <a:t> (message identifier), and</a:t>
            </a:r>
            <a:r>
              <a:rPr lang="en-US" dirty="0">
                <a:latin typeface="Courier New" pitchFamily="49" charset="0"/>
                <a:cs typeface="Courier New" pitchFamily="49" charset="0"/>
              </a:rPr>
              <a:t> </a:t>
            </a:r>
            <a:r>
              <a:rPr lang="en-US" b="1" dirty="0" err="1">
                <a:solidFill>
                  <a:schemeClr val="folHlink"/>
                </a:solidFill>
                <a:latin typeface="Courier New" pitchFamily="49" charset="0"/>
              </a:rPr>
              <a:t>MPI_Recv</a:t>
            </a:r>
            <a:r>
              <a:rPr lang="en-US" dirty="0">
                <a:latin typeface="Courier New" pitchFamily="49" charset="0"/>
                <a:cs typeface="Courier New" pitchFamily="49" charset="0"/>
              </a:rPr>
              <a:t> </a:t>
            </a:r>
            <a:r>
              <a:rPr lang="en-US" dirty="0"/>
              <a:t>asks for a specific message (by tag) from a specific source (by rank).</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7005D317-A4AA-452F-93C9-BC927A56D54E}" type="slidenum">
              <a:rPr lang="en-US"/>
              <a:pPr/>
              <a:t>75</a:t>
            </a:fld>
            <a:endParaRPr lang="en-US"/>
          </a:p>
        </p:txBody>
      </p:sp>
      <p:sp>
        <p:nvSpPr>
          <p:cNvPr id="830466" name="Rectangle 2"/>
          <p:cNvSpPr>
            <a:spLocks noGrp="1" noChangeArrowheads="1"/>
          </p:cNvSpPr>
          <p:nvPr>
            <p:ph type="title"/>
          </p:nvPr>
        </p:nvSpPr>
        <p:spPr/>
        <p:txBody>
          <a:bodyPr/>
          <a:lstStyle/>
          <a:p>
            <a:r>
              <a:rPr lang="en-US"/>
              <a:t>Parallelism is Nondeterministic</a:t>
            </a:r>
          </a:p>
        </p:txBody>
      </p:sp>
      <p:sp>
        <p:nvSpPr>
          <p:cNvPr id="830467"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sz="2000" b="1">
                <a:solidFill>
                  <a:srgbClr val="000000"/>
                </a:solidFill>
                <a:latin typeface="Courier New" pitchFamily="49" charset="0"/>
              </a:rPr>
              <a:t> for (source = 0; source &lt; num_procs; source++) {</a:t>
            </a:r>
          </a:p>
          <a:p>
            <a:pPr>
              <a:lnSpc>
                <a:spcPct val="70000"/>
              </a:lnSpc>
              <a:buFont typeface="Wingdings" pitchFamily="2" charset="2"/>
              <a:buNone/>
            </a:pPr>
            <a:r>
              <a:rPr lang="en-US" sz="2000" b="1">
                <a:solidFill>
                  <a:srgbClr val="000000"/>
                </a:solidFill>
                <a:latin typeface="Courier New" pitchFamily="49" charset="0"/>
              </a:rPr>
              <a:t>   if (source != server_rank) {</a:t>
            </a:r>
          </a:p>
          <a:p>
            <a:pPr>
              <a:lnSpc>
                <a:spcPct val="70000"/>
              </a:lnSpc>
              <a:buFont typeface="Wingdings" pitchFamily="2" charset="2"/>
              <a:buNone/>
            </a:pPr>
            <a:r>
              <a:rPr lang="en-US" sz="2000" b="1">
                <a:solidFill>
                  <a:srgbClr val="000000"/>
                </a:solidFill>
                <a:latin typeface="Courier New" pitchFamily="49" charset="0"/>
              </a:rPr>
              <a:t>     mpi_error_code =</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MPI_Recv</a:t>
            </a:r>
            <a:r>
              <a:rPr lang="en-US" sz="2000" b="1">
                <a:solidFill>
                  <a:srgbClr val="000000"/>
                </a:solidFill>
                <a:latin typeface="Courier New" pitchFamily="49" charset="0"/>
              </a:rPr>
              <a:t>(message, maximum_message_length + 1,</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MPI_CHAR</a:t>
            </a:r>
            <a:r>
              <a:rPr lang="en-US" sz="2000" b="1">
                <a:solidFill>
                  <a:srgbClr val="000000"/>
                </a:solidFill>
                <a:latin typeface="Courier New" pitchFamily="49" charset="0"/>
              </a:rPr>
              <a:t>, </a:t>
            </a:r>
            <a:r>
              <a:rPr lang="en-US" sz="2000" b="1">
                <a:solidFill>
                  <a:schemeClr val="folHlink"/>
                </a:solidFill>
                <a:latin typeface="Courier New" pitchFamily="49" charset="0"/>
              </a:rPr>
              <a:t>MPI_ANY_SOURCE</a:t>
            </a:r>
            <a:r>
              <a:rPr lang="en-US" sz="2000" b="1">
                <a:solidFill>
                  <a:srgbClr val="000000"/>
                </a:solidFill>
                <a:latin typeface="Courier New" pitchFamily="49" charset="0"/>
              </a:rPr>
              <a:t>, tag,</a:t>
            </a:r>
          </a:p>
          <a:p>
            <a:pPr>
              <a:lnSpc>
                <a:spcPct val="70000"/>
              </a:lnSpc>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MPI_COMM_WORLD</a:t>
            </a:r>
            <a:r>
              <a:rPr lang="en-US" sz="2000" b="1">
                <a:solidFill>
                  <a:srgbClr val="000000"/>
                </a:solidFill>
                <a:latin typeface="Courier New" pitchFamily="49" charset="0"/>
              </a:rPr>
              <a:t>, &amp;status);</a:t>
            </a:r>
          </a:p>
          <a:p>
            <a:pPr>
              <a:lnSpc>
                <a:spcPct val="70000"/>
              </a:lnSpc>
              <a:buFont typeface="Wingdings" pitchFamily="2" charset="2"/>
              <a:buNone/>
            </a:pPr>
            <a:r>
              <a:rPr lang="en-US" sz="2000" b="1">
                <a:solidFill>
                  <a:srgbClr val="000000"/>
                </a:solidFill>
                <a:latin typeface="Courier New" pitchFamily="49" charset="0"/>
              </a:rPr>
              <a:t>     fprintf(stderr, "%s\n", message);</a:t>
            </a:r>
          </a:p>
          <a:p>
            <a:pPr>
              <a:lnSpc>
                <a:spcPct val="70000"/>
              </a:lnSpc>
              <a:buFont typeface="Wingdings" pitchFamily="2" charset="2"/>
              <a:buNone/>
            </a:pPr>
            <a:r>
              <a:rPr lang="en-US" sz="2000" b="1">
                <a:solidFill>
                  <a:srgbClr val="000000"/>
                </a:solidFill>
                <a:latin typeface="Courier New" pitchFamily="49" charset="0"/>
              </a:rPr>
              <a:t>   } /* if (source != server_rank) */</a:t>
            </a:r>
          </a:p>
          <a:p>
            <a:pPr>
              <a:lnSpc>
                <a:spcPct val="70000"/>
              </a:lnSpc>
              <a:buFont typeface="Wingdings" pitchFamily="2" charset="2"/>
              <a:buNone/>
            </a:pPr>
            <a:r>
              <a:rPr lang="en-US" sz="2000" b="1">
                <a:solidFill>
                  <a:srgbClr val="000000"/>
                </a:solidFill>
                <a:latin typeface="Courier New" pitchFamily="49" charset="0"/>
              </a:rPr>
              <a:t> } /* for source */</a:t>
            </a:r>
          </a:p>
          <a:p>
            <a:pPr>
              <a:buFont typeface="Wingdings" pitchFamily="2" charset="2"/>
              <a:buNone/>
            </a:pPr>
            <a:r>
              <a:rPr lang="en-US"/>
              <a:t>But here the greetings are </a:t>
            </a:r>
            <a:r>
              <a:rPr lang="en-US" b="1" u="sng">
                <a:solidFill>
                  <a:srgbClr val="A50021"/>
                </a:solidFill>
              </a:rPr>
              <a:t>printed</a:t>
            </a:r>
            <a:r>
              <a:rPr lang="en-US"/>
              <a:t> in </a:t>
            </a:r>
            <a:r>
              <a:rPr lang="en-US" b="1" u="sng"/>
              <a:t>non-deterministic</a:t>
            </a:r>
            <a:r>
              <a:rPr lang="en-US"/>
              <a:t> order.</a:t>
            </a:r>
          </a:p>
        </p:txBody>
      </p:sp>
      <p:sp>
        <p:nvSpPr>
          <p:cNvPr id="830468" name="Oval 4"/>
          <p:cNvSpPr>
            <a:spLocks noChangeArrowheads="1"/>
          </p:cNvSpPr>
          <p:nvPr/>
        </p:nvSpPr>
        <p:spPr bwMode="auto">
          <a:xfrm>
            <a:off x="3200400" y="2362200"/>
            <a:ext cx="2590800" cy="381000"/>
          </a:xfrm>
          <a:prstGeom prst="ellipse">
            <a:avLst/>
          </a:prstGeom>
          <a:noFill/>
          <a:ln w="38100">
            <a:solidFill>
              <a:srgbClr val="000000"/>
            </a:solidFill>
            <a:round/>
            <a:headEnd/>
            <a:tailEnd/>
          </a:ln>
          <a:effectLst/>
        </p:spPr>
        <p:txBody>
          <a:bodyPr wrap="none" anchor="ctr"/>
          <a:lstStyle/>
          <a:p>
            <a:endParaRPr lang="en-US"/>
          </a:p>
        </p:txBody>
      </p:sp>
      <p:sp>
        <p:nvSpPr>
          <p:cNvPr id="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D37B662-1517-4174-8EE5-79B63FA2E4F6}" type="slidenum">
              <a:rPr lang="en-US"/>
              <a:pPr/>
              <a:t>76</a:t>
            </a:fld>
            <a:endParaRPr lang="en-US"/>
          </a:p>
        </p:txBody>
      </p:sp>
      <p:sp>
        <p:nvSpPr>
          <p:cNvPr id="831490" name="Rectangle 2"/>
          <p:cNvSpPr>
            <a:spLocks noGrp="1" noChangeArrowheads="1"/>
          </p:cNvSpPr>
          <p:nvPr>
            <p:ph type="title"/>
          </p:nvPr>
        </p:nvSpPr>
        <p:spPr/>
        <p:txBody>
          <a:bodyPr/>
          <a:lstStyle/>
          <a:p>
            <a:r>
              <a:rPr lang="en-US"/>
              <a:t>Communicators</a:t>
            </a:r>
          </a:p>
        </p:txBody>
      </p:sp>
      <p:sp>
        <p:nvSpPr>
          <p:cNvPr id="831491" name="Rectangle 3"/>
          <p:cNvSpPr>
            <a:spLocks noGrp="1" noChangeArrowheads="1"/>
          </p:cNvSpPr>
          <p:nvPr>
            <p:ph type="body" idx="1"/>
          </p:nvPr>
        </p:nvSpPr>
        <p:spPr/>
        <p:txBody>
          <a:bodyPr/>
          <a:lstStyle/>
          <a:p>
            <a:pPr>
              <a:buFont typeface="Wingdings" pitchFamily="2" charset="2"/>
              <a:buNone/>
            </a:pPr>
            <a:r>
              <a:rPr lang="en-US" dirty="0"/>
              <a:t>An MPI communicator is a collection of processes that can send messages to each other.</a:t>
            </a:r>
          </a:p>
          <a:p>
            <a:pPr>
              <a:buFont typeface="Wingdings" pitchFamily="2" charset="2"/>
              <a:buNone/>
            </a:pPr>
            <a:r>
              <a:rPr lang="en-US" b="1" dirty="0">
                <a:solidFill>
                  <a:schemeClr val="folHlink"/>
                </a:solidFill>
                <a:latin typeface="Courier New" pitchFamily="49" charset="0"/>
              </a:rPr>
              <a:t>MPI_COMM_WORLD</a:t>
            </a:r>
            <a:r>
              <a:rPr lang="en-US" dirty="0">
                <a:latin typeface="Courier New" pitchFamily="49" charset="0"/>
                <a:cs typeface="Courier New" pitchFamily="49" charset="0"/>
              </a:rPr>
              <a:t> </a:t>
            </a:r>
            <a:r>
              <a:rPr lang="en-US" dirty="0"/>
              <a:t>is the default communicator; it contains all of the processes. It’s probably the only one you’ll need.</a:t>
            </a:r>
          </a:p>
          <a:p>
            <a:pPr>
              <a:buFont typeface="Wingdings" pitchFamily="2" charset="2"/>
              <a:buNone/>
            </a:pPr>
            <a:r>
              <a:rPr lang="en-US" dirty="0"/>
              <a:t>Some libraries create special library-only communicators, which can simplify keeping track of message tags.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486C921-6C17-498D-ABB4-EF00A671D43D}" type="slidenum">
              <a:rPr lang="en-US"/>
              <a:pPr/>
              <a:t>77</a:t>
            </a:fld>
            <a:endParaRPr lang="en-US"/>
          </a:p>
        </p:txBody>
      </p:sp>
      <p:sp>
        <p:nvSpPr>
          <p:cNvPr id="832514" name="Rectangle 2"/>
          <p:cNvSpPr>
            <a:spLocks noGrp="1" noChangeArrowheads="1"/>
          </p:cNvSpPr>
          <p:nvPr>
            <p:ph type="title"/>
          </p:nvPr>
        </p:nvSpPr>
        <p:spPr/>
        <p:txBody>
          <a:bodyPr/>
          <a:lstStyle/>
          <a:p>
            <a:r>
              <a:rPr lang="en-US"/>
              <a:t>Broadcasting</a:t>
            </a:r>
          </a:p>
        </p:txBody>
      </p:sp>
      <p:sp>
        <p:nvSpPr>
          <p:cNvPr id="832515" name="Rectangle 3"/>
          <p:cNvSpPr>
            <a:spLocks noGrp="1" noChangeArrowheads="1"/>
          </p:cNvSpPr>
          <p:nvPr>
            <p:ph type="body" idx="1"/>
          </p:nvPr>
        </p:nvSpPr>
        <p:spPr/>
        <p:txBody>
          <a:bodyPr/>
          <a:lstStyle/>
          <a:p>
            <a:pPr>
              <a:lnSpc>
                <a:spcPct val="90000"/>
              </a:lnSpc>
              <a:buFont typeface="Wingdings" pitchFamily="2" charset="2"/>
              <a:buNone/>
            </a:pPr>
            <a:r>
              <a:rPr lang="en-US" dirty="0"/>
              <a:t>What happens if one process has data that everyone else needs to know?</a:t>
            </a:r>
          </a:p>
          <a:p>
            <a:pPr>
              <a:lnSpc>
                <a:spcPct val="90000"/>
              </a:lnSpc>
              <a:buFont typeface="Wingdings" pitchFamily="2" charset="2"/>
              <a:buNone/>
            </a:pPr>
            <a:r>
              <a:rPr lang="en-US" dirty="0"/>
              <a:t>For example, what if the server process needs to send an input value to the others?</a:t>
            </a:r>
          </a:p>
          <a:p>
            <a:pPr>
              <a:lnSpc>
                <a:spcPct val="90000"/>
              </a:lnSpc>
              <a:buFont typeface="Wingdings" pitchFamily="2" charset="2"/>
              <a:buNone/>
            </a:pPr>
            <a:r>
              <a:rPr lang="en-US" b="1" dirty="0" err="1">
                <a:solidFill>
                  <a:schemeClr val="folHlink"/>
                </a:solidFill>
                <a:latin typeface="Courier New" pitchFamily="49" charset="0"/>
              </a:rPr>
              <a:t>MPI_Bcast</a:t>
            </a:r>
            <a:r>
              <a:rPr lang="en-US" b="1" dirty="0">
                <a:solidFill>
                  <a:srgbClr val="000000"/>
                </a:solidFill>
                <a:latin typeface="Courier New" pitchFamily="49" charset="0"/>
              </a:rPr>
              <a:t>(length, 1, </a:t>
            </a:r>
            <a:r>
              <a:rPr lang="en-US" b="1" dirty="0">
                <a:solidFill>
                  <a:schemeClr val="folHlink"/>
                </a:solidFill>
                <a:latin typeface="Courier New" pitchFamily="49" charset="0"/>
              </a:rPr>
              <a:t>MPI_INTEGER</a:t>
            </a:r>
            <a:r>
              <a:rPr lang="en-US" b="1" dirty="0">
                <a:solidFill>
                  <a:srgbClr val="000000"/>
                </a:solidFill>
                <a:latin typeface="Courier New" pitchFamily="49" charset="0"/>
              </a:rPr>
              <a:t>,</a:t>
            </a:r>
          </a:p>
          <a:p>
            <a:pPr>
              <a:lnSpc>
                <a:spcPct val="50000"/>
              </a:lnSpc>
              <a:buFont typeface="Wingdings" pitchFamily="2" charset="2"/>
              <a:buNone/>
            </a:pPr>
            <a:r>
              <a:rPr lang="en-US" b="1" dirty="0">
                <a:solidFill>
                  <a:srgbClr val="000000"/>
                </a:solidFill>
                <a:latin typeface="Courier New" pitchFamily="49" charset="0"/>
              </a:rPr>
              <a:t>  source, </a:t>
            </a:r>
            <a:r>
              <a:rPr lang="en-US" b="1" dirty="0">
                <a:solidFill>
                  <a:schemeClr val="folHlink"/>
                </a:solidFill>
                <a:latin typeface="Courier New" pitchFamily="49" charset="0"/>
              </a:rPr>
              <a:t>MPI_COMM_WORLD</a:t>
            </a:r>
            <a:r>
              <a:rPr lang="en-US" b="1" dirty="0">
                <a:solidFill>
                  <a:srgbClr val="000000"/>
                </a:solidFill>
                <a:latin typeface="Courier New" pitchFamily="49" charset="0"/>
              </a:rPr>
              <a:t>);</a:t>
            </a:r>
          </a:p>
          <a:p>
            <a:pPr>
              <a:lnSpc>
                <a:spcPct val="90000"/>
              </a:lnSpc>
              <a:buFont typeface="Wingdings" pitchFamily="2" charset="2"/>
              <a:buNone/>
            </a:pPr>
            <a:r>
              <a:rPr lang="en-US" dirty="0"/>
              <a:t>Note that </a:t>
            </a:r>
            <a:r>
              <a:rPr lang="en-US" b="1" dirty="0" err="1">
                <a:solidFill>
                  <a:schemeClr val="folHlink"/>
                </a:solidFill>
                <a:latin typeface="Courier New" pitchFamily="49" charset="0"/>
              </a:rPr>
              <a:t>MPI_Bcast</a:t>
            </a:r>
            <a:r>
              <a:rPr lang="en-US" dirty="0"/>
              <a:t> doesn’t use a tag, and that the call is the same for both the sender and all of the receivers.</a:t>
            </a:r>
          </a:p>
          <a:p>
            <a:pPr>
              <a:lnSpc>
                <a:spcPct val="90000"/>
              </a:lnSpc>
              <a:buFont typeface="Wingdings" pitchFamily="2" charset="2"/>
              <a:buNone/>
            </a:pPr>
            <a:r>
              <a:rPr lang="en-US" dirty="0"/>
              <a:t>All processes have to call</a:t>
            </a:r>
            <a:r>
              <a:rPr lang="en-US" dirty="0">
                <a:latin typeface="Courier New" pitchFamily="49" charset="0"/>
                <a:cs typeface="Courier New" pitchFamily="49" charset="0"/>
              </a:rPr>
              <a:t> </a:t>
            </a:r>
            <a:r>
              <a:rPr lang="en-US" b="1" dirty="0" err="1">
                <a:solidFill>
                  <a:schemeClr val="folHlink"/>
                </a:solidFill>
                <a:latin typeface="Courier New" pitchFamily="49" charset="0"/>
              </a:rPr>
              <a:t>MPI_Bcast</a:t>
            </a:r>
            <a:r>
              <a:rPr lang="en-US" dirty="0">
                <a:latin typeface="Courier New" pitchFamily="49" charset="0"/>
                <a:cs typeface="Courier New" pitchFamily="49" charset="0"/>
              </a:rPr>
              <a:t> </a:t>
            </a:r>
            <a:r>
              <a:rPr lang="en-US" dirty="0"/>
              <a:t>at the same time; everyone waits until everyone is done.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BC073E2-3677-4DE7-BBF4-F3A4D00EE7EC}" type="slidenum">
              <a:rPr lang="en-US"/>
              <a:pPr/>
              <a:t>78</a:t>
            </a:fld>
            <a:endParaRPr lang="en-US"/>
          </a:p>
        </p:txBody>
      </p:sp>
      <p:sp>
        <p:nvSpPr>
          <p:cNvPr id="833538" name="Rectangle 2"/>
          <p:cNvSpPr>
            <a:spLocks noGrp="1" noChangeArrowheads="1"/>
          </p:cNvSpPr>
          <p:nvPr>
            <p:ph type="title"/>
          </p:nvPr>
        </p:nvSpPr>
        <p:spPr/>
        <p:txBody>
          <a:bodyPr/>
          <a:lstStyle/>
          <a:p>
            <a:r>
              <a:rPr lang="en-US"/>
              <a:t>Broadcast Example: Setup</a:t>
            </a:r>
          </a:p>
        </p:txBody>
      </p:sp>
      <p:sp>
        <p:nvSpPr>
          <p:cNvPr id="833539"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solidFill>
                  <a:srgbClr val="000000"/>
                </a:solidFill>
                <a:latin typeface="Courier New" pitchFamily="49" charset="0"/>
              </a:rPr>
              <a:t>PROGRAM broadcast</a:t>
            </a:r>
          </a:p>
          <a:p>
            <a:pPr>
              <a:lnSpc>
                <a:spcPct val="80000"/>
              </a:lnSpc>
              <a:buFont typeface="Wingdings" pitchFamily="2" charset="2"/>
              <a:buNone/>
            </a:pPr>
            <a:r>
              <a:rPr lang="en-US" sz="1600" b="1">
                <a:solidFill>
                  <a:srgbClr val="000000"/>
                </a:solidFill>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endParaRPr lang="en-US" sz="1600" b="1">
              <a:solidFill>
                <a:srgbClr val="000000"/>
              </a:solidFill>
              <a:latin typeface="Courier New" pitchFamily="49" charset="0"/>
            </a:endParaRPr>
          </a:p>
          <a:p>
            <a:pPr>
              <a:lnSpc>
                <a:spcPct val="80000"/>
              </a:lnSpc>
              <a:buFont typeface="Wingdings" pitchFamily="2" charset="2"/>
              <a:buNone/>
            </a:pPr>
            <a:r>
              <a:rPr lang="en-US" sz="1600" b="1">
                <a:solidFill>
                  <a:srgbClr val="000000"/>
                </a:solidFill>
                <a:latin typeface="Courier New" pitchFamily="49" charset="0"/>
              </a:rPr>
              <a:t>  INTEGER,PARAMETER :: server = 0</a:t>
            </a:r>
          </a:p>
          <a:p>
            <a:pPr>
              <a:lnSpc>
                <a:spcPct val="80000"/>
              </a:lnSpc>
              <a:buFont typeface="Wingdings" pitchFamily="2" charset="2"/>
              <a:buNone/>
            </a:pPr>
            <a:r>
              <a:rPr lang="en-US" sz="1600" b="1">
                <a:solidFill>
                  <a:srgbClr val="000000"/>
                </a:solidFill>
                <a:latin typeface="Courier New" pitchFamily="49" charset="0"/>
              </a:rPr>
              <a:t>  INTEGER,PARAMETER :: source = server</a:t>
            </a:r>
          </a:p>
          <a:p>
            <a:pPr>
              <a:lnSpc>
                <a:spcPct val="80000"/>
              </a:lnSpc>
              <a:buFont typeface="Wingdings" pitchFamily="2" charset="2"/>
              <a:buNone/>
            </a:pPr>
            <a:r>
              <a:rPr lang="en-US" sz="1600" b="1">
                <a:solidFill>
                  <a:srgbClr val="000000"/>
                </a:solidFill>
                <a:latin typeface="Courier New" pitchFamily="49" charset="0"/>
              </a:rPr>
              <a:t>  INTEGER,DIMENSION(:),ALLOCATABLE :: array</a:t>
            </a:r>
          </a:p>
          <a:p>
            <a:pPr>
              <a:lnSpc>
                <a:spcPct val="80000"/>
              </a:lnSpc>
              <a:buFont typeface="Wingdings" pitchFamily="2" charset="2"/>
              <a:buNone/>
            </a:pPr>
            <a:r>
              <a:rPr lang="en-US" sz="1600" b="1">
                <a:solidFill>
                  <a:srgbClr val="000000"/>
                </a:solidFill>
                <a:latin typeface="Courier New" pitchFamily="49" charset="0"/>
              </a:rPr>
              <a:t>  INTEGER :: length, memory_status</a:t>
            </a:r>
          </a:p>
          <a:p>
            <a:pPr>
              <a:lnSpc>
                <a:spcPct val="80000"/>
              </a:lnSpc>
              <a:buFont typeface="Wingdings" pitchFamily="2" charset="2"/>
              <a:buNone/>
            </a:pPr>
            <a:r>
              <a:rPr lang="en-US" sz="1600" b="1">
                <a:solidFill>
                  <a:srgbClr val="000000"/>
                </a:solidFill>
                <a:latin typeface="Courier New" pitchFamily="49" charset="0"/>
              </a:rPr>
              <a:t>  INTEGER :: num_procs, my_rank, mpi_error_code</a:t>
            </a:r>
          </a:p>
          <a:p>
            <a:pPr>
              <a:lnSpc>
                <a:spcPct val="50000"/>
              </a:lnSpc>
              <a:buFont typeface="Wingdings" pitchFamily="2" charset="2"/>
              <a:buNone/>
            </a:pPr>
            <a:endParaRPr lang="en-US" sz="1600" b="1">
              <a:solidFill>
                <a:srgbClr val="000000"/>
              </a:solidFill>
              <a:latin typeface="Courier New" pitchFamily="49" charset="0"/>
            </a:endParaRPr>
          </a:p>
          <a:p>
            <a:pPr>
              <a:lnSpc>
                <a:spcPct val="6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MPI_Init</a:t>
            </a:r>
            <a:r>
              <a:rPr lang="en-US" sz="1600" b="1">
                <a:solidFill>
                  <a:srgbClr val="000000"/>
                </a:solidFill>
                <a:latin typeface="Courier New" pitchFamily="49" charset="0"/>
              </a:rPr>
              <a:t>(mpi_error_code)</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MPI_Comm_rank</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my_rank,   &amp;</a:t>
            </a:r>
          </a:p>
          <a:p>
            <a:pPr>
              <a:lnSpc>
                <a:spcPct val="80000"/>
              </a:lnSpc>
              <a:buFont typeface="Wingdings" pitchFamily="2" charset="2"/>
              <a:buNone/>
            </a:pPr>
            <a:r>
              <a:rPr lang="en-US" sz="1600" b="1">
                <a:solidFill>
                  <a:srgbClr val="000000"/>
                </a:solidFill>
                <a:latin typeface="Courier New" pitchFamily="49" charset="0"/>
              </a:rPr>
              <a:t> &amp;       mpi_error_code)</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MPI_Comm_size</a:t>
            </a:r>
            <a:r>
              <a:rPr lang="en-US" sz="1600" b="1">
                <a:solidFill>
                  <a:srgbClr val="000000"/>
                </a:solidFill>
                <a:latin typeface="Courier New" pitchFamily="49" charset="0"/>
              </a:rPr>
              <a:t>(</a:t>
            </a:r>
            <a:r>
              <a:rPr lang="en-US" sz="1600" b="1">
                <a:solidFill>
                  <a:schemeClr val="folHlink"/>
                </a:solidFill>
                <a:latin typeface="Courier New" pitchFamily="49" charset="0"/>
              </a:rPr>
              <a:t>MPI_COMM_WORLD</a:t>
            </a:r>
            <a:r>
              <a:rPr lang="en-US" sz="1600" b="1">
                <a:solidFill>
                  <a:srgbClr val="000000"/>
                </a:solidFill>
                <a:latin typeface="Courier New" pitchFamily="49" charset="0"/>
              </a:rPr>
              <a:t>, num_procs, &amp;</a:t>
            </a:r>
          </a:p>
          <a:p>
            <a:pPr>
              <a:lnSpc>
                <a:spcPct val="80000"/>
              </a:lnSpc>
              <a:buFont typeface="Wingdings" pitchFamily="2" charset="2"/>
              <a:buNone/>
            </a:pPr>
            <a:r>
              <a:rPr lang="en-US" sz="1600" b="1">
                <a:solidFill>
                  <a:srgbClr val="000000"/>
                </a:solidFill>
                <a:latin typeface="Courier New" pitchFamily="49" charset="0"/>
              </a:rPr>
              <a:t> &amp;       mpi_error_code)</a:t>
            </a:r>
          </a:p>
          <a:p>
            <a:pPr>
              <a:lnSpc>
                <a:spcPct val="80000"/>
              </a:lnSpc>
              <a:buFont typeface="Wingdings" pitchFamily="2" charset="2"/>
              <a:buNone/>
            </a:pPr>
            <a:r>
              <a:rPr lang="en-US" sz="1600" b="1" i="1">
                <a:solidFill>
                  <a:srgbClr val="339933"/>
                </a:solidFill>
              </a:rPr>
              <a:t>    </a:t>
            </a:r>
            <a:r>
              <a:rPr lang="en-US" sz="1600" b="1" i="1">
                <a:solidFill>
                  <a:schemeClr val="hlink"/>
                </a:solidFill>
              </a:rPr>
              <a:t>[input]</a:t>
            </a:r>
          </a:p>
          <a:p>
            <a:pPr>
              <a:lnSpc>
                <a:spcPct val="80000"/>
              </a:lnSpc>
              <a:buFont typeface="Wingdings" pitchFamily="2" charset="2"/>
              <a:buNone/>
            </a:pPr>
            <a:r>
              <a:rPr lang="en-US" sz="1600" b="1" i="1">
                <a:solidFill>
                  <a:srgbClr val="339933"/>
                </a:solidFill>
              </a:rPr>
              <a:t>    </a:t>
            </a:r>
            <a:r>
              <a:rPr lang="en-US" sz="1600" b="1" i="1">
                <a:solidFill>
                  <a:schemeClr val="hlink"/>
                </a:solidFill>
              </a:rPr>
              <a:t>[broadcast]</a:t>
            </a:r>
          </a:p>
          <a:p>
            <a:pPr>
              <a:lnSpc>
                <a:spcPct val="80000"/>
              </a:lnSpc>
              <a:buFont typeface="Wingdings" pitchFamily="2" charset="2"/>
              <a:buNone/>
            </a:pPr>
            <a:r>
              <a:rPr lang="en-US" sz="1600" b="1">
                <a:solidFill>
                  <a:srgbClr val="000000"/>
                </a:solidFill>
                <a:latin typeface="Courier New" pitchFamily="49" charset="0"/>
              </a:rPr>
              <a:t>  CALL </a:t>
            </a:r>
            <a:r>
              <a:rPr lang="en-US" sz="1600" b="1">
                <a:solidFill>
                  <a:schemeClr val="folHlink"/>
                </a:solidFill>
                <a:latin typeface="Courier New" pitchFamily="49" charset="0"/>
              </a:rPr>
              <a:t>MPI_Finalize</a:t>
            </a:r>
            <a:r>
              <a:rPr lang="en-US" sz="1600" b="1">
                <a:solidFill>
                  <a:srgbClr val="000000"/>
                </a:solidFill>
                <a:latin typeface="Courier New" pitchFamily="49" charset="0"/>
              </a:rPr>
              <a:t>(mpi_error_code)</a:t>
            </a:r>
          </a:p>
          <a:p>
            <a:pPr>
              <a:lnSpc>
                <a:spcPct val="80000"/>
              </a:lnSpc>
              <a:buFont typeface="Wingdings" pitchFamily="2" charset="2"/>
              <a:buNone/>
            </a:pPr>
            <a:r>
              <a:rPr lang="en-US" sz="1600" b="1">
                <a:solidFill>
                  <a:srgbClr val="000000"/>
                </a:solidFill>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F166111-5E87-4A5B-A581-4980A1D14D1D}" type="slidenum">
              <a:rPr lang="en-US"/>
              <a:pPr/>
              <a:t>79</a:t>
            </a:fld>
            <a:endParaRPr lang="en-US"/>
          </a:p>
        </p:txBody>
      </p:sp>
      <p:sp>
        <p:nvSpPr>
          <p:cNvPr id="834562" name="Rectangle 2"/>
          <p:cNvSpPr>
            <a:spLocks noGrp="1" noChangeArrowheads="1"/>
          </p:cNvSpPr>
          <p:nvPr>
            <p:ph type="title"/>
          </p:nvPr>
        </p:nvSpPr>
        <p:spPr/>
        <p:txBody>
          <a:bodyPr/>
          <a:lstStyle/>
          <a:p>
            <a:r>
              <a:rPr lang="en-US"/>
              <a:t>Broadcast Example: Input</a:t>
            </a:r>
          </a:p>
        </p:txBody>
      </p:sp>
      <p:sp>
        <p:nvSpPr>
          <p:cNvPr id="834563"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solidFill>
                  <a:srgbClr val="000000"/>
                </a:solidFill>
                <a:latin typeface="Courier New" pitchFamily="49" charset="0"/>
              </a:rPr>
              <a:t>PROGRAM broadcast</a:t>
            </a:r>
          </a:p>
          <a:p>
            <a:pPr>
              <a:lnSpc>
                <a:spcPct val="80000"/>
              </a:lnSpc>
              <a:buFont typeface="Wingdings" pitchFamily="2" charset="2"/>
              <a:buNone/>
            </a:pPr>
            <a:r>
              <a:rPr lang="en-US" sz="1600" b="1">
                <a:solidFill>
                  <a:srgbClr val="000000"/>
                </a:solidFill>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endParaRPr lang="en-US" sz="1600" b="1">
              <a:solidFill>
                <a:srgbClr val="000000"/>
              </a:solidFill>
              <a:latin typeface="Courier New" pitchFamily="49" charset="0"/>
            </a:endParaRPr>
          </a:p>
          <a:p>
            <a:pPr>
              <a:lnSpc>
                <a:spcPct val="80000"/>
              </a:lnSpc>
              <a:buFont typeface="Wingdings" pitchFamily="2" charset="2"/>
              <a:buNone/>
            </a:pPr>
            <a:r>
              <a:rPr lang="en-US" sz="1600" b="1">
                <a:solidFill>
                  <a:srgbClr val="000000"/>
                </a:solidFill>
                <a:latin typeface="Courier New" pitchFamily="49" charset="0"/>
              </a:rPr>
              <a:t>  INTEGER,PARAMETER :: server = 0</a:t>
            </a:r>
          </a:p>
          <a:p>
            <a:pPr>
              <a:lnSpc>
                <a:spcPct val="80000"/>
              </a:lnSpc>
              <a:buFont typeface="Wingdings" pitchFamily="2" charset="2"/>
              <a:buNone/>
            </a:pPr>
            <a:r>
              <a:rPr lang="en-US" sz="1600" b="1">
                <a:solidFill>
                  <a:srgbClr val="000000"/>
                </a:solidFill>
                <a:latin typeface="Courier New" pitchFamily="49" charset="0"/>
              </a:rPr>
              <a:t>  INTEGER,PARAMETER :: source = server</a:t>
            </a:r>
          </a:p>
          <a:p>
            <a:pPr>
              <a:lnSpc>
                <a:spcPct val="80000"/>
              </a:lnSpc>
              <a:buFont typeface="Wingdings" pitchFamily="2" charset="2"/>
              <a:buNone/>
            </a:pPr>
            <a:r>
              <a:rPr lang="en-US" sz="1600" b="1">
                <a:solidFill>
                  <a:srgbClr val="000000"/>
                </a:solidFill>
                <a:latin typeface="Courier New" pitchFamily="49" charset="0"/>
              </a:rPr>
              <a:t>  INTEGER,DIMENSION(:),ALLOCATABLE :: array</a:t>
            </a:r>
          </a:p>
          <a:p>
            <a:pPr>
              <a:lnSpc>
                <a:spcPct val="80000"/>
              </a:lnSpc>
              <a:buFont typeface="Wingdings" pitchFamily="2" charset="2"/>
              <a:buNone/>
            </a:pPr>
            <a:r>
              <a:rPr lang="en-US" sz="1600" b="1">
                <a:solidFill>
                  <a:srgbClr val="000000"/>
                </a:solidFill>
                <a:latin typeface="Courier New" pitchFamily="49" charset="0"/>
              </a:rPr>
              <a:t>  INTEGER :: length, memory_status</a:t>
            </a:r>
          </a:p>
          <a:p>
            <a:pPr>
              <a:lnSpc>
                <a:spcPct val="80000"/>
              </a:lnSpc>
              <a:buFont typeface="Wingdings" pitchFamily="2" charset="2"/>
              <a:buNone/>
            </a:pPr>
            <a:r>
              <a:rPr lang="en-US" sz="1600" b="1">
                <a:solidFill>
                  <a:srgbClr val="000000"/>
                </a:solidFill>
                <a:latin typeface="Courier New" pitchFamily="49" charset="0"/>
              </a:rPr>
              <a:t>  INTEGER :: num_procs, my_rank, mpi_error_code</a:t>
            </a:r>
          </a:p>
          <a:p>
            <a:pPr>
              <a:lnSpc>
                <a:spcPct val="0"/>
              </a:lnSpc>
              <a:buFont typeface="Wingdings" pitchFamily="2" charset="2"/>
              <a:buNone/>
            </a:pPr>
            <a:endParaRPr lang="en-US" sz="1600" b="1">
              <a:latin typeface="Courier New" pitchFamily="49" charset="0"/>
            </a:endParaRPr>
          </a:p>
          <a:p>
            <a:pPr>
              <a:lnSpc>
                <a:spcPct val="80000"/>
              </a:lnSpc>
              <a:buFont typeface="Wingdings" pitchFamily="2" charset="2"/>
              <a:buNone/>
            </a:pPr>
            <a:r>
              <a:rPr lang="en-US" sz="1600" b="1" i="1">
                <a:solidFill>
                  <a:srgbClr val="339933"/>
                </a:solidFill>
              </a:rPr>
              <a:t>    </a:t>
            </a:r>
            <a:r>
              <a:rPr lang="en-US" sz="1600" b="1" i="1">
                <a:solidFill>
                  <a:schemeClr val="hlink"/>
                </a:solidFill>
              </a:rPr>
              <a:t>[MPI startup]</a:t>
            </a:r>
          </a:p>
          <a:p>
            <a:pPr>
              <a:lnSpc>
                <a:spcPct val="60000"/>
              </a:lnSpc>
              <a:buFont typeface="Wingdings" pitchFamily="2" charset="2"/>
              <a:buNone/>
            </a:pPr>
            <a:r>
              <a:rPr lang="en-US" sz="1600" b="1">
                <a:latin typeface="Courier New" pitchFamily="49" charset="0"/>
              </a:rPr>
              <a:t>  IF (my_rank == server) THEN</a:t>
            </a:r>
          </a:p>
          <a:p>
            <a:pPr>
              <a:lnSpc>
                <a:spcPct val="80000"/>
              </a:lnSpc>
              <a:buFont typeface="Wingdings" pitchFamily="2" charset="2"/>
              <a:buNone/>
            </a:pPr>
            <a:r>
              <a:rPr lang="en-US" sz="1600" b="1">
                <a:latin typeface="Courier New" pitchFamily="49" charset="0"/>
              </a:rPr>
              <a:t>    OPEN (UNIT=99,FILE="broadcast_in.txt")</a:t>
            </a:r>
          </a:p>
          <a:p>
            <a:pPr>
              <a:lnSpc>
                <a:spcPct val="80000"/>
              </a:lnSpc>
              <a:buFont typeface="Wingdings" pitchFamily="2" charset="2"/>
              <a:buNone/>
            </a:pPr>
            <a:r>
              <a:rPr lang="en-US" sz="1600" b="1">
                <a:latin typeface="Courier New" pitchFamily="49" charset="0"/>
              </a:rPr>
              <a:t>    READ (99,*) length</a:t>
            </a:r>
          </a:p>
          <a:p>
            <a:pPr>
              <a:lnSpc>
                <a:spcPct val="80000"/>
              </a:lnSpc>
              <a:buFont typeface="Wingdings" pitchFamily="2" charset="2"/>
              <a:buNone/>
            </a:pPr>
            <a:r>
              <a:rPr lang="en-US" sz="1600" b="1">
                <a:latin typeface="Courier New" pitchFamily="49" charset="0"/>
              </a:rPr>
              <a:t>    CLOSE (UNIT=99)</a:t>
            </a:r>
          </a:p>
          <a:p>
            <a:pPr>
              <a:lnSpc>
                <a:spcPct val="80000"/>
              </a:lnSpc>
              <a:buFont typeface="Wingdings" pitchFamily="2" charset="2"/>
              <a:buNone/>
            </a:pPr>
            <a:r>
              <a:rPr lang="en-US" sz="1600" b="1">
                <a:latin typeface="Courier New" pitchFamily="49" charset="0"/>
              </a:rPr>
              <a:t>    ALLOCATE(array(length), STAT=memory_status)</a:t>
            </a:r>
          </a:p>
          <a:p>
            <a:pPr>
              <a:lnSpc>
                <a:spcPct val="80000"/>
              </a:lnSpc>
              <a:buFont typeface="Wingdings" pitchFamily="2" charset="2"/>
              <a:buNone/>
            </a:pPr>
            <a:r>
              <a:rPr lang="en-US" sz="1600" b="1">
                <a:latin typeface="Courier New" pitchFamily="49" charset="0"/>
              </a:rPr>
              <a:t>    array(1:length) = 0</a:t>
            </a:r>
          </a:p>
          <a:p>
            <a:pPr>
              <a:lnSpc>
                <a:spcPct val="80000"/>
              </a:lnSpc>
              <a:buFont typeface="Wingdings" pitchFamily="2" charset="2"/>
              <a:buNone/>
            </a:pPr>
            <a:r>
              <a:rPr lang="en-US" sz="1600" b="1">
                <a:latin typeface="Courier New" pitchFamily="49" charset="0"/>
              </a:rPr>
              <a:t>  END IF !! (my_rank == server)...ELSE</a:t>
            </a:r>
          </a:p>
          <a:p>
            <a:pPr>
              <a:lnSpc>
                <a:spcPct val="80000"/>
              </a:lnSpc>
              <a:buFont typeface="Wingdings" pitchFamily="2" charset="2"/>
              <a:buNone/>
            </a:pPr>
            <a:r>
              <a:rPr lang="en-US" sz="1600" b="1" i="1">
                <a:solidFill>
                  <a:srgbClr val="339933"/>
                </a:solidFill>
              </a:rPr>
              <a:t>    </a:t>
            </a:r>
            <a:r>
              <a:rPr lang="en-US" sz="1600" b="1" i="1">
                <a:solidFill>
                  <a:schemeClr val="hlink"/>
                </a:solidFill>
              </a:rPr>
              <a:t>[broadcast]</a:t>
            </a:r>
          </a:p>
          <a:p>
            <a:pPr>
              <a:lnSpc>
                <a:spcPct val="80000"/>
              </a:lnSpc>
              <a:buFont typeface="Wingdings" pitchFamily="2" charset="2"/>
              <a:buNone/>
            </a:pPr>
            <a:r>
              <a:rPr lang="en-US" sz="1600" b="1">
                <a:latin typeface="Courier New" pitchFamily="49" charset="0"/>
              </a:rPr>
              <a:t>  CALL </a:t>
            </a:r>
            <a:r>
              <a:rPr lang="en-US" sz="1600" b="1">
                <a:solidFill>
                  <a:schemeClr val="folHlink"/>
                </a:solidFill>
                <a:latin typeface="Courier New" pitchFamily="49" charset="0"/>
              </a:rPr>
              <a:t>MPI_Finalize</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Par</a:t>
            </a:r>
            <a:endParaRPr lang="en-US" dirty="0"/>
          </a:p>
          <a:p>
            <a:r>
              <a:rPr lang="en-US" dirty="0" smtClean="0"/>
              <a:t>Tue March 22 2011</a:t>
            </a:r>
            <a:endParaRPr lang="en-US" dirty="0"/>
          </a:p>
        </p:txBody>
      </p:sp>
      <p:sp>
        <p:nvSpPr>
          <p:cNvPr id="5" name="Slide Number Placeholder 4"/>
          <p:cNvSpPr>
            <a:spLocks noGrp="1"/>
          </p:cNvSpPr>
          <p:nvPr>
            <p:ph type="sldNum" sz="quarter" idx="11"/>
          </p:nvPr>
        </p:nvSpPr>
        <p:spPr/>
        <p:txBody>
          <a:bodyPr/>
          <a:lstStyle/>
          <a:p>
            <a:fld id="{4AFC2E8C-A605-464A-A3EE-273E29B52AE7}" type="slidenum">
              <a:rPr lang="en-US"/>
              <a:pPr/>
              <a:t>8</a:t>
            </a:fld>
            <a:endParaRPr lang="en-US"/>
          </a:p>
        </p:txBody>
      </p:sp>
      <p:sp>
        <p:nvSpPr>
          <p:cNvPr id="453634" name="Rectangle 2"/>
          <p:cNvSpPr>
            <a:spLocks noGrp="1" noChangeArrowheads="1"/>
          </p:cNvSpPr>
          <p:nvPr>
            <p:ph type="title"/>
          </p:nvPr>
        </p:nvSpPr>
        <p:spPr/>
        <p:txBody>
          <a:bodyPr/>
          <a:lstStyle/>
          <a:p>
            <a:r>
              <a:rPr lang="en-US" sz="3600"/>
              <a:t>QuickTime Broadcaster</a:t>
            </a:r>
          </a:p>
        </p:txBody>
      </p:sp>
      <p:sp>
        <p:nvSpPr>
          <p:cNvPr id="453635" name="Rectangle 3"/>
          <p:cNvSpPr>
            <a:spLocks noGrp="1" noChangeArrowheads="1"/>
          </p:cNvSpPr>
          <p:nvPr>
            <p:ph type="body" idx="1"/>
          </p:nvPr>
        </p:nvSpPr>
        <p:spPr/>
        <p:txBody>
          <a:bodyPr/>
          <a:lstStyle/>
          <a:p>
            <a:pPr>
              <a:lnSpc>
                <a:spcPct val="90000"/>
              </a:lnSpc>
              <a:buFont typeface="Wingdings" pitchFamily="2" charset="2"/>
              <a:buNone/>
            </a:pPr>
            <a:r>
              <a:rPr lang="en-US"/>
              <a:t>If you cannot connect via the Access Grid, H.323 or iLinc, then you can connect via QuickTime:</a:t>
            </a:r>
          </a:p>
          <a:p>
            <a:pPr algn="ctr">
              <a:lnSpc>
                <a:spcPct val="90000"/>
              </a:lnSpc>
              <a:buFont typeface="Wingdings" pitchFamily="2" charset="2"/>
              <a:buNone/>
            </a:pPr>
            <a:r>
              <a:rPr lang="en-US" b="1">
                <a:latin typeface="Courier New" pitchFamily="49" charset="0"/>
              </a:rPr>
              <a:t>rtsp://129.15.254.141/test_hpc09.sdp</a:t>
            </a:r>
          </a:p>
          <a:p>
            <a:pPr>
              <a:lnSpc>
                <a:spcPct val="90000"/>
              </a:lnSpc>
              <a:buFont typeface="Wingdings" pitchFamily="2" charset="2"/>
              <a:buNone/>
            </a:pPr>
            <a:r>
              <a:rPr lang="en-US"/>
              <a:t>We recommend using QuickTime Player for this, because we’ve tested it successfully.</a:t>
            </a:r>
          </a:p>
          <a:p>
            <a:pPr>
              <a:lnSpc>
                <a:spcPct val="90000"/>
              </a:lnSpc>
              <a:buFont typeface="Wingdings" pitchFamily="2" charset="2"/>
              <a:buNone/>
            </a:pPr>
            <a:r>
              <a:rPr lang="en-US"/>
              <a:t>We recommend upgrading to the latest version at:</a:t>
            </a:r>
          </a:p>
          <a:p>
            <a:pPr algn="ctr">
              <a:lnSpc>
                <a:spcPct val="90000"/>
              </a:lnSpc>
              <a:buFont typeface="Wingdings" pitchFamily="2" charset="2"/>
              <a:buNone/>
            </a:pPr>
            <a:r>
              <a:rPr lang="en-US" b="1">
                <a:latin typeface="Courier New" pitchFamily="49" charset="0"/>
                <a:hlinkClick r:id="rId2"/>
              </a:rPr>
              <a:t>http://www.apple.com/quicktime/</a:t>
            </a:r>
            <a:endParaRPr lang="en-US" b="1">
              <a:latin typeface="Courier New" pitchFamily="49" charset="0"/>
            </a:endParaRPr>
          </a:p>
          <a:p>
            <a:pPr>
              <a:lnSpc>
                <a:spcPct val="90000"/>
              </a:lnSpc>
              <a:buFont typeface="Wingdings" pitchFamily="2" charset="2"/>
              <a:buNone/>
            </a:pPr>
            <a:r>
              <a:rPr lang="en-US"/>
              <a:t>When you run QuickTime Player, traverse the menus</a:t>
            </a:r>
          </a:p>
          <a:p>
            <a:pPr algn="ctr">
              <a:lnSpc>
                <a:spcPct val="90000"/>
              </a:lnSpc>
              <a:buFont typeface="Wingdings" pitchFamily="2" charset="2"/>
              <a:buNone/>
            </a:pPr>
            <a:r>
              <a:rPr lang="en-US"/>
              <a:t>File -&gt; Open URL</a:t>
            </a:r>
          </a:p>
          <a:p>
            <a:pPr>
              <a:lnSpc>
                <a:spcPct val="90000"/>
              </a:lnSpc>
              <a:buFont typeface="Wingdings" pitchFamily="2" charset="2"/>
              <a:buNone/>
            </a:pPr>
            <a:r>
              <a:rPr lang="en-US"/>
              <a:t>Then paste in the rstp URL into the textbox, and click OK.</a:t>
            </a:r>
          </a:p>
          <a:p>
            <a:pPr>
              <a:lnSpc>
                <a:spcPct val="90000"/>
              </a:lnSpc>
              <a:buFont typeface="Wingdings" pitchFamily="2" charset="2"/>
              <a:buNone/>
            </a:pPr>
            <a:r>
              <a:rPr lang="en-US"/>
              <a:t>Many thanks to Kevin Blake of OU for setting up QuickTime Broadcaster for us.</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C0CE70-C2E2-41E7-8C17-B5940BE714C1}" type="slidenum">
              <a:rPr lang="en-US"/>
              <a:pPr/>
              <a:t>80</a:t>
            </a:fld>
            <a:endParaRPr lang="en-US"/>
          </a:p>
        </p:txBody>
      </p:sp>
      <p:sp>
        <p:nvSpPr>
          <p:cNvPr id="835586" name="Rectangle 2"/>
          <p:cNvSpPr>
            <a:spLocks noGrp="1" noChangeArrowheads="1"/>
          </p:cNvSpPr>
          <p:nvPr>
            <p:ph type="title"/>
          </p:nvPr>
        </p:nvSpPr>
        <p:spPr/>
        <p:txBody>
          <a:bodyPr/>
          <a:lstStyle/>
          <a:p>
            <a:r>
              <a:rPr lang="en-US"/>
              <a:t>Broadcast Example: Broadcast</a:t>
            </a:r>
          </a:p>
        </p:txBody>
      </p:sp>
      <p:sp>
        <p:nvSpPr>
          <p:cNvPr id="835587" name="Rectangle 3"/>
          <p:cNvSpPr>
            <a:spLocks noGrp="1" noChangeArrowheads="1"/>
          </p:cNvSpPr>
          <p:nvPr>
            <p:ph type="body" idx="1"/>
          </p:nvPr>
        </p:nvSpPr>
        <p:spPr>
          <a:xfrm>
            <a:off x="609600" y="1219200"/>
            <a:ext cx="8077200" cy="4953000"/>
          </a:xfrm>
        </p:spPr>
        <p:txBody>
          <a:bodyPr/>
          <a:lstStyle/>
          <a:p>
            <a:pPr>
              <a:lnSpc>
                <a:spcPct val="80000"/>
              </a:lnSpc>
              <a:buFont typeface="Wingdings" pitchFamily="2" charset="2"/>
              <a:buNone/>
            </a:pPr>
            <a:r>
              <a:rPr lang="en-US" sz="1600" b="1">
                <a:latin typeface="Courier New" pitchFamily="49" charset="0"/>
              </a:rPr>
              <a:t>PROGRAM broadcast</a:t>
            </a:r>
          </a:p>
          <a:p>
            <a:pPr>
              <a:lnSpc>
                <a:spcPct val="80000"/>
              </a:lnSpc>
              <a:buFont typeface="Wingdings" pitchFamily="2" charset="2"/>
              <a:buNone/>
            </a:pPr>
            <a:r>
              <a:rPr lang="en-US" sz="1600" b="1">
                <a:latin typeface="Courier New" pitchFamily="49" charset="0"/>
              </a:rPr>
              <a:t>  IMPLICIT NONE</a:t>
            </a:r>
          </a:p>
          <a:p>
            <a:pPr>
              <a:lnSpc>
                <a:spcPct val="80000"/>
              </a:lnSpc>
              <a:buFont typeface="Wingdings" pitchFamily="2" charset="2"/>
              <a:buNone/>
            </a:pPr>
            <a:r>
              <a:rPr lang="en-US" sz="1600" b="1">
                <a:latin typeface="Courier New" pitchFamily="49" charset="0"/>
              </a:rPr>
              <a:t>  </a:t>
            </a:r>
            <a:r>
              <a:rPr lang="en-US" sz="1600" b="1">
                <a:solidFill>
                  <a:srgbClr val="000000"/>
                </a:solidFill>
                <a:latin typeface="Courier New" pitchFamily="49" charset="0"/>
              </a:rPr>
              <a:t>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p>
          <a:p>
            <a:pPr>
              <a:lnSpc>
                <a:spcPct val="80000"/>
              </a:lnSpc>
              <a:buFont typeface="Wingdings" pitchFamily="2" charset="2"/>
              <a:buNone/>
            </a:pPr>
            <a:r>
              <a:rPr lang="en-US" sz="1600" b="1">
                <a:latin typeface="Courier New" pitchFamily="49" charset="0"/>
              </a:rPr>
              <a:t>  INTEGER,PARAMETER :: server = 0</a:t>
            </a:r>
          </a:p>
          <a:p>
            <a:pPr>
              <a:lnSpc>
                <a:spcPct val="80000"/>
              </a:lnSpc>
              <a:buFont typeface="Wingdings" pitchFamily="2" charset="2"/>
              <a:buNone/>
            </a:pPr>
            <a:r>
              <a:rPr lang="en-US" sz="1600" b="1">
                <a:latin typeface="Courier New" pitchFamily="49" charset="0"/>
              </a:rPr>
              <a:t>  INTEGER,PARAMETER :: source = server</a:t>
            </a:r>
          </a:p>
          <a:p>
            <a:pPr>
              <a:lnSpc>
                <a:spcPct val="80000"/>
              </a:lnSpc>
              <a:buFont typeface="Wingdings" pitchFamily="2" charset="2"/>
              <a:buNone/>
            </a:pPr>
            <a:r>
              <a:rPr lang="en-US" sz="1600" b="1" i="1">
                <a:solidFill>
                  <a:srgbClr val="339933"/>
                </a:solidFill>
              </a:rPr>
              <a:t>    </a:t>
            </a:r>
            <a:r>
              <a:rPr lang="en-US" sz="1600" b="1" i="1">
                <a:solidFill>
                  <a:schemeClr val="hlink"/>
                </a:solidFill>
              </a:rPr>
              <a:t>[other declarations]</a:t>
            </a:r>
          </a:p>
          <a:p>
            <a:pPr>
              <a:lnSpc>
                <a:spcPct val="10000"/>
              </a:lnSpc>
              <a:buFont typeface="Wingdings" pitchFamily="2" charset="2"/>
              <a:buNone/>
            </a:pPr>
            <a:endParaRPr lang="en-US" sz="1600" b="1" i="1">
              <a:solidFill>
                <a:schemeClr val="hlink"/>
              </a:solidFill>
            </a:endParaRPr>
          </a:p>
          <a:p>
            <a:pPr>
              <a:lnSpc>
                <a:spcPct val="80000"/>
              </a:lnSpc>
              <a:buFont typeface="Wingdings" pitchFamily="2" charset="2"/>
              <a:buNone/>
            </a:pPr>
            <a:r>
              <a:rPr lang="en-US" sz="1600" b="1" i="1">
                <a:solidFill>
                  <a:srgbClr val="339933"/>
                </a:solidFill>
              </a:rPr>
              <a:t>    </a:t>
            </a:r>
            <a:r>
              <a:rPr lang="en-US" sz="1600" b="1" i="1">
                <a:solidFill>
                  <a:schemeClr val="hlink"/>
                </a:solidFill>
              </a:rPr>
              <a:t>[MPI startup and input]</a:t>
            </a:r>
          </a:p>
          <a:p>
            <a:pPr>
              <a:lnSpc>
                <a:spcPct val="60000"/>
              </a:lnSpc>
              <a:buFont typeface="Wingdings" pitchFamily="2" charset="2"/>
              <a:buNone/>
            </a:pPr>
            <a:r>
              <a:rPr lang="en-US" sz="1600" b="1">
                <a:latin typeface="Courier New" pitchFamily="49" charset="0"/>
              </a:rPr>
              <a:t>  IF (num_procs &gt; 1) THEN</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MPI_Bcast</a:t>
            </a:r>
            <a:r>
              <a:rPr lang="en-US" sz="1600" b="1">
                <a:latin typeface="Courier New" pitchFamily="49" charset="0"/>
              </a:rPr>
              <a:t>(length, 1, </a:t>
            </a:r>
            <a:r>
              <a:rPr lang="en-US" sz="1600" b="1">
                <a:solidFill>
                  <a:srgbClr val="0000CC"/>
                </a:solidFill>
                <a:latin typeface="Courier New" pitchFamily="49" charset="0"/>
              </a:rPr>
              <a:t>MPI_INTEGER</a:t>
            </a:r>
            <a:r>
              <a:rPr lang="en-US" sz="1600" b="1">
                <a:latin typeface="Courier New" pitchFamily="49" charset="0"/>
              </a:rPr>
              <a:t>, source, &amp;</a:t>
            </a:r>
          </a:p>
          <a:p>
            <a:pPr>
              <a:lnSpc>
                <a:spcPct val="80000"/>
              </a:lnSpc>
              <a:buFont typeface="Wingdings" pitchFamily="2" charset="2"/>
              <a:buNone/>
            </a:pPr>
            <a:r>
              <a:rPr lang="en-US" sz="1600" b="1">
                <a:latin typeface="Courier New" pitchFamily="49" charset="0"/>
              </a:rPr>
              <a:t> &amp;         </a:t>
            </a:r>
            <a:r>
              <a:rPr lang="en-US" sz="1600" b="1">
                <a:solidFill>
                  <a:srgbClr val="0000CC"/>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IF (my_rank /= server) THEN</a:t>
            </a:r>
          </a:p>
          <a:p>
            <a:pPr>
              <a:lnSpc>
                <a:spcPct val="80000"/>
              </a:lnSpc>
              <a:buFont typeface="Wingdings" pitchFamily="2" charset="2"/>
              <a:buNone/>
            </a:pPr>
            <a:r>
              <a:rPr lang="en-US" sz="1600" b="1">
                <a:latin typeface="Courier New" pitchFamily="49" charset="0"/>
              </a:rPr>
              <a:t>      ALLOCATE(array(length), STAT=memory_status)</a:t>
            </a:r>
          </a:p>
          <a:p>
            <a:pPr>
              <a:lnSpc>
                <a:spcPct val="80000"/>
              </a:lnSpc>
              <a:buFont typeface="Wingdings" pitchFamily="2" charset="2"/>
              <a:buNone/>
            </a:pPr>
            <a:r>
              <a:rPr lang="en-US" sz="1600" b="1">
                <a:latin typeface="Courier New" pitchFamily="49" charset="0"/>
              </a:rPr>
              <a:t>    END IF !! (my_rank /= server)</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MPI_Bcast</a:t>
            </a:r>
            <a:r>
              <a:rPr lang="en-US" sz="1600" b="1">
                <a:latin typeface="Courier New" pitchFamily="49" charset="0"/>
              </a:rPr>
              <a:t>(array, length, </a:t>
            </a:r>
            <a:r>
              <a:rPr lang="en-US" sz="1600" b="1">
                <a:solidFill>
                  <a:srgbClr val="0000CC"/>
                </a:solidFill>
                <a:latin typeface="Courier New" pitchFamily="49" charset="0"/>
              </a:rPr>
              <a:t>MPI_INTEGER</a:t>
            </a:r>
            <a:r>
              <a:rPr lang="en-US" sz="1600" b="1">
                <a:latin typeface="Courier New" pitchFamily="49" charset="0"/>
              </a:rPr>
              <a:t>, source, &amp;</a:t>
            </a:r>
          </a:p>
          <a:p>
            <a:pPr>
              <a:lnSpc>
                <a:spcPct val="80000"/>
              </a:lnSpc>
              <a:buFont typeface="Wingdings" pitchFamily="2" charset="2"/>
              <a:buNone/>
            </a:pPr>
            <a:r>
              <a:rPr lang="en-US" sz="1600" b="1">
                <a:latin typeface="Courier New" pitchFamily="49" charset="0"/>
              </a:rPr>
              <a:t>           </a:t>
            </a:r>
            <a:r>
              <a:rPr lang="en-US" sz="1600" b="1">
                <a:solidFill>
                  <a:srgbClr val="0000CC"/>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WRITE (0,*) my_rank, ": broadcast length = ", length</a:t>
            </a:r>
          </a:p>
          <a:p>
            <a:pPr>
              <a:lnSpc>
                <a:spcPct val="80000"/>
              </a:lnSpc>
              <a:buFont typeface="Wingdings" pitchFamily="2" charset="2"/>
              <a:buNone/>
            </a:pPr>
            <a:r>
              <a:rPr lang="en-US" sz="1600" b="1">
                <a:latin typeface="Courier New" pitchFamily="49" charset="0"/>
              </a:rPr>
              <a:t>  END IF !! (num_procs &gt; 1)</a:t>
            </a:r>
          </a:p>
          <a:p>
            <a:pPr>
              <a:lnSpc>
                <a:spcPct val="80000"/>
              </a:lnSpc>
              <a:buFont typeface="Wingdings" pitchFamily="2" charset="2"/>
              <a:buNone/>
            </a:pPr>
            <a:r>
              <a:rPr lang="en-US" sz="1600" b="1">
                <a:latin typeface="Courier New" pitchFamily="49" charset="0"/>
              </a:rPr>
              <a:t>  CALL </a:t>
            </a:r>
            <a:r>
              <a:rPr lang="en-US" sz="1600" b="1">
                <a:solidFill>
                  <a:srgbClr val="0000CC"/>
                </a:solidFill>
                <a:latin typeface="Courier New" pitchFamily="49" charset="0"/>
              </a:rPr>
              <a:t>MPI_Finalize</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END PROGRAM broadcast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D369AF1-FF08-48D9-99A1-CEC8D7E7797F}" type="slidenum">
              <a:rPr lang="en-US"/>
              <a:pPr/>
              <a:t>81</a:t>
            </a:fld>
            <a:endParaRPr lang="en-US"/>
          </a:p>
        </p:txBody>
      </p:sp>
      <p:sp>
        <p:nvSpPr>
          <p:cNvPr id="836610" name="Rectangle 2"/>
          <p:cNvSpPr>
            <a:spLocks noGrp="1" noChangeArrowheads="1"/>
          </p:cNvSpPr>
          <p:nvPr>
            <p:ph type="title"/>
          </p:nvPr>
        </p:nvSpPr>
        <p:spPr/>
        <p:txBody>
          <a:bodyPr/>
          <a:lstStyle/>
          <a:p>
            <a:r>
              <a:rPr lang="en-US"/>
              <a:t>Broadcast Compile &amp; Run</a:t>
            </a:r>
          </a:p>
        </p:txBody>
      </p:sp>
      <p:sp>
        <p:nvSpPr>
          <p:cNvPr id="836611" name="Rectangle 3"/>
          <p:cNvSpPr>
            <a:spLocks noGrp="1" noChangeArrowheads="1"/>
          </p:cNvSpPr>
          <p:nvPr>
            <p:ph type="body" idx="1"/>
          </p:nvPr>
        </p:nvSpPr>
        <p:spPr/>
        <p:txBody>
          <a:bodyPr/>
          <a:lstStyle/>
          <a:p>
            <a:pPr>
              <a:buFont typeface="Wingdings" pitchFamily="2" charset="2"/>
              <a:buNone/>
            </a:pPr>
            <a:r>
              <a:rPr lang="en-US" sz="2000" b="1">
                <a:latin typeface="Courier New" pitchFamily="49" charset="0"/>
              </a:rPr>
              <a:t>% </a:t>
            </a:r>
            <a:r>
              <a:rPr lang="en-US" sz="2000" b="1">
                <a:solidFill>
                  <a:schemeClr val="folHlink"/>
                </a:solidFill>
                <a:latin typeface="Courier New" pitchFamily="49" charset="0"/>
              </a:rPr>
              <a:t>mpif90</a:t>
            </a:r>
            <a:r>
              <a:rPr lang="en-US" sz="2000" b="1">
                <a:latin typeface="Courier New" pitchFamily="49" charset="0"/>
              </a:rPr>
              <a:t> -o broadcast broadcast.f90</a:t>
            </a:r>
            <a:endParaRPr lang="en-US" sz="2000" b="1">
              <a:solidFill>
                <a:srgbClr val="0000CC"/>
              </a:solidFill>
              <a:latin typeface="Courier New" pitchFamily="49" charset="0"/>
            </a:endParaRPr>
          </a:p>
          <a:p>
            <a:pPr>
              <a:buFont typeface="Wingdings" pitchFamily="2" charset="2"/>
              <a:buNone/>
            </a:pPr>
            <a:r>
              <a:rPr lang="en-US" sz="2000" b="1">
                <a:latin typeface="Courier New" pitchFamily="49" charset="0"/>
              </a:rPr>
              <a:t>% </a:t>
            </a:r>
            <a:r>
              <a:rPr lang="en-US" sz="2000" b="1">
                <a:solidFill>
                  <a:srgbClr val="0000CC"/>
                </a:solidFill>
                <a:latin typeface="Courier New" pitchFamily="49" charset="0"/>
              </a:rPr>
              <a:t>mpirun</a:t>
            </a:r>
            <a:r>
              <a:rPr lang="en-US" sz="2000" b="1">
                <a:latin typeface="Courier New" pitchFamily="49" charset="0"/>
              </a:rPr>
              <a:t> </a:t>
            </a:r>
            <a:r>
              <a:rPr lang="en-US" sz="2000" b="1">
                <a:solidFill>
                  <a:srgbClr val="0000CC"/>
                </a:solidFill>
                <a:latin typeface="Courier New" pitchFamily="49" charset="0"/>
              </a:rPr>
              <a:t>-np</a:t>
            </a:r>
            <a:r>
              <a:rPr lang="en-US" sz="2000" b="1">
                <a:latin typeface="Courier New" pitchFamily="49" charset="0"/>
              </a:rPr>
              <a:t> 4 broadcast</a:t>
            </a:r>
          </a:p>
          <a:p>
            <a:pPr>
              <a:buFont typeface="Wingdings" pitchFamily="2" charset="2"/>
              <a:buNone/>
            </a:pPr>
            <a:r>
              <a:rPr lang="en-US" sz="2000" b="1">
                <a:latin typeface="Courier New" pitchFamily="49" charset="0"/>
              </a:rPr>
              <a:t> 0 : broadcast length =  16777216</a:t>
            </a:r>
          </a:p>
          <a:p>
            <a:pPr>
              <a:buFont typeface="Wingdings" pitchFamily="2" charset="2"/>
              <a:buNone/>
            </a:pPr>
            <a:r>
              <a:rPr lang="en-US" sz="2000" b="1">
                <a:latin typeface="Courier New" pitchFamily="49" charset="0"/>
              </a:rPr>
              <a:t> 1 : broadcast length =  16777216</a:t>
            </a:r>
          </a:p>
          <a:p>
            <a:pPr>
              <a:buFont typeface="Wingdings" pitchFamily="2" charset="2"/>
              <a:buNone/>
            </a:pPr>
            <a:r>
              <a:rPr lang="en-US" sz="2000" b="1">
                <a:latin typeface="Courier New" pitchFamily="49" charset="0"/>
              </a:rPr>
              <a:t> 2 : broadcast length =  16777216</a:t>
            </a:r>
          </a:p>
          <a:p>
            <a:pPr>
              <a:buFont typeface="Wingdings" pitchFamily="2" charset="2"/>
              <a:buNone/>
            </a:pPr>
            <a:r>
              <a:rPr lang="en-US" sz="2000" b="1">
                <a:latin typeface="Courier New" pitchFamily="49" charset="0"/>
              </a:rPr>
              <a:t> 3 : broadcast length =  16777216</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729055C-F32B-40C8-B49F-D113ED5B5402}" type="slidenum">
              <a:rPr lang="en-US"/>
              <a:pPr/>
              <a:t>82</a:t>
            </a:fld>
            <a:endParaRPr lang="en-US"/>
          </a:p>
        </p:txBody>
      </p:sp>
      <p:sp>
        <p:nvSpPr>
          <p:cNvPr id="837634" name="Rectangle 2"/>
          <p:cNvSpPr>
            <a:spLocks noGrp="1" noChangeArrowheads="1"/>
          </p:cNvSpPr>
          <p:nvPr>
            <p:ph type="title"/>
          </p:nvPr>
        </p:nvSpPr>
        <p:spPr/>
        <p:txBody>
          <a:bodyPr/>
          <a:lstStyle/>
          <a:p>
            <a:r>
              <a:rPr lang="en-US"/>
              <a:t>Reductions</a:t>
            </a:r>
          </a:p>
        </p:txBody>
      </p:sp>
      <p:sp>
        <p:nvSpPr>
          <p:cNvPr id="837635" name="Rectangle 3"/>
          <p:cNvSpPr>
            <a:spLocks noGrp="1" noChangeArrowheads="1"/>
          </p:cNvSpPr>
          <p:nvPr>
            <p:ph type="body" idx="1"/>
          </p:nvPr>
        </p:nvSpPr>
        <p:spPr>
          <a:xfrm>
            <a:off x="533400" y="1219200"/>
            <a:ext cx="8077200" cy="4800600"/>
          </a:xfrm>
        </p:spPr>
        <p:txBody>
          <a:bodyPr/>
          <a:lstStyle/>
          <a:p>
            <a:pPr>
              <a:buFont typeface="Wingdings" pitchFamily="2" charset="2"/>
              <a:buNone/>
            </a:pPr>
            <a:r>
              <a:rPr lang="en-US" dirty="0"/>
              <a:t>A </a:t>
            </a:r>
            <a:r>
              <a:rPr lang="en-US" b="1" i="1" u="sng" dirty="0"/>
              <a:t>reduction</a:t>
            </a:r>
            <a:r>
              <a:rPr lang="en-US" dirty="0"/>
              <a:t> converts an array to a scalar: for example,         sum, product, minimum value, maximum value, Boolean AND, Boolean OR, etc.</a:t>
            </a:r>
          </a:p>
          <a:p>
            <a:pPr>
              <a:buFont typeface="Wingdings" pitchFamily="2" charset="2"/>
              <a:buNone/>
            </a:pPr>
            <a:r>
              <a:rPr lang="en-US" dirty="0"/>
              <a:t>Reductions are so common, and so important, that MPI has two routines to handle them:</a:t>
            </a:r>
          </a:p>
          <a:p>
            <a:pPr>
              <a:buFont typeface="Wingdings" pitchFamily="2" charset="2"/>
              <a:buNone/>
            </a:pPr>
            <a:r>
              <a:rPr lang="en-US" b="1" dirty="0" err="1">
                <a:solidFill>
                  <a:schemeClr val="tx2"/>
                </a:solidFill>
                <a:latin typeface="Courier New" pitchFamily="49" charset="0"/>
              </a:rPr>
              <a:t>MPI_Reduce</a:t>
            </a:r>
            <a:r>
              <a:rPr lang="en-US" dirty="0"/>
              <a:t>: sends result to a single specified process</a:t>
            </a:r>
          </a:p>
          <a:p>
            <a:pPr>
              <a:buFont typeface="Wingdings" pitchFamily="2" charset="2"/>
              <a:buNone/>
            </a:pPr>
            <a:r>
              <a:rPr lang="en-US" b="1" dirty="0" err="1">
                <a:solidFill>
                  <a:schemeClr val="tx2"/>
                </a:solidFill>
                <a:latin typeface="Courier New" pitchFamily="49" charset="0"/>
              </a:rPr>
              <a:t>MPI_Allreduce</a:t>
            </a:r>
            <a:r>
              <a:rPr lang="en-US" dirty="0"/>
              <a:t>: sends result to all processes (and therefore takes longer)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152503E-2B69-4E3C-9D2B-0BAB433DD452}" type="slidenum">
              <a:rPr lang="en-US"/>
              <a:pPr/>
              <a:t>83</a:t>
            </a:fld>
            <a:endParaRPr lang="en-US"/>
          </a:p>
        </p:txBody>
      </p:sp>
      <p:sp>
        <p:nvSpPr>
          <p:cNvPr id="838658" name="Rectangle 2"/>
          <p:cNvSpPr>
            <a:spLocks noGrp="1" noChangeArrowheads="1"/>
          </p:cNvSpPr>
          <p:nvPr>
            <p:ph type="title"/>
          </p:nvPr>
        </p:nvSpPr>
        <p:spPr/>
        <p:txBody>
          <a:bodyPr/>
          <a:lstStyle/>
          <a:p>
            <a:r>
              <a:rPr lang="en-US"/>
              <a:t>Reduction Example</a:t>
            </a:r>
          </a:p>
        </p:txBody>
      </p:sp>
      <p:sp>
        <p:nvSpPr>
          <p:cNvPr id="838659" name="Rectangle 3"/>
          <p:cNvSpPr>
            <a:spLocks noGrp="1" noChangeArrowheads="1"/>
          </p:cNvSpPr>
          <p:nvPr>
            <p:ph type="body" idx="1"/>
          </p:nvPr>
        </p:nvSpPr>
        <p:spPr>
          <a:xfrm>
            <a:off x="685800" y="1295400"/>
            <a:ext cx="7850188" cy="4365625"/>
          </a:xfrm>
        </p:spPr>
        <p:txBody>
          <a:bodyPr/>
          <a:lstStyle/>
          <a:p>
            <a:pPr>
              <a:lnSpc>
                <a:spcPct val="80000"/>
              </a:lnSpc>
              <a:buFont typeface="Wingdings" pitchFamily="2" charset="2"/>
              <a:buNone/>
            </a:pPr>
            <a:r>
              <a:rPr lang="en-US" sz="1600" b="1">
                <a:latin typeface="Courier New" pitchFamily="49" charset="0"/>
              </a:rPr>
              <a:t>PROGRAM reduce</a:t>
            </a:r>
          </a:p>
          <a:p>
            <a:pPr>
              <a:lnSpc>
                <a:spcPct val="70000"/>
              </a:lnSpc>
              <a:buFont typeface="Wingdings" pitchFamily="2" charset="2"/>
              <a:buNone/>
            </a:pPr>
            <a:r>
              <a:rPr lang="en-US" sz="1600" b="1">
                <a:latin typeface="Courier New" pitchFamily="49" charset="0"/>
              </a:rPr>
              <a:t>  IMPLICIT NONE</a:t>
            </a:r>
          </a:p>
          <a:p>
            <a:pPr>
              <a:lnSpc>
                <a:spcPct val="80000"/>
              </a:lnSpc>
              <a:buFont typeface="Wingdings" pitchFamily="2" charset="2"/>
              <a:buNone/>
            </a:pPr>
            <a:r>
              <a:rPr lang="en-US" sz="1600" b="1">
                <a:solidFill>
                  <a:srgbClr val="000000"/>
                </a:solidFill>
                <a:latin typeface="Courier New" pitchFamily="49" charset="0"/>
              </a:rPr>
              <a:t>  INCLUDE </a:t>
            </a:r>
            <a:r>
              <a:rPr lang="en-US" sz="1600" b="1">
                <a:latin typeface="Courier New" pitchFamily="49" charset="0"/>
              </a:rPr>
              <a:t>"</a:t>
            </a:r>
            <a:r>
              <a:rPr lang="en-US" sz="1600" b="1">
                <a:solidFill>
                  <a:schemeClr val="folHlink"/>
                </a:solidFill>
                <a:latin typeface="Courier New" pitchFamily="49" charset="0"/>
              </a:rPr>
              <a:t>mpif.h</a:t>
            </a:r>
            <a:r>
              <a:rPr lang="en-US" sz="1600" b="1">
                <a:latin typeface="Courier New" pitchFamily="49" charset="0"/>
              </a:rPr>
              <a:t>"</a:t>
            </a:r>
          </a:p>
          <a:p>
            <a:pPr>
              <a:lnSpc>
                <a:spcPct val="70000"/>
              </a:lnSpc>
              <a:buFont typeface="Wingdings" pitchFamily="2" charset="2"/>
              <a:buNone/>
            </a:pPr>
            <a:r>
              <a:rPr lang="en-US" sz="1600" b="1">
                <a:latin typeface="Courier New" pitchFamily="49" charset="0"/>
              </a:rPr>
              <a:t>  INTEGER,PARAMETER :: server = 0</a:t>
            </a:r>
          </a:p>
          <a:p>
            <a:pPr>
              <a:lnSpc>
                <a:spcPct val="70000"/>
              </a:lnSpc>
              <a:buFont typeface="Wingdings" pitchFamily="2" charset="2"/>
              <a:buNone/>
            </a:pPr>
            <a:r>
              <a:rPr lang="en-US" sz="1600" b="1">
                <a:latin typeface="Courier New" pitchFamily="49" charset="0"/>
              </a:rPr>
              <a:t>  INTEGER :: value, value_sum</a:t>
            </a:r>
          </a:p>
          <a:p>
            <a:pPr>
              <a:lnSpc>
                <a:spcPct val="70000"/>
              </a:lnSpc>
              <a:buFont typeface="Wingdings" pitchFamily="2" charset="2"/>
              <a:buNone/>
            </a:pPr>
            <a:r>
              <a:rPr lang="en-US" sz="1600" b="1">
                <a:latin typeface="Courier New" pitchFamily="49" charset="0"/>
              </a:rPr>
              <a:t>  INTEGER :: num_procs, my_rank, mpi_error_code</a:t>
            </a:r>
          </a:p>
          <a:p>
            <a:pPr>
              <a:lnSpc>
                <a:spcPct val="20000"/>
              </a:lnSpc>
              <a:buFont typeface="Wingdings" pitchFamily="2" charset="2"/>
              <a:buNone/>
            </a:pPr>
            <a:endParaRPr lang="en-US" sz="1600" b="1">
              <a:latin typeface="Courier New" pitchFamily="49" charset="0"/>
            </a:endParaRP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MPI_Init</a:t>
            </a:r>
            <a:r>
              <a:rPr lang="en-US" sz="1600" b="1">
                <a:latin typeface="Courier New" pitchFamily="49" charset="0"/>
              </a:rPr>
              <a:t>(mpi_error_code)</a:t>
            </a:r>
          </a:p>
          <a:p>
            <a:pPr>
              <a:lnSpc>
                <a:spcPct val="8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MPI_Comm_rank</a:t>
            </a:r>
            <a:r>
              <a:rPr lang="en-US" sz="1600" b="1">
                <a:latin typeface="Courier New" pitchFamily="49" charset="0"/>
              </a:rPr>
              <a:t>(</a:t>
            </a:r>
            <a:r>
              <a:rPr lang="en-US" sz="1600" b="1">
                <a:solidFill>
                  <a:srgbClr val="0000FF"/>
                </a:solidFill>
                <a:latin typeface="Courier New" pitchFamily="49" charset="0"/>
              </a:rPr>
              <a:t>MPI_COMM_WORLD</a:t>
            </a:r>
            <a:r>
              <a:rPr lang="en-US" sz="1600" b="1">
                <a:latin typeface="Courier New" pitchFamily="49" charset="0"/>
              </a:rPr>
              <a:t>, my_rank,   mpi_error_code)</a:t>
            </a:r>
          </a:p>
          <a:p>
            <a:pPr>
              <a:lnSpc>
                <a:spcPct val="8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MPI_Comm_size</a:t>
            </a:r>
            <a:r>
              <a:rPr lang="en-US" sz="1600" b="1">
                <a:latin typeface="Courier New" pitchFamily="49" charset="0"/>
              </a:rPr>
              <a:t>(</a:t>
            </a:r>
            <a:r>
              <a:rPr lang="en-US" sz="1600" b="1">
                <a:solidFill>
                  <a:srgbClr val="0000FF"/>
                </a:solidFill>
                <a:latin typeface="Courier New" pitchFamily="49" charset="0"/>
              </a:rPr>
              <a:t>MPI_COMM_WORLD</a:t>
            </a:r>
            <a:r>
              <a:rPr lang="en-US" sz="1600" b="1">
                <a:latin typeface="Courier New" pitchFamily="49" charset="0"/>
              </a:rPr>
              <a:t>, num_procs, mpi_error_code)</a:t>
            </a:r>
          </a:p>
          <a:p>
            <a:pPr>
              <a:lnSpc>
                <a:spcPct val="70000"/>
              </a:lnSpc>
              <a:buFont typeface="Wingdings" pitchFamily="2" charset="2"/>
              <a:buNone/>
            </a:pPr>
            <a:r>
              <a:rPr lang="en-US" sz="1600" b="1">
                <a:latin typeface="Courier New" pitchFamily="49" charset="0"/>
              </a:rPr>
              <a:t>  value_sum = 0</a:t>
            </a:r>
          </a:p>
          <a:p>
            <a:pPr>
              <a:lnSpc>
                <a:spcPct val="70000"/>
              </a:lnSpc>
              <a:buFont typeface="Wingdings" pitchFamily="2" charset="2"/>
              <a:buNone/>
            </a:pPr>
            <a:r>
              <a:rPr lang="en-US" sz="1600" b="1">
                <a:latin typeface="Courier New" pitchFamily="49" charset="0"/>
              </a:rPr>
              <a:t>  value     = my_rank * num_procs</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MPI_Reduce</a:t>
            </a:r>
            <a:r>
              <a:rPr lang="en-US" sz="1600" b="1">
                <a:latin typeface="Courier New" pitchFamily="49" charset="0"/>
              </a:rPr>
              <a:t>(value, value_sum, 1, </a:t>
            </a:r>
            <a:r>
              <a:rPr lang="en-US" sz="1600" b="1">
                <a:solidFill>
                  <a:srgbClr val="0000FF"/>
                </a:solidFill>
                <a:latin typeface="Courier New" pitchFamily="49" charset="0"/>
              </a:rPr>
              <a:t>MPI_INT</a:t>
            </a:r>
            <a:r>
              <a:rPr lang="en-US" sz="1600" b="1">
                <a:latin typeface="Courier New" pitchFamily="49" charset="0"/>
              </a:rPr>
              <a:t>, </a:t>
            </a:r>
            <a:r>
              <a:rPr lang="en-US" sz="1600" b="1">
                <a:solidFill>
                  <a:srgbClr val="0000FF"/>
                </a:solidFill>
                <a:latin typeface="Courier New" pitchFamily="49" charset="0"/>
              </a:rPr>
              <a:t>MPI_SUM</a:t>
            </a:r>
            <a:r>
              <a:rPr lang="en-US" sz="1600" b="1">
                <a:latin typeface="Courier New" pitchFamily="49" charset="0"/>
              </a:rPr>
              <a:t>, &amp;</a:t>
            </a:r>
          </a:p>
          <a:p>
            <a:pPr>
              <a:lnSpc>
                <a:spcPct val="70000"/>
              </a:lnSpc>
              <a:buFont typeface="Wingdings" pitchFamily="2" charset="2"/>
              <a:buNone/>
            </a:pPr>
            <a:r>
              <a:rPr lang="en-US" sz="1600" b="1">
                <a:latin typeface="Courier New" pitchFamily="49" charset="0"/>
              </a:rPr>
              <a:t> &amp;       server, </a:t>
            </a:r>
            <a:r>
              <a:rPr lang="en-US" sz="1600" b="1">
                <a:solidFill>
                  <a:srgbClr val="0000FF"/>
                </a:solidFill>
                <a:latin typeface="Courier New" pitchFamily="49" charset="0"/>
              </a:rPr>
              <a:t>MPI_COMM_WORLD</a:t>
            </a:r>
            <a:r>
              <a:rPr lang="en-US" sz="1600" b="1">
                <a:latin typeface="Courier New" pitchFamily="49" charset="0"/>
              </a:rPr>
              <a:t>, mpi_error_code)</a:t>
            </a:r>
          </a:p>
          <a:p>
            <a:pPr>
              <a:lnSpc>
                <a:spcPct val="70000"/>
              </a:lnSpc>
              <a:buFont typeface="Wingdings" pitchFamily="2" charset="2"/>
              <a:buNone/>
            </a:pPr>
            <a:r>
              <a:rPr lang="en-US" sz="1600" b="1">
                <a:latin typeface="Courier New" pitchFamily="49" charset="0"/>
              </a:rPr>
              <a:t>  WRITE (0,*) my_rank, ": reduce  value_sum = ", value_sum</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MPI_Allreduce</a:t>
            </a:r>
            <a:r>
              <a:rPr lang="en-US" sz="1600" b="1">
                <a:latin typeface="Courier New" pitchFamily="49" charset="0"/>
              </a:rPr>
              <a:t>(value, value_sum, 1, </a:t>
            </a:r>
            <a:r>
              <a:rPr lang="en-US" sz="1600" b="1">
                <a:solidFill>
                  <a:srgbClr val="0000FF"/>
                </a:solidFill>
                <a:latin typeface="Courier New" pitchFamily="49" charset="0"/>
              </a:rPr>
              <a:t>MPI_INT</a:t>
            </a:r>
            <a:r>
              <a:rPr lang="en-US" sz="1600" b="1">
                <a:latin typeface="Courier New" pitchFamily="49" charset="0"/>
              </a:rPr>
              <a:t>, </a:t>
            </a:r>
            <a:r>
              <a:rPr lang="en-US" sz="1600" b="1">
                <a:solidFill>
                  <a:srgbClr val="0000FF"/>
                </a:solidFill>
                <a:latin typeface="Courier New" pitchFamily="49" charset="0"/>
              </a:rPr>
              <a:t>MPI_SUM</a:t>
            </a:r>
            <a:r>
              <a:rPr lang="en-US" sz="1600" b="1">
                <a:latin typeface="Courier New" pitchFamily="49" charset="0"/>
              </a:rPr>
              <a:t>, &amp;</a:t>
            </a:r>
          </a:p>
          <a:p>
            <a:pPr>
              <a:lnSpc>
                <a:spcPct val="70000"/>
              </a:lnSpc>
              <a:buFont typeface="Wingdings" pitchFamily="2" charset="2"/>
              <a:buNone/>
            </a:pPr>
            <a:r>
              <a:rPr lang="en-US" sz="1600" b="1">
                <a:latin typeface="Courier New" pitchFamily="49" charset="0"/>
              </a:rPr>
              <a:t> &amp;       </a:t>
            </a:r>
            <a:r>
              <a:rPr lang="en-US" sz="1600" b="1">
                <a:solidFill>
                  <a:srgbClr val="0000FF"/>
                </a:solidFill>
                <a:latin typeface="Courier New" pitchFamily="49" charset="0"/>
              </a:rPr>
              <a:t>MPI_COMM_WORLD</a:t>
            </a:r>
            <a:r>
              <a:rPr lang="en-US" sz="1600" b="1">
                <a:latin typeface="Courier New" pitchFamily="49" charset="0"/>
              </a:rPr>
              <a:t>, mpi_error_code)</a:t>
            </a:r>
          </a:p>
          <a:p>
            <a:pPr>
              <a:lnSpc>
                <a:spcPct val="80000"/>
              </a:lnSpc>
              <a:buFont typeface="Wingdings" pitchFamily="2" charset="2"/>
              <a:buNone/>
            </a:pPr>
            <a:r>
              <a:rPr lang="en-US" sz="1600" b="1">
                <a:latin typeface="Courier New" pitchFamily="49" charset="0"/>
              </a:rPr>
              <a:t>  WRITE (0,*) my_rank, ": allreduce value_sum = ", value_sum</a:t>
            </a:r>
          </a:p>
          <a:p>
            <a:pPr>
              <a:lnSpc>
                <a:spcPct val="70000"/>
              </a:lnSpc>
              <a:buFont typeface="Wingdings" pitchFamily="2" charset="2"/>
              <a:buNone/>
            </a:pPr>
            <a:r>
              <a:rPr lang="en-US" sz="1600" b="1">
                <a:latin typeface="Courier New" pitchFamily="49" charset="0"/>
              </a:rPr>
              <a:t>  CALL </a:t>
            </a:r>
            <a:r>
              <a:rPr lang="en-US" sz="1600" b="1">
                <a:solidFill>
                  <a:srgbClr val="0000FF"/>
                </a:solidFill>
                <a:latin typeface="Courier New" pitchFamily="49" charset="0"/>
              </a:rPr>
              <a:t>MPI_Finalize</a:t>
            </a:r>
            <a:r>
              <a:rPr lang="en-US" sz="1600" b="1">
                <a:latin typeface="Courier New" pitchFamily="49" charset="0"/>
              </a:rPr>
              <a:t>(mpi_error_code)</a:t>
            </a:r>
          </a:p>
          <a:p>
            <a:pPr>
              <a:lnSpc>
                <a:spcPct val="70000"/>
              </a:lnSpc>
              <a:buFont typeface="Wingdings" pitchFamily="2" charset="2"/>
              <a:buNone/>
            </a:pPr>
            <a:r>
              <a:rPr lang="en-US" sz="1600" b="1">
                <a:latin typeface="Courier New" pitchFamily="49" charset="0"/>
              </a:rPr>
              <a:t>END PROGRAM reduce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4240F61-3723-41FC-8CC4-42DA90EA6E0C}" type="slidenum">
              <a:rPr lang="en-US"/>
              <a:pPr/>
              <a:t>84</a:t>
            </a:fld>
            <a:endParaRPr lang="en-US"/>
          </a:p>
        </p:txBody>
      </p:sp>
      <p:sp>
        <p:nvSpPr>
          <p:cNvPr id="839682" name="Rectangle 2"/>
          <p:cNvSpPr>
            <a:spLocks noGrp="1" noChangeArrowheads="1"/>
          </p:cNvSpPr>
          <p:nvPr>
            <p:ph type="title"/>
          </p:nvPr>
        </p:nvSpPr>
        <p:spPr/>
        <p:txBody>
          <a:bodyPr/>
          <a:lstStyle/>
          <a:p>
            <a:r>
              <a:rPr lang="en-US"/>
              <a:t>Compiling and Running</a:t>
            </a:r>
          </a:p>
        </p:txBody>
      </p:sp>
      <p:sp>
        <p:nvSpPr>
          <p:cNvPr id="839683" name="Rectangle 3"/>
          <p:cNvSpPr>
            <a:spLocks noGrp="1" noChangeArrowheads="1"/>
          </p:cNvSpPr>
          <p:nvPr>
            <p:ph type="body" idx="1"/>
          </p:nvPr>
        </p:nvSpPr>
        <p:spPr/>
        <p:txBody>
          <a:bodyPr/>
          <a:lstStyle/>
          <a:p>
            <a:pPr>
              <a:buFont typeface="Wingdings" pitchFamily="2" charset="2"/>
              <a:buNone/>
            </a:pPr>
            <a:r>
              <a:rPr lang="en-US" sz="2000" b="1">
                <a:latin typeface="Courier New" pitchFamily="49" charset="0"/>
              </a:rPr>
              <a:t>% </a:t>
            </a:r>
            <a:r>
              <a:rPr lang="en-US" sz="2000" b="1">
                <a:solidFill>
                  <a:schemeClr val="folHlink"/>
                </a:solidFill>
                <a:latin typeface="Courier New" pitchFamily="49" charset="0"/>
              </a:rPr>
              <a:t>mpif90</a:t>
            </a:r>
            <a:r>
              <a:rPr lang="en-US" sz="2000" b="1">
                <a:latin typeface="Courier New" pitchFamily="49" charset="0"/>
              </a:rPr>
              <a:t> -o reduce reduce.f90</a:t>
            </a:r>
            <a:endParaRPr lang="en-US" sz="2000" b="1">
              <a:solidFill>
                <a:srgbClr val="0000CC"/>
              </a:solidFill>
              <a:latin typeface="Courier New" pitchFamily="49" charset="0"/>
            </a:endParaRPr>
          </a:p>
          <a:p>
            <a:pPr>
              <a:buFont typeface="Wingdings" pitchFamily="2" charset="2"/>
              <a:buNone/>
            </a:pPr>
            <a:r>
              <a:rPr lang="en-US" sz="2000" b="1">
                <a:latin typeface="Courier New" pitchFamily="49" charset="0"/>
              </a:rPr>
              <a:t>%</a:t>
            </a:r>
            <a:r>
              <a:rPr lang="en-US" sz="2000" b="1">
                <a:solidFill>
                  <a:srgbClr val="0000CC"/>
                </a:solidFill>
                <a:latin typeface="Courier New" pitchFamily="49" charset="0"/>
              </a:rPr>
              <a:t> mpirun</a:t>
            </a:r>
            <a:r>
              <a:rPr lang="en-US" sz="2000" b="1">
                <a:latin typeface="Courier New" pitchFamily="49" charset="0"/>
              </a:rPr>
              <a:t> -np 4 reduce</a:t>
            </a:r>
          </a:p>
          <a:p>
            <a:pPr>
              <a:buFont typeface="Wingdings" pitchFamily="2" charset="2"/>
              <a:buNone/>
            </a:pPr>
            <a:r>
              <a:rPr lang="en-US" sz="2000" b="1">
                <a:latin typeface="Courier New" pitchFamily="49" charset="0"/>
              </a:rPr>
              <a:t> 3 : reduce  value_sum =  0</a:t>
            </a:r>
          </a:p>
          <a:p>
            <a:pPr>
              <a:buFont typeface="Wingdings" pitchFamily="2" charset="2"/>
              <a:buNone/>
            </a:pPr>
            <a:r>
              <a:rPr lang="en-US" sz="2000" b="1">
                <a:latin typeface="Courier New" pitchFamily="49" charset="0"/>
              </a:rPr>
              <a:t> 1 : reduce  value_sum =  0</a:t>
            </a:r>
          </a:p>
          <a:p>
            <a:pPr>
              <a:buFont typeface="Wingdings" pitchFamily="2" charset="2"/>
              <a:buNone/>
            </a:pPr>
            <a:r>
              <a:rPr lang="en-US" sz="2000" b="1">
                <a:latin typeface="Courier New" pitchFamily="49" charset="0"/>
              </a:rPr>
              <a:t> 2 : reduce  value_sum =  0</a:t>
            </a:r>
          </a:p>
          <a:p>
            <a:pPr>
              <a:buFont typeface="Wingdings" pitchFamily="2" charset="2"/>
              <a:buNone/>
            </a:pPr>
            <a:r>
              <a:rPr lang="en-US" sz="2000" b="1">
                <a:latin typeface="Courier New" pitchFamily="49" charset="0"/>
              </a:rPr>
              <a:t> 0 : reduce  value_sum =  24</a:t>
            </a:r>
          </a:p>
          <a:p>
            <a:pPr>
              <a:buFont typeface="Wingdings" pitchFamily="2" charset="2"/>
              <a:buNone/>
            </a:pPr>
            <a:r>
              <a:rPr lang="en-US" sz="2000" b="1">
                <a:latin typeface="Courier New" pitchFamily="49" charset="0"/>
              </a:rPr>
              <a:t> 0 : allreduce value_sum =  24</a:t>
            </a:r>
          </a:p>
          <a:p>
            <a:pPr>
              <a:buFont typeface="Wingdings" pitchFamily="2" charset="2"/>
              <a:buNone/>
            </a:pPr>
            <a:r>
              <a:rPr lang="en-US" sz="2000" b="1">
                <a:latin typeface="Courier New" pitchFamily="49" charset="0"/>
              </a:rPr>
              <a:t> 1 : allreduce value_sum =  24</a:t>
            </a:r>
          </a:p>
          <a:p>
            <a:pPr>
              <a:buFont typeface="Wingdings" pitchFamily="2" charset="2"/>
              <a:buNone/>
            </a:pPr>
            <a:r>
              <a:rPr lang="en-US" sz="2000" b="1">
                <a:latin typeface="Courier New" pitchFamily="49" charset="0"/>
              </a:rPr>
              <a:t> 2 : allreduce value_sum =  24</a:t>
            </a:r>
          </a:p>
          <a:p>
            <a:pPr>
              <a:buFont typeface="Wingdings" pitchFamily="2" charset="2"/>
              <a:buNone/>
            </a:pPr>
            <a:r>
              <a:rPr lang="en-US" sz="2000" b="1">
                <a:latin typeface="Courier New" pitchFamily="49" charset="0"/>
              </a:rPr>
              <a:t> 3 : allreduce value_sum =  24</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3C452-7730-40F3-BA31-EB32E01A2367}" type="slidenum">
              <a:rPr lang="en-US"/>
              <a:pPr/>
              <a:t>85</a:t>
            </a:fld>
            <a:endParaRPr lang="en-US"/>
          </a:p>
        </p:txBody>
      </p:sp>
      <p:sp>
        <p:nvSpPr>
          <p:cNvPr id="840706" name="Rectangle 2"/>
          <p:cNvSpPr>
            <a:spLocks noGrp="1" noChangeArrowheads="1"/>
          </p:cNvSpPr>
          <p:nvPr>
            <p:ph type="title"/>
          </p:nvPr>
        </p:nvSpPr>
        <p:spPr/>
        <p:txBody>
          <a:bodyPr/>
          <a:lstStyle/>
          <a:p>
            <a:r>
              <a:rPr lang="en-US"/>
              <a:t>Why Two Reduction Routines?</a:t>
            </a:r>
          </a:p>
        </p:txBody>
      </p:sp>
      <p:sp>
        <p:nvSpPr>
          <p:cNvPr id="840707" name="Rectangle 3"/>
          <p:cNvSpPr>
            <a:spLocks noGrp="1" noChangeArrowheads="1"/>
          </p:cNvSpPr>
          <p:nvPr>
            <p:ph type="body" idx="1"/>
          </p:nvPr>
        </p:nvSpPr>
        <p:spPr/>
        <p:txBody>
          <a:bodyPr/>
          <a:lstStyle/>
          <a:p>
            <a:pPr>
              <a:buFont typeface="Wingdings" pitchFamily="2" charset="2"/>
              <a:buNone/>
            </a:pPr>
            <a:r>
              <a:rPr lang="en-US"/>
              <a:t>MPI has two reduction routines because of the high cost of each communication.</a:t>
            </a:r>
          </a:p>
          <a:p>
            <a:pPr>
              <a:buFont typeface="Wingdings" pitchFamily="2" charset="2"/>
              <a:buNone/>
            </a:pPr>
            <a:r>
              <a:rPr lang="en-US"/>
              <a:t>If only one process needs the result, then it doesn’t make sense to pay the cost of sending the result to all processes.</a:t>
            </a:r>
          </a:p>
          <a:p>
            <a:pPr>
              <a:buFont typeface="Wingdings" pitchFamily="2" charset="2"/>
              <a:buNone/>
            </a:pPr>
            <a:r>
              <a:rPr lang="en-US"/>
              <a:t>But if all processes need the result, then it may be cheaper to reduce to all processes than to reduce to a single process and then broadcast to 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E2490AD-1B47-472E-A476-817A1E4888B0}" type="slidenum">
              <a:rPr lang="en-US"/>
              <a:pPr/>
              <a:t>86</a:t>
            </a:fld>
            <a:endParaRPr lang="en-US"/>
          </a:p>
        </p:txBody>
      </p:sp>
      <p:sp>
        <p:nvSpPr>
          <p:cNvPr id="841730" name="Rectangle 2"/>
          <p:cNvSpPr>
            <a:spLocks noGrp="1" noChangeArrowheads="1"/>
          </p:cNvSpPr>
          <p:nvPr>
            <p:ph type="title"/>
          </p:nvPr>
        </p:nvSpPr>
        <p:spPr/>
        <p:txBody>
          <a:bodyPr/>
          <a:lstStyle/>
          <a:p>
            <a:r>
              <a:rPr lang="en-US"/>
              <a:t>Non-blocking Communication</a:t>
            </a:r>
          </a:p>
        </p:txBody>
      </p:sp>
      <p:sp>
        <p:nvSpPr>
          <p:cNvPr id="841731" name="Rectangle 3"/>
          <p:cNvSpPr>
            <a:spLocks noGrp="1" noChangeArrowheads="1"/>
          </p:cNvSpPr>
          <p:nvPr>
            <p:ph type="body" idx="1"/>
          </p:nvPr>
        </p:nvSpPr>
        <p:spPr/>
        <p:txBody>
          <a:bodyPr/>
          <a:lstStyle/>
          <a:p>
            <a:pPr>
              <a:buFont typeface="Wingdings" pitchFamily="2" charset="2"/>
              <a:buNone/>
            </a:pPr>
            <a:r>
              <a:rPr lang="en-US"/>
              <a:t>MPI allows a process to start a send, then go on and do work while the message is in transit.</a:t>
            </a:r>
          </a:p>
          <a:p>
            <a:pPr>
              <a:buFont typeface="Wingdings" pitchFamily="2" charset="2"/>
              <a:buNone/>
            </a:pPr>
            <a:r>
              <a:rPr lang="en-US"/>
              <a:t>This is called </a:t>
            </a:r>
            <a:r>
              <a:rPr lang="en-US" b="1" i="1" u="sng"/>
              <a:t>non-blocking</a:t>
            </a:r>
            <a:r>
              <a:rPr lang="en-US"/>
              <a:t> or </a:t>
            </a:r>
            <a:r>
              <a:rPr lang="en-US" b="1" i="1" u="sng"/>
              <a:t>immediate</a:t>
            </a:r>
            <a:r>
              <a:rPr lang="en-US"/>
              <a:t> communication.</a:t>
            </a:r>
          </a:p>
          <a:p>
            <a:pPr>
              <a:buFont typeface="Wingdings" pitchFamily="2" charset="2"/>
              <a:buNone/>
            </a:pPr>
            <a:r>
              <a:rPr lang="en-US"/>
              <a:t>Here, “immediate” refers to the fact that the call to the MPI routine returns immediately rather than waiting for the communication to complete.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FDCA9BE-CD9C-4991-9301-01B501C89BFE}" type="slidenum">
              <a:rPr lang="en-US"/>
              <a:pPr/>
              <a:t>87</a:t>
            </a:fld>
            <a:endParaRPr lang="en-US"/>
          </a:p>
        </p:txBody>
      </p:sp>
      <p:sp>
        <p:nvSpPr>
          <p:cNvPr id="842754" name="Rectangle 2"/>
          <p:cNvSpPr>
            <a:spLocks noGrp="1" noChangeArrowheads="1"/>
          </p:cNvSpPr>
          <p:nvPr>
            <p:ph type="title"/>
          </p:nvPr>
        </p:nvSpPr>
        <p:spPr/>
        <p:txBody>
          <a:bodyPr/>
          <a:lstStyle/>
          <a:p>
            <a:r>
              <a:rPr lang="en-US"/>
              <a:t>Immediate Send</a:t>
            </a:r>
          </a:p>
        </p:txBody>
      </p:sp>
      <p:sp>
        <p:nvSpPr>
          <p:cNvPr id="842755" name="Rectangle 3"/>
          <p:cNvSpPr>
            <a:spLocks noGrp="1" noChangeArrowheads="1"/>
          </p:cNvSpPr>
          <p:nvPr>
            <p:ph type="body" idx="1"/>
          </p:nvPr>
        </p:nvSpPr>
        <p:spPr/>
        <p:txBody>
          <a:bodyPr/>
          <a:lstStyle/>
          <a:p>
            <a:pPr>
              <a:buFont typeface="Wingdings" pitchFamily="2" charset="2"/>
              <a:buNone/>
            </a:pPr>
            <a:r>
              <a:rPr lang="en-US" sz="2000" b="1">
                <a:solidFill>
                  <a:srgbClr val="000000"/>
                </a:solidFill>
                <a:latin typeface="Courier New" pitchFamily="49" charset="0"/>
              </a:rPr>
              <a:t>mpi_error_code =</a:t>
            </a:r>
          </a:p>
          <a:p>
            <a:pPr>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MPI_Isend</a:t>
            </a:r>
            <a:r>
              <a:rPr lang="en-US" sz="2000" b="1">
                <a:solidFill>
                  <a:srgbClr val="000000"/>
                </a:solidFill>
                <a:latin typeface="Courier New" pitchFamily="49" charset="0"/>
              </a:rPr>
              <a:t>(array, size, </a:t>
            </a:r>
            <a:r>
              <a:rPr lang="en-US" sz="2000" b="1">
                <a:solidFill>
                  <a:schemeClr val="folHlink"/>
                </a:solidFill>
                <a:latin typeface="Courier New" pitchFamily="49" charset="0"/>
              </a:rPr>
              <a:t>MPI_FLOAT</a:t>
            </a:r>
            <a:r>
              <a:rPr lang="en-US" sz="2000" b="1">
                <a:solidFill>
                  <a:srgbClr val="000000"/>
                </a:solidFill>
                <a:latin typeface="Courier New" pitchFamily="49" charset="0"/>
              </a:rPr>
              <a:t>,</a:t>
            </a:r>
          </a:p>
          <a:p>
            <a:pPr>
              <a:buFont typeface="Wingdings" pitchFamily="2" charset="2"/>
              <a:buNone/>
            </a:pPr>
            <a:r>
              <a:rPr lang="en-US" sz="2000" b="1">
                <a:solidFill>
                  <a:srgbClr val="000000"/>
                </a:solidFill>
                <a:latin typeface="Courier New" pitchFamily="49" charset="0"/>
              </a:rPr>
              <a:t>        destination, tag, communicator, request);</a:t>
            </a:r>
          </a:p>
          <a:p>
            <a:pPr>
              <a:buFont typeface="Wingdings" pitchFamily="2" charset="2"/>
              <a:buNone/>
            </a:pPr>
            <a:r>
              <a:rPr lang="en-US"/>
              <a:t>Likewise:</a:t>
            </a:r>
          </a:p>
          <a:p>
            <a:pPr>
              <a:buFont typeface="Wingdings" pitchFamily="2" charset="2"/>
              <a:buNone/>
            </a:pPr>
            <a:r>
              <a:rPr lang="en-US" sz="2000" b="1">
                <a:solidFill>
                  <a:srgbClr val="000000"/>
                </a:solidFill>
                <a:latin typeface="Courier New" pitchFamily="49" charset="0"/>
              </a:rPr>
              <a:t>mpi_error_code =</a:t>
            </a:r>
            <a:endParaRPr lang="en-US" sz="2800"/>
          </a:p>
          <a:p>
            <a:pPr>
              <a:buFont typeface="Wingdings" pitchFamily="2" charset="2"/>
              <a:buNone/>
            </a:pPr>
            <a:r>
              <a:rPr lang="en-US" sz="2000" b="1">
                <a:solidFill>
                  <a:srgbClr val="000000"/>
                </a:solidFill>
                <a:latin typeface="Courier New" pitchFamily="49" charset="0"/>
              </a:rPr>
              <a:t>    </a:t>
            </a:r>
            <a:r>
              <a:rPr lang="en-US" sz="2000" b="1">
                <a:solidFill>
                  <a:schemeClr val="folHlink"/>
                </a:solidFill>
                <a:latin typeface="Courier New" pitchFamily="49" charset="0"/>
              </a:rPr>
              <a:t>MPI_Irecv</a:t>
            </a:r>
            <a:r>
              <a:rPr lang="en-US" sz="2000" b="1">
                <a:solidFill>
                  <a:srgbClr val="000000"/>
                </a:solidFill>
                <a:latin typeface="Courier New" pitchFamily="49" charset="0"/>
              </a:rPr>
              <a:t>(array, size, </a:t>
            </a:r>
            <a:r>
              <a:rPr lang="en-US" sz="2000" b="1">
                <a:solidFill>
                  <a:schemeClr val="folHlink"/>
                </a:solidFill>
                <a:latin typeface="Courier New" pitchFamily="49" charset="0"/>
              </a:rPr>
              <a:t>MPI_FLOAT</a:t>
            </a:r>
            <a:r>
              <a:rPr lang="en-US" sz="2000" b="1">
                <a:solidFill>
                  <a:srgbClr val="000000"/>
                </a:solidFill>
                <a:latin typeface="Courier New" pitchFamily="49" charset="0"/>
              </a:rPr>
              <a:t>,</a:t>
            </a:r>
          </a:p>
          <a:p>
            <a:pPr>
              <a:buFont typeface="Wingdings" pitchFamily="2" charset="2"/>
              <a:buNone/>
            </a:pPr>
            <a:r>
              <a:rPr lang="en-US" sz="2000" b="1">
                <a:solidFill>
                  <a:srgbClr val="000000"/>
                </a:solidFill>
                <a:latin typeface="Courier New" pitchFamily="49" charset="0"/>
              </a:rPr>
              <a:t>        source, tag, communicator, request);</a:t>
            </a:r>
          </a:p>
          <a:p>
            <a:pPr>
              <a:buFont typeface="Wingdings" pitchFamily="2" charset="2"/>
              <a:buNone/>
            </a:pPr>
            <a:r>
              <a:rPr lang="en-US"/>
              <a:t>This call starts the send/receive, but the send/receive won’t be complete until:</a:t>
            </a:r>
          </a:p>
          <a:p>
            <a:pPr>
              <a:buFont typeface="Wingdings" pitchFamily="2" charset="2"/>
              <a:buNone/>
            </a:pPr>
            <a:r>
              <a:rPr lang="en-US" sz="2000" b="1">
                <a:solidFill>
                  <a:schemeClr val="folHlink"/>
                </a:solidFill>
                <a:latin typeface="Courier New" pitchFamily="49" charset="0"/>
              </a:rPr>
              <a:t>MPI_Wait</a:t>
            </a:r>
            <a:r>
              <a:rPr lang="en-US" sz="2000" b="1">
                <a:solidFill>
                  <a:srgbClr val="000000"/>
                </a:solidFill>
                <a:latin typeface="Courier New" pitchFamily="49" charset="0"/>
              </a:rPr>
              <a:t>(request, status);</a:t>
            </a:r>
          </a:p>
          <a:p>
            <a:pPr>
              <a:buFont typeface="Wingdings" pitchFamily="2" charset="2"/>
              <a:buNone/>
            </a:pPr>
            <a:r>
              <a:rPr lang="en-US"/>
              <a:t>What’s the advantage of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FB3EA87-22BE-4615-8AF5-3A83AEF39C33}" type="slidenum">
              <a:rPr lang="en-US"/>
              <a:pPr/>
              <a:t>88</a:t>
            </a:fld>
            <a:endParaRPr lang="en-US"/>
          </a:p>
        </p:txBody>
      </p:sp>
      <p:sp>
        <p:nvSpPr>
          <p:cNvPr id="843778" name="Rectangle 2"/>
          <p:cNvSpPr>
            <a:spLocks noGrp="1" noChangeArrowheads="1"/>
          </p:cNvSpPr>
          <p:nvPr>
            <p:ph type="title"/>
          </p:nvPr>
        </p:nvSpPr>
        <p:spPr/>
        <p:txBody>
          <a:bodyPr/>
          <a:lstStyle/>
          <a:p>
            <a:r>
              <a:rPr lang="en-US"/>
              <a:t>Communication Hiding</a:t>
            </a:r>
          </a:p>
        </p:txBody>
      </p:sp>
      <p:sp>
        <p:nvSpPr>
          <p:cNvPr id="843779" name="Rectangle 3"/>
          <p:cNvSpPr>
            <a:spLocks noGrp="1" noChangeArrowheads="1"/>
          </p:cNvSpPr>
          <p:nvPr>
            <p:ph type="body" idx="1"/>
          </p:nvPr>
        </p:nvSpPr>
        <p:spPr>
          <a:xfrm>
            <a:off x="609600" y="1371600"/>
            <a:ext cx="7924800" cy="4576763"/>
          </a:xfrm>
        </p:spPr>
        <p:txBody>
          <a:bodyPr/>
          <a:lstStyle/>
          <a:p>
            <a:pPr>
              <a:buFont typeface="Wingdings" pitchFamily="2" charset="2"/>
              <a:buNone/>
            </a:pPr>
            <a:r>
              <a:rPr lang="en-US" dirty="0"/>
              <a:t>In between the call to</a:t>
            </a:r>
            <a:r>
              <a:rPr lang="en-US" dirty="0">
                <a:latin typeface="Courier New" pitchFamily="49" charset="0"/>
                <a:cs typeface="Courier New" pitchFamily="49" charset="0"/>
              </a:rPr>
              <a:t> </a:t>
            </a:r>
            <a:r>
              <a:rPr lang="en-US" b="1" dirty="0" err="1">
                <a:solidFill>
                  <a:schemeClr val="folHlink"/>
                </a:solidFill>
                <a:latin typeface="Courier New" pitchFamily="49" charset="0"/>
              </a:rPr>
              <a:t>MPI_Isend</a:t>
            </a:r>
            <a:r>
              <a:rPr lang="en-US" b="1" dirty="0">
                <a:solidFill>
                  <a:srgbClr val="000000"/>
                </a:solidFill>
                <a:latin typeface="Courier New" pitchFamily="49" charset="0"/>
              </a:rPr>
              <a:t>/</a:t>
            </a:r>
            <a:r>
              <a:rPr lang="en-US" b="1" dirty="0" err="1">
                <a:solidFill>
                  <a:schemeClr val="folHlink"/>
                </a:solidFill>
                <a:latin typeface="Courier New" pitchFamily="49" charset="0"/>
              </a:rPr>
              <a:t>Irecv</a:t>
            </a:r>
            <a:r>
              <a:rPr lang="en-US" dirty="0">
                <a:latin typeface="Courier New" pitchFamily="49" charset="0"/>
                <a:cs typeface="Courier New" pitchFamily="49" charset="0"/>
              </a:rPr>
              <a:t> </a:t>
            </a:r>
            <a:r>
              <a:rPr lang="en-US" dirty="0"/>
              <a:t>and the call to</a:t>
            </a:r>
            <a:r>
              <a:rPr lang="en-US" dirty="0">
                <a:latin typeface="Courier New" pitchFamily="49" charset="0"/>
                <a:cs typeface="Courier New" pitchFamily="49" charset="0"/>
              </a:rPr>
              <a:t> </a:t>
            </a:r>
            <a:r>
              <a:rPr lang="en-US" b="1" dirty="0" err="1">
                <a:solidFill>
                  <a:schemeClr val="folHlink"/>
                </a:solidFill>
                <a:latin typeface="Courier New" pitchFamily="49" charset="0"/>
              </a:rPr>
              <a:t>MPI_Wait</a:t>
            </a:r>
            <a:r>
              <a:rPr lang="en-US" dirty="0"/>
              <a:t>, both processes can </a:t>
            </a:r>
            <a:r>
              <a:rPr lang="en-US" b="1" u="sng" dirty="0">
                <a:solidFill>
                  <a:schemeClr val="folHlink"/>
                </a:solidFill>
              </a:rPr>
              <a:t>do work</a:t>
            </a:r>
            <a:r>
              <a:rPr lang="en-US" dirty="0"/>
              <a:t>!</a:t>
            </a:r>
          </a:p>
          <a:p>
            <a:pPr>
              <a:buFont typeface="Wingdings" pitchFamily="2" charset="2"/>
              <a:buNone/>
            </a:pPr>
            <a:r>
              <a:rPr lang="en-US" dirty="0"/>
              <a:t>If that work takes at least as much time as the communication, then the cost of the communication is effectively zero, since the communication won’t affect how much work gets done.</a:t>
            </a:r>
          </a:p>
          <a:p>
            <a:pPr>
              <a:buFont typeface="Wingdings" pitchFamily="2" charset="2"/>
              <a:buNone/>
            </a:pPr>
            <a:r>
              <a:rPr lang="en-US" dirty="0"/>
              <a:t>This is called </a:t>
            </a:r>
            <a:r>
              <a:rPr lang="en-US" b="1" i="1" u="sng" dirty="0"/>
              <a:t>communication hiding</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65BC719-780F-4FE8-86CD-7CB5D97F665B}" type="slidenum">
              <a:rPr lang="en-US"/>
              <a:pPr/>
              <a:t>89</a:t>
            </a:fld>
            <a:endParaRPr lang="en-US"/>
          </a:p>
        </p:txBody>
      </p:sp>
      <p:sp>
        <p:nvSpPr>
          <p:cNvPr id="844802" name="Rectangle 2"/>
          <p:cNvSpPr>
            <a:spLocks noGrp="1" noChangeArrowheads="1"/>
          </p:cNvSpPr>
          <p:nvPr>
            <p:ph type="title"/>
          </p:nvPr>
        </p:nvSpPr>
        <p:spPr/>
        <p:txBody>
          <a:bodyPr/>
          <a:lstStyle/>
          <a:p>
            <a:r>
              <a:rPr lang="en-US"/>
              <a:t>Rule of Thumb for Hiding</a:t>
            </a:r>
          </a:p>
        </p:txBody>
      </p:sp>
      <p:sp>
        <p:nvSpPr>
          <p:cNvPr id="844803" name="Rectangle 3"/>
          <p:cNvSpPr>
            <a:spLocks noGrp="1" noChangeArrowheads="1"/>
          </p:cNvSpPr>
          <p:nvPr>
            <p:ph type="body" idx="1"/>
          </p:nvPr>
        </p:nvSpPr>
        <p:spPr/>
        <p:txBody>
          <a:bodyPr/>
          <a:lstStyle/>
          <a:p>
            <a:pPr>
              <a:buFont typeface="Wingdings" pitchFamily="2" charset="2"/>
              <a:buNone/>
            </a:pPr>
            <a:r>
              <a:rPr lang="en-US"/>
              <a:t>When you want to hide communication:</a:t>
            </a:r>
          </a:p>
          <a:p>
            <a:r>
              <a:rPr lang="en-US"/>
              <a:t>as soon as you calculate the data, send it;</a:t>
            </a:r>
          </a:p>
          <a:p>
            <a:r>
              <a:rPr lang="en-US"/>
              <a:t>don’t receive it until you need it.</a:t>
            </a:r>
          </a:p>
          <a:p>
            <a:pPr>
              <a:buFont typeface="Wingdings" pitchFamily="2" charset="2"/>
              <a:buNone/>
            </a:pPr>
            <a:r>
              <a:rPr lang="en-US"/>
              <a:t>That way, the communication has the maximal amount of time to happen in </a:t>
            </a:r>
            <a:r>
              <a:rPr lang="en-US" b="1" i="1" u="sng"/>
              <a:t>background</a:t>
            </a:r>
            <a:r>
              <a:rPr lang="en-US"/>
              <a:t> (behind the scenes).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a:t>
            </a:r>
            <a:endParaRPr lang="en-US" dirty="0"/>
          </a:p>
        </p:txBody>
      </p:sp>
      <p:sp>
        <p:nvSpPr>
          <p:cNvPr id="3" name="Content Placeholder 2"/>
          <p:cNvSpPr>
            <a:spLocks noGrp="1"/>
          </p:cNvSpPr>
          <p:nvPr>
            <p:ph idx="1"/>
          </p:nvPr>
        </p:nvSpPr>
        <p:spPr/>
        <p:txBody>
          <a:bodyPr/>
          <a:lstStyle/>
          <a:p>
            <a:pPr>
              <a:buNone/>
            </a:pPr>
            <a:r>
              <a:rPr lang="en-US" dirty="0" smtClean="0"/>
              <a:t>We have only a limited number of WebEx connections, so please avoid WebEx unless you have </a:t>
            </a:r>
            <a:r>
              <a:rPr lang="en-US" b="1" u="sng" dirty="0" smtClean="0"/>
              <a:t>NO OTHER WAY TO CONNECT</a:t>
            </a:r>
            <a:r>
              <a:rPr lang="en-US" dirty="0" smtClean="0"/>
              <a:t>.</a:t>
            </a:r>
          </a:p>
          <a:p>
            <a:pPr>
              <a:buNone/>
            </a:pPr>
            <a:r>
              <a:rPr lang="en-US" dirty="0" smtClean="0"/>
              <a:t>Instructions are available on the OSCER education webpage.</a:t>
            </a:r>
          </a:p>
          <a:p>
            <a:pPr>
              <a:buNone/>
            </a:pPr>
            <a:endParaRPr lang="en-US" dirty="0" smtClean="0"/>
          </a:p>
          <a:p>
            <a:pPr>
              <a:buNone/>
            </a:pPr>
            <a:r>
              <a:rPr lang="en-US" dirty="0" smtClean="0"/>
              <a:t>Thanks to Tim Miller of Wake Forest 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Mathematica</a:t>
            </a:r>
            <a:r>
              <a:rPr lang="en-US" dirty="0" smtClean="0"/>
              <a:t> Workshop Tue Apr 5</a:t>
            </a:r>
            <a:endParaRPr lang="en-US" dirty="0"/>
          </a:p>
        </p:txBody>
      </p:sp>
      <p:sp>
        <p:nvSpPr>
          <p:cNvPr id="3" name="Content Placeholder 2"/>
          <p:cNvSpPr>
            <a:spLocks noGrp="1"/>
          </p:cNvSpPr>
          <p:nvPr>
            <p:ph idx="1"/>
          </p:nvPr>
        </p:nvSpPr>
        <p:spPr>
          <a:xfrm>
            <a:off x="609600" y="1295400"/>
            <a:ext cx="7924800" cy="4648200"/>
          </a:xfrm>
        </p:spPr>
        <p:txBody>
          <a:bodyPr/>
          <a:lstStyle/>
          <a:p>
            <a:pPr>
              <a:spcBef>
                <a:spcPts val="0"/>
              </a:spcBef>
            </a:pPr>
            <a:r>
              <a:rPr lang="en-US" dirty="0" smtClean="0"/>
              <a:t>OU will be hosting a </a:t>
            </a:r>
            <a:r>
              <a:rPr lang="en-US" b="1" u="sng" dirty="0" smtClean="0"/>
              <a:t>FREE</a:t>
            </a:r>
            <a:r>
              <a:rPr lang="en-US" dirty="0" smtClean="0"/>
              <a:t> workshop on </a:t>
            </a:r>
            <a:r>
              <a:rPr lang="en-US" dirty="0" err="1" smtClean="0"/>
              <a:t>Mathematica</a:t>
            </a:r>
            <a:r>
              <a:rPr lang="en-US" dirty="0" smtClean="0"/>
              <a:t>:</a:t>
            </a:r>
          </a:p>
          <a:p>
            <a:pPr lvl="1">
              <a:spcBef>
                <a:spcPts val="0"/>
              </a:spcBef>
            </a:pPr>
            <a:r>
              <a:rPr lang="en-US" sz="2000" dirty="0" smtClean="0"/>
              <a:t>Tue Apr 5 3:00pm, right after SiPE</a:t>
            </a:r>
          </a:p>
          <a:p>
            <a:pPr lvl="1">
              <a:spcBef>
                <a:spcPts val="0"/>
              </a:spcBef>
            </a:pPr>
            <a:r>
              <a:rPr lang="en-US" sz="2000" dirty="0" smtClean="0"/>
              <a:t>Available live, in person at SRTC or via videoconferencing</a:t>
            </a:r>
          </a:p>
          <a:p>
            <a:pPr lvl="1">
              <a:spcBef>
                <a:spcPts val="0"/>
              </a:spcBef>
            </a:pPr>
            <a:r>
              <a:rPr lang="en-US" sz="2000" dirty="0" smtClean="0"/>
              <a:t>Also will be recorded for playback</a:t>
            </a:r>
          </a:p>
          <a:p>
            <a:pPr>
              <a:spcBef>
                <a:spcPts val="0"/>
              </a:spcBef>
            </a:pPr>
            <a:r>
              <a:rPr lang="en-US" dirty="0" smtClean="0"/>
              <a:t> To register, send e-mail containing the information below to</a:t>
            </a:r>
            <a:r>
              <a:rPr lang="en-US" dirty="0" smtClean="0">
                <a:latin typeface="Courier New" pitchFamily="49" charset="0"/>
                <a:cs typeface="Courier New" pitchFamily="49" charset="0"/>
              </a:rPr>
              <a:t> </a:t>
            </a:r>
            <a:r>
              <a:rPr lang="en-US" dirty="0" smtClean="0">
                <a:latin typeface="Courier New" pitchFamily="49" charset="0"/>
                <a:cs typeface="Courier New" pitchFamily="49" charset="0"/>
                <a:hlinkClick r:id="rId2"/>
              </a:rPr>
              <a:t>justinsmith@wolfram.com</a:t>
            </a:r>
            <a:r>
              <a:rPr lang="en-US" dirty="0" smtClean="0"/>
              <a:t>, with:</a:t>
            </a:r>
          </a:p>
          <a:p>
            <a:pPr lvl="1">
              <a:spcBef>
                <a:spcPts val="0"/>
              </a:spcBef>
            </a:pPr>
            <a:r>
              <a:rPr lang="en-US" sz="2000" dirty="0" smtClean="0"/>
              <a:t>your name;</a:t>
            </a:r>
          </a:p>
          <a:p>
            <a:pPr lvl="1">
              <a:spcBef>
                <a:spcPts val="0"/>
              </a:spcBef>
            </a:pPr>
            <a:r>
              <a:rPr lang="en-US" sz="2000" dirty="0" smtClean="0"/>
              <a:t>your e-mail address;</a:t>
            </a:r>
          </a:p>
          <a:p>
            <a:pPr lvl="1">
              <a:spcBef>
                <a:spcPts val="0"/>
              </a:spcBef>
            </a:pPr>
            <a:r>
              <a:rPr lang="en-US" sz="2000" dirty="0" smtClean="0"/>
              <a:t>your institution/company/agency/organization;</a:t>
            </a:r>
          </a:p>
          <a:p>
            <a:pPr lvl="1">
              <a:spcBef>
                <a:spcPts val="0"/>
              </a:spcBef>
            </a:pPr>
            <a:r>
              <a:rPr lang="en-US" sz="2000" dirty="0" smtClean="0"/>
              <a:t>your department/division;</a:t>
            </a:r>
          </a:p>
          <a:p>
            <a:pPr lvl="1">
              <a:spcBef>
                <a:spcPts val="0"/>
              </a:spcBef>
            </a:pPr>
            <a:r>
              <a:rPr lang="en-US" sz="2000" dirty="0" smtClean="0"/>
              <a:t>your status (undergrad, grad student, staff, faculty, professional etc);</a:t>
            </a:r>
          </a:p>
          <a:p>
            <a:pPr lvl="1">
              <a:spcBef>
                <a:spcPts val="0"/>
              </a:spcBef>
            </a:pPr>
            <a:r>
              <a:rPr lang="en-US" sz="2000" dirty="0" smtClean="0"/>
              <a:t>whether you're a current </a:t>
            </a:r>
            <a:r>
              <a:rPr lang="en-US" sz="2000" dirty="0" err="1" smtClean="0"/>
              <a:t>Mathematica</a:t>
            </a:r>
            <a:r>
              <a:rPr lang="en-US" sz="2000" dirty="0" smtClean="0"/>
              <a:t> user;</a:t>
            </a:r>
          </a:p>
          <a:p>
            <a:pPr lvl="1">
              <a:spcBef>
                <a:spcPts val="0"/>
              </a:spcBef>
            </a:pPr>
            <a:r>
              <a:rPr lang="en-US" sz="2000" dirty="0" smtClean="0"/>
              <a:t>whether you plan to attend in person at OU, live remotely via videoconferencing, or afterwards by watching the recorded streaming video.</a:t>
            </a:r>
          </a:p>
        </p:txBody>
      </p:sp>
      <p:sp>
        <p:nvSpPr>
          <p:cNvPr id="4" name="Footer Placeholder 3"/>
          <p:cNvSpPr>
            <a:spLocks noGrp="1"/>
          </p:cNvSpPr>
          <p:nvPr>
            <p:ph type="ftr" sz="quarter" idx="10"/>
          </p:nvPr>
        </p:nvSpPr>
        <p:spPr/>
        <p:txBody>
          <a:bodyPr/>
          <a:lstStyle/>
          <a:p>
            <a:pPr>
              <a:defRPr/>
            </a:pPr>
            <a:r>
              <a:rPr lang="en-US" smtClean="0"/>
              <a:t>Supercomputing in Plain English: Distributed Par</a:t>
            </a:r>
          </a:p>
          <a:p>
            <a:pPr>
              <a:defRPr/>
            </a:pPr>
            <a:r>
              <a:rPr lang="es-ES" smtClean="0"/>
              <a:t>Tue March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90</a:t>
            </a:fld>
            <a:endParaRPr lang="en-US"/>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12763" y="1155700"/>
            <a:ext cx="8118475" cy="762000"/>
          </a:xfrm>
        </p:spPr>
        <p:txBody>
          <a:bodyPr anchor="t"/>
          <a:lstStyle/>
          <a:p>
            <a:pPr algn="l" eaLnBrk="1" hangingPunct="1"/>
            <a:r>
              <a:rPr lang="en-US" sz="3900" b="1" dirty="0" smtClean="0">
                <a:solidFill>
                  <a:srgbClr val="0048BB"/>
                </a:solidFill>
              </a:rPr>
              <a:t>Undergraduate Petascale Internships </a:t>
            </a:r>
            <a:r>
              <a:rPr lang="en-US" sz="4000" b="1" dirty="0" smtClean="0">
                <a:solidFill>
                  <a:srgbClr val="0048BB"/>
                </a:solidFill>
              </a:rPr>
              <a:t/>
            </a:r>
            <a:br>
              <a:rPr lang="en-US" sz="4000" b="1" dirty="0" smtClean="0">
                <a:solidFill>
                  <a:srgbClr val="0048BB"/>
                </a:solidFill>
              </a:rPr>
            </a:br>
            <a:r>
              <a:rPr lang="en-US" sz="2000" b="1" dirty="0" smtClean="0">
                <a:solidFill>
                  <a:srgbClr val="0048BB"/>
                </a:solidFill>
              </a:rPr>
              <a:t/>
            </a:r>
            <a:br>
              <a:rPr lang="en-US" sz="2000" b="1" dirty="0" smtClean="0">
                <a:solidFill>
                  <a:srgbClr val="0048BB"/>
                </a:solidFill>
              </a:rPr>
            </a:br>
            <a:endParaRPr lang="en-US" sz="2000" b="1" dirty="0" smtClean="0">
              <a:solidFill>
                <a:srgbClr val="0048BB"/>
              </a:solidFill>
            </a:endParaRPr>
          </a:p>
        </p:txBody>
      </p:sp>
      <p:pic>
        <p:nvPicPr>
          <p:cNvPr id="15363" name="Picture 4" descr="Picture 1.png"/>
          <p:cNvPicPr>
            <a:picLocks noChangeAspect="1"/>
          </p:cNvPicPr>
          <p:nvPr/>
        </p:nvPicPr>
        <p:blipFill>
          <a:blip r:embed="rId2" cstate="print"/>
          <a:srcRect/>
          <a:stretch>
            <a:fillRect/>
          </a:stretch>
        </p:blipFill>
        <p:spPr bwMode="auto">
          <a:xfrm>
            <a:off x="3057525" y="207963"/>
            <a:ext cx="3028950" cy="1011237"/>
          </a:xfrm>
          <a:prstGeom prst="rect">
            <a:avLst/>
          </a:prstGeom>
          <a:noFill/>
          <a:ln w="9525">
            <a:noFill/>
            <a:miter lim="800000"/>
            <a:headEnd/>
            <a:tailEnd/>
          </a:ln>
        </p:spPr>
      </p:pic>
      <p:pic>
        <p:nvPicPr>
          <p:cNvPr id="15364" name="Picture 5" descr="Picture 2.png"/>
          <p:cNvPicPr>
            <a:picLocks noChangeAspect="1"/>
          </p:cNvPicPr>
          <p:nvPr/>
        </p:nvPicPr>
        <p:blipFill>
          <a:blip r:embed="rId3" cstate="print"/>
          <a:srcRect/>
          <a:stretch>
            <a:fillRect/>
          </a:stretch>
        </p:blipFill>
        <p:spPr bwMode="auto">
          <a:xfrm>
            <a:off x="939800" y="787400"/>
            <a:ext cx="1727200" cy="431800"/>
          </a:xfrm>
          <a:prstGeom prst="rect">
            <a:avLst/>
          </a:prstGeom>
          <a:noFill/>
          <a:ln w="9525">
            <a:noFill/>
            <a:miter lim="800000"/>
            <a:headEnd/>
            <a:tailEnd/>
          </a:ln>
        </p:spPr>
      </p:pic>
      <p:pic>
        <p:nvPicPr>
          <p:cNvPr id="15365" name="Picture 6" descr="Picture 3.png"/>
          <p:cNvPicPr>
            <a:picLocks noChangeAspect="1"/>
          </p:cNvPicPr>
          <p:nvPr/>
        </p:nvPicPr>
        <p:blipFill>
          <a:blip r:embed="rId4" cstate="print"/>
          <a:srcRect/>
          <a:stretch>
            <a:fillRect/>
          </a:stretch>
        </p:blipFill>
        <p:spPr bwMode="auto">
          <a:xfrm>
            <a:off x="6477000" y="685800"/>
            <a:ext cx="1878013" cy="533400"/>
          </a:xfrm>
          <a:prstGeom prst="rect">
            <a:avLst/>
          </a:prstGeom>
          <a:noFill/>
          <a:ln w="9525">
            <a:noFill/>
            <a:miter lim="800000"/>
            <a:headEnd/>
            <a:tailEnd/>
          </a:ln>
        </p:spPr>
      </p:pic>
      <p:pic>
        <p:nvPicPr>
          <p:cNvPr id="15366" name="Picture 7" descr="Picture 4.png"/>
          <p:cNvPicPr>
            <a:picLocks noChangeAspect="1"/>
          </p:cNvPicPr>
          <p:nvPr/>
        </p:nvPicPr>
        <p:blipFill>
          <a:blip r:embed="rId5" cstate="print"/>
          <a:srcRect/>
          <a:stretch>
            <a:fillRect/>
          </a:stretch>
        </p:blipFill>
        <p:spPr bwMode="auto">
          <a:xfrm>
            <a:off x="2628900" y="5410200"/>
            <a:ext cx="3886200" cy="774700"/>
          </a:xfrm>
          <a:prstGeom prst="rect">
            <a:avLst/>
          </a:prstGeom>
          <a:noFill/>
          <a:ln w="9525">
            <a:noFill/>
            <a:miter lim="800000"/>
            <a:headEnd/>
            <a:tailEnd/>
          </a:ln>
        </p:spPr>
      </p:pic>
      <p:pic>
        <p:nvPicPr>
          <p:cNvPr id="15367" name="Picture 8" descr="NSF-logo.jpg"/>
          <p:cNvPicPr>
            <a:picLocks noChangeAspect="1"/>
          </p:cNvPicPr>
          <p:nvPr/>
        </p:nvPicPr>
        <p:blipFill>
          <a:blip r:embed="rId6" cstate="print"/>
          <a:srcRect/>
          <a:stretch>
            <a:fillRect/>
          </a:stretch>
        </p:blipFill>
        <p:spPr bwMode="auto">
          <a:xfrm>
            <a:off x="7696200" y="5410200"/>
            <a:ext cx="928688" cy="928687"/>
          </a:xfrm>
          <a:prstGeom prst="rect">
            <a:avLst/>
          </a:prstGeom>
          <a:noFill/>
          <a:ln w="9525">
            <a:noFill/>
            <a:miter lim="800000"/>
            <a:headEnd/>
            <a:tailEnd/>
          </a:ln>
        </p:spPr>
      </p:pic>
      <p:pic>
        <p:nvPicPr>
          <p:cNvPr id="15368" name="Picture 11" descr="tetrahedron2007xsm.png"/>
          <p:cNvPicPr>
            <a:picLocks noChangeAspect="1"/>
          </p:cNvPicPr>
          <p:nvPr/>
        </p:nvPicPr>
        <p:blipFill>
          <a:blip r:embed="rId7" cstate="print"/>
          <a:srcRect/>
          <a:stretch>
            <a:fillRect/>
          </a:stretch>
        </p:blipFill>
        <p:spPr bwMode="auto">
          <a:xfrm>
            <a:off x="574675" y="5410200"/>
            <a:ext cx="873125" cy="752475"/>
          </a:xfrm>
          <a:prstGeom prst="rect">
            <a:avLst/>
          </a:prstGeom>
          <a:noFill/>
          <a:ln w="9525">
            <a:noFill/>
            <a:miter lim="800000"/>
            <a:headEnd/>
            <a:tailEnd/>
          </a:ln>
        </p:spPr>
      </p:pic>
      <p:sp>
        <p:nvSpPr>
          <p:cNvPr id="15369" name="TextBox 12"/>
          <p:cNvSpPr txBox="1">
            <a:spLocks noChangeArrowheads="1"/>
          </p:cNvSpPr>
          <p:nvPr/>
        </p:nvSpPr>
        <p:spPr bwMode="auto">
          <a:xfrm>
            <a:off x="685800" y="1696328"/>
            <a:ext cx="7772400" cy="3324225"/>
          </a:xfrm>
          <a:prstGeom prst="rect">
            <a:avLst/>
          </a:prstGeom>
          <a:noFill/>
          <a:ln w="9525">
            <a:noFill/>
            <a:miter lim="800000"/>
            <a:headEnd/>
            <a:tailEnd/>
          </a:ln>
        </p:spPr>
        <p:txBody>
          <a:bodyPr>
            <a:spAutoFit/>
          </a:bodyPr>
          <a:lstStyle/>
          <a:p>
            <a:pPr marL="177800" indent="-177800">
              <a:spcAft>
                <a:spcPts val="1200"/>
              </a:spcAft>
              <a:buFont typeface="Arial" charset="0"/>
              <a:buChar char="•"/>
            </a:pPr>
            <a:r>
              <a:rPr lang="en-US" dirty="0">
                <a:solidFill>
                  <a:srgbClr val="0048BB"/>
                </a:solidFill>
                <a:latin typeface="Calibri" pitchFamily="-109" charset="0"/>
              </a:rPr>
              <a:t>NSF support for undergraduate internships involving high-performance computing in science and engineering.</a:t>
            </a:r>
          </a:p>
          <a:p>
            <a:pPr marL="177800" indent="-177800">
              <a:spcAft>
                <a:spcPts val="1200"/>
              </a:spcAft>
              <a:buFont typeface="Arial" charset="0"/>
              <a:buChar char="•"/>
            </a:pPr>
            <a:r>
              <a:rPr lang="en-US" dirty="0">
                <a:solidFill>
                  <a:srgbClr val="0048BB"/>
                </a:solidFill>
                <a:latin typeface="Calibri" pitchFamily="-109" charset="0"/>
              </a:rPr>
              <a:t>Provides a stipend ($5k over the year), a two-week intensive high-performance computing workshop at the National Center for Supercomputing Applications, and travel to the SC11 supercomputing conference in November.</a:t>
            </a:r>
          </a:p>
          <a:p>
            <a:pPr marL="177800" indent="-177800">
              <a:spcAft>
                <a:spcPts val="1200"/>
              </a:spcAft>
              <a:buFont typeface="Arial" charset="0"/>
              <a:buChar char="•"/>
            </a:pPr>
            <a:r>
              <a:rPr lang="en-US" dirty="0">
                <a:solidFill>
                  <a:srgbClr val="0048BB"/>
                </a:solidFill>
                <a:latin typeface="Calibri" pitchFamily="-109" charset="0"/>
              </a:rPr>
              <a:t>This support is intended to allow you to work with a faculty mentor on your campus. Have your faculty mentor fill out an intern position description at the link below. There are also some open positions listed on our site.</a:t>
            </a:r>
          </a:p>
          <a:p>
            <a:pPr marL="177800" indent="-177800">
              <a:spcAft>
                <a:spcPts val="1200"/>
              </a:spcAft>
              <a:buFont typeface="Arial" charset="0"/>
              <a:buChar char="•"/>
            </a:pPr>
            <a:r>
              <a:rPr lang="en-US" dirty="0">
                <a:solidFill>
                  <a:srgbClr val="0048BB"/>
                </a:solidFill>
                <a:latin typeface="Calibri" pitchFamily="-109" charset="0"/>
              </a:rPr>
              <a:t>Student applications and position descriptions from faculty are due by March 31, 2011. Selections and notifications will be made by April 15.</a:t>
            </a:r>
          </a:p>
        </p:txBody>
      </p:sp>
      <p:sp>
        <p:nvSpPr>
          <p:cNvPr id="15370" name="TextBox 13"/>
          <p:cNvSpPr txBox="1">
            <a:spLocks noChangeArrowheads="1"/>
          </p:cNvSpPr>
          <p:nvPr/>
        </p:nvSpPr>
        <p:spPr bwMode="auto">
          <a:xfrm>
            <a:off x="228600" y="4876800"/>
            <a:ext cx="8699500" cy="554038"/>
          </a:xfrm>
          <a:prstGeom prst="rect">
            <a:avLst/>
          </a:prstGeom>
          <a:noFill/>
          <a:ln w="9525">
            <a:noFill/>
            <a:miter lim="800000"/>
            <a:headEnd/>
            <a:tailEnd/>
          </a:ln>
        </p:spPr>
        <p:txBody>
          <a:bodyPr wrap="none">
            <a:spAutoFit/>
          </a:bodyPr>
          <a:lstStyle/>
          <a:p>
            <a:r>
              <a:rPr lang="en-US" sz="3000" dirty="0">
                <a:latin typeface="Calibri" pitchFamily="-109" charset="0"/>
                <a:hlinkClick r:id="rId8"/>
              </a:rPr>
              <a:t>http://shodor.org/petascale/participation/internships/</a:t>
            </a:r>
            <a:endParaRPr lang="en-US" sz="3000" dirty="0">
              <a:latin typeface="Calibri" pitchFamily="-109"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92</a:t>
            </a:fld>
            <a:endParaRPr lang="en-US"/>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Distributed Par</a:t>
            </a:r>
            <a:endParaRPr lang="en-US" dirty="0"/>
          </a:p>
          <a:p>
            <a:pPr lvl="0">
              <a:defRPr/>
            </a:pPr>
            <a:r>
              <a:rPr lang="en-US" dirty="0" smtClean="0"/>
              <a:t>Tue March 22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93</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Distributed Par</a:t>
            </a:r>
          </a:p>
          <a:p>
            <a:pPr>
              <a:defRPr/>
            </a:pPr>
            <a:r>
              <a:rPr lang="es-ES" dirty="0" err="1" smtClean="0"/>
              <a:t>Tue</a:t>
            </a:r>
            <a:r>
              <a:rPr lang="es-ES" dirty="0" smtClean="0"/>
              <a:t> </a:t>
            </a:r>
            <a:r>
              <a:rPr lang="es-ES" dirty="0" err="1" smtClean="0"/>
              <a:t>March</a:t>
            </a:r>
            <a:r>
              <a:rPr lang="es-ES" dirty="0" smtClean="0"/>
              <a:t> 22 2011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94</a:t>
            </a:fld>
            <a:endParaRPr lang="en-US"/>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1"/>
          </p:nvPr>
        </p:nvSpPr>
        <p:spPr/>
        <p:txBody>
          <a:bodyPr/>
          <a:lstStyle/>
          <a:p>
            <a:fld id="{9CE7135B-3708-4082-BCB7-4C9DE6923AED}" type="slidenum">
              <a:rPr lang="en-US"/>
              <a:pPr/>
              <a:t>96</a:t>
            </a:fld>
            <a:endParaRPr lang="en-US"/>
          </a:p>
        </p:txBody>
      </p:sp>
      <p:sp>
        <p:nvSpPr>
          <p:cNvPr id="849922" name="Rectangle 2"/>
          <p:cNvSpPr>
            <a:spLocks noGrp="1" noChangeArrowheads="1"/>
          </p:cNvSpPr>
          <p:nvPr>
            <p:ph type="title"/>
          </p:nvPr>
        </p:nvSpPr>
        <p:spPr/>
        <p:txBody>
          <a:bodyPr/>
          <a:lstStyle/>
          <a:p>
            <a:r>
              <a:rPr lang="en-US"/>
              <a:t>References</a:t>
            </a:r>
          </a:p>
        </p:txBody>
      </p:sp>
      <p:sp>
        <p:nvSpPr>
          <p:cNvPr id="849923" name="Text Box 3"/>
          <p:cNvSpPr txBox="1">
            <a:spLocks noChangeArrowheads="1"/>
          </p:cNvSpPr>
          <p:nvPr/>
        </p:nvSpPr>
        <p:spPr bwMode="auto">
          <a:xfrm>
            <a:off x="381000" y="1600200"/>
            <a:ext cx="8534400" cy="1616075"/>
          </a:xfrm>
          <a:prstGeom prst="rect">
            <a:avLst/>
          </a:prstGeom>
          <a:noFill/>
          <a:ln w="9525">
            <a:noFill/>
            <a:miter lim="800000"/>
            <a:headEnd/>
            <a:tailEnd/>
          </a:ln>
          <a:effectLst/>
        </p:spPr>
        <p:txBody>
          <a:bodyPr>
            <a:spAutoFit/>
          </a:bodyPr>
          <a:lstStyle/>
          <a:p>
            <a:pPr algn="l"/>
            <a:r>
              <a:rPr lang="en-US" sz="2000">
                <a:solidFill>
                  <a:srgbClr val="003366"/>
                </a:solidFill>
              </a:rPr>
              <a:t>[1]  P.S. Pacheco, </a:t>
            </a:r>
            <a:r>
              <a:rPr lang="en-US" sz="2000" i="1">
                <a:solidFill>
                  <a:srgbClr val="003366"/>
                </a:solidFill>
              </a:rPr>
              <a:t>Parallel Programming with MPI</a:t>
            </a:r>
            <a:r>
              <a:rPr lang="en-US" sz="2000">
                <a:solidFill>
                  <a:srgbClr val="003366"/>
                </a:solidFill>
              </a:rPr>
              <a:t>, Morgan Kaufmann</a:t>
            </a:r>
          </a:p>
          <a:p>
            <a:pPr algn="l"/>
            <a:r>
              <a:rPr lang="en-US" sz="2000">
                <a:solidFill>
                  <a:srgbClr val="003366"/>
                </a:solidFill>
              </a:rPr>
              <a:t>      Publishers, 1997.</a:t>
            </a:r>
          </a:p>
          <a:p>
            <a:pPr algn="l"/>
            <a:r>
              <a:rPr lang="en-US" sz="2000">
                <a:solidFill>
                  <a:srgbClr val="003366"/>
                </a:solidFill>
              </a:rPr>
              <a:t>[2]  W. Gropp, E. Lusk and A. Skjellum, </a:t>
            </a:r>
            <a:r>
              <a:rPr lang="en-US" sz="2000" i="1">
                <a:solidFill>
                  <a:srgbClr val="003366"/>
                </a:solidFill>
              </a:rPr>
              <a:t>Using MPI: Portable Parallel</a:t>
            </a:r>
          </a:p>
          <a:p>
            <a:pPr algn="l"/>
            <a:r>
              <a:rPr lang="en-US" sz="2000" i="1">
                <a:solidFill>
                  <a:srgbClr val="003366"/>
                </a:solidFill>
              </a:rPr>
              <a:t>      Programming with the Message-Passing Interface</a:t>
            </a:r>
            <a:r>
              <a:rPr lang="en-US" sz="2000">
                <a:solidFill>
                  <a:srgbClr val="003366"/>
                </a:solidFill>
              </a:rPr>
              <a:t>, 2</a:t>
            </a:r>
            <a:r>
              <a:rPr lang="en-US" sz="2000" baseline="30000">
                <a:solidFill>
                  <a:srgbClr val="003366"/>
                </a:solidFill>
              </a:rPr>
              <a:t>nd</a:t>
            </a:r>
            <a:r>
              <a:rPr lang="en-US" sz="2000">
                <a:solidFill>
                  <a:srgbClr val="003366"/>
                </a:solidFill>
              </a:rPr>
              <a:t> ed.  MIT</a:t>
            </a:r>
          </a:p>
          <a:p>
            <a:pPr algn="l"/>
            <a:r>
              <a:rPr lang="en-US" sz="2000">
                <a:solidFill>
                  <a:srgbClr val="003366"/>
                </a:solidFill>
              </a:rPr>
              <a:t>      Press, 1999.</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English: Distributed Par</a:t>
            </a:r>
          </a:p>
          <a:p>
            <a:r>
              <a:rPr lang="en-US" dirty="0" smtClean="0"/>
              <a:t>Tue March 22 2011</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ags/tag11.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2.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3.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4.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5.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6.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7.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8.xml><?xml version="1.0" encoding="utf-8"?>
<p:tagLst xmlns:a="http://schemas.openxmlformats.org/drawingml/2006/main" xmlns:r="http://schemas.openxmlformats.org/officeDocument/2006/relationships" xmlns:p="http://schemas.openxmlformats.org/presentationml/2006/main">
  <p:tag name="DUMMACSH" val="TRUE"/>
</p:tagLst>
</file>

<file path=ppt/tags/tag19.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DUMMACSH" val="TRUE"/>
</p:tagLst>
</file>

<file path=ppt/tags/tag21.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2.xml><?xml version="1.0" encoding="utf-8"?>
<p:tagLst xmlns:a="http://schemas.openxmlformats.org/drawingml/2006/main" xmlns:r="http://schemas.openxmlformats.org/officeDocument/2006/relationships" xmlns:p="http://schemas.openxmlformats.org/presentationml/2006/main">
  <p:tag name="DUMMACSH" val="TRUE"/>
</p:tagLst>
</file>

<file path=ppt/tags/tag23.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4.xml><?xml version="1.0" encoding="utf-8"?>
<p:tagLst xmlns:a="http://schemas.openxmlformats.org/drawingml/2006/main" xmlns:r="http://schemas.openxmlformats.org/officeDocument/2006/relationships" xmlns:p="http://schemas.openxmlformats.org/presentationml/2006/main">
  <p:tag name="DUMMACSH" val="TRUE"/>
</p:tagLst>
</file>

<file path=ppt/tags/tag25.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6.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7.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8.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9.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1.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2.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3.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4.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5.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6.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7.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8.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9.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2.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3.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4.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7.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5.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50.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1.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2.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3.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4.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5.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6.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7.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8.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9.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6.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60.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1.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2.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3.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6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6.xml><?xml version="1.0" encoding="utf-8"?>
<p:tagLst xmlns:a="http://schemas.openxmlformats.org/drawingml/2006/main" xmlns:r="http://schemas.openxmlformats.org/officeDocument/2006/relationships" xmlns:p="http://schemas.openxmlformats.org/presentationml/2006/main">
  <p:tag name="DUMMACSH" val="TRUE"/>
</p:tagLst>
</file>

<file path=ppt/tags/tag67.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8520</TotalTime>
  <Words>8252</Words>
  <Application>Microsoft Office PowerPoint</Application>
  <PresentationFormat>On-screen Show (4:3)</PresentationFormat>
  <Paragraphs>1146</Paragraphs>
  <Slides>96</Slides>
  <Notes>0</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Blends</vt:lpstr>
      <vt:lpstr>Supercomputing in Plain English  Distributed Multiprocessing</vt:lpstr>
      <vt:lpstr>This is an experiment!</vt:lpstr>
      <vt:lpstr>Access Grid</vt:lpstr>
      <vt:lpstr>H.323 (Polycom etc)</vt:lpstr>
      <vt:lpstr>H.323 from Internet Explorer</vt:lpstr>
      <vt:lpstr>H.323 from XMeeting (MacOS)</vt:lpstr>
      <vt:lpstr>EVO</vt:lpstr>
      <vt:lpstr>QuickTime Broadcaster</vt:lpstr>
      <vt:lpstr>WebEx</vt:lpstr>
      <vt:lpstr>Phone Bridge</vt:lpstr>
      <vt:lpstr>Please Mute Yourself</vt:lpstr>
      <vt:lpstr>Questions via Text: iLinc or E-mail</vt:lpstr>
      <vt:lpstr>Thanks for helping!</vt:lpstr>
      <vt:lpstr>This is an experiment!</vt:lpstr>
      <vt:lpstr>Supercomputing Exercises</vt:lpstr>
      <vt:lpstr>Mathematica Workshop Tue Apr 5</vt:lpstr>
      <vt:lpstr>Undergraduate Petascale Internships   </vt:lpstr>
      <vt:lpstr>Summer Workshops 2011</vt:lpstr>
      <vt:lpstr>OK Supercomputing Symposium 2011</vt:lpstr>
      <vt:lpstr>SC11 Education Program</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(C)</vt:lpstr>
      <vt:lpstr>MPI is SPMD</vt:lpstr>
      <vt:lpstr>Example: Greetings</vt:lpstr>
      <vt:lpstr>greeting.c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Mathematica Workshop Tue Apr 5</vt:lpstr>
      <vt:lpstr>Undergraduate Petascale Internships   </vt:lpstr>
      <vt:lpstr>Summer Workshops 2011</vt:lpstr>
      <vt:lpstr>OK Supercomputing Symposium 2011</vt:lpstr>
      <vt:lpstr>SC11 Education Program</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Distributed Multiprocessing</dc:title>
  <dc:creator>Henry Neeman</dc:creator>
  <cp:lastModifiedBy>hneeman</cp:lastModifiedBy>
  <cp:revision>473</cp:revision>
  <cp:lastPrinted>1601-01-01T00:00:00Z</cp:lastPrinted>
  <dcterms:created xsi:type="dcterms:W3CDTF">2001-08-18T12:37:15Z</dcterms:created>
  <dcterms:modified xsi:type="dcterms:W3CDTF">2011-03-22T15:26:28Z</dcterms:modified>
</cp:coreProperties>
</file>