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tiff" ContentType="image/tiff"/>
  <Default Extension="tif" ContentType="image/tif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notesSlides/notesSlide22.xml" ContentType="application/vnd.openxmlformats-officedocument.presentationml.notesSlide+xml"/>
  <Override PartName="/ppt/tags/tag83.xml" ContentType="application/vnd.openxmlformats-officedocument.presentationml.tags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102"/>
  </p:notesMasterIdLst>
  <p:handoutMasterIdLst>
    <p:handoutMasterId r:id="rId103"/>
  </p:handoutMasterIdLst>
  <p:sldIdLst>
    <p:sldId id="916" r:id="rId2"/>
    <p:sldId id="918" r:id="rId3"/>
    <p:sldId id="919" r:id="rId4"/>
    <p:sldId id="920" r:id="rId5"/>
    <p:sldId id="933" r:id="rId6"/>
    <p:sldId id="921" r:id="rId7"/>
    <p:sldId id="922" r:id="rId8"/>
    <p:sldId id="923" r:id="rId9"/>
    <p:sldId id="924" r:id="rId10"/>
    <p:sldId id="925" r:id="rId11"/>
    <p:sldId id="926" r:id="rId12"/>
    <p:sldId id="927" r:id="rId13"/>
    <p:sldId id="928" r:id="rId14"/>
    <p:sldId id="929" r:id="rId15"/>
    <p:sldId id="930" r:id="rId16"/>
    <p:sldId id="931" r:id="rId17"/>
    <p:sldId id="932" r:id="rId18"/>
    <p:sldId id="934" r:id="rId19"/>
    <p:sldId id="935" r:id="rId20"/>
    <p:sldId id="936" r:id="rId21"/>
    <p:sldId id="937" r:id="rId22"/>
    <p:sldId id="938" r:id="rId23"/>
    <p:sldId id="939" r:id="rId24"/>
    <p:sldId id="940" r:id="rId25"/>
    <p:sldId id="941" r:id="rId26"/>
    <p:sldId id="942" r:id="rId27"/>
    <p:sldId id="943" r:id="rId28"/>
    <p:sldId id="944" r:id="rId29"/>
    <p:sldId id="945" r:id="rId30"/>
    <p:sldId id="946" r:id="rId31"/>
    <p:sldId id="947" r:id="rId32"/>
    <p:sldId id="948" r:id="rId33"/>
    <p:sldId id="949" r:id="rId34"/>
    <p:sldId id="950" r:id="rId35"/>
    <p:sldId id="951" r:id="rId36"/>
    <p:sldId id="952" r:id="rId37"/>
    <p:sldId id="953" r:id="rId38"/>
    <p:sldId id="954" r:id="rId39"/>
    <p:sldId id="955" r:id="rId40"/>
    <p:sldId id="956" r:id="rId41"/>
    <p:sldId id="957" r:id="rId42"/>
    <p:sldId id="958" r:id="rId43"/>
    <p:sldId id="959" r:id="rId44"/>
    <p:sldId id="960" r:id="rId45"/>
    <p:sldId id="961" r:id="rId46"/>
    <p:sldId id="962" r:id="rId47"/>
    <p:sldId id="963" r:id="rId48"/>
    <p:sldId id="964" r:id="rId49"/>
    <p:sldId id="965" r:id="rId50"/>
    <p:sldId id="966" r:id="rId51"/>
    <p:sldId id="967" r:id="rId52"/>
    <p:sldId id="968" r:id="rId53"/>
    <p:sldId id="969" r:id="rId54"/>
    <p:sldId id="970" r:id="rId55"/>
    <p:sldId id="971" r:id="rId56"/>
    <p:sldId id="972" r:id="rId57"/>
    <p:sldId id="973" r:id="rId58"/>
    <p:sldId id="974" r:id="rId59"/>
    <p:sldId id="975" r:id="rId60"/>
    <p:sldId id="976" r:id="rId61"/>
    <p:sldId id="977" r:id="rId62"/>
    <p:sldId id="978" r:id="rId63"/>
    <p:sldId id="979" r:id="rId64"/>
    <p:sldId id="980" r:id="rId65"/>
    <p:sldId id="981" r:id="rId66"/>
    <p:sldId id="982" r:id="rId67"/>
    <p:sldId id="983" r:id="rId68"/>
    <p:sldId id="984" r:id="rId69"/>
    <p:sldId id="985" r:id="rId70"/>
    <p:sldId id="986" r:id="rId71"/>
    <p:sldId id="987" r:id="rId72"/>
    <p:sldId id="988" r:id="rId73"/>
    <p:sldId id="989" r:id="rId74"/>
    <p:sldId id="990" r:id="rId75"/>
    <p:sldId id="991" r:id="rId76"/>
    <p:sldId id="992" r:id="rId77"/>
    <p:sldId id="993" r:id="rId78"/>
    <p:sldId id="994" r:id="rId79"/>
    <p:sldId id="995" r:id="rId80"/>
    <p:sldId id="996" r:id="rId81"/>
    <p:sldId id="997" r:id="rId82"/>
    <p:sldId id="998" r:id="rId83"/>
    <p:sldId id="999" r:id="rId84"/>
    <p:sldId id="1000" r:id="rId85"/>
    <p:sldId id="1001" r:id="rId86"/>
    <p:sldId id="1002" r:id="rId87"/>
    <p:sldId id="1003" r:id="rId88"/>
    <p:sldId id="1004" r:id="rId89"/>
    <p:sldId id="1005" r:id="rId90"/>
    <p:sldId id="1006" r:id="rId91"/>
    <p:sldId id="1007" r:id="rId92"/>
    <p:sldId id="1008" r:id="rId93"/>
    <p:sldId id="1009" r:id="rId94"/>
    <p:sldId id="1010" r:id="rId95"/>
    <p:sldId id="1021" r:id="rId96"/>
    <p:sldId id="1018" r:id="rId97"/>
    <p:sldId id="1019" r:id="rId98"/>
    <p:sldId id="1020" r:id="rId99"/>
    <p:sldId id="1015" r:id="rId100"/>
    <p:sldId id="1016" r:id="rId101"/>
  </p:sldIdLst>
  <p:sldSz cx="9144000" cy="6858000" type="screen4x3"/>
  <p:notesSz cx="6858000" cy="9144000"/>
  <p:custDataLst>
    <p:tags r:id="rId104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FF"/>
    <a:srgbClr val="FFCCFF"/>
    <a:srgbClr val="CC99FF"/>
    <a:srgbClr val="800080"/>
    <a:srgbClr val="CC6600"/>
    <a:srgbClr val="008000"/>
    <a:srgbClr val="A50021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242" autoAdjust="0"/>
    <p:restoredTop sz="93445" autoAdjust="0"/>
  </p:normalViewPr>
  <p:slideViewPr>
    <p:cSldViewPr>
      <p:cViewPr varScale="1">
        <p:scale>
          <a:sx n="69" d="100"/>
          <a:sy n="69" d="100"/>
        </p:scale>
        <p:origin x="106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396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07" Type="http://schemas.openxmlformats.org/officeDocument/2006/relationships/theme" Target="theme/theme1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handoutMaster" Target="handoutMasters/handoutMaster1.xml"/><Relationship Id="rId108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tags" Target="tags/tag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4623497-17EC-4C85-AF35-E567DE506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027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E03D026-CEFD-4132-B671-818C5F1E8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552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5060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7996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5983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2856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8235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8996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2752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79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3501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95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952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96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5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194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97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3631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98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2524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99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5785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100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632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7464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4374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5400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037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6291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3762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092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4"/>
          <p:cNvSpPr>
            <a:spLocks noChangeArrowheads="1"/>
          </p:cNvSpPr>
          <p:nvPr/>
        </p:nvSpPr>
        <p:spPr bwMode="auto">
          <a:xfrm>
            <a:off x="635000" y="24384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1035"/>
          <p:cNvSpPr>
            <a:spLocks noChangeArrowheads="1"/>
          </p:cNvSpPr>
          <p:nvPr/>
        </p:nvSpPr>
        <p:spPr bwMode="auto">
          <a:xfrm flipV="1">
            <a:off x="315913" y="3260725"/>
            <a:ext cx="8693150" cy="555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9404" name="Rectangle 1036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9405" name="Rectangle 103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1038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39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OU Supercomputing Center for Education &amp; Research</a:t>
            </a:r>
          </a:p>
        </p:txBody>
      </p:sp>
      <p:sp>
        <p:nvSpPr>
          <p:cNvPr id="9" name="Rectangle 104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0444E359-79E0-4AF8-A8E7-4848D3ACC6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5" descr="ou201_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667000"/>
            <a:ext cx="3937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Supercomputing in Plain English: Compilers</a:t>
            </a:r>
            <a:endParaRPr lang="en-US" dirty="0"/>
          </a:p>
          <a:p>
            <a:pPr>
              <a:defRPr/>
            </a:pPr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35FF7-5179-46DA-B105-D41AB8E53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457200"/>
            <a:ext cx="2043113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5978525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Supercomputing in Plain English: Compilers</a:t>
            </a:r>
            <a:endParaRPr lang="en-US" dirty="0"/>
          </a:p>
          <a:p>
            <a:pPr>
              <a:defRPr/>
            </a:pPr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A9AA8-B67F-451E-A4EA-DB0938330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Supercomputing in Plain English: Compilers</a:t>
            </a:r>
            <a:endParaRPr lang="en-US" dirty="0"/>
          </a:p>
          <a:p>
            <a:pPr>
              <a:defRPr/>
            </a:pPr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2EC9EB-093D-4AEC-827C-43FD36EDF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Supercomputing in Plain English: Compilers</a:t>
            </a:r>
            <a:endParaRPr lang="en-US" dirty="0"/>
          </a:p>
          <a:p>
            <a:pPr>
              <a:defRPr/>
            </a:pPr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50A29B-C713-428D-8EEE-FBB5AB752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371600"/>
            <a:ext cx="79248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Supercomputing in Plain English: Compilers</a:t>
            </a:r>
            <a:endParaRPr lang="en-US" dirty="0"/>
          </a:p>
          <a:p>
            <a:pPr>
              <a:defRPr/>
            </a:pPr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696F83-8082-4514-8AA9-864DCCAA6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Supercomputing in Plain English: Compilers</a:t>
            </a:r>
            <a:endParaRPr lang="en-US" dirty="0"/>
          </a:p>
          <a:p>
            <a:pPr>
              <a:defRPr/>
            </a:pPr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FF6522-D39A-4EFB-9FD2-0F43165FD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Supercomputing in Plain English: Compilers</a:t>
            </a:r>
            <a:endParaRPr lang="en-US" dirty="0"/>
          </a:p>
          <a:p>
            <a:pPr>
              <a:defRPr/>
            </a:pPr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2F73B-AF29-4A05-AF7F-4F48D44409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Supercomputing in Plain English: Compilers</a:t>
            </a:r>
            <a:endParaRPr lang="en-US" dirty="0"/>
          </a:p>
          <a:p>
            <a:pPr>
              <a:defRPr/>
            </a:pPr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04F282-5D9D-4EB2-A4AC-1849A209E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Supercomputing in Plain English: Compilers</a:t>
            </a:r>
            <a:endParaRPr lang="en-US" dirty="0"/>
          </a:p>
          <a:p>
            <a:pPr>
              <a:defRPr/>
            </a:pPr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AFA57-DB10-4D8E-B495-9E7DF239E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Supercomputing in Plain English: Compilers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Supercomputing in Plain English: Compilers</a:t>
            </a:r>
            <a:endParaRPr lang="en-US" dirty="0"/>
          </a:p>
          <a:p>
            <a:pPr>
              <a:defRPr/>
            </a:pPr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E5F05-49DD-403D-8B1B-C58F7D6A2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Supercomputing in Plain English: Compilers</a:t>
            </a:r>
            <a:endParaRPr lang="en-US" dirty="0"/>
          </a:p>
          <a:p>
            <a:pPr>
              <a:defRPr/>
            </a:pPr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A33A4-B068-4571-97F3-222EF8233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Supercomputing in Plain English: Compilers</a:t>
            </a:r>
            <a:endParaRPr lang="en-US" dirty="0"/>
          </a:p>
          <a:p>
            <a:pPr>
              <a:defRPr/>
            </a:pPr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CE84F-D98D-47F7-A4D6-21F3EE13A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20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tif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Supercomputing in Plain English: Compilers </a:t>
            </a:r>
            <a:r>
              <a:rPr lang="en-US" dirty="0" smtClean="0"/>
              <a:t>Hierarchy</a:t>
            </a:r>
          </a:p>
          <a:p>
            <a:pPr>
              <a:defRPr/>
            </a:pPr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19125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3E90D56-9F13-476E-9C0C-A76A957C9F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8375" name="Rectangle 7"/>
          <p:cNvSpPr>
            <a:spLocks noChangeArrowheads="1"/>
          </p:cNvSpPr>
          <p:nvPr userDrawn="1"/>
        </p:nvSpPr>
        <p:spPr bwMode="gray">
          <a:xfrm>
            <a:off x="609600" y="3810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8376" name="Rectangle 8"/>
          <p:cNvSpPr>
            <a:spLocks noChangeArrowheads="1"/>
          </p:cNvSpPr>
          <p:nvPr userDrawn="1"/>
        </p:nvSpPr>
        <p:spPr bwMode="gray">
          <a:xfrm>
            <a:off x="304800" y="12192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3079" name="Rectangle 9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762000" y="457200"/>
            <a:ext cx="8021638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0" name="Rectangle 10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609600" y="13716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94210" name="Picture 2" descr="SiPE logo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" y="579008"/>
            <a:ext cx="517525" cy="398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228600" y="6127899"/>
            <a:ext cx="7729891" cy="585788"/>
            <a:chOff x="228600" y="6127899"/>
            <a:chExt cx="7729891" cy="585788"/>
          </a:xfrm>
        </p:grpSpPr>
        <p:pic>
          <p:nvPicPr>
            <p:cNvPr id="14" name="Picture 15" descr="ou201_logo"/>
            <p:cNvPicPr>
              <a:picLocks noChangeAspect="1" noChangeArrowheads="1"/>
            </p:cNvPicPr>
            <p:nvPr userDrawn="1"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1066800" y="6175524"/>
              <a:ext cx="393700" cy="538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35" descr="oscer_logo_crimson_20060918"/>
            <p:cNvPicPr>
              <a:picLocks noChangeAspect="1" noChangeArrowheads="1"/>
            </p:cNvPicPr>
            <p:nvPr userDrawn="1"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228600" y="6127899"/>
              <a:ext cx="776288" cy="547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15"/>
            <p:cNvPicPr>
              <a:picLocks noChangeAspect="1"/>
            </p:cNvPicPr>
            <p:nvPr userDrawn="1"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500" y="6364488"/>
              <a:ext cx="1663700" cy="283823"/>
            </a:xfrm>
            <a:prstGeom prst="rect">
              <a:avLst/>
            </a:prstGeom>
          </p:spPr>
        </p:pic>
        <p:pic>
          <p:nvPicPr>
            <p:cNvPr id="19" name="Picture 4" descr="http://www.oneocii.okepscor.org/wp-content/uploads/2014/02/Logo2-260x100.png"/>
            <p:cNvPicPr>
              <a:picLocks noChangeAspect="1" noChangeArrowheads="1"/>
            </p:cNvPicPr>
            <p:nvPr userDrawn="1"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07189" y="6178341"/>
              <a:ext cx="1251302" cy="4812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78" r:id="rId3"/>
    <p:sldLayoutId id="2147483687" r:id="rId4"/>
    <p:sldLayoutId id="2147483679" r:id="rId5"/>
    <p:sldLayoutId id="2147483688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9" r:id="rId12"/>
    <p:sldLayoutId id="2147483690" r:id="rId13"/>
    <p:sldLayoutId id="2147483691" r:id="rId14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6600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8.tif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notesSlide" Target="../notesSlides/notesSlide1.xml"/><Relationship Id="rId9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supercomputinginplainenglish@gmail.com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hpcc.okstate.edu/cadre-conference" TargetMode="External"/><Relationship Id="rId7" Type="http://schemas.openxmlformats.org/officeDocument/2006/relationships/hyperlink" Target="http://sc18.supercomputing.org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luster2018.github.io/" TargetMode="External"/><Relationship Id="rId5" Type="http://schemas.openxmlformats.org/officeDocument/2006/relationships/hyperlink" Target="https://www.pearc18.pearc.org/" TargetMode="External"/><Relationship Id="rId4" Type="http://schemas.openxmlformats.org/officeDocument/2006/relationships/hyperlink" Target="http://www.linuxclustersinstitute.org/workshops/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Dependence_analysis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Dependence_analysis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supercomputinginplainenglish@gmail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scer.ou.edu/educ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2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emf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1.bin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9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zoom.us/j/979158478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8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9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0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4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8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9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0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3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4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witch.tv/sipe2018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6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8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9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0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1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3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4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jwplayer.onenet.net/streams/sipe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jwplayer.onenet.net/streams/sipebackup.html" TargetMode="Externa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6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8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0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1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emf"/><Relationship Id="rId5" Type="http://schemas.openxmlformats.org/officeDocument/2006/relationships/oleObject" Target="../embeddings/Microsoft_Excel_97-2003_Worksheet2.xls"/><Relationship Id="rId4" Type="http://schemas.openxmlformats.org/officeDocument/2006/relationships/oleObject" Target="../embeddings/oleObject2.bin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7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emf"/><Relationship Id="rId5" Type="http://schemas.openxmlformats.org/officeDocument/2006/relationships/oleObject" Target="../embeddings/Microsoft_Excel_97-2003_Worksheet3.xls"/><Relationship Id="rId4" Type="http://schemas.openxmlformats.org/officeDocument/2006/relationships/oleObject" Target="../embeddings/oleObject3.bin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7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emf"/><Relationship Id="rId5" Type="http://schemas.openxmlformats.org/officeDocument/2006/relationships/oleObject" Target="../embeddings/Microsoft_Excel_97-2003_Worksheet4.xls"/><Relationship Id="rId4" Type="http://schemas.openxmlformats.org/officeDocument/2006/relationships/oleObject" Target="../embeddings/oleObject4.bin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6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7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8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9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0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3" Type="http://schemas.openxmlformats.org/officeDocument/2006/relationships/hyperlink" Target="https://hpcc.okstate.edu/cadre-conference" TargetMode="External"/><Relationship Id="rId7" Type="http://schemas.openxmlformats.org/officeDocument/2006/relationships/hyperlink" Target="http://sc18.supercomputing.org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luster2018.github.io/" TargetMode="External"/><Relationship Id="rId5" Type="http://schemas.openxmlformats.org/officeDocument/2006/relationships/hyperlink" Target="https://www.pearc18.pearc.org/" TargetMode="External"/><Relationship Id="rId4" Type="http://schemas.openxmlformats.org/officeDocument/2006/relationships/hyperlink" Target="http://www.linuxclustersinstitute.org/workshops/" TargetMode="Externa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5" Type="http://schemas.openxmlformats.org/officeDocument/2006/relationships/hyperlink" Target="http://www.oscer.ou.edu/" TargetMode="External"/><Relationship Id="rId4" Type="http://schemas.openxmlformats.org/officeDocument/2006/relationships/notesSlide" Target="../notesSlides/notesSlide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44128" y="4863264"/>
            <a:ext cx="7809272" cy="1683785"/>
            <a:chOff x="344128" y="4863264"/>
            <a:chExt cx="7809272" cy="1683785"/>
          </a:xfrm>
        </p:grpSpPr>
        <p:pic>
          <p:nvPicPr>
            <p:cNvPr id="11273" name="Picture 6" descr="ou201_logo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357112" y="5361693"/>
              <a:ext cx="588818" cy="7816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4" name="Picture 7" descr="oscer_logo_crimson_20060918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004812" y="5181600"/>
              <a:ext cx="1483086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1345" y="5196849"/>
              <a:ext cx="3652055" cy="623032"/>
            </a:xfrm>
            <a:prstGeom prst="rect">
              <a:avLst/>
            </a:prstGeom>
          </p:spPr>
        </p:pic>
        <p:pic>
          <p:nvPicPr>
            <p:cNvPr id="95234" name="Picture 2" descr="SiPE logo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128" y="4863264"/>
              <a:ext cx="2012984" cy="15509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5236" name="Picture 4" descr="http://www.oneocii.okepscor.org/wp-content/uploads/2014/02/Logo2-260x100.png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82053" y="5819881"/>
              <a:ext cx="1890637" cy="7271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495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933448"/>
            <a:ext cx="7924800" cy="2362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Supercomputing</a:t>
            </a:r>
            <a:b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in Plain English</a:t>
            </a:r>
            <a:b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3600" dirty="0" smtClean="0">
                <a:solidFill>
                  <a:schemeClr val="tx1"/>
                </a:solidFill>
              </a:rPr>
              <a:t>Stupid Compiler Tricks</a:t>
            </a:r>
            <a:endParaRPr lang="en-US" sz="54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44128" y="3238500"/>
            <a:ext cx="8495072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b="1" dirty="0" smtClean="0"/>
              <a:t>Henry Neeman, University of Oklahoma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700" b="1" dirty="0" smtClean="0"/>
              <a:t>Director, OU Supercomputing Center for Education &amp; Research (OSCER)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700" b="1" dirty="0" smtClean="0"/>
              <a:t>Assistant Vice President, Information Technology – Research Strategy Advisor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700" b="1" dirty="0" smtClean="0"/>
              <a:t>Associate Professor, </a:t>
            </a:r>
            <a:r>
              <a:rPr lang="en-US" sz="1700" b="1" dirty="0" err="1" smtClean="0"/>
              <a:t>Gallogly</a:t>
            </a:r>
            <a:r>
              <a:rPr lang="en-US" sz="1700" b="1" dirty="0" smtClean="0"/>
              <a:t> College of Engineering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700" b="1" dirty="0" smtClean="0"/>
              <a:t>Adjunct Associate Professor, School of Computer Science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700" b="1" dirty="0" smtClean="0"/>
              <a:t>Tuesday February </a:t>
            </a:r>
            <a:r>
              <a:rPr lang="en-US" sz="1700" b="1" dirty="0" smtClean="0"/>
              <a:t>20</a:t>
            </a:r>
            <a:r>
              <a:rPr lang="en-US" sz="1700" b="1" dirty="0" smtClean="0"/>
              <a:t> </a:t>
            </a:r>
            <a:r>
              <a:rPr lang="en-US" sz="1700" b="1" dirty="0" smtClean="0"/>
              <a:t>2018</a:t>
            </a:r>
          </a:p>
        </p:txBody>
      </p:sp>
      <p:sp>
        <p:nvSpPr>
          <p:cNvPr id="11270" name="Rectangle 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063524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FEA5B2-C75C-4B5B-98BE-64AAADC248CE}" type="slidenum">
              <a:rPr lang="en-US"/>
              <a:pPr/>
              <a:t>10</a:t>
            </a:fld>
            <a:endParaRPr lang="en-US"/>
          </a:p>
        </p:txBody>
      </p:sp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Toll Free Phone </a:t>
            </a:r>
            <a:r>
              <a:rPr lang="en-US" sz="3600" dirty="0"/>
              <a:t>Bridge</a:t>
            </a:r>
          </a:p>
        </p:txBody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250238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dirty="0" smtClean="0"/>
              <a:t>IF ALL ELSE FAILS</a:t>
            </a:r>
            <a:r>
              <a:rPr lang="en-US" dirty="0" smtClean="0"/>
              <a:t>, </a:t>
            </a:r>
            <a:r>
              <a:rPr lang="en-US" dirty="0"/>
              <a:t>you can </a:t>
            </a:r>
            <a:r>
              <a:rPr lang="en-US" dirty="0" smtClean="0"/>
              <a:t>use our US TOLL phone </a:t>
            </a:r>
            <a:r>
              <a:rPr lang="en-US" dirty="0"/>
              <a:t>bridge:</a:t>
            </a:r>
          </a:p>
          <a:p>
            <a:pPr algn="ctr">
              <a:buFont typeface="Wingdings" pitchFamily="2" charset="2"/>
              <a:buNone/>
            </a:pPr>
            <a:r>
              <a:rPr lang="en-US" dirty="0" smtClean="0"/>
              <a:t>405-325-6688</a:t>
            </a:r>
            <a:endParaRPr lang="en-US" dirty="0"/>
          </a:p>
          <a:p>
            <a:pPr algn="ctr">
              <a:buFont typeface="Wingdings" pitchFamily="2" charset="2"/>
              <a:buNone/>
            </a:pPr>
            <a:r>
              <a:rPr lang="en-US" dirty="0" smtClean="0"/>
              <a:t>684 684 #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 smtClean="0"/>
              <a:t>NOTE: This is for </a:t>
            </a:r>
            <a:r>
              <a:rPr lang="en-US" b="1" u="sng" dirty="0" smtClean="0"/>
              <a:t>US</a:t>
            </a:r>
            <a:r>
              <a:rPr lang="en-US" dirty="0" smtClean="0"/>
              <a:t> call-ins </a:t>
            </a:r>
            <a:r>
              <a:rPr lang="en-US" b="1" u="sng" dirty="0" smtClean="0"/>
              <a:t>ONLY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b="1" dirty="0" smtClean="0"/>
              <a:t>PLEASE MUTE YOURSELF </a:t>
            </a:r>
            <a:r>
              <a:rPr lang="en-US" dirty="0"/>
              <a:t>and use the phone to listen.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Don’t worry, we’ll call out slide numbers as we go.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Please use the phone bridge </a:t>
            </a:r>
            <a:r>
              <a:rPr lang="en-US" b="1" u="sng" dirty="0" smtClean="0"/>
              <a:t>ONLY IF</a:t>
            </a:r>
            <a:r>
              <a:rPr lang="en-US" dirty="0" smtClean="0"/>
              <a:t> you </a:t>
            </a:r>
            <a:r>
              <a:rPr lang="en-US" dirty="0"/>
              <a:t>cannot connect any other way: the phone bridge </a:t>
            </a:r>
            <a:r>
              <a:rPr lang="en-US" dirty="0" smtClean="0"/>
              <a:t>can handle only 100 simultaneous connections, and we have over 1000 participants.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Many thanks to </a:t>
            </a:r>
            <a:r>
              <a:rPr lang="en-US" dirty="0" smtClean="0"/>
              <a:t>OU CIO Eddie </a:t>
            </a:r>
            <a:r>
              <a:rPr lang="en-US" dirty="0" err="1" smtClean="0"/>
              <a:t>Huebsch</a:t>
            </a:r>
            <a:r>
              <a:rPr lang="en-US" dirty="0" smtClean="0"/>
              <a:t> for </a:t>
            </a:r>
            <a:r>
              <a:rPr lang="en-US" dirty="0"/>
              <a:t>providing </a:t>
            </a:r>
            <a:r>
              <a:rPr lang="en-US" dirty="0" smtClean="0"/>
              <a:t>the    </a:t>
            </a:r>
            <a:r>
              <a:rPr lang="en-US" dirty="0"/>
              <a:t>phone bridge</a:t>
            </a:r>
            <a:r>
              <a:rPr lang="en-US" dirty="0" smtClean="0"/>
              <a:t>.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722304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</p:spPr>
        <p:txBody>
          <a:bodyPr/>
          <a:lstStyle/>
          <a:p>
            <a:fld id="{83F78067-4C0F-4740-A886-1AD98755BF04}" type="slidenum">
              <a:rPr lang="en-US"/>
              <a:pPr/>
              <a:t>100</a:t>
            </a:fld>
            <a:endParaRPr lang="en-US"/>
          </a:p>
        </p:txBody>
      </p:sp>
      <p:sp>
        <p:nvSpPr>
          <p:cNvPr id="617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617475" name="Text Box 3"/>
          <p:cNvSpPr txBox="1">
            <a:spLocks noChangeArrowheads="1"/>
          </p:cNvSpPr>
          <p:nvPr/>
        </p:nvSpPr>
        <p:spPr bwMode="auto">
          <a:xfrm>
            <a:off x="609600" y="1219200"/>
            <a:ext cx="80010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dirty="0">
                <a:solidFill>
                  <a:srgbClr val="003366"/>
                </a:solidFill>
              </a:rPr>
              <a:t>[1]  Kevin Dowd and Charles Severance, </a:t>
            </a:r>
            <a:r>
              <a:rPr lang="en-US" i="1" dirty="0">
                <a:solidFill>
                  <a:srgbClr val="003366"/>
                </a:solidFill>
              </a:rPr>
              <a:t>High Performance Computing,</a:t>
            </a:r>
          </a:p>
          <a:p>
            <a:pPr algn="l"/>
            <a:r>
              <a:rPr lang="en-US" i="1" dirty="0">
                <a:solidFill>
                  <a:srgbClr val="003366"/>
                </a:solidFill>
              </a:rPr>
              <a:t>       </a:t>
            </a:r>
            <a:r>
              <a:rPr lang="en-US" dirty="0">
                <a:solidFill>
                  <a:srgbClr val="003366"/>
                </a:solidFill>
              </a:rPr>
              <a:t>2</a:t>
            </a:r>
            <a:r>
              <a:rPr lang="en-US" baseline="30000" dirty="0">
                <a:solidFill>
                  <a:srgbClr val="003366"/>
                </a:solidFill>
              </a:rPr>
              <a:t>nd</a:t>
            </a:r>
            <a:r>
              <a:rPr lang="en-US" dirty="0">
                <a:solidFill>
                  <a:srgbClr val="003366"/>
                </a:solidFill>
              </a:rPr>
              <a:t> ed.</a:t>
            </a:r>
            <a:r>
              <a:rPr lang="en-US" i="1" dirty="0">
                <a:solidFill>
                  <a:srgbClr val="003366"/>
                </a:solidFill>
              </a:rPr>
              <a:t>  </a:t>
            </a:r>
            <a:r>
              <a:rPr lang="en-US" dirty="0">
                <a:solidFill>
                  <a:srgbClr val="003366"/>
                </a:solidFill>
              </a:rPr>
              <a:t>O’Reilly, 1998, p. 173-191.</a:t>
            </a:r>
          </a:p>
          <a:p>
            <a:pPr algn="l"/>
            <a:r>
              <a:rPr lang="en-US" dirty="0">
                <a:solidFill>
                  <a:srgbClr val="003366"/>
                </a:solidFill>
              </a:rPr>
              <a:t>[2]  Ibid, p. 91-99.</a:t>
            </a:r>
          </a:p>
          <a:p>
            <a:pPr algn="l"/>
            <a:r>
              <a:rPr lang="en-US" dirty="0">
                <a:solidFill>
                  <a:srgbClr val="003366"/>
                </a:solidFill>
              </a:rPr>
              <a:t>[3]  Ibid, p. 146-157.</a:t>
            </a:r>
          </a:p>
          <a:p>
            <a:pPr algn="l"/>
            <a:r>
              <a:rPr lang="en-US" dirty="0">
                <a:solidFill>
                  <a:srgbClr val="003366"/>
                </a:solidFill>
              </a:rPr>
              <a:t>[4]  NAG </a:t>
            </a:r>
            <a:r>
              <a:rPr lang="en-US" b="1" dirty="0">
                <a:solidFill>
                  <a:srgbClr val="003366"/>
                </a:solidFill>
                <a:latin typeface="Courier New" pitchFamily="49" charset="0"/>
              </a:rPr>
              <a:t>f95</a:t>
            </a:r>
            <a:r>
              <a:rPr lang="en-US" dirty="0">
                <a:solidFill>
                  <a:srgbClr val="003366"/>
                </a:solidFill>
              </a:rPr>
              <a:t> man page, version 5.1.</a:t>
            </a:r>
          </a:p>
          <a:p>
            <a:pPr algn="l"/>
            <a:r>
              <a:rPr lang="en-US" dirty="0">
                <a:solidFill>
                  <a:srgbClr val="003366"/>
                </a:solidFill>
              </a:rPr>
              <a:t>[5] Intel </a:t>
            </a:r>
            <a:r>
              <a:rPr lang="en-US" b="1" dirty="0" err="1">
                <a:solidFill>
                  <a:srgbClr val="003366"/>
                </a:solidFill>
                <a:latin typeface="Courier New" pitchFamily="49" charset="0"/>
              </a:rPr>
              <a:t>ifort</a:t>
            </a:r>
            <a:r>
              <a:rPr lang="en-US" dirty="0">
                <a:solidFill>
                  <a:srgbClr val="003366"/>
                </a:solidFill>
              </a:rPr>
              <a:t> man page, version 10.1.</a:t>
            </a:r>
          </a:p>
          <a:p>
            <a:pPr algn="l"/>
            <a:r>
              <a:rPr lang="en-US" dirty="0">
                <a:solidFill>
                  <a:srgbClr val="003366"/>
                </a:solidFill>
              </a:rPr>
              <a:t>[6]  Michael Wolfe, </a:t>
            </a:r>
            <a:r>
              <a:rPr lang="en-US" i="1" dirty="0">
                <a:solidFill>
                  <a:srgbClr val="003366"/>
                </a:solidFill>
              </a:rPr>
              <a:t>High Performance Compilers for Parallel Computing</a:t>
            </a:r>
            <a:r>
              <a:rPr lang="en-US" dirty="0">
                <a:solidFill>
                  <a:srgbClr val="003366"/>
                </a:solidFill>
              </a:rPr>
              <a:t>, Addison-Wesley Publishing Co., 1996.</a:t>
            </a:r>
          </a:p>
          <a:p>
            <a:pPr algn="l"/>
            <a:r>
              <a:rPr lang="en-US" dirty="0">
                <a:solidFill>
                  <a:srgbClr val="003366"/>
                </a:solidFill>
              </a:rPr>
              <a:t>[7] Kevin R. </a:t>
            </a:r>
            <a:r>
              <a:rPr lang="en-US" dirty="0" err="1">
                <a:solidFill>
                  <a:srgbClr val="003366"/>
                </a:solidFill>
              </a:rPr>
              <a:t>Wadleigh</a:t>
            </a:r>
            <a:r>
              <a:rPr lang="en-US" dirty="0">
                <a:solidFill>
                  <a:srgbClr val="003366"/>
                </a:solidFill>
              </a:rPr>
              <a:t> and </a:t>
            </a:r>
            <a:r>
              <a:rPr lang="en-US" dirty="0" err="1">
                <a:solidFill>
                  <a:srgbClr val="003366"/>
                </a:solidFill>
              </a:rPr>
              <a:t>Isom</a:t>
            </a:r>
            <a:r>
              <a:rPr lang="en-US" dirty="0">
                <a:solidFill>
                  <a:srgbClr val="003366"/>
                </a:solidFill>
              </a:rPr>
              <a:t> L. Crawford, </a:t>
            </a:r>
            <a:r>
              <a:rPr lang="en-US" i="1" dirty="0">
                <a:solidFill>
                  <a:srgbClr val="003366"/>
                </a:solidFill>
              </a:rPr>
              <a:t>Software Optimization for High Performance Computing</a:t>
            </a:r>
            <a:r>
              <a:rPr lang="en-US" dirty="0">
                <a:solidFill>
                  <a:srgbClr val="003366"/>
                </a:solidFill>
              </a:rPr>
              <a:t>, Prentice Hall PTR, 2000, pp. 14-15</a:t>
            </a:r>
            <a:r>
              <a:rPr lang="en-US" dirty="0" smtClean="0">
                <a:solidFill>
                  <a:srgbClr val="003366"/>
                </a:solidFill>
              </a:rPr>
              <a:t>.</a:t>
            </a:r>
            <a:endParaRPr lang="en-US" dirty="0">
              <a:solidFill>
                <a:srgbClr val="003366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329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F37389-4EFB-484B-AB5A-BD4F84D9F3C6}" type="slidenum">
              <a:rPr lang="en-US"/>
              <a:pPr/>
              <a:t>11</a:t>
            </a:fld>
            <a:endParaRPr lang="en-US"/>
          </a:p>
        </p:txBody>
      </p:sp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Please Mute Yourself</a:t>
            </a:r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No matter how you connect, </a:t>
            </a:r>
            <a:r>
              <a:rPr lang="en-US" b="1" u="sng" dirty="0" smtClean="0"/>
              <a:t>PLEASE MUTE YOURSELF</a:t>
            </a:r>
            <a:r>
              <a:rPr lang="en-US" dirty="0" smtClean="0"/>
              <a:t>,  so </a:t>
            </a:r>
            <a:r>
              <a:rPr lang="en-US" dirty="0"/>
              <a:t>that we cannot hear you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(For YouTube, Twitch and </a:t>
            </a:r>
            <a:r>
              <a:rPr lang="en-US" dirty="0" err="1" smtClean="0"/>
              <a:t>Wowza</a:t>
            </a:r>
            <a:r>
              <a:rPr lang="en-US" dirty="0" smtClean="0"/>
              <a:t>, you don’t need to do that, because the information only goes from us to you, not from you to us.)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At OU, we will turn off the sound on all conferencing technologies.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That way, we won’t have problems with </a:t>
            </a:r>
            <a:r>
              <a:rPr lang="en-US" b="1" dirty="0"/>
              <a:t>echo cancellation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Of course, that means we cannot hear questions.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So for questions, you’ll need to send </a:t>
            </a:r>
            <a:r>
              <a:rPr lang="en-US" dirty="0" smtClean="0"/>
              <a:t>e-mail.</a:t>
            </a:r>
          </a:p>
          <a:p>
            <a:pPr>
              <a:buFont typeface="Wingdings" pitchFamily="2" charset="2"/>
              <a:buNone/>
            </a:pPr>
            <a:r>
              <a:rPr lang="en-US" b="1" dirty="0" smtClean="0"/>
              <a:t>PLEASE MUTE YOURSELF.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780793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4F5EC7-229E-472C-A577-0EE5257C4F8A}" type="slidenum">
              <a:rPr lang="en-US"/>
              <a:pPr/>
              <a:t>12</a:t>
            </a:fld>
            <a:endParaRPr lang="en-US"/>
          </a:p>
        </p:txBody>
      </p:sp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Questions </a:t>
            </a:r>
            <a:r>
              <a:rPr lang="en-US" sz="3600" dirty="0" smtClean="0"/>
              <a:t>via E-mail Only</a:t>
            </a:r>
            <a:endParaRPr lang="en-US" sz="3600" dirty="0"/>
          </a:p>
        </p:txBody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74038" cy="4648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Ask questions </a:t>
            </a:r>
            <a:r>
              <a:rPr lang="en-US" dirty="0" smtClean="0"/>
              <a:t>by sending e-mail to: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  <a:hlinkClick r:id="rId3"/>
              </a:rPr>
              <a:t>supercomputinginplainenglish@gmail.com</a:t>
            </a:r>
            <a:endParaRPr lang="en-US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/>
              <a:t>All questions will be read out loud and then answered out loud</a:t>
            </a:r>
            <a:r>
              <a:rPr lang="en-US" dirty="0" smtClean="0"/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 smtClean="0"/>
              <a:t>DON’T USE CHAT OR VOICE FOR QUESTIONS!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 smtClean="0"/>
              <a:t>No one will be monitoring any of the chats, and if we can hear your question, you’re creating an </a:t>
            </a:r>
            <a:r>
              <a:rPr lang="en-US" b="1" dirty="0" smtClean="0"/>
              <a:t>echo cancellation </a:t>
            </a:r>
            <a:r>
              <a:rPr lang="en-US" dirty="0" smtClean="0"/>
              <a:t>problem.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 smtClean="0"/>
              <a:t>PLEASE MUTE YOURSELF.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 smtClean="0"/>
              <a:t>PLEASE MUTE YOURSELF.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563291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Onsite: Talent Release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you’re attending onsite, you </a:t>
            </a:r>
            <a:r>
              <a:rPr lang="en-US" b="1" u="sng" dirty="0" smtClean="0"/>
              <a:t>MUST</a:t>
            </a:r>
            <a:r>
              <a:rPr lang="en-US" dirty="0" smtClean="0"/>
              <a:t> do one of the following:</a:t>
            </a:r>
          </a:p>
          <a:p>
            <a:r>
              <a:rPr lang="en-US" dirty="0" smtClean="0"/>
              <a:t>complete and sign the Talent Release Form,</a:t>
            </a:r>
          </a:p>
          <a:p>
            <a:pPr marL="0" indent="0">
              <a:buNone/>
            </a:pPr>
            <a:r>
              <a:rPr lang="en-US" b="1" dirty="0" smtClean="0"/>
              <a:t>OR</a:t>
            </a:r>
          </a:p>
          <a:p>
            <a:r>
              <a:rPr lang="en-US" dirty="0" smtClean="0"/>
              <a:t>sit behind the cameras (where you can’t be seen) and don’t talk at all.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If you aren’t onsite, then </a:t>
            </a:r>
            <a:r>
              <a:rPr lang="en-US" b="1" dirty="0" smtClean="0"/>
              <a:t>PLEASE </a:t>
            </a:r>
            <a:r>
              <a:rPr lang="en-US" b="1" dirty="0"/>
              <a:t>MUTE YOURSELF.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Supercomputing in Plain English: Compilers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3380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TENTATIVE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01000" cy="4648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</a:t>
            </a:r>
            <a:r>
              <a:rPr lang="en-US" sz="2000" dirty="0" smtClean="0"/>
              <a:t>Jan 23: Storage: </a:t>
            </a:r>
            <a:r>
              <a:rPr lang="en-US" sz="2000" dirty="0"/>
              <a:t>What the Heck is Supercomputing?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Jan </a:t>
            </a:r>
            <a:r>
              <a:rPr lang="en-US" sz="2000" dirty="0" smtClean="0"/>
              <a:t>30: </a:t>
            </a:r>
            <a:r>
              <a:rPr lang="en-US" sz="2000" dirty="0"/>
              <a:t>The Tyranny of the Storage </a:t>
            </a:r>
            <a:r>
              <a:rPr lang="en-US" sz="2000" dirty="0" smtClean="0"/>
              <a:t>Hierarchy Part I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</a:t>
            </a:r>
            <a:r>
              <a:rPr lang="en-US" sz="2000" dirty="0" smtClean="0"/>
              <a:t>Feb  </a:t>
            </a:r>
            <a:r>
              <a:rPr lang="en-US" sz="1000" dirty="0" smtClean="0"/>
              <a:t> </a:t>
            </a:r>
            <a:r>
              <a:rPr lang="en-US" sz="2000" dirty="0" smtClean="0"/>
              <a:t>6: </a:t>
            </a:r>
            <a:r>
              <a:rPr lang="en-US" sz="2000" dirty="0"/>
              <a:t>The Tyranny of the Storage Hierarchy Part </a:t>
            </a:r>
            <a:r>
              <a:rPr lang="en-US" sz="2000" dirty="0" smtClean="0"/>
              <a:t>II</a:t>
            </a: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Tue </a:t>
            </a:r>
            <a:r>
              <a:rPr lang="en-US" sz="2000" dirty="0"/>
              <a:t>Feb </a:t>
            </a:r>
            <a:r>
              <a:rPr lang="en-US" sz="2000" dirty="0" smtClean="0"/>
              <a:t>13: </a:t>
            </a:r>
            <a:r>
              <a:rPr lang="en-US" sz="2000" dirty="0"/>
              <a:t>Instruction Level Parallelism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Feb </a:t>
            </a:r>
            <a:r>
              <a:rPr lang="en-US" sz="2000" dirty="0" smtClean="0"/>
              <a:t>20: </a:t>
            </a:r>
            <a:r>
              <a:rPr lang="en-US" sz="2000" dirty="0"/>
              <a:t>Stupid Compiler Tricks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Feb </a:t>
            </a:r>
            <a:r>
              <a:rPr lang="en-US" sz="2000" dirty="0" smtClean="0"/>
              <a:t>27: </a:t>
            </a:r>
            <a:r>
              <a:rPr lang="en-US" sz="2000" dirty="0"/>
              <a:t>Shared Memory Multithreading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</a:t>
            </a:r>
            <a:r>
              <a:rPr lang="en-US" sz="2000" dirty="0" smtClean="0"/>
              <a:t>March   6: </a:t>
            </a:r>
            <a:r>
              <a:rPr lang="en-US" sz="2000" dirty="0"/>
              <a:t>Distributed Multiprocessing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</a:t>
            </a:r>
            <a:r>
              <a:rPr lang="en-US" sz="2000" dirty="0" smtClean="0"/>
              <a:t>March 13: </a:t>
            </a:r>
            <a:r>
              <a:rPr lang="en-US" sz="2000" dirty="0"/>
              <a:t>Applications and Types of Parallelism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March 20: </a:t>
            </a:r>
            <a:r>
              <a:rPr lang="en-US" sz="2000" b="1" dirty="0"/>
              <a:t>NO SESSION </a:t>
            </a:r>
            <a:r>
              <a:rPr lang="en-US" sz="2000" dirty="0"/>
              <a:t>(OU's Spring Break)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Tue </a:t>
            </a:r>
            <a:r>
              <a:rPr lang="en-US" sz="2000" dirty="0"/>
              <a:t>March </a:t>
            </a:r>
            <a:r>
              <a:rPr lang="en-US" sz="2000" dirty="0" smtClean="0"/>
              <a:t>27: </a:t>
            </a:r>
            <a:r>
              <a:rPr lang="en-US" sz="2000" dirty="0"/>
              <a:t>Multicore Madness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Tue Apr   3: </a:t>
            </a:r>
            <a:r>
              <a:rPr lang="en-US" sz="2000" dirty="0"/>
              <a:t>High Throughput </a:t>
            </a:r>
            <a:r>
              <a:rPr lang="en-US" sz="2000" dirty="0" smtClean="0"/>
              <a:t>Computing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Tue Apr 10: </a:t>
            </a:r>
            <a:r>
              <a:rPr lang="en-US" sz="2000" b="1" dirty="0" smtClean="0"/>
              <a:t>NO SESSION </a:t>
            </a:r>
            <a:r>
              <a:rPr lang="en-US" sz="2000" dirty="0" smtClean="0"/>
              <a:t>(Henry business travel)</a:t>
            </a: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Tue </a:t>
            </a:r>
            <a:r>
              <a:rPr lang="en-US" sz="2000" dirty="0"/>
              <a:t>Apr </a:t>
            </a:r>
            <a:r>
              <a:rPr lang="en-US" sz="2000" dirty="0" smtClean="0"/>
              <a:t>17: </a:t>
            </a:r>
            <a:r>
              <a:rPr lang="en-US" sz="2000" dirty="0"/>
              <a:t>GPGPU: Number Crunching in Your Graphics Card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Apr </a:t>
            </a:r>
            <a:r>
              <a:rPr lang="en-US" sz="2000" dirty="0" smtClean="0"/>
              <a:t>24</a:t>
            </a:r>
            <a:r>
              <a:rPr lang="en-US" sz="2000" dirty="0" smtClean="0"/>
              <a:t>: </a:t>
            </a:r>
            <a:r>
              <a:rPr lang="en-US" sz="2000" dirty="0"/>
              <a:t>Grab Bag: Scientific Libraries, I/O Libraries, </a:t>
            </a:r>
            <a:r>
              <a:rPr lang="en-US" sz="2000" dirty="0" smtClean="0"/>
              <a:t>Visualization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Tue </a:t>
            </a:r>
            <a:r>
              <a:rPr lang="en-US" sz="2000" dirty="0" smtClean="0"/>
              <a:t>May  1: </a:t>
            </a:r>
            <a:r>
              <a:rPr lang="en-US" sz="2000" dirty="0"/>
              <a:t>Topic to be </a:t>
            </a:r>
            <a:r>
              <a:rPr lang="en-US" sz="2000" dirty="0" smtClean="0"/>
              <a:t>announced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Supercomputing in Plain English: Compilers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9851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FE677A-EF37-4970-9B49-8180FA10AF29}" type="slidenum">
              <a:rPr lang="en-US"/>
              <a:pPr/>
              <a:t>15</a:t>
            </a:fld>
            <a:endParaRPr lang="en-US"/>
          </a:p>
        </p:txBody>
      </p:sp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Thanks for helping!</a:t>
            </a:r>
          </a:p>
        </p:txBody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OU IT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OSCER </a:t>
            </a:r>
            <a:r>
              <a:rPr lang="en-US" dirty="0"/>
              <a:t>operations staff </a:t>
            </a:r>
            <a:r>
              <a:rPr lang="en-US" dirty="0" smtClean="0"/>
              <a:t>(Dave </a:t>
            </a:r>
            <a:r>
              <a:rPr lang="en-US" dirty="0"/>
              <a:t>Akin, Patrick </a:t>
            </a:r>
            <a:r>
              <a:rPr lang="en-US" dirty="0" smtClean="0"/>
              <a:t>Calhoun, Kali McLennan, Jason </a:t>
            </a:r>
            <a:r>
              <a:rPr lang="en-US" dirty="0" err="1" smtClean="0"/>
              <a:t>Speckman</a:t>
            </a:r>
            <a:r>
              <a:rPr lang="en-US" dirty="0" smtClean="0"/>
              <a:t>, Brett Zimmerman)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OSCER Research Computing Facilitators (Jim Ferguson, Horst Severini)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Debi </a:t>
            </a:r>
            <a:r>
              <a:rPr lang="en-US" dirty="0" err="1" smtClean="0"/>
              <a:t>Gentis</a:t>
            </a:r>
            <a:r>
              <a:rPr lang="en-US" dirty="0" smtClean="0"/>
              <a:t>, OSCER Coordinator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Kyle Dudgeon, OSCER Manager of Operations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Ashish </a:t>
            </a:r>
            <a:r>
              <a:rPr lang="en-US" dirty="0" err="1" smtClean="0"/>
              <a:t>Pai</a:t>
            </a:r>
            <a:r>
              <a:rPr lang="en-US" dirty="0" smtClean="0"/>
              <a:t>, </a:t>
            </a:r>
            <a:r>
              <a:rPr lang="en-US" dirty="0"/>
              <a:t>Managing Director for Research IT </a:t>
            </a:r>
            <a:r>
              <a:rPr lang="en-US" dirty="0" smtClean="0"/>
              <a:t>Services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The OU IT network team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OU CIO Eddie </a:t>
            </a:r>
            <a:r>
              <a:rPr lang="en-US" dirty="0" err="1" smtClean="0"/>
              <a:t>Huebsch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OneNet: Skyler Donahue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Oklahoma State U: Dana Brunson</a:t>
            </a:r>
          </a:p>
        </p:txBody>
      </p:sp>
    </p:spTree>
    <p:extLst>
      <p:ext uri="{BB962C8B-B14F-4D97-AF65-F5344CB8AC3E}">
        <p14:creationId xmlns:p14="http://schemas.microsoft.com/office/powerpoint/2010/main" val="31181316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F78582-057A-4635-8143-9FB397AB0807}" type="slidenum">
              <a:rPr lang="en-US"/>
              <a:pPr/>
              <a:t>16</a:t>
            </a:fld>
            <a:endParaRPr lang="en-US"/>
          </a:p>
        </p:txBody>
      </p:sp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This is an experiment!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81545"/>
            <a:ext cx="79248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It’s the nature of these kinds of videoconferences that </a:t>
            </a:r>
            <a:r>
              <a:rPr lang="en-US" b="1" dirty="0"/>
              <a:t>FAILURES ARE GUARANTEED TO HAPPEN!       NO PROMISES!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So, please bear with us. Hopefully everything will work out well enough.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If you lose your connection, you can retry the same kind of connection, or try connecting another way.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Remember, if all else fails, you always have the </a:t>
            </a:r>
            <a:r>
              <a:rPr lang="en-US" dirty="0" smtClean="0"/>
              <a:t>phone </a:t>
            </a:r>
            <a:r>
              <a:rPr lang="en-US" dirty="0"/>
              <a:t>bridge to fall back on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925391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Coming in 2018!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2" y="1339056"/>
            <a:ext cx="8478838" cy="4648200"/>
          </a:xfrm>
        </p:spPr>
        <p:txBody>
          <a:bodyPr/>
          <a:lstStyle/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Coalition for Advancing Digital Research &amp; Education (CADRE) Conference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   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 17-18 2018 @ Oklahoma State U, Stillwater OK USA</a:t>
            </a:r>
          </a:p>
          <a:p>
            <a:pPr marL="0" indent="0" algn="ctr">
              <a:spcBef>
                <a:spcPts val="0"/>
              </a:spcBef>
              <a:buClrTx/>
              <a:buSzPct val="100000"/>
              <a:buNone/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https://hpcc.okstate.edu/cadre-conference</a:t>
            </a:r>
            <a:endParaRPr lang="en-US" sz="15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Linux Clusters Institute workshops</a:t>
            </a:r>
            <a:r>
              <a:rPr lang="en-US" sz="1900" dirty="0"/>
              <a:t>	</a:t>
            </a:r>
            <a:r>
              <a:rPr lang="en-US" sz="15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4"/>
              </a:rPr>
              <a:t>http://www.linuxclustersinstitute.org/workshops/</a:t>
            </a:r>
            <a:endParaRPr lang="en-US" sz="15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  <a:buClrTx/>
              <a:buSzPct val="100000"/>
            </a:pPr>
            <a:r>
              <a:rPr lang="en-US" sz="1400" dirty="0" smtClean="0"/>
              <a:t>Introductory HPC Cluster System Administration: May 14-18 2018 </a:t>
            </a:r>
            <a:r>
              <a:rPr lang="en-US" sz="1400" dirty="0"/>
              <a:t>@ </a:t>
            </a:r>
            <a:r>
              <a:rPr lang="en-US" sz="1400" dirty="0" smtClean="0"/>
              <a:t>U Nebraska, Lincoln NE USA</a:t>
            </a:r>
          </a:p>
          <a:p>
            <a:pPr lvl="1">
              <a:spcBef>
                <a:spcPts val="0"/>
              </a:spcBef>
              <a:buClrTx/>
              <a:buSzPct val="100000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Intermediate HPC Cluster System Administration: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Aug 13-17 2018 @ Yale U, New Haven CT USA</a:t>
            </a: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Great Plains Network Annual Meeting: details coming soon</a:t>
            </a: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Advanced </a:t>
            </a:r>
            <a:r>
              <a:rPr lang="en-US" sz="1800" dirty="0"/>
              <a:t>Cyberinfrastructure Research &amp; Education Facilitators (ACI-REF) Virtual </a:t>
            </a:r>
            <a:r>
              <a:rPr lang="en-US" sz="1800" dirty="0" smtClean="0"/>
              <a:t>Residency Aug 5-10 2018, U Oklahoma, Norman OK USA</a:t>
            </a: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PEARC 2018, July 22-27, Pittsburgh PA USA</a:t>
            </a:r>
          </a:p>
          <a:p>
            <a:pPr marL="457200" indent="-457200">
              <a:spcBef>
                <a:spcPts val="0"/>
              </a:spcBef>
              <a:buClrTx/>
              <a:buSzPct val="100000"/>
              <a:buNone/>
            </a:pPr>
            <a:r>
              <a:rPr lang="en-US" sz="1900" dirty="0"/>
              <a:t>	</a:t>
            </a:r>
            <a:r>
              <a:rPr lang="en-US" sz="15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5"/>
              </a:rPr>
              <a:t>https://www.pearc18.pearc.org/</a:t>
            </a:r>
            <a:endParaRPr lang="en-US" sz="15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IEEE Cluster 2018, Sep 10-13, Belfast UK</a:t>
            </a:r>
          </a:p>
          <a:p>
            <a:pPr marL="457200" indent="-457200">
              <a:spcBef>
                <a:spcPts val="0"/>
              </a:spcBef>
              <a:buClrTx/>
              <a:buSzPct val="100000"/>
              <a:buNone/>
            </a:pPr>
            <a:r>
              <a:rPr lang="en-US" sz="1900" dirty="0"/>
              <a:t>	</a:t>
            </a:r>
            <a:r>
              <a:rPr lang="en-US" sz="15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6"/>
              </a:rPr>
              <a:t>https://cluster2018.github.io</a:t>
            </a:r>
            <a:endParaRPr lang="en-US" sz="15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b="1" dirty="0" smtClean="0"/>
              <a:t>OKLAHOMA SUPERCOMPUTING SYMPOSIUM 2018, Sep 25-26 2018 @ OU</a:t>
            </a: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SC18 supercomputing conference, Nov 11-16 2018, Dallas TX USA</a:t>
            </a:r>
          </a:p>
          <a:p>
            <a:pPr marL="457200" indent="-457200">
              <a:spcBef>
                <a:spcPts val="0"/>
              </a:spcBef>
              <a:buClrTx/>
              <a:buSzPct val="100000"/>
              <a:buNone/>
            </a:pPr>
            <a:r>
              <a:rPr lang="en-US" sz="1900" dirty="0"/>
              <a:t>	</a:t>
            </a:r>
            <a:r>
              <a:rPr lang="en-US" sz="15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7"/>
              </a:rPr>
              <a:t>http://sc18.supercomputing.org/</a:t>
            </a:r>
            <a:endParaRPr lang="en-US" sz="15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Supercomputing in Plain English: Compilers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31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98AF5A-7597-4661-9A56-5C02FA5F0FB1}" type="slidenum">
              <a:rPr lang="en-US"/>
              <a:pPr/>
              <a:t>18</a:t>
            </a:fld>
            <a:endParaRPr lang="en-US"/>
          </a:p>
        </p:txBody>
      </p:sp>
      <p:sp>
        <p:nvSpPr>
          <p:cNvPr id="618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618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153400" cy="4648200"/>
          </a:xfrm>
        </p:spPr>
        <p:txBody>
          <a:bodyPr/>
          <a:lstStyle/>
          <a:p>
            <a:r>
              <a:rPr lang="en-US" dirty="0"/>
              <a:t>Dependency Analysis</a:t>
            </a:r>
          </a:p>
          <a:p>
            <a:pPr lvl="1"/>
            <a:r>
              <a:rPr lang="en-US" sz="2600" dirty="0"/>
              <a:t>What is Dependency Analysis?</a:t>
            </a:r>
          </a:p>
          <a:p>
            <a:pPr lvl="1"/>
            <a:r>
              <a:rPr lang="en-US" sz="2600" dirty="0"/>
              <a:t>Control Dependencies</a:t>
            </a:r>
          </a:p>
          <a:p>
            <a:pPr lvl="1"/>
            <a:r>
              <a:rPr lang="en-US" sz="2600" dirty="0"/>
              <a:t>Data Dependencies</a:t>
            </a:r>
          </a:p>
          <a:p>
            <a:r>
              <a:rPr lang="en-US" dirty="0"/>
              <a:t>Stupid Compiler Tricks</a:t>
            </a:r>
          </a:p>
          <a:p>
            <a:pPr lvl="1">
              <a:lnSpc>
                <a:spcPct val="80000"/>
              </a:lnSpc>
            </a:pPr>
            <a:r>
              <a:rPr lang="en-US" sz="2600" dirty="0"/>
              <a:t>Tricks the Compiler Plays</a:t>
            </a:r>
          </a:p>
          <a:p>
            <a:pPr lvl="1">
              <a:lnSpc>
                <a:spcPct val="80000"/>
              </a:lnSpc>
            </a:pPr>
            <a:r>
              <a:rPr lang="en-US" sz="2600" dirty="0"/>
              <a:t>Tricks You Play With the Compiler</a:t>
            </a:r>
          </a:p>
          <a:p>
            <a:pPr lvl="1">
              <a:lnSpc>
                <a:spcPct val="80000"/>
              </a:lnSpc>
            </a:pPr>
            <a:r>
              <a:rPr lang="en-US" sz="2600" dirty="0"/>
              <a:t>Profiling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375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5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295400"/>
            <a:ext cx="7772400" cy="19812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6000"/>
              <a:t>Dependency Analysis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3604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F78582-057A-4635-8143-9FB397AB0807}" type="slidenum">
              <a:rPr lang="en-US"/>
              <a:pPr/>
              <a:t>2</a:t>
            </a:fld>
            <a:endParaRPr lang="en-US"/>
          </a:p>
        </p:txBody>
      </p:sp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This is an experiment!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81545"/>
            <a:ext cx="79248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It’s the nature of these kinds of videoconferences that </a:t>
            </a:r>
            <a:r>
              <a:rPr lang="en-US" b="1" dirty="0"/>
              <a:t>FAILURES ARE GUARANTEED TO HAPPEN!       NO PROMISES!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So, please bear with us. Hopefully everything will work out well enough.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If you lose your connection, you can retry the same kind of connection, or try connecting another way.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Remember, if all else fails, you always have the </a:t>
            </a:r>
            <a:r>
              <a:rPr lang="en-US" dirty="0" smtClean="0"/>
              <a:t>phone </a:t>
            </a:r>
            <a:r>
              <a:rPr lang="en-US" dirty="0"/>
              <a:t>bridge to fall back on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119804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E55B6E-00DC-412F-94F6-E182CDC5B515}" type="slidenum">
              <a:rPr lang="en-US"/>
              <a:pPr/>
              <a:t>20</a:t>
            </a:fld>
            <a:endParaRPr lang="en-US"/>
          </a:p>
        </p:txBody>
      </p:sp>
      <p:sp>
        <p:nvSpPr>
          <p:cNvPr id="620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Dependency Analysis?</a:t>
            </a:r>
          </a:p>
        </p:txBody>
      </p:sp>
      <p:sp>
        <p:nvSpPr>
          <p:cNvPr id="620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077200" cy="4724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i="1" u="sng"/>
              <a:t>Dependency analysis</a:t>
            </a:r>
            <a:r>
              <a:rPr lang="en-US"/>
              <a:t> describes of how different parts of a program affect one another, and how various parts require other parts in order to operate correctly.</a:t>
            </a:r>
          </a:p>
          <a:p>
            <a:pPr>
              <a:buFont typeface="Wingdings" pitchFamily="2" charset="2"/>
              <a:buNone/>
            </a:pPr>
            <a:r>
              <a:rPr lang="en-US"/>
              <a:t>A </a:t>
            </a:r>
            <a:r>
              <a:rPr lang="en-US" b="1" i="1" u="sng"/>
              <a:t>control dependency</a:t>
            </a:r>
            <a:r>
              <a:rPr lang="en-US"/>
              <a:t> governs how different sequences of instructions affect each other.</a:t>
            </a:r>
          </a:p>
          <a:p>
            <a:pPr>
              <a:buFont typeface="Wingdings" pitchFamily="2" charset="2"/>
              <a:buNone/>
            </a:pPr>
            <a:r>
              <a:rPr lang="en-US"/>
              <a:t>A </a:t>
            </a:r>
            <a:r>
              <a:rPr lang="en-US" b="1" i="1" u="sng"/>
              <a:t>data dependency</a:t>
            </a:r>
            <a:r>
              <a:rPr lang="en-US"/>
              <a:t> governs how different pieces of data affect each other.</a:t>
            </a:r>
          </a:p>
          <a:p>
            <a:pPr>
              <a:buFont typeface="Wingdings" pitchFamily="2" charset="2"/>
              <a:buNone/>
            </a:pPr>
            <a:r>
              <a:rPr lang="en-US" sz="1600"/>
              <a:t>Much of this discussion is from references [1] and [6].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0675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DE26BFB-B827-4521-979A-BF0A378377E3}" type="slidenum">
              <a:rPr lang="en-US"/>
              <a:pPr/>
              <a:t>21</a:t>
            </a:fld>
            <a:endParaRPr lang="en-US"/>
          </a:p>
        </p:txBody>
      </p:sp>
      <p:sp>
        <p:nvSpPr>
          <p:cNvPr id="621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Control Dependencies</a:t>
            </a:r>
          </a:p>
        </p:txBody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001000" cy="5181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Every program has a well-defined </a:t>
            </a:r>
            <a:r>
              <a:rPr lang="en-US" b="1" i="1" u="sng" dirty="0"/>
              <a:t>flow of control</a:t>
            </a:r>
            <a:r>
              <a:rPr lang="en-US" dirty="0"/>
              <a:t> that moves from instruction to instruction to instruction.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This flow can be affected by several kinds of operations:</a:t>
            </a:r>
          </a:p>
          <a:p>
            <a:pPr lvl="1"/>
            <a:r>
              <a:rPr lang="en-US" sz="2400" dirty="0"/>
              <a:t>Loops</a:t>
            </a:r>
          </a:p>
          <a:p>
            <a:pPr lvl="1"/>
            <a:r>
              <a:rPr lang="en-US" sz="2400" dirty="0"/>
              <a:t>Branches (if, select case/switch)</a:t>
            </a:r>
          </a:p>
          <a:p>
            <a:pPr lvl="1"/>
            <a:r>
              <a:rPr lang="en-US" sz="2400" dirty="0"/>
              <a:t>Function/subroutine calls</a:t>
            </a:r>
          </a:p>
          <a:p>
            <a:pPr lvl="1"/>
            <a:r>
              <a:rPr lang="en-US" sz="2400" dirty="0"/>
              <a:t>I/O (typically implemented as calls)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Dependencies affect </a:t>
            </a:r>
            <a:r>
              <a:rPr lang="en-US" b="1" u="sng" dirty="0"/>
              <a:t>parallelization</a:t>
            </a:r>
            <a:r>
              <a:rPr lang="en-US" dirty="0"/>
              <a:t>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0448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D990AA-A2DB-413B-90D5-5A893A607BF5}" type="slidenum">
              <a:rPr lang="en-US"/>
              <a:pPr/>
              <a:t>22</a:t>
            </a:fld>
            <a:endParaRPr lang="en-US"/>
          </a:p>
        </p:txBody>
      </p:sp>
      <p:sp>
        <p:nvSpPr>
          <p:cNvPr id="622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Branch Dependency (F90)</a:t>
            </a:r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153400" cy="4876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y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 = 7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IF (</a:t>
            </a:r>
            <a:r>
              <a:rPr lang="en-US" b="1" dirty="0" smtClean="0">
                <a:solidFill>
                  <a:srgbClr val="000099"/>
                </a:solidFill>
                <a:latin typeface="Courier New" pitchFamily="49" charset="0"/>
              </a:rPr>
              <a:t>x &lt;= 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2</a:t>
            </a:r>
            <a:r>
              <a:rPr lang="en-US" b="1" dirty="0" smtClean="0">
                <a:solidFill>
                  <a:srgbClr val="000099"/>
                </a:solidFill>
                <a:latin typeface="Courier New" pitchFamily="49" charset="0"/>
              </a:rPr>
              <a:t>) 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THEN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    </a:t>
            </a: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y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 = 3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END </a:t>
            </a:r>
            <a:r>
              <a:rPr lang="en-US" b="1" dirty="0" smtClean="0">
                <a:solidFill>
                  <a:srgbClr val="000099"/>
                </a:solidFill>
                <a:latin typeface="Courier New" pitchFamily="49" charset="0"/>
              </a:rPr>
              <a:t>IF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rgbClr val="000099"/>
                </a:solidFill>
                <a:latin typeface="Courier New" pitchFamily="49" charset="0"/>
              </a:rPr>
              <a:t>z = y + 1</a:t>
            </a:r>
            <a:endParaRPr lang="en-US" b="1" dirty="0">
              <a:solidFill>
                <a:srgbClr val="000099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/>
              <a:t>Note that</a:t>
            </a:r>
            <a:r>
              <a:rPr lang="en-US" b="1" dirty="0">
                <a:solidFill>
                  <a:srgbClr val="000099"/>
                </a:solidFill>
              </a:rPr>
              <a:t> 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(x </a:t>
            </a:r>
            <a:r>
              <a:rPr lang="en-US" b="1" dirty="0" smtClean="0">
                <a:solidFill>
                  <a:srgbClr val="000099"/>
                </a:solidFill>
                <a:latin typeface="Courier New" pitchFamily="49" charset="0"/>
              </a:rPr>
              <a:t>&lt;= 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2</a:t>
            </a:r>
            <a:r>
              <a:rPr lang="en-US" b="1" dirty="0" smtClean="0">
                <a:solidFill>
                  <a:srgbClr val="000099"/>
                </a:solidFill>
                <a:latin typeface="Courier New" pitchFamily="49" charset="0"/>
              </a:rPr>
              <a:t>)</a:t>
            </a:r>
            <a:r>
              <a:rPr lang="en-US" b="1" dirty="0" smtClean="0">
                <a:solidFill>
                  <a:srgbClr val="000099"/>
                </a:solidFill>
              </a:rPr>
              <a:t> </a:t>
            </a:r>
            <a:r>
              <a:rPr lang="en-US" b="1" dirty="0"/>
              <a:t>means “</a:t>
            </a:r>
            <a:r>
              <a:rPr lang="en-US" b="1" dirty="0">
                <a:latin typeface="Courier New" pitchFamily="49" charset="0"/>
              </a:rPr>
              <a:t>x</a:t>
            </a:r>
            <a:r>
              <a:rPr lang="en-US" b="1" dirty="0"/>
              <a:t> </a:t>
            </a:r>
            <a:r>
              <a:rPr lang="en-US" b="1" dirty="0" smtClean="0"/>
              <a:t>less than or </a:t>
            </a:r>
            <a:r>
              <a:rPr lang="en-US" b="1" dirty="0"/>
              <a:t>equal to </a:t>
            </a:r>
            <a:r>
              <a:rPr lang="en-US" b="1" dirty="0" smtClean="0"/>
              <a:t>two.”</a:t>
            </a:r>
            <a:endParaRPr lang="en-US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The value of </a:t>
            </a: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y</a:t>
            </a:r>
            <a:r>
              <a:rPr lang="en-US" dirty="0"/>
              <a:t> depends on what the condition 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(x 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&lt;= 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2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)</a:t>
            </a:r>
            <a:r>
              <a:rPr lang="en-US" dirty="0" smtClean="0"/>
              <a:t> </a:t>
            </a:r>
            <a:r>
              <a:rPr lang="en-US" dirty="0"/>
              <a:t>evaluates to: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If the condition </a:t>
            </a:r>
            <a:r>
              <a:rPr lang="en-US" sz="2600" b="1" dirty="0">
                <a:solidFill>
                  <a:schemeClr val="tx2"/>
                </a:solidFill>
                <a:latin typeface="Courier New" pitchFamily="49" charset="0"/>
              </a:rPr>
              <a:t>(x </a:t>
            </a:r>
            <a:r>
              <a:rPr lang="en-US" sz="2600" b="1" dirty="0" smtClean="0">
                <a:solidFill>
                  <a:schemeClr val="tx2"/>
                </a:solidFill>
                <a:latin typeface="Courier New" pitchFamily="49" charset="0"/>
              </a:rPr>
              <a:t>&lt;= </a:t>
            </a:r>
            <a:r>
              <a:rPr lang="en-US" sz="2600" b="1" dirty="0">
                <a:solidFill>
                  <a:schemeClr val="tx2"/>
                </a:solidFill>
                <a:latin typeface="Courier New" pitchFamily="49" charset="0"/>
              </a:rPr>
              <a:t>2</a:t>
            </a:r>
            <a:r>
              <a:rPr lang="en-US" sz="2600" b="1" dirty="0" smtClean="0">
                <a:solidFill>
                  <a:schemeClr val="tx2"/>
                </a:solidFill>
                <a:latin typeface="Courier New" pitchFamily="49" charset="0"/>
              </a:rPr>
              <a:t>)</a:t>
            </a:r>
            <a:r>
              <a:rPr lang="en-US" dirty="0" smtClean="0"/>
              <a:t> </a:t>
            </a:r>
            <a:r>
              <a:rPr lang="en-US" sz="2600" dirty="0"/>
              <a:t>evaluates to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600" b="1" dirty="0">
                <a:latin typeface="Courier New" pitchFamily="49" charset="0"/>
              </a:rPr>
              <a:t>.TRUE.</a:t>
            </a:r>
            <a:r>
              <a:rPr lang="en-US" sz="2600" dirty="0"/>
              <a:t>, then </a:t>
            </a:r>
            <a:r>
              <a:rPr lang="en-US" sz="2600" b="1" dirty="0">
                <a:solidFill>
                  <a:schemeClr val="hlink"/>
                </a:solidFill>
                <a:latin typeface="Courier New" pitchFamily="49" charset="0"/>
              </a:rPr>
              <a:t>y</a:t>
            </a:r>
            <a:r>
              <a:rPr lang="en-US" sz="2600" dirty="0"/>
              <a:t> is set to </a:t>
            </a:r>
            <a:r>
              <a:rPr lang="en-US" sz="2600" b="1" dirty="0" smtClean="0">
                <a:latin typeface="Courier New" pitchFamily="49" charset="0"/>
              </a:rPr>
              <a:t>3</a:t>
            </a:r>
            <a:r>
              <a:rPr lang="en-US" sz="2600" dirty="0" smtClean="0"/>
              <a:t>, so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000099"/>
                </a:solidFill>
                <a:latin typeface="Courier New" pitchFamily="49" charset="0"/>
              </a:rPr>
              <a:t>z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600" dirty="0" smtClean="0"/>
              <a:t>is assigned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2600" dirty="0" smtClean="0"/>
              <a:t>.</a:t>
            </a:r>
            <a:endParaRPr lang="en-US" sz="2600" dirty="0"/>
          </a:p>
          <a:p>
            <a:pPr lvl="1">
              <a:lnSpc>
                <a:spcPct val="90000"/>
              </a:lnSpc>
            </a:pPr>
            <a:r>
              <a:rPr lang="en-US" sz="2600" dirty="0"/>
              <a:t>Otherwise, </a:t>
            </a:r>
            <a:r>
              <a:rPr lang="en-US" sz="2600" b="1" dirty="0">
                <a:solidFill>
                  <a:schemeClr val="hlink"/>
                </a:solidFill>
                <a:latin typeface="Courier New" pitchFamily="49" charset="0"/>
              </a:rPr>
              <a:t>y</a:t>
            </a:r>
            <a:r>
              <a:rPr lang="en-US" sz="2600" dirty="0"/>
              <a:t> remains </a:t>
            </a:r>
            <a:r>
              <a:rPr lang="en-US" sz="2600" b="1" dirty="0" smtClean="0">
                <a:latin typeface="Courier New" pitchFamily="49" charset="0"/>
              </a:rPr>
              <a:t>7</a:t>
            </a:r>
            <a:r>
              <a:rPr lang="en-US" sz="2600" dirty="0"/>
              <a:t>, so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000099"/>
                </a:solidFill>
                <a:latin typeface="Courier New" pitchFamily="49" charset="0"/>
              </a:rPr>
              <a:t>z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600" dirty="0"/>
              <a:t>is assigned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2600" dirty="0" smtClean="0"/>
              <a:t>.</a:t>
            </a:r>
          </a:p>
          <a:p>
            <a:pPr marL="0" indent="0">
              <a:lnSpc>
                <a:spcPct val="90000"/>
              </a:lnSpc>
              <a:buNone/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  <a:hlinkClick r:id="rId3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https://en.wikipedia.org/wiki/Dependence_analysis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1785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F11904-0762-4D87-8D2A-F082A732D793}" type="slidenum">
              <a:rPr lang="en-US"/>
              <a:pPr/>
              <a:t>23</a:t>
            </a:fld>
            <a:endParaRPr lang="en-US"/>
          </a:p>
        </p:txBody>
      </p:sp>
      <p:sp>
        <p:nvSpPr>
          <p:cNvPr id="623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Branch Dependency (C)</a:t>
            </a:r>
          </a:p>
        </p:txBody>
      </p:sp>
      <p:sp>
        <p:nvSpPr>
          <p:cNvPr id="623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153400" cy="4876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y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 = 7;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if (</a:t>
            </a:r>
            <a:r>
              <a:rPr lang="en-US" b="1" dirty="0" smtClean="0">
                <a:solidFill>
                  <a:srgbClr val="000099"/>
                </a:solidFill>
                <a:latin typeface="Courier New" pitchFamily="49" charset="0"/>
              </a:rPr>
              <a:t>x &lt;= 2) 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    </a:t>
            </a: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y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 = 3</a:t>
            </a:r>
            <a:r>
              <a:rPr lang="en-US" b="1" dirty="0" smtClean="0">
                <a:solidFill>
                  <a:srgbClr val="000099"/>
                </a:solidFill>
                <a:latin typeface="Courier New" pitchFamily="49" charset="0"/>
              </a:rPr>
              <a:t>;</a:t>
            </a:r>
            <a:endParaRPr lang="en-US" b="1" dirty="0">
              <a:solidFill>
                <a:srgbClr val="000099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rgbClr val="000099"/>
                </a:solidFill>
                <a:latin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rgbClr val="000099"/>
                </a:solidFill>
                <a:latin typeface="Courier New" pitchFamily="49" charset="0"/>
              </a:rPr>
              <a:t>z = y + 1</a:t>
            </a:r>
            <a:endParaRPr lang="en-US" b="1" dirty="0">
              <a:solidFill>
                <a:srgbClr val="000099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/>
              <a:t>Note that</a:t>
            </a:r>
            <a:r>
              <a:rPr lang="en-US" b="1" dirty="0">
                <a:solidFill>
                  <a:srgbClr val="000099"/>
                </a:solidFill>
              </a:rPr>
              <a:t> 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(x </a:t>
            </a:r>
            <a:r>
              <a:rPr lang="en-US" b="1" dirty="0" smtClean="0">
                <a:solidFill>
                  <a:srgbClr val="000099"/>
                </a:solidFill>
                <a:latin typeface="Courier New" pitchFamily="49" charset="0"/>
              </a:rPr>
              <a:t>&lt;= 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2</a:t>
            </a:r>
            <a:r>
              <a:rPr lang="en-US" b="1" dirty="0" smtClean="0">
                <a:solidFill>
                  <a:srgbClr val="000099"/>
                </a:solidFill>
                <a:latin typeface="Courier New" pitchFamily="49" charset="0"/>
              </a:rPr>
              <a:t>)</a:t>
            </a:r>
            <a:r>
              <a:rPr lang="en-US" b="1" dirty="0" smtClean="0">
                <a:solidFill>
                  <a:srgbClr val="000099"/>
                </a:solidFill>
              </a:rPr>
              <a:t> </a:t>
            </a:r>
            <a:r>
              <a:rPr lang="en-US" b="1" dirty="0"/>
              <a:t>means “</a:t>
            </a:r>
            <a:r>
              <a:rPr lang="en-US" b="1" dirty="0">
                <a:latin typeface="Courier New" pitchFamily="49" charset="0"/>
              </a:rPr>
              <a:t>x</a:t>
            </a:r>
            <a:r>
              <a:rPr lang="en-US" b="1" dirty="0"/>
              <a:t> </a:t>
            </a:r>
            <a:r>
              <a:rPr lang="en-US" b="1" dirty="0" smtClean="0"/>
              <a:t>less than or </a:t>
            </a:r>
            <a:r>
              <a:rPr lang="en-US" b="1" dirty="0"/>
              <a:t>equal to </a:t>
            </a:r>
            <a:r>
              <a:rPr lang="en-US" b="1" dirty="0" smtClean="0"/>
              <a:t>two.”</a:t>
            </a:r>
            <a:endParaRPr lang="en-US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The value of </a:t>
            </a: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y</a:t>
            </a:r>
            <a:r>
              <a:rPr lang="en-US" dirty="0"/>
              <a:t> depends on what the condition 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(x != 0)</a:t>
            </a:r>
            <a:r>
              <a:rPr lang="en-US" dirty="0"/>
              <a:t> evaluates to: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If the condition </a:t>
            </a:r>
            <a:r>
              <a:rPr lang="en-US" sz="2600" b="1" dirty="0">
                <a:solidFill>
                  <a:schemeClr val="tx2"/>
                </a:solidFill>
                <a:latin typeface="Courier New" pitchFamily="49" charset="0"/>
              </a:rPr>
              <a:t>(x &lt;= 2)</a:t>
            </a:r>
            <a:r>
              <a:rPr lang="en-US" sz="2800" dirty="0"/>
              <a:t> </a:t>
            </a:r>
            <a:r>
              <a:rPr lang="en-US" sz="2600" dirty="0"/>
              <a:t>evaluates to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600" b="1" dirty="0" smtClean="0">
                <a:latin typeface="Courier New" pitchFamily="49" charset="0"/>
              </a:rPr>
              <a:t>true</a:t>
            </a:r>
            <a:r>
              <a:rPr lang="en-US" sz="2600" dirty="0" smtClean="0"/>
              <a:t>,   </a:t>
            </a:r>
            <a:r>
              <a:rPr lang="en-US" sz="2600" dirty="0"/>
              <a:t>then </a:t>
            </a:r>
            <a:r>
              <a:rPr lang="en-US" sz="2600" b="1" dirty="0">
                <a:solidFill>
                  <a:schemeClr val="hlink"/>
                </a:solidFill>
                <a:latin typeface="Courier New" pitchFamily="49" charset="0"/>
              </a:rPr>
              <a:t>y</a:t>
            </a:r>
            <a:r>
              <a:rPr lang="en-US" sz="2600" dirty="0"/>
              <a:t> is set to </a:t>
            </a:r>
            <a:r>
              <a:rPr lang="en-US" sz="2600" b="1" dirty="0" smtClean="0">
                <a:latin typeface="Courier New" pitchFamily="49" charset="0"/>
              </a:rPr>
              <a:t>3</a:t>
            </a:r>
            <a:r>
              <a:rPr lang="en-US" sz="2600" dirty="0" smtClean="0"/>
              <a:t>, </a:t>
            </a:r>
            <a:r>
              <a:rPr lang="en-US" sz="2600" dirty="0"/>
              <a:t>so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000099"/>
                </a:solidFill>
                <a:latin typeface="Courier New" pitchFamily="49" charset="0"/>
              </a:rPr>
              <a:t>z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600" dirty="0"/>
              <a:t>is assigned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2600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Otherwise, </a:t>
            </a:r>
            <a:r>
              <a:rPr lang="en-US" sz="2600" b="1" dirty="0">
                <a:solidFill>
                  <a:schemeClr val="hlink"/>
                </a:solidFill>
                <a:latin typeface="Courier New" pitchFamily="49" charset="0"/>
              </a:rPr>
              <a:t>y</a:t>
            </a:r>
            <a:r>
              <a:rPr lang="en-US" sz="2600" dirty="0"/>
              <a:t> remains </a:t>
            </a:r>
            <a:r>
              <a:rPr lang="en-US" sz="2600" b="1" dirty="0">
                <a:latin typeface="Courier New" pitchFamily="49" charset="0"/>
              </a:rPr>
              <a:t>7</a:t>
            </a:r>
            <a:r>
              <a:rPr lang="en-US" sz="2600" dirty="0"/>
              <a:t>, so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000099"/>
                </a:solidFill>
                <a:latin typeface="Courier New" pitchFamily="49" charset="0"/>
              </a:rPr>
              <a:t>z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600" dirty="0"/>
              <a:t>is assigned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2600" dirty="0" smtClean="0"/>
              <a:t>.</a:t>
            </a:r>
          </a:p>
          <a:p>
            <a:pPr marL="0" indent="0">
              <a:lnSpc>
                <a:spcPct val="90000"/>
              </a:lnSpc>
              <a:buNone/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  <a:hlinkClick r:id="rId3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https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://en.wikipedia.org/wiki/Dependence_analysis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029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BA9B8B-0B2B-46C8-84F1-5FA34090C298}" type="slidenum">
              <a:rPr lang="en-US"/>
              <a:pPr/>
              <a:t>24</a:t>
            </a:fld>
            <a:endParaRPr lang="en-US"/>
          </a:p>
        </p:txBody>
      </p:sp>
      <p:sp>
        <p:nvSpPr>
          <p:cNvPr id="624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Carried Dependency (F90)</a:t>
            </a:r>
          </a:p>
        </p:txBody>
      </p:sp>
      <p:sp>
        <p:nvSpPr>
          <p:cNvPr id="624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51054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DO i = 2, length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  </a:t>
            </a: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a(i)</a:t>
            </a: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 = </a:t>
            </a: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a(i-1)</a:t>
            </a: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 + b(i)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END DO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Here, each iteration of the loop </a:t>
            </a:r>
            <a:r>
              <a:rPr lang="en-US">
                <a:solidFill>
                  <a:schemeClr val="hlink"/>
                </a:solidFill>
              </a:rPr>
              <a:t>depends on the previous:</a:t>
            </a:r>
            <a:r>
              <a:rPr lang="en-US"/>
              <a:t>    iteration </a:t>
            </a: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i=3</a:t>
            </a:r>
            <a:r>
              <a:rPr lang="en-US"/>
              <a:t> depends on iteration </a:t>
            </a: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i=2</a:t>
            </a:r>
            <a:r>
              <a:rPr lang="en-US"/>
              <a:t>,                         iteration </a:t>
            </a: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i=4</a:t>
            </a:r>
            <a:r>
              <a:rPr lang="en-US"/>
              <a:t> depends on iteration </a:t>
            </a: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i=3</a:t>
            </a:r>
            <a:r>
              <a:rPr lang="en-US"/>
              <a:t>,                         iteration </a:t>
            </a: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i=5</a:t>
            </a:r>
            <a:r>
              <a:rPr lang="en-US"/>
              <a:t> depends on iteration </a:t>
            </a: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i=4</a:t>
            </a:r>
            <a:r>
              <a:rPr lang="en-US"/>
              <a:t>, etc.</a:t>
            </a:r>
            <a:endParaRPr lang="en-US" baseline="300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This is sometimes called a </a:t>
            </a:r>
            <a:r>
              <a:rPr lang="en-US" b="1" i="1" u="sng">
                <a:solidFill>
                  <a:schemeClr val="hlink"/>
                </a:solidFill>
              </a:rPr>
              <a:t>loop carried dependency</a:t>
            </a:r>
            <a:r>
              <a:rPr lang="en-US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There is no way to execute iteration </a:t>
            </a: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/>
              <a:t> until after iteration </a:t>
            </a: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i-1</a:t>
            </a:r>
            <a:r>
              <a:rPr lang="en-US"/>
              <a:t> has completed, so this loop can’t be parallelized.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880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3033F4-F986-42D1-8427-191C19E39F77}" type="slidenum">
              <a:rPr lang="en-US"/>
              <a:pPr/>
              <a:t>25</a:t>
            </a:fld>
            <a:endParaRPr lang="en-US"/>
          </a:p>
        </p:txBody>
      </p:sp>
      <p:sp>
        <p:nvSpPr>
          <p:cNvPr id="625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Carried Dependency (C)</a:t>
            </a:r>
          </a:p>
        </p:txBody>
      </p:sp>
      <p:sp>
        <p:nvSpPr>
          <p:cNvPr id="625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51054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for (i = 1; i &lt; length; i++)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  </a:t>
            </a: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a[i]</a:t>
            </a: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 = </a:t>
            </a: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a[i-1]</a:t>
            </a: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 + b[i];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Here, each iteration of the loop </a:t>
            </a:r>
            <a:r>
              <a:rPr lang="en-US">
                <a:solidFill>
                  <a:schemeClr val="hlink"/>
                </a:solidFill>
              </a:rPr>
              <a:t>depends on the previous:</a:t>
            </a:r>
            <a:r>
              <a:rPr lang="en-US"/>
              <a:t>    iteration </a:t>
            </a: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i=3</a:t>
            </a:r>
            <a:r>
              <a:rPr lang="en-US"/>
              <a:t> depends on iteration </a:t>
            </a: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i=2</a:t>
            </a:r>
            <a:r>
              <a:rPr lang="en-US"/>
              <a:t>,                         iteration </a:t>
            </a: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i=4</a:t>
            </a:r>
            <a:r>
              <a:rPr lang="en-US"/>
              <a:t> depends on iteration </a:t>
            </a: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i=3</a:t>
            </a:r>
            <a:r>
              <a:rPr lang="en-US"/>
              <a:t>,                         iteration </a:t>
            </a: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i=5</a:t>
            </a:r>
            <a:r>
              <a:rPr lang="en-US"/>
              <a:t> depends on iteration </a:t>
            </a: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i=4</a:t>
            </a:r>
            <a:r>
              <a:rPr lang="en-US"/>
              <a:t>, etc.</a:t>
            </a:r>
            <a:endParaRPr lang="en-US" baseline="300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This is sometimes called a </a:t>
            </a:r>
            <a:r>
              <a:rPr lang="en-US" b="1" i="1" u="sng">
                <a:solidFill>
                  <a:schemeClr val="hlink"/>
                </a:solidFill>
              </a:rPr>
              <a:t>loop carried dependency</a:t>
            </a:r>
            <a:r>
              <a:rPr lang="en-US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There is no way to execute iteration </a:t>
            </a: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/>
              <a:t> until after iteration </a:t>
            </a: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i-1</a:t>
            </a:r>
            <a:r>
              <a:rPr lang="en-US"/>
              <a:t> has completed, so this loop can’t be parallelized.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0373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2FD039-2EB0-4580-AB34-1FD18AAED8C8}" type="slidenum">
              <a:rPr lang="en-US"/>
              <a:pPr/>
              <a:t>26</a:t>
            </a:fld>
            <a:endParaRPr lang="en-US"/>
          </a:p>
        </p:txBody>
      </p:sp>
      <p:sp>
        <p:nvSpPr>
          <p:cNvPr id="626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Do We Care?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u="sng">
                <a:solidFill>
                  <a:schemeClr val="folHlink"/>
                </a:solidFill>
              </a:rPr>
              <a:t>Loops</a:t>
            </a:r>
            <a:r>
              <a:rPr lang="en-US"/>
              <a:t> are the favorite control structures of High Performance Computing, because compilers know how to </a:t>
            </a:r>
            <a:r>
              <a:rPr lang="en-US" b="1" i="1" u="sng"/>
              <a:t>optimize</a:t>
            </a:r>
            <a:r>
              <a:rPr lang="en-US"/>
              <a:t> their performance using instruction-level parallelism:  superscalar, pipelining and vectorization can give excellent speedup.</a:t>
            </a:r>
          </a:p>
          <a:p>
            <a:pPr>
              <a:buFont typeface="Wingdings" pitchFamily="2" charset="2"/>
              <a:buNone/>
            </a:pPr>
            <a:r>
              <a:rPr lang="en-US" b="1" u="sng">
                <a:solidFill>
                  <a:schemeClr val="hlink"/>
                </a:solidFill>
              </a:rPr>
              <a:t>Loop carried dependencies</a:t>
            </a:r>
            <a:r>
              <a:rPr lang="en-US"/>
              <a:t> affect whether a loop can be parallelized, and how much.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8864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D39BE3-2391-4943-A31C-43C4A3A5BA2F}" type="slidenum">
              <a:rPr lang="en-US"/>
              <a:pPr/>
              <a:t>27</a:t>
            </a:fld>
            <a:endParaRPr lang="en-US"/>
          </a:p>
        </p:txBody>
      </p:sp>
      <p:sp>
        <p:nvSpPr>
          <p:cNvPr id="627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or Branch Dependency? (F)</a:t>
            </a:r>
          </a:p>
        </p:txBody>
      </p:sp>
      <p:sp>
        <p:nvSpPr>
          <p:cNvPr id="627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769225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Is this a </a:t>
            </a:r>
            <a:r>
              <a:rPr lang="en-US" b="1" u="sng">
                <a:solidFill>
                  <a:schemeClr val="hlink"/>
                </a:solidFill>
              </a:rPr>
              <a:t>loop carried dependency</a:t>
            </a:r>
            <a:r>
              <a:rPr lang="en-US"/>
              <a:t> or a		    </a:t>
            </a:r>
            <a:r>
              <a:rPr lang="en-US" b="1" u="sng">
                <a:solidFill>
                  <a:schemeClr val="hlink"/>
                </a:solidFill>
              </a:rPr>
              <a:t>branch dependency</a:t>
            </a:r>
            <a:r>
              <a:rPr lang="en-US"/>
              <a:t>?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DO i = 1, length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  IF (x(i) /= 0) THEN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    y(i) = 1.0 / x(i)</a:t>
            </a:r>
          </a:p>
          <a:p>
            <a:pPr>
              <a:buFont typeface="Wingdings" pitchFamily="2" charset="2"/>
              <a:buNone/>
            </a:pP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  END IF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END DO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0262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C089FA-C0C6-4B1E-8C0B-70DC165B4903}" type="slidenum">
              <a:rPr lang="en-US"/>
              <a:pPr/>
              <a:t>28</a:t>
            </a:fld>
            <a:endParaRPr lang="en-US"/>
          </a:p>
        </p:txBody>
      </p:sp>
      <p:sp>
        <p:nvSpPr>
          <p:cNvPr id="628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or Branch Dependency? (C)</a:t>
            </a:r>
          </a:p>
        </p:txBody>
      </p:sp>
      <p:sp>
        <p:nvSpPr>
          <p:cNvPr id="628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769225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Is this a </a:t>
            </a:r>
            <a:r>
              <a:rPr lang="en-US" b="1" u="sng">
                <a:solidFill>
                  <a:schemeClr val="hlink"/>
                </a:solidFill>
              </a:rPr>
              <a:t>loop carried dependency</a:t>
            </a:r>
            <a:r>
              <a:rPr lang="en-US"/>
              <a:t> or a		    </a:t>
            </a:r>
            <a:r>
              <a:rPr lang="en-US" b="1" u="sng">
                <a:solidFill>
                  <a:schemeClr val="hlink"/>
                </a:solidFill>
              </a:rPr>
              <a:t>branch dependency</a:t>
            </a:r>
            <a:r>
              <a:rPr lang="en-US"/>
              <a:t>?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for (i = 0; i &lt; length; i++) {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  if (x[i] != 0)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    y[i] = 1.0 / x[i];</a:t>
            </a:r>
          </a:p>
          <a:p>
            <a:pPr>
              <a:buFont typeface="Wingdings" pitchFamily="2" charset="2"/>
              <a:buNone/>
            </a:pP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}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696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6625D5-E52D-4460-84CA-51CCC0862D9D}" type="slidenum">
              <a:rPr lang="en-US"/>
              <a:pPr/>
              <a:t>29</a:t>
            </a:fld>
            <a:endParaRPr lang="en-US"/>
          </a:p>
        </p:txBody>
      </p:sp>
      <p:sp>
        <p:nvSpPr>
          <p:cNvPr id="629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Call Dependency Example (F90)</a:t>
            </a:r>
          </a:p>
        </p:txBody>
      </p:sp>
      <p:sp>
        <p:nvSpPr>
          <p:cNvPr id="629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x = 5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b="1">
                <a:latin typeface="Courier New" pitchFamily="49" charset="0"/>
              </a:rPr>
              <a:t>y =</a:t>
            </a: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myfunction(7)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z = 22</a:t>
            </a:r>
          </a:p>
          <a:p>
            <a:pPr>
              <a:buFont typeface="Wingdings" pitchFamily="2" charset="2"/>
              <a:buNone/>
            </a:pPr>
            <a:r>
              <a:rPr lang="en-US"/>
              <a:t>The flow of the program is interrupted by the </a:t>
            </a:r>
            <a:r>
              <a:rPr lang="en-US" b="1" u="sng">
                <a:solidFill>
                  <a:schemeClr val="hlink"/>
                </a:solidFill>
              </a:rPr>
              <a:t>call</a:t>
            </a:r>
            <a:r>
              <a:rPr lang="en-US"/>
              <a:t> to </a:t>
            </a:r>
            <a:r>
              <a:rPr lang="en-US" b="1">
                <a:latin typeface="Courier New" pitchFamily="49" charset="0"/>
              </a:rPr>
              <a:t>myfunction</a:t>
            </a:r>
            <a:r>
              <a:rPr lang="en-US"/>
              <a:t>, which takes the execution to somewhere else in the program.</a:t>
            </a:r>
          </a:p>
          <a:p>
            <a:pPr>
              <a:buFont typeface="Wingdings" pitchFamily="2" charset="2"/>
              <a:buNone/>
            </a:pPr>
            <a:r>
              <a:rPr lang="en-US"/>
              <a:t>It’s similar to a branch dependency.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1809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F37389-4EFB-484B-AB5A-BD4F84D9F3C6}" type="slidenum">
              <a:rPr lang="en-US"/>
              <a:pPr/>
              <a:t>3</a:t>
            </a:fld>
            <a:endParaRPr lang="en-US"/>
          </a:p>
        </p:txBody>
      </p:sp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PLEASE MUTE YOURSELF</a:t>
            </a:r>
            <a:endParaRPr lang="en-US" sz="3600" dirty="0"/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No matter how you connect, </a:t>
            </a:r>
            <a:r>
              <a:rPr lang="en-US" b="1" u="sng" dirty="0" smtClean="0"/>
              <a:t>PLEASE MUTE YOURSELF</a:t>
            </a:r>
            <a:r>
              <a:rPr lang="en-US" dirty="0" smtClean="0"/>
              <a:t>,  so </a:t>
            </a:r>
            <a:r>
              <a:rPr lang="en-US" dirty="0"/>
              <a:t>that we cannot hear you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At </a:t>
            </a:r>
            <a:r>
              <a:rPr lang="en-US" dirty="0"/>
              <a:t>OU, we will turn off the sound on all conferencing technologies.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That way, we won’t have problems with </a:t>
            </a:r>
            <a:r>
              <a:rPr lang="en-US" b="1" dirty="0"/>
              <a:t>echo cancellation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Of course, that means we cannot hear questions.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So for questions, you’ll need to send </a:t>
            </a:r>
            <a:r>
              <a:rPr lang="en-US" dirty="0" smtClean="0"/>
              <a:t>e-mail:</a:t>
            </a:r>
          </a:p>
          <a:p>
            <a:pPr algn="ctr">
              <a:buFont typeface="Wingdings" pitchFamily="2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supercomputinginplainenglish@gmail.com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b="1" dirty="0" smtClean="0"/>
              <a:t>PLEASE MUTE YOURSELF.</a:t>
            </a:r>
          </a:p>
          <a:p>
            <a:pPr>
              <a:buFont typeface="Wingdings" pitchFamily="2" charset="2"/>
              <a:buNone/>
            </a:pPr>
            <a:r>
              <a:rPr lang="en-US" b="1" dirty="0" smtClean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318466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3C3B87-EF45-467B-821E-26000366D89E}" type="slidenum">
              <a:rPr lang="en-US"/>
              <a:pPr/>
              <a:t>30</a:t>
            </a:fld>
            <a:endParaRPr lang="en-US"/>
          </a:p>
        </p:txBody>
      </p:sp>
      <p:sp>
        <p:nvSpPr>
          <p:cNvPr id="630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Call Dependency Example (C)</a:t>
            </a:r>
          </a:p>
        </p:txBody>
      </p:sp>
      <p:sp>
        <p:nvSpPr>
          <p:cNvPr id="630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x = 5;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b="1">
                <a:latin typeface="Courier New" pitchFamily="49" charset="0"/>
              </a:rPr>
              <a:t>y =</a:t>
            </a: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myfunction(7);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z = 22;</a:t>
            </a:r>
          </a:p>
          <a:p>
            <a:pPr>
              <a:buFont typeface="Wingdings" pitchFamily="2" charset="2"/>
              <a:buNone/>
            </a:pPr>
            <a:r>
              <a:rPr lang="en-US"/>
              <a:t>The flow of the program is interrupted by the </a:t>
            </a:r>
            <a:r>
              <a:rPr lang="en-US" b="1" u="sng">
                <a:solidFill>
                  <a:schemeClr val="hlink"/>
                </a:solidFill>
              </a:rPr>
              <a:t>call</a:t>
            </a:r>
            <a:r>
              <a:rPr lang="en-US"/>
              <a:t> to </a:t>
            </a:r>
            <a:r>
              <a:rPr lang="en-US" b="1">
                <a:latin typeface="Courier New" pitchFamily="49" charset="0"/>
              </a:rPr>
              <a:t>myfunction</a:t>
            </a:r>
            <a:r>
              <a:rPr lang="en-US"/>
              <a:t>, which takes the execution to somewhere else in the program.</a:t>
            </a:r>
          </a:p>
          <a:p>
            <a:pPr>
              <a:buFont typeface="Wingdings" pitchFamily="2" charset="2"/>
              <a:buNone/>
            </a:pPr>
            <a:r>
              <a:rPr lang="en-US"/>
              <a:t>It’s similar to a branch dependency.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6783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680BD6-2E5D-4247-B123-5A7493FF4909}" type="slidenum">
              <a:rPr lang="en-US"/>
              <a:pPr/>
              <a:t>31</a:t>
            </a:fld>
            <a:endParaRPr lang="en-US"/>
          </a:p>
        </p:txBody>
      </p:sp>
      <p:sp>
        <p:nvSpPr>
          <p:cNvPr id="631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I/O Dependency (F90)</a:t>
            </a:r>
          </a:p>
        </p:txBody>
      </p:sp>
      <p:sp>
        <p:nvSpPr>
          <p:cNvPr id="631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x = a + b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PRINT *, x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y = c + 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b="1">
              <a:solidFill>
                <a:srgbClr val="000099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Typically, I/O is implemented by hidden subroutine calls, so we can think of this as equivalent to a call dependency.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673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8DEAB6C-3DEB-4F3D-BB9C-D005FA2030BD}" type="slidenum">
              <a:rPr lang="en-US"/>
              <a:pPr/>
              <a:t>32</a:t>
            </a:fld>
            <a:endParaRPr lang="en-US"/>
          </a:p>
        </p:txBody>
      </p:sp>
      <p:sp>
        <p:nvSpPr>
          <p:cNvPr id="632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I/O Dependency (C)</a:t>
            </a:r>
          </a:p>
        </p:txBody>
      </p:sp>
      <p:sp>
        <p:nvSpPr>
          <p:cNvPr id="632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x = a + b;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printf(</a:t>
            </a:r>
            <a:r>
              <a:rPr lang="en-US">
                <a:solidFill>
                  <a:schemeClr val="hlink"/>
                </a:solidFill>
                <a:latin typeface="Courier New" pitchFamily="49" charset="0"/>
              </a:rPr>
              <a:t>"</a:t>
            </a: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%f</a:t>
            </a:r>
            <a:r>
              <a:rPr lang="en-US">
                <a:solidFill>
                  <a:schemeClr val="hlink"/>
                </a:solidFill>
                <a:latin typeface="Courier New" pitchFamily="49" charset="0"/>
              </a:rPr>
              <a:t>"</a:t>
            </a: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, x);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y = c + d;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b="1">
              <a:solidFill>
                <a:srgbClr val="000099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Typically, I/O is implemented by hidden subroutine calls, so we can think of this as equivalent to a call dependency.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557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CF6DC52-45C6-4FBC-B62B-C09734381ECD}" type="slidenum">
              <a:rPr lang="en-US"/>
              <a:pPr/>
              <a:t>33</a:t>
            </a:fld>
            <a:endParaRPr lang="en-US"/>
          </a:p>
        </p:txBody>
      </p:sp>
      <p:sp>
        <p:nvSpPr>
          <p:cNvPr id="633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Reductions Aren’t Dependencies</a:t>
            </a:r>
          </a:p>
        </p:txBody>
      </p:sp>
      <p:sp>
        <p:nvSpPr>
          <p:cNvPr id="633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077200" cy="5257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array_sum = 0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DO i = 1, length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  array_sum = array_sum + array(i)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END DO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A </a:t>
            </a:r>
            <a:r>
              <a:rPr lang="en-US" b="1" i="1" u="sng"/>
              <a:t>reduction</a:t>
            </a:r>
            <a:r>
              <a:rPr lang="en-US"/>
              <a:t> is an operation that converts an array to a scalar.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Other kinds of reductions:  product, </a:t>
            </a:r>
            <a:r>
              <a:rPr lang="en-US" b="1">
                <a:latin typeface="Courier New" pitchFamily="49" charset="0"/>
              </a:rPr>
              <a:t>.AND.</a:t>
            </a:r>
            <a:r>
              <a:rPr lang="en-US"/>
              <a:t>,</a:t>
            </a:r>
            <a:r>
              <a:rPr lang="en-US" b="1">
                <a:latin typeface="Courier New" pitchFamily="49" charset="0"/>
              </a:rPr>
              <a:t> .OR.</a:t>
            </a:r>
            <a:r>
              <a:rPr lang="en-US"/>
              <a:t>, minimum, maximum, index of minimum, index of maximum, number of occurrences of a particular value, etc.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/>
              <a:t>Reductions are so common that hardware and compilers are optimized to handle them.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/>
              <a:t>Also, they aren’t really dependencies, because the order in which the individual operations are performed doesn’t matter.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9074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2B2B57-9856-4406-90CA-DBFA9778C5FD}" type="slidenum">
              <a:rPr lang="en-US"/>
              <a:pPr/>
              <a:t>34</a:t>
            </a:fld>
            <a:endParaRPr lang="en-US"/>
          </a:p>
        </p:txBody>
      </p:sp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Reductions Aren’t Dependencies</a:t>
            </a:r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077200" cy="5257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 err="1">
                <a:solidFill>
                  <a:srgbClr val="000099"/>
                </a:solidFill>
                <a:latin typeface="Courier New" pitchFamily="49" charset="0"/>
              </a:rPr>
              <a:t>array_sum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 = 0;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for (</a:t>
            </a:r>
            <a:r>
              <a:rPr lang="en-US" b="1" dirty="0" err="1">
                <a:solidFill>
                  <a:srgbClr val="000099"/>
                </a:solidFill>
                <a:latin typeface="Courier New" pitchFamily="49" charset="0"/>
              </a:rPr>
              <a:t>i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 = 0; </a:t>
            </a:r>
            <a:r>
              <a:rPr lang="en-US" b="1" dirty="0" err="1">
                <a:solidFill>
                  <a:srgbClr val="000099"/>
                </a:solidFill>
                <a:latin typeface="Courier New" pitchFamily="49" charset="0"/>
              </a:rPr>
              <a:t>i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 &lt; length; </a:t>
            </a:r>
            <a:r>
              <a:rPr lang="en-US" b="1" dirty="0" err="1">
                <a:solidFill>
                  <a:srgbClr val="000099"/>
                </a:solidFill>
                <a:latin typeface="Courier New" pitchFamily="49" charset="0"/>
              </a:rPr>
              <a:t>i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++) {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  </a:t>
            </a:r>
            <a:r>
              <a:rPr lang="en-US" b="1" dirty="0" err="1">
                <a:solidFill>
                  <a:srgbClr val="000099"/>
                </a:solidFill>
                <a:latin typeface="Courier New" pitchFamily="49" charset="0"/>
              </a:rPr>
              <a:t>array_sum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 = </a:t>
            </a:r>
            <a:r>
              <a:rPr lang="en-US" b="1" dirty="0" err="1">
                <a:solidFill>
                  <a:srgbClr val="000099"/>
                </a:solidFill>
                <a:latin typeface="Courier New" pitchFamily="49" charset="0"/>
              </a:rPr>
              <a:t>array_sum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 + array[</a:t>
            </a:r>
            <a:r>
              <a:rPr lang="en-US" b="1" dirty="0" err="1">
                <a:solidFill>
                  <a:srgbClr val="000099"/>
                </a:solidFill>
                <a:latin typeface="Courier New" pitchFamily="49" charset="0"/>
              </a:rPr>
              <a:t>i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A </a:t>
            </a:r>
            <a:r>
              <a:rPr lang="en-US" b="1" i="1" u="sng" dirty="0"/>
              <a:t>reduction</a:t>
            </a:r>
            <a:r>
              <a:rPr lang="en-US" dirty="0"/>
              <a:t> is an operation that converts an array to a scalar.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Other kinds of reductions:  product, </a:t>
            </a:r>
            <a:r>
              <a:rPr lang="en-US" b="1" dirty="0">
                <a:latin typeface="Courier New" pitchFamily="49" charset="0"/>
              </a:rPr>
              <a:t>&amp;&amp;</a:t>
            </a:r>
            <a:r>
              <a:rPr lang="en-US" dirty="0"/>
              <a:t>,</a:t>
            </a:r>
            <a:r>
              <a:rPr lang="en-US" b="1" dirty="0">
                <a:latin typeface="Courier New" pitchFamily="49" charset="0"/>
              </a:rPr>
              <a:t> ||</a:t>
            </a:r>
            <a:r>
              <a:rPr lang="en-US" dirty="0"/>
              <a:t>, minimum, maximum, index of minimum, index of maximum, number of occurrences of a particular value, etc.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/>
              <a:t>Reductions are so common that hardware and compilers are optimized to handle them.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/>
              <a:t>Also, they aren’t really dependencies, because the order in which the individual operations are performed doesn’t matter.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367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E922F9-2206-426C-A950-D115EFEA68E4}" type="slidenum">
              <a:rPr lang="en-US"/>
              <a:pPr/>
              <a:t>35</a:t>
            </a:fld>
            <a:endParaRPr lang="en-US"/>
          </a:p>
        </p:txBody>
      </p:sp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Data </a:t>
            </a:r>
            <a:r>
              <a:rPr lang="en-US" sz="3600" dirty="0" smtClean="0"/>
              <a:t>Dependencies (F90)</a:t>
            </a:r>
            <a:endParaRPr lang="en-US" sz="3600" dirty="0"/>
          </a:p>
        </p:txBody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“A data dependence occurs when an instruction is dependent on data from a previous instruction and therefore cannot be moved before the earlier instruction [or executed in parallel].” </a:t>
            </a:r>
            <a:r>
              <a:rPr lang="en-US" baseline="30000" dirty="0"/>
              <a:t>[7]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a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 = x + y + </a:t>
            </a:r>
            <a:r>
              <a:rPr lang="en-US" b="1" dirty="0" err="1">
                <a:solidFill>
                  <a:srgbClr val="000099"/>
                </a:solidFill>
                <a:latin typeface="Courier New" pitchFamily="49" charset="0"/>
              </a:rPr>
              <a:t>cos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(z</a:t>
            </a:r>
            <a:r>
              <a:rPr lang="en-US" b="1" dirty="0" smtClean="0">
                <a:solidFill>
                  <a:srgbClr val="000099"/>
                </a:solidFill>
                <a:latin typeface="Courier New" pitchFamily="49" charset="0"/>
              </a:rPr>
              <a:t>)</a:t>
            </a:r>
            <a:endParaRPr lang="en-US" b="1" dirty="0">
              <a:solidFill>
                <a:srgbClr val="000099"/>
              </a:solidFill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b = </a:t>
            </a: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a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 * </a:t>
            </a:r>
            <a:r>
              <a:rPr lang="en-US" b="1" dirty="0" smtClean="0">
                <a:solidFill>
                  <a:srgbClr val="000099"/>
                </a:solidFill>
                <a:latin typeface="Courier New" pitchFamily="49" charset="0"/>
              </a:rPr>
              <a:t>c</a:t>
            </a:r>
            <a:endParaRPr lang="en-US" b="1" dirty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dirty="0"/>
              <a:t>The value of  </a:t>
            </a:r>
            <a:r>
              <a:rPr lang="en-US" b="1" dirty="0">
                <a:latin typeface="Courier New" pitchFamily="49" charset="0"/>
              </a:rPr>
              <a:t>b</a:t>
            </a:r>
            <a:r>
              <a:rPr lang="en-US" dirty="0"/>
              <a:t> depends on the value of </a:t>
            </a:r>
            <a:r>
              <a:rPr lang="en-US" b="1" dirty="0">
                <a:latin typeface="Courier New" pitchFamily="49" charset="0"/>
              </a:rPr>
              <a:t>a</a:t>
            </a:r>
            <a:r>
              <a:rPr lang="en-US" dirty="0"/>
              <a:t>, so these two statements </a:t>
            </a:r>
            <a:r>
              <a:rPr lang="en-US" b="1" u="sng" dirty="0"/>
              <a:t>must</a:t>
            </a:r>
            <a:r>
              <a:rPr lang="en-US" dirty="0"/>
              <a:t> be executed in order.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7453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E922F9-2206-426C-A950-D115EFEA68E4}" type="slidenum">
              <a:rPr lang="en-US"/>
              <a:pPr/>
              <a:t>36</a:t>
            </a:fld>
            <a:endParaRPr lang="en-US"/>
          </a:p>
        </p:txBody>
      </p:sp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Data </a:t>
            </a:r>
            <a:r>
              <a:rPr lang="en-US" sz="3600" dirty="0" smtClean="0"/>
              <a:t>Dependencies (C)</a:t>
            </a:r>
            <a:endParaRPr lang="en-US" sz="3600" dirty="0"/>
          </a:p>
        </p:txBody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“A data dependence occurs when an instruction is dependent on data from a previous instruction and therefore cannot be moved before the earlier instruction [or executed in parallel].” </a:t>
            </a:r>
            <a:r>
              <a:rPr lang="en-US" baseline="30000"/>
              <a:t>[7]</a:t>
            </a:r>
            <a:endParaRPr lang="en-US"/>
          </a:p>
          <a:p>
            <a:pPr>
              <a:buFont typeface="Wingdings" pitchFamily="2" charset="2"/>
              <a:buNone/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a</a:t>
            </a: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 = x + y + cos(z);</a:t>
            </a:r>
          </a:p>
          <a:p>
            <a:pPr>
              <a:buFont typeface="Wingdings" pitchFamily="2" charset="2"/>
              <a:buNone/>
            </a:pP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b = </a:t>
            </a: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a</a:t>
            </a: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 * c;</a:t>
            </a:r>
            <a:endParaRPr lang="en-US" b="1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/>
              <a:t>The value of  </a:t>
            </a:r>
            <a:r>
              <a:rPr lang="en-US" b="1">
                <a:latin typeface="Courier New" pitchFamily="49" charset="0"/>
              </a:rPr>
              <a:t>b</a:t>
            </a:r>
            <a:r>
              <a:rPr lang="en-US"/>
              <a:t> depends on the value of </a:t>
            </a:r>
            <a:r>
              <a:rPr lang="en-US" b="1">
                <a:latin typeface="Courier New" pitchFamily="49" charset="0"/>
              </a:rPr>
              <a:t>a</a:t>
            </a:r>
            <a:r>
              <a:rPr lang="en-US"/>
              <a:t>, so these two statements </a:t>
            </a:r>
            <a:r>
              <a:rPr lang="en-US" b="1" u="sng"/>
              <a:t>must</a:t>
            </a:r>
            <a:r>
              <a:rPr lang="en-US"/>
              <a:t> be executed in order.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1893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636D8A-5AC9-48FB-8F13-BDF3D004BF56}" type="slidenum">
              <a:rPr lang="en-US"/>
              <a:pPr/>
              <a:t>37</a:t>
            </a:fld>
            <a:endParaRPr lang="en-US"/>
          </a:p>
        </p:txBody>
      </p:sp>
      <p:sp>
        <p:nvSpPr>
          <p:cNvPr id="636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Output </a:t>
            </a:r>
            <a:r>
              <a:rPr lang="en-US" dirty="0" smtClean="0"/>
              <a:t>Dependencies (F90)</a:t>
            </a:r>
            <a:endParaRPr lang="en-US" dirty="0"/>
          </a:p>
        </p:txBody>
      </p:sp>
      <p:sp>
        <p:nvSpPr>
          <p:cNvPr id="636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0" y="1295400"/>
            <a:ext cx="2895600" cy="1752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x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 = a / </a:t>
            </a:r>
            <a:r>
              <a:rPr lang="en-US" b="1" dirty="0" smtClean="0">
                <a:solidFill>
                  <a:srgbClr val="000099"/>
                </a:solidFill>
                <a:latin typeface="Courier New" pitchFamily="49" charset="0"/>
              </a:rPr>
              <a:t>b</a:t>
            </a:r>
            <a:endParaRPr lang="en-US" b="1" dirty="0">
              <a:solidFill>
                <a:srgbClr val="000099"/>
              </a:solidFill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y = </a:t>
            </a: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x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 + </a:t>
            </a:r>
            <a:r>
              <a:rPr lang="en-US" b="1" dirty="0" smtClean="0">
                <a:solidFill>
                  <a:srgbClr val="000099"/>
                </a:solidFill>
                <a:latin typeface="Courier New" pitchFamily="49" charset="0"/>
              </a:rPr>
              <a:t>2</a:t>
            </a:r>
            <a:endParaRPr lang="en-US" b="1" dirty="0">
              <a:solidFill>
                <a:srgbClr val="000099"/>
              </a:solidFill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x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 = d – </a:t>
            </a:r>
            <a:r>
              <a:rPr lang="en-US" b="1" dirty="0" smtClean="0">
                <a:solidFill>
                  <a:srgbClr val="000099"/>
                </a:solidFill>
                <a:latin typeface="Courier New" pitchFamily="49" charset="0"/>
              </a:rPr>
              <a:t>e</a:t>
            </a:r>
            <a:endParaRPr lang="en-US" b="1" dirty="0">
              <a:solidFill>
                <a:srgbClr val="000099"/>
              </a:solidFill>
              <a:latin typeface="Courier New" pitchFamily="49" charset="0"/>
            </a:endParaRPr>
          </a:p>
        </p:txBody>
      </p:sp>
      <p:sp>
        <p:nvSpPr>
          <p:cNvPr id="636932" name="Text Box 4"/>
          <p:cNvSpPr txBox="1">
            <a:spLocks noChangeArrowheads="1"/>
          </p:cNvSpPr>
          <p:nvPr/>
        </p:nvSpPr>
        <p:spPr bwMode="auto">
          <a:xfrm>
            <a:off x="685800" y="3132138"/>
            <a:ext cx="7620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 dirty="0"/>
              <a:t>Notice that </a:t>
            </a:r>
            <a:r>
              <a:rPr lang="en-US" sz="2400" b="1" dirty="0">
                <a:latin typeface="Courier New" pitchFamily="49" charset="0"/>
              </a:rPr>
              <a:t>x</a:t>
            </a:r>
            <a:r>
              <a:rPr lang="en-US" sz="2400" dirty="0"/>
              <a:t> is assigned </a:t>
            </a:r>
            <a:r>
              <a:rPr lang="en-US" sz="2400" b="1" u="sng" dirty="0"/>
              <a:t>two different values</a:t>
            </a:r>
            <a:r>
              <a:rPr lang="en-US" sz="2400" dirty="0"/>
              <a:t>, but only one of them is retained after these statements are done executing.  In this context, the final value of </a:t>
            </a:r>
            <a:r>
              <a:rPr lang="en-US" sz="2400" b="1" dirty="0">
                <a:latin typeface="Courier New" pitchFamily="49" charset="0"/>
              </a:rPr>
              <a:t>x</a:t>
            </a:r>
            <a:r>
              <a:rPr lang="en-US" sz="2400" dirty="0"/>
              <a:t> is the “output.”</a:t>
            </a:r>
          </a:p>
          <a:p>
            <a:pPr algn="l"/>
            <a:endParaRPr lang="en-US" sz="2400" dirty="0"/>
          </a:p>
          <a:p>
            <a:pPr algn="l"/>
            <a:r>
              <a:rPr lang="en-US" sz="2400" dirty="0"/>
              <a:t>Again, we are forced to execute in order.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184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636D8A-5AC9-48FB-8F13-BDF3D004BF56}" type="slidenum">
              <a:rPr lang="en-US"/>
              <a:pPr/>
              <a:t>38</a:t>
            </a:fld>
            <a:endParaRPr lang="en-US"/>
          </a:p>
        </p:txBody>
      </p:sp>
      <p:sp>
        <p:nvSpPr>
          <p:cNvPr id="636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Output </a:t>
            </a:r>
            <a:r>
              <a:rPr lang="en-US" dirty="0" smtClean="0"/>
              <a:t>Dependencies (C)</a:t>
            </a:r>
            <a:endParaRPr lang="en-US" dirty="0"/>
          </a:p>
        </p:txBody>
      </p:sp>
      <p:sp>
        <p:nvSpPr>
          <p:cNvPr id="636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0" y="1295400"/>
            <a:ext cx="2895600" cy="1752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x</a:t>
            </a: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 = a / b;</a:t>
            </a:r>
          </a:p>
          <a:p>
            <a:pPr>
              <a:buFont typeface="Wingdings" pitchFamily="2" charset="2"/>
              <a:buNone/>
            </a:pP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y = </a:t>
            </a: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x</a:t>
            </a: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 + 2;</a:t>
            </a:r>
          </a:p>
          <a:p>
            <a:pPr>
              <a:buFont typeface="Wingdings" pitchFamily="2" charset="2"/>
              <a:buNone/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x</a:t>
            </a: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 = d – e;</a:t>
            </a:r>
          </a:p>
        </p:txBody>
      </p:sp>
      <p:sp>
        <p:nvSpPr>
          <p:cNvPr id="636932" name="Text Box 4"/>
          <p:cNvSpPr txBox="1">
            <a:spLocks noChangeArrowheads="1"/>
          </p:cNvSpPr>
          <p:nvPr/>
        </p:nvSpPr>
        <p:spPr bwMode="auto">
          <a:xfrm>
            <a:off x="685800" y="3132138"/>
            <a:ext cx="7620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 dirty="0"/>
              <a:t>Notice that </a:t>
            </a:r>
            <a:r>
              <a:rPr lang="en-US" sz="2400" b="1" dirty="0">
                <a:latin typeface="Courier New" pitchFamily="49" charset="0"/>
              </a:rPr>
              <a:t>x</a:t>
            </a:r>
            <a:r>
              <a:rPr lang="en-US" sz="2400" dirty="0"/>
              <a:t> is assigned </a:t>
            </a:r>
            <a:r>
              <a:rPr lang="en-US" sz="2400" b="1" u="sng" dirty="0"/>
              <a:t>two different values</a:t>
            </a:r>
            <a:r>
              <a:rPr lang="en-US" sz="2400" dirty="0"/>
              <a:t>, but only one of them is retained after these statements are done executing.  In this context, the final value of </a:t>
            </a:r>
            <a:r>
              <a:rPr lang="en-US" sz="2400" b="1" dirty="0">
                <a:latin typeface="Courier New" pitchFamily="49" charset="0"/>
              </a:rPr>
              <a:t>x</a:t>
            </a:r>
            <a:r>
              <a:rPr lang="en-US" sz="2400" dirty="0"/>
              <a:t> is the “output.”</a:t>
            </a:r>
          </a:p>
          <a:p>
            <a:pPr algn="l"/>
            <a:endParaRPr lang="en-US" sz="2400" dirty="0"/>
          </a:p>
          <a:p>
            <a:pPr algn="l"/>
            <a:r>
              <a:rPr lang="en-US" sz="2400" dirty="0"/>
              <a:t>Again, we are forced to execute in order.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7706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91A181-E400-4F69-9480-16BFB1427A92}" type="slidenum">
              <a:rPr lang="en-US"/>
              <a:pPr/>
              <a:t>39</a:t>
            </a:fld>
            <a:endParaRPr lang="en-US"/>
          </a:p>
        </p:txBody>
      </p:sp>
      <p:sp>
        <p:nvSpPr>
          <p:cNvPr id="637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Does Order Matter?</a:t>
            </a:r>
          </a:p>
        </p:txBody>
      </p:sp>
      <p:sp>
        <p:nvSpPr>
          <p:cNvPr id="637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772400" cy="4648200"/>
          </a:xfrm>
        </p:spPr>
        <p:txBody>
          <a:bodyPr/>
          <a:lstStyle/>
          <a:p>
            <a:r>
              <a:rPr lang="en-US"/>
              <a:t>Dependencies can affect whether we can execute a particular part of the program in </a:t>
            </a:r>
            <a:r>
              <a:rPr lang="en-US" b="1" u="sng">
                <a:solidFill>
                  <a:schemeClr val="folHlink"/>
                </a:solidFill>
              </a:rPr>
              <a:t>parallel</a:t>
            </a:r>
            <a:r>
              <a:rPr lang="en-US"/>
              <a:t>.</a:t>
            </a:r>
          </a:p>
          <a:p>
            <a:r>
              <a:rPr lang="en-US"/>
              <a:t>If we cannot execute that part of the program in parallel, then it’ll be </a:t>
            </a:r>
            <a:r>
              <a:rPr lang="en-US" b="1" u="sng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SLOW</a:t>
            </a:r>
            <a:r>
              <a:rPr lang="en-US"/>
              <a:t>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62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Download the Slides Beforehand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Before the start of the session, please download the slides from the Supercomputing in Plain English website:</a:t>
            </a:r>
          </a:p>
          <a:p>
            <a:pPr marL="0" indent="0" algn="ctr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http://www.oscer.ou.edu/education/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/>
              <a:t>That way, if anything goes wrong, you can still follow along with just audio.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PLEASE MUTE YOURSELF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r>
              <a:rPr lang="en-US" b="1" dirty="0"/>
              <a:t>PLEASE MUTE YOURSELF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r>
              <a:rPr lang="en-US" b="1" dirty="0"/>
              <a:t>PLEASE MUTE YOURSELF</a:t>
            </a:r>
            <a:r>
              <a:rPr lang="en-US" b="1" dirty="0" smtClean="0"/>
              <a:t>.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Supercomputing in Plain English: Compilers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536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3E887E-ABA9-4F1E-98F1-D83A5D5916F4}" type="slidenum">
              <a:rPr lang="en-US"/>
              <a:pPr/>
              <a:t>40</a:t>
            </a:fld>
            <a:endParaRPr lang="en-US"/>
          </a:p>
        </p:txBody>
      </p:sp>
      <p:sp>
        <p:nvSpPr>
          <p:cNvPr id="638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Dependency Example</a:t>
            </a:r>
          </a:p>
        </p:txBody>
      </p:sp>
      <p:sp>
        <p:nvSpPr>
          <p:cNvPr id="638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8001000" cy="5029200"/>
          </a:xfrm>
        </p:spPr>
        <p:txBody>
          <a:bodyPr/>
          <a:lstStyle/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 b="1" dirty="0">
                <a:latin typeface="Courier New" pitchFamily="49" charset="0"/>
              </a:rPr>
              <a:t>if ((</a:t>
            </a:r>
            <a:r>
              <a:rPr lang="en-US" sz="1600" b="1" dirty="0" err="1">
                <a:latin typeface="Courier New" pitchFamily="49" charset="0"/>
              </a:rPr>
              <a:t>dst</a:t>
            </a:r>
            <a:r>
              <a:rPr lang="en-US" sz="1600" b="1" dirty="0">
                <a:latin typeface="Courier New" pitchFamily="49" charset="0"/>
              </a:rPr>
              <a:t> == src1) &amp;&amp; (</a:t>
            </a:r>
            <a:r>
              <a:rPr lang="en-US" sz="1600" b="1" dirty="0" err="1">
                <a:latin typeface="Courier New" pitchFamily="49" charset="0"/>
              </a:rPr>
              <a:t>dst</a:t>
            </a:r>
            <a:r>
              <a:rPr lang="en-US" sz="1600" b="1" dirty="0">
                <a:latin typeface="Courier New" pitchFamily="49" charset="0"/>
              </a:rPr>
              <a:t> == src2)) {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600" b="1" dirty="0">
                <a:latin typeface="Courier New" pitchFamily="49" charset="0"/>
              </a:rPr>
              <a:t>  for (index = 1; index &lt; length; index++) {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 err="1">
                <a:solidFill>
                  <a:schemeClr val="hlink"/>
                </a:solidFill>
                <a:latin typeface="Courier New" pitchFamily="49" charset="0"/>
              </a:rPr>
              <a:t>dst</a:t>
            </a:r>
            <a:r>
              <a:rPr lang="en-US" sz="1600" b="1" dirty="0">
                <a:solidFill>
                  <a:schemeClr val="hlink"/>
                </a:solidFill>
                <a:latin typeface="Courier New" pitchFamily="49" charset="0"/>
              </a:rPr>
              <a:t>[index] = </a:t>
            </a:r>
            <a:r>
              <a:rPr lang="en-US" sz="1600" b="1" dirty="0" err="1">
                <a:solidFill>
                  <a:schemeClr val="hlink"/>
                </a:solidFill>
                <a:latin typeface="Courier New" pitchFamily="49" charset="0"/>
              </a:rPr>
              <a:t>dst</a:t>
            </a:r>
            <a:r>
              <a:rPr lang="en-US" sz="1600" b="1" dirty="0">
                <a:solidFill>
                  <a:schemeClr val="hlink"/>
                </a:solidFill>
                <a:latin typeface="Courier New" pitchFamily="49" charset="0"/>
              </a:rPr>
              <a:t>[index-1] + </a:t>
            </a:r>
            <a:r>
              <a:rPr lang="en-US" sz="1600" b="1" dirty="0" err="1">
                <a:solidFill>
                  <a:schemeClr val="hlink"/>
                </a:solidFill>
                <a:latin typeface="Courier New" pitchFamily="49" charset="0"/>
              </a:rPr>
              <a:t>dst</a:t>
            </a:r>
            <a:r>
              <a:rPr lang="en-US" sz="1600" b="1" dirty="0">
                <a:solidFill>
                  <a:schemeClr val="hlink"/>
                </a:solidFill>
                <a:latin typeface="Courier New" pitchFamily="49" charset="0"/>
              </a:rPr>
              <a:t>[index];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600" b="1" dirty="0">
                <a:latin typeface="Courier New" pitchFamily="49" charset="0"/>
              </a:rPr>
              <a:t>  }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600" b="1" dirty="0">
                <a:latin typeface="Courier New" pitchFamily="49" charset="0"/>
              </a:rPr>
              <a:t>}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600" b="1" dirty="0">
                <a:latin typeface="Courier New" pitchFamily="49" charset="0"/>
              </a:rPr>
              <a:t>else if (</a:t>
            </a:r>
            <a:r>
              <a:rPr lang="en-US" sz="1600" b="1" dirty="0" err="1">
                <a:latin typeface="Courier New" pitchFamily="49" charset="0"/>
              </a:rPr>
              <a:t>dst</a:t>
            </a:r>
            <a:r>
              <a:rPr lang="en-US" sz="1600" b="1" dirty="0">
                <a:latin typeface="Courier New" pitchFamily="49" charset="0"/>
              </a:rPr>
              <a:t> == src1) {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 b="1" dirty="0">
                <a:latin typeface="Courier New" pitchFamily="49" charset="0"/>
              </a:rPr>
              <a:t>  for (index = 1; index &lt; length; index++) {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 err="1">
                <a:solidFill>
                  <a:schemeClr val="hlink"/>
                </a:solidFill>
                <a:latin typeface="Courier New" pitchFamily="49" charset="0"/>
              </a:rPr>
              <a:t>dst</a:t>
            </a:r>
            <a:r>
              <a:rPr lang="en-US" sz="1600" b="1" dirty="0">
                <a:solidFill>
                  <a:schemeClr val="hlink"/>
                </a:solidFill>
                <a:latin typeface="Courier New" pitchFamily="49" charset="0"/>
              </a:rPr>
              <a:t>[index] = </a:t>
            </a:r>
            <a:r>
              <a:rPr lang="en-US" sz="1600" b="1" dirty="0" err="1">
                <a:solidFill>
                  <a:schemeClr val="hlink"/>
                </a:solidFill>
                <a:latin typeface="Courier New" pitchFamily="49" charset="0"/>
              </a:rPr>
              <a:t>dst</a:t>
            </a:r>
            <a:r>
              <a:rPr lang="en-US" sz="1600" b="1" dirty="0">
                <a:solidFill>
                  <a:schemeClr val="hlink"/>
                </a:solidFill>
                <a:latin typeface="Courier New" pitchFamily="49" charset="0"/>
              </a:rPr>
              <a:t>[index-1] + src2[index];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600" b="1" dirty="0">
                <a:latin typeface="Courier New" pitchFamily="49" charset="0"/>
              </a:rPr>
              <a:t>  }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600" b="1" dirty="0">
                <a:latin typeface="Courier New" pitchFamily="49" charset="0"/>
              </a:rPr>
              <a:t>}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 b="1" dirty="0">
                <a:latin typeface="Courier New" pitchFamily="49" charset="0"/>
              </a:rPr>
              <a:t>else if (</a:t>
            </a:r>
            <a:r>
              <a:rPr lang="en-US" sz="1600" b="1" dirty="0" err="1">
                <a:latin typeface="Courier New" pitchFamily="49" charset="0"/>
              </a:rPr>
              <a:t>dst</a:t>
            </a:r>
            <a:r>
              <a:rPr lang="en-US" sz="1600" b="1" dirty="0">
                <a:latin typeface="Courier New" pitchFamily="49" charset="0"/>
              </a:rPr>
              <a:t> == src2) {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 b="1" dirty="0">
                <a:latin typeface="Courier New" pitchFamily="49" charset="0"/>
              </a:rPr>
              <a:t>  for (index = 1; index &lt; length; index++) {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 b="1" dirty="0">
                <a:solidFill>
                  <a:schemeClr val="folHlink"/>
                </a:solidFill>
                <a:latin typeface="Courier New" pitchFamily="49" charset="0"/>
              </a:rPr>
              <a:t>    </a:t>
            </a:r>
            <a:r>
              <a:rPr lang="en-US" sz="1600" b="1" dirty="0" err="1">
                <a:solidFill>
                  <a:schemeClr val="folHlink"/>
                </a:solidFill>
                <a:latin typeface="Courier New" pitchFamily="49" charset="0"/>
              </a:rPr>
              <a:t>dst</a:t>
            </a:r>
            <a:r>
              <a:rPr lang="en-US" sz="1600" b="1" dirty="0">
                <a:solidFill>
                  <a:schemeClr val="folHlink"/>
                </a:solidFill>
                <a:latin typeface="Courier New" pitchFamily="49" charset="0"/>
              </a:rPr>
              <a:t>[index] = src1[index-1] + </a:t>
            </a:r>
            <a:r>
              <a:rPr lang="en-US" sz="1600" b="1" dirty="0" err="1">
                <a:solidFill>
                  <a:schemeClr val="folHlink"/>
                </a:solidFill>
                <a:latin typeface="Courier New" pitchFamily="49" charset="0"/>
              </a:rPr>
              <a:t>dst</a:t>
            </a:r>
            <a:r>
              <a:rPr lang="en-US" sz="1600" b="1" dirty="0">
                <a:solidFill>
                  <a:schemeClr val="folHlink"/>
                </a:solidFill>
                <a:latin typeface="Courier New" pitchFamily="49" charset="0"/>
              </a:rPr>
              <a:t>[index];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600" b="1" dirty="0">
                <a:latin typeface="Courier New" pitchFamily="49" charset="0"/>
              </a:rPr>
              <a:t>  }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600" b="1" dirty="0">
                <a:latin typeface="Courier New" pitchFamily="49" charset="0"/>
              </a:rPr>
              <a:t>}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 b="1" dirty="0">
                <a:latin typeface="Courier New" pitchFamily="49" charset="0"/>
              </a:rPr>
              <a:t>else if (src1 == src2) {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 b="1" dirty="0">
                <a:latin typeface="Courier New" pitchFamily="49" charset="0"/>
              </a:rPr>
              <a:t>  for (index = 1; index &lt; length; index++) {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 b="1" dirty="0">
                <a:solidFill>
                  <a:schemeClr val="folHlink"/>
                </a:solidFill>
                <a:latin typeface="Courier New" pitchFamily="49" charset="0"/>
              </a:rPr>
              <a:t>    </a:t>
            </a:r>
            <a:r>
              <a:rPr lang="en-US" sz="1600" b="1" dirty="0" err="1" smtClean="0">
                <a:solidFill>
                  <a:schemeClr val="folHlink"/>
                </a:solidFill>
                <a:latin typeface="Courier New" pitchFamily="49" charset="0"/>
              </a:rPr>
              <a:t>dst</a:t>
            </a:r>
            <a:r>
              <a:rPr lang="en-US" sz="1600" b="1" dirty="0" smtClean="0">
                <a:solidFill>
                  <a:schemeClr val="folHlink"/>
                </a:solidFill>
                <a:latin typeface="Courier New" pitchFamily="49" charset="0"/>
              </a:rPr>
              <a:t>[index] </a:t>
            </a:r>
            <a:r>
              <a:rPr lang="en-US" sz="1600" b="1" dirty="0">
                <a:solidFill>
                  <a:schemeClr val="folHlink"/>
                </a:solidFill>
                <a:latin typeface="Courier New" pitchFamily="49" charset="0"/>
              </a:rPr>
              <a:t>= src1[index-1] + src1[index];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600" b="1" dirty="0">
                <a:latin typeface="Courier New" pitchFamily="49" charset="0"/>
              </a:rPr>
              <a:t>  }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600" b="1" dirty="0">
                <a:latin typeface="Courier New" pitchFamily="49" charset="0"/>
              </a:rPr>
              <a:t>}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600" b="1" dirty="0">
                <a:latin typeface="Courier New" pitchFamily="49" charset="0"/>
              </a:rPr>
              <a:t>else {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600" b="1" dirty="0">
                <a:latin typeface="Courier New" pitchFamily="49" charset="0"/>
              </a:rPr>
              <a:t>  for (index = 1; index &lt; length; index++) {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600" b="1" dirty="0">
                <a:solidFill>
                  <a:schemeClr val="folHlink"/>
                </a:solidFill>
                <a:latin typeface="Courier New" pitchFamily="49" charset="0"/>
              </a:rPr>
              <a:t>    </a:t>
            </a:r>
            <a:r>
              <a:rPr lang="en-US" sz="1600" b="1" dirty="0" err="1">
                <a:solidFill>
                  <a:schemeClr val="folHlink"/>
                </a:solidFill>
                <a:latin typeface="Courier New" pitchFamily="49" charset="0"/>
              </a:rPr>
              <a:t>dst</a:t>
            </a:r>
            <a:r>
              <a:rPr lang="en-US" sz="1600" b="1" dirty="0">
                <a:solidFill>
                  <a:schemeClr val="folHlink"/>
                </a:solidFill>
                <a:latin typeface="Courier New" pitchFamily="49" charset="0"/>
              </a:rPr>
              <a:t>[index] = src1[index-1] + src2[index];</a:t>
            </a:r>
          </a:p>
          <a:p>
            <a:pPr>
              <a:lnSpc>
                <a:spcPct val="40000"/>
              </a:lnSpc>
              <a:buFont typeface="Wingdings" pitchFamily="2" charset="2"/>
              <a:buNone/>
            </a:pPr>
            <a:r>
              <a:rPr lang="en-US" sz="1600" b="1" dirty="0">
                <a:latin typeface="Courier New" pitchFamily="49" charset="0"/>
              </a:rPr>
              <a:t>  }</a:t>
            </a:r>
          </a:p>
          <a:p>
            <a:pPr>
              <a:lnSpc>
                <a:spcPct val="40000"/>
              </a:lnSpc>
              <a:buFont typeface="Wingdings" pitchFamily="2" charset="2"/>
              <a:buNone/>
            </a:pPr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445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8FC326-8B4E-4742-B2B6-5FE2729C2A83}" type="slidenum">
              <a:rPr lang="en-US"/>
              <a:pPr/>
              <a:t>41</a:t>
            </a:fld>
            <a:endParaRPr lang="en-US"/>
          </a:p>
        </p:txBody>
      </p:sp>
      <p:sp>
        <p:nvSpPr>
          <p:cNvPr id="640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Dep Example (cont’d)</a:t>
            </a:r>
          </a:p>
        </p:txBody>
      </p:sp>
      <p:sp>
        <p:nvSpPr>
          <p:cNvPr id="640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200" b="1">
                <a:latin typeface="Courier New" pitchFamily="49" charset="0"/>
              </a:rPr>
              <a:t>if ((dst == src1) &amp;&amp; (dst == src2)) {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200" b="1">
                <a:latin typeface="Courier New" pitchFamily="49" charset="0"/>
              </a:rPr>
              <a:t>  for (index = 1; index &lt; length; index++) {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200" b="1">
                <a:latin typeface="Courier New" pitchFamily="49" charset="0"/>
              </a:rPr>
              <a:t>    </a:t>
            </a:r>
            <a:r>
              <a:rPr lang="en-US" sz="1200" b="1">
                <a:solidFill>
                  <a:schemeClr val="hlink"/>
                </a:solidFill>
                <a:latin typeface="Courier New" pitchFamily="49" charset="0"/>
              </a:rPr>
              <a:t>dst[index] = dst[index-1] + dst[index];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200" b="1">
                <a:latin typeface="Courier New" pitchFamily="49" charset="0"/>
              </a:rPr>
              <a:t>  }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200" b="1">
                <a:latin typeface="Courier New" pitchFamily="49" charset="0"/>
              </a:rPr>
              <a:t>}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200" b="1">
                <a:latin typeface="Courier New" pitchFamily="49" charset="0"/>
              </a:rPr>
              <a:t>else if (dst == src1) {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200" b="1">
                <a:latin typeface="Courier New" pitchFamily="49" charset="0"/>
              </a:rPr>
              <a:t>  for (index = 1; index &lt; length; index++) {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200" b="1">
                <a:latin typeface="Courier New" pitchFamily="49" charset="0"/>
              </a:rPr>
              <a:t>    </a:t>
            </a:r>
            <a:r>
              <a:rPr lang="en-US" sz="1200" b="1">
                <a:solidFill>
                  <a:schemeClr val="hlink"/>
                </a:solidFill>
                <a:latin typeface="Courier New" pitchFamily="49" charset="0"/>
              </a:rPr>
              <a:t>dst[index] = dst[index-1] + src2[index];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200" b="1">
                <a:latin typeface="Courier New" pitchFamily="49" charset="0"/>
              </a:rPr>
              <a:t>  }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200" b="1">
                <a:latin typeface="Courier New" pitchFamily="49" charset="0"/>
              </a:rPr>
              <a:t>}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200" b="1">
                <a:latin typeface="Courier New" pitchFamily="49" charset="0"/>
              </a:rPr>
              <a:t>else if (dst == src2) {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200" b="1">
                <a:latin typeface="Courier New" pitchFamily="49" charset="0"/>
              </a:rPr>
              <a:t>  for (index = 1; index &lt; length; index++) {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200" b="1">
                <a:solidFill>
                  <a:schemeClr val="folHlink"/>
                </a:solidFill>
                <a:latin typeface="Courier New" pitchFamily="49" charset="0"/>
              </a:rPr>
              <a:t>    dst[index] = src1[index-1] + dst[index];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200" b="1">
                <a:latin typeface="Courier New" pitchFamily="49" charset="0"/>
              </a:rPr>
              <a:t>  }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200" b="1">
                <a:latin typeface="Courier New" pitchFamily="49" charset="0"/>
              </a:rPr>
              <a:t>}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200" b="1">
                <a:latin typeface="Courier New" pitchFamily="49" charset="0"/>
              </a:rPr>
              <a:t>else if (src1 == src2) {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200" b="1">
                <a:latin typeface="Courier New" pitchFamily="49" charset="0"/>
              </a:rPr>
              <a:t>  for (index = 1; index &lt; length; index++) {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200" b="1">
                <a:solidFill>
                  <a:schemeClr val="folHlink"/>
                </a:solidFill>
                <a:latin typeface="Courier New" pitchFamily="49" charset="0"/>
              </a:rPr>
              <a:t>    dst[index] = src1[index-1] + src1[index];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200" b="1">
                <a:latin typeface="Courier New" pitchFamily="49" charset="0"/>
              </a:rPr>
              <a:t>  }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200" b="1">
                <a:latin typeface="Courier New" pitchFamily="49" charset="0"/>
              </a:rPr>
              <a:t>}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200" b="1">
                <a:latin typeface="Courier New" pitchFamily="49" charset="0"/>
              </a:rPr>
              <a:t>else {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200" b="1">
                <a:latin typeface="Courier New" pitchFamily="49" charset="0"/>
              </a:rPr>
              <a:t>  for (index = 1; index &lt; length; index++) {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200" b="1">
                <a:solidFill>
                  <a:schemeClr val="folHlink"/>
                </a:solidFill>
                <a:latin typeface="Courier New" pitchFamily="49" charset="0"/>
              </a:rPr>
              <a:t>    dst[index] = src1[index-1] + src2[index];</a:t>
            </a:r>
          </a:p>
          <a:p>
            <a:pPr>
              <a:lnSpc>
                <a:spcPct val="40000"/>
              </a:lnSpc>
              <a:buFont typeface="Wingdings" pitchFamily="2" charset="2"/>
              <a:buNone/>
            </a:pPr>
            <a:r>
              <a:rPr lang="en-US" sz="1200" b="1">
                <a:latin typeface="Courier New" pitchFamily="49" charset="0"/>
              </a:rPr>
              <a:t>  }</a:t>
            </a:r>
          </a:p>
          <a:p>
            <a:pPr>
              <a:lnSpc>
                <a:spcPct val="40000"/>
              </a:lnSpc>
              <a:buFont typeface="Wingdings" pitchFamily="2" charset="2"/>
              <a:buNone/>
            </a:pPr>
            <a:r>
              <a:rPr lang="en-US" sz="1200" b="1">
                <a:latin typeface="Courier New" pitchFamily="49" charset="0"/>
              </a:rPr>
              <a:t>}</a:t>
            </a:r>
          </a:p>
          <a:p>
            <a:pPr>
              <a:lnSpc>
                <a:spcPct val="40000"/>
              </a:lnSpc>
              <a:buFont typeface="Wingdings" pitchFamily="2" charset="2"/>
              <a:buNone/>
            </a:pPr>
            <a:endParaRPr lang="en-US" sz="1200"/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/>
              <a:t>The various versions of the loop either:</a:t>
            </a:r>
          </a:p>
          <a:p>
            <a:pPr>
              <a:lnSpc>
                <a:spcPct val="50000"/>
              </a:lnSpc>
            </a:pPr>
            <a:r>
              <a:rPr lang="en-US" b="1" u="sng">
                <a:solidFill>
                  <a:schemeClr val="hlink"/>
                </a:solidFill>
              </a:rPr>
              <a:t>do      have loop carried dependencies</a:t>
            </a:r>
            <a:r>
              <a:rPr lang="en-US"/>
              <a:t>, or</a:t>
            </a:r>
          </a:p>
          <a:p>
            <a:pPr>
              <a:lnSpc>
                <a:spcPct val="70000"/>
              </a:lnSpc>
            </a:pPr>
            <a:r>
              <a:rPr lang="en-US" b="1" u="sng">
                <a:solidFill>
                  <a:schemeClr val="folHlink"/>
                </a:solidFill>
              </a:rPr>
              <a:t>don’t have loop carried dependencies</a:t>
            </a:r>
            <a:r>
              <a:rPr lang="en-US"/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794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</p:spPr>
        <p:txBody>
          <a:bodyPr/>
          <a:lstStyle/>
          <a:p>
            <a:fld id="{3034F280-D474-4EDB-8967-C935EFC43C1C}" type="slidenum">
              <a:rPr lang="en-US"/>
              <a:pPr/>
              <a:t>42</a:t>
            </a:fld>
            <a:endParaRPr lang="en-US"/>
          </a:p>
        </p:txBody>
      </p:sp>
      <p:sp>
        <p:nvSpPr>
          <p:cNvPr id="64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Dependency Performance</a:t>
            </a:r>
          </a:p>
        </p:txBody>
      </p:sp>
      <p:graphicFrame>
        <p:nvGraphicFramePr>
          <p:cNvPr id="641027" name="Object 3"/>
          <p:cNvGraphicFramePr>
            <a:graphicFrameLocks noChangeAspect="1"/>
          </p:cNvGraphicFramePr>
          <p:nvPr/>
        </p:nvGraphicFramePr>
        <p:xfrm>
          <a:off x="990600" y="1143000"/>
          <a:ext cx="76962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Worksheet" r:id="rId5" imgW="9287104" imgH="6210249" progId="Excel.Sheet.8">
                  <p:embed/>
                </p:oleObj>
              </mc:Choice>
              <mc:Fallback>
                <p:oleObj name="Worksheet" r:id="rId5" imgW="9287104" imgH="6210249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143000"/>
                        <a:ext cx="76962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93688" y="1981200"/>
            <a:ext cx="1066800" cy="2590800"/>
            <a:chOff x="185" y="1248"/>
            <a:chExt cx="672" cy="1632"/>
          </a:xfrm>
        </p:grpSpPr>
        <p:sp>
          <p:nvSpPr>
            <p:cNvPr id="641029" name="AutoShape 5"/>
            <p:cNvSpPr>
              <a:spLocks noChangeArrowheads="1"/>
            </p:cNvSpPr>
            <p:nvPr/>
          </p:nvSpPr>
          <p:spPr bwMode="auto">
            <a:xfrm>
              <a:off x="336" y="1488"/>
              <a:ext cx="384" cy="1392"/>
            </a:xfrm>
            <a:prstGeom prst="upArrow">
              <a:avLst>
                <a:gd name="adj1" fmla="val 50000"/>
                <a:gd name="adj2" fmla="val 90625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1030" name="Text Box 6"/>
            <p:cNvSpPr txBox="1">
              <a:spLocks noChangeArrowheads="1"/>
            </p:cNvSpPr>
            <p:nvPr/>
          </p:nvSpPr>
          <p:spPr bwMode="auto">
            <a:xfrm>
              <a:off x="185" y="1248"/>
              <a:ext cx="6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Better</a:t>
              </a:r>
            </a:p>
          </p:txBody>
        </p:sp>
      </p:grpSp>
    </p:spTree>
    <p:custDataLst>
      <p:tags r:id="rId2"/>
    </p:custDataLst>
    <p:extLst>
      <p:ext uri="{BB962C8B-B14F-4D97-AF65-F5344CB8AC3E}">
        <p14:creationId xmlns:p14="http://schemas.microsoft.com/office/powerpoint/2010/main" val="9738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295400"/>
            <a:ext cx="7772400" cy="1981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6000"/>
              <a:t>Stupid Compiler Tricks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2751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76A54C-1BF3-46BF-A085-E8A8B88B6E12}" type="slidenum">
              <a:rPr lang="en-US"/>
              <a:pPr/>
              <a:t>44</a:t>
            </a:fld>
            <a:endParaRPr lang="en-US"/>
          </a:p>
        </p:txBody>
      </p:sp>
      <p:sp>
        <p:nvSpPr>
          <p:cNvPr id="64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Stupid Compiler Tricks</a:t>
            </a:r>
          </a:p>
        </p:txBody>
      </p:sp>
      <p:sp>
        <p:nvSpPr>
          <p:cNvPr id="64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Tricks Compilers Play</a:t>
            </a:r>
          </a:p>
          <a:p>
            <a:pPr lvl="1"/>
            <a:r>
              <a:rPr lang="en-US" sz="2600"/>
              <a:t>Scalar Optimizations</a:t>
            </a:r>
          </a:p>
          <a:p>
            <a:pPr lvl="1"/>
            <a:r>
              <a:rPr lang="en-US" sz="2600"/>
              <a:t>Loop Optimizations</a:t>
            </a:r>
          </a:p>
          <a:p>
            <a:pPr lvl="1"/>
            <a:r>
              <a:rPr lang="en-US" sz="2600"/>
              <a:t>Inlining</a:t>
            </a:r>
          </a:p>
          <a:p>
            <a:r>
              <a:rPr lang="en-US"/>
              <a:t>Tricks You Can Play with Compilers</a:t>
            </a:r>
          </a:p>
          <a:p>
            <a:pPr lvl="1"/>
            <a:r>
              <a:rPr lang="en-US"/>
              <a:t>Profiling</a:t>
            </a:r>
          </a:p>
          <a:p>
            <a:pPr lvl="1"/>
            <a:r>
              <a:rPr lang="en-US"/>
              <a:t>Hardware counters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2446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7ECF84-2409-47F3-8515-12078930EF6F}" type="slidenum">
              <a:rPr lang="en-US"/>
              <a:pPr/>
              <a:t>45</a:t>
            </a:fld>
            <a:endParaRPr lang="en-US"/>
          </a:p>
        </p:txBody>
      </p:sp>
      <p:sp>
        <p:nvSpPr>
          <p:cNvPr id="64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Compiler Design</a:t>
            </a:r>
          </a:p>
        </p:txBody>
      </p:sp>
      <p:sp>
        <p:nvSpPr>
          <p:cNvPr id="64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371600"/>
            <a:ext cx="7543800" cy="5105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The people who design compilers have a lot of experience working with the languages commonly used in High Performance Computing:</a:t>
            </a:r>
          </a:p>
          <a:p>
            <a:pPr lvl="1"/>
            <a:r>
              <a:rPr lang="en-US" sz="2600" dirty="0"/>
              <a:t>Fortran: </a:t>
            </a:r>
            <a:r>
              <a:rPr lang="en-US" sz="2600" dirty="0" smtClean="0"/>
              <a:t>50+ </a:t>
            </a:r>
            <a:r>
              <a:rPr lang="en-US" sz="2600" dirty="0"/>
              <a:t>years</a:t>
            </a:r>
          </a:p>
          <a:p>
            <a:pPr lvl="1"/>
            <a:r>
              <a:rPr lang="en-US" sz="2600" dirty="0"/>
              <a:t>C:          </a:t>
            </a:r>
            <a:r>
              <a:rPr lang="en-US" sz="2600" dirty="0" smtClean="0"/>
              <a:t>40+ </a:t>
            </a:r>
            <a:r>
              <a:rPr lang="en-US" sz="2600" dirty="0"/>
              <a:t>years</a:t>
            </a:r>
          </a:p>
          <a:p>
            <a:pPr lvl="1"/>
            <a:r>
              <a:rPr lang="en-US" sz="2600" dirty="0"/>
              <a:t>C++:     </a:t>
            </a:r>
            <a:r>
              <a:rPr lang="en-US" sz="2600" dirty="0" smtClean="0"/>
              <a:t>almost 30 </a:t>
            </a:r>
            <a:r>
              <a:rPr lang="en-US" sz="2600" dirty="0"/>
              <a:t>years, plus C experience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So, they’ve come up with clever ways to make programs run faster.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476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295400"/>
            <a:ext cx="7772400" cy="1905000"/>
          </a:xfrm>
        </p:spPr>
        <p:txBody>
          <a:bodyPr/>
          <a:lstStyle/>
          <a:p>
            <a:r>
              <a:rPr lang="en-US" sz="6000"/>
              <a:t>Tricks Compilers Play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1082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1B8261-844F-4210-AB20-976E33BE310A}" type="slidenum">
              <a:rPr lang="en-US"/>
              <a:pPr/>
              <a:t>47</a:t>
            </a:fld>
            <a:endParaRPr lang="en-US"/>
          </a:p>
        </p:txBody>
      </p:sp>
      <p:sp>
        <p:nvSpPr>
          <p:cNvPr id="64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Scalar Optimizations</a:t>
            </a:r>
          </a:p>
        </p:txBody>
      </p:sp>
      <p:sp>
        <p:nvSpPr>
          <p:cNvPr id="64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772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Copy Propagation</a:t>
            </a:r>
          </a:p>
          <a:p>
            <a:pPr>
              <a:lnSpc>
                <a:spcPct val="90000"/>
              </a:lnSpc>
            </a:pPr>
            <a:r>
              <a:rPr lang="en-US"/>
              <a:t>Constant Folding</a:t>
            </a:r>
          </a:p>
          <a:p>
            <a:pPr>
              <a:lnSpc>
                <a:spcPct val="90000"/>
              </a:lnSpc>
            </a:pPr>
            <a:r>
              <a:rPr lang="en-US"/>
              <a:t>Dead Code Removal</a:t>
            </a:r>
          </a:p>
          <a:p>
            <a:pPr>
              <a:lnSpc>
                <a:spcPct val="90000"/>
              </a:lnSpc>
            </a:pPr>
            <a:r>
              <a:rPr lang="en-US"/>
              <a:t>Strength Reduction</a:t>
            </a:r>
          </a:p>
          <a:p>
            <a:pPr>
              <a:lnSpc>
                <a:spcPct val="90000"/>
              </a:lnSpc>
            </a:pPr>
            <a:r>
              <a:rPr lang="en-US"/>
              <a:t>Common Subexpression Elimination</a:t>
            </a:r>
          </a:p>
          <a:p>
            <a:pPr>
              <a:lnSpc>
                <a:spcPct val="90000"/>
              </a:lnSpc>
            </a:pPr>
            <a:r>
              <a:rPr lang="en-US"/>
              <a:t>Variable Renaming</a:t>
            </a:r>
          </a:p>
          <a:p>
            <a:pPr>
              <a:lnSpc>
                <a:spcPct val="90000"/>
              </a:lnSpc>
            </a:pPr>
            <a:r>
              <a:rPr lang="en-US"/>
              <a:t>Loop Optimizations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Not every compiler does all of these, so it sometimes can be worth doing these by hand.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/>
              <a:t>Much of this discussion is from [2] and [6].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4053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4DCE99-E8AD-4CFD-9985-9E6E40F4807E}" type="slidenum">
              <a:rPr lang="en-US"/>
              <a:pPr/>
              <a:t>48</a:t>
            </a:fld>
            <a:endParaRPr lang="en-US"/>
          </a:p>
        </p:txBody>
      </p:sp>
      <p:sp>
        <p:nvSpPr>
          <p:cNvPr id="64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 </a:t>
            </a:r>
            <a:r>
              <a:rPr lang="en-US" dirty="0" smtClean="0"/>
              <a:t>Propagation (F90)</a:t>
            </a:r>
            <a:endParaRPr lang="en-US" dirty="0"/>
          </a:p>
        </p:txBody>
      </p:sp>
      <p:sp>
        <p:nvSpPr>
          <p:cNvPr id="64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0" y="1295400"/>
            <a:ext cx="2590800" cy="1447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x</a:t>
            </a: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</a:rPr>
              <a:t>= y</a:t>
            </a:r>
          </a:p>
          <a:p>
            <a:pPr>
              <a:buFont typeface="Wingdings" pitchFamily="2" charset="2"/>
              <a:buNone/>
            </a:pPr>
            <a:r>
              <a:rPr lang="en-US" b="1">
                <a:latin typeface="Courier New" pitchFamily="49" charset="0"/>
              </a:rPr>
              <a:t>z = 1 +</a:t>
            </a: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x</a:t>
            </a:r>
          </a:p>
        </p:txBody>
      </p:sp>
      <p:sp>
        <p:nvSpPr>
          <p:cNvPr id="647172" name="Rectangle 4"/>
          <p:cNvSpPr>
            <a:spLocks noChangeArrowheads="1"/>
          </p:cNvSpPr>
          <p:nvPr/>
        </p:nvSpPr>
        <p:spPr bwMode="auto">
          <a:xfrm>
            <a:off x="3352800" y="4419600"/>
            <a:ext cx="2590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 b="1">
                <a:solidFill>
                  <a:schemeClr val="folHlink"/>
                </a:solidFill>
                <a:latin typeface="Courier New" pitchFamily="49" charset="0"/>
              </a:rPr>
              <a:t>x</a:t>
            </a:r>
            <a:r>
              <a:rPr lang="en-US" sz="2800" b="1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2800" b="1">
                <a:latin typeface="Courier New" pitchFamily="49" charset="0"/>
              </a:rPr>
              <a:t>=</a:t>
            </a:r>
            <a:r>
              <a:rPr lang="en-US" sz="2800" b="1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2800" b="1">
                <a:solidFill>
                  <a:schemeClr val="folHlink"/>
                </a:solidFill>
                <a:latin typeface="Courier New" pitchFamily="49" charset="0"/>
              </a:rPr>
              <a:t>y</a:t>
            </a: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 b="1">
                <a:latin typeface="Courier New" pitchFamily="49" charset="0"/>
              </a:rPr>
              <a:t>z = 1 +</a:t>
            </a:r>
            <a:r>
              <a:rPr lang="en-US" sz="2800" b="1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2800" b="1">
                <a:solidFill>
                  <a:schemeClr val="folHlink"/>
                </a:solidFill>
                <a:latin typeface="Courier New" pitchFamily="49" charset="0"/>
              </a:rPr>
              <a:t>y</a:t>
            </a:r>
          </a:p>
        </p:txBody>
      </p:sp>
      <p:sp>
        <p:nvSpPr>
          <p:cNvPr id="647173" name="Text Box 5"/>
          <p:cNvSpPr txBox="1">
            <a:spLocks noChangeArrowheads="1"/>
          </p:cNvSpPr>
          <p:nvPr/>
        </p:nvSpPr>
        <p:spPr bwMode="auto">
          <a:xfrm>
            <a:off x="2828925" y="2497138"/>
            <a:ext cx="34258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hlink"/>
                </a:solidFill>
              </a:rPr>
              <a:t>Has data dependency</a:t>
            </a:r>
          </a:p>
        </p:txBody>
      </p:sp>
      <p:sp>
        <p:nvSpPr>
          <p:cNvPr id="647174" name="Text Box 6"/>
          <p:cNvSpPr txBox="1">
            <a:spLocks noChangeArrowheads="1"/>
          </p:cNvSpPr>
          <p:nvPr/>
        </p:nvSpPr>
        <p:spPr bwMode="auto">
          <a:xfrm>
            <a:off x="2973388" y="5545138"/>
            <a:ext cx="32686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folHlink"/>
                </a:solidFill>
              </a:rPr>
              <a:t>No data dependency</a:t>
            </a:r>
          </a:p>
        </p:txBody>
      </p:sp>
      <p:sp>
        <p:nvSpPr>
          <p:cNvPr id="647175" name="AutoShape 7"/>
          <p:cNvSpPr>
            <a:spLocks noChangeArrowheads="1"/>
          </p:cNvSpPr>
          <p:nvPr/>
        </p:nvSpPr>
        <p:spPr bwMode="auto">
          <a:xfrm>
            <a:off x="3962400" y="3124200"/>
            <a:ext cx="457200" cy="1295400"/>
          </a:xfrm>
          <a:prstGeom prst="downArrow">
            <a:avLst>
              <a:gd name="adj1" fmla="val 50000"/>
              <a:gd name="adj2" fmla="val 708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7176" name="Text Box 8"/>
          <p:cNvSpPr txBox="1">
            <a:spLocks noChangeArrowheads="1"/>
          </p:cNvSpPr>
          <p:nvPr/>
        </p:nvSpPr>
        <p:spPr bwMode="auto">
          <a:xfrm>
            <a:off x="4343400" y="3513138"/>
            <a:ext cx="1057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/>
              <a:t>Compile</a:t>
            </a:r>
          </a:p>
        </p:txBody>
      </p:sp>
      <p:sp>
        <p:nvSpPr>
          <p:cNvPr id="647177" name="Text Box 9"/>
          <p:cNvSpPr txBox="1">
            <a:spLocks noChangeArrowheads="1"/>
          </p:cNvSpPr>
          <p:nvPr/>
        </p:nvSpPr>
        <p:spPr bwMode="auto">
          <a:xfrm>
            <a:off x="1447800" y="1735138"/>
            <a:ext cx="11890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 b="1" u="sng">
                <a:solidFill>
                  <a:schemeClr val="hlink"/>
                </a:solidFill>
              </a:rPr>
              <a:t>Before</a:t>
            </a:r>
          </a:p>
        </p:txBody>
      </p:sp>
      <p:sp>
        <p:nvSpPr>
          <p:cNvPr id="647178" name="Text Box 10"/>
          <p:cNvSpPr txBox="1">
            <a:spLocks noChangeArrowheads="1"/>
          </p:cNvSpPr>
          <p:nvPr/>
        </p:nvSpPr>
        <p:spPr bwMode="auto">
          <a:xfrm>
            <a:off x="1600200" y="4783138"/>
            <a:ext cx="993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 b="1" u="sng">
                <a:solidFill>
                  <a:schemeClr val="folHlink"/>
                </a:solidFill>
              </a:rPr>
              <a:t>After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94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4DCE99-E8AD-4CFD-9985-9E6E40F4807E}" type="slidenum">
              <a:rPr lang="en-US"/>
              <a:pPr/>
              <a:t>49</a:t>
            </a:fld>
            <a:endParaRPr lang="en-US"/>
          </a:p>
        </p:txBody>
      </p:sp>
      <p:sp>
        <p:nvSpPr>
          <p:cNvPr id="64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 </a:t>
            </a:r>
            <a:r>
              <a:rPr lang="en-US" dirty="0" smtClean="0"/>
              <a:t>Propagation (C)</a:t>
            </a:r>
            <a:endParaRPr lang="en-US" dirty="0"/>
          </a:p>
        </p:txBody>
      </p:sp>
      <p:sp>
        <p:nvSpPr>
          <p:cNvPr id="64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0" y="1295400"/>
            <a:ext cx="2590800" cy="1447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x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</a:rPr>
              <a:t>y;</a:t>
            </a:r>
            <a:endParaRPr lang="en-US" b="1" dirty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z = 1 +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b="1" dirty="0" smtClean="0">
                <a:solidFill>
                  <a:schemeClr val="hlink"/>
                </a:solidFill>
                <a:latin typeface="Courier New" pitchFamily="49" charset="0"/>
              </a:rPr>
              <a:t>x;</a:t>
            </a:r>
            <a:endParaRPr lang="en-US" b="1" dirty="0">
              <a:solidFill>
                <a:schemeClr val="hlink"/>
              </a:solidFill>
              <a:latin typeface="Courier New" pitchFamily="49" charset="0"/>
            </a:endParaRPr>
          </a:p>
        </p:txBody>
      </p:sp>
      <p:sp>
        <p:nvSpPr>
          <p:cNvPr id="647172" name="Rectangle 4"/>
          <p:cNvSpPr>
            <a:spLocks noChangeArrowheads="1"/>
          </p:cNvSpPr>
          <p:nvPr/>
        </p:nvSpPr>
        <p:spPr bwMode="auto">
          <a:xfrm>
            <a:off x="3352800" y="4419600"/>
            <a:ext cx="2590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 b="1" dirty="0">
                <a:solidFill>
                  <a:schemeClr val="folHlink"/>
                </a:solidFill>
                <a:latin typeface="Courier New" pitchFamily="49" charset="0"/>
              </a:rPr>
              <a:t>x</a:t>
            </a:r>
            <a:r>
              <a:rPr lang="en-US" sz="2800" b="1" dirty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</a:rPr>
              <a:t>=</a:t>
            </a:r>
            <a:r>
              <a:rPr lang="en-US" sz="2800" b="1" dirty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2800" b="1" dirty="0" smtClean="0">
                <a:solidFill>
                  <a:schemeClr val="folHlink"/>
                </a:solidFill>
                <a:latin typeface="Courier New" pitchFamily="49" charset="0"/>
              </a:rPr>
              <a:t>y;</a:t>
            </a:r>
            <a:endParaRPr lang="en-US" sz="2800" b="1" dirty="0">
              <a:solidFill>
                <a:schemeClr val="folHlink"/>
              </a:solidFill>
              <a:latin typeface="Courier New" pitchFamily="49" charset="0"/>
            </a:endParaRP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 b="1" dirty="0">
                <a:latin typeface="Courier New" pitchFamily="49" charset="0"/>
              </a:rPr>
              <a:t>z = 1 +</a:t>
            </a:r>
            <a:r>
              <a:rPr lang="en-US" sz="2800" b="1" dirty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2800" b="1" dirty="0" smtClean="0">
                <a:solidFill>
                  <a:schemeClr val="folHlink"/>
                </a:solidFill>
                <a:latin typeface="Courier New" pitchFamily="49" charset="0"/>
              </a:rPr>
              <a:t>y;</a:t>
            </a:r>
            <a:endParaRPr lang="en-US" sz="2800" b="1" dirty="0">
              <a:solidFill>
                <a:schemeClr val="folHlink"/>
              </a:solidFill>
              <a:latin typeface="Courier New" pitchFamily="49" charset="0"/>
            </a:endParaRPr>
          </a:p>
        </p:txBody>
      </p:sp>
      <p:sp>
        <p:nvSpPr>
          <p:cNvPr id="647173" name="Text Box 5"/>
          <p:cNvSpPr txBox="1">
            <a:spLocks noChangeArrowheads="1"/>
          </p:cNvSpPr>
          <p:nvPr/>
        </p:nvSpPr>
        <p:spPr bwMode="auto">
          <a:xfrm>
            <a:off x="2828925" y="2497138"/>
            <a:ext cx="34258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hlink"/>
                </a:solidFill>
              </a:rPr>
              <a:t>Has data dependency</a:t>
            </a:r>
          </a:p>
        </p:txBody>
      </p:sp>
      <p:sp>
        <p:nvSpPr>
          <p:cNvPr id="647174" name="Text Box 6"/>
          <p:cNvSpPr txBox="1">
            <a:spLocks noChangeArrowheads="1"/>
          </p:cNvSpPr>
          <p:nvPr/>
        </p:nvSpPr>
        <p:spPr bwMode="auto">
          <a:xfrm>
            <a:off x="2973388" y="5545138"/>
            <a:ext cx="32686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folHlink"/>
                </a:solidFill>
              </a:rPr>
              <a:t>No data dependency</a:t>
            </a:r>
          </a:p>
        </p:txBody>
      </p:sp>
      <p:sp>
        <p:nvSpPr>
          <p:cNvPr id="647175" name="AutoShape 7"/>
          <p:cNvSpPr>
            <a:spLocks noChangeArrowheads="1"/>
          </p:cNvSpPr>
          <p:nvPr/>
        </p:nvSpPr>
        <p:spPr bwMode="auto">
          <a:xfrm>
            <a:off x="3962400" y="3124200"/>
            <a:ext cx="457200" cy="1295400"/>
          </a:xfrm>
          <a:prstGeom prst="downArrow">
            <a:avLst>
              <a:gd name="adj1" fmla="val 50000"/>
              <a:gd name="adj2" fmla="val 708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7176" name="Text Box 8"/>
          <p:cNvSpPr txBox="1">
            <a:spLocks noChangeArrowheads="1"/>
          </p:cNvSpPr>
          <p:nvPr/>
        </p:nvSpPr>
        <p:spPr bwMode="auto">
          <a:xfrm>
            <a:off x="4343400" y="3513138"/>
            <a:ext cx="1057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/>
              <a:t>Compile</a:t>
            </a:r>
          </a:p>
        </p:txBody>
      </p:sp>
      <p:sp>
        <p:nvSpPr>
          <p:cNvPr id="647177" name="Text Box 9"/>
          <p:cNvSpPr txBox="1">
            <a:spLocks noChangeArrowheads="1"/>
          </p:cNvSpPr>
          <p:nvPr/>
        </p:nvSpPr>
        <p:spPr bwMode="auto">
          <a:xfrm>
            <a:off x="1447800" y="1735138"/>
            <a:ext cx="11890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 b="1" u="sng">
                <a:solidFill>
                  <a:schemeClr val="hlink"/>
                </a:solidFill>
              </a:rPr>
              <a:t>Before</a:t>
            </a:r>
          </a:p>
        </p:txBody>
      </p:sp>
      <p:sp>
        <p:nvSpPr>
          <p:cNvPr id="647178" name="Text Box 10"/>
          <p:cNvSpPr txBox="1">
            <a:spLocks noChangeArrowheads="1"/>
          </p:cNvSpPr>
          <p:nvPr/>
        </p:nvSpPr>
        <p:spPr bwMode="auto">
          <a:xfrm>
            <a:off x="1600200" y="4783138"/>
            <a:ext cx="993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 b="1" u="sng">
                <a:solidFill>
                  <a:schemeClr val="folHlink"/>
                </a:solidFill>
              </a:rPr>
              <a:t>After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30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C5B91A-D25A-4171-9B64-6EC05E7A942A}" type="slidenum">
              <a:rPr lang="en-US"/>
              <a:pPr/>
              <a:t>5</a:t>
            </a:fld>
            <a:endParaRPr lang="en-US"/>
          </a:p>
        </p:txBody>
      </p:sp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Zoom</a:t>
            </a:r>
            <a:endParaRPr lang="en-US" sz="3600" dirty="0"/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Go to:</a:t>
            </a:r>
          </a:p>
          <a:p>
            <a:pPr algn="ctr">
              <a:buFont typeface="Wingdings" pitchFamily="2" charset="2"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http://zoom.us/j/979158478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Many </a:t>
            </a:r>
            <a:r>
              <a:rPr lang="en-US" dirty="0"/>
              <a:t>thanks </a:t>
            </a:r>
            <a:r>
              <a:rPr lang="en-US" dirty="0" smtClean="0"/>
              <a:t>Eddie </a:t>
            </a:r>
            <a:r>
              <a:rPr lang="en-US" dirty="0" err="1" smtClean="0"/>
              <a:t>Huebsch</a:t>
            </a:r>
            <a:r>
              <a:rPr lang="en-US" dirty="0" smtClean="0"/>
              <a:t>, OU CIO, </a:t>
            </a:r>
            <a:r>
              <a:rPr lang="en-US" dirty="0"/>
              <a:t>for providing this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PLEASE </a:t>
            </a:r>
            <a:r>
              <a:rPr lang="en-US" b="1" dirty="0"/>
              <a:t>MUTE YOURSELF.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</a:t>
            </a:r>
            <a:r>
              <a:rPr lang="en-US" b="1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916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E36FED-0CB1-4943-889C-63369B11121E}" type="slidenum">
              <a:rPr lang="en-US"/>
              <a:pPr/>
              <a:t>50</a:t>
            </a:fld>
            <a:endParaRPr lang="en-US"/>
          </a:p>
        </p:txBody>
      </p:sp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Constant </a:t>
            </a:r>
            <a:r>
              <a:rPr lang="en-US" dirty="0" smtClean="0"/>
              <a:t>Folding (F90)</a:t>
            </a:r>
            <a:endParaRPr lang="en-US" dirty="0"/>
          </a:p>
        </p:txBody>
      </p:sp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209800"/>
            <a:ext cx="3657600" cy="1676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>
                <a:latin typeface="Courier New" pitchFamily="49" charset="0"/>
              </a:rPr>
              <a:t>add = 100</a:t>
            </a:r>
          </a:p>
          <a:p>
            <a:pPr>
              <a:buFont typeface="Wingdings" pitchFamily="2" charset="2"/>
              <a:buNone/>
            </a:pPr>
            <a:r>
              <a:rPr lang="en-US" b="1">
                <a:latin typeface="Courier New" pitchFamily="49" charset="0"/>
              </a:rPr>
              <a:t>aug = 200</a:t>
            </a:r>
          </a:p>
          <a:p>
            <a:pPr>
              <a:buFont typeface="Wingdings" pitchFamily="2" charset="2"/>
              <a:buNone/>
            </a:pPr>
            <a:r>
              <a:rPr lang="en-US" b="1">
                <a:latin typeface="Courier New" pitchFamily="49" charset="0"/>
              </a:rPr>
              <a:t>sum =</a:t>
            </a: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add + aug</a:t>
            </a:r>
          </a:p>
        </p:txBody>
      </p:sp>
      <p:sp>
        <p:nvSpPr>
          <p:cNvPr id="648196" name="Text Box 4"/>
          <p:cNvSpPr txBox="1">
            <a:spLocks noChangeArrowheads="1"/>
          </p:cNvSpPr>
          <p:nvPr/>
        </p:nvSpPr>
        <p:spPr bwMode="auto">
          <a:xfrm>
            <a:off x="457200" y="4114800"/>
            <a:ext cx="8229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Notice that</a:t>
            </a:r>
            <a:r>
              <a:rPr lang="en-US" sz="2400">
                <a:latin typeface="Tahoma" pitchFamily="34" charset="0"/>
              </a:rPr>
              <a:t>  </a:t>
            </a:r>
            <a:r>
              <a:rPr lang="en-US" sz="2400" b="1">
                <a:latin typeface="Courier New" pitchFamily="49" charset="0"/>
              </a:rPr>
              <a:t>sum </a:t>
            </a:r>
            <a:r>
              <a:rPr lang="en-US" sz="2400">
                <a:latin typeface="Tahoma" pitchFamily="34" charset="0"/>
              </a:rPr>
              <a:t> </a:t>
            </a:r>
            <a:r>
              <a:rPr lang="en-US" sz="2400"/>
              <a:t>is actually the sum of two constants, so the compiler can precalculate it, eliminating the addition that otherwise would be performed at runtime.</a:t>
            </a:r>
          </a:p>
        </p:txBody>
      </p:sp>
      <p:sp>
        <p:nvSpPr>
          <p:cNvPr id="648197" name="Rectangle 5"/>
          <p:cNvSpPr>
            <a:spLocks noChangeArrowheads="1"/>
          </p:cNvSpPr>
          <p:nvPr/>
        </p:nvSpPr>
        <p:spPr bwMode="auto">
          <a:xfrm>
            <a:off x="4876800" y="2209800"/>
            <a:ext cx="3657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 b="1">
                <a:latin typeface="Courier New" pitchFamily="49" charset="0"/>
              </a:rPr>
              <a:t>sum =</a:t>
            </a:r>
            <a:r>
              <a:rPr lang="en-US" sz="2800" b="1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2800" b="1">
                <a:solidFill>
                  <a:schemeClr val="folHlink"/>
                </a:solidFill>
                <a:latin typeface="Courier New" pitchFamily="49" charset="0"/>
              </a:rPr>
              <a:t>300</a:t>
            </a:r>
          </a:p>
        </p:txBody>
      </p:sp>
      <p:sp>
        <p:nvSpPr>
          <p:cNvPr id="648198" name="Text Box 6"/>
          <p:cNvSpPr txBox="1">
            <a:spLocks noChangeArrowheads="1"/>
          </p:cNvSpPr>
          <p:nvPr/>
        </p:nvSpPr>
        <p:spPr bwMode="auto">
          <a:xfrm>
            <a:off x="1236663" y="1438275"/>
            <a:ext cx="1189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chemeClr val="hlink"/>
                </a:solidFill>
              </a:rPr>
              <a:t>Before</a:t>
            </a:r>
          </a:p>
        </p:txBody>
      </p:sp>
      <p:sp>
        <p:nvSpPr>
          <p:cNvPr id="648199" name="Text Box 7"/>
          <p:cNvSpPr txBox="1">
            <a:spLocks noChangeArrowheads="1"/>
          </p:cNvSpPr>
          <p:nvPr/>
        </p:nvSpPr>
        <p:spPr bwMode="auto">
          <a:xfrm>
            <a:off x="5289550" y="1430338"/>
            <a:ext cx="993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chemeClr val="folHlink"/>
                </a:solidFill>
              </a:rPr>
              <a:t>After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5639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E36FED-0CB1-4943-889C-63369B11121E}" type="slidenum">
              <a:rPr lang="en-US"/>
              <a:pPr/>
              <a:t>51</a:t>
            </a:fld>
            <a:endParaRPr lang="en-US"/>
          </a:p>
        </p:txBody>
      </p:sp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Constant </a:t>
            </a:r>
            <a:r>
              <a:rPr lang="en-US" dirty="0" smtClean="0"/>
              <a:t>Folding (C)</a:t>
            </a:r>
            <a:endParaRPr lang="en-US" dirty="0"/>
          </a:p>
        </p:txBody>
      </p:sp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209800"/>
            <a:ext cx="3657600" cy="1676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add = </a:t>
            </a:r>
            <a:r>
              <a:rPr lang="en-US" b="1" dirty="0" smtClean="0">
                <a:latin typeface="Courier New" pitchFamily="49" charset="0"/>
              </a:rPr>
              <a:t>100;</a:t>
            </a:r>
            <a:endParaRPr lang="en-US" b="1" dirty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aug</a:t>
            </a:r>
            <a:r>
              <a:rPr lang="en-US" b="1" dirty="0">
                <a:latin typeface="Courier New" pitchFamily="49" charset="0"/>
              </a:rPr>
              <a:t> = </a:t>
            </a:r>
            <a:r>
              <a:rPr lang="en-US" b="1" dirty="0" smtClean="0">
                <a:latin typeface="Courier New" pitchFamily="49" charset="0"/>
              </a:rPr>
              <a:t>200;</a:t>
            </a:r>
            <a:endParaRPr lang="en-US" b="1" dirty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sum =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add + </a:t>
            </a:r>
            <a:r>
              <a:rPr lang="en-US" b="1" dirty="0" err="1" smtClean="0">
                <a:solidFill>
                  <a:schemeClr val="hlink"/>
                </a:solidFill>
                <a:latin typeface="Courier New" pitchFamily="49" charset="0"/>
              </a:rPr>
              <a:t>aug</a:t>
            </a:r>
            <a:r>
              <a:rPr lang="en-US" b="1" dirty="0" smtClean="0">
                <a:latin typeface="Courier New" pitchFamily="49" charset="0"/>
              </a:rPr>
              <a:t>;</a:t>
            </a:r>
            <a:endParaRPr lang="en-US" b="1" dirty="0">
              <a:latin typeface="Courier New" pitchFamily="49" charset="0"/>
            </a:endParaRPr>
          </a:p>
        </p:txBody>
      </p:sp>
      <p:sp>
        <p:nvSpPr>
          <p:cNvPr id="648196" name="Text Box 4"/>
          <p:cNvSpPr txBox="1">
            <a:spLocks noChangeArrowheads="1"/>
          </p:cNvSpPr>
          <p:nvPr/>
        </p:nvSpPr>
        <p:spPr bwMode="auto">
          <a:xfrm>
            <a:off x="457200" y="4114800"/>
            <a:ext cx="8229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Notice that</a:t>
            </a:r>
            <a:r>
              <a:rPr lang="en-US" sz="2400">
                <a:latin typeface="Tahoma" pitchFamily="34" charset="0"/>
              </a:rPr>
              <a:t>  </a:t>
            </a:r>
            <a:r>
              <a:rPr lang="en-US" sz="2400" b="1">
                <a:latin typeface="Courier New" pitchFamily="49" charset="0"/>
              </a:rPr>
              <a:t>sum </a:t>
            </a:r>
            <a:r>
              <a:rPr lang="en-US" sz="2400">
                <a:latin typeface="Tahoma" pitchFamily="34" charset="0"/>
              </a:rPr>
              <a:t> </a:t>
            </a:r>
            <a:r>
              <a:rPr lang="en-US" sz="2400"/>
              <a:t>is actually the sum of two constants, so the compiler can precalculate it, eliminating the addition that otherwise would be performed at runtime.</a:t>
            </a:r>
          </a:p>
        </p:txBody>
      </p:sp>
      <p:sp>
        <p:nvSpPr>
          <p:cNvPr id="648197" name="Rectangle 5"/>
          <p:cNvSpPr>
            <a:spLocks noChangeArrowheads="1"/>
          </p:cNvSpPr>
          <p:nvPr/>
        </p:nvSpPr>
        <p:spPr bwMode="auto">
          <a:xfrm>
            <a:off x="4876800" y="2209800"/>
            <a:ext cx="3657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 b="1" dirty="0">
                <a:latin typeface="Courier New" pitchFamily="49" charset="0"/>
              </a:rPr>
              <a:t>sum =</a:t>
            </a:r>
            <a:r>
              <a:rPr lang="en-US" sz="2800" b="1" dirty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2800" b="1" dirty="0" smtClean="0">
                <a:solidFill>
                  <a:schemeClr val="folHlink"/>
                </a:solidFill>
                <a:latin typeface="Courier New" pitchFamily="49" charset="0"/>
              </a:rPr>
              <a:t>300;</a:t>
            </a:r>
            <a:endParaRPr lang="en-US" sz="2800" b="1" dirty="0">
              <a:solidFill>
                <a:schemeClr val="folHlink"/>
              </a:solidFill>
              <a:latin typeface="Courier New" pitchFamily="49" charset="0"/>
            </a:endParaRPr>
          </a:p>
        </p:txBody>
      </p:sp>
      <p:sp>
        <p:nvSpPr>
          <p:cNvPr id="648198" name="Text Box 6"/>
          <p:cNvSpPr txBox="1">
            <a:spLocks noChangeArrowheads="1"/>
          </p:cNvSpPr>
          <p:nvPr/>
        </p:nvSpPr>
        <p:spPr bwMode="auto">
          <a:xfrm>
            <a:off x="1236663" y="1438275"/>
            <a:ext cx="1189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chemeClr val="hlink"/>
                </a:solidFill>
              </a:rPr>
              <a:t>Before</a:t>
            </a:r>
          </a:p>
        </p:txBody>
      </p:sp>
      <p:sp>
        <p:nvSpPr>
          <p:cNvPr id="648199" name="Text Box 7"/>
          <p:cNvSpPr txBox="1">
            <a:spLocks noChangeArrowheads="1"/>
          </p:cNvSpPr>
          <p:nvPr/>
        </p:nvSpPr>
        <p:spPr bwMode="auto">
          <a:xfrm>
            <a:off x="5289550" y="1430338"/>
            <a:ext cx="993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chemeClr val="folHlink"/>
                </a:solidFill>
              </a:rPr>
              <a:t>After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782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2192C9-79C1-495F-B954-87E20E2F97BC}" type="slidenum">
              <a:rPr lang="en-US"/>
              <a:pPr/>
              <a:t>52</a:t>
            </a:fld>
            <a:endParaRPr lang="en-US"/>
          </a:p>
        </p:txBody>
      </p:sp>
      <p:sp>
        <p:nvSpPr>
          <p:cNvPr id="64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Dead Code Removal (F90)</a:t>
            </a:r>
          </a:p>
        </p:txBody>
      </p:sp>
      <p:sp>
        <p:nvSpPr>
          <p:cNvPr id="64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4191000" cy="1981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>
                <a:latin typeface="Courier New" pitchFamily="49" charset="0"/>
              </a:rPr>
              <a:t>var = 5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>
                <a:latin typeface="Courier New" pitchFamily="49" charset="0"/>
              </a:rPr>
              <a:t>PRINT *, var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>
                <a:latin typeface="Courier New" pitchFamily="49" charset="0"/>
              </a:rPr>
              <a:t>STOP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PRINT *, var * 2</a:t>
            </a:r>
          </a:p>
        </p:txBody>
      </p:sp>
      <p:sp>
        <p:nvSpPr>
          <p:cNvPr id="649220" name="Text Box 4"/>
          <p:cNvSpPr txBox="1">
            <a:spLocks noChangeArrowheads="1"/>
          </p:cNvSpPr>
          <p:nvPr/>
        </p:nvSpPr>
        <p:spPr bwMode="auto">
          <a:xfrm>
            <a:off x="685800" y="3505200"/>
            <a:ext cx="74834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Since the last statement never executes, the compiler can eliminate it.</a:t>
            </a:r>
          </a:p>
        </p:txBody>
      </p:sp>
      <p:sp>
        <p:nvSpPr>
          <p:cNvPr id="649221" name="Rectangle 5"/>
          <p:cNvSpPr>
            <a:spLocks noChangeArrowheads="1"/>
          </p:cNvSpPr>
          <p:nvPr/>
        </p:nvSpPr>
        <p:spPr bwMode="auto">
          <a:xfrm>
            <a:off x="4724400" y="1828800"/>
            <a:ext cx="3810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>
                <a:latin typeface="Courier New" pitchFamily="49" charset="0"/>
              </a:rPr>
              <a:t>var = 5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>
                <a:latin typeface="Courier New" pitchFamily="49" charset="0"/>
              </a:rPr>
              <a:t>PRINT *, var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>
                <a:latin typeface="Courier New" pitchFamily="49" charset="0"/>
              </a:rPr>
              <a:t>STOP</a:t>
            </a:r>
          </a:p>
        </p:txBody>
      </p:sp>
      <p:sp>
        <p:nvSpPr>
          <p:cNvPr id="649222" name="Text Box 6"/>
          <p:cNvSpPr txBox="1">
            <a:spLocks noChangeArrowheads="1"/>
          </p:cNvSpPr>
          <p:nvPr/>
        </p:nvSpPr>
        <p:spPr bwMode="auto">
          <a:xfrm>
            <a:off x="1603375" y="1354138"/>
            <a:ext cx="11890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chemeClr val="hlink"/>
                </a:solidFill>
              </a:rPr>
              <a:t>Before</a:t>
            </a:r>
          </a:p>
        </p:txBody>
      </p:sp>
      <p:sp>
        <p:nvSpPr>
          <p:cNvPr id="649223" name="Text Box 7"/>
          <p:cNvSpPr txBox="1">
            <a:spLocks noChangeArrowheads="1"/>
          </p:cNvSpPr>
          <p:nvPr/>
        </p:nvSpPr>
        <p:spPr bwMode="auto">
          <a:xfrm>
            <a:off x="5178425" y="1354138"/>
            <a:ext cx="993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chemeClr val="folHlink"/>
                </a:solidFill>
              </a:rPr>
              <a:t>After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134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D773DF-7786-4AB7-910C-2E334B438B55}" type="slidenum">
              <a:rPr lang="en-US"/>
              <a:pPr/>
              <a:t>53</a:t>
            </a:fld>
            <a:endParaRPr lang="en-US"/>
          </a:p>
        </p:txBody>
      </p:sp>
      <p:sp>
        <p:nvSpPr>
          <p:cNvPr id="65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Dead Code Removal (C)</a:t>
            </a:r>
          </a:p>
        </p:txBody>
      </p:sp>
      <p:sp>
        <p:nvSpPr>
          <p:cNvPr id="65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4419600" cy="1981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>
                <a:latin typeface="Courier New" pitchFamily="49" charset="0"/>
              </a:rPr>
              <a:t>var = 5;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printf(</a:t>
            </a:r>
            <a:r>
              <a:rPr lang="en-US">
                <a:solidFill>
                  <a:schemeClr val="hlink"/>
                </a:solidFill>
                <a:latin typeface="Courier New" pitchFamily="49" charset="0"/>
              </a:rPr>
              <a:t>"</a:t>
            </a: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%d", var);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>
                <a:latin typeface="Courier New" pitchFamily="49" charset="0"/>
              </a:rPr>
              <a:t>exit(-1);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printf("%d", var * 2);</a:t>
            </a:r>
          </a:p>
        </p:txBody>
      </p:sp>
      <p:sp>
        <p:nvSpPr>
          <p:cNvPr id="650244" name="Text Box 4"/>
          <p:cNvSpPr txBox="1">
            <a:spLocks noChangeArrowheads="1"/>
          </p:cNvSpPr>
          <p:nvPr/>
        </p:nvSpPr>
        <p:spPr bwMode="auto">
          <a:xfrm>
            <a:off x="685800" y="3505200"/>
            <a:ext cx="74834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Since the last statement never executes, the compiler can eliminate it.</a:t>
            </a:r>
          </a:p>
        </p:txBody>
      </p:sp>
      <p:sp>
        <p:nvSpPr>
          <p:cNvPr id="650245" name="Rectangle 5"/>
          <p:cNvSpPr>
            <a:spLocks noChangeArrowheads="1"/>
          </p:cNvSpPr>
          <p:nvPr/>
        </p:nvSpPr>
        <p:spPr bwMode="auto">
          <a:xfrm>
            <a:off x="4724400" y="1828800"/>
            <a:ext cx="3810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>
                <a:latin typeface="Courier New" pitchFamily="49" charset="0"/>
              </a:rPr>
              <a:t>var = 5;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>
                <a:solidFill>
                  <a:schemeClr val="hlink"/>
                </a:solidFill>
                <a:latin typeface="Courier New" pitchFamily="49" charset="0"/>
              </a:rPr>
              <a:t>printf("%d", var);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>
                <a:latin typeface="Courier New" pitchFamily="49" charset="0"/>
              </a:rPr>
              <a:t>exit(-1);</a:t>
            </a:r>
          </a:p>
        </p:txBody>
      </p:sp>
      <p:sp>
        <p:nvSpPr>
          <p:cNvPr id="650246" name="Text Box 6"/>
          <p:cNvSpPr txBox="1">
            <a:spLocks noChangeArrowheads="1"/>
          </p:cNvSpPr>
          <p:nvPr/>
        </p:nvSpPr>
        <p:spPr bwMode="auto">
          <a:xfrm>
            <a:off x="1603375" y="1354138"/>
            <a:ext cx="11890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chemeClr val="hlink"/>
                </a:solidFill>
              </a:rPr>
              <a:t>Before</a:t>
            </a:r>
          </a:p>
        </p:txBody>
      </p:sp>
      <p:sp>
        <p:nvSpPr>
          <p:cNvPr id="650247" name="Text Box 7"/>
          <p:cNvSpPr txBox="1">
            <a:spLocks noChangeArrowheads="1"/>
          </p:cNvSpPr>
          <p:nvPr/>
        </p:nvSpPr>
        <p:spPr bwMode="auto">
          <a:xfrm>
            <a:off x="5178425" y="1354138"/>
            <a:ext cx="993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chemeClr val="folHlink"/>
                </a:solidFill>
              </a:rPr>
              <a:t>After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744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D588E4-E335-4FD2-8378-D0A1CF22B70C}" type="slidenum">
              <a:rPr lang="en-US"/>
              <a:pPr/>
              <a:t>54</a:t>
            </a:fld>
            <a:endParaRPr lang="en-US"/>
          </a:p>
        </p:txBody>
      </p:sp>
      <p:sp>
        <p:nvSpPr>
          <p:cNvPr id="65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Strength Reduction (F90)</a:t>
            </a:r>
          </a:p>
        </p:txBody>
      </p:sp>
      <p:sp>
        <p:nvSpPr>
          <p:cNvPr id="65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3263900" cy="1219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>
                <a:latin typeface="Courier New" pitchFamily="49" charset="0"/>
              </a:rPr>
              <a:t>x = y</a:t>
            </a: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**</a:t>
            </a: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</a:rPr>
              <a:t>2.0</a:t>
            </a:r>
          </a:p>
          <a:p>
            <a:pPr>
              <a:buFont typeface="Wingdings" pitchFamily="2" charset="2"/>
              <a:buNone/>
            </a:pPr>
            <a:r>
              <a:rPr lang="en-US" b="1">
                <a:latin typeface="Courier New" pitchFamily="49" charset="0"/>
              </a:rPr>
              <a:t>a = c</a:t>
            </a: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/</a:t>
            </a: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  </a:t>
            </a:r>
            <a:r>
              <a:rPr lang="en-US" b="1">
                <a:latin typeface="Courier New" pitchFamily="49" charset="0"/>
              </a:rPr>
              <a:t>2.0</a:t>
            </a:r>
          </a:p>
        </p:txBody>
      </p:sp>
      <p:sp>
        <p:nvSpPr>
          <p:cNvPr id="651268" name="Rectangle 4"/>
          <p:cNvSpPr>
            <a:spLocks noChangeArrowheads="1"/>
          </p:cNvSpPr>
          <p:nvPr/>
        </p:nvSpPr>
        <p:spPr bwMode="auto">
          <a:xfrm>
            <a:off x="4876800" y="1981200"/>
            <a:ext cx="3200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 b="1">
                <a:latin typeface="Courier New" pitchFamily="49" charset="0"/>
              </a:rPr>
              <a:t>x = y</a:t>
            </a:r>
            <a:r>
              <a:rPr lang="en-US" sz="2800" b="1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2800" b="1">
                <a:solidFill>
                  <a:schemeClr val="folHlink"/>
                </a:solidFill>
                <a:latin typeface="Courier New" pitchFamily="49" charset="0"/>
              </a:rPr>
              <a:t>*</a:t>
            </a:r>
            <a:r>
              <a:rPr lang="en-US" sz="2800" b="1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2800" b="1">
                <a:latin typeface="Courier New" pitchFamily="49" charset="0"/>
              </a:rPr>
              <a:t>y</a:t>
            </a: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 b="1">
                <a:latin typeface="Courier New" pitchFamily="49" charset="0"/>
              </a:rPr>
              <a:t>a = c</a:t>
            </a:r>
            <a:r>
              <a:rPr lang="en-US" sz="2800" b="1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2800" b="1">
                <a:solidFill>
                  <a:schemeClr val="folHlink"/>
                </a:solidFill>
                <a:latin typeface="Courier New" pitchFamily="49" charset="0"/>
              </a:rPr>
              <a:t>*</a:t>
            </a:r>
            <a:r>
              <a:rPr lang="en-US" sz="2800" b="1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2800" b="1">
                <a:latin typeface="Courier New" pitchFamily="49" charset="0"/>
              </a:rPr>
              <a:t>0.5</a:t>
            </a:r>
          </a:p>
        </p:txBody>
      </p:sp>
      <p:sp>
        <p:nvSpPr>
          <p:cNvPr id="651269" name="Text Box 5"/>
          <p:cNvSpPr txBox="1">
            <a:spLocks noChangeArrowheads="1"/>
          </p:cNvSpPr>
          <p:nvPr/>
        </p:nvSpPr>
        <p:spPr bwMode="auto">
          <a:xfrm>
            <a:off x="1908175" y="1430338"/>
            <a:ext cx="11890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chemeClr val="hlink"/>
                </a:solidFill>
              </a:rPr>
              <a:t>Before</a:t>
            </a:r>
          </a:p>
        </p:txBody>
      </p:sp>
      <p:sp>
        <p:nvSpPr>
          <p:cNvPr id="651270" name="Text Box 6"/>
          <p:cNvSpPr txBox="1">
            <a:spLocks noChangeArrowheads="1"/>
          </p:cNvSpPr>
          <p:nvPr/>
        </p:nvSpPr>
        <p:spPr bwMode="auto">
          <a:xfrm>
            <a:off x="5592763" y="1430338"/>
            <a:ext cx="993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chemeClr val="folHlink"/>
                </a:solidFill>
              </a:rPr>
              <a:t>After</a:t>
            </a:r>
          </a:p>
        </p:txBody>
      </p:sp>
      <p:sp>
        <p:nvSpPr>
          <p:cNvPr id="651271" name="Text Box 7"/>
          <p:cNvSpPr txBox="1">
            <a:spLocks noChangeArrowheads="1"/>
          </p:cNvSpPr>
          <p:nvPr/>
        </p:nvSpPr>
        <p:spPr bwMode="auto">
          <a:xfrm>
            <a:off x="685800" y="2971800"/>
            <a:ext cx="79248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 dirty="0"/>
              <a:t>Raising one value to the power of another, or dividing, is more expensive than multiplying.  If the compiler can tell that the power is a small integer, or that the denominator is a constant, it’ll use multiplication instead</a:t>
            </a:r>
            <a:r>
              <a:rPr lang="en-US" sz="2400" dirty="0" smtClean="0"/>
              <a:t>.</a:t>
            </a:r>
          </a:p>
          <a:p>
            <a:pPr algn="l"/>
            <a:endParaRPr lang="en-US" sz="2400" dirty="0"/>
          </a:p>
          <a:p>
            <a:pPr algn="l"/>
            <a:r>
              <a:rPr lang="en-US" sz="2400" dirty="0"/>
              <a:t>Note: In Fortran, “</a:t>
            </a:r>
            <a:r>
              <a:rPr lang="en-US" sz="2400" b="1" dirty="0">
                <a:latin typeface="Courier New" pitchFamily="49" charset="0"/>
              </a:rPr>
              <a:t>y</a:t>
            </a:r>
            <a:r>
              <a:rPr lang="en-US" sz="2400" b="1" dirty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2400" b="1" dirty="0">
                <a:solidFill>
                  <a:schemeClr val="hlink"/>
                </a:solidFill>
                <a:latin typeface="Courier New" pitchFamily="49" charset="0"/>
              </a:rPr>
              <a:t>**</a:t>
            </a:r>
            <a:r>
              <a:rPr lang="en-US" sz="2400" b="1" dirty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2.0</a:t>
            </a:r>
            <a:r>
              <a:rPr lang="en-US" sz="2400" dirty="0"/>
              <a:t>” means “y to the power 2.”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0948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EFE682-6A1C-4756-9281-4EBC9170141B}" type="slidenum">
              <a:rPr lang="en-US"/>
              <a:pPr/>
              <a:t>55</a:t>
            </a:fld>
            <a:endParaRPr lang="en-US"/>
          </a:p>
        </p:txBody>
      </p:sp>
      <p:sp>
        <p:nvSpPr>
          <p:cNvPr id="65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Strength Reduction (C)</a:t>
            </a:r>
          </a:p>
        </p:txBody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3263900" cy="1219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>
                <a:latin typeface="Courier New" pitchFamily="49" charset="0"/>
              </a:rPr>
              <a:t>x = pow(y, 2.0);</a:t>
            </a:r>
          </a:p>
          <a:p>
            <a:pPr>
              <a:buFont typeface="Wingdings" pitchFamily="2" charset="2"/>
              <a:buNone/>
            </a:pPr>
            <a:r>
              <a:rPr lang="en-US" b="1">
                <a:latin typeface="Courier New" pitchFamily="49" charset="0"/>
              </a:rPr>
              <a:t>a = c</a:t>
            </a: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/</a:t>
            </a: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  </a:t>
            </a:r>
            <a:r>
              <a:rPr lang="en-US" b="1">
                <a:latin typeface="Courier New" pitchFamily="49" charset="0"/>
              </a:rPr>
              <a:t>2.0;</a:t>
            </a:r>
          </a:p>
        </p:txBody>
      </p:sp>
      <p:sp>
        <p:nvSpPr>
          <p:cNvPr id="652292" name="Rectangle 4"/>
          <p:cNvSpPr>
            <a:spLocks noChangeArrowheads="1"/>
          </p:cNvSpPr>
          <p:nvPr/>
        </p:nvSpPr>
        <p:spPr bwMode="auto">
          <a:xfrm>
            <a:off x="4876800" y="1981200"/>
            <a:ext cx="3200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 b="1">
                <a:latin typeface="Courier New" pitchFamily="49" charset="0"/>
              </a:rPr>
              <a:t>x = y</a:t>
            </a:r>
            <a:r>
              <a:rPr lang="en-US" sz="2800" b="1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2800" b="1">
                <a:solidFill>
                  <a:schemeClr val="folHlink"/>
                </a:solidFill>
                <a:latin typeface="Courier New" pitchFamily="49" charset="0"/>
              </a:rPr>
              <a:t>*</a:t>
            </a:r>
            <a:r>
              <a:rPr lang="en-US" sz="2800" b="1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2800" b="1">
                <a:latin typeface="Courier New" pitchFamily="49" charset="0"/>
              </a:rPr>
              <a:t>y;</a:t>
            </a: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 b="1">
                <a:latin typeface="Courier New" pitchFamily="49" charset="0"/>
              </a:rPr>
              <a:t>a = c</a:t>
            </a:r>
            <a:r>
              <a:rPr lang="en-US" sz="2800" b="1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2800" b="1">
                <a:solidFill>
                  <a:schemeClr val="folHlink"/>
                </a:solidFill>
                <a:latin typeface="Courier New" pitchFamily="49" charset="0"/>
              </a:rPr>
              <a:t>*</a:t>
            </a:r>
            <a:r>
              <a:rPr lang="en-US" sz="2800" b="1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2800" b="1">
                <a:latin typeface="Courier New" pitchFamily="49" charset="0"/>
              </a:rPr>
              <a:t>0.5;</a:t>
            </a:r>
          </a:p>
        </p:txBody>
      </p:sp>
      <p:sp>
        <p:nvSpPr>
          <p:cNvPr id="652293" name="Text Box 5"/>
          <p:cNvSpPr txBox="1">
            <a:spLocks noChangeArrowheads="1"/>
          </p:cNvSpPr>
          <p:nvPr/>
        </p:nvSpPr>
        <p:spPr bwMode="auto">
          <a:xfrm>
            <a:off x="1908175" y="1430338"/>
            <a:ext cx="11890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chemeClr val="hlink"/>
                </a:solidFill>
              </a:rPr>
              <a:t>Before</a:t>
            </a:r>
          </a:p>
        </p:txBody>
      </p:sp>
      <p:sp>
        <p:nvSpPr>
          <p:cNvPr id="652294" name="Text Box 6"/>
          <p:cNvSpPr txBox="1">
            <a:spLocks noChangeArrowheads="1"/>
          </p:cNvSpPr>
          <p:nvPr/>
        </p:nvSpPr>
        <p:spPr bwMode="auto">
          <a:xfrm>
            <a:off x="5592763" y="1430338"/>
            <a:ext cx="993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chemeClr val="folHlink"/>
                </a:solidFill>
              </a:rPr>
              <a:t>After</a:t>
            </a:r>
          </a:p>
        </p:txBody>
      </p:sp>
      <p:sp>
        <p:nvSpPr>
          <p:cNvPr id="652295" name="Text Box 7"/>
          <p:cNvSpPr txBox="1">
            <a:spLocks noChangeArrowheads="1"/>
          </p:cNvSpPr>
          <p:nvPr/>
        </p:nvSpPr>
        <p:spPr bwMode="auto">
          <a:xfrm>
            <a:off x="685800" y="2971800"/>
            <a:ext cx="79248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 dirty="0"/>
              <a:t>Raising one value to the power of another, or dividing, is more expensive than multiplying.  If the compiler can tell that the power is a small integer, or that the denominator is a constant, it’ll use multiplication instead.</a:t>
            </a:r>
          </a:p>
          <a:p>
            <a:pPr algn="l"/>
            <a:endParaRPr lang="en-US" sz="2400" dirty="0" smtClean="0"/>
          </a:p>
          <a:p>
            <a:pPr algn="l"/>
            <a:r>
              <a:rPr lang="en-US" sz="2400" dirty="0" smtClean="0"/>
              <a:t>Note</a:t>
            </a:r>
            <a:r>
              <a:rPr lang="en-US" sz="2400" dirty="0"/>
              <a:t>: In C, “</a:t>
            </a:r>
            <a:r>
              <a:rPr lang="en-US" sz="2400" b="1" dirty="0" err="1">
                <a:latin typeface="Courier New" pitchFamily="49" charset="0"/>
              </a:rPr>
              <a:t>pow</a:t>
            </a:r>
            <a:r>
              <a:rPr lang="en-US" sz="2400" b="1" dirty="0">
                <a:latin typeface="Courier New" pitchFamily="49" charset="0"/>
              </a:rPr>
              <a:t>(y, 2.0)</a:t>
            </a:r>
            <a:r>
              <a:rPr lang="en-US" sz="2400" dirty="0"/>
              <a:t>” means “y to </a:t>
            </a:r>
            <a:r>
              <a:rPr lang="en-US" sz="2400" dirty="0" smtClean="0"/>
              <a:t>the power </a:t>
            </a:r>
            <a:r>
              <a:rPr lang="en-US" sz="2400" dirty="0"/>
              <a:t>2.”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5762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C2BAE3-B7D0-45B6-94DB-31A391016DAE}" type="slidenum">
              <a:rPr lang="en-US"/>
              <a:pPr/>
              <a:t>56</a:t>
            </a:fld>
            <a:endParaRPr lang="en-US"/>
          </a:p>
        </p:txBody>
      </p:sp>
      <p:sp>
        <p:nvSpPr>
          <p:cNvPr id="65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350" dirty="0"/>
              <a:t>Common </a:t>
            </a:r>
            <a:r>
              <a:rPr lang="en-US" sz="3350" dirty="0" err="1"/>
              <a:t>Subexpression</a:t>
            </a:r>
            <a:r>
              <a:rPr lang="en-US" sz="3350" dirty="0"/>
              <a:t> </a:t>
            </a:r>
            <a:r>
              <a:rPr lang="en-US" sz="3350" dirty="0" smtClean="0"/>
              <a:t>Elimination (F90)</a:t>
            </a:r>
            <a:endParaRPr lang="en-US" sz="3350" dirty="0"/>
          </a:p>
        </p:txBody>
      </p:sp>
      <p:sp>
        <p:nvSpPr>
          <p:cNvPr id="65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3810000" cy="1219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>
                <a:latin typeface="Courier New" pitchFamily="49" charset="0"/>
              </a:rPr>
              <a:t>d = c *</a:t>
            </a: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(a / b)</a:t>
            </a:r>
          </a:p>
          <a:p>
            <a:pPr>
              <a:buFont typeface="Wingdings" pitchFamily="2" charset="2"/>
              <a:buNone/>
            </a:pPr>
            <a:r>
              <a:rPr lang="en-US" b="1">
                <a:latin typeface="Courier New" pitchFamily="49" charset="0"/>
              </a:rPr>
              <a:t>e =</a:t>
            </a: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(a / b)</a:t>
            </a: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</a:rPr>
              <a:t>* 2.0</a:t>
            </a:r>
          </a:p>
        </p:txBody>
      </p:sp>
      <p:sp>
        <p:nvSpPr>
          <p:cNvPr id="653316" name="Rectangle 4"/>
          <p:cNvSpPr>
            <a:spLocks noChangeArrowheads="1"/>
          </p:cNvSpPr>
          <p:nvPr/>
        </p:nvSpPr>
        <p:spPr bwMode="auto">
          <a:xfrm>
            <a:off x="4648200" y="1905000"/>
            <a:ext cx="3886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 b="1">
                <a:solidFill>
                  <a:schemeClr val="folHlink"/>
                </a:solidFill>
                <a:latin typeface="Courier New" pitchFamily="49" charset="0"/>
              </a:rPr>
              <a:t>adivb = a / b</a:t>
            </a: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 b="1">
                <a:latin typeface="Courier New" pitchFamily="49" charset="0"/>
              </a:rPr>
              <a:t>d = c *</a:t>
            </a:r>
            <a:r>
              <a:rPr lang="en-US" sz="2800" b="1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2800" b="1">
                <a:solidFill>
                  <a:schemeClr val="folHlink"/>
                </a:solidFill>
                <a:latin typeface="Courier New" pitchFamily="49" charset="0"/>
              </a:rPr>
              <a:t>adivb</a:t>
            </a: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 b="1">
                <a:latin typeface="Courier New" pitchFamily="49" charset="0"/>
              </a:rPr>
              <a:t>e =</a:t>
            </a:r>
            <a:r>
              <a:rPr lang="en-US" sz="2800" b="1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2800" b="1">
                <a:solidFill>
                  <a:schemeClr val="folHlink"/>
                </a:solidFill>
                <a:latin typeface="Courier New" pitchFamily="49" charset="0"/>
              </a:rPr>
              <a:t>adivb</a:t>
            </a:r>
            <a:r>
              <a:rPr lang="en-US" sz="2800" b="1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2800" b="1">
                <a:latin typeface="Courier New" pitchFamily="49" charset="0"/>
              </a:rPr>
              <a:t>* 2.0</a:t>
            </a:r>
          </a:p>
        </p:txBody>
      </p:sp>
      <p:sp>
        <p:nvSpPr>
          <p:cNvPr id="653317" name="Text Box 5"/>
          <p:cNvSpPr txBox="1">
            <a:spLocks noChangeArrowheads="1"/>
          </p:cNvSpPr>
          <p:nvPr/>
        </p:nvSpPr>
        <p:spPr bwMode="auto">
          <a:xfrm>
            <a:off x="1831975" y="1277938"/>
            <a:ext cx="11890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chemeClr val="hlink"/>
                </a:solidFill>
              </a:rPr>
              <a:t>Before</a:t>
            </a:r>
          </a:p>
        </p:txBody>
      </p:sp>
      <p:sp>
        <p:nvSpPr>
          <p:cNvPr id="653318" name="Text Box 6"/>
          <p:cNvSpPr txBox="1">
            <a:spLocks noChangeArrowheads="1"/>
          </p:cNvSpPr>
          <p:nvPr/>
        </p:nvSpPr>
        <p:spPr bwMode="auto">
          <a:xfrm>
            <a:off x="5899150" y="1277938"/>
            <a:ext cx="993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chemeClr val="folHlink"/>
                </a:solidFill>
              </a:rPr>
              <a:t>After</a:t>
            </a:r>
          </a:p>
        </p:txBody>
      </p:sp>
      <p:sp>
        <p:nvSpPr>
          <p:cNvPr id="653319" name="Text Box 7"/>
          <p:cNvSpPr txBox="1">
            <a:spLocks noChangeArrowheads="1"/>
          </p:cNvSpPr>
          <p:nvPr/>
        </p:nvSpPr>
        <p:spPr bwMode="auto">
          <a:xfrm>
            <a:off x="762000" y="3581400"/>
            <a:ext cx="763587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 dirty="0"/>
              <a:t>The </a:t>
            </a:r>
            <a:r>
              <a:rPr lang="en-US" sz="2400" dirty="0" err="1"/>
              <a:t>subexpression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b="1" dirty="0">
                <a:solidFill>
                  <a:schemeClr val="hlink"/>
                </a:solidFill>
                <a:latin typeface="Courier New" pitchFamily="49" charset="0"/>
              </a:rPr>
              <a:t>(a / b)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/>
              <a:t>occurs in both assignment statements, so there’s no point in calculating it twice.</a:t>
            </a:r>
          </a:p>
          <a:p>
            <a:pPr algn="l"/>
            <a:endParaRPr lang="en-US" sz="2400" dirty="0" smtClean="0"/>
          </a:p>
          <a:p>
            <a:pPr algn="l"/>
            <a:r>
              <a:rPr lang="en-US" sz="2400" dirty="0" smtClean="0"/>
              <a:t>This </a:t>
            </a:r>
            <a:r>
              <a:rPr lang="en-US" sz="2400" dirty="0"/>
              <a:t>is typically only worth doing if the common </a:t>
            </a:r>
            <a:r>
              <a:rPr lang="en-US" sz="2400" dirty="0" err="1"/>
              <a:t>subexpression</a:t>
            </a:r>
            <a:r>
              <a:rPr lang="en-US" sz="2400" dirty="0"/>
              <a:t> is expensive to calculate.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677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C2BAE3-B7D0-45B6-94DB-31A391016DAE}" type="slidenum">
              <a:rPr lang="en-US"/>
              <a:pPr/>
              <a:t>57</a:t>
            </a:fld>
            <a:endParaRPr lang="en-US"/>
          </a:p>
        </p:txBody>
      </p:sp>
      <p:sp>
        <p:nvSpPr>
          <p:cNvPr id="65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Common </a:t>
            </a:r>
            <a:r>
              <a:rPr lang="en-US" sz="3400" dirty="0" err="1"/>
              <a:t>Subexpression</a:t>
            </a:r>
            <a:r>
              <a:rPr lang="en-US" sz="3400" dirty="0"/>
              <a:t> </a:t>
            </a:r>
            <a:r>
              <a:rPr lang="en-US" sz="3400" dirty="0" smtClean="0"/>
              <a:t>Elimination (C)</a:t>
            </a:r>
            <a:endParaRPr lang="en-US" sz="3400" dirty="0"/>
          </a:p>
        </p:txBody>
      </p:sp>
      <p:sp>
        <p:nvSpPr>
          <p:cNvPr id="65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3810000" cy="1219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d = c *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(a / b</a:t>
            </a:r>
            <a:r>
              <a:rPr lang="en-US" b="1" dirty="0" smtClean="0">
                <a:solidFill>
                  <a:schemeClr val="hlink"/>
                </a:solidFill>
                <a:latin typeface="Courier New" pitchFamily="49" charset="0"/>
              </a:rPr>
              <a:t>);</a:t>
            </a:r>
            <a:endParaRPr lang="en-US" b="1" dirty="0">
              <a:solidFill>
                <a:schemeClr val="hlink"/>
              </a:solidFill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e =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(a / b)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</a:rPr>
              <a:t>* </a:t>
            </a:r>
            <a:r>
              <a:rPr lang="en-US" b="1" dirty="0" smtClean="0">
                <a:latin typeface="Courier New" pitchFamily="49" charset="0"/>
              </a:rPr>
              <a:t>2.0;</a:t>
            </a:r>
            <a:endParaRPr lang="en-US" b="1" dirty="0">
              <a:latin typeface="Courier New" pitchFamily="49" charset="0"/>
            </a:endParaRPr>
          </a:p>
        </p:txBody>
      </p:sp>
      <p:sp>
        <p:nvSpPr>
          <p:cNvPr id="653316" name="Rectangle 4"/>
          <p:cNvSpPr>
            <a:spLocks noChangeArrowheads="1"/>
          </p:cNvSpPr>
          <p:nvPr/>
        </p:nvSpPr>
        <p:spPr bwMode="auto">
          <a:xfrm>
            <a:off x="4648200" y="1905000"/>
            <a:ext cx="3886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 b="1" dirty="0" err="1">
                <a:solidFill>
                  <a:schemeClr val="folHlink"/>
                </a:solidFill>
                <a:latin typeface="Courier New" pitchFamily="49" charset="0"/>
              </a:rPr>
              <a:t>adivb</a:t>
            </a:r>
            <a:r>
              <a:rPr lang="en-US" sz="2800" b="1" dirty="0">
                <a:solidFill>
                  <a:schemeClr val="folHlink"/>
                </a:solidFill>
                <a:latin typeface="Courier New" pitchFamily="49" charset="0"/>
              </a:rPr>
              <a:t> = a / </a:t>
            </a:r>
            <a:r>
              <a:rPr lang="en-US" sz="2800" b="1" dirty="0" smtClean="0">
                <a:solidFill>
                  <a:schemeClr val="folHlink"/>
                </a:solidFill>
                <a:latin typeface="Courier New" pitchFamily="49" charset="0"/>
              </a:rPr>
              <a:t>b;</a:t>
            </a:r>
            <a:endParaRPr lang="en-US" sz="2800" b="1" dirty="0">
              <a:solidFill>
                <a:schemeClr val="folHlink"/>
              </a:solidFill>
              <a:latin typeface="Courier New" pitchFamily="49" charset="0"/>
            </a:endParaRP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 b="1" dirty="0">
                <a:latin typeface="Courier New" pitchFamily="49" charset="0"/>
              </a:rPr>
              <a:t>d = c *</a:t>
            </a:r>
            <a:r>
              <a:rPr lang="en-US" sz="2800" b="1" dirty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2800" b="1" dirty="0" err="1" smtClean="0">
                <a:solidFill>
                  <a:schemeClr val="folHlink"/>
                </a:solidFill>
                <a:latin typeface="Courier New" pitchFamily="49" charset="0"/>
              </a:rPr>
              <a:t>adivb</a:t>
            </a:r>
            <a:r>
              <a:rPr lang="en-US" sz="2800" b="1" dirty="0" smtClean="0">
                <a:solidFill>
                  <a:schemeClr val="folHlink"/>
                </a:solidFill>
                <a:latin typeface="Courier New" pitchFamily="49" charset="0"/>
              </a:rPr>
              <a:t>;</a:t>
            </a:r>
            <a:endParaRPr lang="en-US" sz="2800" b="1" dirty="0">
              <a:solidFill>
                <a:schemeClr val="folHlink"/>
              </a:solidFill>
              <a:latin typeface="Courier New" pitchFamily="49" charset="0"/>
            </a:endParaRP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 b="1" dirty="0">
                <a:latin typeface="Courier New" pitchFamily="49" charset="0"/>
              </a:rPr>
              <a:t>e =</a:t>
            </a:r>
            <a:r>
              <a:rPr lang="en-US" sz="2800" b="1" dirty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2800" b="1" dirty="0" err="1">
                <a:solidFill>
                  <a:schemeClr val="folHlink"/>
                </a:solidFill>
                <a:latin typeface="Courier New" pitchFamily="49" charset="0"/>
              </a:rPr>
              <a:t>adivb</a:t>
            </a:r>
            <a:r>
              <a:rPr lang="en-US" sz="2800" b="1" dirty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</a:rPr>
              <a:t>* </a:t>
            </a:r>
            <a:r>
              <a:rPr lang="en-US" sz="2800" b="1" dirty="0" smtClean="0">
                <a:latin typeface="Courier New" pitchFamily="49" charset="0"/>
              </a:rPr>
              <a:t>2.0;</a:t>
            </a:r>
            <a:endParaRPr lang="en-US" sz="2800" b="1" dirty="0">
              <a:latin typeface="Courier New" pitchFamily="49" charset="0"/>
            </a:endParaRPr>
          </a:p>
        </p:txBody>
      </p:sp>
      <p:sp>
        <p:nvSpPr>
          <p:cNvPr id="653317" name="Text Box 5"/>
          <p:cNvSpPr txBox="1">
            <a:spLocks noChangeArrowheads="1"/>
          </p:cNvSpPr>
          <p:nvPr/>
        </p:nvSpPr>
        <p:spPr bwMode="auto">
          <a:xfrm>
            <a:off x="1831975" y="1277938"/>
            <a:ext cx="11890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chemeClr val="hlink"/>
                </a:solidFill>
              </a:rPr>
              <a:t>Before</a:t>
            </a:r>
          </a:p>
        </p:txBody>
      </p:sp>
      <p:sp>
        <p:nvSpPr>
          <p:cNvPr id="653318" name="Text Box 6"/>
          <p:cNvSpPr txBox="1">
            <a:spLocks noChangeArrowheads="1"/>
          </p:cNvSpPr>
          <p:nvPr/>
        </p:nvSpPr>
        <p:spPr bwMode="auto">
          <a:xfrm>
            <a:off x="5899150" y="1277938"/>
            <a:ext cx="993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chemeClr val="folHlink"/>
                </a:solidFill>
              </a:rPr>
              <a:t>After</a:t>
            </a:r>
          </a:p>
        </p:txBody>
      </p:sp>
      <p:sp>
        <p:nvSpPr>
          <p:cNvPr id="653319" name="Text Box 7"/>
          <p:cNvSpPr txBox="1">
            <a:spLocks noChangeArrowheads="1"/>
          </p:cNvSpPr>
          <p:nvPr/>
        </p:nvSpPr>
        <p:spPr bwMode="auto">
          <a:xfrm>
            <a:off x="762000" y="3581400"/>
            <a:ext cx="763587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 dirty="0"/>
              <a:t>The </a:t>
            </a:r>
            <a:r>
              <a:rPr lang="en-US" sz="2400" dirty="0" err="1"/>
              <a:t>subexpression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b="1" dirty="0">
                <a:solidFill>
                  <a:schemeClr val="hlink"/>
                </a:solidFill>
                <a:latin typeface="Courier New" pitchFamily="49" charset="0"/>
              </a:rPr>
              <a:t>(a / b)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/>
              <a:t>occurs in both assignment statements, so there’s no point in calculating it twice.</a:t>
            </a:r>
          </a:p>
          <a:p>
            <a:pPr algn="l"/>
            <a:endParaRPr lang="en-US" sz="2400" dirty="0" smtClean="0"/>
          </a:p>
          <a:p>
            <a:pPr algn="l"/>
            <a:r>
              <a:rPr lang="en-US" sz="2400" dirty="0" smtClean="0"/>
              <a:t>This </a:t>
            </a:r>
            <a:r>
              <a:rPr lang="en-US" sz="2400" dirty="0"/>
              <a:t>is typically only worth doing if the common </a:t>
            </a:r>
            <a:r>
              <a:rPr lang="en-US" sz="2400" dirty="0" err="1"/>
              <a:t>subexpression</a:t>
            </a:r>
            <a:r>
              <a:rPr lang="en-US" sz="2400" dirty="0"/>
              <a:t> is expensive to calculate.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828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F8B66F-D2B3-483D-97FA-6FA6D0726334}" type="slidenum">
              <a:rPr lang="en-US"/>
              <a:pPr/>
              <a:t>58</a:t>
            </a:fld>
            <a:endParaRPr lang="en-US"/>
          </a:p>
        </p:txBody>
      </p:sp>
      <p:sp>
        <p:nvSpPr>
          <p:cNvPr id="65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</a:t>
            </a:r>
            <a:r>
              <a:rPr lang="en-US" dirty="0" smtClean="0"/>
              <a:t>Renaming (F90)</a:t>
            </a:r>
            <a:endParaRPr lang="en-US" dirty="0"/>
          </a:p>
        </p:txBody>
      </p:sp>
      <p:sp>
        <p:nvSpPr>
          <p:cNvPr id="65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81200"/>
            <a:ext cx="3657600" cy="1905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x</a:t>
            </a: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</a:rPr>
              <a:t>= y * z</a:t>
            </a:r>
          </a:p>
          <a:p>
            <a:pPr>
              <a:buFont typeface="Wingdings" pitchFamily="2" charset="2"/>
              <a:buNone/>
            </a:pPr>
            <a:r>
              <a:rPr lang="en-US" b="1">
                <a:latin typeface="Courier New" pitchFamily="49" charset="0"/>
              </a:rPr>
              <a:t>q = r +</a:t>
            </a: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x</a:t>
            </a: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</a:rPr>
              <a:t>* 2</a:t>
            </a:r>
          </a:p>
          <a:p>
            <a:pPr>
              <a:buFont typeface="Wingdings" pitchFamily="2" charset="2"/>
              <a:buNone/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x</a:t>
            </a: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</a:rPr>
              <a:t>= a + b</a:t>
            </a:r>
          </a:p>
        </p:txBody>
      </p:sp>
      <p:sp>
        <p:nvSpPr>
          <p:cNvPr id="654340" name="Rectangle 4"/>
          <p:cNvSpPr>
            <a:spLocks noChangeArrowheads="1"/>
          </p:cNvSpPr>
          <p:nvPr/>
        </p:nvSpPr>
        <p:spPr bwMode="auto">
          <a:xfrm>
            <a:off x="4648200" y="1981200"/>
            <a:ext cx="3657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>
                <a:solidFill>
                  <a:schemeClr val="folHlink"/>
                </a:solidFill>
                <a:latin typeface="Courier New" pitchFamily="49" charset="0"/>
              </a:rPr>
              <a:t>x0</a:t>
            </a:r>
            <a:r>
              <a:rPr lang="en-US" sz="2400" b="1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2400" b="1">
                <a:latin typeface="Courier New" pitchFamily="49" charset="0"/>
              </a:rPr>
              <a:t>= y * z</a:t>
            </a: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>
                <a:latin typeface="Courier New" pitchFamily="49" charset="0"/>
              </a:rPr>
              <a:t>q = r +</a:t>
            </a:r>
            <a:r>
              <a:rPr lang="en-US" sz="2400" b="1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2400" b="1">
                <a:solidFill>
                  <a:schemeClr val="folHlink"/>
                </a:solidFill>
                <a:latin typeface="Courier New" pitchFamily="49" charset="0"/>
              </a:rPr>
              <a:t>x0</a:t>
            </a:r>
            <a:r>
              <a:rPr lang="en-US" sz="2400" b="1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2400" b="1">
                <a:latin typeface="Courier New" pitchFamily="49" charset="0"/>
              </a:rPr>
              <a:t>* 2</a:t>
            </a: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>
                <a:solidFill>
                  <a:schemeClr val="folHlink"/>
                </a:solidFill>
                <a:latin typeface="Courier New" pitchFamily="49" charset="0"/>
              </a:rPr>
              <a:t>x</a:t>
            </a:r>
            <a:r>
              <a:rPr lang="en-US" sz="2400" b="1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2400" b="1">
                <a:latin typeface="Courier New" pitchFamily="49" charset="0"/>
              </a:rPr>
              <a:t>= a + b</a:t>
            </a:r>
          </a:p>
        </p:txBody>
      </p:sp>
      <p:sp>
        <p:nvSpPr>
          <p:cNvPr id="654341" name="Text Box 5"/>
          <p:cNvSpPr txBox="1">
            <a:spLocks noChangeArrowheads="1"/>
          </p:cNvSpPr>
          <p:nvPr/>
        </p:nvSpPr>
        <p:spPr bwMode="auto">
          <a:xfrm>
            <a:off x="1465263" y="1438275"/>
            <a:ext cx="1189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chemeClr val="hlink"/>
                </a:solidFill>
              </a:rPr>
              <a:t>Before</a:t>
            </a:r>
          </a:p>
        </p:txBody>
      </p:sp>
      <p:sp>
        <p:nvSpPr>
          <p:cNvPr id="654342" name="Text Box 6"/>
          <p:cNvSpPr txBox="1">
            <a:spLocks noChangeArrowheads="1"/>
          </p:cNvSpPr>
          <p:nvPr/>
        </p:nvSpPr>
        <p:spPr bwMode="auto">
          <a:xfrm>
            <a:off x="5600700" y="1438275"/>
            <a:ext cx="993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chemeClr val="folHlink"/>
                </a:solidFill>
              </a:rPr>
              <a:t>After</a:t>
            </a:r>
          </a:p>
        </p:txBody>
      </p:sp>
      <p:sp>
        <p:nvSpPr>
          <p:cNvPr id="654343" name="Text Box 7"/>
          <p:cNvSpPr txBox="1">
            <a:spLocks noChangeArrowheads="1"/>
          </p:cNvSpPr>
          <p:nvPr/>
        </p:nvSpPr>
        <p:spPr bwMode="auto">
          <a:xfrm>
            <a:off x="609600" y="3886200"/>
            <a:ext cx="7924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 dirty="0"/>
              <a:t>The original code has an </a:t>
            </a:r>
            <a:r>
              <a:rPr lang="en-US" sz="2400" b="1" u="sng" dirty="0">
                <a:solidFill>
                  <a:schemeClr val="hlink"/>
                </a:solidFill>
              </a:rPr>
              <a:t>output dependency</a:t>
            </a:r>
            <a:r>
              <a:rPr lang="en-US" sz="2400" dirty="0"/>
              <a:t>, while the new code </a:t>
            </a:r>
            <a:r>
              <a:rPr lang="en-US" sz="2400" b="1" u="sng" dirty="0">
                <a:solidFill>
                  <a:schemeClr val="folHlink"/>
                </a:solidFill>
              </a:rPr>
              <a:t>doesn’t</a:t>
            </a:r>
            <a:r>
              <a:rPr lang="en-US" sz="2400" dirty="0">
                <a:solidFill>
                  <a:srgbClr val="008000"/>
                </a:solidFill>
              </a:rPr>
              <a:t> </a:t>
            </a:r>
            <a:r>
              <a:rPr lang="en-US" sz="2400" dirty="0"/>
              <a:t>– but the final value of</a:t>
            </a:r>
            <a:r>
              <a:rPr lang="en-US" sz="2400" dirty="0">
                <a:latin typeface="Tahoma" pitchFamily="34" charset="0"/>
              </a:rPr>
              <a:t>  </a:t>
            </a:r>
            <a:r>
              <a:rPr lang="en-US" sz="2400" b="1" dirty="0">
                <a:latin typeface="Courier New" pitchFamily="49" charset="0"/>
              </a:rPr>
              <a:t>x</a:t>
            </a:r>
            <a:r>
              <a:rPr lang="en-US" sz="2400" dirty="0">
                <a:latin typeface="Tahoma" pitchFamily="34" charset="0"/>
              </a:rPr>
              <a:t>  </a:t>
            </a:r>
            <a:r>
              <a:rPr lang="en-US" sz="2400" dirty="0"/>
              <a:t>is still correct.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5662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F8B66F-D2B3-483D-97FA-6FA6D0726334}" type="slidenum">
              <a:rPr lang="en-US"/>
              <a:pPr/>
              <a:t>59</a:t>
            </a:fld>
            <a:endParaRPr lang="en-US"/>
          </a:p>
        </p:txBody>
      </p:sp>
      <p:sp>
        <p:nvSpPr>
          <p:cNvPr id="65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</a:t>
            </a:r>
            <a:r>
              <a:rPr lang="en-US" dirty="0" smtClean="0"/>
              <a:t>Renaming (C)</a:t>
            </a:r>
            <a:endParaRPr lang="en-US" dirty="0"/>
          </a:p>
        </p:txBody>
      </p:sp>
      <p:sp>
        <p:nvSpPr>
          <p:cNvPr id="65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81200"/>
            <a:ext cx="3657600" cy="1905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x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</a:rPr>
              <a:t>= y * </a:t>
            </a:r>
            <a:r>
              <a:rPr lang="en-US" b="1" dirty="0" smtClean="0">
                <a:latin typeface="Courier New" pitchFamily="49" charset="0"/>
              </a:rPr>
              <a:t>z;</a:t>
            </a:r>
            <a:endParaRPr lang="en-US" b="1" dirty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q = r +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x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</a:rPr>
              <a:t>* </a:t>
            </a:r>
            <a:r>
              <a:rPr lang="en-US" b="1" dirty="0" smtClean="0">
                <a:latin typeface="Courier New" pitchFamily="49" charset="0"/>
              </a:rPr>
              <a:t>2;</a:t>
            </a:r>
            <a:endParaRPr lang="en-US" b="1" dirty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x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</a:rPr>
              <a:t>= a + </a:t>
            </a:r>
            <a:r>
              <a:rPr lang="en-US" b="1" dirty="0" smtClean="0">
                <a:latin typeface="Courier New" pitchFamily="49" charset="0"/>
              </a:rPr>
              <a:t>b;</a:t>
            </a:r>
            <a:endParaRPr lang="en-US" b="1" dirty="0">
              <a:latin typeface="Courier New" pitchFamily="49" charset="0"/>
            </a:endParaRPr>
          </a:p>
        </p:txBody>
      </p:sp>
      <p:sp>
        <p:nvSpPr>
          <p:cNvPr id="654340" name="Rectangle 4"/>
          <p:cNvSpPr>
            <a:spLocks noChangeArrowheads="1"/>
          </p:cNvSpPr>
          <p:nvPr/>
        </p:nvSpPr>
        <p:spPr bwMode="auto">
          <a:xfrm>
            <a:off x="4648200" y="1981200"/>
            <a:ext cx="3657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 dirty="0">
                <a:solidFill>
                  <a:schemeClr val="folHlink"/>
                </a:solidFill>
                <a:latin typeface="Courier New" pitchFamily="49" charset="0"/>
              </a:rPr>
              <a:t>x0</a:t>
            </a:r>
            <a:r>
              <a:rPr lang="en-US" sz="2400" b="1" dirty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= y * </a:t>
            </a:r>
            <a:r>
              <a:rPr lang="en-US" sz="2400" b="1" dirty="0" smtClean="0">
                <a:latin typeface="Courier New" pitchFamily="49" charset="0"/>
              </a:rPr>
              <a:t>z;</a:t>
            </a:r>
            <a:endParaRPr lang="en-US" sz="2400" b="1" dirty="0">
              <a:latin typeface="Courier New" pitchFamily="49" charset="0"/>
            </a:endParaRP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q = r +</a:t>
            </a:r>
            <a:r>
              <a:rPr lang="en-US" sz="2400" b="1" dirty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2400" b="1" dirty="0">
                <a:solidFill>
                  <a:schemeClr val="folHlink"/>
                </a:solidFill>
                <a:latin typeface="Courier New" pitchFamily="49" charset="0"/>
              </a:rPr>
              <a:t>x0</a:t>
            </a:r>
            <a:r>
              <a:rPr lang="en-US" sz="2400" b="1" dirty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* </a:t>
            </a:r>
            <a:r>
              <a:rPr lang="en-US" sz="2400" b="1" dirty="0" smtClean="0">
                <a:latin typeface="Courier New" pitchFamily="49" charset="0"/>
              </a:rPr>
              <a:t>2;</a:t>
            </a:r>
            <a:endParaRPr lang="en-US" sz="2400" b="1" dirty="0">
              <a:latin typeface="Courier New" pitchFamily="49" charset="0"/>
            </a:endParaRP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 dirty="0">
                <a:solidFill>
                  <a:schemeClr val="folHlink"/>
                </a:solidFill>
                <a:latin typeface="Courier New" pitchFamily="49" charset="0"/>
              </a:rPr>
              <a:t>x</a:t>
            </a:r>
            <a:r>
              <a:rPr lang="en-US" sz="2400" b="1" dirty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= a + </a:t>
            </a:r>
            <a:r>
              <a:rPr lang="en-US" sz="2400" b="1" dirty="0" smtClean="0">
                <a:latin typeface="Courier New" pitchFamily="49" charset="0"/>
              </a:rPr>
              <a:t>b;</a:t>
            </a:r>
            <a:endParaRPr lang="en-US" sz="2400" b="1" dirty="0">
              <a:latin typeface="Courier New" pitchFamily="49" charset="0"/>
            </a:endParaRPr>
          </a:p>
        </p:txBody>
      </p:sp>
      <p:sp>
        <p:nvSpPr>
          <p:cNvPr id="654341" name="Text Box 5"/>
          <p:cNvSpPr txBox="1">
            <a:spLocks noChangeArrowheads="1"/>
          </p:cNvSpPr>
          <p:nvPr/>
        </p:nvSpPr>
        <p:spPr bwMode="auto">
          <a:xfrm>
            <a:off x="1465263" y="1438275"/>
            <a:ext cx="1189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chemeClr val="hlink"/>
                </a:solidFill>
              </a:rPr>
              <a:t>Before</a:t>
            </a:r>
          </a:p>
        </p:txBody>
      </p:sp>
      <p:sp>
        <p:nvSpPr>
          <p:cNvPr id="654342" name="Text Box 6"/>
          <p:cNvSpPr txBox="1">
            <a:spLocks noChangeArrowheads="1"/>
          </p:cNvSpPr>
          <p:nvPr/>
        </p:nvSpPr>
        <p:spPr bwMode="auto">
          <a:xfrm>
            <a:off x="5600700" y="1438275"/>
            <a:ext cx="993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chemeClr val="folHlink"/>
                </a:solidFill>
              </a:rPr>
              <a:t>After</a:t>
            </a:r>
          </a:p>
        </p:txBody>
      </p:sp>
      <p:sp>
        <p:nvSpPr>
          <p:cNvPr id="654343" name="Text Box 7"/>
          <p:cNvSpPr txBox="1">
            <a:spLocks noChangeArrowheads="1"/>
          </p:cNvSpPr>
          <p:nvPr/>
        </p:nvSpPr>
        <p:spPr bwMode="auto">
          <a:xfrm>
            <a:off x="609600" y="3886200"/>
            <a:ext cx="7924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 dirty="0"/>
              <a:t>The original code has an </a:t>
            </a:r>
            <a:r>
              <a:rPr lang="en-US" sz="2400" b="1" u="sng" dirty="0">
                <a:solidFill>
                  <a:schemeClr val="hlink"/>
                </a:solidFill>
              </a:rPr>
              <a:t>output dependency</a:t>
            </a:r>
            <a:r>
              <a:rPr lang="en-US" sz="2400" dirty="0"/>
              <a:t>, while the new code </a:t>
            </a:r>
            <a:r>
              <a:rPr lang="en-US" sz="2400" b="1" u="sng" dirty="0">
                <a:solidFill>
                  <a:schemeClr val="folHlink"/>
                </a:solidFill>
              </a:rPr>
              <a:t>doesn’t</a:t>
            </a:r>
            <a:r>
              <a:rPr lang="en-US" sz="2400" dirty="0">
                <a:solidFill>
                  <a:srgbClr val="008000"/>
                </a:solidFill>
              </a:rPr>
              <a:t> </a:t>
            </a:r>
            <a:r>
              <a:rPr lang="en-US" sz="2400" dirty="0"/>
              <a:t>– but the final value of</a:t>
            </a:r>
            <a:r>
              <a:rPr lang="en-US" sz="2400" dirty="0">
                <a:latin typeface="Tahoma" pitchFamily="34" charset="0"/>
              </a:rPr>
              <a:t>  </a:t>
            </a:r>
            <a:r>
              <a:rPr lang="en-US" sz="2400" b="1" dirty="0">
                <a:latin typeface="Courier New" pitchFamily="49" charset="0"/>
              </a:rPr>
              <a:t>x</a:t>
            </a:r>
            <a:r>
              <a:rPr lang="en-US" sz="2400" dirty="0">
                <a:latin typeface="Tahoma" pitchFamily="34" charset="0"/>
              </a:rPr>
              <a:t>  </a:t>
            </a:r>
            <a:r>
              <a:rPr lang="en-US" sz="2400" dirty="0"/>
              <a:t>is still correct.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795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C5B91A-D25A-4171-9B64-6EC05E7A942A}" type="slidenum">
              <a:rPr lang="en-US"/>
              <a:pPr/>
              <a:t>6</a:t>
            </a:fld>
            <a:endParaRPr lang="en-US"/>
          </a:p>
        </p:txBody>
      </p:sp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YouTub</a:t>
            </a:r>
            <a:r>
              <a:rPr lang="en-US" sz="3600" dirty="0"/>
              <a:t>e</a:t>
            </a:r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You can watch from a Windows, </a:t>
            </a:r>
            <a:r>
              <a:rPr lang="en-US" dirty="0" err="1" smtClean="0"/>
              <a:t>MacOS</a:t>
            </a:r>
            <a:r>
              <a:rPr lang="en-US" dirty="0" smtClean="0"/>
              <a:t> or Linux laptop or an Android or iOS handheld using YouTube.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Go to YouTube via your preferred web browser or app, and then search for:</a:t>
            </a:r>
          </a:p>
          <a:p>
            <a:pPr algn="ctr">
              <a:buFont typeface="Wingdings" pitchFamily="2" charset="2"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Supercomputing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InPlainEnglish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InPlainEnglish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/>
              <a:t>is all one word.)</a:t>
            </a:r>
          </a:p>
          <a:p>
            <a:pPr>
              <a:buNone/>
            </a:pPr>
            <a:r>
              <a:rPr lang="en-US" dirty="0" smtClean="0"/>
              <a:t>Many </a:t>
            </a:r>
            <a:r>
              <a:rPr lang="en-US" dirty="0"/>
              <a:t>thanks to </a:t>
            </a:r>
            <a:r>
              <a:rPr lang="en-US" dirty="0" smtClean="0"/>
              <a:t>Skyler Donahue of </a:t>
            </a:r>
            <a:r>
              <a:rPr lang="en-US" dirty="0"/>
              <a:t>OneNet for providing this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 smtClean="0"/>
              <a:t>PLEASE </a:t>
            </a:r>
            <a:r>
              <a:rPr lang="en-US" b="1" dirty="0"/>
              <a:t>MUTE YOURSELF.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</a:t>
            </a:r>
            <a:r>
              <a:rPr lang="en-US" b="1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8586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D9407D-398C-4D34-87A1-859B3E44BB54}" type="slidenum">
              <a:rPr lang="en-US"/>
              <a:pPr/>
              <a:t>60</a:t>
            </a:fld>
            <a:endParaRPr lang="en-US"/>
          </a:p>
        </p:txBody>
      </p:sp>
      <p:sp>
        <p:nvSpPr>
          <p:cNvPr id="65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Optimizations</a:t>
            </a:r>
          </a:p>
        </p:txBody>
      </p:sp>
      <p:sp>
        <p:nvSpPr>
          <p:cNvPr id="65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371600"/>
            <a:ext cx="7772400" cy="4876800"/>
          </a:xfrm>
        </p:spPr>
        <p:txBody>
          <a:bodyPr/>
          <a:lstStyle/>
          <a:p>
            <a:r>
              <a:rPr lang="en-US"/>
              <a:t>Hoisting Loop Invariant Code</a:t>
            </a:r>
          </a:p>
          <a:p>
            <a:pPr>
              <a:lnSpc>
                <a:spcPct val="80000"/>
              </a:lnSpc>
            </a:pPr>
            <a:r>
              <a:rPr lang="en-US"/>
              <a:t>Unswitching</a:t>
            </a:r>
          </a:p>
          <a:p>
            <a:pPr>
              <a:lnSpc>
                <a:spcPct val="80000"/>
              </a:lnSpc>
            </a:pPr>
            <a:r>
              <a:rPr lang="en-US"/>
              <a:t>Iteration Peeling</a:t>
            </a:r>
          </a:p>
          <a:p>
            <a:pPr>
              <a:lnSpc>
                <a:spcPct val="80000"/>
              </a:lnSpc>
            </a:pPr>
            <a:r>
              <a:rPr lang="en-US"/>
              <a:t>Index Set Splitting</a:t>
            </a:r>
          </a:p>
          <a:p>
            <a:pPr>
              <a:lnSpc>
                <a:spcPct val="80000"/>
              </a:lnSpc>
            </a:pPr>
            <a:r>
              <a:rPr lang="en-US"/>
              <a:t>Loop Interchange</a:t>
            </a:r>
          </a:p>
          <a:p>
            <a:pPr>
              <a:lnSpc>
                <a:spcPct val="80000"/>
              </a:lnSpc>
            </a:pPr>
            <a:r>
              <a:rPr lang="en-US"/>
              <a:t>Unrolling</a:t>
            </a:r>
          </a:p>
          <a:p>
            <a:pPr>
              <a:lnSpc>
                <a:spcPct val="80000"/>
              </a:lnSpc>
            </a:pPr>
            <a:r>
              <a:rPr lang="en-US"/>
              <a:t>Loop Fusion</a:t>
            </a:r>
          </a:p>
          <a:p>
            <a:pPr>
              <a:lnSpc>
                <a:spcPct val="80000"/>
              </a:lnSpc>
            </a:pPr>
            <a:r>
              <a:rPr lang="en-US"/>
              <a:t>Loop Fission</a:t>
            </a:r>
          </a:p>
          <a:p>
            <a:pPr>
              <a:buFont typeface="Wingdings" pitchFamily="2" charset="2"/>
              <a:buNone/>
            </a:pPr>
            <a:r>
              <a:rPr lang="en-US"/>
              <a:t>Not every compiler does all of these, so it sometimes can be worth doing some of these by hand.</a:t>
            </a:r>
          </a:p>
          <a:p>
            <a:pPr>
              <a:buFont typeface="Wingdings" pitchFamily="2" charset="2"/>
              <a:buNone/>
            </a:pPr>
            <a:r>
              <a:rPr lang="en-US" sz="1600"/>
              <a:t>Much of this discussion is from [3] and [6].</a:t>
            </a:r>
          </a:p>
          <a:p>
            <a:pPr>
              <a:buFont typeface="Wingdings" pitchFamily="2" charset="2"/>
              <a:buNone/>
            </a:pPr>
            <a:endParaRPr lang="en-US" sz="160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9496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7A6799-5DC6-45F7-81EE-EE32C1920E52}" type="slidenum">
              <a:rPr lang="en-US"/>
              <a:pPr/>
              <a:t>61</a:t>
            </a:fld>
            <a:endParaRPr lang="en-US"/>
          </a:p>
        </p:txBody>
      </p:sp>
      <p:sp>
        <p:nvSpPr>
          <p:cNvPr id="65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Hoisting Loop Invariant </a:t>
            </a:r>
            <a:r>
              <a:rPr lang="en-US" dirty="0" smtClean="0"/>
              <a:t>Code (F90)</a:t>
            </a:r>
            <a:endParaRPr lang="en-US" dirty="0"/>
          </a:p>
        </p:txBody>
      </p:sp>
      <p:sp>
        <p:nvSpPr>
          <p:cNvPr id="65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7600" y="1371600"/>
            <a:ext cx="4953000" cy="2438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DO 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 = 1, 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</a:rPr>
              <a:t>a(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) = b(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) +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c * 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  </a:t>
            </a: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e = g(n)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END DO</a:t>
            </a:r>
          </a:p>
        </p:txBody>
      </p:sp>
      <p:sp>
        <p:nvSpPr>
          <p:cNvPr id="656388" name="Text Box 4"/>
          <p:cNvSpPr txBox="1">
            <a:spLocks noChangeArrowheads="1"/>
          </p:cNvSpPr>
          <p:nvPr/>
        </p:nvSpPr>
        <p:spPr bwMode="auto">
          <a:xfrm>
            <a:off x="2590800" y="1981200"/>
            <a:ext cx="11890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 b="1" u="sng">
                <a:solidFill>
                  <a:schemeClr val="hlink"/>
                </a:solidFill>
              </a:rPr>
              <a:t>Before</a:t>
            </a:r>
          </a:p>
        </p:txBody>
      </p:sp>
      <p:sp>
        <p:nvSpPr>
          <p:cNvPr id="656389" name="Rectangle 5"/>
          <p:cNvSpPr>
            <a:spLocks noChangeArrowheads="1"/>
          </p:cNvSpPr>
          <p:nvPr/>
        </p:nvSpPr>
        <p:spPr bwMode="auto">
          <a:xfrm>
            <a:off x="3657600" y="3810000"/>
            <a:ext cx="4648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temp =</a:t>
            </a:r>
            <a:r>
              <a:rPr lang="en-US" sz="2400" b="1" dirty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2400" b="1" dirty="0">
                <a:solidFill>
                  <a:schemeClr val="folHlink"/>
                </a:solidFill>
                <a:latin typeface="Courier New" pitchFamily="49" charset="0"/>
              </a:rPr>
              <a:t>c * d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DO </a:t>
            </a:r>
            <a:r>
              <a:rPr lang="en-US" sz="2400" b="1" dirty="0" err="1">
                <a:latin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</a:rPr>
              <a:t> = 1, n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  a(</a:t>
            </a:r>
            <a:r>
              <a:rPr lang="en-US" sz="2400" b="1" dirty="0" err="1">
                <a:latin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</a:rPr>
              <a:t>) = b(</a:t>
            </a:r>
            <a:r>
              <a:rPr lang="en-US" sz="2400" b="1" dirty="0" err="1">
                <a:latin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</a:rPr>
              <a:t>) + temp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END DO</a:t>
            </a:r>
          </a:p>
          <a:p>
            <a:pPr marL="342900" indent="-342900" algn="l">
              <a:lnSpc>
                <a:spcPct val="7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 dirty="0">
                <a:solidFill>
                  <a:schemeClr val="folHlink"/>
                </a:solidFill>
                <a:latin typeface="Courier New" pitchFamily="49" charset="0"/>
              </a:rPr>
              <a:t>e = g(n)</a:t>
            </a:r>
          </a:p>
        </p:txBody>
      </p:sp>
      <p:sp>
        <p:nvSpPr>
          <p:cNvPr id="656390" name="Text Box 6"/>
          <p:cNvSpPr txBox="1">
            <a:spLocks noChangeArrowheads="1"/>
          </p:cNvSpPr>
          <p:nvPr/>
        </p:nvSpPr>
        <p:spPr bwMode="auto">
          <a:xfrm>
            <a:off x="2743200" y="4648200"/>
            <a:ext cx="993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 b="1" u="sng">
                <a:solidFill>
                  <a:schemeClr val="folHlink"/>
                </a:solidFill>
              </a:rPr>
              <a:t>After</a:t>
            </a:r>
          </a:p>
        </p:txBody>
      </p:sp>
      <p:sp>
        <p:nvSpPr>
          <p:cNvPr id="656391" name="Oval 7"/>
          <p:cNvSpPr>
            <a:spLocks noChangeArrowheads="1"/>
          </p:cNvSpPr>
          <p:nvPr/>
        </p:nvSpPr>
        <p:spPr bwMode="auto">
          <a:xfrm>
            <a:off x="6477000" y="1752600"/>
            <a:ext cx="1524000" cy="6096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6392" name="Line 8"/>
          <p:cNvSpPr>
            <a:spLocks noChangeShapeType="1"/>
          </p:cNvSpPr>
          <p:nvPr/>
        </p:nvSpPr>
        <p:spPr bwMode="auto">
          <a:xfrm flipH="1" flipV="1">
            <a:off x="6400800" y="1371600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56393" name="Oval 9"/>
          <p:cNvSpPr>
            <a:spLocks noChangeArrowheads="1"/>
          </p:cNvSpPr>
          <p:nvPr/>
        </p:nvSpPr>
        <p:spPr bwMode="auto">
          <a:xfrm>
            <a:off x="3810000" y="2243138"/>
            <a:ext cx="2438400" cy="4572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6394" name="Line 10"/>
          <p:cNvSpPr>
            <a:spLocks noChangeShapeType="1"/>
          </p:cNvSpPr>
          <p:nvPr/>
        </p:nvSpPr>
        <p:spPr bwMode="auto">
          <a:xfrm flipH="1">
            <a:off x="4114800" y="2667000"/>
            <a:ext cx="1066800" cy="762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56395" name="Text Box 11"/>
          <p:cNvSpPr txBox="1">
            <a:spLocks noChangeArrowheads="1"/>
          </p:cNvSpPr>
          <p:nvPr/>
        </p:nvSpPr>
        <p:spPr bwMode="auto">
          <a:xfrm>
            <a:off x="381000" y="1600200"/>
            <a:ext cx="22860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Code that doesn’t change inside the loop is known as      </a:t>
            </a:r>
            <a:r>
              <a:rPr lang="en-US" sz="2400" b="1" i="1" u="sng">
                <a:solidFill>
                  <a:srgbClr val="993366"/>
                </a:solidFill>
              </a:rPr>
              <a:t>loop invariant</a:t>
            </a:r>
            <a:r>
              <a:rPr lang="en-US" sz="2400"/>
              <a:t>. It doesn’t need to be calculated over and over.</a:t>
            </a:r>
          </a:p>
        </p:txBody>
      </p:sp>
      <p:sp>
        <p:nvSpPr>
          <p:cNvPr id="656396" name="Line 12"/>
          <p:cNvSpPr>
            <a:spLocks noChangeShapeType="1"/>
          </p:cNvSpPr>
          <p:nvPr/>
        </p:nvSpPr>
        <p:spPr bwMode="auto">
          <a:xfrm>
            <a:off x="2743200" y="3657600"/>
            <a:ext cx="54102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9441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7A6799-5DC6-45F7-81EE-EE32C1920E52}" type="slidenum">
              <a:rPr lang="en-US"/>
              <a:pPr/>
              <a:t>62</a:t>
            </a:fld>
            <a:endParaRPr lang="en-US"/>
          </a:p>
        </p:txBody>
      </p:sp>
      <p:sp>
        <p:nvSpPr>
          <p:cNvPr id="65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Hoisting Loop Invariant </a:t>
            </a:r>
            <a:r>
              <a:rPr lang="en-US" dirty="0" smtClean="0"/>
              <a:t>Code (C)</a:t>
            </a:r>
            <a:endParaRPr lang="en-US" dirty="0"/>
          </a:p>
        </p:txBody>
      </p:sp>
      <p:sp>
        <p:nvSpPr>
          <p:cNvPr id="65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7600" y="1371600"/>
            <a:ext cx="4953000" cy="2438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dirty="0" smtClean="0">
                <a:latin typeface="Courier New" pitchFamily="49" charset="0"/>
              </a:rPr>
              <a:t>for (</a:t>
            </a:r>
            <a:r>
              <a:rPr lang="en-US" b="1" dirty="0" err="1" smtClean="0">
                <a:latin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</a:rPr>
              <a:t>0; </a:t>
            </a:r>
            <a:r>
              <a:rPr lang="en-US" b="1" dirty="0" err="1" smtClean="0">
                <a:latin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</a:rPr>
              <a:t> &lt; n; </a:t>
            </a:r>
            <a:r>
              <a:rPr lang="en-US" b="1" dirty="0" err="1" smtClean="0">
                <a:latin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</a:rPr>
              <a:t>++) {</a:t>
            </a:r>
            <a:endParaRPr lang="en-US" b="1" dirty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</a:rPr>
              <a:t>a[</a:t>
            </a:r>
            <a:r>
              <a:rPr lang="en-US" b="1" dirty="0" err="1" smtClean="0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]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</a:rPr>
              <a:t>b[</a:t>
            </a:r>
            <a:r>
              <a:rPr lang="en-US" b="1" dirty="0" err="1" smtClean="0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]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</a:rPr>
              <a:t>+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c * </a:t>
            </a:r>
            <a:r>
              <a:rPr lang="en-US" b="1" dirty="0" smtClean="0">
                <a:solidFill>
                  <a:schemeClr val="hlink"/>
                </a:solidFill>
                <a:latin typeface="Courier New" pitchFamily="49" charset="0"/>
              </a:rPr>
              <a:t>d;</a:t>
            </a:r>
            <a:endParaRPr lang="en-US" b="1" dirty="0">
              <a:solidFill>
                <a:schemeClr val="hlink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  </a:t>
            </a: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e = </a:t>
            </a:r>
            <a:r>
              <a:rPr lang="en-US" b="1" dirty="0" smtClean="0">
                <a:solidFill>
                  <a:schemeClr val="hlink"/>
                </a:solidFill>
                <a:latin typeface="Courier New" pitchFamily="49" charset="0"/>
              </a:rPr>
              <a:t>g[n</a:t>
            </a: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]</a:t>
            </a:r>
            <a:r>
              <a:rPr lang="en-US" b="1" dirty="0" smtClean="0">
                <a:solidFill>
                  <a:schemeClr val="hlink"/>
                </a:solidFill>
                <a:latin typeface="Courier New" pitchFamily="49" charset="0"/>
              </a:rPr>
              <a:t>;</a:t>
            </a:r>
            <a:endParaRPr lang="en-US" b="1" dirty="0">
              <a:solidFill>
                <a:schemeClr val="hlink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smtClean="0">
                <a:latin typeface="Courier New" pitchFamily="49" charset="0"/>
              </a:rPr>
              <a:t>}</a:t>
            </a:r>
            <a:endParaRPr lang="en-US" b="1" dirty="0">
              <a:latin typeface="Courier New" pitchFamily="49" charset="0"/>
            </a:endParaRPr>
          </a:p>
        </p:txBody>
      </p:sp>
      <p:sp>
        <p:nvSpPr>
          <p:cNvPr id="656388" name="Text Box 4"/>
          <p:cNvSpPr txBox="1">
            <a:spLocks noChangeArrowheads="1"/>
          </p:cNvSpPr>
          <p:nvPr/>
        </p:nvSpPr>
        <p:spPr bwMode="auto">
          <a:xfrm>
            <a:off x="2590800" y="1981200"/>
            <a:ext cx="11890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 b="1" u="sng">
                <a:solidFill>
                  <a:schemeClr val="hlink"/>
                </a:solidFill>
              </a:rPr>
              <a:t>Before</a:t>
            </a:r>
          </a:p>
        </p:txBody>
      </p:sp>
      <p:sp>
        <p:nvSpPr>
          <p:cNvPr id="656389" name="Rectangle 5"/>
          <p:cNvSpPr>
            <a:spLocks noChangeArrowheads="1"/>
          </p:cNvSpPr>
          <p:nvPr/>
        </p:nvSpPr>
        <p:spPr bwMode="auto">
          <a:xfrm>
            <a:off x="3657600" y="3810000"/>
            <a:ext cx="48768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temp =</a:t>
            </a:r>
            <a:r>
              <a:rPr lang="en-US" sz="2400" b="1" dirty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2400" b="1" dirty="0">
                <a:solidFill>
                  <a:schemeClr val="folHlink"/>
                </a:solidFill>
                <a:latin typeface="Courier New" pitchFamily="49" charset="0"/>
              </a:rPr>
              <a:t>c * </a:t>
            </a:r>
            <a:r>
              <a:rPr lang="en-US" sz="2400" b="1" dirty="0" smtClean="0">
                <a:solidFill>
                  <a:schemeClr val="folHlink"/>
                </a:solidFill>
                <a:latin typeface="Courier New" pitchFamily="49" charset="0"/>
              </a:rPr>
              <a:t>d;</a:t>
            </a:r>
            <a:endParaRPr lang="en-US" sz="2400" b="1" dirty="0">
              <a:solidFill>
                <a:schemeClr val="folHlink"/>
              </a:solidFill>
              <a:latin typeface="Courier New" pitchFamily="49" charset="0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for (</a:t>
            </a:r>
            <a:r>
              <a:rPr lang="en-US" sz="2400" b="1" dirty="0" err="1" smtClean="0">
                <a:latin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</a:rPr>
              <a:t> = 0; </a:t>
            </a:r>
            <a:r>
              <a:rPr lang="en-US" sz="2400" b="1" dirty="0" err="1" smtClean="0">
                <a:latin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</a:rPr>
              <a:t> &lt; n; </a:t>
            </a:r>
            <a:r>
              <a:rPr lang="en-US" sz="2400" b="1" dirty="0" err="1" smtClean="0">
                <a:latin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</a:rPr>
              <a:t>++) {</a:t>
            </a:r>
            <a:endParaRPr lang="en-US" sz="2400" b="1" dirty="0">
              <a:latin typeface="Courier New" pitchFamily="49" charset="0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  </a:t>
            </a:r>
            <a:r>
              <a:rPr lang="en-US" sz="2400" b="1" dirty="0" smtClean="0">
                <a:latin typeface="Courier New" pitchFamily="49" charset="0"/>
              </a:rPr>
              <a:t>a[</a:t>
            </a:r>
            <a:r>
              <a:rPr lang="en-US" sz="2400" b="1" dirty="0" err="1" smtClean="0">
                <a:latin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</a:rPr>
              <a:t>]</a:t>
            </a:r>
            <a:r>
              <a:rPr lang="en-US" sz="2400" b="1" dirty="0" smtClean="0">
                <a:latin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= </a:t>
            </a:r>
            <a:r>
              <a:rPr lang="en-US" sz="2400" b="1" dirty="0" smtClean="0">
                <a:latin typeface="Courier New" pitchFamily="49" charset="0"/>
              </a:rPr>
              <a:t>b[</a:t>
            </a:r>
            <a:r>
              <a:rPr lang="en-US" sz="2400" b="1" dirty="0" err="1" smtClean="0">
                <a:latin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</a:rPr>
              <a:t>]</a:t>
            </a:r>
            <a:r>
              <a:rPr lang="en-US" sz="2400" b="1" dirty="0" smtClean="0">
                <a:latin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+ </a:t>
            </a:r>
            <a:r>
              <a:rPr lang="en-US" sz="2400" b="1" dirty="0" smtClean="0">
                <a:latin typeface="Courier New" pitchFamily="49" charset="0"/>
              </a:rPr>
              <a:t>temp;</a:t>
            </a:r>
            <a:endParaRPr lang="en-US" sz="2400" b="1" dirty="0">
              <a:latin typeface="Courier New" pitchFamily="49" charset="0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}</a:t>
            </a:r>
            <a:endParaRPr lang="en-US" sz="2400" b="1" dirty="0">
              <a:latin typeface="Courier New" pitchFamily="49" charset="0"/>
            </a:endParaRPr>
          </a:p>
          <a:p>
            <a:pPr marL="342900" indent="-342900" algn="l">
              <a:lnSpc>
                <a:spcPct val="7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 dirty="0">
                <a:solidFill>
                  <a:schemeClr val="folHlink"/>
                </a:solidFill>
                <a:latin typeface="Courier New" pitchFamily="49" charset="0"/>
              </a:rPr>
              <a:t>e = </a:t>
            </a:r>
            <a:r>
              <a:rPr lang="en-US" sz="2400" b="1" dirty="0" smtClean="0">
                <a:solidFill>
                  <a:schemeClr val="folHlink"/>
                </a:solidFill>
                <a:latin typeface="Courier New" pitchFamily="49" charset="0"/>
              </a:rPr>
              <a:t>g[n</a:t>
            </a:r>
            <a:r>
              <a:rPr lang="en-US" sz="2400" b="1" dirty="0">
                <a:solidFill>
                  <a:schemeClr val="folHlink"/>
                </a:solidFill>
                <a:latin typeface="Courier New" pitchFamily="49" charset="0"/>
              </a:rPr>
              <a:t>]</a:t>
            </a:r>
            <a:r>
              <a:rPr lang="en-US" sz="2400" b="1" dirty="0" smtClean="0">
                <a:solidFill>
                  <a:schemeClr val="folHlink"/>
                </a:solidFill>
                <a:latin typeface="Courier New" pitchFamily="49" charset="0"/>
              </a:rPr>
              <a:t>;</a:t>
            </a:r>
            <a:endParaRPr lang="en-US" sz="2400" b="1" dirty="0">
              <a:solidFill>
                <a:schemeClr val="folHlink"/>
              </a:solidFill>
              <a:latin typeface="Courier New" pitchFamily="49" charset="0"/>
            </a:endParaRPr>
          </a:p>
        </p:txBody>
      </p:sp>
      <p:sp>
        <p:nvSpPr>
          <p:cNvPr id="656390" name="Text Box 6"/>
          <p:cNvSpPr txBox="1">
            <a:spLocks noChangeArrowheads="1"/>
          </p:cNvSpPr>
          <p:nvPr/>
        </p:nvSpPr>
        <p:spPr bwMode="auto">
          <a:xfrm>
            <a:off x="2743200" y="4648200"/>
            <a:ext cx="993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 b="1" u="sng">
                <a:solidFill>
                  <a:schemeClr val="folHlink"/>
                </a:solidFill>
              </a:rPr>
              <a:t>After</a:t>
            </a:r>
          </a:p>
        </p:txBody>
      </p:sp>
      <p:sp>
        <p:nvSpPr>
          <p:cNvPr id="656391" name="Oval 7"/>
          <p:cNvSpPr>
            <a:spLocks noChangeArrowheads="1"/>
          </p:cNvSpPr>
          <p:nvPr/>
        </p:nvSpPr>
        <p:spPr bwMode="auto">
          <a:xfrm>
            <a:off x="6477000" y="1752600"/>
            <a:ext cx="1524000" cy="6096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6392" name="Line 8"/>
          <p:cNvSpPr>
            <a:spLocks noChangeShapeType="1"/>
          </p:cNvSpPr>
          <p:nvPr/>
        </p:nvSpPr>
        <p:spPr bwMode="auto">
          <a:xfrm flipH="1" flipV="1">
            <a:off x="6400800" y="1371600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56393" name="Oval 9"/>
          <p:cNvSpPr>
            <a:spLocks noChangeArrowheads="1"/>
          </p:cNvSpPr>
          <p:nvPr/>
        </p:nvSpPr>
        <p:spPr bwMode="auto">
          <a:xfrm>
            <a:off x="3810000" y="2243138"/>
            <a:ext cx="2438400" cy="4572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6394" name="Line 10"/>
          <p:cNvSpPr>
            <a:spLocks noChangeShapeType="1"/>
          </p:cNvSpPr>
          <p:nvPr/>
        </p:nvSpPr>
        <p:spPr bwMode="auto">
          <a:xfrm flipH="1">
            <a:off x="4114800" y="2667000"/>
            <a:ext cx="1066800" cy="762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56395" name="Text Box 11"/>
          <p:cNvSpPr txBox="1">
            <a:spLocks noChangeArrowheads="1"/>
          </p:cNvSpPr>
          <p:nvPr/>
        </p:nvSpPr>
        <p:spPr bwMode="auto">
          <a:xfrm>
            <a:off x="381000" y="1600200"/>
            <a:ext cx="22860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Code that doesn’t change inside the loop is known as      </a:t>
            </a:r>
            <a:r>
              <a:rPr lang="en-US" sz="2400" b="1" i="1" u="sng">
                <a:solidFill>
                  <a:srgbClr val="993366"/>
                </a:solidFill>
              </a:rPr>
              <a:t>loop invariant</a:t>
            </a:r>
            <a:r>
              <a:rPr lang="en-US" sz="2400"/>
              <a:t>. It doesn’t need to be calculated over and over.</a:t>
            </a:r>
          </a:p>
        </p:txBody>
      </p:sp>
      <p:sp>
        <p:nvSpPr>
          <p:cNvPr id="656396" name="Line 12"/>
          <p:cNvSpPr>
            <a:spLocks noChangeShapeType="1"/>
          </p:cNvSpPr>
          <p:nvPr/>
        </p:nvSpPr>
        <p:spPr bwMode="auto">
          <a:xfrm>
            <a:off x="2743200" y="3657600"/>
            <a:ext cx="54102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5179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F67D2E-4DCC-4C73-AB24-34D712B5A482}" type="slidenum">
              <a:rPr lang="en-US"/>
              <a:pPr/>
              <a:t>63</a:t>
            </a:fld>
            <a:endParaRPr lang="en-US"/>
          </a:p>
        </p:txBody>
      </p:sp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Unswitching</a:t>
            </a:r>
            <a:r>
              <a:rPr lang="en-US" dirty="0" smtClean="0"/>
              <a:t> (F90)</a:t>
            </a:r>
            <a:endParaRPr lang="en-US" dirty="0"/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DO i = 1, n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  DO j = 2, n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    IF</a:t>
            </a:r>
            <a:r>
              <a:rPr lang="en-US" sz="1800" b="1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1800" b="1">
                <a:solidFill>
                  <a:schemeClr val="hlink"/>
                </a:solidFill>
                <a:latin typeface="Courier New" pitchFamily="49" charset="0"/>
              </a:rPr>
              <a:t>(t(i) &gt; 0)</a:t>
            </a:r>
            <a:r>
              <a:rPr lang="en-US" sz="1800" b="1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1800" b="1">
                <a:latin typeface="Courier New" pitchFamily="49" charset="0"/>
              </a:rPr>
              <a:t>THEN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      a(i,j) = a(i,j) * t(i) + b(j)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    ELSE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      a(i,j) = 0.0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    END IF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  END DO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END DO</a:t>
            </a:r>
          </a:p>
          <a:p>
            <a:pPr>
              <a:lnSpc>
                <a:spcPct val="10000"/>
              </a:lnSpc>
              <a:buFont typeface="Wingdings" pitchFamily="2" charset="2"/>
              <a:buNone/>
            </a:pPr>
            <a:endParaRPr lang="en-US" sz="1800" b="1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DO i = 1, n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800" b="1">
                <a:solidFill>
                  <a:srgbClr val="000099"/>
                </a:solidFill>
                <a:latin typeface="Courier New" pitchFamily="49" charset="0"/>
              </a:rPr>
              <a:t>  </a:t>
            </a:r>
            <a:r>
              <a:rPr lang="en-US" sz="1800" b="1">
                <a:latin typeface="Courier New" pitchFamily="49" charset="0"/>
              </a:rPr>
              <a:t>IF</a:t>
            </a:r>
            <a:r>
              <a:rPr lang="en-US" sz="1800" b="1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1800" b="1">
                <a:solidFill>
                  <a:schemeClr val="folHlink"/>
                </a:solidFill>
                <a:latin typeface="Courier New" pitchFamily="49" charset="0"/>
              </a:rPr>
              <a:t>(t(i) &gt; 0)</a:t>
            </a:r>
            <a:r>
              <a:rPr lang="en-US" sz="1800" b="1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1800" b="1">
                <a:latin typeface="Courier New" pitchFamily="49" charset="0"/>
              </a:rPr>
              <a:t>THEN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    DO j = 2, n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      a(i,j) = a(i,j) * t(i) + b(j)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    END DO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  ELSE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    DO j = 2, n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      a(i,j) = 0.0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    END DO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  END IF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END DO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endParaRPr lang="en-US" sz="1800" b="1">
              <a:latin typeface="Courier New" pitchFamily="49" charset="0"/>
            </a:endParaRPr>
          </a:p>
        </p:txBody>
      </p:sp>
      <p:sp>
        <p:nvSpPr>
          <p:cNvPr id="657412" name="Rectangle 4"/>
          <p:cNvSpPr>
            <a:spLocks noChangeArrowheads="1"/>
          </p:cNvSpPr>
          <p:nvPr/>
        </p:nvSpPr>
        <p:spPr bwMode="auto">
          <a:xfrm>
            <a:off x="6477000" y="2362200"/>
            <a:ext cx="11890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 b="1" u="sng">
                <a:solidFill>
                  <a:schemeClr val="hlink"/>
                </a:solidFill>
              </a:rPr>
              <a:t>Before</a:t>
            </a:r>
          </a:p>
        </p:txBody>
      </p:sp>
      <p:sp>
        <p:nvSpPr>
          <p:cNvPr id="657413" name="Rectangle 5"/>
          <p:cNvSpPr>
            <a:spLocks noChangeArrowheads="1"/>
          </p:cNvSpPr>
          <p:nvPr/>
        </p:nvSpPr>
        <p:spPr bwMode="auto">
          <a:xfrm>
            <a:off x="6629400" y="4648200"/>
            <a:ext cx="993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 b="1" u="sng">
                <a:solidFill>
                  <a:schemeClr val="folHlink"/>
                </a:solidFill>
              </a:rPr>
              <a:t>After</a:t>
            </a:r>
          </a:p>
        </p:txBody>
      </p:sp>
      <p:sp>
        <p:nvSpPr>
          <p:cNvPr id="657414" name="Line 6"/>
          <p:cNvSpPr>
            <a:spLocks noChangeShapeType="1"/>
          </p:cNvSpPr>
          <p:nvPr/>
        </p:nvSpPr>
        <p:spPr bwMode="auto">
          <a:xfrm>
            <a:off x="533400" y="3352800"/>
            <a:ext cx="7772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57415" name="Text Box 7"/>
          <p:cNvSpPr txBox="1">
            <a:spLocks noChangeArrowheads="1"/>
          </p:cNvSpPr>
          <p:nvPr/>
        </p:nvSpPr>
        <p:spPr bwMode="auto">
          <a:xfrm>
            <a:off x="6019800" y="1228725"/>
            <a:ext cx="27432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80000"/>
              </a:lnSpc>
            </a:pPr>
            <a:r>
              <a:rPr lang="en-US" sz="2800" b="1">
                <a:solidFill>
                  <a:schemeClr val="hlink"/>
                </a:solidFill>
              </a:rPr>
              <a:t>The condition is </a:t>
            </a:r>
            <a:r>
              <a:rPr lang="en-US" sz="2800" b="1">
                <a:solidFill>
                  <a:schemeClr val="hlink"/>
                </a:solidFill>
                <a:latin typeface="Courier New" pitchFamily="49" charset="0"/>
              </a:rPr>
              <a:t>j</a:t>
            </a:r>
            <a:r>
              <a:rPr lang="en-US" sz="2800" b="1">
                <a:solidFill>
                  <a:schemeClr val="hlink"/>
                </a:solidFill>
              </a:rPr>
              <a:t>-independent.</a:t>
            </a:r>
          </a:p>
        </p:txBody>
      </p:sp>
      <p:sp>
        <p:nvSpPr>
          <p:cNvPr id="657416" name="Text Box 8"/>
          <p:cNvSpPr txBox="1">
            <a:spLocks noChangeArrowheads="1"/>
          </p:cNvSpPr>
          <p:nvPr/>
        </p:nvSpPr>
        <p:spPr bwMode="auto">
          <a:xfrm>
            <a:off x="5562600" y="3502025"/>
            <a:ext cx="29718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80000"/>
              </a:lnSpc>
            </a:pPr>
            <a:r>
              <a:rPr lang="en-US" sz="2800" b="1">
                <a:solidFill>
                  <a:schemeClr val="folHlink"/>
                </a:solidFill>
              </a:rPr>
              <a:t>So, it can migrate outside the </a:t>
            </a:r>
            <a:r>
              <a:rPr lang="en-US" sz="2800" b="1">
                <a:solidFill>
                  <a:schemeClr val="folHlink"/>
                </a:solidFill>
                <a:latin typeface="Courier New" pitchFamily="49" charset="0"/>
              </a:rPr>
              <a:t>j</a:t>
            </a:r>
            <a:r>
              <a:rPr lang="en-US" sz="2800" b="1">
                <a:solidFill>
                  <a:schemeClr val="folHlink"/>
                </a:solidFill>
              </a:rPr>
              <a:t> loop.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5971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F67D2E-4DCC-4C73-AB24-34D712B5A482}" type="slidenum">
              <a:rPr lang="en-US"/>
              <a:pPr/>
              <a:t>64</a:t>
            </a:fld>
            <a:endParaRPr lang="en-US"/>
          </a:p>
        </p:txBody>
      </p:sp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Unswitching</a:t>
            </a:r>
            <a:r>
              <a:rPr lang="en-US" dirty="0" smtClean="0"/>
              <a:t> (C)</a:t>
            </a:r>
            <a:endParaRPr lang="en-US" dirty="0"/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924800" cy="4648200"/>
          </a:xfrm>
        </p:spPr>
        <p:txBody>
          <a:bodyPr/>
          <a:lstStyle/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for (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= 0;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&lt; n;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++) {</a:t>
            </a:r>
            <a:endParaRPr lang="en-US" sz="18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</a:rPr>
              <a:t>for (j = 1; j &lt; n; j++) {</a:t>
            </a:r>
            <a:endParaRPr lang="en-US" sz="18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</a:rPr>
              <a:t>if</a:t>
            </a:r>
            <a:r>
              <a:rPr lang="en-US" sz="1800" b="1" dirty="0" smtClean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chemeClr val="hlink"/>
                </a:solidFill>
                <a:latin typeface="Courier New" pitchFamily="49" charset="0"/>
              </a:rPr>
              <a:t>(</a:t>
            </a:r>
            <a:r>
              <a:rPr lang="en-US" sz="1800" b="1" dirty="0" smtClean="0">
                <a:solidFill>
                  <a:schemeClr val="hlink"/>
                </a:solidFill>
                <a:latin typeface="Courier New" pitchFamily="49" charset="0"/>
              </a:rPr>
              <a:t>t[</a:t>
            </a:r>
            <a:r>
              <a:rPr lang="en-US" sz="1800" b="1" dirty="0" err="1" smtClean="0">
                <a:solidFill>
                  <a:schemeClr val="hlink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solidFill>
                  <a:schemeClr val="hlink"/>
                </a:solidFill>
                <a:latin typeface="Courier New" pitchFamily="49" charset="0"/>
              </a:rPr>
              <a:t>]</a:t>
            </a:r>
            <a:r>
              <a:rPr lang="en-US" sz="1800" b="1" dirty="0" smtClean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chemeClr val="hlink"/>
                </a:solidFill>
                <a:latin typeface="Courier New" pitchFamily="49" charset="0"/>
              </a:rPr>
              <a:t>&gt; 0</a:t>
            </a:r>
            <a:r>
              <a:rPr lang="en-US" sz="1800" b="1" dirty="0" smtClean="0">
                <a:solidFill>
                  <a:schemeClr val="hlink"/>
                </a:solidFill>
                <a:latin typeface="Courier New" pitchFamily="49" charset="0"/>
              </a:rPr>
              <a:t>)</a:t>
            </a:r>
            <a:endParaRPr lang="en-US" sz="1800" b="1" dirty="0">
              <a:latin typeface="Courier New" pitchFamily="49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</a:rPr>
              <a:t>      </a:t>
            </a:r>
            <a:r>
              <a:rPr lang="en-US" sz="1800" b="1" dirty="0" smtClean="0">
                <a:latin typeface="Courier New" pitchFamily="49" charset="0"/>
              </a:rPr>
              <a:t>a[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][j</a:t>
            </a:r>
            <a:r>
              <a:rPr lang="en-US" sz="1800" b="1" dirty="0">
                <a:latin typeface="Courier New" pitchFamily="49" charset="0"/>
              </a:rPr>
              <a:t>]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</a:rPr>
              <a:t>= </a:t>
            </a:r>
            <a:r>
              <a:rPr lang="en-US" sz="1800" b="1" dirty="0" smtClean="0">
                <a:latin typeface="Courier New" pitchFamily="49" charset="0"/>
              </a:rPr>
              <a:t>a[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][j</a:t>
            </a:r>
            <a:r>
              <a:rPr lang="en-US" sz="1800" b="1" dirty="0">
                <a:latin typeface="Courier New" pitchFamily="49" charset="0"/>
              </a:rPr>
              <a:t>]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</a:rPr>
              <a:t>* </a:t>
            </a:r>
            <a:r>
              <a:rPr lang="en-US" sz="1800" b="1" dirty="0" smtClean="0">
                <a:latin typeface="Courier New" pitchFamily="49" charset="0"/>
              </a:rPr>
              <a:t>t[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</a:rPr>
              <a:t>+ </a:t>
            </a:r>
            <a:r>
              <a:rPr lang="en-US" sz="1800" b="1" dirty="0" smtClean="0">
                <a:latin typeface="Courier New" pitchFamily="49" charset="0"/>
              </a:rPr>
              <a:t>b[j];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  }</a:t>
            </a:r>
            <a:endParaRPr lang="en-US" sz="1800" b="1" dirty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</a:rPr>
              <a:t>else {</a:t>
            </a:r>
            <a:endParaRPr lang="en-US" sz="18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</a:rPr>
              <a:t>      </a:t>
            </a:r>
            <a:r>
              <a:rPr lang="en-US" sz="1800" b="1" dirty="0" smtClean="0">
                <a:latin typeface="Courier New" pitchFamily="49" charset="0"/>
              </a:rPr>
              <a:t>a[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][j</a:t>
            </a:r>
            <a:r>
              <a:rPr lang="en-US" sz="1800" b="1" dirty="0">
                <a:latin typeface="Courier New" pitchFamily="49" charset="0"/>
              </a:rPr>
              <a:t>]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</a:rPr>
              <a:t>= </a:t>
            </a:r>
            <a:r>
              <a:rPr lang="en-US" sz="1800" b="1" dirty="0" smtClean="0">
                <a:latin typeface="Courier New" pitchFamily="49" charset="0"/>
              </a:rPr>
              <a:t>0.0;</a:t>
            </a:r>
            <a:endParaRPr lang="en-US" sz="1800" b="1" dirty="0">
              <a:latin typeface="Courier New" pitchFamily="49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</a:rPr>
              <a:t>}</a:t>
            </a:r>
            <a:endParaRPr lang="en-US" sz="18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</a:rPr>
              <a:t>}</a:t>
            </a:r>
            <a:endParaRPr lang="en-US" sz="1800" b="1" dirty="0">
              <a:latin typeface="Courier New" pitchFamily="49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}</a:t>
            </a:r>
            <a:endParaRPr lang="en-US" sz="1800" b="1" dirty="0">
              <a:latin typeface="Courier New" pitchFamily="49" charset="0"/>
            </a:endParaRPr>
          </a:p>
          <a:p>
            <a:pPr>
              <a:lnSpc>
                <a:spcPct val="10000"/>
              </a:lnSpc>
              <a:buFont typeface="Wingdings" pitchFamily="2" charset="2"/>
              <a:buNone/>
            </a:pPr>
            <a:endParaRPr lang="en-US" sz="1800" b="1" dirty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for (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= 0;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&lt; n;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++) {</a:t>
            </a:r>
            <a:endParaRPr lang="en-US" sz="18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</a:rPr>
              <a:t>if</a:t>
            </a:r>
            <a:r>
              <a:rPr lang="en-US" sz="1800" b="1" dirty="0" smtClean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chemeClr val="folHlink"/>
                </a:solidFill>
                <a:latin typeface="Courier New" pitchFamily="49" charset="0"/>
              </a:rPr>
              <a:t>(</a:t>
            </a:r>
            <a:r>
              <a:rPr lang="en-US" sz="1800" b="1" dirty="0" smtClean="0">
                <a:solidFill>
                  <a:schemeClr val="folHlink"/>
                </a:solidFill>
                <a:latin typeface="Courier New" pitchFamily="49" charset="0"/>
              </a:rPr>
              <a:t>t[</a:t>
            </a:r>
            <a:r>
              <a:rPr lang="en-US" sz="1800" b="1" dirty="0" err="1" smtClean="0">
                <a:solidFill>
                  <a:schemeClr val="folHlink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solidFill>
                  <a:schemeClr val="folHlink"/>
                </a:solidFill>
                <a:latin typeface="Courier New" pitchFamily="49" charset="0"/>
              </a:rPr>
              <a:t>]</a:t>
            </a:r>
            <a:r>
              <a:rPr lang="en-US" sz="1800" b="1" dirty="0" smtClean="0">
                <a:solidFill>
                  <a:schemeClr val="folHlink"/>
                </a:solidFill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chemeClr val="folHlink"/>
                </a:solidFill>
                <a:latin typeface="Courier New" pitchFamily="49" charset="0"/>
              </a:rPr>
              <a:t>&gt; 0)</a:t>
            </a: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</a:rPr>
              <a:t>{</a:t>
            </a:r>
            <a:endParaRPr lang="en-US" sz="18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</a:rPr>
              <a:t>for (j = 1; j &lt; n; j++) {</a:t>
            </a:r>
            <a:endParaRPr lang="en-US" sz="18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</a:rPr>
              <a:t>      </a:t>
            </a:r>
            <a:r>
              <a:rPr lang="en-US" sz="1800" b="1" dirty="0" smtClean="0">
                <a:latin typeface="Courier New" pitchFamily="49" charset="0"/>
              </a:rPr>
              <a:t>a[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][j</a:t>
            </a:r>
            <a:r>
              <a:rPr lang="en-US" sz="1800" b="1" dirty="0">
                <a:latin typeface="Courier New" pitchFamily="49" charset="0"/>
              </a:rPr>
              <a:t>]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</a:rPr>
              <a:t>= </a:t>
            </a:r>
            <a:r>
              <a:rPr lang="en-US" sz="1800" b="1" dirty="0" smtClean="0">
                <a:latin typeface="Courier New" pitchFamily="49" charset="0"/>
              </a:rPr>
              <a:t>a[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][j</a:t>
            </a:r>
            <a:r>
              <a:rPr lang="en-US" sz="1800" b="1" dirty="0">
                <a:latin typeface="Courier New" pitchFamily="49" charset="0"/>
              </a:rPr>
              <a:t>]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</a:rPr>
              <a:t>* </a:t>
            </a:r>
            <a:r>
              <a:rPr lang="en-US" sz="1800" b="1" dirty="0" smtClean="0">
                <a:latin typeface="Courier New" pitchFamily="49" charset="0"/>
              </a:rPr>
              <a:t>t[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</a:rPr>
              <a:t>+ </a:t>
            </a:r>
            <a:r>
              <a:rPr lang="en-US" sz="1800" b="1" dirty="0" smtClean="0">
                <a:latin typeface="Courier New" pitchFamily="49" charset="0"/>
              </a:rPr>
              <a:t>b[j];</a:t>
            </a:r>
            <a:endParaRPr lang="en-US" sz="18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</a:rPr>
              <a:t>}</a:t>
            </a:r>
            <a:endParaRPr lang="en-US" sz="1800" b="1" dirty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</a:rPr>
              <a:t>}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else {</a:t>
            </a:r>
            <a:endParaRPr lang="en-US" sz="18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</a:rPr>
              <a:t>for (j = 1; j &lt; n; j++) {</a:t>
            </a:r>
            <a:endParaRPr lang="en-US" sz="18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</a:rPr>
              <a:t>      </a:t>
            </a:r>
            <a:r>
              <a:rPr lang="en-US" sz="1800" b="1" dirty="0" smtClean="0">
                <a:latin typeface="Courier New" pitchFamily="49" charset="0"/>
              </a:rPr>
              <a:t>a[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][j</a:t>
            </a:r>
            <a:r>
              <a:rPr lang="en-US" sz="1800" b="1" dirty="0">
                <a:latin typeface="Courier New" pitchFamily="49" charset="0"/>
              </a:rPr>
              <a:t>]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</a:rPr>
              <a:t>= </a:t>
            </a:r>
            <a:r>
              <a:rPr lang="en-US" sz="1800" b="1" dirty="0" smtClean="0">
                <a:latin typeface="Courier New" pitchFamily="49" charset="0"/>
              </a:rPr>
              <a:t>0.0;</a:t>
            </a:r>
            <a:endParaRPr lang="en-US" sz="18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</a:rPr>
              <a:t>}</a:t>
            </a:r>
            <a:endParaRPr lang="en-US" sz="1800" b="1" dirty="0">
              <a:latin typeface="Courier New" pitchFamily="49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</a:rPr>
              <a:t>}</a:t>
            </a:r>
            <a:endParaRPr lang="en-US" sz="1800" b="1" dirty="0">
              <a:latin typeface="Courier New" pitchFamily="49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}</a:t>
            </a:r>
            <a:endParaRPr lang="en-US" sz="1800" b="1" dirty="0">
              <a:latin typeface="Courier New" pitchFamily="49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endParaRPr lang="en-US" sz="1800" b="1" dirty="0">
              <a:latin typeface="Courier New" pitchFamily="49" charset="0"/>
            </a:endParaRPr>
          </a:p>
        </p:txBody>
      </p:sp>
      <p:sp>
        <p:nvSpPr>
          <p:cNvPr id="657412" name="Rectangle 4"/>
          <p:cNvSpPr>
            <a:spLocks noChangeArrowheads="1"/>
          </p:cNvSpPr>
          <p:nvPr/>
        </p:nvSpPr>
        <p:spPr bwMode="auto">
          <a:xfrm>
            <a:off x="6477000" y="2362200"/>
            <a:ext cx="11890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 b="1" u="sng">
                <a:solidFill>
                  <a:schemeClr val="hlink"/>
                </a:solidFill>
              </a:rPr>
              <a:t>Before</a:t>
            </a:r>
          </a:p>
        </p:txBody>
      </p:sp>
      <p:sp>
        <p:nvSpPr>
          <p:cNvPr id="657413" name="Rectangle 5"/>
          <p:cNvSpPr>
            <a:spLocks noChangeArrowheads="1"/>
          </p:cNvSpPr>
          <p:nvPr/>
        </p:nvSpPr>
        <p:spPr bwMode="auto">
          <a:xfrm>
            <a:off x="6629400" y="4648200"/>
            <a:ext cx="993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 b="1" u="sng">
                <a:solidFill>
                  <a:schemeClr val="folHlink"/>
                </a:solidFill>
              </a:rPr>
              <a:t>After</a:t>
            </a:r>
          </a:p>
        </p:txBody>
      </p:sp>
      <p:sp>
        <p:nvSpPr>
          <p:cNvPr id="657414" name="Line 6"/>
          <p:cNvSpPr>
            <a:spLocks noChangeShapeType="1"/>
          </p:cNvSpPr>
          <p:nvPr/>
        </p:nvSpPr>
        <p:spPr bwMode="auto">
          <a:xfrm>
            <a:off x="533400" y="3471038"/>
            <a:ext cx="7772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57415" name="Text Box 7"/>
          <p:cNvSpPr txBox="1">
            <a:spLocks noChangeArrowheads="1"/>
          </p:cNvSpPr>
          <p:nvPr/>
        </p:nvSpPr>
        <p:spPr bwMode="auto">
          <a:xfrm>
            <a:off x="6019800" y="1358900"/>
            <a:ext cx="27432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80000"/>
              </a:lnSpc>
            </a:pPr>
            <a:r>
              <a:rPr lang="en-US" sz="2800" b="1" dirty="0">
                <a:solidFill>
                  <a:schemeClr val="hlink"/>
                </a:solidFill>
              </a:rPr>
              <a:t>The condition is </a:t>
            </a:r>
            <a:r>
              <a:rPr lang="en-US" sz="2800" b="1" dirty="0">
                <a:solidFill>
                  <a:schemeClr val="hlink"/>
                </a:solidFill>
                <a:latin typeface="Courier New" pitchFamily="49" charset="0"/>
              </a:rPr>
              <a:t>j</a:t>
            </a:r>
            <a:r>
              <a:rPr lang="en-US" sz="2800" b="1" dirty="0">
                <a:solidFill>
                  <a:schemeClr val="hlink"/>
                </a:solidFill>
              </a:rPr>
              <a:t>-independent.</a:t>
            </a:r>
          </a:p>
        </p:txBody>
      </p:sp>
      <p:sp>
        <p:nvSpPr>
          <p:cNvPr id="657416" name="Text Box 8"/>
          <p:cNvSpPr txBox="1">
            <a:spLocks noChangeArrowheads="1"/>
          </p:cNvSpPr>
          <p:nvPr/>
        </p:nvSpPr>
        <p:spPr bwMode="auto">
          <a:xfrm>
            <a:off x="5867400" y="3797300"/>
            <a:ext cx="29718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80000"/>
              </a:lnSpc>
            </a:pPr>
            <a:r>
              <a:rPr lang="en-US" sz="2800" b="1" dirty="0">
                <a:solidFill>
                  <a:schemeClr val="folHlink"/>
                </a:solidFill>
              </a:rPr>
              <a:t>So, it can migrate outside the </a:t>
            </a:r>
            <a:r>
              <a:rPr lang="en-US" sz="2800" b="1" dirty="0">
                <a:solidFill>
                  <a:schemeClr val="folHlink"/>
                </a:solidFill>
                <a:latin typeface="Courier New" pitchFamily="49" charset="0"/>
              </a:rPr>
              <a:t>j</a:t>
            </a:r>
            <a:r>
              <a:rPr lang="en-US" sz="2800" b="1" dirty="0">
                <a:solidFill>
                  <a:schemeClr val="folHlink"/>
                </a:solidFill>
              </a:rPr>
              <a:t> loop.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472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E61B72-CBD4-4E74-AB8F-F2A88E7175E5}" type="slidenum">
              <a:rPr lang="en-US"/>
              <a:pPr/>
              <a:t>65</a:t>
            </a:fld>
            <a:endParaRPr lang="en-US"/>
          </a:p>
        </p:txBody>
      </p:sp>
      <p:sp>
        <p:nvSpPr>
          <p:cNvPr id="65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Iteration </a:t>
            </a:r>
            <a:r>
              <a:rPr lang="en-US" dirty="0" smtClean="0"/>
              <a:t>Peeling (F90)</a:t>
            </a:r>
            <a:endParaRPr lang="en-US" dirty="0"/>
          </a:p>
        </p:txBody>
      </p:sp>
      <p:sp>
        <p:nvSpPr>
          <p:cNvPr id="65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19200"/>
            <a:ext cx="6477000" cy="2590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</a:rPr>
              <a:t>DO i = 1, 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>
                <a:solidFill>
                  <a:srgbClr val="000099"/>
                </a:solidFill>
                <a:latin typeface="Courier New" pitchFamily="49" charset="0"/>
              </a:rPr>
              <a:t>  </a:t>
            </a:r>
            <a:r>
              <a:rPr lang="en-US" sz="2000" b="1">
                <a:solidFill>
                  <a:schemeClr val="hlink"/>
                </a:solidFill>
                <a:latin typeface="Courier New" pitchFamily="49" charset="0"/>
              </a:rPr>
              <a:t>IF ((i == 1) .OR. (i == n)) THEN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>
                <a:solidFill>
                  <a:schemeClr val="hlink"/>
                </a:solidFill>
                <a:latin typeface="Courier New" pitchFamily="49" charset="0"/>
              </a:rPr>
              <a:t>    x(i) = y(i)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>
                <a:solidFill>
                  <a:srgbClr val="000099"/>
                </a:solidFill>
                <a:latin typeface="Courier New" pitchFamily="49" charset="0"/>
              </a:rPr>
              <a:t>  </a:t>
            </a:r>
            <a:r>
              <a:rPr lang="en-US" sz="2000" b="1">
                <a:solidFill>
                  <a:schemeClr val="hlink"/>
                </a:solidFill>
                <a:latin typeface="Courier New" pitchFamily="49" charset="0"/>
              </a:rPr>
              <a:t>ELSE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</a:rPr>
              <a:t>    x(i) = y(i + 1) + y(i – 1)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>
                <a:solidFill>
                  <a:srgbClr val="000099"/>
                </a:solidFill>
                <a:latin typeface="Courier New" pitchFamily="49" charset="0"/>
              </a:rPr>
              <a:t>  </a:t>
            </a:r>
            <a:r>
              <a:rPr lang="en-US" sz="2000" b="1">
                <a:solidFill>
                  <a:schemeClr val="hlink"/>
                </a:solidFill>
                <a:latin typeface="Courier New" pitchFamily="49" charset="0"/>
              </a:rPr>
              <a:t>END IF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</a:rPr>
              <a:t>END DO</a:t>
            </a:r>
          </a:p>
        </p:txBody>
      </p:sp>
      <p:sp>
        <p:nvSpPr>
          <p:cNvPr id="658436" name="Rectangle 4"/>
          <p:cNvSpPr>
            <a:spLocks noChangeArrowheads="1"/>
          </p:cNvSpPr>
          <p:nvPr/>
        </p:nvSpPr>
        <p:spPr bwMode="auto">
          <a:xfrm>
            <a:off x="1981200" y="4114800"/>
            <a:ext cx="6477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>
                <a:solidFill>
                  <a:schemeClr val="folHlink"/>
                </a:solidFill>
                <a:latin typeface="Courier New" pitchFamily="49" charset="0"/>
              </a:rPr>
              <a:t>x(1) = y(1)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>
                <a:latin typeface="Courier New" pitchFamily="49" charset="0"/>
              </a:rPr>
              <a:t>DO i = 2, n - 1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>
                <a:latin typeface="Courier New" pitchFamily="49" charset="0"/>
              </a:rPr>
              <a:t>  x(i) = y(i + 1) + y(i – 1)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>
                <a:latin typeface="Courier New" pitchFamily="49" charset="0"/>
              </a:rPr>
              <a:t>END DO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>
                <a:solidFill>
                  <a:schemeClr val="folHlink"/>
                </a:solidFill>
                <a:latin typeface="Courier New" pitchFamily="49" charset="0"/>
              </a:rPr>
              <a:t>x(n) = y(n)</a:t>
            </a:r>
          </a:p>
        </p:txBody>
      </p:sp>
      <p:sp>
        <p:nvSpPr>
          <p:cNvPr id="658437" name="Text Box 5"/>
          <p:cNvSpPr txBox="1">
            <a:spLocks noChangeArrowheads="1"/>
          </p:cNvSpPr>
          <p:nvPr/>
        </p:nvSpPr>
        <p:spPr bwMode="auto">
          <a:xfrm>
            <a:off x="609600" y="2268538"/>
            <a:ext cx="11890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 b="1" u="sng">
                <a:solidFill>
                  <a:schemeClr val="hlink"/>
                </a:solidFill>
              </a:rPr>
              <a:t>Before</a:t>
            </a:r>
          </a:p>
        </p:txBody>
      </p:sp>
      <p:sp>
        <p:nvSpPr>
          <p:cNvPr id="658438" name="Text Box 6"/>
          <p:cNvSpPr txBox="1">
            <a:spLocks noChangeArrowheads="1"/>
          </p:cNvSpPr>
          <p:nvPr/>
        </p:nvSpPr>
        <p:spPr bwMode="auto">
          <a:xfrm>
            <a:off x="838200" y="4800600"/>
            <a:ext cx="993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 b="1" u="sng">
                <a:solidFill>
                  <a:schemeClr val="folHlink"/>
                </a:solidFill>
              </a:rPr>
              <a:t>After</a:t>
            </a:r>
          </a:p>
        </p:txBody>
      </p:sp>
      <p:sp>
        <p:nvSpPr>
          <p:cNvPr id="658439" name="Text Box 7"/>
          <p:cNvSpPr txBox="1">
            <a:spLocks noChangeArrowheads="1"/>
          </p:cNvSpPr>
          <p:nvPr/>
        </p:nvSpPr>
        <p:spPr bwMode="auto">
          <a:xfrm>
            <a:off x="533400" y="3505200"/>
            <a:ext cx="70208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dirty="0"/>
              <a:t>We can eliminate the IF by </a:t>
            </a:r>
            <a:r>
              <a:rPr lang="en-US" sz="2400" b="1" i="1" u="sng" dirty="0">
                <a:solidFill>
                  <a:srgbClr val="993366"/>
                </a:solidFill>
              </a:rPr>
              <a:t>peeling</a:t>
            </a:r>
            <a:r>
              <a:rPr lang="en-US" sz="2400" dirty="0"/>
              <a:t> the weird iterations.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1289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E61B72-CBD4-4E74-AB8F-F2A88E7175E5}" type="slidenum">
              <a:rPr lang="en-US"/>
              <a:pPr/>
              <a:t>66</a:t>
            </a:fld>
            <a:endParaRPr lang="en-US"/>
          </a:p>
        </p:txBody>
      </p:sp>
      <p:sp>
        <p:nvSpPr>
          <p:cNvPr id="65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Iteration </a:t>
            </a:r>
            <a:r>
              <a:rPr lang="en-US" dirty="0" smtClean="0"/>
              <a:t>Peeling (C)</a:t>
            </a:r>
            <a:endParaRPr lang="en-US" dirty="0"/>
          </a:p>
        </p:txBody>
      </p:sp>
      <p:sp>
        <p:nvSpPr>
          <p:cNvPr id="65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19200"/>
            <a:ext cx="6477000" cy="2590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for (</a:t>
            </a: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= </a:t>
            </a:r>
            <a:r>
              <a:rPr lang="en-US" sz="2000" b="1" dirty="0" smtClean="0">
                <a:latin typeface="Courier New" pitchFamily="49" charset="0"/>
              </a:rPr>
              <a:t>0; </a:t>
            </a: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 &lt; n; </a:t>
            </a: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++) {</a:t>
            </a:r>
            <a:endParaRPr lang="en-US" sz="2000" b="1" dirty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000099"/>
                </a:solidFill>
                <a:latin typeface="Courier New" pitchFamily="49" charset="0"/>
              </a:rPr>
              <a:t>  </a:t>
            </a:r>
            <a:r>
              <a:rPr lang="en-US" sz="2000" b="1" dirty="0" smtClean="0">
                <a:solidFill>
                  <a:schemeClr val="hlink"/>
                </a:solidFill>
                <a:latin typeface="Courier New" pitchFamily="49" charset="0"/>
              </a:rPr>
              <a:t>if </a:t>
            </a: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</a:rPr>
              <a:t>((</a:t>
            </a:r>
            <a:r>
              <a:rPr lang="en-US" sz="2000" b="1" dirty="0" err="1">
                <a:solidFill>
                  <a:schemeClr val="hlink"/>
                </a:solidFill>
                <a:latin typeface="Courier New" pitchFamily="49" charset="0"/>
              </a:rPr>
              <a:t>i</a:t>
            </a: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</a:rPr>
              <a:t> == </a:t>
            </a:r>
            <a:r>
              <a:rPr lang="en-US" sz="2000" b="1" dirty="0" smtClean="0">
                <a:solidFill>
                  <a:schemeClr val="hlink"/>
                </a:solidFill>
                <a:latin typeface="Courier New" pitchFamily="49" charset="0"/>
              </a:rPr>
              <a:t>0) || </a:t>
            </a: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</a:rPr>
              <a:t>(</a:t>
            </a:r>
            <a:r>
              <a:rPr lang="en-US" sz="2000" b="1" dirty="0" err="1">
                <a:solidFill>
                  <a:schemeClr val="hlink"/>
                </a:solidFill>
                <a:latin typeface="Courier New" pitchFamily="49" charset="0"/>
              </a:rPr>
              <a:t>i</a:t>
            </a: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</a:rPr>
              <a:t> == </a:t>
            </a:r>
            <a:r>
              <a:rPr lang="en-US" sz="2000" b="1" dirty="0" smtClean="0">
                <a:solidFill>
                  <a:schemeClr val="hlink"/>
                </a:solidFill>
                <a:latin typeface="Courier New" pitchFamily="49" charset="0"/>
              </a:rPr>
              <a:t>(n – 1))) {</a:t>
            </a:r>
            <a:endParaRPr lang="en-US" sz="2000" b="1" dirty="0">
              <a:solidFill>
                <a:schemeClr val="hlink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</a:rPr>
              <a:t>    </a:t>
            </a:r>
            <a:r>
              <a:rPr lang="en-US" sz="2000" b="1" dirty="0" smtClean="0">
                <a:solidFill>
                  <a:schemeClr val="hlink"/>
                </a:solidFill>
                <a:latin typeface="Courier New" pitchFamily="49" charset="0"/>
              </a:rPr>
              <a:t>x[</a:t>
            </a:r>
            <a:r>
              <a:rPr lang="en-US" sz="2000" b="1" dirty="0" err="1" smtClean="0">
                <a:solidFill>
                  <a:schemeClr val="hlink"/>
                </a:solidFill>
                <a:latin typeface="Courier New" pitchFamily="49" charset="0"/>
              </a:rPr>
              <a:t>i</a:t>
            </a: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</a:rPr>
              <a:t>]</a:t>
            </a:r>
            <a:r>
              <a:rPr lang="en-US" sz="2000" b="1" dirty="0" smtClean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</a:rPr>
              <a:t>= </a:t>
            </a:r>
            <a:r>
              <a:rPr lang="en-US" sz="2000" b="1" dirty="0" smtClean="0">
                <a:solidFill>
                  <a:schemeClr val="hlink"/>
                </a:solidFill>
                <a:latin typeface="Courier New" pitchFamily="49" charset="0"/>
              </a:rPr>
              <a:t>y[</a:t>
            </a:r>
            <a:r>
              <a:rPr lang="en-US" sz="2000" b="1" dirty="0" err="1" smtClean="0">
                <a:solidFill>
                  <a:schemeClr val="hlink"/>
                </a:solidFill>
                <a:latin typeface="Courier New" pitchFamily="49" charset="0"/>
              </a:rPr>
              <a:t>i</a:t>
            </a:r>
            <a:r>
              <a:rPr lang="en-US" sz="2000" b="1" dirty="0" smtClean="0">
                <a:solidFill>
                  <a:schemeClr val="hlink"/>
                </a:solidFill>
                <a:latin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chemeClr val="hlink"/>
                </a:solidFill>
                <a:latin typeface="Courier New" pitchFamily="49" charset="0"/>
              </a:rPr>
              <a:t>  }</a:t>
            </a:r>
            <a:endParaRPr lang="en-US" sz="2000" b="1" dirty="0">
              <a:solidFill>
                <a:schemeClr val="hlink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000099"/>
                </a:solidFill>
                <a:latin typeface="Courier New" pitchFamily="49" charset="0"/>
              </a:rPr>
              <a:t>  </a:t>
            </a:r>
            <a:r>
              <a:rPr lang="en-US" sz="2000" b="1" dirty="0" smtClean="0">
                <a:solidFill>
                  <a:schemeClr val="hlink"/>
                </a:solidFill>
                <a:latin typeface="Courier New" pitchFamily="49" charset="0"/>
              </a:rPr>
              <a:t>else {</a:t>
            </a:r>
            <a:endParaRPr lang="en-US" sz="2000" b="1" dirty="0">
              <a:solidFill>
                <a:schemeClr val="hlink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</a:rPr>
              <a:t>x[</a:t>
            </a: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]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= </a:t>
            </a:r>
            <a:r>
              <a:rPr lang="en-US" sz="2000" b="1" dirty="0" smtClean="0">
                <a:latin typeface="Courier New" pitchFamily="49" charset="0"/>
              </a:rPr>
              <a:t>y[</a:t>
            </a: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+ </a:t>
            </a:r>
            <a:r>
              <a:rPr lang="en-US" sz="2000" b="1" dirty="0" smtClean="0">
                <a:latin typeface="Courier New" pitchFamily="49" charset="0"/>
              </a:rPr>
              <a:t>1] </a:t>
            </a:r>
            <a:r>
              <a:rPr lang="en-US" sz="2000" b="1" dirty="0">
                <a:latin typeface="Courier New" pitchFamily="49" charset="0"/>
              </a:rPr>
              <a:t>+ </a:t>
            </a:r>
            <a:r>
              <a:rPr lang="en-US" sz="2000" b="1" dirty="0" smtClean="0">
                <a:latin typeface="Courier New" pitchFamily="49" charset="0"/>
              </a:rPr>
              <a:t>y[</a:t>
            </a: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– </a:t>
            </a:r>
            <a:r>
              <a:rPr lang="en-US" sz="2000" b="1" dirty="0" smtClean="0">
                <a:latin typeface="Courier New" pitchFamily="49" charset="0"/>
              </a:rPr>
              <a:t>1];</a:t>
            </a:r>
            <a:endParaRPr lang="en-US" sz="2000" b="1" dirty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000099"/>
                </a:solidFill>
                <a:latin typeface="Courier New" pitchFamily="49" charset="0"/>
              </a:rPr>
              <a:t>  </a:t>
            </a:r>
            <a:r>
              <a:rPr lang="en-US" sz="2000" b="1" dirty="0" smtClean="0">
                <a:solidFill>
                  <a:schemeClr val="hlink"/>
                </a:solidFill>
                <a:latin typeface="Courier New" pitchFamily="49" charset="0"/>
              </a:rPr>
              <a:t>}</a:t>
            </a:r>
            <a:endParaRPr lang="en-US" sz="2000" b="1" dirty="0">
              <a:solidFill>
                <a:schemeClr val="hlink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658436" name="Rectangle 4"/>
          <p:cNvSpPr>
            <a:spLocks noChangeArrowheads="1"/>
          </p:cNvSpPr>
          <p:nvPr/>
        </p:nvSpPr>
        <p:spPr bwMode="auto">
          <a:xfrm>
            <a:off x="1981200" y="4114800"/>
            <a:ext cx="6477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 dirty="0" smtClean="0">
                <a:solidFill>
                  <a:schemeClr val="folHlink"/>
                </a:solidFill>
                <a:latin typeface="Courier New" pitchFamily="49" charset="0"/>
              </a:rPr>
              <a:t>x[0] </a:t>
            </a:r>
            <a:r>
              <a:rPr lang="en-US" sz="2400" b="1" dirty="0">
                <a:solidFill>
                  <a:schemeClr val="folHlink"/>
                </a:solidFill>
                <a:latin typeface="Courier New" pitchFamily="49" charset="0"/>
              </a:rPr>
              <a:t>= </a:t>
            </a:r>
            <a:r>
              <a:rPr lang="en-US" sz="2400" b="1" dirty="0" smtClean="0">
                <a:solidFill>
                  <a:schemeClr val="folHlink"/>
                </a:solidFill>
                <a:latin typeface="Courier New" pitchFamily="49" charset="0"/>
              </a:rPr>
              <a:t>y[0];</a:t>
            </a:r>
            <a:endParaRPr lang="en-US" sz="2400" b="1" dirty="0">
              <a:solidFill>
                <a:schemeClr val="folHlink"/>
              </a:solidFill>
              <a:latin typeface="Courier New" pitchFamily="49" charset="0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for (</a:t>
            </a:r>
            <a:r>
              <a:rPr lang="en-US" sz="2400" b="1" dirty="0" err="1" smtClean="0">
                <a:latin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= </a:t>
            </a:r>
            <a:r>
              <a:rPr lang="en-US" sz="2400" b="1" dirty="0" smtClean="0">
                <a:latin typeface="Courier New" pitchFamily="49" charset="0"/>
              </a:rPr>
              <a:t>1; </a:t>
            </a:r>
            <a:r>
              <a:rPr lang="en-US" sz="2400" b="1" dirty="0" err="1" smtClean="0">
                <a:latin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</a:rPr>
              <a:t> &lt; </a:t>
            </a:r>
            <a:r>
              <a:rPr lang="en-US" sz="2400" b="1" dirty="0">
                <a:latin typeface="Courier New" pitchFamily="49" charset="0"/>
              </a:rPr>
              <a:t>n </a:t>
            </a:r>
            <a:r>
              <a:rPr lang="en-US" sz="2400" b="1" dirty="0" smtClean="0">
                <a:latin typeface="Courier New" pitchFamily="49" charset="0"/>
              </a:rPr>
              <a:t>– 1; </a:t>
            </a:r>
            <a:r>
              <a:rPr lang="en-US" sz="2400" b="1" dirty="0" err="1" smtClean="0">
                <a:latin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</a:rPr>
              <a:t>++) {</a:t>
            </a:r>
            <a:endParaRPr lang="en-US" sz="2400" b="1" dirty="0">
              <a:latin typeface="Courier New" pitchFamily="49" charset="0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  </a:t>
            </a:r>
            <a:r>
              <a:rPr lang="en-US" sz="2400" b="1" dirty="0" smtClean="0">
                <a:latin typeface="Courier New" pitchFamily="49" charset="0"/>
              </a:rPr>
              <a:t>x[</a:t>
            </a:r>
            <a:r>
              <a:rPr lang="en-US" sz="2400" b="1" dirty="0" err="1" smtClean="0">
                <a:latin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</a:rPr>
              <a:t>]</a:t>
            </a:r>
            <a:r>
              <a:rPr lang="en-US" sz="2400" b="1" dirty="0" smtClean="0">
                <a:latin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= </a:t>
            </a:r>
            <a:r>
              <a:rPr lang="en-US" sz="2400" b="1" dirty="0" smtClean="0">
                <a:latin typeface="Courier New" pitchFamily="49" charset="0"/>
              </a:rPr>
              <a:t>y[</a:t>
            </a:r>
            <a:r>
              <a:rPr lang="en-US" sz="2400" b="1" dirty="0" err="1" smtClean="0">
                <a:latin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+ </a:t>
            </a:r>
            <a:r>
              <a:rPr lang="en-US" sz="2400" b="1" dirty="0" smtClean="0">
                <a:latin typeface="Courier New" pitchFamily="49" charset="0"/>
              </a:rPr>
              <a:t>1] </a:t>
            </a:r>
            <a:r>
              <a:rPr lang="en-US" sz="2400" b="1" dirty="0">
                <a:latin typeface="Courier New" pitchFamily="49" charset="0"/>
              </a:rPr>
              <a:t>+ </a:t>
            </a:r>
            <a:r>
              <a:rPr lang="en-US" sz="2400" b="1" dirty="0" smtClean="0">
                <a:latin typeface="Courier New" pitchFamily="49" charset="0"/>
              </a:rPr>
              <a:t>y[</a:t>
            </a:r>
            <a:r>
              <a:rPr lang="en-US" sz="2400" b="1" dirty="0" err="1" smtClean="0">
                <a:latin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– </a:t>
            </a:r>
            <a:r>
              <a:rPr lang="en-US" sz="2400" b="1" dirty="0" smtClean="0">
                <a:latin typeface="Courier New" pitchFamily="49" charset="0"/>
              </a:rPr>
              <a:t>1];</a:t>
            </a:r>
            <a:endParaRPr lang="en-US" sz="2400" b="1" dirty="0">
              <a:latin typeface="Courier New" pitchFamily="49" charset="0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}</a:t>
            </a:r>
            <a:endParaRPr lang="en-US" sz="2400" b="1" dirty="0">
              <a:latin typeface="Courier New" pitchFamily="49" charset="0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 dirty="0" smtClean="0">
                <a:solidFill>
                  <a:schemeClr val="folHlink"/>
                </a:solidFill>
                <a:latin typeface="Courier New" pitchFamily="49" charset="0"/>
              </a:rPr>
              <a:t>x[n-1] </a:t>
            </a:r>
            <a:r>
              <a:rPr lang="en-US" sz="2400" b="1" dirty="0">
                <a:solidFill>
                  <a:schemeClr val="folHlink"/>
                </a:solidFill>
                <a:latin typeface="Courier New" pitchFamily="49" charset="0"/>
              </a:rPr>
              <a:t>= </a:t>
            </a:r>
            <a:r>
              <a:rPr lang="en-US" sz="2400" b="1" dirty="0" smtClean="0">
                <a:solidFill>
                  <a:schemeClr val="folHlink"/>
                </a:solidFill>
                <a:latin typeface="Courier New" pitchFamily="49" charset="0"/>
              </a:rPr>
              <a:t>y[n-1];</a:t>
            </a:r>
            <a:endParaRPr lang="en-US" sz="2400" b="1" dirty="0">
              <a:solidFill>
                <a:schemeClr val="folHlink"/>
              </a:solidFill>
              <a:latin typeface="Courier New" pitchFamily="49" charset="0"/>
            </a:endParaRPr>
          </a:p>
        </p:txBody>
      </p:sp>
      <p:sp>
        <p:nvSpPr>
          <p:cNvPr id="658437" name="Text Box 5"/>
          <p:cNvSpPr txBox="1">
            <a:spLocks noChangeArrowheads="1"/>
          </p:cNvSpPr>
          <p:nvPr/>
        </p:nvSpPr>
        <p:spPr bwMode="auto">
          <a:xfrm>
            <a:off x="609600" y="2268538"/>
            <a:ext cx="11890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 b="1" u="sng">
                <a:solidFill>
                  <a:schemeClr val="hlink"/>
                </a:solidFill>
              </a:rPr>
              <a:t>Before</a:t>
            </a:r>
          </a:p>
        </p:txBody>
      </p:sp>
      <p:sp>
        <p:nvSpPr>
          <p:cNvPr id="658438" name="Text Box 6"/>
          <p:cNvSpPr txBox="1">
            <a:spLocks noChangeArrowheads="1"/>
          </p:cNvSpPr>
          <p:nvPr/>
        </p:nvSpPr>
        <p:spPr bwMode="auto">
          <a:xfrm>
            <a:off x="838200" y="4800600"/>
            <a:ext cx="993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 b="1" u="sng">
                <a:solidFill>
                  <a:schemeClr val="folHlink"/>
                </a:solidFill>
              </a:rPr>
              <a:t>After</a:t>
            </a:r>
          </a:p>
        </p:txBody>
      </p:sp>
      <p:sp>
        <p:nvSpPr>
          <p:cNvPr id="658439" name="Text Box 7"/>
          <p:cNvSpPr txBox="1">
            <a:spLocks noChangeArrowheads="1"/>
          </p:cNvSpPr>
          <p:nvPr/>
        </p:nvSpPr>
        <p:spPr bwMode="auto">
          <a:xfrm>
            <a:off x="533400" y="3505200"/>
            <a:ext cx="70208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dirty="0"/>
              <a:t>We can eliminate the IF by </a:t>
            </a:r>
            <a:r>
              <a:rPr lang="en-US" sz="2400" b="1" i="1" u="sng" dirty="0">
                <a:solidFill>
                  <a:srgbClr val="993366"/>
                </a:solidFill>
              </a:rPr>
              <a:t>peeling</a:t>
            </a:r>
            <a:r>
              <a:rPr lang="en-US" sz="2400" dirty="0"/>
              <a:t> the weird iterations.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4740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EFCD4C-956E-4BD7-A595-D3FD5CA0ADE0}" type="slidenum">
              <a:rPr lang="en-US"/>
              <a:pPr/>
              <a:t>67</a:t>
            </a:fld>
            <a:endParaRPr lang="en-US"/>
          </a:p>
        </p:txBody>
      </p:sp>
      <p:sp>
        <p:nvSpPr>
          <p:cNvPr id="65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 Set </a:t>
            </a:r>
            <a:r>
              <a:rPr lang="en-US" dirty="0" smtClean="0"/>
              <a:t>Splitting (F90)</a:t>
            </a:r>
            <a:endParaRPr lang="en-US" dirty="0"/>
          </a:p>
        </p:txBody>
      </p:sp>
      <p:sp>
        <p:nvSpPr>
          <p:cNvPr id="65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</a:rPr>
              <a:t>DO i = 1, n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</a:rPr>
              <a:t>  a(i) = b(i) + c(i)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>
                <a:solidFill>
                  <a:srgbClr val="000099"/>
                </a:solidFill>
                <a:latin typeface="Courier New" pitchFamily="49" charset="0"/>
              </a:rPr>
              <a:t>  </a:t>
            </a:r>
            <a:r>
              <a:rPr lang="en-US" sz="2000" b="1">
                <a:solidFill>
                  <a:schemeClr val="hlink"/>
                </a:solidFill>
                <a:latin typeface="Courier New" pitchFamily="49" charset="0"/>
              </a:rPr>
              <a:t>IF (i &gt; 10) THEN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b="1">
                <a:solidFill>
                  <a:schemeClr val="hlink"/>
                </a:solidFill>
                <a:latin typeface="Courier New" pitchFamily="49" charset="0"/>
              </a:rPr>
              <a:t>    d(i) = a(i) + b(i – 10)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b="1">
                <a:solidFill>
                  <a:schemeClr val="hlink"/>
                </a:solidFill>
                <a:latin typeface="Courier New" pitchFamily="49" charset="0"/>
              </a:rPr>
              <a:t>  END IF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</a:rPr>
              <a:t>END DO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endParaRPr lang="en-US" sz="2000" b="1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>
                <a:solidFill>
                  <a:schemeClr val="folHlink"/>
                </a:solidFill>
                <a:latin typeface="Courier New" pitchFamily="49" charset="0"/>
              </a:rPr>
              <a:t>DO i = 1, 10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b="1">
                <a:solidFill>
                  <a:schemeClr val="folHlink"/>
                </a:solidFill>
                <a:latin typeface="Courier New" pitchFamily="49" charset="0"/>
              </a:rPr>
              <a:t>  a(i) = b(i) + c(i)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b="1">
                <a:solidFill>
                  <a:schemeClr val="folHlink"/>
                </a:solidFill>
                <a:latin typeface="Courier New" pitchFamily="49" charset="0"/>
              </a:rPr>
              <a:t>END DO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</a:rPr>
              <a:t>DO i = 11, n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</a:rPr>
              <a:t>  a(i) = b(i) + c(i)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</a:rPr>
              <a:t>  d(i) = a(i) + b(i – 10)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</a:rPr>
              <a:t>END DO</a:t>
            </a:r>
          </a:p>
        </p:txBody>
      </p:sp>
      <p:sp>
        <p:nvSpPr>
          <p:cNvPr id="659460" name="Text Box 4"/>
          <p:cNvSpPr txBox="1">
            <a:spLocks noChangeArrowheads="1"/>
          </p:cNvSpPr>
          <p:nvPr/>
        </p:nvSpPr>
        <p:spPr bwMode="auto">
          <a:xfrm>
            <a:off x="6096000" y="2057400"/>
            <a:ext cx="11890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 b="1" u="sng">
                <a:solidFill>
                  <a:schemeClr val="hlink"/>
                </a:solidFill>
              </a:rPr>
              <a:t>Before</a:t>
            </a:r>
          </a:p>
        </p:txBody>
      </p:sp>
      <p:sp>
        <p:nvSpPr>
          <p:cNvPr id="659461" name="Text Box 5"/>
          <p:cNvSpPr txBox="1">
            <a:spLocks noChangeArrowheads="1"/>
          </p:cNvSpPr>
          <p:nvPr/>
        </p:nvSpPr>
        <p:spPr bwMode="auto">
          <a:xfrm>
            <a:off x="6248400" y="4114800"/>
            <a:ext cx="993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 b="1" u="sng">
                <a:solidFill>
                  <a:schemeClr val="folHlink"/>
                </a:solidFill>
              </a:rPr>
              <a:t>After</a:t>
            </a:r>
          </a:p>
        </p:txBody>
      </p:sp>
      <p:sp>
        <p:nvSpPr>
          <p:cNvPr id="659462" name="Text Box 6"/>
          <p:cNvSpPr txBox="1">
            <a:spLocks noChangeArrowheads="1"/>
          </p:cNvSpPr>
          <p:nvPr/>
        </p:nvSpPr>
        <p:spPr bwMode="auto">
          <a:xfrm>
            <a:off x="974725" y="5553075"/>
            <a:ext cx="55787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dirty="0"/>
              <a:t>Note that this is a generalization of </a:t>
            </a:r>
            <a:r>
              <a:rPr lang="en-US" sz="2400" b="1" u="sng" dirty="0">
                <a:solidFill>
                  <a:srgbClr val="993366"/>
                </a:solidFill>
              </a:rPr>
              <a:t>peeling</a:t>
            </a:r>
            <a:r>
              <a:rPr lang="en-US" sz="2400" dirty="0"/>
              <a:t>.</a:t>
            </a:r>
          </a:p>
        </p:txBody>
      </p:sp>
      <p:sp>
        <p:nvSpPr>
          <p:cNvPr id="659463" name="Line 7"/>
          <p:cNvSpPr>
            <a:spLocks noChangeShapeType="1"/>
          </p:cNvSpPr>
          <p:nvPr/>
        </p:nvSpPr>
        <p:spPr bwMode="auto">
          <a:xfrm>
            <a:off x="457200" y="3048000"/>
            <a:ext cx="6858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4101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EFCD4C-956E-4BD7-A595-D3FD5CA0ADE0}" type="slidenum">
              <a:rPr lang="en-US"/>
              <a:pPr/>
              <a:t>68</a:t>
            </a:fld>
            <a:endParaRPr lang="en-US"/>
          </a:p>
        </p:txBody>
      </p:sp>
      <p:sp>
        <p:nvSpPr>
          <p:cNvPr id="65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 Set </a:t>
            </a:r>
            <a:r>
              <a:rPr lang="en-US" dirty="0" smtClean="0"/>
              <a:t>Splitting (C)</a:t>
            </a:r>
            <a:endParaRPr lang="en-US" dirty="0"/>
          </a:p>
        </p:txBody>
      </p:sp>
      <p:sp>
        <p:nvSpPr>
          <p:cNvPr id="65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for (</a:t>
            </a: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= </a:t>
            </a:r>
            <a:r>
              <a:rPr lang="en-US" sz="2000" b="1" dirty="0" smtClean="0">
                <a:latin typeface="Courier New" pitchFamily="49" charset="0"/>
              </a:rPr>
              <a:t>0; </a:t>
            </a: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 &lt; n; </a:t>
            </a: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++) {</a:t>
            </a:r>
            <a:endParaRPr lang="en-US" sz="2000" b="1" dirty="0">
              <a:latin typeface="Courier New" pitchFamily="49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</a:rPr>
              <a:t>a[</a:t>
            </a: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] </a:t>
            </a:r>
            <a:r>
              <a:rPr lang="en-US" sz="2000" b="1" dirty="0">
                <a:latin typeface="Courier New" pitchFamily="49" charset="0"/>
              </a:rPr>
              <a:t>= </a:t>
            </a:r>
            <a:r>
              <a:rPr lang="en-US" sz="2000" b="1" dirty="0" smtClean="0">
                <a:latin typeface="Courier New" pitchFamily="49" charset="0"/>
              </a:rPr>
              <a:t>b[</a:t>
            </a: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] </a:t>
            </a:r>
            <a:r>
              <a:rPr lang="en-US" sz="2000" b="1" dirty="0">
                <a:latin typeface="Courier New" pitchFamily="49" charset="0"/>
              </a:rPr>
              <a:t>+ </a:t>
            </a:r>
            <a:r>
              <a:rPr lang="en-US" sz="2000" b="1" dirty="0" smtClean="0">
                <a:latin typeface="Courier New" pitchFamily="49" charset="0"/>
              </a:rPr>
              <a:t>c[</a:t>
            </a: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];</a:t>
            </a:r>
            <a:endParaRPr lang="en-US" sz="2000" b="1" dirty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000099"/>
                </a:solidFill>
                <a:latin typeface="Courier New" pitchFamily="49" charset="0"/>
              </a:rPr>
              <a:t>  </a:t>
            </a:r>
            <a:r>
              <a:rPr lang="en-US" sz="2000" b="1" dirty="0" smtClean="0">
                <a:solidFill>
                  <a:schemeClr val="hlink"/>
                </a:solidFill>
                <a:latin typeface="Courier New" pitchFamily="49" charset="0"/>
              </a:rPr>
              <a:t>if </a:t>
            </a: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</a:rPr>
              <a:t>(</a:t>
            </a:r>
            <a:r>
              <a:rPr lang="en-US" sz="2000" b="1" dirty="0" err="1">
                <a:solidFill>
                  <a:schemeClr val="hlink"/>
                </a:solidFill>
                <a:latin typeface="Courier New" pitchFamily="49" charset="0"/>
              </a:rPr>
              <a:t>i</a:t>
            </a: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hlink"/>
                </a:solidFill>
                <a:latin typeface="Courier New" pitchFamily="49" charset="0"/>
              </a:rPr>
              <a:t>&gt;= 10) {</a:t>
            </a:r>
            <a:endParaRPr lang="en-US" sz="2000" b="1" dirty="0">
              <a:solidFill>
                <a:schemeClr val="hlink"/>
              </a:solidFill>
              <a:latin typeface="Courier New" pitchFamily="49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</a:rPr>
              <a:t>    </a:t>
            </a:r>
            <a:r>
              <a:rPr lang="en-US" sz="2000" b="1" dirty="0" smtClean="0">
                <a:solidFill>
                  <a:schemeClr val="hlink"/>
                </a:solidFill>
                <a:latin typeface="Courier New" pitchFamily="49" charset="0"/>
              </a:rPr>
              <a:t>d[</a:t>
            </a:r>
            <a:r>
              <a:rPr lang="en-US" sz="2000" b="1" dirty="0" err="1" smtClean="0">
                <a:solidFill>
                  <a:schemeClr val="hlink"/>
                </a:solidFill>
                <a:latin typeface="Courier New" pitchFamily="49" charset="0"/>
              </a:rPr>
              <a:t>i</a:t>
            </a:r>
            <a:r>
              <a:rPr lang="en-US" sz="2000" b="1" dirty="0" smtClean="0">
                <a:solidFill>
                  <a:schemeClr val="hlink"/>
                </a:solidFill>
                <a:latin typeface="Courier New" pitchFamily="49" charset="0"/>
              </a:rPr>
              <a:t>] </a:t>
            </a: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</a:rPr>
              <a:t>= </a:t>
            </a:r>
            <a:r>
              <a:rPr lang="en-US" sz="2000" b="1" dirty="0" smtClean="0">
                <a:solidFill>
                  <a:schemeClr val="hlink"/>
                </a:solidFill>
                <a:latin typeface="Courier New" pitchFamily="49" charset="0"/>
              </a:rPr>
              <a:t>a[</a:t>
            </a:r>
            <a:r>
              <a:rPr lang="en-US" sz="2000" b="1" dirty="0" err="1" smtClean="0">
                <a:solidFill>
                  <a:schemeClr val="hlink"/>
                </a:solidFill>
                <a:latin typeface="Courier New" pitchFamily="49" charset="0"/>
              </a:rPr>
              <a:t>i</a:t>
            </a:r>
            <a:r>
              <a:rPr lang="en-US" sz="2000" b="1" dirty="0" smtClean="0">
                <a:solidFill>
                  <a:schemeClr val="hlink"/>
                </a:solidFill>
                <a:latin typeface="Courier New" pitchFamily="49" charset="0"/>
              </a:rPr>
              <a:t>] </a:t>
            </a: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</a:rPr>
              <a:t>+ </a:t>
            </a:r>
            <a:r>
              <a:rPr lang="en-US" sz="2000" b="1" dirty="0" smtClean="0">
                <a:solidFill>
                  <a:schemeClr val="hlink"/>
                </a:solidFill>
                <a:latin typeface="Courier New" pitchFamily="49" charset="0"/>
              </a:rPr>
              <a:t>b[</a:t>
            </a:r>
            <a:r>
              <a:rPr lang="en-US" sz="2000" b="1" dirty="0" err="1" smtClean="0">
                <a:solidFill>
                  <a:schemeClr val="hlink"/>
                </a:solidFill>
                <a:latin typeface="Courier New" pitchFamily="49" charset="0"/>
              </a:rPr>
              <a:t>i</a:t>
            </a:r>
            <a:r>
              <a:rPr lang="en-US" sz="2000" b="1" dirty="0" smtClean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</a:rPr>
              <a:t>– </a:t>
            </a:r>
            <a:r>
              <a:rPr lang="en-US" sz="2000" b="1" dirty="0" smtClean="0">
                <a:solidFill>
                  <a:schemeClr val="hlink"/>
                </a:solidFill>
                <a:latin typeface="Courier New" pitchFamily="49" charset="0"/>
              </a:rPr>
              <a:t>10];</a:t>
            </a:r>
            <a:endParaRPr lang="en-US" sz="2000" b="1" dirty="0">
              <a:solidFill>
                <a:schemeClr val="hlink"/>
              </a:solidFill>
              <a:latin typeface="Courier New" pitchFamily="49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</a:rPr>
              <a:t>  </a:t>
            </a:r>
            <a:r>
              <a:rPr lang="en-US" sz="2000" b="1" dirty="0" smtClean="0">
                <a:solidFill>
                  <a:schemeClr val="hlink"/>
                </a:solidFill>
                <a:latin typeface="Courier New" pitchFamily="49" charset="0"/>
              </a:rPr>
              <a:t>}</a:t>
            </a:r>
            <a:endParaRPr lang="en-US" sz="2000" b="1" dirty="0">
              <a:solidFill>
                <a:schemeClr val="hlink"/>
              </a:solidFill>
              <a:latin typeface="Courier New" pitchFamily="49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  <a:endParaRPr lang="en-US" sz="2000" b="1" dirty="0">
              <a:latin typeface="Courier New" pitchFamily="49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endParaRPr lang="en-US" sz="2000" b="1" dirty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chemeClr val="folHlink"/>
                </a:solidFill>
                <a:latin typeface="Courier New" pitchFamily="49" charset="0"/>
              </a:rPr>
              <a:t>for (</a:t>
            </a:r>
            <a:r>
              <a:rPr lang="en-US" sz="2000" b="1" dirty="0" err="1" smtClean="0">
                <a:solidFill>
                  <a:schemeClr val="folHlink"/>
                </a:solidFill>
                <a:latin typeface="Courier New" pitchFamily="49" charset="0"/>
              </a:rPr>
              <a:t>i</a:t>
            </a:r>
            <a:r>
              <a:rPr lang="en-US" sz="2000" b="1" dirty="0" smtClean="0">
                <a:solidFill>
                  <a:schemeClr val="folHlink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folHlink"/>
                </a:solidFill>
                <a:latin typeface="Courier New" pitchFamily="49" charset="0"/>
              </a:rPr>
              <a:t>= </a:t>
            </a:r>
            <a:r>
              <a:rPr lang="en-US" sz="2000" b="1" dirty="0" smtClean="0">
                <a:solidFill>
                  <a:schemeClr val="folHlink"/>
                </a:solidFill>
                <a:latin typeface="Courier New" pitchFamily="49" charset="0"/>
              </a:rPr>
              <a:t>0; </a:t>
            </a:r>
            <a:r>
              <a:rPr lang="en-US" sz="2000" b="1" dirty="0" err="1" smtClean="0">
                <a:solidFill>
                  <a:schemeClr val="folHlink"/>
                </a:solidFill>
                <a:latin typeface="Courier New" pitchFamily="49" charset="0"/>
              </a:rPr>
              <a:t>i</a:t>
            </a:r>
            <a:r>
              <a:rPr lang="en-US" sz="2000" b="1" dirty="0" smtClean="0">
                <a:solidFill>
                  <a:schemeClr val="folHlink"/>
                </a:solidFill>
                <a:latin typeface="Courier New" pitchFamily="49" charset="0"/>
              </a:rPr>
              <a:t> &lt; 10; </a:t>
            </a:r>
            <a:r>
              <a:rPr lang="en-US" sz="2000" b="1" dirty="0" err="1" smtClean="0">
                <a:solidFill>
                  <a:schemeClr val="folHlink"/>
                </a:solidFill>
                <a:latin typeface="Courier New" pitchFamily="49" charset="0"/>
              </a:rPr>
              <a:t>i</a:t>
            </a:r>
            <a:r>
              <a:rPr lang="en-US" sz="2000" b="1" dirty="0" smtClean="0">
                <a:solidFill>
                  <a:schemeClr val="folHlink"/>
                </a:solidFill>
                <a:latin typeface="Courier New" pitchFamily="49" charset="0"/>
              </a:rPr>
              <a:t>++) {</a:t>
            </a:r>
            <a:endParaRPr lang="en-US" sz="2000" b="1" dirty="0">
              <a:solidFill>
                <a:schemeClr val="folHlink"/>
              </a:solidFill>
              <a:latin typeface="Courier New" pitchFamily="49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folHlink"/>
                </a:solidFill>
                <a:latin typeface="Courier New" pitchFamily="49" charset="0"/>
              </a:rPr>
              <a:t>  </a:t>
            </a:r>
            <a:r>
              <a:rPr lang="en-US" sz="2000" b="1" dirty="0" smtClean="0">
                <a:solidFill>
                  <a:schemeClr val="folHlink"/>
                </a:solidFill>
                <a:latin typeface="Courier New" pitchFamily="49" charset="0"/>
              </a:rPr>
              <a:t>a[</a:t>
            </a:r>
            <a:r>
              <a:rPr lang="en-US" sz="2000" b="1" dirty="0" err="1" smtClean="0">
                <a:solidFill>
                  <a:schemeClr val="folHlink"/>
                </a:solidFill>
                <a:latin typeface="Courier New" pitchFamily="49" charset="0"/>
              </a:rPr>
              <a:t>i</a:t>
            </a:r>
            <a:r>
              <a:rPr lang="en-US" sz="2000" b="1" dirty="0" smtClean="0">
                <a:solidFill>
                  <a:schemeClr val="folHlink"/>
                </a:solidFill>
                <a:latin typeface="Courier New" pitchFamily="49" charset="0"/>
              </a:rPr>
              <a:t>] </a:t>
            </a:r>
            <a:r>
              <a:rPr lang="en-US" sz="2000" b="1" dirty="0">
                <a:solidFill>
                  <a:schemeClr val="folHlink"/>
                </a:solidFill>
                <a:latin typeface="Courier New" pitchFamily="49" charset="0"/>
              </a:rPr>
              <a:t>= </a:t>
            </a:r>
            <a:r>
              <a:rPr lang="en-US" sz="2000" b="1" dirty="0" smtClean="0">
                <a:solidFill>
                  <a:schemeClr val="folHlink"/>
                </a:solidFill>
                <a:latin typeface="Courier New" pitchFamily="49" charset="0"/>
              </a:rPr>
              <a:t>b[</a:t>
            </a:r>
            <a:r>
              <a:rPr lang="en-US" sz="2000" b="1" dirty="0" err="1" smtClean="0">
                <a:solidFill>
                  <a:schemeClr val="folHlink"/>
                </a:solidFill>
                <a:latin typeface="Courier New" pitchFamily="49" charset="0"/>
              </a:rPr>
              <a:t>i</a:t>
            </a:r>
            <a:r>
              <a:rPr lang="en-US" sz="2000" b="1" dirty="0" smtClean="0">
                <a:solidFill>
                  <a:schemeClr val="folHlink"/>
                </a:solidFill>
                <a:latin typeface="Courier New" pitchFamily="49" charset="0"/>
              </a:rPr>
              <a:t>] </a:t>
            </a:r>
            <a:r>
              <a:rPr lang="en-US" sz="2000" b="1" dirty="0">
                <a:solidFill>
                  <a:schemeClr val="folHlink"/>
                </a:solidFill>
                <a:latin typeface="Courier New" pitchFamily="49" charset="0"/>
              </a:rPr>
              <a:t>+ </a:t>
            </a:r>
            <a:r>
              <a:rPr lang="en-US" sz="2000" b="1" dirty="0" smtClean="0">
                <a:solidFill>
                  <a:schemeClr val="folHlink"/>
                </a:solidFill>
                <a:latin typeface="Courier New" pitchFamily="49" charset="0"/>
              </a:rPr>
              <a:t>c[</a:t>
            </a:r>
            <a:r>
              <a:rPr lang="en-US" sz="2000" b="1" dirty="0" err="1" smtClean="0">
                <a:solidFill>
                  <a:schemeClr val="folHlink"/>
                </a:solidFill>
                <a:latin typeface="Courier New" pitchFamily="49" charset="0"/>
              </a:rPr>
              <a:t>i</a:t>
            </a:r>
            <a:r>
              <a:rPr lang="en-US" sz="2000" b="1" dirty="0" smtClean="0">
                <a:solidFill>
                  <a:schemeClr val="folHlink"/>
                </a:solidFill>
                <a:latin typeface="Courier New" pitchFamily="49" charset="0"/>
              </a:rPr>
              <a:t>];</a:t>
            </a:r>
            <a:endParaRPr lang="en-US" sz="2000" b="1" dirty="0">
              <a:solidFill>
                <a:schemeClr val="folHlink"/>
              </a:solidFill>
              <a:latin typeface="Courier New" pitchFamily="49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chemeClr val="folHlink"/>
                </a:solidFill>
                <a:latin typeface="Courier New" pitchFamily="49" charset="0"/>
              </a:rPr>
              <a:t>}</a:t>
            </a:r>
            <a:endParaRPr lang="en-US" sz="2000" b="1" dirty="0">
              <a:solidFill>
                <a:schemeClr val="folHlink"/>
              </a:solidFill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for (</a:t>
            </a: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= </a:t>
            </a:r>
            <a:r>
              <a:rPr lang="en-US" sz="2000" b="1" dirty="0" smtClean="0">
                <a:latin typeface="Courier New" pitchFamily="49" charset="0"/>
              </a:rPr>
              <a:t>10; </a:t>
            </a: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 &lt; n; </a:t>
            </a: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++) {</a:t>
            </a:r>
            <a:endParaRPr lang="en-US" sz="2000" b="1" dirty="0">
              <a:latin typeface="Courier New" pitchFamily="49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</a:rPr>
              <a:t>a[</a:t>
            </a: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] </a:t>
            </a:r>
            <a:r>
              <a:rPr lang="en-US" sz="2000" b="1" dirty="0">
                <a:latin typeface="Courier New" pitchFamily="49" charset="0"/>
              </a:rPr>
              <a:t>= </a:t>
            </a:r>
            <a:r>
              <a:rPr lang="en-US" sz="2000" b="1" dirty="0" smtClean="0">
                <a:latin typeface="Courier New" pitchFamily="49" charset="0"/>
              </a:rPr>
              <a:t>b[</a:t>
            </a: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] </a:t>
            </a:r>
            <a:r>
              <a:rPr lang="en-US" sz="2000" b="1" dirty="0">
                <a:latin typeface="Courier New" pitchFamily="49" charset="0"/>
              </a:rPr>
              <a:t>+ </a:t>
            </a:r>
            <a:r>
              <a:rPr lang="en-US" sz="2000" b="1" dirty="0" smtClean="0">
                <a:latin typeface="Courier New" pitchFamily="49" charset="0"/>
              </a:rPr>
              <a:t>c[</a:t>
            </a: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];</a:t>
            </a:r>
            <a:endParaRPr lang="en-US" sz="2000" b="1" dirty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</a:rPr>
              <a:t>d[</a:t>
            </a: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] </a:t>
            </a:r>
            <a:r>
              <a:rPr lang="en-US" sz="2000" b="1" dirty="0">
                <a:latin typeface="Courier New" pitchFamily="49" charset="0"/>
              </a:rPr>
              <a:t>= </a:t>
            </a:r>
            <a:r>
              <a:rPr lang="en-US" sz="2000" b="1" dirty="0" smtClean="0">
                <a:latin typeface="Courier New" pitchFamily="49" charset="0"/>
              </a:rPr>
              <a:t>a[</a:t>
            </a: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] </a:t>
            </a:r>
            <a:r>
              <a:rPr lang="en-US" sz="2000" b="1" dirty="0">
                <a:latin typeface="Courier New" pitchFamily="49" charset="0"/>
              </a:rPr>
              <a:t>+ </a:t>
            </a:r>
            <a:r>
              <a:rPr lang="en-US" sz="2000" b="1" dirty="0" smtClean="0">
                <a:latin typeface="Courier New" pitchFamily="49" charset="0"/>
              </a:rPr>
              <a:t>b[</a:t>
            </a: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– </a:t>
            </a:r>
            <a:r>
              <a:rPr lang="en-US" sz="2000" b="1" dirty="0" smtClean="0">
                <a:latin typeface="Courier New" pitchFamily="49" charset="0"/>
              </a:rPr>
              <a:t>10];</a:t>
            </a:r>
            <a:endParaRPr lang="en-US" sz="2000" b="1" dirty="0">
              <a:latin typeface="Courier New" pitchFamily="49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659460" name="Text Box 4"/>
          <p:cNvSpPr txBox="1">
            <a:spLocks noChangeArrowheads="1"/>
          </p:cNvSpPr>
          <p:nvPr/>
        </p:nvSpPr>
        <p:spPr bwMode="auto">
          <a:xfrm>
            <a:off x="6096000" y="2057400"/>
            <a:ext cx="11890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 b="1" u="sng">
                <a:solidFill>
                  <a:schemeClr val="hlink"/>
                </a:solidFill>
              </a:rPr>
              <a:t>Before</a:t>
            </a:r>
          </a:p>
        </p:txBody>
      </p:sp>
      <p:sp>
        <p:nvSpPr>
          <p:cNvPr id="659461" name="Text Box 5"/>
          <p:cNvSpPr txBox="1">
            <a:spLocks noChangeArrowheads="1"/>
          </p:cNvSpPr>
          <p:nvPr/>
        </p:nvSpPr>
        <p:spPr bwMode="auto">
          <a:xfrm>
            <a:off x="6248400" y="4114800"/>
            <a:ext cx="993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 b="1" u="sng">
                <a:solidFill>
                  <a:schemeClr val="folHlink"/>
                </a:solidFill>
              </a:rPr>
              <a:t>After</a:t>
            </a:r>
          </a:p>
        </p:txBody>
      </p:sp>
      <p:sp>
        <p:nvSpPr>
          <p:cNvPr id="659462" name="Text Box 6"/>
          <p:cNvSpPr txBox="1">
            <a:spLocks noChangeArrowheads="1"/>
          </p:cNvSpPr>
          <p:nvPr/>
        </p:nvSpPr>
        <p:spPr bwMode="auto">
          <a:xfrm>
            <a:off x="974725" y="5553075"/>
            <a:ext cx="55787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dirty="0"/>
              <a:t>Note that this is a generalization of </a:t>
            </a:r>
            <a:r>
              <a:rPr lang="en-US" sz="2400" b="1" u="sng" dirty="0">
                <a:solidFill>
                  <a:srgbClr val="993366"/>
                </a:solidFill>
              </a:rPr>
              <a:t>peeling</a:t>
            </a:r>
            <a:r>
              <a:rPr lang="en-US" sz="2400" dirty="0"/>
              <a:t>.</a:t>
            </a:r>
          </a:p>
        </p:txBody>
      </p:sp>
      <p:sp>
        <p:nvSpPr>
          <p:cNvPr id="659463" name="Line 7"/>
          <p:cNvSpPr>
            <a:spLocks noChangeShapeType="1"/>
          </p:cNvSpPr>
          <p:nvPr/>
        </p:nvSpPr>
        <p:spPr bwMode="auto">
          <a:xfrm>
            <a:off x="457200" y="3048000"/>
            <a:ext cx="6858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3865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838F08-1D20-44A6-81F0-8A96431E74DE}" type="slidenum">
              <a:rPr lang="en-US"/>
              <a:pPr/>
              <a:t>69</a:t>
            </a:fld>
            <a:endParaRPr lang="en-US"/>
          </a:p>
        </p:txBody>
      </p:sp>
      <p:sp>
        <p:nvSpPr>
          <p:cNvPr id="66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</a:t>
            </a:r>
            <a:r>
              <a:rPr lang="en-US" dirty="0" smtClean="0"/>
              <a:t>Interchange (F90)</a:t>
            </a:r>
            <a:endParaRPr lang="en-US" dirty="0"/>
          </a:p>
        </p:txBody>
      </p:sp>
      <p:sp>
        <p:nvSpPr>
          <p:cNvPr id="66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3810000" cy="2362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</a:rPr>
              <a:t>DO i = 1, ni</a:t>
            </a:r>
          </a:p>
          <a:p>
            <a:pPr>
              <a:buFont typeface="Wingdings" pitchFamily="2" charset="2"/>
              <a:buNone/>
            </a:pPr>
            <a:r>
              <a:rPr lang="en-US" sz="2000" b="1">
                <a:solidFill>
                  <a:srgbClr val="000099"/>
                </a:solidFill>
                <a:latin typeface="Courier New" pitchFamily="49" charset="0"/>
              </a:rPr>
              <a:t>  </a:t>
            </a:r>
            <a:r>
              <a:rPr lang="en-US" sz="2000" b="1">
                <a:solidFill>
                  <a:schemeClr val="hlink"/>
                </a:solidFill>
                <a:latin typeface="Courier New" pitchFamily="49" charset="0"/>
              </a:rPr>
              <a:t>DO j = 1, nj</a:t>
            </a:r>
          </a:p>
          <a:p>
            <a:pPr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</a:rPr>
              <a:t>    a(i,j) = b(i,j)</a:t>
            </a:r>
          </a:p>
          <a:p>
            <a:pPr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</a:rPr>
              <a:t>  END DO</a:t>
            </a:r>
          </a:p>
          <a:p>
            <a:pPr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</a:rPr>
              <a:t>END DO</a:t>
            </a:r>
          </a:p>
        </p:txBody>
      </p:sp>
      <p:sp>
        <p:nvSpPr>
          <p:cNvPr id="660484" name="Rectangle 4"/>
          <p:cNvSpPr>
            <a:spLocks noChangeArrowheads="1"/>
          </p:cNvSpPr>
          <p:nvPr/>
        </p:nvSpPr>
        <p:spPr bwMode="auto">
          <a:xfrm>
            <a:off x="4724400" y="1905000"/>
            <a:ext cx="38100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>
                <a:solidFill>
                  <a:schemeClr val="folHlink"/>
                </a:solidFill>
                <a:latin typeface="Courier New" pitchFamily="49" charset="0"/>
              </a:rPr>
              <a:t>DO j = 1, nj</a:t>
            </a: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>
                <a:solidFill>
                  <a:srgbClr val="000099"/>
                </a:solidFill>
                <a:latin typeface="Courier New" pitchFamily="49" charset="0"/>
              </a:rPr>
              <a:t>  </a:t>
            </a:r>
            <a:r>
              <a:rPr lang="en-US" sz="2400" b="1">
                <a:latin typeface="Courier New" pitchFamily="49" charset="0"/>
              </a:rPr>
              <a:t>DO i = 1, ni</a:t>
            </a: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>
                <a:latin typeface="Courier New" pitchFamily="49" charset="0"/>
              </a:rPr>
              <a:t>    a(i,j) = b(i,j)</a:t>
            </a: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>
                <a:latin typeface="Courier New" pitchFamily="49" charset="0"/>
              </a:rPr>
              <a:t>  END DO</a:t>
            </a: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>
                <a:latin typeface="Courier New" pitchFamily="49" charset="0"/>
              </a:rPr>
              <a:t>END DO</a:t>
            </a:r>
          </a:p>
        </p:txBody>
      </p:sp>
      <p:sp>
        <p:nvSpPr>
          <p:cNvPr id="660485" name="Text Box 5"/>
          <p:cNvSpPr txBox="1">
            <a:spLocks noChangeArrowheads="1"/>
          </p:cNvSpPr>
          <p:nvPr/>
        </p:nvSpPr>
        <p:spPr bwMode="auto">
          <a:xfrm>
            <a:off x="685800" y="4267200"/>
            <a:ext cx="771207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 dirty="0"/>
              <a:t>Array elements</a:t>
            </a:r>
            <a:r>
              <a:rPr lang="en-US" sz="2400" dirty="0">
                <a:latin typeface="Tahoma" pitchFamily="34" charset="0"/>
              </a:rPr>
              <a:t>  </a:t>
            </a:r>
            <a:r>
              <a:rPr lang="en-US" sz="2400" b="1" dirty="0">
                <a:latin typeface="Courier New" pitchFamily="49" charset="0"/>
              </a:rPr>
              <a:t>a(</a:t>
            </a:r>
            <a:r>
              <a:rPr lang="en-US" sz="2400" b="1" dirty="0" err="1">
                <a:latin typeface="Courier New" pitchFamily="49" charset="0"/>
              </a:rPr>
              <a:t>i,j</a:t>
            </a:r>
            <a:r>
              <a:rPr lang="en-US" sz="2400" b="1" dirty="0">
                <a:latin typeface="Courier New" pitchFamily="49" charset="0"/>
              </a:rPr>
              <a:t>)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/>
              <a:t>and</a:t>
            </a:r>
            <a:r>
              <a:rPr lang="en-US" sz="2400" dirty="0">
                <a:latin typeface="Tahoma" pitchFamily="34" charset="0"/>
              </a:rPr>
              <a:t>  </a:t>
            </a:r>
            <a:r>
              <a:rPr lang="en-US" sz="2400" b="1" dirty="0">
                <a:latin typeface="Courier New" pitchFamily="49" charset="0"/>
              </a:rPr>
              <a:t>a(i+1,j)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/>
              <a:t>are near each other in memory, while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a(i,j+1)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/>
              <a:t>may be far, so it makes sense to make the</a:t>
            </a:r>
            <a:r>
              <a:rPr lang="en-US" sz="2400" dirty="0">
                <a:latin typeface="Tahoma" pitchFamily="34" charset="0"/>
              </a:rPr>
              <a:t>  </a:t>
            </a:r>
            <a:r>
              <a:rPr lang="en-US" sz="2400" b="1" dirty="0" err="1">
                <a:latin typeface="Courier New" pitchFamily="49" charset="0"/>
              </a:rPr>
              <a:t>i</a:t>
            </a:r>
            <a:r>
              <a:rPr lang="en-US" sz="2400" dirty="0">
                <a:latin typeface="Tahoma" pitchFamily="34" charset="0"/>
              </a:rPr>
              <a:t>  </a:t>
            </a:r>
            <a:r>
              <a:rPr lang="en-US" sz="2400" dirty="0"/>
              <a:t>loop be the inner loop. (This is reversed in C, C++ and Java.)</a:t>
            </a:r>
          </a:p>
        </p:txBody>
      </p:sp>
      <p:sp>
        <p:nvSpPr>
          <p:cNvPr id="660486" name="Text Box 6"/>
          <p:cNvSpPr txBox="1">
            <a:spLocks noChangeArrowheads="1"/>
          </p:cNvSpPr>
          <p:nvPr/>
        </p:nvSpPr>
        <p:spPr bwMode="auto">
          <a:xfrm>
            <a:off x="1236663" y="1438275"/>
            <a:ext cx="1189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chemeClr val="hlink"/>
                </a:solidFill>
              </a:rPr>
              <a:t>Before</a:t>
            </a:r>
          </a:p>
        </p:txBody>
      </p:sp>
      <p:sp>
        <p:nvSpPr>
          <p:cNvPr id="660487" name="Text Box 7"/>
          <p:cNvSpPr txBox="1">
            <a:spLocks noChangeArrowheads="1"/>
          </p:cNvSpPr>
          <p:nvPr/>
        </p:nvSpPr>
        <p:spPr bwMode="auto">
          <a:xfrm>
            <a:off x="5522913" y="1362075"/>
            <a:ext cx="993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chemeClr val="folHlink"/>
                </a:solidFill>
              </a:rPr>
              <a:t>After</a:t>
            </a:r>
          </a:p>
        </p:txBody>
      </p:sp>
      <p:sp>
        <p:nvSpPr>
          <p:cNvPr id="660488" name="Line 8"/>
          <p:cNvSpPr>
            <a:spLocks noChangeShapeType="1"/>
          </p:cNvSpPr>
          <p:nvPr/>
        </p:nvSpPr>
        <p:spPr bwMode="auto">
          <a:xfrm flipH="1" flipV="1">
            <a:off x="3048000" y="2209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9970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C5B91A-D25A-4171-9B64-6EC05E7A942A}" type="slidenum">
              <a:rPr lang="en-US"/>
              <a:pPr/>
              <a:t>7</a:t>
            </a:fld>
            <a:endParaRPr lang="en-US"/>
          </a:p>
        </p:txBody>
      </p:sp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Twitch</a:t>
            </a:r>
            <a:endParaRPr lang="en-US" sz="3600" dirty="0"/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You can watch from a Windows, </a:t>
            </a:r>
            <a:r>
              <a:rPr lang="en-US" dirty="0" err="1" smtClean="0"/>
              <a:t>MacOS</a:t>
            </a:r>
            <a:r>
              <a:rPr lang="en-US" dirty="0" smtClean="0"/>
              <a:t> or Linux laptop or an Android or iOS handheld using Twitch.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Go to:</a:t>
            </a:r>
          </a:p>
          <a:p>
            <a:pPr algn="ctr">
              <a:buFont typeface="Wingdings" pitchFamily="2" charset="2"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http://www.twitch.tv/sipe2018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Many </a:t>
            </a:r>
            <a:r>
              <a:rPr lang="en-US" dirty="0"/>
              <a:t>thanks to </a:t>
            </a:r>
            <a:r>
              <a:rPr lang="en-US" dirty="0" smtClean="0"/>
              <a:t>Skyler Donahue of </a:t>
            </a:r>
            <a:r>
              <a:rPr lang="en-US" dirty="0"/>
              <a:t>OneNet for providing this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 smtClean="0"/>
              <a:t>PLEASE </a:t>
            </a:r>
            <a:r>
              <a:rPr lang="en-US" b="1" dirty="0"/>
              <a:t>MUTE YOURSELF.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</a:t>
            </a:r>
            <a:r>
              <a:rPr lang="en-US" b="1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3132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838F08-1D20-44A6-81F0-8A96431E74DE}" type="slidenum">
              <a:rPr lang="en-US"/>
              <a:pPr/>
              <a:t>70</a:t>
            </a:fld>
            <a:endParaRPr lang="en-US"/>
          </a:p>
        </p:txBody>
      </p:sp>
      <p:sp>
        <p:nvSpPr>
          <p:cNvPr id="66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</a:t>
            </a:r>
            <a:r>
              <a:rPr lang="en-US" dirty="0" smtClean="0"/>
              <a:t>Interchange (C)</a:t>
            </a:r>
            <a:endParaRPr lang="en-US" dirty="0"/>
          </a:p>
        </p:txBody>
      </p:sp>
      <p:sp>
        <p:nvSpPr>
          <p:cNvPr id="66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4495800" cy="2362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for (j </a:t>
            </a:r>
            <a:r>
              <a:rPr lang="en-US" sz="1800" b="1" dirty="0">
                <a:latin typeface="Courier New" pitchFamily="49" charset="0"/>
              </a:rPr>
              <a:t>= </a:t>
            </a:r>
            <a:r>
              <a:rPr lang="en-US" sz="1800" b="1" dirty="0" smtClean="0">
                <a:latin typeface="Courier New" pitchFamily="49" charset="0"/>
              </a:rPr>
              <a:t>0; j &lt; </a:t>
            </a:r>
            <a:r>
              <a:rPr lang="en-US" sz="1800" b="1" dirty="0" err="1" smtClean="0">
                <a:latin typeface="Courier New" pitchFamily="49" charset="0"/>
              </a:rPr>
              <a:t>nj</a:t>
            </a:r>
            <a:r>
              <a:rPr lang="en-US" sz="1800" b="1" dirty="0" smtClean="0">
                <a:latin typeface="Courier New" pitchFamily="49" charset="0"/>
              </a:rPr>
              <a:t>; j++) {</a:t>
            </a:r>
            <a:endParaRPr lang="en-US" sz="1800" b="1" dirty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</a:rPr>
              <a:t>  </a:t>
            </a:r>
            <a:r>
              <a:rPr lang="en-US" sz="1800" b="1" dirty="0" smtClean="0">
                <a:solidFill>
                  <a:srgbClr val="000099"/>
                </a:solidFill>
                <a:latin typeface="Courier New" pitchFamily="49" charset="0"/>
              </a:rPr>
              <a:t>for (</a:t>
            </a:r>
            <a:r>
              <a:rPr lang="en-US" sz="1800" b="1" dirty="0" err="1" smtClean="0">
                <a:solidFill>
                  <a:schemeClr val="hlink"/>
                </a:solidFill>
                <a:latin typeface="Courier New" pitchFamily="49" charset="0"/>
              </a:rPr>
              <a:t>i</a:t>
            </a:r>
            <a:r>
              <a:rPr lang="en-US" sz="1800" b="1" dirty="0" smtClean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chemeClr val="hlink"/>
                </a:solidFill>
                <a:latin typeface="Courier New" pitchFamily="49" charset="0"/>
              </a:rPr>
              <a:t>= </a:t>
            </a:r>
            <a:r>
              <a:rPr lang="en-US" sz="1800" b="1" dirty="0" smtClean="0">
                <a:solidFill>
                  <a:schemeClr val="hlink"/>
                </a:solidFill>
                <a:latin typeface="Courier New" pitchFamily="49" charset="0"/>
              </a:rPr>
              <a:t>0; </a:t>
            </a:r>
            <a:r>
              <a:rPr lang="en-US" sz="1800" b="1" dirty="0" err="1" smtClean="0">
                <a:solidFill>
                  <a:schemeClr val="hlink"/>
                </a:solidFill>
                <a:latin typeface="Courier New" pitchFamily="49" charset="0"/>
              </a:rPr>
              <a:t>i</a:t>
            </a:r>
            <a:r>
              <a:rPr lang="en-US" sz="1800" b="1" dirty="0" smtClean="0">
                <a:solidFill>
                  <a:schemeClr val="hlink"/>
                </a:solidFill>
                <a:latin typeface="Courier New" pitchFamily="49" charset="0"/>
              </a:rPr>
              <a:t> &lt; </a:t>
            </a:r>
            <a:r>
              <a:rPr lang="en-US" sz="1800" b="1" dirty="0" err="1" smtClean="0">
                <a:solidFill>
                  <a:schemeClr val="hlink"/>
                </a:solidFill>
                <a:latin typeface="Courier New" pitchFamily="49" charset="0"/>
              </a:rPr>
              <a:t>ni</a:t>
            </a:r>
            <a:r>
              <a:rPr lang="en-US" sz="1800" b="1" dirty="0" smtClean="0">
                <a:solidFill>
                  <a:schemeClr val="hlink"/>
                </a:solidFill>
                <a:latin typeface="Courier New" pitchFamily="49" charset="0"/>
              </a:rPr>
              <a:t>; </a:t>
            </a:r>
            <a:r>
              <a:rPr lang="en-US" sz="1800" b="1" dirty="0" err="1" smtClean="0">
                <a:solidFill>
                  <a:schemeClr val="hlink"/>
                </a:solidFill>
                <a:latin typeface="Courier New" pitchFamily="49" charset="0"/>
              </a:rPr>
              <a:t>i</a:t>
            </a:r>
            <a:r>
              <a:rPr lang="en-US" sz="1800" b="1" dirty="0" smtClean="0">
                <a:solidFill>
                  <a:schemeClr val="hlink"/>
                </a:solidFill>
                <a:latin typeface="Courier New" pitchFamily="49" charset="0"/>
              </a:rPr>
              <a:t>++) {</a:t>
            </a:r>
            <a:endParaRPr lang="en-US" sz="1800" b="1" dirty="0">
              <a:solidFill>
                <a:schemeClr val="hlink"/>
              </a:solidFill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</a:rPr>
              <a:t>a[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][j] </a:t>
            </a:r>
            <a:r>
              <a:rPr lang="en-US" sz="1800" b="1" dirty="0">
                <a:latin typeface="Courier New" pitchFamily="49" charset="0"/>
              </a:rPr>
              <a:t>= </a:t>
            </a:r>
            <a:r>
              <a:rPr lang="en-US" sz="1800" b="1" dirty="0" smtClean="0">
                <a:latin typeface="Courier New" pitchFamily="49" charset="0"/>
              </a:rPr>
              <a:t>b[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][j];</a:t>
            </a:r>
            <a:endParaRPr lang="en-US" sz="1800" b="1" dirty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</a:rPr>
              <a:t>}</a:t>
            </a:r>
            <a:endParaRPr lang="en-US" sz="1800" b="1" dirty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}</a:t>
            </a:r>
            <a:endParaRPr lang="en-US" sz="1800" b="1" dirty="0">
              <a:latin typeface="Courier New" pitchFamily="49" charset="0"/>
            </a:endParaRPr>
          </a:p>
        </p:txBody>
      </p:sp>
      <p:sp>
        <p:nvSpPr>
          <p:cNvPr id="660484" name="Rectangle 4"/>
          <p:cNvSpPr>
            <a:spLocks noChangeArrowheads="1"/>
          </p:cNvSpPr>
          <p:nvPr/>
        </p:nvSpPr>
        <p:spPr bwMode="auto">
          <a:xfrm>
            <a:off x="4724400" y="1905000"/>
            <a:ext cx="4038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b="1" dirty="0" smtClean="0">
                <a:solidFill>
                  <a:schemeClr val="folHlink"/>
                </a:solidFill>
                <a:latin typeface="Courier New" pitchFamily="49" charset="0"/>
              </a:rPr>
              <a:t>for (</a:t>
            </a:r>
            <a:r>
              <a:rPr lang="en-US" b="1" dirty="0" err="1" smtClean="0">
                <a:solidFill>
                  <a:schemeClr val="folHlink"/>
                </a:solidFill>
                <a:latin typeface="Courier New" pitchFamily="49" charset="0"/>
              </a:rPr>
              <a:t>i</a:t>
            </a:r>
            <a:r>
              <a:rPr lang="en-US" b="1" dirty="0" smtClean="0">
                <a:solidFill>
                  <a:schemeClr val="folHlink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chemeClr val="folHlink"/>
                </a:solidFill>
                <a:latin typeface="Courier New" pitchFamily="49" charset="0"/>
              </a:rPr>
              <a:t>= </a:t>
            </a:r>
            <a:r>
              <a:rPr lang="en-US" b="1" dirty="0" smtClean="0">
                <a:solidFill>
                  <a:schemeClr val="folHlink"/>
                </a:solidFill>
                <a:latin typeface="Courier New" pitchFamily="49" charset="0"/>
              </a:rPr>
              <a:t>0; </a:t>
            </a:r>
            <a:r>
              <a:rPr lang="en-US" b="1" dirty="0" err="1" smtClean="0">
                <a:solidFill>
                  <a:schemeClr val="folHlink"/>
                </a:solidFill>
                <a:latin typeface="Courier New" pitchFamily="49" charset="0"/>
              </a:rPr>
              <a:t>i</a:t>
            </a:r>
            <a:r>
              <a:rPr lang="en-US" b="1" dirty="0" smtClean="0">
                <a:solidFill>
                  <a:schemeClr val="folHlink"/>
                </a:solidFill>
                <a:latin typeface="Courier New" pitchFamily="49" charset="0"/>
              </a:rPr>
              <a:t> &lt; </a:t>
            </a:r>
            <a:r>
              <a:rPr lang="en-US" b="1" dirty="0" err="1" smtClean="0">
                <a:solidFill>
                  <a:schemeClr val="folHlink"/>
                </a:solidFill>
                <a:latin typeface="Courier New" pitchFamily="49" charset="0"/>
              </a:rPr>
              <a:t>ni</a:t>
            </a:r>
            <a:r>
              <a:rPr lang="en-US" b="1" dirty="0" smtClean="0">
                <a:solidFill>
                  <a:schemeClr val="folHlink"/>
                </a:solidFill>
                <a:latin typeface="Courier New" pitchFamily="49" charset="0"/>
              </a:rPr>
              <a:t>; </a:t>
            </a:r>
            <a:r>
              <a:rPr lang="en-US" b="1" dirty="0" err="1" smtClean="0">
                <a:solidFill>
                  <a:schemeClr val="folHlink"/>
                </a:solidFill>
                <a:latin typeface="Courier New" pitchFamily="49" charset="0"/>
              </a:rPr>
              <a:t>i</a:t>
            </a:r>
            <a:r>
              <a:rPr lang="en-US" b="1" dirty="0" smtClean="0">
                <a:solidFill>
                  <a:schemeClr val="folHlink"/>
                </a:solidFill>
                <a:latin typeface="Courier New" pitchFamily="49" charset="0"/>
              </a:rPr>
              <a:t>++) {</a:t>
            </a:r>
            <a:endParaRPr lang="en-US" b="1" dirty="0">
              <a:solidFill>
                <a:schemeClr val="folHlink"/>
              </a:solidFill>
              <a:latin typeface="Courier New" pitchFamily="49" charset="0"/>
            </a:endParaRP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  </a:t>
            </a:r>
            <a:r>
              <a:rPr lang="en-US" b="1" dirty="0" smtClean="0">
                <a:solidFill>
                  <a:srgbClr val="000099"/>
                </a:solidFill>
                <a:latin typeface="Courier New" pitchFamily="49" charset="0"/>
              </a:rPr>
              <a:t>for (j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</a:rPr>
              <a:t>0; j &lt; </a:t>
            </a:r>
            <a:r>
              <a:rPr lang="en-US" b="1" dirty="0" err="1" smtClean="0">
                <a:latin typeface="Courier New" pitchFamily="49" charset="0"/>
              </a:rPr>
              <a:t>nj</a:t>
            </a:r>
            <a:r>
              <a:rPr lang="en-US" b="1" dirty="0" smtClean="0">
                <a:latin typeface="Courier New" pitchFamily="49" charset="0"/>
              </a:rPr>
              <a:t>; j++) {</a:t>
            </a:r>
            <a:endParaRPr lang="en-US" b="1" dirty="0">
              <a:latin typeface="Courier New" pitchFamily="49" charset="0"/>
            </a:endParaRP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</a:rPr>
              <a:t>a[</a:t>
            </a:r>
            <a:r>
              <a:rPr lang="en-US" b="1" dirty="0" err="1" smtClean="0">
                <a:latin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</a:rPr>
              <a:t>][j] </a:t>
            </a:r>
            <a:r>
              <a:rPr lang="en-US" b="1" dirty="0">
                <a:latin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</a:rPr>
              <a:t>b[</a:t>
            </a:r>
            <a:r>
              <a:rPr lang="en-US" b="1" dirty="0" err="1" smtClean="0">
                <a:latin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</a:rPr>
              <a:t>][j];</a:t>
            </a:r>
            <a:endParaRPr lang="en-US" b="1" dirty="0">
              <a:latin typeface="Courier New" pitchFamily="49" charset="0"/>
            </a:endParaRP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</a:rPr>
              <a:t>}</a:t>
            </a:r>
            <a:endParaRPr lang="en-US" b="1" dirty="0">
              <a:latin typeface="Courier New" pitchFamily="49" charset="0"/>
            </a:endParaRP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b="1" dirty="0" smtClean="0">
                <a:latin typeface="Courier New" pitchFamily="49" charset="0"/>
              </a:rPr>
              <a:t>}</a:t>
            </a:r>
            <a:endParaRPr lang="en-US" b="1" dirty="0">
              <a:latin typeface="Courier New" pitchFamily="49" charset="0"/>
            </a:endParaRPr>
          </a:p>
        </p:txBody>
      </p:sp>
      <p:sp>
        <p:nvSpPr>
          <p:cNvPr id="660485" name="Text Box 5"/>
          <p:cNvSpPr txBox="1">
            <a:spLocks noChangeArrowheads="1"/>
          </p:cNvSpPr>
          <p:nvPr/>
        </p:nvSpPr>
        <p:spPr bwMode="auto">
          <a:xfrm>
            <a:off x="685800" y="4267200"/>
            <a:ext cx="771207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 dirty="0"/>
              <a:t>Array elements</a:t>
            </a:r>
            <a:r>
              <a:rPr lang="en-US" sz="2400" dirty="0">
                <a:latin typeface="Tahoma" pitchFamily="34" charset="0"/>
              </a:rPr>
              <a:t>  </a:t>
            </a:r>
            <a:r>
              <a:rPr lang="en-US" sz="2400" b="1" dirty="0" smtClean="0">
                <a:latin typeface="Courier New" pitchFamily="49" charset="0"/>
              </a:rPr>
              <a:t>a[</a:t>
            </a:r>
            <a:r>
              <a:rPr lang="en-US" sz="2400" b="1" dirty="0" err="1" smtClean="0">
                <a:latin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</a:rPr>
              <a:t>][j</a:t>
            </a:r>
            <a:r>
              <a:rPr lang="en-US" sz="2400" b="1" dirty="0">
                <a:latin typeface="Courier New" pitchFamily="49" charset="0"/>
              </a:rPr>
              <a:t>]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/>
              <a:t>and</a:t>
            </a:r>
            <a:r>
              <a:rPr lang="en-US" sz="2400" dirty="0">
                <a:latin typeface="Tahoma" pitchFamily="34" charset="0"/>
              </a:rPr>
              <a:t>  </a:t>
            </a:r>
            <a:r>
              <a:rPr lang="en-US" sz="2400" b="1" dirty="0" smtClean="0">
                <a:latin typeface="Courier New" pitchFamily="49" charset="0"/>
              </a:rPr>
              <a:t>a[</a:t>
            </a:r>
            <a:r>
              <a:rPr lang="en-US" sz="2400" b="1" dirty="0" err="1" smtClean="0">
                <a:latin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</a:rPr>
              <a:t>][j+1]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/>
              <a:t>are near each other in memory, while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b="1" dirty="0" smtClean="0">
                <a:latin typeface="Courier New" pitchFamily="49" charset="0"/>
              </a:rPr>
              <a:t>a[i+1][j]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/>
              <a:t>may be far, so it makes sense to make the</a:t>
            </a:r>
            <a:r>
              <a:rPr lang="en-US" sz="2400" dirty="0">
                <a:latin typeface="Tahoma" pitchFamily="34" charset="0"/>
              </a:rPr>
              <a:t>  </a:t>
            </a:r>
            <a:r>
              <a:rPr lang="en-US" sz="2400" b="1" dirty="0" smtClean="0">
                <a:latin typeface="Courier New" pitchFamily="49" charset="0"/>
              </a:rPr>
              <a:t>j</a:t>
            </a:r>
            <a:r>
              <a:rPr lang="en-US" sz="2400" dirty="0" smtClean="0">
                <a:latin typeface="Tahoma" pitchFamily="34" charset="0"/>
              </a:rPr>
              <a:t>  </a:t>
            </a:r>
            <a:r>
              <a:rPr lang="en-US" sz="2400" dirty="0"/>
              <a:t>loop be the inner loop. (This is reversed in </a:t>
            </a:r>
            <a:r>
              <a:rPr lang="en-US" sz="2400" dirty="0" smtClean="0"/>
              <a:t>Fortran.)</a:t>
            </a:r>
            <a:endParaRPr lang="en-US" sz="2400" dirty="0"/>
          </a:p>
        </p:txBody>
      </p:sp>
      <p:sp>
        <p:nvSpPr>
          <p:cNvPr id="660486" name="Text Box 6"/>
          <p:cNvSpPr txBox="1">
            <a:spLocks noChangeArrowheads="1"/>
          </p:cNvSpPr>
          <p:nvPr/>
        </p:nvSpPr>
        <p:spPr bwMode="auto">
          <a:xfrm>
            <a:off x="1236663" y="1438275"/>
            <a:ext cx="1189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chemeClr val="hlink"/>
                </a:solidFill>
              </a:rPr>
              <a:t>Before</a:t>
            </a:r>
          </a:p>
        </p:txBody>
      </p:sp>
      <p:sp>
        <p:nvSpPr>
          <p:cNvPr id="660487" name="Text Box 7"/>
          <p:cNvSpPr txBox="1">
            <a:spLocks noChangeArrowheads="1"/>
          </p:cNvSpPr>
          <p:nvPr/>
        </p:nvSpPr>
        <p:spPr bwMode="auto">
          <a:xfrm>
            <a:off x="5522913" y="1362075"/>
            <a:ext cx="993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chemeClr val="folHlink"/>
                </a:solidFill>
              </a:rPr>
              <a:t>After</a:t>
            </a:r>
          </a:p>
        </p:txBody>
      </p:sp>
      <p:sp>
        <p:nvSpPr>
          <p:cNvPr id="660488" name="Line 8"/>
          <p:cNvSpPr>
            <a:spLocks noChangeShapeType="1"/>
          </p:cNvSpPr>
          <p:nvPr/>
        </p:nvSpPr>
        <p:spPr bwMode="auto">
          <a:xfrm flipH="1" flipV="1">
            <a:off x="4267200" y="22098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179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F2A9E0-FE97-4067-9CCA-CCA8ABB57709}" type="slidenum">
              <a:rPr lang="en-US"/>
              <a:pPr/>
              <a:t>71</a:t>
            </a:fld>
            <a:endParaRPr lang="en-US"/>
          </a:p>
        </p:txBody>
      </p:sp>
      <p:sp>
        <p:nvSpPr>
          <p:cNvPr id="66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Unrolling (F90)</a:t>
            </a:r>
            <a:endParaRPr lang="en-US" dirty="0"/>
          </a:p>
        </p:txBody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84475" y="1371600"/>
            <a:ext cx="5268913" cy="1447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DO 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 = 1, 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  a(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) = a(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)+b(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END DO</a:t>
            </a:r>
          </a:p>
        </p:txBody>
      </p:sp>
      <p:sp>
        <p:nvSpPr>
          <p:cNvPr id="661508" name="Rectangle 4"/>
          <p:cNvSpPr>
            <a:spLocks noChangeArrowheads="1"/>
          </p:cNvSpPr>
          <p:nvPr/>
        </p:nvSpPr>
        <p:spPr bwMode="auto">
          <a:xfrm>
            <a:off x="3048000" y="2743200"/>
            <a:ext cx="54864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DO </a:t>
            </a:r>
            <a:r>
              <a:rPr lang="en-US" sz="2400" b="1" dirty="0" err="1">
                <a:latin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</a:rPr>
              <a:t> = 1, n, 4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  a(</a:t>
            </a:r>
            <a:r>
              <a:rPr lang="en-US" sz="2400" b="1" dirty="0" err="1">
                <a:latin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</a:rPr>
              <a:t>)   = a(</a:t>
            </a:r>
            <a:r>
              <a:rPr lang="en-US" sz="2400" b="1" dirty="0" err="1">
                <a:latin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</a:rPr>
              <a:t>)  </a:t>
            </a:r>
            <a:r>
              <a:rPr lang="en-US" sz="2400" b="1" dirty="0" smtClean="0">
                <a:latin typeface="Courier New" pitchFamily="49" charset="0"/>
              </a:rPr>
              <a:t> + b(</a:t>
            </a:r>
            <a:r>
              <a:rPr lang="en-US" sz="2400" b="1" dirty="0" err="1" smtClean="0">
                <a:latin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</a:rPr>
              <a:t>)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  a(i+1) = a(i+1</a:t>
            </a:r>
            <a:r>
              <a:rPr lang="en-US" sz="2400" b="1" dirty="0" smtClean="0">
                <a:latin typeface="Courier New" pitchFamily="49" charset="0"/>
              </a:rPr>
              <a:t>) + b(i+1</a:t>
            </a:r>
            <a:r>
              <a:rPr lang="en-US" sz="2400" b="1" dirty="0">
                <a:latin typeface="Courier New" pitchFamily="49" charset="0"/>
              </a:rPr>
              <a:t>)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  a(i+2) = a(i+2</a:t>
            </a:r>
            <a:r>
              <a:rPr lang="en-US" sz="2400" b="1" dirty="0" smtClean="0">
                <a:latin typeface="Courier New" pitchFamily="49" charset="0"/>
              </a:rPr>
              <a:t>) + b(i+2</a:t>
            </a:r>
            <a:r>
              <a:rPr lang="en-US" sz="2400" b="1" dirty="0">
                <a:latin typeface="Courier New" pitchFamily="49" charset="0"/>
              </a:rPr>
              <a:t>)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  a(i+3) = a(i+3</a:t>
            </a:r>
            <a:r>
              <a:rPr lang="en-US" sz="2400" b="1" dirty="0" smtClean="0">
                <a:latin typeface="Courier New" pitchFamily="49" charset="0"/>
              </a:rPr>
              <a:t>) + b(i+3</a:t>
            </a:r>
            <a:r>
              <a:rPr lang="en-US" sz="2400" b="1" dirty="0">
                <a:latin typeface="Courier New" pitchFamily="49" charset="0"/>
              </a:rPr>
              <a:t>)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END DO</a:t>
            </a:r>
          </a:p>
        </p:txBody>
      </p:sp>
      <p:sp>
        <p:nvSpPr>
          <p:cNvPr id="661509" name="Text Box 5"/>
          <p:cNvSpPr txBox="1">
            <a:spLocks noChangeArrowheads="1"/>
          </p:cNvSpPr>
          <p:nvPr/>
        </p:nvSpPr>
        <p:spPr bwMode="auto">
          <a:xfrm>
            <a:off x="1736725" y="1687513"/>
            <a:ext cx="11890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 b="1" u="sng">
                <a:solidFill>
                  <a:schemeClr val="hlink"/>
                </a:solidFill>
              </a:rPr>
              <a:t>Before</a:t>
            </a:r>
          </a:p>
        </p:txBody>
      </p:sp>
      <p:sp>
        <p:nvSpPr>
          <p:cNvPr id="661510" name="Text Box 6"/>
          <p:cNvSpPr txBox="1">
            <a:spLocks noChangeArrowheads="1"/>
          </p:cNvSpPr>
          <p:nvPr/>
        </p:nvSpPr>
        <p:spPr bwMode="auto">
          <a:xfrm>
            <a:off x="1905000" y="3857625"/>
            <a:ext cx="993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 b="1" u="sng">
                <a:solidFill>
                  <a:schemeClr val="folHlink"/>
                </a:solidFill>
              </a:rPr>
              <a:t>After</a:t>
            </a:r>
          </a:p>
        </p:txBody>
      </p:sp>
      <p:sp>
        <p:nvSpPr>
          <p:cNvPr id="661511" name="Text Box 7"/>
          <p:cNvSpPr txBox="1">
            <a:spLocks noChangeArrowheads="1"/>
          </p:cNvSpPr>
          <p:nvPr/>
        </p:nvSpPr>
        <p:spPr bwMode="auto">
          <a:xfrm>
            <a:off x="1879955" y="5410200"/>
            <a:ext cx="51793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You generally </a:t>
            </a:r>
            <a:r>
              <a:rPr lang="en-US" sz="2400" b="1" u="sng" dirty="0">
                <a:solidFill>
                  <a:schemeClr val="hlink"/>
                </a:solidFill>
              </a:rPr>
              <a:t>shouldn’t</a:t>
            </a:r>
            <a:r>
              <a:rPr lang="en-US" sz="2400" dirty="0"/>
              <a:t> unroll by hand.</a:t>
            </a:r>
          </a:p>
        </p:txBody>
      </p:sp>
      <p:sp>
        <p:nvSpPr>
          <p:cNvPr id="661512" name="Line 8"/>
          <p:cNvSpPr>
            <a:spLocks noChangeShapeType="1"/>
          </p:cNvSpPr>
          <p:nvPr/>
        </p:nvSpPr>
        <p:spPr bwMode="auto">
          <a:xfrm>
            <a:off x="1524000" y="2752725"/>
            <a:ext cx="6858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047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F2A9E0-FE97-4067-9CCA-CCA8ABB57709}" type="slidenum">
              <a:rPr lang="en-US"/>
              <a:pPr/>
              <a:t>72</a:t>
            </a:fld>
            <a:endParaRPr lang="en-US"/>
          </a:p>
        </p:txBody>
      </p:sp>
      <p:sp>
        <p:nvSpPr>
          <p:cNvPr id="66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Unrolling (C)</a:t>
            </a:r>
            <a:endParaRPr lang="en-US" dirty="0"/>
          </a:p>
        </p:txBody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84475" y="1371600"/>
            <a:ext cx="5268913" cy="1447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dirty="0" smtClean="0">
                <a:latin typeface="Courier New" pitchFamily="49" charset="0"/>
              </a:rPr>
              <a:t>for (</a:t>
            </a:r>
            <a:r>
              <a:rPr lang="en-US" b="1" dirty="0" err="1" smtClean="0">
                <a:latin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</a:rPr>
              <a:t>0; </a:t>
            </a:r>
            <a:r>
              <a:rPr lang="en-US" b="1" dirty="0" err="1" smtClean="0">
                <a:latin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</a:rPr>
              <a:t> &lt; n; </a:t>
            </a:r>
            <a:r>
              <a:rPr lang="en-US" b="1" dirty="0" err="1" smtClean="0">
                <a:latin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</a:rPr>
              <a:t>++) {</a:t>
            </a:r>
            <a:endParaRPr lang="en-US" b="1" dirty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</a:rPr>
              <a:t>a[</a:t>
            </a:r>
            <a:r>
              <a:rPr lang="en-US" b="1" dirty="0" err="1" smtClean="0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]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</a:rPr>
              <a:t>a[</a:t>
            </a:r>
            <a:r>
              <a:rPr lang="en-US" b="1" dirty="0" err="1" smtClean="0">
                <a:latin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</a:rPr>
              <a:t>] + b[</a:t>
            </a:r>
            <a:r>
              <a:rPr lang="en-US" b="1" dirty="0" err="1" smtClean="0">
                <a:latin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</a:rPr>
              <a:t>];</a:t>
            </a:r>
            <a:endParaRPr lang="en-US" b="1" dirty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 smtClean="0">
                <a:latin typeface="Courier New" pitchFamily="49" charset="0"/>
              </a:rPr>
              <a:t>}</a:t>
            </a:r>
            <a:endParaRPr lang="en-US" b="1" dirty="0">
              <a:latin typeface="Courier New" pitchFamily="49" charset="0"/>
            </a:endParaRPr>
          </a:p>
        </p:txBody>
      </p:sp>
      <p:sp>
        <p:nvSpPr>
          <p:cNvPr id="661508" name="Rectangle 4"/>
          <p:cNvSpPr>
            <a:spLocks noChangeArrowheads="1"/>
          </p:cNvSpPr>
          <p:nvPr/>
        </p:nvSpPr>
        <p:spPr bwMode="auto">
          <a:xfrm>
            <a:off x="3048000" y="2743200"/>
            <a:ext cx="54864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for (</a:t>
            </a:r>
            <a:r>
              <a:rPr lang="en-US" sz="2400" b="1" dirty="0" err="1" smtClean="0">
                <a:latin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= </a:t>
            </a:r>
            <a:r>
              <a:rPr lang="en-US" sz="2400" b="1" dirty="0" smtClean="0">
                <a:latin typeface="Courier New" pitchFamily="49" charset="0"/>
              </a:rPr>
              <a:t>0; </a:t>
            </a:r>
            <a:r>
              <a:rPr lang="en-US" sz="2400" b="1" dirty="0" err="1" smtClean="0">
                <a:latin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</a:rPr>
              <a:t> &lt; n; </a:t>
            </a:r>
            <a:r>
              <a:rPr lang="en-US" sz="2400" b="1" dirty="0" err="1" smtClean="0">
                <a:latin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</a:rPr>
              <a:t> += 4) {</a:t>
            </a:r>
            <a:endParaRPr lang="en-US" sz="2400" b="1" dirty="0">
              <a:latin typeface="Courier New" pitchFamily="49" charset="0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  </a:t>
            </a:r>
            <a:r>
              <a:rPr lang="en-US" sz="2400" b="1" dirty="0" smtClean="0">
                <a:latin typeface="Courier New" pitchFamily="49" charset="0"/>
              </a:rPr>
              <a:t>a[</a:t>
            </a:r>
            <a:r>
              <a:rPr lang="en-US" sz="2400" b="1" dirty="0" err="1" smtClean="0">
                <a:latin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</a:rPr>
              <a:t>]</a:t>
            </a:r>
            <a:r>
              <a:rPr lang="en-US" sz="2400" b="1" dirty="0" smtClean="0">
                <a:latin typeface="Courier New" pitchFamily="49" charset="0"/>
              </a:rPr>
              <a:t>   </a:t>
            </a:r>
            <a:r>
              <a:rPr lang="en-US" sz="2400" b="1" dirty="0">
                <a:latin typeface="Courier New" pitchFamily="49" charset="0"/>
              </a:rPr>
              <a:t>= </a:t>
            </a:r>
            <a:r>
              <a:rPr lang="en-US" sz="2400" b="1" dirty="0" smtClean="0">
                <a:latin typeface="Courier New" pitchFamily="49" charset="0"/>
              </a:rPr>
              <a:t>a[</a:t>
            </a:r>
            <a:r>
              <a:rPr lang="en-US" sz="2400" b="1" dirty="0" err="1" smtClean="0">
                <a:latin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</a:rPr>
              <a:t>]</a:t>
            </a:r>
            <a:r>
              <a:rPr lang="en-US" sz="2400" b="1" dirty="0" smtClean="0">
                <a:latin typeface="Courier New" pitchFamily="49" charset="0"/>
              </a:rPr>
              <a:t>   + b[</a:t>
            </a:r>
            <a:r>
              <a:rPr lang="en-US" sz="2400" b="1" dirty="0" err="1" smtClean="0">
                <a:latin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</a:rPr>
              <a:t>];</a:t>
            </a:r>
            <a:endParaRPr lang="en-US" sz="2400" b="1" dirty="0">
              <a:latin typeface="Courier New" pitchFamily="49" charset="0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  </a:t>
            </a:r>
            <a:r>
              <a:rPr lang="en-US" sz="2400" b="1" dirty="0" smtClean="0">
                <a:latin typeface="Courier New" pitchFamily="49" charset="0"/>
              </a:rPr>
              <a:t>a[i+1] </a:t>
            </a:r>
            <a:r>
              <a:rPr lang="en-US" sz="2400" b="1" dirty="0">
                <a:latin typeface="Courier New" pitchFamily="49" charset="0"/>
              </a:rPr>
              <a:t>= </a:t>
            </a:r>
            <a:r>
              <a:rPr lang="en-US" sz="2400" b="1" dirty="0" smtClean="0">
                <a:latin typeface="Courier New" pitchFamily="49" charset="0"/>
              </a:rPr>
              <a:t>a[i+1] + b[i+1];</a:t>
            </a:r>
            <a:endParaRPr lang="en-US" sz="2400" b="1" dirty="0">
              <a:latin typeface="Courier New" pitchFamily="49" charset="0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  </a:t>
            </a:r>
            <a:r>
              <a:rPr lang="en-US" sz="2400" b="1" dirty="0" smtClean="0">
                <a:latin typeface="Courier New" pitchFamily="49" charset="0"/>
              </a:rPr>
              <a:t>a[i+2</a:t>
            </a:r>
            <a:r>
              <a:rPr lang="en-US" sz="2400" b="1" dirty="0">
                <a:latin typeface="Courier New" pitchFamily="49" charset="0"/>
              </a:rPr>
              <a:t>]</a:t>
            </a:r>
            <a:r>
              <a:rPr lang="en-US" sz="2400" b="1" dirty="0" smtClean="0">
                <a:latin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= </a:t>
            </a:r>
            <a:r>
              <a:rPr lang="en-US" sz="2400" b="1" dirty="0" smtClean="0">
                <a:latin typeface="Courier New" pitchFamily="49" charset="0"/>
              </a:rPr>
              <a:t>a[i+2] + b[i+2];</a:t>
            </a:r>
            <a:endParaRPr lang="en-US" sz="2400" b="1" dirty="0">
              <a:latin typeface="Courier New" pitchFamily="49" charset="0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  </a:t>
            </a:r>
            <a:r>
              <a:rPr lang="en-US" sz="2400" b="1" dirty="0" smtClean="0">
                <a:latin typeface="Courier New" pitchFamily="49" charset="0"/>
              </a:rPr>
              <a:t>a[i+3</a:t>
            </a:r>
            <a:r>
              <a:rPr lang="en-US" sz="2400" b="1" dirty="0">
                <a:latin typeface="Courier New" pitchFamily="49" charset="0"/>
              </a:rPr>
              <a:t>]</a:t>
            </a:r>
            <a:r>
              <a:rPr lang="en-US" sz="2400" b="1" dirty="0" smtClean="0">
                <a:latin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= </a:t>
            </a:r>
            <a:r>
              <a:rPr lang="en-US" sz="2400" b="1" dirty="0" smtClean="0">
                <a:latin typeface="Courier New" pitchFamily="49" charset="0"/>
              </a:rPr>
              <a:t>a[i+3] + b[i+3];</a:t>
            </a:r>
            <a:endParaRPr lang="en-US" sz="2400" b="1" dirty="0">
              <a:latin typeface="Courier New" pitchFamily="49" charset="0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}</a:t>
            </a:r>
            <a:endParaRPr lang="en-US" sz="2400" b="1" dirty="0">
              <a:latin typeface="Courier New" pitchFamily="49" charset="0"/>
            </a:endParaRPr>
          </a:p>
        </p:txBody>
      </p:sp>
      <p:sp>
        <p:nvSpPr>
          <p:cNvPr id="661509" name="Text Box 5"/>
          <p:cNvSpPr txBox="1">
            <a:spLocks noChangeArrowheads="1"/>
          </p:cNvSpPr>
          <p:nvPr/>
        </p:nvSpPr>
        <p:spPr bwMode="auto">
          <a:xfrm>
            <a:off x="1736725" y="1687513"/>
            <a:ext cx="11890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 b="1" u="sng">
                <a:solidFill>
                  <a:schemeClr val="hlink"/>
                </a:solidFill>
              </a:rPr>
              <a:t>Before</a:t>
            </a:r>
          </a:p>
        </p:txBody>
      </p:sp>
      <p:sp>
        <p:nvSpPr>
          <p:cNvPr id="661510" name="Text Box 6"/>
          <p:cNvSpPr txBox="1">
            <a:spLocks noChangeArrowheads="1"/>
          </p:cNvSpPr>
          <p:nvPr/>
        </p:nvSpPr>
        <p:spPr bwMode="auto">
          <a:xfrm>
            <a:off x="1905000" y="3857625"/>
            <a:ext cx="993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 b="1" u="sng">
                <a:solidFill>
                  <a:schemeClr val="folHlink"/>
                </a:solidFill>
              </a:rPr>
              <a:t>After</a:t>
            </a:r>
          </a:p>
        </p:txBody>
      </p:sp>
      <p:sp>
        <p:nvSpPr>
          <p:cNvPr id="661511" name="Text Box 7"/>
          <p:cNvSpPr txBox="1">
            <a:spLocks noChangeArrowheads="1"/>
          </p:cNvSpPr>
          <p:nvPr/>
        </p:nvSpPr>
        <p:spPr bwMode="auto">
          <a:xfrm>
            <a:off x="1879955" y="5410200"/>
            <a:ext cx="51793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You generally </a:t>
            </a:r>
            <a:r>
              <a:rPr lang="en-US" sz="2400" b="1" u="sng" dirty="0">
                <a:solidFill>
                  <a:schemeClr val="hlink"/>
                </a:solidFill>
              </a:rPr>
              <a:t>shouldn’t</a:t>
            </a:r>
            <a:r>
              <a:rPr lang="en-US" sz="2400" dirty="0"/>
              <a:t> unroll by hand.</a:t>
            </a:r>
          </a:p>
        </p:txBody>
      </p:sp>
      <p:sp>
        <p:nvSpPr>
          <p:cNvPr id="661512" name="Line 8"/>
          <p:cNvSpPr>
            <a:spLocks noChangeShapeType="1"/>
          </p:cNvSpPr>
          <p:nvPr/>
        </p:nvSpPr>
        <p:spPr bwMode="auto">
          <a:xfrm>
            <a:off x="1524000" y="2752725"/>
            <a:ext cx="6858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5932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75E529-30B7-4699-90A4-F19FFC8B3D42}" type="slidenum">
              <a:rPr lang="en-US"/>
              <a:pPr/>
              <a:t>73</a:t>
            </a:fld>
            <a:endParaRPr lang="en-US"/>
          </a:p>
        </p:txBody>
      </p:sp>
      <p:sp>
        <p:nvSpPr>
          <p:cNvPr id="66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Do Compilers Unroll?</a:t>
            </a:r>
          </a:p>
        </p:txBody>
      </p:sp>
      <p:sp>
        <p:nvSpPr>
          <p:cNvPr id="66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1054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We saw last time that a loop with a lot of operations gets better performance (up to some point), especially if there are lots of arithmetic operations but few main memory loads and stores.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Unrolling creates multiple operations that typically load from the same, or adjacent, cache lines.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So, an unrolled loop has more operations without increasing the memory accesses by much.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Also, unrolling decreases the number of comparisons on the loop counter variable, and the number of branches to the top of the loop.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521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D2DA52-4E04-4A35-99A4-053A0DC7CEEE}" type="slidenum">
              <a:rPr lang="en-US"/>
              <a:pPr/>
              <a:t>74</a:t>
            </a:fld>
            <a:endParaRPr lang="en-US"/>
          </a:p>
        </p:txBody>
      </p:sp>
      <p:sp>
        <p:nvSpPr>
          <p:cNvPr id="66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</a:t>
            </a:r>
            <a:r>
              <a:rPr lang="en-US" dirty="0" smtClean="0"/>
              <a:t>Fusion (F90)</a:t>
            </a:r>
            <a:endParaRPr lang="en-US" dirty="0"/>
          </a:p>
        </p:txBody>
      </p:sp>
      <p:sp>
        <p:nvSpPr>
          <p:cNvPr id="66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DO i = 1, n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b="1">
                <a:solidFill>
                  <a:srgbClr val="000099"/>
                </a:solidFill>
                <a:latin typeface="Courier New" pitchFamily="49" charset="0"/>
              </a:rPr>
              <a:t>  </a:t>
            </a:r>
            <a:r>
              <a:rPr lang="en-US" sz="1800" b="1">
                <a:solidFill>
                  <a:schemeClr val="hlink"/>
                </a:solidFill>
                <a:latin typeface="Courier New" pitchFamily="49" charset="0"/>
              </a:rPr>
              <a:t>a(i)</a:t>
            </a:r>
            <a:r>
              <a:rPr lang="en-US" sz="1800" b="1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1800" b="1">
                <a:latin typeface="Courier New" pitchFamily="49" charset="0"/>
              </a:rPr>
              <a:t>= b(i) + 1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END DO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DO i = 1, n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b="1">
                <a:solidFill>
                  <a:srgbClr val="000099"/>
                </a:solidFill>
                <a:latin typeface="Courier New" pitchFamily="49" charset="0"/>
              </a:rPr>
              <a:t>  </a:t>
            </a:r>
            <a:r>
              <a:rPr lang="en-US" sz="1800" b="1">
                <a:solidFill>
                  <a:schemeClr val="hlink"/>
                </a:solidFill>
                <a:latin typeface="Courier New" pitchFamily="49" charset="0"/>
              </a:rPr>
              <a:t>c(i)</a:t>
            </a:r>
            <a:r>
              <a:rPr lang="en-US" sz="1800" b="1">
                <a:solidFill>
                  <a:srgbClr val="000099"/>
                </a:solidFill>
                <a:latin typeface="Courier New" pitchFamily="49" charset="0"/>
              </a:rPr>
              <a:t> = </a:t>
            </a:r>
            <a:r>
              <a:rPr lang="en-US" sz="1800" b="1">
                <a:solidFill>
                  <a:schemeClr val="hlink"/>
                </a:solidFill>
                <a:latin typeface="Courier New" pitchFamily="49" charset="0"/>
              </a:rPr>
              <a:t>a(i)</a:t>
            </a:r>
            <a:r>
              <a:rPr lang="en-US" sz="1800" b="1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1800" b="1">
                <a:latin typeface="Courier New" pitchFamily="49" charset="0"/>
              </a:rPr>
              <a:t>/ 2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END DO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DO i = 1, n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  d(i) = 1 /</a:t>
            </a:r>
            <a:r>
              <a:rPr lang="en-US" sz="1800" b="1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1800" b="1">
                <a:solidFill>
                  <a:schemeClr val="hlink"/>
                </a:solidFill>
                <a:latin typeface="Courier New" pitchFamily="49" charset="0"/>
              </a:rPr>
              <a:t>c(i)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END DO</a:t>
            </a:r>
          </a:p>
          <a:p>
            <a:pPr>
              <a:lnSpc>
                <a:spcPct val="40000"/>
              </a:lnSpc>
              <a:buFont typeface="Wingdings" pitchFamily="2" charset="2"/>
              <a:buNone/>
            </a:pPr>
            <a:endParaRPr lang="en-US" sz="1800" b="1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DO i = 1, n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800" b="1">
                <a:solidFill>
                  <a:srgbClr val="000099"/>
                </a:solidFill>
                <a:latin typeface="Courier New" pitchFamily="49" charset="0"/>
              </a:rPr>
              <a:t>  </a:t>
            </a:r>
            <a:r>
              <a:rPr lang="en-US" sz="1800" b="1">
                <a:solidFill>
                  <a:schemeClr val="folHlink"/>
                </a:solidFill>
                <a:latin typeface="Courier New" pitchFamily="49" charset="0"/>
              </a:rPr>
              <a:t>a(i)</a:t>
            </a:r>
            <a:r>
              <a:rPr lang="en-US" sz="1800" b="1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1800" b="1">
                <a:latin typeface="Courier New" pitchFamily="49" charset="0"/>
              </a:rPr>
              <a:t>= b(i) + 1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b="1">
                <a:solidFill>
                  <a:srgbClr val="000099"/>
                </a:solidFill>
                <a:latin typeface="Courier New" pitchFamily="49" charset="0"/>
              </a:rPr>
              <a:t>  </a:t>
            </a:r>
            <a:r>
              <a:rPr lang="en-US" sz="1800" b="1">
                <a:solidFill>
                  <a:schemeClr val="folHlink"/>
                </a:solidFill>
                <a:latin typeface="Courier New" pitchFamily="49" charset="0"/>
              </a:rPr>
              <a:t>c(i)</a:t>
            </a:r>
            <a:r>
              <a:rPr lang="en-US" sz="1800" b="1">
                <a:solidFill>
                  <a:srgbClr val="000099"/>
                </a:solidFill>
                <a:latin typeface="Courier New" pitchFamily="49" charset="0"/>
              </a:rPr>
              <a:t> = </a:t>
            </a:r>
            <a:r>
              <a:rPr lang="en-US" sz="1800" b="1">
                <a:solidFill>
                  <a:schemeClr val="folHlink"/>
                </a:solidFill>
                <a:latin typeface="Courier New" pitchFamily="49" charset="0"/>
              </a:rPr>
              <a:t>a(i)</a:t>
            </a:r>
            <a:r>
              <a:rPr lang="en-US" sz="1800" b="1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1800" b="1">
                <a:latin typeface="Courier New" pitchFamily="49" charset="0"/>
              </a:rPr>
              <a:t>/ 2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b="1">
                <a:solidFill>
                  <a:srgbClr val="000099"/>
                </a:solidFill>
                <a:latin typeface="Courier New" pitchFamily="49" charset="0"/>
              </a:rPr>
              <a:t>  </a:t>
            </a:r>
            <a:r>
              <a:rPr lang="en-US" sz="1800" b="1">
                <a:latin typeface="Courier New" pitchFamily="49" charset="0"/>
              </a:rPr>
              <a:t>d(i) = 1 /</a:t>
            </a:r>
            <a:r>
              <a:rPr lang="en-US" sz="1800" b="1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1800" b="1">
                <a:solidFill>
                  <a:schemeClr val="folHlink"/>
                </a:solidFill>
                <a:latin typeface="Courier New" pitchFamily="49" charset="0"/>
              </a:rPr>
              <a:t>c(i)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END DO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endParaRPr lang="en-US" sz="1800" b="1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/>
              <a:t>As with unrolling, this has fewer branches. It also has fewer total memory references.</a:t>
            </a:r>
          </a:p>
        </p:txBody>
      </p:sp>
      <p:sp>
        <p:nvSpPr>
          <p:cNvPr id="663556" name="Text Box 4"/>
          <p:cNvSpPr txBox="1">
            <a:spLocks noChangeArrowheads="1"/>
          </p:cNvSpPr>
          <p:nvPr/>
        </p:nvSpPr>
        <p:spPr bwMode="auto">
          <a:xfrm>
            <a:off x="4419600" y="2514600"/>
            <a:ext cx="11890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 b="1" u="sng">
                <a:solidFill>
                  <a:schemeClr val="hlink"/>
                </a:solidFill>
              </a:rPr>
              <a:t>Before</a:t>
            </a:r>
          </a:p>
        </p:txBody>
      </p:sp>
      <p:sp>
        <p:nvSpPr>
          <p:cNvPr id="663557" name="Text Box 5"/>
          <p:cNvSpPr txBox="1">
            <a:spLocks noChangeArrowheads="1"/>
          </p:cNvSpPr>
          <p:nvPr/>
        </p:nvSpPr>
        <p:spPr bwMode="auto">
          <a:xfrm>
            <a:off x="4495800" y="4191000"/>
            <a:ext cx="993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 b="1" u="sng">
                <a:solidFill>
                  <a:schemeClr val="folHlink"/>
                </a:solidFill>
              </a:rPr>
              <a:t>After</a:t>
            </a:r>
          </a:p>
        </p:txBody>
      </p:sp>
      <p:sp>
        <p:nvSpPr>
          <p:cNvPr id="663558" name="Line 6"/>
          <p:cNvSpPr>
            <a:spLocks noChangeShapeType="1"/>
          </p:cNvSpPr>
          <p:nvPr/>
        </p:nvSpPr>
        <p:spPr bwMode="auto">
          <a:xfrm>
            <a:off x="457200" y="3733800"/>
            <a:ext cx="6858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486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D2DA52-4E04-4A35-99A4-053A0DC7CEEE}" type="slidenum">
              <a:rPr lang="en-US"/>
              <a:pPr/>
              <a:t>75</a:t>
            </a:fld>
            <a:endParaRPr lang="en-US"/>
          </a:p>
        </p:txBody>
      </p:sp>
      <p:sp>
        <p:nvSpPr>
          <p:cNvPr id="66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</a:t>
            </a:r>
            <a:r>
              <a:rPr lang="en-US" dirty="0" smtClean="0"/>
              <a:t>Fusion (C)</a:t>
            </a:r>
            <a:endParaRPr lang="en-US" dirty="0"/>
          </a:p>
        </p:txBody>
      </p:sp>
      <p:sp>
        <p:nvSpPr>
          <p:cNvPr id="66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for (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</a:rPr>
              <a:t>= </a:t>
            </a:r>
            <a:r>
              <a:rPr lang="en-US" sz="1800" b="1" dirty="0" smtClean="0">
                <a:latin typeface="Courier New" pitchFamily="49" charset="0"/>
              </a:rPr>
              <a:t>0;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&lt; n;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++) {</a:t>
            </a:r>
            <a:endParaRPr lang="en-US" sz="1800" b="1" dirty="0">
              <a:latin typeface="Courier New" pitchFamily="49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</a:rPr>
              <a:t>  </a:t>
            </a:r>
            <a:r>
              <a:rPr lang="en-US" sz="1800" b="1" dirty="0" smtClean="0">
                <a:solidFill>
                  <a:schemeClr val="hlink"/>
                </a:solidFill>
                <a:latin typeface="Courier New" pitchFamily="49" charset="0"/>
              </a:rPr>
              <a:t>a[</a:t>
            </a:r>
            <a:r>
              <a:rPr lang="en-US" sz="1800" b="1" dirty="0" err="1" smtClean="0">
                <a:solidFill>
                  <a:schemeClr val="hlink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solidFill>
                  <a:schemeClr val="hlink"/>
                </a:solidFill>
                <a:latin typeface="Courier New" pitchFamily="49" charset="0"/>
              </a:rPr>
              <a:t>]</a:t>
            </a:r>
            <a:r>
              <a:rPr lang="en-US" sz="1800" b="1" dirty="0" smtClean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</a:rPr>
              <a:t>= </a:t>
            </a:r>
            <a:r>
              <a:rPr lang="en-US" sz="1800" b="1" dirty="0" smtClean="0">
                <a:latin typeface="Courier New" pitchFamily="49" charset="0"/>
              </a:rPr>
              <a:t>b[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</a:rPr>
              <a:t>+ </a:t>
            </a:r>
            <a:r>
              <a:rPr lang="en-US" sz="1800" b="1" dirty="0" smtClean="0">
                <a:latin typeface="Courier New" pitchFamily="49" charset="0"/>
              </a:rPr>
              <a:t>1;</a:t>
            </a:r>
            <a:endParaRPr lang="en-US" sz="1800" b="1" dirty="0">
              <a:latin typeface="Courier New" pitchFamily="49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}</a:t>
            </a:r>
            <a:endParaRPr lang="en-US" sz="1800" b="1" dirty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for (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</a:rPr>
              <a:t>= </a:t>
            </a:r>
            <a:r>
              <a:rPr lang="en-US" sz="1800" b="1" dirty="0" smtClean="0">
                <a:latin typeface="Courier New" pitchFamily="49" charset="0"/>
              </a:rPr>
              <a:t>0;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&lt; n;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++) {</a:t>
            </a:r>
            <a:endParaRPr lang="en-US" sz="1800" b="1" dirty="0">
              <a:latin typeface="Courier New" pitchFamily="49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</a:rPr>
              <a:t>  </a:t>
            </a:r>
            <a:r>
              <a:rPr lang="en-US" sz="1800" b="1" dirty="0" smtClean="0">
                <a:solidFill>
                  <a:schemeClr val="hlink"/>
                </a:solidFill>
                <a:latin typeface="Courier New" pitchFamily="49" charset="0"/>
              </a:rPr>
              <a:t>c[</a:t>
            </a:r>
            <a:r>
              <a:rPr lang="en-US" sz="1800" b="1" dirty="0" err="1" smtClean="0">
                <a:solidFill>
                  <a:schemeClr val="hlink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solidFill>
                  <a:schemeClr val="hlink"/>
                </a:solidFill>
                <a:latin typeface="Courier New" pitchFamily="49" charset="0"/>
              </a:rPr>
              <a:t>]</a:t>
            </a:r>
            <a:r>
              <a:rPr lang="en-US" sz="1800" b="1" dirty="0" smtClean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</a:rPr>
              <a:t>= </a:t>
            </a:r>
            <a:r>
              <a:rPr lang="en-US" sz="1800" b="1" dirty="0" smtClean="0">
                <a:solidFill>
                  <a:schemeClr val="hlink"/>
                </a:solidFill>
                <a:latin typeface="Courier New" pitchFamily="49" charset="0"/>
              </a:rPr>
              <a:t>a[</a:t>
            </a:r>
            <a:r>
              <a:rPr lang="en-US" sz="1800" b="1" dirty="0" err="1" smtClean="0">
                <a:solidFill>
                  <a:schemeClr val="hlink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solidFill>
                  <a:schemeClr val="hlink"/>
                </a:solidFill>
                <a:latin typeface="Courier New" pitchFamily="49" charset="0"/>
              </a:rPr>
              <a:t>]</a:t>
            </a:r>
            <a:r>
              <a:rPr lang="en-US" sz="1800" b="1" dirty="0" smtClean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</a:rPr>
              <a:t>/ </a:t>
            </a:r>
            <a:r>
              <a:rPr lang="en-US" sz="1800" b="1" dirty="0" smtClean="0">
                <a:latin typeface="Courier New" pitchFamily="49" charset="0"/>
              </a:rPr>
              <a:t>2;</a:t>
            </a:r>
            <a:endParaRPr lang="en-US" sz="1800" b="1" dirty="0">
              <a:latin typeface="Courier New" pitchFamily="49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}</a:t>
            </a:r>
            <a:endParaRPr lang="en-US" sz="1800" b="1" dirty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for (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</a:rPr>
              <a:t>= </a:t>
            </a:r>
            <a:r>
              <a:rPr lang="en-US" sz="1800" b="1" dirty="0" smtClean="0">
                <a:latin typeface="Courier New" pitchFamily="49" charset="0"/>
              </a:rPr>
              <a:t>0;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&lt; n;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++) {</a:t>
            </a:r>
            <a:endParaRPr lang="en-US" sz="1800" b="1" dirty="0">
              <a:latin typeface="Courier New" pitchFamily="49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</a:rPr>
              <a:t>d[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</a:rPr>
              <a:t>= 1 /</a:t>
            </a: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1800" b="1" dirty="0" smtClean="0">
                <a:solidFill>
                  <a:schemeClr val="hlink"/>
                </a:solidFill>
                <a:latin typeface="Courier New" pitchFamily="49" charset="0"/>
              </a:rPr>
              <a:t>c[</a:t>
            </a:r>
            <a:r>
              <a:rPr lang="en-US" sz="1800" b="1" dirty="0" err="1" smtClean="0">
                <a:solidFill>
                  <a:schemeClr val="hlink"/>
                </a:solidFill>
                <a:latin typeface="Courier New" pitchFamily="49" charset="0"/>
              </a:rPr>
              <a:t>i</a:t>
            </a:r>
            <a:r>
              <a:rPr lang="en-US" sz="1800" b="1" dirty="0" smtClean="0">
                <a:solidFill>
                  <a:schemeClr val="hlink"/>
                </a:solidFill>
                <a:latin typeface="Courier New" pitchFamily="49" charset="0"/>
              </a:rPr>
              <a:t>];</a:t>
            </a:r>
            <a:endParaRPr lang="en-US" sz="1800" b="1" dirty="0">
              <a:solidFill>
                <a:schemeClr val="hlink"/>
              </a:solidFill>
              <a:latin typeface="Courier New" pitchFamily="49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}</a:t>
            </a:r>
            <a:endParaRPr lang="en-US" sz="1800" b="1" dirty="0">
              <a:latin typeface="Courier New" pitchFamily="49" charset="0"/>
            </a:endParaRPr>
          </a:p>
          <a:p>
            <a:pPr>
              <a:lnSpc>
                <a:spcPct val="40000"/>
              </a:lnSpc>
              <a:buFont typeface="Wingdings" pitchFamily="2" charset="2"/>
              <a:buNone/>
            </a:pPr>
            <a:endParaRPr lang="en-US" sz="1800" b="1" dirty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for (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</a:rPr>
              <a:t>= </a:t>
            </a:r>
            <a:r>
              <a:rPr lang="en-US" sz="1800" b="1" dirty="0" smtClean="0">
                <a:latin typeface="Courier New" pitchFamily="49" charset="0"/>
              </a:rPr>
              <a:t>0;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&lt; n;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++) {</a:t>
            </a:r>
            <a:endParaRPr lang="en-US" sz="18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</a:rPr>
              <a:t>  </a:t>
            </a:r>
            <a:r>
              <a:rPr lang="en-US" sz="1800" b="1" dirty="0" smtClean="0">
                <a:solidFill>
                  <a:schemeClr val="folHlink"/>
                </a:solidFill>
                <a:latin typeface="Courier New" pitchFamily="49" charset="0"/>
              </a:rPr>
              <a:t>a[</a:t>
            </a:r>
            <a:r>
              <a:rPr lang="en-US" sz="1800" b="1" dirty="0" err="1" smtClean="0">
                <a:solidFill>
                  <a:schemeClr val="folHlink"/>
                </a:solidFill>
                <a:latin typeface="Courier New" pitchFamily="49" charset="0"/>
              </a:rPr>
              <a:t>i</a:t>
            </a:r>
            <a:r>
              <a:rPr lang="en-US" sz="1800" b="1" dirty="0" smtClean="0">
                <a:solidFill>
                  <a:schemeClr val="folHlink"/>
                </a:solidFill>
                <a:latin typeface="Courier New" pitchFamily="49" charset="0"/>
              </a:rPr>
              <a:t>]</a:t>
            </a:r>
            <a:r>
              <a:rPr lang="en-US" sz="1800" b="1" dirty="0" smtClean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</a:rPr>
              <a:t>= </a:t>
            </a:r>
            <a:r>
              <a:rPr lang="en-US" sz="1800" b="1" dirty="0" smtClean="0">
                <a:latin typeface="Courier New" pitchFamily="49" charset="0"/>
              </a:rPr>
              <a:t>b[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</a:rPr>
              <a:t>+ </a:t>
            </a:r>
            <a:r>
              <a:rPr lang="en-US" sz="1800" b="1" dirty="0" smtClean="0">
                <a:latin typeface="Courier New" pitchFamily="49" charset="0"/>
              </a:rPr>
              <a:t>1;</a:t>
            </a:r>
            <a:endParaRPr lang="en-US" sz="1800" b="1" dirty="0">
              <a:latin typeface="Courier New" pitchFamily="49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</a:rPr>
              <a:t>  </a:t>
            </a:r>
            <a:r>
              <a:rPr lang="en-US" sz="1800" b="1" dirty="0" smtClean="0">
                <a:solidFill>
                  <a:schemeClr val="folHlink"/>
                </a:solidFill>
                <a:latin typeface="Courier New" pitchFamily="49" charset="0"/>
              </a:rPr>
              <a:t>c[</a:t>
            </a:r>
            <a:r>
              <a:rPr lang="en-US" sz="1800" b="1" dirty="0" err="1" smtClean="0">
                <a:solidFill>
                  <a:schemeClr val="folHlink"/>
                </a:solidFill>
                <a:latin typeface="Courier New" pitchFamily="49" charset="0"/>
              </a:rPr>
              <a:t>i</a:t>
            </a:r>
            <a:r>
              <a:rPr lang="en-US" sz="1800" b="1" dirty="0" smtClean="0">
                <a:solidFill>
                  <a:schemeClr val="folHlink"/>
                </a:solidFill>
                <a:latin typeface="Courier New" pitchFamily="49" charset="0"/>
              </a:rPr>
              <a:t>]</a:t>
            </a:r>
            <a:r>
              <a:rPr lang="en-US" sz="1800" b="1" dirty="0" smtClean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</a:rPr>
              <a:t>= </a:t>
            </a:r>
            <a:r>
              <a:rPr lang="en-US" sz="1800" b="1" dirty="0" smtClean="0">
                <a:solidFill>
                  <a:schemeClr val="folHlink"/>
                </a:solidFill>
                <a:latin typeface="Courier New" pitchFamily="49" charset="0"/>
              </a:rPr>
              <a:t>a[</a:t>
            </a:r>
            <a:r>
              <a:rPr lang="en-US" sz="1800" b="1" dirty="0" err="1" smtClean="0">
                <a:solidFill>
                  <a:schemeClr val="folHlink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solidFill>
                  <a:schemeClr val="folHlink"/>
                </a:solidFill>
                <a:latin typeface="Courier New" pitchFamily="49" charset="0"/>
              </a:rPr>
              <a:t>]</a:t>
            </a:r>
            <a:r>
              <a:rPr lang="en-US" sz="1800" b="1" dirty="0" smtClean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</a:rPr>
              <a:t>/ </a:t>
            </a:r>
            <a:r>
              <a:rPr lang="en-US" sz="1800" b="1" dirty="0" smtClean="0">
                <a:latin typeface="Courier New" pitchFamily="49" charset="0"/>
              </a:rPr>
              <a:t>2;</a:t>
            </a:r>
            <a:endParaRPr lang="en-US" sz="1800" b="1" dirty="0">
              <a:latin typeface="Courier New" pitchFamily="49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</a:rPr>
              <a:t>d[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] </a:t>
            </a:r>
            <a:r>
              <a:rPr lang="en-US" sz="1800" b="1" dirty="0">
                <a:latin typeface="Courier New" pitchFamily="49" charset="0"/>
              </a:rPr>
              <a:t>= 1 /</a:t>
            </a: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1800" b="1" dirty="0" smtClean="0">
                <a:solidFill>
                  <a:schemeClr val="folHlink"/>
                </a:solidFill>
                <a:latin typeface="Courier New" pitchFamily="49" charset="0"/>
              </a:rPr>
              <a:t>c[</a:t>
            </a:r>
            <a:r>
              <a:rPr lang="en-US" sz="1800" b="1" dirty="0" err="1" smtClean="0">
                <a:solidFill>
                  <a:schemeClr val="folHlink"/>
                </a:solidFill>
                <a:latin typeface="Courier New" pitchFamily="49" charset="0"/>
              </a:rPr>
              <a:t>i</a:t>
            </a:r>
            <a:r>
              <a:rPr lang="en-US" sz="1800" b="1" dirty="0" smtClean="0">
                <a:solidFill>
                  <a:schemeClr val="folHlink"/>
                </a:solidFill>
                <a:latin typeface="Courier New" pitchFamily="49" charset="0"/>
              </a:rPr>
              <a:t>];</a:t>
            </a:r>
            <a:endParaRPr lang="en-US" sz="1800" b="1" dirty="0">
              <a:solidFill>
                <a:schemeClr val="folHlink"/>
              </a:solidFill>
              <a:latin typeface="Courier New" pitchFamily="49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}</a:t>
            </a:r>
            <a:endParaRPr lang="en-US" sz="1800" b="1" dirty="0">
              <a:latin typeface="Courier New" pitchFamily="49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endParaRPr lang="en-US" sz="1800" b="1" dirty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/>
              <a:t>As with unrolling, this has fewer branches. It also has fewer total memory references.</a:t>
            </a:r>
          </a:p>
        </p:txBody>
      </p:sp>
      <p:sp>
        <p:nvSpPr>
          <p:cNvPr id="663556" name="Text Box 4"/>
          <p:cNvSpPr txBox="1">
            <a:spLocks noChangeArrowheads="1"/>
          </p:cNvSpPr>
          <p:nvPr/>
        </p:nvSpPr>
        <p:spPr bwMode="auto">
          <a:xfrm>
            <a:off x="4419600" y="2514600"/>
            <a:ext cx="11890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 b="1" u="sng">
                <a:solidFill>
                  <a:schemeClr val="hlink"/>
                </a:solidFill>
              </a:rPr>
              <a:t>Before</a:t>
            </a:r>
          </a:p>
        </p:txBody>
      </p:sp>
      <p:sp>
        <p:nvSpPr>
          <p:cNvPr id="663557" name="Text Box 5"/>
          <p:cNvSpPr txBox="1">
            <a:spLocks noChangeArrowheads="1"/>
          </p:cNvSpPr>
          <p:nvPr/>
        </p:nvSpPr>
        <p:spPr bwMode="auto">
          <a:xfrm>
            <a:off x="4495800" y="4191000"/>
            <a:ext cx="993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 b="1" u="sng">
                <a:solidFill>
                  <a:schemeClr val="folHlink"/>
                </a:solidFill>
              </a:rPr>
              <a:t>After</a:t>
            </a:r>
          </a:p>
        </p:txBody>
      </p:sp>
      <p:sp>
        <p:nvSpPr>
          <p:cNvPr id="663558" name="Line 6"/>
          <p:cNvSpPr>
            <a:spLocks noChangeShapeType="1"/>
          </p:cNvSpPr>
          <p:nvPr/>
        </p:nvSpPr>
        <p:spPr bwMode="auto">
          <a:xfrm>
            <a:off x="457200" y="3733800"/>
            <a:ext cx="6858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806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96DD27-0A1F-4C52-BA19-371BB89DDF8D}" type="slidenum">
              <a:rPr lang="en-US"/>
              <a:pPr/>
              <a:t>76</a:t>
            </a:fld>
            <a:endParaRPr lang="en-US"/>
          </a:p>
        </p:txBody>
      </p:sp>
      <p:sp>
        <p:nvSpPr>
          <p:cNvPr id="66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</a:t>
            </a:r>
            <a:r>
              <a:rPr lang="en-US" dirty="0" smtClean="0"/>
              <a:t>Fission (F90)</a:t>
            </a:r>
            <a:endParaRPr lang="en-US" dirty="0"/>
          </a:p>
        </p:txBody>
      </p:sp>
      <p:sp>
        <p:nvSpPr>
          <p:cNvPr id="66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DO i = 1, n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  a(i) = b(i) + 1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  c(i) = a(i) / 2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  d(i) = 1 / c(i)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END DO</a:t>
            </a:r>
          </a:p>
          <a:p>
            <a:pPr>
              <a:lnSpc>
                <a:spcPct val="20000"/>
              </a:lnSpc>
              <a:buFont typeface="Wingdings" pitchFamily="2" charset="2"/>
              <a:buNone/>
            </a:pPr>
            <a:endParaRPr lang="en-US" sz="1800" b="1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DO i = 1, n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  a(i) = b(i) + 1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END DO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DO i = 1, n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  c(i) = a(i) / 2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END DO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DO i = 1, n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  d(i) = 1 / c(i)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END DO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endParaRPr lang="en-US" sz="1800" b="1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/>
              <a:t>Fission reduces the cache footprint and the number of operations per iteration.</a:t>
            </a:r>
          </a:p>
        </p:txBody>
      </p:sp>
      <p:sp>
        <p:nvSpPr>
          <p:cNvPr id="664580" name="Text Box 4"/>
          <p:cNvSpPr txBox="1">
            <a:spLocks noChangeArrowheads="1"/>
          </p:cNvSpPr>
          <p:nvPr/>
        </p:nvSpPr>
        <p:spPr bwMode="auto">
          <a:xfrm>
            <a:off x="4419600" y="1828800"/>
            <a:ext cx="11890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 b="1" u="sng">
                <a:solidFill>
                  <a:schemeClr val="hlink"/>
                </a:solidFill>
              </a:rPr>
              <a:t>Before</a:t>
            </a:r>
          </a:p>
        </p:txBody>
      </p:sp>
      <p:sp>
        <p:nvSpPr>
          <p:cNvPr id="664581" name="Text Box 5"/>
          <p:cNvSpPr txBox="1">
            <a:spLocks noChangeArrowheads="1"/>
          </p:cNvSpPr>
          <p:nvPr/>
        </p:nvSpPr>
        <p:spPr bwMode="auto">
          <a:xfrm>
            <a:off x="4495800" y="3886200"/>
            <a:ext cx="993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 b="1" u="sng">
                <a:solidFill>
                  <a:schemeClr val="folHlink"/>
                </a:solidFill>
              </a:rPr>
              <a:t>After</a:t>
            </a:r>
          </a:p>
        </p:txBody>
      </p:sp>
      <p:sp>
        <p:nvSpPr>
          <p:cNvPr id="664582" name="Line 6"/>
          <p:cNvSpPr>
            <a:spLocks noChangeShapeType="1"/>
          </p:cNvSpPr>
          <p:nvPr/>
        </p:nvSpPr>
        <p:spPr bwMode="auto">
          <a:xfrm>
            <a:off x="533400" y="2638425"/>
            <a:ext cx="6858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773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96DD27-0A1F-4C52-BA19-371BB89DDF8D}" type="slidenum">
              <a:rPr lang="en-US"/>
              <a:pPr/>
              <a:t>77</a:t>
            </a:fld>
            <a:endParaRPr lang="en-US"/>
          </a:p>
        </p:txBody>
      </p:sp>
      <p:sp>
        <p:nvSpPr>
          <p:cNvPr id="66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</a:t>
            </a:r>
            <a:r>
              <a:rPr lang="en-US" dirty="0" smtClean="0"/>
              <a:t>Fission (C)</a:t>
            </a:r>
            <a:endParaRPr lang="en-US" dirty="0"/>
          </a:p>
        </p:txBody>
      </p:sp>
      <p:sp>
        <p:nvSpPr>
          <p:cNvPr id="66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sz="1800" b="1" dirty="0" smtClean="0">
                <a:latin typeface="Courier New" pitchFamily="49" charset="0"/>
              </a:rPr>
              <a:t>for (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= 0;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&lt; n;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++) {</a:t>
            </a:r>
          </a:p>
          <a:p>
            <a:pPr>
              <a:lnSpc>
                <a:spcPct val="50000"/>
              </a:lnSpc>
              <a:buNone/>
            </a:pPr>
            <a:r>
              <a:rPr lang="en-US" sz="1800" b="1" dirty="0" smtClean="0">
                <a:solidFill>
                  <a:srgbClr val="000099"/>
                </a:solidFill>
                <a:latin typeface="Courier New" pitchFamily="49" charset="0"/>
              </a:rPr>
              <a:t>  </a:t>
            </a:r>
            <a:r>
              <a:rPr lang="en-US" sz="1800" b="1" dirty="0" smtClean="0">
                <a:solidFill>
                  <a:schemeClr val="folHlink"/>
                </a:solidFill>
                <a:latin typeface="Courier New" pitchFamily="49" charset="0"/>
              </a:rPr>
              <a:t>a[</a:t>
            </a:r>
            <a:r>
              <a:rPr lang="en-US" sz="1800" b="1" dirty="0" err="1" smtClean="0">
                <a:solidFill>
                  <a:schemeClr val="folHlink"/>
                </a:solidFill>
                <a:latin typeface="Courier New" pitchFamily="49" charset="0"/>
              </a:rPr>
              <a:t>i</a:t>
            </a:r>
            <a:r>
              <a:rPr lang="en-US" sz="1800" b="1" dirty="0" smtClean="0">
                <a:solidFill>
                  <a:schemeClr val="folHlink"/>
                </a:solidFill>
                <a:latin typeface="Courier New" pitchFamily="49" charset="0"/>
              </a:rPr>
              <a:t>]</a:t>
            </a:r>
            <a:r>
              <a:rPr lang="en-US" sz="1800" b="1" dirty="0" smtClean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</a:rPr>
              <a:t>= b[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] + 1;</a:t>
            </a:r>
          </a:p>
          <a:p>
            <a:pPr>
              <a:lnSpc>
                <a:spcPct val="60000"/>
              </a:lnSpc>
              <a:buNone/>
            </a:pPr>
            <a:r>
              <a:rPr lang="en-US" sz="1800" b="1" dirty="0" smtClean="0">
                <a:solidFill>
                  <a:srgbClr val="000099"/>
                </a:solidFill>
                <a:latin typeface="Courier New" pitchFamily="49" charset="0"/>
              </a:rPr>
              <a:t>  </a:t>
            </a:r>
            <a:r>
              <a:rPr lang="en-US" sz="1800" b="1" dirty="0" smtClean="0">
                <a:solidFill>
                  <a:schemeClr val="folHlink"/>
                </a:solidFill>
                <a:latin typeface="Courier New" pitchFamily="49" charset="0"/>
              </a:rPr>
              <a:t>c[</a:t>
            </a:r>
            <a:r>
              <a:rPr lang="en-US" sz="1800" b="1" dirty="0" err="1" smtClean="0">
                <a:solidFill>
                  <a:schemeClr val="folHlink"/>
                </a:solidFill>
                <a:latin typeface="Courier New" pitchFamily="49" charset="0"/>
              </a:rPr>
              <a:t>i</a:t>
            </a:r>
            <a:r>
              <a:rPr lang="en-US" sz="1800" b="1" dirty="0" smtClean="0">
                <a:solidFill>
                  <a:schemeClr val="folHlink"/>
                </a:solidFill>
                <a:latin typeface="Courier New" pitchFamily="49" charset="0"/>
              </a:rPr>
              <a:t>]</a:t>
            </a:r>
            <a:r>
              <a:rPr lang="en-US" sz="1800" b="1" dirty="0" smtClean="0">
                <a:solidFill>
                  <a:srgbClr val="000099"/>
                </a:solidFill>
                <a:latin typeface="Courier New" pitchFamily="49" charset="0"/>
              </a:rPr>
              <a:t> = </a:t>
            </a:r>
            <a:r>
              <a:rPr lang="en-US" sz="1800" b="1" dirty="0" smtClean="0">
                <a:solidFill>
                  <a:schemeClr val="folHlink"/>
                </a:solidFill>
                <a:latin typeface="Courier New" pitchFamily="49" charset="0"/>
              </a:rPr>
              <a:t>a[</a:t>
            </a:r>
            <a:r>
              <a:rPr lang="en-US" sz="1800" b="1" dirty="0" err="1" smtClean="0">
                <a:solidFill>
                  <a:schemeClr val="folHlink"/>
                </a:solidFill>
                <a:latin typeface="Courier New" pitchFamily="49" charset="0"/>
              </a:rPr>
              <a:t>i</a:t>
            </a:r>
            <a:r>
              <a:rPr lang="en-US" sz="1800" b="1" dirty="0" smtClean="0">
                <a:solidFill>
                  <a:schemeClr val="folHlink"/>
                </a:solidFill>
                <a:latin typeface="Courier New" pitchFamily="49" charset="0"/>
              </a:rPr>
              <a:t>]</a:t>
            </a:r>
            <a:r>
              <a:rPr lang="en-US" sz="1800" b="1" dirty="0" smtClean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</a:rPr>
              <a:t>/ 2;</a:t>
            </a:r>
          </a:p>
          <a:p>
            <a:pPr>
              <a:lnSpc>
                <a:spcPct val="60000"/>
              </a:lnSpc>
              <a:buNone/>
            </a:pPr>
            <a:r>
              <a:rPr lang="en-US" sz="1800" b="1" dirty="0" smtClean="0">
                <a:solidFill>
                  <a:srgbClr val="000099"/>
                </a:solidFill>
                <a:latin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</a:rPr>
              <a:t>d[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] = 1 /</a:t>
            </a:r>
            <a:r>
              <a:rPr lang="en-US" sz="1800" b="1" dirty="0" smtClean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1800" b="1" dirty="0" smtClean="0">
                <a:solidFill>
                  <a:schemeClr val="folHlink"/>
                </a:solidFill>
                <a:latin typeface="Courier New" pitchFamily="49" charset="0"/>
              </a:rPr>
              <a:t>c[</a:t>
            </a:r>
            <a:r>
              <a:rPr lang="en-US" sz="1800" b="1" dirty="0" err="1" smtClean="0">
                <a:solidFill>
                  <a:schemeClr val="folHlink"/>
                </a:solidFill>
                <a:latin typeface="Courier New" pitchFamily="49" charset="0"/>
              </a:rPr>
              <a:t>i</a:t>
            </a:r>
            <a:r>
              <a:rPr lang="en-US" sz="1800" b="1" dirty="0" smtClean="0">
                <a:solidFill>
                  <a:schemeClr val="folHlink"/>
                </a:solidFill>
                <a:latin typeface="Courier New" pitchFamily="49" charset="0"/>
              </a:rPr>
              <a:t>];</a:t>
            </a:r>
          </a:p>
          <a:p>
            <a:pPr>
              <a:lnSpc>
                <a:spcPct val="60000"/>
              </a:lnSpc>
              <a:buNone/>
            </a:pPr>
            <a:r>
              <a:rPr lang="en-US" sz="1800" b="1" dirty="0" smtClean="0">
                <a:latin typeface="Courier New" pitchFamily="49" charset="0"/>
              </a:rPr>
              <a:t>}</a:t>
            </a:r>
          </a:p>
          <a:p>
            <a:pPr>
              <a:lnSpc>
                <a:spcPct val="20000"/>
              </a:lnSpc>
              <a:buFont typeface="Wingdings" pitchFamily="2" charset="2"/>
              <a:buNone/>
            </a:pPr>
            <a:endParaRPr lang="en-US" sz="1800" b="1" dirty="0">
              <a:latin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</a:rPr>
              <a:t>for (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= 0;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&lt; n;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++) {</a:t>
            </a:r>
          </a:p>
          <a:p>
            <a:pPr>
              <a:lnSpc>
                <a:spcPct val="60000"/>
              </a:lnSpc>
              <a:buNone/>
            </a:pPr>
            <a:r>
              <a:rPr lang="en-US" sz="1800" b="1" dirty="0" smtClean="0">
                <a:solidFill>
                  <a:srgbClr val="000099"/>
                </a:solidFill>
                <a:latin typeface="Courier New" pitchFamily="49" charset="0"/>
              </a:rPr>
              <a:t>  </a:t>
            </a:r>
            <a:r>
              <a:rPr lang="en-US" sz="1800" b="1" dirty="0" smtClean="0">
                <a:solidFill>
                  <a:schemeClr val="hlink"/>
                </a:solidFill>
                <a:latin typeface="Courier New" pitchFamily="49" charset="0"/>
              </a:rPr>
              <a:t>a[</a:t>
            </a:r>
            <a:r>
              <a:rPr lang="en-US" sz="1800" b="1" dirty="0" err="1" smtClean="0">
                <a:solidFill>
                  <a:schemeClr val="hlink"/>
                </a:solidFill>
                <a:latin typeface="Courier New" pitchFamily="49" charset="0"/>
              </a:rPr>
              <a:t>i</a:t>
            </a:r>
            <a:r>
              <a:rPr lang="en-US" sz="1800" b="1" dirty="0" smtClean="0">
                <a:solidFill>
                  <a:schemeClr val="hlink"/>
                </a:solidFill>
                <a:latin typeface="Courier New" pitchFamily="49" charset="0"/>
              </a:rPr>
              <a:t>]</a:t>
            </a:r>
            <a:r>
              <a:rPr lang="en-US" sz="1800" b="1" dirty="0" smtClean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</a:rPr>
              <a:t>= b[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] + 1;</a:t>
            </a:r>
          </a:p>
          <a:p>
            <a:pPr>
              <a:lnSpc>
                <a:spcPct val="60000"/>
              </a:lnSpc>
              <a:buNone/>
            </a:pPr>
            <a:r>
              <a:rPr lang="en-US" sz="1800" b="1" dirty="0" smtClean="0">
                <a:latin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>
                <a:latin typeface="Courier New" pitchFamily="49" charset="0"/>
              </a:rPr>
              <a:t>for (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= 0;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&lt; n;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++) {</a:t>
            </a:r>
          </a:p>
          <a:p>
            <a:pPr>
              <a:lnSpc>
                <a:spcPct val="60000"/>
              </a:lnSpc>
              <a:buNone/>
            </a:pPr>
            <a:r>
              <a:rPr lang="en-US" sz="1800" b="1" dirty="0" smtClean="0">
                <a:solidFill>
                  <a:srgbClr val="000099"/>
                </a:solidFill>
                <a:latin typeface="Courier New" pitchFamily="49" charset="0"/>
              </a:rPr>
              <a:t>  </a:t>
            </a:r>
            <a:r>
              <a:rPr lang="en-US" sz="1800" b="1" dirty="0" smtClean="0">
                <a:solidFill>
                  <a:schemeClr val="hlink"/>
                </a:solidFill>
                <a:latin typeface="Courier New" pitchFamily="49" charset="0"/>
              </a:rPr>
              <a:t>c[</a:t>
            </a:r>
            <a:r>
              <a:rPr lang="en-US" sz="1800" b="1" dirty="0" err="1" smtClean="0">
                <a:solidFill>
                  <a:schemeClr val="hlink"/>
                </a:solidFill>
                <a:latin typeface="Courier New" pitchFamily="49" charset="0"/>
              </a:rPr>
              <a:t>i</a:t>
            </a:r>
            <a:r>
              <a:rPr lang="en-US" sz="1800" b="1" dirty="0" smtClean="0">
                <a:solidFill>
                  <a:schemeClr val="hlink"/>
                </a:solidFill>
                <a:latin typeface="Courier New" pitchFamily="49" charset="0"/>
              </a:rPr>
              <a:t>]</a:t>
            </a:r>
            <a:r>
              <a:rPr lang="en-US" sz="1800" b="1" dirty="0" smtClean="0">
                <a:solidFill>
                  <a:srgbClr val="000099"/>
                </a:solidFill>
                <a:latin typeface="Courier New" pitchFamily="49" charset="0"/>
              </a:rPr>
              <a:t> = </a:t>
            </a:r>
            <a:r>
              <a:rPr lang="en-US" sz="1800" b="1" dirty="0" smtClean="0">
                <a:solidFill>
                  <a:schemeClr val="hlink"/>
                </a:solidFill>
                <a:latin typeface="Courier New" pitchFamily="49" charset="0"/>
              </a:rPr>
              <a:t>a[</a:t>
            </a:r>
            <a:r>
              <a:rPr lang="en-US" sz="1800" b="1" dirty="0" err="1" smtClean="0">
                <a:solidFill>
                  <a:schemeClr val="hlink"/>
                </a:solidFill>
                <a:latin typeface="Courier New" pitchFamily="49" charset="0"/>
              </a:rPr>
              <a:t>i</a:t>
            </a:r>
            <a:r>
              <a:rPr lang="en-US" sz="1800" b="1" dirty="0" smtClean="0">
                <a:solidFill>
                  <a:schemeClr val="hlink"/>
                </a:solidFill>
                <a:latin typeface="Courier New" pitchFamily="49" charset="0"/>
              </a:rPr>
              <a:t>]</a:t>
            </a:r>
            <a:r>
              <a:rPr lang="en-US" sz="1800" b="1" dirty="0" smtClean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</a:rPr>
              <a:t>/ 2;</a:t>
            </a:r>
          </a:p>
          <a:p>
            <a:pPr>
              <a:lnSpc>
                <a:spcPct val="60000"/>
              </a:lnSpc>
              <a:buNone/>
            </a:pPr>
            <a:r>
              <a:rPr lang="en-US" sz="1800" b="1" dirty="0" smtClean="0">
                <a:latin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>
                <a:latin typeface="Courier New" pitchFamily="49" charset="0"/>
              </a:rPr>
              <a:t>for (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= 0;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&lt; n;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++) {</a:t>
            </a:r>
          </a:p>
          <a:p>
            <a:pPr>
              <a:lnSpc>
                <a:spcPct val="60000"/>
              </a:lnSpc>
              <a:buNone/>
            </a:pPr>
            <a:r>
              <a:rPr lang="en-US" sz="1800" b="1" dirty="0" smtClean="0">
                <a:latin typeface="Courier New" pitchFamily="49" charset="0"/>
              </a:rPr>
              <a:t>  d[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] = 1 /</a:t>
            </a:r>
            <a:r>
              <a:rPr lang="en-US" sz="1800" b="1" dirty="0" smtClean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1800" b="1" dirty="0" smtClean="0">
                <a:solidFill>
                  <a:schemeClr val="hlink"/>
                </a:solidFill>
                <a:latin typeface="Courier New" pitchFamily="49" charset="0"/>
              </a:rPr>
              <a:t>c[</a:t>
            </a:r>
            <a:r>
              <a:rPr lang="en-US" sz="1800" b="1" dirty="0" err="1" smtClean="0">
                <a:solidFill>
                  <a:schemeClr val="hlink"/>
                </a:solidFill>
                <a:latin typeface="Courier New" pitchFamily="49" charset="0"/>
              </a:rPr>
              <a:t>i</a:t>
            </a:r>
            <a:r>
              <a:rPr lang="en-US" sz="1800" b="1" dirty="0" smtClean="0">
                <a:solidFill>
                  <a:schemeClr val="hlink"/>
                </a:solidFill>
                <a:latin typeface="Courier New" pitchFamily="49" charset="0"/>
              </a:rPr>
              <a:t>];</a:t>
            </a:r>
          </a:p>
          <a:p>
            <a:pPr>
              <a:lnSpc>
                <a:spcPct val="60000"/>
              </a:lnSpc>
              <a:buNone/>
            </a:pPr>
            <a:r>
              <a:rPr lang="en-US" sz="1800" b="1" dirty="0" smtClean="0">
                <a:latin typeface="Courier New" pitchFamily="49" charset="0"/>
              </a:rPr>
              <a:t>}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endParaRPr lang="en-US" sz="1800" b="1" dirty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/>
              <a:t>Fission reduces the cache footprint and the number of operations per iteration.</a:t>
            </a:r>
          </a:p>
        </p:txBody>
      </p:sp>
      <p:sp>
        <p:nvSpPr>
          <p:cNvPr id="664580" name="Text Box 4"/>
          <p:cNvSpPr txBox="1">
            <a:spLocks noChangeArrowheads="1"/>
          </p:cNvSpPr>
          <p:nvPr/>
        </p:nvSpPr>
        <p:spPr bwMode="auto">
          <a:xfrm>
            <a:off x="4419600" y="1828800"/>
            <a:ext cx="11890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 b="1" u="sng">
                <a:solidFill>
                  <a:schemeClr val="hlink"/>
                </a:solidFill>
              </a:rPr>
              <a:t>Before</a:t>
            </a:r>
          </a:p>
        </p:txBody>
      </p:sp>
      <p:sp>
        <p:nvSpPr>
          <p:cNvPr id="664581" name="Text Box 5"/>
          <p:cNvSpPr txBox="1">
            <a:spLocks noChangeArrowheads="1"/>
          </p:cNvSpPr>
          <p:nvPr/>
        </p:nvSpPr>
        <p:spPr bwMode="auto">
          <a:xfrm>
            <a:off x="4495800" y="3886200"/>
            <a:ext cx="993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 b="1" u="sng">
                <a:solidFill>
                  <a:schemeClr val="folHlink"/>
                </a:solidFill>
              </a:rPr>
              <a:t>After</a:t>
            </a:r>
          </a:p>
        </p:txBody>
      </p:sp>
      <p:sp>
        <p:nvSpPr>
          <p:cNvPr id="664582" name="Line 6"/>
          <p:cNvSpPr>
            <a:spLocks noChangeShapeType="1"/>
          </p:cNvSpPr>
          <p:nvPr/>
        </p:nvSpPr>
        <p:spPr bwMode="auto">
          <a:xfrm>
            <a:off x="533400" y="2638425"/>
            <a:ext cx="6858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1584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F6525-CDF0-4AD6-A9B5-FFD6973DCAAD}" type="slidenum">
              <a:rPr lang="en-US"/>
              <a:pPr/>
              <a:t>78</a:t>
            </a:fld>
            <a:endParaRPr lang="en-US"/>
          </a:p>
        </p:txBody>
      </p:sp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 Fuse or to Fizz?</a:t>
            </a:r>
          </a:p>
        </p:txBody>
      </p:sp>
      <p:sp>
        <p:nvSpPr>
          <p:cNvPr id="66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The question of when to perform fusion versus when to perform fission, like many many optimization questions, is highly dependent on the application, the platform and a lot of other issues that get very, very complicated.</a:t>
            </a:r>
          </a:p>
          <a:p>
            <a:pPr>
              <a:buFont typeface="Wingdings" pitchFamily="2" charset="2"/>
              <a:buNone/>
            </a:pPr>
            <a:r>
              <a:rPr lang="en-US"/>
              <a:t>Compilers don’t always make the right choices.</a:t>
            </a:r>
          </a:p>
          <a:p>
            <a:pPr>
              <a:buFont typeface="Wingdings" pitchFamily="2" charset="2"/>
              <a:buNone/>
            </a:pPr>
            <a:r>
              <a:rPr lang="en-US"/>
              <a:t>That’s why it’s important to examine the actual behavior of the executable.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780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4538EB-AC6A-40BF-89E5-FA8010C30AFF}" type="slidenum">
              <a:rPr lang="en-US"/>
              <a:pPr/>
              <a:t>79</a:t>
            </a:fld>
            <a:endParaRPr lang="en-US"/>
          </a:p>
        </p:txBody>
      </p:sp>
      <p:sp>
        <p:nvSpPr>
          <p:cNvPr id="66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Inlining</a:t>
            </a:r>
            <a:r>
              <a:rPr lang="en-US" dirty="0" smtClean="0"/>
              <a:t> (F90)</a:t>
            </a:r>
            <a:endParaRPr lang="en-US" dirty="0"/>
          </a:p>
        </p:txBody>
      </p:sp>
      <p:sp>
        <p:nvSpPr>
          <p:cNvPr id="66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4343400" cy="28194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>
                <a:latin typeface="Courier New" pitchFamily="49" charset="0"/>
              </a:rPr>
              <a:t>DO i = 1, 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>
                <a:latin typeface="Courier New" pitchFamily="49" charset="0"/>
              </a:rPr>
              <a:t>  a(i) =</a:t>
            </a: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func(i)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>
                <a:latin typeface="Courier New" pitchFamily="49" charset="0"/>
              </a:rPr>
              <a:t>END DO</a:t>
            </a:r>
          </a:p>
          <a:p>
            <a:pPr>
              <a:lnSpc>
                <a:spcPct val="30000"/>
              </a:lnSpc>
              <a:buFont typeface="Wingdings" pitchFamily="2" charset="2"/>
              <a:buNone/>
            </a:pPr>
            <a:r>
              <a:rPr lang="en-US" b="1">
                <a:latin typeface="Courier New" pitchFamily="49" charset="0"/>
              </a:rPr>
              <a:t>…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>
                <a:latin typeface="Courier New" pitchFamily="49" charset="0"/>
              </a:rPr>
              <a:t>REAL FUNCTION func (x)</a:t>
            </a:r>
          </a:p>
          <a:p>
            <a:pPr>
              <a:lnSpc>
                <a:spcPct val="20000"/>
              </a:lnSpc>
              <a:buFont typeface="Wingdings" pitchFamily="2" charset="2"/>
              <a:buNone/>
            </a:pPr>
            <a:r>
              <a:rPr lang="en-US" b="1">
                <a:latin typeface="Courier New" pitchFamily="49" charset="0"/>
              </a:rPr>
              <a:t>  …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  </a:t>
            </a: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func = x * 3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>
                <a:latin typeface="Courier New" pitchFamily="49" charset="0"/>
              </a:rPr>
              <a:t>END FUNCTION func</a:t>
            </a:r>
          </a:p>
        </p:txBody>
      </p:sp>
      <p:sp>
        <p:nvSpPr>
          <p:cNvPr id="666628" name="Rectangle 4"/>
          <p:cNvSpPr>
            <a:spLocks noChangeArrowheads="1"/>
          </p:cNvSpPr>
          <p:nvPr/>
        </p:nvSpPr>
        <p:spPr bwMode="auto">
          <a:xfrm>
            <a:off x="5105400" y="1828800"/>
            <a:ext cx="2895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>
                <a:latin typeface="Courier New" pitchFamily="49" charset="0"/>
              </a:rPr>
              <a:t>DO i = 1, n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>
                <a:latin typeface="Courier New" pitchFamily="49" charset="0"/>
              </a:rPr>
              <a:t>  a(i) =</a:t>
            </a:r>
            <a:r>
              <a:rPr lang="en-US" sz="2400" b="1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2400" b="1">
                <a:solidFill>
                  <a:schemeClr val="folHlink"/>
                </a:solidFill>
                <a:latin typeface="Courier New" pitchFamily="49" charset="0"/>
              </a:rPr>
              <a:t>i * 3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>
                <a:latin typeface="Courier New" pitchFamily="49" charset="0"/>
              </a:rPr>
              <a:t>END DO</a:t>
            </a:r>
          </a:p>
        </p:txBody>
      </p:sp>
      <p:sp>
        <p:nvSpPr>
          <p:cNvPr id="666629" name="Text Box 5"/>
          <p:cNvSpPr txBox="1">
            <a:spLocks noChangeArrowheads="1"/>
          </p:cNvSpPr>
          <p:nvPr/>
        </p:nvSpPr>
        <p:spPr bwMode="auto">
          <a:xfrm>
            <a:off x="2057400" y="1277938"/>
            <a:ext cx="11890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 b="1" u="sng">
                <a:solidFill>
                  <a:schemeClr val="hlink"/>
                </a:solidFill>
              </a:rPr>
              <a:t>Before</a:t>
            </a:r>
          </a:p>
        </p:txBody>
      </p:sp>
      <p:sp>
        <p:nvSpPr>
          <p:cNvPr id="666630" name="Text Box 6"/>
          <p:cNvSpPr txBox="1">
            <a:spLocks noChangeArrowheads="1"/>
          </p:cNvSpPr>
          <p:nvPr/>
        </p:nvSpPr>
        <p:spPr bwMode="auto">
          <a:xfrm>
            <a:off x="5791200" y="1295400"/>
            <a:ext cx="993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 b="1" u="sng">
                <a:solidFill>
                  <a:schemeClr val="folHlink"/>
                </a:solidFill>
              </a:rPr>
              <a:t>After</a:t>
            </a:r>
          </a:p>
        </p:txBody>
      </p:sp>
      <p:sp>
        <p:nvSpPr>
          <p:cNvPr id="666631" name="Text Box 7"/>
          <p:cNvSpPr txBox="1">
            <a:spLocks noChangeArrowheads="1"/>
          </p:cNvSpPr>
          <p:nvPr/>
        </p:nvSpPr>
        <p:spPr bwMode="auto">
          <a:xfrm>
            <a:off x="533400" y="4419600"/>
            <a:ext cx="8001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 dirty="0"/>
              <a:t>When a function or subroutine is </a:t>
            </a:r>
            <a:r>
              <a:rPr lang="en-US" sz="2400" b="1" i="1" u="sng" dirty="0" err="1">
                <a:solidFill>
                  <a:schemeClr val="folHlink"/>
                </a:solidFill>
              </a:rPr>
              <a:t>inlined</a:t>
            </a:r>
            <a:r>
              <a:rPr lang="en-US" sz="2400" dirty="0"/>
              <a:t>, its contents are transferred directly into the calling routine, eliminating the overhead of making the call.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582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C5B91A-D25A-4171-9B64-6EC05E7A942A}" type="slidenum">
              <a:rPr lang="en-US"/>
              <a:pPr/>
              <a:t>8</a:t>
            </a:fld>
            <a:endParaRPr lang="en-US"/>
          </a:p>
        </p:txBody>
      </p:sp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 smtClean="0"/>
              <a:t>Wowza</a:t>
            </a:r>
            <a:r>
              <a:rPr lang="en-US" sz="3600" dirty="0" smtClean="0"/>
              <a:t> #1</a:t>
            </a:r>
            <a:endParaRPr lang="en-US" sz="3600" dirty="0"/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You can watch from a Windows, </a:t>
            </a:r>
            <a:r>
              <a:rPr lang="en-US" dirty="0" err="1" smtClean="0"/>
              <a:t>MacOS</a:t>
            </a:r>
            <a:r>
              <a:rPr lang="en-US" dirty="0" smtClean="0"/>
              <a:t> or Linux laptop using </a:t>
            </a:r>
            <a:r>
              <a:rPr lang="en-US" dirty="0" err="1" smtClean="0"/>
              <a:t>Wowza</a:t>
            </a:r>
            <a:r>
              <a:rPr lang="en-US" dirty="0" smtClean="0"/>
              <a:t> from the following URL:</a:t>
            </a:r>
          </a:p>
          <a:p>
            <a:pPr>
              <a:buFont typeface="Wingdings" pitchFamily="2" charset="2"/>
              <a:buNone/>
            </a:pPr>
            <a:endParaRPr lang="en-US" sz="1200" dirty="0" smtClean="0"/>
          </a:p>
          <a:p>
            <a:pPr algn="ctr"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  <a:hlinkClick r:id="rId3"/>
              </a:rPr>
              <a:t>http://jwplayer.onenet.net/streams/sipe.html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200" dirty="0"/>
          </a:p>
          <a:p>
            <a:pPr>
              <a:buNone/>
            </a:pPr>
            <a:r>
              <a:rPr lang="en-US" dirty="0" smtClean="0"/>
              <a:t>If that URL fails, then go to:</a:t>
            </a:r>
          </a:p>
          <a:p>
            <a:pPr>
              <a:buNone/>
            </a:pPr>
            <a:endParaRPr lang="en-US" sz="1200" dirty="0" smtClean="0"/>
          </a:p>
          <a:p>
            <a:pPr algn="ctr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  <a:hlinkClick r:id="rId4"/>
              </a:rPr>
              <a:t>http://jwplayer.onenet.net/streams/sipebackup.html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dirty="0" smtClean="0"/>
              <a:t>Many </a:t>
            </a:r>
            <a:r>
              <a:rPr lang="en-US" dirty="0"/>
              <a:t>thanks to Skyler Donahue of OneNet for providing this.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</a:t>
            </a:r>
            <a:r>
              <a:rPr lang="en-US" b="1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2389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4538EB-AC6A-40BF-89E5-FA8010C30AFF}" type="slidenum">
              <a:rPr lang="en-US"/>
              <a:pPr/>
              <a:t>80</a:t>
            </a:fld>
            <a:endParaRPr lang="en-US"/>
          </a:p>
        </p:txBody>
      </p:sp>
      <p:sp>
        <p:nvSpPr>
          <p:cNvPr id="66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Inlining</a:t>
            </a:r>
            <a:r>
              <a:rPr lang="en-US" dirty="0" smtClean="0"/>
              <a:t> (C)</a:t>
            </a:r>
            <a:endParaRPr lang="en-US" dirty="0"/>
          </a:p>
        </p:txBody>
      </p:sp>
      <p:sp>
        <p:nvSpPr>
          <p:cNvPr id="66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4572000" cy="28194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b="1" dirty="0" smtClean="0">
                <a:latin typeface="Courier New" pitchFamily="49" charset="0"/>
              </a:rPr>
              <a:t>for (</a:t>
            </a:r>
            <a:r>
              <a:rPr lang="en-US" b="1" dirty="0" err="1" smtClean="0">
                <a:latin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</a:rPr>
              <a:t>0;</a:t>
            </a:r>
          </a:p>
          <a:p>
            <a:pPr>
              <a:lnSpc>
                <a:spcPct val="9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b="1" dirty="0" smtClean="0">
                <a:latin typeface="Courier New" pitchFamily="49" charset="0"/>
              </a:rPr>
              <a:t>     </a:t>
            </a:r>
            <a:r>
              <a:rPr lang="en-US" b="1" dirty="0" err="1" smtClean="0">
                <a:latin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</a:rPr>
              <a:t> &lt; n; </a:t>
            </a:r>
            <a:r>
              <a:rPr lang="en-US" b="1" dirty="0" err="1" smtClean="0">
                <a:latin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</a:rPr>
              <a:t>++) {</a:t>
            </a:r>
            <a:endParaRPr lang="en-US" b="1" dirty="0">
              <a:latin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</a:rPr>
              <a:t>a[</a:t>
            </a:r>
            <a:r>
              <a:rPr lang="en-US" b="1" dirty="0" err="1" smtClean="0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]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</a:rPr>
              <a:t>=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hlink"/>
                </a:solidFill>
                <a:latin typeface="Courier New" pitchFamily="49" charset="0"/>
              </a:rPr>
              <a:t>func</a:t>
            </a:r>
            <a:r>
              <a:rPr lang="en-US" b="1" dirty="0" smtClean="0">
                <a:solidFill>
                  <a:schemeClr val="hlink"/>
                </a:solidFill>
                <a:latin typeface="Courier New" pitchFamily="49" charset="0"/>
              </a:rPr>
              <a:t>(i+1);</a:t>
            </a:r>
            <a:endParaRPr lang="en-US" b="1" dirty="0">
              <a:solidFill>
                <a:schemeClr val="hlink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b="1" dirty="0" smtClean="0">
                <a:latin typeface="Courier New" pitchFamily="49" charset="0"/>
              </a:rPr>
              <a:t>}</a:t>
            </a:r>
            <a:endParaRPr lang="en-US" b="1" dirty="0">
              <a:latin typeface="Courier New" pitchFamily="49" charset="0"/>
            </a:endParaRPr>
          </a:p>
          <a:p>
            <a:pPr>
              <a:lnSpc>
                <a:spcPct val="3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…</a:t>
            </a:r>
          </a:p>
          <a:p>
            <a:pPr>
              <a:lnSpc>
                <a:spcPct val="9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b="1" dirty="0" smtClean="0">
                <a:latin typeface="Courier New" pitchFamily="49" charset="0"/>
              </a:rPr>
              <a:t>float </a:t>
            </a:r>
            <a:r>
              <a:rPr lang="en-US" b="1" dirty="0" err="1">
                <a:latin typeface="Courier New" pitchFamily="49" charset="0"/>
              </a:rPr>
              <a:t>func</a:t>
            </a:r>
            <a:r>
              <a:rPr lang="en-US" b="1" dirty="0">
                <a:latin typeface="Courier New" pitchFamily="49" charset="0"/>
              </a:rPr>
              <a:t> (x</a:t>
            </a:r>
            <a:r>
              <a:rPr lang="en-US" b="1" dirty="0" smtClean="0">
                <a:latin typeface="Courier New" pitchFamily="49" charset="0"/>
              </a:rPr>
              <a:t>) {</a:t>
            </a:r>
            <a:endParaRPr lang="en-US" b="1" dirty="0">
              <a:latin typeface="Courier New" pitchFamily="49" charset="0"/>
            </a:endParaRPr>
          </a:p>
          <a:p>
            <a:pPr>
              <a:lnSpc>
                <a:spcPct val="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  …</a:t>
            </a:r>
          </a:p>
          <a:p>
            <a:pPr>
              <a:lnSpc>
                <a:spcPct val="9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b="1" dirty="0">
                <a:solidFill>
                  <a:srgbClr val="000099"/>
                </a:solidFill>
                <a:latin typeface="Courier New" pitchFamily="49" charset="0"/>
              </a:rPr>
              <a:t>  </a:t>
            </a:r>
            <a:r>
              <a:rPr lang="en-US" b="1" dirty="0" smtClean="0">
                <a:solidFill>
                  <a:schemeClr val="hlink"/>
                </a:solidFill>
                <a:latin typeface="Courier New" pitchFamily="49" charset="0"/>
              </a:rPr>
              <a:t>return </a:t>
            </a: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x * </a:t>
            </a:r>
            <a:r>
              <a:rPr lang="en-US" b="1" dirty="0" smtClean="0">
                <a:solidFill>
                  <a:schemeClr val="hlink"/>
                </a:solidFill>
                <a:latin typeface="Courier New" pitchFamily="49" charset="0"/>
              </a:rPr>
              <a:t>3;</a:t>
            </a:r>
            <a:endParaRPr lang="en-US" b="1" dirty="0">
              <a:solidFill>
                <a:schemeClr val="hlink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b="1" dirty="0" smtClean="0">
                <a:latin typeface="Courier New" pitchFamily="49" charset="0"/>
              </a:rPr>
              <a:t>}</a:t>
            </a:r>
            <a:endParaRPr lang="en-US" b="1" dirty="0">
              <a:latin typeface="Courier New" pitchFamily="49" charset="0"/>
            </a:endParaRPr>
          </a:p>
        </p:txBody>
      </p:sp>
      <p:sp>
        <p:nvSpPr>
          <p:cNvPr id="666628" name="Rectangle 4"/>
          <p:cNvSpPr>
            <a:spLocks noChangeArrowheads="1"/>
          </p:cNvSpPr>
          <p:nvPr/>
        </p:nvSpPr>
        <p:spPr bwMode="auto">
          <a:xfrm>
            <a:off x="4953000" y="1828800"/>
            <a:ext cx="3657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ts val="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for (</a:t>
            </a:r>
            <a:r>
              <a:rPr lang="en-US" sz="2400" b="1" dirty="0" err="1" smtClean="0">
                <a:latin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= </a:t>
            </a:r>
            <a:r>
              <a:rPr lang="en-US" sz="2400" b="1" dirty="0" smtClean="0">
                <a:latin typeface="Courier New" pitchFamily="49" charset="0"/>
              </a:rPr>
              <a:t>0;</a:t>
            </a:r>
          </a:p>
          <a:p>
            <a:pPr marL="342900" indent="-342900" algn="l">
              <a:spcBef>
                <a:spcPts val="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     </a:t>
            </a:r>
            <a:r>
              <a:rPr lang="en-US" sz="2400" b="1" dirty="0" err="1" smtClean="0">
                <a:latin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</a:rPr>
              <a:t> &lt; n; </a:t>
            </a:r>
            <a:r>
              <a:rPr lang="en-US" sz="2400" b="1" dirty="0" err="1" smtClean="0">
                <a:latin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</a:rPr>
              <a:t>++) {</a:t>
            </a:r>
            <a:endParaRPr lang="en-US" sz="2400" b="1" dirty="0">
              <a:latin typeface="Courier New" pitchFamily="49" charset="0"/>
            </a:endParaRPr>
          </a:p>
          <a:p>
            <a:pPr marL="342900" indent="-342900" algn="l">
              <a:lnSpc>
                <a:spcPct val="80000"/>
              </a:lnSpc>
              <a:spcBef>
                <a:spcPts val="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  </a:t>
            </a:r>
            <a:r>
              <a:rPr lang="en-US" sz="2400" b="1" dirty="0" smtClean="0">
                <a:latin typeface="Courier New" pitchFamily="49" charset="0"/>
              </a:rPr>
              <a:t>a[</a:t>
            </a:r>
            <a:r>
              <a:rPr lang="en-US" sz="2400" b="1" dirty="0" err="1" smtClean="0">
                <a:latin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</a:rPr>
              <a:t>]</a:t>
            </a:r>
            <a:r>
              <a:rPr lang="en-US" sz="2400" b="1" dirty="0" smtClean="0">
                <a:latin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=</a:t>
            </a:r>
            <a:r>
              <a:rPr lang="en-US" sz="2400" b="1" dirty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0099"/>
                </a:solidFill>
                <a:latin typeface="Courier New" pitchFamily="49" charset="0"/>
              </a:rPr>
              <a:t>(</a:t>
            </a:r>
            <a:r>
              <a:rPr lang="en-US" sz="2400" b="1" dirty="0" smtClean="0">
                <a:solidFill>
                  <a:schemeClr val="folHlink"/>
                </a:solidFill>
                <a:latin typeface="Courier New" pitchFamily="49" charset="0"/>
              </a:rPr>
              <a:t>i+1) </a:t>
            </a:r>
            <a:r>
              <a:rPr lang="en-US" sz="2400" b="1" dirty="0">
                <a:solidFill>
                  <a:schemeClr val="folHlink"/>
                </a:solidFill>
                <a:latin typeface="Courier New" pitchFamily="49" charset="0"/>
              </a:rPr>
              <a:t>* </a:t>
            </a:r>
            <a:r>
              <a:rPr lang="en-US" sz="2400" b="1" dirty="0" smtClean="0">
                <a:solidFill>
                  <a:schemeClr val="folHlink"/>
                </a:solidFill>
                <a:latin typeface="Courier New" pitchFamily="49" charset="0"/>
              </a:rPr>
              <a:t>3;</a:t>
            </a:r>
            <a:endParaRPr lang="en-US" sz="2400" b="1" dirty="0">
              <a:solidFill>
                <a:schemeClr val="folHlink"/>
              </a:solidFill>
              <a:latin typeface="Courier New" pitchFamily="49" charset="0"/>
            </a:endParaRPr>
          </a:p>
          <a:p>
            <a:pPr marL="342900" indent="-342900" algn="l">
              <a:lnSpc>
                <a:spcPct val="80000"/>
              </a:lnSpc>
              <a:spcBef>
                <a:spcPts val="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}</a:t>
            </a:r>
            <a:endParaRPr lang="en-US" sz="2400" b="1" dirty="0">
              <a:latin typeface="Courier New" pitchFamily="49" charset="0"/>
            </a:endParaRPr>
          </a:p>
        </p:txBody>
      </p:sp>
      <p:sp>
        <p:nvSpPr>
          <p:cNvPr id="666629" name="Text Box 5"/>
          <p:cNvSpPr txBox="1">
            <a:spLocks noChangeArrowheads="1"/>
          </p:cNvSpPr>
          <p:nvPr/>
        </p:nvSpPr>
        <p:spPr bwMode="auto">
          <a:xfrm>
            <a:off x="2057400" y="1277938"/>
            <a:ext cx="11890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 b="1" u="sng">
                <a:solidFill>
                  <a:schemeClr val="hlink"/>
                </a:solidFill>
              </a:rPr>
              <a:t>Before</a:t>
            </a:r>
          </a:p>
        </p:txBody>
      </p:sp>
      <p:sp>
        <p:nvSpPr>
          <p:cNvPr id="666630" name="Text Box 6"/>
          <p:cNvSpPr txBox="1">
            <a:spLocks noChangeArrowheads="1"/>
          </p:cNvSpPr>
          <p:nvPr/>
        </p:nvSpPr>
        <p:spPr bwMode="auto">
          <a:xfrm>
            <a:off x="5791200" y="1295400"/>
            <a:ext cx="993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 b="1" u="sng">
                <a:solidFill>
                  <a:schemeClr val="folHlink"/>
                </a:solidFill>
              </a:rPr>
              <a:t>After</a:t>
            </a:r>
          </a:p>
        </p:txBody>
      </p:sp>
      <p:sp>
        <p:nvSpPr>
          <p:cNvPr id="666631" name="Text Box 7"/>
          <p:cNvSpPr txBox="1">
            <a:spLocks noChangeArrowheads="1"/>
          </p:cNvSpPr>
          <p:nvPr/>
        </p:nvSpPr>
        <p:spPr bwMode="auto">
          <a:xfrm>
            <a:off x="533400" y="4419600"/>
            <a:ext cx="8001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 dirty="0"/>
              <a:t>When a function or subroutine is </a:t>
            </a:r>
            <a:r>
              <a:rPr lang="en-US" sz="2400" b="1" i="1" u="sng" dirty="0" err="1">
                <a:solidFill>
                  <a:schemeClr val="folHlink"/>
                </a:solidFill>
              </a:rPr>
              <a:t>inlined</a:t>
            </a:r>
            <a:r>
              <a:rPr lang="en-US" sz="2400" dirty="0"/>
              <a:t>, its contents are transferred directly into the calling routine, eliminating the overhead of making the call.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190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295400"/>
            <a:ext cx="7772400" cy="1905000"/>
          </a:xfrm>
        </p:spPr>
        <p:txBody>
          <a:bodyPr/>
          <a:lstStyle/>
          <a:p>
            <a:r>
              <a:rPr lang="en-US" sz="6000"/>
              <a:t>Tricks You Can Play with Compilers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9037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59F1DA-47A9-4D88-957A-62BAF4AAC056}" type="slidenum">
              <a:rPr lang="en-US"/>
              <a:pPr/>
              <a:t>82</a:t>
            </a:fld>
            <a:endParaRPr lang="en-US"/>
          </a:p>
        </p:txBody>
      </p:sp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Joy of Compiler Options</a:t>
            </a:r>
          </a:p>
        </p:txBody>
      </p:sp>
      <p:sp>
        <p:nvSpPr>
          <p:cNvPr id="66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Every compiler has a different set of options that you can set.</a:t>
            </a:r>
          </a:p>
          <a:p>
            <a:pPr>
              <a:buFont typeface="Wingdings" pitchFamily="2" charset="2"/>
              <a:buNone/>
            </a:pPr>
            <a:r>
              <a:rPr lang="en-US"/>
              <a:t>Among these are options that control single processor optimization:  superscalar, pipelining, vectorization, scalar optimizations, loop optimizations, inlining and so on.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498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6481DF-7193-48ED-9451-50F88149DB43}" type="slidenum">
              <a:rPr lang="en-US"/>
              <a:pPr/>
              <a:t>83</a:t>
            </a:fld>
            <a:endParaRPr lang="en-US"/>
          </a:p>
        </p:txBody>
      </p:sp>
      <p:sp>
        <p:nvSpPr>
          <p:cNvPr id="66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Compile Lines</a:t>
            </a:r>
          </a:p>
        </p:txBody>
      </p:sp>
      <p:sp>
        <p:nvSpPr>
          <p:cNvPr id="66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7724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IBM XL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		</a:t>
            </a:r>
            <a:r>
              <a:rPr lang="en-US" sz="2000" b="1" dirty="0">
                <a:latin typeface="Courier New" pitchFamily="49" charset="0"/>
              </a:rPr>
              <a:t>xlf90 –O –</a:t>
            </a:r>
            <a:r>
              <a:rPr lang="en-US" sz="2000" b="1" dirty="0" err="1">
                <a:latin typeface="Courier New" pitchFamily="49" charset="0"/>
              </a:rPr>
              <a:t>qmaxmem</a:t>
            </a:r>
            <a:r>
              <a:rPr lang="en-US" sz="2000" b="1" dirty="0">
                <a:latin typeface="Courier New" pitchFamily="49" charset="0"/>
              </a:rPr>
              <a:t>=-1 –</a:t>
            </a:r>
            <a:r>
              <a:rPr lang="en-US" sz="2000" b="1" dirty="0" err="1">
                <a:latin typeface="Courier New" pitchFamily="49" charset="0"/>
              </a:rPr>
              <a:t>qarch</a:t>
            </a:r>
            <a:r>
              <a:rPr lang="en-US" sz="2000" b="1" dirty="0">
                <a:latin typeface="Courier New" pitchFamily="49" charset="0"/>
              </a:rPr>
              <a:t>=auto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     –</a:t>
            </a:r>
            <a:r>
              <a:rPr lang="en-US" sz="2000" b="1" dirty="0" err="1">
                <a:latin typeface="Courier New" pitchFamily="49" charset="0"/>
              </a:rPr>
              <a:t>qtune</a:t>
            </a:r>
            <a:r>
              <a:rPr lang="en-US" sz="2000" b="1" dirty="0">
                <a:latin typeface="Courier New" pitchFamily="49" charset="0"/>
              </a:rPr>
              <a:t>=auto –</a:t>
            </a:r>
            <a:r>
              <a:rPr lang="en-US" sz="2000" b="1" dirty="0" err="1">
                <a:latin typeface="Courier New" pitchFamily="49" charset="0"/>
              </a:rPr>
              <a:t>qcache</a:t>
            </a:r>
            <a:r>
              <a:rPr lang="en-US" sz="2000" b="1" dirty="0">
                <a:latin typeface="Courier New" pitchFamily="49" charset="0"/>
              </a:rPr>
              <a:t>=auto –</a:t>
            </a:r>
            <a:r>
              <a:rPr lang="en-US" sz="2000" b="1" dirty="0" err="1">
                <a:latin typeface="Courier New" pitchFamily="49" charset="0"/>
              </a:rPr>
              <a:t>qhot</a:t>
            </a:r>
            <a:endParaRPr lang="en-US" sz="2000" b="1" dirty="0">
              <a:latin typeface="Courier New" pitchFamily="49" charset="0"/>
            </a:endParaRPr>
          </a:p>
          <a:p>
            <a:pPr>
              <a:lnSpc>
                <a:spcPct val="40000"/>
              </a:lnSpc>
            </a:pPr>
            <a:r>
              <a:rPr lang="en-US" sz="2000" dirty="0"/>
              <a:t>Intel</a:t>
            </a:r>
          </a:p>
          <a:p>
            <a:pPr>
              <a:lnSpc>
                <a:spcPct val="6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</a:rPr>
              <a:t>ifort</a:t>
            </a:r>
            <a:r>
              <a:rPr lang="en-US" sz="2000" b="1" dirty="0">
                <a:latin typeface="Courier New" pitchFamily="49" charset="0"/>
              </a:rPr>
              <a:t> –O -march=corei7-avx -</a:t>
            </a:r>
            <a:r>
              <a:rPr lang="en-US" sz="2000" b="1" dirty="0" err="1">
                <a:latin typeface="Courier New" pitchFamily="49" charset="0"/>
              </a:rPr>
              <a:t>xAVX</a:t>
            </a:r>
            <a:r>
              <a:rPr lang="en-US" sz="2000" b="1" dirty="0">
                <a:latin typeface="Courier New" pitchFamily="49" charset="0"/>
              </a:rPr>
              <a:t> -</a:t>
            </a:r>
            <a:r>
              <a:rPr lang="en-US" sz="2000" b="1" dirty="0" err="1">
                <a:latin typeface="Courier New" pitchFamily="49" charset="0"/>
              </a:rPr>
              <a:t>xhost</a:t>
            </a:r>
            <a:endParaRPr lang="en-US" sz="2000" b="1" dirty="0">
              <a:latin typeface="Courier New" pitchFamily="49" charset="0"/>
            </a:endParaRPr>
          </a:p>
          <a:p>
            <a:pPr>
              <a:lnSpc>
                <a:spcPct val="70000"/>
              </a:lnSpc>
            </a:pPr>
            <a:r>
              <a:rPr lang="en-US" sz="2000" dirty="0"/>
              <a:t>Portland Group f90</a:t>
            </a:r>
          </a:p>
          <a:p>
            <a:pPr>
              <a:lnSpc>
                <a:spcPct val="6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		pgf90 –O3 -</a:t>
            </a:r>
            <a:r>
              <a:rPr lang="en-US" sz="2000" b="1" dirty="0" err="1">
                <a:latin typeface="Courier New" pitchFamily="49" charset="0"/>
              </a:rPr>
              <a:t>tp</a:t>
            </a:r>
            <a:r>
              <a:rPr lang="en-US" sz="2000" b="1" dirty="0">
                <a:latin typeface="Courier New" pitchFamily="49" charset="0"/>
              </a:rPr>
              <a:t>=</a:t>
            </a:r>
            <a:r>
              <a:rPr lang="en-US" sz="2000" b="1" dirty="0" err="1">
                <a:latin typeface="Courier New" pitchFamily="49" charset="0"/>
              </a:rPr>
              <a:t>sandybridge</a:t>
            </a:r>
            <a:endParaRPr lang="en-US" sz="2000" b="1" dirty="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2000" dirty="0"/>
              <a:t>NAG f95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		</a:t>
            </a:r>
            <a:r>
              <a:rPr lang="en-US" sz="2000" b="1" dirty="0" err="1" smtClean="0">
                <a:latin typeface="Courier New" pitchFamily="49" charset="0"/>
              </a:rPr>
              <a:t>nagfor</a:t>
            </a:r>
            <a:r>
              <a:rPr lang="en-US" sz="2000" b="1" dirty="0" smtClean="0">
                <a:latin typeface="Courier New" pitchFamily="49" charset="0"/>
              </a:rPr>
              <a:t> –O4 </a:t>
            </a:r>
            <a:r>
              <a:rPr lang="en-US" sz="2000" b="1" dirty="0">
                <a:latin typeface="Courier New" pitchFamily="49" charset="0"/>
              </a:rPr>
              <a:t>–</a:t>
            </a:r>
            <a:r>
              <a:rPr lang="en-US" sz="2000" b="1" dirty="0" err="1" smtClean="0">
                <a:latin typeface="Courier New" pitchFamily="49" charset="0"/>
              </a:rPr>
              <a:t>Ounsafe</a:t>
            </a:r>
            <a:endParaRPr lang="en-US" sz="2000" b="1" dirty="0">
              <a:latin typeface="Courier New" pitchFamily="49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474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86ED55-52B6-41D2-BC02-EE9E10AAD44C}" type="slidenum">
              <a:rPr lang="en-US"/>
              <a:pPr/>
              <a:t>84</a:t>
            </a:fld>
            <a:endParaRPr lang="en-US"/>
          </a:p>
        </p:txBody>
      </p:sp>
      <p:sp>
        <p:nvSpPr>
          <p:cNvPr id="67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Does the Compiler Do? #1</a:t>
            </a:r>
          </a:p>
        </p:txBody>
      </p:sp>
      <p:sp>
        <p:nvSpPr>
          <p:cNvPr id="67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4648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Example: NAG </a:t>
            </a:r>
            <a:r>
              <a:rPr lang="en-US" b="1" dirty="0" err="1" smtClean="0">
                <a:latin typeface="Courier New" pitchFamily="49" charset="0"/>
              </a:rPr>
              <a:t>nagfor</a:t>
            </a:r>
            <a:r>
              <a:rPr lang="en-US" dirty="0" smtClean="0"/>
              <a:t> </a:t>
            </a:r>
            <a:r>
              <a:rPr lang="en-US" dirty="0"/>
              <a:t>compiler </a:t>
            </a:r>
            <a:r>
              <a:rPr lang="en-US" sz="2000" baseline="30000" dirty="0"/>
              <a:t>[4]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</a:rPr>
              <a:t>nagfor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</a:rPr>
              <a:t>–O&lt;level&gt; source.f90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Possible levels are </a:t>
            </a:r>
            <a:r>
              <a:rPr lang="en-US" b="1" dirty="0">
                <a:latin typeface="Courier New" pitchFamily="49" charset="0"/>
              </a:rPr>
              <a:t>–O0, -O1, -O2, -O3, -O4</a:t>
            </a:r>
            <a:r>
              <a:rPr lang="en-US" dirty="0"/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-O0    No </a:t>
            </a:r>
            <a:r>
              <a:rPr lang="en-US" sz="2000" b="1" dirty="0" err="1">
                <a:latin typeface="Courier New" pitchFamily="49" charset="0"/>
              </a:rPr>
              <a:t>optimisation</a:t>
            </a:r>
            <a:r>
              <a:rPr lang="en-US" sz="2000" b="1" dirty="0">
                <a:latin typeface="Courier New" pitchFamily="49" charset="0"/>
              </a:rPr>
              <a:t>. …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-O1    Minimal quick </a:t>
            </a:r>
            <a:r>
              <a:rPr lang="en-US" sz="2000" b="1" dirty="0" err="1">
                <a:latin typeface="Courier New" pitchFamily="49" charset="0"/>
              </a:rPr>
              <a:t>optimisation</a:t>
            </a:r>
            <a:r>
              <a:rPr lang="en-US" sz="2000" b="1" dirty="0">
                <a:latin typeface="Courier New" pitchFamily="49" charset="0"/>
              </a:rPr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-O2    Normal </a:t>
            </a:r>
            <a:r>
              <a:rPr lang="en-US" sz="2000" b="1" dirty="0" err="1">
                <a:latin typeface="Courier New" pitchFamily="49" charset="0"/>
              </a:rPr>
              <a:t>optimisation</a:t>
            </a:r>
            <a:r>
              <a:rPr lang="en-US" sz="2000" b="1" dirty="0">
                <a:latin typeface="Courier New" pitchFamily="49" charset="0"/>
              </a:rPr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-O3    Further </a:t>
            </a:r>
            <a:r>
              <a:rPr lang="en-US" sz="2000" b="1" dirty="0" err="1">
                <a:latin typeface="Courier New" pitchFamily="49" charset="0"/>
              </a:rPr>
              <a:t>optimisation</a:t>
            </a:r>
            <a:r>
              <a:rPr lang="en-US" sz="2000" b="1" dirty="0">
                <a:latin typeface="Courier New" pitchFamily="49" charset="0"/>
              </a:rPr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-O4    Maximal </a:t>
            </a:r>
            <a:r>
              <a:rPr lang="en-US" sz="2000" b="1" dirty="0" err="1">
                <a:latin typeface="Courier New" pitchFamily="49" charset="0"/>
              </a:rPr>
              <a:t>optimisation</a:t>
            </a:r>
            <a:r>
              <a:rPr lang="en-US" sz="2000" b="1" dirty="0">
                <a:latin typeface="Courier New" pitchFamily="49" charset="0"/>
              </a:rPr>
              <a:t>.</a:t>
            </a:r>
            <a:endParaRPr lang="en-US" sz="2000" baseline="30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/>
              <a:t>The man page is pretty cryptic.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baseline="30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9297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BF3AE2-56E3-4438-BE3F-379B6D9CF695}" type="slidenum">
              <a:rPr lang="en-US"/>
              <a:pPr/>
              <a:t>85</a:t>
            </a:fld>
            <a:endParaRPr lang="en-US"/>
          </a:p>
        </p:txBody>
      </p:sp>
      <p:sp>
        <p:nvSpPr>
          <p:cNvPr id="67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Does the Compiler Do? #2</a:t>
            </a:r>
          </a:p>
        </p:txBody>
      </p:sp>
      <p:sp>
        <p:nvSpPr>
          <p:cNvPr id="67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4648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/>
              <a:t>Example: Intel </a:t>
            </a:r>
            <a:r>
              <a:rPr lang="en-US" b="1" dirty="0" err="1">
                <a:latin typeface="Courier New" pitchFamily="49" charset="0"/>
              </a:rPr>
              <a:t>ifort</a:t>
            </a:r>
            <a:r>
              <a:rPr lang="en-US" dirty="0"/>
              <a:t> compiler </a:t>
            </a:r>
            <a:r>
              <a:rPr lang="en-US" baseline="30000" dirty="0"/>
              <a:t>[5]</a:t>
            </a:r>
            <a:endParaRPr lang="en-US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  </a:t>
            </a:r>
            <a:r>
              <a:rPr lang="en-US" b="1" dirty="0" err="1">
                <a:latin typeface="Courier New" pitchFamily="49" charset="0"/>
              </a:rPr>
              <a:t>ifort</a:t>
            </a:r>
            <a:r>
              <a:rPr lang="en-US" b="1" dirty="0">
                <a:latin typeface="Courier New" pitchFamily="49" charset="0"/>
              </a:rPr>
              <a:t> –O&lt;level&gt; source.f90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/>
              <a:t>Possible levels are  </a:t>
            </a:r>
            <a:r>
              <a:rPr lang="en-US" b="1" dirty="0">
                <a:latin typeface="Courier New" pitchFamily="49" charset="0"/>
              </a:rPr>
              <a:t>–O0, -O1, -O2, -O3</a:t>
            </a:r>
            <a:r>
              <a:rPr lang="en-US" dirty="0"/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900" b="1" dirty="0">
                <a:latin typeface="Courier New" pitchFamily="49" charset="0"/>
              </a:rPr>
              <a:t>  -O0    Disables </a:t>
            </a:r>
            <a:r>
              <a:rPr lang="en-US" sz="1900" b="1" dirty="0" smtClean="0">
                <a:latin typeface="Courier New" pitchFamily="49" charset="0"/>
              </a:rPr>
              <a:t>all </a:t>
            </a:r>
            <a:r>
              <a:rPr lang="en-US" sz="1900" b="1" dirty="0">
                <a:latin typeface="Courier New" pitchFamily="49" charset="0"/>
              </a:rPr>
              <a:t>optimizations. </a:t>
            </a:r>
            <a:r>
              <a:rPr lang="en-US" sz="1900" b="1" dirty="0" smtClean="0">
                <a:latin typeface="Courier New" pitchFamily="49" charset="0"/>
              </a:rPr>
              <a:t>....</a:t>
            </a:r>
            <a:endParaRPr lang="en-US" sz="1900" b="1" dirty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900" b="1" dirty="0">
                <a:latin typeface="Courier New" pitchFamily="49" charset="0"/>
              </a:rPr>
              <a:t>  -O1    </a:t>
            </a:r>
            <a:r>
              <a:rPr lang="en-US" sz="1900" b="1" dirty="0" smtClean="0">
                <a:latin typeface="Courier New" pitchFamily="49" charset="0"/>
              </a:rPr>
              <a:t>Enables </a:t>
            </a:r>
            <a:r>
              <a:rPr lang="en-US" sz="1900" b="1" dirty="0">
                <a:latin typeface="Courier New" pitchFamily="49" charset="0"/>
              </a:rPr>
              <a:t>optimizations for </a:t>
            </a:r>
            <a:r>
              <a:rPr lang="en-US" sz="1900" b="1" dirty="0" smtClean="0">
                <a:latin typeface="Courier New" pitchFamily="49" charset="0"/>
              </a:rPr>
              <a:t>speed ....</a:t>
            </a:r>
            <a:endParaRPr lang="en-US" sz="1900" b="1" dirty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900" b="1" dirty="0">
                <a:latin typeface="Courier New" pitchFamily="49" charset="0"/>
              </a:rPr>
              <a:t>  -O2    </a:t>
            </a:r>
            <a:r>
              <a:rPr lang="en-US" sz="1900" b="1" dirty="0" smtClean="0">
                <a:latin typeface="Courier New" pitchFamily="49" charset="0"/>
              </a:rPr>
              <a:t>....</a:t>
            </a:r>
            <a:endParaRPr lang="en-US" sz="1900" b="1" dirty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900" b="1" dirty="0">
                <a:latin typeface="Courier New" pitchFamily="49" charset="0"/>
              </a:rPr>
              <a:t>   </a:t>
            </a:r>
            <a:r>
              <a:rPr lang="en-US" sz="1900" b="1" dirty="0" err="1">
                <a:latin typeface="Courier New" pitchFamily="49" charset="0"/>
              </a:rPr>
              <a:t>Inlining</a:t>
            </a:r>
            <a:r>
              <a:rPr lang="en-US" sz="1900" b="1" dirty="0">
                <a:latin typeface="Courier New" pitchFamily="49" charset="0"/>
              </a:rPr>
              <a:t> of </a:t>
            </a:r>
            <a:r>
              <a:rPr lang="en-US" sz="1900" b="1" dirty="0" err="1">
                <a:latin typeface="Courier New" pitchFamily="49" charset="0"/>
              </a:rPr>
              <a:t>intrinsics</a:t>
            </a:r>
            <a:r>
              <a:rPr lang="en-US" sz="1900" b="1" dirty="0">
                <a:latin typeface="Courier New" pitchFamily="49" charset="0"/>
              </a:rPr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900" b="1" dirty="0">
                <a:latin typeface="Courier New" pitchFamily="49" charset="0"/>
              </a:rPr>
              <a:t>   Intra-file </a:t>
            </a:r>
            <a:r>
              <a:rPr lang="en-US" sz="1900" b="1" dirty="0" err="1">
                <a:latin typeface="Courier New" pitchFamily="49" charset="0"/>
              </a:rPr>
              <a:t>interprocedural</a:t>
            </a:r>
            <a:r>
              <a:rPr lang="en-US" sz="1900" b="1" dirty="0">
                <a:latin typeface="Courier New" pitchFamily="49" charset="0"/>
              </a:rPr>
              <a:t> optimizations, which include: </a:t>
            </a:r>
            <a:r>
              <a:rPr lang="fr-FR" sz="1900" b="1" dirty="0" err="1">
                <a:latin typeface="Courier New" pitchFamily="49" charset="0"/>
              </a:rPr>
              <a:t>inlining</a:t>
            </a:r>
            <a:r>
              <a:rPr lang="fr-FR" sz="1900" b="1" dirty="0">
                <a:latin typeface="Courier New" pitchFamily="49" charset="0"/>
              </a:rPr>
              <a:t>, constant propagation, </a:t>
            </a:r>
            <a:r>
              <a:rPr lang="fr-FR" sz="1900" b="1" dirty="0" err="1">
                <a:latin typeface="Courier New" pitchFamily="49" charset="0"/>
              </a:rPr>
              <a:t>forward</a:t>
            </a:r>
            <a:r>
              <a:rPr lang="fr-FR" sz="1900" b="1" dirty="0">
                <a:latin typeface="Courier New" pitchFamily="49" charset="0"/>
              </a:rPr>
              <a:t> substitution, routine </a:t>
            </a:r>
            <a:r>
              <a:rPr lang="en-US" sz="1900" b="1" dirty="0">
                <a:latin typeface="Courier New" pitchFamily="49" charset="0"/>
              </a:rPr>
              <a:t>attribute propagation, variable address-taken analysis, dead static function elimination, and removal of unreferenced variables.</a:t>
            </a:r>
          </a:p>
          <a:p>
            <a:pPr>
              <a:lnSpc>
                <a:spcPct val="80000"/>
              </a:lnSpc>
              <a:buNone/>
            </a:pPr>
            <a:r>
              <a:rPr lang="en-US" sz="1900" b="1" dirty="0">
                <a:latin typeface="Courier New" pitchFamily="49" charset="0"/>
              </a:rPr>
              <a:t>  -O3    Performs </a:t>
            </a:r>
            <a:r>
              <a:rPr lang="en-US" sz="1900" b="1" dirty="0" smtClean="0">
                <a:latin typeface="Courier New" pitchFamily="49" charset="0"/>
              </a:rPr>
              <a:t>O2 optimizations </a:t>
            </a:r>
            <a:r>
              <a:rPr lang="en-US" sz="1900" b="1" dirty="0">
                <a:latin typeface="Courier New" pitchFamily="49" charset="0"/>
              </a:rPr>
              <a:t>and </a:t>
            </a:r>
            <a:r>
              <a:rPr lang="en-US" sz="1900" b="1" dirty="0" smtClean="0">
                <a:latin typeface="Courier New" pitchFamily="49" charset="0"/>
              </a:rPr>
              <a:t>enables more </a:t>
            </a:r>
            <a:r>
              <a:rPr lang="en-US" sz="1900" b="1" dirty="0">
                <a:latin typeface="Courier New" pitchFamily="49" charset="0"/>
              </a:rPr>
              <a:t>aggressive  </a:t>
            </a:r>
            <a:r>
              <a:rPr lang="en-US" sz="1900" b="1" dirty="0" smtClean="0">
                <a:latin typeface="Courier New" pitchFamily="49" charset="0"/>
              </a:rPr>
              <a:t> loop transformations such </a:t>
            </a:r>
            <a:r>
              <a:rPr lang="en-US" sz="1900" b="1" dirty="0">
                <a:latin typeface="Courier New" pitchFamily="49" charset="0"/>
              </a:rPr>
              <a:t>as Fusion, Block-Unroll-and-Jam,  </a:t>
            </a:r>
            <a:r>
              <a:rPr lang="en-US" sz="1900" b="1" dirty="0" smtClean="0">
                <a:latin typeface="Courier New" pitchFamily="49" charset="0"/>
              </a:rPr>
              <a:t>and </a:t>
            </a:r>
            <a:r>
              <a:rPr lang="en-US" sz="1900" b="1" dirty="0">
                <a:latin typeface="Courier New" pitchFamily="49" charset="0"/>
              </a:rPr>
              <a:t>collapsing IF statements</a:t>
            </a:r>
            <a:r>
              <a:rPr lang="en-US" sz="1900" b="1" dirty="0" smtClean="0">
                <a:latin typeface="Courier New" pitchFamily="49" charset="0"/>
              </a:rPr>
              <a:t>. ...</a:t>
            </a:r>
            <a:endParaRPr lang="en-US" sz="1900" baseline="30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6193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AB1229-5044-4F1C-9E26-403064C2679F}" type="slidenum">
              <a:rPr lang="en-US"/>
              <a:pPr/>
              <a:t>86</a:t>
            </a:fld>
            <a:endParaRPr lang="en-US"/>
          </a:p>
        </p:txBody>
      </p:sp>
      <p:sp>
        <p:nvSpPr>
          <p:cNvPr id="67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Arithmetic Operation Speeds</a:t>
            </a:r>
          </a:p>
        </p:txBody>
      </p:sp>
      <p:graphicFrame>
        <p:nvGraphicFramePr>
          <p:cNvPr id="672771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346200" y="1066800"/>
          <a:ext cx="6391275" cy="496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Worksheet" r:id="rId5" imgW="10001402" imgH="7762951" progId="Excel.Sheet.8">
                  <p:embed/>
                </p:oleObj>
              </mc:Choice>
              <mc:Fallback>
                <p:oleObj name="Worksheet" r:id="rId5" imgW="10001402" imgH="7762951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6200" y="1066800"/>
                        <a:ext cx="6391275" cy="4960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57200" y="2286000"/>
            <a:ext cx="1066800" cy="2590800"/>
            <a:chOff x="185" y="1248"/>
            <a:chExt cx="672" cy="1632"/>
          </a:xfrm>
        </p:grpSpPr>
        <p:sp>
          <p:nvSpPr>
            <p:cNvPr id="672773" name="AutoShape 5"/>
            <p:cNvSpPr>
              <a:spLocks noChangeArrowheads="1"/>
            </p:cNvSpPr>
            <p:nvPr/>
          </p:nvSpPr>
          <p:spPr bwMode="auto">
            <a:xfrm>
              <a:off x="336" y="1488"/>
              <a:ext cx="384" cy="1392"/>
            </a:xfrm>
            <a:prstGeom prst="upArrow">
              <a:avLst>
                <a:gd name="adj1" fmla="val 50000"/>
                <a:gd name="adj2" fmla="val 90625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2774" name="Text Box 6"/>
            <p:cNvSpPr txBox="1">
              <a:spLocks noChangeArrowheads="1"/>
            </p:cNvSpPr>
            <p:nvPr/>
          </p:nvSpPr>
          <p:spPr bwMode="auto">
            <a:xfrm>
              <a:off x="185" y="1248"/>
              <a:ext cx="6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Better</a:t>
              </a:r>
            </a:p>
          </p:txBody>
        </p:sp>
      </p:grpSp>
    </p:spTree>
    <p:custDataLst>
      <p:tags r:id="rId2"/>
    </p:custDataLst>
    <p:extLst>
      <p:ext uri="{BB962C8B-B14F-4D97-AF65-F5344CB8AC3E}">
        <p14:creationId xmlns:p14="http://schemas.microsoft.com/office/powerpoint/2010/main" val="91886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</p:spPr>
        <p:txBody>
          <a:bodyPr/>
          <a:lstStyle/>
          <a:p>
            <a:fld id="{C44D6EFC-9CEA-4075-87DF-AE7CD1679D77}" type="slidenum">
              <a:rPr lang="en-US"/>
              <a:pPr/>
              <a:t>87</a:t>
            </a:fld>
            <a:endParaRPr lang="en-US"/>
          </a:p>
        </p:txBody>
      </p:sp>
      <p:sp>
        <p:nvSpPr>
          <p:cNvPr id="67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Optimization Performance</a:t>
            </a:r>
          </a:p>
        </p:txBody>
      </p:sp>
      <p:graphicFrame>
        <p:nvGraphicFramePr>
          <p:cNvPr id="673795" name="Object 3"/>
          <p:cNvGraphicFramePr>
            <a:graphicFrameLocks noChangeAspect="1"/>
          </p:cNvGraphicFramePr>
          <p:nvPr/>
        </p:nvGraphicFramePr>
        <p:xfrm>
          <a:off x="1371600" y="1295400"/>
          <a:ext cx="6419850" cy="485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Worksheet" r:id="rId5" imgW="10351440" imgH="7817040" progId="Excel.Sheet.8">
                  <p:embed/>
                </p:oleObj>
              </mc:Choice>
              <mc:Fallback>
                <p:oleObj name="Worksheet" r:id="rId5" imgW="10351440" imgH="781704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295400"/>
                        <a:ext cx="6419850" cy="4854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57200" y="2286000"/>
            <a:ext cx="1066800" cy="2590800"/>
            <a:chOff x="185" y="1248"/>
            <a:chExt cx="672" cy="1632"/>
          </a:xfrm>
        </p:grpSpPr>
        <p:sp>
          <p:nvSpPr>
            <p:cNvPr id="673797" name="AutoShape 5"/>
            <p:cNvSpPr>
              <a:spLocks noChangeArrowheads="1"/>
            </p:cNvSpPr>
            <p:nvPr/>
          </p:nvSpPr>
          <p:spPr bwMode="auto">
            <a:xfrm>
              <a:off x="336" y="1488"/>
              <a:ext cx="384" cy="1392"/>
            </a:xfrm>
            <a:prstGeom prst="upArrow">
              <a:avLst>
                <a:gd name="adj1" fmla="val 50000"/>
                <a:gd name="adj2" fmla="val 90625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3798" name="Text Box 6"/>
            <p:cNvSpPr txBox="1">
              <a:spLocks noChangeArrowheads="1"/>
            </p:cNvSpPr>
            <p:nvPr/>
          </p:nvSpPr>
          <p:spPr bwMode="auto">
            <a:xfrm>
              <a:off x="185" y="1248"/>
              <a:ext cx="6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Better</a:t>
              </a:r>
            </a:p>
          </p:txBody>
        </p:sp>
      </p:grpSp>
    </p:spTree>
    <p:custDataLst>
      <p:tags r:id="rId2"/>
    </p:custDataLst>
    <p:extLst>
      <p:ext uri="{BB962C8B-B14F-4D97-AF65-F5344CB8AC3E}">
        <p14:creationId xmlns:p14="http://schemas.microsoft.com/office/powerpoint/2010/main" val="105188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</p:spPr>
        <p:txBody>
          <a:bodyPr/>
          <a:lstStyle/>
          <a:p>
            <a:fld id="{6BB0265C-D939-4659-951B-BCF72759CB6A}" type="slidenum">
              <a:rPr lang="en-US"/>
              <a:pPr/>
              <a:t>88</a:t>
            </a:fld>
            <a:endParaRPr lang="en-US"/>
          </a:p>
        </p:txBody>
      </p:sp>
      <p:sp>
        <p:nvSpPr>
          <p:cNvPr id="67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Optimized Performance</a:t>
            </a:r>
          </a:p>
        </p:txBody>
      </p:sp>
      <p:graphicFrame>
        <p:nvGraphicFramePr>
          <p:cNvPr id="674819" name="Object 3"/>
          <p:cNvGraphicFramePr>
            <a:graphicFrameLocks noChangeAspect="1"/>
          </p:cNvGraphicFramePr>
          <p:nvPr/>
        </p:nvGraphicFramePr>
        <p:xfrm>
          <a:off x="1219200" y="1219200"/>
          <a:ext cx="6648450" cy="502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Worksheet" r:id="rId5" imgW="10343160" imgH="7808760" progId="Excel.Sheet.8">
                  <p:embed/>
                </p:oleObj>
              </mc:Choice>
              <mc:Fallback>
                <p:oleObj name="Worksheet" r:id="rId5" imgW="10343160" imgH="780876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219200"/>
                        <a:ext cx="6648450" cy="5027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57200" y="2286000"/>
            <a:ext cx="1066800" cy="2590800"/>
            <a:chOff x="185" y="1248"/>
            <a:chExt cx="672" cy="1632"/>
          </a:xfrm>
        </p:grpSpPr>
        <p:sp>
          <p:nvSpPr>
            <p:cNvPr id="674821" name="AutoShape 5"/>
            <p:cNvSpPr>
              <a:spLocks noChangeArrowheads="1"/>
            </p:cNvSpPr>
            <p:nvPr/>
          </p:nvSpPr>
          <p:spPr bwMode="auto">
            <a:xfrm>
              <a:off x="336" y="1488"/>
              <a:ext cx="384" cy="1392"/>
            </a:xfrm>
            <a:prstGeom prst="upArrow">
              <a:avLst>
                <a:gd name="adj1" fmla="val 50000"/>
                <a:gd name="adj2" fmla="val 90625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4822" name="Text Box 6"/>
            <p:cNvSpPr txBox="1">
              <a:spLocks noChangeArrowheads="1"/>
            </p:cNvSpPr>
            <p:nvPr/>
          </p:nvSpPr>
          <p:spPr bwMode="auto">
            <a:xfrm>
              <a:off x="185" y="1248"/>
              <a:ext cx="6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Better</a:t>
              </a:r>
            </a:p>
          </p:txBody>
        </p:sp>
      </p:grpSp>
    </p:spTree>
    <p:custDataLst>
      <p:tags r:id="rId2"/>
    </p:custDataLst>
    <p:extLst>
      <p:ext uri="{BB962C8B-B14F-4D97-AF65-F5344CB8AC3E}">
        <p14:creationId xmlns:p14="http://schemas.microsoft.com/office/powerpoint/2010/main" val="177185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/>
              <a:t>Profiling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4372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Wowza</a:t>
            </a:r>
            <a:r>
              <a:rPr lang="en-US" dirty="0" smtClean="0"/>
              <a:t>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Wowza</a:t>
            </a:r>
            <a:r>
              <a:rPr lang="en-US" dirty="0" smtClean="0"/>
              <a:t> has been tested on multiple browsers on each of:</a:t>
            </a:r>
          </a:p>
          <a:p>
            <a:r>
              <a:rPr lang="en-US" dirty="0" smtClean="0"/>
              <a:t>Windows 10: IE, Firefox, Chrome, Opera, Safari</a:t>
            </a:r>
          </a:p>
          <a:p>
            <a:r>
              <a:rPr lang="en-US" dirty="0" err="1" smtClean="0"/>
              <a:t>MacOS</a:t>
            </a:r>
            <a:r>
              <a:rPr lang="en-US" dirty="0" smtClean="0"/>
              <a:t>: Safari, Firefox</a:t>
            </a:r>
          </a:p>
          <a:p>
            <a:r>
              <a:rPr lang="en-US" dirty="0" smtClean="0"/>
              <a:t>Linux: Firefox, Opera</a:t>
            </a:r>
          </a:p>
          <a:p>
            <a:pPr marL="0" indent="0">
              <a:buNone/>
            </a:pPr>
            <a:r>
              <a:rPr lang="en-US" dirty="0" smtClean="0"/>
              <a:t>We’ve also successfully tested it via apps on devices with:</a:t>
            </a:r>
          </a:p>
          <a:p>
            <a:r>
              <a:rPr lang="en-US" dirty="0" smtClean="0"/>
              <a:t>Android</a:t>
            </a:r>
          </a:p>
          <a:p>
            <a:r>
              <a:rPr lang="en-US" dirty="0" err="1" smtClean="0"/>
              <a:t>iOS</a:t>
            </a:r>
            <a:endParaRPr lang="en-US" dirty="0" smtClean="0"/>
          </a:p>
          <a:p>
            <a:pPr>
              <a:buNone/>
            </a:pPr>
            <a:r>
              <a:rPr lang="en-US" dirty="0"/>
              <a:t>Many thanks to Skyler Donahue of OneNet for providing this.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Supercomputing in Plain English: Compilers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5383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2BB6E2-BA52-4401-A059-BD7A3F939D85}" type="slidenum">
              <a:rPr lang="en-US"/>
              <a:pPr/>
              <a:t>90</a:t>
            </a:fld>
            <a:endParaRPr lang="en-US"/>
          </a:p>
        </p:txBody>
      </p:sp>
      <p:sp>
        <p:nvSpPr>
          <p:cNvPr id="67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Profiling</a:t>
            </a:r>
          </a:p>
        </p:txBody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Profiling means collecting data about how a program executes.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The two major kinds of profiling are:</a:t>
            </a:r>
          </a:p>
          <a:p>
            <a:pPr lvl="1"/>
            <a:r>
              <a:rPr lang="en-US" sz="2400" dirty="0"/>
              <a:t>Subroutine profiling</a:t>
            </a:r>
          </a:p>
          <a:p>
            <a:pPr lvl="1"/>
            <a:r>
              <a:rPr lang="en-US" sz="2400" dirty="0"/>
              <a:t>Hardware timing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3694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F59227-5985-4842-9158-B81000B6D8D8}" type="slidenum">
              <a:rPr lang="en-US"/>
              <a:pPr/>
              <a:t>91</a:t>
            </a:fld>
            <a:endParaRPr lang="en-US"/>
          </a:p>
        </p:txBody>
      </p:sp>
      <p:sp>
        <p:nvSpPr>
          <p:cNvPr id="67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Subroutine Profiling</a:t>
            </a:r>
          </a:p>
        </p:txBody>
      </p:sp>
      <p:sp>
        <p:nvSpPr>
          <p:cNvPr id="67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001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i="1" u="sng"/>
              <a:t>Subroutine profiling</a:t>
            </a:r>
            <a:r>
              <a:rPr lang="en-US"/>
              <a:t> means finding out how much time is spent in each routine.</a:t>
            </a:r>
          </a:p>
          <a:p>
            <a:pPr>
              <a:buFont typeface="Wingdings" pitchFamily="2" charset="2"/>
              <a:buNone/>
            </a:pPr>
            <a:r>
              <a:rPr lang="en-US" b="1" u="sng"/>
              <a:t>The 90-10 Rule</a:t>
            </a:r>
            <a:r>
              <a:rPr lang="en-US"/>
              <a:t>: Typically, a program spends 90% of its runtime in 10% of the code.</a:t>
            </a:r>
          </a:p>
          <a:p>
            <a:pPr>
              <a:buFont typeface="Wingdings" pitchFamily="2" charset="2"/>
              <a:buNone/>
            </a:pPr>
            <a:r>
              <a:rPr lang="en-US"/>
              <a:t>Subroutine profiling tells you what parts of the program to spend time optimizing and what parts you can ignore.</a:t>
            </a:r>
          </a:p>
          <a:p>
            <a:pPr>
              <a:buFont typeface="Wingdings" pitchFamily="2" charset="2"/>
              <a:buNone/>
            </a:pPr>
            <a:r>
              <a:rPr lang="en-US"/>
              <a:t>Specifically, at regular intervals (e.g., every millisecond), the program takes note of what instruction it’s currently on.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1439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9CD7D2-1900-44ED-BBAC-A0303A7728C4}" type="slidenum">
              <a:rPr lang="en-US"/>
              <a:pPr/>
              <a:t>92</a:t>
            </a:fld>
            <a:endParaRPr lang="en-US"/>
          </a:p>
        </p:txBody>
      </p:sp>
      <p:sp>
        <p:nvSpPr>
          <p:cNvPr id="67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Profiling Example</a:t>
            </a:r>
          </a:p>
        </p:txBody>
      </p:sp>
      <p:sp>
        <p:nvSpPr>
          <p:cNvPr id="67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On GNU compilers systems:</a:t>
            </a:r>
          </a:p>
          <a:p>
            <a:pPr>
              <a:buFont typeface="Wingdings" pitchFamily="2" charset="2"/>
              <a:buNone/>
            </a:pPr>
            <a:r>
              <a:rPr lang="en-US"/>
              <a:t>  </a:t>
            </a:r>
            <a:r>
              <a:rPr lang="en-US" b="1">
                <a:latin typeface="Courier New" pitchFamily="49" charset="0"/>
              </a:rPr>
              <a:t>gcc –O </a:t>
            </a:r>
            <a:r>
              <a:rPr lang="en-US" b="1">
                <a:solidFill>
                  <a:srgbClr val="000099"/>
                </a:solidFill>
                <a:latin typeface="Courier New" pitchFamily="49" charset="0"/>
              </a:rPr>
              <a:t>–g -pg</a:t>
            </a:r>
            <a:r>
              <a:rPr lang="en-US" b="1">
                <a:latin typeface="Courier New" pitchFamily="49" charset="0"/>
              </a:rPr>
              <a:t> …</a:t>
            </a:r>
          </a:p>
          <a:p>
            <a:pPr>
              <a:buFont typeface="Wingdings" pitchFamily="2" charset="2"/>
              <a:buNone/>
            </a:pPr>
            <a:r>
              <a:rPr lang="en-US"/>
              <a:t>The </a:t>
            </a:r>
            <a:r>
              <a:rPr lang="en-US" b="1">
                <a:latin typeface="Courier New" pitchFamily="49" charset="0"/>
              </a:rPr>
              <a:t>–g -pg</a:t>
            </a:r>
            <a:r>
              <a:rPr lang="en-US"/>
              <a:t> options tell the compiler to set the executable up to collect profiling information.</a:t>
            </a:r>
          </a:p>
          <a:p>
            <a:pPr>
              <a:buFont typeface="Wingdings" pitchFamily="2" charset="2"/>
              <a:buNone/>
            </a:pPr>
            <a:r>
              <a:rPr lang="en-US"/>
              <a:t>Running the executable generates a file named </a:t>
            </a:r>
            <a:r>
              <a:rPr lang="en-US" b="1">
                <a:latin typeface="Courier New" pitchFamily="49" charset="0"/>
              </a:rPr>
              <a:t>gmon.out</a:t>
            </a:r>
            <a:r>
              <a:rPr lang="en-US" i="1"/>
              <a:t>, </a:t>
            </a:r>
            <a:r>
              <a:rPr lang="en-US"/>
              <a:t>which contains the profiling information.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1132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FBEA70-72BB-41A2-8FD2-D19322C3BAF9}" type="slidenum">
              <a:rPr lang="en-US"/>
              <a:pPr/>
              <a:t>93</a:t>
            </a:fld>
            <a:endParaRPr lang="en-US"/>
          </a:p>
        </p:txBody>
      </p:sp>
      <p:sp>
        <p:nvSpPr>
          <p:cNvPr id="67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Profiling Example (cont’d)</a:t>
            </a:r>
          </a:p>
        </p:txBody>
      </p:sp>
      <p:sp>
        <p:nvSpPr>
          <p:cNvPr id="67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When the run has completed, a file named </a:t>
            </a:r>
            <a:r>
              <a:rPr lang="en-US" b="1">
                <a:latin typeface="Courier New" pitchFamily="49" charset="0"/>
              </a:rPr>
              <a:t>gmon.out</a:t>
            </a:r>
            <a:r>
              <a:rPr lang="en-US"/>
              <a:t> has been generated.</a:t>
            </a:r>
          </a:p>
          <a:p>
            <a:pPr>
              <a:buFont typeface="Wingdings" pitchFamily="2" charset="2"/>
              <a:buNone/>
            </a:pPr>
            <a:r>
              <a:rPr lang="en-US"/>
              <a:t>Then:</a:t>
            </a:r>
          </a:p>
          <a:p>
            <a:pPr>
              <a:buFont typeface="Wingdings" pitchFamily="2" charset="2"/>
              <a:buNone/>
            </a:pPr>
            <a:r>
              <a:rPr lang="en-US"/>
              <a:t>  </a:t>
            </a:r>
            <a:r>
              <a:rPr lang="en-US" b="1">
                <a:latin typeface="Courier New" pitchFamily="49" charset="0"/>
              </a:rPr>
              <a:t>gprof </a:t>
            </a:r>
            <a:r>
              <a:rPr lang="en-US" b="1" i="1">
                <a:latin typeface="Courier New" pitchFamily="49" charset="0"/>
              </a:rPr>
              <a:t>executable</a:t>
            </a:r>
          </a:p>
          <a:p>
            <a:pPr>
              <a:buFont typeface="Wingdings" pitchFamily="2" charset="2"/>
              <a:buNone/>
            </a:pPr>
            <a:r>
              <a:rPr lang="en-US"/>
              <a:t>produces a list of all of the routines and how much time was spent in each.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6331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918BBDF-BBCC-4E9F-A334-C8381BB1B727}" type="slidenum">
              <a:rPr lang="en-US"/>
              <a:pPr/>
              <a:t>94</a:t>
            </a:fld>
            <a:endParaRPr lang="en-US"/>
          </a:p>
        </p:txBody>
      </p:sp>
      <p:sp>
        <p:nvSpPr>
          <p:cNvPr id="68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Profiling Result</a:t>
            </a:r>
          </a:p>
        </p:txBody>
      </p:sp>
      <p:sp>
        <p:nvSpPr>
          <p:cNvPr id="68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458200" cy="4648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200" b="1">
                <a:latin typeface="Courier New" pitchFamily="49" charset="0"/>
              </a:rPr>
              <a:t> %   cumulative   self              self     total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200" b="1">
                <a:latin typeface="Courier New" pitchFamily="49" charset="0"/>
              </a:rPr>
              <a:t> time   seconds   seconds    calls  ms/call  ms/call  name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200" b="1">
                <a:latin typeface="Courier New" pitchFamily="49" charset="0"/>
              </a:rPr>
              <a:t> 27.6      52.72    52.72   480000     0.11     0.11  longwave_ [5]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200" b="1">
                <a:latin typeface="Courier New" pitchFamily="49" charset="0"/>
              </a:rPr>
              <a:t> 24.3      99.06    46.35      897    51.67    51.67  mpdata3_ [8]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200" b="1">
                <a:latin typeface="Courier New" pitchFamily="49" charset="0"/>
              </a:rPr>
              <a:t>  7.9     114.19    15.13      300    50.43    50.43  turb_ [9]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200" b="1">
                <a:latin typeface="Courier New" pitchFamily="49" charset="0"/>
              </a:rPr>
              <a:t>  7.2     127.94    13.75      299    45.98    45.98  turb_scalar_ [10]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200" b="1">
                <a:latin typeface="Courier New" pitchFamily="49" charset="0"/>
              </a:rPr>
              <a:t>  4.7     136.91     8.96      300    29.88    29.88  advect2_z_ [12]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200" b="1">
                <a:latin typeface="Courier New" pitchFamily="49" charset="0"/>
              </a:rPr>
              <a:t>  4.1     144.79     7.88      300    26.27    31.52  cloud_ [11]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200" b="1">
                <a:latin typeface="Courier New" pitchFamily="49" charset="0"/>
              </a:rPr>
              <a:t>  3.9     152.22     7.43      300    24.77   212.36  radiation_ [3]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200" b="1">
                <a:latin typeface="Courier New" pitchFamily="49" charset="0"/>
              </a:rPr>
              <a:t>  2.3     156.65     4.43      897     4.94    56.61  smlr_ [7]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200" b="1">
                <a:latin typeface="Courier New" pitchFamily="49" charset="0"/>
              </a:rPr>
              <a:t>  2.2     160.77     4.12      300    13.73    24.39  tke_full_ [13]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200" b="1">
                <a:latin typeface="Courier New" pitchFamily="49" charset="0"/>
              </a:rPr>
              <a:t>  1.7     163.97     3.20      300    10.66    10.66  shear_prod_ [15]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200" b="1">
                <a:latin typeface="Courier New" pitchFamily="49" charset="0"/>
              </a:rPr>
              <a:t>  1.5     166.79     2.82      300     9.40     9.40  rhs_ [16]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200" b="1">
                <a:latin typeface="Courier New" pitchFamily="49" charset="0"/>
              </a:rPr>
              <a:t>  1.4     169.53     2.74      300     9.13     9.13  advect2_xy_ [17]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200" b="1">
                <a:latin typeface="Courier New" pitchFamily="49" charset="0"/>
              </a:rPr>
              <a:t>  1.3     172.00     2.47      300     8.23    15.33  poisson_ [14]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200" b="1">
                <a:latin typeface="Courier New" pitchFamily="49" charset="0"/>
              </a:rPr>
              <a:t>  1.2     174.27     2.27   480000     0.00     0.12  long_wave_ [4]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200" b="1">
                <a:latin typeface="Courier New" pitchFamily="49" charset="0"/>
              </a:rPr>
              <a:t>  1.0     176.13     1.86      299     6.22   177.45  advect_scalar_ [6]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200" b="1">
                <a:latin typeface="Courier New" pitchFamily="49" charset="0"/>
              </a:rPr>
              <a:t>  0.9     177.94     1.81      300     6.04     6.04  buoy_ [19]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</a:rPr>
              <a:t>...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478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TENTATIVE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01000" cy="4648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</a:t>
            </a:r>
            <a:r>
              <a:rPr lang="en-US" sz="2000" dirty="0" smtClean="0"/>
              <a:t>Jan 23: Storage: </a:t>
            </a:r>
            <a:r>
              <a:rPr lang="en-US" sz="2000" dirty="0"/>
              <a:t>What the Heck is Supercomputing?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Jan </a:t>
            </a:r>
            <a:r>
              <a:rPr lang="en-US" sz="2000" dirty="0" smtClean="0"/>
              <a:t>30: </a:t>
            </a:r>
            <a:r>
              <a:rPr lang="en-US" sz="2000" dirty="0"/>
              <a:t>The Tyranny of the Storage </a:t>
            </a:r>
            <a:r>
              <a:rPr lang="en-US" sz="2000" dirty="0" smtClean="0"/>
              <a:t>Hierarchy Part I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</a:t>
            </a:r>
            <a:r>
              <a:rPr lang="en-US" sz="2000" dirty="0" smtClean="0"/>
              <a:t>Feb  </a:t>
            </a:r>
            <a:r>
              <a:rPr lang="en-US" sz="1000" dirty="0" smtClean="0"/>
              <a:t> </a:t>
            </a:r>
            <a:r>
              <a:rPr lang="en-US" sz="2000" dirty="0" smtClean="0"/>
              <a:t>6: </a:t>
            </a:r>
            <a:r>
              <a:rPr lang="en-US" sz="2000" dirty="0"/>
              <a:t>The Tyranny of the Storage Hierarchy Part </a:t>
            </a:r>
            <a:r>
              <a:rPr lang="en-US" sz="2000" dirty="0" smtClean="0"/>
              <a:t>II</a:t>
            </a: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Tue </a:t>
            </a:r>
            <a:r>
              <a:rPr lang="en-US" sz="2000" dirty="0"/>
              <a:t>Feb </a:t>
            </a:r>
            <a:r>
              <a:rPr lang="en-US" sz="2000" dirty="0" smtClean="0"/>
              <a:t>13: </a:t>
            </a:r>
            <a:r>
              <a:rPr lang="en-US" sz="2000" dirty="0"/>
              <a:t>Instruction Level Parallelism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Feb </a:t>
            </a:r>
            <a:r>
              <a:rPr lang="en-US" sz="2000" dirty="0" smtClean="0"/>
              <a:t>20: </a:t>
            </a:r>
            <a:r>
              <a:rPr lang="en-US" sz="2000" dirty="0"/>
              <a:t>Stupid Compiler Tricks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Feb </a:t>
            </a:r>
            <a:r>
              <a:rPr lang="en-US" sz="2000" dirty="0" smtClean="0"/>
              <a:t>27: </a:t>
            </a:r>
            <a:r>
              <a:rPr lang="en-US" sz="2000" dirty="0"/>
              <a:t>Shared Memory Multithreading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</a:t>
            </a:r>
            <a:r>
              <a:rPr lang="en-US" sz="2000" dirty="0" smtClean="0"/>
              <a:t>March   6: </a:t>
            </a:r>
            <a:r>
              <a:rPr lang="en-US" sz="2000" dirty="0"/>
              <a:t>Distributed Multiprocessing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</a:t>
            </a:r>
            <a:r>
              <a:rPr lang="en-US" sz="2000" dirty="0" smtClean="0"/>
              <a:t>March 13: </a:t>
            </a:r>
            <a:r>
              <a:rPr lang="en-US" sz="2000" dirty="0"/>
              <a:t>Applications and Types of Parallelism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March 20: </a:t>
            </a:r>
            <a:r>
              <a:rPr lang="en-US" sz="2000" b="1" dirty="0"/>
              <a:t>NO SESSION </a:t>
            </a:r>
            <a:r>
              <a:rPr lang="en-US" sz="2000" dirty="0"/>
              <a:t>(OU's Spring Break)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Tue </a:t>
            </a:r>
            <a:r>
              <a:rPr lang="en-US" sz="2000" dirty="0"/>
              <a:t>March </a:t>
            </a:r>
            <a:r>
              <a:rPr lang="en-US" sz="2000" dirty="0" smtClean="0"/>
              <a:t>27: </a:t>
            </a:r>
            <a:r>
              <a:rPr lang="en-US" sz="2000" dirty="0"/>
              <a:t>Multicore Madness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Tue Apr   3: </a:t>
            </a:r>
            <a:r>
              <a:rPr lang="en-US" sz="2000" dirty="0"/>
              <a:t>High Throughput </a:t>
            </a:r>
            <a:r>
              <a:rPr lang="en-US" sz="2000" dirty="0" smtClean="0"/>
              <a:t>Computing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Tue Apr 10: </a:t>
            </a:r>
            <a:r>
              <a:rPr lang="en-US" sz="2000" b="1" dirty="0" smtClean="0"/>
              <a:t>NO SESSION </a:t>
            </a:r>
            <a:r>
              <a:rPr lang="en-US" sz="2000" dirty="0" smtClean="0"/>
              <a:t>(Henry business travel)</a:t>
            </a: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Tue </a:t>
            </a:r>
            <a:r>
              <a:rPr lang="en-US" sz="2000" dirty="0"/>
              <a:t>Apr </a:t>
            </a:r>
            <a:r>
              <a:rPr lang="en-US" sz="2000" dirty="0" smtClean="0"/>
              <a:t>17: </a:t>
            </a:r>
            <a:r>
              <a:rPr lang="en-US" sz="2000" dirty="0"/>
              <a:t>GPGPU: Number Crunching in Your Graphics Card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Apr </a:t>
            </a:r>
            <a:r>
              <a:rPr lang="en-US" sz="2000" dirty="0" smtClean="0"/>
              <a:t>24</a:t>
            </a:r>
            <a:r>
              <a:rPr lang="en-US" sz="2000" dirty="0" smtClean="0"/>
              <a:t>: </a:t>
            </a:r>
            <a:r>
              <a:rPr lang="en-US" sz="2000" dirty="0"/>
              <a:t>Grab Bag: Scientific Libraries, I/O Libraries, </a:t>
            </a:r>
            <a:r>
              <a:rPr lang="en-US" sz="2000" dirty="0" smtClean="0"/>
              <a:t>Visualization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Tue </a:t>
            </a:r>
            <a:r>
              <a:rPr lang="en-US" sz="2000" dirty="0" smtClean="0"/>
              <a:t>May  1: </a:t>
            </a:r>
            <a:r>
              <a:rPr lang="en-US" sz="2000" dirty="0"/>
              <a:t>Topic to be </a:t>
            </a:r>
            <a:r>
              <a:rPr lang="en-US" sz="2000" dirty="0" smtClean="0"/>
              <a:t>announced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Supercomputing in Plain English: Compilers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95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4446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FE677A-EF37-4970-9B49-8180FA10AF29}" type="slidenum">
              <a:rPr lang="en-US"/>
              <a:pPr/>
              <a:t>96</a:t>
            </a:fld>
            <a:endParaRPr lang="en-US"/>
          </a:p>
        </p:txBody>
      </p:sp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Thanks for helping!</a:t>
            </a:r>
          </a:p>
        </p:txBody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OU IT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OSCER </a:t>
            </a:r>
            <a:r>
              <a:rPr lang="en-US" dirty="0"/>
              <a:t>operations staff </a:t>
            </a:r>
            <a:r>
              <a:rPr lang="en-US" dirty="0" smtClean="0"/>
              <a:t>(Dave </a:t>
            </a:r>
            <a:r>
              <a:rPr lang="en-US" dirty="0"/>
              <a:t>Akin, Patrick </a:t>
            </a:r>
            <a:r>
              <a:rPr lang="en-US" dirty="0" smtClean="0"/>
              <a:t>Calhoun, Kali McLennan, Jason </a:t>
            </a:r>
            <a:r>
              <a:rPr lang="en-US" dirty="0" err="1" smtClean="0"/>
              <a:t>Speckman</a:t>
            </a:r>
            <a:r>
              <a:rPr lang="en-US" dirty="0" smtClean="0"/>
              <a:t>, Brett Zimmerman)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OSCER Research Computing Facilitators (Jim Ferguson, Horst Severini)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Debi </a:t>
            </a:r>
            <a:r>
              <a:rPr lang="en-US" dirty="0" err="1" smtClean="0"/>
              <a:t>Gentis</a:t>
            </a:r>
            <a:r>
              <a:rPr lang="en-US" dirty="0" smtClean="0"/>
              <a:t>, OSCER Coordinator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Kyle Dudgeon, OSCER Manager of Operations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Ashish </a:t>
            </a:r>
            <a:r>
              <a:rPr lang="en-US" dirty="0" err="1" smtClean="0"/>
              <a:t>Pai</a:t>
            </a:r>
            <a:r>
              <a:rPr lang="en-US" dirty="0" smtClean="0"/>
              <a:t>, </a:t>
            </a:r>
            <a:r>
              <a:rPr lang="en-US" dirty="0"/>
              <a:t>Managing Director for Research IT </a:t>
            </a:r>
            <a:r>
              <a:rPr lang="en-US" dirty="0" smtClean="0"/>
              <a:t>Services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The OU IT network team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OU CIO Eddie </a:t>
            </a:r>
            <a:r>
              <a:rPr lang="en-US" dirty="0" err="1" smtClean="0"/>
              <a:t>Huebsch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OneNet: Skyler Donahue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Oklahoma State U: Dana Brunson</a:t>
            </a:r>
          </a:p>
        </p:txBody>
      </p:sp>
    </p:spTree>
    <p:extLst>
      <p:ext uri="{BB962C8B-B14F-4D97-AF65-F5344CB8AC3E}">
        <p14:creationId xmlns:p14="http://schemas.microsoft.com/office/powerpoint/2010/main" val="11845660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Compilers</a:t>
            </a:r>
            <a:endParaRPr lang="en-US" dirty="0"/>
          </a:p>
          <a:p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F78582-057A-4635-8143-9FB397AB0807}" type="slidenum">
              <a:rPr lang="en-US"/>
              <a:pPr/>
              <a:t>97</a:t>
            </a:fld>
            <a:endParaRPr lang="en-US"/>
          </a:p>
        </p:txBody>
      </p:sp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This is an experiment!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81545"/>
            <a:ext cx="79248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It’s the nature of these kinds of videoconferences that </a:t>
            </a:r>
            <a:r>
              <a:rPr lang="en-US" b="1" dirty="0"/>
              <a:t>FAILURES ARE GUARANTEED TO HAPPEN!       NO PROMISES!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So, please bear with us. Hopefully everything will work out well enough.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If you lose your connection, you can retry the same kind of connection, or try connecting another way.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Remember, if all else fails, you always have the </a:t>
            </a:r>
            <a:r>
              <a:rPr lang="en-US" dirty="0" smtClean="0"/>
              <a:t>phone </a:t>
            </a:r>
            <a:r>
              <a:rPr lang="en-US" dirty="0"/>
              <a:t>bridge to fall back on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902067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Coming in 2018!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2" y="1339056"/>
            <a:ext cx="8478838" cy="4648200"/>
          </a:xfrm>
        </p:spPr>
        <p:txBody>
          <a:bodyPr/>
          <a:lstStyle/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Coalition for Advancing Digital Research &amp; Education (CADRE) Conference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   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 17-18 2018 @ Oklahoma State U, Stillwater OK USA</a:t>
            </a:r>
          </a:p>
          <a:p>
            <a:pPr marL="0" indent="0" algn="ctr">
              <a:spcBef>
                <a:spcPts val="0"/>
              </a:spcBef>
              <a:buClrTx/>
              <a:buSzPct val="100000"/>
              <a:buNone/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https://hpcc.okstate.edu/cadre-conference</a:t>
            </a:r>
            <a:endParaRPr lang="en-US" sz="15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Linux Clusters Institute workshops</a:t>
            </a:r>
            <a:r>
              <a:rPr lang="en-US" sz="1900" dirty="0"/>
              <a:t>	</a:t>
            </a:r>
            <a:r>
              <a:rPr lang="en-US" sz="15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4"/>
              </a:rPr>
              <a:t>http://www.linuxclustersinstitute.org/workshops/</a:t>
            </a:r>
            <a:endParaRPr lang="en-US" sz="15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  <a:buClrTx/>
              <a:buSzPct val="100000"/>
            </a:pPr>
            <a:r>
              <a:rPr lang="en-US" sz="1400" dirty="0" smtClean="0"/>
              <a:t>Introductory HPC Cluster System Administration: May 14-18 2018 </a:t>
            </a:r>
            <a:r>
              <a:rPr lang="en-US" sz="1400" dirty="0"/>
              <a:t>@ </a:t>
            </a:r>
            <a:r>
              <a:rPr lang="en-US" sz="1400" dirty="0" smtClean="0"/>
              <a:t>U Nebraska, Lincoln NE USA</a:t>
            </a:r>
          </a:p>
          <a:p>
            <a:pPr lvl="1">
              <a:spcBef>
                <a:spcPts val="0"/>
              </a:spcBef>
              <a:buClrTx/>
              <a:buSzPct val="100000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Intermediate HPC Cluster System Administration: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Aug 13-17 2018 @ Yale U, New Haven CT USA</a:t>
            </a: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Great Plains Network Annual Meeting: details coming soon</a:t>
            </a: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Advanced </a:t>
            </a:r>
            <a:r>
              <a:rPr lang="en-US" sz="1800" dirty="0"/>
              <a:t>Cyberinfrastructure Research &amp; Education Facilitators (ACI-REF) Virtual </a:t>
            </a:r>
            <a:r>
              <a:rPr lang="en-US" sz="1800" dirty="0" smtClean="0"/>
              <a:t>Residency Aug 5-10 2018, U Oklahoma, Norman OK USA</a:t>
            </a: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PEARC 2018, July 22-27, Pittsburgh PA USA</a:t>
            </a:r>
          </a:p>
          <a:p>
            <a:pPr marL="457200" indent="-457200">
              <a:spcBef>
                <a:spcPts val="0"/>
              </a:spcBef>
              <a:buClrTx/>
              <a:buSzPct val="100000"/>
              <a:buNone/>
            </a:pPr>
            <a:r>
              <a:rPr lang="en-US" sz="1900" dirty="0"/>
              <a:t>	</a:t>
            </a:r>
            <a:r>
              <a:rPr lang="en-US" sz="15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5"/>
              </a:rPr>
              <a:t>https://www.pearc18.pearc.org/</a:t>
            </a:r>
            <a:endParaRPr lang="en-US" sz="15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IEEE Cluster 2018, Sep 10-13, Belfast UK</a:t>
            </a:r>
          </a:p>
          <a:p>
            <a:pPr marL="457200" indent="-457200">
              <a:spcBef>
                <a:spcPts val="0"/>
              </a:spcBef>
              <a:buClrTx/>
              <a:buSzPct val="100000"/>
              <a:buNone/>
            </a:pPr>
            <a:r>
              <a:rPr lang="en-US" sz="1900" dirty="0"/>
              <a:t>	</a:t>
            </a:r>
            <a:r>
              <a:rPr lang="en-US" sz="15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6"/>
              </a:rPr>
              <a:t>https://cluster2018.github.io</a:t>
            </a:r>
            <a:endParaRPr lang="en-US" sz="15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b="1" dirty="0" smtClean="0"/>
              <a:t>OKLAHOMA SUPERCOMPUTING SYMPOSIUM 2018, Sep 25-26 2018 @ OU</a:t>
            </a: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SC18 supercomputing conference, Nov 11-16 2018, Dallas TX USA</a:t>
            </a:r>
          </a:p>
          <a:p>
            <a:pPr marL="457200" indent="-457200">
              <a:spcBef>
                <a:spcPts val="0"/>
              </a:spcBef>
              <a:buClrTx/>
              <a:buSzPct val="100000"/>
              <a:buNone/>
            </a:pPr>
            <a:r>
              <a:rPr lang="en-US" sz="1900" dirty="0"/>
              <a:t>	</a:t>
            </a:r>
            <a:r>
              <a:rPr lang="en-US" sz="15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7"/>
              </a:rPr>
              <a:t>http://sc18.supercomputing.org/</a:t>
            </a:r>
            <a:endParaRPr lang="en-US" sz="15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Supercomputing in Plain English: Compilers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Tue Feb 20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98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0576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733800"/>
            <a:ext cx="8001000" cy="190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6000" dirty="0" smtClean="0"/>
              <a:t>Thanks for your attention!</a:t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smtClean="0"/>
              <a:t/>
            </a:r>
            <a:br>
              <a:rPr lang="en-US" sz="6000" smtClean="0"/>
            </a:br>
            <a:r>
              <a:rPr lang="en-US" sz="6000" smtClean="0"/>
              <a:t>Questions</a:t>
            </a:r>
            <a:r>
              <a:rPr lang="en-US" sz="6000" dirty="0" smtClean="0"/>
              <a:t>?</a:t>
            </a:r>
            <a:br>
              <a:rPr lang="en-US" sz="6000" dirty="0" smtClean="0"/>
            </a:br>
            <a:r>
              <a:rPr lang="en-US" sz="3200" dirty="0" smtClean="0">
                <a:hlinkClick r:id="rId5"/>
              </a:rPr>
              <a:t>www.oscer.ou.edu</a:t>
            </a:r>
            <a:endParaRPr lang="en-US" sz="3200" dirty="0" smtClean="0"/>
          </a:p>
        </p:txBody>
      </p:sp>
      <p:sp>
        <p:nvSpPr>
          <p:cNvPr id="80899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19931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PWI" val="9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60"/>
  <p:tag name="NBP" val="1"/>
  <p:tag name="BSN" val="60"/>
  <p:tag name="SVT" val="TRUE"/>
  <p:tag name="CVB" val="60"/>
  <p:tag name="SPT" val="FALSE"/>
  <p:tag name="CII" val="6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60"/>
  <p:tag name="NBP" val="1"/>
  <p:tag name="BSN" val="60"/>
  <p:tag name="SVT" val="TRUE"/>
  <p:tag name="CVB" val="60"/>
  <p:tag name="SPT" val="FALSE"/>
  <p:tag name="CII" val="6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61"/>
  <p:tag name="NBP" val="1"/>
  <p:tag name="BSN" val="61"/>
  <p:tag name="SVT" val="TRUE"/>
  <p:tag name="CVB" val="61"/>
  <p:tag name="SPT" val="FALSE"/>
  <p:tag name="CII" val="6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62"/>
  <p:tag name="NBP" val="1"/>
  <p:tag name="BSN" val="62"/>
  <p:tag name="SVT" val="TRUE"/>
  <p:tag name="CVB" val="62"/>
  <p:tag name="SPT" val="FALSE"/>
  <p:tag name="CII" val="6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62"/>
  <p:tag name="NBP" val="1"/>
  <p:tag name="BSN" val="62"/>
  <p:tag name="SVT" val="TRUE"/>
  <p:tag name="CVB" val="62"/>
  <p:tag name="SPT" val="FALSE"/>
  <p:tag name="CII" val="6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63"/>
  <p:tag name="NBP" val="1"/>
  <p:tag name="BSN" val="63"/>
  <p:tag name="SVT" val="TRUE"/>
  <p:tag name="CVB" val="63"/>
  <p:tag name="SPT" val="FALSE"/>
  <p:tag name="CII" val="6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63"/>
  <p:tag name="NBP" val="1"/>
  <p:tag name="BSN" val="63"/>
  <p:tag name="SVT" val="TRUE"/>
  <p:tag name="CVB" val="63"/>
  <p:tag name="SPT" val="FALSE"/>
  <p:tag name="CII" val="6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64"/>
  <p:tag name="NBP" val="1"/>
  <p:tag name="BSN" val="64"/>
  <p:tag name="SVT" val="TRUE"/>
  <p:tag name="CVB" val="64"/>
  <p:tag name="SPT" val="FALSE"/>
  <p:tag name="CII" val="6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64"/>
  <p:tag name="NBP" val="1"/>
  <p:tag name="BSN" val="64"/>
  <p:tag name="SVT" val="TRUE"/>
  <p:tag name="CVB" val="64"/>
  <p:tag name="SPT" val="FALSE"/>
  <p:tag name="CII" val="6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65"/>
  <p:tag name="NBP" val="1"/>
  <p:tag name="BSN" val="65"/>
  <p:tag name="SVT" val="TRUE"/>
  <p:tag name="CVB" val="65"/>
  <p:tag name="SPT" val="FALSE"/>
  <p:tag name="CII" val="6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NBP" val="1"/>
  <p:tag name="BSN" val="1"/>
  <p:tag name="SVT" val="TRUE"/>
  <p:tag name="CVB" val="1"/>
  <p:tag name="SPT" val="FALSE"/>
  <p:tag name="CII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65"/>
  <p:tag name="NBP" val="1"/>
  <p:tag name="BSN" val="65"/>
  <p:tag name="SVT" val="TRUE"/>
  <p:tag name="CVB" val="65"/>
  <p:tag name="SPT" val="FALSE"/>
  <p:tag name="CII" val="6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66"/>
  <p:tag name="NBP" val="1"/>
  <p:tag name="BSN" val="66"/>
  <p:tag name="SVT" val="TRUE"/>
  <p:tag name="CVB" val="66"/>
  <p:tag name="SPT" val="FALSE"/>
  <p:tag name="CII" val="66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66"/>
  <p:tag name="NBP" val="1"/>
  <p:tag name="BSN" val="66"/>
  <p:tag name="SVT" val="TRUE"/>
  <p:tag name="CVB" val="66"/>
  <p:tag name="SPT" val="FALSE"/>
  <p:tag name="CII" val="66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67"/>
  <p:tag name="NBP" val="1"/>
  <p:tag name="BSN" val="67"/>
  <p:tag name="SVT" val="TRUE"/>
  <p:tag name="CVB" val="67"/>
  <p:tag name="SPT" val="FALSE"/>
  <p:tag name="CII" val="67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67"/>
  <p:tag name="NBP" val="1"/>
  <p:tag name="BSN" val="67"/>
  <p:tag name="SVT" val="TRUE"/>
  <p:tag name="CVB" val="67"/>
  <p:tag name="SPT" val="FALSE"/>
  <p:tag name="CII" val="67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68"/>
  <p:tag name="NBP" val="1"/>
  <p:tag name="BSN" val="68"/>
  <p:tag name="SVT" val="TRUE"/>
  <p:tag name="CVB" val="68"/>
  <p:tag name="SPT" val="FALSE"/>
  <p:tag name="CII" val="68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69"/>
  <p:tag name="NBP" val="1"/>
  <p:tag name="BSN" val="69"/>
  <p:tag name="SVT" val="TRUE"/>
  <p:tag name="CVB" val="69"/>
  <p:tag name="SPT" val="FALSE"/>
  <p:tag name="CII" val="69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70"/>
  <p:tag name="NBP" val="1"/>
  <p:tag name="BSN" val="70"/>
  <p:tag name="SVT" val="TRUE"/>
  <p:tag name="CVB" val="70"/>
  <p:tag name="SPT" val="FALSE"/>
  <p:tag name="CII" val="7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71"/>
  <p:tag name="NBP" val="1"/>
  <p:tag name="BSN" val="71"/>
  <p:tag name="SVT" val="TRUE"/>
  <p:tag name="CVB" val="71"/>
  <p:tag name="SPT" val="FALSE"/>
  <p:tag name="CII" val="7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72"/>
  <p:tag name="NBP" val="1"/>
  <p:tag name="BSN" val="72"/>
  <p:tag name="SVT" val="TRUE"/>
  <p:tag name="CVB" val="72"/>
  <p:tag name="SPT" val="FALSE"/>
  <p:tag name="CII" val="7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73"/>
  <p:tag name="NBP" val="1"/>
  <p:tag name="BSN" val="73"/>
  <p:tag name="SVT" val="TRUE"/>
  <p:tag name="CVB" val="73"/>
  <p:tag name="SPT" val="FALSE"/>
  <p:tag name="CII" val="73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74"/>
  <p:tag name="NBP" val="1"/>
  <p:tag name="BSN" val="74"/>
  <p:tag name="SVT" val="TRUE"/>
  <p:tag name="CVB" val="74"/>
  <p:tag name="SPT" val="FALSE"/>
  <p:tag name="CII" val="74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75"/>
  <p:tag name="NBP" val="1"/>
  <p:tag name="BSN" val="75"/>
  <p:tag name="SVT" val="TRUE"/>
  <p:tag name="CVB" val="75"/>
  <p:tag name="SPT" val="FALSE"/>
  <p:tag name="CII" val="7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76"/>
  <p:tag name="NBP" val="1"/>
  <p:tag name="BSN" val="76"/>
  <p:tag name="SVT" val="TRUE"/>
  <p:tag name="CVB" val="76"/>
  <p:tag name="SPT" val="FALSE"/>
  <p:tag name="CII" val="76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77"/>
  <p:tag name="NBP" val="1"/>
  <p:tag name="BSN" val="77"/>
  <p:tag name="SVT" val="TRUE"/>
  <p:tag name="CVB" val="77"/>
  <p:tag name="SPT" val="FALSE"/>
  <p:tag name="CII" val="77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77"/>
  <p:tag name="NBP" val="1"/>
  <p:tag name="BSN" val="77"/>
  <p:tag name="SVT" val="TRUE"/>
  <p:tag name="CVB" val="77"/>
  <p:tag name="SPT" val="FALSE"/>
  <p:tag name="CII" val="77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78"/>
  <p:tag name="NBP" val="1"/>
  <p:tag name="BSN" val="78"/>
  <p:tag name="SVT" val="TRUE"/>
  <p:tag name="CVB" val="78"/>
  <p:tag name="SPT" val="FALSE"/>
  <p:tag name="CII" val="78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78"/>
  <p:tag name="NBP" val="1"/>
  <p:tag name="BSN" val="78"/>
  <p:tag name="SVT" val="TRUE"/>
  <p:tag name="CVB" val="78"/>
  <p:tag name="SPT" val="FALSE"/>
  <p:tag name="CII" val="78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79"/>
  <p:tag name="NBP" val="1"/>
  <p:tag name="BSN" val="79"/>
  <p:tag name="SVT" val="TRUE"/>
  <p:tag name="CVB" val="79"/>
  <p:tag name="SPT" val="FALSE"/>
  <p:tag name="CII" val="79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79"/>
  <p:tag name="NBP" val="1"/>
  <p:tag name="BSN" val="79"/>
  <p:tag name="SVT" val="TRUE"/>
  <p:tag name="CVB" val="79"/>
  <p:tag name="SPT" val="FALSE"/>
  <p:tag name="CII" val="7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5"/>
  <p:tag name="NBP" val="1"/>
  <p:tag name="BSN" val="55"/>
  <p:tag name="SVT" val="TRUE"/>
  <p:tag name="CVB" val="55"/>
  <p:tag name="SPT" val="FALSE"/>
  <p:tag name="CII" val="55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80"/>
  <p:tag name="NBP" val="1"/>
  <p:tag name="BSN" val="80"/>
  <p:tag name="SVT" val="TRUE"/>
  <p:tag name="CVB" val="80"/>
  <p:tag name="SPT" val="FALSE"/>
  <p:tag name="CII" val="8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80"/>
  <p:tag name="NBP" val="1"/>
  <p:tag name="BSN" val="80"/>
  <p:tag name="SVT" val="TRUE"/>
  <p:tag name="CVB" val="80"/>
  <p:tag name="SPT" val="FALSE"/>
  <p:tag name="CII" val="8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81"/>
  <p:tag name="NBP" val="1"/>
  <p:tag name="BSN" val="81"/>
  <p:tag name="SVT" val="TRUE"/>
  <p:tag name="CVB" val="81"/>
  <p:tag name="SPT" val="FALSE"/>
  <p:tag name="CII" val="8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81"/>
  <p:tag name="NBP" val="1"/>
  <p:tag name="BSN" val="81"/>
  <p:tag name="SVT" val="TRUE"/>
  <p:tag name="CVB" val="81"/>
  <p:tag name="SPT" val="FALSE"/>
  <p:tag name="CII" val="8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82"/>
  <p:tag name="NBP" val="1"/>
  <p:tag name="BSN" val="82"/>
  <p:tag name="SVT" val="TRUE"/>
  <p:tag name="CVB" val="82"/>
  <p:tag name="SPT" val="FALSE"/>
  <p:tag name="CII" val="82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82"/>
  <p:tag name="NBP" val="1"/>
  <p:tag name="BSN" val="82"/>
  <p:tag name="SVT" val="TRUE"/>
  <p:tag name="CVB" val="82"/>
  <p:tag name="SPT" val="FALSE"/>
  <p:tag name="CII" val="8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83"/>
  <p:tag name="NBP" val="1"/>
  <p:tag name="BSN" val="83"/>
  <p:tag name="SVT" val="TRUE"/>
  <p:tag name="CVB" val="83"/>
  <p:tag name="SPT" val="FALSE"/>
  <p:tag name="CII" val="83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84"/>
  <p:tag name="NBP" val="1"/>
  <p:tag name="BSN" val="84"/>
  <p:tag name="SVT" val="TRUE"/>
  <p:tag name="CVB" val="84"/>
  <p:tag name="SPT" val="FALSE"/>
  <p:tag name="CII" val="84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84"/>
  <p:tag name="NBP" val="1"/>
  <p:tag name="BSN" val="84"/>
  <p:tag name="SVT" val="TRUE"/>
  <p:tag name="CVB" val="84"/>
  <p:tag name="SPT" val="FALSE"/>
  <p:tag name="CII" val="84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85"/>
  <p:tag name="NBP" val="1"/>
  <p:tag name="BSN" val="85"/>
  <p:tag name="SVT" val="TRUE"/>
  <p:tag name="CVB" val="85"/>
  <p:tag name="SPT" val="FALSE"/>
  <p:tag name="CII" val="8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6"/>
  <p:tag name="NBP" val="1"/>
  <p:tag name="BSN" val="56"/>
  <p:tag name="SVT" val="TRUE"/>
  <p:tag name="CVB" val="56"/>
  <p:tag name="SPT" val="FALSE"/>
  <p:tag name="CII" val="56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85"/>
  <p:tag name="NBP" val="1"/>
  <p:tag name="BSN" val="85"/>
  <p:tag name="SVT" val="TRUE"/>
  <p:tag name="CVB" val="85"/>
  <p:tag name="SPT" val="FALSE"/>
  <p:tag name="CII" val="85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86"/>
  <p:tag name="NBP" val="1"/>
  <p:tag name="BSN" val="86"/>
  <p:tag name="SVT" val="TRUE"/>
  <p:tag name="CVB" val="86"/>
  <p:tag name="SPT" val="FALSE"/>
  <p:tag name="CII" val="86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86"/>
  <p:tag name="NBP" val="1"/>
  <p:tag name="BSN" val="86"/>
  <p:tag name="SVT" val="TRUE"/>
  <p:tag name="CVB" val="86"/>
  <p:tag name="SPT" val="FALSE"/>
  <p:tag name="CII" val="86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87"/>
  <p:tag name="NBP" val="1"/>
  <p:tag name="BSN" val="87"/>
  <p:tag name="SVT" val="TRUE"/>
  <p:tag name="CVB" val="87"/>
  <p:tag name="SPT" val="FALSE"/>
  <p:tag name="CII" val="87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87"/>
  <p:tag name="NBP" val="1"/>
  <p:tag name="BSN" val="87"/>
  <p:tag name="SVT" val="TRUE"/>
  <p:tag name="CVB" val="87"/>
  <p:tag name="SPT" val="FALSE"/>
  <p:tag name="CII" val="87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88"/>
  <p:tag name="NBP" val="1"/>
  <p:tag name="BSN" val="88"/>
  <p:tag name="SVT" val="TRUE"/>
  <p:tag name="CVB" val="88"/>
  <p:tag name="SPT" val="FALSE"/>
  <p:tag name="CII" val="88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88"/>
  <p:tag name="NBP" val="1"/>
  <p:tag name="BSN" val="88"/>
  <p:tag name="SVT" val="TRUE"/>
  <p:tag name="CVB" val="88"/>
  <p:tag name="SPT" val="FALSE"/>
  <p:tag name="CII" val="88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89"/>
  <p:tag name="NBP" val="1"/>
  <p:tag name="CVB" val="89"/>
  <p:tag name="SPT" val="FALSE"/>
  <p:tag name="BSN" val="89"/>
  <p:tag name="LFXCI" val="0"/>
  <p:tag name="SVT" val="TRUE"/>
  <p:tag name="CII" val="89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89"/>
  <p:tag name="NBP" val="1"/>
  <p:tag name="CVB" val="89"/>
  <p:tag name="SPT" val="FALSE"/>
  <p:tag name="BSN" val="89"/>
  <p:tag name="LFXCI" val="0"/>
  <p:tag name="SVT" val="TRUE"/>
  <p:tag name="CII" val="89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90"/>
  <p:tag name="NBP" val="1"/>
  <p:tag name="CVB" val="90"/>
  <p:tag name="SPT" val="FALSE"/>
  <p:tag name="BSN" val="90"/>
  <p:tag name="LFXCI" val="0"/>
  <p:tag name="SVT" val="TRUE"/>
  <p:tag name="CII" val="9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7"/>
  <p:tag name="NBP" val="1"/>
  <p:tag name="BSN" val="57"/>
  <p:tag name="SVT" val="TRUE"/>
  <p:tag name="CVB" val="57"/>
  <p:tag name="SPT" val="FALSE"/>
  <p:tag name="CII" val="57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91"/>
  <p:tag name="NBP" val="1"/>
  <p:tag name="CVB" val="91"/>
  <p:tag name="SPT" val="FALSE"/>
  <p:tag name="BSN" val="91"/>
  <p:tag name="LFXCI" val="0"/>
  <p:tag name="SVT" val="TRUE"/>
  <p:tag name="CII" val="9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91"/>
  <p:tag name="NBP" val="1"/>
  <p:tag name="CVB" val="91"/>
  <p:tag name="SPT" val="FALSE"/>
  <p:tag name="BSN" val="91"/>
  <p:tag name="LFXCI" val="0"/>
  <p:tag name="SVT" val="TRUE"/>
  <p:tag name="CII" val="9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92"/>
  <p:tag name="NBP" val="1"/>
  <p:tag name="CVB" val="92"/>
  <p:tag name="SPT" val="FALSE"/>
  <p:tag name="BSN" val="92"/>
  <p:tag name="LFXCI" val="0"/>
  <p:tag name="SVT" val="TRUE"/>
  <p:tag name="CII" val="92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92"/>
  <p:tag name="NBP" val="1"/>
  <p:tag name="CVB" val="92"/>
  <p:tag name="SPT" val="FALSE"/>
  <p:tag name="BSN" val="92"/>
  <p:tag name="LFXCI" val="0"/>
  <p:tag name="SVT" val="TRUE"/>
  <p:tag name="CII" val="92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93"/>
  <p:tag name="NBP" val="1"/>
  <p:tag name="CVB" val="93"/>
  <p:tag name="SPT" val="FALSE"/>
  <p:tag name="BSN" val="93"/>
  <p:tag name="LFXCI" val="0"/>
  <p:tag name="SVT" val="TRUE"/>
  <p:tag name="CII" val="93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94"/>
  <p:tag name="NBP" val="1"/>
  <p:tag name="CVB" val="94"/>
  <p:tag name="SPT" val="FALSE"/>
  <p:tag name="BSN" val="94"/>
  <p:tag name="LFXCI" val="0"/>
  <p:tag name="SVT" val="TRUE"/>
  <p:tag name="CII" val="94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94"/>
  <p:tag name="NBP" val="1"/>
  <p:tag name="CVB" val="94"/>
  <p:tag name="SPT" val="FALSE"/>
  <p:tag name="BSN" val="94"/>
  <p:tag name="LFXCI" val="0"/>
  <p:tag name="SVT" val="TRUE"/>
  <p:tag name="CII" val="94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95"/>
  <p:tag name="NBP" val="1"/>
  <p:tag name="CVB" val="95"/>
  <p:tag name="SPT" val="FALSE"/>
  <p:tag name="BSN" val="95"/>
  <p:tag name="LFXCI" val="0"/>
  <p:tag name="SVT" val="TRUE"/>
  <p:tag name="CII" val="95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96"/>
  <p:tag name="NBP" val="1"/>
  <p:tag name="CVB" val="96"/>
  <p:tag name="SPT" val="FALSE"/>
  <p:tag name="BSN" val="96"/>
  <p:tag name="LFXCI" val="0"/>
  <p:tag name="SVT" val="TRUE"/>
  <p:tag name="CII" val="96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97"/>
  <p:tag name="NBP" val="1"/>
  <p:tag name="CVB" val="97"/>
  <p:tag name="SPT" val="FALSE"/>
  <p:tag name="BSN" val="97"/>
  <p:tag name="LFXCI" val="0"/>
  <p:tag name="SVT" val="TRUE"/>
  <p:tag name="CII" val="9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8"/>
  <p:tag name="NBP" val="1"/>
  <p:tag name="BSN" val="58"/>
  <p:tag name="SVT" val="TRUE"/>
  <p:tag name="CVB" val="58"/>
  <p:tag name="SPT" val="FALSE"/>
  <p:tag name="CII" val="58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98"/>
  <p:tag name="NBP" val="1"/>
  <p:tag name="CVB" val="98"/>
  <p:tag name="SPT" val="FALSE"/>
  <p:tag name="BSN" val="98"/>
  <p:tag name="LFXCI" val="0"/>
  <p:tag name="SVT" val="TRUE"/>
  <p:tag name="CII" val="98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98"/>
  <p:tag name="NBP" val="1"/>
  <p:tag name="CVB" val="98"/>
  <p:tag name="SPT" val="FALSE"/>
  <p:tag name="BSN" val="98"/>
  <p:tag name="LFXCI" val="0"/>
  <p:tag name="SVT" val="TRUE"/>
  <p:tag name="CII" val="98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0"/>
  <p:tag name="NBP" val="1"/>
  <p:tag name="CVB" val="30"/>
  <p:tag name="SPT" val="FALSE"/>
  <p:tag name="BSN" val="30"/>
  <p:tag name="LFXCI" val="0"/>
  <p:tag name="SVT" val="TRUE"/>
  <p:tag name="CII" val="30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99"/>
  <p:tag name="NBP" val="1"/>
  <p:tag name="CVB" val="99"/>
  <p:tag name="SPT" val="FALSE"/>
  <p:tag name="BSN" val="99"/>
  <p:tag name="LFXCI" val="0"/>
  <p:tag name="SVT" val="TRUE"/>
  <p:tag name="CII" val="99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00"/>
  <p:tag name="NBP" val="1"/>
  <p:tag name="CVB" val="100"/>
  <p:tag name="SPT" val="FALSE"/>
  <p:tag name="BSN" val="100"/>
  <p:tag name="LFXCI" val="0"/>
  <p:tag name="SVT" val="TRUE"/>
  <p:tag name="CII" val="100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01"/>
  <p:tag name="NBP" val="1"/>
  <p:tag name="CVB" val="101"/>
  <p:tag name="SPT" val="FALSE"/>
  <p:tag name="BSN" val="101"/>
  <p:tag name="LFXCI" val="0"/>
  <p:tag name="SVT" val="TRUE"/>
  <p:tag name="CII" val="101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02"/>
  <p:tag name="NBP" val="1"/>
  <p:tag name="CVB" val="102"/>
  <p:tag name="SPT" val="FALSE"/>
  <p:tag name="BSN" val="102"/>
  <p:tag name="LFXCI" val="0"/>
  <p:tag name="SVT" val="TRUE"/>
  <p:tag name="CII" val="102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03"/>
  <p:tag name="NBP" val="1"/>
  <p:tag name="CVB" val="103"/>
  <p:tag name="SPT" val="FALSE"/>
  <p:tag name="BSN" val="103"/>
  <p:tag name="LFXCI" val="0"/>
  <p:tag name="SVT" val="TRUE"/>
  <p:tag name="CII" val="103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04"/>
  <p:tag name="NBP" val="1"/>
  <p:tag name="CVB" val="104"/>
  <p:tag name="SPT" val="FALSE"/>
  <p:tag name="BSN" val="104"/>
  <p:tag name="LFXCI" val="0"/>
  <p:tag name="SVT" val="TRUE"/>
  <p:tag name="CII" val="104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05"/>
  <p:tag name="NBP" val="1"/>
  <p:tag name="CVB" val="105"/>
  <p:tag name="SPT" val="FALSE"/>
  <p:tag name="BSN" val="105"/>
  <p:tag name="LFXCI" val="0"/>
  <p:tag name="SVT" val="TRUE"/>
  <p:tag name="CII" val="10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9"/>
  <p:tag name="NBP" val="1"/>
  <p:tag name="BSN" val="59"/>
  <p:tag name="SVT" val="TRUE"/>
  <p:tag name="CVB" val="59"/>
  <p:tag name="SPT" val="FALSE"/>
  <p:tag name="CII" val="59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06"/>
  <p:tag name="NBP" val="1"/>
  <p:tag name="CVB" val="106"/>
  <p:tag name="SPT" val="FALSE"/>
  <p:tag name="BSN" val="106"/>
  <p:tag name="LFXCI" val="0"/>
  <p:tag name="SVT" val="TRUE"/>
  <p:tag name="CII" val="106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6"/>
  <p:tag name="NBP" val="1"/>
  <p:tag name="BSN" val="56"/>
  <p:tag name="SVT" val="TRUE"/>
  <p:tag name="CVB" val="56"/>
  <p:tag name="SPT" val="FALSE"/>
  <p:tag name="CII" val="56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4"/>
  <p:tag name="NBP" val="1"/>
  <p:tag name="CVB" val="54"/>
  <p:tag name="SPT" val="FALSE"/>
  <p:tag name="BSN" val="54"/>
  <p:tag name="LFXCI" val="0"/>
  <p:tag name="SVT" val="TRUE"/>
  <p:tag name="CII" val="5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9"/>
  <p:tag name="NBP" val="1"/>
  <p:tag name="BSN" val="59"/>
  <p:tag name="SVT" val="TRUE"/>
  <p:tag name="CVB" val="59"/>
  <p:tag name="SPT" val="FALSE"/>
  <p:tag name="CII" val="59"/>
</p:tagLst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21055</TotalTime>
  <Words>8143</Words>
  <Application>Microsoft Office PowerPoint</Application>
  <PresentationFormat>On-screen Show (4:3)</PresentationFormat>
  <Paragraphs>1310</Paragraphs>
  <Slides>100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100</vt:i4>
      </vt:variant>
    </vt:vector>
  </HeadingPairs>
  <TitlesOfParts>
    <vt:vector size="107" baseType="lpstr">
      <vt:lpstr>Arial Black</vt:lpstr>
      <vt:lpstr>Courier New</vt:lpstr>
      <vt:lpstr>Tahoma</vt:lpstr>
      <vt:lpstr>Times New Roman</vt:lpstr>
      <vt:lpstr>Wingdings</vt:lpstr>
      <vt:lpstr>Blends</vt:lpstr>
      <vt:lpstr>Worksheet</vt:lpstr>
      <vt:lpstr>Supercomputing in Plain English Stupid Compiler Tricks</vt:lpstr>
      <vt:lpstr>This is an experiment!</vt:lpstr>
      <vt:lpstr>PLEASE MUTE YOURSELF</vt:lpstr>
      <vt:lpstr>Download the Slides Beforehand</vt:lpstr>
      <vt:lpstr>Zoom</vt:lpstr>
      <vt:lpstr>YouTube</vt:lpstr>
      <vt:lpstr>Twitch</vt:lpstr>
      <vt:lpstr>Wowza #1</vt:lpstr>
      <vt:lpstr>Wowza #2</vt:lpstr>
      <vt:lpstr>Toll Free Phone Bridge</vt:lpstr>
      <vt:lpstr>Please Mute Yourself</vt:lpstr>
      <vt:lpstr>Questions via E-mail Only</vt:lpstr>
      <vt:lpstr>Onsite: Talent Release Form</vt:lpstr>
      <vt:lpstr>TENTATIVE Schedule</vt:lpstr>
      <vt:lpstr>Thanks for helping!</vt:lpstr>
      <vt:lpstr>This is an experiment!</vt:lpstr>
      <vt:lpstr>Coming in 2018!</vt:lpstr>
      <vt:lpstr>Outline</vt:lpstr>
      <vt:lpstr>Dependency Analysis</vt:lpstr>
      <vt:lpstr>What Is Dependency Analysis?</vt:lpstr>
      <vt:lpstr>Control Dependencies</vt:lpstr>
      <vt:lpstr>Branch Dependency (F90)</vt:lpstr>
      <vt:lpstr>Branch Dependency (C)</vt:lpstr>
      <vt:lpstr>Loop Carried Dependency (F90)</vt:lpstr>
      <vt:lpstr>Loop Carried Dependency (C)</vt:lpstr>
      <vt:lpstr>Why Do We Care?</vt:lpstr>
      <vt:lpstr>Loop or Branch Dependency? (F)</vt:lpstr>
      <vt:lpstr>Loop or Branch Dependency? (C)</vt:lpstr>
      <vt:lpstr>Call Dependency Example (F90)</vt:lpstr>
      <vt:lpstr>Call Dependency Example (C)</vt:lpstr>
      <vt:lpstr>I/O Dependency (F90)</vt:lpstr>
      <vt:lpstr>I/O Dependency (C)</vt:lpstr>
      <vt:lpstr>Reductions Aren’t Dependencies</vt:lpstr>
      <vt:lpstr>Reductions Aren’t Dependencies</vt:lpstr>
      <vt:lpstr>Data Dependencies (F90)</vt:lpstr>
      <vt:lpstr>Data Dependencies (C)</vt:lpstr>
      <vt:lpstr>Output Dependencies (F90)</vt:lpstr>
      <vt:lpstr>Output Dependencies (C)</vt:lpstr>
      <vt:lpstr>Why Does Order Matter?</vt:lpstr>
      <vt:lpstr>Loop Dependency Example</vt:lpstr>
      <vt:lpstr>Loop Dep Example (cont’d)</vt:lpstr>
      <vt:lpstr>Loop Dependency Performance</vt:lpstr>
      <vt:lpstr>Stupid Compiler Tricks</vt:lpstr>
      <vt:lpstr>Stupid Compiler Tricks</vt:lpstr>
      <vt:lpstr>Compiler Design</vt:lpstr>
      <vt:lpstr>Tricks Compilers Play</vt:lpstr>
      <vt:lpstr>Scalar Optimizations</vt:lpstr>
      <vt:lpstr>Copy Propagation (F90)</vt:lpstr>
      <vt:lpstr>Copy Propagation (C)</vt:lpstr>
      <vt:lpstr>Constant Folding (F90)</vt:lpstr>
      <vt:lpstr>Constant Folding (C)</vt:lpstr>
      <vt:lpstr>Dead Code Removal (F90)</vt:lpstr>
      <vt:lpstr>Dead Code Removal (C)</vt:lpstr>
      <vt:lpstr>Strength Reduction (F90)</vt:lpstr>
      <vt:lpstr>Strength Reduction (C)</vt:lpstr>
      <vt:lpstr>Common Subexpression Elimination (F90)</vt:lpstr>
      <vt:lpstr>Common Subexpression Elimination (C)</vt:lpstr>
      <vt:lpstr>Variable Renaming (F90)</vt:lpstr>
      <vt:lpstr>Variable Renaming (C)</vt:lpstr>
      <vt:lpstr>Loop Optimizations</vt:lpstr>
      <vt:lpstr>Hoisting Loop Invariant Code (F90)</vt:lpstr>
      <vt:lpstr>Hoisting Loop Invariant Code (C)</vt:lpstr>
      <vt:lpstr>Unswitching (F90)</vt:lpstr>
      <vt:lpstr>Unswitching (C)</vt:lpstr>
      <vt:lpstr>Iteration Peeling (F90)</vt:lpstr>
      <vt:lpstr>Iteration Peeling (C)</vt:lpstr>
      <vt:lpstr>Index Set Splitting (F90)</vt:lpstr>
      <vt:lpstr>Index Set Splitting (C)</vt:lpstr>
      <vt:lpstr>Loop Interchange (F90)</vt:lpstr>
      <vt:lpstr>Loop Interchange (C)</vt:lpstr>
      <vt:lpstr>Unrolling (F90)</vt:lpstr>
      <vt:lpstr>Unrolling (C)</vt:lpstr>
      <vt:lpstr>Why Do Compilers Unroll?</vt:lpstr>
      <vt:lpstr>Loop Fusion (F90)</vt:lpstr>
      <vt:lpstr>Loop Fusion (C)</vt:lpstr>
      <vt:lpstr>Loop Fission (F90)</vt:lpstr>
      <vt:lpstr>Loop Fission (C)</vt:lpstr>
      <vt:lpstr>To Fuse or to Fizz?</vt:lpstr>
      <vt:lpstr>Inlining (F90)</vt:lpstr>
      <vt:lpstr>Inlining (C)</vt:lpstr>
      <vt:lpstr>Tricks You Can Play with Compilers</vt:lpstr>
      <vt:lpstr>The Joy of Compiler Options</vt:lpstr>
      <vt:lpstr>Example Compile Lines</vt:lpstr>
      <vt:lpstr>What Does the Compiler Do? #1</vt:lpstr>
      <vt:lpstr>What Does the Compiler Do? #2</vt:lpstr>
      <vt:lpstr>Arithmetic Operation Speeds</vt:lpstr>
      <vt:lpstr>Optimization Performance</vt:lpstr>
      <vt:lpstr>More Optimized Performance</vt:lpstr>
      <vt:lpstr>Profiling</vt:lpstr>
      <vt:lpstr>Profiling</vt:lpstr>
      <vt:lpstr>Subroutine Profiling</vt:lpstr>
      <vt:lpstr>Profiling Example</vt:lpstr>
      <vt:lpstr>Profiling Example (cont’d)</vt:lpstr>
      <vt:lpstr>Profiling Result</vt:lpstr>
      <vt:lpstr>TENTATIVE Schedule</vt:lpstr>
      <vt:lpstr>Thanks for helping!</vt:lpstr>
      <vt:lpstr>This is an experiment!</vt:lpstr>
      <vt:lpstr>Coming in 2018!</vt:lpstr>
      <vt:lpstr>Thanks for your attention!   Questions? www.oscer.ou.edu</vt:lpstr>
      <vt:lpstr>References</vt:lpstr>
    </vt:vector>
  </TitlesOfParts>
  <Company>University of Oklahoma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Supercomputing in Plain English: Overview</dc:title>
  <dc:creator>Henry Neeman</dc:creator>
  <cp:lastModifiedBy>Henry Neeman</cp:lastModifiedBy>
  <cp:revision>599</cp:revision>
  <cp:lastPrinted>1601-01-01T00:00:00Z</cp:lastPrinted>
  <dcterms:created xsi:type="dcterms:W3CDTF">2001-08-18T12:37:15Z</dcterms:created>
  <dcterms:modified xsi:type="dcterms:W3CDTF">2018-02-16T02:50:13Z</dcterms:modified>
</cp:coreProperties>
</file>