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1"/>
    <p:sldMasterId id="2147483729" r:id="rId2"/>
  </p:sldMasterIdLst>
  <p:notesMasterIdLst>
    <p:notesMasterId r:id="rId31"/>
  </p:notesMasterIdLst>
  <p:sldIdLst>
    <p:sldId id="257" r:id="rId3"/>
    <p:sldId id="785" r:id="rId4"/>
    <p:sldId id="1723" r:id="rId5"/>
    <p:sldId id="2147482203" r:id="rId6"/>
    <p:sldId id="2147308545" r:id="rId7"/>
    <p:sldId id="2147482296" r:id="rId8"/>
    <p:sldId id="2147482300" r:id="rId9"/>
    <p:sldId id="2147482297" r:id="rId10"/>
    <p:sldId id="2147482227" r:id="rId11"/>
    <p:sldId id="2147482282" r:id="rId12"/>
    <p:sldId id="2147482301" r:id="rId13"/>
    <p:sldId id="1103" r:id="rId14"/>
    <p:sldId id="2147482264" r:id="rId15"/>
    <p:sldId id="2147482198" r:id="rId16"/>
    <p:sldId id="2147482283" r:id="rId17"/>
    <p:sldId id="2147482284" r:id="rId18"/>
    <p:sldId id="2147482285" r:id="rId19"/>
    <p:sldId id="2147482287" r:id="rId20"/>
    <p:sldId id="2147482288" r:id="rId21"/>
    <p:sldId id="2147482289" r:id="rId22"/>
    <p:sldId id="2147482290" r:id="rId23"/>
    <p:sldId id="2147482291" r:id="rId24"/>
    <p:sldId id="2147482292" r:id="rId25"/>
    <p:sldId id="2147482293" r:id="rId26"/>
    <p:sldId id="2147482294" r:id="rId27"/>
    <p:sldId id="2147482295" r:id="rId28"/>
    <p:sldId id="2147482299" r:id="rId29"/>
    <p:sldId id="258" r:id="rId30"/>
  </p:sldIdLst>
  <p:sldSz cx="9144000" cy="5143500" type="screen16x9"/>
  <p:notesSz cx="6858000" cy="9144000"/>
  <p:defaultTex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84" autoAdjust="0"/>
    <p:restoredTop sz="92721"/>
  </p:normalViewPr>
  <p:slideViewPr>
    <p:cSldViewPr snapToGrid="0" snapToObjects="1">
      <p:cViewPr varScale="1">
        <p:scale>
          <a:sx n="158" d="100"/>
          <a:sy n="158" d="100"/>
        </p:scale>
        <p:origin x="816" y="176"/>
      </p:cViewPr>
      <p:guideLst>
        <p:guide orient="horz" pos="1620"/>
        <p:guide pos="2880"/>
      </p:guideLst>
    </p:cSldViewPr>
  </p:slideViewPr>
  <p:notesTextViewPr>
    <p:cViewPr>
      <p:scale>
        <a:sx n="1" d="1"/>
        <a:sy n="1" d="1"/>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0E296F-1A0F-8E41-84B7-16A6D58E7CFD}" type="datetimeFigureOut">
              <a:rPr lang="en-US" smtClean="0"/>
              <a:t>9/18/25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A27832-FA4C-FA4C-9D28-20B9079E21B2}" type="slidenum">
              <a:rPr lang="en-US" smtClean="0"/>
              <a:t>‹#›</a:t>
            </a:fld>
            <a:endParaRPr lang="en-US"/>
          </a:p>
        </p:txBody>
      </p:sp>
    </p:spTree>
    <p:extLst>
      <p:ext uri="{BB962C8B-B14F-4D97-AF65-F5344CB8AC3E}">
        <p14:creationId xmlns:p14="http://schemas.microsoft.com/office/powerpoint/2010/main" val="111977652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46DF1F-825F-DA4E-84E3-F2762476A289}" type="slidenum">
              <a:rPr lang="en-US" smtClean="0"/>
              <a:t>4</a:t>
            </a:fld>
            <a:endParaRPr lang="en-US"/>
          </a:p>
        </p:txBody>
      </p:sp>
    </p:spTree>
    <p:extLst>
      <p:ext uri="{BB962C8B-B14F-4D97-AF65-F5344CB8AC3E}">
        <p14:creationId xmlns:p14="http://schemas.microsoft.com/office/powerpoint/2010/main" val="13493704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emf"/><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emf"/></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Date Placeholder 6"/>
          <p:cNvSpPr>
            <a:spLocks noGrp="1"/>
          </p:cNvSpPr>
          <p:nvPr>
            <p:ph type="dt" sz="half" idx="10"/>
          </p:nvPr>
        </p:nvSpPr>
        <p:spPr>
          <a:xfrm>
            <a:off x="7927475" y="4904137"/>
            <a:ext cx="615866" cy="139486"/>
          </a:xfrm>
          <a:prstGeom prst="rect">
            <a:avLst/>
          </a:prstGeom>
        </p:spPr>
        <p:txBody>
          <a:bodyPr/>
          <a:lstStyle>
            <a:lvl1pPr>
              <a:defRPr baseline="0">
                <a:latin typeface="Century Gothic" charset="0"/>
              </a:defRPr>
            </a:lvl1pPr>
          </a:lstStyle>
          <a:p>
            <a:fld id="{0C1B6D03-DECE-B946-ABCE-719C49414A2E}" type="datetime1">
              <a:rPr lang="en-US" smtClean="0"/>
              <a:pPr/>
              <a:t>9/18/25</a:t>
            </a:fld>
            <a:endParaRPr lang="en-US" dirty="0"/>
          </a:p>
        </p:txBody>
      </p:sp>
      <p:sp>
        <p:nvSpPr>
          <p:cNvPr id="13" name="Slide Number Placeholder 7"/>
          <p:cNvSpPr>
            <a:spLocks noGrp="1"/>
          </p:cNvSpPr>
          <p:nvPr>
            <p:ph type="sldNum" sz="quarter" idx="11"/>
          </p:nvPr>
        </p:nvSpPr>
        <p:spPr>
          <a:xfrm>
            <a:off x="8714232" y="4904137"/>
            <a:ext cx="305270" cy="139485"/>
          </a:xfrm>
          <a:prstGeom prst="rect">
            <a:avLst/>
          </a:prstGeom>
        </p:spPr>
        <p:txBody>
          <a:bodyPr/>
          <a:lstStyle>
            <a:lvl1pPr>
              <a:defRPr sz="750" baseline="0">
                <a:latin typeface="Century Gothic" charset="0"/>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2150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42109" y="1085850"/>
            <a:ext cx="4514850" cy="857250"/>
          </a:xfrm>
        </p:spPr>
        <p:txBody>
          <a:bodyPr anchor="b">
            <a:normAutofit/>
          </a:bodyPr>
          <a:lstStyle>
            <a:lvl1pPr algn="l">
              <a:defRPr sz="21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1759" y="685800"/>
            <a:ext cx="2460731" cy="3429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3542109" y="2082800"/>
            <a:ext cx="4516041" cy="1536700"/>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a:xfrm>
            <a:off x="7930267" y="4874217"/>
            <a:ext cx="587277" cy="169405"/>
          </a:xfrm>
          <a:prstGeom prst="rect">
            <a:avLst/>
          </a:prstGeom>
        </p:spPr>
        <p:txBody>
          <a:bodyPr/>
          <a:lstStyle/>
          <a:p>
            <a:fld id="{4A7BA61F-AE71-7243-A0D5-8444C84C9623}" type="datetime1">
              <a:rPr lang="en-US" smtClean="0"/>
              <a:t>9/18/25</a:t>
            </a:fld>
            <a:endParaRPr lang="en-US" dirty="0"/>
          </a:p>
        </p:txBody>
      </p:sp>
      <p:sp>
        <p:nvSpPr>
          <p:cNvPr id="7" name="Slide Number Placeholder 6"/>
          <p:cNvSpPr>
            <a:spLocks noGrp="1"/>
          </p:cNvSpPr>
          <p:nvPr>
            <p:ph type="sldNum" sz="quarter" idx="12"/>
          </p:nvPr>
        </p:nvSpPr>
        <p:spPr>
          <a:xfrm>
            <a:off x="8740614" y="4874217"/>
            <a:ext cx="388616" cy="169406"/>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7679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514350" y="400050"/>
            <a:ext cx="8114109" cy="234315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16" name="Text Placeholder 9"/>
          <p:cNvSpPr>
            <a:spLocks noGrp="1"/>
          </p:cNvSpPr>
          <p:nvPr>
            <p:ph type="body" sz="quarter" idx="14"/>
          </p:nvPr>
        </p:nvSpPr>
        <p:spPr>
          <a:xfrm>
            <a:off x="685801" y="2882900"/>
            <a:ext cx="6228158" cy="342900"/>
          </a:xfrm>
        </p:spPr>
        <p:txBody>
          <a:bodyPr anchor="t">
            <a:normAutofit/>
          </a:bodyPr>
          <a:lstStyle>
            <a:lvl1pPr marL="0" indent="0">
              <a:buFontTx/>
              <a:buNone/>
              <a:defRPr sz="12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Date Placeholder 2"/>
          <p:cNvSpPr>
            <a:spLocks noGrp="1"/>
          </p:cNvSpPr>
          <p:nvPr>
            <p:ph type="dt" sz="half" idx="10"/>
          </p:nvPr>
        </p:nvSpPr>
        <p:spPr>
          <a:xfrm>
            <a:off x="7930267" y="4874217"/>
            <a:ext cx="587277" cy="169405"/>
          </a:xfrm>
          <a:prstGeom prst="rect">
            <a:avLst/>
          </a:prstGeom>
        </p:spPr>
        <p:txBody>
          <a:bodyPr/>
          <a:lstStyle/>
          <a:p>
            <a:fld id="{64651A42-8545-C248-851C-36FE36014F6B}" type="datetime1">
              <a:rPr lang="en-US" smtClean="0"/>
              <a:t>9/18/25</a:t>
            </a:fld>
            <a:endParaRPr lang="en-US" dirty="0"/>
          </a:p>
        </p:txBody>
      </p:sp>
      <p:sp>
        <p:nvSpPr>
          <p:cNvPr id="5" name="Slide Number Placeholder 4"/>
          <p:cNvSpPr>
            <a:spLocks noGrp="1"/>
          </p:cNvSpPr>
          <p:nvPr>
            <p:ph type="sldNum" sz="quarter" idx="12"/>
          </p:nvPr>
        </p:nvSpPr>
        <p:spPr>
          <a:xfrm>
            <a:off x="8722326" y="4874217"/>
            <a:ext cx="388616" cy="169406"/>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26931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3160" y="514350"/>
            <a:ext cx="7543800" cy="2057400"/>
          </a:xfrm>
        </p:spPr>
        <p:txBody>
          <a:bodyPr anchor="ctr">
            <a:normAutofit/>
          </a:bodyPr>
          <a:lstStyle>
            <a:lvl1pPr algn="l">
              <a:defRPr sz="2400" b="0" cap="all"/>
            </a:lvl1pPr>
          </a:lstStyle>
          <a:p>
            <a:r>
              <a:rPr lang="en-US"/>
              <a:t>Click to edit Master title style</a:t>
            </a:r>
            <a:endParaRPr lang="en-US" dirty="0"/>
          </a:p>
        </p:txBody>
      </p:sp>
      <p:sp>
        <p:nvSpPr>
          <p:cNvPr id="3" name="Text Placeholder 2"/>
          <p:cNvSpPr>
            <a:spLocks noGrp="1"/>
          </p:cNvSpPr>
          <p:nvPr>
            <p:ph type="body" idx="1"/>
          </p:nvPr>
        </p:nvSpPr>
        <p:spPr>
          <a:xfrm>
            <a:off x="513159" y="3086100"/>
            <a:ext cx="6401991" cy="1409700"/>
          </a:xfrm>
        </p:spPr>
        <p:txBody>
          <a:bodyPr anchor="ctr">
            <a:normAutofit/>
          </a:bodyPr>
          <a:lstStyle>
            <a:lvl1pPr marL="0" indent="0" algn="l">
              <a:buNone/>
              <a:defRPr sz="1500">
                <a:solidFill>
                  <a:schemeClr val="tx1">
                    <a:lumMod val="9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930267" y="4874217"/>
            <a:ext cx="587277" cy="169405"/>
          </a:xfrm>
          <a:prstGeom prst="rect">
            <a:avLst/>
          </a:prstGeom>
        </p:spPr>
        <p:txBody>
          <a:bodyPr/>
          <a:lstStyle/>
          <a:p>
            <a:fld id="{B155C8DE-2470-AE4E-8C25-1F22C61C1C99}" type="datetime1">
              <a:rPr lang="en-US" smtClean="0"/>
              <a:t>9/18/25</a:t>
            </a:fld>
            <a:endParaRPr lang="en-US" dirty="0"/>
          </a:p>
        </p:txBody>
      </p:sp>
      <p:sp>
        <p:nvSpPr>
          <p:cNvPr id="6" name="Slide Number Placeholder 5"/>
          <p:cNvSpPr>
            <a:spLocks noGrp="1"/>
          </p:cNvSpPr>
          <p:nvPr>
            <p:ph type="sldNum" sz="quarter" idx="12"/>
          </p:nvPr>
        </p:nvSpPr>
        <p:spPr>
          <a:xfrm>
            <a:off x="8740614" y="4874217"/>
            <a:ext cx="388616" cy="169406"/>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23266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9" y="514350"/>
            <a:ext cx="6858001" cy="2057400"/>
          </a:xfrm>
        </p:spPr>
        <p:txBody>
          <a:bodyPr anchor="ctr">
            <a:normAutofit/>
          </a:bodyPr>
          <a:lstStyle>
            <a:lvl1pPr algn="l">
              <a:defRPr sz="2400" b="1" i="0" cap="all" baseline="0">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84659" y="2571750"/>
            <a:ext cx="6400800" cy="28575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13160" y="3225801"/>
            <a:ext cx="6400800" cy="1263649"/>
          </a:xfrm>
        </p:spPr>
        <p:txBody>
          <a:bodyPr anchor="ctr">
            <a:normAutofit/>
          </a:bodyPr>
          <a:lstStyle>
            <a:lvl1pPr marL="0" indent="0" algn="l">
              <a:buNone/>
              <a:defRPr sz="1500">
                <a:solidFill>
                  <a:schemeClr val="tx1">
                    <a:lumMod val="9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930267" y="4874217"/>
            <a:ext cx="587277" cy="169405"/>
          </a:xfrm>
          <a:prstGeom prst="rect">
            <a:avLst/>
          </a:prstGeom>
        </p:spPr>
        <p:txBody>
          <a:bodyPr/>
          <a:lstStyle/>
          <a:p>
            <a:fld id="{75F60733-CCA3-3A4F-A79C-1C43D2C05DEC}" type="datetime1">
              <a:rPr lang="en-US" smtClean="0"/>
              <a:t>9/18/25</a:t>
            </a:fld>
            <a:endParaRPr lang="en-US" dirty="0"/>
          </a:p>
        </p:txBody>
      </p:sp>
      <p:sp>
        <p:nvSpPr>
          <p:cNvPr id="6" name="Slide Number Placeholder 5"/>
          <p:cNvSpPr>
            <a:spLocks noGrp="1"/>
          </p:cNvSpPr>
          <p:nvPr>
            <p:ph type="sldNum" sz="quarter" idx="12"/>
          </p:nvPr>
        </p:nvSpPr>
        <p:spPr>
          <a:xfrm>
            <a:off x="8731470" y="4874217"/>
            <a:ext cx="388616" cy="169406"/>
          </a:xfrm>
          <a:prstGeom prst="rect">
            <a:avLst/>
          </a:prstGeom>
        </p:spPr>
        <p:txBody>
          <a:bodyPr/>
          <a:lstStyle/>
          <a:p>
            <a:fld id="{D57F1E4F-1CFF-5643-939E-217C01CDF565}" type="slidenum">
              <a:rPr lang="en-US" smtClean="0"/>
              <a:pPr/>
              <a:t>‹#›</a:t>
            </a:fld>
            <a:endParaRPr lang="en-US" dirty="0"/>
          </a:p>
        </p:txBody>
      </p:sp>
      <p:sp>
        <p:nvSpPr>
          <p:cNvPr id="14" name="TextBox 13"/>
          <p:cNvSpPr txBox="1"/>
          <p:nvPr/>
        </p:nvSpPr>
        <p:spPr>
          <a:xfrm>
            <a:off x="398859" y="609167"/>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714059" y="2076451"/>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3044592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3159" y="2571750"/>
            <a:ext cx="6400800" cy="1273050"/>
          </a:xfrm>
        </p:spPr>
        <p:txBody>
          <a:bodyPr anchor="b">
            <a:normAutofit/>
          </a:bodyPr>
          <a:lstStyle>
            <a:lvl1pPr algn="l">
              <a:defRPr sz="2400" b="0" cap="all"/>
            </a:lvl1pPr>
          </a:lstStyle>
          <a:p>
            <a:r>
              <a:rPr lang="en-US"/>
              <a:t>Click to edit Master title style</a:t>
            </a:r>
            <a:endParaRPr lang="en-US" dirty="0"/>
          </a:p>
        </p:txBody>
      </p:sp>
      <p:sp>
        <p:nvSpPr>
          <p:cNvPr id="3" name="Text Placeholder 2"/>
          <p:cNvSpPr>
            <a:spLocks noGrp="1"/>
          </p:cNvSpPr>
          <p:nvPr>
            <p:ph type="body" idx="1"/>
          </p:nvPr>
        </p:nvSpPr>
        <p:spPr>
          <a:xfrm>
            <a:off x="513158" y="3849736"/>
            <a:ext cx="6401993" cy="645300"/>
          </a:xfrm>
        </p:spPr>
        <p:txBody>
          <a:bodyPr anchor="t">
            <a:normAutofit/>
          </a:bodyPr>
          <a:lstStyle>
            <a:lvl1pPr marL="0" indent="0" algn="l">
              <a:buNone/>
              <a:defRPr sz="1500">
                <a:solidFill>
                  <a:schemeClr val="tx1">
                    <a:lumMod val="8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930267" y="4874217"/>
            <a:ext cx="587277" cy="169405"/>
          </a:xfrm>
          <a:prstGeom prst="rect">
            <a:avLst/>
          </a:prstGeom>
        </p:spPr>
        <p:txBody>
          <a:bodyPr/>
          <a:lstStyle/>
          <a:p>
            <a:fld id="{69FFB7B7-890E-B143-819F-D5152346F96F}" type="datetime1">
              <a:rPr lang="en-US" smtClean="0"/>
              <a:t>9/18/25</a:t>
            </a:fld>
            <a:endParaRPr lang="en-US" dirty="0"/>
          </a:p>
        </p:txBody>
      </p:sp>
      <p:sp>
        <p:nvSpPr>
          <p:cNvPr id="6" name="Slide Number Placeholder 5"/>
          <p:cNvSpPr>
            <a:spLocks noGrp="1"/>
          </p:cNvSpPr>
          <p:nvPr>
            <p:ph type="sldNum" sz="quarter" idx="12"/>
          </p:nvPr>
        </p:nvSpPr>
        <p:spPr>
          <a:xfrm>
            <a:off x="8722326" y="4874217"/>
            <a:ext cx="388616" cy="169406"/>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67545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60" y="514350"/>
            <a:ext cx="6858000" cy="2057400"/>
          </a:xfrm>
        </p:spPr>
        <p:txBody>
          <a:bodyPr anchor="ctr">
            <a:normAutofit/>
          </a:bodyPr>
          <a:lstStyle>
            <a:lvl1pPr algn="l">
              <a:defRPr sz="24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513159" y="2946400"/>
            <a:ext cx="6400801" cy="787400"/>
          </a:xfrm>
        </p:spPr>
        <p:txBody>
          <a:bodyPr vert="horz" lIns="91440" tIns="45720" rIns="91440" bIns="45720" rtlCol="0" anchor="b">
            <a:normAutofit/>
          </a:bodyPr>
          <a:lstStyle>
            <a:lvl1pPr>
              <a:buNone/>
              <a:defRPr lang="en-US" sz="18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513159" y="3733800"/>
            <a:ext cx="6400801" cy="762000"/>
          </a:xfrm>
        </p:spPr>
        <p:txBody>
          <a:bodyPr anchor="t">
            <a:normAutofit/>
          </a:bodyPr>
          <a:lstStyle>
            <a:lvl1pPr marL="0" indent="0" algn="l">
              <a:buNone/>
              <a:defRPr sz="1350">
                <a:solidFill>
                  <a:schemeClr val="tx1">
                    <a:lumMod val="8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930267" y="4874217"/>
            <a:ext cx="587277" cy="169405"/>
          </a:xfrm>
          <a:prstGeom prst="rect">
            <a:avLst/>
          </a:prstGeom>
        </p:spPr>
        <p:txBody>
          <a:bodyPr/>
          <a:lstStyle/>
          <a:p>
            <a:fld id="{5D00C221-4727-AD42-9873-969C6C5AE382}" type="datetime1">
              <a:rPr lang="en-US" smtClean="0"/>
              <a:t>9/18/25</a:t>
            </a:fld>
            <a:endParaRPr lang="en-US" dirty="0"/>
          </a:p>
        </p:txBody>
      </p:sp>
      <p:sp>
        <p:nvSpPr>
          <p:cNvPr id="6" name="Slide Number Placeholder 5"/>
          <p:cNvSpPr>
            <a:spLocks noGrp="1"/>
          </p:cNvSpPr>
          <p:nvPr>
            <p:ph type="sldNum" sz="quarter" idx="12"/>
          </p:nvPr>
        </p:nvSpPr>
        <p:spPr>
          <a:xfrm>
            <a:off x="8749758" y="4874217"/>
            <a:ext cx="388616" cy="169406"/>
          </a:xfrm>
          <a:prstGeom prst="rect">
            <a:avLst/>
          </a:prstGeom>
        </p:spPr>
        <p:txBody>
          <a:bodyPr/>
          <a:lstStyle/>
          <a:p>
            <a:fld id="{D57F1E4F-1CFF-5643-939E-217C01CDF565}" type="slidenum">
              <a:rPr lang="en-US" smtClean="0"/>
              <a:pPr/>
              <a:t>‹#›</a:t>
            </a:fld>
            <a:endParaRPr lang="en-US" dirty="0"/>
          </a:p>
        </p:txBody>
      </p:sp>
      <p:sp>
        <p:nvSpPr>
          <p:cNvPr id="11" name="TextBox 10"/>
          <p:cNvSpPr txBox="1"/>
          <p:nvPr/>
        </p:nvSpPr>
        <p:spPr>
          <a:xfrm>
            <a:off x="398859" y="609167"/>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2" name="TextBox 11"/>
          <p:cNvSpPr txBox="1"/>
          <p:nvPr/>
        </p:nvSpPr>
        <p:spPr>
          <a:xfrm>
            <a:off x="7714059" y="2076451"/>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51104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3160" y="514350"/>
            <a:ext cx="7543800" cy="20574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513159" y="2946401"/>
            <a:ext cx="6400800" cy="628650"/>
          </a:xfrm>
        </p:spPr>
        <p:txBody>
          <a:bodyPr vert="horz" lIns="91440" tIns="45720" rIns="91440" bIns="45720" rtlCol="0" anchor="b">
            <a:normAutofit/>
          </a:bodyPr>
          <a:lstStyle>
            <a:lvl1pPr>
              <a:buNone/>
              <a:defRPr lang="en-US" sz="18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513159" y="3575049"/>
            <a:ext cx="6400801" cy="920750"/>
          </a:xfrm>
        </p:spPr>
        <p:txBody>
          <a:bodyPr anchor="t">
            <a:normAutofit/>
          </a:bodyPr>
          <a:lstStyle>
            <a:lvl1pPr marL="0" indent="0" algn="l">
              <a:buNone/>
              <a:defRPr sz="1350">
                <a:solidFill>
                  <a:schemeClr val="tx1">
                    <a:lumMod val="9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930267" y="4874217"/>
            <a:ext cx="587277" cy="169405"/>
          </a:xfrm>
          <a:prstGeom prst="rect">
            <a:avLst/>
          </a:prstGeom>
        </p:spPr>
        <p:txBody>
          <a:bodyPr/>
          <a:lstStyle/>
          <a:p>
            <a:fld id="{0B8E253E-F39E-794F-BF32-B1B31DF1C76F}" type="datetime1">
              <a:rPr lang="en-US" smtClean="0"/>
              <a:t>9/18/25</a:t>
            </a:fld>
            <a:endParaRPr lang="en-US" dirty="0"/>
          </a:p>
        </p:txBody>
      </p:sp>
      <p:sp>
        <p:nvSpPr>
          <p:cNvPr id="6" name="Slide Number Placeholder 5"/>
          <p:cNvSpPr>
            <a:spLocks noGrp="1"/>
          </p:cNvSpPr>
          <p:nvPr>
            <p:ph type="sldNum" sz="quarter" idx="12"/>
          </p:nvPr>
        </p:nvSpPr>
        <p:spPr>
          <a:xfrm>
            <a:off x="8731470" y="4874217"/>
            <a:ext cx="388616" cy="169406"/>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34537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Title-Image Right">
    <p:spTree>
      <p:nvGrpSpPr>
        <p:cNvPr id="1" name=""/>
        <p:cNvGrpSpPr/>
        <p:nvPr/>
      </p:nvGrpSpPr>
      <p:grpSpPr>
        <a:xfrm>
          <a:off x="0" y="0"/>
          <a:ext cx="0" cy="0"/>
          <a:chOff x="0" y="0"/>
          <a:chExt cx="0" cy="0"/>
        </a:xfrm>
      </p:grpSpPr>
      <p:pic>
        <p:nvPicPr>
          <p:cNvPr id="5" name="Picture 4" descr="A black and white logo with a star and a letter&#10;&#10;AI-generated content may be incorrect.">
            <a:extLst>
              <a:ext uri="{FF2B5EF4-FFF2-40B4-BE49-F238E27FC236}">
                <a16:creationId xmlns:a16="http://schemas.microsoft.com/office/drawing/2014/main" id="{F7CA27BA-9FB2-41EA-684C-F63E2CA4B6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263" y="4577529"/>
            <a:ext cx="775258" cy="311729"/>
          </a:xfrm>
          <a:prstGeom prst="rect">
            <a:avLst/>
          </a:prstGeom>
        </p:spPr>
      </p:pic>
      <p:sp>
        <p:nvSpPr>
          <p:cNvPr id="9" name="Picture Placeholder 10">
            <a:extLst>
              <a:ext uri="{FF2B5EF4-FFF2-40B4-BE49-F238E27FC236}">
                <a16:creationId xmlns:a16="http://schemas.microsoft.com/office/drawing/2014/main" id="{DB24A4D5-6BF1-7A2F-DE53-BBB9AC037D3F}"/>
              </a:ext>
            </a:extLst>
          </p:cNvPr>
          <p:cNvSpPr>
            <a:spLocks noGrp="1"/>
          </p:cNvSpPr>
          <p:nvPr>
            <p:ph type="pic" sz="quarter" idx="10"/>
          </p:nvPr>
        </p:nvSpPr>
        <p:spPr>
          <a:xfrm>
            <a:off x="5546037" y="0"/>
            <a:ext cx="3597963" cy="5143500"/>
          </a:xfrm>
          <a:prstGeom prst="rect">
            <a:avLst/>
          </a:prstGeom>
        </p:spPr>
        <p:txBody>
          <a:bodyPr/>
          <a:lstStyle>
            <a:lvl1pPr marL="104775" indent="0">
              <a:buNone/>
              <a:defRPr/>
            </a:lvl1pPr>
          </a:lstStyle>
          <a:p>
            <a:endParaRPr lang="en-US" dirty="0"/>
          </a:p>
        </p:txBody>
      </p:sp>
      <p:cxnSp>
        <p:nvCxnSpPr>
          <p:cNvPr id="7" name="Straight Connector 6">
            <a:extLst>
              <a:ext uri="{FF2B5EF4-FFF2-40B4-BE49-F238E27FC236}">
                <a16:creationId xmlns:a16="http://schemas.microsoft.com/office/drawing/2014/main" id="{80466C31-AEAC-B1B2-60B3-4E36140B2F71}"/>
              </a:ext>
            </a:extLst>
          </p:cNvPr>
          <p:cNvCxnSpPr>
            <a:cxnSpLocks/>
          </p:cNvCxnSpPr>
          <p:nvPr userDrawn="1"/>
        </p:nvCxnSpPr>
        <p:spPr>
          <a:xfrm>
            <a:off x="1459658" y="4531587"/>
            <a:ext cx="0" cy="421769"/>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FAC88CDE-273C-AEF1-6FFA-4491758F4A63}"/>
              </a:ext>
            </a:extLst>
          </p:cNvPr>
          <p:cNvPicPr>
            <a:picLocks noChangeAspect="1"/>
          </p:cNvPicPr>
          <p:nvPr userDrawn="1"/>
        </p:nvPicPr>
        <p:blipFill>
          <a:blip r:embed="rId3"/>
          <a:stretch>
            <a:fillRect/>
          </a:stretch>
        </p:blipFill>
        <p:spPr>
          <a:xfrm>
            <a:off x="1566782" y="4561404"/>
            <a:ext cx="1109328" cy="343978"/>
          </a:xfrm>
          <a:prstGeom prst="rect">
            <a:avLst/>
          </a:prstGeom>
        </p:spPr>
      </p:pic>
      <p:pic>
        <p:nvPicPr>
          <p:cNvPr id="14" name="Picture 13" descr="A logo with white text&#10;&#10;AI-generated content may be incorrect.">
            <a:extLst>
              <a:ext uri="{FF2B5EF4-FFF2-40B4-BE49-F238E27FC236}">
                <a16:creationId xmlns:a16="http://schemas.microsoft.com/office/drawing/2014/main" id="{83E2135A-2C2B-0310-AABB-ED129B574EF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4857" y="218960"/>
            <a:ext cx="3673344" cy="789660"/>
          </a:xfrm>
          <a:prstGeom prst="rect">
            <a:avLst/>
          </a:prstGeom>
        </p:spPr>
      </p:pic>
      <p:sp>
        <p:nvSpPr>
          <p:cNvPr id="2" name="Title 1">
            <a:extLst>
              <a:ext uri="{FF2B5EF4-FFF2-40B4-BE49-F238E27FC236}">
                <a16:creationId xmlns:a16="http://schemas.microsoft.com/office/drawing/2014/main" id="{8541B5A0-1291-D5EB-E8D4-010E7E336012}"/>
              </a:ext>
            </a:extLst>
          </p:cNvPr>
          <p:cNvSpPr>
            <a:spLocks noGrp="1"/>
          </p:cNvSpPr>
          <p:nvPr>
            <p:ph type="ctrTitle" hasCustomPrompt="1"/>
          </p:nvPr>
        </p:nvSpPr>
        <p:spPr>
          <a:xfrm>
            <a:off x="529936" y="1255014"/>
            <a:ext cx="4688108" cy="1837113"/>
          </a:xfrm>
          <a:prstGeom prst="rect">
            <a:avLst/>
          </a:prstGeom>
        </p:spPr>
        <p:txBody>
          <a:bodyPr anchor="b">
            <a:normAutofit/>
          </a:bodyPr>
          <a:lstStyle>
            <a:lvl1pPr algn="l">
              <a:defRPr sz="4050"/>
            </a:lvl1pPr>
          </a:lstStyle>
          <a:p>
            <a:r>
              <a:rPr lang="en-US" dirty="0"/>
              <a:t>Click to add title </a:t>
            </a:r>
          </a:p>
        </p:txBody>
      </p:sp>
      <p:sp>
        <p:nvSpPr>
          <p:cNvPr id="3" name="Subtitle 2">
            <a:extLst>
              <a:ext uri="{FF2B5EF4-FFF2-40B4-BE49-F238E27FC236}">
                <a16:creationId xmlns:a16="http://schemas.microsoft.com/office/drawing/2014/main" id="{878AD80C-B1DC-242D-120B-7E3122654101}"/>
              </a:ext>
            </a:extLst>
          </p:cNvPr>
          <p:cNvSpPr>
            <a:spLocks noGrp="1"/>
          </p:cNvSpPr>
          <p:nvPr>
            <p:ph type="subTitle" idx="1"/>
          </p:nvPr>
        </p:nvSpPr>
        <p:spPr>
          <a:xfrm>
            <a:off x="529936" y="3221906"/>
            <a:ext cx="4904377" cy="967140"/>
          </a:xfrm>
        </p:spPr>
        <p:txBody>
          <a:bodyPr/>
          <a:lstStyle/>
          <a:p>
            <a:r>
              <a:rPr lang="en-US" dirty="0">
                <a:solidFill>
                  <a:schemeClr val="tx1"/>
                </a:solidFill>
              </a:rPr>
              <a:t>Name Surname, PH.D.</a:t>
            </a:r>
            <a:br>
              <a:rPr lang="en-US" dirty="0">
                <a:solidFill>
                  <a:schemeClr val="tx1"/>
                </a:solidFill>
              </a:rPr>
            </a:br>
            <a:r>
              <a:rPr lang="en-US" sz="1200" dirty="0"/>
              <a:t>Title of speaker, Texas Advanced Computing Center</a:t>
            </a:r>
          </a:p>
        </p:txBody>
      </p:sp>
      <p:cxnSp>
        <p:nvCxnSpPr>
          <p:cNvPr id="4" name="Straight Connector 3">
            <a:extLst>
              <a:ext uri="{FF2B5EF4-FFF2-40B4-BE49-F238E27FC236}">
                <a16:creationId xmlns:a16="http://schemas.microsoft.com/office/drawing/2014/main" id="{85839D9A-6B6E-AFE3-B32D-0A199C19DF5E}"/>
              </a:ext>
            </a:extLst>
          </p:cNvPr>
          <p:cNvCxnSpPr>
            <a:cxnSpLocks/>
          </p:cNvCxnSpPr>
          <p:nvPr userDrawn="1"/>
        </p:nvCxnSpPr>
        <p:spPr>
          <a:xfrm>
            <a:off x="529936" y="3174057"/>
            <a:ext cx="490437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1319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lide-Title-Image Right - no line">
    <p:spTree>
      <p:nvGrpSpPr>
        <p:cNvPr id="1" name=""/>
        <p:cNvGrpSpPr/>
        <p:nvPr/>
      </p:nvGrpSpPr>
      <p:grpSpPr>
        <a:xfrm>
          <a:off x="0" y="0"/>
          <a:ext cx="0" cy="0"/>
          <a:chOff x="0" y="0"/>
          <a:chExt cx="0" cy="0"/>
        </a:xfrm>
      </p:grpSpPr>
      <p:pic>
        <p:nvPicPr>
          <p:cNvPr id="5" name="Picture 4" descr="A black and white logo with a star and a letter&#10;&#10;AI-generated content may be incorrect.">
            <a:extLst>
              <a:ext uri="{FF2B5EF4-FFF2-40B4-BE49-F238E27FC236}">
                <a16:creationId xmlns:a16="http://schemas.microsoft.com/office/drawing/2014/main" id="{F7CA27BA-9FB2-41EA-684C-F63E2CA4B6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263" y="4577529"/>
            <a:ext cx="775258" cy="311729"/>
          </a:xfrm>
          <a:prstGeom prst="rect">
            <a:avLst/>
          </a:prstGeom>
        </p:spPr>
      </p:pic>
      <p:sp>
        <p:nvSpPr>
          <p:cNvPr id="9" name="Picture Placeholder 10">
            <a:extLst>
              <a:ext uri="{FF2B5EF4-FFF2-40B4-BE49-F238E27FC236}">
                <a16:creationId xmlns:a16="http://schemas.microsoft.com/office/drawing/2014/main" id="{DB24A4D5-6BF1-7A2F-DE53-BBB9AC037D3F}"/>
              </a:ext>
            </a:extLst>
          </p:cNvPr>
          <p:cNvSpPr>
            <a:spLocks noGrp="1"/>
          </p:cNvSpPr>
          <p:nvPr>
            <p:ph type="pic" sz="quarter" idx="10"/>
          </p:nvPr>
        </p:nvSpPr>
        <p:spPr>
          <a:xfrm>
            <a:off x="5546037" y="0"/>
            <a:ext cx="3597963" cy="5143500"/>
          </a:xfrm>
          <a:prstGeom prst="rect">
            <a:avLst/>
          </a:prstGeom>
        </p:spPr>
        <p:txBody>
          <a:bodyPr/>
          <a:lstStyle>
            <a:lvl1pPr marL="104775" indent="0">
              <a:buNone/>
              <a:defRPr/>
            </a:lvl1pPr>
          </a:lstStyle>
          <a:p>
            <a:endParaRPr lang="en-US" dirty="0"/>
          </a:p>
        </p:txBody>
      </p:sp>
      <p:cxnSp>
        <p:nvCxnSpPr>
          <p:cNvPr id="7" name="Straight Connector 6">
            <a:extLst>
              <a:ext uri="{FF2B5EF4-FFF2-40B4-BE49-F238E27FC236}">
                <a16:creationId xmlns:a16="http://schemas.microsoft.com/office/drawing/2014/main" id="{80466C31-AEAC-B1B2-60B3-4E36140B2F71}"/>
              </a:ext>
            </a:extLst>
          </p:cNvPr>
          <p:cNvCxnSpPr>
            <a:cxnSpLocks/>
          </p:cNvCxnSpPr>
          <p:nvPr userDrawn="1"/>
        </p:nvCxnSpPr>
        <p:spPr>
          <a:xfrm>
            <a:off x="1459658" y="4531587"/>
            <a:ext cx="0" cy="421769"/>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FAC88CDE-273C-AEF1-6FFA-4491758F4A63}"/>
              </a:ext>
            </a:extLst>
          </p:cNvPr>
          <p:cNvPicPr>
            <a:picLocks noChangeAspect="1"/>
          </p:cNvPicPr>
          <p:nvPr userDrawn="1"/>
        </p:nvPicPr>
        <p:blipFill>
          <a:blip r:embed="rId3"/>
          <a:stretch>
            <a:fillRect/>
          </a:stretch>
        </p:blipFill>
        <p:spPr>
          <a:xfrm>
            <a:off x="1566782" y="4561404"/>
            <a:ext cx="1109328" cy="343978"/>
          </a:xfrm>
          <a:prstGeom prst="rect">
            <a:avLst/>
          </a:prstGeom>
        </p:spPr>
      </p:pic>
      <p:pic>
        <p:nvPicPr>
          <p:cNvPr id="14" name="Picture 13" descr="A logo with white text&#10;&#10;AI-generated content may be incorrect.">
            <a:extLst>
              <a:ext uri="{FF2B5EF4-FFF2-40B4-BE49-F238E27FC236}">
                <a16:creationId xmlns:a16="http://schemas.microsoft.com/office/drawing/2014/main" id="{83E2135A-2C2B-0310-AABB-ED129B574EF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4857" y="218960"/>
            <a:ext cx="3673344" cy="789660"/>
          </a:xfrm>
          <a:prstGeom prst="rect">
            <a:avLst/>
          </a:prstGeom>
        </p:spPr>
      </p:pic>
      <p:sp>
        <p:nvSpPr>
          <p:cNvPr id="2" name="Title 1">
            <a:extLst>
              <a:ext uri="{FF2B5EF4-FFF2-40B4-BE49-F238E27FC236}">
                <a16:creationId xmlns:a16="http://schemas.microsoft.com/office/drawing/2014/main" id="{8541B5A0-1291-D5EB-E8D4-010E7E336012}"/>
              </a:ext>
            </a:extLst>
          </p:cNvPr>
          <p:cNvSpPr>
            <a:spLocks noGrp="1"/>
          </p:cNvSpPr>
          <p:nvPr>
            <p:ph type="ctrTitle" hasCustomPrompt="1"/>
          </p:nvPr>
        </p:nvSpPr>
        <p:spPr>
          <a:xfrm>
            <a:off x="529936" y="1255014"/>
            <a:ext cx="4688108" cy="1837113"/>
          </a:xfrm>
          <a:prstGeom prst="rect">
            <a:avLst/>
          </a:prstGeom>
        </p:spPr>
        <p:txBody>
          <a:bodyPr anchor="b">
            <a:normAutofit/>
          </a:bodyPr>
          <a:lstStyle>
            <a:lvl1pPr algn="l">
              <a:defRPr sz="4050"/>
            </a:lvl1pPr>
          </a:lstStyle>
          <a:p>
            <a:r>
              <a:rPr lang="en-US" dirty="0"/>
              <a:t>Click to add title </a:t>
            </a:r>
          </a:p>
        </p:txBody>
      </p:sp>
      <p:sp>
        <p:nvSpPr>
          <p:cNvPr id="3" name="Subtitle 2">
            <a:extLst>
              <a:ext uri="{FF2B5EF4-FFF2-40B4-BE49-F238E27FC236}">
                <a16:creationId xmlns:a16="http://schemas.microsoft.com/office/drawing/2014/main" id="{878AD80C-B1DC-242D-120B-7E3122654101}"/>
              </a:ext>
            </a:extLst>
          </p:cNvPr>
          <p:cNvSpPr>
            <a:spLocks noGrp="1"/>
          </p:cNvSpPr>
          <p:nvPr>
            <p:ph type="subTitle" idx="1"/>
          </p:nvPr>
        </p:nvSpPr>
        <p:spPr>
          <a:xfrm>
            <a:off x="529936" y="3221906"/>
            <a:ext cx="4904377" cy="967140"/>
          </a:xfrm>
        </p:spPr>
        <p:txBody>
          <a:bodyPr/>
          <a:lstStyle/>
          <a:p>
            <a:r>
              <a:rPr lang="en-US" dirty="0">
                <a:solidFill>
                  <a:schemeClr val="tx1"/>
                </a:solidFill>
              </a:rPr>
              <a:t>Name Surname, PH.D.</a:t>
            </a:r>
            <a:br>
              <a:rPr lang="en-US" dirty="0">
                <a:solidFill>
                  <a:schemeClr val="tx1"/>
                </a:solidFill>
              </a:rPr>
            </a:br>
            <a:r>
              <a:rPr lang="en-US" sz="1200" dirty="0"/>
              <a:t>Title of speaker, Texas Advanced Computing Center</a:t>
            </a:r>
          </a:p>
        </p:txBody>
      </p:sp>
    </p:spTree>
    <p:extLst>
      <p:ext uri="{BB962C8B-B14F-4D97-AF65-F5344CB8AC3E}">
        <p14:creationId xmlns:p14="http://schemas.microsoft.com/office/powerpoint/2010/main" val="950890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Title">
    <p:spTree>
      <p:nvGrpSpPr>
        <p:cNvPr id="1" name=""/>
        <p:cNvGrpSpPr/>
        <p:nvPr/>
      </p:nvGrpSpPr>
      <p:grpSpPr>
        <a:xfrm>
          <a:off x="0" y="0"/>
          <a:ext cx="0" cy="0"/>
          <a:chOff x="0" y="0"/>
          <a:chExt cx="0" cy="0"/>
        </a:xfrm>
      </p:grpSpPr>
      <p:pic>
        <p:nvPicPr>
          <p:cNvPr id="4" name="Picture 3" descr="A black and white logo with a star and a letter&#10;&#10;AI-generated content may be incorrect.">
            <a:extLst>
              <a:ext uri="{FF2B5EF4-FFF2-40B4-BE49-F238E27FC236}">
                <a16:creationId xmlns:a16="http://schemas.microsoft.com/office/drawing/2014/main" id="{AEAD92B1-3DE4-6372-2998-6246842B5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263" y="4577529"/>
            <a:ext cx="775258" cy="311729"/>
          </a:xfrm>
          <a:prstGeom prst="rect">
            <a:avLst/>
          </a:prstGeom>
        </p:spPr>
      </p:pic>
      <p:cxnSp>
        <p:nvCxnSpPr>
          <p:cNvPr id="5" name="Straight Connector 4">
            <a:extLst>
              <a:ext uri="{FF2B5EF4-FFF2-40B4-BE49-F238E27FC236}">
                <a16:creationId xmlns:a16="http://schemas.microsoft.com/office/drawing/2014/main" id="{0F55457C-8654-E1B7-C581-CDF17A87D745}"/>
              </a:ext>
            </a:extLst>
          </p:cNvPr>
          <p:cNvCxnSpPr>
            <a:cxnSpLocks/>
          </p:cNvCxnSpPr>
          <p:nvPr userDrawn="1"/>
        </p:nvCxnSpPr>
        <p:spPr>
          <a:xfrm>
            <a:off x="1459658" y="4531587"/>
            <a:ext cx="0" cy="421769"/>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6" name="Picture 5">
            <a:extLst>
              <a:ext uri="{FF2B5EF4-FFF2-40B4-BE49-F238E27FC236}">
                <a16:creationId xmlns:a16="http://schemas.microsoft.com/office/drawing/2014/main" id="{5F26EBCB-D765-122C-0A20-0238344641EA}"/>
              </a:ext>
            </a:extLst>
          </p:cNvPr>
          <p:cNvPicPr>
            <a:picLocks noChangeAspect="1"/>
          </p:cNvPicPr>
          <p:nvPr userDrawn="1"/>
        </p:nvPicPr>
        <p:blipFill>
          <a:blip r:embed="rId3"/>
          <a:stretch>
            <a:fillRect/>
          </a:stretch>
        </p:blipFill>
        <p:spPr>
          <a:xfrm>
            <a:off x="1566782" y="4561404"/>
            <a:ext cx="1109328" cy="343978"/>
          </a:xfrm>
          <a:prstGeom prst="rect">
            <a:avLst/>
          </a:prstGeom>
        </p:spPr>
      </p:pic>
      <p:pic>
        <p:nvPicPr>
          <p:cNvPr id="10" name="Picture 9" descr="A logo with white text&#10;&#10;AI-generated content may be incorrect.">
            <a:extLst>
              <a:ext uri="{FF2B5EF4-FFF2-40B4-BE49-F238E27FC236}">
                <a16:creationId xmlns:a16="http://schemas.microsoft.com/office/drawing/2014/main" id="{95E1ADAA-F1F0-CDA9-872B-125C26CF475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4857" y="218960"/>
            <a:ext cx="3673344" cy="789660"/>
          </a:xfrm>
          <a:prstGeom prst="rect">
            <a:avLst/>
          </a:prstGeom>
        </p:spPr>
      </p:pic>
      <p:sp>
        <p:nvSpPr>
          <p:cNvPr id="7" name="Title 1">
            <a:extLst>
              <a:ext uri="{FF2B5EF4-FFF2-40B4-BE49-F238E27FC236}">
                <a16:creationId xmlns:a16="http://schemas.microsoft.com/office/drawing/2014/main" id="{4C56E110-B79F-B0DA-63E2-4BBE606C8D62}"/>
              </a:ext>
            </a:extLst>
          </p:cNvPr>
          <p:cNvSpPr>
            <a:spLocks noGrp="1"/>
          </p:cNvSpPr>
          <p:nvPr>
            <p:ph type="ctrTitle" hasCustomPrompt="1"/>
          </p:nvPr>
        </p:nvSpPr>
        <p:spPr>
          <a:xfrm>
            <a:off x="529936" y="1255014"/>
            <a:ext cx="6842414" cy="1837113"/>
          </a:xfrm>
          <a:prstGeom prst="rect">
            <a:avLst/>
          </a:prstGeom>
        </p:spPr>
        <p:txBody>
          <a:bodyPr anchor="b">
            <a:normAutofit/>
          </a:bodyPr>
          <a:lstStyle>
            <a:lvl1pPr algn="l">
              <a:defRPr sz="4050"/>
            </a:lvl1pPr>
          </a:lstStyle>
          <a:p>
            <a:r>
              <a:rPr lang="en-US" dirty="0"/>
              <a:t>Click to add title </a:t>
            </a:r>
          </a:p>
        </p:txBody>
      </p:sp>
      <p:sp>
        <p:nvSpPr>
          <p:cNvPr id="8" name="Subtitle 2">
            <a:extLst>
              <a:ext uri="{FF2B5EF4-FFF2-40B4-BE49-F238E27FC236}">
                <a16:creationId xmlns:a16="http://schemas.microsoft.com/office/drawing/2014/main" id="{57543EC0-31DE-4D4E-7D6A-9C313B0B2EF2}"/>
              </a:ext>
            </a:extLst>
          </p:cNvPr>
          <p:cNvSpPr>
            <a:spLocks noGrp="1"/>
          </p:cNvSpPr>
          <p:nvPr>
            <p:ph type="subTitle" idx="1"/>
          </p:nvPr>
        </p:nvSpPr>
        <p:spPr>
          <a:xfrm>
            <a:off x="529936" y="3221906"/>
            <a:ext cx="4904377" cy="967140"/>
          </a:xfrm>
        </p:spPr>
        <p:txBody>
          <a:bodyPr/>
          <a:lstStyle/>
          <a:p>
            <a:r>
              <a:rPr lang="en-US" dirty="0">
                <a:solidFill>
                  <a:schemeClr val="tx1"/>
                </a:solidFill>
              </a:rPr>
              <a:t>Name Surname, PH.D.</a:t>
            </a:r>
            <a:br>
              <a:rPr lang="en-US" dirty="0">
                <a:solidFill>
                  <a:schemeClr val="tx1"/>
                </a:solidFill>
              </a:rPr>
            </a:br>
            <a:r>
              <a:rPr lang="en-US" sz="1200" dirty="0"/>
              <a:t>Title of speaker, Texas Advanced Computing Center</a:t>
            </a:r>
          </a:p>
        </p:txBody>
      </p:sp>
      <p:cxnSp>
        <p:nvCxnSpPr>
          <p:cNvPr id="9" name="Straight Connector 8">
            <a:extLst>
              <a:ext uri="{FF2B5EF4-FFF2-40B4-BE49-F238E27FC236}">
                <a16:creationId xmlns:a16="http://schemas.microsoft.com/office/drawing/2014/main" id="{BC529CB3-7D9B-79CE-B108-7751BD7F3019}"/>
              </a:ext>
            </a:extLst>
          </p:cNvPr>
          <p:cNvCxnSpPr>
            <a:cxnSpLocks/>
          </p:cNvCxnSpPr>
          <p:nvPr userDrawn="1"/>
        </p:nvCxnSpPr>
        <p:spPr>
          <a:xfrm>
            <a:off x="529936" y="3174057"/>
            <a:ext cx="490437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6152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2733" y="1287378"/>
            <a:ext cx="4251613" cy="1371601"/>
          </a:xfrm>
        </p:spPr>
        <p:txBody>
          <a:bodyPr wrap="square" anchor="t" anchorCtr="0">
            <a:normAutofit/>
          </a:bodyPr>
          <a:lstStyle>
            <a:lvl1pPr algn="l">
              <a:defRPr sz="3200">
                <a:effectLst/>
              </a:defRPr>
            </a:lvl1pPr>
          </a:lstStyle>
          <a:p>
            <a:r>
              <a:rPr lang="en-US"/>
              <a:t>Click to edit Master title style</a:t>
            </a:r>
            <a:endParaRPr lang="en-US" dirty="0"/>
          </a:p>
        </p:txBody>
      </p:sp>
      <p:sp>
        <p:nvSpPr>
          <p:cNvPr id="3" name="Subtitle 2"/>
          <p:cNvSpPr>
            <a:spLocks noGrp="1"/>
          </p:cNvSpPr>
          <p:nvPr>
            <p:ph type="subTitle" idx="1"/>
          </p:nvPr>
        </p:nvSpPr>
        <p:spPr>
          <a:xfrm>
            <a:off x="452733" y="2658979"/>
            <a:ext cx="4251613" cy="818147"/>
          </a:xfrm>
        </p:spPr>
        <p:txBody>
          <a:bodyPr anchor="t">
            <a:normAutofit/>
          </a:bodyPr>
          <a:lstStyle>
            <a:lvl1pPr marL="0" indent="0" algn="l">
              <a:buNone/>
              <a:defRPr sz="1575">
                <a:solidFill>
                  <a:schemeClr val="tx1">
                    <a:lumMod val="9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161648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Title-Deco Corner">
    <p:spTree>
      <p:nvGrpSpPr>
        <p:cNvPr id="1" name=""/>
        <p:cNvGrpSpPr/>
        <p:nvPr/>
      </p:nvGrpSpPr>
      <p:grpSpPr>
        <a:xfrm>
          <a:off x="0" y="0"/>
          <a:ext cx="0" cy="0"/>
          <a:chOff x="0" y="0"/>
          <a:chExt cx="0" cy="0"/>
        </a:xfrm>
      </p:grpSpPr>
      <p:pic>
        <p:nvPicPr>
          <p:cNvPr id="4" name="Picture 3" descr="A black and white logo with a star and a letter&#10;&#10;AI-generated content may be incorrect.">
            <a:extLst>
              <a:ext uri="{FF2B5EF4-FFF2-40B4-BE49-F238E27FC236}">
                <a16:creationId xmlns:a16="http://schemas.microsoft.com/office/drawing/2014/main" id="{137399D2-7ABC-1B60-CC40-23ED1E0C2D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263" y="4577529"/>
            <a:ext cx="775258" cy="311729"/>
          </a:xfrm>
          <a:prstGeom prst="rect">
            <a:avLst/>
          </a:prstGeom>
        </p:spPr>
      </p:pic>
      <p:cxnSp>
        <p:nvCxnSpPr>
          <p:cNvPr id="5" name="Straight Connector 4">
            <a:extLst>
              <a:ext uri="{FF2B5EF4-FFF2-40B4-BE49-F238E27FC236}">
                <a16:creationId xmlns:a16="http://schemas.microsoft.com/office/drawing/2014/main" id="{3FCF1934-9DED-7A11-5AA1-AA55C565AB59}"/>
              </a:ext>
            </a:extLst>
          </p:cNvPr>
          <p:cNvCxnSpPr>
            <a:cxnSpLocks/>
          </p:cNvCxnSpPr>
          <p:nvPr userDrawn="1"/>
        </p:nvCxnSpPr>
        <p:spPr>
          <a:xfrm>
            <a:off x="1459658" y="4531587"/>
            <a:ext cx="0" cy="421769"/>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6" name="Picture 5">
            <a:extLst>
              <a:ext uri="{FF2B5EF4-FFF2-40B4-BE49-F238E27FC236}">
                <a16:creationId xmlns:a16="http://schemas.microsoft.com/office/drawing/2014/main" id="{CAE1FD14-C004-B1D1-A4B1-16597EA7A6A0}"/>
              </a:ext>
            </a:extLst>
          </p:cNvPr>
          <p:cNvPicPr>
            <a:picLocks noChangeAspect="1"/>
          </p:cNvPicPr>
          <p:nvPr userDrawn="1"/>
        </p:nvPicPr>
        <p:blipFill>
          <a:blip r:embed="rId3"/>
          <a:stretch>
            <a:fillRect/>
          </a:stretch>
        </p:blipFill>
        <p:spPr>
          <a:xfrm>
            <a:off x="1566782" y="4561404"/>
            <a:ext cx="1109328" cy="343978"/>
          </a:xfrm>
          <a:prstGeom prst="rect">
            <a:avLst/>
          </a:prstGeom>
        </p:spPr>
      </p:pic>
      <p:pic>
        <p:nvPicPr>
          <p:cNvPr id="11" name="Picture 10" descr="A logo with white text&#10;&#10;AI-generated content may be incorrect.">
            <a:extLst>
              <a:ext uri="{FF2B5EF4-FFF2-40B4-BE49-F238E27FC236}">
                <a16:creationId xmlns:a16="http://schemas.microsoft.com/office/drawing/2014/main" id="{4D55EA0C-FE61-2899-EDAB-AF70D85D0B8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4857" y="218960"/>
            <a:ext cx="3673344" cy="789660"/>
          </a:xfrm>
          <a:prstGeom prst="rect">
            <a:avLst/>
          </a:prstGeom>
        </p:spPr>
      </p:pic>
      <p:pic>
        <p:nvPicPr>
          <p:cNvPr id="14" name="Picture 13">
            <a:extLst>
              <a:ext uri="{FF2B5EF4-FFF2-40B4-BE49-F238E27FC236}">
                <a16:creationId xmlns:a16="http://schemas.microsoft.com/office/drawing/2014/main" id="{7DAC8236-4620-FC25-D7F2-C2D68A8A6076}"/>
              </a:ext>
            </a:extLst>
          </p:cNvPr>
          <p:cNvPicPr>
            <a:picLocks noChangeAspect="1"/>
          </p:cNvPicPr>
          <p:nvPr userDrawn="1"/>
        </p:nvPicPr>
        <p:blipFill>
          <a:blip r:embed="rId5"/>
          <a:stretch>
            <a:fillRect/>
          </a:stretch>
        </p:blipFill>
        <p:spPr>
          <a:xfrm>
            <a:off x="6711856" y="86811"/>
            <a:ext cx="2314575" cy="3669030"/>
          </a:xfrm>
          <a:prstGeom prst="rect">
            <a:avLst/>
          </a:prstGeom>
        </p:spPr>
      </p:pic>
      <p:sp>
        <p:nvSpPr>
          <p:cNvPr id="7" name="Title 1">
            <a:extLst>
              <a:ext uri="{FF2B5EF4-FFF2-40B4-BE49-F238E27FC236}">
                <a16:creationId xmlns:a16="http://schemas.microsoft.com/office/drawing/2014/main" id="{EB5884BF-F585-3850-1EA7-F68D1A37787E}"/>
              </a:ext>
            </a:extLst>
          </p:cNvPr>
          <p:cNvSpPr>
            <a:spLocks noGrp="1"/>
          </p:cNvSpPr>
          <p:nvPr>
            <p:ph type="ctrTitle" hasCustomPrompt="1"/>
          </p:nvPr>
        </p:nvSpPr>
        <p:spPr>
          <a:xfrm>
            <a:off x="529936" y="1255014"/>
            <a:ext cx="6842414" cy="1837113"/>
          </a:xfrm>
          <a:prstGeom prst="rect">
            <a:avLst/>
          </a:prstGeom>
        </p:spPr>
        <p:txBody>
          <a:bodyPr anchor="b">
            <a:normAutofit/>
          </a:bodyPr>
          <a:lstStyle>
            <a:lvl1pPr algn="l">
              <a:defRPr sz="4050"/>
            </a:lvl1pPr>
          </a:lstStyle>
          <a:p>
            <a:r>
              <a:rPr lang="en-US" dirty="0"/>
              <a:t>Click to add title </a:t>
            </a:r>
          </a:p>
        </p:txBody>
      </p:sp>
      <p:sp>
        <p:nvSpPr>
          <p:cNvPr id="8" name="Subtitle 2">
            <a:extLst>
              <a:ext uri="{FF2B5EF4-FFF2-40B4-BE49-F238E27FC236}">
                <a16:creationId xmlns:a16="http://schemas.microsoft.com/office/drawing/2014/main" id="{70731635-68AD-1AE3-6CB1-C4820DBD8546}"/>
              </a:ext>
            </a:extLst>
          </p:cNvPr>
          <p:cNvSpPr>
            <a:spLocks noGrp="1"/>
          </p:cNvSpPr>
          <p:nvPr>
            <p:ph type="subTitle" idx="1"/>
          </p:nvPr>
        </p:nvSpPr>
        <p:spPr>
          <a:xfrm>
            <a:off x="529936" y="3221906"/>
            <a:ext cx="4904377" cy="967140"/>
          </a:xfrm>
        </p:spPr>
        <p:txBody>
          <a:bodyPr/>
          <a:lstStyle/>
          <a:p>
            <a:r>
              <a:rPr lang="en-US" dirty="0">
                <a:solidFill>
                  <a:schemeClr val="tx1"/>
                </a:solidFill>
              </a:rPr>
              <a:t>Name Surname, PH.D.</a:t>
            </a:r>
            <a:br>
              <a:rPr lang="en-US" dirty="0">
                <a:solidFill>
                  <a:schemeClr val="tx1"/>
                </a:solidFill>
              </a:rPr>
            </a:br>
            <a:r>
              <a:rPr lang="en-US" sz="1200" dirty="0"/>
              <a:t>Title of speaker, Texas Advanced Computing Center</a:t>
            </a:r>
          </a:p>
        </p:txBody>
      </p:sp>
      <p:cxnSp>
        <p:nvCxnSpPr>
          <p:cNvPr id="9" name="Straight Connector 8">
            <a:extLst>
              <a:ext uri="{FF2B5EF4-FFF2-40B4-BE49-F238E27FC236}">
                <a16:creationId xmlns:a16="http://schemas.microsoft.com/office/drawing/2014/main" id="{0FFB7616-C362-1CC6-0F01-00BE740B98C6}"/>
              </a:ext>
            </a:extLst>
          </p:cNvPr>
          <p:cNvCxnSpPr>
            <a:cxnSpLocks/>
          </p:cNvCxnSpPr>
          <p:nvPr userDrawn="1"/>
        </p:nvCxnSpPr>
        <p:spPr>
          <a:xfrm>
            <a:off x="529936" y="3174057"/>
            <a:ext cx="490437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0294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Title Vista">
    <p:spTree>
      <p:nvGrpSpPr>
        <p:cNvPr id="1" name=""/>
        <p:cNvGrpSpPr/>
        <p:nvPr/>
      </p:nvGrpSpPr>
      <p:grpSpPr>
        <a:xfrm>
          <a:off x="0" y="0"/>
          <a:ext cx="0" cy="0"/>
          <a:chOff x="0" y="0"/>
          <a:chExt cx="0" cy="0"/>
        </a:xfrm>
      </p:grpSpPr>
      <p:pic>
        <p:nvPicPr>
          <p:cNvPr id="15" name="Picture 14" descr="A screenshot of a video game&#10;&#10;AI-generated content may be incorrect.">
            <a:extLst>
              <a:ext uri="{FF2B5EF4-FFF2-40B4-BE49-F238E27FC236}">
                <a16:creationId xmlns:a16="http://schemas.microsoft.com/office/drawing/2014/main" id="{3141F7EC-8B2A-37B9-2E99-97FD56EE38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53" y="-1"/>
            <a:ext cx="9144000" cy="5143500"/>
          </a:xfrm>
          <a:prstGeom prst="rect">
            <a:avLst/>
          </a:prstGeom>
        </p:spPr>
      </p:pic>
      <p:pic>
        <p:nvPicPr>
          <p:cNvPr id="4" name="Picture 3" descr="A black and white logo with a star and a letter&#10;&#10;AI-generated content may be incorrect.">
            <a:extLst>
              <a:ext uri="{FF2B5EF4-FFF2-40B4-BE49-F238E27FC236}">
                <a16:creationId xmlns:a16="http://schemas.microsoft.com/office/drawing/2014/main" id="{D150C7A1-9352-828E-AC23-7F856D2ACB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6263" y="4577529"/>
            <a:ext cx="775258" cy="311729"/>
          </a:xfrm>
          <a:prstGeom prst="rect">
            <a:avLst/>
          </a:prstGeom>
        </p:spPr>
      </p:pic>
      <p:cxnSp>
        <p:nvCxnSpPr>
          <p:cNvPr id="5" name="Straight Connector 4">
            <a:extLst>
              <a:ext uri="{FF2B5EF4-FFF2-40B4-BE49-F238E27FC236}">
                <a16:creationId xmlns:a16="http://schemas.microsoft.com/office/drawing/2014/main" id="{F7818918-EBCB-FF93-E524-B16B6D06DB19}"/>
              </a:ext>
            </a:extLst>
          </p:cNvPr>
          <p:cNvCxnSpPr>
            <a:cxnSpLocks/>
          </p:cNvCxnSpPr>
          <p:nvPr userDrawn="1"/>
        </p:nvCxnSpPr>
        <p:spPr>
          <a:xfrm>
            <a:off x="1459658" y="4531587"/>
            <a:ext cx="0" cy="421769"/>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0" name="Picture 9">
            <a:extLst>
              <a:ext uri="{FF2B5EF4-FFF2-40B4-BE49-F238E27FC236}">
                <a16:creationId xmlns:a16="http://schemas.microsoft.com/office/drawing/2014/main" id="{986CD891-68FD-9E50-9CB0-CC469355C668}"/>
              </a:ext>
            </a:extLst>
          </p:cNvPr>
          <p:cNvPicPr>
            <a:picLocks noChangeAspect="1"/>
          </p:cNvPicPr>
          <p:nvPr userDrawn="1"/>
        </p:nvPicPr>
        <p:blipFill>
          <a:blip r:embed="rId4"/>
          <a:stretch>
            <a:fillRect/>
          </a:stretch>
        </p:blipFill>
        <p:spPr>
          <a:xfrm>
            <a:off x="1566782" y="4561404"/>
            <a:ext cx="1109328" cy="343978"/>
          </a:xfrm>
          <a:prstGeom prst="rect">
            <a:avLst/>
          </a:prstGeom>
        </p:spPr>
      </p:pic>
      <p:pic>
        <p:nvPicPr>
          <p:cNvPr id="11" name="Picture 10" descr="A logo with white text&#10;&#10;AI-generated content may be incorrect.">
            <a:extLst>
              <a:ext uri="{FF2B5EF4-FFF2-40B4-BE49-F238E27FC236}">
                <a16:creationId xmlns:a16="http://schemas.microsoft.com/office/drawing/2014/main" id="{A4757F3C-3757-3568-3CBE-95215EF686A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4857" y="218960"/>
            <a:ext cx="3673344" cy="789660"/>
          </a:xfrm>
          <a:prstGeom prst="rect">
            <a:avLst/>
          </a:prstGeom>
        </p:spPr>
      </p:pic>
      <p:sp>
        <p:nvSpPr>
          <p:cNvPr id="6" name="Title 1">
            <a:extLst>
              <a:ext uri="{FF2B5EF4-FFF2-40B4-BE49-F238E27FC236}">
                <a16:creationId xmlns:a16="http://schemas.microsoft.com/office/drawing/2014/main" id="{0F9B7931-17EC-6D17-F0EC-272708098562}"/>
              </a:ext>
            </a:extLst>
          </p:cNvPr>
          <p:cNvSpPr>
            <a:spLocks noGrp="1"/>
          </p:cNvSpPr>
          <p:nvPr>
            <p:ph type="ctrTitle" hasCustomPrompt="1"/>
          </p:nvPr>
        </p:nvSpPr>
        <p:spPr>
          <a:xfrm>
            <a:off x="529936" y="1255014"/>
            <a:ext cx="4688108" cy="1837113"/>
          </a:xfrm>
          <a:prstGeom prst="rect">
            <a:avLst/>
          </a:prstGeom>
        </p:spPr>
        <p:txBody>
          <a:bodyPr anchor="b">
            <a:normAutofit/>
          </a:bodyPr>
          <a:lstStyle>
            <a:lvl1pPr algn="l">
              <a:defRPr sz="4050"/>
            </a:lvl1pPr>
          </a:lstStyle>
          <a:p>
            <a:r>
              <a:rPr lang="en-US" dirty="0"/>
              <a:t>Click to add title </a:t>
            </a:r>
          </a:p>
        </p:txBody>
      </p:sp>
      <p:sp>
        <p:nvSpPr>
          <p:cNvPr id="7" name="Subtitle 2">
            <a:extLst>
              <a:ext uri="{FF2B5EF4-FFF2-40B4-BE49-F238E27FC236}">
                <a16:creationId xmlns:a16="http://schemas.microsoft.com/office/drawing/2014/main" id="{2A128FA1-6CEC-2465-782E-388F1D0E4E6C}"/>
              </a:ext>
            </a:extLst>
          </p:cNvPr>
          <p:cNvSpPr>
            <a:spLocks noGrp="1"/>
          </p:cNvSpPr>
          <p:nvPr>
            <p:ph type="subTitle" idx="1"/>
          </p:nvPr>
        </p:nvSpPr>
        <p:spPr>
          <a:xfrm>
            <a:off x="529936" y="3221906"/>
            <a:ext cx="4904377" cy="967140"/>
          </a:xfrm>
        </p:spPr>
        <p:txBody>
          <a:bodyPr/>
          <a:lstStyle/>
          <a:p>
            <a:r>
              <a:rPr lang="en-US" dirty="0">
                <a:solidFill>
                  <a:schemeClr val="tx1"/>
                </a:solidFill>
              </a:rPr>
              <a:t>Name Surname, PH.D.</a:t>
            </a:r>
            <a:br>
              <a:rPr lang="en-US" dirty="0">
                <a:solidFill>
                  <a:schemeClr val="tx1"/>
                </a:solidFill>
              </a:rPr>
            </a:br>
            <a:r>
              <a:rPr lang="en-US" sz="1200" dirty="0"/>
              <a:t>Title of speaker, Texas Advanced Computing Center</a:t>
            </a:r>
          </a:p>
        </p:txBody>
      </p:sp>
      <p:cxnSp>
        <p:nvCxnSpPr>
          <p:cNvPr id="8" name="Straight Connector 7">
            <a:extLst>
              <a:ext uri="{FF2B5EF4-FFF2-40B4-BE49-F238E27FC236}">
                <a16:creationId xmlns:a16="http://schemas.microsoft.com/office/drawing/2014/main" id="{8F5C39CA-FBC6-C582-75B1-B541F1596F6A}"/>
              </a:ext>
            </a:extLst>
          </p:cNvPr>
          <p:cNvCxnSpPr>
            <a:cxnSpLocks/>
          </p:cNvCxnSpPr>
          <p:nvPr userDrawn="1"/>
        </p:nvCxnSpPr>
        <p:spPr>
          <a:xfrm>
            <a:off x="529936" y="3174057"/>
            <a:ext cx="490437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87239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Title Stampede3">
    <p:spTree>
      <p:nvGrpSpPr>
        <p:cNvPr id="1" name=""/>
        <p:cNvGrpSpPr/>
        <p:nvPr/>
      </p:nvGrpSpPr>
      <p:grpSpPr>
        <a:xfrm>
          <a:off x="0" y="0"/>
          <a:ext cx="0" cy="0"/>
          <a:chOff x="0" y="0"/>
          <a:chExt cx="0" cy="0"/>
        </a:xfrm>
      </p:grpSpPr>
      <p:pic>
        <p:nvPicPr>
          <p:cNvPr id="12" name="Picture 11" descr="A bull with horns on a rock&#10;&#10;AI-generated content may be incorrect.">
            <a:extLst>
              <a:ext uri="{FF2B5EF4-FFF2-40B4-BE49-F238E27FC236}">
                <a16:creationId xmlns:a16="http://schemas.microsoft.com/office/drawing/2014/main" id="{726C2952-31A2-5F1A-F5C2-B08F04A5F0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667" y="-41315"/>
            <a:ext cx="9326880" cy="5246370"/>
          </a:xfrm>
          <a:prstGeom prst="rect">
            <a:avLst/>
          </a:prstGeom>
        </p:spPr>
      </p:pic>
      <p:pic>
        <p:nvPicPr>
          <p:cNvPr id="4" name="Picture 3" descr="A black and white logo with a star and a letter&#10;&#10;AI-generated content may be incorrect.">
            <a:extLst>
              <a:ext uri="{FF2B5EF4-FFF2-40B4-BE49-F238E27FC236}">
                <a16:creationId xmlns:a16="http://schemas.microsoft.com/office/drawing/2014/main" id="{E7B7A9F7-45F8-9DEC-DC3D-8DC33FE5E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6263" y="4577529"/>
            <a:ext cx="775258" cy="311729"/>
          </a:xfrm>
          <a:prstGeom prst="rect">
            <a:avLst/>
          </a:prstGeom>
        </p:spPr>
      </p:pic>
      <p:cxnSp>
        <p:nvCxnSpPr>
          <p:cNvPr id="5" name="Straight Connector 4">
            <a:extLst>
              <a:ext uri="{FF2B5EF4-FFF2-40B4-BE49-F238E27FC236}">
                <a16:creationId xmlns:a16="http://schemas.microsoft.com/office/drawing/2014/main" id="{5E31A1EB-6719-A16B-D851-06FC50817CCE}"/>
              </a:ext>
            </a:extLst>
          </p:cNvPr>
          <p:cNvCxnSpPr>
            <a:cxnSpLocks/>
          </p:cNvCxnSpPr>
          <p:nvPr userDrawn="1"/>
        </p:nvCxnSpPr>
        <p:spPr>
          <a:xfrm>
            <a:off x="1459658" y="4531587"/>
            <a:ext cx="0" cy="421769"/>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6" name="Picture 5">
            <a:extLst>
              <a:ext uri="{FF2B5EF4-FFF2-40B4-BE49-F238E27FC236}">
                <a16:creationId xmlns:a16="http://schemas.microsoft.com/office/drawing/2014/main" id="{19CAE8B5-71EF-3A50-91B5-3B2C62C145CF}"/>
              </a:ext>
            </a:extLst>
          </p:cNvPr>
          <p:cNvPicPr>
            <a:picLocks noChangeAspect="1"/>
          </p:cNvPicPr>
          <p:nvPr userDrawn="1"/>
        </p:nvPicPr>
        <p:blipFill>
          <a:blip r:embed="rId4"/>
          <a:stretch>
            <a:fillRect/>
          </a:stretch>
        </p:blipFill>
        <p:spPr>
          <a:xfrm>
            <a:off x="1566782" y="4561404"/>
            <a:ext cx="1109328" cy="343978"/>
          </a:xfrm>
          <a:prstGeom prst="rect">
            <a:avLst/>
          </a:prstGeom>
        </p:spPr>
      </p:pic>
      <p:pic>
        <p:nvPicPr>
          <p:cNvPr id="10" name="Picture 9" descr="A logo with white text&#10;&#10;AI-generated content may be incorrect.">
            <a:extLst>
              <a:ext uri="{FF2B5EF4-FFF2-40B4-BE49-F238E27FC236}">
                <a16:creationId xmlns:a16="http://schemas.microsoft.com/office/drawing/2014/main" id="{2A434994-4A7D-5ECC-25FB-CD0A8F5F9E0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4857" y="218960"/>
            <a:ext cx="3673344" cy="789660"/>
          </a:xfrm>
          <a:prstGeom prst="rect">
            <a:avLst/>
          </a:prstGeom>
        </p:spPr>
      </p:pic>
      <p:sp>
        <p:nvSpPr>
          <p:cNvPr id="7" name="Title 1">
            <a:extLst>
              <a:ext uri="{FF2B5EF4-FFF2-40B4-BE49-F238E27FC236}">
                <a16:creationId xmlns:a16="http://schemas.microsoft.com/office/drawing/2014/main" id="{F1D8E8B2-91EA-1E91-6F34-9866168A4996}"/>
              </a:ext>
            </a:extLst>
          </p:cNvPr>
          <p:cNvSpPr>
            <a:spLocks noGrp="1"/>
          </p:cNvSpPr>
          <p:nvPr>
            <p:ph type="ctrTitle" hasCustomPrompt="1"/>
          </p:nvPr>
        </p:nvSpPr>
        <p:spPr>
          <a:xfrm>
            <a:off x="529936" y="1255014"/>
            <a:ext cx="4688108" cy="1837113"/>
          </a:xfrm>
          <a:prstGeom prst="rect">
            <a:avLst/>
          </a:prstGeom>
        </p:spPr>
        <p:txBody>
          <a:bodyPr anchor="b">
            <a:normAutofit/>
          </a:bodyPr>
          <a:lstStyle>
            <a:lvl1pPr algn="l">
              <a:defRPr sz="4050"/>
            </a:lvl1pPr>
          </a:lstStyle>
          <a:p>
            <a:r>
              <a:rPr lang="en-US" dirty="0"/>
              <a:t>Click to add title </a:t>
            </a:r>
          </a:p>
        </p:txBody>
      </p:sp>
      <p:sp>
        <p:nvSpPr>
          <p:cNvPr id="8" name="Subtitle 2">
            <a:extLst>
              <a:ext uri="{FF2B5EF4-FFF2-40B4-BE49-F238E27FC236}">
                <a16:creationId xmlns:a16="http://schemas.microsoft.com/office/drawing/2014/main" id="{A3577863-E0B2-E3A5-B2B2-6BE19911762F}"/>
              </a:ext>
            </a:extLst>
          </p:cNvPr>
          <p:cNvSpPr>
            <a:spLocks noGrp="1"/>
          </p:cNvSpPr>
          <p:nvPr>
            <p:ph type="subTitle" idx="1"/>
          </p:nvPr>
        </p:nvSpPr>
        <p:spPr>
          <a:xfrm>
            <a:off x="529936" y="3221906"/>
            <a:ext cx="4904377" cy="967140"/>
          </a:xfrm>
        </p:spPr>
        <p:txBody>
          <a:bodyPr/>
          <a:lstStyle/>
          <a:p>
            <a:r>
              <a:rPr lang="en-US" dirty="0">
                <a:solidFill>
                  <a:schemeClr val="tx1"/>
                </a:solidFill>
              </a:rPr>
              <a:t>Name Surname, PH.D.</a:t>
            </a:r>
            <a:br>
              <a:rPr lang="en-US" dirty="0">
                <a:solidFill>
                  <a:schemeClr val="tx1"/>
                </a:solidFill>
              </a:rPr>
            </a:br>
            <a:r>
              <a:rPr lang="en-US" sz="1200" dirty="0"/>
              <a:t>Title of speaker, Texas Advanced Computing Center</a:t>
            </a:r>
          </a:p>
        </p:txBody>
      </p:sp>
      <p:cxnSp>
        <p:nvCxnSpPr>
          <p:cNvPr id="9" name="Straight Connector 8">
            <a:extLst>
              <a:ext uri="{FF2B5EF4-FFF2-40B4-BE49-F238E27FC236}">
                <a16:creationId xmlns:a16="http://schemas.microsoft.com/office/drawing/2014/main" id="{A05FCDB1-E100-E809-74D0-C0F40198E55A}"/>
              </a:ext>
            </a:extLst>
          </p:cNvPr>
          <p:cNvCxnSpPr>
            <a:cxnSpLocks/>
          </p:cNvCxnSpPr>
          <p:nvPr userDrawn="1"/>
        </p:nvCxnSpPr>
        <p:spPr>
          <a:xfrm>
            <a:off x="529936" y="3174057"/>
            <a:ext cx="490437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5102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fault Layou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D131512-FCC5-8088-D014-F50D9A701A01}"/>
              </a:ext>
            </a:extLst>
          </p:cNvPr>
          <p:cNvSpPr>
            <a:spLocks noGrp="1"/>
          </p:cNvSpPr>
          <p:nvPr>
            <p:ph type="body" sz="quarter" idx="13"/>
          </p:nvPr>
        </p:nvSpPr>
        <p:spPr>
          <a:xfrm>
            <a:off x="263128" y="1478609"/>
            <a:ext cx="7770070" cy="3143398"/>
          </a:xfrm>
          <a:prstGeom prst="rect">
            <a:avLst/>
          </a:prstGeom>
        </p:spPr>
        <p:txBody>
          <a:bodyPr lIns="0"/>
          <a:lstStyle>
            <a:lvl1pPr marL="361950" indent="-257175">
              <a:buSzPct val="125000"/>
              <a:buFont typeface="Arial" panose="020B0604020202020204" pitchFamily="34" charset="0"/>
              <a:buChar char="•"/>
              <a:defRPr sz="1800" b="0"/>
            </a:lvl1pPr>
            <a:lvl2pPr marL="600075" indent="-257175">
              <a:buSzPct val="125000"/>
              <a:buFont typeface="Arial" panose="020B0604020202020204" pitchFamily="34" charset="0"/>
              <a:buChar char="•"/>
              <a:defRPr sz="1500" b="0"/>
            </a:lvl2pPr>
            <a:lvl3pPr marL="900113" indent="-214313">
              <a:buSzPct val="125000"/>
              <a:buFont typeface="Arial" panose="020B0604020202020204" pitchFamily="34" charset="0"/>
              <a:buChar char="•"/>
              <a:defRPr sz="1350" b="0"/>
            </a:lvl3pPr>
            <a:lvl4pPr marL="1243013" indent="-214313">
              <a:buSzPct val="125000"/>
              <a:buFont typeface="Arial" panose="020B0604020202020204" pitchFamily="34" charset="0"/>
              <a:buChar char="•"/>
              <a:defRPr sz="1200" b="0"/>
            </a:lvl4pPr>
            <a:lvl5pPr marL="1585913" indent="-214313">
              <a:buSzPct val="125000"/>
              <a:buFont typeface="Arial" panose="020B0604020202020204" pitchFamily="34" charset="0"/>
              <a:buChar char="•"/>
              <a:defRPr sz="105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7670DA8B-4F54-F4D8-39BF-FB77DB697346}"/>
              </a:ext>
            </a:extLst>
          </p:cNvPr>
          <p:cNvPicPr>
            <a:picLocks noChangeAspect="1"/>
          </p:cNvPicPr>
          <p:nvPr userDrawn="1"/>
        </p:nvPicPr>
        <p:blipFill>
          <a:blip r:embed="rId2"/>
          <a:srcRect l="5610" r="-5610"/>
          <a:stretch>
            <a:fillRect/>
          </a:stretch>
        </p:blipFill>
        <p:spPr>
          <a:xfrm>
            <a:off x="0" y="68580"/>
            <a:ext cx="9606820" cy="1019747"/>
          </a:xfrm>
          <a:prstGeom prst="rect">
            <a:avLst/>
          </a:prstGeom>
        </p:spPr>
      </p:pic>
      <p:sp>
        <p:nvSpPr>
          <p:cNvPr id="6" name="TextBox 5">
            <a:extLst>
              <a:ext uri="{FF2B5EF4-FFF2-40B4-BE49-F238E27FC236}">
                <a16:creationId xmlns:a16="http://schemas.microsoft.com/office/drawing/2014/main" id="{09A7F43B-A010-BA5D-01E8-FE6FA0DD185E}"/>
              </a:ext>
            </a:extLst>
          </p:cNvPr>
          <p:cNvSpPr txBox="1"/>
          <p:nvPr userDrawn="1"/>
        </p:nvSpPr>
        <p:spPr>
          <a:xfrm>
            <a:off x="153443" y="4895235"/>
            <a:ext cx="1725704" cy="115120"/>
          </a:xfrm>
          <a:prstGeom prst="rect">
            <a:avLst/>
          </a:prstGeom>
        </p:spPr>
        <p:txBody>
          <a:bodyPr vert="horz" wrap="none" lIns="0" tIns="0" rIns="0" bIns="0" rtlCol="0" anchor="ctr">
            <a:noAutofit/>
          </a:bodyPr>
          <a:lstStyle/>
          <a:p>
            <a:pPr algn="l">
              <a:lnSpc>
                <a:spcPct val="110000"/>
              </a:lnSpc>
            </a:pPr>
            <a:r>
              <a:rPr lang="en-US" sz="675" b="1" i="0" dirty="0">
                <a:solidFill>
                  <a:schemeClr val="tx1">
                    <a:alpha val="60098"/>
                  </a:schemeClr>
                </a:solidFill>
                <a:latin typeface="Arial" panose="020B0604020202020204" pitchFamily="34" charset="0"/>
                <a:cs typeface="Arial" panose="020B0604020202020204" pitchFamily="34" charset="0"/>
              </a:rPr>
              <a:t>NSF Leadership-Class Computing Facility</a:t>
            </a:r>
          </a:p>
        </p:txBody>
      </p:sp>
      <p:sp>
        <p:nvSpPr>
          <p:cNvPr id="7" name="TextBox 6">
            <a:extLst>
              <a:ext uri="{FF2B5EF4-FFF2-40B4-BE49-F238E27FC236}">
                <a16:creationId xmlns:a16="http://schemas.microsoft.com/office/drawing/2014/main" id="{D3A47242-ED6B-DE66-178A-DF974A3B319F}"/>
              </a:ext>
            </a:extLst>
          </p:cNvPr>
          <p:cNvSpPr txBox="1"/>
          <p:nvPr userDrawn="1"/>
        </p:nvSpPr>
        <p:spPr>
          <a:xfrm>
            <a:off x="8633390" y="4859689"/>
            <a:ext cx="357167" cy="202941"/>
          </a:xfrm>
          <a:prstGeom prst="rect">
            <a:avLst/>
          </a:prstGeom>
        </p:spPr>
        <p:txBody>
          <a:bodyPr vert="horz" wrap="square" lIns="68580" tIns="34290" rIns="68580" bIns="34290" rtlCol="0">
            <a:normAutofit/>
          </a:bodyPr>
          <a:lstStyle/>
          <a:p>
            <a:pPr algn="l">
              <a:lnSpc>
                <a:spcPct val="110000"/>
              </a:lnSpc>
            </a:pPr>
            <a:fld id="{C2FC47CD-08E0-B54D-94EB-BC9D492DD297}" type="slidenum">
              <a:rPr lang="en-US" sz="788" b="1" i="0" smtClean="0">
                <a:solidFill>
                  <a:schemeClr val="tx1"/>
                </a:solidFill>
                <a:latin typeface="Arial" panose="020B0604020202020204" pitchFamily="34" charset="0"/>
                <a:cs typeface="Arial" panose="020B0604020202020204" pitchFamily="34" charset="0"/>
              </a:rPr>
              <a:pPr algn="l">
                <a:lnSpc>
                  <a:spcPct val="110000"/>
                </a:lnSpc>
              </a:pPr>
              <a:t>‹#›</a:t>
            </a:fld>
            <a:endParaRPr lang="en-US" sz="788" b="1" i="0" dirty="0">
              <a:solidFill>
                <a:schemeClr val="tx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B58479B-3A47-84BE-388F-CC34933EA498}"/>
              </a:ext>
            </a:extLst>
          </p:cNvPr>
          <p:cNvSpPr txBox="1"/>
          <p:nvPr userDrawn="1"/>
        </p:nvSpPr>
        <p:spPr>
          <a:xfrm>
            <a:off x="5466891" y="4904966"/>
            <a:ext cx="2923877" cy="105413"/>
          </a:xfrm>
          <a:prstGeom prst="rect">
            <a:avLst/>
          </a:prstGeom>
        </p:spPr>
        <p:txBody>
          <a:bodyPr vert="horz" wrap="none" lIns="0" tIns="0" rIns="0" bIns="0" rtlCol="0" anchor="ctr">
            <a:spAutoFit/>
          </a:bodyPr>
          <a:lstStyle/>
          <a:p>
            <a:pPr marL="0" marR="0" lvl="0" indent="0" algn="l" defTabSz="685800" rtl="0" eaLnBrk="1" fontAlgn="auto" latinLnBrk="0" hangingPunct="1">
              <a:lnSpc>
                <a:spcPct val="110000"/>
              </a:lnSpc>
              <a:spcBef>
                <a:spcPts val="0"/>
              </a:spcBef>
              <a:spcAft>
                <a:spcPts val="0"/>
              </a:spcAft>
              <a:buClrTx/>
              <a:buSzTx/>
              <a:buFontTx/>
              <a:buNone/>
              <a:tabLst/>
              <a:defRPr/>
            </a:pPr>
            <a:r>
              <a:rPr lang="en-US" sz="675" b="1" i="0" dirty="0">
                <a:solidFill>
                  <a:schemeClr val="tx1">
                    <a:alpha val="60098"/>
                  </a:schemeClr>
                </a:solidFill>
                <a:latin typeface="Arial" panose="020B0604020202020204" pitchFamily="34" charset="0"/>
                <a:cs typeface="Arial" panose="020B0604020202020204" pitchFamily="34" charset="0"/>
              </a:rPr>
              <a:t>Texas Advanced Computing Center  | The University of Texas at Austin</a:t>
            </a:r>
          </a:p>
        </p:txBody>
      </p:sp>
      <p:cxnSp>
        <p:nvCxnSpPr>
          <p:cNvPr id="16" name="Straight Connector 15">
            <a:extLst>
              <a:ext uri="{FF2B5EF4-FFF2-40B4-BE49-F238E27FC236}">
                <a16:creationId xmlns:a16="http://schemas.microsoft.com/office/drawing/2014/main" id="{9E062882-1CCC-16D6-B8F7-3EED89383C98}"/>
              </a:ext>
            </a:extLst>
          </p:cNvPr>
          <p:cNvCxnSpPr>
            <a:cxnSpLocks/>
          </p:cNvCxnSpPr>
          <p:nvPr userDrawn="1"/>
        </p:nvCxnSpPr>
        <p:spPr>
          <a:xfrm>
            <a:off x="1945835" y="4962320"/>
            <a:ext cx="341947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883D8B3-2273-EB37-5966-89A837688F58}"/>
              </a:ext>
            </a:extLst>
          </p:cNvPr>
          <p:cNvSpPr>
            <a:spLocks noGrp="1"/>
          </p:cNvSpPr>
          <p:nvPr>
            <p:ph type="title"/>
          </p:nvPr>
        </p:nvSpPr>
        <p:spPr>
          <a:xfrm>
            <a:off x="263128" y="298340"/>
            <a:ext cx="8245830" cy="1130300"/>
          </a:xfrm>
        </p:spPr>
        <p:txBody>
          <a:bodyPr/>
          <a:lstStyle/>
          <a:p>
            <a:r>
              <a:rPr lang="en-US"/>
              <a:t>Click to edit Master title style</a:t>
            </a:r>
            <a:endParaRPr lang="en-US" dirty="0"/>
          </a:p>
        </p:txBody>
      </p:sp>
    </p:spTree>
    <p:extLst>
      <p:ext uri="{BB962C8B-B14F-4D97-AF65-F5344CB8AC3E}">
        <p14:creationId xmlns:p14="http://schemas.microsoft.com/office/powerpoint/2010/main" val="994082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Large Content Left">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46FF3312-63FC-8D25-2F02-C0274BAB12BC}"/>
              </a:ext>
            </a:extLst>
          </p:cNvPr>
          <p:cNvSpPr>
            <a:spLocks noGrp="1"/>
          </p:cNvSpPr>
          <p:nvPr>
            <p:ph sz="quarter" idx="11" hasCustomPrompt="1"/>
          </p:nvPr>
        </p:nvSpPr>
        <p:spPr>
          <a:xfrm>
            <a:off x="5221995" y="2065662"/>
            <a:ext cx="3502905" cy="2692069"/>
          </a:xfrm>
          <a:prstGeom prst="rect">
            <a:avLst/>
          </a:prstGeom>
        </p:spPr>
        <p:txBody>
          <a:bodyPr lIns="91440">
            <a:normAutofit/>
          </a:bodyPr>
          <a:lstStyle>
            <a:lvl1pPr marL="0" indent="0">
              <a:buNone/>
              <a:defRPr sz="1800"/>
            </a:lvl1pPr>
          </a:lstStyle>
          <a:p>
            <a:pPr lvl="0"/>
            <a:r>
              <a:rPr lang="en-US" dirty="0"/>
              <a:t>Insert Content, Images, Graphs, or Figures</a:t>
            </a:r>
          </a:p>
        </p:txBody>
      </p:sp>
      <p:sp>
        <p:nvSpPr>
          <p:cNvPr id="19" name="Text Placeholder 18">
            <a:extLst>
              <a:ext uri="{FF2B5EF4-FFF2-40B4-BE49-F238E27FC236}">
                <a16:creationId xmlns:a16="http://schemas.microsoft.com/office/drawing/2014/main" id="{63436D09-8A41-DC42-AF5B-C482BCA5AE6F}"/>
              </a:ext>
            </a:extLst>
          </p:cNvPr>
          <p:cNvSpPr>
            <a:spLocks noGrp="1"/>
          </p:cNvSpPr>
          <p:nvPr>
            <p:ph type="body" sz="quarter" idx="12" hasCustomPrompt="1"/>
          </p:nvPr>
        </p:nvSpPr>
        <p:spPr>
          <a:xfrm>
            <a:off x="5221995" y="352118"/>
            <a:ext cx="3502905" cy="1543046"/>
          </a:xfrm>
          <a:prstGeom prst="rect">
            <a:avLst/>
          </a:prstGeom>
        </p:spPr>
        <p:txBody>
          <a:bodyPr lIns="91440" anchor="b">
            <a:normAutofit/>
          </a:bodyPr>
          <a:lstStyle>
            <a:lvl1pPr marL="0" indent="0">
              <a:buNone/>
              <a:defRPr sz="2400" b="1" i="0">
                <a:latin typeface="Arial" panose="020B0604020202020204" pitchFamily="34" charset="0"/>
                <a:cs typeface="Arial" panose="020B0604020202020204" pitchFamily="34" charset="0"/>
              </a:defRPr>
            </a:lvl1pPr>
          </a:lstStyle>
          <a:p>
            <a:pPr lvl="0"/>
            <a:r>
              <a:rPr lang="en-US" dirty="0"/>
              <a:t>Click to add subtitle</a:t>
            </a:r>
          </a:p>
        </p:txBody>
      </p:sp>
      <p:sp>
        <p:nvSpPr>
          <p:cNvPr id="24" name="Content Placeholder 22">
            <a:extLst>
              <a:ext uri="{FF2B5EF4-FFF2-40B4-BE49-F238E27FC236}">
                <a16:creationId xmlns:a16="http://schemas.microsoft.com/office/drawing/2014/main" id="{A781F5BA-85CD-D445-DCA8-7803CA74ADF4}"/>
              </a:ext>
            </a:extLst>
          </p:cNvPr>
          <p:cNvSpPr>
            <a:spLocks noGrp="1"/>
          </p:cNvSpPr>
          <p:nvPr>
            <p:ph sz="quarter" idx="13" hasCustomPrompt="1"/>
          </p:nvPr>
        </p:nvSpPr>
        <p:spPr>
          <a:xfrm>
            <a:off x="245269" y="350044"/>
            <a:ext cx="4812506" cy="4407694"/>
          </a:xfrm>
          <a:prstGeom prst="rect">
            <a:avLst/>
          </a:prstGeom>
        </p:spPr>
        <p:txBody>
          <a:bodyPr/>
          <a:lstStyle>
            <a:lvl1pPr marL="104775" indent="0">
              <a:buNone/>
              <a:defRPr/>
            </a:lvl1pPr>
          </a:lstStyle>
          <a:p>
            <a:pPr lvl="0"/>
            <a:r>
              <a:rPr lang="en-US" dirty="0"/>
              <a:t>Insert Content, Images, Graphs, or Figures</a:t>
            </a:r>
          </a:p>
        </p:txBody>
      </p:sp>
      <p:pic>
        <p:nvPicPr>
          <p:cNvPr id="2" name="Picture 1">
            <a:extLst>
              <a:ext uri="{FF2B5EF4-FFF2-40B4-BE49-F238E27FC236}">
                <a16:creationId xmlns:a16="http://schemas.microsoft.com/office/drawing/2014/main" id="{82CACAB8-939C-2F83-6512-E257E380F554}"/>
              </a:ext>
            </a:extLst>
          </p:cNvPr>
          <p:cNvPicPr>
            <a:picLocks noChangeAspect="1"/>
          </p:cNvPicPr>
          <p:nvPr userDrawn="1"/>
        </p:nvPicPr>
        <p:blipFill>
          <a:blip r:embed="rId2"/>
          <a:srcRect l="5610" r="-5610"/>
          <a:stretch>
            <a:fillRect/>
          </a:stretch>
        </p:blipFill>
        <p:spPr>
          <a:xfrm>
            <a:off x="0" y="68580"/>
            <a:ext cx="9606820" cy="1019747"/>
          </a:xfrm>
          <a:prstGeom prst="rect">
            <a:avLst/>
          </a:prstGeom>
        </p:spPr>
      </p:pic>
      <p:sp>
        <p:nvSpPr>
          <p:cNvPr id="3" name="TextBox 2">
            <a:extLst>
              <a:ext uri="{FF2B5EF4-FFF2-40B4-BE49-F238E27FC236}">
                <a16:creationId xmlns:a16="http://schemas.microsoft.com/office/drawing/2014/main" id="{73E58B7E-2592-37FE-7754-F357B2C62077}"/>
              </a:ext>
            </a:extLst>
          </p:cNvPr>
          <p:cNvSpPr txBox="1"/>
          <p:nvPr userDrawn="1"/>
        </p:nvSpPr>
        <p:spPr>
          <a:xfrm>
            <a:off x="153443" y="4895235"/>
            <a:ext cx="1725704" cy="115120"/>
          </a:xfrm>
          <a:prstGeom prst="rect">
            <a:avLst/>
          </a:prstGeom>
        </p:spPr>
        <p:txBody>
          <a:bodyPr vert="horz" wrap="none" lIns="0" tIns="0" rIns="0" bIns="0" rtlCol="0" anchor="ctr">
            <a:noAutofit/>
          </a:bodyPr>
          <a:lstStyle/>
          <a:p>
            <a:pPr algn="l">
              <a:lnSpc>
                <a:spcPct val="110000"/>
              </a:lnSpc>
            </a:pPr>
            <a:r>
              <a:rPr lang="en-US" sz="675" b="1" i="0" dirty="0">
                <a:solidFill>
                  <a:schemeClr val="tx1">
                    <a:alpha val="60098"/>
                  </a:schemeClr>
                </a:solidFill>
                <a:latin typeface="Arial" panose="020B0604020202020204" pitchFamily="34" charset="0"/>
                <a:cs typeface="Arial" panose="020B0604020202020204" pitchFamily="34" charset="0"/>
              </a:rPr>
              <a:t>NSF Leadership-Class Computing Facility</a:t>
            </a:r>
          </a:p>
        </p:txBody>
      </p:sp>
      <p:sp>
        <p:nvSpPr>
          <p:cNvPr id="4" name="TextBox 3">
            <a:extLst>
              <a:ext uri="{FF2B5EF4-FFF2-40B4-BE49-F238E27FC236}">
                <a16:creationId xmlns:a16="http://schemas.microsoft.com/office/drawing/2014/main" id="{8CEA0CD7-37B8-5BB4-C9EE-6F62DD7CB2E9}"/>
              </a:ext>
            </a:extLst>
          </p:cNvPr>
          <p:cNvSpPr txBox="1"/>
          <p:nvPr userDrawn="1"/>
        </p:nvSpPr>
        <p:spPr>
          <a:xfrm>
            <a:off x="8633390" y="4859689"/>
            <a:ext cx="357167" cy="202941"/>
          </a:xfrm>
          <a:prstGeom prst="rect">
            <a:avLst/>
          </a:prstGeom>
        </p:spPr>
        <p:txBody>
          <a:bodyPr vert="horz" wrap="square" lIns="68580" tIns="34290" rIns="68580" bIns="34290" rtlCol="0">
            <a:normAutofit/>
          </a:bodyPr>
          <a:lstStyle/>
          <a:p>
            <a:pPr algn="l">
              <a:lnSpc>
                <a:spcPct val="110000"/>
              </a:lnSpc>
            </a:pPr>
            <a:fld id="{C2FC47CD-08E0-B54D-94EB-BC9D492DD297}" type="slidenum">
              <a:rPr lang="en-US" sz="788" b="1" i="0" smtClean="0">
                <a:solidFill>
                  <a:schemeClr val="tx1"/>
                </a:solidFill>
                <a:latin typeface="Arial" panose="020B0604020202020204" pitchFamily="34" charset="0"/>
                <a:cs typeface="Arial" panose="020B0604020202020204" pitchFamily="34" charset="0"/>
              </a:rPr>
              <a:pPr algn="l">
                <a:lnSpc>
                  <a:spcPct val="110000"/>
                </a:lnSpc>
              </a:pPr>
              <a:t>‹#›</a:t>
            </a:fld>
            <a:endParaRPr lang="en-US" sz="788" b="1" i="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57CC646-77E0-DFA7-EC7E-CE4FEC3E494C}"/>
              </a:ext>
            </a:extLst>
          </p:cNvPr>
          <p:cNvSpPr txBox="1"/>
          <p:nvPr userDrawn="1"/>
        </p:nvSpPr>
        <p:spPr>
          <a:xfrm>
            <a:off x="5466891" y="4904966"/>
            <a:ext cx="2923877" cy="105413"/>
          </a:xfrm>
          <a:prstGeom prst="rect">
            <a:avLst/>
          </a:prstGeom>
        </p:spPr>
        <p:txBody>
          <a:bodyPr vert="horz" wrap="none" lIns="0" tIns="0" rIns="0" bIns="0" rtlCol="0" anchor="ctr">
            <a:spAutoFit/>
          </a:bodyPr>
          <a:lstStyle/>
          <a:p>
            <a:pPr marL="0" marR="0" lvl="0" indent="0" algn="l" defTabSz="685800" rtl="0" eaLnBrk="1" fontAlgn="auto" latinLnBrk="0" hangingPunct="1">
              <a:lnSpc>
                <a:spcPct val="110000"/>
              </a:lnSpc>
              <a:spcBef>
                <a:spcPts val="0"/>
              </a:spcBef>
              <a:spcAft>
                <a:spcPts val="0"/>
              </a:spcAft>
              <a:buClrTx/>
              <a:buSzTx/>
              <a:buFontTx/>
              <a:buNone/>
              <a:tabLst/>
              <a:defRPr/>
            </a:pPr>
            <a:r>
              <a:rPr lang="en-US" sz="675" b="1" i="0" dirty="0">
                <a:solidFill>
                  <a:schemeClr val="tx1">
                    <a:alpha val="60098"/>
                  </a:schemeClr>
                </a:solidFill>
                <a:latin typeface="Arial" panose="020B0604020202020204" pitchFamily="34" charset="0"/>
                <a:cs typeface="Arial" panose="020B0604020202020204" pitchFamily="34" charset="0"/>
              </a:rPr>
              <a:t>Texas Advanced Computing Center  | The University of Texas at Austin</a:t>
            </a:r>
          </a:p>
        </p:txBody>
      </p:sp>
      <p:cxnSp>
        <p:nvCxnSpPr>
          <p:cNvPr id="6" name="Straight Connector 5">
            <a:extLst>
              <a:ext uri="{FF2B5EF4-FFF2-40B4-BE49-F238E27FC236}">
                <a16:creationId xmlns:a16="http://schemas.microsoft.com/office/drawing/2014/main" id="{E228311E-F808-26B2-A6EF-9AE50163675C}"/>
              </a:ext>
            </a:extLst>
          </p:cNvPr>
          <p:cNvCxnSpPr>
            <a:cxnSpLocks/>
          </p:cNvCxnSpPr>
          <p:nvPr userDrawn="1"/>
        </p:nvCxnSpPr>
        <p:spPr>
          <a:xfrm>
            <a:off x="1945835" y="4962320"/>
            <a:ext cx="341947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206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Large Content Righ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7D46D3F-C4D0-7C68-8AC4-A177E931460F}"/>
              </a:ext>
            </a:extLst>
          </p:cNvPr>
          <p:cNvSpPr>
            <a:spLocks noGrp="1"/>
          </p:cNvSpPr>
          <p:nvPr>
            <p:ph type="body" sz="quarter" idx="13"/>
          </p:nvPr>
        </p:nvSpPr>
        <p:spPr>
          <a:xfrm>
            <a:off x="254984" y="1362509"/>
            <a:ext cx="4058120" cy="3417594"/>
          </a:xfrm>
          <a:prstGeom prst="rect">
            <a:avLst/>
          </a:prstGeom>
        </p:spPr>
        <p:txBody>
          <a:bodyPr lIns="0">
            <a:normAutofit/>
          </a:bodyPr>
          <a:lstStyle>
            <a:lvl1pPr marL="104775" indent="0">
              <a:buNone/>
              <a:defRPr sz="18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6" name="Text Placeholder 18">
            <a:extLst>
              <a:ext uri="{FF2B5EF4-FFF2-40B4-BE49-F238E27FC236}">
                <a16:creationId xmlns:a16="http://schemas.microsoft.com/office/drawing/2014/main" id="{5D0ED563-ECA0-1DF1-3E6E-0624BDB4C2A2}"/>
              </a:ext>
            </a:extLst>
          </p:cNvPr>
          <p:cNvSpPr>
            <a:spLocks noGrp="1"/>
          </p:cNvSpPr>
          <p:nvPr>
            <p:ph type="body" sz="quarter" idx="12" hasCustomPrompt="1"/>
          </p:nvPr>
        </p:nvSpPr>
        <p:spPr>
          <a:xfrm>
            <a:off x="254984" y="437920"/>
            <a:ext cx="4058120" cy="830843"/>
          </a:xfrm>
          <a:prstGeom prst="rect">
            <a:avLst/>
          </a:prstGeom>
        </p:spPr>
        <p:txBody>
          <a:bodyPr lIns="0" anchor="b">
            <a:normAutofit/>
          </a:bodyPr>
          <a:lstStyle>
            <a:lvl1pPr marL="104775" indent="0">
              <a:lnSpc>
                <a:spcPct val="100000"/>
              </a:lnSpc>
              <a:buNone/>
              <a:defRPr sz="2400" b="1" i="0">
                <a:latin typeface="Arial" panose="020B0604020202020204" pitchFamily="34" charset="0"/>
                <a:cs typeface="Arial" panose="020B0604020202020204" pitchFamily="34" charset="0"/>
              </a:defRPr>
            </a:lvl1pPr>
          </a:lstStyle>
          <a:p>
            <a:pPr lvl="0"/>
            <a:r>
              <a:rPr lang="en-US" dirty="0"/>
              <a:t>Click to add subtitle</a:t>
            </a:r>
          </a:p>
        </p:txBody>
      </p:sp>
      <p:sp>
        <p:nvSpPr>
          <p:cNvPr id="19" name="Content Placeholder 16">
            <a:extLst>
              <a:ext uri="{FF2B5EF4-FFF2-40B4-BE49-F238E27FC236}">
                <a16:creationId xmlns:a16="http://schemas.microsoft.com/office/drawing/2014/main" id="{469F4EB3-E7DD-749B-431D-EDAA27251A94}"/>
              </a:ext>
            </a:extLst>
          </p:cNvPr>
          <p:cNvSpPr>
            <a:spLocks noGrp="1"/>
          </p:cNvSpPr>
          <p:nvPr>
            <p:ph sz="quarter" idx="19" hasCustomPrompt="1"/>
          </p:nvPr>
        </p:nvSpPr>
        <p:spPr>
          <a:xfrm>
            <a:off x="4429126" y="437920"/>
            <a:ext cx="4279709" cy="4342186"/>
          </a:xfrm>
          <a:prstGeom prst="rect">
            <a:avLst/>
          </a:prstGeom>
        </p:spPr>
        <p:txBody>
          <a:bodyPr/>
          <a:lstStyle>
            <a:lvl1pPr marL="104775" indent="0">
              <a:buNone/>
              <a:defRPr/>
            </a:lvl1pPr>
          </a:lstStyle>
          <a:p>
            <a:pPr lvl="0"/>
            <a:r>
              <a:rPr lang="en-US" dirty="0"/>
              <a:t>Insert Content, Images, Graphs, or Figures</a:t>
            </a:r>
          </a:p>
        </p:txBody>
      </p:sp>
      <p:pic>
        <p:nvPicPr>
          <p:cNvPr id="2" name="Picture 1">
            <a:extLst>
              <a:ext uri="{FF2B5EF4-FFF2-40B4-BE49-F238E27FC236}">
                <a16:creationId xmlns:a16="http://schemas.microsoft.com/office/drawing/2014/main" id="{F789E12F-1646-FF3E-6EC5-C722069FDCF2}"/>
              </a:ext>
            </a:extLst>
          </p:cNvPr>
          <p:cNvPicPr>
            <a:picLocks noChangeAspect="1"/>
          </p:cNvPicPr>
          <p:nvPr userDrawn="1"/>
        </p:nvPicPr>
        <p:blipFill>
          <a:blip r:embed="rId2"/>
          <a:srcRect l="5610" r="-5610"/>
          <a:stretch>
            <a:fillRect/>
          </a:stretch>
        </p:blipFill>
        <p:spPr>
          <a:xfrm>
            <a:off x="0" y="68580"/>
            <a:ext cx="9606820" cy="1019747"/>
          </a:xfrm>
          <a:prstGeom prst="rect">
            <a:avLst/>
          </a:prstGeom>
        </p:spPr>
      </p:pic>
      <p:sp>
        <p:nvSpPr>
          <p:cNvPr id="7" name="TextBox 6">
            <a:extLst>
              <a:ext uri="{FF2B5EF4-FFF2-40B4-BE49-F238E27FC236}">
                <a16:creationId xmlns:a16="http://schemas.microsoft.com/office/drawing/2014/main" id="{37E3AD2D-6928-D791-DAD1-F43B3AB24CFF}"/>
              </a:ext>
            </a:extLst>
          </p:cNvPr>
          <p:cNvSpPr txBox="1"/>
          <p:nvPr userDrawn="1"/>
        </p:nvSpPr>
        <p:spPr>
          <a:xfrm>
            <a:off x="153443" y="4895235"/>
            <a:ext cx="1725704" cy="115120"/>
          </a:xfrm>
          <a:prstGeom prst="rect">
            <a:avLst/>
          </a:prstGeom>
        </p:spPr>
        <p:txBody>
          <a:bodyPr vert="horz" wrap="none" lIns="0" tIns="0" rIns="0" bIns="0" rtlCol="0" anchor="ctr">
            <a:noAutofit/>
          </a:bodyPr>
          <a:lstStyle/>
          <a:p>
            <a:pPr algn="l">
              <a:lnSpc>
                <a:spcPct val="110000"/>
              </a:lnSpc>
            </a:pPr>
            <a:r>
              <a:rPr lang="en-US" sz="675" b="1" i="0" dirty="0">
                <a:solidFill>
                  <a:schemeClr val="tx1">
                    <a:alpha val="60098"/>
                  </a:schemeClr>
                </a:solidFill>
                <a:latin typeface="Arial" panose="020B0604020202020204" pitchFamily="34" charset="0"/>
                <a:cs typeface="Arial" panose="020B0604020202020204" pitchFamily="34" charset="0"/>
              </a:rPr>
              <a:t>NSF Leadership-Class Computing Facility</a:t>
            </a:r>
          </a:p>
        </p:txBody>
      </p:sp>
      <p:sp>
        <p:nvSpPr>
          <p:cNvPr id="10" name="TextBox 9">
            <a:extLst>
              <a:ext uri="{FF2B5EF4-FFF2-40B4-BE49-F238E27FC236}">
                <a16:creationId xmlns:a16="http://schemas.microsoft.com/office/drawing/2014/main" id="{AD4D109A-C737-0837-E6C8-4FD13C8AC19C}"/>
              </a:ext>
            </a:extLst>
          </p:cNvPr>
          <p:cNvSpPr txBox="1"/>
          <p:nvPr userDrawn="1"/>
        </p:nvSpPr>
        <p:spPr>
          <a:xfrm>
            <a:off x="8633390" y="4859689"/>
            <a:ext cx="357167" cy="202941"/>
          </a:xfrm>
          <a:prstGeom prst="rect">
            <a:avLst/>
          </a:prstGeom>
        </p:spPr>
        <p:txBody>
          <a:bodyPr vert="horz" wrap="square" lIns="68580" tIns="34290" rIns="68580" bIns="34290" rtlCol="0">
            <a:normAutofit/>
          </a:bodyPr>
          <a:lstStyle/>
          <a:p>
            <a:pPr algn="l">
              <a:lnSpc>
                <a:spcPct val="110000"/>
              </a:lnSpc>
            </a:pPr>
            <a:fld id="{C2FC47CD-08E0-B54D-94EB-BC9D492DD297}" type="slidenum">
              <a:rPr lang="en-US" sz="788" b="1" i="0" smtClean="0">
                <a:solidFill>
                  <a:schemeClr val="tx1"/>
                </a:solidFill>
                <a:latin typeface="Arial" panose="020B0604020202020204" pitchFamily="34" charset="0"/>
                <a:cs typeface="Arial" panose="020B0604020202020204" pitchFamily="34" charset="0"/>
              </a:rPr>
              <a:pPr algn="l">
                <a:lnSpc>
                  <a:spcPct val="110000"/>
                </a:lnSpc>
              </a:pPr>
              <a:t>‹#›</a:t>
            </a:fld>
            <a:endParaRPr lang="en-US" sz="788" b="1" i="0" dirty="0">
              <a:solidFill>
                <a:schemeClr val="tx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3D2B73E-AD7F-DF85-BE41-2695279A055B}"/>
              </a:ext>
            </a:extLst>
          </p:cNvPr>
          <p:cNvSpPr txBox="1"/>
          <p:nvPr userDrawn="1"/>
        </p:nvSpPr>
        <p:spPr>
          <a:xfrm>
            <a:off x="5466891" y="4904966"/>
            <a:ext cx="2923877" cy="105413"/>
          </a:xfrm>
          <a:prstGeom prst="rect">
            <a:avLst/>
          </a:prstGeom>
        </p:spPr>
        <p:txBody>
          <a:bodyPr vert="horz" wrap="none" lIns="0" tIns="0" rIns="0" bIns="0" rtlCol="0" anchor="ctr">
            <a:spAutoFit/>
          </a:bodyPr>
          <a:lstStyle/>
          <a:p>
            <a:pPr marL="0" marR="0" lvl="0" indent="0" algn="l" defTabSz="685800" rtl="0" eaLnBrk="1" fontAlgn="auto" latinLnBrk="0" hangingPunct="1">
              <a:lnSpc>
                <a:spcPct val="110000"/>
              </a:lnSpc>
              <a:spcBef>
                <a:spcPts val="0"/>
              </a:spcBef>
              <a:spcAft>
                <a:spcPts val="0"/>
              </a:spcAft>
              <a:buClrTx/>
              <a:buSzTx/>
              <a:buFontTx/>
              <a:buNone/>
              <a:tabLst/>
              <a:defRPr/>
            </a:pPr>
            <a:r>
              <a:rPr lang="en-US" sz="675" b="1" i="0" dirty="0">
                <a:solidFill>
                  <a:schemeClr val="tx1">
                    <a:alpha val="60098"/>
                  </a:schemeClr>
                </a:solidFill>
                <a:latin typeface="Arial" panose="020B0604020202020204" pitchFamily="34" charset="0"/>
                <a:cs typeface="Arial" panose="020B0604020202020204" pitchFamily="34" charset="0"/>
              </a:rPr>
              <a:t>Texas Advanced Computing Center  | The University of Texas at Austin</a:t>
            </a:r>
          </a:p>
        </p:txBody>
      </p:sp>
      <p:cxnSp>
        <p:nvCxnSpPr>
          <p:cNvPr id="12" name="Straight Connector 11">
            <a:extLst>
              <a:ext uri="{FF2B5EF4-FFF2-40B4-BE49-F238E27FC236}">
                <a16:creationId xmlns:a16="http://schemas.microsoft.com/office/drawing/2014/main" id="{3D875B40-9098-3E76-EC6B-1AC6271FC36E}"/>
              </a:ext>
            </a:extLst>
          </p:cNvPr>
          <p:cNvCxnSpPr>
            <a:cxnSpLocks/>
          </p:cNvCxnSpPr>
          <p:nvPr userDrawn="1"/>
        </p:nvCxnSpPr>
        <p:spPr>
          <a:xfrm>
            <a:off x="1945835" y="4962320"/>
            <a:ext cx="341947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2496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7D46D3F-C4D0-7C68-8AC4-A177E931460F}"/>
              </a:ext>
            </a:extLst>
          </p:cNvPr>
          <p:cNvSpPr>
            <a:spLocks noGrp="1"/>
          </p:cNvSpPr>
          <p:nvPr>
            <p:ph type="body" sz="quarter" idx="13"/>
          </p:nvPr>
        </p:nvSpPr>
        <p:spPr>
          <a:xfrm>
            <a:off x="254984" y="1811012"/>
            <a:ext cx="2675994" cy="2801805"/>
          </a:xfrm>
          <a:prstGeom prst="rect">
            <a:avLst/>
          </a:prstGeom>
        </p:spPr>
        <p:txBody>
          <a:bodyPr lIns="0">
            <a:normAutofit/>
          </a:bodyPr>
          <a:lstStyle>
            <a:lvl1pPr marL="104775" indent="0">
              <a:buNone/>
              <a:defRPr sz="1500" b="0" i="0">
                <a:latin typeface="Arial" panose="020B0604020202020204" pitchFamily="34" charset="0"/>
                <a:cs typeface="Arial" panose="020B0604020202020204" pitchFamily="34" charset="0"/>
              </a:defRPr>
            </a:lvl1pPr>
          </a:lstStyle>
          <a:p>
            <a:pPr lvl="0"/>
            <a:r>
              <a:rPr lang="en-US" dirty="0"/>
              <a:t>Click to edit Master text style</a:t>
            </a:r>
          </a:p>
        </p:txBody>
      </p:sp>
      <p:sp>
        <p:nvSpPr>
          <p:cNvPr id="6" name="Text Placeholder 18">
            <a:extLst>
              <a:ext uri="{FF2B5EF4-FFF2-40B4-BE49-F238E27FC236}">
                <a16:creationId xmlns:a16="http://schemas.microsoft.com/office/drawing/2014/main" id="{5D0ED563-ECA0-1DF1-3E6E-0624BDB4C2A2}"/>
              </a:ext>
            </a:extLst>
          </p:cNvPr>
          <p:cNvSpPr>
            <a:spLocks noGrp="1"/>
          </p:cNvSpPr>
          <p:nvPr>
            <p:ph type="body" sz="quarter" idx="12" hasCustomPrompt="1"/>
          </p:nvPr>
        </p:nvSpPr>
        <p:spPr>
          <a:xfrm>
            <a:off x="255473" y="628650"/>
            <a:ext cx="5610566" cy="925277"/>
          </a:xfrm>
          <a:prstGeom prst="rect">
            <a:avLst/>
          </a:prstGeom>
        </p:spPr>
        <p:txBody>
          <a:bodyPr lIns="0" anchor="b">
            <a:normAutofit/>
          </a:bodyPr>
          <a:lstStyle>
            <a:lvl1pPr marL="104775" indent="0">
              <a:lnSpc>
                <a:spcPct val="100000"/>
              </a:lnSpc>
              <a:buNone/>
              <a:defRPr sz="2100" b="1" i="0">
                <a:latin typeface="Arial" panose="020B0604020202020204" pitchFamily="34" charset="0"/>
                <a:cs typeface="Arial" panose="020B0604020202020204" pitchFamily="34" charset="0"/>
              </a:defRPr>
            </a:lvl1pPr>
          </a:lstStyle>
          <a:p>
            <a:pPr lvl="0"/>
            <a:r>
              <a:rPr lang="en-US" dirty="0"/>
              <a:t>Click to add subtitle</a:t>
            </a:r>
          </a:p>
        </p:txBody>
      </p:sp>
      <p:sp>
        <p:nvSpPr>
          <p:cNvPr id="12" name="Text Placeholder 2">
            <a:extLst>
              <a:ext uri="{FF2B5EF4-FFF2-40B4-BE49-F238E27FC236}">
                <a16:creationId xmlns:a16="http://schemas.microsoft.com/office/drawing/2014/main" id="{8AC31B82-5B96-CA17-EE28-87123E94F1BB}"/>
              </a:ext>
            </a:extLst>
          </p:cNvPr>
          <p:cNvSpPr>
            <a:spLocks noGrp="1"/>
          </p:cNvSpPr>
          <p:nvPr>
            <p:ph type="body" sz="quarter" idx="14"/>
          </p:nvPr>
        </p:nvSpPr>
        <p:spPr>
          <a:xfrm>
            <a:off x="3190045" y="1811012"/>
            <a:ext cx="2675994" cy="2801805"/>
          </a:xfrm>
          <a:prstGeom prst="rect">
            <a:avLst/>
          </a:prstGeom>
        </p:spPr>
        <p:txBody>
          <a:bodyPr lIns="0">
            <a:normAutofit/>
          </a:bodyPr>
          <a:lstStyle>
            <a:lvl1pPr marL="104775" indent="0">
              <a:buNone/>
              <a:defRPr sz="1500" b="0" i="0">
                <a:latin typeface="Arial" panose="020B0604020202020204" pitchFamily="34" charset="0"/>
                <a:cs typeface="Arial" panose="020B0604020202020204" pitchFamily="34" charset="0"/>
              </a:defRPr>
            </a:lvl1pPr>
          </a:lstStyle>
          <a:p>
            <a:pPr lvl="0"/>
            <a:r>
              <a:rPr lang="en-US" dirty="0"/>
              <a:t>Click to edit Master text style</a:t>
            </a:r>
          </a:p>
        </p:txBody>
      </p:sp>
      <p:sp>
        <p:nvSpPr>
          <p:cNvPr id="13" name="Text Placeholder 2">
            <a:extLst>
              <a:ext uri="{FF2B5EF4-FFF2-40B4-BE49-F238E27FC236}">
                <a16:creationId xmlns:a16="http://schemas.microsoft.com/office/drawing/2014/main" id="{2B794706-23CB-FEB2-F335-FEA012BAC05A}"/>
              </a:ext>
            </a:extLst>
          </p:cNvPr>
          <p:cNvSpPr>
            <a:spLocks noGrp="1"/>
          </p:cNvSpPr>
          <p:nvPr>
            <p:ph type="body" sz="quarter" idx="15"/>
          </p:nvPr>
        </p:nvSpPr>
        <p:spPr>
          <a:xfrm>
            <a:off x="6125105" y="1811012"/>
            <a:ext cx="2675994" cy="2801805"/>
          </a:xfrm>
          <a:prstGeom prst="rect">
            <a:avLst/>
          </a:prstGeom>
        </p:spPr>
        <p:txBody>
          <a:bodyPr lIns="0">
            <a:normAutofit/>
          </a:bodyPr>
          <a:lstStyle>
            <a:lvl1pPr marL="104775" indent="0">
              <a:buNone/>
              <a:defRPr sz="1500" b="0" i="0">
                <a:latin typeface="Arial" panose="020B0604020202020204" pitchFamily="34" charset="0"/>
                <a:cs typeface="Arial" panose="020B0604020202020204" pitchFamily="34" charset="0"/>
              </a:defRPr>
            </a:lvl1pPr>
          </a:lstStyle>
          <a:p>
            <a:pPr lvl="0"/>
            <a:r>
              <a:rPr lang="en-US" dirty="0"/>
              <a:t>Click to edit Master text style</a:t>
            </a:r>
          </a:p>
        </p:txBody>
      </p:sp>
      <p:pic>
        <p:nvPicPr>
          <p:cNvPr id="7" name="Picture 6">
            <a:extLst>
              <a:ext uri="{FF2B5EF4-FFF2-40B4-BE49-F238E27FC236}">
                <a16:creationId xmlns:a16="http://schemas.microsoft.com/office/drawing/2014/main" id="{B83872DC-F3F2-23A0-D33D-6A10D3202DF5}"/>
              </a:ext>
            </a:extLst>
          </p:cNvPr>
          <p:cNvPicPr>
            <a:picLocks noChangeAspect="1"/>
          </p:cNvPicPr>
          <p:nvPr userDrawn="1"/>
        </p:nvPicPr>
        <p:blipFill>
          <a:blip r:embed="rId2"/>
          <a:srcRect l="5610" r="-5610"/>
          <a:stretch>
            <a:fillRect/>
          </a:stretch>
        </p:blipFill>
        <p:spPr>
          <a:xfrm>
            <a:off x="0" y="68580"/>
            <a:ext cx="9606820" cy="1019747"/>
          </a:xfrm>
          <a:prstGeom prst="rect">
            <a:avLst/>
          </a:prstGeom>
        </p:spPr>
      </p:pic>
      <p:sp>
        <p:nvSpPr>
          <p:cNvPr id="8" name="TextBox 7">
            <a:extLst>
              <a:ext uri="{FF2B5EF4-FFF2-40B4-BE49-F238E27FC236}">
                <a16:creationId xmlns:a16="http://schemas.microsoft.com/office/drawing/2014/main" id="{ACFB83F5-6006-5E9E-1E66-A732A8EDFC46}"/>
              </a:ext>
            </a:extLst>
          </p:cNvPr>
          <p:cNvSpPr txBox="1"/>
          <p:nvPr userDrawn="1"/>
        </p:nvSpPr>
        <p:spPr>
          <a:xfrm>
            <a:off x="153443" y="4895235"/>
            <a:ext cx="1725704" cy="115120"/>
          </a:xfrm>
          <a:prstGeom prst="rect">
            <a:avLst/>
          </a:prstGeom>
        </p:spPr>
        <p:txBody>
          <a:bodyPr vert="horz" wrap="none" lIns="0" tIns="0" rIns="0" bIns="0" rtlCol="0" anchor="ctr">
            <a:noAutofit/>
          </a:bodyPr>
          <a:lstStyle/>
          <a:p>
            <a:pPr algn="l">
              <a:lnSpc>
                <a:spcPct val="110000"/>
              </a:lnSpc>
            </a:pPr>
            <a:r>
              <a:rPr lang="en-US" sz="675" b="1" i="0" dirty="0">
                <a:solidFill>
                  <a:schemeClr val="tx1">
                    <a:alpha val="60098"/>
                  </a:schemeClr>
                </a:solidFill>
                <a:latin typeface="Arial" panose="020B0604020202020204" pitchFamily="34" charset="0"/>
                <a:cs typeface="Arial" panose="020B0604020202020204" pitchFamily="34" charset="0"/>
              </a:rPr>
              <a:t>NSF Leadership-Class Computing Facility</a:t>
            </a:r>
          </a:p>
        </p:txBody>
      </p:sp>
      <p:sp>
        <p:nvSpPr>
          <p:cNvPr id="10" name="TextBox 9">
            <a:extLst>
              <a:ext uri="{FF2B5EF4-FFF2-40B4-BE49-F238E27FC236}">
                <a16:creationId xmlns:a16="http://schemas.microsoft.com/office/drawing/2014/main" id="{738AA8EE-083A-CA6E-54ED-81A20FDB822F}"/>
              </a:ext>
            </a:extLst>
          </p:cNvPr>
          <p:cNvSpPr txBox="1"/>
          <p:nvPr userDrawn="1"/>
        </p:nvSpPr>
        <p:spPr>
          <a:xfrm>
            <a:off x="8633390" y="4859689"/>
            <a:ext cx="357167" cy="202941"/>
          </a:xfrm>
          <a:prstGeom prst="rect">
            <a:avLst/>
          </a:prstGeom>
        </p:spPr>
        <p:txBody>
          <a:bodyPr vert="horz" wrap="square" lIns="68580" tIns="34290" rIns="68580" bIns="34290" rtlCol="0">
            <a:normAutofit/>
          </a:bodyPr>
          <a:lstStyle/>
          <a:p>
            <a:pPr algn="l">
              <a:lnSpc>
                <a:spcPct val="110000"/>
              </a:lnSpc>
            </a:pPr>
            <a:fld id="{C2FC47CD-08E0-B54D-94EB-BC9D492DD297}" type="slidenum">
              <a:rPr lang="en-US" sz="788" b="1" i="0" smtClean="0">
                <a:solidFill>
                  <a:schemeClr val="tx1"/>
                </a:solidFill>
                <a:latin typeface="Arial" panose="020B0604020202020204" pitchFamily="34" charset="0"/>
                <a:cs typeface="Arial" panose="020B0604020202020204" pitchFamily="34" charset="0"/>
              </a:rPr>
              <a:pPr algn="l">
                <a:lnSpc>
                  <a:spcPct val="110000"/>
                </a:lnSpc>
              </a:pPr>
              <a:t>‹#›</a:t>
            </a:fld>
            <a:endParaRPr lang="en-US" sz="788" b="1" i="0" dirty="0">
              <a:solidFill>
                <a:schemeClr val="tx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255FE82-484A-BA22-1817-EA8F3EDA52B7}"/>
              </a:ext>
            </a:extLst>
          </p:cNvPr>
          <p:cNvSpPr txBox="1"/>
          <p:nvPr userDrawn="1"/>
        </p:nvSpPr>
        <p:spPr>
          <a:xfrm>
            <a:off x="5466891" y="4904966"/>
            <a:ext cx="2923877" cy="105413"/>
          </a:xfrm>
          <a:prstGeom prst="rect">
            <a:avLst/>
          </a:prstGeom>
        </p:spPr>
        <p:txBody>
          <a:bodyPr vert="horz" wrap="none" lIns="0" tIns="0" rIns="0" bIns="0" rtlCol="0" anchor="ctr">
            <a:spAutoFit/>
          </a:bodyPr>
          <a:lstStyle/>
          <a:p>
            <a:pPr marL="0" marR="0" lvl="0" indent="0" algn="l" defTabSz="685800" rtl="0" eaLnBrk="1" fontAlgn="auto" latinLnBrk="0" hangingPunct="1">
              <a:lnSpc>
                <a:spcPct val="110000"/>
              </a:lnSpc>
              <a:spcBef>
                <a:spcPts val="0"/>
              </a:spcBef>
              <a:spcAft>
                <a:spcPts val="0"/>
              </a:spcAft>
              <a:buClrTx/>
              <a:buSzTx/>
              <a:buFontTx/>
              <a:buNone/>
              <a:tabLst/>
              <a:defRPr/>
            </a:pPr>
            <a:r>
              <a:rPr lang="en-US" sz="675" b="1" i="0" dirty="0">
                <a:solidFill>
                  <a:schemeClr val="tx1">
                    <a:alpha val="60098"/>
                  </a:schemeClr>
                </a:solidFill>
                <a:latin typeface="Arial" panose="020B0604020202020204" pitchFamily="34" charset="0"/>
                <a:cs typeface="Arial" panose="020B0604020202020204" pitchFamily="34" charset="0"/>
              </a:rPr>
              <a:t>Texas Advanced Computing Center  | The University of Texas at Austin</a:t>
            </a:r>
          </a:p>
        </p:txBody>
      </p:sp>
      <p:cxnSp>
        <p:nvCxnSpPr>
          <p:cNvPr id="15" name="Straight Connector 14">
            <a:extLst>
              <a:ext uri="{FF2B5EF4-FFF2-40B4-BE49-F238E27FC236}">
                <a16:creationId xmlns:a16="http://schemas.microsoft.com/office/drawing/2014/main" id="{F6E401F2-D252-7B77-EA67-EAF0C5D3BD01}"/>
              </a:ext>
            </a:extLst>
          </p:cNvPr>
          <p:cNvCxnSpPr>
            <a:cxnSpLocks/>
          </p:cNvCxnSpPr>
          <p:nvPr userDrawn="1"/>
        </p:nvCxnSpPr>
        <p:spPr>
          <a:xfrm>
            <a:off x="1945835" y="4962320"/>
            <a:ext cx="341947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2911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5D0ED563-ECA0-1DF1-3E6E-0624BDB4C2A2}"/>
              </a:ext>
            </a:extLst>
          </p:cNvPr>
          <p:cNvSpPr>
            <a:spLocks noGrp="1"/>
          </p:cNvSpPr>
          <p:nvPr>
            <p:ph type="body" sz="quarter" idx="12" hasCustomPrompt="1"/>
          </p:nvPr>
        </p:nvSpPr>
        <p:spPr>
          <a:xfrm>
            <a:off x="255473" y="628650"/>
            <a:ext cx="5610566" cy="925277"/>
          </a:xfrm>
          <a:prstGeom prst="rect">
            <a:avLst/>
          </a:prstGeom>
        </p:spPr>
        <p:txBody>
          <a:bodyPr lIns="0" anchor="b">
            <a:normAutofit/>
          </a:bodyPr>
          <a:lstStyle>
            <a:lvl1pPr marL="104775" indent="0">
              <a:lnSpc>
                <a:spcPct val="100000"/>
              </a:lnSpc>
              <a:buNone/>
              <a:defRPr sz="2400" b="1" i="0">
                <a:latin typeface="Arial" panose="020B0604020202020204" pitchFamily="34" charset="0"/>
                <a:cs typeface="Arial" panose="020B0604020202020204" pitchFamily="34" charset="0"/>
              </a:defRPr>
            </a:lvl1pPr>
          </a:lstStyle>
          <a:p>
            <a:pPr lvl="0"/>
            <a:r>
              <a:rPr lang="en-US" dirty="0"/>
              <a:t>Click to add subtitle</a:t>
            </a:r>
          </a:p>
        </p:txBody>
      </p:sp>
      <p:sp>
        <p:nvSpPr>
          <p:cNvPr id="12" name="Text Placeholder 2">
            <a:extLst>
              <a:ext uri="{FF2B5EF4-FFF2-40B4-BE49-F238E27FC236}">
                <a16:creationId xmlns:a16="http://schemas.microsoft.com/office/drawing/2014/main" id="{8AC31B82-5B96-CA17-EE28-87123E94F1BB}"/>
              </a:ext>
            </a:extLst>
          </p:cNvPr>
          <p:cNvSpPr>
            <a:spLocks noGrp="1"/>
          </p:cNvSpPr>
          <p:nvPr>
            <p:ph type="body" sz="quarter" idx="14"/>
          </p:nvPr>
        </p:nvSpPr>
        <p:spPr>
          <a:xfrm>
            <a:off x="4655192" y="1811012"/>
            <a:ext cx="4156781" cy="2801805"/>
          </a:xfrm>
          <a:prstGeom prst="rect">
            <a:avLst/>
          </a:prstGeom>
        </p:spPr>
        <p:txBody>
          <a:bodyPr lIns="0">
            <a:normAutofit/>
          </a:bodyPr>
          <a:lstStyle>
            <a:lvl1pPr marL="104775" indent="0">
              <a:buNone/>
              <a:defRPr sz="1500" b="0" i="0">
                <a:latin typeface="Arial" panose="020B0604020202020204" pitchFamily="34" charset="0"/>
                <a:cs typeface="Arial" panose="020B0604020202020204" pitchFamily="34" charset="0"/>
              </a:defRPr>
            </a:lvl1pPr>
          </a:lstStyle>
          <a:p>
            <a:pPr lvl="0"/>
            <a:r>
              <a:rPr lang="en-US"/>
              <a:t>Click to edit Master text styles</a:t>
            </a:r>
          </a:p>
        </p:txBody>
      </p:sp>
      <p:sp>
        <p:nvSpPr>
          <p:cNvPr id="2" name="Text Placeholder 2">
            <a:extLst>
              <a:ext uri="{FF2B5EF4-FFF2-40B4-BE49-F238E27FC236}">
                <a16:creationId xmlns:a16="http://schemas.microsoft.com/office/drawing/2014/main" id="{48B3FD10-E793-D22C-4729-0FF16782380A}"/>
              </a:ext>
            </a:extLst>
          </p:cNvPr>
          <p:cNvSpPr>
            <a:spLocks noGrp="1"/>
          </p:cNvSpPr>
          <p:nvPr>
            <p:ph type="body" sz="quarter" idx="15"/>
          </p:nvPr>
        </p:nvSpPr>
        <p:spPr>
          <a:xfrm>
            <a:off x="247211" y="1811012"/>
            <a:ext cx="4241599" cy="2801805"/>
          </a:xfrm>
          <a:prstGeom prst="rect">
            <a:avLst/>
          </a:prstGeom>
        </p:spPr>
        <p:txBody>
          <a:bodyPr lIns="0">
            <a:normAutofit/>
          </a:bodyPr>
          <a:lstStyle>
            <a:lvl1pPr marL="104775" indent="0">
              <a:buNone/>
              <a:defRPr sz="1500" b="0" i="0">
                <a:latin typeface="Arial" panose="020B0604020202020204" pitchFamily="34" charset="0"/>
                <a:cs typeface="Arial" panose="020B0604020202020204" pitchFamily="34" charset="0"/>
              </a:defRPr>
            </a:lvl1pPr>
          </a:lstStyle>
          <a:p>
            <a:pPr lvl="0"/>
            <a:r>
              <a:rPr lang="en-US"/>
              <a:t>Click to edit Master text styles</a:t>
            </a:r>
          </a:p>
        </p:txBody>
      </p:sp>
      <p:pic>
        <p:nvPicPr>
          <p:cNvPr id="3" name="Picture 2">
            <a:extLst>
              <a:ext uri="{FF2B5EF4-FFF2-40B4-BE49-F238E27FC236}">
                <a16:creationId xmlns:a16="http://schemas.microsoft.com/office/drawing/2014/main" id="{56ABFBAD-6950-205F-EF03-A4EA43A11D66}"/>
              </a:ext>
            </a:extLst>
          </p:cNvPr>
          <p:cNvPicPr>
            <a:picLocks noChangeAspect="1"/>
          </p:cNvPicPr>
          <p:nvPr userDrawn="1"/>
        </p:nvPicPr>
        <p:blipFill>
          <a:blip r:embed="rId2"/>
          <a:srcRect l="5610" r="-5610"/>
          <a:stretch>
            <a:fillRect/>
          </a:stretch>
        </p:blipFill>
        <p:spPr>
          <a:xfrm>
            <a:off x="0" y="68580"/>
            <a:ext cx="9606820" cy="1019747"/>
          </a:xfrm>
          <a:prstGeom prst="rect">
            <a:avLst/>
          </a:prstGeom>
        </p:spPr>
      </p:pic>
      <p:sp>
        <p:nvSpPr>
          <p:cNvPr id="4" name="TextBox 3">
            <a:extLst>
              <a:ext uri="{FF2B5EF4-FFF2-40B4-BE49-F238E27FC236}">
                <a16:creationId xmlns:a16="http://schemas.microsoft.com/office/drawing/2014/main" id="{F033FD5F-9CC7-6059-3B1B-25B99B5CC8E1}"/>
              </a:ext>
            </a:extLst>
          </p:cNvPr>
          <p:cNvSpPr txBox="1"/>
          <p:nvPr userDrawn="1"/>
        </p:nvSpPr>
        <p:spPr>
          <a:xfrm>
            <a:off x="153443" y="4895235"/>
            <a:ext cx="1725704" cy="115120"/>
          </a:xfrm>
          <a:prstGeom prst="rect">
            <a:avLst/>
          </a:prstGeom>
        </p:spPr>
        <p:txBody>
          <a:bodyPr vert="horz" wrap="none" lIns="0" tIns="0" rIns="0" bIns="0" rtlCol="0" anchor="ctr">
            <a:noAutofit/>
          </a:bodyPr>
          <a:lstStyle/>
          <a:p>
            <a:pPr algn="l">
              <a:lnSpc>
                <a:spcPct val="110000"/>
              </a:lnSpc>
            </a:pPr>
            <a:r>
              <a:rPr lang="en-US" sz="675" b="1" i="0" dirty="0">
                <a:solidFill>
                  <a:schemeClr val="tx1">
                    <a:alpha val="60098"/>
                  </a:schemeClr>
                </a:solidFill>
                <a:latin typeface="Arial" panose="020B0604020202020204" pitchFamily="34" charset="0"/>
                <a:cs typeface="Arial" panose="020B0604020202020204" pitchFamily="34" charset="0"/>
              </a:rPr>
              <a:t>NSF Leadership-Class Computing Facility</a:t>
            </a:r>
          </a:p>
        </p:txBody>
      </p:sp>
      <p:sp>
        <p:nvSpPr>
          <p:cNvPr id="5" name="TextBox 4">
            <a:extLst>
              <a:ext uri="{FF2B5EF4-FFF2-40B4-BE49-F238E27FC236}">
                <a16:creationId xmlns:a16="http://schemas.microsoft.com/office/drawing/2014/main" id="{FEFC5BCE-5724-8A1C-DBE6-E2C757A440F4}"/>
              </a:ext>
            </a:extLst>
          </p:cNvPr>
          <p:cNvSpPr txBox="1"/>
          <p:nvPr userDrawn="1"/>
        </p:nvSpPr>
        <p:spPr>
          <a:xfrm>
            <a:off x="8633390" y="4859689"/>
            <a:ext cx="357167" cy="202941"/>
          </a:xfrm>
          <a:prstGeom prst="rect">
            <a:avLst/>
          </a:prstGeom>
        </p:spPr>
        <p:txBody>
          <a:bodyPr vert="horz" wrap="square" lIns="68580" tIns="34290" rIns="68580" bIns="34290" rtlCol="0">
            <a:normAutofit/>
          </a:bodyPr>
          <a:lstStyle/>
          <a:p>
            <a:pPr algn="l">
              <a:lnSpc>
                <a:spcPct val="110000"/>
              </a:lnSpc>
            </a:pPr>
            <a:fld id="{C2FC47CD-08E0-B54D-94EB-BC9D492DD297}" type="slidenum">
              <a:rPr lang="en-US" sz="788" b="1" i="0" smtClean="0">
                <a:solidFill>
                  <a:schemeClr val="tx1"/>
                </a:solidFill>
                <a:latin typeface="Arial" panose="020B0604020202020204" pitchFamily="34" charset="0"/>
                <a:cs typeface="Arial" panose="020B0604020202020204" pitchFamily="34" charset="0"/>
              </a:rPr>
              <a:pPr algn="l">
                <a:lnSpc>
                  <a:spcPct val="110000"/>
                </a:lnSpc>
              </a:pPr>
              <a:t>‹#›</a:t>
            </a:fld>
            <a:endParaRPr lang="en-US" sz="788" b="1" i="0" dirty="0">
              <a:solidFill>
                <a:schemeClr val="tx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5FCCEDC-F10A-68AF-4C3F-B82BA72E21CB}"/>
              </a:ext>
            </a:extLst>
          </p:cNvPr>
          <p:cNvSpPr txBox="1"/>
          <p:nvPr userDrawn="1"/>
        </p:nvSpPr>
        <p:spPr>
          <a:xfrm>
            <a:off x="5466891" y="4904966"/>
            <a:ext cx="2923877" cy="105413"/>
          </a:xfrm>
          <a:prstGeom prst="rect">
            <a:avLst/>
          </a:prstGeom>
        </p:spPr>
        <p:txBody>
          <a:bodyPr vert="horz" wrap="none" lIns="0" tIns="0" rIns="0" bIns="0" rtlCol="0" anchor="ctr">
            <a:spAutoFit/>
          </a:bodyPr>
          <a:lstStyle/>
          <a:p>
            <a:pPr marL="0" marR="0" lvl="0" indent="0" algn="l" defTabSz="685800" rtl="0" eaLnBrk="1" fontAlgn="auto" latinLnBrk="0" hangingPunct="1">
              <a:lnSpc>
                <a:spcPct val="110000"/>
              </a:lnSpc>
              <a:spcBef>
                <a:spcPts val="0"/>
              </a:spcBef>
              <a:spcAft>
                <a:spcPts val="0"/>
              </a:spcAft>
              <a:buClrTx/>
              <a:buSzTx/>
              <a:buFontTx/>
              <a:buNone/>
              <a:tabLst/>
              <a:defRPr/>
            </a:pPr>
            <a:r>
              <a:rPr lang="en-US" sz="675" b="1" i="0" dirty="0">
                <a:solidFill>
                  <a:schemeClr val="tx1">
                    <a:alpha val="60098"/>
                  </a:schemeClr>
                </a:solidFill>
                <a:latin typeface="Arial" panose="020B0604020202020204" pitchFamily="34" charset="0"/>
                <a:cs typeface="Arial" panose="020B0604020202020204" pitchFamily="34" charset="0"/>
              </a:rPr>
              <a:t>Texas Advanced Computing Center  | The University of Texas at Austin</a:t>
            </a:r>
          </a:p>
        </p:txBody>
      </p:sp>
      <p:cxnSp>
        <p:nvCxnSpPr>
          <p:cNvPr id="13" name="Straight Connector 12">
            <a:extLst>
              <a:ext uri="{FF2B5EF4-FFF2-40B4-BE49-F238E27FC236}">
                <a16:creationId xmlns:a16="http://schemas.microsoft.com/office/drawing/2014/main" id="{BD1F1FDC-0CA2-6A69-F8E1-96C13531DDAE}"/>
              </a:ext>
            </a:extLst>
          </p:cNvPr>
          <p:cNvCxnSpPr>
            <a:cxnSpLocks/>
          </p:cNvCxnSpPr>
          <p:nvPr userDrawn="1"/>
        </p:nvCxnSpPr>
        <p:spPr>
          <a:xfrm>
            <a:off x="1945835" y="4962320"/>
            <a:ext cx="341947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57832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BD1211-CDD0-9308-2360-211A2AD1C43B}"/>
              </a:ext>
            </a:extLst>
          </p:cNvPr>
          <p:cNvPicPr>
            <a:picLocks noChangeAspect="1"/>
          </p:cNvPicPr>
          <p:nvPr userDrawn="1"/>
        </p:nvPicPr>
        <p:blipFill>
          <a:blip r:embed="rId2"/>
          <a:srcRect l="5610" r="-5610"/>
          <a:stretch>
            <a:fillRect/>
          </a:stretch>
        </p:blipFill>
        <p:spPr>
          <a:xfrm>
            <a:off x="0" y="68580"/>
            <a:ext cx="9606820" cy="1019747"/>
          </a:xfrm>
          <a:prstGeom prst="rect">
            <a:avLst/>
          </a:prstGeom>
        </p:spPr>
      </p:pic>
      <p:sp>
        <p:nvSpPr>
          <p:cNvPr id="8" name="TextBox 7">
            <a:extLst>
              <a:ext uri="{FF2B5EF4-FFF2-40B4-BE49-F238E27FC236}">
                <a16:creationId xmlns:a16="http://schemas.microsoft.com/office/drawing/2014/main" id="{4AA6AD15-BB2F-9760-E519-9415CBF9C0E9}"/>
              </a:ext>
            </a:extLst>
          </p:cNvPr>
          <p:cNvSpPr txBox="1"/>
          <p:nvPr userDrawn="1"/>
        </p:nvSpPr>
        <p:spPr>
          <a:xfrm>
            <a:off x="153443" y="4895235"/>
            <a:ext cx="1725704" cy="115120"/>
          </a:xfrm>
          <a:prstGeom prst="rect">
            <a:avLst/>
          </a:prstGeom>
        </p:spPr>
        <p:txBody>
          <a:bodyPr vert="horz" wrap="none" lIns="0" tIns="0" rIns="0" bIns="0" rtlCol="0" anchor="ctr">
            <a:noAutofit/>
          </a:bodyPr>
          <a:lstStyle/>
          <a:p>
            <a:pPr algn="l">
              <a:lnSpc>
                <a:spcPct val="110000"/>
              </a:lnSpc>
            </a:pPr>
            <a:r>
              <a:rPr lang="en-US" sz="675" b="1" i="0" dirty="0">
                <a:solidFill>
                  <a:schemeClr val="tx1">
                    <a:alpha val="60098"/>
                  </a:schemeClr>
                </a:solidFill>
                <a:latin typeface="Arial" panose="020B0604020202020204" pitchFamily="34" charset="0"/>
                <a:cs typeface="Arial" panose="020B0604020202020204" pitchFamily="34" charset="0"/>
              </a:rPr>
              <a:t>NSF Leadership-Class Computing Facility</a:t>
            </a:r>
          </a:p>
        </p:txBody>
      </p:sp>
      <p:sp>
        <p:nvSpPr>
          <p:cNvPr id="9" name="TextBox 8">
            <a:extLst>
              <a:ext uri="{FF2B5EF4-FFF2-40B4-BE49-F238E27FC236}">
                <a16:creationId xmlns:a16="http://schemas.microsoft.com/office/drawing/2014/main" id="{56086571-9E1A-2020-9D04-AEBE75D487DF}"/>
              </a:ext>
            </a:extLst>
          </p:cNvPr>
          <p:cNvSpPr txBox="1"/>
          <p:nvPr userDrawn="1"/>
        </p:nvSpPr>
        <p:spPr>
          <a:xfrm>
            <a:off x="8633390" y="4859689"/>
            <a:ext cx="357167" cy="202941"/>
          </a:xfrm>
          <a:prstGeom prst="rect">
            <a:avLst/>
          </a:prstGeom>
        </p:spPr>
        <p:txBody>
          <a:bodyPr vert="horz" wrap="square" lIns="68580" tIns="34290" rIns="68580" bIns="34290" rtlCol="0">
            <a:normAutofit/>
          </a:bodyPr>
          <a:lstStyle/>
          <a:p>
            <a:pPr algn="l">
              <a:lnSpc>
                <a:spcPct val="110000"/>
              </a:lnSpc>
            </a:pPr>
            <a:fld id="{C2FC47CD-08E0-B54D-94EB-BC9D492DD297}" type="slidenum">
              <a:rPr lang="en-US" sz="788" b="1" i="0" smtClean="0">
                <a:solidFill>
                  <a:schemeClr val="tx1"/>
                </a:solidFill>
                <a:latin typeface="Arial" panose="020B0604020202020204" pitchFamily="34" charset="0"/>
                <a:cs typeface="Arial" panose="020B0604020202020204" pitchFamily="34" charset="0"/>
              </a:rPr>
              <a:pPr algn="l">
                <a:lnSpc>
                  <a:spcPct val="110000"/>
                </a:lnSpc>
              </a:pPr>
              <a:t>‹#›</a:t>
            </a:fld>
            <a:endParaRPr lang="en-US" sz="788" b="1" i="0" dirty="0">
              <a:solidFill>
                <a:schemeClr val="tx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B7B043E-93DF-CCAF-BBC6-2E42FFB89613}"/>
              </a:ext>
            </a:extLst>
          </p:cNvPr>
          <p:cNvSpPr txBox="1"/>
          <p:nvPr userDrawn="1"/>
        </p:nvSpPr>
        <p:spPr>
          <a:xfrm>
            <a:off x="5466891" y="4904966"/>
            <a:ext cx="2923877" cy="105413"/>
          </a:xfrm>
          <a:prstGeom prst="rect">
            <a:avLst/>
          </a:prstGeom>
        </p:spPr>
        <p:txBody>
          <a:bodyPr vert="horz" wrap="none" lIns="0" tIns="0" rIns="0" bIns="0" rtlCol="0" anchor="ctr">
            <a:spAutoFit/>
          </a:bodyPr>
          <a:lstStyle/>
          <a:p>
            <a:pPr marL="0" marR="0" lvl="0" indent="0" algn="l" defTabSz="685800" rtl="0" eaLnBrk="1" fontAlgn="auto" latinLnBrk="0" hangingPunct="1">
              <a:lnSpc>
                <a:spcPct val="110000"/>
              </a:lnSpc>
              <a:spcBef>
                <a:spcPts val="0"/>
              </a:spcBef>
              <a:spcAft>
                <a:spcPts val="0"/>
              </a:spcAft>
              <a:buClrTx/>
              <a:buSzTx/>
              <a:buFontTx/>
              <a:buNone/>
              <a:tabLst/>
              <a:defRPr/>
            </a:pPr>
            <a:r>
              <a:rPr lang="en-US" sz="675" b="1" i="0" dirty="0">
                <a:solidFill>
                  <a:schemeClr val="tx1">
                    <a:alpha val="60098"/>
                  </a:schemeClr>
                </a:solidFill>
                <a:latin typeface="Arial" panose="020B0604020202020204" pitchFamily="34" charset="0"/>
                <a:cs typeface="Arial" panose="020B0604020202020204" pitchFamily="34" charset="0"/>
              </a:rPr>
              <a:t>Texas Advanced Computing Center  | The University of Texas at Austin</a:t>
            </a:r>
          </a:p>
        </p:txBody>
      </p:sp>
      <p:cxnSp>
        <p:nvCxnSpPr>
          <p:cNvPr id="11" name="Straight Connector 10">
            <a:extLst>
              <a:ext uri="{FF2B5EF4-FFF2-40B4-BE49-F238E27FC236}">
                <a16:creationId xmlns:a16="http://schemas.microsoft.com/office/drawing/2014/main" id="{5DDCE3A5-790D-36CE-F8CA-B1CAA3D22087}"/>
              </a:ext>
            </a:extLst>
          </p:cNvPr>
          <p:cNvCxnSpPr>
            <a:cxnSpLocks/>
          </p:cNvCxnSpPr>
          <p:nvPr userDrawn="1"/>
        </p:nvCxnSpPr>
        <p:spPr>
          <a:xfrm>
            <a:off x="1945835" y="4962320"/>
            <a:ext cx="341947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75955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 with Pictures">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5D0ED563-ECA0-1DF1-3E6E-0624BDB4C2A2}"/>
              </a:ext>
            </a:extLst>
          </p:cNvPr>
          <p:cNvSpPr>
            <a:spLocks noGrp="1"/>
          </p:cNvSpPr>
          <p:nvPr>
            <p:ph type="body" sz="quarter" idx="12" hasCustomPrompt="1"/>
          </p:nvPr>
        </p:nvSpPr>
        <p:spPr>
          <a:xfrm>
            <a:off x="244927" y="1280153"/>
            <a:ext cx="2589161" cy="1483582"/>
          </a:xfrm>
          <a:prstGeom prst="rect">
            <a:avLst/>
          </a:prstGeom>
        </p:spPr>
        <p:txBody>
          <a:bodyPr lIns="0" anchor="b">
            <a:normAutofit/>
          </a:bodyPr>
          <a:lstStyle>
            <a:lvl1pPr marL="104775" indent="0">
              <a:lnSpc>
                <a:spcPct val="100000"/>
              </a:lnSpc>
              <a:buNone/>
              <a:defRPr sz="2400" b="1" i="0">
                <a:latin typeface="Arial" panose="020B0604020202020204" pitchFamily="34" charset="0"/>
                <a:cs typeface="Arial" panose="020B0604020202020204" pitchFamily="34" charset="0"/>
              </a:defRPr>
            </a:lvl1pPr>
          </a:lstStyle>
          <a:p>
            <a:pPr lvl="0"/>
            <a:r>
              <a:rPr lang="en-US" dirty="0"/>
              <a:t>Click to add subtitle</a:t>
            </a:r>
          </a:p>
        </p:txBody>
      </p:sp>
      <p:sp>
        <p:nvSpPr>
          <p:cNvPr id="2" name="Text Placeholder 2">
            <a:extLst>
              <a:ext uri="{FF2B5EF4-FFF2-40B4-BE49-F238E27FC236}">
                <a16:creationId xmlns:a16="http://schemas.microsoft.com/office/drawing/2014/main" id="{7B8FCD44-31AB-5CB9-0D13-810DD5A00B32}"/>
              </a:ext>
            </a:extLst>
          </p:cNvPr>
          <p:cNvSpPr>
            <a:spLocks noGrp="1"/>
          </p:cNvSpPr>
          <p:nvPr>
            <p:ph type="body" sz="quarter" idx="18"/>
          </p:nvPr>
        </p:nvSpPr>
        <p:spPr>
          <a:xfrm>
            <a:off x="2980262" y="2379644"/>
            <a:ext cx="2783376" cy="2198719"/>
          </a:xfrm>
          <a:prstGeom prst="rect">
            <a:avLst/>
          </a:prstGeom>
        </p:spPr>
        <p:txBody>
          <a:bodyPr lIns="0">
            <a:normAutofit/>
          </a:bodyPr>
          <a:lstStyle>
            <a:lvl1pPr marL="104775" indent="0">
              <a:buNone/>
              <a:defRPr sz="1500" b="0" i="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9" name="Picture Placeholder 15">
            <a:extLst>
              <a:ext uri="{FF2B5EF4-FFF2-40B4-BE49-F238E27FC236}">
                <a16:creationId xmlns:a16="http://schemas.microsoft.com/office/drawing/2014/main" id="{AD196077-7C91-8242-58B5-291804CB1A91}"/>
              </a:ext>
            </a:extLst>
          </p:cNvPr>
          <p:cNvSpPr>
            <a:spLocks noGrp="1"/>
          </p:cNvSpPr>
          <p:nvPr>
            <p:ph type="pic" sz="quarter" idx="19"/>
          </p:nvPr>
        </p:nvSpPr>
        <p:spPr>
          <a:xfrm>
            <a:off x="2975690" y="565138"/>
            <a:ext cx="2783376" cy="1659860"/>
          </a:xfrm>
          <a:prstGeom prst="rect">
            <a:avLst/>
          </a:prstGeom>
        </p:spPr>
        <p:txBody>
          <a:bodyPr/>
          <a:lstStyle>
            <a:lvl1pPr marL="104775" indent="0">
              <a:buNone/>
              <a:defRPr/>
            </a:lvl1pPr>
          </a:lstStyle>
          <a:p>
            <a:r>
              <a:rPr lang="en-US"/>
              <a:t>Click icon to add picture</a:t>
            </a:r>
          </a:p>
        </p:txBody>
      </p:sp>
      <p:sp>
        <p:nvSpPr>
          <p:cNvPr id="12" name="Text Placeholder 2">
            <a:extLst>
              <a:ext uri="{FF2B5EF4-FFF2-40B4-BE49-F238E27FC236}">
                <a16:creationId xmlns:a16="http://schemas.microsoft.com/office/drawing/2014/main" id="{5686BE29-205E-DFBD-DDC8-06B4C50B079B}"/>
              </a:ext>
            </a:extLst>
          </p:cNvPr>
          <p:cNvSpPr>
            <a:spLocks noGrp="1"/>
          </p:cNvSpPr>
          <p:nvPr>
            <p:ph type="body" sz="quarter" idx="20"/>
          </p:nvPr>
        </p:nvSpPr>
        <p:spPr>
          <a:xfrm>
            <a:off x="5905240" y="2379644"/>
            <a:ext cx="2783376" cy="2198719"/>
          </a:xfrm>
          <a:prstGeom prst="rect">
            <a:avLst/>
          </a:prstGeom>
        </p:spPr>
        <p:txBody>
          <a:bodyPr lIns="0">
            <a:normAutofit/>
          </a:bodyPr>
          <a:lstStyle>
            <a:lvl1pPr marL="104775" indent="0">
              <a:buNone/>
              <a:defRPr sz="1500" b="0" i="0">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3" name="Picture Placeholder 15">
            <a:extLst>
              <a:ext uri="{FF2B5EF4-FFF2-40B4-BE49-F238E27FC236}">
                <a16:creationId xmlns:a16="http://schemas.microsoft.com/office/drawing/2014/main" id="{BFAF2444-DD93-9697-13E7-F5E5D30BCDB3}"/>
              </a:ext>
            </a:extLst>
          </p:cNvPr>
          <p:cNvSpPr>
            <a:spLocks noGrp="1"/>
          </p:cNvSpPr>
          <p:nvPr>
            <p:ph type="pic" sz="quarter" idx="21"/>
          </p:nvPr>
        </p:nvSpPr>
        <p:spPr>
          <a:xfrm>
            <a:off x="5900669" y="565138"/>
            <a:ext cx="2783376" cy="1659860"/>
          </a:xfrm>
          <a:prstGeom prst="rect">
            <a:avLst/>
          </a:prstGeom>
        </p:spPr>
        <p:txBody>
          <a:bodyPr/>
          <a:lstStyle>
            <a:lvl1pPr marL="104775" indent="0">
              <a:buNone/>
              <a:defRPr/>
            </a:lvl1pPr>
          </a:lstStyle>
          <a:p>
            <a:r>
              <a:rPr lang="en-US"/>
              <a:t>Click icon to add picture</a:t>
            </a:r>
          </a:p>
        </p:txBody>
      </p:sp>
      <p:pic>
        <p:nvPicPr>
          <p:cNvPr id="3" name="Picture 2">
            <a:extLst>
              <a:ext uri="{FF2B5EF4-FFF2-40B4-BE49-F238E27FC236}">
                <a16:creationId xmlns:a16="http://schemas.microsoft.com/office/drawing/2014/main" id="{E51DEC62-A5F2-819B-6403-67D34426E7C6}"/>
              </a:ext>
            </a:extLst>
          </p:cNvPr>
          <p:cNvPicPr>
            <a:picLocks noChangeAspect="1"/>
          </p:cNvPicPr>
          <p:nvPr userDrawn="1"/>
        </p:nvPicPr>
        <p:blipFill>
          <a:blip r:embed="rId2"/>
          <a:srcRect l="5610" r="-5610"/>
          <a:stretch>
            <a:fillRect/>
          </a:stretch>
        </p:blipFill>
        <p:spPr>
          <a:xfrm>
            <a:off x="0" y="68580"/>
            <a:ext cx="9606820" cy="1019747"/>
          </a:xfrm>
          <a:prstGeom prst="rect">
            <a:avLst/>
          </a:prstGeom>
        </p:spPr>
      </p:pic>
      <p:sp>
        <p:nvSpPr>
          <p:cNvPr id="4" name="TextBox 3">
            <a:extLst>
              <a:ext uri="{FF2B5EF4-FFF2-40B4-BE49-F238E27FC236}">
                <a16:creationId xmlns:a16="http://schemas.microsoft.com/office/drawing/2014/main" id="{29A4B1C9-DA56-0ACD-AFCF-C88E156E5DAE}"/>
              </a:ext>
            </a:extLst>
          </p:cNvPr>
          <p:cNvSpPr txBox="1"/>
          <p:nvPr userDrawn="1"/>
        </p:nvSpPr>
        <p:spPr>
          <a:xfrm>
            <a:off x="153443" y="4895235"/>
            <a:ext cx="1725704" cy="115120"/>
          </a:xfrm>
          <a:prstGeom prst="rect">
            <a:avLst/>
          </a:prstGeom>
        </p:spPr>
        <p:txBody>
          <a:bodyPr vert="horz" wrap="none" lIns="0" tIns="0" rIns="0" bIns="0" rtlCol="0" anchor="ctr">
            <a:noAutofit/>
          </a:bodyPr>
          <a:lstStyle/>
          <a:p>
            <a:pPr algn="l">
              <a:lnSpc>
                <a:spcPct val="110000"/>
              </a:lnSpc>
            </a:pPr>
            <a:r>
              <a:rPr lang="en-US" sz="675" b="1" i="0" dirty="0">
                <a:solidFill>
                  <a:schemeClr val="tx1">
                    <a:alpha val="60098"/>
                  </a:schemeClr>
                </a:solidFill>
                <a:latin typeface="Arial" panose="020B0604020202020204" pitchFamily="34" charset="0"/>
                <a:cs typeface="Arial" panose="020B0604020202020204" pitchFamily="34" charset="0"/>
              </a:rPr>
              <a:t>NSF Leadership-Class Computing Facility</a:t>
            </a:r>
          </a:p>
        </p:txBody>
      </p:sp>
      <p:sp>
        <p:nvSpPr>
          <p:cNvPr id="5" name="TextBox 4">
            <a:extLst>
              <a:ext uri="{FF2B5EF4-FFF2-40B4-BE49-F238E27FC236}">
                <a16:creationId xmlns:a16="http://schemas.microsoft.com/office/drawing/2014/main" id="{CFE13813-F74E-4139-554D-1DE075D83491}"/>
              </a:ext>
            </a:extLst>
          </p:cNvPr>
          <p:cNvSpPr txBox="1"/>
          <p:nvPr userDrawn="1"/>
        </p:nvSpPr>
        <p:spPr>
          <a:xfrm>
            <a:off x="8633390" y="4859689"/>
            <a:ext cx="357167" cy="202941"/>
          </a:xfrm>
          <a:prstGeom prst="rect">
            <a:avLst/>
          </a:prstGeom>
        </p:spPr>
        <p:txBody>
          <a:bodyPr vert="horz" wrap="square" lIns="68580" tIns="34290" rIns="68580" bIns="34290" rtlCol="0">
            <a:normAutofit/>
          </a:bodyPr>
          <a:lstStyle/>
          <a:p>
            <a:pPr algn="l">
              <a:lnSpc>
                <a:spcPct val="110000"/>
              </a:lnSpc>
            </a:pPr>
            <a:fld id="{C2FC47CD-08E0-B54D-94EB-BC9D492DD297}" type="slidenum">
              <a:rPr lang="en-US" sz="788" b="1" i="0" smtClean="0">
                <a:solidFill>
                  <a:schemeClr val="tx1"/>
                </a:solidFill>
                <a:latin typeface="Arial" panose="020B0604020202020204" pitchFamily="34" charset="0"/>
                <a:cs typeface="Arial" panose="020B0604020202020204" pitchFamily="34" charset="0"/>
              </a:rPr>
              <a:pPr algn="l">
                <a:lnSpc>
                  <a:spcPct val="110000"/>
                </a:lnSpc>
              </a:pPr>
              <a:t>‹#›</a:t>
            </a:fld>
            <a:endParaRPr lang="en-US" sz="788" b="1" i="0" dirty="0">
              <a:solidFill>
                <a:schemeClr val="tx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5F332AF-265A-27D6-882D-CE8585B2373C}"/>
              </a:ext>
            </a:extLst>
          </p:cNvPr>
          <p:cNvSpPr txBox="1"/>
          <p:nvPr userDrawn="1"/>
        </p:nvSpPr>
        <p:spPr>
          <a:xfrm>
            <a:off x="5466891" y="4904966"/>
            <a:ext cx="2923877" cy="105413"/>
          </a:xfrm>
          <a:prstGeom prst="rect">
            <a:avLst/>
          </a:prstGeom>
        </p:spPr>
        <p:txBody>
          <a:bodyPr vert="horz" wrap="none" lIns="0" tIns="0" rIns="0" bIns="0" rtlCol="0" anchor="ctr">
            <a:spAutoFit/>
          </a:bodyPr>
          <a:lstStyle/>
          <a:p>
            <a:pPr marL="0" marR="0" lvl="0" indent="0" algn="l" defTabSz="685800" rtl="0" eaLnBrk="1" fontAlgn="auto" latinLnBrk="0" hangingPunct="1">
              <a:lnSpc>
                <a:spcPct val="110000"/>
              </a:lnSpc>
              <a:spcBef>
                <a:spcPts val="0"/>
              </a:spcBef>
              <a:spcAft>
                <a:spcPts val="0"/>
              </a:spcAft>
              <a:buClrTx/>
              <a:buSzTx/>
              <a:buFontTx/>
              <a:buNone/>
              <a:tabLst/>
              <a:defRPr/>
            </a:pPr>
            <a:r>
              <a:rPr lang="en-US" sz="675" b="1" i="0" dirty="0">
                <a:solidFill>
                  <a:schemeClr val="tx1">
                    <a:alpha val="60098"/>
                  </a:schemeClr>
                </a:solidFill>
                <a:latin typeface="Arial" panose="020B0604020202020204" pitchFamily="34" charset="0"/>
                <a:cs typeface="Arial" panose="020B0604020202020204" pitchFamily="34" charset="0"/>
              </a:rPr>
              <a:t>Texas Advanced Computing Center  | The University of Texas at Austin</a:t>
            </a:r>
          </a:p>
        </p:txBody>
      </p:sp>
      <p:cxnSp>
        <p:nvCxnSpPr>
          <p:cNvPr id="16" name="Straight Connector 15">
            <a:extLst>
              <a:ext uri="{FF2B5EF4-FFF2-40B4-BE49-F238E27FC236}">
                <a16:creationId xmlns:a16="http://schemas.microsoft.com/office/drawing/2014/main" id="{70E9E69B-AA23-71E9-17A5-D0965B0BAC9C}"/>
              </a:ext>
            </a:extLst>
          </p:cNvPr>
          <p:cNvCxnSpPr>
            <a:cxnSpLocks/>
          </p:cNvCxnSpPr>
          <p:nvPr userDrawn="1"/>
        </p:nvCxnSpPr>
        <p:spPr>
          <a:xfrm>
            <a:off x="1945835" y="4962320"/>
            <a:ext cx="341947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6133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3159" y="169692"/>
            <a:ext cx="8245830" cy="1130300"/>
          </a:xfrm>
        </p:spPr>
        <p:txBody>
          <a:bodyPr/>
          <a:lstStyle/>
          <a:p>
            <a:r>
              <a:rPr lang="en-US"/>
              <a:t>Click to edit Master title style</a:t>
            </a:r>
            <a:endParaRPr lang="en-US" dirty="0"/>
          </a:p>
        </p:txBody>
      </p:sp>
      <p:sp>
        <p:nvSpPr>
          <p:cNvPr id="3" name="Content Placeholder 2"/>
          <p:cNvSpPr>
            <a:spLocks noGrp="1"/>
          </p:cNvSpPr>
          <p:nvPr>
            <p:ph idx="1"/>
          </p:nvPr>
        </p:nvSpPr>
        <p:spPr>
          <a:xfrm>
            <a:off x="513159" y="1438644"/>
            <a:ext cx="8245830" cy="271145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930267" y="4874217"/>
            <a:ext cx="587277" cy="169405"/>
          </a:xfrm>
          <a:prstGeom prst="rect">
            <a:avLst/>
          </a:prstGeom>
        </p:spPr>
        <p:txBody>
          <a:bodyPr/>
          <a:lstStyle/>
          <a:p>
            <a:fld id="{EB9485BF-BBAE-3B4C-B74C-D5A0814F19EA}" type="datetime1">
              <a:rPr lang="en-US" smtClean="0"/>
              <a:t>9/18/25</a:t>
            </a:fld>
            <a:endParaRPr lang="en-US" dirty="0"/>
          </a:p>
        </p:txBody>
      </p:sp>
      <p:sp>
        <p:nvSpPr>
          <p:cNvPr id="6" name="Slide Number Placeholder 5"/>
          <p:cNvSpPr>
            <a:spLocks noGrp="1"/>
          </p:cNvSpPr>
          <p:nvPr>
            <p:ph type="sldNum" sz="quarter" idx="12"/>
          </p:nvPr>
        </p:nvSpPr>
        <p:spPr>
          <a:xfrm>
            <a:off x="8731470" y="4874217"/>
            <a:ext cx="388616" cy="169406"/>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19704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ol with Image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7D46D3F-C4D0-7C68-8AC4-A177E931460F}"/>
              </a:ext>
            </a:extLst>
          </p:cNvPr>
          <p:cNvSpPr>
            <a:spLocks noGrp="1"/>
          </p:cNvSpPr>
          <p:nvPr>
            <p:ph type="body" sz="quarter" idx="13"/>
          </p:nvPr>
        </p:nvSpPr>
        <p:spPr>
          <a:xfrm>
            <a:off x="2954430" y="2571751"/>
            <a:ext cx="1844278" cy="2006612"/>
          </a:xfrm>
          <a:prstGeom prst="rect">
            <a:avLst/>
          </a:prstGeom>
        </p:spPr>
        <p:txBody>
          <a:bodyPr lIns="0">
            <a:normAutofit/>
          </a:bodyPr>
          <a:lstStyle>
            <a:lvl1pPr marL="104775" indent="0">
              <a:buNone/>
              <a:defRPr sz="1500" b="0" i="0">
                <a:latin typeface="Arial" panose="020B0604020202020204" pitchFamily="34" charset="0"/>
                <a:cs typeface="Arial" panose="020B0604020202020204" pitchFamily="34" charset="0"/>
              </a:defRPr>
            </a:lvl1pPr>
          </a:lstStyle>
          <a:p>
            <a:pPr lvl="0"/>
            <a:r>
              <a:rPr lang="en-US" dirty="0"/>
              <a:t>Click to edit Master text style</a:t>
            </a:r>
          </a:p>
        </p:txBody>
      </p:sp>
      <p:sp>
        <p:nvSpPr>
          <p:cNvPr id="4" name="Text Placeholder 2">
            <a:extLst>
              <a:ext uri="{FF2B5EF4-FFF2-40B4-BE49-F238E27FC236}">
                <a16:creationId xmlns:a16="http://schemas.microsoft.com/office/drawing/2014/main" id="{7687F386-1C04-33D8-BB42-EC0D77A56D0B}"/>
              </a:ext>
            </a:extLst>
          </p:cNvPr>
          <p:cNvSpPr>
            <a:spLocks noGrp="1"/>
          </p:cNvSpPr>
          <p:nvPr>
            <p:ph type="body" sz="quarter" idx="14"/>
          </p:nvPr>
        </p:nvSpPr>
        <p:spPr>
          <a:xfrm>
            <a:off x="4999584" y="2571751"/>
            <a:ext cx="1844278" cy="2006612"/>
          </a:xfrm>
          <a:prstGeom prst="rect">
            <a:avLst/>
          </a:prstGeom>
        </p:spPr>
        <p:txBody>
          <a:bodyPr lIns="0">
            <a:normAutofit/>
          </a:bodyPr>
          <a:lstStyle>
            <a:lvl1pPr marL="104775" indent="0">
              <a:buNone/>
              <a:defRPr sz="1500" b="0" i="0">
                <a:latin typeface="Arial" panose="020B0604020202020204" pitchFamily="34" charset="0"/>
                <a:cs typeface="Arial" panose="020B0604020202020204" pitchFamily="34" charset="0"/>
              </a:defRPr>
            </a:lvl1pPr>
          </a:lstStyle>
          <a:p>
            <a:pPr lvl="0"/>
            <a:r>
              <a:rPr lang="en-US" dirty="0"/>
              <a:t>Click to edit Master text style</a:t>
            </a:r>
          </a:p>
        </p:txBody>
      </p:sp>
      <p:sp>
        <p:nvSpPr>
          <p:cNvPr id="5" name="Text Placeholder 2">
            <a:extLst>
              <a:ext uri="{FF2B5EF4-FFF2-40B4-BE49-F238E27FC236}">
                <a16:creationId xmlns:a16="http://schemas.microsoft.com/office/drawing/2014/main" id="{930E96AB-A7AE-066B-5E7F-A4B5F8E779E8}"/>
              </a:ext>
            </a:extLst>
          </p:cNvPr>
          <p:cNvSpPr>
            <a:spLocks noGrp="1"/>
          </p:cNvSpPr>
          <p:nvPr>
            <p:ph type="body" sz="quarter" idx="15"/>
          </p:nvPr>
        </p:nvSpPr>
        <p:spPr>
          <a:xfrm>
            <a:off x="7044738" y="2571751"/>
            <a:ext cx="1844278" cy="2006612"/>
          </a:xfrm>
          <a:prstGeom prst="rect">
            <a:avLst/>
          </a:prstGeom>
        </p:spPr>
        <p:txBody>
          <a:bodyPr lIns="0">
            <a:normAutofit/>
          </a:bodyPr>
          <a:lstStyle>
            <a:lvl1pPr marL="104775" indent="0">
              <a:buNone/>
              <a:defRPr sz="1500" b="0" i="0">
                <a:latin typeface="Arial" panose="020B0604020202020204" pitchFamily="34" charset="0"/>
                <a:cs typeface="Arial" panose="020B0604020202020204" pitchFamily="34" charset="0"/>
              </a:defRPr>
            </a:lvl1pPr>
          </a:lstStyle>
          <a:p>
            <a:pPr lvl="0"/>
            <a:r>
              <a:rPr lang="en-US" dirty="0"/>
              <a:t>Click to edit Master text style</a:t>
            </a:r>
          </a:p>
        </p:txBody>
      </p:sp>
      <p:sp>
        <p:nvSpPr>
          <p:cNvPr id="6" name="Text Placeholder 18">
            <a:extLst>
              <a:ext uri="{FF2B5EF4-FFF2-40B4-BE49-F238E27FC236}">
                <a16:creationId xmlns:a16="http://schemas.microsoft.com/office/drawing/2014/main" id="{5D0ED563-ECA0-1DF1-3E6E-0624BDB4C2A2}"/>
              </a:ext>
            </a:extLst>
          </p:cNvPr>
          <p:cNvSpPr>
            <a:spLocks noGrp="1"/>
          </p:cNvSpPr>
          <p:nvPr>
            <p:ph type="body" sz="quarter" idx="12" hasCustomPrompt="1"/>
          </p:nvPr>
        </p:nvSpPr>
        <p:spPr>
          <a:xfrm>
            <a:off x="244927" y="2038350"/>
            <a:ext cx="2512220" cy="925277"/>
          </a:xfrm>
          <a:prstGeom prst="rect">
            <a:avLst/>
          </a:prstGeom>
        </p:spPr>
        <p:txBody>
          <a:bodyPr lIns="0">
            <a:normAutofit/>
          </a:bodyPr>
          <a:lstStyle>
            <a:lvl1pPr marL="104775" indent="0">
              <a:lnSpc>
                <a:spcPct val="100000"/>
              </a:lnSpc>
              <a:buNone/>
              <a:defRPr sz="2100" b="1" i="0">
                <a:latin typeface="Arial" panose="020B0604020202020204" pitchFamily="34" charset="0"/>
                <a:cs typeface="Arial" panose="020B0604020202020204" pitchFamily="34" charset="0"/>
              </a:defRPr>
            </a:lvl1pPr>
          </a:lstStyle>
          <a:p>
            <a:pPr lvl="0"/>
            <a:r>
              <a:rPr lang="en-US" dirty="0"/>
              <a:t>Click to add subtitle</a:t>
            </a:r>
          </a:p>
        </p:txBody>
      </p:sp>
      <p:sp>
        <p:nvSpPr>
          <p:cNvPr id="16" name="Picture Placeholder 15">
            <a:extLst>
              <a:ext uri="{FF2B5EF4-FFF2-40B4-BE49-F238E27FC236}">
                <a16:creationId xmlns:a16="http://schemas.microsoft.com/office/drawing/2014/main" id="{0E4B6739-2765-4979-E5AB-1945AD62A033}"/>
              </a:ext>
            </a:extLst>
          </p:cNvPr>
          <p:cNvSpPr>
            <a:spLocks noGrp="1"/>
          </p:cNvSpPr>
          <p:nvPr>
            <p:ph type="pic" sz="quarter" idx="16"/>
          </p:nvPr>
        </p:nvSpPr>
        <p:spPr>
          <a:xfrm>
            <a:off x="2953941" y="918882"/>
            <a:ext cx="1844278" cy="1306116"/>
          </a:xfrm>
          <a:prstGeom prst="rect">
            <a:avLst/>
          </a:prstGeom>
        </p:spPr>
        <p:txBody>
          <a:bodyPr/>
          <a:lstStyle>
            <a:lvl1pPr marL="104775" indent="0">
              <a:buNone/>
              <a:defRPr/>
            </a:lvl1pPr>
          </a:lstStyle>
          <a:p>
            <a:endParaRPr lang="en-US"/>
          </a:p>
        </p:txBody>
      </p:sp>
      <p:sp>
        <p:nvSpPr>
          <p:cNvPr id="18" name="Picture Placeholder 15">
            <a:extLst>
              <a:ext uri="{FF2B5EF4-FFF2-40B4-BE49-F238E27FC236}">
                <a16:creationId xmlns:a16="http://schemas.microsoft.com/office/drawing/2014/main" id="{7C49BACA-84C2-7EAA-359B-FE1E1B2D4B63}"/>
              </a:ext>
            </a:extLst>
          </p:cNvPr>
          <p:cNvSpPr>
            <a:spLocks noGrp="1"/>
          </p:cNvSpPr>
          <p:nvPr>
            <p:ph type="pic" sz="quarter" idx="17"/>
          </p:nvPr>
        </p:nvSpPr>
        <p:spPr>
          <a:xfrm>
            <a:off x="4995013" y="918882"/>
            <a:ext cx="1844278" cy="1306116"/>
          </a:xfrm>
          <a:prstGeom prst="rect">
            <a:avLst/>
          </a:prstGeom>
        </p:spPr>
        <p:txBody>
          <a:bodyPr/>
          <a:lstStyle>
            <a:lvl1pPr marL="104775" indent="0">
              <a:buNone/>
              <a:defRPr/>
            </a:lvl1pPr>
          </a:lstStyle>
          <a:p>
            <a:endParaRPr lang="en-US"/>
          </a:p>
        </p:txBody>
      </p:sp>
      <p:sp>
        <p:nvSpPr>
          <p:cNvPr id="20" name="Picture Placeholder 15">
            <a:extLst>
              <a:ext uri="{FF2B5EF4-FFF2-40B4-BE49-F238E27FC236}">
                <a16:creationId xmlns:a16="http://schemas.microsoft.com/office/drawing/2014/main" id="{636CEA85-D55D-0D2B-E6AC-302EC72EB61E}"/>
              </a:ext>
            </a:extLst>
          </p:cNvPr>
          <p:cNvSpPr>
            <a:spLocks noGrp="1"/>
          </p:cNvSpPr>
          <p:nvPr>
            <p:ph type="pic" sz="quarter" idx="18"/>
          </p:nvPr>
        </p:nvSpPr>
        <p:spPr>
          <a:xfrm>
            <a:off x="7044249" y="918882"/>
            <a:ext cx="1844278" cy="1306116"/>
          </a:xfrm>
          <a:prstGeom prst="rect">
            <a:avLst/>
          </a:prstGeom>
        </p:spPr>
        <p:txBody>
          <a:bodyPr/>
          <a:lstStyle>
            <a:lvl1pPr marL="104775" indent="0">
              <a:buNone/>
              <a:defRPr/>
            </a:lvl1pPr>
          </a:lstStyle>
          <a:p>
            <a:endParaRPr lang="en-US"/>
          </a:p>
        </p:txBody>
      </p:sp>
      <p:pic>
        <p:nvPicPr>
          <p:cNvPr id="7" name="Picture 6">
            <a:extLst>
              <a:ext uri="{FF2B5EF4-FFF2-40B4-BE49-F238E27FC236}">
                <a16:creationId xmlns:a16="http://schemas.microsoft.com/office/drawing/2014/main" id="{918660EC-0158-5960-88D5-74B2876886EF}"/>
              </a:ext>
            </a:extLst>
          </p:cNvPr>
          <p:cNvPicPr>
            <a:picLocks noChangeAspect="1"/>
          </p:cNvPicPr>
          <p:nvPr userDrawn="1"/>
        </p:nvPicPr>
        <p:blipFill>
          <a:blip r:embed="rId2"/>
          <a:srcRect l="5610" r="-5610"/>
          <a:stretch>
            <a:fillRect/>
          </a:stretch>
        </p:blipFill>
        <p:spPr>
          <a:xfrm>
            <a:off x="0" y="68580"/>
            <a:ext cx="9606820" cy="1019747"/>
          </a:xfrm>
          <a:prstGeom prst="rect">
            <a:avLst/>
          </a:prstGeom>
        </p:spPr>
      </p:pic>
      <p:sp>
        <p:nvSpPr>
          <p:cNvPr id="8" name="TextBox 7">
            <a:extLst>
              <a:ext uri="{FF2B5EF4-FFF2-40B4-BE49-F238E27FC236}">
                <a16:creationId xmlns:a16="http://schemas.microsoft.com/office/drawing/2014/main" id="{5B342CAD-DDBA-3FFC-5591-AE62E128FE88}"/>
              </a:ext>
            </a:extLst>
          </p:cNvPr>
          <p:cNvSpPr txBox="1"/>
          <p:nvPr userDrawn="1"/>
        </p:nvSpPr>
        <p:spPr>
          <a:xfrm>
            <a:off x="153443" y="4895235"/>
            <a:ext cx="1725704" cy="115120"/>
          </a:xfrm>
          <a:prstGeom prst="rect">
            <a:avLst/>
          </a:prstGeom>
        </p:spPr>
        <p:txBody>
          <a:bodyPr vert="horz" wrap="none" lIns="0" tIns="0" rIns="0" bIns="0" rtlCol="0" anchor="ctr">
            <a:noAutofit/>
          </a:bodyPr>
          <a:lstStyle/>
          <a:p>
            <a:pPr algn="l">
              <a:lnSpc>
                <a:spcPct val="110000"/>
              </a:lnSpc>
            </a:pPr>
            <a:r>
              <a:rPr lang="en-US" sz="675" b="1" i="0" dirty="0">
                <a:solidFill>
                  <a:schemeClr val="tx1">
                    <a:alpha val="60098"/>
                  </a:schemeClr>
                </a:solidFill>
                <a:latin typeface="Arial" panose="020B0604020202020204" pitchFamily="34" charset="0"/>
                <a:cs typeface="Arial" panose="020B0604020202020204" pitchFamily="34" charset="0"/>
              </a:rPr>
              <a:t>NSF Leadership-Class Computing Facility</a:t>
            </a:r>
          </a:p>
        </p:txBody>
      </p:sp>
      <p:sp>
        <p:nvSpPr>
          <p:cNvPr id="10" name="TextBox 9">
            <a:extLst>
              <a:ext uri="{FF2B5EF4-FFF2-40B4-BE49-F238E27FC236}">
                <a16:creationId xmlns:a16="http://schemas.microsoft.com/office/drawing/2014/main" id="{ADE0F990-29D1-AA39-0FA7-429C8D8EFB4C}"/>
              </a:ext>
            </a:extLst>
          </p:cNvPr>
          <p:cNvSpPr txBox="1"/>
          <p:nvPr userDrawn="1"/>
        </p:nvSpPr>
        <p:spPr>
          <a:xfrm>
            <a:off x="8633390" y="4859689"/>
            <a:ext cx="357167" cy="202941"/>
          </a:xfrm>
          <a:prstGeom prst="rect">
            <a:avLst/>
          </a:prstGeom>
        </p:spPr>
        <p:txBody>
          <a:bodyPr vert="horz" wrap="square" lIns="68580" tIns="34290" rIns="68580" bIns="34290" rtlCol="0">
            <a:normAutofit/>
          </a:bodyPr>
          <a:lstStyle/>
          <a:p>
            <a:pPr algn="l">
              <a:lnSpc>
                <a:spcPct val="110000"/>
              </a:lnSpc>
            </a:pPr>
            <a:fld id="{C2FC47CD-08E0-B54D-94EB-BC9D492DD297}" type="slidenum">
              <a:rPr lang="en-US" sz="788" b="1" i="0" smtClean="0">
                <a:solidFill>
                  <a:schemeClr val="tx1"/>
                </a:solidFill>
                <a:latin typeface="Arial" panose="020B0604020202020204" pitchFamily="34" charset="0"/>
                <a:cs typeface="Arial" panose="020B0604020202020204" pitchFamily="34" charset="0"/>
              </a:rPr>
              <a:pPr algn="l">
                <a:lnSpc>
                  <a:spcPct val="110000"/>
                </a:lnSpc>
              </a:pPr>
              <a:t>‹#›</a:t>
            </a:fld>
            <a:endParaRPr lang="en-US" sz="788" b="1" i="0" dirty="0">
              <a:solidFill>
                <a:schemeClr val="tx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3BD3BE5-5798-BE51-FEFE-218EF1C9E45C}"/>
              </a:ext>
            </a:extLst>
          </p:cNvPr>
          <p:cNvSpPr txBox="1"/>
          <p:nvPr userDrawn="1"/>
        </p:nvSpPr>
        <p:spPr>
          <a:xfrm>
            <a:off x="5466891" y="4904966"/>
            <a:ext cx="2923877" cy="105413"/>
          </a:xfrm>
          <a:prstGeom prst="rect">
            <a:avLst/>
          </a:prstGeom>
        </p:spPr>
        <p:txBody>
          <a:bodyPr vert="horz" wrap="none" lIns="0" tIns="0" rIns="0" bIns="0" rtlCol="0" anchor="ctr">
            <a:spAutoFit/>
          </a:bodyPr>
          <a:lstStyle/>
          <a:p>
            <a:pPr marL="0" marR="0" lvl="0" indent="0" algn="l" defTabSz="685800" rtl="0" eaLnBrk="1" fontAlgn="auto" latinLnBrk="0" hangingPunct="1">
              <a:lnSpc>
                <a:spcPct val="110000"/>
              </a:lnSpc>
              <a:spcBef>
                <a:spcPts val="0"/>
              </a:spcBef>
              <a:spcAft>
                <a:spcPts val="0"/>
              </a:spcAft>
              <a:buClrTx/>
              <a:buSzTx/>
              <a:buFontTx/>
              <a:buNone/>
              <a:tabLst/>
              <a:defRPr/>
            </a:pPr>
            <a:r>
              <a:rPr lang="en-US" sz="675" b="1" i="0" dirty="0">
                <a:solidFill>
                  <a:schemeClr val="tx1">
                    <a:alpha val="60098"/>
                  </a:schemeClr>
                </a:solidFill>
                <a:latin typeface="Arial" panose="020B0604020202020204" pitchFamily="34" charset="0"/>
                <a:cs typeface="Arial" panose="020B0604020202020204" pitchFamily="34" charset="0"/>
              </a:rPr>
              <a:t>Texas Advanced Computing Center  | The University of Texas at Austin</a:t>
            </a:r>
          </a:p>
        </p:txBody>
      </p:sp>
      <p:cxnSp>
        <p:nvCxnSpPr>
          <p:cNvPr id="17" name="Straight Connector 16">
            <a:extLst>
              <a:ext uri="{FF2B5EF4-FFF2-40B4-BE49-F238E27FC236}">
                <a16:creationId xmlns:a16="http://schemas.microsoft.com/office/drawing/2014/main" id="{4768CA12-2832-CEAE-53F2-7E3AB5166BEB}"/>
              </a:ext>
            </a:extLst>
          </p:cNvPr>
          <p:cNvCxnSpPr>
            <a:cxnSpLocks/>
          </p:cNvCxnSpPr>
          <p:nvPr userDrawn="1"/>
        </p:nvCxnSpPr>
        <p:spPr>
          <a:xfrm>
            <a:off x="1945835" y="4962320"/>
            <a:ext cx="341947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593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lex Content">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5D0ED563-ECA0-1DF1-3E6E-0624BDB4C2A2}"/>
              </a:ext>
            </a:extLst>
          </p:cNvPr>
          <p:cNvSpPr>
            <a:spLocks noGrp="1"/>
          </p:cNvSpPr>
          <p:nvPr>
            <p:ph type="body" sz="quarter" idx="12" hasCustomPrompt="1"/>
          </p:nvPr>
        </p:nvSpPr>
        <p:spPr>
          <a:xfrm>
            <a:off x="394267" y="595993"/>
            <a:ext cx="3369469" cy="721698"/>
          </a:xfrm>
          <a:prstGeom prst="rect">
            <a:avLst/>
          </a:prstGeom>
        </p:spPr>
        <p:txBody>
          <a:bodyPr lIns="0" anchor="b">
            <a:normAutofit/>
          </a:bodyPr>
          <a:lstStyle>
            <a:lvl1pPr marL="104775" indent="0">
              <a:lnSpc>
                <a:spcPct val="100000"/>
              </a:lnSpc>
              <a:buNone/>
              <a:defRPr sz="2100" b="1" i="0">
                <a:solidFill>
                  <a:schemeClr val="tx1"/>
                </a:solidFill>
                <a:latin typeface="Arial" panose="020B0604020202020204" pitchFamily="34" charset="0"/>
                <a:cs typeface="Arial" panose="020B0604020202020204" pitchFamily="34" charset="0"/>
              </a:defRPr>
            </a:lvl1pPr>
          </a:lstStyle>
          <a:p>
            <a:pPr lvl="0"/>
            <a:r>
              <a:rPr lang="en-US" dirty="0"/>
              <a:t>Click to add subtitle</a:t>
            </a:r>
          </a:p>
        </p:txBody>
      </p:sp>
      <p:sp>
        <p:nvSpPr>
          <p:cNvPr id="3" name="Text Placeholder 2">
            <a:extLst>
              <a:ext uri="{FF2B5EF4-FFF2-40B4-BE49-F238E27FC236}">
                <a16:creationId xmlns:a16="http://schemas.microsoft.com/office/drawing/2014/main" id="{17D46D3F-C4D0-7C68-8AC4-A177E931460F}"/>
              </a:ext>
            </a:extLst>
          </p:cNvPr>
          <p:cNvSpPr>
            <a:spLocks noGrp="1"/>
          </p:cNvSpPr>
          <p:nvPr>
            <p:ph type="body" sz="quarter" idx="13"/>
          </p:nvPr>
        </p:nvSpPr>
        <p:spPr>
          <a:xfrm>
            <a:off x="394267" y="3249914"/>
            <a:ext cx="4124855" cy="1510393"/>
          </a:xfrm>
          <a:prstGeom prst="rect">
            <a:avLst/>
          </a:prstGeom>
        </p:spPr>
        <p:txBody>
          <a:bodyPr lIns="0">
            <a:normAutofit/>
          </a:bodyPr>
          <a:lstStyle>
            <a:lvl1pPr marL="104775" indent="0" algn="l">
              <a:lnSpc>
                <a:spcPct val="125000"/>
              </a:lnSpc>
              <a:buNone/>
              <a:defRPr sz="1500" b="0" i="0">
                <a:latin typeface="Arial" panose="020B0604020202020204" pitchFamily="34" charset="0"/>
                <a:cs typeface="Arial" panose="020B0604020202020204" pitchFamily="34" charset="0"/>
              </a:defRPr>
            </a:lvl1pPr>
          </a:lstStyle>
          <a:p>
            <a:pPr lvl="0"/>
            <a:r>
              <a:rPr lang="en-US" dirty="0"/>
              <a:t>Click to edit Master text style</a:t>
            </a:r>
          </a:p>
        </p:txBody>
      </p:sp>
      <p:sp>
        <p:nvSpPr>
          <p:cNvPr id="15" name="Text Placeholder 18">
            <a:extLst>
              <a:ext uri="{FF2B5EF4-FFF2-40B4-BE49-F238E27FC236}">
                <a16:creationId xmlns:a16="http://schemas.microsoft.com/office/drawing/2014/main" id="{2AD2AAFF-4867-F758-5C17-98D4BCE5BA61}"/>
              </a:ext>
            </a:extLst>
          </p:cNvPr>
          <p:cNvSpPr>
            <a:spLocks noGrp="1"/>
          </p:cNvSpPr>
          <p:nvPr>
            <p:ph type="body" sz="quarter" idx="15" hasCustomPrompt="1"/>
          </p:nvPr>
        </p:nvSpPr>
        <p:spPr>
          <a:xfrm>
            <a:off x="394267" y="1520631"/>
            <a:ext cx="3369469" cy="1582138"/>
          </a:xfrm>
          <a:prstGeom prst="rect">
            <a:avLst/>
          </a:prstGeom>
        </p:spPr>
        <p:txBody>
          <a:bodyPr lIns="0">
            <a:normAutofit/>
          </a:bodyPr>
          <a:lstStyle>
            <a:lvl1pPr marL="104775" indent="0">
              <a:lnSpc>
                <a:spcPct val="125000"/>
              </a:lnSpc>
              <a:buNone/>
              <a:defRPr sz="1800" b="0" i="0">
                <a:solidFill>
                  <a:schemeClr val="tx1"/>
                </a:solidFill>
                <a:latin typeface="Arial" panose="020B0604020202020204" pitchFamily="34" charset="0"/>
                <a:cs typeface="Arial" panose="020B0604020202020204" pitchFamily="34" charset="0"/>
              </a:defRPr>
            </a:lvl1pPr>
          </a:lstStyle>
          <a:p>
            <a:pPr lvl="0"/>
            <a:r>
              <a:rPr lang="en-US" dirty="0"/>
              <a:t>Click to add text</a:t>
            </a:r>
          </a:p>
        </p:txBody>
      </p:sp>
      <p:sp>
        <p:nvSpPr>
          <p:cNvPr id="17" name="Picture Placeholder 16">
            <a:extLst>
              <a:ext uri="{FF2B5EF4-FFF2-40B4-BE49-F238E27FC236}">
                <a16:creationId xmlns:a16="http://schemas.microsoft.com/office/drawing/2014/main" id="{45E8FA95-1BE3-030D-28ED-6EEA54C9759B}"/>
              </a:ext>
            </a:extLst>
          </p:cNvPr>
          <p:cNvSpPr>
            <a:spLocks noGrp="1"/>
          </p:cNvSpPr>
          <p:nvPr>
            <p:ph type="pic" sz="quarter" idx="16"/>
          </p:nvPr>
        </p:nvSpPr>
        <p:spPr>
          <a:xfrm>
            <a:off x="3902529" y="284954"/>
            <a:ext cx="4914899" cy="2817815"/>
          </a:xfrm>
          <a:prstGeom prst="rect">
            <a:avLst/>
          </a:prstGeom>
        </p:spPr>
        <p:txBody>
          <a:bodyPr/>
          <a:lstStyle>
            <a:lvl1pPr marL="104775" indent="0">
              <a:buNone/>
              <a:defRPr/>
            </a:lvl1pPr>
          </a:lstStyle>
          <a:p>
            <a:endParaRPr lang="en-US" dirty="0"/>
          </a:p>
        </p:txBody>
      </p:sp>
      <p:sp>
        <p:nvSpPr>
          <p:cNvPr id="22" name="Text Placeholder 2">
            <a:extLst>
              <a:ext uri="{FF2B5EF4-FFF2-40B4-BE49-F238E27FC236}">
                <a16:creationId xmlns:a16="http://schemas.microsoft.com/office/drawing/2014/main" id="{686A15DC-B782-4D4D-9BBD-9DD4F5AF1256}"/>
              </a:ext>
            </a:extLst>
          </p:cNvPr>
          <p:cNvSpPr>
            <a:spLocks noGrp="1"/>
          </p:cNvSpPr>
          <p:nvPr>
            <p:ph type="body" sz="quarter" idx="17"/>
          </p:nvPr>
        </p:nvSpPr>
        <p:spPr>
          <a:xfrm>
            <a:off x="4688682" y="3249914"/>
            <a:ext cx="4124855" cy="1510393"/>
          </a:xfrm>
          <a:prstGeom prst="rect">
            <a:avLst/>
          </a:prstGeom>
        </p:spPr>
        <p:txBody>
          <a:bodyPr lIns="0">
            <a:normAutofit/>
          </a:bodyPr>
          <a:lstStyle>
            <a:lvl1pPr marL="104775" indent="0" algn="l">
              <a:lnSpc>
                <a:spcPct val="125000"/>
              </a:lnSpc>
              <a:buNone/>
              <a:defRPr sz="1500" b="0" i="0">
                <a:latin typeface="Arial" panose="020B0604020202020204" pitchFamily="34" charset="0"/>
                <a:cs typeface="Arial" panose="020B0604020202020204" pitchFamily="34" charset="0"/>
              </a:defRPr>
            </a:lvl1pPr>
          </a:lstStyle>
          <a:p>
            <a:pPr lvl="0"/>
            <a:r>
              <a:rPr lang="en-US" dirty="0"/>
              <a:t>Click to edit Master text style</a:t>
            </a:r>
          </a:p>
        </p:txBody>
      </p:sp>
      <p:pic>
        <p:nvPicPr>
          <p:cNvPr id="7" name="Picture 6">
            <a:extLst>
              <a:ext uri="{FF2B5EF4-FFF2-40B4-BE49-F238E27FC236}">
                <a16:creationId xmlns:a16="http://schemas.microsoft.com/office/drawing/2014/main" id="{E374F7EE-DC35-CD92-3EB5-89D72250D1E9}"/>
              </a:ext>
            </a:extLst>
          </p:cNvPr>
          <p:cNvPicPr>
            <a:picLocks noChangeAspect="1"/>
          </p:cNvPicPr>
          <p:nvPr userDrawn="1"/>
        </p:nvPicPr>
        <p:blipFill>
          <a:blip r:embed="rId2"/>
          <a:srcRect l="5610" r="-5610"/>
          <a:stretch>
            <a:fillRect/>
          </a:stretch>
        </p:blipFill>
        <p:spPr>
          <a:xfrm>
            <a:off x="0" y="68580"/>
            <a:ext cx="9606820" cy="1019747"/>
          </a:xfrm>
          <a:prstGeom prst="rect">
            <a:avLst/>
          </a:prstGeom>
        </p:spPr>
      </p:pic>
      <p:sp>
        <p:nvSpPr>
          <p:cNvPr id="8" name="TextBox 7">
            <a:extLst>
              <a:ext uri="{FF2B5EF4-FFF2-40B4-BE49-F238E27FC236}">
                <a16:creationId xmlns:a16="http://schemas.microsoft.com/office/drawing/2014/main" id="{357F8819-E263-DE26-3DBF-44C4F415725C}"/>
              </a:ext>
            </a:extLst>
          </p:cNvPr>
          <p:cNvSpPr txBox="1"/>
          <p:nvPr userDrawn="1"/>
        </p:nvSpPr>
        <p:spPr>
          <a:xfrm>
            <a:off x="153443" y="4895235"/>
            <a:ext cx="1725704" cy="115120"/>
          </a:xfrm>
          <a:prstGeom prst="rect">
            <a:avLst/>
          </a:prstGeom>
        </p:spPr>
        <p:txBody>
          <a:bodyPr vert="horz" wrap="none" lIns="0" tIns="0" rIns="0" bIns="0" rtlCol="0" anchor="ctr">
            <a:noAutofit/>
          </a:bodyPr>
          <a:lstStyle/>
          <a:p>
            <a:pPr algn="l">
              <a:lnSpc>
                <a:spcPct val="110000"/>
              </a:lnSpc>
            </a:pPr>
            <a:r>
              <a:rPr lang="en-US" sz="675" b="1" i="0" dirty="0">
                <a:solidFill>
                  <a:schemeClr val="tx1">
                    <a:alpha val="60098"/>
                  </a:schemeClr>
                </a:solidFill>
                <a:latin typeface="Arial" panose="020B0604020202020204" pitchFamily="34" charset="0"/>
                <a:cs typeface="Arial" panose="020B0604020202020204" pitchFamily="34" charset="0"/>
              </a:rPr>
              <a:t>NSF Leadership-Class Computing Facility</a:t>
            </a:r>
          </a:p>
        </p:txBody>
      </p:sp>
      <p:sp>
        <p:nvSpPr>
          <p:cNvPr id="9" name="TextBox 8">
            <a:extLst>
              <a:ext uri="{FF2B5EF4-FFF2-40B4-BE49-F238E27FC236}">
                <a16:creationId xmlns:a16="http://schemas.microsoft.com/office/drawing/2014/main" id="{AED2BF74-12DA-F3AC-2C83-ABA71C031583}"/>
              </a:ext>
            </a:extLst>
          </p:cNvPr>
          <p:cNvSpPr txBox="1"/>
          <p:nvPr userDrawn="1"/>
        </p:nvSpPr>
        <p:spPr>
          <a:xfrm>
            <a:off x="8633390" y="4859689"/>
            <a:ext cx="357167" cy="202941"/>
          </a:xfrm>
          <a:prstGeom prst="rect">
            <a:avLst/>
          </a:prstGeom>
        </p:spPr>
        <p:txBody>
          <a:bodyPr vert="horz" wrap="square" lIns="68580" tIns="34290" rIns="68580" bIns="34290" rtlCol="0">
            <a:normAutofit/>
          </a:bodyPr>
          <a:lstStyle/>
          <a:p>
            <a:pPr algn="l">
              <a:lnSpc>
                <a:spcPct val="110000"/>
              </a:lnSpc>
            </a:pPr>
            <a:fld id="{C2FC47CD-08E0-B54D-94EB-BC9D492DD297}" type="slidenum">
              <a:rPr lang="en-US" sz="788" b="1" i="0" smtClean="0">
                <a:solidFill>
                  <a:schemeClr val="tx1"/>
                </a:solidFill>
                <a:latin typeface="Arial" panose="020B0604020202020204" pitchFamily="34" charset="0"/>
                <a:cs typeface="Arial" panose="020B0604020202020204" pitchFamily="34" charset="0"/>
              </a:rPr>
              <a:pPr algn="l">
                <a:lnSpc>
                  <a:spcPct val="110000"/>
                </a:lnSpc>
              </a:pPr>
              <a:t>‹#›</a:t>
            </a:fld>
            <a:endParaRPr lang="en-US" sz="788" b="1" i="0" dirty="0">
              <a:solidFill>
                <a:schemeClr val="tx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505870C-C782-05A9-E51A-2665F8AB09C8}"/>
              </a:ext>
            </a:extLst>
          </p:cNvPr>
          <p:cNvSpPr txBox="1"/>
          <p:nvPr userDrawn="1"/>
        </p:nvSpPr>
        <p:spPr>
          <a:xfrm>
            <a:off x="5466891" y="4904966"/>
            <a:ext cx="2923877" cy="105413"/>
          </a:xfrm>
          <a:prstGeom prst="rect">
            <a:avLst/>
          </a:prstGeom>
        </p:spPr>
        <p:txBody>
          <a:bodyPr vert="horz" wrap="none" lIns="0" tIns="0" rIns="0" bIns="0" rtlCol="0" anchor="ctr">
            <a:spAutoFit/>
          </a:bodyPr>
          <a:lstStyle/>
          <a:p>
            <a:pPr marL="0" marR="0" lvl="0" indent="0" algn="l" defTabSz="685800" rtl="0" eaLnBrk="1" fontAlgn="auto" latinLnBrk="0" hangingPunct="1">
              <a:lnSpc>
                <a:spcPct val="110000"/>
              </a:lnSpc>
              <a:spcBef>
                <a:spcPts val="0"/>
              </a:spcBef>
              <a:spcAft>
                <a:spcPts val="0"/>
              </a:spcAft>
              <a:buClrTx/>
              <a:buSzTx/>
              <a:buFontTx/>
              <a:buNone/>
              <a:tabLst/>
              <a:defRPr/>
            </a:pPr>
            <a:r>
              <a:rPr lang="en-US" sz="675" b="1" i="0" dirty="0">
                <a:solidFill>
                  <a:schemeClr val="tx1">
                    <a:alpha val="60098"/>
                  </a:schemeClr>
                </a:solidFill>
                <a:latin typeface="Arial" panose="020B0604020202020204" pitchFamily="34" charset="0"/>
                <a:cs typeface="Arial" panose="020B0604020202020204" pitchFamily="34" charset="0"/>
              </a:rPr>
              <a:t>Texas Advanced Computing Center  | The University of Texas at Austin</a:t>
            </a:r>
          </a:p>
        </p:txBody>
      </p:sp>
      <p:cxnSp>
        <p:nvCxnSpPr>
          <p:cNvPr id="11" name="Straight Connector 10">
            <a:extLst>
              <a:ext uri="{FF2B5EF4-FFF2-40B4-BE49-F238E27FC236}">
                <a16:creationId xmlns:a16="http://schemas.microsoft.com/office/drawing/2014/main" id="{D037EBA4-0D2F-EE26-1178-8C7C58C38614}"/>
              </a:ext>
            </a:extLst>
          </p:cNvPr>
          <p:cNvCxnSpPr>
            <a:cxnSpLocks/>
          </p:cNvCxnSpPr>
          <p:nvPr userDrawn="1"/>
        </p:nvCxnSpPr>
        <p:spPr>
          <a:xfrm>
            <a:off x="1945835" y="4962320"/>
            <a:ext cx="341947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67966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plit_2_Col">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121104-D5D5-D4C7-B229-19FA9D031C53}"/>
              </a:ext>
            </a:extLst>
          </p:cNvPr>
          <p:cNvPicPr>
            <a:picLocks noChangeAspect="1"/>
          </p:cNvPicPr>
          <p:nvPr userDrawn="1"/>
        </p:nvPicPr>
        <p:blipFill>
          <a:blip r:embed="rId2"/>
          <a:srcRect l="5610" r="-5610"/>
          <a:stretch>
            <a:fillRect/>
          </a:stretch>
        </p:blipFill>
        <p:spPr>
          <a:xfrm>
            <a:off x="0" y="68580"/>
            <a:ext cx="9606820" cy="1019747"/>
          </a:xfrm>
          <a:prstGeom prst="rect">
            <a:avLst/>
          </a:prstGeom>
        </p:spPr>
      </p:pic>
      <p:sp>
        <p:nvSpPr>
          <p:cNvPr id="5" name="TextBox 4">
            <a:extLst>
              <a:ext uri="{FF2B5EF4-FFF2-40B4-BE49-F238E27FC236}">
                <a16:creationId xmlns:a16="http://schemas.microsoft.com/office/drawing/2014/main" id="{46DADABC-2B8A-2F7F-4E29-3B4D7FA2C156}"/>
              </a:ext>
            </a:extLst>
          </p:cNvPr>
          <p:cNvSpPr txBox="1"/>
          <p:nvPr userDrawn="1"/>
        </p:nvSpPr>
        <p:spPr>
          <a:xfrm>
            <a:off x="153443" y="4895235"/>
            <a:ext cx="1725704" cy="115120"/>
          </a:xfrm>
          <a:prstGeom prst="rect">
            <a:avLst/>
          </a:prstGeom>
        </p:spPr>
        <p:txBody>
          <a:bodyPr vert="horz" wrap="none" lIns="0" tIns="0" rIns="0" bIns="0" rtlCol="0" anchor="ctr">
            <a:noAutofit/>
          </a:bodyPr>
          <a:lstStyle/>
          <a:p>
            <a:pPr algn="l">
              <a:lnSpc>
                <a:spcPct val="110000"/>
              </a:lnSpc>
            </a:pPr>
            <a:r>
              <a:rPr lang="en-US" sz="675" b="1" i="0" dirty="0">
                <a:solidFill>
                  <a:schemeClr val="tx1">
                    <a:alpha val="60098"/>
                  </a:schemeClr>
                </a:solidFill>
                <a:latin typeface="Arial" panose="020B0604020202020204" pitchFamily="34" charset="0"/>
                <a:cs typeface="Arial" panose="020B0604020202020204" pitchFamily="34" charset="0"/>
              </a:rPr>
              <a:t>NSF Leadership-Class Computing Facility</a:t>
            </a:r>
          </a:p>
        </p:txBody>
      </p:sp>
      <p:sp>
        <p:nvSpPr>
          <p:cNvPr id="7" name="TextBox 6">
            <a:extLst>
              <a:ext uri="{FF2B5EF4-FFF2-40B4-BE49-F238E27FC236}">
                <a16:creationId xmlns:a16="http://schemas.microsoft.com/office/drawing/2014/main" id="{DAE004EC-C8A2-04D6-B358-7C456D26A5BD}"/>
              </a:ext>
            </a:extLst>
          </p:cNvPr>
          <p:cNvSpPr txBox="1"/>
          <p:nvPr userDrawn="1"/>
        </p:nvSpPr>
        <p:spPr>
          <a:xfrm>
            <a:off x="8633390" y="4859689"/>
            <a:ext cx="357167" cy="202941"/>
          </a:xfrm>
          <a:prstGeom prst="rect">
            <a:avLst/>
          </a:prstGeom>
        </p:spPr>
        <p:txBody>
          <a:bodyPr vert="horz" wrap="square" lIns="68580" tIns="34290" rIns="68580" bIns="34290" rtlCol="0">
            <a:normAutofit/>
          </a:bodyPr>
          <a:lstStyle/>
          <a:p>
            <a:pPr algn="l">
              <a:lnSpc>
                <a:spcPct val="110000"/>
              </a:lnSpc>
            </a:pPr>
            <a:fld id="{C2FC47CD-08E0-B54D-94EB-BC9D492DD297}" type="slidenum">
              <a:rPr lang="en-US" sz="788" b="1" i="0" smtClean="0">
                <a:solidFill>
                  <a:schemeClr val="tx1"/>
                </a:solidFill>
                <a:latin typeface="Arial" panose="020B0604020202020204" pitchFamily="34" charset="0"/>
                <a:cs typeface="Arial" panose="020B0604020202020204" pitchFamily="34" charset="0"/>
              </a:rPr>
              <a:pPr algn="l">
                <a:lnSpc>
                  <a:spcPct val="110000"/>
                </a:lnSpc>
              </a:pPr>
              <a:t>‹#›</a:t>
            </a:fld>
            <a:endParaRPr lang="en-US" sz="788" b="1" i="0" dirty="0">
              <a:solidFill>
                <a:schemeClr val="tx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DD22FE1-3B5D-55D6-19C3-367DC04C8EFD}"/>
              </a:ext>
            </a:extLst>
          </p:cNvPr>
          <p:cNvSpPr txBox="1"/>
          <p:nvPr userDrawn="1"/>
        </p:nvSpPr>
        <p:spPr>
          <a:xfrm>
            <a:off x="5466891" y="4904966"/>
            <a:ext cx="2923877" cy="105413"/>
          </a:xfrm>
          <a:prstGeom prst="rect">
            <a:avLst/>
          </a:prstGeom>
        </p:spPr>
        <p:txBody>
          <a:bodyPr vert="horz" wrap="none" lIns="0" tIns="0" rIns="0" bIns="0" rtlCol="0" anchor="ctr">
            <a:spAutoFit/>
          </a:bodyPr>
          <a:lstStyle/>
          <a:p>
            <a:pPr marL="0" marR="0" lvl="0" indent="0" algn="l" defTabSz="685800" rtl="0" eaLnBrk="1" fontAlgn="auto" latinLnBrk="0" hangingPunct="1">
              <a:lnSpc>
                <a:spcPct val="110000"/>
              </a:lnSpc>
              <a:spcBef>
                <a:spcPts val="0"/>
              </a:spcBef>
              <a:spcAft>
                <a:spcPts val="0"/>
              </a:spcAft>
              <a:buClrTx/>
              <a:buSzTx/>
              <a:buFontTx/>
              <a:buNone/>
              <a:tabLst/>
              <a:defRPr/>
            </a:pPr>
            <a:r>
              <a:rPr lang="en-US" sz="675" b="1" i="0" dirty="0">
                <a:solidFill>
                  <a:schemeClr val="tx1">
                    <a:alpha val="60098"/>
                  </a:schemeClr>
                </a:solidFill>
                <a:latin typeface="Arial" panose="020B0604020202020204" pitchFamily="34" charset="0"/>
                <a:cs typeface="Arial" panose="020B0604020202020204" pitchFamily="34" charset="0"/>
              </a:rPr>
              <a:t>Texas Advanced Computing Center  | The University of Texas at Austin</a:t>
            </a:r>
          </a:p>
        </p:txBody>
      </p:sp>
      <p:cxnSp>
        <p:nvCxnSpPr>
          <p:cNvPr id="9" name="Straight Connector 8">
            <a:extLst>
              <a:ext uri="{FF2B5EF4-FFF2-40B4-BE49-F238E27FC236}">
                <a16:creationId xmlns:a16="http://schemas.microsoft.com/office/drawing/2014/main" id="{81BAAB8F-1FC6-775F-A250-2DD95BFE682B}"/>
              </a:ext>
            </a:extLst>
          </p:cNvPr>
          <p:cNvCxnSpPr>
            <a:cxnSpLocks/>
          </p:cNvCxnSpPr>
          <p:nvPr userDrawn="1"/>
        </p:nvCxnSpPr>
        <p:spPr>
          <a:xfrm>
            <a:off x="1945835" y="4962320"/>
            <a:ext cx="341947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42F1FDC-B250-79EC-9246-C1EB35D819B4}"/>
              </a:ext>
            </a:extLst>
          </p:cNvPr>
          <p:cNvSpPr/>
          <p:nvPr userDrawn="1"/>
        </p:nvSpPr>
        <p:spPr>
          <a:xfrm>
            <a:off x="0" y="1994724"/>
            <a:ext cx="4237272" cy="28334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 name="Text Placeholder 18">
            <a:extLst>
              <a:ext uri="{FF2B5EF4-FFF2-40B4-BE49-F238E27FC236}">
                <a16:creationId xmlns:a16="http://schemas.microsoft.com/office/drawing/2014/main" id="{5D0ED563-ECA0-1DF1-3E6E-0624BDB4C2A2}"/>
              </a:ext>
            </a:extLst>
          </p:cNvPr>
          <p:cNvSpPr>
            <a:spLocks noGrp="1"/>
          </p:cNvSpPr>
          <p:nvPr>
            <p:ph type="body" sz="quarter" idx="12" hasCustomPrompt="1"/>
          </p:nvPr>
        </p:nvSpPr>
        <p:spPr>
          <a:xfrm>
            <a:off x="244929" y="477456"/>
            <a:ext cx="6596546" cy="1422391"/>
          </a:xfrm>
          <a:prstGeom prst="rect">
            <a:avLst/>
          </a:prstGeom>
        </p:spPr>
        <p:txBody>
          <a:bodyPr lIns="0" anchor="b">
            <a:normAutofit/>
          </a:bodyPr>
          <a:lstStyle>
            <a:lvl1pPr marL="104775" indent="0">
              <a:lnSpc>
                <a:spcPct val="100000"/>
              </a:lnSpc>
              <a:buNone/>
              <a:defRPr sz="2400" b="1" i="0">
                <a:solidFill>
                  <a:schemeClr val="tx1"/>
                </a:solidFill>
                <a:latin typeface="Arial" panose="020B0604020202020204" pitchFamily="34" charset="0"/>
                <a:cs typeface="Arial" panose="020B0604020202020204" pitchFamily="34" charset="0"/>
              </a:defRPr>
            </a:lvl1pPr>
          </a:lstStyle>
          <a:p>
            <a:pPr lvl="0"/>
            <a:r>
              <a:rPr lang="en-US" dirty="0"/>
              <a:t>Click to add subtitle</a:t>
            </a:r>
          </a:p>
        </p:txBody>
      </p:sp>
      <p:sp>
        <p:nvSpPr>
          <p:cNvPr id="3" name="Text Placeholder 2">
            <a:extLst>
              <a:ext uri="{FF2B5EF4-FFF2-40B4-BE49-F238E27FC236}">
                <a16:creationId xmlns:a16="http://schemas.microsoft.com/office/drawing/2014/main" id="{17D46D3F-C4D0-7C68-8AC4-A177E931460F}"/>
              </a:ext>
            </a:extLst>
          </p:cNvPr>
          <p:cNvSpPr>
            <a:spLocks noGrp="1"/>
          </p:cNvSpPr>
          <p:nvPr>
            <p:ph type="body" sz="quarter" idx="13"/>
          </p:nvPr>
        </p:nvSpPr>
        <p:spPr>
          <a:xfrm>
            <a:off x="244929" y="2074208"/>
            <a:ext cx="3878036" cy="2686098"/>
          </a:xfrm>
          <a:prstGeom prst="rect">
            <a:avLst/>
          </a:prstGeom>
        </p:spPr>
        <p:txBody>
          <a:bodyPr lIns="0">
            <a:normAutofit/>
          </a:bodyPr>
          <a:lstStyle>
            <a:lvl1pPr marL="104775" indent="0" algn="l">
              <a:buNone/>
              <a:defRPr sz="1800" b="0" i="0">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Text Placeholder 2">
            <a:extLst>
              <a:ext uri="{FF2B5EF4-FFF2-40B4-BE49-F238E27FC236}">
                <a16:creationId xmlns:a16="http://schemas.microsoft.com/office/drawing/2014/main" id="{6E0B02BC-F40E-1189-7D9D-914EF8F48407}"/>
              </a:ext>
            </a:extLst>
          </p:cNvPr>
          <p:cNvSpPr>
            <a:spLocks noGrp="1"/>
          </p:cNvSpPr>
          <p:nvPr>
            <p:ph type="body" sz="quarter" idx="14"/>
          </p:nvPr>
        </p:nvSpPr>
        <p:spPr>
          <a:xfrm>
            <a:off x="4396472" y="2069575"/>
            <a:ext cx="4419776" cy="2690726"/>
          </a:xfrm>
          <a:prstGeom prst="rect">
            <a:avLst/>
          </a:prstGeom>
        </p:spPr>
        <p:txBody>
          <a:bodyPr lIns="0">
            <a:normAutofit/>
          </a:bodyPr>
          <a:lstStyle>
            <a:lvl1pPr marL="104775" indent="0" algn="l">
              <a:buNone/>
              <a:defRPr sz="1500" b="0" i="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3630135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plit three Co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2F1FDC-B250-79EC-9246-C1EB35D819B4}"/>
              </a:ext>
            </a:extLst>
          </p:cNvPr>
          <p:cNvSpPr/>
          <p:nvPr userDrawn="1"/>
        </p:nvSpPr>
        <p:spPr>
          <a:xfrm>
            <a:off x="0" y="1994724"/>
            <a:ext cx="4237272" cy="28334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 name="Text Placeholder 18">
            <a:extLst>
              <a:ext uri="{FF2B5EF4-FFF2-40B4-BE49-F238E27FC236}">
                <a16:creationId xmlns:a16="http://schemas.microsoft.com/office/drawing/2014/main" id="{5D0ED563-ECA0-1DF1-3E6E-0624BDB4C2A2}"/>
              </a:ext>
            </a:extLst>
          </p:cNvPr>
          <p:cNvSpPr>
            <a:spLocks noGrp="1"/>
          </p:cNvSpPr>
          <p:nvPr>
            <p:ph type="body" sz="quarter" idx="12" hasCustomPrompt="1"/>
          </p:nvPr>
        </p:nvSpPr>
        <p:spPr>
          <a:xfrm>
            <a:off x="244929" y="358218"/>
            <a:ext cx="3878036" cy="1541629"/>
          </a:xfrm>
          <a:prstGeom prst="rect">
            <a:avLst/>
          </a:prstGeom>
        </p:spPr>
        <p:txBody>
          <a:bodyPr lIns="0" anchor="b">
            <a:normAutofit/>
          </a:bodyPr>
          <a:lstStyle>
            <a:lvl1pPr marL="104775" indent="0">
              <a:lnSpc>
                <a:spcPct val="100000"/>
              </a:lnSpc>
              <a:buNone/>
              <a:defRPr sz="2100" b="1" i="0">
                <a:solidFill>
                  <a:schemeClr val="tx1"/>
                </a:solidFill>
                <a:latin typeface="Arial" panose="020B0604020202020204" pitchFamily="34" charset="0"/>
                <a:cs typeface="Arial" panose="020B0604020202020204" pitchFamily="34" charset="0"/>
              </a:defRPr>
            </a:lvl1pPr>
          </a:lstStyle>
          <a:p>
            <a:pPr lvl="0"/>
            <a:r>
              <a:rPr lang="en-US" dirty="0"/>
              <a:t>Click to add subtitle</a:t>
            </a:r>
          </a:p>
        </p:txBody>
      </p:sp>
      <p:sp>
        <p:nvSpPr>
          <p:cNvPr id="3" name="Text Placeholder 2">
            <a:extLst>
              <a:ext uri="{FF2B5EF4-FFF2-40B4-BE49-F238E27FC236}">
                <a16:creationId xmlns:a16="http://schemas.microsoft.com/office/drawing/2014/main" id="{17D46D3F-C4D0-7C68-8AC4-A177E931460F}"/>
              </a:ext>
            </a:extLst>
          </p:cNvPr>
          <p:cNvSpPr>
            <a:spLocks noGrp="1"/>
          </p:cNvSpPr>
          <p:nvPr>
            <p:ph type="body" sz="quarter" idx="13"/>
          </p:nvPr>
        </p:nvSpPr>
        <p:spPr>
          <a:xfrm>
            <a:off x="244929" y="2074208"/>
            <a:ext cx="3878036" cy="2686098"/>
          </a:xfrm>
          <a:prstGeom prst="rect">
            <a:avLst/>
          </a:prstGeom>
        </p:spPr>
        <p:txBody>
          <a:bodyPr lIns="0">
            <a:normAutofit/>
          </a:bodyPr>
          <a:lstStyle>
            <a:lvl1pPr marL="104775" indent="0" algn="l">
              <a:buNone/>
              <a:defRPr sz="18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a:t>
            </a:r>
          </a:p>
        </p:txBody>
      </p:sp>
      <p:sp>
        <p:nvSpPr>
          <p:cNvPr id="12" name="Text Placeholder 2">
            <a:extLst>
              <a:ext uri="{FF2B5EF4-FFF2-40B4-BE49-F238E27FC236}">
                <a16:creationId xmlns:a16="http://schemas.microsoft.com/office/drawing/2014/main" id="{6E0B02BC-F40E-1189-7D9D-914EF8F48407}"/>
              </a:ext>
            </a:extLst>
          </p:cNvPr>
          <p:cNvSpPr>
            <a:spLocks noGrp="1"/>
          </p:cNvSpPr>
          <p:nvPr>
            <p:ph type="body" sz="quarter" idx="14"/>
          </p:nvPr>
        </p:nvSpPr>
        <p:spPr>
          <a:xfrm>
            <a:off x="4396472" y="2069575"/>
            <a:ext cx="2163536" cy="2690726"/>
          </a:xfrm>
          <a:prstGeom prst="rect">
            <a:avLst/>
          </a:prstGeom>
        </p:spPr>
        <p:txBody>
          <a:bodyPr lIns="0">
            <a:normAutofit/>
          </a:bodyPr>
          <a:lstStyle>
            <a:lvl1pPr marL="104775" indent="0" algn="l">
              <a:buNone/>
              <a:defRPr sz="1500" b="0" i="0">
                <a:solidFill>
                  <a:schemeClr val="tx1"/>
                </a:solidFill>
                <a:latin typeface="Arial" panose="020B0604020202020204" pitchFamily="34" charset="0"/>
                <a:cs typeface="Arial" panose="020B0604020202020204" pitchFamily="34" charset="0"/>
              </a:defRPr>
            </a:lvl1pPr>
          </a:lstStyle>
          <a:p>
            <a:pPr lvl="0"/>
            <a:r>
              <a:rPr lang="en-US" dirty="0"/>
              <a:t>Click to edit Master text style</a:t>
            </a:r>
          </a:p>
        </p:txBody>
      </p:sp>
      <p:sp>
        <p:nvSpPr>
          <p:cNvPr id="13" name="Text Placeholder 2">
            <a:extLst>
              <a:ext uri="{FF2B5EF4-FFF2-40B4-BE49-F238E27FC236}">
                <a16:creationId xmlns:a16="http://schemas.microsoft.com/office/drawing/2014/main" id="{4A511E5B-D427-EE13-CAE7-A43E2DF4F609}"/>
              </a:ext>
            </a:extLst>
          </p:cNvPr>
          <p:cNvSpPr>
            <a:spLocks noGrp="1"/>
          </p:cNvSpPr>
          <p:nvPr>
            <p:ph type="body" sz="quarter" idx="15"/>
          </p:nvPr>
        </p:nvSpPr>
        <p:spPr>
          <a:xfrm>
            <a:off x="6719208" y="2069575"/>
            <a:ext cx="2163536" cy="2690726"/>
          </a:xfrm>
          <a:prstGeom prst="rect">
            <a:avLst/>
          </a:prstGeom>
        </p:spPr>
        <p:txBody>
          <a:bodyPr lIns="0">
            <a:normAutofit/>
          </a:bodyPr>
          <a:lstStyle>
            <a:lvl1pPr marL="104775" indent="0" algn="l">
              <a:buNone/>
              <a:defRPr sz="1500" b="0" i="0">
                <a:solidFill>
                  <a:schemeClr val="tx1"/>
                </a:solidFill>
                <a:latin typeface="Arial" panose="020B0604020202020204" pitchFamily="34" charset="0"/>
                <a:cs typeface="Arial" panose="020B0604020202020204" pitchFamily="34" charset="0"/>
              </a:defRPr>
            </a:lvl1pPr>
          </a:lstStyle>
          <a:p>
            <a:pPr lvl="0"/>
            <a:r>
              <a:rPr lang="en-US" dirty="0"/>
              <a:t>Click to edit Master text style</a:t>
            </a:r>
          </a:p>
        </p:txBody>
      </p:sp>
      <p:pic>
        <p:nvPicPr>
          <p:cNvPr id="7" name="Picture 6">
            <a:extLst>
              <a:ext uri="{FF2B5EF4-FFF2-40B4-BE49-F238E27FC236}">
                <a16:creationId xmlns:a16="http://schemas.microsoft.com/office/drawing/2014/main" id="{3C9F70E7-C4D6-F393-B892-3DF79E3BEA18}"/>
              </a:ext>
            </a:extLst>
          </p:cNvPr>
          <p:cNvPicPr>
            <a:picLocks noChangeAspect="1"/>
          </p:cNvPicPr>
          <p:nvPr userDrawn="1"/>
        </p:nvPicPr>
        <p:blipFill>
          <a:blip r:embed="rId2"/>
          <a:srcRect l="5610" r="-5610"/>
          <a:stretch>
            <a:fillRect/>
          </a:stretch>
        </p:blipFill>
        <p:spPr>
          <a:xfrm>
            <a:off x="0" y="68580"/>
            <a:ext cx="9606820" cy="1019747"/>
          </a:xfrm>
          <a:prstGeom prst="rect">
            <a:avLst/>
          </a:prstGeom>
        </p:spPr>
      </p:pic>
      <p:sp>
        <p:nvSpPr>
          <p:cNvPr id="8" name="TextBox 7">
            <a:extLst>
              <a:ext uri="{FF2B5EF4-FFF2-40B4-BE49-F238E27FC236}">
                <a16:creationId xmlns:a16="http://schemas.microsoft.com/office/drawing/2014/main" id="{AFC20D15-B3B1-2D55-6E7A-A57E1ACD0D61}"/>
              </a:ext>
            </a:extLst>
          </p:cNvPr>
          <p:cNvSpPr txBox="1"/>
          <p:nvPr userDrawn="1"/>
        </p:nvSpPr>
        <p:spPr>
          <a:xfrm>
            <a:off x="153443" y="4895235"/>
            <a:ext cx="1725704" cy="115120"/>
          </a:xfrm>
          <a:prstGeom prst="rect">
            <a:avLst/>
          </a:prstGeom>
        </p:spPr>
        <p:txBody>
          <a:bodyPr vert="horz" wrap="none" lIns="0" tIns="0" rIns="0" bIns="0" rtlCol="0" anchor="ctr">
            <a:noAutofit/>
          </a:bodyPr>
          <a:lstStyle/>
          <a:p>
            <a:pPr algn="l">
              <a:lnSpc>
                <a:spcPct val="110000"/>
              </a:lnSpc>
            </a:pPr>
            <a:r>
              <a:rPr lang="en-US" sz="675" b="1" i="0" dirty="0">
                <a:solidFill>
                  <a:schemeClr val="tx1">
                    <a:alpha val="60098"/>
                  </a:schemeClr>
                </a:solidFill>
                <a:latin typeface="Arial" panose="020B0604020202020204" pitchFamily="34" charset="0"/>
                <a:cs typeface="Arial" panose="020B0604020202020204" pitchFamily="34" charset="0"/>
              </a:rPr>
              <a:t>NSF Leadership-Class Computing Facility</a:t>
            </a:r>
          </a:p>
        </p:txBody>
      </p:sp>
      <p:sp>
        <p:nvSpPr>
          <p:cNvPr id="10" name="TextBox 9">
            <a:extLst>
              <a:ext uri="{FF2B5EF4-FFF2-40B4-BE49-F238E27FC236}">
                <a16:creationId xmlns:a16="http://schemas.microsoft.com/office/drawing/2014/main" id="{E66B7EBF-0D48-58A8-A74E-D0F476751667}"/>
              </a:ext>
            </a:extLst>
          </p:cNvPr>
          <p:cNvSpPr txBox="1"/>
          <p:nvPr userDrawn="1"/>
        </p:nvSpPr>
        <p:spPr>
          <a:xfrm>
            <a:off x="8633390" y="4859689"/>
            <a:ext cx="357167" cy="202941"/>
          </a:xfrm>
          <a:prstGeom prst="rect">
            <a:avLst/>
          </a:prstGeom>
        </p:spPr>
        <p:txBody>
          <a:bodyPr vert="horz" wrap="square" lIns="68580" tIns="34290" rIns="68580" bIns="34290" rtlCol="0">
            <a:normAutofit/>
          </a:bodyPr>
          <a:lstStyle/>
          <a:p>
            <a:pPr algn="l">
              <a:lnSpc>
                <a:spcPct val="110000"/>
              </a:lnSpc>
            </a:pPr>
            <a:fld id="{C2FC47CD-08E0-B54D-94EB-BC9D492DD297}" type="slidenum">
              <a:rPr lang="en-US" sz="788" b="1" i="0" smtClean="0">
                <a:solidFill>
                  <a:schemeClr val="tx1"/>
                </a:solidFill>
                <a:latin typeface="Arial" panose="020B0604020202020204" pitchFamily="34" charset="0"/>
                <a:cs typeface="Arial" panose="020B0604020202020204" pitchFamily="34" charset="0"/>
              </a:rPr>
              <a:pPr algn="l">
                <a:lnSpc>
                  <a:spcPct val="110000"/>
                </a:lnSpc>
              </a:pPr>
              <a:t>‹#›</a:t>
            </a:fld>
            <a:endParaRPr lang="en-US" sz="788" b="1" i="0" dirty="0">
              <a:solidFill>
                <a:schemeClr val="tx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B778BEB-3520-55DA-F4ED-66A59884CBF3}"/>
              </a:ext>
            </a:extLst>
          </p:cNvPr>
          <p:cNvSpPr txBox="1"/>
          <p:nvPr userDrawn="1"/>
        </p:nvSpPr>
        <p:spPr>
          <a:xfrm>
            <a:off x="5466891" y="4904966"/>
            <a:ext cx="2923877" cy="105413"/>
          </a:xfrm>
          <a:prstGeom prst="rect">
            <a:avLst/>
          </a:prstGeom>
        </p:spPr>
        <p:txBody>
          <a:bodyPr vert="horz" wrap="none" lIns="0" tIns="0" rIns="0" bIns="0" rtlCol="0" anchor="ctr">
            <a:spAutoFit/>
          </a:bodyPr>
          <a:lstStyle/>
          <a:p>
            <a:pPr marL="0" marR="0" lvl="0" indent="0" algn="l" defTabSz="685800" rtl="0" eaLnBrk="1" fontAlgn="auto" latinLnBrk="0" hangingPunct="1">
              <a:lnSpc>
                <a:spcPct val="110000"/>
              </a:lnSpc>
              <a:spcBef>
                <a:spcPts val="0"/>
              </a:spcBef>
              <a:spcAft>
                <a:spcPts val="0"/>
              </a:spcAft>
              <a:buClrTx/>
              <a:buSzTx/>
              <a:buFontTx/>
              <a:buNone/>
              <a:tabLst/>
              <a:defRPr/>
            </a:pPr>
            <a:r>
              <a:rPr lang="en-US" sz="675" b="1" i="0" dirty="0">
                <a:solidFill>
                  <a:schemeClr val="tx1">
                    <a:alpha val="60098"/>
                  </a:schemeClr>
                </a:solidFill>
                <a:latin typeface="Arial" panose="020B0604020202020204" pitchFamily="34" charset="0"/>
                <a:cs typeface="Arial" panose="020B0604020202020204" pitchFamily="34" charset="0"/>
              </a:rPr>
              <a:t>Texas Advanced Computing Center  | The University of Texas at Austin</a:t>
            </a:r>
          </a:p>
        </p:txBody>
      </p:sp>
      <p:cxnSp>
        <p:nvCxnSpPr>
          <p:cNvPr id="16" name="Straight Connector 15">
            <a:extLst>
              <a:ext uri="{FF2B5EF4-FFF2-40B4-BE49-F238E27FC236}">
                <a16:creationId xmlns:a16="http://schemas.microsoft.com/office/drawing/2014/main" id="{50450404-18BC-ACC5-74E2-2A160361372A}"/>
              </a:ext>
            </a:extLst>
          </p:cNvPr>
          <p:cNvCxnSpPr>
            <a:cxnSpLocks/>
          </p:cNvCxnSpPr>
          <p:nvPr userDrawn="1"/>
        </p:nvCxnSpPr>
        <p:spPr>
          <a:xfrm>
            <a:off x="1945835" y="4962320"/>
            <a:ext cx="341947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1780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cked 3 Row">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A4BCE4-6B02-616D-BC27-D50DB6B8F3E1}"/>
              </a:ext>
            </a:extLst>
          </p:cNvPr>
          <p:cNvSpPr/>
          <p:nvPr userDrawn="1"/>
        </p:nvSpPr>
        <p:spPr>
          <a:xfrm>
            <a:off x="1" y="358218"/>
            <a:ext cx="3992336" cy="440208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US" sz="1013"/>
          </a:p>
        </p:txBody>
      </p:sp>
      <p:sp>
        <p:nvSpPr>
          <p:cNvPr id="3" name="Text Placeholder 2">
            <a:extLst>
              <a:ext uri="{FF2B5EF4-FFF2-40B4-BE49-F238E27FC236}">
                <a16:creationId xmlns:a16="http://schemas.microsoft.com/office/drawing/2014/main" id="{17D46D3F-C4D0-7C68-8AC4-A177E931460F}"/>
              </a:ext>
            </a:extLst>
          </p:cNvPr>
          <p:cNvSpPr>
            <a:spLocks noGrp="1"/>
          </p:cNvSpPr>
          <p:nvPr>
            <p:ph type="body" sz="quarter" idx="13"/>
          </p:nvPr>
        </p:nvSpPr>
        <p:spPr>
          <a:xfrm>
            <a:off x="244928" y="639449"/>
            <a:ext cx="3437571" cy="993407"/>
          </a:xfrm>
          <a:prstGeom prst="rect">
            <a:avLst/>
          </a:prstGeom>
        </p:spPr>
        <p:txBody>
          <a:bodyPr lIns="0">
            <a:normAutofit/>
          </a:bodyPr>
          <a:lstStyle>
            <a:lvl1pPr marL="104775" indent="0">
              <a:buNone/>
              <a:defRPr sz="15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a:t>
            </a:r>
          </a:p>
        </p:txBody>
      </p:sp>
      <p:sp>
        <p:nvSpPr>
          <p:cNvPr id="4" name="Text Placeholder 2">
            <a:extLst>
              <a:ext uri="{FF2B5EF4-FFF2-40B4-BE49-F238E27FC236}">
                <a16:creationId xmlns:a16="http://schemas.microsoft.com/office/drawing/2014/main" id="{EA826CE4-BE5F-BFB3-0A69-884F6B433DC7}"/>
              </a:ext>
            </a:extLst>
          </p:cNvPr>
          <p:cNvSpPr>
            <a:spLocks noGrp="1"/>
          </p:cNvSpPr>
          <p:nvPr>
            <p:ph type="body" sz="quarter" idx="19"/>
          </p:nvPr>
        </p:nvSpPr>
        <p:spPr>
          <a:xfrm>
            <a:off x="244928" y="2052698"/>
            <a:ext cx="3437571" cy="993407"/>
          </a:xfrm>
          <a:prstGeom prst="rect">
            <a:avLst/>
          </a:prstGeom>
        </p:spPr>
        <p:txBody>
          <a:bodyPr lIns="0">
            <a:normAutofit/>
          </a:bodyPr>
          <a:lstStyle>
            <a:lvl1pPr marL="104775" indent="0">
              <a:buNone/>
              <a:defRPr sz="15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a:t>
            </a:r>
          </a:p>
        </p:txBody>
      </p:sp>
      <p:sp>
        <p:nvSpPr>
          <p:cNvPr id="5" name="Text Placeholder 2">
            <a:extLst>
              <a:ext uri="{FF2B5EF4-FFF2-40B4-BE49-F238E27FC236}">
                <a16:creationId xmlns:a16="http://schemas.microsoft.com/office/drawing/2014/main" id="{EC3BA3FC-42E5-E258-8E44-359BBA87775D}"/>
              </a:ext>
            </a:extLst>
          </p:cNvPr>
          <p:cNvSpPr>
            <a:spLocks noGrp="1"/>
          </p:cNvSpPr>
          <p:nvPr>
            <p:ph type="body" sz="quarter" idx="20"/>
          </p:nvPr>
        </p:nvSpPr>
        <p:spPr>
          <a:xfrm>
            <a:off x="244928" y="3461853"/>
            <a:ext cx="3437571" cy="993407"/>
          </a:xfrm>
          <a:prstGeom prst="rect">
            <a:avLst/>
          </a:prstGeom>
        </p:spPr>
        <p:txBody>
          <a:bodyPr lIns="0">
            <a:normAutofit/>
          </a:bodyPr>
          <a:lstStyle>
            <a:lvl1pPr marL="104775" indent="0">
              <a:buNone/>
              <a:defRPr sz="15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a:t>
            </a:r>
          </a:p>
        </p:txBody>
      </p:sp>
      <p:sp>
        <p:nvSpPr>
          <p:cNvPr id="13" name="Content Placeholder 12">
            <a:extLst>
              <a:ext uri="{FF2B5EF4-FFF2-40B4-BE49-F238E27FC236}">
                <a16:creationId xmlns:a16="http://schemas.microsoft.com/office/drawing/2014/main" id="{AEFCFF27-2A1D-A537-4349-E0D206D8392C}"/>
              </a:ext>
            </a:extLst>
          </p:cNvPr>
          <p:cNvSpPr>
            <a:spLocks noGrp="1"/>
          </p:cNvSpPr>
          <p:nvPr>
            <p:ph sz="quarter" idx="21"/>
          </p:nvPr>
        </p:nvSpPr>
        <p:spPr>
          <a:xfrm>
            <a:off x="4180285" y="1707356"/>
            <a:ext cx="4586288" cy="3052763"/>
          </a:xfrm>
        </p:spPr>
        <p:txBody>
          <a:bodyPr lIns="9144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9">
            <a:extLst>
              <a:ext uri="{FF2B5EF4-FFF2-40B4-BE49-F238E27FC236}">
                <a16:creationId xmlns:a16="http://schemas.microsoft.com/office/drawing/2014/main" id="{7C2B352B-A2C9-9472-EBF3-F5A249633871}"/>
              </a:ext>
            </a:extLst>
          </p:cNvPr>
          <p:cNvSpPr>
            <a:spLocks noGrp="1"/>
          </p:cNvSpPr>
          <p:nvPr>
            <p:ph type="body" sz="quarter" idx="22"/>
          </p:nvPr>
        </p:nvSpPr>
        <p:spPr>
          <a:xfrm>
            <a:off x="4180285" y="358379"/>
            <a:ext cx="4586288" cy="1273969"/>
          </a:xfrm>
        </p:spPr>
        <p:txBody>
          <a:bodyPr anchor="b" anchorCtr="0">
            <a:normAutofit/>
          </a:bodyPr>
          <a:lstStyle>
            <a:lvl1pPr>
              <a:defRPr sz="2100" b="1"/>
            </a:lvl1pPr>
          </a:lstStyle>
          <a:p>
            <a:pPr lvl="0"/>
            <a:r>
              <a:rPr lang="en-US" dirty="0"/>
              <a:t>Click to edit Master text styles</a:t>
            </a:r>
          </a:p>
        </p:txBody>
      </p:sp>
      <p:pic>
        <p:nvPicPr>
          <p:cNvPr id="7" name="Picture 6">
            <a:extLst>
              <a:ext uri="{FF2B5EF4-FFF2-40B4-BE49-F238E27FC236}">
                <a16:creationId xmlns:a16="http://schemas.microsoft.com/office/drawing/2014/main" id="{998BC1AC-14CF-D877-CB4E-394683F2FB58}"/>
              </a:ext>
            </a:extLst>
          </p:cNvPr>
          <p:cNvPicPr>
            <a:picLocks noChangeAspect="1"/>
          </p:cNvPicPr>
          <p:nvPr userDrawn="1"/>
        </p:nvPicPr>
        <p:blipFill>
          <a:blip r:embed="rId2"/>
          <a:srcRect l="5610" r="-5610"/>
          <a:stretch>
            <a:fillRect/>
          </a:stretch>
        </p:blipFill>
        <p:spPr>
          <a:xfrm>
            <a:off x="0" y="68580"/>
            <a:ext cx="9606820" cy="1019747"/>
          </a:xfrm>
          <a:prstGeom prst="rect">
            <a:avLst/>
          </a:prstGeom>
        </p:spPr>
      </p:pic>
      <p:sp>
        <p:nvSpPr>
          <p:cNvPr id="8" name="TextBox 7">
            <a:extLst>
              <a:ext uri="{FF2B5EF4-FFF2-40B4-BE49-F238E27FC236}">
                <a16:creationId xmlns:a16="http://schemas.microsoft.com/office/drawing/2014/main" id="{276E4853-D61D-B1F4-01EA-FF2C9C73A44A}"/>
              </a:ext>
            </a:extLst>
          </p:cNvPr>
          <p:cNvSpPr txBox="1"/>
          <p:nvPr userDrawn="1"/>
        </p:nvSpPr>
        <p:spPr>
          <a:xfrm>
            <a:off x="153443" y="4895235"/>
            <a:ext cx="1725704" cy="115120"/>
          </a:xfrm>
          <a:prstGeom prst="rect">
            <a:avLst/>
          </a:prstGeom>
        </p:spPr>
        <p:txBody>
          <a:bodyPr vert="horz" wrap="none" lIns="0" tIns="0" rIns="0" bIns="0" rtlCol="0" anchor="ctr">
            <a:noAutofit/>
          </a:bodyPr>
          <a:lstStyle/>
          <a:p>
            <a:pPr algn="l">
              <a:lnSpc>
                <a:spcPct val="110000"/>
              </a:lnSpc>
            </a:pPr>
            <a:r>
              <a:rPr lang="en-US" sz="675" b="1" i="0" dirty="0">
                <a:solidFill>
                  <a:schemeClr val="tx1">
                    <a:alpha val="60098"/>
                  </a:schemeClr>
                </a:solidFill>
                <a:latin typeface="Arial" panose="020B0604020202020204" pitchFamily="34" charset="0"/>
                <a:cs typeface="Arial" panose="020B0604020202020204" pitchFamily="34" charset="0"/>
              </a:rPr>
              <a:t>NSF Leadership-Class Computing Facility</a:t>
            </a:r>
          </a:p>
        </p:txBody>
      </p:sp>
      <p:sp>
        <p:nvSpPr>
          <p:cNvPr id="9" name="TextBox 8">
            <a:extLst>
              <a:ext uri="{FF2B5EF4-FFF2-40B4-BE49-F238E27FC236}">
                <a16:creationId xmlns:a16="http://schemas.microsoft.com/office/drawing/2014/main" id="{1E52ADD7-FA15-AD96-3226-DA697F5595C4}"/>
              </a:ext>
            </a:extLst>
          </p:cNvPr>
          <p:cNvSpPr txBox="1"/>
          <p:nvPr userDrawn="1"/>
        </p:nvSpPr>
        <p:spPr>
          <a:xfrm>
            <a:off x="8633390" y="4859689"/>
            <a:ext cx="357167" cy="202941"/>
          </a:xfrm>
          <a:prstGeom prst="rect">
            <a:avLst/>
          </a:prstGeom>
        </p:spPr>
        <p:txBody>
          <a:bodyPr vert="horz" wrap="square" lIns="68580" tIns="34290" rIns="68580" bIns="34290" rtlCol="0">
            <a:normAutofit/>
          </a:bodyPr>
          <a:lstStyle/>
          <a:p>
            <a:pPr algn="l">
              <a:lnSpc>
                <a:spcPct val="110000"/>
              </a:lnSpc>
            </a:pPr>
            <a:fld id="{C2FC47CD-08E0-B54D-94EB-BC9D492DD297}" type="slidenum">
              <a:rPr lang="en-US" sz="788" b="1" i="0" smtClean="0">
                <a:solidFill>
                  <a:schemeClr val="tx1"/>
                </a:solidFill>
                <a:latin typeface="Arial" panose="020B0604020202020204" pitchFamily="34" charset="0"/>
                <a:cs typeface="Arial" panose="020B0604020202020204" pitchFamily="34" charset="0"/>
              </a:rPr>
              <a:pPr algn="l">
                <a:lnSpc>
                  <a:spcPct val="110000"/>
                </a:lnSpc>
              </a:pPr>
              <a:t>‹#›</a:t>
            </a:fld>
            <a:endParaRPr lang="en-US" sz="788" b="1" i="0" dirty="0">
              <a:solidFill>
                <a:schemeClr val="tx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468BCD3-9353-D67F-4868-998A92938B8A}"/>
              </a:ext>
            </a:extLst>
          </p:cNvPr>
          <p:cNvSpPr txBox="1"/>
          <p:nvPr userDrawn="1"/>
        </p:nvSpPr>
        <p:spPr>
          <a:xfrm>
            <a:off x="5466891" y="4904966"/>
            <a:ext cx="2923877" cy="105413"/>
          </a:xfrm>
          <a:prstGeom prst="rect">
            <a:avLst/>
          </a:prstGeom>
        </p:spPr>
        <p:txBody>
          <a:bodyPr vert="horz" wrap="none" lIns="0" tIns="0" rIns="0" bIns="0" rtlCol="0" anchor="ctr">
            <a:spAutoFit/>
          </a:bodyPr>
          <a:lstStyle/>
          <a:p>
            <a:pPr marL="0" marR="0" lvl="0" indent="0" algn="l" defTabSz="685800" rtl="0" eaLnBrk="1" fontAlgn="auto" latinLnBrk="0" hangingPunct="1">
              <a:lnSpc>
                <a:spcPct val="110000"/>
              </a:lnSpc>
              <a:spcBef>
                <a:spcPts val="0"/>
              </a:spcBef>
              <a:spcAft>
                <a:spcPts val="0"/>
              </a:spcAft>
              <a:buClrTx/>
              <a:buSzTx/>
              <a:buFontTx/>
              <a:buNone/>
              <a:tabLst/>
              <a:defRPr/>
            </a:pPr>
            <a:r>
              <a:rPr lang="en-US" sz="675" b="1" i="0" dirty="0">
                <a:solidFill>
                  <a:schemeClr val="tx1">
                    <a:alpha val="60098"/>
                  </a:schemeClr>
                </a:solidFill>
                <a:latin typeface="Arial" panose="020B0604020202020204" pitchFamily="34" charset="0"/>
                <a:cs typeface="Arial" panose="020B0604020202020204" pitchFamily="34" charset="0"/>
              </a:rPr>
              <a:t>Texas Advanced Computing Center  | The University of Texas at Austin</a:t>
            </a:r>
          </a:p>
        </p:txBody>
      </p:sp>
      <p:cxnSp>
        <p:nvCxnSpPr>
          <p:cNvPr id="11" name="Straight Connector 10">
            <a:extLst>
              <a:ext uri="{FF2B5EF4-FFF2-40B4-BE49-F238E27FC236}">
                <a16:creationId xmlns:a16="http://schemas.microsoft.com/office/drawing/2014/main" id="{E66F3BE4-0A41-CD61-7521-678C52DA847D}"/>
              </a:ext>
            </a:extLst>
          </p:cNvPr>
          <p:cNvCxnSpPr>
            <a:cxnSpLocks/>
          </p:cNvCxnSpPr>
          <p:nvPr userDrawn="1"/>
        </p:nvCxnSpPr>
        <p:spPr>
          <a:xfrm>
            <a:off x="1945835" y="4962320"/>
            <a:ext cx="341947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88098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3159" y="169693"/>
            <a:ext cx="8245830" cy="1130300"/>
          </a:xfrm>
        </p:spPr>
        <p:txBody>
          <a:bodyPr/>
          <a:lstStyle/>
          <a:p>
            <a:r>
              <a:rPr lang="en-US"/>
              <a:t>Click to edit Master title style</a:t>
            </a:r>
            <a:endParaRPr lang="en-US" dirty="0"/>
          </a:p>
        </p:txBody>
      </p:sp>
      <p:sp>
        <p:nvSpPr>
          <p:cNvPr id="3" name="Content Placeholder 2"/>
          <p:cNvSpPr>
            <a:spLocks noGrp="1"/>
          </p:cNvSpPr>
          <p:nvPr>
            <p:ph idx="1"/>
          </p:nvPr>
        </p:nvSpPr>
        <p:spPr>
          <a:xfrm>
            <a:off x="513159" y="1438645"/>
            <a:ext cx="8245830" cy="271145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763183" y="4868768"/>
            <a:ext cx="731133" cy="327654"/>
          </a:xfrm>
          <a:prstGeom prst="rect">
            <a:avLst/>
          </a:prstGeom>
        </p:spPr>
        <p:txBody>
          <a:bodyPr/>
          <a:lstStyle>
            <a:lvl1pPr>
              <a:defRPr sz="1050"/>
            </a:lvl1pPr>
          </a:lstStyle>
          <a:p>
            <a:fld id="{EB9485BF-BBAE-3B4C-B74C-D5A0814F19EA}" type="datetime1">
              <a:rPr lang="en-US" smtClean="0"/>
              <a:pPr/>
              <a:t>9/18/25</a:t>
            </a:fld>
            <a:endParaRPr lang="en-US" dirty="0"/>
          </a:p>
        </p:txBody>
      </p:sp>
      <p:sp>
        <p:nvSpPr>
          <p:cNvPr id="6" name="Slide Number Placeholder 5"/>
          <p:cNvSpPr>
            <a:spLocks noGrp="1"/>
          </p:cNvSpPr>
          <p:nvPr>
            <p:ph type="sldNum" sz="quarter" idx="12"/>
          </p:nvPr>
        </p:nvSpPr>
        <p:spPr>
          <a:xfrm>
            <a:off x="8731471" y="4874218"/>
            <a:ext cx="388616" cy="169406"/>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005512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CDAB3-6581-6C48-84AF-FEE5DFCEFF4C}"/>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1CCF015B-88FE-3248-9C72-8A762046A431}"/>
              </a:ext>
            </a:extLst>
          </p:cNvPr>
          <p:cNvSpPr>
            <a:spLocks noGrp="1"/>
          </p:cNvSpPr>
          <p:nvPr>
            <p:ph type="dt" sz="half" idx="10"/>
          </p:nvPr>
        </p:nvSpPr>
        <p:spPr>
          <a:xfrm>
            <a:off x="628650" y="4767264"/>
            <a:ext cx="2057400" cy="273844"/>
          </a:xfrm>
          <a:prstGeom prst="rect">
            <a:avLst/>
          </a:prstGeom>
        </p:spPr>
        <p:txBody>
          <a:bodyPr/>
          <a:lstStyle/>
          <a:p>
            <a:fld id="{DD3B663A-D581-3844-9C76-1A452570B88E}" type="datetimeFigureOut">
              <a:rPr lang="en-US" smtClean="0"/>
              <a:t>9/18/25</a:t>
            </a:fld>
            <a:endParaRPr lang="en-US"/>
          </a:p>
        </p:txBody>
      </p:sp>
      <p:sp>
        <p:nvSpPr>
          <p:cNvPr id="4" name="Footer Placeholder 3">
            <a:extLst>
              <a:ext uri="{FF2B5EF4-FFF2-40B4-BE49-F238E27FC236}">
                <a16:creationId xmlns:a16="http://schemas.microsoft.com/office/drawing/2014/main" id="{29428865-00CB-2F47-8572-6069A2A13FA5}"/>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51DB243-AE6A-6140-B092-1E77F094C08C}"/>
              </a:ext>
            </a:extLst>
          </p:cNvPr>
          <p:cNvSpPr>
            <a:spLocks noGrp="1"/>
          </p:cNvSpPr>
          <p:nvPr>
            <p:ph type="sldNum" sz="quarter" idx="12"/>
          </p:nvPr>
        </p:nvSpPr>
        <p:spPr/>
        <p:txBody>
          <a:bodyPr/>
          <a:lstStyle/>
          <a:p>
            <a:fld id="{CDE1C7DC-CBDC-6941-98DA-BB8DAE3F9214}" type="slidenum">
              <a:rPr lang="en-US" smtClean="0"/>
              <a:t>‹#›</a:t>
            </a:fld>
            <a:endParaRPr lang="en-US"/>
          </a:p>
        </p:txBody>
      </p:sp>
    </p:spTree>
    <p:extLst>
      <p:ext uri="{BB962C8B-B14F-4D97-AF65-F5344CB8AC3E}">
        <p14:creationId xmlns:p14="http://schemas.microsoft.com/office/powerpoint/2010/main" val="4291411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3159" y="179071"/>
            <a:ext cx="7543800" cy="11303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13159" y="1442387"/>
            <a:ext cx="3703241" cy="271145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56100" y="1442387"/>
            <a:ext cx="3700859" cy="271145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930267" y="4874217"/>
            <a:ext cx="587277" cy="169405"/>
          </a:xfrm>
          <a:prstGeom prst="rect">
            <a:avLst/>
          </a:prstGeom>
        </p:spPr>
        <p:txBody>
          <a:bodyPr/>
          <a:lstStyle/>
          <a:p>
            <a:fld id="{76E6C735-848A-1247-AD25-570F48E05A4C}" type="datetime1">
              <a:rPr lang="en-US" smtClean="0"/>
              <a:t>9/18/25</a:t>
            </a:fld>
            <a:endParaRPr lang="en-US" dirty="0"/>
          </a:p>
        </p:txBody>
      </p:sp>
      <p:sp>
        <p:nvSpPr>
          <p:cNvPr id="7" name="Slide Number Placeholder 6"/>
          <p:cNvSpPr>
            <a:spLocks noGrp="1"/>
          </p:cNvSpPr>
          <p:nvPr>
            <p:ph type="sldNum" sz="quarter" idx="12"/>
          </p:nvPr>
        </p:nvSpPr>
        <p:spPr>
          <a:xfrm>
            <a:off x="8731470" y="4874217"/>
            <a:ext cx="388616" cy="169406"/>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91687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3159" y="339961"/>
            <a:ext cx="6400800" cy="11303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13159" y="1784348"/>
            <a:ext cx="3703242" cy="432197"/>
          </a:xfrm>
        </p:spPr>
        <p:txBody>
          <a:bodyPr anchor="b">
            <a:no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513159" y="2222895"/>
            <a:ext cx="3703241" cy="227290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354909" y="1784348"/>
            <a:ext cx="3703241" cy="432197"/>
          </a:xfrm>
        </p:spPr>
        <p:txBody>
          <a:bodyPr anchor="b">
            <a:no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354909" y="2216544"/>
            <a:ext cx="3696891" cy="227290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930267" y="4874217"/>
            <a:ext cx="587277" cy="169405"/>
          </a:xfrm>
          <a:prstGeom prst="rect">
            <a:avLst/>
          </a:prstGeom>
        </p:spPr>
        <p:txBody>
          <a:bodyPr/>
          <a:lstStyle/>
          <a:p>
            <a:fld id="{DBD61B11-7444-6F42-8889-2B064732EAAE}" type="datetime1">
              <a:rPr lang="en-US" smtClean="0"/>
              <a:t>9/18/25</a:t>
            </a:fld>
            <a:endParaRPr lang="en-US" dirty="0"/>
          </a:p>
        </p:txBody>
      </p:sp>
      <p:sp>
        <p:nvSpPr>
          <p:cNvPr id="9" name="Slide Number Placeholder 8"/>
          <p:cNvSpPr>
            <a:spLocks noGrp="1"/>
          </p:cNvSpPr>
          <p:nvPr>
            <p:ph type="sldNum" sz="quarter" idx="12"/>
          </p:nvPr>
        </p:nvSpPr>
        <p:spPr>
          <a:xfrm>
            <a:off x="8731470" y="4874217"/>
            <a:ext cx="388616" cy="169406"/>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1372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930267" y="4874217"/>
            <a:ext cx="587277" cy="169405"/>
          </a:xfrm>
          <a:prstGeom prst="rect">
            <a:avLst/>
          </a:prstGeom>
        </p:spPr>
        <p:txBody>
          <a:bodyPr/>
          <a:lstStyle/>
          <a:p>
            <a:fld id="{B66FD0CB-D5E7-5D42-9FEC-7D67783817AD}" type="datetime1">
              <a:rPr lang="en-US" smtClean="0"/>
              <a:t>9/18/25</a:t>
            </a:fld>
            <a:endParaRPr lang="en-US" dirty="0"/>
          </a:p>
        </p:txBody>
      </p:sp>
      <p:sp>
        <p:nvSpPr>
          <p:cNvPr id="5" name="Slide Number Placeholder 4"/>
          <p:cNvSpPr>
            <a:spLocks noGrp="1"/>
          </p:cNvSpPr>
          <p:nvPr>
            <p:ph type="sldNum" sz="quarter" idx="12"/>
          </p:nvPr>
        </p:nvSpPr>
        <p:spPr>
          <a:xfrm>
            <a:off x="8749758" y="4874217"/>
            <a:ext cx="388616" cy="169406"/>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28077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930267" y="4874217"/>
            <a:ext cx="587277" cy="169405"/>
          </a:xfrm>
          <a:prstGeom prst="rect">
            <a:avLst/>
          </a:prstGeom>
        </p:spPr>
        <p:txBody>
          <a:bodyPr/>
          <a:lstStyle/>
          <a:p>
            <a:fld id="{0FC72353-7250-DD49-B307-255CB8784FA0}" type="datetime1">
              <a:rPr lang="en-US" smtClean="0"/>
              <a:t>9/18/25</a:t>
            </a:fld>
            <a:endParaRPr lang="en-US" dirty="0"/>
          </a:p>
        </p:txBody>
      </p:sp>
      <p:sp>
        <p:nvSpPr>
          <p:cNvPr id="4" name="Slide Number Placeholder 3"/>
          <p:cNvSpPr>
            <a:spLocks noGrp="1"/>
          </p:cNvSpPr>
          <p:nvPr>
            <p:ph type="sldNum" sz="quarter" idx="12"/>
          </p:nvPr>
        </p:nvSpPr>
        <p:spPr>
          <a:xfrm>
            <a:off x="8722326" y="4874217"/>
            <a:ext cx="388616" cy="169406"/>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53193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930267" y="4874217"/>
            <a:ext cx="587277" cy="169405"/>
          </a:xfrm>
          <a:prstGeom prst="rect">
            <a:avLst/>
          </a:prstGeom>
        </p:spPr>
        <p:txBody>
          <a:bodyPr/>
          <a:lstStyle/>
          <a:p>
            <a:fld id="{9570974E-E7EB-954D-88BC-DE7F2D79F53F}" type="datetime1">
              <a:rPr lang="en-US" smtClean="0"/>
              <a:t>9/18/25</a:t>
            </a:fld>
            <a:endParaRPr lang="en-US" dirty="0"/>
          </a:p>
        </p:txBody>
      </p:sp>
      <p:sp>
        <p:nvSpPr>
          <p:cNvPr id="4" name="Slide Number Placeholder 3"/>
          <p:cNvSpPr>
            <a:spLocks noGrp="1"/>
          </p:cNvSpPr>
          <p:nvPr>
            <p:ph type="sldNum" sz="quarter" idx="11"/>
          </p:nvPr>
        </p:nvSpPr>
        <p:spPr>
          <a:xfrm>
            <a:off x="8722326" y="4874217"/>
            <a:ext cx="388616" cy="169406"/>
          </a:xfrm>
          <a:prstGeom prst="rect">
            <a:avLst/>
          </a:prstGeom>
        </p:spPr>
        <p:txBody>
          <a:bodyPr/>
          <a:lstStyle/>
          <a:p>
            <a:fld id="{D57F1E4F-1CFF-5643-939E-217C01CDF565}" type="slidenum">
              <a:rPr lang="en-US" smtClean="0"/>
              <a:pPr/>
              <a:t>‹#›</a:t>
            </a:fld>
            <a:endParaRPr lang="en-US" dirty="0"/>
          </a:p>
        </p:txBody>
      </p:sp>
      <p:sp>
        <p:nvSpPr>
          <p:cNvPr id="5" name="Rectangle 4"/>
          <p:cNvSpPr/>
          <p:nvPr userDrawn="1"/>
        </p:nvSpPr>
        <p:spPr>
          <a:xfrm>
            <a:off x="0" y="0"/>
            <a:ext cx="9144000" cy="46975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p:cNvSpPr>
            <a:spLocks noGrp="1"/>
          </p:cNvSpPr>
          <p:nvPr>
            <p:ph type="body" idx="1"/>
          </p:nvPr>
        </p:nvSpPr>
        <p:spPr>
          <a:xfrm>
            <a:off x="513160" y="1012191"/>
            <a:ext cx="3754040" cy="3407409"/>
          </a:xfrm>
        </p:spPr>
        <p:txBody>
          <a:bodyPr anchor="t" anchorCtr="0">
            <a:normAutofit/>
          </a:bodyPr>
          <a:lstStyle>
            <a:lvl1pPr marL="0" indent="0" algn="l">
              <a:buNone/>
              <a:defRPr sz="1500">
                <a:solidFill>
                  <a:schemeClr val="bg1">
                    <a:lumMod val="85000"/>
                    <a:lumOff val="1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7" name="Text Placeholder 2"/>
          <p:cNvSpPr>
            <a:spLocks noGrp="1"/>
          </p:cNvSpPr>
          <p:nvPr>
            <p:ph type="body" idx="12"/>
          </p:nvPr>
        </p:nvSpPr>
        <p:spPr>
          <a:xfrm>
            <a:off x="4828580" y="1012190"/>
            <a:ext cx="3754040" cy="3407409"/>
          </a:xfrm>
        </p:spPr>
        <p:txBody>
          <a:bodyPr anchor="t" anchorCtr="0">
            <a:normAutofit/>
          </a:bodyPr>
          <a:lstStyle>
            <a:lvl1pPr marL="0" indent="0" algn="l">
              <a:buNone/>
              <a:defRPr sz="1500">
                <a:solidFill>
                  <a:schemeClr val="bg1">
                    <a:lumMod val="85000"/>
                    <a:lumOff val="1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8" name="Title 1"/>
          <p:cNvSpPr>
            <a:spLocks noGrp="1"/>
          </p:cNvSpPr>
          <p:nvPr>
            <p:ph type="title"/>
          </p:nvPr>
        </p:nvSpPr>
        <p:spPr>
          <a:xfrm>
            <a:off x="513160" y="243842"/>
            <a:ext cx="8069460" cy="672170"/>
          </a:xfrm>
        </p:spPr>
        <p:txBody>
          <a:bodyPr anchor="b">
            <a:normAutofit/>
          </a:bodyPr>
          <a:lstStyle>
            <a:lvl1pPr algn="l">
              <a:defRPr sz="1800" b="1" i="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43284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13759" y="514350"/>
            <a:ext cx="2743200" cy="1028700"/>
          </a:xfrm>
        </p:spPr>
        <p:txBody>
          <a:bodyPr anchor="b">
            <a:normAutofit/>
          </a:bodyPr>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513159" y="514350"/>
            <a:ext cx="4457701" cy="398145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13759" y="1657350"/>
            <a:ext cx="2743200" cy="1568450"/>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a:xfrm>
            <a:off x="7930267" y="4874217"/>
            <a:ext cx="587277" cy="169405"/>
          </a:xfrm>
          <a:prstGeom prst="rect">
            <a:avLst/>
          </a:prstGeom>
        </p:spPr>
        <p:txBody>
          <a:bodyPr/>
          <a:lstStyle/>
          <a:p>
            <a:fld id="{E8DB3460-0D27-EE49-964B-A1D0C9FF2D9B}" type="datetime1">
              <a:rPr lang="en-US" smtClean="0"/>
              <a:t>9/18/25</a:t>
            </a:fld>
            <a:endParaRPr lang="en-US" dirty="0"/>
          </a:p>
        </p:txBody>
      </p:sp>
      <p:sp>
        <p:nvSpPr>
          <p:cNvPr id="7" name="Slide Number Placeholder 6"/>
          <p:cNvSpPr>
            <a:spLocks noGrp="1"/>
          </p:cNvSpPr>
          <p:nvPr>
            <p:ph type="sldNum" sz="quarter" idx="12"/>
          </p:nvPr>
        </p:nvSpPr>
        <p:spPr>
          <a:xfrm>
            <a:off x="8740614" y="4874217"/>
            <a:ext cx="388616" cy="169406"/>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05566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theme" Target="../theme/theme2.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3159" y="514351"/>
            <a:ext cx="6400800" cy="11303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3159" y="1786523"/>
            <a:ext cx="6400800" cy="271145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0" name="Picture 19"/>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657550" y="4816592"/>
            <a:ext cx="637788" cy="310640"/>
          </a:xfrm>
          <a:prstGeom prst="rect">
            <a:avLst/>
          </a:prstGeom>
        </p:spPr>
      </p:pic>
      <p:pic>
        <p:nvPicPr>
          <p:cNvPr id="5" name="Picture 4"/>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58031" y="4821592"/>
            <a:ext cx="584058" cy="300640"/>
          </a:xfrm>
          <a:prstGeom prst="rect">
            <a:avLst/>
          </a:prstGeom>
        </p:spPr>
      </p:pic>
      <p:sp>
        <p:nvSpPr>
          <p:cNvPr id="13" name="Date Placeholder 6"/>
          <p:cNvSpPr>
            <a:spLocks noGrp="1"/>
          </p:cNvSpPr>
          <p:nvPr>
            <p:ph type="dt" sz="half" idx="2"/>
          </p:nvPr>
        </p:nvSpPr>
        <p:spPr>
          <a:xfrm>
            <a:off x="7927475" y="4904137"/>
            <a:ext cx="615866" cy="139486"/>
          </a:xfrm>
          <a:prstGeom prst="rect">
            <a:avLst/>
          </a:prstGeom>
        </p:spPr>
        <p:txBody>
          <a:bodyPr rIns="0" anchor="ctr" anchorCtr="0"/>
          <a:lstStyle>
            <a:lvl1pPr algn="r">
              <a:defRPr sz="750" baseline="0">
                <a:latin typeface="Century Gothic" charset="0"/>
              </a:defRPr>
            </a:lvl1pPr>
          </a:lstStyle>
          <a:p>
            <a:fld id="{0C1B6D03-DECE-B946-ABCE-719C49414A2E}" type="datetime1">
              <a:rPr lang="en-US" smtClean="0"/>
              <a:pPr/>
              <a:t>9/18/25</a:t>
            </a:fld>
            <a:endParaRPr lang="en-US" dirty="0"/>
          </a:p>
        </p:txBody>
      </p:sp>
      <p:sp>
        <p:nvSpPr>
          <p:cNvPr id="14" name="Slide Number Placeholder 7"/>
          <p:cNvSpPr>
            <a:spLocks noGrp="1"/>
          </p:cNvSpPr>
          <p:nvPr>
            <p:ph type="sldNum" sz="quarter" idx="4"/>
          </p:nvPr>
        </p:nvSpPr>
        <p:spPr>
          <a:xfrm>
            <a:off x="8714232" y="4904137"/>
            <a:ext cx="305270" cy="139485"/>
          </a:xfrm>
          <a:prstGeom prst="rect">
            <a:avLst/>
          </a:prstGeom>
        </p:spPr>
        <p:txBody>
          <a:bodyPr lIns="0" anchor="ctr" anchorCtr="0"/>
          <a:lstStyle>
            <a:lvl1pPr algn="l">
              <a:defRPr sz="750" baseline="0">
                <a:latin typeface="Century Gothic" charset="0"/>
              </a:defRPr>
            </a:lvl1pPr>
          </a:lstStyle>
          <a:p>
            <a:fld id="{D57F1E4F-1CFF-5643-939E-217C01CDF565}" type="slidenum">
              <a:rPr lang="en-US" smtClean="0"/>
              <a:pPr/>
              <a:t>‹#›</a:t>
            </a:fld>
            <a:endParaRPr lang="en-US" dirty="0"/>
          </a:p>
        </p:txBody>
      </p:sp>
      <p:cxnSp>
        <p:nvCxnSpPr>
          <p:cNvPr id="16" name="Straight Connector 15"/>
          <p:cNvCxnSpPr/>
          <p:nvPr userDrawn="1"/>
        </p:nvCxnSpPr>
        <p:spPr>
          <a:xfrm flipH="1">
            <a:off x="8641727" y="4855913"/>
            <a:ext cx="1" cy="189188"/>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9409065"/>
      </p:ext>
    </p:extLst>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Lst>
  <p:hf hdr="0" ftr="0"/>
  <p:txStyles>
    <p:titleStyle>
      <a:lvl1pPr algn="l" defTabSz="342900" rtl="0" eaLnBrk="1" latinLnBrk="0" hangingPunct="1">
        <a:spcBef>
          <a:spcPct val="0"/>
        </a:spcBef>
        <a:buNone/>
        <a:defRPr sz="2700" b="1" i="0" kern="1200" cap="all" baseline="0">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500" kern="1200" cap="none">
          <a:solidFill>
            <a:schemeClr val="tx1">
              <a:lumMod val="9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350" kern="1200" cap="none">
          <a:solidFill>
            <a:schemeClr val="tx1">
              <a:lumMod val="9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200" kern="1200" cap="none">
          <a:solidFill>
            <a:schemeClr val="tx1">
              <a:lumMod val="9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tx1">
              <a:lumMod val="9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tx1">
              <a:lumMod val="9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4C4F3BF-9388-B6F1-7F4A-BF53DB6FCE5E}"/>
              </a:ext>
            </a:extLst>
          </p:cNvPr>
          <p:cNvSpPr/>
          <p:nvPr userDrawn="1"/>
        </p:nvSpPr>
        <p:spPr>
          <a:xfrm>
            <a:off x="0" y="0"/>
            <a:ext cx="9144000" cy="5143500"/>
          </a:xfrm>
          <a:prstGeom prst="rect">
            <a:avLst/>
          </a:prstGeom>
          <a:solidFill>
            <a:srgbClr val="0030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US" sz="1013" dirty="0"/>
          </a:p>
        </p:txBody>
      </p:sp>
      <p:sp>
        <p:nvSpPr>
          <p:cNvPr id="7" name="Title Placeholder 1">
            <a:extLst>
              <a:ext uri="{FF2B5EF4-FFF2-40B4-BE49-F238E27FC236}">
                <a16:creationId xmlns:a16="http://schemas.microsoft.com/office/drawing/2014/main" id="{DC083801-F3AE-E8E8-916F-394FDCA36146}"/>
              </a:ext>
            </a:extLst>
          </p:cNvPr>
          <p:cNvSpPr>
            <a:spLocks noGrp="1"/>
          </p:cNvSpPr>
          <p:nvPr>
            <p:ph type="title"/>
          </p:nvPr>
        </p:nvSpPr>
        <p:spPr>
          <a:xfrm>
            <a:off x="628650" y="288752"/>
            <a:ext cx="7886700" cy="575952"/>
          </a:xfrm>
          <a:prstGeom prst="rect">
            <a:avLst/>
          </a:prstGeom>
        </p:spPr>
        <p:txBody>
          <a:bodyPr vert="horz" lIns="91440" tIns="45720" rIns="91440" bIns="45720" rtlCol="0" anchor="t">
            <a:normAutofit/>
          </a:bodyPr>
          <a:lstStyle/>
          <a:p>
            <a:r>
              <a:rPr lang="en-US" dirty="0"/>
              <a:t>Click to add title</a:t>
            </a:r>
          </a:p>
        </p:txBody>
      </p:sp>
      <p:sp>
        <p:nvSpPr>
          <p:cNvPr id="4" name="Text Placeholder 3">
            <a:extLst>
              <a:ext uri="{FF2B5EF4-FFF2-40B4-BE49-F238E27FC236}">
                <a16:creationId xmlns:a16="http://schemas.microsoft.com/office/drawing/2014/main" id="{1120932A-5BEE-A6A5-CFCD-0E51C8E8E4EE}"/>
              </a:ext>
            </a:extLst>
          </p:cNvPr>
          <p:cNvSpPr>
            <a:spLocks noGrp="1"/>
          </p:cNvSpPr>
          <p:nvPr>
            <p:ph type="body" idx="1"/>
          </p:nvPr>
        </p:nvSpPr>
        <p:spPr>
          <a:xfrm>
            <a:off x="628650" y="939998"/>
            <a:ext cx="7886700" cy="356570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8232122"/>
      </p:ext>
    </p:extLst>
  </p:cSld>
  <p:clrMap bg1="dk1" tx1="lt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Lst>
  <p:txStyles>
    <p:titleStyle>
      <a:lvl1pPr algn="l" defTabSz="685800" rtl="0" eaLnBrk="1" latinLnBrk="0" hangingPunct="1">
        <a:lnSpc>
          <a:spcPct val="100000"/>
        </a:lnSpc>
        <a:spcBef>
          <a:spcPct val="0"/>
        </a:spcBef>
        <a:buNone/>
        <a:defRPr sz="3000"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lnSpc>
          <a:spcPct val="125000"/>
        </a:lnSpc>
        <a:spcBef>
          <a:spcPts val="75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125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l" defTabSz="685800" rtl="0" eaLnBrk="1" latinLnBrk="0" hangingPunct="1">
        <a:lnSpc>
          <a:spcPct val="125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l" defTabSz="685800" rtl="0" eaLnBrk="1" latinLnBrk="0" hangingPunct="1">
        <a:lnSpc>
          <a:spcPct val="125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ct val="125000"/>
        </a:lnSpc>
        <a:spcBef>
          <a:spcPts val="375"/>
        </a:spcBef>
        <a:buFont typeface="Arial" panose="020B0604020202020204" pitchFamily="34" charset="0"/>
        <a:buNone/>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3.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35.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E36D7-9E94-8A06-F809-DF9CCA2D03C9}"/>
              </a:ext>
            </a:extLst>
          </p:cNvPr>
          <p:cNvSpPr>
            <a:spLocks noGrp="1"/>
          </p:cNvSpPr>
          <p:nvPr>
            <p:ph type="ctrTitle"/>
          </p:nvPr>
        </p:nvSpPr>
        <p:spPr>
          <a:xfrm>
            <a:off x="529936" y="1231044"/>
            <a:ext cx="4688108" cy="1837113"/>
          </a:xfrm>
        </p:spPr>
        <p:txBody>
          <a:bodyPr>
            <a:normAutofit/>
          </a:bodyPr>
          <a:lstStyle/>
          <a:p>
            <a:r>
              <a:rPr lang="en-US" sz="2400" dirty="0"/>
              <a:t>The NSF Leadership Computing Facility – what’s coming up soon, and challenges for the future</a:t>
            </a:r>
          </a:p>
        </p:txBody>
      </p:sp>
      <p:sp>
        <p:nvSpPr>
          <p:cNvPr id="3" name="Subtitle 2">
            <a:extLst>
              <a:ext uri="{FF2B5EF4-FFF2-40B4-BE49-F238E27FC236}">
                <a16:creationId xmlns:a16="http://schemas.microsoft.com/office/drawing/2014/main" id="{74A90ED9-BC1B-8855-D5D8-1B7ED1829640}"/>
              </a:ext>
            </a:extLst>
          </p:cNvPr>
          <p:cNvSpPr>
            <a:spLocks noGrp="1"/>
          </p:cNvSpPr>
          <p:nvPr>
            <p:ph type="subTitle" idx="1"/>
          </p:nvPr>
        </p:nvSpPr>
        <p:spPr/>
        <p:txBody>
          <a:bodyPr>
            <a:normAutofit fontScale="77500" lnSpcReduction="20000"/>
          </a:bodyPr>
          <a:lstStyle/>
          <a:p>
            <a:r>
              <a:rPr lang="en-US" dirty="0"/>
              <a:t>Dan Stanzione</a:t>
            </a:r>
          </a:p>
          <a:p>
            <a:r>
              <a:rPr lang="en-US" dirty="0"/>
              <a:t>OU Supercomputing Symposium</a:t>
            </a:r>
          </a:p>
          <a:p>
            <a:r>
              <a:rPr lang="en-US" dirty="0"/>
              <a:t>September, 2025</a:t>
            </a:r>
          </a:p>
        </p:txBody>
      </p:sp>
    </p:spTree>
    <p:extLst>
      <p:ext uri="{BB962C8B-B14F-4D97-AF65-F5344CB8AC3E}">
        <p14:creationId xmlns:p14="http://schemas.microsoft.com/office/powerpoint/2010/main" val="4136920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CF7814-1624-96F2-56C8-0E6FE2A13260}"/>
              </a:ext>
            </a:extLst>
          </p:cNvPr>
          <p:cNvSpPr>
            <a:spLocks noGrp="1"/>
          </p:cNvSpPr>
          <p:nvPr>
            <p:ph type="body" sz="quarter" idx="13"/>
          </p:nvPr>
        </p:nvSpPr>
        <p:spPr/>
        <p:txBody>
          <a:bodyPr/>
          <a:lstStyle/>
          <a:p>
            <a:endParaRPr lang="en-US"/>
          </a:p>
        </p:txBody>
      </p:sp>
      <p:sp>
        <p:nvSpPr>
          <p:cNvPr id="3" name="Title 2">
            <a:extLst>
              <a:ext uri="{FF2B5EF4-FFF2-40B4-BE49-F238E27FC236}">
                <a16:creationId xmlns:a16="http://schemas.microsoft.com/office/drawing/2014/main" id="{6B3AA820-52E9-B53B-5FA2-F585577B691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B663E72-54E8-4919-9E58-C910D556A7D0}"/>
              </a:ext>
            </a:extLst>
          </p:cNvPr>
          <p:cNvPicPr>
            <a:picLocks noChangeAspect="1"/>
          </p:cNvPicPr>
          <p:nvPr/>
        </p:nvPicPr>
        <p:blipFill>
          <a:blip r:embed="rId2"/>
          <a:stretch>
            <a:fillRect/>
          </a:stretch>
        </p:blipFill>
        <p:spPr>
          <a:xfrm>
            <a:off x="402039" y="111947"/>
            <a:ext cx="7492246" cy="4919607"/>
          </a:xfrm>
          <a:prstGeom prst="rect">
            <a:avLst/>
          </a:prstGeom>
        </p:spPr>
      </p:pic>
    </p:spTree>
    <p:extLst>
      <p:ext uri="{BB962C8B-B14F-4D97-AF65-F5344CB8AC3E}">
        <p14:creationId xmlns:p14="http://schemas.microsoft.com/office/powerpoint/2010/main" val="465505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1E2D4-CF86-2836-070A-75960F437C7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842D32A-C84E-C4C4-FBA7-EEA5A19578C6}"/>
              </a:ext>
            </a:extLst>
          </p:cNvPr>
          <p:cNvSpPr>
            <a:spLocks noGrp="1"/>
          </p:cNvSpPr>
          <p:nvPr>
            <p:ph type="body" sz="quarter" idx="13"/>
          </p:nvPr>
        </p:nvSpPr>
        <p:spPr/>
        <p:txBody>
          <a:bodyPr>
            <a:normAutofit lnSpcReduction="10000"/>
          </a:bodyPr>
          <a:lstStyle/>
          <a:p>
            <a:r>
              <a:rPr lang="en-US" dirty="0"/>
              <a:t>For me, 1985 was the first year I got a hard drive. </a:t>
            </a:r>
          </a:p>
          <a:p>
            <a:r>
              <a:rPr lang="en-US" dirty="0"/>
              <a:t>I’m hopeful 2025 was the last year I get a hard drive. </a:t>
            </a:r>
          </a:p>
          <a:p>
            <a:r>
              <a:rPr lang="en-US" dirty="0"/>
              <a:t>Horizon storage is *all solid state*.  </a:t>
            </a:r>
          </a:p>
          <a:p>
            <a:pPr lvl="1"/>
            <a:r>
              <a:rPr lang="en-US" dirty="0"/>
              <a:t>From a bandwidth perspective, we will have 25x the total of all  three scratch filesystems provided on Frontera.</a:t>
            </a:r>
          </a:p>
          <a:p>
            <a:pPr lvl="1"/>
            <a:r>
              <a:rPr lang="en-US" dirty="0"/>
              <a:t>But for the small file access patterns we see most of the time, we think we will see even more to most apps. </a:t>
            </a:r>
          </a:p>
          <a:p>
            <a:pPr lvl="1"/>
            <a:r>
              <a:rPr lang="en-US" dirty="0"/>
              <a:t>And… fingers crossed… the interruption time to do file system issues (even the short non-fatal ones) should go way down. </a:t>
            </a:r>
          </a:p>
        </p:txBody>
      </p:sp>
      <p:sp>
        <p:nvSpPr>
          <p:cNvPr id="3" name="Title 2">
            <a:extLst>
              <a:ext uri="{FF2B5EF4-FFF2-40B4-BE49-F238E27FC236}">
                <a16:creationId xmlns:a16="http://schemas.microsoft.com/office/drawing/2014/main" id="{CAE2C1DA-F496-4953-774D-8C4BC8079AAC}"/>
              </a:ext>
            </a:extLst>
          </p:cNvPr>
          <p:cNvSpPr>
            <a:spLocks noGrp="1"/>
          </p:cNvSpPr>
          <p:nvPr>
            <p:ph type="title"/>
          </p:nvPr>
        </p:nvSpPr>
        <p:spPr/>
        <p:txBody>
          <a:bodyPr/>
          <a:lstStyle/>
          <a:p>
            <a:r>
              <a:rPr lang="en-US" dirty="0"/>
              <a:t>And a Little More on the Storage</a:t>
            </a:r>
          </a:p>
        </p:txBody>
      </p:sp>
    </p:spTree>
    <p:extLst>
      <p:ext uri="{BB962C8B-B14F-4D97-AF65-F5344CB8AC3E}">
        <p14:creationId xmlns:p14="http://schemas.microsoft.com/office/powerpoint/2010/main" val="3864929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B27C2E-CFC0-02C7-15D0-2E0851565003}"/>
              </a:ext>
            </a:extLst>
          </p:cNvPr>
          <p:cNvSpPr>
            <a:spLocks noGrp="1"/>
          </p:cNvSpPr>
          <p:nvPr>
            <p:ph type="body" sz="quarter" idx="13"/>
          </p:nvPr>
        </p:nvSpPr>
        <p:spPr>
          <a:xfrm>
            <a:off x="263128" y="1000051"/>
            <a:ext cx="5169695" cy="3801740"/>
          </a:xfrm>
        </p:spPr>
        <p:txBody>
          <a:bodyPr>
            <a:normAutofit fontScale="77500" lnSpcReduction="20000"/>
          </a:bodyPr>
          <a:lstStyle/>
          <a:p>
            <a:r>
              <a:rPr lang="en-US" dirty="0"/>
              <a:t>AUCC – Diverse pathways to Data Science and Computing</a:t>
            </a:r>
          </a:p>
          <a:p>
            <a:pPr lvl="1"/>
            <a:r>
              <a:rPr lang="en-US" dirty="0"/>
              <a:t>Leverage five HBCUs, that are co-investing in data science as a focus area.</a:t>
            </a:r>
          </a:p>
          <a:p>
            <a:r>
              <a:rPr lang="en-US" dirty="0"/>
              <a:t>NCSA  - Understand how to exploit new chips for AI for our application mix</a:t>
            </a:r>
          </a:p>
          <a:p>
            <a:pPr lvl="1"/>
            <a:r>
              <a:rPr lang="en-US" dirty="0"/>
              <a:t>And in particular how to improve I/O to them, often an accelerator afterthought. </a:t>
            </a:r>
          </a:p>
          <a:p>
            <a:r>
              <a:rPr lang="en-US" dirty="0"/>
              <a:t>PSC – Data Intensive Computing </a:t>
            </a:r>
          </a:p>
          <a:p>
            <a:pPr lvl="1"/>
            <a:r>
              <a:rPr lang="en-US" dirty="0"/>
              <a:t>Data Mirror for published archives, a focus on protected data and FAIR access.</a:t>
            </a:r>
          </a:p>
          <a:p>
            <a:r>
              <a:rPr lang="en-US" dirty="0"/>
              <a:t>SDSC – Testbeds focused on a subset of Science Cases: </a:t>
            </a:r>
          </a:p>
          <a:p>
            <a:pPr lvl="1"/>
            <a:r>
              <a:rPr lang="en-US" dirty="0"/>
              <a:t>ML Inference in scientific workflow</a:t>
            </a:r>
          </a:p>
          <a:p>
            <a:pPr lvl="1"/>
            <a:r>
              <a:rPr lang="en-US" dirty="0"/>
              <a:t>Exabyte size instrument data workflows</a:t>
            </a:r>
          </a:p>
          <a:p>
            <a:pPr lvl="1"/>
            <a:r>
              <a:rPr lang="en-US" dirty="0"/>
              <a:t>Democratization of access (via PATH/OSG).  </a:t>
            </a:r>
          </a:p>
          <a:p>
            <a:endParaRPr lang="en-US" dirty="0"/>
          </a:p>
        </p:txBody>
      </p:sp>
      <p:sp>
        <p:nvSpPr>
          <p:cNvPr id="2" name="Title 1">
            <a:extLst>
              <a:ext uri="{FF2B5EF4-FFF2-40B4-BE49-F238E27FC236}">
                <a16:creationId xmlns:a16="http://schemas.microsoft.com/office/drawing/2014/main" id="{F3FF5BE1-1641-3C3E-6DDD-562D51756A24}"/>
              </a:ext>
            </a:extLst>
          </p:cNvPr>
          <p:cNvSpPr>
            <a:spLocks noGrp="1"/>
          </p:cNvSpPr>
          <p:nvPr>
            <p:ph type="title"/>
          </p:nvPr>
        </p:nvSpPr>
        <p:spPr/>
        <p:txBody>
          <a:bodyPr anchor="t"/>
          <a:lstStyle/>
          <a:p>
            <a:r>
              <a:rPr lang="en-US" dirty="0"/>
              <a:t>Distributed Centers</a:t>
            </a:r>
          </a:p>
        </p:txBody>
      </p:sp>
      <p:pic>
        <p:nvPicPr>
          <p:cNvPr id="6" name="Picture 5">
            <a:extLst>
              <a:ext uri="{FF2B5EF4-FFF2-40B4-BE49-F238E27FC236}">
                <a16:creationId xmlns:a16="http://schemas.microsoft.com/office/drawing/2014/main" id="{3AB92687-F5E4-DB70-4D57-5CEE4AE2A89C}"/>
              </a:ext>
            </a:extLst>
          </p:cNvPr>
          <p:cNvPicPr>
            <a:picLocks noChangeAspect="1"/>
          </p:cNvPicPr>
          <p:nvPr/>
        </p:nvPicPr>
        <p:blipFill>
          <a:blip r:embed="rId2"/>
          <a:stretch>
            <a:fillRect/>
          </a:stretch>
        </p:blipFill>
        <p:spPr>
          <a:xfrm>
            <a:off x="6939571" y="1608425"/>
            <a:ext cx="1569387" cy="1569387"/>
          </a:xfrm>
          <a:prstGeom prst="rect">
            <a:avLst/>
          </a:prstGeom>
        </p:spPr>
      </p:pic>
      <p:pic>
        <p:nvPicPr>
          <p:cNvPr id="7" name="Picture 6">
            <a:extLst>
              <a:ext uri="{FF2B5EF4-FFF2-40B4-BE49-F238E27FC236}">
                <a16:creationId xmlns:a16="http://schemas.microsoft.com/office/drawing/2014/main" id="{39989767-AE38-ADBE-E873-7A470CFCE77A}"/>
              </a:ext>
            </a:extLst>
          </p:cNvPr>
          <p:cNvPicPr>
            <a:picLocks noChangeAspect="1"/>
          </p:cNvPicPr>
          <p:nvPr/>
        </p:nvPicPr>
        <p:blipFill>
          <a:blip r:embed="rId3"/>
          <a:stretch>
            <a:fillRect/>
          </a:stretch>
        </p:blipFill>
        <p:spPr>
          <a:xfrm>
            <a:off x="5215327" y="4029439"/>
            <a:ext cx="3835247" cy="498582"/>
          </a:xfrm>
          <a:prstGeom prst="rect">
            <a:avLst/>
          </a:prstGeom>
        </p:spPr>
      </p:pic>
      <p:pic>
        <p:nvPicPr>
          <p:cNvPr id="8" name="Picture 7">
            <a:extLst>
              <a:ext uri="{FF2B5EF4-FFF2-40B4-BE49-F238E27FC236}">
                <a16:creationId xmlns:a16="http://schemas.microsoft.com/office/drawing/2014/main" id="{65BA4C27-116B-AB4D-C8C4-EACA17F6F7C5}"/>
              </a:ext>
            </a:extLst>
          </p:cNvPr>
          <p:cNvPicPr>
            <a:picLocks noChangeAspect="1"/>
          </p:cNvPicPr>
          <p:nvPr/>
        </p:nvPicPr>
        <p:blipFill>
          <a:blip r:embed="rId4"/>
          <a:stretch>
            <a:fillRect/>
          </a:stretch>
        </p:blipFill>
        <p:spPr>
          <a:xfrm>
            <a:off x="5648340" y="3151062"/>
            <a:ext cx="3380800" cy="828408"/>
          </a:xfrm>
          <a:prstGeom prst="rect">
            <a:avLst/>
          </a:prstGeom>
        </p:spPr>
      </p:pic>
      <p:pic>
        <p:nvPicPr>
          <p:cNvPr id="9" name="Picture 8">
            <a:extLst>
              <a:ext uri="{FF2B5EF4-FFF2-40B4-BE49-F238E27FC236}">
                <a16:creationId xmlns:a16="http://schemas.microsoft.com/office/drawing/2014/main" id="{57256FC0-6787-F67F-A9C5-BCA18897815D}"/>
              </a:ext>
            </a:extLst>
          </p:cNvPr>
          <p:cNvPicPr>
            <a:picLocks noChangeAspect="1"/>
          </p:cNvPicPr>
          <p:nvPr/>
        </p:nvPicPr>
        <p:blipFill>
          <a:blip r:embed="rId5"/>
          <a:stretch>
            <a:fillRect/>
          </a:stretch>
        </p:blipFill>
        <p:spPr>
          <a:xfrm>
            <a:off x="6350631" y="359456"/>
            <a:ext cx="2143951" cy="1211798"/>
          </a:xfrm>
          <a:prstGeom prst="rect">
            <a:avLst/>
          </a:prstGeom>
        </p:spPr>
      </p:pic>
    </p:spTree>
    <p:extLst>
      <p:ext uri="{BB962C8B-B14F-4D97-AF65-F5344CB8AC3E}">
        <p14:creationId xmlns:p14="http://schemas.microsoft.com/office/powerpoint/2010/main" val="584101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0B457-BA75-D2F9-4E5A-AC204AA2F0CC}"/>
              </a:ext>
            </a:extLst>
          </p:cNvPr>
          <p:cNvSpPr>
            <a:spLocks noGrp="1"/>
          </p:cNvSpPr>
          <p:nvPr>
            <p:ph type="title"/>
          </p:nvPr>
        </p:nvSpPr>
        <p:spPr/>
        <p:txBody>
          <a:bodyPr/>
          <a:lstStyle/>
          <a:p>
            <a:endParaRPr lang="en-US"/>
          </a:p>
        </p:txBody>
      </p:sp>
      <p:pic>
        <p:nvPicPr>
          <p:cNvPr id="5" name="Content Placeholder 4" descr="A glass wall with a sign on it&#10;&#10;AI-generated content may be incorrect.">
            <a:extLst>
              <a:ext uri="{FF2B5EF4-FFF2-40B4-BE49-F238E27FC236}">
                <a16:creationId xmlns:a16="http://schemas.microsoft.com/office/drawing/2014/main" id="{7ACB5D8C-D22F-B758-2F8E-91936AAC4D18}"/>
              </a:ext>
            </a:extLst>
          </p:cNvPr>
          <p:cNvPicPr>
            <a:picLocks noGrp="1" noChangeAspect="1"/>
          </p:cNvPicPr>
          <p:nvPr>
            <p:ph idx="1"/>
          </p:nvPr>
        </p:nvPicPr>
        <p:blipFill>
          <a:blip r:embed="rId2"/>
          <a:stretch>
            <a:fillRect/>
          </a:stretch>
        </p:blipFill>
        <p:spPr>
          <a:xfrm>
            <a:off x="513159" y="1"/>
            <a:ext cx="7343774" cy="5507831"/>
          </a:xfrm>
        </p:spPr>
      </p:pic>
    </p:spTree>
    <p:extLst>
      <p:ext uri="{BB962C8B-B14F-4D97-AF65-F5344CB8AC3E}">
        <p14:creationId xmlns:p14="http://schemas.microsoft.com/office/powerpoint/2010/main" val="1974809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84296-7E0C-426D-B596-FECF335A8F54}"/>
              </a:ext>
            </a:extLst>
          </p:cNvPr>
          <p:cNvSpPr>
            <a:spLocks noGrp="1"/>
          </p:cNvSpPr>
          <p:nvPr>
            <p:ph type="title"/>
          </p:nvPr>
        </p:nvSpPr>
        <p:spPr/>
        <p:txBody>
          <a:bodyPr/>
          <a:lstStyle/>
          <a:p>
            <a:r>
              <a:rPr lang="en-US" dirty="0"/>
              <a:t>The AI disruption</a:t>
            </a:r>
          </a:p>
        </p:txBody>
      </p:sp>
      <p:sp>
        <p:nvSpPr>
          <p:cNvPr id="3" name="Content Placeholder 2">
            <a:extLst>
              <a:ext uri="{FF2B5EF4-FFF2-40B4-BE49-F238E27FC236}">
                <a16:creationId xmlns:a16="http://schemas.microsoft.com/office/drawing/2014/main" id="{27799B7F-3372-DB93-2752-0A217DAC6ADB}"/>
              </a:ext>
            </a:extLst>
          </p:cNvPr>
          <p:cNvSpPr>
            <a:spLocks noGrp="1"/>
          </p:cNvSpPr>
          <p:nvPr>
            <p:ph idx="1"/>
          </p:nvPr>
        </p:nvSpPr>
        <p:spPr/>
        <p:txBody>
          <a:bodyPr/>
          <a:lstStyle/>
          <a:p>
            <a:pPr marL="257175" indent="-257175">
              <a:buFont typeface="Arial" panose="020B0604020202020204" pitchFamily="34" charset="0"/>
              <a:buChar char="•"/>
            </a:pPr>
            <a:r>
              <a:rPr lang="en-US" dirty="0"/>
              <a:t>AI *might* replace *some* of our HPC simulation workload, but how much is debatable (and it’s almost definitely not all). </a:t>
            </a:r>
          </a:p>
          <a:p>
            <a:pPr marL="257175" indent="-257175">
              <a:buFont typeface="Arial" panose="020B0604020202020204" pitchFamily="34" charset="0"/>
              <a:buChar char="•"/>
            </a:pPr>
            <a:r>
              <a:rPr lang="en-US" dirty="0"/>
              <a:t>AI *probably* will be a significant disruptor in the overall science workflow. </a:t>
            </a:r>
          </a:p>
          <a:p>
            <a:pPr marL="257175" indent="-257175">
              <a:buFont typeface="Arial" panose="020B0604020202020204" pitchFamily="34" charset="0"/>
              <a:buChar char="•"/>
            </a:pPr>
            <a:r>
              <a:rPr lang="en-US" dirty="0"/>
              <a:t>AI has *DEFINITELY* disrupted the scientific computing marketplace. </a:t>
            </a:r>
          </a:p>
        </p:txBody>
      </p:sp>
      <p:sp>
        <p:nvSpPr>
          <p:cNvPr id="4" name="Date Placeholder 3">
            <a:extLst>
              <a:ext uri="{FF2B5EF4-FFF2-40B4-BE49-F238E27FC236}">
                <a16:creationId xmlns:a16="http://schemas.microsoft.com/office/drawing/2014/main" id="{3F903B4F-E8DB-4B3E-D79F-E2F80F8D1B51}"/>
              </a:ext>
            </a:extLst>
          </p:cNvPr>
          <p:cNvSpPr>
            <a:spLocks noGrp="1"/>
          </p:cNvSpPr>
          <p:nvPr>
            <p:ph type="dt" sz="half" idx="10"/>
          </p:nvPr>
        </p:nvSpPr>
        <p:spPr/>
        <p:txBody>
          <a:bodyPr/>
          <a:lstStyle/>
          <a:p>
            <a:fld id="{EB9485BF-BBAE-3B4C-B74C-D5A0814F19EA}" type="datetime1">
              <a:rPr lang="en-US" smtClean="0"/>
              <a:t>9/18/25</a:t>
            </a:fld>
            <a:endParaRPr lang="en-US" dirty="0"/>
          </a:p>
        </p:txBody>
      </p:sp>
      <p:sp>
        <p:nvSpPr>
          <p:cNvPr id="5" name="Slide Number Placeholder 4">
            <a:extLst>
              <a:ext uri="{FF2B5EF4-FFF2-40B4-BE49-F238E27FC236}">
                <a16:creationId xmlns:a16="http://schemas.microsoft.com/office/drawing/2014/main" id="{17A928D5-35BE-39A9-DBB7-D36508831638}"/>
              </a:ext>
            </a:extLst>
          </p:cNvPr>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3481078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E99E1-DD4D-0D0C-FC1A-C4E0E00DD78B}"/>
              </a:ext>
            </a:extLst>
          </p:cNvPr>
          <p:cNvSpPr>
            <a:spLocks noGrp="1"/>
          </p:cNvSpPr>
          <p:nvPr>
            <p:ph type="title"/>
          </p:nvPr>
        </p:nvSpPr>
        <p:spPr/>
        <p:txBody>
          <a:bodyPr/>
          <a:lstStyle/>
          <a:p>
            <a:r>
              <a:rPr lang="en-US" dirty="0"/>
              <a:t>So what Issues Do we Face Moving Forward with Horizon and other AI-driven systems? </a:t>
            </a:r>
          </a:p>
        </p:txBody>
      </p:sp>
      <p:sp>
        <p:nvSpPr>
          <p:cNvPr id="3" name="Content Placeholder 2">
            <a:extLst>
              <a:ext uri="{FF2B5EF4-FFF2-40B4-BE49-F238E27FC236}">
                <a16:creationId xmlns:a16="http://schemas.microsoft.com/office/drawing/2014/main" id="{4F8BBE22-3E11-004C-7462-F153473B5D79}"/>
              </a:ext>
            </a:extLst>
          </p:cNvPr>
          <p:cNvSpPr>
            <a:spLocks noGrp="1"/>
          </p:cNvSpPr>
          <p:nvPr>
            <p:ph idx="1"/>
          </p:nvPr>
        </p:nvSpPr>
        <p:spPr/>
        <p:txBody>
          <a:bodyPr/>
          <a:lstStyle/>
          <a:p>
            <a:pPr marL="257175" indent="-257175">
              <a:buFont typeface="Arial" panose="020B0604020202020204" pitchFamily="34" charset="0"/>
              <a:buChar char="•"/>
            </a:pPr>
            <a:r>
              <a:rPr lang="en-US" dirty="0"/>
              <a:t>Nodes are fatter (including in *cost*). </a:t>
            </a:r>
          </a:p>
          <a:p>
            <a:pPr marL="257175" indent="-257175">
              <a:buFont typeface="Arial" panose="020B0604020202020204" pitchFamily="34" charset="0"/>
              <a:buChar char="•"/>
            </a:pPr>
            <a:r>
              <a:rPr lang="en-US" dirty="0"/>
              <a:t>We have lots more network paths – in both kind and quantity. </a:t>
            </a:r>
          </a:p>
          <a:p>
            <a:pPr marL="257175" indent="-257175">
              <a:buFont typeface="Arial" panose="020B0604020202020204" pitchFamily="34" charset="0"/>
              <a:buChar char="•"/>
            </a:pPr>
            <a:r>
              <a:rPr lang="en-US" dirty="0"/>
              <a:t>We have a lot more networking software “options”. </a:t>
            </a:r>
          </a:p>
          <a:p>
            <a:pPr marL="257175" indent="-257175">
              <a:buFont typeface="Arial" panose="020B0604020202020204" pitchFamily="34" charset="0"/>
              <a:buChar char="•"/>
            </a:pPr>
            <a:r>
              <a:rPr lang="en-US" dirty="0"/>
              <a:t>Unified Memory is a simpler programming model… but optimization will be harder (especially to get fast messages). </a:t>
            </a:r>
          </a:p>
          <a:p>
            <a:pPr marL="257175" indent="-257175">
              <a:buFont typeface="Arial" panose="020B0604020202020204" pitchFamily="34" charset="0"/>
              <a:buChar char="•"/>
            </a:pPr>
            <a:endParaRPr lang="en-US" dirty="0"/>
          </a:p>
        </p:txBody>
      </p:sp>
    </p:spTree>
    <p:extLst>
      <p:ext uri="{BB962C8B-B14F-4D97-AF65-F5344CB8AC3E}">
        <p14:creationId xmlns:p14="http://schemas.microsoft.com/office/powerpoint/2010/main" val="1597762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38886-167C-8FED-8101-95B2DD238A0A}"/>
              </a:ext>
            </a:extLst>
          </p:cNvPr>
          <p:cNvSpPr>
            <a:spLocks noGrp="1"/>
          </p:cNvSpPr>
          <p:nvPr>
            <p:ph type="title"/>
          </p:nvPr>
        </p:nvSpPr>
        <p:spPr/>
        <p:txBody>
          <a:bodyPr/>
          <a:lstStyle/>
          <a:p>
            <a:r>
              <a:rPr lang="en-US" dirty="0"/>
              <a:t>We have bigger, more expensive nodes. </a:t>
            </a:r>
          </a:p>
        </p:txBody>
      </p:sp>
      <p:sp>
        <p:nvSpPr>
          <p:cNvPr id="3" name="Content Placeholder 2">
            <a:extLst>
              <a:ext uri="{FF2B5EF4-FFF2-40B4-BE49-F238E27FC236}">
                <a16:creationId xmlns:a16="http://schemas.microsoft.com/office/drawing/2014/main" id="{2DE98D67-3808-4ABE-DAB8-29B23DC28F3A}"/>
              </a:ext>
            </a:extLst>
          </p:cNvPr>
          <p:cNvSpPr>
            <a:spLocks noGrp="1"/>
          </p:cNvSpPr>
          <p:nvPr>
            <p:ph idx="1"/>
          </p:nvPr>
        </p:nvSpPr>
        <p:spPr>
          <a:xfrm>
            <a:off x="513159" y="1070518"/>
            <a:ext cx="8245830" cy="3487544"/>
          </a:xfrm>
        </p:spPr>
        <p:txBody>
          <a:bodyPr>
            <a:normAutofit lnSpcReduction="10000"/>
          </a:bodyPr>
          <a:lstStyle/>
          <a:p>
            <a:pPr marL="257175" indent="-257175">
              <a:buFont typeface="Arial" panose="020B0604020202020204" pitchFamily="34" charset="0"/>
              <a:buChar char="•"/>
            </a:pPr>
            <a:r>
              <a:rPr lang="en-US" dirty="0"/>
              <a:t>Rough math on “per node” pricing (all in, including storage and network): </a:t>
            </a:r>
          </a:p>
          <a:p>
            <a:pPr marL="600075" lvl="1" indent="-257175">
              <a:buFont typeface="Arial" panose="020B0604020202020204" pitchFamily="34" charset="0"/>
              <a:buChar char="•"/>
            </a:pPr>
            <a:r>
              <a:rPr lang="en-US" dirty="0"/>
              <a:t>Ranger, 2006:  $7,600 (~4k Quad Socket Nodes) -- ~2k per CPU socket </a:t>
            </a:r>
          </a:p>
          <a:p>
            <a:pPr marL="600075" lvl="1" indent="-257175">
              <a:buFont typeface="Arial" panose="020B0604020202020204" pitchFamily="34" charset="0"/>
              <a:buChar char="•"/>
            </a:pPr>
            <a:r>
              <a:rPr lang="en-US" dirty="0"/>
              <a:t>Stampede, 2012: $5,000 (6400 dual Socket) -- ~2k per CPU socket</a:t>
            </a:r>
          </a:p>
          <a:p>
            <a:pPr marL="600075" lvl="1" indent="-257175">
              <a:buFont typeface="Arial" panose="020B0604020202020204" pitchFamily="34" charset="0"/>
              <a:buChar char="•"/>
            </a:pPr>
            <a:r>
              <a:rPr lang="en-US" dirty="0"/>
              <a:t>Stampede2, 2017: $5,000 (6k mixed dual and single socket) -- ~$3.5k/socket </a:t>
            </a:r>
          </a:p>
          <a:p>
            <a:pPr marL="600075" lvl="1" indent="-257175">
              <a:buFont typeface="Arial" panose="020B0604020202020204" pitchFamily="34" charset="0"/>
              <a:buChar char="•"/>
            </a:pPr>
            <a:r>
              <a:rPr lang="en-US" dirty="0"/>
              <a:t>Frontera, 2019:  $7,300 (~8k dual socket nodes) -- ~$3.5k/socket</a:t>
            </a:r>
          </a:p>
          <a:p>
            <a:pPr marL="600075" lvl="1" indent="-257175">
              <a:buFont typeface="Arial" panose="020B0604020202020204" pitchFamily="34" charset="0"/>
              <a:buChar char="•"/>
            </a:pPr>
            <a:r>
              <a:rPr lang="en-US" dirty="0"/>
              <a:t>Typical NVL-72 rack today:  $205,000 (18 dual socket, quad, GPU) ~$100k, per CPU socket. </a:t>
            </a:r>
          </a:p>
          <a:p>
            <a:pPr marL="257175" indent="-257175">
              <a:buFont typeface="Arial" panose="020B0604020202020204" pitchFamily="34" charset="0"/>
              <a:buChar char="•"/>
            </a:pPr>
            <a:r>
              <a:rPr lang="en-US" dirty="0"/>
              <a:t>So, on a per node basis, we’ve gone up ~30x in node price (for a much more capable node) in ~5 years. </a:t>
            </a:r>
          </a:p>
          <a:p>
            <a:pPr marL="600075" lvl="1" indent="-257175">
              <a:buFont typeface="Arial" panose="020B0604020202020204" pitchFamily="34" charset="0"/>
              <a:buChar char="•"/>
            </a:pPr>
            <a:r>
              <a:rPr lang="en-US" dirty="0"/>
              <a:t>Implications? </a:t>
            </a:r>
          </a:p>
        </p:txBody>
      </p:sp>
    </p:spTree>
    <p:extLst>
      <p:ext uri="{BB962C8B-B14F-4D97-AF65-F5344CB8AC3E}">
        <p14:creationId xmlns:p14="http://schemas.microsoft.com/office/powerpoint/2010/main" val="3615908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565A19-7E38-6301-3DFF-64E439BFD622}"/>
              </a:ext>
            </a:extLst>
          </p:cNvPr>
          <p:cNvSpPr>
            <a:spLocks noGrp="1"/>
          </p:cNvSpPr>
          <p:nvPr>
            <p:ph type="body" sz="quarter" idx="13"/>
          </p:nvPr>
        </p:nvSpPr>
        <p:spPr>
          <a:xfrm>
            <a:off x="263127" y="864704"/>
            <a:ext cx="8518733" cy="3980455"/>
          </a:xfrm>
        </p:spPr>
        <p:txBody>
          <a:bodyPr>
            <a:normAutofit fontScale="77500" lnSpcReduction="20000"/>
          </a:bodyPr>
          <a:lstStyle/>
          <a:p>
            <a:pPr marL="257175"/>
            <a:r>
              <a:rPr lang="en-US" dirty="0"/>
              <a:t>In case you haven’t noticed, government funding for higher ed and open science in general is not increasing. </a:t>
            </a:r>
          </a:p>
          <a:p>
            <a:pPr marL="257175"/>
            <a:r>
              <a:rPr lang="en-US" dirty="0"/>
              <a:t>Whether you get an NVL-4 or NVL-72 solution, your basic “hardware” node is two boards, each with a Grace and two Blackwells (and getting denser in Rubin). </a:t>
            </a:r>
          </a:p>
          <a:p>
            <a:pPr lvl="1"/>
            <a:r>
              <a:rPr lang="en-US" dirty="0"/>
              <a:t>We’re going to treat that as 2 nodes to mitigate this some. </a:t>
            </a:r>
          </a:p>
          <a:p>
            <a:pPr marL="257175"/>
            <a:r>
              <a:rPr lang="en-US" dirty="0"/>
              <a:t>The nodes have much more capacity… but if you want to optimize performance on a multi-node application, your basic allocation unit is a node.  </a:t>
            </a:r>
          </a:p>
          <a:p>
            <a:pPr lvl="1"/>
            <a:r>
              <a:rPr lang="en-US" dirty="0"/>
              <a:t>Yes, you can put a bunch of VMs on, or use kernel limits, or containers, or any number of things… but you still are sharing *something* : Network interface, memory bandwidth, GPU-CPU bandwidth, etc. </a:t>
            </a:r>
          </a:p>
          <a:p>
            <a:pPr lvl="1"/>
            <a:r>
              <a:rPr lang="en-US" dirty="0"/>
              <a:t>Optimize MPI performance on a node with 8 containers if you only see your container, and you have *no idea* what the other 7 are doing to the network.  </a:t>
            </a:r>
          </a:p>
          <a:p>
            <a:pPr lvl="1"/>
            <a:r>
              <a:rPr lang="en-US" dirty="0"/>
              <a:t>Do we limit each one to 1/8</a:t>
            </a:r>
            <a:r>
              <a:rPr lang="en-US" baseline="30000" dirty="0"/>
              <a:t>th</a:t>
            </a:r>
            <a:r>
              <a:rPr lang="en-US" dirty="0"/>
              <a:t> the bandwidth through QoS mechanisms we don’t really have? </a:t>
            </a:r>
          </a:p>
          <a:p>
            <a:pPr lvl="1"/>
            <a:r>
              <a:rPr lang="en-US" dirty="0"/>
              <a:t>What if other containers are using more power, and your slows down? </a:t>
            </a:r>
          </a:p>
          <a:p>
            <a:pPr marL="257175"/>
            <a:r>
              <a:rPr lang="en-US" dirty="0"/>
              <a:t>A lot of “512 node” machines are about to become 32 node machines… and we aren’t ready for that (scheduling, QoS, power management, etc.).  Wait times will go up.  </a:t>
            </a:r>
          </a:p>
        </p:txBody>
      </p:sp>
      <p:sp>
        <p:nvSpPr>
          <p:cNvPr id="2" name="Title 1">
            <a:extLst>
              <a:ext uri="{FF2B5EF4-FFF2-40B4-BE49-F238E27FC236}">
                <a16:creationId xmlns:a16="http://schemas.microsoft.com/office/drawing/2014/main" id="{E9E0B577-B7D1-3CBF-C477-9A1731DDD74D}"/>
              </a:ext>
            </a:extLst>
          </p:cNvPr>
          <p:cNvSpPr>
            <a:spLocks noGrp="1"/>
          </p:cNvSpPr>
          <p:nvPr>
            <p:ph type="title"/>
          </p:nvPr>
        </p:nvSpPr>
        <p:spPr/>
        <p:txBody>
          <a:bodyPr/>
          <a:lstStyle/>
          <a:p>
            <a:r>
              <a:rPr lang="en-US" dirty="0"/>
              <a:t>Implications of raising node costs</a:t>
            </a:r>
          </a:p>
        </p:txBody>
      </p:sp>
    </p:spTree>
    <p:extLst>
      <p:ext uri="{BB962C8B-B14F-4D97-AF65-F5344CB8AC3E}">
        <p14:creationId xmlns:p14="http://schemas.microsoft.com/office/powerpoint/2010/main" val="3571165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D5529-88A4-91D2-E457-2854095EA3CA}"/>
              </a:ext>
            </a:extLst>
          </p:cNvPr>
          <p:cNvSpPr>
            <a:spLocks noGrp="1"/>
          </p:cNvSpPr>
          <p:nvPr>
            <p:ph type="title"/>
          </p:nvPr>
        </p:nvSpPr>
        <p:spPr/>
        <p:txBody>
          <a:bodyPr/>
          <a:lstStyle/>
          <a:p>
            <a:r>
              <a:rPr lang="en-US" dirty="0"/>
              <a:t>OK, let’s say you can afford some nodes… let’s talk about the network. </a:t>
            </a:r>
          </a:p>
        </p:txBody>
      </p:sp>
      <p:sp>
        <p:nvSpPr>
          <p:cNvPr id="3" name="Content Placeholder 2">
            <a:extLst>
              <a:ext uri="{FF2B5EF4-FFF2-40B4-BE49-F238E27FC236}">
                <a16:creationId xmlns:a16="http://schemas.microsoft.com/office/drawing/2014/main" id="{9F58C739-09F6-D667-17E4-E673912EFBF9}"/>
              </a:ext>
            </a:extLst>
          </p:cNvPr>
          <p:cNvSpPr>
            <a:spLocks noGrp="1"/>
          </p:cNvSpPr>
          <p:nvPr>
            <p:ph idx="1"/>
          </p:nvPr>
        </p:nvSpPr>
        <p:spPr>
          <a:xfrm>
            <a:off x="75473" y="1425444"/>
            <a:ext cx="4884032" cy="3433700"/>
          </a:xfrm>
        </p:spPr>
        <p:txBody>
          <a:bodyPr>
            <a:normAutofit fontScale="77500" lnSpcReduction="20000"/>
          </a:bodyPr>
          <a:lstStyle/>
          <a:p>
            <a:pPr marL="257175" indent="-257175">
              <a:buFont typeface="Arial" panose="020B0604020202020204" pitchFamily="34" charset="0"/>
              <a:buChar char="•"/>
            </a:pPr>
            <a:r>
              <a:rPr lang="en-US" dirty="0"/>
              <a:t>A nameless, “typical” NVL-72 node via NVIDIA today. </a:t>
            </a:r>
          </a:p>
          <a:p>
            <a:pPr marL="257175" indent="-257175">
              <a:buFont typeface="Arial" panose="020B0604020202020204" pitchFamily="34" charset="0"/>
              <a:buChar char="•"/>
            </a:pPr>
            <a:r>
              <a:rPr lang="en-US" dirty="0"/>
              <a:t>Count those interfaces per node: </a:t>
            </a:r>
          </a:p>
          <a:p>
            <a:pPr marL="600075" lvl="1" indent="-257175">
              <a:buFont typeface="Arial" panose="020B0604020202020204" pitchFamily="34" charset="0"/>
              <a:buChar char="•"/>
            </a:pPr>
            <a:r>
              <a:rPr lang="en-US" dirty="0"/>
              <a:t>11 external interfaces per node!</a:t>
            </a:r>
          </a:p>
          <a:p>
            <a:pPr marL="600075" lvl="1" indent="-257175">
              <a:buFont typeface="Arial" panose="020B0604020202020204" pitchFamily="34" charset="0"/>
              <a:buChar char="•"/>
            </a:pPr>
            <a:r>
              <a:rPr lang="en-US" dirty="0"/>
              <a:t>4 different speeds and latencies...before you think about topology.  </a:t>
            </a:r>
          </a:p>
          <a:p>
            <a:pPr marL="600075" lvl="1" indent="-257175">
              <a:buFont typeface="Arial" panose="020B0604020202020204" pitchFamily="34" charset="0"/>
              <a:buChar char="•"/>
            </a:pPr>
            <a:r>
              <a:rPr lang="en-US" dirty="0" err="1"/>
              <a:t>NVLink</a:t>
            </a:r>
            <a:r>
              <a:rPr lang="en-US" dirty="0"/>
              <a:t>, </a:t>
            </a:r>
            <a:r>
              <a:rPr lang="en-US" dirty="0" err="1"/>
              <a:t>Infiniband</a:t>
            </a:r>
            <a:r>
              <a:rPr lang="en-US" dirty="0"/>
              <a:t>, ethernet, plus DPU-based IB. </a:t>
            </a:r>
          </a:p>
          <a:p>
            <a:pPr marL="600075" lvl="1" indent="-257175">
              <a:buFont typeface="Arial" panose="020B0604020202020204" pitchFamily="34" charset="0"/>
              <a:buChar char="•"/>
            </a:pPr>
            <a:r>
              <a:rPr lang="en-US" dirty="0"/>
              <a:t>Let’s not forget the CPU-CPU and CPU-GPU connectivity. </a:t>
            </a:r>
          </a:p>
          <a:p>
            <a:pPr marL="257175" indent="-257175">
              <a:buFont typeface="Arial" panose="020B0604020202020204" pitchFamily="34" charset="0"/>
              <a:buChar char="•"/>
            </a:pPr>
            <a:r>
              <a:rPr lang="en-US" dirty="0"/>
              <a:t>Think about setting up libraries for “optimal” routing of messages in this environment. </a:t>
            </a:r>
          </a:p>
          <a:p>
            <a:pPr marL="257175" indent="-257175">
              <a:buFont typeface="Arial" panose="020B0604020202020204" pitchFamily="34" charset="0"/>
              <a:buChar char="•"/>
            </a:pPr>
            <a:r>
              <a:rPr lang="en-US" dirty="0"/>
              <a:t>Odds users build their Python app containers to pick the correct network?</a:t>
            </a:r>
          </a:p>
          <a:p>
            <a:pPr marL="600075" lvl="1" indent="-257175">
              <a:buFont typeface="Arial" panose="020B0604020202020204" pitchFamily="34" charset="0"/>
              <a:buChar char="•"/>
            </a:pPr>
            <a:r>
              <a:rPr lang="en-US" dirty="0"/>
              <a:t>Hint: when there were two choices, they were already near zero. </a:t>
            </a:r>
          </a:p>
          <a:p>
            <a:pPr marL="257175" indent="-257175">
              <a:buFont typeface="Arial" panose="020B0604020202020204" pitchFamily="34" charset="0"/>
              <a:buChar char="•"/>
            </a:pPr>
            <a:endParaRPr lang="en-US" dirty="0"/>
          </a:p>
          <a:p>
            <a:pPr marL="600075" lvl="1" indent="-257175">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3A183584-9E09-3F42-C189-E63A8C35C71F}"/>
              </a:ext>
            </a:extLst>
          </p:cNvPr>
          <p:cNvPicPr>
            <a:picLocks noChangeAspect="1"/>
          </p:cNvPicPr>
          <p:nvPr/>
        </p:nvPicPr>
        <p:blipFill>
          <a:blip r:embed="rId2"/>
          <a:stretch>
            <a:fillRect/>
          </a:stretch>
        </p:blipFill>
        <p:spPr>
          <a:xfrm>
            <a:off x="4810872" y="1299992"/>
            <a:ext cx="4333129" cy="3299886"/>
          </a:xfrm>
          <a:prstGeom prst="rect">
            <a:avLst/>
          </a:prstGeom>
          <a:solidFill>
            <a:schemeClr val="bg2">
              <a:lumMod val="75000"/>
              <a:lumOff val="25000"/>
              <a:alpha val="17000"/>
            </a:schemeClr>
          </a:solidFill>
          <a:effectLst>
            <a:outerShdw blurRad="50800" dist="50800" dir="5400000" algn="ctr" rotWithShape="0">
              <a:srgbClr val="000000">
                <a:alpha val="43124"/>
              </a:srgbClr>
            </a:outerShdw>
          </a:effectLst>
        </p:spPr>
      </p:pic>
      <p:sp>
        <p:nvSpPr>
          <p:cNvPr id="5" name="Rounded Rectangle 4">
            <a:extLst>
              <a:ext uri="{FF2B5EF4-FFF2-40B4-BE49-F238E27FC236}">
                <a16:creationId xmlns:a16="http://schemas.microsoft.com/office/drawing/2014/main" id="{2544DEA9-5FEA-1EE3-DF81-DDDEB0367F8A}"/>
              </a:ext>
            </a:extLst>
          </p:cNvPr>
          <p:cNvSpPr/>
          <p:nvPr/>
        </p:nvSpPr>
        <p:spPr>
          <a:xfrm>
            <a:off x="4842417" y="3142294"/>
            <a:ext cx="811251" cy="428885"/>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3138830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84F4AA-BF6D-F71D-3130-492B5F147738}"/>
              </a:ext>
            </a:extLst>
          </p:cNvPr>
          <p:cNvSpPr>
            <a:spLocks noGrp="1"/>
          </p:cNvSpPr>
          <p:nvPr>
            <p:ph type="body" sz="quarter" idx="13"/>
          </p:nvPr>
        </p:nvSpPr>
        <p:spPr/>
        <p:txBody>
          <a:bodyPr/>
          <a:lstStyle/>
          <a:p>
            <a:pPr marL="257175"/>
            <a:r>
              <a:rPr lang="en-US" dirty="0"/>
              <a:t>For many things, unified memory is a wonderful thing. </a:t>
            </a:r>
          </a:p>
          <a:p>
            <a:pPr marL="257175"/>
            <a:r>
              <a:rPr lang="en-US" dirty="0"/>
              <a:t>But for performance, actually knowing where your data is is key to reducing copies, getting transfer rates, etc. </a:t>
            </a:r>
          </a:p>
          <a:p>
            <a:pPr marL="257175"/>
            <a:r>
              <a:rPr lang="en-US" dirty="0"/>
              <a:t>In the node on the previous slide, we have one address space: </a:t>
            </a:r>
          </a:p>
          <a:p>
            <a:pPr lvl="1"/>
            <a:r>
              <a:rPr lang="en-US" dirty="0"/>
              <a:t>But two physically separate LPDDR memories </a:t>
            </a:r>
          </a:p>
          <a:p>
            <a:pPr lvl="1"/>
            <a:r>
              <a:rPr lang="en-US" dirty="0"/>
              <a:t>Four physically separate HBM memories. </a:t>
            </a:r>
          </a:p>
        </p:txBody>
      </p:sp>
      <p:sp>
        <p:nvSpPr>
          <p:cNvPr id="2" name="Title 1">
            <a:extLst>
              <a:ext uri="{FF2B5EF4-FFF2-40B4-BE49-F238E27FC236}">
                <a16:creationId xmlns:a16="http://schemas.microsoft.com/office/drawing/2014/main" id="{7089AFC3-3BC8-0A99-E0F3-13CB02591679}"/>
              </a:ext>
            </a:extLst>
          </p:cNvPr>
          <p:cNvSpPr>
            <a:spLocks noGrp="1"/>
          </p:cNvSpPr>
          <p:nvPr>
            <p:ph type="title"/>
          </p:nvPr>
        </p:nvSpPr>
        <p:spPr/>
        <p:txBody>
          <a:bodyPr/>
          <a:lstStyle/>
          <a:p>
            <a:r>
              <a:rPr lang="en-US" dirty="0"/>
              <a:t>If you got the network right, be sure things come from the right memory.</a:t>
            </a:r>
          </a:p>
        </p:txBody>
      </p:sp>
    </p:spTree>
    <p:extLst>
      <p:ext uri="{BB962C8B-B14F-4D97-AF65-F5344CB8AC3E}">
        <p14:creationId xmlns:p14="http://schemas.microsoft.com/office/powerpoint/2010/main" val="359973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BBA13D6-EEC2-55B4-5869-2619558043B5}"/>
              </a:ext>
            </a:extLst>
          </p:cNvPr>
          <p:cNvSpPr>
            <a:spLocks noGrp="1"/>
          </p:cNvSpPr>
          <p:nvPr>
            <p:ph type="body" sz="quarter" idx="13"/>
          </p:nvPr>
        </p:nvSpPr>
        <p:spPr/>
        <p:txBody>
          <a:bodyPr/>
          <a:lstStyle/>
          <a:p>
            <a:r>
              <a:rPr lang="en-US" dirty="0"/>
              <a:t>I believe it’s been *22* years since I started coming to this excellent symposium  </a:t>
            </a:r>
          </a:p>
          <a:p>
            <a:r>
              <a:rPr lang="en-US" dirty="0"/>
              <a:t>You keep inviting me to speak (9</a:t>
            </a:r>
            <a:r>
              <a:rPr lang="en-US" baseline="30000" dirty="0"/>
              <a:t>th</a:t>
            </a:r>
            <a:r>
              <a:rPr lang="en-US" dirty="0"/>
              <a:t> year in a row, and I don’t know how many times overall) – so I’m struggling for new things to say </a:t>
            </a:r>
            <a:r>
              <a:rPr lang="en-US" dirty="0">
                <a:sym typeface="Wingdings" pitchFamily="2" charset="2"/>
              </a:rPr>
              <a:t>. </a:t>
            </a:r>
            <a:endParaRPr lang="en-US" dirty="0"/>
          </a:p>
        </p:txBody>
      </p:sp>
      <p:sp>
        <p:nvSpPr>
          <p:cNvPr id="4" name="Title 3">
            <a:extLst>
              <a:ext uri="{FF2B5EF4-FFF2-40B4-BE49-F238E27FC236}">
                <a16:creationId xmlns:a16="http://schemas.microsoft.com/office/drawing/2014/main" id="{C7853DF7-646A-61C3-6439-CBC9FB7E19C7}"/>
              </a:ext>
            </a:extLst>
          </p:cNvPr>
          <p:cNvSpPr>
            <a:spLocks noGrp="1"/>
          </p:cNvSpPr>
          <p:nvPr>
            <p:ph type="title"/>
          </p:nvPr>
        </p:nvSpPr>
        <p:spPr/>
        <p:txBody>
          <a:bodyPr/>
          <a:lstStyle/>
          <a:p>
            <a:r>
              <a:rPr lang="en-US" dirty="0"/>
              <a:t>Thanks for the invitation back!	</a:t>
            </a:r>
          </a:p>
        </p:txBody>
      </p:sp>
    </p:spTree>
    <p:extLst>
      <p:ext uri="{BB962C8B-B14F-4D97-AF65-F5344CB8AC3E}">
        <p14:creationId xmlns:p14="http://schemas.microsoft.com/office/powerpoint/2010/main" val="3110201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3D530-217A-BEB7-6D96-F04AA982C43E}"/>
              </a:ext>
            </a:extLst>
          </p:cNvPr>
          <p:cNvSpPr>
            <a:spLocks noGrp="1"/>
          </p:cNvSpPr>
          <p:nvPr>
            <p:ph type="title"/>
          </p:nvPr>
        </p:nvSpPr>
        <p:spPr/>
        <p:txBody>
          <a:bodyPr/>
          <a:lstStyle/>
          <a:p>
            <a:r>
              <a:rPr lang="en-US" dirty="0"/>
              <a:t>Consider all the options. </a:t>
            </a:r>
          </a:p>
        </p:txBody>
      </p:sp>
      <p:sp>
        <p:nvSpPr>
          <p:cNvPr id="3" name="Content Placeholder 2">
            <a:extLst>
              <a:ext uri="{FF2B5EF4-FFF2-40B4-BE49-F238E27FC236}">
                <a16:creationId xmlns:a16="http://schemas.microsoft.com/office/drawing/2014/main" id="{3951A204-6C53-A157-511A-4EF2A0E4F25E}"/>
              </a:ext>
            </a:extLst>
          </p:cNvPr>
          <p:cNvSpPr>
            <a:spLocks noGrp="1"/>
          </p:cNvSpPr>
          <p:nvPr>
            <p:ph idx="1"/>
          </p:nvPr>
        </p:nvSpPr>
        <p:spPr>
          <a:xfrm>
            <a:off x="90535" y="660903"/>
            <a:ext cx="8668454" cy="3989156"/>
          </a:xfrm>
        </p:spPr>
        <p:txBody>
          <a:bodyPr>
            <a:normAutofit fontScale="85000" lnSpcReduction="20000"/>
          </a:bodyPr>
          <a:lstStyle/>
          <a:p>
            <a:pPr marL="257175" indent="-257175">
              <a:buFont typeface="Arial" panose="020B0604020202020204" pitchFamily="34" charset="0"/>
              <a:buChar char="•"/>
            </a:pPr>
            <a:r>
              <a:rPr lang="en-US" dirty="0"/>
              <a:t>Oversimplifying somewhat, but “old” GPU nodes: </a:t>
            </a:r>
          </a:p>
          <a:p>
            <a:pPr marL="600075" lvl="1" indent="-257175">
              <a:buFont typeface="Arial" panose="020B0604020202020204" pitchFamily="34" charset="0"/>
              <a:buChar char="•"/>
            </a:pPr>
            <a:r>
              <a:rPr lang="en-US" dirty="0"/>
              <a:t>Data is in CPU or GPU memory (one CPU is probably directly connected to PCI NIC, one is not). </a:t>
            </a:r>
          </a:p>
          <a:p>
            <a:pPr marL="600075" lvl="1" indent="-257175">
              <a:buFont typeface="Arial" panose="020B0604020202020204" pitchFamily="34" charset="0"/>
              <a:buChar char="•"/>
            </a:pPr>
            <a:r>
              <a:rPr lang="en-US" dirty="0"/>
              <a:t>You can send a message from the CPU memory, or “GPU direct” to copy over PCI directly to NIC. </a:t>
            </a:r>
          </a:p>
          <a:p>
            <a:pPr marL="257175" indent="-257175">
              <a:buFont typeface="Arial" panose="020B0604020202020204" pitchFamily="34" charset="0"/>
              <a:buChar char="•"/>
            </a:pPr>
            <a:r>
              <a:rPr lang="en-US" dirty="0"/>
              <a:t>Now: </a:t>
            </a:r>
          </a:p>
          <a:p>
            <a:pPr marL="600075" lvl="1" indent="-257175">
              <a:buFont typeface="Arial" panose="020B0604020202020204" pitchFamily="34" charset="0"/>
              <a:buChar char="•"/>
            </a:pPr>
            <a:r>
              <a:rPr lang="en-US" dirty="0"/>
              <a:t>Your data can be of any of the six memory locations on the node. </a:t>
            </a:r>
          </a:p>
          <a:p>
            <a:pPr marL="600075" lvl="1" indent="-257175">
              <a:buFont typeface="Arial" panose="020B0604020202020204" pitchFamily="34" charset="0"/>
              <a:buChar char="•"/>
            </a:pPr>
            <a:r>
              <a:rPr lang="en-US" dirty="0"/>
              <a:t>You can message over NVLINK or IB (let’s just stick to messages). </a:t>
            </a:r>
          </a:p>
          <a:p>
            <a:pPr marL="600075" lvl="1" indent="-257175">
              <a:buFont typeface="Arial" panose="020B0604020202020204" pitchFamily="34" charset="0"/>
              <a:buChar char="•"/>
            </a:pPr>
            <a:r>
              <a:rPr lang="en-US" dirty="0"/>
              <a:t>Which is better for a small message/barrier, sending over NVLINK from CPU memory, or sending over , IB from CPU memory? </a:t>
            </a:r>
          </a:p>
          <a:p>
            <a:pPr marL="942975" lvl="2" indent="-257175">
              <a:buFont typeface="Arial" panose="020B0604020202020204" pitchFamily="34" charset="0"/>
              <a:buChar char="•"/>
            </a:pPr>
            <a:r>
              <a:rPr lang="en-US" dirty="0"/>
              <a:t>Or staging from CPU to GPU memory then using NVLINK? </a:t>
            </a:r>
          </a:p>
          <a:p>
            <a:pPr marL="942975" lvl="2" indent="-257175">
              <a:buFont typeface="Arial" panose="020B0604020202020204" pitchFamily="34" charset="0"/>
              <a:buChar char="•"/>
            </a:pPr>
            <a:r>
              <a:rPr lang="en-US" dirty="0"/>
              <a:t>Or staging from GPU to CPU memory then using IB? </a:t>
            </a:r>
          </a:p>
          <a:p>
            <a:pPr marL="942975" lvl="2" indent="-257175">
              <a:buFont typeface="Arial" panose="020B0604020202020204" pitchFamily="34" charset="0"/>
              <a:buChar char="•"/>
            </a:pPr>
            <a:r>
              <a:rPr lang="en-US" dirty="0"/>
              <a:t>Oh, wait, you have different node lists for each of those networks, so you should optimize differently in-rack or out-of-rack – but in-rack for NVLINK may not mean the same TOR for IB switching. </a:t>
            </a:r>
          </a:p>
          <a:p>
            <a:pPr marL="942975" lvl="2" indent="-257175">
              <a:buFont typeface="Arial" panose="020B0604020202020204" pitchFamily="34" charset="0"/>
              <a:buChar char="•"/>
            </a:pPr>
            <a:r>
              <a:rPr lang="en-US" dirty="0"/>
              <a:t>Which IB link?  What if it’s on the other GB board? </a:t>
            </a:r>
          </a:p>
          <a:p>
            <a:pPr marL="257175" indent="-257175">
              <a:buFont typeface="Arial" panose="020B0604020202020204" pitchFamily="34" charset="0"/>
              <a:buChar char="•"/>
            </a:pPr>
            <a:r>
              <a:rPr lang="en-US" dirty="0"/>
              <a:t>There are lots of options – dozens or more. </a:t>
            </a:r>
          </a:p>
          <a:p>
            <a:pPr marL="257175" indent="-257175">
              <a:buFont typeface="Arial" panose="020B0604020202020204" pitchFamily="34" charset="0"/>
              <a:buChar char="•"/>
            </a:pPr>
            <a:r>
              <a:rPr lang="en-US" dirty="0"/>
              <a:t>But the software will magically figure this out right?  And with unified memory it doesn’t matter. </a:t>
            </a:r>
          </a:p>
        </p:txBody>
      </p:sp>
    </p:spTree>
    <p:extLst>
      <p:ext uri="{BB962C8B-B14F-4D97-AF65-F5344CB8AC3E}">
        <p14:creationId xmlns:p14="http://schemas.microsoft.com/office/powerpoint/2010/main" val="4283872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CA520-699A-6FA9-B3A3-077D31546AF9}"/>
              </a:ext>
            </a:extLst>
          </p:cNvPr>
          <p:cNvSpPr>
            <a:spLocks noGrp="1"/>
          </p:cNvSpPr>
          <p:nvPr>
            <p:ph type="title"/>
          </p:nvPr>
        </p:nvSpPr>
        <p:spPr/>
        <p:txBody>
          <a:bodyPr/>
          <a:lstStyle/>
          <a:p>
            <a:r>
              <a:rPr lang="en-US" dirty="0"/>
              <a:t>Let’s take an example from a “simpler” Grace-Hopper configuration. </a:t>
            </a:r>
          </a:p>
        </p:txBody>
      </p:sp>
      <p:sp>
        <p:nvSpPr>
          <p:cNvPr id="3" name="Content Placeholder 2">
            <a:extLst>
              <a:ext uri="{FF2B5EF4-FFF2-40B4-BE49-F238E27FC236}">
                <a16:creationId xmlns:a16="http://schemas.microsoft.com/office/drawing/2014/main" id="{E29CCB2F-36F3-878D-2400-82586F841710}"/>
              </a:ext>
            </a:extLst>
          </p:cNvPr>
          <p:cNvSpPr>
            <a:spLocks noGrp="1"/>
          </p:cNvSpPr>
          <p:nvPr>
            <p:ph idx="1"/>
          </p:nvPr>
        </p:nvSpPr>
        <p:spPr>
          <a:xfrm>
            <a:off x="449085" y="1212833"/>
            <a:ext cx="8245830" cy="317673"/>
          </a:xfrm>
        </p:spPr>
        <p:txBody>
          <a:bodyPr>
            <a:normAutofit fontScale="85000" lnSpcReduction="20000"/>
          </a:bodyPr>
          <a:lstStyle/>
          <a:p>
            <a:r>
              <a:rPr lang="en-US" dirty="0"/>
              <a:t>Consider these three loops, doing a Python Matrix Multiply: </a:t>
            </a:r>
          </a:p>
        </p:txBody>
      </p:sp>
      <p:sp>
        <p:nvSpPr>
          <p:cNvPr id="5" name="TextBox 4">
            <a:extLst>
              <a:ext uri="{FF2B5EF4-FFF2-40B4-BE49-F238E27FC236}">
                <a16:creationId xmlns:a16="http://schemas.microsoft.com/office/drawing/2014/main" id="{2025F824-70E5-BC80-4DF6-E79A713097C0}"/>
              </a:ext>
            </a:extLst>
          </p:cNvPr>
          <p:cNvSpPr txBox="1"/>
          <p:nvPr/>
        </p:nvSpPr>
        <p:spPr>
          <a:xfrm>
            <a:off x="1" y="1707316"/>
            <a:ext cx="2931011" cy="1754326"/>
          </a:xfrm>
          <a:prstGeom prst="rect">
            <a:avLst/>
          </a:prstGeom>
          <a:noFill/>
          <a:ln>
            <a:solidFill>
              <a:schemeClr val="accent5"/>
            </a:solidFill>
          </a:ln>
        </p:spPr>
        <p:txBody>
          <a:bodyPr wrap="square">
            <a:spAutoFit/>
          </a:bodyPr>
          <a:lstStyle/>
          <a:p>
            <a:r>
              <a:rPr lang="en-US" sz="1013" dirty="0"/>
              <a:t>m</a:t>
            </a:r>
            <a:r>
              <a:rPr lang="en-US" sz="1200" dirty="0"/>
              <a:t>, n, k = 65536, 32768, 8192</a:t>
            </a:r>
          </a:p>
          <a:p>
            <a:r>
              <a:rPr lang="en-US" sz="1200" dirty="0"/>
              <a:t>A = </a:t>
            </a:r>
            <a:r>
              <a:rPr lang="en-US" sz="1200" dirty="0" err="1"/>
              <a:t>np.random.rand</a:t>
            </a:r>
            <a:r>
              <a:rPr lang="en-US" sz="1200" dirty="0"/>
              <a:t>(m, n)</a:t>
            </a:r>
          </a:p>
          <a:p>
            <a:r>
              <a:rPr lang="en-US" sz="1200" dirty="0"/>
              <a:t>B = </a:t>
            </a:r>
            <a:r>
              <a:rPr lang="en-US" sz="1200" dirty="0" err="1"/>
              <a:t>np.random.rand</a:t>
            </a:r>
            <a:r>
              <a:rPr lang="en-US" sz="1200" dirty="0"/>
              <a:t>(n, k)</a:t>
            </a:r>
          </a:p>
          <a:p>
            <a:r>
              <a:rPr lang="en-US" sz="1200" dirty="0"/>
              <a:t>C = </a:t>
            </a:r>
            <a:r>
              <a:rPr lang="en-US" sz="1200" dirty="0" err="1"/>
              <a:t>np.random.rand</a:t>
            </a:r>
            <a:r>
              <a:rPr lang="en-US" sz="1200" dirty="0"/>
              <a:t>(m, k)</a:t>
            </a:r>
          </a:p>
          <a:p>
            <a:r>
              <a:rPr lang="en-US" sz="1200" dirty="0"/>
              <a:t>start = </a:t>
            </a:r>
            <a:r>
              <a:rPr lang="en-US" sz="1200" dirty="0" err="1"/>
              <a:t>time.time</a:t>
            </a:r>
            <a:r>
              <a:rPr lang="en-US" sz="1200" dirty="0"/>
              <a:t>()</a:t>
            </a:r>
          </a:p>
          <a:p>
            <a:r>
              <a:rPr lang="en-US" sz="1200" dirty="0"/>
              <a:t>D = </a:t>
            </a:r>
            <a:r>
              <a:rPr lang="en-US" sz="1200" dirty="0" err="1"/>
              <a:t>cp.matmul</a:t>
            </a:r>
            <a:r>
              <a:rPr lang="en-US" sz="1200" dirty="0"/>
              <a:t>(</a:t>
            </a:r>
            <a:r>
              <a:rPr lang="en-US" sz="1200" dirty="0" err="1"/>
              <a:t>cp.asarray</a:t>
            </a:r>
            <a:r>
              <a:rPr lang="en-US" sz="1200" dirty="0"/>
              <a:t>(A), </a:t>
            </a:r>
            <a:r>
              <a:rPr lang="en-US" sz="1200" dirty="0" err="1"/>
              <a:t>cp.asarray</a:t>
            </a:r>
            <a:r>
              <a:rPr lang="en-US" sz="1200" dirty="0"/>
              <a:t>(B) )</a:t>
            </a:r>
          </a:p>
          <a:p>
            <a:r>
              <a:rPr lang="en-US" sz="1200" dirty="0"/>
              <a:t>elapsed = </a:t>
            </a:r>
            <a:r>
              <a:rPr lang="en-US" sz="1200" dirty="0" err="1"/>
              <a:t>time.time</a:t>
            </a:r>
            <a:r>
              <a:rPr lang="en-US" sz="1200" dirty="0"/>
              <a:t>() - start</a:t>
            </a:r>
          </a:p>
          <a:p>
            <a:r>
              <a:rPr lang="en-US" sz="1200" dirty="0"/>
              <a:t>print(</a:t>
            </a:r>
            <a:r>
              <a:rPr lang="en-US" sz="1200" dirty="0" err="1"/>
              <a:t>f"MatMul</a:t>
            </a:r>
            <a:r>
              <a:rPr lang="en-US" sz="1200" dirty="0"/>
              <a:t>:  Time: {elapsed:.2f}s")</a:t>
            </a:r>
          </a:p>
        </p:txBody>
      </p:sp>
      <p:sp>
        <p:nvSpPr>
          <p:cNvPr id="7" name="TextBox 6">
            <a:extLst>
              <a:ext uri="{FF2B5EF4-FFF2-40B4-BE49-F238E27FC236}">
                <a16:creationId xmlns:a16="http://schemas.microsoft.com/office/drawing/2014/main" id="{93EE0CE5-AD5F-EE2A-F786-BDEEB5215F55}"/>
              </a:ext>
            </a:extLst>
          </p:cNvPr>
          <p:cNvSpPr txBox="1"/>
          <p:nvPr/>
        </p:nvSpPr>
        <p:spPr>
          <a:xfrm>
            <a:off x="3106495" y="1696097"/>
            <a:ext cx="3041501" cy="1754326"/>
          </a:xfrm>
          <a:prstGeom prst="rect">
            <a:avLst/>
          </a:prstGeom>
          <a:noFill/>
        </p:spPr>
        <p:txBody>
          <a:bodyPr wrap="square">
            <a:spAutoFit/>
          </a:bodyPr>
          <a:lstStyle/>
          <a:p>
            <a:r>
              <a:rPr lang="en-US" sz="1200" dirty="0"/>
              <a:t>m, n, k = 65536, 32768, 8192</a:t>
            </a:r>
          </a:p>
          <a:p>
            <a:r>
              <a:rPr lang="en-US" sz="1200" dirty="0"/>
              <a:t>A = </a:t>
            </a:r>
            <a:r>
              <a:rPr lang="en-US" sz="1200" dirty="0" err="1"/>
              <a:t>np.random.rand</a:t>
            </a:r>
            <a:r>
              <a:rPr lang="en-US" sz="1200" dirty="0"/>
              <a:t>(m, n)</a:t>
            </a:r>
          </a:p>
          <a:p>
            <a:r>
              <a:rPr lang="en-US" sz="1200" dirty="0"/>
              <a:t>B = </a:t>
            </a:r>
            <a:r>
              <a:rPr lang="en-US" sz="1200" dirty="0" err="1"/>
              <a:t>np.random.rand</a:t>
            </a:r>
            <a:r>
              <a:rPr lang="en-US" sz="1200" dirty="0"/>
              <a:t>(n, k)</a:t>
            </a:r>
          </a:p>
          <a:p>
            <a:r>
              <a:rPr lang="en-US" sz="1200" dirty="0"/>
              <a:t>C = </a:t>
            </a:r>
            <a:r>
              <a:rPr lang="en-US" sz="1200" dirty="0" err="1"/>
              <a:t>np.random.rand</a:t>
            </a:r>
            <a:r>
              <a:rPr lang="en-US" sz="1200" dirty="0"/>
              <a:t>(m, k)</a:t>
            </a:r>
          </a:p>
          <a:p>
            <a:r>
              <a:rPr lang="en-US" sz="1200" dirty="0"/>
              <a:t>start = </a:t>
            </a:r>
            <a:r>
              <a:rPr lang="en-US" sz="1200" dirty="0" err="1"/>
              <a:t>time.time</a:t>
            </a:r>
            <a:r>
              <a:rPr lang="en-US" sz="1200" dirty="0"/>
              <a:t>()</a:t>
            </a:r>
          </a:p>
          <a:p>
            <a:r>
              <a:rPr lang="en-US" sz="1200" dirty="0"/>
              <a:t>D = </a:t>
            </a:r>
            <a:r>
              <a:rPr lang="en-US" sz="1200" dirty="0" err="1"/>
              <a:t>cp.matmul</a:t>
            </a:r>
            <a:r>
              <a:rPr lang="en-US" sz="1200" dirty="0"/>
              <a:t>(</a:t>
            </a:r>
            <a:r>
              <a:rPr lang="en-US" sz="1200" dirty="0" err="1"/>
              <a:t>cp.asarray</a:t>
            </a:r>
            <a:r>
              <a:rPr lang="en-US" sz="1200" dirty="0"/>
              <a:t>(A), </a:t>
            </a:r>
            <a:r>
              <a:rPr lang="en-US" sz="1200" dirty="0" err="1"/>
              <a:t>cp.asarray</a:t>
            </a:r>
            <a:r>
              <a:rPr lang="en-US" sz="1200" dirty="0"/>
              <a:t>(B) )</a:t>
            </a:r>
          </a:p>
          <a:p>
            <a:r>
              <a:rPr lang="en-US" sz="1200" dirty="0"/>
              <a:t>elapsed = </a:t>
            </a:r>
            <a:r>
              <a:rPr lang="en-US" sz="1200" dirty="0" err="1"/>
              <a:t>time.time</a:t>
            </a:r>
            <a:r>
              <a:rPr lang="en-US" sz="1200" dirty="0"/>
              <a:t>() - start</a:t>
            </a:r>
          </a:p>
          <a:p>
            <a:r>
              <a:rPr lang="en-US" sz="1200" dirty="0"/>
              <a:t>print(</a:t>
            </a:r>
            <a:r>
              <a:rPr lang="en-US" sz="1200" dirty="0" err="1"/>
              <a:t>f"MatMul</a:t>
            </a:r>
            <a:r>
              <a:rPr lang="en-US" sz="1200" dirty="0"/>
              <a:t>:  Time: {elapsed:.2f}s")</a:t>
            </a:r>
          </a:p>
        </p:txBody>
      </p:sp>
      <p:sp>
        <p:nvSpPr>
          <p:cNvPr id="9" name="TextBox 8">
            <a:extLst>
              <a:ext uri="{FF2B5EF4-FFF2-40B4-BE49-F238E27FC236}">
                <a16:creationId xmlns:a16="http://schemas.microsoft.com/office/drawing/2014/main" id="{01CA2F14-3C79-5AE0-6D4E-D2CF06818374}"/>
              </a:ext>
            </a:extLst>
          </p:cNvPr>
          <p:cNvSpPr txBox="1"/>
          <p:nvPr/>
        </p:nvSpPr>
        <p:spPr>
          <a:xfrm>
            <a:off x="6027421" y="1696788"/>
            <a:ext cx="3041501" cy="1754326"/>
          </a:xfrm>
          <a:prstGeom prst="rect">
            <a:avLst/>
          </a:prstGeom>
          <a:noFill/>
          <a:ln>
            <a:solidFill>
              <a:schemeClr val="accent5"/>
            </a:solidFill>
          </a:ln>
        </p:spPr>
        <p:txBody>
          <a:bodyPr wrap="square">
            <a:spAutoFit/>
          </a:bodyPr>
          <a:lstStyle/>
          <a:p>
            <a:r>
              <a:rPr lang="en-US" sz="1200" dirty="0"/>
              <a:t>m, n, k = 65536, 32768, 8192</a:t>
            </a:r>
          </a:p>
          <a:p>
            <a:r>
              <a:rPr lang="en-US" sz="1200" dirty="0"/>
              <a:t>A = </a:t>
            </a:r>
            <a:r>
              <a:rPr lang="en-US" sz="1200" dirty="0" err="1"/>
              <a:t>cp.random.rand</a:t>
            </a:r>
            <a:r>
              <a:rPr lang="en-US" sz="1200" dirty="0"/>
              <a:t>(m, n)</a:t>
            </a:r>
          </a:p>
          <a:p>
            <a:r>
              <a:rPr lang="en-US" sz="1200" dirty="0"/>
              <a:t>B = </a:t>
            </a:r>
            <a:r>
              <a:rPr lang="en-US" sz="1200" dirty="0" err="1"/>
              <a:t>cp.random.rand</a:t>
            </a:r>
            <a:r>
              <a:rPr lang="en-US" sz="1200" dirty="0"/>
              <a:t>(n, k)</a:t>
            </a:r>
          </a:p>
          <a:p>
            <a:r>
              <a:rPr lang="en-US" sz="1200" dirty="0"/>
              <a:t>C = </a:t>
            </a:r>
            <a:r>
              <a:rPr lang="en-US" sz="1200" dirty="0" err="1"/>
              <a:t>cp.random.rand</a:t>
            </a:r>
            <a:r>
              <a:rPr lang="en-US" sz="1200" dirty="0"/>
              <a:t>(m, k)</a:t>
            </a:r>
          </a:p>
          <a:p>
            <a:r>
              <a:rPr lang="en-US" sz="1200" dirty="0"/>
              <a:t>start = </a:t>
            </a:r>
            <a:r>
              <a:rPr lang="en-US" sz="1200" dirty="0" err="1"/>
              <a:t>time.time</a:t>
            </a:r>
            <a:r>
              <a:rPr lang="en-US" sz="1200" dirty="0"/>
              <a:t>()</a:t>
            </a:r>
          </a:p>
          <a:p>
            <a:r>
              <a:rPr lang="en-US" sz="1200" dirty="0"/>
              <a:t>D = </a:t>
            </a:r>
            <a:r>
              <a:rPr lang="en-US" sz="1200" dirty="0" err="1"/>
              <a:t>cp.matmul</a:t>
            </a:r>
            <a:r>
              <a:rPr lang="en-US" sz="1200" dirty="0"/>
              <a:t>(</a:t>
            </a:r>
            <a:r>
              <a:rPr lang="en-US" sz="1200" dirty="0" err="1"/>
              <a:t>cp.asarray</a:t>
            </a:r>
            <a:r>
              <a:rPr lang="en-US" sz="1200" dirty="0"/>
              <a:t>(A), </a:t>
            </a:r>
            <a:r>
              <a:rPr lang="en-US" sz="1200" dirty="0" err="1"/>
              <a:t>cp.asarray</a:t>
            </a:r>
            <a:r>
              <a:rPr lang="en-US" sz="1200" dirty="0"/>
              <a:t>(B) )</a:t>
            </a:r>
          </a:p>
          <a:p>
            <a:r>
              <a:rPr lang="en-US" sz="1200" dirty="0"/>
              <a:t>elapsed = </a:t>
            </a:r>
            <a:r>
              <a:rPr lang="en-US" sz="1200" dirty="0" err="1"/>
              <a:t>time.time</a:t>
            </a:r>
            <a:r>
              <a:rPr lang="en-US" sz="1200" dirty="0"/>
              <a:t>() - start</a:t>
            </a:r>
          </a:p>
          <a:p>
            <a:r>
              <a:rPr lang="en-US" sz="1200" dirty="0"/>
              <a:t>print(</a:t>
            </a:r>
            <a:r>
              <a:rPr lang="en-US" sz="1200" dirty="0" err="1"/>
              <a:t>f"MatMul</a:t>
            </a:r>
            <a:r>
              <a:rPr lang="en-US" sz="1200" dirty="0"/>
              <a:t>:  Time: {elapsed:.2f}s")</a:t>
            </a:r>
          </a:p>
        </p:txBody>
      </p:sp>
      <p:sp>
        <p:nvSpPr>
          <p:cNvPr id="10" name="TextBox 9">
            <a:extLst>
              <a:ext uri="{FF2B5EF4-FFF2-40B4-BE49-F238E27FC236}">
                <a16:creationId xmlns:a16="http://schemas.microsoft.com/office/drawing/2014/main" id="{55090370-593F-43C7-A11C-974E770D7354}"/>
              </a:ext>
            </a:extLst>
          </p:cNvPr>
          <p:cNvSpPr txBox="1"/>
          <p:nvPr/>
        </p:nvSpPr>
        <p:spPr>
          <a:xfrm>
            <a:off x="330798" y="3735594"/>
            <a:ext cx="1143262" cy="248209"/>
          </a:xfrm>
          <a:prstGeom prst="rect">
            <a:avLst/>
          </a:prstGeom>
          <a:noFill/>
        </p:spPr>
        <p:txBody>
          <a:bodyPr wrap="none" rtlCol="0">
            <a:spAutoFit/>
          </a:bodyPr>
          <a:lstStyle/>
          <a:p>
            <a:r>
              <a:rPr lang="en-US" sz="1013" dirty="0"/>
              <a:t>Time: 2 seconds</a:t>
            </a:r>
          </a:p>
        </p:txBody>
      </p:sp>
      <p:sp>
        <p:nvSpPr>
          <p:cNvPr id="11" name="TextBox 10">
            <a:extLst>
              <a:ext uri="{FF2B5EF4-FFF2-40B4-BE49-F238E27FC236}">
                <a16:creationId xmlns:a16="http://schemas.microsoft.com/office/drawing/2014/main" id="{413F2132-B62F-EE6D-9455-D874C2F33E77}"/>
              </a:ext>
            </a:extLst>
          </p:cNvPr>
          <p:cNvSpPr txBox="1"/>
          <p:nvPr/>
        </p:nvSpPr>
        <p:spPr>
          <a:xfrm>
            <a:off x="3225612" y="3671145"/>
            <a:ext cx="1252266" cy="248209"/>
          </a:xfrm>
          <a:prstGeom prst="rect">
            <a:avLst/>
          </a:prstGeom>
          <a:noFill/>
        </p:spPr>
        <p:txBody>
          <a:bodyPr wrap="none" rtlCol="0">
            <a:spAutoFit/>
          </a:bodyPr>
          <a:lstStyle/>
          <a:p>
            <a:r>
              <a:rPr lang="en-US" sz="1013" dirty="0"/>
              <a:t>Time: 1.3 seconds</a:t>
            </a:r>
          </a:p>
        </p:txBody>
      </p:sp>
      <p:sp>
        <p:nvSpPr>
          <p:cNvPr id="12" name="TextBox 11">
            <a:extLst>
              <a:ext uri="{FF2B5EF4-FFF2-40B4-BE49-F238E27FC236}">
                <a16:creationId xmlns:a16="http://schemas.microsoft.com/office/drawing/2014/main" id="{81247929-A958-FFC3-5BD3-A97AE8CEDA3E}"/>
              </a:ext>
            </a:extLst>
          </p:cNvPr>
          <p:cNvSpPr txBox="1"/>
          <p:nvPr/>
        </p:nvSpPr>
        <p:spPr>
          <a:xfrm>
            <a:off x="6147997" y="3653669"/>
            <a:ext cx="1077539" cy="248209"/>
          </a:xfrm>
          <a:prstGeom prst="rect">
            <a:avLst/>
          </a:prstGeom>
          <a:noFill/>
        </p:spPr>
        <p:txBody>
          <a:bodyPr wrap="none" rtlCol="0">
            <a:spAutoFit/>
          </a:bodyPr>
          <a:lstStyle/>
          <a:p>
            <a:r>
              <a:rPr lang="en-US" sz="1013" dirty="0"/>
              <a:t>Time: 1 second</a:t>
            </a:r>
          </a:p>
        </p:txBody>
      </p:sp>
      <p:sp>
        <p:nvSpPr>
          <p:cNvPr id="13" name="TextBox 12">
            <a:extLst>
              <a:ext uri="{FF2B5EF4-FFF2-40B4-BE49-F238E27FC236}">
                <a16:creationId xmlns:a16="http://schemas.microsoft.com/office/drawing/2014/main" id="{F7F4F243-42F8-DE01-35EE-AC1AC7CED62B}"/>
              </a:ext>
            </a:extLst>
          </p:cNvPr>
          <p:cNvSpPr txBox="1"/>
          <p:nvPr/>
        </p:nvSpPr>
        <p:spPr>
          <a:xfrm>
            <a:off x="1031615" y="4156305"/>
            <a:ext cx="6061275" cy="253916"/>
          </a:xfrm>
          <a:prstGeom prst="rect">
            <a:avLst/>
          </a:prstGeom>
          <a:noFill/>
        </p:spPr>
        <p:txBody>
          <a:bodyPr wrap="none" rtlCol="0">
            <a:spAutoFit/>
          </a:bodyPr>
          <a:lstStyle/>
          <a:p>
            <a:r>
              <a:rPr lang="en-US" sz="1050" dirty="0"/>
              <a:t>*The left and middle loops are exactly the same, but I turned on Python Managed Memory Support</a:t>
            </a:r>
          </a:p>
        </p:txBody>
      </p:sp>
      <p:sp>
        <p:nvSpPr>
          <p:cNvPr id="14" name="Content Placeholder 2">
            <a:extLst>
              <a:ext uri="{FF2B5EF4-FFF2-40B4-BE49-F238E27FC236}">
                <a16:creationId xmlns:a16="http://schemas.microsoft.com/office/drawing/2014/main" id="{852A1E34-9CDB-B4FF-EBE1-5181ABB58EE7}"/>
              </a:ext>
            </a:extLst>
          </p:cNvPr>
          <p:cNvSpPr txBox="1">
            <a:spLocks/>
          </p:cNvSpPr>
          <p:nvPr/>
        </p:nvSpPr>
        <p:spPr>
          <a:xfrm>
            <a:off x="330798" y="4483970"/>
            <a:ext cx="8428191" cy="317673"/>
          </a:xfrm>
          <a:prstGeom prst="rect">
            <a:avLst/>
          </a:prstGeom>
        </p:spPr>
        <p:txBody>
          <a:bodyPr vert="horz" lIns="68580" tIns="34290" rIns="68580" bIns="34290" rtlCol="0" anchor="ctr">
            <a:normAutofit fontScale="85000" lnSpcReduction="10000"/>
          </a:bodyPr>
          <a:lstStyle>
            <a:lvl1pPr marL="0" indent="0" algn="l" defTabSz="914400" rtl="0" eaLnBrk="1" latinLnBrk="0" hangingPunct="1">
              <a:lnSpc>
                <a:spcPct val="125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5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25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125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125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Unified Memory is a good thing… but it doesn’t necessarily make system software easier!</a:t>
            </a:r>
          </a:p>
        </p:txBody>
      </p:sp>
    </p:spTree>
    <p:extLst>
      <p:ext uri="{BB962C8B-B14F-4D97-AF65-F5344CB8AC3E}">
        <p14:creationId xmlns:p14="http://schemas.microsoft.com/office/powerpoint/2010/main" val="1234250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85BB13-0A2F-179E-D676-0716BA4D6F30}"/>
              </a:ext>
            </a:extLst>
          </p:cNvPr>
          <p:cNvSpPr>
            <a:spLocks noGrp="1"/>
          </p:cNvSpPr>
          <p:nvPr>
            <p:ph type="body" sz="quarter" idx="13"/>
          </p:nvPr>
        </p:nvSpPr>
        <p:spPr/>
        <p:txBody>
          <a:bodyPr>
            <a:normAutofit fontScale="92500" lnSpcReduction="20000"/>
          </a:bodyPr>
          <a:lstStyle/>
          <a:p>
            <a:r>
              <a:rPr lang="en-US" dirty="0"/>
              <a:t>We’ve found a lot of ways to do a broadcast or an </a:t>
            </a:r>
            <a:r>
              <a:rPr lang="en-US" dirty="0" err="1"/>
              <a:t>allReduce</a:t>
            </a:r>
            <a:r>
              <a:rPr lang="en-US" dirty="0"/>
              <a:t>. </a:t>
            </a:r>
          </a:p>
          <a:p>
            <a:r>
              <a:rPr lang="en-US" dirty="0"/>
              <a:t>We have MPI (and its various flavors).</a:t>
            </a:r>
          </a:p>
          <a:p>
            <a:r>
              <a:rPr lang="en-US" dirty="0" err="1"/>
              <a:t>Shmem</a:t>
            </a:r>
            <a:r>
              <a:rPr lang="en-US" dirty="0"/>
              <a:t> (and its various flavors)</a:t>
            </a:r>
          </a:p>
          <a:p>
            <a:r>
              <a:rPr lang="en-US" dirty="0"/>
              <a:t>And now  NCCL – the NVIDIA Collective Communication Library </a:t>
            </a:r>
          </a:p>
          <a:p>
            <a:pPr lvl="1"/>
            <a:r>
              <a:rPr lang="en-US" dirty="0"/>
              <a:t>Low level optimization across PCI and NVLINK. </a:t>
            </a:r>
          </a:p>
          <a:p>
            <a:pPr lvl="1"/>
            <a:endParaRPr lang="en-US" dirty="0"/>
          </a:p>
          <a:p>
            <a:r>
              <a:rPr lang="en-US" dirty="0"/>
              <a:t>And, of course, all of these things need support for C, C++, Fortran, and Python, and probably more. </a:t>
            </a:r>
          </a:p>
          <a:p>
            <a:pPr lvl="1"/>
            <a:r>
              <a:rPr lang="en-US" dirty="0"/>
              <a:t>And let’s not even start on the disaster that is Python package management. . . </a:t>
            </a:r>
          </a:p>
        </p:txBody>
      </p:sp>
      <p:sp>
        <p:nvSpPr>
          <p:cNvPr id="2" name="Title 1">
            <a:extLst>
              <a:ext uri="{FF2B5EF4-FFF2-40B4-BE49-F238E27FC236}">
                <a16:creationId xmlns:a16="http://schemas.microsoft.com/office/drawing/2014/main" id="{D7D28C52-488A-457C-F747-C294AE706463}"/>
              </a:ext>
            </a:extLst>
          </p:cNvPr>
          <p:cNvSpPr>
            <a:spLocks noGrp="1"/>
          </p:cNvSpPr>
          <p:nvPr>
            <p:ph type="title"/>
          </p:nvPr>
        </p:nvSpPr>
        <p:spPr/>
        <p:txBody>
          <a:bodyPr/>
          <a:lstStyle/>
          <a:p>
            <a:r>
              <a:rPr lang="en-US" dirty="0"/>
              <a:t>And Let’s not Forget different Communication Layers. </a:t>
            </a:r>
          </a:p>
        </p:txBody>
      </p:sp>
    </p:spTree>
    <p:extLst>
      <p:ext uri="{BB962C8B-B14F-4D97-AF65-F5344CB8AC3E}">
        <p14:creationId xmlns:p14="http://schemas.microsoft.com/office/powerpoint/2010/main" val="29729053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45BDCD-C67A-A84B-11CB-2DB9B7130C47}"/>
              </a:ext>
            </a:extLst>
          </p:cNvPr>
          <p:cNvSpPr>
            <a:spLocks noGrp="1"/>
          </p:cNvSpPr>
          <p:nvPr>
            <p:ph type="body" sz="quarter" idx="13"/>
          </p:nvPr>
        </p:nvSpPr>
        <p:spPr>
          <a:xfrm>
            <a:off x="263128" y="851026"/>
            <a:ext cx="8245830" cy="3994135"/>
          </a:xfrm>
        </p:spPr>
        <p:txBody>
          <a:bodyPr>
            <a:normAutofit fontScale="85000" lnSpcReduction="10000"/>
          </a:bodyPr>
          <a:lstStyle/>
          <a:p>
            <a:r>
              <a:rPr lang="en-US" dirty="0"/>
              <a:t>I/O patterns look very different than they used to. </a:t>
            </a:r>
          </a:p>
          <a:p>
            <a:r>
              <a:rPr lang="en-US" dirty="0"/>
              <a:t>It’s a Python-driven world… exclusively in AI, but it seems to be spreading fast as the tool of choice. </a:t>
            </a:r>
          </a:p>
          <a:p>
            <a:r>
              <a:rPr lang="en-US" dirty="0"/>
              <a:t>Supporting Inference as a persistent service (or not!). </a:t>
            </a:r>
          </a:p>
          <a:p>
            <a:r>
              <a:rPr lang="en-US" dirty="0"/>
              <a:t>And then there is the big stuff: </a:t>
            </a:r>
          </a:p>
          <a:p>
            <a:pPr lvl="1"/>
            <a:r>
              <a:rPr lang="en-US" dirty="0"/>
              <a:t>Power</a:t>
            </a:r>
          </a:p>
          <a:p>
            <a:pPr lvl="1"/>
            <a:r>
              <a:rPr lang="en-US" dirty="0"/>
              <a:t>No 64 bit performance improvements moving forward, from pretty much anyone. </a:t>
            </a:r>
          </a:p>
          <a:p>
            <a:pPr lvl="1"/>
            <a:r>
              <a:rPr lang="en-US" dirty="0"/>
              <a:t>The Role of AI in scientific computation</a:t>
            </a:r>
          </a:p>
          <a:p>
            <a:pPr lvl="1"/>
            <a:r>
              <a:rPr lang="en-US" dirty="0"/>
              <a:t>The continued existence of open science investment, and Academia. </a:t>
            </a:r>
          </a:p>
          <a:p>
            <a:pPr lvl="1"/>
            <a:r>
              <a:rPr lang="en-US" dirty="0"/>
              <a:t>Research computing slowly strangled by the AI behemoth. </a:t>
            </a:r>
          </a:p>
          <a:p>
            <a:pPr lvl="1"/>
            <a:r>
              <a:rPr lang="en-US" dirty="0"/>
              <a:t>AI-generated Code, and how to do V&amp;V in the new world of automated code. </a:t>
            </a:r>
          </a:p>
          <a:p>
            <a:r>
              <a:rPr lang="en-US" dirty="0"/>
              <a:t>And you know, if we manage that (or even if we don’t), we’re going to have to talk about </a:t>
            </a:r>
            <a:r>
              <a:rPr lang="en-US" dirty="0" err="1"/>
              <a:t>chiplets</a:t>
            </a:r>
            <a:r>
              <a:rPr lang="en-US" dirty="0"/>
              <a:t>, and quantum…</a:t>
            </a:r>
          </a:p>
        </p:txBody>
      </p:sp>
      <p:sp>
        <p:nvSpPr>
          <p:cNvPr id="3" name="Title 2">
            <a:extLst>
              <a:ext uri="{FF2B5EF4-FFF2-40B4-BE49-F238E27FC236}">
                <a16:creationId xmlns:a16="http://schemas.microsoft.com/office/drawing/2014/main" id="{2F0B09A4-E163-827E-CF79-9123B36605F5}"/>
              </a:ext>
            </a:extLst>
          </p:cNvPr>
          <p:cNvSpPr>
            <a:spLocks noGrp="1"/>
          </p:cNvSpPr>
          <p:nvPr>
            <p:ph type="title"/>
          </p:nvPr>
        </p:nvSpPr>
        <p:spPr/>
        <p:txBody>
          <a:bodyPr>
            <a:normAutofit/>
          </a:bodyPr>
          <a:lstStyle/>
          <a:p>
            <a:r>
              <a:rPr lang="en-US" sz="2400" dirty="0"/>
              <a:t>And hey, those are just the network path challenges. . . </a:t>
            </a:r>
          </a:p>
        </p:txBody>
      </p:sp>
    </p:spTree>
    <p:extLst>
      <p:ext uri="{BB962C8B-B14F-4D97-AF65-F5344CB8AC3E}">
        <p14:creationId xmlns:p14="http://schemas.microsoft.com/office/powerpoint/2010/main" val="213136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BC44B4-42A2-F8EF-9AED-1D664E0FFAB0}"/>
              </a:ext>
            </a:extLst>
          </p:cNvPr>
          <p:cNvSpPr>
            <a:spLocks noGrp="1"/>
          </p:cNvSpPr>
          <p:nvPr>
            <p:ph type="body" sz="quarter" idx="13"/>
          </p:nvPr>
        </p:nvSpPr>
        <p:spPr>
          <a:xfrm>
            <a:off x="263128" y="1478609"/>
            <a:ext cx="7770070" cy="3288538"/>
          </a:xfrm>
        </p:spPr>
        <p:txBody>
          <a:bodyPr>
            <a:normAutofit fontScale="92500" lnSpcReduction="10000"/>
          </a:bodyPr>
          <a:lstStyle/>
          <a:p>
            <a:r>
              <a:rPr lang="en-US" dirty="0"/>
              <a:t>Because they still need to happen, though there is more evidence now. </a:t>
            </a:r>
          </a:p>
          <a:p>
            <a:r>
              <a:rPr lang="en-US" dirty="0"/>
              <a:t>We desperately need robust research activities in two areas: </a:t>
            </a:r>
          </a:p>
          <a:p>
            <a:pPr lvl="1"/>
            <a:r>
              <a:rPr lang="en-US" sz="1800" b="1" dirty="0"/>
              <a:t>AI Hardware for Science:   </a:t>
            </a:r>
          </a:p>
          <a:p>
            <a:pPr lvl="2"/>
            <a:r>
              <a:rPr lang="en-US" dirty="0"/>
              <a:t>”Beowulf for AI” -- Exploit the chips being made for AI to do general scientific computing. </a:t>
            </a:r>
          </a:p>
          <a:p>
            <a:pPr lvl="3"/>
            <a:r>
              <a:rPr lang="en-US" dirty="0"/>
              <a:t>We won’t survive if we don’t </a:t>
            </a:r>
          </a:p>
          <a:p>
            <a:pPr lvl="1"/>
            <a:r>
              <a:rPr lang="en-US" sz="1800" b="1" dirty="0"/>
              <a:t>AI Full Stack Efficiency: </a:t>
            </a:r>
          </a:p>
          <a:p>
            <a:pPr lvl="2"/>
            <a:r>
              <a:rPr lang="en-US" dirty="0"/>
              <a:t>There are ways to scale up computation other than “throw billions of dollars at it”, and our community, where we didn’t have billions of dollars to throw, is pretty good at it. </a:t>
            </a:r>
          </a:p>
          <a:p>
            <a:pPr lvl="2"/>
            <a:r>
              <a:rPr lang="en-US" dirty="0"/>
              <a:t>We need to save the world from bankruptcy, rather financial or carbon. </a:t>
            </a:r>
          </a:p>
          <a:p>
            <a:pPr lvl="2"/>
            <a:r>
              <a:rPr lang="en-US" dirty="0"/>
              <a:t>I recently read an analysis that the average residential power bill in Ohio is $15/month higher because of new datacenter demand. </a:t>
            </a:r>
          </a:p>
        </p:txBody>
      </p:sp>
      <p:sp>
        <p:nvSpPr>
          <p:cNvPr id="3" name="Title 2">
            <a:extLst>
              <a:ext uri="{FF2B5EF4-FFF2-40B4-BE49-F238E27FC236}">
                <a16:creationId xmlns:a16="http://schemas.microsoft.com/office/drawing/2014/main" id="{BDB44059-3EDC-A027-5050-2FC0C6B3FBB9}"/>
              </a:ext>
            </a:extLst>
          </p:cNvPr>
          <p:cNvSpPr>
            <a:spLocks noGrp="1"/>
          </p:cNvSpPr>
          <p:nvPr>
            <p:ph type="title"/>
          </p:nvPr>
        </p:nvSpPr>
        <p:spPr/>
        <p:txBody>
          <a:bodyPr/>
          <a:lstStyle/>
          <a:p>
            <a:r>
              <a:rPr lang="en-US" dirty="0"/>
              <a:t>Let me Quickly Re-iterate my two driving questions going forward.</a:t>
            </a:r>
          </a:p>
        </p:txBody>
      </p:sp>
    </p:spTree>
    <p:extLst>
      <p:ext uri="{BB962C8B-B14F-4D97-AF65-F5344CB8AC3E}">
        <p14:creationId xmlns:p14="http://schemas.microsoft.com/office/powerpoint/2010/main" val="2575155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FEEF5B-3F00-3E23-57D3-BEB1BA220EEE}"/>
              </a:ext>
            </a:extLst>
          </p:cNvPr>
          <p:cNvSpPr>
            <a:spLocks noGrp="1"/>
          </p:cNvSpPr>
          <p:nvPr>
            <p:ph type="body" sz="quarter" idx="13"/>
          </p:nvPr>
        </p:nvSpPr>
        <p:spPr/>
        <p:txBody>
          <a:bodyPr/>
          <a:lstStyle/>
          <a:p>
            <a:r>
              <a:rPr lang="en-US" dirty="0"/>
              <a:t>Because we have done it before, and programmers in our community are generally pretty clever. </a:t>
            </a:r>
          </a:p>
          <a:p>
            <a:pPr lvl="1"/>
            <a:r>
              <a:rPr lang="en-US" dirty="0"/>
              <a:t>Without hacking in the molecular dynamics space in academia, it’s possible GPUs would be doing (*gasp*) Graphics Processing. </a:t>
            </a:r>
          </a:p>
          <a:p>
            <a:pPr lvl="1"/>
            <a:r>
              <a:rPr lang="en-US" dirty="0"/>
              <a:t>If we let people know that INT8 operations are order 2k faster than 64 bit operations, don’t you think they will figure something out? </a:t>
            </a:r>
          </a:p>
          <a:p>
            <a:pPr lvl="1"/>
            <a:r>
              <a:rPr lang="en-US" dirty="0"/>
              <a:t>See the Ozaki Scheme among other for emulation methods for FP64. </a:t>
            </a:r>
          </a:p>
          <a:p>
            <a:pPr lvl="1"/>
            <a:r>
              <a:rPr lang="en-US" dirty="0"/>
              <a:t>See a bunch of the Gordon Bell papers in the last few years for schemes exploiting mixed precision. </a:t>
            </a:r>
          </a:p>
          <a:p>
            <a:pPr marL="104775" indent="0">
              <a:buNone/>
            </a:pPr>
            <a:endParaRPr lang="en-US" dirty="0"/>
          </a:p>
        </p:txBody>
      </p:sp>
      <p:sp>
        <p:nvSpPr>
          <p:cNvPr id="3" name="Title 2">
            <a:extLst>
              <a:ext uri="{FF2B5EF4-FFF2-40B4-BE49-F238E27FC236}">
                <a16:creationId xmlns:a16="http://schemas.microsoft.com/office/drawing/2014/main" id="{40FC6D31-6F93-7AAD-CF00-148C9C3448D3}"/>
              </a:ext>
            </a:extLst>
          </p:cNvPr>
          <p:cNvSpPr>
            <a:spLocks noGrp="1"/>
          </p:cNvSpPr>
          <p:nvPr>
            <p:ph type="title"/>
          </p:nvPr>
        </p:nvSpPr>
        <p:spPr/>
        <p:txBody>
          <a:bodyPr/>
          <a:lstStyle/>
          <a:p>
            <a:r>
              <a:rPr lang="en-US" dirty="0"/>
              <a:t>AI Hardware for Science: </a:t>
            </a:r>
            <a:br>
              <a:rPr lang="en-US" dirty="0"/>
            </a:br>
            <a:r>
              <a:rPr lang="en-US" dirty="0"/>
              <a:t>Why do I think this is Possible? </a:t>
            </a:r>
          </a:p>
        </p:txBody>
      </p:sp>
    </p:spTree>
    <p:extLst>
      <p:ext uri="{BB962C8B-B14F-4D97-AF65-F5344CB8AC3E}">
        <p14:creationId xmlns:p14="http://schemas.microsoft.com/office/powerpoint/2010/main" val="40793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287848-610D-9B0A-4492-9DF74A3E5C14}"/>
              </a:ext>
            </a:extLst>
          </p:cNvPr>
          <p:cNvSpPr>
            <a:spLocks noGrp="1"/>
          </p:cNvSpPr>
          <p:nvPr>
            <p:ph type="body" sz="quarter" idx="13"/>
          </p:nvPr>
        </p:nvSpPr>
        <p:spPr/>
        <p:txBody>
          <a:bodyPr/>
          <a:lstStyle/>
          <a:p>
            <a:r>
              <a:rPr lang="en-US" dirty="0"/>
              <a:t>It’s mostly what DeepSeek did!   </a:t>
            </a:r>
          </a:p>
          <a:p>
            <a:pPr lvl="1"/>
            <a:r>
              <a:rPr lang="en-US" dirty="0"/>
              <a:t>Nothing earth-shattering algorithmically, just pushing lots of techniques in both traditional optimization, and AI optimization (e.g. </a:t>
            </a:r>
            <a:r>
              <a:rPr lang="en-US" dirty="0" err="1"/>
              <a:t>MoE</a:t>
            </a:r>
            <a:r>
              <a:rPr lang="en-US" dirty="0"/>
              <a:t>) to the extremes. </a:t>
            </a:r>
          </a:p>
          <a:p>
            <a:r>
              <a:rPr lang="en-US" dirty="0"/>
              <a:t>The huge focus on “biggest and first” has obviously left efficiency in the dust. </a:t>
            </a:r>
          </a:p>
          <a:p>
            <a:r>
              <a:rPr lang="en-US" dirty="0"/>
              <a:t>When $ become scarcer (or export controls cut off top chips), optimization will have time to catch up – at all levels of the stack. </a:t>
            </a:r>
          </a:p>
          <a:p>
            <a:pPr marL="104775" indent="0">
              <a:buNone/>
            </a:pPr>
            <a:endParaRPr lang="en-US" dirty="0"/>
          </a:p>
        </p:txBody>
      </p:sp>
      <p:sp>
        <p:nvSpPr>
          <p:cNvPr id="3" name="Title 2">
            <a:extLst>
              <a:ext uri="{FF2B5EF4-FFF2-40B4-BE49-F238E27FC236}">
                <a16:creationId xmlns:a16="http://schemas.microsoft.com/office/drawing/2014/main" id="{F4B3B621-4F40-BBA1-E376-2189AD143AAB}"/>
              </a:ext>
            </a:extLst>
          </p:cNvPr>
          <p:cNvSpPr>
            <a:spLocks noGrp="1"/>
          </p:cNvSpPr>
          <p:nvPr>
            <p:ph type="title"/>
          </p:nvPr>
        </p:nvSpPr>
        <p:spPr/>
        <p:txBody>
          <a:bodyPr/>
          <a:lstStyle/>
          <a:p>
            <a:r>
              <a:rPr lang="en-US" dirty="0"/>
              <a:t>AI Stack Efficiency: </a:t>
            </a:r>
            <a:br>
              <a:rPr lang="en-US" dirty="0"/>
            </a:br>
            <a:r>
              <a:rPr lang="en-US" dirty="0"/>
              <a:t>Why do I think this can be done? </a:t>
            </a:r>
          </a:p>
        </p:txBody>
      </p:sp>
    </p:spTree>
    <p:extLst>
      <p:ext uri="{BB962C8B-B14F-4D97-AF65-F5344CB8AC3E}">
        <p14:creationId xmlns:p14="http://schemas.microsoft.com/office/powerpoint/2010/main" val="2755870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856529-80F0-AB0F-120B-663724AE0FE9}"/>
              </a:ext>
            </a:extLst>
          </p:cNvPr>
          <p:cNvSpPr>
            <a:spLocks noGrp="1"/>
          </p:cNvSpPr>
          <p:nvPr>
            <p:ph type="body" sz="quarter" idx="13"/>
          </p:nvPr>
        </p:nvSpPr>
        <p:spPr/>
        <p:txBody>
          <a:bodyPr/>
          <a:lstStyle/>
          <a:p>
            <a:r>
              <a:rPr lang="en-US" dirty="0"/>
              <a:t>Vista is in production (Grace, Grace-Hopper nodes). </a:t>
            </a:r>
          </a:p>
          <a:p>
            <a:pPr lvl="1"/>
            <a:r>
              <a:rPr lang="en-US" dirty="0"/>
              <a:t>Stampede3 has SXM H100 with x86, and Lonestar6 has H100 PCI if you need to do comparisons!</a:t>
            </a:r>
          </a:p>
          <a:p>
            <a:r>
              <a:rPr lang="en-US" dirty="0"/>
              <a:t>We will add an NVL-72 Blackwell queue hopefully before SC25. </a:t>
            </a:r>
          </a:p>
          <a:p>
            <a:r>
              <a:rPr lang="en-US" dirty="0"/>
              <a:t>Horizon-GPU Early User should start by March or so. </a:t>
            </a:r>
          </a:p>
          <a:p>
            <a:r>
              <a:rPr lang="en-US" dirty="0"/>
              <a:t>We know you will do cool things with them!</a:t>
            </a:r>
          </a:p>
        </p:txBody>
      </p:sp>
      <p:sp>
        <p:nvSpPr>
          <p:cNvPr id="3" name="Title 2">
            <a:extLst>
              <a:ext uri="{FF2B5EF4-FFF2-40B4-BE49-F238E27FC236}">
                <a16:creationId xmlns:a16="http://schemas.microsoft.com/office/drawing/2014/main" id="{1F5335C3-838E-1343-5B9D-A5CD0D0CC6AD}"/>
              </a:ext>
            </a:extLst>
          </p:cNvPr>
          <p:cNvSpPr>
            <a:spLocks noGrp="1"/>
          </p:cNvSpPr>
          <p:nvPr>
            <p:ph type="title"/>
          </p:nvPr>
        </p:nvSpPr>
        <p:spPr/>
        <p:txBody>
          <a:bodyPr/>
          <a:lstStyle/>
          <a:p>
            <a:r>
              <a:rPr lang="en-US" dirty="0"/>
              <a:t>Come explore the new Systems! </a:t>
            </a:r>
            <a:br>
              <a:rPr lang="en-US" dirty="0"/>
            </a:br>
            <a:r>
              <a:rPr lang="en-US" sz="1500" dirty="0"/>
              <a:t>Turns out there will be some interesting optimization work to do!</a:t>
            </a:r>
            <a:endParaRPr lang="en-US" dirty="0"/>
          </a:p>
        </p:txBody>
      </p:sp>
    </p:spTree>
    <p:extLst>
      <p:ext uri="{BB962C8B-B14F-4D97-AF65-F5344CB8AC3E}">
        <p14:creationId xmlns:p14="http://schemas.microsoft.com/office/powerpoint/2010/main" val="2540497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85DE55-4996-AB5C-704F-337A6C6C727E}"/>
              </a:ext>
            </a:extLst>
          </p:cNvPr>
          <p:cNvSpPr>
            <a:spLocks noGrp="1"/>
          </p:cNvSpPr>
          <p:nvPr>
            <p:ph type="ctrTitle"/>
          </p:nvPr>
        </p:nvSpPr>
        <p:spPr/>
        <p:txBody>
          <a:bodyPr/>
          <a:lstStyle/>
          <a:p>
            <a:r>
              <a:rPr lang="en-US" dirty="0"/>
              <a:t>Thanks!</a:t>
            </a:r>
          </a:p>
        </p:txBody>
      </p:sp>
      <p:sp>
        <p:nvSpPr>
          <p:cNvPr id="7" name="Subtitle 6">
            <a:extLst>
              <a:ext uri="{FF2B5EF4-FFF2-40B4-BE49-F238E27FC236}">
                <a16:creationId xmlns:a16="http://schemas.microsoft.com/office/drawing/2014/main" id="{21885618-94D1-9A17-B7DB-9A62D2890358}"/>
              </a:ext>
            </a:extLst>
          </p:cNvPr>
          <p:cNvSpPr>
            <a:spLocks noGrp="1"/>
          </p:cNvSpPr>
          <p:nvPr>
            <p:ph type="subTitle" idx="1"/>
          </p:nvPr>
        </p:nvSpPr>
        <p:spPr/>
        <p:txBody>
          <a:bodyPr/>
          <a:lstStyle/>
          <a:p>
            <a:r>
              <a:rPr lang="en-US" dirty="0" err="1"/>
              <a:t>dan@tacc.utexas.edu</a:t>
            </a:r>
            <a:endParaRPr lang="en-US" dirty="0"/>
          </a:p>
        </p:txBody>
      </p:sp>
    </p:spTree>
    <p:extLst>
      <p:ext uri="{BB962C8B-B14F-4D97-AF65-F5344CB8AC3E}">
        <p14:creationId xmlns:p14="http://schemas.microsoft.com/office/powerpoint/2010/main" val="1719520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44107-669C-C94A-B59D-76DAEB133E49}"/>
              </a:ext>
            </a:extLst>
          </p:cNvPr>
          <p:cNvSpPr>
            <a:spLocks noGrp="1"/>
          </p:cNvSpPr>
          <p:nvPr>
            <p:ph type="title"/>
          </p:nvPr>
        </p:nvSpPr>
        <p:spPr/>
        <p:txBody>
          <a:bodyPr/>
          <a:lstStyle/>
          <a:p>
            <a:r>
              <a:rPr lang="en-US" dirty="0"/>
              <a:t>What is TACC? </a:t>
            </a:r>
          </a:p>
        </p:txBody>
      </p:sp>
      <p:sp>
        <p:nvSpPr>
          <p:cNvPr id="3" name="Content Placeholder 2">
            <a:extLst>
              <a:ext uri="{FF2B5EF4-FFF2-40B4-BE49-F238E27FC236}">
                <a16:creationId xmlns:a16="http://schemas.microsoft.com/office/drawing/2014/main" id="{ADA76E3E-DD9C-DD4E-B441-3D6D5AA03065}"/>
              </a:ext>
            </a:extLst>
          </p:cNvPr>
          <p:cNvSpPr>
            <a:spLocks noGrp="1"/>
          </p:cNvSpPr>
          <p:nvPr>
            <p:ph idx="1"/>
          </p:nvPr>
        </p:nvSpPr>
        <p:spPr>
          <a:xfrm>
            <a:off x="128149" y="822961"/>
            <a:ext cx="4819237" cy="3104516"/>
          </a:xfrm>
        </p:spPr>
        <p:txBody>
          <a:bodyPr>
            <a:normAutofit fontScale="77500" lnSpcReduction="20000"/>
          </a:bodyPr>
          <a:lstStyle/>
          <a:p>
            <a:pPr marL="257175" indent="-257175">
              <a:buFont typeface="Arial" panose="020B0604020202020204" pitchFamily="34" charset="0"/>
              <a:buChar char="•"/>
            </a:pPr>
            <a:r>
              <a:rPr lang="en-US" dirty="0"/>
              <a:t>We are the UT and UT System Research Computing Facility</a:t>
            </a:r>
          </a:p>
          <a:p>
            <a:pPr marL="257175" indent="-257175">
              <a:buFont typeface="Arial" panose="020B0604020202020204" pitchFamily="34" charset="0"/>
              <a:buChar char="•"/>
            </a:pPr>
            <a:r>
              <a:rPr lang="en-US" dirty="0"/>
              <a:t>We are also the largest NSF-funded national computing center for open science</a:t>
            </a:r>
          </a:p>
          <a:p>
            <a:pPr marL="600075" lvl="1" indent="-257175">
              <a:buFont typeface="Arial" panose="020B0604020202020204" pitchFamily="34" charset="0"/>
              <a:buChar char="•"/>
            </a:pPr>
            <a:r>
              <a:rPr lang="en-US" dirty="0"/>
              <a:t>As well as NIST, NASA, NIH, DARPA, DOD, etc.</a:t>
            </a:r>
          </a:p>
          <a:p>
            <a:pPr marL="257175" indent="-257175">
              <a:buFont typeface="Arial" panose="020B0604020202020204" pitchFamily="34" charset="0"/>
              <a:buChar char="•"/>
            </a:pPr>
            <a:r>
              <a:rPr lang="en-US" dirty="0"/>
              <a:t>200+ Dedicated staff</a:t>
            </a:r>
          </a:p>
          <a:p>
            <a:pPr marL="257175" indent="-257175">
              <a:buFont typeface="Arial" panose="020B0604020202020204" pitchFamily="34" charset="0"/>
              <a:buChar char="•"/>
            </a:pPr>
            <a:r>
              <a:rPr lang="en-US" dirty="0"/>
              <a:t>Altogether, ~20k servers, &gt;1M CPU cores, 1k GPUs</a:t>
            </a:r>
          </a:p>
          <a:p>
            <a:pPr marL="257175" indent="-257175">
              <a:buFont typeface="Arial" panose="020B0604020202020204" pitchFamily="34" charset="0"/>
              <a:buChar char="•"/>
            </a:pPr>
            <a:r>
              <a:rPr lang="en-US" dirty="0"/>
              <a:t>About seven billion core hours over several million jobs per year – for 3,000 projects and ~40,000 users per year. </a:t>
            </a:r>
          </a:p>
        </p:txBody>
      </p:sp>
      <p:sp>
        <p:nvSpPr>
          <p:cNvPr id="4" name="Date Placeholder 3">
            <a:extLst>
              <a:ext uri="{FF2B5EF4-FFF2-40B4-BE49-F238E27FC236}">
                <a16:creationId xmlns:a16="http://schemas.microsoft.com/office/drawing/2014/main" id="{2453BD1C-FC8E-1049-8521-EBE74ADB7194}"/>
              </a:ext>
            </a:extLst>
          </p:cNvPr>
          <p:cNvSpPr>
            <a:spLocks noGrp="1"/>
          </p:cNvSpPr>
          <p:nvPr>
            <p:ph type="dt" sz="half" idx="10"/>
          </p:nvPr>
        </p:nvSpPr>
        <p:spPr/>
        <p:txBody>
          <a:bodyPr/>
          <a:lstStyle/>
          <a:p>
            <a:fld id="{EB9485BF-BBAE-3B4C-B74C-D5A0814F19EA}" type="datetime1">
              <a:rPr lang="en-US" smtClean="0"/>
              <a:t>9/18/25</a:t>
            </a:fld>
            <a:endParaRPr lang="en-US" dirty="0"/>
          </a:p>
        </p:txBody>
      </p:sp>
      <p:sp>
        <p:nvSpPr>
          <p:cNvPr id="5" name="Slide Number Placeholder 4">
            <a:extLst>
              <a:ext uri="{FF2B5EF4-FFF2-40B4-BE49-F238E27FC236}">
                <a16:creationId xmlns:a16="http://schemas.microsoft.com/office/drawing/2014/main" id="{FE0C487B-B62D-634D-8B85-C79F153C65D0}"/>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
        <p:nvSpPr>
          <p:cNvPr id="6" name="TextBox 5">
            <a:extLst>
              <a:ext uri="{FF2B5EF4-FFF2-40B4-BE49-F238E27FC236}">
                <a16:creationId xmlns:a16="http://schemas.microsoft.com/office/drawing/2014/main" id="{6DD7173F-888B-A936-28CE-D57B0783EDB5}"/>
              </a:ext>
            </a:extLst>
          </p:cNvPr>
          <p:cNvSpPr txBox="1"/>
          <p:nvPr/>
        </p:nvSpPr>
        <p:spPr>
          <a:xfrm>
            <a:off x="183545" y="4110355"/>
            <a:ext cx="9057416" cy="784830"/>
          </a:xfrm>
          <a:prstGeom prst="rect">
            <a:avLst/>
          </a:prstGeom>
          <a:noFill/>
        </p:spPr>
        <p:txBody>
          <a:bodyPr wrap="none" rtlCol="0">
            <a:spAutoFit/>
          </a:bodyPr>
          <a:lstStyle/>
          <a:p>
            <a:r>
              <a:rPr lang="en-US" sz="1500" b="1" dirty="0"/>
              <a:t>Federal Investments in TACC are over $1B in last 10 years; and over $1B slated for next 10 years</a:t>
            </a:r>
            <a:r>
              <a:rPr lang="en-US" sz="1500" dirty="0"/>
              <a:t>.</a:t>
            </a:r>
          </a:p>
          <a:p>
            <a:r>
              <a:rPr lang="en-US" sz="1500" dirty="0"/>
              <a:t>While we are a national provider,  we have *by far* the most computing resources of any University </a:t>
            </a:r>
          </a:p>
          <a:p>
            <a:r>
              <a:rPr lang="en-US" sz="1500" dirty="0"/>
              <a:t>in the country (and often the world), and will continue to through the 2020s. </a:t>
            </a:r>
          </a:p>
        </p:txBody>
      </p:sp>
      <p:pic>
        <p:nvPicPr>
          <p:cNvPr id="10" name="Picture 9">
            <a:extLst>
              <a:ext uri="{FF2B5EF4-FFF2-40B4-BE49-F238E27FC236}">
                <a16:creationId xmlns:a16="http://schemas.microsoft.com/office/drawing/2014/main" id="{F932E9F6-1DA8-6E15-A639-3CC0518FAD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37867" y="1294709"/>
            <a:ext cx="1975821" cy="2634427"/>
          </a:xfrm>
          <a:prstGeom prst="rect">
            <a:avLst/>
          </a:prstGeom>
        </p:spPr>
      </p:pic>
      <p:pic>
        <p:nvPicPr>
          <p:cNvPr id="7" name="Picture 6">
            <a:extLst>
              <a:ext uri="{FF2B5EF4-FFF2-40B4-BE49-F238E27FC236}">
                <a16:creationId xmlns:a16="http://schemas.microsoft.com/office/drawing/2014/main" id="{058A4A94-C0CA-AD46-B18E-69519BEBC5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9963" y="1925635"/>
            <a:ext cx="2840304" cy="1986237"/>
          </a:xfrm>
          <a:prstGeom prst="rect">
            <a:avLst/>
          </a:prstGeom>
        </p:spPr>
      </p:pic>
      <p:pic>
        <p:nvPicPr>
          <p:cNvPr id="8" name="Picture 7">
            <a:extLst>
              <a:ext uri="{FF2B5EF4-FFF2-40B4-BE49-F238E27FC236}">
                <a16:creationId xmlns:a16="http://schemas.microsoft.com/office/drawing/2014/main" id="{7E920A0E-41A6-97D0-6E72-F0ED564E11F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89963" y="225732"/>
            <a:ext cx="3979808" cy="1651621"/>
          </a:xfrm>
          <a:prstGeom prst="rect">
            <a:avLst/>
          </a:prstGeom>
        </p:spPr>
      </p:pic>
    </p:spTree>
    <p:extLst>
      <p:ext uri="{BB962C8B-B14F-4D97-AF65-F5344CB8AC3E}">
        <p14:creationId xmlns:p14="http://schemas.microsoft.com/office/powerpoint/2010/main" val="2497310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4563E-53D2-2B89-B843-E6919F4C7DC1}"/>
              </a:ext>
            </a:extLst>
          </p:cNvPr>
          <p:cNvSpPr>
            <a:spLocks noGrp="1"/>
          </p:cNvSpPr>
          <p:nvPr>
            <p:ph type="title"/>
          </p:nvPr>
        </p:nvSpPr>
        <p:spPr/>
        <p:txBody>
          <a:bodyPr/>
          <a:lstStyle/>
          <a:p>
            <a:r>
              <a:rPr lang="en-US" dirty="0"/>
              <a:t>Who uses TACC? </a:t>
            </a:r>
          </a:p>
        </p:txBody>
      </p:sp>
      <p:sp>
        <p:nvSpPr>
          <p:cNvPr id="3" name="Content Placeholder 2">
            <a:extLst>
              <a:ext uri="{FF2B5EF4-FFF2-40B4-BE49-F238E27FC236}">
                <a16:creationId xmlns:a16="http://schemas.microsoft.com/office/drawing/2014/main" id="{982BBF96-A80E-E51D-1E9F-7E67C8D27710}"/>
              </a:ext>
            </a:extLst>
          </p:cNvPr>
          <p:cNvSpPr>
            <a:spLocks noGrp="1"/>
          </p:cNvSpPr>
          <p:nvPr>
            <p:ph idx="1"/>
          </p:nvPr>
        </p:nvSpPr>
        <p:spPr>
          <a:xfrm>
            <a:off x="220968" y="873367"/>
            <a:ext cx="8510503" cy="4100441"/>
          </a:xfrm>
        </p:spPr>
        <p:txBody>
          <a:bodyPr>
            <a:normAutofit fontScale="77500" lnSpcReduction="20000"/>
          </a:bodyPr>
          <a:lstStyle/>
          <a:p>
            <a:pPr marL="257175" indent="-257175">
              <a:buFont typeface="Arial" panose="020B0604020202020204" pitchFamily="34" charset="0"/>
              <a:buChar char="•"/>
            </a:pPr>
            <a:r>
              <a:rPr lang="en-US" dirty="0"/>
              <a:t>At UT, about 70% of NSF grant recipients, and &gt;50% of NIH grant recipients, are TACC Users. </a:t>
            </a:r>
          </a:p>
          <a:p>
            <a:pPr marL="600075" lvl="1" indent="-257175">
              <a:buFont typeface="Arial" panose="020B0604020202020204" pitchFamily="34" charset="0"/>
              <a:buChar char="•"/>
            </a:pPr>
            <a:r>
              <a:rPr lang="en-US" dirty="0"/>
              <a:t>(~$199M to UT Austin in 2024 *not* including awards directly to TACC). </a:t>
            </a:r>
          </a:p>
          <a:p>
            <a:pPr marL="257175" indent="-257175">
              <a:buFont typeface="Arial" panose="020B0604020202020204" pitchFamily="34" charset="0"/>
              <a:buChar char="•"/>
            </a:pPr>
            <a:r>
              <a:rPr lang="en-US" dirty="0"/>
              <a:t>Around the country, users doing unclassified research at more than 400 institutions use TACC on over 3,000 projects for year. </a:t>
            </a:r>
          </a:p>
          <a:p>
            <a:pPr marL="600075" lvl="1" indent="-257175">
              <a:buFont typeface="Arial" panose="020B0604020202020204" pitchFamily="34" charset="0"/>
              <a:buChar char="•"/>
            </a:pPr>
            <a:r>
              <a:rPr lang="en-US" dirty="0"/>
              <a:t>Including a number of startups; large industry use us more for tech pathfinding. </a:t>
            </a:r>
          </a:p>
          <a:p>
            <a:pPr marL="257175" indent="-257175">
              <a:buFont typeface="Arial" panose="020B0604020202020204" pitchFamily="34" charset="0"/>
              <a:buChar char="•"/>
            </a:pPr>
            <a:r>
              <a:rPr lang="en-US" dirty="0"/>
              <a:t>Since it’s inception in 2001, TACC has had well over 100k users – 90k of which are students. </a:t>
            </a:r>
          </a:p>
          <a:p>
            <a:pPr marL="600075" lvl="1" indent="-257175">
              <a:buFont typeface="Arial" panose="020B0604020202020204" pitchFamily="34" charset="0"/>
              <a:buChar char="•"/>
            </a:pPr>
            <a:r>
              <a:rPr lang="en-US" dirty="0"/>
              <a:t>&gt;30k use the resources in any given year. </a:t>
            </a:r>
          </a:p>
          <a:p>
            <a:pPr marL="257175" indent="-257175">
              <a:buFont typeface="Arial" panose="020B0604020202020204" pitchFamily="34" charset="0"/>
              <a:buChar char="•"/>
            </a:pPr>
            <a:r>
              <a:rPr lang="en-US" dirty="0"/>
              <a:t>TACC users have 4 Nobel prizes, many Gordon Bell prizes, and countless “first of its kind” computational achievements. </a:t>
            </a:r>
          </a:p>
          <a:p>
            <a:pPr marL="257175" indent="-257175">
              <a:buFont typeface="Arial" panose="020B0604020202020204" pitchFamily="34" charset="0"/>
              <a:buChar char="•"/>
            </a:pPr>
            <a:r>
              <a:rPr lang="en-US" dirty="0"/>
              <a:t>Access to TACC is provided through: </a:t>
            </a:r>
          </a:p>
          <a:p>
            <a:pPr marL="600075" lvl="1" indent="-257175">
              <a:buFont typeface="Arial" panose="020B0604020202020204" pitchFamily="34" charset="0"/>
              <a:buChar char="•"/>
            </a:pPr>
            <a:r>
              <a:rPr lang="en-US" dirty="0"/>
              <a:t>NSF ACCESS and NSF Leadership Computing Programs. </a:t>
            </a:r>
          </a:p>
          <a:p>
            <a:pPr marL="600075" lvl="1" indent="-257175">
              <a:buFont typeface="Arial" panose="020B0604020202020204" pitchFamily="34" charset="0"/>
              <a:buChar char="•"/>
            </a:pPr>
            <a:r>
              <a:rPr lang="en-US" dirty="0"/>
              <a:t>NAIRR Pilot (National AI Research Resource). </a:t>
            </a:r>
          </a:p>
          <a:p>
            <a:pPr marL="600075" lvl="1" indent="-257175">
              <a:buFont typeface="Arial" panose="020B0604020202020204" pitchFamily="34" charset="0"/>
              <a:buChar char="•"/>
            </a:pPr>
            <a:r>
              <a:rPr lang="en-US" dirty="0"/>
              <a:t>UT-Austin and UT-System programs. </a:t>
            </a:r>
          </a:p>
          <a:p>
            <a:pPr marL="600075" lvl="1" indent="-257175">
              <a:buFont typeface="Arial" panose="020B0604020202020204" pitchFamily="34" charset="0"/>
              <a:buChar char="•"/>
            </a:pPr>
            <a:r>
              <a:rPr lang="en-US" dirty="0"/>
              <a:t>Direct investment from partner institutions (Texas A&amp;M, Texas Tech, North Texas, etc.). </a:t>
            </a:r>
          </a:p>
          <a:p>
            <a:pPr marL="600075" lvl="1" indent="-257175">
              <a:buFont typeface="Arial" panose="020B0604020202020204" pitchFamily="34" charset="0"/>
              <a:buChar char="•"/>
            </a:pPr>
            <a:r>
              <a:rPr lang="en-US" dirty="0"/>
              <a:t>Direct contracts through other agencies (though NSF provides some courtesy time to NIH, DOE, NASA, etc.). </a:t>
            </a:r>
          </a:p>
        </p:txBody>
      </p:sp>
      <p:sp>
        <p:nvSpPr>
          <p:cNvPr id="4" name="Date Placeholder 3">
            <a:extLst>
              <a:ext uri="{FF2B5EF4-FFF2-40B4-BE49-F238E27FC236}">
                <a16:creationId xmlns:a16="http://schemas.microsoft.com/office/drawing/2014/main" id="{67DEAA40-DA73-38AD-9BEC-29776E18F29F}"/>
              </a:ext>
            </a:extLst>
          </p:cNvPr>
          <p:cNvSpPr>
            <a:spLocks noGrp="1"/>
          </p:cNvSpPr>
          <p:nvPr>
            <p:ph type="dt" sz="half" idx="10"/>
          </p:nvPr>
        </p:nvSpPr>
        <p:spPr/>
        <p:txBody>
          <a:bodyPr/>
          <a:lstStyle/>
          <a:p>
            <a:fld id="{EB9485BF-BBAE-3B4C-B74C-D5A0814F19EA}" type="datetime1">
              <a:rPr lang="en-US" smtClean="0"/>
              <a:t>9/18/25</a:t>
            </a:fld>
            <a:endParaRPr lang="en-US" dirty="0"/>
          </a:p>
        </p:txBody>
      </p:sp>
      <p:sp>
        <p:nvSpPr>
          <p:cNvPr id="5" name="Slide Number Placeholder 4">
            <a:extLst>
              <a:ext uri="{FF2B5EF4-FFF2-40B4-BE49-F238E27FC236}">
                <a16:creationId xmlns:a16="http://schemas.microsoft.com/office/drawing/2014/main" id="{2D902481-4905-4912-B53C-758F68410EA1}"/>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3267424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D1D10-B0F1-5142-3FC2-C5E11B2006A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AAF829B-363D-2D48-3CE2-2C16C1DF20C7}"/>
              </a:ext>
            </a:extLst>
          </p:cNvPr>
          <p:cNvSpPr>
            <a:spLocks noGrp="1"/>
          </p:cNvSpPr>
          <p:nvPr>
            <p:ph type="body" sz="quarter" idx="13"/>
          </p:nvPr>
        </p:nvSpPr>
        <p:spPr/>
        <p:txBody>
          <a:bodyPr/>
          <a:lstStyle/>
          <a:p>
            <a:endParaRPr lang="en-US" dirty="0"/>
          </a:p>
          <a:p>
            <a:r>
              <a:rPr lang="en-US" dirty="0"/>
              <a:t>Despite an incredibly challenging year for science funding. </a:t>
            </a:r>
          </a:p>
          <a:p>
            <a:pPr lvl="1"/>
            <a:r>
              <a:rPr lang="en-US" dirty="0"/>
              <a:t>At a time when everyone realizes the power of computing (</a:t>
            </a:r>
            <a:r>
              <a:rPr lang="en-US" dirty="0" err="1"/>
              <a:t>read:AI</a:t>
            </a:r>
            <a:r>
              <a:rPr lang="en-US" dirty="0"/>
              <a:t>) can transform society, the US is the only government in the world pulling back public sector investment… not to mention all the other science areas. </a:t>
            </a:r>
          </a:p>
          <a:p>
            <a:r>
              <a:rPr lang="en-US" dirty="0"/>
              <a:t>The schedule and the budget remain the same. </a:t>
            </a:r>
          </a:p>
          <a:p>
            <a:r>
              <a:rPr lang="en-US" dirty="0"/>
              <a:t>Amazingly, the machine configuration is almost exactly the same! </a:t>
            </a:r>
          </a:p>
        </p:txBody>
      </p:sp>
      <p:sp>
        <p:nvSpPr>
          <p:cNvPr id="4" name="Title 3">
            <a:extLst>
              <a:ext uri="{FF2B5EF4-FFF2-40B4-BE49-F238E27FC236}">
                <a16:creationId xmlns:a16="http://schemas.microsoft.com/office/drawing/2014/main" id="{49273192-79F5-D7CA-2138-AC2F05C30C51}"/>
              </a:ext>
            </a:extLst>
          </p:cNvPr>
          <p:cNvSpPr>
            <a:spLocks noGrp="1"/>
          </p:cNvSpPr>
          <p:nvPr>
            <p:ph type="title"/>
          </p:nvPr>
        </p:nvSpPr>
        <p:spPr/>
        <p:txBody>
          <a:bodyPr/>
          <a:lstStyle/>
          <a:p>
            <a:r>
              <a:rPr lang="en-US" dirty="0"/>
              <a:t>The NSF Leadership Class Computing Facility remains on Track</a:t>
            </a:r>
          </a:p>
        </p:txBody>
      </p:sp>
    </p:spTree>
    <p:extLst>
      <p:ext uri="{BB962C8B-B14F-4D97-AF65-F5344CB8AC3E}">
        <p14:creationId xmlns:p14="http://schemas.microsoft.com/office/powerpoint/2010/main" val="2876232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F601938-8EF6-8C1D-EE67-EC6760CD453A}"/>
              </a:ext>
            </a:extLst>
          </p:cNvPr>
          <p:cNvSpPr/>
          <p:nvPr/>
        </p:nvSpPr>
        <p:spPr>
          <a:xfrm>
            <a:off x="266699" y="1428623"/>
            <a:ext cx="8689302" cy="2116309"/>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42884"/>
            <a:endParaRPr lang="en-US" sz="1013">
              <a:solidFill>
                <a:srgbClr val="FFFFFF"/>
              </a:solidFill>
              <a:latin typeface="Century Gothic" panose="020B0502020202020204"/>
            </a:endParaRPr>
          </a:p>
        </p:txBody>
      </p:sp>
      <p:sp>
        <p:nvSpPr>
          <p:cNvPr id="2" name="Title 1">
            <a:extLst>
              <a:ext uri="{FF2B5EF4-FFF2-40B4-BE49-F238E27FC236}">
                <a16:creationId xmlns:a16="http://schemas.microsoft.com/office/drawing/2014/main" id="{BB7E61CB-7899-13CE-F109-F9058A468E3A}"/>
              </a:ext>
            </a:extLst>
          </p:cNvPr>
          <p:cNvSpPr>
            <a:spLocks noGrp="1"/>
          </p:cNvSpPr>
          <p:nvPr>
            <p:ph type="title"/>
          </p:nvPr>
        </p:nvSpPr>
        <p:spPr/>
        <p:txBody>
          <a:bodyPr>
            <a:normAutofit fontScale="90000"/>
          </a:bodyPr>
          <a:lstStyle/>
          <a:p>
            <a:r>
              <a:rPr lang="en-US" dirty="0"/>
              <a:t>Stampede 3 in Context: </a:t>
            </a:r>
            <a:br>
              <a:rPr lang="en-US" dirty="0"/>
            </a:br>
            <a:r>
              <a:rPr lang="en-US" dirty="0"/>
              <a:t>TACC Compute hardware </a:t>
            </a:r>
            <a:br>
              <a:rPr lang="en-US" dirty="0"/>
            </a:br>
            <a:r>
              <a:rPr lang="en-US" sz="2000" dirty="0"/>
              <a:t>The big systems in 2025</a:t>
            </a:r>
          </a:p>
        </p:txBody>
      </p:sp>
      <p:pic>
        <p:nvPicPr>
          <p:cNvPr id="6" name="Content Placeholder 5">
            <a:extLst>
              <a:ext uri="{FF2B5EF4-FFF2-40B4-BE49-F238E27FC236}">
                <a16:creationId xmlns:a16="http://schemas.microsoft.com/office/drawing/2014/main" id="{FC9BF499-FF86-38E5-46CB-F2AAA417EE23}"/>
              </a:ext>
            </a:extLst>
          </p:cNvPr>
          <p:cNvPicPr>
            <a:picLocks noGrp="1" noChangeAspect="1"/>
          </p:cNvPicPr>
          <p:nvPr>
            <p:ph idx="1"/>
          </p:nvPr>
        </p:nvPicPr>
        <p:blipFill>
          <a:blip r:embed="rId2"/>
          <a:stretch>
            <a:fillRect/>
          </a:stretch>
        </p:blipFill>
        <p:spPr>
          <a:xfrm>
            <a:off x="449264" y="1629051"/>
            <a:ext cx="8245475" cy="1732744"/>
          </a:xfrm>
          <a:prstGeom prst="rect">
            <a:avLst/>
          </a:prstGeom>
        </p:spPr>
      </p:pic>
      <p:sp>
        <p:nvSpPr>
          <p:cNvPr id="4" name="Date Placeholder 3">
            <a:extLst>
              <a:ext uri="{FF2B5EF4-FFF2-40B4-BE49-F238E27FC236}">
                <a16:creationId xmlns:a16="http://schemas.microsoft.com/office/drawing/2014/main" id="{73C6EBFD-F01C-ED51-7FC3-5E9DD52FAF3D}"/>
              </a:ext>
            </a:extLst>
          </p:cNvPr>
          <p:cNvSpPr>
            <a:spLocks noGrp="1"/>
          </p:cNvSpPr>
          <p:nvPr>
            <p:ph type="dt" sz="half" idx="10"/>
          </p:nvPr>
        </p:nvSpPr>
        <p:spPr/>
        <p:txBody>
          <a:bodyPr/>
          <a:lstStyle/>
          <a:p>
            <a:pPr defTabSz="342884"/>
            <a:fld id="{EB9485BF-BBAE-3B4C-B74C-D5A0814F19EA}" type="datetime1">
              <a:rPr lang="en-US">
                <a:solidFill>
                  <a:srgbClr val="FFFFFF"/>
                </a:solidFill>
              </a:rPr>
              <a:pPr defTabSz="342884"/>
              <a:t>9/18/25</a:t>
            </a:fld>
            <a:endParaRPr lang="en-US" dirty="0">
              <a:solidFill>
                <a:srgbClr val="FFFFFF"/>
              </a:solidFill>
            </a:endParaRPr>
          </a:p>
        </p:txBody>
      </p:sp>
      <p:sp>
        <p:nvSpPr>
          <p:cNvPr id="5" name="Slide Number Placeholder 4">
            <a:extLst>
              <a:ext uri="{FF2B5EF4-FFF2-40B4-BE49-F238E27FC236}">
                <a16:creationId xmlns:a16="http://schemas.microsoft.com/office/drawing/2014/main" id="{928EB8F5-6845-C9E9-C70F-F4815D48252E}"/>
              </a:ext>
            </a:extLst>
          </p:cNvPr>
          <p:cNvSpPr>
            <a:spLocks noGrp="1"/>
          </p:cNvSpPr>
          <p:nvPr>
            <p:ph type="sldNum" sz="quarter" idx="12"/>
          </p:nvPr>
        </p:nvSpPr>
        <p:spPr/>
        <p:txBody>
          <a:bodyPr/>
          <a:lstStyle/>
          <a:p>
            <a:pPr defTabSz="342884"/>
            <a:fld id="{D57F1E4F-1CFF-5643-939E-217C01CDF565}" type="slidenum">
              <a:rPr lang="en-US">
                <a:solidFill>
                  <a:srgbClr val="FFFFFF"/>
                </a:solidFill>
              </a:rPr>
              <a:pPr defTabSz="342884"/>
              <a:t>6</a:t>
            </a:fld>
            <a:endParaRPr lang="en-US" dirty="0">
              <a:solidFill>
                <a:srgbClr val="FFFFFF"/>
              </a:solidFill>
            </a:endParaRPr>
          </a:p>
        </p:txBody>
      </p:sp>
      <p:sp>
        <p:nvSpPr>
          <p:cNvPr id="3" name="TextBox 2">
            <a:extLst>
              <a:ext uri="{FF2B5EF4-FFF2-40B4-BE49-F238E27FC236}">
                <a16:creationId xmlns:a16="http://schemas.microsoft.com/office/drawing/2014/main" id="{40B87E45-92D7-0A3E-3728-7FD881D643A2}"/>
              </a:ext>
            </a:extLst>
          </p:cNvPr>
          <p:cNvSpPr txBox="1"/>
          <p:nvPr/>
        </p:nvSpPr>
        <p:spPr>
          <a:xfrm>
            <a:off x="513160" y="3587592"/>
            <a:ext cx="3110147" cy="830997"/>
          </a:xfrm>
          <a:prstGeom prst="rect">
            <a:avLst/>
          </a:prstGeom>
          <a:noFill/>
        </p:spPr>
        <p:txBody>
          <a:bodyPr wrap="none" rtlCol="0">
            <a:spAutoFit/>
          </a:bodyPr>
          <a:lstStyle/>
          <a:p>
            <a:pPr marL="285736" indent="-285736" defTabSz="342884">
              <a:buFont typeface="Arial" panose="020B0604020202020204" pitchFamily="34" charset="0"/>
              <a:buChar char="•"/>
            </a:pPr>
            <a:r>
              <a:rPr lang="en-US" sz="1200" dirty="0">
                <a:solidFill>
                  <a:srgbClr val="FFFFFF"/>
                </a:solidFill>
                <a:latin typeface="Century Gothic" panose="020B0502020202020204"/>
              </a:rPr>
              <a:t>Rough total peak power, 9.5MW</a:t>
            </a:r>
          </a:p>
          <a:p>
            <a:pPr marL="285736" indent="-285736" defTabSz="342884">
              <a:buFont typeface="Arial" panose="020B0604020202020204" pitchFamily="34" charset="0"/>
              <a:buChar char="•"/>
            </a:pPr>
            <a:r>
              <a:rPr lang="en-US" sz="1200" dirty="0">
                <a:solidFill>
                  <a:srgbClr val="FFFFFF"/>
                </a:solidFill>
                <a:latin typeface="Century Gothic" panose="020B0502020202020204"/>
              </a:rPr>
              <a:t>Rough total average power, ~6MW</a:t>
            </a:r>
          </a:p>
          <a:p>
            <a:pPr marL="285736" indent="-285736" defTabSz="342884">
              <a:buFont typeface="Arial" panose="020B0604020202020204" pitchFamily="34" charset="0"/>
              <a:buChar char="•"/>
            </a:pPr>
            <a:r>
              <a:rPr lang="en-US" sz="1200" dirty="0">
                <a:solidFill>
                  <a:srgbClr val="FFFFFF"/>
                </a:solidFill>
                <a:latin typeface="Century Gothic" panose="020B0502020202020204"/>
              </a:rPr>
              <a:t>Plus cooling power</a:t>
            </a:r>
          </a:p>
          <a:p>
            <a:pPr marL="285736" indent="-285736" defTabSz="342884">
              <a:buFont typeface="Arial" panose="020B0604020202020204" pitchFamily="34" charset="0"/>
              <a:buChar char="•"/>
            </a:pPr>
            <a:r>
              <a:rPr lang="en-US" sz="1200" dirty="0">
                <a:solidFill>
                  <a:srgbClr val="FFFFFF"/>
                </a:solidFill>
                <a:latin typeface="Century Gothic" panose="020B0502020202020204"/>
              </a:rPr>
              <a:t>Horizon will add 13MW</a:t>
            </a:r>
          </a:p>
        </p:txBody>
      </p:sp>
      <p:sp>
        <p:nvSpPr>
          <p:cNvPr id="8" name="TextBox 7">
            <a:extLst>
              <a:ext uri="{FF2B5EF4-FFF2-40B4-BE49-F238E27FC236}">
                <a16:creationId xmlns:a16="http://schemas.microsoft.com/office/drawing/2014/main" id="{593018AB-C2DF-442A-5B0C-91DAE39BBA9A}"/>
              </a:ext>
            </a:extLst>
          </p:cNvPr>
          <p:cNvSpPr txBox="1"/>
          <p:nvPr/>
        </p:nvSpPr>
        <p:spPr>
          <a:xfrm>
            <a:off x="4468582" y="3791352"/>
            <a:ext cx="3275256" cy="248209"/>
          </a:xfrm>
          <a:prstGeom prst="rect">
            <a:avLst/>
          </a:prstGeom>
          <a:noFill/>
        </p:spPr>
        <p:txBody>
          <a:bodyPr wrap="none" rtlCol="0">
            <a:spAutoFit/>
          </a:bodyPr>
          <a:lstStyle/>
          <a:p>
            <a:r>
              <a:rPr lang="en-US" sz="1013" b="1" dirty="0"/>
              <a:t>AI Inference endpoint hosting available very soon</a:t>
            </a:r>
          </a:p>
        </p:txBody>
      </p:sp>
      <p:sp>
        <p:nvSpPr>
          <p:cNvPr id="9" name="TextBox 8">
            <a:extLst>
              <a:ext uri="{FF2B5EF4-FFF2-40B4-BE49-F238E27FC236}">
                <a16:creationId xmlns:a16="http://schemas.microsoft.com/office/drawing/2014/main" id="{81EB036B-5052-9930-A989-D7EF2149B429}"/>
              </a:ext>
            </a:extLst>
          </p:cNvPr>
          <p:cNvSpPr txBox="1"/>
          <p:nvPr/>
        </p:nvSpPr>
        <p:spPr>
          <a:xfrm>
            <a:off x="2146287" y="4424958"/>
            <a:ext cx="2031325" cy="559961"/>
          </a:xfrm>
          <a:prstGeom prst="rect">
            <a:avLst/>
          </a:prstGeom>
          <a:noFill/>
        </p:spPr>
        <p:txBody>
          <a:bodyPr wrap="none" rtlCol="0">
            <a:spAutoFit/>
          </a:bodyPr>
          <a:lstStyle/>
          <a:p>
            <a:r>
              <a:rPr lang="en-US" sz="1013" dirty="0"/>
              <a:t>Smaller NSF Platforms: </a:t>
            </a:r>
          </a:p>
          <a:p>
            <a:r>
              <a:rPr lang="en-US" sz="1013" dirty="0"/>
              <a:t>	Jetstream – Cloud</a:t>
            </a:r>
          </a:p>
          <a:p>
            <a:r>
              <a:rPr lang="en-US" sz="1013" dirty="0"/>
              <a:t>	Chameleon – CS Testbed</a:t>
            </a:r>
          </a:p>
        </p:txBody>
      </p:sp>
      <p:sp>
        <p:nvSpPr>
          <p:cNvPr id="10" name="TextBox 9">
            <a:extLst>
              <a:ext uri="{FF2B5EF4-FFF2-40B4-BE49-F238E27FC236}">
                <a16:creationId xmlns:a16="http://schemas.microsoft.com/office/drawing/2014/main" id="{229DE232-A290-3DD6-8A42-84B794185ED2}"/>
              </a:ext>
            </a:extLst>
          </p:cNvPr>
          <p:cNvSpPr txBox="1"/>
          <p:nvPr/>
        </p:nvSpPr>
        <p:spPr>
          <a:xfrm>
            <a:off x="4218976" y="4239696"/>
            <a:ext cx="1784463" cy="404085"/>
          </a:xfrm>
          <a:prstGeom prst="rect">
            <a:avLst/>
          </a:prstGeom>
          <a:noFill/>
        </p:spPr>
        <p:txBody>
          <a:bodyPr wrap="none" rtlCol="0">
            <a:spAutoFit/>
          </a:bodyPr>
          <a:lstStyle/>
          <a:p>
            <a:r>
              <a:rPr lang="en-US" sz="1013" dirty="0"/>
              <a:t>Other  Compute Platforms: </a:t>
            </a:r>
          </a:p>
          <a:p>
            <a:r>
              <a:rPr lang="en-US" sz="1013" dirty="0"/>
              <a:t>	Cyclone - Kubernetes</a:t>
            </a:r>
          </a:p>
        </p:txBody>
      </p:sp>
      <p:sp>
        <p:nvSpPr>
          <p:cNvPr id="11" name="TextBox 10">
            <a:extLst>
              <a:ext uri="{FF2B5EF4-FFF2-40B4-BE49-F238E27FC236}">
                <a16:creationId xmlns:a16="http://schemas.microsoft.com/office/drawing/2014/main" id="{F4554B4A-ABE9-636D-3381-FEB7AC394179}"/>
              </a:ext>
            </a:extLst>
          </p:cNvPr>
          <p:cNvSpPr txBox="1"/>
          <p:nvPr/>
        </p:nvSpPr>
        <p:spPr>
          <a:xfrm>
            <a:off x="6464283" y="4063278"/>
            <a:ext cx="2077813" cy="715837"/>
          </a:xfrm>
          <a:prstGeom prst="rect">
            <a:avLst/>
          </a:prstGeom>
          <a:noFill/>
        </p:spPr>
        <p:txBody>
          <a:bodyPr wrap="none" rtlCol="0">
            <a:spAutoFit/>
          </a:bodyPr>
          <a:lstStyle/>
          <a:p>
            <a:r>
              <a:rPr lang="en-US" sz="1013" dirty="0"/>
              <a:t>Storage Platforms: </a:t>
            </a:r>
          </a:p>
          <a:p>
            <a:r>
              <a:rPr lang="en-US" sz="1013" dirty="0"/>
              <a:t>    Ranch – Archive</a:t>
            </a:r>
          </a:p>
          <a:p>
            <a:r>
              <a:rPr lang="en-US" sz="1013" dirty="0"/>
              <a:t>    Corral – Published Collections</a:t>
            </a:r>
          </a:p>
          <a:p>
            <a:r>
              <a:rPr lang="en-US" sz="1013" dirty="0"/>
              <a:t>    Stockyard. -- Sitewide Work</a:t>
            </a:r>
          </a:p>
        </p:txBody>
      </p:sp>
    </p:spTree>
    <p:extLst>
      <p:ext uri="{BB962C8B-B14F-4D97-AF65-F5344CB8AC3E}">
        <p14:creationId xmlns:p14="http://schemas.microsoft.com/office/powerpoint/2010/main" val="3462731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FEC5A-4937-8D34-73CE-AD81F787B4D1}"/>
              </a:ext>
            </a:extLst>
          </p:cNvPr>
          <p:cNvSpPr>
            <a:spLocks noGrp="1"/>
          </p:cNvSpPr>
          <p:nvPr>
            <p:ph type="title"/>
          </p:nvPr>
        </p:nvSpPr>
        <p:spPr/>
        <p:txBody>
          <a:bodyPr/>
          <a:lstStyle/>
          <a:p>
            <a:r>
              <a:rPr lang="en-US" dirty="0"/>
              <a:t>Worth Mentioning</a:t>
            </a:r>
          </a:p>
        </p:txBody>
      </p:sp>
      <p:sp>
        <p:nvSpPr>
          <p:cNvPr id="3" name="Content Placeholder 2">
            <a:extLst>
              <a:ext uri="{FF2B5EF4-FFF2-40B4-BE49-F238E27FC236}">
                <a16:creationId xmlns:a16="http://schemas.microsoft.com/office/drawing/2014/main" id="{16B6C07B-81F5-D627-AC71-0C6BE63F4307}"/>
              </a:ext>
            </a:extLst>
          </p:cNvPr>
          <p:cNvSpPr>
            <a:spLocks noGrp="1"/>
          </p:cNvSpPr>
          <p:nvPr>
            <p:ph idx="1"/>
          </p:nvPr>
        </p:nvSpPr>
        <p:spPr>
          <a:xfrm>
            <a:off x="513159" y="1216025"/>
            <a:ext cx="8245830" cy="2711450"/>
          </a:xfrm>
        </p:spPr>
        <p:txBody>
          <a:bodyPr/>
          <a:lstStyle/>
          <a:p>
            <a:r>
              <a:rPr lang="en-US" dirty="0"/>
              <a:t>Hype aside… </a:t>
            </a:r>
          </a:p>
          <a:p>
            <a:r>
              <a:rPr lang="en-US" dirty="0"/>
              <a:t>	We have 12,000 plus CPU nodes</a:t>
            </a:r>
          </a:p>
          <a:p>
            <a:r>
              <a:rPr lang="en-US" dirty="0"/>
              <a:t>	We have  less than 1,000 GPU nodes</a:t>
            </a:r>
          </a:p>
          <a:p>
            <a:r>
              <a:rPr lang="en-US" dirty="0"/>
              <a:t>CPU nodes still have longer wait times </a:t>
            </a:r>
            <a:r>
              <a:rPr lang="en-US" dirty="0">
                <a:sym typeface="Wingdings" pitchFamily="2" charset="2"/>
              </a:rPr>
              <a:t>. </a:t>
            </a:r>
            <a:endParaRPr lang="en-US" dirty="0"/>
          </a:p>
        </p:txBody>
      </p:sp>
    </p:spTree>
    <p:extLst>
      <p:ext uri="{BB962C8B-B14F-4D97-AF65-F5344CB8AC3E}">
        <p14:creationId xmlns:p14="http://schemas.microsoft.com/office/powerpoint/2010/main" val="1227202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18" y="269284"/>
            <a:ext cx="9011228" cy="1130300"/>
          </a:xfrm>
        </p:spPr>
        <p:txBody>
          <a:bodyPr>
            <a:normAutofit/>
          </a:bodyPr>
          <a:lstStyle/>
          <a:p>
            <a:r>
              <a:rPr lang="en-US" sz="2550" dirty="0"/>
              <a:t>Vision – The NSF Leadership Class Computing Facility</a:t>
            </a:r>
          </a:p>
        </p:txBody>
      </p:sp>
      <p:sp>
        <p:nvSpPr>
          <p:cNvPr id="3" name="Content Placeholder 2"/>
          <p:cNvSpPr>
            <a:spLocks noGrp="1"/>
          </p:cNvSpPr>
          <p:nvPr>
            <p:ph idx="1"/>
          </p:nvPr>
        </p:nvSpPr>
        <p:spPr>
          <a:xfrm>
            <a:off x="-19395" y="964413"/>
            <a:ext cx="4286595" cy="4104085"/>
          </a:xfrm>
        </p:spPr>
        <p:txBody>
          <a:bodyPr>
            <a:normAutofit fontScale="62500" lnSpcReduction="20000"/>
          </a:bodyPr>
          <a:lstStyle/>
          <a:p>
            <a:pPr marL="257175" indent="-257175">
              <a:buFont typeface="Arial" panose="020B0604020202020204" pitchFamily="34" charset="0"/>
              <a:buChar char="•"/>
            </a:pPr>
            <a:r>
              <a:rPr lang="en-US" dirty="0"/>
              <a:t>A more capable follow-on to the current (aging) NSF leadership systems</a:t>
            </a:r>
          </a:p>
          <a:p>
            <a:pPr marL="257175" indent="-257175">
              <a:buFont typeface="Arial" panose="020B0604020202020204" pitchFamily="34" charset="0"/>
              <a:buChar char="•"/>
            </a:pPr>
            <a:r>
              <a:rPr lang="en-US" dirty="0"/>
              <a:t>A more holistic, long term, and collaborative view of how we support “leadership applications”. </a:t>
            </a:r>
          </a:p>
          <a:p>
            <a:pPr marL="257175" indent="-257175">
              <a:buFont typeface="Arial" panose="020B0604020202020204" pitchFamily="34" charset="0"/>
              <a:buChar char="•"/>
            </a:pPr>
            <a:r>
              <a:rPr lang="en-US" dirty="0"/>
              <a:t>An NCAR-like leader and anchor for the NSF computational science and engineering community, existing in the context of other NSF and University investments in research computing. </a:t>
            </a:r>
          </a:p>
          <a:p>
            <a:pPr marL="257175" indent="-257175">
              <a:buFont typeface="Arial" panose="020B0604020202020204" pitchFamily="34" charset="0"/>
              <a:buChar char="•"/>
            </a:pPr>
            <a:r>
              <a:rPr lang="en-US" dirty="0"/>
              <a:t>A broader view of HPC, with associated systems and services: </a:t>
            </a:r>
          </a:p>
          <a:p>
            <a:pPr marL="600075" lvl="1" indent="-257175">
              <a:buFont typeface="Arial" panose="020B0604020202020204" pitchFamily="34" charset="0"/>
              <a:buChar char="•"/>
            </a:pPr>
            <a:r>
              <a:rPr lang="en-US" dirty="0"/>
              <a:t>Simulation, Analytics, AI, of course. </a:t>
            </a:r>
          </a:p>
          <a:p>
            <a:pPr marL="600075" lvl="1" indent="-257175">
              <a:buFont typeface="Arial" panose="020B0604020202020204" pitchFamily="34" charset="0"/>
              <a:buChar char="•"/>
            </a:pPr>
            <a:r>
              <a:rPr lang="en-US" dirty="0"/>
              <a:t>Instruments/Edge/IoT</a:t>
            </a:r>
          </a:p>
          <a:p>
            <a:pPr marL="600075" lvl="1" indent="-257175">
              <a:buFont typeface="Arial" panose="020B0604020202020204" pitchFamily="34" charset="0"/>
              <a:buChar char="•"/>
            </a:pPr>
            <a:r>
              <a:rPr lang="en-US" dirty="0"/>
              <a:t>Interactive, Urgent, Automated, and Batch</a:t>
            </a:r>
          </a:p>
          <a:p>
            <a:pPr marL="600075" lvl="1" indent="-257175">
              <a:buFont typeface="Arial" panose="020B0604020202020204" pitchFamily="34" charset="0"/>
              <a:buChar char="•"/>
            </a:pPr>
            <a:r>
              <a:rPr lang="en-US" dirty="0"/>
              <a:t>Data Lifecycle and Reproducibility</a:t>
            </a:r>
          </a:p>
          <a:p>
            <a:pPr marL="257175" indent="-257175">
              <a:buFont typeface="Arial" panose="020B0604020202020204" pitchFamily="34" charset="0"/>
              <a:buChar char="•"/>
            </a:pPr>
            <a:r>
              <a:rPr lang="en-US" dirty="0"/>
              <a:t>Workforce Development for a diverse technology and science community of researchers</a:t>
            </a:r>
          </a:p>
          <a:p>
            <a:pPr marL="257175" indent="-257175">
              <a:buFont typeface="Arial" panose="020B0604020202020204" pitchFamily="34" charset="0"/>
              <a:buChar char="•"/>
            </a:pPr>
            <a:r>
              <a:rPr lang="en-US" dirty="0"/>
              <a:t>Robust Public Outreach</a:t>
            </a:r>
          </a:p>
          <a:p>
            <a:pPr marL="257175" indent="-257175">
              <a:buFont typeface="Arial" panose="020B0604020202020204" pitchFamily="34" charset="0"/>
              <a:buChar char="•"/>
            </a:pP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4" name="Picture 3">
            <a:extLst>
              <a:ext uri="{FF2B5EF4-FFF2-40B4-BE49-F238E27FC236}">
                <a16:creationId xmlns:a16="http://schemas.microsoft.com/office/drawing/2014/main" id="{7E657BBE-7847-433C-895F-03B43F6F71B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36232" y="1134836"/>
            <a:ext cx="5115647" cy="2873829"/>
          </a:xfrm>
          <a:prstGeom prst="rect">
            <a:avLst/>
          </a:prstGeom>
        </p:spPr>
      </p:pic>
    </p:spTree>
    <p:extLst>
      <p:ext uri="{BB962C8B-B14F-4D97-AF65-F5344CB8AC3E}">
        <p14:creationId xmlns:p14="http://schemas.microsoft.com/office/powerpoint/2010/main" val="3026721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138F2-F652-3FE3-4FE3-8124365DB9F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28CCB2-E47E-4AFD-8AC2-5D26AA182CC5}"/>
              </a:ext>
            </a:extLst>
          </p:cNvPr>
          <p:cNvSpPr>
            <a:spLocks noGrp="1"/>
          </p:cNvSpPr>
          <p:nvPr>
            <p:ph type="body" sz="quarter" idx="13"/>
          </p:nvPr>
        </p:nvSpPr>
        <p:spPr/>
        <p:txBody>
          <a:bodyPr>
            <a:normAutofit fontScale="85000" lnSpcReduction="10000"/>
          </a:bodyPr>
          <a:lstStyle/>
          <a:p>
            <a:pPr>
              <a:lnSpc>
                <a:spcPct val="100000"/>
              </a:lnSpc>
            </a:pPr>
            <a:r>
              <a:rPr lang="en-US" dirty="0"/>
              <a:t>Accelerated: 2,000 GPU nodes with a Grace socket and two Blackwell GPUs, 800Gb </a:t>
            </a:r>
            <a:r>
              <a:rPr lang="en-US" dirty="0" err="1"/>
              <a:t>Infiniband</a:t>
            </a:r>
            <a:r>
              <a:rPr lang="en-US" dirty="0"/>
              <a:t> (non-blocking). </a:t>
            </a:r>
          </a:p>
          <a:p>
            <a:pPr>
              <a:lnSpc>
                <a:spcPct val="100000"/>
              </a:lnSpc>
            </a:pPr>
            <a:r>
              <a:rPr lang="en-US" dirty="0"/>
              <a:t>CPU:  4,750 Vera-Vera nodes, with two 88-core Vera sockets, 400Gb </a:t>
            </a:r>
            <a:r>
              <a:rPr lang="en-US" dirty="0" err="1"/>
              <a:t>Infiniband</a:t>
            </a:r>
            <a:r>
              <a:rPr lang="en-US" dirty="0"/>
              <a:t>. </a:t>
            </a:r>
          </a:p>
          <a:p>
            <a:r>
              <a:rPr lang="en-US" dirty="0"/>
              <a:t>Primary compute capability will be : </a:t>
            </a:r>
          </a:p>
          <a:p>
            <a:pPr lvl="1"/>
            <a:r>
              <a:rPr lang="en-US" dirty="0"/>
              <a:t>~300 PF 	double precision (10x Frontera) (15-20x for most apps). </a:t>
            </a:r>
          </a:p>
          <a:p>
            <a:pPr lvl="1"/>
            <a:r>
              <a:rPr lang="en-US" dirty="0"/>
              <a:t>~10 EF 	”TF32” precision.</a:t>
            </a:r>
          </a:p>
          <a:p>
            <a:pPr lvl="1"/>
            <a:r>
              <a:rPr lang="en-US" dirty="0"/>
              <a:t>~20 EF   	bfloat16 precision.</a:t>
            </a:r>
          </a:p>
          <a:p>
            <a:pPr>
              <a:lnSpc>
                <a:spcPct val="100000"/>
              </a:lnSpc>
            </a:pPr>
            <a:r>
              <a:rPr lang="en-US" dirty="0"/>
              <a:t>Shared filesystem with VAST, </a:t>
            </a:r>
            <a:r>
              <a:rPr lang="en-US" dirty="0" err="1"/>
              <a:t>Infiniband</a:t>
            </a:r>
            <a:r>
              <a:rPr lang="en-US" dirty="0"/>
              <a:t> connected, roughly 400 usable PB, 100% Solid State.  (8/16TB/s W/R).</a:t>
            </a:r>
          </a:p>
          <a:p>
            <a:pPr>
              <a:lnSpc>
                <a:spcPct val="100000"/>
              </a:lnSpc>
            </a:pPr>
            <a:r>
              <a:rPr lang="en-US" dirty="0"/>
              <a:t>The system will be housed in a co-location facility, built to spec, with 15MW in the initial buildout, 20MW available. </a:t>
            </a:r>
          </a:p>
        </p:txBody>
      </p:sp>
      <p:sp>
        <p:nvSpPr>
          <p:cNvPr id="2" name="Title 1">
            <a:extLst>
              <a:ext uri="{FF2B5EF4-FFF2-40B4-BE49-F238E27FC236}">
                <a16:creationId xmlns:a16="http://schemas.microsoft.com/office/drawing/2014/main" id="{1751B42E-9766-0CB1-F642-8CEE074C5478}"/>
              </a:ext>
            </a:extLst>
          </p:cNvPr>
          <p:cNvSpPr>
            <a:spLocks noGrp="1"/>
          </p:cNvSpPr>
          <p:nvPr>
            <p:ph type="title"/>
          </p:nvPr>
        </p:nvSpPr>
        <p:spPr/>
        <p:txBody>
          <a:bodyPr>
            <a:normAutofit/>
          </a:bodyPr>
          <a:lstStyle/>
          <a:p>
            <a:r>
              <a:rPr lang="en-US" dirty="0"/>
              <a:t>Horizon (The First LCCF System) </a:t>
            </a:r>
          </a:p>
        </p:txBody>
      </p:sp>
      <p:sp>
        <p:nvSpPr>
          <p:cNvPr id="4" name="Date Placeholder 3">
            <a:extLst>
              <a:ext uri="{FF2B5EF4-FFF2-40B4-BE49-F238E27FC236}">
                <a16:creationId xmlns:a16="http://schemas.microsoft.com/office/drawing/2014/main" id="{C0345809-68E5-FF91-68B3-54AD3157CABF}"/>
              </a:ext>
            </a:extLst>
          </p:cNvPr>
          <p:cNvSpPr>
            <a:spLocks noGrp="1"/>
          </p:cNvSpPr>
          <p:nvPr>
            <p:ph type="dt" sz="half" idx="4294967295"/>
          </p:nvPr>
        </p:nvSpPr>
        <p:spPr>
          <a:xfrm>
            <a:off x="8557023" y="4874419"/>
            <a:ext cx="586978" cy="169069"/>
          </a:xfrm>
          <a:prstGeom prst="rect">
            <a:avLst/>
          </a:prstGeom>
        </p:spPr>
        <p:txBody>
          <a:bodyPr rIns="0" anchor="ctr" anchorCtr="0"/>
          <a:lstStyle>
            <a:defPPr>
              <a:defRPr lang="en-US"/>
            </a:defPPr>
            <a:lvl1pPr marL="0" algn="r" defTabSz="342892" rtl="0" eaLnBrk="1" latinLnBrk="0" hangingPunct="1">
              <a:defRPr sz="750" kern="1200" baseline="0">
                <a:solidFill>
                  <a:schemeClr val="tx1"/>
                </a:solidFill>
                <a:latin typeface="Century Gothic" charset="0"/>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a:lstStyle>
          <a:p>
            <a:fld id="{EB9485BF-BBAE-3B4C-B74C-D5A0814F19EA}" type="datetime1">
              <a:rPr lang="en-US" smtClean="0"/>
              <a:pPr/>
              <a:t>9/18/25</a:t>
            </a:fld>
            <a:endParaRPr lang="en-US" dirty="0"/>
          </a:p>
        </p:txBody>
      </p:sp>
      <p:sp>
        <p:nvSpPr>
          <p:cNvPr id="5" name="Slide Number Placeholder 4">
            <a:extLst>
              <a:ext uri="{FF2B5EF4-FFF2-40B4-BE49-F238E27FC236}">
                <a16:creationId xmlns:a16="http://schemas.microsoft.com/office/drawing/2014/main" id="{678E5057-D726-8B97-EB15-013C37F19B02}"/>
              </a:ext>
            </a:extLst>
          </p:cNvPr>
          <p:cNvSpPr>
            <a:spLocks noGrp="1"/>
          </p:cNvSpPr>
          <p:nvPr>
            <p:ph type="sldNum" sz="quarter" idx="4294967295"/>
          </p:nvPr>
        </p:nvSpPr>
        <p:spPr>
          <a:xfrm>
            <a:off x="8755857" y="4874419"/>
            <a:ext cx="388144" cy="169069"/>
          </a:xfrm>
          <a:prstGeom prst="rect">
            <a:avLst/>
          </a:prstGeom>
        </p:spPr>
        <p:txBody>
          <a:bodyPr lIns="0" anchor="ctr" anchorCtr="0"/>
          <a:lstStyle>
            <a:defPPr>
              <a:defRPr lang="en-US"/>
            </a:defPPr>
            <a:lvl1pPr marL="0" algn="l" defTabSz="342892" rtl="0" eaLnBrk="1" latinLnBrk="0" hangingPunct="1">
              <a:defRPr sz="750" kern="1200" baseline="0">
                <a:solidFill>
                  <a:schemeClr val="tx1"/>
                </a:solidFill>
                <a:latin typeface="Century Gothic" charset="0"/>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58974799"/>
      </p:ext>
    </p:extLst>
  </p:cSld>
  <p:clrMapOvr>
    <a:masterClrMapping/>
  </p:clrMapOvr>
</p:sld>
</file>

<file path=ppt/theme/theme1.xml><?xml version="1.0" encoding="utf-8"?>
<a:theme xmlns:a="http://schemas.openxmlformats.org/drawingml/2006/main" name="SC-15">
  <a:themeElements>
    <a:clrScheme name="Custom 1">
      <a:dk1>
        <a:srgbClr val="000000"/>
      </a:dk1>
      <a:lt1>
        <a:srgbClr val="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FEFB00"/>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Presentation3" id="{679A04B7-6B7D-9F45-AF96-F03D9110501D}" vid="{E96B1FF5-6E9A-0A45-8ADE-997098E73CE3}"/>
    </a:ext>
  </a:extLst>
</a:theme>
</file>

<file path=ppt/theme/theme2.xml><?xml version="1.0" encoding="utf-8"?>
<a:theme xmlns:a="http://schemas.openxmlformats.org/drawingml/2006/main" name="blue-Theme">
  <a:themeElements>
    <a:clrScheme name="Custom 2">
      <a:dk1>
        <a:srgbClr val="221E1D"/>
      </a:dk1>
      <a:lt1>
        <a:srgbClr val="FBFDF2"/>
      </a:lt1>
      <a:dk2>
        <a:srgbClr val="003049"/>
      </a:dk2>
      <a:lt2>
        <a:srgbClr val="E7E5E5"/>
      </a:lt2>
      <a:accent1>
        <a:srgbClr val="BF5700"/>
      </a:accent1>
      <a:accent2>
        <a:srgbClr val="FBBF48"/>
      </a:accent2>
      <a:accent3>
        <a:srgbClr val="E9E1B7"/>
      </a:accent3>
      <a:accent4>
        <a:srgbClr val="FBFDF2"/>
      </a:accent4>
      <a:accent5>
        <a:srgbClr val="FBFDF2"/>
      </a:accent5>
      <a:accent6>
        <a:srgbClr val="FBFDF2"/>
      </a:accent6>
      <a:hlink>
        <a:srgbClr val="008AD0"/>
      </a:hlink>
      <a:folHlink>
        <a:srgbClr val="008AD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58766B3C-DA0F-BA47-9775-7B343757B3B8}" vid="{51466A99-FA5C-1644-967A-3C1D7886734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33263</TotalTime>
  <Words>3056</Words>
  <Application>Microsoft Macintosh PowerPoint</Application>
  <PresentationFormat>On-screen Show (16:9)</PresentationFormat>
  <Paragraphs>246</Paragraphs>
  <Slides>28</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28</vt:i4>
      </vt:variant>
    </vt:vector>
  </HeadingPairs>
  <TitlesOfParts>
    <vt:vector size="35" baseType="lpstr">
      <vt:lpstr>Arial</vt:lpstr>
      <vt:lpstr>Calibri</vt:lpstr>
      <vt:lpstr>Century Gothic</vt:lpstr>
      <vt:lpstr>Wingdings</vt:lpstr>
      <vt:lpstr>Wingdings 3</vt:lpstr>
      <vt:lpstr>SC-15</vt:lpstr>
      <vt:lpstr>blue-Theme</vt:lpstr>
      <vt:lpstr>The NSF Leadership Computing Facility – what’s coming up soon, and challenges for the future</vt:lpstr>
      <vt:lpstr>Thanks for the invitation back! </vt:lpstr>
      <vt:lpstr>What is TACC? </vt:lpstr>
      <vt:lpstr>Who uses TACC? </vt:lpstr>
      <vt:lpstr>The NSF Leadership Class Computing Facility remains on Track</vt:lpstr>
      <vt:lpstr>Stampede 3 in Context:  TACC Compute hardware  The big systems in 2025</vt:lpstr>
      <vt:lpstr>Worth Mentioning</vt:lpstr>
      <vt:lpstr>Vision – The NSF Leadership Class Computing Facility</vt:lpstr>
      <vt:lpstr>Horizon (The First LCCF System) </vt:lpstr>
      <vt:lpstr>PowerPoint Presentation</vt:lpstr>
      <vt:lpstr>And a Little More on the Storage</vt:lpstr>
      <vt:lpstr>Distributed Centers</vt:lpstr>
      <vt:lpstr>PowerPoint Presentation</vt:lpstr>
      <vt:lpstr>The AI disruption</vt:lpstr>
      <vt:lpstr>So what Issues Do we Face Moving Forward with Horizon and other AI-driven systems? </vt:lpstr>
      <vt:lpstr>We have bigger, more expensive nodes. </vt:lpstr>
      <vt:lpstr>Implications of raising node costs</vt:lpstr>
      <vt:lpstr>OK, let’s say you can afford some nodes… let’s talk about the network. </vt:lpstr>
      <vt:lpstr>If you got the network right, be sure things come from the right memory.</vt:lpstr>
      <vt:lpstr>Consider all the options. </vt:lpstr>
      <vt:lpstr>Let’s take an example from a “simpler” Grace-Hopper configuration. </vt:lpstr>
      <vt:lpstr>And Let’s not Forget different Communication Layers. </vt:lpstr>
      <vt:lpstr>And hey, those are just the network path challenges. . . </vt:lpstr>
      <vt:lpstr>Let me Quickly Re-iterate my two driving questions going forward.</vt:lpstr>
      <vt:lpstr>AI Hardware for Science:  Why do I think this is Possible? </vt:lpstr>
      <vt:lpstr>AI Stack Efficiency:  Why do I think this can be done? </vt:lpstr>
      <vt:lpstr>Come explore the new Systems!  Turns out there will be some interesting optimization work to do!</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Stelmaszek</dc:creator>
  <cp:lastModifiedBy>Dan Stanzione</cp:lastModifiedBy>
  <cp:revision>340</cp:revision>
  <cp:lastPrinted>2017-06-30T03:01:38Z</cp:lastPrinted>
  <dcterms:created xsi:type="dcterms:W3CDTF">2015-10-28T15:55:35Z</dcterms:created>
  <dcterms:modified xsi:type="dcterms:W3CDTF">2025-09-18T14:37:46Z</dcterms:modified>
</cp:coreProperties>
</file>