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tags/tag23.xml" ContentType="application/vnd.openxmlformats-officedocument.presentationml.tags+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ppt/tags/tag25.xml" ContentType="application/vnd.openxmlformats-officedocument.presentationml.tags+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tags/tag29.xml" ContentType="application/vnd.openxmlformats-officedocument.presentationml.tags+xml"/>
  <Override PartName="/ppt/notesSlides/notesSlide50.xml" ContentType="application/vnd.openxmlformats-officedocument.presentationml.notesSlide+xml"/>
  <Override PartName="/ppt/tags/tag30.xml" ContentType="application/vnd.openxmlformats-officedocument.presentationml.tags+xml"/>
  <Override PartName="/ppt/notesSlides/notesSlide51.xml" ContentType="application/vnd.openxmlformats-officedocument.presentationml.notesSlide+xml"/>
  <Override PartName="/ppt/tags/tag31.xml" ContentType="application/vnd.openxmlformats-officedocument.presentationml.tags+xml"/>
  <Override PartName="/ppt/notesSlides/notesSlide52.xml" ContentType="application/vnd.openxmlformats-officedocument.presentationml.notesSlide+xml"/>
  <Override PartName="/ppt/tags/tag32.xml" ContentType="application/vnd.openxmlformats-officedocument.presentationml.tags+xml"/>
  <Override PartName="/ppt/notesSlides/notesSlide53.xml" ContentType="application/vnd.openxmlformats-officedocument.presentationml.notesSlide+xml"/>
  <Override PartName="/ppt/tags/tag33.xml" ContentType="application/vnd.openxmlformats-officedocument.presentationml.tags+xml"/>
  <Override PartName="/ppt/notesSlides/notesSlide54.xml" ContentType="application/vnd.openxmlformats-officedocument.presentationml.notesSlide+xml"/>
  <Override PartName="/ppt/tags/tag34.xml" ContentType="application/vnd.openxmlformats-officedocument.presentationml.tags+xml"/>
  <Override PartName="/ppt/notesSlides/notesSlide55.xml" ContentType="application/vnd.openxmlformats-officedocument.presentationml.notesSlide+xml"/>
  <Override PartName="/ppt/tags/tag35.xml" ContentType="application/vnd.openxmlformats-officedocument.presentationml.tags+xml"/>
  <Override PartName="/ppt/notesSlides/notesSlide56.xml" ContentType="application/vnd.openxmlformats-officedocument.presentationml.notesSlide+xml"/>
  <Override PartName="/ppt/tags/tag36.xml" ContentType="application/vnd.openxmlformats-officedocument.presentationml.tags+xml"/>
  <Override PartName="/ppt/notesSlides/notesSlide57.xml" ContentType="application/vnd.openxmlformats-officedocument.presentationml.notesSlide+xml"/>
  <Override PartName="/ppt/tags/tag37.xml" ContentType="application/vnd.openxmlformats-officedocument.presentationml.tags+xml"/>
  <Override PartName="/ppt/notesSlides/notesSlide58.xml" ContentType="application/vnd.openxmlformats-officedocument.presentationml.notesSlide+xml"/>
  <Override PartName="/ppt/tags/tag38.xml" ContentType="application/vnd.openxmlformats-officedocument.presentationml.tags+xml"/>
  <Override PartName="/ppt/notesSlides/notesSlide59.xml" ContentType="application/vnd.openxmlformats-officedocument.presentationml.notesSlide+xml"/>
  <Override PartName="/ppt/tags/tag39.xml" ContentType="application/vnd.openxmlformats-officedocument.presentationml.tags+xml"/>
  <Override PartName="/ppt/notesSlides/notesSlide60.xml" ContentType="application/vnd.openxmlformats-officedocument.presentationml.notesSlide+xml"/>
  <Override PartName="/ppt/tags/tag40.xml" ContentType="application/vnd.openxmlformats-officedocument.presentationml.tags+xml"/>
  <Override PartName="/ppt/notesSlides/notesSlide61.xml" ContentType="application/vnd.openxmlformats-officedocument.presentationml.notesSlide+xml"/>
  <Override PartName="/ppt/tags/tag41.xml" ContentType="application/vnd.openxmlformats-officedocument.presentationml.tags+xml"/>
  <Override PartName="/ppt/notesSlides/notesSlide62.xml" ContentType="application/vnd.openxmlformats-officedocument.presentationml.notesSlide+xml"/>
  <Override PartName="/ppt/tags/tag42.xml" ContentType="application/vnd.openxmlformats-officedocument.presentationml.tags+xml"/>
  <Override PartName="/ppt/notesSlides/notesSlide63.xml" ContentType="application/vnd.openxmlformats-officedocument.presentationml.notesSlide+xml"/>
  <Override PartName="/ppt/tags/tag43.xml" ContentType="application/vnd.openxmlformats-officedocument.presentationml.tags+xml"/>
  <Override PartName="/ppt/notesSlides/notesSlide64.xml" ContentType="application/vnd.openxmlformats-officedocument.presentationml.notesSlide+xml"/>
  <Override PartName="/ppt/tags/tag44.xml" ContentType="application/vnd.openxmlformats-officedocument.presentationml.tags+xml"/>
  <Override PartName="/ppt/notesSlides/notesSlide65.xml" ContentType="application/vnd.openxmlformats-officedocument.presentationml.notesSlide+xml"/>
  <Override PartName="/ppt/tags/tag45.xml" ContentType="application/vnd.openxmlformats-officedocument.presentationml.tags+xml"/>
  <Override PartName="/ppt/notesSlides/notesSlide66.xml" ContentType="application/vnd.openxmlformats-officedocument.presentationml.notesSlide+xml"/>
  <Override PartName="/ppt/tags/tag46.xml" ContentType="application/vnd.openxmlformats-officedocument.presentationml.tags+xml"/>
  <Override PartName="/ppt/notesSlides/notesSlide67.xml" ContentType="application/vnd.openxmlformats-officedocument.presentationml.notesSlide+xml"/>
  <Override PartName="/ppt/tags/tag47.xml" ContentType="application/vnd.openxmlformats-officedocument.presentationml.tags+xml"/>
  <Override PartName="/ppt/notesSlides/notesSlide68.xml" ContentType="application/vnd.openxmlformats-officedocument.presentationml.notesSlide+xml"/>
  <Override PartName="/ppt/tags/tag48.xml" ContentType="application/vnd.openxmlformats-officedocument.presentationml.tags+xml"/>
  <Override PartName="/ppt/notesSlides/notesSlide69.xml" ContentType="application/vnd.openxmlformats-officedocument.presentationml.notesSlide+xml"/>
  <Override PartName="/ppt/tags/tag49.xml" ContentType="application/vnd.openxmlformats-officedocument.presentationml.tags+xml"/>
  <Override PartName="/ppt/notesSlides/notesSlide70.xml" ContentType="application/vnd.openxmlformats-officedocument.presentationml.notesSlide+xml"/>
  <Override PartName="/ppt/tags/tag50.xml" ContentType="application/vnd.openxmlformats-officedocument.presentationml.tags+xml"/>
  <Override PartName="/ppt/notesSlides/notesSlide71.xml" ContentType="application/vnd.openxmlformats-officedocument.presentationml.notesSlide+xml"/>
  <Override PartName="/ppt/tags/tag51.xml" ContentType="application/vnd.openxmlformats-officedocument.presentationml.tags+xml"/>
  <Override PartName="/ppt/notesSlides/notesSlide72.xml" ContentType="application/vnd.openxmlformats-officedocument.presentationml.notesSlide+xml"/>
  <Override PartName="/ppt/tags/tag52.xml" ContentType="application/vnd.openxmlformats-officedocument.presentationml.tags+xml"/>
  <Override PartName="/ppt/notesSlides/notesSlide73.xml" ContentType="application/vnd.openxmlformats-officedocument.presentationml.notesSlide+xml"/>
  <Override PartName="/ppt/tags/tag53.xml" ContentType="application/vnd.openxmlformats-officedocument.presentationml.tags+xml"/>
  <Override PartName="/ppt/notesSlides/notesSlide74.xml" ContentType="application/vnd.openxmlformats-officedocument.presentationml.notesSlide+xml"/>
  <Override PartName="/ppt/tags/tag54.xml" ContentType="application/vnd.openxmlformats-officedocument.presentationml.tags+xml"/>
  <Override PartName="/ppt/notesSlides/notesSlide75.xml" ContentType="application/vnd.openxmlformats-officedocument.presentationml.notesSlide+xml"/>
  <Override PartName="/ppt/tags/tag55.xml" ContentType="application/vnd.openxmlformats-officedocument.presentationml.tags+xml"/>
  <Override PartName="/ppt/notesSlides/notesSlide76.xml" ContentType="application/vnd.openxmlformats-officedocument.presentationml.notesSlide+xml"/>
  <Override PartName="/ppt/tags/tag56.xml" ContentType="application/vnd.openxmlformats-officedocument.presentationml.tags+xml"/>
  <Override PartName="/ppt/notesSlides/notesSlide77.xml" ContentType="application/vnd.openxmlformats-officedocument.presentationml.notesSlide+xml"/>
  <Override PartName="/ppt/tags/tag57.xml" ContentType="application/vnd.openxmlformats-officedocument.presentationml.tags+xml"/>
  <Override PartName="/ppt/notesSlides/notesSlide78.xml" ContentType="application/vnd.openxmlformats-officedocument.presentationml.notesSlide+xml"/>
  <Override PartName="/ppt/tags/tag58.xml" ContentType="application/vnd.openxmlformats-officedocument.presentationml.tags+xml"/>
  <Override PartName="/ppt/notesSlides/notesSlide79.xml" ContentType="application/vnd.openxmlformats-officedocument.presentationml.notesSlide+xml"/>
  <Override PartName="/ppt/tags/tag59.xml" ContentType="application/vnd.openxmlformats-officedocument.presentationml.tags+xml"/>
  <Override PartName="/ppt/notesSlides/notesSlide80.xml" ContentType="application/vnd.openxmlformats-officedocument.presentationml.notesSlide+xml"/>
  <Override PartName="/ppt/tags/tag60.xml" ContentType="application/vnd.openxmlformats-officedocument.presentationml.tags+xml"/>
  <Override PartName="/ppt/notesSlides/notesSlide81.xml" ContentType="application/vnd.openxmlformats-officedocument.presentationml.notesSlide+xml"/>
  <Override PartName="/ppt/tags/tag61.xml" ContentType="application/vnd.openxmlformats-officedocument.presentationml.tags+xml"/>
  <Override PartName="/ppt/notesSlides/notesSlide82.xml" ContentType="application/vnd.openxmlformats-officedocument.presentationml.notesSlide+xml"/>
  <Override PartName="/ppt/tags/tag62.xml" ContentType="application/vnd.openxmlformats-officedocument.presentationml.tags+xml"/>
  <Override PartName="/ppt/notesSlides/notesSlide83.xml" ContentType="application/vnd.openxmlformats-officedocument.presentationml.notesSlide+xml"/>
  <Override PartName="/ppt/tags/tag63.xml" ContentType="application/vnd.openxmlformats-officedocument.presentationml.tags+xml"/>
  <Override PartName="/ppt/notesSlides/notesSlide84.xml" ContentType="application/vnd.openxmlformats-officedocument.presentationml.notesSlide+xml"/>
  <Override PartName="/ppt/tags/tag64.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65.xml" ContentType="application/vnd.openxmlformats-officedocument.presentationml.tags+xml"/>
  <Override PartName="/ppt/notesSlides/notesSlide8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88.xml" ContentType="application/vnd.openxmlformats-officedocument.presentationml.notesSlide+xml"/>
  <Override PartName="/ppt/tags/tag68.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69.xml" ContentType="application/vnd.openxmlformats-officedocument.presentationml.tags+xml"/>
  <Override PartName="/ppt/notesSlides/notesSlide10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72.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90"/>
  </p:notesMasterIdLst>
  <p:handoutMasterIdLst>
    <p:handoutMasterId r:id="rId191"/>
  </p:handoutMasterIdLst>
  <p:sldIdLst>
    <p:sldId id="1273" r:id="rId2"/>
    <p:sldId id="932" r:id="rId3"/>
    <p:sldId id="1200" r:id="rId4"/>
    <p:sldId id="703" r:id="rId5"/>
    <p:sldId id="704" r:id="rId6"/>
    <p:sldId id="926" r:id="rId7"/>
    <p:sldId id="927" r:id="rId8"/>
    <p:sldId id="1313" r:id="rId9"/>
    <p:sldId id="930" r:id="rId10"/>
    <p:sldId id="707" r:id="rId11"/>
    <p:sldId id="857" r:id="rId12"/>
    <p:sldId id="1286" r:id="rId13"/>
    <p:sldId id="1360" r:id="rId14"/>
    <p:sldId id="257" r:id="rId15"/>
    <p:sldId id="1239" r:id="rId16"/>
    <p:sldId id="1288" r:id="rId17"/>
    <p:sldId id="1251" r:id="rId18"/>
    <p:sldId id="1274" r:id="rId19"/>
    <p:sldId id="1315" r:id="rId20"/>
    <p:sldId id="1250" r:id="rId21"/>
    <p:sldId id="1316" r:id="rId22"/>
    <p:sldId id="1317" r:id="rId23"/>
    <p:sldId id="1320" r:id="rId24"/>
    <p:sldId id="1318" r:id="rId25"/>
    <p:sldId id="1319" r:id="rId26"/>
    <p:sldId id="1361" r:id="rId27"/>
    <p:sldId id="1314" r:id="rId28"/>
    <p:sldId id="1285" r:id="rId29"/>
    <p:sldId id="1287" r:id="rId30"/>
    <p:sldId id="1252" r:id="rId31"/>
    <p:sldId id="1275" r:id="rId32"/>
    <p:sldId id="1254" r:id="rId33"/>
    <p:sldId id="1276" r:id="rId34"/>
    <p:sldId id="1289" r:id="rId35"/>
    <p:sldId id="1330" r:id="rId36"/>
    <p:sldId id="1255" r:id="rId37"/>
    <p:sldId id="1277" r:id="rId38"/>
    <p:sldId id="1321" r:id="rId39"/>
    <p:sldId id="1278" r:id="rId40"/>
    <p:sldId id="1304" r:id="rId41"/>
    <p:sldId id="1331" r:id="rId42"/>
    <p:sldId id="1263" r:id="rId43"/>
    <p:sldId id="1212" r:id="rId44"/>
    <p:sldId id="1279" r:id="rId45"/>
    <p:sldId id="1264" r:id="rId46"/>
    <p:sldId id="1322" r:id="rId47"/>
    <p:sldId id="1323" r:id="rId48"/>
    <p:sldId id="1257" r:id="rId49"/>
    <p:sldId id="818" r:id="rId50"/>
    <p:sldId id="1258" r:id="rId51"/>
    <p:sldId id="1329" r:id="rId52"/>
    <p:sldId id="1326" r:id="rId53"/>
    <p:sldId id="1327" r:id="rId54"/>
    <p:sldId id="1332" r:id="rId55"/>
    <p:sldId id="1333" r:id="rId56"/>
    <p:sldId id="858" r:id="rId57"/>
    <p:sldId id="1306" r:id="rId58"/>
    <p:sldId id="1374" r:id="rId59"/>
    <p:sldId id="1372" r:id="rId60"/>
    <p:sldId id="1373" r:id="rId61"/>
    <p:sldId id="1070" r:id="rId62"/>
    <p:sldId id="1071" r:id="rId63"/>
    <p:sldId id="1156" r:id="rId64"/>
    <p:sldId id="1073" r:id="rId65"/>
    <p:sldId id="1157" r:id="rId66"/>
    <p:sldId id="1075" r:id="rId67"/>
    <p:sldId id="1226" r:id="rId68"/>
    <p:sldId id="1076" r:id="rId69"/>
    <p:sldId id="1152" r:id="rId70"/>
    <p:sldId id="1291" r:id="rId71"/>
    <p:sldId id="1260" r:id="rId72"/>
    <p:sldId id="1293" r:id="rId73"/>
    <p:sldId id="1294" r:id="rId74"/>
    <p:sldId id="1292" r:id="rId75"/>
    <p:sldId id="1228" r:id="rId76"/>
    <p:sldId id="1262" r:id="rId77"/>
    <p:sldId id="1261" r:id="rId78"/>
    <p:sldId id="1229" r:id="rId79"/>
    <p:sldId id="1230" r:id="rId80"/>
    <p:sldId id="1231" r:id="rId81"/>
    <p:sldId id="1242" r:id="rId82"/>
    <p:sldId id="1160" r:id="rId83"/>
    <p:sldId id="1161" r:id="rId84"/>
    <p:sldId id="1162" r:id="rId85"/>
    <p:sldId id="1163" r:id="rId86"/>
    <p:sldId id="1208" r:id="rId87"/>
    <p:sldId id="1022" r:id="rId88"/>
    <p:sldId id="1130" r:id="rId89"/>
    <p:sldId id="1131" r:id="rId90"/>
    <p:sldId id="1132" r:id="rId91"/>
    <p:sldId id="1133" r:id="rId92"/>
    <p:sldId id="1134" r:id="rId93"/>
    <p:sldId id="1129" r:id="rId94"/>
    <p:sldId id="972" r:id="rId95"/>
    <p:sldId id="1024" r:id="rId96"/>
    <p:sldId id="1025" r:id="rId97"/>
    <p:sldId id="1023" r:id="rId98"/>
    <p:sldId id="973" r:id="rId99"/>
    <p:sldId id="863" r:id="rId100"/>
    <p:sldId id="860" r:id="rId101"/>
    <p:sldId id="862" r:id="rId102"/>
    <p:sldId id="861" r:id="rId103"/>
    <p:sldId id="829" r:id="rId104"/>
    <p:sldId id="830" r:id="rId105"/>
    <p:sldId id="831" r:id="rId106"/>
    <p:sldId id="832" r:id="rId107"/>
    <p:sldId id="833" r:id="rId108"/>
    <p:sldId id="834" r:id="rId109"/>
    <p:sldId id="835" r:id="rId110"/>
    <p:sldId id="836" r:id="rId111"/>
    <p:sldId id="837" r:id="rId112"/>
    <p:sldId id="838" r:id="rId113"/>
    <p:sldId id="839" r:id="rId114"/>
    <p:sldId id="840" r:id="rId115"/>
    <p:sldId id="841" r:id="rId116"/>
    <p:sldId id="842" r:id="rId117"/>
    <p:sldId id="959" r:id="rId118"/>
    <p:sldId id="960" r:id="rId119"/>
    <p:sldId id="1086" r:id="rId120"/>
    <p:sldId id="1087" r:id="rId121"/>
    <p:sldId id="1088" r:id="rId122"/>
    <p:sldId id="1089" r:id="rId123"/>
    <p:sldId id="1090" r:id="rId124"/>
    <p:sldId id="1091" r:id="rId125"/>
    <p:sldId id="1092" r:id="rId126"/>
    <p:sldId id="1324" r:id="rId127"/>
    <p:sldId id="1325" r:id="rId128"/>
    <p:sldId id="1308" r:id="rId129"/>
    <p:sldId id="1362" r:id="rId130"/>
    <p:sldId id="1363" r:id="rId131"/>
    <p:sldId id="844" r:id="rId132"/>
    <p:sldId id="1296" r:id="rId133"/>
    <p:sldId id="1256" r:id="rId134"/>
    <p:sldId id="1364" r:id="rId135"/>
    <p:sldId id="1365" r:id="rId136"/>
    <p:sldId id="1346" r:id="rId137"/>
    <p:sldId id="1300" r:id="rId138"/>
    <p:sldId id="1366" r:id="rId139"/>
    <p:sldId id="1367" r:id="rId140"/>
    <p:sldId id="1303" r:id="rId141"/>
    <p:sldId id="297" r:id="rId142"/>
    <p:sldId id="1136" r:id="rId143"/>
    <p:sldId id="1137" r:id="rId144"/>
    <p:sldId id="1138" r:id="rId145"/>
    <p:sldId id="1266" r:id="rId146"/>
    <p:sldId id="1117" r:id="rId147"/>
    <p:sldId id="1118" r:id="rId148"/>
    <p:sldId id="1312" r:id="rId149"/>
    <p:sldId id="1119" r:id="rId150"/>
    <p:sldId id="1120" r:id="rId151"/>
    <p:sldId id="1121" r:id="rId152"/>
    <p:sldId id="1026" r:id="rId153"/>
    <p:sldId id="1368" r:id="rId154"/>
    <p:sldId id="1369" r:id="rId155"/>
    <p:sldId id="1370" r:id="rId156"/>
    <p:sldId id="1371" r:id="rId157"/>
    <p:sldId id="1036" r:id="rId158"/>
    <p:sldId id="1037" r:id="rId159"/>
    <p:sldId id="1139" r:id="rId160"/>
    <p:sldId id="1142" r:id="rId161"/>
    <p:sldId id="1143" r:id="rId162"/>
    <p:sldId id="1144" r:id="rId163"/>
    <p:sldId id="1145" r:id="rId164"/>
    <p:sldId id="1146" r:id="rId165"/>
    <p:sldId id="1147" r:id="rId166"/>
    <p:sldId id="1148" r:id="rId167"/>
    <p:sldId id="1149" r:id="rId168"/>
    <p:sldId id="1150" r:id="rId169"/>
    <p:sldId id="1151" r:id="rId170"/>
    <p:sldId id="962" r:id="rId171"/>
    <p:sldId id="976" r:id="rId172"/>
    <p:sldId id="1158" r:id="rId173"/>
    <p:sldId id="975" r:id="rId174"/>
    <p:sldId id="1085" r:id="rId175"/>
    <p:sldId id="1155" r:id="rId176"/>
    <p:sldId id="1159" r:id="rId177"/>
    <p:sldId id="1207" r:id="rId178"/>
    <p:sldId id="1202" r:id="rId179"/>
    <p:sldId id="1206" r:id="rId180"/>
    <p:sldId id="1203" r:id="rId181"/>
    <p:sldId id="1204" r:id="rId182"/>
    <p:sldId id="1205" r:id="rId183"/>
    <p:sldId id="705" r:id="rId184"/>
    <p:sldId id="1297" r:id="rId185"/>
    <p:sldId id="1298" r:id="rId186"/>
    <p:sldId id="281" r:id="rId187"/>
    <p:sldId id="1290" r:id="rId188"/>
    <p:sldId id="1238" r:id="rId189"/>
  </p:sldIdLst>
  <p:sldSz cx="9144000" cy="6858000" type="screen4x3"/>
  <p:notesSz cx="6858000" cy="9144000"/>
  <p:custDataLst>
    <p:tags r:id="rId19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800080"/>
    <a:srgbClr val="FF00FF"/>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76" d="100"/>
          <a:sy n="76" d="100"/>
        </p:scale>
        <p:origin x="17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04"/>
    </p:cViewPr>
  </p:sorterViewPr>
  <p:notesViewPr>
    <p:cSldViewPr>
      <p:cViewPr varScale="1">
        <p:scale>
          <a:sx n="63" d="100"/>
          <a:sy n="63" d="100"/>
        </p:scale>
        <p:origin x="2074" y="53"/>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gs" Target="tags/tag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1088010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4E07-D7A8-E339-A18B-5584C2D3C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CB2E9-910C-46D5-F426-582060E24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FAE50-6AC8-AFAD-F814-81F7346A79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A09A03-8EA1-9DC1-5D36-9EA7A0B9475D}"/>
              </a:ext>
            </a:extLst>
          </p:cNvPr>
          <p:cNvSpPr>
            <a:spLocks noGrp="1"/>
          </p:cNvSpPr>
          <p:nvPr>
            <p:ph type="sldNum" sz="quarter" idx="10"/>
          </p:nvPr>
        </p:nvSpPr>
        <p:spPr/>
        <p:txBody>
          <a:bodyPr/>
          <a:lstStyle/>
          <a:p>
            <a:pPr>
              <a:defRPr/>
            </a:pPr>
            <a:fld id="{FE03D026-CEFD-4132-B671-818C5F1E8BEA}" type="slidenum">
              <a:rPr lang="en-US" smtClean="0"/>
              <a:pPr>
                <a:defRPr/>
              </a:pPr>
              <a:t>154</a:t>
            </a:fld>
            <a:endParaRPr lang="en-US"/>
          </a:p>
        </p:txBody>
      </p:sp>
    </p:spTree>
    <p:extLst>
      <p:ext uri="{BB962C8B-B14F-4D97-AF65-F5344CB8AC3E}">
        <p14:creationId xmlns:p14="http://schemas.microsoft.com/office/powerpoint/2010/main" val="22936564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FF81-6417-C38A-3D0E-3F6571178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CBB-947F-60DA-62E9-8E7DA2822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09F28-449F-40E4-0A93-FB388D404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5EC86B-8A04-21E7-4A88-D5FCFBEE234E}"/>
              </a:ext>
            </a:extLst>
          </p:cNvPr>
          <p:cNvSpPr>
            <a:spLocks noGrp="1"/>
          </p:cNvSpPr>
          <p:nvPr>
            <p:ph type="sldNum" sz="quarter" idx="10"/>
          </p:nvPr>
        </p:nvSpPr>
        <p:spPr/>
        <p:txBody>
          <a:bodyPr/>
          <a:lstStyle/>
          <a:p>
            <a:pPr>
              <a:defRPr/>
            </a:pPr>
            <a:fld id="{FE03D026-CEFD-4132-B671-818C5F1E8BEA}" type="slidenum">
              <a:rPr lang="en-US" smtClean="0"/>
              <a:pPr>
                <a:defRPr/>
              </a:pPr>
              <a:t>155</a:t>
            </a:fld>
            <a:endParaRPr lang="en-US"/>
          </a:p>
        </p:txBody>
      </p:sp>
    </p:spTree>
    <p:extLst>
      <p:ext uri="{BB962C8B-B14F-4D97-AF65-F5344CB8AC3E}">
        <p14:creationId xmlns:p14="http://schemas.microsoft.com/office/powerpoint/2010/main" val="40668183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52E03-E649-9EC2-AD59-C950A159B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DECC-5F22-28CE-D981-E6A60CAF4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18D9B-FB86-9A68-825E-308C935A6A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C725B1-0FFB-E64E-4D58-40A707BC9031}"/>
              </a:ext>
            </a:extLst>
          </p:cNvPr>
          <p:cNvSpPr>
            <a:spLocks noGrp="1"/>
          </p:cNvSpPr>
          <p:nvPr>
            <p:ph type="sldNum" sz="quarter" idx="10"/>
          </p:nvPr>
        </p:nvSpPr>
        <p:spPr/>
        <p:txBody>
          <a:bodyPr/>
          <a:lstStyle/>
          <a:p>
            <a:pPr>
              <a:defRPr/>
            </a:pPr>
            <a:fld id="{FE03D026-CEFD-4132-B671-818C5F1E8BEA}" type="slidenum">
              <a:rPr lang="en-US" smtClean="0"/>
              <a:pPr>
                <a:defRPr/>
              </a:pPr>
              <a:t>156</a:t>
            </a:fld>
            <a:endParaRPr lang="en-US"/>
          </a:p>
        </p:txBody>
      </p:sp>
    </p:spTree>
    <p:extLst>
      <p:ext uri="{BB962C8B-B14F-4D97-AF65-F5344CB8AC3E}">
        <p14:creationId xmlns:p14="http://schemas.microsoft.com/office/powerpoint/2010/main" val="4489553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157</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158</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159</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160</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161</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162</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163</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164</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165</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166</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167</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168</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169</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170</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171</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172</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173</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0467682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174</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177</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178</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180</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181</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182</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183</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20673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06720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352186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191524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70769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3692004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451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259822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90694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376238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166602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619723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3364592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7184883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1985128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18132964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6C306-1932-4EA7-8ACE-45C73E5840E1}" type="slidenum">
              <a:rPr lang="en-US" smtClean="0"/>
              <a:t>139</a:t>
            </a:fld>
            <a:endParaRPr lang="en-US"/>
          </a:p>
        </p:txBody>
      </p:sp>
    </p:spTree>
    <p:extLst>
      <p:ext uri="{BB962C8B-B14F-4D97-AF65-F5344CB8AC3E}">
        <p14:creationId xmlns:p14="http://schemas.microsoft.com/office/powerpoint/2010/main" val="35338823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76C306-1932-4EA7-8ACE-45C73E5840E1}" type="slidenum">
              <a:rPr lang="en-US" smtClean="0"/>
              <a:t>141</a:t>
            </a:fld>
            <a:endParaRPr lang="en-US"/>
          </a:p>
        </p:txBody>
      </p:sp>
    </p:spTree>
    <p:extLst>
      <p:ext uri="{BB962C8B-B14F-4D97-AF65-F5344CB8AC3E}">
        <p14:creationId xmlns:p14="http://schemas.microsoft.com/office/powerpoint/2010/main" val="422709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0384-B51D-D82C-9A88-189971AB9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99F12-CE6A-3FE9-F76F-07697AEA2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F3AAA-7F9C-6C8F-4436-6E09F347C1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07B6E7-594A-A37B-6B23-5E407736733A}"/>
              </a:ext>
            </a:extLst>
          </p:cNvPr>
          <p:cNvSpPr>
            <a:spLocks noGrp="1"/>
          </p:cNvSpPr>
          <p:nvPr>
            <p:ph type="sldNum" sz="quarter" idx="10"/>
          </p:nvPr>
        </p:nvSpPr>
        <p:spPr/>
        <p:txBody>
          <a:bodyPr/>
          <a:lstStyle/>
          <a:p>
            <a:pPr>
              <a:defRPr/>
            </a:pPr>
            <a:fld id="{FE03D026-CEFD-4132-B671-818C5F1E8BEA}" type="slidenum">
              <a:rPr lang="en-US" smtClean="0"/>
              <a:pPr>
                <a:defRPr/>
              </a:pPr>
              <a:t>153</a:t>
            </a:fld>
            <a:endParaRPr lang="en-US"/>
          </a:p>
        </p:txBody>
      </p:sp>
    </p:spTree>
    <p:extLst>
      <p:ext uri="{BB962C8B-B14F-4D97-AF65-F5344CB8AC3E}">
        <p14:creationId xmlns:p14="http://schemas.microsoft.com/office/powerpoint/2010/main" val="97780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17 2025</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17 2025</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17 2025</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17 2025</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17 2025</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17 2025</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17 2025</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17 2025</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www.ou.edu/research-norman/research-services/statistics/dashboards"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hyperlink" Target="https://www.ideals.illinois.edu/items/117886" TargetMode="External"/><Relationship Id="rId4" Type="http://schemas.openxmlformats.org/officeDocument/2006/relationships/hyperlink" Target="http://www.oscer.ou.edu/publication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ideals.illinois.edu/items/117886" TargetMode="External"/><Relationship Id="rId2" Type="http://schemas.openxmlformats.org/officeDocument/2006/relationships/hyperlink" Target="http://xdmod.access-ci.org/"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138.xml.rels><?xml version="1.0" encoding="UTF-8" standalone="yes"?>
<Relationships xmlns="http://schemas.openxmlformats.org/package/2006/relationships"><Relationship Id="rId3" Type="http://schemas.openxmlformats.org/officeDocument/2006/relationships/hyperlink" Target="https://ncses.nsf.gov/surveys/higher-education-research-development/2023#data" TargetMode="External"/><Relationship Id="rId2" Type="http://schemas.openxmlformats.org/officeDocument/2006/relationships/hyperlink" Target="https://ncses.nsf.gov/pubs/nsf21314" TargetMode="Externa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hyperlink" Target="https://ncses.nsf.gov/pubs/nsf21314"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ncses.nsf.gov/surveys/higher-education-research-development/2023#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04.xml"/></Relationships>
</file>

<file path=ppt/slides/_rels/slide15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hyperlink" Target="http://www.oscer.ou.edu/supercomputer" TargetMode="External"/><Relationship Id="rId4" Type="http://schemas.openxmlformats.org/officeDocument/2006/relationships/notesSlide" Target="../notesSlides/notesSlide1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s://arc.ucar.edu/articles" TargetMode="External"/><Relationship Id="rId2" Type="http://schemas.openxmlformats.org/officeDocument/2006/relationships/hyperlink" Target="https://portal.xsede.org/user-news/-/news/" TargetMode="External"/><Relationship Id="rId1" Type="http://schemas.openxmlformats.org/officeDocument/2006/relationships/slideLayout" Target="../slideLayouts/slideLayout2.xml"/><Relationship Id="rId4" Type="http://schemas.openxmlformats.org/officeDocument/2006/relationships/hyperlink" Target="https://www.rcac.purdue.edu/news/outag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oscer.ou.edu/ourclou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oscer.ou.edu/ourdis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businesswire.com/news/home/20220901005862/en/LTO-Program-Announces-Extension-to-the-LTO-Tape-Technology-Roadmap-to-Generation-1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onenet.net/fuse-more-offn-project-upgrades-campus-connectivity-to-oklahomas-research-networ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giphy.com/gifs/producthunt-dr-evil-dollar-shave-club-26BRwW3ckGjcZmsxO"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doi.org/10.1145/3437359.3465560" TargetMode="External"/><Relationship Id="rId7" Type="http://schemas.openxmlformats.org/officeDocument/2006/relationships/hyperlink" Target="http://doi.org/10.1145/3332186.333222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oi.org/10.1145/3332186.3332204" TargetMode="External"/><Relationship Id="rId5" Type="http://schemas.openxmlformats.org/officeDocument/2006/relationships/hyperlink" Target="http://dx.doi.org/10.1016/j.jocs.2016.07.005" TargetMode="External"/><Relationship Id="rId4" Type="http://schemas.openxmlformats.org/officeDocument/2006/relationships/hyperlink" Target="http://doi.org/10.1145/3311790.3396629"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dx.doi.org/10.1145/2616498.2616542" TargetMode="External"/><Relationship Id="rId3" Type="http://schemas.openxmlformats.org/officeDocument/2006/relationships/hyperlink" Target="http://doi.org/10.1145/3332186.3332200" TargetMode="External"/><Relationship Id="rId7" Type="http://schemas.openxmlformats.org/officeDocument/2006/relationships/hyperlink" Target="http://dx.doi.org/10.1145/2792745.279276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155105.3155108" TargetMode="External"/><Relationship Id="rId4" Type="http://schemas.openxmlformats.org/officeDocument/2006/relationships/hyperlink" Target="http://doi.org/10.1145/3219104.3219117"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dx.doi.org/10.1109/CLUSTER.2013.6702630" TargetMode="External"/><Relationship Id="rId7" Type="http://schemas.openxmlformats.org/officeDocument/2006/relationships/hyperlink" Target="http://doi.org/10.1145/1383602.1383628" TargetMode="External"/><Relationship Id="rId2" Type="http://schemas.openxmlformats.org/officeDocument/2006/relationships/hyperlink" Target="http://dx.doi.org/10.1145/2616498.2616548" TargetMode="External"/><Relationship Id="rId1" Type="http://schemas.openxmlformats.org/officeDocument/2006/relationships/slideLayout" Target="../slideLayouts/slideLayout2.xml"/><Relationship Id="rId6" Type="http://schemas.openxmlformats.org/officeDocument/2006/relationships/hyperlink" Target="http://doi.org/10.1145/1721933.1721954" TargetMode="External"/><Relationship Id="rId5" Type="http://schemas.openxmlformats.org/officeDocument/2006/relationships/hyperlink" Target="http://doi.org/10.1145/1838574.1838581" TargetMode="External"/><Relationship Id="rId4" Type="http://schemas.openxmlformats.org/officeDocument/2006/relationships/hyperlink" Target="http://dx.doi.org/10.1145/2484762.2484793"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FE-D169-433A-A00D-2D1CF0AAE398}"/>
              </a:ext>
            </a:extLst>
          </p:cNvPr>
          <p:cNvSpPr>
            <a:spLocks noGrp="1"/>
          </p:cNvSpPr>
          <p:nvPr>
            <p:ph type="ctrTitle"/>
          </p:nvPr>
        </p:nvSpPr>
        <p:spPr>
          <a:xfrm>
            <a:off x="990600" y="2057400"/>
            <a:ext cx="7772400" cy="1143000"/>
          </a:xfrm>
        </p:spPr>
        <p:txBody>
          <a:bodyPr/>
          <a:lstStyle/>
          <a:p>
            <a:r>
              <a:rPr lang="en-US" sz="6000" dirty="0">
                <a:latin typeface="Arial Black" panose="020B0A04020102020204" pitchFamily="34" charset="0"/>
              </a:rPr>
              <a:t>Oklahoma Supercomputing Symposium 2025</a:t>
            </a:r>
          </a:p>
        </p:txBody>
      </p:sp>
      <p:sp>
        <p:nvSpPr>
          <p:cNvPr id="3" name="Subtitle 2">
            <a:extLst>
              <a:ext uri="{FF2B5EF4-FFF2-40B4-BE49-F238E27FC236}">
                <a16:creationId xmlns:a16="http://schemas.microsoft.com/office/drawing/2014/main" id="{C2149648-DA0A-4EDE-AC09-7AC780906478}"/>
              </a:ext>
            </a:extLst>
          </p:cNvPr>
          <p:cNvSpPr>
            <a:spLocks noGrp="1"/>
          </p:cNvSpPr>
          <p:nvPr>
            <p:ph type="subTitle" idx="1"/>
          </p:nvPr>
        </p:nvSpPr>
        <p:spPr>
          <a:xfrm>
            <a:off x="304800" y="3472967"/>
            <a:ext cx="8458200" cy="1752600"/>
          </a:xfrm>
        </p:spPr>
        <p:txBody>
          <a:bodyPr/>
          <a:lstStyle/>
          <a:p>
            <a:r>
              <a:rPr lang="en-US" sz="5000" dirty="0">
                <a:latin typeface="Arial Black" panose="020B0A04020102020204" pitchFamily="34" charset="0"/>
              </a:rPr>
              <a:t>Happy 24</a:t>
            </a:r>
            <a:r>
              <a:rPr lang="en-US" sz="5000" baseline="30000" dirty="0">
                <a:latin typeface="Arial Black" panose="020B0A04020102020204" pitchFamily="34" charset="0"/>
              </a:rPr>
              <a:t>th</a:t>
            </a:r>
            <a:r>
              <a:rPr lang="en-US" sz="5000" dirty="0">
                <a:latin typeface="Arial Black" panose="020B0A04020102020204" pitchFamily="34" charset="0"/>
              </a:rPr>
              <a:t> Symposium!</a:t>
            </a:r>
          </a:p>
        </p:txBody>
      </p:sp>
      <p:grpSp>
        <p:nvGrpSpPr>
          <p:cNvPr id="10" name="Group 9">
            <a:extLst>
              <a:ext uri="{FF2B5EF4-FFF2-40B4-BE49-F238E27FC236}">
                <a16:creationId xmlns:a16="http://schemas.microsoft.com/office/drawing/2014/main" id="{D08A9985-480C-B60B-AD71-5759E9EF0048}"/>
              </a:ext>
            </a:extLst>
          </p:cNvPr>
          <p:cNvGrpSpPr/>
          <p:nvPr/>
        </p:nvGrpSpPr>
        <p:grpSpPr>
          <a:xfrm>
            <a:off x="1878721" y="4566302"/>
            <a:ext cx="5386558" cy="1863664"/>
            <a:chOff x="2745972" y="4794584"/>
            <a:chExt cx="5386558" cy="1863664"/>
          </a:xfrm>
        </p:grpSpPr>
        <p:grpSp>
          <p:nvGrpSpPr>
            <p:cNvPr id="8" name="Group 7">
              <a:extLst>
                <a:ext uri="{FF2B5EF4-FFF2-40B4-BE49-F238E27FC236}">
                  <a16:creationId xmlns:a16="http://schemas.microsoft.com/office/drawing/2014/main" id="{D449DCFC-D227-AD8F-8B0C-03C70ECE1859}"/>
                </a:ext>
              </a:extLst>
            </p:cNvPr>
            <p:cNvGrpSpPr/>
            <p:nvPr/>
          </p:nvGrpSpPr>
          <p:grpSpPr>
            <a:xfrm>
              <a:off x="2745972" y="4794584"/>
              <a:ext cx="3652055" cy="1863664"/>
              <a:chOff x="2923210" y="3401219"/>
              <a:chExt cx="3652055" cy="1863664"/>
            </a:xfrm>
          </p:grpSpPr>
          <p:grpSp>
            <p:nvGrpSpPr>
              <p:cNvPr id="4" name="Group 3">
                <a:extLst>
                  <a:ext uri="{FF2B5EF4-FFF2-40B4-BE49-F238E27FC236}">
                    <a16:creationId xmlns:a16="http://schemas.microsoft.com/office/drawing/2014/main" id="{AC9F6F3D-C1F9-562B-29AB-3A16954F46F4}"/>
                  </a:ext>
                </a:extLst>
              </p:cNvPr>
              <p:cNvGrpSpPr/>
              <p:nvPr/>
            </p:nvGrpSpPr>
            <p:grpSpPr>
              <a:xfrm>
                <a:off x="3419473" y="3401219"/>
                <a:ext cx="2424113" cy="1193800"/>
                <a:chOff x="2743200" y="3429000"/>
                <a:chExt cx="2424113" cy="1193800"/>
              </a:xfrm>
            </p:grpSpPr>
            <p:pic>
              <p:nvPicPr>
                <p:cNvPr id="5" name="Picture 10" descr="ou201_logo">
                  <a:extLst>
                    <a:ext uri="{FF2B5EF4-FFF2-40B4-BE49-F238E27FC236}">
                      <a16:creationId xmlns:a16="http://schemas.microsoft.com/office/drawing/2014/main" id="{F60FD857-ED99-B355-7D90-FC3A7C3B1465}"/>
                    </a:ext>
                  </a:extLst>
                </p:cNvPr>
                <p:cNvPicPr>
                  <a:picLocks noChangeAspect="1" noChangeArrowheads="1"/>
                </p:cNvPicPr>
                <p:nvPr/>
              </p:nvPicPr>
              <p:blipFill>
                <a:blip r:embed="rId2" cstate="print"/>
                <a:srcRect/>
                <a:stretch>
                  <a:fillRect/>
                </a:stretch>
              </p:blipFill>
              <p:spPr bwMode="auto">
                <a:xfrm>
                  <a:off x="4392613" y="3525838"/>
                  <a:ext cx="774700" cy="1096962"/>
                </a:xfrm>
                <a:prstGeom prst="rect">
                  <a:avLst/>
                </a:prstGeom>
                <a:noFill/>
              </p:spPr>
            </p:pic>
            <p:pic>
              <p:nvPicPr>
                <p:cNvPr id="6" name="Picture 11" descr="oscer_logo_crimson_20060918">
                  <a:extLst>
                    <a:ext uri="{FF2B5EF4-FFF2-40B4-BE49-F238E27FC236}">
                      <a16:creationId xmlns:a16="http://schemas.microsoft.com/office/drawing/2014/main" id="{80289B8F-3D87-D2D8-C49D-80F2FAAAC814}"/>
                    </a:ext>
                  </a:extLst>
                </p:cNvPr>
                <p:cNvPicPr>
                  <a:picLocks noChangeAspect="1" noChangeArrowheads="1"/>
                </p:cNvPicPr>
                <p:nvPr/>
              </p:nvPicPr>
              <p:blipFill>
                <a:blip r:embed="rId3" cstate="print"/>
                <a:srcRect/>
                <a:stretch>
                  <a:fillRect/>
                </a:stretch>
              </p:blipFill>
              <p:spPr bwMode="auto">
                <a:xfrm>
                  <a:off x="2743200" y="3429000"/>
                  <a:ext cx="1527175" cy="1116013"/>
                </a:xfrm>
                <a:prstGeom prst="rect">
                  <a:avLst/>
                </a:prstGeom>
                <a:noFill/>
              </p:spPr>
            </p:pic>
          </p:grpSp>
          <p:pic>
            <p:nvPicPr>
              <p:cNvPr id="7" name="Picture 6">
                <a:extLst>
                  <a:ext uri="{FF2B5EF4-FFF2-40B4-BE49-F238E27FC236}">
                    <a16:creationId xmlns:a16="http://schemas.microsoft.com/office/drawing/2014/main" id="{78DEB1BA-B364-6E82-07FB-D8A5F4D6D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grpSp>
        <p:pic>
          <p:nvPicPr>
            <p:cNvPr id="9" name="Picture 8">
              <a:extLst>
                <a:ext uri="{FF2B5EF4-FFF2-40B4-BE49-F238E27FC236}">
                  <a16:creationId xmlns:a16="http://schemas.microsoft.com/office/drawing/2014/main" id="{6F1CF50C-AAEF-2A6E-116D-9EE17CBDB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586" y="4968095"/>
              <a:ext cx="2343944" cy="926460"/>
            </a:xfrm>
            <a:prstGeom prst="rect">
              <a:avLst/>
            </a:prstGeom>
          </p:spPr>
        </p:pic>
      </p:grpSp>
    </p:spTree>
    <p:extLst>
      <p:ext uri="{BB962C8B-B14F-4D97-AF65-F5344CB8AC3E}">
        <p14:creationId xmlns:p14="http://schemas.microsoft.com/office/powerpoint/2010/main" val="2282413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7CFA3959-B862-43A9-97C5-694C467FE8C2}" type="slidenum">
              <a:rPr lang="en-US"/>
              <a:pPr/>
              <a:t>10</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72"/>
            </a:pPr>
            <a:r>
              <a:rPr lang="en-US" sz="1250" dirty="0"/>
              <a:t>R. Kolar, “Dynamic Integration of Natural, Human, and Instructure Systems for Hurricane Evacuation and Sheltering," NSF, $456K</a:t>
            </a:r>
          </a:p>
          <a:p>
            <a:pPr>
              <a:lnSpc>
                <a:spcPct val="80000"/>
              </a:lnSpc>
              <a:buClr>
                <a:schemeClr val="tx1"/>
              </a:buClr>
              <a:buSzTx/>
              <a:buFont typeface="+mj-lt"/>
              <a:buAutoNum type="arabicPeriod" startAt="372"/>
            </a:pPr>
            <a:r>
              <a:rPr lang="en-US" sz="1250" dirty="0"/>
              <a:t>L. Ding, “Neuroimaging Study of Mental Fatigue,” FAA, $430K</a:t>
            </a:r>
          </a:p>
          <a:p>
            <a:pPr>
              <a:lnSpc>
                <a:spcPct val="80000"/>
              </a:lnSpc>
              <a:buClr>
                <a:schemeClr val="tx1"/>
              </a:buClr>
              <a:buSzTx/>
              <a:buFont typeface="+mj-lt"/>
              <a:buAutoNum type="arabicPeriod" startAt="37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mj-lt"/>
              <a:buAutoNum type="arabicPeriod" startAt="372"/>
            </a:pPr>
            <a:r>
              <a:rPr lang="en-US" sz="1250" dirty="0"/>
              <a:t>L. Ding, “Large-Scale Computational Neuroimaging of Brain Electrical Activity,” NSF CAREER, $400K</a:t>
            </a:r>
          </a:p>
          <a:p>
            <a:pPr>
              <a:lnSpc>
                <a:spcPct val="80000"/>
              </a:lnSpc>
              <a:buClr>
                <a:schemeClr val="tx1"/>
              </a:buClr>
              <a:buSzTx/>
              <a:buFont typeface="+mj-lt"/>
              <a:buAutoNum type="arabicPeriod" startAt="372"/>
            </a:pPr>
            <a:r>
              <a:rPr lang="en-US" sz="1250" dirty="0"/>
              <a:t>P. Attar, “Optimal Spatiotemporal Reduced Order Modeling for Nonlinear Structural Dynamics,” NSF, $360K</a:t>
            </a:r>
          </a:p>
          <a:p>
            <a:pPr>
              <a:lnSpc>
                <a:spcPct val="80000"/>
              </a:lnSpc>
              <a:buClr>
                <a:schemeClr val="tx1"/>
              </a:buClr>
              <a:buSzTx/>
              <a:buFont typeface="+mj-lt"/>
              <a:buAutoNum type="arabicPeriod" startAt="37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mj-lt"/>
              <a:buAutoNum type="arabicPeriod" startAt="37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mj-lt"/>
              <a:buAutoNum type="arabicPeriod" startAt="37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mj-lt"/>
              <a:buAutoNum type="arabicPeriod" startAt="372"/>
            </a:pPr>
            <a:endParaRPr lang="en-US" sz="1250" dirty="0"/>
          </a:p>
          <a:p>
            <a:pPr>
              <a:lnSpc>
                <a:spcPct val="80000"/>
              </a:lnSpc>
              <a:buClr>
                <a:schemeClr val="tx1"/>
              </a:buClr>
              <a:buSzTx/>
              <a:buFont typeface="+mj-lt"/>
              <a:buAutoNum type="arabicPeriod" startAt="3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8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8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8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8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8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8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r>
              <a:rPr lang="en-US" sz="1250" dirty="0" err="1"/>
              <a:t>nn</a:t>
            </a: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mj-lt"/>
              <a:buAutoNum type="arabicPeriod" startAt="38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mj-lt"/>
              <a:buAutoNum type="arabicPeriod" startAt="38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mj-lt"/>
              <a:buAutoNum type="arabicPeriod" startAt="38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mj-lt"/>
              <a:buAutoNum type="arabicPeriod" startAt="389"/>
            </a:pPr>
            <a:r>
              <a:rPr lang="en-US" sz="1250" dirty="0"/>
              <a:t>L. Ding, “Neurophysiological Assessment of Mental Fatigue and Cognitive Performance,” FAA, $115K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mj-lt"/>
              <a:buAutoNum type="arabicPeriod" startAt="38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mj-lt"/>
              <a:buAutoNum type="arabicPeriod" startAt="38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mj-lt"/>
              <a:buAutoNum type="arabicPeriod" startAt="38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mj-lt"/>
              <a:buAutoNum type="arabicPeriod" startAt="38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mj-lt"/>
              <a:buAutoNum type="arabicPeriod" startAt="39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mj-lt"/>
              <a:buAutoNum type="arabicPeriod" startAt="39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mj-lt"/>
              <a:buAutoNum type="arabicPeriod" startAt="39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mj-lt"/>
              <a:buAutoNum type="arabicPeriod" startAt="39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mj-lt"/>
              <a:buAutoNum type="arabicPeriod" startAt="39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mj-lt"/>
              <a:buAutoNum type="arabicPeriod" startAt="399"/>
            </a:pPr>
            <a:r>
              <a:rPr lang="en-US" sz="1250" dirty="0"/>
              <a:t>J. P. Shaffer, “Rydberg Atom Interactions and Collective Behavior,” NSF, $436K</a:t>
            </a:r>
          </a:p>
          <a:p>
            <a:pPr>
              <a:lnSpc>
                <a:spcPct val="80000"/>
              </a:lnSpc>
              <a:buClr>
                <a:schemeClr val="tx1"/>
              </a:buClr>
              <a:buSzTx/>
              <a:buFont typeface="+mj-lt"/>
              <a:buAutoNum type="arabicPeriod" startAt="399"/>
            </a:pPr>
            <a:r>
              <a:rPr lang="en-US" sz="1250" dirty="0"/>
              <a:t>J. P. Shaffer, “Interactions in Cold Rydberg Gases,” NSF, $422K</a:t>
            </a:r>
          </a:p>
          <a:p>
            <a:pPr>
              <a:lnSpc>
                <a:spcPct val="80000"/>
              </a:lnSpc>
              <a:buClr>
                <a:schemeClr val="tx1"/>
              </a:buClr>
              <a:buSzTx/>
              <a:buFont typeface="+mj-lt"/>
              <a:buAutoNum type="arabicPeriod" startAt="399"/>
            </a:pPr>
            <a:r>
              <a:rPr lang="en-US" sz="1250" dirty="0"/>
              <a:t>J. Cruz, “CIF: Small: Two-Dimensional Channel Modeling, Detection and Coding for Shingled Magnetic Recording,” NSF, $418K</a:t>
            </a:r>
          </a:p>
          <a:p>
            <a:pPr>
              <a:lnSpc>
                <a:spcPct val="80000"/>
              </a:lnSpc>
              <a:buClr>
                <a:schemeClr val="tx1"/>
              </a:buClr>
              <a:buSzTx/>
              <a:buFont typeface="+mj-lt"/>
              <a:buAutoNum type="arabicPeriod" startAt="39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mj-lt"/>
              <a:buAutoNum type="arabicPeriod" startAt="40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mj-lt"/>
              <a:buAutoNum type="arabicPeriod" startAt="40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mj-lt"/>
              <a:buAutoNum type="arabicPeriod" startAt="40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mj-lt"/>
              <a:buAutoNum type="arabicPeriod" startAt="40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mj-lt"/>
              <a:buAutoNum type="arabicPeriod" startAt="40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mj-lt"/>
              <a:buAutoNum type="arabicPeriod" startAt="40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mj-lt"/>
              <a:buAutoNum type="arabicPeriod" startAt="40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mj-lt"/>
              <a:buAutoNum type="arabicPeriod" startAt="40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41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41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41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42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42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mj-lt"/>
              <a:buAutoNum type="arabicPeriod" startAt="422"/>
            </a:pPr>
            <a:r>
              <a:rPr lang="en-US" sz="1250" dirty="0"/>
              <a:t>P. Attar, “Numerical Simulation of a Membrane Micro Air Vehicle in a Gust Field, Ohio Aerospace Institute, $35K</a:t>
            </a:r>
          </a:p>
          <a:p>
            <a:pPr>
              <a:lnSpc>
                <a:spcPct val="80000"/>
              </a:lnSpc>
              <a:buClr>
                <a:schemeClr val="tx1"/>
              </a:buClr>
              <a:buSzTx/>
              <a:buFont typeface="+mj-lt"/>
              <a:buAutoNum type="arabicPeriod" startAt="422"/>
            </a:pPr>
            <a:r>
              <a:rPr lang="en-US" sz="1250" dirty="0"/>
              <a:t>J.R. Cruz, “Signal Processing for Magnetic Recording Channels,” Hitachi Global Storage Technologies, Inc., Director, $30K</a:t>
            </a:r>
          </a:p>
          <a:p>
            <a:pPr>
              <a:lnSpc>
                <a:spcPct val="80000"/>
              </a:lnSpc>
              <a:buClr>
                <a:schemeClr val="tx1"/>
              </a:buClr>
              <a:buSzTx/>
              <a:buFont typeface="+mj-lt"/>
              <a:buAutoNum type="arabicPeriod" startAt="422"/>
            </a:pPr>
            <a:r>
              <a:rPr lang="en-US" sz="1250" dirty="0"/>
              <a:t>J.R. Cruz, “Equalization, Detection, and Coding Algorithms for Bit Patterned Media Recording,” Advanced Storage Technology Consortium, $17K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“Early Adopter Grant,” NSF/TCPP, $2.5K</a:t>
            </a:r>
          </a:p>
          <a:p>
            <a:pPr>
              <a:lnSpc>
                <a:spcPct val="80000"/>
              </a:lnSpc>
              <a:buClr>
                <a:schemeClr val="tx1"/>
              </a:buClr>
              <a:buSzTx/>
              <a:buFont typeface="+mj-lt"/>
              <a:buAutoNum type="arabicPeriod" startAt="422"/>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30"/>
            </a:pPr>
            <a:r>
              <a:rPr lang="en-US" sz="1250" dirty="0"/>
              <a:t>B. Moore III et al, “Department of the Interior South-Central Regional Climate Science Center,” US Dept of the Interior, $3.5M (total), $1.4M (OU)</a:t>
            </a:r>
          </a:p>
          <a:p>
            <a:pPr>
              <a:lnSpc>
                <a:spcPct val="80000"/>
              </a:lnSpc>
              <a:buClr>
                <a:schemeClr val="tx1"/>
              </a:buClr>
              <a:buSzTx/>
              <a:buFont typeface="+mj-lt"/>
              <a:buAutoNum type="arabicPeriod" startAt="43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mj-lt"/>
              <a:buAutoNum type="arabicPeriod" startAt="43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mj-lt"/>
              <a:buAutoNum type="arabicPeriod" startAt="43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mj-lt"/>
              <a:buAutoNum type="arabicPeriod" startAt="43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mj-lt"/>
              <a:buAutoNum type="arabicPeriod" startAt="43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mj-lt"/>
              <a:buAutoNum type="arabicPeriod" startAt="43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mj-lt"/>
              <a:buAutoNum type="arabicPeriod" startAt="43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mj-lt"/>
              <a:buAutoNum type="arabicPeriod" startAt="43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mj-lt"/>
              <a:buAutoNum type="arabicPeriod" startAt="43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439"/>
            </a:pPr>
            <a:r>
              <a:rPr lang="en-US" sz="1250" dirty="0"/>
              <a:t>Y. Wang, “Theoretical Tools for Measuring Dark Energy from Galaxy Clustering,” DOE, $230K</a:t>
            </a:r>
          </a:p>
          <a:p>
            <a:pPr>
              <a:lnSpc>
                <a:spcPct val="80000"/>
              </a:lnSpc>
              <a:buClr>
                <a:schemeClr val="tx1"/>
              </a:buClr>
              <a:buSzTx/>
              <a:buFont typeface="+mj-lt"/>
              <a:buAutoNum type="arabicPeriod" startAt="43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3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43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43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43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457200" y="1219200"/>
            <a:ext cx="4267200" cy="4495800"/>
          </a:xfrm>
        </p:spPr>
        <p:txBody>
          <a:bodyPr/>
          <a:lstStyle/>
          <a:p>
            <a:pPr>
              <a:lnSpc>
                <a:spcPct val="80000"/>
              </a:lnSpc>
              <a:buClr>
                <a:schemeClr val="tx1"/>
              </a:buClr>
              <a:buSzTx/>
              <a:buFont typeface="+mj-lt"/>
              <a:buAutoNum type="arabicPeriod" startAt="44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mj-lt"/>
              <a:buAutoNum type="arabicPeriod" startAt="448"/>
            </a:pPr>
            <a:r>
              <a:rPr lang="en-US" sz="1250" dirty="0"/>
              <a:t>P. Attar, “Computational Model Development and Experimental Validation Measurements for Membrane-Batten Wing,” Ohio Aerospace Institute, $43K</a:t>
            </a:r>
          </a:p>
          <a:p>
            <a:pPr>
              <a:lnSpc>
                <a:spcPct val="80000"/>
              </a:lnSpc>
              <a:buClr>
                <a:schemeClr val="tx1"/>
              </a:buClr>
              <a:buSzTx/>
              <a:buFont typeface="+mj-lt"/>
              <a:buAutoNum type="arabicPeriod" startAt="44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mj-lt"/>
              <a:buAutoNum type="arabicPeriod" startAt="44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mj-lt"/>
              <a:buAutoNum type="arabicPeriod" startAt="44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5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mj-lt"/>
              <a:buAutoNum type="arabicPeriod" startAt="45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mj-lt"/>
              <a:buAutoNum type="arabicPeriod" startAt="45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mj-lt"/>
              <a:buAutoNum type="arabicPeriod" startAt="45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mj-lt"/>
              <a:buAutoNum type="arabicPeriod" startAt="455"/>
            </a:pPr>
            <a:endParaRPr lang="en-US" sz="1250" dirty="0"/>
          </a:p>
          <a:p>
            <a:pPr>
              <a:lnSpc>
                <a:spcPct val="80000"/>
              </a:lnSpc>
              <a:buClr>
                <a:schemeClr val="tx1"/>
              </a:buClr>
              <a:buSzTx/>
              <a:buFont typeface="+mj-lt"/>
              <a:buAutoNum type="arabicPeriod" startAt="45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6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6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6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6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6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6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6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6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6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6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6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6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6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6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6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300" dirty="0"/>
          </a:p>
          <a:p>
            <a:pPr>
              <a:lnSpc>
                <a:spcPct val="80000"/>
              </a:lnSpc>
              <a:buClr>
                <a:schemeClr val="tx1"/>
              </a:buClr>
              <a:buSzTx/>
              <a:buFont typeface="+mj-lt"/>
              <a:buAutoNum type="arabicPeriod" startAt="46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7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7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7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7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7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7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8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8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84"/>
            </a:pPr>
            <a:r>
              <a:rPr lang="en-US" sz="1250" dirty="0"/>
              <a:t>A. McGovern, “Learning to guide search in large state spaces,” IBM DARPA, $95K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8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8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8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84"/>
            </a:pPr>
            <a:r>
              <a:rPr lang="en-US" sz="1250" dirty="0"/>
              <a:t>J. Cruz, R. Todd, “Medium-Density Parity-Check Codes for Tape Systems,” INSIC, $36K</a:t>
            </a:r>
          </a:p>
          <a:p>
            <a:pPr>
              <a:lnSpc>
                <a:spcPct val="80000"/>
              </a:lnSpc>
              <a:buClr>
                <a:schemeClr val="tx1"/>
              </a:buClr>
              <a:buSzTx/>
              <a:buFont typeface="+mj-lt"/>
              <a:buAutoNum type="arabicPeriod" startAt="48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8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8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9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95"/>
            </a:pPr>
            <a:r>
              <a:rPr lang="en-US" sz="1250" dirty="0"/>
              <a:t>J. Cruz, R. Todd, “Signal Processing for Magnetic Recording Channels,” private company,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109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50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50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50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50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50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0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0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0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0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08"/>
            </a:pPr>
            <a:r>
              <a:rPr lang="en-US" sz="1250" dirty="0"/>
              <a:t>Y. Hong, “Improving NASA Global Hazard System and Implementing SERVIR-Africa,” NASA, $272K</a:t>
            </a:r>
          </a:p>
          <a:p>
            <a:pPr>
              <a:lnSpc>
                <a:spcPct val="80000"/>
              </a:lnSpc>
              <a:buClr>
                <a:schemeClr val="tx1"/>
              </a:buClr>
              <a:buSzTx/>
              <a:buFont typeface="+mj-lt"/>
              <a:buAutoNum type="arabicPeriod" startAt="50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08"/>
            </a:pPr>
            <a:r>
              <a:rPr lang="en-US" sz="1250" dirty="0"/>
              <a:t>R. Adler (NASA), Y. Hong, “Global Hazard (Flood-Landslide) Decision-Support System,” NASA, $900K</a:t>
            </a:r>
          </a:p>
          <a:p>
            <a:pPr>
              <a:lnSpc>
                <a:spcPct val="80000"/>
              </a:lnSpc>
              <a:buClr>
                <a:schemeClr val="tx1"/>
              </a:buClr>
              <a:buSzTx/>
              <a:buFont typeface="+mj-lt"/>
              <a:buAutoNum type="arabicPeriod" startAt="50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39CFB727-3DE0-4893-A0E4-F6F4E635F602}" type="slidenum">
              <a:rPr lang="en-US"/>
              <a:pPr/>
              <a:t>110</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51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51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51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51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51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2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52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52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52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52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52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52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64BB3FEB-FB0C-4F63-B531-1F1FDFE1AB74}" type="slidenum">
              <a:rPr lang="en-US"/>
              <a:pPr/>
              <a:t>111</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52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528"/>
            </a:pPr>
            <a:r>
              <a:rPr lang="sv-SE" sz="1250" dirty="0"/>
              <a:t>D.S. Oliver, software, $16.7M</a:t>
            </a:r>
          </a:p>
          <a:p>
            <a:pPr>
              <a:lnSpc>
                <a:spcPct val="80000"/>
              </a:lnSpc>
              <a:buClr>
                <a:schemeClr val="tx1"/>
              </a:buClr>
              <a:buSzTx/>
              <a:buFont typeface="+mj-lt"/>
              <a:buAutoNum type="arabicPeriod" startAt="52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52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52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52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528"/>
            </a:pPr>
            <a:r>
              <a:rPr lang="en-US" sz="1250" dirty="0"/>
              <a:t>T. Conway, “E. coli Model Organism Resource,” UN-Purdue, ($685K OU)</a:t>
            </a:r>
          </a:p>
          <a:p>
            <a:pPr>
              <a:lnSpc>
                <a:spcPct val="90000"/>
              </a:lnSpc>
              <a:buClr>
                <a:schemeClr val="tx1"/>
              </a:buClr>
              <a:buSzTx/>
              <a:buFont typeface="+mj-lt"/>
              <a:buAutoNum type="arabicPeriod" startAt="52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53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53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53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53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53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303D122D-08E8-42A5-9455-D75A9B5E5F7C}" type="slidenum">
              <a:rPr lang="en-US"/>
              <a:pPr/>
              <a:t>112</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54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54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54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54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5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5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5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5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5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5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280AF56C-2B5C-4BDF-9FC8-B90F88F6904E}" type="slidenum">
              <a:rPr lang="en-US"/>
              <a:pPr/>
              <a:t>113</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5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5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5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5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5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5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6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6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6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6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6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6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6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46EAB435-A5F1-4E92-90B0-C53F1567C8A8}" type="slidenum">
              <a:rPr lang="en-US"/>
              <a:pPr/>
              <a:t>114</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7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7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7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7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7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8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8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8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8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8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8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8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8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E421B7DE-A07A-4BE4-853B-F7F73D0E439C}" type="slidenum">
              <a:rPr lang="en-US"/>
              <a:pPr/>
              <a:t>115</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9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9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9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9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9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9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9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9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9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97"/>
            </a:pPr>
            <a:r>
              <a:rPr lang="en-US" sz="1250" dirty="0"/>
              <a:t>T. Ibrahim et al., “Micro-Neural Interface,” OCAST, $135K</a:t>
            </a:r>
          </a:p>
          <a:p>
            <a:pPr marL="381000" indent="-381000">
              <a:lnSpc>
                <a:spcPct val="80000"/>
              </a:lnSpc>
              <a:buClr>
                <a:schemeClr val="tx1"/>
              </a:buClr>
              <a:buSzTx/>
              <a:buFont typeface="+mj-lt"/>
              <a:buAutoNum type="arabicPeriod" startAt="59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116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60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60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60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mj-lt"/>
              <a:buAutoNum type="arabicPeriod" startAt="60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60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609"/>
            </a:pPr>
            <a:r>
              <a:rPr lang="en-US" sz="1250" dirty="0"/>
              <a:t>D. Oliver, software license grant, $1.5M</a:t>
            </a:r>
          </a:p>
          <a:p>
            <a:pPr>
              <a:lnSpc>
                <a:spcPct val="80000"/>
              </a:lnSpc>
              <a:buClr>
                <a:schemeClr val="tx1"/>
              </a:buClr>
              <a:buSzTx/>
              <a:buFont typeface="+mj-lt"/>
              <a:buAutoNum type="arabicPeriod" startAt="60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60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60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60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60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117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7"/>
            </a:pPr>
            <a:r>
              <a:rPr lang="en-US" sz="1250" dirty="0"/>
              <a:t>Y. Wang, "Science for the Euclid Mission", NASA/JPL, $52K (2025)</a:t>
            </a:r>
          </a:p>
          <a:p>
            <a:pPr>
              <a:lnSpc>
                <a:spcPct val="80000"/>
              </a:lnSpc>
              <a:buClr>
                <a:schemeClr val="tx1"/>
              </a:buClr>
              <a:buSzTx/>
              <a:buFont typeface="+mj-lt"/>
              <a:buAutoNum type="arabicPeriod" startAt="61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61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61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61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61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617"/>
            </a:pPr>
            <a:r>
              <a:rPr lang="en-US" sz="1250" dirty="0"/>
              <a:t>E. Bridge, “CAREER: Unwrapping the Migratory Gene Package,” NSF, $760K</a:t>
            </a:r>
          </a:p>
          <a:p>
            <a:pPr>
              <a:lnSpc>
                <a:spcPct val="80000"/>
              </a:lnSpc>
              <a:buClr>
                <a:schemeClr val="tx1"/>
              </a:buClr>
              <a:buSzTx/>
              <a:buFont typeface="+mj-lt"/>
              <a:buAutoNum type="arabicPeriod" startAt="61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25"/>
            </a:pPr>
            <a:r>
              <a:rPr lang="en-US" sz="1250" dirty="0"/>
              <a:t>E. Bridge, “An Open-Source Radio Frequency Identification System for Animal Monitoring,” NSF, $331K</a:t>
            </a:r>
          </a:p>
          <a:p>
            <a:pPr>
              <a:lnSpc>
                <a:spcPct val="80000"/>
              </a:lnSpc>
              <a:buClr>
                <a:schemeClr val="tx1"/>
              </a:buClr>
              <a:buSzTx/>
              <a:buFont typeface="+mj-lt"/>
              <a:buAutoNum type="arabicPeriod" startAt="62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62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62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62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62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62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625"/>
            </a:pPr>
            <a:r>
              <a:rPr lang="en-US" sz="1250" dirty="0"/>
              <a:t>S. Schroeder, "Predicting Viral RNA Structures, Function, and Drug Targets from Sequence,“ OCAST, $145K</a:t>
            </a:r>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118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63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63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63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63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63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63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63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63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63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63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63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63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119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64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64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64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5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5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5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5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5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7D9-5944-C6BD-38F4-7709C1126224}"/>
              </a:ext>
            </a:extLst>
          </p:cNvPr>
          <p:cNvSpPr>
            <a:spLocks noGrp="1"/>
          </p:cNvSpPr>
          <p:nvPr>
            <p:ph type="title"/>
          </p:nvPr>
        </p:nvSpPr>
        <p:spPr/>
        <p:txBody>
          <a:bodyPr/>
          <a:lstStyle/>
          <a:p>
            <a:r>
              <a:rPr lang="en-US" dirty="0"/>
              <a:t>Forward Looking Disclaimer</a:t>
            </a:r>
          </a:p>
        </p:txBody>
      </p:sp>
      <p:sp>
        <p:nvSpPr>
          <p:cNvPr id="3" name="Content Placeholder 2">
            <a:extLst>
              <a:ext uri="{FF2B5EF4-FFF2-40B4-BE49-F238E27FC236}">
                <a16:creationId xmlns:a16="http://schemas.microsoft.com/office/drawing/2014/main" id="{5F013AFE-D17E-BF07-92B6-50EED4F3E524}"/>
              </a:ext>
            </a:extLst>
          </p:cNvPr>
          <p:cNvSpPr>
            <a:spLocks noGrp="1"/>
          </p:cNvSpPr>
          <p:nvPr>
            <p:ph idx="1"/>
          </p:nvPr>
        </p:nvSpPr>
        <p:spPr>
          <a:xfrm>
            <a:off x="609599" y="1371600"/>
            <a:ext cx="7944853" cy="4648200"/>
          </a:xfrm>
        </p:spPr>
        <p:txBody>
          <a:bodyPr/>
          <a:lstStyle/>
          <a:p>
            <a:r>
              <a:rPr lang="en-US" dirty="0"/>
              <a:t>This section has slides with roadmap items.</a:t>
            </a:r>
          </a:p>
          <a:p>
            <a:r>
              <a:rPr lang="en-US" dirty="0"/>
              <a:t>Anything that hasn’t been tested doesn’t work, by definition.</a:t>
            </a:r>
          </a:p>
          <a:p>
            <a:r>
              <a:rPr lang="en-US" dirty="0"/>
              <a:t>These are goals, not guarantees.</a:t>
            </a:r>
          </a:p>
          <a:p>
            <a:r>
              <a:rPr lang="en-US" dirty="0"/>
              <a:t>Timelines are extremely fluid.</a:t>
            </a:r>
          </a:p>
        </p:txBody>
      </p:sp>
      <p:sp>
        <p:nvSpPr>
          <p:cNvPr id="4" name="Footer Placeholder 3">
            <a:extLst>
              <a:ext uri="{FF2B5EF4-FFF2-40B4-BE49-F238E27FC236}">
                <a16:creationId xmlns:a16="http://schemas.microsoft.com/office/drawing/2014/main" id="{15148830-9996-7777-8021-54A42B9ED62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4676F4E0-73DB-FF55-1CCC-33D73D7C5C04}"/>
              </a:ext>
            </a:extLst>
          </p:cNvPr>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1993326507"/>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6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6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60"/>
            </a:pPr>
            <a:r>
              <a:rPr lang="en-US" sz="1250" dirty="0"/>
              <a:t>J. P. Shaffer, “SBIR,” DARPA-SBIR, $15K</a:t>
            </a:r>
          </a:p>
          <a:p>
            <a:pPr>
              <a:lnSpc>
                <a:spcPct val="80000"/>
              </a:lnSpc>
              <a:buClr>
                <a:schemeClr val="tx1"/>
              </a:buClr>
              <a:buSzTx/>
              <a:buFont typeface="+mj-lt"/>
              <a:buAutoNum type="arabicPeriod" startAt="660"/>
            </a:pPr>
            <a:r>
              <a:rPr lang="en-US" sz="1250" dirty="0"/>
              <a:t>J. P. Shaffer, “High Sensitivity Absolute Electric Field Sensing with Atoms,” NRO, $309K</a:t>
            </a:r>
          </a:p>
          <a:p>
            <a:pPr>
              <a:lnSpc>
                <a:spcPct val="80000"/>
              </a:lnSpc>
              <a:buClr>
                <a:schemeClr val="tx1"/>
              </a:buClr>
              <a:buSzTx/>
              <a:buFont typeface="+mj-lt"/>
              <a:buAutoNum type="arabicPeriod" startAt="660"/>
            </a:pPr>
            <a:r>
              <a:rPr lang="en-US" sz="1250" dirty="0"/>
              <a:t>J. P. Shaffer, “US -Brazil Professorship and Lectureship,”  American Physical Society, $4K</a:t>
            </a:r>
          </a:p>
          <a:p>
            <a:pPr>
              <a:lnSpc>
                <a:spcPct val="80000"/>
              </a:lnSpc>
              <a:buClr>
                <a:schemeClr val="tx1"/>
              </a:buClr>
              <a:buSzTx/>
              <a:buFont typeface="+mj-lt"/>
              <a:buAutoNum type="arabicPeriod" startAt="660"/>
            </a:pPr>
            <a:r>
              <a:rPr lang="en-US" sz="1250" dirty="0"/>
              <a:t>J. P. Shaffer, “Control of Rydberg Interactions and Exotic States of Matter,” NSF, $473K</a:t>
            </a:r>
          </a:p>
          <a:p>
            <a:pPr>
              <a:lnSpc>
                <a:spcPct val="80000"/>
              </a:lnSpc>
              <a:buClr>
                <a:schemeClr val="tx1"/>
              </a:buClr>
              <a:buSzTx/>
              <a:buFont typeface="+mj-lt"/>
              <a:buAutoNum type="arabicPeriod" startAt="66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6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6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6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6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6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6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69"/>
            </a:pPr>
            <a:endParaRPr lang="en-US" sz="1250" dirty="0"/>
          </a:p>
          <a:p>
            <a:pPr>
              <a:lnSpc>
                <a:spcPct val="80000"/>
              </a:lnSpc>
              <a:buClr>
                <a:schemeClr val="tx1"/>
              </a:buClr>
              <a:buSzTx/>
              <a:buFont typeface="+mj-lt"/>
              <a:buAutoNum type="arabicPeriod" startAt="66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7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7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7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8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8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8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8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8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8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91"/>
            </a:pPr>
            <a:r>
              <a:rPr lang="en-US" sz="1250" dirty="0"/>
              <a:t>x</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9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9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9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9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9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91"/>
            </a:pPr>
            <a:r>
              <a:rPr lang="en-US" sz="1250" dirty="0"/>
              <a:t>L. Xiang, K. Stratton, “Photoacoustic Imaging for Prostate Cancer Detection,” OU COE, $10K</a:t>
            </a:r>
          </a:p>
          <a:p>
            <a:pPr>
              <a:lnSpc>
                <a:spcPct val="80000"/>
              </a:lnSpc>
              <a:buClr>
                <a:schemeClr val="tx1"/>
              </a:buClr>
              <a:buSzTx/>
              <a:buFont typeface="+mj-lt"/>
              <a:buAutoNum type="arabicPeriod" startAt="69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9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9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9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9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0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70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70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70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70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70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1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71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71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71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71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71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71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1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71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717"/>
            </a:pPr>
            <a:r>
              <a:rPr lang="en-US" sz="1250" dirty="0"/>
              <a:t>B. Holt, “NF-Y Transcription Factor Roles in Far Red Light Signaling - A First Look,” OCAST, $100K</a:t>
            </a:r>
          </a:p>
          <a:p>
            <a:pPr>
              <a:lnSpc>
                <a:spcPct val="80000"/>
              </a:lnSpc>
              <a:buClr>
                <a:schemeClr val="tx1"/>
              </a:buClr>
              <a:buSzTx/>
              <a:buFont typeface="+mj-lt"/>
              <a:buAutoNum type="arabicPeriod" startAt="71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71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71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71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72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72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72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72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72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72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73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73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73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73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E. Martin, R. McPherson, M. Loria Salazar, E. </a:t>
            </a:r>
            <a:r>
              <a:rPr lang="en-US" sz="1250" dirty="0" err="1"/>
              <a:t>Kuster</a:t>
            </a:r>
            <a:r>
              <a:rPr lang="en-US" sz="1250" dirty="0"/>
              <a:t>, S. </a:t>
            </a:r>
            <a:r>
              <a:rPr lang="en-US" sz="1250" dirty="0" err="1"/>
              <a:t>Hausam</a:t>
            </a:r>
            <a:r>
              <a:rPr lang="en-US" sz="1250" dirty="0"/>
              <a:t>, “RII Track-2 FEC: Listening to Indigenous Voices Across Oklahoma and New Mexico to Enhance Community Resilience to Climate Change,” NSF, $1.28M</a:t>
            </a:r>
          </a:p>
          <a:p>
            <a:pPr>
              <a:lnSpc>
                <a:spcPct val="80000"/>
              </a:lnSpc>
              <a:buClr>
                <a:schemeClr val="tx1"/>
              </a:buClr>
              <a:buSzTx/>
              <a:buFont typeface="+mj-lt"/>
              <a:buAutoNum type="arabicPeriod" startAt="724"/>
            </a:pPr>
            <a:r>
              <a:rPr lang="en-US" sz="1250" dirty="0"/>
              <a:t>D. </a:t>
            </a:r>
            <a:r>
              <a:rPr lang="en-US" sz="1250" dirty="0" err="1"/>
              <a:t>Papavassiliou</a:t>
            </a:r>
            <a:r>
              <a:rPr lang="en-US" sz="1250" dirty="0"/>
              <a:t>, N. Hayman, D. Shi, F. Demir, E. </a:t>
            </a:r>
            <a:r>
              <a:rPr lang="en-US" sz="1250" dirty="0" err="1"/>
              <a:t>Tsetsura</a:t>
            </a:r>
            <a:r>
              <a:rPr lang="en-US" sz="1250" dirty="0"/>
              <a:t>, N. Bui, M. </a:t>
            </a:r>
            <a:r>
              <a:rPr lang="en-US" sz="1250" dirty="0" err="1"/>
              <a:t>Galizia</a:t>
            </a:r>
            <a:r>
              <a:rPr lang="en-US" sz="1250" dirty="0"/>
              <a:t>, S. Crossley, S. </a:t>
            </a:r>
            <a:r>
              <a:rPr lang="en-US" sz="1250" dirty="0" err="1"/>
              <a:t>Razavi</a:t>
            </a:r>
            <a:r>
              <a:rPr lang="en-US" sz="1250" dirty="0"/>
              <a:t>, A. </a:t>
            </a:r>
            <a:r>
              <a:rPr lang="en-US" sz="1250" dirty="0" err="1"/>
              <a:t>Striolo</a:t>
            </a:r>
            <a:r>
              <a:rPr lang="en-US" sz="1250" dirty="0"/>
              <a:t>, M. Connelly Mumford, B. Wang, “GCR: Transition to green energy in gas-producing regions: How the convergence of Engineering, Social Sciences and Geoscience can enable carbon-free H2 technologies,” NSF, $1.2M</a:t>
            </a:r>
          </a:p>
          <a:p>
            <a:pPr>
              <a:lnSpc>
                <a:spcPct val="80000"/>
              </a:lnSpc>
              <a:buClr>
                <a:schemeClr val="tx1"/>
              </a:buClr>
              <a:buSzTx/>
              <a:buFont typeface="+mj-lt"/>
              <a:buAutoNum type="arabicPeriod" startAt="724"/>
            </a:pPr>
            <a:r>
              <a:rPr lang="en-US" sz="1250" dirty="0"/>
              <a:t>N. Snook, A. McGovern, A. </a:t>
            </a:r>
            <a:r>
              <a:rPr lang="en-US" sz="1250" dirty="0" err="1"/>
              <a:t>Fagg</a:t>
            </a:r>
            <a:r>
              <a:rPr lang="en-US" sz="1250" dirty="0"/>
              <a:t>, M. Xue, “CAIG: Investigating </a:t>
            </a:r>
            <a:r>
              <a:rPr lang="en-US" sz="1250" dirty="0" err="1"/>
              <a:t>Tornadogenesis</a:t>
            </a:r>
            <a:r>
              <a:rPr lang="en-US" sz="1250" dirty="0"/>
              <a:t> via Explainable Deep Learning,” NSF, $886K</a:t>
            </a:r>
          </a:p>
          <a:p>
            <a:pPr>
              <a:lnSpc>
                <a:spcPct val="80000"/>
              </a:lnSpc>
              <a:buClr>
                <a:schemeClr val="tx1"/>
              </a:buClr>
              <a:buSzTx/>
              <a:buFont typeface="+mj-lt"/>
              <a:buAutoNum type="arabicPeriod" startAt="724"/>
            </a:pPr>
            <a:r>
              <a:rPr lang="en-US" sz="1250" dirty="0"/>
              <a:t>K. </a:t>
            </a:r>
            <a:r>
              <a:rPr lang="en-US" sz="1250" dirty="0" err="1"/>
              <a:t>Dresback</a:t>
            </a:r>
            <a:r>
              <a:rPr lang="en-US" sz="1250" dirty="0"/>
              <a:t>, T. Yang, R. Kolar, J. </a:t>
            </a:r>
            <a:r>
              <a:rPr lang="en-US" sz="1250" dirty="0" err="1"/>
              <a:t>Redemann</a:t>
            </a:r>
            <a:r>
              <a:rPr lang="en-US" sz="1250" dirty="0"/>
              <a:t>, “Investigating the Seasonal Total Water Level Projections Informed by a Coupled Coastal Modeling System and Bias-Corrected Seasonal to Sub-seasonal (S2S) Precipitation Forecasts,” NOAA, $590K</a:t>
            </a:r>
          </a:p>
          <a:p>
            <a:pPr>
              <a:lnSpc>
                <a:spcPct val="80000"/>
              </a:lnSpc>
              <a:buClr>
                <a:schemeClr val="tx1"/>
              </a:buClr>
              <a:buSzTx/>
              <a:buFont typeface="+mj-lt"/>
              <a:buAutoNum type="arabicPeriod" startAt="724"/>
            </a:pPr>
            <a:r>
              <a:rPr lang="en-US" sz="1250" dirty="0"/>
              <a:t>Y. Shao, “Multiscale Modeling of Enzymatic Reactions and Bioimaging Probes,” NIH, $394K</a:t>
            </a:r>
          </a:p>
          <a:p>
            <a:pPr>
              <a:lnSpc>
                <a:spcPct val="80000"/>
              </a:lnSpc>
              <a:buClr>
                <a:schemeClr val="tx1"/>
              </a:buClr>
              <a:buSzTx/>
              <a:buFont typeface="+mj-lt"/>
              <a:buAutoNum type="arabicPeriod" startAt="724"/>
            </a:pPr>
            <a:r>
              <a:rPr lang="en-US" sz="1250" dirty="0"/>
              <a:t>D. Blume, “Dynamics of few-body systems,” NSF, $376K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24"/>
            </a:pPr>
            <a:r>
              <a:rPr lang="en-US" sz="1250" dirty="0"/>
              <a:t>M. </a:t>
            </a:r>
            <a:r>
              <a:rPr lang="en-US" sz="1250" dirty="0" err="1"/>
              <a:t>Galizia</a:t>
            </a:r>
            <a:r>
              <a:rPr lang="en-US" sz="1250" dirty="0"/>
              <a:t>, A. </a:t>
            </a:r>
            <a:r>
              <a:rPr lang="en-US" sz="1250" dirty="0" err="1"/>
              <a:t>Striolo</a:t>
            </a:r>
            <a:r>
              <a:rPr lang="en-US" sz="1250" dirty="0"/>
              <a:t>, M. Buongiorno Nardelli, “DISCOVERING THE MECHANISM BY WHICH POLYMER POROUS NETWORKS REDUCE PHYSICAL AGING AND PLASTICIZATION WHILE ENHANCING PERMEABILITY AND SELECTIVITY IN MICROPOROUS POLYMER MEMBRANES,” DOE, $554K ($455K to OU, $99K to U North Texas)</a:t>
            </a:r>
          </a:p>
          <a:p>
            <a:pPr>
              <a:lnSpc>
                <a:spcPct val="80000"/>
              </a:lnSpc>
              <a:buClr>
                <a:schemeClr val="tx1"/>
              </a:buClr>
              <a:buSzTx/>
              <a:buFont typeface="+mj-lt"/>
              <a:buAutoNum type="arabicPeriod" startAt="724"/>
            </a:pPr>
            <a:r>
              <a:rPr lang="en-US" sz="1250" dirty="0"/>
              <a:t>J. </a:t>
            </a:r>
            <a:r>
              <a:rPr lang="en-US" sz="1250" dirty="0" err="1"/>
              <a:t>Redemann</a:t>
            </a:r>
            <a:r>
              <a:rPr lang="en-US" sz="1250" dirty="0"/>
              <a:t>, A. Wade, R. Miller, “Examining the environmental relationships and processes influencing tornado behavior in the Southeast United States,” NOAA, $426K</a:t>
            </a:r>
          </a:p>
          <a:p>
            <a:pPr>
              <a:lnSpc>
                <a:spcPct val="80000"/>
              </a:lnSpc>
              <a:buClr>
                <a:schemeClr val="tx1"/>
              </a:buClr>
              <a:buSzTx/>
              <a:buFont typeface="+mj-lt"/>
              <a:buAutoNum type="arabicPeriod" startAt="724"/>
            </a:pPr>
            <a:r>
              <a:rPr lang="en-US" sz="1250" dirty="0"/>
              <a:t>PI: J. </a:t>
            </a:r>
            <a:r>
              <a:rPr lang="en-US" sz="1250" dirty="0" err="1"/>
              <a:t>Redemann</a:t>
            </a:r>
            <a:r>
              <a:rPr lang="en-US" sz="1250" dirty="0"/>
              <a:t>, “AirMSPI2 Imaging and Retrievals of Cloud, Surface, and Aerosol Properties in ARCSIX - University of Oklahoma,” NASA, $383K</a:t>
            </a:r>
          </a:p>
          <a:p>
            <a:pPr>
              <a:lnSpc>
                <a:spcPct val="80000"/>
              </a:lnSpc>
              <a:buClr>
                <a:schemeClr val="tx1"/>
              </a:buClr>
              <a:buSzTx/>
              <a:buFont typeface="+mj-lt"/>
              <a:buAutoNum type="arabicPeriod" startAt="724"/>
            </a:pPr>
            <a:r>
              <a:rPr lang="en-US" sz="1250" dirty="0"/>
              <a:t>L. Huang, “Porous Materials as High Pressure Nano-Reactors: Machine Learning and Multi-Scale Simulation,” NSF, $338K</a:t>
            </a:r>
          </a:p>
          <a:p>
            <a:pPr>
              <a:lnSpc>
                <a:spcPct val="80000"/>
              </a:lnSpc>
              <a:buClr>
                <a:schemeClr val="tx1"/>
              </a:buClr>
              <a:buSzTx/>
              <a:buFont typeface="+mj-lt"/>
              <a:buAutoNum type="arabicPeriod" startAt="731"/>
            </a:pPr>
            <a:r>
              <a:rPr lang="en-US" sz="1250" dirty="0"/>
              <a:t>A. </a:t>
            </a:r>
            <a:r>
              <a:rPr lang="en-US" sz="1250" dirty="0" err="1"/>
              <a:t>Ryzhkov</a:t>
            </a:r>
            <a:r>
              <a:rPr lang="en-US" sz="1250" dirty="0"/>
              <a:t>, “Collaborative Research: Using polarimetric radar observations, cloud modeling, and in situ aircraft measurements for large hail detection and warning of impending hail,” NSF, $298K</a:t>
            </a:r>
          </a:p>
          <a:p>
            <a:pPr>
              <a:lnSpc>
                <a:spcPct val="80000"/>
              </a:lnSpc>
              <a:buClr>
                <a:schemeClr val="tx1"/>
              </a:buClr>
              <a:buSzTx/>
              <a:buFont typeface="+mj-lt"/>
              <a:buAutoNum type="arabicPeriod" startAt="731"/>
            </a:pPr>
            <a:r>
              <a:rPr lang="en-US" sz="1250" dirty="0"/>
              <a:t>R. Lewis-Swan, “Engineering and classifying quantum dynamical phases of matter,” DOD, $139K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611804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2" name="Slide Number Placeholder 5"/>
          <p:cNvSpPr>
            <a:spLocks noGrp="1"/>
          </p:cNvSpPr>
          <p:nvPr>
            <p:ph type="sldNum" sz="quarter" idx="11"/>
          </p:nvPr>
        </p:nvSpPr>
        <p:spPr/>
        <p:txBody>
          <a:bodyPr/>
          <a:lstStyle/>
          <a:p>
            <a:fld id="{CFAE2933-6D8E-4197-8564-C3BA4BEC39F2}" type="slidenum">
              <a:rPr lang="en-US"/>
              <a:pPr/>
              <a:t>127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W. Qin, “Collaborative Research: The impact of ocean warming on bioactive trace metal requirements and use efficiencies of marine nitrifying microorganisms,” NSF, $230K</a:t>
            </a:r>
          </a:p>
          <a:p>
            <a:pPr>
              <a:lnSpc>
                <a:spcPct val="80000"/>
              </a:lnSpc>
              <a:buClr>
                <a:schemeClr val="tx1"/>
              </a:buClr>
              <a:buSzTx/>
              <a:buFont typeface="+mj-lt"/>
              <a:buAutoNum type="arabicPeriod" startAt="724"/>
            </a:pPr>
            <a:r>
              <a:rPr lang="en-US" sz="1250" dirty="0"/>
              <a:t>W. Qin, “Investigating the interactive impact of long-term warming and altered precipitation on grassland nitrifying communities,” DOE, $177K</a:t>
            </a:r>
          </a:p>
          <a:p>
            <a:pPr>
              <a:lnSpc>
                <a:spcPct val="80000"/>
              </a:lnSpc>
              <a:buClr>
                <a:schemeClr val="tx1"/>
              </a:buClr>
              <a:buSzTx/>
              <a:buFont typeface="+mj-lt"/>
              <a:buAutoNum type="arabicPeriod" startAt="731"/>
            </a:pPr>
            <a:r>
              <a:rPr lang="en-US" sz="1250" dirty="0"/>
              <a:t>J. Ruppert, “Process Investigation of Clouds and Convective Organization over the </a:t>
            </a:r>
            <a:r>
              <a:rPr lang="en-US" sz="1250" dirty="0" err="1"/>
              <a:t>atLantic</a:t>
            </a:r>
            <a:r>
              <a:rPr lang="en-US" sz="1250" dirty="0"/>
              <a:t> Ocean (PICCOLO),” NSF, $162K</a:t>
            </a:r>
          </a:p>
          <a:p>
            <a:pPr>
              <a:lnSpc>
                <a:spcPct val="80000"/>
              </a:lnSpc>
              <a:buClr>
                <a:schemeClr val="tx1"/>
              </a:buClr>
              <a:buSzTx/>
              <a:buFont typeface="+mj-lt"/>
              <a:buAutoNum type="arabicPeriod" startAt="731"/>
            </a:pPr>
            <a:r>
              <a:rPr lang="en-US" sz="1250" dirty="0"/>
              <a:t>J. Ruppert, “Collaborative Research: Examining Cloud-Radiation Feedback at Convective Scales in Tropical Cyclones,” NSF, $153K</a:t>
            </a:r>
          </a:p>
          <a:p>
            <a:pPr>
              <a:lnSpc>
                <a:spcPct val="80000"/>
              </a:lnSpc>
              <a:buClr>
                <a:schemeClr val="tx1"/>
              </a:buClr>
              <a:buSzTx/>
              <a:buFont typeface="+mj-lt"/>
              <a:buAutoNum type="arabicPeriod" startAt="731"/>
            </a:pPr>
            <a:r>
              <a:rPr lang="en-US" sz="1250" dirty="0"/>
              <a:t>D. Bodine, “Large Eddy Simulation of Tornado-Structure Interaction: Pathways to Reducing Societal Impacts,” NOAA, $140K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J. </a:t>
            </a:r>
            <a:r>
              <a:rPr lang="en-US" sz="1250" dirty="0" err="1"/>
              <a:t>Redemann</a:t>
            </a:r>
            <a:r>
              <a:rPr lang="en-US" sz="1250" dirty="0"/>
              <a:t>, L. Gao, E. </a:t>
            </a:r>
            <a:r>
              <a:rPr lang="en-US" sz="1250" dirty="0" err="1"/>
              <a:t>Lenhardt</a:t>
            </a:r>
            <a:r>
              <a:rPr lang="en-US" sz="1250" dirty="0"/>
              <a:t>, “(FINESST) Lidar-Derived Vertically-Resolved Cloud Condensation Nuclei Concentrations for Various Aerosol Types and their Applications in Evaluating Aerosol Cloud Interactions,” NASA, $99K</a:t>
            </a:r>
          </a:p>
          <a:p>
            <a:pPr>
              <a:lnSpc>
                <a:spcPct val="80000"/>
              </a:lnSpc>
              <a:buClr>
                <a:schemeClr val="tx1"/>
              </a:buClr>
              <a:buSzTx/>
              <a:buFont typeface="+mj-lt"/>
              <a:buAutoNum type="arabicPeriod" startAt="731"/>
            </a:pPr>
            <a:r>
              <a:rPr lang="en-US" sz="1250" dirty="0"/>
              <a:t>C. Wang, C. Deng, Y. Hong, X. Hu, R. McPherson, E. </a:t>
            </a:r>
            <a:r>
              <a:rPr lang="en-US" sz="1250" dirty="0" err="1"/>
              <a:t>Kuster</a:t>
            </a:r>
            <a:r>
              <a:rPr lang="en-US" sz="1250" dirty="0"/>
              <a:t>, “Understanding coastal wetland dynamics and their impacts on hurricane flood risk along the Texas Gulf Coast in a changing climate,” USGS, $95K</a:t>
            </a:r>
          </a:p>
          <a:p>
            <a:pPr>
              <a:lnSpc>
                <a:spcPct val="80000"/>
              </a:lnSpc>
              <a:buClr>
                <a:schemeClr val="tx1"/>
              </a:buClr>
              <a:buSzTx/>
              <a:buFont typeface="+mj-lt"/>
              <a:buAutoNum type="arabicPeriod" startAt="731"/>
            </a:pPr>
            <a:r>
              <a:rPr lang="en-US" sz="1250" dirty="0"/>
              <a:t>L. Huang, “Computational Design and Machine Learning-Assisted Search of Dual-Function MOFs towards Nerve Agent and Blistering Agent Detoxification,” U Pittsburgh, $93K</a:t>
            </a:r>
          </a:p>
          <a:p>
            <a:pPr>
              <a:lnSpc>
                <a:spcPct val="80000"/>
              </a:lnSpc>
              <a:buClr>
                <a:schemeClr val="tx1"/>
              </a:buClr>
              <a:buSzTx/>
              <a:buFont typeface="+mj-lt"/>
              <a:buAutoNum type="arabicPeriod" startAt="731"/>
            </a:pPr>
            <a:r>
              <a:rPr lang="en-US" sz="1250" dirty="0"/>
              <a:t>C. Pan, B. Lin, “Generic Automated </a:t>
            </a:r>
            <a:r>
              <a:rPr lang="en-US" sz="1250" dirty="0" err="1"/>
              <a:t>SysML</a:t>
            </a:r>
            <a:r>
              <a:rPr lang="en-US" sz="1250" dirty="0"/>
              <a:t> Model Reverse Engineering,” </a:t>
            </a:r>
            <a:r>
              <a:rPr lang="en-US" sz="1250" dirty="0" err="1"/>
              <a:t>MapLarge</a:t>
            </a:r>
            <a:r>
              <a:rPr lang="en-US" sz="1250" dirty="0"/>
              <a:t>, $33K</a:t>
            </a:r>
          </a:p>
          <a:p>
            <a:pPr>
              <a:lnSpc>
                <a:spcPct val="80000"/>
              </a:lnSpc>
              <a:buClr>
                <a:schemeClr val="tx1"/>
              </a:buClr>
              <a:buSzTx/>
              <a:buFont typeface="+mj-lt"/>
              <a:buAutoNum type="arabicPeriod" startAt="731"/>
            </a:pPr>
            <a:r>
              <a:rPr lang="en-US" sz="1250" dirty="0"/>
              <a:t>X. Dai, “CAREER: Next Generation Models of Planet Formation and Evolution,’ Planetary Science Inst, $31K</a:t>
            </a:r>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008090837"/>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88A5C62D-58B0-4D92-BCA5-F25D896E396C}" type="slidenum">
              <a:rPr lang="en-US"/>
              <a:pPr/>
              <a:t>128</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2024): </a:t>
            </a:r>
            <a:r>
              <a:rPr lang="en-US" b="1" u="sng" dirty="0"/>
              <a:t>$1B+</a:t>
            </a:r>
            <a:r>
              <a:rPr lang="en-US" dirty="0"/>
              <a:t> </a:t>
            </a:r>
            <a:r>
              <a:rPr lang="en-US" b="1" dirty="0"/>
              <a:t>total, $500M+ to OU </a:t>
            </a:r>
            <a:r>
              <a:rPr lang="en-US" dirty="0"/>
              <a:t>(~50%)</a:t>
            </a:r>
          </a:p>
          <a:p>
            <a:r>
              <a:rPr lang="en-US" dirty="0"/>
              <a:t>Funded projects: </a:t>
            </a:r>
            <a:r>
              <a:rPr lang="en-US" b="1" dirty="0"/>
              <a:t>918</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2024):   OU Norman externally funded research expenditure: ~$2.5B</a:t>
            </a:r>
          </a:p>
          <a:p>
            <a:pPr>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a:p>
            <a:r>
              <a:rPr lang="en-US" dirty="0"/>
              <a:t>Publications facilitated by OU IT: </a:t>
            </a:r>
            <a:r>
              <a:rPr lang="en-US" b="1" dirty="0"/>
              <a:t>6000+</a:t>
            </a:r>
          </a:p>
        </p:txBody>
      </p:sp>
    </p:spTree>
    <p:extLst>
      <p:ext uri="{BB962C8B-B14F-4D97-AF65-F5344CB8AC3E}">
        <p14:creationId xmlns:p14="http://schemas.microsoft.com/office/powerpoint/2010/main" val="186763109"/>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B44F-DA0C-4474-A6EA-459457BE5372}"/>
              </a:ext>
            </a:extLst>
          </p:cNvPr>
          <p:cNvSpPr>
            <a:spLocks noGrp="1"/>
          </p:cNvSpPr>
          <p:nvPr>
            <p:ph type="title"/>
          </p:nvPr>
        </p:nvSpPr>
        <p:spPr/>
        <p:txBody>
          <a:bodyPr/>
          <a:lstStyle/>
          <a:p>
            <a:r>
              <a:rPr lang="en-US" dirty="0"/>
              <a:t>CI Funding Led by OU IT: $7.1M</a:t>
            </a:r>
          </a:p>
        </p:txBody>
      </p:sp>
      <p:sp>
        <p:nvSpPr>
          <p:cNvPr id="3" name="Content Placeholder 2">
            <a:extLst>
              <a:ext uri="{FF2B5EF4-FFF2-40B4-BE49-F238E27FC236}">
                <a16:creationId xmlns:a16="http://schemas.microsoft.com/office/drawing/2014/main" id="{1E31D8B1-894E-4EF1-9A39-AAE6377176C6}"/>
              </a:ext>
            </a:extLst>
          </p:cNvPr>
          <p:cNvSpPr>
            <a:spLocks noGrp="1"/>
          </p:cNvSpPr>
          <p:nvPr>
            <p:ph idx="1"/>
          </p:nvPr>
        </p:nvSpPr>
        <p:spPr>
          <a:xfrm>
            <a:off x="190500" y="1143000"/>
            <a:ext cx="8763000" cy="4800600"/>
          </a:xfrm>
        </p:spPr>
        <p:txBody>
          <a:bodyPr/>
          <a:lstStyle/>
          <a:p>
            <a:pPr marL="457200" indent="-457200">
              <a:spcBef>
                <a:spcPts val="0"/>
              </a:spcBef>
              <a:buClrTx/>
              <a:buSzPct val="100000"/>
              <a:buFont typeface="+mj-lt"/>
              <a:buAutoNum type="arabicPeriod"/>
            </a:pPr>
            <a:r>
              <a:rPr lang="en-US" sz="2200" dirty="0"/>
              <a:t> </a:t>
            </a:r>
            <a:r>
              <a:rPr lang="en-US" sz="2200" b="1" dirty="0">
                <a:solidFill>
                  <a:srgbClr val="CC00CC"/>
                </a:solidFill>
              </a:rPr>
              <a:t>NEW!</a:t>
            </a:r>
            <a:r>
              <a:rPr lang="en-US" sz="2200" dirty="0"/>
              <a:t> NSF unsolicited: AI consultants: $1.8M</a:t>
            </a:r>
          </a:p>
          <a:p>
            <a:pPr marL="457200" indent="-457200">
              <a:spcBef>
                <a:spcPts val="0"/>
              </a:spcBef>
              <a:buClrTx/>
              <a:buSzPct val="100000"/>
              <a:buFont typeface="+mj-lt"/>
              <a:buAutoNum type="arabicPeriod"/>
            </a:pPr>
            <a:r>
              <a:rPr lang="en-US" sz="2200" dirty="0"/>
              <a:t> </a:t>
            </a:r>
            <a:r>
              <a:rPr lang="en-US" sz="2200" b="1" dirty="0">
                <a:solidFill>
                  <a:srgbClr val="CC00CC"/>
                </a:solidFill>
              </a:rPr>
              <a:t>NEW!</a:t>
            </a:r>
            <a:r>
              <a:rPr lang="en-US" sz="2200" dirty="0"/>
              <a:t> NSF Campus CI network equipment: OFFN-400: $645K</a:t>
            </a:r>
            <a:endParaRPr lang="en-US" sz="2200" b="1" u="sng" dirty="0"/>
          </a:p>
          <a:p>
            <a:pPr marL="457200" indent="-457200">
              <a:spcBef>
                <a:spcPts val="0"/>
              </a:spcBef>
              <a:buClrTx/>
              <a:buSzPct val="100000"/>
              <a:buFont typeface="+mj-lt"/>
              <a:buAutoNum type="arabicPeriod"/>
            </a:pPr>
            <a:r>
              <a:rPr lang="en-US" sz="2200" dirty="0"/>
              <a:t>NSF Campus CI Compute: </a:t>
            </a:r>
            <a:r>
              <a:rPr lang="en-US" sz="2200" dirty="0" err="1"/>
              <a:t>OneOCII</a:t>
            </a:r>
            <a:r>
              <a:rPr lang="en-US" sz="2200" dirty="0"/>
              <a:t>-RAML (2022-present): $400K</a:t>
            </a:r>
          </a:p>
          <a:p>
            <a:pPr marL="457200" indent="-457200">
              <a:spcBef>
                <a:spcPts val="0"/>
              </a:spcBef>
              <a:buClrTx/>
              <a:buSzPct val="100000"/>
              <a:buFont typeface="+mj-lt"/>
              <a:buAutoNum type="arabicPeriod"/>
            </a:pPr>
            <a:r>
              <a:rPr lang="en-US" sz="2200" dirty="0"/>
              <a:t>NSF </a:t>
            </a:r>
            <a:r>
              <a:rPr lang="en-US" sz="2200" dirty="0" err="1"/>
              <a:t>CyberTraining</a:t>
            </a:r>
            <a:r>
              <a:rPr lang="en-US" sz="2200" dirty="0"/>
              <a:t>: CCIFTD (2021-present): $300K</a:t>
            </a:r>
          </a:p>
          <a:p>
            <a:pPr marL="457200" indent="-457200">
              <a:spcBef>
                <a:spcPts val="0"/>
              </a:spcBef>
              <a:buClrTx/>
              <a:buSzPct val="100000"/>
              <a:buFont typeface="+mj-lt"/>
              <a:buAutoNum type="arabicPeriod"/>
            </a:pPr>
            <a:r>
              <a:rPr lang="en-US" sz="2200" dirty="0"/>
              <a:t>NSF Workshop: CI Leadership Academy (2016-22): $49K</a:t>
            </a:r>
          </a:p>
          <a:p>
            <a:pPr marL="457200" indent="-457200">
              <a:spcBef>
                <a:spcPts val="0"/>
              </a:spcBef>
              <a:buClrTx/>
              <a:buSzPct val="100000"/>
              <a:buFont typeface="+mj-lt"/>
              <a:buAutoNum type="arabicPeriod"/>
            </a:pPr>
            <a:r>
              <a:rPr lang="en-US" sz="2200" dirty="0"/>
              <a:t>NSF Campus CI: Campus CI Engineer (2014-17): $400K</a:t>
            </a:r>
          </a:p>
          <a:p>
            <a:pPr marL="457200" indent="-457200">
              <a:spcBef>
                <a:spcPts val="0"/>
              </a:spcBef>
              <a:buClrTx/>
              <a:buSzPct val="100000"/>
              <a:buFont typeface="+mj-lt"/>
              <a:buAutoNum type="arabicPeriod"/>
            </a:pPr>
            <a:r>
              <a:rPr lang="en-US" sz="2200" dirty="0"/>
              <a:t>NSF Campus CI: OFFN (2013-17): $500K</a:t>
            </a:r>
          </a:p>
          <a:p>
            <a:pPr marL="457200" indent="-457200">
              <a:spcBef>
                <a:spcPts val="0"/>
              </a:spcBef>
              <a:buClrTx/>
              <a:buSzPct val="100000"/>
              <a:buFont typeface="+mj-lt"/>
              <a:buAutoNum type="arabicPeriod"/>
            </a:pPr>
            <a:r>
              <a:rPr lang="en-US" sz="2200" dirty="0"/>
              <a:t>NSF </a:t>
            </a:r>
            <a:r>
              <a:rPr lang="en-US" sz="2200" dirty="0" err="1"/>
              <a:t>EPSCoR</a:t>
            </a:r>
            <a:r>
              <a:rPr lang="en-US" sz="2200" dirty="0"/>
              <a:t> C2: Oklahoma Optical Initiative (2010-13): $1.18M</a:t>
            </a:r>
          </a:p>
          <a:p>
            <a:pPr marL="457200" indent="-457200">
              <a:spcBef>
                <a:spcPts val="0"/>
              </a:spcBef>
              <a:buClrTx/>
              <a:buSzPct val="100000"/>
              <a:buFont typeface="+mj-lt"/>
              <a:buAutoNum type="arabicPeriod"/>
            </a:pPr>
            <a:r>
              <a:rPr lang="en-US" sz="2200" dirty="0"/>
              <a:t>NSF MRI: OURRstore (2018-24): $968K</a:t>
            </a:r>
          </a:p>
          <a:p>
            <a:pPr marL="457200" indent="-457200">
              <a:spcBef>
                <a:spcPts val="0"/>
              </a:spcBef>
              <a:buClrTx/>
              <a:buSzPct val="100000"/>
              <a:buFont typeface="+mj-lt"/>
              <a:buAutoNum type="arabicPeriod"/>
            </a:pPr>
            <a:r>
              <a:rPr lang="en-US" sz="2200" dirty="0"/>
              <a:t>NSF MRI: </a:t>
            </a:r>
            <a:r>
              <a:rPr lang="en-US" sz="2200" dirty="0" err="1"/>
              <a:t>PetaStore</a:t>
            </a:r>
            <a:r>
              <a:rPr lang="en-US" sz="2200" dirty="0"/>
              <a:t> (2010-14): $793K</a:t>
            </a:r>
          </a:p>
          <a:p>
            <a:pPr marL="457200" indent="-457200">
              <a:spcBef>
                <a:spcPts val="0"/>
              </a:spcBef>
              <a:buClrTx/>
              <a:buSzPct val="100000"/>
              <a:buFont typeface="+mj-lt"/>
              <a:buAutoNum type="arabicPeriod"/>
            </a:pPr>
            <a:r>
              <a:rPr lang="en-US" sz="2200" dirty="0"/>
              <a:t>NSF MRI: Itanium2 supercomputer (2003-6): $340K</a:t>
            </a:r>
          </a:p>
          <a:p>
            <a:pPr marL="457200" indent="-457200">
              <a:spcBef>
                <a:spcPts val="0"/>
              </a:spcBef>
              <a:buClrTx/>
              <a:buSzPct val="100000"/>
              <a:buFont typeface="+mj-lt"/>
              <a:buAutoNum type="arabicPeriod"/>
            </a:pPr>
            <a:r>
              <a:rPr lang="en-US" sz="2200" dirty="0"/>
              <a:t>NSF CI-TEAM (2006-10): $250K</a:t>
            </a:r>
          </a:p>
          <a:p>
            <a:pPr marL="457200" indent="-457200">
              <a:spcBef>
                <a:spcPts val="0"/>
              </a:spcBef>
              <a:buClrTx/>
              <a:buSzPct val="100000"/>
              <a:buFont typeface="+mj-lt"/>
              <a:buAutoNum type="arabicPeriod"/>
            </a:pPr>
            <a:r>
              <a:rPr lang="en-US" sz="2200" dirty="0"/>
              <a:t>NSF SGER (2005-7): $132K</a:t>
            </a:r>
          </a:p>
          <a:p>
            <a:pPr lvl="1"/>
            <a:endParaRPr lang="en-US" dirty="0"/>
          </a:p>
        </p:txBody>
      </p:sp>
      <p:sp>
        <p:nvSpPr>
          <p:cNvPr id="4" name="Footer Placeholder 3">
            <a:extLst>
              <a:ext uri="{FF2B5EF4-FFF2-40B4-BE49-F238E27FC236}">
                <a16:creationId xmlns:a16="http://schemas.microsoft.com/office/drawing/2014/main" id="{D3A46FDB-11E4-4534-BF81-4E596D7F86C7}"/>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46A6C4AE-0C16-4508-BDDD-59D9E4D973DB}"/>
              </a:ext>
            </a:extLst>
          </p:cNvPr>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4920196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531B-9161-1022-04FB-B9D300B03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934BE-DF68-144E-B35A-102FBBEA5636}"/>
              </a:ext>
            </a:extLst>
          </p:cNvPr>
          <p:cNvSpPr>
            <a:spLocks noGrp="1"/>
          </p:cNvSpPr>
          <p:nvPr>
            <p:ph type="title"/>
          </p:nvPr>
        </p:nvSpPr>
        <p:spPr/>
        <p:txBody>
          <a:bodyPr/>
          <a:lstStyle/>
          <a:p>
            <a:r>
              <a:rPr lang="en-US" sz="3500" dirty="0"/>
              <a:t>OU IT’s Research Computing Resources</a:t>
            </a:r>
          </a:p>
        </p:txBody>
      </p:sp>
      <p:sp>
        <p:nvSpPr>
          <p:cNvPr id="3" name="Content Placeholder 2">
            <a:extLst>
              <a:ext uri="{FF2B5EF4-FFF2-40B4-BE49-F238E27FC236}">
                <a16:creationId xmlns:a16="http://schemas.microsoft.com/office/drawing/2014/main" id="{9BA0333B-2071-277A-CA03-10C692D24D7D}"/>
              </a:ext>
            </a:extLst>
          </p:cNvPr>
          <p:cNvSpPr>
            <a:spLocks noGrp="1"/>
          </p:cNvSpPr>
          <p:nvPr>
            <p:ph idx="1"/>
          </p:nvPr>
        </p:nvSpPr>
        <p:spPr>
          <a:xfrm>
            <a:off x="152400" y="1371600"/>
            <a:ext cx="8839200" cy="4648200"/>
          </a:xfrm>
        </p:spPr>
        <p:txBody>
          <a:bodyPr/>
          <a:lstStyle/>
          <a:p>
            <a:pPr marL="0" indent="0" algn="ctr">
              <a:buNone/>
            </a:pPr>
            <a:r>
              <a:rPr lang="en-US" b="1" dirty="0"/>
              <a:t>5 Major Systems – always upgrading and adding new capabilities!</a:t>
            </a:r>
          </a:p>
        </p:txBody>
      </p:sp>
      <p:sp>
        <p:nvSpPr>
          <p:cNvPr id="4" name="Footer Placeholder 3">
            <a:extLst>
              <a:ext uri="{FF2B5EF4-FFF2-40B4-BE49-F238E27FC236}">
                <a16:creationId xmlns:a16="http://schemas.microsoft.com/office/drawing/2014/main" id="{0B29AFA5-DC47-8D51-41EB-CAF5E42A2AE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CF932150-A676-9743-9DF9-ADF750508621}"/>
              </a:ext>
            </a:extLst>
          </p:cNvPr>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grpSp>
        <p:nvGrpSpPr>
          <p:cNvPr id="97" name="Group 96">
            <a:extLst>
              <a:ext uri="{FF2B5EF4-FFF2-40B4-BE49-F238E27FC236}">
                <a16:creationId xmlns:a16="http://schemas.microsoft.com/office/drawing/2014/main" id="{184929AE-3D37-8C77-9B07-3251D0B33BC7}"/>
              </a:ext>
            </a:extLst>
          </p:cNvPr>
          <p:cNvGrpSpPr/>
          <p:nvPr/>
        </p:nvGrpSpPr>
        <p:grpSpPr>
          <a:xfrm>
            <a:off x="152400" y="1834920"/>
            <a:ext cx="8669190" cy="3770420"/>
            <a:chOff x="160485" y="1834920"/>
            <a:chExt cx="8861130" cy="3770420"/>
          </a:xfrm>
        </p:grpSpPr>
        <p:grpSp>
          <p:nvGrpSpPr>
            <p:cNvPr id="9" name="Group 8">
              <a:extLst>
                <a:ext uri="{FF2B5EF4-FFF2-40B4-BE49-F238E27FC236}">
                  <a16:creationId xmlns:a16="http://schemas.microsoft.com/office/drawing/2014/main" id="{DA2C984E-EC1F-1C81-DF9B-2CE41014E2FD}"/>
                </a:ext>
              </a:extLst>
            </p:cNvPr>
            <p:cNvGrpSpPr/>
            <p:nvPr/>
          </p:nvGrpSpPr>
          <p:grpSpPr>
            <a:xfrm>
              <a:off x="4862837" y="4643315"/>
              <a:ext cx="1743075" cy="962025"/>
              <a:chOff x="6524625" y="1285875"/>
              <a:chExt cx="1743075" cy="962025"/>
            </a:xfrm>
          </p:grpSpPr>
          <p:sp>
            <p:nvSpPr>
              <p:cNvPr id="68" name="TextBox 67">
                <a:extLst>
                  <a:ext uri="{FF2B5EF4-FFF2-40B4-BE49-F238E27FC236}">
                    <a16:creationId xmlns:a16="http://schemas.microsoft.com/office/drawing/2014/main" id="{FC36FAED-DF47-C558-93BB-71FE19F9CE8B}"/>
                  </a:ext>
                </a:extLst>
              </p:cNvPr>
              <p:cNvSpPr txBox="1"/>
              <p:nvPr/>
            </p:nvSpPr>
            <p:spPr>
              <a:xfrm>
                <a:off x="6524625" y="1285875"/>
                <a:ext cx="1295400" cy="369332"/>
              </a:xfrm>
              <a:prstGeom prst="rect">
                <a:avLst/>
              </a:prstGeom>
              <a:noFill/>
              <a:ln w="12700">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OURRstore</a:t>
                </a:r>
              </a:p>
            </p:txBody>
          </p:sp>
          <p:sp>
            <p:nvSpPr>
              <p:cNvPr id="69" name="Rectangle 68">
                <a:extLst>
                  <a:ext uri="{FF2B5EF4-FFF2-40B4-BE49-F238E27FC236}">
                    <a16:creationId xmlns:a16="http://schemas.microsoft.com/office/drawing/2014/main" id="{11ACA12D-D994-4C18-1720-9E7000208FAA}"/>
                  </a:ext>
                </a:extLst>
              </p:cNvPr>
              <p:cNvSpPr/>
              <p:nvPr/>
            </p:nvSpPr>
            <p:spPr>
              <a:xfrm>
                <a:off x="6524626" y="1285875"/>
                <a:ext cx="1743074"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43A8D573-A57F-82BA-5AF5-9DE6CFBBFAD9}"/>
                  </a:ext>
                </a:extLst>
              </p:cNvPr>
              <p:cNvGrpSpPr/>
              <p:nvPr/>
            </p:nvGrpSpPr>
            <p:grpSpPr>
              <a:xfrm>
                <a:off x="6605587" y="1640920"/>
                <a:ext cx="428625" cy="419100"/>
                <a:chOff x="3009900" y="790575"/>
                <a:chExt cx="428625" cy="419100"/>
              </a:xfrm>
            </p:grpSpPr>
            <p:sp>
              <p:nvSpPr>
                <p:cNvPr id="77" name="Oval 76">
                  <a:extLst>
                    <a:ext uri="{FF2B5EF4-FFF2-40B4-BE49-F238E27FC236}">
                      <a16:creationId xmlns:a16="http://schemas.microsoft.com/office/drawing/2014/main" id="{DC4982DF-8CBE-9B30-7F48-2EC40BA09C83}"/>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C7E11F89-F0BC-54DE-6714-8F5565D59D74}"/>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F20D0A77-8A62-FECE-CE17-4558FE76436B}"/>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E59EED7F-9DB9-17AD-7DEF-62C67D9002D9}"/>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B9FF1A53-0D18-D3F3-2FF3-BFCB12A2CF24}"/>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957DE59B-F205-763E-3040-65CC54915373}"/>
                  </a:ext>
                </a:extLst>
              </p:cNvPr>
              <p:cNvGrpSpPr/>
              <p:nvPr/>
            </p:nvGrpSpPr>
            <p:grpSpPr>
              <a:xfrm>
                <a:off x="7214708" y="1650087"/>
                <a:ext cx="428625" cy="419100"/>
                <a:chOff x="3009900" y="790575"/>
                <a:chExt cx="428625" cy="419100"/>
              </a:xfrm>
            </p:grpSpPr>
            <p:sp>
              <p:nvSpPr>
                <p:cNvPr id="72" name="Oval 71">
                  <a:extLst>
                    <a:ext uri="{FF2B5EF4-FFF2-40B4-BE49-F238E27FC236}">
                      <a16:creationId xmlns:a16="http://schemas.microsoft.com/office/drawing/2014/main" id="{89753C3E-3847-1C49-25C3-11A7EFF92755}"/>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33F51FD2-3C3A-7C64-E0F3-E68351AEB1E3}"/>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78D01B7A-DD35-F817-9451-940D8615226A}"/>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880D5E86-F61A-BBFF-FB2D-D6D990893567}"/>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CC3DA7AB-B053-C32F-A453-BB30620139B1}"/>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DCA6E52B-EB4A-0F9E-1AB1-9CA827D08042}"/>
                </a:ext>
              </a:extLst>
            </p:cNvPr>
            <p:cNvGrpSpPr/>
            <p:nvPr/>
          </p:nvGrpSpPr>
          <p:grpSpPr>
            <a:xfrm>
              <a:off x="160485" y="1834920"/>
              <a:ext cx="8861130" cy="3758861"/>
              <a:chOff x="320970" y="2133600"/>
              <a:chExt cx="8861130" cy="3758861"/>
            </a:xfrm>
          </p:grpSpPr>
          <p:sp>
            <p:nvSpPr>
              <p:cNvPr id="92" name="TextBox 91">
                <a:extLst>
                  <a:ext uri="{FF2B5EF4-FFF2-40B4-BE49-F238E27FC236}">
                    <a16:creationId xmlns:a16="http://schemas.microsoft.com/office/drawing/2014/main" id="{A659CB93-EBA7-50CF-08AE-93BA39EA05C8}"/>
                  </a:ext>
                </a:extLst>
              </p:cNvPr>
              <p:cNvSpPr txBox="1"/>
              <p:nvPr/>
            </p:nvSpPr>
            <p:spPr>
              <a:xfrm>
                <a:off x="5148018" y="3424570"/>
                <a:ext cx="3273211" cy="1015663"/>
              </a:xfrm>
              <a:prstGeom prst="rect">
                <a:avLst/>
              </a:prstGeom>
              <a:noFill/>
            </p:spPr>
            <p:txBody>
              <a:bodyPr wrap="square" rtlCol="0">
                <a:spAutoFit/>
              </a:bodyPr>
              <a:lstStyle/>
              <a:p>
                <a:pPr algn="l"/>
                <a:r>
                  <a:rPr lang="en-US" sz="1200" dirty="0" err="1">
                    <a:cs typeface="Times New Roman" panose="02020603050405020304" pitchFamily="18" charset="0"/>
                  </a:rPr>
                  <a:t>OneOklahoma</a:t>
                </a:r>
                <a:r>
                  <a:rPr lang="en-US" sz="1200" dirty="0">
                    <a:cs typeface="Times New Roman" panose="02020603050405020304" pitchFamily="18" charset="0"/>
                  </a:rPr>
                  <a:t> Friction Free Network:             research only, high speed, no charge to use,                          NSF grant proposal pending for upgrade to                          2 × 400 Gigabits per second                                     (currently 1 × 100 Gbps)</a:t>
                </a:r>
              </a:p>
            </p:txBody>
          </p:sp>
          <p:grpSp>
            <p:nvGrpSpPr>
              <p:cNvPr id="95" name="Group 94">
                <a:extLst>
                  <a:ext uri="{FF2B5EF4-FFF2-40B4-BE49-F238E27FC236}">
                    <a16:creationId xmlns:a16="http://schemas.microsoft.com/office/drawing/2014/main" id="{6A1F8DC9-3B46-5B45-0996-19C24E346CAB}"/>
                  </a:ext>
                </a:extLst>
              </p:cNvPr>
              <p:cNvGrpSpPr/>
              <p:nvPr/>
            </p:nvGrpSpPr>
            <p:grpSpPr>
              <a:xfrm>
                <a:off x="320970" y="2133600"/>
                <a:ext cx="8861130" cy="3758861"/>
                <a:chOff x="320970" y="2133600"/>
                <a:chExt cx="8861130" cy="3758861"/>
              </a:xfrm>
            </p:grpSpPr>
            <p:grpSp>
              <p:nvGrpSpPr>
                <p:cNvPr id="7" name="Group 6">
                  <a:extLst>
                    <a:ext uri="{FF2B5EF4-FFF2-40B4-BE49-F238E27FC236}">
                      <a16:creationId xmlns:a16="http://schemas.microsoft.com/office/drawing/2014/main" id="{5D2271DF-2171-5D07-77C9-1EEE268ECC89}"/>
                    </a:ext>
                  </a:extLst>
                </p:cNvPr>
                <p:cNvGrpSpPr/>
                <p:nvPr/>
              </p:nvGrpSpPr>
              <p:grpSpPr>
                <a:xfrm>
                  <a:off x="4079692" y="3401098"/>
                  <a:ext cx="1095310" cy="1029810"/>
                  <a:chOff x="5000691" y="2716567"/>
                  <a:chExt cx="1095310" cy="1029810"/>
                </a:xfrm>
              </p:grpSpPr>
              <p:sp>
                <p:nvSpPr>
                  <p:cNvPr id="89" name="Oval 88">
                    <a:extLst>
                      <a:ext uri="{FF2B5EF4-FFF2-40B4-BE49-F238E27FC236}">
                        <a16:creationId xmlns:a16="http://schemas.microsoft.com/office/drawing/2014/main" id="{AE258F49-0A0A-78A6-9ECD-A70FF3F108F0}"/>
                      </a:ext>
                    </a:extLst>
                  </p:cNvPr>
                  <p:cNvSpPr/>
                  <p:nvPr/>
                </p:nvSpPr>
                <p:spPr>
                  <a:xfrm>
                    <a:off x="5000691" y="2716567"/>
                    <a:ext cx="1095310" cy="1029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F52E89B-63BC-0F8C-D81F-C2D9ED2EC312}"/>
                      </a:ext>
                    </a:extLst>
                  </p:cNvPr>
                  <p:cNvSpPr txBox="1"/>
                  <p:nvPr/>
                </p:nvSpPr>
                <p:spPr>
                  <a:xfrm>
                    <a:off x="5161095" y="3046806"/>
                    <a:ext cx="80756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OFFN</a:t>
                    </a:r>
                  </a:p>
                </p:txBody>
              </p:sp>
            </p:grpSp>
            <p:grpSp>
              <p:nvGrpSpPr>
                <p:cNvPr id="8" name="Group 7">
                  <a:extLst>
                    <a:ext uri="{FF2B5EF4-FFF2-40B4-BE49-F238E27FC236}">
                      <a16:creationId xmlns:a16="http://schemas.microsoft.com/office/drawing/2014/main" id="{31356157-53DD-E2CB-68CF-FB6E14CCD27B}"/>
                    </a:ext>
                  </a:extLst>
                </p:cNvPr>
                <p:cNvGrpSpPr/>
                <p:nvPr/>
              </p:nvGrpSpPr>
              <p:grpSpPr>
                <a:xfrm>
                  <a:off x="3125573" y="4797086"/>
                  <a:ext cx="1543050" cy="1095375"/>
                  <a:chOff x="6138862" y="3750469"/>
                  <a:chExt cx="1543050" cy="1095375"/>
                </a:xfrm>
              </p:grpSpPr>
              <p:grpSp>
                <p:nvGrpSpPr>
                  <p:cNvPr id="82" name="Group 81">
                    <a:extLst>
                      <a:ext uri="{FF2B5EF4-FFF2-40B4-BE49-F238E27FC236}">
                        <a16:creationId xmlns:a16="http://schemas.microsoft.com/office/drawing/2014/main" id="{9798E593-B844-ADCB-7A68-4EDE9C22BE96}"/>
                      </a:ext>
                    </a:extLst>
                  </p:cNvPr>
                  <p:cNvGrpSpPr/>
                  <p:nvPr/>
                </p:nvGrpSpPr>
                <p:grpSpPr>
                  <a:xfrm>
                    <a:off x="6138862" y="3750469"/>
                    <a:ext cx="1543050" cy="1095375"/>
                    <a:chOff x="6819900" y="3990975"/>
                    <a:chExt cx="1543050" cy="1095375"/>
                  </a:xfrm>
                </p:grpSpPr>
                <p:sp>
                  <p:nvSpPr>
                    <p:cNvPr id="84" name="Oval 83">
                      <a:extLst>
                        <a:ext uri="{FF2B5EF4-FFF2-40B4-BE49-F238E27FC236}">
                          <a16:creationId xmlns:a16="http://schemas.microsoft.com/office/drawing/2014/main" id="{2A4BF1F1-C241-F0A6-EDBD-D7AAE88D33A6}"/>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98275974-F7E8-204E-03C3-4839B0764196}"/>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9C64ED5-9AD1-E908-2EEC-4AF7D6781FD5}"/>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E17665EB-22AE-096A-8E6B-61F31B6B9005}"/>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AB5AB-BBD3-996B-2688-46E5248F3739}"/>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60CFFEC7-0585-2457-2034-7E343A28384D}"/>
                      </a:ext>
                    </a:extLst>
                  </p:cNvPr>
                  <p:cNvSpPr txBox="1"/>
                  <p:nvPr/>
                </p:nvSpPr>
                <p:spPr>
                  <a:xfrm>
                    <a:off x="6333643" y="4264819"/>
                    <a:ext cx="1162050" cy="381000"/>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OURdisk</a:t>
                    </a:r>
                    <a:endParaRPr lang="en-US"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46CFFD21-2B78-F313-D378-F8BA10915C81}"/>
                    </a:ext>
                  </a:extLst>
                </p:cNvPr>
                <p:cNvGrpSpPr/>
                <p:nvPr/>
              </p:nvGrpSpPr>
              <p:grpSpPr>
                <a:xfrm>
                  <a:off x="2857854" y="2133600"/>
                  <a:ext cx="1634490" cy="950425"/>
                  <a:chOff x="3778853" y="1449069"/>
                  <a:chExt cx="1634490" cy="950425"/>
                </a:xfrm>
              </p:grpSpPr>
              <p:grpSp>
                <p:nvGrpSpPr>
                  <p:cNvPr id="18" name="Group 17">
                    <a:extLst>
                      <a:ext uri="{FF2B5EF4-FFF2-40B4-BE49-F238E27FC236}">
                        <a16:creationId xmlns:a16="http://schemas.microsoft.com/office/drawing/2014/main" id="{82FB52B9-E27C-52D7-75BD-85F9A29A8E57}"/>
                      </a:ext>
                    </a:extLst>
                  </p:cNvPr>
                  <p:cNvGrpSpPr/>
                  <p:nvPr/>
                </p:nvGrpSpPr>
                <p:grpSpPr>
                  <a:xfrm>
                    <a:off x="4274389" y="1777273"/>
                    <a:ext cx="643182" cy="622221"/>
                    <a:chOff x="3817620" y="4152900"/>
                    <a:chExt cx="643182" cy="622221"/>
                  </a:xfrm>
                </p:grpSpPr>
                <p:grpSp>
                  <p:nvGrpSpPr>
                    <p:cNvPr id="20" name="Group 19">
                      <a:extLst>
                        <a:ext uri="{FF2B5EF4-FFF2-40B4-BE49-F238E27FC236}">
                          <a16:creationId xmlns:a16="http://schemas.microsoft.com/office/drawing/2014/main" id="{9E3ABE34-6843-EE8D-732F-964B1AFDAB74}"/>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41B5AA30-0AD3-81C2-C0A5-625869BD1B58}"/>
                          </a:ext>
                        </a:extLst>
                      </p:cNvPr>
                      <p:cNvGrpSpPr/>
                      <p:nvPr/>
                    </p:nvGrpSpPr>
                    <p:grpSpPr>
                      <a:xfrm>
                        <a:off x="3817620" y="4152900"/>
                        <a:ext cx="642947" cy="258604"/>
                        <a:chOff x="3817620" y="4152900"/>
                        <a:chExt cx="642947" cy="258604"/>
                      </a:xfrm>
                    </p:grpSpPr>
                    <p:grpSp>
                      <p:nvGrpSpPr>
                        <p:cNvPr id="52" name="Group 51">
                          <a:extLst>
                            <a:ext uri="{FF2B5EF4-FFF2-40B4-BE49-F238E27FC236}">
                              <a16:creationId xmlns:a16="http://schemas.microsoft.com/office/drawing/2014/main" id="{ED108026-5296-4B82-DE8B-FC000FE30B3F}"/>
                            </a:ext>
                          </a:extLst>
                        </p:cNvPr>
                        <p:cNvGrpSpPr/>
                        <p:nvPr/>
                      </p:nvGrpSpPr>
                      <p:grpSpPr>
                        <a:xfrm>
                          <a:off x="3817620" y="4152900"/>
                          <a:ext cx="642476" cy="83820"/>
                          <a:chOff x="3817620" y="4152900"/>
                          <a:chExt cx="642476" cy="83820"/>
                        </a:xfrm>
                      </p:grpSpPr>
                      <p:sp>
                        <p:nvSpPr>
                          <p:cNvPr id="61" name="Rectangle 60">
                            <a:extLst>
                              <a:ext uri="{FF2B5EF4-FFF2-40B4-BE49-F238E27FC236}">
                                <a16:creationId xmlns:a16="http://schemas.microsoft.com/office/drawing/2014/main" id="{339F602F-965C-E6E2-ED85-62D3C1BB161F}"/>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F75C695-25AB-0315-6A1A-488EAC78B095}"/>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B383FD3-869A-E0A7-5D9A-EE692947BE0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1E81D67-9F39-451C-1C87-585FA1EF45F9}"/>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6E3F5279-F350-EF86-1DEE-89674F276C74}"/>
                              </a:ext>
                            </a:extLst>
                          </p:cNvPr>
                          <p:cNvCxnSpPr>
                            <a:stCxn id="61" idx="3"/>
                            <a:endCxn id="62"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C221B85-2DD0-63B4-1636-1DC251D6F50E}"/>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6393A33-AEE4-2428-6CB1-47A903170F43}"/>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33DD127-988F-369F-1DEF-2150DC6A84DA}"/>
                            </a:ext>
                          </a:extLst>
                        </p:cNvPr>
                        <p:cNvGrpSpPr/>
                        <p:nvPr/>
                      </p:nvGrpSpPr>
                      <p:grpSpPr>
                        <a:xfrm>
                          <a:off x="3818091" y="4327684"/>
                          <a:ext cx="642476" cy="83820"/>
                          <a:chOff x="3817620" y="4152900"/>
                          <a:chExt cx="642476" cy="83820"/>
                        </a:xfrm>
                      </p:grpSpPr>
                      <p:sp>
                        <p:nvSpPr>
                          <p:cNvPr id="54" name="Rectangle 53">
                            <a:extLst>
                              <a:ext uri="{FF2B5EF4-FFF2-40B4-BE49-F238E27FC236}">
                                <a16:creationId xmlns:a16="http://schemas.microsoft.com/office/drawing/2014/main" id="{1DD7F1FC-8434-AC65-3719-70166562A7AE}"/>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CB505F-68B7-ABCF-4A7F-5161C7EF0E3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5F257CB-BA9F-4D18-F6BC-DD647D719EA7}"/>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C66003E-4F52-C4B9-8ED6-96F5CB90B7DD}"/>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B438F369-7A7F-AC85-17B5-09C526CDFDBD}"/>
                              </a:ext>
                            </a:extLst>
                          </p:cNvPr>
                          <p:cNvCxnSpPr>
                            <a:stCxn id="54" idx="3"/>
                            <a:endCxn id="55"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EA602D-B7AC-D418-85FE-3E2295DDF0E1}"/>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0D491F-E6C7-3BA5-4C36-FC5431A7FD9B}"/>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78E27050-676F-A18F-F306-A5D2D65F3317}"/>
                          </a:ext>
                        </a:extLst>
                      </p:cNvPr>
                      <p:cNvCxnSpPr>
                        <a:stCxn id="61" idx="2"/>
                        <a:endCxn id="54"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6EB013B-35F1-DF85-48B3-BA8423D6DD53}"/>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008D8E-D2EF-27E2-72B9-CCAE3EF3900C}"/>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0157BD-6BB0-9A90-ECB4-CB8DD07E2D99}"/>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39EE0228-69B5-C890-182B-13363D8F31A9}"/>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C25347-9B54-845D-E130-37A0153FEC5A}"/>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848021-2A6C-D621-25C0-968607554B10}"/>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81EF96-F21A-8356-86CB-86F10587AFBF}"/>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FDB4DEA-454F-E3FB-EA20-ED5C51109299}"/>
                        </a:ext>
                      </a:extLst>
                    </p:cNvPr>
                    <p:cNvGrpSpPr/>
                    <p:nvPr/>
                  </p:nvGrpSpPr>
                  <p:grpSpPr>
                    <a:xfrm>
                      <a:off x="3817855" y="4516517"/>
                      <a:ext cx="642947" cy="258604"/>
                      <a:chOff x="3817620" y="4152900"/>
                      <a:chExt cx="642947" cy="258604"/>
                    </a:xfrm>
                  </p:grpSpPr>
                  <p:grpSp>
                    <p:nvGrpSpPr>
                      <p:cNvPr id="26" name="Group 25">
                        <a:extLst>
                          <a:ext uri="{FF2B5EF4-FFF2-40B4-BE49-F238E27FC236}">
                            <a16:creationId xmlns:a16="http://schemas.microsoft.com/office/drawing/2014/main" id="{34B3546B-8279-2E6C-7C54-7AF5BD9A345A}"/>
                          </a:ext>
                        </a:extLst>
                      </p:cNvPr>
                      <p:cNvGrpSpPr/>
                      <p:nvPr/>
                    </p:nvGrpSpPr>
                    <p:grpSpPr>
                      <a:xfrm>
                        <a:off x="3817620" y="4152900"/>
                        <a:ext cx="642947" cy="258604"/>
                        <a:chOff x="3817620" y="4152900"/>
                        <a:chExt cx="642947" cy="258604"/>
                      </a:xfrm>
                    </p:grpSpPr>
                    <p:grpSp>
                      <p:nvGrpSpPr>
                        <p:cNvPr id="31" name="Group 30">
                          <a:extLst>
                            <a:ext uri="{FF2B5EF4-FFF2-40B4-BE49-F238E27FC236}">
                              <a16:creationId xmlns:a16="http://schemas.microsoft.com/office/drawing/2014/main" id="{C9C556E6-E05D-D87C-09D2-C4C403302438}"/>
                            </a:ext>
                          </a:extLst>
                        </p:cNvPr>
                        <p:cNvGrpSpPr/>
                        <p:nvPr/>
                      </p:nvGrpSpPr>
                      <p:grpSpPr>
                        <a:xfrm>
                          <a:off x="3817620" y="4152900"/>
                          <a:ext cx="642476" cy="83820"/>
                          <a:chOff x="3817620" y="4152900"/>
                          <a:chExt cx="642476" cy="83820"/>
                        </a:xfrm>
                      </p:grpSpPr>
                      <p:sp>
                        <p:nvSpPr>
                          <p:cNvPr id="40" name="Rectangle 39">
                            <a:extLst>
                              <a:ext uri="{FF2B5EF4-FFF2-40B4-BE49-F238E27FC236}">
                                <a16:creationId xmlns:a16="http://schemas.microsoft.com/office/drawing/2014/main" id="{84FDC78F-EF84-2753-6CE0-FF7E80B4CED6}"/>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BDAF52-B146-7890-491B-E67B92F6C024}"/>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DD4E3DB-10BD-2F39-3FAB-4911ABF8BE87}"/>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9EE1A28-9C69-23C1-8DBB-B5DEE945C579}"/>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3AA3B935-00B9-07DD-445B-7136638CBFB5}"/>
                              </a:ext>
                            </a:extLst>
                          </p:cNvPr>
                          <p:cNvCxnSpPr>
                            <a:stCxn id="40" idx="3"/>
                            <a:endCxn id="41"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6A7871-6D06-F6CF-789C-F616A445A105}"/>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74A28B5-21D9-DDA4-CD24-D45B778AE3EF}"/>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06ED955-3C24-4840-04A5-2DEAACB945BA}"/>
                            </a:ext>
                          </a:extLst>
                        </p:cNvPr>
                        <p:cNvGrpSpPr/>
                        <p:nvPr/>
                      </p:nvGrpSpPr>
                      <p:grpSpPr>
                        <a:xfrm>
                          <a:off x="3818091" y="4327684"/>
                          <a:ext cx="642476" cy="83820"/>
                          <a:chOff x="3817620" y="4152900"/>
                          <a:chExt cx="642476" cy="83820"/>
                        </a:xfrm>
                      </p:grpSpPr>
                      <p:sp>
                        <p:nvSpPr>
                          <p:cNvPr id="33" name="Rectangle 32">
                            <a:extLst>
                              <a:ext uri="{FF2B5EF4-FFF2-40B4-BE49-F238E27FC236}">
                                <a16:creationId xmlns:a16="http://schemas.microsoft.com/office/drawing/2014/main" id="{D26789A4-FBCD-E53B-7AC5-0CB5FA7B956F}"/>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35C3FCD-5BB1-EBFE-246B-8A3AC158213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143840-E034-D847-E565-C846923247D6}"/>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9D87DCC-E68F-C654-E360-3CAFCD584435}"/>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168C73D-C83B-C76B-EF6A-061578F5481C}"/>
                              </a:ext>
                            </a:extLst>
                          </p:cNvPr>
                          <p:cNvCxnSpPr>
                            <a:stCxn id="33" idx="3"/>
                            <a:endCxn id="34"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E7C509-EE81-807B-4269-88E14B1E2A66}"/>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D885298-30C3-064C-A6D6-533275B1BF08}"/>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a:extLst>
                          <a:ext uri="{FF2B5EF4-FFF2-40B4-BE49-F238E27FC236}">
                            <a16:creationId xmlns:a16="http://schemas.microsoft.com/office/drawing/2014/main" id="{056A9575-B9C4-83BE-B575-7120A525803B}"/>
                          </a:ext>
                        </a:extLst>
                      </p:cNvPr>
                      <p:cNvCxnSpPr>
                        <a:stCxn id="40" idx="2"/>
                        <a:endCxn id="33"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D5C717-DC15-AA0D-4B50-59149F088B6F}"/>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57CB03-FDDF-8713-AE00-DEFB93CEE4D4}"/>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2E687F-2C88-4766-F89E-0E9652438C07}"/>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BA5E69B7-252C-1030-B6D4-483704C2B222}"/>
                      </a:ext>
                    </a:extLst>
                  </p:cNvPr>
                  <p:cNvSpPr txBox="1"/>
                  <p:nvPr/>
                </p:nvSpPr>
                <p:spPr>
                  <a:xfrm>
                    <a:off x="3778853" y="1449069"/>
                    <a:ext cx="16344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Supercomputer</a:t>
                    </a:r>
                  </a:p>
                </p:txBody>
              </p:sp>
            </p:grpSp>
            <p:grpSp>
              <p:nvGrpSpPr>
                <p:cNvPr id="11" name="Group 10">
                  <a:extLst>
                    <a:ext uri="{FF2B5EF4-FFF2-40B4-BE49-F238E27FC236}">
                      <a16:creationId xmlns:a16="http://schemas.microsoft.com/office/drawing/2014/main" id="{E6EBB76F-61DE-8DD0-B108-E7F0E5BF3AD3}"/>
                    </a:ext>
                  </a:extLst>
                </p:cNvPr>
                <p:cNvGrpSpPr/>
                <p:nvPr/>
              </p:nvGrpSpPr>
              <p:grpSpPr>
                <a:xfrm>
                  <a:off x="4632664" y="2162171"/>
                  <a:ext cx="1559959" cy="962025"/>
                  <a:chOff x="3800475" y="1551183"/>
                  <a:chExt cx="1559959" cy="962025"/>
                </a:xfrm>
              </p:grpSpPr>
              <p:sp>
                <p:nvSpPr>
                  <p:cNvPr id="16" name="Cloud 15">
                    <a:extLst>
                      <a:ext uri="{FF2B5EF4-FFF2-40B4-BE49-F238E27FC236}">
                        <a16:creationId xmlns:a16="http://schemas.microsoft.com/office/drawing/2014/main" id="{69821E73-AB77-0A03-270E-21C38FFAC60B}"/>
                      </a:ext>
                    </a:extLst>
                  </p:cNvPr>
                  <p:cNvSpPr/>
                  <p:nvPr/>
                </p:nvSpPr>
                <p:spPr>
                  <a:xfrm>
                    <a:off x="3800475" y="1551183"/>
                    <a:ext cx="1559959" cy="96202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C3ACFA4-99FA-0533-0F49-99C78498DCE6}"/>
                      </a:ext>
                    </a:extLst>
                  </p:cNvPr>
                  <p:cNvSpPr txBox="1"/>
                  <p:nvPr/>
                </p:nvSpPr>
                <p:spPr>
                  <a:xfrm>
                    <a:off x="3855484" y="1834790"/>
                    <a:ext cx="12954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OURcloud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a:extLst>
                    <a:ext uri="{FF2B5EF4-FFF2-40B4-BE49-F238E27FC236}">
                      <a16:creationId xmlns:a16="http://schemas.microsoft.com/office/drawing/2014/main" id="{5F442AD6-A878-6956-BD78-4A39DF40ECF5}"/>
                    </a:ext>
                  </a:extLst>
                </p:cNvPr>
                <p:cNvCxnSpPr>
                  <a:cxnSpLocks/>
                  <a:endCxn id="89" idx="1"/>
                </p:cNvCxnSpPr>
                <p:nvPr/>
              </p:nvCxnSpPr>
              <p:spPr>
                <a:xfrm>
                  <a:off x="3756738" y="3076020"/>
                  <a:ext cx="483359" cy="4758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F7C7A5-3D67-271A-63C3-84A5F2E22C73}"/>
                    </a:ext>
                  </a:extLst>
                </p:cNvPr>
                <p:cNvCxnSpPr>
                  <a:cxnSpLocks/>
                  <a:endCxn id="89" idx="7"/>
                </p:cNvCxnSpPr>
                <p:nvPr/>
              </p:nvCxnSpPr>
              <p:spPr>
                <a:xfrm flipH="1">
                  <a:off x="5014598" y="3115348"/>
                  <a:ext cx="356614" cy="4365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82B950-0972-F7BF-76D8-3AFEA0E75CC0}"/>
                    </a:ext>
                  </a:extLst>
                </p:cNvPr>
                <p:cNvCxnSpPr>
                  <a:cxnSpLocks/>
                  <a:stCxn id="89" idx="3"/>
                </p:cNvCxnSpPr>
                <p:nvPr/>
              </p:nvCxnSpPr>
              <p:spPr>
                <a:xfrm flipH="1">
                  <a:off x="3932474" y="4280096"/>
                  <a:ext cx="307622" cy="5169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12B99-5024-F5DC-FD81-05E8C8F7FFC6}"/>
                    </a:ext>
                  </a:extLst>
                </p:cNvPr>
                <p:cNvCxnSpPr>
                  <a:cxnSpLocks/>
                  <a:stCxn id="89" idx="5"/>
                </p:cNvCxnSpPr>
                <p:nvPr/>
              </p:nvCxnSpPr>
              <p:spPr>
                <a:xfrm>
                  <a:off x="5014598" y="4280096"/>
                  <a:ext cx="577810" cy="6551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861787-D216-4544-AE72-09AD21D2C314}"/>
                    </a:ext>
                  </a:extLst>
                </p:cNvPr>
                <p:cNvSpPr txBox="1"/>
                <p:nvPr/>
              </p:nvSpPr>
              <p:spPr>
                <a:xfrm>
                  <a:off x="480502" y="2453974"/>
                  <a:ext cx="2798419" cy="646331"/>
                </a:xfrm>
                <a:prstGeom prst="rect">
                  <a:avLst/>
                </a:prstGeom>
                <a:noFill/>
              </p:spPr>
              <p:txBody>
                <a:bodyPr wrap="square" rtlCol="0">
                  <a:spAutoFit/>
                </a:bodyPr>
                <a:lstStyle/>
                <a:p>
                  <a:pPr algn="r"/>
                  <a:r>
                    <a:rPr lang="en-US" sz="1200" dirty="0">
                      <a:cs typeface="Times New Roman" panose="02020603050405020304" pitchFamily="18" charset="0"/>
                    </a:rPr>
                    <a:t>                            Always being upgraded, no charge to use unless you want dedicated on-demand access</a:t>
                  </a:r>
                </a:p>
              </p:txBody>
            </p:sp>
            <p:sp>
              <p:nvSpPr>
                <p:cNvPr id="91" name="TextBox 90">
                  <a:extLst>
                    <a:ext uri="{FF2B5EF4-FFF2-40B4-BE49-F238E27FC236}">
                      <a16:creationId xmlns:a16="http://schemas.microsoft.com/office/drawing/2014/main" id="{2874773F-8D13-0318-33D6-C56784DED691}"/>
                    </a:ext>
                  </a:extLst>
                </p:cNvPr>
                <p:cNvSpPr txBox="1"/>
                <p:nvPr/>
              </p:nvSpPr>
              <p:spPr>
                <a:xfrm>
                  <a:off x="6168914" y="2353445"/>
                  <a:ext cx="2633774" cy="276999"/>
                </a:xfrm>
                <a:prstGeom prst="rect">
                  <a:avLst/>
                </a:prstGeom>
                <a:noFill/>
              </p:spPr>
              <p:txBody>
                <a:bodyPr wrap="square" rtlCol="0">
                  <a:spAutoFit/>
                </a:bodyPr>
                <a:lstStyle/>
                <a:p>
                  <a:pPr algn="l"/>
                  <a:r>
                    <a:rPr lang="en-US" sz="1200" dirty="0">
                      <a:cs typeface="Times New Roman" panose="02020603050405020304" pitchFamily="18" charset="0"/>
                    </a:rPr>
                    <a:t>Internal research cloud – low cost</a:t>
                  </a:r>
                </a:p>
              </p:txBody>
            </p:sp>
            <p:sp>
              <p:nvSpPr>
                <p:cNvPr id="93" name="TextBox 92">
                  <a:extLst>
                    <a:ext uri="{FF2B5EF4-FFF2-40B4-BE49-F238E27FC236}">
                      <a16:creationId xmlns:a16="http://schemas.microsoft.com/office/drawing/2014/main" id="{DE1F23DA-7CAE-B697-9F27-853F3E2FD991}"/>
                    </a:ext>
                  </a:extLst>
                </p:cNvPr>
                <p:cNvSpPr txBox="1"/>
                <p:nvPr/>
              </p:nvSpPr>
              <p:spPr>
                <a:xfrm>
                  <a:off x="320970" y="4903407"/>
                  <a:ext cx="2798419" cy="830997"/>
                </a:xfrm>
                <a:prstGeom prst="rect">
                  <a:avLst/>
                </a:prstGeom>
                <a:noFill/>
              </p:spPr>
              <p:txBody>
                <a:bodyPr wrap="square" rtlCol="0">
                  <a:spAutoFit/>
                </a:bodyPr>
                <a:lstStyle/>
                <a:p>
                  <a:pPr algn="r"/>
                  <a:r>
                    <a:rPr lang="en-US" sz="1200" dirty="0">
                      <a:cs typeface="Times New Roman" panose="02020603050405020304" pitchFamily="18" charset="0"/>
                    </a:rPr>
                    <a:t>Big, fast disk system @ OU Norman  (soon @ OUHSC too):                 affordable (~$93/usable TB per copy),      capacity is already 10,000 TB+ </a:t>
                  </a:r>
                </a:p>
              </p:txBody>
            </p:sp>
            <p:sp>
              <p:nvSpPr>
                <p:cNvPr id="94" name="TextBox 93">
                  <a:extLst>
                    <a:ext uri="{FF2B5EF4-FFF2-40B4-BE49-F238E27FC236}">
                      <a16:creationId xmlns:a16="http://schemas.microsoft.com/office/drawing/2014/main" id="{4232F6A0-587D-B6FC-545D-0DFD08F857A2}"/>
                    </a:ext>
                  </a:extLst>
                </p:cNvPr>
                <p:cNvSpPr txBox="1"/>
                <p:nvPr/>
              </p:nvSpPr>
              <p:spPr>
                <a:xfrm>
                  <a:off x="6719695" y="5110317"/>
                  <a:ext cx="2462405" cy="646331"/>
                </a:xfrm>
                <a:prstGeom prst="rect">
                  <a:avLst/>
                </a:prstGeom>
                <a:noFill/>
              </p:spPr>
              <p:txBody>
                <a:bodyPr wrap="square" rtlCol="0">
                  <a:spAutoFit/>
                </a:bodyPr>
                <a:lstStyle/>
                <a:p>
                  <a:pPr algn="l"/>
                  <a:r>
                    <a:rPr lang="en-US" sz="1200" dirty="0">
                      <a:cs typeface="Times New Roman" panose="02020603050405020304" pitchFamily="18" charset="0"/>
                    </a:rPr>
                    <a:t>Giant tape archive for bulk datasets:     inexpensive (~$13/usable TB for                    dual copies), capacity 200,000+ TB</a:t>
                  </a:r>
                </a:p>
              </p:txBody>
            </p:sp>
          </p:grpSp>
        </p:grpSp>
      </p:grpSp>
      <p:sp>
        <p:nvSpPr>
          <p:cNvPr id="98" name="TextBox 97">
            <a:extLst>
              <a:ext uri="{FF2B5EF4-FFF2-40B4-BE49-F238E27FC236}">
                <a16:creationId xmlns:a16="http://schemas.microsoft.com/office/drawing/2014/main" id="{C3BC8FF5-4405-A551-812B-EB98FA3C60DD}"/>
              </a:ext>
            </a:extLst>
          </p:cNvPr>
          <p:cNvSpPr txBox="1"/>
          <p:nvPr/>
        </p:nvSpPr>
        <p:spPr>
          <a:xfrm>
            <a:off x="479103" y="5715000"/>
            <a:ext cx="8342481" cy="369332"/>
          </a:xfrm>
          <a:prstGeom prst="rect">
            <a:avLst/>
          </a:prstGeom>
          <a:noFill/>
        </p:spPr>
        <p:txBody>
          <a:bodyPr wrap="square" rtlCol="0">
            <a:spAutoFit/>
          </a:bodyPr>
          <a:lstStyle/>
          <a:p>
            <a:r>
              <a:rPr lang="en-US" b="1" dirty="0"/>
              <a:t>OSCER: OU Supercomputing Center for Education &amp; Research (OU IT)</a:t>
            </a:r>
          </a:p>
        </p:txBody>
      </p:sp>
    </p:spTree>
    <p:extLst>
      <p:ext uri="{BB962C8B-B14F-4D97-AF65-F5344CB8AC3E}">
        <p14:creationId xmlns:p14="http://schemas.microsoft.com/office/powerpoint/2010/main" val="4270199778"/>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152400" y="1268961"/>
            <a:ext cx="8763000" cy="4648200"/>
          </a:xfrm>
        </p:spPr>
        <p:txBody>
          <a:bodyPr/>
          <a:lstStyle/>
          <a:p>
            <a:pPr marL="0" indent="0">
              <a:buNone/>
            </a:pPr>
            <a:r>
              <a:rPr lang="en-US" dirty="0"/>
              <a:t>During FY2020-24, among </a:t>
            </a:r>
            <a:r>
              <a:rPr lang="en-US" b="1" u="sng" dirty="0"/>
              <a:t>OU Norman</a:t>
            </a:r>
            <a:r>
              <a:rPr lang="en-US" dirty="0"/>
              <a:t> Principal Investigators credited with positive external research expenditure, OSCER users (and advisors of OSCER users) were credited with </a:t>
            </a:r>
            <a:r>
              <a:rPr lang="en-US" b="1" u="sng" dirty="0"/>
              <a:t>3.5 times</a:t>
            </a:r>
            <a:r>
              <a:rPr lang="en-US" dirty="0"/>
              <a:t> as much median annual external research expenditure as non-users of OSCER:</a:t>
            </a:r>
          </a:p>
          <a:p>
            <a:r>
              <a:rPr lang="en-US" dirty="0"/>
              <a:t>OSCER PIs         (344) </a:t>
            </a:r>
            <a:r>
              <a:rPr lang="en-US" sz="600" dirty="0"/>
              <a:t> </a:t>
            </a:r>
            <a:r>
              <a:rPr lang="en-US" dirty="0"/>
              <a:t>@ OU Norman: median $93,695.06/year</a:t>
            </a:r>
          </a:p>
          <a:p>
            <a:r>
              <a:rPr lang="en-US" dirty="0"/>
              <a:t>Non-OSCER PIs (652) @ OU Norman: median $26,572.34/year</a:t>
            </a:r>
          </a:p>
          <a:p>
            <a:pPr lvl="1"/>
            <a:r>
              <a:rPr lang="en-US" dirty="0"/>
              <a:t>Based on analysis of VPRP’s PI annual research expenditure spreadsheets FY2020-24, corresponding to public </a:t>
            </a:r>
            <a:r>
              <a:rPr lang="en-US" dirty="0" err="1"/>
              <a:t>PowerBI</a:t>
            </a:r>
            <a:r>
              <a:rPr lang="en-US" dirty="0"/>
              <a:t> data.</a:t>
            </a:r>
          </a:p>
          <a:p>
            <a:pPr lvl="1"/>
            <a:r>
              <a:rPr lang="en-US" dirty="0"/>
              <a:t>We make no claims about causality (existence or direction) –                we only note the disparity between these two populations.</a:t>
            </a:r>
          </a:p>
          <a:p>
            <a:pPr marL="0" indent="0">
              <a:buNone/>
            </a:pPr>
            <a:r>
              <a:rPr lang="en-US" sz="2100" dirty="0">
                <a:hlinkClick r:id="rId2"/>
              </a:rPr>
              <a:t>https://www.ou.edu/research-norman/research-services/statistics/dashboards</a:t>
            </a:r>
            <a:endParaRPr lang="en-US" sz="2100" dirty="0"/>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2026523765"/>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8" name="Slide Number Placeholder 5"/>
          <p:cNvSpPr>
            <a:spLocks noGrp="1"/>
          </p:cNvSpPr>
          <p:nvPr>
            <p:ph type="sldNum" sz="quarter" idx="11"/>
          </p:nvPr>
        </p:nvSpPr>
        <p:spPr/>
        <p:txBody>
          <a:bodyPr/>
          <a:lstStyle/>
          <a:p>
            <a:fld id="{2A8F78E8-806F-422A-BF83-E515250B2FA2}" type="slidenum">
              <a:rPr lang="en-US"/>
              <a:pPr/>
              <a:t>131</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187248"/>
            <a:ext cx="7772400" cy="4648200"/>
          </a:xfrm>
        </p:spPr>
        <p:txBody>
          <a:bodyPr/>
          <a:lstStyle/>
          <a:p>
            <a:pPr>
              <a:lnSpc>
                <a:spcPct val="90000"/>
              </a:lnSpc>
            </a:pPr>
            <a:r>
              <a:rPr lang="en-US" sz="2000" dirty="0"/>
              <a:t>Publications facilitated by Research IT resources</a:t>
            </a:r>
          </a:p>
          <a:p>
            <a:pPr lvl="1">
              <a:lnSpc>
                <a:spcPct val="90000"/>
              </a:lnSpc>
            </a:pPr>
            <a:r>
              <a:rPr lang="en-US" sz="1200" b="1" u="sng" dirty="0">
                <a:solidFill>
                  <a:srgbClr val="CC0099"/>
                </a:solidFill>
              </a:rPr>
              <a:t>2025</a:t>
            </a:r>
            <a:r>
              <a:rPr lang="en-US" sz="1200" b="1" dirty="0">
                <a:solidFill>
                  <a:srgbClr val="CC0099"/>
                </a:solidFill>
              </a:rPr>
              <a:t>: 102 (so far)</a:t>
            </a:r>
          </a:p>
          <a:p>
            <a:pPr lvl="1">
              <a:lnSpc>
                <a:spcPct val="90000"/>
              </a:lnSpc>
            </a:pPr>
            <a:r>
              <a:rPr lang="en-US" sz="1200" dirty="0"/>
              <a:t>2023: 223</a:t>
            </a:r>
          </a:p>
          <a:p>
            <a:pPr lvl="1">
              <a:lnSpc>
                <a:spcPct val="90000"/>
              </a:lnSpc>
            </a:pPr>
            <a:r>
              <a:rPr lang="en-US" sz="1200" dirty="0"/>
              <a:t>2022: 205</a:t>
            </a:r>
          </a:p>
          <a:p>
            <a:pPr lvl="1">
              <a:lnSpc>
                <a:spcPct val="90000"/>
              </a:lnSpc>
            </a:pPr>
            <a:r>
              <a:rPr lang="en-US" sz="1200" dirty="0"/>
              <a:t>2021: 176</a:t>
            </a:r>
          </a:p>
          <a:p>
            <a:pPr lvl="1">
              <a:lnSpc>
                <a:spcPct val="90000"/>
              </a:lnSpc>
            </a:pPr>
            <a:r>
              <a:rPr lang="en-US" sz="1200" dirty="0"/>
              <a:t>2020: 280</a:t>
            </a:r>
          </a:p>
          <a:p>
            <a:pPr lvl="1">
              <a:lnSpc>
                <a:spcPct val="90000"/>
              </a:lnSpc>
            </a:pPr>
            <a:r>
              <a:rPr lang="en-US" sz="1200" dirty="0"/>
              <a:t>2019: 306</a:t>
            </a:r>
          </a:p>
          <a:p>
            <a:pPr lvl="1">
              <a:lnSpc>
                <a:spcPct val="90000"/>
              </a:lnSpc>
            </a:pPr>
            <a:r>
              <a:rPr lang="en-US" sz="1200" dirty="0"/>
              <a:t>2018: 324</a:t>
            </a:r>
          </a:p>
          <a:p>
            <a:pPr lvl="1">
              <a:lnSpc>
                <a:spcPct val="90000"/>
              </a:lnSpc>
            </a:pPr>
            <a:r>
              <a:rPr lang="en-US" sz="1200" dirty="0"/>
              <a:t>2017: 267</a:t>
            </a:r>
          </a:p>
          <a:p>
            <a:pPr lvl="1">
              <a:lnSpc>
                <a:spcPct val="90000"/>
              </a:lnSpc>
            </a:pPr>
            <a:r>
              <a:rPr lang="en-US" sz="1200" dirty="0"/>
              <a:t>2016: 302</a:t>
            </a:r>
          </a:p>
          <a:p>
            <a:pPr lvl="1">
              <a:lnSpc>
                <a:spcPct val="90000"/>
              </a:lnSpc>
            </a:pPr>
            <a:r>
              <a:rPr lang="en-US" sz="1200" dirty="0"/>
              <a:t>2015: 284</a:t>
            </a:r>
          </a:p>
          <a:p>
            <a:pPr lvl="1">
              <a:lnSpc>
                <a:spcPct val="90000"/>
              </a:lnSpc>
            </a:pPr>
            <a:r>
              <a:rPr lang="en-US" sz="1200" dirty="0"/>
              <a:t>2014: 332</a:t>
            </a:r>
          </a:p>
          <a:p>
            <a:pPr lvl="1">
              <a:lnSpc>
                <a:spcPct val="90000"/>
              </a:lnSpc>
            </a:pPr>
            <a:r>
              <a:rPr lang="en-US" sz="1200" dirty="0"/>
              <a:t>2013: 362</a:t>
            </a:r>
          </a:p>
          <a:p>
            <a:pPr lvl="1">
              <a:lnSpc>
                <a:spcPct val="90000"/>
              </a:lnSpc>
            </a:pPr>
            <a:r>
              <a:rPr lang="en-US" sz="1200" dirty="0"/>
              <a:t>2012: 432</a:t>
            </a:r>
          </a:p>
          <a:p>
            <a:pPr lvl="1">
              <a:lnSpc>
                <a:spcPct val="90000"/>
              </a:lnSpc>
            </a:pPr>
            <a:r>
              <a:rPr lang="en-US" sz="1200" dirty="0"/>
              <a:t>2011: 362</a:t>
            </a:r>
          </a:p>
          <a:p>
            <a:pPr lvl="1">
              <a:lnSpc>
                <a:spcPct val="90000"/>
              </a:lnSpc>
            </a:pPr>
            <a:r>
              <a:rPr lang="en-US" sz="1200" dirty="0"/>
              <a:t>2010: 317</a:t>
            </a:r>
          </a:p>
          <a:p>
            <a:pPr lvl="1">
              <a:lnSpc>
                <a:spcPct val="90000"/>
              </a:lnSpc>
            </a:pPr>
            <a:r>
              <a:rPr lang="en-US" sz="1200" dirty="0"/>
              <a:t>2009: 304</a:t>
            </a:r>
          </a:p>
          <a:p>
            <a:pPr lvl="1">
              <a:lnSpc>
                <a:spcPct val="90000"/>
              </a:lnSpc>
            </a:pPr>
            <a:r>
              <a:rPr lang="en-US" sz="1200" dirty="0"/>
              <a:t>2008: 318</a:t>
            </a:r>
          </a:p>
          <a:p>
            <a:pPr lvl="1">
              <a:lnSpc>
                <a:spcPct val="80000"/>
              </a:lnSpc>
            </a:pPr>
            <a:r>
              <a:rPr lang="en-US" sz="1200" dirty="0"/>
              <a:t>2007: 236</a:t>
            </a:r>
          </a:p>
          <a:p>
            <a:pPr lvl="1">
              <a:lnSpc>
                <a:spcPct val="80000"/>
              </a:lnSpc>
            </a:pPr>
            <a:r>
              <a:rPr lang="en-US" sz="1200" dirty="0"/>
              <a:t>2006: 322</a:t>
            </a:r>
          </a:p>
          <a:p>
            <a:pPr lvl="1">
              <a:lnSpc>
                <a:spcPct val="80000"/>
              </a:lnSpc>
            </a:pPr>
            <a:r>
              <a:rPr lang="en-US" sz="1200" dirty="0"/>
              <a:t>2005: 254</a:t>
            </a:r>
          </a:p>
          <a:p>
            <a:pPr lvl="1">
              <a:lnSpc>
                <a:spcPct val="80000"/>
              </a:lnSpc>
            </a:pPr>
            <a:r>
              <a:rPr lang="en-US" sz="1200" dirty="0"/>
              <a:t>2004: 224</a:t>
            </a:r>
          </a:p>
          <a:p>
            <a:pPr lvl="1">
              <a:lnSpc>
                <a:spcPct val="80000"/>
              </a:lnSpc>
            </a:pPr>
            <a:r>
              <a:rPr lang="en-US" sz="1200" dirty="0"/>
              <a:t>2003:   84</a:t>
            </a:r>
          </a:p>
          <a:p>
            <a:pPr lvl="1">
              <a:lnSpc>
                <a:spcPct val="80000"/>
              </a:lnSpc>
            </a:pPr>
            <a:r>
              <a:rPr lang="en-US" sz="1200" dirty="0"/>
              <a:t>2002:   10</a:t>
            </a:r>
          </a:p>
          <a:p>
            <a:pPr lvl="1">
              <a:lnSpc>
                <a:spcPct val="80000"/>
              </a:lnSpc>
            </a:pPr>
            <a:r>
              <a:rPr lang="en-US" sz="1200" dirty="0"/>
              <a:t>2001:     3</a:t>
            </a:r>
          </a:p>
        </p:txBody>
      </p:sp>
      <p:sp>
        <p:nvSpPr>
          <p:cNvPr id="886789" name="Text Box 5"/>
          <p:cNvSpPr txBox="1">
            <a:spLocks noChangeArrowheads="1"/>
          </p:cNvSpPr>
          <p:nvPr/>
        </p:nvSpPr>
        <p:spPr bwMode="auto">
          <a:xfrm>
            <a:off x="2438400" y="2514600"/>
            <a:ext cx="6553200" cy="3304046"/>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6000+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93 PhD dissertations, 102 MS theses.</a:t>
            </a:r>
          </a:p>
          <a:p>
            <a:pPr>
              <a:lnSpc>
                <a:spcPct val="40000"/>
              </a:lnSpc>
              <a:spcBef>
                <a:spcPct val="50000"/>
              </a:spcBef>
            </a:pPr>
            <a:endParaRPr lang="en-US" sz="1900" dirty="0">
              <a:cs typeface="Times New Roman" panose="02020603050405020304" pitchFamily="18" charset="0"/>
            </a:endParaRPr>
          </a:p>
          <a:p>
            <a:pPr>
              <a:lnSpc>
                <a:spcPct val="40000"/>
              </a:lnSpc>
              <a:spcBef>
                <a:spcPct val="50000"/>
              </a:spcBef>
            </a:pPr>
            <a:r>
              <a:rPr lang="en-US" sz="2800" dirty="0"/>
              <a:t>Comparison:</a:t>
            </a:r>
          </a:p>
          <a:p>
            <a:pPr>
              <a:lnSpc>
                <a:spcPct val="40000"/>
              </a:lnSpc>
              <a:spcBef>
                <a:spcPct val="50000"/>
              </a:spcBef>
            </a:pPr>
            <a:r>
              <a:rPr lang="en-US" sz="2800" dirty="0" err="1"/>
              <a:t>TeraGrid</a:t>
            </a:r>
            <a:r>
              <a:rPr lang="en-US" sz="2800" dirty="0"/>
              <a:t> + XSEDE, 2005 - Apr 30 2020: </a:t>
            </a:r>
          </a:p>
          <a:p>
            <a:pPr>
              <a:lnSpc>
                <a:spcPct val="40000"/>
              </a:lnSpc>
              <a:spcBef>
                <a:spcPct val="50000"/>
              </a:spcBef>
            </a:pPr>
            <a:r>
              <a:rPr lang="en-US" sz="2800" dirty="0"/>
              <a:t>~20,000 publications</a:t>
            </a:r>
          </a:p>
          <a:p>
            <a:pPr>
              <a:lnSpc>
                <a:spcPct val="40000"/>
              </a:lnSpc>
              <a:spcBef>
                <a:spcPct val="50000"/>
              </a:spcBef>
            </a:pPr>
            <a:r>
              <a:rPr lang="en-US" sz="1400" dirty="0">
                <a:hlinkClick r:id="rId5"/>
              </a:rPr>
              <a:t>https://www.ideals.illinois.edu/items/117886</a:t>
            </a:r>
            <a:endParaRPr lang="en-US" sz="1400" dirty="0"/>
          </a:p>
          <a:p>
            <a:pPr>
              <a:lnSpc>
                <a:spcPct val="40000"/>
              </a:lnSpc>
              <a:spcBef>
                <a:spcPct val="50000"/>
              </a:spcBef>
            </a:pPr>
            <a:r>
              <a:rPr lang="en-US" sz="2000" dirty="0"/>
              <a:t>Normalized for budget and duration,</a:t>
            </a:r>
          </a:p>
          <a:p>
            <a:pPr>
              <a:lnSpc>
                <a:spcPct val="40000"/>
              </a:lnSpc>
              <a:spcBef>
                <a:spcPct val="50000"/>
              </a:spcBef>
            </a:pPr>
            <a:r>
              <a:rPr lang="en-US" sz="2000" dirty="0"/>
              <a:t>OSCER averages nearly double </a:t>
            </a:r>
            <a:r>
              <a:rPr lang="en-US" sz="2000" dirty="0" err="1"/>
              <a:t>TeraGrid</a:t>
            </a:r>
            <a:r>
              <a:rPr lang="en-US" sz="2000" dirty="0"/>
              <a:t> + XSEDE.</a:t>
            </a:r>
          </a:p>
        </p:txBody>
      </p:sp>
    </p:spTree>
    <p:custDataLst>
      <p:tags r:id="rId1"/>
    </p:custData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F01B-C28D-1473-26F8-F03A44A08719}"/>
              </a:ext>
            </a:extLst>
          </p:cNvPr>
          <p:cNvSpPr>
            <a:spLocks noGrp="1"/>
          </p:cNvSpPr>
          <p:nvPr>
            <p:ph type="title"/>
          </p:nvPr>
        </p:nvSpPr>
        <p:spPr/>
        <p:txBody>
          <a:bodyPr/>
          <a:lstStyle/>
          <a:p>
            <a:r>
              <a:rPr lang="en-US" dirty="0"/>
              <a:t>Usage: OSCER vs ACCESS</a:t>
            </a:r>
          </a:p>
        </p:txBody>
      </p:sp>
      <p:sp>
        <p:nvSpPr>
          <p:cNvPr id="3" name="Content Placeholder 2">
            <a:extLst>
              <a:ext uri="{FF2B5EF4-FFF2-40B4-BE49-F238E27FC236}">
                <a16:creationId xmlns:a16="http://schemas.microsoft.com/office/drawing/2014/main" id="{9E9A7DFA-52D2-88E0-581E-00EEA95A909A}"/>
              </a:ext>
            </a:extLst>
          </p:cNvPr>
          <p:cNvSpPr>
            <a:spLocks noGrp="1"/>
          </p:cNvSpPr>
          <p:nvPr>
            <p:ph idx="1"/>
          </p:nvPr>
        </p:nvSpPr>
        <p:spPr>
          <a:xfrm>
            <a:off x="304800" y="1219200"/>
            <a:ext cx="8610600" cy="4800600"/>
          </a:xfrm>
        </p:spPr>
        <p:txBody>
          <a:bodyPr/>
          <a:lstStyle/>
          <a:p>
            <a:pPr marL="0" indent="0">
              <a:spcBef>
                <a:spcPts val="200"/>
              </a:spcBef>
              <a:buNone/>
            </a:pPr>
            <a:r>
              <a:rPr lang="en-US" dirty="0"/>
              <a:t>OU FY2024 (July 1 2023 - June 30 2024)</a:t>
            </a:r>
          </a:p>
          <a:p>
            <a:pPr>
              <a:spcBef>
                <a:spcPts val="200"/>
              </a:spcBef>
            </a:pPr>
            <a:r>
              <a:rPr lang="en-US" dirty="0"/>
              <a:t>Core hours consumed: OSCER 115M, ACCESS 2.3B    </a:t>
            </a:r>
            <a:r>
              <a:rPr lang="en-US" sz="600" dirty="0"/>
              <a:t> </a:t>
            </a:r>
            <a:r>
              <a:rPr lang="en-US" dirty="0"/>
              <a:t>(~20x)</a:t>
            </a:r>
          </a:p>
          <a:p>
            <a:pPr>
              <a:spcBef>
                <a:spcPts val="200"/>
              </a:spcBef>
            </a:pPr>
            <a:r>
              <a:rPr lang="en-US" dirty="0"/>
              <a:t>Total jobs run:             </a:t>
            </a:r>
            <a:r>
              <a:rPr lang="en-US" sz="800" dirty="0"/>
              <a:t> </a:t>
            </a:r>
            <a:r>
              <a:rPr lang="en-US" dirty="0"/>
              <a:t>OSCER 4.4M,  ACCESS 18.7M   </a:t>
            </a:r>
            <a:r>
              <a:rPr lang="en-US" sz="1200" dirty="0"/>
              <a:t> </a:t>
            </a:r>
            <a:r>
              <a:rPr lang="en-US" dirty="0"/>
              <a:t>(~4x)</a:t>
            </a:r>
          </a:p>
          <a:p>
            <a:pPr>
              <a:spcBef>
                <a:spcPts val="200"/>
              </a:spcBef>
            </a:pPr>
            <a:r>
              <a:rPr lang="en-US" dirty="0"/>
              <a:t>Users   who</a:t>
            </a:r>
            <a:r>
              <a:rPr lang="en-US" sz="2200" dirty="0"/>
              <a:t> </a:t>
            </a:r>
            <a:r>
              <a:rPr lang="en-US" dirty="0"/>
              <a:t>ran jobs:   OSCER    811, </a:t>
            </a:r>
            <a:r>
              <a:rPr lang="en-US" sz="1200" dirty="0"/>
              <a:t> </a:t>
            </a:r>
            <a:r>
              <a:rPr lang="en-US" dirty="0"/>
              <a:t>ACCESS 10,724 (~13x)</a:t>
            </a:r>
          </a:p>
          <a:p>
            <a:pPr>
              <a:spcBef>
                <a:spcPts val="200"/>
              </a:spcBef>
            </a:pPr>
            <a:r>
              <a:rPr lang="en-US" dirty="0"/>
              <a:t>Groups that ran jobs:   OSCER    239, </a:t>
            </a:r>
            <a:r>
              <a:rPr lang="en-US" sz="1200" dirty="0"/>
              <a:t> </a:t>
            </a:r>
            <a:r>
              <a:rPr lang="en-US" dirty="0"/>
              <a:t>ACCESS   2,192   (~9x)</a:t>
            </a:r>
          </a:p>
          <a:p>
            <a:pPr>
              <a:spcBef>
                <a:spcPts val="200"/>
              </a:spcBef>
            </a:pPr>
            <a:r>
              <a:rPr lang="en-US" u="sng" dirty="0"/>
              <a:t>OU runs @ ACCESS</a:t>
            </a:r>
          </a:p>
          <a:p>
            <a:pPr lvl="1">
              <a:spcBef>
                <a:spcPts val="200"/>
              </a:spcBef>
            </a:pPr>
            <a:r>
              <a:rPr lang="en-US" dirty="0"/>
              <a:t>25.9M core hours (#25 @ ACCESS, 23% as much as at OSCER)</a:t>
            </a:r>
          </a:p>
          <a:p>
            <a:pPr lvl="1">
              <a:spcBef>
                <a:spcPts val="200"/>
              </a:spcBef>
            </a:pPr>
            <a:r>
              <a:rPr lang="en-US" dirty="0"/>
              <a:t>276K jobs            </a:t>
            </a:r>
            <a:r>
              <a:rPr lang="en-US" sz="1200" dirty="0"/>
              <a:t> </a:t>
            </a:r>
            <a:r>
              <a:rPr lang="en-US" dirty="0"/>
              <a:t>(#14 @ ACCESS,   6% as much as at OSCER)</a:t>
            </a:r>
          </a:p>
          <a:p>
            <a:pPr lvl="1">
              <a:spcBef>
                <a:spcPts val="200"/>
              </a:spcBef>
            </a:pPr>
            <a:r>
              <a:rPr lang="en-US" dirty="0"/>
              <a:t>53 users               </a:t>
            </a:r>
            <a:r>
              <a:rPr lang="en-US" sz="1800" dirty="0"/>
              <a:t> </a:t>
            </a:r>
            <a:r>
              <a:rPr lang="en-US" dirty="0"/>
              <a:t>(#29 @ ACCESS,   7% as much as at OSCER)</a:t>
            </a:r>
          </a:p>
          <a:p>
            <a:pPr lvl="1">
              <a:spcBef>
                <a:spcPts val="200"/>
              </a:spcBef>
            </a:pPr>
            <a:r>
              <a:rPr lang="en-US" dirty="0"/>
              <a:t>12 PIs                  </a:t>
            </a:r>
            <a:r>
              <a:rPr lang="en-US" sz="1600" dirty="0"/>
              <a:t> </a:t>
            </a:r>
            <a:r>
              <a:rPr lang="en-US" dirty="0"/>
              <a:t>(#36 @ ACCESS,   5% as much as at OSCER)</a:t>
            </a:r>
          </a:p>
          <a:p>
            <a:pPr marL="0" indent="0">
              <a:buNone/>
            </a:pPr>
            <a:r>
              <a:rPr lang="en-US" sz="1200" dirty="0">
                <a:hlinkClick r:id="rId2"/>
              </a:rPr>
              <a:t>http://xdmod.access-ci.org/</a:t>
            </a:r>
            <a:endParaRPr lang="en-US" sz="1200" dirty="0"/>
          </a:p>
          <a:p>
            <a:pPr marL="0" indent="0">
              <a:buNone/>
            </a:pPr>
            <a:r>
              <a:rPr lang="en-US" sz="1200" dirty="0"/>
              <a:t>ACCESS usage data from July 1 2023 – June 30 2024</a:t>
            </a:r>
          </a:p>
          <a:p>
            <a:pPr marL="0" indent="0">
              <a:buNone/>
            </a:pPr>
            <a:r>
              <a:rPr lang="en-US" sz="1200" dirty="0"/>
              <a:t>“XSEDE: The Extreme Science and Engineering Discovery Environment (OAC 15-48562) Annual Report: Report Year 5: May 1, 2020 – April 30, 2021; Program Plan for Project Year 11 September 1, 2021 – August 31, 2022”</a:t>
            </a:r>
          </a:p>
          <a:p>
            <a:pPr marL="0" indent="0">
              <a:buNone/>
            </a:pPr>
            <a:r>
              <a:rPr lang="en-US" sz="1200" dirty="0">
                <a:hlinkClick r:id="rId3"/>
              </a:rPr>
              <a:t>https://www.ideals.illinois.edu/items/117886</a:t>
            </a:r>
            <a:endParaRPr lang="en-US" sz="1200" dirty="0"/>
          </a:p>
          <a:p>
            <a:pPr marL="0" indent="0">
              <a:buNone/>
            </a:pPr>
            <a:endParaRPr lang="en-US" dirty="0"/>
          </a:p>
        </p:txBody>
      </p:sp>
      <p:sp>
        <p:nvSpPr>
          <p:cNvPr id="4" name="Footer Placeholder 3">
            <a:extLst>
              <a:ext uri="{FF2B5EF4-FFF2-40B4-BE49-F238E27FC236}">
                <a16:creationId xmlns:a16="http://schemas.microsoft.com/office/drawing/2014/main" id="{A0289F69-D6B0-09BF-A917-5D608317F3E5}"/>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AB9347C0-0951-0856-93D3-DA9AE9FB3637}"/>
              </a:ext>
            </a:extLst>
          </p:cNvPr>
          <p:cNvSpPr>
            <a:spLocks noGrp="1"/>
          </p:cNvSpPr>
          <p:nvPr>
            <p:ph type="sldNum" sz="quarter" idx="11"/>
          </p:nvPr>
        </p:nvSpPr>
        <p:spPr/>
        <p:txBody>
          <a:bodyPr/>
          <a:lstStyle/>
          <a:p>
            <a:pPr>
              <a:defRPr/>
            </a:pPr>
            <a:fld id="{DAFF6522-D39A-4EFB-9FD2-0F43165FD2EE}" type="slidenum">
              <a:rPr lang="en-US" smtClean="0"/>
              <a:pPr>
                <a:defRPr/>
              </a:pPr>
              <a:t>132</a:t>
            </a:fld>
            <a:endParaRPr lang="en-US"/>
          </a:p>
        </p:txBody>
      </p:sp>
    </p:spTree>
    <p:extLst>
      <p:ext uri="{BB962C8B-B14F-4D97-AF65-F5344CB8AC3E}">
        <p14:creationId xmlns:p14="http://schemas.microsoft.com/office/powerpoint/2010/main" val="3693471300"/>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OU Norman Strategic Plan: Relevant Items</a:t>
            </a:r>
          </a:p>
        </p:txBody>
      </p:sp>
    </p:spTree>
    <p:custDataLst>
      <p:tags r:id="rId1"/>
    </p:custDataLst>
    <p:extLst>
      <p:ext uri="{BB962C8B-B14F-4D97-AF65-F5344CB8AC3E}">
        <p14:creationId xmlns:p14="http://schemas.microsoft.com/office/powerpoint/2010/main" val="1689161841"/>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9F79-DD95-4ADF-BE17-F9D88B5B073E}"/>
              </a:ext>
            </a:extLst>
          </p:cNvPr>
          <p:cNvSpPr>
            <a:spLocks noGrp="1"/>
          </p:cNvSpPr>
          <p:nvPr>
            <p:ph type="title"/>
          </p:nvPr>
        </p:nvSpPr>
        <p:spPr/>
        <p:txBody>
          <a:bodyPr/>
          <a:lstStyle/>
          <a:p>
            <a:r>
              <a:rPr lang="en-US" sz="3700" dirty="0"/>
              <a:t>OU Norman Strategic Plan Items </a:t>
            </a:r>
            <a:r>
              <a:rPr lang="en-US" sz="3700" u="sng" dirty="0"/>
              <a:t>2020</a:t>
            </a:r>
          </a:p>
        </p:txBody>
      </p:sp>
      <p:sp>
        <p:nvSpPr>
          <p:cNvPr id="3" name="Content Placeholder 2">
            <a:extLst>
              <a:ext uri="{FF2B5EF4-FFF2-40B4-BE49-F238E27FC236}">
                <a16:creationId xmlns:a16="http://schemas.microsoft.com/office/drawing/2014/main" id="{A0E507C9-309E-4CD8-AD23-7F82B4E3C1A2}"/>
              </a:ext>
            </a:extLst>
          </p:cNvPr>
          <p:cNvSpPr>
            <a:spLocks noGrp="1"/>
          </p:cNvSpPr>
          <p:nvPr>
            <p:ph idx="1"/>
          </p:nvPr>
        </p:nvSpPr>
        <p:spPr>
          <a:xfrm>
            <a:off x="304800" y="1371600"/>
            <a:ext cx="8478838" cy="4648200"/>
          </a:xfrm>
        </p:spPr>
        <p:txBody>
          <a:bodyPr/>
          <a:lstStyle/>
          <a:p>
            <a:r>
              <a:rPr lang="en-US" dirty="0"/>
              <a:t>“</a:t>
            </a:r>
            <a:r>
              <a:rPr lang="en-US" b="1" dirty="0"/>
              <a:t>Increase the performance of OU’s research computing capabilities. </a:t>
            </a:r>
            <a:r>
              <a:rPr lang="en-US" dirty="0"/>
              <a:t>…”</a:t>
            </a:r>
          </a:p>
          <a:p>
            <a:r>
              <a:rPr lang="en-US" dirty="0"/>
              <a:t>“Achieve research and creative activity outcomes at           </a:t>
            </a:r>
            <a:r>
              <a:rPr lang="en-US" b="1" dirty="0"/>
              <a:t>public Association of American Universities-quality</a:t>
            </a:r>
            <a:r>
              <a:rPr lang="en-US" dirty="0"/>
              <a:t> benchmarks.”</a:t>
            </a:r>
          </a:p>
          <a:p>
            <a:r>
              <a:rPr lang="en-US" dirty="0"/>
              <a:t>“Using peer-benchmarked data, </a:t>
            </a:r>
            <a:r>
              <a:rPr lang="en-US" b="1" dirty="0"/>
              <a:t>centralize personnel and operations</a:t>
            </a:r>
            <a:r>
              <a:rPr lang="en-US" dirty="0"/>
              <a:t>.”</a:t>
            </a:r>
          </a:p>
          <a:p>
            <a:r>
              <a:rPr lang="en-US" dirty="0"/>
              <a:t>“Commit OU-Norman to a growth plan that leads to 7% to 10% annual growth in research expenditures over seven years, relative to FY19.” [Roughly </a:t>
            </a:r>
            <a:r>
              <a:rPr lang="en-US" b="1" u="sng" dirty="0"/>
              <a:t>double</a:t>
            </a:r>
            <a:r>
              <a:rPr lang="en-US" dirty="0"/>
              <a:t>, up to $602M.]</a:t>
            </a:r>
          </a:p>
          <a:p>
            <a:endParaRPr lang="en-US" dirty="0"/>
          </a:p>
        </p:txBody>
      </p:sp>
      <p:sp>
        <p:nvSpPr>
          <p:cNvPr id="4" name="Footer Placeholder 3">
            <a:extLst>
              <a:ext uri="{FF2B5EF4-FFF2-40B4-BE49-F238E27FC236}">
                <a16:creationId xmlns:a16="http://schemas.microsoft.com/office/drawing/2014/main" id="{9870C2F3-42FE-4AA1-8A19-3C81038B65F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8B753CD-77D1-46DA-8F62-E6F899B661E1}"/>
              </a:ext>
            </a:extLst>
          </p:cNvPr>
          <p:cNvSpPr>
            <a:spLocks noGrp="1"/>
          </p:cNvSpPr>
          <p:nvPr>
            <p:ph type="sldNum" sz="quarter" idx="11"/>
          </p:nvPr>
        </p:nvSpPr>
        <p:spPr/>
        <p:txBody>
          <a:bodyPr/>
          <a:lstStyle/>
          <a:p>
            <a:pPr>
              <a:defRPr/>
            </a:pPr>
            <a:fld id="{DAFF6522-D39A-4EFB-9FD2-0F43165FD2EE}" type="slidenum">
              <a:rPr lang="en-US" smtClean="0"/>
              <a:pPr>
                <a:defRPr/>
              </a:pPr>
              <a:t>134</a:t>
            </a:fld>
            <a:endParaRPr lang="en-US"/>
          </a:p>
        </p:txBody>
      </p:sp>
    </p:spTree>
    <p:extLst>
      <p:ext uri="{BB962C8B-B14F-4D97-AF65-F5344CB8AC3E}">
        <p14:creationId xmlns:p14="http://schemas.microsoft.com/office/powerpoint/2010/main" val="2016111047"/>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0064-3B4D-714F-AC49-D807DF1DC8DA}"/>
              </a:ext>
            </a:extLst>
          </p:cNvPr>
          <p:cNvSpPr>
            <a:spLocks noGrp="1"/>
          </p:cNvSpPr>
          <p:nvPr>
            <p:ph type="title"/>
          </p:nvPr>
        </p:nvSpPr>
        <p:spPr/>
        <p:txBody>
          <a:bodyPr/>
          <a:lstStyle/>
          <a:p>
            <a:r>
              <a:rPr lang="en-US" sz="3700" dirty="0"/>
              <a:t>OU Strategic Plan Items </a:t>
            </a:r>
            <a:r>
              <a:rPr lang="en-US" sz="3700" u="sng" dirty="0"/>
              <a:t>2025</a:t>
            </a:r>
            <a:r>
              <a:rPr lang="en-US" sz="3700" dirty="0"/>
              <a:t> #1</a:t>
            </a:r>
          </a:p>
        </p:txBody>
      </p:sp>
      <p:sp>
        <p:nvSpPr>
          <p:cNvPr id="3" name="Content Placeholder 2">
            <a:extLst>
              <a:ext uri="{FF2B5EF4-FFF2-40B4-BE49-F238E27FC236}">
                <a16:creationId xmlns:a16="http://schemas.microsoft.com/office/drawing/2014/main" id="{3244F9D9-3358-6EA9-B426-B815B1719AB8}"/>
              </a:ext>
            </a:extLst>
          </p:cNvPr>
          <p:cNvSpPr>
            <a:spLocks noGrp="1"/>
          </p:cNvSpPr>
          <p:nvPr>
            <p:ph idx="1"/>
          </p:nvPr>
        </p:nvSpPr>
        <p:spPr>
          <a:xfrm>
            <a:off x="247650" y="1162050"/>
            <a:ext cx="8686800" cy="4648200"/>
          </a:xfrm>
        </p:spPr>
        <p:txBody>
          <a:bodyPr/>
          <a:lstStyle/>
          <a:p>
            <a:r>
              <a:rPr lang="en-US" sz="2100" dirty="0"/>
              <a:t>“Achieve the highest standards of academic and research excellence, measured by Association of American Universities (AAU) peer benchmarks./</a:t>
            </a:r>
            <a:r>
              <a:rPr lang="en-US" sz="2100" b="1" dirty="0"/>
              <a:t>Achieve AAU peer benchmarks in research</a:t>
            </a:r>
            <a:r>
              <a:rPr lang="en-US" sz="2100" dirty="0"/>
              <a:t> and creative activity[.]” (Pres. </a:t>
            </a:r>
            <a:r>
              <a:rPr lang="en-US" sz="2100" dirty="0" err="1"/>
              <a:t>Harroz</a:t>
            </a:r>
            <a:r>
              <a:rPr lang="en-US" sz="2100" dirty="0"/>
              <a:t> wants AAU membership!)</a:t>
            </a:r>
          </a:p>
          <a:p>
            <a:r>
              <a:rPr lang="en-US" sz="2100" dirty="0"/>
              <a:t>“Position Oklahoma to be a leader in the ongoing revolution  in computational fields such as </a:t>
            </a:r>
            <a:r>
              <a:rPr lang="en-US" sz="2100" b="1" dirty="0"/>
              <a:t>artificial intelligence</a:t>
            </a:r>
            <a:r>
              <a:rPr lang="en-US" sz="2100" dirty="0"/>
              <a:t>[.]”</a:t>
            </a:r>
          </a:p>
          <a:p>
            <a:r>
              <a:rPr lang="en-US" sz="2100" dirty="0"/>
              <a:t>“</a:t>
            </a:r>
            <a:r>
              <a:rPr lang="en-US" sz="2100" b="1" dirty="0"/>
              <a:t>Leverage OU’s AI-related expertise</a:t>
            </a:r>
            <a:r>
              <a:rPr lang="en-US" sz="2100" dirty="0"/>
              <a:t> across disciplines and  in research centers and institutes, combining data and computational science expertise with leading scholars focused on AI’s ethical, social, and cultural dimensions.”</a:t>
            </a:r>
          </a:p>
          <a:p>
            <a:r>
              <a:rPr lang="en-US" sz="2100" dirty="0"/>
              <a:t>“Significantly increase the scale and performance of OU’s                           </a:t>
            </a:r>
            <a:r>
              <a:rPr lang="en-US" sz="2100" b="1" dirty="0"/>
              <a:t>high-performance research computing </a:t>
            </a:r>
            <a:r>
              <a:rPr lang="en-US" sz="2100" dirty="0"/>
              <a:t>capabilities to support             emerging computational and data science computing needs.                                         Create a </a:t>
            </a:r>
            <a:r>
              <a:rPr lang="en-US" sz="2100" b="1" dirty="0"/>
              <a:t>secure (CUI) computing environment</a:t>
            </a:r>
            <a:r>
              <a:rPr lang="en-US" sz="2100" dirty="0"/>
              <a:t> that is robust and              easily accessible to faculty, students, and staff.”</a:t>
            </a:r>
          </a:p>
        </p:txBody>
      </p:sp>
      <p:sp>
        <p:nvSpPr>
          <p:cNvPr id="4" name="Footer Placeholder 3">
            <a:extLst>
              <a:ext uri="{FF2B5EF4-FFF2-40B4-BE49-F238E27FC236}">
                <a16:creationId xmlns:a16="http://schemas.microsoft.com/office/drawing/2014/main" id="{2A3C5D34-5B13-13FD-9F9F-1EEE47277D8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22CEE5B3-5C6D-4024-454C-1E270B16FCF1}"/>
              </a:ext>
            </a:extLst>
          </p:cNvPr>
          <p:cNvSpPr>
            <a:spLocks noGrp="1"/>
          </p:cNvSpPr>
          <p:nvPr>
            <p:ph type="sldNum" sz="quarter" idx="11"/>
          </p:nvPr>
        </p:nvSpPr>
        <p:spPr/>
        <p:txBody>
          <a:bodyPr/>
          <a:lstStyle/>
          <a:p>
            <a:pPr>
              <a:defRPr/>
            </a:pPr>
            <a:fld id="{DAFF6522-D39A-4EFB-9FD2-0F43165FD2EE}" type="slidenum">
              <a:rPr lang="en-US" smtClean="0"/>
              <a:pPr>
                <a:defRPr/>
              </a:pPr>
              <a:t>135</a:t>
            </a:fld>
            <a:endParaRPr lang="en-US"/>
          </a:p>
        </p:txBody>
      </p:sp>
    </p:spTree>
    <p:extLst>
      <p:ext uri="{BB962C8B-B14F-4D97-AF65-F5344CB8AC3E}">
        <p14:creationId xmlns:p14="http://schemas.microsoft.com/office/powerpoint/2010/main" val="4271839221"/>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E57A-C14C-7E53-EBC8-A503F2C67ABB}"/>
              </a:ext>
            </a:extLst>
          </p:cNvPr>
          <p:cNvSpPr>
            <a:spLocks noGrp="1"/>
          </p:cNvSpPr>
          <p:nvPr>
            <p:ph type="title"/>
          </p:nvPr>
        </p:nvSpPr>
        <p:spPr/>
        <p:txBody>
          <a:bodyPr/>
          <a:lstStyle/>
          <a:p>
            <a:r>
              <a:rPr lang="en-US" dirty="0"/>
              <a:t>OU Strategic Plan Items </a:t>
            </a:r>
            <a:r>
              <a:rPr lang="en-US" u="sng" dirty="0"/>
              <a:t>2025</a:t>
            </a:r>
            <a:r>
              <a:rPr lang="en-US" dirty="0"/>
              <a:t> #2</a:t>
            </a:r>
          </a:p>
        </p:txBody>
      </p:sp>
      <p:sp>
        <p:nvSpPr>
          <p:cNvPr id="3" name="Content Placeholder 2">
            <a:extLst>
              <a:ext uri="{FF2B5EF4-FFF2-40B4-BE49-F238E27FC236}">
                <a16:creationId xmlns:a16="http://schemas.microsoft.com/office/drawing/2014/main" id="{06873818-A9E5-B7FF-E58E-73D1DDF2309E}"/>
              </a:ext>
            </a:extLst>
          </p:cNvPr>
          <p:cNvSpPr>
            <a:spLocks noGrp="1"/>
          </p:cNvSpPr>
          <p:nvPr>
            <p:ph idx="1"/>
          </p:nvPr>
        </p:nvSpPr>
        <p:spPr/>
        <p:txBody>
          <a:bodyPr/>
          <a:lstStyle/>
          <a:p>
            <a:r>
              <a:rPr lang="en-US" dirty="0"/>
              <a:t>“Achieve Blue Ridge Institute Ranking of Top 75.”</a:t>
            </a:r>
          </a:p>
          <a:p>
            <a:r>
              <a:rPr lang="en-US" dirty="0"/>
              <a:t>“Achieve Blue Ridge Institute Ranking for                              the </a:t>
            </a:r>
            <a:r>
              <a:rPr lang="en-US" b="1" u="sng" dirty="0"/>
              <a:t>College of Medicine</a:t>
            </a:r>
            <a:r>
              <a:rPr lang="en-US" dirty="0"/>
              <a:t> of </a:t>
            </a:r>
            <a:r>
              <a:rPr lang="en-US" b="1" u="sng" dirty="0"/>
              <a:t>Top 50</a:t>
            </a:r>
            <a:r>
              <a:rPr lang="en-US" dirty="0"/>
              <a:t>.”</a:t>
            </a:r>
          </a:p>
          <a:p>
            <a:endParaRPr lang="en-US" dirty="0"/>
          </a:p>
        </p:txBody>
      </p:sp>
      <p:sp>
        <p:nvSpPr>
          <p:cNvPr id="4" name="Footer Placeholder 3">
            <a:extLst>
              <a:ext uri="{FF2B5EF4-FFF2-40B4-BE49-F238E27FC236}">
                <a16:creationId xmlns:a16="http://schemas.microsoft.com/office/drawing/2014/main" id="{C6D0B48F-7BDF-4FC0-D9D1-9CCDF4D2AB8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1B3DBDCA-588A-166C-054C-0F3C024A3DF9}"/>
              </a:ext>
            </a:extLst>
          </p:cNvPr>
          <p:cNvSpPr>
            <a:spLocks noGrp="1"/>
          </p:cNvSpPr>
          <p:nvPr>
            <p:ph type="sldNum" sz="quarter" idx="11"/>
          </p:nvPr>
        </p:nvSpPr>
        <p:spPr/>
        <p:txBody>
          <a:bodyPr/>
          <a:lstStyle/>
          <a:p>
            <a:pPr>
              <a:defRPr/>
            </a:pPr>
            <a:fld id="{DAFF6522-D39A-4EFB-9FD2-0F43165FD2EE}" type="slidenum">
              <a:rPr lang="en-US" smtClean="0"/>
              <a:pPr>
                <a:defRPr/>
              </a:pPr>
              <a:t>136</a:t>
            </a:fld>
            <a:endParaRPr lang="en-US"/>
          </a:p>
        </p:txBody>
      </p:sp>
    </p:spTree>
    <p:extLst>
      <p:ext uri="{BB962C8B-B14F-4D97-AF65-F5344CB8AC3E}">
        <p14:creationId xmlns:p14="http://schemas.microsoft.com/office/powerpoint/2010/main" val="3411877960"/>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Comparisons to</a:t>
            </a:r>
            <a:br>
              <a:rPr lang="en-US" sz="4600" dirty="0"/>
            </a:br>
            <a:r>
              <a:rPr lang="en-US" sz="4600" dirty="0"/>
              <a:t>Aspirational Peers</a:t>
            </a:r>
          </a:p>
        </p:txBody>
      </p:sp>
    </p:spTree>
    <p:custDataLst>
      <p:tags r:id="rId1"/>
    </p:custDataLst>
    <p:extLst>
      <p:ext uri="{BB962C8B-B14F-4D97-AF65-F5344CB8AC3E}">
        <p14:creationId xmlns:p14="http://schemas.microsoft.com/office/powerpoint/2010/main" val="641825655"/>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70BB-5213-4216-8141-B7FC63CCAEEE}"/>
              </a:ext>
            </a:extLst>
          </p:cNvPr>
          <p:cNvSpPr>
            <a:spLocks noGrp="1"/>
          </p:cNvSpPr>
          <p:nvPr>
            <p:ph type="title"/>
          </p:nvPr>
        </p:nvSpPr>
        <p:spPr/>
        <p:txBody>
          <a:bodyPr/>
          <a:lstStyle/>
          <a:p>
            <a:r>
              <a:rPr lang="en-US" sz="3050" dirty="0"/>
              <a:t>Aspirational Peers (AAU $309M-$618M FY19)</a:t>
            </a:r>
          </a:p>
        </p:txBody>
      </p:sp>
      <p:sp>
        <p:nvSpPr>
          <p:cNvPr id="3" name="Content Placeholder 2">
            <a:extLst>
              <a:ext uri="{FF2B5EF4-FFF2-40B4-BE49-F238E27FC236}">
                <a16:creationId xmlns:a16="http://schemas.microsoft.com/office/drawing/2014/main" id="{8FD301F7-E899-494F-8D4C-91355B6EE0F0}"/>
              </a:ext>
            </a:extLst>
          </p:cNvPr>
          <p:cNvSpPr>
            <a:spLocks noGrp="1"/>
          </p:cNvSpPr>
          <p:nvPr>
            <p:ph sz="half" idx="1"/>
          </p:nvPr>
        </p:nvSpPr>
        <p:spPr>
          <a:xfrm>
            <a:off x="228600" y="1371600"/>
            <a:ext cx="4953000" cy="4648200"/>
          </a:xfrm>
        </p:spPr>
        <p:txBody>
          <a:bodyPr/>
          <a:lstStyle/>
          <a:p>
            <a:pPr marL="0" indent="0">
              <a:buClrTx/>
              <a:buSzPct val="100000"/>
              <a:buNone/>
            </a:pPr>
            <a:r>
              <a:rPr lang="en-US" sz="2400" b="1" dirty="0"/>
              <a:t>(Fed FY2019/Fed FY2023)</a:t>
            </a:r>
          </a:p>
          <a:p>
            <a:pPr marL="514350" indent="-514350">
              <a:buClrTx/>
              <a:buSzPct val="100000"/>
              <a:buFont typeface="+mj-lt"/>
              <a:buAutoNum type="arabicPeriod"/>
            </a:pPr>
            <a:r>
              <a:rPr lang="en-US" sz="2400" dirty="0"/>
              <a:t>U Virginia ($614M/$714M)</a:t>
            </a:r>
          </a:p>
          <a:p>
            <a:pPr marL="514350" indent="-514350">
              <a:buClrTx/>
              <a:buSzPct val="100000"/>
              <a:buFont typeface="+mj-lt"/>
              <a:buAutoNum type="arabicPeriod"/>
            </a:pPr>
            <a:r>
              <a:rPr lang="en-US" sz="2400" dirty="0"/>
              <a:t>U Utah ($601M/$724M)</a:t>
            </a:r>
          </a:p>
          <a:p>
            <a:pPr marL="514350" indent="-514350">
              <a:buClrTx/>
              <a:buSzPct val="100000"/>
              <a:buFont typeface="+mj-lt"/>
              <a:buAutoNum type="arabicPeriod"/>
            </a:pPr>
            <a:r>
              <a:rPr lang="en-US" sz="2400" dirty="0"/>
              <a:t>Boston U ($534M/$773M)</a:t>
            </a:r>
          </a:p>
          <a:p>
            <a:pPr marL="514350" indent="-514350">
              <a:buClrTx/>
              <a:buSzPct val="100000"/>
              <a:buFont typeface="+mj-lt"/>
              <a:buAutoNum type="arabicPeriod"/>
            </a:pPr>
            <a:r>
              <a:rPr lang="en-US" sz="2400" dirty="0"/>
              <a:t>U Colorado Boulder ($514M/$652M)</a:t>
            </a:r>
          </a:p>
          <a:p>
            <a:pPr marL="514350" indent="-514350">
              <a:buClrTx/>
              <a:buSzPct val="100000"/>
              <a:buFont typeface="+mj-lt"/>
              <a:buAutoNum type="arabicPeriod"/>
            </a:pPr>
            <a:r>
              <a:rPr lang="en-US" sz="2400" dirty="0"/>
              <a:t>U Iowa ($508M/$662M)</a:t>
            </a:r>
          </a:p>
          <a:p>
            <a:pPr marL="514350" indent="-514350">
              <a:buClrTx/>
              <a:buSzPct val="100000"/>
              <a:buFont typeface="+mj-lt"/>
              <a:buAutoNum type="arabicPeriod"/>
            </a:pPr>
            <a:r>
              <a:rPr lang="en-US" sz="2400" dirty="0"/>
              <a:t>U Chicago ($459M/$628M)</a:t>
            </a:r>
          </a:p>
          <a:p>
            <a:pPr marL="514350" indent="-514350">
              <a:buClrTx/>
              <a:buSzPct val="100000"/>
              <a:buFont typeface="+mj-lt"/>
              <a:buAutoNum type="arabicPeriod"/>
            </a:pPr>
            <a:r>
              <a:rPr lang="en-US" sz="2400" dirty="0"/>
              <a:t>UC Irvine ($449M/$610M)</a:t>
            </a:r>
          </a:p>
          <a:p>
            <a:pPr marL="514350" indent="-514350">
              <a:buClrTx/>
              <a:buSzPct val="100000"/>
              <a:buFont typeface="+mj-lt"/>
              <a:buAutoNum type="arabicPeriod"/>
            </a:pPr>
            <a:r>
              <a:rPr lang="en-US" sz="2400" dirty="0"/>
              <a:t>Case Western ($439M/$554M)</a:t>
            </a:r>
          </a:p>
        </p:txBody>
      </p:sp>
      <p:sp>
        <p:nvSpPr>
          <p:cNvPr id="4" name="Content Placeholder 3">
            <a:extLst>
              <a:ext uri="{FF2B5EF4-FFF2-40B4-BE49-F238E27FC236}">
                <a16:creationId xmlns:a16="http://schemas.microsoft.com/office/drawing/2014/main" id="{358D06B0-F2F6-4B52-B54B-FEC2B562748B}"/>
              </a:ext>
            </a:extLst>
          </p:cNvPr>
          <p:cNvSpPr>
            <a:spLocks noGrp="1"/>
          </p:cNvSpPr>
          <p:nvPr>
            <p:ph sz="half" idx="2"/>
          </p:nvPr>
        </p:nvSpPr>
        <p:spPr>
          <a:xfrm>
            <a:off x="4572000" y="1371600"/>
            <a:ext cx="4343400" cy="4648200"/>
          </a:xfrm>
        </p:spPr>
        <p:txBody>
          <a:bodyPr/>
          <a:lstStyle/>
          <a:p>
            <a:pPr marL="514350" indent="-514350">
              <a:buClrTx/>
              <a:buSzPct val="100000"/>
              <a:buFont typeface="+mj-lt"/>
              <a:buAutoNum type="arabicPeriod" startAt="9"/>
            </a:pPr>
            <a:r>
              <a:rPr lang="en-US" sz="2400" dirty="0"/>
              <a:t>U Buffalo ($414M/$472M)</a:t>
            </a:r>
          </a:p>
          <a:p>
            <a:pPr marL="514350" indent="-514350">
              <a:buClrTx/>
              <a:buSzPct val="100000"/>
              <a:buFont typeface="+mj-lt"/>
              <a:buAutoNum type="arabicPeriod" startAt="9"/>
            </a:pPr>
            <a:r>
              <a:rPr lang="en-US" sz="2400" dirty="0"/>
              <a:t>Caltech ($400M/$491M)</a:t>
            </a:r>
          </a:p>
          <a:p>
            <a:pPr marL="514350" indent="-514350">
              <a:buClrTx/>
              <a:buSzPct val="100000"/>
              <a:buFont typeface="+mj-lt"/>
              <a:buAutoNum type="arabicPeriod" startAt="9"/>
            </a:pPr>
            <a:r>
              <a:rPr lang="en-US" sz="2400" dirty="0"/>
              <a:t>U Rochester ($394M/$481M)</a:t>
            </a:r>
          </a:p>
          <a:p>
            <a:pPr marL="514350" indent="-514350">
              <a:buClrTx/>
              <a:buSzPct val="100000"/>
              <a:buFont typeface="+mj-lt"/>
              <a:buAutoNum type="arabicPeriod" startAt="9"/>
            </a:pPr>
            <a:r>
              <a:rPr lang="en-US" sz="2400" dirty="0"/>
              <a:t>Princeton ($385M/$513M)</a:t>
            </a:r>
          </a:p>
          <a:p>
            <a:pPr marL="514350" indent="-514350">
              <a:buClrTx/>
              <a:buSzPct val="100000"/>
              <a:buFont typeface="+mj-lt"/>
              <a:buAutoNum type="arabicPeriod" startAt="9"/>
            </a:pPr>
            <a:r>
              <a:rPr lang="en-US" sz="2400" dirty="0"/>
              <a:t>Carnegie Mellon ($360M/$485M)</a:t>
            </a:r>
          </a:p>
          <a:p>
            <a:pPr marL="514350" indent="-514350">
              <a:buClrTx/>
              <a:buSzPct val="100000"/>
              <a:buFont typeface="+mj-lt"/>
              <a:buAutoNum type="arabicPeriod" startAt="9"/>
            </a:pPr>
            <a:r>
              <a:rPr lang="en-US" sz="2400" dirty="0"/>
              <a:t>Iowa State ($358M/$421M)</a:t>
            </a:r>
          </a:p>
          <a:p>
            <a:pPr marL="514350" indent="-514350">
              <a:buClrTx/>
              <a:buSzPct val="100000"/>
              <a:buFont typeface="+mj-lt"/>
              <a:buAutoNum type="arabicPeriod" startAt="9"/>
            </a:pPr>
            <a:r>
              <a:rPr lang="en-US" sz="2400" dirty="0"/>
              <a:t>Dartmouth ($342M/$367M)</a:t>
            </a:r>
          </a:p>
          <a:p>
            <a:pPr>
              <a:buClrTx/>
              <a:buSzPct val="100000"/>
            </a:pPr>
            <a:r>
              <a:rPr lang="en-US" b="1" dirty="0"/>
              <a:t>OU ($309M fed FY2019/ $443M fed FY2023)</a:t>
            </a:r>
          </a:p>
        </p:txBody>
      </p:sp>
      <p:sp>
        <p:nvSpPr>
          <p:cNvPr id="5" name="Footer Placeholder 4">
            <a:extLst>
              <a:ext uri="{FF2B5EF4-FFF2-40B4-BE49-F238E27FC236}">
                <a16:creationId xmlns:a16="http://schemas.microsoft.com/office/drawing/2014/main" id="{ED28A4A2-F20F-46C6-A12E-F61342EEBF86}"/>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6" name="Slide Number Placeholder 5">
            <a:extLst>
              <a:ext uri="{FF2B5EF4-FFF2-40B4-BE49-F238E27FC236}">
                <a16:creationId xmlns:a16="http://schemas.microsoft.com/office/drawing/2014/main" id="{B509EE7D-02E2-41B4-9BA7-AD0526CC2302}"/>
              </a:ext>
            </a:extLst>
          </p:cNvPr>
          <p:cNvSpPr>
            <a:spLocks noGrp="1"/>
          </p:cNvSpPr>
          <p:nvPr>
            <p:ph type="sldNum" sz="quarter" idx="11"/>
          </p:nvPr>
        </p:nvSpPr>
        <p:spPr/>
        <p:txBody>
          <a:bodyPr/>
          <a:lstStyle/>
          <a:p>
            <a:pPr>
              <a:defRPr/>
            </a:pPr>
            <a:fld id="{DA04F282-5D9D-4EB2-A4AC-1849A209E5C3}" type="slidenum">
              <a:rPr lang="en-US" smtClean="0"/>
              <a:pPr>
                <a:defRPr/>
              </a:pPr>
              <a:t>138</a:t>
            </a:fld>
            <a:endParaRPr lang="en-US"/>
          </a:p>
        </p:txBody>
      </p:sp>
      <p:sp>
        <p:nvSpPr>
          <p:cNvPr id="7" name="TextBox 6">
            <a:extLst>
              <a:ext uri="{FF2B5EF4-FFF2-40B4-BE49-F238E27FC236}">
                <a16:creationId xmlns:a16="http://schemas.microsoft.com/office/drawing/2014/main" id="{DF8ED60B-FD02-499E-A112-8880D941605B}"/>
              </a:ext>
            </a:extLst>
          </p:cNvPr>
          <p:cNvSpPr txBox="1"/>
          <p:nvPr/>
        </p:nvSpPr>
        <p:spPr>
          <a:xfrm>
            <a:off x="1447800" y="5643860"/>
            <a:ext cx="6248400" cy="461665"/>
          </a:xfrm>
          <a:prstGeom prst="rect">
            <a:avLst/>
          </a:prstGeom>
          <a:noFill/>
        </p:spPr>
        <p:txBody>
          <a:bodyPr wrap="square" rtlCol="0">
            <a:spAutoFit/>
          </a:bodyPr>
          <a:lstStyle/>
          <a:p>
            <a:r>
              <a:rPr lang="en-US" sz="1200" dirty="0">
                <a:hlinkClick r:id="rId2"/>
              </a:rPr>
              <a:t>https://ncses.nsf.gov/pubs/nsf21314</a:t>
            </a:r>
            <a:endParaRPr lang="en-US" sz="1200" dirty="0"/>
          </a:p>
          <a:p>
            <a:r>
              <a:rPr lang="en-US" sz="1200" dirty="0">
                <a:hlinkClick r:id="rId3"/>
              </a:rPr>
              <a:t>https://ncses.nsf.gov/surveys/higher-education-research-development/2023#data</a:t>
            </a:r>
            <a:endParaRPr lang="en-US" sz="1200" dirty="0"/>
          </a:p>
        </p:txBody>
      </p:sp>
    </p:spTree>
    <p:extLst>
      <p:ext uri="{BB962C8B-B14F-4D97-AF65-F5344CB8AC3E}">
        <p14:creationId xmlns:p14="http://schemas.microsoft.com/office/powerpoint/2010/main" val="422357510"/>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BC8A-3E7E-4EF5-87B1-7E0D53D2A49F}"/>
              </a:ext>
            </a:extLst>
          </p:cNvPr>
          <p:cNvSpPr>
            <a:spLocks noGrp="1"/>
          </p:cNvSpPr>
          <p:nvPr>
            <p:ph type="title"/>
          </p:nvPr>
        </p:nvSpPr>
        <p:spPr/>
        <p:txBody>
          <a:bodyPr/>
          <a:lstStyle/>
          <a:p>
            <a:r>
              <a:rPr lang="en-US" sz="3500" dirty="0"/>
              <a:t>Comparison to Aspirational Peers (AAU)</a:t>
            </a:r>
          </a:p>
        </p:txBody>
      </p:sp>
      <p:graphicFrame>
        <p:nvGraphicFramePr>
          <p:cNvPr id="4" name="Table 4">
            <a:extLst>
              <a:ext uri="{FF2B5EF4-FFF2-40B4-BE49-F238E27FC236}">
                <a16:creationId xmlns:a16="http://schemas.microsoft.com/office/drawing/2014/main" id="{03DB4C00-9F03-4F44-BB3E-DCC288CA5E94}"/>
              </a:ext>
            </a:extLst>
          </p:cNvPr>
          <p:cNvGraphicFramePr>
            <a:graphicFrameLocks noGrp="1"/>
          </p:cNvGraphicFramePr>
          <p:nvPr>
            <p:ph idx="1"/>
          </p:nvPr>
        </p:nvGraphicFramePr>
        <p:xfrm>
          <a:off x="351187" y="1769210"/>
          <a:ext cx="8432451" cy="3459480"/>
        </p:xfrm>
        <a:graphic>
          <a:graphicData uri="http://schemas.openxmlformats.org/drawingml/2006/table">
            <a:tbl>
              <a:tblPr firstRow="1" bandRow="1">
                <a:tableStyleId>{5C22544A-7EE6-4342-B048-85BDC9FD1C3A}</a:tableStyleId>
              </a:tblPr>
              <a:tblGrid>
                <a:gridCol w="4601813">
                  <a:extLst>
                    <a:ext uri="{9D8B030D-6E8A-4147-A177-3AD203B41FA5}">
                      <a16:colId xmlns:a16="http://schemas.microsoft.com/office/drawing/2014/main" val="2690851249"/>
                    </a:ext>
                  </a:extLst>
                </a:gridCol>
                <a:gridCol w="1066800">
                  <a:extLst>
                    <a:ext uri="{9D8B030D-6E8A-4147-A177-3AD203B41FA5}">
                      <a16:colId xmlns:a16="http://schemas.microsoft.com/office/drawing/2014/main" val="226565953"/>
                    </a:ext>
                  </a:extLst>
                </a:gridCol>
                <a:gridCol w="1419454">
                  <a:extLst>
                    <a:ext uri="{9D8B030D-6E8A-4147-A177-3AD203B41FA5}">
                      <a16:colId xmlns:a16="http://schemas.microsoft.com/office/drawing/2014/main" val="2451735724"/>
                    </a:ext>
                  </a:extLst>
                </a:gridCol>
                <a:gridCol w="1344384">
                  <a:extLst>
                    <a:ext uri="{9D8B030D-6E8A-4147-A177-3AD203B41FA5}">
                      <a16:colId xmlns:a16="http://schemas.microsoft.com/office/drawing/2014/main" val="3552446082"/>
                    </a:ext>
                  </a:extLst>
                </a:gridCol>
              </a:tblGrid>
              <a:tr h="685800">
                <a:tc>
                  <a:txBody>
                    <a:bodyPr/>
                    <a:lstStyle/>
                    <a:p>
                      <a:endParaRPr lang="en-US" sz="1400" dirty="0"/>
                    </a:p>
                  </a:txBody>
                  <a:tcPr marL="68580" marR="68580" marT="34290" marB="34290">
                    <a:solidFill>
                      <a:srgbClr val="0070C0"/>
                    </a:solidFill>
                  </a:tcPr>
                </a:tc>
                <a:tc>
                  <a:txBody>
                    <a:bodyPr/>
                    <a:lstStyle/>
                    <a:p>
                      <a:pPr algn="ctr"/>
                      <a:r>
                        <a:rPr lang="en-US" sz="1400" dirty="0"/>
                        <a:t>OU IT March 2025</a:t>
                      </a:r>
                    </a:p>
                  </a:txBody>
                  <a:tcPr marL="68580" marR="68580" marT="34290" marB="34290">
                    <a:solidFill>
                      <a:srgbClr val="0070C0"/>
                    </a:solidFill>
                  </a:tcPr>
                </a:tc>
                <a:tc>
                  <a:txBody>
                    <a:bodyPr/>
                    <a:lstStyle/>
                    <a:p>
                      <a:pPr algn="ctr"/>
                      <a:r>
                        <a:rPr lang="en-US" sz="1400" dirty="0"/>
                        <a:t>AAU @</a:t>
                      </a:r>
                    </a:p>
                    <a:p>
                      <a:pPr algn="ctr"/>
                      <a:r>
                        <a:rPr lang="en-US" sz="1400" dirty="0"/>
                        <a:t>$309M-$618M (Median)</a:t>
                      </a:r>
                    </a:p>
                  </a:txBody>
                  <a:tcPr marL="68580" marR="68580" marT="34290" marB="34290">
                    <a:solidFill>
                      <a:srgbClr val="0070C0"/>
                    </a:solidFill>
                  </a:tcPr>
                </a:tc>
                <a:tc>
                  <a:txBody>
                    <a:bodyPr/>
                    <a:lstStyle/>
                    <a:p>
                      <a:pPr algn="ctr"/>
                      <a:r>
                        <a:rPr lang="en-US" sz="1400" dirty="0"/>
                        <a:t>OU as</a:t>
                      </a:r>
                    </a:p>
                    <a:p>
                      <a:pPr algn="ctr"/>
                      <a:r>
                        <a:rPr lang="en-US" sz="1400" dirty="0"/>
                        <a:t>% of AAU</a:t>
                      </a:r>
                    </a:p>
                    <a:p>
                      <a:pPr algn="ctr"/>
                      <a:r>
                        <a:rPr lang="en-US" sz="1400" dirty="0"/>
                        <a:t> $309-602M</a:t>
                      </a:r>
                    </a:p>
                  </a:txBody>
                  <a:tcPr marL="68580" marR="68580" marT="34290" marB="34290">
                    <a:solidFill>
                      <a:srgbClr val="0070C0"/>
                    </a:solidFill>
                  </a:tcPr>
                </a:tc>
                <a:extLst>
                  <a:ext uri="{0D108BD9-81ED-4DB2-BD59-A6C34878D82A}">
                    <a16:rowId xmlns:a16="http://schemas.microsoft.com/office/drawing/2014/main" val="2516182695"/>
                  </a:ext>
                </a:extLst>
              </a:tr>
              <a:tr h="278130">
                <a:tc>
                  <a:txBody>
                    <a:bodyPr/>
                    <a:lstStyle/>
                    <a:p>
                      <a:r>
                        <a:rPr lang="en-US" sz="1400" dirty="0"/>
                        <a:t>Number of institutions</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tc>
                  <a:txBody>
                    <a:bodyPr/>
                    <a:lstStyle/>
                    <a:p>
                      <a:pPr algn="r"/>
                      <a:r>
                        <a:rPr lang="en-US" sz="1400" dirty="0"/>
                        <a:t>14</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extLst>
                  <a:ext uri="{0D108BD9-81ED-4DB2-BD59-A6C34878D82A}">
                    <a16:rowId xmlns:a16="http://schemas.microsoft.com/office/drawing/2014/main" val="1153432831"/>
                  </a:ext>
                </a:extLst>
              </a:tr>
              <a:tr h="278130">
                <a:tc>
                  <a:txBody>
                    <a:bodyPr/>
                    <a:lstStyle/>
                    <a:p>
                      <a:r>
                        <a:rPr lang="en-US" sz="1400" dirty="0"/>
                        <a:t>Reports to CIO?</a:t>
                      </a:r>
                    </a:p>
                  </a:txBody>
                  <a:tcPr marL="68580" marR="68580" marT="34290" marB="34290"/>
                </a:tc>
                <a:tc>
                  <a:txBody>
                    <a:bodyPr/>
                    <a:lstStyle/>
                    <a:p>
                      <a:pPr algn="r"/>
                      <a:r>
                        <a:rPr lang="en-US" sz="1400" dirty="0"/>
                        <a:t>Yes</a:t>
                      </a:r>
                    </a:p>
                  </a:txBody>
                  <a:tcPr marL="68580" marR="68580" marT="34290" marB="34290"/>
                </a:tc>
                <a:tc>
                  <a:txBody>
                    <a:bodyPr/>
                    <a:lstStyle/>
                    <a:p>
                      <a:pPr algn="r"/>
                      <a:r>
                        <a:rPr lang="en-US" sz="1400" dirty="0"/>
                        <a:t>70%</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3874174046"/>
                  </a:ext>
                </a:extLst>
              </a:tr>
              <a:tr h="278130">
                <a:tc>
                  <a:txBody>
                    <a:bodyPr/>
                    <a:lstStyle/>
                    <a:p>
                      <a:r>
                        <a:rPr lang="en-US" sz="1400" dirty="0"/>
                        <a:t>TFLOPs*  </a:t>
                      </a:r>
                      <a:r>
                        <a:rPr lang="en-US" sz="700" dirty="0"/>
                        <a:t> </a:t>
                      </a:r>
                      <a:r>
                        <a:rPr lang="en-US" sz="1400" dirty="0"/>
                        <a:t>per $M of research expenditure, Federal FY 2023</a:t>
                      </a:r>
                    </a:p>
                  </a:txBody>
                  <a:tcPr marL="68580" marR="68580" marT="34290" marB="34290"/>
                </a:tc>
                <a:tc>
                  <a:txBody>
                    <a:bodyPr/>
                    <a:lstStyle/>
                    <a:p>
                      <a:pPr algn="r"/>
                      <a:r>
                        <a:rPr lang="en-US" sz="1400" b="1" dirty="0">
                          <a:solidFill>
                            <a:srgbClr val="00B050"/>
                          </a:solidFill>
                        </a:rPr>
                        <a:t>4.8 (#3)</a:t>
                      </a:r>
                    </a:p>
                  </a:txBody>
                  <a:tcPr marL="68580" marR="68580" marT="34290" marB="34290"/>
                </a:tc>
                <a:tc>
                  <a:txBody>
                    <a:bodyPr/>
                    <a:lstStyle/>
                    <a:p>
                      <a:pPr algn="r"/>
                      <a:r>
                        <a:rPr lang="en-US" sz="1400" dirty="0"/>
                        <a:t>2.7</a:t>
                      </a:r>
                    </a:p>
                  </a:txBody>
                  <a:tcPr marL="68580" marR="68580" marT="34290" marB="34290"/>
                </a:tc>
                <a:tc>
                  <a:txBody>
                    <a:bodyPr/>
                    <a:lstStyle/>
                    <a:p>
                      <a:pPr algn="r"/>
                      <a:r>
                        <a:rPr lang="en-US" sz="1400" b="1" dirty="0">
                          <a:solidFill>
                            <a:srgbClr val="00B050"/>
                          </a:solidFill>
                        </a:rPr>
                        <a:t>177%</a:t>
                      </a:r>
                    </a:p>
                  </a:txBody>
                  <a:tcPr marL="68580" marR="68580" marT="34290" marB="34290"/>
                </a:tc>
                <a:extLst>
                  <a:ext uri="{0D108BD9-81ED-4DB2-BD59-A6C34878D82A}">
                    <a16:rowId xmlns:a16="http://schemas.microsoft.com/office/drawing/2014/main" val="172624759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CPU cores per $M of research expenditure, Federal FY 2023</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75.2 (#3)</a:t>
                      </a:r>
                    </a:p>
                  </a:txBody>
                  <a:tcPr marL="68580" marR="68580" marT="34290" marB="34290">
                    <a:solidFill>
                      <a:schemeClr val="accent1">
                        <a:lumMod val="20000"/>
                        <a:lumOff val="80000"/>
                      </a:schemeClr>
                    </a:solidFill>
                  </a:tcPr>
                </a:tc>
                <a:tc>
                  <a:txBody>
                    <a:bodyPr/>
                    <a:lstStyle/>
                    <a:p>
                      <a:pPr algn="r"/>
                      <a:r>
                        <a:rPr lang="en-US" sz="1400" dirty="0"/>
                        <a:t>31.4</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239%</a:t>
                      </a:r>
                    </a:p>
                  </a:txBody>
                  <a:tcPr marL="68580" marR="68580" marT="34290" marB="34290">
                    <a:solidFill>
                      <a:schemeClr val="accent1">
                        <a:lumMod val="20000"/>
                        <a:lumOff val="80000"/>
                      </a:schemeClr>
                    </a:solidFill>
                  </a:tcPr>
                </a:tc>
                <a:extLst>
                  <a:ext uri="{0D108BD9-81ED-4DB2-BD59-A6C34878D82A}">
                    <a16:rowId xmlns:a16="http://schemas.microsoft.com/office/drawing/2014/main" val="2475149412"/>
                  </a:ext>
                </a:extLst>
              </a:tr>
              <a:tr h="278130">
                <a:tc>
                  <a:txBody>
                    <a:bodyPr/>
                    <a:lstStyle/>
                    <a:p>
                      <a:r>
                        <a:rPr lang="en-US" sz="1400" dirty="0"/>
                        <a:t>TFLOPs*</a:t>
                      </a:r>
                    </a:p>
                  </a:txBody>
                  <a:tcPr marL="68580" marR="68580" marT="34290" marB="34290"/>
                </a:tc>
                <a:tc>
                  <a:txBody>
                    <a:bodyPr/>
                    <a:lstStyle/>
                    <a:p>
                      <a:pPr algn="r"/>
                      <a:r>
                        <a:rPr lang="en-US" sz="1400" b="1" dirty="0">
                          <a:solidFill>
                            <a:srgbClr val="00B050"/>
                          </a:solidFill>
                        </a:rPr>
                        <a:t>2129 (#4)</a:t>
                      </a:r>
                    </a:p>
                  </a:txBody>
                  <a:tcPr marL="68580" marR="68580" marT="34290" marB="34290"/>
                </a:tc>
                <a:tc>
                  <a:txBody>
                    <a:bodyPr/>
                    <a:lstStyle/>
                    <a:p>
                      <a:pPr algn="r"/>
                      <a:r>
                        <a:rPr lang="en-US" sz="1400" dirty="0">
                          <a:solidFill>
                            <a:schemeClr val="tx1"/>
                          </a:solidFill>
                        </a:rPr>
                        <a:t>1494</a:t>
                      </a:r>
                    </a:p>
                  </a:txBody>
                  <a:tcPr marL="68580" marR="68580" marT="34290" marB="34290"/>
                </a:tc>
                <a:tc>
                  <a:txBody>
                    <a:bodyPr/>
                    <a:lstStyle/>
                    <a:p>
                      <a:pPr algn="r"/>
                      <a:r>
                        <a:rPr lang="en-US" sz="1400" b="1" dirty="0">
                          <a:solidFill>
                            <a:srgbClr val="00B050"/>
                          </a:solidFill>
                        </a:rPr>
                        <a:t>142%</a:t>
                      </a:r>
                    </a:p>
                  </a:txBody>
                  <a:tcPr marL="68580" marR="68580" marT="34290" marB="34290"/>
                </a:tc>
                <a:extLst>
                  <a:ext uri="{0D108BD9-81ED-4DB2-BD59-A6C34878D82A}">
                    <a16:rowId xmlns:a16="http://schemas.microsoft.com/office/drawing/2014/main" val="312681267"/>
                  </a:ext>
                </a:extLst>
              </a:tr>
              <a:tr h="278130">
                <a:tc>
                  <a:txBody>
                    <a:bodyPr/>
                    <a:lstStyle/>
                    <a:p>
                      <a:r>
                        <a:rPr lang="en-US" sz="1400" dirty="0"/>
                        <a:t>CPU cores</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33,292 (#4)</a:t>
                      </a:r>
                    </a:p>
                  </a:txBody>
                  <a:tcPr marL="68580" marR="68580" marT="34290" marB="34290">
                    <a:solidFill>
                      <a:schemeClr val="accent1">
                        <a:lumMod val="20000"/>
                        <a:lumOff val="80000"/>
                      </a:schemeClr>
                    </a:solidFill>
                  </a:tcPr>
                </a:tc>
                <a:tc>
                  <a:txBody>
                    <a:bodyPr/>
                    <a:lstStyle/>
                    <a:p>
                      <a:pPr algn="r"/>
                      <a:r>
                        <a:rPr lang="en-US" sz="1400" dirty="0"/>
                        <a:t>16,000</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208%</a:t>
                      </a:r>
                    </a:p>
                  </a:txBody>
                  <a:tcPr marL="68580" marR="68580" marT="34290" marB="34290">
                    <a:solidFill>
                      <a:schemeClr val="accent1">
                        <a:lumMod val="20000"/>
                        <a:lumOff val="80000"/>
                      </a:schemeClr>
                    </a:solidFill>
                  </a:tcPr>
                </a:tc>
                <a:extLst>
                  <a:ext uri="{0D108BD9-81ED-4DB2-BD59-A6C34878D82A}">
                    <a16:rowId xmlns:a16="http://schemas.microsoft.com/office/drawing/2014/main" val="4013236665"/>
                  </a:ext>
                </a:extLst>
              </a:tr>
              <a:tr h="278130">
                <a:tc>
                  <a:txBody>
                    <a:bodyPr/>
                    <a:lstStyle/>
                    <a:p>
                      <a:r>
                        <a:rPr lang="en-US" sz="1400" dirty="0"/>
                        <a:t>GPU cards for Machine Learning (NVIDIA H100 </a:t>
                      </a:r>
                      <a:r>
                        <a:rPr lang="en-US" sz="1400" dirty="0" err="1"/>
                        <a:t>equivs</a:t>
                      </a:r>
                      <a:r>
                        <a:rPr lang="en-US" sz="1400" dirty="0"/>
                        <a:t>)</a:t>
                      </a:r>
                    </a:p>
                    <a:p>
                      <a:r>
                        <a:rPr lang="en-US" sz="1400" dirty="0"/>
                        <a:t>including NSF CC* Compute </a:t>
                      </a:r>
                      <a:r>
                        <a:rPr lang="en-US" sz="1400" dirty="0" err="1"/>
                        <a:t>OneOCII</a:t>
                      </a:r>
                      <a:r>
                        <a:rPr lang="en-US" sz="1400" dirty="0"/>
                        <a:t>-RAML grant</a:t>
                      </a:r>
                    </a:p>
                  </a:txBody>
                  <a:tcPr marL="68580" marR="68580" marT="34290" marB="34290"/>
                </a:tc>
                <a:tc>
                  <a:txBody>
                    <a:bodyPr/>
                    <a:lstStyle/>
                    <a:p>
                      <a:pPr algn="r"/>
                      <a:r>
                        <a:rPr lang="en-US" sz="1400" b="1" dirty="0">
                          <a:solidFill>
                            <a:srgbClr val="00B050"/>
                          </a:solidFill>
                        </a:rPr>
                        <a:t>106.4 (#7)</a:t>
                      </a:r>
                    </a:p>
                  </a:txBody>
                  <a:tcPr marL="68580" marR="68580" marT="34290" marB="34290"/>
                </a:tc>
                <a:tc>
                  <a:txBody>
                    <a:bodyPr/>
                    <a:lstStyle/>
                    <a:p>
                      <a:pPr algn="r"/>
                      <a:r>
                        <a:rPr lang="en-US" sz="1400" dirty="0">
                          <a:solidFill>
                            <a:schemeClr val="tx1"/>
                          </a:solidFill>
                        </a:rPr>
                        <a:t>86.4</a:t>
                      </a:r>
                    </a:p>
                  </a:txBody>
                  <a:tcPr marL="68580" marR="68580" marT="34290" marB="34290"/>
                </a:tc>
                <a:tc>
                  <a:txBody>
                    <a:bodyPr/>
                    <a:lstStyle/>
                    <a:p>
                      <a:pPr algn="r"/>
                      <a:r>
                        <a:rPr lang="en-US" sz="1400" b="1" dirty="0">
                          <a:solidFill>
                            <a:srgbClr val="00B050"/>
                          </a:solidFill>
                        </a:rPr>
                        <a:t>123%</a:t>
                      </a:r>
                    </a:p>
                  </a:txBody>
                  <a:tcPr marL="68580" marR="68580" marT="34290" marB="34290"/>
                </a:tc>
                <a:extLst>
                  <a:ext uri="{0D108BD9-81ED-4DB2-BD59-A6C34878D82A}">
                    <a16:rowId xmlns:a16="http://schemas.microsoft.com/office/drawing/2014/main" val="1620437918"/>
                  </a:ext>
                </a:extLst>
              </a:tr>
              <a:tr h="278130">
                <a:tc>
                  <a:txBody>
                    <a:bodyPr/>
                    <a:lstStyle/>
                    <a:p>
                      <a:r>
                        <a:rPr lang="en-US" sz="1400" dirty="0"/>
                        <a:t>Research computing </a:t>
                      </a:r>
                      <a:r>
                        <a:rPr lang="en-US" sz="1400" b="1" dirty="0"/>
                        <a:t>team headcount</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11 (#9)</a:t>
                      </a:r>
                    </a:p>
                  </a:txBody>
                  <a:tcPr marL="68580" marR="68580" marT="34290" marB="34290">
                    <a:solidFill>
                      <a:schemeClr val="accent1">
                        <a:lumMod val="20000"/>
                        <a:lumOff val="80000"/>
                      </a:schemeClr>
                    </a:solidFill>
                  </a:tcPr>
                </a:tc>
                <a:tc>
                  <a:txBody>
                    <a:bodyPr/>
                    <a:lstStyle/>
                    <a:p>
                      <a:pPr algn="r"/>
                      <a:r>
                        <a:rPr lang="en-US" sz="1400" dirty="0"/>
                        <a:t>18.5</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59%</a:t>
                      </a:r>
                    </a:p>
                  </a:txBody>
                  <a:tcPr marL="68580" marR="68580" marT="34290" marB="34290">
                    <a:solidFill>
                      <a:schemeClr val="accent1">
                        <a:lumMod val="20000"/>
                        <a:lumOff val="80000"/>
                      </a:schemeClr>
                    </a:solidFill>
                  </a:tcPr>
                </a:tc>
                <a:extLst>
                  <a:ext uri="{0D108BD9-81ED-4DB2-BD59-A6C34878D82A}">
                    <a16:rowId xmlns:a16="http://schemas.microsoft.com/office/drawing/2014/main" val="1185644789"/>
                  </a:ext>
                </a:extLst>
              </a:tr>
              <a:tr h="278130">
                <a:tc>
                  <a:txBody>
                    <a:bodyPr/>
                    <a:lstStyle/>
                    <a:p>
                      <a:r>
                        <a:rPr lang="en-US" sz="1400" dirty="0"/>
                        <a:t>Supercomputer(s) have a mix of major CPU generations?</a:t>
                      </a:r>
                    </a:p>
                  </a:txBody>
                  <a:tcPr marL="68580" marR="68580" marT="34290" marB="34290"/>
                </a:tc>
                <a:tc>
                  <a:txBody>
                    <a:bodyPr/>
                    <a:lstStyle/>
                    <a:p>
                      <a:pPr algn="r"/>
                      <a:r>
                        <a:rPr lang="en-US" sz="1400" b="0" dirty="0">
                          <a:solidFill>
                            <a:schemeClr val="tx1"/>
                          </a:solidFill>
                        </a:rPr>
                        <a:t>Yes</a:t>
                      </a:r>
                    </a:p>
                  </a:txBody>
                  <a:tcPr marL="68580" marR="68580" marT="34290" marB="34290"/>
                </a:tc>
                <a:tc>
                  <a:txBody>
                    <a:bodyPr/>
                    <a:lstStyle/>
                    <a:p>
                      <a:pPr algn="r"/>
                      <a:r>
                        <a:rPr lang="en-US" sz="1400" dirty="0"/>
                        <a:t>92%</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2912885374"/>
                  </a:ext>
                </a:extLst>
              </a:tr>
            </a:tbl>
          </a:graphicData>
        </a:graphic>
      </p:graphicFrame>
      <p:sp>
        <p:nvSpPr>
          <p:cNvPr id="6" name="TextBox 5">
            <a:extLst>
              <a:ext uri="{FF2B5EF4-FFF2-40B4-BE49-F238E27FC236}">
                <a16:creationId xmlns:a16="http://schemas.microsoft.com/office/drawing/2014/main" id="{F516DBCE-B925-4545-B9F0-F31C0E01A61A}"/>
              </a:ext>
            </a:extLst>
          </p:cNvPr>
          <p:cNvSpPr txBox="1"/>
          <p:nvPr/>
        </p:nvSpPr>
        <p:spPr>
          <a:xfrm>
            <a:off x="351187" y="5172958"/>
            <a:ext cx="8432451" cy="1015663"/>
          </a:xfrm>
          <a:prstGeom prst="rect">
            <a:avLst/>
          </a:prstGeom>
          <a:noFill/>
        </p:spPr>
        <p:txBody>
          <a:bodyPr wrap="square" rtlCol="0">
            <a:spAutoFit/>
          </a:bodyPr>
          <a:lstStyle/>
          <a:p>
            <a:pPr algn="l"/>
            <a:r>
              <a:rPr lang="en-US" sz="1200" dirty="0"/>
              <a:t>* TFLOPS: Number crunching speed: trillions of double precision floating point operations per second</a:t>
            </a:r>
          </a:p>
          <a:p>
            <a:pPr algn="l"/>
            <a:r>
              <a:rPr lang="en-US" sz="1200" dirty="0"/>
              <a:t>OU IT’s CPU cores, GPU cards and TFLOPs includes purchased but not yet deployed (some not yet arrived)</a:t>
            </a:r>
          </a:p>
          <a:p>
            <a:pPr algn="l"/>
            <a:r>
              <a:rPr lang="en-US" sz="1200" dirty="0"/>
              <a:t>as well as OU’s new NSF CC* Compute </a:t>
            </a:r>
            <a:r>
              <a:rPr lang="en-US" sz="1200" dirty="0" err="1"/>
              <a:t>OneOCII</a:t>
            </a:r>
            <a:r>
              <a:rPr lang="en-US" sz="1200" dirty="0"/>
              <a:t>-RAML grant.</a:t>
            </a:r>
          </a:p>
          <a:p>
            <a:pPr algn="l"/>
            <a:r>
              <a:rPr lang="en-US" sz="1200" dirty="0"/>
              <a:t>US research expenditure data federal FY 2019: </a:t>
            </a:r>
            <a:r>
              <a:rPr lang="en-US" sz="1200" dirty="0">
                <a:hlinkClick r:id="rId3"/>
              </a:rPr>
              <a:t>https://ncses.nsf.gov/pubs/nsf21314</a:t>
            </a:r>
            <a:endParaRPr lang="en-US" sz="1200" dirty="0"/>
          </a:p>
          <a:p>
            <a:pPr algn="l"/>
            <a:r>
              <a:rPr lang="en-US" sz="1200" dirty="0"/>
              <a:t>US research expenditure data federal FY 2023: </a:t>
            </a:r>
            <a:r>
              <a:rPr lang="en-US" sz="1200" dirty="0">
                <a:hlinkClick r:id="rId4"/>
              </a:rPr>
              <a:t>https://ncses.nsf.gov/surveys/higher-education-research-development/2023#data</a:t>
            </a:r>
            <a:endParaRPr lang="en-US" sz="1200" dirty="0"/>
          </a:p>
        </p:txBody>
      </p:sp>
      <p:sp>
        <p:nvSpPr>
          <p:cNvPr id="7" name="TextBox 6">
            <a:extLst>
              <a:ext uri="{FF2B5EF4-FFF2-40B4-BE49-F238E27FC236}">
                <a16:creationId xmlns:a16="http://schemas.microsoft.com/office/drawing/2014/main" id="{CBFBA735-83F0-4B32-9187-D8C96D2014FD}"/>
              </a:ext>
            </a:extLst>
          </p:cNvPr>
          <p:cNvSpPr txBox="1"/>
          <p:nvPr/>
        </p:nvSpPr>
        <p:spPr>
          <a:xfrm>
            <a:off x="272901" y="1247576"/>
            <a:ext cx="8730330" cy="523220"/>
          </a:xfrm>
          <a:prstGeom prst="rect">
            <a:avLst/>
          </a:prstGeom>
          <a:noFill/>
        </p:spPr>
        <p:txBody>
          <a:bodyPr wrap="square" rtlCol="0">
            <a:spAutoFit/>
          </a:bodyPr>
          <a:lstStyle/>
          <a:p>
            <a:pPr algn="l"/>
            <a:r>
              <a:rPr lang="en-US" sz="1400" dirty="0"/>
              <a:t>We aspire to join the Association of American Universities (AAU), and to increase research at OU up to 10% per year.</a:t>
            </a:r>
          </a:p>
          <a:p>
            <a:pPr algn="l"/>
            <a:r>
              <a:rPr lang="en-US" sz="1400" dirty="0"/>
              <a:t>OU’s FY2019 research expenditure was $309M, so we’re interested in AAU institutions at $309M to $618M in FY19.</a:t>
            </a:r>
          </a:p>
        </p:txBody>
      </p:sp>
      <p:sp>
        <p:nvSpPr>
          <p:cNvPr id="8" name="Footer Placeholder 3">
            <a:extLst>
              <a:ext uri="{FF2B5EF4-FFF2-40B4-BE49-F238E27FC236}">
                <a16:creationId xmlns:a16="http://schemas.microsoft.com/office/drawing/2014/main" id="{40AAF4F0-1F2A-4BD0-B4B5-D77C5D1AE7D3}"/>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9" name="Slide Number Placeholder 4">
            <a:extLst>
              <a:ext uri="{FF2B5EF4-FFF2-40B4-BE49-F238E27FC236}">
                <a16:creationId xmlns:a16="http://schemas.microsoft.com/office/drawing/2014/main" id="{C18F7926-EFC0-43BE-A682-1E1E3DB2F12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139</a:t>
            </a:fld>
            <a:endParaRPr lang="en-US" dirty="0"/>
          </a:p>
        </p:txBody>
      </p:sp>
    </p:spTree>
    <p:extLst>
      <p:ext uri="{BB962C8B-B14F-4D97-AF65-F5344CB8AC3E}">
        <p14:creationId xmlns:p14="http://schemas.microsoft.com/office/powerpoint/2010/main" val="3934028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5D694-8890-4691-BAF1-B9640BD22F5F}"/>
              </a:ext>
            </a:extLst>
          </p:cNvPr>
          <p:cNvSpPr>
            <a:spLocks noGrp="1"/>
          </p:cNvSpPr>
          <p:nvPr>
            <p:ph idx="1"/>
          </p:nvPr>
        </p:nvSpPr>
        <p:spPr>
          <a:xfrm>
            <a:off x="172899" y="1247272"/>
            <a:ext cx="8864600" cy="5105400"/>
          </a:xfrm>
        </p:spPr>
        <p:txBody>
          <a:bodyPr>
            <a:normAutofit/>
          </a:bodyPr>
          <a:lstStyle/>
          <a:p>
            <a:pPr marL="0" indent="0">
              <a:spcBef>
                <a:spcPts val="0"/>
              </a:spcBef>
              <a:buNone/>
            </a:pPr>
            <a:r>
              <a:rPr lang="en-US" sz="2025" b="1" u="sng" dirty="0"/>
              <a:t>OSCER = OU Supercomputing Center for Education &amp; Research, an OU IT team</a:t>
            </a:r>
          </a:p>
          <a:p>
            <a:pPr>
              <a:spcBef>
                <a:spcPts val="0"/>
              </a:spcBef>
            </a:pPr>
            <a:r>
              <a:rPr lang="en-US" sz="2025" b="1" u="sng" dirty="0"/>
              <a:t>Supercomputer Refresh</a:t>
            </a:r>
            <a:endParaRPr lang="en-US" sz="2025" dirty="0"/>
          </a:p>
          <a:p>
            <a:pPr lvl="1">
              <a:spcBef>
                <a:spcPts val="0"/>
              </a:spcBef>
            </a:pPr>
            <a:r>
              <a:rPr lang="en-US" sz="1650" dirty="0"/>
              <a:t>Already ~2.1 quadrillion calculations per second (~2.1 PFLOPs) peak.</a:t>
            </a:r>
          </a:p>
          <a:p>
            <a:pPr lvl="2">
              <a:spcBef>
                <a:spcPts val="0"/>
              </a:spcBef>
            </a:pPr>
            <a:r>
              <a:rPr lang="en-US" sz="1350" dirty="0"/>
              <a:t>World’s fastest: Frontier @ Oak Ridge ~2.7 EFLOPs peak (~1.7 quintillion calc per sec) – but wait!</a:t>
            </a:r>
          </a:p>
          <a:p>
            <a:pPr lvl="1">
              <a:spcBef>
                <a:spcPts val="0"/>
              </a:spcBef>
            </a:pPr>
            <a:r>
              <a:rPr lang="en-US" sz="1650" dirty="0"/>
              <a:t>Lots of CPU, some GPU for Machine Learning, 1000+ TB disk (short term use only).</a:t>
            </a:r>
          </a:p>
          <a:p>
            <a:pPr>
              <a:spcBef>
                <a:spcPts val="0"/>
              </a:spcBef>
            </a:pPr>
            <a:r>
              <a:rPr lang="en-US" sz="2025" b="1" u="sng" dirty="0"/>
              <a:t>OU Research Cloud (OURcloud)</a:t>
            </a:r>
            <a:endParaRPr lang="en-US" sz="2025" dirty="0"/>
          </a:p>
          <a:p>
            <a:pPr lvl="1">
              <a:spcBef>
                <a:spcPts val="0"/>
              </a:spcBef>
            </a:pPr>
            <a:r>
              <a:rPr lang="en-US" sz="1650" dirty="0"/>
              <a:t>~2.25 TB RAM, 504 virtual CPU cores (@ 3:1 oversubscription), will grow</a:t>
            </a:r>
          </a:p>
          <a:p>
            <a:pPr>
              <a:spcBef>
                <a:spcPts val="0"/>
              </a:spcBef>
            </a:pPr>
            <a:r>
              <a:rPr lang="en-US" sz="2025" b="1" u="sng" dirty="0"/>
              <a:t>OU Research Disk (</a:t>
            </a:r>
            <a:r>
              <a:rPr lang="en-US" sz="2025" b="1" u="sng" dirty="0" err="1"/>
              <a:t>OURdisk</a:t>
            </a:r>
            <a:r>
              <a:rPr lang="en-US" sz="2025" b="1" u="sng" dirty="0"/>
              <a:t>)</a:t>
            </a:r>
          </a:p>
          <a:p>
            <a:pPr lvl="1">
              <a:spcBef>
                <a:spcPts val="0"/>
              </a:spcBef>
            </a:pPr>
            <a:r>
              <a:rPr lang="en-US" sz="1650" dirty="0"/>
              <a:t>~13 PB usable, 14+ GB/sec @ OU Norman, ~3.8 PB @ OUHSC (deploying soon).</a:t>
            </a:r>
          </a:p>
          <a:p>
            <a:pPr lvl="2">
              <a:spcBef>
                <a:spcPts val="0"/>
              </a:spcBef>
            </a:pPr>
            <a:r>
              <a:rPr lang="en-US" sz="1450" dirty="0"/>
              <a:t>Each of OU Norman and OUHSC can straightforwardly grow to 20+ PB usable.</a:t>
            </a:r>
          </a:p>
          <a:p>
            <a:pPr>
              <a:spcBef>
                <a:spcPts val="0"/>
              </a:spcBef>
            </a:pPr>
            <a:r>
              <a:rPr lang="en-US" sz="2025" b="1" u="sng" dirty="0"/>
              <a:t>OU &amp; Regional Research Store (OURRstore) Tape Archive</a:t>
            </a:r>
            <a:endParaRPr lang="en-US" sz="2025" dirty="0"/>
          </a:p>
          <a:p>
            <a:pPr lvl="1">
              <a:spcBef>
                <a:spcPts val="0"/>
              </a:spcBef>
            </a:pPr>
            <a:r>
              <a:rPr lang="en-US" sz="1650" dirty="0"/>
              <a:t>18,000+ tape cartridge slots (able to hold 200+ PB).</a:t>
            </a:r>
          </a:p>
          <a:p>
            <a:pPr lvl="1">
              <a:spcBef>
                <a:spcPts val="0"/>
              </a:spcBef>
            </a:pPr>
            <a:r>
              <a:rPr lang="en-US" sz="1650" dirty="0"/>
              <a:t>Most HW &amp; SW funded by a National Science Foundation grant.</a:t>
            </a:r>
          </a:p>
          <a:p>
            <a:pPr>
              <a:spcBef>
                <a:spcPts val="0"/>
              </a:spcBef>
            </a:pPr>
            <a:r>
              <a:rPr lang="en-US" sz="1950" b="1" u="sng" dirty="0" err="1"/>
              <a:t>OneOklahoma</a:t>
            </a:r>
            <a:r>
              <a:rPr lang="en-US" sz="1950" b="1" u="sng" dirty="0"/>
              <a:t> Friction Free Network </a:t>
            </a:r>
            <a:r>
              <a:rPr lang="en-US" sz="1950" dirty="0"/>
              <a:t>(OFFN):                                                          Local and statewide “Science DMZ,” research only, 100 Gbps                                (400 Gbps grant starts Oct 1).</a:t>
            </a:r>
          </a:p>
        </p:txBody>
      </p:sp>
      <p:sp>
        <p:nvSpPr>
          <p:cNvPr id="2" name="Title 1">
            <a:extLst>
              <a:ext uri="{FF2B5EF4-FFF2-40B4-BE49-F238E27FC236}">
                <a16:creationId xmlns:a16="http://schemas.microsoft.com/office/drawing/2014/main" id="{D3951FEC-71E2-4D00-B81E-3E30A3DE02EA}"/>
              </a:ext>
            </a:extLst>
          </p:cNvPr>
          <p:cNvSpPr>
            <a:spLocks noGrp="1"/>
          </p:cNvSpPr>
          <p:nvPr>
            <p:ph type="title"/>
          </p:nvPr>
        </p:nvSpPr>
        <p:spPr/>
        <p:txBody>
          <a:bodyPr/>
          <a:lstStyle/>
          <a:p>
            <a:r>
              <a:rPr lang="en-US" sz="3700" dirty="0"/>
              <a:t>OU Research Computing Summary</a:t>
            </a:r>
          </a:p>
        </p:txBody>
      </p:sp>
      <p:pic>
        <p:nvPicPr>
          <p:cNvPr id="4" name="Picture 2">
            <a:extLst>
              <a:ext uri="{FF2B5EF4-FFF2-40B4-BE49-F238E27FC236}">
                <a16:creationId xmlns:a16="http://schemas.microsoft.com/office/drawing/2014/main" id="{E140BE86-D758-4201-B871-D5E6D906C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324" y="4243135"/>
            <a:ext cx="1341796" cy="894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DE021D-2D13-4C99-A93B-4A3C50FC8B3C}"/>
              </a:ext>
            </a:extLst>
          </p:cNvPr>
          <p:cNvSpPr txBox="1"/>
          <p:nvPr/>
        </p:nvSpPr>
        <p:spPr>
          <a:xfrm>
            <a:off x="6192181" y="5096102"/>
            <a:ext cx="2648485"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pic>
        <p:nvPicPr>
          <p:cNvPr id="6" name="Picture 5" descr="sooner_folder.jpg">
            <a:extLst>
              <a:ext uri="{FF2B5EF4-FFF2-40B4-BE49-F238E27FC236}">
                <a16:creationId xmlns:a16="http://schemas.microsoft.com/office/drawing/2014/main" id="{0F97EA7D-5588-4498-9394-E0A6CED69E51}"/>
              </a:ext>
            </a:extLst>
          </p:cNvPr>
          <p:cNvPicPr>
            <a:picLocks noChangeAspect="1"/>
          </p:cNvPicPr>
          <p:nvPr/>
        </p:nvPicPr>
        <p:blipFill>
          <a:blip r:embed="rId4" cstate="print"/>
          <a:stretch>
            <a:fillRect/>
          </a:stretch>
        </p:blipFill>
        <p:spPr>
          <a:xfrm>
            <a:off x="7621229" y="1582874"/>
            <a:ext cx="1341796" cy="888380"/>
          </a:xfrm>
          <a:prstGeom prst="rect">
            <a:avLst/>
          </a:prstGeom>
        </p:spPr>
      </p:pic>
      <p:sp>
        <p:nvSpPr>
          <p:cNvPr id="7" name="Footer Placeholder 3">
            <a:extLst>
              <a:ext uri="{FF2B5EF4-FFF2-40B4-BE49-F238E27FC236}">
                <a16:creationId xmlns:a16="http://schemas.microsoft.com/office/drawing/2014/main" id="{E7C3CFFA-46C0-4C60-B58C-8BD0C6FDA66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8" name="Slide Number Placeholder 4">
            <a:extLst>
              <a:ext uri="{FF2B5EF4-FFF2-40B4-BE49-F238E27FC236}">
                <a16:creationId xmlns:a16="http://schemas.microsoft.com/office/drawing/2014/main" id="{323963CD-44A0-47DE-ADC7-B5C19082E313}"/>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14</a:t>
            </a:fld>
            <a:endParaRPr lang="en-US" dirty="0"/>
          </a:p>
        </p:txBody>
      </p:sp>
      <p:sp>
        <p:nvSpPr>
          <p:cNvPr id="10" name="Cloud 9">
            <a:extLst>
              <a:ext uri="{FF2B5EF4-FFF2-40B4-BE49-F238E27FC236}">
                <a16:creationId xmlns:a16="http://schemas.microsoft.com/office/drawing/2014/main" id="{A35AE342-DFFD-4D25-86F0-FB1B4F47BAC7}"/>
              </a:ext>
            </a:extLst>
          </p:cNvPr>
          <p:cNvSpPr/>
          <p:nvPr/>
        </p:nvSpPr>
        <p:spPr>
          <a:xfrm>
            <a:off x="7684776" y="2839582"/>
            <a:ext cx="1285794" cy="72806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08806EB-82A0-4E25-9BE4-29E5C2889B4F}"/>
              </a:ext>
            </a:extLst>
          </p:cNvPr>
          <p:cNvGrpSpPr/>
          <p:nvPr/>
        </p:nvGrpSpPr>
        <p:grpSpPr>
          <a:xfrm>
            <a:off x="6928996" y="1652223"/>
            <a:ext cx="643182" cy="622221"/>
            <a:chOff x="3817620" y="4152900"/>
            <a:chExt cx="643182" cy="622221"/>
          </a:xfrm>
        </p:grpSpPr>
        <p:grpSp>
          <p:nvGrpSpPr>
            <p:cNvPr id="15" name="Group 14">
              <a:extLst>
                <a:ext uri="{FF2B5EF4-FFF2-40B4-BE49-F238E27FC236}">
                  <a16:creationId xmlns:a16="http://schemas.microsoft.com/office/drawing/2014/main" id="{EF68A818-EF26-436B-8292-40FF884DB69E}"/>
                </a:ext>
              </a:extLst>
            </p:cNvPr>
            <p:cNvGrpSpPr/>
            <p:nvPr/>
          </p:nvGrpSpPr>
          <p:grpSpPr>
            <a:xfrm>
              <a:off x="3817620" y="4152900"/>
              <a:ext cx="642947" cy="258604"/>
              <a:chOff x="3817620" y="4152900"/>
              <a:chExt cx="642947" cy="258604"/>
            </a:xfrm>
          </p:grpSpPr>
          <p:grpSp>
            <p:nvGrpSpPr>
              <p:cNvPr id="42" name="Group 41">
                <a:extLst>
                  <a:ext uri="{FF2B5EF4-FFF2-40B4-BE49-F238E27FC236}">
                    <a16:creationId xmlns:a16="http://schemas.microsoft.com/office/drawing/2014/main" id="{C85FB073-53BA-406C-8128-6DC5BD963351}"/>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95D3204E-AC40-4B68-B730-1495E3F4F2DB}"/>
                    </a:ext>
                  </a:extLst>
                </p:cNvPr>
                <p:cNvGrpSpPr/>
                <p:nvPr/>
              </p:nvGrpSpPr>
              <p:grpSpPr>
                <a:xfrm>
                  <a:off x="3817620" y="4152900"/>
                  <a:ext cx="642476" cy="83820"/>
                  <a:chOff x="3817620" y="4152900"/>
                  <a:chExt cx="642476" cy="83820"/>
                </a:xfrm>
              </p:grpSpPr>
              <p:sp>
                <p:nvSpPr>
                  <p:cNvPr id="56" name="Rectangle 55">
                    <a:extLst>
                      <a:ext uri="{FF2B5EF4-FFF2-40B4-BE49-F238E27FC236}">
                        <a16:creationId xmlns:a16="http://schemas.microsoft.com/office/drawing/2014/main" id="{DF208161-8EAC-4843-9F7A-BEE2D71DD09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5B2DDE8-784E-4832-AF12-4230BFD67092}"/>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2419D3-6B8C-468F-A2E4-4FA550AD81C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10D2114-0254-4DC3-9AD6-5DD42FDDD97E}"/>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6092E07-7F5F-4419-8D59-EA9FEA26B32E}"/>
                      </a:ext>
                    </a:extLst>
                  </p:cNvPr>
                  <p:cNvCxnSpPr>
                    <a:stCxn id="56" idx="3"/>
                    <a:endCxn id="57"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31F779-05F0-45EB-8B81-B5E0E51E43C5}"/>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7EFD30-FBCA-49EF-9ABD-6514A80DBF7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96E1DF-5236-4F71-AFA4-ECA4580D804A}"/>
                    </a:ext>
                  </a:extLst>
                </p:cNvPr>
                <p:cNvGrpSpPr/>
                <p:nvPr/>
              </p:nvGrpSpPr>
              <p:grpSpPr>
                <a:xfrm>
                  <a:off x="3818091" y="4327684"/>
                  <a:ext cx="642476" cy="83820"/>
                  <a:chOff x="3817620" y="4152900"/>
                  <a:chExt cx="642476" cy="83820"/>
                </a:xfrm>
              </p:grpSpPr>
              <p:sp>
                <p:nvSpPr>
                  <p:cNvPr id="49" name="Rectangle 48">
                    <a:extLst>
                      <a:ext uri="{FF2B5EF4-FFF2-40B4-BE49-F238E27FC236}">
                        <a16:creationId xmlns:a16="http://schemas.microsoft.com/office/drawing/2014/main" id="{9C8484F2-277B-44A8-8321-6BBDD548C9A2}"/>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9E27B-0769-4CE7-BD40-93B11EA256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8977A1-6DC7-4D1E-A5FD-407E4F6F065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5A47597-B2FA-4476-ABD1-D26CDD7EC3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5E05F9DF-3F3B-4A29-94EA-FAEE7D8CE3C6}"/>
                      </a:ext>
                    </a:extLst>
                  </p:cNvPr>
                  <p:cNvCxnSpPr>
                    <a:stCxn id="49" idx="3"/>
                    <a:endCxn id="50"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FEB769-6093-4149-8FEC-E1C6B76DC49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3C3A412-592D-410B-8456-C887516560AC}"/>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047E5A1C-2594-4CF6-ADAF-FFD197BD8923}"/>
                  </a:ext>
                </a:extLst>
              </p:cNvPr>
              <p:cNvCxnSpPr>
                <a:stCxn id="56" idx="2"/>
                <a:endCxn id="49"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948B23-83A1-451E-8046-E33429740EF7}"/>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7C48EA-6CD6-4958-8C56-845DB48587F9}"/>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D2C3BB-09F3-4BCC-B928-2379FC4FA85B}"/>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3052A61-B89A-44DB-A2BF-9F0FD0C46828}"/>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08763-60A6-4554-B950-1F38CE5D2143}"/>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150B5A-DB2A-4CA2-93E5-51C151C5E07C}"/>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4187D6-A27D-4385-A92A-D964D337A402}"/>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91F010-3EE2-4AF8-A2EB-6969CADF6D5F}"/>
                </a:ext>
              </a:extLst>
            </p:cNvPr>
            <p:cNvGrpSpPr/>
            <p:nvPr/>
          </p:nvGrpSpPr>
          <p:grpSpPr>
            <a:xfrm>
              <a:off x="3817855" y="4516517"/>
              <a:ext cx="642947" cy="258604"/>
              <a:chOff x="3817620" y="4152900"/>
              <a:chExt cx="642947" cy="258604"/>
            </a:xfrm>
          </p:grpSpPr>
          <p:grpSp>
            <p:nvGrpSpPr>
              <p:cNvPr id="21" name="Group 20">
                <a:extLst>
                  <a:ext uri="{FF2B5EF4-FFF2-40B4-BE49-F238E27FC236}">
                    <a16:creationId xmlns:a16="http://schemas.microsoft.com/office/drawing/2014/main" id="{E33F8EF4-8439-494D-AD6C-95EB035E6608}"/>
                  </a:ext>
                </a:extLst>
              </p:cNvPr>
              <p:cNvGrpSpPr/>
              <p:nvPr/>
            </p:nvGrpSpPr>
            <p:grpSpPr>
              <a:xfrm>
                <a:off x="3817620" y="4152900"/>
                <a:ext cx="642947" cy="258604"/>
                <a:chOff x="3817620" y="4152900"/>
                <a:chExt cx="642947" cy="258604"/>
              </a:xfrm>
            </p:grpSpPr>
            <p:grpSp>
              <p:nvGrpSpPr>
                <p:cNvPr id="26" name="Group 25">
                  <a:extLst>
                    <a:ext uri="{FF2B5EF4-FFF2-40B4-BE49-F238E27FC236}">
                      <a16:creationId xmlns:a16="http://schemas.microsoft.com/office/drawing/2014/main" id="{ED47FA60-78D2-4B37-A6B3-DA43AAE4EB85}"/>
                    </a:ext>
                  </a:extLst>
                </p:cNvPr>
                <p:cNvGrpSpPr/>
                <p:nvPr/>
              </p:nvGrpSpPr>
              <p:grpSpPr>
                <a:xfrm>
                  <a:off x="3817620" y="4152900"/>
                  <a:ext cx="642476" cy="83820"/>
                  <a:chOff x="3817620" y="4152900"/>
                  <a:chExt cx="642476" cy="83820"/>
                </a:xfrm>
              </p:grpSpPr>
              <p:sp>
                <p:nvSpPr>
                  <p:cNvPr id="35" name="Rectangle 34">
                    <a:extLst>
                      <a:ext uri="{FF2B5EF4-FFF2-40B4-BE49-F238E27FC236}">
                        <a16:creationId xmlns:a16="http://schemas.microsoft.com/office/drawing/2014/main" id="{B5A667C9-7FF2-4692-8EC4-23A1971A6099}"/>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EC1132-B9FE-4B11-9DDB-A7B1799C7FE7}"/>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E24AAC-1061-4400-98B3-3EBEADC30498}"/>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1A2218-DCE7-43AD-918C-A65F78FBD41A}"/>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306D43B-57C2-4221-BAA6-DAFA4DED68AE}"/>
                      </a:ext>
                    </a:extLst>
                  </p:cNvPr>
                  <p:cNvCxnSpPr>
                    <a:stCxn id="35" idx="3"/>
                    <a:endCxn id="36"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63FD15-7F87-42FF-AE76-7116A9C02D4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C8AD5C-528C-42F4-B161-FEC5DD51921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856B817-FD38-4C18-986D-BE2D5C523FD0}"/>
                    </a:ext>
                  </a:extLst>
                </p:cNvPr>
                <p:cNvGrpSpPr/>
                <p:nvPr/>
              </p:nvGrpSpPr>
              <p:grpSpPr>
                <a:xfrm>
                  <a:off x="3818091" y="4327684"/>
                  <a:ext cx="642476" cy="83820"/>
                  <a:chOff x="3817620" y="4152900"/>
                  <a:chExt cx="642476" cy="83820"/>
                </a:xfrm>
              </p:grpSpPr>
              <p:sp>
                <p:nvSpPr>
                  <p:cNvPr id="28" name="Rectangle 27">
                    <a:extLst>
                      <a:ext uri="{FF2B5EF4-FFF2-40B4-BE49-F238E27FC236}">
                        <a16:creationId xmlns:a16="http://schemas.microsoft.com/office/drawing/2014/main" id="{FF5922A5-AA3C-4ECA-8F01-20384A7F0E41}"/>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F7EEB4-F928-4A97-9506-4F6F3FAAF91C}"/>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AF35F2-B11A-415F-A909-CB2D839BF97F}"/>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557C56-3EA3-4552-A749-8C4E820104F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2CEDF47-19AD-49FA-916E-7C7A62D451F3}"/>
                      </a:ext>
                    </a:extLst>
                  </p:cNvPr>
                  <p:cNvCxnSpPr>
                    <a:stCxn id="28" idx="3"/>
                    <a:endCxn id="29"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16F4FD-80F4-416D-AB28-332ABFF38D1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079C-7B5B-4CAF-9428-C9FB76212D26}"/>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 name="Straight Connector 21">
                <a:extLst>
                  <a:ext uri="{FF2B5EF4-FFF2-40B4-BE49-F238E27FC236}">
                    <a16:creationId xmlns:a16="http://schemas.microsoft.com/office/drawing/2014/main" id="{C9B50C2C-4B15-47E8-9C26-E0A3669F19E0}"/>
                  </a:ext>
                </a:extLst>
              </p:cNvPr>
              <p:cNvCxnSpPr>
                <a:stCxn id="35" idx="2"/>
                <a:endCxn id="28"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F8730E-498B-42DE-97C2-2ED4673FDE6B}"/>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5E4DBE-6D1D-4A10-8150-CDC155A6BF65}"/>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C4A809-2722-4896-8ACA-F7C9F9E5EA78}"/>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13C25D75-21F0-4430-ABF3-9728FD835BBF}"/>
              </a:ext>
            </a:extLst>
          </p:cNvPr>
          <p:cNvGrpSpPr/>
          <p:nvPr/>
        </p:nvGrpSpPr>
        <p:grpSpPr>
          <a:xfrm>
            <a:off x="7776930" y="3608260"/>
            <a:ext cx="1113522" cy="624469"/>
            <a:chOff x="6819900" y="3990975"/>
            <a:chExt cx="1543050" cy="1095375"/>
          </a:xfrm>
        </p:grpSpPr>
        <p:sp>
          <p:nvSpPr>
            <p:cNvPr id="66" name="Oval 65">
              <a:extLst>
                <a:ext uri="{FF2B5EF4-FFF2-40B4-BE49-F238E27FC236}">
                  <a16:creationId xmlns:a16="http://schemas.microsoft.com/office/drawing/2014/main" id="{6F482FC9-2975-4B50-8437-329773CB4430}"/>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2D35D00-7FF6-4E59-AF66-2991A03E1D9C}"/>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235961B-FA51-4571-B9CB-267B0B38E2EB}"/>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B3C9896-690A-45E9-9EB5-7585BC0964F6}"/>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4CCEAB-E420-40FF-A22D-9F5C4B7A7D13}"/>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36111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Legally Regulated Enclaves</a:t>
            </a:r>
          </a:p>
        </p:txBody>
      </p:sp>
    </p:spTree>
    <p:custDataLst>
      <p:tags r:id="rId1"/>
    </p:custDataLst>
    <p:extLst>
      <p:ext uri="{BB962C8B-B14F-4D97-AF65-F5344CB8AC3E}">
        <p14:creationId xmlns:p14="http://schemas.microsoft.com/office/powerpoint/2010/main" val="3052388173"/>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6452-85E4-4B1B-A4D0-0AD288AC1BA8}"/>
              </a:ext>
            </a:extLst>
          </p:cNvPr>
          <p:cNvSpPr>
            <a:spLocks noGrp="1"/>
          </p:cNvSpPr>
          <p:nvPr>
            <p:ph type="title"/>
          </p:nvPr>
        </p:nvSpPr>
        <p:spPr/>
        <p:txBody>
          <a:bodyPr/>
          <a:lstStyle/>
          <a:p>
            <a:r>
              <a:rPr lang="en-US" sz="2750" dirty="0"/>
              <a:t>New Legally Regulated Enclaves (HIPAA, CUI </a:t>
            </a:r>
            <a:r>
              <a:rPr lang="en-US" sz="2750" dirty="0" err="1"/>
              <a:t>Etc</a:t>
            </a:r>
            <a:r>
              <a:rPr lang="en-US" sz="2750" dirty="0"/>
              <a:t>)</a:t>
            </a:r>
          </a:p>
        </p:txBody>
      </p:sp>
      <p:sp>
        <p:nvSpPr>
          <p:cNvPr id="3" name="Content Placeholder 2">
            <a:extLst>
              <a:ext uri="{FF2B5EF4-FFF2-40B4-BE49-F238E27FC236}">
                <a16:creationId xmlns:a16="http://schemas.microsoft.com/office/drawing/2014/main" id="{F14696C1-0458-4D45-9400-26B7DD16F7AC}"/>
              </a:ext>
            </a:extLst>
          </p:cNvPr>
          <p:cNvSpPr>
            <a:spLocks noGrp="1"/>
          </p:cNvSpPr>
          <p:nvPr>
            <p:ph idx="1"/>
          </p:nvPr>
        </p:nvSpPr>
        <p:spPr>
          <a:xfrm>
            <a:off x="381000" y="1371600"/>
            <a:ext cx="8402638" cy="4648200"/>
          </a:xfrm>
        </p:spPr>
        <p:txBody>
          <a:bodyPr/>
          <a:lstStyle/>
          <a:p>
            <a:r>
              <a:rPr lang="en-US" dirty="0"/>
              <a:t>Every OU Research Computing resource is going to be split into a legally regulated enclave (HIPAA, CUI, </a:t>
            </a:r>
            <a:r>
              <a:rPr lang="en-US" dirty="0" err="1"/>
              <a:t>etc</a:t>
            </a:r>
            <a:r>
              <a:rPr lang="en-US" dirty="0"/>
              <a:t>)                        and a non-regulated enclave.</a:t>
            </a:r>
          </a:p>
          <a:p>
            <a:r>
              <a:rPr lang="en-US" b="1" u="sng" dirty="0"/>
              <a:t>Status</a:t>
            </a:r>
            <a:r>
              <a:rPr lang="en-US" dirty="0"/>
              <a:t>: We met regularly for over a year with                              OU IT’s Governance, Risk and Compliance team, and          we’ve met frequently with OU IT’s Information Security team.</a:t>
            </a:r>
          </a:p>
          <a:p>
            <a:pPr lvl="1"/>
            <a:r>
              <a:rPr lang="en-US" dirty="0"/>
              <a:t>We already have a preliminary plan for the legally regulated supercomputer and legally regulated </a:t>
            </a:r>
            <a:r>
              <a:rPr lang="en-US" dirty="0" err="1"/>
              <a:t>OURdisk</a:t>
            </a:r>
            <a:r>
              <a:rPr lang="en-US" dirty="0"/>
              <a:t>.</a:t>
            </a:r>
          </a:p>
          <a:p>
            <a:pPr lvl="1"/>
            <a:r>
              <a:rPr lang="en-US" dirty="0"/>
              <a:t>These “sister” relationships are crucial to making this work!</a:t>
            </a:r>
          </a:p>
          <a:p>
            <a:r>
              <a:rPr lang="en-US" b="1" u="sng" dirty="0"/>
              <a:t>Charging Models</a:t>
            </a:r>
            <a:r>
              <a:rPr lang="en-US" b="1" dirty="0"/>
              <a:t>: Same as for open</a:t>
            </a:r>
            <a:r>
              <a:rPr lang="en-US" dirty="0"/>
              <a:t> (prices might be higher).</a:t>
            </a:r>
            <a:endParaRPr lang="en-US" b="1" u="sng" dirty="0"/>
          </a:p>
        </p:txBody>
      </p:sp>
      <p:sp>
        <p:nvSpPr>
          <p:cNvPr id="4" name="Footer Placeholder 3">
            <a:extLst>
              <a:ext uri="{FF2B5EF4-FFF2-40B4-BE49-F238E27FC236}">
                <a16:creationId xmlns:a16="http://schemas.microsoft.com/office/drawing/2014/main" id="{5D93B880-E9EC-417B-94BF-8BBC6CE528E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C41B1225-144F-4C34-B269-2677E937696E}"/>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141</a:t>
            </a:fld>
            <a:endParaRPr lang="en-US" dirty="0"/>
          </a:p>
        </p:txBody>
      </p:sp>
    </p:spTree>
    <p:extLst>
      <p:ext uri="{BB962C8B-B14F-4D97-AF65-F5344CB8AC3E}">
        <p14:creationId xmlns:p14="http://schemas.microsoft.com/office/powerpoint/2010/main" val="3417167724"/>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Facilitators Virtual Residency</a:t>
            </a:r>
          </a:p>
        </p:txBody>
      </p:sp>
      <p:sp>
        <p:nvSpPr>
          <p:cNvPr id="3" name="Content Placeholder 2"/>
          <p:cNvSpPr>
            <a:spLocks noGrp="1"/>
          </p:cNvSpPr>
          <p:nvPr>
            <p:ph idx="1"/>
          </p:nvPr>
        </p:nvSpPr>
        <p:spPr>
          <a:xfrm>
            <a:off x="228600" y="1221126"/>
            <a:ext cx="87630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a:t>
            </a:r>
            <a:r>
              <a:rPr lang="en-US" dirty="0" err="1"/>
              <a:t>Intmd</a:t>
            </a:r>
            <a:r>
              <a:rPr lang="en-US" dirty="0"/>
              <a:t> 2019;               </a:t>
            </a:r>
            <a:r>
              <a:rPr lang="en-US" dirty="0" err="1"/>
              <a:t>Intmd</a:t>
            </a:r>
            <a:r>
              <a:rPr lang="en-US" dirty="0"/>
              <a:t>/Adv 2020; Intro/</a:t>
            </a:r>
            <a:r>
              <a:rPr lang="en-US" dirty="0" err="1"/>
              <a:t>Intmd</a:t>
            </a:r>
            <a:r>
              <a:rPr lang="en-US" dirty="0"/>
              <a:t>/Adv 2021; Intro 2022; </a:t>
            </a:r>
            <a:r>
              <a:rPr lang="en-US" b="1" dirty="0">
                <a:solidFill>
                  <a:srgbClr val="CC00CC"/>
                </a:solidFill>
              </a:rPr>
              <a:t>Intro 2025</a:t>
            </a:r>
            <a:endParaRPr lang="en-US" dirty="0"/>
          </a:p>
          <a:p>
            <a:pPr>
              <a:spcBef>
                <a:spcPts val="0"/>
              </a:spcBef>
            </a:pPr>
            <a:r>
              <a:rPr lang="en-US" dirty="0"/>
              <a:t>Regular conference calls</a:t>
            </a:r>
          </a:p>
          <a:p>
            <a:pPr>
              <a:spcBef>
                <a:spcPts val="0"/>
              </a:spcBef>
            </a:pPr>
            <a:r>
              <a:rPr lang="en-US" dirty="0"/>
              <a:t>Grant Proposal Writing Apprenticeship (2017-18 thru 20-21)</a:t>
            </a:r>
          </a:p>
          <a:p>
            <a:pPr>
              <a:spcBef>
                <a:spcPts val="0"/>
              </a:spcBef>
            </a:pPr>
            <a:r>
              <a:rPr lang="en-US" dirty="0"/>
              <a:t>Paper Writing Apprenticeship (2018-23: PEARC’19-21 papers)</a:t>
            </a:r>
          </a:p>
          <a:p>
            <a:pPr>
              <a:spcBef>
                <a:spcPts val="0"/>
              </a:spcBef>
            </a:pPr>
            <a:r>
              <a:rPr lang="en-US" dirty="0"/>
              <a:t>Grant Running Apprenticeship (2021-23: CCIFTD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143</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152400" y="1371600"/>
            <a:ext cx="8915400" cy="4648200"/>
          </a:xfrm>
        </p:spPr>
        <p:txBody>
          <a:bodyPr/>
          <a:lstStyle/>
          <a:p>
            <a:pPr marL="0" indent="0">
              <a:spcBef>
                <a:spcPts val="300"/>
              </a:spcBef>
              <a:buNone/>
            </a:pPr>
            <a:r>
              <a:rPr lang="en-US" dirty="0"/>
              <a:t>2015-present: 1538 people from 492 institutions                                   in 50 US states &amp; 4 US territories, plus 16 other countries:</a:t>
            </a:r>
          </a:p>
          <a:p>
            <a:r>
              <a:rPr lang="en-US" sz="2400" dirty="0"/>
              <a:t>  67 institutions are Minority Serving Institutions                              (15% of VRP institutions, </a:t>
            </a:r>
            <a:r>
              <a:rPr lang="en-US" sz="2400" b="1" dirty="0"/>
              <a:t>18% of 4+ year MSIs</a:t>
            </a:r>
            <a:r>
              <a:rPr lang="en-US" sz="2400" dirty="0"/>
              <a:t>, 10% of all MSIs);</a:t>
            </a:r>
          </a:p>
          <a:p>
            <a:r>
              <a:rPr lang="en-US" sz="2400" dirty="0"/>
              <a:t>123 institutions are non-PhD-granting institutions (28% of VRP);</a:t>
            </a:r>
          </a:p>
          <a:p>
            <a:r>
              <a:rPr lang="en-US" sz="2400" dirty="0"/>
              <a:t>118 institutions in all 28 </a:t>
            </a:r>
            <a:r>
              <a:rPr lang="en-US" sz="2400" dirty="0" err="1"/>
              <a:t>EPSCoR</a:t>
            </a:r>
            <a:r>
              <a:rPr lang="en-US" sz="2400" dirty="0"/>
              <a:t> jurisdictions (27% of VRP);</a:t>
            </a:r>
          </a:p>
          <a:p>
            <a:r>
              <a:rPr lang="en-US" sz="2400" dirty="0"/>
              <a:t>281 institutions are Campus Champion institutions                     (</a:t>
            </a:r>
            <a:r>
              <a:rPr lang="en-US" dirty="0"/>
              <a:t>78</a:t>
            </a:r>
            <a:r>
              <a:rPr lang="en-US" sz="2400" dirty="0"/>
              <a:t>% of 359 Campus Champion institutions,                                63% of VRP institutions).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144</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8C81-FE5A-4660-85CD-8DF329253392}"/>
              </a:ext>
            </a:extLst>
          </p:cNvPr>
          <p:cNvSpPr>
            <a:spLocks noGrp="1"/>
          </p:cNvSpPr>
          <p:nvPr>
            <p:ph type="title"/>
          </p:nvPr>
        </p:nvSpPr>
        <p:spPr/>
        <p:txBody>
          <a:bodyPr/>
          <a:lstStyle/>
          <a:p>
            <a:r>
              <a:rPr lang="en-US" dirty="0"/>
              <a:t>CCIFTD</a:t>
            </a:r>
          </a:p>
        </p:txBody>
      </p:sp>
      <p:sp>
        <p:nvSpPr>
          <p:cNvPr id="3" name="Content Placeholder 2">
            <a:extLst>
              <a:ext uri="{FF2B5EF4-FFF2-40B4-BE49-F238E27FC236}">
                <a16:creationId xmlns:a16="http://schemas.microsoft.com/office/drawing/2014/main" id="{A033C415-4FD6-4EE0-B463-C8D0BA7B2100}"/>
              </a:ext>
            </a:extLst>
          </p:cNvPr>
          <p:cNvSpPr>
            <a:spLocks noGrp="1"/>
          </p:cNvSpPr>
          <p:nvPr>
            <p:ph idx="1"/>
          </p:nvPr>
        </p:nvSpPr>
        <p:spPr>
          <a:xfrm>
            <a:off x="457200" y="1155290"/>
            <a:ext cx="8229600" cy="4648200"/>
          </a:xfrm>
        </p:spPr>
        <p:txBody>
          <a:bodyPr/>
          <a:lstStyle/>
          <a:p>
            <a:r>
              <a:rPr lang="en-US" dirty="0"/>
              <a:t>Certified Cyberinfrastructure Facilitator Training and Development (CCIFTD)</a:t>
            </a:r>
          </a:p>
          <a:p>
            <a:r>
              <a:rPr lang="en-US" dirty="0"/>
              <a:t>NSF </a:t>
            </a:r>
            <a:r>
              <a:rPr lang="en-US" dirty="0" err="1"/>
              <a:t>CyberTraining</a:t>
            </a:r>
            <a:r>
              <a:rPr lang="en-US" dirty="0"/>
              <a:t> Pilot grant ($300K, 2 years) started Sep 1</a:t>
            </a:r>
          </a:p>
          <a:p>
            <a:r>
              <a:rPr lang="en-US" dirty="0"/>
              <a:t>Professional development certification for                    researcher-facing Cyberinfrastructure professionals</a:t>
            </a:r>
          </a:p>
          <a:p>
            <a:r>
              <a:rPr lang="en-US" dirty="0"/>
              <a:t>Many badges (starting with ~15)</a:t>
            </a:r>
          </a:p>
          <a:p>
            <a:r>
              <a:rPr lang="en-US" dirty="0"/>
              <a:t>Specific collections of badges become a certification</a:t>
            </a:r>
          </a:p>
          <a:p>
            <a:pPr lvl="1"/>
            <a:r>
              <a:rPr lang="en-US" dirty="0"/>
              <a:t>Starting with introductory level, but will add other levels if we can get a </a:t>
            </a:r>
            <a:r>
              <a:rPr lang="en-US" dirty="0" err="1"/>
              <a:t>CyberTraining</a:t>
            </a:r>
            <a:r>
              <a:rPr lang="en-US" dirty="0"/>
              <a:t> Implementation grant.</a:t>
            </a:r>
          </a:p>
          <a:p>
            <a:r>
              <a:rPr lang="en-US" dirty="0"/>
              <a:t>External evaluation (same evaluator as NSF XSEDE project)</a:t>
            </a:r>
          </a:p>
        </p:txBody>
      </p:sp>
      <p:sp>
        <p:nvSpPr>
          <p:cNvPr id="4" name="Footer Placeholder 3">
            <a:extLst>
              <a:ext uri="{FF2B5EF4-FFF2-40B4-BE49-F238E27FC236}">
                <a16:creationId xmlns:a16="http://schemas.microsoft.com/office/drawing/2014/main" id="{18C5D2F2-0B18-4884-801F-C16BF089E64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B25D35DC-B257-4378-A375-D4B62B82DE01}"/>
              </a:ext>
            </a:extLst>
          </p:cNvPr>
          <p:cNvSpPr>
            <a:spLocks noGrp="1"/>
          </p:cNvSpPr>
          <p:nvPr>
            <p:ph type="sldNum" sz="quarter" idx="11"/>
          </p:nvPr>
        </p:nvSpPr>
        <p:spPr/>
        <p:txBody>
          <a:bodyPr/>
          <a:lstStyle/>
          <a:p>
            <a:pPr>
              <a:defRPr/>
            </a:pPr>
            <a:fld id="{DAFF6522-D39A-4EFB-9FD2-0F43165FD2EE}" type="slidenum">
              <a:rPr lang="en-US" smtClean="0"/>
              <a:pPr>
                <a:defRPr/>
              </a:pPr>
              <a:t>145</a:t>
            </a:fld>
            <a:endParaRPr lang="en-US"/>
          </a:p>
        </p:txBody>
      </p:sp>
    </p:spTree>
    <p:extLst>
      <p:ext uri="{BB962C8B-B14F-4D97-AF65-F5344CB8AC3E}">
        <p14:creationId xmlns:p14="http://schemas.microsoft.com/office/powerpoint/2010/main" val="193590719"/>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147</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EB32-8900-685B-90D9-18C91B205C2D}"/>
              </a:ext>
            </a:extLst>
          </p:cNvPr>
          <p:cNvSpPr>
            <a:spLocks noGrp="1"/>
          </p:cNvSpPr>
          <p:nvPr>
            <p:ph type="title"/>
          </p:nvPr>
        </p:nvSpPr>
        <p:spPr/>
        <p:txBody>
          <a:bodyPr/>
          <a:lstStyle/>
          <a:p>
            <a:r>
              <a:rPr lang="en-US" dirty="0"/>
              <a:t>Things We’ve Invented</a:t>
            </a:r>
          </a:p>
        </p:txBody>
      </p:sp>
      <p:sp>
        <p:nvSpPr>
          <p:cNvPr id="3" name="Content Placeholder 2">
            <a:extLst>
              <a:ext uri="{FF2B5EF4-FFF2-40B4-BE49-F238E27FC236}">
                <a16:creationId xmlns:a16="http://schemas.microsoft.com/office/drawing/2014/main" id="{4E276BF0-7551-CD75-3604-D5E121ED27AF}"/>
              </a:ext>
            </a:extLst>
          </p:cNvPr>
          <p:cNvSpPr>
            <a:spLocks noGrp="1"/>
          </p:cNvSpPr>
          <p:nvPr>
            <p:ph idx="1"/>
          </p:nvPr>
        </p:nvSpPr>
        <p:spPr/>
        <p:txBody>
          <a:bodyPr/>
          <a:lstStyle/>
          <a:p>
            <a:pPr marL="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create great things and build them to last!</a:t>
            </a:r>
          </a:p>
          <a:p>
            <a:pPr marL="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Institutional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OSCER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OURRstore business model</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OURdisk</a:t>
            </a:r>
            <a:r>
              <a:rPr lang="en-US" sz="1600" dirty="0">
                <a:latin typeface="Times New Roman" panose="02020603050405020304" pitchFamily="18" charset="0"/>
                <a:ea typeface="Calibri" panose="020F0502020204030204" pitchFamily="34" charset="0"/>
                <a:cs typeface="Times New Roman" panose="02020603050405020304" pitchFamily="18" charset="0"/>
              </a:rPr>
              <a:t>/OURcloud</a:t>
            </a:r>
            <a:r>
              <a:rPr lang="en-US" sz="1800" dirty="0">
                <a:latin typeface="Times New Roman" panose="02020603050405020304" pitchFamily="18" charset="0"/>
                <a:ea typeface="Calibri" panose="020F0502020204030204" pitchFamily="34" charset="0"/>
                <a:cs typeface="Times New Roman" panose="02020603050405020304" pitchFamily="18" charset="0"/>
              </a:rPr>
              <a:t> charging model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Statewide</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Oklahoma Supercomputing Symposium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Cyberinfrastructure Initiative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OneOCII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lvl="1">
              <a:spcBef>
                <a:spcPts val="0"/>
              </a:spcBef>
              <a:spcAft>
                <a:spcPts val="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OneOklahoma</a:t>
            </a:r>
            <a:r>
              <a:rPr lang="en-US" sz="1600" dirty="0">
                <a:latin typeface="Times New Roman" panose="02020603050405020304" pitchFamily="18" charset="0"/>
                <a:ea typeface="Calibri" panose="020F0502020204030204" pitchFamily="34" charset="0"/>
                <a:cs typeface="Times New Roman" panose="02020603050405020304" pitchFamily="18" charset="0"/>
              </a:rPr>
              <a:t> Friction Free Network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Oklahoma Optical Initiative (predecessor to OFFN)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National</a:t>
            </a: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Supercomputing in Plain English workshop series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Research Computing Facilitators Virtual Residency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Cyberinfrastructure Leadership Academy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Certified Cyberinfrastructure Facilitators Training and Development (CCIFTD)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1AE4503-C584-F3BC-B85B-BF1ED5126D6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2B18207B-DFEE-7AA0-F650-5CD3D04F3B5C}"/>
              </a:ext>
            </a:extLst>
          </p:cNvPr>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3735637084"/>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a weekly phone call every Tuesday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149</a:t>
            </a:fld>
            <a:endParaRPr lang="en-US"/>
          </a:p>
        </p:txBody>
      </p:sp>
    </p:spTree>
    <p:extLst>
      <p:ext uri="{BB962C8B-B14F-4D97-AF65-F5344CB8AC3E}">
        <p14:creationId xmlns:p14="http://schemas.microsoft.com/office/powerpoint/2010/main" val="3069178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BA93-AA40-6B73-B16F-09E4F6B2F81E}"/>
              </a:ext>
            </a:extLst>
          </p:cNvPr>
          <p:cNvSpPr>
            <a:spLocks noGrp="1"/>
          </p:cNvSpPr>
          <p:nvPr>
            <p:ph type="title"/>
          </p:nvPr>
        </p:nvSpPr>
        <p:spPr/>
        <p:txBody>
          <a:bodyPr/>
          <a:lstStyle/>
          <a:p>
            <a:r>
              <a:rPr lang="en-US" dirty="0"/>
              <a:t>OSCER Charging Approach</a:t>
            </a:r>
          </a:p>
        </p:txBody>
      </p:sp>
      <p:sp>
        <p:nvSpPr>
          <p:cNvPr id="3" name="Content Placeholder 2">
            <a:extLst>
              <a:ext uri="{FF2B5EF4-FFF2-40B4-BE49-F238E27FC236}">
                <a16:creationId xmlns:a16="http://schemas.microsoft.com/office/drawing/2014/main" id="{ED47F502-DBB3-9C60-21CF-5BFADAE4705D}"/>
              </a:ext>
            </a:extLst>
          </p:cNvPr>
          <p:cNvSpPr>
            <a:spLocks noGrp="1"/>
          </p:cNvSpPr>
          <p:nvPr>
            <p:ph idx="1"/>
          </p:nvPr>
        </p:nvSpPr>
        <p:spPr>
          <a:xfrm>
            <a:off x="152401" y="1176527"/>
            <a:ext cx="8811768" cy="4995671"/>
          </a:xfrm>
        </p:spPr>
        <p:txBody>
          <a:bodyPr/>
          <a:lstStyle/>
          <a:p>
            <a:pPr>
              <a:spcBef>
                <a:spcPts val="0"/>
              </a:spcBef>
            </a:pPr>
            <a:r>
              <a:rPr lang="en-US" dirty="0"/>
              <a:t>If it’s </a:t>
            </a:r>
            <a:r>
              <a:rPr lang="en-US" b="1" u="sng" dirty="0"/>
              <a:t>shared</a:t>
            </a:r>
            <a:r>
              <a:rPr lang="en-US" dirty="0"/>
              <a:t> and </a:t>
            </a:r>
            <a:r>
              <a:rPr lang="en-US" b="1" u="sng" dirty="0"/>
              <a:t>temporary</a:t>
            </a:r>
            <a:r>
              <a:rPr lang="en-US" dirty="0"/>
              <a:t>, researchers </a:t>
            </a:r>
            <a:r>
              <a:rPr lang="en-US" b="1" u="sng" dirty="0"/>
              <a:t>don’t pay</a:t>
            </a:r>
            <a:r>
              <a:rPr lang="en-US" dirty="0"/>
              <a:t> for it.</a:t>
            </a:r>
          </a:p>
          <a:p>
            <a:pPr lvl="1">
              <a:spcBef>
                <a:spcPts val="0"/>
              </a:spcBef>
            </a:pPr>
            <a:r>
              <a:rPr lang="en-US" dirty="0"/>
              <a:t>Instead, it’s sponsored by OU’s CIO, or funded externally.</a:t>
            </a:r>
          </a:p>
          <a:p>
            <a:pPr>
              <a:spcBef>
                <a:spcPts val="0"/>
              </a:spcBef>
            </a:pPr>
            <a:r>
              <a:rPr lang="en-US" dirty="0"/>
              <a:t>If it’s </a:t>
            </a:r>
            <a:r>
              <a:rPr lang="en-US" b="1" u="sng" dirty="0"/>
              <a:t>dedicated</a:t>
            </a:r>
            <a:r>
              <a:rPr lang="en-US" dirty="0"/>
              <a:t> and </a:t>
            </a:r>
            <a:r>
              <a:rPr lang="en-US" b="1" u="sng" dirty="0"/>
              <a:t>persistent</a:t>
            </a:r>
            <a:r>
              <a:rPr lang="en-US" dirty="0"/>
              <a:t>, researchers </a:t>
            </a:r>
            <a:r>
              <a:rPr lang="en-US" b="1" u="sng" dirty="0"/>
              <a:t>buy</a:t>
            </a:r>
            <a:r>
              <a:rPr lang="en-US" dirty="0"/>
              <a:t> it.</a:t>
            </a:r>
          </a:p>
          <a:p>
            <a:pPr lvl="1">
              <a:spcBef>
                <a:spcPts val="0"/>
              </a:spcBef>
            </a:pPr>
            <a:r>
              <a:rPr lang="en-US" dirty="0"/>
              <a:t>OU IT maintains it at </a:t>
            </a:r>
            <a:r>
              <a:rPr lang="en-US" b="1" u="sng" dirty="0"/>
              <a:t>no additional charge</a:t>
            </a:r>
            <a:r>
              <a:rPr lang="en-US" dirty="0"/>
              <a:t>, sponsored by OU’s CIO.</a:t>
            </a:r>
          </a:p>
          <a:p>
            <a:pPr marL="0" indent="0">
              <a:spcBef>
                <a:spcPts val="0"/>
              </a:spcBef>
              <a:buNone/>
            </a:pPr>
            <a:endParaRPr lang="en-US" dirty="0"/>
          </a:p>
          <a:p>
            <a:pPr marL="0" indent="0">
              <a:spcBef>
                <a:spcPts val="0"/>
              </a:spcBef>
              <a:buNone/>
            </a:pPr>
            <a:r>
              <a:rPr lang="en-US" dirty="0"/>
              <a:t>Research grants typically are:</a:t>
            </a:r>
          </a:p>
          <a:p>
            <a:pPr>
              <a:spcBef>
                <a:spcPts val="0"/>
              </a:spcBef>
            </a:pPr>
            <a:r>
              <a:rPr lang="en-US" dirty="0"/>
              <a:t>a </a:t>
            </a:r>
            <a:r>
              <a:rPr lang="en-US" b="1" u="sng" dirty="0"/>
              <a:t>good fit</a:t>
            </a:r>
            <a:r>
              <a:rPr lang="en-US" dirty="0"/>
              <a:t> for hardware/software </a:t>
            </a:r>
            <a:r>
              <a:rPr lang="en-US" b="1" u="sng" dirty="0"/>
              <a:t>purchases</a:t>
            </a:r>
            <a:r>
              <a:rPr lang="en-US" dirty="0"/>
              <a:t>;</a:t>
            </a:r>
          </a:p>
          <a:p>
            <a:pPr>
              <a:spcBef>
                <a:spcPts val="0"/>
              </a:spcBef>
            </a:pPr>
            <a:r>
              <a:rPr lang="en-US" dirty="0"/>
              <a:t>a </a:t>
            </a:r>
            <a:r>
              <a:rPr lang="en-US" b="1" u="sng" dirty="0"/>
              <a:t>poor fit</a:t>
            </a:r>
            <a:r>
              <a:rPr lang="en-US" dirty="0"/>
              <a:t> for </a:t>
            </a:r>
            <a:r>
              <a:rPr lang="en-US" b="1" u="sng" dirty="0"/>
              <a:t>recurring</a:t>
            </a:r>
            <a:r>
              <a:rPr lang="en-US" dirty="0"/>
              <a:t> service charges (in most cases).</a:t>
            </a:r>
          </a:p>
          <a:p>
            <a:pPr marL="0" indent="0">
              <a:spcBef>
                <a:spcPts val="0"/>
              </a:spcBef>
              <a:buNone/>
            </a:pPr>
            <a:r>
              <a:rPr lang="en-US" dirty="0"/>
              <a:t>So, OSCER favors </a:t>
            </a:r>
            <a:r>
              <a:rPr lang="en-US" b="1" u="sng" dirty="0"/>
              <a:t>one-time, up-front purchases</a:t>
            </a:r>
            <a:r>
              <a:rPr lang="en-US" dirty="0"/>
              <a:t>,                              for example from grants.</a:t>
            </a:r>
          </a:p>
        </p:txBody>
      </p:sp>
      <p:sp>
        <p:nvSpPr>
          <p:cNvPr id="4" name="Footer Placeholder 3">
            <a:extLst>
              <a:ext uri="{FF2B5EF4-FFF2-40B4-BE49-F238E27FC236}">
                <a16:creationId xmlns:a16="http://schemas.microsoft.com/office/drawing/2014/main" id="{01D4AA3E-CEAD-0868-6A17-6ACA1D328696}"/>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1854955713"/>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was the GPN Executive Director     (and is now a VP at Internet2).</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Founded CCIFTD</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300" dirty="0"/>
              <a:t>Grant No. EPS-0814361, “Building Oklahoma's Leadership Role in Cellulosic Bioenergy”</a:t>
            </a:r>
          </a:p>
          <a:p>
            <a:pPr>
              <a:spcBef>
                <a:spcPts val="0"/>
              </a:spcBef>
            </a:pPr>
            <a:r>
              <a:rPr lang="en-US" sz="1300" dirty="0"/>
              <a:t>Grant No. EPS-1006919, “Oklahoma Optical Initiative”</a:t>
            </a:r>
          </a:p>
          <a:p>
            <a:pPr>
              <a:spcBef>
                <a:spcPts val="0"/>
              </a:spcBef>
            </a:pPr>
            <a:r>
              <a:rPr lang="en-US" sz="1300" dirty="0"/>
              <a:t>Grant No. OCI-1039829, “MRI: Acquisition of Extensible </a:t>
            </a:r>
            <a:r>
              <a:rPr lang="en-US" sz="1300" dirty="0" err="1"/>
              <a:t>Petascale</a:t>
            </a:r>
            <a:r>
              <a:rPr lang="en-US" sz="1300" dirty="0"/>
              <a:t> Storage for Data Intensive Research”</a:t>
            </a:r>
          </a:p>
          <a:p>
            <a:pPr>
              <a:spcBef>
                <a:spcPts val="0"/>
              </a:spcBef>
            </a:pPr>
            <a:r>
              <a:rPr lang="en-US" sz="1300" dirty="0"/>
              <a:t>Grant No. OCI-1126330, “Acquisition of a High Performance Compute Cluster for Multidisciplinary Research”</a:t>
            </a:r>
          </a:p>
          <a:p>
            <a:pPr>
              <a:spcBef>
                <a:spcPts val="0"/>
              </a:spcBef>
            </a:pPr>
            <a:r>
              <a:rPr lang="en-US" sz="1300" dirty="0"/>
              <a:t>Grant No. ACI- 1229107, “Acquisition of a High Performance Computing Cluster for Research and Education”</a:t>
            </a:r>
          </a:p>
          <a:p>
            <a:pPr>
              <a:spcBef>
                <a:spcPts val="0"/>
              </a:spcBef>
            </a:pPr>
            <a:r>
              <a:rPr lang="en-US" sz="1300" dirty="0"/>
              <a:t>Grant No. EPS-1301789, “Adapting Socio-ecological Systems to Increased Climate Variability”</a:t>
            </a:r>
          </a:p>
          <a:p>
            <a:pPr>
              <a:spcBef>
                <a:spcPts val="0"/>
              </a:spcBef>
            </a:pPr>
            <a:r>
              <a:rPr lang="en-US" sz="1300" dirty="0"/>
              <a:t>Grant No. ACI-1341028, “OneOklahoma Friction Free Network”</a:t>
            </a:r>
          </a:p>
          <a:p>
            <a:pPr>
              <a:spcBef>
                <a:spcPts val="0"/>
              </a:spcBef>
            </a:pPr>
            <a:r>
              <a:rPr lang="en-US" sz="1300" dirty="0"/>
              <a:t>Grant No. ACI-1429702, “Acquisition of a High Performance Computing Cluster for Research at a Predominantly Undergraduate Institution”</a:t>
            </a:r>
          </a:p>
          <a:p>
            <a:pPr>
              <a:spcBef>
                <a:spcPts val="0"/>
              </a:spcBef>
            </a:pPr>
            <a:r>
              <a:rPr lang="en-US" sz="1300" dirty="0"/>
              <a:t>Grant No.  ACI-1440774, “Leveraging Partnerships Across the Great Plains to Build Advanced Networking and CI Expertise”</a:t>
            </a:r>
          </a:p>
          <a:p>
            <a:pPr>
              <a:spcBef>
                <a:spcPts val="0"/>
              </a:spcBef>
            </a:pPr>
            <a:r>
              <a:rPr lang="en-US" sz="1300" dirty="0"/>
              <a:t>Grant No. ACI-1440783, “A Model for Advanced Cyberinfrastructure Research and Education Facilitators”</a:t>
            </a:r>
          </a:p>
          <a:p>
            <a:pPr>
              <a:spcBef>
                <a:spcPts val="0"/>
              </a:spcBef>
            </a:pPr>
            <a:r>
              <a:rPr lang="en-US" sz="1300" dirty="0"/>
              <a:t>Grant No. ACI-1649475, “Cyberinfrastructure Leadership Academy,” OU, $49K</a:t>
            </a:r>
          </a:p>
          <a:p>
            <a:pPr>
              <a:spcBef>
                <a:spcPts val="0"/>
              </a:spcBef>
            </a:pPr>
            <a:r>
              <a:rPr lang="en-US" sz="1300" dirty="0"/>
              <a:t>Grant No. OAC-1828567, “MRI: Acquisition of a Regional Resource for Long-term Archiving of Large Scale Research Data Collections,” OU, $968K</a:t>
            </a:r>
          </a:p>
          <a:p>
            <a:pPr>
              <a:spcBef>
                <a:spcPts val="0"/>
              </a:spcBef>
            </a:pPr>
            <a:r>
              <a:rPr lang="en-US" sz="1300" dirty="0"/>
              <a:t>Grant No. OAC- 2118193, “</a:t>
            </a:r>
            <a:r>
              <a:rPr lang="en-US" sz="1300" dirty="0" err="1"/>
              <a:t>CyberTraining</a:t>
            </a:r>
            <a:r>
              <a:rPr lang="en-US" sz="1300" dirty="0"/>
              <a:t>: Pilot: A Professional Development and Certification Program for Cyberinfrastructure Facilitators,” OU, $300K</a:t>
            </a:r>
          </a:p>
          <a:p>
            <a:pPr>
              <a:spcBef>
                <a:spcPts val="0"/>
              </a:spcBef>
            </a:pPr>
            <a:r>
              <a:rPr lang="en-US" sz="1350" dirty="0"/>
              <a:t>Grant No. OAC-2201561, “CC* Compute: </a:t>
            </a:r>
            <a:r>
              <a:rPr lang="en-US" sz="1350" dirty="0" err="1"/>
              <a:t>OneOklahoma</a:t>
            </a:r>
            <a:r>
              <a:rPr lang="en-US" sz="1350" dirty="0"/>
              <a:t> Cyberinfrastructure Initiative Research Accelerator for Machine Learning (</a:t>
            </a:r>
            <a:r>
              <a:rPr lang="en-US" sz="1350" dirty="0" err="1"/>
              <a:t>OneOCII</a:t>
            </a:r>
            <a:r>
              <a:rPr lang="en-US" sz="1350" dirty="0"/>
              <a:t>-RAML),” $400K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152</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366F0-6304-5ECC-79BD-788E80614CC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BEA53C-E9AC-2852-A47E-AAB2ABB8EA2E}"/>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1086CDE3-0F74-E4B0-55DB-6C5004E4F94C}"/>
              </a:ext>
            </a:extLst>
          </p:cNvPr>
          <p:cNvSpPr>
            <a:spLocks noGrp="1"/>
          </p:cNvSpPr>
          <p:nvPr>
            <p:ph type="sldNum" sz="quarter" idx="11"/>
          </p:nvPr>
        </p:nvSpPr>
        <p:spPr/>
        <p:txBody>
          <a:bodyPr/>
          <a:lstStyle/>
          <a:p>
            <a:fld id="{529D1907-5585-44E7-AC83-644D85093202}" type="slidenum">
              <a:rPr lang="en-US"/>
              <a:pPr/>
              <a:t>153</a:t>
            </a:fld>
            <a:endParaRPr lang="en-US"/>
          </a:p>
        </p:txBody>
      </p:sp>
      <p:sp>
        <p:nvSpPr>
          <p:cNvPr id="913410" name="Rectangle 2">
            <a:extLst>
              <a:ext uri="{FF2B5EF4-FFF2-40B4-BE49-F238E27FC236}">
                <a16:creationId xmlns:a16="http://schemas.microsoft.com/office/drawing/2014/main" id="{DC5F2CDC-FEBF-394D-6BF4-40A0564837E1}"/>
              </a:ext>
            </a:extLst>
          </p:cNvPr>
          <p:cNvSpPr>
            <a:spLocks noGrp="1" noChangeArrowheads="1"/>
          </p:cNvSpPr>
          <p:nvPr>
            <p:ph type="title"/>
          </p:nvPr>
        </p:nvSpPr>
        <p:spPr/>
        <p:txBody>
          <a:bodyPr/>
          <a:lstStyle/>
          <a:p>
            <a:r>
              <a:rPr lang="en-US" sz="3600"/>
              <a:t>Thanks!</a:t>
            </a:r>
          </a:p>
        </p:txBody>
      </p:sp>
      <p:sp>
        <p:nvSpPr>
          <p:cNvPr id="913411" name="Rectangle 3">
            <a:extLst>
              <a:ext uri="{FF2B5EF4-FFF2-40B4-BE49-F238E27FC236}">
                <a16:creationId xmlns:a16="http://schemas.microsoft.com/office/drawing/2014/main" id="{05FF99BA-1825-3248-B71A-CF3BAA1FFFDB}"/>
              </a:ext>
            </a:extLst>
          </p:cNvPr>
          <p:cNvSpPr>
            <a:spLocks noGrp="1" noChangeArrowheads="1"/>
          </p:cNvSpPr>
          <p:nvPr>
            <p:ph type="body" idx="1"/>
          </p:nvPr>
        </p:nvSpPr>
        <p:spPr>
          <a:xfrm>
            <a:off x="228600" y="1221472"/>
            <a:ext cx="8153400" cy="4648200"/>
          </a:xfrm>
        </p:spPr>
        <p:txBody>
          <a:bodyPr/>
          <a:lstStyle/>
          <a:p>
            <a:pPr>
              <a:spcBef>
                <a:spcPts val="0"/>
              </a:spcBef>
            </a:pPr>
            <a:r>
              <a:rPr lang="en-US" dirty="0"/>
              <a:t>OU IT</a:t>
            </a:r>
          </a:p>
          <a:p>
            <a:pPr lvl="1">
              <a:spcBef>
                <a:spcPts val="0"/>
              </a:spcBef>
            </a:pPr>
            <a:r>
              <a:rPr lang="en-US" u="sng" dirty="0"/>
              <a:t>OU CIO</a:t>
            </a:r>
            <a:r>
              <a:rPr lang="en-US" dirty="0"/>
              <a:t> Nishanth Rodrigues</a:t>
            </a:r>
          </a:p>
          <a:p>
            <a:pPr lvl="1">
              <a:spcBef>
                <a:spcPts val="0"/>
              </a:spcBef>
            </a:pPr>
            <a:r>
              <a:rPr lang="en-US" u="sng" dirty="0"/>
              <a:t>OSCER Operations Team</a:t>
            </a:r>
            <a:r>
              <a:rPr lang="en-US" dirty="0"/>
              <a:t>: Dave Akin, Patrick Calhoun,      Chris Little, John Mueller</a:t>
            </a:r>
          </a:p>
          <a:p>
            <a:pPr lvl="1">
              <a:spcBef>
                <a:spcPts val="0"/>
              </a:spcBef>
            </a:pPr>
            <a:r>
              <a:rPr lang="en-US" u="sng" dirty="0"/>
              <a:t>OSCER Research Computing Facilitators</a:t>
            </a:r>
            <a:r>
              <a:rPr lang="en-US" dirty="0"/>
              <a:t>: Horst Severini,     </a:t>
            </a:r>
            <a:r>
              <a:rPr lang="en-US" b="1" dirty="0">
                <a:solidFill>
                  <a:srgbClr val="CC00CC"/>
                </a:solidFill>
              </a:rPr>
              <a:t>Tim Huber (NEW!)</a:t>
            </a:r>
          </a:p>
          <a:p>
            <a:pPr lvl="1">
              <a:spcBef>
                <a:spcPts val="0"/>
              </a:spcBef>
            </a:pPr>
            <a:r>
              <a:rPr lang="en-US" dirty="0"/>
              <a:t>All of the OU IT folks and </a:t>
            </a:r>
            <a:r>
              <a:rPr lang="en-US" dirty="0" err="1"/>
              <a:t>OneOCII</a:t>
            </a:r>
            <a:r>
              <a:rPr lang="en-US" dirty="0"/>
              <a:t> folks who helped put this together</a:t>
            </a:r>
          </a:p>
        </p:txBody>
      </p:sp>
    </p:spTree>
    <p:extLst>
      <p:ext uri="{BB962C8B-B14F-4D97-AF65-F5344CB8AC3E}">
        <p14:creationId xmlns:p14="http://schemas.microsoft.com/office/powerpoint/2010/main" val="1105281746"/>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BB030-1DD9-86CD-EB59-CABD3AEC1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3C467-7E67-86EB-5405-4E347F800194}"/>
              </a:ext>
            </a:extLst>
          </p:cNvPr>
          <p:cNvSpPr>
            <a:spLocks noGrp="1"/>
          </p:cNvSpPr>
          <p:nvPr>
            <p:ph type="title"/>
          </p:nvPr>
        </p:nvSpPr>
        <p:spPr/>
        <p:txBody>
          <a:bodyPr/>
          <a:lstStyle/>
          <a:p>
            <a:r>
              <a:rPr lang="en-US" dirty="0"/>
              <a:t>Thanks: Plenary Speakers</a:t>
            </a:r>
          </a:p>
        </p:txBody>
      </p:sp>
      <p:sp>
        <p:nvSpPr>
          <p:cNvPr id="3" name="Content Placeholder 2">
            <a:extLst>
              <a:ext uri="{FF2B5EF4-FFF2-40B4-BE49-F238E27FC236}">
                <a16:creationId xmlns:a16="http://schemas.microsoft.com/office/drawing/2014/main" id="{0D13EF76-26DF-577D-25CD-79820463E23E}"/>
              </a:ext>
            </a:extLst>
          </p:cNvPr>
          <p:cNvSpPr>
            <a:spLocks noGrp="1"/>
          </p:cNvSpPr>
          <p:nvPr>
            <p:ph idx="1"/>
          </p:nvPr>
        </p:nvSpPr>
        <p:spPr>
          <a:xfrm>
            <a:off x="381000" y="1371600"/>
            <a:ext cx="8402638" cy="4648200"/>
          </a:xfrm>
        </p:spPr>
        <p:txBody>
          <a:bodyPr/>
          <a:lstStyle/>
          <a:p>
            <a:r>
              <a:rPr lang="en-US" b="1" u="sng" dirty="0"/>
              <a:t>KEYNOTE</a:t>
            </a:r>
            <a:r>
              <a:rPr lang="en-US" dirty="0"/>
              <a:t>: John Towns, National Center for Supercomputing Applications, University of Illinois at Urbana-Champaign</a:t>
            </a:r>
          </a:p>
          <a:p>
            <a:r>
              <a:rPr lang="en-US" dirty="0"/>
              <a:t>Sharon Broude Geva, National Science Foundation</a:t>
            </a:r>
          </a:p>
          <a:p>
            <a:r>
              <a:rPr lang="en-US" dirty="0"/>
              <a:t>Dan Stanzione, Texas Advanced Computing Center,   University of Texas at Austin</a:t>
            </a:r>
          </a:p>
        </p:txBody>
      </p:sp>
      <p:sp>
        <p:nvSpPr>
          <p:cNvPr id="4" name="Footer Placeholder 3">
            <a:extLst>
              <a:ext uri="{FF2B5EF4-FFF2-40B4-BE49-F238E27FC236}">
                <a16:creationId xmlns:a16="http://schemas.microsoft.com/office/drawing/2014/main" id="{B79C31E5-0108-A3DF-47CF-3C019497D1D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F712CB2-EA48-C19A-7CE9-DA166975F9EC}"/>
              </a:ext>
            </a:extLst>
          </p:cNvPr>
          <p:cNvSpPr>
            <a:spLocks noGrp="1"/>
          </p:cNvSpPr>
          <p:nvPr>
            <p:ph type="sldNum" sz="quarter" idx="11"/>
          </p:nvPr>
        </p:nvSpPr>
        <p:spPr/>
        <p:txBody>
          <a:bodyPr/>
          <a:lstStyle/>
          <a:p>
            <a:pPr>
              <a:defRPr/>
            </a:pPr>
            <a:fld id="{DAFF6522-D39A-4EFB-9FD2-0F43165FD2EE}" type="slidenum">
              <a:rPr lang="en-US" smtClean="0"/>
              <a:pPr>
                <a:defRPr/>
              </a:pPr>
              <a:t>154</a:t>
            </a:fld>
            <a:endParaRPr lang="en-US"/>
          </a:p>
        </p:txBody>
      </p:sp>
    </p:spTree>
    <p:extLst>
      <p:ext uri="{BB962C8B-B14F-4D97-AF65-F5344CB8AC3E}">
        <p14:creationId xmlns:p14="http://schemas.microsoft.com/office/powerpoint/2010/main" val="195423529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0C58-EFF9-5A55-AD7B-96F866EA4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91BE3-5BF8-53B6-3A01-E089E0C879E0}"/>
              </a:ext>
            </a:extLst>
          </p:cNvPr>
          <p:cNvSpPr>
            <a:spLocks noGrp="1"/>
          </p:cNvSpPr>
          <p:nvPr>
            <p:ph type="title"/>
          </p:nvPr>
        </p:nvSpPr>
        <p:spPr/>
        <p:txBody>
          <a:bodyPr/>
          <a:lstStyle/>
          <a:p>
            <a:r>
              <a:rPr lang="en-US" dirty="0"/>
              <a:t>Thanks: Plenary Panel</a:t>
            </a:r>
          </a:p>
        </p:txBody>
      </p:sp>
      <p:sp>
        <p:nvSpPr>
          <p:cNvPr id="3" name="Content Placeholder 2">
            <a:extLst>
              <a:ext uri="{FF2B5EF4-FFF2-40B4-BE49-F238E27FC236}">
                <a16:creationId xmlns:a16="http://schemas.microsoft.com/office/drawing/2014/main" id="{E302E557-A28C-B0EA-B819-88D990D869AE}"/>
              </a:ext>
            </a:extLst>
          </p:cNvPr>
          <p:cNvSpPr>
            <a:spLocks noGrp="1"/>
          </p:cNvSpPr>
          <p:nvPr>
            <p:ph idx="1"/>
          </p:nvPr>
        </p:nvSpPr>
        <p:spPr>
          <a:xfrm>
            <a:off x="381000" y="1371600"/>
            <a:ext cx="8402638" cy="4648200"/>
          </a:xfrm>
        </p:spPr>
        <p:txBody>
          <a:bodyPr/>
          <a:lstStyle/>
          <a:p>
            <a:r>
              <a:rPr lang="en-US" b="1" u="sng" dirty="0"/>
              <a:t>Moderator</a:t>
            </a:r>
            <a:r>
              <a:rPr lang="en-US" dirty="0"/>
              <a:t>: Mickey Slimp, Great Plains Network</a:t>
            </a:r>
          </a:p>
          <a:p>
            <a:r>
              <a:rPr lang="en-US" dirty="0"/>
              <a:t>David Chaffin, University of Arkansas Fayetteville</a:t>
            </a:r>
          </a:p>
          <a:p>
            <a:r>
              <a:rPr lang="en-US" dirty="0"/>
              <a:t>Ryan Doll, Wichita State University</a:t>
            </a:r>
          </a:p>
          <a:p>
            <a:r>
              <a:rPr lang="en-US" dirty="0"/>
              <a:t>Ryan Johnson, University of South Dakota</a:t>
            </a:r>
          </a:p>
          <a:p>
            <a:r>
              <a:rPr lang="en-US" dirty="0"/>
              <a:t>Phil Redmon, University of Missouri Columbia</a:t>
            </a:r>
          </a:p>
          <a:p>
            <a:r>
              <a:rPr lang="en-US" dirty="0" err="1"/>
              <a:t>Hongfeng</a:t>
            </a:r>
            <a:r>
              <a:rPr lang="en-US" dirty="0"/>
              <a:t> Yu, University of Nebraska Lincoln</a:t>
            </a:r>
          </a:p>
        </p:txBody>
      </p:sp>
      <p:sp>
        <p:nvSpPr>
          <p:cNvPr id="4" name="Footer Placeholder 3">
            <a:extLst>
              <a:ext uri="{FF2B5EF4-FFF2-40B4-BE49-F238E27FC236}">
                <a16:creationId xmlns:a16="http://schemas.microsoft.com/office/drawing/2014/main" id="{F8202198-7510-C7E4-DDD0-88DFCC1AC7D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A3CC7927-C0C4-1EF6-8538-946E46788332}"/>
              </a:ext>
            </a:extLst>
          </p:cNvPr>
          <p:cNvSpPr>
            <a:spLocks noGrp="1"/>
          </p:cNvSpPr>
          <p:nvPr>
            <p:ph type="sldNum" sz="quarter" idx="11"/>
          </p:nvPr>
        </p:nvSpPr>
        <p:spPr/>
        <p:txBody>
          <a:bodyPr/>
          <a:lstStyle/>
          <a:p>
            <a:pPr>
              <a:defRPr/>
            </a:pPr>
            <a:fld id="{DAFF6522-D39A-4EFB-9FD2-0F43165FD2EE}" type="slidenum">
              <a:rPr lang="en-US" smtClean="0"/>
              <a:pPr>
                <a:defRPr/>
              </a:pPr>
              <a:t>155</a:t>
            </a:fld>
            <a:endParaRPr lang="en-US"/>
          </a:p>
        </p:txBody>
      </p:sp>
    </p:spTree>
    <p:extLst>
      <p:ext uri="{BB962C8B-B14F-4D97-AF65-F5344CB8AC3E}">
        <p14:creationId xmlns:p14="http://schemas.microsoft.com/office/powerpoint/2010/main" val="2033642518"/>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E5B6-3F60-DB2B-3B4D-90A4A3E850B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916C0D-52F9-7AA3-72DB-22106A294770}"/>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6EB26E9F-212F-35A3-9A3C-C33BE2EE62AD}"/>
              </a:ext>
            </a:extLst>
          </p:cNvPr>
          <p:cNvSpPr>
            <a:spLocks noGrp="1"/>
          </p:cNvSpPr>
          <p:nvPr>
            <p:ph type="sldNum" sz="quarter" idx="11"/>
          </p:nvPr>
        </p:nvSpPr>
        <p:spPr/>
        <p:txBody>
          <a:bodyPr/>
          <a:lstStyle/>
          <a:p>
            <a:fld id="{0FCF11A0-13EC-484E-81A6-768C34D88B67}" type="slidenum">
              <a:rPr lang="en-US"/>
              <a:pPr/>
              <a:t>156</a:t>
            </a:fld>
            <a:endParaRPr lang="en-US"/>
          </a:p>
        </p:txBody>
      </p:sp>
      <p:sp>
        <p:nvSpPr>
          <p:cNvPr id="921602" name="Rectangle 2">
            <a:extLst>
              <a:ext uri="{FF2B5EF4-FFF2-40B4-BE49-F238E27FC236}">
                <a16:creationId xmlns:a16="http://schemas.microsoft.com/office/drawing/2014/main" id="{98351CF6-5591-5A7C-549D-6A75AAA5E411}"/>
              </a:ext>
            </a:extLst>
          </p:cNvPr>
          <p:cNvSpPr>
            <a:spLocks noGrp="1" noChangeArrowheads="1"/>
          </p:cNvSpPr>
          <p:nvPr>
            <p:ph type="title"/>
          </p:nvPr>
        </p:nvSpPr>
        <p:spPr/>
        <p:txBody>
          <a:bodyPr/>
          <a:lstStyle/>
          <a:p>
            <a:r>
              <a:rPr lang="en-US" sz="3600"/>
              <a:t>Thanks!</a:t>
            </a:r>
          </a:p>
        </p:txBody>
      </p:sp>
      <p:sp>
        <p:nvSpPr>
          <p:cNvPr id="921603" name="Rectangle 3">
            <a:extLst>
              <a:ext uri="{FF2B5EF4-FFF2-40B4-BE49-F238E27FC236}">
                <a16:creationId xmlns:a16="http://schemas.microsoft.com/office/drawing/2014/main" id="{5B157F87-FBAF-0D72-0FE1-E239866B4089}"/>
              </a:ext>
            </a:extLst>
          </p:cNvPr>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23 years.</a:t>
            </a:r>
          </a:p>
        </p:txBody>
      </p:sp>
    </p:spTree>
    <p:extLst>
      <p:ext uri="{BB962C8B-B14F-4D97-AF65-F5344CB8AC3E}">
        <p14:creationId xmlns:p14="http://schemas.microsoft.com/office/powerpoint/2010/main" val="3524464446"/>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C27CBD7A-330C-4BF0-A82C-1592A98725D3}" type="slidenum">
              <a:rPr lang="en-US"/>
              <a:pPr/>
              <a:t>157</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81A2-25FA-9F5A-DFF3-A4CA80453131}"/>
              </a:ext>
            </a:extLst>
          </p:cNvPr>
          <p:cNvSpPr>
            <a:spLocks noGrp="1"/>
          </p:cNvSpPr>
          <p:nvPr>
            <p:ph type="title"/>
          </p:nvPr>
        </p:nvSpPr>
        <p:spPr/>
        <p:txBody>
          <a:bodyPr/>
          <a:lstStyle/>
          <a:p>
            <a:r>
              <a:rPr lang="en-US" sz="3700" dirty="0"/>
              <a:t>Coming Soon: Legally Regulated Data</a:t>
            </a:r>
          </a:p>
        </p:txBody>
      </p:sp>
      <p:sp>
        <p:nvSpPr>
          <p:cNvPr id="3" name="Content Placeholder 2">
            <a:extLst>
              <a:ext uri="{FF2B5EF4-FFF2-40B4-BE49-F238E27FC236}">
                <a16:creationId xmlns:a16="http://schemas.microsoft.com/office/drawing/2014/main" id="{02134BC3-03CB-9E64-3684-7591EE88E26E}"/>
              </a:ext>
            </a:extLst>
          </p:cNvPr>
          <p:cNvSpPr>
            <a:spLocks noGrp="1"/>
          </p:cNvSpPr>
          <p:nvPr>
            <p:ph idx="1"/>
          </p:nvPr>
        </p:nvSpPr>
        <p:spPr/>
        <p:txBody>
          <a:bodyPr/>
          <a:lstStyle/>
          <a:p>
            <a:pPr marL="0" indent="0">
              <a:buNone/>
            </a:pPr>
            <a:r>
              <a:rPr lang="en-US" dirty="0"/>
              <a:t>Expected soon: All OSCER compute and storage systems    will have an open enclave and a legally regulated enclave (HIPAA, Controlled Unclassified Information, </a:t>
            </a:r>
            <a:r>
              <a:rPr lang="en-US" dirty="0" err="1"/>
              <a:t>etc</a:t>
            </a:r>
            <a:r>
              <a:rPr lang="en-US" dirty="0"/>
              <a:t>).</a:t>
            </a:r>
          </a:p>
        </p:txBody>
      </p:sp>
      <p:sp>
        <p:nvSpPr>
          <p:cNvPr id="4" name="Footer Placeholder 3">
            <a:extLst>
              <a:ext uri="{FF2B5EF4-FFF2-40B4-BE49-F238E27FC236}">
                <a16:creationId xmlns:a16="http://schemas.microsoft.com/office/drawing/2014/main" id="{1AE2E24E-ABAD-B3C9-C672-F30B926C21D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667FDD7-86F3-33DA-4055-98C72E6CD9E8}"/>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89885640"/>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113844862"/>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3841841896"/>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9/1/2025 - 8/31/2025</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3417090614"/>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651877683"/>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1757485162"/>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1964918723"/>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3037446266"/>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3117298769"/>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39188306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Supercomputer</a:t>
            </a:r>
          </a:p>
        </p:txBody>
      </p:sp>
    </p:spTree>
    <p:extLst>
      <p:ext uri="{BB962C8B-B14F-4D97-AF65-F5344CB8AC3E}">
        <p14:creationId xmlns:p14="http://schemas.microsoft.com/office/powerpoint/2010/main" val="1435420101"/>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170</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171</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172</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173</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174</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175</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176</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178</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179</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body" idx="1"/>
          </p:nvPr>
        </p:nvSpPr>
        <p:spPr>
          <a:xfrm>
            <a:off x="572843" y="1734254"/>
            <a:ext cx="4686300" cy="3600450"/>
          </a:xfrm>
        </p:spPr>
        <p:txBody>
          <a:bodyPr>
            <a:normAutofit fontScale="25000" lnSpcReduction="20000"/>
          </a:bodyPr>
          <a:lstStyle/>
          <a:p>
            <a:pPr eaLnBrk="1" hangingPunct="1">
              <a:lnSpc>
                <a:spcPct val="90000"/>
              </a:lnSpc>
              <a:buNone/>
            </a:pPr>
            <a:endParaRPr lang="en-US" sz="1425" dirty="0"/>
          </a:p>
          <a:p>
            <a:pPr eaLnBrk="1" hangingPunct="1">
              <a:lnSpc>
                <a:spcPct val="90000"/>
              </a:lnSpc>
              <a:buNone/>
            </a:pPr>
            <a:endParaRPr lang="en-US" sz="1425" dirty="0"/>
          </a:p>
          <a:p>
            <a:pPr>
              <a:buNone/>
            </a:pPr>
            <a:r>
              <a:rPr lang="en-US" sz="4800" dirty="0"/>
              <a:t>*PFLOPs: quadrillion calculations per second</a:t>
            </a:r>
          </a:p>
          <a:p>
            <a:pPr eaLnBrk="1" hangingPunct="1">
              <a:lnSpc>
                <a:spcPct val="90000"/>
              </a:lnSpc>
              <a:buNone/>
            </a:pPr>
            <a:r>
              <a:rPr lang="en-US" sz="7600" b="1" dirty="0">
                <a:hlinkClick r:id="rId5"/>
              </a:rPr>
              <a:t>http://www.oscer.ou.edu/supercomputer</a:t>
            </a:r>
            <a:endParaRPr lang="en-US" sz="7600" b="1" dirty="0"/>
          </a:p>
          <a:p>
            <a:pPr eaLnBrk="1" hangingPunct="1">
              <a:lnSpc>
                <a:spcPct val="90000"/>
              </a:lnSpc>
              <a:buNone/>
            </a:pPr>
            <a:r>
              <a:rPr lang="en-US" sz="6300" dirty="0"/>
              <a:t>CPU: 34,000+ cores</a:t>
            </a:r>
            <a:endParaRPr lang="en-US" sz="6300" b="1" u="sng" dirty="0"/>
          </a:p>
          <a:p>
            <a:pPr eaLnBrk="1" hangingPunct="1">
              <a:lnSpc>
                <a:spcPct val="90000"/>
              </a:lnSpc>
              <a:buNone/>
            </a:pPr>
            <a:r>
              <a:rPr lang="en-US" sz="6300" dirty="0"/>
              <a:t>  Intel Xeon: Sapphire Rapids, Ice Lake,              Cascade Lake, Skylake, Broadwell, Haswell </a:t>
            </a:r>
          </a:p>
          <a:p>
            <a:pPr eaLnBrk="1" hangingPunct="1">
              <a:lnSpc>
                <a:spcPct val="90000"/>
              </a:lnSpc>
              <a:buNone/>
            </a:pPr>
            <a:r>
              <a:rPr lang="en-US" sz="6300" dirty="0"/>
              <a:t>  AMD EPYC: Genoa, Milan, Rome</a:t>
            </a:r>
          </a:p>
          <a:p>
            <a:pPr eaLnBrk="1" hangingPunct="1">
              <a:lnSpc>
                <a:spcPct val="90000"/>
              </a:lnSpc>
              <a:buNone/>
            </a:pPr>
            <a:r>
              <a:rPr lang="en-US" sz="6300" dirty="0"/>
              <a:t>GPUs (currently all NVIDIA): 135</a:t>
            </a:r>
            <a:endParaRPr lang="en-US" sz="6300" b="1" u="sng" dirty="0"/>
          </a:p>
          <a:p>
            <a:pPr eaLnBrk="1" hangingPunct="1">
              <a:lnSpc>
                <a:spcPct val="90000"/>
              </a:lnSpc>
              <a:buNone/>
            </a:pPr>
            <a:r>
              <a:rPr lang="en-US" sz="6300" dirty="0"/>
              <a:t>  H100, L40S, RTX 6000 Ada, A100, V100</a:t>
            </a:r>
          </a:p>
          <a:p>
            <a:pPr eaLnBrk="1" hangingPunct="1">
              <a:lnSpc>
                <a:spcPct val="80000"/>
              </a:lnSpc>
              <a:buNone/>
            </a:pPr>
            <a:r>
              <a:rPr lang="en-US" sz="6300" dirty="0"/>
              <a:t>~127 TB RAM</a:t>
            </a:r>
          </a:p>
          <a:p>
            <a:pPr eaLnBrk="1" hangingPunct="1">
              <a:lnSpc>
                <a:spcPct val="70000"/>
              </a:lnSpc>
              <a:buFont typeface="Wingdings" pitchFamily="2" charset="2"/>
              <a:buNone/>
            </a:pPr>
            <a:r>
              <a:rPr lang="en-US" sz="6300" dirty="0"/>
              <a:t>~1200 TB global public disk</a:t>
            </a:r>
          </a:p>
          <a:p>
            <a:pPr eaLnBrk="1" hangingPunct="1">
              <a:lnSpc>
                <a:spcPct val="70000"/>
              </a:lnSpc>
              <a:buFont typeface="Wingdings" pitchFamily="2" charset="2"/>
              <a:buNone/>
            </a:pPr>
            <a:r>
              <a:rPr lang="en-US" sz="6300" dirty="0"/>
              <a:t>~13,000 TB </a:t>
            </a:r>
            <a:r>
              <a:rPr lang="en-US" sz="6300" dirty="0" err="1"/>
              <a:t>OURdisk</a:t>
            </a:r>
            <a:r>
              <a:rPr lang="en-US" sz="6300" dirty="0"/>
              <a:t> + ~3 PB condo standalone </a:t>
            </a:r>
          </a:p>
          <a:p>
            <a:pPr>
              <a:lnSpc>
                <a:spcPct val="70000"/>
              </a:lnSpc>
              <a:buNone/>
            </a:pPr>
            <a:r>
              <a:rPr lang="en-US" sz="6300" dirty="0"/>
              <a:t>NVIDIA/Mellanox Infiniband ~1 microsec latency</a:t>
            </a:r>
          </a:p>
          <a:p>
            <a:pPr eaLnBrk="1" hangingPunct="1">
              <a:lnSpc>
                <a:spcPct val="70000"/>
              </a:lnSpc>
              <a:buFont typeface="Wingdings" pitchFamily="2" charset="2"/>
              <a:buNone/>
            </a:pPr>
            <a:r>
              <a:rPr lang="en-US" sz="6300" dirty="0"/>
              <a:t>  (FDR10   </a:t>
            </a:r>
            <a:r>
              <a:rPr lang="en-US" sz="2000" dirty="0"/>
              <a:t> </a:t>
            </a:r>
            <a:r>
              <a:rPr lang="en-US" sz="6300" dirty="0"/>
              <a:t>3:1 oversubscribed, 13.33 Gbps,</a:t>
            </a:r>
          </a:p>
          <a:p>
            <a:pPr eaLnBrk="1" hangingPunct="1">
              <a:lnSpc>
                <a:spcPct val="70000"/>
              </a:lnSpc>
              <a:buFont typeface="Wingdings" pitchFamily="2" charset="2"/>
              <a:buNone/>
            </a:pPr>
            <a:r>
              <a:rPr lang="en-US" sz="6300" dirty="0"/>
              <a:t>   HDR100 4:1 oversubscribed, 25      Gbps)</a:t>
            </a:r>
          </a:p>
          <a:p>
            <a:pPr eaLnBrk="1" hangingPunct="1">
              <a:lnSpc>
                <a:spcPct val="80000"/>
              </a:lnSpc>
              <a:buFont typeface="Wingdings" pitchFamily="2" charset="2"/>
              <a:buNone/>
            </a:pPr>
            <a:r>
              <a:rPr lang="en-US" sz="6300" dirty="0"/>
              <a:t>Dell N-series Gigabit, S-series 25G/100G Ethernet</a:t>
            </a:r>
          </a:p>
          <a:p>
            <a:pPr eaLnBrk="1" hangingPunct="1">
              <a:lnSpc>
                <a:spcPct val="80000"/>
              </a:lnSpc>
              <a:buFont typeface="Wingdings" pitchFamily="2" charset="2"/>
              <a:buNone/>
            </a:pPr>
            <a:r>
              <a:rPr lang="en-US" sz="6300" dirty="0"/>
              <a:t>NVIDIA/Mellanox “Skyway” IB-to-Eth gateway × 2</a:t>
            </a:r>
          </a:p>
          <a:p>
            <a:pPr eaLnBrk="1" hangingPunct="1">
              <a:lnSpc>
                <a:spcPct val="80000"/>
              </a:lnSpc>
              <a:buFont typeface="Wingdings" pitchFamily="2" charset="2"/>
              <a:buNone/>
            </a:pPr>
            <a:r>
              <a:rPr lang="en-US" sz="6300" dirty="0"/>
              <a:t>Enterprise Linux, currently 9.3</a:t>
            </a:r>
          </a:p>
          <a:p>
            <a:pPr eaLnBrk="1" hangingPunct="1">
              <a:lnSpc>
                <a:spcPct val="70000"/>
              </a:lnSpc>
              <a:buFont typeface="Wingdings" pitchFamily="2" charset="2"/>
              <a:buNone/>
            </a:pPr>
            <a:r>
              <a:rPr lang="en-US" sz="6300" dirty="0"/>
              <a:t>Around half of the nodes are “condominium”</a:t>
            </a:r>
          </a:p>
          <a:p>
            <a:pPr eaLnBrk="1" hangingPunct="1">
              <a:lnSpc>
                <a:spcPct val="70000"/>
              </a:lnSpc>
              <a:buFont typeface="Wingdings" pitchFamily="2" charset="2"/>
              <a:buNone/>
            </a:pPr>
            <a:r>
              <a:rPr lang="en-US" sz="63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Supercomputer Specs </a:t>
            </a:r>
          </a:p>
        </p:txBody>
      </p:sp>
      <p:sp>
        <p:nvSpPr>
          <p:cNvPr id="503812" name="Text Box 4"/>
          <p:cNvSpPr txBox="1">
            <a:spLocks noChangeArrowheads="1"/>
          </p:cNvSpPr>
          <p:nvPr/>
        </p:nvSpPr>
        <p:spPr bwMode="auto">
          <a:xfrm>
            <a:off x="5372946" y="4906428"/>
            <a:ext cx="3079690" cy="369332"/>
          </a:xfrm>
          <a:prstGeom prst="rect">
            <a:avLst/>
          </a:prstGeom>
          <a:noFill/>
          <a:ln w="9525">
            <a:noFill/>
            <a:miter lim="800000"/>
            <a:headEnd/>
            <a:tailEnd/>
          </a:ln>
          <a:effectLst/>
        </p:spPr>
        <p:txBody>
          <a:bodyPr wrap="none">
            <a:spAutoFit/>
          </a:bodyPr>
          <a:lstStyle/>
          <a:p>
            <a:pPr>
              <a:spcBef>
                <a:spcPct val="50000"/>
              </a:spcBef>
              <a:defRPr/>
            </a:pPr>
            <a:r>
              <a:rPr lang="en-US"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1143000" y="857250"/>
            <a:ext cx="47625" cy="47625"/>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6" cstate="print"/>
          <a:stretch>
            <a:fillRect/>
          </a:stretch>
        </p:blipFill>
        <p:spPr>
          <a:xfrm>
            <a:off x="4848980" y="2232547"/>
            <a:ext cx="4071585" cy="2695728"/>
          </a:xfrm>
          <a:prstGeom prst="rect">
            <a:avLst/>
          </a:prstGeom>
        </p:spPr>
      </p:pic>
      <p:sp>
        <p:nvSpPr>
          <p:cNvPr id="10" name="TextBox 9"/>
          <p:cNvSpPr txBox="1"/>
          <p:nvPr/>
        </p:nvSpPr>
        <p:spPr>
          <a:xfrm>
            <a:off x="6255565" y="5144966"/>
            <a:ext cx="1314450" cy="230832"/>
          </a:xfrm>
          <a:prstGeom prst="rect">
            <a:avLst/>
          </a:prstGeom>
          <a:noFill/>
        </p:spPr>
        <p:txBody>
          <a:bodyPr wrap="square" rtlCol="0">
            <a:spAutoFit/>
          </a:bodyPr>
          <a:lstStyle/>
          <a:p>
            <a:r>
              <a:rPr lang="en-US" sz="900" dirty="0"/>
              <a:t>Photo: </a:t>
            </a:r>
            <a:r>
              <a:rPr lang="en-US" sz="900" dirty="0" err="1"/>
              <a:t>Jawanza</a:t>
            </a:r>
            <a:r>
              <a:rPr lang="en-US" sz="900" dirty="0"/>
              <a:t> </a:t>
            </a:r>
            <a:r>
              <a:rPr lang="en-US" sz="900" dirty="0" err="1"/>
              <a:t>Bassue</a:t>
            </a:r>
            <a:endParaRPr lang="en-US" sz="9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842" y="1523296"/>
            <a:ext cx="8210795" cy="369332"/>
          </a:xfrm>
          <a:prstGeom prst="rect">
            <a:avLst/>
          </a:prstGeom>
          <a:noFill/>
        </p:spPr>
        <p:txBody>
          <a:bodyPr wrap="square" rtlCol="0">
            <a:spAutoFit/>
          </a:bodyPr>
          <a:lstStyle/>
          <a:p>
            <a:pPr algn="l"/>
            <a:r>
              <a:rPr lang="en-US" dirty="0"/>
              <a:t>Peak speed: ~2.1 PFLOPs*</a:t>
            </a:r>
          </a:p>
        </p:txBody>
      </p:sp>
      <p:sp>
        <p:nvSpPr>
          <p:cNvPr id="11" name="Footer Placeholder 3">
            <a:extLst>
              <a:ext uri="{FF2B5EF4-FFF2-40B4-BE49-F238E27FC236}">
                <a16:creationId xmlns:a16="http://schemas.microsoft.com/office/drawing/2014/main" id="{4CE3F01C-E304-4DF3-A365-3D557E1C2E2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12" name="Slide Number Placeholder 4">
            <a:extLst>
              <a:ext uri="{FF2B5EF4-FFF2-40B4-BE49-F238E27FC236}">
                <a16:creationId xmlns:a16="http://schemas.microsoft.com/office/drawing/2014/main" id="{6DB51B76-8D9A-42A6-9EDB-C0E11428C28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a:t>
            </a:fld>
            <a:endParaRPr lang="en-US" dirty="0"/>
          </a:p>
        </p:txBody>
      </p:sp>
    </p:spTree>
    <p:custDataLst>
      <p:tags r:id="rId1"/>
    </p:custData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180</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181</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182</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66B5A53F-FE0D-4B6F-9828-237F1A2626B8}" type="slidenum">
              <a:rPr lang="en-US"/>
              <a:pPr/>
              <a:t>183</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0EA-B61F-47FB-AA9E-1A3E04A1CA7C}"/>
              </a:ext>
            </a:extLst>
          </p:cNvPr>
          <p:cNvSpPr>
            <a:spLocks noGrp="1"/>
          </p:cNvSpPr>
          <p:nvPr>
            <p:ph type="title"/>
          </p:nvPr>
        </p:nvSpPr>
        <p:spPr/>
        <p:txBody>
          <a:bodyPr>
            <a:normAutofit fontScale="90000"/>
          </a:bodyPr>
          <a:lstStyle/>
          <a:p>
            <a:r>
              <a:rPr lang="en-US" dirty="0"/>
              <a:t>OU FY2023 Usage by Top PIs</a:t>
            </a:r>
          </a:p>
        </p:txBody>
      </p:sp>
      <p:sp>
        <p:nvSpPr>
          <p:cNvPr id="3" name="Content Placeholder 2">
            <a:extLst>
              <a:ext uri="{FF2B5EF4-FFF2-40B4-BE49-F238E27FC236}">
                <a16:creationId xmlns:a16="http://schemas.microsoft.com/office/drawing/2014/main" id="{3A32F8FB-3A2B-41C3-93BA-3592449AF8C8}"/>
              </a:ext>
            </a:extLst>
          </p:cNvPr>
          <p:cNvSpPr>
            <a:spLocks noGrp="1"/>
          </p:cNvSpPr>
          <p:nvPr>
            <p:ph sz="half" idx="1"/>
          </p:nvPr>
        </p:nvSpPr>
        <p:spPr>
          <a:xfrm>
            <a:off x="228600" y="1314185"/>
            <a:ext cx="5054600" cy="4229630"/>
          </a:xfrm>
        </p:spPr>
        <p:txBody>
          <a:bodyPr>
            <a:noAutofit/>
          </a:bodyPr>
          <a:lstStyle/>
          <a:p>
            <a:pPr marL="0" indent="0">
              <a:buNone/>
            </a:pPr>
            <a:r>
              <a:rPr lang="en-US" sz="1800" b="1" u="sng" dirty="0"/>
              <a:t>TOP RESEARCH GROUPS BY CORE-HOURS</a:t>
            </a:r>
          </a:p>
          <a:p>
            <a:pPr marL="385763" indent="-385763">
              <a:buClrTx/>
              <a:buSzPct val="100000"/>
              <a:buFont typeface="+mj-lt"/>
              <a:buAutoNum type="arabicPeriod"/>
            </a:pPr>
            <a:r>
              <a:rPr lang="en-US" sz="1800" dirty="0"/>
              <a:t>High Energy Physics: 35M core-hours*</a:t>
            </a:r>
          </a:p>
          <a:p>
            <a:pPr marL="385763" indent="-385763">
              <a:buClrTx/>
              <a:buSzPct val="100000"/>
              <a:buFont typeface="+mj-lt"/>
              <a:buAutoNum type="arabicPeriod"/>
            </a:pPr>
            <a:r>
              <a:rPr lang="en-US" sz="1800" dirty="0"/>
              <a:t>PI @ Physics: 11M – </a:t>
            </a:r>
            <a:r>
              <a:rPr lang="en-US" sz="1800" b="1" dirty="0"/>
              <a:t>NEW USER!</a:t>
            </a:r>
          </a:p>
          <a:p>
            <a:pPr marL="385763" indent="-385763">
              <a:buClrTx/>
              <a:buSzPct val="100000"/>
              <a:buFont typeface="+mj-lt"/>
              <a:buAutoNum type="arabicPeriod"/>
            </a:pPr>
            <a:r>
              <a:rPr lang="en-US" sz="1800" dirty="0"/>
              <a:t>PI @ Meteorology: 8.1M*</a:t>
            </a:r>
          </a:p>
          <a:p>
            <a:pPr marL="385763" indent="-385763">
              <a:buClrTx/>
              <a:buSzPct val="100000"/>
              <a:buFont typeface="+mj-lt"/>
              <a:buAutoNum type="arabicPeriod"/>
            </a:pPr>
            <a:r>
              <a:rPr lang="en-US" sz="1800" dirty="0"/>
              <a:t>PI @ Chem Engr: 5.4M*</a:t>
            </a:r>
          </a:p>
          <a:p>
            <a:pPr marL="385763" indent="-385763">
              <a:buClrTx/>
              <a:buSzPct val="100000"/>
              <a:buFont typeface="+mj-lt"/>
              <a:buAutoNum type="arabicPeriod"/>
            </a:pPr>
            <a:r>
              <a:rPr lang="en-US" sz="1800" dirty="0"/>
              <a:t>PI @ </a:t>
            </a:r>
            <a:r>
              <a:rPr lang="en-US" sz="1800" dirty="0" err="1"/>
              <a:t>BioSci</a:t>
            </a:r>
            <a:r>
              <a:rPr lang="en-US" sz="1800" dirty="0"/>
              <a:t>: 4.9M*</a:t>
            </a:r>
          </a:p>
          <a:p>
            <a:pPr marL="385763" indent="-385763">
              <a:buClrTx/>
              <a:buSzPct val="100000"/>
              <a:buFont typeface="+mj-lt"/>
              <a:buAutoNum type="arabicPeriod"/>
            </a:pPr>
            <a:r>
              <a:rPr lang="en-US" sz="1800" dirty="0"/>
              <a:t>PI @ Pediatrics: 3.4M</a:t>
            </a:r>
            <a:endParaRPr lang="en-US" sz="1800" b="1" dirty="0"/>
          </a:p>
          <a:p>
            <a:pPr marL="385763" indent="-385763">
              <a:buClrTx/>
              <a:buSzPct val="100000"/>
              <a:buFont typeface="+mj-lt"/>
              <a:buAutoNum type="arabicPeriod"/>
            </a:pPr>
            <a:r>
              <a:rPr lang="en-US" sz="1800" dirty="0"/>
              <a:t>PI @ Chem/</a:t>
            </a:r>
            <a:r>
              <a:rPr lang="en-US" sz="1800" dirty="0" err="1"/>
              <a:t>Biochem</a:t>
            </a:r>
            <a:r>
              <a:rPr lang="en-US" sz="1800" dirty="0"/>
              <a:t>: 3.0M*</a:t>
            </a:r>
          </a:p>
          <a:p>
            <a:pPr marL="385763" indent="-385763">
              <a:buClrTx/>
              <a:buSzPct val="100000"/>
              <a:buFont typeface="+mj-lt"/>
              <a:buAutoNum type="arabicPeriod"/>
            </a:pPr>
            <a:r>
              <a:rPr lang="en-US" sz="1800" dirty="0"/>
              <a:t>PI @ Chem/</a:t>
            </a:r>
            <a:r>
              <a:rPr lang="en-US" sz="1800" dirty="0" err="1"/>
              <a:t>Biochem</a:t>
            </a:r>
            <a:r>
              <a:rPr lang="en-US" sz="1800" dirty="0"/>
              <a:t>: 2.2M</a:t>
            </a:r>
          </a:p>
          <a:p>
            <a:pPr marL="385763" indent="-385763">
              <a:buClrTx/>
              <a:buSzPct val="100000"/>
              <a:buFont typeface="+mj-lt"/>
              <a:buAutoNum type="arabicPeriod"/>
            </a:pPr>
            <a:r>
              <a:rPr lang="en-US" sz="1800" dirty="0"/>
              <a:t>PI @ Chem Engr: 2.2M*</a:t>
            </a:r>
          </a:p>
          <a:p>
            <a:pPr marL="385763" indent="-385763">
              <a:buClrTx/>
              <a:buSzPct val="100000"/>
              <a:buFont typeface="+mj-lt"/>
              <a:buAutoNum type="arabicPeriod"/>
            </a:pPr>
            <a:r>
              <a:rPr lang="en-US" sz="1800" dirty="0"/>
              <a:t>Ctr Analysis &amp; Prediction Storms: 1.8M*</a:t>
            </a:r>
          </a:p>
        </p:txBody>
      </p:sp>
      <p:sp>
        <p:nvSpPr>
          <p:cNvPr id="4" name="Content Placeholder 3">
            <a:extLst>
              <a:ext uri="{FF2B5EF4-FFF2-40B4-BE49-F238E27FC236}">
                <a16:creationId xmlns:a16="http://schemas.microsoft.com/office/drawing/2014/main" id="{62CF0024-994A-45D5-A8A3-27170E719325}"/>
              </a:ext>
            </a:extLst>
          </p:cNvPr>
          <p:cNvSpPr>
            <a:spLocks noGrp="1"/>
          </p:cNvSpPr>
          <p:nvPr>
            <p:ph sz="half" idx="2"/>
          </p:nvPr>
        </p:nvSpPr>
        <p:spPr>
          <a:xfrm>
            <a:off x="4995864" y="1707906"/>
            <a:ext cx="3995737" cy="3916607"/>
          </a:xfrm>
        </p:spPr>
        <p:txBody>
          <a:bodyPr>
            <a:normAutofit/>
          </a:bodyPr>
          <a:lstStyle/>
          <a:p>
            <a:pPr marL="385763" indent="-385763">
              <a:buClrTx/>
              <a:buSzPct val="100000"/>
              <a:buFont typeface="+mj-lt"/>
              <a:buAutoNum type="arabicPeriod" startAt="11"/>
            </a:pPr>
            <a:r>
              <a:rPr lang="en-US" sz="1800" dirty="0"/>
              <a:t>PI @ CS: 1.6M*</a:t>
            </a:r>
          </a:p>
          <a:p>
            <a:pPr marL="385763" indent="-385763">
              <a:buClrTx/>
              <a:buSzPct val="100000"/>
              <a:buFont typeface="+mj-lt"/>
              <a:buAutoNum type="arabicPeriod" startAt="11"/>
            </a:pPr>
            <a:r>
              <a:rPr lang="en-US" sz="1800" dirty="0"/>
              <a:t>PI @ Chem Engr: 0.95M*</a:t>
            </a:r>
          </a:p>
          <a:p>
            <a:pPr marL="385763" indent="-385763">
              <a:buClrTx/>
              <a:buSzPct val="100000"/>
              <a:buFont typeface="+mj-lt"/>
              <a:buAutoNum type="arabicPeriod" startAt="11"/>
            </a:pPr>
            <a:r>
              <a:rPr lang="en-US" sz="1800" dirty="0"/>
              <a:t>PI @ Meteorology: 0.91M</a:t>
            </a:r>
          </a:p>
          <a:p>
            <a:pPr marL="385763" indent="-385763">
              <a:buClrTx/>
              <a:buSzPct val="100000"/>
              <a:buFont typeface="+mj-lt"/>
              <a:buAutoNum type="arabicPeriod" startAt="11"/>
            </a:pPr>
            <a:r>
              <a:rPr lang="en-US" sz="1800" dirty="0"/>
              <a:t>PI @ Physics: 0.90M</a:t>
            </a:r>
          </a:p>
          <a:p>
            <a:pPr marL="385763" indent="-385763">
              <a:buClrTx/>
              <a:buSzPct val="100000"/>
              <a:buFont typeface="+mj-lt"/>
              <a:buAutoNum type="arabicPeriod" startAt="11"/>
            </a:pPr>
            <a:r>
              <a:rPr lang="en-US" sz="1800" dirty="0"/>
              <a:t>PI @ Physics: 0.85M*</a:t>
            </a:r>
          </a:p>
          <a:p>
            <a:pPr marL="385763" indent="-385763">
              <a:buClrTx/>
              <a:buSzPct val="100000"/>
              <a:buFont typeface="+mj-lt"/>
              <a:buAutoNum type="arabicPeriod" startAt="11"/>
            </a:pPr>
            <a:r>
              <a:rPr lang="en-US" sz="1800" dirty="0"/>
              <a:t>PI @ Meteorology: 0.51M</a:t>
            </a:r>
          </a:p>
          <a:p>
            <a:pPr marL="385763" indent="-385763">
              <a:buClrTx/>
              <a:buSzPct val="100000"/>
              <a:buFont typeface="+mj-lt"/>
              <a:buAutoNum type="arabicPeriod" startAt="11"/>
            </a:pPr>
            <a:r>
              <a:rPr lang="en-US" sz="1800" dirty="0"/>
              <a:t>PI @ CS: 0.51M*</a:t>
            </a:r>
          </a:p>
          <a:p>
            <a:pPr marL="385763" indent="-385763">
              <a:buClrTx/>
              <a:buSzPct val="100000"/>
              <a:buFont typeface="+mj-lt"/>
              <a:buAutoNum type="arabicPeriod" startAt="11"/>
            </a:pPr>
            <a:r>
              <a:rPr lang="en-US" sz="1800" dirty="0"/>
              <a:t>PI @ Physics: 0.46M*</a:t>
            </a:r>
          </a:p>
          <a:p>
            <a:pPr marL="385763" indent="-385763">
              <a:buClrTx/>
              <a:buSzPct val="100000"/>
              <a:buFont typeface="+mj-lt"/>
              <a:buAutoNum type="arabicPeriod" startAt="11"/>
            </a:pPr>
            <a:r>
              <a:rPr lang="en-US" sz="1800" dirty="0"/>
              <a:t>PI @ Physics: 0.41M</a:t>
            </a:r>
            <a:endParaRPr lang="en-US" sz="1800" b="1" dirty="0"/>
          </a:p>
          <a:p>
            <a:pPr marL="385763" indent="-385763">
              <a:buClrTx/>
              <a:buSzPct val="100000"/>
              <a:buFont typeface="+mj-lt"/>
              <a:buAutoNum type="arabicPeriod" startAt="11"/>
            </a:pPr>
            <a:r>
              <a:rPr lang="en-US" sz="1800" dirty="0"/>
              <a:t>PI @ </a:t>
            </a:r>
            <a:r>
              <a:rPr lang="en-US" sz="1800" dirty="0" err="1"/>
              <a:t>BioSci</a:t>
            </a:r>
            <a:r>
              <a:rPr lang="en-US" sz="1800" dirty="0"/>
              <a:t>: 0.35M*</a:t>
            </a:r>
          </a:p>
        </p:txBody>
      </p:sp>
      <p:cxnSp>
        <p:nvCxnSpPr>
          <p:cNvPr id="6" name="Straight Connector 5">
            <a:extLst>
              <a:ext uri="{FF2B5EF4-FFF2-40B4-BE49-F238E27FC236}">
                <a16:creationId xmlns:a16="http://schemas.microsoft.com/office/drawing/2014/main" id="{CC2065C8-C6BB-4460-B476-E82A77E127D3}"/>
              </a:ext>
            </a:extLst>
          </p:cNvPr>
          <p:cNvCxnSpPr/>
          <p:nvPr/>
        </p:nvCxnSpPr>
        <p:spPr>
          <a:xfrm>
            <a:off x="5046134" y="1707906"/>
            <a:ext cx="0" cy="3755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2EA66E0E-4D6B-4970-A15F-6AA360D7ED1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
        <p:nvSpPr>
          <p:cNvPr id="8" name="Slide Number Placeholder 4">
            <a:extLst>
              <a:ext uri="{FF2B5EF4-FFF2-40B4-BE49-F238E27FC236}">
                <a16:creationId xmlns:a16="http://schemas.microsoft.com/office/drawing/2014/main" id="{8D459DC2-93F8-40EE-A322-776ED5351E8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184</a:t>
            </a:fld>
            <a:endParaRPr lang="en-US" dirty="0"/>
          </a:p>
        </p:txBody>
      </p:sp>
      <p:sp>
        <p:nvSpPr>
          <p:cNvPr id="5" name="TextBox 4">
            <a:extLst>
              <a:ext uri="{FF2B5EF4-FFF2-40B4-BE49-F238E27FC236}">
                <a16:creationId xmlns:a16="http://schemas.microsoft.com/office/drawing/2014/main" id="{E4925645-B650-1DE5-6049-942E186D5A0F}"/>
              </a:ext>
            </a:extLst>
          </p:cNvPr>
          <p:cNvSpPr txBox="1"/>
          <p:nvPr/>
        </p:nvSpPr>
        <p:spPr>
          <a:xfrm>
            <a:off x="254533" y="5041801"/>
            <a:ext cx="4791601" cy="923330"/>
          </a:xfrm>
          <a:prstGeom prst="rect">
            <a:avLst/>
          </a:prstGeom>
          <a:noFill/>
        </p:spPr>
        <p:txBody>
          <a:bodyPr wrap="square" rtlCol="0">
            <a:spAutoFit/>
          </a:bodyPr>
          <a:lstStyle/>
          <a:p>
            <a:pPr algn="l"/>
            <a:r>
              <a:rPr lang="en-US" dirty="0"/>
              <a:t>* Condominium node owner:</a:t>
            </a:r>
          </a:p>
          <a:p>
            <a:pPr algn="l"/>
            <a:r>
              <a:rPr lang="en-US" dirty="0"/>
              <a:t>7 of the top 10 and 13 of the top 20 are condominium node owners.</a:t>
            </a:r>
          </a:p>
        </p:txBody>
      </p:sp>
    </p:spTree>
    <p:extLst>
      <p:ext uri="{BB962C8B-B14F-4D97-AF65-F5344CB8AC3E}">
        <p14:creationId xmlns:p14="http://schemas.microsoft.com/office/powerpoint/2010/main" val="466473407"/>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CB2E-3214-38AB-7FAA-28B2CDC205ED}"/>
              </a:ext>
            </a:extLst>
          </p:cNvPr>
          <p:cNvSpPr>
            <a:spLocks noGrp="1"/>
          </p:cNvSpPr>
          <p:nvPr>
            <p:ph type="title"/>
          </p:nvPr>
        </p:nvSpPr>
        <p:spPr/>
        <p:txBody>
          <a:bodyPr/>
          <a:lstStyle/>
          <a:p>
            <a:r>
              <a:rPr lang="en-US" dirty="0"/>
              <a:t>OSCER Condominium Owners</a:t>
            </a:r>
          </a:p>
        </p:txBody>
      </p:sp>
      <p:sp>
        <p:nvSpPr>
          <p:cNvPr id="3" name="Content Placeholder 2">
            <a:extLst>
              <a:ext uri="{FF2B5EF4-FFF2-40B4-BE49-F238E27FC236}">
                <a16:creationId xmlns:a16="http://schemas.microsoft.com/office/drawing/2014/main" id="{4AD3BFF7-404E-024A-755D-42E47A83FBCF}"/>
              </a:ext>
            </a:extLst>
          </p:cNvPr>
          <p:cNvSpPr>
            <a:spLocks noGrp="1"/>
          </p:cNvSpPr>
          <p:nvPr>
            <p:ph sz="half" idx="1"/>
          </p:nvPr>
        </p:nvSpPr>
        <p:spPr>
          <a:xfrm>
            <a:off x="304800" y="1371600"/>
            <a:ext cx="8478838" cy="4648200"/>
          </a:xfrm>
        </p:spPr>
        <p:txBody>
          <a:bodyPr/>
          <a:lstStyle/>
          <a:p>
            <a:r>
              <a:rPr lang="en-US" sz="1800" dirty="0"/>
              <a:t>Meteorology: 172 condominium nodes, 6 PIs</a:t>
            </a:r>
          </a:p>
          <a:p>
            <a:r>
              <a:rPr lang="en-US" sz="1800" dirty="0"/>
              <a:t>Physics &amp; Astronomy: 97 condominium nodes, 5 PIs</a:t>
            </a:r>
          </a:p>
          <a:p>
            <a:r>
              <a:rPr lang="en-US" sz="1800" dirty="0"/>
              <a:t>Chemistry &amp; Biochemistry: 40 nodes, 2 PIs</a:t>
            </a:r>
          </a:p>
          <a:p>
            <a:r>
              <a:rPr lang="en-US" sz="1800" dirty="0"/>
              <a:t>Chemical, Biological &amp; Materials Engr: 20 nodes, 2 </a:t>
            </a:r>
            <a:r>
              <a:rPr lang="en-US" sz="1800" dirty="0" err="1"/>
              <a:t>Pis</a:t>
            </a:r>
            <a:endParaRPr lang="en-US" sz="1800" dirty="0"/>
          </a:p>
          <a:p>
            <a:r>
              <a:rPr lang="en-US" sz="1800" dirty="0"/>
              <a:t>Geosciences: 19 condominium nodes, 4 PIs</a:t>
            </a:r>
          </a:p>
          <a:p>
            <a:r>
              <a:rPr lang="en-US" sz="1800" dirty="0"/>
              <a:t>Microbiology &amp; Plant Biology: 12 condominium nodes, 2 PIs</a:t>
            </a:r>
          </a:p>
          <a:p>
            <a:r>
              <a:rPr lang="en-US" sz="1800" dirty="0"/>
              <a:t>Aerospace &amp; Mechanical Engr: 11 nodes, 2 PIs</a:t>
            </a:r>
          </a:p>
          <a:p>
            <a:r>
              <a:rPr lang="en-US" sz="1800" dirty="0"/>
              <a:t>Computer Science: 10 nodes, 2 PIs</a:t>
            </a:r>
          </a:p>
          <a:p>
            <a:r>
              <a:rPr lang="en-US" sz="1800" dirty="0"/>
              <a:t>Electrical &amp; Computer Engr: 6 nodes, 1 PI</a:t>
            </a:r>
          </a:p>
          <a:p>
            <a:r>
              <a:rPr lang="en-US" sz="1800" dirty="0"/>
              <a:t>Geography &amp; Environmental Sustainability: 5 nodes, 1 PI</a:t>
            </a:r>
          </a:p>
          <a:p>
            <a:r>
              <a:rPr lang="en-US" sz="1800" dirty="0"/>
              <a:t>Biology: 1 node (large RAM), 1 PI</a:t>
            </a:r>
          </a:p>
          <a:p>
            <a:r>
              <a:rPr lang="en-US" sz="1800" dirty="0"/>
              <a:t>Biochemistry/Molecular Biology: 1 node, 1 PI</a:t>
            </a:r>
          </a:p>
          <a:p>
            <a:r>
              <a:rPr lang="en-US" sz="1800" dirty="0"/>
              <a:t>Library &amp; Information Studies: 1 node, 1 PI</a:t>
            </a:r>
          </a:p>
        </p:txBody>
      </p:sp>
      <p:sp>
        <p:nvSpPr>
          <p:cNvPr id="5" name="Footer Placeholder 4">
            <a:extLst>
              <a:ext uri="{FF2B5EF4-FFF2-40B4-BE49-F238E27FC236}">
                <a16:creationId xmlns:a16="http://schemas.microsoft.com/office/drawing/2014/main" id="{80C24A36-6E34-8A66-03F0-D0427CD7E5AF}"/>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6" name="Slide Number Placeholder 5">
            <a:extLst>
              <a:ext uri="{FF2B5EF4-FFF2-40B4-BE49-F238E27FC236}">
                <a16:creationId xmlns:a16="http://schemas.microsoft.com/office/drawing/2014/main" id="{DBC2A5F4-3C5A-F2B5-0B52-DF77681AA2C9}"/>
              </a:ext>
            </a:extLst>
          </p:cNvPr>
          <p:cNvSpPr>
            <a:spLocks noGrp="1"/>
          </p:cNvSpPr>
          <p:nvPr>
            <p:ph type="sldNum" sz="quarter" idx="11"/>
          </p:nvPr>
        </p:nvSpPr>
        <p:spPr/>
        <p:txBody>
          <a:bodyPr/>
          <a:lstStyle/>
          <a:p>
            <a:pPr>
              <a:defRPr/>
            </a:pPr>
            <a:fld id="{DA04F282-5D9D-4EB2-A4AC-1849A209E5C3}" type="slidenum">
              <a:rPr lang="en-US" smtClean="0"/>
              <a:pPr>
                <a:defRPr/>
              </a:pPr>
              <a:t>185</a:t>
            </a:fld>
            <a:endParaRPr lang="en-US"/>
          </a:p>
        </p:txBody>
      </p:sp>
      <p:sp>
        <p:nvSpPr>
          <p:cNvPr id="8" name="TextBox 7">
            <a:extLst>
              <a:ext uri="{FF2B5EF4-FFF2-40B4-BE49-F238E27FC236}">
                <a16:creationId xmlns:a16="http://schemas.microsoft.com/office/drawing/2014/main" id="{B5D42CF7-C91C-08A5-C6EE-0AE185C86634}"/>
              </a:ext>
            </a:extLst>
          </p:cNvPr>
          <p:cNvSpPr txBox="1"/>
          <p:nvPr/>
        </p:nvSpPr>
        <p:spPr>
          <a:xfrm>
            <a:off x="304800" y="5634335"/>
            <a:ext cx="7658100" cy="461665"/>
          </a:xfrm>
          <a:prstGeom prst="rect">
            <a:avLst/>
          </a:prstGeom>
          <a:noFill/>
        </p:spPr>
        <p:txBody>
          <a:bodyPr wrap="square" rtlCol="0">
            <a:spAutoFit/>
          </a:bodyPr>
          <a:lstStyle/>
          <a:p>
            <a:pPr algn="l"/>
            <a:r>
              <a:rPr lang="en-US" sz="2400" dirty="0"/>
              <a:t>395 condominium nodes owned by 30 PIs in 13 depts!</a:t>
            </a:r>
          </a:p>
        </p:txBody>
      </p:sp>
    </p:spTree>
    <p:extLst>
      <p:ext uri="{BB962C8B-B14F-4D97-AF65-F5344CB8AC3E}">
        <p14:creationId xmlns:p14="http://schemas.microsoft.com/office/powerpoint/2010/main" val="1215989393"/>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#2</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0" y="1152137"/>
            <a:ext cx="8861324" cy="5388677"/>
          </a:xfrm>
        </p:spPr>
        <p:txBody>
          <a:bodyPr>
            <a:normAutofit/>
          </a:bodyPr>
          <a:lstStyle/>
          <a:p>
            <a:pPr>
              <a:spcBef>
                <a:spcPts val="0"/>
              </a:spcBef>
            </a:pPr>
            <a:r>
              <a:rPr lang="en-US" sz="2200" dirty="0"/>
              <a:t>Each of OU Norman and OUHSC will have a purely local partition.</a:t>
            </a:r>
          </a:p>
          <a:p>
            <a:pPr>
              <a:spcBef>
                <a:spcPts val="0"/>
              </a:spcBef>
            </a:pPr>
            <a:r>
              <a:rPr lang="en-US" sz="2200" dirty="0"/>
              <a:t>A user can buy partitions on multiple standalone </a:t>
            </a:r>
            <a:r>
              <a:rPr lang="en-US" sz="2200" dirty="0" err="1"/>
              <a:t>OURdisk</a:t>
            </a:r>
            <a:r>
              <a:rPr lang="en-US" sz="2200" dirty="0"/>
              <a:t> systems.</a:t>
            </a:r>
          </a:p>
          <a:p>
            <a:pPr lvl="1">
              <a:spcBef>
                <a:spcPts val="0"/>
              </a:spcBef>
            </a:pPr>
            <a:r>
              <a:rPr lang="en-US" sz="1800" dirty="0"/>
              <a:t>We expect this option to be unpopular because of cost.</a:t>
            </a:r>
          </a:p>
          <a:p>
            <a:pPr lvl="1">
              <a:spcBef>
                <a:spcPts val="0"/>
              </a:spcBef>
            </a:pPr>
            <a:r>
              <a:rPr lang="en-US" sz="1800" dirty="0"/>
              <a:t>Multiple partitions allow for proper backups (can’t use OURRstore).</a:t>
            </a:r>
          </a:p>
          <a:p>
            <a:pPr>
              <a:spcBef>
                <a:spcPts val="0"/>
              </a:spcBef>
            </a:pPr>
            <a:r>
              <a:rPr lang="en-US" sz="2200" dirty="0"/>
              <a:t>Identical initial hardware at each of OU Norman and OUHSC:</a:t>
            </a:r>
          </a:p>
          <a:p>
            <a:pPr lvl="1">
              <a:spcBef>
                <a:spcPts val="0"/>
              </a:spcBef>
            </a:pPr>
            <a:r>
              <a:rPr lang="en-US" sz="1800" u="sng" dirty="0"/>
              <a:t>Capacity</a:t>
            </a:r>
            <a:r>
              <a:rPr lang="en-US" sz="1800" dirty="0"/>
              <a:t>: ~5.7 PB usable @ OU Norman, ~3.8 PB usable @ OUHSC:                       33 × </a:t>
            </a:r>
            <a:r>
              <a:rPr lang="en-US" sz="1800" dirty="0" err="1"/>
              <a:t>diskfull</a:t>
            </a:r>
            <a:r>
              <a:rPr lang="en-US" sz="1800" dirty="0"/>
              <a:t> server @ 24 × 16/18/20 TB spinning drives + 2 × SSD for metadata;                5 × metadata servers</a:t>
            </a:r>
          </a:p>
          <a:p>
            <a:pPr lvl="2">
              <a:spcBef>
                <a:spcPts val="0"/>
              </a:spcBef>
            </a:pPr>
            <a:r>
              <a:rPr lang="en-US" sz="1600" dirty="0"/>
              <a:t>Each campus’s storage capacity will grow with demand on that campus.</a:t>
            </a:r>
          </a:p>
          <a:p>
            <a:pPr lvl="1">
              <a:spcBef>
                <a:spcPts val="0"/>
              </a:spcBef>
            </a:pPr>
            <a:r>
              <a:rPr lang="en-US" sz="1800" u="sng" dirty="0"/>
              <a:t>Resiliency</a:t>
            </a:r>
            <a:r>
              <a:rPr lang="en-US" sz="1800" dirty="0"/>
              <a:t>: 8 + 3 “erasure coding” (better than RAID6) at the server level,                 so up to 3 simultaneous failed servers or drives would be invisible to users.</a:t>
            </a:r>
          </a:p>
          <a:p>
            <a:pPr lvl="2">
              <a:spcBef>
                <a:spcPts val="0"/>
              </a:spcBef>
            </a:pPr>
            <a:r>
              <a:rPr lang="en-US" sz="1600" dirty="0"/>
              <a:t>We wrote a disk drive failure simulator that showed many double failures,                      very few triple failures (0.1% chance per 5 years), ZERO quadruple failures.</a:t>
            </a:r>
          </a:p>
          <a:p>
            <a:pPr lvl="1">
              <a:spcBef>
                <a:spcPts val="0"/>
              </a:spcBef>
            </a:pPr>
            <a:r>
              <a:rPr lang="en-US" sz="1800" u="sng" dirty="0"/>
              <a:t>High speed network</a:t>
            </a:r>
            <a:r>
              <a:rPr lang="en-US" sz="1800" dirty="0"/>
              <a:t>: 2 × 25GE uplinks per server, both </a:t>
            </a:r>
            <a:r>
              <a:rPr lang="en-US" sz="1800" dirty="0" err="1"/>
              <a:t>diskfull</a:t>
            </a:r>
            <a:r>
              <a:rPr lang="en-US" sz="1800" dirty="0"/>
              <a:t> and metadata        (plus 2 × GigE connections per server for management)</a:t>
            </a:r>
          </a:p>
          <a:p>
            <a:pPr lvl="1">
              <a:spcBef>
                <a:spcPts val="0"/>
              </a:spcBef>
            </a:pPr>
            <a:r>
              <a:rPr lang="en-US" sz="1800" u="sng" dirty="0"/>
              <a:t>Science DMZ Research-only Network</a:t>
            </a:r>
            <a:r>
              <a:rPr lang="en-US" sz="1800" dirty="0"/>
              <a:t>: OU Norman 25GE switches                 uplinked to 100GE </a:t>
            </a:r>
            <a:r>
              <a:rPr lang="en-US" sz="1800" dirty="0" err="1"/>
              <a:t>OneOklahoma</a:t>
            </a:r>
            <a:r>
              <a:rPr lang="en-US" sz="1800" dirty="0"/>
              <a:t> Friction Free Network (OFFN) switches;                          similar at OUHSC soon.</a:t>
            </a:r>
          </a:p>
        </p:txBody>
      </p:sp>
      <p:sp>
        <p:nvSpPr>
          <p:cNvPr id="4" name="Footer Placeholder 3">
            <a:extLst>
              <a:ext uri="{FF2B5EF4-FFF2-40B4-BE49-F238E27FC236}">
                <a16:creationId xmlns:a16="http://schemas.microsoft.com/office/drawing/2014/main" id="{9ABFAAAD-4E55-468C-AAC9-60C15E509E8A}"/>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C5F83E3-79D9-4768-8971-F790C3DF0DB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186</a:t>
            </a:fld>
            <a:endParaRPr lang="en-US" dirty="0"/>
          </a:p>
        </p:txBody>
      </p:sp>
    </p:spTree>
    <p:extLst>
      <p:ext uri="{BB962C8B-B14F-4D97-AF65-F5344CB8AC3E}">
        <p14:creationId xmlns:p14="http://schemas.microsoft.com/office/powerpoint/2010/main" val="3324245803"/>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OURRstore</a:t>
            </a:r>
            <a:r>
              <a:rPr lang="en-US" dirty="0"/>
              <a:t> Roadmap Items #1</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2</a:t>
            </a:r>
            <a:r>
              <a:rPr lang="en-US" baseline="30000" dirty="0"/>
              <a:t>nd</a:t>
            </a:r>
            <a:r>
              <a:rPr lang="en-US" dirty="0"/>
              <a:t> tape library @ OU Health Sciences Center in OKC.</a:t>
            </a:r>
          </a:p>
          <a:p>
            <a:pPr lvl="1"/>
            <a:r>
              <a:rPr lang="en-US" dirty="0"/>
              <a:t>OU files: Primary in Norman tape library, secondary written to OUHSC tape library then exported and shelved.</a:t>
            </a:r>
          </a:p>
          <a:p>
            <a:pPr lvl="1"/>
            <a:r>
              <a:rPr lang="en-US" dirty="0"/>
              <a:t>Non-OU files: Primary in OUHSC tape library, secondar written to Norman tape library then exported and shipped to the non-OU file owner.</a:t>
            </a:r>
          </a:p>
          <a:p>
            <a:r>
              <a:rPr lang="en-US" dirty="0"/>
              <a:t>2</a:t>
            </a:r>
            <a:r>
              <a:rPr lang="en-US" baseline="30000" dirty="0"/>
              <a:t>nd</a:t>
            </a:r>
            <a:r>
              <a:rPr lang="en-US" dirty="0"/>
              <a:t> set of disk and servers</a:t>
            </a:r>
          </a:p>
          <a:p>
            <a:r>
              <a:rPr lang="en-US" dirty="0"/>
              <a:t>LTO-9 tape drives just purchased, to be deployed soon.</a:t>
            </a:r>
          </a:p>
          <a:p>
            <a:r>
              <a:rPr lang="en-US" dirty="0"/>
              <a:t>LTO-10 tape drives will be purchased in c. 2027.</a:t>
            </a:r>
          </a:p>
          <a:p>
            <a:pPr lvl="1"/>
            <a:r>
              <a:rPr lang="en-US" dirty="0"/>
              <a:t>OURRstore expected to be the best option until c. 2030.</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187</a:t>
            </a:fld>
            <a:endParaRPr lang="en-US"/>
          </a:p>
        </p:txBody>
      </p:sp>
    </p:spTree>
    <p:extLst>
      <p:ext uri="{BB962C8B-B14F-4D97-AF65-F5344CB8AC3E}">
        <p14:creationId xmlns:p14="http://schemas.microsoft.com/office/powerpoint/2010/main" val="781125977"/>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08F1-60A7-45F3-8205-CCCF57E61089}"/>
              </a:ext>
            </a:extLst>
          </p:cNvPr>
          <p:cNvSpPr>
            <a:spLocks noGrp="1"/>
          </p:cNvSpPr>
          <p:nvPr>
            <p:ph type="title"/>
          </p:nvPr>
        </p:nvSpPr>
        <p:spPr/>
        <p:txBody>
          <a:bodyPr/>
          <a:lstStyle/>
          <a:p>
            <a:r>
              <a:rPr lang="en-US" sz="3450" dirty="0"/>
              <a:t>Uptime Comparison</a:t>
            </a:r>
          </a:p>
        </p:txBody>
      </p:sp>
      <p:graphicFrame>
        <p:nvGraphicFramePr>
          <p:cNvPr id="4" name="Table 4">
            <a:extLst>
              <a:ext uri="{FF2B5EF4-FFF2-40B4-BE49-F238E27FC236}">
                <a16:creationId xmlns:a16="http://schemas.microsoft.com/office/drawing/2014/main" id="{116C8A2F-0AF9-4456-AC81-9347010C3114}"/>
              </a:ext>
            </a:extLst>
          </p:cNvPr>
          <p:cNvGraphicFramePr>
            <a:graphicFrameLocks noGrp="1"/>
          </p:cNvGraphicFramePr>
          <p:nvPr>
            <p:ph idx="1"/>
          </p:nvPr>
        </p:nvGraphicFramePr>
        <p:xfrm>
          <a:off x="298643" y="2087880"/>
          <a:ext cx="8546713" cy="2682240"/>
        </p:xfrm>
        <a:graphic>
          <a:graphicData uri="http://schemas.openxmlformats.org/drawingml/2006/table">
            <a:tbl>
              <a:tblPr firstRow="1" bandRow="1">
                <a:tableStyleId>{5C22544A-7EE6-4342-B048-85BDC9FD1C3A}</a:tableStyleId>
              </a:tblPr>
              <a:tblGrid>
                <a:gridCol w="1372515">
                  <a:extLst>
                    <a:ext uri="{9D8B030D-6E8A-4147-A177-3AD203B41FA5}">
                      <a16:colId xmlns:a16="http://schemas.microsoft.com/office/drawing/2014/main" val="938030284"/>
                    </a:ext>
                  </a:extLst>
                </a:gridCol>
                <a:gridCol w="1295400">
                  <a:extLst>
                    <a:ext uri="{9D8B030D-6E8A-4147-A177-3AD203B41FA5}">
                      <a16:colId xmlns:a16="http://schemas.microsoft.com/office/drawing/2014/main" val="2391631999"/>
                    </a:ext>
                  </a:extLst>
                </a:gridCol>
                <a:gridCol w="1295400">
                  <a:extLst>
                    <a:ext uri="{9D8B030D-6E8A-4147-A177-3AD203B41FA5}">
                      <a16:colId xmlns:a16="http://schemas.microsoft.com/office/drawing/2014/main" val="4259767418"/>
                    </a:ext>
                  </a:extLst>
                </a:gridCol>
                <a:gridCol w="838200">
                  <a:extLst>
                    <a:ext uri="{9D8B030D-6E8A-4147-A177-3AD203B41FA5}">
                      <a16:colId xmlns:a16="http://schemas.microsoft.com/office/drawing/2014/main" val="636918865"/>
                    </a:ext>
                  </a:extLst>
                </a:gridCol>
                <a:gridCol w="914400">
                  <a:extLst>
                    <a:ext uri="{9D8B030D-6E8A-4147-A177-3AD203B41FA5}">
                      <a16:colId xmlns:a16="http://schemas.microsoft.com/office/drawing/2014/main" val="2387112423"/>
                    </a:ext>
                  </a:extLst>
                </a:gridCol>
                <a:gridCol w="2830798">
                  <a:extLst>
                    <a:ext uri="{9D8B030D-6E8A-4147-A177-3AD203B41FA5}">
                      <a16:colId xmlns:a16="http://schemas.microsoft.com/office/drawing/2014/main" val="2640372257"/>
                    </a:ext>
                  </a:extLst>
                </a:gridCol>
              </a:tblGrid>
              <a:tr h="480060">
                <a:tc>
                  <a:txBody>
                    <a:bodyPr/>
                    <a:lstStyle/>
                    <a:p>
                      <a:r>
                        <a:rPr lang="en-US" sz="1400" dirty="0"/>
                        <a:t>Supercomputer</a:t>
                      </a:r>
                    </a:p>
                  </a:txBody>
                  <a:tcPr marL="68580" marR="68580" marT="34290" marB="34290"/>
                </a:tc>
                <a:tc>
                  <a:txBody>
                    <a:bodyPr/>
                    <a:lstStyle/>
                    <a:p>
                      <a:r>
                        <a:rPr lang="en-US" sz="1400" dirty="0"/>
                        <a:t>Institution</a:t>
                      </a:r>
                    </a:p>
                  </a:txBody>
                  <a:tcPr marL="68580" marR="68580" marT="34290" marB="34290"/>
                </a:tc>
                <a:tc>
                  <a:txBody>
                    <a:bodyPr/>
                    <a:lstStyle/>
                    <a:p>
                      <a:r>
                        <a:rPr lang="en-US" sz="1400" dirty="0"/>
                        <a:t>Hours Down CY2021</a:t>
                      </a:r>
                    </a:p>
                  </a:txBody>
                  <a:tcPr marL="68580" marR="68580" marT="34290" marB="34290"/>
                </a:tc>
                <a:tc>
                  <a:txBody>
                    <a:bodyPr/>
                    <a:lstStyle/>
                    <a:p>
                      <a:r>
                        <a:rPr lang="en-US" sz="1400" dirty="0"/>
                        <a:t>% Down CY2021</a:t>
                      </a:r>
                    </a:p>
                  </a:txBody>
                  <a:tcPr marL="68580" marR="68580" marT="34290" marB="34290"/>
                </a:tc>
                <a:tc>
                  <a:txBody>
                    <a:bodyPr/>
                    <a:lstStyle/>
                    <a:p>
                      <a:r>
                        <a:rPr lang="en-US" sz="1400" dirty="0"/>
                        <a:t>%Uptime CY2021</a:t>
                      </a:r>
                    </a:p>
                  </a:txBody>
                  <a:tcPr marL="68580" marR="68580" marT="34290" marB="34290"/>
                </a:tc>
                <a:tc>
                  <a:txBody>
                    <a:bodyPr/>
                    <a:lstStyle/>
                    <a:p>
                      <a:r>
                        <a:rPr lang="en-US" sz="1400" dirty="0"/>
                        <a:t>Jargon</a:t>
                      </a:r>
                    </a:p>
                  </a:txBody>
                  <a:tcPr marL="68580" marR="68580" marT="34290" marB="34290"/>
                </a:tc>
                <a:extLst>
                  <a:ext uri="{0D108BD9-81ED-4DB2-BD59-A6C34878D82A}">
                    <a16:rowId xmlns:a16="http://schemas.microsoft.com/office/drawing/2014/main" val="75222472"/>
                  </a:ext>
                </a:extLst>
              </a:tr>
              <a:tr h="278130">
                <a:tc>
                  <a:txBody>
                    <a:bodyPr/>
                    <a:lstStyle/>
                    <a:p>
                      <a:r>
                        <a:rPr lang="en-US" sz="1400" dirty="0"/>
                        <a:t>Schooner</a:t>
                      </a:r>
                    </a:p>
                  </a:txBody>
                  <a:tcPr marL="68580" marR="68580" marT="34290" marB="34290"/>
                </a:tc>
                <a:tc>
                  <a:txBody>
                    <a:bodyPr/>
                    <a:lstStyle/>
                    <a:p>
                      <a:r>
                        <a:rPr lang="en-US" sz="1400" dirty="0"/>
                        <a:t>OU</a:t>
                      </a:r>
                    </a:p>
                  </a:txBody>
                  <a:tcPr marL="68580" marR="68580" marT="34290" marB="34290"/>
                </a:tc>
                <a:tc>
                  <a:txBody>
                    <a:bodyPr/>
                    <a:lstStyle/>
                    <a:p>
                      <a:r>
                        <a:rPr lang="en-US" sz="1400" dirty="0"/>
                        <a:t>107.1 </a:t>
                      </a:r>
                      <a:r>
                        <a:rPr lang="en-US" sz="1400" dirty="0" err="1"/>
                        <a:t>hrs</a:t>
                      </a:r>
                      <a:endParaRPr lang="en-US" sz="1400" dirty="0"/>
                    </a:p>
                  </a:txBody>
                  <a:tcPr marL="68580" marR="68580" marT="34290" marB="34290"/>
                </a:tc>
                <a:tc>
                  <a:txBody>
                    <a:bodyPr/>
                    <a:lstStyle/>
                    <a:p>
                      <a:r>
                        <a:rPr lang="en-US" sz="1400" dirty="0"/>
                        <a:t>1.2%</a:t>
                      </a:r>
                    </a:p>
                  </a:txBody>
                  <a:tcPr marL="68580" marR="68580" marT="34290" marB="34290"/>
                </a:tc>
                <a:tc>
                  <a:txBody>
                    <a:bodyPr/>
                    <a:lstStyle/>
                    <a:p>
                      <a:r>
                        <a:rPr lang="en-US" sz="1400" dirty="0"/>
                        <a:t>98.8%</a:t>
                      </a:r>
                    </a:p>
                  </a:txBody>
                  <a:tcPr marL="68580" marR="68580" marT="34290" marB="34290"/>
                </a:tc>
                <a:tc>
                  <a:txBody>
                    <a:bodyPr/>
                    <a:lstStyle/>
                    <a:p>
                      <a:r>
                        <a:rPr lang="en-US" sz="1400" dirty="0"/>
                        <a:t>Almost “2 nines”</a:t>
                      </a:r>
                    </a:p>
                  </a:txBody>
                  <a:tcPr marL="68580" marR="68580" marT="34290" marB="34290"/>
                </a:tc>
                <a:extLst>
                  <a:ext uri="{0D108BD9-81ED-4DB2-BD59-A6C34878D82A}">
                    <a16:rowId xmlns:a16="http://schemas.microsoft.com/office/drawing/2014/main" val="65780274"/>
                  </a:ext>
                </a:extLst>
              </a:tr>
              <a:tr h="278130">
                <a:tc>
                  <a:txBody>
                    <a:bodyPr/>
                    <a:lstStyle/>
                    <a:p>
                      <a:r>
                        <a:rPr lang="en-US" sz="1400" dirty="0"/>
                        <a:t>Stampede2</a:t>
                      </a:r>
                    </a:p>
                  </a:txBody>
                  <a:tcPr marL="68580" marR="68580" marT="34290" marB="34290"/>
                </a:tc>
                <a:tc>
                  <a:txBody>
                    <a:bodyPr/>
                    <a:lstStyle/>
                    <a:p>
                      <a:r>
                        <a:rPr lang="en-US" sz="1400" dirty="0"/>
                        <a:t>TACC/U Texas</a:t>
                      </a:r>
                    </a:p>
                  </a:txBody>
                  <a:tcPr marL="68580" marR="68580" marT="34290" marB="34290"/>
                </a:tc>
                <a:tc>
                  <a:txBody>
                    <a:bodyPr/>
                    <a:lstStyle/>
                    <a:p>
                      <a:r>
                        <a:rPr lang="en-US" sz="1400" dirty="0"/>
                        <a:t>129.4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45870341"/>
                  </a:ext>
                </a:extLst>
              </a:tr>
              <a:tr h="278130">
                <a:tc>
                  <a:txBody>
                    <a:bodyPr/>
                    <a:lstStyle/>
                    <a:p>
                      <a:r>
                        <a:rPr lang="en-US" sz="1400" dirty="0"/>
                        <a:t>Brown</a:t>
                      </a:r>
                    </a:p>
                  </a:txBody>
                  <a:tcPr marL="68580" marR="68580" marT="34290" marB="34290"/>
                </a:tc>
                <a:tc>
                  <a:txBody>
                    <a:bodyPr/>
                    <a:lstStyle/>
                    <a:p>
                      <a:r>
                        <a:rPr lang="en-US" sz="1400" dirty="0"/>
                        <a:t>Purdue</a:t>
                      </a:r>
                    </a:p>
                  </a:txBody>
                  <a:tcPr marL="68580" marR="68580" marT="34290" marB="34290"/>
                </a:tc>
                <a:tc>
                  <a:txBody>
                    <a:bodyPr/>
                    <a:lstStyle/>
                    <a:p>
                      <a:r>
                        <a:rPr lang="en-US" sz="1400" dirty="0"/>
                        <a:t>130.3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4115419"/>
                  </a:ext>
                </a:extLst>
              </a:tr>
              <a:tr h="278130">
                <a:tc>
                  <a:txBody>
                    <a:bodyPr/>
                    <a:lstStyle/>
                    <a:p>
                      <a:r>
                        <a:rPr lang="en-US" sz="1400" dirty="0"/>
                        <a:t>Bell</a:t>
                      </a:r>
                    </a:p>
                  </a:txBody>
                  <a:tcPr marL="68580" marR="68580" marT="34290" marB="34290"/>
                </a:tc>
                <a:tc>
                  <a:txBody>
                    <a:bodyPr/>
                    <a:lstStyle/>
                    <a:p>
                      <a:r>
                        <a:rPr lang="en-US" sz="1400" dirty="0"/>
                        <a:t>Purdue</a:t>
                      </a:r>
                    </a:p>
                  </a:txBody>
                  <a:tcPr marL="68580" marR="68580" marT="34290" marB="34290"/>
                </a:tc>
                <a:tc>
                  <a:txBody>
                    <a:bodyPr/>
                    <a:lstStyle/>
                    <a:p>
                      <a:r>
                        <a:rPr lang="en-US" sz="1400" dirty="0"/>
                        <a:t>212.7 </a:t>
                      </a:r>
                      <a:r>
                        <a:rPr lang="en-US" sz="1400" dirty="0" err="1"/>
                        <a:t>hrs</a:t>
                      </a:r>
                      <a:endParaRPr lang="en-US" sz="1400" dirty="0"/>
                    </a:p>
                  </a:txBody>
                  <a:tcPr marL="68580" marR="68580" marT="34290" marB="34290"/>
                </a:tc>
                <a:tc>
                  <a:txBody>
                    <a:bodyPr/>
                    <a:lstStyle/>
                    <a:p>
                      <a:r>
                        <a:rPr lang="en-US" sz="1400" dirty="0"/>
                        <a:t>2.4%</a:t>
                      </a:r>
                    </a:p>
                  </a:txBody>
                  <a:tcPr marL="68580" marR="68580" marT="34290" marB="34290"/>
                </a:tc>
                <a:tc>
                  <a:txBody>
                    <a:bodyPr/>
                    <a:lstStyle/>
                    <a:p>
                      <a:r>
                        <a:rPr lang="en-US" sz="1400" dirty="0"/>
                        <a:t>97.6%</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232391540"/>
                  </a:ext>
                </a:extLst>
              </a:tr>
              <a:tr h="278130">
                <a:tc>
                  <a:txBody>
                    <a:bodyPr/>
                    <a:lstStyle/>
                    <a:p>
                      <a:r>
                        <a:rPr lang="en-US" sz="1400" dirty="0"/>
                        <a:t>Cheyenne</a:t>
                      </a:r>
                    </a:p>
                  </a:txBody>
                  <a:tcPr marL="68580" marR="68580" marT="34290" marB="34290"/>
                </a:tc>
                <a:tc>
                  <a:txBody>
                    <a:bodyPr/>
                    <a:lstStyle/>
                    <a:p>
                      <a:r>
                        <a:rPr lang="en-US" sz="1400" dirty="0"/>
                        <a:t>NCAR</a:t>
                      </a:r>
                    </a:p>
                  </a:txBody>
                  <a:tcPr marL="68580" marR="68580" marT="34290" marB="34290"/>
                </a:tc>
                <a:tc>
                  <a:txBody>
                    <a:bodyPr/>
                    <a:lstStyle/>
                    <a:p>
                      <a:r>
                        <a:rPr lang="en-US" sz="1400" dirty="0"/>
                        <a:t>360.0 </a:t>
                      </a:r>
                      <a:r>
                        <a:rPr lang="en-US" sz="1400" dirty="0" err="1"/>
                        <a:t>hrs</a:t>
                      </a:r>
                      <a:endParaRPr lang="en-US" sz="1400" dirty="0"/>
                    </a:p>
                  </a:txBody>
                  <a:tcPr marL="68580" marR="68580" marT="34290" marB="34290"/>
                </a:tc>
                <a:tc>
                  <a:txBody>
                    <a:bodyPr/>
                    <a:lstStyle/>
                    <a:p>
                      <a:r>
                        <a:rPr lang="en-US" sz="1400" dirty="0"/>
                        <a:t>4.1%</a:t>
                      </a:r>
                    </a:p>
                  </a:txBody>
                  <a:tcPr marL="68580" marR="68580" marT="34290" marB="34290"/>
                </a:tc>
                <a:tc>
                  <a:txBody>
                    <a:bodyPr/>
                    <a:lstStyle/>
                    <a:p>
                      <a:r>
                        <a:rPr lang="en-US" sz="1400" dirty="0"/>
                        <a:t>95.9%</a:t>
                      </a:r>
                    </a:p>
                  </a:txBody>
                  <a:tcPr marL="68580" marR="68580" marT="34290" marB="34290"/>
                </a:tc>
                <a:tc>
                  <a:txBody>
                    <a:bodyPr/>
                    <a:lstStyle/>
                    <a:p>
                      <a:r>
                        <a:rPr lang="en-US" sz="1400" dirty="0"/>
                        <a:t>Modestly beats “1½ nines”</a:t>
                      </a:r>
                    </a:p>
                  </a:txBody>
                  <a:tcPr marL="68580" marR="68580" marT="34290" marB="34290"/>
                </a:tc>
                <a:extLst>
                  <a:ext uri="{0D108BD9-81ED-4DB2-BD59-A6C34878D82A}">
                    <a16:rowId xmlns:a16="http://schemas.microsoft.com/office/drawing/2014/main" val="3344935911"/>
                  </a:ext>
                </a:extLst>
              </a:tr>
              <a:tr h="278130">
                <a:tc>
                  <a:txBody>
                    <a:bodyPr/>
                    <a:lstStyle/>
                    <a:p>
                      <a:r>
                        <a:rPr lang="en-US" sz="1400" b="1" dirty="0"/>
                        <a:t>NSF standard</a:t>
                      </a:r>
                    </a:p>
                  </a:txBody>
                  <a:tcPr marL="68580" marR="68580" marT="34290" marB="34290"/>
                </a:tc>
                <a:tc>
                  <a:txBody>
                    <a:bodyPr/>
                    <a:lstStyle/>
                    <a:p>
                      <a:r>
                        <a:rPr lang="en-US" sz="1400" b="1" dirty="0"/>
                        <a:t>17-558, 20-606</a:t>
                      </a:r>
                    </a:p>
                  </a:txBody>
                  <a:tcPr marL="68580" marR="68580" marT="34290" marB="34290"/>
                </a:tc>
                <a:tc>
                  <a:txBody>
                    <a:bodyPr/>
                    <a:lstStyle/>
                    <a:p>
                      <a:r>
                        <a:rPr lang="en-US" sz="1400" b="1" dirty="0"/>
                        <a:t>438.0 </a:t>
                      </a:r>
                      <a:r>
                        <a:rPr lang="en-US" sz="1400" b="1" dirty="0" err="1"/>
                        <a:t>hrs</a:t>
                      </a:r>
                      <a:endParaRPr lang="en-US" sz="1400" b="1" dirty="0"/>
                    </a:p>
                  </a:txBody>
                  <a:tcPr marL="68580" marR="68580" marT="34290" marB="34290"/>
                </a:tc>
                <a:tc>
                  <a:txBody>
                    <a:bodyPr/>
                    <a:lstStyle/>
                    <a:p>
                      <a:r>
                        <a:rPr lang="en-US" sz="1400" b="1" dirty="0"/>
                        <a:t>5.0%</a:t>
                      </a:r>
                    </a:p>
                  </a:txBody>
                  <a:tcPr marL="68580" marR="68580" marT="34290" marB="34290"/>
                </a:tc>
                <a:tc>
                  <a:txBody>
                    <a:bodyPr/>
                    <a:lstStyle/>
                    <a:p>
                      <a:r>
                        <a:rPr lang="en-US" sz="1400" b="1" dirty="0"/>
                        <a:t>95.0%</a:t>
                      </a:r>
                    </a:p>
                  </a:txBody>
                  <a:tcPr marL="68580" marR="68580" marT="34290" marB="34290"/>
                </a:tc>
                <a:tc>
                  <a:txBody>
                    <a:bodyPr/>
                    <a:lstStyle/>
                    <a:p>
                      <a:r>
                        <a:rPr lang="en-US" sz="1400" b="1" dirty="0"/>
                        <a:t>“1½ nines”</a:t>
                      </a:r>
                    </a:p>
                  </a:txBody>
                  <a:tcPr marL="68580" marR="68580" marT="34290" marB="34290"/>
                </a:tc>
                <a:extLst>
                  <a:ext uri="{0D108BD9-81ED-4DB2-BD59-A6C34878D82A}">
                    <a16:rowId xmlns:a16="http://schemas.microsoft.com/office/drawing/2014/main" val="3895396953"/>
                  </a:ext>
                </a:extLst>
              </a:tr>
              <a:tr h="480060">
                <a:tc>
                  <a:txBody>
                    <a:bodyPr/>
                    <a:lstStyle/>
                    <a:p>
                      <a:r>
                        <a:rPr lang="en-US" sz="1400" b="0" i="1" dirty="0"/>
                        <a:t>Enterprise standard</a:t>
                      </a:r>
                    </a:p>
                  </a:txBody>
                  <a:tcPr marL="68580" marR="68580" marT="34290" marB="34290"/>
                </a:tc>
                <a:tc>
                  <a:txBody>
                    <a:bodyPr/>
                    <a:lstStyle/>
                    <a:p>
                      <a:endParaRPr lang="en-US" sz="1400" dirty="0"/>
                    </a:p>
                  </a:txBody>
                  <a:tcPr marL="68580" marR="68580" marT="34290" marB="34290"/>
                </a:tc>
                <a:tc>
                  <a:txBody>
                    <a:bodyPr/>
                    <a:lstStyle/>
                    <a:p>
                      <a:r>
                        <a:rPr lang="en-US" sz="1400" b="0" i="1" dirty="0"/>
                        <a:t>0.09 hours/year</a:t>
                      </a:r>
                    </a:p>
                    <a:p>
                      <a:r>
                        <a:rPr lang="en-US" sz="1400" b="0" i="1" dirty="0"/>
                        <a:t>(5¼ minutes/</a:t>
                      </a:r>
                      <a:r>
                        <a:rPr lang="en-US" sz="1400" b="0" i="1" dirty="0" err="1"/>
                        <a:t>yr</a:t>
                      </a:r>
                      <a:r>
                        <a:rPr lang="en-US" sz="1400" b="0" i="1" dirty="0"/>
                        <a:t>)</a:t>
                      </a:r>
                    </a:p>
                  </a:txBody>
                  <a:tcPr marL="68580" marR="68580" marT="34290" marB="34290"/>
                </a:tc>
                <a:tc>
                  <a:txBody>
                    <a:bodyPr/>
                    <a:lstStyle/>
                    <a:p>
                      <a:r>
                        <a:rPr lang="en-US" sz="1400" b="0" i="1" dirty="0"/>
                        <a:t>0.001</a:t>
                      </a:r>
                    </a:p>
                  </a:txBody>
                  <a:tcPr marL="68580" marR="68580" marT="34290" marB="34290"/>
                </a:tc>
                <a:tc>
                  <a:txBody>
                    <a:bodyPr/>
                    <a:lstStyle/>
                    <a:p>
                      <a:r>
                        <a:rPr lang="en-US" sz="1400" i="1" dirty="0"/>
                        <a:t>99.999%</a:t>
                      </a:r>
                    </a:p>
                  </a:txBody>
                  <a:tcPr marL="68580" marR="68580" marT="34290" marB="34290"/>
                </a:tc>
                <a:tc>
                  <a:txBody>
                    <a:bodyPr/>
                    <a:lstStyle/>
                    <a:p>
                      <a:r>
                        <a:rPr lang="en-US" sz="1400" i="1" dirty="0"/>
                        <a:t>“5 nines”</a:t>
                      </a:r>
                    </a:p>
                  </a:txBody>
                  <a:tcPr marL="68580" marR="68580" marT="34290" marB="34290"/>
                </a:tc>
                <a:extLst>
                  <a:ext uri="{0D108BD9-81ED-4DB2-BD59-A6C34878D82A}">
                    <a16:rowId xmlns:a16="http://schemas.microsoft.com/office/drawing/2014/main" val="4012317625"/>
                  </a:ext>
                </a:extLst>
              </a:tr>
            </a:tbl>
          </a:graphicData>
        </a:graphic>
      </p:graphicFrame>
      <p:sp>
        <p:nvSpPr>
          <p:cNvPr id="5" name="TextBox 4">
            <a:extLst>
              <a:ext uri="{FF2B5EF4-FFF2-40B4-BE49-F238E27FC236}">
                <a16:creationId xmlns:a16="http://schemas.microsoft.com/office/drawing/2014/main" id="{1A909747-7E12-439E-9BD8-B6E8A5409461}"/>
              </a:ext>
            </a:extLst>
          </p:cNvPr>
          <p:cNvSpPr txBox="1"/>
          <p:nvPr/>
        </p:nvSpPr>
        <p:spPr>
          <a:xfrm>
            <a:off x="2935061" y="4826248"/>
            <a:ext cx="3273878" cy="1054904"/>
          </a:xfrm>
          <a:prstGeom prst="rect">
            <a:avLst/>
          </a:prstGeom>
          <a:noFill/>
        </p:spPr>
        <p:txBody>
          <a:bodyPr wrap="square" rtlCol="0">
            <a:spAutoFit/>
          </a:bodyPr>
          <a:lstStyle/>
          <a:p>
            <a:pPr>
              <a:lnSpc>
                <a:spcPct val="110000"/>
              </a:lnSpc>
              <a:spcBef>
                <a:spcPts val="0"/>
              </a:spcBef>
            </a:pPr>
            <a:r>
              <a:rPr lang="en-US" sz="1350" dirty="0">
                <a:hlinkClick r:id="rId2"/>
              </a:rPr>
              <a:t>https://portal.xsede.org/user-news/-/news/</a:t>
            </a:r>
            <a:endParaRPr lang="en-US" sz="1350" dirty="0"/>
          </a:p>
          <a:p>
            <a:pPr>
              <a:lnSpc>
                <a:spcPct val="110000"/>
              </a:lnSpc>
              <a:spcBef>
                <a:spcPts val="0"/>
              </a:spcBef>
            </a:pPr>
            <a:r>
              <a:rPr lang="en-US" sz="1350" dirty="0">
                <a:hlinkClick r:id="rId3"/>
              </a:rPr>
              <a:t>https://arc.ucar.edu/articles</a:t>
            </a:r>
            <a:endParaRPr lang="en-US" sz="1350" dirty="0"/>
          </a:p>
          <a:p>
            <a:pPr>
              <a:lnSpc>
                <a:spcPct val="110000"/>
              </a:lnSpc>
              <a:spcBef>
                <a:spcPts val="0"/>
              </a:spcBef>
            </a:pPr>
            <a:r>
              <a:rPr lang="en-US" sz="1350" dirty="0">
                <a:hlinkClick r:id="rId4"/>
              </a:rPr>
              <a:t>https://www.rcac.purdue.edu/news/outages</a:t>
            </a:r>
            <a:endParaRPr lang="en-US" sz="1350" dirty="0"/>
          </a:p>
          <a:p>
            <a:endParaRPr lang="en-US" dirty="0"/>
          </a:p>
        </p:txBody>
      </p:sp>
      <p:sp>
        <p:nvSpPr>
          <p:cNvPr id="6" name="Footer Placeholder 3">
            <a:extLst>
              <a:ext uri="{FF2B5EF4-FFF2-40B4-BE49-F238E27FC236}">
                <a16:creationId xmlns:a16="http://schemas.microsoft.com/office/drawing/2014/main" id="{CFBB9DDD-3351-4089-8DA1-F7EA235B8F1C}"/>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
        <p:nvSpPr>
          <p:cNvPr id="7" name="Slide Number Placeholder 4">
            <a:extLst>
              <a:ext uri="{FF2B5EF4-FFF2-40B4-BE49-F238E27FC236}">
                <a16:creationId xmlns:a16="http://schemas.microsoft.com/office/drawing/2014/main" id="{83A04013-A43D-40EA-A003-6D16D55B28D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188</a:t>
            </a:fld>
            <a:endParaRPr lang="en-US" dirty="0"/>
          </a:p>
        </p:txBody>
      </p:sp>
    </p:spTree>
    <p:extLst>
      <p:ext uri="{BB962C8B-B14F-4D97-AF65-F5344CB8AC3E}">
        <p14:creationId xmlns:p14="http://schemas.microsoft.com/office/powerpoint/2010/main" val="31098769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3935-23A9-3F8E-948A-AC3F3C285577}"/>
              </a:ext>
            </a:extLst>
          </p:cNvPr>
          <p:cNvSpPr>
            <a:spLocks noGrp="1"/>
          </p:cNvSpPr>
          <p:nvPr>
            <p:ph type="title"/>
          </p:nvPr>
        </p:nvSpPr>
        <p:spPr/>
        <p:txBody>
          <a:bodyPr/>
          <a:lstStyle/>
          <a:p>
            <a:r>
              <a:rPr lang="en-US" dirty="0"/>
              <a:t>Node Flavors</a:t>
            </a:r>
          </a:p>
        </p:txBody>
      </p:sp>
      <p:sp>
        <p:nvSpPr>
          <p:cNvPr id="3" name="Content Placeholder 2">
            <a:extLst>
              <a:ext uri="{FF2B5EF4-FFF2-40B4-BE49-F238E27FC236}">
                <a16:creationId xmlns:a16="http://schemas.microsoft.com/office/drawing/2014/main" id="{1AFA3409-088A-98F2-56FE-94089B37D8B8}"/>
              </a:ext>
            </a:extLst>
          </p:cNvPr>
          <p:cNvSpPr>
            <a:spLocks noGrp="1"/>
          </p:cNvSpPr>
          <p:nvPr>
            <p:ph idx="1"/>
          </p:nvPr>
        </p:nvSpPr>
        <p:spPr/>
        <p:txBody>
          <a:bodyPr/>
          <a:lstStyle/>
          <a:p>
            <a:r>
              <a:rPr lang="en-US" dirty="0"/>
              <a:t>Compute</a:t>
            </a:r>
          </a:p>
          <a:p>
            <a:pPr lvl="1"/>
            <a:r>
              <a:rPr lang="en-US" dirty="0"/>
              <a:t>Regular (CPU-focused)</a:t>
            </a:r>
          </a:p>
          <a:p>
            <a:pPr lvl="1"/>
            <a:r>
              <a:rPr lang="en-US" dirty="0"/>
              <a:t>GPU</a:t>
            </a:r>
          </a:p>
          <a:p>
            <a:pPr lvl="1"/>
            <a:r>
              <a:rPr lang="en-US" dirty="0"/>
              <a:t>Large RAM</a:t>
            </a:r>
          </a:p>
          <a:p>
            <a:r>
              <a:rPr lang="en-US" dirty="0"/>
              <a:t>Support</a:t>
            </a:r>
          </a:p>
          <a:p>
            <a:r>
              <a:rPr lang="en-US" dirty="0"/>
              <a:t>Storage</a:t>
            </a:r>
          </a:p>
        </p:txBody>
      </p:sp>
      <p:sp>
        <p:nvSpPr>
          <p:cNvPr id="4" name="Footer Placeholder 3">
            <a:extLst>
              <a:ext uri="{FF2B5EF4-FFF2-40B4-BE49-F238E27FC236}">
                <a16:creationId xmlns:a16="http://schemas.microsoft.com/office/drawing/2014/main" id="{25C0D972-692B-DE88-48C1-D9A846ED1E5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01DB57CB-484A-1C94-42AA-BD4DD8863D6A}"/>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3619447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17 2025</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C7D-6899-4F23-8D16-04D0B95B1B92}"/>
              </a:ext>
            </a:extLst>
          </p:cNvPr>
          <p:cNvSpPr>
            <a:spLocks noGrp="1"/>
          </p:cNvSpPr>
          <p:nvPr>
            <p:ph type="title"/>
          </p:nvPr>
        </p:nvSpPr>
        <p:spPr/>
        <p:txBody>
          <a:bodyPr/>
          <a:lstStyle/>
          <a:p>
            <a:r>
              <a:rPr lang="en-US" sz="3850" dirty="0"/>
              <a:t>Supercomputer Condominium Nodes</a:t>
            </a:r>
          </a:p>
        </p:txBody>
      </p:sp>
      <p:sp>
        <p:nvSpPr>
          <p:cNvPr id="3" name="Content Placeholder 2">
            <a:extLst>
              <a:ext uri="{FF2B5EF4-FFF2-40B4-BE49-F238E27FC236}">
                <a16:creationId xmlns:a16="http://schemas.microsoft.com/office/drawing/2014/main" id="{8C715088-2671-40B1-92CE-6C840FA11247}"/>
              </a:ext>
            </a:extLst>
          </p:cNvPr>
          <p:cNvSpPr>
            <a:spLocks noGrp="1"/>
          </p:cNvSpPr>
          <p:nvPr>
            <p:ph idx="1"/>
          </p:nvPr>
        </p:nvSpPr>
        <p:spPr>
          <a:xfrm>
            <a:off x="304800" y="1194624"/>
            <a:ext cx="8610600" cy="4648200"/>
          </a:xfrm>
        </p:spPr>
        <p:txBody>
          <a:bodyPr/>
          <a:lstStyle/>
          <a:p>
            <a:r>
              <a:rPr lang="en-US" b="1" u="sng" dirty="0"/>
              <a:t>Buy</a:t>
            </a:r>
            <a:r>
              <a:rPr lang="en-US" dirty="0"/>
              <a:t>: OU users can buy “condominium” nodes any time!</a:t>
            </a:r>
          </a:p>
          <a:p>
            <a:pPr lvl="1"/>
            <a:r>
              <a:rPr lang="en-US" dirty="0"/>
              <a:t>Researcher buys the node and a few network cables.</a:t>
            </a:r>
          </a:p>
          <a:p>
            <a:pPr lvl="1"/>
            <a:r>
              <a:rPr lang="en-US" dirty="0"/>
              <a:t>OU’s COI sponsors space, power, cooling, network (including internal networks) and labor.</a:t>
            </a:r>
          </a:p>
          <a:p>
            <a:pPr lvl="1"/>
            <a:r>
              <a:rPr lang="en-US" dirty="0"/>
              <a:t>In production for the lifetime of the current supercomputer and       its immediate successor.</a:t>
            </a:r>
          </a:p>
          <a:p>
            <a:r>
              <a:rPr lang="en-US" b="1" u="sng" dirty="0"/>
              <a:t>Researchers’ Pricing</a:t>
            </a:r>
            <a:r>
              <a:rPr lang="en-US" dirty="0"/>
              <a:t>: available on request (OSCER requests   the quote, based on our standard configuration).</a:t>
            </a:r>
          </a:p>
          <a:p>
            <a:r>
              <a:rPr lang="en-US" b="1" u="sng" dirty="0"/>
              <a:t>Flavors</a:t>
            </a:r>
            <a:r>
              <a:rPr lang="en-US" dirty="0"/>
              <a:t>: Compute nodes, GPU nodes, large RAM nodes</a:t>
            </a:r>
            <a:endParaRPr lang="en-US" b="1" u="sng" dirty="0"/>
          </a:p>
          <a:p>
            <a:r>
              <a:rPr lang="en-US" b="1" u="sng" dirty="0"/>
              <a:t>Storage</a:t>
            </a:r>
            <a:r>
              <a:rPr lang="en-US" dirty="0"/>
              <a:t>: See </a:t>
            </a:r>
            <a:r>
              <a:rPr lang="en-US" dirty="0" err="1"/>
              <a:t>OURdisk</a:t>
            </a:r>
            <a:r>
              <a:rPr lang="en-US" dirty="0"/>
              <a:t> (slides a little later)</a:t>
            </a:r>
          </a:p>
        </p:txBody>
      </p:sp>
      <p:sp>
        <p:nvSpPr>
          <p:cNvPr id="4" name="Footer Placeholder 3">
            <a:extLst>
              <a:ext uri="{FF2B5EF4-FFF2-40B4-BE49-F238E27FC236}">
                <a16:creationId xmlns:a16="http://schemas.microsoft.com/office/drawing/2014/main" id="{05237D26-EFCB-49A8-99CD-417322F97DA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5C1271F-0851-484B-BBAE-AD19D669CBD8}"/>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3708193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2457-1771-06A7-0404-9DA3448774A8}"/>
              </a:ext>
            </a:extLst>
          </p:cNvPr>
          <p:cNvSpPr>
            <a:spLocks noGrp="1"/>
          </p:cNvSpPr>
          <p:nvPr>
            <p:ph type="title"/>
          </p:nvPr>
        </p:nvSpPr>
        <p:spPr/>
        <p:txBody>
          <a:bodyPr/>
          <a:lstStyle/>
          <a:p>
            <a:r>
              <a:rPr lang="en-US" dirty="0"/>
              <a:t>Storage: /home</a:t>
            </a:r>
          </a:p>
        </p:txBody>
      </p:sp>
      <p:sp>
        <p:nvSpPr>
          <p:cNvPr id="3" name="Content Placeholder 2">
            <a:extLst>
              <a:ext uri="{FF2B5EF4-FFF2-40B4-BE49-F238E27FC236}">
                <a16:creationId xmlns:a16="http://schemas.microsoft.com/office/drawing/2014/main" id="{CA9B0C7E-C6F9-0D65-35CD-A91ADE29F745}"/>
              </a:ext>
            </a:extLst>
          </p:cNvPr>
          <p:cNvSpPr>
            <a:spLocks noGrp="1"/>
          </p:cNvSpPr>
          <p:nvPr>
            <p:ph idx="1"/>
          </p:nvPr>
        </p:nvSpPr>
        <p:spPr>
          <a:xfrm>
            <a:off x="512762" y="1160589"/>
            <a:ext cx="8270876" cy="4648200"/>
          </a:xfrm>
        </p:spPr>
        <p:txBody>
          <a:bodyPr/>
          <a:lstStyle/>
          <a:p>
            <a:r>
              <a:rPr lang="en-US" b="1" u="sng" dirty="0"/>
              <a:t>/home</a:t>
            </a:r>
            <a:r>
              <a:rPr lang="en-US" dirty="0"/>
              <a:t>: For software packages, scripts, small input files.</a:t>
            </a:r>
          </a:p>
          <a:p>
            <a:pPr lvl="1"/>
            <a:r>
              <a:rPr lang="en-US" b="1" u="sng" dirty="0"/>
              <a:t>EVERY USER</a:t>
            </a:r>
            <a:r>
              <a:rPr lang="en-US" dirty="0"/>
              <a:t> gets a /home directory.</a:t>
            </a:r>
          </a:p>
          <a:p>
            <a:pPr lvl="1"/>
            <a:r>
              <a:rPr lang="en-US" b="1" u="sng" dirty="0"/>
              <a:t>NO CHARGE</a:t>
            </a:r>
            <a:r>
              <a:rPr lang="en-US" dirty="0"/>
              <a:t>: Sponsored by the CIO.</a:t>
            </a:r>
          </a:p>
          <a:p>
            <a:pPr lvl="1"/>
            <a:r>
              <a:rPr lang="en-US" b="1" u="sng" dirty="0"/>
              <a:t>PERSISTENT</a:t>
            </a:r>
            <a:r>
              <a:rPr lang="en-US" dirty="0"/>
              <a:t>: Files remain there unless the user deletes them.</a:t>
            </a:r>
            <a:endParaRPr lang="en-US" b="1" u="sng" dirty="0"/>
          </a:p>
          <a:p>
            <a:pPr lvl="1"/>
            <a:r>
              <a:rPr lang="en-US" b="1" u="sng" dirty="0"/>
              <a:t>SMALL</a:t>
            </a:r>
            <a:r>
              <a:rPr lang="en-US" dirty="0"/>
              <a:t>: Typically a few tens of GB per user.</a:t>
            </a:r>
          </a:p>
          <a:p>
            <a:pPr lvl="1"/>
            <a:r>
              <a:rPr lang="en-US" b="1" u="sng" dirty="0"/>
              <a:t>BACKED UP</a:t>
            </a:r>
            <a:r>
              <a:rPr lang="en-US" dirty="0"/>
              <a:t>: Nightly incremental, occasional full dump.</a:t>
            </a:r>
          </a:p>
          <a:p>
            <a:pPr lvl="1"/>
            <a:r>
              <a:rPr lang="en-US" b="1" u="sng" dirty="0"/>
              <a:t>SLOW</a:t>
            </a:r>
            <a:r>
              <a:rPr lang="en-US" dirty="0"/>
              <a:t>: Server with 8 hard (spinning) drives.</a:t>
            </a:r>
          </a:p>
          <a:p>
            <a:pPr lvl="1"/>
            <a:r>
              <a:rPr lang="en-US" dirty="0"/>
              <a:t>2 /home subsystems, each with half of the supercomputer’s users.</a:t>
            </a:r>
          </a:p>
          <a:p>
            <a:pPr lvl="2"/>
            <a:r>
              <a:rPr lang="en-US" dirty="0"/>
              <a:t>If one goes down, those jobs will crash, but there are always           plenty of jobs pending in the queue, so                                                        the supercomputer won’t have any significant idle time.</a:t>
            </a:r>
          </a:p>
          <a:p>
            <a:pPr lvl="1"/>
            <a:r>
              <a:rPr lang="en-US" dirty="0"/>
              <a:t>Configuration: The same as NFS-on-ZFS scratch (coming up)</a:t>
            </a:r>
          </a:p>
          <a:p>
            <a:pPr lvl="1"/>
            <a:endParaRPr lang="en-US" dirty="0"/>
          </a:p>
        </p:txBody>
      </p:sp>
      <p:sp>
        <p:nvSpPr>
          <p:cNvPr id="4" name="Footer Placeholder 3">
            <a:extLst>
              <a:ext uri="{FF2B5EF4-FFF2-40B4-BE49-F238E27FC236}">
                <a16:creationId xmlns:a16="http://schemas.microsoft.com/office/drawing/2014/main" id="{7175FA65-BFBB-7E5E-C284-3D739E7466A8}"/>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20AB3C20-F88B-5C92-631B-4FF1035DE813}"/>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21398481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C803-6CCB-F7F2-89CE-D86C00766682}"/>
              </a:ext>
            </a:extLst>
          </p:cNvPr>
          <p:cNvSpPr>
            <a:spLocks noGrp="1"/>
          </p:cNvSpPr>
          <p:nvPr>
            <p:ph type="title"/>
          </p:nvPr>
        </p:nvSpPr>
        <p:spPr/>
        <p:txBody>
          <a:bodyPr/>
          <a:lstStyle/>
          <a:p>
            <a:r>
              <a:rPr lang="en-US" dirty="0"/>
              <a:t>Storage: /scratch</a:t>
            </a:r>
          </a:p>
        </p:txBody>
      </p:sp>
      <p:sp>
        <p:nvSpPr>
          <p:cNvPr id="3" name="Content Placeholder 2">
            <a:extLst>
              <a:ext uri="{FF2B5EF4-FFF2-40B4-BE49-F238E27FC236}">
                <a16:creationId xmlns:a16="http://schemas.microsoft.com/office/drawing/2014/main" id="{7F0366B0-74B3-CB54-D6B8-EA7259C75DFC}"/>
              </a:ext>
            </a:extLst>
          </p:cNvPr>
          <p:cNvSpPr>
            <a:spLocks noGrp="1"/>
          </p:cNvSpPr>
          <p:nvPr>
            <p:ph idx="1"/>
          </p:nvPr>
        </p:nvSpPr>
        <p:spPr>
          <a:xfrm>
            <a:off x="304800" y="1150538"/>
            <a:ext cx="8610600" cy="4648200"/>
          </a:xfrm>
        </p:spPr>
        <p:txBody>
          <a:bodyPr/>
          <a:lstStyle/>
          <a:p>
            <a:pPr>
              <a:spcBef>
                <a:spcPts val="300"/>
              </a:spcBef>
            </a:pPr>
            <a:r>
              <a:rPr lang="en-US" b="1" u="sng" dirty="0"/>
              <a:t>/scratch</a:t>
            </a:r>
            <a:r>
              <a:rPr lang="en-US" dirty="0"/>
              <a:t>: For bulk datasets.</a:t>
            </a:r>
          </a:p>
          <a:p>
            <a:pPr lvl="1">
              <a:spcBef>
                <a:spcPts val="300"/>
              </a:spcBef>
            </a:pPr>
            <a:r>
              <a:rPr lang="en-US" b="1" u="sng" dirty="0"/>
              <a:t>EVERY USER</a:t>
            </a:r>
            <a:r>
              <a:rPr lang="en-US" dirty="0"/>
              <a:t> gets a /scratch directory.</a:t>
            </a:r>
            <a:endParaRPr lang="en-US" b="1" u="sng" dirty="0"/>
          </a:p>
          <a:p>
            <a:pPr lvl="1">
              <a:spcBef>
                <a:spcPts val="300"/>
              </a:spcBef>
            </a:pPr>
            <a:r>
              <a:rPr lang="en-US" b="1" u="sng" dirty="0"/>
              <a:t>NO CHARGE</a:t>
            </a:r>
            <a:r>
              <a:rPr lang="en-US" dirty="0"/>
              <a:t>: Sponsored by the CIO.</a:t>
            </a:r>
          </a:p>
          <a:p>
            <a:pPr lvl="1">
              <a:spcBef>
                <a:spcPts val="300"/>
              </a:spcBef>
            </a:pPr>
            <a:r>
              <a:rPr lang="en-US" b="1" u="sng" dirty="0"/>
              <a:t>TEMPORARY</a:t>
            </a:r>
            <a:r>
              <a:rPr lang="en-US" dirty="0"/>
              <a:t>: Files remain there for 2 weeks.</a:t>
            </a:r>
            <a:endParaRPr lang="en-US" b="1" u="sng" dirty="0"/>
          </a:p>
          <a:p>
            <a:pPr lvl="1">
              <a:spcBef>
                <a:spcPts val="300"/>
              </a:spcBef>
            </a:pPr>
            <a:r>
              <a:rPr lang="en-US" b="1" u="sng" dirty="0"/>
              <a:t>LARGE</a:t>
            </a:r>
            <a:r>
              <a:rPr lang="en-US" dirty="0"/>
              <a:t>: No quota limit; the only limit is the physical capacity  of the storage device, which is shared among hundreds of users (but usually only a few tens of users at a time).</a:t>
            </a:r>
          </a:p>
          <a:p>
            <a:pPr lvl="1">
              <a:spcBef>
                <a:spcPts val="300"/>
              </a:spcBef>
            </a:pPr>
            <a:r>
              <a:rPr lang="en-US" b="1" u="sng" dirty="0"/>
              <a:t>NEVER EVER BACKED UP</a:t>
            </a:r>
            <a:endParaRPr lang="en-US" dirty="0"/>
          </a:p>
          <a:p>
            <a:pPr lvl="1">
              <a:spcBef>
                <a:spcPts val="300"/>
              </a:spcBef>
            </a:pPr>
            <a:r>
              <a:rPr lang="en-US" b="1" u="sng" dirty="0"/>
              <a:t>FAST or MEDIUM SPEED – 2 flavors</a:t>
            </a:r>
            <a:r>
              <a:rPr lang="en-US" dirty="0"/>
              <a:t>:</a:t>
            </a:r>
          </a:p>
          <a:p>
            <a:pPr lvl="2">
              <a:spcBef>
                <a:spcPts val="300"/>
              </a:spcBef>
            </a:pPr>
            <a:r>
              <a:rPr lang="en-US" b="1" u="sng" dirty="0" err="1"/>
              <a:t>CephFS</a:t>
            </a:r>
            <a:r>
              <a:rPr lang="en-US" dirty="0"/>
              <a:t>: 7 </a:t>
            </a:r>
            <a:r>
              <a:rPr lang="en-US" dirty="0" err="1"/>
              <a:t>diskfull</a:t>
            </a:r>
            <a:r>
              <a:rPr lang="en-US" dirty="0"/>
              <a:t> servers with 20 × 20 TB Nearline SAS spinning,    erasure coding (4 data chunks + 2 redundancy chunks, server-level).</a:t>
            </a:r>
          </a:p>
          <a:p>
            <a:pPr lvl="2">
              <a:spcBef>
                <a:spcPts val="300"/>
              </a:spcBef>
            </a:pPr>
            <a:r>
              <a:rPr lang="en-US" b="1" u="sng" dirty="0"/>
              <a:t>NFS</a:t>
            </a:r>
            <a:r>
              <a:rPr lang="en-US" dirty="0"/>
              <a:t>: Servers filled with up to 16 × 20 TB Nearline SAS spinning                           (NFS-on-ZFS on physical RAID6 + hot spare).</a:t>
            </a:r>
          </a:p>
          <a:p>
            <a:pPr lvl="3">
              <a:spcBef>
                <a:spcPts val="300"/>
              </a:spcBef>
            </a:pPr>
            <a:r>
              <a:rPr lang="en-US" dirty="0"/>
              <a:t>Soon to be 4 NFS-on-ZFS /scratch subsystems, covering ~80% of users.</a:t>
            </a:r>
          </a:p>
        </p:txBody>
      </p:sp>
      <p:sp>
        <p:nvSpPr>
          <p:cNvPr id="4" name="Footer Placeholder 3">
            <a:extLst>
              <a:ext uri="{FF2B5EF4-FFF2-40B4-BE49-F238E27FC236}">
                <a16:creationId xmlns:a16="http://schemas.microsoft.com/office/drawing/2014/main" id="{8910D5A6-A84F-8DF8-6C8F-E477150A5578}"/>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63760EA-8CBF-1C98-2F4D-93DCCA528C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31811503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B25-BD27-CC8F-8270-44FA0EF3FBE1}"/>
              </a:ext>
            </a:extLst>
          </p:cNvPr>
          <p:cNvSpPr>
            <a:spLocks noGrp="1"/>
          </p:cNvSpPr>
          <p:nvPr>
            <p:ph type="title"/>
          </p:nvPr>
        </p:nvSpPr>
        <p:spPr/>
        <p:txBody>
          <a:bodyPr/>
          <a:lstStyle/>
          <a:p>
            <a:r>
              <a:rPr lang="en-US" dirty="0"/>
              <a:t>Why 2 Flavors of /scratch?</a:t>
            </a:r>
          </a:p>
        </p:txBody>
      </p:sp>
      <p:sp>
        <p:nvSpPr>
          <p:cNvPr id="3" name="Content Placeholder 2">
            <a:extLst>
              <a:ext uri="{FF2B5EF4-FFF2-40B4-BE49-F238E27FC236}">
                <a16:creationId xmlns:a16="http://schemas.microsoft.com/office/drawing/2014/main" id="{DF4C3D4B-6929-B3B7-0D9C-FC319E273EDA}"/>
              </a:ext>
            </a:extLst>
          </p:cNvPr>
          <p:cNvSpPr>
            <a:spLocks noGrp="1"/>
          </p:cNvSpPr>
          <p:nvPr>
            <p:ph idx="1"/>
          </p:nvPr>
        </p:nvSpPr>
        <p:spPr>
          <a:xfrm>
            <a:off x="304800" y="1150542"/>
            <a:ext cx="8478838" cy="4648200"/>
          </a:xfrm>
        </p:spPr>
        <p:txBody>
          <a:bodyPr/>
          <a:lstStyle/>
          <a:p>
            <a:r>
              <a:rPr lang="en-US" dirty="0"/>
              <a:t>Some users do lots of sequential I/O, not much IOPS.</a:t>
            </a:r>
          </a:p>
          <a:p>
            <a:pPr lvl="1"/>
            <a:r>
              <a:rPr lang="en-US" dirty="0"/>
              <a:t>Weather forecasting example</a:t>
            </a:r>
          </a:p>
          <a:p>
            <a:pPr lvl="2"/>
            <a:r>
              <a:rPr lang="en-US" dirty="0"/>
              <a:t>Each of 1000 CPU cores does 5 minutes of heavy number crunching.</a:t>
            </a:r>
          </a:p>
          <a:p>
            <a:pPr lvl="2"/>
            <a:r>
              <a:rPr lang="en-US" dirty="0"/>
              <a:t>Then every core writes 100 MB to disk, maybe even to the same file, in parallel.</a:t>
            </a:r>
          </a:p>
          <a:p>
            <a:pPr lvl="2"/>
            <a:r>
              <a:rPr lang="en-US" dirty="0"/>
              <a:t>Then they all do it again, over and over.</a:t>
            </a:r>
          </a:p>
          <a:p>
            <a:pPr lvl="1"/>
            <a:r>
              <a:rPr lang="en-US" dirty="0"/>
              <a:t>These users need a filesystem that’s optimized for sequential I/O.</a:t>
            </a:r>
          </a:p>
          <a:p>
            <a:pPr lvl="2"/>
            <a:r>
              <a:rPr lang="en-US" dirty="0"/>
              <a:t>This is what high performance parallel filesystems are designed for.</a:t>
            </a:r>
          </a:p>
          <a:p>
            <a:r>
              <a:rPr lang="en-US" dirty="0"/>
              <a:t>Some users do lots of random I/O (IOPS).</a:t>
            </a:r>
          </a:p>
          <a:p>
            <a:pPr lvl="1"/>
            <a:r>
              <a:rPr lang="en-US" dirty="0"/>
              <a:t>These users need a filesystem that’s optimized for IOPS.</a:t>
            </a:r>
          </a:p>
          <a:p>
            <a:r>
              <a:rPr lang="en-US" dirty="0"/>
              <a:t>Some users do both.</a:t>
            </a:r>
          </a:p>
          <a:p>
            <a:pPr lvl="1"/>
            <a:r>
              <a:rPr lang="en-US" dirty="0"/>
              <a:t>They need a filesystem that’s big, and has both a high IOPS rate and okay sequential bandwidth.</a:t>
            </a:r>
          </a:p>
        </p:txBody>
      </p:sp>
      <p:sp>
        <p:nvSpPr>
          <p:cNvPr id="4" name="Footer Placeholder 3">
            <a:extLst>
              <a:ext uri="{FF2B5EF4-FFF2-40B4-BE49-F238E27FC236}">
                <a16:creationId xmlns:a16="http://schemas.microsoft.com/office/drawing/2014/main" id="{C0B3CD24-DE66-4455-6178-D45B2AFC4614}"/>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E1CA4A06-E6EB-1991-1201-B661E0BC412B}"/>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spTree>
    <p:extLst>
      <p:ext uri="{BB962C8B-B14F-4D97-AF65-F5344CB8AC3E}">
        <p14:creationId xmlns:p14="http://schemas.microsoft.com/office/powerpoint/2010/main" val="5039942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E99A-52C2-D756-5F98-6DFBCBFE6BB7}"/>
              </a:ext>
            </a:extLst>
          </p:cNvPr>
          <p:cNvSpPr>
            <a:spLocks noGrp="1"/>
          </p:cNvSpPr>
          <p:nvPr>
            <p:ph type="title"/>
          </p:nvPr>
        </p:nvSpPr>
        <p:spPr/>
        <p:txBody>
          <a:bodyPr/>
          <a:lstStyle/>
          <a:p>
            <a:r>
              <a:rPr lang="en-US" dirty="0"/>
              <a:t>Storage: </a:t>
            </a:r>
            <a:r>
              <a:rPr lang="en-US" dirty="0" err="1"/>
              <a:t>OURdisk</a:t>
            </a:r>
            <a:r>
              <a:rPr lang="en-US" dirty="0"/>
              <a:t> &amp; OURRstore</a:t>
            </a:r>
          </a:p>
        </p:txBody>
      </p:sp>
      <p:sp>
        <p:nvSpPr>
          <p:cNvPr id="3" name="Content Placeholder 2">
            <a:extLst>
              <a:ext uri="{FF2B5EF4-FFF2-40B4-BE49-F238E27FC236}">
                <a16:creationId xmlns:a16="http://schemas.microsoft.com/office/drawing/2014/main" id="{83C890D9-2151-8821-BE9D-C227F70BEB9B}"/>
              </a:ext>
            </a:extLst>
          </p:cNvPr>
          <p:cNvSpPr>
            <a:spLocks noGrp="1"/>
          </p:cNvSpPr>
          <p:nvPr>
            <p:ph idx="1"/>
          </p:nvPr>
        </p:nvSpPr>
        <p:spPr/>
        <p:txBody>
          <a:bodyPr/>
          <a:lstStyle/>
          <a:p>
            <a:pPr marL="0" indent="0">
              <a:buNone/>
            </a:pPr>
            <a:r>
              <a:rPr lang="en-US" dirty="0"/>
              <a:t>Slides about </a:t>
            </a:r>
            <a:r>
              <a:rPr lang="en-US" dirty="0" err="1"/>
              <a:t>OURdisk</a:t>
            </a:r>
            <a:r>
              <a:rPr lang="en-US" dirty="0"/>
              <a:t> and the OURRstore tape archive are coming up shortly.</a:t>
            </a:r>
          </a:p>
        </p:txBody>
      </p:sp>
      <p:sp>
        <p:nvSpPr>
          <p:cNvPr id="4" name="Footer Placeholder 3">
            <a:extLst>
              <a:ext uri="{FF2B5EF4-FFF2-40B4-BE49-F238E27FC236}">
                <a16:creationId xmlns:a16="http://schemas.microsoft.com/office/drawing/2014/main" id="{1C615E2F-5AE8-DEBE-4056-22C9B314EBF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A010418D-4E14-F520-D103-D26B1A47D7EC}"/>
              </a:ext>
            </a:extLst>
          </p:cNvPr>
          <p:cNvSpPr>
            <a:spLocks noGrp="1"/>
          </p:cNvSpPr>
          <p:nvPr>
            <p:ph type="sldNum" sz="quarter" idx="11"/>
          </p:nvPr>
        </p:nvSpPr>
        <p:spPr/>
        <p:txBody>
          <a:bodyPr/>
          <a:lstStyle/>
          <a:p>
            <a:pPr>
              <a:defRPr/>
            </a:pPr>
            <a:fld id="{DAFF6522-D39A-4EFB-9FD2-0F43165FD2EE}" type="slidenum">
              <a:rPr lang="en-US" smtClean="0"/>
              <a:pPr>
                <a:defRPr/>
              </a:pPr>
              <a:t>24</a:t>
            </a:fld>
            <a:endParaRPr lang="en-US"/>
          </a:p>
        </p:txBody>
      </p:sp>
    </p:spTree>
    <p:extLst>
      <p:ext uri="{BB962C8B-B14F-4D97-AF65-F5344CB8AC3E}">
        <p14:creationId xmlns:p14="http://schemas.microsoft.com/office/powerpoint/2010/main" val="40044419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79A-1BBE-C7BA-74A4-EDE67340AA90}"/>
              </a:ext>
            </a:extLst>
          </p:cNvPr>
          <p:cNvSpPr>
            <a:spLocks noGrp="1"/>
          </p:cNvSpPr>
          <p:nvPr>
            <p:ph type="title"/>
          </p:nvPr>
        </p:nvSpPr>
        <p:spPr/>
        <p:txBody>
          <a:bodyPr/>
          <a:lstStyle/>
          <a:p>
            <a:r>
              <a:rPr lang="en-US" sz="3400" dirty="0"/>
              <a:t>Supercomputer Uptime: Biggest Factor #1</a:t>
            </a:r>
          </a:p>
        </p:txBody>
      </p:sp>
      <p:sp>
        <p:nvSpPr>
          <p:cNvPr id="3" name="Content Placeholder 2">
            <a:extLst>
              <a:ext uri="{FF2B5EF4-FFF2-40B4-BE49-F238E27FC236}">
                <a16:creationId xmlns:a16="http://schemas.microsoft.com/office/drawing/2014/main" id="{9CBD4495-0100-0006-72D7-2167EB4BB8FF}"/>
              </a:ext>
            </a:extLst>
          </p:cNvPr>
          <p:cNvSpPr>
            <a:spLocks noGrp="1"/>
          </p:cNvSpPr>
          <p:nvPr>
            <p:ph idx="1"/>
          </p:nvPr>
        </p:nvSpPr>
        <p:spPr>
          <a:xfrm>
            <a:off x="304800" y="1230928"/>
            <a:ext cx="8610600" cy="4648200"/>
          </a:xfrm>
        </p:spPr>
        <p:txBody>
          <a:bodyPr/>
          <a:lstStyle/>
          <a:p>
            <a:r>
              <a:rPr lang="en-US" dirty="0"/>
              <a:t>The </a:t>
            </a:r>
            <a:r>
              <a:rPr lang="en-US" b="1" u="sng" dirty="0"/>
              <a:t>greatest threat</a:t>
            </a:r>
            <a:r>
              <a:rPr lang="en-US" dirty="0"/>
              <a:t> to supercomputer uptime is </a:t>
            </a:r>
            <a:r>
              <a:rPr lang="en-US" b="1" u="sng" dirty="0"/>
              <a:t>storage failures</a:t>
            </a:r>
            <a:r>
              <a:rPr lang="en-US" dirty="0"/>
              <a:t>:</a:t>
            </a:r>
          </a:p>
          <a:p>
            <a:pPr lvl="1"/>
            <a:r>
              <a:rPr lang="en-US" dirty="0"/>
              <a:t>In the history of NSF-funded supercomputing centers (ACCESS/XSEDE/</a:t>
            </a:r>
            <a:r>
              <a:rPr lang="en-US" dirty="0" err="1"/>
              <a:t>TeraGrid</a:t>
            </a:r>
            <a:r>
              <a:rPr lang="en-US" dirty="0"/>
              <a:t>),                                                            </a:t>
            </a:r>
            <a:r>
              <a:rPr lang="en-US" b="1" u="sng" dirty="0"/>
              <a:t>79%</a:t>
            </a:r>
            <a:r>
              <a:rPr lang="en-US" u="sng" dirty="0"/>
              <a:t> of supercomputer failures have been storage failures</a:t>
            </a:r>
            <a:r>
              <a:rPr lang="en-US" dirty="0"/>
              <a:t>.</a:t>
            </a:r>
          </a:p>
          <a:p>
            <a:pPr lvl="2"/>
            <a:r>
              <a:rPr lang="en-US" dirty="0"/>
              <a:t>ACCESS provides a dataset of unscheduled outages and their causes, going back to May 2012 (13 years!).</a:t>
            </a:r>
          </a:p>
          <a:p>
            <a:r>
              <a:rPr lang="en-US" dirty="0"/>
              <a:t>So, improving storage uptime improves supercomputer uptime.</a:t>
            </a:r>
          </a:p>
        </p:txBody>
      </p:sp>
      <p:sp>
        <p:nvSpPr>
          <p:cNvPr id="4" name="Footer Placeholder 3">
            <a:extLst>
              <a:ext uri="{FF2B5EF4-FFF2-40B4-BE49-F238E27FC236}">
                <a16:creationId xmlns:a16="http://schemas.microsoft.com/office/drawing/2014/main" id="{17115DD3-D778-125B-D4BB-664C9FA2200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BE3B35FA-D4ED-DD01-D128-D48C353742B0}"/>
              </a:ext>
            </a:extLst>
          </p:cNvPr>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Tree>
    <p:extLst>
      <p:ext uri="{BB962C8B-B14F-4D97-AF65-F5344CB8AC3E}">
        <p14:creationId xmlns:p14="http://schemas.microsoft.com/office/powerpoint/2010/main" val="42763642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2CA9-1B43-5DE1-1E8E-D27D3A8D8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56D55-8F40-B60B-D20F-B48F5CF9B244}"/>
              </a:ext>
            </a:extLst>
          </p:cNvPr>
          <p:cNvSpPr>
            <a:spLocks noGrp="1"/>
          </p:cNvSpPr>
          <p:nvPr>
            <p:ph type="title"/>
          </p:nvPr>
        </p:nvSpPr>
        <p:spPr/>
        <p:txBody>
          <a:bodyPr/>
          <a:lstStyle/>
          <a:p>
            <a:r>
              <a:rPr lang="en-US" sz="3400" dirty="0"/>
              <a:t>Supercomputer Uptime: Biggest Factor #2</a:t>
            </a:r>
          </a:p>
        </p:txBody>
      </p:sp>
      <p:sp>
        <p:nvSpPr>
          <p:cNvPr id="3" name="Content Placeholder 2">
            <a:extLst>
              <a:ext uri="{FF2B5EF4-FFF2-40B4-BE49-F238E27FC236}">
                <a16:creationId xmlns:a16="http://schemas.microsoft.com/office/drawing/2014/main" id="{66001448-EE03-41C0-379F-D3C24EFD3B1F}"/>
              </a:ext>
            </a:extLst>
          </p:cNvPr>
          <p:cNvSpPr>
            <a:spLocks noGrp="1"/>
          </p:cNvSpPr>
          <p:nvPr>
            <p:ph idx="1"/>
          </p:nvPr>
        </p:nvSpPr>
        <p:spPr>
          <a:xfrm>
            <a:off x="304800" y="1230928"/>
            <a:ext cx="8610600" cy="4648200"/>
          </a:xfrm>
        </p:spPr>
        <p:txBody>
          <a:bodyPr/>
          <a:lstStyle/>
          <a:p>
            <a:r>
              <a:rPr lang="en-US" dirty="0"/>
              <a:t>The </a:t>
            </a:r>
            <a:r>
              <a:rPr lang="en-US" b="1" u="sng" dirty="0"/>
              <a:t>greatest threat</a:t>
            </a:r>
            <a:r>
              <a:rPr lang="en-US" dirty="0"/>
              <a:t> to supercomputer uptime is </a:t>
            </a:r>
            <a:r>
              <a:rPr lang="en-US" b="1" u="sng" dirty="0"/>
              <a:t>storage failures</a:t>
            </a:r>
            <a:r>
              <a:rPr lang="en-US" dirty="0"/>
              <a:t>:</a:t>
            </a:r>
          </a:p>
          <a:p>
            <a:pPr lvl="1"/>
            <a:r>
              <a:rPr lang="en-US" dirty="0"/>
              <a:t>In the history of NSF-funded supercomputing centers (ACCESS/XSEDE/</a:t>
            </a:r>
            <a:r>
              <a:rPr lang="en-US" dirty="0" err="1"/>
              <a:t>TeraGrid</a:t>
            </a:r>
            <a:r>
              <a:rPr lang="en-US" dirty="0"/>
              <a:t>),                                                            </a:t>
            </a:r>
            <a:r>
              <a:rPr lang="en-US" b="1" u="sng" dirty="0"/>
              <a:t>79%</a:t>
            </a:r>
            <a:r>
              <a:rPr lang="en-US" u="sng" dirty="0"/>
              <a:t> of supercomputer failures have been storage failures</a:t>
            </a:r>
            <a:r>
              <a:rPr lang="en-US" dirty="0"/>
              <a:t>.</a:t>
            </a:r>
          </a:p>
          <a:p>
            <a:r>
              <a:rPr lang="en-US" dirty="0"/>
              <a:t>So, improving storage uptime improves supercomputer uptime.</a:t>
            </a:r>
          </a:p>
          <a:p>
            <a:r>
              <a:rPr lang="en-US" dirty="0"/>
              <a:t>This is why we have 2 /home subsystems and                                4 NFS-on-ZFS /scratch subsystems:</a:t>
            </a:r>
          </a:p>
          <a:p>
            <a:pPr lvl="1"/>
            <a:r>
              <a:rPr lang="en-US" dirty="0"/>
              <a:t>If one of the /home or /scratch subsystems crashes, then                   its subset of supercomputer users are becalmed –                             but everyone else is fine!</a:t>
            </a:r>
          </a:p>
          <a:p>
            <a:pPr lvl="2"/>
            <a:r>
              <a:rPr lang="en-US" dirty="0"/>
              <a:t>Downtime for some, but the supercomputer stays full, because         there are plenty of jobs pending in the batch queues                                   to replace the jobs that crashed because their storage crashed.</a:t>
            </a:r>
          </a:p>
        </p:txBody>
      </p:sp>
      <p:sp>
        <p:nvSpPr>
          <p:cNvPr id="4" name="Footer Placeholder 3">
            <a:extLst>
              <a:ext uri="{FF2B5EF4-FFF2-40B4-BE49-F238E27FC236}">
                <a16:creationId xmlns:a16="http://schemas.microsoft.com/office/drawing/2014/main" id="{8C3AE427-FBF2-690C-44CC-467ED7EB1CE4}"/>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042ED442-5604-30C2-500C-84C0D3600B52}"/>
              </a:ext>
            </a:extLst>
          </p:cNvPr>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40637882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DDA2-1D01-E1CF-32A2-185457E455F1}"/>
              </a:ext>
            </a:extLst>
          </p:cNvPr>
          <p:cNvSpPr>
            <a:spLocks noGrp="1"/>
          </p:cNvSpPr>
          <p:nvPr>
            <p:ph type="title"/>
          </p:nvPr>
        </p:nvSpPr>
        <p:spPr/>
        <p:txBody>
          <a:bodyPr/>
          <a:lstStyle/>
          <a:p>
            <a:r>
              <a:rPr lang="en-US" dirty="0"/>
              <a:t>DRBD</a:t>
            </a:r>
          </a:p>
        </p:txBody>
      </p:sp>
      <p:sp>
        <p:nvSpPr>
          <p:cNvPr id="3" name="Content Placeholder 2">
            <a:extLst>
              <a:ext uri="{FF2B5EF4-FFF2-40B4-BE49-F238E27FC236}">
                <a16:creationId xmlns:a16="http://schemas.microsoft.com/office/drawing/2014/main" id="{61743619-9204-EFDC-6E8F-07A770430052}"/>
              </a:ext>
            </a:extLst>
          </p:cNvPr>
          <p:cNvSpPr>
            <a:spLocks noGrp="1"/>
          </p:cNvSpPr>
          <p:nvPr>
            <p:ph idx="1"/>
          </p:nvPr>
        </p:nvSpPr>
        <p:spPr>
          <a:xfrm>
            <a:off x="381000" y="1281166"/>
            <a:ext cx="8402638" cy="4648200"/>
          </a:xfrm>
        </p:spPr>
        <p:txBody>
          <a:bodyPr/>
          <a:lstStyle/>
          <a:p>
            <a:pPr marL="0" indent="0">
              <a:spcBef>
                <a:spcPts val="200"/>
              </a:spcBef>
              <a:buNone/>
            </a:pPr>
            <a:r>
              <a:rPr lang="en-US" dirty="0"/>
              <a:t>Distributed Replicated Block Device (DRBD)</a:t>
            </a:r>
          </a:p>
          <a:p>
            <a:pPr>
              <a:spcBef>
                <a:spcPts val="200"/>
              </a:spcBef>
            </a:pPr>
            <a:r>
              <a:rPr lang="en-US" dirty="0"/>
              <a:t>For /home and NFS-on-ZFS /scratch filesystems.</a:t>
            </a:r>
          </a:p>
          <a:p>
            <a:pPr>
              <a:spcBef>
                <a:spcPts val="200"/>
              </a:spcBef>
            </a:pPr>
            <a:r>
              <a:rPr lang="en-US" dirty="0"/>
              <a:t>Every such server is actually a pair of identical servers,                  one a primary and the other a secondary.</a:t>
            </a:r>
          </a:p>
          <a:p>
            <a:pPr>
              <a:spcBef>
                <a:spcPts val="200"/>
              </a:spcBef>
            </a:pPr>
            <a:r>
              <a:rPr lang="en-US" dirty="0"/>
              <a:t>Each disk write goes to the primary and then to the secondary, in “write-through” mode: a write is complete only after                 it commits to the secondary.</a:t>
            </a:r>
          </a:p>
          <a:p>
            <a:pPr lvl="1">
              <a:spcBef>
                <a:spcPts val="200"/>
              </a:spcBef>
            </a:pPr>
            <a:r>
              <a:rPr lang="en-US" dirty="0"/>
              <a:t>Writes are roughly half as fast, </a:t>
            </a:r>
            <a:r>
              <a:rPr lang="en-US" b="1" dirty="0"/>
              <a:t>BUT</a:t>
            </a:r>
          </a:p>
          <a:p>
            <a:pPr lvl="1">
              <a:spcBef>
                <a:spcPts val="200"/>
              </a:spcBef>
            </a:pPr>
            <a:r>
              <a:rPr lang="en-US" dirty="0"/>
              <a:t>if a </a:t>
            </a:r>
            <a:r>
              <a:rPr lang="en-US" dirty="0" err="1"/>
              <a:t>diskfull</a:t>
            </a:r>
            <a:r>
              <a:rPr lang="en-US" dirty="0"/>
              <a:t> server fails, the other one in the DRBD pair continues, and has all the files: no data loss, and the user doesn’t even notice!</a:t>
            </a:r>
          </a:p>
          <a:p>
            <a:pPr>
              <a:spcBef>
                <a:spcPts val="200"/>
              </a:spcBef>
            </a:pPr>
            <a:r>
              <a:rPr lang="en-US" dirty="0"/>
              <a:t>This is in production on two of OSCER’s NFS-on-ZFS /scratch subsystems, and soon on all NFS-on-ZFS /scratch subsystems and on both /home subsystems.</a:t>
            </a:r>
          </a:p>
        </p:txBody>
      </p:sp>
      <p:sp>
        <p:nvSpPr>
          <p:cNvPr id="4" name="Footer Placeholder 3">
            <a:extLst>
              <a:ext uri="{FF2B5EF4-FFF2-40B4-BE49-F238E27FC236}">
                <a16:creationId xmlns:a16="http://schemas.microsoft.com/office/drawing/2014/main" id="{78D524E9-22D0-F471-F637-40FFD979679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BF0BDC14-B4C5-7D79-8693-207DF049354F}"/>
              </a:ext>
            </a:extLst>
          </p:cNvPr>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extLst>
      <p:ext uri="{BB962C8B-B14F-4D97-AF65-F5344CB8AC3E}">
        <p14:creationId xmlns:p14="http://schemas.microsoft.com/office/powerpoint/2010/main" val="25678091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2934-4C3E-C165-0831-C97ABF46F261}"/>
              </a:ext>
            </a:extLst>
          </p:cNvPr>
          <p:cNvSpPr>
            <a:spLocks noGrp="1"/>
          </p:cNvSpPr>
          <p:nvPr>
            <p:ph type="title"/>
          </p:nvPr>
        </p:nvSpPr>
        <p:spPr/>
        <p:txBody>
          <a:bodyPr/>
          <a:lstStyle/>
          <a:p>
            <a:r>
              <a:rPr lang="en-US" dirty="0"/>
              <a:t>Supercomputer Roadmap Items #1</a:t>
            </a:r>
          </a:p>
        </p:txBody>
      </p:sp>
      <p:sp>
        <p:nvSpPr>
          <p:cNvPr id="3" name="Content Placeholder 2">
            <a:extLst>
              <a:ext uri="{FF2B5EF4-FFF2-40B4-BE49-F238E27FC236}">
                <a16:creationId xmlns:a16="http://schemas.microsoft.com/office/drawing/2014/main" id="{E9CB4A44-1076-9558-B08C-EF30024C048B}"/>
              </a:ext>
            </a:extLst>
          </p:cNvPr>
          <p:cNvSpPr>
            <a:spLocks noGrp="1"/>
          </p:cNvSpPr>
          <p:nvPr>
            <p:ph idx="1"/>
          </p:nvPr>
        </p:nvSpPr>
        <p:spPr>
          <a:xfrm>
            <a:off x="152400" y="1371600"/>
            <a:ext cx="8915400" cy="4648200"/>
          </a:xfrm>
        </p:spPr>
        <p:txBody>
          <a:bodyPr/>
          <a:lstStyle/>
          <a:p>
            <a:r>
              <a:rPr lang="en-US" u="sng" dirty="0"/>
              <a:t>Software stack</a:t>
            </a:r>
            <a:r>
              <a:rPr lang="en-US" dirty="0"/>
              <a:t> based on Enterprise Linux 9 and OpenStack for       all supercomputer compute nodes and OURcloud physical nodes.</a:t>
            </a:r>
          </a:p>
          <a:p>
            <a:pPr lvl="1"/>
            <a:r>
              <a:rPr lang="en-US" dirty="0"/>
              <a:t>We have ~100 compute nodes and GPU nodes in “friendly user”       beta testing mode now.</a:t>
            </a:r>
          </a:p>
          <a:p>
            <a:r>
              <a:rPr lang="en-US" dirty="0"/>
              <a:t>Support nodes and network fabrics are in production.</a:t>
            </a:r>
          </a:p>
          <a:p>
            <a:r>
              <a:rPr lang="en-US" dirty="0"/>
              <a:t>Some new storage is in production.</a:t>
            </a:r>
          </a:p>
          <a:p>
            <a:r>
              <a:rPr lang="en-US" dirty="0"/>
              <a:t>More new /scratch coming soon (2+ PB total soon):</a:t>
            </a:r>
          </a:p>
          <a:p>
            <a:pPr lvl="1"/>
            <a:r>
              <a:rPr lang="en-US" dirty="0"/>
              <a:t>Ceph /scratch with ~1.5 PB capacity.</a:t>
            </a:r>
          </a:p>
          <a:p>
            <a:pPr lvl="1"/>
            <a:r>
              <a:rPr lang="en-US" dirty="0"/>
              <a:t>NFS-on-ZFS /scratch with another ~0.9 PB capacity</a:t>
            </a:r>
          </a:p>
        </p:txBody>
      </p:sp>
      <p:sp>
        <p:nvSpPr>
          <p:cNvPr id="4" name="Footer Placeholder 3">
            <a:extLst>
              <a:ext uri="{FF2B5EF4-FFF2-40B4-BE49-F238E27FC236}">
                <a16:creationId xmlns:a16="http://schemas.microsoft.com/office/drawing/2014/main" id="{3BA2AEC1-2CF1-F348-1A10-FF26DF379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73F43DCD-3571-AE5D-0A38-EA5120F5C96D}"/>
              </a:ext>
            </a:extLst>
          </p:cNvPr>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5365790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D3A4-FEF7-36C6-33CA-B4509B4AC5DC}"/>
              </a:ext>
            </a:extLst>
          </p:cNvPr>
          <p:cNvSpPr>
            <a:spLocks noGrp="1"/>
          </p:cNvSpPr>
          <p:nvPr>
            <p:ph type="title"/>
          </p:nvPr>
        </p:nvSpPr>
        <p:spPr/>
        <p:txBody>
          <a:bodyPr/>
          <a:lstStyle/>
          <a:p>
            <a:r>
              <a:rPr lang="en-US" dirty="0"/>
              <a:t>Supercomputer Roadmap Items #2</a:t>
            </a:r>
          </a:p>
        </p:txBody>
      </p:sp>
      <p:sp>
        <p:nvSpPr>
          <p:cNvPr id="3" name="Content Placeholder 2">
            <a:extLst>
              <a:ext uri="{FF2B5EF4-FFF2-40B4-BE49-F238E27FC236}">
                <a16:creationId xmlns:a16="http://schemas.microsoft.com/office/drawing/2014/main" id="{417CC7AD-6BAF-8BD2-F9B2-7E9103D0AA6F}"/>
              </a:ext>
            </a:extLst>
          </p:cNvPr>
          <p:cNvSpPr>
            <a:spLocks noGrp="1"/>
          </p:cNvSpPr>
          <p:nvPr>
            <p:ph idx="1"/>
          </p:nvPr>
        </p:nvSpPr>
        <p:spPr>
          <a:xfrm>
            <a:off x="228600" y="1371600"/>
            <a:ext cx="8763000" cy="4648200"/>
          </a:xfrm>
        </p:spPr>
        <p:txBody>
          <a:bodyPr/>
          <a:lstStyle/>
          <a:p>
            <a:r>
              <a:rPr lang="en-US" dirty="0" err="1"/>
              <a:t>FileSystem</a:t>
            </a:r>
            <a:r>
              <a:rPr lang="en-US" dirty="0"/>
              <a:t> Cache (FS-cache) as front end for </a:t>
            </a:r>
            <a:r>
              <a:rPr lang="en-US" dirty="0" err="1"/>
              <a:t>OURdisk</a:t>
            </a:r>
            <a:r>
              <a:rPr lang="en-US" dirty="0"/>
              <a:t>:</a:t>
            </a:r>
          </a:p>
          <a:p>
            <a:pPr lvl="1"/>
            <a:r>
              <a:rPr lang="en-US" dirty="0"/>
              <a:t>At least 16 × 960 GB SATA SSD (~12 TB usable).</a:t>
            </a:r>
          </a:p>
          <a:p>
            <a:pPr lvl="1"/>
            <a:r>
              <a:rPr lang="en-US" dirty="0"/>
              <a:t>If you do mostly sequential writes and/or reads, you’ll be configured to write directly to </a:t>
            </a:r>
            <a:r>
              <a:rPr lang="en-US" dirty="0" err="1"/>
              <a:t>OURdisk</a:t>
            </a:r>
            <a:r>
              <a:rPr lang="en-US" dirty="0"/>
              <a:t> spinning disk.</a:t>
            </a:r>
          </a:p>
          <a:p>
            <a:pPr lvl="1"/>
            <a:r>
              <a:rPr lang="en-US" dirty="0"/>
              <a:t>If you do mostly random writes (IOPs), you’ll write to FS-cache       by default.</a:t>
            </a:r>
          </a:p>
          <a:p>
            <a:pPr lvl="1"/>
            <a:r>
              <a:rPr lang="en-US" dirty="0"/>
              <a:t>If you do mostly random reads (IOPs), you’ll read from burst buffer.</a:t>
            </a:r>
          </a:p>
          <a:p>
            <a:r>
              <a:rPr lang="en-US" dirty="0"/>
              <a:t>Burst Buffer: Server with 16 × </a:t>
            </a:r>
            <a:r>
              <a:rPr lang="en-US" dirty="0" err="1"/>
              <a:t>NVMe</a:t>
            </a:r>
            <a:r>
              <a:rPr lang="en-US" dirty="0"/>
              <a:t> SSDs + 8 × HDR100 ports</a:t>
            </a:r>
          </a:p>
          <a:p>
            <a:pPr lvl="1"/>
            <a:r>
              <a:rPr lang="en-US" dirty="0"/>
              <a:t>Can be reserved by capacity for each batch job.</a:t>
            </a:r>
          </a:p>
          <a:p>
            <a:pPr lvl="1"/>
            <a:r>
              <a:rPr lang="en-US" dirty="0"/>
              <a:t>Ideal for large numbers of small reads: auto-stage-in your input files to burst buffer, do your small reads there, auto-stage-out your output.</a:t>
            </a:r>
          </a:p>
          <a:p>
            <a:pPr lvl="2"/>
            <a:r>
              <a:rPr lang="en-US" dirty="0"/>
              <a:t>Great for Machine Learning!</a:t>
            </a:r>
          </a:p>
        </p:txBody>
      </p:sp>
      <p:sp>
        <p:nvSpPr>
          <p:cNvPr id="4" name="Footer Placeholder 3">
            <a:extLst>
              <a:ext uri="{FF2B5EF4-FFF2-40B4-BE49-F238E27FC236}">
                <a16:creationId xmlns:a16="http://schemas.microsoft.com/office/drawing/2014/main" id="{3AAC0612-D26E-6909-A86D-80B04384A0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C9C4804-40BC-9A58-FB3D-D7507260DC14}"/>
              </a:ext>
            </a:extLst>
          </p:cNvPr>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35654086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607F-45F8-A050-2829-3C589ED8A6C8}"/>
              </a:ext>
            </a:extLst>
          </p:cNvPr>
          <p:cNvSpPr>
            <a:spLocks noGrp="1"/>
          </p:cNvSpPr>
          <p:nvPr>
            <p:ph type="title"/>
          </p:nvPr>
        </p:nvSpPr>
        <p:spPr/>
        <p:txBody>
          <a:bodyPr/>
          <a:lstStyle/>
          <a:p>
            <a:r>
              <a:rPr lang="en-US" dirty="0"/>
              <a:t>I Love Questions!</a:t>
            </a:r>
          </a:p>
        </p:txBody>
      </p:sp>
      <p:sp>
        <p:nvSpPr>
          <p:cNvPr id="3" name="Content Placeholder 2">
            <a:extLst>
              <a:ext uri="{FF2B5EF4-FFF2-40B4-BE49-F238E27FC236}">
                <a16:creationId xmlns:a16="http://schemas.microsoft.com/office/drawing/2014/main" id="{123C7C16-FFEF-F3BE-58CF-1876DC3189A1}"/>
              </a:ext>
            </a:extLst>
          </p:cNvPr>
          <p:cNvSpPr>
            <a:spLocks noGrp="1"/>
          </p:cNvSpPr>
          <p:nvPr>
            <p:ph idx="1"/>
          </p:nvPr>
        </p:nvSpPr>
        <p:spPr>
          <a:xfrm>
            <a:off x="533400" y="1371600"/>
            <a:ext cx="8250238" cy="4648200"/>
          </a:xfrm>
        </p:spPr>
        <p:txBody>
          <a:bodyPr/>
          <a:lstStyle/>
          <a:p>
            <a:r>
              <a:rPr lang="en-US" dirty="0"/>
              <a:t>I love questions, so please ask questions whenever you think of them!</a:t>
            </a:r>
          </a:p>
          <a:p>
            <a:r>
              <a:rPr lang="en-US" dirty="0"/>
              <a:t>I’m more fun to listen to, and I have more fun talking,              if we have a conversation, than if I just lecture at you.</a:t>
            </a:r>
          </a:p>
          <a:p>
            <a:pPr marL="0" indent="0">
              <a:buNone/>
            </a:pPr>
            <a:r>
              <a:rPr lang="en-US" dirty="0"/>
              <a:t>So </a:t>
            </a:r>
            <a:r>
              <a:rPr lang="en-US" b="1" u="sng" dirty="0"/>
              <a:t>DON’T BE SHY</a:t>
            </a:r>
            <a:r>
              <a:rPr lang="en-US" dirty="0"/>
              <a:t> – interrupt me all you want!</a:t>
            </a:r>
          </a:p>
          <a:p>
            <a:pPr marL="0" indent="0">
              <a:buNone/>
            </a:pPr>
            <a:r>
              <a:rPr lang="en-US" dirty="0"/>
              <a:t>Also, I have way too many slides, so I’m not expecting to get through everything anyway ….</a:t>
            </a:r>
          </a:p>
        </p:txBody>
      </p:sp>
      <p:sp>
        <p:nvSpPr>
          <p:cNvPr id="4" name="Footer Placeholder 3">
            <a:extLst>
              <a:ext uri="{FF2B5EF4-FFF2-40B4-BE49-F238E27FC236}">
                <a16:creationId xmlns:a16="http://schemas.microsoft.com/office/drawing/2014/main" id="{43984AD1-7B7C-2D1D-212F-ED0C7762BB76}"/>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6C4E0163-466C-EFB9-2CE3-15F885F809EE}"/>
              </a:ext>
            </a:extLst>
          </p:cNvPr>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3186423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Cloud (OURcloud)</a:t>
            </a:r>
          </a:p>
        </p:txBody>
      </p:sp>
    </p:spTree>
    <p:extLst>
      <p:ext uri="{BB962C8B-B14F-4D97-AF65-F5344CB8AC3E}">
        <p14:creationId xmlns:p14="http://schemas.microsoft.com/office/powerpoint/2010/main" val="11182524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Cloud (OURcloud)</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4355" y="1170708"/>
            <a:ext cx="8849557" cy="5458692"/>
          </a:xfrm>
        </p:spPr>
        <p:txBody>
          <a:bodyPr>
            <a:normAutofit/>
          </a:bodyPr>
          <a:lstStyle/>
          <a:p>
            <a:pPr>
              <a:spcBef>
                <a:spcPts val="300"/>
              </a:spcBef>
            </a:pPr>
            <a:r>
              <a:rPr lang="en-US" b="1" u="sng" dirty="0"/>
              <a:t>Purpose</a:t>
            </a:r>
            <a:r>
              <a:rPr lang="en-US" dirty="0"/>
              <a:t>: Interactive, web services, databases (e.g., SQL), Windows OS, etc.</a:t>
            </a:r>
          </a:p>
          <a:p>
            <a:pPr lvl="1">
              <a:spcBef>
                <a:spcPts val="300"/>
              </a:spcBef>
            </a:pPr>
            <a:r>
              <a:rPr lang="en-US" b="1" u="sng" dirty="0">
                <a:hlinkClick r:id="rId2"/>
              </a:rPr>
              <a:t>http://www.oscer.ou.edu/ourcloud</a:t>
            </a:r>
            <a:endParaRPr lang="en-US" b="1" u="sng" dirty="0"/>
          </a:p>
          <a:p>
            <a:pPr>
              <a:spcBef>
                <a:spcPts val="300"/>
              </a:spcBef>
            </a:pPr>
            <a:r>
              <a:rPr lang="en-US" b="1" u="sng" dirty="0"/>
              <a:t>Researcher’s Price</a:t>
            </a:r>
            <a:r>
              <a:rPr lang="en-US" dirty="0"/>
              <a:t>: $347.19 per portion (minimum buy-in)</a:t>
            </a:r>
          </a:p>
          <a:p>
            <a:pPr lvl="1">
              <a:spcBef>
                <a:spcPts val="300"/>
              </a:spcBef>
            </a:pPr>
            <a:r>
              <a:rPr lang="en-US" dirty="0"/>
              <a:t>Portion: 16 GB RAM + 2 virtual CPU cores                                                         (=&gt; 2/3 physical CPU core @ 3:1 oversubscribed),                                 in production for 7 years</a:t>
            </a:r>
          </a:p>
          <a:p>
            <a:pPr lvl="1">
              <a:spcBef>
                <a:spcPts val="300"/>
              </a:spcBef>
            </a:pPr>
            <a:r>
              <a:rPr lang="en-US" dirty="0"/>
              <a:t>Least expensive research cloud offering in OU IT history!</a:t>
            </a:r>
          </a:p>
          <a:p>
            <a:pPr lvl="1">
              <a:spcBef>
                <a:spcPts val="300"/>
              </a:spcBef>
            </a:pPr>
            <a:r>
              <a:rPr lang="en-US" dirty="0"/>
              <a:t>Same cost as buying a 16 GB RAM DIMM stick.</a:t>
            </a:r>
          </a:p>
          <a:p>
            <a:pPr>
              <a:spcBef>
                <a:spcPts val="300"/>
              </a:spcBef>
            </a:pPr>
            <a:r>
              <a:rPr lang="en-US" b="1" u="sng" dirty="0"/>
              <a:t>Size</a:t>
            </a:r>
            <a:r>
              <a:rPr lang="en-US" dirty="0"/>
              <a:t>: Initially 112 portions (1.75 TB RAM, 336 virtual CPU cores) –   will grow as needed (+ 0.75 TB received, deploying soon).</a:t>
            </a:r>
          </a:p>
          <a:p>
            <a:pPr>
              <a:spcBef>
                <a:spcPts val="300"/>
              </a:spcBef>
            </a:pPr>
            <a:r>
              <a:rPr lang="en-US" b="1" u="sng" dirty="0"/>
              <a:t>OS Options</a:t>
            </a:r>
            <a:r>
              <a:rPr lang="en-US" dirty="0"/>
              <a:t>: Linux (multiple versions),                                 Windows Datacenter (most recent version).</a:t>
            </a:r>
          </a:p>
        </p:txBody>
      </p:sp>
      <p:sp>
        <p:nvSpPr>
          <p:cNvPr id="4" name="Footer Placeholder 3">
            <a:extLst>
              <a:ext uri="{FF2B5EF4-FFF2-40B4-BE49-F238E27FC236}">
                <a16:creationId xmlns:a16="http://schemas.microsoft.com/office/drawing/2014/main" id="{9511E9BD-4B31-4EDF-8306-EDB76F607B93}"/>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9ED23943-8411-42DC-9315-336E5B15F82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31</a:t>
            </a:fld>
            <a:endParaRPr lang="en-US" dirty="0"/>
          </a:p>
        </p:txBody>
      </p:sp>
    </p:spTree>
    <p:extLst>
      <p:ext uri="{BB962C8B-B14F-4D97-AF65-F5344CB8AC3E}">
        <p14:creationId xmlns:p14="http://schemas.microsoft.com/office/powerpoint/2010/main" val="16566560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Disk (</a:t>
            </a:r>
            <a:r>
              <a:rPr lang="en-US" sz="6000" dirty="0" err="1"/>
              <a:t>OURdisk</a:t>
            </a:r>
            <a:r>
              <a:rPr lang="en-US" sz="6000" dirty="0"/>
              <a:t>)</a:t>
            </a:r>
          </a:p>
        </p:txBody>
      </p:sp>
    </p:spTree>
    <p:extLst>
      <p:ext uri="{BB962C8B-B14F-4D97-AF65-F5344CB8AC3E}">
        <p14:creationId xmlns:p14="http://schemas.microsoft.com/office/powerpoint/2010/main" val="38807414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8155" y="1217343"/>
            <a:ext cx="8849557" cy="5107257"/>
          </a:xfrm>
        </p:spPr>
        <p:txBody>
          <a:bodyPr>
            <a:normAutofit fontScale="92500"/>
          </a:bodyPr>
          <a:lstStyle/>
          <a:p>
            <a:pPr>
              <a:spcBef>
                <a:spcPts val="0"/>
              </a:spcBef>
            </a:pPr>
            <a:r>
              <a:rPr lang="en-US" b="1" u="sng" dirty="0"/>
              <a:t>Purpose</a:t>
            </a:r>
            <a:r>
              <a:rPr lang="en-US" dirty="0"/>
              <a:t>: Persistent, dedicated disk space on supercomputer, OURcloud,                            other servers across OU, PCs – </a:t>
            </a:r>
            <a:r>
              <a:rPr lang="en-US" b="1" dirty="0">
                <a:hlinkClick r:id="rId2"/>
              </a:rPr>
              <a:t>http://www.oscer.ou.edu/ourdisk</a:t>
            </a:r>
            <a:endParaRPr lang="en-US" b="1" u="sng" dirty="0"/>
          </a:p>
          <a:p>
            <a:pPr>
              <a:spcBef>
                <a:spcPts val="0"/>
              </a:spcBef>
            </a:pPr>
            <a:r>
              <a:rPr lang="en-US" b="1" u="sng" dirty="0"/>
              <a:t>Researcher’s Price</a:t>
            </a:r>
            <a:r>
              <a:rPr lang="en-US" dirty="0"/>
              <a:t>: $860.03 per 9.3 usable TB portion, good for </a:t>
            </a:r>
            <a:r>
              <a:rPr lang="en-US" b="1" dirty="0"/>
              <a:t>7 years </a:t>
            </a:r>
            <a:r>
              <a:rPr lang="en-US" dirty="0"/>
              <a:t>(minimum buy-in) =&gt; ~$93 per usable TB</a:t>
            </a:r>
          </a:p>
          <a:p>
            <a:pPr lvl="1">
              <a:spcBef>
                <a:spcPts val="0"/>
              </a:spcBef>
            </a:pPr>
            <a:r>
              <a:rPr lang="en-US" dirty="0"/>
              <a:t>Least expensive research disk offering in OU IT history!</a:t>
            </a:r>
          </a:p>
          <a:p>
            <a:pPr>
              <a:spcBef>
                <a:spcPts val="0"/>
              </a:spcBef>
            </a:pPr>
            <a:r>
              <a:rPr lang="en-US" b="1" u="sng" dirty="0"/>
              <a:t>Speed</a:t>
            </a:r>
            <a:r>
              <a:rPr lang="en-US" dirty="0"/>
              <a:t>: 14+ GB/sec aggregate</a:t>
            </a:r>
          </a:p>
          <a:p>
            <a:pPr lvl="1">
              <a:spcBef>
                <a:spcPts val="0"/>
              </a:spcBef>
            </a:pPr>
            <a:r>
              <a:rPr lang="en-US" dirty="0"/>
              <a:t>Fastest research spinning disk offering in OU IT history!</a:t>
            </a:r>
          </a:p>
          <a:p>
            <a:pPr lvl="1">
              <a:spcBef>
                <a:spcPts val="0"/>
              </a:spcBef>
            </a:pPr>
            <a:r>
              <a:rPr lang="en-US" dirty="0"/>
              <a:t>Individual sequential write: ~1 GB/sec</a:t>
            </a:r>
          </a:p>
          <a:p>
            <a:pPr>
              <a:spcBef>
                <a:spcPts val="0"/>
              </a:spcBef>
            </a:pPr>
            <a:r>
              <a:rPr lang="en-US" b="1" u="sng" dirty="0"/>
              <a:t>Size</a:t>
            </a:r>
            <a:r>
              <a:rPr lang="en-US" dirty="0"/>
              <a:t>: Currently ~13 PB @ OU Norman, soon ~3.8 PB @ OUHSC (soon)</a:t>
            </a:r>
          </a:p>
          <a:p>
            <a:pPr lvl="1">
              <a:spcBef>
                <a:spcPts val="0"/>
              </a:spcBef>
            </a:pPr>
            <a:r>
              <a:rPr lang="en-US" b="1" u="sng" dirty="0"/>
              <a:t>Already at OU Norman</a:t>
            </a:r>
            <a:r>
              <a:rPr lang="en-US" dirty="0"/>
              <a:t>: ~10 PB bought, ~7 PB consumed</a:t>
            </a:r>
          </a:p>
          <a:p>
            <a:pPr lvl="2">
              <a:spcBef>
                <a:spcPts val="0"/>
              </a:spcBef>
            </a:pPr>
            <a:r>
              <a:rPr lang="en-US" dirty="0"/>
              <a:t>100+ </a:t>
            </a:r>
            <a:r>
              <a:rPr lang="en-US" dirty="0" err="1"/>
              <a:t>OURdisk</a:t>
            </a:r>
            <a:r>
              <a:rPr lang="en-US" dirty="0"/>
              <a:t> research teams Nov 2020 - Sep 2025                                                       (vs 12 condominium standalone disk 2012-2020)</a:t>
            </a:r>
          </a:p>
          <a:p>
            <a:pPr>
              <a:spcBef>
                <a:spcPts val="0"/>
              </a:spcBef>
            </a:pPr>
            <a:r>
              <a:rPr lang="en-US" b="1" u="sng" dirty="0"/>
              <a:t>Where Available</a:t>
            </a:r>
          </a:p>
          <a:p>
            <a:pPr lvl="1">
              <a:spcBef>
                <a:spcPts val="0"/>
              </a:spcBef>
            </a:pPr>
            <a:r>
              <a:rPr lang="en-US" dirty="0"/>
              <a:t>Supercomputer, OURcloud, external servers, PCs</a:t>
            </a:r>
          </a:p>
          <a:p>
            <a:pPr lvl="1">
              <a:spcBef>
                <a:spcPts val="0"/>
              </a:spcBef>
            </a:pPr>
            <a:r>
              <a:rPr lang="en-US" dirty="0"/>
              <a:t>Can be mounted on OU IT systems and non-IT systems on any OU campus.</a:t>
            </a:r>
          </a:p>
        </p:txBody>
      </p:sp>
      <p:sp>
        <p:nvSpPr>
          <p:cNvPr id="4" name="Slide Number Placeholder 4">
            <a:extLst>
              <a:ext uri="{FF2B5EF4-FFF2-40B4-BE49-F238E27FC236}">
                <a16:creationId xmlns:a16="http://schemas.microsoft.com/office/drawing/2014/main" id="{2DA2FBEE-F4AA-45F9-817E-E87E39AE366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33</a:t>
            </a:fld>
            <a:endParaRPr lang="en-US" dirty="0"/>
          </a:p>
        </p:txBody>
      </p:sp>
      <p:sp>
        <p:nvSpPr>
          <p:cNvPr id="5" name="Footer Placeholder 3">
            <a:extLst>
              <a:ext uri="{FF2B5EF4-FFF2-40B4-BE49-F238E27FC236}">
                <a16:creationId xmlns:a16="http://schemas.microsoft.com/office/drawing/2014/main" id="{58C62373-1C6B-4C1A-8BC8-473D743B740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Tree>
    <p:extLst>
      <p:ext uri="{BB962C8B-B14F-4D97-AF65-F5344CB8AC3E}">
        <p14:creationId xmlns:p14="http://schemas.microsoft.com/office/powerpoint/2010/main" val="7230892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OURdisk</a:t>
            </a:r>
            <a:r>
              <a:rPr lang="en-US" dirty="0"/>
              <a:t> Roadmap Items</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OU Health Sciences Center (OKC) instance deployed soon.</a:t>
            </a:r>
          </a:p>
          <a:p>
            <a:r>
              <a:rPr lang="en-US" dirty="0"/>
              <a:t>Remote in-building FS-cache: Some buildings remote from  OSCER’s primary data center (4PP) will have a local FS-cache   in the building.</a:t>
            </a:r>
          </a:p>
          <a:p>
            <a:pPr lvl="1"/>
            <a:r>
              <a:rPr lang="en-US" dirty="0"/>
              <a:t>Disk I/O will pass through FS-cache, then drain off to </a:t>
            </a:r>
            <a:r>
              <a:rPr lang="en-US" dirty="0" err="1"/>
              <a:t>OURdisk</a:t>
            </a:r>
            <a:r>
              <a:rPr lang="en-US" dirty="0"/>
              <a:t> in 4PP afterwards.</a:t>
            </a:r>
          </a:p>
          <a:p>
            <a:pPr lvl="1"/>
            <a:r>
              <a:rPr lang="en-US" dirty="0"/>
              <a:t>Fixed cost per such building, not much proportional to traffic.</a:t>
            </a:r>
          </a:p>
          <a:p>
            <a:pPr lvl="1"/>
            <a:r>
              <a:rPr lang="en-US" dirty="0"/>
              <a:t>Limiting factor: rack space, power, cooling and network ports              are in short supply in most campus buildings.</a:t>
            </a:r>
          </a:p>
          <a:p>
            <a:pPr lvl="1"/>
            <a:r>
              <a:rPr lang="en-US" dirty="0"/>
              <a:t>Already purchased, waiting to be deployed.</a:t>
            </a:r>
          </a:p>
          <a:p>
            <a:r>
              <a:rPr lang="en-US" dirty="0"/>
              <a:t>Constant rapid growth!</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Tree>
    <p:extLst>
      <p:ext uri="{BB962C8B-B14F-4D97-AF65-F5344CB8AC3E}">
        <p14:creationId xmlns:p14="http://schemas.microsoft.com/office/powerpoint/2010/main" val="29416015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DD23-6D6B-6609-3BFA-AF242BE9CAE1}"/>
              </a:ext>
            </a:extLst>
          </p:cNvPr>
          <p:cNvSpPr>
            <a:spLocks noGrp="1"/>
          </p:cNvSpPr>
          <p:nvPr>
            <p:ph type="title"/>
          </p:nvPr>
        </p:nvSpPr>
        <p:spPr/>
        <p:txBody>
          <a:bodyPr/>
          <a:lstStyle/>
          <a:p>
            <a:r>
              <a:rPr lang="en-US" dirty="0"/>
              <a:t>Why Ceph for </a:t>
            </a:r>
            <a:r>
              <a:rPr lang="en-US" dirty="0" err="1"/>
              <a:t>OURdisk</a:t>
            </a:r>
            <a:r>
              <a:rPr lang="en-US" dirty="0"/>
              <a:t>?</a:t>
            </a:r>
          </a:p>
        </p:txBody>
      </p:sp>
      <p:sp>
        <p:nvSpPr>
          <p:cNvPr id="3" name="Content Placeholder 2">
            <a:extLst>
              <a:ext uri="{FF2B5EF4-FFF2-40B4-BE49-F238E27FC236}">
                <a16:creationId xmlns:a16="http://schemas.microsoft.com/office/drawing/2014/main" id="{22906678-EDA7-37B2-1088-086B3147B43C}"/>
              </a:ext>
            </a:extLst>
          </p:cNvPr>
          <p:cNvSpPr>
            <a:spLocks noGrp="1"/>
          </p:cNvSpPr>
          <p:nvPr>
            <p:ph idx="1"/>
          </p:nvPr>
        </p:nvSpPr>
        <p:spPr>
          <a:xfrm>
            <a:off x="304800" y="1140490"/>
            <a:ext cx="8478838" cy="4648200"/>
          </a:xfrm>
        </p:spPr>
        <p:txBody>
          <a:bodyPr/>
          <a:lstStyle/>
          <a:p>
            <a:pPr marL="0" indent="0">
              <a:spcBef>
                <a:spcPts val="0"/>
              </a:spcBef>
              <a:buNone/>
            </a:pPr>
            <a:r>
              <a:rPr lang="en-US" dirty="0"/>
              <a:t>Ceph is the only software designed storage technology that has all of the following:</a:t>
            </a:r>
          </a:p>
          <a:p>
            <a:pPr>
              <a:spcBef>
                <a:spcPts val="0"/>
              </a:spcBef>
            </a:pPr>
            <a:r>
              <a:rPr lang="en-US" b="1" u="sng" dirty="0"/>
              <a:t>FREE</a:t>
            </a:r>
            <a:r>
              <a:rPr lang="en-US" dirty="0"/>
              <a:t> and open source;</a:t>
            </a:r>
          </a:p>
          <a:p>
            <a:pPr>
              <a:spcBef>
                <a:spcPts val="0"/>
              </a:spcBef>
            </a:pPr>
            <a:r>
              <a:rPr lang="en-US" dirty="0"/>
              <a:t>parallel filesystem optimized for sequential I/O;</a:t>
            </a:r>
          </a:p>
          <a:p>
            <a:pPr>
              <a:spcBef>
                <a:spcPts val="0"/>
              </a:spcBef>
            </a:pPr>
            <a:r>
              <a:rPr lang="en-US" dirty="0"/>
              <a:t>can be big: currently up to ~2000 spinning drives per             Ceph system, meaning up to ~35 PB usable per Ceph system;</a:t>
            </a:r>
          </a:p>
          <a:p>
            <a:pPr>
              <a:spcBef>
                <a:spcPts val="0"/>
              </a:spcBef>
            </a:pPr>
            <a:r>
              <a:rPr lang="en-US" dirty="0"/>
              <a:t>no specialized components: works on pretty much any hardware;</a:t>
            </a:r>
          </a:p>
          <a:p>
            <a:pPr>
              <a:spcBef>
                <a:spcPts val="0"/>
              </a:spcBef>
            </a:pPr>
            <a:r>
              <a:rPr lang="en-US" dirty="0"/>
              <a:t>relatively straightforward to manage                                  (though the learning curve was </a:t>
            </a:r>
            <a:r>
              <a:rPr lang="en-US" b="1" u="sng" dirty="0"/>
              <a:t>painful</a:t>
            </a:r>
            <a:r>
              <a:rPr lang="en-US" dirty="0"/>
              <a:t>);</a:t>
            </a:r>
          </a:p>
          <a:p>
            <a:pPr>
              <a:spcBef>
                <a:spcPts val="0"/>
              </a:spcBef>
            </a:pPr>
            <a:r>
              <a:rPr lang="en-US" dirty="0"/>
              <a:t>any server, whether </a:t>
            </a:r>
            <a:r>
              <a:rPr lang="en-US" dirty="0" err="1"/>
              <a:t>diskfull</a:t>
            </a:r>
            <a:r>
              <a:rPr lang="en-US" dirty="0"/>
              <a:t> or support, can be replaced with little or no downtime, so each server can be used for its natural lifetime, then decommissioned, but the Ceph system it’s in    </a:t>
            </a:r>
            <a:r>
              <a:rPr lang="en-US" b="1" u="sng" dirty="0"/>
              <a:t>LASTS FOREVER</a:t>
            </a:r>
            <a:r>
              <a:rPr lang="en-US" dirty="0"/>
              <a:t>.</a:t>
            </a:r>
          </a:p>
        </p:txBody>
      </p:sp>
      <p:sp>
        <p:nvSpPr>
          <p:cNvPr id="4" name="Footer Placeholder 3">
            <a:extLst>
              <a:ext uri="{FF2B5EF4-FFF2-40B4-BE49-F238E27FC236}">
                <a16:creationId xmlns:a16="http://schemas.microsoft.com/office/drawing/2014/main" id="{84CA66BB-74DF-A4BD-0E75-25A8E00B0E16}"/>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0D2EADCA-0BD8-EDF0-6CF8-8F5290F3143A}"/>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Tree>
    <p:extLst>
      <p:ext uri="{BB962C8B-B14F-4D97-AF65-F5344CB8AC3E}">
        <p14:creationId xmlns:p14="http://schemas.microsoft.com/office/powerpoint/2010/main" val="1565695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&amp; Regional Research Store (OURRstore)</a:t>
            </a:r>
          </a:p>
        </p:txBody>
      </p:sp>
    </p:spTree>
    <p:extLst>
      <p:ext uri="{BB962C8B-B14F-4D97-AF65-F5344CB8AC3E}">
        <p14:creationId xmlns:p14="http://schemas.microsoft.com/office/powerpoint/2010/main" val="29552640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OURRstore Tape Archive #1</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50564" y="1219200"/>
            <a:ext cx="9071134" cy="5181600"/>
          </a:xfrm>
        </p:spPr>
        <p:txBody>
          <a:bodyPr>
            <a:normAutofit/>
          </a:bodyPr>
          <a:lstStyle/>
          <a:p>
            <a:pPr>
              <a:spcBef>
                <a:spcPts val="0"/>
              </a:spcBef>
            </a:pPr>
            <a:r>
              <a:rPr lang="en-US" b="1" u="sng" dirty="0"/>
              <a:t>OU Regional &amp; Research Store: Giant robotic tape archive</a:t>
            </a:r>
          </a:p>
          <a:p>
            <a:pPr lvl="1">
              <a:spcBef>
                <a:spcPts val="0"/>
              </a:spcBef>
            </a:pPr>
            <a:r>
              <a:rPr lang="en-US" u="sng" dirty="0"/>
              <a:t>Business Model</a:t>
            </a:r>
            <a:r>
              <a:rPr lang="en-US" dirty="0"/>
              <a:t>: NSF MRI buys HW/SW, researchers buy tapes,               CIO </a:t>
            </a:r>
            <a:r>
              <a:rPr lang="en-US" dirty="0" err="1"/>
              <a:t>CIO</a:t>
            </a:r>
            <a:r>
              <a:rPr lang="en-US" dirty="0"/>
              <a:t> covers space/power/cooling/network/labor/maintenance.</a:t>
            </a:r>
          </a:p>
          <a:p>
            <a:pPr lvl="2">
              <a:spcBef>
                <a:spcPts val="0"/>
              </a:spcBef>
            </a:pPr>
            <a:r>
              <a:rPr lang="en-US" dirty="0"/>
              <a:t>Currently ~$54 per LTO-8 tape cartridge (~10.2 TB usable)                               =&gt; ~$11 per usable TB for dual copies</a:t>
            </a:r>
          </a:p>
          <a:p>
            <a:pPr lvl="1">
              <a:spcBef>
                <a:spcPts val="0"/>
              </a:spcBef>
            </a:pPr>
            <a:r>
              <a:rPr lang="en-US" u="sng" dirty="0"/>
              <a:t>Tape Cartridge Slots</a:t>
            </a:r>
            <a:r>
              <a:rPr lang="en-US" dirty="0"/>
              <a:t>: 18,000+ (~11K @ OU Norman, ~7K @ OUHSC)</a:t>
            </a:r>
          </a:p>
          <a:p>
            <a:pPr lvl="1">
              <a:spcBef>
                <a:spcPts val="0"/>
              </a:spcBef>
            </a:pPr>
            <a:r>
              <a:rPr lang="en-US" u="sng" dirty="0"/>
              <a:t>Tape Drives</a:t>
            </a:r>
            <a:r>
              <a:rPr lang="en-US" dirty="0"/>
              <a:t>: aggregate of ~4.5 GB/sec now, ~7 GB/sec in c. 2028</a:t>
            </a:r>
          </a:p>
          <a:p>
            <a:pPr lvl="2">
              <a:spcBef>
                <a:spcPts val="0"/>
              </a:spcBef>
            </a:pPr>
            <a:r>
              <a:rPr lang="en-US" dirty="0"/>
              <a:t>Already: 6 × LTO-8 @ 360 MB/sec/drive (LTO-7/8 tape cartridges)</a:t>
            </a:r>
          </a:p>
          <a:p>
            <a:pPr lvl="2">
              <a:spcBef>
                <a:spcPts val="0"/>
              </a:spcBef>
            </a:pPr>
            <a:r>
              <a:rPr lang="en-US" dirty="0"/>
              <a:t>Already: 6 × LTO-9 @ 400 MB/sec/drive (LTO-9    tape cartridges)</a:t>
            </a:r>
          </a:p>
          <a:p>
            <a:pPr lvl="2">
              <a:spcBef>
                <a:spcPts val="0"/>
              </a:spcBef>
            </a:pPr>
            <a:r>
              <a:rPr lang="en-US" dirty="0"/>
              <a:t>Planned: 6 × LTO-10 @ 400 MB/sec/drive</a:t>
            </a:r>
          </a:p>
          <a:p>
            <a:pPr lvl="1">
              <a:spcBef>
                <a:spcPts val="0"/>
              </a:spcBef>
            </a:pPr>
            <a:r>
              <a:rPr lang="en-US" u="sng" dirty="0"/>
              <a:t>Disk</a:t>
            </a:r>
            <a:r>
              <a:rPr lang="en-US" dirty="0"/>
              <a:t>: ~570 TB usable disk front end “landing pad.”</a:t>
            </a:r>
          </a:p>
          <a:p>
            <a:pPr lvl="1">
              <a:spcBef>
                <a:spcPts val="0"/>
              </a:spcBef>
            </a:pPr>
            <a:r>
              <a:rPr lang="en-US" u="sng" dirty="0"/>
              <a:t>Software</a:t>
            </a:r>
            <a:r>
              <a:rPr lang="en-US" dirty="0"/>
              <a:t>: IBM Storage Archive for tape,                                                  IBM Storage Scale/Spectrum Scale/GPFS for disk.</a:t>
            </a:r>
          </a:p>
          <a:p>
            <a:pPr lvl="1">
              <a:spcBef>
                <a:spcPts val="0"/>
              </a:spcBef>
            </a:pPr>
            <a:r>
              <a:rPr lang="en-US" u="sng" dirty="0"/>
              <a:t>Resiliency</a:t>
            </a:r>
            <a:r>
              <a:rPr lang="en-US" dirty="0"/>
              <a:t>: Secondary copies exported from OURRstore, shelved or shipped.</a:t>
            </a:r>
          </a:p>
        </p:txBody>
      </p:sp>
      <p:grpSp>
        <p:nvGrpSpPr>
          <p:cNvPr id="5" name="Group 4">
            <a:extLst>
              <a:ext uri="{FF2B5EF4-FFF2-40B4-BE49-F238E27FC236}">
                <a16:creationId xmlns:a16="http://schemas.microsoft.com/office/drawing/2014/main" id="{EFE3F1BB-25D4-C086-09E3-4E145D6531A8}"/>
              </a:ext>
            </a:extLst>
          </p:cNvPr>
          <p:cNvGrpSpPr/>
          <p:nvPr/>
        </p:nvGrpSpPr>
        <p:grpSpPr>
          <a:xfrm>
            <a:off x="5562600" y="4231192"/>
            <a:ext cx="3041107" cy="1117651"/>
            <a:chOff x="6108084" y="1335493"/>
            <a:chExt cx="3041107" cy="1117651"/>
          </a:xfrm>
        </p:grpSpPr>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37</a:t>
            </a:fld>
            <a:endParaRPr lang="en-US" dirty="0"/>
          </a:p>
        </p:txBody>
      </p:sp>
    </p:spTree>
    <p:extLst>
      <p:ext uri="{BB962C8B-B14F-4D97-AF65-F5344CB8AC3E}">
        <p14:creationId xmlns:p14="http://schemas.microsoft.com/office/powerpoint/2010/main" val="6941918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#2</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228600" y="1219200"/>
            <a:ext cx="8893098" cy="5181600"/>
          </a:xfrm>
        </p:spPr>
        <p:txBody>
          <a:bodyPr>
            <a:normAutofit/>
          </a:bodyPr>
          <a:lstStyle/>
          <a:p>
            <a:pPr marL="0" indent="0">
              <a:spcBef>
                <a:spcPts val="0"/>
              </a:spcBef>
              <a:buNone/>
            </a:pPr>
            <a:r>
              <a:rPr lang="en-US" dirty="0"/>
              <a:t>Purchased, waiting to be delivered/deployed:</a:t>
            </a:r>
          </a:p>
          <a:p>
            <a:pPr>
              <a:spcBef>
                <a:spcPts val="0"/>
              </a:spcBef>
            </a:pPr>
            <a:r>
              <a:rPr lang="en-US" dirty="0"/>
              <a:t>2nd tape library @ OU Health Sciences Center in OKC</a:t>
            </a:r>
          </a:p>
          <a:p>
            <a:pPr lvl="1">
              <a:spcBef>
                <a:spcPts val="0"/>
              </a:spcBef>
            </a:pPr>
            <a:r>
              <a:rPr lang="en-US" dirty="0"/>
              <a:t>1 × L55 control frame, 5 × S55 cartridge-only expansion frame</a:t>
            </a:r>
          </a:p>
          <a:p>
            <a:pPr lvl="1">
              <a:spcBef>
                <a:spcPts val="0"/>
              </a:spcBef>
            </a:pPr>
            <a:r>
              <a:rPr lang="en-US" dirty="0"/>
              <a:t>Brings </a:t>
            </a:r>
            <a:r>
              <a:rPr lang="en-US" dirty="0" err="1"/>
              <a:t>OURRstore’s</a:t>
            </a:r>
            <a:r>
              <a:rPr lang="en-US" dirty="0"/>
              <a:t> total capacity to ~18,000 tape cartridge slots.</a:t>
            </a:r>
            <a:endParaRPr lang="en-US" b="1" dirty="0">
              <a:solidFill>
                <a:srgbClr val="CC00CC"/>
              </a:solidFill>
            </a:endParaRPr>
          </a:p>
          <a:p>
            <a:pPr>
              <a:spcBef>
                <a:spcPts val="0"/>
              </a:spcBef>
            </a:pPr>
            <a:r>
              <a:rPr lang="en-US" dirty="0"/>
              <a:t>6 × LTO-9 tape drives: new total bandwidth ~4.5+ GB/sec</a:t>
            </a:r>
          </a:p>
          <a:p>
            <a:pPr>
              <a:spcBef>
                <a:spcPts val="0"/>
              </a:spcBef>
            </a:pPr>
            <a:r>
              <a:rPr lang="en-US" b="1" dirty="0">
                <a:solidFill>
                  <a:srgbClr val="CC00CC"/>
                </a:solidFill>
              </a:rPr>
              <a:t>NEW!</a:t>
            </a:r>
            <a:r>
              <a:rPr lang="en-US" dirty="0"/>
              <a:t> Disk front-end landing pad for files coming on and off</a:t>
            </a:r>
          </a:p>
          <a:p>
            <a:pPr lvl="1">
              <a:spcBef>
                <a:spcPts val="0"/>
              </a:spcBef>
            </a:pPr>
            <a:r>
              <a:rPr lang="en-US" dirty="0"/>
              <a:t>IBM </a:t>
            </a:r>
            <a:r>
              <a:rPr lang="en-US" dirty="0" err="1"/>
              <a:t>FlashSystem</a:t>
            </a:r>
            <a:r>
              <a:rPr lang="en-US" dirty="0"/>
              <a:t> 5300: 12 × 9.6 TB NVMe SSD, 72 × 12 TB NLSAS</a:t>
            </a:r>
          </a:p>
          <a:p>
            <a:pPr lvl="2">
              <a:spcBef>
                <a:spcPts val="0"/>
              </a:spcBef>
            </a:pPr>
            <a:r>
              <a:rPr lang="en-US" dirty="0"/>
              <a:t>Deploying soon.</a:t>
            </a:r>
          </a:p>
          <a:p>
            <a:pPr lvl="2">
              <a:spcBef>
                <a:spcPts val="0"/>
              </a:spcBef>
            </a:pPr>
            <a:r>
              <a:rPr lang="en-US" dirty="0"/>
              <a:t>And can keep old </a:t>
            </a:r>
            <a:r>
              <a:rPr lang="en-US" dirty="0" err="1"/>
              <a:t>FlashSystem</a:t>
            </a:r>
            <a:r>
              <a:rPr lang="en-US" dirty="0"/>
              <a:t> 5030 in production too!</a:t>
            </a:r>
          </a:p>
          <a:p>
            <a:pPr>
              <a:spcBef>
                <a:spcPts val="0"/>
              </a:spcBef>
            </a:pPr>
            <a:r>
              <a:rPr lang="en-US" b="1" dirty="0">
                <a:solidFill>
                  <a:srgbClr val="CC00CC"/>
                </a:solidFill>
              </a:rPr>
              <a:t>NEW!</a:t>
            </a:r>
            <a:r>
              <a:rPr lang="en-US" dirty="0"/>
              <a:t> Servers (x86)</a:t>
            </a:r>
          </a:p>
          <a:p>
            <a:pPr lvl="1">
              <a:spcBef>
                <a:spcPts val="0"/>
              </a:spcBef>
            </a:pPr>
            <a:r>
              <a:rPr lang="en-US" dirty="0"/>
              <a:t>Deploying soon</a:t>
            </a:r>
          </a:p>
          <a:p>
            <a:pPr lvl="1">
              <a:spcBef>
                <a:spcPts val="0"/>
              </a:spcBef>
            </a:pPr>
            <a:r>
              <a:rPr lang="en-US" dirty="0"/>
              <a:t>4 servers for tape control (2 per tape library)</a:t>
            </a:r>
          </a:p>
          <a:p>
            <a:pPr lvl="1">
              <a:spcBef>
                <a:spcPts val="0"/>
              </a:spcBef>
            </a:pPr>
            <a:r>
              <a:rPr lang="en-US" dirty="0"/>
              <a:t>4 servers for disk control</a:t>
            </a:r>
          </a:p>
          <a:p>
            <a:pPr>
              <a:spcBef>
                <a:spcPts val="0"/>
              </a:spcBef>
            </a:pPr>
            <a:r>
              <a:rPr lang="en-US" b="1" dirty="0">
                <a:solidFill>
                  <a:srgbClr val="CC00CC"/>
                </a:solidFill>
              </a:rPr>
              <a:t>NEW!</a:t>
            </a:r>
            <a:r>
              <a:rPr lang="en-US" dirty="0"/>
              <a:t> Software licenses (Spectrum Archive, GPFS)</a:t>
            </a:r>
          </a:p>
        </p:txBody>
      </p:sp>
      <p:grpSp>
        <p:nvGrpSpPr>
          <p:cNvPr id="5" name="Group 4">
            <a:extLst>
              <a:ext uri="{FF2B5EF4-FFF2-40B4-BE49-F238E27FC236}">
                <a16:creationId xmlns:a16="http://schemas.microsoft.com/office/drawing/2014/main" id="{EFE3F1BB-25D4-C086-09E3-4E145D6531A8}"/>
              </a:ext>
            </a:extLst>
          </p:cNvPr>
          <p:cNvGrpSpPr/>
          <p:nvPr/>
        </p:nvGrpSpPr>
        <p:grpSpPr>
          <a:xfrm>
            <a:off x="5742531" y="3810000"/>
            <a:ext cx="3041107" cy="1117651"/>
            <a:chOff x="6108084" y="1335493"/>
            <a:chExt cx="3041107" cy="1117651"/>
          </a:xfrm>
        </p:grpSpPr>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38</a:t>
            </a:fld>
            <a:endParaRPr lang="en-US" dirty="0"/>
          </a:p>
        </p:txBody>
      </p:sp>
    </p:spTree>
    <p:extLst>
      <p:ext uri="{BB962C8B-B14F-4D97-AF65-F5344CB8AC3E}">
        <p14:creationId xmlns:p14="http://schemas.microsoft.com/office/powerpoint/2010/main" val="24892196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#3</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187089" y="1320095"/>
            <a:ext cx="8779111" cy="4852105"/>
          </a:xfrm>
        </p:spPr>
        <p:txBody>
          <a:bodyPr>
            <a:normAutofit fontScale="85000" lnSpcReduction="20000"/>
          </a:bodyPr>
          <a:lstStyle/>
          <a:p>
            <a:pPr marL="0" indent="0">
              <a:buNone/>
            </a:pPr>
            <a:r>
              <a:rPr lang="en-US" b="1" u="sng" dirty="0"/>
              <a:t>NEW FEATURES</a:t>
            </a:r>
            <a:r>
              <a:rPr lang="en-US" dirty="0"/>
              <a:t> (compared to the soon-to-be-decommissioned PetaStore)</a:t>
            </a:r>
          </a:p>
          <a:p>
            <a:r>
              <a:rPr lang="en-US" b="1" u="sng" dirty="0"/>
              <a:t>Auto-Archiving</a:t>
            </a:r>
            <a:r>
              <a:rPr lang="en-US" dirty="0"/>
              <a:t>: User places files in a specific directory,                                     “daemon” process archives those files automatically.</a:t>
            </a:r>
            <a:endParaRPr lang="en-US" b="1" u="sng" dirty="0"/>
          </a:p>
          <a:p>
            <a:r>
              <a:rPr lang="en-US" b="1" u="sng" dirty="0"/>
              <a:t>File Sharing</a:t>
            </a:r>
            <a:r>
              <a:rPr lang="en-US" dirty="0"/>
              <a:t> (via Globus license): With a few clicks, a file owner can designate         a file to be downloadable by (a) a specific user, (b) a specific group or                        (c) the whole world. (Files are private by default.)</a:t>
            </a:r>
          </a:p>
          <a:p>
            <a:r>
              <a:rPr lang="en-US" b="1" u="sng" dirty="0"/>
              <a:t>Caching</a:t>
            </a:r>
            <a:r>
              <a:rPr lang="en-US" dirty="0"/>
              <a:t>: Files reside on the disk front end until they’re the least recently used and need to be cleared out to make room for incoming files –                                    popular files are on both disk and tape, unpopular files are on tape only.</a:t>
            </a:r>
          </a:p>
          <a:p>
            <a:r>
              <a:rPr lang="en-US" b="1" u="sng" dirty="0"/>
              <a:t>Eligibility</a:t>
            </a:r>
            <a:r>
              <a:rPr lang="en-US" dirty="0"/>
              <a:t>: OU, Oklahoma, Great Plains Network, </a:t>
            </a:r>
            <a:r>
              <a:rPr lang="en-US" dirty="0" err="1"/>
              <a:t>EPSCoR</a:t>
            </a:r>
            <a:r>
              <a:rPr lang="en-US" dirty="0"/>
              <a:t>: non-commercial.</a:t>
            </a:r>
          </a:p>
          <a:p>
            <a:r>
              <a:rPr lang="en-US" b="1" u="sng" dirty="0"/>
              <a:t>Researcher’s Price</a:t>
            </a:r>
            <a:r>
              <a:rPr lang="en-US" dirty="0"/>
              <a:t>: LTO-9 is now roughly breakeven in $/TB compared to LTO-8, so as soon as our new LTO-9 tape drives are in production, we’ll have everyone shift to buying LTO-9 tape cartridges.</a:t>
            </a:r>
          </a:p>
          <a:p>
            <a:pPr lvl="1"/>
            <a:r>
              <a:rPr lang="en-US" dirty="0"/>
              <a:t>~$11 per usable TB for dual copies (plus IDC)</a:t>
            </a:r>
          </a:p>
          <a:p>
            <a:pPr lvl="1"/>
            <a:r>
              <a:rPr lang="en-US" dirty="0"/>
              <a:t>We’ll add LTO-10 </a:t>
            </a:r>
            <a:r>
              <a:rPr lang="en-US" dirty="0" err="1"/>
              <a:t>etc</a:t>
            </a:r>
            <a:r>
              <a:rPr lang="en-US" dirty="0"/>
              <a:t> as they become viable in $/TB (thru ~2030/31).</a:t>
            </a:r>
          </a:p>
          <a:p>
            <a:r>
              <a:rPr lang="en-US" b="1" u="sng" dirty="0"/>
              <a:t>~170 users already!</a:t>
            </a:r>
            <a:endParaRPr lang="en-US" dirty="0"/>
          </a:p>
        </p:txBody>
      </p:sp>
      <p:pic>
        <p:nvPicPr>
          <p:cNvPr id="5" name="Picture 2">
            <a:extLst>
              <a:ext uri="{FF2B5EF4-FFF2-40B4-BE49-F238E27FC236}">
                <a16:creationId xmlns:a16="http://schemas.microsoft.com/office/drawing/2014/main" id="{E8E61A90-4DD2-4927-8F8E-4137AC95DC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27" y="1564880"/>
            <a:ext cx="893955" cy="595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6921E-B374-4B94-90E9-33669B468DC6}"/>
              </a:ext>
            </a:extLst>
          </p:cNvPr>
          <p:cNvSpPr txBox="1"/>
          <p:nvPr/>
        </p:nvSpPr>
        <p:spPr>
          <a:xfrm>
            <a:off x="6093916" y="2092932"/>
            <a:ext cx="2913848"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sp>
        <p:nvSpPr>
          <p:cNvPr id="7" name="Footer Placeholder 3">
            <a:extLst>
              <a:ext uri="{FF2B5EF4-FFF2-40B4-BE49-F238E27FC236}">
                <a16:creationId xmlns:a16="http://schemas.microsoft.com/office/drawing/2014/main" id="{93683C18-C7B1-4A7A-88F5-ED7D8D2DC0AB}"/>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8" name="Slide Number Placeholder 4">
            <a:extLst>
              <a:ext uri="{FF2B5EF4-FFF2-40B4-BE49-F238E27FC236}">
                <a16:creationId xmlns:a16="http://schemas.microsoft.com/office/drawing/2014/main" id="{489CA4F8-C1DF-4494-BE0B-0F433A73BC5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39</a:t>
            </a:fld>
            <a:endParaRPr lang="en-US" dirty="0"/>
          </a:p>
        </p:txBody>
      </p:sp>
    </p:spTree>
    <p:extLst>
      <p:ext uri="{BB962C8B-B14F-4D97-AF65-F5344CB8AC3E}">
        <p14:creationId xmlns:p14="http://schemas.microsoft.com/office/powerpoint/2010/main" val="21572110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AF4671DE-5C4E-40C3-984F-080239C18D30}" type="slidenum">
              <a:rPr lang="en-US"/>
              <a:pPr/>
              <a:t>4</a:t>
            </a:fld>
            <a:endParaRPr lang="en-US"/>
          </a:p>
        </p:txBody>
      </p:sp>
      <p:sp>
        <p:nvSpPr>
          <p:cNvPr id="924674" name="Rectangle 2"/>
          <p:cNvSpPr>
            <a:spLocks noGrp="1" noChangeArrowheads="1"/>
          </p:cNvSpPr>
          <p:nvPr>
            <p:ph type="title"/>
          </p:nvPr>
        </p:nvSpPr>
        <p:spPr/>
        <p:txBody>
          <a:bodyPr/>
          <a:lstStyle/>
          <a:p>
            <a:r>
              <a:rPr lang="en-US" sz="3600" dirty="0"/>
              <a:t>Preregistration Profile 2025</a:t>
            </a:r>
          </a:p>
        </p:txBody>
      </p:sp>
      <p:sp>
        <p:nvSpPr>
          <p:cNvPr id="924675" name="Rectangle 3"/>
          <p:cNvSpPr>
            <a:spLocks noGrp="1" noChangeArrowheads="1"/>
          </p:cNvSpPr>
          <p:nvPr>
            <p:ph type="body" idx="1"/>
          </p:nvPr>
        </p:nvSpPr>
        <p:spPr>
          <a:xfrm>
            <a:off x="152400" y="1371600"/>
            <a:ext cx="8915400" cy="4648200"/>
          </a:xfrm>
        </p:spPr>
        <p:txBody>
          <a:bodyPr/>
          <a:lstStyle/>
          <a:p>
            <a:r>
              <a:rPr lang="en-US" b="1" u="sng" dirty="0"/>
              <a:t>Organizations</a:t>
            </a:r>
            <a:r>
              <a:rPr lang="en-US" dirty="0"/>
              <a:t>: 360+ people preregistered and/or speaking,              from 190 institutions in 46 US states &amp; territories                                    plus 7 other countries on 4 continents</a:t>
            </a:r>
          </a:p>
          <a:p>
            <a:pPr lvl="1">
              <a:lnSpc>
                <a:spcPct val="90000"/>
              </a:lnSpc>
            </a:pPr>
            <a:r>
              <a:rPr lang="en-US" b="1" u="sng" dirty="0"/>
              <a:t>Academic</a:t>
            </a:r>
            <a:r>
              <a:rPr lang="en-US" dirty="0"/>
              <a:t>: preregistered 162 institutions</a:t>
            </a:r>
          </a:p>
          <a:p>
            <a:pPr lvl="1">
              <a:lnSpc>
                <a:spcPct val="80000"/>
              </a:lnSpc>
            </a:pPr>
            <a:r>
              <a:rPr lang="en-US" b="1" u="sng" dirty="0"/>
              <a:t>Industry</a:t>
            </a:r>
            <a:r>
              <a:rPr lang="en-US" dirty="0"/>
              <a:t>: preregistered 9 private companies</a:t>
            </a:r>
          </a:p>
          <a:p>
            <a:pPr lvl="1">
              <a:lnSpc>
                <a:spcPct val="80000"/>
              </a:lnSpc>
            </a:pPr>
            <a:r>
              <a:rPr lang="en-US" b="1" u="sng" dirty="0"/>
              <a:t>Government</a:t>
            </a:r>
            <a:r>
              <a:rPr lang="en-US" dirty="0"/>
              <a:t>: preregistered 7 agencies (federal, state, non-US)</a:t>
            </a:r>
          </a:p>
          <a:p>
            <a:pPr lvl="1">
              <a:lnSpc>
                <a:spcPct val="80000"/>
              </a:lnSpc>
            </a:pPr>
            <a:r>
              <a:rPr lang="en-US" b="1" u="sng" dirty="0"/>
              <a:t>Non-governmental/not-for-profit</a:t>
            </a:r>
            <a:r>
              <a:rPr lang="en-US" dirty="0"/>
              <a:t>: preregistered 12 organizations</a:t>
            </a:r>
          </a:p>
          <a:p>
            <a:pPr>
              <a:lnSpc>
                <a:spcPct val="80000"/>
              </a:lnSpc>
            </a:pPr>
            <a:r>
              <a:rPr lang="en-US" b="1" u="sng" dirty="0"/>
              <a:t>Demographics</a:t>
            </a:r>
            <a:r>
              <a:rPr lang="en-US" dirty="0"/>
              <a:t>: 360+ people preregistered (and/or speaking)</a:t>
            </a:r>
          </a:p>
          <a:p>
            <a:pPr lvl="1">
              <a:lnSpc>
                <a:spcPct val="80000"/>
              </a:lnSpc>
            </a:pPr>
            <a:r>
              <a:rPr lang="en-US" dirty="0"/>
              <a:t>15% OU, 85% non-OU (or unknown)</a:t>
            </a:r>
          </a:p>
          <a:p>
            <a:pPr lvl="1">
              <a:lnSpc>
                <a:spcPct val="80000"/>
              </a:lnSpc>
            </a:pPr>
            <a:r>
              <a:rPr lang="en-US" dirty="0"/>
              <a:t>27% Oklahoma, 73% non-Oklahoma (or unknown)</a:t>
            </a:r>
          </a:p>
          <a:p>
            <a:pPr lvl="1">
              <a:lnSpc>
                <a:spcPct val="80000"/>
              </a:lnSpc>
            </a:pPr>
            <a:r>
              <a:rPr lang="en-US" dirty="0"/>
              <a:t>39% from </a:t>
            </a:r>
            <a:r>
              <a:rPr lang="en-US" dirty="0" err="1"/>
              <a:t>EPSCoR</a:t>
            </a:r>
            <a:r>
              <a:rPr lang="en-US" dirty="0"/>
              <a:t> jurisdictions, 61% non-EPSCoR (or unknown)</a:t>
            </a:r>
          </a:p>
          <a:p>
            <a:pPr lvl="1">
              <a:lnSpc>
                <a:spcPct val="70000"/>
              </a:lnSpc>
            </a:pPr>
            <a:r>
              <a:rPr lang="en-US" dirty="0"/>
              <a:t>89% academic, 11% non-academic (or unknown)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CEB-DF30-CC84-02CE-5C2CEAEA0F1E}"/>
              </a:ext>
            </a:extLst>
          </p:cNvPr>
          <p:cNvSpPr>
            <a:spLocks noGrp="1"/>
          </p:cNvSpPr>
          <p:nvPr>
            <p:ph type="title"/>
          </p:nvPr>
        </p:nvSpPr>
        <p:spPr/>
        <p:txBody>
          <a:bodyPr/>
          <a:lstStyle/>
          <a:p>
            <a:r>
              <a:rPr lang="en-US" dirty="0" err="1"/>
              <a:t>OURRstore</a:t>
            </a:r>
            <a:r>
              <a:rPr lang="en-US" dirty="0"/>
              <a:t> Roadmap Items #2</a:t>
            </a:r>
          </a:p>
        </p:txBody>
      </p:sp>
      <p:sp>
        <p:nvSpPr>
          <p:cNvPr id="3" name="Content Placeholder 2">
            <a:extLst>
              <a:ext uri="{FF2B5EF4-FFF2-40B4-BE49-F238E27FC236}">
                <a16:creationId xmlns:a16="http://schemas.microsoft.com/office/drawing/2014/main" id="{05788BCE-B5FD-5F6B-9099-9A3A6E773958}"/>
              </a:ext>
            </a:extLst>
          </p:cNvPr>
          <p:cNvSpPr>
            <a:spLocks noGrp="1"/>
          </p:cNvSpPr>
          <p:nvPr>
            <p:ph idx="1"/>
          </p:nvPr>
        </p:nvSpPr>
        <p:spPr>
          <a:xfrm>
            <a:off x="381000" y="1371600"/>
            <a:ext cx="8458200" cy="4648200"/>
          </a:xfrm>
        </p:spPr>
        <p:txBody>
          <a:bodyPr/>
          <a:lstStyle/>
          <a:p>
            <a:pPr marL="0" indent="0">
              <a:buNone/>
            </a:pPr>
            <a:r>
              <a:rPr lang="en-US" dirty="0"/>
              <a:t>The LTO roadmap that goes to LTO-14.</a:t>
            </a:r>
          </a:p>
          <a:p>
            <a:pPr marL="0" indent="0">
              <a:buNone/>
            </a:pPr>
            <a:r>
              <a:rPr lang="en-US" sz="950" dirty="0">
                <a:hlinkClick r:id="rId2"/>
              </a:rPr>
              <a:t>https://www.businesswire.com/news/home/20250901005862/en/LTO-Program-Announces-Extension-to-the-LTO-Tape-Technology-Roadmap-to-Generation-14</a:t>
            </a:r>
            <a:endParaRPr lang="en-US" sz="950" dirty="0"/>
          </a:p>
          <a:p>
            <a:r>
              <a:rPr lang="en-US" dirty="0"/>
              <a:t>Best guess timing estimates</a:t>
            </a:r>
          </a:p>
          <a:p>
            <a:pPr lvl="1"/>
            <a:r>
              <a:rPr lang="en-US" dirty="0"/>
              <a:t>LTO-10: drives </a:t>
            </a:r>
            <a:r>
              <a:rPr lang="en-US" dirty="0">
                <a:solidFill>
                  <a:schemeClr val="bg1"/>
                </a:solidFill>
              </a:rPr>
              <a:t>c.</a:t>
            </a:r>
            <a:r>
              <a:rPr lang="en-US" dirty="0"/>
              <a:t> 2025, cartridges breakeven $/TB c. 2028</a:t>
            </a:r>
          </a:p>
          <a:p>
            <a:pPr lvl="1"/>
            <a:r>
              <a:rPr lang="en-US" dirty="0"/>
              <a:t>LTO-11: drives c. 2028, cartridges breakeven $/TB c. 2031</a:t>
            </a:r>
          </a:p>
          <a:p>
            <a:pPr lvl="1"/>
            <a:r>
              <a:rPr lang="en-US" dirty="0"/>
              <a:t>LTO-12: drives c. 2031, cartridges breakeven $/TB c. 2034</a:t>
            </a:r>
          </a:p>
          <a:p>
            <a:pPr lvl="1"/>
            <a:r>
              <a:rPr lang="en-US" dirty="0"/>
              <a:t>LTO-13: drives c. 2034, cartridges breakeven $/TB c. 2037</a:t>
            </a:r>
          </a:p>
          <a:p>
            <a:pPr lvl="1"/>
            <a:r>
              <a:rPr lang="en-US" dirty="0"/>
              <a:t>LTO-14: drives c. 2037, cartridges breakeven $/TB c. 2040</a:t>
            </a:r>
          </a:p>
          <a:p>
            <a:r>
              <a:rPr lang="en-US" dirty="0"/>
              <a:t>OURRstore will be in production until c. 2031.</a:t>
            </a:r>
          </a:p>
          <a:p>
            <a:r>
              <a:rPr lang="en-US" dirty="0"/>
              <a:t>The new LTO roadmap gives us a post-OURRstore plan that    can take us to ~2043 (almost 2 more decades), when 1 PB </a:t>
            </a:r>
            <a:r>
              <a:rPr lang="en-US" u="sng" dirty="0"/>
              <a:t>~</a:t>
            </a:r>
            <a:r>
              <a:rPr lang="en-US" dirty="0"/>
              <a:t> 1 lb.</a:t>
            </a:r>
          </a:p>
          <a:p>
            <a:pPr lvl="1"/>
            <a:r>
              <a:rPr lang="en-US" dirty="0"/>
              <a:t>We plan to submit another tape archive proposal in ~2031.</a:t>
            </a:r>
          </a:p>
        </p:txBody>
      </p:sp>
      <p:sp>
        <p:nvSpPr>
          <p:cNvPr id="4" name="Footer Placeholder 3">
            <a:extLst>
              <a:ext uri="{FF2B5EF4-FFF2-40B4-BE49-F238E27FC236}">
                <a16:creationId xmlns:a16="http://schemas.microsoft.com/office/drawing/2014/main" id="{F2F7C277-2010-6E78-BD2F-88B09D2C093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319F7B76-5699-95D5-A99B-C9C58D4EAE24}"/>
              </a:ext>
            </a:extLst>
          </p:cNvPr>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extLst>
      <p:ext uri="{BB962C8B-B14F-4D97-AF65-F5344CB8AC3E}">
        <p14:creationId xmlns:p14="http://schemas.microsoft.com/office/powerpoint/2010/main" val="3070783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749B-6A93-9021-6601-26778FBB0764}"/>
              </a:ext>
            </a:extLst>
          </p:cNvPr>
          <p:cNvSpPr>
            <a:spLocks noGrp="1"/>
          </p:cNvSpPr>
          <p:nvPr>
            <p:ph type="title"/>
          </p:nvPr>
        </p:nvSpPr>
        <p:spPr/>
        <p:txBody>
          <a:bodyPr/>
          <a:lstStyle/>
          <a:p>
            <a:r>
              <a:rPr lang="en-US" dirty="0"/>
              <a:t>Why Tape?</a:t>
            </a:r>
          </a:p>
        </p:txBody>
      </p:sp>
      <p:sp>
        <p:nvSpPr>
          <p:cNvPr id="3" name="Content Placeholder 2">
            <a:extLst>
              <a:ext uri="{FF2B5EF4-FFF2-40B4-BE49-F238E27FC236}">
                <a16:creationId xmlns:a16="http://schemas.microsoft.com/office/drawing/2014/main" id="{12EBF6F8-2FB3-605A-CC6C-5C657D4B6541}"/>
              </a:ext>
            </a:extLst>
          </p:cNvPr>
          <p:cNvSpPr>
            <a:spLocks noGrp="1"/>
          </p:cNvSpPr>
          <p:nvPr>
            <p:ph idx="1"/>
          </p:nvPr>
        </p:nvSpPr>
        <p:spPr/>
        <p:txBody>
          <a:bodyPr/>
          <a:lstStyle/>
          <a:p>
            <a:r>
              <a:rPr lang="en-US" dirty="0"/>
              <a:t>Tape sucks. We all know it. Everyone hates tape.</a:t>
            </a:r>
          </a:p>
          <a:p>
            <a:r>
              <a:rPr lang="en-US" dirty="0"/>
              <a:t>The problem is, the alternative to tape isn’t disk;                the alternative to tape is deleting all your data.</a:t>
            </a:r>
          </a:p>
          <a:p>
            <a:r>
              <a:rPr lang="en-US" dirty="0"/>
              <a:t>The reason we like tape is, tape is dirt cheap:                       LTO-9 tape cartridges are less than half the price per TB of USB drives from a big box store (let alone the price of enterprise-class storage systems).</a:t>
            </a:r>
          </a:p>
          <a:p>
            <a:r>
              <a:rPr lang="en-US" dirty="0"/>
              <a:t>So tape is awesome, even though it sucks.</a:t>
            </a:r>
          </a:p>
        </p:txBody>
      </p:sp>
      <p:sp>
        <p:nvSpPr>
          <p:cNvPr id="4" name="Footer Placeholder 3">
            <a:extLst>
              <a:ext uri="{FF2B5EF4-FFF2-40B4-BE49-F238E27FC236}">
                <a16:creationId xmlns:a16="http://schemas.microsoft.com/office/drawing/2014/main" id="{7C36C698-4145-4AA6-69FF-A7591D93DCD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DC966AD-6D74-B5B9-A0B3-AE052D72F7BE}"/>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248146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143000"/>
          </a:xfrm>
        </p:spPr>
        <p:txBody>
          <a:bodyPr/>
          <a:lstStyle/>
          <a:p>
            <a:r>
              <a:rPr lang="en-US" sz="6000" dirty="0" err="1"/>
              <a:t>OneOklahoma</a:t>
            </a:r>
            <a:r>
              <a:rPr lang="en-US" sz="6000" dirty="0"/>
              <a:t> Friction Free Network (OFFN)</a:t>
            </a:r>
          </a:p>
        </p:txBody>
      </p:sp>
    </p:spTree>
    <p:extLst>
      <p:ext uri="{BB962C8B-B14F-4D97-AF65-F5344CB8AC3E}">
        <p14:creationId xmlns:p14="http://schemas.microsoft.com/office/powerpoint/2010/main" val="20832885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4D67-E0ED-4650-A854-7A74218AD3D5}"/>
              </a:ext>
            </a:extLst>
          </p:cNvPr>
          <p:cNvSpPr>
            <a:spLocks noGrp="1"/>
          </p:cNvSpPr>
          <p:nvPr>
            <p:ph type="title"/>
          </p:nvPr>
        </p:nvSpPr>
        <p:spPr/>
        <p:txBody>
          <a:bodyPr/>
          <a:lstStyle/>
          <a:p>
            <a:r>
              <a:rPr lang="en-US" sz="3800" dirty="0" err="1"/>
              <a:t>OneOklahoma</a:t>
            </a:r>
            <a:r>
              <a:rPr lang="en-US" sz="3800" dirty="0"/>
              <a:t> Friction Free Network</a:t>
            </a:r>
          </a:p>
        </p:txBody>
      </p:sp>
      <p:sp>
        <p:nvSpPr>
          <p:cNvPr id="3" name="Content Placeholder 2">
            <a:extLst>
              <a:ext uri="{FF2B5EF4-FFF2-40B4-BE49-F238E27FC236}">
                <a16:creationId xmlns:a16="http://schemas.microsoft.com/office/drawing/2014/main" id="{CDA6D37D-AB60-4DA6-87F9-BBD2C1A9280F}"/>
              </a:ext>
            </a:extLst>
          </p:cNvPr>
          <p:cNvSpPr>
            <a:spLocks noGrp="1"/>
          </p:cNvSpPr>
          <p:nvPr>
            <p:ph idx="1"/>
          </p:nvPr>
        </p:nvSpPr>
        <p:spPr>
          <a:xfrm>
            <a:off x="218389" y="1124930"/>
            <a:ext cx="8770768" cy="4876800"/>
          </a:xfrm>
        </p:spPr>
        <p:txBody>
          <a:bodyPr/>
          <a:lstStyle/>
          <a:p>
            <a:pPr>
              <a:spcBef>
                <a:spcPts val="0"/>
              </a:spcBef>
            </a:pPr>
            <a:r>
              <a:rPr lang="en-US" b="1" u="sng" dirty="0"/>
              <a:t>Researcher’s Price</a:t>
            </a:r>
            <a:r>
              <a:rPr lang="en-US" dirty="0"/>
              <a:t>: </a:t>
            </a:r>
            <a:r>
              <a:rPr lang="en-US" b="1" dirty="0"/>
              <a:t>ZERO</a:t>
            </a:r>
            <a:r>
              <a:rPr lang="en-US" dirty="0"/>
              <a:t> (sponsored by OU’s CIO)</a:t>
            </a:r>
          </a:p>
          <a:p>
            <a:pPr lvl="1">
              <a:spcBef>
                <a:spcPts val="0"/>
              </a:spcBef>
            </a:pPr>
            <a:r>
              <a:rPr lang="en-US" dirty="0"/>
              <a:t>Originally funded under NSF Campus CI grant in 2013.</a:t>
            </a:r>
          </a:p>
          <a:p>
            <a:pPr>
              <a:spcBef>
                <a:spcPts val="0"/>
              </a:spcBef>
            </a:pPr>
            <a:r>
              <a:rPr lang="en-US" dirty="0"/>
              <a:t>“Science DMZ:” High speed network for </a:t>
            </a:r>
            <a:r>
              <a:rPr lang="en-US" b="1" u="sng" dirty="0"/>
              <a:t>open</a:t>
            </a:r>
            <a:r>
              <a:rPr lang="en-US" dirty="0"/>
              <a:t> research only.</a:t>
            </a:r>
          </a:p>
          <a:p>
            <a:pPr lvl="1">
              <a:spcBef>
                <a:spcPts val="0"/>
              </a:spcBef>
            </a:pPr>
            <a:r>
              <a:rPr lang="en-US" u="sng" dirty="0"/>
              <a:t>Friction Free</a:t>
            </a:r>
            <a:r>
              <a:rPr lang="en-US" dirty="0"/>
              <a:t>: Bypasses firewall </a:t>
            </a:r>
            <a:r>
              <a:rPr lang="en-US" u="sng" dirty="0"/>
              <a:t>appliances</a:t>
            </a:r>
            <a:r>
              <a:rPr lang="en-US" dirty="0"/>
              <a:t> because the data is open.</a:t>
            </a:r>
          </a:p>
          <a:p>
            <a:pPr lvl="2">
              <a:spcBef>
                <a:spcPts val="0"/>
              </a:spcBef>
            </a:pPr>
            <a:r>
              <a:rPr lang="en-US" dirty="0"/>
              <a:t>Firewalling without firewall appliances allows much higher speed, because firewall appliances interpret research data flows as attacks.</a:t>
            </a:r>
          </a:p>
          <a:p>
            <a:pPr>
              <a:spcBef>
                <a:spcPts val="0"/>
              </a:spcBef>
            </a:pPr>
            <a:r>
              <a:rPr lang="en-US" dirty="0"/>
              <a:t>Funded statewide by 9 NSF Campus Cyberinfrastructure grants.</a:t>
            </a:r>
          </a:p>
          <a:p>
            <a:pPr lvl="1">
              <a:spcBef>
                <a:spcPts val="0"/>
              </a:spcBef>
            </a:pPr>
            <a:r>
              <a:rPr lang="en-US" dirty="0"/>
              <a:t>28 institutions (first 2 grants led by OU)</a:t>
            </a:r>
          </a:p>
          <a:p>
            <a:pPr>
              <a:spcBef>
                <a:spcPts val="0"/>
              </a:spcBef>
            </a:pPr>
            <a:r>
              <a:rPr lang="en-US" dirty="0"/>
              <a:t>OU’s open research connection to:</a:t>
            </a:r>
          </a:p>
          <a:p>
            <a:pPr lvl="1">
              <a:spcBef>
                <a:spcPts val="0"/>
              </a:spcBef>
            </a:pPr>
            <a:r>
              <a:rPr lang="en-US" dirty="0"/>
              <a:t>Other Oklahoma research institutions</a:t>
            </a:r>
          </a:p>
          <a:p>
            <a:pPr lvl="2">
              <a:spcBef>
                <a:spcPts val="0"/>
              </a:spcBef>
            </a:pPr>
            <a:r>
              <a:rPr lang="en-US" dirty="0"/>
              <a:t>28 institutions: PhD-granting, masters-granting, bachelors-granting, community colleges, Minority Serving, Tribal</a:t>
            </a:r>
          </a:p>
          <a:p>
            <a:pPr lvl="1">
              <a:spcBef>
                <a:spcPts val="0"/>
              </a:spcBef>
            </a:pPr>
            <a:r>
              <a:rPr lang="en-US" dirty="0"/>
              <a:t>Research institutions across the US</a:t>
            </a:r>
          </a:p>
        </p:txBody>
      </p:sp>
      <p:sp>
        <p:nvSpPr>
          <p:cNvPr id="4" name="Footer Placeholder 3">
            <a:extLst>
              <a:ext uri="{FF2B5EF4-FFF2-40B4-BE49-F238E27FC236}">
                <a16:creationId xmlns:a16="http://schemas.microsoft.com/office/drawing/2014/main" id="{AB26F8CD-52CB-4ED4-8741-B9256E18265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E05E6DE3-49B0-4DCD-A10B-615285521C0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43</a:t>
            </a:fld>
            <a:endParaRPr lang="en-US" dirty="0"/>
          </a:p>
        </p:txBody>
      </p:sp>
    </p:spTree>
    <p:extLst>
      <p:ext uri="{BB962C8B-B14F-4D97-AF65-F5344CB8AC3E}">
        <p14:creationId xmlns:p14="http://schemas.microsoft.com/office/powerpoint/2010/main" val="8021166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eNet Logo and Oklahoma state map showing 30 higher education location connections of various OFFN projects, including &quot;OFFN, MORe-OFFN, EVER-MORe-OFFN, SI-MORe-OFFN, ESI-MORe-OFFN, CaRE-MORe-OFFN, SURF-MORe-OFFN, CORE-MORe-OFFN, FuSE-MORe-OFFN&quot;">
            <a:extLst>
              <a:ext uri="{FF2B5EF4-FFF2-40B4-BE49-F238E27FC236}">
                <a16:creationId xmlns:a16="http://schemas.microsoft.com/office/drawing/2014/main" id="{0D900E7F-F1D4-615D-2BBF-CB49C03A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431" y="1988090"/>
            <a:ext cx="6934200" cy="395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0E622E-E336-4063-9AA7-9AE2A4B7F353}"/>
              </a:ext>
            </a:extLst>
          </p:cNvPr>
          <p:cNvSpPr>
            <a:spLocks noGrp="1"/>
          </p:cNvSpPr>
          <p:nvPr>
            <p:ph type="title"/>
          </p:nvPr>
        </p:nvSpPr>
        <p:spPr/>
        <p:txBody>
          <a:bodyPr/>
          <a:lstStyle/>
          <a:p>
            <a:r>
              <a:rPr lang="en-US" dirty="0"/>
              <a:t>OFFN Across Oklahoma</a:t>
            </a:r>
          </a:p>
        </p:txBody>
      </p:sp>
      <p:sp>
        <p:nvSpPr>
          <p:cNvPr id="4" name="Footer Placeholder 3">
            <a:extLst>
              <a:ext uri="{FF2B5EF4-FFF2-40B4-BE49-F238E27FC236}">
                <a16:creationId xmlns:a16="http://schemas.microsoft.com/office/drawing/2014/main" id="{158CAB79-DF32-438D-869E-8CD1644EC1B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9DEFA42F-8851-48BB-A159-FC1CF3F054CA}"/>
              </a:ext>
            </a:extLst>
          </p:cNvPr>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9" name="TextBox 8">
            <a:extLst>
              <a:ext uri="{FF2B5EF4-FFF2-40B4-BE49-F238E27FC236}">
                <a16:creationId xmlns:a16="http://schemas.microsoft.com/office/drawing/2014/main" id="{FDFE945D-3EF6-48E0-9A13-AD6E0488DEF6}"/>
              </a:ext>
            </a:extLst>
          </p:cNvPr>
          <p:cNvSpPr txBox="1"/>
          <p:nvPr/>
        </p:nvSpPr>
        <p:spPr>
          <a:xfrm>
            <a:off x="1305719" y="5904626"/>
            <a:ext cx="6934200" cy="246221"/>
          </a:xfrm>
          <a:prstGeom prst="rect">
            <a:avLst/>
          </a:prstGeom>
          <a:noFill/>
        </p:spPr>
        <p:txBody>
          <a:bodyPr wrap="square" rtlCol="0">
            <a:spAutoFit/>
          </a:bodyPr>
          <a:lstStyle/>
          <a:p>
            <a:r>
              <a:rPr lang="en-US" sz="1000" dirty="0">
                <a:hlinkClick r:id="rId3"/>
              </a:rPr>
              <a:t>https://onenet.net/fuse-more-offn-project-upgrades-campus-connectivity-to-oklahomas-research-network/</a:t>
            </a:r>
            <a:endParaRPr lang="en-US" sz="1000" dirty="0"/>
          </a:p>
        </p:txBody>
      </p:sp>
      <p:sp>
        <p:nvSpPr>
          <p:cNvPr id="10" name="TextBox 9">
            <a:extLst>
              <a:ext uri="{FF2B5EF4-FFF2-40B4-BE49-F238E27FC236}">
                <a16:creationId xmlns:a16="http://schemas.microsoft.com/office/drawing/2014/main" id="{1C6E30C7-F04C-4024-9631-F42D9CA340B7}"/>
              </a:ext>
            </a:extLst>
          </p:cNvPr>
          <p:cNvSpPr txBox="1"/>
          <p:nvPr/>
        </p:nvSpPr>
        <p:spPr>
          <a:xfrm>
            <a:off x="1077119" y="1193051"/>
            <a:ext cx="7391400" cy="830997"/>
          </a:xfrm>
          <a:prstGeom prst="rect">
            <a:avLst/>
          </a:prstGeom>
          <a:noFill/>
        </p:spPr>
        <p:txBody>
          <a:bodyPr wrap="square" rtlCol="0">
            <a:spAutoFit/>
          </a:bodyPr>
          <a:lstStyle/>
          <a:p>
            <a:r>
              <a:rPr lang="en-US" sz="2400" b="1" dirty="0"/>
              <a:t>11 OFFN NSF CC* grants (OU led the first 2)</a:t>
            </a:r>
          </a:p>
          <a:p>
            <a:r>
              <a:rPr lang="en-US" sz="2400" b="1" dirty="0"/>
              <a:t>28 institutions</a:t>
            </a:r>
          </a:p>
        </p:txBody>
      </p:sp>
    </p:spTree>
    <p:extLst>
      <p:ext uri="{BB962C8B-B14F-4D97-AF65-F5344CB8AC3E}">
        <p14:creationId xmlns:p14="http://schemas.microsoft.com/office/powerpoint/2010/main" val="13747437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dirty="0"/>
              <a:t>OFFN @ OU Norman</a:t>
            </a:r>
          </a:p>
        </p:txBody>
      </p:sp>
      <p:pic>
        <p:nvPicPr>
          <p:cNvPr id="7" name="Content Placeholder 6">
            <a:extLst>
              <a:ext uri="{FF2B5EF4-FFF2-40B4-BE49-F238E27FC236}">
                <a16:creationId xmlns:a16="http://schemas.microsoft.com/office/drawing/2014/main" id="{78AA390A-C26C-4730-8CAE-37A4DEEFA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848" y="1334136"/>
            <a:ext cx="8312598" cy="3950732"/>
          </a:xfrm>
        </p:spPr>
      </p:pic>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
        <p:nvSpPr>
          <p:cNvPr id="9" name="Rectangle 8">
            <a:extLst>
              <a:ext uri="{FF2B5EF4-FFF2-40B4-BE49-F238E27FC236}">
                <a16:creationId xmlns:a16="http://schemas.microsoft.com/office/drawing/2014/main" id="{228FDCD3-BC7E-4BA4-B19A-077BC847F35A}"/>
              </a:ext>
            </a:extLst>
          </p:cNvPr>
          <p:cNvSpPr/>
          <p:nvPr/>
        </p:nvSpPr>
        <p:spPr bwMode="auto">
          <a:xfrm>
            <a:off x="4267200" y="4648200"/>
            <a:ext cx="3505200" cy="304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5BAE8AF-D23E-492A-9D44-354AE6DC8988}"/>
              </a:ext>
            </a:extLst>
          </p:cNvPr>
          <p:cNvSpPr txBox="1"/>
          <p:nvPr/>
        </p:nvSpPr>
        <p:spPr>
          <a:xfrm>
            <a:off x="4133379" y="4583668"/>
            <a:ext cx="4300537" cy="369332"/>
          </a:xfrm>
          <a:prstGeom prst="rect">
            <a:avLst/>
          </a:prstGeom>
          <a:noFill/>
        </p:spPr>
        <p:txBody>
          <a:bodyPr wrap="square" rtlCol="0">
            <a:spAutoFit/>
          </a:bodyPr>
          <a:lstStyle/>
          <a:p>
            <a:r>
              <a:rPr lang="en-US" b="1" dirty="0"/>
              <a:t>Coming soon: OFFN @ OUHSC (OKC)</a:t>
            </a:r>
          </a:p>
        </p:txBody>
      </p:sp>
    </p:spTree>
    <p:extLst>
      <p:ext uri="{BB962C8B-B14F-4D97-AF65-F5344CB8AC3E}">
        <p14:creationId xmlns:p14="http://schemas.microsoft.com/office/powerpoint/2010/main" val="10707055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A4C469-F239-A3A4-CCD3-286DA315F273}"/>
              </a:ext>
            </a:extLst>
          </p:cNvPr>
          <p:cNvSpPr>
            <a:spLocks noGrp="1"/>
          </p:cNvSpPr>
          <p:nvPr>
            <p:ph idx="1"/>
          </p:nvPr>
        </p:nvSpPr>
        <p:spPr/>
        <p:txBody>
          <a:bodyPr/>
          <a:lstStyle/>
          <a:p>
            <a:pPr marL="0" indent="0">
              <a:buNone/>
            </a:pPr>
            <a:endParaRPr lang="en-US" dirty="0"/>
          </a:p>
        </p:txBody>
      </p:sp>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sz="3450" dirty="0"/>
              <a:t>TODAY: OFFN @ OU Norman 100GE</a:t>
            </a:r>
          </a:p>
        </p:txBody>
      </p:sp>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
        <p:nvSpPr>
          <p:cNvPr id="12" name="TextBox 11">
            <a:extLst>
              <a:ext uri="{FF2B5EF4-FFF2-40B4-BE49-F238E27FC236}">
                <a16:creationId xmlns:a16="http://schemas.microsoft.com/office/drawing/2014/main" id="{9E534A3B-7BA8-9358-ECD8-D658D40A1EC6}"/>
              </a:ext>
            </a:extLst>
          </p:cNvPr>
          <p:cNvSpPr txBox="1"/>
          <p:nvPr/>
        </p:nvSpPr>
        <p:spPr>
          <a:xfrm>
            <a:off x="533400" y="1239369"/>
            <a:ext cx="8153400" cy="369332"/>
          </a:xfrm>
          <a:prstGeom prst="rect">
            <a:avLst/>
          </a:prstGeom>
          <a:noFill/>
        </p:spPr>
        <p:txBody>
          <a:bodyPr wrap="square" rtlCol="0">
            <a:spAutoFit/>
          </a:bodyPr>
          <a:lstStyle/>
          <a:p>
            <a:r>
              <a:rPr lang="en-US" dirty="0"/>
              <a:t>OFFN @ OU Norman </a:t>
            </a:r>
            <a:r>
              <a:rPr lang="en-US" b="1" dirty="0"/>
              <a:t>TODAY</a:t>
            </a:r>
          </a:p>
        </p:txBody>
      </p:sp>
      <p:pic>
        <p:nvPicPr>
          <p:cNvPr id="7" name="Picture 6" descr="A diagram of a diagram&#10;&#10;Description automatically generated">
            <a:extLst>
              <a:ext uri="{FF2B5EF4-FFF2-40B4-BE49-F238E27FC236}">
                <a16:creationId xmlns:a16="http://schemas.microsoft.com/office/drawing/2014/main" id="{BD9C46B8-7EB4-8B7F-4603-9379E729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1200"/>
            <a:ext cx="8534400" cy="3113701"/>
          </a:xfrm>
          <a:prstGeom prst="rect">
            <a:avLst/>
          </a:prstGeom>
        </p:spPr>
      </p:pic>
    </p:spTree>
    <p:extLst>
      <p:ext uri="{BB962C8B-B14F-4D97-AF65-F5344CB8AC3E}">
        <p14:creationId xmlns:p14="http://schemas.microsoft.com/office/powerpoint/2010/main" val="13595743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sz="3450" dirty="0"/>
              <a:t>COMING: OFFN @ OU Norman 400GE</a:t>
            </a:r>
          </a:p>
        </p:txBody>
      </p:sp>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6" name="Content Placeholder 5">
            <a:extLst>
              <a:ext uri="{FF2B5EF4-FFF2-40B4-BE49-F238E27FC236}">
                <a16:creationId xmlns:a16="http://schemas.microsoft.com/office/drawing/2014/main" id="{585FC803-5F78-ED06-BFA1-7844EDD7D272}"/>
              </a:ext>
            </a:extLst>
          </p:cNvPr>
          <p:cNvSpPr>
            <a:spLocks noGrp="1"/>
          </p:cNvSpPr>
          <p:nvPr>
            <p:ph idx="1"/>
          </p:nvPr>
        </p:nvSpPr>
        <p:spPr/>
        <p:txBody>
          <a:bodyPr/>
          <a:lstStyle/>
          <a:p>
            <a:pPr marL="0" indent="0">
              <a:buNone/>
            </a:pPr>
            <a:endParaRPr lang="en-US" dirty="0"/>
          </a:p>
        </p:txBody>
      </p:sp>
      <p:sp>
        <p:nvSpPr>
          <p:cNvPr id="7" name="TextBox 6">
            <a:extLst>
              <a:ext uri="{FF2B5EF4-FFF2-40B4-BE49-F238E27FC236}">
                <a16:creationId xmlns:a16="http://schemas.microsoft.com/office/drawing/2014/main" id="{20D45178-B7B3-0B31-3E3C-F1BB941550AB}"/>
              </a:ext>
            </a:extLst>
          </p:cNvPr>
          <p:cNvSpPr txBox="1"/>
          <p:nvPr/>
        </p:nvSpPr>
        <p:spPr>
          <a:xfrm>
            <a:off x="533400" y="1239369"/>
            <a:ext cx="8153400" cy="369332"/>
          </a:xfrm>
          <a:prstGeom prst="rect">
            <a:avLst/>
          </a:prstGeom>
          <a:noFill/>
        </p:spPr>
        <p:txBody>
          <a:bodyPr wrap="square" rtlCol="0">
            <a:spAutoFit/>
          </a:bodyPr>
          <a:lstStyle/>
          <a:p>
            <a:r>
              <a:rPr lang="en-US" dirty="0"/>
              <a:t>OFFN @ OU Norman on NSF OFFN-400 Grant (starts Oct 1)</a:t>
            </a:r>
            <a:endParaRPr lang="en-US" b="1" dirty="0"/>
          </a:p>
        </p:txBody>
      </p:sp>
      <p:pic>
        <p:nvPicPr>
          <p:cNvPr id="9" name="Picture 8" descr="A diagram of a network&#10;&#10;Description automatically generated">
            <a:extLst>
              <a:ext uri="{FF2B5EF4-FFF2-40B4-BE49-F238E27FC236}">
                <a16:creationId xmlns:a16="http://schemas.microsoft.com/office/drawing/2014/main" id="{E5CA8109-1AA1-0D6A-BDD8-2D2EB32D1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82" y="1866900"/>
            <a:ext cx="8564836" cy="3124200"/>
          </a:xfrm>
          <a:prstGeom prst="rect">
            <a:avLst/>
          </a:prstGeom>
        </p:spPr>
      </p:pic>
    </p:spTree>
    <p:extLst>
      <p:ext uri="{BB962C8B-B14F-4D97-AF65-F5344CB8AC3E}">
        <p14:creationId xmlns:p14="http://schemas.microsoft.com/office/powerpoint/2010/main" val="239762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OSCER Team</a:t>
            </a:r>
          </a:p>
        </p:txBody>
      </p:sp>
    </p:spTree>
    <p:extLst>
      <p:ext uri="{BB962C8B-B14F-4D97-AF65-F5344CB8AC3E}">
        <p14:creationId xmlns:p14="http://schemas.microsoft.com/office/powerpoint/2010/main" val="193959820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6233908D-A3F9-44BC-90E8-780DB0D9F5EE}" type="slidenum">
              <a:rPr lang="en-US"/>
              <a:pPr/>
              <a:t>49</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304800" y="1219200"/>
            <a:ext cx="8478838" cy="4800600"/>
          </a:xfrm>
        </p:spPr>
        <p:txBody>
          <a:bodyPr/>
          <a:lstStyle/>
          <a:p>
            <a:r>
              <a:rPr lang="en-US" dirty="0"/>
              <a:t>Director: Henry Neeman</a:t>
            </a:r>
          </a:p>
          <a:p>
            <a:r>
              <a:rPr lang="en-US" dirty="0"/>
              <a:t>Lead Computing System Administrator: Dave Akin</a:t>
            </a:r>
          </a:p>
          <a:p>
            <a:r>
              <a:rPr lang="en-US" dirty="0"/>
              <a:t>Computing System Administrator, Technical Lead:              Patrick Calhoun</a:t>
            </a:r>
          </a:p>
          <a:p>
            <a:r>
              <a:rPr lang="en-US" dirty="0"/>
              <a:t>System Administrators: John Mueller, Chris Little,                  </a:t>
            </a:r>
            <a:r>
              <a:rPr lang="en-US" b="1" dirty="0">
                <a:solidFill>
                  <a:srgbClr val="CC00CC"/>
                </a:solidFill>
              </a:rPr>
              <a:t>NEW HIRE</a:t>
            </a:r>
            <a:r>
              <a:rPr lang="en-US" dirty="0"/>
              <a:t> (coming soon)</a:t>
            </a:r>
          </a:p>
          <a:p>
            <a:r>
              <a:rPr lang="en-US" dirty="0"/>
              <a:t>Research Computing Facilitators: Horst Severini,                      </a:t>
            </a:r>
            <a:r>
              <a:rPr lang="en-US" b="1" dirty="0">
                <a:solidFill>
                  <a:srgbClr val="CC00CC"/>
                </a:solidFill>
              </a:rPr>
              <a:t>NEW!</a:t>
            </a:r>
            <a:r>
              <a:rPr lang="en-US" dirty="0"/>
              <a:t> Tim Huber</a:t>
            </a:r>
          </a:p>
          <a:p>
            <a:r>
              <a:rPr lang="en-US" dirty="0"/>
              <a:t>Student system administrators</a:t>
            </a:r>
          </a:p>
          <a:p>
            <a:pPr lvl="1"/>
            <a:r>
              <a:rPr lang="en-US" dirty="0"/>
              <a:t>Sysadmin grad assistant: </a:t>
            </a:r>
            <a:r>
              <a:rPr lang="en-US" b="1" dirty="0">
                <a:solidFill>
                  <a:srgbClr val="CC00CC"/>
                </a:solidFill>
              </a:rPr>
              <a:t>NEW!</a:t>
            </a:r>
            <a:r>
              <a:rPr lang="en-US" dirty="0"/>
              <a:t> Mahima </a:t>
            </a:r>
            <a:r>
              <a:rPr lang="en-US" dirty="0" err="1"/>
              <a:t>Chinthaguntla</a:t>
            </a:r>
            <a:endParaRPr lang="en-US" dirty="0"/>
          </a:p>
          <a:p>
            <a:pPr lvl="1"/>
            <a:r>
              <a:rPr lang="en-US" dirty="0"/>
              <a:t>Sysadmin student specialist: </a:t>
            </a:r>
            <a:r>
              <a:rPr lang="en-US" b="1" dirty="0">
                <a:solidFill>
                  <a:srgbClr val="CC00CC"/>
                </a:solidFill>
              </a:rPr>
              <a:t>NEW!</a:t>
            </a:r>
            <a:r>
              <a:rPr lang="en-US" dirty="0"/>
              <a:t> Gladis </a:t>
            </a:r>
            <a:r>
              <a:rPr lang="en-US" dirty="0" err="1"/>
              <a:t>Menachery</a:t>
            </a:r>
            <a:r>
              <a:rPr lang="en-US" dirty="0"/>
              <a:t> Sunny</a:t>
            </a:r>
          </a:p>
          <a:p>
            <a:pPr lvl="1"/>
            <a:r>
              <a:rPr lang="en-US" dirty="0"/>
              <a:t>Sysadmin intern: </a:t>
            </a:r>
            <a:r>
              <a:rPr lang="en-US" b="1" dirty="0">
                <a:solidFill>
                  <a:srgbClr val="CC00CC"/>
                </a:solidFill>
              </a:rPr>
              <a:t>NEW!</a:t>
            </a:r>
            <a:r>
              <a:rPr lang="en-US" dirty="0"/>
              <a:t> Garrett Snow</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2002-2024</a:t>
            </a:r>
          </a:p>
        </p:txBody>
      </p:sp>
      <p:sp>
        <p:nvSpPr>
          <p:cNvPr id="3" name="Content Placeholder 2"/>
          <p:cNvSpPr>
            <a:spLocks noGrp="1"/>
          </p:cNvSpPr>
          <p:nvPr>
            <p:ph idx="1"/>
          </p:nvPr>
        </p:nvSpPr>
        <p:spPr>
          <a:xfrm>
            <a:off x="152400" y="1150960"/>
            <a:ext cx="8839200" cy="4648200"/>
          </a:xfrm>
        </p:spPr>
        <p:txBody>
          <a:bodyPr/>
          <a:lstStyle/>
          <a:p>
            <a:pPr>
              <a:spcBef>
                <a:spcPts val="0"/>
              </a:spcBef>
            </a:pPr>
            <a:r>
              <a:rPr lang="en-US" dirty="0"/>
              <a:t>6000+ attendees at the previous 23 Symposia</a:t>
            </a:r>
          </a:p>
          <a:p>
            <a:pPr lvl="1">
              <a:spcBef>
                <a:spcPts val="0"/>
              </a:spcBef>
            </a:pPr>
            <a:r>
              <a:rPr lang="en-US" dirty="0"/>
              <a:t>69 in 2002, 175-350 per year thereafter, typically 275</a:t>
            </a:r>
            <a:r>
              <a:rPr lang="en-US" u="sng" dirty="0"/>
              <a:t>+</a:t>
            </a:r>
            <a:r>
              <a:rPr lang="en-US" dirty="0"/>
              <a:t>25,          except 2020 was 500+</a:t>
            </a:r>
          </a:p>
          <a:p>
            <a:pPr>
              <a:spcBef>
                <a:spcPts val="0"/>
              </a:spcBef>
            </a:pPr>
            <a:r>
              <a:rPr lang="en-US" dirty="0"/>
              <a:t>Organizations: 362 2002-2024</a:t>
            </a:r>
          </a:p>
          <a:p>
            <a:pPr lvl="1">
              <a:spcBef>
                <a:spcPts val="0"/>
              </a:spcBef>
            </a:pPr>
            <a:r>
              <a:rPr lang="en-US" b="1" u="sng" dirty="0"/>
              <a:t>Academic</a:t>
            </a:r>
            <a:r>
              <a:rPr lang="en-US" dirty="0"/>
              <a:t>: from 319 institutions in 51 US states &amp; territories plus    10 other countries</a:t>
            </a:r>
          </a:p>
          <a:p>
            <a:pPr lvl="2">
              <a:spcBef>
                <a:spcPts val="0"/>
              </a:spcBef>
            </a:pPr>
            <a:r>
              <a:rPr lang="en-US" dirty="0"/>
              <a:t>114 institutions in 25 of 28 EPSCoR jurisdictions</a:t>
            </a:r>
          </a:p>
          <a:p>
            <a:pPr lvl="2">
              <a:spcBef>
                <a:spcPts val="0"/>
              </a:spcBef>
            </a:pPr>
            <a:r>
              <a:rPr lang="en-US" dirty="0"/>
              <a:t>42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206 firms</a:t>
            </a:r>
          </a:p>
          <a:p>
            <a:pPr lvl="1">
              <a:lnSpc>
                <a:spcPct val="80000"/>
              </a:lnSpc>
              <a:spcBef>
                <a:spcPts val="0"/>
              </a:spcBef>
            </a:pPr>
            <a:r>
              <a:rPr lang="en-US" b="1" u="sng" dirty="0"/>
              <a:t>Government</a:t>
            </a:r>
            <a:r>
              <a:rPr lang="en-US" dirty="0"/>
              <a:t>: from 51 agencies (fed, state, municipal, tribal, non-US)</a:t>
            </a:r>
          </a:p>
          <a:p>
            <a:pPr lvl="1">
              <a:lnSpc>
                <a:spcPct val="80000"/>
              </a:lnSpc>
              <a:spcBef>
                <a:spcPts val="0"/>
              </a:spcBef>
            </a:pPr>
            <a:r>
              <a:rPr lang="en-US" b="1" u="sng" dirty="0"/>
              <a:t>Non-governmental/not-for-profit</a:t>
            </a:r>
            <a:r>
              <a:rPr lang="en-US" dirty="0"/>
              <a:t>: from 35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AF6A6519-C07D-4AAA-9C6E-86D05C1805BF}" type="slidenum">
              <a:rPr lang="en-US" smtClean="0"/>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628E-5C42-4FCB-820D-C740FDF9DBA6}"/>
              </a:ext>
            </a:extLst>
          </p:cNvPr>
          <p:cNvSpPr>
            <a:spLocks noGrp="1"/>
          </p:cNvSpPr>
          <p:nvPr>
            <p:ph type="title"/>
          </p:nvPr>
        </p:nvSpPr>
        <p:spPr/>
        <p:txBody>
          <a:bodyPr/>
          <a:lstStyle/>
          <a:p>
            <a:r>
              <a:rPr lang="en-US" dirty="0"/>
              <a:t>OU IT Collaborators</a:t>
            </a:r>
          </a:p>
        </p:txBody>
      </p:sp>
      <p:sp>
        <p:nvSpPr>
          <p:cNvPr id="3" name="Content Placeholder 2">
            <a:extLst>
              <a:ext uri="{FF2B5EF4-FFF2-40B4-BE49-F238E27FC236}">
                <a16:creationId xmlns:a16="http://schemas.microsoft.com/office/drawing/2014/main" id="{BD48C4A2-5FF9-4A92-8E85-C047D8E84106}"/>
              </a:ext>
            </a:extLst>
          </p:cNvPr>
          <p:cNvSpPr>
            <a:spLocks noGrp="1"/>
          </p:cNvSpPr>
          <p:nvPr>
            <p:ph idx="1"/>
          </p:nvPr>
        </p:nvSpPr>
        <p:spPr>
          <a:xfrm>
            <a:off x="304800" y="1371600"/>
            <a:ext cx="8610600" cy="4648200"/>
          </a:xfrm>
        </p:spPr>
        <p:txBody>
          <a:bodyPr/>
          <a:lstStyle/>
          <a:p>
            <a:r>
              <a:rPr lang="en-US" u="sng" dirty="0"/>
              <a:t>CIO</a:t>
            </a:r>
            <a:r>
              <a:rPr lang="en-US" dirty="0"/>
              <a:t> Nishanth Rodrigues</a:t>
            </a:r>
          </a:p>
          <a:p>
            <a:r>
              <a:rPr lang="en-US" u="sng" dirty="0"/>
              <a:t>OU IT Governance, Risk &amp; Compliance</a:t>
            </a:r>
            <a:r>
              <a:rPr lang="en-US" dirty="0"/>
              <a:t>: April Dickson,       Dennis Cromwell</a:t>
            </a:r>
          </a:p>
          <a:p>
            <a:r>
              <a:rPr lang="en-US" u="sng" dirty="0"/>
              <a:t>OU IT Network Operations</a:t>
            </a:r>
            <a:r>
              <a:rPr lang="en-US" dirty="0"/>
              <a:t>: Michael Heard –                    attending our weekly meetings for ~3 years</a:t>
            </a:r>
          </a:p>
          <a:p>
            <a:r>
              <a:rPr lang="en-US" u="sng" dirty="0"/>
              <a:t>OU IT Design</a:t>
            </a:r>
            <a:r>
              <a:rPr lang="en-US" dirty="0"/>
              <a:t>: Scott DeWitt, Zane Gray (longtime collaborators)</a:t>
            </a:r>
          </a:p>
          <a:p>
            <a:r>
              <a:rPr lang="en-US" u="sng" dirty="0"/>
              <a:t>OU IT Operations</a:t>
            </a:r>
            <a:r>
              <a:rPr lang="en-US" dirty="0"/>
              <a:t>: Shad Steward, Mark Weigel, Chris Hodges</a:t>
            </a:r>
          </a:p>
          <a:p>
            <a:r>
              <a:rPr lang="en-US" u="sng" dirty="0"/>
              <a:t>OU IT Mission Support</a:t>
            </a:r>
            <a:r>
              <a:rPr lang="en-US" dirty="0"/>
              <a:t>: Sam Billerbeck</a:t>
            </a:r>
          </a:p>
          <a:p>
            <a:r>
              <a:rPr lang="en-US" dirty="0"/>
              <a:t>... and more!</a:t>
            </a:r>
          </a:p>
        </p:txBody>
      </p:sp>
      <p:sp>
        <p:nvSpPr>
          <p:cNvPr id="4" name="Footer Placeholder 3">
            <a:extLst>
              <a:ext uri="{FF2B5EF4-FFF2-40B4-BE49-F238E27FC236}">
                <a16:creationId xmlns:a16="http://schemas.microsoft.com/office/drawing/2014/main" id="{81115000-CD36-4FB7-B397-80ABC3BC28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2CF56754-46F4-49B0-BCEF-8DD48CC0BCF6}"/>
              </a:ext>
            </a:extLst>
          </p:cNvPr>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Tree>
    <p:extLst>
      <p:ext uri="{BB962C8B-B14F-4D97-AF65-F5344CB8AC3E}">
        <p14:creationId xmlns:p14="http://schemas.microsoft.com/office/powerpoint/2010/main" val="5356435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 Change of Paradigm</a:t>
            </a:r>
          </a:p>
        </p:txBody>
      </p:sp>
    </p:spTree>
    <p:extLst>
      <p:ext uri="{BB962C8B-B14F-4D97-AF65-F5344CB8AC3E}">
        <p14:creationId xmlns:p14="http://schemas.microsoft.com/office/powerpoint/2010/main" val="30480289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63F7-A9E2-FAEA-6431-04FDA5A4549B}"/>
              </a:ext>
            </a:extLst>
          </p:cNvPr>
          <p:cNvSpPr>
            <a:spLocks noGrp="1"/>
          </p:cNvSpPr>
          <p:nvPr>
            <p:ph type="title"/>
          </p:nvPr>
        </p:nvSpPr>
        <p:spPr/>
        <p:txBody>
          <a:bodyPr/>
          <a:lstStyle/>
          <a:p>
            <a:r>
              <a:rPr lang="en-US" dirty="0"/>
              <a:t>A Change in Paradigm #1</a:t>
            </a:r>
          </a:p>
        </p:txBody>
      </p:sp>
      <p:sp>
        <p:nvSpPr>
          <p:cNvPr id="3" name="Content Placeholder 2">
            <a:extLst>
              <a:ext uri="{FF2B5EF4-FFF2-40B4-BE49-F238E27FC236}">
                <a16:creationId xmlns:a16="http://schemas.microsoft.com/office/drawing/2014/main" id="{BF08D963-57B5-0036-0CD9-5624341C2538}"/>
              </a:ext>
            </a:extLst>
          </p:cNvPr>
          <p:cNvSpPr>
            <a:spLocks noGrp="1"/>
          </p:cNvSpPr>
          <p:nvPr>
            <p:ph idx="1"/>
          </p:nvPr>
        </p:nvSpPr>
        <p:spPr>
          <a:xfrm>
            <a:off x="381000" y="1219200"/>
            <a:ext cx="8402638" cy="4800600"/>
          </a:xfrm>
        </p:spPr>
        <p:txBody>
          <a:bodyPr/>
          <a:lstStyle/>
          <a:p>
            <a:r>
              <a:rPr lang="en-US" dirty="0"/>
              <a:t>From our first machines in 2002 through our 2015 machine,    we leased the machines, meaning we could acquire                          a big, monolithic machine and do a “forklift upgrade:”                    drop in the new one, drag out the old one, and                        either surplus the old one or give it back to the lease company.</a:t>
            </a:r>
          </a:p>
          <a:p>
            <a:r>
              <a:rPr lang="en-US" dirty="0"/>
              <a:t>In mid-2018, we changed how we acquire large machines:                 Because the then-new president believed OU was carrying     too much debt, leasing large equipment was disallowed – buying only!</a:t>
            </a:r>
          </a:p>
          <a:p>
            <a:r>
              <a:rPr lang="en-US" dirty="0"/>
              <a:t>So, we went from forklift upgrades to                                     rolling annual (and even monthly) upgrades.</a:t>
            </a:r>
          </a:p>
        </p:txBody>
      </p:sp>
      <p:sp>
        <p:nvSpPr>
          <p:cNvPr id="4" name="Footer Placeholder 3">
            <a:extLst>
              <a:ext uri="{FF2B5EF4-FFF2-40B4-BE49-F238E27FC236}">
                <a16:creationId xmlns:a16="http://schemas.microsoft.com/office/drawing/2014/main" id="{F8A310D9-9B73-0B69-C22B-01D46008992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3D853B59-A891-7BB8-9C80-9B6F76430E13}"/>
              </a:ext>
            </a:extLst>
          </p:cNvPr>
          <p:cNvSpPr>
            <a:spLocks noGrp="1"/>
          </p:cNvSpPr>
          <p:nvPr>
            <p:ph type="sldNum" sz="quarter" idx="11"/>
          </p:nvPr>
        </p:nvSpPr>
        <p:spPr/>
        <p:txBody>
          <a:bodyPr/>
          <a:lstStyle/>
          <a:p>
            <a:pPr>
              <a:defRPr/>
            </a:pPr>
            <a:fld id="{DAFF6522-D39A-4EFB-9FD2-0F43165FD2EE}" type="slidenum">
              <a:rPr lang="en-US" smtClean="0"/>
              <a:pPr>
                <a:defRPr/>
              </a:pPr>
              <a:t>52</a:t>
            </a:fld>
            <a:endParaRPr lang="en-US"/>
          </a:p>
        </p:txBody>
      </p:sp>
    </p:spTree>
    <p:extLst>
      <p:ext uri="{BB962C8B-B14F-4D97-AF65-F5344CB8AC3E}">
        <p14:creationId xmlns:p14="http://schemas.microsoft.com/office/powerpoint/2010/main" val="23086154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#2</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381000" y="1219200"/>
            <a:ext cx="8402638" cy="4800600"/>
          </a:xfrm>
        </p:spPr>
        <p:txBody>
          <a:bodyPr/>
          <a:lstStyle/>
          <a:p>
            <a:r>
              <a:rPr lang="en-US" dirty="0"/>
              <a:t>We also changed storage technologies from </a:t>
            </a:r>
            <a:r>
              <a:rPr lang="en-US" dirty="0" err="1"/>
              <a:t>Lustre</a:t>
            </a:r>
            <a:r>
              <a:rPr lang="en-US" dirty="0"/>
              <a:t> to Ceph, and we redesigned our internal Ethernet network.</a:t>
            </a:r>
          </a:p>
          <a:p>
            <a:r>
              <a:rPr lang="en-US" dirty="0"/>
              <a:t>This led to some expected benefits, such as constant growth.</a:t>
            </a:r>
          </a:p>
          <a:p>
            <a:pPr lvl="1"/>
            <a:r>
              <a:rPr lang="en-US" dirty="0"/>
              <a:t>We keep our compute/GPU/large RAM nodes in production twice as long as before (or more).</a:t>
            </a:r>
          </a:p>
          <a:p>
            <a:pPr lvl="2"/>
            <a:r>
              <a:rPr lang="en-US" dirty="0"/>
              <a:t>When we finally decommission Haswell/Broadwell, probably around 2028, that’ll reduce our total compute speed by                                  only a small percentage.</a:t>
            </a:r>
          </a:p>
          <a:p>
            <a:r>
              <a:rPr lang="en-US" dirty="0"/>
              <a:t>However, it also means that we never get a clean break from    our old machine:</a:t>
            </a:r>
          </a:p>
          <a:p>
            <a:pPr lvl="1"/>
            <a:r>
              <a:rPr lang="en-US" dirty="0"/>
              <a:t>We have to do things like change or upgrade                                   the network architecture or operating system “in place,”                with just a day of downtime once in a while.</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extLst>
      <p:ext uri="{BB962C8B-B14F-4D97-AF65-F5344CB8AC3E}">
        <p14:creationId xmlns:p14="http://schemas.microsoft.com/office/powerpoint/2010/main" val="225407177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#3</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228600" y="1219200"/>
            <a:ext cx="8610600" cy="4800600"/>
          </a:xfrm>
        </p:spPr>
        <p:txBody>
          <a:bodyPr/>
          <a:lstStyle/>
          <a:p>
            <a:r>
              <a:rPr lang="en-US" dirty="0"/>
              <a:t>Not on purpose, for all of our systems except our tape archive,   we ended up with a new approach: a system that outlives                  all of its components.</a:t>
            </a:r>
          </a:p>
          <a:p>
            <a:pPr lvl="1"/>
            <a:r>
              <a:rPr lang="en-US" u="sng" dirty="0"/>
              <a:t>Supercomputer</a:t>
            </a:r>
            <a:r>
              <a:rPr lang="en-US" dirty="0"/>
              <a:t>: Every 4-5 years we replace all the support nodes, the /home and /scratch filesystems, and upgrade the OS, in place, without significantly reducing researcher productivity.</a:t>
            </a:r>
          </a:p>
          <a:p>
            <a:pPr lvl="1"/>
            <a:r>
              <a:rPr lang="en-US" u="sng" dirty="0"/>
              <a:t>OURcloud</a:t>
            </a:r>
            <a:r>
              <a:rPr lang="en-US" dirty="0"/>
              <a:t>: We can add new OURcloud compute nodes at any time.</a:t>
            </a:r>
          </a:p>
          <a:p>
            <a:pPr lvl="1"/>
            <a:r>
              <a:rPr lang="en-US" dirty="0" err="1"/>
              <a:t>OURdisk</a:t>
            </a:r>
            <a:r>
              <a:rPr lang="en-US" dirty="0"/>
              <a:t>: As described before, every component can be replaced with minimal downtime when it reaches its natural end-of-life.</a:t>
            </a:r>
          </a:p>
          <a:p>
            <a:pPr lvl="1"/>
            <a:r>
              <a:rPr lang="en-US" u="sng" dirty="0"/>
              <a:t>OFFN</a:t>
            </a:r>
            <a:r>
              <a:rPr lang="en-US" dirty="0"/>
              <a:t>: Once we have our final architecture in place, replacing components will be straightforward (and that’s our plan for the upcoming NSF CC* 400GE grant proposal).</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extLst>
      <p:ext uri="{BB962C8B-B14F-4D97-AF65-F5344CB8AC3E}">
        <p14:creationId xmlns:p14="http://schemas.microsoft.com/office/powerpoint/2010/main" val="96220316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5875-653A-F0DE-2C79-222C07A07C44}"/>
              </a:ext>
            </a:extLst>
          </p:cNvPr>
          <p:cNvSpPr>
            <a:spLocks noGrp="1"/>
          </p:cNvSpPr>
          <p:nvPr>
            <p:ph type="title"/>
          </p:nvPr>
        </p:nvSpPr>
        <p:spPr/>
        <p:txBody>
          <a:bodyPr/>
          <a:lstStyle/>
          <a:p>
            <a:r>
              <a:rPr lang="en-US" dirty="0"/>
              <a:t>A Change in Paradigm #4</a:t>
            </a:r>
          </a:p>
        </p:txBody>
      </p:sp>
      <p:sp>
        <p:nvSpPr>
          <p:cNvPr id="3" name="Content Placeholder 2">
            <a:extLst>
              <a:ext uri="{FF2B5EF4-FFF2-40B4-BE49-F238E27FC236}">
                <a16:creationId xmlns:a16="http://schemas.microsoft.com/office/drawing/2014/main" id="{78CC7D43-85E6-F319-2BC6-AC5DB4872A97}"/>
              </a:ext>
            </a:extLst>
          </p:cNvPr>
          <p:cNvSpPr>
            <a:spLocks noGrp="1"/>
          </p:cNvSpPr>
          <p:nvPr>
            <p:ph idx="1"/>
          </p:nvPr>
        </p:nvSpPr>
        <p:spPr>
          <a:xfrm>
            <a:off x="228600" y="1219200"/>
            <a:ext cx="8610600" cy="4800600"/>
          </a:xfrm>
        </p:spPr>
        <p:txBody>
          <a:bodyPr/>
          <a:lstStyle/>
          <a:p>
            <a:r>
              <a:rPr lang="en-US" dirty="0"/>
              <a:t>The only exception is our tape archive. Why?</a:t>
            </a:r>
          </a:p>
          <a:p>
            <a:r>
              <a:rPr lang="en-US" dirty="0"/>
              <a:t>Because later robotic tape library models                                 aren’t backward compatible with the current ones.</a:t>
            </a:r>
          </a:p>
          <a:p>
            <a:r>
              <a:rPr lang="en-US" dirty="0"/>
              <a:t>So we can straightforwardly replace disk, servers and switches with minimal downtime, on the fly, during a tape archive’s life.</a:t>
            </a:r>
          </a:p>
          <a:p>
            <a:r>
              <a:rPr lang="en-US" dirty="0"/>
              <a:t>But we can’t do that with the tape library.</a:t>
            </a:r>
          </a:p>
          <a:p>
            <a:r>
              <a:rPr lang="en-US" dirty="0"/>
              <a:t>Our plan is to do a third NSF Major Research Instrumentation       (or similar) proposal, probably in 2031 or thereabouts,                   which will take us to something like 2042.</a:t>
            </a:r>
          </a:p>
          <a:p>
            <a:pPr lvl="1"/>
            <a:r>
              <a:rPr lang="en-US" dirty="0"/>
              <a:t>I’ll be retired by then!</a:t>
            </a:r>
          </a:p>
        </p:txBody>
      </p:sp>
      <p:sp>
        <p:nvSpPr>
          <p:cNvPr id="4" name="Footer Placeholder 3">
            <a:extLst>
              <a:ext uri="{FF2B5EF4-FFF2-40B4-BE49-F238E27FC236}">
                <a16:creationId xmlns:a16="http://schemas.microsoft.com/office/drawing/2014/main" id="{FEDE6AA6-C395-431E-D838-9BAD275BB3D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606BEECD-D3A8-C7B3-DB87-4B942C192C09}"/>
              </a:ext>
            </a:extLst>
          </p:cNvPr>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32529266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D640F2-C4AA-3F19-8C30-39382E28695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pic>
        <p:nvPicPr>
          <p:cNvPr id="5" name="Picture 4">
            <a:extLst>
              <a:ext uri="{FF2B5EF4-FFF2-40B4-BE49-F238E27FC236}">
                <a16:creationId xmlns:a16="http://schemas.microsoft.com/office/drawing/2014/main" id="{B12B86FC-F6E8-D5F1-60A4-C3D55EA3C599}"/>
              </a:ext>
            </a:extLst>
          </p:cNvPr>
          <p:cNvPicPr>
            <a:picLocks noChangeAspect="1"/>
          </p:cNvPicPr>
          <p:nvPr/>
        </p:nvPicPr>
        <p:blipFill>
          <a:blip r:embed="rId2"/>
          <a:stretch>
            <a:fillRect/>
          </a:stretch>
        </p:blipFill>
        <p:spPr>
          <a:xfrm>
            <a:off x="508934" y="1702197"/>
            <a:ext cx="8126132" cy="3453606"/>
          </a:xfrm>
          <a:prstGeom prst="rect">
            <a:avLst/>
          </a:prstGeom>
        </p:spPr>
      </p:pic>
      <p:sp>
        <p:nvSpPr>
          <p:cNvPr id="4" name="TextBox 3">
            <a:extLst>
              <a:ext uri="{FF2B5EF4-FFF2-40B4-BE49-F238E27FC236}">
                <a16:creationId xmlns:a16="http://schemas.microsoft.com/office/drawing/2014/main" id="{2A3064D5-04FF-9980-F69F-703162723DFC}"/>
              </a:ext>
            </a:extLst>
          </p:cNvPr>
          <p:cNvSpPr txBox="1"/>
          <p:nvPr/>
        </p:nvSpPr>
        <p:spPr>
          <a:xfrm>
            <a:off x="6477000" y="4114800"/>
            <a:ext cx="533400" cy="861774"/>
          </a:xfrm>
          <a:prstGeom prst="rect">
            <a:avLst/>
          </a:prstGeom>
          <a:noFill/>
        </p:spPr>
        <p:txBody>
          <a:bodyPr wrap="square" rtlCol="0">
            <a:spAutoFit/>
          </a:bodyPr>
          <a:lstStyle/>
          <a:p>
            <a:r>
              <a:rPr lang="en-US" sz="5000" b="1" dirty="0">
                <a:solidFill>
                  <a:schemeClr val="bg1"/>
                </a:solidFill>
                <a:latin typeface="Arial Black" panose="020B0A04020102020204" pitchFamily="34" charset="0"/>
              </a:rPr>
              <a:t>!</a:t>
            </a:r>
          </a:p>
        </p:txBody>
      </p:sp>
      <p:sp>
        <p:nvSpPr>
          <p:cNvPr id="6" name="TextBox 5">
            <a:extLst>
              <a:ext uri="{FF2B5EF4-FFF2-40B4-BE49-F238E27FC236}">
                <a16:creationId xmlns:a16="http://schemas.microsoft.com/office/drawing/2014/main" id="{01DDFF14-8C17-903B-78FA-EFE4D14AF5DC}"/>
              </a:ext>
            </a:extLst>
          </p:cNvPr>
          <p:cNvSpPr txBox="1"/>
          <p:nvPr/>
        </p:nvSpPr>
        <p:spPr>
          <a:xfrm>
            <a:off x="935831" y="5279140"/>
            <a:ext cx="7391400" cy="276999"/>
          </a:xfrm>
          <a:prstGeom prst="rect">
            <a:avLst/>
          </a:prstGeom>
          <a:noFill/>
        </p:spPr>
        <p:txBody>
          <a:bodyPr wrap="square" rtlCol="0">
            <a:spAutoFit/>
          </a:bodyPr>
          <a:lstStyle/>
          <a:p>
            <a:r>
              <a:rPr lang="en-US" sz="1200" dirty="0">
                <a:hlinkClick r:id="rId3"/>
              </a:rPr>
              <a:t>https://giphy.com/gifs/producthunt-dr-evil-dollar-shave-club-26BRwW3ckGjcZmsxO</a:t>
            </a:r>
            <a:endParaRPr lang="en-US" sz="1200" dirty="0"/>
          </a:p>
        </p:txBody>
      </p:sp>
    </p:spTree>
    <p:extLst>
      <p:ext uri="{BB962C8B-B14F-4D97-AF65-F5344CB8AC3E}">
        <p14:creationId xmlns:p14="http://schemas.microsoft.com/office/powerpoint/2010/main" val="24037281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CCE9-987E-E7AA-907C-2498D2F9A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0594B-2F29-D4F9-8EEC-3D94126C70DE}"/>
              </a:ext>
            </a:extLst>
          </p:cNvPr>
          <p:cNvSpPr>
            <a:spLocks noGrp="1"/>
          </p:cNvSpPr>
          <p:nvPr>
            <p:ph type="title"/>
          </p:nvPr>
        </p:nvSpPr>
        <p:spPr/>
        <p:txBody>
          <a:bodyPr/>
          <a:lstStyle/>
          <a:p>
            <a:r>
              <a:rPr lang="en-US" dirty="0"/>
              <a:t>CI Funding Led by OU IT: $7.1M</a:t>
            </a:r>
          </a:p>
        </p:txBody>
      </p:sp>
      <p:sp>
        <p:nvSpPr>
          <p:cNvPr id="3" name="Content Placeholder 2">
            <a:extLst>
              <a:ext uri="{FF2B5EF4-FFF2-40B4-BE49-F238E27FC236}">
                <a16:creationId xmlns:a16="http://schemas.microsoft.com/office/drawing/2014/main" id="{491CA892-E416-653E-593A-499FBC8E2E17}"/>
              </a:ext>
            </a:extLst>
          </p:cNvPr>
          <p:cNvSpPr>
            <a:spLocks noGrp="1"/>
          </p:cNvSpPr>
          <p:nvPr>
            <p:ph idx="1"/>
          </p:nvPr>
        </p:nvSpPr>
        <p:spPr>
          <a:xfrm>
            <a:off x="190500" y="1143000"/>
            <a:ext cx="8763000" cy="4800600"/>
          </a:xfrm>
        </p:spPr>
        <p:txBody>
          <a:bodyPr/>
          <a:lstStyle/>
          <a:p>
            <a:pPr marL="457200" indent="-457200">
              <a:spcBef>
                <a:spcPts val="0"/>
              </a:spcBef>
              <a:buClrTx/>
              <a:buSzPct val="100000"/>
              <a:buFont typeface="+mj-lt"/>
              <a:buAutoNum type="arabicPeriod"/>
            </a:pPr>
            <a:r>
              <a:rPr lang="en-US" sz="2200" dirty="0"/>
              <a:t> </a:t>
            </a:r>
            <a:r>
              <a:rPr lang="en-US" sz="2200" b="1" dirty="0">
                <a:solidFill>
                  <a:srgbClr val="CC00CC"/>
                </a:solidFill>
              </a:rPr>
              <a:t>NEW!</a:t>
            </a:r>
            <a:r>
              <a:rPr lang="en-US" sz="2200" dirty="0"/>
              <a:t> NSF unsolicited: AI consultants: $1.8M</a:t>
            </a:r>
          </a:p>
          <a:p>
            <a:pPr marL="457200" indent="-457200">
              <a:spcBef>
                <a:spcPts val="0"/>
              </a:spcBef>
              <a:buClrTx/>
              <a:buSzPct val="100000"/>
              <a:buFont typeface="+mj-lt"/>
              <a:buAutoNum type="arabicPeriod"/>
            </a:pPr>
            <a:r>
              <a:rPr lang="en-US" sz="2200" dirty="0"/>
              <a:t> </a:t>
            </a:r>
            <a:r>
              <a:rPr lang="en-US" sz="2200" b="1" dirty="0">
                <a:solidFill>
                  <a:srgbClr val="CC00CC"/>
                </a:solidFill>
              </a:rPr>
              <a:t>NEW!</a:t>
            </a:r>
            <a:r>
              <a:rPr lang="en-US" sz="2200" dirty="0"/>
              <a:t> NSF Campus CI network equipment: OFFN-400: $645K</a:t>
            </a:r>
            <a:endParaRPr lang="en-US" sz="2200" b="1" u="sng" dirty="0"/>
          </a:p>
          <a:p>
            <a:pPr marL="457200" indent="-457200">
              <a:spcBef>
                <a:spcPts val="0"/>
              </a:spcBef>
              <a:buClrTx/>
              <a:buSzPct val="100000"/>
              <a:buFont typeface="+mj-lt"/>
              <a:buAutoNum type="arabicPeriod"/>
            </a:pPr>
            <a:r>
              <a:rPr lang="en-US" sz="2200" dirty="0"/>
              <a:t>NSF Campus CI Compute: </a:t>
            </a:r>
            <a:r>
              <a:rPr lang="en-US" sz="2200" dirty="0" err="1"/>
              <a:t>OneOCII</a:t>
            </a:r>
            <a:r>
              <a:rPr lang="en-US" sz="2200" dirty="0"/>
              <a:t>-RAML (2022-present): $400K</a:t>
            </a:r>
          </a:p>
          <a:p>
            <a:pPr marL="457200" indent="-457200">
              <a:spcBef>
                <a:spcPts val="0"/>
              </a:spcBef>
              <a:buClrTx/>
              <a:buSzPct val="100000"/>
              <a:buFont typeface="+mj-lt"/>
              <a:buAutoNum type="arabicPeriod"/>
            </a:pPr>
            <a:r>
              <a:rPr lang="en-US" sz="2200" dirty="0"/>
              <a:t>NSF </a:t>
            </a:r>
            <a:r>
              <a:rPr lang="en-US" sz="2200" dirty="0" err="1"/>
              <a:t>CyberTraining</a:t>
            </a:r>
            <a:r>
              <a:rPr lang="en-US" sz="2200" dirty="0"/>
              <a:t>: CCIFTD (2021-present): $300K</a:t>
            </a:r>
          </a:p>
          <a:p>
            <a:pPr marL="457200" indent="-457200">
              <a:spcBef>
                <a:spcPts val="0"/>
              </a:spcBef>
              <a:buClrTx/>
              <a:buSzPct val="100000"/>
              <a:buFont typeface="+mj-lt"/>
              <a:buAutoNum type="arabicPeriod"/>
            </a:pPr>
            <a:r>
              <a:rPr lang="en-US" sz="2200" dirty="0"/>
              <a:t>NSF Workshop: CI Leadership Academy (2016-22): $49K</a:t>
            </a:r>
          </a:p>
          <a:p>
            <a:pPr marL="457200" indent="-457200">
              <a:spcBef>
                <a:spcPts val="0"/>
              </a:spcBef>
              <a:buClrTx/>
              <a:buSzPct val="100000"/>
              <a:buFont typeface="+mj-lt"/>
              <a:buAutoNum type="arabicPeriod"/>
            </a:pPr>
            <a:r>
              <a:rPr lang="en-US" sz="2200" dirty="0"/>
              <a:t>NSF Campus CI: Campus CI Engineer (2014-17): $400K</a:t>
            </a:r>
          </a:p>
          <a:p>
            <a:pPr marL="457200" indent="-457200">
              <a:spcBef>
                <a:spcPts val="0"/>
              </a:spcBef>
              <a:buClrTx/>
              <a:buSzPct val="100000"/>
              <a:buFont typeface="+mj-lt"/>
              <a:buAutoNum type="arabicPeriod"/>
            </a:pPr>
            <a:r>
              <a:rPr lang="en-US" sz="2200" dirty="0"/>
              <a:t>NSF Campus CI: OFFN (2013-17): $500K</a:t>
            </a:r>
          </a:p>
          <a:p>
            <a:pPr marL="457200" indent="-457200">
              <a:spcBef>
                <a:spcPts val="0"/>
              </a:spcBef>
              <a:buClrTx/>
              <a:buSzPct val="100000"/>
              <a:buFont typeface="+mj-lt"/>
              <a:buAutoNum type="arabicPeriod"/>
            </a:pPr>
            <a:r>
              <a:rPr lang="en-US" sz="2200" dirty="0"/>
              <a:t>NSF </a:t>
            </a:r>
            <a:r>
              <a:rPr lang="en-US" sz="2200" dirty="0" err="1"/>
              <a:t>EPSCoR</a:t>
            </a:r>
            <a:r>
              <a:rPr lang="en-US" sz="2200" dirty="0"/>
              <a:t> C2: Oklahoma Optical Initiative (2010-13): $1.18M</a:t>
            </a:r>
          </a:p>
          <a:p>
            <a:pPr marL="457200" indent="-457200">
              <a:spcBef>
                <a:spcPts val="0"/>
              </a:spcBef>
              <a:buClrTx/>
              <a:buSzPct val="100000"/>
              <a:buFont typeface="+mj-lt"/>
              <a:buAutoNum type="arabicPeriod"/>
            </a:pPr>
            <a:r>
              <a:rPr lang="en-US" sz="2200" dirty="0"/>
              <a:t>NSF MRI: OURRstore (2018-24): $968K</a:t>
            </a:r>
          </a:p>
          <a:p>
            <a:pPr marL="457200" indent="-457200">
              <a:spcBef>
                <a:spcPts val="0"/>
              </a:spcBef>
              <a:buClrTx/>
              <a:buSzPct val="100000"/>
              <a:buFont typeface="+mj-lt"/>
              <a:buAutoNum type="arabicPeriod"/>
            </a:pPr>
            <a:r>
              <a:rPr lang="en-US" sz="2200" dirty="0"/>
              <a:t>NSF MRI: </a:t>
            </a:r>
            <a:r>
              <a:rPr lang="en-US" sz="2200" dirty="0" err="1"/>
              <a:t>PetaStore</a:t>
            </a:r>
            <a:r>
              <a:rPr lang="en-US" sz="2200" dirty="0"/>
              <a:t> (2010-14): $793K</a:t>
            </a:r>
          </a:p>
          <a:p>
            <a:pPr marL="457200" indent="-457200">
              <a:spcBef>
                <a:spcPts val="0"/>
              </a:spcBef>
              <a:buClrTx/>
              <a:buSzPct val="100000"/>
              <a:buFont typeface="+mj-lt"/>
              <a:buAutoNum type="arabicPeriod"/>
            </a:pPr>
            <a:r>
              <a:rPr lang="en-US" sz="2200" dirty="0"/>
              <a:t>NSF MRI: Itanium2 supercomputer (2003-6): $340K</a:t>
            </a:r>
          </a:p>
          <a:p>
            <a:pPr marL="457200" indent="-457200">
              <a:spcBef>
                <a:spcPts val="0"/>
              </a:spcBef>
              <a:buClrTx/>
              <a:buSzPct val="100000"/>
              <a:buFont typeface="+mj-lt"/>
              <a:buAutoNum type="arabicPeriod"/>
            </a:pPr>
            <a:r>
              <a:rPr lang="en-US" sz="2200" dirty="0"/>
              <a:t>NSF CI-TEAM (2006-10): $250K</a:t>
            </a:r>
          </a:p>
          <a:p>
            <a:pPr marL="457200" indent="-457200">
              <a:spcBef>
                <a:spcPts val="0"/>
              </a:spcBef>
              <a:buClrTx/>
              <a:buSzPct val="100000"/>
              <a:buFont typeface="+mj-lt"/>
              <a:buAutoNum type="arabicPeriod"/>
            </a:pPr>
            <a:r>
              <a:rPr lang="en-US" sz="2200" dirty="0"/>
              <a:t>NSF SGER (2005-7): $132K</a:t>
            </a:r>
          </a:p>
          <a:p>
            <a:pPr lvl="1"/>
            <a:endParaRPr lang="en-US" dirty="0"/>
          </a:p>
        </p:txBody>
      </p:sp>
      <p:sp>
        <p:nvSpPr>
          <p:cNvPr id="4" name="Footer Placeholder 3">
            <a:extLst>
              <a:ext uri="{FF2B5EF4-FFF2-40B4-BE49-F238E27FC236}">
                <a16:creationId xmlns:a16="http://schemas.microsoft.com/office/drawing/2014/main" id="{27961D29-01DB-B735-ADF7-F4A4F8E63E4D}"/>
              </a:ext>
            </a:extLst>
          </p:cNvPr>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a:extLst>
              <a:ext uri="{FF2B5EF4-FFF2-40B4-BE49-F238E27FC236}">
                <a16:creationId xmlns:a16="http://schemas.microsoft.com/office/drawing/2014/main" id="{9A7A0F2A-3C52-B8F8-F9E0-A7C86A2DD9EC}"/>
              </a:ext>
            </a:extLst>
          </p:cNvPr>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23574544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F5DB-A255-BD10-3A02-0FCB366E4DF3}"/>
              </a:ext>
            </a:extLst>
          </p:cNvPr>
          <p:cNvSpPr>
            <a:spLocks noGrp="1"/>
          </p:cNvSpPr>
          <p:nvPr>
            <p:ph type="title"/>
          </p:nvPr>
        </p:nvSpPr>
        <p:spPr/>
        <p:txBody>
          <a:bodyPr/>
          <a:lstStyle/>
          <a:p>
            <a:r>
              <a:rPr lang="en-US" dirty="0"/>
              <a:t>NEW! </a:t>
            </a:r>
            <a:r>
              <a:rPr lang="en-US" dirty="0" err="1"/>
              <a:t>OneOCII</a:t>
            </a:r>
            <a:r>
              <a:rPr lang="en-US" dirty="0"/>
              <a:t>-AIC</a:t>
            </a:r>
          </a:p>
        </p:txBody>
      </p:sp>
      <p:sp>
        <p:nvSpPr>
          <p:cNvPr id="3" name="Content Placeholder 2">
            <a:extLst>
              <a:ext uri="{FF2B5EF4-FFF2-40B4-BE49-F238E27FC236}">
                <a16:creationId xmlns:a16="http://schemas.microsoft.com/office/drawing/2014/main" id="{50FA6E0C-EB2D-14C6-EDF8-4DB69A1706A8}"/>
              </a:ext>
            </a:extLst>
          </p:cNvPr>
          <p:cNvSpPr>
            <a:spLocks noGrp="1"/>
          </p:cNvSpPr>
          <p:nvPr>
            <p:ph idx="1"/>
          </p:nvPr>
        </p:nvSpPr>
        <p:spPr/>
        <p:txBody>
          <a:bodyPr/>
          <a:lstStyle/>
          <a:p>
            <a:pPr marL="0" indent="0">
              <a:buNone/>
            </a:pPr>
            <a:r>
              <a:rPr lang="en-US" b="1" dirty="0">
                <a:solidFill>
                  <a:srgbClr val="CC00CC"/>
                </a:solidFill>
              </a:rPr>
              <a:t>NEW!</a:t>
            </a:r>
            <a:r>
              <a:rPr lang="en-US" dirty="0"/>
              <a:t> “</a:t>
            </a:r>
            <a:r>
              <a:rPr lang="en-US" dirty="0" err="1"/>
              <a:t>OneOklahoma</a:t>
            </a:r>
            <a:r>
              <a:rPr lang="en-US" dirty="0"/>
              <a:t> Cyberinfrastructure Initiative Artificial Intelligence Consultants (</a:t>
            </a:r>
            <a:r>
              <a:rPr lang="en-US" dirty="0" err="1"/>
              <a:t>OneOCII</a:t>
            </a:r>
            <a:r>
              <a:rPr lang="en-US" dirty="0"/>
              <a:t>-AIC): Developing a Pipeline of AI Consultants and Workforce Training Program”</a:t>
            </a:r>
          </a:p>
          <a:p>
            <a:pPr marL="0" indent="0">
              <a:buNone/>
            </a:pPr>
            <a:r>
              <a:rPr lang="en-US" dirty="0"/>
              <a:t>NSF, $1.8M, 10/1/2025-9/30/2028, OAC-2538234</a:t>
            </a:r>
          </a:p>
          <a:p>
            <a:r>
              <a:rPr lang="en-US" dirty="0"/>
              <a:t>5 AI Consultants (3 professional, 1 grad, 1 undergrad)</a:t>
            </a:r>
          </a:p>
          <a:p>
            <a:r>
              <a:rPr lang="en-US" dirty="0"/>
              <a:t>Provide AI Consulting to help researchers incorporate AI into their research and/or improve the AI they already use.</a:t>
            </a:r>
          </a:p>
          <a:p>
            <a:pPr lvl="1"/>
            <a:r>
              <a:rPr lang="en-US" dirty="0"/>
              <a:t>Proposal has 91 projects at 9 institutions across Oklahoma.</a:t>
            </a:r>
          </a:p>
          <a:p>
            <a:r>
              <a:rPr lang="en-US" dirty="0"/>
              <a:t>Provide AI training nationally via videoconferencing.</a:t>
            </a:r>
          </a:p>
          <a:p>
            <a:r>
              <a:rPr lang="en-US" dirty="0"/>
              <a:t>Establish a national workforce development program for    AI Consultants, using the Virtual Residency approach.</a:t>
            </a:r>
          </a:p>
        </p:txBody>
      </p:sp>
      <p:sp>
        <p:nvSpPr>
          <p:cNvPr id="4" name="Footer Placeholder 3">
            <a:extLst>
              <a:ext uri="{FF2B5EF4-FFF2-40B4-BE49-F238E27FC236}">
                <a16:creationId xmlns:a16="http://schemas.microsoft.com/office/drawing/2014/main" id="{C43F97C0-F60E-C7CC-B61C-04AC97F7CC0A}"/>
              </a:ext>
            </a:extLst>
          </p:cNvPr>
          <p:cNvSpPr>
            <a:spLocks noGrp="1"/>
          </p:cNvSpPr>
          <p:nvPr>
            <p:ph type="ftr" sz="quarter" idx="10"/>
          </p:nvPr>
        </p:nvSpPr>
        <p:spPr/>
        <p:txBody>
          <a:bodyPr/>
          <a:lstStyle/>
          <a:p>
            <a:pPr>
              <a:defRPr/>
            </a:pPr>
            <a:r>
              <a:rPr lang="en-US"/>
              <a:t>OSCER State of the Center Address</a:t>
            </a:r>
          </a:p>
          <a:p>
            <a:pPr>
              <a:defRPr/>
            </a:pPr>
            <a:r>
              <a:rPr lang="en-US"/>
              <a:t>Wed Sep 17 2025</a:t>
            </a:r>
            <a:endParaRPr lang="en-US" dirty="0"/>
          </a:p>
        </p:txBody>
      </p:sp>
      <p:sp>
        <p:nvSpPr>
          <p:cNvPr id="5" name="Slide Number Placeholder 4">
            <a:extLst>
              <a:ext uri="{FF2B5EF4-FFF2-40B4-BE49-F238E27FC236}">
                <a16:creationId xmlns:a16="http://schemas.microsoft.com/office/drawing/2014/main" id="{EB0E8299-55A0-C12C-C2DB-4A381E98E315}"/>
              </a:ext>
            </a:extLst>
          </p:cNvPr>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19117918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228600" y="1221472"/>
            <a:ext cx="8229600" cy="4648200"/>
          </a:xfrm>
        </p:spPr>
        <p:txBody>
          <a:bodyPr/>
          <a:lstStyle/>
          <a:p>
            <a:pPr>
              <a:spcBef>
                <a:spcPts val="0"/>
              </a:spcBef>
            </a:pPr>
            <a:r>
              <a:rPr lang="en-US" dirty="0"/>
              <a:t>OU IT</a:t>
            </a:r>
          </a:p>
          <a:p>
            <a:pPr lvl="1">
              <a:spcBef>
                <a:spcPts val="0"/>
              </a:spcBef>
            </a:pPr>
            <a:r>
              <a:rPr lang="en-US" u="sng" dirty="0"/>
              <a:t>OU CIO</a:t>
            </a:r>
            <a:r>
              <a:rPr lang="en-US" dirty="0"/>
              <a:t> Nishanth Rodrigues</a:t>
            </a:r>
          </a:p>
          <a:p>
            <a:pPr lvl="1">
              <a:spcBef>
                <a:spcPts val="0"/>
              </a:spcBef>
            </a:pPr>
            <a:r>
              <a:rPr lang="en-US" u="sng" dirty="0"/>
              <a:t>OSCER Operations Team</a:t>
            </a:r>
            <a:r>
              <a:rPr lang="en-US" dirty="0"/>
              <a:t>: Dave Akin, Patrick Calhoun,      Chris Little, John Mueller</a:t>
            </a:r>
          </a:p>
          <a:p>
            <a:pPr lvl="1">
              <a:spcBef>
                <a:spcPts val="0"/>
              </a:spcBef>
            </a:pPr>
            <a:r>
              <a:rPr lang="en-US" u="sng" dirty="0"/>
              <a:t>OSCER Research Computing Facilitators</a:t>
            </a:r>
            <a:r>
              <a:rPr lang="en-US" dirty="0"/>
              <a:t>: Horst Severini,     </a:t>
            </a:r>
            <a:r>
              <a:rPr lang="en-US" b="1" dirty="0">
                <a:solidFill>
                  <a:srgbClr val="CC00CC"/>
                </a:solidFill>
              </a:rPr>
              <a:t>Tim Huber (NEW!)</a:t>
            </a:r>
          </a:p>
          <a:p>
            <a:pPr lvl="1">
              <a:spcBef>
                <a:spcPts val="0"/>
              </a:spcBef>
            </a:pPr>
            <a:r>
              <a:rPr lang="en-US" u="sng" dirty="0"/>
              <a:t>OSCER Student System Administrators</a:t>
            </a:r>
            <a:r>
              <a:rPr lang="en-US" dirty="0"/>
              <a:t>: </a:t>
            </a:r>
            <a:r>
              <a:rPr lang="en-US" b="1" dirty="0">
                <a:solidFill>
                  <a:srgbClr val="CC00CC"/>
                </a:solidFill>
              </a:rPr>
              <a:t>NEW!</a:t>
            </a:r>
            <a:r>
              <a:rPr lang="en-US" dirty="0"/>
              <a:t> Mahima </a:t>
            </a:r>
            <a:r>
              <a:rPr lang="en-US" dirty="0" err="1"/>
              <a:t>Chinthaguntla</a:t>
            </a:r>
            <a:r>
              <a:rPr lang="en-US" dirty="0"/>
              <a:t>, Gladis </a:t>
            </a:r>
            <a:r>
              <a:rPr lang="en-US" dirty="0" err="1"/>
              <a:t>Menachery</a:t>
            </a:r>
            <a:r>
              <a:rPr lang="en-US" dirty="0"/>
              <a:t> Sunny, Garrett Snow</a:t>
            </a:r>
          </a:p>
          <a:p>
            <a:pPr lvl="1">
              <a:spcBef>
                <a:spcPts val="0"/>
              </a:spcBef>
            </a:pPr>
            <a:r>
              <a:rPr lang="en-US" dirty="0"/>
              <a:t>All of the OU IT folks and </a:t>
            </a:r>
            <a:r>
              <a:rPr lang="en-US" dirty="0" err="1"/>
              <a:t>OneOCII</a:t>
            </a:r>
            <a:r>
              <a:rPr lang="en-US" dirty="0"/>
              <a:t> folks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A500-9F9B-A4AC-1FC0-168F5D30D21E}"/>
              </a:ext>
            </a:extLst>
          </p:cNvPr>
          <p:cNvSpPr>
            <a:spLocks noGrp="1"/>
          </p:cNvSpPr>
          <p:nvPr>
            <p:ph type="title"/>
          </p:nvPr>
        </p:nvSpPr>
        <p:spPr/>
        <p:txBody>
          <a:bodyPr/>
          <a:lstStyle/>
          <a:p>
            <a:r>
              <a:rPr lang="en-US" dirty="0"/>
              <a:t>NEW! OFFN-400</a:t>
            </a:r>
          </a:p>
        </p:txBody>
      </p:sp>
      <p:sp>
        <p:nvSpPr>
          <p:cNvPr id="3" name="Content Placeholder 2">
            <a:extLst>
              <a:ext uri="{FF2B5EF4-FFF2-40B4-BE49-F238E27FC236}">
                <a16:creationId xmlns:a16="http://schemas.microsoft.com/office/drawing/2014/main" id="{A42C9390-D45A-0233-E447-512823EAECC1}"/>
              </a:ext>
            </a:extLst>
          </p:cNvPr>
          <p:cNvSpPr>
            <a:spLocks noGrp="1"/>
          </p:cNvSpPr>
          <p:nvPr>
            <p:ph idx="1"/>
          </p:nvPr>
        </p:nvSpPr>
        <p:spPr>
          <a:xfrm>
            <a:off x="304800" y="1371600"/>
            <a:ext cx="8534400" cy="4648200"/>
          </a:xfrm>
        </p:spPr>
        <p:txBody>
          <a:bodyPr/>
          <a:lstStyle/>
          <a:p>
            <a:pPr marL="0" indent="0">
              <a:buNone/>
            </a:pPr>
            <a:r>
              <a:rPr lang="en-US" b="1" dirty="0">
                <a:solidFill>
                  <a:srgbClr val="CC00CC"/>
                </a:solidFill>
              </a:rPr>
              <a:t>NEW!</a:t>
            </a:r>
            <a:r>
              <a:rPr lang="en-US" dirty="0"/>
              <a:t> “CC*Network-Campus: The </a:t>
            </a:r>
            <a:r>
              <a:rPr lang="en-US" dirty="0" err="1"/>
              <a:t>OneOklahoma</a:t>
            </a:r>
            <a:r>
              <a:rPr lang="en-US" dirty="0"/>
              <a:t> Friction Free Network 400GE (OFFN-400) at the University of Oklahoma”</a:t>
            </a:r>
          </a:p>
          <a:p>
            <a:pPr marL="0" indent="0">
              <a:buNone/>
            </a:pPr>
            <a:r>
              <a:rPr lang="en-US" dirty="0"/>
              <a:t>NSF, $645K, 10/1/2025 - 9/30/2027, OAC-2503204</a:t>
            </a:r>
          </a:p>
          <a:p>
            <a:r>
              <a:rPr lang="en-US" dirty="0"/>
              <a:t>2 × 400GE from </a:t>
            </a:r>
            <a:r>
              <a:rPr lang="en-US" dirty="0" err="1"/>
              <a:t>OneNet</a:t>
            </a:r>
            <a:r>
              <a:rPr lang="en-US" dirty="0"/>
              <a:t> to OU Norman campus (1PP)</a:t>
            </a:r>
          </a:p>
          <a:p>
            <a:r>
              <a:rPr lang="en-US" dirty="0"/>
              <a:t>4 × 400GE into OU’s primary data center for research computing (4PP)</a:t>
            </a:r>
          </a:p>
          <a:p>
            <a:r>
              <a:rPr lang="en-US" dirty="0"/>
              <a:t>2 × 100GE from 4PP to the National Weather Center</a:t>
            </a:r>
          </a:p>
          <a:p>
            <a:r>
              <a:rPr lang="en-US" dirty="0"/>
              <a:t>2 ×   25GE from 4PP to Nielsen Hall (Physics &amp; Astronomy)</a:t>
            </a:r>
          </a:p>
          <a:p>
            <a:r>
              <a:rPr lang="en-US" dirty="0"/>
              <a:t>2 ×   25GE from 4PP to Devon Energy Hall (Computer Science)</a:t>
            </a:r>
          </a:p>
        </p:txBody>
      </p:sp>
      <p:sp>
        <p:nvSpPr>
          <p:cNvPr id="4" name="Footer Placeholder 3">
            <a:extLst>
              <a:ext uri="{FF2B5EF4-FFF2-40B4-BE49-F238E27FC236}">
                <a16:creationId xmlns:a16="http://schemas.microsoft.com/office/drawing/2014/main" id="{D8424929-373D-70BE-914B-331D7BAE2FC9}"/>
              </a:ext>
            </a:extLst>
          </p:cNvPr>
          <p:cNvSpPr>
            <a:spLocks noGrp="1"/>
          </p:cNvSpPr>
          <p:nvPr>
            <p:ph type="ftr" sz="quarter" idx="10"/>
          </p:nvPr>
        </p:nvSpPr>
        <p:spPr/>
        <p:txBody>
          <a:bodyPr/>
          <a:lstStyle/>
          <a:p>
            <a:pPr>
              <a:defRPr/>
            </a:pPr>
            <a:r>
              <a:rPr lang="en-US"/>
              <a:t>OSCER State of the Center Address</a:t>
            </a:r>
          </a:p>
          <a:p>
            <a:pPr>
              <a:defRPr/>
            </a:pPr>
            <a:r>
              <a:rPr lang="en-US"/>
              <a:t>Wed Sep 17 2025</a:t>
            </a:r>
            <a:endParaRPr lang="en-US" dirty="0"/>
          </a:p>
        </p:txBody>
      </p:sp>
      <p:sp>
        <p:nvSpPr>
          <p:cNvPr id="5" name="Slide Number Placeholder 4">
            <a:extLst>
              <a:ext uri="{FF2B5EF4-FFF2-40B4-BE49-F238E27FC236}">
                <a16:creationId xmlns:a16="http://schemas.microsoft.com/office/drawing/2014/main" id="{1C5CB9E0-94F0-3F37-AE03-F4F6C67097C0}"/>
              </a:ext>
            </a:extLst>
          </p:cNvPr>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Tree>
    <p:extLst>
      <p:ext uri="{BB962C8B-B14F-4D97-AF65-F5344CB8AC3E}">
        <p14:creationId xmlns:p14="http://schemas.microsoft.com/office/powerpoint/2010/main" val="884581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88A5C62D-58B0-4D92-BCA5-F25D896E396C}" type="slidenum">
              <a:rPr lang="en-US"/>
              <a:pPr/>
              <a:t>61</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2001-present): </a:t>
            </a:r>
            <a:r>
              <a:rPr lang="en-US" b="1" dirty="0"/>
              <a:t>$500M+</a:t>
            </a:r>
          </a:p>
          <a:p>
            <a:pPr>
              <a:spcBef>
                <a:spcPts val="0"/>
              </a:spcBef>
            </a:pPr>
            <a:r>
              <a:rPr lang="en-US" dirty="0"/>
              <a:t>Funded projects facilitated: </a:t>
            </a:r>
            <a:r>
              <a:rPr lang="en-US" b="1" dirty="0"/>
              <a:t>~800</a:t>
            </a:r>
          </a:p>
          <a:p>
            <a:pPr>
              <a:spcBef>
                <a:spcPts val="0"/>
              </a:spcBef>
            </a:pPr>
            <a:r>
              <a:rPr lang="en-US" dirty="0"/>
              <a:t>OK faculty and staff: </a:t>
            </a:r>
            <a:r>
              <a:rPr lang="en-US" b="1" dirty="0"/>
              <a:t>300+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~$52.6M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lvl="1">
              <a:spcBef>
                <a:spcPts val="0"/>
              </a:spcBef>
            </a:pPr>
            <a:r>
              <a:rPr lang="en-US" sz="1300" dirty="0">
                <a:solidFill>
                  <a:srgbClr val="000000"/>
                </a:solidFill>
              </a:rPr>
              <a:t>NSF CC* (NSU/SWOSU/SE/RSU): $334K</a:t>
            </a:r>
          </a:p>
          <a:p>
            <a:pPr lvl="1">
              <a:spcBef>
                <a:spcPts val="0"/>
              </a:spcBef>
            </a:pPr>
            <a:r>
              <a:rPr lang="en-US" sz="1300" dirty="0">
                <a:solidFill>
                  <a:srgbClr val="000000"/>
                </a:solidFill>
              </a:rPr>
              <a:t>DOD DURIP (TU): $200K</a:t>
            </a:r>
          </a:p>
          <a:p>
            <a:pPr lvl="1">
              <a:spcBef>
                <a:spcPts val="0"/>
              </a:spcBef>
            </a:pPr>
            <a:r>
              <a:rPr lang="en-US" sz="1300" kern="0" dirty="0">
                <a:solidFill>
                  <a:srgbClr val="000000"/>
                </a:solidFill>
                <a:latin typeface="Times New Roman"/>
              </a:rPr>
              <a:t>NSF MRI (TU): $180K</a:t>
            </a:r>
          </a:p>
          <a:p>
            <a:pPr>
              <a:spcBef>
                <a:spcPts val="0"/>
              </a:spcBef>
            </a:pPr>
            <a:r>
              <a:rPr lang="en-US" dirty="0"/>
              <a:t>Publications facilitated: </a:t>
            </a:r>
            <a:r>
              <a:rPr lang="en-US" b="1" dirty="0"/>
              <a:t>6000+</a:t>
            </a:r>
          </a:p>
        </p:txBody>
      </p:sp>
      <p:sp>
        <p:nvSpPr>
          <p:cNvPr id="3" name="TextBox 2"/>
          <p:cNvSpPr txBox="1"/>
          <p:nvPr/>
        </p:nvSpPr>
        <p:spPr>
          <a:xfrm>
            <a:off x="5244156" y="3228002"/>
            <a:ext cx="3671244" cy="3093154"/>
          </a:xfrm>
          <a:prstGeom prst="rect">
            <a:avLst/>
          </a:prstGeom>
          <a:noFill/>
        </p:spPr>
        <p:txBody>
          <a:bodyPr wrap="square" rtlCol="0">
            <a:spAutoFit/>
          </a:bodyPr>
          <a:lstStyle/>
          <a:p>
            <a:pPr marL="742950" lvl="1" indent="-285750" algn="l" eaLnBrk="0" hangingPunct="0">
              <a:spcBef>
                <a:spcPts val="0"/>
              </a:spcBef>
              <a:buClr>
                <a:srgbClr val="A50021"/>
              </a:buClr>
              <a:buSzPct val="55000"/>
              <a:buFont typeface="Wingdings" pitchFamily="2" charset="2"/>
              <a:buChar char="n"/>
            </a:pPr>
            <a:r>
              <a:rPr lang="en-US" sz="1300" dirty="0"/>
              <a:t>NSF MRI (OSU): $4M</a:t>
            </a:r>
          </a:p>
          <a:p>
            <a:pPr marL="742950" lvl="1" indent="-285750" algn="l" eaLnBrk="0" hangingPunct="0">
              <a:spcBef>
                <a:spcPts val="0"/>
              </a:spcBef>
              <a:buClr>
                <a:srgbClr val="A50021"/>
              </a:buClr>
              <a:buSzPct val="55000"/>
              <a:buFont typeface="Wingdings" pitchFamily="2" charset="2"/>
              <a:buChar char="n"/>
            </a:pPr>
            <a:r>
              <a:rPr lang="en-US" sz="1300" dirty="0"/>
              <a:t>NSF CC* (OU): $400K</a:t>
            </a:r>
          </a:p>
          <a:p>
            <a:pPr marL="742950" lvl="1" indent="-285750" algn="l" eaLnBrk="0" hangingPunct="0">
              <a:spcBef>
                <a:spcPts val="0"/>
              </a:spcBef>
              <a:buClr>
                <a:srgbClr val="A50021"/>
              </a:buClr>
              <a:buSzPct val="55000"/>
              <a:buFont typeface="Wingdings" pitchFamily="2" charset="2"/>
              <a:buChar char="n"/>
            </a:pPr>
            <a:r>
              <a:rPr lang="en-US" sz="1300" dirty="0"/>
              <a:t>NSF CC* (Langston): $399K</a:t>
            </a:r>
          </a:p>
          <a:p>
            <a:pPr marL="742950" lvl="1" indent="-285750" algn="l" eaLnBrk="0" hangingPunct="0">
              <a:spcBef>
                <a:spcPts val="0"/>
              </a:spcBef>
              <a:buClr>
                <a:srgbClr val="A50021"/>
              </a:buClr>
              <a:buSzPct val="55000"/>
              <a:buFont typeface="Wingdings" pitchFamily="2" charset="2"/>
              <a:buChar char="n"/>
            </a:pPr>
            <a:r>
              <a:rPr lang="en-US" sz="1300" dirty="0"/>
              <a:t>NSF CC* (ORU): $399K</a:t>
            </a:r>
          </a:p>
          <a:p>
            <a:pPr marL="742950" lvl="1" indent="-285750" algn="l" eaLnBrk="0" hangingPunct="0">
              <a:spcBef>
                <a:spcPts val="0"/>
              </a:spcBef>
              <a:buClr>
                <a:srgbClr val="A50021"/>
              </a:buClr>
              <a:buSzPct val="55000"/>
              <a:buFont typeface="Wingdings" pitchFamily="2" charset="2"/>
              <a:buChar char="n"/>
            </a:pPr>
            <a:r>
              <a:rPr lang="en-US" sz="1300" dirty="0"/>
              <a:t>NSF CC* (CMN/MSU): $942K</a:t>
            </a:r>
          </a:p>
          <a:p>
            <a:pPr marL="742950" lvl="1" indent="-285750" algn="l" eaLnBrk="0" hangingPunct="0">
              <a:spcBef>
                <a:spcPts val="0"/>
              </a:spcBef>
              <a:buClr>
                <a:srgbClr val="A50021"/>
              </a:buClr>
              <a:buSzPct val="55000"/>
              <a:buFont typeface="Wingdings" pitchFamily="2" charset="2"/>
              <a:buChar char="n"/>
            </a:pPr>
            <a:r>
              <a:rPr lang="en-US" sz="1300" dirty="0"/>
              <a:t>NSF CC* (OCU/CU): $415K</a:t>
            </a:r>
          </a:p>
          <a:p>
            <a:pPr marL="742950" lvl="1" indent="-285750" algn="l" eaLnBrk="0" hangingPunct="0">
              <a:spcBef>
                <a:spcPts val="0"/>
              </a:spcBef>
              <a:buClr>
                <a:srgbClr val="A50021"/>
              </a:buClr>
              <a:buSzPct val="55000"/>
              <a:buFont typeface="Wingdings" pitchFamily="2" charset="2"/>
              <a:buChar char="n"/>
            </a:pPr>
            <a:r>
              <a:rPr lang="en-US" sz="1300" dirty="0"/>
              <a:t>NSF CC* (USAO/OC/RCC/OSUIT/ OSUOKC): $232K</a:t>
            </a:r>
          </a:p>
          <a:p>
            <a:pPr marL="742950" lvl="1" indent="-285750" algn="l" eaLnBrk="0" hangingPunct="0">
              <a:spcBef>
                <a:spcPts val="0"/>
              </a:spcBef>
              <a:buClr>
                <a:srgbClr val="A50021"/>
              </a:buClr>
              <a:buSzPct val="55000"/>
              <a:buFont typeface="Wingdings" pitchFamily="2" charset="2"/>
              <a:buChar char="n"/>
            </a:pPr>
            <a:r>
              <a:rPr lang="en-US" sz="1300" dirty="0"/>
              <a:t>NSF CC* (ORU/CU/ECU): $500K</a:t>
            </a:r>
          </a:p>
          <a:p>
            <a:pPr marL="742950" lvl="1" indent="-285750" algn="l" eaLnBrk="0" hangingPunct="0">
              <a:spcBef>
                <a:spcPts val="0"/>
              </a:spcBef>
              <a:buClr>
                <a:srgbClr val="A50021"/>
              </a:buClr>
              <a:buSzPct val="55000"/>
              <a:buFont typeface="Wingdings" pitchFamily="2" charset="2"/>
              <a:buChar char="n"/>
            </a:pPr>
            <a:r>
              <a:rPr lang="en-US" sz="13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p:txBody>
      </p:sp>
    </p:spTree>
    <p:extLst>
      <p:ext uri="{BB962C8B-B14F-4D97-AF65-F5344CB8AC3E}">
        <p14:creationId xmlns:p14="http://schemas.microsoft.com/office/powerpoint/2010/main" val="190249538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 – multiple times</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Richard </a:t>
            </a:r>
            <a:r>
              <a:rPr lang="en-US" dirty="0" err="1"/>
              <a:t>Veras</a:t>
            </a:r>
            <a:r>
              <a:rPr lang="en-US" dirty="0"/>
              <a:t>, Computer Science</a:t>
            </a:r>
          </a:p>
          <a:p>
            <a:pPr lvl="1">
              <a:spcBef>
                <a:spcPts val="0"/>
              </a:spcBef>
            </a:pPr>
            <a:r>
              <a:rPr lang="en-US" dirty="0" err="1"/>
              <a:t>Chongle</a:t>
            </a:r>
            <a:r>
              <a:rPr lang="en-US" dirty="0"/>
              <a:t> Pan, Computer Science – multiple times</a:t>
            </a:r>
          </a:p>
          <a:p>
            <a:pPr lvl="1">
              <a:spcBef>
                <a:spcPts val="0"/>
              </a:spcBef>
            </a:pPr>
            <a:r>
              <a:rPr lang="en-US" dirty="0"/>
              <a:t>Tyler Ransom, Economics – multiple times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Tree>
    <p:extLst>
      <p:ext uri="{BB962C8B-B14F-4D97-AF65-F5344CB8AC3E}">
        <p14:creationId xmlns:p14="http://schemas.microsoft.com/office/powerpoint/2010/main" val="41398052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Tree>
    <p:extLst>
      <p:ext uri="{BB962C8B-B14F-4D97-AF65-F5344CB8AC3E}">
        <p14:creationId xmlns:p14="http://schemas.microsoft.com/office/powerpoint/2010/main" val="6408000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400" b="1" dirty="0"/>
              <a:t>COMPLETED</a:t>
            </a:r>
          </a:p>
          <a:p>
            <a:pPr>
              <a:spcBef>
                <a:spcPts val="0"/>
              </a:spcBef>
              <a:buClrTx/>
              <a:buSzPct val="100000"/>
              <a:buFont typeface="+mj-lt"/>
              <a:buAutoNum type="arabicPeriod"/>
            </a:pPr>
            <a:r>
              <a:rPr lang="en-US" sz="600" dirty="0"/>
              <a:t>Grant No. EPS-0919466, “A </a:t>
            </a:r>
            <a:r>
              <a:rPr lang="en-US" sz="600" dirty="0" err="1"/>
              <a:t>cyberCommons</a:t>
            </a:r>
            <a:r>
              <a:rPr lang="en-US" sz="600" dirty="0"/>
              <a:t> for Ecological Forecasting,” OU+OSU+KU+KSU, $6M ($3M to Oklahoma)</a:t>
            </a:r>
            <a:endParaRPr lang="en-US" sz="600" b="1" dirty="0"/>
          </a:p>
          <a:p>
            <a:pPr>
              <a:spcBef>
                <a:spcPts val="0"/>
              </a:spcBef>
              <a:buClrTx/>
              <a:buSzPct val="100000"/>
              <a:buFont typeface="+mj-lt"/>
              <a:buAutoNum type="arabicPeriod"/>
            </a:pPr>
            <a:r>
              <a:rPr lang="en-US" sz="600" dirty="0"/>
              <a:t>Grant No. EPS-1006919, “Oklahoma Optical Initiative,” </a:t>
            </a:r>
            <a:r>
              <a:rPr lang="en-US" sz="600" dirty="0" err="1"/>
              <a:t>OU+OSU+Noble+TU+LU+OneNet</a:t>
            </a:r>
            <a:r>
              <a:rPr lang="en-US" sz="600" dirty="0"/>
              <a:t>, $1.17M</a:t>
            </a:r>
          </a:p>
          <a:p>
            <a:pPr>
              <a:spcBef>
                <a:spcPts val="0"/>
              </a:spcBef>
              <a:buClrTx/>
              <a:buSzPct val="100000"/>
              <a:buFont typeface="+mj-lt"/>
              <a:buAutoNum type="arabicPeriod"/>
            </a:pPr>
            <a:r>
              <a:rPr lang="en-US" sz="600" dirty="0"/>
              <a:t>Grant No. OCI-10310029, “MRI: Acquisition of Extensible </a:t>
            </a:r>
            <a:r>
              <a:rPr lang="en-US" sz="600" dirty="0" err="1"/>
              <a:t>Petascale</a:t>
            </a:r>
            <a:r>
              <a:rPr lang="en-US" sz="600" dirty="0"/>
              <a:t> Storage for Data Intensive Research,” OU, $793K</a:t>
            </a:r>
            <a:endParaRPr lang="en-US" sz="600" b="1" dirty="0"/>
          </a:p>
          <a:p>
            <a:pPr>
              <a:spcBef>
                <a:spcPts val="0"/>
              </a:spcBef>
              <a:buClrTx/>
              <a:buSzPct val="100000"/>
              <a:buFont typeface="+mj-lt"/>
              <a:buAutoNum type="arabicPeriod"/>
            </a:pPr>
            <a:r>
              <a:rPr lang="en-US" sz="600" dirty="0"/>
              <a:t>Grant No. OCI-1126330, “Acquisition of a High Performance Compute Cluster for Multidisciplinary Research,” OSU, $908K</a:t>
            </a:r>
            <a:endParaRPr lang="en-US" sz="600" b="1" dirty="0"/>
          </a:p>
          <a:p>
            <a:pPr>
              <a:spcBef>
                <a:spcPts val="0"/>
              </a:spcBef>
              <a:buClrTx/>
              <a:buSzPct val="100000"/>
              <a:buFont typeface="+mj-lt"/>
              <a:buAutoNum type="arabicPeriod"/>
            </a:pPr>
            <a:r>
              <a:rPr lang="en-US" sz="600" dirty="0"/>
              <a:t>Grant No. ACI- 1229107, “Acquisition of a High Performance Computing Cluster for Research and Education,” LU, $250K</a:t>
            </a:r>
          </a:p>
          <a:p>
            <a:pPr>
              <a:spcBef>
                <a:spcPts val="0"/>
              </a:spcBef>
              <a:buClrTx/>
              <a:buSzPct val="100000"/>
              <a:buFont typeface="+mj-lt"/>
              <a:buAutoNum type="arabicPeriod"/>
            </a:pPr>
            <a:r>
              <a:rPr lang="en-US" sz="600" dirty="0"/>
              <a:t>Grant No. ACI-1440774, “ENCITE: </a:t>
            </a:r>
            <a:r>
              <a:rPr lang="en-US" sz="600" dirty="0" err="1"/>
              <a:t>ENabling</a:t>
            </a:r>
            <a:r>
              <a:rPr lang="en-US" sz="600" dirty="0"/>
              <a:t> </a:t>
            </a:r>
            <a:r>
              <a:rPr lang="en-US" sz="600" dirty="0" err="1"/>
              <a:t>CyberInfrastructure</a:t>
            </a:r>
            <a:r>
              <a:rPr lang="en-US" sz="600" dirty="0"/>
              <a:t> via Training and Engagement,” </a:t>
            </a:r>
            <a:r>
              <a:rPr lang="en-US" sz="600" dirty="0" err="1"/>
              <a:t>OneNet+GPN</a:t>
            </a:r>
            <a:r>
              <a:rPr lang="en-US" sz="600" dirty="0"/>
              <a:t>, $130K</a:t>
            </a:r>
          </a:p>
          <a:p>
            <a:pPr>
              <a:spcBef>
                <a:spcPts val="0"/>
              </a:spcBef>
              <a:buClrTx/>
              <a:buSzPct val="100000"/>
              <a:buFont typeface="+mj-lt"/>
              <a:buAutoNum type="arabicPeriod"/>
            </a:pPr>
            <a:r>
              <a:rPr lang="en-US" sz="600" dirty="0"/>
              <a:t>Grant No. ACI-1341028, “OneOklahoma Friction Free Network,” </a:t>
            </a:r>
            <a:r>
              <a:rPr lang="en-US" sz="600" dirty="0" err="1"/>
              <a:t>OU+OSU+LU+OII+UCO+OneNet</a:t>
            </a:r>
            <a:r>
              <a:rPr lang="en-US" sz="600" dirty="0"/>
              <a:t>, $500K</a:t>
            </a:r>
          </a:p>
          <a:p>
            <a:pPr>
              <a:spcBef>
                <a:spcPts val="0"/>
              </a:spcBef>
              <a:buClrTx/>
              <a:buSzPct val="100000"/>
              <a:buFont typeface="+mj-lt"/>
              <a:buAutoNum type="arabicPeriod"/>
            </a:pPr>
            <a:r>
              <a:rPr lang="en-US" sz="600" dirty="0"/>
              <a:t>Grant No. ACI-1440783, “A Model for Advanced Cyberinfrastructure Research and Education Facilitators,” OU, $400K</a:t>
            </a:r>
          </a:p>
          <a:p>
            <a:pPr>
              <a:spcBef>
                <a:spcPts val="0"/>
              </a:spcBef>
              <a:buClrTx/>
              <a:buSzPct val="100000"/>
              <a:buFont typeface="+mj-lt"/>
              <a:buAutoNum type="arabicPeriod"/>
            </a:pPr>
            <a:r>
              <a:rPr lang="en-US" sz="6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6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600" dirty="0"/>
              <a:t>Grant No. ?, “DURIP-ARO: Heterogeneous Cluster for Cyber-Physical System Security Analytics,” TU, $200K</a:t>
            </a:r>
          </a:p>
          <a:p>
            <a:pPr>
              <a:spcBef>
                <a:spcPts val="0"/>
              </a:spcBef>
              <a:buClrTx/>
              <a:buSzPct val="100000"/>
              <a:buFont typeface="+mj-lt"/>
              <a:buAutoNum type="arabicPeriod"/>
            </a:pPr>
            <a:r>
              <a:rPr lang="en-US" sz="600" dirty="0"/>
              <a:t>Grant No. CNS-1531270, “MRI: Development of Heterogeneous Cluster for Cyber-Physical System Hybrid Analytics,” TU, $180K</a:t>
            </a:r>
          </a:p>
          <a:p>
            <a:pPr>
              <a:spcBef>
                <a:spcPts val="0"/>
              </a:spcBef>
              <a:buClrTx/>
              <a:buSzPct val="100000"/>
              <a:buFont typeface="+mj-lt"/>
              <a:buAutoNum type="arabicPeriod"/>
            </a:pPr>
            <a:r>
              <a:rPr lang="en-US" sz="600" dirty="0"/>
              <a:t>Grant No. OAC-1659235, “CC* Network Design: Multiple Organization Regional One Oklahoma Friction Free Network (</a:t>
            </a:r>
            <a:r>
              <a:rPr lang="en-US" sz="600" dirty="0" err="1"/>
              <a:t>MORe</a:t>
            </a:r>
            <a:r>
              <a:rPr lang="en-US" sz="600" dirty="0"/>
              <a:t> OFFN)”, NSU+SWOSU+SE+RSU, $334K</a:t>
            </a:r>
          </a:p>
          <a:p>
            <a:pPr>
              <a:spcBef>
                <a:spcPts val="0"/>
              </a:spcBef>
              <a:buClrTx/>
              <a:buSzPct val="100000"/>
              <a:buFont typeface="+mj-lt"/>
              <a:buAutoNum type="arabicPeriod"/>
            </a:pPr>
            <a:r>
              <a:rPr lang="en-US" sz="600" dirty="0"/>
              <a:t>Grant No. OAC-1925681, “CC* Team: Great Plains Regional </a:t>
            </a:r>
            <a:r>
              <a:rPr lang="en-US" sz="600" dirty="0" err="1"/>
              <a:t>CyberTeam</a:t>
            </a:r>
            <a:r>
              <a:rPr lang="en-US" sz="600" dirty="0"/>
              <a:t>,” $950K (OU subaward $127K) – all of GPN</a:t>
            </a:r>
          </a:p>
          <a:p>
            <a:pPr>
              <a:spcBef>
                <a:spcPts val="0"/>
              </a:spcBef>
              <a:buClrTx/>
              <a:buSzPct val="100000"/>
              <a:buFont typeface="+mj-lt"/>
              <a:buAutoNum type="arabicPeriod"/>
            </a:pPr>
            <a:r>
              <a:rPr lang="en-US" sz="60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600" dirty="0"/>
              <a:t>Grant No. OAC-1925744, “CC* Regional: Extended Vital Education Reach Multiple Organization Regional </a:t>
            </a:r>
            <a:r>
              <a:rPr lang="en-US" sz="600" dirty="0" err="1"/>
              <a:t>OneOklahoma</a:t>
            </a:r>
            <a:r>
              <a:rPr lang="en-US" sz="600" dirty="0"/>
              <a:t> Friction Free Network,” ORU+CU+ECU, $500K</a:t>
            </a:r>
          </a:p>
          <a:p>
            <a:pPr>
              <a:spcBef>
                <a:spcPts val="0"/>
              </a:spcBef>
              <a:buClrTx/>
              <a:buSzPct val="100000"/>
              <a:buFont typeface="+mj-lt"/>
              <a:buAutoNum type="arabicPeriod"/>
            </a:pPr>
            <a:r>
              <a:rPr lang="en-US" sz="600" dirty="0"/>
              <a:t>Grant No. OAC-2018453, “Small Institution Multiple Organization Regional </a:t>
            </a:r>
            <a:r>
              <a:rPr lang="en-US" sz="600" dirty="0" err="1"/>
              <a:t>OneOklahoma</a:t>
            </a:r>
            <a:r>
              <a:rPr lang="en-US" sz="600" dirty="0"/>
              <a:t> Friction Free </a:t>
            </a:r>
            <a:r>
              <a:rPr lang="en-US" sz="600" dirty="0" err="1"/>
              <a:t>Networl</a:t>
            </a:r>
            <a:r>
              <a:rPr lang="en-US" sz="600" dirty="0"/>
              <a:t>,” USAO+OC+OSUIT+OSUOKC+RCC, $232K</a:t>
            </a:r>
          </a:p>
          <a:p>
            <a:pPr>
              <a:spcBef>
                <a:spcPts val="0"/>
              </a:spcBef>
              <a:buClrTx/>
              <a:buSzPct val="100000"/>
              <a:buFont typeface="+mj-lt"/>
              <a:buAutoNum type="arabicPeriod"/>
            </a:pPr>
            <a:r>
              <a:rPr lang="en-US" sz="600" dirty="0"/>
              <a:t>Grant No. OAC-2126285, “Extended Small Institution - Multiple Organization Regional - </a:t>
            </a:r>
            <a:r>
              <a:rPr lang="en-US" sz="600" dirty="0" err="1"/>
              <a:t>OneOklahoma</a:t>
            </a:r>
            <a:r>
              <a:rPr lang="en-US" sz="600" dirty="0"/>
              <a:t> Friction Free Network,” OCU+CU, $415K</a:t>
            </a:r>
          </a:p>
          <a:p>
            <a:pPr marL="0" indent="0">
              <a:spcBef>
                <a:spcPts val="0"/>
              </a:spcBef>
              <a:buClrTx/>
              <a:buSzPct val="100000"/>
              <a:buNone/>
            </a:pPr>
            <a:r>
              <a:rPr lang="en-US" sz="1400" b="1" dirty="0"/>
              <a:t>ONGOING</a:t>
            </a:r>
          </a:p>
          <a:p>
            <a:pPr>
              <a:spcBef>
                <a:spcPts val="0"/>
              </a:spcBef>
              <a:buClrTx/>
              <a:buSzPct val="100000"/>
              <a:buFont typeface="+mj-lt"/>
              <a:buAutoNum type="arabicPeriod"/>
            </a:pPr>
            <a:r>
              <a:rPr lang="en-US" sz="700" dirty="0"/>
              <a:t>Grant No. OAC-2538234-, “</a:t>
            </a:r>
            <a:r>
              <a:rPr lang="fr-FR" sz="700" dirty="0" err="1"/>
              <a:t>OneOklahoma</a:t>
            </a:r>
            <a:r>
              <a:rPr lang="fr-FR" sz="700" dirty="0"/>
              <a:t> </a:t>
            </a:r>
            <a:r>
              <a:rPr lang="fr-FR" sz="700" dirty="0" err="1"/>
              <a:t>Cyberinfrastructure</a:t>
            </a:r>
            <a:r>
              <a:rPr lang="fr-FR" sz="700" dirty="0"/>
              <a:t> Initiative </a:t>
            </a:r>
            <a:r>
              <a:rPr lang="fr-FR" sz="700" dirty="0" err="1"/>
              <a:t>Artificial</a:t>
            </a:r>
            <a:r>
              <a:rPr lang="fr-FR" sz="700" dirty="0"/>
              <a:t> Intelligence Consultants (</a:t>
            </a:r>
            <a:r>
              <a:rPr lang="fr-FR" sz="700" dirty="0" err="1"/>
              <a:t>OneOCII</a:t>
            </a:r>
            <a:r>
              <a:rPr lang="fr-FR" sz="700" dirty="0"/>
              <a:t>-AIC), OU+OSU+TU+UCO+CU+SNU+SWOSU+OMRF+NSSL, $1.8M</a:t>
            </a:r>
          </a:p>
          <a:p>
            <a:pPr>
              <a:spcBef>
                <a:spcPts val="0"/>
              </a:spcBef>
              <a:buClrTx/>
              <a:buSzPct val="100000"/>
              <a:buFont typeface="+mj-lt"/>
              <a:buAutoNum type="arabicPeriod"/>
            </a:pPr>
            <a:r>
              <a:rPr lang="en-US" sz="700" dirty="0"/>
              <a:t>Grant No. OAC-2503204, “CC*Network-Campus: The </a:t>
            </a:r>
            <a:r>
              <a:rPr lang="en-US" sz="700" dirty="0" err="1"/>
              <a:t>OneOklahoma</a:t>
            </a:r>
            <a:r>
              <a:rPr lang="en-US" sz="700" dirty="0"/>
              <a:t> Friction Free Network 400GE (OFFN-400) at the University of Oklahoma,” OU, $645K</a:t>
            </a:r>
          </a:p>
          <a:p>
            <a:pPr>
              <a:spcBef>
                <a:spcPts val="0"/>
              </a:spcBef>
              <a:buClrTx/>
              <a:buSzPct val="100000"/>
              <a:buFont typeface="+mj-lt"/>
              <a:buAutoNum type="arabicPeriod"/>
            </a:pPr>
            <a:r>
              <a:rPr lang="en-US" sz="700" dirty="0"/>
              <a:t>Grant No. OAC-2429560, “Furthering Scientific Endeavors Multiple Organization Regional </a:t>
            </a:r>
            <a:r>
              <a:rPr lang="en-US" sz="700" dirty="0" err="1"/>
              <a:t>OneOklahoma</a:t>
            </a:r>
            <a:r>
              <a:rPr lang="en-US" sz="700" dirty="0"/>
              <a:t> Friction Free Network,” LU+UCO, $1.2M</a:t>
            </a:r>
          </a:p>
          <a:p>
            <a:pPr>
              <a:spcBef>
                <a:spcPts val="0"/>
              </a:spcBef>
              <a:buClrTx/>
              <a:buSzPct val="100000"/>
              <a:buFont typeface="+mj-lt"/>
              <a:buAutoNum type="arabicPeriod"/>
            </a:pPr>
            <a:r>
              <a:rPr lang="en-US" sz="700" dirty="0"/>
              <a:t>Grant No. OAC-2346397, “Creating Opportunities for Research &amp; Education - Multiple Organization Regional - </a:t>
            </a:r>
            <a:r>
              <a:rPr lang="en-US" sz="700" dirty="0" err="1"/>
              <a:t>OneOklahoma</a:t>
            </a:r>
            <a:r>
              <a:rPr lang="en-US" sz="700" dirty="0"/>
              <a:t> Friction Free Network,” </a:t>
            </a:r>
            <a:r>
              <a:rPr lang="en-US" sz="700" dirty="0" err="1"/>
              <a:t>OneNet+CSC+EOSC+NOAMC+OPSU</a:t>
            </a:r>
            <a:r>
              <a:rPr lang="en-US" sz="700" dirty="0"/>
              <a:t>, $1M</a:t>
            </a:r>
          </a:p>
          <a:p>
            <a:pPr>
              <a:spcBef>
                <a:spcPts val="0"/>
              </a:spcBef>
              <a:buClrTx/>
              <a:buSzPct val="100000"/>
              <a:buFont typeface="+mj-lt"/>
              <a:buAutoNum type="arabicPeriod"/>
            </a:pPr>
            <a:r>
              <a:rPr lang="en-US" sz="700" dirty="0"/>
              <a:t>Grant No. OAC-?, “Setting Up Research Foundations Multiple Organization Regional </a:t>
            </a:r>
            <a:r>
              <a:rPr lang="en-US" sz="700" dirty="0" err="1"/>
              <a:t>OneOklahoma</a:t>
            </a:r>
            <a:r>
              <a:rPr lang="en-US" sz="700" dirty="0"/>
              <a:t> Friction Free Network”, </a:t>
            </a:r>
            <a:r>
              <a:rPr lang="en-US" sz="700" dirty="0" err="1"/>
              <a:t>OneNet+MACU+NWOSU+OSUBIC+RSC+WOSC</a:t>
            </a:r>
            <a:r>
              <a:rPr lang="en-US" sz="700" dirty="0"/>
              <a:t>, $1.18M</a:t>
            </a:r>
          </a:p>
          <a:p>
            <a:pPr>
              <a:spcBef>
                <a:spcPts val="0"/>
              </a:spcBef>
              <a:buClrTx/>
              <a:buSzPct val="100000"/>
              <a:buFont typeface="+mj-lt"/>
              <a:buAutoNum type="arabicPeriod"/>
            </a:pPr>
            <a:r>
              <a:rPr lang="en-US" sz="700" dirty="0"/>
              <a:t>Grant No. OAC-2216084, “MRI: Acquisition of a High-Performance Computational System for OAK Region to Enable Computing and Data Driven Discovery,” OSU, $4M</a:t>
            </a:r>
          </a:p>
          <a:p>
            <a:pPr>
              <a:spcBef>
                <a:spcPts val="0"/>
              </a:spcBef>
              <a:buClrTx/>
              <a:buSzPct val="100000"/>
              <a:buFont typeface="+mj-lt"/>
              <a:buAutoNum type="arabicPeriod"/>
            </a:pPr>
            <a:r>
              <a:rPr lang="en-US" sz="700" dirty="0"/>
              <a:t>Grant No. OAC-2201442, “CC* Regional: Campus Research &amp; Education Multiple Organization Regional </a:t>
            </a:r>
            <a:r>
              <a:rPr lang="en-US" sz="700" dirty="0" err="1"/>
              <a:t>OneOklahoma</a:t>
            </a:r>
            <a:r>
              <a:rPr lang="en-US" sz="700" dirty="0"/>
              <a:t> Friction Free Network (</a:t>
            </a:r>
            <a:r>
              <a:rPr lang="en-US" sz="700" dirty="0" err="1"/>
              <a:t>CaRE</a:t>
            </a:r>
            <a:r>
              <a:rPr lang="en-US" sz="700" dirty="0"/>
              <a:t>-</a:t>
            </a:r>
            <a:r>
              <a:rPr lang="en-US" sz="700" dirty="0" err="1"/>
              <a:t>MORe</a:t>
            </a:r>
            <a:r>
              <a:rPr lang="en-US" sz="700" dirty="0"/>
              <a:t>-OFFN),” </a:t>
            </a:r>
            <a:r>
              <a:rPr lang="en-US" sz="700" dirty="0" err="1"/>
              <a:t>OneNet+CMN+MSC+OSUIT+RSU</a:t>
            </a:r>
            <a:r>
              <a:rPr lang="en-US" sz="700" dirty="0"/>
              <a:t>, $942K</a:t>
            </a:r>
          </a:p>
          <a:p>
            <a:pPr>
              <a:spcBef>
                <a:spcPts val="0"/>
              </a:spcBef>
              <a:buClrTx/>
              <a:buSzPct val="100000"/>
              <a:buFont typeface="+mj-lt"/>
              <a:buAutoNum type="arabicPeriod"/>
            </a:pPr>
            <a:r>
              <a:rPr lang="en-US" sz="700" dirty="0"/>
              <a:t>Grant No. OAC-2201561, “CC* Compute: </a:t>
            </a:r>
            <a:r>
              <a:rPr lang="en-US" sz="700" dirty="0" err="1"/>
              <a:t>OneOklahoma</a:t>
            </a:r>
            <a:r>
              <a:rPr lang="en-US" sz="700" dirty="0"/>
              <a:t> Cyberinfrastructure Initiative Research Accelerator for Machine Learning (</a:t>
            </a:r>
            <a:r>
              <a:rPr lang="en-US" sz="700" dirty="0" err="1"/>
              <a:t>OneOCII</a:t>
            </a:r>
            <a:r>
              <a:rPr lang="en-US" sz="700" dirty="0"/>
              <a:t>-RAML),” OU, $400K</a:t>
            </a:r>
          </a:p>
          <a:p>
            <a:pPr>
              <a:spcBef>
                <a:spcPts val="0"/>
              </a:spcBef>
              <a:buClrTx/>
              <a:buSzPct val="100000"/>
              <a:buFont typeface="+mj-lt"/>
              <a:buAutoNum type="arabicPeriod"/>
            </a:pPr>
            <a:r>
              <a:rPr lang="en-US" sz="700" dirty="0"/>
              <a:t>Grant No. OAC-2201479, “CC* Compute: Collaboration in Computing Infrastructure for Research and Education (CO-</a:t>
            </a:r>
            <a:r>
              <a:rPr lang="en-US" sz="700" dirty="0" err="1"/>
              <a:t>InResE</a:t>
            </a:r>
            <a:r>
              <a:rPr lang="en-US" sz="700" dirty="0"/>
              <a:t>),, LU, $399K</a:t>
            </a:r>
          </a:p>
          <a:p>
            <a:pPr>
              <a:spcBef>
                <a:spcPts val="0"/>
              </a:spcBef>
              <a:buClrTx/>
              <a:buSzPct val="100000"/>
              <a:buFont typeface="+mj-lt"/>
              <a:buAutoNum type="arabicPeriod"/>
            </a:pPr>
            <a:r>
              <a:rPr lang="en-US" sz="700" dirty="0"/>
              <a:t>Grant No. OAC-2201435, “CC* Compute: GPU HPC Cluster Partition for Research, Education, and Student Success,” ORU, $399K</a:t>
            </a:r>
          </a:p>
          <a:p>
            <a:pPr>
              <a:spcBef>
                <a:spcPts val="0"/>
              </a:spcBef>
              <a:buClrTx/>
              <a:buSzPct val="100000"/>
              <a:buFont typeface="+mj-lt"/>
              <a:buAutoNum type="arabicPeriod"/>
            </a:pPr>
            <a:r>
              <a:rPr lang="en-US" sz="700" dirty="0"/>
              <a:t>Grant No. OAC-2118193, “</a:t>
            </a:r>
            <a:r>
              <a:rPr lang="en-US" sz="700" dirty="0" err="1"/>
              <a:t>CyberTraining</a:t>
            </a:r>
            <a:r>
              <a:rPr lang="en-US" sz="700" dirty="0"/>
              <a:t>: Pilot: A Professional Development and </a:t>
            </a:r>
            <a:r>
              <a:rPr lang="fr-FR" sz="700" dirty="0"/>
              <a:t>Certification Program for </a:t>
            </a:r>
            <a:r>
              <a:rPr lang="fr-FR" sz="700" dirty="0" err="1"/>
              <a:t>Cyberinfrastructure</a:t>
            </a:r>
            <a:r>
              <a:rPr lang="fr-FR" sz="700" dirty="0"/>
              <a:t> </a:t>
            </a:r>
            <a:r>
              <a:rPr lang="fr-FR" sz="700" dirty="0" err="1"/>
              <a:t>Facilitators</a:t>
            </a:r>
            <a:r>
              <a:rPr lang="fr-FR" sz="700" dirty="0"/>
              <a:t>, ” OU, $300K</a:t>
            </a:r>
            <a:endParaRPr lang="en-US" sz="700" dirty="0"/>
          </a:p>
          <a:p>
            <a:pPr marL="0" indent="0">
              <a:spcBef>
                <a:spcPts val="0"/>
              </a:spcBef>
              <a:buClrTx/>
              <a:buSzPct val="100000"/>
              <a:buNone/>
            </a:pPr>
            <a:r>
              <a:rPr lang="en-US" sz="2100" b="1" u="sng" dirty="0"/>
              <a:t>TOTAL to OK under OCII/OneOCII</a:t>
            </a:r>
            <a:r>
              <a:rPr lang="en-US" sz="2100" dirty="0"/>
              <a:t>: Sep 2008-Sep 2025:</a:t>
            </a:r>
          </a:p>
          <a:p>
            <a:pPr marL="0" indent="0">
              <a:spcBef>
                <a:spcPts val="0"/>
              </a:spcBef>
              <a:buClrTx/>
              <a:buSzPct val="100000"/>
              <a:buNone/>
            </a:pPr>
            <a:r>
              <a:rPr lang="en-US" sz="2100" dirty="0"/>
              <a:t>$23.6M in 29 CI grants to 35 OK institutions</a:t>
            </a:r>
          </a:p>
          <a:p>
            <a:pPr marL="0" indent="0">
              <a:spcBef>
                <a:spcPts val="0"/>
              </a:spcBef>
              <a:buClrTx/>
              <a:buSzPct val="100000"/>
              <a:buNone/>
            </a:pPr>
            <a:r>
              <a:rPr lang="en-US" sz="2100" dirty="0"/>
              <a:t>Mean of ~$1.4M per year in new CI grants to OK institutions</a:t>
            </a:r>
          </a:p>
          <a:p>
            <a:pPr marL="0" indent="0">
              <a:spcBef>
                <a:spcPts val="0"/>
              </a:spcBef>
              <a:buClrTx/>
              <a:buSzPct val="100000"/>
              <a:buNone/>
            </a:pPr>
            <a:r>
              <a:rPr lang="en-US" sz="2100" b="1" dirty="0"/>
              <a:t>Comparison: 2001-2008: $722K (3 grants) TOTAL (1/13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200" dirty="0"/>
              <a:t>S. </a:t>
            </a:r>
            <a:r>
              <a:rPr lang="en-US" sz="1200" dirty="0" err="1"/>
              <a:t>Gesing</a:t>
            </a:r>
            <a:r>
              <a:rPr lang="en-US" sz="1200" dirty="0"/>
              <a:t>, J. Ma, H. Neeman, L. Christopherson, D. </a:t>
            </a:r>
            <a:r>
              <a:rPr lang="en-US" sz="1200" dirty="0" err="1"/>
              <a:t>Colbry</a:t>
            </a:r>
            <a:r>
              <a:rPr lang="en-US" sz="1200" dirty="0"/>
              <a:t>, M. Dougherty, J. </a:t>
            </a:r>
            <a:r>
              <a:rPr lang="en-US" sz="1200" dirty="0" err="1"/>
              <a:t>Griffioen</a:t>
            </a:r>
            <a:r>
              <a:rPr lang="en-US" sz="1200" dirty="0"/>
              <a:t>, S. </a:t>
            </a:r>
            <a:r>
              <a:rPr lang="en-US" sz="1200" dirty="0" err="1"/>
              <a:t>Tussy</a:t>
            </a:r>
            <a:r>
              <a:rPr lang="en-US" sz="1200" dirty="0"/>
              <a:t>, A. </a:t>
            </a:r>
            <a:r>
              <a:rPr lang="en-US" sz="1200" dirty="0" err="1"/>
              <a:t>Crall</a:t>
            </a:r>
            <a:r>
              <a:rPr lang="en-US" sz="1200" dirty="0"/>
              <a:t>, J. Goodhue,             R. Ferreira da Silva, K. Chard and M. Brazil, 2025: “Community of Communities: A Working Group Enhancing Interactions Between Organizations and Projects Supporting RC Professionals.” </a:t>
            </a:r>
            <a:r>
              <a:rPr lang="en-US" sz="1200" i="1" dirty="0"/>
              <a:t>Proc. Gateways2025</a:t>
            </a:r>
            <a:r>
              <a:rPr lang="en-US" sz="1200" dirty="0"/>
              <a:t>, to appear.</a:t>
            </a:r>
          </a:p>
          <a:p>
            <a:pPr>
              <a:spcBef>
                <a:spcPts val="300"/>
              </a:spcBef>
              <a:buClrTx/>
              <a:buSzPct val="100000"/>
              <a:buFont typeface="+mj-lt"/>
              <a:buAutoNum type="arabicPeriod"/>
            </a:pPr>
            <a:r>
              <a:rPr lang="en-US" sz="1200" dirty="0"/>
              <a:t>J. </a:t>
            </a:r>
            <a:r>
              <a:rPr lang="en-US" sz="1200" dirty="0" err="1"/>
              <a:t>Cutcher-Gershenfeld</a:t>
            </a:r>
            <a:r>
              <a:rPr lang="en-US" sz="1200" dirty="0"/>
              <a:t>, T. </a:t>
            </a:r>
            <a:r>
              <a:rPr lang="en-US" sz="1200" dirty="0" err="1"/>
              <a:t>Middelkoop</a:t>
            </a:r>
            <a:r>
              <a:rPr lang="en-US" sz="1200" dirty="0"/>
              <a:t>, D. Brunson, T. Cheatham, J. </a:t>
            </a:r>
            <a:r>
              <a:rPr lang="en-US" sz="1200" dirty="0" err="1"/>
              <a:t>Fosso</a:t>
            </a:r>
            <a:r>
              <a:rPr lang="en-US" sz="1200" dirty="0"/>
              <a:t> </a:t>
            </a:r>
            <a:r>
              <a:rPr lang="en-US" sz="1200" dirty="0" err="1"/>
              <a:t>Tande</a:t>
            </a:r>
            <a:r>
              <a:rPr lang="en-US" sz="1200" dirty="0"/>
              <a:t>, D. </a:t>
            </a:r>
            <a:r>
              <a:rPr lang="en-US" sz="1200" dirty="0" err="1"/>
              <a:t>Jennewein</a:t>
            </a:r>
            <a:r>
              <a:rPr lang="en-US" sz="1200" dirty="0"/>
              <a:t>, T. Battelle, J. Ma,                     L. A. Michael, H. Neeman and P. Schmitz, 2025: “Professionalization of Research Computing and Data: An Expanded Agenda.” </a:t>
            </a:r>
            <a:r>
              <a:rPr lang="en-US" sz="1200" i="1" dirty="0"/>
              <a:t>Proc. PEARC ’23</a:t>
            </a:r>
            <a:r>
              <a:rPr lang="en-US" sz="1200" dirty="0"/>
              <a:t>. DOI: 10.1145/3569951.3593610. </a:t>
            </a:r>
            <a:r>
              <a:rPr lang="en-US" sz="1200" b="1" dirty="0"/>
              <a:t>Best Paper, Workforce Development, Training, Diversity, and Education Track, Full Non-Student category.</a:t>
            </a:r>
          </a:p>
          <a:p>
            <a:pPr>
              <a:spcBef>
                <a:spcPts val="300"/>
              </a:spcBef>
              <a:buClrTx/>
              <a:buSzPct val="100000"/>
              <a:buFont typeface="+mj-lt"/>
              <a:buAutoNum type="arabicPeriod"/>
            </a:pPr>
            <a:r>
              <a:rPr lang="en-US" sz="1200" dirty="0"/>
              <a:t>H. Neeman, L. Rivera, L. DeStefano, H. Al-Azzawi, D. Brunson, P. J. </a:t>
            </a:r>
            <a:r>
              <a:rPr lang="en-US" sz="1200" dirty="0" err="1"/>
              <a:t>Clemins</a:t>
            </a:r>
            <a:r>
              <a:rPr lang="en-US" sz="1200" dirty="0"/>
              <a:t>, D. </a:t>
            </a:r>
            <a:r>
              <a:rPr lang="en-US" sz="1200" dirty="0" err="1"/>
              <a:t>Colbry</a:t>
            </a:r>
            <a:r>
              <a:rPr lang="en-US" sz="1200" dirty="0"/>
              <a:t>, C. Frye, S. </a:t>
            </a:r>
            <a:r>
              <a:rPr lang="en-US" sz="1200" dirty="0" err="1"/>
              <a:t>Gesing</a:t>
            </a:r>
            <a:r>
              <a:rPr lang="en-US" sz="1200" dirty="0"/>
              <a:t>, J. V. </a:t>
            </a:r>
            <a:r>
              <a:rPr lang="en-US" sz="1200" dirty="0" err="1"/>
              <a:t>Gyllinsky</a:t>
            </a:r>
            <a:r>
              <a:rPr lang="en-US" sz="1200" dirty="0"/>
              <a:t>,   A. </a:t>
            </a:r>
            <a:r>
              <a:rPr lang="en-US" sz="1200" dirty="0" err="1"/>
              <a:t>Klimaszewski</a:t>
            </a:r>
            <a:r>
              <a:rPr lang="en-US" sz="1200" dirty="0"/>
              <a:t>-Patterson, A. </a:t>
            </a:r>
            <a:r>
              <a:rPr lang="en-US" sz="1200" dirty="0" err="1"/>
              <a:t>Phataralaoha</a:t>
            </a:r>
            <a:r>
              <a:rPr lang="en-US" sz="1200" dirty="0"/>
              <a:t>, T. Price, M. </a:t>
            </a:r>
            <a:r>
              <a:rPr lang="en-US" sz="1200" dirty="0" err="1"/>
              <a:t>Tanash</a:t>
            </a:r>
            <a:r>
              <a:rPr lang="en-US" sz="1200" dirty="0"/>
              <a:t> and  D. Voss, 2021: “An Evaluation of Cyberinfrastructure Facilitators Skills Training in the Virtual Residency Program.” </a:t>
            </a:r>
            <a:r>
              <a:rPr lang="en-US" sz="1200" i="1" dirty="0"/>
              <a:t>Proc. PEARC’21</a:t>
            </a:r>
            <a:r>
              <a:rPr lang="en-US" sz="1200" dirty="0"/>
              <a:t>, article 53. DOI: </a:t>
            </a:r>
            <a:r>
              <a:rPr lang="en-US" sz="1200" dirty="0">
                <a:hlinkClick r:id="rId3"/>
              </a:rPr>
              <a:t>10.1145/3437359.3465560</a:t>
            </a:r>
            <a:endParaRPr lang="en-US" sz="1200" dirty="0"/>
          </a:p>
          <a:p>
            <a:pPr>
              <a:spcBef>
                <a:spcPts val="300"/>
              </a:spcBef>
              <a:buClrTx/>
              <a:buSzPct val="100000"/>
              <a:buFont typeface="+mj-lt"/>
              <a:buAutoNum type="arabicPeriod"/>
            </a:pPr>
            <a:r>
              <a:rPr lang="en-US" sz="1200" dirty="0"/>
              <a:t>H. Neeman, D. Akin, H. Al-Azzawi, K. L. Brandt, J. Brooks Kieffer, D. Brunson, D. </a:t>
            </a:r>
            <a:r>
              <a:rPr lang="en-US" sz="1200" dirty="0" err="1"/>
              <a:t>Colbry</a:t>
            </a:r>
            <a:r>
              <a:rPr lang="en-US" sz="1200" dirty="0"/>
              <a:t>, S. </a:t>
            </a:r>
            <a:r>
              <a:rPr lang="en-US" sz="1200" dirty="0" err="1"/>
              <a:t>Gesing</a:t>
            </a:r>
            <a:r>
              <a:rPr lang="en-US" sz="1200" dirty="0"/>
              <a:t>,                                         A. </a:t>
            </a:r>
            <a:r>
              <a:rPr lang="en-US" sz="1200" dirty="0" err="1"/>
              <a:t>Klimaszewski</a:t>
            </a:r>
            <a:r>
              <a:rPr lang="en-US" sz="1200" dirty="0"/>
              <a:t>-Patterson, C. </a:t>
            </a:r>
            <a:r>
              <a:rPr lang="en-US" sz="1200" dirty="0" err="1"/>
              <a:t>Mizumoto</a:t>
            </a:r>
            <a:r>
              <a:rPr lang="en-US" sz="1200" dirty="0"/>
              <a:t>, J. A. Pine-Thomas, A. Z. Schwartz, H. </a:t>
            </a:r>
            <a:r>
              <a:rPr lang="en-US" sz="1200" dirty="0" err="1"/>
              <a:t>Severini</a:t>
            </a:r>
            <a:r>
              <a:rPr lang="en-US" sz="1200" dirty="0"/>
              <a:t>, D. Voss and M. </a:t>
            </a:r>
            <a:r>
              <a:rPr lang="en-US" sz="1200" dirty="0" err="1"/>
              <a:t>Tanash</a:t>
            </a:r>
            <a:r>
              <a:rPr lang="en-US" sz="1200" dirty="0"/>
              <a:t>, 2020: “Cyberinfrastructure Facilitation Skills Training via the Virtual Residency Program.” </a:t>
            </a:r>
            <a:r>
              <a:rPr lang="en-US" sz="1200" i="1" dirty="0"/>
              <a:t>Proc. PEARC'20</a:t>
            </a:r>
            <a:r>
              <a:rPr lang="en-US" sz="1200" dirty="0"/>
              <a:t>, 421-428.                    DOI: </a:t>
            </a:r>
            <a:r>
              <a:rPr lang="en-US" sz="1200" dirty="0">
                <a:hlinkClick r:id="rId4"/>
              </a:rPr>
              <a:t>10.1145/3311790.3396629</a:t>
            </a:r>
            <a:r>
              <a:rPr lang="en-US" sz="1200" dirty="0"/>
              <a:t>.</a:t>
            </a:r>
          </a:p>
          <a:p>
            <a:pPr>
              <a:spcBef>
                <a:spcPts val="300"/>
              </a:spcBef>
              <a:buClrTx/>
              <a:buSzPct val="100000"/>
              <a:buFont typeface="+mj-lt"/>
              <a:buAutoNum type="arabicPeriod"/>
            </a:pPr>
            <a:r>
              <a:rPr lang="en-US" sz="1200" dirty="0"/>
              <a:t>S. P. Calhoun, D. Akin, B. Zimmerman and H. Neeman, 2019: “Large Scale Research Data Archiving: Training for an Inconvenient Technology.” </a:t>
            </a:r>
            <a:r>
              <a:rPr lang="en-US" sz="1200" i="1" dirty="0"/>
              <a:t>Journal of Computational Science</a:t>
            </a:r>
            <a:r>
              <a:rPr lang="en-US" sz="1200" dirty="0"/>
              <a:t>, </a:t>
            </a:r>
            <a:r>
              <a:rPr lang="fr-FR" sz="1200" dirty="0"/>
              <a:t>36, article 100523 (</a:t>
            </a:r>
            <a:r>
              <a:rPr lang="fr-FR" sz="1200" dirty="0" err="1"/>
              <a:t>available</a:t>
            </a:r>
            <a:r>
              <a:rPr lang="fr-FR" sz="1200" dirty="0"/>
              <a:t> online 2016).                              </a:t>
            </a:r>
            <a:r>
              <a:rPr lang="en-US" sz="1200" dirty="0"/>
              <a:t> DOI: </a:t>
            </a:r>
            <a:r>
              <a:rPr lang="en-US" sz="1200" u="sng" dirty="0">
                <a:hlinkClick r:id="rId5"/>
              </a:rPr>
              <a:t>10.1016/j.jocs.2025.07.005</a:t>
            </a:r>
            <a:r>
              <a:rPr lang="en-US" sz="1200" dirty="0"/>
              <a:t>.</a:t>
            </a:r>
          </a:p>
          <a:p>
            <a:pPr>
              <a:spcBef>
                <a:spcPts val="300"/>
              </a:spcBef>
              <a:buClrTx/>
              <a:buSzPct val="100000"/>
              <a:buFont typeface="+mj-lt"/>
              <a:buAutoNum type="arabicPeriod"/>
            </a:pPr>
            <a:r>
              <a:rPr lang="en-US" sz="1200" dirty="0"/>
              <a:t>H. Neeman, H. M. Al-Azzawi, D. Brunson, W. Burke, D. </a:t>
            </a:r>
            <a:r>
              <a:rPr lang="en-US" sz="1200" dirty="0" err="1"/>
              <a:t>Colbry</a:t>
            </a:r>
            <a:r>
              <a:rPr lang="en-US" sz="1200" dirty="0"/>
              <a:t>, J. T. </a:t>
            </a:r>
            <a:r>
              <a:rPr lang="en-US" sz="1200" dirty="0" err="1"/>
              <a:t>Falgout</a:t>
            </a:r>
            <a:r>
              <a:rPr lang="en-US" sz="1200" dirty="0"/>
              <a:t>, J. W. Ferguson, S. </a:t>
            </a:r>
            <a:r>
              <a:rPr lang="en-US" sz="1200" dirty="0" err="1"/>
              <a:t>Gesing</a:t>
            </a:r>
            <a:r>
              <a:rPr lang="en-US" sz="1200" dirty="0"/>
              <a:t>, J. </a:t>
            </a:r>
            <a:r>
              <a:rPr lang="en-US" sz="1200" dirty="0" err="1"/>
              <a:t>Gyllinsky</a:t>
            </a:r>
            <a:r>
              <a:rPr lang="en-US" sz="1200" dirty="0"/>
              <a:t>,             C. S. Simmons, J. L. Simms, M. </a:t>
            </a:r>
            <a:r>
              <a:rPr lang="en-US" sz="1200" dirty="0" err="1"/>
              <a:t>Tanash</a:t>
            </a:r>
            <a:r>
              <a:rPr lang="en-US" sz="1200" dirty="0"/>
              <a:t>, D. Voss, J. Wells and S. Yockel, 2025: “Cultivating the Cyberinfrastructure Workforce via an Intermediate/Advanced Virtual Residency Workshop.” </a:t>
            </a:r>
            <a:r>
              <a:rPr lang="en-US" sz="1200" i="1" dirty="0"/>
              <a:t>Proc. PEARC’19</a:t>
            </a:r>
            <a:r>
              <a:rPr lang="en-US" sz="1200" dirty="0"/>
              <a:t>, article 79. DOI: </a:t>
            </a:r>
            <a:r>
              <a:rPr lang="en-US" sz="1200" dirty="0">
                <a:hlinkClick r:id="rId6"/>
              </a:rPr>
              <a:t>10.1145/3332186.3332204</a:t>
            </a:r>
            <a:r>
              <a:rPr lang="en-US" sz="1200" dirty="0"/>
              <a:t>.</a:t>
            </a:r>
          </a:p>
          <a:p>
            <a:pPr>
              <a:spcBef>
                <a:spcPts val="300"/>
              </a:spcBef>
              <a:buClrTx/>
              <a:buSzPct val="100000"/>
              <a:buFont typeface="+mj-lt"/>
              <a:buAutoNum type="arabicPeriod"/>
            </a:pPr>
            <a:r>
              <a:rPr lang="en-US" sz="1200" dirty="0"/>
              <a:t>N. </a:t>
            </a:r>
            <a:r>
              <a:rPr lang="en-US" sz="1200" dirty="0" err="1"/>
              <a:t>Berente</a:t>
            </a:r>
            <a:r>
              <a:rPr lang="en-US" sz="1200" dirty="0"/>
              <a:t>, S. </a:t>
            </a:r>
            <a:r>
              <a:rPr lang="en-US" sz="1200" dirty="0" err="1"/>
              <a:t>Ahalt</a:t>
            </a:r>
            <a:r>
              <a:rPr lang="en-US" sz="1200" dirty="0"/>
              <a:t>, J. </a:t>
            </a:r>
            <a:r>
              <a:rPr lang="en-US" sz="1200" dirty="0" err="1"/>
              <a:t>Bottum</a:t>
            </a:r>
            <a:r>
              <a:rPr lang="en-US" sz="1200" dirty="0"/>
              <a:t>, D. Brunson, J. </a:t>
            </a:r>
            <a:r>
              <a:rPr lang="en-US" sz="1200" dirty="0" err="1"/>
              <a:t>Cutcher-Gershenfeld</a:t>
            </a:r>
            <a:r>
              <a:rPr lang="en-US" sz="1200" dirty="0"/>
              <a:t>, J. </a:t>
            </a:r>
            <a:r>
              <a:rPr lang="en-US" sz="1200" dirty="0" err="1"/>
              <a:t>Howison</a:t>
            </a:r>
            <a:r>
              <a:rPr lang="en-US" sz="1200" dirty="0"/>
              <a:t>, J. L. King, H. Neeman, J. Towns,                    N. Wilkins-</a:t>
            </a:r>
            <a:r>
              <a:rPr lang="en-US" sz="1200" dirty="0" err="1"/>
              <a:t>Diehr</a:t>
            </a:r>
            <a:r>
              <a:rPr lang="en-US" sz="1200" dirty="0"/>
              <a:t> and S. Winter, 2025: “The Professionalization of Cyberinfrastructure Personnel?” </a:t>
            </a:r>
            <a:r>
              <a:rPr lang="en-US" sz="1200" i="1" dirty="0"/>
              <a:t>Proc. PEARC’19</a:t>
            </a:r>
            <a:r>
              <a:rPr lang="en-US" sz="1200" dirty="0"/>
              <a:t>,  article 87. DOI: </a:t>
            </a:r>
            <a:r>
              <a:rPr lang="en-US" sz="1200" dirty="0">
                <a:hlinkClick r:id="rId7"/>
              </a:rPr>
              <a:t>10.1145/3332186.3332225</a:t>
            </a:r>
            <a:r>
              <a:rPr lang="en-US" sz="1200" dirty="0"/>
              <a:t>. </a:t>
            </a:r>
            <a:r>
              <a:rPr lang="en-US" sz="1200" b="1" dirty="0"/>
              <a:t>Best Paper, Workforce Development and Diversity Track.</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8"/>
            </a:pPr>
            <a:r>
              <a:rPr lang="en-US" sz="1200" dirty="0"/>
              <a:t>M. Brazil, D. Brunson, A. </a:t>
            </a:r>
            <a:r>
              <a:rPr lang="en-US" sz="1200" dirty="0" err="1"/>
              <a:t>Culich</a:t>
            </a:r>
            <a:r>
              <a:rPr lang="en-US" sz="1200" dirty="0"/>
              <a:t>, L. DeStefano, D. </a:t>
            </a:r>
            <a:r>
              <a:rPr lang="en-US" sz="1200" dirty="0" err="1"/>
              <a:t>Jennewein</a:t>
            </a:r>
            <a:r>
              <a:rPr lang="en-US" sz="1200" dirty="0"/>
              <a:t>, T. Jolley, T. </a:t>
            </a:r>
            <a:r>
              <a:rPr lang="en-US" sz="1200" dirty="0" err="1"/>
              <a:t>Middelkoop</a:t>
            </a:r>
            <a:r>
              <a:rPr lang="en-US" sz="1200" dirty="0"/>
              <a:t>, H. Neeman, L. Rivera, J. Smith and       J. Wernert, 2025: “Campus Champions: Building and Sustaining a Thriving Community of Practice Around Research Computing and Data.” </a:t>
            </a:r>
            <a:r>
              <a:rPr lang="en-US" sz="1200" i="1" dirty="0"/>
              <a:t>Proc. PEARC’19</a:t>
            </a:r>
            <a:r>
              <a:rPr lang="en-US" sz="1200" dirty="0"/>
              <a:t>, article 78. </a:t>
            </a:r>
            <a:r>
              <a:rPr lang="en-US" sz="1200" dirty="0">
                <a:hlinkClick r:id="rId3"/>
              </a:rPr>
              <a:t>10.1145/3332186.3332200</a:t>
            </a:r>
            <a:r>
              <a:rPr lang="en-US" sz="1200" dirty="0"/>
              <a:t>.</a:t>
            </a:r>
          </a:p>
          <a:p>
            <a:pPr>
              <a:spcBef>
                <a:spcPts val="300"/>
              </a:spcBef>
              <a:buClrTx/>
              <a:buSzPct val="100000"/>
              <a:buFont typeface="+mj-lt"/>
              <a:buAutoNum type="arabicPeriod" startAt="8"/>
            </a:pPr>
            <a:r>
              <a:rPr lang="en-US" sz="1200" dirty="0"/>
              <a:t>H. Neeman, H. M. Al-Azzawi, A. Bergstrom, Z. K. </a:t>
            </a:r>
            <a:r>
              <a:rPr lang="en-US" sz="1200" dirty="0" err="1"/>
              <a:t>Braiterman</a:t>
            </a:r>
            <a:r>
              <a:rPr lang="en-US" sz="1200" dirty="0"/>
              <a:t>, D. Brunson, D. </a:t>
            </a:r>
            <a:r>
              <a:rPr lang="en-US" sz="1200" dirty="0" err="1"/>
              <a:t>Colbry</a:t>
            </a:r>
            <a:r>
              <a:rPr lang="en-US" sz="1200" dirty="0"/>
              <a:t>, E. Colmenares, A. N. Fuller, S. </a:t>
            </a:r>
            <a:r>
              <a:rPr lang="en-US" sz="1200" dirty="0" err="1"/>
              <a:t>Gesing</a:t>
            </a:r>
            <a:r>
              <a:rPr lang="en-US" sz="1200" dirty="0"/>
              <a:t>, M. </a:t>
            </a:r>
            <a:r>
              <a:rPr lang="en-US" sz="1200" dirty="0" err="1"/>
              <a:t>Kalyvaki</a:t>
            </a:r>
            <a:r>
              <a:rPr lang="en-US" sz="1200" dirty="0"/>
              <a:t>, C. </a:t>
            </a:r>
            <a:r>
              <a:rPr lang="en-US" sz="1200" dirty="0" err="1"/>
              <a:t>Mizumoto</a:t>
            </a:r>
            <a:r>
              <a:rPr lang="en-US" sz="1200" dirty="0"/>
              <a:t>, J. Park, A. Z. Schwartz, J. L. Simms and R. Vania, 2018: “Progress Update on the Development and Implementation of the Advanced Cyberinfrastructure Research &amp; Education Facilitators Virtual Residency Program.”                 </a:t>
            </a:r>
            <a:r>
              <a:rPr lang="en-US" sz="1200" i="1" dirty="0"/>
              <a:t>Proc. PEARC’18</a:t>
            </a:r>
            <a:r>
              <a:rPr lang="en-US" sz="1200" dirty="0"/>
              <a:t>, paper 71. DOI: </a:t>
            </a:r>
            <a:r>
              <a:rPr lang="en-US" sz="1200" dirty="0">
                <a:hlinkClick r:id="rId4"/>
              </a:rPr>
              <a:t>10.1145/3219104.3219117</a:t>
            </a:r>
            <a:r>
              <a:rPr lang="en-US" sz="1200" dirty="0"/>
              <a:t>.</a:t>
            </a:r>
          </a:p>
          <a:p>
            <a:pPr>
              <a:spcBef>
                <a:spcPts val="300"/>
              </a:spcBef>
              <a:buClrTx/>
              <a:buSzPct val="100000"/>
              <a:buFont typeface="+mj-lt"/>
              <a:buAutoNum type="arabicPeriod" startAt="8"/>
            </a:pPr>
            <a:r>
              <a:rPr lang="en-US" sz="1200" dirty="0"/>
              <a:t>D. Akin, M. </a:t>
            </a:r>
            <a:r>
              <a:rPr lang="en-US" sz="1200" dirty="0" err="1"/>
              <a:t>Belgin</a:t>
            </a:r>
            <a:r>
              <a:rPr lang="en-US" sz="1200" dirty="0"/>
              <a:t>, T. A. Bouvet, N. C. Bright, S. Harrell, B. </a:t>
            </a:r>
            <a:r>
              <a:rPr lang="en-US" sz="1200" dirty="0" err="1"/>
              <a:t>Haymore</a:t>
            </a:r>
            <a:r>
              <a:rPr lang="en-US" sz="1200" dirty="0"/>
              <a:t>, M. Jennings, R. Knepper, D. </a:t>
            </a:r>
            <a:r>
              <a:rPr lang="en-US" sz="1200" dirty="0" err="1"/>
              <a:t>LaPine</a:t>
            </a:r>
            <a:r>
              <a:rPr lang="en-US" sz="1200" dirty="0"/>
              <a:t>, F. C. Liu, A. Maji, H. Neeman, R. Reynolds, A. H. Sherman, M. Showerman, J. Tillotson, J. Towns, G. Turner and B. Zimmerman, 2017:         “Linux Clusters Institute Workshops: Building the HPC and Research Computing Systems Professionals Workforce.” </a:t>
            </a:r>
            <a:r>
              <a:rPr lang="en-US" sz="1200" i="1" dirty="0"/>
              <a:t>HPCSYSPROS'17: Proc. HPC Systems Professionals Workshop 2017</a:t>
            </a:r>
            <a:r>
              <a:rPr lang="en-US" sz="1200" dirty="0"/>
              <a:t>, article 4. DOI: </a:t>
            </a:r>
            <a:r>
              <a:rPr lang="en-US" sz="1200" dirty="0">
                <a:hlinkClick r:id="rId5"/>
              </a:rPr>
              <a:t>10.1145/3155105.3155108</a:t>
            </a:r>
            <a:r>
              <a:rPr lang="en-US" sz="1200" dirty="0"/>
              <a:t>.</a:t>
            </a:r>
          </a:p>
          <a:p>
            <a:pPr>
              <a:spcBef>
                <a:spcPts val="300"/>
              </a:spcBef>
              <a:buClrTx/>
              <a:buSzPct val="100000"/>
              <a:buFont typeface="+mj-lt"/>
              <a:buAutoNum type="arabicPeriod" startAt="8"/>
            </a:pPr>
            <a:r>
              <a:rPr lang="en-US" sz="1200" dirty="0"/>
              <a:t>H. Neeman, A. Bergstrom, D. Brunson, C. </a:t>
            </a:r>
            <a:r>
              <a:rPr lang="en-US" sz="1200" dirty="0" err="1"/>
              <a:t>Ganote</a:t>
            </a:r>
            <a:r>
              <a:rPr lang="en-US" sz="1200" dirty="0"/>
              <a:t>, Z. Gray, B. </a:t>
            </a:r>
            <a:r>
              <a:rPr lang="en-US" sz="1200" dirty="0" err="1"/>
              <a:t>Guilfoos</a:t>
            </a:r>
            <a:r>
              <a:rPr lang="en-US" sz="1200" dirty="0"/>
              <a:t>, R. </a:t>
            </a:r>
            <a:r>
              <a:rPr lang="en-US" sz="1200" dirty="0" err="1"/>
              <a:t>Kalescky</a:t>
            </a:r>
            <a:r>
              <a:rPr lang="en-US" sz="1200" dirty="0"/>
              <a:t>, E. Lemley, B. G. Moore, S. K. </a:t>
            </a:r>
            <a:r>
              <a:rPr lang="en-US" sz="1200" dirty="0" err="1"/>
              <a:t>Ramadugu</a:t>
            </a:r>
            <a:r>
              <a:rPr lang="en-US" sz="1200" dirty="0"/>
              <a:t>, A. </a:t>
            </a:r>
            <a:r>
              <a:rPr lang="en-US" sz="1200" dirty="0" err="1"/>
              <a:t>Romanella</a:t>
            </a:r>
            <a:r>
              <a:rPr lang="en-US" sz="1200" dirty="0"/>
              <a:t>, J. Rush, A. H. Sherman, B. Stengel and D. Voss, 2016: “The Advanced Cyberinfrastructure Research and Education Facilitators Virtual Residency: Toward a National Cyberinfrastructure Workforce.” </a:t>
            </a:r>
            <a:r>
              <a:rPr lang="en-US" sz="1200" i="1" dirty="0"/>
              <a:t>Proc. XSEDE'16</a:t>
            </a:r>
            <a:r>
              <a:rPr lang="en-US" sz="1200" dirty="0"/>
              <a:t>, article 57.      DOI: </a:t>
            </a:r>
            <a:r>
              <a:rPr lang="en-US" sz="1200" u="sng" dirty="0">
                <a:hlinkClick r:id="rId6"/>
              </a:rPr>
              <a:t>10.1145/2949550.2949584</a:t>
            </a:r>
            <a:r>
              <a:rPr lang="en-US" sz="1200" dirty="0"/>
              <a:t>.</a:t>
            </a:r>
          </a:p>
          <a:p>
            <a:pPr>
              <a:spcBef>
                <a:spcPts val="300"/>
              </a:spcBef>
              <a:buClrTx/>
              <a:buSzPct val="100000"/>
              <a:buFont typeface="+mj-lt"/>
              <a:buAutoNum type="arabicPeriod" startAt="8"/>
            </a:pPr>
            <a:r>
              <a:rPr lang="en-US" sz="1200" dirty="0"/>
              <a:t>H. Neeman, K. Adams, J. Alexander, D. Brunson, S. P. Calhoun, J. Deaton, F. </a:t>
            </a:r>
            <a:r>
              <a:rPr lang="en-US" sz="1200" dirty="0" err="1"/>
              <a:t>Fondjo</a:t>
            </a:r>
            <a:r>
              <a:rPr lang="en-US" sz="1200" dirty="0"/>
              <a:t> </a:t>
            </a:r>
            <a:r>
              <a:rPr lang="en-US" sz="1200" dirty="0" err="1"/>
              <a:t>Fotou</a:t>
            </a:r>
            <a:r>
              <a:rPr lang="en-US" sz="1200" dirty="0"/>
              <a:t>, K. </a:t>
            </a:r>
            <a:r>
              <a:rPr lang="en-US" sz="1200" dirty="0" err="1"/>
              <a:t>Frinkle</a:t>
            </a:r>
            <a:r>
              <a:rPr lang="en-US" sz="1200" dirty="0"/>
              <a:t>, Z. Gray, E. Lemley,         G. </a:t>
            </a:r>
            <a:r>
              <a:rPr lang="en-US" sz="1200" dirty="0" err="1"/>
              <a:t>Louthan</a:t>
            </a:r>
            <a:r>
              <a:rPr lang="en-US" sz="1200" dirty="0"/>
              <a:t>, G. Monaco, M. Morris, J. Snow and B. Zimmerman, 2015: “On Fostering a Culture of Research Cyberinfrastructure Grant Proposals within a Community of Service Providers in an </a:t>
            </a:r>
            <a:r>
              <a:rPr lang="en-US" sz="1200" dirty="0" err="1"/>
              <a:t>EPSCoR</a:t>
            </a:r>
            <a:r>
              <a:rPr lang="en-US" sz="1200" dirty="0"/>
              <a:t> State.” </a:t>
            </a:r>
            <a:r>
              <a:rPr lang="en-US" sz="1200" i="1" dirty="0"/>
              <a:t>Proc. XSEDE’15</a:t>
            </a:r>
            <a:r>
              <a:rPr lang="en-US" sz="1200" dirty="0"/>
              <a:t>, article 19. DOI: </a:t>
            </a:r>
            <a:r>
              <a:rPr lang="en-US" sz="1200" u="sng" dirty="0">
                <a:hlinkClick r:id="rId7"/>
              </a:rPr>
              <a:t>10.1145/2792745.2792764</a:t>
            </a:r>
            <a:r>
              <a:rPr lang="en-US" sz="1200" dirty="0"/>
              <a:t>.</a:t>
            </a:r>
          </a:p>
          <a:p>
            <a:pPr>
              <a:spcBef>
                <a:spcPts val="300"/>
              </a:spcBef>
              <a:buClrTx/>
              <a:buSzPct val="100000"/>
              <a:buFont typeface="+mj-lt"/>
              <a:buAutoNum type="arabicPeriod" startAt="8"/>
            </a:pPr>
            <a:r>
              <a:rPr lang="en-US" sz="1200" dirty="0"/>
              <a:t>H. Neeman, D. Akin, J. Alexander, D. Brunson, S. P. Calhoun, J. Deaton, F. </a:t>
            </a:r>
            <a:r>
              <a:rPr lang="en-US" sz="1200" dirty="0" err="1"/>
              <a:t>Fondjo</a:t>
            </a:r>
            <a:r>
              <a:rPr lang="en-US" sz="1200" dirty="0"/>
              <a:t> </a:t>
            </a:r>
            <a:r>
              <a:rPr lang="en-US" sz="1200" dirty="0" err="1"/>
              <a:t>Fotou</a:t>
            </a:r>
            <a:r>
              <a:rPr lang="en-US" sz="1200" dirty="0"/>
              <a:t>, B. George, D. </a:t>
            </a:r>
            <a:r>
              <a:rPr lang="en-US" sz="1200" dirty="0" err="1"/>
              <a:t>Gentis</a:t>
            </a:r>
            <a:r>
              <a:rPr lang="en-US" sz="1200" dirty="0"/>
              <a:t>, Z. Gray,           E. </a:t>
            </a:r>
            <a:r>
              <a:rPr lang="en-US" sz="1200" dirty="0" err="1"/>
              <a:t>Huebsch</a:t>
            </a:r>
            <a:r>
              <a:rPr lang="en-US" sz="1200" dirty="0"/>
              <a:t>, G. </a:t>
            </a:r>
            <a:r>
              <a:rPr lang="en-US" sz="1200" dirty="0" err="1"/>
              <a:t>Louthan</a:t>
            </a:r>
            <a:r>
              <a:rPr lang="en-US" sz="1200" dirty="0"/>
              <a:t>, M. </a:t>
            </a:r>
            <a:r>
              <a:rPr lang="en-US" sz="1200" dirty="0" err="1"/>
              <a:t>Runion</a:t>
            </a:r>
            <a:r>
              <a:rPr lang="en-US" sz="1200" dirty="0"/>
              <a:t>, J. Snow and B. Zimmerman, 2014: “The </a:t>
            </a:r>
            <a:r>
              <a:rPr lang="en-US" sz="1200" dirty="0" err="1"/>
              <a:t>OneOklahoma</a:t>
            </a:r>
            <a:r>
              <a:rPr lang="en-US" sz="1200" dirty="0"/>
              <a:t> Friction Free Network: Towards a Multi-Institutional Science DMZ in an </a:t>
            </a:r>
            <a:r>
              <a:rPr lang="en-US" sz="1200" dirty="0" err="1"/>
              <a:t>EPSCoR</a:t>
            </a:r>
            <a:r>
              <a:rPr lang="en-US" sz="1200" dirty="0"/>
              <a:t> State.” </a:t>
            </a:r>
            <a:r>
              <a:rPr lang="en-US" sz="1200" i="1" dirty="0"/>
              <a:t>Proc. XSEDE’14</a:t>
            </a:r>
            <a:r>
              <a:rPr lang="en-US" sz="1200" dirty="0"/>
              <a:t>, article 49. DOI: </a:t>
            </a:r>
            <a:r>
              <a:rPr lang="en-US" sz="1200" u="sng" dirty="0">
                <a:hlinkClick r:id="rId8"/>
              </a:rPr>
              <a:t>10.1145/2616498.2616542</a:t>
            </a:r>
            <a:r>
              <a:rPr lang="en-US" sz="12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4"/>
            </a:pPr>
            <a:r>
              <a:rPr lang="en-US" sz="1200" dirty="0"/>
              <a:t>S. P. Calhoun, D. Akin, J. Alexander, B. Zimmerman, F. Keller, B. George and H. Neeman, 2014: “The Oklahoma </a:t>
            </a:r>
            <a:r>
              <a:rPr lang="en-US" sz="1200" dirty="0" err="1"/>
              <a:t>PetaStore</a:t>
            </a:r>
            <a:r>
              <a:rPr lang="en-US" sz="1200" dirty="0"/>
              <a:t>: A Business Model for Big Data on a Small Budget.” </a:t>
            </a:r>
            <a:r>
              <a:rPr lang="en-US" sz="1200" i="1" dirty="0"/>
              <a:t>Proc. XSEDE’14</a:t>
            </a:r>
            <a:r>
              <a:rPr lang="en-US" sz="1200" dirty="0"/>
              <a:t>, article 48. DOI: </a:t>
            </a:r>
            <a:r>
              <a:rPr lang="en-US" sz="1200" u="sng" dirty="0">
                <a:hlinkClick r:id="rId2"/>
              </a:rPr>
              <a:t>10.1145/2616498.2616548</a:t>
            </a:r>
            <a:r>
              <a:rPr lang="en-US" sz="1200" dirty="0"/>
              <a:t>.</a:t>
            </a:r>
          </a:p>
          <a:p>
            <a:pPr>
              <a:spcBef>
                <a:spcPts val="300"/>
              </a:spcBef>
              <a:buClrTx/>
              <a:buSzPct val="100000"/>
              <a:buFont typeface="+mj-lt"/>
              <a:buAutoNum type="arabicPeriod" startAt="14"/>
            </a:pPr>
            <a:r>
              <a:rPr lang="en-US" sz="1200" dirty="0"/>
              <a:t>C. Carley, B. McKinney, L. Sells, C. Zhao and H. Neeman, 2013: “Using a Shared, Remote Cluster for Teaching HPC.” </a:t>
            </a:r>
            <a:r>
              <a:rPr lang="en-US" sz="1200" i="1" dirty="0"/>
              <a:t>Proc. IEEE CLUSTER 2013</a:t>
            </a:r>
            <a:r>
              <a:rPr lang="en-US" sz="1200" dirty="0"/>
              <a:t>. DOI: </a:t>
            </a:r>
            <a:r>
              <a:rPr lang="en-US" sz="1200" u="sng" dirty="0">
                <a:hlinkClick r:id="rId3"/>
              </a:rPr>
              <a:t>10.1109/CLUSTER.2013.6702630</a:t>
            </a:r>
            <a:r>
              <a:rPr lang="en-US" sz="1200" dirty="0"/>
              <a:t>.</a:t>
            </a:r>
          </a:p>
          <a:p>
            <a:pPr>
              <a:spcBef>
                <a:spcPts val="300"/>
              </a:spcBef>
              <a:buClrTx/>
              <a:buSzPct val="100000"/>
              <a:buFont typeface="+mj-lt"/>
              <a:buAutoNum type="arabicPeriod" startAt="14"/>
            </a:pPr>
            <a:r>
              <a:rPr lang="en-US" sz="1200" dirty="0"/>
              <a:t>H. Neeman, D. Brunson, J. Deaton, Z. Gray, E. </a:t>
            </a:r>
            <a:r>
              <a:rPr lang="en-US" sz="1200" dirty="0" err="1"/>
              <a:t>Huebsch</a:t>
            </a:r>
            <a:r>
              <a:rPr lang="en-US" sz="1200" dirty="0"/>
              <a:t>, D. </a:t>
            </a:r>
            <a:r>
              <a:rPr lang="en-US" sz="1200" dirty="0" err="1"/>
              <a:t>Gentis</a:t>
            </a:r>
            <a:r>
              <a:rPr lang="en-US" sz="1200" dirty="0"/>
              <a:t> and D. Horton, 2013: “The Oklahoma Cyberinfrastructure Initiative.” </a:t>
            </a:r>
            <a:r>
              <a:rPr lang="en-US" sz="1200" i="1" dirty="0"/>
              <a:t>Proc. XSEDE’13</a:t>
            </a:r>
            <a:r>
              <a:rPr lang="en-US" sz="1200" dirty="0"/>
              <a:t>, article 70. DOI: </a:t>
            </a:r>
            <a:r>
              <a:rPr lang="en-US" sz="1200" u="sng" dirty="0">
                <a:hlinkClick r:id="rId4"/>
              </a:rPr>
              <a:t>10.1145/2484762.2484793</a:t>
            </a:r>
            <a:r>
              <a:rPr lang="en-US" sz="1200" dirty="0"/>
              <a:t>.</a:t>
            </a:r>
          </a:p>
          <a:p>
            <a:pPr lvl="0">
              <a:spcBef>
                <a:spcPts val="300"/>
              </a:spcBef>
              <a:buClrTx/>
              <a:buSzPct val="100000"/>
              <a:buFont typeface="+mj-lt"/>
              <a:buAutoNum type="arabicPeriod" startAt="14"/>
            </a:pPr>
            <a:r>
              <a:rPr lang="en-US" sz="1200" dirty="0"/>
              <a:t>A. Fitz Gibbon, P. Gray, D. A. Joiner, T. Murphy, H. Neeman, R. M. </a:t>
            </a:r>
            <a:r>
              <a:rPr lang="en-US" sz="1200" dirty="0" err="1"/>
              <a:t>Panoff</a:t>
            </a:r>
            <a:r>
              <a:rPr lang="en-US" sz="1200" dirty="0"/>
              <a:t>, C. Peck and S. Thompson, 2010: “Teaching High Performance Computing to Undergraduate Faculty and Undergraduate Students.” </a:t>
            </a:r>
            <a:r>
              <a:rPr lang="en-US" sz="1200" i="1" dirty="0"/>
              <a:t>Proc. TeraGrid’10</a:t>
            </a:r>
            <a:r>
              <a:rPr lang="en-US" sz="1200" dirty="0"/>
              <a:t>, article 7.  DOI: </a:t>
            </a:r>
            <a:r>
              <a:rPr lang="en-US" sz="1200" dirty="0">
                <a:hlinkClick r:id="rId5"/>
              </a:rPr>
              <a:t>10.1145/1838574.1838581</a:t>
            </a:r>
            <a:r>
              <a:rPr lang="en-US" sz="1200" dirty="0"/>
              <a:t>. </a:t>
            </a:r>
            <a:r>
              <a:rPr lang="en-US" sz="1200" b="1" dirty="0"/>
              <a:t>Best Paper: Education, Outreach &amp; Training Track. </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2010: “Teaching High Performance Computing via Videoconferencing.” </a:t>
            </a:r>
            <a:r>
              <a:rPr lang="en-US" sz="1200" i="1" dirty="0"/>
              <a:t>ACM Inroads</a:t>
            </a:r>
            <a:r>
              <a:rPr lang="en-US" sz="1200" dirty="0"/>
              <a:t>, 1 (1), 67-71. DOI: </a:t>
            </a:r>
            <a:r>
              <a:rPr lang="en-US" sz="1200" dirty="0">
                <a:hlinkClick r:id="rId6"/>
              </a:rPr>
              <a:t>10.1145/1721933.1721954</a:t>
            </a:r>
            <a:r>
              <a:rPr lang="en-US" sz="1200" dirty="0"/>
              <a:t>.</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D. Wu and K. </a:t>
            </a:r>
            <a:r>
              <a:rPr lang="en-US" sz="1200" dirty="0" err="1"/>
              <a:t>Kantardjieff</a:t>
            </a:r>
            <a:r>
              <a:rPr lang="en-US" sz="1200" dirty="0"/>
              <a:t>, 2008: “Teaching Supercomputing via Videoconferencing.”      </a:t>
            </a:r>
            <a:r>
              <a:rPr lang="en-US" sz="1200" i="1" dirty="0"/>
              <a:t>Proc. </a:t>
            </a:r>
            <a:r>
              <a:rPr lang="en-US" sz="1200" i="1" dirty="0" err="1"/>
              <a:t>TeraGrid</a:t>
            </a:r>
            <a:r>
              <a:rPr lang="en-US" sz="1200" i="1" dirty="0"/>
              <a:t> 2008</a:t>
            </a:r>
            <a:r>
              <a:rPr lang="en-US" sz="1200" dirty="0"/>
              <a:t>. </a:t>
            </a:r>
            <a:r>
              <a:rPr lang="en-US" sz="1200" b="1" dirty="0"/>
              <a:t>Best Paper: Education, Outreach &amp; Training Track.</a:t>
            </a:r>
          </a:p>
          <a:p>
            <a:pPr lvl="0">
              <a:spcBef>
                <a:spcPts val="300"/>
              </a:spcBef>
              <a:buClrTx/>
              <a:buSzPct val="100000"/>
              <a:buFont typeface="+mj-lt"/>
              <a:buAutoNum type="arabicPeriod" startAt="14"/>
            </a:pPr>
            <a:r>
              <a:rPr lang="en-US" sz="1200" dirty="0"/>
              <a:t>H. Neeman, H. </a:t>
            </a:r>
            <a:r>
              <a:rPr lang="en-US" sz="1200" dirty="0" err="1"/>
              <a:t>Severini</a:t>
            </a:r>
            <a:r>
              <a:rPr lang="en-US" sz="1200" dirty="0"/>
              <a:t> and D. Wu, 2008: “Supercomputing in Plain English: Teaching Cyberinfrastructure to Computing Novices.” </a:t>
            </a:r>
            <a:r>
              <a:rPr lang="en-US" sz="1200" i="1" dirty="0"/>
              <a:t>inroads: SIGCSE Bulletin</a:t>
            </a:r>
            <a:r>
              <a:rPr lang="en-US" sz="1200" dirty="0"/>
              <a:t>, 40 (2), 27-30. DOI: </a:t>
            </a:r>
            <a:r>
              <a:rPr lang="en-US" sz="1200" dirty="0">
                <a:hlinkClick r:id="rId7"/>
              </a:rPr>
              <a:t>10.1145/1383602.1383628</a:t>
            </a:r>
            <a:r>
              <a:rPr lang="en-US" sz="12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dirty="0"/>
              <a:t>2022: 1000+ TFLOPs statewide, 6 Service Providers</a:t>
            </a:r>
          </a:p>
          <a:p>
            <a:r>
              <a:rPr lang="en-US" dirty="0"/>
              <a:t>2025: 2000+ TFLOPs statewide, 5 Service Providers</a:t>
            </a:r>
          </a:p>
          <a:p>
            <a:pPr lvl="1"/>
            <a:r>
              <a:rPr lang="en-US" dirty="0"/>
              <a:t>OU, OSU, Langston U, UCO, ORU</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17 2025</a:t>
            </a:r>
          </a:p>
        </p:txBody>
      </p:sp>
    </p:spTree>
    <p:extLst>
      <p:ext uri="{BB962C8B-B14F-4D97-AF65-F5344CB8AC3E}">
        <p14:creationId xmlns:p14="http://schemas.microsoft.com/office/powerpoint/2010/main" val="302475311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88A5C62D-58B0-4D92-BCA5-F25D896E396C}" type="slidenum">
              <a:rPr lang="en-US"/>
              <a:pPr/>
              <a:t>69</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2024): </a:t>
            </a:r>
            <a:r>
              <a:rPr lang="en-US" b="1" u="sng" dirty="0"/>
              <a:t>$1B+</a:t>
            </a:r>
            <a:r>
              <a:rPr lang="en-US" dirty="0"/>
              <a:t> </a:t>
            </a:r>
            <a:r>
              <a:rPr lang="en-US" b="1" dirty="0"/>
              <a:t>total, $500M+ to OU </a:t>
            </a:r>
            <a:r>
              <a:rPr lang="en-US" dirty="0"/>
              <a:t>(~50%)</a:t>
            </a:r>
          </a:p>
          <a:p>
            <a:r>
              <a:rPr lang="en-US" dirty="0"/>
              <a:t>Funded projects: </a:t>
            </a:r>
            <a:r>
              <a:rPr lang="en-US" b="1" dirty="0"/>
              <a:t>918</a:t>
            </a:r>
          </a:p>
          <a:p>
            <a:r>
              <a:rPr lang="en-US" b="1" dirty="0"/>
              <a:t>300+</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2002-23 (July 2001 – June 2024):   OU Norman externally funded research expenditure: ~$2.5B</a:t>
            </a:r>
          </a:p>
          <a:p>
            <a:pPr>
              <a:buNone/>
            </a:pPr>
            <a:r>
              <a:rPr lang="en-US" dirty="0"/>
              <a:t>Since being founded in fall of 2001,                                      OSCER has enabled research projects comprising                                                                    </a:t>
            </a:r>
            <a:r>
              <a:rPr lang="en-US" b="1" u="sng" dirty="0"/>
              <a:t>~1 / 5 of OU Norman's total externally funded research expenditure</a:t>
            </a:r>
            <a:r>
              <a:rPr lang="en-US" dirty="0"/>
              <a:t>, with more than a </a:t>
            </a:r>
            <a:r>
              <a:rPr lang="en-US" b="1" u="sng" dirty="0"/>
              <a:t>13-to-1 return on investment</a:t>
            </a:r>
            <a:r>
              <a:rPr lang="en-US" dirty="0"/>
              <a:t>.</a:t>
            </a:r>
          </a:p>
          <a:p>
            <a:r>
              <a:rPr lang="en-US" dirty="0"/>
              <a:t>Publications facilitated by OU IT: </a:t>
            </a:r>
            <a:r>
              <a:rPr lang="en-US" b="1" dirty="0"/>
              <a:t>6000+</a:t>
            </a:r>
          </a:p>
        </p:txBody>
      </p:sp>
    </p:spTree>
    <p:extLst>
      <p:ext uri="{BB962C8B-B14F-4D97-AF65-F5344CB8AC3E}">
        <p14:creationId xmlns:p14="http://schemas.microsoft.com/office/powerpoint/2010/main" val="2719941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John Towns, National Center for Supercomputing Applications, University of Illinois at Urbana-Champaign</a:t>
            </a:r>
          </a:p>
          <a:p>
            <a:r>
              <a:rPr lang="en-US" dirty="0"/>
              <a:t>Sharon Broude Geva, National Science Foundation</a:t>
            </a:r>
          </a:p>
          <a:p>
            <a:r>
              <a:rPr lang="en-US" dirty="0"/>
              <a:t>Dan Stanzione,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70</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A. West, “Oklahoma COBRE in Structural Biology,” NIH, $20.3M</a:t>
            </a:r>
          </a:p>
          <a:p>
            <a:pPr>
              <a:lnSpc>
                <a:spcPct val="80000"/>
              </a:lnSpc>
              <a:buClr>
                <a:schemeClr val="tx1"/>
              </a:buClr>
              <a:buSzTx/>
              <a:buFont typeface="+mj-lt"/>
              <a:buAutoNum type="arabicPeriod"/>
            </a:pPr>
            <a:r>
              <a:rPr lang="en-US" sz="1250" dirty="0"/>
              <a:t>R. </a:t>
            </a:r>
            <a:r>
              <a:rPr lang="en-US" sz="1250" dirty="0" err="1"/>
              <a:t>Nairn</a:t>
            </a:r>
            <a:r>
              <a:rPr lang="en-US" sz="1250" dirty="0"/>
              <a:t>, X. Xiao, J. Vogel, K. Murray, T. Yang, C. Silva,  E. Martin, J. </a:t>
            </a:r>
            <a:r>
              <a:rPr lang="en-US" sz="1250" dirty="0" err="1"/>
              <a:t>Ripberger</a:t>
            </a:r>
            <a:r>
              <a:rPr lang="en-US" sz="1250" dirty="0"/>
              <a:t>, P. Moses, J. Furtado, P. Harvey, G. Miller, “Socially Sustainable Solutions for Water, Carbon, and Infrastructure Resilience in Oklahoma,” NSF, $20M (total), $9.7M (OU)</a:t>
            </a:r>
          </a:p>
          <a:p>
            <a:pPr>
              <a:lnSpc>
                <a:spcPct val="80000"/>
              </a:lnSpc>
              <a:buClr>
                <a:schemeClr val="tx1"/>
              </a:buClr>
              <a:buSzTx/>
              <a:buFont typeface="+mj-lt"/>
              <a:buAutoNum type="arabicPeriod"/>
            </a:pPr>
            <a:r>
              <a:rPr lang="en-US" sz="1250" dirty="0"/>
              <a:t>G. </a:t>
            </a:r>
            <a:r>
              <a:rPr lang="en-US" sz="1250" dirty="0" err="1"/>
              <a:t>McFarquhar</a:t>
            </a:r>
            <a:r>
              <a:rPr lang="en-US" sz="1250" dirty="0"/>
              <a:t>, R. </a:t>
            </a:r>
            <a:r>
              <a:rPr lang="en-US" sz="1250" dirty="0" err="1"/>
              <a:t>Peppler</a:t>
            </a:r>
            <a:r>
              <a:rPr lang="en-US" sz="1250" dirty="0"/>
              <a:t>, “CIWRO CA - Task I Admin,” NOAA, $11.2M</a:t>
            </a:r>
          </a:p>
          <a:p>
            <a:pPr>
              <a:lnSpc>
                <a:spcPct val="80000"/>
              </a:lnSpc>
              <a:buClr>
                <a:schemeClr val="tx1"/>
              </a:buClr>
              <a:buSzTx/>
              <a:buFont typeface="+mj-lt"/>
              <a:buAutoNum type="arabicPeriod"/>
            </a:pPr>
            <a:r>
              <a:rPr lang="en-US" sz="1250" dirty="0"/>
              <a:t>K. Wells, R. Prather, T. Safranski, J. Green, R. Schnabel, “Swine Somatic Cell Genome Editing Center,” NIH, $8.7M</a:t>
            </a:r>
          </a:p>
          <a:p>
            <a:pPr>
              <a:lnSpc>
                <a:spcPct val="80000"/>
              </a:lnSpc>
              <a:buClr>
                <a:schemeClr val="tx1"/>
              </a:buClr>
              <a:buSzTx/>
              <a:buFont typeface="+mj-lt"/>
              <a:buAutoNum type="arabicPeriod"/>
            </a:pPr>
            <a:r>
              <a:rPr lang="en-US" sz="1250" dirty="0"/>
              <a:t>P. Gutierrez, B. Abbott, M. Strauss, J. Stupak, “University of Oklahoma High Energy Physics: Experimental Physics Investigations Using Colliding Beam Detectors at Fermilab and the Large Hadron Collider (LHC) (TASK A) 2013-2016,” DOE, $5.6M</a:t>
            </a:r>
          </a:p>
          <a:p>
            <a:pPr>
              <a:lnSpc>
                <a:spcPct val="80000"/>
              </a:lnSpc>
              <a:buClr>
                <a:schemeClr val="tx1"/>
              </a:buClr>
              <a:buSzTx/>
              <a:buFont typeface="+mj-lt"/>
              <a:buAutoNum type="arabicPeriod"/>
            </a:pPr>
            <a:r>
              <a:rPr lang="en-US" sz="1250" dirty="0"/>
              <a:t>Y. Chen, Q. Tang, </a:t>
            </a:r>
            <a:r>
              <a:rPr lang="en-US" sz="1250" dirty="0" err="1"/>
              <a:t>L.Moshe</a:t>
            </a:r>
            <a:r>
              <a:rPr lang="en-US" sz="1250" dirty="0"/>
              <a:t>, H. Zhang, “Automatic Wide-Field Optical Coherence Tomography for Assessment of Transplant Kidney Viability,” NIH, $2.5M (total), $867K (OU)</a:t>
            </a:r>
          </a:p>
          <a:p>
            <a:pPr>
              <a:lnSpc>
                <a:spcPct val="80000"/>
              </a:lnSpc>
              <a:buClr>
                <a:schemeClr val="tx1"/>
              </a:buClr>
              <a:buSzTx/>
              <a:buFont typeface="+mj-lt"/>
              <a:buAutoNum type="arabicPeriod"/>
            </a:pPr>
            <a:r>
              <a:rPr lang="en-US" sz="1250" dirty="0"/>
              <a:t>M. Stock, V. Chmielewski, E. </a:t>
            </a:r>
            <a:r>
              <a:rPr lang="en-US" sz="1250" dirty="0" err="1"/>
              <a:t>Bruning</a:t>
            </a:r>
            <a:r>
              <a:rPr lang="en-US" sz="1250" dirty="0"/>
              <a:t>, S. </a:t>
            </a:r>
            <a:r>
              <a:rPr lang="en-US" sz="1250" dirty="0" err="1"/>
              <a:t>Steiger</a:t>
            </a:r>
            <a:r>
              <a:rPr lang="en-US" sz="1250" dirty="0"/>
              <a:t>, Y. Wang, J. </a:t>
            </a:r>
            <a:r>
              <a:rPr lang="en-US" sz="1250" dirty="0" err="1"/>
              <a:t>Trostel</a:t>
            </a:r>
            <a:r>
              <a:rPr lang="en-US" sz="1250" dirty="0"/>
              <a:t>, L. Boggs, J. </a:t>
            </a:r>
            <a:r>
              <a:rPr lang="en-US" sz="1250" dirty="0" err="1"/>
              <a:t>Losego</a:t>
            </a:r>
            <a:r>
              <a:rPr lang="en-US" sz="1250" dirty="0"/>
              <a:t>, G. </a:t>
            </a:r>
            <a:r>
              <a:rPr lang="en-US" sz="1250" dirty="0" err="1"/>
              <a:t>Stano</a:t>
            </a:r>
            <a:r>
              <a:rPr lang="en-US" sz="1250" dirty="0"/>
              <a:t>, “Lake-Effect Electrification (LEE) and the impacts of wind turbines on electrification east of Lake Ontario,” NSF, $2.3M (total), $258K (OU)</a:t>
            </a:r>
          </a:p>
          <a:p>
            <a:pPr>
              <a:lnSpc>
                <a:spcPct val="80000"/>
              </a:lnSpc>
              <a:buClr>
                <a:schemeClr val="tx1"/>
              </a:buClr>
              <a:buSzTx/>
              <a:buFont typeface="+mj-lt"/>
              <a:buAutoNum type="arabicPeriod"/>
            </a:pPr>
            <a:endParaRPr lang="en-US" sz="1250" dirty="0"/>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8"/>
            </a:pPr>
            <a:r>
              <a:rPr lang="en-US" sz="1250" dirty="0"/>
              <a:t>P. </a:t>
            </a:r>
            <a:r>
              <a:rPr lang="en-US" sz="1250" dirty="0" err="1"/>
              <a:t>Sutovsky</a:t>
            </a:r>
            <a:r>
              <a:rPr lang="en-US" sz="1250" dirty="0"/>
              <a:t>, J. Taylor, R. Schnabel, “Linking Fertility-Associated Gene Polymorphisms to Aberrant Sperm Phenotypes,” USDA, $1.7M</a:t>
            </a:r>
          </a:p>
          <a:p>
            <a:pPr>
              <a:lnSpc>
                <a:spcPct val="80000"/>
              </a:lnSpc>
              <a:buClr>
                <a:schemeClr val="tx1"/>
              </a:buClr>
              <a:buSzTx/>
              <a:buFont typeface="+mj-lt"/>
              <a:buAutoNum type="arabicPeriod" startAt="8"/>
            </a:pPr>
            <a:r>
              <a:rPr lang="en-US" sz="1250" dirty="0"/>
              <a:t>C. </a:t>
            </a:r>
            <a:r>
              <a:rPr lang="en-US" sz="1250" dirty="0" err="1"/>
              <a:t>Hofman</a:t>
            </a:r>
            <a:r>
              <a:rPr lang="en-US" sz="1250" dirty="0"/>
              <a:t>, A. </a:t>
            </a:r>
            <a:r>
              <a:rPr lang="en-US" sz="1250" dirty="0" err="1"/>
              <a:t>Mychajliw</a:t>
            </a:r>
            <a:r>
              <a:rPr lang="en-US" sz="1250" dirty="0"/>
              <a:t>, T. Rick, B. Newsom, A. </a:t>
            </a:r>
            <a:r>
              <a:rPr lang="en-US" sz="1250" dirty="0" err="1"/>
              <a:t>Spiess</a:t>
            </a:r>
            <a:r>
              <a:rPr lang="en-US" sz="1250" dirty="0"/>
              <a:t>, “Cultural resilience and shifting baselines of the North American fur trade,” $1.55M (OU)</a:t>
            </a:r>
          </a:p>
          <a:p>
            <a:pPr>
              <a:lnSpc>
                <a:spcPct val="80000"/>
              </a:lnSpc>
              <a:buClr>
                <a:schemeClr val="tx1"/>
              </a:buClr>
              <a:buSzTx/>
              <a:buFont typeface="+mj-lt"/>
              <a:buAutoNum type="arabicPeriod" startAt="8"/>
            </a:pPr>
            <a:r>
              <a:rPr lang="en-US" sz="1250" dirty="0"/>
              <a:t>D. </a:t>
            </a:r>
            <a:r>
              <a:rPr lang="en-US" sz="1250" dirty="0" err="1"/>
              <a:t>Arcila</a:t>
            </a:r>
            <a:r>
              <a:rPr lang="en-US" sz="1250" dirty="0"/>
              <a:t>, “CAREER: Integrating genomic, paleoclimatic, and morphological approaches to unravel the evolutionary history of fossil and extant marine fishes,” NSF, $1.2M</a:t>
            </a:r>
          </a:p>
          <a:p>
            <a:pPr>
              <a:lnSpc>
                <a:spcPct val="80000"/>
              </a:lnSpc>
              <a:buClr>
                <a:schemeClr val="tx1"/>
              </a:buClr>
              <a:buSzTx/>
              <a:buFont typeface="+mj-lt"/>
              <a:buAutoNum type="arabicPeriod" startAt="10"/>
            </a:pPr>
            <a:r>
              <a:rPr lang="pl-PL" sz="1250" dirty="0"/>
              <a:t>C. Elsik</a:t>
            </a:r>
            <a:r>
              <a:rPr lang="en-US" sz="1250" dirty="0"/>
              <a:t>,</a:t>
            </a:r>
            <a:r>
              <a:rPr lang="pl-PL" sz="1250" dirty="0"/>
              <a:t> R. Schnabel</a:t>
            </a:r>
            <a:r>
              <a:rPr lang="en-US" sz="1250" dirty="0"/>
              <a:t>, “Identifying Genomic Regulatory Variants Associated with Resistance Traits in Honey Bee,” USDA, $1M</a:t>
            </a:r>
          </a:p>
          <a:p>
            <a:pPr>
              <a:lnSpc>
                <a:spcPct val="80000"/>
              </a:lnSpc>
              <a:buClr>
                <a:schemeClr val="tx1"/>
              </a:buClr>
              <a:buSzTx/>
              <a:buFont typeface="+mj-lt"/>
              <a:buAutoNum type="arabicPeriod" startAt="10"/>
            </a:pPr>
            <a:r>
              <a:rPr lang="en-US" sz="1250" dirty="0"/>
              <a:t>D. Blume, G. </a:t>
            </a:r>
            <a:r>
              <a:rPr lang="en-US" sz="1250" dirty="0" err="1"/>
              <a:t>Biedermann</a:t>
            </a:r>
            <a:r>
              <a:rPr lang="en-US" sz="1250" dirty="0"/>
              <a:t>, A. Marino Valle, “Classical to Quantum Transition of Self-Organization,” W. M. Keck Foundation, $1M</a:t>
            </a:r>
          </a:p>
          <a:p>
            <a:pPr>
              <a:lnSpc>
                <a:spcPct val="80000"/>
              </a:lnSpc>
              <a:buClr>
                <a:schemeClr val="tx1"/>
              </a:buClr>
              <a:buSzTx/>
              <a:buFont typeface="+mj-lt"/>
              <a:buAutoNum type="arabicPeriod" startAt="10"/>
            </a:pPr>
            <a:r>
              <a:rPr lang="en-US" sz="1250" dirty="0"/>
              <a:t>X. Xiao, A. T. Peterson, D. Prosser, R. Webby,  “PIPP Phase 1: International Center for Prediction and Prevention of Avian Influenza Pandemic,” NSF, $1M (total), $523K (OU)</a:t>
            </a:r>
          </a:p>
          <a:p>
            <a:pPr>
              <a:lnSpc>
                <a:spcPct val="80000"/>
              </a:lnSpc>
              <a:buClr>
                <a:schemeClr val="tx1"/>
              </a:buClr>
              <a:buSzTx/>
              <a:buFont typeface="+mj-lt"/>
              <a:buAutoNum type="arabicPeriod" startAt="10"/>
            </a:pPr>
            <a:r>
              <a:rPr lang="en-US" sz="1250" dirty="0"/>
              <a:t>S. Cavallo, “Advancing knowledge of Arctic sea ice interactions with tropopause polar vortices and Arctic cyclones,” NSF, $953K (total), $551K (OU)</a:t>
            </a:r>
          </a:p>
          <a:p>
            <a:pPr>
              <a:lnSpc>
                <a:spcPct val="80000"/>
              </a:lnSpc>
              <a:buClr>
                <a:schemeClr val="tx1"/>
              </a:buClr>
              <a:buSzTx/>
              <a:buFont typeface="+mj-lt"/>
              <a:buAutoNum type="arabicPeriod" startAt="10"/>
            </a:pPr>
            <a:r>
              <a:rPr lang="en-US" sz="1250" dirty="0"/>
              <a:t>R. Nygaard, “Analysis of Drilling Advisory Systems,” Lundin Energy, $787K</a:t>
            </a:r>
          </a:p>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43792861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351180" cy="4495800"/>
          </a:xfrm>
        </p:spPr>
        <p:txBody>
          <a:bodyPr/>
          <a:lstStyle/>
          <a:p>
            <a:pPr>
              <a:lnSpc>
                <a:spcPct val="80000"/>
              </a:lnSpc>
              <a:buClr>
                <a:schemeClr val="tx1"/>
              </a:buClr>
              <a:buSzTx/>
              <a:buFont typeface="+mj-lt"/>
              <a:buAutoNum type="arabicPeriod" startAt="15"/>
            </a:pPr>
            <a:r>
              <a:rPr lang="en-US" sz="1250" dirty="0"/>
              <a:t>D. </a:t>
            </a:r>
            <a:r>
              <a:rPr lang="en-US" sz="1250" dirty="0" err="1"/>
              <a:t>Nidever</a:t>
            </a:r>
            <a:r>
              <a:rPr lang="en-US" sz="1250" dirty="0"/>
              <a:t>, S. Majewski, “The Evolution of Dwarf Galaxies - A Comprehensive View of the </a:t>
            </a:r>
            <a:r>
              <a:rPr lang="en-US" sz="1250" dirty="0" err="1"/>
              <a:t>Magellanic</a:t>
            </a:r>
            <a:r>
              <a:rPr lang="en-US" sz="1250" dirty="0"/>
              <a:t> Clouds,” NSF, $693K</a:t>
            </a:r>
          </a:p>
          <a:p>
            <a:pPr>
              <a:lnSpc>
                <a:spcPct val="80000"/>
              </a:lnSpc>
              <a:buClr>
                <a:schemeClr val="tx1"/>
              </a:buClr>
              <a:buSzTx/>
              <a:buFont typeface="+mj-lt"/>
              <a:buAutoNum type="arabicPeriod" startAt="15"/>
            </a:pPr>
            <a:r>
              <a:rPr lang="en-US" sz="1250" dirty="0"/>
              <a:t>G. Zhang, J. Carlin, J. Gao, “Hybrid Ensemble Variational Analysis of Polarimetric Radar Data to Improve </a:t>
            </a:r>
            <a:r>
              <a:rPr lang="en-US" sz="1250" dirty="0" err="1"/>
              <a:t>Microphysi-cal</a:t>
            </a:r>
            <a:r>
              <a:rPr lang="en-US" sz="1250" dirty="0"/>
              <a:t> Parameterization and Short-term Weather Prediction,” NSF, $655K</a:t>
            </a:r>
          </a:p>
          <a:p>
            <a:pPr>
              <a:lnSpc>
                <a:spcPct val="80000"/>
              </a:lnSpc>
              <a:buClr>
                <a:schemeClr val="tx1"/>
              </a:buClr>
              <a:buSzTx/>
              <a:buFont typeface="+mj-lt"/>
              <a:buAutoNum type="arabicPeriod" startAt="15"/>
            </a:pPr>
            <a:r>
              <a:rPr lang="en-US" sz="1250" dirty="0"/>
              <a:t>P. </a:t>
            </a:r>
            <a:r>
              <a:rPr lang="en-US" sz="1250" dirty="0" err="1"/>
              <a:t>Skubic</a:t>
            </a:r>
            <a:r>
              <a:rPr lang="en-US" sz="1250" dirty="0"/>
              <a:t>, B. Abbott, P. Gutierrez, M. Strauss, J. Stupak, “OU Contribution to the ATLAS Southwest Tier 2 Computing Center,” NSF/UTA, $606K</a:t>
            </a:r>
          </a:p>
          <a:p>
            <a:pPr>
              <a:lnSpc>
                <a:spcPct val="80000"/>
              </a:lnSpc>
              <a:buClr>
                <a:schemeClr val="tx1"/>
              </a:buClr>
              <a:buSzTx/>
              <a:buFont typeface="+mj-lt"/>
              <a:buAutoNum type="arabicPeriod" startAt="15"/>
            </a:pPr>
            <a:r>
              <a:rPr lang="en-US" sz="1250" dirty="0"/>
              <a:t>P. </a:t>
            </a:r>
            <a:r>
              <a:rPr lang="en-US" sz="1250" dirty="0" err="1"/>
              <a:t>Sudmant</a:t>
            </a:r>
            <a:r>
              <a:rPr lang="en-US" sz="1250" dirty="0"/>
              <a:t>, C. </a:t>
            </a:r>
            <a:r>
              <a:rPr lang="en-US" sz="1250" dirty="0" err="1"/>
              <a:t>Hofman</a:t>
            </a:r>
            <a:r>
              <a:rPr lang="en-US" sz="1250" dirty="0"/>
              <a:t>, C. West, “Genomic resources for Alaska rockfish to quantify the impact of fishing, climate, and life history on genetic diversity,” North Pacific Research Board, $598K (total), $113K (OU)</a:t>
            </a:r>
          </a:p>
          <a:p>
            <a:pPr>
              <a:lnSpc>
                <a:spcPct val="80000"/>
              </a:lnSpc>
              <a:buClr>
                <a:schemeClr val="tx1"/>
              </a:buClr>
              <a:buSzTx/>
              <a:buFont typeface="+mj-lt"/>
              <a:buAutoNum type="arabicPeriod" startAt="15"/>
            </a:pPr>
            <a:r>
              <a:rPr lang="en-US" sz="1250" dirty="0"/>
              <a:t>X. Chen, B. Carpenter, R. Abercrombie, “Roles of rupture complexity, geological structure, stress interaction on earthquake sequences,” NSF, $556K (total), $399K (OU)</a:t>
            </a:r>
          </a:p>
          <a:p>
            <a:pPr>
              <a:lnSpc>
                <a:spcPct val="80000"/>
              </a:lnSpc>
              <a:buClr>
                <a:schemeClr val="tx1"/>
              </a:buClr>
              <a:buSzTx/>
              <a:buFont typeface="+mj-lt"/>
              <a:buAutoNum type="arabicPeriod" startAt="15"/>
            </a:pPr>
            <a:r>
              <a:rPr lang="en-US" sz="1250" dirty="0"/>
              <a:t>J. Decker, R. Schnabel, “Genomics of puberty and fertility in heifers focusing on functional variants,” USDA, $500K</a:t>
            </a:r>
          </a:p>
          <a:p>
            <a:pPr>
              <a:lnSpc>
                <a:spcPct val="80000"/>
              </a:lnSpc>
              <a:buClr>
                <a:schemeClr val="tx1"/>
              </a:buClr>
              <a:buSzTx/>
              <a:buFont typeface="+mj-lt"/>
              <a:buAutoNum type="arabicPeriod" startAt="15"/>
            </a:pPr>
            <a:r>
              <a:rPr lang="en-US" sz="1250" dirty="0"/>
              <a:t>R. Schnabel, J. Decker, “Identification of Expression QTL Associated With Feed Efficiency in Beef Cattle,” USDA, $500K</a:t>
            </a:r>
          </a:p>
          <a:p>
            <a:pPr>
              <a:lnSpc>
                <a:spcPct val="80000"/>
              </a:lnSpc>
              <a:buClr>
                <a:schemeClr val="tx1"/>
              </a:buClr>
              <a:buSzTx/>
              <a:buFont typeface="+mj-lt"/>
              <a:buAutoNum type="arabicPeriod" startAt="15"/>
            </a:pPr>
            <a:r>
              <a:rPr lang="en-US" sz="1250" dirty="0"/>
              <a:t>W. Huang, R. Schnabel, J. </a:t>
            </a:r>
            <a:r>
              <a:rPr lang="en-US" sz="1250" dirty="0" err="1"/>
              <a:t>Steibel</a:t>
            </a:r>
            <a:r>
              <a:rPr lang="en-US" sz="1250" dirty="0"/>
              <a:t>, C. </a:t>
            </a:r>
            <a:r>
              <a:rPr lang="en-US" sz="1250" dirty="0" err="1"/>
              <a:t>Gondro</a:t>
            </a:r>
            <a:r>
              <a:rPr lang="en-US" sz="1250" dirty="0"/>
              <a:t>, “FACT: SWIM - a cyber-enabled swine genome imputation framework and publicly accessible server for nucleotide resolution genetic mapping,” USDA, $500K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23"/>
            </a:pPr>
            <a:r>
              <a:rPr lang="en-US" sz="1250" dirty="0"/>
              <a:t>C. T. Brown, R. Schnabel, T. </a:t>
            </a:r>
            <a:r>
              <a:rPr lang="en-US" sz="1250" dirty="0" err="1"/>
              <a:t>Monsour</a:t>
            </a:r>
            <a:r>
              <a:rPr lang="en-US" sz="1250" dirty="0"/>
              <a:t>, “Tools and resources for cattle </a:t>
            </a:r>
            <a:r>
              <a:rPr lang="en-US" sz="1250" dirty="0" err="1"/>
              <a:t>pangenomics</a:t>
            </a:r>
            <a:r>
              <a:rPr lang="en-US" sz="1250" dirty="0"/>
              <a:t>,” USDA, $500K</a:t>
            </a:r>
          </a:p>
          <a:p>
            <a:pPr>
              <a:lnSpc>
                <a:spcPct val="80000"/>
              </a:lnSpc>
              <a:buClr>
                <a:schemeClr val="tx1"/>
              </a:buClr>
              <a:buSzTx/>
              <a:buFont typeface="+mj-lt"/>
              <a:buAutoNum type="arabicPeriod" startAt="23"/>
            </a:pPr>
            <a:r>
              <a:rPr lang="en-US" sz="1250" dirty="0"/>
              <a:t>D. Bodine, “Collaborative Proposal: Detection and estimation of multi-scale complex spatiotemporal processes in tornadic supercells from high resolution simulations and multiparameter radar,” NSF, $403K</a:t>
            </a:r>
          </a:p>
          <a:p>
            <a:pPr>
              <a:lnSpc>
                <a:spcPct val="80000"/>
              </a:lnSpc>
              <a:buClr>
                <a:schemeClr val="tx1"/>
              </a:buClr>
              <a:buSzTx/>
              <a:buFont typeface="+mj-lt"/>
              <a:buAutoNum type="arabicPeriod" startAt="23"/>
            </a:pPr>
            <a:r>
              <a:rPr lang="en-US" sz="1250" dirty="0"/>
              <a:t>H. Neeman, D. Ebert, A. </a:t>
            </a:r>
            <a:r>
              <a:rPr lang="en-US" sz="1250" dirty="0" err="1"/>
              <a:t>Fagg</a:t>
            </a:r>
            <a:r>
              <a:rPr lang="en-US" sz="1250" dirty="0"/>
              <a:t>, A. McGovern, “CC* Compute: </a:t>
            </a:r>
            <a:r>
              <a:rPr lang="en-US" sz="1250" dirty="0" err="1"/>
              <a:t>OneOklahoma</a:t>
            </a:r>
            <a:r>
              <a:rPr lang="en-US" sz="1250" dirty="0"/>
              <a:t> Cyberinfrastructure Initiative Research Accelerator for Machine Learning (</a:t>
            </a:r>
            <a:r>
              <a:rPr lang="en-US" sz="1250" dirty="0" err="1"/>
              <a:t>OneOCII</a:t>
            </a:r>
            <a:r>
              <a:rPr lang="en-US" sz="1250" dirty="0"/>
              <a:t>-RAML),” NSF, $400K</a:t>
            </a:r>
          </a:p>
          <a:p>
            <a:pPr>
              <a:lnSpc>
                <a:spcPct val="80000"/>
              </a:lnSpc>
              <a:buClr>
                <a:schemeClr val="tx1"/>
              </a:buClr>
              <a:buSzTx/>
              <a:buFont typeface="+mj-lt"/>
              <a:buAutoNum type="arabicPeriod" startAt="23"/>
            </a:pPr>
            <a:r>
              <a:rPr lang="en-US" sz="1250" dirty="0"/>
              <a:t>F. </a:t>
            </a:r>
            <a:r>
              <a:rPr lang="en-US" sz="1250" dirty="0" err="1"/>
              <a:t>Fondjo</a:t>
            </a:r>
            <a:r>
              <a:rPr lang="en-US" sz="1250" dirty="0"/>
              <a:t> </a:t>
            </a:r>
            <a:r>
              <a:rPr lang="en-US" sz="1250" dirty="0" err="1"/>
              <a:t>Fotou</a:t>
            </a:r>
            <a:r>
              <a:rPr lang="en-US" sz="1250" dirty="0"/>
              <a:t>, A. Tadesse, H. </a:t>
            </a:r>
            <a:r>
              <a:rPr lang="en-US" sz="1250" dirty="0" err="1"/>
              <a:t>Severini</a:t>
            </a:r>
            <a:r>
              <a:rPr lang="en-US" sz="1250" dirty="0"/>
              <a:t>, “Collaboration in Computing Infrastructure for Research and Education (CO-</a:t>
            </a:r>
            <a:r>
              <a:rPr lang="en-US" sz="1250" dirty="0" err="1"/>
              <a:t>InResE</a:t>
            </a:r>
            <a:r>
              <a:rPr lang="en-US" sz="1250" dirty="0"/>
              <a:t>),” NSF, $400K</a:t>
            </a:r>
          </a:p>
          <a:p>
            <a:pPr>
              <a:lnSpc>
                <a:spcPct val="80000"/>
              </a:lnSpc>
              <a:buClr>
                <a:schemeClr val="tx1"/>
              </a:buClr>
              <a:buSzTx/>
              <a:buFont typeface="+mj-lt"/>
              <a:buAutoNum type="arabicPeriod" startAt="23"/>
            </a:pPr>
            <a:r>
              <a:rPr lang="it-IT" sz="1250" dirty="0"/>
              <a:t>M. Crespin, B. Dietrich,</a:t>
            </a:r>
            <a:r>
              <a:rPr lang="en-US" sz="1250" dirty="0"/>
              <a:t> “Understanding the Evolution of Political Campaign Advertisements over the Last Century,” NSF, $383K (total), $301K (OU)</a:t>
            </a:r>
          </a:p>
          <a:p>
            <a:pPr>
              <a:lnSpc>
                <a:spcPct val="80000"/>
              </a:lnSpc>
              <a:buClr>
                <a:schemeClr val="tx1"/>
              </a:buClr>
              <a:buSzTx/>
              <a:buFont typeface="+mj-lt"/>
              <a:buAutoNum type="arabicPeriod" startAt="23"/>
            </a:pPr>
            <a:r>
              <a:rPr lang="en-US" sz="1250" dirty="0"/>
              <a:t>B. </a:t>
            </a:r>
            <a:r>
              <a:rPr lang="en-US" sz="1250" dirty="0" err="1"/>
              <a:t>Uchoa</a:t>
            </a:r>
            <a:r>
              <a:rPr lang="en-US" sz="1250" dirty="0"/>
              <a:t>, “Novel quantum effects in strongly correlated materials,” NSF, $360K</a:t>
            </a:r>
          </a:p>
          <a:p>
            <a:pPr>
              <a:lnSpc>
                <a:spcPct val="80000"/>
              </a:lnSpc>
              <a:buClr>
                <a:schemeClr val="tx1"/>
              </a:buClr>
              <a:buSzTx/>
              <a:buFont typeface="+mj-lt"/>
              <a:buAutoNum type="arabicPeriod" startAt="23"/>
            </a:pPr>
            <a:r>
              <a:rPr lang="en-US" sz="1250" dirty="0"/>
              <a:t>H. Sharma, M, </a:t>
            </a:r>
            <a:r>
              <a:rPr lang="en-US" sz="1250" dirty="0" err="1"/>
              <a:t>Ihnat</a:t>
            </a:r>
            <a:r>
              <a:rPr lang="en-US" sz="1250" dirty="0"/>
              <a:t>, “Development of a Novel Class of LDH Inhibitors Against Pancreatic Cancer,” NIH, $341K</a:t>
            </a:r>
          </a:p>
          <a:p>
            <a:pPr>
              <a:lnSpc>
                <a:spcPct val="80000"/>
              </a:lnSpc>
              <a:buClr>
                <a:schemeClr val="tx1"/>
              </a:buClr>
              <a:buSzTx/>
              <a:buFont typeface="+mj-lt"/>
              <a:buAutoNum type="arabicPeriod" startAt="23"/>
            </a:pPr>
            <a:r>
              <a:rPr lang="en-US" sz="1250" dirty="0"/>
              <a:t>J. Jiang, “Constraining rupture and relaxation dynamics of crustal fault roots with geodetic and </a:t>
            </a:r>
            <a:r>
              <a:rPr lang="en-US" sz="1250" dirty="0" err="1"/>
              <a:t>microseismic</a:t>
            </a:r>
            <a:r>
              <a:rPr lang="en-US" sz="1250" dirty="0"/>
              <a:t> observations,” NSF, $306K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422805603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503580" cy="4495800"/>
          </a:xfrm>
        </p:spPr>
        <p:txBody>
          <a:bodyPr/>
          <a:lstStyle/>
          <a:p>
            <a:pPr>
              <a:lnSpc>
                <a:spcPct val="80000"/>
              </a:lnSpc>
              <a:buClr>
                <a:schemeClr val="tx1"/>
              </a:buClr>
              <a:buSzTx/>
              <a:buFont typeface="+mj-lt"/>
              <a:buAutoNum type="arabicPeriod" startAt="31"/>
            </a:pPr>
            <a:r>
              <a:rPr lang="en-US" sz="1250" dirty="0"/>
              <a:t>J. Carlin, A. </a:t>
            </a:r>
            <a:r>
              <a:rPr lang="en-US" sz="1250" dirty="0" err="1"/>
              <a:t>Ryzhkov</a:t>
            </a:r>
            <a:r>
              <a:rPr lang="en-US" sz="1250" dirty="0"/>
              <a:t>, “Lightning super-bolts in Mediterranean winter thunderstorms: observations and modeling,” NSF, $298K (total), $125K (OU)</a:t>
            </a:r>
          </a:p>
          <a:p>
            <a:pPr>
              <a:lnSpc>
                <a:spcPct val="80000"/>
              </a:lnSpc>
              <a:buClr>
                <a:schemeClr val="tx1"/>
              </a:buClr>
              <a:buSzTx/>
              <a:buFont typeface="+mj-lt"/>
              <a:buAutoNum type="arabicPeriod" startAt="31"/>
            </a:pPr>
            <a:r>
              <a:rPr lang="en-US" sz="1250" dirty="0"/>
              <a:t>A. </a:t>
            </a:r>
            <a:r>
              <a:rPr lang="en-US" sz="1250" dirty="0" err="1"/>
              <a:t>Dzambo</a:t>
            </a:r>
            <a:r>
              <a:rPr lang="en-US" sz="1250" dirty="0"/>
              <a:t>, G. </a:t>
            </a:r>
            <a:r>
              <a:rPr lang="en-US" sz="1250" dirty="0" err="1"/>
              <a:t>McFarquhar</a:t>
            </a:r>
            <a:r>
              <a:rPr lang="en-US" sz="1250" dirty="0"/>
              <a:t>, “Surface, aerosol, and meteorological controls on Arctic boundary layer clouds: Observations </a:t>
            </a:r>
            <a:r>
              <a:rPr lang="en-US" sz="1250" dirty="0" err="1"/>
              <a:t>andsimulations</a:t>
            </a:r>
            <a:r>
              <a:rPr lang="en-US" sz="1250" dirty="0"/>
              <a:t> from </a:t>
            </a:r>
            <a:r>
              <a:rPr lang="en-US" sz="1250" dirty="0" err="1"/>
              <a:t>MOSAiC</a:t>
            </a:r>
            <a:r>
              <a:rPr lang="en-US" sz="1250" dirty="0"/>
              <a:t> and COMBLE,” DOE, $296K</a:t>
            </a:r>
          </a:p>
          <a:p>
            <a:pPr>
              <a:lnSpc>
                <a:spcPct val="80000"/>
              </a:lnSpc>
              <a:buClr>
                <a:schemeClr val="tx1"/>
              </a:buClr>
              <a:buSzTx/>
              <a:buFont typeface="+mj-lt"/>
              <a:buAutoNum type="arabicPeriod" startAt="31"/>
            </a:pPr>
            <a:r>
              <a:rPr lang="en-US" sz="1250" dirty="0"/>
              <a:t>M. </a:t>
            </a:r>
            <a:r>
              <a:rPr lang="en-US" sz="1250" dirty="0" err="1"/>
              <a:t>Xue</a:t>
            </a:r>
            <a:r>
              <a:rPr lang="en-US" sz="1250" dirty="0"/>
              <a:t>, K. Brewster, X. Hu, N. Snook, T. </a:t>
            </a:r>
            <a:r>
              <a:rPr lang="en-US" sz="1250" dirty="0" err="1"/>
              <a:t>Supinie</a:t>
            </a:r>
            <a:r>
              <a:rPr lang="en-US" sz="1250" dirty="0"/>
              <a:t>, “CAPS Contributions to Unified Forecast System Research-to-Operations Project (UFS-R2O),” NOAA, $292K</a:t>
            </a:r>
          </a:p>
          <a:p>
            <a:pPr>
              <a:lnSpc>
                <a:spcPct val="80000"/>
              </a:lnSpc>
              <a:buClr>
                <a:schemeClr val="tx1"/>
              </a:buClr>
              <a:buSzTx/>
              <a:buFont typeface="+mj-lt"/>
              <a:buAutoNum type="arabicPeriod" startAt="31"/>
            </a:pPr>
            <a:r>
              <a:rPr lang="en-US" sz="1250" dirty="0"/>
              <a:t>N. </a:t>
            </a:r>
            <a:r>
              <a:rPr lang="en-US" sz="1250" dirty="0" err="1"/>
              <a:t>Regmi</a:t>
            </a:r>
            <a:r>
              <a:rPr lang="en-US" sz="1250" dirty="0"/>
              <a:t>, J. Jiang, J. Walter, N. Hayman, “Monitoring Hillslope Dynamics Using SAR Time Series and Machine Learning,” NASA, $280K</a:t>
            </a:r>
          </a:p>
          <a:p>
            <a:pPr>
              <a:lnSpc>
                <a:spcPct val="80000"/>
              </a:lnSpc>
              <a:buClr>
                <a:schemeClr val="tx1"/>
              </a:buClr>
              <a:buSzTx/>
              <a:buFont typeface="+mj-lt"/>
              <a:buAutoNum type="arabicPeriod" startAt="31"/>
            </a:pPr>
            <a:r>
              <a:rPr lang="en-US" sz="1250" dirty="0"/>
              <a:t>H. Yuan, “RII Track-4:NSF:Multimodal Imaging of Large-scale Neural Networks for Optimized Neurostimulation,” NSF, $277K</a:t>
            </a:r>
          </a:p>
          <a:p>
            <a:pPr>
              <a:lnSpc>
                <a:spcPct val="80000"/>
              </a:lnSpc>
              <a:buClr>
                <a:schemeClr val="tx1"/>
              </a:buClr>
              <a:buSzTx/>
              <a:buFont typeface="+mj-lt"/>
              <a:buAutoNum type="arabicPeriod" startAt="31"/>
            </a:pPr>
            <a:r>
              <a:rPr lang="en-US" sz="1250" dirty="0"/>
              <a:t>S. Crowell, Y. Qin, X. Xiao, “Assessing Drivers of Tropical Carbon Flux Variability across Spatial and Temporal Scales with Space-based Observations,” NASA, $227K</a:t>
            </a:r>
          </a:p>
          <a:p>
            <a:pPr>
              <a:lnSpc>
                <a:spcPct val="80000"/>
              </a:lnSpc>
              <a:buClr>
                <a:schemeClr val="tx1"/>
              </a:buClr>
              <a:buSzTx/>
              <a:buFont typeface="+mj-lt"/>
              <a:buAutoNum type="arabicPeriod" startAt="31"/>
            </a:pPr>
            <a:r>
              <a:rPr lang="en-US" sz="1250" dirty="0"/>
              <a:t>D. </a:t>
            </a:r>
            <a:r>
              <a:rPr lang="en-US" sz="1250" dirty="0" err="1"/>
              <a:t>Nidever</a:t>
            </a:r>
            <a:r>
              <a:rPr lang="en-US" sz="1250" dirty="0"/>
              <a:t>, “Survey of the </a:t>
            </a:r>
            <a:r>
              <a:rPr lang="en-US" sz="1250" dirty="0" err="1"/>
              <a:t>Magellanic</a:t>
            </a:r>
            <a:r>
              <a:rPr lang="en-US" sz="1250" dirty="0"/>
              <a:t> Stellar History,” NSF, $207K</a:t>
            </a:r>
          </a:p>
          <a:p>
            <a:pPr>
              <a:lnSpc>
                <a:spcPct val="80000"/>
              </a:lnSpc>
              <a:buClr>
                <a:schemeClr val="tx1"/>
              </a:buClr>
              <a:buSzTx/>
              <a:buFont typeface="+mj-lt"/>
              <a:buAutoNum type="arabicPeriod" startAt="31"/>
            </a:pPr>
            <a:r>
              <a:rPr lang="en-US" sz="1250" dirty="0"/>
              <a:t>J. Liu, “CRII: III: A Bias-Aware Approach to Modeling Users in Interactive Information Retrieval,” NSF, $183K</a:t>
            </a:r>
          </a:p>
          <a:p>
            <a:pPr>
              <a:lnSpc>
                <a:spcPct val="80000"/>
              </a:lnSpc>
              <a:buClr>
                <a:schemeClr val="tx1"/>
              </a:buClr>
              <a:buSzTx/>
              <a:buFont typeface="+mj-lt"/>
              <a:buAutoNum type="arabicPeriod" startAt="31"/>
            </a:pPr>
            <a:r>
              <a:rPr lang="en-US" sz="1250" dirty="0"/>
              <a:t>C. </a:t>
            </a:r>
            <a:r>
              <a:rPr lang="en-US" sz="1250" dirty="0" err="1"/>
              <a:t>Ibberson</a:t>
            </a:r>
            <a:r>
              <a:rPr lang="en-US" sz="1250" dirty="0"/>
              <a:t>, “Defining mechanisms of microbe-microbe interactions in chronic wound infection,” NIH, $162K</a:t>
            </a:r>
          </a:p>
        </p:txBody>
      </p:sp>
      <p:sp>
        <p:nvSpPr>
          <p:cNvPr id="926724" name="Rectangle 4"/>
          <p:cNvSpPr>
            <a:spLocks noGrp="1" noChangeArrowheads="1"/>
          </p:cNvSpPr>
          <p:nvPr>
            <p:ph type="body" sz="half" idx="2"/>
          </p:nvPr>
        </p:nvSpPr>
        <p:spPr>
          <a:xfrm>
            <a:off x="4787900" y="1219200"/>
            <a:ext cx="3995737" cy="4267200"/>
          </a:xfrm>
        </p:spPr>
        <p:txBody>
          <a:bodyPr/>
          <a:lstStyle/>
          <a:p>
            <a:pPr>
              <a:lnSpc>
                <a:spcPct val="80000"/>
              </a:lnSpc>
              <a:buClr>
                <a:schemeClr val="tx1"/>
              </a:buClr>
              <a:buSzTx/>
              <a:buFont typeface="+mj-lt"/>
              <a:buAutoNum type="arabicPeriod" startAt="40"/>
            </a:pPr>
            <a:r>
              <a:rPr lang="en-US" sz="1250" dirty="0"/>
              <a:t>Q. Tang, “Real-time Epidural Anesthesia Guidance Using Multi-Contrast Optical Coherence Tomography Needle Probe,” OCAST, $135K</a:t>
            </a:r>
          </a:p>
          <a:p>
            <a:pPr>
              <a:lnSpc>
                <a:spcPct val="80000"/>
              </a:lnSpc>
              <a:buClr>
                <a:schemeClr val="tx1"/>
              </a:buClr>
              <a:buSzTx/>
              <a:buFont typeface="+mj-lt"/>
              <a:buAutoNum type="arabicPeriod" startAt="40"/>
            </a:pPr>
            <a:r>
              <a:rPr lang="en-US" sz="1250" dirty="0"/>
              <a:t>X. Wang, Y. Wang, “Development and Research of Machine Learning on Data Assimilation for Convective-Scale,” NOAA, $100K</a:t>
            </a:r>
          </a:p>
          <a:p>
            <a:pPr>
              <a:lnSpc>
                <a:spcPct val="80000"/>
              </a:lnSpc>
              <a:buClr>
                <a:schemeClr val="tx1"/>
              </a:buClr>
              <a:buSzTx/>
              <a:buFont typeface="+mj-lt"/>
              <a:buAutoNum type="arabicPeriod" startAt="40"/>
            </a:pPr>
            <a:r>
              <a:rPr lang="en-US" sz="1250" dirty="0"/>
              <a:t>K. </a:t>
            </a:r>
            <a:r>
              <a:rPr lang="en-US" sz="1250" dirty="0" err="1"/>
              <a:t>Jonscher</a:t>
            </a:r>
            <a:r>
              <a:rPr lang="en-US" sz="1250" dirty="0"/>
              <a:t>, C. Pan, “Role of maternal fiber in development of diabetes-promoting invariant T cells,” Presbyterian Health Foundation, Harold Hamm Diabetes Center,$300K (total), $100K (OU)</a:t>
            </a:r>
          </a:p>
          <a:p>
            <a:pPr>
              <a:lnSpc>
                <a:spcPct val="80000"/>
              </a:lnSpc>
              <a:buClr>
                <a:schemeClr val="tx1"/>
              </a:buClr>
              <a:buSzTx/>
              <a:buFont typeface="+mj-lt"/>
              <a:buAutoNum type="arabicPeriod" startAt="40"/>
            </a:pPr>
            <a:r>
              <a:rPr lang="en-US" sz="1250" dirty="0"/>
              <a:t>X. Dai, “Multi-Wavelength and Time-Scale Study of AGN Variability in the ASAS-SN and TESS Era,” NASA, $95K</a:t>
            </a:r>
          </a:p>
          <a:p>
            <a:pPr>
              <a:lnSpc>
                <a:spcPct val="80000"/>
              </a:lnSpc>
              <a:buClr>
                <a:schemeClr val="tx1"/>
              </a:buClr>
              <a:buSzTx/>
              <a:buFont typeface="+mj-lt"/>
              <a:buAutoNum type="arabicPeriod" startAt="40"/>
            </a:pPr>
            <a:r>
              <a:rPr lang="en-US" sz="1250" dirty="0"/>
              <a:t>K. Weber, “Lidar Discovery, Outreach, and Services for Idaho,” FEMA, $95K</a:t>
            </a:r>
          </a:p>
          <a:p>
            <a:pPr>
              <a:lnSpc>
                <a:spcPct val="80000"/>
              </a:lnSpc>
              <a:buClr>
                <a:schemeClr val="tx1"/>
              </a:buClr>
              <a:buSzTx/>
              <a:buFont typeface="+mj-lt"/>
              <a:buAutoNum type="arabicPeriod" startAt="40"/>
            </a:pPr>
            <a:r>
              <a:rPr lang="en-US" sz="1250" dirty="0"/>
              <a:t>A. Sadri, “RAPID: #COVID-19: Understanding Community Response in the Emergence and Spread of Novel Coronavirus through Health Risk Communications in Socio-Technical Systems,” NSF, $79K</a:t>
            </a:r>
          </a:p>
          <a:p>
            <a:pPr>
              <a:lnSpc>
                <a:spcPct val="80000"/>
              </a:lnSpc>
              <a:buClr>
                <a:schemeClr val="tx1"/>
              </a:buClr>
              <a:buSzTx/>
              <a:buFont typeface="+mj-lt"/>
              <a:buAutoNum type="arabicPeriod" startAt="40"/>
            </a:pPr>
            <a:r>
              <a:rPr lang="en-US" sz="1250" dirty="0"/>
              <a:t>H. </a:t>
            </a:r>
            <a:r>
              <a:rPr lang="en-US" sz="1250" dirty="0" err="1"/>
              <a:t>Neibergs</a:t>
            </a:r>
            <a:r>
              <a:rPr lang="en-US" sz="1250" dirty="0"/>
              <a:t>, T. Spencer, R. Schnabel, “Genomic Investigation of Uterine Capacity for Pregnancy Success in Cattle,” USA, $78K</a:t>
            </a:r>
          </a:p>
          <a:p>
            <a:pPr>
              <a:lnSpc>
                <a:spcPct val="80000"/>
              </a:lnSpc>
              <a:buClr>
                <a:schemeClr val="tx1"/>
              </a:buClr>
              <a:buSzTx/>
              <a:buFont typeface="+mj-lt"/>
              <a:buAutoNum type="arabicPeriod" startAt="40"/>
            </a:pPr>
            <a:r>
              <a:rPr lang="en-US" sz="1250" dirty="0"/>
              <a:t>A. </a:t>
            </a:r>
            <a:r>
              <a:rPr lang="en-US" sz="1250" dirty="0" err="1"/>
              <a:t>Wootten</a:t>
            </a:r>
            <a:r>
              <a:rPr lang="en-US" sz="1250" dirty="0"/>
              <a:t>, E. </a:t>
            </a:r>
            <a:r>
              <a:rPr lang="en-US" sz="1250" dirty="0" err="1"/>
              <a:t>Kuster</a:t>
            </a:r>
            <a:r>
              <a:rPr lang="en-US" sz="1250" dirty="0"/>
              <a:t>, R. McPherson, “Downscaling GCMs for Edwards Aquifer Groundwater Projections,” Edwards Aquifer Authority, $77K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44379108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startAt="48"/>
            </a:pPr>
            <a:r>
              <a:rPr lang="en-US" sz="1250" dirty="0"/>
              <a:t>S. Crowell, R. Doughty, “Solar Induced Fluorescence Merged Product,” Jet Propulsion Laboratory, $74K</a:t>
            </a:r>
          </a:p>
          <a:p>
            <a:pPr>
              <a:lnSpc>
                <a:spcPct val="80000"/>
              </a:lnSpc>
              <a:buClr>
                <a:schemeClr val="tx1"/>
              </a:buClr>
              <a:buSzTx/>
              <a:buFont typeface="+mj-lt"/>
              <a:buAutoNum type="arabicPeriod" startAt="48"/>
            </a:pPr>
            <a:r>
              <a:rPr lang="en-US" sz="1250" dirty="0"/>
              <a:t>R. Heaton, “The Native American Languages Collection: Infrastructure and Stewardship.” IMLS, $74K</a:t>
            </a:r>
          </a:p>
          <a:p>
            <a:pPr>
              <a:lnSpc>
                <a:spcPct val="80000"/>
              </a:lnSpc>
              <a:buClr>
                <a:schemeClr val="tx1"/>
              </a:buClr>
              <a:buSzTx/>
              <a:buFont typeface="+mj-lt"/>
              <a:buAutoNum type="arabicPeriod" startAt="48"/>
            </a:pPr>
            <a:r>
              <a:rPr lang="en-US" sz="1250" dirty="0"/>
              <a:t>S. </a:t>
            </a:r>
            <a:r>
              <a:rPr lang="en-US" sz="1250" dirty="0" err="1"/>
              <a:t>Sholts</a:t>
            </a:r>
            <a:r>
              <a:rPr lang="en-US" sz="1250" dirty="0"/>
              <a:t>, C. </a:t>
            </a:r>
            <a:r>
              <a:rPr lang="en-US" sz="1250" dirty="0" err="1"/>
              <a:t>Hofman</a:t>
            </a:r>
            <a:r>
              <a:rPr lang="en-US" sz="1250" dirty="0"/>
              <a:t>, A. Eller, R. Austin, “Assessing anthropogenic impacts on mammalian oral microbiomes with dental calculus,” Smithsonian, $70K (OU)</a:t>
            </a:r>
          </a:p>
          <a:p>
            <a:pPr>
              <a:lnSpc>
                <a:spcPct val="80000"/>
              </a:lnSpc>
              <a:buClr>
                <a:schemeClr val="tx1"/>
              </a:buClr>
              <a:buSzTx/>
              <a:buFont typeface="+mj-lt"/>
              <a:buAutoNum type="arabicPeriod" startAt="48"/>
            </a:pPr>
            <a:r>
              <a:rPr lang="en-US" sz="1250" dirty="0"/>
              <a:t>J. Jiang, “Advancing Simulations of Sequences of Earthquakes and Aseismic Slip (SEAS), the Southern California Earthquake Center,” SCEC, $54K</a:t>
            </a:r>
          </a:p>
          <a:p>
            <a:pPr>
              <a:lnSpc>
                <a:spcPct val="80000"/>
              </a:lnSpc>
              <a:buClr>
                <a:schemeClr val="tx1"/>
              </a:buClr>
              <a:buSzTx/>
              <a:buFont typeface="+mj-lt"/>
              <a:buAutoNum type="arabicPeriod" startAt="48"/>
            </a:pPr>
            <a:r>
              <a:rPr lang="en-US" sz="1250" dirty="0"/>
              <a:t>R. Heaton, “Planning preservation and access for the Native American Languages Collection.” NEH, $50K</a:t>
            </a:r>
          </a:p>
          <a:p>
            <a:pPr>
              <a:lnSpc>
                <a:spcPct val="80000"/>
              </a:lnSpc>
              <a:buClr>
                <a:schemeClr val="tx1"/>
              </a:buClr>
              <a:buSzTx/>
              <a:buFont typeface="+mj-lt"/>
              <a:buAutoNum type="arabicPeriod" startAt="48"/>
            </a:pPr>
            <a:r>
              <a:rPr lang="en-US" sz="1250" dirty="0"/>
              <a:t>C. </a:t>
            </a:r>
            <a:r>
              <a:rPr lang="en-US" sz="1250" dirty="0" err="1"/>
              <a:t>Hofman</a:t>
            </a:r>
            <a:r>
              <a:rPr lang="en-US" sz="1250" dirty="0"/>
              <a:t>, K. Rayfield, “Humans as reservoirs: Historical Microbiomes uncover hidden zoonotic pathways,” NSF, $31K</a:t>
            </a:r>
          </a:p>
          <a:p>
            <a:pPr>
              <a:lnSpc>
                <a:spcPct val="80000"/>
              </a:lnSpc>
              <a:buClr>
                <a:schemeClr val="tx1"/>
              </a:buClr>
              <a:buSzTx/>
              <a:buFont typeface="+mj-lt"/>
              <a:buAutoNum type="arabicPeriod" startAt="48"/>
            </a:pPr>
            <a:r>
              <a:rPr lang="en-US" sz="1250" dirty="0"/>
              <a:t>H. Yuan, “Cognitive Impairment and Functional Brain Changes in COVID-19,” OU Health Sciences Center, $28K</a:t>
            </a:r>
          </a:p>
          <a:p>
            <a:pPr>
              <a:lnSpc>
                <a:spcPct val="80000"/>
              </a:lnSpc>
              <a:buClr>
                <a:schemeClr val="tx1"/>
              </a:buClr>
              <a:buSzTx/>
              <a:buFont typeface="+mj-lt"/>
              <a:buAutoNum type="arabicPeriod" startAt="48"/>
            </a:pPr>
            <a:r>
              <a:rPr lang="en-US" sz="1250" dirty="0"/>
              <a:t>M. Crespin, “Understanding the Evolution of Political </a:t>
            </a:r>
            <a:r>
              <a:rPr lang="pl-PL" sz="1250" dirty="0"/>
              <a:t>B. Carter</a:t>
            </a:r>
            <a:r>
              <a:rPr lang="en-US" sz="1250" dirty="0"/>
              <a:t>,</a:t>
            </a:r>
            <a:r>
              <a:rPr lang="pl-PL" sz="1250" dirty="0"/>
              <a:t> T. Misiewicz</a:t>
            </a:r>
            <a:r>
              <a:rPr lang="en-US" sz="1250" dirty="0"/>
              <a:t>, “Population Genetics, Ecology and Reproductive Biology of a Rare Redwood Forest Specialist: Dudley’s Lousewort,” Save the Redwoods, $20K</a:t>
            </a:r>
          </a:p>
          <a:p>
            <a:pPr>
              <a:lnSpc>
                <a:spcPct val="80000"/>
              </a:lnSpc>
              <a:buClr>
                <a:schemeClr val="tx1"/>
              </a:buClr>
              <a:buSzTx/>
              <a:buFont typeface="+mj-lt"/>
              <a:buAutoNum type="arabicPeriod" startAt="48"/>
            </a:pPr>
            <a:r>
              <a:rPr lang="en-US" sz="1250" dirty="0"/>
              <a:t>C. Pan, “Development of a conversational agent for smoking cessation,” OU Health Sciences Center, $11K</a:t>
            </a:r>
          </a:p>
        </p:txBody>
      </p:sp>
      <p:sp>
        <p:nvSpPr>
          <p:cNvPr id="926724" name="Rectangle 4"/>
          <p:cNvSpPr>
            <a:spLocks noGrp="1" noChangeArrowheads="1"/>
          </p:cNvSpPr>
          <p:nvPr>
            <p:ph type="body" sz="half" idx="2"/>
          </p:nvPr>
        </p:nvSpPr>
        <p:spPr>
          <a:xfrm>
            <a:off x="4724400" y="1219200"/>
            <a:ext cx="4191000" cy="4267200"/>
          </a:xfrm>
        </p:spPr>
        <p:txBody>
          <a:bodyPr/>
          <a:lstStyle/>
          <a:p>
            <a:pPr>
              <a:lnSpc>
                <a:spcPct val="80000"/>
              </a:lnSpc>
              <a:buClr>
                <a:schemeClr val="tx1"/>
              </a:buClr>
              <a:buSzTx/>
              <a:buFont typeface="+mj-lt"/>
              <a:buAutoNum type="arabicPeriod" startAt="57"/>
            </a:pPr>
            <a:r>
              <a:rPr lang="en-US" sz="1250" dirty="0"/>
              <a:t>X. Hu, W. Honeycutt, “Engineering Internships to Develop Regional-Scale Gas Modeling Added Value Product for </a:t>
            </a:r>
            <a:r>
              <a:rPr lang="en-US" sz="1250" dirty="0" err="1"/>
              <a:t>Flogistix</a:t>
            </a:r>
            <a:r>
              <a:rPr lang="en-US" sz="1250" dirty="0"/>
              <a:t>' Vapor Recovery Services,” OCAST, $10K</a:t>
            </a:r>
          </a:p>
          <a:p>
            <a:pPr>
              <a:lnSpc>
                <a:spcPct val="80000"/>
              </a:lnSpc>
              <a:buClr>
                <a:schemeClr val="tx1"/>
              </a:buClr>
              <a:buSzTx/>
              <a:buFont typeface="+mj-lt"/>
              <a:buAutoNum type="arabicPeriod" startAt="57"/>
            </a:pPr>
            <a:r>
              <a:rPr lang="en-US" sz="1250" dirty="0"/>
              <a:t>E. Baron, “Models of interacting supernovae: understanding the physics and probing the circumstellar environment,” NASA, $?</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40947032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C. </a:t>
            </a:r>
            <a:r>
              <a:rPr lang="en-US" sz="1250" dirty="0" err="1"/>
              <a:t>Ceccarelli</a:t>
            </a:r>
            <a:r>
              <a:rPr lang="en-US" sz="1250" dirty="0"/>
              <a:t>, “Astro-Chemical Origins,” EU Horizon 2020, $4.8M</a:t>
            </a:r>
          </a:p>
          <a:p>
            <a:pPr>
              <a:lnSpc>
                <a:spcPct val="80000"/>
              </a:lnSpc>
              <a:buClr>
                <a:schemeClr val="tx1"/>
              </a:buClr>
              <a:buSzTx/>
              <a:buFont typeface="+mj-lt"/>
              <a:buAutoNum type="arabicPeriod"/>
            </a:pPr>
            <a:r>
              <a:rPr lang="en-US" sz="1250" dirty="0"/>
              <a:t>P. Fritsch, A. Moore, “American Crossroads: Digitizing the Vascular Flora of the South-Central United States,” NSF, $4.7M</a:t>
            </a:r>
          </a:p>
          <a:p>
            <a:pPr>
              <a:lnSpc>
                <a:spcPct val="80000"/>
              </a:lnSpc>
              <a:buClr>
                <a:schemeClr val="tx1"/>
              </a:buClr>
              <a:buSzTx/>
              <a:buFont typeface="+mj-lt"/>
              <a:buAutoNum type="arabicPeriod"/>
            </a:pPr>
            <a:r>
              <a:rPr lang="en-US" sz="1250" dirty="0"/>
              <a:t>R. Palmer, C. Fulton, J. Salazar </a:t>
            </a:r>
            <a:r>
              <a:rPr lang="en-US" sz="1250" dirty="0" err="1"/>
              <a:t>Cerrano</a:t>
            </a:r>
            <a:r>
              <a:rPr lang="en-US" sz="1250" dirty="0"/>
              <a:t>, H. </a:t>
            </a:r>
            <a:r>
              <a:rPr lang="en-US" sz="1250" dirty="0" err="1"/>
              <a:t>Sigmarsson</a:t>
            </a:r>
            <a:r>
              <a:rPr lang="en-US" sz="1250" dirty="0"/>
              <a:t>, M. </a:t>
            </a:r>
            <a:r>
              <a:rPr lang="en-US" sz="1250" dirty="0" err="1"/>
              <a:t>Yeary</a:t>
            </a:r>
            <a:r>
              <a:rPr lang="en-US" sz="1250" dirty="0"/>
              <a:t>, T.-Y. Yu, B. Cheong, D. Bodine, G. Zhang, “Exploitation of the Horus All-digital Polarimetric Phased Array Radar,” NOAA, $2M</a:t>
            </a:r>
          </a:p>
          <a:p>
            <a:pPr>
              <a:lnSpc>
                <a:spcPct val="80000"/>
              </a:lnSpc>
              <a:buClr>
                <a:schemeClr val="tx1"/>
              </a:buClr>
              <a:buSzTx/>
              <a:buFont typeface="+mj-lt"/>
              <a:buAutoNum type="arabicPeriod"/>
            </a:pPr>
            <a:r>
              <a:rPr lang="en-US" sz="1250" dirty="0"/>
              <a:t>M. </a:t>
            </a:r>
            <a:r>
              <a:rPr lang="en-US" sz="1250" dirty="0" err="1"/>
              <a:t>Xue</a:t>
            </a:r>
            <a:r>
              <a:rPr lang="en-US" sz="1250" dirty="0"/>
              <a:t>, Y. Hong, X. Hu, E. Martin, R. McPherson, “Very-High-Resolution Regional Climate Dynamic Downscaling and Hydrological Simulations for Peru and Arequipa Regions,” USNA, $2M</a:t>
            </a:r>
          </a:p>
          <a:p>
            <a:pPr>
              <a:lnSpc>
                <a:spcPct val="80000"/>
              </a:lnSpc>
              <a:buClr>
                <a:schemeClr val="tx1"/>
              </a:buClr>
              <a:buSzTx/>
              <a:buFont typeface="+mj-lt"/>
              <a:buAutoNum type="arabicPeriod"/>
            </a:pPr>
            <a:r>
              <a:rPr lang="en-US" sz="1250" dirty="0"/>
              <a:t>T. </a:t>
            </a:r>
            <a:r>
              <a:rPr lang="en-US" sz="1250" dirty="0" err="1"/>
              <a:t>Neeson</a:t>
            </a:r>
            <a:r>
              <a:rPr lang="en-US" sz="1250" dirty="0"/>
              <a:t> et al, “Conservation incentives and the socio-spatial dynamics of water sustainability,” NSF, $1.6M</a:t>
            </a:r>
          </a:p>
          <a:p>
            <a:pPr>
              <a:lnSpc>
                <a:spcPct val="80000"/>
              </a:lnSpc>
              <a:buClr>
                <a:schemeClr val="tx1"/>
              </a:buClr>
              <a:buSzTx/>
              <a:buFont typeface="+mj-lt"/>
              <a:buAutoNum type="arabicPeriod"/>
            </a:pPr>
            <a:r>
              <a:rPr lang="en-US" sz="1250" dirty="0"/>
              <a:t>A. </a:t>
            </a:r>
            <a:r>
              <a:rPr lang="en-US" sz="1250" dirty="0" err="1"/>
              <a:t>Striolo</a:t>
            </a:r>
            <a:r>
              <a:rPr lang="en-US" sz="1250" dirty="0"/>
              <a:t>, P. </a:t>
            </a:r>
            <a:r>
              <a:rPr lang="en-US" sz="1250" dirty="0" err="1"/>
              <a:t>Angeli</a:t>
            </a:r>
            <a:r>
              <a:rPr lang="en-US" sz="1250" dirty="0"/>
              <a:t> Co-I), “Sustainable Formulation of Agri-Chemicals via Dynamic Molecular Interfaces,” </a:t>
            </a:r>
            <a:r>
              <a:rPr lang="en-US" sz="1250" dirty="0" err="1"/>
              <a:t>EPSRC+NSF+industry</a:t>
            </a:r>
            <a:r>
              <a:rPr lang="en-US" sz="1250" dirty="0"/>
              <a:t>, $1.4M</a:t>
            </a:r>
          </a:p>
          <a:p>
            <a:pPr>
              <a:lnSpc>
                <a:spcPct val="80000"/>
              </a:lnSpc>
              <a:buClr>
                <a:schemeClr val="tx1"/>
              </a:buClr>
              <a:buSzTx/>
              <a:buFont typeface="+mj-lt"/>
              <a:buAutoNum type="arabicPeriod"/>
            </a:pPr>
            <a:r>
              <a:rPr lang="en-US" sz="1250" dirty="0"/>
              <a:t>D. </a:t>
            </a:r>
            <a:r>
              <a:rPr lang="en-US" sz="1250" dirty="0" err="1"/>
              <a:t>Mykles</a:t>
            </a:r>
            <a:r>
              <a:rPr lang="en-US" sz="1250" dirty="0"/>
              <a:t>, D. </a:t>
            </a:r>
            <a:r>
              <a:rPr lang="en-US" sz="1250" dirty="0" err="1"/>
              <a:t>Durica</a:t>
            </a:r>
            <a:r>
              <a:rPr lang="en-US" sz="1250" dirty="0"/>
              <a:t> et al, “Signaling mechanisms in the crustacean molting gland,” $1.2M</a:t>
            </a:r>
          </a:p>
          <a:p>
            <a:pPr>
              <a:lnSpc>
                <a:spcPct val="80000"/>
              </a:lnSpc>
              <a:buClr>
                <a:schemeClr val="tx1"/>
              </a:buClr>
              <a:buSzTx/>
              <a:buFont typeface="+mj-lt"/>
              <a:buAutoNum type="arabicPeriod"/>
            </a:pPr>
            <a:r>
              <a:rPr lang="en-US" sz="1250" dirty="0"/>
              <a:t>J. Zhou, “Quantifying the Impact of Eutrophication on the World's Grassland Soil Microbial Biodiversity and Functioning,” NSF, $1M</a:t>
            </a:r>
          </a:p>
          <a:p>
            <a:pPr>
              <a:lnSpc>
                <a:spcPct val="80000"/>
              </a:lnSpc>
              <a:buClr>
                <a:schemeClr val="tx1"/>
              </a:buClr>
              <a:buSzTx/>
              <a:buFont typeface="+mj-lt"/>
              <a:buAutoNum type="arabicPeriod"/>
            </a:pPr>
            <a:r>
              <a:rPr lang="en-US" sz="1250" dirty="0"/>
              <a:t>D. </a:t>
            </a:r>
            <a:r>
              <a:rPr lang="en-US" sz="1250" dirty="0" err="1"/>
              <a:t>Resasco</a:t>
            </a:r>
            <a:r>
              <a:rPr lang="en-US" sz="1250" dirty="0"/>
              <a:t>, S. Crossley, L. </a:t>
            </a:r>
            <a:r>
              <a:rPr lang="en-US" sz="1250" dirty="0" err="1"/>
              <a:t>Lobban</a:t>
            </a:r>
            <a:r>
              <a:rPr lang="en-US" sz="1250" dirty="0"/>
              <a:t> L. B. Wang, “Structure and Properties of Zeolite Catalysts,” industry, $941K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10"/>
            </a:pPr>
            <a:r>
              <a:rPr lang="en-US" sz="1250" dirty="0"/>
              <a:t>A. </a:t>
            </a:r>
            <a:r>
              <a:rPr lang="en-US" sz="1250" dirty="0" err="1"/>
              <a:t>Striolo</a:t>
            </a:r>
            <a:r>
              <a:rPr lang="en-US" sz="1250" dirty="0"/>
              <a:t>, “Improving </a:t>
            </a:r>
            <a:r>
              <a:rPr lang="en-US" sz="1250" dirty="0" err="1"/>
              <a:t>CSMHyK</a:t>
            </a:r>
            <a:r>
              <a:rPr lang="en-US" sz="1250" dirty="0"/>
              <a:t> via Molecular Modelling and Stochastic Simulations,” EPSRC/NSF, $745K</a:t>
            </a:r>
          </a:p>
          <a:p>
            <a:pPr>
              <a:lnSpc>
                <a:spcPct val="80000"/>
              </a:lnSpc>
              <a:buClr>
                <a:schemeClr val="tx1"/>
              </a:buClr>
              <a:buSzTx/>
              <a:buFont typeface="+mj-lt"/>
              <a:buAutoNum type="arabicPeriod" startAt="10"/>
            </a:pPr>
            <a:r>
              <a:rPr lang="en-US" sz="1250" dirty="0"/>
              <a:t>D. Parsons, S. Cavallo, “Understanding and Reducing Barriers to Predictive Skill in the Arctic with a Focus on Arctic Cyclones and Sea Ice,” ONR, $688K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1,” industry, $647K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2,” industry, $647K</a:t>
            </a:r>
          </a:p>
          <a:p>
            <a:pPr>
              <a:lnSpc>
                <a:spcPct val="80000"/>
              </a:lnSpc>
              <a:buClr>
                <a:schemeClr val="tx1"/>
              </a:buClr>
              <a:buSzTx/>
              <a:buFont typeface="+mj-lt"/>
              <a:buAutoNum type="arabicPeriod" startAt="10"/>
            </a:pPr>
            <a:r>
              <a:rPr lang="en-US" sz="1250" dirty="0"/>
              <a:t>T. Y. Yu, R. Palmer, H. Bluestein, D. Bodine, P.-E. </a:t>
            </a:r>
            <a:r>
              <a:rPr lang="en-US" sz="1250" dirty="0" err="1"/>
              <a:t>Kirstetter</a:t>
            </a:r>
            <a:r>
              <a:rPr lang="en-US" sz="1250" dirty="0"/>
              <a:t>, “Mobile Rapid Scanning Radar for Enhancing Weather Radar Research and Education,” NSF, $601K</a:t>
            </a:r>
          </a:p>
          <a:p>
            <a:pPr>
              <a:lnSpc>
                <a:spcPct val="80000"/>
              </a:lnSpc>
              <a:buClr>
                <a:schemeClr val="tx1"/>
              </a:buClr>
              <a:buSzTx/>
              <a:buFont typeface="+mj-lt"/>
              <a:buAutoNum type="arabicPeriod" startAt="10"/>
            </a:pPr>
            <a:r>
              <a:rPr lang="en-US" sz="1250" dirty="0"/>
              <a:t>H. Yazdani, “DURIP: A Materials Characterization and Testing System for Enhancing Transdisciplinary Research and Education at Howard University,” AFOSR, $570K</a:t>
            </a:r>
          </a:p>
          <a:p>
            <a:pPr>
              <a:lnSpc>
                <a:spcPct val="80000"/>
              </a:lnSpc>
              <a:buClr>
                <a:schemeClr val="tx1"/>
              </a:buClr>
              <a:buSzTx/>
              <a:buFont typeface="+mj-lt"/>
              <a:buAutoNum type="arabicPeriod" startAt="10"/>
            </a:pPr>
            <a:r>
              <a:rPr lang="en-US" sz="1250" dirty="0"/>
              <a:t>B. McKinney, “The Center for Neuroscience-based Mental Health Assessment and Prediction,” NIH, $475K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X. Hu, W. Wu, “Use of MARCUS, MICRE and COMBLE data to enhance understanding of cloud and aerosol processes in their interactions in high-latitude regions,” DOE, $458K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42448578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8"/>
            </a:pPr>
            <a:r>
              <a:rPr lang="en-US" sz="1250" dirty="0"/>
              <a:t>S. Cavallo, W. </a:t>
            </a:r>
            <a:r>
              <a:rPr lang="en-US" sz="1250" dirty="0" err="1"/>
              <a:t>Skamarock</a:t>
            </a:r>
            <a:r>
              <a:rPr lang="en-US" sz="1250" dirty="0"/>
              <a:t>, “Multi-scale Predictability with a New Coupled Non-hydrostatic Global Model over the Arctic,” ONR, $454K</a:t>
            </a:r>
          </a:p>
          <a:p>
            <a:pPr>
              <a:lnSpc>
                <a:spcPct val="80000"/>
              </a:lnSpc>
              <a:buClr>
                <a:schemeClr val="tx1"/>
              </a:buClr>
              <a:buSzTx/>
              <a:buFont typeface="+mj-lt"/>
              <a:buAutoNum type="arabicPeriod" startAt="18"/>
            </a:pPr>
            <a:r>
              <a:rPr lang="en-US" sz="1250" dirty="0"/>
              <a:t>Y. Shao, Z. Yang, “The Development of Spin-Adiabatic Approaches for Studying Spin-Crossing Reactions,” NSF, $445K</a:t>
            </a:r>
          </a:p>
          <a:p>
            <a:pPr>
              <a:lnSpc>
                <a:spcPct val="80000"/>
              </a:lnSpc>
              <a:buClr>
                <a:schemeClr val="tx1"/>
              </a:buClr>
              <a:buSzTx/>
              <a:buFont typeface="+mj-lt"/>
              <a:buAutoNum type="arabicPeriod" startAt="18"/>
            </a:pPr>
            <a:r>
              <a:rPr lang="en-US" sz="1250" dirty="0"/>
              <a:t>M. Wenger, “Iron deficiency at perimenopause: Effects on brain and behavior,” NIH, $428K</a:t>
            </a:r>
          </a:p>
          <a:p>
            <a:pPr>
              <a:lnSpc>
                <a:spcPct val="80000"/>
              </a:lnSpc>
              <a:buClr>
                <a:schemeClr val="tx1"/>
              </a:buClr>
              <a:buSzTx/>
              <a:buFont typeface="+mj-lt"/>
              <a:buAutoNum type="arabicPeriod" startAt="18"/>
            </a:pPr>
            <a:r>
              <a:rPr lang="en-US" sz="1250" dirty="0"/>
              <a:t>C. Liu, M. </a:t>
            </a:r>
            <a:r>
              <a:rPr lang="en-US" sz="1250" dirty="0" err="1"/>
              <a:t>Xue</a:t>
            </a:r>
            <a:r>
              <a:rPr lang="en-US" sz="1250" dirty="0"/>
              <a:t>, “Implementation, Testing and Evaluation of Radar Data Assimilation Capabilities within JEDI Hybrid </a:t>
            </a:r>
            <a:r>
              <a:rPr lang="en-US" sz="1250" dirty="0" err="1"/>
              <a:t>EnVar</a:t>
            </a:r>
            <a:r>
              <a:rPr lang="en-US" sz="1250" dirty="0"/>
              <a:t> System for the Rapid Refresh Forecast System,” NOAA, $405K</a:t>
            </a:r>
          </a:p>
          <a:p>
            <a:pPr>
              <a:lnSpc>
                <a:spcPct val="80000"/>
              </a:lnSpc>
              <a:buClr>
                <a:schemeClr val="tx1"/>
              </a:buClr>
              <a:buSzTx/>
              <a:buFont typeface="+mj-lt"/>
              <a:buAutoNum type="arabicPeriod" startAt="18"/>
            </a:pPr>
            <a:r>
              <a:rPr lang="en-US" sz="1250" dirty="0"/>
              <a:t>D. Bodine, “Detection and estimation </a:t>
            </a:r>
            <a:r>
              <a:rPr lang="en-US" sz="1250" dirty="0" err="1"/>
              <a:t>ofmulti</a:t>
            </a:r>
            <a:r>
              <a:rPr lang="en-US" sz="1250" dirty="0"/>
              <a:t>-scale complex spatiotemporal processes in tornadic supercells from high resolution simulations and multiparameter radar,” NSF, $403K</a:t>
            </a:r>
          </a:p>
          <a:p>
            <a:pPr>
              <a:lnSpc>
                <a:spcPct val="80000"/>
              </a:lnSpc>
              <a:buClr>
                <a:schemeClr val="tx1"/>
              </a:buClr>
              <a:buSzTx/>
              <a:buFont typeface="+mj-lt"/>
              <a:buAutoNum type="arabicPeriod" startAt="18"/>
            </a:pPr>
            <a:r>
              <a:rPr lang="en-US" sz="1250" dirty="0"/>
              <a:t>C. Pan, “Proteomic Stable Isotope Probing as a Novel Approach for Linking Prebiotics with Active Gut Microbiota,” NIH, $381K</a:t>
            </a:r>
          </a:p>
          <a:p>
            <a:pPr>
              <a:lnSpc>
                <a:spcPct val="80000"/>
              </a:lnSpc>
              <a:buClr>
                <a:schemeClr val="tx1"/>
              </a:buClr>
              <a:buSzTx/>
              <a:buFont typeface="+mj-lt"/>
              <a:buAutoNum type="arabicPeriod" startAt="18"/>
            </a:pPr>
            <a:r>
              <a:rPr lang="en-US" sz="1250" dirty="0"/>
              <a:t>M. </a:t>
            </a:r>
            <a:r>
              <a:rPr lang="en-US" sz="1250" dirty="0" err="1"/>
              <a:t>Xue</a:t>
            </a:r>
            <a:r>
              <a:rPr lang="en-US" sz="1250" dirty="0"/>
              <a:t>, A. Fierro, R. Kong, E. Mansell, “Direct Assimilation of GOES-R Geostationary Lightning Mapper (GLM) Data within JEDI Hybrid System for Operational UFS Convection-Allowing Predictions,” NOAA, $339K</a:t>
            </a:r>
          </a:p>
          <a:p>
            <a:pPr>
              <a:lnSpc>
                <a:spcPct val="80000"/>
              </a:lnSpc>
              <a:buClr>
                <a:schemeClr val="tx1"/>
              </a:buClr>
              <a:buSzTx/>
              <a:buFont typeface="+mj-lt"/>
              <a:buAutoNum type="arabicPeriod" startAt="18"/>
            </a:pPr>
            <a:r>
              <a:rPr lang="en-US" sz="1250" dirty="0"/>
              <a:t>H. Baer, K. Sinha, “TASK B: From Colliders to Cosmology in the LHC Era,” DOE, $333K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a:t>D. Rosendahl, “Building tools for identifying drought vulnerabilities and assessing climate change impacts on the water resources of the Canadian River Basin,” USGS, $325K</a:t>
            </a:r>
          </a:p>
          <a:p>
            <a:pPr>
              <a:lnSpc>
                <a:spcPct val="80000"/>
              </a:lnSpc>
              <a:buClr>
                <a:schemeClr val="tx1"/>
              </a:buClr>
              <a:buSzTx/>
              <a:buFont typeface="+mj-lt"/>
              <a:buAutoNum type="arabicPeriod" startAt="26"/>
            </a:pPr>
            <a:r>
              <a:rPr lang="en-US" sz="1250" dirty="0"/>
              <a:t>D. Blume, “Dynamics of matter and light-matter systems,” NSF, $300K</a:t>
            </a:r>
          </a:p>
          <a:p>
            <a:pPr>
              <a:lnSpc>
                <a:spcPct val="80000"/>
              </a:lnSpc>
              <a:buClr>
                <a:schemeClr val="tx1"/>
              </a:buClr>
              <a:buSzTx/>
              <a:buFont typeface="+mj-lt"/>
              <a:buAutoNum type="arabicPeriod" startAt="26"/>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6"/>
            </a:pPr>
            <a:r>
              <a:rPr lang="en-US" sz="1250" dirty="0"/>
              <a:t>S. Cavallo, D. Turner, “Sensitivity of the mid-latitude waveguide to the dynamics and observations of Arctic tropopause-based vortices,” NSF, $298K</a:t>
            </a:r>
          </a:p>
          <a:p>
            <a:pPr>
              <a:lnSpc>
                <a:spcPct val="80000"/>
              </a:lnSpc>
              <a:buClr>
                <a:schemeClr val="tx1"/>
              </a:buClr>
              <a:buSzTx/>
              <a:buFont typeface="+mj-lt"/>
              <a:buAutoNum type="arabicPeriod" startAt="26"/>
            </a:pPr>
            <a:r>
              <a:rPr lang="en-US" sz="1250" dirty="0"/>
              <a:t>J. Tobin, N. </a:t>
            </a:r>
            <a:r>
              <a:rPr lang="en-US" sz="1250" dirty="0" err="1"/>
              <a:t>Kaib</a:t>
            </a:r>
            <a:r>
              <a:rPr lang="en-US" sz="1250" dirty="0"/>
              <a:t>, “The Formation, Evolution, and Fate of Multiple Star Systems,” NSF, $288K</a:t>
            </a:r>
          </a:p>
          <a:p>
            <a:pPr>
              <a:lnSpc>
                <a:spcPct val="80000"/>
              </a:lnSpc>
              <a:buClr>
                <a:schemeClr val="tx1"/>
              </a:buClr>
              <a:buSzTx/>
              <a:buFont typeface="+mj-lt"/>
              <a:buAutoNum type="arabicPeriod" startAt="26"/>
            </a:pPr>
            <a:r>
              <a:rPr lang="en-US" sz="1250" dirty="0"/>
              <a:t>J. </a:t>
            </a:r>
            <a:r>
              <a:rPr lang="en-US" sz="1250" dirty="0" err="1"/>
              <a:t>Redemann</a:t>
            </a:r>
            <a:r>
              <a:rPr lang="en-US" sz="1250" dirty="0"/>
              <a:t>, “Leadership of Aerosol Investigations in Support of SIT for the A-CCP Designated Observables (DO) Study,” NASA, $286K</a:t>
            </a:r>
          </a:p>
          <a:p>
            <a:pPr>
              <a:lnSpc>
                <a:spcPct val="80000"/>
              </a:lnSpc>
              <a:buClr>
                <a:schemeClr val="tx1"/>
              </a:buClr>
              <a:buSzTx/>
              <a:buFont typeface="+mj-lt"/>
              <a:buAutoNum type="arabicPeriod" startAt="26"/>
            </a:pPr>
            <a:r>
              <a:rPr lang="en-US" sz="1250" dirty="0"/>
              <a:t>Q. Xu, “Advance the Cutting-Edge Science and Technology in Radar and Satellite Data Assimilation for Analyses and Predictions of Severe Storms and Tropical Cyclones,” ONR, $286K</a:t>
            </a:r>
          </a:p>
          <a:p>
            <a:pPr>
              <a:lnSpc>
                <a:spcPct val="80000"/>
              </a:lnSpc>
              <a:buClr>
                <a:schemeClr val="tx1"/>
              </a:buClr>
              <a:buSzTx/>
              <a:buFont typeface="+mj-lt"/>
              <a:buAutoNum type="arabicPeriod" startAt="26"/>
            </a:pPr>
            <a:r>
              <a:rPr lang="en-US" sz="1250" dirty="0"/>
              <a:t>W. Wu, G. </a:t>
            </a:r>
            <a:r>
              <a:rPr lang="en-US" sz="1250" dirty="0" err="1"/>
              <a:t>McFarquhar</a:t>
            </a:r>
            <a:r>
              <a:rPr lang="en-US" sz="1250" dirty="0"/>
              <a:t>, “From Clouds to Precipitation: Multiscale Dynamics-Microphysics Interactions in Cumulus Clouds,” NCAR, $278K</a:t>
            </a:r>
          </a:p>
          <a:p>
            <a:pPr>
              <a:lnSpc>
                <a:spcPct val="80000"/>
              </a:lnSpc>
              <a:buClr>
                <a:schemeClr val="tx1"/>
              </a:buClr>
              <a:buSzTx/>
              <a:buFont typeface="+mj-lt"/>
              <a:buAutoNum type="arabicPeriod" startAt="26"/>
            </a:pPr>
            <a:r>
              <a:rPr lang="en-US" sz="1250" dirty="0"/>
              <a:t>B. Wang, “Promoting Lithium Sulfides Redox Cycle via Atomically Dispersed Active Sites for Batteries,” NSF, $256K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5"/>
            </a:pPr>
            <a:r>
              <a:rPr lang="en-US" sz="1250" dirty="0"/>
              <a:t>S. Cavallo, D. Parsons, “Improved characterization and prediction of </a:t>
            </a:r>
            <a:r>
              <a:rPr lang="en-US" sz="1250" dirty="0" err="1"/>
              <a:t>Antartic</a:t>
            </a:r>
            <a:r>
              <a:rPr lang="en-US" sz="1250" dirty="0"/>
              <a:t> weather and climate through utilization of the CONCORDIASI data set,” NSF, $273K</a:t>
            </a:r>
          </a:p>
          <a:p>
            <a:pPr>
              <a:lnSpc>
                <a:spcPct val="80000"/>
              </a:lnSpc>
              <a:buClr>
                <a:schemeClr val="tx1"/>
              </a:buClr>
              <a:buSzTx/>
              <a:buFont typeface="+mj-lt"/>
              <a:buAutoNum type="arabicPeriod" startAt="35"/>
            </a:pPr>
            <a:r>
              <a:rPr lang="en-US" sz="1250" dirty="0"/>
              <a:t>S. Cavallo, D. Turner, “Integrated Characterization of Energy, Clouds, Atmospheric State, and Precipitation at Summit (ICECAPS),” NSF, $251K</a:t>
            </a:r>
          </a:p>
          <a:p>
            <a:pPr>
              <a:lnSpc>
                <a:spcPct val="80000"/>
              </a:lnSpc>
              <a:buClr>
                <a:schemeClr val="tx1"/>
              </a:buClr>
              <a:buSzTx/>
              <a:buFont typeface="+mj-lt"/>
              <a:buAutoNum type="arabicPeriod" startAt="35"/>
            </a:pPr>
            <a:r>
              <a:rPr lang="en-US" sz="1250" dirty="0"/>
              <a:t>K. </a:t>
            </a:r>
            <a:r>
              <a:rPr lang="en-US" sz="1250" dirty="0" err="1"/>
              <a:t>Hambright</a:t>
            </a:r>
            <a:r>
              <a:rPr lang="en-US" sz="1250" dirty="0"/>
              <a:t>, “Harmful algal blooms and public safety: a monitoring an research program aimed at understanding cyanobacterial blooms and toxin production,” OSU, $250K</a:t>
            </a:r>
          </a:p>
          <a:p>
            <a:pPr>
              <a:lnSpc>
                <a:spcPct val="80000"/>
              </a:lnSpc>
              <a:buClr>
                <a:schemeClr val="tx1"/>
              </a:buClr>
              <a:buSzTx/>
              <a:buFont typeface="+mj-lt"/>
              <a:buAutoNum type="arabicPeriod" startAt="35"/>
            </a:pPr>
            <a:r>
              <a:rPr lang="en-US" sz="1250" dirty="0"/>
              <a:t>X. Chen, “RII Track-4: Illuminating the Dark Subsurface using Fiber Optic Distributed Acoustic Sensing (DAS) Array,” NFS, $228K</a:t>
            </a:r>
          </a:p>
          <a:p>
            <a:pPr>
              <a:lnSpc>
                <a:spcPct val="80000"/>
              </a:lnSpc>
              <a:buClr>
                <a:schemeClr val="tx1"/>
              </a:buClr>
              <a:buSzTx/>
              <a:buFont typeface="+mj-lt"/>
              <a:buAutoNum type="arabicPeriod" startAt="35"/>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$216K</a:t>
            </a:r>
          </a:p>
          <a:p>
            <a:pPr>
              <a:lnSpc>
                <a:spcPct val="80000"/>
              </a:lnSpc>
              <a:buClr>
                <a:schemeClr val="tx1"/>
              </a:buClr>
              <a:buSzTx/>
              <a:buFont typeface="+mj-lt"/>
              <a:buAutoNum type="arabicPeriod" startAt="35"/>
            </a:pPr>
            <a:r>
              <a:rPr lang="en-US" sz="1250" dirty="0"/>
              <a:t>L. Stein, D. Allen, D. </a:t>
            </a:r>
            <a:r>
              <a:rPr lang="en-US" sz="1250" dirty="0" err="1"/>
              <a:t>Arcila</a:t>
            </a:r>
            <a:r>
              <a:rPr lang="en-US" sz="1250" dirty="0"/>
              <a:t>, R. </a:t>
            </a:r>
            <a:r>
              <a:rPr lang="en-US" sz="1250" dirty="0" err="1"/>
              <a:t>Betancur</a:t>
            </a:r>
            <a:r>
              <a:rPr lang="en-US" sz="1250" dirty="0"/>
              <a:t>, R. Broughton, L. Fornelli, M. </a:t>
            </a:r>
            <a:r>
              <a:rPr lang="en-US" sz="1250" dirty="0" err="1"/>
              <a:t>Kaspari</a:t>
            </a:r>
            <a:r>
              <a:rPr lang="en-US" sz="1250" dirty="0"/>
              <a:t>, J. Kelly, H. Lanier, M. Markham, K. Marske, A. Rowe, M. Rowe, C. Siler “BII-Design: Institute for the Biogeography of Behavior,” NSF, $199K</a:t>
            </a:r>
          </a:p>
          <a:p>
            <a:pPr>
              <a:lnSpc>
                <a:spcPct val="80000"/>
              </a:lnSpc>
              <a:buClr>
                <a:schemeClr val="tx1"/>
              </a:buClr>
              <a:buSzTx/>
              <a:buFont typeface="+mj-lt"/>
              <a:buAutoNum type="arabicPeriod" startAt="35"/>
            </a:pPr>
            <a:r>
              <a:rPr lang="en-US" sz="1250" dirty="0"/>
              <a:t>M. </a:t>
            </a:r>
            <a:r>
              <a:rPr lang="en-US" sz="1250" dirty="0" err="1"/>
              <a:t>Xue</a:t>
            </a:r>
            <a:r>
              <a:rPr lang="en-US" sz="1250" dirty="0"/>
              <a:t>, C. Liu, N. Snook, “Advanced Data Assimilation and Prediction Research for Convective-Scale,” NOAA, $195K</a:t>
            </a:r>
          </a:p>
          <a:p>
            <a:pPr>
              <a:lnSpc>
                <a:spcPct val="80000"/>
              </a:lnSpc>
              <a:buClr>
                <a:schemeClr val="tx1"/>
              </a:buClr>
              <a:buSzTx/>
              <a:buFont typeface="+mj-lt"/>
              <a:buAutoNum type="arabicPeriod" startAt="35"/>
            </a:pPr>
            <a:r>
              <a:rPr lang="en-US" sz="1250" dirty="0"/>
              <a:t>D. </a:t>
            </a:r>
            <a:r>
              <a:rPr lang="en-US" sz="1250" dirty="0" err="1"/>
              <a:t>MacGorman</a:t>
            </a:r>
            <a:r>
              <a:rPr lang="en-US" sz="1250" dirty="0"/>
              <a:t>, “Lightning Studies in a Polluted Atmosphere,” NSF, $160K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
            </a:pPr>
            <a:r>
              <a:rPr lang="en-US" sz="1250" dirty="0"/>
              <a:t>S. Cavallo, D. Turner, “Characterizing the Roles of Atmospheric Structure and Clouds on the Radiation and Precipitation Budgets at Summit, Greenland,” NSF, $140K</a:t>
            </a:r>
          </a:p>
          <a:p>
            <a:pPr>
              <a:lnSpc>
                <a:spcPct val="80000"/>
              </a:lnSpc>
              <a:buClr>
                <a:schemeClr val="tx1"/>
              </a:buClr>
              <a:buSzTx/>
              <a:buFont typeface="+mj-lt"/>
              <a:buAutoNum type="arabicPeriod" startAt="43"/>
            </a:pPr>
            <a:r>
              <a:rPr lang="en-US" sz="1250" dirty="0"/>
              <a:t>M. Wenger, J. Haas, L. Murray-Kolb, “Cognitive performance testing: validation and norming of cognitive tests used in the </a:t>
            </a:r>
            <a:r>
              <a:rPr lang="en-US" sz="1250" dirty="0" err="1"/>
              <a:t>HarvestPlus</a:t>
            </a:r>
            <a:r>
              <a:rPr lang="en-US" sz="1250" dirty="0"/>
              <a:t> Biofortified pearl millet efficacy study in Maharashtra, India,” Gates Foundation, $134K</a:t>
            </a:r>
          </a:p>
          <a:p>
            <a:pPr>
              <a:lnSpc>
                <a:spcPct val="80000"/>
              </a:lnSpc>
              <a:buClr>
                <a:schemeClr val="tx1"/>
              </a:buClr>
              <a:buSzTx/>
              <a:buFont typeface="+mj-lt"/>
              <a:buAutoNum type="arabicPeriod" startAt="43"/>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a:t>
            </a:r>
            <a:r>
              <a:rPr lang="en-US" sz="1250" dirty="0" err="1"/>
              <a:t>Media,”ACS</a:t>
            </a:r>
            <a:r>
              <a:rPr lang="en-US" sz="1250" dirty="0"/>
              <a:t>, $110K</a:t>
            </a:r>
          </a:p>
          <a:p>
            <a:pPr>
              <a:lnSpc>
                <a:spcPct val="80000"/>
              </a:lnSpc>
              <a:buClr>
                <a:schemeClr val="tx1"/>
              </a:buClr>
              <a:buSzTx/>
              <a:buFont typeface="+mj-lt"/>
              <a:buAutoNum type="arabicPeriod" startAt="43"/>
            </a:pPr>
            <a:r>
              <a:rPr lang="en-US" sz="1250" dirty="0"/>
              <a:t>J. Garg, “Investigation of phonon scattering in superlattices for design of efficient multiple quantum-well hot carrier solar cells,” NSF, $107K</a:t>
            </a:r>
          </a:p>
          <a:p>
            <a:pPr>
              <a:lnSpc>
                <a:spcPct val="80000"/>
              </a:lnSpc>
              <a:buClr>
                <a:schemeClr val="tx1"/>
              </a:buClr>
              <a:buSzTx/>
              <a:buFont typeface="+mj-lt"/>
              <a:buAutoNum type="arabicPeriod" startAt="43"/>
            </a:pPr>
            <a:r>
              <a:rPr lang="en-US" sz="1250" dirty="0"/>
              <a:t> C. Pan, “Role of Maternal Fiber in Development of Diabetes-Promoting Invariant T Cells,” OUHSC, $40K</a:t>
            </a:r>
          </a:p>
          <a:p>
            <a:pPr>
              <a:lnSpc>
                <a:spcPct val="80000"/>
              </a:lnSpc>
              <a:buClr>
                <a:schemeClr val="tx1"/>
              </a:buClr>
              <a:buSzTx/>
              <a:buFont typeface="+mj-lt"/>
              <a:buAutoNum type="arabicPeriod" startAt="43"/>
            </a:pPr>
            <a:r>
              <a:rPr lang="en-US" sz="1250" dirty="0"/>
              <a:t>D. Rosendahl, “Future Drought Across Oklahoma,” OSU, $30K</a:t>
            </a:r>
          </a:p>
          <a:p>
            <a:pPr>
              <a:lnSpc>
                <a:spcPct val="80000"/>
              </a:lnSpc>
              <a:buClr>
                <a:schemeClr val="tx1"/>
              </a:buClr>
              <a:buSzTx/>
              <a:buFont typeface="+mj-lt"/>
              <a:buAutoNum type="arabicPeriod" startAt="43"/>
            </a:pPr>
            <a:r>
              <a:rPr lang="en-US" sz="1250" dirty="0"/>
              <a:t>S. Cavallo, “Predictability of midlatitude cyclones in relation to tropopause-based vortices over the Arctic, and sensitivity to reductions in sea ice,” NASA, $30K</a:t>
            </a:r>
          </a:p>
          <a:p>
            <a:pPr>
              <a:lnSpc>
                <a:spcPct val="80000"/>
              </a:lnSpc>
              <a:buClr>
                <a:schemeClr val="tx1"/>
              </a:buClr>
              <a:buSzTx/>
              <a:buFont typeface="+mj-lt"/>
              <a:buAutoNum type="arabicPeriod" startAt="43"/>
            </a:pPr>
            <a:r>
              <a:rPr lang="en-US" sz="1250" dirty="0"/>
              <a:t>S. Cavallo, D. Parsons, “Scientific Program Overview: THINICE,” NSF, $23K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26904348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51"/>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startAt="51"/>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startAt="51"/>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startAt="51"/>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startAt="51"/>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startAt="51"/>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startAt="51"/>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60"/>
            </a:pPr>
            <a:r>
              <a:rPr lang="en-US" sz="1250" dirty="0"/>
              <a:t>E. Martin, “CAREER: Precipitation Variability Across Timescales,” NSF, $940K</a:t>
            </a:r>
          </a:p>
          <a:p>
            <a:pPr>
              <a:lnSpc>
                <a:spcPct val="80000"/>
              </a:lnSpc>
              <a:buClr>
                <a:schemeClr val="tx1"/>
              </a:buClr>
              <a:buSzTx/>
              <a:buFont typeface="+mj-lt"/>
              <a:buAutoNum type="arabicPeriod" startAt="6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6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6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6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6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65952002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6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6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6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6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6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7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7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7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7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7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7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7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79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8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8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8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8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8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8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8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8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8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92"/>
            </a:pPr>
            <a:r>
              <a:rPr lang="en-US" sz="1250" dirty="0"/>
              <a:t>P. D. Sheehan, “Demographics of the Youngest Protostars and their Disks,” NSF, $300K</a:t>
            </a:r>
          </a:p>
          <a:p>
            <a:pPr>
              <a:lnSpc>
                <a:spcPct val="80000"/>
              </a:lnSpc>
              <a:buClr>
                <a:schemeClr val="tx1"/>
              </a:buClr>
              <a:buSzTx/>
              <a:buFont typeface="+mj-lt"/>
              <a:buAutoNum type="arabicPeriod" startAt="9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9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9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9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9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Panel</a:t>
            </a:r>
          </a:p>
        </p:txBody>
      </p:sp>
      <p:sp>
        <p:nvSpPr>
          <p:cNvPr id="3" name="Content Placeholder 2"/>
          <p:cNvSpPr>
            <a:spLocks noGrp="1"/>
          </p:cNvSpPr>
          <p:nvPr>
            <p:ph idx="1"/>
          </p:nvPr>
        </p:nvSpPr>
        <p:spPr>
          <a:xfrm>
            <a:off x="381000" y="1371600"/>
            <a:ext cx="8402638" cy="4648200"/>
          </a:xfrm>
        </p:spPr>
        <p:txBody>
          <a:bodyPr/>
          <a:lstStyle/>
          <a:p>
            <a:r>
              <a:rPr lang="en-US" b="1" u="sng" dirty="0"/>
              <a:t>Moderator</a:t>
            </a:r>
            <a:r>
              <a:rPr lang="en-US" dirty="0"/>
              <a:t>: Mickey Slimp, Great Plains Network</a:t>
            </a:r>
          </a:p>
          <a:p>
            <a:r>
              <a:rPr lang="en-US" dirty="0"/>
              <a:t>David Chaffin, University of Arkansas Fayetteville</a:t>
            </a:r>
          </a:p>
          <a:p>
            <a:r>
              <a:rPr lang="en-US" dirty="0"/>
              <a:t>Ryan Doll, Wichita State University</a:t>
            </a:r>
          </a:p>
          <a:p>
            <a:r>
              <a:rPr lang="en-US" dirty="0"/>
              <a:t>Ryan Johnson, University of South Dakota</a:t>
            </a:r>
          </a:p>
          <a:p>
            <a:r>
              <a:rPr lang="en-US" dirty="0"/>
              <a:t>Phil Redmon, University of Missouri Columbia</a:t>
            </a:r>
          </a:p>
          <a:p>
            <a:r>
              <a:rPr lang="en-US" dirty="0" err="1"/>
              <a:t>Hongfeng</a:t>
            </a:r>
            <a:r>
              <a:rPr lang="en-US" dirty="0"/>
              <a:t> Yu, University of Nebraska Lincoln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17 2025</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09831343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9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9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9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9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9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9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9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9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10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10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10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10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10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10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10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1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11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115"/>
            </a:pPr>
            <a:r>
              <a:rPr lang="en-US" sz="1250" dirty="0"/>
              <a:t>X. Dai, “Microlensing Size of AGN Reflection Hump,” NASA, $73K</a:t>
            </a:r>
          </a:p>
          <a:p>
            <a:pPr>
              <a:lnSpc>
                <a:spcPct val="80000"/>
              </a:lnSpc>
              <a:buClr>
                <a:schemeClr val="tx1"/>
              </a:buClr>
              <a:buSzTx/>
              <a:buFont typeface="+mj-lt"/>
              <a:buAutoNum type="arabicPeriod" startAt="11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11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115"/>
            </a:pPr>
            <a:r>
              <a:rPr lang="en-US" sz="1250" dirty="0"/>
              <a:t>S. Schroeder, “Viral RNA Structures, Function, and Energetics,” NIH, $25K</a:t>
            </a:r>
          </a:p>
          <a:p>
            <a:pPr>
              <a:lnSpc>
                <a:spcPct val="80000"/>
              </a:lnSpc>
              <a:buClr>
                <a:schemeClr val="tx1"/>
              </a:buClr>
              <a:buSzTx/>
              <a:buFont typeface="+mj-lt"/>
              <a:buAutoNum type="arabicPeriod" startAt="11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11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2025-2025,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2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12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12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123"/>
            </a:pPr>
            <a:r>
              <a:rPr lang="en-US" sz="1250" dirty="0"/>
              <a:t>P. Gaffney (OMRF), B. McKinney (TU), “Molecular Mechanisms and Genetics of Autoimmunity,” NIH, $2.4M</a:t>
            </a:r>
          </a:p>
          <a:p>
            <a:pPr>
              <a:lnSpc>
                <a:spcPct val="80000"/>
              </a:lnSpc>
              <a:buClr>
                <a:schemeClr val="tx1"/>
              </a:buClr>
              <a:buSzTx/>
              <a:buFont typeface="+mj-lt"/>
              <a:buAutoNum type="arabicPeriod" startAt="12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12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12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12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12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129"/>
            </a:pPr>
            <a:r>
              <a:rPr lang="en-US" sz="1250" dirty="0"/>
              <a:t>B. Wang, “Catalysis Driven by Confined Hot Carriers at the Liquid/Metal/Zeolite Interface,” DOE, $750K</a:t>
            </a:r>
          </a:p>
          <a:p>
            <a:pPr>
              <a:lnSpc>
                <a:spcPct val="80000"/>
              </a:lnSpc>
              <a:buClr>
                <a:schemeClr val="tx1"/>
              </a:buClr>
              <a:buSzTx/>
              <a:buFont typeface="+mj-lt"/>
              <a:buAutoNum type="arabicPeriod" startAt="12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12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3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3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3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3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3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3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3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14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14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14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14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14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14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14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5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5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5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5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5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5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5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5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5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5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5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5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5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5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6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6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6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6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6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65"/>
            </a:pPr>
            <a:r>
              <a:rPr lang="en-US" sz="1250" dirty="0"/>
              <a:t>C. Pan, “High Performance Bioinformatics Workflow for Integrative …,” U Tennessee Knoxville, $146K</a:t>
            </a:r>
          </a:p>
          <a:p>
            <a:pPr>
              <a:lnSpc>
                <a:spcPct val="80000"/>
              </a:lnSpc>
              <a:buClr>
                <a:schemeClr val="tx1"/>
              </a:buClr>
              <a:buSzTx/>
              <a:buFont typeface="+mj-lt"/>
              <a:buAutoNum type="arabicPeriod" startAt="16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7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7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7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7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7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7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7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7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7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7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7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7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7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7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8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88"/>
            </a:pPr>
            <a:r>
              <a:rPr lang="en-US" sz="1250" dirty="0"/>
              <a:t>L. Huang, X. Wu, “Dew Point Pressure Prediction of Natural Gas and Gas Condensation,” Industry, $36K</a:t>
            </a:r>
          </a:p>
          <a:p>
            <a:pPr>
              <a:lnSpc>
                <a:spcPct val="80000"/>
              </a:lnSpc>
              <a:buClr>
                <a:schemeClr val="tx1"/>
              </a:buClr>
              <a:buSzTx/>
              <a:buFont typeface="+mj-lt"/>
              <a:buAutoNum type="arabicPeriod" startAt="18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8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8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8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9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9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9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9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9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9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9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20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20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20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203"/>
            </a:pPr>
            <a:r>
              <a:rPr lang="en-US" sz="1250" dirty="0"/>
              <a:t>W. Freeman, “Dynamics of the brain epigenome with aging,” NIH, $960K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21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21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21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21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21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21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21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21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21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21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21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21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89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22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22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22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22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224"/>
            </a:pPr>
            <a:r>
              <a:rPr lang="en-US" sz="1250" dirty="0"/>
              <a:t>X. Wang, “Scale-dependent Covariance Localization for</a:t>
            </a:r>
          </a:p>
          <a:p>
            <a:pPr>
              <a:lnSpc>
                <a:spcPct val="80000"/>
              </a:lnSpc>
              <a:buClr>
                <a:schemeClr val="tx1"/>
              </a:buClr>
              <a:buSzTx/>
              <a:buFont typeface="Wingdings" pitchFamily="2" charset="2"/>
              <a:buAutoNum type="arabicPeriod" startAt="224"/>
            </a:pPr>
            <a:r>
              <a:rPr lang="en-US" sz="1250" dirty="0"/>
              <a:t>FV3GDAS 4DEnVar Data Assimilation System to</a:t>
            </a:r>
          </a:p>
          <a:p>
            <a:pPr>
              <a:lnSpc>
                <a:spcPct val="80000"/>
              </a:lnSpc>
              <a:buClr>
                <a:schemeClr val="tx1"/>
              </a:buClr>
              <a:buSzTx/>
              <a:buFont typeface="Wingdings" pitchFamily="2" charset="2"/>
              <a:buAutoNum type="arabicPeriod" startAt="224"/>
            </a:pPr>
            <a:r>
              <a:rPr lang="en-US" sz="1250" dirty="0"/>
              <a:t>Improve Global, Hurricane and Cloud Predictions,” NOAA, $194K</a:t>
            </a:r>
          </a:p>
          <a:p>
            <a:pPr>
              <a:lnSpc>
                <a:spcPct val="80000"/>
              </a:lnSpc>
              <a:buClr>
                <a:schemeClr val="tx1"/>
              </a:buClr>
              <a:buSzTx/>
              <a:buFont typeface="Wingdings" pitchFamily="2" charset="2"/>
              <a:buAutoNum type="arabicPeriod" startAt="22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3"/>
            </a:pPr>
            <a:r>
              <a:rPr lang="en-US" sz="1250" dirty="0"/>
              <a:t>D. Blume, “Spin and Spatial Correlations of Few-body Systems,” NSF, $294K</a:t>
            </a:r>
          </a:p>
          <a:p>
            <a:pPr>
              <a:lnSpc>
                <a:spcPct val="80000"/>
              </a:lnSpc>
              <a:buClr>
                <a:schemeClr val="tx1"/>
              </a:buClr>
              <a:buSzTx/>
              <a:buFont typeface="+mj-lt"/>
              <a:buAutoNum type="arabicPeriod" startAt="23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23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23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23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23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23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23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23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23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17 2025</a:t>
            </a:r>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23 years.</a:t>
            </a:r>
          </a:p>
        </p:txBody>
      </p:sp>
    </p:spTree>
    <p:extLst>
      <p:ext uri="{BB962C8B-B14F-4D97-AF65-F5344CB8AC3E}">
        <p14:creationId xmlns:p14="http://schemas.microsoft.com/office/powerpoint/2010/main" val="7055427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4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24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24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24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24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5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5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5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5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5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5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5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5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5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5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5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5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5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5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6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6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6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6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7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7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7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7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7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7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7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8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8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8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8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8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8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8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8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8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8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8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8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8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8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9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9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9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9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9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9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9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95"/>
            </a:pPr>
            <a:r>
              <a:rPr lang="en-US" sz="1250" dirty="0"/>
              <a:t>B. Moore, “National </a:t>
            </a:r>
            <a:r>
              <a:rPr lang="en-US" sz="1250" dirty="0" err="1"/>
              <a:t>Mesonet</a:t>
            </a:r>
            <a:r>
              <a:rPr lang="en-US" sz="1250" dirty="0"/>
              <a:t> Program 2015-2025,” Global Science Technology Inc, $473K</a:t>
            </a:r>
          </a:p>
          <a:p>
            <a:pPr>
              <a:lnSpc>
                <a:spcPct val="80000"/>
              </a:lnSpc>
              <a:buClr>
                <a:schemeClr val="tx1"/>
              </a:buClr>
              <a:buSzTx/>
              <a:buFont typeface="Wingdings" pitchFamily="2" charset="2"/>
              <a:buAutoNum type="arabicPeriod" startAt="29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30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30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304"/>
            </a:pPr>
            <a:r>
              <a:rPr lang="en-US" sz="1250" dirty="0"/>
              <a:t>X. Wang, “Hybrid Data Assimilation for Convective-Scale,” NOAA, $99K</a:t>
            </a:r>
          </a:p>
          <a:p>
            <a:pPr>
              <a:lnSpc>
                <a:spcPct val="80000"/>
              </a:lnSpc>
              <a:buClr>
                <a:schemeClr val="tx1"/>
              </a:buClr>
              <a:buSzTx/>
              <a:buFont typeface="Wingdings" pitchFamily="2" charset="2"/>
              <a:buAutoNum type="arabicPeriod" startAt="30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30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30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3"/>
            </a:pPr>
            <a:r>
              <a:rPr lang="en-US" sz="1250" dirty="0"/>
              <a:t>J. Dyer, “Heart Rate Variability Assessment as an Indicator of Health,” OUHSC, $121K</a:t>
            </a:r>
          </a:p>
          <a:p>
            <a:pPr>
              <a:lnSpc>
                <a:spcPct val="80000"/>
              </a:lnSpc>
              <a:buClr>
                <a:schemeClr val="tx1"/>
              </a:buClr>
              <a:buSzTx/>
              <a:buFont typeface="+mj-lt"/>
              <a:buAutoNum type="arabicPeriod" startAt="313"/>
            </a:pPr>
            <a:r>
              <a:rPr lang="en-US" sz="1250" dirty="0"/>
              <a:t>M. Zaman, “Southern Plains Transportation Center (SPTC),” USDOT, $7.7M</a:t>
            </a:r>
          </a:p>
          <a:p>
            <a:pPr>
              <a:lnSpc>
                <a:spcPct val="80000"/>
              </a:lnSpc>
              <a:buClr>
                <a:schemeClr val="tx1"/>
              </a:buClr>
              <a:buSzTx/>
              <a:buFont typeface="+mj-lt"/>
              <a:buAutoNum type="arabicPeriod" startAt="31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mj-lt"/>
              <a:buAutoNum type="arabicPeriod" startAt="31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mj-lt"/>
              <a:buAutoNum type="arabicPeriod" startAt="313"/>
            </a:pPr>
            <a:r>
              <a:rPr lang="en-US" sz="1250" dirty="0"/>
              <a:t>E. Baron, “Models of Interacting Supernovae: Probing the Circumstellar Environment,” NASA, $381K</a:t>
            </a:r>
          </a:p>
          <a:p>
            <a:pPr>
              <a:lnSpc>
                <a:spcPct val="80000"/>
              </a:lnSpc>
              <a:buClr>
                <a:schemeClr val="tx1"/>
              </a:buClr>
              <a:buSzTx/>
              <a:buFont typeface="+mj-lt"/>
              <a:buAutoNum type="arabicPeriod" startAt="31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mj-lt"/>
              <a:buAutoNum type="arabicPeriod" startAt="31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mj-lt"/>
              <a:buAutoNum type="arabicPeriod" startAt="31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mj-lt"/>
              <a:buAutoNum type="arabicPeriod" startAt="32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mj-lt"/>
              <a:buAutoNum type="arabicPeriod" startAt="32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mj-lt"/>
              <a:buAutoNum type="arabicPeriod" startAt="32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mj-lt"/>
              <a:buAutoNum type="arabicPeriod" startAt="32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mj-lt"/>
              <a:buAutoNum type="arabicPeriod" startAt="32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mj-lt"/>
              <a:buAutoNum type="arabicPeriod" startAt="326"/>
            </a:pPr>
            <a:r>
              <a:rPr lang="en-US" sz="1250" dirty="0"/>
              <a:t>K. Nicholas, “Catalytic </a:t>
            </a:r>
            <a:r>
              <a:rPr lang="en-US" sz="1250" dirty="0" err="1"/>
              <a:t>Deoxydehydration</a:t>
            </a:r>
            <a:r>
              <a:rPr lang="en-US" sz="1250" dirty="0"/>
              <a:t>,” DOE, $438K</a:t>
            </a:r>
          </a:p>
          <a:p>
            <a:pPr>
              <a:lnSpc>
                <a:spcPct val="80000"/>
              </a:lnSpc>
              <a:buClr>
                <a:schemeClr val="tx1"/>
              </a:buClr>
              <a:buSzTx/>
              <a:buFont typeface="+mj-lt"/>
              <a:buAutoNum type="arabicPeriod" startAt="32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mj-lt"/>
              <a:buAutoNum type="arabicPeriod" startAt="32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33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33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335"/>
            </a:pPr>
            <a:endParaRPr lang="en-US" sz="1250" dirty="0"/>
          </a:p>
          <a:p>
            <a:pPr>
              <a:lnSpc>
                <a:spcPct val="80000"/>
              </a:lnSpc>
              <a:buClr>
                <a:schemeClr val="tx1"/>
              </a:buClr>
              <a:buSzTx/>
              <a:buFont typeface="+mj-lt"/>
              <a:buAutoNum type="arabicPeriod" startAt="33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mj-lt"/>
              <a:buAutoNum type="arabicPeriod" startAt="34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mj-lt"/>
              <a:buAutoNum type="arabicPeriod" startAt="34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mj-lt"/>
              <a:buAutoNum type="arabicPeriod" startAt="341"/>
            </a:pPr>
            <a:r>
              <a:rPr lang="en-US" sz="1250" dirty="0"/>
              <a:t>J. Li, “Targeting Mosquito FREP1 Protein for Malaria Control,” NIH, $424K</a:t>
            </a:r>
          </a:p>
          <a:p>
            <a:pPr>
              <a:lnSpc>
                <a:spcPct val="80000"/>
              </a:lnSpc>
              <a:buClr>
                <a:schemeClr val="tx1"/>
              </a:buClr>
              <a:buSzTx/>
              <a:buFont typeface="+mj-lt"/>
              <a:buAutoNum type="arabicPeriod" startAt="341"/>
            </a:pPr>
            <a:r>
              <a:rPr lang="en-US" sz="1250" dirty="0"/>
              <a:t>J. Li, “CAREER: Genetic and Molecular Mechanisms of Parasite Infection in Insects,” NSF, $783K</a:t>
            </a:r>
          </a:p>
          <a:p>
            <a:pPr>
              <a:lnSpc>
                <a:spcPct val="80000"/>
              </a:lnSpc>
              <a:buClr>
                <a:schemeClr val="tx1"/>
              </a:buClr>
              <a:buSzTx/>
              <a:buFont typeface="+mj-lt"/>
              <a:buAutoNum type="arabicPeriod" startAt="34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1"/>
            </a:pPr>
            <a:r>
              <a:rPr lang="en-US" sz="1250" dirty="0"/>
              <a:t>D. Atkins, J. Li, “Memory T cell-mediated protecting against malaria,” NIH, $76K</a:t>
            </a:r>
          </a:p>
          <a:p>
            <a:pPr>
              <a:lnSpc>
                <a:spcPct val="80000"/>
              </a:lnSpc>
              <a:buClr>
                <a:schemeClr val="tx1"/>
              </a:buClr>
              <a:buSzTx/>
              <a:buFont typeface="+mj-lt"/>
              <a:buAutoNum type="arabicPeriod" startAt="35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5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5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5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5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5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17 2025</a:t>
            </a:r>
          </a:p>
        </p:txBody>
      </p:sp>
      <p:sp>
        <p:nvSpPr>
          <p:cNvPr id="13" name="Slide Number Placeholder 5"/>
          <p:cNvSpPr>
            <a:spLocks noGrp="1"/>
          </p:cNvSpPr>
          <p:nvPr>
            <p:ph type="sldNum" sz="quarter" idx="11"/>
          </p:nvPr>
        </p:nvSpPr>
        <p:spPr/>
        <p:txBody>
          <a:bodyPr/>
          <a:lstStyle/>
          <a:p>
            <a:fld id="{8A817468-1DA3-4F0D-AAD2-F80D2E533068}" type="slidenum">
              <a:rPr lang="en-US"/>
              <a:pPr/>
              <a:t>99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mj-lt"/>
              <a:buAutoNum type="arabicPeriod" startAt="35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mj-lt"/>
              <a:buAutoNum type="arabicPeriod" startAt="35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mj-lt"/>
              <a:buAutoNum type="arabicPeriod" startAt="35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mj-lt"/>
              <a:buAutoNum type="arabicPeriod" startAt="35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6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6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6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6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6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6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6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$1B+ total, $500M+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2.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5.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66.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7.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8.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9.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0.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41634</TotalTime>
  <Words>40698</Words>
  <Application>Microsoft Office PowerPoint</Application>
  <PresentationFormat>On-screen Show (4:3)</PresentationFormat>
  <Paragraphs>3216</Paragraphs>
  <Slides>188</Slides>
  <Notes>126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188</vt:i4>
      </vt:variant>
    </vt:vector>
  </HeadingPairs>
  <TitlesOfParts>
    <vt:vector size="196" baseType="lpstr">
      <vt:lpstr>Arial</vt:lpstr>
      <vt:lpstr>Arial Black</vt:lpstr>
      <vt:lpstr>Calibri</vt:lpstr>
      <vt:lpstr>Courier New</vt:lpstr>
      <vt:lpstr>Tahoma</vt:lpstr>
      <vt:lpstr>Times New Roman</vt:lpstr>
      <vt:lpstr>Wingdings</vt:lpstr>
      <vt:lpstr>Blends</vt:lpstr>
      <vt:lpstr>Oklahoma Supercomputing Symposium 2025</vt:lpstr>
      <vt:lpstr>OSCER State of the Center</vt:lpstr>
      <vt:lpstr>I Love Questions!</vt:lpstr>
      <vt:lpstr>Preregistration Profile 2025</vt:lpstr>
      <vt:lpstr>Attendee Profile 2002-2024</vt:lpstr>
      <vt:lpstr>Thanks!</vt:lpstr>
      <vt:lpstr>Thanks: Plenary Speakers</vt:lpstr>
      <vt:lpstr>Thanks: Plenary Panel</vt:lpstr>
      <vt:lpstr>Thanks!</vt:lpstr>
      <vt:lpstr>Outline</vt:lpstr>
      <vt:lpstr>Resources</vt:lpstr>
      <vt:lpstr>Forward Looking Disclaimer</vt:lpstr>
      <vt:lpstr>OU IT’s Research Computing Resources</vt:lpstr>
      <vt:lpstr>OU Research Computing Summary</vt:lpstr>
      <vt:lpstr>OSCER Charging Approach</vt:lpstr>
      <vt:lpstr>Coming Soon: Legally Regulated Data</vt:lpstr>
      <vt:lpstr>Supercomputer</vt:lpstr>
      <vt:lpstr>Supercomputer Specs </vt:lpstr>
      <vt:lpstr>Node Flavors</vt:lpstr>
      <vt:lpstr>Supercomputer Condominium Nodes</vt:lpstr>
      <vt:lpstr>Storage: /home</vt:lpstr>
      <vt:lpstr>Storage: /scratch</vt:lpstr>
      <vt:lpstr>Why 2 Flavors of /scratch?</vt:lpstr>
      <vt:lpstr>Storage: OURdisk &amp; OURRstore</vt:lpstr>
      <vt:lpstr>Supercomputer Uptime: Biggest Factor #1</vt:lpstr>
      <vt:lpstr>Supercomputer Uptime: Biggest Factor #2</vt:lpstr>
      <vt:lpstr>DRBD</vt:lpstr>
      <vt:lpstr>Supercomputer Roadmap Items #1</vt:lpstr>
      <vt:lpstr>Supercomputer Roadmap Items #2</vt:lpstr>
      <vt:lpstr>OU Research Cloud (OURcloud)</vt:lpstr>
      <vt:lpstr>OU Research Cloud (OURcloud)</vt:lpstr>
      <vt:lpstr>OU Research Disk (OURdisk)</vt:lpstr>
      <vt:lpstr>OU Research Disk (OURdisk)</vt:lpstr>
      <vt:lpstr>OURdisk Roadmap Items</vt:lpstr>
      <vt:lpstr>Why Ceph for OURdisk?</vt:lpstr>
      <vt:lpstr>OU &amp; Regional Research Store (OURRstore)</vt:lpstr>
      <vt:lpstr>OURRstore Tape Archive #1</vt:lpstr>
      <vt:lpstr>New OURRstore Tape Archive #2</vt:lpstr>
      <vt:lpstr>New OURRstore Tape Archive #3</vt:lpstr>
      <vt:lpstr>OURRstore Roadmap Items #2</vt:lpstr>
      <vt:lpstr>Why Tape?</vt:lpstr>
      <vt:lpstr>OneOklahoma Friction Free Network (OFFN)</vt:lpstr>
      <vt:lpstr>OneOklahoma Friction Free Network</vt:lpstr>
      <vt:lpstr>OFFN Across Oklahoma</vt:lpstr>
      <vt:lpstr>OFFN @ OU Norman</vt:lpstr>
      <vt:lpstr>TODAY: OFFN @ OU Norman 100GE</vt:lpstr>
      <vt:lpstr>COMING: OFFN @ OU Norman 400GE</vt:lpstr>
      <vt:lpstr>OSCER Team</vt:lpstr>
      <vt:lpstr>OSCER Personnel</vt:lpstr>
      <vt:lpstr>OU IT Collaborators</vt:lpstr>
      <vt:lpstr>A Change of Paradigm</vt:lpstr>
      <vt:lpstr>A Change in Paradigm #1</vt:lpstr>
      <vt:lpstr>A Change in Paradigm #2</vt:lpstr>
      <vt:lpstr>A Change in Paradigm #3</vt:lpstr>
      <vt:lpstr>A Change in Paradigm #4</vt:lpstr>
      <vt:lpstr>Accomplishments</vt:lpstr>
      <vt:lpstr>PowerPoint Presentation</vt:lpstr>
      <vt:lpstr>CI Funding Led by OU IT: $7.1M</vt:lpstr>
      <vt:lpstr>NEW! OneOCII-AIC</vt:lpstr>
      <vt:lpstr>NEW! OFFN-400</vt:lpstr>
      <vt:lpstr> OSCER Outcomes: Research</vt:lpstr>
      <vt:lpstr>OSCER Outcomes: Education #1</vt:lpstr>
      <vt:lpstr>OSCER Outcomes: Education #2</vt:lpstr>
      <vt:lpstr>OneOCII CI Grants</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CI Funding Led by OU IT: $7.1M</vt:lpstr>
      <vt:lpstr>OSCER Users vs Non-Users @ OU Norman</vt:lpstr>
      <vt:lpstr>Publications Facilitated by Research IT</vt:lpstr>
      <vt:lpstr>Usage: OSCER vs ACCESS</vt:lpstr>
      <vt:lpstr>OU Norman Strategic Plan: Relevant Items</vt:lpstr>
      <vt:lpstr>OU Norman Strategic Plan Items 2020</vt:lpstr>
      <vt:lpstr>OU Strategic Plan Items 2025 #1</vt:lpstr>
      <vt:lpstr>OU Strategic Plan Items 2025 #2</vt:lpstr>
      <vt:lpstr>Comparisons to Aspirational Peers</vt:lpstr>
      <vt:lpstr>Aspirational Peers (AAU $309M-$618M FY19)</vt:lpstr>
      <vt:lpstr>Comparison to Aspirational Peers (AAU)</vt:lpstr>
      <vt:lpstr>Legally Regulated Enclaves</vt:lpstr>
      <vt:lpstr>New Legally Regulated Enclaves (HIPAA, CUI Etc)</vt:lpstr>
      <vt:lpstr>Ongoing, Current and New Initiatives</vt:lpstr>
      <vt:lpstr>CI Facilitators Virtual Residency</vt:lpstr>
      <vt:lpstr>Virtual Residency Program</vt:lpstr>
      <vt:lpstr>CCIFTD</vt:lpstr>
      <vt:lpstr>Lead, Follow or Get Out of the Way</vt:lpstr>
      <vt:lpstr>Taking Leadership</vt:lpstr>
      <vt:lpstr>Things We’ve Invented</vt:lpstr>
      <vt:lpstr>Statewide Leadership Examples</vt:lpstr>
      <vt:lpstr>Regional Leadership Examples</vt:lpstr>
      <vt:lpstr>National Leadership Examples</vt:lpstr>
      <vt:lpstr>Acknowledgements</vt:lpstr>
      <vt:lpstr>Thanks!</vt:lpstr>
      <vt:lpstr>Thanks: Plenary Speakers</vt:lpstr>
      <vt:lpstr>Thanks: Plenary Panel</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lpstr>Symposium 2004-19 Sponsors: Thank You!</vt:lpstr>
      <vt:lpstr>OU FY2023 Usage by Top PIs</vt:lpstr>
      <vt:lpstr>OSCER Condominium Owners</vt:lpstr>
      <vt:lpstr>OU Research Disk (OURdisk) #2</vt:lpstr>
      <vt:lpstr>OURRstore Roadmap Items #1</vt:lpstr>
      <vt:lpstr>Uptime Comparison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Neeman, Henry J.</cp:lastModifiedBy>
  <cp:revision>943</cp:revision>
  <cp:lastPrinted>1601-01-01T00:00:00Z</cp:lastPrinted>
  <dcterms:created xsi:type="dcterms:W3CDTF">2001-08-18T12:37:15Z</dcterms:created>
  <dcterms:modified xsi:type="dcterms:W3CDTF">2025-09-17T13:25:05Z</dcterms:modified>
</cp:coreProperties>
</file>