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5" r:id="rId2"/>
    <p:sldId id="772" r:id="rId3"/>
    <p:sldId id="285" r:id="rId4"/>
    <p:sldId id="852" r:id="rId5"/>
    <p:sldId id="853" r:id="rId6"/>
    <p:sldId id="854" r:id="rId7"/>
    <p:sldId id="307" r:id="rId8"/>
    <p:sldId id="847" r:id="rId9"/>
    <p:sldId id="635" r:id="rId10"/>
    <p:sldId id="636" r:id="rId11"/>
    <p:sldId id="781" r:id="rId12"/>
    <p:sldId id="705" r:id="rId13"/>
    <p:sldId id="500" r:id="rId14"/>
    <p:sldId id="290" r:id="rId15"/>
    <p:sldId id="639" r:id="rId16"/>
    <p:sldId id="762" r:id="rId17"/>
    <p:sldId id="844" r:id="rId18"/>
    <p:sldId id="855" r:id="rId19"/>
    <p:sldId id="818" r:id="rId20"/>
    <p:sldId id="834" r:id="rId21"/>
    <p:sldId id="835" r:id="rId22"/>
    <p:sldId id="808" r:id="rId23"/>
    <p:sldId id="785" r:id="rId24"/>
    <p:sldId id="823" r:id="rId25"/>
    <p:sldId id="849" r:id="rId26"/>
    <p:sldId id="850" r:id="rId27"/>
    <p:sldId id="851" r:id="rId28"/>
    <p:sldId id="790" r:id="rId29"/>
    <p:sldId id="846" r:id="rId30"/>
    <p:sldId id="77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92BFF"/>
    <a:srgbClr val="FF82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CAB539-7E2D-404B-ADFF-C2D76CA34DD8}" v="13" dt="2021-09-28T20:10:37.6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90" autoAdjust="0"/>
    <p:restoredTop sz="94631"/>
  </p:normalViewPr>
  <p:slideViewPr>
    <p:cSldViewPr snapToGrid="0" snapToObjects="1">
      <p:cViewPr varScale="1">
        <p:scale>
          <a:sx n="155" d="100"/>
          <a:sy n="155" d="100"/>
        </p:scale>
        <p:origin x="224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EF66D5-18CC-B041-9CD2-9A3A5090F0D4}" type="datetimeFigureOut">
              <a:rPr lang="en-US" smtClean="0"/>
              <a:t>9/28/21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96CF2-31C1-204C-891C-F3F3D4A56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04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4DDBD04B-CC00-436A-9554-927FB5644F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E33DAC2A-CC94-46E4-95C0-B2E172791D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No. of transistors in a INTEL processor, 2017 figures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Power consumed by data centers in 2016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Percentage of world power in 2025 that will be consumed by data centers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Percentage of power consumed by memory and cpu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B42289E4-31B9-4D7B-BCE2-46384BF6C2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6F128807-8ECC-49CF-839B-D36CF07191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SG" altLang="en-US"/>
              <a:t>0, 1, 2 </a:t>
            </a: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04903367-98EE-429E-B910-656318871E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0DB225-1487-4668-BD51-FC73BCE14E2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0D76896E-76FF-4BAD-96FE-9CD347A35A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7D99A1DF-31E7-42C2-B898-74528B2034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4489E939-6447-4AFA-A685-AC399DADFA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70543866-A508-485D-9F61-A63E3B7E4D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Molecule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Sandwiched structure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Ternary memristor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Three discrete states with non-volatility is unique and has implications – don’t have time to talk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8C2C1DFE-8994-408F-A27A-9F86CD8A04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0F1BBFC5-3E9A-47E0-A200-E416BFA2EC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Capacitance should change by forming supramolecular dipoles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FA0AD7C2-4699-4E1C-A479-BAA587BF58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2B97D652-428C-4238-B30B-D3EF36B1E2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Here you go – memcapacitor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Parallel to memristor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Only during CD – not the other transition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A99AAEAB-E6CF-4AF3-9E18-AFCCDCDC7B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2523BCE6-ED57-4E6F-9C7E-32C84177E0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B175E1E7-C0EB-45DD-B407-7D8A0258AE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364EF9-F8B6-4D9E-A1FA-96DDB928854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B99E2-7090-BA49-8B13-F54F0AF25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625D6-6F0B-7944-AED1-6BB7236F8E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8AE38-D2C7-D740-8711-C6D2DC463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B097-BDEF-9040-914B-BBB5BB5D49E8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F319E-FD77-D14D-ACB3-7FEF2C389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C1C78-E97F-BC44-B46D-4582A5A12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86F3C-2D7F-E241-BC06-0FCF8C623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3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C0E99-1310-6F44-A064-8A5B5CBDC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A1C316-1173-CD43-8DFD-27E6456E15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9B0A1-3BA9-2E40-89B7-74F080F7A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B097-BDEF-9040-914B-BBB5BB5D49E8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F6ABF-D78F-E445-8ACA-E2CBC9FDE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14746-E766-354D-85ED-AA188901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86F3C-2D7F-E241-BC06-0FCF8C623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6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67E185-6F23-154D-8122-E27AAEDD0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0DD38-6363-4E4B-8FF0-E9BB7BBD7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4B2BC-9B17-8E48-ACB2-4A355BEC6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B097-BDEF-9040-914B-BBB5BB5D49E8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C8D4B-7C9C-894D-879F-866C24F45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29470-10B3-4349-AD79-3F743A618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86F3C-2D7F-E241-BC06-0FCF8C623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7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CA3FE-C8D6-C942-AD41-563DEB8B8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AC28F-8A19-7E43-9AA6-0D22EE211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CEB11-43CF-E549-8540-D06BAC651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B097-BDEF-9040-914B-BBB5BB5D49E8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B2FE0-3028-E54F-BCDF-248252F01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480ED-B119-A442-8A02-E15C00B3C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86F3C-2D7F-E241-BC06-0FCF8C623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4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EAF11-8D05-F742-A82D-D37AECC5D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4B81E-A2DD-E946-87C8-334361B8B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42150-D091-3F45-B434-673A46A1D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B097-BDEF-9040-914B-BBB5BB5D49E8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47B87-1203-5045-9443-2E0B9B1DF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35C81-70C4-9640-BD23-BF2A2E694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86F3C-2D7F-E241-BC06-0FCF8C623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5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4C6BB-E1E9-844A-8DF4-5076709BC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662A2-90C8-294A-929E-6636A8FC56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C983D8-3E63-1743-A13E-5F7E605363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D6D09C-7853-E248-9EE0-C1D059CEA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B097-BDEF-9040-914B-BBB5BB5D49E8}" type="datetimeFigureOut">
              <a:rPr lang="en-US" smtClean="0"/>
              <a:t>9/28/21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4BE43-2060-604A-99D4-5957819D0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4F47F3-32A5-4C4F-BC70-654B26429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86F3C-2D7F-E241-BC06-0FCF8C623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AC82B-A805-7C46-9602-0B8A0CAB6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964C3-1B06-4D43-86B3-025034EBB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501E48-2277-D446-AAA5-A42CDAA04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4D928-8EAF-D843-9BBF-4CBFCA6549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D7E662-54FF-5C4E-A2A9-5894A8ECA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FB7BE7-AF3D-8C4F-A766-8DE5B8FE6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B097-BDEF-9040-914B-BBB5BB5D49E8}" type="datetimeFigureOut">
              <a:rPr lang="en-US" smtClean="0"/>
              <a:t>9/28/21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2FF9A7-0946-A649-AB41-319EFBCBF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53A7E7-9B4F-C24A-8D24-444D229E3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86F3C-2D7F-E241-BC06-0FCF8C623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2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FABFA-153D-C348-BAC8-49DF841B7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18E797-7AB6-3443-9A6D-913E7971C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B097-BDEF-9040-914B-BBB5BB5D49E8}" type="datetimeFigureOut">
              <a:rPr lang="en-US" smtClean="0"/>
              <a:t>9/28/21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E6F545-BFDC-0E40-8223-B612D3FC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AD5F41-18D5-A946-B88C-7D71FCCDB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86F3C-2D7F-E241-BC06-0FCF8C623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1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1DE33B-9238-B848-9F0B-46204810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B097-BDEF-9040-914B-BBB5BB5D49E8}" type="datetimeFigureOut">
              <a:rPr lang="en-US" smtClean="0"/>
              <a:t>9/28/21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B619CD-4590-C442-A436-79505B3B7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9954D4-28B4-174B-9C61-DDF7FA68C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86F3C-2D7F-E241-BC06-0FCF8C623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5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F525-08C5-4D42-9E85-FE9392744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FD410-EC5C-A842-9A61-83262047B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843C51-F60A-4441-A612-C9FE49764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62866B-16E0-4545-ABC0-975CDD265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B097-BDEF-9040-914B-BBB5BB5D49E8}" type="datetimeFigureOut">
              <a:rPr lang="en-US" smtClean="0"/>
              <a:t>9/28/21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AF31B-749F-494D-A11A-E5A7B3296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515FC-F4AA-E846-9C40-95820750C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86F3C-2D7F-E241-BC06-0FCF8C623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2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9D87E-2D6C-AB46-BA88-75F1882DB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A36492-51DE-7246-93A6-A1E88C16C9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0277DB-8166-DB40-BCDA-3BFB553B4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2174D-1B7D-6B43-8D6E-968D48D96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B097-BDEF-9040-914B-BBB5BB5D49E8}" type="datetimeFigureOut">
              <a:rPr lang="en-US" smtClean="0"/>
              <a:t>9/28/21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00240A-25D1-6D42-870A-C4F2E4670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578C3-0A84-2B4C-AD78-CCA97E388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86F3C-2D7F-E241-BC06-0FCF8C623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3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F69542-156B-A548-823D-B3C9846CB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56EB73-21F2-C643-A64D-5B1FF6A4E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E9A01-501E-444F-96EA-6159F56C5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CB097-BDEF-9040-914B-BBB5BB5D49E8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DB9B5-6C11-0045-B00F-6FC20525AB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69362-CD4F-B54A-887D-9932AE3E3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86F3C-2D7F-E241-BC06-0FCF8C623F5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A63C7B-1480-A043-987E-33ABAC5581B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480" y="4918921"/>
            <a:ext cx="4473039" cy="251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16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>
              <a:lumMod val="75000"/>
              <a:lumOff val="25000"/>
            </a:schemeClr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6.jpeg"/><Relationship Id="rId7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3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40BEA-A940-4615-A72F-2004FCF047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16000"/>
            <a:ext cx="12192000" cy="17145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4000" b="1" dirty="0">
                <a:solidFill>
                  <a:srgbClr val="FF8200"/>
                </a:solidFill>
                <a:latin typeface="+mn-lt"/>
              </a:rPr>
              <a:t>An Organic Electronic Platform for Ultra-low energy </a:t>
            </a:r>
            <a:br>
              <a:rPr lang="en-US" sz="4000" b="1" dirty="0">
                <a:solidFill>
                  <a:srgbClr val="FF8200"/>
                </a:solidFill>
                <a:latin typeface="+mn-lt"/>
              </a:rPr>
            </a:br>
            <a:r>
              <a:rPr lang="en-US" sz="4000" b="1" dirty="0">
                <a:solidFill>
                  <a:srgbClr val="FF8200"/>
                </a:solidFill>
                <a:latin typeface="+mn-lt"/>
              </a:rPr>
              <a:t>and</a:t>
            </a:r>
            <a:br>
              <a:rPr lang="en-US" sz="4000" b="1" dirty="0">
                <a:solidFill>
                  <a:srgbClr val="FF8200"/>
                </a:solidFill>
                <a:latin typeface="+mn-lt"/>
              </a:rPr>
            </a:br>
            <a:r>
              <a:rPr lang="en-US" sz="4000" b="1" dirty="0">
                <a:solidFill>
                  <a:srgbClr val="FF8200"/>
                </a:solidFill>
                <a:latin typeface="+mn-lt"/>
              </a:rPr>
              <a:t>Brain- like Electronics</a:t>
            </a:r>
            <a:endParaRPr lang="en-US" sz="4000" b="1" dirty="0">
              <a:solidFill>
                <a:srgbClr val="FF8200"/>
              </a:solidFill>
              <a:latin typeface="+mn-lt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BC492D-4AE4-4441-994D-2E09A64A3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8875" y="2998788"/>
            <a:ext cx="9874250" cy="1427162"/>
          </a:xfrm>
        </p:spPr>
        <p:txBody>
          <a:bodyPr rtlCol="0">
            <a:normAutofit/>
          </a:bodyPr>
          <a:lstStyle/>
          <a:p>
            <a:pPr algn="ctr" eaLnBrk="1" fontAlgn="auto" hangingPunct="1">
              <a:defRPr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T. Venkatesan</a:t>
            </a:r>
          </a:p>
          <a:p>
            <a:pPr algn="ctr" eaLnBrk="1" fontAlgn="auto" hangingPunct="1">
              <a:defRPr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Center for Quantum Research and Technology</a:t>
            </a:r>
          </a:p>
          <a:p>
            <a:pPr algn="ctr" eaLnBrk="1" fontAlgn="auto" hangingPunct="1">
              <a:defRPr/>
            </a:pP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Venky@ou.edu</a:t>
            </a:r>
          </a:p>
          <a:p>
            <a:pPr algn="ctr" eaLnBrk="1" fontAlgn="auto" hangingPunct="1">
              <a:defRPr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5" name="Audio 7">
            <a:hlinkClick r:id="" action="ppaction://media"/>
            <a:extLst>
              <a:ext uri="{FF2B5EF4-FFF2-40B4-BE49-F238E27FC236}">
                <a16:creationId xmlns:a16="http://schemas.microsoft.com/office/drawing/2014/main" id="{2CA37F1B-6F4F-44EB-A798-F6C28B7D4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8944821-17C3-4F16-8D04-AD16746E1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481" y="4208459"/>
            <a:ext cx="2979037" cy="15097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8841"/>
    </mc:Choice>
    <mc:Fallback xmlns="">
      <p:transition advTm="1884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74FB49B-2087-4021-89C8-9DD1F0A5BB8B}"/>
              </a:ext>
            </a:extLst>
          </p:cNvPr>
          <p:cNvSpPr/>
          <p:nvPr/>
        </p:nvSpPr>
        <p:spPr>
          <a:xfrm>
            <a:off x="6873081" y="5307013"/>
            <a:ext cx="5207000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</a:rPr>
              <a:t>Goswami, Sreetosh, et al. </a:t>
            </a:r>
            <a:r>
              <a:rPr lang="en-US" sz="1050" i="1" dirty="0">
                <a:solidFill>
                  <a:schemeClr val="bg1"/>
                </a:solidFill>
                <a:latin typeface="Arial" panose="020B0604020202020204" pitchFamily="34" charset="0"/>
              </a:rPr>
              <a:t>Nature materials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</a:rPr>
              <a:t> 16.12 (2017): 1216.</a:t>
            </a:r>
            <a:endParaRPr lang="en-US" sz="105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1507" name="Group 6">
            <a:extLst>
              <a:ext uri="{FF2B5EF4-FFF2-40B4-BE49-F238E27FC236}">
                <a16:creationId xmlns:a16="http://schemas.microsoft.com/office/drawing/2014/main" id="{F566AB60-90CE-4A58-91E1-17A5A1B92508}"/>
              </a:ext>
            </a:extLst>
          </p:cNvPr>
          <p:cNvGrpSpPr>
            <a:grpSpLocks/>
          </p:cNvGrpSpPr>
          <p:nvPr/>
        </p:nvGrpSpPr>
        <p:grpSpPr bwMode="auto">
          <a:xfrm>
            <a:off x="146844" y="1420813"/>
            <a:ext cx="11898312" cy="4214813"/>
            <a:chOff x="1093575" y="2177764"/>
            <a:chExt cx="7032186" cy="3421912"/>
          </a:xfrm>
        </p:grpSpPr>
        <p:grpSp>
          <p:nvGrpSpPr>
            <p:cNvPr id="21513" name="Group 11">
              <a:extLst>
                <a:ext uri="{FF2B5EF4-FFF2-40B4-BE49-F238E27FC236}">
                  <a16:creationId xmlns:a16="http://schemas.microsoft.com/office/drawing/2014/main" id="{15612F60-AED5-4902-9630-F833FB5DE4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3575" y="2177764"/>
              <a:ext cx="6966929" cy="3421912"/>
              <a:chOff x="1502711" y="2238069"/>
              <a:chExt cx="8855702" cy="4089884"/>
            </a:xfrm>
          </p:grpSpPr>
          <p:pic>
            <p:nvPicPr>
              <p:cNvPr id="21526" name="Picture 3">
                <a:extLst>
                  <a:ext uri="{FF2B5EF4-FFF2-40B4-BE49-F238E27FC236}">
                    <a16:creationId xmlns:a16="http://schemas.microsoft.com/office/drawing/2014/main" id="{2FBEDB39-3F8A-4A40-9B53-3D296A20E7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9622" y="4389085"/>
                <a:ext cx="2429642" cy="19099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27" name="Picture 5">
                <a:extLst>
                  <a:ext uri="{FF2B5EF4-FFF2-40B4-BE49-F238E27FC236}">
                    <a16:creationId xmlns:a16="http://schemas.microsoft.com/office/drawing/2014/main" id="{439C51A1-806F-4FAF-AE53-7B4C689F37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75724" y="4062664"/>
                <a:ext cx="2982689" cy="22029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28" name="Picture 7">
                <a:extLst>
                  <a:ext uri="{FF2B5EF4-FFF2-40B4-BE49-F238E27FC236}">
                    <a16:creationId xmlns:a16="http://schemas.microsoft.com/office/drawing/2014/main" id="{B7A0035E-98CC-45DB-A603-24E21B8C43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2500" y="2238069"/>
                <a:ext cx="2752890" cy="1973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29" name="Picture 8">
                <a:extLst>
                  <a:ext uri="{FF2B5EF4-FFF2-40B4-BE49-F238E27FC236}">
                    <a16:creationId xmlns:a16="http://schemas.microsoft.com/office/drawing/2014/main" id="{FD9B826D-67C8-45A6-81E2-43C9B8E96C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1677" y="2332631"/>
                <a:ext cx="2680536" cy="1948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30" name="Picture 9">
                <a:extLst>
                  <a:ext uri="{FF2B5EF4-FFF2-40B4-BE49-F238E27FC236}">
                    <a16:creationId xmlns:a16="http://schemas.microsoft.com/office/drawing/2014/main" id="{60A6C1D5-690A-45B0-B094-420EAF83EC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2711" y="4279404"/>
                <a:ext cx="2785716" cy="204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2F12B178-467B-4168-A470-702351D05D3D}"/>
                  </a:ext>
                </a:extLst>
              </p:cNvPr>
              <p:cNvSpPr/>
              <p:nvPr/>
            </p:nvSpPr>
            <p:spPr>
              <a:xfrm>
                <a:off x="6463990" y="4464014"/>
                <a:ext cx="425763" cy="454431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/>
                  <a:t>1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9B0ABE84-8131-4F72-82CB-59DAEB45E43A}"/>
                  </a:ext>
                </a:extLst>
              </p:cNvPr>
              <p:cNvSpPr/>
              <p:nvPr/>
            </p:nvSpPr>
            <p:spPr>
              <a:xfrm>
                <a:off x="9506351" y="4464014"/>
                <a:ext cx="426956" cy="455972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/>
                  <a:t>2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806169ED-65B3-46BE-8E9C-1FCC7EABD9E1}"/>
                  </a:ext>
                </a:extLst>
              </p:cNvPr>
              <p:cNvSpPr/>
              <p:nvPr/>
            </p:nvSpPr>
            <p:spPr>
              <a:xfrm>
                <a:off x="9505159" y="2389033"/>
                <a:ext cx="426956" cy="454432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/>
                  <a:t>3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BEC3C98C-C2D5-47B1-83BF-7E1BAF73DB22}"/>
                  </a:ext>
                </a:extLst>
              </p:cNvPr>
              <p:cNvSpPr/>
              <p:nvPr/>
            </p:nvSpPr>
            <p:spPr>
              <a:xfrm>
                <a:off x="3611255" y="2501486"/>
                <a:ext cx="425763" cy="455972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/>
                  <a:t>4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509FEB0-B0B6-430E-BB31-D7E932A5FD8B}"/>
                  </a:ext>
                </a:extLst>
              </p:cNvPr>
              <p:cNvSpPr/>
              <p:nvPr/>
            </p:nvSpPr>
            <p:spPr>
              <a:xfrm>
                <a:off x="3611255" y="4425502"/>
                <a:ext cx="425763" cy="455972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/>
                  <a:t>5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74F3615-D152-4043-A49A-FDD3F6001296}"/>
                </a:ext>
              </a:extLst>
            </p:cNvPr>
            <p:cNvSpPr txBox="1"/>
            <p:nvPr/>
          </p:nvSpPr>
          <p:spPr>
            <a:xfrm>
              <a:off x="2592899" y="2381403"/>
              <a:ext cx="609863" cy="654739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ON (4)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6C31F43-FFDB-41A7-B027-BDD47F92621E}"/>
                </a:ext>
              </a:extLst>
            </p:cNvPr>
            <p:cNvSpPr txBox="1"/>
            <p:nvPr/>
          </p:nvSpPr>
          <p:spPr>
            <a:xfrm>
              <a:off x="7332940" y="2275717"/>
              <a:ext cx="609863" cy="65602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ON (3)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6EC1A2B-4ADA-463E-9EB5-7578115E672D}"/>
                </a:ext>
              </a:extLst>
            </p:cNvPr>
            <p:cNvSpPr txBox="1"/>
            <p:nvPr/>
          </p:nvSpPr>
          <p:spPr>
            <a:xfrm>
              <a:off x="2670774" y="3956385"/>
              <a:ext cx="701811" cy="654739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OFF (5)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054BE31-4845-4037-8260-443A2EF43F47}"/>
                </a:ext>
              </a:extLst>
            </p:cNvPr>
            <p:cNvSpPr txBox="1"/>
            <p:nvPr/>
          </p:nvSpPr>
          <p:spPr>
            <a:xfrm>
              <a:off x="4905686" y="3997628"/>
              <a:ext cx="701811" cy="65602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OFF (1)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2E16527-0207-404E-BA07-CA6BFA7F2071}"/>
                </a:ext>
              </a:extLst>
            </p:cNvPr>
            <p:cNvSpPr txBox="1"/>
            <p:nvPr/>
          </p:nvSpPr>
          <p:spPr>
            <a:xfrm>
              <a:off x="7391111" y="3956385"/>
              <a:ext cx="734650" cy="654739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OFF (2)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21519" name="Picture 2">
              <a:extLst>
                <a:ext uri="{FF2B5EF4-FFF2-40B4-BE49-F238E27FC236}">
                  <a16:creationId xmlns:a16="http://schemas.microsoft.com/office/drawing/2014/main" id="{D08D2518-ECA3-4D88-81F7-6AD3357C97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5" t="82150" r="80478"/>
            <a:stretch>
              <a:fillRect/>
            </a:stretch>
          </p:blipFill>
          <p:spPr bwMode="auto">
            <a:xfrm>
              <a:off x="6214818" y="2214058"/>
              <a:ext cx="682955" cy="717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0" name="Picture 27">
              <a:extLst>
                <a:ext uri="{FF2B5EF4-FFF2-40B4-BE49-F238E27FC236}">
                  <a16:creationId xmlns:a16="http://schemas.microsoft.com/office/drawing/2014/main" id="{C639A889-C4F0-4284-98DE-291CA02A77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55" t="80096" r="19783"/>
            <a:stretch>
              <a:fillRect/>
            </a:stretch>
          </p:blipFill>
          <p:spPr bwMode="auto">
            <a:xfrm>
              <a:off x="1471830" y="2212217"/>
              <a:ext cx="674368" cy="791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1" name="Picture 30">
              <a:extLst>
                <a:ext uri="{FF2B5EF4-FFF2-40B4-BE49-F238E27FC236}">
                  <a16:creationId xmlns:a16="http://schemas.microsoft.com/office/drawing/2014/main" id="{559111B9-1C27-429F-9885-FD54F426EB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62" t="79897" r="-2" b="371"/>
            <a:stretch>
              <a:fillRect/>
            </a:stretch>
          </p:blipFill>
          <p:spPr bwMode="auto">
            <a:xfrm>
              <a:off x="1509475" y="3866625"/>
              <a:ext cx="627833" cy="816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2" name="Picture 31">
              <a:extLst>
                <a:ext uri="{FF2B5EF4-FFF2-40B4-BE49-F238E27FC236}">
                  <a16:creationId xmlns:a16="http://schemas.microsoft.com/office/drawing/2014/main" id="{464046D4-5C7F-45DC-9AF1-5C59D04BC4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89" t="80145" r="59036" b="8"/>
            <a:stretch>
              <a:fillRect/>
            </a:stretch>
          </p:blipFill>
          <p:spPr bwMode="auto">
            <a:xfrm>
              <a:off x="6234979" y="3797632"/>
              <a:ext cx="652259" cy="842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3" name="Picture 32">
              <a:extLst>
                <a:ext uri="{FF2B5EF4-FFF2-40B4-BE49-F238E27FC236}">
                  <a16:creationId xmlns:a16="http://schemas.microsoft.com/office/drawing/2014/main" id="{7AA3C8AF-1469-4BB1-95B1-C5E270916C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47" t="81500" r="38992"/>
            <a:stretch>
              <a:fillRect/>
            </a:stretch>
          </p:blipFill>
          <p:spPr bwMode="auto">
            <a:xfrm>
              <a:off x="3906670" y="4018640"/>
              <a:ext cx="584947" cy="74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4" name="Picture 29" descr="Screen Shot 2016-02-24 at 5.51.51 PM.png">
              <a:extLst>
                <a:ext uri="{FF2B5EF4-FFF2-40B4-BE49-F238E27FC236}">
                  <a16:creationId xmlns:a16="http://schemas.microsoft.com/office/drawing/2014/main" id="{17213BBF-EB31-4308-8E90-6DA6C47450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808" y="2256881"/>
              <a:ext cx="2251117" cy="173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A49D5BF-2751-4B13-9B33-2A9C655FDB6B}"/>
                </a:ext>
              </a:extLst>
            </p:cNvPr>
            <p:cNvSpPr/>
            <p:nvPr/>
          </p:nvSpPr>
          <p:spPr>
            <a:xfrm>
              <a:off x="3772279" y="2378825"/>
              <a:ext cx="76937" cy="1443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b="1" dirty="0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2993BF9C-C76D-4F11-BB04-94163B173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788" y="238125"/>
            <a:ext cx="9950450" cy="10096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i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In-situ</a:t>
            </a:r>
            <a:r>
              <a:rPr lang="en-US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Raman</a:t>
            </a:r>
          </a:p>
        </p:txBody>
      </p:sp>
      <p:sp>
        <p:nvSpPr>
          <p:cNvPr id="21509" name="Rectangle 35">
            <a:extLst>
              <a:ext uri="{FF2B5EF4-FFF2-40B4-BE49-F238E27FC236}">
                <a16:creationId xmlns:a16="http://schemas.microsoft.com/office/drawing/2014/main" id="{E5AB621A-6208-4FF1-8805-969C72099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7944" y="5635626"/>
            <a:ext cx="1219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rgbClr val="0000FF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Goswami, Sreetosh, et al. </a:t>
            </a:r>
            <a:r>
              <a:rPr lang="en-US" altLang="en-US" sz="1400" i="1">
                <a:solidFill>
                  <a:srgbClr val="0000FF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Nature materials</a:t>
            </a:r>
            <a:r>
              <a:rPr lang="en-US" altLang="en-US" sz="1400">
                <a:solidFill>
                  <a:srgbClr val="0000FF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 16.12 (2017): 1216.</a:t>
            </a:r>
          </a:p>
        </p:txBody>
      </p:sp>
      <p:sp>
        <p:nvSpPr>
          <p:cNvPr id="21510" name="TextBox 1">
            <a:extLst>
              <a:ext uri="{FF2B5EF4-FFF2-40B4-BE49-F238E27FC236}">
                <a16:creationId xmlns:a16="http://schemas.microsoft.com/office/drawing/2014/main" id="{40F47173-0290-48E0-840B-2644033CF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0144" y="920751"/>
            <a:ext cx="4899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SG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 of the hysteresis?</a:t>
            </a:r>
          </a:p>
        </p:txBody>
      </p:sp>
      <p:pic>
        <p:nvPicPr>
          <p:cNvPr id="21512" name="Audio 17">
            <a:hlinkClick r:id="" action="ppaction://media"/>
            <a:extLst>
              <a:ext uri="{FF2B5EF4-FFF2-40B4-BE49-F238E27FC236}">
                <a16:creationId xmlns:a16="http://schemas.microsoft.com/office/drawing/2014/main" id="{DC02A26C-C45B-492A-885F-B7D1393BF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856" y="59928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D57CF565-D6F7-419D-BA34-8821C43B27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4" y="0"/>
            <a:ext cx="1876425" cy="950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5297"/>
    </mc:Choice>
    <mc:Fallback xmlns="">
      <p:transition advTm="14529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96A6E-A4E1-4E2E-B620-9561D3828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Hysteresis driven by counterions</a:t>
            </a:r>
          </a:p>
        </p:txBody>
      </p:sp>
      <p:pic>
        <p:nvPicPr>
          <p:cNvPr id="22531" name="Picture 2">
            <a:extLst>
              <a:ext uri="{FF2B5EF4-FFF2-40B4-BE49-F238E27FC236}">
                <a16:creationId xmlns:a16="http://schemas.microsoft.com/office/drawing/2014/main" id="{F6BF4344-B689-480A-8C2C-34063516C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2" r="47681" b="71364"/>
          <a:stretch>
            <a:fillRect/>
          </a:stretch>
        </p:blipFill>
        <p:spPr bwMode="auto">
          <a:xfrm>
            <a:off x="987425" y="2039938"/>
            <a:ext cx="2736850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1F103D80-6486-4E4C-AB51-4DCEAAE33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" t="64078" r="49036"/>
          <a:stretch>
            <a:fillRect/>
          </a:stretch>
        </p:blipFill>
        <p:spPr bwMode="auto">
          <a:xfrm>
            <a:off x="3911600" y="2379663"/>
            <a:ext cx="405447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>
            <a:extLst>
              <a:ext uri="{FF2B5EF4-FFF2-40B4-BE49-F238E27FC236}">
                <a16:creationId xmlns:a16="http://schemas.microsoft.com/office/drawing/2014/main" id="{397D0331-E470-42E6-AE98-A104AB4754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5" y="2379663"/>
            <a:ext cx="3462338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>
            <a:extLst>
              <a:ext uri="{FF2B5EF4-FFF2-40B4-BE49-F238E27FC236}">
                <a16:creationId xmlns:a16="http://schemas.microsoft.com/office/drawing/2014/main" id="{23FACB94-FCE7-4427-85D9-DDD5E9261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9" r="3720" b="71364"/>
          <a:stretch>
            <a:fillRect/>
          </a:stretch>
        </p:blipFill>
        <p:spPr bwMode="auto">
          <a:xfrm>
            <a:off x="1133475" y="3765550"/>
            <a:ext cx="25908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Rectangle 9">
            <a:extLst>
              <a:ext uri="{FF2B5EF4-FFF2-40B4-BE49-F238E27FC236}">
                <a16:creationId xmlns:a16="http://schemas.microsoft.com/office/drawing/2014/main" id="{95DF5625-1A99-4DF2-8E24-16D9EFC6D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38" y="6448425"/>
            <a:ext cx="12192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Goswami, Sreetosh, et al. </a:t>
            </a:r>
            <a:r>
              <a:rPr lang="en-US" altLang="en-US" sz="1600" i="1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Nature materials</a:t>
            </a:r>
            <a:r>
              <a:rPr lang="en-US" altLang="en-US" sz="160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 16.12 (2017): 1216.</a:t>
            </a:r>
          </a:p>
        </p:txBody>
      </p:sp>
      <p:pic>
        <p:nvPicPr>
          <p:cNvPr id="22537" name="Audio 5">
            <a:hlinkClick r:id="" action="ppaction://media"/>
            <a:extLst>
              <a:ext uri="{FF2B5EF4-FFF2-40B4-BE49-F238E27FC236}">
                <a16:creationId xmlns:a16="http://schemas.microsoft.com/office/drawing/2014/main" id="{99110DBE-FA4C-48AE-A4DB-3258ED4BE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E2A5F13-6114-46DA-B874-40AF680FB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0"/>
            <a:ext cx="2209800" cy="1119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915"/>
    </mc:Choice>
    <mc:Fallback xmlns="">
      <p:transition advTm="4591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>
            <a:extLst>
              <a:ext uri="{FF2B5EF4-FFF2-40B4-BE49-F238E27FC236}">
                <a16:creationId xmlns:a16="http://schemas.microsoft.com/office/drawing/2014/main" id="{2BB62780-C1E6-4535-962D-24808B5B0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68288"/>
            <a:ext cx="10058400" cy="73501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4000" b="1" dirty="0">
                <a:solidFill>
                  <a:srgbClr val="FF9933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Effect of Electric Field Enhancement</a:t>
            </a:r>
          </a:p>
        </p:txBody>
      </p:sp>
      <p:sp>
        <p:nvSpPr>
          <p:cNvPr id="2" name="AutoShape 2" descr="Image result for NGS logo">
            <a:extLst>
              <a:ext uri="{FF2B5EF4-FFF2-40B4-BE49-F238E27FC236}">
                <a16:creationId xmlns:a16="http://schemas.microsoft.com/office/drawing/2014/main" id="{5264F3A3-69EF-4BCD-8466-CD61D78F85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1700" y="2947193"/>
            <a:ext cx="228600" cy="228600"/>
          </a:xfrm>
          <a:prstGeom prst="rect">
            <a:avLst/>
          </a:prstGeom>
          <a:noFill/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50">
              <a:latin typeface="+mn-lt"/>
            </a:endParaRPr>
          </a:p>
        </p:txBody>
      </p:sp>
      <p:sp>
        <p:nvSpPr>
          <p:cNvPr id="23556" name="Rectangle 15">
            <a:extLst>
              <a:ext uri="{FF2B5EF4-FFF2-40B4-BE49-F238E27FC236}">
                <a16:creationId xmlns:a16="http://schemas.microsoft.com/office/drawing/2014/main" id="{838DC797-5A72-4827-B7D7-8A347BA7C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5625306"/>
            <a:ext cx="520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00FF"/>
                </a:solidFill>
                <a:latin typeface="Arial" panose="020B0604020202020204" pitchFamily="34" charset="0"/>
              </a:rPr>
              <a:t>Goswami, Sreetosh, et al. </a:t>
            </a:r>
            <a:r>
              <a:rPr lang="en-US" altLang="en-US" sz="1400" i="1">
                <a:solidFill>
                  <a:srgbClr val="0000FF"/>
                </a:solidFill>
                <a:latin typeface="Arial" panose="020B0604020202020204" pitchFamily="34" charset="0"/>
              </a:rPr>
              <a:t>Nature materials</a:t>
            </a:r>
            <a:r>
              <a:rPr lang="en-US" altLang="en-US" sz="1400">
                <a:solidFill>
                  <a:srgbClr val="0000FF"/>
                </a:solidFill>
                <a:latin typeface="Arial" panose="020B0604020202020204" pitchFamily="34" charset="0"/>
              </a:rPr>
              <a:t> 16.12 (2017): 1216</a:t>
            </a:r>
            <a:r>
              <a:rPr lang="en-US" altLang="en-US" sz="1400">
                <a:solidFill>
                  <a:srgbClr val="677480"/>
                </a:solidFill>
                <a:latin typeface="Arial" panose="020B0604020202020204" pitchFamily="34" charset="0"/>
              </a:rPr>
              <a:t>.</a:t>
            </a:r>
            <a:endParaRPr lang="en-US" altLang="en-US" sz="1400">
              <a:solidFill>
                <a:srgbClr val="677480"/>
              </a:solidFill>
            </a:endParaRPr>
          </a:p>
        </p:txBody>
      </p:sp>
      <p:pic>
        <p:nvPicPr>
          <p:cNvPr id="23557" name="Picture 13">
            <a:extLst>
              <a:ext uri="{FF2B5EF4-FFF2-40B4-BE49-F238E27FC236}">
                <a16:creationId xmlns:a16="http://schemas.microsoft.com/office/drawing/2014/main" id="{0F6DE6A4-AA27-423C-8C91-B089160C5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b="70578"/>
          <a:stretch>
            <a:fillRect/>
          </a:stretch>
        </p:blipFill>
        <p:spPr bwMode="auto">
          <a:xfrm>
            <a:off x="2884488" y="2293143"/>
            <a:ext cx="6091237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6">
            <a:extLst>
              <a:ext uri="{FF2B5EF4-FFF2-40B4-BE49-F238E27FC236}">
                <a16:creationId xmlns:a16="http://schemas.microsoft.com/office/drawing/2014/main" id="{FBA53498-12D9-42D0-A403-2BB323292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0" t="18640" r="69574" b="70828"/>
          <a:stretch>
            <a:fillRect/>
          </a:stretch>
        </p:blipFill>
        <p:spPr bwMode="auto">
          <a:xfrm>
            <a:off x="3232150" y="848518"/>
            <a:ext cx="2670175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7">
            <a:extLst>
              <a:ext uri="{FF2B5EF4-FFF2-40B4-BE49-F238E27FC236}">
                <a16:creationId xmlns:a16="http://schemas.microsoft.com/office/drawing/2014/main" id="{2CAC3481-38DF-4F60-BEA8-CAF6B1F69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4" t="6772" r="5797" b="82433"/>
          <a:stretch>
            <a:fillRect/>
          </a:stretch>
        </p:blipFill>
        <p:spPr bwMode="auto">
          <a:xfrm>
            <a:off x="6148388" y="1050131"/>
            <a:ext cx="1703387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8">
            <a:extLst>
              <a:ext uri="{FF2B5EF4-FFF2-40B4-BE49-F238E27FC236}">
                <a16:creationId xmlns:a16="http://schemas.microsoft.com/office/drawing/2014/main" id="{4FA0650D-D985-4C2A-8050-C9A310F5A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3" t="17514" r="5708" b="71635"/>
          <a:stretch>
            <a:fillRect/>
          </a:stretch>
        </p:blipFill>
        <p:spPr bwMode="auto">
          <a:xfrm>
            <a:off x="7950200" y="1045368"/>
            <a:ext cx="1703388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61" name="Group 19">
            <a:extLst>
              <a:ext uri="{FF2B5EF4-FFF2-40B4-BE49-F238E27FC236}">
                <a16:creationId xmlns:a16="http://schemas.microsoft.com/office/drawing/2014/main" id="{72E03B70-86C0-4960-A67E-6F55E9AC5436}"/>
              </a:ext>
            </a:extLst>
          </p:cNvPr>
          <p:cNvGrpSpPr>
            <a:grpSpLocks/>
          </p:cNvGrpSpPr>
          <p:nvPr/>
        </p:nvGrpSpPr>
        <p:grpSpPr bwMode="auto">
          <a:xfrm>
            <a:off x="7058025" y="2345531"/>
            <a:ext cx="1917700" cy="1252537"/>
            <a:chOff x="5186319" y="2022955"/>
            <a:chExt cx="5991035" cy="3909546"/>
          </a:xfrm>
        </p:grpSpPr>
        <p:pic>
          <p:nvPicPr>
            <p:cNvPr id="23569" name="Picture 20">
              <a:extLst>
                <a:ext uri="{FF2B5EF4-FFF2-40B4-BE49-F238E27FC236}">
                  <a16:creationId xmlns:a16="http://schemas.microsoft.com/office/drawing/2014/main" id="{1393636A-4ED5-45E0-A045-3CB236811B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65" t="67009"/>
            <a:stretch>
              <a:fillRect/>
            </a:stretch>
          </p:blipFill>
          <p:spPr bwMode="auto">
            <a:xfrm>
              <a:off x="5186319" y="2160796"/>
              <a:ext cx="5991035" cy="3771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186F5AD-403C-4F17-A65E-1549DDD56594}"/>
                </a:ext>
              </a:extLst>
            </p:cNvPr>
            <p:cNvSpPr/>
            <p:nvPr/>
          </p:nvSpPr>
          <p:spPr>
            <a:xfrm>
              <a:off x="5211118" y="2022955"/>
              <a:ext cx="381877" cy="4756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0C5239D-CE17-49E7-A53B-2C62DDAC52D4}"/>
              </a:ext>
            </a:extLst>
          </p:cNvPr>
          <p:cNvSpPr/>
          <p:nvPr/>
        </p:nvSpPr>
        <p:spPr>
          <a:xfrm>
            <a:off x="3343275" y="1901031"/>
            <a:ext cx="2447925" cy="198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563" name="TextBox 22">
            <a:extLst>
              <a:ext uri="{FF2B5EF4-FFF2-40B4-BE49-F238E27FC236}">
                <a16:creationId xmlns:a16="http://schemas.microsoft.com/office/drawing/2014/main" id="{4D05E6EA-FF28-490F-86B2-964127BA6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8513" y="1929606"/>
            <a:ext cx="781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Clr>
                <a:schemeClr val="accent2"/>
              </a:buClr>
              <a:buSzPct val="50000"/>
            </a:pPr>
            <a:r>
              <a:rPr lang="en-US" altLang="en-US" sz="1600" b="1">
                <a:solidFill>
                  <a:srgbClr val="4A71B7"/>
                </a:solidFill>
                <a:latin typeface="Raleway"/>
              </a:rPr>
              <a:t>Str-A</a:t>
            </a:r>
          </a:p>
        </p:txBody>
      </p:sp>
      <p:sp>
        <p:nvSpPr>
          <p:cNvPr id="23564" name="TextBox 23">
            <a:extLst>
              <a:ext uri="{FF2B5EF4-FFF2-40B4-BE49-F238E27FC236}">
                <a16:creationId xmlns:a16="http://schemas.microsoft.com/office/drawing/2014/main" id="{D52206A7-64B9-4252-B592-4C07AA71E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6388" y="1856581"/>
            <a:ext cx="781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Clr>
                <a:schemeClr val="accent2"/>
              </a:buClr>
              <a:buSzPct val="50000"/>
            </a:pPr>
            <a:r>
              <a:rPr lang="en-US" altLang="en-US" sz="1600" b="1">
                <a:solidFill>
                  <a:srgbClr val="F1B235"/>
                </a:solidFill>
                <a:latin typeface="Raleway"/>
              </a:rPr>
              <a:t>Str-B</a:t>
            </a:r>
          </a:p>
        </p:txBody>
      </p:sp>
      <p:sp>
        <p:nvSpPr>
          <p:cNvPr id="23565" name="TextBox 24">
            <a:extLst>
              <a:ext uri="{FF2B5EF4-FFF2-40B4-BE49-F238E27FC236}">
                <a16:creationId xmlns:a16="http://schemas.microsoft.com/office/drawing/2014/main" id="{B67E3A5C-B5FC-4DF1-88DC-3464C5B27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7600" y="1856581"/>
            <a:ext cx="781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Clr>
                <a:schemeClr val="accent2"/>
              </a:buClr>
              <a:buSzPct val="50000"/>
            </a:pPr>
            <a:r>
              <a:rPr lang="en-US" altLang="en-US" sz="1600" b="1">
                <a:solidFill>
                  <a:srgbClr val="ED5536"/>
                </a:solidFill>
                <a:latin typeface="Raleway"/>
              </a:rPr>
              <a:t>Str-C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8177D09-4EDF-46A3-B714-22FDAFD784CE}"/>
              </a:ext>
            </a:extLst>
          </p:cNvPr>
          <p:cNvCxnSpPr/>
          <p:nvPr/>
        </p:nvCxnSpPr>
        <p:spPr>
          <a:xfrm flipV="1">
            <a:off x="6378575" y="2813843"/>
            <a:ext cx="747713" cy="6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68" name="Audio 6">
            <a:hlinkClick r:id="" action="ppaction://media"/>
            <a:extLst>
              <a:ext uri="{FF2B5EF4-FFF2-40B4-BE49-F238E27FC236}">
                <a16:creationId xmlns:a16="http://schemas.microsoft.com/office/drawing/2014/main" id="{C5DB4D63-07D0-4831-A273-C9434371C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603329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9E1828E5-2B0E-49D4-8E85-C504BEE706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0"/>
            <a:ext cx="2209800" cy="1119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5056"/>
    </mc:Choice>
    <mc:Fallback xmlns="">
      <p:transition advTm="10505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58D5D-420C-4E8B-8677-E5ED56C99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088688" cy="106997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Evolution in Patterned Electrodes</a:t>
            </a:r>
          </a:p>
        </p:txBody>
      </p:sp>
      <p:pic>
        <p:nvPicPr>
          <p:cNvPr id="25603" name="Picture 19">
            <a:extLst>
              <a:ext uri="{FF2B5EF4-FFF2-40B4-BE49-F238E27FC236}">
                <a16:creationId xmlns:a16="http://schemas.microsoft.com/office/drawing/2014/main" id="{F944227D-23F7-44B4-8DA9-5598A678E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1166813"/>
            <a:ext cx="6680200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Audio 5">
            <a:hlinkClick r:id="" action="ppaction://media"/>
            <a:extLst>
              <a:ext uri="{FF2B5EF4-FFF2-40B4-BE49-F238E27FC236}">
                <a16:creationId xmlns:a16="http://schemas.microsoft.com/office/drawing/2014/main" id="{966C7B3D-A698-4CEC-A043-AFFABDA4E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5972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3B173E97-7C8B-4A8A-BD6D-21CA235546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878" y="0"/>
            <a:ext cx="1917122" cy="971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036"/>
    </mc:Choice>
    <mc:Fallback xmlns="">
      <p:transition advTm="2803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BC2ED-CAC4-4057-BEAF-AB75720DD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9493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Dynamics and Endurance</a:t>
            </a:r>
          </a:p>
        </p:txBody>
      </p:sp>
      <p:grpSp>
        <p:nvGrpSpPr>
          <p:cNvPr id="26627" name="Group 4">
            <a:extLst>
              <a:ext uri="{FF2B5EF4-FFF2-40B4-BE49-F238E27FC236}">
                <a16:creationId xmlns:a16="http://schemas.microsoft.com/office/drawing/2014/main" id="{31D1FB2D-E489-4124-8677-C0D01097F762}"/>
              </a:ext>
            </a:extLst>
          </p:cNvPr>
          <p:cNvGrpSpPr>
            <a:grpSpLocks/>
          </p:cNvGrpSpPr>
          <p:nvPr/>
        </p:nvGrpSpPr>
        <p:grpSpPr bwMode="auto">
          <a:xfrm>
            <a:off x="606425" y="1838817"/>
            <a:ext cx="7673975" cy="2867025"/>
            <a:chOff x="1088187" y="2001794"/>
            <a:chExt cx="10015626" cy="3460224"/>
          </a:xfrm>
        </p:grpSpPr>
        <p:pic>
          <p:nvPicPr>
            <p:cNvPr id="26634" name="Picture 5">
              <a:extLst>
                <a:ext uri="{FF2B5EF4-FFF2-40B4-BE49-F238E27FC236}">
                  <a16:creationId xmlns:a16="http://schemas.microsoft.com/office/drawing/2014/main" id="{19945EE9-A1BF-4255-B87C-20E3CE9A4B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450"/>
            <a:stretch>
              <a:fillRect/>
            </a:stretch>
          </p:blipFill>
          <p:spPr bwMode="auto">
            <a:xfrm>
              <a:off x="1088187" y="2001794"/>
              <a:ext cx="5032168" cy="3398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5" name="Picture 6">
              <a:extLst>
                <a:ext uri="{FF2B5EF4-FFF2-40B4-BE49-F238E27FC236}">
                  <a16:creationId xmlns:a16="http://schemas.microsoft.com/office/drawing/2014/main" id="{6FE391D6-F343-456E-B246-D7E865964B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" t="50000" r="-909" b="450"/>
            <a:stretch>
              <a:fillRect/>
            </a:stretch>
          </p:blipFill>
          <p:spPr bwMode="auto">
            <a:xfrm>
              <a:off x="6071645" y="2063909"/>
              <a:ext cx="5032168" cy="3398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28" name="Rectangle 7">
            <a:extLst>
              <a:ext uri="{FF2B5EF4-FFF2-40B4-BE49-F238E27FC236}">
                <a16:creationId xmlns:a16="http://schemas.microsoft.com/office/drawing/2014/main" id="{EAD67D34-603F-42BB-9FD4-E0A283878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71017"/>
            <a:ext cx="12192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00FF"/>
                </a:solidFill>
                <a:latin typeface="Arial" panose="020B0604020202020204" pitchFamily="34" charset="0"/>
              </a:rPr>
              <a:t>Goswami, Sreetosh, et al. </a:t>
            </a:r>
            <a:r>
              <a:rPr lang="en-US" altLang="en-US" sz="1600" i="1">
                <a:solidFill>
                  <a:srgbClr val="0000FF"/>
                </a:solidFill>
                <a:latin typeface="Arial" panose="020B0604020202020204" pitchFamily="34" charset="0"/>
              </a:rPr>
              <a:t>Nature materials</a:t>
            </a:r>
            <a:r>
              <a:rPr lang="en-US" altLang="en-US" sz="1600">
                <a:solidFill>
                  <a:srgbClr val="0000FF"/>
                </a:solidFill>
                <a:latin typeface="Arial" panose="020B0604020202020204" pitchFamily="34" charset="0"/>
              </a:rPr>
              <a:t> 16.12 (2017): 1216</a:t>
            </a:r>
            <a:endParaRPr lang="en-US" altLang="en-US" sz="1600">
              <a:solidFill>
                <a:srgbClr val="0000FF"/>
              </a:solidFill>
            </a:endParaRPr>
          </a:p>
        </p:txBody>
      </p:sp>
      <p:grpSp>
        <p:nvGrpSpPr>
          <p:cNvPr id="26629" name="Group 9">
            <a:extLst>
              <a:ext uri="{FF2B5EF4-FFF2-40B4-BE49-F238E27FC236}">
                <a16:creationId xmlns:a16="http://schemas.microsoft.com/office/drawing/2014/main" id="{4038D9F1-EEDC-4775-8BF4-965721CDCCF6}"/>
              </a:ext>
            </a:extLst>
          </p:cNvPr>
          <p:cNvGrpSpPr>
            <a:grpSpLocks/>
          </p:cNvGrpSpPr>
          <p:nvPr/>
        </p:nvGrpSpPr>
        <p:grpSpPr bwMode="auto">
          <a:xfrm>
            <a:off x="8139113" y="1641967"/>
            <a:ext cx="3698875" cy="2984500"/>
            <a:chOff x="5671176" y="1770018"/>
            <a:chExt cx="5473618" cy="4052300"/>
          </a:xfrm>
        </p:grpSpPr>
        <p:pic>
          <p:nvPicPr>
            <p:cNvPr id="26632" name="Picture 10" descr="A picture containing text, screenshot&#10;&#10;Description generated with high confidence">
              <a:extLst>
                <a:ext uri="{FF2B5EF4-FFF2-40B4-BE49-F238E27FC236}">
                  <a16:creationId xmlns:a16="http://schemas.microsoft.com/office/drawing/2014/main" id="{8C7A54CB-51C2-4ED1-BB4C-3B8BD39C58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937" r="52499"/>
            <a:stretch>
              <a:fillRect/>
            </a:stretch>
          </p:blipFill>
          <p:spPr bwMode="auto">
            <a:xfrm>
              <a:off x="5671176" y="1943123"/>
              <a:ext cx="5473618" cy="3879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EACAB6E-259F-474E-9C2D-CB82248E511D}"/>
                </a:ext>
              </a:extLst>
            </p:cNvPr>
            <p:cNvSpPr/>
            <p:nvPr/>
          </p:nvSpPr>
          <p:spPr>
            <a:xfrm>
              <a:off x="5671176" y="1770018"/>
              <a:ext cx="284252" cy="4030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26631" name="Audio 3">
            <a:hlinkClick r:id="" action="ppaction://media"/>
            <a:extLst>
              <a:ext uri="{FF2B5EF4-FFF2-40B4-BE49-F238E27FC236}">
                <a16:creationId xmlns:a16="http://schemas.microsoft.com/office/drawing/2014/main" id="{BF189C71-4571-4BBD-AE14-1B912913D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5961554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4515CC5-B3B2-4CCB-A9FC-432074E85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0"/>
            <a:ext cx="2209800" cy="1119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9762"/>
    </mc:Choice>
    <mc:Fallback xmlns="">
      <p:transition advTm="6976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D8133-4210-494F-8862-5D4ECD2FD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-133350"/>
            <a:ext cx="10058400" cy="11223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…and it beats all metrics</a:t>
            </a:r>
          </a:p>
        </p:txBody>
      </p:sp>
      <p:sp>
        <p:nvSpPr>
          <p:cNvPr id="27651" name="Content Placeholder 7">
            <a:extLst>
              <a:ext uri="{FF2B5EF4-FFF2-40B4-BE49-F238E27FC236}">
                <a16:creationId xmlns:a16="http://schemas.microsoft.com/office/drawing/2014/main" id="{1B6FB5A5-18F2-4540-9E11-7C55200492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18562" y="1357313"/>
            <a:ext cx="10515600" cy="4351338"/>
          </a:xfrm>
        </p:spPr>
        <p:txBody>
          <a:bodyPr/>
          <a:lstStyle/>
          <a:p>
            <a:pPr eaLnBrk="1" hangingPunct="1"/>
            <a:endParaRPr lang="en-SG" alt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A3A09D1-68E7-4735-A6EB-131470BD36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264474"/>
              </p:ext>
            </p:extLst>
          </p:nvPr>
        </p:nvGraphicFramePr>
        <p:xfrm>
          <a:off x="838200" y="941386"/>
          <a:ext cx="10486327" cy="4409989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621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85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15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5677"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Raleway" panose="020B0604020202020204" charset="0"/>
                        </a:rPr>
                        <a:t>ITRS Road-map 2015</a:t>
                      </a:r>
                    </a:p>
                  </a:txBody>
                  <a:tcPr marL="110072" marR="110072" marT="41277" marB="41277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82554" marR="82554" marT="41277" marB="41277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82554" marR="82554" marT="41277" marB="41277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82554" marR="82554" marT="41277" marB="4127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56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Raleway" panose="020B0604020202020204" charset="0"/>
                        </a:rPr>
                        <a:t>Parameter</a:t>
                      </a:r>
                    </a:p>
                  </a:txBody>
                  <a:tcPr marL="110072" marR="110072" marT="41277" marB="41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D0D0D"/>
                          </a:solidFill>
                          <a:latin typeface="Raleway" panose="020B0604020202020204" charset="0"/>
                        </a:rPr>
                        <a:t>ITRS Projection</a:t>
                      </a:r>
                    </a:p>
                  </a:txBody>
                  <a:tcPr marL="110072" marR="110072" marT="41277" marB="41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D0D0D"/>
                          </a:solidFill>
                          <a:latin typeface="Raleway" panose="020B0604020202020204" charset="0"/>
                        </a:rPr>
                        <a:t>Achieved Values</a:t>
                      </a:r>
                    </a:p>
                  </a:txBody>
                  <a:tcPr marL="110072" marR="110072" marT="41277" marB="41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D0D0D"/>
                          </a:solidFill>
                          <a:latin typeface="Raleway" panose="020B0604020202020204" charset="0"/>
                        </a:rPr>
                        <a:t>Next best Organic Device</a:t>
                      </a:r>
                    </a:p>
                  </a:txBody>
                  <a:tcPr marL="110072" marR="110072" marT="41277" marB="4127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1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Raleway" panose="020B0604020202020204" charset="0"/>
                        </a:rPr>
                        <a:t>Read Current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Raleway" panose="020B0604020202020204" charset="0"/>
                      </a:endParaRPr>
                    </a:p>
                  </a:txBody>
                  <a:tcPr marL="110072" marR="110072" marT="41277" marB="41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Raleway" panose="020B0604020202020204" charset="0"/>
                        </a:rPr>
                        <a:t>&gt;10nA</a:t>
                      </a:r>
                      <a:endParaRPr lang="en-US" sz="1800" dirty="0">
                        <a:solidFill>
                          <a:srgbClr val="0D0D0D"/>
                        </a:solidFill>
                        <a:latin typeface="Raleway" panose="020B0604020202020204" charset="0"/>
                      </a:endParaRPr>
                    </a:p>
                  </a:txBody>
                  <a:tcPr marL="110072" marR="110072" marT="41277" marB="41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D0D0D"/>
                          </a:solidFill>
                          <a:latin typeface="Raleway" panose="020B0604020202020204" charset="0"/>
                        </a:rPr>
                        <a:t>1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latin typeface="Raleway" panose="020B0604020202020204" charset="0"/>
                        </a:rPr>
                        <a:t>A</a:t>
                      </a:r>
                    </a:p>
                  </a:txBody>
                  <a:tcPr marL="110072" marR="110072" marT="41277" marB="41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D0D0D"/>
                          </a:solidFill>
                          <a:latin typeface="Raleway" panose="020B0604020202020204" charset="0"/>
                        </a:rPr>
                        <a:t>200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latin typeface="Raleway" panose="020B0604020202020204" charset="0"/>
                        </a:rPr>
                        <a:t>fA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latin typeface="Raleway" panose="020B0604020202020204" charset="0"/>
                        </a:rPr>
                        <a:t> at 400nm</a:t>
                      </a:r>
                      <a:r>
                        <a:rPr lang="en-US" sz="1800" baseline="30000" dirty="0">
                          <a:solidFill>
                            <a:srgbClr val="0D0D0D"/>
                          </a:solidFill>
                          <a:latin typeface="Raleway" panose="020B0604020202020204" charset="0"/>
                        </a:rPr>
                        <a:t>2</a:t>
                      </a:r>
                    </a:p>
                  </a:txBody>
                  <a:tcPr marL="110072" marR="110072" marT="41277" marB="4127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19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Raleway" panose="020B0604020202020204" charset="0"/>
                        </a:rPr>
                        <a:t>W/E time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Raleway" panose="020B0604020202020204" charset="0"/>
                      </a:endParaRPr>
                    </a:p>
                  </a:txBody>
                  <a:tcPr marL="110072" marR="110072" marT="41277" marB="41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D0D0D"/>
                          </a:solidFill>
                          <a:latin typeface="Raleway" panose="020B0604020202020204" charset="0"/>
                        </a:rPr>
                        <a:t>~ns</a:t>
                      </a:r>
                    </a:p>
                  </a:txBody>
                  <a:tcPr marL="110072" marR="110072" marT="41277" marB="41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D0D0D"/>
                          </a:solidFill>
                          <a:latin typeface="Raleway" panose="020B0604020202020204" charset="0"/>
                        </a:rPr>
                        <a:t>&lt;30ns</a:t>
                      </a:r>
                    </a:p>
                  </a:txBody>
                  <a:tcPr marL="110072" marR="110072" marT="41277" marB="41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D0D0D"/>
                          </a:solidFill>
                          <a:latin typeface="Raleway" panose="020B0604020202020204" charset="0"/>
                        </a:rPr>
                        <a:t>ms</a:t>
                      </a:r>
                      <a:endParaRPr lang="en-US" sz="1800" dirty="0">
                        <a:solidFill>
                          <a:srgbClr val="0D0D0D"/>
                        </a:solidFill>
                        <a:latin typeface="Raleway" panose="020B0604020202020204" charset="0"/>
                      </a:endParaRPr>
                    </a:p>
                  </a:txBody>
                  <a:tcPr marL="110072" marR="110072" marT="41277" marB="4127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19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Raleway" panose="020B0604020202020204" charset="0"/>
                        </a:rPr>
                        <a:t>Write Cycles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Raleway" panose="020B0604020202020204" charset="0"/>
                      </a:endParaRPr>
                    </a:p>
                  </a:txBody>
                  <a:tcPr marL="110072" marR="110072" marT="41277" marB="41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D0D0D"/>
                          </a:solidFill>
                          <a:latin typeface="Raleway" panose="020B0604020202020204" charset="0"/>
                        </a:rPr>
                        <a:t>&gt;10</a:t>
                      </a:r>
                      <a:r>
                        <a:rPr lang="en-US" sz="1800" baseline="30000" dirty="0">
                          <a:solidFill>
                            <a:srgbClr val="0D0D0D"/>
                          </a:solidFill>
                          <a:latin typeface="Raleway" panose="020B0604020202020204" charset="0"/>
                        </a:rPr>
                        <a:t>10</a:t>
                      </a:r>
                    </a:p>
                  </a:txBody>
                  <a:tcPr marL="110072" marR="110072" marT="41277" marB="41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D0D0D"/>
                          </a:solidFill>
                          <a:latin typeface="Raleway" panose="020B0604020202020204" charset="0"/>
                        </a:rPr>
                        <a:t>&gt;10</a:t>
                      </a:r>
                      <a:r>
                        <a:rPr lang="en-US" sz="1800" baseline="30000" dirty="0">
                          <a:solidFill>
                            <a:srgbClr val="0D0D0D"/>
                          </a:solidFill>
                          <a:latin typeface="Raleway" panose="020B0604020202020204" charset="0"/>
                        </a:rPr>
                        <a:t>12</a:t>
                      </a:r>
                    </a:p>
                  </a:txBody>
                  <a:tcPr marL="110072" marR="110072" marT="41277" marB="41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rgbClr val="0D0D0D"/>
                          </a:solidFill>
                          <a:latin typeface="Raleway" panose="020B0604020202020204" charset="0"/>
                        </a:rPr>
                        <a:t>10</a:t>
                      </a:r>
                      <a:r>
                        <a:rPr lang="en-US" sz="1800" baseline="30000" dirty="0">
                          <a:solidFill>
                            <a:srgbClr val="0D0D0D"/>
                          </a:solidFill>
                          <a:latin typeface="Raleway" panose="020B0604020202020204" charset="0"/>
                        </a:rPr>
                        <a:t>4</a:t>
                      </a:r>
                    </a:p>
                  </a:txBody>
                  <a:tcPr marL="110072" marR="110072" marT="41277" marB="4127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19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Raleway" panose="020B0604020202020204" charset="0"/>
                        </a:rPr>
                        <a:t>Write Voltage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Raleway" panose="020B0604020202020204" charset="0"/>
                      </a:endParaRPr>
                    </a:p>
                  </a:txBody>
                  <a:tcPr marL="110072" marR="110072" marT="41277" marB="41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D0D0D"/>
                          </a:solidFill>
                          <a:latin typeface="Raleway" panose="020B0604020202020204" charset="0"/>
                        </a:rPr>
                        <a:t>&lt;0.6V</a:t>
                      </a:r>
                    </a:p>
                  </a:txBody>
                  <a:tcPr marL="110072" marR="110072" marT="41277" marB="41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D0D0D"/>
                          </a:solidFill>
                          <a:latin typeface="Raleway" panose="020B0604020202020204" charset="0"/>
                        </a:rPr>
                        <a:t>0.15V</a:t>
                      </a:r>
                    </a:p>
                  </a:txBody>
                  <a:tcPr marL="110072" marR="110072" marT="41277" marB="41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D0D0D"/>
                          </a:solidFill>
                          <a:latin typeface="Raleway" panose="020B0604020202020204" charset="0"/>
                        </a:rPr>
                        <a:t>1.5V</a:t>
                      </a:r>
                    </a:p>
                  </a:txBody>
                  <a:tcPr marL="110072" marR="110072" marT="41277" marB="4127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19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Raleway" panose="020B0604020202020204" charset="0"/>
                        </a:rPr>
                        <a:t>Read Voltage 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Raleway" panose="020B0604020202020204" charset="0"/>
                      </a:endParaRPr>
                    </a:p>
                  </a:txBody>
                  <a:tcPr marL="110072" marR="110072" marT="41277" marB="41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D0D0D"/>
                          </a:solidFill>
                          <a:latin typeface="Raleway" panose="020B0604020202020204" charset="0"/>
                        </a:rPr>
                        <a:t>&lt;0.2V</a:t>
                      </a:r>
                    </a:p>
                  </a:txBody>
                  <a:tcPr marL="110072" marR="110072" marT="41277" marB="41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D0D0D"/>
                          </a:solidFill>
                          <a:latin typeface="Raleway" panose="020B0604020202020204" charset="0"/>
                        </a:rPr>
                        <a:t>&lt;.05V</a:t>
                      </a:r>
                    </a:p>
                  </a:txBody>
                  <a:tcPr marL="110072" marR="110072" marT="41277" marB="41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D0D0D"/>
                          </a:solidFill>
                          <a:latin typeface="Raleway" panose="020B0604020202020204" charset="0"/>
                        </a:rPr>
                        <a:t>.1V</a:t>
                      </a:r>
                    </a:p>
                  </a:txBody>
                  <a:tcPr marL="110072" marR="110072" marT="41277" marB="4127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266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Raleway" panose="020B0604020202020204" charset="0"/>
                        </a:rPr>
                        <a:t>Write energy</a:t>
                      </a:r>
                    </a:p>
                  </a:txBody>
                  <a:tcPr marL="110072" marR="110072" marT="41277" marB="41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D0D0D"/>
                          </a:solidFill>
                          <a:latin typeface="Raleway" panose="020B0604020202020204" charset="0"/>
                        </a:rPr>
                        <a:t>&lt;1pJ</a:t>
                      </a:r>
                    </a:p>
                  </a:txBody>
                  <a:tcPr marL="110072" marR="110072" marT="41277" marB="41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D0D0D"/>
                          </a:solidFill>
                          <a:latin typeface="Raleway" panose="020B0604020202020204" charset="0"/>
                        </a:rPr>
                        <a:t>1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latin typeface="Raleway" panose="020B0604020202020204" charset="0"/>
                        </a:rPr>
                        <a:t>aJ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latin typeface="Raleway" panose="020B0604020202020204" charset="0"/>
                        </a:rPr>
                        <a:t> (area 50 nm</a:t>
                      </a:r>
                      <a:r>
                        <a:rPr lang="en-US" sz="1800" baseline="30000" dirty="0">
                          <a:solidFill>
                            <a:srgbClr val="0D0D0D"/>
                          </a:solidFill>
                          <a:latin typeface="Raleway" panose="020B0604020202020204" charset="0"/>
                        </a:rPr>
                        <a:t>2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latin typeface="Raleway" panose="020B0604020202020204" charset="0"/>
                        </a:rPr>
                        <a:t>)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rgbClr val="0D0D0D"/>
                          </a:solidFill>
                          <a:latin typeface="Raleway" panose="020B0604020202020204" charset="0"/>
                        </a:rPr>
                        <a:t>Assuming 5 ns, </a:t>
                      </a:r>
                      <a:r>
                        <a:rPr lang="en-US" sz="1800" dirty="0">
                          <a:solidFill>
                            <a:srgbClr val="0D0D0D"/>
                          </a:solidFill>
                          <a:latin typeface="Symbol" panose="05050102010706020507" pitchFamily="18" charset="2"/>
                        </a:rPr>
                        <a:t>3 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latin typeface="+mn-lt"/>
                        </a:rPr>
                        <a:t>n</a:t>
                      </a:r>
                      <a:r>
                        <a:rPr lang="en-US" sz="1800" dirty="0" err="1">
                          <a:solidFill>
                            <a:srgbClr val="0D0D0D"/>
                          </a:solidFill>
                          <a:latin typeface="Symbol" panose="05050102010706020507" pitchFamily="18" charset="2"/>
                        </a:rPr>
                        <a:t>A</a:t>
                      </a:r>
                      <a:endParaRPr lang="en-US" sz="1800" dirty="0">
                        <a:solidFill>
                          <a:srgbClr val="0D0D0D"/>
                        </a:solidFill>
                        <a:latin typeface="Raleway" panose="020B0604020202020204" charset="0"/>
                      </a:endParaRPr>
                    </a:p>
                  </a:txBody>
                  <a:tcPr marL="110072" marR="110072" marT="41277" marB="41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D0D0D"/>
                          </a:solidFill>
                          <a:latin typeface="Raleway" panose="020B0604020202020204" charset="0"/>
                        </a:rPr>
                        <a:t>Not reported</a:t>
                      </a:r>
                    </a:p>
                  </a:txBody>
                  <a:tcPr marL="110072" marR="110072" marT="41277" marB="4127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7653" name="TextBox 2">
            <a:extLst>
              <a:ext uri="{FF2B5EF4-FFF2-40B4-BE49-F238E27FC236}">
                <a16:creationId xmlns:a16="http://schemas.microsoft.com/office/drawing/2014/main" id="{2CA069B9-F348-471B-AD2F-D71434BA0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612" y="5418138"/>
            <a:ext cx="1052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devices work without degradation between -40C to 80C</a:t>
            </a:r>
          </a:p>
        </p:txBody>
      </p:sp>
      <p:pic>
        <p:nvPicPr>
          <p:cNvPr id="27655" name="Audio 6">
            <a:hlinkClick r:id="" action="ppaction://media"/>
            <a:extLst>
              <a:ext uri="{FF2B5EF4-FFF2-40B4-BE49-F238E27FC236}">
                <a16:creationId xmlns:a16="http://schemas.microsoft.com/office/drawing/2014/main" id="{424C6FAF-5C0E-45F6-8E57-55BA47EFF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162" y="59324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F5C50B5-560F-44D1-BC5B-91EFF8D84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0"/>
            <a:ext cx="1828800" cy="9267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3562"/>
    </mc:Choice>
    <mc:Fallback xmlns="">
      <p:transition advTm="3356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838C3-284E-44BC-A2F9-D178AC3A6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8302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Optimized Device</a:t>
            </a:r>
          </a:p>
        </p:txBody>
      </p:sp>
      <p:sp>
        <p:nvSpPr>
          <p:cNvPr id="4" name="Shape 126">
            <a:extLst>
              <a:ext uri="{FF2B5EF4-FFF2-40B4-BE49-F238E27FC236}">
                <a16:creationId xmlns:a16="http://schemas.microsoft.com/office/drawing/2014/main" id="{D0C6C4CD-6199-42F3-939D-0775FBF76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4425" y="6364288"/>
            <a:ext cx="549275" cy="417512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fld id="{005130A6-B9B2-4E66-ADFF-45E68DDDE5CF}" type="slidenum">
              <a:rPr lang="en"/>
              <a:pPr>
                <a:defRPr/>
              </a:pPr>
              <a:t>16</a:t>
            </a:fld>
            <a:endParaRPr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DED1E42-819E-4468-901F-7EEBD241FBBA}"/>
              </a:ext>
            </a:extLst>
          </p:cNvPr>
          <p:cNvPicPr/>
          <p:nvPr/>
        </p:nvPicPr>
        <p:blipFill rotWithShape="1">
          <a:blip r:embed="rId2"/>
          <a:srcRect t="7137" r="6741"/>
          <a:stretch/>
        </p:blipFill>
        <p:spPr>
          <a:xfrm>
            <a:off x="1782764" y="1554163"/>
            <a:ext cx="4913312" cy="416718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677" name="Picture 7">
            <a:extLst>
              <a:ext uri="{FF2B5EF4-FFF2-40B4-BE49-F238E27FC236}">
                <a16:creationId xmlns:a16="http://schemas.microsoft.com/office/drawing/2014/main" id="{9057B66D-A5BE-4517-9602-FFFF1457F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3" t="67009" r="52995"/>
          <a:stretch>
            <a:fillRect/>
          </a:stretch>
        </p:blipFill>
        <p:spPr bwMode="auto">
          <a:xfrm>
            <a:off x="7062788" y="1868488"/>
            <a:ext cx="2473325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9">
            <a:extLst>
              <a:ext uri="{FF2B5EF4-FFF2-40B4-BE49-F238E27FC236}">
                <a16:creationId xmlns:a16="http://schemas.microsoft.com/office/drawing/2014/main" id="{7B9E895C-536F-4714-8F26-22C907D07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3338" y="3992563"/>
            <a:ext cx="396081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000">
                <a:solidFill>
                  <a:srgbClr val="0000FF"/>
                </a:solidFill>
                <a:latin typeface="Raleway" panose="020B0604020202020204"/>
                <a:ea typeface="Lato"/>
                <a:cs typeface="Lato"/>
              </a:rPr>
              <a:t>Switching energy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2000">
                <a:solidFill>
                  <a:srgbClr val="0000FF"/>
                </a:solidFill>
                <a:latin typeface="Raleway" panose="020B0604020202020204"/>
                <a:ea typeface="Lato"/>
                <a:cs typeface="Lato"/>
              </a:rPr>
              <a:t>I</a:t>
            </a:r>
            <a:r>
              <a:rPr lang="en-US" altLang="en-US" sz="2000" baseline="-25000">
                <a:solidFill>
                  <a:srgbClr val="0000FF"/>
                </a:solidFill>
                <a:latin typeface="Raleway" panose="020B0604020202020204"/>
                <a:ea typeface="Lato"/>
                <a:cs typeface="Lato"/>
              </a:rPr>
              <a:t>ON</a:t>
            </a:r>
            <a:r>
              <a:rPr lang="en-US" altLang="en-US" sz="2000">
                <a:solidFill>
                  <a:srgbClr val="0000FF"/>
                </a:solidFill>
                <a:latin typeface="Raleway" panose="020B0604020202020204"/>
                <a:ea typeface="Lato"/>
                <a:cs typeface="Lato"/>
              </a:rPr>
              <a:t> x V</a:t>
            </a:r>
            <a:r>
              <a:rPr lang="en-US" altLang="en-US" sz="2000" baseline="-25000">
                <a:solidFill>
                  <a:srgbClr val="0000FF"/>
                </a:solidFill>
                <a:latin typeface="Raleway" panose="020B0604020202020204"/>
                <a:ea typeface="Lato"/>
                <a:cs typeface="Lato"/>
              </a:rPr>
              <a:t>ON</a:t>
            </a:r>
            <a:r>
              <a:rPr lang="en-US" altLang="en-US" sz="2000">
                <a:solidFill>
                  <a:srgbClr val="0000FF"/>
                </a:solidFill>
                <a:latin typeface="Raleway" panose="020B0604020202020204"/>
                <a:ea typeface="Lato"/>
                <a:cs typeface="Lato"/>
              </a:rPr>
              <a:t> x t</a:t>
            </a:r>
            <a:r>
              <a:rPr lang="en-US" altLang="en-US" sz="2000" baseline="-25000">
                <a:solidFill>
                  <a:srgbClr val="0000FF"/>
                </a:solidFill>
                <a:latin typeface="Raleway" panose="020B0604020202020204"/>
                <a:ea typeface="Lato"/>
                <a:cs typeface="Lato"/>
              </a:rPr>
              <a:t>switching</a:t>
            </a:r>
            <a:endParaRPr lang="en-US" altLang="en-US" sz="2000">
              <a:solidFill>
                <a:srgbClr val="0000FF"/>
              </a:solidFill>
              <a:latin typeface="Raleway" panose="020B0604020202020204"/>
              <a:ea typeface="Lato"/>
              <a:cs typeface="Lato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en-US" sz="2000">
                <a:solidFill>
                  <a:srgbClr val="0000FF"/>
                </a:solidFill>
                <a:latin typeface="Raleway" panose="020B0604020202020204"/>
                <a:ea typeface="Lato"/>
                <a:cs typeface="Lato"/>
              </a:rPr>
              <a:t>(3x10</a:t>
            </a:r>
            <a:r>
              <a:rPr lang="en-US" altLang="en-US" sz="2000" baseline="30000">
                <a:solidFill>
                  <a:srgbClr val="0000FF"/>
                </a:solidFill>
                <a:latin typeface="Raleway" panose="020B0604020202020204"/>
                <a:ea typeface="Lato"/>
                <a:cs typeface="Lato"/>
              </a:rPr>
              <a:t>-9</a:t>
            </a:r>
            <a:r>
              <a:rPr lang="en-US" altLang="en-US" sz="2000">
                <a:solidFill>
                  <a:srgbClr val="0000FF"/>
                </a:solidFill>
                <a:latin typeface="Raleway" panose="020B0604020202020204"/>
                <a:ea typeface="Lato"/>
                <a:cs typeface="Lato"/>
              </a:rPr>
              <a:t>A) x 0.07V x (5x10</a:t>
            </a:r>
            <a:r>
              <a:rPr lang="en-US" altLang="en-US" sz="2000" baseline="30000">
                <a:solidFill>
                  <a:srgbClr val="0000FF"/>
                </a:solidFill>
                <a:latin typeface="Raleway" panose="020B0604020202020204"/>
                <a:ea typeface="Lato"/>
                <a:cs typeface="Lato"/>
              </a:rPr>
              <a:t>-9</a:t>
            </a:r>
            <a:r>
              <a:rPr lang="en-US" altLang="en-US" sz="2000">
                <a:solidFill>
                  <a:srgbClr val="0000FF"/>
                </a:solidFill>
                <a:latin typeface="Raleway" panose="020B0604020202020204"/>
                <a:ea typeface="Lato"/>
                <a:cs typeface="Lato"/>
              </a:rPr>
              <a:t>s)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2000">
                <a:solidFill>
                  <a:srgbClr val="0000FF"/>
                </a:solidFill>
                <a:latin typeface="Raleway" panose="020B0604020202020204"/>
                <a:ea typeface="Lato"/>
                <a:cs typeface="Lato"/>
              </a:rPr>
              <a:t>=</a:t>
            </a:r>
            <a:r>
              <a:rPr lang="en-US" altLang="en-US" sz="2800">
                <a:solidFill>
                  <a:srgbClr val="0000FF"/>
                </a:solidFill>
                <a:latin typeface="Raleway" panose="020B0604020202020204"/>
                <a:ea typeface="Lato"/>
                <a:cs typeface="Lato"/>
              </a:rPr>
              <a:t>1aJ !!</a:t>
            </a:r>
            <a:endParaRPr lang="en-US" altLang="en-US" sz="2000">
              <a:solidFill>
                <a:srgbClr val="0000FF"/>
              </a:solidFill>
              <a:latin typeface="Raleway" panose="020B0604020202020204"/>
              <a:ea typeface="Lato"/>
              <a:cs typeface="Lato"/>
            </a:endParaRPr>
          </a:p>
        </p:txBody>
      </p:sp>
      <p:pic>
        <p:nvPicPr>
          <p:cNvPr id="28680" name="Audio 4">
            <a:hlinkClick r:id="" action="ppaction://media"/>
            <a:extLst>
              <a:ext uri="{FF2B5EF4-FFF2-40B4-BE49-F238E27FC236}">
                <a16:creationId xmlns:a16="http://schemas.microsoft.com/office/drawing/2014/main" id="{B8462472-BAA8-4890-9F69-D030EDA97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A2ED17CE-80A2-4ABC-BBFA-1F874CDEC4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0"/>
            <a:ext cx="2209800" cy="1119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341"/>
    </mc:Choice>
    <mc:Fallback xmlns="">
      <p:transition advTm="1134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2">
            <a:extLst>
              <a:ext uri="{FF2B5EF4-FFF2-40B4-BE49-F238E27FC236}">
                <a16:creationId xmlns:a16="http://schemas.microsoft.com/office/drawing/2014/main" id="{1E67C26E-AACE-4DA4-A1E6-143E998B9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9933"/>
                </a:solidFill>
              </a:rPr>
              <a:t>100% Spatially Uniform Switching</a:t>
            </a:r>
          </a:p>
        </p:txBody>
      </p:sp>
      <p:pic>
        <p:nvPicPr>
          <p:cNvPr id="29699" name="Picture 1" descr="A close up of a map&#10;&#10;Description automatically generated">
            <a:extLst>
              <a:ext uri="{FF2B5EF4-FFF2-40B4-BE49-F238E27FC236}">
                <a16:creationId xmlns:a16="http://schemas.microsoft.com/office/drawing/2014/main" id="{5ED69902-2DF6-4F8D-B122-405B4A8A6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7" r="9622"/>
          <a:stretch>
            <a:fillRect/>
          </a:stretch>
        </p:blipFill>
        <p:spPr bwMode="auto">
          <a:xfrm>
            <a:off x="4025900" y="1414463"/>
            <a:ext cx="2157413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8A95D131-31B8-4511-B9F9-9CC7575F7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8" r="9479"/>
          <a:stretch>
            <a:fillRect/>
          </a:stretch>
        </p:blipFill>
        <p:spPr bwMode="auto">
          <a:xfrm>
            <a:off x="1727200" y="1485900"/>
            <a:ext cx="2097088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73">
            <a:extLst>
              <a:ext uri="{FF2B5EF4-FFF2-40B4-BE49-F238E27FC236}">
                <a16:creationId xmlns:a16="http://schemas.microsoft.com/office/drawing/2014/main" id="{F8ED35F0-7FDE-4647-94D7-8BFB64ECB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581025"/>
            <a:ext cx="5632450" cy="595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26">
            <a:extLst>
              <a:ext uri="{FF2B5EF4-FFF2-40B4-BE49-F238E27FC236}">
                <a16:creationId xmlns:a16="http://schemas.microsoft.com/office/drawing/2014/main" id="{4E6321BA-D3A4-4DB2-93F1-F8DAF611F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69"/>
          <a:stretch>
            <a:fillRect/>
          </a:stretch>
        </p:blipFill>
        <p:spPr bwMode="auto">
          <a:xfrm>
            <a:off x="103188" y="4676775"/>
            <a:ext cx="6132512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228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C59E25D-F81E-48FC-B0FC-09E549B3A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0431" b="86626"/>
          <a:stretch>
            <a:fillRect/>
          </a:stretch>
        </p:blipFill>
        <p:spPr bwMode="auto">
          <a:xfrm>
            <a:off x="111125" y="1030288"/>
            <a:ext cx="1489075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230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7E574E27-D7B0-4D7D-BFEB-9AEE50306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8" r="59221" b="86626"/>
          <a:stretch>
            <a:fillRect/>
          </a:stretch>
        </p:blipFill>
        <p:spPr bwMode="auto">
          <a:xfrm>
            <a:off x="50800" y="2782888"/>
            <a:ext cx="16002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" name="TextBox 232">
            <a:extLst>
              <a:ext uri="{FF2B5EF4-FFF2-40B4-BE49-F238E27FC236}">
                <a16:creationId xmlns:a16="http://schemas.microsoft.com/office/drawing/2014/main" id="{6FA141F4-705E-4CEF-82C5-7F492A847981}"/>
              </a:ext>
            </a:extLst>
          </p:cNvPr>
          <p:cNvSpPr txBox="1"/>
          <p:nvPr/>
        </p:nvSpPr>
        <p:spPr>
          <a:xfrm>
            <a:off x="0" y="6619875"/>
            <a:ext cx="12192000" cy="368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</a:rPr>
              <a:t>Goswami, Sreetosh, et al. </a:t>
            </a:r>
            <a:r>
              <a:rPr lang="en-US" b="1" i="1" dirty="0">
                <a:latin typeface="Arial" panose="020B0604020202020204" pitchFamily="34" charset="0"/>
              </a:rPr>
              <a:t>Advanced Materials</a:t>
            </a:r>
            <a:r>
              <a:rPr lang="en-US" b="1" dirty="0">
                <a:latin typeface="Arial" panose="020B0604020202020204" pitchFamily="34" charset="0"/>
              </a:rPr>
              <a:t> </a:t>
            </a:r>
            <a:r>
              <a:rPr lang="en-US" dirty="0">
                <a:latin typeface="Arial" panose="020B0604020202020204" pitchFamily="34" charset="0"/>
              </a:rPr>
              <a:t>(2020): 2004370.</a:t>
            </a: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F71B45CD-C525-423D-B48C-8BD3FFE19024}"/>
              </a:ext>
            </a:extLst>
          </p:cNvPr>
          <p:cNvSpPr/>
          <p:nvPr/>
        </p:nvSpPr>
        <p:spPr>
          <a:xfrm>
            <a:off x="1701800" y="620713"/>
            <a:ext cx="4502150" cy="4222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Switching Uniformity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C3A938D3-32B0-47EF-873B-C8F3FCCF6CB2}"/>
              </a:ext>
            </a:extLst>
          </p:cNvPr>
          <p:cNvSpPr/>
          <p:nvPr/>
        </p:nvSpPr>
        <p:spPr>
          <a:xfrm>
            <a:off x="1701800" y="620713"/>
            <a:ext cx="4502150" cy="386238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9708" name="TextBox 239">
            <a:extLst>
              <a:ext uri="{FF2B5EF4-FFF2-40B4-BE49-F238E27FC236}">
                <a16:creationId xmlns:a16="http://schemas.microsoft.com/office/drawing/2014/main" id="{5F0BC811-1B1F-40CA-8E78-07D73B63D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650" y="1036638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666BB4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System-A</a:t>
            </a:r>
            <a:endParaRPr lang="en-GB" altLang="en-US" sz="2000" b="1">
              <a:solidFill>
                <a:srgbClr val="666BB4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9709" name="TextBox 241">
            <a:extLst>
              <a:ext uri="{FF2B5EF4-FFF2-40B4-BE49-F238E27FC236}">
                <a16:creationId xmlns:a16="http://schemas.microsoft.com/office/drawing/2014/main" id="{F88137CE-12E4-46E1-A82B-DF5811D76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4225" y="1014413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1DA94D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System-B</a:t>
            </a:r>
            <a:endParaRPr lang="en-GB" altLang="en-US" sz="2000" b="1">
              <a:solidFill>
                <a:srgbClr val="1DA94D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29710" name="Audio 3">
            <a:hlinkClick r:id="" action="ppaction://media"/>
            <a:extLst>
              <a:ext uri="{FF2B5EF4-FFF2-40B4-BE49-F238E27FC236}">
                <a16:creationId xmlns:a16="http://schemas.microsoft.com/office/drawing/2014/main" id="{5CF95979-DA44-442D-866A-637E00C77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20B39F0F-B9AE-4E6D-B5C3-3E1D7F3D2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0" y="0"/>
            <a:ext cx="1333500" cy="675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8392"/>
    </mc:Choice>
    <mc:Fallback xmlns="">
      <p:transition advTm="3839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760C9-FBF0-4154-8841-F9CE682CF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820738"/>
            <a:ext cx="9955213" cy="8921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SG" sz="400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040113F4-A3E9-4095-829C-B191E6F25A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6165" y="2774950"/>
            <a:ext cx="10529198" cy="2747963"/>
          </a:xfrm>
        </p:spPr>
        <p:txBody>
          <a:bodyPr/>
          <a:lstStyle/>
          <a:p>
            <a:pPr marL="0" indent="0" eaLnBrk="1" hangingPunct="1">
              <a:buFont typeface="Calibri" panose="020F0502020204030204" pitchFamily="34" charset="0"/>
              <a:buNone/>
            </a:pPr>
            <a:r>
              <a:rPr lang="en-SG" alt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Rationale for Low Energy Switching and Brain- like electronics</a:t>
            </a:r>
          </a:p>
          <a:p>
            <a:pPr marL="0" indent="0" eaLnBrk="1" hangingPunct="1">
              <a:buClr>
                <a:schemeClr val="tx1"/>
              </a:buClr>
              <a:buSzPct val="60000"/>
              <a:buFont typeface="Calibri" panose="020F0502020204030204" pitchFamily="34" charset="0"/>
              <a:buNone/>
            </a:pPr>
            <a:r>
              <a:rPr lang="en-SG" alt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 Approach to an ultra-low Energy Memory</a:t>
            </a:r>
          </a:p>
          <a:p>
            <a:pPr marL="0" indent="0" eaLnBrk="1" hangingPunct="1">
              <a:buClr>
                <a:schemeClr val="tx1"/>
              </a:buClr>
              <a:buSzPct val="60000"/>
              <a:buFont typeface="Calibri" panose="020F0502020204030204" pitchFamily="34" charset="0"/>
              <a:buNone/>
            </a:pPr>
            <a:r>
              <a:rPr lang="en-SG" altLang="en-US" sz="3600" i="1" dirty="0">
                <a:solidFill>
                  <a:srgbClr val="492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Neuronal memory functions</a:t>
            </a:r>
          </a:p>
        </p:txBody>
      </p:sp>
      <p:pic>
        <p:nvPicPr>
          <p:cNvPr id="11269" name="Audio 6">
            <a:hlinkClick r:id="" action="ppaction://media"/>
            <a:extLst>
              <a:ext uri="{FF2B5EF4-FFF2-40B4-BE49-F238E27FC236}">
                <a16:creationId xmlns:a16="http://schemas.microsoft.com/office/drawing/2014/main" id="{0E1AD4C7-81AC-4373-9E28-87957F91C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00E1197-8EF3-4CF9-805A-F490D81B8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45" y="11112"/>
            <a:ext cx="2979037" cy="150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1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743"/>
    </mc:Choice>
    <mc:Fallback xmlns="">
      <p:transition advTm="6743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A5449-7A32-446D-A672-CB9AB45D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538" y="266700"/>
            <a:ext cx="10058400" cy="8699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Ternary memory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6CD800-FFB6-4B2D-9C9F-28E295444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7575" y="5671344"/>
            <a:ext cx="2743200" cy="365125"/>
          </a:xfrm>
        </p:spPr>
        <p:txBody>
          <a:bodyPr/>
          <a:lstStyle/>
          <a:p>
            <a:pPr>
              <a:defRPr/>
            </a:pPr>
            <a:fld id="{8D1E70F8-E2CB-4E5D-8941-B0D759C5EF10}" type="slidenum">
              <a:rPr lang="en"/>
              <a:pPr>
                <a:defRPr/>
              </a:pPr>
              <a:t>19</a:t>
            </a:fld>
            <a:endParaRPr lang="en"/>
          </a:p>
        </p:txBody>
      </p:sp>
      <p:grpSp>
        <p:nvGrpSpPr>
          <p:cNvPr id="31749" name="Group 6">
            <a:extLst>
              <a:ext uri="{FF2B5EF4-FFF2-40B4-BE49-F238E27FC236}">
                <a16:creationId xmlns:a16="http://schemas.microsoft.com/office/drawing/2014/main" id="{E9DF36EC-6A7C-4387-B0D2-C3FC4DF7A847}"/>
              </a:ext>
            </a:extLst>
          </p:cNvPr>
          <p:cNvGrpSpPr>
            <a:grpSpLocks/>
          </p:cNvGrpSpPr>
          <p:nvPr/>
        </p:nvGrpSpPr>
        <p:grpSpPr bwMode="auto">
          <a:xfrm>
            <a:off x="1441450" y="3329782"/>
            <a:ext cx="3937000" cy="2416175"/>
            <a:chOff x="4190138" y="2247085"/>
            <a:chExt cx="4725920" cy="2899272"/>
          </a:xfrm>
        </p:grpSpPr>
        <p:pic>
          <p:nvPicPr>
            <p:cNvPr id="31756" name="Picture 7">
              <a:extLst>
                <a:ext uri="{FF2B5EF4-FFF2-40B4-BE49-F238E27FC236}">
                  <a16:creationId xmlns:a16="http://schemas.microsoft.com/office/drawing/2014/main" id="{5349F5D2-E43B-4BAF-99BB-32A55A2828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24" t="6770" r="35422" b="69800"/>
            <a:stretch>
              <a:fillRect/>
            </a:stretch>
          </p:blipFill>
          <p:spPr bwMode="auto">
            <a:xfrm>
              <a:off x="4190138" y="2247668"/>
              <a:ext cx="4725920" cy="2898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9D32683-94E7-48C4-A63E-9C4F484015C6}"/>
                </a:ext>
              </a:extLst>
            </p:cNvPr>
            <p:cNvSpPr/>
            <p:nvPr/>
          </p:nvSpPr>
          <p:spPr>
            <a:xfrm>
              <a:off x="4817085" y="2247085"/>
              <a:ext cx="268691" cy="3886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D9E20E8-2D52-4349-B227-BFA411214EC6}"/>
                </a:ext>
              </a:extLst>
            </p:cNvPr>
            <p:cNvSpPr/>
            <p:nvPr/>
          </p:nvSpPr>
          <p:spPr>
            <a:xfrm>
              <a:off x="8645461" y="2247085"/>
              <a:ext cx="270597" cy="3886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dirty="0"/>
            </a:p>
          </p:txBody>
        </p:sp>
      </p:grpSp>
      <p:pic>
        <p:nvPicPr>
          <p:cNvPr id="31750" name="Picture 11">
            <a:extLst>
              <a:ext uri="{FF2B5EF4-FFF2-40B4-BE49-F238E27FC236}">
                <a16:creationId xmlns:a16="http://schemas.microsoft.com/office/drawing/2014/main" id="{61F9EE15-6A96-4980-98B0-7C339FE68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0" t="37379" r="61588" b="46365"/>
          <a:stretch>
            <a:fillRect/>
          </a:stretch>
        </p:blipFill>
        <p:spPr bwMode="auto">
          <a:xfrm>
            <a:off x="5494338" y="1296194"/>
            <a:ext cx="4787900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32E022-0561-4534-B103-1A6A0624C7CE}"/>
              </a:ext>
            </a:extLst>
          </p:cNvPr>
          <p:cNvSpPr/>
          <p:nvPr/>
        </p:nvSpPr>
        <p:spPr>
          <a:xfrm>
            <a:off x="13338175" y="1417638"/>
            <a:ext cx="885825" cy="3424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1752" name="Picture 12">
            <a:extLst>
              <a:ext uri="{FF2B5EF4-FFF2-40B4-BE49-F238E27FC236}">
                <a16:creationId xmlns:a16="http://schemas.microsoft.com/office/drawing/2014/main" id="{EF3F5900-09D8-4A1C-9C1E-0AE2AD429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63" y="1237457"/>
            <a:ext cx="2687637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TextBox 5">
            <a:extLst>
              <a:ext uri="{FF2B5EF4-FFF2-40B4-BE49-F238E27FC236}">
                <a16:creationId xmlns:a16="http://schemas.microsoft.com/office/drawing/2014/main" id="{44C0C1E3-89B7-4080-9EE9-F4480D3C8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125" y="1961357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754" name="TextBox 9">
            <a:extLst>
              <a:ext uri="{FF2B5EF4-FFF2-40B4-BE49-F238E27FC236}">
                <a16:creationId xmlns:a16="http://schemas.microsoft.com/office/drawing/2014/main" id="{C64041B8-6C95-435B-B4B6-5C5806DA5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6131" y="5320508"/>
            <a:ext cx="5589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Goswami et al., Nature Nanotechnology, 4/3/2020</a:t>
            </a:r>
          </a:p>
        </p:txBody>
      </p:sp>
      <p:pic>
        <p:nvPicPr>
          <p:cNvPr id="31755" name="Audio 14">
            <a:hlinkClick r:id="" action="ppaction://media"/>
            <a:extLst>
              <a:ext uri="{FF2B5EF4-FFF2-40B4-BE49-F238E27FC236}">
                <a16:creationId xmlns:a16="http://schemas.microsoft.com/office/drawing/2014/main" id="{44BB6600-67F5-42E2-B33F-9516195BB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D41FFAFB-7462-4A33-A897-4EEF9EC88A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0"/>
            <a:ext cx="2209800" cy="1119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1000">
        <p:fade/>
      </p:transition>
    </mc:Choice>
    <mc:Fallback>
      <p:transition advTm="21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760C9-FBF0-4154-8841-F9CE682CF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820738"/>
            <a:ext cx="9955213" cy="8921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SG" sz="400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040113F4-A3E9-4095-829C-B191E6F25A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6165" y="2774950"/>
            <a:ext cx="10529198" cy="2747963"/>
          </a:xfrm>
        </p:spPr>
        <p:txBody>
          <a:bodyPr/>
          <a:lstStyle/>
          <a:p>
            <a:pPr marL="0" indent="0" eaLnBrk="1" hangingPunct="1">
              <a:buFont typeface="Calibri" panose="020F0502020204030204" pitchFamily="34" charset="0"/>
              <a:buNone/>
            </a:pPr>
            <a:r>
              <a:rPr lang="en-SG" altLang="en-US" sz="36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Rationale for Low Energy Switching and Brain- like electronics</a:t>
            </a:r>
          </a:p>
          <a:p>
            <a:pPr marL="0" indent="0" eaLnBrk="1" hangingPunct="1">
              <a:buClr>
                <a:schemeClr val="tx1"/>
              </a:buClr>
              <a:buSzPct val="60000"/>
              <a:buFont typeface="Calibri" panose="020F0502020204030204" pitchFamily="34" charset="0"/>
              <a:buNone/>
            </a:pPr>
            <a:r>
              <a:rPr lang="en-SG" alt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 Approach to an ultra-low Energy Memory</a:t>
            </a:r>
          </a:p>
          <a:p>
            <a:pPr marL="0" indent="0" eaLnBrk="1" hangingPunct="1">
              <a:buClr>
                <a:schemeClr val="tx1"/>
              </a:buClr>
              <a:buSzPct val="60000"/>
              <a:buFont typeface="Calibri" panose="020F0502020204030204" pitchFamily="34" charset="0"/>
              <a:buNone/>
            </a:pPr>
            <a:r>
              <a:rPr lang="en-SG" alt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Neuronal memory functions</a:t>
            </a:r>
          </a:p>
        </p:txBody>
      </p:sp>
      <p:pic>
        <p:nvPicPr>
          <p:cNvPr id="11269" name="Audio 6">
            <a:hlinkClick r:id="" action="ppaction://media"/>
            <a:extLst>
              <a:ext uri="{FF2B5EF4-FFF2-40B4-BE49-F238E27FC236}">
                <a16:creationId xmlns:a16="http://schemas.microsoft.com/office/drawing/2014/main" id="{0E1AD4C7-81AC-4373-9E28-87957F91C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00E1197-8EF3-4CF9-805A-F490D81B8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45" y="11112"/>
            <a:ext cx="2979037" cy="15097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743"/>
    </mc:Choice>
    <mc:Fallback xmlns="">
      <p:transition advTm="674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1BE1E-476B-49C8-B98A-7AF0AAFC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7747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CD State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1833F8-1365-45FD-895A-1D7B4D577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5675" y="5846763"/>
            <a:ext cx="2743200" cy="365125"/>
          </a:xfrm>
        </p:spPr>
        <p:txBody>
          <a:bodyPr/>
          <a:lstStyle/>
          <a:p>
            <a:pPr>
              <a:defRPr/>
            </a:pPr>
            <a:fld id="{E50A8DC5-CF6C-46BC-A65A-010202DBEEAC}" type="slidenum">
              <a:rPr lang="en"/>
              <a:pPr>
                <a:defRPr/>
              </a:pPr>
              <a:t>20</a:t>
            </a:fld>
            <a:endParaRPr lang="en"/>
          </a:p>
        </p:txBody>
      </p:sp>
      <p:pic>
        <p:nvPicPr>
          <p:cNvPr id="33796" name="Picture 3">
            <a:extLst>
              <a:ext uri="{FF2B5EF4-FFF2-40B4-BE49-F238E27FC236}">
                <a16:creationId xmlns:a16="http://schemas.microsoft.com/office/drawing/2014/main" id="{01D5EBFA-FA24-4440-8515-891F8C516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2" t="66927" r="30196" b="2943"/>
          <a:stretch>
            <a:fillRect/>
          </a:stretch>
        </p:blipFill>
        <p:spPr bwMode="auto">
          <a:xfrm>
            <a:off x="2868613" y="1279526"/>
            <a:ext cx="6037262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>
            <a:extLst>
              <a:ext uri="{FF2B5EF4-FFF2-40B4-BE49-F238E27FC236}">
                <a16:creationId xmlns:a16="http://schemas.microsoft.com/office/drawing/2014/main" id="{8FD26A2B-1810-4A57-8C58-F5BF1B4C6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13" y="3990976"/>
            <a:ext cx="6446837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7F1321-99D0-4D94-B35F-32FFB7130395}"/>
              </a:ext>
            </a:extLst>
          </p:cNvPr>
          <p:cNvSpPr/>
          <p:nvPr/>
        </p:nvSpPr>
        <p:spPr>
          <a:xfrm>
            <a:off x="2728913" y="1023938"/>
            <a:ext cx="649287" cy="280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206C1E-2B5F-4914-AA81-F55F25039E8D}"/>
              </a:ext>
            </a:extLst>
          </p:cNvPr>
          <p:cNvSpPr/>
          <p:nvPr/>
        </p:nvSpPr>
        <p:spPr>
          <a:xfrm>
            <a:off x="6597650" y="1138238"/>
            <a:ext cx="647700" cy="280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800" name="TextBox 8">
            <a:extLst>
              <a:ext uri="{FF2B5EF4-FFF2-40B4-BE49-F238E27FC236}">
                <a16:creationId xmlns:a16="http://schemas.microsoft.com/office/drawing/2014/main" id="{B667AAB9-213A-4D75-BCC1-39CD22103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188" y="931864"/>
            <a:ext cx="6096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Goswami et al., Nature Nanotechnology, 4/3/2020</a:t>
            </a:r>
          </a:p>
        </p:txBody>
      </p:sp>
      <p:pic>
        <p:nvPicPr>
          <p:cNvPr id="33801" name="Audio 4">
            <a:hlinkClick r:id="" action="ppaction://media"/>
            <a:extLst>
              <a:ext uri="{FF2B5EF4-FFF2-40B4-BE49-F238E27FC236}">
                <a16:creationId xmlns:a16="http://schemas.microsoft.com/office/drawing/2014/main" id="{F4D2FAC5-BAAD-4AF2-AA0D-E47FFCE93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75" y="5891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075F06A-33E5-44B8-8EDA-3FB61067D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0"/>
            <a:ext cx="2209800" cy="1119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623">
        <p:fade thruBlk="1"/>
      </p:transition>
    </mc:Choice>
    <mc:Fallback xmlns="">
      <p:transition advTm="9623">
        <p:fade thruBlk="1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FFD40-E6E2-4837-86EF-C22C04A51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74771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Memcapacitor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47B169-3A9A-4C8D-80BD-A2645A31B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4875" y="5832475"/>
            <a:ext cx="2743200" cy="365125"/>
          </a:xfrm>
        </p:spPr>
        <p:txBody>
          <a:bodyPr/>
          <a:lstStyle/>
          <a:p>
            <a:pPr>
              <a:defRPr/>
            </a:pPr>
            <a:fld id="{0DF960FB-0AA9-42F0-8D94-EC3CE17823FD}" type="slidenum">
              <a:rPr lang="en"/>
              <a:pPr>
                <a:defRPr/>
              </a:pPr>
              <a:t>21</a:t>
            </a:fld>
            <a:endParaRPr lang="en"/>
          </a:p>
        </p:txBody>
      </p:sp>
      <p:pic>
        <p:nvPicPr>
          <p:cNvPr id="3584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19C943F8-F3E5-4582-8830-998C86E8D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8" t="20912" r="61621" b="57967"/>
          <a:stretch>
            <a:fillRect/>
          </a:stretch>
        </p:blipFill>
        <p:spPr bwMode="auto">
          <a:xfrm>
            <a:off x="735013" y="3017838"/>
            <a:ext cx="137160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B92C09BF-0C27-4966-89FA-6CD98A457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1" t="21109" r="50826" b="57768"/>
          <a:stretch>
            <a:fillRect/>
          </a:stretch>
        </p:blipFill>
        <p:spPr bwMode="auto">
          <a:xfrm>
            <a:off x="9721850" y="3006725"/>
            <a:ext cx="1855788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B26738-66D6-4B5D-B025-3E9EEEB222AB}"/>
              </a:ext>
            </a:extLst>
          </p:cNvPr>
          <p:cNvSpPr/>
          <p:nvPr/>
        </p:nvSpPr>
        <p:spPr>
          <a:xfrm>
            <a:off x="2208213" y="2905125"/>
            <a:ext cx="431800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1AFE0B-9FCB-4F76-AB95-BCDA1D85558A}"/>
              </a:ext>
            </a:extLst>
          </p:cNvPr>
          <p:cNvSpPr/>
          <p:nvPr/>
        </p:nvSpPr>
        <p:spPr>
          <a:xfrm>
            <a:off x="6116638" y="2916238"/>
            <a:ext cx="431800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5848" name="Picture 8">
            <a:extLst>
              <a:ext uri="{FF2B5EF4-FFF2-40B4-BE49-F238E27FC236}">
                <a16:creationId xmlns:a16="http://schemas.microsoft.com/office/drawing/2014/main" id="{E832AFE6-3EC5-48C2-BD9A-BDF45397C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0" t="53731" r="40353" b="13943"/>
          <a:stretch>
            <a:fillRect/>
          </a:stretch>
        </p:blipFill>
        <p:spPr bwMode="auto">
          <a:xfrm>
            <a:off x="2549525" y="1987550"/>
            <a:ext cx="7500938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6270EF3-6618-42B2-8A8E-D9C5E636921F}"/>
              </a:ext>
            </a:extLst>
          </p:cNvPr>
          <p:cNvSpPr/>
          <p:nvPr/>
        </p:nvSpPr>
        <p:spPr>
          <a:xfrm>
            <a:off x="2549525" y="2363788"/>
            <a:ext cx="649288" cy="280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A3907-2600-4343-A253-ECEEBF4AF131}"/>
              </a:ext>
            </a:extLst>
          </p:cNvPr>
          <p:cNvSpPr/>
          <p:nvPr/>
        </p:nvSpPr>
        <p:spPr>
          <a:xfrm>
            <a:off x="5705475" y="2424113"/>
            <a:ext cx="649288" cy="280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5852" name="Audio 4">
            <a:hlinkClick r:id="" action="ppaction://media"/>
            <a:extLst>
              <a:ext uri="{FF2B5EF4-FFF2-40B4-BE49-F238E27FC236}">
                <a16:creationId xmlns:a16="http://schemas.microsoft.com/office/drawing/2014/main" id="{79486349-1817-4AE7-8B95-60C9E6EDA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9075" y="58769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BC1E6FFA-39C1-4084-854C-409227E5F5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0"/>
            <a:ext cx="2209800" cy="1119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1573">
        <p:fade/>
      </p:transition>
    </mc:Choice>
    <mc:Fallback>
      <p:transition advTm="11573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2066F88-5E70-4EDC-B6DA-4F5BF870C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3287713"/>
            <a:ext cx="3563938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5FC6E5-280B-4C69-9EDA-4F5FAAB62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-20637"/>
            <a:ext cx="10058400" cy="10001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 and fire – volatile regime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2828ED-DBE9-4D77-B7A0-F6FD7AB1D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6000" y="5891213"/>
            <a:ext cx="2743200" cy="365125"/>
          </a:xfrm>
        </p:spPr>
        <p:txBody>
          <a:bodyPr/>
          <a:lstStyle/>
          <a:p>
            <a:pPr>
              <a:defRPr/>
            </a:pPr>
            <a:fld id="{E4DBE24B-2E10-4991-B0F0-251A8FDAD0E5}" type="slidenum">
              <a:rPr lang="en"/>
              <a:pPr>
                <a:defRPr/>
              </a:pPr>
              <a:t>22</a:t>
            </a:fld>
            <a:endParaRPr lang="en"/>
          </a:p>
        </p:txBody>
      </p:sp>
      <p:pic>
        <p:nvPicPr>
          <p:cNvPr id="37893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A1A03CE7-27BB-4D6C-812F-42FF094D7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781051"/>
            <a:ext cx="3543300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98C6F25-64DE-4C4C-887E-734C63CF7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3" y="3349626"/>
            <a:ext cx="3549650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535645-22B9-402D-B3D1-344F77D13E35}"/>
              </a:ext>
            </a:extLst>
          </p:cNvPr>
          <p:cNvCxnSpPr>
            <a:cxnSpLocks/>
          </p:cNvCxnSpPr>
          <p:nvPr/>
        </p:nvCxnSpPr>
        <p:spPr>
          <a:xfrm>
            <a:off x="6772275" y="2611438"/>
            <a:ext cx="525463" cy="0"/>
          </a:xfrm>
          <a:prstGeom prst="straightConnector1">
            <a:avLst/>
          </a:prstGeom>
          <a:ln w="15875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8AB894F-5D10-4987-ADB3-45A375D3147C}"/>
              </a:ext>
            </a:extLst>
          </p:cNvPr>
          <p:cNvSpPr txBox="1"/>
          <p:nvPr/>
        </p:nvSpPr>
        <p:spPr>
          <a:xfrm>
            <a:off x="6684963" y="2335213"/>
            <a:ext cx="738187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latin typeface="+mn-lt"/>
              </a:rPr>
              <a:t>135 ns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D9A68CA-CDD6-42BB-92C9-BBE804362011}"/>
              </a:ext>
            </a:extLst>
          </p:cNvPr>
          <p:cNvCxnSpPr>
            <a:cxnSpLocks/>
          </p:cNvCxnSpPr>
          <p:nvPr/>
        </p:nvCxnSpPr>
        <p:spPr>
          <a:xfrm>
            <a:off x="3617913" y="5286376"/>
            <a:ext cx="842962" cy="0"/>
          </a:xfrm>
          <a:prstGeom prst="straightConnector1">
            <a:avLst/>
          </a:prstGeom>
          <a:ln w="15875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A540EC2-1062-471D-9042-F8F8C115A883}"/>
              </a:ext>
            </a:extLst>
          </p:cNvPr>
          <p:cNvSpPr txBox="1"/>
          <p:nvPr/>
        </p:nvSpPr>
        <p:spPr>
          <a:xfrm>
            <a:off x="3670300" y="5006976"/>
            <a:ext cx="739775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latin typeface="+mn-lt"/>
              </a:rPr>
              <a:t>230 ns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DED53DE-9865-461B-84CD-0E294C4E04D4}"/>
              </a:ext>
            </a:extLst>
          </p:cNvPr>
          <p:cNvCxnSpPr>
            <a:cxnSpLocks/>
          </p:cNvCxnSpPr>
          <p:nvPr/>
        </p:nvCxnSpPr>
        <p:spPr>
          <a:xfrm>
            <a:off x="7339013" y="5268913"/>
            <a:ext cx="981075" cy="0"/>
          </a:xfrm>
          <a:prstGeom prst="straightConnector1">
            <a:avLst/>
          </a:prstGeom>
          <a:ln w="15875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31DF23B-0B63-46A2-A0BD-8C2C14636054}"/>
              </a:ext>
            </a:extLst>
          </p:cNvPr>
          <p:cNvSpPr txBox="1"/>
          <p:nvPr/>
        </p:nvSpPr>
        <p:spPr>
          <a:xfrm>
            <a:off x="7442200" y="5027613"/>
            <a:ext cx="738188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latin typeface="+mn-lt"/>
              </a:rPr>
              <a:t>270 ns</a:t>
            </a:r>
          </a:p>
        </p:txBody>
      </p:sp>
      <p:pic>
        <p:nvPicPr>
          <p:cNvPr id="37901" name="Picture 88">
            <a:extLst>
              <a:ext uri="{FF2B5EF4-FFF2-40B4-BE49-F238E27FC236}">
                <a16:creationId xmlns:a16="http://schemas.microsoft.com/office/drawing/2014/main" id="{A116F34A-5FD9-4FDE-9354-3BC5231B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855663"/>
            <a:ext cx="3952875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B997EA33-8AF2-47C7-A47E-06C420BD669D}"/>
              </a:ext>
            </a:extLst>
          </p:cNvPr>
          <p:cNvCxnSpPr>
            <a:cxnSpLocks/>
          </p:cNvCxnSpPr>
          <p:nvPr/>
        </p:nvCxnSpPr>
        <p:spPr>
          <a:xfrm flipV="1">
            <a:off x="4410075" y="1733551"/>
            <a:ext cx="411163" cy="29210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904" name="Audio 5">
            <a:hlinkClick r:id="" action="ppaction://media"/>
            <a:extLst>
              <a:ext uri="{FF2B5EF4-FFF2-40B4-BE49-F238E27FC236}">
                <a16:creationId xmlns:a16="http://schemas.microsoft.com/office/drawing/2014/main" id="{64CE608E-8AF1-4BA3-8DF4-D4D7E24E7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0200" y="59356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C5A80CA9-5422-4959-8035-5A4BF83B2C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0"/>
            <a:ext cx="2209800" cy="1119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8725">
        <p:fade/>
      </p:transition>
    </mc:Choice>
    <mc:Fallback xmlns="">
      <p:transition advTm="18725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A pencil and paper&#10;&#10;Description automatically generated">
            <a:extLst>
              <a:ext uri="{FF2B5EF4-FFF2-40B4-BE49-F238E27FC236}">
                <a16:creationId xmlns:a16="http://schemas.microsoft.com/office/drawing/2014/main" id="{BACA2EE7-D613-44C6-B027-143EA3394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r="7500"/>
          <a:stretch>
            <a:fillRect/>
          </a:stretch>
        </p:blipFill>
        <p:spPr bwMode="auto">
          <a:xfrm>
            <a:off x="242888" y="2239963"/>
            <a:ext cx="11866562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DA664CB-2D56-44CE-93E6-48C73C06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Potentiation</a:t>
            </a:r>
          </a:p>
        </p:txBody>
      </p:sp>
      <p:pic>
        <p:nvPicPr>
          <p:cNvPr id="38917" name="Audio 1">
            <a:hlinkClick r:id="" action="ppaction://media"/>
            <a:extLst>
              <a:ext uri="{FF2B5EF4-FFF2-40B4-BE49-F238E27FC236}">
                <a16:creationId xmlns:a16="http://schemas.microsoft.com/office/drawing/2014/main" id="{2463EB3D-0398-4745-B152-954DE96BD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876244D-F68C-4825-A65A-08A4471E8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0"/>
            <a:ext cx="2209800" cy="1119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14"/>
    </mc:Choice>
    <mc:Fallback xmlns="">
      <p:transition advTm="4514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BE0C47-9C24-4EBF-AD4B-68CB2828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475" y="5903010"/>
            <a:ext cx="2743200" cy="365125"/>
          </a:xfrm>
        </p:spPr>
        <p:txBody>
          <a:bodyPr/>
          <a:lstStyle/>
          <a:p>
            <a:pPr>
              <a:defRPr/>
            </a:pPr>
            <a:fld id="{CCA60156-F2CF-405A-963F-A452B7B45095}" type="slidenum">
              <a:rPr lang="en"/>
              <a:pPr>
                <a:defRPr/>
              </a:pPr>
              <a:t>24</a:t>
            </a:fld>
            <a:endParaRPr lang="en"/>
          </a:p>
        </p:txBody>
      </p:sp>
      <p:pic>
        <p:nvPicPr>
          <p:cNvPr id="39939" name="Picture 3">
            <a:extLst>
              <a:ext uri="{FF2B5EF4-FFF2-40B4-BE49-F238E27FC236}">
                <a16:creationId xmlns:a16="http://schemas.microsoft.com/office/drawing/2014/main" id="{7958FA47-71BC-4E8F-B29A-97292CCE8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88" y="1140510"/>
            <a:ext cx="409892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>
            <a:extLst>
              <a:ext uri="{FF2B5EF4-FFF2-40B4-BE49-F238E27FC236}">
                <a16:creationId xmlns:a16="http://schemas.microsoft.com/office/drawing/2014/main" id="{473BCC45-5F96-46D5-9E41-FE369B9D6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1377048"/>
            <a:ext cx="4459287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>
            <a:extLst>
              <a:ext uri="{FF2B5EF4-FFF2-40B4-BE49-F238E27FC236}">
                <a16:creationId xmlns:a16="http://schemas.microsoft.com/office/drawing/2014/main" id="{5BA13986-A7E5-47F6-8198-86D103CFB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75" y="2856598"/>
            <a:ext cx="44450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62A441C-321D-4FE4-BB79-55D46E969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3345548"/>
            <a:ext cx="3602037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itle 1">
            <a:extLst>
              <a:ext uri="{FF2B5EF4-FFF2-40B4-BE49-F238E27FC236}">
                <a16:creationId xmlns:a16="http://schemas.microsoft.com/office/drawing/2014/main" id="{F9EF0961-AF81-471A-8491-CAE11529B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-52387"/>
            <a:ext cx="101044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38258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56673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749300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931863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13890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18462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23034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27606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7ABBC"/>
              </a:buClr>
              <a:buSzPts val="3600"/>
              <a:buFont typeface="Raleway" panose="020B0604020202020204"/>
              <a:buNone/>
            </a:pPr>
            <a:r>
              <a:rPr lang="en-US" altLang="en-US" sz="4000" b="1" dirty="0">
                <a:solidFill>
                  <a:srgbClr val="FF9933"/>
                </a:solidFill>
                <a:latin typeface="Arial" panose="020B0604020202020204" pitchFamily="34" charset="0"/>
                <a:ea typeface="Raleway" panose="020B0604020202020204"/>
                <a:cs typeface="Arial" panose="020B0604020202020204" pitchFamily="34" charset="0"/>
                <a:sym typeface="Raleway" panose="020B0604020202020204"/>
              </a:rPr>
              <a:t>An oscillator – on the verge of instability</a:t>
            </a:r>
          </a:p>
        </p:txBody>
      </p:sp>
      <p:pic>
        <p:nvPicPr>
          <p:cNvPr id="39944" name="Audio 1">
            <a:hlinkClick r:id="" action="ppaction://media"/>
            <a:extLst>
              <a:ext uri="{FF2B5EF4-FFF2-40B4-BE49-F238E27FC236}">
                <a16:creationId xmlns:a16="http://schemas.microsoft.com/office/drawing/2014/main" id="{A17BF231-5E4B-4501-851C-5A5734940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0675" y="594746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C051C61-7339-4458-BF99-A605EAD39F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0"/>
            <a:ext cx="2209800" cy="1119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674"/>
    </mc:Choice>
    <mc:Fallback xmlns="">
      <p:transition advTm="21674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3">
            <a:extLst>
              <a:ext uri="{FF2B5EF4-FFF2-40B4-BE49-F238E27FC236}">
                <a16:creationId xmlns:a16="http://schemas.microsoft.com/office/drawing/2014/main" id="{808CFDA7-EE9E-4A19-8916-6E532C213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13732" y="-44071"/>
            <a:ext cx="121920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FF9933"/>
                </a:solidFill>
              </a:rPr>
              <a:t>Decision Trees Within a Molecular Memristor</a:t>
            </a:r>
          </a:p>
        </p:txBody>
      </p:sp>
      <p:pic>
        <p:nvPicPr>
          <p:cNvPr id="40963" name="Picture 7">
            <a:extLst>
              <a:ext uri="{FF2B5EF4-FFF2-40B4-BE49-F238E27FC236}">
                <a16:creationId xmlns:a16="http://schemas.microsoft.com/office/drawing/2014/main" id="{BD3E8DBF-67AC-4DB5-A79B-99ABFBCCF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3628">
            <a:off x="1704975" y="957263"/>
            <a:ext cx="1592263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38">
            <a:extLst>
              <a:ext uri="{FF2B5EF4-FFF2-40B4-BE49-F238E27FC236}">
                <a16:creationId xmlns:a16="http://schemas.microsoft.com/office/drawing/2014/main" id="{F100E854-569D-441A-964E-C21A4DDFE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963863"/>
            <a:ext cx="4411663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339">
            <a:extLst>
              <a:ext uri="{FF2B5EF4-FFF2-40B4-BE49-F238E27FC236}">
                <a16:creationId xmlns:a16="http://schemas.microsoft.com/office/drawing/2014/main" id="{65E38AB0-9894-4B13-B106-DBB4FD7A8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1216025"/>
            <a:ext cx="723900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400">
            <a:extLst>
              <a:ext uri="{FF2B5EF4-FFF2-40B4-BE49-F238E27FC236}">
                <a16:creationId xmlns:a16="http://schemas.microsoft.com/office/drawing/2014/main" id="{4AB9E981-83E0-40B5-B516-D163C692F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4338638"/>
            <a:ext cx="3059113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278D0D0-0EB6-4ACF-9813-98CD5863E7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0"/>
            <a:ext cx="2209800" cy="11198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808053-7DE3-834C-A61C-EA5208B35F4B}"/>
              </a:ext>
            </a:extLst>
          </p:cNvPr>
          <p:cNvSpPr txBox="1"/>
          <p:nvPr/>
        </p:nvSpPr>
        <p:spPr>
          <a:xfrm>
            <a:off x="6677671" y="6488668"/>
            <a:ext cx="440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492BFF"/>
                </a:solidFill>
              </a:rPr>
              <a:t>Sreetosh</a:t>
            </a:r>
            <a:r>
              <a:rPr lang="en-US" dirty="0">
                <a:solidFill>
                  <a:srgbClr val="492BFF"/>
                </a:solidFill>
              </a:rPr>
              <a:t> Goswami et al, Nature, Sep. 3, 2021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1">
            <a:extLst>
              <a:ext uri="{FF2B5EF4-FFF2-40B4-BE49-F238E27FC236}">
                <a16:creationId xmlns:a16="http://schemas.microsoft.com/office/drawing/2014/main" id="{2D5D2B3E-2BDC-4BCC-A0D0-9A0CA93B0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14400" y="0"/>
            <a:ext cx="121920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FF9933"/>
                </a:solidFill>
              </a:rPr>
              <a:t>Single Stepped Decision Making</a:t>
            </a:r>
          </a:p>
        </p:txBody>
      </p:sp>
      <p:pic>
        <p:nvPicPr>
          <p:cNvPr id="41987" name="Picture 265">
            <a:extLst>
              <a:ext uri="{FF2B5EF4-FFF2-40B4-BE49-F238E27FC236}">
                <a16:creationId xmlns:a16="http://schemas.microsoft.com/office/drawing/2014/main" id="{50BD971B-F703-4A7F-82AB-31FA09845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8225"/>
            <a:ext cx="121920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909E6C2-9B24-4BAB-A090-61284E088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0" y="0"/>
            <a:ext cx="1638300" cy="830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789EBB-19D3-034B-A903-9C4F50764017}"/>
              </a:ext>
            </a:extLst>
          </p:cNvPr>
          <p:cNvSpPr txBox="1"/>
          <p:nvPr/>
        </p:nvSpPr>
        <p:spPr>
          <a:xfrm>
            <a:off x="7718854" y="6400799"/>
            <a:ext cx="440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492BFF"/>
                </a:solidFill>
              </a:rPr>
              <a:t>Sreetosh</a:t>
            </a:r>
            <a:r>
              <a:rPr lang="en-US" dirty="0">
                <a:solidFill>
                  <a:srgbClr val="492BFF"/>
                </a:solidFill>
              </a:rPr>
              <a:t> Goswami et al, Nature, Sep. 3, 2021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67">
            <a:extLst>
              <a:ext uri="{FF2B5EF4-FFF2-40B4-BE49-F238E27FC236}">
                <a16:creationId xmlns:a16="http://schemas.microsoft.com/office/drawing/2014/main" id="{AE0694F0-261C-4700-B99C-E13485341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FF9933"/>
                </a:solidFill>
              </a:rPr>
              <a:t>Reconfigurability</a:t>
            </a:r>
          </a:p>
        </p:txBody>
      </p:sp>
      <p:pic>
        <p:nvPicPr>
          <p:cNvPr id="43011" name="Picture 134">
            <a:extLst>
              <a:ext uri="{FF2B5EF4-FFF2-40B4-BE49-F238E27FC236}">
                <a16:creationId xmlns:a16="http://schemas.microsoft.com/office/drawing/2014/main" id="{EFD63C7A-C4B3-41CE-A2BE-8DDCB91E5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0912"/>
            <a:ext cx="12192000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FF5655B-381D-4966-97A8-C72E6554F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224" y="0"/>
            <a:ext cx="1628775" cy="8254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FB75B9-4742-7C46-890F-A14F698E50DA}"/>
              </a:ext>
            </a:extLst>
          </p:cNvPr>
          <p:cNvSpPr txBox="1"/>
          <p:nvPr/>
        </p:nvSpPr>
        <p:spPr>
          <a:xfrm>
            <a:off x="7787139" y="6326659"/>
            <a:ext cx="4404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492BFF"/>
                </a:solidFill>
              </a:rPr>
              <a:t>Sreetosh</a:t>
            </a:r>
            <a:r>
              <a:rPr lang="en-US" dirty="0">
                <a:solidFill>
                  <a:srgbClr val="492BFF"/>
                </a:solidFill>
              </a:rPr>
              <a:t> Goswami et al, Nature, Sep. 3, 2021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EED779-1667-4BAA-A0F2-839301644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143" y="19051"/>
            <a:ext cx="6462713" cy="67786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72E39414-16A4-42AA-8E36-86C995BAE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79748-3678-4593-A600-461543C37A3E}" type="slidenum">
              <a:rPr lang="en"/>
              <a:pPr>
                <a:defRPr/>
              </a:pPr>
              <a:t>28</a:t>
            </a:fld>
            <a:endParaRPr lang="en"/>
          </a:p>
        </p:txBody>
      </p:sp>
      <p:sp>
        <p:nvSpPr>
          <p:cNvPr id="44037" name="TextBox 2">
            <a:extLst>
              <a:ext uri="{FF2B5EF4-FFF2-40B4-BE49-F238E27FC236}">
                <a16:creationId xmlns:a16="http://schemas.microsoft.com/office/drawing/2014/main" id="{2A96319F-A022-4CE7-B2EC-5003CD3C4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5" y="5686425"/>
            <a:ext cx="2484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chemeClr val="accent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Funding Support</a:t>
            </a:r>
          </a:p>
        </p:txBody>
      </p:sp>
      <p:pic>
        <p:nvPicPr>
          <p:cNvPr id="44038" name="Picture 4">
            <a:extLst>
              <a:ext uri="{FF2B5EF4-FFF2-40B4-BE49-F238E27FC236}">
                <a16:creationId xmlns:a16="http://schemas.microsoft.com/office/drawing/2014/main" id="{D3F6FB88-2209-46FE-9CE4-3C1FB4D4C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238" y="5461000"/>
            <a:ext cx="3273425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6">
            <a:extLst>
              <a:ext uri="{FF2B5EF4-FFF2-40B4-BE49-F238E27FC236}">
                <a16:creationId xmlns:a16="http://schemas.microsoft.com/office/drawing/2014/main" id="{4683B81E-042C-4A8E-9CB3-2866A983F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25" y="2065338"/>
            <a:ext cx="214630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8">
            <a:extLst>
              <a:ext uri="{FF2B5EF4-FFF2-40B4-BE49-F238E27FC236}">
                <a16:creationId xmlns:a16="http://schemas.microsoft.com/office/drawing/2014/main" id="{21D43CE8-4A7F-409B-9377-E060B7B07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3" y="2044700"/>
            <a:ext cx="1763712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9">
            <a:extLst>
              <a:ext uri="{FF2B5EF4-FFF2-40B4-BE49-F238E27FC236}">
                <a16:creationId xmlns:a16="http://schemas.microsoft.com/office/drawing/2014/main" id="{A07E12AA-6FC6-44D7-BAF2-8D1D6A75A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925" y="2079625"/>
            <a:ext cx="22145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4" descr="Screen Shot 2016-06-03 at 9.38.53 AM.png">
            <a:extLst>
              <a:ext uri="{FF2B5EF4-FFF2-40B4-BE49-F238E27FC236}">
                <a16:creationId xmlns:a16="http://schemas.microsoft.com/office/drawing/2014/main" id="{4F70A4B8-756A-471A-AE39-010134E634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-2028" r="44943"/>
          <a:stretch>
            <a:fillRect/>
          </a:stretch>
        </p:blipFill>
        <p:spPr bwMode="auto">
          <a:xfrm>
            <a:off x="2003425" y="1163638"/>
            <a:ext cx="15319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16">
            <a:extLst>
              <a:ext uri="{FF2B5EF4-FFF2-40B4-BE49-F238E27FC236}">
                <a16:creationId xmlns:a16="http://schemas.microsoft.com/office/drawing/2014/main" id="{D3E74C0F-3A6A-49B1-B410-1A7440CE5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1146175"/>
            <a:ext cx="8382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Picture 8" descr="IACS LOGO.png">
            <a:extLst>
              <a:ext uri="{FF2B5EF4-FFF2-40B4-BE49-F238E27FC236}">
                <a16:creationId xmlns:a16="http://schemas.microsoft.com/office/drawing/2014/main" id="{A6FE67B7-4969-4388-86B1-F76457EBFB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966788"/>
            <a:ext cx="113506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Picture 25">
            <a:extLst>
              <a:ext uri="{FF2B5EF4-FFF2-40B4-BE49-F238E27FC236}">
                <a16:creationId xmlns:a16="http://schemas.microsoft.com/office/drawing/2014/main" id="{FCA18AD2-AF89-4F2D-BDE6-9541FA251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771525"/>
            <a:ext cx="1050925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6" name="Rectangle 18">
            <a:extLst>
              <a:ext uri="{FF2B5EF4-FFF2-40B4-BE49-F238E27FC236}">
                <a16:creationId xmlns:a16="http://schemas.microsoft.com/office/drawing/2014/main" id="{CA0059BE-277F-47EE-8035-519CE2C09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3738" y="4610100"/>
            <a:ext cx="1751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2185C5"/>
                </a:solidFill>
                <a:latin typeface="Raleway" panose="020B0604020202020204"/>
              </a:rPr>
              <a:t>Dr. Sreetosh Goswami</a:t>
            </a:r>
          </a:p>
          <a:p>
            <a:pPr eaLnBrk="1" hangingPunct="1"/>
            <a:r>
              <a:rPr lang="en-US" altLang="en-US" sz="1200">
                <a:solidFill>
                  <a:srgbClr val="2185C5"/>
                </a:solidFill>
                <a:latin typeface="Raleway" panose="020B0604020202020204"/>
              </a:rPr>
              <a:t>NUSNNI</a:t>
            </a:r>
            <a:endParaRPr lang="en-US" altLang="en-US" sz="1200"/>
          </a:p>
        </p:txBody>
      </p:sp>
      <p:sp>
        <p:nvSpPr>
          <p:cNvPr id="44047" name="Rectangle 27">
            <a:extLst>
              <a:ext uri="{FF2B5EF4-FFF2-40B4-BE49-F238E27FC236}">
                <a16:creationId xmlns:a16="http://schemas.microsoft.com/office/drawing/2014/main" id="{0919CBE4-DE09-4663-8C2A-5CF52C486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050" y="4597400"/>
            <a:ext cx="2262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2185C5"/>
                </a:solidFill>
                <a:latin typeface="Raleway" panose="020B0604020202020204"/>
              </a:rPr>
              <a:t>Professor R Stanley Williams </a:t>
            </a:r>
          </a:p>
          <a:p>
            <a:pPr eaLnBrk="1" hangingPunct="1"/>
            <a:r>
              <a:rPr lang="en-US" altLang="en-US" sz="1200">
                <a:solidFill>
                  <a:srgbClr val="2185C5"/>
                </a:solidFill>
                <a:latin typeface="Raleway" panose="020B0604020202020204"/>
              </a:rPr>
              <a:t>Texas A&amp;M University</a:t>
            </a:r>
            <a:endParaRPr lang="en-US" altLang="en-US" sz="1200"/>
          </a:p>
        </p:txBody>
      </p:sp>
      <p:sp>
        <p:nvSpPr>
          <p:cNvPr id="44048" name="Rectangle 28">
            <a:extLst>
              <a:ext uri="{FF2B5EF4-FFF2-40B4-BE49-F238E27FC236}">
                <a16:creationId xmlns:a16="http://schemas.microsoft.com/office/drawing/2014/main" id="{8624FC8C-77E5-4109-A287-648105389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0488" y="4583113"/>
            <a:ext cx="1724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2185C5"/>
                </a:solidFill>
                <a:latin typeface="Raleway" panose="020B0604020202020204"/>
              </a:rPr>
              <a:t>Professor S. Goswami</a:t>
            </a:r>
          </a:p>
          <a:p>
            <a:pPr eaLnBrk="1" hangingPunct="1"/>
            <a:r>
              <a:rPr lang="en-US" altLang="en-US" sz="1200">
                <a:solidFill>
                  <a:srgbClr val="2185C5"/>
                </a:solidFill>
                <a:latin typeface="Raleway" panose="020B0604020202020204"/>
              </a:rPr>
              <a:t>IACS, Kolkata</a:t>
            </a:r>
            <a:endParaRPr lang="en-US" altLang="en-US" sz="1200"/>
          </a:p>
        </p:txBody>
      </p:sp>
      <p:sp>
        <p:nvSpPr>
          <p:cNvPr id="44049" name="Rectangle 29">
            <a:extLst>
              <a:ext uri="{FF2B5EF4-FFF2-40B4-BE49-F238E27FC236}">
                <a16:creationId xmlns:a16="http://schemas.microsoft.com/office/drawing/2014/main" id="{FD76622C-680C-430F-8CD2-67D6BFD3A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9925" y="4610100"/>
            <a:ext cx="1847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2185C5"/>
                </a:solidFill>
                <a:latin typeface="Raleway" panose="020B0604020202020204"/>
              </a:rPr>
              <a:t>Professor D. Thompson</a:t>
            </a:r>
          </a:p>
          <a:p>
            <a:pPr eaLnBrk="1" hangingPunct="1"/>
            <a:r>
              <a:rPr lang="en-US" altLang="en-US" sz="1200">
                <a:solidFill>
                  <a:srgbClr val="2185C5"/>
                </a:solidFill>
                <a:latin typeface="Raleway" panose="020B0604020202020204"/>
              </a:rPr>
              <a:t>University of Limerick</a:t>
            </a:r>
            <a:endParaRPr lang="en-US" altLang="en-US" sz="1200"/>
          </a:p>
        </p:txBody>
      </p:sp>
      <p:pic>
        <p:nvPicPr>
          <p:cNvPr id="44050" name="Picture 19">
            <a:extLst>
              <a:ext uri="{FF2B5EF4-FFF2-40B4-BE49-F238E27FC236}">
                <a16:creationId xmlns:a16="http://schemas.microsoft.com/office/drawing/2014/main" id="{CE6CC940-6B12-4F0A-A275-2686FBC94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2058988"/>
            <a:ext cx="1692275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1" name="Audio 1">
            <a:hlinkClick r:id="" action="ppaction://media"/>
            <a:extLst>
              <a:ext uri="{FF2B5EF4-FFF2-40B4-BE49-F238E27FC236}">
                <a16:creationId xmlns:a16="http://schemas.microsoft.com/office/drawing/2014/main" id="{69EB0B56-4E13-4ABC-9A5B-9F11D4336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B9E81225-60E6-426C-AAE8-BFEEA0357C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0"/>
            <a:ext cx="2209800" cy="1119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3330">
        <p:fade/>
      </p:transition>
    </mc:Choice>
    <mc:Fallback xmlns="">
      <p:transition advTm="3333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F840D-3C9B-48DA-88F1-D460525BB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45391"/>
            <a:ext cx="10058400" cy="14493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9933"/>
                </a:solidFill>
              </a:rPr>
              <a:t>Publications </a:t>
            </a:r>
          </a:p>
        </p:txBody>
      </p:sp>
      <p:sp>
        <p:nvSpPr>
          <p:cNvPr id="46083" name="TextBox 3">
            <a:extLst>
              <a:ext uri="{FF2B5EF4-FFF2-40B4-BE49-F238E27FC236}">
                <a16:creationId xmlns:a16="http://schemas.microsoft.com/office/drawing/2014/main" id="{5CCC61C5-30E3-40DA-8460-C934D0ABF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71905"/>
            <a:ext cx="1179512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Goswami, S.*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et.al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Charge disproportionate molecular redox for discrete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memristive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memcapacitive switching, 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 Nanotechnology, 15, 380 (2020) 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Goswami, S. et. al. Valence Symmetry Breaking: From Textbook to Computing, 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 Device Materials and Engineering (blog highlight) 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Goswami, S.*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et.al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Nanometer-Scale Uniform Conductance Switching in Molecular Memristors, 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Advanced Materials (accepted for publication) (selected as VIP paper and cover page)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Sengupta, D., et al. Size-selective Pt siderophores based on redox-active π-acceptor ligands, 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Chemical Science (accepted for publication) 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Goswami, S.*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et.al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(2020). Colossal current and voltage tunability in an organic memristor via electrode engineering. 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Applied Materials Today, 19, 100626 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Goswami, S.*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et.al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(2020) An Organic Approach to Low Energy Memory and Brain Inspired Electronics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Applied Physics Review, 7, 021303 (2020) Invited review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Valov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I.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et.al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2017. Organic memristors come of age. 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 Materials, 16(12), 1170-1172 (news and views covering our work) 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Goswami, S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et.al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Robust Resistive Memory Devices Using Solution-Processable Metal-Coordinated Azo-aromatics. 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 materials 16, 1216 (2017) (as the first author) </a:t>
            </a:r>
          </a:p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en-SG" altLang="en-US" dirty="0" err="1">
                <a:cs typeface="Calibri" panose="020F0502020204030204" pitchFamily="34" charset="0"/>
              </a:rPr>
              <a:t>Sreetosh</a:t>
            </a:r>
            <a:r>
              <a:rPr lang="en-SG" altLang="en-US" dirty="0">
                <a:cs typeface="Calibri" panose="020F0502020204030204" pitchFamily="34" charset="0"/>
              </a:rPr>
              <a:t> Goswami et al, Decision Trees within a Molecular Memristor, </a:t>
            </a:r>
            <a:r>
              <a:rPr lang="en-SG" altLang="en-US" b="1" dirty="0">
                <a:cs typeface="Calibri" panose="020F0502020204030204" pitchFamily="34" charset="0"/>
              </a:rPr>
              <a:t>Nature, Sep. 3 (2021).</a:t>
            </a:r>
            <a:endParaRPr lang="en-US" altLang="en-US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084" name="Audio 4">
            <a:hlinkClick r:id="" action="ppaction://media"/>
            <a:extLst>
              <a:ext uri="{FF2B5EF4-FFF2-40B4-BE49-F238E27FC236}">
                <a16:creationId xmlns:a16="http://schemas.microsoft.com/office/drawing/2014/main" id="{D3B0FE8F-42A1-4D3B-B4B5-044FC90F6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6134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D9AC5938-9B72-4B02-8AE8-8BA48D8CA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0"/>
            <a:ext cx="2209800" cy="1119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436"/>
    </mc:Choice>
    <mc:Fallback xmlns="">
      <p:transition advTm="343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D6CD0925-771C-4F60-B828-AFA5BD1BA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1" y="20638"/>
            <a:ext cx="8778875" cy="584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526E375-F258-4330-A4C7-4F980E8D6BEB}"/>
              </a:ext>
            </a:extLst>
          </p:cNvPr>
          <p:cNvGrpSpPr>
            <a:grpSpLocks/>
          </p:cNvGrpSpPr>
          <p:nvPr/>
        </p:nvGrpSpPr>
        <p:grpSpPr bwMode="auto">
          <a:xfrm>
            <a:off x="1547856" y="4829018"/>
            <a:ext cx="8474083" cy="1192213"/>
            <a:chOff x="23856" y="2395201"/>
            <a:chExt cx="8474024" cy="1193400"/>
          </a:xfrm>
        </p:grpSpPr>
        <p:sp>
          <p:nvSpPr>
            <p:cNvPr id="12300" name="Shape 234">
              <a:extLst>
                <a:ext uri="{FF2B5EF4-FFF2-40B4-BE49-F238E27FC236}">
                  <a16:creationId xmlns:a16="http://schemas.microsoft.com/office/drawing/2014/main" id="{30C8A2FA-9852-430D-BB8F-8985983AAF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0180" y="2395201"/>
              <a:ext cx="7517700" cy="119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b"/>
            <a:lstStyle>
              <a:lvl1pPr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>
                  <a:solidFill>
                    <a:srgbClr val="404040"/>
                  </a:solidFill>
                  <a:latin typeface="Calibri" panose="020F0502020204030204" pitchFamily="34" charset="0"/>
                </a:defRPr>
              </a:lvl1pPr>
              <a:lvl2pPr marL="382588" indent="-182563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anose="020F0502020204030204" pitchFamily="34" charset="0"/>
                <a:buChar char="◦"/>
                <a:defRPr>
                  <a:solidFill>
                    <a:srgbClr val="404040"/>
                  </a:solidFill>
                  <a:latin typeface="Calibri" panose="020F0502020204030204" pitchFamily="34" charset="0"/>
                </a:defRPr>
              </a:lvl2pPr>
              <a:lvl3pPr marL="566738" indent="-182563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anose="020F0502020204030204" pitchFamily="34" charset="0"/>
                <a:buChar char="◦"/>
                <a:defRPr sz="1400">
                  <a:solidFill>
                    <a:srgbClr val="404040"/>
                  </a:solidFill>
                  <a:latin typeface="Calibri" panose="020F0502020204030204" pitchFamily="34" charset="0"/>
                </a:defRPr>
              </a:lvl3pPr>
              <a:lvl4pPr marL="749300" indent="-182563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anose="020F0502020204030204" pitchFamily="34" charset="0"/>
                <a:buChar char="◦"/>
                <a:defRPr sz="1400">
                  <a:solidFill>
                    <a:srgbClr val="404040"/>
                  </a:solidFill>
                  <a:latin typeface="Calibri" panose="020F0502020204030204" pitchFamily="34" charset="0"/>
                </a:defRPr>
              </a:lvl4pPr>
              <a:lvl5pPr marL="931863" indent="-182563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anose="020F0502020204030204" pitchFamily="34" charset="0"/>
                <a:buChar char="◦"/>
                <a:defRPr sz="1400">
                  <a:solidFill>
                    <a:srgbClr val="404040"/>
                  </a:solidFill>
                  <a:latin typeface="Calibri" panose="020F0502020204030204" pitchFamily="34" charset="0"/>
                </a:defRPr>
              </a:lvl5pPr>
              <a:lvl6pPr marL="1389063" indent="-182563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anose="020F0502020204030204" pitchFamily="34" charset="0"/>
                <a:buChar char="◦"/>
                <a:defRPr sz="1400">
                  <a:solidFill>
                    <a:srgbClr val="404040"/>
                  </a:solidFill>
                  <a:latin typeface="Calibri" panose="020F0502020204030204" pitchFamily="34" charset="0"/>
                </a:defRPr>
              </a:lvl6pPr>
              <a:lvl7pPr marL="1846263" indent="-182563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anose="020F0502020204030204" pitchFamily="34" charset="0"/>
                <a:buChar char="◦"/>
                <a:defRPr sz="1400">
                  <a:solidFill>
                    <a:srgbClr val="404040"/>
                  </a:solidFill>
                  <a:latin typeface="Calibri" panose="020F0502020204030204" pitchFamily="34" charset="0"/>
                </a:defRPr>
              </a:lvl7pPr>
              <a:lvl8pPr marL="2303463" indent="-182563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anose="020F0502020204030204" pitchFamily="34" charset="0"/>
                <a:buChar char="◦"/>
                <a:defRPr sz="1400">
                  <a:solidFill>
                    <a:srgbClr val="404040"/>
                  </a:solidFill>
                  <a:latin typeface="Calibri" panose="020F0502020204030204" pitchFamily="34" charset="0"/>
                </a:defRPr>
              </a:lvl8pPr>
              <a:lvl9pPr marL="2760663" indent="-182563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anose="020F0502020204030204" pitchFamily="34" charset="0"/>
                <a:buChar char="◦"/>
                <a:defRPr sz="1400">
                  <a:solidFill>
                    <a:srgbClr val="40404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7ABBC"/>
                </a:buClr>
                <a:buSzPts val="3600"/>
                <a:buFont typeface="Raleway"/>
                <a:buNone/>
              </a:pPr>
              <a:r>
                <a:rPr lang="en-SG" altLang="en-US" sz="4400" b="1" dirty="0">
                  <a:solidFill>
                    <a:srgbClr val="F20253"/>
                  </a:solidFill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50%-</a:t>
              </a:r>
              <a:r>
                <a:rPr lang="en-SG" altLang="en-US" sz="3200" b="1" dirty="0">
                  <a:solidFill>
                    <a:srgbClr val="F20253"/>
                  </a:solidFill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Power consumed by Memory</a:t>
              </a:r>
            </a:p>
          </p:txBody>
        </p:sp>
        <p:sp>
          <p:nvSpPr>
            <p:cNvPr id="12301" name="Shape 237">
              <a:extLst>
                <a:ext uri="{FF2B5EF4-FFF2-40B4-BE49-F238E27FC236}">
                  <a16:creationId xmlns:a16="http://schemas.microsoft.com/office/drawing/2014/main" id="{04977295-5184-4CD8-B6B1-E0F2081911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6" y="2532966"/>
              <a:ext cx="940500" cy="891600"/>
            </a:xfrm>
            <a:prstGeom prst="rightArrow">
              <a:avLst>
                <a:gd name="adj1" fmla="val 61815"/>
                <a:gd name="adj2" fmla="val 49998"/>
              </a:avLst>
            </a:prstGeom>
            <a:solidFill>
              <a:srgbClr val="F20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5AD71BC-36FF-4C13-8B40-F1A6A6400993}"/>
              </a:ext>
            </a:extLst>
          </p:cNvPr>
          <p:cNvGrpSpPr>
            <a:grpSpLocks/>
          </p:cNvGrpSpPr>
          <p:nvPr/>
        </p:nvGrpSpPr>
        <p:grpSpPr bwMode="auto">
          <a:xfrm>
            <a:off x="1547856" y="3479642"/>
            <a:ext cx="8458200" cy="1192213"/>
            <a:chOff x="0" y="4400834"/>
            <a:chExt cx="8458200" cy="1193400"/>
          </a:xfrm>
        </p:grpSpPr>
        <p:sp>
          <p:nvSpPr>
            <p:cNvPr id="12298" name="Shape 232">
              <a:extLst>
                <a:ext uri="{FF2B5EF4-FFF2-40B4-BE49-F238E27FC236}">
                  <a16:creationId xmlns:a16="http://schemas.microsoft.com/office/drawing/2014/main" id="{DD1FD16C-BDE6-4915-BDED-B6C5CB8ABD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0500" y="4400834"/>
              <a:ext cx="7517700" cy="119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b"/>
            <a:lstStyle>
              <a:lvl1pPr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>
                  <a:solidFill>
                    <a:srgbClr val="404040"/>
                  </a:solidFill>
                  <a:latin typeface="Calibri" panose="020F0502020204030204" pitchFamily="34" charset="0"/>
                </a:defRPr>
              </a:lvl1pPr>
              <a:lvl2pPr marL="382588" indent="-182563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anose="020F0502020204030204" pitchFamily="34" charset="0"/>
                <a:buChar char="◦"/>
                <a:defRPr>
                  <a:solidFill>
                    <a:srgbClr val="404040"/>
                  </a:solidFill>
                  <a:latin typeface="Calibri" panose="020F0502020204030204" pitchFamily="34" charset="0"/>
                </a:defRPr>
              </a:lvl2pPr>
              <a:lvl3pPr marL="566738" indent="-182563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anose="020F0502020204030204" pitchFamily="34" charset="0"/>
                <a:buChar char="◦"/>
                <a:defRPr sz="1400">
                  <a:solidFill>
                    <a:srgbClr val="404040"/>
                  </a:solidFill>
                  <a:latin typeface="Calibri" panose="020F0502020204030204" pitchFamily="34" charset="0"/>
                </a:defRPr>
              </a:lvl3pPr>
              <a:lvl4pPr marL="749300" indent="-182563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anose="020F0502020204030204" pitchFamily="34" charset="0"/>
                <a:buChar char="◦"/>
                <a:defRPr sz="1400">
                  <a:solidFill>
                    <a:srgbClr val="404040"/>
                  </a:solidFill>
                  <a:latin typeface="Calibri" panose="020F0502020204030204" pitchFamily="34" charset="0"/>
                </a:defRPr>
              </a:lvl4pPr>
              <a:lvl5pPr marL="931863" indent="-182563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anose="020F0502020204030204" pitchFamily="34" charset="0"/>
                <a:buChar char="◦"/>
                <a:defRPr sz="1400">
                  <a:solidFill>
                    <a:srgbClr val="404040"/>
                  </a:solidFill>
                  <a:latin typeface="Calibri" panose="020F0502020204030204" pitchFamily="34" charset="0"/>
                </a:defRPr>
              </a:lvl5pPr>
              <a:lvl6pPr marL="1389063" indent="-182563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anose="020F0502020204030204" pitchFamily="34" charset="0"/>
                <a:buChar char="◦"/>
                <a:defRPr sz="1400">
                  <a:solidFill>
                    <a:srgbClr val="404040"/>
                  </a:solidFill>
                  <a:latin typeface="Calibri" panose="020F0502020204030204" pitchFamily="34" charset="0"/>
                </a:defRPr>
              </a:lvl6pPr>
              <a:lvl7pPr marL="1846263" indent="-182563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anose="020F0502020204030204" pitchFamily="34" charset="0"/>
                <a:buChar char="◦"/>
                <a:defRPr sz="1400">
                  <a:solidFill>
                    <a:srgbClr val="404040"/>
                  </a:solidFill>
                  <a:latin typeface="Calibri" panose="020F0502020204030204" pitchFamily="34" charset="0"/>
                </a:defRPr>
              </a:lvl7pPr>
              <a:lvl8pPr marL="2303463" indent="-182563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anose="020F0502020204030204" pitchFamily="34" charset="0"/>
                <a:buChar char="◦"/>
                <a:defRPr sz="1400">
                  <a:solidFill>
                    <a:srgbClr val="404040"/>
                  </a:solidFill>
                  <a:latin typeface="Calibri" panose="020F0502020204030204" pitchFamily="34" charset="0"/>
                </a:defRPr>
              </a:lvl8pPr>
              <a:lvl9pPr marL="2760663" indent="-182563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anose="020F0502020204030204" pitchFamily="34" charset="0"/>
                <a:buChar char="◦"/>
                <a:defRPr sz="1400">
                  <a:solidFill>
                    <a:srgbClr val="40404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7ABBC"/>
                </a:buClr>
                <a:buSzPts val="3600"/>
                <a:buFont typeface="Raleway"/>
                <a:buNone/>
              </a:pPr>
              <a:r>
                <a:rPr lang="en-US" altLang="en-US" sz="4400" b="1" dirty="0">
                  <a:solidFill>
                    <a:srgbClr val="7ECEFD"/>
                  </a:solidFill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20%- </a:t>
              </a:r>
              <a:r>
                <a:rPr lang="en-US" altLang="en-US" sz="2800" b="1" dirty="0">
                  <a:solidFill>
                    <a:srgbClr val="7ECEFD"/>
                  </a:solidFill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of global Power consumed by data centers in 2025</a:t>
              </a:r>
            </a:p>
          </p:txBody>
        </p:sp>
        <p:sp>
          <p:nvSpPr>
            <p:cNvPr id="12299" name="Shape 238">
              <a:extLst>
                <a:ext uri="{FF2B5EF4-FFF2-40B4-BE49-F238E27FC236}">
                  <a16:creationId xmlns:a16="http://schemas.microsoft.com/office/drawing/2014/main" id="{02F4E56F-429F-4C75-B6D7-278E45944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672500"/>
              <a:ext cx="940500" cy="891600"/>
            </a:xfrm>
            <a:prstGeom prst="rightArrow">
              <a:avLst>
                <a:gd name="adj1" fmla="val 61815"/>
                <a:gd name="adj2" fmla="val 49998"/>
              </a:avLst>
            </a:prstGeom>
            <a:solidFill>
              <a:srgbClr val="7ECE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2293" name="Shape 230">
            <a:extLst>
              <a:ext uri="{FF2B5EF4-FFF2-40B4-BE49-F238E27FC236}">
                <a16:creationId xmlns:a16="http://schemas.microsoft.com/office/drawing/2014/main" id="{8D9BC16D-0FD2-41A2-9BEA-E445E6BCB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6189" y="1850945"/>
            <a:ext cx="75184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38258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56673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749300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931863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13890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18462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23034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27606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7ABBC"/>
              </a:buClr>
              <a:buSzPts val="3600"/>
              <a:buFont typeface="Raleway"/>
              <a:buNone/>
            </a:pPr>
            <a:r>
              <a:rPr lang="en-SG" altLang="en-US" sz="4400" b="1" dirty="0">
                <a:solidFill>
                  <a:srgbClr val="FF9715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4.16 x 10</a:t>
            </a:r>
            <a:r>
              <a:rPr lang="en-SG" altLang="en-US" sz="4400" b="1" baseline="30000" dirty="0">
                <a:solidFill>
                  <a:srgbClr val="FF9715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14</a:t>
            </a:r>
            <a:r>
              <a:rPr lang="en-SG" altLang="en-US" sz="4400" b="1" dirty="0">
                <a:solidFill>
                  <a:srgbClr val="FF9715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 watts- </a:t>
            </a:r>
            <a:r>
              <a:rPr lang="en-SG" altLang="en-US" sz="2800" b="1" dirty="0">
                <a:solidFill>
                  <a:srgbClr val="FF9715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Power consumed by data </a:t>
            </a:r>
            <a:r>
              <a:rPr lang="en-SG" altLang="en-US" sz="2800" b="1" dirty="0" err="1">
                <a:solidFill>
                  <a:srgbClr val="FF9715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centers</a:t>
            </a:r>
            <a:r>
              <a:rPr lang="en-SG" altLang="en-US" sz="2800" b="1" dirty="0">
                <a:solidFill>
                  <a:srgbClr val="FF9715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 in 2016</a:t>
            </a:r>
            <a:endParaRPr lang="en-US" altLang="en-US" sz="2800" b="1" dirty="0">
              <a:solidFill>
                <a:srgbClr val="FF9715"/>
              </a:solidFill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  <p:sp>
        <p:nvSpPr>
          <p:cNvPr id="12294" name="Shape 236">
            <a:extLst>
              <a:ext uri="{FF2B5EF4-FFF2-40B4-BE49-F238E27FC236}">
                <a16:creationId xmlns:a16="http://schemas.microsoft.com/office/drawing/2014/main" id="{9BA71FA4-C042-47E9-9959-6727E0AF0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7651" y="2001758"/>
            <a:ext cx="941388" cy="892175"/>
          </a:xfrm>
          <a:prstGeom prst="rightArrow">
            <a:avLst>
              <a:gd name="adj1" fmla="val 61815"/>
              <a:gd name="adj2" fmla="val 50013"/>
            </a:avLst>
          </a:prstGeom>
          <a:solidFill>
            <a:srgbClr val="FF97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5" name="TextBox 4">
            <a:extLst>
              <a:ext uri="{FF2B5EF4-FFF2-40B4-BE49-F238E27FC236}">
                <a16:creationId xmlns:a16="http://schemas.microsoft.com/office/drawing/2014/main" id="{55EF219C-DA3A-4159-81E3-76FCBB1B6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75" y="234950"/>
            <a:ext cx="9436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1.6x 10</a:t>
            </a:r>
            <a:r>
              <a:rPr lang="en-US" altLang="en-US" sz="4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watts- </a:t>
            </a: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consumed by </a:t>
            </a:r>
          </a:p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humans thinking actively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78B31B3-0C3D-4EE3-B098-9DFD75AC1F80}"/>
              </a:ext>
            </a:extLst>
          </p:cNvPr>
          <p:cNvSpPr/>
          <p:nvPr/>
        </p:nvSpPr>
        <p:spPr>
          <a:xfrm>
            <a:off x="1524000" y="384175"/>
            <a:ext cx="909638" cy="87153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SG">
              <a:solidFill>
                <a:srgbClr val="FFFF00"/>
              </a:solidFill>
            </a:endParaRPr>
          </a:p>
        </p:txBody>
      </p:sp>
      <p:pic>
        <p:nvPicPr>
          <p:cNvPr id="12297" name="Audio 8">
            <a:hlinkClick r:id="" action="ppaction://media"/>
            <a:extLst>
              <a:ext uri="{FF2B5EF4-FFF2-40B4-BE49-F238E27FC236}">
                <a16:creationId xmlns:a16="http://schemas.microsoft.com/office/drawing/2014/main" id="{D63E9D91-EA3E-44C6-85FC-D3CF5C82E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E306D590-651B-4C45-B399-C91EC9857F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106" y="20638"/>
            <a:ext cx="1944687" cy="98551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411"/>
    </mc:Choice>
    <mc:Fallback xmlns="">
      <p:transition advTm="41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1">
            <a:extLst>
              <a:ext uri="{FF2B5EF4-FFF2-40B4-BE49-F238E27FC236}">
                <a16:creationId xmlns:a16="http://schemas.microsoft.com/office/drawing/2014/main" id="{7228F030-2895-47AB-9121-8B08F4DD6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5947" y="547345"/>
            <a:ext cx="7616825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SG" altLang="en-US" sz="60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</a:t>
            </a:r>
          </a:p>
          <a:p>
            <a:pPr algn="ctr" eaLnBrk="1" hangingPunct="1"/>
            <a:endParaRPr lang="en-SG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SG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T. Venky Venkatesan</a:t>
            </a:r>
          </a:p>
          <a:p>
            <a:pPr algn="ctr" eaLnBrk="1" hangingPunct="1"/>
            <a:r>
              <a:rPr lang="en-SG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Venky@ou.edu</a:t>
            </a:r>
          </a:p>
          <a:p>
            <a:pPr algn="ctr" eaLnBrk="1" hangingPunct="1"/>
            <a:endParaRPr lang="en-SG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107" name="Picture 2" descr="Prof-Venkatesan-T-Venky1">
            <a:extLst>
              <a:ext uri="{FF2B5EF4-FFF2-40B4-BE49-F238E27FC236}">
                <a16:creationId xmlns:a16="http://schemas.microsoft.com/office/drawing/2014/main" id="{D4F30DB7-7FCB-4F08-91A4-CBF85043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658813"/>
            <a:ext cx="3819525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Audio 4">
            <a:hlinkClick r:id="" action="ppaction://media"/>
            <a:extLst>
              <a:ext uri="{FF2B5EF4-FFF2-40B4-BE49-F238E27FC236}">
                <a16:creationId xmlns:a16="http://schemas.microsoft.com/office/drawing/2014/main" id="{6675FB60-3E9F-43B8-8DB6-A5A9BDD24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4AEDDF7-DBA2-4076-8F29-985B890C0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17" y="4486275"/>
            <a:ext cx="3007250" cy="152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331"/>
    </mc:Choice>
    <mc:Fallback xmlns="">
      <p:transition advTm="233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F9AF-0A2C-B144-AFFB-5DD1A987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636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8200"/>
                </a:solidFill>
                <a:latin typeface="+mn-lt"/>
              </a:rPr>
              <a:t>Current Status of 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AB22F-4D28-1D46-A86F-E3FD44022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5103"/>
            <a:ext cx="10515600" cy="48918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Neil Thompson et al, “Deep Learning’s Diminishing Returns”, IEEE Spectrum, 24 Sep. 2021</a:t>
            </a:r>
          </a:p>
          <a:p>
            <a:r>
              <a:rPr lang="en-US" dirty="0"/>
              <a:t>1958-Rosenblatt (Cornell), artificial neural network (ANN)</a:t>
            </a:r>
          </a:p>
          <a:p>
            <a:r>
              <a:rPr lang="en-US" dirty="0"/>
              <a:t>“As number of connection in network increases….the burden on a conventional computer becomes excessive”</a:t>
            </a:r>
          </a:p>
          <a:p>
            <a:r>
              <a:rPr lang="en-US" dirty="0"/>
              <a:t>Today Deep Learning leverages the 10M fold increase in computing capability, thanks to Moore’s law</a:t>
            </a:r>
          </a:p>
          <a:p>
            <a:r>
              <a:rPr lang="en-US" dirty="0"/>
              <a:t>Deep Learning provides enormous flexibility but at computational cost</a:t>
            </a:r>
          </a:p>
          <a:p>
            <a:r>
              <a:rPr lang="en-US" dirty="0"/>
              <a:t>To cut error rates by a factor of two, a nine-fold enhancement in computing power is needed.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41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73CC9-235F-4E43-B092-90A2C3819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842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8200"/>
                </a:solidFill>
                <a:latin typeface="+mn-lt"/>
              </a:rPr>
              <a:t>Energy Cost of 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68EF8-CEDB-9D4E-81FE-6DE15D56D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5401"/>
            <a:ext cx="10515600" cy="521704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Univ. of Amherst study on effect of a 5% error rate Deep Learning estimated:</a:t>
            </a:r>
          </a:p>
          <a:p>
            <a:pPr marL="0" indent="0" algn="ctr">
              <a:buNone/>
            </a:pPr>
            <a:r>
              <a:rPr lang="en-US" dirty="0"/>
              <a:t>  Energy cost ~ $100B and carbon emission as much as </a:t>
            </a:r>
          </a:p>
          <a:p>
            <a:pPr marL="0" indent="0" algn="ctr">
              <a:buNone/>
            </a:pPr>
            <a:r>
              <a:rPr lang="en-US" dirty="0"/>
              <a:t>New York’s one month output!</a:t>
            </a:r>
          </a:p>
          <a:p>
            <a:r>
              <a:rPr lang="en-US" dirty="0"/>
              <a:t>At 1% error rate the results are considerably worse.</a:t>
            </a:r>
          </a:p>
          <a:p>
            <a:r>
              <a:rPr lang="en-US" dirty="0"/>
              <a:t>The rising economic and environmental costs are forcing deep learning community to make following changes:</a:t>
            </a:r>
          </a:p>
          <a:p>
            <a:pPr algn="ctr"/>
            <a:r>
              <a:rPr lang="en-US" dirty="0"/>
              <a:t>Improvements in algorithms </a:t>
            </a:r>
          </a:p>
          <a:p>
            <a:pPr marL="0" indent="0" algn="ctr">
              <a:buNone/>
            </a:pPr>
            <a:r>
              <a:rPr lang="en-US" dirty="0"/>
              <a:t>or</a:t>
            </a:r>
          </a:p>
          <a:p>
            <a:pPr algn="ctr"/>
            <a:r>
              <a:rPr lang="en-US" dirty="0"/>
              <a:t>Improvements in processors</a:t>
            </a:r>
          </a:p>
          <a:p>
            <a:r>
              <a:rPr lang="en-US" dirty="0"/>
              <a:t>Are there alternatives to CMOS more suited for Deep Learning?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73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760C9-FBF0-4154-8841-F9CE682CF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820738"/>
            <a:ext cx="9955213" cy="8921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SG" sz="400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040113F4-A3E9-4095-829C-B191E6F25A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6165" y="2774950"/>
            <a:ext cx="10529198" cy="2747963"/>
          </a:xfrm>
        </p:spPr>
        <p:txBody>
          <a:bodyPr/>
          <a:lstStyle/>
          <a:p>
            <a:pPr marL="0" indent="0" eaLnBrk="1" hangingPunct="1">
              <a:buFont typeface="Calibri" panose="020F0502020204030204" pitchFamily="34" charset="0"/>
              <a:buNone/>
            </a:pPr>
            <a:r>
              <a:rPr lang="en-SG" alt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Rationale for Low Energy Switching and Brain- like electronics</a:t>
            </a:r>
          </a:p>
          <a:p>
            <a:pPr marL="0" indent="0" eaLnBrk="1" hangingPunct="1">
              <a:buClr>
                <a:schemeClr val="tx1"/>
              </a:buClr>
              <a:buSzPct val="60000"/>
              <a:buFont typeface="Calibri" panose="020F0502020204030204" pitchFamily="34" charset="0"/>
              <a:buNone/>
            </a:pPr>
            <a:r>
              <a:rPr lang="en-SG" altLang="en-US" sz="3600" i="1" dirty="0">
                <a:solidFill>
                  <a:srgbClr val="492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 Approach to an ultra-low Energy Memory</a:t>
            </a:r>
          </a:p>
          <a:p>
            <a:pPr marL="0" indent="0" eaLnBrk="1" hangingPunct="1">
              <a:buClr>
                <a:schemeClr val="tx1"/>
              </a:buClr>
              <a:buSzPct val="60000"/>
              <a:buFont typeface="Calibri" panose="020F0502020204030204" pitchFamily="34" charset="0"/>
              <a:buNone/>
            </a:pPr>
            <a:r>
              <a:rPr lang="en-SG" alt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Neuronal memory functions</a:t>
            </a:r>
          </a:p>
        </p:txBody>
      </p:sp>
      <p:pic>
        <p:nvPicPr>
          <p:cNvPr id="11269" name="Audio 6">
            <a:hlinkClick r:id="" action="ppaction://media"/>
            <a:extLst>
              <a:ext uri="{FF2B5EF4-FFF2-40B4-BE49-F238E27FC236}">
                <a16:creationId xmlns:a16="http://schemas.microsoft.com/office/drawing/2014/main" id="{0E1AD4C7-81AC-4373-9E28-87957F91C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00E1197-8EF3-4CF9-805A-F490D81B8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45" y="11112"/>
            <a:ext cx="2979037" cy="150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9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743"/>
    </mc:Choice>
    <mc:Fallback xmlns="">
      <p:transition advTm="674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>
            <a:extLst>
              <a:ext uri="{FF2B5EF4-FFF2-40B4-BE49-F238E27FC236}">
                <a16:creationId xmlns:a16="http://schemas.microsoft.com/office/drawing/2014/main" id="{95DBC71D-1E6B-4C65-B89D-EE51FBB9D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13" y="582613"/>
            <a:ext cx="10018712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4000" b="1" dirty="0">
                <a:solidFill>
                  <a:srgbClr val="FF9933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Our System </a:t>
            </a:r>
          </a:p>
        </p:txBody>
      </p:sp>
      <p:grpSp>
        <p:nvGrpSpPr>
          <p:cNvPr id="17411" name="Group 4">
            <a:extLst>
              <a:ext uri="{FF2B5EF4-FFF2-40B4-BE49-F238E27FC236}">
                <a16:creationId xmlns:a16="http://schemas.microsoft.com/office/drawing/2014/main" id="{29D0F8B2-FA26-4B3F-A467-9DCC57EBAAF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79575" y="1584305"/>
            <a:ext cx="9153525" cy="3225800"/>
            <a:chOff x="1964469" y="2156446"/>
            <a:chExt cx="9153257" cy="3224979"/>
          </a:xfrm>
        </p:grpSpPr>
        <p:pic>
          <p:nvPicPr>
            <p:cNvPr id="17415" name="Ru complexes">
              <a:hlinkClick r:id="" action="ppaction://media"/>
              <a:extLst>
                <a:ext uri="{FF2B5EF4-FFF2-40B4-BE49-F238E27FC236}">
                  <a16:creationId xmlns:a16="http://schemas.microsoft.com/office/drawing/2014/main" id="{0ED5374D-B3A1-4E35-BFAC-8B2E226701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4469" y="2156446"/>
              <a:ext cx="3533293" cy="3224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6" name="Picture 3">
              <a:extLst>
                <a:ext uri="{FF2B5EF4-FFF2-40B4-BE49-F238E27FC236}">
                  <a16:creationId xmlns:a16="http://schemas.microsoft.com/office/drawing/2014/main" id="{BF1808AD-9B9C-4E1C-A7B0-0A73A2AB9E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3360" y="2656300"/>
              <a:ext cx="5254366" cy="2509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3" name="TextBox 7">
            <a:extLst>
              <a:ext uri="{FF2B5EF4-FFF2-40B4-BE49-F238E27FC236}">
                <a16:creationId xmlns:a16="http://schemas.microsoft.com/office/drawing/2014/main" id="{F671B2E7-8B47-4CD1-8AB4-301BAA830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5392717"/>
            <a:ext cx="6905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Goswami, Sreetosh, et al. </a:t>
            </a:r>
            <a:r>
              <a:rPr lang="en-US" altLang="en-US" i="1">
                <a:solidFill>
                  <a:srgbClr val="0000FF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Nature materials</a:t>
            </a: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 16.12 (2017): 1216.</a:t>
            </a:r>
          </a:p>
        </p:txBody>
      </p:sp>
      <p:pic>
        <p:nvPicPr>
          <p:cNvPr id="17414" name="Audio 8">
            <a:hlinkClick r:id="" action="ppaction://media"/>
            <a:extLst>
              <a:ext uri="{FF2B5EF4-FFF2-40B4-BE49-F238E27FC236}">
                <a16:creationId xmlns:a16="http://schemas.microsoft.com/office/drawing/2014/main" id="{F0E675A6-CF1F-4D45-9FA8-8600209DB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6D20CF1-0E6C-4B84-810E-C7E18FCF4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963" y="11113"/>
            <a:ext cx="2979037" cy="15097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9197"/>
    </mc:Choice>
    <mc:Fallback xmlns="">
      <p:transition advTm="5919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003BC-66AC-42C3-B410-E7C5289F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9588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MEMRISTIVE J(V)</a:t>
            </a:r>
          </a:p>
        </p:txBody>
      </p:sp>
      <p:pic>
        <p:nvPicPr>
          <p:cNvPr id="16387" name="Picture 3" descr="Screen Shot 2016-02-24 at 5.51.51 PM.png">
            <a:extLst>
              <a:ext uri="{FF2B5EF4-FFF2-40B4-BE49-F238E27FC236}">
                <a16:creationId xmlns:a16="http://schemas.microsoft.com/office/drawing/2014/main" id="{5CEF14BA-79BB-403B-8D06-D448BF73D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1329531"/>
            <a:ext cx="5797550" cy="419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CE7DFE4-B602-4C5B-80FF-A8358ECF48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264581"/>
              </p:ext>
            </p:extLst>
          </p:nvPr>
        </p:nvGraphicFramePr>
        <p:xfrm>
          <a:off x="7542160" y="1488137"/>
          <a:ext cx="3613520" cy="3979565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806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6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287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#</a:t>
                      </a:r>
                      <a:r>
                        <a:rPr lang="en-US" sz="1600" baseline="0" dirty="0"/>
                        <a:t> Devices</a:t>
                      </a:r>
                      <a:endParaRPr lang="en-US" sz="1600" dirty="0"/>
                    </a:p>
                  </a:txBody>
                  <a:tcPr marL="82554" marR="82554" marT="41277" marB="41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Top Electrode Size</a:t>
                      </a:r>
                      <a:r>
                        <a:rPr lang="en-US" sz="1600" baseline="0" dirty="0"/>
                        <a:t> (um)</a:t>
                      </a:r>
                      <a:endParaRPr lang="en-US" sz="1600" dirty="0"/>
                    </a:p>
                  </a:txBody>
                  <a:tcPr marL="82554" marR="82554" marT="41277" marB="4127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3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/>
                        <a:t>122</a:t>
                      </a:r>
                      <a:endParaRPr lang="en-US" sz="2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82554" marR="82554" marT="41277" marB="41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100</a:t>
                      </a:r>
                      <a:endParaRPr lang="en-US" sz="2200" dirty="0">
                        <a:solidFill>
                          <a:srgbClr val="0D0D0D"/>
                        </a:solidFill>
                      </a:endParaRPr>
                    </a:p>
                  </a:txBody>
                  <a:tcPr marL="82554" marR="82554" marT="41277" marB="4127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3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47</a:t>
                      </a:r>
                      <a:endParaRPr lang="en-US" sz="2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82554" marR="82554" marT="41277" marB="41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80</a:t>
                      </a:r>
                      <a:endParaRPr lang="en-US" sz="2200" dirty="0">
                        <a:solidFill>
                          <a:srgbClr val="0D0D0D"/>
                        </a:solidFill>
                      </a:endParaRPr>
                    </a:p>
                  </a:txBody>
                  <a:tcPr marL="82554" marR="82554" marT="41277" marB="4127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3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38</a:t>
                      </a:r>
                      <a:endParaRPr lang="en-US" sz="2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82554" marR="82554" marT="41277" marB="41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60</a:t>
                      </a:r>
                      <a:endParaRPr lang="en-US" sz="2200" dirty="0">
                        <a:solidFill>
                          <a:srgbClr val="0D0D0D"/>
                        </a:solidFill>
                      </a:endParaRPr>
                    </a:p>
                  </a:txBody>
                  <a:tcPr marL="82554" marR="82554" marT="41277" marB="4127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3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29</a:t>
                      </a:r>
                      <a:endParaRPr lang="en-US" sz="2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82554" marR="82554" marT="41277" marB="41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40</a:t>
                      </a:r>
                      <a:endParaRPr lang="en-US" sz="2200" dirty="0">
                        <a:solidFill>
                          <a:srgbClr val="0D0D0D"/>
                        </a:solidFill>
                      </a:endParaRPr>
                    </a:p>
                  </a:txBody>
                  <a:tcPr marL="82554" marR="82554" marT="41277" marB="4127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3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31</a:t>
                      </a:r>
                      <a:endParaRPr lang="en-US" sz="2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82554" marR="82554" marT="41277" marB="41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20</a:t>
                      </a:r>
                      <a:endParaRPr lang="en-US" sz="2200" dirty="0">
                        <a:solidFill>
                          <a:srgbClr val="0D0D0D"/>
                        </a:solidFill>
                      </a:endParaRPr>
                    </a:p>
                  </a:txBody>
                  <a:tcPr marL="82554" marR="82554" marT="41277" marB="4127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63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26</a:t>
                      </a:r>
                      <a:endParaRPr lang="en-US" sz="2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82554" marR="82554" marT="41277" marB="41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10</a:t>
                      </a:r>
                      <a:endParaRPr lang="en-US" sz="2200" dirty="0">
                        <a:solidFill>
                          <a:srgbClr val="0D0D0D"/>
                        </a:solidFill>
                      </a:endParaRPr>
                    </a:p>
                  </a:txBody>
                  <a:tcPr marL="82554" marR="82554" marT="41277" marB="4127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3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28</a:t>
                      </a:r>
                      <a:endParaRPr lang="en-US" sz="2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82554" marR="82554" marT="41277" marB="41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</a:t>
                      </a:r>
                      <a:endParaRPr lang="en-US" sz="2200" dirty="0">
                        <a:solidFill>
                          <a:srgbClr val="0D0D0D"/>
                        </a:solidFill>
                      </a:endParaRPr>
                    </a:p>
                  </a:txBody>
                  <a:tcPr marL="82554" marR="82554" marT="41277" marB="4127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185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Total- 321</a:t>
                      </a:r>
                    </a:p>
                  </a:txBody>
                  <a:tcPr marL="82554" marR="82554" marT="41277" marB="4127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6390" name="TextBox 6">
            <a:extLst>
              <a:ext uri="{FF2B5EF4-FFF2-40B4-BE49-F238E27FC236}">
                <a16:creationId xmlns:a16="http://schemas.microsoft.com/office/drawing/2014/main" id="{6EB8B620-9679-4ACD-991D-8DF452EFB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4613" y="5528468"/>
            <a:ext cx="6805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Goswami, Sreetosh, et al. </a:t>
            </a:r>
            <a:r>
              <a:rPr lang="en-US" altLang="en-US" i="1">
                <a:solidFill>
                  <a:srgbClr val="0000FF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Nature materials</a:t>
            </a: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 16.12 (2017): 1216.</a:t>
            </a:r>
          </a:p>
        </p:txBody>
      </p:sp>
      <p:pic>
        <p:nvPicPr>
          <p:cNvPr id="16391" name="Audio 8">
            <a:hlinkClick r:id="" action="ppaction://media"/>
            <a:extLst>
              <a:ext uri="{FF2B5EF4-FFF2-40B4-BE49-F238E27FC236}">
                <a16:creationId xmlns:a16="http://schemas.microsoft.com/office/drawing/2014/main" id="{44016624-C5A1-4D0B-BFB0-0A44649FB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590629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24D2642-00F2-4D15-8413-5FEE144005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75" y="11912"/>
            <a:ext cx="2333625" cy="11826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3617"/>
    </mc:Choice>
    <mc:Fallback xmlns="">
      <p:transition advTm="7361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7">
            <a:extLst>
              <a:ext uri="{FF2B5EF4-FFF2-40B4-BE49-F238E27FC236}">
                <a16:creationId xmlns:a16="http://schemas.microsoft.com/office/drawing/2014/main" id="{37BAD806-ADC6-4E5B-B463-EDD5F98C1431}"/>
              </a:ext>
            </a:extLst>
          </p:cNvPr>
          <p:cNvGrpSpPr>
            <a:grpSpLocks/>
          </p:cNvGrpSpPr>
          <p:nvPr/>
        </p:nvGrpSpPr>
        <p:grpSpPr bwMode="auto">
          <a:xfrm>
            <a:off x="385762" y="1545431"/>
            <a:ext cx="11420475" cy="3640137"/>
            <a:chOff x="839917" y="2211423"/>
            <a:chExt cx="7605932" cy="3233162"/>
          </a:xfrm>
        </p:grpSpPr>
        <p:grpSp>
          <p:nvGrpSpPr>
            <p:cNvPr id="19463" name="Group 21">
              <a:extLst>
                <a:ext uri="{FF2B5EF4-FFF2-40B4-BE49-F238E27FC236}">
                  <a16:creationId xmlns:a16="http://schemas.microsoft.com/office/drawing/2014/main" id="{BC458E71-4F7D-4A16-A7D9-1CEB572E64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9917" y="2211423"/>
              <a:ext cx="7605932" cy="3233162"/>
              <a:chOff x="1119890" y="1805564"/>
              <a:chExt cx="10141242" cy="4310882"/>
            </a:xfrm>
          </p:grpSpPr>
          <p:pic>
            <p:nvPicPr>
              <p:cNvPr id="19478" name="Picture 1" descr="Screen Shot 2016-02-24 at 6.58.13 PM.png">
                <a:extLst>
                  <a:ext uri="{FF2B5EF4-FFF2-40B4-BE49-F238E27FC236}">
                    <a16:creationId xmlns:a16="http://schemas.microsoft.com/office/drawing/2014/main" id="{D99D66EE-60B0-4F46-BEF7-D19D33DBC8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9890" y="1805564"/>
                <a:ext cx="10141242" cy="43108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F52CFA5-F051-420A-B6A9-0AA1916679ED}"/>
                  </a:ext>
                </a:extLst>
              </p:cNvPr>
              <p:cNvSpPr/>
              <p:nvPr/>
            </p:nvSpPr>
            <p:spPr>
              <a:xfrm>
                <a:off x="2085522" y="2294369"/>
                <a:ext cx="274887" cy="4154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8B281A2-76A5-4063-B149-D6F4917EF504}"/>
                  </a:ext>
                </a:extLst>
              </p:cNvPr>
              <p:cNvSpPr/>
              <p:nvPr/>
            </p:nvSpPr>
            <p:spPr>
              <a:xfrm>
                <a:off x="6389276" y="2266168"/>
                <a:ext cx="274888" cy="4173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3693907-4ACC-4EA6-B471-FA935E38682A}"/>
                </a:ext>
              </a:extLst>
            </p:cNvPr>
            <p:cNvSpPr txBox="1"/>
            <p:nvPr/>
          </p:nvSpPr>
          <p:spPr>
            <a:xfrm>
              <a:off x="4941031" y="2442665"/>
              <a:ext cx="660787" cy="22560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srgbClr val="414141"/>
                  </a:solidFill>
                  <a:latin typeface="+mn-lt"/>
                </a:rPr>
                <a:t>State-0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8E4DFA1-7C75-4C6F-B2C3-006994731918}"/>
                </a:ext>
              </a:extLst>
            </p:cNvPr>
            <p:cNvSpPr txBox="1"/>
            <p:nvPr/>
          </p:nvSpPr>
          <p:spPr>
            <a:xfrm>
              <a:off x="6405336" y="2437025"/>
              <a:ext cx="660788" cy="22419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srgbClr val="7057A6"/>
                  </a:solidFill>
                  <a:latin typeface="+mn-lt"/>
                </a:rPr>
                <a:t>State-1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DC1D6F9-F3E6-4608-B406-CA0BCFA1B7D0}"/>
                </a:ext>
              </a:extLst>
            </p:cNvPr>
            <p:cNvSpPr txBox="1"/>
            <p:nvPr/>
          </p:nvSpPr>
          <p:spPr>
            <a:xfrm>
              <a:off x="7785062" y="2444075"/>
              <a:ext cx="660787" cy="22560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srgbClr val="008000"/>
                  </a:solidFill>
                  <a:latin typeface="+mn-lt"/>
                </a:rPr>
                <a:t>State-2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252BA8A-76FA-408B-8FED-D1D8EE347FC9}"/>
                </a:ext>
              </a:extLst>
            </p:cNvPr>
            <p:cNvSpPr txBox="1"/>
            <p:nvPr/>
          </p:nvSpPr>
          <p:spPr>
            <a:xfrm>
              <a:off x="3725181" y="2613277"/>
              <a:ext cx="694620" cy="22560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srgbClr val="65BB3E"/>
                  </a:solidFill>
                  <a:latin typeface="+mn-lt"/>
                </a:rPr>
                <a:t>Mode-0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5C19C54-402C-4EA4-82A8-07F9037C756E}"/>
                </a:ext>
              </a:extLst>
            </p:cNvPr>
            <p:cNvCxnSpPr>
              <a:cxnSpLocks/>
            </p:cNvCxnSpPr>
            <p:nvPr/>
          </p:nvCxnSpPr>
          <p:spPr>
            <a:xfrm>
              <a:off x="3678662" y="2497655"/>
              <a:ext cx="0" cy="334174"/>
            </a:xfrm>
            <a:prstGeom prst="line">
              <a:avLst/>
            </a:prstGeom>
            <a:solidFill>
              <a:srgbClr val="87CB67">
                <a:alpha val="50000"/>
              </a:srgbClr>
            </a:solidFill>
            <a:ln w="19050">
              <a:solidFill>
                <a:srgbClr val="87CB67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5577BB1-DD8E-4A5F-887E-2EE2775773E3}"/>
                </a:ext>
              </a:extLst>
            </p:cNvPr>
            <p:cNvCxnSpPr>
              <a:cxnSpLocks/>
            </p:cNvCxnSpPr>
            <p:nvPr/>
          </p:nvCxnSpPr>
          <p:spPr>
            <a:xfrm>
              <a:off x="3347739" y="2506116"/>
              <a:ext cx="0" cy="353914"/>
            </a:xfrm>
            <a:prstGeom prst="line">
              <a:avLst/>
            </a:prstGeom>
            <a:ln w="19050">
              <a:solidFill>
                <a:srgbClr val="7057A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470" name="Ru complexes">
              <a:hlinkClick r:id="" action="ppaction://media"/>
              <a:extLst>
                <a:ext uri="{FF2B5EF4-FFF2-40B4-BE49-F238E27FC236}">
                  <a16:creationId xmlns:a16="http://schemas.microsoft.com/office/drawing/2014/main" id="{483317F7-9727-4737-9AAA-718994B507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604" y="2644788"/>
              <a:ext cx="1344440" cy="1227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2CA17A4-9AA6-4332-9C20-A3C043A4BD9E}"/>
                </a:ext>
              </a:extLst>
            </p:cNvPr>
            <p:cNvCxnSpPr>
              <a:cxnSpLocks/>
            </p:cNvCxnSpPr>
            <p:nvPr/>
          </p:nvCxnSpPr>
          <p:spPr>
            <a:xfrm>
              <a:off x="3106684" y="3204073"/>
              <a:ext cx="0" cy="353913"/>
            </a:xfrm>
            <a:prstGeom prst="line">
              <a:avLst/>
            </a:prstGeom>
            <a:ln w="19050">
              <a:solidFill>
                <a:srgbClr val="41414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FB76D2-A00C-4090-B002-749EFF6BB1B3}"/>
                </a:ext>
              </a:extLst>
            </p:cNvPr>
            <p:cNvSpPr txBox="1"/>
            <p:nvPr/>
          </p:nvSpPr>
          <p:spPr>
            <a:xfrm>
              <a:off x="2778933" y="2989751"/>
              <a:ext cx="794003" cy="22560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srgbClr val="414141"/>
                  </a:solidFill>
                  <a:latin typeface="+mn-lt"/>
                </a:rPr>
                <a:t>Mode-2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C8418C-8E9A-4207-ADC4-69093C8BE147}"/>
                </a:ext>
              </a:extLst>
            </p:cNvPr>
            <p:cNvSpPr txBox="1"/>
            <p:nvPr/>
          </p:nvSpPr>
          <p:spPr>
            <a:xfrm>
              <a:off x="2951267" y="2487786"/>
              <a:ext cx="794002" cy="22560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srgbClr val="7057A6"/>
                  </a:solidFill>
                  <a:latin typeface="+mn-lt"/>
                </a:rPr>
                <a:t>Mode-1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CF80DB7-A42F-485F-8B4F-142CCBE6995F}"/>
                </a:ext>
              </a:extLst>
            </p:cNvPr>
            <p:cNvSpPr/>
            <p:nvPr/>
          </p:nvSpPr>
          <p:spPr>
            <a:xfrm>
              <a:off x="2351800" y="3429675"/>
              <a:ext cx="596295" cy="4159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BCAD683-F8CC-461A-AF8A-D4C8D49C8475}"/>
                </a:ext>
              </a:extLst>
            </p:cNvPr>
            <p:cNvSpPr/>
            <p:nvPr/>
          </p:nvSpPr>
          <p:spPr>
            <a:xfrm rot="19785125">
              <a:off x="4897683" y="3614387"/>
              <a:ext cx="512772" cy="228422"/>
            </a:xfrm>
            <a:prstGeom prst="roundRect">
              <a:avLst/>
            </a:prstGeom>
            <a:solidFill>
              <a:srgbClr val="92D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dirty="0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1812EA5-9695-4CA8-98AC-4304A616D263}"/>
                </a:ext>
              </a:extLst>
            </p:cNvPr>
            <p:cNvSpPr/>
            <p:nvPr/>
          </p:nvSpPr>
          <p:spPr>
            <a:xfrm rot="19785125">
              <a:off x="6389478" y="3577726"/>
              <a:ext cx="512771" cy="228422"/>
            </a:xfrm>
            <a:prstGeom prst="round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dirty="0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9B7AF31-9529-4B80-8F43-A97F601601C0}"/>
                </a:ext>
              </a:extLst>
            </p:cNvPr>
            <p:cNvSpPr/>
            <p:nvPr/>
          </p:nvSpPr>
          <p:spPr>
            <a:xfrm rot="19785125">
              <a:off x="7709996" y="3579137"/>
              <a:ext cx="512772" cy="228422"/>
            </a:xfrm>
            <a:prstGeom prst="roundRect">
              <a:avLst/>
            </a:prstGeom>
            <a:solidFill>
              <a:schemeClr val="bg1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dirty="0">
                <a:solidFill>
                  <a:srgbClr val="87CB67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9919129A-ECFA-481F-A8C0-6AF14B04F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Ligand Redox States</a:t>
            </a:r>
          </a:p>
        </p:txBody>
      </p:sp>
      <p:sp>
        <p:nvSpPr>
          <p:cNvPr id="19460" name="Rectangle 32">
            <a:extLst>
              <a:ext uri="{FF2B5EF4-FFF2-40B4-BE49-F238E27FC236}">
                <a16:creationId xmlns:a16="http://schemas.microsoft.com/office/drawing/2014/main" id="{67A81D2C-5BB3-4D9D-A8B2-72DF6D73C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4" y="5440259"/>
            <a:ext cx="12192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600" dirty="0">
                <a:solidFill>
                  <a:srgbClr val="0000FF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Goswami, Sreetosh, et al. </a:t>
            </a:r>
            <a:r>
              <a:rPr lang="en-US" altLang="en-US" sz="1600" i="1" dirty="0">
                <a:solidFill>
                  <a:srgbClr val="0000FF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Nature materials</a:t>
            </a:r>
            <a:r>
              <a:rPr lang="en-US" altLang="en-US" sz="1600" dirty="0">
                <a:solidFill>
                  <a:srgbClr val="0000FF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 16.12 (2017): 1216.</a:t>
            </a:r>
          </a:p>
        </p:txBody>
      </p:sp>
      <p:pic>
        <p:nvPicPr>
          <p:cNvPr id="19462" name="Audio 8">
            <a:hlinkClick r:id="" action="ppaction://media"/>
            <a:extLst>
              <a:ext uri="{FF2B5EF4-FFF2-40B4-BE49-F238E27FC236}">
                <a16:creationId xmlns:a16="http://schemas.microsoft.com/office/drawing/2014/main" id="{F07C080A-7A21-4180-818B-1D039C109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9562" y="609679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8F8721DF-C2A0-4FB2-BCF2-3DD3FE3066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0"/>
            <a:ext cx="2209800" cy="1119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8996"/>
    </mc:Choice>
    <mc:Fallback xmlns="">
      <p:transition advTm="68996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9|9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C6906D97-EAFC-7547-B3D9-1D299263364D}" vid="{981300C0-2744-AD44-8210-10A7977D4D3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University of Oklahoma (wide)</Template>
  <TotalTime>1762</TotalTime>
  <Words>1157</Words>
  <Application>Microsoft Macintosh PowerPoint</Application>
  <PresentationFormat>Widescreen</PresentationFormat>
  <Paragraphs>197</Paragraphs>
  <Slides>30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 Unicode MS</vt:lpstr>
      <vt:lpstr>Arial</vt:lpstr>
      <vt:lpstr>Calibri</vt:lpstr>
      <vt:lpstr>Garamond</vt:lpstr>
      <vt:lpstr>Microsoft Sans Serif</vt:lpstr>
      <vt:lpstr>Raleway</vt:lpstr>
      <vt:lpstr>Symbol</vt:lpstr>
      <vt:lpstr>Times New Roman</vt:lpstr>
      <vt:lpstr>Office Theme</vt:lpstr>
      <vt:lpstr>An Organic Electronic Platform for Ultra-low energy  and Brain- like Electronics</vt:lpstr>
      <vt:lpstr>OUTLINE</vt:lpstr>
      <vt:lpstr>PowerPoint Presentation</vt:lpstr>
      <vt:lpstr>Current Status of Deep Learning</vt:lpstr>
      <vt:lpstr>Energy Cost of Deep Learning</vt:lpstr>
      <vt:lpstr>OUTLINE</vt:lpstr>
      <vt:lpstr>Our System </vt:lpstr>
      <vt:lpstr>The MEMRISTIVE J(V)</vt:lpstr>
      <vt:lpstr>Ligand Redox States</vt:lpstr>
      <vt:lpstr>In-situ Raman</vt:lpstr>
      <vt:lpstr>Hysteresis driven by counterions</vt:lpstr>
      <vt:lpstr>Effect of Electric Field Enhancement</vt:lpstr>
      <vt:lpstr>Current Evolution in Patterned Electrodes</vt:lpstr>
      <vt:lpstr>Dynamics and Endurance</vt:lpstr>
      <vt:lpstr>…and it beats all metrics</vt:lpstr>
      <vt:lpstr>The Optimized Device</vt:lpstr>
      <vt:lpstr>PowerPoint Presentation</vt:lpstr>
      <vt:lpstr>OUTLINE</vt:lpstr>
      <vt:lpstr>A Ternary memory</vt:lpstr>
      <vt:lpstr>The CD State</vt:lpstr>
      <vt:lpstr>Memcapacitor</vt:lpstr>
      <vt:lpstr>Integrate and fire – volatile regime</vt:lpstr>
      <vt:lpstr>Potentiation</vt:lpstr>
      <vt:lpstr>PowerPoint Presentation</vt:lpstr>
      <vt:lpstr>PowerPoint Presentation</vt:lpstr>
      <vt:lpstr>PowerPoint Presentation</vt:lpstr>
      <vt:lpstr>PowerPoint Presentation</vt:lpstr>
      <vt:lpstr>Acknowledgement</vt:lpstr>
      <vt:lpstr>Publications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Santos, Michael B.</dc:creator>
  <cp:lastModifiedBy>Venkatesan, Thirumalai</cp:lastModifiedBy>
  <cp:revision>18</cp:revision>
  <dcterms:created xsi:type="dcterms:W3CDTF">2021-06-02T14:17:36Z</dcterms:created>
  <dcterms:modified xsi:type="dcterms:W3CDTF">2021-09-28T20:34:12Z</dcterms:modified>
</cp:coreProperties>
</file>