
<file path=[Content_Types].xml><?xml version="1.0" encoding="utf-8"?>
<Types xmlns="http://schemas.openxmlformats.org/package/2006/content-types">
  <Default Extension="jpeg" ContentType="image/jpeg"/>
  <Default Extension="jpg" ContentType="image/jpeg"/>
  <Default Extension="mp4" ContentType="video/mp4"/>
  <Default Extension="png" ContentType="image/png"/>
  <Default Extension="rels" ContentType="application/vnd.openxmlformats-package.relationships+xml"/>
  <Default Extension="tif" ContentType="image/tif"/>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12" r:id="rId1"/>
  </p:sldMasterIdLst>
  <p:notesMasterIdLst>
    <p:notesMasterId r:id="rId47"/>
  </p:notesMasterIdLst>
  <p:sldIdLst>
    <p:sldId id="256" r:id="rId2"/>
    <p:sldId id="1647" r:id="rId3"/>
    <p:sldId id="1645" r:id="rId4"/>
    <p:sldId id="1658" r:id="rId5"/>
    <p:sldId id="1659" r:id="rId6"/>
    <p:sldId id="414" r:id="rId7"/>
    <p:sldId id="424" r:id="rId8"/>
    <p:sldId id="425" r:id="rId9"/>
    <p:sldId id="1637" r:id="rId10"/>
    <p:sldId id="1633" r:id="rId11"/>
    <p:sldId id="1634" r:id="rId12"/>
    <p:sldId id="1638" r:id="rId13"/>
    <p:sldId id="1639" r:id="rId14"/>
    <p:sldId id="1640" r:id="rId15"/>
    <p:sldId id="1079" r:id="rId16"/>
    <p:sldId id="271" r:id="rId17"/>
    <p:sldId id="1649" r:id="rId18"/>
    <p:sldId id="1650" r:id="rId19"/>
    <p:sldId id="1651" r:id="rId20"/>
    <p:sldId id="1652" r:id="rId21"/>
    <p:sldId id="1653" r:id="rId22"/>
    <p:sldId id="1654" r:id="rId23"/>
    <p:sldId id="1655" r:id="rId24"/>
    <p:sldId id="1656" r:id="rId25"/>
    <p:sldId id="1657" r:id="rId26"/>
    <p:sldId id="926" r:id="rId27"/>
    <p:sldId id="1635" r:id="rId28"/>
    <p:sldId id="899" r:id="rId29"/>
    <p:sldId id="1641" r:id="rId30"/>
    <p:sldId id="1644" r:id="rId31"/>
    <p:sldId id="1627" r:id="rId32"/>
    <p:sldId id="1093" r:id="rId33"/>
    <p:sldId id="1041" r:id="rId34"/>
    <p:sldId id="901" r:id="rId35"/>
    <p:sldId id="905" r:id="rId36"/>
    <p:sldId id="904" r:id="rId37"/>
    <p:sldId id="1089" r:id="rId38"/>
    <p:sldId id="902" r:id="rId39"/>
    <p:sldId id="897" r:id="rId40"/>
    <p:sldId id="1646" r:id="rId41"/>
    <p:sldId id="903" r:id="rId42"/>
    <p:sldId id="1629" r:id="rId43"/>
    <p:sldId id="1630" r:id="rId44"/>
    <p:sldId id="405" r:id="rId45"/>
    <p:sldId id="842" r:id="rId46"/>
  </p:sldIdLst>
  <p:sldSz cx="9144000" cy="5143500" type="screen16x9"/>
  <p:notesSz cx="6858000" cy="9144000"/>
  <p:defaultTextStyle>
    <a:defPPr>
      <a:defRPr lang="en-US"/>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10A1B5D5-9B99-4C35-A422-299274C87663}" styleName="Medium Style 1 - Accent 6">
    <a:wholeTbl>
      <a:tcTxStyle>
        <a:fontRef idx="minor">
          <a:scrgbClr r="0" g="0" b="0"/>
        </a:fontRef>
        <a:schemeClr val="dk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a:noFill/>
            </a:ln>
          </a:insideV>
        </a:tcBdr>
        <a:fill>
          <a:solidFill>
            <a:schemeClr val="lt1"/>
          </a:solidFill>
        </a:fill>
      </a:tcStyle>
    </a:wholeTbl>
    <a:band1H>
      <a:tcStyle>
        <a:tcBdr/>
        <a:fill>
          <a:solidFill>
            <a:schemeClr val="accent6">
              <a:tint val="20000"/>
            </a:schemeClr>
          </a:solidFill>
        </a:fill>
      </a:tcStyle>
    </a:band1H>
    <a:band1V>
      <a:tcStyle>
        <a:tcBdr/>
        <a:fill>
          <a:solidFill>
            <a:schemeClr val="accent6">
              <a:tint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solidFill>
            <a:schemeClr val="lt1"/>
          </a:solidFill>
        </a:fill>
      </a:tcStyle>
    </a:lastRow>
    <a:firstRow>
      <a:tcTxStyle b="on">
        <a:fontRef idx="minor">
          <a:scrgbClr r="0" g="0" b="0"/>
        </a:fontRef>
        <a:schemeClr val="lt1"/>
      </a:tcTxStyle>
      <a:tcStyle>
        <a:tcBdr/>
        <a:fill>
          <a:solidFill>
            <a:schemeClr val="accent6"/>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74C1A8A3-306A-4EB7-A6B1-4F7E0EB9C5D6}" styleName="Medium Style 3 - Accent 5">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5"/>
          </a:solidFill>
        </a:fill>
      </a:tcStyle>
    </a:lastCol>
    <a:firstCol>
      <a:tcTxStyle b="on">
        <a:fontRef idx="minor">
          <a:scrgbClr r="0" g="0" b="0"/>
        </a:fontRef>
        <a:schemeClr val="lt1"/>
      </a:tcTxStyle>
      <a:tcStyle>
        <a:tcBdr/>
        <a:fill>
          <a:solidFill>
            <a:schemeClr val="accent5"/>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9414" autoAdjust="0"/>
    <p:restoredTop sz="92604"/>
  </p:normalViewPr>
  <p:slideViewPr>
    <p:cSldViewPr snapToGrid="0" snapToObjects="1">
      <p:cViewPr varScale="1">
        <p:scale>
          <a:sx n="138" d="100"/>
          <a:sy n="138" d="100"/>
        </p:scale>
        <p:origin x="1240" y="176"/>
      </p:cViewPr>
      <p:guideLst>
        <p:guide orient="horz" pos="1620"/>
        <p:guide pos="2880"/>
      </p:guideLst>
    </p:cSldViewPr>
  </p:slideViewPr>
  <p:notesTextViewPr>
    <p:cViewPr>
      <p:scale>
        <a:sx n="1" d="1"/>
        <a:sy n="1" d="1"/>
      </p:scale>
      <p:origin x="0" y="0"/>
    </p:cViewPr>
  </p:notesTextViewPr>
  <p:sorterViewPr>
    <p:cViewPr>
      <p:scale>
        <a:sx n="120" d="100"/>
        <a:sy n="12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notesMaster" Target="notesMasters/notesMaster1.xml"/><Relationship Id="rId50"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tableStyles" Target="tableStyle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s>
</file>

<file path=ppt/charts/_rels/chart1.xml.rels><?xml version="1.0" encoding="UTF-8" standalone="yes"?>
<Relationships xmlns="http://schemas.openxmlformats.org/package/2006/relationships"><Relationship Id="rId3" Type="http://schemas.openxmlformats.org/officeDocument/2006/relationships/oleObject" Target="file:////Users/Dan/Downloads/Frontera_SU_Usage_2019.xlsx" TargetMode="External"/><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600" b="1" i="0" u="none" strike="noStrike" kern="1200" spc="100" baseline="0">
                <a:solidFill>
                  <a:schemeClr val="lt1">
                    <a:lumMod val="95000"/>
                  </a:schemeClr>
                </a:solidFill>
                <a:effectLst>
                  <a:outerShdw blurRad="50800" dist="38100" dir="5400000" algn="t" rotWithShape="0">
                    <a:prstClr val="black">
                      <a:alpha val="40000"/>
                    </a:prstClr>
                  </a:outerShdw>
                </a:effectLst>
                <a:latin typeface="+mn-lt"/>
                <a:ea typeface="+mn-ea"/>
                <a:cs typeface="+mn-cs"/>
              </a:defRPr>
            </a:pPr>
            <a:r>
              <a:rPr lang="en-US"/>
              <a:t>TACC Top System Performance</a:t>
            </a:r>
          </a:p>
        </c:rich>
      </c:tx>
      <c:overlay val="0"/>
      <c:spPr>
        <a:noFill/>
        <a:ln>
          <a:noFill/>
        </a:ln>
        <a:effectLst/>
      </c:spPr>
      <c:txPr>
        <a:bodyPr rot="0" spcFirstLastPara="1" vertOverflow="ellipsis" vert="horz" wrap="square" anchor="ctr" anchorCtr="1"/>
        <a:lstStyle/>
        <a:p>
          <a:pPr>
            <a:defRPr sz="1600" b="1" i="0" u="none" strike="noStrike" kern="1200" spc="100" baseline="0">
              <a:solidFill>
                <a:schemeClr val="lt1">
                  <a:lumMod val="95000"/>
                </a:schemeClr>
              </a:solidFill>
              <a:effectLst>
                <a:outerShdw blurRad="50800" dist="38100" dir="5400000" algn="t" rotWithShape="0">
                  <a:prstClr val="black">
                    <a:alpha val="40000"/>
                  </a:prstClr>
                </a:outerShdw>
              </a:effectLst>
              <a:latin typeface="+mn-lt"/>
              <a:ea typeface="+mn-ea"/>
              <a:cs typeface="+mn-cs"/>
            </a:defRPr>
          </a:pPr>
          <a:endParaRPr lang="en-US"/>
        </a:p>
      </c:txPr>
    </c:title>
    <c:autoTitleDeleted val="0"/>
    <c:plotArea>
      <c:layout/>
      <c:lineChart>
        <c:grouping val="standard"/>
        <c:varyColors val="0"/>
        <c:ser>
          <c:idx val="0"/>
          <c:order val="0"/>
          <c:tx>
            <c:v>TF</c:v>
          </c:tx>
          <c:spPr>
            <a:ln w="34925" cap="rnd">
              <a:solidFill>
                <a:schemeClr val="accent1"/>
              </a:solidFill>
              <a:round/>
            </a:ln>
            <a:effectLst>
              <a:outerShdw blurRad="57150" dist="19050" dir="5400000" algn="ctr" rotWithShape="0">
                <a:srgbClr val="000000">
                  <a:alpha val="63000"/>
                </a:srgbClr>
              </a:outerShdw>
            </a:effectLst>
          </c:spPr>
          <c:marker>
            <c:symbol val="none"/>
          </c:marker>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lt1">
                        <a:lumMod val="8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a:solidFill>
                        <a:schemeClr val="lt1">
                          <a:lumMod val="95000"/>
                          <a:alpha val="54000"/>
                        </a:schemeClr>
                      </a:solidFill>
                    </a:ln>
                    <a:effectLst/>
                  </c:spPr>
                </c15:leaderLines>
              </c:ext>
            </c:extLst>
          </c:dLbls>
          <c:cat>
            <c:numRef>
              <c:f>OCT!$C$29:$C$52</c:f>
              <c:numCache>
                <c:formatCode>General</c:formatCode>
                <c:ptCount val="24"/>
                <c:pt idx="0">
                  <c:v>2001</c:v>
                </c:pt>
                <c:pt idx="1">
                  <c:v>2002</c:v>
                </c:pt>
                <c:pt idx="2">
                  <c:v>2003</c:v>
                </c:pt>
                <c:pt idx="3">
                  <c:v>2004</c:v>
                </c:pt>
                <c:pt idx="4">
                  <c:v>2005</c:v>
                </c:pt>
                <c:pt idx="5">
                  <c:v>2006</c:v>
                </c:pt>
                <c:pt idx="6">
                  <c:v>2007</c:v>
                </c:pt>
                <c:pt idx="7">
                  <c:v>2008</c:v>
                </c:pt>
                <c:pt idx="8">
                  <c:v>2009</c:v>
                </c:pt>
                <c:pt idx="9">
                  <c:v>2010</c:v>
                </c:pt>
                <c:pt idx="10">
                  <c:v>2011</c:v>
                </c:pt>
                <c:pt idx="11">
                  <c:v>2012</c:v>
                </c:pt>
                <c:pt idx="12">
                  <c:v>2013</c:v>
                </c:pt>
                <c:pt idx="13">
                  <c:v>2014</c:v>
                </c:pt>
                <c:pt idx="14">
                  <c:v>2015</c:v>
                </c:pt>
                <c:pt idx="15">
                  <c:v>2016</c:v>
                </c:pt>
                <c:pt idx="16">
                  <c:v>2017</c:v>
                </c:pt>
                <c:pt idx="17">
                  <c:v>2018</c:v>
                </c:pt>
                <c:pt idx="18">
                  <c:v>2019</c:v>
                </c:pt>
              </c:numCache>
            </c:numRef>
          </c:cat>
          <c:val>
            <c:numRef>
              <c:f>OCT!$D$29:$D$52</c:f>
              <c:numCache>
                <c:formatCode>General</c:formatCode>
                <c:ptCount val="24"/>
                <c:pt idx="0">
                  <c:v>0.5</c:v>
                </c:pt>
                <c:pt idx="7">
                  <c:v>528</c:v>
                </c:pt>
                <c:pt idx="12">
                  <c:v>2100</c:v>
                </c:pt>
                <c:pt idx="16">
                  <c:v>18000</c:v>
                </c:pt>
                <c:pt idx="18">
                  <c:v>38800</c:v>
                </c:pt>
              </c:numCache>
            </c:numRef>
          </c:val>
          <c:smooth val="0"/>
          <c:extLst>
            <c:ext xmlns:c16="http://schemas.microsoft.com/office/drawing/2014/chart" uri="{C3380CC4-5D6E-409C-BE32-E72D297353CC}">
              <c16:uniqueId val="{00000000-2CC7-5C4C-8E3F-4BB80BCD06BB}"/>
            </c:ext>
          </c:extLst>
        </c:ser>
        <c:dLbls>
          <c:dLblPos val="ctr"/>
          <c:showLegendKey val="0"/>
          <c:showVal val="1"/>
          <c:showCatName val="0"/>
          <c:showSerName val="0"/>
          <c:showPercent val="0"/>
          <c:showBubbleSize val="0"/>
        </c:dLbls>
        <c:smooth val="0"/>
        <c:axId val="1394822751"/>
        <c:axId val="1353398143"/>
      </c:lineChart>
      <c:catAx>
        <c:axId val="1394822751"/>
        <c:scaling>
          <c:orientation val="minMax"/>
        </c:scaling>
        <c:delete val="0"/>
        <c:axPos val="b"/>
        <c:numFmt formatCode="General" sourceLinked="1"/>
        <c:majorTickMark val="none"/>
        <c:minorTickMark val="none"/>
        <c:tickLblPos val="nextTo"/>
        <c:spPr>
          <a:noFill/>
          <a:ln w="9525" cap="flat" cmpd="sng" algn="ctr">
            <a:solidFill>
              <a:schemeClr val="lt1">
                <a:lumMod val="95000"/>
                <a:alpha val="10000"/>
              </a:schemeClr>
            </a:solidFill>
            <a:round/>
          </a:ln>
          <a:effectLst/>
        </c:spPr>
        <c:txPr>
          <a:bodyPr rot="-60000000" spcFirstLastPara="1" vertOverflow="ellipsis" vert="horz" wrap="square" anchor="ctr" anchorCtr="1"/>
          <a:lstStyle/>
          <a:p>
            <a:pPr>
              <a:defRPr sz="900" b="0" i="0" u="none" strike="noStrike" kern="1200" baseline="0">
                <a:solidFill>
                  <a:schemeClr val="lt1">
                    <a:lumMod val="85000"/>
                  </a:schemeClr>
                </a:solidFill>
                <a:latin typeface="+mn-lt"/>
                <a:ea typeface="+mn-ea"/>
                <a:cs typeface="+mn-cs"/>
              </a:defRPr>
            </a:pPr>
            <a:endParaRPr lang="en-US"/>
          </a:p>
        </c:txPr>
        <c:crossAx val="1353398143"/>
        <c:crosses val="autoZero"/>
        <c:auto val="1"/>
        <c:lblAlgn val="ctr"/>
        <c:lblOffset val="100"/>
        <c:noMultiLvlLbl val="0"/>
      </c:catAx>
      <c:valAx>
        <c:axId val="1353398143"/>
        <c:scaling>
          <c:orientation val="minMax"/>
        </c:scaling>
        <c:delete val="0"/>
        <c:axPos val="l"/>
        <c:majorGridlines>
          <c:spPr>
            <a:ln w="9525" cap="flat" cmpd="sng" algn="ctr">
              <a:solidFill>
                <a:schemeClr val="lt1">
                  <a:lumMod val="95000"/>
                  <a:alpha val="10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lt1">
                    <a:lumMod val="85000"/>
                  </a:schemeClr>
                </a:solidFill>
                <a:latin typeface="+mn-lt"/>
                <a:ea typeface="+mn-ea"/>
                <a:cs typeface="+mn-cs"/>
              </a:defRPr>
            </a:pPr>
            <a:endParaRPr lang="en-US"/>
          </a:p>
        </c:txPr>
        <c:crossAx val="1394822751"/>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lt1">
                  <a:lumMod val="85000"/>
                </a:schemeClr>
              </a:solidFill>
              <a:latin typeface="+mn-lt"/>
              <a:ea typeface="+mn-ea"/>
              <a:cs typeface="+mn-cs"/>
            </a:defRPr>
          </a:pPr>
          <a:endParaRPr lang="en-US"/>
        </a:p>
      </c:txPr>
    </c:legend>
    <c:plotVisOnly val="1"/>
    <c:dispBlanksAs val="span"/>
    <c:extLst>
      <c:ext xmlns:c16r3="http://schemas.microsoft.com/office/drawing/2017/03/chart" uri="{56B9EC1D-385E-4148-901F-78D8002777C0}">
        <c16r3:dataDisplayOptions16>
          <c16r3:dispNaAsBlank val="1"/>
        </c16r3:dataDisplayOptions16>
      </c:ext>
    </c:extLst>
    <c:showDLblsOverMax val="0"/>
  </c:chart>
  <c:spPr>
    <a:gradFill flip="none" rotWithShape="1">
      <a:gsLst>
        <a:gs pos="0">
          <a:schemeClr val="dk1">
            <a:lumMod val="65000"/>
            <a:lumOff val="35000"/>
          </a:schemeClr>
        </a:gs>
        <a:gs pos="100000">
          <a:schemeClr val="dk1">
            <a:lumMod val="85000"/>
            <a:lumOff val="15000"/>
          </a:schemeClr>
        </a:gs>
      </a:gsLst>
      <a:path path="circle">
        <a:fillToRect l="50000" t="50000" r="50000" b="50000"/>
      </a:path>
      <a:tileRect/>
    </a:grad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33">
  <cs:axisTitle>
    <cs:lnRef idx="0"/>
    <cs:fillRef idx="0"/>
    <cs:effectRef idx="0"/>
    <cs:fontRef idx="minor">
      <a:schemeClr val="lt1">
        <a:lumMod val="85000"/>
      </a:schemeClr>
    </cs:fontRef>
    <cs:defRPr sz="900" b="1" kern="1200" cap="all"/>
  </cs:axisTitle>
  <cs:categoryAxis>
    <cs:lnRef idx="0"/>
    <cs:fillRef idx="0"/>
    <cs:effectRef idx="0"/>
    <cs:fontRef idx="minor">
      <a:schemeClr val="lt1">
        <a:lumMod val="85000"/>
      </a:schemeClr>
    </cs:fontRef>
    <cs:spPr>
      <a:ln w="9525" cap="flat" cmpd="sng" algn="ctr">
        <a:solidFill>
          <a:schemeClr val="lt1">
            <a:lumMod val="95000"/>
            <a:alpha val="10000"/>
          </a:schemeClr>
        </a:solidFill>
        <a:round/>
      </a:ln>
    </cs:spPr>
    <cs:defRPr sz="900" kern="1200"/>
  </cs:categoryAxis>
  <cs:chartArea>
    <cs:lnRef idx="0"/>
    <cs:fillRef idx="0"/>
    <cs:effectRef idx="0"/>
    <cs:fontRef idx="minor">
      <a:schemeClr val="dk1"/>
    </cs:fontRef>
    <cs:spPr>
      <a:gradFill flip="none" rotWithShape="1">
        <a:gsLst>
          <a:gs pos="0">
            <a:schemeClr val="dk1">
              <a:lumMod val="65000"/>
              <a:lumOff val="35000"/>
            </a:schemeClr>
          </a:gs>
          <a:gs pos="100000">
            <a:schemeClr val="dk1">
              <a:lumMod val="85000"/>
              <a:lumOff val="15000"/>
            </a:schemeClr>
          </a:gs>
        </a:gsLst>
        <a:path path="circle">
          <a:fillToRect l="50000" t="50000" r="50000" b="50000"/>
        </a:path>
        <a:tileRect/>
      </a:gradFill>
    </cs:spPr>
    <cs:defRPr sz="1000" kern="1200"/>
  </cs:chartArea>
  <cs:dataLabel>
    <cs:lnRef idx="0"/>
    <cs:fillRef idx="0"/>
    <cs:effectRef idx="0"/>
    <cs:fontRef idx="minor">
      <a:schemeClr val="lt1">
        <a:lumMod val="85000"/>
      </a:schemeClr>
    </cs:fontRef>
    <cs:defRPr sz="900" kern="1200"/>
  </cs:dataLabel>
  <cs:dataLabelCallout>
    <cs:lnRef idx="0"/>
    <cs:fillRef idx="0"/>
    <cs:effectRef idx="0"/>
    <cs:fontRef idx="minor">
      <a:schemeClr val="dk1">
        <a:lumMod val="65000"/>
        <a:lumOff val="35000"/>
      </a:schemeClr>
    </cs:fontRef>
    <cs:spPr>
      <a:solidFill>
        <a:schemeClr val="lt1"/>
      </a:solidFill>
    </cs:spPr>
    <cs:defRPr sz="900" kern="1200"/>
    <cs:bodyPr rot="0" spcFirstLastPara="1" vertOverflow="clip" horzOverflow="clip" vert="horz" wrap="square" lIns="36576" tIns="18288" rIns="36576" bIns="18288" anchor="ctr" anchorCtr="1">
      <a:spAutoFit/>
    </cs:bodyPr>
  </cs:dataLabelCallout>
  <cs:dataPoint>
    <cs:lnRef idx="0"/>
    <cs:fillRef idx="3">
      <cs:styleClr val="auto"/>
    </cs:fillRef>
    <cs:effectRef idx="3"/>
    <cs:fontRef idx="minor">
      <a:schemeClr val="tx1"/>
    </cs:fontRef>
  </cs:dataPoint>
  <cs:dataPoint3D>
    <cs:lnRef idx="0"/>
    <cs:fillRef idx="3">
      <cs:styleClr val="auto"/>
    </cs:fillRef>
    <cs:effectRef idx="3"/>
    <cs:fontRef idx="minor">
      <a:schemeClr val="tx1"/>
    </cs:fontRef>
  </cs:dataPoint3D>
  <cs:dataPointLine>
    <cs:lnRef idx="0">
      <cs:styleClr val="auto"/>
    </cs:lnRef>
    <cs:fillRef idx="3"/>
    <cs:effectRef idx="3"/>
    <cs:fontRef idx="minor">
      <a:schemeClr val="tx1"/>
    </cs:fontRef>
    <cs:spPr>
      <a:ln w="34925" cap="rnd">
        <a:solidFill>
          <a:schemeClr val="phClr"/>
        </a:solidFill>
        <a:round/>
      </a:ln>
    </cs:spPr>
  </cs:dataPointLine>
  <cs:dataPointMarker>
    <cs:lnRef idx="0">
      <cs:styleClr val="auto"/>
    </cs:lnRef>
    <cs:fillRef idx="3">
      <cs:styleClr val="auto"/>
    </cs:fillRef>
    <cs:effectRef idx="3"/>
    <cs:fontRef idx="minor">
      <a:schemeClr val="tx1"/>
    </cs:fontRef>
    <cs:spPr>
      <a:ln w="9525">
        <a:solidFill>
          <a:schemeClr val="phClr"/>
        </a:solidFill>
        <a:round/>
      </a:ln>
    </cs:spPr>
  </cs:dataPointMarker>
  <cs:dataPointMarkerLayout symbol="circle" size="6"/>
  <cs:dataPointWireframe>
    <cs:lnRef idx="0">
      <cs:styleClr val="auto"/>
    </cs:lnRef>
    <cs:fillRef idx="3"/>
    <cs:effectRef idx="3"/>
    <cs:fontRef idx="minor">
      <a:schemeClr val="tx1"/>
    </cs:fontRef>
    <cs:spPr>
      <a:ln w="9525" cap="rnd">
        <a:solidFill>
          <a:schemeClr val="phClr"/>
        </a:solidFill>
        <a:round/>
      </a:ln>
    </cs:spPr>
  </cs:dataPointWireframe>
  <cs:dataTable>
    <cs:lnRef idx="0"/>
    <cs:fillRef idx="0"/>
    <cs:effectRef idx="0"/>
    <cs:fontRef idx="minor">
      <a:schemeClr val="lt1">
        <a:lumMod val="85000"/>
      </a:schemeClr>
    </cs:fontRef>
    <cs:spPr>
      <a:ln w="9525">
        <a:solidFill>
          <a:schemeClr val="lt1">
            <a:lumMod val="95000"/>
            <a:alpha val="54000"/>
          </a:schemeClr>
        </a:solidFill>
      </a:ln>
    </cs:spPr>
    <cs:defRPr sz="900" kern="1200"/>
  </cs:dataTable>
  <cs:downBar>
    <cs:lnRef idx="0"/>
    <cs:fillRef idx="0"/>
    <cs:effectRef idx="0"/>
    <cs:fontRef idx="minor">
      <a:schemeClr val="tx1"/>
    </cs:fontRef>
    <cs:spPr>
      <a:solidFill>
        <a:schemeClr val="dk1">
          <a:lumMod val="75000"/>
          <a:lumOff val="25000"/>
        </a:schemeClr>
      </a:solidFill>
      <a:ln w="9525">
        <a:solidFill>
          <a:schemeClr val="lt1">
            <a:lumMod val="95000"/>
            <a:alpha val="54000"/>
          </a:schemeClr>
        </a:solidFill>
      </a:ln>
    </cs:spPr>
  </cs:downBar>
  <cs:dropLine>
    <cs:lnRef idx="0"/>
    <cs:fillRef idx="0"/>
    <cs:effectRef idx="0"/>
    <cs:fontRef idx="minor">
      <a:schemeClr val="tx1"/>
    </cs:fontRef>
    <cs:spPr>
      <a:ln w="9525">
        <a:solidFill>
          <a:schemeClr val="lt1">
            <a:lumMod val="95000"/>
            <a:alpha val="54000"/>
          </a:schemeClr>
        </a:solidFill>
        <a:prstDash val="dash"/>
      </a:ln>
    </cs:spPr>
  </cs:dropLine>
  <cs:errorBar>
    <cs:lnRef idx="0"/>
    <cs:fillRef idx="0"/>
    <cs:effectRef idx="0"/>
    <cs:fontRef idx="minor">
      <a:schemeClr val="tx1"/>
    </cs:fontRef>
    <cs:spPr>
      <a:ln w="9525" cap="flat" cmpd="sng" algn="ctr">
        <a:solidFill>
          <a:schemeClr val="lt1">
            <a:lumMod val="95000"/>
          </a:schemeClr>
        </a:solidFill>
        <a:round/>
      </a:ln>
    </cs:spPr>
  </cs:errorBar>
  <cs:floor>
    <cs:lnRef idx="0"/>
    <cs:fillRef idx="0"/>
    <cs:effectRef idx="0"/>
    <cs:fontRef idx="minor">
      <a:schemeClr val="tx1"/>
    </cs:fontRef>
  </cs:floor>
  <cs:gridlineMajor>
    <cs:lnRef idx="0"/>
    <cs:fillRef idx="0"/>
    <cs:effectRef idx="0"/>
    <cs:fontRef idx="minor">
      <a:schemeClr val="tx1"/>
    </cs:fontRef>
    <cs:spPr>
      <a:ln w="9525" cap="flat" cmpd="sng" algn="ctr">
        <a:solidFill>
          <a:schemeClr val="lt1">
            <a:lumMod val="95000"/>
            <a:alpha val="10000"/>
          </a:schemeClr>
        </a:solidFill>
        <a:round/>
      </a:ln>
    </cs:spPr>
  </cs:gridlineMajor>
  <cs:gridlineMinor>
    <cs:lnRef idx="0"/>
    <cs:fillRef idx="0"/>
    <cs:effectRef idx="0"/>
    <cs:fontRef idx="minor">
      <a:schemeClr val="tx1"/>
    </cs:fontRef>
    <cs:spPr>
      <a:ln>
        <a:solidFill>
          <a:schemeClr val="lt1">
            <a:lumMod val="95000"/>
            <a:alpha val="5000"/>
          </a:schemeClr>
        </a:solidFill>
      </a:ln>
    </cs:spPr>
  </cs:gridlineMinor>
  <cs:hiLoLine>
    <cs:lnRef idx="0"/>
    <cs:fillRef idx="0"/>
    <cs:effectRef idx="0"/>
    <cs:fontRef idx="minor">
      <a:schemeClr val="tx1"/>
    </cs:fontRef>
    <cs:spPr>
      <a:ln w="9525">
        <a:solidFill>
          <a:schemeClr val="lt1">
            <a:lumMod val="95000"/>
            <a:alpha val="54000"/>
          </a:schemeClr>
        </a:solidFill>
        <a:prstDash val="dash"/>
      </a:ln>
    </cs:spPr>
  </cs:hiLoLine>
  <cs:leaderLine>
    <cs:lnRef idx="0"/>
    <cs:fillRef idx="0"/>
    <cs:effectRef idx="0"/>
    <cs:fontRef idx="minor">
      <a:schemeClr val="tx1"/>
    </cs:fontRef>
    <cs:spPr>
      <a:ln w="9525">
        <a:solidFill>
          <a:schemeClr val="lt1">
            <a:lumMod val="95000"/>
            <a:alpha val="54000"/>
          </a:schemeClr>
        </a:solidFill>
      </a:ln>
    </cs:spPr>
  </cs:leaderLine>
  <cs:legend>
    <cs:lnRef idx="0"/>
    <cs:fillRef idx="0"/>
    <cs:effectRef idx="0"/>
    <cs:fontRef idx="minor">
      <a:schemeClr val="lt1">
        <a:lumMod val="85000"/>
      </a:schemeClr>
    </cs:fontRef>
    <cs:defRPr sz="900" kern="1200"/>
  </cs:legend>
  <cs:plotArea>
    <cs:lnRef idx="0"/>
    <cs:fillRef idx="0"/>
    <cs:effectRef idx="0"/>
    <cs:fontRef idx="minor">
      <a:schemeClr val="tx1"/>
    </cs:fontRef>
  </cs:plotArea>
  <cs:plotArea3D>
    <cs:lnRef idx="0"/>
    <cs:fillRef idx="0"/>
    <cs:effectRef idx="0"/>
    <cs:fontRef idx="minor">
      <a:schemeClr val="tx1"/>
    </cs:fontRef>
  </cs:plotArea3D>
  <cs:seriesAxis>
    <cs:lnRef idx="0"/>
    <cs:fillRef idx="0"/>
    <cs:effectRef idx="0"/>
    <cs:fontRef idx="minor">
      <a:schemeClr val="lt1">
        <a:lumMod val="85000"/>
      </a:schemeClr>
    </cs:fontRef>
    <cs:spPr>
      <a:ln w="12700" cap="flat" cmpd="sng" algn="ctr">
        <a:solidFill>
          <a:schemeClr val="lt1">
            <a:lumMod val="95000"/>
            <a:alpha val="54000"/>
          </a:schemeClr>
        </a:solidFill>
        <a:round/>
      </a:ln>
    </cs:spPr>
    <cs:defRPr sz="900" kern="1200"/>
  </cs:seriesAxis>
  <cs:seriesLine>
    <cs:lnRef idx="0"/>
    <cs:fillRef idx="0"/>
    <cs:effectRef idx="0"/>
    <cs:fontRef idx="minor">
      <a:schemeClr val="lt1"/>
    </cs:fontRef>
    <cs:spPr>
      <a:ln w="9525" cap="flat" cmpd="sng" algn="ctr">
        <a:solidFill>
          <a:schemeClr val="lt1">
            <a:lumMod val="95000"/>
            <a:alpha val="54000"/>
          </a:schemeClr>
        </a:solidFill>
        <a:round/>
      </a:ln>
    </cs:spPr>
  </cs:seriesLine>
  <cs:title>
    <cs:lnRef idx="0"/>
    <cs:fillRef idx="0"/>
    <cs:effectRef idx="0"/>
    <cs:fontRef idx="minor">
      <a:schemeClr val="lt1">
        <a:lumMod val="95000"/>
      </a:schemeClr>
    </cs:fontRef>
    <cs:defRPr sz="1600" b="1" kern="1200" spc="100" baseline="0">
      <a:effectLst>
        <a:outerShdw blurRad="50800" dist="38100" dir="5400000" algn="t" rotWithShape="0">
          <a:prstClr val="black">
            <a:alpha val="40000"/>
          </a:prstClr>
        </a:outerShdw>
      </a:effectLst>
    </cs:defRPr>
  </cs:title>
  <cs:trendline>
    <cs:lnRef idx="0">
      <cs:styleClr val="auto"/>
    </cs:lnRef>
    <cs:fillRef idx="0"/>
    <cs:effectRef idx="0"/>
    <cs:fontRef idx="minor">
      <a:schemeClr val="tx1"/>
    </cs:fontRef>
    <cs:spPr>
      <a:ln w="19050" cap="rnd">
        <a:solidFill>
          <a:schemeClr val="phClr"/>
        </a:solidFill>
      </a:ln>
    </cs:spPr>
  </cs:trendline>
  <cs:trendlineLabel>
    <cs:lnRef idx="0"/>
    <cs:fillRef idx="0"/>
    <cs:effectRef idx="0"/>
    <cs:fontRef idx="minor">
      <a:schemeClr val="lt1">
        <a:lumMod val="85000"/>
      </a:schemeClr>
    </cs:fontRef>
    <cs:defRPr sz="900" kern="1200"/>
  </cs:trendlineLabel>
  <cs:upBar>
    <cs:lnRef idx="0"/>
    <cs:fillRef idx="0"/>
    <cs:effectRef idx="0"/>
    <cs:fontRef idx="minor">
      <a:schemeClr val="tx1"/>
    </cs:fontRef>
    <cs:spPr>
      <a:solidFill>
        <a:schemeClr val="lt1"/>
      </a:solidFill>
      <a:ln w="9525">
        <a:solidFill>
          <a:schemeClr val="lt1">
            <a:lumMod val="95000"/>
            <a:alpha val="54000"/>
          </a:schemeClr>
        </a:solidFill>
      </a:ln>
    </cs:spPr>
  </cs:upBar>
  <cs:valueAxis>
    <cs:lnRef idx="0"/>
    <cs:fillRef idx="0"/>
    <cs:effectRef idx="0"/>
    <cs:fontRef idx="minor">
      <a:schemeClr val="lt1">
        <a:lumMod val="85000"/>
      </a:schemeClr>
    </cs:fontRef>
    <cs:defRPr sz="900" kern="1200"/>
  </cs:valueAxis>
  <cs:wall>
    <cs:lnRef idx="0"/>
    <cs:fillRef idx="0"/>
    <cs:effectRef idx="0"/>
    <cs:fontRef idx="minor">
      <a:schemeClr val="tx1"/>
    </cs:fontRef>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C60E296F-1A0F-8E41-84B7-16A6D58E7CFD}" type="datetimeFigureOut">
              <a:rPr lang="en-US" smtClean="0"/>
              <a:t>9/29/21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BA27832-FA4C-FA4C-9D28-20B9079E21B2}" type="slidenum">
              <a:rPr lang="en-US" smtClean="0"/>
              <a:t>‹#›</a:t>
            </a:fld>
            <a:endParaRPr lang="en-US"/>
          </a:p>
        </p:txBody>
      </p:sp>
    </p:spTree>
    <p:extLst>
      <p:ext uri="{BB962C8B-B14F-4D97-AF65-F5344CB8AC3E}">
        <p14:creationId xmlns:p14="http://schemas.microsoft.com/office/powerpoint/2010/main" val="1119776526"/>
      </p:ext>
    </p:extLst>
  </p:cSld>
  <p:clrMap bg1="lt1" tx1="dk1" bg2="lt2" tx2="dk2" accent1="accent1" accent2="accent2" accent3="accent3" accent4="accent4" accent5="accent5" accent6="accent6" hlink="hlink" folHlink="folHlink"/>
  <p:notesStyle>
    <a:lvl1pPr marL="0" algn="l" defTabSz="685800" rtl="0" eaLnBrk="1" latinLnBrk="0" hangingPunct="1">
      <a:defRPr sz="900" kern="1200">
        <a:solidFill>
          <a:schemeClr val="tx1"/>
        </a:solidFill>
        <a:latin typeface="+mn-lt"/>
        <a:ea typeface="+mn-ea"/>
        <a:cs typeface="+mn-cs"/>
      </a:defRPr>
    </a:lvl1pPr>
    <a:lvl2pPr marL="342900" algn="l" defTabSz="685800" rtl="0" eaLnBrk="1" latinLnBrk="0" hangingPunct="1">
      <a:defRPr sz="900" kern="1200">
        <a:solidFill>
          <a:schemeClr val="tx1"/>
        </a:solidFill>
        <a:latin typeface="+mn-lt"/>
        <a:ea typeface="+mn-ea"/>
        <a:cs typeface="+mn-cs"/>
      </a:defRPr>
    </a:lvl2pPr>
    <a:lvl3pPr marL="685800" algn="l" defTabSz="685800" rtl="0" eaLnBrk="1" latinLnBrk="0" hangingPunct="1">
      <a:defRPr sz="900" kern="1200">
        <a:solidFill>
          <a:schemeClr val="tx1"/>
        </a:solidFill>
        <a:latin typeface="+mn-lt"/>
        <a:ea typeface="+mn-ea"/>
        <a:cs typeface="+mn-cs"/>
      </a:defRPr>
    </a:lvl3pPr>
    <a:lvl4pPr marL="1028700" algn="l" defTabSz="685800" rtl="0" eaLnBrk="1" latinLnBrk="0" hangingPunct="1">
      <a:defRPr sz="900" kern="1200">
        <a:solidFill>
          <a:schemeClr val="tx1"/>
        </a:solidFill>
        <a:latin typeface="+mn-lt"/>
        <a:ea typeface="+mn-ea"/>
        <a:cs typeface="+mn-cs"/>
      </a:defRPr>
    </a:lvl4pPr>
    <a:lvl5pPr marL="1371600" algn="l" defTabSz="685800" rtl="0" eaLnBrk="1" latinLnBrk="0" hangingPunct="1">
      <a:defRPr sz="900" kern="1200">
        <a:solidFill>
          <a:schemeClr val="tx1"/>
        </a:solidFill>
        <a:latin typeface="+mn-lt"/>
        <a:ea typeface="+mn-ea"/>
        <a:cs typeface="+mn-cs"/>
      </a:defRPr>
    </a:lvl5pPr>
    <a:lvl6pPr marL="1714500" algn="l" defTabSz="685800" rtl="0" eaLnBrk="1" latinLnBrk="0" hangingPunct="1">
      <a:defRPr sz="900" kern="1200">
        <a:solidFill>
          <a:schemeClr val="tx1"/>
        </a:solidFill>
        <a:latin typeface="+mn-lt"/>
        <a:ea typeface="+mn-ea"/>
        <a:cs typeface="+mn-cs"/>
      </a:defRPr>
    </a:lvl6pPr>
    <a:lvl7pPr marL="2057400" algn="l" defTabSz="685800" rtl="0" eaLnBrk="1" latinLnBrk="0" hangingPunct="1">
      <a:defRPr sz="900" kern="1200">
        <a:solidFill>
          <a:schemeClr val="tx1"/>
        </a:solidFill>
        <a:latin typeface="+mn-lt"/>
        <a:ea typeface="+mn-ea"/>
        <a:cs typeface="+mn-cs"/>
      </a:defRPr>
    </a:lvl7pPr>
    <a:lvl8pPr marL="2400300" algn="l" defTabSz="685800" rtl="0" eaLnBrk="1" latinLnBrk="0" hangingPunct="1">
      <a:defRPr sz="900" kern="1200">
        <a:solidFill>
          <a:schemeClr val="tx1"/>
        </a:solidFill>
        <a:latin typeface="+mn-lt"/>
        <a:ea typeface="+mn-ea"/>
        <a:cs typeface="+mn-cs"/>
      </a:defRPr>
    </a:lvl8pPr>
    <a:lvl9pPr marL="2743200" algn="l" defTabSz="685800" rtl="0" eaLnBrk="1" latinLnBrk="0" hangingPunct="1">
      <a:defRPr sz="9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 name="Shape 204"/>
          <p:cNvSpPr>
            <a:spLocks noGrp="1" noRot="1" noChangeAspect="1"/>
          </p:cNvSpPr>
          <p:nvPr>
            <p:ph type="sldImg"/>
          </p:nvPr>
        </p:nvSpPr>
        <p:spPr>
          <a:xfrm>
            <a:off x="381000" y="685800"/>
            <a:ext cx="6096000" cy="3429000"/>
          </a:xfrm>
          <a:prstGeom prst="rect">
            <a:avLst/>
          </a:prstGeom>
        </p:spPr>
        <p:txBody>
          <a:bodyPr/>
          <a:lstStyle/>
          <a:p>
            <a:endParaRPr/>
          </a:p>
        </p:txBody>
      </p:sp>
      <p:sp>
        <p:nvSpPr>
          <p:cNvPr id="205" name="Shape 205"/>
          <p:cNvSpPr>
            <a:spLocks noGrp="1"/>
          </p:cNvSpPr>
          <p:nvPr>
            <p:ph type="body" sz="quarter" idx="1"/>
          </p:nvPr>
        </p:nvSpPr>
        <p:spPr>
          <a:prstGeom prst="rect">
            <a:avLst/>
          </a:prstGeom>
        </p:spPr>
        <p:txBody>
          <a:bodyPr/>
          <a:lstStyle/>
          <a:p>
            <a:r>
              <a:t>You do not send a person looking for furniture/chair to home depot </a:t>
            </a:r>
          </a:p>
        </p:txBody>
      </p:sp>
    </p:spTree>
    <p:extLst>
      <p:ext uri="{BB962C8B-B14F-4D97-AF65-F5344CB8AC3E}">
        <p14:creationId xmlns:p14="http://schemas.microsoft.com/office/powerpoint/2010/main" val="92225764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BA27832-FA4C-FA4C-9D28-20B9079E21B2}" type="slidenum">
              <a:rPr lang="en-US" smtClean="0"/>
              <a:t>44</a:t>
            </a:fld>
            <a:endParaRPr lang="en-US"/>
          </a:p>
        </p:txBody>
      </p:sp>
    </p:spTree>
    <p:extLst>
      <p:ext uri="{BB962C8B-B14F-4D97-AF65-F5344CB8AC3E}">
        <p14:creationId xmlns:p14="http://schemas.microsoft.com/office/powerpoint/2010/main" val="1472734821"/>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1_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Date Placeholder 6"/>
          <p:cNvSpPr>
            <a:spLocks noGrp="1"/>
          </p:cNvSpPr>
          <p:nvPr>
            <p:ph type="dt" sz="half" idx="10"/>
          </p:nvPr>
        </p:nvSpPr>
        <p:spPr>
          <a:xfrm>
            <a:off x="7927475" y="4904137"/>
            <a:ext cx="615866" cy="139486"/>
          </a:xfrm>
          <a:prstGeom prst="rect">
            <a:avLst/>
          </a:prstGeom>
        </p:spPr>
        <p:txBody>
          <a:bodyPr/>
          <a:lstStyle>
            <a:lvl1pPr>
              <a:defRPr baseline="0">
                <a:latin typeface="Century Gothic" charset="0"/>
              </a:defRPr>
            </a:lvl1pPr>
          </a:lstStyle>
          <a:p>
            <a:fld id="{0C1B6D03-DECE-B946-ABCE-719C49414A2E}" type="datetime1">
              <a:rPr lang="en-US" smtClean="0"/>
              <a:pPr/>
              <a:t>9/29/21</a:t>
            </a:fld>
            <a:endParaRPr lang="en-US" dirty="0"/>
          </a:p>
        </p:txBody>
      </p:sp>
      <p:sp>
        <p:nvSpPr>
          <p:cNvPr id="13" name="Slide Number Placeholder 7"/>
          <p:cNvSpPr>
            <a:spLocks noGrp="1"/>
          </p:cNvSpPr>
          <p:nvPr>
            <p:ph type="sldNum" sz="quarter" idx="11"/>
          </p:nvPr>
        </p:nvSpPr>
        <p:spPr>
          <a:xfrm>
            <a:off x="8714232" y="4904137"/>
            <a:ext cx="305270" cy="139485"/>
          </a:xfrm>
          <a:prstGeom prst="rect">
            <a:avLst/>
          </a:prstGeom>
        </p:spPr>
        <p:txBody>
          <a:bodyPr/>
          <a:lstStyle>
            <a:lvl1pPr>
              <a:defRPr sz="750" baseline="0">
                <a:latin typeface="Century Gothic" charset="0"/>
              </a:defRPr>
            </a:lvl1p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221502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452733" y="1287378"/>
            <a:ext cx="4251613" cy="1371601"/>
          </a:xfrm>
        </p:spPr>
        <p:txBody>
          <a:bodyPr wrap="square" anchor="t" anchorCtr="0">
            <a:normAutofit/>
          </a:bodyPr>
          <a:lstStyle>
            <a:lvl1pPr algn="l">
              <a:defRPr sz="3200">
                <a:effectLst/>
              </a:defRPr>
            </a:lvl1pPr>
          </a:lstStyle>
          <a:p>
            <a:r>
              <a:rPr lang="en-US"/>
              <a:t>Click to edit Master title style</a:t>
            </a:r>
            <a:endParaRPr lang="en-US" dirty="0"/>
          </a:p>
        </p:txBody>
      </p:sp>
      <p:sp>
        <p:nvSpPr>
          <p:cNvPr id="3" name="Subtitle 2"/>
          <p:cNvSpPr>
            <a:spLocks noGrp="1"/>
          </p:cNvSpPr>
          <p:nvPr>
            <p:ph type="subTitle" idx="1"/>
          </p:nvPr>
        </p:nvSpPr>
        <p:spPr>
          <a:xfrm>
            <a:off x="452733" y="2658979"/>
            <a:ext cx="4251613" cy="818147"/>
          </a:xfrm>
        </p:spPr>
        <p:txBody>
          <a:bodyPr anchor="t">
            <a:normAutofit/>
          </a:bodyPr>
          <a:lstStyle>
            <a:lvl1pPr marL="0" indent="0" algn="l">
              <a:buNone/>
              <a:defRPr sz="1575">
                <a:solidFill>
                  <a:schemeClr val="tx1">
                    <a:lumMod val="95000"/>
                  </a:schemeClr>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11616480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513159" y="169692"/>
            <a:ext cx="8245830" cy="1130300"/>
          </a:xfrm>
        </p:spPr>
        <p:txBody>
          <a:bodyPr/>
          <a:lstStyle/>
          <a:p>
            <a:r>
              <a:rPr lang="en-US"/>
              <a:t>Click to edit Master title style</a:t>
            </a:r>
            <a:endParaRPr lang="en-US" dirty="0"/>
          </a:p>
        </p:txBody>
      </p:sp>
      <p:sp>
        <p:nvSpPr>
          <p:cNvPr id="3" name="Content Placeholder 2"/>
          <p:cNvSpPr>
            <a:spLocks noGrp="1"/>
          </p:cNvSpPr>
          <p:nvPr>
            <p:ph idx="1"/>
          </p:nvPr>
        </p:nvSpPr>
        <p:spPr>
          <a:xfrm>
            <a:off x="513159" y="1438644"/>
            <a:ext cx="8245830" cy="2711450"/>
          </a:xfrm>
        </p:spPr>
        <p:txBody>
          <a:bodyPr anchor="ct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7930267" y="4874217"/>
            <a:ext cx="587277" cy="169405"/>
          </a:xfrm>
          <a:prstGeom prst="rect">
            <a:avLst/>
          </a:prstGeom>
        </p:spPr>
        <p:txBody>
          <a:bodyPr/>
          <a:lstStyle/>
          <a:p>
            <a:fld id="{EB9485BF-BBAE-3B4C-B74C-D5A0814F19EA}" type="datetime1">
              <a:rPr lang="en-US" smtClean="0"/>
              <a:t>9/29/21</a:t>
            </a:fld>
            <a:endParaRPr lang="en-US" dirty="0"/>
          </a:p>
        </p:txBody>
      </p:sp>
      <p:sp>
        <p:nvSpPr>
          <p:cNvPr id="6" name="Slide Number Placeholder 5"/>
          <p:cNvSpPr>
            <a:spLocks noGrp="1"/>
          </p:cNvSpPr>
          <p:nvPr>
            <p:ph type="sldNum" sz="quarter" idx="12"/>
          </p:nvPr>
        </p:nvSpPr>
        <p:spPr>
          <a:xfrm>
            <a:off x="8731470"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43197044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513159" y="179071"/>
            <a:ext cx="7543800" cy="1130300"/>
          </a:xfrm>
        </p:spPr>
        <p:txBody>
          <a:bodyPr/>
          <a:lstStyle/>
          <a:p>
            <a:r>
              <a:rPr lang="en-US"/>
              <a:t>Click to edit Master title style</a:t>
            </a:r>
            <a:endParaRPr lang="en-US" dirty="0"/>
          </a:p>
        </p:txBody>
      </p:sp>
      <p:sp>
        <p:nvSpPr>
          <p:cNvPr id="3" name="Content Placeholder 2"/>
          <p:cNvSpPr>
            <a:spLocks noGrp="1"/>
          </p:cNvSpPr>
          <p:nvPr>
            <p:ph sz="half" idx="1"/>
          </p:nvPr>
        </p:nvSpPr>
        <p:spPr>
          <a:xfrm>
            <a:off x="513159" y="1442387"/>
            <a:ext cx="3703241" cy="2711450"/>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356100" y="1442387"/>
            <a:ext cx="3700859" cy="2711450"/>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a:xfrm>
            <a:off x="7930267" y="4874217"/>
            <a:ext cx="587277" cy="169405"/>
          </a:xfrm>
          <a:prstGeom prst="rect">
            <a:avLst/>
          </a:prstGeom>
        </p:spPr>
        <p:txBody>
          <a:bodyPr/>
          <a:lstStyle/>
          <a:p>
            <a:fld id="{76E6C735-848A-1247-AD25-570F48E05A4C}" type="datetime1">
              <a:rPr lang="en-US" smtClean="0"/>
              <a:t>9/29/21</a:t>
            </a:fld>
            <a:endParaRPr lang="en-US" dirty="0"/>
          </a:p>
        </p:txBody>
      </p:sp>
      <p:sp>
        <p:nvSpPr>
          <p:cNvPr id="7" name="Slide Number Placeholder 6"/>
          <p:cNvSpPr>
            <a:spLocks noGrp="1"/>
          </p:cNvSpPr>
          <p:nvPr>
            <p:ph type="sldNum" sz="quarter" idx="12"/>
          </p:nvPr>
        </p:nvSpPr>
        <p:spPr>
          <a:xfrm>
            <a:off x="8731470"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59168795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13159" y="339961"/>
            <a:ext cx="6400800" cy="1130300"/>
          </a:xfrm>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513159" y="1784348"/>
            <a:ext cx="3703242" cy="432197"/>
          </a:xfrm>
        </p:spPr>
        <p:txBody>
          <a:bodyPr anchor="b">
            <a:noAutofit/>
          </a:bodyPr>
          <a:lstStyle>
            <a:lvl1pPr marL="0" indent="0">
              <a:buNone/>
              <a:defRPr sz="2100" b="0">
                <a:solidFill>
                  <a:schemeClr val="tx1"/>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513159" y="2222895"/>
            <a:ext cx="3703241" cy="2272904"/>
          </a:xfrm>
        </p:spPr>
        <p:txBody>
          <a:bodyPr anchor="t">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354909" y="1784348"/>
            <a:ext cx="3703241" cy="432197"/>
          </a:xfrm>
        </p:spPr>
        <p:txBody>
          <a:bodyPr anchor="b">
            <a:noAutofit/>
          </a:bodyPr>
          <a:lstStyle>
            <a:lvl1pPr marL="0" indent="0">
              <a:buNone/>
              <a:defRPr sz="2100" b="0">
                <a:solidFill>
                  <a:schemeClr val="tx1"/>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4354909" y="2216544"/>
            <a:ext cx="3696891" cy="2272904"/>
          </a:xfrm>
        </p:spPr>
        <p:txBody>
          <a:bodyPr anchor="t">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a:xfrm>
            <a:off x="7930267" y="4874217"/>
            <a:ext cx="587277" cy="169405"/>
          </a:xfrm>
          <a:prstGeom prst="rect">
            <a:avLst/>
          </a:prstGeom>
        </p:spPr>
        <p:txBody>
          <a:bodyPr/>
          <a:lstStyle/>
          <a:p>
            <a:fld id="{DBD61B11-7444-6F42-8889-2B064732EAAE}" type="datetime1">
              <a:rPr lang="en-US" smtClean="0"/>
              <a:t>9/29/21</a:t>
            </a:fld>
            <a:endParaRPr lang="en-US" dirty="0"/>
          </a:p>
        </p:txBody>
      </p:sp>
      <p:sp>
        <p:nvSpPr>
          <p:cNvPr id="9" name="Slide Number Placeholder 8"/>
          <p:cNvSpPr>
            <a:spLocks noGrp="1"/>
          </p:cNvSpPr>
          <p:nvPr>
            <p:ph type="sldNum" sz="quarter" idx="12"/>
          </p:nvPr>
        </p:nvSpPr>
        <p:spPr>
          <a:xfrm>
            <a:off x="8731470"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55137289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a:xfrm>
            <a:off x="7930267" y="4874217"/>
            <a:ext cx="587277" cy="169405"/>
          </a:xfrm>
          <a:prstGeom prst="rect">
            <a:avLst/>
          </a:prstGeom>
        </p:spPr>
        <p:txBody>
          <a:bodyPr/>
          <a:lstStyle/>
          <a:p>
            <a:fld id="{B66FD0CB-D5E7-5D42-9FEC-7D67783817AD}" type="datetime1">
              <a:rPr lang="en-US" smtClean="0"/>
              <a:t>9/29/21</a:t>
            </a:fld>
            <a:endParaRPr lang="en-US" dirty="0"/>
          </a:p>
        </p:txBody>
      </p:sp>
      <p:sp>
        <p:nvSpPr>
          <p:cNvPr id="5" name="Slide Number Placeholder 4"/>
          <p:cNvSpPr>
            <a:spLocks noGrp="1"/>
          </p:cNvSpPr>
          <p:nvPr>
            <p:ph type="sldNum" sz="quarter" idx="12"/>
          </p:nvPr>
        </p:nvSpPr>
        <p:spPr>
          <a:xfrm>
            <a:off x="8749758"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5280772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7930267" y="4874217"/>
            <a:ext cx="587277" cy="169405"/>
          </a:xfrm>
          <a:prstGeom prst="rect">
            <a:avLst/>
          </a:prstGeom>
        </p:spPr>
        <p:txBody>
          <a:bodyPr/>
          <a:lstStyle/>
          <a:p>
            <a:fld id="{0FC72353-7250-DD49-B307-255CB8784FA0}" type="datetime1">
              <a:rPr lang="en-US" smtClean="0"/>
              <a:t>9/29/21</a:t>
            </a:fld>
            <a:endParaRPr lang="en-US" dirty="0"/>
          </a:p>
        </p:txBody>
      </p:sp>
      <p:sp>
        <p:nvSpPr>
          <p:cNvPr id="4" name="Slide Number Placeholder 3"/>
          <p:cNvSpPr>
            <a:spLocks noGrp="1"/>
          </p:cNvSpPr>
          <p:nvPr>
            <p:ph type="sldNum" sz="quarter" idx="12"/>
          </p:nvPr>
        </p:nvSpPr>
        <p:spPr>
          <a:xfrm>
            <a:off x="8722326"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7531939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3" name="Date Placeholder 2"/>
          <p:cNvSpPr>
            <a:spLocks noGrp="1"/>
          </p:cNvSpPr>
          <p:nvPr>
            <p:ph type="dt" sz="half" idx="10"/>
          </p:nvPr>
        </p:nvSpPr>
        <p:spPr>
          <a:xfrm>
            <a:off x="7930267" y="4874217"/>
            <a:ext cx="587277" cy="169405"/>
          </a:xfrm>
          <a:prstGeom prst="rect">
            <a:avLst/>
          </a:prstGeom>
        </p:spPr>
        <p:txBody>
          <a:bodyPr/>
          <a:lstStyle/>
          <a:p>
            <a:fld id="{9570974E-E7EB-954D-88BC-DE7F2D79F53F}" type="datetime1">
              <a:rPr lang="en-US" smtClean="0"/>
              <a:t>9/29/21</a:t>
            </a:fld>
            <a:endParaRPr lang="en-US" dirty="0"/>
          </a:p>
        </p:txBody>
      </p:sp>
      <p:sp>
        <p:nvSpPr>
          <p:cNvPr id="4" name="Slide Number Placeholder 3"/>
          <p:cNvSpPr>
            <a:spLocks noGrp="1"/>
          </p:cNvSpPr>
          <p:nvPr>
            <p:ph type="sldNum" sz="quarter" idx="11"/>
          </p:nvPr>
        </p:nvSpPr>
        <p:spPr>
          <a:xfrm>
            <a:off x="8722326" y="4874217"/>
            <a:ext cx="388616" cy="169406"/>
          </a:xfrm>
          <a:prstGeom prst="rect">
            <a:avLst/>
          </a:prstGeom>
        </p:spPr>
        <p:txBody>
          <a:bodyPr/>
          <a:lstStyle/>
          <a:p>
            <a:fld id="{D57F1E4F-1CFF-5643-939E-217C01CDF565}" type="slidenum">
              <a:rPr lang="en-US" smtClean="0"/>
              <a:pPr/>
              <a:t>‹#›</a:t>
            </a:fld>
            <a:endParaRPr lang="en-US" dirty="0"/>
          </a:p>
        </p:txBody>
      </p:sp>
      <p:sp>
        <p:nvSpPr>
          <p:cNvPr id="5" name="Rectangle 4"/>
          <p:cNvSpPr/>
          <p:nvPr userDrawn="1"/>
        </p:nvSpPr>
        <p:spPr>
          <a:xfrm>
            <a:off x="0" y="0"/>
            <a:ext cx="9144000" cy="4697506"/>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 Placeholder 2"/>
          <p:cNvSpPr>
            <a:spLocks noGrp="1"/>
          </p:cNvSpPr>
          <p:nvPr>
            <p:ph type="body" idx="1"/>
          </p:nvPr>
        </p:nvSpPr>
        <p:spPr>
          <a:xfrm>
            <a:off x="513160" y="1012191"/>
            <a:ext cx="3754040" cy="3407409"/>
          </a:xfrm>
        </p:spPr>
        <p:txBody>
          <a:bodyPr anchor="t" anchorCtr="0">
            <a:normAutofit/>
          </a:bodyPr>
          <a:lstStyle>
            <a:lvl1pPr marL="0" indent="0" algn="l">
              <a:buNone/>
              <a:defRPr sz="1500">
                <a:solidFill>
                  <a:schemeClr val="bg1">
                    <a:lumMod val="85000"/>
                    <a:lumOff val="1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7" name="Text Placeholder 2"/>
          <p:cNvSpPr>
            <a:spLocks noGrp="1"/>
          </p:cNvSpPr>
          <p:nvPr>
            <p:ph type="body" idx="12"/>
          </p:nvPr>
        </p:nvSpPr>
        <p:spPr>
          <a:xfrm>
            <a:off x="4828580" y="1012190"/>
            <a:ext cx="3754040" cy="3407409"/>
          </a:xfrm>
        </p:spPr>
        <p:txBody>
          <a:bodyPr anchor="t" anchorCtr="0">
            <a:normAutofit/>
          </a:bodyPr>
          <a:lstStyle>
            <a:lvl1pPr marL="0" indent="0" algn="l">
              <a:buNone/>
              <a:defRPr sz="1500">
                <a:solidFill>
                  <a:schemeClr val="bg1">
                    <a:lumMod val="85000"/>
                    <a:lumOff val="1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8" name="Title 1"/>
          <p:cNvSpPr>
            <a:spLocks noGrp="1"/>
          </p:cNvSpPr>
          <p:nvPr>
            <p:ph type="title"/>
          </p:nvPr>
        </p:nvSpPr>
        <p:spPr>
          <a:xfrm>
            <a:off x="513160" y="243842"/>
            <a:ext cx="8069460" cy="672170"/>
          </a:xfrm>
        </p:spPr>
        <p:txBody>
          <a:bodyPr anchor="b">
            <a:normAutofit/>
          </a:bodyPr>
          <a:lstStyle>
            <a:lvl1pPr algn="l">
              <a:defRPr sz="1800" b="1" i="0" baseline="0">
                <a:solidFill>
                  <a:schemeClr val="bg1"/>
                </a:solidFill>
              </a:defRPr>
            </a:lvl1pPr>
          </a:lstStyle>
          <a:p>
            <a:r>
              <a:rPr lang="en-US"/>
              <a:t>Click to edit Master title style</a:t>
            </a:r>
            <a:endParaRPr lang="en-US" dirty="0"/>
          </a:p>
        </p:txBody>
      </p:sp>
    </p:spTree>
    <p:extLst>
      <p:ext uri="{BB962C8B-B14F-4D97-AF65-F5344CB8AC3E}">
        <p14:creationId xmlns:p14="http://schemas.microsoft.com/office/powerpoint/2010/main" val="274328428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313759" y="514350"/>
            <a:ext cx="2743200" cy="1028700"/>
          </a:xfrm>
        </p:spPr>
        <p:txBody>
          <a:bodyPr anchor="b">
            <a:normAutofit/>
          </a:bodyPr>
          <a:lstStyle>
            <a:lvl1pPr algn="l">
              <a:defRPr sz="1800" b="0"/>
            </a:lvl1pPr>
          </a:lstStyle>
          <a:p>
            <a:r>
              <a:rPr lang="en-US"/>
              <a:t>Click to edit Master title style</a:t>
            </a:r>
            <a:endParaRPr lang="en-US" dirty="0"/>
          </a:p>
        </p:txBody>
      </p:sp>
      <p:sp>
        <p:nvSpPr>
          <p:cNvPr id="3" name="Content Placeholder 2"/>
          <p:cNvSpPr>
            <a:spLocks noGrp="1"/>
          </p:cNvSpPr>
          <p:nvPr>
            <p:ph idx="1"/>
          </p:nvPr>
        </p:nvSpPr>
        <p:spPr>
          <a:xfrm>
            <a:off x="513159" y="514350"/>
            <a:ext cx="4457701" cy="3981450"/>
          </a:xfrm>
        </p:spPr>
        <p:txBody>
          <a:bodyPr anchor="ct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5313759" y="1657350"/>
            <a:ext cx="2743200" cy="1568450"/>
          </a:xfrm>
        </p:spPr>
        <p:txBody>
          <a:bodyPr anchor="t">
            <a:normAutofit/>
          </a:bodyPr>
          <a:lstStyle>
            <a:lvl1pPr marL="0" indent="0">
              <a:buNone/>
              <a:defRPr sz="12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Edit Master text styles</a:t>
            </a:r>
          </a:p>
        </p:txBody>
      </p:sp>
      <p:sp>
        <p:nvSpPr>
          <p:cNvPr id="5" name="Date Placeholder 4"/>
          <p:cNvSpPr>
            <a:spLocks noGrp="1"/>
          </p:cNvSpPr>
          <p:nvPr>
            <p:ph type="dt" sz="half" idx="10"/>
          </p:nvPr>
        </p:nvSpPr>
        <p:spPr>
          <a:xfrm>
            <a:off x="7930267" y="4874217"/>
            <a:ext cx="587277" cy="169405"/>
          </a:xfrm>
          <a:prstGeom prst="rect">
            <a:avLst/>
          </a:prstGeom>
        </p:spPr>
        <p:txBody>
          <a:bodyPr/>
          <a:lstStyle/>
          <a:p>
            <a:fld id="{E8DB3460-0D27-EE49-964B-A1D0C9FF2D9B}" type="datetime1">
              <a:rPr lang="en-US" smtClean="0"/>
              <a:t>9/29/21</a:t>
            </a:fld>
            <a:endParaRPr lang="en-US" dirty="0"/>
          </a:p>
        </p:txBody>
      </p:sp>
      <p:sp>
        <p:nvSpPr>
          <p:cNvPr id="7" name="Slide Number Placeholder 6"/>
          <p:cNvSpPr>
            <a:spLocks noGrp="1"/>
          </p:cNvSpPr>
          <p:nvPr>
            <p:ph type="sldNum" sz="quarter" idx="12"/>
          </p:nvPr>
        </p:nvSpPr>
        <p:spPr>
          <a:xfrm>
            <a:off x="8740614"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40556691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3542109" y="1085850"/>
            <a:ext cx="4514850" cy="857250"/>
          </a:xfrm>
        </p:spPr>
        <p:txBody>
          <a:bodyPr anchor="b">
            <a:normAutofit/>
          </a:bodyPr>
          <a:lstStyle>
            <a:lvl1pPr algn="l">
              <a:defRPr sz="21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41759" y="685800"/>
            <a:ext cx="2460731" cy="3429000"/>
          </a:xfrm>
          <a:prstGeom prst="snip2DiagRect">
            <a:avLst>
              <a:gd name="adj1" fmla="val 10815"/>
              <a:gd name="adj2" fmla="val 0"/>
            </a:avLst>
          </a:prstGeom>
          <a:ln w="15875">
            <a:solidFill>
              <a:schemeClr val="tx1">
                <a:alpha val="40000"/>
              </a:schemeClr>
            </a:solidFill>
          </a:ln>
          <a:effectLst>
            <a:innerShdw blurRad="57150" dist="38100" dir="14460000">
              <a:srgbClr val="000000">
                <a:alpha val="70000"/>
              </a:srgbClr>
            </a:innerShdw>
          </a:effectLst>
        </p:spPr>
        <p:txBody>
          <a:bodyPr anchor="t">
            <a:normAutofit/>
          </a:bodyPr>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r>
              <a:rPr lang="en-US"/>
              <a:t>Click icon to add picture</a:t>
            </a:r>
            <a:endParaRPr lang="en-US" dirty="0"/>
          </a:p>
        </p:txBody>
      </p:sp>
      <p:sp>
        <p:nvSpPr>
          <p:cNvPr id="4" name="Text Placeholder 3"/>
          <p:cNvSpPr>
            <a:spLocks noGrp="1"/>
          </p:cNvSpPr>
          <p:nvPr>
            <p:ph type="body" sz="half" idx="2"/>
          </p:nvPr>
        </p:nvSpPr>
        <p:spPr>
          <a:xfrm>
            <a:off x="3542109" y="2082800"/>
            <a:ext cx="4516041" cy="1536700"/>
          </a:xfrm>
        </p:spPr>
        <p:txBody>
          <a:bodyPr anchor="t">
            <a:normAutofit/>
          </a:bodyPr>
          <a:lstStyle>
            <a:lvl1pPr marL="0" indent="0">
              <a:buNone/>
              <a:defRPr sz="13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Edit Master text styles</a:t>
            </a:r>
          </a:p>
        </p:txBody>
      </p:sp>
      <p:sp>
        <p:nvSpPr>
          <p:cNvPr id="5" name="Date Placeholder 4"/>
          <p:cNvSpPr>
            <a:spLocks noGrp="1"/>
          </p:cNvSpPr>
          <p:nvPr>
            <p:ph type="dt" sz="half" idx="10"/>
          </p:nvPr>
        </p:nvSpPr>
        <p:spPr>
          <a:xfrm>
            <a:off x="7930267" y="4874217"/>
            <a:ext cx="587277" cy="169405"/>
          </a:xfrm>
          <a:prstGeom prst="rect">
            <a:avLst/>
          </a:prstGeom>
        </p:spPr>
        <p:txBody>
          <a:bodyPr/>
          <a:lstStyle/>
          <a:p>
            <a:fld id="{4A7BA61F-AE71-7243-A0D5-8444C84C9623}" type="datetime1">
              <a:rPr lang="en-US" smtClean="0"/>
              <a:t>9/29/21</a:t>
            </a:fld>
            <a:endParaRPr lang="en-US" dirty="0"/>
          </a:p>
        </p:txBody>
      </p:sp>
      <p:sp>
        <p:nvSpPr>
          <p:cNvPr id="7" name="Slide Number Placeholder 6"/>
          <p:cNvSpPr>
            <a:spLocks noGrp="1"/>
          </p:cNvSpPr>
          <p:nvPr>
            <p:ph type="sldNum" sz="quarter" idx="12"/>
          </p:nvPr>
        </p:nvSpPr>
        <p:spPr>
          <a:xfrm>
            <a:off x="8740614"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1076799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17" name="Picture Placeholder 2"/>
          <p:cNvSpPr>
            <a:spLocks noGrp="1" noChangeAspect="1"/>
          </p:cNvSpPr>
          <p:nvPr>
            <p:ph type="pic" idx="13"/>
          </p:nvPr>
        </p:nvSpPr>
        <p:spPr>
          <a:xfrm>
            <a:off x="514350" y="400050"/>
            <a:ext cx="8114109" cy="2343150"/>
          </a:xfrm>
          <a:prstGeom prst="snip2DiagRect">
            <a:avLst>
              <a:gd name="adj1" fmla="val 10815"/>
              <a:gd name="adj2" fmla="val 0"/>
            </a:avLst>
          </a:prstGeom>
          <a:ln w="15875">
            <a:solidFill>
              <a:schemeClr val="tx1">
                <a:alpha val="40000"/>
              </a:schemeClr>
            </a:solidFill>
          </a:ln>
          <a:effectLst>
            <a:innerShdw blurRad="57150" dist="38100" dir="14460000">
              <a:srgbClr val="000000">
                <a:alpha val="70000"/>
              </a:srgbClr>
            </a:innerShdw>
          </a:effectLst>
        </p:spPr>
        <p:txBody>
          <a:bodyPr anchor="t">
            <a:normAutofit/>
          </a:bodyPr>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r>
              <a:rPr lang="en-US"/>
              <a:t>Click icon to add picture</a:t>
            </a:r>
            <a:endParaRPr lang="en-US" dirty="0"/>
          </a:p>
        </p:txBody>
      </p:sp>
      <p:sp>
        <p:nvSpPr>
          <p:cNvPr id="16" name="Text Placeholder 9"/>
          <p:cNvSpPr>
            <a:spLocks noGrp="1"/>
          </p:cNvSpPr>
          <p:nvPr>
            <p:ph type="body" sz="quarter" idx="14"/>
          </p:nvPr>
        </p:nvSpPr>
        <p:spPr>
          <a:xfrm>
            <a:off x="685801" y="2882900"/>
            <a:ext cx="6228158" cy="342900"/>
          </a:xfrm>
        </p:spPr>
        <p:txBody>
          <a:bodyPr anchor="t">
            <a:normAutofit/>
          </a:bodyPr>
          <a:lstStyle>
            <a:lvl1pPr marL="0" indent="0">
              <a:buFontTx/>
              <a:buNone/>
              <a:defRPr sz="1200"/>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en-US"/>
              <a:t>Edit Master text styles</a:t>
            </a:r>
          </a:p>
        </p:txBody>
      </p:sp>
      <p:sp>
        <p:nvSpPr>
          <p:cNvPr id="3" name="Date Placeholder 2"/>
          <p:cNvSpPr>
            <a:spLocks noGrp="1"/>
          </p:cNvSpPr>
          <p:nvPr>
            <p:ph type="dt" sz="half" idx="10"/>
          </p:nvPr>
        </p:nvSpPr>
        <p:spPr>
          <a:xfrm>
            <a:off x="7930267" y="4874217"/>
            <a:ext cx="587277" cy="169405"/>
          </a:xfrm>
          <a:prstGeom prst="rect">
            <a:avLst/>
          </a:prstGeom>
        </p:spPr>
        <p:txBody>
          <a:bodyPr/>
          <a:lstStyle/>
          <a:p>
            <a:fld id="{64651A42-8545-C248-851C-36FE36014F6B}" type="datetime1">
              <a:rPr lang="en-US" smtClean="0"/>
              <a:t>9/29/21</a:t>
            </a:fld>
            <a:endParaRPr lang="en-US" dirty="0"/>
          </a:p>
        </p:txBody>
      </p:sp>
      <p:sp>
        <p:nvSpPr>
          <p:cNvPr id="5" name="Slide Number Placeholder 4"/>
          <p:cNvSpPr>
            <a:spLocks noGrp="1"/>
          </p:cNvSpPr>
          <p:nvPr>
            <p:ph type="sldNum" sz="quarter" idx="12"/>
          </p:nvPr>
        </p:nvSpPr>
        <p:spPr>
          <a:xfrm>
            <a:off x="8722326"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42693129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513160" y="514350"/>
            <a:ext cx="7543800" cy="2057400"/>
          </a:xfrm>
        </p:spPr>
        <p:txBody>
          <a:bodyPr anchor="ctr">
            <a:normAutofit/>
          </a:bodyPr>
          <a:lstStyle>
            <a:lvl1pPr algn="l">
              <a:defRPr sz="2400" b="0" cap="all"/>
            </a:lvl1pPr>
          </a:lstStyle>
          <a:p>
            <a:r>
              <a:rPr lang="en-US"/>
              <a:t>Click to edit Master title style</a:t>
            </a:r>
            <a:endParaRPr lang="en-US" dirty="0"/>
          </a:p>
        </p:txBody>
      </p:sp>
      <p:sp>
        <p:nvSpPr>
          <p:cNvPr id="3" name="Text Placeholder 2"/>
          <p:cNvSpPr>
            <a:spLocks noGrp="1"/>
          </p:cNvSpPr>
          <p:nvPr>
            <p:ph type="body" idx="1"/>
          </p:nvPr>
        </p:nvSpPr>
        <p:spPr>
          <a:xfrm>
            <a:off x="513159" y="3086100"/>
            <a:ext cx="6401991" cy="1409700"/>
          </a:xfrm>
        </p:spPr>
        <p:txBody>
          <a:bodyPr anchor="ctr">
            <a:normAutofit/>
          </a:bodyPr>
          <a:lstStyle>
            <a:lvl1pPr marL="0" indent="0" algn="l">
              <a:buNone/>
              <a:defRPr sz="1500">
                <a:solidFill>
                  <a:schemeClr val="tx1">
                    <a:lumMod val="9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7930267" y="4874217"/>
            <a:ext cx="587277" cy="169405"/>
          </a:xfrm>
          <a:prstGeom prst="rect">
            <a:avLst/>
          </a:prstGeom>
        </p:spPr>
        <p:txBody>
          <a:bodyPr/>
          <a:lstStyle/>
          <a:p>
            <a:fld id="{B155C8DE-2470-AE4E-8C25-1F22C61C1C99}" type="datetime1">
              <a:rPr lang="en-US" smtClean="0"/>
              <a:t>9/29/21</a:t>
            </a:fld>
            <a:endParaRPr lang="en-US" dirty="0"/>
          </a:p>
        </p:txBody>
      </p:sp>
      <p:sp>
        <p:nvSpPr>
          <p:cNvPr id="6" name="Slide Number Placeholder 5"/>
          <p:cNvSpPr>
            <a:spLocks noGrp="1"/>
          </p:cNvSpPr>
          <p:nvPr>
            <p:ph type="sldNum" sz="quarter" idx="12"/>
          </p:nvPr>
        </p:nvSpPr>
        <p:spPr>
          <a:xfrm>
            <a:off x="8740614"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92326683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56059" y="514350"/>
            <a:ext cx="6858001" cy="2057400"/>
          </a:xfrm>
        </p:spPr>
        <p:txBody>
          <a:bodyPr anchor="ctr">
            <a:normAutofit/>
          </a:bodyPr>
          <a:lstStyle>
            <a:lvl1pPr algn="l">
              <a:defRPr sz="2400" b="1" i="0" cap="all" baseline="0">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084659" y="2571750"/>
            <a:ext cx="6400800" cy="285750"/>
          </a:xfrm>
        </p:spPr>
        <p:txBody>
          <a:bodyPr anchor="ctr"/>
          <a:lstStyle>
            <a:lvl1pPr marL="0" indent="0">
              <a:buFontTx/>
              <a:buNone/>
              <a:defRPr/>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en-US"/>
              <a:t>Edit Master text styles</a:t>
            </a:r>
          </a:p>
        </p:txBody>
      </p:sp>
      <p:sp>
        <p:nvSpPr>
          <p:cNvPr id="3" name="Text Placeholder 2"/>
          <p:cNvSpPr>
            <a:spLocks noGrp="1"/>
          </p:cNvSpPr>
          <p:nvPr>
            <p:ph type="body" idx="1"/>
          </p:nvPr>
        </p:nvSpPr>
        <p:spPr>
          <a:xfrm>
            <a:off x="513160" y="3225801"/>
            <a:ext cx="6400800" cy="1263649"/>
          </a:xfrm>
        </p:spPr>
        <p:txBody>
          <a:bodyPr anchor="ctr">
            <a:normAutofit/>
          </a:bodyPr>
          <a:lstStyle>
            <a:lvl1pPr marL="0" indent="0" algn="l">
              <a:buNone/>
              <a:defRPr sz="1500">
                <a:solidFill>
                  <a:schemeClr val="tx1">
                    <a:lumMod val="9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7930267" y="4874217"/>
            <a:ext cx="587277" cy="169405"/>
          </a:xfrm>
          <a:prstGeom prst="rect">
            <a:avLst/>
          </a:prstGeom>
        </p:spPr>
        <p:txBody>
          <a:bodyPr/>
          <a:lstStyle/>
          <a:p>
            <a:fld id="{75F60733-CCA3-3A4F-A79C-1C43D2C05DEC}" type="datetime1">
              <a:rPr lang="en-US" smtClean="0"/>
              <a:t>9/29/21</a:t>
            </a:fld>
            <a:endParaRPr lang="en-US" dirty="0"/>
          </a:p>
        </p:txBody>
      </p:sp>
      <p:sp>
        <p:nvSpPr>
          <p:cNvPr id="6" name="Slide Number Placeholder 5"/>
          <p:cNvSpPr>
            <a:spLocks noGrp="1"/>
          </p:cNvSpPr>
          <p:nvPr>
            <p:ph type="sldNum" sz="quarter" idx="12"/>
          </p:nvPr>
        </p:nvSpPr>
        <p:spPr>
          <a:xfrm>
            <a:off x="8731470" y="4874217"/>
            <a:ext cx="388616" cy="169406"/>
          </a:xfrm>
          <a:prstGeom prst="rect">
            <a:avLst/>
          </a:prstGeom>
        </p:spPr>
        <p:txBody>
          <a:bodyPr/>
          <a:lstStyle/>
          <a:p>
            <a:fld id="{D57F1E4F-1CFF-5643-939E-217C01CDF565}" type="slidenum">
              <a:rPr lang="en-US" smtClean="0"/>
              <a:pPr/>
              <a:t>‹#›</a:t>
            </a:fld>
            <a:endParaRPr lang="en-US" dirty="0"/>
          </a:p>
        </p:txBody>
      </p:sp>
      <p:sp>
        <p:nvSpPr>
          <p:cNvPr id="14" name="TextBox 13"/>
          <p:cNvSpPr txBox="1"/>
          <p:nvPr/>
        </p:nvSpPr>
        <p:spPr>
          <a:xfrm>
            <a:off x="398859" y="609167"/>
            <a:ext cx="457200" cy="438582"/>
          </a:xfrm>
          <a:prstGeom prst="rect">
            <a:avLst/>
          </a:prstGeom>
        </p:spPr>
        <p:txBody>
          <a:bodyPr vert="horz" lIns="68580" tIns="34290" rIns="68580" bIns="34290" rtlCol="0" anchor="ctr">
            <a:noAutofit/>
          </a:bodyPr>
          <a:lstStyle/>
          <a:p>
            <a:pPr lvl="0"/>
            <a:r>
              <a:rPr lang="en-US" sz="6000" dirty="0">
                <a:solidFill>
                  <a:schemeClr val="tx1"/>
                </a:solidFill>
                <a:effectLst/>
              </a:rPr>
              <a:t>“</a:t>
            </a:r>
          </a:p>
        </p:txBody>
      </p:sp>
      <p:sp>
        <p:nvSpPr>
          <p:cNvPr id="15" name="TextBox 14"/>
          <p:cNvSpPr txBox="1"/>
          <p:nvPr/>
        </p:nvSpPr>
        <p:spPr>
          <a:xfrm>
            <a:off x="7714059" y="2076451"/>
            <a:ext cx="457200" cy="438582"/>
          </a:xfrm>
          <a:prstGeom prst="rect">
            <a:avLst/>
          </a:prstGeom>
        </p:spPr>
        <p:txBody>
          <a:bodyPr vert="horz" lIns="68580" tIns="34290" rIns="68580" bIns="34290" rtlCol="0" anchor="ctr">
            <a:noAutofit/>
          </a:bodyPr>
          <a:lstStyle/>
          <a:p>
            <a:pPr lvl="0" algn="r"/>
            <a:r>
              <a:rPr lang="en-US" sz="6000" dirty="0">
                <a:solidFill>
                  <a:schemeClr val="tx1"/>
                </a:solidFill>
                <a:effectLst/>
              </a:rPr>
              <a:t>”</a:t>
            </a:r>
          </a:p>
        </p:txBody>
      </p:sp>
    </p:spTree>
    <p:extLst>
      <p:ext uri="{BB962C8B-B14F-4D97-AF65-F5344CB8AC3E}">
        <p14:creationId xmlns:p14="http://schemas.microsoft.com/office/powerpoint/2010/main" val="304459228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513159" y="2571750"/>
            <a:ext cx="6400800" cy="1273050"/>
          </a:xfrm>
        </p:spPr>
        <p:txBody>
          <a:bodyPr anchor="b">
            <a:normAutofit/>
          </a:bodyPr>
          <a:lstStyle>
            <a:lvl1pPr algn="l">
              <a:defRPr sz="2400" b="0" cap="all"/>
            </a:lvl1pPr>
          </a:lstStyle>
          <a:p>
            <a:r>
              <a:rPr lang="en-US"/>
              <a:t>Click to edit Master title style</a:t>
            </a:r>
            <a:endParaRPr lang="en-US" dirty="0"/>
          </a:p>
        </p:txBody>
      </p:sp>
      <p:sp>
        <p:nvSpPr>
          <p:cNvPr id="3" name="Text Placeholder 2"/>
          <p:cNvSpPr>
            <a:spLocks noGrp="1"/>
          </p:cNvSpPr>
          <p:nvPr>
            <p:ph type="body" idx="1"/>
          </p:nvPr>
        </p:nvSpPr>
        <p:spPr>
          <a:xfrm>
            <a:off x="513158" y="3849736"/>
            <a:ext cx="6401993" cy="645300"/>
          </a:xfrm>
        </p:spPr>
        <p:txBody>
          <a:bodyPr anchor="t">
            <a:normAutofit/>
          </a:bodyPr>
          <a:lstStyle>
            <a:lvl1pPr marL="0" indent="0" algn="l">
              <a:buNone/>
              <a:defRPr sz="1500">
                <a:solidFill>
                  <a:schemeClr val="tx1">
                    <a:lumMod val="8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7930267" y="4874217"/>
            <a:ext cx="587277" cy="169405"/>
          </a:xfrm>
          <a:prstGeom prst="rect">
            <a:avLst/>
          </a:prstGeom>
        </p:spPr>
        <p:txBody>
          <a:bodyPr/>
          <a:lstStyle/>
          <a:p>
            <a:fld id="{69FFB7B7-890E-B143-819F-D5152346F96F}" type="datetime1">
              <a:rPr lang="en-US" smtClean="0"/>
              <a:t>9/29/21</a:t>
            </a:fld>
            <a:endParaRPr lang="en-US" dirty="0"/>
          </a:p>
        </p:txBody>
      </p:sp>
      <p:sp>
        <p:nvSpPr>
          <p:cNvPr id="6" name="Slide Number Placeholder 5"/>
          <p:cNvSpPr>
            <a:spLocks noGrp="1"/>
          </p:cNvSpPr>
          <p:nvPr>
            <p:ph type="sldNum" sz="quarter" idx="12"/>
          </p:nvPr>
        </p:nvSpPr>
        <p:spPr>
          <a:xfrm>
            <a:off x="8722326"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36754568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856060" y="514350"/>
            <a:ext cx="6858000" cy="2057400"/>
          </a:xfrm>
        </p:spPr>
        <p:txBody>
          <a:bodyPr anchor="ctr">
            <a:normAutofit/>
          </a:bodyPr>
          <a:lstStyle>
            <a:lvl1pPr algn="l">
              <a:defRPr sz="2400" b="0" cap="all">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513159" y="2946400"/>
            <a:ext cx="6400801" cy="787400"/>
          </a:xfrm>
        </p:spPr>
        <p:txBody>
          <a:bodyPr vert="horz" lIns="91440" tIns="45720" rIns="91440" bIns="45720" rtlCol="0" anchor="b">
            <a:normAutofit/>
          </a:bodyPr>
          <a:lstStyle>
            <a:lvl1pPr>
              <a:buNone/>
              <a:defRPr lang="en-US" sz="1800" b="0" cap="all" dirty="0">
                <a:ln w="3175" cmpd="sng">
                  <a:noFill/>
                </a:ln>
                <a:solidFill>
                  <a:schemeClr val="tx1"/>
                </a:solidFill>
                <a:effectLst/>
              </a:defRPr>
            </a:lvl1pPr>
          </a:lstStyle>
          <a:p>
            <a:pPr marL="0" lvl="0">
              <a:spcBef>
                <a:spcPct val="0"/>
              </a:spcBef>
              <a:buNone/>
            </a:pPr>
            <a:r>
              <a:rPr lang="en-US"/>
              <a:t>Edit Master text styles</a:t>
            </a:r>
          </a:p>
        </p:txBody>
      </p:sp>
      <p:sp>
        <p:nvSpPr>
          <p:cNvPr id="3" name="Text Placeholder 2"/>
          <p:cNvSpPr>
            <a:spLocks noGrp="1"/>
          </p:cNvSpPr>
          <p:nvPr>
            <p:ph type="body" idx="1"/>
          </p:nvPr>
        </p:nvSpPr>
        <p:spPr>
          <a:xfrm>
            <a:off x="513159" y="3733800"/>
            <a:ext cx="6400801" cy="762000"/>
          </a:xfrm>
        </p:spPr>
        <p:txBody>
          <a:bodyPr anchor="t">
            <a:normAutofit/>
          </a:bodyPr>
          <a:lstStyle>
            <a:lvl1pPr marL="0" indent="0" algn="l">
              <a:buNone/>
              <a:defRPr sz="1350">
                <a:solidFill>
                  <a:schemeClr val="tx1">
                    <a:lumMod val="8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7930267" y="4874217"/>
            <a:ext cx="587277" cy="169405"/>
          </a:xfrm>
          <a:prstGeom prst="rect">
            <a:avLst/>
          </a:prstGeom>
        </p:spPr>
        <p:txBody>
          <a:bodyPr/>
          <a:lstStyle/>
          <a:p>
            <a:fld id="{5D00C221-4727-AD42-9873-969C6C5AE382}" type="datetime1">
              <a:rPr lang="en-US" smtClean="0"/>
              <a:t>9/29/21</a:t>
            </a:fld>
            <a:endParaRPr lang="en-US" dirty="0"/>
          </a:p>
        </p:txBody>
      </p:sp>
      <p:sp>
        <p:nvSpPr>
          <p:cNvPr id="6" name="Slide Number Placeholder 5"/>
          <p:cNvSpPr>
            <a:spLocks noGrp="1"/>
          </p:cNvSpPr>
          <p:nvPr>
            <p:ph type="sldNum" sz="quarter" idx="12"/>
          </p:nvPr>
        </p:nvSpPr>
        <p:spPr>
          <a:xfrm>
            <a:off x="8749758" y="4874217"/>
            <a:ext cx="388616" cy="169406"/>
          </a:xfrm>
          <a:prstGeom prst="rect">
            <a:avLst/>
          </a:prstGeom>
        </p:spPr>
        <p:txBody>
          <a:bodyPr/>
          <a:lstStyle/>
          <a:p>
            <a:fld id="{D57F1E4F-1CFF-5643-939E-217C01CDF565}" type="slidenum">
              <a:rPr lang="en-US" smtClean="0"/>
              <a:pPr/>
              <a:t>‹#›</a:t>
            </a:fld>
            <a:endParaRPr lang="en-US" dirty="0"/>
          </a:p>
        </p:txBody>
      </p:sp>
      <p:sp>
        <p:nvSpPr>
          <p:cNvPr id="11" name="TextBox 10"/>
          <p:cNvSpPr txBox="1"/>
          <p:nvPr/>
        </p:nvSpPr>
        <p:spPr>
          <a:xfrm>
            <a:off x="398859" y="609167"/>
            <a:ext cx="457200" cy="438582"/>
          </a:xfrm>
          <a:prstGeom prst="rect">
            <a:avLst/>
          </a:prstGeom>
        </p:spPr>
        <p:txBody>
          <a:bodyPr vert="horz" lIns="68580" tIns="34290" rIns="68580" bIns="34290" rtlCol="0" anchor="ctr">
            <a:noAutofit/>
          </a:bodyPr>
          <a:lstStyle/>
          <a:p>
            <a:pPr lvl="0"/>
            <a:r>
              <a:rPr lang="en-US" sz="6000" dirty="0">
                <a:solidFill>
                  <a:schemeClr val="tx1"/>
                </a:solidFill>
                <a:effectLst/>
              </a:rPr>
              <a:t>“</a:t>
            </a:r>
          </a:p>
        </p:txBody>
      </p:sp>
      <p:sp>
        <p:nvSpPr>
          <p:cNvPr id="12" name="TextBox 11"/>
          <p:cNvSpPr txBox="1"/>
          <p:nvPr/>
        </p:nvSpPr>
        <p:spPr>
          <a:xfrm>
            <a:off x="7714059" y="2076451"/>
            <a:ext cx="457200" cy="438582"/>
          </a:xfrm>
          <a:prstGeom prst="rect">
            <a:avLst/>
          </a:prstGeom>
        </p:spPr>
        <p:txBody>
          <a:bodyPr vert="horz" lIns="68580" tIns="34290" rIns="68580" bIns="34290" rtlCol="0" anchor="ctr">
            <a:noAutofit/>
          </a:bodyPr>
          <a:lstStyle/>
          <a:p>
            <a:pPr lvl="0" algn="r"/>
            <a:r>
              <a:rPr lang="en-US" sz="6000" dirty="0">
                <a:solidFill>
                  <a:schemeClr val="tx1"/>
                </a:solidFill>
                <a:effectLst/>
              </a:rPr>
              <a:t>”</a:t>
            </a:r>
          </a:p>
        </p:txBody>
      </p:sp>
    </p:spTree>
    <p:extLst>
      <p:ext uri="{BB962C8B-B14F-4D97-AF65-F5344CB8AC3E}">
        <p14:creationId xmlns:p14="http://schemas.microsoft.com/office/powerpoint/2010/main" val="5110425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513160" y="514350"/>
            <a:ext cx="7543800" cy="2057400"/>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513159" y="2946401"/>
            <a:ext cx="6400800" cy="628650"/>
          </a:xfrm>
        </p:spPr>
        <p:txBody>
          <a:bodyPr vert="horz" lIns="91440" tIns="45720" rIns="91440" bIns="45720" rtlCol="0" anchor="b">
            <a:normAutofit/>
          </a:bodyPr>
          <a:lstStyle>
            <a:lvl1pPr>
              <a:buNone/>
              <a:defRPr lang="en-US" sz="1800" b="0" cap="all" dirty="0">
                <a:ln w="3175" cmpd="sng">
                  <a:noFill/>
                </a:ln>
                <a:solidFill>
                  <a:schemeClr val="tx1"/>
                </a:solidFill>
                <a:effectLst/>
              </a:defRPr>
            </a:lvl1pPr>
          </a:lstStyle>
          <a:p>
            <a:pPr marL="0" lvl="0">
              <a:spcBef>
                <a:spcPct val="0"/>
              </a:spcBef>
              <a:buNone/>
            </a:pPr>
            <a:r>
              <a:rPr lang="en-US"/>
              <a:t>Edit Master text styles</a:t>
            </a:r>
          </a:p>
        </p:txBody>
      </p:sp>
      <p:sp>
        <p:nvSpPr>
          <p:cNvPr id="3" name="Text Placeholder 2"/>
          <p:cNvSpPr>
            <a:spLocks noGrp="1"/>
          </p:cNvSpPr>
          <p:nvPr>
            <p:ph type="body" idx="1"/>
          </p:nvPr>
        </p:nvSpPr>
        <p:spPr>
          <a:xfrm>
            <a:off x="513159" y="3575049"/>
            <a:ext cx="6400801" cy="920750"/>
          </a:xfrm>
        </p:spPr>
        <p:txBody>
          <a:bodyPr anchor="t">
            <a:normAutofit/>
          </a:bodyPr>
          <a:lstStyle>
            <a:lvl1pPr marL="0" indent="0" algn="l">
              <a:buNone/>
              <a:defRPr sz="1350">
                <a:solidFill>
                  <a:schemeClr val="tx1">
                    <a:lumMod val="9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7930267" y="4874217"/>
            <a:ext cx="587277" cy="169405"/>
          </a:xfrm>
          <a:prstGeom prst="rect">
            <a:avLst/>
          </a:prstGeom>
        </p:spPr>
        <p:txBody>
          <a:bodyPr/>
          <a:lstStyle/>
          <a:p>
            <a:fld id="{0B8E253E-F39E-794F-BF32-B1B31DF1C76F}" type="datetime1">
              <a:rPr lang="en-US" smtClean="0"/>
              <a:t>9/29/21</a:t>
            </a:fld>
            <a:endParaRPr lang="en-US" dirty="0"/>
          </a:p>
        </p:txBody>
      </p:sp>
      <p:sp>
        <p:nvSpPr>
          <p:cNvPr id="6" name="Slide Number Placeholder 5"/>
          <p:cNvSpPr>
            <a:spLocks noGrp="1"/>
          </p:cNvSpPr>
          <p:nvPr>
            <p:ph type="sldNum" sz="quarter" idx="12"/>
          </p:nvPr>
        </p:nvSpPr>
        <p:spPr>
          <a:xfrm>
            <a:off x="8731470" y="4874217"/>
            <a:ext cx="388616" cy="169406"/>
          </a:xfrm>
          <a:prstGeom prst="rect">
            <a:avLst/>
          </a:prstGeo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93453728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11"/>
        <p:cNvGrpSpPr/>
        <p:nvPr/>
      </p:nvGrpSpPr>
      <p:grpSpPr>
        <a:xfrm>
          <a:off x="0" y="0"/>
          <a:ext cx="0" cy="0"/>
          <a:chOff x="0" y="0"/>
          <a:chExt cx="0" cy="0"/>
        </a:xfrm>
      </p:grpSpPr>
      <p:sp>
        <p:nvSpPr>
          <p:cNvPr id="112" name="Google Shape;112;p23"/>
          <p:cNvSpPr txBox="1">
            <a:spLocks noGrp="1"/>
          </p:cNvSpPr>
          <p:nvPr>
            <p:ph type="title"/>
          </p:nvPr>
        </p:nvSpPr>
        <p:spPr>
          <a:xfrm>
            <a:off x="311700" y="445025"/>
            <a:ext cx="8520600" cy="572700"/>
          </a:xfrm>
          <a:prstGeom prst="rect">
            <a:avLst/>
          </a:prstGeom>
        </p:spPr>
        <p:txBody>
          <a:bodyPr spcFirstLastPara="1" wrap="square" lIns="91425" tIns="45700" rIns="91425" bIns="45700" anchor="ctr" anchorCtr="0">
            <a:noAutofit/>
          </a:bodyPr>
          <a:lstStyle>
            <a:lvl1pPr lvl="0" rtl="0">
              <a:spcBef>
                <a:spcPts val="0"/>
              </a:spcBef>
              <a:spcAft>
                <a:spcPts val="0"/>
              </a:spcAft>
              <a:buSzPts val="2700"/>
              <a:buNone/>
              <a:defRPr/>
            </a:lvl1pPr>
            <a:lvl2pPr lvl="1" rtl="0">
              <a:spcBef>
                <a:spcPts val="0"/>
              </a:spcBef>
              <a:spcAft>
                <a:spcPts val="0"/>
              </a:spcAft>
              <a:buSzPts val="1400"/>
              <a:buNone/>
              <a:defRPr/>
            </a:lvl2pPr>
            <a:lvl3pPr lvl="2" rtl="0">
              <a:spcBef>
                <a:spcPts val="0"/>
              </a:spcBef>
              <a:spcAft>
                <a:spcPts val="0"/>
              </a:spcAft>
              <a:buSzPts val="1400"/>
              <a:buNone/>
              <a:defRPr/>
            </a:lvl3pPr>
            <a:lvl4pPr lvl="3" rtl="0">
              <a:spcBef>
                <a:spcPts val="0"/>
              </a:spcBef>
              <a:spcAft>
                <a:spcPts val="0"/>
              </a:spcAft>
              <a:buSzPts val="1400"/>
              <a:buNone/>
              <a:defRPr/>
            </a:lvl4pPr>
            <a:lvl5pPr lvl="4" rtl="0">
              <a:spcBef>
                <a:spcPts val="0"/>
              </a:spcBef>
              <a:spcAft>
                <a:spcPts val="0"/>
              </a:spcAft>
              <a:buSzPts val="1400"/>
              <a:buNone/>
              <a:defRPr/>
            </a:lvl5pPr>
            <a:lvl6pPr lvl="5" rtl="0">
              <a:spcBef>
                <a:spcPts val="0"/>
              </a:spcBef>
              <a:spcAft>
                <a:spcPts val="0"/>
              </a:spcAft>
              <a:buSzPts val="1400"/>
              <a:buNone/>
              <a:defRPr/>
            </a:lvl6pPr>
            <a:lvl7pPr lvl="6" rtl="0">
              <a:spcBef>
                <a:spcPts val="0"/>
              </a:spcBef>
              <a:spcAft>
                <a:spcPts val="0"/>
              </a:spcAft>
              <a:buSzPts val="1400"/>
              <a:buNone/>
              <a:defRPr/>
            </a:lvl7pPr>
            <a:lvl8pPr lvl="7" rtl="0">
              <a:spcBef>
                <a:spcPts val="0"/>
              </a:spcBef>
              <a:spcAft>
                <a:spcPts val="0"/>
              </a:spcAft>
              <a:buSzPts val="1400"/>
              <a:buNone/>
              <a:defRPr/>
            </a:lvl8pPr>
            <a:lvl9pPr lvl="8" rtl="0">
              <a:spcBef>
                <a:spcPts val="0"/>
              </a:spcBef>
              <a:spcAft>
                <a:spcPts val="0"/>
              </a:spcAft>
              <a:buSzPts val="1400"/>
              <a:buNone/>
              <a:defRPr/>
            </a:lvl9pPr>
          </a:lstStyle>
          <a:p>
            <a:endParaRPr/>
          </a:p>
        </p:txBody>
      </p:sp>
      <p:sp>
        <p:nvSpPr>
          <p:cNvPr id="113" name="Google Shape;113;p23"/>
          <p:cNvSpPr txBox="1">
            <a:spLocks noGrp="1"/>
          </p:cNvSpPr>
          <p:nvPr>
            <p:ph type="body" idx="1"/>
          </p:nvPr>
        </p:nvSpPr>
        <p:spPr>
          <a:xfrm>
            <a:off x="311700" y="1152475"/>
            <a:ext cx="8520600" cy="3416400"/>
          </a:xfrm>
          <a:prstGeom prst="rect">
            <a:avLst/>
          </a:prstGeom>
        </p:spPr>
        <p:txBody>
          <a:bodyPr spcFirstLastPara="1" wrap="square" lIns="91425" tIns="45700" rIns="91425" bIns="45700" anchor="ctr" anchorCtr="0">
            <a:noAutofit/>
          </a:bodyPr>
          <a:lstStyle>
            <a:lvl1pPr marL="457189" lvl="0" indent="-304793" rtl="0">
              <a:spcBef>
                <a:spcPts val="300"/>
              </a:spcBef>
              <a:spcAft>
                <a:spcPts val="0"/>
              </a:spcAft>
              <a:buSzPts val="1200"/>
              <a:buChar char="▶"/>
              <a:defRPr/>
            </a:lvl1pPr>
            <a:lvl2pPr marL="914378" lvl="1" indent="-297173" rtl="0">
              <a:spcBef>
                <a:spcPts val="450"/>
              </a:spcBef>
              <a:spcAft>
                <a:spcPts val="0"/>
              </a:spcAft>
              <a:buSzPts val="1080"/>
              <a:buChar char="▶"/>
              <a:defRPr/>
            </a:lvl2pPr>
            <a:lvl3pPr marL="1371566" lvl="2" indent="-289553" rtl="0">
              <a:spcBef>
                <a:spcPts val="450"/>
              </a:spcBef>
              <a:spcAft>
                <a:spcPts val="0"/>
              </a:spcAft>
              <a:buSzPts val="960"/>
              <a:buChar char="▶"/>
              <a:defRPr/>
            </a:lvl3pPr>
            <a:lvl4pPr marL="1828754" lvl="3" indent="-281932" rtl="0">
              <a:spcBef>
                <a:spcPts val="450"/>
              </a:spcBef>
              <a:spcAft>
                <a:spcPts val="0"/>
              </a:spcAft>
              <a:buSzPts val="840"/>
              <a:buChar char="▶"/>
              <a:defRPr/>
            </a:lvl4pPr>
            <a:lvl5pPr marL="2285943" lvl="4" indent="-281932" rtl="0">
              <a:spcBef>
                <a:spcPts val="450"/>
              </a:spcBef>
              <a:spcAft>
                <a:spcPts val="0"/>
              </a:spcAft>
              <a:buSzPts val="840"/>
              <a:buChar char="▶"/>
              <a:defRPr/>
            </a:lvl5pPr>
            <a:lvl6pPr marL="2743132" lvl="5" indent="-281932" rtl="0">
              <a:spcBef>
                <a:spcPts val="450"/>
              </a:spcBef>
              <a:spcAft>
                <a:spcPts val="0"/>
              </a:spcAft>
              <a:buSzPts val="840"/>
              <a:buChar char="▶"/>
              <a:defRPr/>
            </a:lvl6pPr>
            <a:lvl7pPr marL="3200320" lvl="6" indent="-281932" rtl="0">
              <a:spcBef>
                <a:spcPts val="450"/>
              </a:spcBef>
              <a:spcAft>
                <a:spcPts val="0"/>
              </a:spcAft>
              <a:buSzPts val="840"/>
              <a:buChar char="▶"/>
              <a:defRPr/>
            </a:lvl7pPr>
            <a:lvl8pPr marL="3657509" lvl="7" indent="-281933" rtl="0">
              <a:spcBef>
                <a:spcPts val="450"/>
              </a:spcBef>
              <a:spcAft>
                <a:spcPts val="0"/>
              </a:spcAft>
              <a:buSzPts val="840"/>
              <a:buChar char="▶"/>
              <a:defRPr/>
            </a:lvl8pPr>
            <a:lvl9pPr marL="4114697" lvl="8" indent="-281933" rtl="0">
              <a:spcBef>
                <a:spcPts val="450"/>
              </a:spcBef>
              <a:spcAft>
                <a:spcPts val="450"/>
              </a:spcAft>
              <a:buSzPts val="840"/>
              <a:buChar char="▶"/>
              <a:defRPr/>
            </a:lvl9pPr>
          </a:lstStyle>
          <a:p>
            <a:endParaRPr/>
          </a:p>
        </p:txBody>
      </p:sp>
      <p:sp>
        <p:nvSpPr>
          <p:cNvPr id="114" name="Google Shape;114;p23"/>
          <p:cNvSpPr txBox="1">
            <a:spLocks noGrp="1"/>
          </p:cNvSpPr>
          <p:nvPr>
            <p:ph type="sldNum" idx="12"/>
          </p:nvPr>
        </p:nvSpPr>
        <p:spPr>
          <a:xfrm>
            <a:off x="8472458" y="4663217"/>
            <a:ext cx="548700" cy="393600"/>
          </a:xfrm>
          <a:prstGeom prst="rect">
            <a:avLst/>
          </a:prstGeom>
        </p:spPr>
        <p:txBody>
          <a:bodyPr spcFirstLastPara="1" wrap="square" lIns="91425" tIns="45700" rIns="91425" bIns="45700"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294062630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21" Type="http://schemas.openxmlformats.org/officeDocument/2006/relationships/image" Target="../media/image3.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2.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jp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9">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513159" y="514351"/>
            <a:ext cx="6400800" cy="1130300"/>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513159" y="1786523"/>
            <a:ext cx="6400800" cy="2711450"/>
          </a:xfrm>
          <a:prstGeom prst="rect">
            <a:avLst/>
          </a:prstGeom>
        </p:spPr>
        <p:txBody>
          <a:bodyPr vert="horz" lIns="91440" tIns="45720" rIns="91440" bIns="45720" rtlCol="0" anchor="ct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pic>
        <p:nvPicPr>
          <p:cNvPr id="20" name="Picture 19"/>
          <p:cNvPicPr>
            <a:picLocks noChangeAspect="1"/>
          </p:cNvPicPr>
          <p:nvPr userDrawn="1"/>
        </p:nvPicPr>
        <p:blipFill>
          <a:blip r:embed="rId20" cstate="print">
            <a:extLst>
              <a:ext uri="{28A0092B-C50C-407E-A947-70E740481C1C}">
                <a14:useLocalDpi xmlns:a14="http://schemas.microsoft.com/office/drawing/2010/main"/>
              </a:ext>
            </a:extLst>
          </a:blip>
          <a:stretch>
            <a:fillRect/>
          </a:stretch>
        </p:blipFill>
        <p:spPr>
          <a:xfrm>
            <a:off x="657550" y="4816592"/>
            <a:ext cx="637788" cy="310640"/>
          </a:xfrm>
          <a:prstGeom prst="rect">
            <a:avLst/>
          </a:prstGeom>
        </p:spPr>
      </p:pic>
      <p:pic>
        <p:nvPicPr>
          <p:cNvPr id="5" name="Picture 4"/>
          <p:cNvPicPr>
            <a:picLocks noChangeAspect="1"/>
          </p:cNvPicPr>
          <p:nvPr userDrawn="1"/>
        </p:nvPicPr>
        <p:blipFill>
          <a:blip r:embed="rId21">
            <a:extLst>
              <a:ext uri="{28A0092B-C50C-407E-A947-70E740481C1C}">
                <a14:useLocalDpi xmlns:a14="http://schemas.microsoft.com/office/drawing/2010/main" val="0"/>
              </a:ext>
            </a:extLst>
          </a:blip>
          <a:stretch>
            <a:fillRect/>
          </a:stretch>
        </p:blipFill>
        <p:spPr>
          <a:xfrm>
            <a:off x="58031" y="4821592"/>
            <a:ext cx="584058" cy="300640"/>
          </a:xfrm>
          <a:prstGeom prst="rect">
            <a:avLst/>
          </a:prstGeom>
        </p:spPr>
      </p:pic>
      <p:sp>
        <p:nvSpPr>
          <p:cNvPr id="13" name="Date Placeholder 6"/>
          <p:cNvSpPr>
            <a:spLocks noGrp="1"/>
          </p:cNvSpPr>
          <p:nvPr>
            <p:ph type="dt" sz="half" idx="2"/>
          </p:nvPr>
        </p:nvSpPr>
        <p:spPr>
          <a:xfrm>
            <a:off x="7927475" y="4904137"/>
            <a:ext cx="615866" cy="139486"/>
          </a:xfrm>
          <a:prstGeom prst="rect">
            <a:avLst/>
          </a:prstGeom>
        </p:spPr>
        <p:txBody>
          <a:bodyPr rIns="0" anchor="ctr" anchorCtr="0"/>
          <a:lstStyle>
            <a:lvl1pPr algn="r">
              <a:defRPr sz="750" baseline="0">
                <a:latin typeface="Century Gothic" charset="0"/>
              </a:defRPr>
            </a:lvl1pPr>
          </a:lstStyle>
          <a:p>
            <a:fld id="{0C1B6D03-DECE-B946-ABCE-719C49414A2E}" type="datetime1">
              <a:rPr lang="en-US" smtClean="0"/>
              <a:pPr/>
              <a:t>9/29/21</a:t>
            </a:fld>
            <a:endParaRPr lang="en-US" dirty="0"/>
          </a:p>
        </p:txBody>
      </p:sp>
      <p:sp>
        <p:nvSpPr>
          <p:cNvPr id="14" name="Slide Number Placeholder 7"/>
          <p:cNvSpPr>
            <a:spLocks noGrp="1"/>
          </p:cNvSpPr>
          <p:nvPr>
            <p:ph type="sldNum" sz="quarter" idx="4"/>
          </p:nvPr>
        </p:nvSpPr>
        <p:spPr>
          <a:xfrm>
            <a:off x="8714232" y="4904137"/>
            <a:ext cx="305270" cy="139485"/>
          </a:xfrm>
          <a:prstGeom prst="rect">
            <a:avLst/>
          </a:prstGeom>
        </p:spPr>
        <p:txBody>
          <a:bodyPr lIns="0" anchor="ctr" anchorCtr="0"/>
          <a:lstStyle>
            <a:lvl1pPr algn="l">
              <a:defRPr sz="750" baseline="0">
                <a:latin typeface="Century Gothic" charset="0"/>
              </a:defRPr>
            </a:lvl1pPr>
          </a:lstStyle>
          <a:p>
            <a:fld id="{D57F1E4F-1CFF-5643-939E-217C01CDF565}" type="slidenum">
              <a:rPr lang="en-US" smtClean="0"/>
              <a:pPr/>
              <a:t>‹#›</a:t>
            </a:fld>
            <a:endParaRPr lang="en-US" dirty="0"/>
          </a:p>
        </p:txBody>
      </p:sp>
      <p:cxnSp>
        <p:nvCxnSpPr>
          <p:cNvPr id="16" name="Straight Connector 15"/>
          <p:cNvCxnSpPr/>
          <p:nvPr userDrawn="1"/>
        </p:nvCxnSpPr>
        <p:spPr>
          <a:xfrm flipH="1">
            <a:off x="8641727" y="4855913"/>
            <a:ext cx="1" cy="189188"/>
          </a:xfrm>
          <a:prstGeom prst="line">
            <a:avLst/>
          </a:prstGeom>
          <a:ln w="12700" cap="sq">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029409065"/>
      </p:ext>
    </p:extLst>
  </p:cSld>
  <p:clrMap bg1="dk1" tx1="lt1" bg2="dk2" tx2="lt2" accent1="accent1" accent2="accent2" accent3="accent3" accent4="accent4" accent5="accent5" accent6="accent6" hlink="hlink" folHlink="folHlink"/>
  <p:sldLayoutIdLst>
    <p:sldLayoutId id="2147483713" r:id="rId1"/>
    <p:sldLayoutId id="2147483714" r:id="rId2"/>
    <p:sldLayoutId id="2147483715" r:id="rId3"/>
    <p:sldLayoutId id="2147483716" r:id="rId4"/>
    <p:sldLayoutId id="2147483717" r:id="rId5"/>
    <p:sldLayoutId id="2147483718" r:id="rId6"/>
    <p:sldLayoutId id="2147483719" r:id="rId7"/>
    <p:sldLayoutId id="2147483720" r:id="rId8"/>
    <p:sldLayoutId id="2147483721" r:id="rId9"/>
    <p:sldLayoutId id="2147483722" r:id="rId10"/>
    <p:sldLayoutId id="2147483723" r:id="rId11"/>
    <p:sldLayoutId id="2147483724" r:id="rId12"/>
    <p:sldLayoutId id="2147483725" r:id="rId13"/>
    <p:sldLayoutId id="2147483726" r:id="rId14"/>
    <p:sldLayoutId id="2147483727" r:id="rId15"/>
    <p:sldLayoutId id="2147483728" r:id="rId16"/>
    <p:sldLayoutId id="2147483729" r:id="rId17"/>
  </p:sldLayoutIdLst>
  <p:hf hdr="0" ftr="0"/>
  <p:txStyles>
    <p:titleStyle>
      <a:lvl1pPr algn="l" defTabSz="342900" rtl="0" eaLnBrk="1" latinLnBrk="0" hangingPunct="1">
        <a:spcBef>
          <a:spcPct val="0"/>
        </a:spcBef>
        <a:buNone/>
        <a:defRPr sz="2700" b="1" i="0" kern="1200" cap="all" baseline="0">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14313" indent="-214313" algn="l" defTabSz="342900" rtl="0" eaLnBrk="1" latinLnBrk="0" hangingPunct="1">
        <a:spcBef>
          <a:spcPct val="20000"/>
        </a:spcBef>
        <a:spcAft>
          <a:spcPts val="450"/>
        </a:spcAft>
        <a:buClr>
          <a:schemeClr val="tx1"/>
        </a:buClr>
        <a:buSzPct val="80000"/>
        <a:buFont typeface="Wingdings 3" panose="05040102010807070707" pitchFamily="18" charset="2"/>
        <a:buChar char=""/>
        <a:defRPr sz="1500" kern="1200" cap="none">
          <a:solidFill>
            <a:schemeClr val="tx1">
              <a:lumMod val="95000"/>
            </a:schemeClr>
          </a:solidFill>
          <a:effectLst/>
          <a:latin typeface="+mn-lt"/>
          <a:ea typeface="+mn-ea"/>
          <a:cs typeface="+mn-cs"/>
        </a:defRPr>
      </a:lvl1pPr>
      <a:lvl2pPr marL="557213" indent="-214313" algn="l" defTabSz="342900" rtl="0" eaLnBrk="1" latinLnBrk="0" hangingPunct="1">
        <a:spcBef>
          <a:spcPct val="20000"/>
        </a:spcBef>
        <a:spcAft>
          <a:spcPts val="450"/>
        </a:spcAft>
        <a:buClr>
          <a:schemeClr val="tx1"/>
        </a:buClr>
        <a:buSzPct val="80000"/>
        <a:buFont typeface="Wingdings 3" panose="05040102010807070707" pitchFamily="18" charset="2"/>
        <a:buChar char=""/>
        <a:defRPr sz="1350" kern="1200" cap="none">
          <a:solidFill>
            <a:schemeClr val="tx1">
              <a:lumMod val="95000"/>
            </a:schemeClr>
          </a:solidFill>
          <a:effectLst/>
          <a:latin typeface="+mn-lt"/>
          <a:ea typeface="+mn-ea"/>
          <a:cs typeface="+mn-cs"/>
        </a:defRPr>
      </a:lvl2pPr>
      <a:lvl3pPr marL="900113" indent="-214313" algn="l" defTabSz="342900" rtl="0" eaLnBrk="1" latinLnBrk="0" hangingPunct="1">
        <a:spcBef>
          <a:spcPct val="20000"/>
        </a:spcBef>
        <a:spcAft>
          <a:spcPts val="450"/>
        </a:spcAft>
        <a:buClr>
          <a:schemeClr val="tx1"/>
        </a:buClr>
        <a:buSzPct val="80000"/>
        <a:buFont typeface="Wingdings 3" panose="05040102010807070707" pitchFamily="18" charset="2"/>
        <a:buChar char=""/>
        <a:defRPr sz="1200" kern="1200" cap="none">
          <a:solidFill>
            <a:schemeClr val="tx1">
              <a:lumMod val="95000"/>
            </a:schemeClr>
          </a:solidFill>
          <a:effectLst/>
          <a:latin typeface="+mn-lt"/>
          <a:ea typeface="+mn-ea"/>
          <a:cs typeface="+mn-cs"/>
        </a:defRPr>
      </a:lvl3pPr>
      <a:lvl4pPr marL="1157288" indent="-128588"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tx1">
              <a:lumMod val="95000"/>
            </a:schemeClr>
          </a:solidFill>
          <a:effectLst/>
          <a:latin typeface="+mn-lt"/>
          <a:ea typeface="+mn-ea"/>
          <a:cs typeface="+mn-cs"/>
        </a:defRPr>
      </a:lvl4pPr>
      <a:lvl5pPr marL="1500188" indent="-128588"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tx1">
              <a:lumMod val="95000"/>
            </a:schemeClr>
          </a:solidFill>
          <a:effectLst/>
          <a:latin typeface="+mn-lt"/>
          <a:ea typeface="+mn-ea"/>
          <a:cs typeface="+mn-cs"/>
        </a:defRPr>
      </a:lvl5pPr>
      <a:lvl6pPr marL="18859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6pPr>
      <a:lvl7pPr marL="22288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7pPr>
      <a:lvl8pPr marL="25717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8pPr>
      <a:lvl9pPr marL="29146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9pPr>
    </p:bodyStyle>
    <p:otherStyle>
      <a:defPPr>
        <a:defRPr lang="en-US"/>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3.xml"/><Relationship Id="rId5" Type="http://schemas.openxmlformats.org/officeDocument/2006/relationships/image" Target="../media/image9.jpeg"/><Relationship Id="rId4" Type="http://schemas.openxmlformats.org/officeDocument/2006/relationships/image" Target="../media/image8.jpe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2" Type="http://schemas.openxmlformats.org/officeDocument/2006/relationships/image" Target="../media/image10.tiff"/><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tiff"/><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13.png"/></Relationships>
</file>

<file path=ppt/slides/_rels/slide7.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png"/><Relationship Id="rId1" Type="http://schemas.openxmlformats.org/officeDocument/2006/relationships/slideLayout" Target="../slideLayouts/slideLayout7.xml"/><Relationship Id="rId4" Type="http://schemas.openxmlformats.org/officeDocument/2006/relationships/image" Target="../media/image16.tiff"/></Relationships>
</file>

<file path=ppt/slides/_rels/slide8.xml.rels><?xml version="1.0" encoding="UTF-8" standalone="yes"?>
<Relationships xmlns="http://schemas.openxmlformats.org/package/2006/relationships"><Relationship Id="rId3" Type="http://schemas.openxmlformats.org/officeDocument/2006/relationships/image" Target="../media/image16.tiff"/><Relationship Id="rId2" Type="http://schemas.openxmlformats.org/officeDocument/2006/relationships/image" Target="../media/image17.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6.tiff"/><Relationship Id="rId2" Type="http://schemas.openxmlformats.org/officeDocument/2006/relationships/image" Target="../media/image18.pn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hyperlink" Target="https://dx.doi.org/10.1038/s41586-021-03256-1" TargetMode="External"/><Relationship Id="rId1" Type="http://schemas.openxmlformats.org/officeDocument/2006/relationships/slideLayout" Target="../slideLayouts/slideLayout3.xml"/><Relationship Id="rId4" Type="http://schemas.openxmlformats.org/officeDocument/2006/relationships/image" Target="https://www.tacc.utexas.edu/image/journal/article?img_id=1967786&amp;t=1615405685413" TargetMode="External"/></Relationships>
</file>

<file path=ppt/slides/_rels/slide12.xml.rels><?xml version="1.0" encoding="UTF-8" standalone="yes"?>
<Relationships xmlns="http://schemas.openxmlformats.org/package/2006/relationships"><Relationship Id="rId3" Type="http://schemas.openxmlformats.org/officeDocument/2006/relationships/image" Target="https://www.tacc.utexas.edu/image/journal/article?img_id=1982795&amp;t=1619617871873" TargetMode="External"/><Relationship Id="rId2" Type="http://schemas.openxmlformats.org/officeDocument/2006/relationships/image" Target="../media/image21.jpeg"/><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image" Target="https://www.tacc.utexas.edu/image/journal/article?img_id=1986088&amp;t=1620750285021" TargetMode="External"/><Relationship Id="rId2" Type="http://schemas.openxmlformats.org/officeDocument/2006/relationships/image" Target="../media/image22.jpeg"/><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https://www.tacc.utexas.edu/image/journal/article?img_id=1995702&amp;t=1623186121689" TargetMode="External"/><Relationship Id="rId2" Type="http://schemas.openxmlformats.org/officeDocument/2006/relationships/image" Target="../media/image23.jpeg"/><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image" Target="../media/image24.png"/><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2" Type="http://schemas.openxmlformats.org/officeDocument/2006/relationships/image" Target="../media/image29.tiff"/><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png"/><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2" Type="http://schemas.openxmlformats.org/officeDocument/2006/relationships/image" Target="../media/image34.tiff"/><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5.png"/><Relationship Id="rId1" Type="http://schemas.openxmlformats.org/officeDocument/2006/relationships/slideLayout" Target="../slideLayouts/slideLayout3.xml"/></Relationships>
</file>

<file path=ppt/slides/_rels/slide23.xml.rels><?xml version="1.0" encoding="UTF-8" standalone="yes"?>
<Relationships xmlns="http://schemas.openxmlformats.org/package/2006/relationships"><Relationship Id="rId3" Type="http://schemas.openxmlformats.org/officeDocument/2006/relationships/image" Target="../media/image38.png"/><Relationship Id="rId7" Type="http://schemas.openxmlformats.org/officeDocument/2006/relationships/image" Target="../media/image42.png"/><Relationship Id="rId2" Type="http://schemas.openxmlformats.org/officeDocument/2006/relationships/image" Target="../media/image37.png"/><Relationship Id="rId1" Type="http://schemas.openxmlformats.org/officeDocument/2006/relationships/slideLayout" Target="../slideLayouts/slideLayout3.xml"/><Relationship Id="rId6" Type="http://schemas.openxmlformats.org/officeDocument/2006/relationships/image" Target="../media/image41.png"/><Relationship Id="rId5" Type="http://schemas.openxmlformats.org/officeDocument/2006/relationships/image" Target="../media/image40.png"/><Relationship Id="rId4" Type="http://schemas.openxmlformats.org/officeDocument/2006/relationships/image" Target="../media/image39.png"/></Relationships>
</file>

<file path=ppt/slides/_rels/slide24.xml.rels><?xml version="1.0" encoding="UTF-8" standalone="yes"?>
<Relationships xmlns="http://schemas.openxmlformats.org/package/2006/relationships"><Relationship Id="rId3" Type="http://schemas.openxmlformats.org/officeDocument/2006/relationships/image" Target="../media/image44.tiff"/><Relationship Id="rId2" Type="http://schemas.openxmlformats.org/officeDocument/2006/relationships/image" Target="../media/image43.png"/><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3" Type="http://schemas.openxmlformats.org/officeDocument/2006/relationships/image" Target="../media/image46.tiff"/><Relationship Id="rId2" Type="http://schemas.openxmlformats.org/officeDocument/2006/relationships/image" Target="../media/image45.png"/><Relationship Id="rId1" Type="http://schemas.openxmlformats.org/officeDocument/2006/relationships/slideLayout" Target="../slideLayouts/slideLayout3.xml"/><Relationship Id="rId4" Type="http://schemas.openxmlformats.org/officeDocument/2006/relationships/image" Target="../media/image47.tiff"/></Relationships>
</file>

<file path=ppt/slides/_rels/slide26.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3.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9.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2" Type="http://schemas.openxmlformats.org/officeDocument/2006/relationships/image" Target="../media/image49.tiff"/><Relationship Id="rId1" Type="http://schemas.openxmlformats.org/officeDocument/2006/relationships/slideLayout" Target="../slideLayouts/slideLayout17.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image" Target="../media/image50.jpg"/><Relationship Id="rId1" Type="http://schemas.openxmlformats.org/officeDocument/2006/relationships/slideLayout" Target="../slideLayouts/slideLayout3.xml"/><Relationship Id="rId5" Type="http://schemas.openxmlformats.org/officeDocument/2006/relationships/image" Target="../media/image53.png"/><Relationship Id="rId4" Type="http://schemas.openxmlformats.org/officeDocument/2006/relationships/image" Target="../media/image52.png"/></Relationships>
</file>

<file path=ppt/slides/_rels/slide33.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image" Target="../media/image54.png"/><Relationship Id="rId1" Type="http://schemas.openxmlformats.org/officeDocument/2006/relationships/slideLayout" Target="../slideLayouts/slideLayout3.xml"/><Relationship Id="rId4" Type="http://schemas.openxmlformats.org/officeDocument/2006/relationships/image" Target="../media/image56.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5.xml.rels><?xml version="1.0" encoding="UTF-8" standalone="yes"?>
<Relationships xmlns="http://schemas.openxmlformats.org/package/2006/relationships"><Relationship Id="rId8" Type="http://schemas.openxmlformats.org/officeDocument/2006/relationships/image" Target="../media/image62.png"/><Relationship Id="rId3" Type="http://schemas.openxmlformats.org/officeDocument/2006/relationships/image" Target="../media/image57.tif"/><Relationship Id="rId7" Type="http://schemas.openxmlformats.org/officeDocument/2006/relationships/image" Target="../media/image61.tif"/><Relationship Id="rId2" Type="http://schemas.openxmlformats.org/officeDocument/2006/relationships/notesSlide" Target="../notesSlides/notesSlide1.xml"/><Relationship Id="rId1" Type="http://schemas.openxmlformats.org/officeDocument/2006/relationships/slideLayout" Target="../slideLayouts/slideLayout7.xml"/><Relationship Id="rId6" Type="http://schemas.openxmlformats.org/officeDocument/2006/relationships/image" Target="../media/image60.tif"/><Relationship Id="rId5" Type="http://schemas.openxmlformats.org/officeDocument/2006/relationships/image" Target="../media/image59.tif"/><Relationship Id="rId10" Type="http://schemas.openxmlformats.org/officeDocument/2006/relationships/image" Target="../media/image63.jpeg"/><Relationship Id="rId4" Type="http://schemas.openxmlformats.org/officeDocument/2006/relationships/image" Target="../media/image58.tiff"/><Relationship Id="rId9" Type="http://schemas.openxmlformats.org/officeDocument/2006/relationships/hyperlink" Target="https://calculator.s3.amazonaws.com/index.html" TargetMode="Externa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7.xml.rels><?xml version="1.0" encoding="UTF-8" standalone="yes"?>
<Relationships xmlns="http://schemas.openxmlformats.org/package/2006/relationships"><Relationship Id="rId3" Type="http://schemas.openxmlformats.org/officeDocument/2006/relationships/image" Target="file:////var/folders/fl/61m0r4193d7_y0t321l4nltc0000gp/T/com.microsoft.Word/WebArchiveCopyPasteTempFiles/page2image47923616" TargetMode="External"/><Relationship Id="rId2" Type="http://schemas.openxmlformats.org/officeDocument/2006/relationships/image" Target="../media/image64.jpeg"/><Relationship Id="rId1" Type="http://schemas.openxmlformats.org/officeDocument/2006/relationships/slideLayout" Target="../slideLayouts/slideLayout3.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9.xml.rels><?xml version="1.0" encoding="UTF-8" standalone="yes"?>
<Relationships xmlns="http://schemas.openxmlformats.org/package/2006/relationships"><Relationship Id="rId2" Type="http://schemas.openxmlformats.org/officeDocument/2006/relationships/image" Target="../media/image65.png"/><Relationship Id="rId1" Type="http://schemas.openxmlformats.org/officeDocument/2006/relationships/slideLayout" Target="../slideLayouts/slideLayout3.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4.xml.rels><?xml version="1.0" encoding="UTF-8" standalone="yes"?>
<Relationships xmlns="http://schemas.openxmlformats.org/package/2006/relationships"><Relationship Id="rId3" Type="http://schemas.openxmlformats.org/officeDocument/2006/relationships/image" Target="../media/image66.tiff"/><Relationship Id="rId2" Type="http://schemas.openxmlformats.org/officeDocument/2006/relationships/notesSlide" Target="../notesSlides/notesSlide2.xml"/><Relationship Id="rId1" Type="http://schemas.openxmlformats.org/officeDocument/2006/relationships/slideLayout" Target="../slideLayouts/slideLayout3.xml"/><Relationship Id="rId6" Type="http://schemas.openxmlformats.org/officeDocument/2006/relationships/image" Target="../media/image69.tiff"/><Relationship Id="rId5" Type="http://schemas.openxmlformats.org/officeDocument/2006/relationships/image" Target="../media/image68.tiff"/><Relationship Id="rId4" Type="http://schemas.openxmlformats.org/officeDocument/2006/relationships/image" Target="../media/image67.tiff"/></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34248" y="1112920"/>
            <a:ext cx="4523869" cy="1371601"/>
          </a:xfrm>
        </p:spPr>
        <p:txBody>
          <a:bodyPr>
            <a:noAutofit/>
          </a:bodyPr>
          <a:lstStyle/>
          <a:p>
            <a:r>
              <a:rPr lang="en-US" sz="2400" dirty="0">
                <a:solidFill>
                  <a:srgbClr val="FFFF00"/>
                </a:solidFill>
              </a:rPr>
              <a:t>TACC @ 20 </a:t>
            </a:r>
            <a:br>
              <a:rPr lang="en-US" sz="2400" dirty="0">
                <a:solidFill>
                  <a:srgbClr val="FFFF00"/>
                </a:solidFill>
              </a:rPr>
            </a:br>
            <a:r>
              <a:rPr lang="en-US" sz="2400" dirty="0">
                <a:solidFill>
                  <a:srgbClr val="FFFF00"/>
                </a:solidFill>
              </a:rPr>
              <a:t>Looking Back and Looking Forward</a:t>
            </a:r>
          </a:p>
        </p:txBody>
      </p:sp>
      <p:sp>
        <p:nvSpPr>
          <p:cNvPr id="3" name="Subtitle 2"/>
          <p:cNvSpPr>
            <a:spLocks noGrp="1"/>
          </p:cNvSpPr>
          <p:nvPr>
            <p:ph type="subTitle" idx="1"/>
          </p:nvPr>
        </p:nvSpPr>
        <p:spPr>
          <a:xfrm>
            <a:off x="452733" y="2658979"/>
            <a:ext cx="5856627" cy="1831741"/>
          </a:xfrm>
        </p:spPr>
        <p:txBody>
          <a:bodyPr>
            <a:normAutofit/>
          </a:bodyPr>
          <a:lstStyle/>
          <a:p>
            <a:pPr>
              <a:spcBef>
                <a:spcPct val="0"/>
              </a:spcBef>
            </a:pPr>
            <a:r>
              <a:rPr lang="en-US" sz="1500" b="1" dirty="0">
                <a:latin typeface="+mj-lt"/>
              </a:rPr>
              <a:t>Dan </a:t>
            </a:r>
            <a:r>
              <a:rPr lang="en-US" sz="1500" b="1" dirty="0" err="1">
                <a:latin typeface="+mj-lt"/>
              </a:rPr>
              <a:t>Stanzione</a:t>
            </a:r>
            <a:br>
              <a:rPr lang="en-US" sz="1500" dirty="0">
                <a:latin typeface="+mj-lt"/>
              </a:rPr>
            </a:br>
            <a:r>
              <a:rPr lang="en-US" sz="1500" dirty="0">
                <a:latin typeface="+mj-lt"/>
              </a:rPr>
              <a:t>Executive Director, TACC</a:t>
            </a:r>
            <a:br>
              <a:rPr lang="en-US" sz="1500" dirty="0">
                <a:latin typeface="+mj-lt"/>
              </a:rPr>
            </a:br>
            <a:r>
              <a:rPr lang="en-US" sz="1500" dirty="0">
                <a:latin typeface="+mj-lt"/>
              </a:rPr>
              <a:t>Associate Vice President for Research, UT-Austin</a:t>
            </a:r>
          </a:p>
          <a:p>
            <a:pPr>
              <a:spcBef>
                <a:spcPct val="0"/>
              </a:spcBef>
            </a:pPr>
            <a:endParaRPr lang="en-US" sz="1400" dirty="0">
              <a:latin typeface="+mj-lt"/>
            </a:endParaRPr>
          </a:p>
          <a:p>
            <a:r>
              <a:rPr lang="en-US" sz="1500" dirty="0">
                <a:latin typeface="+mj-lt"/>
              </a:rPr>
              <a:t>OU Supercomputing Symposium</a:t>
            </a:r>
            <a:br>
              <a:rPr lang="en-US" sz="1500" dirty="0">
                <a:latin typeface="+mj-lt"/>
              </a:rPr>
            </a:br>
            <a:r>
              <a:rPr lang="en-US" sz="1500" dirty="0">
                <a:latin typeface="+mj-lt"/>
              </a:rPr>
              <a:t>September 2020</a:t>
            </a:r>
          </a:p>
        </p:txBody>
      </p:sp>
    </p:spTree>
    <p:extLst>
      <p:ext uri="{BB962C8B-B14F-4D97-AF65-F5344CB8AC3E}">
        <p14:creationId xmlns:p14="http://schemas.microsoft.com/office/powerpoint/2010/main" val="132500075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271714" y="63365"/>
            <a:ext cx="8245830" cy="1130300"/>
          </a:xfrm>
        </p:spPr>
        <p:txBody>
          <a:bodyPr/>
          <a:lstStyle/>
          <a:p>
            <a:r>
              <a:rPr lang="en-US" dirty="0"/>
              <a:t>TACC - 2021</a:t>
            </a:r>
          </a:p>
        </p:txBody>
      </p:sp>
      <p:sp>
        <p:nvSpPr>
          <p:cNvPr id="4" name="Date Placeholder 3"/>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2</a:t>
            </a:fld>
            <a:endParaRPr lang="en-US" dirty="0"/>
          </a:p>
        </p:txBody>
      </p:sp>
      <p:pic>
        <p:nvPicPr>
          <p:cNvPr id="13" name="Picture 12">
            <a:extLst>
              <a:ext uri="{FF2B5EF4-FFF2-40B4-BE49-F238E27FC236}">
                <a16:creationId xmlns:a16="http://schemas.microsoft.com/office/drawing/2014/main" id="{0BC2BFCB-A589-2243-8068-782FCB04FD45}"/>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24498" y="3191976"/>
            <a:ext cx="4893265" cy="1039502"/>
          </a:xfrm>
          <a:prstGeom prst="rect">
            <a:avLst/>
          </a:prstGeom>
        </p:spPr>
      </p:pic>
      <p:pic>
        <p:nvPicPr>
          <p:cNvPr id="7" name="Picture 6">
            <a:extLst>
              <a:ext uri="{FF2B5EF4-FFF2-40B4-BE49-F238E27FC236}">
                <a16:creationId xmlns:a16="http://schemas.microsoft.com/office/drawing/2014/main" id="{BB8EA04B-21BC-6142-8EF3-8478F1C117B8}"/>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113941" y="3970605"/>
            <a:ext cx="2109223" cy="834746"/>
          </a:xfrm>
          <a:prstGeom prst="rect">
            <a:avLst/>
          </a:prstGeom>
        </p:spPr>
      </p:pic>
      <p:pic>
        <p:nvPicPr>
          <p:cNvPr id="8" name="Picture 7">
            <a:extLst>
              <a:ext uri="{FF2B5EF4-FFF2-40B4-BE49-F238E27FC236}">
                <a16:creationId xmlns:a16="http://schemas.microsoft.com/office/drawing/2014/main" id="{FC5FCD59-1E00-4840-8144-A31C048D7723}"/>
              </a:ext>
            </a:extLst>
          </p:cNvPr>
          <p:cNvPicPr>
            <a:picLocks noChangeAspect="1"/>
          </p:cNvPicPr>
          <p:nvPr/>
        </p:nvPicPr>
        <p:blipFill>
          <a:blip r:embed="rId4" cstate="print">
            <a:extLst>
              <a:ext uri="{28A0092B-C50C-407E-A947-70E740481C1C}">
                <a14:useLocalDpi xmlns:a14="http://schemas.microsoft.com/office/drawing/2010/main"/>
              </a:ext>
            </a:extLst>
          </a:blip>
          <a:stretch>
            <a:fillRect/>
          </a:stretch>
        </p:blipFill>
        <p:spPr>
          <a:xfrm>
            <a:off x="172966" y="1088378"/>
            <a:ext cx="5068079" cy="2103253"/>
          </a:xfrm>
          <a:prstGeom prst="rect">
            <a:avLst/>
          </a:prstGeom>
        </p:spPr>
      </p:pic>
      <p:pic>
        <p:nvPicPr>
          <p:cNvPr id="9" name="Picture 8">
            <a:extLst>
              <a:ext uri="{FF2B5EF4-FFF2-40B4-BE49-F238E27FC236}">
                <a16:creationId xmlns:a16="http://schemas.microsoft.com/office/drawing/2014/main" id="{DCB4BD73-DDCF-AC40-B89B-612AD07D7B99}"/>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5666937" y="99877"/>
            <a:ext cx="3311332" cy="4415108"/>
          </a:xfrm>
          <a:prstGeom prst="rect">
            <a:avLst/>
          </a:prstGeom>
        </p:spPr>
      </p:pic>
    </p:spTree>
    <p:extLst>
      <p:ext uri="{BB962C8B-B14F-4D97-AF65-F5344CB8AC3E}">
        <p14:creationId xmlns:p14="http://schemas.microsoft.com/office/powerpoint/2010/main" val="300076401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78EAC0-EF5D-6D4A-B285-32B9229B3691}"/>
              </a:ext>
            </a:extLst>
          </p:cNvPr>
          <p:cNvSpPr>
            <a:spLocks noGrp="1"/>
          </p:cNvSpPr>
          <p:nvPr>
            <p:ph type="title"/>
          </p:nvPr>
        </p:nvSpPr>
        <p:spPr/>
        <p:txBody>
          <a:bodyPr/>
          <a:lstStyle/>
          <a:p>
            <a:r>
              <a:rPr lang="en-US" dirty="0"/>
              <a:t>Despite covid, another fantastic year</a:t>
            </a:r>
          </a:p>
        </p:txBody>
      </p:sp>
      <p:sp>
        <p:nvSpPr>
          <p:cNvPr id="3" name="Content Placeholder 2">
            <a:extLst>
              <a:ext uri="{FF2B5EF4-FFF2-40B4-BE49-F238E27FC236}">
                <a16:creationId xmlns:a16="http://schemas.microsoft.com/office/drawing/2014/main" id="{90208B56-CF87-F044-B33A-E75BD8AEDABB}"/>
              </a:ext>
            </a:extLst>
          </p:cNvPr>
          <p:cNvSpPr>
            <a:spLocks noGrp="1"/>
          </p:cNvSpPr>
          <p:nvPr>
            <p:ph idx="1"/>
          </p:nvPr>
        </p:nvSpPr>
        <p:spPr/>
        <p:txBody>
          <a:bodyPr/>
          <a:lstStyle/>
          <a:p>
            <a:r>
              <a:rPr lang="en-US" dirty="0"/>
              <a:t>Almost *TEN MILLION* jobs delivered to almost 50k people. </a:t>
            </a:r>
          </a:p>
          <a:p>
            <a:r>
              <a:rPr lang="en-US" dirty="0"/>
              <a:t>About SEVEN BILLION core hours delivered. </a:t>
            </a:r>
          </a:p>
          <a:p>
            <a:r>
              <a:rPr lang="en-US" dirty="0"/>
              <a:t>Lonestar-5 decommissioned, Lonestar-6 delivered. </a:t>
            </a:r>
          </a:p>
          <a:p>
            <a:r>
              <a:rPr lang="en-US" dirty="0"/>
              <a:t>Upgrades to Frontera, coming upgrades to Stampede2</a:t>
            </a:r>
          </a:p>
          <a:p>
            <a:r>
              <a:rPr lang="en-US" dirty="0"/>
              <a:t>Corral and Stockyard upgraded/replaced </a:t>
            </a:r>
          </a:p>
          <a:p>
            <a:r>
              <a:rPr lang="en-US" dirty="0"/>
              <a:t>TACC contributed to the winning Gordon Bell Prize </a:t>
            </a:r>
          </a:p>
          <a:p>
            <a:r>
              <a:rPr lang="en-US" dirty="0"/>
              <a:t>Lots of great science. . . </a:t>
            </a:r>
          </a:p>
        </p:txBody>
      </p:sp>
      <p:sp>
        <p:nvSpPr>
          <p:cNvPr id="4" name="Date Placeholder 3">
            <a:extLst>
              <a:ext uri="{FF2B5EF4-FFF2-40B4-BE49-F238E27FC236}">
                <a16:creationId xmlns:a16="http://schemas.microsoft.com/office/drawing/2014/main" id="{5560BC72-3257-B245-B8CE-361635E4C456}"/>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DD77FC2A-9CFB-6A4C-A7CC-76E6A4F87BBF}"/>
              </a:ext>
            </a:extLst>
          </p:cNvPr>
          <p:cNvSpPr>
            <a:spLocks noGrp="1"/>
          </p:cNvSpPr>
          <p:nvPr>
            <p:ph type="sldNum" sz="quarter" idx="12"/>
          </p:nvPr>
        </p:nvSpPr>
        <p:spPr/>
        <p:txBody>
          <a:bodyPr/>
          <a:lstStyle/>
          <a:p>
            <a:fld id="{D57F1E4F-1CFF-5643-939E-217C01CDF565}" type="slidenum">
              <a:rPr lang="en-US" smtClean="0"/>
              <a:pPr/>
              <a:t>3</a:t>
            </a:fld>
            <a:endParaRPr lang="en-US" dirty="0"/>
          </a:p>
        </p:txBody>
      </p:sp>
    </p:spTree>
    <p:extLst>
      <p:ext uri="{BB962C8B-B14F-4D97-AF65-F5344CB8AC3E}">
        <p14:creationId xmlns:p14="http://schemas.microsoft.com/office/powerpoint/2010/main" val="417164016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D20685-6B76-404F-B0D9-EF99CFA49AD6}"/>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38E80164-D287-A54A-BF68-2DCEF289ADE1}"/>
              </a:ext>
            </a:extLst>
          </p:cNvPr>
          <p:cNvSpPr>
            <a:spLocks noGrp="1"/>
          </p:cNvSpPr>
          <p:nvPr>
            <p:ph idx="1"/>
          </p:nvPr>
        </p:nvSpPr>
        <p:spPr/>
        <p:txBody>
          <a:bodyPr/>
          <a:lstStyle/>
          <a:p>
            <a:endParaRPr lang="en-US"/>
          </a:p>
        </p:txBody>
      </p:sp>
      <p:sp>
        <p:nvSpPr>
          <p:cNvPr id="4" name="Date Placeholder 3">
            <a:extLst>
              <a:ext uri="{FF2B5EF4-FFF2-40B4-BE49-F238E27FC236}">
                <a16:creationId xmlns:a16="http://schemas.microsoft.com/office/drawing/2014/main" id="{CBC506CB-A780-1346-852E-A8D3CE5C70D1}"/>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29BECA2E-485F-3F4B-80A3-BFA56A48B981}"/>
              </a:ext>
            </a:extLst>
          </p:cNvPr>
          <p:cNvSpPr>
            <a:spLocks noGrp="1"/>
          </p:cNvSpPr>
          <p:nvPr>
            <p:ph type="sldNum" sz="quarter" idx="12"/>
          </p:nvPr>
        </p:nvSpPr>
        <p:spPr/>
        <p:txBody>
          <a:bodyPr/>
          <a:lstStyle/>
          <a:p>
            <a:fld id="{D57F1E4F-1CFF-5643-939E-217C01CDF565}" type="slidenum">
              <a:rPr lang="en-US" smtClean="0"/>
              <a:pPr/>
              <a:t>4</a:t>
            </a:fld>
            <a:endParaRPr lang="en-US" dirty="0"/>
          </a:p>
        </p:txBody>
      </p:sp>
      <p:pic>
        <p:nvPicPr>
          <p:cNvPr id="6" name="Picture 5">
            <a:extLst>
              <a:ext uri="{FF2B5EF4-FFF2-40B4-BE49-F238E27FC236}">
                <a16:creationId xmlns:a16="http://schemas.microsoft.com/office/drawing/2014/main" id="{FD7752A6-294D-9847-B998-565421AA28EB}"/>
              </a:ext>
            </a:extLst>
          </p:cNvPr>
          <p:cNvPicPr>
            <a:picLocks noChangeAspect="1"/>
          </p:cNvPicPr>
          <p:nvPr/>
        </p:nvPicPr>
        <p:blipFill>
          <a:blip r:embed="rId2"/>
          <a:stretch>
            <a:fillRect/>
          </a:stretch>
        </p:blipFill>
        <p:spPr>
          <a:xfrm>
            <a:off x="2688043" y="0"/>
            <a:ext cx="3767913" cy="5143500"/>
          </a:xfrm>
          <a:prstGeom prst="rect">
            <a:avLst/>
          </a:prstGeom>
        </p:spPr>
      </p:pic>
    </p:spTree>
    <p:extLst>
      <p:ext uri="{BB962C8B-B14F-4D97-AF65-F5344CB8AC3E}">
        <p14:creationId xmlns:p14="http://schemas.microsoft.com/office/powerpoint/2010/main" val="242612589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AF5091-302F-6B48-8A16-9DBB926E6D12}"/>
              </a:ext>
            </a:extLst>
          </p:cNvPr>
          <p:cNvSpPr>
            <a:spLocks noGrp="1"/>
          </p:cNvSpPr>
          <p:nvPr>
            <p:ph type="title"/>
          </p:nvPr>
        </p:nvSpPr>
        <p:spPr>
          <a:xfrm>
            <a:off x="513159" y="169692"/>
            <a:ext cx="8245830" cy="823714"/>
          </a:xfrm>
        </p:spPr>
        <p:txBody>
          <a:bodyPr/>
          <a:lstStyle/>
          <a:p>
            <a:r>
              <a:rPr lang="en-US" dirty="0"/>
              <a:t>Also in 2021</a:t>
            </a:r>
          </a:p>
        </p:txBody>
      </p:sp>
      <p:sp>
        <p:nvSpPr>
          <p:cNvPr id="3" name="Content Placeholder 2">
            <a:extLst>
              <a:ext uri="{FF2B5EF4-FFF2-40B4-BE49-F238E27FC236}">
                <a16:creationId xmlns:a16="http://schemas.microsoft.com/office/drawing/2014/main" id="{2732A20B-7E80-B94A-93C3-340E724BB756}"/>
              </a:ext>
            </a:extLst>
          </p:cNvPr>
          <p:cNvSpPr>
            <a:spLocks noGrp="1"/>
          </p:cNvSpPr>
          <p:nvPr>
            <p:ph idx="1"/>
          </p:nvPr>
        </p:nvSpPr>
        <p:spPr/>
        <p:txBody>
          <a:bodyPr/>
          <a:lstStyle/>
          <a:p>
            <a:endParaRPr lang="en-US"/>
          </a:p>
        </p:txBody>
      </p:sp>
      <p:sp>
        <p:nvSpPr>
          <p:cNvPr id="4" name="Date Placeholder 3">
            <a:extLst>
              <a:ext uri="{FF2B5EF4-FFF2-40B4-BE49-F238E27FC236}">
                <a16:creationId xmlns:a16="http://schemas.microsoft.com/office/drawing/2014/main" id="{CCD0BA75-22DF-1F4B-A1F3-8CCD44C47EA9}"/>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25F0B851-6F8C-244B-A04E-3F35DF7AD665}"/>
              </a:ext>
            </a:extLst>
          </p:cNvPr>
          <p:cNvSpPr>
            <a:spLocks noGrp="1"/>
          </p:cNvSpPr>
          <p:nvPr>
            <p:ph type="sldNum" sz="quarter" idx="12"/>
          </p:nvPr>
        </p:nvSpPr>
        <p:spPr/>
        <p:txBody>
          <a:bodyPr/>
          <a:lstStyle/>
          <a:p>
            <a:fld id="{D57F1E4F-1CFF-5643-939E-217C01CDF565}" type="slidenum">
              <a:rPr lang="en-US" smtClean="0"/>
              <a:pPr/>
              <a:t>5</a:t>
            </a:fld>
            <a:endParaRPr lang="en-US" dirty="0"/>
          </a:p>
        </p:txBody>
      </p:sp>
      <p:pic>
        <p:nvPicPr>
          <p:cNvPr id="6" name="Picture 5">
            <a:extLst>
              <a:ext uri="{FF2B5EF4-FFF2-40B4-BE49-F238E27FC236}">
                <a16:creationId xmlns:a16="http://schemas.microsoft.com/office/drawing/2014/main" id="{F107A37D-E2D8-2749-A769-5D8F62127C4D}"/>
              </a:ext>
            </a:extLst>
          </p:cNvPr>
          <p:cNvPicPr>
            <a:picLocks noChangeAspect="1"/>
          </p:cNvPicPr>
          <p:nvPr/>
        </p:nvPicPr>
        <p:blipFill>
          <a:blip r:embed="rId2"/>
          <a:stretch>
            <a:fillRect/>
          </a:stretch>
        </p:blipFill>
        <p:spPr>
          <a:xfrm>
            <a:off x="5098369" y="1028133"/>
            <a:ext cx="3532472" cy="3532472"/>
          </a:xfrm>
          <a:prstGeom prst="rect">
            <a:avLst/>
          </a:prstGeom>
        </p:spPr>
      </p:pic>
      <p:pic>
        <p:nvPicPr>
          <p:cNvPr id="7" name="Picture 6">
            <a:extLst>
              <a:ext uri="{FF2B5EF4-FFF2-40B4-BE49-F238E27FC236}">
                <a16:creationId xmlns:a16="http://schemas.microsoft.com/office/drawing/2014/main" id="{AFA70496-2CB6-2047-BBFD-CF6D18EB2B52}"/>
              </a:ext>
            </a:extLst>
          </p:cNvPr>
          <p:cNvPicPr>
            <a:picLocks noChangeAspect="1"/>
          </p:cNvPicPr>
          <p:nvPr/>
        </p:nvPicPr>
        <p:blipFill>
          <a:blip r:embed="rId3"/>
          <a:stretch>
            <a:fillRect/>
          </a:stretch>
        </p:blipFill>
        <p:spPr>
          <a:xfrm>
            <a:off x="125930" y="1028133"/>
            <a:ext cx="5298708" cy="3532472"/>
          </a:xfrm>
          <a:prstGeom prst="rect">
            <a:avLst/>
          </a:prstGeom>
        </p:spPr>
      </p:pic>
    </p:spTree>
    <p:extLst>
      <p:ext uri="{BB962C8B-B14F-4D97-AF65-F5344CB8AC3E}">
        <p14:creationId xmlns:p14="http://schemas.microsoft.com/office/powerpoint/2010/main" val="416428061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5">
            <a:extLst>
              <a:ext uri="{FF2B5EF4-FFF2-40B4-BE49-F238E27FC236}">
                <a16:creationId xmlns:a16="http://schemas.microsoft.com/office/drawing/2014/main" id="{016FA7DE-966E-C042-AC3E-AB1E1595FE56}"/>
              </a:ext>
            </a:extLst>
          </p:cNvPr>
          <p:cNvSpPr txBox="1">
            <a:spLocks noChangeArrowheads="1"/>
          </p:cNvSpPr>
          <p:nvPr/>
        </p:nvSpPr>
        <p:spPr>
          <a:xfrm>
            <a:off x="6018610" y="1033352"/>
            <a:ext cx="3112157" cy="3356309"/>
          </a:xfrm>
          <a:prstGeom prst="rect">
            <a:avLst/>
          </a:prstGeom>
        </p:spPr>
        <p:txBody>
          <a:bodyPr>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defTabSz="685800">
              <a:spcBef>
                <a:spcPts val="750"/>
              </a:spcBef>
              <a:buNone/>
              <a:defRPr/>
            </a:pPr>
            <a:r>
              <a:rPr lang="en-US" sz="1500" dirty="0">
                <a:solidFill>
                  <a:srgbClr val="4472C4">
                    <a:lumMod val="60000"/>
                    <a:lumOff val="40000"/>
                  </a:srgbClr>
                </a:solidFill>
                <a:latin typeface="Poppins" pitchFamily="2" charset="77"/>
                <a:cs typeface="Poppins" pitchFamily="2" charset="77"/>
              </a:rPr>
              <a:t>…and its atomic-level dynamics</a:t>
            </a:r>
          </a:p>
          <a:p>
            <a:pPr marL="0" indent="0" algn="ctr" defTabSz="685800">
              <a:spcBef>
                <a:spcPts val="750"/>
              </a:spcBef>
              <a:buNone/>
              <a:defRPr/>
            </a:pPr>
            <a:endParaRPr lang="en-US" sz="15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r>
              <a:rPr lang="en-US" sz="1500" dirty="0">
                <a:solidFill>
                  <a:srgbClr val="4472C4">
                    <a:lumMod val="60000"/>
                    <a:lumOff val="40000"/>
                  </a:srgbClr>
                </a:solidFill>
                <a:latin typeface="Poppins" pitchFamily="2" charset="77"/>
                <a:cs typeface="Poppins" pitchFamily="2" charset="77"/>
              </a:rPr>
              <a:t>~1.7 million atoms</a:t>
            </a:r>
          </a:p>
          <a:p>
            <a:pPr marL="0" indent="0" algn="ctr" defTabSz="685800">
              <a:spcBef>
                <a:spcPts val="750"/>
              </a:spcBef>
              <a:buNone/>
              <a:defRPr/>
            </a:pPr>
            <a:endParaRPr lang="en-US" sz="15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r>
              <a:rPr lang="en-US" sz="1500" dirty="0">
                <a:solidFill>
                  <a:srgbClr val="4472C4">
                    <a:lumMod val="60000"/>
                    <a:lumOff val="40000"/>
                  </a:srgbClr>
                </a:solidFill>
                <a:latin typeface="Poppins" pitchFamily="2" charset="77"/>
                <a:cs typeface="Poppins" pitchFamily="2" charset="77"/>
              </a:rPr>
              <a:t>Charmm36 force field</a:t>
            </a:r>
          </a:p>
          <a:p>
            <a:pPr marL="0" indent="0" algn="ctr" defTabSz="685800">
              <a:spcBef>
                <a:spcPts val="750"/>
              </a:spcBef>
              <a:buNone/>
              <a:defRPr/>
            </a:pPr>
            <a:r>
              <a:rPr lang="en-US" sz="1500" dirty="0">
                <a:solidFill>
                  <a:srgbClr val="4472C4">
                    <a:lumMod val="60000"/>
                    <a:lumOff val="40000"/>
                  </a:srgbClr>
                </a:solidFill>
                <a:latin typeface="Poppins" pitchFamily="2" charset="77"/>
                <a:cs typeface="Poppins" pitchFamily="2" charset="77"/>
              </a:rPr>
              <a:t>NAMD2 on TACC Frontera</a:t>
            </a:r>
          </a:p>
          <a:p>
            <a:pPr marL="0" indent="0" algn="ctr" defTabSz="685800">
              <a:spcBef>
                <a:spcPts val="750"/>
              </a:spcBef>
              <a:buNone/>
              <a:defRPr/>
            </a:pPr>
            <a:r>
              <a:rPr lang="en-US" sz="1500" dirty="0">
                <a:solidFill>
                  <a:srgbClr val="4472C4">
                    <a:lumMod val="60000"/>
                    <a:lumOff val="40000"/>
                  </a:srgbClr>
                </a:solidFill>
                <a:latin typeface="Poppins" pitchFamily="2" charset="77"/>
                <a:cs typeface="Poppins" pitchFamily="2" charset="77"/>
              </a:rPr>
              <a:t>~ 60 ns/day on 256 nodes</a:t>
            </a:r>
          </a:p>
          <a:p>
            <a:pPr marL="0" indent="0" algn="ctr" defTabSz="685800">
              <a:spcBef>
                <a:spcPts val="750"/>
              </a:spcBef>
              <a:buNone/>
              <a:defRPr/>
            </a:pPr>
            <a:endParaRPr lang="en-US" sz="15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endParaRPr lang="en-US" sz="15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r>
              <a:rPr lang="en-US" sz="1500" dirty="0">
                <a:solidFill>
                  <a:srgbClr val="4472C4">
                    <a:lumMod val="60000"/>
                    <a:lumOff val="40000"/>
                  </a:srgbClr>
                </a:solidFill>
                <a:latin typeface="Poppins" pitchFamily="2" charset="77"/>
                <a:cs typeface="Poppins" pitchFamily="2" charset="77"/>
              </a:rPr>
              <a:t>&gt; 4 microseconds for each system</a:t>
            </a:r>
          </a:p>
          <a:p>
            <a:pPr marL="0" indent="0" algn="ctr" defTabSz="685800">
              <a:spcBef>
                <a:spcPts val="750"/>
              </a:spcBef>
              <a:buNone/>
              <a:defRPr/>
            </a:pPr>
            <a:endParaRPr lang="en-US" sz="15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endParaRPr lang="en-US" sz="1500" dirty="0">
              <a:solidFill>
                <a:srgbClr val="4472C4">
                  <a:lumMod val="60000"/>
                  <a:lumOff val="40000"/>
                </a:srgbClr>
              </a:solidFill>
              <a:latin typeface="Poppins" pitchFamily="2" charset="77"/>
              <a:cs typeface="Poppins" pitchFamily="2" charset="77"/>
            </a:endParaRPr>
          </a:p>
        </p:txBody>
      </p:sp>
      <p:pic>
        <p:nvPicPr>
          <p:cNvPr id="2" name="Spike_MD_HD_5Mbps.mp4">
            <a:hlinkClick r:id="" action="ppaction://media"/>
            <a:extLst>
              <a:ext uri="{FF2B5EF4-FFF2-40B4-BE49-F238E27FC236}">
                <a16:creationId xmlns:a16="http://schemas.microsoft.com/office/drawing/2014/main" id="{C2F3EC7C-F9CE-3B40-8F75-595977B9E451}"/>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3125391" y="0"/>
            <a:ext cx="2893219" cy="5143500"/>
          </a:xfrm>
          <a:prstGeom prst="rect">
            <a:avLst/>
          </a:prstGeom>
        </p:spPr>
      </p:pic>
      <p:sp>
        <p:nvSpPr>
          <p:cNvPr id="6" name="Rectangle 5">
            <a:extLst>
              <a:ext uri="{FF2B5EF4-FFF2-40B4-BE49-F238E27FC236}">
                <a16:creationId xmlns:a16="http://schemas.microsoft.com/office/drawing/2014/main" id="{467A1720-2FFF-1640-A4D2-A868A15F9118}"/>
              </a:ext>
            </a:extLst>
          </p:cNvPr>
          <p:cNvSpPr txBox="1">
            <a:spLocks noChangeArrowheads="1"/>
          </p:cNvSpPr>
          <p:nvPr/>
        </p:nvSpPr>
        <p:spPr>
          <a:xfrm>
            <a:off x="0" y="1225484"/>
            <a:ext cx="3230188" cy="3356309"/>
          </a:xfrm>
          <a:prstGeom prst="rect">
            <a:avLst/>
          </a:prstGeom>
        </p:spPr>
        <p:txBody>
          <a:bodyPr>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defTabSz="685800">
              <a:spcBef>
                <a:spcPts val="750"/>
              </a:spcBef>
              <a:buNone/>
              <a:defRPr/>
            </a:pPr>
            <a:r>
              <a:rPr lang="en-US" sz="2400" dirty="0">
                <a:solidFill>
                  <a:srgbClr val="4472C4">
                    <a:lumMod val="60000"/>
                    <a:lumOff val="40000"/>
                  </a:srgbClr>
                </a:solidFill>
                <a:latin typeface="Poppins" pitchFamily="2" charset="77"/>
                <a:cs typeface="Poppins" pitchFamily="2" charset="77"/>
              </a:rPr>
              <a:t>Using</a:t>
            </a:r>
            <a:r>
              <a:rPr lang="en-US" sz="2400" b="1" dirty="0">
                <a:solidFill>
                  <a:srgbClr val="4472C4">
                    <a:lumMod val="60000"/>
                    <a:lumOff val="40000"/>
                  </a:srgbClr>
                </a:solidFill>
                <a:latin typeface="Poppins" pitchFamily="2" charset="77"/>
                <a:cs typeface="Poppins" pitchFamily="2" charset="77"/>
              </a:rPr>
              <a:t> Frontera</a:t>
            </a:r>
            <a:r>
              <a:rPr lang="en-US" sz="2400" dirty="0">
                <a:solidFill>
                  <a:srgbClr val="4472C4">
                    <a:lumMod val="60000"/>
                    <a:lumOff val="40000"/>
                  </a:srgbClr>
                </a:solidFill>
                <a:latin typeface="Poppins" pitchFamily="2" charset="77"/>
                <a:cs typeface="Poppins" pitchFamily="2" charset="77"/>
              </a:rPr>
              <a:t> </a:t>
            </a:r>
          </a:p>
          <a:p>
            <a:pPr marL="0" indent="0" algn="ctr" defTabSz="685800">
              <a:spcBef>
                <a:spcPts val="750"/>
              </a:spcBef>
              <a:buNone/>
              <a:defRPr/>
            </a:pPr>
            <a:endParaRPr lang="en-US" sz="24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r>
              <a:rPr lang="en-US" sz="2400" i="1" dirty="0">
                <a:solidFill>
                  <a:srgbClr val="4472C4">
                    <a:lumMod val="60000"/>
                    <a:lumOff val="40000"/>
                  </a:srgbClr>
                </a:solidFill>
                <a:latin typeface="Poppins" pitchFamily="2" charset="77"/>
                <a:cs typeface="Poppins" pitchFamily="2" charset="77"/>
              </a:rPr>
              <a:t>to see the unseen</a:t>
            </a:r>
          </a:p>
          <a:p>
            <a:pPr marL="0" indent="0" algn="ctr" defTabSz="685800">
              <a:spcBef>
                <a:spcPts val="750"/>
              </a:spcBef>
              <a:buNone/>
              <a:defRPr/>
            </a:pPr>
            <a:endParaRPr lang="en-US" sz="2400" i="1"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endParaRPr lang="en-US" sz="24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endParaRPr lang="en-US" sz="2400" dirty="0">
              <a:solidFill>
                <a:srgbClr val="4472C4">
                  <a:lumMod val="60000"/>
                  <a:lumOff val="40000"/>
                </a:srgbClr>
              </a:solidFill>
              <a:latin typeface="Poppins" pitchFamily="2" charset="77"/>
              <a:cs typeface="Poppins" pitchFamily="2" charset="77"/>
            </a:endParaRPr>
          </a:p>
          <a:p>
            <a:pPr marL="0" indent="0" algn="ctr" defTabSz="685800">
              <a:spcBef>
                <a:spcPts val="750"/>
              </a:spcBef>
              <a:buNone/>
              <a:defRPr/>
            </a:pPr>
            <a:endParaRPr lang="en-US" sz="2400" dirty="0">
              <a:solidFill>
                <a:srgbClr val="4472C4">
                  <a:lumMod val="60000"/>
                  <a:lumOff val="40000"/>
                </a:srgbClr>
              </a:solidFill>
              <a:latin typeface="Poppins" pitchFamily="2" charset="77"/>
              <a:cs typeface="Poppins" pitchFamily="2" charset="77"/>
            </a:endParaRPr>
          </a:p>
        </p:txBody>
      </p:sp>
    </p:spTree>
    <p:extLst>
      <p:ext uri="{BB962C8B-B14F-4D97-AF65-F5344CB8AC3E}">
        <p14:creationId xmlns:p14="http://schemas.microsoft.com/office/powerpoint/2010/main" val="9134611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25472"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repeatCount="indefinite"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064EF8FB-406B-8D4F-A5D4-01F0AD6451A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3025951" cy="5379468"/>
          </a:xfrm>
          <a:prstGeom prst="rect">
            <a:avLst/>
          </a:prstGeom>
        </p:spPr>
      </p:pic>
      <p:pic>
        <p:nvPicPr>
          <p:cNvPr id="6" name="Picture 5">
            <a:extLst>
              <a:ext uri="{FF2B5EF4-FFF2-40B4-BE49-F238E27FC236}">
                <a16:creationId xmlns:a16="http://schemas.microsoft.com/office/drawing/2014/main" id="{10B7A617-F0E0-0B4A-954F-530EC7C4525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026986" y="-55305"/>
            <a:ext cx="6096731" cy="5379468"/>
          </a:xfrm>
          <a:prstGeom prst="rect">
            <a:avLst/>
          </a:prstGeom>
        </p:spPr>
      </p:pic>
      <p:grpSp>
        <p:nvGrpSpPr>
          <p:cNvPr id="5" name="Group 4">
            <a:extLst>
              <a:ext uri="{FF2B5EF4-FFF2-40B4-BE49-F238E27FC236}">
                <a16:creationId xmlns:a16="http://schemas.microsoft.com/office/drawing/2014/main" id="{F8F9CB98-8C3C-7F4B-966E-FF17B4685AF5}"/>
              </a:ext>
            </a:extLst>
          </p:cNvPr>
          <p:cNvGrpSpPr/>
          <p:nvPr/>
        </p:nvGrpSpPr>
        <p:grpSpPr>
          <a:xfrm>
            <a:off x="7972596" y="4700321"/>
            <a:ext cx="1171405" cy="404354"/>
            <a:chOff x="10630127" y="6386363"/>
            <a:chExt cx="1561873" cy="539138"/>
          </a:xfrm>
        </p:grpSpPr>
        <p:pic>
          <p:nvPicPr>
            <p:cNvPr id="7" name="Picture 6">
              <a:extLst>
                <a:ext uri="{FF2B5EF4-FFF2-40B4-BE49-F238E27FC236}">
                  <a16:creationId xmlns:a16="http://schemas.microsoft.com/office/drawing/2014/main" id="{6A3587AB-A839-894D-A07F-D3A00FBE4433}"/>
                </a:ext>
              </a:extLst>
            </p:cNvPr>
            <p:cNvPicPr>
              <a:picLocks noChangeAspect="1"/>
            </p:cNvPicPr>
            <p:nvPr/>
          </p:nvPicPr>
          <p:blipFill>
            <a:blip r:embed="rId4">
              <a:alphaModFix amt="45000"/>
            </a:blip>
            <a:stretch>
              <a:fillRect/>
            </a:stretch>
          </p:blipFill>
          <p:spPr>
            <a:xfrm>
              <a:off x="10873181" y="6720891"/>
              <a:ext cx="1075765" cy="204610"/>
            </a:xfrm>
            <a:prstGeom prst="rect">
              <a:avLst/>
            </a:prstGeom>
          </p:spPr>
        </p:pic>
        <p:sp>
          <p:nvSpPr>
            <p:cNvPr id="8" name="TextBox 7">
              <a:extLst>
                <a:ext uri="{FF2B5EF4-FFF2-40B4-BE49-F238E27FC236}">
                  <a16:creationId xmlns:a16="http://schemas.microsoft.com/office/drawing/2014/main" id="{5A9F720E-74B0-C34C-ABFA-C9CFC674A362}"/>
                </a:ext>
              </a:extLst>
            </p:cNvPr>
            <p:cNvSpPr txBox="1"/>
            <p:nvPr/>
          </p:nvSpPr>
          <p:spPr>
            <a:xfrm>
              <a:off x="10630127" y="6386363"/>
              <a:ext cx="1561873" cy="400109"/>
            </a:xfrm>
            <a:prstGeom prst="rect">
              <a:avLst/>
            </a:prstGeom>
            <a:noFill/>
          </p:spPr>
          <p:txBody>
            <a:bodyPr wrap="square" rtlCol="0">
              <a:spAutoFit/>
            </a:bodyPr>
            <a:lstStyle/>
            <a:p>
              <a:pPr algn="ctr" defTabSz="685800">
                <a:defRPr/>
              </a:pPr>
              <a:r>
                <a:rPr lang="en-US" b="1" dirty="0">
                  <a:solidFill>
                    <a:srgbClr val="4472C4">
                      <a:lumMod val="75000"/>
                      <a:alpha val="45000"/>
                    </a:srgbClr>
                  </a:solidFill>
                  <a:latin typeface="Poppins" pitchFamily="2" charset="77"/>
                  <a:cs typeface="Poppins" pitchFamily="2" charset="77"/>
                </a:rPr>
                <a:t>AMARO LAB</a:t>
              </a:r>
            </a:p>
          </p:txBody>
        </p:sp>
      </p:grpSp>
    </p:spTree>
    <p:extLst>
      <p:ext uri="{BB962C8B-B14F-4D97-AF65-F5344CB8AC3E}">
        <p14:creationId xmlns:p14="http://schemas.microsoft.com/office/powerpoint/2010/main" val="134228702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70EE9191-0D84-9D40-9606-47B12AEF483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5143500"/>
          </a:xfrm>
          <a:prstGeom prst="rect">
            <a:avLst/>
          </a:prstGeom>
        </p:spPr>
      </p:pic>
      <p:grpSp>
        <p:nvGrpSpPr>
          <p:cNvPr id="3" name="Group 2">
            <a:extLst>
              <a:ext uri="{FF2B5EF4-FFF2-40B4-BE49-F238E27FC236}">
                <a16:creationId xmlns:a16="http://schemas.microsoft.com/office/drawing/2014/main" id="{0106F4E5-028C-E04B-8313-21611A067414}"/>
              </a:ext>
            </a:extLst>
          </p:cNvPr>
          <p:cNvGrpSpPr/>
          <p:nvPr/>
        </p:nvGrpSpPr>
        <p:grpSpPr>
          <a:xfrm>
            <a:off x="7823509" y="178018"/>
            <a:ext cx="1171405" cy="404354"/>
            <a:chOff x="10630127" y="6386363"/>
            <a:chExt cx="1561873" cy="539138"/>
          </a:xfrm>
        </p:grpSpPr>
        <p:pic>
          <p:nvPicPr>
            <p:cNvPr id="5" name="Picture 4">
              <a:extLst>
                <a:ext uri="{FF2B5EF4-FFF2-40B4-BE49-F238E27FC236}">
                  <a16:creationId xmlns:a16="http://schemas.microsoft.com/office/drawing/2014/main" id="{F5777E78-6BC9-F343-83BC-8FA4A390B69A}"/>
                </a:ext>
              </a:extLst>
            </p:cNvPr>
            <p:cNvPicPr>
              <a:picLocks noChangeAspect="1"/>
            </p:cNvPicPr>
            <p:nvPr/>
          </p:nvPicPr>
          <p:blipFill>
            <a:blip r:embed="rId3">
              <a:alphaModFix amt="45000"/>
            </a:blip>
            <a:stretch>
              <a:fillRect/>
            </a:stretch>
          </p:blipFill>
          <p:spPr>
            <a:xfrm>
              <a:off x="10873181" y="6720891"/>
              <a:ext cx="1075765" cy="204610"/>
            </a:xfrm>
            <a:prstGeom prst="rect">
              <a:avLst/>
            </a:prstGeom>
          </p:spPr>
        </p:pic>
        <p:sp>
          <p:nvSpPr>
            <p:cNvPr id="6" name="TextBox 5">
              <a:extLst>
                <a:ext uri="{FF2B5EF4-FFF2-40B4-BE49-F238E27FC236}">
                  <a16:creationId xmlns:a16="http://schemas.microsoft.com/office/drawing/2014/main" id="{9D96794D-DEFF-7A40-9F98-06C9F2BADEEF}"/>
                </a:ext>
              </a:extLst>
            </p:cNvPr>
            <p:cNvSpPr txBox="1"/>
            <p:nvPr/>
          </p:nvSpPr>
          <p:spPr>
            <a:xfrm>
              <a:off x="10630127" y="6386363"/>
              <a:ext cx="1561873" cy="400109"/>
            </a:xfrm>
            <a:prstGeom prst="rect">
              <a:avLst/>
            </a:prstGeom>
            <a:noFill/>
          </p:spPr>
          <p:txBody>
            <a:bodyPr wrap="square" rtlCol="0">
              <a:spAutoFit/>
            </a:bodyPr>
            <a:lstStyle/>
            <a:p>
              <a:pPr algn="ctr" defTabSz="685800">
                <a:defRPr/>
              </a:pPr>
              <a:r>
                <a:rPr lang="en-US" b="1" dirty="0">
                  <a:solidFill>
                    <a:srgbClr val="4472C4">
                      <a:lumMod val="75000"/>
                      <a:alpha val="45000"/>
                    </a:srgbClr>
                  </a:solidFill>
                  <a:latin typeface="Poppins" pitchFamily="2" charset="77"/>
                  <a:cs typeface="Poppins" pitchFamily="2" charset="77"/>
                </a:rPr>
                <a:t>AMARO LAB</a:t>
              </a:r>
            </a:p>
          </p:txBody>
        </p:sp>
      </p:grpSp>
    </p:spTree>
    <p:extLst>
      <p:ext uri="{BB962C8B-B14F-4D97-AF65-F5344CB8AC3E}">
        <p14:creationId xmlns:p14="http://schemas.microsoft.com/office/powerpoint/2010/main" val="135625851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FF83233-152D-6E4D-B929-825FE7E2327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5143500"/>
          </a:xfrm>
          <a:prstGeom prst="rect">
            <a:avLst/>
          </a:prstGeom>
        </p:spPr>
      </p:pic>
      <p:grpSp>
        <p:nvGrpSpPr>
          <p:cNvPr id="7" name="Group 6">
            <a:extLst>
              <a:ext uri="{FF2B5EF4-FFF2-40B4-BE49-F238E27FC236}">
                <a16:creationId xmlns:a16="http://schemas.microsoft.com/office/drawing/2014/main" id="{7543D8C2-5545-8342-917F-321FA4236DCF}"/>
              </a:ext>
            </a:extLst>
          </p:cNvPr>
          <p:cNvGrpSpPr/>
          <p:nvPr/>
        </p:nvGrpSpPr>
        <p:grpSpPr>
          <a:xfrm>
            <a:off x="7823509" y="178018"/>
            <a:ext cx="1171405" cy="404354"/>
            <a:chOff x="10630127" y="6386363"/>
            <a:chExt cx="1561873" cy="539138"/>
          </a:xfrm>
        </p:grpSpPr>
        <p:pic>
          <p:nvPicPr>
            <p:cNvPr id="8" name="Picture 7">
              <a:extLst>
                <a:ext uri="{FF2B5EF4-FFF2-40B4-BE49-F238E27FC236}">
                  <a16:creationId xmlns:a16="http://schemas.microsoft.com/office/drawing/2014/main" id="{AFED9F4D-3C5A-1848-AEAA-B180F862F3DC}"/>
                </a:ext>
              </a:extLst>
            </p:cNvPr>
            <p:cNvPicPr>
              <a:picLocks noChangeAspect="1"/>
            </p:cNvPicPr>
            <p:nvPr/>
          </p:nvPicPr>
          <p:blipFill>
            <a:blip r:embed="rId3">
              <a:alphaModFix amt="45000"/>
            </a:blip>
            <a:stretch>
              <a:fillRect/>
            </a:stretch>
          </p:blipFill>
          <p:spPr>
            <a:xfrm>
              <a:off x="10873181" y="6720891"/>
              <a:ext cx="1075765" cy="204610"/>
            </a:xfrm>
            <a:prstGeom prst="rect">
              <a:avLst/>
            </a:prstGeom>
          </p:spPr>
        </p:pic>
        <p:sp>
          <p:nvSpPr>
            <p:cNvPr id="9" name="TextBox 8">
              <a:extLst>
                <a:ext uri="{FF2B5EF4-FFF2-40B4-BE49-F238E27FC236}">
                  <a16:creationId xmlns:a16="http://schemas.microsoft.com/office/drawing/2014/main" id="{E21A4F2A-1AF0-3149-8E5B-4FEBFA0B7431}"/>
                </a:ext>
              </a:extLst>
            </p:cNvPr>
            <p:cNvSpPr txBox="1"/>
            <p:nvPr/>
          </p:nvSpPr>
          <p:spPr>
            <a:xfrm>
              <a:off x="10630127" y="6386363"/>
              <a:ext cx="1561873" cy="400109"/>
            </a:xfrm>
            <a:prstGeom prst="rect">
              <a:avLst/>
            </a:prstGeom>
            <a:noFill/>
          </p:spPr>
          <p:txBody>
            <a:bodyPr wrap="square" rtlCol="0">
              <a:spAutoFit/>
            </a:bodyPr>
            <a:lstStyle/>
            <a:p>
              <a:pPr algn="ctr" defTabSz="685800">
                <a:defRPr/>
              </a:pPr>
              <a:r>
                <a:rPr lang="en-US" b="1" dirty="0">
                  <a:solidFill>
                    <a:srgbClr val="4472C4">
                      <a:lumMod val="75000"/>
                      <a:alpha val="45000"/>
                    </a:srgbClr>
                  </a:solidFill>
                  <a:latin typeface="Poppins" pitchFamily="2" charset="77"/>
                  <a:cs typeface="Poppins" pitchFamily="2" charset="77"/>
                </a:rPr>
                <a:t>AMARO LAB</a:t>
              </a:r>
            </a:p>
          </p:txBody>
        </p:sp>
      </p:grpSp>
    </p:spTree>
    <p:extLst>
      <p:ext uri="{BB962C8B-B14F-4D97-AF65-F5344CB8AC3E}">
        <p14:creationId xmlns:p14="http://schemas.microsoft.com/office/powerpoint/2010/main" val="294910425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D1FC74-0AB8-844E-B8D1-2302199B6AF6}"/>
              </a:ext>
            </a:extLst>
          </p:cNvPr>
          <p:cNvSpPr>
            <a:spLocks noGrp="1"/>
          </p:cNvSpPr>
          <p:nvPr>
            <p:ph type="title"/>
          </p:nvPr>
        </p:nvSpPr>
        <p:spPr/>
        <p:txBody>
          <a:bodyPr>
            <a:normAutofit fontScale="90000"/>
          </a:bodyPr>
          <a:lstStyle/>
          <a:p>
            <a:r>
              <a:rPr lang="en-US" dirty="0"/>
              <a:t>SIMULATING 800,000 YEARS OF CALIFORNIA EARTHQUAKE HISTORY TO PINPOINT RISKS</a:t>
            </a:r>
            <a:br>
              <a:rPr lang="en-US" dirty="0"/>
            </a:br>
            <a:r>
              <a:rPr lang="en-US" sz="2200" b="0" dirty="0"/>
              <a:t>Kevin Milner, SCEC – Bruce Shaw, Columbia</a:t>
            </a:r>
            <a:br>
              <a:rPr lang="en-US" sz="2200" b="0" dirty="0"/>
            </a:br>
            <a:endParaRPr lang="en-US" sz="2200" b="0" dirty="0"/>
          </a:p>
        </p:txBody>
      </p:sp>
      <p:sp>
        <p:nvSpPr>
          <p:cNvPr id="3" name="Content Placeholder 2">
            <a:extLst>
              <a:ext uri="{FF2B5EF4-FFF2-40B4-BE49-F238E27FC236}">
                <a16:creationId xmlns:a16="http://schemas.microsoft.com/office/drawing/2014/main" id="{787FBF23-1157-8749-8181-3F87F416242D}"/>
              </a:ext>
            </a:extLst>
          </p:cNvPr>
          <p:cNvSpPr>
            <a:spLocks noGrp="1"/>
          </p:cNvSpPr>
          <p:nvPr>
            <p:ph idx="1"/>
          </p:nvPr>
        </p:nvSpPr>
        <p:spPr>
          <a:xfrm>
            <a:off x="513159" y="1438644"/>
            <a:ext cx="4954953" cy="2711450"/>
          </a:xfrm>
        </p:spPr>
        <p:txBody>
          <a:bodyPr/>
          <a:lstStyle/>
          <a:p>
            <a:r>
              <a:rPr lang="en-US" dirty="0"/>
              <a:t>Rate-State earthquake simulator, coupled to </a:t>
            </a:r>
            <a:r>
              <a:rPr lang="en-US" dirty="0" err="1"/>
              <a:t>Cybershake</a:t>
            </a:r>
            <a:endParaRPr lang="en-US" dirty="0"/>
          </a:p>
          <a:p>
            <a:r>
              <a:rPr lang="en-US" dirty="0"/>
              <a:t>improves the ability to pinpoint how big an earthquake might occur in a given location, </a:t>
            </a:r>
            <a:endParaRPr lang="en-US" i="1" dirty="0"/>
          </a:p>
          <a:p>
            <a:r>
              <a:rPr lang="en-US" i="1" dirty="0"/>
              <a:t>Bulletin of the Seismological Society of America</a:t>
            </a:r>
            <a:r>
              <a:rPr lang="en-US" dirty="0"/>
              <a:t> in January 2021 </a:t>
            </a:r>
          </a:p>
        </p:txBody>
      </p:sp>
      <p:sp>
        <p:nvSpPr>
          <p:cNvPr id="4" name="Date Placeholder 3">
            <a:extLst>
              <a:ext uri="{FF2B5EF4-FFF2-40B4-BE49-F238E27FC236}">
                <a16:creationId xmlns:a16="http://schemas.microsoft.com/office/drawing/2014/main" id="{AA89ADA5-C2EB-D042-A733-7AB5D92F98D4}"/>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51A48D36-C7E9-7240-B774-19FE35CCFFD3}"/>
              </a:ext>
            </a:extLst>
          </p:cNvPr>
          <p:cNvSpPr>
            <a:spLocks noGrp="1"/>
          </p:cNvSpPr>
          <p:nvPr>
            <p:ph type="sldNum" sz="quarter" idx="12"/>
          </p:nvPr>
        </p:nvSpPr>
        <p:spPr/>
        <p:txBody>
          <a:bodyPr/>
          <a:lstStyle/>
          <a:p>
            <a:fld id="{D57F1E4F-1CFF-5643-939E-217C01CDF565}" type="slidenum">
              <a:rPr lang="en-US" smtClean="0"/>
              <a:pPr/>
              <a:t>10</a:t>
            </a:fld>
            <a:endParaRPr lang="en-US" dirty="0"/>
          </a:p>
        </p:txBody>
      </p:sp>
      <p:pic>
        <p:nvPicPr>
          <p:cNvPr id="6" name="Picture 5" descr="Chart, diagram, surface chart&#10;&#10;Description automatically generated">
            <a:extLst>
              <a:ext uri="{FF2B5EF4-FFF2-40B4-BE49-F238E27FC236}">
                <a16:creationId xmlns:a16="http://schemas.microsoft.com/office/drawing/2014/main" id="{E9BE17F6-EDAA-B943-BF1E-FE327F4C0281}"/>
              </a:ext>
            </a:extLst>
          </p:cNvPr>
          <p:cNvPicPr/>
          <p:nvPr/>
        </p:nvPicPr>
        <p:blipFill>
          <a:blip r:embed="rId2" cstate="print">
            <a:extLst>
              <a:ext uri="{28A0092B-C50C-407E-A947-70E740481C1C}">
                <a14:useLocalDpi xmlns:a14="http://schemas.microsoft.com/office/drawing/2010/main"/>
              </a:ext>
            </a:extLst>
          </a:blip>
          <a:stretch>
            <a:fillRect/>
          </a:stretch>
        </p:blipFill>
        <p:spPr>
          <a:xfrm>
            <a:off x="5364444" y="1403032"/>
            <a:ext cx="3460750" cy="2337435"/>
          </a:xfrm>
          <a:prstGeom prst="rect">
            <a:avLst/>
          </a:prstGeom>
        </p:spPr>
      </p:pic>
      <p:sp>
        <p:nvSpPr>
          <p:cNvPr id="7" name="TextBox 6">
            <a:extLst>
              <a:ext uri="{FF2B5EF4-FFF2-40B4-BE49-F238E27FC236}">
                <a16:creationId xmlns:a16="http://schemas.microsoft.com/office/drawing/2014/main" id="{E52D6BF6-8792-AD4C-8AEB-C005761951F1}"/>
              </a:ext>
            </a:extLst>
          </p:cNvPr>
          <p:cNvSpPr txBox="1"/>
          <p:nvPr/>
        </p:nvSpPr>
        <p:spPr>
          <a:xfrm>
            <a:off x="379587" y="3820210"/>
            <a:ext cx="7844318" cy="1223412"/>
          </a:xfrm>
          <a:prstGeom prst="rect">
            <a:avLst/>
          </a:prstGeom>
          <a:noFill/>
        </p:spPr>
        <p:txBody>
          <a:bodyPr wrap="square" rtlCol="0">
            <a:spAutoFit/>
          </a:bodyPr>
          <a:lstStyle/>
          <a:p>
            <a:r>
              <a:rPr lang="en-US" sz="1200" i="1" dirty="0"/>
              <a:t>“We've made a lot of progress on Frontera in determining what kind of earthquakes we can expect, on which fault, and how often," said Christine Goulet, Executive Director for Applied Science at SCEC, also involved in the work. "We don't prescribe or tell the code when the earthquakes are going to happen. We launch a simulation of hundreds of thousands of years, and just let the code transfer the stress from one fault to another."</a:t>
            </a:r>
          </a:p>
          <a:p>
            <a:endParaRPr lang="en-US" dirty="0"/>
          </a:p>
        </p:txBody>
      </p:sp>
    </p:spTree>
    <p:extLst>
      <p:ext uri="{BB962C8B-B14F-4D97-AF65-F5344CB8AC3E}">
        <p14:creationId xmlns:p14="http://schemas.microsoft.com/office/powerpoint/2010/main" val="224799791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695839-6423-294C-9D23-14587F9AADDF}"/>
              </a:ext>
            </a:extLst>
          </p:cNvPr>
          <p:cNvSpPr>
            <a:spLocks noGrp="1"/>
          </p:cNvSpPr>
          <p:nvPr>
            <p:ph type="title"/>
          </p:nvPr>
        </p:nvSpPr>
        <p:spPr/>
        <p:txBody>
          <a:bodyPr>
            <a:normAutofit fontScale="90000"/>
          </a:bodyPr>
          <a:lstStyle/>
          <a:p>
            <a:r>
              <a:rPr lang="en-US" dirty="0"/>
              <a:t>Tracking Cosmic Ghosts</a:t>
            </a:r>
            <a:br>
              <a:rPr lang="en-US" dirty="0"/>
            </a:br>
            <a:r>
              <a:rPr lang="en-US" dirty="0" err="1"/>
              <a:t>Benedikt</a:t>
            </a:r>
            <a:r>
              <a:rPr lang="en-US" dirty="0"/>
              <a:t> </a:t>
            </a:r>
            <a:r>
              <a:rPr lang="en-US" dirty="0" err="1"/>
              <a:t>Reidel</a:t>
            </a:r>
            <a:r>
              <a:rPr lang="en-US" dirty="0"/>
              <a:t>, ICE Cube</a:t>
            </a:r>
            <a:br>
              <a:rPr lang="en-US" dirty="0"/>
            </a:br>
            <a:endParaRPr lang="en-US" dirty="0"/>
          </a:p>
        </p:txBody>
      </p:sp>
      <p:sp>
        <p:nvSpPr>
          <p:cNvPr id="3" name="Content Placeholder 2">
            <a:extLst>
              <a:ext uri="{FF2B5EF4-FFF2-40B4-BE49-F238E27FC236}">
                <a16:creationId xmlns:a16="http://schemas.microsoft.com/office/drawing/2014/main" id="{6D5DBCA9-7337-2B4A-91A0-B4BDB6E23C0D}"/>
              </a:ext>
            </a:extLst>
          </p:cNvPr>
          <p:cNvSpPr>
            <a:spLocks noGrp="1"/>
          </p:cNvSpPr>
          <p:nvPr>
            <p:ph idx="1"/>
          </p:nvPr>
        </p:nvSpPr>
        <p:spPr>
          <a:xfrm>
            <a:off x="513159" y="1299992"/>
            <a:ext cx="5807430" cy="2711450"/>
          </a:xfrm>
        </p:spPr>
        <p:txBody>
          <a:bodyPr>
            <a:normAutofit fontScale="92500" lnSpcReduction="20000"/>
          </a:bodyPr>
          <a:lstStyle/>
          <a:p>
            <a:r>
              <a:rPr lang="en-US" dirty="0"/>
              <a:t>Ice Cube – a one cubic kilometer block of ice converted into a neutrino observatory.</a:t>
            </a:r>
          </a:p>
          <a:p>
            <a:r>
              <a:rPr lang="en-US" dirty="0"/>
              <a:t>“</a:t>
            </a:r>
            <a:r>
              <a:rPr lang="en-US" dirty="0" err="1"/>
              <a:t>IceCube</a:t>
            </a:r>
            <a:r>
              <a:rPr lang="en-US" dirty="0"/>
              <a:t> reveals a slice of Universe we haven't yet observed." </a:t>
            </a:r>
          </a:p>
          <a:p>
            <a:r>
              <a:rPr lang="en-US" dirty="0"/>
              <a:t>On March 10, 2021, </a:t>
            </a:r>
            <a:r>
              <a:rPr lang="en-US" dirty="0" err="1"/>
              <a:t>IceCube</a:t>
            </a:r>
            <a:r>
              <a:rPr lang="en-US" dirty="0"/>
              <a:t> announced the detection of a Glashow resonance event, a phenomenon predicted by Nobel laureate physicist Sheldon Glashow in 1960. </a:t>
            </a:r>
          </a:p>
          <a:p>
            <a:pPr lvl="1"/>
            <a:r>
              <a:rPr lang="en-US" dirty="0"/>
              <a:t>suggests the presence of electron antineutrinos in the astrophysical flux, while also providing further validation of the standard model of particle physics </a:t>
            </a:r>
          </a:p>
          <a:p>
            <a:r>
              <a:rPr lang="en-US" dirty="0"/>
              <a:t>Awarded through LCSP track – mostly ensemble Monte-Carlo simulation run through OSG.</a:t>
            </a:r>
          </a:p>
          <a:p>
            <a:r>
              <a:rPr lang="en-US" i="1" dirty="0"/>
              <a:t>Nature</a:t>
            </a:r>
            <a:r>
              <a:rPr lang="en-US" dirty="0"/>
              <a:t> [</a:t>
            </a:r>
            <a:r>
              <a:rPr lang="en-US" u="sng" dirty="0">
                <a:hlinkClick r:id="rId2"/>
              </a:rPr>
              <a:t>https://dx.doi.org/10.1038/s41586-021-03256-1</a:t>
            </a:r>
            <a:r>
              <a:rPr lang="en-US" dirty="0"/>
              <a:t>]</a:t>
            </a:r>
          </a:p>
          <a:p>
            <a:endParaRPr lang="en-US" dirty="0"/>
          </a:p>
        </p:txBody>
      </p:sp>
      <p:sp>
        <p:nvSpPr>
          <p:cNvPr id="4" name="Date Placeholder 3">
            <a:extLst>
              <a:ext uri="{FF2B5EF4-FFF2-40B4-BE49-F238E27FC236}">
                <a16:creationId xmlns:a16="http://schemas.microsoft.com/office/drawing/2014/main" id="{4103C0DC-D345-3943-AEC7-EBDFE9A193DB}"/>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375663C5-E9F2-4447-9094-9745ABDA2961}"/>
              </a:ext>
            </a:extLst>
          </p:cNvPr>
          <p:cNvSpPr>
            <a:spLocks noGrp="1"/>
          </p:cNvSpPr>
          <p:nvPr>
            <p:ph type="sldNum" sz="quarter" idx="12"/>
          </p:nvPr>
        </p:nvSpPr>
        <p:spPr/>
        <p:txBody>
          <a:bodyPr/>
          <a:lstStyle/>
          <a:p>
            <a:fld id="{D57F1E4F-1CFF-5643-939E-217C01CDF565}" type="slidenum">
              <a:rPr lang="en-US" smtClean="0"/>
              <a:pPr/>
              <a:t>11</a:t>
            </a:fld>
            <a:endParaRPr lang="en-US" dirty="0"/>
          </a:p>
        </p:txBody>
      </p:sp>
      <p:sp>
        <p:nvSpPr>
          <p:cNvPr id="6" name="Rectangle 2">
            <a:extLst>
              <a:ext uri="{FF2B5EF4-FFF2-40B4-BE49-F238E27FC236}">
                <a16:creationId xmlns:a16="http://schemas.microsoft.com/office/drawing/2014/main" id="{81CF7AD3-837B-4B4A-916F-647290231887}"/>
              </a:ext>
            </a:extLst>
          </p:cNvPr>
          <p:cNvSpPr>
            <a:spLocks noChangeArrowheads="1"/>
          </p:cNvSpPr>
          <p:nvPr/>
        </p:nvSpPr>
        <p:spPr bwMode="auto">
          <a:xfrm>
            <a:off x="1146072" y="782809"/>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1025" name="Picture 4" descr="A picture containing diagram&#10;&#10;Description automatically generated">
            <a:extLst>
              <a:ext uri="{FF2B5EF4-FFF2-40B4-BE49-F238E27FC236}">
                <a16:creationId xmlns:a16="http://schemas.microsoft.com/office/drawing/2014/main" id="{F187CB54-38DF-2D45-A0B9-2ACD3F2070EB}"/>
              </a:ext>
            </a:extLst>
          </p:cNvPr>
          <p:cNvPicPr>
            <a:picLocks noChangeAspect="1" noChangeArrowheads="1"/>
          </p:cNvPicPr>
          <p:nvPr/>
        </p:nvPicPr>
        <p:blipFill>
          <a:blip r:embed="rId3" r:link="rId4">
            <a:extLst>
              <a:ext uri="{28A0092B-C50C-407E-A947-70E740481C1C}">
                <a14:useLocalDpi xmlns:a14="http://schemas.microsoft.com/office/drawing/2010/main" val="0"/>
              </a:ext>
            </a:extLst>
          </a:blip>
          <a:srcRect/>
          <a:stretch>
            <a:fillRect/>
          </a:stretch>
        </p:blipFill>
        <p:spPr bwMode="auto">
          <a:xfrm>
            <a:off x="6491156" y="1041400"/>
            <a:ext cx="2438400" cy="30607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4664620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EC4F74-511B-2D4D-B7CB-99E5D6E1FF0F}"/>
              </a:ext>
            </a:extLst>
          </p:cNvPr>
          <p:cNvSpPr>
            <a:spLocks noGrp="1"/>
          </p:cNvSpPr>
          <p:nvPr>
            <p:ph type="title"/>
          </p:nvPr>
        </p:nvSpPr>
        <p:spPr>
          <a:xfrm>
            <a:off x="449085" y="166990"/>
            <a:ext cx="8245830" cy="1130300"/>
          </a:xfrm>
        </p:spPr>
        <p:txBody>
          <a:bodyPr/>
          <a:lstStyle/>
          <a:p>
            <a:r>
              <a:rPr lang="en-US" dirty="0"/>
              <a:t>TARGETING TUMORS WITH NANOWORMS</a:t>
            </a:r>
            <a:br>
              <a:rPr lang="en-US" dirty="0"/>
            </a:br>
            <a:r>
              <a:rPr lang="en-US" sz="2400" b="0" dirty="0"/>
              <a:t>Ying LI, UCONN</a:t>
            </a:r>
            <a:endParaRPr lang="en-US" dirty="0"/>
          </a:p>
        </p:txBody>
      </p:sp>
      <p:sp>
        <p:nvSpPr>
          <p:cNvPr id="3" name="Content Placeholder 2">
            <a:extLst>
              <a:ext uri="{FF2B5EF4-FFF2-40B4-BE49-F238E27FC236}">
                <a16:creationId xmlns:a16="http://schemas.microsoft.com/office/drawing/2014/main" id="{C4C496CB-528E-7446-B18A-F0BADD94CD5B}"/>
              </a:ext>
            </a:extLst>
          </p:cNvPr>
          <p:cNvSpPr>
            <a:spLocks noGrp="1"/>
          </p:cNvSpPr>
          <p:nvPr>
            <p:ph idx="1"/>
          </p:nvPr>
        </p:nvSpPr>
        <p:spPr>
          <a:xfrm>
            <a:off x="260513" y="1448270"/>
            <a:ext cx="5512737" cy="3200732"/>
          </a:xfrm>
        </p:spPr>
        <p:txBody>
          <a:bodyPr>
            <a:normAutofit fontScale="85000" lnSpcReduction="20000"/>
          </a:bodyPr>
          <a:lstStyle/>
          <a:p>
            <a:r>
              <a:rPr lang="en-US" dirty="0"/>
              <a:t>"My research is centered on how to build high-fidelity, high-performance computing platforms to understand the complicated behaviors of these materials and the biological systems down to the nanoscale," </a:t>
            </a:r>
          </a:p>
          <a:p>
            <a:r>
              <a:rPr lang="en-US" dirty="0" err="1"/>
              <a:t>Nanoworms</a:t>
            </a:r>
            <a:r>
              <a:rPr lang="en-US" dirty="0"/>
              <a:t> are long, thin, engineered encapsulations of drug contents. </a:t>
            </a:r>
          </a:p>
          <a:p>
            <a:r>
              <a:rPr lang="en-US" dirty="0"/>
              <a:t>Modeled how these structures move in blood vessels of different geometries mimicking the constricted microvasculature. </a:t>
            </a:r>
          </a:p>
          <a:p>
            <a:pPr lvl="1"/>
            <a:r>
              <a:rPr lang="en-US" dirty="0" err="1"/>
              <a:t>Nanoworms</a:t>
            </a:r>
            <a:r>
              <a:rPr lang="en-US" dirty="0"/>
              <a:t> can travel more efficiently through the bloodstream, passing through blockages where spherical or flat shapes get stuck.</a:t>
            </a:r>
          </a:p>
          <a:p>
            <a:pPr lvl="1"/>
            <a:r>
              <a:rPr lang="en-US" dirty="0"/>
              <a:t>Can use magnetic fields to influence flow.</a:t>
            </a:r>
          </a:p>
          <a:p>
            <a:r>
              <a:rPr lang="en-US" dirty="0"/>
              <a:t>Can increase percentage of (highly toxic) drugs delivered directly to tumor. </a:t>
            </a:r>
          </a:p>
          <a:p>
            <a:r>
              <a:rPr lang="en-US" dirty="0"/>
              <a:t>Published in </a:t>
            </a:r>
            <a:r>
              <a:rPr lang="en-US" i="1" dirty="0"/>
              <a:t>Soft Matter, </a:t>
            </a:r>
            <a:r>
              <a:rPr lang="en-US" dirty="0"/>
              <a:t>2021. </a:t>
            </a:r>
          </a:p>
        </p:txBody>
      </p:sp>
      <p:sp>
        <p:nvSpPr>
          <p:cNvPr id="4" name="Date Placeholder 3">
            <a:extLst>
              <a:ext uri="{FF2B5EF4-FFF2-40B4-BE49-F238E27FC236}">
                <a16:creationId xmlns:a16="http://schemas.microsoft.com/office/drawing/2014/main" id="{A703AC57-36DA-D64C-97F0-7AE829D199EC}"/>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861B7B00-0D30-584F-8076-1FC28E077AC2}"/>
              </a:ext>
            </a:extLst>
          </p:cNvPr>
          <p:cNvSpPr>
            <a:spLocks noGrp="1"/>
          </p:cNvSpPr>
          <p:nvPr>
            <p:ph type="sldNum" sz="quarter" idx="12"/>
          </p:nvPr>
        </p:nvSpPr>
        <p:spPr/>
        <p:txBody>
          <a:bodyPr/>
          <a:lstStyle/>
          <a:p>
            <a:fld id="{D57F1E4F-1CFF-5643-939E-217C01CDF565}" type="slidenum">
              <a:rPr lang="en-US" smtClean="0"/>
              <a:pPr/>
              <a:t>12</a:t>
            </a:fld>
            <a:endParaRPr lang="en-US" dirty="0"/>
          </a:p>
        </p:txBody>
      </p:sp>
      <p:sp>
        <p:nvSpPr>
          <p:cNvPr id="6" name="Rectangle 2">
            <a:extLst>
              <a:ext uri="{FF2B5EF4-FFF2-40B4-BE49-F238E27FC236}">
                <a16:creationId xmlns:a16="http://schemas.microsoft.com/office/drawing/2014/main" id="{1EC4836F-C252-7240-833F-70614E383AF7}"/>
              </a:ext>
            </a:extLst>
          </p:cNvPr>
          <p:cNvSpPr>
            <a:spLocks noChangeArrowheads="1"/>
          </p:cNvSpPr>
          <p:nvPr/>
        </p:nvSpPr>
        <p:spPr bwMode="auto">
          <a:xfrm>
            <a:off x="260513" y="244956"/>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2049" name="Picture 7" descr="A picture containing indoor&#10;&#10;Description automatically generated">
            <a:extLst>
              <a:ext uri="{FF2B5EF4-FFF2-40B4-BE49-F238E27FC236}">
                <a16:creationId xmlns:a16="http://schemas.microsoft.com/office/drawing/2014/main" id="{076A710B-D538-5D4A-B18B-36BFF3749DE5}"/>
              </a:ext>
            </a:extLst>
          </p:cNvPr>
          <p:cNvPicPr>
            <a:picLocks noChangeAspect="1" noChangeArrowheads="1"/>
          </p:cNvPicPr>
          <p:nvPr/>
        </p:nvPicPr>
        <p:blipFill>
          <a:blip r:embed="rId2" r:link="rId3">
            <a:extLst>
              <a:ext uri="{28A0092B-C50C-407E-A947-70E740481C1C}">
                <a14:useLocalDpi xmlns:a14="http://schemas.microsoft.com/office/drawing/2010/main" val="0"/>
              </a:ext>
            </a:extLst>
          </a:blip>
          <a:srcRect/>
          <a:stretch>
            <a:fillRect/>
          </a:stretch>
        </p:blipFill>
        <p:spPr bwMode="auto">
          <a:xfrm>
            <a:off x="5678958" y="1661535"/>
            <a:ext cx="3848100" cy="28448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8700049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37D1C7-AF13-BA46-AE3F-A57D5632ADB0}"/>
              </a:ext>
            </a:extLst>
          </p:cNvPr>
          <p:cNvSpPr>
            <a:spLocks noGrp="1"/>
          </p:cNvSpPr>
          <p:nvPr>
            <p:ph type="title"/>
          </p:nvPr>
        </p:nvSpPr>
        <p:spPr/>
        <p:txBody>
          <a:bodyPr>
            <a:normAutofit fontScale="90000"/>
          </a:bodyPr>
          <a:lstStyle/>
          <a:p>
            <a:r>
              <a:rPr lang="en-US" dirty="0"/>
              <a:t>ARTIFICIAL INTELLIGENCE JUST REMOVED ONE OF THE BIGGEST ROADBLOCKS IN ASTROPHYSICS</a:t>
            </a:r>
            <a:br>
              <a:rPr lang="en-US" dirty="0"/>
            </a:br>
            <a:r>
              <a:rPr lang="en-US" sz="2200" b="0" dirty="0" err="1"/>
              <a:t>Tiziana</a:t>
            </a:r>
            <a:r>
              <a:rPr lang="en-US" sz="2200" b="0" dirty="0"/>
              <a:t> Di Matteo, CMU and Yin LI, Flatiron</a:t>
            </a:r>
            <a:br>
              <a:rPr lang="en-US" dirty="0"/>
            </a:br>
            <a:endParaRPr lang="en-US" dirty="0"/>
          </a:p>
        </p:txBody>
      </p:sp>
      <p:sp>
        <p:nvSpPr>
          <p:cNvPr id="3" name="Content Placeholder 2">
            <a:extLst>
              <a:ext uri="{FF2B5EF4-FFF2-40B4-BE49-F238E27FC236}">
                <a16:creationId xmlns:a16="http://schemas.microsoft.com/office/drawing/2014/main" id="{79FF64AF-85C4-4740-92AC-C09744DC89AD}"/>
              </a:ext>
            </a:extLst>
          </p:cNvPr>
          <p:cNvSpPr>
            <a:spLocks noGrp="1"/>
          </p:cNvSpPr>
          <p:nvPr>
            <p:ph idx="1"/>
          </p:nvPr>
        </p:nvSpPr>
        <p:spPr>
          <a:xfrm>
            <a:off x="385011" y="1216025"/>
            <a:ext cx="5040618" cy="2711450"/>
          </a:xfrm>
        </p:spPr>
        <p:txBody>
          <a:bodyPr/>
          <a:lstStyle/>
          <a:p>
            <a:r>
              <a:rPr lang="en-US" dirty="0"/>
              <a:t>Use a Neural net trained on low-res and high-res images of sections of the galaxy.</a:t>
            </a:r>
          </a:p>
          <a:p>
            <a:r>
              <a:rPr lang="en-US" dirty="0"/>
              <a:t>Feed the net low-res images to upscale.</a:t>
            </a:r>
          </a:p>
          <a:p>
            <a:r>
              <a:rPr lang="en-US" dirty="0"/>
              <a:t>500x the computational efficiency. </a:t>
            </a:r>
          </a:p>
          <a:p>
            <a:r>
              <a:rPr lang="en-US" dirty="0"/>
              <a:t>Published in PNAS, May 2021.</a:t>
            </a:r>
          </a:p>
        </p:txBody>
      </p:sp>
      <p:sp>
        <p:nvSpPr>
          <p:cNvPr id="4" name="Date Placeholder 3">
            <a:extLst>
              <a:ext uri="{FF2B5EF4-FFF2-40B4-BE49-F238E27FC236}">
                <a16:creationId xmlns:a16="http://schemas.microsoft.com/office/drawing/2014/main" id="{7FB7BBC7-1BD5-0148-AE6E-865308139A5B}"/>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87A95535-8F6F-6A41-AE5B-60ADCD8EE296}"/>
              </a:ext>
            </a:extLst>
          </p:cNvPr>
          <p:cNvSpPr>
            <a:spLocks noGrp="1"/>
          </p:cNvSpPr>
          <p:nvPr>
            <p:ph type="sldNum" sz="quarter" idx="12"/>
          </p:nvPr>
        </p:nvSpPr>
        <p:spPr/>
        <p:txBody>
          <a:bodyPr/>
          <a:lstStyle/>
          <a:p>
            <a:fld id="{D57F1E4F-1CFF-5643-939E-217C01CDF565}" type="slidenum">
              <a:rPr lang="en-US" smtClean="0"/>
              <a:pPr/>
              <a:t>13</a:t>
            </a:fld>
            <a:endParaRPr lang="en-US" dirty="0"/>
          </a:p>
        </p:txBody>
      </p:sp>
      <p:sp>
        <p:nvSpPr>
          <p:cNvPr id="6" name="Rectangle 2">
            <a:extLst>
              <a:ext uri="{FF2B5EF4-FFF2-40B4-BE49-F238E27FC236}">
                <a16:creationId xmlns:a16="http://schemas.microsoft.com/office/drawing/2014/main" id="{D84BC155-D649-C84F-AE98-1B88E79C0C22}"/>
              </a:ext>
            </a:extLst>
          </p:cNvPr>
          <p:cNvSpPr>
            <a:spLocks noChangeArrowheads="1"/>
          </p:cNvSpPr>
          <p:nvPr/>
        </p:nvSpPr>
        <p:spPr bwMode="auto">
          <a:xfrm>
            <a:off x="5803900" y="1180407"/>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3073" name="Picture 10" descr="A picture containing different, bunch, colors, several&#10;&#10;Description automatically generated">
            <a:extLst>
              <a:ext uri="{FF2B5EF4-FFF2-40B4-BE49-F238E27FC236}">
                <a16:creationId xmlns:a16="http://schemas.microsoft.com/office/drawing/2014/main" id="{61A9E870-D9BC-4742-B38F-F43EB13102C1}"/>
              </a:ext>
            </a:extLst>
          </p:cNvPr>
          <p:cNvPicPr>
            <a:picLocks noChangeAspect="1" noChangeArrowheads="1"/>
          </p:cNvPicPr>
          <p:nvPr/>
        </p:nvPicPr>
        <p:blipFill>
          <a:blip r:embed="rId2" r:link="rId3">
            <a:extLst>
              <a:ext uri="{28A0092B-C50C-407E-A947-70E740481C1C}">
                <a14:useLocalDpi xmlns:a14="http://schemas.microsoft.com/office/drawing/2010/main" val="0"/>
              </a:ext>
            </a:extLst>
          </a:blip>
          <a:srcRect/>
          <a:stretch>
            <a:fillRect/>
          </a:stretch>
        </p:blipFill>
        <p:spPr bwMode="auto">
          <a:xfrm>
            <a:off x="5803900" y="1180407"/>
            <a:ext cx="3340100" cy="3187700"/>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F25E697C-657C-DC4A-8189-682D1797470C}"/>
              </a:ext>
            </a:extLst>
          </p:cNvPr>
          <p:cNvSpPr txBox="1"/>
          <p:nvPr/>
        </p:nvSpPr>
        <p:spPr>
          <a:xfrm>
            <a:off x="282638" y="3538388"/>
            <a:ext cx="6114926" cy="1223412"/>
          </a:xfrm>
          <a:prstGeom prst="rect">
            <a:avLst/>
          </a:prstGeom>
          <a:noFill/>
        </p:spPr>
        <p:txBody>
          <a:bodyPr wrap="square" rtlCol="0">
            <a:spAutoFit/>
          </a:bodyPr>
          <a:lstStyle/>
          <a:p>
            <a:r>
              <a:rPr lang="en-US" sz="1200" i="1" dirty="0"/>
              <a:t>"Our goal is to create models of the entire observable Universe that incorporate information from higher resolution models of individual galaxies," Di Matteo continued. "Frontera is ideal for this: allowing us to couple the physics and AI running on GPUs and CPUs, and enable us to reach detail which would be otherwise impossible."</a:t>
            </a:r>
          </a:p>
          <a:p>
            <a:endParaRPr lang="en-US" dirty="0"/>
          </a:p>
        </p:txBody>
      </p:sp>
    </p:spTree>
    <p:extLst>
      <p:ext uri="{BB962C8B-B14F-4D97-AF65-F5344CB8AC3E}">
        <p14:creationId xmlns:p14="http://schemas.microsoft.com/office/powerpoint/2010/main" val="161014105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46C66F-B36E-E149-9CD9-F53D3AAC2183}"/>
              </a:ext>
            </a:extLst>
          </p:cNvPr>
          <p:cNvSpPr>
            <a:spLocks noGrp="1"/>
          </p:cNvSpPr>
          <p:nvPr>
            <p:ph type="title"/>
          </p:nvPr>
        </p:nvSpPr>
        <p:spPr/>
        <p:txBody>
          <a:bodyPr>
            <a:normAutofit fontScale="90000"/>
          </a:bodyPr>
          <a:lstStyle/>
          <a:p>
            <a:r>
              <a:rPr lang="en-US" dirty="0"/>
              <a:t>PHYSICS-INFORMED MACHINE LEARNING For SOLAR CELL PRODUCTION</a:t>
            </a:r>
            <a:br>
              <a:rPr lang="en-US" dirty="0"/>
            </a:br>
            <a:r>
              <a:rPr lang="en-US" sz="2200" dirty="0"/>
              <a:t>PI: Ganesh Balasubramanian, Lehigh University</a:t>
            </a:r>
          </a:p>
        </p:txBody>
      </p:sp>
      <p:sp>
        <p:nvSpPr>
          <p:cNvPr id="3" name="Content Placeholder 2">
            <a:extLst>
              <a:ext uri="{FF2B5EF4-FFF2-40B4-BE49-F238E27FC236}">
                <a16:creationId xmlns:a16="http://schemas.microsoft.com/office/drawing/2014/main" id="{3C7DD49F-A0AF-514B-8828-EEDF7040DE44}"/>
              </a:ext>
            </a:extLst>
          </p:cNvPr>
          <p:cNvSpPr>
            <a:spLocks noGrp="1"/>
          </p:cNvSpPr>
          <p:nvPr>
            <p:ph idx="1"/>
          </p:nvPr>
        </p:nvSpPr>
        <p:spPr>
          <a:xfrm>
            <a:off x="513159" y="1438644"/>
            <a:ext cx="4058841" cy="2711450"/>
          </a:xfrm>
        </p:spPr>
        <p:txBody>
          <a:bodyPr>
            <a:normAutofit fontScale="77500" lnSpcReduction="20000"/>
          </a:bodyPr>
          <a:lstStyle/>
          <a:p>
            <a:r>
              <a:rPr lang="en-US" dirty="0"/>
              <a:t>Increase efficiency of organic solar cells (currently ~15%) </a:t>
            </a:r>
          </a:p>
          <a:p>
            <a:r>
              <a:rPr lang="en-US" dirty="0"/>
              <a:t>Combines coarse-grained simulation — using approximate molecular models that represent the organic materials — and machine learning. </a:t>
            </a:r>
          </a:p>
          <a:p>
            <a:r>
              <a:rPr lang="en-US" dirty="0"/>
              <a:t>Used Support Vector Machines, reduced required computing by 40%. </a:t>
            </a:r>
          </a:p>
          <a:p>
            <a:r>
              <a:rPr lang="en-US" dirty="0"/>
              <a:t>Virtual experiments included varying temperature, annealing time, and ratio of donor/receptor molecules in heterojunctions. </a:t>
            </a:r>
          </a:p>
          <a:p>
            <a:endParaRPr lang="en-US" dirty="0"/>
          </a:p>
          <a:p>
            <a:r>
              <a:rPr lang="en-US" dirty="0"/>
              <a:t>Published in CISE, May 2021, and Computational Materials Science, Feb 2021. </a:t>
            </a:r>
          </a:p>
          <a:p>
            <a:endParaRPr lang="en-US" dirty="0"/>
          </a:p>
        </p:txBody>
      </p:sp>
      <p:sp>
        <p:nvSpPr>
          <p:cNvPr id="4" name="Date Placeholder 3">
            <a:extLst>
              <a:ext uri="{FF2B5EF4-FFF2-40B4-BE49-F238E27FC236}">
                <a16:creationId xmlns:a16="http://schemas.microsoft.com/office/drawing/2014/main" id="{B6156A1E-B42D-CE4F-B6A2-1B792DB56AF7}"/>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3DC6C7EF-0F0D-8842-9525-80C97F036FBA}"/>
              </a:ext>
            </a:extLst>
          </p:cNvPr>
          <p:cNvSpPr>
            <a:spLocks noGrp="1"/>
          </p:cNvSpPr>
          <p:nvPr>
            <p:ph type="sldNum" sz="quarter" idx="12"/>
          </p:nvPr>
        </p:nvSpPr>
        <p:spPr/>
        <p:txBody>
          <a:bodyPr/>
          <a:lstStyle/>
          <a:p>
            <a:fld id="{D57F1E4F-1CFF-5643-939E-217C01CDF565}" type="slidenum">
              <a:rPr lang="en-US" smtClean="0"/>
              <a:pPr/>
              <a:t>14</a:t>
            </a:fld>
            <a:endParaRPr lang="en-US" dirty="0"/>
          </a:p>
        </p:txBody>
      </p:sp>
      <p:sp>
        <p:nvSpPr>
          <p:cNvPr id="6" name="Rectangle 2">
            <a:extLst>
              <a:ext uri="{FF2B5EF4-FFF2-40B4-BE49-F238E27FC236}">
                <a16:creationId xmlns:a16="http://schemas.microsoft.com/office/drawing/2014/main" id="{5F2A4EF2-E7B6-594C-873B-F524C783984B}"/>
              </a:ext>
            </a:extLst>
          </p:cNvPr>
          <p:cNvSpPr>
            <a:spLocks noChangeArrowheads="1"/>
          </p:cNvSpPr>
          <p:nvPr/>
        </p:nvSpPr>
        <p:spPr bwMode="auto">
          <a:xfrm>
            <a:off x="4572000" y="1924431"/>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4097" name="Picture 20" descr="Diagram&#10;&#10;Description automatically generated">
            <a:extLst>
              <a:ext uri="{FF2B5EF4-FFF2-40B4-BE49-F238E27FC236}">
                <a16:creationId xmlns:a16="http://schemas.microsoft.com/office/drawing/2014/main" id="{A35B6DD5-4010-814D-9066-34A325B92E35}"/>
              </a:ext>
            </a:extLst>
          </p:cNvPr>
          <p:cNvPicPr>
            <a:picLocks noChangeAspect="1" noChangeArrowheads="1"/>
          </p:cNvPicPr>
          <p:nvPr/>
        </p:nvPicPr>
        <p:blipFill>
          <a:blip r:embed="rId2" r:link="rId3">
            <a:extLst>
              <a:ext uri="{28A0092B-C50C-407E-A947-70E740481C1C}">
                <a14:useLocalDpi xmlns:a14="http://schemas.microsoft.com/office/drawing/2010/main" val="0"/>
              </a:ext>
            </a:extLst>
          </a:blip>
          <a:srcRect/>
          <a:stretch>
            <a:fillRect/>
          </a:stretch>
        </p:blipFill>
        <p:spPr bwMode="auto">
          <a:xfrm>
            <a:off x="4572000" y="1924431"/>
            <a:ext cx="4546600" cy="19812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7546451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E7313F-5391-834F-ACD1-C46759CA8304}"/>
              </a:ext>
            </a:extLst>
          </p:cNvPr>
          <p:cNvSpPr>
            <a:spLocks noGrp="1"/>
          </p:cNvSpPr>
          <p:nvPr>
            <p:ph type="title"/>
          </p:nvPr>
        </p:nvSpPr>
        <p:spPr/>
        <p:txBody>
          <a:bodyPr/>
          <a:lstStyle/>
          <a:p>
            <a:r>
              <a:rPr lang="en-US" dirty="0"/>
              <a:t>What Hasn’t changed – our Mission</a:t>
            </a:r>
          </a:p>
        </p:txBody>
      </p:sp>
      <p:sp>
        <p:nvSpPr>
          <p:cNvPr id="3" name="Content Placeholder 2">
            <a:extLst>
              <a:ext uri="{FF2B5EF4-FFF2-40B4-BE49-F238E27FC236}">
                <a16:creationId xmlns:a16="http://schemas.microsoft.com/office/drawing/2014/main" id="{38A932C2-E1EB-914D-88D3-10A39497DD5E}"/>
              </a:ext>
            </a:extLst>
          </p:cNvPr>
          <p:cNvSpPr>
            <a:spLocks noGrp="1"/>
          </p:cNvSpPr>
          <p:nvPr>
            <p:ph idx="1"/>
          </p:nvPr>
        </p:nvSpPr>
        <p:spPr>
          <a:xfrm>
            <a:off x="513159" y="1438644"/>
            <a:ext cx="4421256" cy="3044146"/>
          </a:xfrm>
        </p:spPr>
        <p:txBody>
          <a:bodyPr/>
          <a:lstStyle/>
          <a:p>
            <a:r>
              <a:rPr lang="en-US" sz="1600" dirty="0"/>
              <a:t>Mission: To enable discoveries that advance science and society through the application of advanced computing technologies.</a:t>
            </a:r>
          </a:p>
          <a:p>
            <a:endParaRPr lang="en-US" dirty="0"/>
          </a:p>
        </p:txBody>
      </p:sp>
      <p:sp>
        <p:nvSpPr>
          <p:cNvPr id="4" name="Date Placeholder 3">
            <a:extLst>
              <a:ext uri="{FF2B5EF4-FFF2-40B4-BE49-F238E27FC236}">
                <a16:creationId xmlns:a16="http://schemas.microsoft.com/office/drawing/2014/main" id="{161269CE-7DB4-3845-AE86-C64D6998283A}"/>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3615B2AA-E61C-4643-B3B4-968C52F52CB6}"/>
              </a:ext>
            </a:extLst>
          </p:cNvPr>
          <p:cNvSpPr>
            <a:spLocks noGrp="1"/>
          </p:cNvSpPr>
          <p:nvPr>
            <p:ph type="sldNum" sz="quarter" idx="12"/>
          </p:nvPr>
        </p:nvSpPr>
        <p:spPr/>
        <p:txBody>
          <a:bodyPr/>
          <a:lstStyle/>
          <a:p>
            <a:fld id="{D57F1E4F-1CFF-5643-939E-217C01CDF565}" type="slidenum">
              <a:rPr lang="en-US" smtClean="0"/>
              <a:pPr/>
              <a:t>15</a:t>
            </a:fld>
            <a:endParaRPr lang="en-US" dirty="0"/>
          </a:p>
        </p:txBody>
      </p:sp>
      <p:pic>
        <p:nvPicPr>
          <p:cNvPr id="6" name="Picture 5" descr="A picture containing indoor, sitting, computer, front&#10;&#10;Description automatically generated">
            <a:extLst>
              <a:ext uri="{FF2B5EF4-FFF2-40B4-BE49-F238E27FC236}">
                <a16:creationId xmlns:a16="http://schemas.microsoft.com/office/drawing/2014/main" id="{0BE9F7EE-0033-B941-A754-472EDACC5C03}"/>
              </a:ext>
            </a:extLst>
          </p:cNvPr>
          <p:cNvPicPr/>
          <p:nvPr/>
        </p:nvPicPr>
        <p:blipFill>
          <a:blip r:embed="rId2">
            <a:extLst>
              <a:ext uri="{28A0092B-C50C-407E-A947-70E740481C1C}">
                <a14:useLocalDpi xmlns:a14="http://schemas.microsoft.com/office/drawing/2010/main" val="0"/>
              </a:ext>
            </a:extLst>
          </a:blip>
          <a:stretch>
            <a:fillRect/>
          </a:stretch>
        </p:blipFill>
        <p:spPr>
          <a:xfrm>
            <a:off x="5240454" y="1067487"/>
            <a:ext cx="3518535" cy="1913255"/>
          </a:xfrm>
          <a:prstGeom prst="rect">
            <a:avLst/>
          </a:prstGeom>
        </p:spPr>
      </p:pic>
      <p:pic>
        <p:nvPicPr>
          <p:cNvPr id="7" name="Picture 6" descr="A picture containing indoor, sitting, monitor, computer&#10;&#10;Description automatically generated">
            <a:extLst>
              <a:ext uri="{FF2B5EF4-FFF2-40B4-BE49-F238E27FC236}">
                <a16:creationId xmlns:a16="http://schemas.microsoft.com/office/drawing/2014/main" id="{B0C437B9-06B5-264C-81EE-5FDA4EC0179E}"/>
              </a:ext>
            </a:extLst>
          </p:cNvPr>
          <p:cNvPicPr/>
          <p:nvPr/>
        </p:nvPicPr>
        <p:blipFill>
          <a:blip r:embed="rId3">
            <a:extLst>
              <a:ext uri="{28A0092B-C50C-407E-A947-70E740481C1C}">
                <a14:useLocalDpi xmlns:a14="http://schemas.microsoft.com/office/drawing/2010/main" val="0"/>
              </a:ext>
            </a:extLst>
          </a:blip>
          <a:stretch>
            <a:fillRect/>
          </a:stretch>
        </p:blipFill>
        <p:spPr>
          <a:xfrm>
            <a:off x="5131868" y="2794369"/>
            <a:ext cx="3298454" cy="1643816"/>
          </a:xfrm>
          <a:prstGeom prst="rect">
            <a:avLst/>
          </a:prstGeom>
        </p:spPr>
      </p:pic>
      <p:sp>
        <p:nvSpPr>
          <p:cNvPr id="9" name="TextBox 8">
            <a:extLst>
              <a:ext uri="{FF2B5EF4-FFF2-40B4-BE49-F238E27FC236}">
                <a16:creationId xmlns:a16="http://schemas.microsoft.com/office/drawing/2014/main" id="{83E24C9D-4029-BC41-B319-9D73C3B4EEA4}"/>
              </a:ext>
            </a:extLst>
          </p:cNvPr>
          <p:cNvSpPr txBox="1"/>
          <p:nvPr/>
        </p:nvSpPr>
        <p:spPr>
          <a:xfrm>
            <a:off x="3730428" y="4397527"/>
            <a:ext cx="4699894" cy="400110"/>
          </a:xfrm>
          <a:prstGeom prst="rect">
            <a:avLst/>
          </a:prstGeom>
          <a:noFill/>
        </p:spPr>
        <p:txBody>
          <a:bodyPr wrap="square" rtlCol="0">
            <a:spAutoFit/>
          </a:bodyPr>
          <a:lstStyle/>
          <a:p>
            <a:pPr algn="ctr"/>
            <a:r>
              <a:rPr lang="en-US" sz="1000" i="1" dirty="0"/>
              <a:t>Figure: ”World’s Most Detailed Tornado Simulation”, Leigh </a:t>
            </a:r>
            <a:r>
              <a:rPr lang="en-US" sz="1000" i="1" dirty="0" err="1"/>
              <a:t>Orf</a:t>
            </a:r>
            <a:r>
              <a:rPr lang="en-US" sz="1000" i="1" dirty="0"/>
              <a:t>, Wisconsin – used more than 200,000 cores on Frontera</a:t>
            </a:r>
          </a:p>
        </p:txBody>
      </p:sp>
    </p:spTree>
    <p:extLst>
      <p:ext uri="{BB962C8B-B14F-4D97-AF65-F5344CB8AC3E}">
        <p14:creationId xmlns:p14="http://schemas.microsoft.com/office/powerpoint/2010/main" val="113012267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TACC Launched in June, 2001</a:t>
            </a:r>
          </a:p>
        </p:txBody>
      </p:sp>
      <p:sp>
        <p:nvSpPr>
          <p:cNvPr id="3" name="Content Placeholder 2"/>
          <p:cNvSpPr>
            <a:spLocks noGrp="1"/>
          </p:cNvSpPr>
          <p:nvPr>
            <p:ph idx="1"/>
          </p:nvPr>
        </p:nvSpPr>
        <p:spPr>
          <a:xfrm>
            <a:off x="808591" y="1410526"/>
            <a:ext cx="3357505" cy="2711450"/>
          </a:xfrm>
        </p:spPr>
        <p:txBody>
          <a:bodyPr>
            <a:normAutofit/>
          </a:bodyPr>
          <a:lstStyle/>
          <a:p>
            <a:r>
              <a:rPr lang="en-US" dirty="0"/>
              <a:t>In 2001, budget of $600k staff of 12 (some shared). </a:t>
            </a:r>
          </a:p>
          <a:p>
            <a:r>
              <a:rPr lang="en-US" dirty="0"/>
              <a:t>50GF computing resource (1/200,000</a:t>
            </a:r>
            <a:r>
              <a:rPr lang="en-US" baseline="30000" dirty="0"/>
              <a:t>th</a:t>
            </a:r>
            <a:r>
              <a:rPr lang="en-US" dirty="0"/>
              <a:t> of the current system). </a:t>
            </a:r>
          </a:p>
        </p:txBody>
      </p:sp>
      <p:sp>
        <p:nvSpPr>
          <p:cNvPr id="4" name="Date Placeholder 3"/>
          <p:cNvSpPr>
            <a:spLocks noGrp="1"/>
          </p:cNvSpPr>
          <p:nvPr>
            <p:ph type="dt" sz="half" idx="10"/>
          </p:nvPr>
        </p:nvSpPr>
        <p:spPr/>
        <p:txBody>
          <a:bodyPr/>
          <a:lstStyle/>
          <a:p>
            <a:fld id="{EB9485BF-BBAE-3B4C-B74C-D5A0814F19EA}" type="datetime1">
              <a:rPr lang="en-US" smtClean="0">
                <a:solidFill>
                  <a:prstClr val="white">
                    <a:lumMod val="95000"/>
                  </a:prstClr>
                </a:solidFill>
                <a:latin typeface="Century Gothic"/>
              </a:rPr>
              <a:pPr/>
              <a:t>9/29/21</a:t>
            </a:fld>
            <a:endParaRPr lang="en-US" dirty="0">
              <a:solidFill>
                <a:prstClr val="white">
                  <a:lumMod val="95000"/>
                </a:prstClr>
              </a:solidFill>
              <a:latin typeface="Century Gothic"/>
            </a:endParaRPr>
          </a:p>
        </p:txBody>
      </p:sp>
      <p:sp>
        <p:nvSpPr>
          <p:cNvPr id="5" name="Slide Number Placeholder 4"/>
          <p:cNvSpPr>
            <a:spLocks noGrp="1"/>
          </p:cNvSpPr>
          <p:nvPr>
            <p:ph type="sldNum" sz="quarter" idx="12"/>
          </p:nvPr>
        </p:nvSpPr>
        <p:spPr/>
        <p:txBody>
          <a:bodyPr/>
          <a:lstStyle/>
          <a:p>
            <a:fld id="{D57F1E4F-1CFF-5643-939E-217C01CDF565}" type="slidenum">
              <a:rPr lang="en-US" smtClean="0">
                <a:solidFill>
                  <a:prstClr val="white">
                    <a:lumMod val="95000"/>
                  </a:prstClr>
                </a:solidFill>
                <a:latin typeface="Century Gothic"/>
              </a:rPr>
              <a:pPr/>
              <a:t>16</a:t>
            </a:fld>
            <a:endParaRPr lang="en-US" dirty="0">
              <a:solidFill>
                <a:prstClr val="white">
                  <a:lumMod val="95000"/>
                </a:prstClr>
              </a:solidFill>
              <a:latin typeface="Century Gothic"/>
            </a:endParaRPr>
          </a:p>
        </p:txBody>
      </p:sp>
      <p:pic>
        <p:nvPicPr>
          <p:cNvPr id="10" name="Picture 9">
            <a:extLst>
              <a:ext uri="{FF2B5EF4-FFF2-40B4-BE49-F238E27FC236}">
                <a16:creationId xmlns:a16="http://schemas.microsoft.com/office/drawing/2014/main" id="{DE10E56E-3469-7440-9FAB-0A9CB3A94A7D}"/>
              </a:ext>
            </a:extLst>
          </p:cNvPr>
          <p:cNvPicPr>
            <a:picLocks noChangeAspect="1"/>
          </p:cNvPicPr>
          <p:nvPr/>
        </p:nvPicPr>
        <p:blipFill>
          <a:blip r:embed="rId2"/>
          <a:stretch>
            <a:fillRect/>
          </a:stretch>
        </p:blipFill>
        <p:spPr>
          <a:xfrm>
            <a:off x="5205154" y="831376"/>
            <a:ext cx="2861543" cy="1907695"/>
          </a:xfrm>
          <a:prstGeom prst="rect">
            <a:avLst/>
          </a:prstGeom>
        </p:spPr>
      </p:pic>
      <p:sp>
        <p:nvSpPr>
          <p:cNvPr id="11" name="Rectangle 10">
            <a:extLst>
              <a:ext uri="{FF2B5EF4-FFF2-40B4-BE49-F238E27FC236}">
                <a16:creationId xmlns:a16="http://schemas.microsoft.com/office/drawing/2014/main" id="{22558F6C-C495-974B-AC1E-A38578D47583}"/>
              </a:ext>
            </a:extLst>
          </p:cNvPr>
          <p:cNvSpPr/>
          <p:nvPr/>
        </p:nvSpPr>
        <p:spPr>
          <a:xfrm>
            <a:off x="5160038" y="2766251"/>
            <a:ext cx="3357506" cy="938719"/>
          </a:xfrm>
          <a:prstGeom prst="rect">
            <a:avLst/>
          </a:prstGeom>
        </p:spPr>
        <p:txBody>
          <a:bodyPr wrap="square">
            <a:spAutoFit/>
          </a:bodyPr>
          <a:lstStyle/>
          <a:p>
            <a:r>
              <a:rPr lang="en-US" sz="1100" b="1" dirty="0">
                <a:solidFill>
                  <a:srgbClr val="FFFFFF"/>
                </a:solidFill>
                <a:latin typeface="Helvetica Neue" panose="02000503000000020004" pitchFamily="2" charset="0"/>
              </a:rPr>
              <a:t>TACC's First System</a:t>
            </a:r>
            <a:br>
              <a:rPr lang="en-US" sz="1100" dirty="0"/>
            </a:br>
            <a:r>
              <a:rPr lang="en-US" sz="1100" dirty="0">
                <a:solidFill>
                  <a:srgbClr val="000000"/>
                </a:solidFill>
                <a:latin typeface="Helvetica Neue" panose="02000503000000020004" pitchFamily="2" charset="0"/>
              </a:rPr>
              <a:t>.</a:t>
            </a:r>
            <a:br>
              <a:rPr lang="en-US" sz="1100" dirty="0"/>
            </a:br>
            <a:r>
              <a:rPr lang="en-US" sz="1100" dirty="0">
                <a:solidFill>
                  <a:srgbClr val="FFFFFF"/>
                </a:solidFill>
                <a:latin typeface="Helvetica Neue" panose="02000503000000020004" pitchFamily="2" charset="0"/>
              </a:rPr>
              <a:t>TACC receives a 272-processor, liquid-cooled Cray T3E transitioned from the San Diego Supercomputer Center through the NPACI project.</a:t>
            </a:r>
            <a:endParaRPr lang="en-US" sz="1100" dirty="0"/>
          </a:p>
        </p:txBody>
      </p:sp>
    </p:spTree>
    <p:extLst>
      <p:ext uri="{BB962C8B-B14F-4D97-AF65-F5344CB8AC3E}">
        <p14:creationId xmlns:p14="http://schemas.microsoft.com/office/powerpoint/2010/main" val="428088467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2003</a:t>
            </a:r>
          </a:p>
        </p:txBody>
      </p:sp>
      <p:sp>
        <p:nvSpPr>
          <p:cNvPr id="4" name="Date Placeholder 3"/>
          <p:cNvSpPr>
            <a:spLocks noGrp="1"/>
          </p:cNvSpPr>
          <p:nvPr>
            <p:ph type="dt" sz="half" idx="10"/>
          </p:nvPr>
        </p:nvSpPr>
        <p:spPr/>
        <p:txBody>
          <a:bodyPr/>
          <a:lstStyle/>
          <a:p>
            <a:fld id="{EB9485BF-BBAE-3B4C-B74C-D5A0814F19EA}" type="datetime1">
              <a:rPr lang="en-US" smtClean="0">
                <a:solidFill>
                  <a:prstClr val="white">
                    <a:lumMod val="95000"/>
                  </a:prstClr>
                </a:solidFill>
                <a:latin typeface="Century Gothic"/>
              </a:rPr>
              <a:pPr/>
              <a:t>9/29/21</a:t>
            </a:fld>
            <a:endParaRPr lang="en-US" dirty="0">
              <a:solidFill>
                <a:prstClr val="white">
                  <a:lumMod val="95000"/>
                </a:prstClr>
              </a:solidFill>
              <a:latin typeface="Century Gothic"/>
            </a:endParaRPr>
          </a:p>
        </p:txBody>
      </p:sp>
      <p:sp>
        <p:nvSpPr>
          <p:cNvPr id="5" name="Slide Number Placeholder 4"/>
          <p:cNvSpPr>
            <a:spLocks noGrp="1"/>
          </p:cNvSpPr>
          <p:nvPr>
            <p:ph type="sldNum" sz="quarter" idx="12"/>
          </p:nvPr>
        </p:nvSpPr>
        <p:spPr/>
        <p:txBody>
          <a:bodyPr/>
          <a:lstStyle/>
          <a:p>
            <a:fld id="{D57F1E4F-1CFF-5643-939E-217C01CDF565}" type="slidenum">
              <a:rPr lang="en-US" smtClean="0">
                <a:solidFill>
                  <a:prstClr val="white">
                    <a:lumMod val="95000"/>
                  </a:prstClr>
                </a:solidFill>
                <a:latin typeface="Century Gothic"/>
              </a:rPr>
              <a:pPr/>
              <a:t>17</a:t>
            </a:fld>
            <a:endParaRPr lang="en-US" dirty="0">
              <a:solidFill>
                <a:prstClr val="white">
                  <a:lumMod val="95000"/>
                </a:prstClr>
              </a:solidFill>
              <a:latin typeface="Century Gothic"/>
            </a:endParaRPr>
          </a:p>
        </p:txBody>
      </p:sp>
      <p:sp>
        <p:nvSpPr>
          <p:cNvPr id="11" name="Rectangle 10">
            <a:extLst>
              <a:ext uri="{FF2B5EF4-FFF2-40B4-BE49-F238E27FC236}">
                <a16:creationId xmlns:a16="http://schemas.microsoft.com/office/drawing/2014/main" id="{22558F6C-C495-974B-AC1E-A38578D47583}"/>
              </a:ext>
            </a:extLst>
          </p:cNvPr>
          <p:cNvSpPr/>
          <p:nvPr/>
        </p:nvSpPr>
        <p:spPr>
          <a:xfrm>
            <a:off x="258859" y="1085589"/>
            <a:ext cx="3452848" cy="1223412"/>
          </a:xfrm>
          <a:prstGeom prst="rect">
            <a:avLst/>
          </a:prstGeom>
        </p:spPr>
        <p:txBody>
          <a:bodyPr wrap="square">
            <a:spAutoFit/>
          </a:bodyPr>
          <a:lstStyle/>
          <a:p>
            <a:r>
              <a:rPr lang="en-US" sz="1050" b="1" dirty="0"/>
              <a:t>Lonestar2 Deployed</a:t>
            </a:r>
          </a:p>
          <a:p>
            <a:r>
              <a:rPr lang="en-US" sz="1050" dirty="0"/>
              <a:t>The Dell-Cray Linux cluster is installed by TACC. It is the most powerful system in the National Partnership for Advanced Computational Infrastructure (NPACI) and the 4th most powerful supercomputer for U.S. academic research at the time, with a peak performance of 3.67 teraflops.</a:t>
            </a:r>
          </a:p>
        </p:txBody>
      </p:sp>
      <p:pic>
        <p:nvPicPr>
          <p:cNvPr id="6" name="Picture 5">
            <a:extLst>
              <a:ext uri="{FF2B5EF4-FFF2-40B4-BE49-F238E27FC236}">
                <a16:creationId xmlns:a16="http://schemas.microsoft.com/office/drawing/2014/main" id="{06FE8695-7650-964E-889A-ACEF86E93D50}"/>
              </a:ext>
            </a:extLst>
          </p:cNvPr>
          <p:cNvPicPr>
            <a:picLocks noChangeAspect="1"/>
          </p:cNvPicPr>
          <p:nvPr/>
        </p:nvPicPr>
        <p:blipFill>
          <a:blip r:embed="rId2"/>
          <a:stretch>
            <a:fillRect/>
          </a:stretch>
        </p:blipFill>
        <p:spPr>
          <a:xfrm>
            <a:off x="3792866" y="-60308"/>
            <a:ext cx="4927345" cy="2722358"/>
          </a:xfrm>
          <a:prstGeom prst="rect">
            <a:avLst/>
          </a:prstGeom>
        </p:spPr>
      </p:pic>
      <p:pic>
        <p:nvPicPr>
          <p:cNvPr id="9" name="Picture 8">
            <a:extLst>
              <a:ext uri="{FF2B5EF4-FFF2-40B4-BE49-F238E27FC236}">
                <a16:creationId xmlns:a16="http://schemas.microsoft.com/office/drawing/2014/main" id="{98E333CF-DA14-A743-A8D4-A5292EDA04BF}"/>
              </a:ext>
            </a:extLst>
          </p:cNvPr>
          <p:cNvPicPr>
            <a:picLocks noChangeAspect="1"/>
          </p:cNvPicPr>
          <p:nvPr/>
        </p:nvPicPr>
        <p:blipFill>
          <a:blip r:embed="rId3"/>
          <a:stretch>
            <a:fillRect/>
          </a:stretch>
        </p:blipFill>
        <p:spPr>
          <a:xfrm>
            <a:off x="593608" y="2664812"/>
            <a:ext cx="2783350" cy="1855567"/>
          </a:xfrm>
          <a:prstGeom prst="rect">
            <a:avLst/>
          </a:prstGeom>
        </p:spPr>
      </p:pic>
      <p:sp>
        <p:nvSpPr>
          <p:cNvPr id="12" name="Rectangle 11">
            <a:extLst>
              <a:ext uri="{FF2B5EF4-FFF2-40B4-BE49-F238E27FC236}">
                <a16:creationId xmlns:a16="http://schemas.microsoft.com/office/drawing/2014/main" id="{576F2BDD-C4E5-8E47-B573-AAD02956A1D2}"/>
              </a:ext>
            </a:extLst>
          </p:cNvPr>
          <p:cNvSpPr/>
          <p:nvPr/>
        </p:nvSpPr>
        <p:spPr>
          <a:xfrm>
            <a:off x="2946100" y="2943263"/>
            <a:ext cx="4572000" cy="900246"/>
          </a:xfrm>
          <a:prstGeom prst="rect">
            <a:avLst/>
          </a:prstGeom>
        </p:spPr>
        <p:txBody>
          <a:bodyPr>
            <a:spAutoFit/>
          </a:bodyPr>
          <a:lstStyle/>
          <a:p>
            <a:r>
              <a:rPr lang="en-US" sz="1050" b="1" dirty="0">
                <a:solidFill>
                  <a:srgbClr val="FFFFFF"/>
                </a:solidFill>
                <a:latin typeface="Helvetica Neue" panose="02000503000000020004" pitchFamily="2" charset="0"/>
              </a:rPr>
              <a:t>TACC joins </a:t>
            </a:r>
            <a:r>
              <a:rPr lang="en-US" sz="1050" b="1" dirty="0" err="1">
                <a:solidFill>
                  <a:srgbClr val="FFFFFF"/>
                </a:solidFill>
                <a:latin typeface="Helvetica Neue" panose="02000503000000020004" pitchFamily="2" charset="0"/>
              </a:rPr>
              <a:t>TeraGrid</a:t>
            </a:r>
            <a:br>
              <a:rPr lang="en-US" sz="1050" dirty="0"/>
            </a:br>
            <a:r>
              <a:rPr lang="en-US" sz="1050" dirty="0">
                <a:solidFill>
                  <a:srgbClr val="000000"/>
                </a:solidFill>
                <a:latin typeface="Helvetica Neue" panose="02000503000000020004" pitchFamily="2" charset="0"/>
              </a:rPr>
              <a:t>.</a:t>
            </a:r>
            <a:br>
              <a:rPr lang="en-US" sz="1050" dirty="0"/>
            </a:br>
            <a:r>
              <a:rPr lang="en-US" sz="1050" dirty="0">
                <a:solidFill>
                  <a:srgbClr val="FFFFFF"/>
                </a:solidFill>
                <a:latin typeface="Helvetica Neue" panose="02000503000000020004" pitchFamily="2" charset="0"/>
              </a:rPr>
              <a:t>The National Science Foundation (NSF) awards TACC a partnership in the </a:t>
            </a:r>
            <a:r>
              <a:rPr lang="en-US" sz="1050" dirty="0" err="1">
                <a:solidFill>
                  <a:srgbClr val="FFFFFF"/>
                </a:solidFill>
                <a:latin typeface="Helvetica Neue" panose="02000503000000020004" pitchFamily="2" charset="0"/>
              </a:rPr>
              <a:t>TeraGrid</a:t>
            </a:r>
            <a:r>
              <a:rPr lang="en-US" sz="1050" dirty="0">
                <a:solidFill>
                  <a:srgbClr val="FFFFFF"/>
                </a:solidFill>
                <a:latin typeface="Helvetica Neue" panose="02000503000000020004" pitchFamily="2" charset="0"/>
              </a:rPr>
              <a:t>, the world's largest, distributed infrastructure for open scientific research.</a:t>
            </a:r>
            <a:endParaRPr lang="en-US" sz="1050" dirty="0"/>
          </a:p>
        </p:txBody>
      </p:sp>
      <p:sp>
        <p:nvSpPr>
          <p:cNvPr id="13" name="Rectangle 12">
            <a:extLst>
              <a:ext uri="{FF2B5EF4-FFF2-40B4-BE49-F238E27FC236}">
                <a16:creationId xmlns:a16="http://schemas.microsoft.com/office/drawing/2014/main" id="{8A0D1761-DA35-ED41-A74C-CC921C5A4605}"/>
              </a:ext>
            </a:extLst>
          </p:cNvPr>
          <p:cNvSpPr/>
          <p:nvPr/>
        </p:nvSpPr>
        <p:spPr>
          <a:xfrm>
            <a:off x="3296795" y="4195246"/>
            <a:ext cx="4572000" cy="253916"/>
          </a:xfrm>
          <a:prstGeom prst="rect">
            <a:avLst/>
          </a:prstGeom>
        </p:spPr>
        <p:txBody>
          <a:bodyPr>
            <a:spAutoFit/>
          </a:bodyPr>
          <a:lstStyle/>
          <a:p>
            <a:r>
              <a:rPr lang="en-US" sz="1050" b="1" dirty="0">
                <a:solidFill>
                  <a:srgbClr val="FFFFFF"/>
                </a:solidFill>
                <a:latin typeface="Helvetica Neue" panose="02000503000000020004" pitchFamily="2" charset="0"/>
              </a:rPr>
              <a:t>2004 – First hire in Bioinformatics</a:t>
            </a:r>
            <a:endParaRPr lang="en-US" sz="1050" dirty="0"/>
          </a:p>
        </p:txBody>
      </p:sp>
    </p:spTree>
    <p:extLst>
      <p:ext uri="{BB962C8B-B14F-4D97-AF65-F5344CB8AC3E}">
        <p14:creationId xmlns:p14="http://schemas.microsoft.com/office/powerpoint/2010/main" val="297226711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63D99E-C087-254A-9EF4-C136CB1A0345}"/>
              </a:ext>
            </a:extLst>
          </p:cNvPr>
          <p:cNvSpPr>
            <a:spLocks noGrp="1"/>
          </p:cNvSpPr>
          <p:nvPr>
            <p:ph type="title"/>
          </p:nvPr>
        </p:nvSpPr>
        <p:spPr/>
        <p:txBody>
          <a:bodyPr/>
          <a:lstStyle/>
          <a:p>
            <a:r>
              <a:rPr lang="en-US" dirty="0"/>
              <a:t>2008</a:t>
            </a:r>
          </a:p>
        </p:txBody>
      </p:sp>
      <p:sp>
        <p:nvSpPr>
          <p:cNvPr id="3" name="Content Placeholder 2">
            <a:extLst>
              <a:ext uri="{FF2B5EF4-FFF2-40B4-BE49-F238E27FC236}">
                <a16:creationId xmlns:a16="http://schemas.microsoft.com/office/drawing/2014/main" id="{1E14AC7B-207D-8F49-AC58-B3822D828AB9}"/>
              </a:ext>
            </a:extLst>
          </p:cNvPr>
          <p:cNvSpPr>
            <a:spLocks noGrp="1"/>
          </p:cNvSpPr>
          <p:nvPr>
            <p:ph idx="1"/>
          </p:nvPr>
        </p:nvSpPr>
        <p:spPr>
          <a:xfrm>
            <a:off x="322385" y="1369318"/>
            <a:ext cx="3085235" cy="2711450"/>
          </a:xfrm>
        </p:spPr>
        <p:txBody>
          <a:bodyPr>
            <a:normAutofit/>
          </a:bodyPr>
          <a:lstStyle/>
          <a:p>
            <a:r>
              <a:rPr lang="en-US" b="1" dirty="0"/>
              <a:t>Ranger Deployed</a:t>
            </a:r>
          </a:p>
          <a:p>
            <a:r>
              <a:rPr lang="en-US" dirty="0"/>
              <a:t>TACC launches the world's most powerful supercomputer for open science research. With a peak performance of 579.4 teraflops, Ranger is five times more capable than any open system in the </a:t>
            </a:r>
            <a:r>
              <a:rPr lang="en-US" dirty="0" err="1"/>
              <a:t>TeraGrid</a:t>
            </a:r>
            <a:r>
              <a:rPr lang="en-US" dirty="0"/>
              <a:t>.</a:t>
            </a:r>
            <a:br>
              <a:rPr lang="en-US" dirty="0"/>
            </a:br>
            <a:endParaRPr lang="en-US" dirty="0"/>
          </a:p>
        </p:txBody>
      </p:sp>
      <p:sp>
        <p:nvSpPr>
          <p:cNvPr id="4" name="Date Placeholder 3">
            <a:extLst>
              <a:ext uri="{FF2B5EF4-FFF2-40B4-BE49-F238E27FC236}">
                <a16:creationId xmlns:a16="http://schemas.microsoft.com/office/drawing/2014/main" id="{C0DD1B85-A1F3-4341-A152-34A3755BDB39}"/>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18D6CF73-1E53-034E-A892-5E14596941DD}"/>
              </a:ext>
            </a:extLst>
          </p:cNvPr>
          <p:cNvSpPr>
            <a:spLocks noGrp="1"/>
          </p:cNvSpPr>
          <p:nvPr>
            <p:ph type="sldNum" sz="quarter" idx="12"/>
          </p:nvPr>
        </p:nvSpPr>
        <p:spPr/>
        <p:txBody>
          <a:bodyPr/>
          <a:lstStyle/>
          <a:p>
            <a:fld id="{D57F1E4F-1CFF-5643-939E-217C01CDF565}" type="slidenum">
              <a:rPr lang="en-US" smtClean="0"/>
              <a:pPr/>
              <a:t>18</a:t>
            </a:fld>
            <a:endParaRPr lang="en-US" dirty="0"/>
          </a:p>
        </p:txBody>
      </p:sp>
      <p:pic>
        <p:nvPicPr>
          <p:cNvPr id="6" name="Picture 5">
            <a:extLst>
              <a:ext uri="{FF2B5EF4-FFF2-40B4-BE49-F238E27FC236}">
                <a16:creationId xmlns:a16="http://schemas.microsoft.com/office/drawing/2014/main" id="{E72437D3-B7FE-4047-9F5F-5CE1921DC689}"/>
              </a:ext>
            </a:extLst>
          </p:cNvPr>
          <p:cNvPicPr>
            <a:picLocks noChangeAspect="1"/>
          </p:cNvPicPr>
          <p:nvPr/>
        </p:nvPicPr>
        <p:blipFill>
          <a:blip r:embed="rId2"/>
          <a:stretch>
            <a:fillRect/>
          </a:stretch>
        </p:blipFill>
        <p:spPr>
          <a:xfrm>
            <a:off x="3863955" y="1177472"/>
            <a:ext cx="5006521" cy="2972622"/>
          </a:xfrm>
          <a:prstGeom prst="rect">
            <a:avLst/>
          </a:prstGeom>
        </p:spPr>
      </p:pic>
    </p:spTree>
    <p:extLst>
      <p:ext uri="{BB962C8B-B14F-4D97-AF65-F5344CB8AC3E}">
        <p14:creationId xmlns:p14="http://schemas.microsoft.com/office/powerpoint/2010/main" val="17704016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63D99E-C087-254A-9EF4-C136CB1A0345}"/>
              </a:ext>
            </a:extLst>
          </p:cNvPr>
          <p:cNvSpPr>
            <a:spLocks noGrp="1"/>
          </p:cNvSpPr>
          <p:nvPr>
            <p:ph type="title"/>
          </p:nvPr>
        </p:nvSpPr>
        <p:spPr/>
        <p:txBody>
          <a:bodyPr/>
          <a:lstStyle/>
          <a:p>
            <a:r>
              <a:rPr lang="en-US" dirty="0"/>
              <a:t>2009 </a:t>
            </a:r>
          </a:p>
        </p:txBody>
      </p:sp>
      <p:sp>
        <p:nvSpPr>
          <p:cNvPr id="3" name="Content Placeholder 2">
            <a:extLst>
              <a:ext uri="{FF2B5EF4-FFF2-40B4-BE49-F238E27FC236}">
                <a16:creationId xmlns:a16="http://schemas.microsoft.com/office/drawing/2014/main" id="{1E14AC7B-207D-8F49-AC58-B3822D828AB9}"/>
              </a:ext>
            </a:extLst>
          </p:cNvPr>
          <p:cNvSpPr>
            <a:spLocks noGrp="1"/>
          </p:cNvSpPr>
          <p:nvPr>
            <p:ph idx="1"/>
          </p:nvPr>
        </p:nvSpPr>
        <p:spPr>
          <a:xfrm>
            <a:off x="322385" y="1076721"/>
            <a:ext cx="3313572" cy="3522332"/>
          </a:xfrm>
        </p:spPr>
        <p:txBody>
          <a:bodyPr>
            <a:normAutofit fontScale="92500" lnSpcReduction="10000"/>
          </a:bodyPr>
          <a:lstStyle/>
          <a:p>
            <a:r>
              <a:rPr lang="en-US" b="1" dirty="0"/>
              <a:t>Corral Deployed</a:t>
            </a:r>
          </a:p>
          <a:p>
            <a:pPr lvl="1"/>
            <a:r>
              <a:rPr lang="en-US" dirty="0"/>
              <a:t>Our first data system, focused on long term storage of data *collections* </a:t>
            </a:r>
          </a:p>
          <a:p>
            <a:pPr lvl="1"/>
            <a:r>
              <a:rPr lang="en-US" dirty="0"/>
              <a:t>First machine not for compute or visualization!</a:t>
            </a:r>
          </a:p>
          <a:p>
            <a:endParaRPr lang="en-US" dirty="0"/>
          </a:p>
          <a:p>
            <a:r>
              <a:rPr lang="en-US" sz="1400" dirty="0"/>
              <a:t>In 2009, our first large scale software/interface “Comprehensive Infrastructure” grant launched, when we joined U. of Arizona in the $100M </a:t>
            </a:r>
            <a:r>
              <a:rPr lang="en-US" sz="1400" dirty="0" err="1"/>
              <a:t>iPlant</a:t>
            </a:r>
            <a:r>
              <a:rPr lang="en-US" sz="1400" dirty="0"/>
              <a:t> Collaborative</a:t>
            </a:r>
          </a:p>
          <a:p>
            <a:endParaRPr lang="en-US" dirty="0"/>
          </a:p>
          <a:p>
            <a:r>
              <a:rPr lang="en-US" dirty="0"/>
              <a:t>In 2009, we reached 65 people. </a:t>
            </a:r>
          </a:p>
          <a:p>
            <a:endParaRPr lang="en-US" dirty="0"/>
          </a:p>
          <a:p>
            <a:endParaRPr lang="en-US" dirty="0"/>
          </a:p>
        </p:txBody>
      </p:sp>
      <p:sp>
        <p:nvSpPr>
          <p:cNvPr id="4" name="Date Placeholder 3">
            <a:extLst>
              <a:ext uri="{FF2B5EF4-FFF2-40B4-BE49-F238E27FC236}">
                <a16:creationId xmlns:a16="http://schemas.microsoft.com/office/drawing/2014/main" id="{C0DD1B85-A1F3-4341-A152-34A3755BDB39}"/>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18D6CF73-1E53-034E-A892-5E14596941DD}"/>
              </a:ext>
            </a:extLst>
          </p:cNvPr>
          <p:cNvSpPr>
            <a:spLocks noGrp="1"/>
          </p:cNvSpPr>
          <p:nvPr>
            <p:ph type="sldNum" sz="quarter" idx="12"/>
          </p:nvPr>
        </p:nvSpPr>
        <p:spPr/>
        <p:txBody>
          <a:bodyPr/>
          <a:lstStyle/>
          <a:p>
            <a:fld id="{D57F1E4F-1CFF-5643-939E-217C01CDF565}" type="slidenum">
              <a:rPr lang="en-US" smtClean="0"/>
              <a:pPr/>
              <a:t>19</a:t>
            </a:fld>
            <a:endParaRPr lang="en-US" dirty="0"/>
          </a:p>
        </p:txBody>
      </p:sp>
      <p:pic>
        <p:nvPicPr>
          <p:cNvPr id="7" name="Picture 6">
            <a:extLst>
              <a:ext uri="{FF2B5EF4-FFF2-40B4-BE49-F238E27FC236}">
                <a16:creationId xmlns:a16="http://schemas.microsoft.com/office/drawing/2014/main" id="{75FC25B1-03CF-7743-A9B8-91C4FB8A524D}"/>
              </a:ext>
            </a:extLst>
          </p:cNvPr>
          <p:cNvPicPr>
            <a:picLocks noChangeAspect="1"/>
          </p:cNvPicPr>
          <p:nvPr/>
        </p:nvPicPr>
        <p:blipFill>
          <a:blip r:embed="rId2"/>
          <a:stretch>
            <a:fillRect/>
          </a:stretch>
        </p:blipFill>
        <p:spPr>
          <a:xfrm>
            <a:off x="3791911" y="99878"/>
            <a:ext cx="4246914" cy="2831276"/>
          </a:xfrm>
          <a:prstGeom prst="rect">
            <a:avLst/>
          </a:prstGeom>
        </p:spPr>
      </p:pic>
      <p:pic>
        <p:nvPicPr>
          <p:cNvPr id="8" name="Picture 7">
            <a:extLst>
              <a:ext uri="{FF2B5EF4-FFF2-40B4-BE49-F238E27FC236}">
                <a16:creationId xmlns:a16="http://schemas.microsoft.com/office/drawing/2014/main" id="{25BFC3B7-04C8-CD41-A4DF-F3D1A91BF283}"/>
              </a:ext>
            </a:extLst>
          </p:cNvPr>
          <p:cNvPicPr>
            <a:picLocks noChangeAspect="1"/>
          </p:cNvPicPr>
          <p:nvPr/>
        </p:nvPicPr>
        <p:blipFill>
          <a:blip r:embed="rId3"/>
          <a:stretch>
            <a:fillRect/>
          </a:stretch>
        </p:blipFill>
        <p:spPr>
          <a:xfrm>
            <a:off x="4813691" y="2931154"/>
            <a:ext cx="2723396" cy="1815597"/>
          </a:xfrm>
          <a:prstGeom prst="rect">
            <a:avLst/>
          </a:prstGeom>
        </p:spPr>
      </p:pic>
    </p:spTree>
    <p:extLst>
      <p:ext uri="{BB962C8B-B14F-4D97-AF65-F5344CB8AC3E}">
        <p14:creationId xmlns:p14="http://schemas.microsoft.com/office/powerpoint/2010/main" val="210310232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63D99E-C087-254A-9EF4-C136CB1A0345}"/>
              </a:ext>
            </a:extLst>
          </p:cNvPr>
          <p:cNvSpPr>
            <a:spLocks noGrp="1"/>
          </p:cNvSpPr>
          <p:nvPr>
            <p:ph type="title"/>
          </p:nvPr>
        </p:nvSpPr>
        <p:spPr/>
        <p:txBody>
          <a:bodyPr/>
          <a:lstStyle/>
          <a:p>
            <a:r>
              <a:rPr lang="en-US" dirty="0"/>
              <a:t>2010</a:t>
            </a:r>
          </a:p>
        </p:txBody>
      </p:sp>
      <p:sp>
        <p:nvSpPr>
          <p:cNvPr id="3" name="Content Placeholder 2">
            <a:extLst>
              <a:ext uri="{FF2B5EF4-FFF2-40B4-BE49-F238E27FC236}">
                <a16:creationId xmlns:a16="http://schemas.microsoft.com/office/drawing/2014/main" id="{1E14AC7B-207D-8F49-AC58-B3822D828AB9}"/>
              </a:ext>
            </a:extLst>
          </p:cNvPr>
          <p:cNvSpPr>
            <a:spLocks noGrp="1"/>
          </p:cNvSpPr>
          <p:nvPr>
            <p:ph idx="1"/>
          </p:nvPr>
        </p:nvSpPr>
        <p:spPr>
          <a:xfrm>
            <a:off x="1079877" y="1038847"/>
            <a:ext cx="3313572" cy="1666479"/>
          </a:xfrm>
        </p:spPr>
        <p:txBody>
          <a:bodyPr>
            <a:normAutofit/>
          </a:bodyPr>
          <a:lstStyle/>
          <a:p>
            <a:pPr marL="0" indent="0">
              <a:buNone/>
            </a:pPr>
            <a:r>
              <a:rPr lang="en-US" b="1" dirty="0"/>
              <a:t>Gulf Oil Spill</a:t>
            </a:r>
          </a:p>
          <a:p>
            <a:pPr marL="342900" lvl="1" indent="0">
              <a:buNone/>
            </a:pPr>
            <a:r>
              <a:rPr lang="en-US" dirty="0"/>
              <a:t>One of our early forays into “Urgent Computing” </a:t>
            </a:r>
          </a:p>
          <a:p>
            <a:endParaRPr lang="en-US" dirty="0"/>
          </a:p>
          <a:p>
            <a:endParaRPr lang="en-US" dirty="0"/>
          </a:p>
          <a:p>
            <a:endParaRPr lang="en-US" dirty="0"/>
          </a:p>
        </p:txBody>
      </p:sp>
      <p:sp>
        <p:nvSpPr>
          <p:cNvPr id="4" name="Date Placeholder 3">
            <a:extLst>
              <a:ext uri="{FF2B5EF4-FFF2-40B4-BE49-F238E27FC236}">
                <a16:creationId xmlns:a16="http://schemas.microsoft.com/office/drawing/2014/main" id="{C0DD1B85-A1F3-4341-A152-34A3755BDB39}"/>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18D6CF73-1E53-034E-A892-5E14596941DD}"/>
              </a:ext>
            </a:extLst>
          </p:cNvPr>
          <p:cNvSpPr>
            <a:spLocks noGrp="1"/>
          </p:cNvSpPr>
          <p:nvPr>
            <p:ph type="sldNum" sz="quarter" idx="12"/>
          </p:nvPr>
        </p:nvSpPr>
        <p:spPr/>
        <p:txBody>
          <a:bodyPr/>
          <a:lstStyle/>
          <a:p>
            <a:fld id="{D57F1E4F-1CFF-5643-939E-217C01CDF565}" type="slidenum">
              <a:rPr lang="en-US" smtClean="0"/>
              <a:pPr/>
              <a:t>20</a:t>
            </a:fld>
            <a:endParaRPr lang="en-US" dirty="0"/>
          </a:p>
        </p:txBody>
      </p:sp>
      <p:pic>
        <p:nvPicPr>
          <p:cNvPr id="6" name="Picture 5">
            <a:extLst>
              <a:ext uri="{FF2B5EF4-FFF2-40B4-BE49-F238E27FC236}">
                <a16:creationId xmlns:a16="http://schemas.microsoft.com/office/drawing/2014/main" id="{90B9E8D7-F871-0140-849D-21457ED0B15E}"/>
              </a:ext>
            </a:extLst>
          </p:cNvPr>
          <p:cNvPicPr>
            <a:picLocks noChangeAspect="1"/>
          </p:cNvPicPr>
          <p:nvPr/>
        </p:nvPicPr>
        <p:blipFill>
          <a:blip r:embed="rId2"/>
          <a:stretch>
            <a:fillRect/>
          </a:stretch>
        </p:blipFill>
        <p:spPr>
          <a:xfrm>
            <a:off x="4503725" y="416249"/>
            <a:ext cx="3237150" cy="1815597"/>
          </a:xfrm>
          <a:prstGeom prst="rect">
            <a:avLst/>
          </a:prstGeom>
        </p:spPr>
      </p:pic>
      <p:pic>
        <p:nvPicPr>
          <p:cNvPr id="9" name="Picture 8">
            <a:extLst>
              <a:ext uri="{FF2B5EF4-FFF2-40B4-BE49-F238E27FC236}">
                <a16:creationId xmlns:a16="http://schemas.microsoft.com/office/drawing/2014/main" id="{67FA2492-E6F3-BB44-B2EA-C3185FF9085A}"/>
              </a:ext>
            </a:extLst>
          </p:cNvPr>
          <p:cNvPicPr>
            <a:picLocks noChangeAspect="1"/>
          </p:cNvPicPr>
          <p:nvPr/>
        </p:nvPicPr>
        <p:blipFill>
          <a:blip r:embed="rId3"/>
          <a:stretch>
            <a:fillRect/>
          </a:stretch>
        </p:blipFill>
        <p:spPr>
          <a:xfrm>
            <a:off x="914061" y="2571749"/>
            <a:ext cx="3409097" cy="2272731"/>
          </a:xfrm>
          <a:prstGeom prst="rect">
            <a:avLst/>
          </a:prstGeom>
        </p:spPr>
      </p:pic>
      <p:sp>
        <p:nvSpPr>
          <p:cNvPr id="10" name="Rectangle 9">
            <a:extLst>
              <a:ext uri="{FF2B5EF4-FFF2-40B4-BE49-F238E27FC236}">
                <a16:creationId xmlns:a16="http://schemas.microsoft.com/office/drawing/2014/main" id="{D73A31E5-0857-6647-8657-254161268387}"/>
              </a:ext>
            </a:extLst>
          </p:cNvPr>
          <p:cNvSpPr/>
          <p:nvPr/>
        </p:nvSpPr>
        <p:spPr>
          <a:xfrm>
            <a:off x="4503725" y="2999627"/>
            <a:ext cx="4572000" cy="1269578"/>
          </a:xfrm>
          <a:prstGeom prst="rect">
            <a:avLst/>
          </a:prstGeom>
        </p:spPr>
        <p:txBody>
          <a:bodyPr>
            <a:spAutoFit/>
          </a:bodyPr>
          <a:lstStyle/>
          <a:p>
            <a:r>
              <a:rPr lang="en-US" b="1" dirty="0">
                <a:solidFill>
                  <a:srgbClr val="FFFFFF"/>
                </a:solidFill>
                <a:latin typeface="Helvetica Neue" panose="02000503000000020004" pitchFamily="2" charset="0"/>
              </a:rPr>
              <a:t>Digital Media Initiative Launched</a:t>
            </a:r>
            <a:br>
              <a:rPr lang="en-US" dirty="0">
                <a:solidFill>
                  <a:srgbClr val="FFFFFF"/>
                </a:solidFill>
                <a:latin typeface="Helvetica Neue" panose="02000503000000020004" pitchFamily="2" charset="0"/>
              </a:rPr>
            </a:br>
            <a:r>
              <a:rPr lang="en-US" dirty="0">
                <a:solidFill>
                  <a:srgbClr val="000000"/>
                </a:solidFill>
                <a:latin typeface="Helvetica Neue" panose="02000503000000020004" pitchFamily="2" charset="0"/>
              </a:rPr>
              <a:t>.</a:t>
            </a:r>
            <a:br>
              <a:rPr lang="en-US" dirty="0">
                <a:solidFill>
                  <a:srgbClr val="FFFFFF"/>
                </a:solidFill>
                <a:latin typeface="Helvetica Neue" panose="02000503000000020004" pitchFamily="2" charset="0"/>
              </a:rPr>
            </a:br>
            <a:r>
              <a:rPr lang="en-US" sz="1200" dirty="0">
                <a:solidFill>
                  <a:srgbClr val="FFFFFF"/>
                </a:solidFill>
                <a:latin typeface="Helvetica Neue" panose="02000503000000020004" pitchFamily="2" charset="0"/>
              </a:rPr>
              <a:t>TACC's initiative to support digital media, arts and humanities offers the power of advanced computing technologies to enable these communities to study and exhibit digital works.</a:t>
            </a:r>
          </a:p>
          <a:p>
            <a:r>
              <a:rPr lang="en-US" dirty="0">
                <a:solidFill>
                  <a:srgbClr val="000000"/>
                </a:solidFill>
                <a:latin typeface="Helvetica Neue" panose="02000503000000020004" pitchFamily="2" charset="0"/>
              </a:rPr>
              <a:t> </a:t>
            </a:r>
            <a:endParaRPr lang="en-US" b="0" i="0" dirty="0">
              <a:solidFill>
                <a:srgbClr val="000000"/>
              </a:solidFill>
              <a:effectLst/>
              <a:latin typeface="Helvetica Neue" panose="02000503000000020004" pitchFamily="2" charset="0"/>
            </a:endParaRPr>
          </a:p>
        </p:txBody>
      </p:sp>
    </p:spTree>
    <p:extLst>
      <p:ext uri="{BB962C8B-B14F-4D97-AF65-F5344CB8AC3E}">
        <p14:creationId xmlns:p14="http://schemas.microsoft.com/office/powerpoint/2010/main" val="63072506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63D99E-C087-254A-9EF4-C136CB1A0345}"/>
              </a:ext>
            </a:extLst>
          </p:cNvPr>
          <p:cNvSpPr>
            <a:spLocks noGrp="1"/>
          </p:cNvSpPr>
          <p:nvPr>
            <p:ph type="title"/>
          </p:nvPr>
        </p:nvSpPr>
        <p:spPr>
          <a:xfrm>
            <a:off x="184238" y="1912973"/>
            <a:ext cx="8245830" cy="1130300"/>
          </a:xfrm>
        </p:spPr>
        <p:txBody>
          <a:bodyPr/>
          <a:lstStyle/>
          <a:p>
            <a:r>
              <a:rPr lang="en-US" dirty="0"/>
              <a:t>2011</a:t>
            </a:r>
          </a:p>
        </p:txBody>
      </p:sp>
      <p:sp>
        <p:nvSpPr>
          <p:cNvPr id="4" name="Date Placeholder 3">
            <a:extLst>
              <a:ext uri="{FF2B5EF4-FFF2-40B4-BE49-F238E27FC236}">
                <a16:creationId xmlns:a16="http://schemas.microsoft.com/office/drawing/2014/main" id="{C0DD1B85-A1F3-4341-A152-34A3755BDB39}"/>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18D6CF73-1E53-034E-A892-5E14596941DD}"/>
              </a:ext>
            </a:extLst>
          </p:cNvPr>
          <p:cNvSpPr>
            <a:spLocks noGrp="1"/>
          </p:cNvSpPr>
          <p:nvPr>
            <p:ph type="sldNum" sz="quarter" idx="12"/>
          </p:nvPr>
        </p:nvSpPr>
        <p:spPr/>
        <p:txBody>
          <a:bodyPr/>
          <a:lstStyle/>
          <a:p>
            <a:fld id="{D57F1E4F-1CFF-5643-939E-217C01CDF565}" type="slidenum">
              <a:rPr lang="en-US" smtClean="0"/>
              <a:pPr/>
              <a:t>21</a:t>
            </a:fld>
            <a:endParaRPr lang="en-US" dirty="0"/>
          </a:p>
        </p:txBody>
      </p:sp>
      <p:pic>
        <p:nvPicPr>
          <p:cNvPr id="12" name="Picture 11">
            <a:extLst>
              <a:ext uri="{FF2B5EF4-FFF2-40B4-BE49-F238E27FC236}">
                <a16:creationId xmlns:a16="http://schemas.microsoft.com/office/drawing/2014/main" id="{BA9F2892-3B84-B24C-88E9-BE1322C479E0}"/>
              </a:ext>
            </a:extLst>
          </p:cNvPr>
          <p:cNvPicPr>
            <a:picLocks noChangeAspect="1"/>
          </p:cNvPicPr>
          <p:nvPr/>
        </p:nvPicPr>
        <p:blipFill>
          <a:blip r:embed="rId2"/>
          <a:stretch>
            <a:fillRect/>
          </a:stretch>
        </p:blipFill>
        <p:spPr>
          <a:xfrm>
            <a:off x="1541870" y="0"/>
            <a:ext cx="6060259" cy="5143500"/>
          </a:xfrm>
          <a:prstGeom prst="rect">
            <a:avLst/>
          </a:prstGeom>
        </p:spPr>
      </p:pic>
    </p:spTree>
    <p:extLst>
      <p:ext uri="{BB962C8B-B14F-4D97-AF65-F5344CB8AC3E}">
        <p14:creationId xmlns:p14="http://schemas.microsoft.com/office/powerpoint/2010/main" val="185925264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074562-D70E-9F44-ADC3-409DC5D11206}"/>
              </a:ext>
            </a:extLst>
          </p:cNvPr>
          <p:cNvSpPr>
            <a:spLocks noGrp="1"/>
          </p:cNvSpPr>
          <p:nvPr>
            <p:ph type="title"/>
          </p:nvPr>
        </p:nvSpPr>
        <p:spPr/>
        <p:txBody>
          <a:bodyPr/>
          <a:lstStyle/>
          <a:p>
            <a:pPr algn="ctr"/>
            <a:r>
              <a:rPr lang="en-US" dirty="0"/>
              <a:t>2013</a:t>
            </a:r>
          </a:p>
        </p:txBody>
      </p:sp>
      <p:sp>
        <p:nvSpPr>
          <p:cNvPr id="3" name="Content Placeholder 2">
            <a:extLst>
              <a:ext uri="{FF2B5EF4-FFF2-40B4-BE49-F238E27FC236}">
                <a16:creationId xmlns:a16="http://schemas.microsoft.com/office/drawing/2014/main" id="{0E7CB689-494B-BB48-BCE8-4F3EEA03C241}"/>
              </a:ext>
            </a:extLst>
          </p:cNvPr>
          <p:cNvSpPr>
            <a:spLocks noGrp="1"/>
          </p:cNvSpPr>
          <p:nvPr>
            <p:ph idx="1"/>
          </p:nvPr>
        </p:nvSpPr>
        <p:spPr>
          <a:xfrm>
            <a:off x="513159" y="978739"/>
            <a:ext cx="8245830" cy="541654"/>
          </a:xfrm>
        </p:spPr>
        <p:txBody>
          <a:bodyPr/>
          <a:lstStyle/>
          <a:p>
            <a:pPr marL="0" indent="0" algn="ctr">
              <a:buNone/>
            </a:pPr>
            <a:r>
              <a:rPr lang="en-US" dirty="0"/>
              <a:t>The new datacenter, Stampede, Stockyard</a:t>
            </a:r>
          </a:p>
        </p:txBody>
      </p:sp>
      <p:sp>
        <p:nvSpPr>
          <p:cNvPr id="4" name="Date Placeholder 3">
            <a:extLst>
              <a:ext uri="{FF2B5EF4-FFF2-40B4-BE49-F238E27FC236}">
                <a16:creationId xmlns:a16="http://schemas.microsoft.com/office/drawing/2014/main" id="{EE4BB085-060D-3F45-A3FE-3B7601BD02C0}"/>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C6B130FA-91CE-0E47-8878-206B43AA6B9A}"/>
              </a:ext>
            </a:extLst>
          </p:cNvPr>
          <p:cNvSpPr>
            <a:spLocks noGrp="1"/>
          </p:cNvSpPr>
          <p:nvPr>
            <p:ph type="sldNum" sz="quarter" idx="12"/>
          </p:nvPr>
        </p:nvSpPr>
        <p:spPr/>
        <p:txBody>
          <a:bodyPr/>
          <a:lstStyle/>
          <a:p>
            <a:fld id="{D57F1E4F-1CFF-5643-939E-217C01CDF565}" type="slidenum">
              <a:rPr lang="en-US" smtClean="0"/>
              <a:pPr/>
              <a:t>22</a:t>
            </a:fld>
            <a:endParaRPr lang="en-US" dirty="0"/>
          </a:p>
        </p:txBody>
      </p:sp>
      <p:pic>
        <p:nvPicPr>
          <p:cNvPr id="7" name="Picture 2">
            <a:extLst>
              <a:ext uri="{FF2B5EF4-FFF2-40B4-BE49-F238E27FC236}">
                <a16:creationId xmlns:a16="http://schemas.microsoft.com/office/drawing/2014/main" id="{1E719442-9D34-1E44-95FB-09F2D98BE688}"/>
              </a:ext>
            </a:extLst>
          </p:cNvPr>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bwMode="auto">
          <a:xfrm>
            <a:off x="73497" y="1646099"/>
            <a:ext cx="4958870" cy="276801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8" name="Picture 7">
            <a:extLst>
              <a:ext uri="{FF2B5EF4-FFF2-40B4-BE49-F238E27FC236}">
                <a16:creationId xmlns:a16="http://schemas.microsoft.com/office/drawing/2014/main" id="{9E0EE223-9D3B-DB4F-A068-3D4122FF25A7}"/>
              </a:ext>
            </a:extLst>
          </p:cNvPr>
          <p:cNvPicPr>
            <a:picLocks noChangeAspect="1"/>
          </p:cNvPicPr>
          <p:nvPr/>
        </p:nvPicPr>
        <p:blipFill>
          <a:blip r:embed="rId3"/>
          <a:stretch>
            <a:fillRect/>
          </a:stretch>
        </p:blipFill>
        <p:spPr>
          <a:xfrm>
            <a:off x="5201297" y="1647812"/>
            <a:ext cx="3810000" cy="2540000"/>
          </a:xfrm>
          <a:prstGeom prst="rect">
            <a:avLst/>
          </a:prstGeom>
        </p:spPr>
      </p:pic>
    </p:spTree>
    <p:extLst>
      <p:ext uri="{BB962C8B-B14F-4D97-AF65-F5344CB8AC3E}">
        <p14:creationId xmlns:p14="http://schemas.microsoft.com/office/powerpoint/2010/main" val="182291188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074562-D70E-9F44-ADC3-409DC5D11206}"/>
              </a:ext>
            </a:extLst>
          </p:cNvPr>
          <p:cNvSpPr>
            <a:spLocks noGrp="1"/>
          </p:cNvSpPr>
          <p:nvPr>
            <p:ph type="title"/>
          </p:nvPr>
        </p:nvSpPr>
        <p:spPr>
          <a:xfrm>
            <a:off x="513159" y="169692"/>
            <a:ext cx="8245830" cy="606561"/>
          </a:xfrm>
        </p:spPr>
        <p:txBody>
          <a:bodyPr/>
          <a:lstStyle/>
          <a:p>
            <a:pPr algn="ctr"/>
            <a:r>
              <a:rPr lang="en-US" dirty="0"/>
              <a:t>2015</a:t>
            </a:r>
          </a:p>
        </p:txBody>
      </p:sp>
      <p:sp>
        <p:nvSpPr>
          <p:cNvPr id="4" name="Date Placeholder 3">
            <a:extLst>
              <a:ext uri="{FF2B5EF4-FFF2-40B4-BE49-F238E27FC236}">
                <a16:creationId xmlns:a16="http://schemas.microsoft.com/office/drawing/2014/main" id="{EE4BB085-060D-3F45-A3FE-3B7601BD02C0}"/>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C6B130FA-91CE-0E47-8878-206B43AA6B9A}"/>
              </a:ext>
            </a:extLst>
          </p:cNvPr>
          <p:cNvSpPr>
            <a:spLocks noGrp="1"/>
          </p:cNvSpPr>
          <p:nvPr>
            <p:ph type="sldNum" sz="quarter" idx="12"/>
          </p:nvPr>
        </p:nvSpPr>
        <p:spPr/>
        <p:txBody>
          <a:bodyPr/>
          <a:lstStyle/>
          <a:p>
            <a:fld id="{D57F1E4F-1CFF-5643-939E-217C01CDF565}" type="slidenum">
              <a:rPr lang="en-US" smtClean="0"/>
              <a:pPr/>
              <a:t>23</a:t>
            </a:fld>
            <a:endParaRPr lang="en-US" dirty="0"/>
          </a:p>
        </p:txBody>
      </p:sp>
      <p:pic>
        <p:nvPicPr>
          <p:cNvPr id="10" name="Picture 9">
            <a:extLst>
              <a:ext uri="{FF2B5EF4-FFF2-40B4-BE49-F238E27FC236}">
                <a16:creationId xmlns:a16="http://schemas.microsoft.com/office/drawing/2014/main" id="{0EB90740-040C-D243-BAFA-4E69F46774BA}"/>
              </a:ext>
            </a:extLst>
          </p:cNvPr>
          <p:cNvPicPr>
            <a:picLocks noChangeAspect="1"/>
          </p:cNvPicPr>
          <p:nvPr/>
        </p:nvPicPr>
        <p:blipFill>
          <a:blip r:embed="rId2"/>
          <a:stretch>
            <a:fillRect/>
          </a:stretch>
        </p:blipFill>
        <p:spPr>
          <a:xfrm>
            <a:off x="110826" y="730204"/>
            <a:ext cx="2664432" cy="1776288"/>
          </a:xfrm>
          <a:prstGeom prst="rect">
            <a:avLst/>
          </a:prstGeom>
        </p:spPr>
      </p:pic>
      <p:pic>
        <p:nvPicPr>
          <p:cNvPr id="11" name="Picture 10">
            <a:extLst>
              <a:ext uri="{FF2B5EF4-FFF2-40B4-BE49-F238E27FC236}">
                <a16:creationId xmlns:a16="http://schemas.microsoft.com/office/drawing/2014/main" id="{EC544912-6D11-F947-82E0-5E356BCD59B5}"/>
              </a:ext>
            </a:extLst>
          </p:cNvPr>
          <p:cNvPicPr>
            <a:picLocks noChangeAspect="1"/>
          </p:cNvPicPr>
          <p:nvPr/>
        </p:nvPicPr>
        <p:blipFill>
          <a:blip r:embed="rId3"/>
          <a:stretch>
            <a:fillRect/>
          </a:stretch>
        </p:blipFill>
        <p:spPr>
          <a:xfrm>
            <a:off x="3177591" y="718463"/>
            <a:ext cx="2779931" cy="1853287"/>
          </a:xfrm>
          <a:prstGeom prst="rect">
            <a:avLst/>
          </a:prstGeom>
        </p:spPr>
      </p:pic>
      <p:pic>
        <p:nvPicPr>
          <p:cNvPr id="12" name="Picture 11">
            <a:extLst>
              <a:ext uri="{FF2B5EF4-FFF2-40B4-BE49-F238E27FC236}">
                <a16:creationId xmlns:a16="http://schemas.microsoft.com/office/drawing/2014/main" id="{E2F408C5-B6E6-0E49-86EF-C7CED3404BC2}"/>
              </a:ext>
            </a:extLst>
          </p:cNvPr>
          <p:cNvPicPr>
            <a:picLocks noChangeAspect="1"/>
          </p:cNvPicPr>
          <p:nvPr/>
        </p:nvPicPr>
        <p:blipFill>
          <a:blip r:embed="rId4"/>
          <a:stretch>
            <a:fillRect/>
          </a:stretch>
        </p:blipFill>
        <p:spPr>
          <a:xfrm>
            <a:off x="205334" y="2324939"/>
            <a:ext cx="3128009" cy="2085339"/>
          </a:xfrm>
          <a:prstGeom prst="rect">
            <a:avLst/>
          </a:prstGeom>
        </p:spPr>
      </p:pic>
      <p:pic>
        <p:nvPicPr>
          <p:cNvPr id="13" name="Picture 12">
            <a:extLst>
              <a:ext uri="{FF2B5EF4-FFF2-40B4-BE49-F238E27FC236}">
                <a16:creationId xmlns:a16="http://schemas.microsoft.com/office/drawing/2014/main" id="{CD68F3FE-FC26-2341-ABDF-A65B0716E6E8}"/>
              </a:ext>
            </a:extLst>
          </p:cNvPr>
          <p:cNvPicPr>
            <a:picLocks noChangeAspect="1"/>
          </p:cNvPicPr>
          <p:nvPr/>
        </p:nvPicPr>
        <p:blipFill>
          <a:blip r:embed="rId5"/>
          <a:stretch>
            <a:fillRect/>
          </a:stretch>
        </p:blipFill>
        <p:spPr>
          <a:xfrm>
            <a:off x="3638893" y="2915289"/>
            <a:ext cx="2089195" cy="1392797"/>
          </a:xfrm>
          <a:prstGeom prst="rect">
            <a:avLst/>
          </a:prstGeom>
        </p:spPr>
      </p:pic>
      <p:pic>
        <p:nvPicPr>
          <p:cNvPr id="14" name="Picture 13">
            <a:extLst>
              <a:ext uri="{FF2B5EF4-FFF2-40B4-BE49-F238E27FC236}">
                <a16:creationId xmlns:a16="http://schemas.microsoft.com/office/drawing/2014/main" id="{846DD04C-353D-B448-B1E3-7426754D0039}"/>
              </a:ext>
            </a:extLst>
          </p:cNvPr>
          <p:cNvPicPr>
            <a:picLocks noChangeAspect="1"/>
          </p:cNvPicPr>
          <p:nvPr/>
        </p:nvPicPr>
        <p:blipFill>
          <a:blip r:embed="rId6"/>
          <a:stretch>
            <a:fillRect/>
          </a:stretch>
        </p:blipFill>
        <p:spPr>
          <a:xfrm>
            <a:off x="6197704" y="730204"/>
            <a:ext cx="2835470" cy="1890313"/>
          </a:xfrm>
          <a:prstGeom prst="rect">
            <a:avLst/>
          </a:prstGeom>
        </p:spPr>
      </p:pic>
      <p:pic>
        <p:nvPicPr>
          <p:cNvPr id="15" name="Picture 14">
            <a:extLst>
              <a:ext uri="{FF2B5EF4-FFF2-40B4-BE49-F238E27FC236}">
                <a16:creationId xmlns:a16="http://schemas.microsoft.com/office/drawing/2014/main" id="{3F395A54-DF15-AF42-9B0E-5B9F666AE5A1}"/>
              </a:ext>
            </a:extLst>
          </p:cNvPr>
          <p:cNvPicPr>
            <a:picLocks noChangeAspect="1"/>
          </p:cNvPicPr>
          <p:nvPr/>
        </p:nvPicPr>
        <p:blipFill>
          <a:blip r:embed="rId7"/>
          <a:stretch>
            <a:fillRect/>
          </a:stretch>
        </p:blipFill>
        <p:spPr>
          <a:xfrm>
            <a:off x="6157554" y="2749905"/>
            <a:ext cx="2728811" cy="1819207"/>
          </a:xfrm>
          <a:prstGeom prst="rect">
            <a:avLst/>
          </a:prstGeom>
        </p:spPr>
      </p:pic>
      <p:sp>
        <p:nvSpPr>
          <p:cNvPr id="16" name="Rectangle 15">
            <a:extLst>
              <a:ext uri="{FF2B5EF4-FFF2-40B4-BE49-F238E27FC236}">
                <a16:creationId xmlns:a16="http://schemas.microsoft.com/office/drawing/2014/main" id="{A7758F60-1611-A44D-B7EA-43B73D82C288}"/>
              </a:ext>
            </a:extLst>
          </p:cNvPr>
          <p:cNvSpPr/>
          <p:nvPr/>
        </p:nvSpPr>
        <p:spPr>
          <a:xfrm>
            <a:off x="206449" y="819265"/>
            <a:ext cx="2875761" cy="861774"/>
          </a:xfrm>
          <a:prstGeom prst="rect">
            <a:avLst/>
          </a:prstGeom>
        </p:spPr>
        <p:txBody>
          <a:bodyPr wrap="square">
            <a:spAutoFit/>
          </a:bodyPr>
          <a:lstStyle/>
          <a:p>
            <a:r>
              <a:rPr lang="en-US" sz="1000" b="1" dirty="0">
                <a:solidFill>
                  <a:srgbClr val="FFFFFF"/>
                </a:solidFill>
                <a:latin typeface="Helvetica Neue" panose="02000503000000020004" pitchFamily="2" charset="0"/>
              </a:rPr>
              <a:t>Data-Intensive Supercomputer Deployed</a:t>
            </a:r>
            <a:br>
              <a:rPr lang="en-US" sz="1000" dirty="0"/>
            </a:br>
            <a:r>
              <a:rPr lang="en-US" sz="1000" dirty="0">
                <a:solidFill>
                  <a:srgbClr val="000000"/>
                </a:solidFill>
                <a:latin typeface="Helvetica Neue" panose="02000503000000020004" pitchFamily="2" charset="0"/>
              </a:rPr>
              <a:t>.</a:t>
            </a:r>
            <a:br>
              <a:rPr lang="en-US" sz="1000" dirty="0"/>
            </a:br>
            <a:r>
              <a:rPr lang="en-US" sz="1000" dirty="0">
                <a:solidFill>
                  <a:srgbClr val="FFFFFF"/>
                </a:solidFill>
                <a:latin typeface="Helvetica Neue" panose="02000503000000020004" pitchFamily="2" charset="0"/>
              </a:rPr>
              <a:t>Wrangler, a groundbreaking new system, enables researchers to tackle the most complex, data science challenges.</a:t>
            </a:r>
            <a:endParaRPr lang="en-US" sz="1000" dirty="0"/>
          </a:p>
        </p:txBody>
      </p:sp>
      <p:sp>
        <p:nvSpPr>
          <p:cNvPr id="17" name="Rectangle 16">
            <a:extLst>
              <a:ext uri="{FF2B5EF4-FFF2-40B4-BE49-F238E27FC236}">
                <a16:creationId xmlns:a16="http://schemas.microsoft.com/office/drawing/2014/main" id="{44405B4E-F8D3-2F4E-B3F2-B3CDC2FBC44D}"/>
              </a:ext>
            </a:extLst>
          </p:cNvPr>
          <p:cNvSpPr/>
          <p:nvPr/>
        </p:nvSpPr>
        <p:spPr>
          <a:xfrm>
            <a:off x="3227010" y="1908013"/>
            <a:ext cx="2779932" cy="1015663"/>
          </a:xfrm>
          <a:prstGeom prst="rect">
            <a:avLst/>
          </a:prstGeom>
        </p:spPr>
        <p:txBody>
          <a:bodyPr wrap="square">
            <a:spAutoFit/>
          </a:bodyPr>
          <a:lstStyle/>
          <a:p>
            <a:pPr algn="ctr"/>
            <a:r>
              <a:rPr lang="en-US" sz="1000" b="1" dirty="0">
                <a:solidFill>
                  <a:srgbClr val="FFFFFF"/>
                </a:solidFill>
                <a:latin typeface="Helvetica Neue" panose="02000503000000020004" pitchFamily="2" charset="0"/>
              </a:rPr>
              <a:t>Chameleon Cloud Computing Testbed Launched</a:t>
            </a:r>
            <a:br>
              <a:rPr lang="en-US" sz="1000" dirty="0"/>
            </a:br>
            <a:r>
              <a:rPr lang="en-US" sz="1000" dirty="0">
                <a:solidFill>
                  <a:srgbClr val="000000"/>
                </a:solidFill>
                <a:latin typeface="Helvetica Neue" panose="02000503000000020004" pitchFamily="2" charset="0"/>
              </a:rPr>
              <a:t>.</a:t>
            </a:r>
            <a:br>
              <a:rPr lang="en-US" sz="1000" dirty="0"/>
            </a:br>
            <a:r>
              <a:rPr lang="en-US" sz="1000" dirty="0">
                <a:solidFill>
                  <a:srgbClr val="FFFFFF"/>
                </a:solidFill>
                <a:latin typeface="Helvetica Neue" panose="02000503000000020004" pitchFamily="2" charset="0"/>
              </a:rPr>
              <a:t>A research cloud to let computer scientists develop and experiment with novel cloud architectures and pursue new applications.</a:t>
            </a:r>
            <a:endParaRPr lang="en-US" sz="1000" dirty="0"/>
          </a:p>
        </p:txBody>
      </p:sp>
      <p:sp>
        <p:nvSpPr>
          <p:cNvPr id="18" name="Rectangle 17">
            <a:extLst>
              <a:ext uri="{FF2B5EF4-FFF2-40B4-BE49-F238E27FC236}">
                <a16:creationId xmlns:a16="http://schemas.microsoft.com/office/drawing/2014/main" id="{CBCD950D-DF5D-8944-905B-53423B7A4941}"/>
              </a:ext>
            </a:extLst>
          </p:cNvPr>
          <p:cNvSpPr/>
          <p:nvPr/>
        </p:nvSpPr>
        <p:spPr>
          <a:xfrm>
            <a:off x="6197704" y="1619327"/>
            <a:ext cx="2648513" cy="1169551"/>
          </a:xfrm>
          <a:prstGeom prst="rect">
            <a:avLst/>
          </a:prstGeom>
        </p:spPr>
        <p:txBody>
          <a:bodyPr wrap="square">
            <a:spAutoFit/>
          </a:bodyPr>
          <a:lstStyle/>
          <a:p>
            <a:pPr algn="ctr"/>
            <a:r>
              <a:rPr lang="en-US" sz="1000" b="1" dirty="0">
                <a:solidFill>
                  <a:srgbClr val="FFFFFF"/>
                </a:solidFill>
                <a:latin typeface="Helvetica Neue" panose="02000503000000020004" pitchFamily="2" charset="0"/>
              </a:rPr>
              <a:t>A Texas-sized Resource for State Researchers</a:t>
            </a:r>
            <a:br>
              <a:rPr lang="en-US" sz="1000" dirty="0"/>
            </a:br>
            <a:r>
              <a:rPr lang="en-US" sz="1000" dirty="0">
                <a:solidFill>
                  <a:srgbClr val="000000"/>
                </a:solidFill>
                <a:latin typeface="Helvetica Neue" panose="02000503000000020004" pitchFamily="2" charset="0"/>
              </a:rPr>
              <a:t>.</a:t>
            </a:r>
            <a:br>
              <a:rPr lang="en-US" sz="1000" dirty="0"/>
            </a:br>
            <a:r>
              <a:rPr lang="en-US" sz="1000" dirty="0">
                <a:solidFill>
                  <a:srgbClr val="FFFFFF"/>
                </a:solidFill>
                <a:latin typeface="Helvetica Neue" panose="02000503000000020004" pitchFamily="2" charset="0"/>
              </a:rPr>
              <a:t>TACC deploys its second </a:t>
            </a:r>
            <a:r>
              <a:rPr lang="en-US" sz="1000" dirty="0" err="1">
                <a:solidFill>
                  <a:srgbClr val="FFFFFF"/>
                </a:solidFill>
                <a:latin typeface="Helvetica Neue" panose="02000503000000020004" pitchFamily="2" charset="0"/>
              </a:rPr>
              <a:t>petascale</a:t>
            </a:r>
            <a:r>
              <a:rPr lang="en-US" sz="1000" dirty="0">
                <a:solidFill>
                  <a:srgbClr val="FFFFFF"/>
                </a:solidFill>
                <a:latin typeface="Helvetica Neue" panose="02000503000000020004" pitchFamily="2" charset="0"/>
              </a:rPr>
              <a:t> system, Lonestar5, to advance science and engineering research across the state of Texas.</a:t>
            </a:r>
            <a:endParaRPr lang="en-US" sz="1000" dirty="0"/>
          </a:p>
        </p:txBody>
      </p:sp>
      <p:sp>
        <p:nvSpPr>
          <p:cNvPr id="19" name="Rectangle 18">
            <a:extLst>
              <a:ext uri="{FF2B5EF4-FFF2-40B4-BE49-F238E27FC236}">
                <a16:creationId xmlns:a16="http://schemas.microsoft.com/office/drawing/2014/main" id="{E5768B4E-1D66-1843-BBC5-258045B9F25A}"/>
              </a:ext>
            </a:extLst>
          </p:cNvPr>
          <p:cNvSpPr/>
          <p:nvPr/>
        </p:nvSpPr>
        <p:spPr>
          <a:xfrm>
            <a:off x="5986688" y="4112034"/>
            <a:ext cx="2859529" cy="861774"/>
          </a:xfrm>
          <a:prstGeom prst="rect">
            <a:avLst/>
          </a:prstGeom>
        </p:spPr>
        <p:txBody>
          <a:bodyPr wrap="square">
            <a:spAutoFit/>
          </a:bodyPr>
          <a:lstStyle/>
          <a:p>
            <a:pPr algn="ctr"/>
            <a:r>
              <a:rPr lang="en-US" sz="1000" b="1" dirty="0">
                <a:solidFill>
                  <a:srgbClr val="FFFFFF"/>
                </a:solidFill>
                <a:latin typeface="Helvetica Neue" panose="02000503000000020004" pitchFamily="2" charset="0"/>
              </a:rPr>
              <a:t>Cyberinfrastructure Enters the Cloud</a:t>
            </a:r>
            <a:br>
              <a:rPr lang="en-US" sz="1000" dirty="0"/>
            </a:br>
            <a:r>
              <a:rPr lang="en-US" sz="1000" dirty="0">
                <a:solidFill>
                  <a:srgbClr val="000000"/>
                </a:solidFill>
                <a:latin typeface="Helvetica Neue" panose="02000503000000020004" pitchFamily="2" charset="0"/>
              </a:rPr>
              <a:t>.</a:t>
            </a:r>
            <a:br>
              <a:rPr lang="en-US" sz="1000" dirty="0"/>
            </a:br>
            <a:r>
              <a:rPr lang="en-US" sz="1000" dirty="0">
                <a:solidFill>
                  <a:srgbClr val="FFFFFF"/>
                </a:solidFill>
                <a:latin typeface="Helvetica Neue" panose="02000503000000020004" pitchFamily="2" charset="0"/>
              </a:rPr>
              <a:t>TACC partners with Indiana University on Jetstream, the first NSF-supported cloud resource for research.</a:t>
            </a:r>
            <a:endParaRPr lang="en-US" sz="1000" dirty="0"/>
          </a:p>
        </p:txBody>
      </p:sp>
      <p:sp>
        <p:nvSpPr>
          <p:cNvPr id="20" name="Rectangle 19">
            <a:extLst>
              <a:ext uri="{FF2B5EF4-FFF2-40B4-BE49-F238E27FC236}">
                <a16:creationId xmlns:a16="http://schemas.microsoft.com/office/drawing/2014/main" id="{512ED692-5DC0-8643-9507-AAB8C5DE37BB}"/>
              </a:ext>
            </a:extLst>
          </p:cNvPr>
          <p:cNvSpPr/>
          <p:nvPr/>
        </p:nvSpPr>
        <p:spPr>
          <a:xfrm>
            <a:off x="-49348" y="3740864"/>
            <a:ext cx="3582503" cy="1069524"/>
          </a:xfrm>
          <a:prstGeom prst="rect">
            <a:avLst/>
          </a:prstGeom>
        </p:spPr>
        <p:txBody>
          <a:bodyPr wrap="square">
            <a:spAutoFit/>
          </a:bodyPr>
          <a:lstStyle/>
          <a:p>
            <a:pPr algn="ctr"/>
            <a:r>
              <a:rPr lang="en-US" sz="1000" b="1" dirty="0">
                <a:solidFill>
                  <a:srgbClr val="FFFFFF"/>
                </a:solidFill>
                <a:latin typeface="Helvetica Neue" panose="02000503000000020004" pitchFamily="2" charset="0"/>
              </a:rPr>
              <a:t>Developing DesignSafe-CI</a:t>
            </a:r>
            <a:br>
              <a:rPr lang="en-US" sz="1000" dirty="0"/>
            </a:br>
            <a:r>
              <a:rPr lang="en-US" sz="1000" dirty="0">
                <a:solidFill>
                  <a:srgbClr val="000000"/>
                </a:solidFill>
                <a:latin typeface="Helvetica Neue" panose="02000503000000020004" pitchFamily="2" charset="0"/>
              </a:rPr>
              <a:t>.</a:t>
            </a:r>
            <a:br>
              <a:rPr lang="en-US" sz="1000" dirty="0"/>
            </a:br>
            <a:r>
              <a:rPr lang="en-US" sz="1000" dirty="0">
                <a:solidFill>
                  <a:srgbClr val="FFFFFF"/>
                </a:solidFill>
                <a:latin typeface="Helvetica Neue" panose="02000503000000020004" pitchFamily="2" charset="0"/>
              </a:rPr>
              <a:t>TACC teams with UT's Cockrell School of Engineering to create the natural hazards engineering portal, DesignSafe, that will help the U.S. design more resilient buildings, levees and other public infrastructure</a:t>
            </a:r>
            <a:r>
              <a:rPr lang="en-US" dirty="0">
                <a:solidFill>
                  <a:srgbClr val="FFFFFF"/>
                </a:solidFill>
                <a:latin typeface="Helvetica Neue" panose="02000503000000020004" pitchFamily="2" charset="0"/>
              </a:rPr>
              <a:t>.</a:t>
            </a:r>
            <a:endParaRPr lang="en-US" dirty="0"/>
          </a:p>
        </p:txBody>
      </p:sp>
      <p:sp>
        <p:nvSpPr>
          <p:cNvPr id="21" name="Rectangle 20">
            <a:extLst>
              <a:ext uri="{FF2B5EF4-FFF2-40B4-BE49-F238E27FC236}">
                <a16:creationId xmlns:a16="http://schemas.microsoft.com/office/drawing/2014/main" id="{EF17EAD8-911A-5A48-9317-089908572AE6}"/>
              </a:ext>
            </a:extLst>
          </p:cNvPr>
          <p:cNvSpPr/>
          <p:nvPr/>
        </p:nvSpPr>
        <p:spPr>
          <a:xfrm>
            <a:off x="3369955" y="4297682"/>
            <a:ext cx="2779933" cy="707886"/>
          </a:xfrm>
          <a:prstGeom prst="rect">
            <a:avLst/>
          </a:prstGeom>
        </p:spPr>
        <p:txBody>
          <a:bodyPr wrap="square">
            <a:spAutoFit/>
          </a:bodyPr>
          <a:lstStyle/>
          <a:p>
            <a:pPr algn="ctr"/>
            <a:r>
              <a:rPr lang="en-US" sz="1000" b="1" dirty="0">
                <a:solidFill>
                  <a:srgbClr val="FFFFFF"/>
                </a:solidFill>
                <a:latin typeface="Helvetica Neue" panose="02000503000000020004" pitchFamily="2" charset="0"/>
              </a:rPr>
              <a:t>Gordon Bell Prize at SC15</a:t>
            </a:r>
            <a:r>
              <a:rPr lang="en-US" sz="1000" dirty="0">
                <a:solidFill>
                  <a:srgbClr val="000000"/>
                </a:solidFill>
                <a:latin typeface="Helvetica Neue" panose="02000503000000020004" pitchFamily="2" charset="0"/>
              </a:rPr>
              <a:t>.</a:t>
            </a:r>
            <a:br>
              <a:rPr lang="en-US" sz="1000" dirty="0"/>
            </a:br>
            <a:r>
              <a:rPr lang="en-US" sz="1000" dirty="0">
                <a:solidFill>
                  <a:srgbClr val="FFFFFF"/>
                </a:solidFill>
                <a:latin typeface="Helvetica Neue" panose="02000503000000020004" pitchFamily="2" charset="0"/>
              </a:rPr>
              <a:t>UT geologists use Stampede1 to model mantle convection and win prize for outstanding achievement in HPC</a:t>
            </a:r>
            <a:endParaRPr lang="en-US" sz="1000" dirty="0"/>
          </a:p>
        </p:txBody>
      </p:sp>
    </p:spTree>
    <p:extLst>
      <p:ext uri="{BB962C8B-B14F-4D97-AF65-F5344CB8AC3E}">
        <p14:creationId xmlns:p14="http://schemas.microsoft.com/office/powerpoint/2010/main" val="70681848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387E40-F564-1542-8189-197C2FADA1B3}"/>
              </a:ext>
            </a:extLst>
          </p:cNvPr>
          <p:cNvSpPr>
            <a:spLocks noGrp="1"/>
          </p:cNvSpPr>
          <p:nvPr>
            <p:ph type="title"/>
          </p:nvPr>
        </p:nvSpPr>
        <p:spPr/>
        <p:txBody>
          <a:bodyPr>
            <a:normAutofit fontScale="90000"/>
          </a:bodyPr>
          <a:lstStyle/>
          <a:p>
            <a:pPr algn="ctr"/>
            <a:r>
              <a:rPr lang="en-US" dirty="0"/>
              <a:t>2016</a:t>
            </a:r>
            <a:br>
              <a:rPr lang="en-US" dirty="0"/>
            </a:br>
            <a:br>
              <a:rPr lang="en-US" dirty="0"/>
            </a:br>
            <a:r>
              <a:rPr lang="en-US" sz="1800" b="0" dirty="0"/>
              <a:t>Nobel discoveries, and a new home</a:t>
            </a:r>
            <a:endParaRPr lang="en-US" dirty="0"/>
          </a:p>
        </p:txBody>
      </p:sp>
      <p:sp>
        <p:nvSpPr>
          <p:cNvPr id="4" name="Date Placeholder 3">
            <a:extLst>
              <a:ext uri="{FF2B5EF4-FFF2-40B4-BE49-F238E27FC236}">
                <a16:creationId xmlns:a16="http://schemas.microsoft.com/office/drawing/2014/main" id="{76507126-1FD5-9441-AA76-D79B717A6A7C}"/>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B8DD7400-1525-7046-AFE2-9969F7F61351}"/>
              </a:ext>
            </a:extLst>
          </p:cNvPr>
          <p:cNvSpPr>
            <a:spLocks noGrp="1"/>
          </p:cNvSpPr>
          <p:nvPr>
            <p:ph type="sldNum" sz="quarter" idx="12"/>
          </p:nvPr>
        </p:nvSpPr>
        <p:spPr/>
        <p:txBody>
          <a:bodyPr/>
          <a:lstStyle/>
          <a:p>
            <a:fld id="{D57F1E4F-1CFF-5643-939E-217C01CDF565}" type="slidenum">
              <a:rPr lang="en-US" smtClean="0"/>
              <a:pPr/>
              <a:t>24</a:t>
            </a:fld>
            <a:endParaRPr lang="en-US" dirty="0"/>
          </a:p>
        </p:txBody>
      </p:sp>
      <p:pic>
        <p:nvPicPr>
          <p:cNvPr id="6" name="Picture 5">
            <a:extLst>
              <a:ext uri="{FF2B5EF4-FFF2-40B4-BE49-F238E27FC236}">
                <a16:creationId xmlns:a16="http://schemas.microsoft.com/office/drawing/2014/main" id="{732C2149-A005-B64C-A540-5675AF8E1E94}"/>
              </a:ext>
            </a:extLst>
          </p:cNvPr>
          <p:cNvPicPr>
            <a:picLocks noChangeAspect="1"/>
          </p:cNvPicPr>
          <p:nvPr/>
        </p:nvPicPr>
        <p:blipFill>
          <a:blip r:embed="rId2"/>
          <a:stretch>
            <a:fillRect/>
          </a:stretch>
        </p:blipFill>
        <p:spPr>
          <a:xfrm>
            <a:off x="111832" y="1678194"/>
            <a:ext cx="5527149" cy="1787112"/>
          </a:xfrm>
          <a:prstGeom prst="rect">
            <a:avLst/>
          </a:prstGeom>
        </p:spPr>
      </p:pic>
      <p:pic>
        <p:nvPicPr>
          <p:cNvPr id="7" name="Picture 6">
            <a:extLst>
              <a:ext uri="{FF2B5EF4-FFF2-40B4-BE49-F238E27FC236}">
                <a16:creationId xmlns:a16="http://schemas.microsoft.com/office/drawing/2014/main" id="{AB15352E-F8EF-B041-82A1-29E52371E8A8}"/>
              </a:ext>
            </a:extLst>
          </p:cNvPr>
          <p:cNvPicPr>
            <a:picLocks noChangeAspect="1"/>
          </p:cNvPicPr>
          <p:nvPr/>
        </p:nvPicPr>
        <p:blipFill>
          <a:blip r:embed="rId3"/>
          <a:stretch>
            <a:fillRect/>
          </a:stretch>
        </p:blipFill>
        <p:spPr>
          <a:xfrm>
            <a:off x="5579775" y="2430292"/>
            <a:ext cx="3637866" cy="2425244"/>
          </a:xfrm>
          <a:prstGeom prst="rect">
            <a:avLst/>
          </a:prstGeom>
        </p:spPr>
      </p:pic>
    </p:spTree>
    <p:extLst>
      <p:ext uri="{BB962C8B-B14F-4D97-AF65-F5344CB8AC3E}">
        <p14:creationId xmlns:p14="http://schemas.microsoft.com/office/powerpoint/2010/main" val="239687277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890782-3096-4D44-B226-CF8AD80FC117}"/>
              </a:ext>
            </a:extLst>
          </p:cNvPr>
          <p:cNvSpPr>
            <a:spLocks noGrp="1"/>
          </p:cNvSpPr>
          <p:nvPr>
            <p:ph type="title"/>
          </p:nvPr>
        </p:nvSpPr>
        <p:spPr>
          <a:xfrm>
            <a:off x="2159896" y="345861"/>
            <a:ext cx="1768647" cy="1130300"/>
          </a:xfrm>
        </p:spPr>
        <p:txBody>
          <a:bodyPr/>
          <a:lstStyle/>
          <a:p>
            <a:r>
              <a:rPr lang="en-US" dirty="0"/>
              <a:t>2017</a:t>
            </a:r>
          </a:p>
        </p:txBody>
      </p:sp>
      <p:sp>
        <p:nvSpPr>
          <p:cNvPr id="4" name="Date Placeholder 3">
            <a:extLst>
              <a:ext uri="{FF2B5EF4-FFF2-40B4-BE49-F238E27FC236}">
                <a16:creationId xmlns:a16="http://schemas.microsoft.com/office/drawing/2014/main" id="{1D9E1ECE-EBDA-7049-9944-79F1FCD6B2AF}"/>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5C7763B6-1CF5-AC40-AE22-FD3BA18254B6}"/>
              </a:ext>
            </a:extLst>
          </p:cNvPr>
          <p:cNvSpPr>
            <a:spLocks noGrp="1"/>
          </p:cNvSpPr>
          <p:nvPr>
            <p:ph type="sldNum" sz="quarter" idx="12"/>
          </p:nvPr>
        </p:nvSpPr>
        <p:spPr/>
        <p:txBody>
          <a:bodyPr/>
          <a:lstStyle/>
          <a:p>
            <a:fld id="{D57F1E4F-1CFF-5643-939E-217C01CDF565}" type="slidenum">
              <a:rPr lang="en-US" smtClean="0"/>
              <a:pPr/>
              <a:t>25</a:t>
            </a:fld>
            <a:endParaRPr lang="en-US" dirty="0"/>
          </a:p>
        </p:txBody>
      </p:sp>
      <p:pic>
        <p:nvPicPr>
          <p:cNvPr id="6" name="Picture 5">
            <a:extLst>
              <a:ext uri="{FF2B5EF4-FFF2-40B4-BE49-F238E27FC236}">
                <a16:creationId xmlns:a16="http://schemas.microsoft.com/office/drawing/2014/main" id="{2C28F669-5E4C-4349-A329-711385CE02F0}"/>
              </a:ext>
            </a:extLst>
          </p:cNvPr>
          <p:cNvPicPr>
            <a:picLocks noChangeAspect="1"/>
          </p:cNvPicPr>
          <p:nvPr/>
        </p:nvPicPr>
        <p:blipFill>
          <a:blip r:embed="rId2"/>
          <a:stretch>
            <a:fillRect/>
          </a:stretch>
        </p:blipFill>
        <p:spPr>
          <a:xfrm>
            <a:off x="3928543" y="169692"/>
            <a:ext cx="4224440" cy="1739061"/>
          </a:xfrm>
          <a:prstGeom prst="rect">
            <a:avLst/>
          </a:prstGeom>
        </p:spPr>
      </p:pic>
      <p:pic>
        <p:nvPicPr>
          <p:cNvPr id="7" name="Picture 6">
            <a:extLst>
              <a:ext uri="{FF2B5EF4-FFF2-40B4-BE49-F238E27FC236}">
                <a16:creationId xmlns:a16="http://schemas.microsoft.com/office/drawing/2014/main" id="{7A573142-9E7F-6F4D-89EB-E4445C3084F3}"/>
              </a:ext>
            </a:extLst>
          </p:cNvPr>
          <p:cNvPicPr>
            <a:picLocks noChangeAspect="1"/>
          </p:cNvPicPr>
          <p:nvPr/>
        </p:nvPicPr>
        <p:blipFill>
          <a:blip r:embed="rId3"/>
          <a:stretch>
            <a:fillRect/>
          </a:stretch>
        </p:blipFill>
        <p:spPr>
          <a:xfrm>
            <a:off x="4035506" y="2848999"/>
            <a:ext cx="4589001" cy="2294501"/>
          </a:xfrm>
          <a:prstGeom prst="rect">
            <a:avLst/>
          </a:prstGeom>
        </p:spPr>
      </p:pic>
      <p:pic>
        <p:nvPicPr>
          <p:cNvPr id="9" name="Picture 8">
            <a:extLst>
              <a:ext uri="{FF2B5EF4-FFF2-40B4-BE49-F238E27FC236}">
                <a16:creationId xmlns:a16="http://schemas.microsoft.com/office/drawing/2014/main" id="{CEC61332-29E1-9647-830A-890658A31061}"/>
              </a:ext>
            </a:extLst>
          </p:cNvPr>
          <p:cNvPicPr>
            <a:picLocks noChangeAspect="1"/>
          </p:cNvPicPr>
          <p:nvPr/>
        </p:nvPicPr>
        <p:blipFill>
          <a:blip r:embed="rId4"/>
          <a:stretch>
            <a:fillRect/>
          </a:stretch>
        </p:blipFill>
        <p:spPr>
          <a:xfrm>
            <a:off x="447347" y="1476160"/>
            <a:ext cx="3286769" cy="2191179"/>
          </a:xfrm>
          <a:prstGeom prst="rect">
            <a:avLst/>
          </a:prstGeom>
        </p:spPr>
      </p:pic>
      <p:sp>
        <p:nvSpPr>
          <p:cNvPr id="10" name="Title 1">
            <a:extLst>
              <a:ext uri="{FF2B5EF4-FFF2-40B4-BE49-F238E27FC236}">
                <a16:creationId xmlns:a16="http://schemas.microsoft.com/office/drawing/2014/main" id="{EFDD16AD-5684-7E44-8C37-78732A9199CE}"/>
              </a:ext>
            </a:extLst>
          </p:cNvPr>
          <p:cNvSpPr txBox="1">
            <a:spLocks/>
          </p:cNvSpPr>
          <p:nvPr/>
        </p:nvSpPr>
        <p:spPr>
          <a:xfrm>
            <a:off x="4451488" y="1876548"/>
            <a:ext cx="1768647" cy="1130300"/>
          </a:xfrm>
          <a:prstGeom prst="rect">
            <a:avLst/>
          </a:prstGeom>
          <a:effectLst/>
        </p:spPr>
        <p:txBody>
          <a:bodyPr vert="horz" lIns="91440" tIns="45720" rIns="91440" bIns="45720" rtlCol="0" anchor="ctr">
            <a:normAutofit/>
          </a:bodyPr>
          <a:lstStyle>
            <a:lvl1pPr algn="l" defTabSz="342900" rtl="0" eaLnBrk="1" latinLnBrk="0" hangingPunct="1">
              <a:spcBef>
                <a:spcPct val="0"/>
              </a:spcBef>
              <a:buNone/>
              <a:defRPr sz="2700" b="1" i="0" kern="1200" cap="all" baseline="0">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dirty="0"/>
              <a:t>2018</a:t>
            </a:r>
          </a:p>
        </p:txBody>
      </p:sp>
      <p:sp>
        <p:nvSpPr>
          <p:cNvPr id="11" name="Title 1">
            <a:extLst>
              <a:ext uri="{FF2B5EF4-FFF2-40B4-BE49-F238E27FC236}">
                <a16:creationId xmlns:a16="http://schemas.microsoft.com/office/drawing/2014/main" id="{DF79F0A4-E85E-CA4C-AC7D-C566854129B7}"/>
              </a:ext>
            </a:extLst>
          </p:cNvPr>
          <p:cNvSpPr txBox="1">
            <a:spLocks/>
          </p:cNvSpPr>
          <p:nvPr/>
        </p:nvSpPr>
        <p:spPr>
          <a:xfrm>
            <a:off x="1965469" y="3743917"/>
            <a:ext cx="1768647" cy="1130300"/>
          </a:xfrm>
          <a:prstGeom prst="rect">
            <a:avLst/>
          </a:prstGeom>
          <a:effectLst/>
        </p:spPr>
        <p:txBody>
          <a:bodyPr vert="horz" lIns="91440" tIns="45720" rIns="91440" bIns="45720" rtlCol="0" anchor="ctr">
            <a:normAutofit/>
          </a:bodyPr>
          <a:lstStyle>
            <a:lvl1pPr algn="l" defTabSz="342900" rtl="0" eaLnBrk="1" latinLnBrk="0" hangingPunct="1">
              <a:spcBef>
                <a:spcPct val="0"/>
              </a:spcBef>
              <a:buNone/>
              <a:defRPr sz="2700" b="1" i="0" kern="1200" cap="all" baseline="0">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dirty="0"/>
              <a:t>2019</a:t>
            </a:r>
          </a:p>
        </p:txBody>
      </p:sp>
    </p:spTree>
    <p:extLst>
      <p:ext uri="{BB962C8B-B14F-4D97-AF65-F5344CB8AC3E}">
        <p14:creationId xmlns:p14="http://schemas.microsoft.com/office/powerpoint/2010/main" val="253687346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360CD9-2704-6A42-A518-27BFAAEDB173}"/>
              </a:ext>
            </a:extLst>
          </p:cNvPr>
          <p:cNvSpPr>
            <a:spLocks noGrp="1"/>
          </p:cNvSpPr>
          <p:nvPr>
            <p:ph type="title"/>
          </p:nvPr>
        </p:nvSpPr>
        <p:spPr>
          <a:xfrm>
            <a:off x="504015" y="0"/>
            <a:ext cx="8245830" cy="756104"/>
          </a:xfrm>
        </p:spPr>
        <p:txBody>
          <a:bodyPr/>
          <a:lstStyle/>
          <a:p>
            <a:r>
              <a:rPr lang="en-US" dirty="0"/>
              <a:t>TACC Performance over time</a:t>
            </a:r>
          </a:p>
        </p:txBody>
      </p:sp>
      <p:sp>
        <p:nvSpPr>
          <p:cNvPr id="4" name="Date Placeholder 3">
            <a:extLst>
              <a:ext uri="{FF2B5EF4-FFF2-40B4-BE49-F238E27FC236}">
                <a16:creationId xmlns:a16="http://schemas.microsoft.com/office/drawing/2014/main" id="{22A3B7E1-A7DA-6941-9C35-A85F23612C4F}"/>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756F17CF-C4D7-574C-A5EA-14F2F4008824}"/>
              </a:ext>
            </a:extLst>
          </p:cNvPr>
          <p:cNvSpPr>
            <a:spLocks noGrp="1"/>
          </p:cNvSpPr>
          <p:nvPr>
            <p:ph type="sldNum" sz="quarter" idx="12"/>
          </p:nvPr>
        </p:nvSpPr>
        <p:spPr/>
        <p:txBody>
          <a:bodyPr/>
          <a:lstStyle/>
          <a:p>
            <a:fld id="{D57F1E4F-1CFF-5643-939E-217C01CDF565}" type="slidenum">
              <a:rPr lang="en-US" smtClean="0"/>
              <a:pPr/>
              <a:t>26</a:t>
            </a:fld>
            <a:endParaRPr lang="en-US" dirty="0"/>
          </a:p>
        </p:txBody>
      </p:sp>
      <p:graphicFrame>
        <p:nvGraphicFramePr>
          <p:cNvPr id="6" name="Chart 5">
            <a:extLst>
              <a:ext uri="{FF2B5EF4-FFF2-40B4-BE49-F238E27FC236}">
                <a16:creationId xmlns:a16="http://schemas.microsoft.com/office/drawing/2014/main" id="{0F90852D-AF4E-E348-B801-DEEFA8B314AD}"/>
              </a:ext>
            </a:extLst>
          </p:cNvPr>
          <p:cNvGraphicFramePr>
            <a:graphicFrameLocks/>
          </p:cNvGraphicFramePr>
          <p:nvPr/>
        </p:nvGraphicFramePr>
        <p:xfrm>
          <a:off x="342904" y="642332"/>
          <a:ext cx="8563352" cy="3566624"/>
        </p:xfrm>
        <a:graphic>
          <a:graphicData uri="http://schemas.openxmlformats.org/drawingml/2006/chart">
            <c:chart xmlns:c="http://schemas.openxmlformats.org/drawingml/2006/chart" xmlns:r="http://schemas.openxmlformats.org/officeDocument/2006/relationships" r:id="rId2"/>
          </a:graphicData>
        </a:graphic>
      </p:graphicFrame>
      <p:sp>
        <p:nvSpPr>
          <p:cNvPr id="3" name="TextBox 2">
            <a:extLst>
              <a:ext uri="{FF2B5EF4-FFF2-40B4-BE49-F238E27FC236}">
                <a16:creationId xmlns:a16="http://schemas.microsoft.com/office/drawing/2014/main" id="{AB646493-35A6-FE41-B652-F3F7537F51C1}"/>
              </a:ext>
            </a:extLst>
          </p:cNvPr>
          <p:cNvSpPr txBox="1"/>
          <p:nvPr/>
        </p:nvSpPr>
        <p:spPr>
          <a:xfrm>
            <a:off x="2105971" y="4420640"/>
            <a:ext cx="4822154" cy="300082"/>
          </a:xfrm>
          <a:prstGeom prst="rect">
            <a:avLst/>
          </a:prstGeom>
          <a:noFill/>
        </p:spPr>
        <p:txBody>
          <a:bodyPr wrap="none" rtlCol="0">
            <a:spAutoFit/>
          </a:bodyPr>
          <a:lstStyle/>
          <a:p>
            <a:r>
              <a:rPr lang="en-US" dirty="0"/>
              <a:t>Our Oversubscription rate is still ~5x, Despite the Growth</a:t>
            </a:r>
          </a:p>
        </p:txBody>
      </p:sp>
    </p:spTree>
    <p:extLst>
      <p:ext uri="{BB962C8B-B14F-4D97-AF65-F5344CB8AC3E}">
        <p14:creationId xmlns:p14="http://schemas.microsoft.com/office/powerpoint/2010/main" val="244332743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4F1CE06D-B3B6-6747-934C-26C4A21E728B}"/>
              </a:ext>
            </a:extLst>
          </p:cNvPr>
          <p:cNvSpPr>
            <a:spLocks noGrp="1"/>
          </p:cNvSpPr>
          <p:nvPr>
            <p:ph type="title"/>
          </p:nvPr>
        </p:nvSpPr>
        <p:spPr/>
        <p:txBody>
          <a:bodyPr/>
          <a:lstStyle/>
          <a:p>
            <a:r>
              <a:rPr lang="en-US" dirty="0"/>
              <a:t>What has changed</a:t>
            </a:r>
          </a:p>
        </p:txBody>
      </p:sp>
      <p:sp>
        <p:nvSpPr>
          <p:cNvPr id="2" name="Content Placeholder 1">
            <a:extLst>
              <a:ext uri="{FF2B5EF4-FFF2-40B4-BE49-F238E27FC236}">
                <a16:creationId xmlns:a16="http://schemas.microsoft.com/office/drawing/2014/main" id="{33632C18-1381-F240-8D33-00EE62ECBFBD}"/>
              </a:ext>
            </a:extLst>
          </p:cNvPr>
          <p:cNvSpPr>
            <a:spLocks noGrp="1"/>
          </p:cNvSpPr>
          <p:nvPr>
            <p:ph idx="1"/>
          </p:nvPr>
        </p:nvSpPr>
        <p:spPr/>
        <p:txBody>
          <a:bodyPr>
            <a:normAutofit/>
          </a:bodyPr>
          <a:lstStyle/>
          <a:p>
            <a:r>
              <a:rPr lang="en-US" sz="2400" dirty="0"/>
              <a:t>Scale </a:t>
            </a:r>
          </a:p>
          <a:p>
            <a:r>
              <a:rPr lang="en-US" sz="2400" dirty="0"/>
              <a:t>Scope</a:t>
            </a:r>
          </a:p>
          <a:p>
            <a:r>
              <a:rPr lang="en-US" sz="2400" dirty="0"/>
              <a:t>Interface </a:t>
            </a:r>
          </a:p>
        </p:txBody>
      </p:sp>
      <p:sp>
        <p:nvSpPr>
          <p:cNvPr id="4" name="Date Placeholder 3">
            <a:extLst>
              <a:ext uri="{FF2B5EF4-FFF2-40B4-BE49-F238E27FC236}">
                <a16:creationId xmlns:a16="http://schemas.microsoft.com/office/drawing/2014/main" id="{2ED439FB-B6AD-DC4D-B935-865CE95AC836}"/>
              </a:ext>
            </a:extLst>
          </p:cNvPr>
          <p:cNvSpPr>
            <a:spLocks noGrp="1"/>
          </p:cNvSpPr>
          <p:nvPr>
            <p:ph type="dt" sz="half" idx="10"/>
          </p:nvPr>
        </p:nvSpPr>
        <p:spPr/>
        <p:txBody>
          <a:bodyPr/>
          <a:lstStyle/>
          <a:p>
            <a:fld id="{0C1B6D03-DECE-B946-ABCE-719C49414A2E}" type="datetime1">
              <a:rPr lang="en-US" smtClean="0"/>
              <a:pPr/>
              <a:t>9/29/21</a:t>
            </a:fld>
            <a:endParaRPr lang="en-US" dirty="0"/>
          </a:p>
        </p:txBody>
      </p:sp>
      <p:sp>
        <p:nvSpPr>
          <p:cNvPr id="5" name="Slide Number Placeholder 4">
            <a:extLst>
              <a:ext uri="{FF2B5EF4-FFF2-40B4-BE49-F238E27FC236}">
                <a16:creationId xmlns:a16="http://schemas.microsoft.com/office/drawing/2014/main" id="{F8745708-FC04-5144-96E0-2F39E3CCCC1C}"/>
              </a:ext>
            </a:extLst>
          </p:cNvPr>
          <p:cNvSpPr>
            <a:spLocks noGrp="1"/>
          </p:cNvSpPr>
          <p:nvPr>
            <p:ph type="sldNum" sz="quarter" idx="12"/>
          </p:nvPr>
        </p:nvSpPr>
        <p:spPr/>
        <p:txBody>
          <a:bodyPr/>
          <a:lstStyle/>
          <a:p>
            <a:fld id="{D57F1E4F-1CFF-5643-939E-217C01CDF565}" type="slidenum">
              <a:rPr lang="en-US" smtClean="0"/>
              <a:pPr/>
              <a:t>27</a:t>
            </a:fld>
            <a:endParaRPr lang="en-US" dirty="0"/>
          </a:p>
        </p:txBody>
      </p:sp>
    </p:spTree>
    <p:extLst>
      <p:ext uri="{BB962C8B-B14F-4D97-AF65-F5344CB8AC3E}">
        <p14:creationId xmlns:p14="http://schemas.microsoft.com/office/powerpoint/2010/main" val="365949389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4055D8-35CA-A842-8363-B730D46B8EC9}"/>
              </a:ext>
            </a:extLst>
          </p:cNvPr>
          <p:cNvSpPr>
            <a:spLocks noGrp="1"/>
          </p:cNvSpPr>
          <p:nvPr>
            <p:ph type="title"/>
          </p:nvPr>
        </p:nvSpPr>
        <p:spPr>
          <a:xfrm>
            <a:off x="680105" y="710087"/>
            <a:ext cx="7543800" cy="1130300"/>
          </a:xfrm>
        </p:spPr>
        <p:txBody>
          <a:bodyPr/>
          <a:lstStyle/>
          <a:p>
            <a:pPr algn="ctr"/>
            <a:r>
              <a:rPr lang="en-US" dirty="0"/>
              <a:t> there is lots of new stuff, In *Addition* to the old stuff</a:t>
            </a:r>
          </a:p>
        </p:txBody>
      </p:sp>
      <p:sp>
        <p:nvSpPr>
          <p:cNvPr id="3" name="Content Placeholder 2">
            <a:extLst>
              <a:ext uri="{FF2B5EF4-FFF2-40B4-BE49-F238E27FC236}">
                <a16:creationId xmlns:a16="http://schemas.microsoft.com/office/drawing/2014/main" id="{1BC97139-A9FC-B847-8B2F-B2B728EA63A8}"/>
              </a:ext>
            </a:extLst>
          </p:cNvPr>
          <p:cNvSpPr>
            <a:spLocks noGrp="1"/>
          </p:cNvSpPr>
          <p:nvPr>
            <p:ph sz="half" idx="1"/>
          </p:nvPr>
        </p:nvSpPr>
        <p:spPr>
          <a:xfrm>
            <a:off x="1224361" y="1828467"/>
            <a:ext cx="3703241" cy="2711450"/>
          </a:xfrm>
        </p:spPr>
        <p:txBody>
          <a:bodyPr/>
          <a:lstStyle/>
          <a:p>
            <a:r>
              <a:rPr lang="en-US" sz="2000" dirty="0"/>
              <a:t>AI </a:t>
            </a:r>
          </a:p>
          <a:p>
            <a:r>
              <a:rPr lang="en-US" sz="2000" dirty="0"/>
              <a:t>Edge</a:t>
            </a:r>
          </a:p>
          <a:p>
            <a:r>
              <a:rPr lang="en-US" sz="2000" dirty="0"/>
              <a:t> Autonomy</a:t>
            </a:r>
          </a:p>
          <a:p>
            <a:pPr marL="0" indent="0">
              <a:buNone/>
            </a:pPr>
            <a:endParaRPr lang="en-US" dirty="0"/>
          </a:p>
        </p:txBody>
      </p:sp>
      <p:sp>
        <p:nvSpPr>
          <p:cNvPr id="7" name="Content Placeholder 6">
            <a:extLst>
              <a:ext uri="{FF2B5EF4-FFF2-40B4-BE49-F238E27FC236}">
                <a16:creationId xmlns:a16="http://schemas.microsoft.com/office/drawing/2014/main" id="{56286F31-ED90-0B46-A2A4-4F37C5C1DB74}"/>
              </a:ext>
            </a:extLst>
          </p:cNvPr>
          <p:cNvSpPr>
            <a:spLocks noGrp="1"/>
          </p:cNvSpPr>
          <p:nvPr>
            <p:ph sz="half" idx="2"/>
          </p:nvPr>
        </p:nvSpPr>
        <p:spPr>
          <a:xfrm>
            <a:off x="4927602" y="1828467"/>
            <a:ext cx="3700859" cy="2711450"/>
          </a:xfrm>
        </p:spPr>
        <p:txBody>
          <a:bodyPr/>
          <a:lstStyle/>
          <a:p>
            <a:r>
              <a:rPr lang="en-US" sz="2000" dirty="0"/>
              <a:t>Urgent Computing</a:t>
            </a:r>
          </a:p>
          <a:p>
            <a:r>
              <a:rPr lang="en-US" sz="2000" dirty="0"/>
              <a:t>Personalized Medicine</a:t>
            </a:r>
          </a:p>
          <a:p>
            <a:endParaRPr lang="en-US" dirty="0"/>
          </a:p>
        </p:txBody>
      </p:sp>
      <p:sp>
        <p:nvSpPr>
          <p:cNvPr id="4" name="Date Placeholder 3">
            <a:extLst>
              <a:ext uri="{FF2B5EF4-FFF2-40B4-BE49-F238E27FC236}">
                <a16:creationId xmlns:a16="http://schemas.microsoft.com/office/drawing/2014/main" id="{4AF1B39D-207B-AA40-8212-49907E6DA642}"/>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D8988DCD-D7AE-AF41-BA84-CE5A29F90462}"/>
              </a:ext>
            </a:extLst>
          </p:cNvPr>
          <p:cNvSpPr>
            <a:spLocks noGrp="1"/>
          </p:cNvSpPr>
          <p:nvPr>
            <p:ph type="sldNum" sz="quarter" idx="12"/>
          </p:nvPr>
        </p:nvSpPr>
        <p:spPr/>
        <p:txBody>
          <a:bodyPr/>
          <a:lstStyle/>
          <a:p>
            <a:fld id="{D57F1E4F-1CFF-5643-939E-217C01CDF565}" type="slidenum">
              <a:rPr lang="en-US" smtClean="0"/>
              <a:pPr/>
              <a:t>28</a:t>
            </a:fld>
            <a:endParaRPr lang="en-US" dirty="0"/>
          </a:p>
        </p:txBody>
      </p:sp>
      <p:sp>
        <p:nvSpPr>
          <p:cNvPr id="6" name="TextBox 5">
            <a:extLst>
              <a:ext uri="{FF2B5EF4-FFF2-40B4-BE49-F238E27FC236}">
                <a16:creationId xmlns:a16="http://schemas.microsoft.com/office/drawing/2014/main" id="{4FDEA0C3-C110-F34E-9FAB-02682E9C4797}"/>
              </a:ext>
            </a:extLst>
          </p:cNvPr>
          <p:cNvSpPr txBox="1"/>
          <p:nvPr/>
        </p:nvSpPr>
        <p:spPr>
          <a:xfrm>
            <a:off x="515539" y="3928234"/>
            <a:ext cx="8553945" cy="400110"/>
          </a:xfrm>
          <a:prstGeom prst="rect">
            <a:avLst/>
          </a:prstGeom>
          <a:noFill/>
        </p:spPr>
        <p:txBody>
          <a:bodyPr wrap="none" rtlCol="0">
            <a:spAutoFit/>
          </a:bodyPr>
          <a:lstStyle/>
          <a:p>
            <a:r>
              <a:rPr lang="en-US" sz="2000" dirty="0"/>
              <a:t>New Disciplines, new problems, that want to do new kinds of things!</a:t>
            </a:r>
          </a:p>
        </p:txBody>
      </p:sp>
    </p:spTree>
    <p:extLst>
      <p:ext uri="{BB962C8B-B14F-4D97-AF65-F5344CB8AC3E}">
        <p14:creationId xmlns:p14="http://schemas.microsoft.com/office/powerpoint/2010/main" val="45832567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F88129-B070-4141-9AB1-38FAAEFFE3B1}"/>
              </a:ext>
            </a:extLst>
          </p:cNvPr>
          <p:cNvSpPr>
            <a:spLocks noGrp="1"/>
          </p:cNvSpPr>
          <p:nvPr>
            <p:ph type="title"/>
          </p:nvPr>
        </p:nvSpPr>
        <p:spPr/>
        <p:txBody>
          <a:bodyPr/>
          <a:lstStyle/>
          <a:p>
            <a:endParaRPr lang="en-US"/>
          </a:p>
        </p:txBody>
      </p:sp>
      <p:pic>
        <p:nvPicPr>
          <p:cNvPr id="7" name="Content Placeholder 6">
            <a:extLst>
              <a:ext uri="{FF2B5EF4-FFF2-40B4-BE49-F238E27FC236}">
                <a16:creationId xmlns:a16="http://schemas.microsoft.com/office/drawing/2014/main" id="{694DD283-A4A4-ED49-958C-6E9EB5053B9D}"/>
              </a:ext>
            </a:extLst>
          </p:cNvPr>
          <p:cNvPicPr>
            <a:picLocks noGrp="1" noChangeAspect="1"/>
          </p:cNvPicPr>
          <p:nvPr>
            <p:ph idx="1"/>
          </p:nvPr>
        </p:nvPicPr>
        <p:blipFill>
          <a:blip r:embed="rId2"/>
          <a:stretch>
            <a:fillRect/>
          </a:stretch>
        </p:blipFill>
        <p:spPr>
          <a:xfrm>
            <a:off x="0" y="-1"/>
            <a:ext cx="9019502" cy="5161511"/>
          </a:xfrm>
        </p:spPr>
      </p:pic>
      <p:sp>
        <p:nvSpPr>
          <p:cNvPr id="4" name="Date Placeholder 3">
            <a:extLst>
              <a:ext uri="{FF2B5EF4-FFF2-40B4-BE49-F238E27FC236}">
                <a16:creationId xmlns:a16="http://schemas.microsoft.com/office/drawing/2014/main" id="{B4053274-279E-8941-8708-C19129A2F6FC}"/>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33BC03DB-7630-384E-A922-5A0926F6F287}"/>
              </a:ext>
            </a:extLst>
          </p:cNvPr>
          <p:cNvSpPr>
            <a:spLocks noGrp="1"/>
          </p:cNvSpPr>
          <p:nvPr>
            <p:ph type="sldNum" sz="quarter" idx="12"/>
          </p:nvPr>
        </p:nvSpPr>
        <p:spPr/>
        <p:txBody>
          <a:bodyPr/>
          <a:lstStyle/>
          <a:p>
            <a:fld id="{D57F1E4F-1CFF-5643-939E-217C01CDF565}" type="slidenum">
              <a:rPr lang="en-US" smtClean="0"/>
              <a:pPr/>
              <a:t>29</a:t>
            </a:fld>
            <a:endParaRPr lang="en-US" dirty="0"/>
          </a:p>
        </p:txBody>
      </p:sp>
    </p:spTree>
    <p:extLst>
      <p:ext uri="{BB962C8B-B14F-4D97-AF65-F5344CB8AC3E}">
        <p14:creationId xmlns:p14="http://schemas.microsoft.com/office/powerpoint/2010/main" val="310678721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23B644-B3D7-C740-A1C4-5CC33F04EB0C}"/>
              </a:ext>
            </a:extLst>
          </p:cNvPr>
          <p:cNvSpPr>
            <a:spLocks noGrp="1"/>
          </p:cNvSpPr>
          <p:nvPr>
            <p:ph type="title"/>
          </p:nvPr>
        </p:nvSpPr>
        <p:spPr/>
        <p:txBody>
          <a:bodyPr/>
          <a:lstStyle/>
          <a:p>
            <a:endParaRPr lang="en-US"/>
          </a:p>
        </p:txBody>
      </p:sp>
      <p:sp>
        <p:nvSpPr>
          <p:cNvPr id="3" name="Text Placeholder 2">
            <a:extLst>
              <a:ext uri="{FF2B5EF4-FFF2-40B4-BE49-F238E27FC236}">
                <a16:creationId xmlns:a16="http://schemas.microsoft.com/office/drawing/2014/main" id="{C4C70ECE-BF59-004B-8A36-5390D844FE1C}"/>
              </a:ext>
            </a:extLst>
          </p:cNvPr>
          <p:cNvSpPr>
            <a:spLocks noGrp="1"/>
          </p:cNvSpPr>
          <p:nvPr>
            <p:ph type="body" idx="1"/>
          </p:nvPr>
        </p:nvSpPr>
        <p:spPr/>
        <p:txBody>
          <a:bodyPr/>
          <a:lstStyle/>
          <a:p>
            <a:endParaRPr lang="en-US"/>
          </a:p>
        </p:txBody>
      </p:sp>
      <p:sp>
        <p:nvSpPr>
          <p:cNvPr id="4" name="Slide Number Placeholder 3">
            <a:extLst>
              <a:ext uri="{FF2B5EF4-FFF2-40B4-BE49-F238E27FC236}">
                <a16:creationId xmlns:a16="http://schemas.microsoft.com/office/drawing/2014/main" id="{D0224DC2-8059-CF40-A24B-6E47CE5C44DE}"/>
              </a:ext>
            </a:extLst>
          </p:cNvPr>
          <p:cNvSpPr>
            <a:spLocks noGrp="1"/>
          </p:cNvSpPr>
          <p:nvPr>
            <p:ph type="sldNum" idx="12"/>
          </p:nvPr>
        </p:nvSpPr>
        <p:spPr/>
        <p:txBody>
          <a:bodyPr/>
          <a:lstStyle/>
          <a:p>
            <a:fld id="{00000000-1234-1234-1234-123412341234}" type="slidenum">
              <a:rPr lang="en" smtClean="0"/>
              <a:pPr/>
              <a:t>30</a:t>
            </a:fld>
            <a:endParaRPr lang="en"/>
          </a:p>
        </p:txBody>
      </p:sp>
      <p:pic>
        <p:nvPicPr>
          <p:cNvPr id="5" name="Picture 4">
            <a:extLst>
              <a:ext uri="{FF2B5EF4-FFF2-40B4-BE49-F238E27FC236}">
                <a16:creationId xmlns:a16="http://schemas.microsoft.com/office/drawing/2014/main" id="{F31A722E-7C4D-E54B-BBB6-EF955E61A4B9}"/>
              </a:ext>
            </a:extLst>
          </p:cNvPr>
          <p:cNvPicPr>
            <a:picLocks noChangeAspect="1"/>
          </p:cNvPicPr>
          <p:nvPr/>
        </p:nvPicPr>
        <p:blipFill>
          <a:blip r:embed="rId2"/>
          <a:stretch>
            <a:fillRect/>
          </a:stretch>
        </p:blipFill>
        <p:spPr>
          <a:xfrm>
            <a:off x="7937" y="0"/>
            <a:ext cx="9128125" cy="5143500"/>
          </a:xfrm>
          <a:prstGeom prst="rect">
            <a:avLst/>
          </a:prstGeom>
        </p:spPr>
      </p:pic>
    </p:spTree>
    <p:extLst>
      <p:ext uri="{BB962C8B-B14F-4D97-AF65-F5344CB8AC3E}">
        <p14:creationId xmlns:p14="http://schemas.microsoft.com/office/powerpoint/2010/main" val="79023852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63132363-B468-CB49-B5D3-0F9752139FA9}"/>
              </a:ext>
            </a:extLst>
          </p:cNvPr>
          <p:cNvSpPr>
            <a:spLocks noGrp="1"/>
          </p:cNvSpPr>
          <p:nvPr>
            <p:ph type="title"/>
          </p:nvPr>
        </p:nvSpPr>
        <p:spPr>
          <a:xfrm>
            <a:off x="1028416" y="1544866"/>
            <a:ext cx="6400800" cy="1130300"/>
          </a:xfrm>
        </p:spPr>
        <p:txBody>
          <a:bodyPr/>
          <a:lstStyle/>
          <a:p>
            <a:pPr algn="ctr"/>
            <a:r>
              <a:rPr lang="en-US" dirty="0"/>
              <a:t>Urgent computing isn’t just COVID</a:t>
            </a:r>
          </a:p>
        </p:txBody>
      </p:sp>
      <p:sp>
        <p:nvSpPr>
          <p:cNvPr id="2" name="Date Placeholder 1">
            <a:extLst>
              <a:ext uri="{FF2B5EF4-FFF2-40B4-BE49-F238E27FC236}">
                <a16:creationId xmlns:a16="http://schemas.microsoft.com/office/drawing/2014/main" id="{FE11E4AA-E35C-8843-80BD-567970AEF0F9}"/>
              </a:ext>
            </a:extLst>
          </p:cNvPr>
          <p:cNvSpPr>
            <a:spLocks noGrp="1"/>
          </p:cNvSpPr>
          <p:nvPr>
            <p:ph type="dt" sz="half" idx="10"/>
          </p:nvPr>
        </p:nvSpPr>
        <p:spPr/>
        <p:txBody>
          <a:bodyPr/>
          <a:lstStyle/>
          <a:p>
            <a:fld id="{0FC72353-7250-DD49-B307-255CB8784FA0}" type="datetime1">
              <a:rPr lang="en-US" smtClean="0"/>
              <a:t>9/29/21</a:t>
            </a:fld>
            <a:endParaRPr lang="en-US" dirty="0"/>
          </a:p>
        </p:txBody>
      </p:sp>
      <p:sp>
        <p:nvSpPr>
          <p:cNvPr id="3" name="Slide Number Placeholder 2">
            <a:extLst>
              <a:ext uri="{FF2B5EF4-FFF2-40B4-BE49-F238E27FC236}">
                <a16:creationId xmlns:a16="http://schemas.microsoft.com/office/drawing/2014/main" id="{1C03E46C-1E40-DF40-96E1-35961BCEDBD5}"/>
              </a:ext>
            </a:extLst>
          </p:cNvPr>
          <p:cNvSpPr>
            <a:spLocks noGrp="1"/>
          </p:cNvSpPr>
          <p:nvPr>
            <p:ph type="sldNum" sz="quarter" idx="12"/>
          </p:nvPr>
        </p:nvSpPr>
        <p:spPr/>
        <p:txBody>
          <a:bodyPr/>
          <a:lstStyle/>
          <a:p>
            <a:fld id="{D57F1E4F-1CFF-5643-939E-217C01CDF565}" type="slidenum">
              <a:rPr lang="en-US" smtClean="0"/>
              <a:pPr/>
              <a:t>31</a:t>
            </a:fld>
            <a:endParaRPr lang="en-US" dirty="0"/>
          </a:p>
        </p:txBody>
      </p:sp>
    </p:spTree>
    <p:extLst>
      <p:ext uri="{BB962C8B-B14F-4D97-AF65-F5344CB8AC3E}">
        <p14:creationId xmlns:p14="http://schemas.microsoft.com/office/powerpoint/2010/main" val="99365941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DAF5BA-C19E-3040-B593-4DCD5E42C07A}"/>
              </a:ext>
            </a:extLst>
          </p:cNvPr>
          <p:cNvSpPr>
            <a:spLocks noGrp="1"/>
          </p:cNvSpPr>
          <p:nvPr>
            <p:ph type="title"/>
          </p:nvPr>
        </p:nvSpPr>
        <p:spPr>
          <a:xfrm>
            <a:off x="591322" y="470942"/>
            <a:ext cx="8245830" cy="1130300"/>
          </a:xfrm>
        </p:spPr>
        <p:txBody>
          <a:bodyPr/>
          <a:lstStyle/>
          <a:p>
            <a:r>
              <a:rPr lang="en-US" dirty="0"/>
              <a:t>TDIS: Texas Disaster Information Systems</a:t>
            </a:r>
          </a:p>
        </p:txBody>
      </p:sp>
      <p:sp>
        <p:nvSpPr>
          <p:cNvPr id="3" name="Content Placeholder 2">
            <a:extLst>
              <a:ext uri="{FF2B5EF4-FFF2-40B4-BE49-F238E27FC236}">
                <a16:creationId xmlns:a16="http://schemas.microsoft.com/office/drawing/2014/main" id="{3DD440F2-25EF-F04D-A042-75B259E9F76F}"/>
              </a:ext>
            </a:extLst>
          </p:cNvPr>
          <p:cNvSpPr>
            <a:spLocks noGrp="1"/>
          </p:cNvSpPr>
          <p:nvPr>
            <p:ph idx="1"/>
          </p:nvPr>
        </p:nvSpPr>
        <p:spPr>
          <a:xfrm>
            <a:off x="1231653" y="1531788"/>
            <a:ext cx="5775160" cy="2711450"/>
          </a:xfrm>
        </p:spPr>
        <p:txBody>
          <a:bodyPr>
            <a:normAutofit fontScale="92500" lnSpcReduction="10000"/>
          </a:bodyPr>
          <a:lstStyle/>
          <a:p>
            <a:r>
              <a:rPr lang="en-US" dirty="0"/>
              <a:t>Funded in the wake of hurricane Harvey, TDIS is the informatics arm of the Institute for a Disaster Resilient Texas</a:t>
            </a:r>
          </a:p>
          <a:p>
            <a:r>
              <a:rPr lang="en-US" dirty="0"/>
              <a:t>Institute activities include such things as: </a:t>
            </a:r>
          </a:p>
          <a:p>
            <a:endParaRPr lang="en-US" dirty="0"/>
          </a:p>
          <a:p>
            <a:pPr>
              <a:lnSpc>
                <a:spcPct val="200000"/>
              </a:lnSpc>
            </a:pPr>
            <a:r>
              <a:rPr lang="en-US" b="1" dirty="0"/>
              <a:t>Probabilistic Debris Modeling in Coastal Storm Events</a:t>
            </a:r>
          </a:p>
          <a:p>
            <a:pPr>
              <a:lnSpc>
                <a:spcPct val="200000"/>
              </a:lnSpc>
            </a:pPr>
            <a:r>
              <a:rPr lang="en-US" b="1" dirty="0"/>
              <a:t>Urban Flooding Artificial Intelligence</a:t>
            </a:r>
          </a:p>
          <a:p>
            <a:pPr>
              <a:lnSpc>
                <a:spcPct val="200000"/>
              </a:lnSpc>
            </a:pPr>
            <a:r>
              <a:rPr lang="en-US" b="1" dirty="0"/>
              <a:t>Measuring, Mapping, and Managing Flood Risk</a:t>
            </a:r>
          </a:p>
          <a:p>
            <a:endParaRPr lang="en-US" dirty="0"/>
          </a:p>
        </p:txBody>
      </p:sp>
      <p:sp>
        <p:nvSpPr>
          <p:cNvPr id="4" name="Date Placeholder 3">
            <a:extLst>
              <a:ext uri="{FF2B5EF4-FFF2-40B4-BE49-F238E27FC236}">
                <a16:creationId xmlns:a16="http://schemas.microsoft.com/office/drawing/2014/main" id="{173F83EE-5356-174F-B742-B032F485BC2B}"/>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6B4CDD60-219A-144C-89EC-E2C1F6D4EA62}"/>
              </a:ext>
            </a:extLst>
          </p:cNvPr>
          <p:cNvSpPr>
            <a:spLocks noGrp="1"/>
          </p:cNvSpPr>
          <p:nvPr>
            <p:ph type="sldNum" sz="quarter" idx="12"/>
          </p:nvPr>
        </p:nvSpPr>
        <p:spPr/>
        <p:txBody>
          <a:bodyPr/>
          <a:lstStyle/>
          <a:p>
            <a:fld id="{D57F1E4F-1CFF-5643-939E-217C01CDF565}" type="slidenum">
              <a:rPr lang="en-US" smtClean="0"/>
              <a:pPr/>
              <a:t>32</a:t>
            </a:fld>
            <a:endParaRPr lang="en-US" dirty="0"/>
          </a:p>
        </p:txBody>
      </p:sp>
      <p:pic>
        <p:nvPicPr>
          <p:cNvPr id="6" name="Picture 5">
            <a:extLst>
              <a:ext uri="{FF2B5EF4-FFF2-40B4-BE49-F238E27FC236}">
                <a16:creationId xmlns:a16="http://schemas.microsoft.com/office/drawing/2014/main" id="{69CCF995-C7F1-9946-AF25-EF8512845C2D}"/>
              </a:ext>
            </a:extLst>
          </p:cNvPr>
          <p:cNvPicPr/>
          <p:nvPr/>
        </p:nvPicPr>
        <p:blipFill>
          <a:blip r:embed="rId2">
            <a:extLst>
              <a:ext uri="{28A0092B-C50C-407E-A947-70E740481C1C}">
                <a14:useLocalDpi xmlns:a14="http://schemas.microsoft.com/office/drawing/2010/main" val="0"/>
              </a:ext>
            </a:extLst>
          </a:blip>
          <a:stretch>
            <a:fillRect/>
          </a:stretch>
        </p:blipFill>
        <p:spPr>
          <a:xfrm>
            <a:off x="7233919" y="1461504"/>
            <a:ext cx="1647825" cy="1647825"/>
          </a:xfrm>
          <a:prstGeom prst="rect">
            <a:avLst/>
          </a:prstGeom>
        </p:spPr>
      </p:pic>
      <p:sp>
        <p:nvSpPr>
          <p:cNvPr id="7" name="Text Box 2">
            <a:extLst>
              <a:ext uri="{FF2B5EF4-FFF2-40B4-BE49-F238E27FC236}">
                <a16:creationId xmlns:a16="http://schemas.microsoft.com/office/drawing/2014/main" id="{B4388D18-E86A-D44B-A221-28ED45F21E61}"/>
              </a:ext>
            </a:extLst>
          </p:cNvPr>
          <p:cNvSpPr txBox="1">
            <a:spLocks noChangeArrowheads="1"/>
          </p:cNvSpPr>
          <p:nvPr/>
        </p:nvSpPr>
        <p:spPr bwMode="auto">
          <a:xfrm>
            <a:off x="6971665" y="3438916"/>
            <a:ext cx="2172335" cy="1148715"/>
          </a:xfrm>
          <a:prstGeom prst="rect">
            <a:avLst/>
          </a:prstGeom>
          <a:solidFill>
            <a:srgbClr val="FFFFFF"/>
          </a:solidFill>
          <a:ln w="9525">
            <a:solidFill>
              <a:srgbClr val="000000"/>
            </a:solidFill>
            <a:miter lim="800000"/>
            <a:headEnd/>
            <a:tailEnd/>
          </a:ln>
        </p:spPr>
        <p:txBody>
          <a:bodyPr rot="0" vert="horz" wrap="square" lIns="91440" tIns="45720" rIns="91440" bIns="45720" anchor="t" anchorCtr="0">
            <a:noAutofit/>
          </a:bodyPr>
          <a:lstStyle/>
          <a:p>
            <a:pPr marL="0" marR="0" algn="ctr">
              <a:spcBef>
                <a:spcPts val="0"/>
              </a:spcBef>
              <a:spcAft>
                <a:spcPts val="0"/>
              </a:spcAft>
            </a:pPr>
            <a:r>
              <a:rPr lang="en-US" sz="1200" dirty="0">
                <a:solidFill>
                  <a:schemeClr val="bg1"/>
                </a:solidFill>
                <a:effectLst/>
                <a:latin typeface="Times New Roman" panose="02020603050405020304" pitchFamily="18" charset="0"/>
                <a:ea typeface="Times New Roman" panose="02020603050405020304" pitchFamily="18" charset="0"/>
              </a:rPr>
              <a:t>The goal of TDIS is to increase disaster resiliency by answering real world questions through open, transparent, and accessible data products and services.</a:t>
            </a:r>
          </a:p>
        </p:txBody>
      </p:sp>
      <p:pic>
        <p:nvPicPr>
          <p:cNvPr id="9" name="Picture 8">
            <a:extLst>
              <a:ext uri="{FF2B5EF4-FFF2-40B4-BE49-F238E27FC236}">
                <a16:creationId xmlns:a16="http://schemas.microsoft.com/office/drawing/2014/main" id="{BDAAEEB3-0C17-E64F-82E6-BBFCE070B892}"/>
              </a:ext>
            </a:extLst>
          </p:cNvPr>
          <p:cNvPicPr>
            <a:picLocks noChangeAspect="1"/>
          </p:cNvPicPr>
          <p:nvPr/>
        </p:nvPicPr>
        <p:blipFill>
          <a:blip r:embed="rId3"/>
          <a:stretch>
            <a:fillRect/>
          </a:stretch>
        </p:blipFill>
        <p:spPr>
          <a:xfrm>
            <a:off x="388417" y="3746624"/>
            <a:ext cx="738255" cy="738255"/>
          </a:xfrm>
          <a:prstGeom prst="rect">
            <a:avLst/>
          </a:prstGeom>
        </p:spPr>
      </p:pic>
      <p:pic>
        <p:nvPicPr>
          <p:cNvPr id="10" name="Picture 9">
            <a:extLst>
              <a:ext uri="{FF2B5EF4-FFF2-40B4-BE49-F238E27FC236}">
                <a16:creationId xmlns:a16="http://schemas.microsoft.com/office/drawing/2014/main" id="{51E5E09E-729E-7E4B-B3FA-CCC2C61FC612}"/>
              </a:ext>
            </a:extLst>
          </p:cNvPr>
          <p:cNvPicPr>
            <a:picLocks noChangeAspect="1"/>
          </p:cNvPicPr>
          <p:nvPr/>
        </p:nvPicPr>
        <p:blipFill>
          <a:blip r:embed="rId4"/>
          <a:stretch>
            <a:fillRect/>
          </a:stretch>
        </p:blipFill>
        <p:spPr>
          <a:xfrm>
            <a:off x="423215" y="2121000"/>
            <a:ext cx="738254" cy="738254"/>
          </a:xfrm>
          <a:prstGeom prst="rect">
            <a:avLst/>
          </a:prstGeom>
        </p:spPr>
      </p:pic>
      <p:pic>
        <p:nvPicPr>
          <p:cNvPr id="11" name="Picture 10">
            <a:extLst>
              <a:ext uri="{FF2B5EF4-FFF2-40B4-BE49-F238E27FC236}">
                <a16:creationId xmlns:a16="http://schemas.microsoft.com/office/drawing/2014/main" id="{375C71FD-02C9-A549-AD69-8F2F1F5B399F}"/>
              </a:ext>
            </a:extLst>
          </p:cNvPr>
          <p:cNvPicPr>
            <a:picLocks noChangeAspect="1"/>
          </p:cNvPicPr>
          <p:nvPr/>
        </p:nvPicPr>
        <p:blipFill>
          <a:blip r:embed="rId5"/>
          <a:stretch>
            <a:fillRect/>
          </a:stretch>
        </p:blipFill>
        <p:spPr>
          <a:xfrm>
            <a:off x="388418" y="2978372"/>
            <a:ext cx="738254" cy="738254"/>
          </a:xfrm>
          <a:prstGeom prst="rect">
            <a:avLst/>
          </a:prstGeom>
        </p:spPr>
      </p:pic>
    </p:spTree>
    <p:extLst>
      <p:ext uri="{BB962C8B-B14F-4D97-AF65-F5344CB8AC3E}">
        <p14:creationId xmlns:p14="http://schemas.microsoft.com/office/powerpoint/2010/main" val="414137133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360AF4-5F00-374D-BD70-7983FB4019DD}"/>
              </a:ext>
            </a:extLst>
          </p:cNvPr>
          <p:cNvSpPr>
            <a:spLocks noGrp="1"/>
          </p:cNvSpPr>
          <p:nvPr>
            <p:ph type="title"/>
          </p:nvPr>
        </p:nvSpPr>
        <p:spPr>
          <a:xfrm>
            <a:off x="117334" y="164859"/>
            <a:ext cx="8245830" cy="1130300"/>
          </a:xfrm>
        </p:spPr>
        <p:txBody>
          <a:bodyPr/>
          <a:lstStyle/>
          <a:p>
            <a:r>
              <a:rPr lang="en-US" dirty="0"/>
              <a:t>Pro-TX interface</a:t>
            </a:r>
          </a:p>
        </p:txBody>
      </p:sp>
      <p:sp>
        <p:nvSpPr>
          <p:cNvPr id="4" name="Date Placeholder 3">
            <a:extLst>
              <a:ext uri="{FF2B5EF4-FFF2-40B4-BE49-F238E27FC236}">
                <a16:creationId xmlns:a16="http://schemas.microsoft.com/office/drawing/2014/main" id="{CBDF95B7-3FFA-114A-A634-F749F6CFE3C7}"/>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25A7765B-3C8B-7D49-8B1B-F6B7382B2E9A}"/>
              </a:ext>
            </a:extLst>
          </p:cNvPr>
          <p:cNvSpPr>
            <a:spLocks noGrp="1"/>
          </p:cNvSpPr>
          <p:nvPr>
            <p:ph type="sldNum" sz="quarter" idx="12"/>
          </p:nvPr>
        </p:nvSpPr>
        <p:spPr/>
        <p:txBody>
          <a:bodyPr/>
          <a:lstStyle/>
          <a:p>
            <a:fld id="{D57F1E4F-1CFF-5643-939E-217C01CDF565}" type="slidenum">
              <a:rPr lang="en-US" smtClean="0"/>
              <a:pPr/>
              <a:t>33</a:t>
            </a:fld>
            <a:endParaRPr lang="en-US" dirty="0"/>
          </a:p>
        </p:txBody>
      </p:sp>
      <p:pic>
        <p:nvPicPr>
          <p:cNvPr id="13" name="Picture 12">
            <a:extLst>
              <a:ext uri="{FF2B5EF4-FFF2-40B4-BE49-F238E27FC236}">
                <a16:creationId xmlns:a16="http://schemas.microsoft.com/office/drawing/2014/main" id="{00DCA202-F6F9-47DA-9731-FFADF6CBFA68}"/>
              </a:ext>
            </a:extLst>
          </p:cNvPr>
          <p:cNvPicPr>
            <a:picLocks noChangeAspect="1"/>
          </p:cNvPicPr>
          <p:nvPr/>
        </p:nvPicPr>
        <p:blipFill>
          <a:blip r:embed="rId2"/>
          <a:stretch>
            <a:fillRect/>
          </a:stretch>
        </p:blipFill>
        <p:spPr>
          <a:xfrm>
            <a:off x="4199494" y="291649"/>
            <a:ext cx="4356279" cy="1347230"/>
          </a:xfrm>
          <a:prstGeom prst="rect">
            <a:avLst/>
          </a:prstGeom>
        </p:spPr>
      </p:pic>
      <p:sp>
        <p:nvSpPr>
          <p:cNvPr id="14" name="Content Placeholder 2">
            <a:extLst>
              <a:ext uri="{FF2B5EF4-FFF2-40B4-BE49-F238E27FC236}">
                <a16:creationId xmlns:a16="http://schemas.microsoft.com/office/drawing/2014/main" id="{66B2AABA-8CC1-4C6F-809C-0C007CFAD133}"/>
              </a:ext>
            </a:extLst>
          </p:cNvPr>
          <p:cNvSpPr txBox="1">
            <a:spLocks/>
          </p:cNvSpPr>
          <p:nvPr/>
        </p:nvSpPr>
        <p:spPr>
          <a:xfrm>
            <a:off x="198756" y="1078440"/>
            <a:ext cx="3538856" cy="1564721"/>
          </a:xfrm>
          <a:prstGeom prst="rect">
            <a:avLst/>
          </a:prstGeom>
        </p:spPr>
        <p:txBody>
          <a:bodyPr vert="horz" lIns="68580" tIns="34290" rIns="68580" bIns="34290" rtlCol="0" anchor="ctr">
            <a:normAutofit fontScale="92500" lnSpcReduction="10000"/>
          </a:bodyPr>
          <a:lstStyle>
            <a:lvl1pPr marL="285744" indent="-285744" algn="l" defTabSz="457189" rtl="0" eaLnBrk="1" latinLnBrk="0" hangingPunct="1">
              <a:spcBef>
                <a:spcPct val="20000"/>
              </a:spcBef>
              <a:spcAft>
                <a:spcPts val="600"/>
              </a:spcAft>
              <a:buClr>
                <a:schemeClr val="tx1"/>
              </a:buClr>
              <a:buSzPct val="80000"/>
              <a:buFont typeface="Wingdings 3" panose="05040102010807070707" pitchFamily="18" charset="2"/>
              <a:buChar char=""/>
              <a:defRPr sz="2667" kern="1200" cap="none">
                <a:solidFill>
                  <a:schemeClr val="tx1">
                    <a:lumMod val="95000"/>
                  </a:schemeClr>
                </a:solidFill>
                <a:effectLst/>
                <a:latin typeface="+mn-lt"/>
                <a:ea typeface="+mn-ea"/>
                <a:cs typeface="+mn-cs"/>
              </a:defRPr>
            </a:lvl1pPr>
            <a:lvl2pPr marL="742932" indent="-285744" algn="l" defTabSz="457189" rtl="0" eaLnBrk="1" latinLnBrk="0" hangingPunct="1">
              <a:spcBef>
                <a:spcPct val="20000"/>
              </a:spcBef>
              <a:spcAft>
                <a:spcPts val="600"/>
              </a:spcAft>
              <a:buClr>
                <a:schemeClr val="tx1"/>
              </a:buClr>
              <a:buSzPct val="80000"/>
              <a:buFont typeface="Wingdings 3" panose="05040102010807070707" pitchFamily="18" charset="2"/>
              <a:buChar char=""/>
              <a:defRPr sz="2400" kern="1200" cap="none">
                <a:solidFill>
                  <a:schemeClr val="tx1">
                    <a:lumMod val="95000"/>
                  </a:schemeClr>
                </a:solidFill>
                <a:effectLst/>
                <a:latin typeface="+mn-lt"/>
                <a:ea typeface="+mn-ea"/>
                <a:cs typeface="+mn-cs"/>
              </a:defRPr>
            </a:lvl2pPr>
            <a:lvl3pPr marL="1200121" indent="-285744" algn="l" defTabSz="457189" rtl="0" eaLnBrk="1" latinLnBrk="0" hangingPunct="1">
              <a:spcBef>
                <a:spcPct val="20000"/>
              </a:spcBef>
              <a:spcAft>
                <a:spcPts val="600"/>
              </a:spcAft>
              <a:buClr>
                <a:schemeClr val="tx1"/>
              </a:buClr>
              <a:buSzPct val="80000"/>
              <a:buFont typeface="Wingdings 3" panose="05040102010807070707" pitchFamily="18" charset="2"/>
              <a:buChar char=""/>
              <a:defRPr sz="1600" kern="1200" cap="none">
                <a:solidFill>
                  <a:schemeClr val="tx1">
                    <a:lumMod val="95000"/>
                  </a:schemeClr>
                </a:solidFill>
                <a:effectLst/>
                <a:latin typeface="+mn-lt"/>
                <a:ea typeface="+mn-ea"/>
                <a:cs typeface="+mn-cs"/>
              </a:defRPr>
            </a:lvl3pPr>
            <a:lvl4pPr marL="1543012" indent="-171446" algn="l" defTabSz="457189"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lumMod val="95000"/>
                  </a:schemeClr>
                </a:solidFill>
                <a:effectLst/>
                <a:latin typeface="+mn-lt"/>
                <a:ea typeface="+mn-ea"/>
                <a:cs typeface="+mn-cs"/>
              </a:defRPr>
            </a:lvl4pPr>
            <a:lvl5pPr marL="2000201" indent="-171446" algn="l" defTabSz="457189"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lumMod val="95000"/>
                  </a:schemeClr>
                </a:solidFill>
                <a:effectLst/>
                <a:latin typeface="+mn-lt"/>
                <a:ea typeface="+mn-ea"/>
                <a:cs typeface="+mn-cs"/>
              </a:defRPr>
            </a:lvl5pPr>
            <a:lvl6pPr marL="2514537" indent="-228594" algn="l" defTabSz="457189"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bg2">
                    <a:lumMod val="75000"/>
                  </a:schemeClr>
                </a:solidFill>
                <a:effectLst/>
                <a:latin typeface="+mn-lt"/>
                <a:ea typeface="+mn-ea"/>
                <a:cs typeface="+mn-cs"/>
              </a:defRPr>
            </a:lvl6pPr>
            <a:lvl7pPr marL="2971726" indent="-228594" algn="l" defTabSz="457189"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bg2">
                    <a:lumMod val="75000"/>
                  </a:schemeClr>
                </a:solidFill>
                <a:effectLst/>
                <a:latin typeface="+mn-lt"/>
                <a:ea typeface="+mn-ea"/>
                <a:cs typeface="+mn-cs"/>
              </a:defRPr>
            </a:lvl7pPr>
            <a:lvl8pPr marL="3428914" indent="-228594" algn="l" defTabSz="457189"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bg2">
                    <a:lumMod val="75000"/>
                  </a:schemeClr>
                </a:solidFill>
                <a:effectLst/>
                <a:latin typeface="+mn-lt"/>
                <a:ea typeface="+mn-ea"/>
                <a:cs typeface="+mn-cs"/>
              </a:defRPr>
            </a:lvl8pPr>
            <a:lvl9pPr marL="3886103" indent="-228594" algn="l" defTabSz="457189"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bg2">
                    <a:lumMod val="75000"/>
                  </a:schemeClr>
                </a:solidFill>
                <a:effectLst/>
                <a:latin typeface="+mn-lt"/>
                <a:ea typeface="+mn-ea"/>
                <a:cs typeface="+mn-cs"/>
              </a:defRPr>
            </a:lvl9pPr>
          </a:lstStyle>
          <a:p>
            <a:r>
              <a:rPr lang="en-US" sz="2000" dirty="0"/>
              <a:t>Fully integrated web portal </a:t>
            </a:r>
          </a:p>
          <a:p>
            <a:pPr lvl="1"/>
            <a:r>
              <a:rPr lang="en-US" sz="1500" dirty="0"/>
              <a:t>Store data</a:t>
            </a:r>
          </a:p>
          <a:p>
            <a:pPr lvl="1"/>
            <a:r>
              <a:rPr lang="en-US" sz="1500" dirty="0"/>
              <a:t>Run analysis</a:t>
            </a:r>
          </a:p>
          <a:p>
            <a:pPr lvl="1"/>
            <a:r>
              <a:rPr lang="en-US" sz="1500" dirty="0"/>
              <a:t>Present data mappings</a:t>
            </a:r>
          </a:p>
        </p:txBody>
      </p:sp>
      <p:pic>
        <p:nvPicPr>
          <p:cNvPr id="18" name="Content Placeholder 17">
            <a:extLst>
              <a:ext uri="{FF2B5EF4-FFF2-40B4-BE49-F238E27FC236}">
                <a16:creationId xmlns:a16="http://schemas.microsoft.com/office/drawing/2014/main" id="{356D489A-5DB4-4454-8E07-63E7E24958C9}"/>
              </a:ext>
            </a:extLst>
          </p:cNvPr>
          <p:cNvPicPr>
            <a:picLocks noGrp="1" noChangeAspect="1"/>
          </p:cNvPicPr>
          <p:nvPr>
            <p:ph idx="1"/>
          </p:nvPr>
        </p:nvPicPr>
        <p:blipFill>
          <a:blip r:embed="rId3"/>
          <a:stretch>
            <a:fillRect/>
          </a:stretch>
        </p:blipFill>
        <p:spPr>
          <a:xfrm>
            <a:off x="4587173" y="1547251"/>
            <a:ext cx="4514912" cy="1666029"/>
          </a:xfrm>
        </p:spPr>
      </p:pic>
      <p:pic>
        <p:nvPicPr>
          <p:cNvPr id="20" name="Picture 19">
            <a:extLst>
              <a:ext uri="{FF2B5EF4-FFF2-40B4-BE49-F238E27FC236}">
                <a16:creationId xmlns:a16="http://schemas.microsoft.com/office/drawing/2014/main" id="{62EA2854-A46C-4406-A83E-CF1A5EFC3518}"/>
              </a:ext>
            </a:extLst>
          </p:cNvPr>
          <p:cNvPicPr>
            <a:picLocks noChangeAspect="1"/>
          </p:cNvPicPr>
          <p:nvPr/>
        </p:nvPicPr>
        <p:blipFill>
          <a:blip r:embed="rId4"/>
          <a:stretch>
            <a:fillRect/>
          </a:stretch>
        </p:blipFill>
        <p:spPr>
          <a:xfrm>
            <a:off x="513161" y="2643161"/>
            <a:ext cx="4200507" cy="1952511"/>
          </a:xfrm>
          <a:prstGeom prst="rect">
            <a:avLst/>
          </a:prstGeom>
        </p:spPr>
      </p:pic>
    </p:spTree>
    <p:extLst>
      <p:ext uri="{BB962C8B-B14F-4D97-AF65-F5344CB8AC3E}">
        <p14:creationId xmlns:p14="http://schemas.microsoft.com/office/powerpoint/2010/main" val="164293766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38067" y="49632"/>
            <a:ext cx="8245830" cy="1130300"/>
          </a:xfrm>
        </p:spPr>
        <p:txBody>
          <a:bodyPr/>
          <a:lstStyle/>
          <a:p>
            <a:r>
              <a:rPr lang="en-US" dirty="0"/>
              <a:t>The new stuff creates new problems</a:t>
            </a:r>
          </a:p>
        </p:txBody>
      </p:sp>
      <p:sp>
        <p:nvSpPr>
          <p:cNvPr id="3" name="Content Placeholder 2"/>
          <p:cNvSpPr>
            <a:spLocks noGrp="1"/>
          </p:cNvSpPr>
          <p:nvPr>
            <p:ph idx="1"/>
          </p:nvPr>
        </p:nvSpPr>
        <p:spPr>
          <a:xfrm>
            <a:off x="312439" y="1002371"/>
            <a:ext cx="7279510" cy="3626778"/>
          </a:xfrm>
        </p:spPr>
        <p:txBody>
          <a:bodyPr>
            <a:normAutofit lnSpcReduction="10000"/>
          </a:bodyPr>
          <a:lstStyle/>
          <a:p>
            <a:r>
              <a:rPr lang="en-US" dirty="0"/>
              <a:t>Not that we don’t have old problems still to solve. . . </a:t>
            </a:r>
          </a:p>
          <a:p>
            <a:endParaRPr lang="en-US" dirty="0"/>
          </a:p>
          <a:p>
            <a:endParaRPr lang="en-US" dirty="0"/>
          </a:p>
          <a:p>
            <a:r>
              <a:rPr lang="en-US" dirty="0"/>
              <a:t>But we have to support new languages and packaging techniques (Python, Containers) </a:t>
            </a:r>
          </a:p>
          <a:p>
            <a:r>
              <a:rPr lang="en-US" dirty="0"/>
              <a:t>We have to support new sets of services – often persistent (APIs, Squid caches, continuous integration)  </a:t>
            </a:r>
          </a:p>
          <a:p>
            <a:r>
              <a:rPr lang="en-US" dirty="0"/>
              <a:t>We have new Qualities of Service</a:t>
            </a:r>
          </a:p>
          <a:p>
            <a:r>
              <a:rPr lang="en-US" dirty="0"/>
              <a:t>We have to think more holistically about data and its lifecycle</a:t>
            </a:r>
          </a:p>
          <a:p>
            <a:pPr lvl="1"/>
            <a:r>
              <a:rPr lang="en-US" dirty="0"/>
              <a:t>Reproducibility</a:t>
            </a:r>
          </a:p>
          <a:p>
            <a:pPr lvl="1"/>
            <a:r>
              <a:rPr lang="en-US" dirty="0"/>
              <a:t>Experimental Management</a:t>
            </a:r>
          </a:p>
          <a:p>
            <a:pPr lvl="1"/>
            <a:r>
              <a:rPr lang="en-US" dirty="0"/>
              <a:t>Curation, etc.</a:t>
            </a:r>
          </a:p>
          <a:p>
            <a:pPr lvl="1"/>
            <a:endParaRPr lang="en-US" dirty="0"/>
          </a:p>
          <a:p>
            <a:pPr marL="342900" lvl="1" indent="0">
              <a:buNone/>
            </a:pPr>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34</a:t>
            </a:fld>
            <a:endParaRPr lang="en-US" dirty="0"/>
          </a:p>
        </p:txBody>
      </p:sp>
    </p:spTree>
    <p:extLst>
      <p:ext uri="{BB962C8B-B14F-4D97-AF65-F5344CB8AC3E}">
        <p14:creationId xmlns:p14="http://schemas.microsoft.com/office/powerpoint/2010/main" val="420864713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0" name="Image" descr="Image"/>
          <p:cNvPicPr>
            <a:picLocks noChangeAspect="1"/>
          </p:cNvPicPr>
          <p:nvPr/>
        </p:nvPicPr>
        <p:blipFill>
          <a:blip r:embed="rId3"/>
          <a:stretch>
            <a:fillRect/>
          </a:stretch>
        </p:blipFill>
        <p:spPr>
          <a:xfrm>
            <a:off x="1639358" y="566737"/>
            <a:ext cx="5865284" cy="4398963"/>
          </a:xfrm>
          <a:prstGeom prst="rect">
            <a:avLst/>
          </a:prstGeom>
          <a:ln w="12700">
            <a:miter lim="400000"/>
          </a:ln>
        </p:spPr>
      </p:pic>
      <p:pic>
        <p:nvPicPr>
          <p:cNvPr id="2" name="Picture 1">
            <a:extLst>
              <a:ext uri="{FF2B5EF4-FFF2-40B4-BE49-F238E27FC236}">
                <a16:creationId xmlns:a16="http://schemas.microsoft.com/office/drawing/2014/main" id="{A6DAF3A0-B2AD-404F-84F7-C39ED826DCF3}"/>
              </a:ext>
            </a:extLst>
          </p:cNvPr>
          <p:cNvPicPr>
            <a:picLocks noChangeAspect="1"/>
          </p:cNvPicPr>
          <p:nvPr/>
        </p:nvPicPr>
        <p:blipFill>
          <a:blip r:embed="rId4"/>
          <a:stretch>
            <a:fillRect/>
          </a:stretch>
        </p:blipFill>
        <p:spPr>
          <a:xfrm>
            <a:off x="2570258" y="951980"/>
            <a:ext cx="4224989" cy="3341799"/>
          </a:xfrm>
          <a:prstGeom prst="rect">
            <a:avLst/>
          </a:prstGeom>
        </p:spPr>
      </p:pic>
      <p:sp>
        <p:nvSpPr>
          <p:cNvPr id="191" name="TextBox 5"/>
          <p:cNvSpPr txBox="1"/>
          <p:nvPr/>
        </p:nvSpPr>
        <p:spPr>
          <a:xfrm>
            <a:off x="473323" y="49520"/>
            <a:ext cx="8542870" cy="523241"/>
          </a:xfrm>
          <a:prstGeom prst="rect">
            <a:avLst/>
          </a:prstGeom>
          <a:ln w="12700">
            <a:miter lim="400000"/>
          </a:ln>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45719" rIns="45719">
            <a:spAutoFit/>
          </a:bodyPr>
          <a:lstStyle>
            <a:lvl1pPr>
              <a:defRPr sz="2800">
                <a:solidFill>
                  <a:schemeClr val="accent3">
                    <a:lumOff val="44000"/>
                  </a:schemeClr>
                </a:solidFill>
                <a:latin typeface="Open Sans"/>
                <a:ea typeface="Open Sans"/>
                <a:cs typeface="Open Sans"/>
                <a:sym typeface="Open Sans"/>
              </a:defRPr>
            </a:lvl1pPr>
          </a:lstStyle>
          <a:p>
            <a:pPr marL="0" marR="0" lvl="0" indent="0" algn="ctr" defTabSz="914400" rtl="0" eaLnBrk="1" fontAlgn="auto" latinLnBrk="0" hangingPunct="0">
              <a:lnSpc>
                <a:spcPct val="100000"/>
              </a:lnSpc>
              <a:spcBef>
                <a:spcPts val="0"/>
              </a:spcBef>
              <a:spcAft>
                <a:spcPts val="0"/>
              </a:spcAft>
              <a:buClrTx/>
              <a:buSzTx/>
              <a:buFontTx/>
              <a:buNone/>
              <a:tabLst/>
              <a:defRPr/>
            </a:pPr>
            <a:r>
              <a:rPr kumimoji="0" sz="2800" b="0" i="0" u="none" strike="noStrike" kern="0" cap="none" spc="0" normalizeH="0" baseline="0" noProof="0">
                <a:ln>
                  <a:noFill/>
                </a:ln>
                <a:solidFill>
                  <a:srgbClr val="8F8F8F">
                    <a:lumOff val="44000"/>
                  </a:srgbClr>
                </a:solidFill>
                <a:effectLst/>
                <a:uLnTx/>
                <a:uFillTx/>
                <a:latin typeface="Open Sans"/>
                <a:sym typeface="Open Sans"/>
              </a:rPr>
              <a:t>What researchers are looking for (cyberinfrastructure)</a:t>
            </a:r>
          </a:p>
        </p:txBody>
      </p:sp>
      <p:pic>
        <p:nvPicPr>
          <p:cNvPr id="192" name="Image" descr="Image"/>
          <p:cNvPicPr>
            <a:picLocks noChangeAspect="1"/>
          </p:cNvPicPr>
          <p:nvPr/>
        </p:nvPicPr>
        <p:blipFill>
          <a:blip r:embed="rId5"/>
          <a:stretch>
            <a:fillRect/>
          </a:stretch>
        </p:blipFill>
        <p:spPr>
          <a:xfrm>
            <a:off x="210989" y="562568"/>
            <a:ext cx="3726893" cy="2795170"/>
          </a:xfrm>
          <a:prstGeom prst="rect">
            <a:avLst/>
          </a:prstGeom>
          <a:ln w="12700">
            <a:miter lim="400000"/>
          </a:ln>
        </p:spPr>
      </p:pic>
      <p:pic>
        <p:nvPicPr>
          <p:cNvPr id="193" name="Image" descr="Image"/>
          <p:cNvPicPr>
            <a:picLocks noChangeAspect="1"/>
          </p:cNvPicPr>
          <p:nvPr/>
        </p:nvPicPr>
        <p:blipFill>
          <a:blip r:embed="rId6"/>
          <a:stretch>
            <a:fillRect/>
          </a:stretch>
        </p:blipFill>
        <p:spPr>
          <a:xfrm>
            <a:off x="4453037" y="562568"/>
            <a:ext cx="4466314" cy="2795170"/>
          </a:xfrm>
          <a:prstGeom prst="rect">
            <a:avLst/>
          </a:prstGeom>
          <a:ln w="12700">
            <a:miter lim="400000"/>
          </a:ln>
        </p:spPr>
      </p:pic>
      <p:pic>
        <p:nvPicPr>
          <p:cNvPr id="194" name="Image" descr="Image"/>
          <p:cNvPicPr>
            <a:picLocks noChangeAspect="1"/>
          </p:cNvPicPr>
          <p:nvPr/>
        </p:nvPicPr>
        <p:blipFill>
          <a:blip r:embed="rId7"/>
          <a:stretch>
            <a:fillRect/>
          </a:stretch>
        </p:blipFill>
        <p:spPr>
          <a:xfrm>
            <a:off x="2577459" y="2760624"/>
            <a:ext cx="3989082" cy="2395180"/>
          </a:xfrm>
          <a:prstGeom prst="rect">
            <a:avLst/>
          </a:prstGeom>
          <a:ln w="12700">
            <a:miter lim="400000"/>
          </a:ln>
        </p:spPr>
      </p:pic>
      <p:pic>
        <p:nvPicPr>
          <p:cNvPr id="195" name="Picture 8" descr="Picture 8"/>
          <p:cNvPicPr>
            <a:picLocks noChangeAspect="1"/>
          </p:cNvPicPr>
          <p:nvPr/>
        </p:nvPicPr>
        <p:blipFill>
          <a:blip r:embed="rId8"/>
          <a:stretch>
            <a:fillRect/>
          </a:stretch>
        </p:blipFill>
        <p:spPr>
          <a:xfrm>
            <a:off x="1474567" y="472493"/>
            <a:ext cx="6194866" cy="4587451"/>
          </a:xfrm>
          <a:prstGeom prst="rect">
            <a:avLst/>
          </a:prstGeom>
          <a:ln w="12700">
            <a:miter lim="400000"/>
          </a:ln>
        </p:spPr>
      </p:pic>
      <p:sp>
        <p:nvSpPr>
          <p:cNvPr id="198" name="Midterm question:…"/>
          <p:cNvSpPr txBox="1">
            <a:spLocks noGrp="1"/>
          </p:cNvSpPr>
          <p:nvPr>
            <p:ph type="body" idx="4294967295"/>
          </p:nvPr>
        </p:nvSpPr>
        <p:spPr>
          <a:xfrm>
            <a:off x="84966" y="707178"/>
            <a:ext cx="9059034" cy="3585853"/>
          </a:xfrm>
          <a:prstGeom prst="rect">
            <a:avLst/>
          </a:prstGeom>
          <a:solidFill>
            <a:schemeClr val="accent3">
              <a:lumOff val="44000"/>
            </a:schemeClr>
          </a:solidFill>
          <a:ln w="3175">
            <a:solidFill>
              <a:srgbClr val="000000"/>
            </a:solidFill>
            <a:round/>
          </a:ln>
        </p:spPr>
        <p:txBody>
          <a:bodyPr lIns="50798" tIns="50798" rIns="50798" bIns="50798">
            <a:normAutofit fontScale="92500" lnSpcReduction="10000"/>
          </a:bodyPr>
          <a:lstStyle/>
          <a:p>
            <a:pPr marL="0" indent="0" algn="l" defTabSz="549147">
              <a:spcBef>
                <a:spcPts val="0"/>
              </a:spcBef>
              <a:buClrTx/>
              <a:buSzTx/>
              <a:buFontTx/>
              <a:buNone/>
              <a:defRPr sz="2256">
                <a:solidFill>
                  <a:srgbClr val="000000"/>
                </a:solidFill>
                <a:latin typeface="+mj-lt"/>
                <a:ea typeface="+mj-ea"/>
                <a:cs typeface="+mj-cs"/>
                <a:sym typeface="Helvetica"/>
              </a:defRPr>
            </a:pPr>
            <a:r>
              <a:rPr dirty="0"/>
              <a:t>Midterm question:</a:t>
            </a:r>
          </a:p>
          <a:p>
            <a:pPr marL="775968" indent="-477518" algn="l" defTabSz="549147">
              <a:spcBef>
                <a:spcPts val="0"/>
              </a:spcBef>
              <a:buClrTx/>
              <a:buSzPct val="171000"/>
              <a:buFontTx/>
              <a:defRPr sz="2256">
                <a:solidFill>
                  <a:srgbClr val="000000"/>
                </a:solidFill>
                <a:latin typeface="+mj-lt"/>
                <a:ea typeface="+mj-ea"/>
                <a:cs typeface="+mj-cs"/>
                <a:sym typeface="Helvetica"/>
              </a:defRPr>
            </a:pPr>
            <a:r>
              <a:rPr dirty="0"/>
              <a:t>You have a 10 terabyte dataset.</a:t>
            </a:r>
          </a:p>
          <a:p>
            <a:pPr marL="775968" indent="-477518" algn="l" defTabSz="549147">
              <a:spcBef>
                <a:spcPts val="0"/>
              </a:spcBef>
              <a:buClrTx/>
              <a:buSzPct val="171000"/>
              <a:buFontTx/>
              <a:defRPr sz="2256">
                <a:solidFill>
                  <a:srgbClr val="000000"/>
                </a:solidFill>
                <a:latin typeface="+mj-lt"/>
                <a:ea typeface="+mj-ea"/>
                <a:cs typeface="+mj-cs"/>
                <a:sym typeface="Helvetica"/>
              </a:defRPr>
            </a:pPr>
            <a:r>
              <a:rPr dirty="0"/>
              <a:t>Processing 1 gigabyte of data takes 1 hour and produces 100 megabytes of output and uses 1GB of RAM</a:t>
            </a:r>
          </a:p>
          <a:p>
            <a:pPr marL="775968" indent="-477518" algn="l" defTabSz="549147">
              <a:spcBef>
                <a:spcPts val="0"/>
              </a:spcBef>
              <a:buClrTx/>
              <a:buSzPct val="171000"/>
              <a:buFontTx/>
              <a:defRPr sz="2256">
                <a:solidFill>
                  <a:srgbClr val="000000"/>
                </a:solidFill>
                <a:latin typeface="+mj-lt"/>
                <a:ea typeface="+mj-ea"/>
                <a:cs typeface="+mj-cs"/>
                <a:sym typeface="Helvetica"/>
              </a:defRPr>
            </a:pPr>
            <a:r>
              <a:rPr dirty="0"/>
              <a:t>The input data can be split and run in parallel.</a:t>
            </a:r>
          </a:p>
          <a:p>
            <a:pPr marL="775968" indent="-477518" algn="l" defTabSz="549147">
              <a:spcBef>
                <a:spcPts val="0"/>
              </a:spcBef>
              <a:buClrTx/>
              <a:buSzPct val="171000"/>
              <a:buFontTx/>
              <a:defRPr sz="2256">
                <a:solidFill>
                  <a:srgbClr val="000000"/>
                </a:solidFill>
                <a:latin typeface="+mj-lt"/>
                <a:ea typeface="+mj-ea"/>
                <a:cs typeface="+mj-cs"/>
                <a:sym typeface="Helvetica"/>
              </a:defRPr>
            </a:pPr>
            <a:r>
              <a:rPr dirty="0"/>
              <a:t>Use AWS Simple Calculator: </a:t>
            </a:r>
          </a:p>
          <a:p>
            <a:pPr marL="1193798" lvl="1" indent="-477518" algn="l" defTabSz="549147">
              <a:spcBef>
                <a:spcPts val="0"/>
              </a:spcBef>
              <a:buClrTx/>
              <a:buSzPct val="171000"/>
              <a:buFontTx/>
              <a:defRPr sz="2256" u="sng">
                <a:solidFill>
                  <a:srgbClr val="000000"/>
                </a:solidFill>
                <a:latin typeface="+mj-lt"/>
                <a:ea typeface="+mj-ea"/>
                <a:cs typeface="+mj-cs"/>
                <a:sym typeface="Helvetica"/>
              </a:defRPr>
            </a:pPr>
            <a:r>
              <a:rPr dirty="0">
                <a:solidFill>
                  <a:srgbClr val="0000FF"/>
                </a:solidFill>
                <a:uFill>
                  <a:solidFill>
                    <a:srgbClr val="0000FF"/>
                  </a:solidFill>
                </a:uFill>
                <a:hlinkClick r:id="rId9"/>
              </a:rPr>
              <a:t>https://calculator.s3.amazonaws.com/index.html</a:t>
            </a:r>
          </a:p>
          <a:p>
            <a:pPr marL="775968" indent="-477518" algn="l" defTabSz="549147">
              <a:spcBef>
                <a:spcPts val="0"/>
              </a:spcBef>
              <a:buClrTx/>
              <a:buSzPct val="171000"/>
              <a:buFontTx/>
              <a:defRPr sz="2256">
                <a:solidFill>
                  <a:srgbClr val="000000"/>
                </a:solidFill>
                <a:latin typeface="+mj-lt"/>
                <a:ea typeface="+mj-ea"/>
                <a:cs typeface="+mj-cs"/>
                <a:sym typeface="Helvetica"/>
              </a:defRPr>
            </a:pPr>
            <a:r>
              <a:rPr dirty="0"/>
              <a:t>Computation must be done in 1 hour</a:t>
            </a:r>
          </a:p>
          <a:p>
            <a:pPr marL="775968" indent="-477518" algn="l" defTabSz="549147">
              <a:spcBef>
                <a:spcPts val="0"/>
              </a:spcBef>
              <a:buClrTx/>
              <a:buSzPct val="171000"/>
              <a:buFontTx/>
              <a:defRPr sz="2256" b="1">
                <a:solidFill>
                  <a:srgbClr val="009051"/>
                </a:solidFill>
                <a:latin typeface="+mj-lt"/>
                <a:ea typeface="+mj-ea"/>
                <a:cs typeface="+mj-cs"/>
                <a:sym typeface="Helvetica"/>
              </a:defRPr>
            </a:pPr>
            <a:r>
              <a:rPr dirty="0"/>
              <a:t>How much will this cost?</a:t>
            </a:r>
          </a:p>
          <a:p>
            <a:pPr marL="775968" indent="-477518" algn="l" defTabSz="549147">
              <a:spcBef>
                <a:spcPts val="0"/>
              </a:spcBef>
              <a:buClrTx/>
              <a:buSzPct val="171000"/>
              <a:buFontTx/>
              <a:defRPr sz="2256">
                <a:solidFill>
                  <a:srgbClr val="000000"/>
                </a:solidFill>
                <a:latin typeface="+mj-lt"/>
                <a:ea typeface="+mj-ea"/>
                <a:cs typeface="+mj-cs"/>
                <a:sym typeface="Helvetica"/>
              </a:defRPr>
            </a:pPr>
            <a:r>
              <a:rPr dirty="0"/>
              <a:t>(Show your work)</a:t>
            </a:r>
          </a:p>
        </p:txBody>
      </p:sp>
      <p:grpSp>
        <p:nvGrpSpPr>
          <p:cNvPr id="201" name="Answers:…"/>
          <p:cNvGrpSpPr/>
          <p:nvPr/>
        </p:nvGrpSpPr>
        <p:grpSpPr>
          <a:xfrm>
            <a:off x="5849830" y="1697026"/>
            <a:ext cx="2983758" cy="1791744"/>
            <a:chOff x="0" y="0"/>
            <a:chExt cx="2983756" cy="1791742"/>
          </a:xfrm>
        </p:grpSpPr>
        <p:sp>
          <p:nvSpPr>
            <p:cNvPr id="199" name="Rectangle"/>
            <p:cNvSpPr/>
            <p:nvPr/>
          </p:nvSpPr>
          <p:spPr>
            <a:xfrm>
              <a:off x="0" y="-1"/>
              <a:ext cx="2983757" cy="1791744"/>
            </a:xfrm>
            <a:prstGeom prst="rect">
              <a:avLst/>
            </a:prstGeom>
            <a:solidFill>
              <a:schemeClr val="accent3">
                <a:lumOff val="44000"/>
              </a:schemeClr>
            </a:solidFill>
            <a:ln w="3175" cap="flat">
              <a:solidFill>
                <a:srgbClr val="000000"/>
              </a:solidFill>
              <a:prstDash val="solid"/>
              <a:round/>
            </a:ln>
            <a:effectLst/>
          </p:spPr>
          <p:txBody>
            <a:bodyPr wrap="square" lIns="65022" tIns="65022" rIns="65022" bIns="65022" numCol="1" anchor="t">
              <a:noAutofit/>
            </a:bodyPr>
            <a:lstStyle/>
            <a:p>
              <a:pPr marL="0" marR="0" lvl="0" indent="0" algn="l" defTabSz="584199" rtl="0" eaLnBrk="1" fontAlgn="auto" latinLnBrk="0" hangingPunct="0">
                <a:lnSpc>
                  <a:spcPct val="100000"/>
                </a:lnSpc>
                <a:spcBef>
                  <a:spcPts val="0"/>
                </a:spcBef>
                <a:spcAft>
                  <a:spcPts val="0"/>
                </a:spcAft>
                <a:buClrTx/>
                <a:buSzTx/>
                <a:buFontTx/>
                <a:buNone/>
                <a:tabLst/>
                <a:defRPr sz="2400">
                  <a:latin typeface="+mj-lt"/>
                  <a:ea typeface="+mj-ea"/>
                  <a:cs typeface="+mj-cs"/>
                  <a:sym typeface="Helvetica"/>
                </a:defRPr>
              </a:pPr>
              <a:endParaRPr kumimoji="0" sz="2400" b="0" i="0" u="none" strike="noStrike" kern="0" cap="none" spc="0" normalizeH="0" baseline="0" noProof="0">
                <a:ln>
                  <a:noFill/>
                </a:ln>
                <a:solidFill>
                  <a:srgbClr val="000000"/>
                </a:solidFill>
                <a:effectLst/>
                <a:uLnTx/>
                <a:uFillTx/>
                <a:latin typeface="Helvetica"/>
                <a:sym typeface="Helvetica"/>
              </a:endParaRPr>
            </a:p>
          </p:txBody>
        </p:sp>
        <p:sp>
          <p:nvSpPr>
            <p:cNvPr id="200" name="Answers:…"/>
            <p:cNvSpPr txBox="1"/>
            <p:nvPr/>
          </p:nvSpPr>
          <p:spPr>
            <a:xfrm>
              <a:off x="0" y="-1"/>
              <a:ext cx="2983757" cy="1574799"/>
            </a:xfrm>
            <a:prstGeom prst="rect">
              <a:avLst/>
            </a:prstGeom>
            <a:noFill/>
            <a:ln w="12700" cap="flat">
              <a:noFill/>
              <a:miter lim="400000"/>
            </a:ln>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square" lIns="50798" tIns="50798" rIns="50798" bIns="50798" numCol="1" anchor="t">
              <a:spAutoFit/>
            </a:bodyPr>
            <a:lstStyle/>
            <a:p>
              <a:pPr marL="0" marR="0" lvl="0" indent="0" algn="l" defTabSz="584199" rtl="0" eaLnBrk="1" fontAlgn="auto" latinLnBrk="0" hangingPunct="0">
                <a:lnSpc>
                  <a:spcPct val="100000"/>
                </a:lnSpc>
                <a:spcBef>
                  <a:spcPts val="0"/>
                </a:spcBef>
                <a:spcAft>
                  <a:spcPts val="0"/>
                </a:spcAft>
                <a:buClrTx/>
                <a:buSzTx/>
                <a:buFontTx/>
                <a:buNone/>
                <a:tabLst/>
                <a:defRPr sz="2400">
                  <a:latin typeface="+mj-lt"/>
                  <a:ea typeface="+mj-ea"/>
                  <a:cs typeface="+mj-cs"/>
                  <a:sym typeface="Helvetica"/>
                </a:defRPr>
              </a:pPr>
              <a:r>
                <a:rPr kumimoji="0" sz="2400" b="0" i="0" u="none" strike="noStrike" kern="0" cap="none" spc="0" normalizeH="0" baseline="0" noProof="0">
                  <a:ln>
                    <a:noFill/>
                  </a:ln>
                  <a:solidFill>
                    <a:srgbClr val="000000"/>
                  </a:solidFill>
                  <a:effectLst/>
                  <a:uLnTx/>
                  <a:uFillTx/>
                  <a:latin typeface="Helvetica"/>
                  <a:sym typeface="Helvetica"/>
                </a:rPr>
                <a:t>Answers:</a:t>
              </a:r>
            </a:p>
            <a:p>
              <a:pPr marL="203200" marR="0" lvl="0" indent="-203200" algn="l" defTabSz="584199" rtl="0" eaLnBrk="1" fontAlgn="auto" latinLnBrk="0" hangingPunct="0">
                <a:lnSpc>
                  <a:spcPct val="100000"/>
                </a:lnSpc>
                <a:spcBef>
                  <a:spcPts val="0"/>
                </a:spcBef>
                <a:spcAft>
                  <a:spcPts val="0"/>
                </a:spcAft>
                <a:buClrTx/>
                <a:buSzPct val="100000"/>
                <a:buFontTx/>
                <a:buChar char="•"/>
                <a:tabLst/>
                <a:defRPr sz="2400">
                  <a:latin typeface="+mj-lt"/>
                  <a:ea typeface="+mj-ea"/>
                  <a:cs typeface="+mj-cs"/>
                  <a:sym typeface="Helvetica"/>
                </a:defRPr>
              </a:pPr>
              <a:r>
                <a:rPr kumimoji="0" sz="2400" b="0" i="0" u="none" strike="noStrike" kern="0" cap="none" spc="0" normalizeH="0" baseline="0" noProof="0">
                  <a:ln>
                    <a:noFill/>
                  </a:ln>
                  <a:solidFill>
                    <a:srgbClr val="000000"/>
                  </a:solidFill>
                  <a:effectLst/>
                  <a:uLnTx/>
                  <a:uFillTx/>
                  <a:latin typeface="Helvetica"/>
                  <a:sym typeface="Helvetica"/>
                </a:rPr>
                <a:t>Low: $16</a:t>
              </a:r>
            </a:p>
            <a:p>
              <a:pPr marL="203200" marR="0" lvl="0" indent="-203200" algn="l" defTabSz="584199" rtl="0" eaLnBrk="1" fontAlgn="auto" latinLnBrk="0" hangingPunct="0">
                <a:lnSpc>
                  <a:spcPct val="100000"/>
                </a:lnSpc>
                <a:spcBef>
                  <a:spcPts val="0"/>
                </a:spcBef>
                <a:spcAft>
                  <a:spcPts val="0"/>
                </a:spcAft>
                <a:buClrTx/>
                <a:buSzPct val="100000"/>
                <a:buFontTx/>
                <a:buChar char="•"/>
                <a:tabLst/>
                <a:defRPr sz="2400">
                  <a:latin typeface="+mj-lt"/>
                  <a:ea typeface="+mj-ea"/>
                  <a:cs typeface="+mj-cs"/>
                  <a:sym typeface="Helvetica"/>
                </a:defRPr>
              </a:pPr>
              <a:r>
                <a:rPr kumimoji="0" sz="2400" b="0" i="0" u="none" strike="noStrike" kern="0" cap="none" spc="0" normalizeH="0" baseline="0" noProof="0">
                  <a:ln>
                    <a:noFill/>
                  </a:ln>
                  <a:solidFill>
                    <a:srgbClr val="000000"/>
                  </a:solidFill>
                  <a:effectLst/>
                  <a:uLnTx/>
                  <a:uFillTx/>
                  <a:latin typeface="Helvetica"/>
                  <a:sym typeface="Helvetica"/>
                </a:rPr>
                <a:t>High: $218,322</a:t>
              </a:r>
            </a:p>
            <a:p>
              <a:pPr marL="203200" marR="0" lvl="0" indent="-203200" algn="l" defTabSz="584199" rtl="0" eaLnBrk="1" fontAlgn="auto" latinLnBrk="0" hangingPunct="0">
                <a:lnSpc>
                  <a:spcPct val="100000"/>
                </a:lnSpc>
                <a:spcBef>
                  <a:spcPts val="0"/>
                </a:spcBef>
                <a:spcAft>
                  <a:spcPts val="0"/>
                </a:spcAft>
                <a:buClrTx/>
                <a:buSzPct val="100000"/>
                <a:buFontTx/>
                <a:buChar char="•"/>
                <a:tabLst/>
                <a:defRPr sz="2400">
                  <a:latin typeface="+mj-lt"/>
                  <a:ea typeface="+mj-ea"/>
                  <a:cs typeface="+mj-cs"/>
                  <a:sym typeface="Helvetica"/>
                </a:defRPr>
              </a:pPr>
              <a:r>
                <a:rPr kumimoji="0" sz="2400" b="0" i="0" u="none" strike="noStrike" kern="0" cap="none" spc="0" normalizeH="0" baseline="0" noProof="0">
                  <a:ln>
                    <a:noFill/>
                  </a:ln>
                  <a:solidFill>
                    <a:srgbClr val="000000"/>
                  </a:solidFill>
                  <a:effectLst/>
                  <a:uLnTx/>
                  <a:uFillTx/>
                  <a:latin typeface="Helvetica"/>
                  <a:sym typeface="Helvetica"/>
                </a:rPr>
                <a:t>Mode: $10,397</a:t>
              </a:r>
            </a:p>
          </p:txBody>
        </p:sp>
      </p:grpSp>
      <p:pic>
        <p:nvPicPr>
          <p:cNvPr id="196" name="Picture 4" descr="Picture 4"/>
          <p:cNvPicPr>
            <a:picLocks noChangeAspect="1"/>
          </p:cNvPicPr>
          <p:nvPr/>
        </p:nvPicPr>
        <p:blipFill>
          <a:blip r:embed="rId10"/>
          <a:stretch>
            <a:fillRect/>
          </a:stretch>
        </p:blipFill>
        <p:spPr>
          <a:xfrm>
            <a:off x="1443566" y="-5443"/>
            <a:ext cx="6891868" cy="5168900"/>
          </a:xfrm>
          <a:prstGeom prst="rect">
            <a:avLst/>
          </a:prstGeom>
          <a:ln w="12700">
            <a:miter lim="400000"/>
          </a:ln>
        </p:spPr>
      </p:pic>
      <p:sp>
        <p:nvSpPr>
          <p:cNvPr id="197" name="Rectangle"/>
          <p:cNvSpPr/>
          <p:nvPr/>
        </p:nvSpPr>
        <p:spPr>
          <a:xfrm>
            <a:off x="3546780" y="3627952"/>
            <a:ext cx="442266" cy="337028"/>
          </a:xfrm>
          <a:prstGeom prst="rect">
            <a:avLst/>
          </a:prstGeom>
          <a:ln w="50800">
            <a:solidFill>
              <a:srgbClr val="FF2600"/>
            </a:solidFill>
          </a:ln>
        </p:spPr>
        <p:txBody>
          <a:bodyPr lIns="65022" tIns="65022" rIns="65022" bIns="65022" anchor="ctr"/>
          <a:lstStyle/>
          <a:p>
            <a:pPr marL="0" marR="0" lvl="0" indent="0" algn="ctr" defTabSz="584199" rtl="0" eaLnBrk="1" fontAlgn="auto" latinLnBrk="0" hangingPunct="0">
              <a:lnSpc>
                <a:spcPct val="100000"/>
              </a:lnSpc>
              <a:spcBef>
                <a:spcPts val="0"/>
              </a:spcBef>
              <a:spcAft>
                <a:spcPts val="0"/>
              </a:spcAft>
              <a:buClrTx/>
              <a:buSzTx/>
              <a:buFontTx/>
              <a:buNone/>
              <a:tabLst/>
              <a:defRPr sz="1800">
                <a:solidFill>
                  <a:srgbClr val="8F8F8F">
                    <a:lumOff val="44000"/>
                  </a:srgbClr>
                </a:solidFill>
                <a:latin typeface="Helvetica Neue Medium"/>
                <a:ea typeface="Helvetica Neue Medium"/>
                <a:cs typeface="Helvetica Neue Medium"/>
                <a:sym typeface="Helvetica Neue Medium"/>
              </a:defRPr>
            </a:pPr>
            <a:endParaRPr kumimoji="0" sz="1800" b="0" i="0" u="none" strike="noStrike" kern="0" cap="none" spc="0" normalizeH="0" baseline="0" noProof="0">
              <a:ln>
                <a:noFill/>
              </a:ln>
              <a:solidFill>
                <a:srgbClr val="8F8F8F">
                  <a:lumOff val="44000"/>
                </a:srgbClr>
              </a:solidFill>
              <a:effectLst/>
              <a:uLnTx/>
              <a:uFillTx/>
              <a:latin typeface="Helvetica Neue Medium"/>
              <a:ea typeface="Helvetica Neue Medium"/>
              <a:cs typeface="Helvetica Neue Medium"/>
              <a:sym typeface="Helvetica Neue Medium"/>
            </a:endParaRPr>
          </a:p>
        </p:txBody>
      </p:sp>
    </p:spTree>
    <p:extLst>
      <p:ext uri="{BB962C8B-B14F-4D97-AF65-F5344CB8AC3E}">
        <p14:creationId xmlns:p14="http://schemas.microsoft.com/office/powerpoint/2010/main" val="471687736"/>
      </p:ext>
    </p:extLst>
  </p:cSld>
  <p:clrMapOvr>
    <a:masterClrMapping/>
  </p:clrMapOvr>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iterate>
                                    <p:tmAbs val="0"/>
                                  </p:iterate>
                                  <p:childTnLst>
                                    <p:set>
                                      <p:cBhvr>
                                        <p:cTn id="10" fill="hold"/>
                                        <p:tgtEl>
                                          <p:spTgt spid="192"/>
                                        </p:tgtEl>
                                        <p:attrNameLst>
                                          <p:attrName>style.visibility</p:attrName>
                                        </p:attrNameLst>
                                      </p:cBhvr>
                                      <p:to>
                                        <p:strVal val="visible"/>
                                      </p:to>
                                    </p:set>
                                  </p:childTnLst>
                                </p:cTn>
                              </p:par>
                            </p:childTnLst>
                          </p:cTn>
                        </p:par>
                        <p:par>
                          <p:cTn id="11" fill="hold">
                            <p:stCondLst>
                              <p:cond delay="0"/>
                            </p:stCondLst>
                            <p:childTnLst>
                              <p:par>
                                <p:cTn id="12" presetID="1" presetClass="entr" presetSubtype="0" fill="hold" grpId="0" nodeType="afterEffect">
                                  <p:stCondLst>
                                    <p:cond delay="0"/>
                                  </p:stCondLst>
                                  <p:iterate>
                                    <p:tmAbs val="0"/>
                                  </p:iterate>
                                  <p:childTnLst>
                                    <p:set>
                                      <p:cBhvr>
                                        <p:cTn id="13" fill="hold"/>
                                        <p:tgtEl>
                                          <p:spTgt spid="193"/>
                                        </p:tgtEl>
                                        <p:attrNameLst>
                                          <p:attrName>style.visibility</p:attrName>
                                        </p:attrNameLst>
                                      </p:cBhvr>
                                      <p:to>
                                        <p:strVal val="visible"/>
                                      </p:to>
                                    </p:set>
                                  </p:childTnLst>
                                </p:cTn>
                              </p:par>
                            </p:childTnLst>
                          </p:cTn>
                        </p:par>
                        <p:par>
                          <p:cTn id="14" fill="hold">
                            <p:stCondLst>
                              <p:cond delay="0"/>
                            </p:stCondLst>
                            <p:childTnLst>
                              <p:par>
                                <p:cTn id="15" presetID="1" presetClass="entr" presetSubtype="0" fill="hold" grpId="0" nodeType="afterEffect">
                                  <p:stCondLst>
                                    <p:cond delay="0"/>
                                  </p:stCondLst>
                                  <p:iterate>
                                    <p:tmAbs val="0"/>
                                  </p:iterate>
                                  <p:childTnLst>
                                    <p:set>
                                      <p:cBhvr>
                                        <p:cTn id="16" fill="hold"/>
                                        <p:tgtEl>
                                          <p:spTgt spid="194"/>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iterate>
                                    <p:tmAbs val="0"/>
                                  </p:iterate>
                                  <p:childTnLst>
                                    <p:set>
                                      <p:cBhvr>
                                        <p:cTn id="20" fill="hold"/>
                                        <p:tgtEl>
                                          <p:spTgt spid="195"/>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iterate>
                                    <p:tmAbs val="0"/>
                                  </p:iterate>
                                  <p:childTnLst>
                                    <p:set>
                                      <p:cBhvr>
                                        <p:cTn id="24" fill="hold"/>
                                        <p:tgtEl>
                                          <p:spTgt spid="19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iterate>
                                    <p:tmAbs val="0"/>
                                  </p:iterate>
                                  <p:childTnLst>
                                    <p:set>
                                      <p:cBhvr>
                                        <p:cTn id="28" fill="hold"/>
                                        <p:tgtEl>
                                          <p:spTgt spid="201"/>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iterate>
                                    <p:tmAbs val="0"/>
                                  </p:iterate>
                                  <p:childTnLst>
                                    <p:set>
                                      <p:cBhvr>
                                        <p:cTn id="32" fill="hold"/>
                                        <p:tgtEl>
                                          <p:spTgt spid="196"/>
                                        </p:tgtEl>
                                        <p:attrNameLst>
                                          <p:attrName>style.visibility</p:attrName>
                                        </p:attrNameLst>
                                      </p:cBhvr>
                                      <p:to>
                                        <p:strVal val="visible"/>
                                      </p:to>
                                    </p:set>
                                  </p:childTnLst>
                                </p:cTn>
                              </p:par>
                            </p:childTnLst>
                          </p:cTn>
                        </p:par>
                        <p:par>
                          <p:cTn id="33" fill="hold">
                            <p:stCondLst>
                              <p:cond delay="0"/>
                            </p:stCondLst>
                            <p:childTnLst>
                              <p:par>
                                <p:cTn id="34" presetID="1" presetClass="entr" presetSubtype="0" fill="hold" grpId="0" nodeType="afterEffect">
                                  <p:stCondLst>
                                    <p:cond delay="0"/>
                                  </p:stCondLst>
                                  <p:iterate>
                                    <p:tmAbs val="0"/>
                                  </p:iterate>
                                  <p:childTnLst>
                                    <p:set>
                                      <p:cBhvr>
                                        <p:cTn id="35" fill="hold"/>
                                        <p:tgtEl>
                                          <p:spTgt spid="19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2" grpId="0" animBg="1" advAuto="0"/>
      <p:bldP spid="193" grpId="0" animBg="1" advAuto="0"/>
      <p:bldP spid="194" grpId="0" animBg="1" advAuto="0"/>
      <p:bldP spid="195" grpId="0" animBg="1" advAuto="0"/>
      <p:bldP spid="198" grpId="0" animBg="1" advAuto="0"/>
      <p:bldP spid="201" grpId="0" animBg="1" advAuto="0"/>
      <p:bldP spid="196" grpId="0" animBg="1" advAuto="0"/>
      <p:bldP spid="197" grpId="0" animBg="1" advAuto="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5011" y="354694"/>
            <a:ext cx="8245830" cy="1130300"/>
          </a:xfrm>
        </p:spPr>
        <p:txBody>
          <a:bodyPr/>
          <a:lstStyle/>
          <a:p>
            <a:r>
              <a:rPr lang="en-US" dirty="0"/>
              <a:t>And new modes of compute</a:t>
            </a:r>
          </a:p>
        </p:txBody>
      </p:sp>
      <p:sp>
        <p:nvSpPr>
          <p:cNvPr id="3" name="Content Placeholder 2"/>
          <p:cNvSpPr>
            <a:spLocks noGrp="1"/>
          </p:cNvSpPr>
          <p:nvPr>
            <p:ph idx="1"/>
          </p:nvPr>
        </p:nvSpPr>
        <p:spPr>
          <a:xfrm>
            <a:off x="385011" y="1304818"/>
            <a:ext cx="7279510" cy="3626778"/>
          </a:xfrm>
        </p:spPr>
        <p:txBody>
          <a:bodyPr>
            <a:normAutofit/>
          </a:bodyPr>
          <a:lstStyle/>
          <a:p>
            <a:endParaRPr lang="en-US" dirty="0"/>
          </a:p>
          <a:p>
            <a:r>
              <a:rPr lang="en-US" dirty="0"/>
              <a:t>Our “all batch” model doesn’t quite work anymore (though it is not going away, either). </a:t>
            </a:r>
          </a:p>
          <a:p>
            <a:pPr lvl="1"/>
            <a:r>
              <a:rPr lang="en-US" dirty="0"/>
              <a:t>Interactive </a:t>
            </a:r>
          </a:p>
          <a:p>
            <a:pPr lvl="2"/>
            <a:r>
              <a:rPr lang="en-US" dirty="0"/>
              <a:t>Not just impatience</a:t>
            </a:r>
          </a:p>
          <a:p>
            <a:pPr lvl="2"/>
            <a:r>
              <a:rPr lang="en-US" dirty="0"/>
              <a:t>Data exploration, hyperparameter tuning. </a:t>
            </a:r>
          </a:p>
          <a:p>
            <a:pPr lvl="1"/>
            <a:r>
              <a:rPr lang="en-US" dirty="0"/>
              <a:t>Real-Time</a:t>
            </a:r>
          </a:p>
          <a:p>
            <a:pPr lvl="2"/>
            <a:r>
              <a:rPr lang="en-US" dirty="0"/>
              <a:t>Time to solution matters! </a:t>
            </a:r>
          </a:p>
          <a:p>
            <a:pPr lvl="3"/>
            <a:r>
              <a:rPr lang="en-US" dirty="0"/>
              <a:t>Hurricane forecasts, planning tumor-specific dosages of proton therapy, control of a fusion reactor. . . </a:t>
            </a:r>
          </a:p>
          <a:p>
            <a:pPr lvl="1"/>
            <a:r>
              <a:rPr lang="en-US" dirty="0"/>
              <a:t>Persistence</a:t>
            </a:r>
          </a:p>
          <a:p>
            <a:pPr lvl="2"/>
            <a:r>
              <a:rPr lang="en-US" dirty="0"/>
              <a:t>Connection to web services, responding to automated requests.</a:t>
            </a:r>
          </a:p>
          <a:p>
            <a:pPr lvl="1"/>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36</a:t>
            </a:fld>
            <a:endParaRPr lang="en-US" dirty="0"/>
          </a:p>
        </p:txBody>
      </p:sp>
    </p:spTree>
    <p:extLst>
      <p:ext uri="{BB962C8B-B14F-4D97-AF65-F5344CB8AC3E}">
        <p14:creationId xmlns:p14="http://schemas.microsoft.com/office/powerpoint/2010/main" val="3908929504"/>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1BB6DA-A661-D14E-BBAA-764236A5D1D4}"/>
              </a:ext>
            </a:extLst>
          </p:cNvPr>
          <p:cNvSpPr>
            <a:spLocks noGrp="1"/>
          </p:cNvSpPr>
          <p:nvPr>
            <p:ph type="title"/>
          </p:nvPr>
        </p:nvSpPr>
        <p:spPr>
          <a:xfrm>
            <a:off x="271714" y="193546"/>
            <a:ext cx="8245830" cy="1130300"/>
          </a:xfrm>
        </p:spPr>
        <p:txBody>
          <a:bodyPr>
            <a:normAutofit fontScale="90000"/>
          </a:bodyPr>
          <a:lstStyle/>
          <a:p>
            <a:pPr algn="ctr"/>
            <a:r>
              <a:rPr lang="en-US" sz="2200" dirty="0"/>
              <a:t>Frontera Bridges to the Commercial Cloud: </a:t>
            </a:r>
            <a:br>
              <a:rPr lang="en-US" sz="2200" dirty="0"/>
            </a:br>
            <a:r>
              <a:rPr lang="en-US" sz="2000" i="1" dirty="0"/>
              <a:t>New High-Resolution Global Climate Model Predicts Changes To Extreme Weather, Ocean Currents </a:t>
            </a:r>
            <a:br>
              <a:rPr lang="en-US" i="1" dirty="0"/>
            </a:br>
            <a:endParaRPr lang="en-US" i="1" dirty="0"/>
          </a:p>
        </p:txBody>
      </p:sp>
      <p:sp>
        <p:nvSpPr>
          <p:cNvPr id="3" name="Content Placeholder 2">
            <a:extLst>
              <a:ext uri="{FF2B5EF4-FFF2-40B4-BE49-F238E27FC236}">
                <a16:creationId xmlns:a16="http://schemas.microsoft.com/office/drawing/2014/main" id="{DC0CA8A6-BDF6-8D4D-B734-C2DBCD6EAD4A}"/>
              </a:ext>
            </a:extLst>
          </p:cNvPr>
          <p:cNvSpPr>
            <a:spLocks noGrp="1"/>
          </p:cNvSpPr>
          <p:nvPr>
            <p:ph idx="1"/>
          </p:nvPr>
        </p:nvSpPr>
        <p:spPr>
          <a:xfrm>
            <a:off x="385011" y="923046"/>
            <a:ext cx="8245830" cy="2711450"/>
          </a:xfrm>
        </p:spPr>
        <p:txBody>
          <a:bodyPr/>
          <a:lstStyle/>
          <a:p>
            <a:r>
              <a:rPr lang="en-US" dirty="0"/>
              <a:t>Ping Chang, Texas A&amp;M  (collaborators at NCAR and QNLM).</a:t>
            </a:r>
          </a:p>
          <a:p>
            <a:r>
              <a:rPr lang="en-US" dirty="0"/>
              <a:t>CESM, 25KM resolution</a:t>
            </a:r>
          </a:p>
          <a:p>
            <a:r>
              <a:rPr lang="en-US" dirty="0"/>
              <a:t>One of the UN-supported </a:t>
            </a:r>
            <a:r>
              <a:rPr lang="en-US" dirty="0" err="1"/>
              <a:t>HighResMIP</a:t>
            </a:r>
            <a:r>
              <a:rPr lang="en-US" dirty="0"/>
              <a:t> simulations – the official climate change forecasts.</a:t>
            </a:r>
          </a:p>
          <a:p>
            <a:r>
              <a:rPr lang="en-US" dirty="0"/>
              <a:t>In addition to large simulations, also published the data results to Azure, where they do online analytics on ~550GB of data with the “</a:t>
            </a:r>
            <a:r>
              <a:rPr lang="en-US" dirty="0" err="1"/>
              <a:t>PanGeo</a:t>
            </a:r>
            <a:r>
              <a:rPr lang="en-US" dirty="0"/>
              <a:t>” Cloud platform. </a:t>
            </a:r>
          </a:p>
          <a:p>
            <a:pPr marL="0" indent="0">
              <a:buNone/>
            </a:pPr>
            <a:endParaRPr lang="en-US" dirty="0"/>
          </a:p>
        </p:txBody>
      </p:sp>
      <p:sp>
        <p:nvSpPr>
          <p:cNvPr id="4" name="Date Placeholder 3">
            <a:extLst>
              <a:ext uri="{FF2B5EF4-FFF2-40B4-BE49-F238E27FC236}">
                <a16:creationId xmlns:a16="http://schemas.microsoft.com/office/drawing/2014/main" id="{E1570E99-B556-6D4A-80D3-B9A3E71ACC9E}"/>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2D2DAF2C-384A-CF4E-974C-9491CDE2EB92}"/>
              </a:ext>
            </a:extLst>
          </p:cNvPr>
          <p:cNvSpPr>
            <a:spLocks noGrp="1"/>
          </p:cNvSpPr>
          <p:nvPr>
            <p:ph type="sldNum" sz="quarter" idx="12"/>
          </p:nvPr>
        </p:nvSpPr>
        <p:spPr/>
        <p:txBody>
          <a:bodyPr/>
          <a:lstStyle/>
          <a:p>
            <a:fld id="{D57F1E4F-1CFF-5643-939E-217C01CDF565}" type="slidenum">
              <a:rPr lang="en-US" smtClean="0"/>
              <a:pPr/>
              <a:t>37</a:t>
            </a:fld>
            <a:endParaRPr lang="en-US" dirty="0"/>
          </a:p>
        </p:txBody>
      </p:sp>
      <p:sp>
        <p:nvSpPr>
          <p:cNvPr id="6" name="Rectangle 2">
            <a:extLst>
              <a:ext uri="{FF2B5EF4-FFF2-40B4-BE49-F238E27FC236}">
                <a16:creationId xmlns:a16="http://schemas.microsoft.com/office/drawing/2014/main" id="{C564A798-DF3A-6349-AD79-E2F5B3B5CEA7}"/>
              </a:ext>
            </a:extLst>
          </p:cNvPr>
          <p:cNvSpPr>
            <a:spLocks noChangeArrowheads="1"/>
          </p:cNvSpPr>
          <p:nvPr/>
        </p:nvSpPr>
        <p:spPr bwMode="auto">
          <a:xfrm>
            <a:off x="1777365" y="325755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5121" name="Picture 26" descr="page2image47923616">
            <a:extLst>
              <a:ext uri="{FF2B5EF4-FFF2-40B4-BE49-F238E27FC236}">
                <a16:creationId xmlns:a16="http://schemas.microsoft.com/office/drawing/2014/main" id="{F82CBB02-F66F-2B4E-B5E9-DEBCBD50FB42}"/>
              </a:ext>
            </a:extLst>
          </p:cNvPr>
          <p:cNvPicPr>
            <a:picLocks noChangeAspect="1" noChangeArrowheads="1"/>
          </p:cNvPicPr>
          <p:nvPr/>
        </p:nvPicPr>
        <p:blipFill>
          <a:blip r:embed="rId2" r:link="rId3">
            <a:extLst>
              <a:ext uri="{28A0092B-C50C-407E-A947-70E740481C1C}">
                <a14:useLocalDpi xmlns:a14="http://schemas.microsoft.com/office/drawing/2010/main" val="0"/>
              </a:ext>
            </a:extLst>
          </a:blip>
          <a:srcRect/>
          <a:stretch>
            <a:fillRect/>
          </a:stretch>
        </p:blipFill>
        <p:spPr bwMode="auto">
          <a:xfrm>
            <a:off x="1777365" y="3257550"/>
            <a:ext cx="5943600" cy="14732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9107872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1102" y="1441450"/>
            <a:ext cx="8245830" cy="1130300"/>
          </a:xfrm>
        </p:spPr>
        <p:txBody>
          <a:bodyPr/>
          <a:lstStyle/>
          <a:p>
            <a:pPr algn="ctr"/>
            <a:r>
              <a:rPr lang="en-US" dirty="0"/>
              <a:t>Which leads to changes in design</a:t>
            </a:r>
          </a:p>
        </p:txBody>
      </p:sp>
      <p:sp>
        <p:nvSpPr>
          <p:cNvPr id="5" name="Slide Number Placeholder 4"/>
          <p:cNvSpPr>
            <a:spLocks noGrp="1"/>
          </p:cNvSpPr>
          <p:nvPr>
            <p:ph type="sldNum" sz="quarter" idx="12"/>
          </p:nvPr>
        </p:nvSpPr>
        <p:spPr/>
        <p:txBody>
          <a:bodyPr/>
          <a:lstStyle/>
          <a:p>
            <a:fld id="{D57F1E4F-1CFF-5643-939E-217C01CDF565}" type="slidenum">
              <a:rPr lang="en-US" smtClean="0"/>
              <a:pPr/>
              <a:t>38</a:t>
            </a:fld>
            <a:endParaRPr lang="en-US" dirty="0"/>
          </a:p>
        </p:txBody>
      </p:sp>
    </p:spTree>
    <p:extLst>
      <p:ext uri="{BB962C8B-B14F-4D97-AF65-F5344CB8AC3E}">
        <p14:creationId xmlns:p14="http://schemas.microsoft.com/office/powerpoint/2010/main" val="81683817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a:t>Looking Forward</a:t>
            </a:r>
          </a:p>
        </p:txBody>
      </p:sp>
      <p:sp>
        <p:nvSpPr>
          <p:cNvPr id="2" name="Content Placeholder 1">
            <a:extLst>
              <a:ext uri="{FF2B5EF4-FFF2-40B4-BE49-F238E27FC236}">
                <a16:creationId xmlns:a16="http://schemas.microsoft.com/office/drawing/2014/main" id="{3FA08E9E-D910-C747-BBF9-769241A60B07}"/>
              </a:ext>
            </a:extLst>
          </p:cNvPr>
          <p:cNvSpPr>
            <a:spLocks noGrp="1"/>
          </p:cNvSpPr>
          <p:nvPr>
            <p:ph idx="1"/>
          </p:nvPr>
        </p:nvSpPr>
        <p:spPr>
          <a:xfrm>
            <a:off x="513159" y="2162767"/>
            <a:ext cx="8245830" cy="2711450"/>
          </a:xfrm>
        </p:spPr>
        <p:txBody>
          <a:bodyPr/>
          <a:lstStyle/>
          <a:p>
            <a:r>
              <a:rPr lang="en-US" dirty="0"/>
              <a:t>We are now designing a new facility that will provide researchers with (initially) 10x the capability of Frontera. </a:t>
            </a:r>
          </a:p>
          <a:p>
            <a:r>
              <a:rPr lang="en-US" dirty="0"/>
              <a:t>Become a more consistent, federally-funded, computing resource through the MREFC fund.</a:t>
            </a:r>
          </a:p>
        </p:txBody>
      </p:sp>
      <p:sp>
        <p:nvSpPr>
          <p:cNvPr id="4" name="Date Placeholder 3"/>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39</a:t>
            </a:fld>
            <a:endParaRPr lang="en-US" dirty="0"/>
          </a:p>
        </p:txBody>
      </p:sp>
      <p:pic>
        <p:nvPicPr>
          <p:cNvPr id="13" name="Picture 12">
            <a:extLst>
              <a:ext uri="{FF2B5EF4-FFF2-40B4-BE49-F238E27FC236}">
                <a16:creationId xmlns:a16="http://schemas.microsoft.com/office/drawing/2014/main" id="{0BC2BFCB-A589-2243-8068-782FCB04FD45}"/>
              </a:ext>
            </a:extLst>
          </p:cNvPr>
          <p:cNvPicPr>
            <a:picLocks noChangeAspect="1"/>
          </p:cNvPicPr>
          <p:nvPr/>
        </p:nvPicPr>
        <p:blipFill>
          <a:blip r:embed="rId2"/>
          <a:stretch>
            <a:fillRect/>
          </a:stretch>
        </p:blipFill>
        <p:spPr>
          <a:xfrm>
            <a:off x="692461" y="1122157"/>
            <a:ext cx="7723566" cy="1640758"/>
          </a:xfrm>
          <a:prstGeom prst="rect">
            <a:avLst/>
          </a:prstGeom>
        </p:spPr>
      </p:pic>
    </p:spTree>
    <p:extLst>
      <p:ext uri="{BB962C8B-B14F-4D97-AF65-F5344CB8AC3E}">
        <p14:creationId xmlns:p14="http://schemas.microsoft.com/office/powerpoint/2010/main" val="212938718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1102" y="0"/>
            <a:ext cx="8245830" cy="949218"/>
          </a:xfrm>
        </p:spPr>
        <p:txBody>
          <a:bodyPr/>
          <a:lstStyle/>
          <a:p>
            <a:r>
              <a:rPr lang="en-US" dirty="0"/>
              <a:t>Possible HPC Design Changes</a:t>
            </a:r>
          </a:p>
        </p:txBody>
      </p:sp>
      <p:sp>
        <p:nvSpPr>
          <p:cNvPr id="3" name="Content Placeholder 2"/>
          <p:cNvSpPr>
            <a:spLocks noGrp="1"/>
          </p:cNvSpPr>
          <p:nvPr>
            <p:ph idx="1"/>
          </p:nvPr>
        </p:nvSpPr>
        <p:spPr>
          <a:xfrm>
            <a:off x="269362" y="900145"/>
            <a:ext cx="8177570" cy="3864801"/>
          </a:xfrm>
        </p:spPr>
        <p:txBody>
          <a:bodyPr>
            <a:normAutofit fontScale="92500" lnSpcReduction="20000"/>
          </a:bodyPr>
          <a:lstStyle/>
          <a:p>
            <a:r>
              <a:rPr lang="en-US" dirty="0"/>
              <a:t>This doesn’t mean HPC is everything, and is undoable – but we do need to evolve how we build systems.  Three things we’re looking at: </a:t>
            </a:r>
          </a:p>
          <a:p>
            <a:r>
              <a:rPr lang="en-US" b="1" dirty="0"/>
              <a:t>Re-think filesystem and hierarchy</a:t>
            </a:r>
          </a:p>
          <a:p>
            <a:pPr lvl="1"/>
            <a:r>
              <a:rPr lang="en-US" dirty="0"/>
              <a:t>Why do we still have a single big scratch filesystem?  We can’t scale it, it’s the weakest point, and we don’t need it to get I/O performance any more.</a:t>
            </a:r>
          </a:p>
          <a:p>
            <a:pPr lvl="1"/>
            <a:r>
              <a:rPr lang="en-US" dirty="0"/>
              <a:t>Our user base *does* want persistent filesystems (and not object stores). </a:t>
            </a:r>
          </a:p>
          <a:p>
            <a:pPr lvl="1"/>
            <a:r>
              <a:rPr lang="en-US" dirty="0"/>
              <a:t>They *do* want performance</a:t>
            </a:r>
          </a:p>
          <a:p>
            <a:pPr lvl="1"/>
            <a:r>
              <a:rPr lang="en-US" dirty="0"/>
              <a:t>But we can build multiple volumes and different hierarchies to deliver it. </a:t>
            </a:r>
          </a:p>
          <a:p>
            <a:r>
              <a:rPr lang="en-US" b="1" dirty="0"/>
              <a:t>Re-think how we size systems </a:t>
            </a:r>
          </a:p>
          <a:p>
            <a:pPr lvl="1"/>
            <a:r>
              <a:rPr lang="en-US" dirty="0"/>
              <a:t>What does a “full system” benchmark mean?  What’s the front-end? </a:t>
            </a:r>
          </a:p>
          <a:p>
            <a:pPr lvl="1"/>
            <a:r>
              <a:rPr lang="en-US" dirty="0"/>
              <a:t>I now think of the compute portion for capability as “100%” for benchmarking. . . </a:t>
            </a:r>
          </a:p>
          <a:p>
            <a:pPr lvl="1"/>
            <a:r>
              <a:rPr lang="en-US" dirty="0"/>
              <a:t>. . . But also add in another 20% past 100% to run Kubernetes, services, interactive nodes, reservations for real-time etc.  (Adjust policies to match, and operations – APIs have to be up, too). </a:t>
            </a:r>
          </a:p>
          <a:p>
            <a:r>
              <a:rPr lang="en-US" b="1" dirty="0"/>
              <a:t>Technology helps – faster PCI and other interconnects may mean disaggregation should factor into rack-level design.</a:t>
            </a:r>
          </a:p>
          <a:p>
            <a:pPr lvl="1"/>
            <a:r>
              <a:rPr lang="en-US" dirty="0"/>
              <a:t>Pools of accelerators, pools of local scratch storage, dynamically attached to nodes? </a:t>
            </a:r>
          </a:p>
          <a:p>
            <a:pPr lvl="1"/>
            <a:endParaRPr lang="en-US" dirty="0"/>
          </a:p>
          <a:p>
            <a:pPr lvl="1"/>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40</a:t>
            </a:fld>
            <a:endParaRPr lang="en-US" dirty="0"/>
          </a:p>
        </p:txBody>
      </p:sp>
    </p:spTree>
    <p:extLst>
      <p:ext uri="{BB962C8B-B14F-4D97-AF65-F5344CB8AC3E}">
        <p14:creationId xmlns:p14="http://schemas.microsoft.com/office/powerpoint/2010/main" val="128226880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5183" y="99877"/>
            <a:ext cx="8245830" cy="1130300"/>
          </a:xfrm>
        </p:spPr>
        <p:txBody>
          <a:bodyPr/>
          <a:lstStyle/>
          <a:p>
            <a:r>
              <a:rPr lang="en-US" dirty="0"/>
              <a:t>But still </a:t>
            </a:r>
            <a:r>
              <a:rPr lang="en-US" i="1" dirty="0"/>
              <a:t>lots </a:t>
            </a:r>
            <a:r>
              <a:rPr lang="en-US" dirty="0"/>
              <a:t>of challenges</a:t>
            </a:r>
            <a:br>
              <a:rPr lang="en-US" dirty="0"/>
            </a:br>
            <a:r>
              <a:rPr lang="en-US" sz="2000" b="0" dirty="0"/>
              <a:t>(By no means the comprehensive list)</a:t>
            </a:r>
            <a:endParaRPr lang="en-US" dirty="0"/>
          </a:p>
        </p:txBody>
      </p:sp>
      <p:sp>
        <p:nvSpPr>
          <p:cNvPr id="3" name="Content Placeholder 2"/>
          <p:cNvSpPr>
            <a:spLocks noGrp="1"/>
          </p:cNvSpPr>
          <p:nvPr>
            <p:ph idx="1"/>
          </p:nvPr>
        </p:nvSpPr>
        <p:spPr>
          <a:xfrm>
            <a:off x="385011" y="1304818"/>
            <a:ext cx="7279510" cy="3626778"/>
          </a:xfrm>
        </p:spPr>
        <p:txBody>
          <a:bodyPr>
            <a:normAutofit fontScale="92500" lnSpcReduction="20000"/>
          </a:bodyPr>
          <a:lstStyle/>
          <a:p>
            <a:r>
              <a:rPr lang="en-US" b="1" dirty="0"/>
              <a:t>Programming and abstractions will keep evolving</a:t>
            </a:r>
          </a:p>
          <a:p>
            <a:pPr lvl="1"/>
            <a:r>
              <a:rPr lang="en-US" dirty="0"/>
              <a:t>(</a:t>
            </a:r>
            <a:r>
              <a:rPr lang="en-US" dirty="0" err="1"/>
              <a:t>Kokkos</a:t>
            </a:r>
            <a:r>
              <a:rPr lang="en-US" dirty="0"/>
              <a:t> and Raja and </a:t>
            </a:r>
            <a:r>
              <a:rPr lang="en-US" dirty="0" err="1"/>
              <a:t>OneAPI</a:t>
            </a:r>
            <a:r>
              <a:rPr lang="en-US" dirty="0"/>
              <a:t> and C++ Template languages to abstract parallelism on the one hand, Python and </a:t>
            </a:r>
            <a:r>
              <a:rPr lang="en-US" dirty="0" err="1"/>
              <a:t>Jupyter</a:t>
            </a:r>
            <a:r>
              <a:rPr lang="en-US" dirty="0"/>
              <a:t> and Julia and the like on the other). </a:t>
            </a:r>
          </a:p>
          <a:p>
            <a:pPr lvl="1"/>
            <a:r>
              <a:rPr lang="en-US" dirty="0"/>
              <a:t>Programmer learning rates are still kind of a fixed resource – too many things to master. </a:t>
            </a:r>
          </a:p>
          <a:p>
            <a:r>
              <a:rPr lang="en-US" b="1" dirty="0"/>
              <a:t>Core counts going up (still!) to hundreds per node. </a:t>
            </a:r>
          </a:p>
          <a:p>
            <a:pPr lvl="1"/>
            <a:r>
              <a:rPr lang="en-US" dirty="0"/>
              <a:t>Scalability has to happen – but so does good node sharing, including guarantees on I/O, network share. </a:t>
            </a:r>
          </a:p>
          <a:p>
            <a:r>
              <a:rPr lang="en-US" b="1" dirty="0"/>
              <a:t>All that silicon, and slower process progress, means innovation everywhere.</a:t>
            </a:r>
          </a:p>
          <a:p>
            <a:pPr lvl="1"/>
            <a:r>
              <a:rPr lang="en-US" dirty="0"/>
              <a:t>Heterogeneity may mean more than CPU/GPU</a:t>
            </a:r>
          </a:p>
          <a:p>
            <a:pPr lvl="1"/>
            <a:r>
              <a:rPr lang="en-US" dirty="0"/>
              <a:t>Lots of AI-specific silicon – and lots of new ideas in silicon not specific to AI ! </a:t>
            </a:r>
          </a:p>
          <a:p>
            <a:r>
              <a:rPr lang="en-US" b="1" dirty="0"/>
              <a:t>Incorporation of AI into the scientific workflow will mean a new evolution of algorithms and applications. </a:t>
            </a:r>
          </a:p>
          <a:p>
            <a:r>
              <a:rPr lang="en-US" b="1" dirty="0"/>
              <a:t>Where do we get the people to do all of this? </a:t>
            </a:r>
          </a:p>
          <a:p>
            <a:r>
              <a:rPr lang="en-US" dirty="0"/>
              <a:t>This ignores little things like 100KW racks, power distribution, system software, etc. </a:t>
            </a:r>
          </a:p>
          <a:p>
            <a:pPr lvl="1"/>
            <a:endParaRPr lang="en-US" dirty="0"/>
          </a:p>
          <a:p>
            <a:pPr lvl="1"/>
            <a:endParaRPr lang="en-US" dirty="0"/>
          </a:p>
          <a:p>
            <a:pPr lvl="1"/>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41</a:t>
            </a:fld>
            <a:endParaRPr lang="en-US" dirty="0"/>
          </a:p>
        </p:txBody>
      </p:sp>
    </p:spTree>
    <p:extLst>
      <p:ext uri="{BB962C8B-B14F-4D97-AF65-F5344CB8AC3E}">
        <p14:creationId xmlns:p14="http://schemas.microsoft.com/office/powerpoint/2010/main" val="170742031"/>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0D9DB5E-4025-7248-AB31-001EAA555AF6}"/>
              </a:ext>
            </a:extLst>
          </p:cNvPr>
          <p:cNvSpPr>
            <a:spLocks noGrp="1"/>
          </p:cNvSpPr>
          <p:nvPr>
            <p:ph type="title"/>
          </p:nvPr>
        </p:nvSpPr>
        <p:spPr/>
        <p:txBody>
          <a:bodyPr/>
          <a:lstStyle/>
          <a:p>
            <a:r>
              <a:rPr lang="en-US" dirty="0"/>
              <a:t>You will see some of these changes reflected in our newer system designs</a:t>
            </a:r>
          </a:p>
        </p:txBody>
      </p:sp>
      <p:sp>
        <p:nvSpPr>
          <p:cNvPr id="3" name="Content Placeholder 2">
            <a:extLst>
              <a:ext uri="{FF2B5EF4-FFF2-40B4-BE49-F238E27FC236}">
                <a16:creationId xmlns:a16="http://schemas.microsoft.com/office/drawing/2014/main" id="{40128FA1-6020-0542-85CE-187E61AF61DD}"/>
              </a:ext>
            </a:extLst>
          </p:cNvPr>
          <p:cNvSpPr>
            <a:spLocks noGrp="1"/>
          </p:cNvSpPr>
          <p:nvPr>
            <p:ph idx="1"/>
          </p:nvPr>
        </p:nvSpPr>
        <p:spPr/>
        <p:txBody>
          <a:bodyPr/>
          <a:lstStyle/>
          <a:p>
            <a:r>
              <a:rPr lang="en-US" dirty="0"/>
              <a:t>Multiple scratch filesystems, all-</a:t>
            </a:r>
            <a:r>
              <a:rPr lang="en-US" dirty="0" err="1"/>
              <a:t>NVMe</a:t>
            </a:r>
            <a:r>
              <a:rPr lang="en-US" dirty="0"/>
              <a:t> filesystems: Frontera, Wrangler. </a:t>
            </a:r>
          </a:p>
          <a:p>
            <a:r>
              <a:rPr lang="en-US" dirty="0"/>
              <a:t>Disaggregated, Composable nodes (storage, GPU): Lonestar-6, Chameleon</a:t>
            </a:r>
          </a:p>
          <a:p>
            <a:r>
              <a:rPr lang="en-US" dirty="0" err="1"/>
              <a:t>Slurm+Kubernetes</a:t>
            </a:r>
            <a:r>
              <a:rPr lang="en-US" dirty="0"/>
              <a:t>, “Capability+” racks: Lonestar-6</a:t>
            </a:r>
          </a:p>
          <a:p>
            <a:r>
              <a:rPr lang="en-US" dirty="0"/>
              <a:t>Liquid cooling: Everything.</a:t>
            </a:r>
          </a:p>
          <a:p>
            <a:pPr lvl="1"/>
            <a:r>
              <a:rPr lang="en-US" dirty="0"/>
              <a:t>Immersive cooling @&gt;70kw/rack – Lonestar-6 </a:t>
            </a:r>
          </a:p>
          <a:p>
            <a:endParaRPr lang="en-US" dirty="0"/>
          </a:p>
          <a:p>
            <a:endParaRPr lang="en-US" dirty="0"/>
          </a:p>
        </p:txBody>
      </p:sp>
      <p:sp>
        <p:nvSpPr>
          <p:cNvPr id="4" name="Date Placeholder 3">
            <a:extLst>
              <a:ext uri="{FF2B5EF4-FFF2-40B4-BE49-F238E27FC236}">
                <a16:creationId xmlns:a16="http://schemas.microsoft.com/office/drawing/2014/main" id="{04C157E0-41FB-F444-BF56-562C6D58AE4E}"/>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C5A9B883-467E-824F-BC41-D9C57043C80B}"/>
              </a:ext>
            </a:extLst>
          </p:cNvPr>
          <p:cNvSpPr>
            <a:spLocks noGrp="1"/>
          </p:cNvSpPr>
          <p:nvPr>
            <p:ph type="sldNum" sz="quarter" idx="12"/>
          </p:nvPr>
        </p:nvSpPr>
        <p:spPr/>
        <p:txBody>
          <a:bodyPr/>
          <a:lstStyle/>
          <a:p>
            <a:fld id="{D57F1E4F-1CFF-5643-939E-217C01CDF565}" type="slidenum">
              <a:rPr lang="en-US" smtClean="0"/>
              <a:pPr/>
              <a:t>42</a:t>
            </a:fld>
            <a:endParaRPr lang="en-US" dirty="0"/>
          </a:p>
        </p:txBody>
      </p:sp>
    </p:spTree>
    <p:extLst>
      <p:ext uri="{BB962C8B-B14F-4D97-AF65-F5344CB8AC3E}">
        <p14:creationId xmlns:p14="http://schemas.microsoft.com/office/powerpoint/2010/main" val="2180087162"/>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BA2209-1D20-E849-BA82-689E909AAE9A}"/>
              </a:ext>
            </a:extLst>
          </p:cNvPr>
          <p:cNvSpPr>
            <a:spLocks noGrp="1"/>
          </p:cNvSpPr>
          <p:nvPr>
            <p:ph type="title"/>
          </p:nvPr>
        </p:nvSpPr>
        <p:spPr/>
        <p:txBody>
          <a:bodyPr/>
          <a:lstStyle/>
          <a:p>
            <a:r>
              <a:rPr lang="en-US" dirty="0"/>
              <a:t>Speaking of new systems. . . </a:t>
            </a:r>
          </a:p>
        </p:txBody>
      </p:sp>
      <p:sp>
        <p:nvSpPr>
          <p:cNvPr id="3" name="Content Placeholder 2">
            <a:extLst>
              <a:ext uri="{FF2B5EF4-FFF2-40B4-BE49-F238E27FC236}">
                <a16:creationId xmlns:a16="http://schemas.microsoft.com/office/drawing/2014/main" id="{C4CCCA0B-C0D1-CF48-B26A-EDDE2C1C541E}"/>
              </a:ext>
            </a:extLst>
          </p:cNvPr>
          <p:cNvSpPr>
            <a:spLocks noGrp="1"/>
          </p:cNvSpPr>
          <p:nvPr>
            <p:ph idx="1"/>
          </p:nvPr>
        </p:nvSpPr>
        <p:spPr>
          <a:xfrm>
            <a:off x="445503" y="1460527"/>
            <a:ext cx="8245830" cy="2711450"/>
          </a:xfrm>
        </p:spPr>
        <p:txBody>
          <a:bodyPr>
            <a:normAutofit/>
          </a:bodyPr>
          <a:lstStyle/>
          <a:p>
            <a:r>
              <a:rPr lang="en-US" dirty="0"/>
              <a:t>Deploying Lonestar-6 now:</a:t>
            </a:r>
          </a:p>
          <a:p>
            <a:pPr lvl="1"/>
            <a:r>
              <a:rPr lang="en-US" dirty="0"/>
              <a:t>Still our ”Texas Only” system (UT System, A&amp;M, Texas Tech, UNT)  </a:t>
            </a:r>
          </a:p>
          <a:p>
            <a:pPr lvl="1"/>
            <a:r>
              <a:rPr lang="en-US" dirty="0"/>
              <a:t>AMD </a:t>
            </a:r>
            <a:r>
              <a:rPr lang="en-US" b="1" dirty="0"/>
              <a:t>128 core nodes, 256GB RAM per node. </a:t>
            </a:r>
          </a:p>
          <a:p>
            <a:pPr lvl="1"/>
            <a:r>
              <a:rPr lang="en-US" dirty="0"/>
              <a:t>Nvidia Ampere GPUs; direct or disaggregated. </a:t>
            </a:r>
          </a:p>
          <a:p>
            <a:pPr lvl="1"/>
            <a:r>
              <a:rPr lang="en-US" dirty="0"/>
              <a:t>Attempting to move away from </a:t>
            </a:r>
            <a:r>
              <a:rPr lang="en-US" dirty="0" err="1"/>
              <a:t>Lustre</a:t>
            </a:r>
            <a:r>
              <a:rPr lang="en-US" dirty="0"/>
              <a:t> for filesystem</a:t>
            </a:r>
          </a:p>
          <a:p>
            <a:pPr lvl="1"/>
            <a:r>
              <a:rPr lang="en-US" dirty="0" err="1"/>
              <a:t>Slurm+Kubernetes</a:t>
            </a:r>
            <a:r>
              <a:rPr lang="en-US" dirty="0"/>
              <a:t>.</a:t>
            </a:r>
          </a:p>
          <a:p>
            <a:pPr lvl="1"/>
            <a:r>
              <a:rPr lang="en-US" b="1" dirty="0"/>
              <a:t>Post-CentOS</a:t>
            </a:r>
            <a:r>
              <a:rPr lang="en-US" dirty="0"/>
              <a:t> ---  Rocky Linux. </a:t>
            </a:r>
          </a:p>
          <a:p>
            <a:pPr lvl="1"/>
            <a:r>
              <a:rPr lang="en-US" dirty="0"/>
              <a:t>~600 nodes, initially. We have also replaced the “work” filesystem, and migration of the ”Corral” filesystem is underway. </a:t>
            </a:r>
          </a:p>
        </p:txBody>
      </p:sp>
      <p:sp>
        <p:nvSpPr>
          <p:cNvPr id="4" name="Date Placeholder 3">
            <a:extLst>
              <a:ext uri="{FF2B5EF4-FFF2-40B4-BE49-F238E27FC236}">
                <a16:creationId xmlns:a16="http://schemas.microsoft.com/office/drawing/2014/main" id="{1DA67472-140E-8946-A48D-0EE5B49D1B6D}"/>
              </a:ext>
            </a:extLst>
          </p:cNvPr>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a:extLst>
              <a:ext uri="{FF2B5EF4-FFF2-40B4-BE49-F238E27FC236}">
                <a16:creationId xmlns:a16="http://schemas.microsoft.com/office/drawing/2014/main" id="{99EED78F-7DAE-D947-B78E-F69A9B575807}"/>
              </a:ext>
            </a:extLst>
          </p:cNvPr>
          <p:cNvSpPr>
            <a:spLocks noGrp="1"/>
          </p:cNvSpPr>
          <p:nvPr>
            <p:ph type="sldNum" sz="quarter" idx="12"/>
          </p:nvPr>
        </p:nvSpPr>
        <p:spPr/>
        <p:txBody>
          <a:bodyPr/>
          <a:lstStyle/>
          <a:p>
            <a:fld id="{D57F1E4F-1CFF-5643-939E-217C01CDF565}" type="slidenum">
              <a:rPr lang="en-US" smtClean="0"/>
              <a:pPr/>
              <a:t>43</a:t>
            </a:fld>
            <a:endParaRPr lang="en-US" dirty="0"/>
          </a:p>
        </p:txBody>
      </p:sp>
    </p:spTree>
    <p:extLst>
      <p:ext uri="{BB962C8B-B14F-4D97-AF65-F5344CB8AC3E}">
        <p14:creationId xmlns:p14="http://schemas.microsoft.com/office/powerpoint/2010/main" val="1147591090"/>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5011" y="1812314"/>
            <a:ext cx="8245830" cy="1130300"/>
          </a:xfrm>
        </p:spPr>
        <p:txBody>
          <a:bodyPr/>
          <a:lstStyle/>
          <a:p>
            <a:r>
              <a:rPr lang="en-US" dirty="0"/>
              <a:t>Thanks!!</a:t>
            </a:r>
          </a:p>
        </p:txBody>
      </p:sp>
      <p:sp>
        <p:nvSpPr>
          <p:cNvPr id="4" name="Date Placeholder 3"/>
          <p:cNvSpPr>
            <a:spLocks noGrp="1"/>
          </p:cNvSpPr>
          <p:nvPr>
            <p:ph type="dt" sz="half" idx="10"/>
          </p:nvPr>
        </p:nvSpPr>
        <p:spPr/>
        <p:txBody>
          <a:bodyPr/>
          <a:lstStyle/>
          <a:p>
            <a:fld id="{EB9485BF-BBAE-3B4C-B74C-D5A0814F19EA}" type="datetime1">
              <a:rPr lang="en-US" smtClean="0"/>
              <a:t>9/29/21</a:t>
            </a:fld>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44</a:t>
            </a:fld>
            <a:endParaRPr lang="en-US" dirty="0"/>
          </a:p>
        </p:txBody>
      </p:sp>
      <p:pic>
        <p:nvPicPr>
          <p:cNvPr id="6" name="Picture 5">
            <a:extLst>
              <a:ext uri="{FF2B5EF4-FFF2-40B4-BE49-F238E27FC236}">
                <a16:creationId xmlns:a16="http://schemas.microsoft.com/office/drawing/2014/main" id="{DB20493F-FFF0-5A48-B3BB-08EFE69AECDE}"/>
              </a:ext>
            </a:extLst>
          </p:cNvPr>
          <p:cNvPicPr>
            <a:picLocks noChangeAspect="1"/>
          </p:cNvPicPr>
          <p:nvPr/>
        </p:nvPicPr>
        <p:blipFill>
          <a:blip r:embed="rId3"/>
          <a:stretch>
            <a:fillRect/>
          </a:stretch>
        </p:blipFill>
        <p:spPr>
          <a:xfrm>
            <a:off x="4210391" y="5346"/>
            <a:ext cx="4307153" cy="2199328"/>
          </a:xfrm>
          <a:prstGeom prst="rect">
            <a:avLst/>
          </a:prstGeom>
        </p:spPr>
      </p:pic>
      <p:pic>
        <p:nvPicPr>
          <p:cNvPr id="7" name="Picture 6">
            <a:extLst>
              <a:ext uri="{FF2B5EF4-FFF2-40B4-BE49-F238E27FC236}">
                <a16:creationId xmlns:a16="http://schemas.microsoft.com/office/drawing/2014/main" id="{40B2F81E-756B-F947-83E6-17AC2AEA2FBE}"/>
              </a:ext>
            </a:extLst>
          </p:cNvPr>
          <p:cNvPicPr>
            <a:picLocks noChangeAspect="1"/>
          </p:cNvPicPr>
          <p:nvPr/>
        </p:nvPicPr>
        <p:blipFill>
          <a:blip r:embed="rId4"/>
          <a:stretch>
            <a:fillRect/>
          </a:stretch>
        </p:blipFill>
        <p:spPr>
          <a:xfrm>
            <a:off x="3892991" y="2316159"/>
            <a:ext cx="1691435" cy="2558058"/>
          </a:xfrm>
          <a:prstGeom prst="rect">
            <a:avLst/>
          </a:prstGeom>
        </p:spPr>
      </p:pic>
      <p:pic>
        <p:nvPicPr>
          <p:cNvPr id="8" name="Picture 7">
            <a:extLst>
              <a:ext uri="{FF2B5EF4-FFF2-40B4-BE49-F238E27FC236}">
                <a16:creationId xmlns:a16="http://schemas.microsoft.com/office/drawing/2014/main" id="{BBF59514-2EB7-804C-9811-A5959F00704C}"/>
              </a:ext>
            </a:extLst>
          </p:cNvPr>
          <p:cNvPicPr>
            <a:picLocks noChangeAspect="1"/>
          </p:cNvPicPr>
          <p:nvPr/>
        </p:nvPicPr>
        <p:blipFill>
          <a:blip r:embed="rId5"/>
          <a:stretch>
            <a:fillRect/>
          </a:stretch>
        </p:blipFill>
        <p:spPr>
          <a:xfrm>
            <a:off x="5684653" y="1991763"/>
            <a:ext cx="3367172" cy="1820166"/>
          </a:xfrm>
          <a:prstGeom prst="rect">
            <a:avLst/>
          </a:prstGeom>
        </p:spPr>
      </p:pic>
      <p:pic>
        <p:nvPicPr>
          <p:cNvPr id="9" name="Picture 8">
            <a:extLst>
              <a:ext uri="{FF2B5EF4-FFF2-40B4-BE49-F238E27FC236}">
                <a16:creationId xmlns:a16="http://schemas.microsoft.com/office/drawing/2014/main" id="{EE6E5E66-FD89-8840-80B2-12EA94E836E4}"/>
              </a:ext>
            </a:extLst>
          </p:cNvPr>
          <p:cNvPicPr>
            <a:picLocks noChangeAspect="1"/>
          </p:cNvPicPr>
          <p:nvPr/>
        </p:nvPicPr>
        <p:blipFill>
          <a:blip r:embed="rId6"/>
          <a:stretch>
            <a:fillRect/>
          </a:stretch>
        </p:blipFill>
        <p:spPr>
          <a:xfrm>
            <a:off x="734504" y="-5346"/>
            <a:ext cx="7803140" cy="5143500"/>
          </a:xfrm>
          <a:prstGeom prst="rect">
            <a:avLst/>
          </a:prstGeom>
        </p:spPr>
      </p:pic>
      <p:sp>
        <p:nvSpPr>
          <p:cNvPr id="11" name="Content Placeholder 10">
            <a:extLst>
              <a:ext uri="{FF2B5EF4-FFF2-40B4-BE49-F238E27FC236}">
                <a16:creationId xmlns:a16="http://schemas.microsoft.com/office/drawing/2014/main" id="{23915816-832D-3044-BBF8-52DE93D94420}"/>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10065020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31D0DBB-2D1F-754F-8AAD-6172F7C90EB0}"/>
              </a:ext>
            </a:extLst>
          </p:cNvPr>
          <p:cNvSpPr>
            <a:spLocks noGrp="1"/>
          </p:cNvSpPr>
          <p:nvPr>
            <p:ph type="dt" sz="half" idx="10"/>
          </p:nvPr>
        </p:nvSpPr>
        <p:spPr/>
        <p:txBody>
          <a:bodyPr/>
          <a:lstStyle/>
          <a:p>
            <a:fld id="{0C1B6D03-DECE-B946-ABCE-719C49414A2E}" type="datetime1">
              <a:rPr lang="en-US" smtClean="0"/>
              <a:pPr/>
              <a:t>9/29/21</a:t>
            </a:fld>
            <a:endParaRPr lang="en-US" dirty="0"/>
          </a:p>
        </p:txBody>
      </p:sp>
      <p:sp>
        <p:nvSpPr>
          <p:cNvPr id="3" name="Slide Number Placeholder 2">
            <a:extLst>
              <a:ext uri="{FF2B5EF4-FFF2-40B4-BE49-F238E27FC236}">
                <a16:creationId xmlns:a16="http://schemas.microsoft.com/office/drawing/2014/main" id="{D887A41E-76C7-B044-8B48-6983732BE693}"/>
              </a:ext>
            </a:extLst>
          </p:cNvPr>
          <p:cNvSpPr>
            <a:spLocks noGrp="1"/>
          </p:cNvSpPr>
          <p:nvPr>
            <p:ph type="sldNum" sz="quarter" idx="11"/>
          </p:nvPr>
        </p:nvSpPr>
        <p:spPr/>
        <p:txBody>
          <a:bodyPr/>
          <a:lstStyle/>
          <a:p>
            <a:fld id="{D57F1E4F-1CFF-5643-939E-217C01CDF565}" type="slidenum">
              <a:rPr lang="en-US" smtClean="0"/>
              <a:pPr/>
              <a:t>45</a:t>
            </a:fld>
            <a:endParaRPr lang="en-US" dirty="0"/>
          </a:p>
        </p:txBody>
      </p:sp>
    </p:spTree>
    <p:extLst>
      <p:ext uri="{BB962C8B-B14F-4D97-AF65-F5344CB8AC3E}">
        <p14:creationId xmlns:p14="http://schemas.microsoft.com/office/powerpoint/2010/main" val="4177785798"/>
      </p:ext>
    </p:extLst>
  </p:cSld>
  <p:clrMapOvr>
    <a:masterClrMapping/>
  </p:clrMapOvr>
</p:sld>
</file>

<file path=ppt/theme/theme1.xml><?xml version="1.0" encoding="utf-8"?>
<a:theme xmlns:a="http://schemas.openxmlformats.org/drawingml/2006/main" name="SC-15">
  <a:themeElements>
    <a:clrScheme name="Custom 1">
      <a:dk1>
        <a:srgbClr val="000000"/>
      </a:dk1>
      <a:lt1>
        <a:srgbClr val="FFFFFF"/>
      </a:lt1>
      <a:dk2>
        <a:srgbClr val="146194"/>
      </a:dk2>
      <a:lt2>
        <a:srgbClr val="76DBF4"/>
      </a:lt2>
      <a:accent1>
        <a:srgbClr val="052F61"/>
      </a:accent1>
      <a:accent2>
        <a:srgbClr val="A50E82"/>
      </a:accent2>
      <a:accent3>
        <a:srgbClr val="14967C"/>
      </a:accent3>
      <a:accent4>
        <a:srgbClr val="6A9E1F"/>
      </a:accent4>
      <a:accent5>
        <a:srgbClr val="E87D37"/>
      </a:accent5>
      <a:accent6>
        <a:srgbClr val="C62324"/>
      </a:accent6>
      <a:hlink>
        <a:srgbClr val="FEFB00"/>
      </a:hlink>
      <a:folHlink>
        <a:srgbClr val="356A95"/>
      </a:folHlink>
    </a:clrScheme>
    <a:fontScheme name="Slice">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Slice">
      <a:fillStyleLst>
        <a:solidFill>
          <a:schemeClr val="phClr"/>
        </a:solidFill>
        <a:gradFill rotWithShape="1">
          <a:gsLst>
            <a:gs pos="0">
              <a:schemeClr val="phClr">
                <a:tint val="62000"/>
                <a:hueMod val="94000"/>
                <a:satMod val="140000"/>
                <a:lumMod val="110000"/>
              </a:schemeClr>
            </a:gs>
            <a:gs pos="100000">
              <a:schemeClr val="phClr">
                <a:tint val="84000"/>
                <a:satMod val="160000"/>
              </a:schemeClr>
            </a:gs>
          </a:gsLst>
          <a:lin ang="5400000" scaled="0"/>
        </a:gradFill>
        <a:gradFill rotWithShape="1">
          <a:gsLst>
            <a:gs pos="0">
              <a:schemeClr val="phClr">
                <a:tint val="98000"/>
                <a:hueMod val="94000"/>
                <a:satMod val="130000"/>
                <a:lumMod val="128000"/>
              </a:schemeClr>
            </a:gs>
            <a:gs pos="100000">
              <a:schemeClr val="phClr">
                <a:shade val="94000"/>
                <a:lumMod val="88000"/>
              </a:schemeClr>
            </a:gs>
          </a:gsLst>
          <a:lin ang="5400000" scaled="0"/>
        </a:gradFill>
      </a:fillStyleLst>
      <a:lnStyleLst>
        <a:ln w="9525" cap="rnd" cmpd="sng" algn="ctr">
          <a:solidFill>
            <a:schemeClr val="phClr">
              <a:tint val="76000"/>
              <a:alpha val="60000"/>
              <a:hueMod val="94000"/>
            </a:schemeClr>
          </a:solidFill>
          <a:prstDash val="solid"/>
        </a:ln>
        <a:ln w="15875" cap="rnd" cmpd="sng" algn="ctr">
          <a:solidFill>
            <a:schemeClr val="phClr">
              <a:hueMod val="94000"/>
            </a:schemeClr>
          </a:solidFill>
          <a:prstDash val="solid"/>
        </a:ln>
        <a:ln w="28575" cap="rnd"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50800" dist="38100" dir="5400000" rotWithShape="0">
              <a:srgbClr val="000000">
                <a:alpha val="46000"/>
              </a:srgbClr>
            </a:outerShdw>
          </a:effectLst>
          <a:scene3d>
            <a:camera prst="orthographicFront">
              <a:rot lat="0" lon="0" rev="0"/>
            </a:camera>
            <a:lightRig rig="threePt" dir="t"/>
          </a:scene3d>
          <a:sp3d prstMaterial="plastic">
            <a:bevelT w="25400" h="25400"/>
          </a:sp3d>
        </a:effectStyle>
      </a:effectStyleLst>
      <a:bgFillStyleLst>
        <a:solidFill>
          <a:schemeClr val="phClr"/>
        </a:solidFill>
        <a:gradFill rotWithShape="1">
          <a:gsLst>
            <a:gs pos="10000">
              <a:schemeClr val="phClr">
                <a:tint val="97000"/>
                <a:hueMod val="92000"/>
                <a:satMod val="169000"/>
                <a:lumMod val="164000"/>
              </a:schemeClr>
            </a:gs>
            <a:gs pos="100000">
              <a:schemeClr val="phClr">
                <a:shade val="96000"/>
                <a:satMod val="120000"/>
                <a:lumMod val="90000"/>
              </a:schemeClr>
            </a:gs>
          </a:gsLst>
          <a:lin ang="6120000" scaled="1"/>
        </a:gradFill>
        <a:gradFill rotWithShape="1">
          <a:gsLst>
            <a:gs pos="0">
              <a:schemeClr val="phClr">
                <a:tint val="97000"/>
                <a:hueMod val="92000"/>
                <a:satMod val="169000"/>
                <a:lumMod val="164000"/>
              </a:schemeClr>
            </a:gs>
            <a:gs pos="100000">
              <a:schemeClr val="phClr">
                <a:shade val="96000"/>
                <a:satMod val="120000"/>
                <a:lumMod val="90000"/>
              </a:schemeClr>
            </a:gs>
          </a:gsLst>
          <a:path path="circle">
            <a:fillToRect b="100000"/>
          </a:path>
        </a:gradFill>
      </a:bgFillStyleLst>
    </a:fmtScheme>
  </a:themeElements>
  <a:objectDefaults/>
  <a:extraClrSchemeLst/>
  <a:extLst>
    <a:ext uri="{05A4C25C-085E-4340-85A3-A5531E510DB2}">
      <thm15:themeFamily xmlns:thm15="http://schemas.microsoft.com/office/thememl/2012/main" name="Presentation3" id="{679A04B7-6B7D-9F45-AF96-F03D9110501D}" vid="{E96B1FF5-6E9A-0A45-8ADE-997098E73CE3}"/>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Slice</Template>
  <TotalTime>26419</TotalTime>
  <Words>2436</Words>
  <Application>Microsoft Macintosh PowerPoint</Application>
  <PresentationFormat>On-screen Show (16:9)</PresentationFormat>
  <Paragraphs>297</Paragraphs>
  <Slides>45</Slides>
  <Notes>2</Notes>
  <HiddenSlides>0</HiddenSlides>
  <MMClips>1</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45</vt:i4>
      </vt:variant>
    </vt:vector>
  </HeadingPairs>
  <TitlesOfParts>
    <vt:vector size="56" baseType="lpstr">
      <vt:lpstr>Arial</vt:lpstr>
      <vt:lpstr>Calibri</vt:lpstr>
      <vt:lpstr>Century Gothic</vt:lpstr>
      <vt:lpstr>Helvetica</vt:lpstr>
      <vt:lpstr>Helvetica Neue</vt:lpstr>
      <vt:lpstr>Helvetica Neue Medium</vt:lpstr>
      <vt:lpstr>Open Sans</vt:lpstr>
      <vt:lpstr>Poppins</vt:lpstr>
      <vt:lpstr>Times New Roman</vt:lpstr>
      <vt:lpstr>Wingdings 3</vt:lpstr>
      <vt:lpstr>SC-15</vt:lpstr>
      <vt:lpstr>TACC @ 20  Looking Back and Looking Forward</vt:lpstr>
      <vt:lpstr>TACC - 2021</vt:lpstr>
      <vt:lpstr>Despite covid, another fantastic year</vt:lpstr>
      <vt:lpstr>PowerPoint Presentation</vt:lpstr>
      <vt:lpstr>Also in 2021</vt:lpstr>
      <vt:lpstr>PowerPoint Presentation</vt:lpstr>
      <vt:lpstr>PowerPoint Presentation</vt:lpstr>
      <vt:lpstr>PowerPoint Presentation</vt:lpstr>
      <vt:lpstr>PowerPoint Presentation</vt:lpstr>
      <vt:lpstr>SIMULATING 800,000 YEARS OF CALIFORNIA EARTHQUAKE HISTORY TO PINPOINT RISKS Kevin Milner, SCEC – Bruce Shaw, Columbia </vt:lpstr>
      <vt:lpstr>Tracking Cosmic Ghosts Benedikt Reidel, ICE Cube </vt:lpstr>
      <vt:lpstr>TARGETING TUMORS WITH NANOWORMS Ying LI, UCONN</vt:lpstr>
      <vt:lpstr>ARTIFICIAL INTELLIGENCE JUST REMOVED ONE OF THE BIGGEST ROADBLOCKS IN ASTROPHYSICS Tiziana Di Matteo, CMU and Yin LI, Flatiron </vt:lpstr>
      <vt:lpstr>PHYSICS-INFORMED MACHINE LEARNING For SOLAR CELL PRODUCTION PI: Ganesh Balasubramanian, Lehigh University</vt:lpstr>
      <vt:lpstr>What Hasn’t changed – our Mission</vt:lpstr>
      <vt:lpstr>TACC Launched in June, 2001</vt:lpstr>
      <vt:lpstr>2003</vt:lpstr>
      <vt:lpstr>2008</vt:lpstr>
      <vt:lpstr>2009 </vt:lpstr>
      <vt:lpstr>2010</vt:lpstr>
      <vt:lpstr>2011</vt:lpstr>
      <vt:lpstr>2013</vt:lpstr>
      <vt:lpstr>2015</vt:lpstr>
      <vt:lpstr>2016  Nobel discoveries, and a new home</vt:lpstr>
      <vt:lpstr>2017</vt:lpstr>
      <vt:lpstr>TACC Performance over time</vt:lpstr>
      <vt:lpstr>What has changed</vt:lpstr>
      <vt:lpstr> there is lots of new stuff, In *Addition* to the old stuff</vt:lpstr>
      <vt:lpstr>PowerPoint Presentation</vt:lpstr>
      <vt:lpstr>PowerPoint Presentation</vt:lpstr>
      <vt:lpstr>Urgent computing isn’t just COVID</vt:lpstr>
      <vt:lpstr>TDIS: Texas Disaster Information Systems</vt:lpstr>
      <vt:lpstr>Pro-TX interface</vt:lpstr>
      <vt:lpstr>The new stuff creates new problems</vt:lpstr>
      <vt:lpstr>PowerPoint Presentation</vt:lpstr>
      <vt:lpstr>And new modes of compute</vt:lpstr>
      <vt:lpstr>Frontera Bridges to the Commercial Cloud:  New High-Resolution Global Climate Model Predicts Changes To Extreme Weather, Ocean Currents  </vt:lpstr>
      <vt:lpstr>Which leads to changes in design</vt:lpstr>
      <vt:lpstr>Looking Forward</vt:lpstr>
      <vt:lpstr>Possible HPC Design Changes</vt:lpstr>
      <vt:lpstr>But still lots of challenges (By no means the comprehensive list)</vt:lpstr>
      <vt:lpstr>You will see some of these changes reflected in our newer system designs</vt:lpstr>
      <vt:lpstr>Speaking of new systems. . . </vt:lpstr>
      <vt:lpstr>Thanks!!</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Matt Stelmaszek</dc:creator>
  <cp:lastModifiedBy>Dan Stanzione</cp:lastModifiedBy>
  <cp:revision>320</cp:revision>
  <cp:lastPrinted>2017-06-30T03:01:38Z</cp:lastPrinted>
  <dcterms:created xsi:type="dcterms:W3CDTF">2015-10-28T15:55:35Z</dcterms:created>
  <dcterms:modified xsi:type="dcterms:W3CDTF">2021-10-01T15:36:29Z</dcterms:modified>
</cp:coreProperties>
</file>