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7.xml" ContentType="application/vnd.openxmlformats-officedocument.presentationml.tags+xml"/>
  <Override PartName="/ppt/notesSlides/notesSlide29.xml" ContentType="application/vnd.openxmlformats-officedocument.presentationml.notesSlide+xml"/>
  <Override PartName="/ppt/tags/tag8.xml" ContentType="application/vnd.openxmlformats-officedocument.presentationml.tags+xml"/>
  <Override PartName="/ppt/notesSlides/notesSlide30.xml" ContentType="application/vnd.openxmlformats-officedocument.presentationml.notesSlide+xml"/>
  <Override PartName="/ppt/tags/tag9.xml" ContentType="application/vnd.openxmlformats-officedocument.presentationml.tags+xml"/>
  <Override PartName="/ppt/notesSlides/notesSlide31.xml" ContentType="application/vnd.openxmlformats-officedocument.presentationml.notesSlide+xml"/>
  <Override PartName="/ppt/tags/tag10.xml" ContentType="application/vnd.openxmlformats-officedocument.presentationml.tags+xml"/>
  <Override PartName="/ppt/notesSlides/notesSlide32.xml" ContentType="application/vnd.openxmlformats-officedocument.presentationml.notesSlide+xml"/>
  <Override PartName="/ppt/tags/tag11.xml" ContentType="application/vnd.openxmlformats-officedocument.presentationml.tags+xml"/>
  <Override PartName="/ppt/notesSlides/notesSlide33.xml" ContentType="application/vnd.openxmlformats-officedocument.presentationml.notesSlide+xml"/>
  <Override PartName="/ppt/tags/tag12.xml" ContentType="application/vnd.openxmlformats-officedocument.presentationml.tags+xml"/>
  <Override PartName="/ppt/notesSlides/notesSlide34.xml" ContentType="application/vnd.openxmlformats-officedocument.presentationml.notesSlide+xml"/>
  <Override PartName="/ppt/tags/tag13.xml" ContentType="application/vnd.openxmlformats-officedocument.presentationml.tags+xml"/>
  <Override PartName="/ppt/notesSlides/notesSlide35.xml" ContentType="application/vnd.openxmlformats-officedocument.presentationml.notesSlide+xml"/>
  <Override PartName="/ppt/tags/tag14.xml" ContentType="application/vnd.openxmlformats-officedocument.presentationml.tags+xml"/>
  <Override PartName="/ppt/notesSlides/notesSlide36.xml" ContentType="application/vnd.openxmlformats-officedocument.presentationml.notesSlide+xml"/>
  <Override PartName="/ppt/tags/tag15.xml" ContentType="application/vnd.openxmlformats-officedocument.presentationml.tags+xml"/>
  <Override PartName="/ppt/notesSlides/notesSlide37.xml" ContentType="application/vnd.openxmlformats-officedocument.presentationml.notesSlide+xml"/>
  <Override PartName="/ppt/tags/tag16.xml" ContentType="application/vnd.openxmlformats-officedocument.presentationml.tags+xml"/>
  <Override PartName="/ppt/notesSlides/notesSlide38.xml" ContentType="application/vnd.openxmlformats-officedocument.presentationml.notesSlide+xml"/>
  <Override PartName="/ppt/tags/tag17.xml" ContentType="application/vnd.openxmlformats-officedocument.presentationml.tags+xml"/>
  <Override PartName="/ppt/notesSlides/notesSlide39.xml" ContentType="application/vnd.openxmlformats-officedocument.presentationml.notesSlide+xml"/>
  <Override PartName="/ppt/tags/tag18.xml" ContentType="application/vnd.openxmlformats-officedocument.presentationml.tags+xml"/>
  <Override PartName="/ppt/notesSlides/notesSlide40.xml" ContentType="application/vnd.openxmlformats-officedocument.presentationml.notesSlide+xml"/>
  <Override PartName="/ppt/tags/tag19.xml" ContentType="application/vnd.openxmlformats-officedocument.presentationml.tags+xml"/>
  <Override PartName="/ppt/notesSlides/notesSlide41.xml" ContentType="application/vnd.openxmlformats-officedocument.presentationml.notesSlide+xml"/>
  <Override PartName="/ppt/tags/tag20.xml" ContentType="application/vnd.openxmlformats-officedocument.presentationml.tags+xml"/>
  <Override PartName="/ppt/notesSlides/notesSlide42.xml" ContentType="application/vnd.openxmlformats-officedocument.presentationml.notesSlide+xml"/>
  <Override PartName="/ppt/tags/tag21.xml" ContentType="application/vnd.openxmlformats-officedocument.presentationml.tags+xml"/>
  <Override PartName="/ppt/notesSlides/notesSlide43.xml" ContentType="application/vnd.openxmlformats-officedocument.presentationml.notesSlide+xml"/>
  <Override PartName="/ppt/tags/tag22.xml" ContentType="application/vnd.openxmlformats-officedocument.presentationml.tags+xml"/>
  <Override PartName="/ppt/notesSlides/notesSlide44.xml" ContentType="application/vnd.openxmlformats-officedocument.presentationml.notesSlide+xml"/>
  <Override PartName="/ppt/tags/tag23.xml" ContentType="application/vnd.openxmlformats-officedocument.presentationml.tags+xml"/>
  <Override PartName="/ppt/notesSlides/notesSlide45.xml" ContentType="application/vnd.openxmlformats-officedocument.presentationml.notesSlide+xml"/>
  <Override PartName="/ppt/tags/tag24.xml" ContentType="application/vnd.openxmlformats-officedocument.presentationml.tags+xml"/>
  <Override PartName="/ppt/notesSlides/notesSlide46.xml" ContentType="application/vnd.openxmlformats-officedocument.presentationml.notesSlide+xml"/>
  <Override PartName="/ppt/tags/tag25.xml" ContentType="application/vnd.openxmlformats-officedocument.presentationml.tags+xml"/>
  <Override PartName="/ppt/notesSlides/notesSlide47.xml" ContentType="application/vnd.openxmlformats-officedocument.presentationml.notesSlide+xml"/>
  <Override PartName="/ppt/tags/tag26.xml" ContentType="application/vnd.openxmlformats-officedocument.presentationml.tags+xml"/>
  <Override PartName="/ppt/notesSlides/notesSlide48.xml" ContentType="application/vnd.openxmlformats-officedocument.presentationml.notesSlide+xml"/>
  <Override PartName="/ppt/tags/tag27.xml" ContentType="application/vnd.openxmlformats-officedocument.presentationml.tags+xml"/>
  <Override PartName="/ppt/notesSlides/notesSlide49.xml" ContentType="application/vnd.openxmlformats-officedocument.presentationml.notesSlide+xml"/>
  <Override PartName="/ppt/tags/tag28.xml" ContentType="application/vnd.openxmlformats-officedocument.presentationml.tags+xml"/>
  <Override PartName="/ppt/notesSlides/notesSlide50.xml" ContentType="application/vnd.openxmlformats-officedocument.presentationml.notesSlide+xml"/>
  <Override PartName="/ppt/tags/tag29.xml" ContentType="application/vnd.openxmlformats-officedocument.presentationml.tags+xml"/>
  <Override PartName="/ppt/notesSlides/notesSlide51.xml" ContentType="application/vnd.openxmlformats-officedocument.presentationml.notesSlide+xml"/>
  <Override PartName="/ppt/tags/tag30.xml" ContentType="application/vnd.openxmlformats-officedocument.presentationml.tags+xml"/>
  <Override PartName="/ppt/notesSlides/notesSlide52.xml" ContentType="application/vnd.openxmlformats-officedocument.presentationml.notesSlide+xml"/>
  <Override PartName="/ppt/tags/tag31.xml" ContentType="application/vnd.openxmlformats-officedocument.presentationml.tags+xml"/>
  <Override PartName="/ppt/notesSlides/notesSlide53.xml" ContentType="application/vnd.openxmlformats-officedocument.presentationml.notesSlide+xml"/>
  <Override PartName="/ppt/tags/tag32.xml" ContentType="application/vnd.openxmlformats-officedocument.presentationml.tags+xml"/>
  <Override PartName="/ppt/notesSlides/notesSlide54.xml" ContentType="application/vnd.openxmlformats-officedocument.presentationml.notesSlide+xml"/>
  <Override PartName="/ppt/tags/tag33.xml" ContentType="application/vnd.openxmlformats-officedocument.presentationml.tags+xml"/>
  <Override PartName="/ppt/notesSlides/notesSlide55.xml" ContentType="application/vnd.openxmlformats-officedocument.presentationml.notesSlide+xml"/>
  <Override PartName="/ppt/tags/tag34.xml" ContentType="application/vnd.openxmlformats-officedocument.presentationml.tags+xml"/>
  <Override PartName="/ppt/notesSlides/notesSlide56.xml" ContentType="application/vnd.openxmlformats-officedocument.presentationml.notesSlide+xml"/>
  <Override PartName="/ppt/tags/tag35.xml" ContentType="application/vnd.openxmlformats-officedocument.presentationml.tags+xml"/>
  <Override PartName="/ppt/notesSlides/notesSlide57.xml" ContentType="application/vnd.openxmlformats-officedocument.presentationml.notesSlide+xml"/>
  <Override PartName="/ppt/tags/tag36.xml" ContentType="application/vnd.openxmlformats-officedocument.presentationml.tags+xml"/>
  <Override PartName="/ppt/notesSlides/notesSlide58.xml" ContentType="application/vnd.openxmlformats-officedocument.presentationml.notesSlide+xml"/>
  <Override PartName="/ppt/tags/tag37.xml" ContentType="application/vnd.openxmlformats-officedocument.presentationml.tags+xml"/>
  <Override PartName="/ppt/notesSlides/notesSlide59.xml" ContentType="application/vnd.openxmlformats-officedocument.presentationml.notesSlide+xml"/>
  <Override PartName="/ppt/tags/tag38.xml" ContentType="application/vnd.openxmlformats-officedocument.presentationml.tags+xml"/>
  <Override PartName="/ppt/notesSlides/notesSlide60.xml" ContentType="application/vnd.openxmlformats-officedocument.presentationml.notesSlide+xml"/>
  <Override PartName="/ppt/tags/tag39.xml" ContentType="application/vnd.openxmlformats-officedocument.presentationml.tags+xml"/>
  <Override PartName="/ppt/notesSlides/notesSlide61.xml" ContentType="application/vnd.openxmlformats-officedocument.presentationml.notesSlide+xml"/>
  <Override PartName="/ppt/tags/tag40.xml" ContentType="application/vnd.openxmlformats-officedocument.presentationml.tags+xml"/>
  <Override PartName="/ppt/notesSlides/notesSlide62.xml" ContentType="application/vnd.openxmlformats-officedocument.presentationml.notesSlide+xml"/>
  <Override PartName="/ppt/tags/tag41.xml" ContentType="application/vnd.openxmlformats-officedocument.presentationml.tags+xml"/>
  <Override PartName="/ppt/notesSlides/notesSlide63.xml" ContentType="application/vnd.openxmlformats-officedocument.presentationml.notesSlide+xml"/>
  <Override PartName="/ppt/tags/tag42.xml" ContentType="application/vnd.openxmlformats-officedocument.presentationml.tags+xml"/>
  <Override PartName="/ppt/notesSlides/notesSlide64.xml" ContentType="application/vnd.openxmlformats-officedocument.presentationml.notesSlide+xml"/>
  <Override PartName="/ppt/tags/tag43.xml" ContentType="application/vnd.openxmlformats-officedocument.presentationml.tags+xml"/>
  <Override PartName="/ppt/notesSlides/notesSlide65.xml" ContentType="application/vnd.openxmlformats-officedocument.presentationml.notesSlide+xml"/>
  <Override PartName="/ppt/tags/tag44.xml" ContentType="application/vnd.openxmlformats-officedocument.presentationml.tags+xml"/>
  <Override PartName="/ppt/notesSlides/notesSlide66.xml" ContentType="application/vnd.openxmlformats-officedocument.presentationml.notesSlide+xml"/>
  <Override PartName="/ppt/tags/tag45.xml" ContentType="application/vnd.openxmlformats-officedocument.presentationml.tags+xml"/>
  <Override PartName="/ppt/notesSlides/notesSlide67.xml" ContentType="application/vnd.openxmlformats-officedocument.presentationml.notesSlide+xml"/>
  <Override PartName="/ppt/tags/tag46.xml" ContentType="application/vnd.openxmlformats-officedocument.presentationml.tags+xml"/>
  <Override PartName="/ppt/notesSlides/notesSlide68.xml" ContentType="application/vnd.openxmlformats-officedocument.presentationml.notesSlide+xml"/>
  <Override PartName="/ppt/tags/tag47.xml" ContentType="application/vnd.openxmlformats-officedocument.presentationml.tags+xml"/>
  <Override PartName="/ppt/notesSlides/notesSlide69.xml" ContentType="application/vnd.openxmlformats-officedocument.presentationml.notesSlide+xml"/>
  <Override PartName="/ppt/tags/tag48.xml" ContentType="application/vnd.openxmlformats-officedocument.presentationml.tags+xml"/>
  <Override PartName="/ppt/notesSlides/notesSlide70.xml" ContentType="application/vnd.openxmlformats-officedocument.presentationml.notesSlide+xml"/>
  <Override PartName="/ppt/tags/tag49.xml" ContentType="application/vnd.openxmlformats-officedocument.presentationml.tags+xml"/>
  <Override PartName="/ppt/notesSlides/notesSlide71.xml" ContentType="application/vnd.openxmlformats-officedocument.presentationml.notesSlide+xml"/>
  <Override PartName="/ppt/tags/tag50.xml" ContentType="application/vnd.openxmlformats-officedocument.presentationml.tags+xml"/>
  <Override PartName="/ppt/notesSlides/notesSlide72.xml" ContentType="application/vnd.openxmlformats-officedocument.presentationml.notesSlide+xml"/>
  <Override PartName="/ppt/tags/tag51.xml" ContentType="application/vnd.openxmlformats-officedocument.presentationml.tags+xml"/>
  <Override PartName="/ppt/notesSlides/notesSlide73.xml" ContentType="application/vnd.openxmlformats-officedocument.presentationml.notesSlide+xml"/>
  <Override PartName="/ppt/tags/tag52.xml" ContentType="application/vnd.openxmlformats-officedocument.presentationml.tags+xml"/>
  <Override PartName="/ppt/notesSlides/notesSlide74.xml" ContentType="application/vnd.openxmlformats-officedocument.presentationml.notesSlide+xml"/>
  <Override PartName="/ppt/tags/tag53.xml" ContentType="application/vnd.openxmlformats-officedocument.presentationml.tags+xml"/>
  <Override PartName="/ppt/notesSlides/notesSlide75.xml" ContentType="application/vnd.openxmlformats-officedocument.presentationml.notesSlide+xml"/>
  <Override PartName="/ppt/tags/tag54.xml" ContentType="application/vnd.openxmlformats-officedocument.presentationml.tags+xml"/>
  <Override PartName="/ppt/notesSlides/notesSlide76.xml" ContentType="application/vnd.openxmlformats-officedocument.presentationml.notesSlide+xml"/>
  <Override PartName="/ppt/tags/tag55.xml" ContentType="application/vnd.openxmlformats-officedocument.presentationml.tags+xml"/>
  <Override PartName="/ppt/notesSlides/notesSlide77.xml" ContentType="application/vnd.openxmlformats-officedocument.presentationml.notesSlide+xml"/>
  <Override PartName="/ppt/tags/tag56.xml" ContentType="application/vnd.openxmlformats-officedocument.presentationml.tags+xml"/>
  <Override PartName="/ppt/notesSlides/notesSlide78.xml" ContentType="application/vnd.openxmlformats-officedocument.presentationml.notesSlide+xml"/>
  <Override PartName="/ppt/tags/tag57.xml" ContentType="application/vnd.openxmlformats-officedocument.presentationml.tags+xml"/>
  <Override PartName="/ppt/notesSlides/notesSlide79.xml" ContentType="application/vnd.openxmlformats-officedocument.presentationml.notesSlide+xml"/>
  <Override PartName="/ppt/tags/tag58.xml" ContentType="application/vnd.openxmlformats-officedocument.presentationml.tags+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tags/tag59.xml" ContentType="application/vnd.openxmlformats-officedocument.presentationml.tags+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tags/tag60.xml" ContentType="application/vnd.openxmlformats-officedocument.presentationml.tags+xml"/>
  <Override PartName="/ppt/notesSlides/notesSlide97.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tags/tag63.xml" ContentType="application/vnd.openxmlformats-officedocument.presentationml.tags+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150"/>
  </p:notesMasterIdLst>
  <p:handoutMasterIdLst>
    <p:handoutMasterId r:id="rId151"/>
  </p:handoutMasterIdLst>
  <p:sldIdLst>
    <p:sldId id="1273" r:id="rId2"/>
    <p:sldId id="932" r:id="rId3"/>
    <p:sldId id="1259" r:id="rId4"/>
    <p:sldId id="971" r:id="rId5"/>
    <p:sldId id="703" r:id="rId6"/>
    <p:sldId id="704" r:id="rId7"/>
    <p:sldId id="705" r:id="rId8"/>
    <p:sldId id="926" r:id="rId9"/>
    <p:sldId id="927" r:id="rId10"/>
    <p:sldId id="1247" r:id="rId11"/>
    <p:sldId id="930" r:id="rId12"/>
    <p:sldId id="707" r:id="rId13"/>
    <p:sldId id="857" r:id="rId14"/>
    <p:sldId id="1248" r:id="rId15"/>
    <p:sldId id="1249" r:id="rId16"/>
    <p:sldId id="1251" r:id="rId17"/>
    <p:sldId id="827" r:id="rId18"/>
    <p:sldId id="258" r:id="rId19"/>
    <p:sldId id="283" r:id="rId20"/>
    <p:sldId id="1250" r:id="rId21"/>
    <p:sldId id="1252" r:id="rId22"/>
    <p:sldId id="1253" r:id="rId23"/>
    <p:sldId id="1254" r:id="rId24"/>
    <p:sldId id="259" r:id="rId25"/>
    <p:sldId id="281" r:id="rId26"/>
    <p:sldId id="1255" r:id="rId27"/>
    <p:sldId id="260" r:id="rId28"/>
    <p:sldId id="1256" r:id="rId29"/>
    <p:sldId id="282" r:id="rId30"/>
    <p:sldId id="1263" r:id="rId31"/>
    <p:sldId id="1264" r:id="rId32"/>
    <p:sldId id="1265" r:id="rId33"/>
    <p:sldId id="1257" r:id="rId34"/>
    <p:sldId id="818" r:id="rId35"/>
    <p:sldId id="1258" r:id="rId36"/>
    <p:sldId id="858" r:id="rId37"/>
    <p:sldId id="1070" r:id="rId38"/>
    <p:sldId id="1071" r:id="rId39"/>
    <p:sldId id="1156" r:id="rId40"/>
    <p:sldId id="1073" r:id="rId41"/>
    <p:sldId id="1074" r:id="rId42"/>
    <p:sldId id="1157" r:id="rId43"/>
    <p:sldId id="1075" r:id="rId44"/>
    <p:sldId id="1226" r:id="rId45"/>
    <p:sldId id="1076" r:id="rId46"/>
    <p:sldId id="1152" r:id="rId47"/>
    <p:sldId id="1260" r:id="rId48"/>
    <p:sldId id="1228" r:id="rId49"/>
    <p:sldId id="1262" r:id="rId50"/>
    <p:sldId id="1261" r:id="rId51"/>
    <p:sldId id="1229" r:id="rId52"/>
    <p:sldId id="1230" r:id="rId53"/>
    <p:sldId id="1231" r:id="rId54"/>
    <p:sldId id="1242" r:id="rId55"/>
    <p:sldId id="1160" r:id="rId56"/>
    <p:sldId id="1161" r:id="rId57"/>
    <p:sldId id="1162" r:id="rId58"/>
    <p:sldId id="1163" r:id="rId59"/>
    <p:sldId id="1208" r:id="rId60"/>
    <p:sldId id="1022" r:id="rId61"/>
    <p:sldId id="1130" r:id="rId62"/>
    <p:sldId id="1131" r:id="rId63"/>
    <p:sldId id="1132" r:id="rId64"/>
    <p:sldId id="1133" r:id="rId65"/>
    <p:sldId id="1134" r:id="rId66"/>
    <p:sldId id="1129" r:id="rId67"/>
    <p:sldId id="972" r:id="rId68"/>
    <p:sldId id="1024" r:id="rId69"/>
    <p:sldId id="1025" r:id="rId70"/>
    <p:sldId id="1023" r:id="rId71"/>
    <p:sldId id="973" r:id="rId72"/>
    <p:sldId id="863" r:id="rId73"/>
    <p:sldId id="860" r:id="rId74"/>
    <p:sldId id="862" r:id="rId75"/>
    <p:sldId id="861" r:id="rId76"/>
    <p:sldId id="829" r:id="rId77"/>
    <p:sldId id="830" r:id="rId78"/>
    <p:sldId id="831" r:id="rId79"/>
    <p:sldId id="832" r:id="rId80"/>
    <p:sldId id="833" r:id="rId81"/>
    <p:sldId id="834" r:id="rId82"/>
    <p:sldId id="835" r:id="rId83"/>
    <p:sldId id="836" r:id="rId84"/>
    <p:sldId id="837" r:id="rId85"/>
    <p:sldId id="838" r:id="rId86"/>
    <p:sldId id="839" r:id="rId87"/>
    <p:sldId id="840" r:id="rId88"/>
    <p:sldId id="841" r:id="rId89"/>
    <p:sldId id="842" r:id="rId90"/>
    <p:sldId id="959" r:id="rId91"/>
    <p:sldId id="960" r:id="rId92"/>
    <p:sldId id="1086" r:id="rId93"/>
    <p:sldId id="1087" r:id="rId94"/>
    <p:sldId id="1088" r:id="rId95"/>
    <p:sldId id="1089" r:id="rId96"/>
    <p:sldId id="1090" r:id="rId97"/>
    <p:sldId id="1091" r:id="rId98"/>
    <p:sldId id="1092" r:id="rId99"/>
    <p:sldId id="1243" r:id="rId100"/>
    <p:sldId id="1234" r:id="rId101"/>
    <p:sldId id="1235" r:id="rId102"/>
    <p:sldId id="844" r:id="rId103"/>
    <p:sldId id="1236" r:id="rId104"/>
    <p:sldId id="1135" r:id="rId105"/>
    <p:sldId id="1245" r:id="rId106"/>
    <p:sldId id="1246" r:id="rId107"/>
    <p:sldId id="1136" r:id="rId108"/>
    <p:sldId id="1137" r:id="rId109"/>
    <p:sldId id="1138" r:id="rId110"/>
    <p:sldId id="1266" r:id="rId111"/>
    <p:sldId id="1267" r:id="rId112"/>
    <p:sldId id="1117" r:id="rId113"/>
    <p:sldId id="1118" r:id="rId114"/>
    <p:sldId id="1119" r:id="rId115"/>
    <p:sldId id="1120" r:id="rId116"/>
    <p:sldId id="1121" r:id="rId117"/>
    <p:sldId id="1026" r:id="rId118"/>
    <p:sldId id="1268" r:id="rId119"/>
    <p:sldId id="1269" r:id="rId120"/>
    <p:sldId id="1270" r:id="rId121"/>
    <p:sldId id="1271" r:id="rId122"/>
    <p:sldId id="1272" r:id="rId123"/>
    <p:sldId id="1036" r:id="rId124"/>
    <p:sldId id="1037" r:id="rId125"/>
    <p:sldId id="1139" r:id="rId126"/>
    <p:sldId id="1142" r:id="rId127"/>
    <p:sldId id="1143" r:id="rId128"/>
    <p:sldId id="1144" r:id="rId129"/>
    <p:sldId id="1145" r:id="rId130"/>
    <p:sldId id="1146" r:id="rId131"/>
    <p:sldId id="1147" r:id="rId132"/>
    <p:sldId id="1148" r:id="rId133"/>
    <p:sldId id="1149" r:id="rId134"/>
    <p:sldId id="1150" r:id="rId135"/>
    <p:sldId id="1151" r:id="rId136"/>
    <p:sldId id="962" r:id="rId137"/>
    <p:sldId id="976" r:id="rId138"/>
    <p:sldId id="1158" r:id="rId139"/>
    <p:sldId id="975" r:id="rId140"/>
    <p:sldId id="1085" r:id="rId141"/>
    <p:sldId id="1155" r:id="rId142"/>
    <p:sldId id="1159" r:id="rId143"/>
    <p:sldId id="1207" r:id="rId144"/>
    <p:sldId id="1202" r:id="rId145"/>
    <p:sldId id="1206" r:id="rId146"/>
    <p:sldId id="1203" r:id="rId147"/>
    <p:sldId id="1204" r:id="rId148"/>
    <p:sldId id="1205" r:id="rId149"/>
  </p:sldIdLst>
  <p:sldSz cx="9144000" cy="6858000" type="screen4x3"/>
  <p:notesSz cx="6858000" cy="9144000"/>
  <p:custDataLst>
    <p:tags r:id="rId152"/>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00FF"/>
    <a:srgbClr val="800080"/>
    <a:srgbClr val="A80000"/>
    <a:srgbClr val="920000"/>
    <a:srgbClr val="FFCCFF"/>
    <a:srgbClr val="CC99FF"/>
    <a:srgbClr val="CC6600"/>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94757" autoAdjust="0"/>
  </p:normalViewPr>
  <p:slideViewPr>
    <p:cSldViewPr>
      <p:cViewPr varScale="1">
        <p:scale>
          <a:sx n="78" d="100"/>
          <a:sy n="78" d="100"/>
        </p:scale>
        <p:origin x="75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2074" y="5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handoutMaster" Target="handoutMasters/handoutMaster1.xml"/><Relationship Id="rId15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a:t>
            </a:fld>
            <a:endParaRPr lang="en-US"/>
          </a:p>
        </p:txBody>
      </p:sp>
    </p:spTree>
    <p:extLst>
      <p:ext uri="{BB962C8B-B14F-4D97-AF65-F5344CB8AC3E}">
        <p14:creationId xmlns:p14="http://schemas.microsoft.com/office/powerpoint/2010/main" val="2758581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a:t>
            </a:fld>
            <a:endParaRPr lang="en-US"/>
          </a:p>
        </p:txBody>
      </p:sp>
    </p:spTree>
    <p:extLst>
      <p:ext uri="{BB962C8B-B14F-4D97-AF65-F5344CB8AC3E}">
        <p14:creationId xmlns:p14="http://schemas.microsoft.com/office/powerpoint/2010/main" val="202096954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126</a:t>
            </a:fld>
            <a:endParaRPr lang="en-US"/>
          </a:p>
        </p:txBody>
      </p:sp>
    </p:spTree>
    <p:extLst>
      <p:ext uri="{BB962C8B-B14F-4D97-AF65-F5344CB8AC3E}">
        <p14:creationId xmlns:p14="http://schemas.microsoft.com/office/powerpoint/2010/main" val="63350649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127</a:t>
            </a:fld>
            <a:endParaRPr lang="en-US"/>
          </a:p>
        </p:txBody>
      </p:sp>
    </p:spTree>
    <p:extLst>
      <p:ext uri="{BB962C8B-B14F-4D97-AF65-F5344CB8AC3E}">
        <p14:creationId xmlns:p14="http://schemas.microsoft.com/office/powerpoint/2010/main" val="104619344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128</a:t>
            </a:fld>
            <a:endParaRPr lang="en-US"/>
          </a:p>
        </p:txBody>
      </p:sp>
    </p:spTree>
    <p:extLst>
      <p:ext uri="{BB962C8B-B14F-4D97-AF65-F5344CB8AC3E}">
        <p14:creationId xmlns:p14="http://schemas.microsoft.com/office/powerpoint/2010/main" val="226483010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129</a:t>
            </a:fld>
            <a:endParaRPr lang="en-US"/>
          </a:p>
        </p:txBody>
      </p:sp>
    </p:spTree>
    <p:extLst>
      <p:ext uri="{BB962C8B-B14F-4D97-AF65-F5344CB8AC3E}">
        <p14:creationId xmlns:p14="http://schemas.microsoft.com/office/powerpoint/2010/main" val="232062441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130</a:t>
            </a:fld>
            <a:endParaRPr lang="en-US"/>
          </a:p>
        </p:txBody>
      </p:sp>
    </p:spTree>
    <p:extLst>
      <p:ext uri="{BB962C8B-B14F-4D97-AF65-F5344CB8AC3E}">
        <p14:creationId xmlns:p14="http://schemas.microsoft.com/office/powerpoint/2010/main" val="348706837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131</a:t>
            </a:fld>
            <a:endParaRPr lang="en-US"/>
          </a:p>
        </p:txBody>
      </p:sp>
    </p:spTree>
    <p:extLst>
      <p:ext uri="{BB962C8B-B14F-4D97-AF65-F5344CB8AC3E}">
        <p14:creationId xmlns:p14="http://schemas.microsoft.com/office/powerpoint/2010/main" val="321423251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132</a:t>
            </a:fld>
            <a:endParaRPr lang="en-US"/>
          </a:p>
        </p:txBody>
      </p:sp>
    </p:spTree>
    <p:extLst>
      <p:ext uri="{BB962C8B-B14F-4D97-AF65-F5344CB8AC3E}">
        <p14:creationId xmlns:p14="http://schemas.microsoft.com/office/powerpoint/2010/main" val="120059976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133</a:t>
            </a:fld>
            <a:endParaRPr lang="en-US"/>
          </a:p>
        </p:txBody>
      </p:sp>
    </p:spTree>
    <p:extLst>
      <p:ext uri="{BB962C8B-B14F-4D97-AF65-F5344CB8AC3E}">
        <p14:creationId xmlns:p14="http://schemas.microsoft.com/office/powerpoint/2010/main" val="152708394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134</a:t>
            </a:fld>
            <a:endParaRPr lang="en-US"/>
          </a:p>
        </p:txBody>
      </p:sp>
    </p:spTree>
    <p:extLst>
      <p:ext uri="{BB962C8B-B14F-4D97-AF65-F5344CB8AC3E}">
        <p14:creationId xmlns:p14="http://schemas.microsoft.com/office/powerpoint/2010/main" val="107772946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135</a:t>
            </a:fld>
            <a:endParaRPr lang="en-US"/>
          </a:p>
        </p:txBody>
      </p:sp>
    </p:spTree>
    <p:extLst>
      <p:ext uri="{BB962C8B-B14F-4D97-AF65-F5344CB8AC3E}">
        <p14:creationId xmlns:p14="http://schemas.microsoft.com/office/powerpoint/2010/main" val="3988936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a:t>
            </a:fld>
            <a:endParaRPr lang="en-US"/>
          </a:p>
        </p:txBody>
      </p:sp>
    </p:spTree>
    <p:extLst>
      <p:ext uri="{BB962C8B-B14F-4D97-AF65-F5344CB8AC3E}">
        <p14:creationId xmlns:p14="http://schemas.microsoft.com/office/powerpoint/2010/main" val="108801060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136</a:t>
            </a:fld>
            <a:endParaRPr lang="en-US"/>
          </a:p>
        </p:txBody>
      </p:sp>
    </p:spTree>
    <p:extLst>
      <p:ext uri="{BB962C8B-B14F-4D97-AF65-F5344CB8AC3E}">
        <p14:creationId xmlns:p14="http://schemas.microsoft.com/office/powerpoint/2010/main" val="80911061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137</a:t>
            </a:fld>
            <a:endParaRPr lang="en-US"/>
          </a:p>
        </p:txBody>
      </p:sp>
    </p:spTree>
    <p:extLst>
      <p:ext uri="{BB962C8B-B14F-4D97-AF65-F5344CB8AC3E}">
        <p14:creationId xmlns:p14="http://schemas.microsoft.com/office/powerpoint/2010/main" val="313393892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138</a:t>
            </a:fld>
            <a:endParaRPr lang="en-US"/>
          </a:p>
        </p:txBody>
      </p:sp>
    </p:spTree>
    <p:extLst>
      <p:ext uri="{BB962C8B-B14F-4D97-AF65-F5344CB8AC3E}">
        <p14:creationId xmlns:p14="http://schemas.microsoft.com/office/powerpoint/2010/main" val="247051253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139</a:t>
            </a:fld>
            <a:endParaRPr lang="en-US"/>
          </a:p>
        </p:txBody>
      </p:sp>
    </p:spTree>
    <p:extLst>
      <p:ext uri="{BB962C8B-B14F-4D97-AF65-F5344CB8AC3E}">
        <p14:creationId xmlns:p14="http://schemas.microsoft.com/office/powerpoint/2010/main" val="247200317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140</a:t>
            </a:fld>
            <a:endParaRPr lang="en-US"/>
          </a:p>
        </p:txBody>
      </p:sp>
    </p:spTree>
    <p:extLst>
      <p:ext uri="{BB962C8B-B14F-4D97-AF65-F5344CB8AC3E}">
        <p14:creationId xmlns:p14="http://schemas.microsoft.com/office/powerpoint/2010/main" val="250661316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143</a:t>
            </a:fld>
            <a:endParaRPr lang="en-US"/>
          </a:p>
        </p:txBody>
      </p:sp>
    </p:spTree>
    <p:extLst>
      <p:ext uri="{BB962C8B-B14F-4D97-AF65-F5344CB8AC3E}">
        <p14:creationId xmlns:p14="http://schemas.microsoft.com/office/powerpoint/2010/main" val="307149457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144</a:t>
            </a:fld>
            <a:endParaRPr lang="en-US"/>
          </a:p>
        </p:txBody>
      </p:sp>
    </p:spTree>
    <p:extLst>
      <p:ext uri="{BB962C8B-B14F-4D97-AF65-F5344CB8AC3E}">
        <p14:creationId xmlns:p14="http://schemas.microsoft.com/office/powerpoint/2010/main" val="189541737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146</a:t>
            </a:fld>
            <a:endParaRPr lang="en-US"/>
          </a:p>
        </p:txBody>
      </p:sp>
    </p:spTree>
    <p:extLst>
      <p:ext uri="{BB962C8B-B14F-4D97-AF65-F5344CB8AC3E}">
        <p14:creationId xmlns:p14="http://schemas.microsoft.com/office/powerpoint/2010/main" val="396119778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147</a:t>
            </a:fld>
            <a:endParaRPr lang="en-US"/>
          </a:p>
        </p:txBody>
      </p:sp>
    </p:spTree>
    <p:extLst>
      <p:ext uri="{BB962C8B-B14F-4D97-AF65-F5344CB8AC3E}">
        <p14:creationId xmlns:p14="http://schemas.microsoft.com/office/powerpoint/2010/main" val="414180297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148</a:t>
            </a:fld>
            <a:endParaRPr lang="en-US"/>
          </a:p>
        </p:txBody>
      </p:sp>
    </p:spTree>
    <p:extLst>
      <p:ext uri="{BB962C8B-B14F-4D97-AF65-F5344CB8AC3E}">
        <p14:creationId xmlns:p14="http://schemas.microsoft.com/office/powerpoint/2010/main" val="728760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a:t>
            </a:fld>
            <a:endParaRPr lang="en-US"/>
          </a:p>
        </p:txBody>
      </p:sp>
    </p:spTree>
    <p:extLst>
      <p:ext uri="{BB962C8B-B14F-4D97-AF65-F5344CB8AC3E}">
        <p14:creationId xmlns:p14="http://schemas.microsoft.com/office/powerpoint/2010/main" val="294793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21</a:t>
            </a:fld>
            <a:endParaRPr lang="en-US"/>
          </a:p>
        </p:txBody>
      </p:sp>
    </p:spTree>
    <p:extLst>
      <p:ext uri="{BB962C8B-B14F-4D97-AF65-F5344CB8AC3E}">
        <p14:creationId xmlns:p14="http://schemas.microsoft.com/office/powerpoint/2010/main" val="3046768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23</a:t>
            </a:fld>
            <a:endParaRPr lang="en-US"/>
          </a:p>
        </p:txBody>
      </p:sp>
    </p:spTree>
    <p:extLst>
      <p:ext uri="{BB962C8B-B14F-4D97-AF65-F5344CB8AC3E}">
        <p14:creationId xmlns:p14="http://schemas.microsoft.com/office/powerpoint/2010/main" val="2206738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26</a:t>
            </a:fld>
            <a:endParaRPr lang="en-US"/>
          </a:p>
        </p:txBody>
      </p:sp>
    </p:spTree>
    <p:extLst>
      <p:ext uri="{BB962C8B-B14F-4D97-AF65-F5344CB8AC3E}">
        <p14:creationId xmlns:p14="http://schemas.microsoft.com/office/powerpoint/2010/main" val="1067206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30</a:t>
            </a:fld>
            <a:endParaRPr lang="en-US"/>
          </a:p>
        </p:txBody>
      </p:sp>
    </p:spTree>
    <p:extLst>
      <p:ext uri="{BB962C8B-B14F-4D97-AF65-F5344CB8AC3E}">
        <p14:creationId xmlns:p14="http://schemas.microsoft.com/office/powerpoint/2010/main" val="3521864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33</a:t>
            </a:fld>
            <a:endParaRPr lang="en-US"/>
          </a:p>
        </p:txBody>
      </p:sp>
    </p:spTree>
    <p:extLst>
      <p:ext uri="{BB962C8B-B14F-4D97-AF65-F5344CB8AC3E}">
        <p14:creationId xmlns:p14="http://schemas.microsoft.com/office/powerpoint/2010/main" val="1915248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34</a:t>
            </a:fld>
            <a:endParaRPr lang="en-US"/>
          </a:p>
        </p:txBody>
      </p:sp>
    </p:spTree>
    <p:extLst>
      <p:ext uri="{BB962C8B-B14F-4D97-AF65-F5344CB8AC3E}">
        <p14:creationId xmlns:p14="http://schemas.microsoft.com/office/powerpoint/2010/main" val="3299875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36</a:t>
            </a:fld>
            <a:endParaRPr lang="en-US"/>
          </a:p>
        </p:txBody>
      </p:sp>
    </p:spTree>
    <p:extLst>
      <p:ext uri="{BB962C8B-B14F-4D97-AF65-F5344CB8AC3E}">
        <p14:creationId xmlns:p14="http://schemas.microsoft.com/office/powerpoint/2010/main" val="3516050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a:t>
            </a:fld>
            <a:endParaRPr lang="en-US"/>
          </a:p>
        </p:txBody>
      </p:sp>
    </p:spTree>
    <p:extLst>
      <p:ext uri="{BB962C8B-B14F-4D97-AF65-F5344CB8AC3E}">
        <p14:creationId xmlns:p14="http://schemas.microsoft.com/office/powerpoint/2010/main" val="3084396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37</a:t>
            </a:fld>
            <a:endParaRPr lang="en-US"/>
          </a:p>
        </p:txBody>
      </p:sp>
    </p:spTree>
    <p:extLst>
      <p:ext uri="{BB962C8B-B14F-4D97-AF65-F5344CB8AC3E}">
        <p14:creationId xmlns:p14="http://schemas.microsoft.com/office/powerpoint/2010/main" val="1708445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38</a:t>
            </a:fld>
            <a:endParaRPr lang="en-US"/>
          </a:p>
        </p:txBody>
      </p:sp>
    </p:spTree>
    <p:extLst>
      <p:ext uri="{BB962C8B-B14F-4D97-AF65-F5344CB8AC3E}">
        <p14:creationId xmlns:p14="http://schemas.microsoft.com/office/powerpoint/2010/main" val="334917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39</a:t>
            </a:fld>
            <a:endParaRPr lang="en-US"/>
          </a:p>
        </p:txBody>
      </p:sp>
    </p:spTree>
    <p:extLst>
      <p:ext uri="{BB962C8B-B14F-4D97-AF65-F5344CB8AC3E}">
        <p14:creationId xmlns:p14="http://schemas.microsoft.com/office/powerpoint/2010/main" val="4016839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40</a:t>
            </a:fld>
            <a:endParaRPr lang="en-US"/>
          </a:p>
        </p:txBody>
      </p:sp>
    </p:spTree>
    <p:extLst>
      <p:ext uri="{BB962C8B-B14F-4D97-AF65-F5344CB8AC3E}">
        <p14:creationId xmlns:p14="http://schemas.microsoft.com/office/powerpoint/2010/main" val="1889034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41</a:t>
            </a:fld>
            <a:endParaRPr lang="en-US"/>
          </a:p>
        </p:txBody>
      </p:sp>
    </p:spTree>
    <p:extLst>
      <p:ext uri="{BB962C8B-B14F-4D97-AF65-F5344CB8AC3E}">
        <p14:creationId xmlns:p14="http://schemas.microsoft.com/office/powerpoint/2010/main" val="2019674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42</a:t>
            </a:fld>
            <a:endParaRPr lang="en-US"/>
          </a:p>
        </p:txBody>
      </p:sp>
    </p:spTree>
    <p:extLst>
      <p:ext uri="{BB962C8B-B14F-4D97-AF65-F5344CB8AC3E}">
        <p14:creationId xmlns:p14="http://schemas.microsoft.com/office/powerpoint/2010/main" val="4134809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43</a:t>
            </a:fld>
            <a:endParaRPr lang="en-US"/>
          </a:p>
        </p:txBody>
      </p:sp>
    </p:spTree>
    <p:extLst>
      <p:ext uri="{BB962C8B-B14F-4D97-AF65-F5344CB8AC3E}">
        <p14:creationId xmlns:p14="http://schemas.microsoft.com/office/powerpoint/2010/main" val="1937143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45</a:t>
            </a:fld>
            <a:endParaRPr lang="en-US"/>
          </a:p>
        </p:txBody>
      </p:sp>
    </p:spTree>
    <p:extLst>
      <p:ext uri="{BB962C8B-B14F-4D97-AF65-F5344CB8AC3E}">
        <p14:creationId xmlns:p14="http://schemas.microsoft.com/office/powerpoint/2010/main" val="3804835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46</a:t>
            </a:fld>
            <a:endParaRPr lang="en-US"/>
          </a:p>
        </p:txBody>
      </p:sp>
    </p:spTree>
    <p:extLst>
      <p:ext uri="{BB962C8B-B14F-4D97-AF65-F5344CB8AC3E}">
        <p14:creationId xmlns:p14="http://schemas.microsoft.com/office/powerpoint/2010/main" val="4149211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47</a:t>
            </a:fld>
            <a:endParaRPr lang="en-US"/>
          </a:p>
        </p:txBody>
      </p:sp>
    </p:spTree>
    <p:extLst>
      <p:ext uri="{BB962C8B-B14F-4D97-AF65-F5344CB8AC3E}">
        <p14:creationId xmlns:p14="http://schemas.microsoft.com/office/powerpoint/2010/main" val="451638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a:t>
            </a:fld>
            <a:endParaRPr lang="en-US"/>
          </a:p>
        </p:txBody>
      </p:sp>
    </p:spTree>
    <p:extLst>
      <p:ext uri="{BB962C8B-B14F-4D97-AF65-F5344CB8AC3E}">
        <p14:creationId xmlns:p14="http://schemas.microsoft.com/office/powerpoint/2010/main" val="1951252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48</a:t>
            </a:fld>
            <a:endParaRPr lang="en-US"/>
          </a:p>
        </p:txBody>
      </p:sp>
    </p:spTree>
    <p:extLst>
      <p:ext uri="{BB962C8B-B14F-4D97-AF65-F5344CB8AC3E}">
        <p14:creationId xmlns:p14="http://schemas.microsoft.com/office/powerpoint/2010/main" val="3746606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49</a:t>
            </a:fld>
            <a:endParaRPr lang="en-US"/>
          </a:p>
        </p:txBody>
      </p:sp>
    </p:spTree>
    <p:extLst>
      <p:ext uri="{BB962C8B-B14F-4D97-AF65-F5344CB8AC3E}">
        <p14:creationId xmlns:p14="http://schemas.microsoft.com/office/powerpoint/2010/main" val="1666022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50</a:t>
            </a:fld>
            <a:endParaRPr lang="en-US"/>
          </a:p>
        </p:txBody>
      </p:sp>
    </p:spTree>
    <p:extLst>
      <p:ext uri="{BB962C8B-B14F-4D97-AF65-F5344CB8AC3E}">
        <p14:creationId xmlns:p14="http://schemas.microsoft.com/office/powerpoint/2010/main" val="6197236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51</a:t>
            </a:fld>
            <a:endParaRPr lang="en-US"/>
          </a:p>
        </p:txBody>
      </p:sp>
    </p:spTree>
    <p:extLst>
      <p:ext uri="{BB962C8B-B14F-4D97-AF65-F5344CB8AC3E}">
        <p14:creationId xmlns:p14="http://schemas.microsoft.com/office/powerpoint/2010/main" val="7697485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52</a:t>
            </a:fld>
            <a:endParaRPr lang="en-US"/>
          </a:p>
        </p:txBody>
      </p:sp>
    </p:spTree>
    <p:extLst>
      <p:ext uri="{BB962C8B-B14F-4D97-AF65-F5344CB8AC3E}">
        <p14:creationId xmlns:p14="http://schemas.microsoft.com/office/powerpoint/2010/main" val="35019038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53</a:t>
            </a:fld>
            <a:endParaRPr lang="en-US"/>
          </a:p>
        </p:txBody>
      </p:sp>
    </p:spTree>
    <p:extLst>
      <p:ext uri="{BB962C8B-B14F-4D97-AF65-F5344CB8AC3E}">
        <p14:creationId xmlns:p14="http://schemas.microsoft.com/office/powerpoint/2010/main" val="1561560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54</a:t>
            </a:fld>
            <a:endParaRPr lang="en-US"/>
          </a:p>
        </p:txBody>
      </p:sp>
    </p:spTree>
    <p:extLst>
      <p:ext uri="{BB962C8B-B14F-4D97-AF65-F5344CB8AC3E}">
        <p14:creationId xmlns:p14="http://schemas.microsoft.com/office/powerpoint/2010/main" val="3134495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55</a:t>
            </a:fld>
            <a:endParaRPr lang="en-US"/>
          </a:p>
        </p:txBody>
      </p:sp>
    </p:spTree>
    <p:extLst>
      <p:ext uri="{BB962C8B-B14F-4D97-AF65-F5344CB8AC3E}">
        <p14:creationId xmlns:p14="http://schemas.microsoft.com/office/powerpoint/2010/main" val="540153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56</a:t>
            </a:fld>
            <a:endParaRPr lang="en-US"/>
          </a:p>
        </p:txBody>
      </p:sp>
    </p:spTree>
    <p:extLst>
      <p:ext uri="{BB962C8B-B14F-4D97-AF65-F5344CB8AC3E}">
        <p14:creationId xmlns:p14="http://schemas.microsoft.com/office/powerpoint/2010/main" val="24161088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57</a:t>
            </a:fld>
            <a:endParaRPr lang="en-US"/>
          </a:p>
        </p:txBody>
      </p:sp>
    </p:spTree>
    <p:extLst>
      <p:ext uri="{BB962C8B-B14F-4D97-AF65-F5344CB8AC3E}">
        <p14:creationId xmlns:p14="http://schemas.microsoft.com/office/powerpoint/2010/main" val="2239842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a:t>
            </a:fld>
            <a:endParaRPr lang="en-US"/>
          </a:p>
        </p:txBody>
      </p:sp>
    </p:spTree>
    <p:extLst>
      <p:ext uri="{BB962C8B-B14F-4D97-AF65-F5344CB8AC3E}">
        <p14:creationId xmlns:p14="http://schemas.microsoft.com/office/powerpoint/2010/main" val="24013789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58</a:t>
            </a:fld>
            <a:endParaRPr lang="en-US"/>
          </a:p>
        </p:txBody>
      </p:sp>
    </p:spTree>
    <p:extLst>
      <p:ext uri="{BB962C8B-B14F-4D97-AF65-F5344CB8AC3E}">
        <p14:creationId xmlns:p14="http://schemas.microsoft.com/office/powerpoint/2010/main" val="29526614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59</a:t>
            </a:fld>
            <a:endParaRPr lang="en-US"/>
          </a:p>
        </p:txBody>
      </p:sp>
    </p:spTree>
    <p:extLst>
      <p:ext uri="{BB962C8B-B14F-4D97-AF65-F5344CB8AC3E}">
        <p14:creationId xmlns:p14="http://schemas.microsoft.com/office/powerpoint/2010/main" val="9488417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60</a:t>
            </a:fld>
            <a:endParaRPr lang="en-US"/>
          </a:p>
        </p:txBody>
      </p:sp>
    </p:spTree>
    <p:extLst>
      <p:ext uri="{BB962C8B-B14F-4D97-AF65-F5344CB8AC3E}">
        <p14:creationId xmlns:p14="http://schemas.microsoft.com/office/powerpoint/2010/main" val="38248448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61</a:t>
            </a:fld>
            <a:endParaRPr lang="en-US"/>
          </a:p>
        </p:txBody>
      </p:sp>
    </p:spTree>
    <p:extLst>
      <p:ext uri="{BB962C8B-B14F-4D97-AF65-F5344CB8AC3E}">
        <p14:creationId xmlns:p14="http://schemas.microsoft.com/office/powerpoint/2010/main" val="1218661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62</a:t>
            </a:fld>
            <a:endParaRPr lang="en-US"/>
          </a:p>
        </p:txBody>
      </p:sp>
    </p:spTree>
    <p:extLst>
      <p:ext uri="{BB962C8B-B14F-4D97-AF65-F5344CB8AC3E}">
        <p14:creationId xmlns:p14="http://schemas.microsoft.com/office/powerpoint/2010/main" val="22060237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63</a:t>
            </a:fld>
            <a:endParaRPr lang="en-US"/>
          </a:p>
        </p:txBody>
      </p:sp>
    </p:spTree>
    <p:extLst>
      <p:ext uri="{BB962C8B-B14F-4D97-AF65-F5344CB8AC3E}">
        <p14:creationId xmlns:p14="http://schemas.microsoft.com/office/powerpoint/2010/main" val="28396047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64</a:t>
            </a:fld>
            <a:endParaRPr lang="en-US"/>
          </a:p>
        </p:txBody>
      </p:sp>
    </p:spTree>
    <p:extLst>
      <p:ext uri="{BB962C8B-B14F-4D97-AF65-F5344CB8AC3E}">
        <p14:creationId xmlns:p14="http://schemas.microsoft.com/office/powerpoint/2010/main" val="26172844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65</a:t>
            </a:fld>
            <a:endParaRPr lang="en-US"/>
          </a:p>
        </p:txBody>
      </p:sp>
    </p:spTree>
    <p:extLst>
      <p:ext uri="{BB962C8B-B14F-4D97-AF65-F5344CB8AC3E}">
        <p14:creationId xmlns:p14="http://schemas.microsoft.com/office/powerpoint/2010/main" val="25456335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66</a:t>
            </a:fld>
            <a:endParaRPr lang="en-US"/>
          </a:p>
        </p:txBody>
      </p:sp>
    </p:spTree>
    <p:extLst>
      <p:ext uri="{BB962C8B-B14F-4D97-AF65-F5344CB8AC3E}">
        <p14:creationId xmlns:p14="http://schemas.microsoft.com/office/powerpoint/2010/main" val="15325505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67</a:t>
            </a:fld>
            <a:endParaRPr lang="en-US"/>
          </a:p>
        </p:txBody>
      </p:sp>
    </p:spTree>
    <p:extLst>
      <p:ext uri="{BB962C8B-B14F-4D97-AF65-F5344CB8AC3E}">
        <p14:creationId xmlns:p14="http://schemas.microsoft.com/office/powerpoint/2010/main" val="2046395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a:t>
            </a:fld>
            <a:endParaRPr lang="en-US"/>
          </a:p>
        </p:txBody>
      </p:sp>
    </p:spTree>
    <p:extLst>
      <p:ext uri="{BB962C8B-B14F-4D97-AF65-F5344CB8AC3E}">
        <p14:creationId xmlns:p14="http://schemas.microsoft.com/office/powerpoint/2010/main" val="37680413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68</a:t>
            </a:fld>
            <a:endParaRPr lang="en-US"/>
          </a:p>
        </p:txBody>
      </p:sp>
    </p:spTree>
    <p:extLst>
      <p:ext uri="{BB962C8B-B14F-4D97-AF65-F5344CB8AC3E}">
        <p14:creationId xmlns:p14="http://schemas.microsoft.com/office/powerpoint/2010/main" val="10987348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69</a:t>
            </a:fld>
            <a:endParaRPr lang="en-US"/>
          </a:p>
        </p:txBody>
      </p:sp>
    </p:spTree>
    <p:extLst>
      <p:ext uri="{BB962C8B-B14F-4D97-AF65-F5344CB8AC3E}">
        <p14:creationId xmlns:p14="http://schemas.microsoft.com/office/powerpoint/2010/main" val="29972829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70</a:t>
            </a:fld>
            <a:endParaRPr lang="en-US"/>
          </a:p>
        </p:txBody>
      </p:sp>
    </p:spTree>
    <p:extLst>
      <p:ext uri="{BB962C8B-B14F-4D97-AF65-F5344CB8AC3E}">
        <p14:creationId xmlns:p14="http://schemas.microsoft.com/office/powerpoint/2010/main" val="1741260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71</a:t>
            </a:fld>
            <a:endParaRPr lang="en-US"/>
          </a:p>
        </p:txBody>
      </p:sp>
    </p:spTree>
    <p:extLst>
      <p:ext uri="{BB962C8B-B14F-4D97-AF65-F5344CB8AC3E}">
        <p14:creationId xmlns:p14="http://schemas.microsoft.com/office/powerpoint/2010/main" val="23035775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72</a:t>
            </a:fld>
            <a:endParaRPr lang="en-US"/>
          </a:p>
        </p:txBody>
      </p:sp>
    </p:spTree>
    <p:extLst>
      <p:ext uri="{BB962C8B-B14F-4D97-AF65-F5344CB8AC3E}">
        <p14:creationId xmlns:p14="http://schemas.microsoft.com/office/powerpoint/2010/main" val="3177905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73</a:t>
            </a:fld>
            <a:endParaRPr lang="en-US"/>
          </a:p>
        </p:txBody>
      </p:sp>
    </p:spTree>
    <p:extLst>
      <p:ext uri="{BB962C8B-B14F-4D97-AF65-F5344CB8AC3E}">
        <p14:creationId xmlns:p14="http://schemas.microsoft.com/office/powerpoint/2010/main" val="20918310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74</a:t>
            </a:fld>
            <a:endParaRPr lang="en-US"/>
          </a:p>
        </p:txBody>
      </p:sp>
    </p:spTree>
    <p:extLst>
      <p:ext uri="{BB962C8B-B14F-4D97-AF65-F5344CB8AC3E}">
        <p14:creationId xmlns:p14="http://schemas.microsoft.com/office/powerpoint/2010/main" val="22723152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75</a:t>
            </a:fld>
            <a:endParaRPr lang="en-US"/>
          </a:p>
        </p:txBody>
      </p:sp>
    </p:spTree>
    <p:extLst>
      <p:ext uri="{BB962C8B-B14F-4D97-AF65-F5344CB8AC3E}">
        <p14:creationId xmlns:p14="http://schemas.microsoft.com/office/powerpoint/2010/main" val="7648531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76</a:t>
            </a:fld>
            <a:endParaRPr lang="en-US"/>
          </a:p>
        </p:txBody>
      </p:sp>
    </p:spTree>
    <p:extLst>
      <p:ext uri="{BB962C8B-B14F-4D97-AF65-F5344CB8AC3E}">
        <p14:creationId xmlns:p14="http://schemas.microsoft.com/office/powerpoint/2010/main" val="24047403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77</a:t>
            </a:fld>
            <a:endParaRPr lang="en-US"/>
          </a:p>
        </p:txBody>
      </p:sp>
    </p:spTree>
    <p:extLst>
      <p:ext uri="{BB962C8B-B14F-4D97-AF65-F5344CB8AC3E}">
        <p14:creationId xmlns:p14="http://schemas.microsoft.com/office/powerpoint/2010/main" val="3969849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a:t>
            </a:fld>
            <a:endParaRPr lang="en-US"/>
          </a:p>
        </p:txBody>
      </p:sp>
    </p:spTree>
    <p:extLst>
      <p:ext uri="{BB962C8B-B14F-4D97-AF65-F5344CB8AC3E}">
        <p14:creationId xmlns:p14="http://schemas.microsoft.com/office/powerpoint/2010/main" val="33983168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78</a:t>
            </a:fld>
            <a:endParaRPr lang="en-US"/>
          </a:p>
        </p:txBody>
      </p:sp>
    </p:spTree>
    <p:extLst>
      <p:ext uri="{BB962C8B-B14F-4D97-AF65-F5344CB8AC3E}">
        <p14:creationId xmlns:p14="http://schemas.microsoft.com/office/powerpoint/2010/main" val="32207605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79</a:t>
            </a:fld>
            <a:endParaRPr lang="en-US"/>
          </a:p>
        </p:txBody>
      </p:sp>
    </p:spTree>
    <p:extLst>
      <p:ext uri="{BB962C8B-B14F-4D97-AF65-F5344CB8AC3E}">
        <p14:creationId xmlns:p14="http://schemas.microsoft.com/office/powerpoint/2010/main" val="12881224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80</a:t>
            </a:fld>
            <a:endParaRPr lang="en-US"/>
          </a:p>
        </p:txBody>
      </p:sp>
    </p:spTree>
    <p:extLst>
      <p:ext uri="{BB962C8B-B14F-4D97-AF65-F5344CB8AC3E}">
        <p14:creationId xmlns:p14="http://schemas.microsoft.com/office/powerpoint/2010/main" val="26116343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81</a:t>
            </a:fld>
            <a:endParaRPr lang="en-US"/>
          </a:p>
        </p:txBody>
      </p:sp>
    </p:spTree>
    <p:extLst>
      <p:ext uri="{BB962C8B-B14F-4D97-AF65-F5344CB8AC3E}">
        <p14:creationId xmlns:p14="http://schemas.microsoft.com/office/powerpoint/2010/main" val="29087806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82</a:t>
            </a:fld>
            <a:endParaRPr lang="en-US"/>
          </a:p>
        </p:txBody>
      </p:sp>
    </p:spTree>
    <p:extLst>
      <p:ext uri="{BB962C8B-B14F-4D97-AF65-F5344CB8AC3E}">
        <p14:creationId xmlns:p14="http://schemas.microsoft.com/office/powerpoint/2010/main" val="32681667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83</a:t>
            </a:fld>
            <a:endParaRPr lang="en-US"/>
          </a:p>
        </p:txBody>
      </p:sp>
    </p:spTree>
    <p:extLst>
      <p:ext uri="{BB962C8B-B14F-4D97-AF65-F5344CB8AC3E}">
        <p14:creationId xmlns:p14="http://schemas.microsoft.com/office/powerpoint/2010/main" val="6304596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84</a:t>
            </a:fld>
            <a:endParaRPr lang="en-US"/>
          </a:p>
        </p:txBody>
      </p:sp>
    </p:spTree>
    <p:extLst>
      <p:ext uri="{BB962C8B-B14F-4D97-AF65-F5344CB8AC3E}">
        <p14:creationId xmlns:p14="http://schemas.microsoft.com/office/powerpoint/2010/main" val="38569537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85</a:t>
            </a:fld>
            <a:endParaRPr lang="en-US"/>
          </a:p>
        </p:txBody>
      </p:sp>
    </p:spTree>
    <p:extLst>
      <p:ext uri="{BB962C8B-B14F-4D97-AF65-F5344CB8AC3E}">
        <p14:creationId xmlns:p14="http://schemas.microsoft.com/office/powerpoint/2010/main" val="38633567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86</a:t>
            </a:fld>
            <a:endParaRPr lang="en-US"/>
          </a:p>
        </p:txBody>
      </p:sp>
    </p:spTree>
    <p:extLst>
      <p:ext uri="{BB962C8B-B14F-4D97-AF65-F5344CB8AC3E}">
        <p14:creationId xmlns:p14="http://schemas.microsoft.com/office/powerpoint/2010/main" val="8844290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87</a:t>
            </a:fld>
            <a:endParaRPr lang="en-US"/>
          </a:p>
        </p:txBody>
      </p:sp>
    </p:spTree>
    <p:extLst>
      <p:ext uri="{BB962C8B-B14F-4D97-AF65-F5344CB8AC3E}">
        <p14:creationId xmlns:p14="http://schemas.microsoft.com/office/powerpoint/2010/main" val="680531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a:t>
            </a:fld>
            <a:endParaRPr lang="en-US"/>
          </a:p>
        </p:txBody>
      </p:sp>
    </p:spTree>
    <p:extLst>
      <p:ext uri="{BB962C8B-B14F-4D97-AF65-F5344CB8AC3E}">
        <p14:creationId xmlns:p14="http://schemas.microsoft.com/office/powerpoint/2010/main" val="24976193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88</a:t>
            </a:fld>
            <a:endParaRPr lang="en-US"/>
          </a:p>
        </p:txBody>
      </p:sp>
    </p:spTree>
    <p:extLst>
      <p:ext uri="{BB962C8B-B14F-4D97-AF65-F5344CB8AC3E}">
        <p14:creationId xmlns:p14="http://schemas.microsoft.com/office/powerpoint/2010/main" val="1689985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89</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90</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91</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92</a:t>
            </a:fld>
            <a:endParaRPr lang="en-US"/>
          </a:p>
        </p:txBody>
      </p:sp>
    </p:spTree>
    <p:extLst>
      <p:ext uri="{BB962C8B-B14F-4D97-AF65-F5344CB8AC3E}">
        <p14:creationId xmlns:p14="http://schemas.microsoft.com/office/powerpoint/2010/main" val="315521833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93</a:t>
            </a:fld>
            <a:endParaRPr lang="en-US"/>
          </a:p>
        </p:txBody>
      </p:sp>
    </p:spTree>
    <p:extLst>
      <p:ext uri="{BB962C8B-B14F-4D97-AF65-F5344CB8AC3E}">
        <p14:creationId xmlns:p14="http://schemas.microsoft.com/office/powerpoint/2010/main" val="38732329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94</a:t>
            </a:fld>
            <a:endParaRPr lang="en-US"/>
          </a:p>
        </p:txBody>
      </p:sp>
    </p:spTree>
    <p:extLst>
      <p:ext uri="{BB962C8B-B14F-4D97-AF65-F5344CB8AC3E}">
        <p14:creationId xmlns:p14="http://schemas.microsoft.com/office/powerpoint/2010/main" val="30394150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95</a:t>
            </a:fld>
            <a:endParaRPr lang="en-US"/>
          </a:p>
        </p:txBody>
      </p:sp>
    </p:spTree>
    <p:extLst>
      <p:ext uri="{BB962C8B-B14F-4D97-AF65-F5344CB8AC3E}">
        <p14:creationId xmlns:p14="http://schemas.microsoft.com/office/powerpoint/2010/main" val="10448707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96</a:t>
            </a:fld>
            <a:endParaRPr lang="en-US"/>
          </a:p>
        </p:txBody>
      </p:sp>
    </p:spTree>
    <p:extLst>
      <p:ext uri="{BB962C8B-B14F-4D97-AF65-F5344CB8AC3E}">
        <p14:creationId xmlns:p14="http://schemas.microsoft.com/office/powerpoint/2010/main" val="28497076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97</a:t>
            </a:fld>
            <a:endParaRPr lang="en-US"/>
          </a:p>
        </p:txBody>
      </p:sp>
    </p:spTree>
    <p:extLst>
      <p:ext uri="{BB962C8B-B14F-4D97-AF65-F5344CB8AC3E}">
        <p14:creationId xmlns:p14="http://schemas.microsoft.com/office/powerpoint/2010/main" val="2582271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a:t>
            </a:fld>
            <a:endParaRPr lang="en-US"/>
          </a:p>
        </p:txBody>
      </p:sp>
    </p:spTree>
    <p:extLst>
      <p:ext uri="{BB962C8B-B14F-4D97-AF65-F5344CB8AC3E}">
        <p14:creationId xmlns:p14="http://schemas.microsoft.com/office/powerpoint/2010/main" val="11841135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98</a:t>
            </a:fld>
            <a:endParaRPr lang="en-US"/>
          </a:p>
        </p:txBody>
      </p:sp>
    </p:spTree>
    <p:extLst>
      <p:ext uri="{BB962C8B-B14F-4D97-AF65-F5344CB8AC3E}">
        <p14:creationId xmlns:p14="http://schemas.microsoft.com/office/powerpoint/2010/main" val="223732175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99</a:t>
            </a:fld>
            <a:endParaRPr lang="en-US"/>
          </a:p>
        </p:txBody>
      </p:sp>
    </p:spTree>
    <p:extLst>
      <p:ext uri="{BB962C8B-B14F-4D97-AF65-F5344CB8AC3E}">
        <p14:creationId xmlns:p14="http://schemas.microsoft.com/office/powerpoint/2010/main" val="366032963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102</a:t>
            </a:fld>
            <a:endParaRPr lang="en-US"/>
          </a:p>
        </p:txBody>
      </p:sp>
    </p:spTree>
    <p:extLst>
      <p:ext uri="{BB962C8B-B14F-4D97-AF65-F5344CB8AC3E}">
        <p14:creationId xmlns:p14="http://schemas.microsoft.com/office/powerpoint/2010/main" val="237679175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104</a:t>
            </a:fld>
            <a:endParaRPr lang="en-US"/>
          </a:p>
        </p:txBody>
      </p:sp>
    </p:spTree>
    <p:extLst>
      <p:ext uri="{BB962C8B-B14F-4D97-AF65-F5344CB8AC3E}">
        <p14:creationId xmlns:p14="http://schemas.microsoft.com/office/powerpoint/2010/main" val="159241682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107</a:t>
            </a:fld>
            <a:endParaRPr lang="en-US"/>
          </a:p>
        </p:txBody>
      </p:sp>
    </p:spTree>
    <p:extLst>
      <p:ext uri="{BB962C8B-B14F-4D97-AF65-F5344CB8AC3E}">
        <p14:creationId xmlns:p14="http://schemas.microsoft.com/office/powerpoint/2010/main" val="164670605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108</a:t>
            </a:fld>
            <a:endParaRPr lang="en-US"/>
          </a:p>
        </p:txBody>
      </p:sp>
    </p:spTree>
    <p:extLst>
      <p:ext uri="{BB962C8B-B14F-4D97-AF65-F5344CB8AC3E}">
        <p14:creationId xmlns:p14="http://schemas.microsoft.com/office/powerpoint/2010/main" val="24804524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109</a:t>
            </a:fld>
            <a:endParaRPr lang="en-US"/>
          </a:p>
        </p:txBody>
      </p:sp>
    </p:spTree>
    <p:extLst>
      <p:ext uri="{BB962C8B-B14F-4D97-AF65-F5344CB8AC3E}">
        <p14:creationId xmlns:p14="http://schemas.microsoft.com/office/powerpoint/2010/main" val="360159322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112</a:t>
            </a:fld>
            <a:endParaRPr lang="en-US"/>
          </a:p>
        </p:txBody>
      </p:sp>
    </p:spTree>
    <p:extLst>
      <p:ext uri="{BB962C8B-B14F-4D97-AF65-F5344CB8AC3E}">
        <p14:creationId xmlns:p14="http://schemas.microsoft.com/office/powerpoint/2010/main" val="34914510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113</a:t>
            </a:fld>
            <a:endParaRPr lang="en-US"/>
          </a:p>
        </p:txBody>
      </p:sp>
    </p:spTree>
    <p:extLst>
      <p:ext uri="{BB962C8B-B14F-4D97-AF65-F5344CB8AC3E}">
        <p14:creationId xmlns:p14="http://schemas.microsoft.com/office/powerpoint/2010/main" val="424078851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114</a:t>
            </a:fld>
            <a:endParaRPr lang="en-US"/>
          </a:p>
        </p:txBody>
      </p:sp>
    </p:spTree>
    <p:extLst>
      <p:ext uri="{BB962C8B-B14F-4D97-AF65-F5344CB8AC3E}">
        <p14:creationId xmlns:p14="http://schemas.microsoft.com/office/powerpoint/2010/main" val="1890689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a:t>
            </a:fld>
            <a:endParaRPr lang="en-US"/>
          </a:p>
        </p:txBody>
      </p:sp>
    </p:spTree>
    <p:extLst>
      <p:ext uri="{BB962C8B-B14F-4D97-AF65-F5344CB8AC3E}">
        <p14:creationId xmlns:p14="http://schemas.microsoft.com/office/powerpoint/2010/main" val="344861134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115</a:t>
            </a:fld>
            <a:endParaRPr lang="en-US"/>
          </a:p>
        </p:txBody>
      </p:sp>
    </p:spTree>
    <p:extLst>
      <p:ext uri="{BB962C8B-B14F-4D97-AF65-F5344CB8AC3E}">
        <p14:creationId xmlns:p14="http://schemas.microsoft.com/office/powerpoint/2010/main" val="315905016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116</a:t>
            </a:fld>
            <a:endParaRPr lang="en-US"/>
          </a:p>
        </p:txBody>
      </p:sp>
    </p:spTree>
    <p:extLst>
      <p:ext uri="{BB962C8B-B14F-4D97-AF65-F5344CB8AC3E}">
        <p14:creationId xmlns:p14="http://schemas.microsoft.com/office/powerpoint/2010/main" val="356508964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117</a:t>
            </a:fld>
            <a:endParaRPr lang="en-US"/>
          </a:p>
        </p:txBody>
      </p:sp>
    </p:spTree>
    <p:extLst>
      <p:ext uri="{BB962C8B-B14F-4D97-AF65-F5344CB8AC3E}">
        <p14:creationId xmlns:p14="http://schemas.microsoft.com/office/powerpoint/2010/main" val="123922645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118</a:t>
            </a:fld>
            <a:endParaRPr lang="en-US"/>
          </a:p>
        </p:txBody>
      </p:sp>
    </p:spTree>
    <p:extLst>
      <p:ext uri="{BB962C8B-B14F-4D97-AF65-F5344CB8AC3E}">
        <p14:creationId xmlns:p14="http://schemas.microsoft.com/office/powerpoint/2010/main" val="323832892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119</a:t>
            </a:fld>
            <a:endParaRPr lang="en-US"/>
          </a:p>
        </p:txBody>
      </p:sp>
    </p:spTree>
    <p:extLst>
      <p:ext uri="{BB962C8B-B14F-4D97-AF65-F5344CB8AC3E}">
        <p14:creationId xmlns:p14="http://schemas.microsoft.com/office/powerpoint/2010/main" val="325439971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120</a:t>
            </a:fld>
            <a:endParaRPr lang="en-US"/>
          </a:p>
        </p:txBody>
      </p:sp>
    </p:spTree>
    <p:extLst>
      <p:ext uri="{BB962C8B-B14F-4D97-AF65-F5344CB8AC3E}">
        <p14:creationId xmlns:p14="http://schemas.microsoft.com/office/powerpoint/2010/main" val="377472040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122</a:t>
            </a:fld>
            <a:endParaRPr lang="en-US"/>
          </a:p>
        </p:txBody>
      </p:sp>
    </p:spTree>
    <p:extLst>
      <p:ext uri="{BB962C8B-B14F-4D97-AF65-F5344CB8AC3E}">
        <p14:creationId xmlns:p14="http://schemas.microsoft.com/office/powerpoint/2010/main" val="9176609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123</a:t>
            </a:fld>
            <a:endParaRPr lang="en-US"/>
          </a:p>
        </p:txBody>
      </p:sp>
    </p:spTree>
    <p:extLst>
      <p:ext uri="{BB962C8B-B14F-4D97-AF65-F5344CB8AC3E}">
        <p14:creationId xmlns:p14="http://schemas.microsoft.com/office/powerpoint/2010/main" val="163853602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124</a:t>
            </a:fld>
            <a:endParaRPr lang="en-US"/>
          </a:p>
        </p:txBody>
      </p:sp>
    </p:spTree>
    <p:extLst>
      <p:ext uri="{BB962C8B-B14F-4D97-AF65-F5344CB8AC3E}">
        <p14:creationId xmlns:p14="http://schemas.microsoft.com/office/powerpoint/2010/main" val="204683496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C27B10-EE01-4F8C-86C0-865866B09287}" type="slidenum">
              <a:rPr lang="en-US" smtClean="0"/>
              <a:t>125</a:t>
            </a:fld>
            <a:endParaRPr lang="en-US"/>
          </a:p>
        </p:txBody>
      </p:sp>
    </p:spTree>
    <p:extLst>
      <p:ext uri="{BB962C8B-B14F-4D97-AF65-F5344CB8AC3E}">
        <p14:creationId xmlns:p14="http://schemas.microsoft.com/office/powerpoint/2010/main" val="488796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29 2021</a:t>
            </a:r>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29 2021</a:t>
            </a:r>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Text Placeholder 2"/>
          <p:cNvSpPr>
            <a:spLocks noGrp="1"/>
          </p:cNvSpPr>
          <p:nvPr>
            <p:ph type="body" sz="half" idx="1"/>
          </p:nvPr>
        </p:nvSpPr>
        <p:spPr>
          <a:xfrm>
            <a:off x="6096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29 2021</a:t>
            </a:r>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a:p>
        </p:txBody>
      </p:sp>
      <p:sp>
        <p:nvSpPr>
          <p:cNvPr id="4" name="Text Placeholder 3"/>
          <p:cNvSpPr>
            <a:spLocks noGrp="1"/>
          </p:cNvSpPr>
          <p:nvPr>
            <p:ph type="body" sz="half" idx="2"/>
          </p:nvPr>
        </p:nvSpPr>
        <p:spPr>
          <a:xfrm>
            <a:off x="46482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29 2021</a:t>
            </a:r>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Table Placeholder 2"/>
          <p:cNvSpPr>
            <a:spLocks noGrp="1"/>
          </p:cNvSpPr>
          <p:nvPr>
            <p:ph type="tbl" idx="1"/>
          </p:nvPr>
        </p:nvSpPr>
        <p:spPr>
          <a:xfrm>
            <a:off x="609600" y="1371600"/>
            <a:ext cx="7924800" cy="4648200"/>
          </a:xfrm>
        </p:spPr>
        <p:txBody>
          <a:bodyPr/>
          <a:lstStyle/>
          <a:p>
            <a:pPr lvl="0"/>
            <a:endParaRPr lang="en-US" noProof="0"/>
          </a:p>
        </p:txBody>
      </p:sp>
      <p:sp>
        <p:nvSpPr>
          <p:cNvPr id="7" name="Footer Placeholder 3"/>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29 2021</a:t>
            </a:r>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3"/>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29 2021</a:t>
            </a:r>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29 2021</a:t>
            </a:r>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OSCER State of the Center Address</a:t>
            </a:r>
          </a:p>
          <a:p>
            <a:pPr>
              <a:defRPr/>
            </a:pPr>
            <a:r>
              <a:rPr lang="en-US" dirty="0"/>
              <a:t>Wed Sep 29 2021</a:t>
            </a:r>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29 2021</a:t>
            </a:r>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a:t>OSCER State of the Center Address</a:t>
            </a:r>
          </a:p>
          <a:p>
            <a:pPr>
              <a:defRPr/>
            </a:pPr>
            <a:r>
              <a:rPr lang="en-US" dirty="0"/>
              <a:t>Wed Sep 29 2021</a:t>
            </a:r>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29 2021</a:t>
            </a:r>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29 2021</a:t>
            </a:r>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OSCER State of the Center Address</a:t>
            </a:r>
          </a:p>
          <a:p>
            <a:pPr>
              <a:defRPr/>
            </a:pPr>
            <a:r>
              <a:rPr lang="en-US" dirty="0"/>
              <a:t>Wed Sep 29 2021</a:t>
            </a:r>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tif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a:t>OSCER State of the Center Address</a:t>
            </a:r>
          </a:p>
          <a:p>
            <a:pPr>
              <a:defRPr/>
            </a:pPr>
            <a:r>
              <a:rPr lang="en-US" dirty="0"/>
              <a:t>Wed Sep 29 2021</a:t>
            </a:r>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6"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228600" y="6127899"/>
            <a:ext cx="776288" cy="5476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780545" y="6175524"/>
            <a:ext cx="1361553" cy="538163"/>
          </a:xfrm>
          <a:prstGeom prst="rect">
            <a:avLst/>
          </a:prstGeom>
        </p:spPr>
      </p:pic>
      <p:pic>
        <p:nvPicPr>
          <p:cNvPr id="14" name="Picture 1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09712" y="6272710"/>
            <a:ext cx="1724990" cy="294279"/>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4.xml"/><Relationship Id="rId1" Type="http://schemas.openxmlformats.org/officeDocument/2006/relationships/tags" Target="../tags/tag59.xml"/><Relationship Id="rId4" Type="http://schemas.openxmlformats.org/officeDocument/2006/relationships/hyperlink" Target="http://www.oscer.ou.edu/publications/"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tags" Target="../tags/tag60.xml"/><Relationship Id="rId5" Type="http://schemas.openxmlformats.org/officeDocument/2006/relationships/hyperlink" Target="http://oneocii.okepscor.org/" TargetMode="External"/><Relationship Id="rId4" Type="http://schemas.openxmlformats.org/officeDocument/2006/relationships/hyperlink" Target="http://www.oscer.ou.edu/" TargetMode="External"/></Relationships>
</file>

<file path=ppt/slides/_rels/slide1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notesSlide" Target="../notesSlides/notesSlide98.xml"/></Relationships>
</file>

<file path=ppt/slides/_rels/slide12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99.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tiff"/></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hyperlink" Target="https://money.cnn.com/2016/09/07/technology/delta-computer-outage-cost/" TargetMode="Externa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1.jpeg"/><Relationship Id="rId4"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tif"/><Relationship Id="rId3" Type="http://schemas.openxmlformats.org/officeDocument/2006/relationships/notesSlide" Target="../notesSlides/notesSlide1.xml"/><Relationship Id="rId7"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mailto:hneeman@ou.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s://www.pmddatasolutions.com/admin/resources/products/ts4500expanded650x433px-w534h356.gi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s://www.pmddatasolutions.com/admin/resources/products/ts4500expanded650x433px-w534h356.gi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pmddatasolutions.com/admin/resources/products/ts4500expanded650x433px-w534h356.gif" TargetMode="External"/><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mposium2015.oscer.ou.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ymposium2021.oscer.ou.edu/"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doi.org/10.1145/3332186.3332200" TargetMode="External"/><Relationship Id="rId3" Type="http://schemas.openxmlformats.org/officeDocument/2006/relationships/hyperlink" Target="http://doi.org/10.1145/3437359.3465560" TargetMode="External"/><Relationship Id="rId7" Type="http://schemas.openxmlformats.org/officeDocument/2006/relationships/hyperlink" Target="http://doi.org/10.1145/3332186.3332225"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doi.org/10.1145/3332186.3332204" TargetMode="External"/><Relationship Id="rId5" Type="http://schemas.openxmlformats.org/officeDocument/2006/relationships/hyperlink" Target="http://dx.doi.org/10.1016/j.jocs.2016.07.005" TargetMode="External"/><Relationship Id="rId4" Type="http://schemas.openxmlformats.org/officeDocument/2006/relationships/hyperlink" Target="http://doi.org/10.1145/3311790.3396629"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doi.org/10.1145/3219104.3219117" TargetMode="External"/><Relationship Id="rId7" Type="http://schemas.openxmlformats.org/officeDocument/2006/relationships/hyperlink" Target="http://dx.doi.org/10.1145/2616498.2616542"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dx.doi.org/10.1145/2792745.2792764" TargetMode="External"/><Relationship Id="rId5" Type="http://schemas.openxmlformats.org/officeDocument/2006/relationships/hyperlink" Target="http://dx.doi.org/10.1145/2949550.2949584" TargetMode="External"/><Relationship Id="rId4" Type="http://schemas.openxmlformats.org/officeDocument/2006/relationships/hyperlink" Target="http://doi.org/10.1145/3155105.3155108"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dx.doi.org/10.1109/CLUSTER.2013.6702630" TargetMode="External"/><Relationship Id="rId7" Type="http://schemas.openxmlformats.org/officeDocument/2006/relationships/hyperlink" Target="http://doi.org/10.1145/1383602.1383628" TargetMode="External"/><Relationship Id="rId2" Type="http://schemas.openxmlformats.org/officeDocument/2006/relationships/hyperlink" Target="http://dx.doi.org/10.1145/2616498.2616548" TargetMode="External"/><Relationship Id="rId1" Type="http://schemas.openxmlformats.org/officeDocument/2006/relationships/slideLayout" Target="../slideLayouts/slideLayout2.xml"/><Relationship Id="rId6" Type="http://schemas.openxmlformats.org/officeDocument/2006/relationships/hyperlink" Target="http://doi.org/10.1145/1721933.1721954" TargetMode="External"/><Relationship Id="rId5" Type="http://schemas.openxmlformats.org/officeDocument/2006/relationships/hyperlink" Target="http://doi.org/10.1145/1838574.1838581" TargetMode="External"/><Relationship Id="rId4" Type="http://schemas.openxmlformats.org/officeDocument/2006/relationships/hyperlink" Target="http://dx.doi.org/10.1145/2484762.2484793"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4.xml"/><Relationship Id="rId1" Type="http://schemas.openxmlformats.org/officeDocument/2006/relationships/tags" Target="../tags/tag50.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4.xml"/><Relationship Id="rId1" Type="http://schemas.openxmlformats.org/officeDocument/2006/relationships/tags" Target="../tags/tag5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4.xml"/><Relationship Id="rId1" Type="http://schemas.openxmlformats.org/officeDocument/2006/relationships/tags" Target="../tags/tag53.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4.xml"/><Relationship Id="rId1" Type="http://schemas.openxmlformats.org/officeDocument/2006/relationships/tags" Target="../tags/tag54.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tags" Target="../tags/tag55.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4.xml"/><Relationship Id="rId1" Type="http://schemas.openxmlformats.org/officeDocument/2006/relationships/tags" Target="../tags/tag56.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4.xml"/><Relationship Id="rId1" Type="http://schemas.openxmlformats.org/officeDocument/2006/relationships/tags" Target="../tags/tag57.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4.xml"/><Relationship Id="rId1" Type="http://schemas.openxmlformats.org/officeDocument/2006/relationships/tags" Target="../tags/tag5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D33FE-D169-433A-A00D-2D1CF0AAE398}"/>
              </a:ext>
            </a:extLst>
          </p:cNvPr>
          <p:cNvSpPr>
            <a:spLocks noGrp="1"/>
          </p:cNvSpPr>
          <p:nvPr>
            <p:ph type="ctrTitle"/>
          </p:nvPr>
        </p:nvSpPr>
        <p:spPr>
          <a:xfrm>
            <a:off x="990600" y="2057400"/>
            <a:ext cx="7772400" cy="1143000"/>
          </a:xfrm>
        </p:spPr>
        <p:txBody>
          <a:bodyPr/>
          <a:lstStyle/>
          <a:p>
            <a:r>
              <a:rPr lang="en-US" sz="6000" dirty="0">
                <a:latin typeface="Arial Black" panose="020B0A04020102020204" pitchFamily="34" charset="0"/>
              </a:rPr>
              <a:t>Oklahoma Supercomputing Symposium 2021</a:t>
            </a:r>
          </a:p>
        </p:txBody>
      </p:sp>
      <p:sp>
        <p:nvSpPr>
          <p:cNvPr id="3" name="Subtitle 2">
            <a:extLst>
              <a:ext uri="{FF2B5EF4-FFF2-40B4-BE49-F238E27FC236}">
                <a16:creationId xmlns:a16="http://schemas.microsoft.com/office/drawing/2014/main" id="{C2149648-DA0A-4EDE-AC09-7AC780906478}"/>
              </a:ext>
            </a:extLst>
          </p:cNvPr>
          <p:cNvSpPr>
            <a:spLocks noGrp="1"/>
          </p:cNvSpPr>
          <p:nvPr>
            <p:ph type="subTitle" idx="1"/>
          </p:nvPr>
        </p:nvSpPr>
        <p:spPr>
          <a:xfrm>
            <a:off x="304800" y="3886200"/>
            <a:ext cx="8458200" cy="1752600"/>
          </a:xfrm>
        </p:spPr>
        <p:txBody>
          <a:bodyPr/>
          <a:lstStyle/>
          <a:p>
            <a:r>
              <a:rPr lang="en-US" sz="5000" dirty="0">
                <a:latin typeface="Arial Black" panose="020B0A04020102020204" pitchFamily="34" charset="0"/>
              </a:rPr>
              <a:t>Happy 20</a:t>
            </a:r>
            <a:r>
              <a:rPr lang="en-US" sz="5000" baseline="30000" dirty="0">
                <a:latin typeface="Arial Black" panose="020B0A04020102020204" pitchFamily="34" charset="0"/>
              </a:rPr>
              <a:t>th</a:t>
            </a:r>
            <a:r>
              <a:rPr lang="en-US" sz="5000" dirty="0">
                <a:latin typeface="Arial Black" panose="020B0A04020102020204" pitchFamily="34" charset="0"/>
              </a:rPr>
              <a:t> Symposium!</a:t>
            </a:r>
          </a:p>
        </p:txBody>
      </p:sp>
    </p:spTree>
    <p:extLst>
      <p:ext uri="{BB962C8B-B14F-4D97-AF65-F5344CB8AC3E}">
        <p14:creationId xmlns:p14="http://schemas.microsoft.com/office/powerpoint/2010/main" val="228241319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8947-884E-4B7A-AB60-1378F2DBEA1D}"/>
              </a:ext>
            </a:extLst>
          </p:cNvPr>
          <p:cNvSpPr>
            <a:spLocks noGrp="1"/>
          </p:cNvSpPr>
          <p:nvPr>
            <p:ph type="title"/>
          </p:nvPr>
        </p:nvSpPr>
        <p:spPr/>
        <p:txBody>
          <a:bodyPr/>
          <a:lstStyle/>
          <a:p>
            <a:r>
              <a:rPr lang="en-US" dirty="0"/>
              <a:t>Thanks: Panel/Roundtable</a:t>
            </a:r>
          </a:p>
        </p:txBody>
      </p:sp>
      <p:sp>
        <p:nvSpPr>
          <p:cNvPr id="3" name="Content Placeholder 2">
            <a:extLst>
              <a:ext uri="{FF2B5EF4-FFF2-40B4-BE49-F238E27FC236}">
                <a16:creationId xmlns:a16="http://schemas.microsoft.com/office/drawing/2014/main" id="{EC5F2D66-DD8B-4F94-8F3E-5F6CAE6AFC7E}"/>
              </a:ext>
            </a:extLst>
          </p:cNvPr>
          <p:cNvSpPr>
            <a:spLocks noGrp="1"/>
          </p:cNvSpPr>
          <p:nvPr>
            <p:ph sz="half" idx="1"/>
          </p:nvPr>
        </p:nvSpPr>
        <p:spPr>
          <a:xfrm>
            <a:off x="609600" y="1371600"/>
            <a:ext cx="3276600" cy="4648200"/>
          </a:xfrm>
        </p:spPr>
        <p:txBody>
          <a:bodyPr/>
          <a:lstStyle/>
          <a:p>
            <a:r>
              <a:rPr lang="en-US" sz="2400" dirty="0"/>
              <a:t>Kim Owen,                 North Dakota State U</a:t>
            </a:r>
          </a:p>
          <a:p>
            <a:r>
              <a:rPr lang="en-US" sz="2400" dirty="0"/>
              <a:t>Natasha </a:t>
            </a:r>
            <a:r>
              <a:rPr lang="en-US" sz="2400" dirty="0" err="1"/>
              <a:t>Pavlovikj</a:t>
            </a:r>
            <a:r>
              <a:rPr lang="en-US" sz="2400" dirty="0"/>
              <a:t>,            U Nebraska Lincoln</a:t>
            </a:r>
          </a:p>
          <a:p>
            <a:r>
              <a:rPr lang="en-US" sz="2400" dirty="0"/>
              <a:t>Christina Roberts,             U Missouri Columbia</a:t>
            </a:r>
          </a:p>
        </p:txBody>
      </p:sp>
      <p:sp>
        <p:nvSpPr>
          <p:cNvPr id="4" name="Content Placeholder 3">
            <a:extLst>
              <a:ext uri="{FF2B5EF4-FFF2-40B4-BE49-F238E27FC236}">
                <a16:creationId xmlns:a16="http://schemas.microsoft.com/office/drawing/2014/main" id="{E234A89A-4796-4A4B-B5E2-6888C8D4DD6F}"/>
              </a:ext>
            </a:extLst>
          </p:cNvPr>
          <p:cNvSpPr>
            <a:spLocks noGrp="1"/>
          </p:cNvSpPr>
          <p:nvPr>
            <p:ph sz="half" idx="2"/>
          </p:nvPr>
        </p:nvSpPr>
        <p:spPr>
          <a:xfrm>
            <a:off x="4038600" y="1371600"/>
            <a:ext cx="4745038" cy="4648200"/>
          </a:xfrm>
        </p:spPr>
        <p:txBody>
          <a:bodyPr/>
          <a:lstStyle/>
          <a:p>
            <a:r>
              <a:rPr lang="en-US" sz="2400" dirty="0"/>
              <a:t>Kendra </a:t>
            </a:r>
            <a:r>
              <a:rPr lang="en-US" sz="2400" dirty="0" err="1"/>
              <a:t>Dresback</a:t>
            </a:r>
            <a:r>
              <a:rPr lang="en-US" sz="2400" dirty="0"/>
              <a:t>,                        U Oklahoma</a:t>
            </a:r>
          </a:p>
          <a:p>
            <a:r>
              <a:rPr lang="en-US" sz="2400" dirty="0"/>
              <a:t>David Jahn,                         NOAA Storm Prediction Center</a:t>
            </a:r>
          </a:p>
          <a:p>
            <a:r>
              <a:rPr lang="en-US" sz="2400" dirty="0" err="1"/>
              <a:t>Dimitrios</a:t>
            </a:r>
            <a:r>
              <a:rPr lang="en-US" sz="2400" dirty="0"/>
              <a:t> </a:t>
            </a:r>
            <a:r>
              <a:rPr lang="en-US" sz="2400" dirty="0" err="1"/>
              <a:t>Papavassiliou</a:t>
            </a:r>
            <a:r>
              <a:rPr lang="en-US" sz="2400" dirty="0"/>
              <a:t>,              U Oklahoma</a:t>
            </a:r>
          </a:p>
          <a:p>
            <a:r>
              <a:rPr lang="en-US" sz="2400" dirty="0"/>
              <a:t>Patrick </a:t>
            </a:r>
            <a:r>
              <a:rPr lang="en-US" sz="2400" dirty="0" err="1"/>
              <a:t>Skubic</a:t>
            </a:r>
            <a:r>
              <a:rPr lang="en-US" sz="2400" dirty="0"/>
              <a:t>, U Oklahoma</a:t>
            </a:r>
          </a:p>
          <a:p>
            <a:r>
              <a:rPr lang="en-US" sz="2400" dirty="0"/>
              <a:t>Louis J. Wicker,        NOAA/OAR National Severe Storms Laboratory</a:t>
            </a:r>
          </a:p>
        </p:txBody>
      </p:sp>
      <p:sp>
        <p:nvSpPr>
          <p:cNvPr id="5" name="Footer Placeholder 4">
            <a:extLst>
              <a:ext uri="{FF2B5EF4-FFF2-40B4-BE49-F238E27FC236}">
                <a16:creationId xmlns:a16="http://schemas.microsoft.com/office/drawing/2014/main" id="{AAD728B1-4F18-4C58-A629-5E0CB28D5E99}"/>
              </a:ext>
            </a:extLst>
          </p:cNvPr>
          <p:cNvSpPr>
            <a:spLocks noGrp="1"/>
          </p:cNvSpPr>
          <p:nvPr>
            <p:ph type="ftr" sz="quarter" idx="10"/>
          </p:nvPr>
        </p:nvSpPr>
        <p:spPr/>
        <p:txBody>
          <a:bodyPr/>
          <a:lstStyle/>
          <a:p>
            <a:pPr>
              <a:defRPr/>
            </a:pPr>
            <a:r>
              <a:rPr lang="en-US"/>
              <a:t>OSCER State of the Center Address</a:t>
            </a:r>
          </a:p>
          <a:p>
            <a:pPr>
              <a:defRPr/>
            </a:pPr>
            <a:r>
              <a:rPr lang="en-US"/>
              <a:t>Wed Sep 29 2021</a:t>
            </a:r>
            <a:endParaRPr lang="en-US" dirty="0"/>
          </a:p>
        </p:txBody>
      </p:sp>
      <p:sp>
        <p:nvSpPr>
          <p:cNvPr id="6" name="Slide Number Placeholder 5">
            <a:extLst>
              <a:ext uri="{FF2B5EF4-FFF2-40B4-BE49-F238E27FC236}">
                <a16:creationId xmlns:a16="http://schemas.microsoft.com/office/drawing/2014/main" id="{67649846-4369-4903-9619-4D9887A25080}"/>
              </a:ext>
            </a:extLst>
          </p:cNvPr>
          <p:cNvSpPr>
            <a:spLocks noGrp="1"/>
          </p:cNvSpPr>
          <p:nvPr>
            <p:ph type="sldNum" sz="quarter" idx="11"/>
          </p:nvPr>
        </p:nvSpPr>
        <p:spPr/>
        <p:txBody>
          <a:bodyPr/>
          <a:lstStyle/>
          <a:p>
            <a:pPr>
              <a:defRPr/>
            </a:pPr>
            <a:fld id="{DA04F282-5D9D-4EB2-A4AC-1849A209E5C3}" type="slidenum">
              <a:rPr lang="en-US" smtClean="0"/>
              <a:pPr>
                <a:defRPr/>
              </a:pPr>
              <a:t>10</a:t>
            </a:fld>
            <a:endParaRPr lang="en-US"/>
          </a:p>
        </p:txBody>
      </p:sp>
    </p:spTree>
    <p:extLst>
      <p:ext uri="{BB962C8B-B14F-4D97-AF65-F5344CB8AC3E}">
        <p14:creationId xmlns:p14="http://schemas.microsoft.com/office/powerpoint/2010/main" val="268230947"/>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92AC-4C17-42E6-A176-13A46E26A609}"/>
              </a:ext>
            </a:extLst>
          </p:cNvPr>
          <p:cNvSpPr>
            <a:spLocks noGrp="1"/>
          </p:cNvSpPr>
          <p:nvPr>
            <p:ph type="title"/>
          </p:nvPr>
        </p:nvSpPr>
        <p:spPr/>
        <p:txBody>
          <a:bodyPr/>
          <a:lstStyle/>
          <a:p>
            <a:r>
              <a:rPr lang="en-US" sz="3050" dirty="0"/>
              <a:t>OSCER Users vs Non-Users @ OU Norman #1</a:t>
            </a:r>
          </a:p>
        </p:txBody>
      </p:sp>
      <p:sp>
        <p:nvSpPr>
          <p:cNvPr id="3" name="Content Placeholder 2">
            <a:extLst>
              <a:ext uri="{FF2B5EF4-FFF2-40B4-BE49-F238E27FC236}">
                <a16:creationId xmlns:a16="http://schemas.microsoft.com/office/drawing/2014/main" id="{13DB2D04-8FC2-49C1-AEB2-887C22C4396F}"/>
              </a:ext>
            </a:extLst>
          </p:cNvPr>
          <p:cNvSpPr>
            <a:spLocks noGrp="1"/>
          </p:cNvSpPr>
          <p:nvPr>
            <p:ph idx="1"/>
          </p:nvPr>
        </p:nvSpPr>
        <p:spPr>
          <a:xfrm>
            <a:off x="304800" y="1268961"/>
            <a:ext cx="8478838" cy="4648200"/>
          </a:xfrm>
        </p:spPr>
        <p:txBody>
          <a:bodyPr/>
          <a:lstStyle/>
          <a:p>
            <a:pPr marL="0" indent="0">
              <a:buNone/>
            </a:pPr>
            <a:r>
              <a:rPr lang="en-US" dirty="0"/>
              <a:t>During FY2016-20, among OU Norman PIs credited with external research expenditure, OSCER users (and advisors of OSCER users) were credited with 2.7 times as much median annual expenditure as non-users of OSCER:</a:t>
            </a:r>
          </a:p>
          <a:p>
            <a:r>
              <a:rPr lang="en-US" dirty="0"/>
              <a:t>OSCER users        </a:t>
            </a:r>
            <a:r>
              <a:rPr lang="en-US" sz="600" dirty="0"/>
              <a:t> </a:t>
            </a:r>
            <a:r>
              <a:rPr lang="en-US" dirty="0"/>
              <a:t>@ OU Norman: median $89,318.20/year</a:t>
            </a:r>
          </a:p>
          <a:p>
            <a:r>
              <a:rPr lang="en-US" dirty="0"/>
              <a:t>OSCER non-users @ OU Norman: median $33,160.30/year  (Based on analysis of VPRP’s PI annual research expenditure spreadsheets FY2016-20.)</a:t>
            </a:r>
          </a:p>
        </p:txBody>
      </p:sp>
      <p:sp>
        <p:nvSpPr>
          <p:cNvPr id="4" name="Footer Placeholder 3">
            <a:extLst>
              <a:ext uri="{FF2B5EF4-FFF2-40B4-BE49-F238E27FC236}">
                <a16:creationId xmlns:a16="http://schemas.microsoft.com/office/drawing/2014/main" id="{590BDA0E-93E8-4AF3-9D98-1B6C3C4273D0}"/>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29 2021</a:t>
            </a:r>
          </a:p>
        </p:txBody>
      </p:sp>
      <p:sp>
        <p:nvSpPr>
          <p:cNvPr id="5" name="Slide Number Placeholder 4">
            <a:extLst>
              <a:ext uri="{FF2B5EF4-FFF2-40B4-BE49-F238E27FC236}">
                <a16:creationId xmlns:a16="http://schemas.microsoft.com/office/drawing/2014/main" id="{5944AECD-D8F3-4F8B-802E-26907B2CB3B3}"/>
              </a:ext>
            </a:extLst>
          </p:cNvPr>
          <p:cNvSpPr>
            <a:spLocks noGrp="1"/>
          </p:cNvSpPr>
          <p:nvPr>
            <p:ph type="sldNum" sz="quarter" idx="11"/>
          </p:nvPr>
        </p:nvSpPr>
        <p:spPr/>
        <p:txBody>
          <a:bodyPr/>
          <a:lstStyle/>
          <a:p>
            <a:pPr>
              <a:defRPr/>
            </a:pPr>
            <a:fld id="{DAFF6522-D39A-4EFB-9FD2-0F43165FD2EE}" type="slidenum">
              <a:rPr lang="en-US" smtClean="0"/>
              <a:pPr>
                <a:defRPr/>
              </a:pPr>
              <a:t>100</a:t>
            </a:fld>
            <a:endParaRPr lang="en-US"/>
          </a:p>
        </p:txBody>
      </p:sp>
    </p:spTree>
    <p:extLst>
      <p:ext uri="{BB962C8B-B14F-4D97-AF65-F5344CB8AC3E}">
        <p14:creationId xmlns:p14="http://schemas.microsoft.com/office/powerpoint/2010/main" val="1543847766"/>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92AC-4C17-42E6-A176-13A46E26A609}"/>
              </a:ext>
            </a:extLst>
          </p:cNvPr>
          <p:cNvSpPr>
            <a:spLocks noGrp="1"/>
          </p:cNvSpPr>
          <p:nvPr>
            <p:ph type="title"/>
          </p:nvPr>
        </p:nvSpPr>
        <p:spPr/>
        <p:txBody>
          <a:bodyPr/>
          <a:lstStyle/>
          <a:p>
            <a:r>
              <a:rPr lang="en-US" sz="3050" dirty="0"/>
              <a:t>OSCER Users vs Non-Users @ OU Norman #2</a:t>
            </a:r>
          </a:p>
        </p:txBody>
      </p:sp>
      <p:sp>
        <p:nvSpPr>
          <p:cNvPr id="3" name="Content Placeholder 2">
            <a:extLst>
              <a:ext uri="{FF2B5EF4-FFF2-40B4-BE49-F238E27FC236}">
                <a16:creationId xmlns:a16="http://schemas.microsoft.com/office/drawing/2014/main" id="{13DB2D04-8FC2-49C1-AEB2-887C22C4396F}"/>
              </a:ext>
            </a:extLst>
          </p:cNvPr>
          <p:cNvSpPr>
            <a:spLocks noGrp="1"/>
          </p:cNvSpPr>
          <p:nvPr>
            <p:ph idx="1"/>
          </p:nvPr>
        </p:nvSpPr>
        <p:spPr>
          <a:xfrm>
            <a:off x="304800" y="1334278"/>
            <a:ext cx="8534400" cy="4648200"/>
          </a:xfrm>
        </p:spPr>
        <p:txBody>
          <a:bodyPr/>
          <a:lstStyle/>
          <a:p>
            <a:pPr marL="0" indent="0">
              <a:buNone/>
            </a:pPr>
            <a:r>
              <a:rPr lang="en-US" u="sng" dirty="0"/>
              <a:t>NOTES</a:t>
            </a:r>
          </a:p>
          <a:p>
            <a:r>
              <a:rPr lang="en-US" dirty="0"/>
              <a:t>The real disparity is probably far more than 2.7x, because:</a:t>
            </a:r>
          </a:p>
          <a:p>
            <a:pPr lvl="2"/>
            <a:r>
              <a:rPr lang="en-US" b="1" dirty="0"/>
              <a:t>185</a:t>
            </a:r>
            <a:r>
              <a:rPr lang="en-US" dirty="0"/>
              <a:t> of 209 (</a:t>
            </a:r>
            <a:r>
              <a:rPr lang="en-US" b="1" dirty="0"/>
              <a:t>89%</a:t>
            </a:r>
            <a:r>
              <a:rPr lang="en-US" dirty="0"/>
              <a:t>) of OSCER-user PIs at OU Norman                      had external research expenditure in FY2016-20;</a:t>
            </a:r>
          </a:p>
          <a:p>
            <a:pPr lvl="2"/>
            <a:r>
              <a:rPr lang="en-US" b="1" dirty="0"/>
              <a:t>688</a:t>
            </a:r>
            <a:r>
              <a:rPr lang="en-US" dirty="0"/>
              <a:t> OU Norman non-OSCER-users had external research expenditure, out of an estimated 2-4000, based on fall 2019’s potential research PIs (2002 full- and part-time faculty, and 1980 full- and part-time support/service professional staff).</a:t>
            </a:r>
          </a:p>
          <a:p>
            <a:pPr lvl="2"/>
            <a:r>
              <a:rPr lang="en-US" dirty="0"/>
              <a:t>So, 17-34% of non-OSCER users vs 89% of OSCER users.</a:t>
            </a:r>
          </a:p>
          <a:p>
            <a:r>
              <a:rPr lang="en-US" dirty="0"/>
              <a:t>We make no claims about causality (existence or direction) –   we only note the disparity between these two populations.</a:t>
            </a:r>
          </a:p>
        </p:txBody>
      </p:sp>
      <p:sp>
        <p:nvSpPr>
          <p:cNvPr id="4" name="Footer Placeholder 3">
            <a:extLst>
              <a:ext uri="{FF2B5EF4-FFF2-40B4-BE49-F238E27FC236}">
                <a16:creationId xmlns:a16="http://schemas.microsoft.com/office/drawing/2014/main" id="{590BDA0E-93E8-4AF3-9D98-1B6C3C4273D0}"/>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29 2021</a:t>
            </a:r>
          </a:p>
        </p:txBody>
      </p:sp>
      <p:sp>
        <p:nvSpPr>
          <p:cNvPr id="5" name="Slide Number Placeholder 4">
            <a:extLst>
              <a:ext uri="{FF2B5EF4-FFF2-40B4-BE49-F238E27FC236}">
                <a16:creationId xmlns:a16="http://schemas.microsoft.com/office/drawing/2014/main" id="{5944AECD-D8F3-4F8B-802E-26907B2CB3B3}"/>
              </a:ext>
            </a:extLst>
          </p:cNvPr>
          <p:cNvSpPr>
            <a:spLocks noGrp="1"/>
          </p:cNvSpPr>
          <p:nvPr>
            <p:ph type="sldNum" sz="quarter" idx="11"/>
          </p:nvPr>
        </p:nvSpPr>
        <p:spPr/>
        <p:txBody>
          <a:bodyPr/>
          <a:lstStyle/>
          <a:p>
            <a:pPr>
              <a:defRPr/>
            </a:pPr>
            <a:fld id="{DAFF6522-D39A-4EFB-9FD2-0F43165FD2EE}" type="slidenum">
              <a:rPr lang="en-US" smtClean="0"/>
              <a:pPr>
                <a:defRPr/>
              </a:pPr>
              <a:t>101</a:t>
            </a:fld>
            <a:endParaRPr lang="en-US"/>
          </a:p>
        </p:txBody>
      </p:sp>
    </p:spTree>
    <p:extLst>
      <p:ext uri="{BB962C8B-B14F-4D97-AF65-F5344CB8AC3E}">
        <p14:creationId xmlns:p14="http://schemas.microsoft.com/office/powerpoint/2010/main" val="154798659"/>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8" name="Slide Number Placeholder 5"/>
          <p:cNvSpPr>
            <a:spLocks noGrp="1"/>
          </p:cNvSpPr>
          <p:nvPr>
            <p:ph type="sldNum" sz="quarter" idx="11"/>
          </p:nvPr>
        </p:nvSpPr>
        <p:spPr/>
        <p:txBody>
          <a:bodyPr/>
          <a:lstStyle/>
          <a:p>
            <a:fld id="{2A8F78E8-806F-422A-BF83-E515250B2FA2}" type="slidenum">
              <a:rPr lang="en-US"/>
              <a:pPr/>
              <a:t>102</a:t>
            </a:fld>
            <a:endParaRPr lang="en-US"/>
          </a:p>
        </p:txBody>
      </p:sp>
      <p:sp>
        <p:nvSpPr>
          <p:cNvPr id="886786" name="Rectangle 2"/>
          <p:cNvSpPr>
            <a:spLocks noGrp="1" noChangeArrowheads="1"/>
          </p:cNvSpPr>
          <p:nvPr>
            <p:ph type="title"/>
          </p:nvPr>
        </p:nvSpPr>
        <p:spPr/>
        <p:txBody>
          <a:bodyPr/>
          <a:lstStyle/>
          <a:p>
            <a:r>
              <a:rPr lang="en-US" sz="3600" dirty="0"/>
              <a:t>Publications Facilitated by Research IT</a:t>
            </a:r>
          </a:p>
        </p:txBody>
      </p:sp>
      <p:sp>
        <p:nvSpPr>
          <p:cNvPr id="886788" name="Rectangle 4"/>
          <p:cNvSpPr>
            <a:spLocks noGrp="1" noChangeArrowheads="1"/>
          </p:cNvSpPr>
          <p:nvPr>
            <p:ph type="body" sz="half" idx="2"/>
          </p:nvPr>
        </p:nvSpPr>
        <p:spPr>
          <a:xfrm>
            <a:off x="609600" y="1187248"/>
            <a:ext cx="7772400" cy="4648200"/>
          </a:xfrm>
        </p:spPr>
        <p:txBody>
          <a:bodyPr/>
          <a:lstStyle/>
          <a:p>
            <a:pPr>
              <a:lnSpc>
                <a:spcPct val="90000"/>
              </a:lnSpc>
            </a:pPr>
            <a:r>
              <a:rPr lang="en-US" sz="2000" dirty="0"/>
              <a:t>Publications facilitated by Research IT resources</a:t>
            </a:r>
          </a:p>
          <a:p>
            <a:pPr lvl="1">
              <a:lnSpc>
                <a:spcPct val="90000"/>
              </a:lnSpc>
            </a:pPr>
            <a:r>
              <a:rPr lang="en-US" sz="1400" b="1" u="sng" dirty="0">
                <a:solidFill>
                  <a:srgbClr val="CC0099"/>
                </a:solidFill>
              </a:rPr>
              <a:t>2021</a:t>
            </a:r>
            <a:r>
              <a:rPr lang="en-US" sz="1400" b="1" dirty="0">
                <a:solidFill>
                  <a:srgbClr val="CC0099"/>
                </a:solidFill>
              </a:rPr>
              <a:t>: 151 (so far)</a:t>
            </a:r>
          </a:p>
          <a:p>
            <a:pPr lvl="1">
              <a:lnSpc>
                <a:spcPct val="90000"/>
              </a:lnSpc>
            </a:pPr>
            <a:r>
              <a:rPr lang="en-US" sz="1400" dirty="0"/>
              <a:t>2020: 293</a:t>
            </a:r>
          </a:p>
          <a:p>
            <a:pPr lvl="1">
              <a:lnSpc>
                <a:spcPct val="90000"/>
              </a:lnSpc>
            </a:pPr>
            <a:r>
              <a:rPr lang="en-US" sz="1400" dirty="0"/>
              <a:t>2019: 308</a:t>
            </a:r>
          </a:p>
          <a:p>
            <a:pPr lvl="1">
              <a:lnSpc>
                <a:spcPct val="90000"/>
              </a:lnSpc>
            </a:pPr>
            <a:r>
              <a:rPr lang="en-US" sz="1400" dirty="0"/>
              <a:t>2018: 320</a:t>
            </a:r>
          </a:p>
          <a:p>
            <a:pPr lvl="1">
              <a:lnSpc>
                <a:spcPct val="90000"/>
              </a:lnSpc>
            </a:pPr>
            <a:r>
              <a:rPr lang="en-US" sz="1400" dirty="0"/>
              <a:t>2017: 230</a:t>
            </a:r>
          </a:p>
          <a:p>
            <a:pPr lvl="1">
              <a:lnSpc>
                <a:spcPct val="90000"/>
              </a:lnSpc>
            </a:pPr>
            <a:r>
              <a:rPr lang="en-US" sz="1400" dirty="0"/>
              <a:t>2016: 277</a:t>
            </a:r>
          </a:p>
          <a:p>
            <a:pPr lvl="1">
              <a:lnSpc>
                <a:spcPct val="90000"/>
              </a:lnSpc>
            </a:pPr>
            <a:r>
              <a:rPr lang="en-US" sz="1400" dirty="0"/>
              <a:t>2015: 225</a:t>
            </a:r>
          </a:p>
          <a:p>
            <a:pPr lvl="1">
              <a:lnSpc>
                <a:spcPct val="90000"/>
              </a:lnSpc>
            </a:pPr>
            <a:r>
              <a:rPr lang="en-US" sz="1400" dirty="0"/>
              <a:t>2014: 212</a:t>
            </a:r>
          </a:p>
          <a:p>
            <a:pPr lvl="1">
              <a:lnSpc>
                <a:spcPct val="90000"/>
              </a:lnSpc>
            </a:pPr>
            <a:r>
              <a:rPr lang="en-US" sz="1400" dirty="0"/>
              <a:t>2013: 250</a:t>
            </a:r>
          </a:p>
          <a:p>
            <a:pPr lvl="1">
              <a:lnSpc>
                <a:spcPct val="90000"/>
              </a:lnSpc>
            </a:pPr>
            <a:r>
              <a:rPr lang="en-US" sz="1400" dirty="0"/>
              <a:t>2012: 281</a:t>
            </a:r>
          </a:p>
          <a:p>
            <a:pPr lvl="1">
              <a:lnSpc>
                <a:spcPct val="90000"/>
              </a:lnSpc>
            </a:pPr>
            <a:r>
              <a:rPr lang="en-US" sz="1400" dirty="0"/>
              <a:t>2011: 184</a:t>
            </a:r>
          </a:p>
          <a:p>
            <a:pPr lvl="1">
              <a:lnSpc>
                <a:spcPct val="90000"/>
              </a:lnSpc>
            </a:pPr>
            <a:r>
              <a:rPr lang="en-US" sz="1400" dirty="0"/>
              <a:t>2010: 140</a:t>
            </a:r>
          </a:p>
          <a:p>
            <a:pPr lvl="1">
              <a:lnSpc>
                <a:spcPct val="90000"/>
              </a:lnSpc>
            </a:pPr>
            <a:r>
              <a:rPr lang="en-US" sz="1400" dirty="0"/>
              <a:t>2009: 109</a:t>
            </a:r>
          </a:p>
          <a:p>
            <a:pPr lvl="1">
              <a:lnSpc>
                <a:spcPct val="90000"/>
              </a:lnSpc>
            </a:pPr>
            <a:r>
              <a:rPr lang="en-US" sz="1400" dirty="0"/>
              <a:t>2008: 112</a:t>
            </a:r>
          </a:p>
          <a:p>
            <a:pPr lvl="1">
              <a:lnSpc>
                <a:spcPct val="80000"/>
              </a:lnSpc>
            </a:pPr>
            <a:r>
              <a:rPr lang="en-US" sz="1400" dirty="0"/>
              <a:t>2007:   77</a:t>
            </a:r>
          </a:p>
          <a:p>
            <a:pPr lvl="1">
              <a:lnSpc>
                <a:spcPct val="80000"/>
              </a:lnSpc>
            </a:pPr>
            <a:r>
              <a:rPr lang="en-US" sz="1400" dirty="0"/>
              <a:t>2006:   96</a:t>
            </a:r>
          </a:p>
          <a:p>
            <a:pPr lvl="1">
              <a:lnSpc>
                <a:spcPct val="80000"/>
              </a:lnSpc>
            </a:pPr>
            <a:r>
              <a:rPr lang="en-US" sz="1400" dirty="0"/>
              <a:t>2005:   71</a:t>
            </a:r>
          </a:p>
          <a:p>
            <a:pPr lvl="1">
              <a:lnSpc>
                <a:spcPct val="80000"/>
              </a:lnSpc>
            </a:pPr>
            <a:r>
              <a:rPr lang="en-US" sz="1400" dirty="0"/>
              <a:t>2004:   32</a:t>
            </a:r>
          </a:p>
          <a:p>
            <a:pPr lvl="1">
              <a:lnSpc>
                <a:spcPct val="80000"/>
              </a:lnSpc>
            </a:pPr>
            <a:r>
              <a:rPr lang="en-US" sz="1400" dirty="0"/>
              <a:t>2003:   12</a:t>
            </a:r>
          </a:p>
          <a:p>
            <a:pPr lvl="1">
              <a:lnSpc>
                <a:spcPct val="80000"/>
              </a:lnSpc>
            </a:pPr>
            <a:r>
              <a:rPr lang="en-US" sz="1400" dirty="0"/>
              <a:t>2002:   10</a:t>
            </a:r>
          </a:p>
          <a:p>
            <a:pPr lvl="1">
              <a:lnSpc>
                <a:spcPct val="80000"/>
              </a:lnSpc>
            </a:pPr>
            <a:r>
              <a:rPr lang="en-US" sz="1400" dirty="0"/>
              <a:t>2001:     3</a:t>
            </a:r>
          </a:p>
        </p:txBody>
      </p:sp>
      <p:sp>
        <p:nvSpPr>
          <p:cNvPr id="886789" name="Text Box 5"/>
          <p:cNvSpPr txBox="1">
            <a:spLocks noChangeArrowheads="1"/>
          </p:cNvSpPr>
          <p:nvPr/>
        </p:nvSpPr>
        <p:spPr bwMode="auto">
          <a:xfrm>
            <a:off x="2438400" y="2514600"/>
            <a:ext cx="6553200" cy="1128194"/>
          </a:xfrm>
          <a:prstGeom prst="rect">
            <a:avLst/>
          </a:prstGeom>
          <a:noFill/>
          <a:ln w="9525">
            <a:noFill/>
            <a:miter lim="800000"/>
            <a:headEnd/>
            <a:tailEnd/>
          </a:ln>
          <a:effectLst/>
        </p:spPr>
        <p:txBody>
          <a:bodyPr>
            <a:spAutoFit/>
          </a:bodyPr>
          <a:lstStyle/>
          <a:p>
            <a:pPr>
              <a:lnSpc>
                <a:spcPct val="70000"/>
              </a:lnSpc>
              <a:spcBef>
                <a:spcPts val="600"/>
              </a:spcBef>
            </a:pPr>
            <a:r>
              <a:rPr lang="en-US" sz="2800" b="1" dirty="0"/>
              <a:t>TOTAL SO FAR: 3393 publications</a:t>
            </a:r>
            <a:endParaRPr lang="en-US" sz="2800" b="1" u="sng" dirty="0">
              <a:solidFill>
                <a:srgbClr val="CC0099"/>
              </a:solidFill>
            </a:endParaRPr>
          </a:p>
          <a:p>
            <a:pPr>
              <a:lnSpc>
                <a:spcPct val="40000"/>
              </a:lnSpc>
              <a:spcBef>
                <a:spcPct val="50000"/>
              </a:spcBef>
            </a:pPr>
            <a:r>
              <a:rPr lang="en-US" sz="1600" dirty="0">
                <a:latin typeface="Courier New" pitchFamily="49" charset="0"/>
                <a:hlinkClick r:id="rId4"/>
              </a:rPr>
              <a:t>http://www.oscer.ou.edu/publications/</a:t>
            </a:r>
            <a:endParaRPr lang="en-US" sz="1600" dirty="0">
              <a:latin typeface="Courier New" pitchFamily="49" charset="0"/>
            </a:endParaRPr>
          </a:p>
          <a:p>
            <a:pPr>
              <a:lnSpc>
                <a:spcPct val="40000"/>
              </a:lnSpc>
              <a:spcBef>
                <a:spcPct val="50000"/>
              </a:spcBef>
            </a:pPr>
            <a:endParaRPr lang="en-US" sz="1600" dirty="0">
              <a:latin typeface="Courier New" pitchFamily="49" charset="0"/>
            </a:endParaRPr>
          </a:p>
          <a:p>
            <a:pPr>
              <a:lnSpc>
                <a:spcPct val="40000"/>
              </a:lnSpc>
              <a:spcBef>
                <a:spcPct val="50000"/>
              </a:spcBef>
            </a:pPr>
            <a:r>
              <a:rPr lang="en-US" sz="1900" dirty="0">
                <a:cs typeface="Times New Roman" panose="02020603050405020304" pitchFamily="18" charset="0"/>
              </a:rPr>
              <a:t>Includes 91 PhD dissertations, 97 MS theses.</a:t>
            </a:r>
          </a:p>
        </p:txBody>
      </p:sp>
    </p:spTree>
    <p:custDataLst>
      <p:tags r:id="rId1"/>
    </p:custData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B31EA-507B-4DAA-9269-682D25438BC7}"/>
              </a:ext>
            </a:extLst>
          </p:cNvPr>
          <p:cNvSpPr>
            <a:spLocks noGrp="1"/>
          </p:cNvSpPr>
          <p:nvPr>
            <p:ph type="title"/>
          </p:nvPr>
        </p:nvSpPr>
        <p:spPr/>
        <p:txBody>
          <a:bodyPr/>
          <a:lstStyle/>
          <a:p>
            <a:r>
              <a:rPr lang="en-US" sz="3950" dirty="0"/>
              <a:t>Top 10 OU Research Teams FY2020</a:t>
            </a:r>
          </a:p>
        </p:txBody>
      </p:sp>
      <p:sp>
        <p:nvSpPr>
          <p:cNvPr id="3" name="Content Placeholder 2">
            <a:extLst>
              <a:ext uri="{FF2B5EF4-FFF2-40B4-BE49-F238E27FC236}">
                <a16:creationId xmlns:a16="http://schemas.microsoft.com/office/drawing/2014/main" id="{383ED993-C8D5-490B-9C86-C3DE50F78717}"/>
              </a:ext>
            </a:extLst>
          </p:cNvPr>
          <p:cNvSpPr>
            <a:spLocks noGrp="1"/>
          </p:cNvSpPr>
          <p:nvPr>
            <p:ph sz="half" idx="1"/>
          </p:nvPr>
        </p:nvSpPr>
        <p:spPr>
          <a:xfrm>
            <a:off x="609600" y="1371600"/>
            <a:ext cx="7924800" cy="4648200"/>
          </a:xfrm>
        </p:spPr>
        <p:txBody>
          <a:bodyPr/>
          <a:lstStyle/>
          <a:p>
            <a:pPr marL="514350" indent="-514350">
              <a:buClrTx/>
              <a:buSzPct val="100000"/>
              <a:buFont typeface="+mj-lt"/>
              <a:buAutoNum type="arabicPeriod"/>
            </a:pPr>
            <a:r>
              <a:rPr lang="en-US" sz="1900" dirty="0"/>
              <a:t>High Energy Physics: 18.7M core-hours</a:t>
            </a:r>
          </a:p>
          <a:p>
            <a:pPr marL="514350" indent="-514350">
              <a:buClrTx/>
              <a:buSzPct val="100000"/>
              <a:buFont typeface="+mj-lt"/>
              <a:buAutoNum type="arabicPeriod"/>
            </a:pPr>
            <a:r>
              <a:rPr lang="en-US" sz="1900" dirty="0"/>
              <a:t>Meteorology: PI X. Wang: 5.4M core-hours</a:t>
            </a:r>
          </a:p>
          <a:p>
            <a:pPr marL="514350" indent="-514350">
              <a:buClrTx/>
              <a:buSzPct val="100000"/>
              <a:buFont typeface="+mj-lt"/>
              <a:buAutoNum type="arabicPeriod"/>
            </a:pPr>
            <a:r>
              <a:rPr lang="en-US" sz="1900" dirty="0"/>
              <a:t>Center for Analysis &amp; Prediction of Storms: 4.2M core-hours</a:t>
            </a:r>
          </a:p>
          <a:p>
            <a:pPr marL="514350" indent="-514350">
              <a:buClrTx/>
              <a:buSzPct val="100000"/>
              <a:buFont typeface="+mj-lt"/>
              <a:buAutoNum type="arabicPeriod"/>
            </a:pPr>
            <a:r>
              <a:rPr lang="en-US" sz="1900" dirty="0"/>
              <a:t>Petroleum &amp; Geological Engr: PI A. </a:t>
            </a:r>
            <a:r>
              <a:rPr lang="en-US" sz="1900" dirty="0" err="1"/>
              <a:t>Ghassemi</a:t>
            </a:r>
            <a:r>
              <a:rPr lang="en-US" sz="1900" dirty="0"/>
              <a:t>: 3.7M core-hours</a:t>
            </a:r>
          </a:p>
          <a:p>
            <a:pPr marL="514350" indent="-514350">
              <a:buClrTx/>
              <a:buSzPct val="100000"/>
              <a:buFont typeface="+mj-lt"/>
              <a:buAutoNum type="arabicPeriod"/>
            </a:pPr>
            <a:r>
              <a:rPr lang="en-US" sz="1900" dirty="0"/>
              <a:t>Chemistry &amp; Biochemistry: PI Y. Shao: 3.6M core-hours</a:t>
            </a:r>
            <a:r>
              <a:rPr lang="en-US" sz="1900" baseline="30000" dirty="0"/>
              <a:t>*</a:t>
            </a:r>
          </a:p>
          <a:p>
            <a:pPr marL="514350" indent="-514350">
              <a:buClrTx/>
              <a:buSzPct val="100000"/>
              <a:buFont typeface="+mj-lt"/>
              <a:buAutoNum type="arabicPeriod"/>
            </a:pPr>
            <a:r>
              <a:rPr lang="en-US" sz="1900" dirty="0"/>
              <a:t>Chemistry &amp; Biochemistry: PI U. </a:t>
            </a:r>
            <a:r>
              <a:rPr lang="en-US" sz="1900" dirty="0" err="1"/>
              <a:t>Hansmann</a:t>
            </a:r>
            <a:r>
              <a:rPr lang="en-US" sz="1900" dirty="0"/>
              <a:t>: 3.4M core-hours</a:t>
            </a:r>
          </a:p>
          <a:p>
            <a:pPr marL="514350" indent="-514350">
              <a:buClrTx/>
              <a:buSzPct val="100000"/>
              <a:buFont typeface="+mj-lt"/>
              <a:buAutoNum type="arabicPeriod"/>
            </a:pPr>
            <a:r>
              <a:rPr lang="en-US" sz="1900" dirty="0"/>
              <a:t>Aerospace &amp; Mechanical Engr: PI D. K. Walters: 2.9M core-hours</a:t>
            </a:r>
          </a:p>
          <a:p>
            <a:pPr marL="514350" indent="-514350">
              <a:buClrTx/>
              <a:buSzPct val="100000"/>
              <a:buFont typeface="+mj-lt"/>
              <a:buAutoNum type="arabicPeriod"/>
            </a:pPr>
            <a:r>
              <a:rPr lang="en-US" sz="1900" dirty="0"/>
              <a:t>Chemical, Biological &amp; Materials Engr: PI L. Huang: 2.6M core-hours</a:t>
            </a:r>
          </a:p>
          <a:p>
            <a:pPr marL="514350" indent="-514350">
              <a:buClrTx/>
              <a:buSzPct val="100000"/>
              <a:buFont typeface="+mj-lt"/>
              <a:buAutoNum type="arabicPeriod"/>
            </a:pPr>
            <a:r>
              <a:rPr lang="en-US" sz="2000" dirty="0"/>
              <a:t>Aerospace &amp; Mechanical Engr: PI J. Garg: 2.2M core-hours</a:t>
            </a:r>
            <a:r>
              <a:rPr lang="en-US" sz="2000" baseline="30000" dirty="0"/>
              <a:t>*</a:t>
            </a:r>
          </a:p>
          <a:p>
            <a:pPr marL="514350" indent="-514350">
              <a:buClrTx/>
              <a:buSzPct val="100000"/>
              <a:buFont typeface="+mj-lt"/>
              <a:buAutoNum type="arabicPeriod"/>
            </a:pPr>
            <a:r>
              <a:rPr lang="en-US" sz="2000" dirty="0"/>
              <a:t>Computer Science: PI A. McGovern: 1.7M </a:t>
            </a:r>
            <a:r>
              <a:rPr lang="en-US" sz="1900" dirty="0"/>
              <a:t>core-hours</a:t>
            </a:r>
          </a:p>
          <a:p>
            <a:pPr marL="0" indent="0">
              <a:buClrTx/>
              <a:buSzPct val="100000"/>
              <a:buNone/>
            </a:pPr>
            <a:r>
              <a:rPr lang="en-US" sz="1900" baseline="30000" dirty="0"/>
              <a:t>*</a:t>
            </a:r>
            <a:r>
              <a:rPr lang="en-US" sz="1900" dirty="0"/>
              <a:t> Asst Prof</a:t>
            </a:r>
          </a:p>
        </p:txBody>
      </p:sp>
      <p:sp>
        <p:nvSpPr>
          <p:cNvPr id="5" name="Footer Placeholder 4">
            <a:extLst>
              <a:ext uri="{FF2B5EF4-FFF2-40B4-BE49-F238E27FC236}">
                <a16:creationId xmlns:a16="http://schemas.microsoft.com/office/drawing/2014/main" id="{831E8A98-9658-4FF8-9E13-EE7E9DA61023}"/>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29 2021</a:t>
            </a:r>
          </a:p>
        </p:txBody>
      </p:sp>
      <p:sp>
        <p:nvSpPr>
          <p:cNvPr id="6" name="Slide Number Placeholder 5">
            <a:extLst>
              <a:ext uri="{FF2B5EF4-FFF2-40B4-BE49-F238E27FC236}">
                <a16:creationId xmlns:a16="http://schemas.microsoft.com/office/drawing/2014/main" id="{02ED3F9D-5BE2-46B1-B39E-E21F63901DB0}"/>
              </a:ext>
            </a:extLst>
          </p:cNvPr>
          <p:cNvSpPr>
            <a:spLocks noGrp="1"/>
          </p:cNvSpPr>
          <p:nvPr>
            <p:ph type="sldNum" sz="quarter" idx="11"/>
          </p:nvPr>
        </p:nvSpPr>
        <p:spPr/>
        <p:txBody>
          <a:bodyPr/>
          <a:lstStyle/>
          <a:p>
            <a:pPr>
              <a:defRPr/>
            </a:pPr>
            <a:fld id="{DA04F282-5D9D-4EB2-A4AC-1849A209E5C3}" type="slidenum">
              <a:rPr lang="en-US" smtClean="0"/>
              <a:pPr>
                <a:defRPr/>
              </a:pPr>
              <a:t>103</a:t>
            </a:fld>
            <a:endParaRPr lang="en-US"/>
          </a:p>
        </p:txBody>
      </p:sp>
    </p:spTree>
    <p:extLst>
      <p:ext uri="{BB962C8B-B14F-4D97-AF65-F5344CB8AC3E}">
        <p14:creationId xmlns:p14="http://schemas.microsoft.com/office/powerpoint/2010/main" val="1317897782"/>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We Get This Data?</a:t>
            </a:r>
          </a:p>
        </p:txBody>
      </p:sp>
      <p:sp>
        <p:nvSpPr>
          <p:cNvPr id="3" name="Content Placeholder 2"/>
          <p:cNvSpPr>
            <a:spLocks noGrp="1"/>
          </p:cNvSpPr>
          <p:nvPr>
            <p:ph idx="1"/>
          </p:nvPr>
        </p:nvSpPr>
        <p:spPr/>
        <p:txBody>
          <a:bodyPr/>
          <a:lstStyle/>
          <a:p>
            <a:r>
              <a:rPr lang="en-US" dirty="0"/>
              <a:t>We e-mailed hundreds of faculty, staff, postdocs and students, and asked them to send us whatever grants and publications they had new.</a:t>
            </a:r>
          </a:p>
          <a:p>
            <a:pPr lvl="1"/>
            <a:r>
              <a:rPr lang="en-US" dirty="0"/>
              <a:t>For each one, we gave them the list of grants and publications of theirs that we already had.</a:t>
            </a:r>
          </a:p>
          <a:p>
            <a:pPr lvl="1"/>
            <a:r>
              <a:rPr lang="en-US" dirty="0"/>
              <a:t>The labor cost was on the order of 40 hours.</a:t>
            </a:r>
          </a:p>
          <a:p>
            <a:r>
              <a:rPr lang="en-US" dirty="0"/>
              <a:t>We also asked OU Research Services for all 2020-21      new grants that had pressed the OSCER button on the web form for starting the internal paperwork for a new proposal.</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29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104</a:t>
            </a:fld>
            <a:endParaRPr lang="en-US"/>
          </a:p>
        </p:txBody>
      </p:sp>
    </p:spTree>
    <p:extLst>
      <p:ext uri="{BB962C8B-B14F-4D97-AF65-F5344CB8AC3E}">
        <p14:creationId xmlns:p14="http://schemas.microsoft.com/office/powerpoint/2010/main" val="830016697"/>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B8049-6633-4D6B-8F5E-F66258BB1816}"/>
              </a:ext>
            </a:extLst>
          </p:cNvPr>
          <p:cNvSpPr>
            <a:spLocks noGrp="1"/>
          </p:cNvSpPr>
          <p:nvPr>
            <p:ph type="title"/>
          </p:nvPr>
        </p:nvSpPr>
        <p:spPr/>
        <p:txBody>
          <a:bodyPr/>
          <a:lstStyle/>
          <a:p>
            <a:r>
              <a:rPr lang="en-US" dirty="0"/>
              <a:t>NSF AI Research Institute</a:t>
            </a:r>
          </a:p>
        </p:txBody>
      </p:sp>
      <p:sp>
        <p:nvSpPr>
          <p:cNvPr id="3" name="Content Placeholder 2">
            <a:extLst>
              <a:ext uri="{FF2B5EF4-FFF2-40B4-BE49-F238E27FC236}">
                <a16:creationId xmlns:a16="http://schemas.microsoft.com/office/drawing/2014/main" id="{D61626E4-7D01-4EC7-8CBD-B5F8E43E8404}"/>
              </a:ext>
            </a:extLst>
          </p:cNvPr>
          <p:cNvSpPr>
            <a:spLocks noGrp="1"/>
          </p:cNvSpPr>
          <p:nvPr>
            <p:ph idx="1"/>
          </p:nvPr>
        </p:nvSpPr>
        <p:spPr/>
        <p:txBody>
          <a:bodyPr/>
          <a:lstStyle/>
          <a:p>
            <a:r>
              <a:rPr lang="en-US" dirty="0"/>
              <a:t>A team led by Prof. Amy McGovern of OU CS has been awarded a 5-year, $20M NSF AI Research Institute grant   to study the use of AI/Machine Learning for environmental sciences.</a:t>
            </a:r>
          </a:p>
          <a:p>
            <a:r>
              <a:rPr lang="en-US" dirty="0"/>
              <a:t>OSCER is running the computing component.</a:t>
            </a:r>
          </a:p>
        </p:txBody>
      </p:sp>
      <p:sp>
        <p:nvSpPr>
          <p:cNvPr id="4" name="Footer Placeholder 3">
            <a:extLst>
              <a:ext uri="{FF2B5EF4-FFF2-40B4-BE49-F238E27FC236}">
                <a16:creationId xmlns:a16="http://schemas.microsoft.com/office/drawing/2014/main" id="{92DB558A-DD3C-44C8-A4F2-BC36D4394817}"/>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29 2021</a:t>
            </a:r>
          </a:p>
        </p:txBody>
      </p:sp>
      <p:sp>
        <p:nvSpPr>
          <p:cNvPr id="5" name="Slide Number Placeholder 4">
            <a:extLst>
              <a:ext uri="{FF2B5EF4-FFF2-40B4-BE49-F238E27FC236}">
                <a16:creationId xmlns:a16="http://schemas.microsoft.com/office/drawing/2014/main" id="{21DD68EA-277E-4B3E-8168-9A30EEBFB086}"/>
              </a:ext>
            </a:extLst>
          </p:cNvPr>
          <p:cNvSpPr>
            <a:spLocks noGrp="1"/>
          </p:cNvSpPr>
          <p:nvPr>
            <p:ph type="sldNum" sz="quarter" idx="11"/>
          </p:nvPr>
        </p:nvSpPr>
        <p:spPr/>
        <p:txBody>
          <a:bodyPr/>
          <a:lstStyle/>
          <a:p>
            <a:pPr>
              <a:defRPr/>
            </a:pPr>
            <a:fld id="{DAFF6522-D39A-4EFB-9FD2-0F43165FD2EE}" type="slidenum">
              <a:rPr lang="en-US" smtClean="0"/>
              <a:pPr>
                <a:defRPr/>
              </a:pPr>
              <a:t>105</a:t>
            </a:fld>
            <a:endParaRPr lang="en-US"/>
          </a:p>
        </p:txBody>
      </p:sp>
    </p:spTree>
    <p:extLst>
      <p:ext uri="{BB962C8B-B14F-4D97-AF65-F5344CB8AC3E}">
        <p14:creationId xmlns:p14="http://schemas.microsoft.com/office/powerpoint/2010/main" val="208364528"/>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0964-D520-4B14-A3DB-58F259E92FAF}"/>
              </a:ext>
            </a:extLst>
          </p:cNvPr>
          <p:cNvSpPr>
            <a:spLocks noGrp="1"/>
          </p:cNvSpPr>
          <p:nvPr>
            <p:ph type="title"/>
          </p:nvPr>
        </p:nvSpPr>
        <p:spPr/>
        <p:txBody>
          <a:bodyPr/>
          <a:lstStyle/>
          <a:p>
            <a:r>
              <a:rPr lang="en-US" dirty="0"/>
              <a:t>OU Meteorology NASA Projects</a:t>
            </a:r>
          </a:p>
        </p:txBody>
      </p:sp>
      <p:sp>
        <p:nvSpPr>
          <p:cNvPr id="3" name="Content Placeholder 2">
            <a:extLst>
              <a:ext uri="{FF2B5EF4-FFF2-40B4-BE49-F238E27FC236}">
                <a16:creationId xmlns:a16="http://schemas.microsoft.com/office/drawing/2014/main" id="{732F2281-C9B9-4C28-91A0-E1A7B82D889D}"/>
              </a:ext>
            </a:extLst>
          </p:cNvPr>
          <p:cNvSpPr>
            <a:spLocks noGrp="1"/>
          </p:cNvSpPr>
          <p:nvPr>
            <p:ph idx="1"/>
          </p:nvPr>
        </p:nvSpPr>
        <p:spPr/>
        <p:txBody>
          <a:bodyPr/>
          <a:lstStyle/>
          <a:p>
            <a:r>
              <a:rPr lang="en-US" dirty="0"/>
              <a:t>The Director of OU Meteorology and his team have done multiple large scale projects for NASA, suddenly needing lots of CPU cores for weeks at a time.</a:t>
            </a:r>
          </a:p>
          <a:p>
            <a:r>
              <a:rPr lang="en-US" dirty="0"/>
              <a:t>They bought some condominium nodes, and we lent them the rest.</a:t>
            </a:r>
          </a:p>
          <a:p>
            <a:r>
              <a:rPr lang="en-US" dirty="0"/>
              <a:t>These projects are typically mid 5 figures to low 6 figures  of single-core jobs, several hours each.</a:t>
            </a:r>
          </a:p>
        </p:txBody>
      </p:sp>
      <p:sp>
        <p:nvSpPr>
          <p:cNvPr id="4" name="Footer Placeholder 3">
            <a:extLst>
              <a:ext uri="{FF2B5EF4-FFF2-40B4-BE49-F238E27FC236}">
                <a16:creationId xmlns:a16="http://schemas.microsoft.com/office/drawing/2014/main" id="{FF092C84-2A05-4E5E-9FF4-933EF970A88A}"/>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29 2021</a:t>
            </a:r>
          </a:p>
        </p:txBody>
      </p:sp>
      <p:sp>
        <p:nvSpPr>
          <p:cNvPr id="5" name="Slide Number Placeholder 4">
            <a:extLst>
              <a:ext uri="{FF2B5EF4-FFF2-40B4-BE49-F238E27FC236}">
                <a16:creationId xmlns:a16="http://schemas.microsoft.com/office/drawing/2014/main" id="{0C5683AC-37BD-4382-8B77-47EDC49B5A9B}"/>
              </a:ext>
            </a:extLst>
          </p:cNvPr>
          <p:cNvSpPr>
            <a:spLocks noGrp="1"/>
          </p:cNvSpPr>
          <p:nvPr>
            <p:ph type="sldNum" sz="quarter" idx="11"/>
          </p:nvPr>
        </p:nvSpPr>
        <p:spPr/>
        <p:txBody>
          <a:bodyPr/>
          <a:lstStyle/>
          <a:p>
            <a:pPr>
              <a:defRPr/>
            </a:pPr>
            <a:fld id="{DAFF6522-D39A-4EFB-9FD2-0F43165FD2EE}" type="slidenum">
              <a:rPr lang="en-US" smtClean="0"/>
              <a:pPr>
                <a:defRPr/>
              </a:pPr>
              <a:t>106</a:t>
            </a:fld>
            <a:endParaRPr lang="en-US"/>
          </a:p>
        </p:txBody>
      </p:sp>
    </p:spTree>
    <p:extLst>
      <p:ext uri="{BB962C8B-B14F-4D97-AF65-F5344CB8AC3E}">
        <p14:creationId xmlns:p14="http://schemas.microsoft.com/office/powerpoint/2010/main" val="181636924"/>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Ongoing, Current and New Initiatives</a:t>
            </a:r>
          </a:p>
        </p:txBody>
      </p:sp>
    </p:spTree>
    <p:extLst>
      <p:ext uri="{BB962C8B-B14F-4D97-AF65-F5344CB8AC3E}">
        <p14:creationId xmlns:p14="http://schemas.microsoft.com/office/powerpoint/2010/main" val="1344200581"/>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Residency</a:t>
            </a:r>
          </a:p>
        </p:txBody>
      </p:sp>
      <p:sp>
        <p:nvSpPr>
          <p:cNvPr id="3" name="Content Placeholder 2"/>
          <p:cNvSpPr>
            <a:spLocks noGrp="1"/>
          </p:cNvSpPr>
          <p:nvPr>
            <p:ph idx="1"/>
          </p:nvPr>
        </p:nvSpPr>
        <p:spPr>
          <a:xfrm>
            <a:off x="457200" y="1221126"/>
            <a:ext cx="8458200" cy="4648200"/>
          </a:xfrm>
        </p:spPr>
        <p:txBody>
          <a:bodyPr/>
          <a:lstStyle/>
          <a:p>
            <a:pPr>
              <a:spcBef>
                <a:spcPts val="0"/>
              </a:spcBef>
            </a:pPr>
            <a:r>
              <a:rPr lang="en-US" dirty="0"/>
              <a:t>“Everyone complains about the weather,                                   but no one ever does anything about it.”</a:t>
            </a:r>
          </a:p>
          <a:p>
            <a:pPr>
              <a:spcBef>
                <a:spcPts val="0"/>
              </a:spcBef>
            </a:pPr>
            <a:r>
              <a:rPr lang="en-US" dirty="0"/>
              <a:t>We created a program to teach people how to be research computing facilitators, and ultimately to be institutional CI leaders.</a:t>
            </a:r>
          </a:p>
          <a:p>
            <a:pPr>
              <a:spcBef>
                <a:spcPts val="0"/>
              </a:spcBef>
            </a:pPr>
            <a:r>
              <a:rPr lang="en-US" dirty="0"/>
              <a:t>No one had ever been dumb enough to try to teach this until    we decided to.</a:t>
            </a:r>
          </a:p>
          <a:p>
            <a:pPr>
              <a:spcBef>
                <a:spcPts val="0"/>
              </a:spcBef>
            </a:pPr>
            <a:r>
              <a:rPr lang="en-US" dirty="0"/>
              <a:t>Workshops: Introductory 2015, 2016, 2017; Intermediate/Advanced 2018; Introductory/Intermediate 2019; Intermediate/Advanced 2020; </a:t>
            </a:r>
            <a:r>
              <a:rPr lang="en-US" b="1" dirty="0">
                <a:solidFill>
                  <a:srgbClr val="CC00CC"/>
                </a:solidFill>
              </a:rPr>
              <a:t>Intro/</a:t>
            </a:r>
            <a:r>
              <a:rPr lang="en-US" b="1" dirty="0" err="1">
                <a:solidFill>
                  <a:srgbClr val="CC00CC"/>
                </a:solidFill>
              </a:rPr>
              <a:t>Intmd</a:t>
            </a:r>
            <a:r>
              <a:rPr lang="en-US" b="1" dirty="0">
                <a:solidFill>
                  <a:srgbClr val="CC00CC"/>
                </a:solidFill>
              </a:rPr>
              <a:t>/Adv 2021</a:t>
            </a:r>
            <a:endParaRPr lang="en-US" dirty="0"/>
          </a:p>
          <a:p>
            <a:pPr>
              <a:spcBef>
                <a:spcPts val="0"/>
              </a:spcBef>
            </a:pPr>
            <a:r>
              <a:rPr lang="en-US" dirty="0"/>
              <a:t>Regular conference calls</a:t>
            </a:r>
          </a:p>
          <a:p>
            <a:pPr>
              <a:spcBef>
                <a:spcPts val="0"/>
              </a:spcBef>
            </a:pPr>
            <a:r>
              <a:rPr lang="en-US" dirty="0"/>
              <a:t>Grant Proposal Writing Apprenticeship (2017-18 thru 20-21)</a:t>
            </a:r>
          </a:p>
          <a:p>
            <a:pPr>
              <a:spcBef>
                <a:spcPts val="0"/>
              </a:spcBef>
            </a:pPr>
            <a:r>
              <a:rPr lang="en-US" dirty="0"/>
              <a:t>Paper Writing Apprenticeship (2018-21: PEARC’19-21 papers)</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29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108</a:t>
            </a:fld>
            <a:endParaRPr lang="en-US"/>
          </a:p>
        </p:txBody>
      </p:sp>
    </p:spTree>
    <p:extLst>
      <p:ext uri="{BB962C8B-B14F-4D97-AF65-F5344CB8AC3E}">
        <p14:creationId xmlns:p14="http://schemas.microsoft.com/office/powerpoint/2010/main" val="1157332379"/>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Residency Program</a:t>
            </a:r>
          </a:p>
        </p:txBody>
      </p:sp>
      <p:sp>
        <p:nvSpPr>
          <p:cNvPr id="3" name="Content Placeholder 2"/>
          <p:cNvSpPr>
            <a:spLocks noGrp="1"/>
          </p:cNvSpPr>
          <p:nvPr>
            <p:ph idx="1"/>
          </p:nvPr>
        </p:nvSpPr>
        <p:spPr>
          <a:xfrm>
            <a:off x="152400" y="1371600"/>
            <a:ext cx="8915400" cy="4648200"/>
          </a:xfrm>
        </p:spPr>
        <p:txBody>
          <a:bodyPr/>
          <a:lstStyle/>
          <a:p>
            <a:pPr marL="0" indent="0">
              <a:spcBef>
                <a:spcPts val="300"/>
              </a:spcBef>
              <a:buNone/>
            </a:pPr>
            <a:r>
              <a:rPr lang="en-US" dirty="0"/>
              <a:t>2015-present: 1116 people from 417 institutions                                   in 50 US states &amp; 4 US territories, plus 13 other countries:</a:t>
            </a:r>
          </a:p>
          <a:p>
            <a:r>
              <a:rPr lang="en-US" sz="2400" dirty="0"/>
              <a:t>  64 institutions are Minority Serving Institutions                              (15% of VRP institutions, </a:t>
            </a:r>
            <a:r>
              <a:rPr lang="en-US" sz="2400" b="1" dirty="0"/>
              <a:t>17% of 4+ year MSIs</a:t>
            </a:r>
            <a:r>
              <a:rPr lang="en-US" sz="2400" dirty="0"/>
              <a:t>, 10% of all MSIs);</a:t>
            </a:r>
          </a:p>
          <a:p>
            <a:r>
              <a:rPr lang="en-US" sz="2400" dirty="0"/>
              <a:t>113 institutions are non-PhD-granting institutions (27% of VRP);</a:t>
            </a:r>
          </a:p>
          <a:p>
            <a:r>
              <a:rPr lang="en-US" sz="2400" dirty="0"/>
              <a:t>112 institutions in all 28 </a:t>
            </a:r>
            <a:r>
              <a:rPr lang="en-US" sz="2400" dirty="0" err="1"/>
              <a:t>EPSCoR</a:t>
            </a:r>
            <a:r>
              <a:rPr lang="en-US" sz="2400" dirty="0"/>
              <a:t> jurisdictions (27% of VRP);</a:t>
            </a:r>
          </a:p>
          <a:p>
            <a:r>
              <a:rPr lang="en-US" sz="2400" dirty="0"/>
              <a:t>272 institutions are Campus Champion institutions                     (80% of 344 Campus Champion institutions,                                65% of VRP institutions).</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29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109</a:t>
            </a:fld>
            <a:endParaRPr lang="en-US"/>
          </a:p>
        </p:txBody>
      </p:sp>
    </p:spTree>
    <p:extLst>
      <p:ext uri="{BB962C8B-B14F-4D97-AF65-F5344CB8AC3E}">
        <p14:creationId xmlns:p14="http://schemas.microsoft.com/office/powerpoint/2010/main" val="240055108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29 2021</a:t>
            </a:r>
          </a:p>
        </p:txBody>
      </p:sp>
      <p:sp>
        <p:nvSpPr>
          <p:cNvPr id="5" name="Slide Number Placeholder 4"/>
          <p:cNvSpPr>
            <a:spLocks noGrp="1"/>
          </p:cNvSpPr>
          <p:nvPr>
            <p:ph type="sldNum" sz="quarter" idx="11"/>
          </p:nvPr>
        </p:nvSpPr>
        <p:spPr/>
        <p:txBody>
          <a:bodyPr/>
          <a:lstStyle/>
          <a:p>
            <a:fld id="{0FCF11A0-13EC-484E-81A6-768C34D88B67}" type="slidenum">
              <a:rPr lang="en-US"/>
              <a:pPr/>
              <a:t>11</a:t>
            </a:fld>
            <a:endParaRPr lang="en-US"/>
          </a:p>
        </p:txBody>
      </p:sp>
      <p:sp>
        <p:nvSpPr>
          <p:cNvPr id="921602" name="Rectangle 2"/>
          <p:cNvSpPr>
            <a:spLocks noGrp="1" noChangeArrowheads="1"/>
          </p:cNvSpPr>
          <p:nvPr>
            <p:ph type="title"/>
          </p:nvPr>
        </p:nvSpPr>
        <p:spPr/>
        <p:txBody>
          <a:bodyPr/>
          <a:lstStyle/>
          <a:p>
            <a:r>
              <a:rPr lang="en-US" sz="3600"/>
              <a:t>Thanks!</a:t>
            </a:r>
          </a:p>
        </p:txBody>
      </p:sp>
      <p:sp>
        <p:nvSpPr>
          <p:cNvPr id="921603" name="Rectangle 3"/>
          <p:cNvSpPr>
            <a:spLocks noGrp="1" noChangeArrowheads="1"/>
          </p:cNvSpPr>
          <p:nvPr>
            <p:ph type="body" idx="1"/>
          </p:nvPr>
        </p:nvSpPr>
        <p:spPr>
          <a:xfrm>
            <a:off x="609600" y="1371600"/>
            <a:ext cx="8001000" cy="4648200"/>
          </a:xfrm>
        </p:spPr>
        <p:txBody>
          <a:bodyPr/>
          <a:lstStyle/>
          <a:p>
            <a:pPr>
              <a:buNone/>
            </a:pPr>
            <a:r>
              <a:rPr lang="en-US" dirty="0"/>
              <a:t>To all of your for participating, and to those many of you who’ve shown us so much loyalty over the past 19 years.</a:t>
            </a:r>
          </a:p>
        </p:txBody>
      </p:sp>
    </p:spTree>
    <p:extLst>
      <p:ext uri="{BB962C8B-B14F-4D97-AF65-F5344CB8AC3E}">
        <p14:creationId xmlns:p14="http://schemas.microsoft.com/office/powerpoint/2010/main" val="705542740"/>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18C81-FE5A-4660-85CD-8DF329253392}"/>
              </a:ext>
            </a:extLst>
          </p:cNvPr>
          <p:cNvSpPr>
            <a:spLocks noGrp="1"/>
          </p:cNvSpPr>
          <p:nvPr>
            <p:ph type="title"/>
          </p:nvPr>
        </p:nvSpPr>
        <p:spPr/>
        <p:txBody>
          <a:bodyPr/>
          <a:lstStyle/>
          <a:p>
            <a:r>
              <a:rPr lang="en-US" dirty="0"/>
              <a:t>NEW! CCIFTD</a:t>
            </a:r>
          </a:p>
        </p:txBody>
      </p:sp>
      <p:sp>
        <p:nvSpPr>
          <p:cNvPr id="3" name="Content Placeholder 2">
            <a:extLst>
              <a:ext uri="{FF2B5EF4-FFF2-40B4-BE49-F238E27FC236}">
                <a16:creationId xmlns:a16="http://schemas.microsoft.com/office/drawing/2014/main" id="{A033C415-4FD6-4EE0-B463-C8D0BA7B2100}"/>
              </a:ext>
            </a:extLst>
          </p:cNvPr>
          <p:cNvSpPr>
            <a:spLocks noGrp="1"/>
          </p:cNvSpPr>
          <p:nvPr>
            <p:ph idx="1"/>
          </p:nvPr>
        </p:nvSpPr>
        <p:spPr>
          <a:xfrm>
            <a:off x="457200" y="1155290"/>
            <a:ext cx="8229600" cy="4648200"/>
          </a:xfrm>
        </p:spPr>
        <p:txBody>
          <a:bodyPr/>
          <a:lstStyle/>
          <a:p>
            <a:r>
              <a:rPr lang="en-US" dirty="0"/>
              <a:t>Certified Cyberinfrastructure Facilitator Training and Development (CCIFTD)</a:t>
            </a:r>
          </a:p>
          <a:p>
            <a:r>
              <a:rPr lang="en-US" dirty="0"/>
              <a:t>NSF </a:t>
            </a:r>
            <a:r>
              <a:rPr lang="en-US" dirty="0" err="1"/>
              <a:t>CyberTraining</a:t>
            </a:r>
            <a:r>
              <a:rPr lang="en-US" dirty="0"/>
              <a:t> Pilot grant ($300K, 2 years) started Sep 1</a:t>
            </a:r>
          </a:p>
          <a:p>
            <a:r>
              <a:rPr lang="en-US" dirty="0"/>
              <a:t>Professional development certification for                    researcher-facing Cyberinfrastructure professionals</a:t>
            </a:r>
          </a:p>
          <a:p>
            <a:r>
              <a:rPr lang="en-US" dirty="0"/>
              <a:t>Many badges (starting with ~15)</a:t>
            </a:r>
          </a:p>
          <a:p>
            <a:r>
              <a:rPr lang="en-US" dirty="0"/>
              <a:t>Specific collections of badges become a certification</a:t>
            </a:r>
          </a:p>
          <a:p>
            <a:pPr lvl="1"/>
            <a:r>
              <a:rPr lang="en-US" dirty="0"/>
              <a:t>Starting with introductory level, but will add other levels if we can get a </a:t>
            </a:r>
            <a:r>
              <a:rPr lang="en-US" dirty="0" err="1"/>
              <a:t>CyberTraining</a:t>
            </a:r>
            <a:r>
              <a:rPr lang="en-US" dirty="0"/>
              <a:t> Implementation grant.</a:t>
            </a:r>
          </a:p>
          <a:p>
            <a:r>
              <a:rPr lang="en-US" dirty="0"/>
              <a:t>External evaluation (same evaluator as NSF XSEDE project)</a:t>
            </a:r>
          </a:p>
          <a:p>
            <a:r>
              <a:rPr lang="en-US" dirty="0"/>
              <a:t>First meeting: </a:t>
            </a:r>
            <a:r>
              <a:rPr lang="en-US" b="1" dirty="0"/>
              <a:t>TOMORROW</a:t>
            </a:r>
            <a:r>
              <a:rPr lang="en-US" dirty="0"/>
              <a:t> (Thu Sep 30)</a:t>
            </a:r>
          </a:p>
          <a:p>
            <a:r>
              <a:rPr lang="en-US" dirty="0"/>
              <a:t>Board of Expert Advisors inaugural meeting Thu Oct 14</a:t>
            </a:r>
          </a:p>
        </p:txBody>
      </p:sp>
      <p:sp>
        <p:nvSpPr>
          <p:cNvPr id="4" name="Footer Placeholder 3">
            <a:extLst>
              <a:ext uri="{FF2B5EF4-FFF2-40B4-BE49-F238E27FC236}">
                <a16:creationId xmlns:a16="http://schemas.microsoft.com/office/drawing/2014/main" id="{18C5D2F2-0B18-4884-801F-C16BF089E642}"/>
              </a:ext>
            </a:extLst>
          </p:cNvPr>
          <p:cNvSpPr>
            <a:spLocks noGrp="1"/>
          </p:cNvSpPr>
          <p:nvPr>
            <p:ph type="ftr" sz="quarter" idx="10"/>
          </p:nvPr>
        </p:nvSpPr>
        <p:spPr/>
        <p:txBody>
          <a:bodyPr/>
          <a:lstStyle/>
          <a:p>
            <a:pPr>
              <a:defRPr/>
            </a:pPr>
            <a:r>
              <a:rPr lang="en-US"/>
              <a:t>OSCER State of the Center Address</a:t>
            </a:r>
          </a:p>
          <a:p>
            <a:pPr>
              <a:defRPr/>
            </a:pPr>
            <a:r>
              <a:rPr lang="en-US"/>
              <a:t>Wed Sep 29 2021</a:t>
            </a:r>
            <a:endParaRPr lang="en-US" dirty="0"/>
          </a:p>
        </p:txBody>
      </p:sp>
      <p:sp>
        <p:nvSpPr>
          <p:cNvPr id="5" name="Slide Number Placeholder 4">
            <a:extLst>
              <a:ext uri="{FF2B5EF4-FFF2-40B4-BE49-F238E27FC236}">
                <a16:creationId xmlns:a16="http://schemas.microsoft.com/office/drawing/2014/main" id="{B25D35DC-B257-4378-A375-D4B62B82DE01}"/>
              </a:ext>
            </a:extLst>
          </p:cNvPr>
          <p:cNvSpPr>
            <a:spLocks noGrp="1"/>
          </p:cNvSpPr>
          <p:nvPr>
            <p:ph type="sldNum" sz="quarter" idx="11"/>
          </p:nvPr>
        </p:nvSpPr>
        <p:spPr/>
        <p:txBody>
          <a:bodyPr/>
          <a:lstStyle/>
          <a:p>
            <a:pPr>
              <a:defRPr/>
            </a:pPr>
            <a:fld id="{DAFF6522-D39A-4EFB-9FD2-0F43165FD2EE}" type="slidenum">
              <a:rPr lang="en-US" smtClean="0"/>
              <a:pPr>
                <a:defRPr/>
              </a:pPr>
              <a:t>110</a:t>
            </a:fld>
            <a:endParaRPr lang="en-US"/>
          </a:p>
        </p:txBody>
      </p:sp>
    </p:spTree>
    <p:extLst>
      <p:ext uri="{BB962C8B-B14F-4D97-AF65-F5344CB8AC3E}">
        <p14:creationId xmlns:p14="http://schemas.microsoft.com/office/powerpoint/2010/main" val="193590719"/>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94628-CD12-4BBF-8FA5-7AF967781D29}"/>
              </a:ext>
            </a:extLst>
          </p:cNvPr>
          <p:cNvSpPr>
            <a:spLocks noGrp="1"/>
          </p:cNvSpPr>
          <p:nvPr>
            <p:ph type="title"/>
          </p:nvPr>
        </p:nvSpPr>
        <p:spPr/>
        <p:txBody>
          <a:bodyPr/>
          <a:lstStyle/>
          <a:p>
            <a:r>
              <a:rPr lang="en-US" dirty="0"/>
              <a:t>CCIFTD Board of Expert Advisors</a:t>
            </a:r>
          </a:p>
        </p:txBody>
      </p:sp>
      <p:sp>
        <p:nvSpPr>
          <p:cNvPr id="3" name="Content Placeholder 2">
            <a:extLst>
              <a:ext uri="{FF2B5EF4-FFF2-40B4-BE49-F238E27FC236}">
                <a16:creationId xmlns:a16="http://schemas.microsoft.com/office/drawing/2014/main" id="{0F3AA1A6-AEBC-44D3-B921-F5B22985407D}"/>
              </a:ext>
            </a:extLst>
          </p:cNvPr>
          <p:cNvSpPr>
            <a:spLocks noGrp="1"/>
          </p:cNvSpPr>
          <p:nvPr>
            <p:ph idx="1"/>
          </p:nvPr>
        </p:nvSpPr>
        <p:spPr/>
        <p:txBody>
          <a:bodyPr/>
          <a:lstStyle/>
          <a:p>
            <a:pPr marL="0" indent="0">
              <a:buNone/>
            </a:pPr>
            <a:r>
              <a:rPr lang="en-US" dirty="0"/>
              <a:t>Board of Expert Advisors inaugural meeting Thu Oct 14</a:t>
            </a:r>
          </a:p>
          <a:p>
            <a:r>
              <a:rPr lang="en-US" sz="20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Linda </a:t>
            </a:r>
            <a:r>
              <a:rPr lang="en-US" sz="2000" u="sng"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Akli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Southeastern Universities Research Association: XSEDE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Mgr</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Broadening Participation &amp; Workforce Development; SURA Director of IT Initiatives.</a:t>
            </a:r>
          </a:p>
          <a:p>
            <a:r>
              <a:rPr lang="en-US" sz="20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Tony Baylis</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Lawrence Livermore National Laboratory: Director, Strategic Diversity &amp; Inclusion Programs.</a:t>
            </a:r>
          </a:p>
          <a:p>
            <a:r>
              <a:rPr lang="en-US" sz="20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Jim </a:t>
            </a:r>
            <a:r>
              <a:rPr lang="en-US" sz="2000" u="sng"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Bottum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Clemson U (retired): PI, ACI-REF; inaugural PI,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CaRCC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Marla </a:t>
            </a:r>
            <a:r>
              <a:rPr lang="en-US" sz="2000" u="sng"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Meehl</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University Corporation for Atmospheric Research: PI, Women in IT Networking at SC.</a:t>
            </a:r>
          </a:p>
          <a:p>
            <a:r>
              <a:rPr lang="en-US" sz="20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John Towns</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 Illinois Urbana-Champaign: PI, XSEDE.</a:t>
            </a:r>
          </a:p>
          <a:p>
            <a:r>
              <a:rPr lang="en-US" sz="20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Michael </a:t>
            </a:r>
            <a:r>
              <a:rPr lang="en-US" sz="2000" u="sng"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Zentner</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San Diego Supercomputer Center: Director, of Sustainable Scientific Software.</a:t>
            </a:r>
          </a:p>
          <a:p>
            <a:r>
              <a:rPr lang="en-US" sz="20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Tom Cheatham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 Utah: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CaRCC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Chair.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
        <p:nvSpPr>
          <p:cNvPr id="4" name="Footer Placeholder 3">
            <a:extLst>
              <a:ext uri="{FF2B5EF4-FFF2-40B4-BE49-F238E27FC236}">
                <a16:creationId xmlns:a16="http://schemas.microsoft.com/office/drawing/2014/main" id="{B6E624E8-8643-4F6A-9220-0AC0C7848874}"/>
              </a:ext>
            </a:extLst>
          </p:cNvPr>
          <p:cNvSpPr>
            <a:spLocks noGrp="1"/>
          </p:cNvSpPr>
          <p:nvPr>
            <p:ph type="ftr" sz="quarter" idx="10"/>
          </p:nvPr>
        </p:nvSpPr>
        <p:spPr/>
        <p:txBody>
          <a:bodyPr/>
          <a:lstStyle/>
          <a:p>
            <a:pPr>
              <a:defRPr/>
            </a:pPr>
            <a:r>
              <a:rPr lang="en-US"/>
              <a:t>OSCER State of the Center Address</a:t>
            </a:r>
          </a:p>
          <a:p>
            <a:pPr>
              <a:defRPr/>
            </a:pPr>
            <a:r>
              <a:rPr lang="en-US"/>
              <a:t>Wed Sep 29 2021</a:t>
            </a:r>
            <a:endParaRPr lang="en-US" dirty="0"/>
          </a:p>
        </p:txBody>
      </p:sp>
      <p:sp>
        <p:nvSpPr>
          <p:cNvPr id="5" name="Slide Number Placeholder 4">
            <a:extLst>
              <a:ext uri="{FF2B5EF4-FFF2-40B4-BE49-F238E27FC236}">
                <a16:creationId xmlns:a16="http://schemas.microsoft.com/office/drawing/2014/main" id="{7DA12504-6241-4DC0-BC40-FDC2D3EE87C5}"/>
              </a:ext>
            </a:extLst>
          </p:cNvPr>
          <p:cNvSpPr>
            <a:spLocks noGrp="1"/>
          </p:cNvSpPr>
          <p:nvPr>
            <p:ph type="sldNum" sz="quarter" idx="11"/>
          </p:nvPr>
        </p:nvSpPr>
        <p:spPr/>
        <p:txBody>
          <a:bodyPr/>
          <a:lstStyle/>
          <a:p>
            <a:pPr>
              <a:defRPr/>
            </a:pPr>
            <a:fld id="{DAFF6522-D39A-4EFB-9FD2-0F43165FD2EE}" type="slidenum">
              <a:rPr lang="en-US" smtClean="0"/>
              <a:pPr>
                <a:defRPr/>
              </a:pPr>
              <a:t>111</a:t>
            </a:fld>
            <a:endParaRPr lang="en-US"/>
          </a:p>
        </p:txBody>
      </p:sp>
    </p:spTree>
    <p:extLst>
      <p:ext uri="{BB962C8B-B14F-4D97-AF65-F5344CB8AC3E}">
        <p14:creationId xmlns:p14="http://schemas.microsoft.com/office/powerpoint/2010/main" val="1800934182"/>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Lead, Follow</a:t>
            </a:r>
            <a:br>
              <a:rPr lang="en-US" sz="6000" dirty="0"/>
            </a:br>
            <a:r>
              <a:rPr lang="en-US" sz="6000" dirty="0"/>
              <a:t>or Get Out of the Way</a:t>
            </a:r>
          </a:p>
        </p:txBody>
      </p:sp>
    </p:spTree>
    <p:extLst>
      <p:ext uri="{BB962C8B-B14F-4D97-AF65-F5344CB8AC3E}">
        <p14:creationId xmlns:p14="http://schemas.microsoft.com/office/powerpoint/2010/main" val="975517725"/>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Taking Leadership</a:t>
            </a:r>
          </a:p>
        </p:txBody>
      </p:sp>
      <p:sp>
        <p:nvSpPr>
          <p:cNvPr id="3" name="Content Placeholder 2"/>
          <p:cNvSpPr>
            <a:spLocks noGrp="1"/>
          </p:cNvSpPr>
          <p:nvPr>
            <p:ph idx="1"/>
          </p:nvPr>
        </p:nvSpPr>
        <p:spPr/>
        <p:txBody>
          <a:bodyPr/>
          <a:lstStyle/>
          <a:p>
            <a:r>
              <a:rPr lang="en-US" dirty="0"/>
              <a:t>Statewide</a:t>
            </a:r>
          </a:p>
          <a:p>
            <a:r>
              <a:rPr lang="en-US" dirty="0"/>
              <a:t>Regional</a:t>
            </a:r>
          </a:p>
          <a:p>
            <a:r>
              <a:rPr lang="en-US" dirty="0"/>
              <a:t>National</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29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113</a:t>
            </a:fld>
            <a:endParaRPr lang="en-US"/>
          </a:p>
        </p:txBody>
      </p:sp>
    </p:spTree>
    <p:extLst>
      <p:ext uri="{BB962C8B-B14F-4D97-AF65-F5344CB8AC3E}">
        <p14:creationId xmlns:p14="http://schemas.microsoft.com/office/powerpoint/2010/main" val="2918911180"/>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Statewide Leadership Examples</a:t>
            </a:r>
          </a:p>
        </p:txBody>
      </p:sp>
      <p:sp>
        <p:nvSpPr>
          <p:cNvPr id="3" name="Content Placeholder 2"/>
          <p:cNvSpPr>
            <a:spLocks noGrp="1"/>
          </p:cNvSpPr>
          <p:nvPr>
            <p:ph idx="1"/>
          </p:nvPr>
        </p:nvSpPr>
        <p:spPr/>
        <p:txBody>
          <a:bodyPr/>
          <a:lstStyle/>
          <a:p>
            <a:pPr marL="0" indent="0">
              <a:buNone/>
            </a:pPr>
            <a:r>
              <a:rPr lang="en-US" dirty="0"/>
              <a:t>The OneOklahoma Cyberinfrastructure Initiative (</a:t>
            </a:r>
            <a:r>
              <a:rPr lang="en-US" dirty="0" err="1"/>
              <a:t>OneOCII</a:t>
            </a:r>
            <a:r>
              <a:rPr lang="en-US" dirty="0"/>
              <a:t>) is              a volunteer, ad hoc collaboration among CI providers and users across our state.</a:t>
            </a:r>
          </a:p>
          <a:p>
            <a:r>
              <a:rPr lang="en-US" dirty="0"/>
              <a:t>We’ve grown to 6 CI providers.</a:t>
            </a:r>
          </a:p>
          <a:p>
            <a:r>
              <a:rPr lang="en-US" dirty="0"/>
              <a:t>We’re on a weekly phone call every Tuesday at 4:00pm CT,    working together on a wide variety of projects.</a:t>
            </a:r>
          </a:p>
          <a:p>
            <a:r>
              <a:rPr lang="en-US" dirty="0"/>
              <a:t>It’s helped us get CI grants, start a statewide HPC contest, help each other help our researchers, and so much more.</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29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114</a:t>
            </a:fld>
            <a:endParaRPr lang="en-US"/>
          </a:p>
        </p:txBody>
      </p:sp>
    </p:spTree>
    <p:extLst>
      <p:ext uri="{BB962C8B-B14F-4D97-AF65-F5344CB8AC3E}">
        <p14:creationId xmlns:p14="http://schemas.microsoft.com/office/powerpoint/2010/main" val="306917861"/>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Leadership Examples</a:t>
            </a:r>
          </a:p>
        </p:txBody>
      </p:sp>
      <p:sp>
        <p:nvSpPr>
          <p:cNvPr id="3" name="Content Placeholder 2"/>
          <p:cNvSpPr>
            <a:spLocks noGrp="1"/>
          </p:cNvSpPr>
          <p:nvPr>
            <p:ph idx="1"/>
          </p:nvPr>
        </p:nvSpPr>
        <p:spPr>
          <a:xfrm>
            <a:off x="304800" y="1371600"/>
            <a:ext cx="8478838" cy="4648200"/>
          </a:xfrm>
        </p:spPr>
        <p:txBody>
          <a:bodyPr/>
          <a:lstStyle/>
          <a:p>
            <a:r>
              <a:rPr lang="en-US" dirty="0"/>
              <a:t>Within the Great Plains region, we’ve been building our leadership across the 6 member states of the Great Plains Network (Arkansas, Kansas, Missouri, Nebraska, Oklahoma and South Dakota).</a:t>
            </a:r>
          </a:p>
          <a:p>
            <a:r>
              <a:rPr lang="en-US" dirty="0"/>
              <a:t>Our former OneNet CTO is now the GPN Executive Director.</a:t>
            </a:r>
          </a:p>
          <a:p>
            <a:r>
              <a:rPr lang="en-US" dirty="0"/>
              <a:t>The GPN institutions have been awarded two NSF CC* grants:  a CC* Cyber Team grant and a CC* Compute grant.</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29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115</a:t>
            </a:fld>
            <a:endParaRPr lang="en-US"/>
          </a:p>
        </p:txBody>
      </p:sp>
    </p:spTree>
    <p:extLst>
      <p:ext uri="{BB962C8B-B14F-4D97-AF65-F5344CB8AC3E}">
        <p14:creationId xmlns:p14="http://schemas.microsoft.com/office/powerpoint/2010/main" val="987373080"/>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Leadership Examples</a:t>
            </a:r>
          </a:p>
        </p:txBody>
      </p:sp>
      <p:sp>
        <p:nvSpPr>
          <p:cNvPr id="3" name="Content Placeholder 2"/>
          <p:cNvSpPr>
            <a:spLocks noGrp="1"/>
          </p:cNvSpPr>
          <p:nvPr>
            <p:ph idx="1"/>
          </p:nvPr>
        </p:nvSpPr>
        <p:spPr/>
        <p:txBody>
          <a:bodyPr/>
          <a:lstStyle/>
          <a:p>
            <a:r>
              <a:rPr lang="en-US" dirty="0"/>
              <a:t>OneOCII institutional CI leads have, or have had, the following leadership roles:</a:t>
            </a:r>
          </a:p>
          <a:p>
            <a:pPr lvl="1"/>
            <a:r>
              <a:rPr lang="en-US" dirty="0"/>
              <a:t>XSEDE Campus Engagement joint co-managers                 (the umbrella over Campus Champions)</a:t>
            </a:r>
          </a:p>
          <a:p>
            <a:pPr lvl="1"/>
            <a:r>
              <a:rPr lang="en-US" dirty="0"/>
              <a:t>Founded the Virtual Residency Program</a:t>
            </a:r>
          </a:p>
          <a:p>
            <a:pPr lvl="1"/>
            <a:r>
              <a:rPr lang="en-US" dirty="0"/>
              <a:t>Founded CCIFTD</a:t>
            </a:r>
          </a:p>
          <a:p>
            <a:pPr lvl="1"/>
            <a:r>
              <a:rPr lang="en-US" dirty="0"/>
              <a:t>Linux Clusters Institute steering committee</a:t>
            </a:r>
          </a:p>
          <a:p>
            <a:pPr lvl="1"/>
            <a:r>
              <a:rPr lang="en-US" dirty="0"/>
              <a:t>SC10-11 Education Program leadership</a:t>
            </a:r>
          </a:p>
          <a:p>
            <a:pPr lvl="1"/>
            <a:r>
              <a:rPr lang="en-US" dirty="0"/>
              <a:t>NSF Advisory Committee for Cyberinfrastructure</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29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116</a:t>
            </a:fld>
            <a:endParaRPr lang="en-US"/>
          </a:p>
        </p:txBody>
      </p:sp>
    </p:spTree>
    <p:extLst>
      <p:ext uri="{BB962C8B-B14F-4D97-AF65-F5344CB8AC3E}">
        <p14:creationId xmlns:p14="http://schemas.microsoft.com/office/powerpoint/2010/main" val="876570248"/>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a:xfrm>
            <a:off x="609600" y="1250829"/>
            <a:ext cx="7924800" cy="4648200"/>
          </a:xfrm>
        </p:spPr>
        <p:txBody>
          <a:bodyPr/>
          <a:lstStyle/>
          <a:p>
            <a:pPr marL="0" indent="0">
              <a:spcBef>
                <a:spcPts val="0"/>
              </a:spcBef>
              <a:buNone/>
            </a:pPr>
            <a:r>
              <a:rPr lang="en-US" sz="2050" dirty="0"/>
              <a:t>Portions of this material are based upon work supported by the National Science Foundation under the following grants:</a:t>
            </a:r>
          </a:p>
          <a:p>
            <a:pPr>
              <a:spcBef>
                <a:spcPts val="0"/>
              </a:spcBef>
            </a:pPr>
            <a:r>
              <a:rPr lang="en-US" sz="1350" dirty="0"/>
              <a:t>Grant No. EPS-0814361, “Building Oklahoma's Leadership Role in Cellulosic Bioenergy”</a:t>
            </a:r>
          </a:p>
          <a:p>
            <a:pPr>
              <a:spcBef>
                <a:spcPts val="0"/>
              </a:spcBef>
            </a:pPr>
            <a:r>
              <a:rPr lang="en-US" sz="1350" dirty="0"/>
              <a:t>Grant No. EPS-1006919, “Oklahoma Optical Initiative”</a:t>
            </a:r>
          </a:p>
          <a:p>
            <a:pPr>
              <a:spcBef>
                <a:spcPts val="0"/>
              </a:spcBef>
            </a:pPr>
            <a:r>
              <a:rPr lang="en-US" sz="1350" dirty="0"/>
              <a:t>Grant No. OCI-1039829, “MRI: Acquisition of Extensible </a:t>
            </a:r>
            <a:r>
              <a:rPr lang="en-US" sz="1350" dirty="0" err="1"/>
              <a:t>Petascale</a:t>
            </a:r>
            <a:r>
              <a:rPr lang="en-US" sz="1350" dirty="0"/>
              <a:t> Storage for Data Intensive Research”</a:t>
            </a:r>
          </a:p>
          <a:p>
            <a:pPr>
              <a:spcBef>
                <a:spcPts val="0"/>
              </a:spcBef>
            </a:pPr>
            <a:r>
              <a:rPr lang="en-US" sz="1350" dirty="0"/>
              <a:t>Grant No. OCI-1126330, “Acquisition of a High Performance Compute Cluster for Multidisciplinary Research”</a:t>
            </a:r>
          </a:p>
          <a:p>
            <a:pPr>
              <a:spcBef>
                <a:spcPts val="0"/>
              </a:spcBef>
            </a:pPr>
            <a:r>
              <a:rPr lang="en-US" sz="1350" dirty="0"/>
              <a:t>Grant No. ACI- 1229107, “Acquisition of a High Performance Computing Cluster for Research and Education”</a:t>
            </a:r>
          </a:p>
          <a:p>
            <a:pPr>
              <a:spcBef>
                <a:spcPts val="0"/>
              </a:spcBef>
            </a:pPr>
            <a:r>
              <a:rPr lang="en-US" sz="1350" dirty="0"/>
              <a:t>Grant No. EPS-1301789, “Adapting Socio-ecological Systems to Increased Climate Variability”</a:t>
            </a:r>
          </a:p>
          <a:p>
            <a:pPr>
              <a:spcBef>
                <a:spcPts val="0"/>
              </a:spcBef>
            </a:pPr>
            <a:r>
              <a:rPr lang="en-US" sz="1350" dirty="0"/>
              <a:t>Grant No. ACI-1341028, “OneOklahoma Friction Free Network”</a:t>
            </a:r>
          </a:p>
          <a:p>
            <a:pPr>
              <a:spcBef>
                <a:spcPts val="0"/>
              </a:spcBef>
            </a:pPr>
            <a:r>
              <a:rPr lang="en-US" sz="1350" dirty="0"/>
              <a:t>Grant No. ACI-1429702, “Acquisition of a High Performance Computing Cluster for Research at a Predominantly Undergraduate Institution”</a:t>
            </a:r>
          </a:p>
          <a:p>
            <a:pPr>
              <a:spcBef>
                <a:spcPts val="0"/>
              </a:spcBef>
            </a:pPr>
            <a:r>
              <a:rPr lang="en-US" sz="1350" dirty="0"/>
              <a:t>Grant No.  ACI-1440774, “Leveraging Partnerships Across the Great Plains to Build Advanced Networking and CI Expertise”</a:t>
            </a:r>
          </a:p>
          <a:p>
            <a:pPr>
              <a:spcBef>
                <a:spcPts val="0"/>
              </a:spcBef>
            </a:pPr>
            <a:r>
              <a:rPr lang="en-US" sz="1350" dirty="0"/>
              <a:t>Grant No. ACI-1440783, “A Model for Advanced Cyberinfrastructure Research and Education Facilitators”</a:t>
            </a:r>
          </a:p>
          <a:p>
            <a:pPr>
              <a:spcBef>
                <a:spcPts val="0"/>
              </a:spcBef>
            </a:pPr>
            <a:r>
              <a:rPr lang="en-US" sz="1350" dirty="0"/>
              <a:t>Grant No. ACI-1649475, “Cyberinfrastructure Leadership Academy,” OU, $49K</a:t>
            </a:r>
          </a:p>
          <a:p>
            <a:pPr>
              <a:spcBef>
                <a:spcPts val="0"/>
              </a:spcBef>
            </a:pPr>
            <a:r>
              <a:rPr lang="en-US" sz="1350" dirty="0"/>
              <a:t>Grant No. OAC-1828567, “MRI: Acquisition of a Regional Resource for Long-term Archiving of Large Scale Research Data Collections,” OU, $968K</a:t>
            </a:r>
          </a:p>
          <a:p>
            <a:pPr>
              <a:spcBef>
                <a:spcPts val="0"/>
              </a:spcBef>
            </a:pPr>
            <a:r>
              <a:rPr lang="en-US" sz="1350" dirty="0"/>
              <a:t>Grant No. OAC- 2118193, ““</a:t>
            </a:r>
            <a:r>
              <a:rPr lang="en-US" sz="1350" dirty="0" err="1"/>
              <a:t>CyberTraining</a:t>
            </a:r>
            <a:r>
              <a:rPr lang="en-US" sz="1350" dirty="0"/>
              <a:t>: Pilot: A Professional Development and Certification Program for Cyberinfrastructure Facilitators,” OU, $300K</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29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117</a:t>
            </a:fld>
            <a:endParaRPr lang="en-US"/>
          </a:p>
        </p:txBody>
      </p:sp>
    </p:spTree>
    <p:extLst>
      <p:ext uri="{BB962C8B-B14F-4D97-AF65-F5344CB8AC3E}">
        <p14:creationId xmlns:p14="http://schemas.microsoft.com/office/powerpoint/2010/main" val="2945406528"/>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29 2021</a:t>
            </a:r>
          </a:p>
        </p:txBody>
      </p:sp>
      <p:sp>
        <p:nvSpPr>
          <p:cNvPr id="5" name="Slide Number Placeholder 4"/>
          <p:cNvSpPr>
            <a:spLocks noGrp="1"/>
          </p:cNvSpPr>
          <p:nvPr>
            <p:ph type="sldNum" sz="quarter" idx="11"/>
          </p:nvPr>
        </p:nvSpPr>
        <p:spPr/>
        <p:txBody>
          <a:bodyPr/>
          <a:lstStyle/>
          <a:p>
            <a:fld id="{66B5A53F-FE0D-4B6F-9828-237F1A2626B8}" type="slidenum">
              <a:rPr lang="en-US"/>
              <a:pPr/>
              <a:t>118</a:t>
            </a:fld>
            <a:endParaRPr lang="en-US"/>
          </a:p>
        </p:txBody>
      </p:sp>
      <p:sp>
        <p:nvSpPr>
          <p:cNvPr id="918530" name="Rectangle 2"/>
          <p:cNvSpPr>
            <a:spLocks noGrp="1" noChangeArrowheads="1"/>
          </p:cNvSpPr>
          <p:nvPr>
            <p:ph type="title"/>
          </p:nvPr>
        </p:nvSpPr>
        <p:spPr/>
        <p:txBody>
          <a:bodyPr/>
          <a:lstStyle/>
          <a:p>
            <a:r>
              <a:rPr lang="en-US" sz="3300" dirty="0"/>
              <a:t>Symposium 2004-19 Sponsors: Thank You!</a:t>
            </a:r>
          </a:p>
        </p:txBody>
      </p:sp>
      <p:sp>
        <p:nvSpPr>
          <p:cNvPr id="918531" name="Rectangle 3"/>
          <p:cNvSpPr>
            <a:spLocks noGrp="1" noChangeArrowheads="1"/>
          </p:cNvSpPr>
          <p:nvPr>
            <p:ph type="body" idx="1"/>
          </p:nvPr>
        </p:nvSpPr>
        <p:spPr>
          <a:xfrm>
            <a:off x="533400" y="1371600"/>
            <a:ext cx="8001000" cy="4648200"/>
          </a:xfrm>
        </p:spPr>
        <p:txBody>
          <a:bodyPr/>
          <a:lstStyle/>
          <a:p>
            <a:pPr>
              <a:spcBef>
                <a:spcPts val="0"/>
              </a:spcBef>
            </a:pPr>
            <a:r>
              <a:rPr lang="en-US" dirty="0"/>
              <a:t>Sponsors: 98 commercial, 7 non-commercial</a:t>
            </a:r>
          </a:p>
          <a:p>
            <a:pPr>
              <a:spcBef>
                <a:spcPts val="0"/>
              </a:spcBef>
              <a:buNone/>
            </a:pPr>
            <a:r>
              <a:rPr lang="en-US" dirty="0"/>
              <a:t>Thank you all! Without you, past Symposia couldn’t happen.</a:t>
            </a:r>
          </a:p>
          <a:p>
            <a:pPr>
              <a:spcBef>
                <a:spcPts val="0"/>
              </a:spcBef>
              <a:buNone/>
            </a:pPr>
            <a:endParaRPr lang="en-US" dirty="0"/>
          </a:p>
          <a:p>
            <a:pPr>
              <a:spcBef>
                <a:spcPts val="0"/>
              </a:spcBef>
              <a:buNone/>
            </a:pPr>
            <a:r>
              <a:rPr lang="en-US" dirty="0"/>
              <a:t>Of our 98 commercial sponsors, half have repeated (and/or were acquired by or merged with other sponsors).</a:t>
            </a:r>
          </a:p>
        </p:txBody>
      </p:sp>
    </p:spTree>
    <p:extLst>
      <p:ext uri="{BB962C8B-B14F-4D97-AF65-F5344CB8AC3E}">
        <p14:creationId xmlns:p14="http://schemas.microsoft.com/office/powerpoint/2010/main" val="2751545647"/>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29 2021</a:t>
            </a:r>
          </a:p>
        </p:txBody>
      </p:sp>
      <p:sp>
        <p:nvSpPr>
          <p:cNvPr id="5" name="Slide Number Placeholder 4"/>
          <p:cNvSpPr>
            <a:spLocks noGrp="1"/>
          </p:cNvSpPr>
          <p:nvPr>
            <p:ph type="sldNum" sz="quarter" idx="11"/>
          </p:nvPr>
        </p:nvSpPr>
        <p:spPr/>
        <p:txBody>
          <a:bodyPr/>
          <a:lstStyle/>
          <a:p>
            <a:fld id="{529D1907-5585-44E7-AC83-644D85093202}" type="slidenum">
              <a:rPr lang="en-US"/>
              <a:pPr/>
              <a:t>119</a:t>
            </a:fld>
            <a:endParaRPr lang="en-US"/>
          </a:p>
        </p:txBody>
      </p:sp>
      <p:sp>
        <p:nvSpPr>
          <p:cNvPr id="913410" name="Rectangle 2"/>
          <p:cNvSpPr>
            <a:spLocks noGrp="1" noChangeArrowheads="1"/>
          </p:cNvSpPr>
          <p:nvPr>
            <p:ph type="title"/>
          </p:nvPr>
        </p:nvSpPr>
        <p:spPr/>
        <p:txBody>
          <a:bodyPr/>
          <a:lstStyle/>
          <a:p>
            <a:r>
              <a:rPr lang="en-US" sz="3600"/>
              <a:t>Thanks!</a:t>
            </a:r>
          </a:p>
        </p:txBody>
      </p:sp>
      <p:sp>
        <p:nvSpPr>
          <p:cNvPr id="913411" name="Rectangle 3"/>
          <p:cNvSpPr>
            <a:spLocks noGrp="1" noChangeArrowheads="1"/>
          </p:cNvSpPr>
          <p:nvPr>
            <p:ph type="body" idx="1"/>
          </p:nvPr>
        </p:nvSpPr>
        <p:spPr>
          <a:xfrm>
            <a:off x="381000" y="1221472"/>
            <a:ext cx="8534400" cy="4648200"/>
          </a:xfrm>
        </p:spPr>
        <p:txBody>
          <a:bodyPr/>
          <a:lstStyle/>
          <a:p>
            <a:pPr>
              <a:spcBef>
                <a:spcPts val="0"/>
              </a:spcBef>
            </a:pPr>
            <a:r>
              <a:rPr lang="en-US" dirty="0"/>
              <a:t>OU IT</a:t>
            </a:r>
          </a:p>
          <a:p>
            <a:pPr lvl="1">
              <a:spcBef>
                <a:spcPts val="0"/>
              </a:spcBef>
            </a:pPr>
            <a:r>
              <a:rPr lang="en-US" dirty="0"/>
              <a:t>OU CIO David Horton</a:t>
            </a:r>
          </a:p>
          <a:p>
            <a:pPr lvl="1">
              <a:spcBef>
                <a:spcPts val="0"/>
              </a:spcBef>
            </a:pPr>
            <a:r>
              <a:rPr lang="en-US" dirty="0"/>
              <a:t>OSCER Operations Team: Dave Akin, Patrick Calhoun,             Kali McLennan, Jason </a:t>
            </a:r>
            <a:r>
              <a:rPr lang="en-US" dirty="0" err="1"/>
              <a:t>Speckman</a:t>
            </a:r>
            <a:endParaRPr lang="en-US" dirty="0"/>
          </a:p>
          <a:p>
            <a:pPr lvl="1">
              <a:spcBef>
                <a:spcPts val="0"/>
              </a:spcBef>
            </a:pPr>
            <a:r>
              <a:rPr lang="en-US" dirty="0"/>
              <a:t>OSCER Research Computing Facilitator: Horst Severini</a:t>
            </a:r>
          </a:p>
          <a:p>
            <a:pPr lvl="1">
              <a:spcBef>
                <a:spcPts val="0"/>
              </a:spcBef>
            </a:pPr>
            <a:r>
              <a:rPr lang="en-US" dirty="0"/>
              <a:t>Jeremy </a:t>
            </a:r>
            <a:r>
              <a:rPr lang="en-US" dirty="0" err="1"/>
              <a:t>Hessman</a:t>
            </a:r>
            <a:r>
              <a:rPr lang="en-US" dirty="0"/>
              <a:t>, OU IT, for Zoom license help</a:t>
            </a:r>
          </a:p>
          <a:p>
            <a:pPr lvl="1">
              <a:spcBef>
                <a:spcPts val="0"/>
              </a:spcBef>
            </a:pPr>
            <a:r>
              <a:rPr lang="en-US" dirty="0"/>
              <a:t>All of the OU IT folks who helped put this together</a:t>
            </a:r>
          </a:p>
        </p:txBody>
      </p:sp>
    </p:spTree>
    <p:extLst>
      <p:ext uri="{BB962C8B-B14F-4D97-AF65-F5344CB8AC3E}">
        <p14:creationId xmlns:p14="http://schemas.microsoft.com/office/powerpoint/2010/main" val="359761238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29 2021</a:t>
            </a:r>
          </a:p>
        </p:txBody>
      </p:sp>
      <p:sp>
        <p:nvSpPr>
          <p:cNvPr id="5" name="Slide Number Placeholder 4"/>
          <p:cNvSpPr>
            <a:spLocks noGrp="1"/>
          </p:cNvSpPr>
          <p:nvPr>
            <p:ph type="sldNum" sz="quarter" idx="11"/>
          </p:nvPr>
        </p:nvSpPr>
        <p:spPr/>
        <p:txBody>
          <a:bodyPr/>
          <a:lstStyle/>
          <a:p>
            <a:fld id="{7CFA3959-B862-43A9-97C5-694C467FE8C2}" type="slidenum">
              <a:rPr lang="en-US"/>
              <a:pPr/>
              <a:t>12</a:t>
            </a:fld>
            <a:endParaRPr lang="en-US"/>
          </a:p>
        </p:txBody>
      </p:sp>
      <p:sp>
        <p:nvSpPr>
          <p:cNvPr id="771074" name="Rectangle 2"/>
          <p:cNvSpPr>
            <a:spLocks noGrp="1" noChangeArrowheads="1"/>
          </p:cNvSpPr>
          <p:nvPr>
            <p:ph type="title"/>
          </p:nvPr>
        </p:nvSpPr>
        <p:spPr/>
        <p:txBody>
          <a:bodyPr/>
          <a:lstStyle/>
          <a:p>
            <a:r>
              <a:rPr lang="en-US"/>
              <a:t>Outline</a:t>
            </a:r>
          </a:p>
        </p:txBody>
      </p:sp>
      <p:sp>
        <p:nvSpPr>
          <p:cNvPr id="771075" name="Rectangle 3"/>
          <p:cNvSpPr>
            <a:spLocks noGrp="1" noChangeArrowheads="1"/>
          </p:cNvSpPr>
          <p:nvPr>
            <p:ph type="body" idx="1"/>
          </p:nvPr>
        </p:nvSpPr>
        <p:spPr/>
        <p:txBody>
          <a:bodyPr/>
          <a:lstStyle/>
          <a:p>
            <a:r>
              <a:rPr lang="en-US" dirty="0"/>
              <a:t>OU</a:t>
            </a:r>
          </a:p>
          <a:p>
            <a:pPr lvl="1"/>
            <a:r>
              <a:rPr lang="en-US" dirty="0"/>
              <a:t>Resources</a:t>
            </a:r>
          </a:p>
          <a:p>
            <a:pPr lvl="1"/>
            <a:r>
              <a:rPr lang="en-US" dirty="0"/>
              <a:t>Upcoming Resources</a:t>
            </a:r>
          </a:p>
          <a:p>
            <a:pPr lvl="1"/>
            <a:r>
              <a:rPr lang="en-US" dirty="0"/>
              <a:t>Accomplishments</a:t>
            </a:r>
          </a:p>
          <a:p>
            <a:r>
              <a:rPr lang="en-US" dirty="0"/>
              <a:t>OCII/</a:t>
            </a:r>
            <a:r>
              <a:rPr lang="en-US" dirty="0" err="1"/>
              <a:t>OneOCII</a:t>
            </a:r>
            <a:endParaRPr lang="en-US" dirty="0"/>
          </a:p>
        </p:txBody>
      </p:sp>
    </p:spTree>
    <p:custDataLst>
      <p:tags r:id="rId1"/>
    </p:custData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Plenary Speakers</a:t>
            </a:r>
          </a:p>
        </p:txBody>
      </p:sp>
      <p:sp>
        <p:nvSpPr>
          <p:cNvPr id="3" name="Content Placeholder 2"/>
          <p:cNvSpPr>
            <a:spLocks noGrp="1"/>
          </p:cNvSpPr>
          <p:nvPr>
            <p:ph idx="1"/>
          </p:nvPr>
        </p:nvSpPr>
        <p:spPr/>
        <p:txBody>
          <a:bodyPr/>
          <a:lstStyle/>
          <a:p>
            <a:r>
              <a:rPr lang="en-US" dirty="0"/>
              <a:t>Margaret </a:t>
            </a:r>
            <a:r>
              <a:rPr lang="en-US" dirty="0" err="1"/>
              <a:t>Martonosi</a:t>
            </a:r>
            <a:r>
              <a:rPr lang="en-US" dirty="0"/>
              <a:t>, National Science Foundation</a:t>
            </a:r>
          </a:p>
          <a:p>
            <a:r>
              <a:rPr lang="en-US" dirty="0"/>
              <a:t>Lynne Parker, National AI Initiative Office and           Office of Science &amp; Technology Policy, The White House</a:t>
            </a:r>
          </a:p>
          <a:p>
            <a:r>
              <a:rPr lang="en-US" dirty="0"/>
              <a:t>Katherine Riley, Argonne National Laboratory</a:t>
            </a:r>
          </a:p>
          <a:p>
            <a:r>
              <a:rPr lang="en-US" dirty="0"/>
              <a:t>Dan </a:t>
            </a:r>
            <a:r>
              <a:rPr lang="en-US" dirty="0" err="1"/>
              <a:t>Stanzione</a:t>
            </a:r>
            <a:r>
              <a:rPr lang="en-US" dirty="0"/>
              <a:t>, Texas Advanced Computing Center, University of Texas at Austin</a:t>
            </a:r>
          </a:p>
          <a:p>
            <a:r>
              <a:rPr lang="en-US" b="0" i="0" dirty="0" err="1">
                <a:effectLst/>
                <a:latin typeface="Times New Roman" panose="02020603050405020304" pitchFamily="18" charset="0"/>
              </a:rPr>
              <a:t>Thirumalai</a:t>
            </a:r>
            <a:r>
              <a:rPr lang="en-US" b="0" i="0" dirty="0">
                <a:effectLst/>
                <a:latin typeface="Times New Roman" panose="02020603050405020304" pitchFamily="18" charset="0"/>
              </a:rPr>
              <a:t> (Venky) Venkatesan, </a:t>
            </a:r>
            <a:r>
              <a:rPr lang="en-US" dirty="0">
                <a:latin typeface="Times New Roman" panose="02020603050405020304" pitchFamily="18" charset="0"/>
              </a:rPr>
              <a:t>University of Oklahoma</a:t>
            </a:r>
            <a:endParaRPr lang="en-US" dirty="0"/>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29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120</a:t>
            </a:fld>
            <a:endParaRPr lang="en-US"/>
          </a:p>
        </p:txBody>
      </p:sp>
    </p:spTree>
    <p:extLst>
      <p:ext uri="{BB962C8B-B14F-4D97-AF65-F5344CB8AC3E}">
        <p14:creationId xmlns:p14="http://schemas.microsoft.com/office/powerpoint/2010/main" val="985527143"/>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8947-884E-4B7A-AB60-1378F2DBEA1D}"/>
              </a:ext>
            </a:extLst>
          </p:cNvPr>
          <p:cNvSpPr>
            <a:spLocks noGrp="1"/>
          </p:cNvSpPr>
          <p:nvPr>
            <p:ph type="title"/>
          </p:nvPr>
        </p:nvSpPr>
        <p:spPr/>
        <p:txBody>
          <a:bodyPr/>
          <a:lstStyle/>
          <a:p>
            <a:r>
              <a:rPr lang="en-US" dirty="0"/>
              <a:t>Thanks: Panel/Roundtable</a:t>
            </a:r>
          </a:p>
        </p:txBody>
      </p:sp>
      <p:sp>
        <p:nvSpPr>
          <p:cNvPr id="3" name="Content Placeholder 2">
            <a:extLst>
              <a:ext uri="{FF2B5EF4-FFF2-40B4-BE49-F238E27FC236}">
                <a16:creationId xmlns:a16="http://schemas.microsoft.com/office/drawing/2014/main" id="{EC5F2D66-DD8B-4F94-8F3E-5F6CAE6AFC7E}"/>
              </a:ext>
            </a:extLst>
          </p:cNvPr>
          <p:cNvSpPr>
            <a:spLocks noGrp="1"/>
          </p:cNvSpPr>
          <p:nvPr>
            <p:ph sz="half" idx="1"/>
          </p:nvPr>
        </p:nvSpPr>
        <p:spPr>
          <a:xfrm>
            <a:off x="609600" y="1371600"/>
            <a:ext cx="3276600" cy="4648200"/>
          </a:xfrm>
        </p:spPr>
        <p:txBody>
          <a:bodyPr/>
          <a:lstStyle/>
          <a:p>
            <a:r>
              <a:rPr lang="en-US" sz="2400" dirty="0"/>
              <a:t>Kim Owen,                 North Dakota State U</a:t>
            </a:r>
          </a:p>
          <a:p>
            <a:r>
              <a:rPr lang="en-US" sz="2400" dirty="0"/>
              <a:t>Natasha </a:t>
            </a:r>
            <a:r>
              <a:rPr lang="en-US" sz="2400" dirty="0" err="1"/>
              <a:t>Pavlovikj</a:t>
            </a:r>
            <a:r>
              <a:rPr lang="en-US" sz="2400" dirty="0"/>
              <a:t>,            U Nebraska Lincoln</a:t>
            </a:r>
          </a:p>
          <a:p>
            <a:r>
              <a:rPr lang="en-US" sz="2400" dirty="0"/>
              <a:t>Christina Roberts,             U Missouri Columbia</a:t>
            </a:r>
          </a:p>
        </p:txBody>
      </p:sp>
      <p:sp>
        <p:nvSpPr>
          <p:cNvPr id="4" name="Content Placeholder 3">
            <a:extLst>
              <a:ext uri="{FF2B5EF4-FFF2-40B4-BE49-F238E27FC236}">
                <a16:creationId xmlns:a16="http://schemas.microsoft.com/office/drawing/2014/main" id="{E234A89A-4796-4A4B-B5E2-6888C8D4DD6F}"/>
              </a:ext>
            </a:extLst>
          </p:cNvPr>
          <p:cNvSpPr>
            <a:spLocks noGrp="1"/>
          </p:cNvSpPr>
          <p:nvPr>
            <p:ph sz="half" idx="2"/>
          </p:nvPr>
        </p:nvSpPr>
        <p:spPr>
          <a:xfrm>
            <a:off x="4038600" y="1371600"/>
            <a:ext cx="4745038" cy="4648200"/>
          </a:xfrm>
        </p:spPr>
        <p:txBody>
          <a:bodyPr/>
          <a:lstStyle/>
          <a:p>
            <a:r>
              <a:rPr lang="en-US" sz="2400" dirty="0"/>
              <a:t>Kendra </a:t>
            </a:r>
            <a:r>
              <a:rPr lang="en-US" sz="2400" dirty="0" err="1"/>
              <a:t>Dresback</a:t>
            </a:r>
            <a:r>
              <a:rPr lang="en-US" sz="2400" dirty="0"/>
              <a:t>,                        U Oklahoma</a:t>
            </a:r>
          </a:p>
          <a:p>
            <a:r>
              <a:rPr lang="en-US" sz="2400" dirty="0"/>
              <a:t>David Jahn,                         NOAA Storm Prediction Center</a:t>
            </a:r>
          </a:p>
          <a:p>
            <a:r>
              <a:rPr lang="en-US" sz="2400" dirty="0" err="1"/>
              <a:t>Dimitrios</a:t>
            </a:r>
            <a:r>
              <a:rPr lang="en-US" sz="2400" dirty="0"/>
              <a:t> </a:t>
            </a:r>
            <a:r>
              <a:rPr lang="en-US" sz="2400" dirty="0" err="1"/>
              <a:t>Papavassiliou</a:t>
            </a:r>
            <a:r>
              <a:rPr lang="en-US" sz="2400" dirty="0"/>
              <a:t>,              U Oklahoma</a:t>
            </a:r>
          </a:p>
          <a:p>
            <a:r>
              <a:rPr lang="en-US" sz="2400" dirty="0"/>
              <a:t>Patrick </a:t>
            </a:r>
            <a:r>
              <a:rPr lang="en-US" sz="2400" dirty="0" err="1"/>
              <a:t>Skubic</a:t>
            </a:r>
            <a:r>
              <a:rPr lang="en-US" sz="2400" dirty="0"/>
              <a:t>, U Oklahoma</a:t>
            </a:r>
          </a:p>
          <a:p>
            <a:r>
              <a:rPr lang="en-US" sz="2400" dirty="0"/>
              <a:t>Louis J. Wicker,        NOAA/OAR National Severe Storms Laboratory</a:t>
            </a:r>
          </a:p>
        </p:txBody>
      </p:sp>
      <p:sp>
        <p:nvSpPr>
          <p:cNvPr id="5" name="Footer Placeholder 4">
            <a:extLst>
              <a:ext uri="{FF2B5EF4-FFF2-40B4-BE49-F238E27FC236}">
                <a16:creationId xmlns:a16="http://schemas.microsoft.com/office/drawing/2014/main" id="{AAD728B1-4F18-4C58-A629-5E0CB28D5E99}"/>
              </a:ext>
            </a:extLst>
          </p:cNvPr>
          <p:cNvSpPr>
            <a:spLocks noGrp="1"/>
          </p:cNvSpPr>
          <p:nvPr>
            <p:ph type="ftr" sz="quarter" idx="10"/>
          </p:nvPr>
        </p:nvSpPr>
        <p:spPr/>
        <p:txBody>
          <a:bodyPr/>
          <a:lstStyle/>
          <a:p>
            <a:pPr>
              <a:defRPr/>
            </a:pPr>
            <a:r>
              <a:rPr lang="en-US"/>
              <a:t>OSCER State of the Center Address</a:t>
            </a:r>
          </a:p>
          <a:p>
            <a:pPr>
              <a:defRPr/>
            </a:pPr>
            <a:r>
              <a:rPr lang="en-US"/>
              <a:t>Wed Sep 29 2021</a:t>
            </a:r>
            <a:endParaRPr lang="en-US" dirty="0"/>
          </a:p>
        </p:txBody>
      </p:sp>
      <p:sp>
        <p:nvSpPr>
          <p:cNvPr id="6" name="Slide Number Placeholder 5">
            <a:extLst>
              <a:ext uri="{FF2B5EF4-FFF2-40B4-BE49-F238E27FC236}">
                <a16:creationId xmlns:a16="http://schemas.microsoft.com/office/drawing/2014/main" id="{67649846-4369-4903-9619-4D9887A25080}"/>
              </a:ext>
            </a:extLst>
          </p:cNvPr>
          <p:cNvSpPr>
            <a:spLocks noGrp="1"/>
          </p:cNvSpPr>
          <p:nvPr>
            <p:ph type="sldNum" sz="quarter" idx="11"/>
          </p:nvPr>
        </p:nvSpPr>
        <p:spPr/>
        <p:txBody>
          <a:bodyPr/>
          <a:lstStyle/>
          <a:p>
            <a:pPr>
              <a:defRPr/>
            </a:pPr>
            <a:fld id="{DA04F282-5D9D-4EB2-A4AC-1849A209E5C3}" type="slidenum">
              <a:rPr lang="en-US" smtClean="0"/>
              <a:pPr>
                <a:defRPr/>
              </a:pPr>
              <a:t>121</a:t>
            </a:fld>
            <a:endParaRPr lang="en-US"/>
          </a:p>
        </p:txBody>
      </p:sp>
    </p:spTree>
    <p:extLst>
      <p:ext uri="{BB962C8B-B14F-4D97-AF65-F5344CB8AC3E}">
        <p14:creationId xmlns:p14="http://schemas.microsoft.com/office/powerpoint/2010/main" val="279086939"/>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29 2021</a:t>
            </a:r>
          </a:p>
        </p:txBody>
      </p:sp>
      <p:sp>
        <p:nvSpPr>
          <p:cNvPr id="5" name="Slide Number Placeholder 4"/>
          <p:cNvSpPr>
            <a:spLocks noGrp="1"/>
          </p:cNvSpPr>
          <p:nvPr>
            <p:ph type="sldNum" sz="quarter" idx="11"/>
          </p:nvPr>
        </p:nvSpPr>
        <p:spPr/>
        <p:txBody>
          <a:bodyPr/>
          <a:lstStyle/>
          <a:p>
            <a:fld id="{0FCF11A0-13EC-484E-81A6-768C34D88B67}" type="slidenum">
              <a:rPr lang="en-US"/>
              <a:pPr/>
              <a:t>122</a:t>
            </a:fld>
            <a:endParaRPr lang="en-US"/>
          </a:p>
        </p:txBody>
      </p:sp>
      <p:sp>
        <p:nvSpPr>
          <p:cNvPr id="921602" name="Rectangle 2"/>
          <p:cNvSpPr>
            <a:spLocks noGrp="1" noChangeArrowheads="1"/>
          </p:cNvSpPr>
          <p:nvPr>
            <p:ph type="title"/>
          </p:nvPr>
        </p:nvSpPr>
        <p:spPr/>
        <p:txBody>
          <a:bodyPr/>
          <a:lstStyle/>
          <a:p>
            <a:r>
              <a:rPr lang="en-US" sz="3600"/>
              <a:t>Thanks!</a:t>
            </a:r>
          </a:p>
        </p:txBody>
      </p:sp>
      <p:sp>
        <p:nvSpPr>
          <p:cNvPr id="921603" name="Rectangle 3"/>
          <p:cNvSpPr>
            <a:spLocks noGrp="1" noChangeArrowheads="1"/>
          </p:cNvSpPr>
          <p:nvPr>
            <p:ph type="body" idx="1"/>
          </p:nvPr>
        </p:nvSpPr>
        <p:spPr>
          <a:xfrm>
            <a:off x="609600" y="1371600"/>
            <a:ext cx="8001000" cy="4648200"/>
          </a:xfrm>
        </p:spPr>
        <p:txBody>
          <a:bodyPr/>
          <a:lstStyle/>
          <a:p>
            <a:pPr>
              <a:buNone/>
            </a:pPr>
            <a:r>
              <a:rPr lang="en-US" dirty="0"/>
              <a:t>To all of your for participating, and to those many of you who’ve shown us so much loyalty over the past 19 years.</a:t>
            </a:r>
          </a:p>
        </p:txBody>
      </p:sp>
    </p:spTree>
    <p:extLst>
      <p:ext uri="{BB962C8B-B14F-4D97-AF65-F5344CB8AC3E}">
        <p14:creationId xmlns:p14="http://schemas.microsoft.com/office/powerpoint/2010/main" val="293366028"/>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29 2021</a:t>
            </a:r>
          </a:p>
        </p:txBody>
      </p:sp>
      <p:sp>
        <p:nvSpPr>
          <p:cNvPr id="5" name="Slide Number Placeholder 4"/>
          <p:cNvSpPr>
            <a:spLocks noGrp="1"/>
          </p:cNvSpPr>
          <p:nvPr>
            <p:ph type="sldNum" sz="quarter" idx="11"/>
          </p:nvPr>
        </p:nvSpPr>
        <p:spPr/>
        <p:txBody>
          <a:bodyPr/>
          <a:lstStyle/>
          <a:p>
            <a:fld id="{C27CBD7A-330C-4BF0-A82C-1592A98725D3}" type="slidenum">
              <a:rPr lang="en-US"/>
              <a:pPr/>
              <a:t>123</a:t>
            </a:fld>
            <a:endParaRPr lang="en-US"/>
          </a:p>
        </p:txBody>
      </p:sp>
      <p:sp>
        <p:nvSpPr>
          <p:cNvPr id="857090" name="Rectangle 2"/>
          <p:cNvSpPr>
            <a:spLocks noGrp="1" noChangeArrowheads="1"/>
          </p:cNvSpPr>
          <p:nvPr>
            <p:ph type="title"/>
          </p:nvPr>
        </p:nvSpPr>
        <p:spPr/>
        <p:txBody>
          <a:bodyPr/>
          <a:lstStyle/>
          <a:p>
            <a:r>
              <a:rPr lang="en-US" sz="3600" dirty="0"/>
              <a:t>To Learn More</a:t>
            </a:r>
          </a:p>
        </p:txBody>
      </p:sp>
      <p:sp>
        <p:nvSpPr>
          <p:cNvPr id="857091" name="Rectangle 3"/>
          <p:cNvSpPr>
            <a:spLocks noGrp="1" noChangeArrowheads="1"/>
          </p:cNvSpPr>
          <p:nvPr>
            <p:ph type="body" idx="1"/>
          </p:nvPr>
        </p:nvSpPr>
        <p:spPr/>
        <p:txBody>
          <a:bodyPr/>
          <a:lstStyle/>
          <a:p>
            <a:pPr algn="ctr">
              <a:buFont typeface="Wingdings" pitchFamily="2" charset="2"/>
              <a:buNone/>
            </a:pPr>
            <a:endParaRPr lang="en-US" sz="3200" b="1" dirty="0">
              <a:latin typeface="Courier New" pitchFamily="49" charset="0"/>
            </a:endParaRPr>
          </a:p>
          <a:p>
            <a:pPr algn="ctr">
              <a:buFont typeface="Wingdings" pitchFamily="2" charset="2"/>
              <a:buNone/>
            </a:pPr>
            <a:r>
              <a:rPr lang="en-US" sz="3200" b="1" dirty="0">
                <a:latin typeface="Courier New" pitchFamily="49" charset="0"/>
                <a:hlinkClick r:id="rId4"/>
              </a:rPr>
              <a:t>http://www.oscer.ou.edu/</a:t>
            </a:r>
            <a:endParaRPr lang="en-US" sz="3200" b="1" dirty="0">
              <a:latin typeface="Courier New" pitchFamily="49" charset="0"/>
            </a:endParaRPr>
          </a:p>
          <a:p>
            <a:pPr algn="ctr">
              <a:buFont typeface="Wingdings" pitchFamily="2" charset="2"/>
              <a:buNone/>
            </a:pPr>
            <a:endParaRPr lang="en-US" sz="3200" b="1" dirty="0">
              <a:latin typeface="Courier New" pitchFamily="49" charset="0"/>
            </a:endParaRPr>
          </a:p>
          <a:p>
            <a:pPr algn="ctr">
              <a:buFont typeface="Wingdings" pitchFamily="2" charset="2"/>
              <a:buNone/>
            </a:pPr>
            <a:r>
              <a:rPr lang="en-US" sz="3200" b="1" dirty="0">
                <a:latin typeface="Courier New" pitchFamily="49" charset="0"/>
                <a:hlinkClick r:id="rId5"/>
              </a:rPr>
              <a:t>http://oneocii.okepscor.org/</a:t>
            </a:r>
            <a:endParaRPr lang="en-US" sz="3200" b="1" dirty="0">
              <a:latin typeface="Courier New" pitchFamily="49" charset="0"/>
            </a:endParaRPr>
          </a:p>
          <a:p>
            <a:pPr algn="ctr">
              <a:buFont typeface="Wingdings" pitchFamily="2" charset="2"/>
              <a:buNone/>
            </a:pPr>
            <a:endParaRPr lang="en-US" sz="2000" dirty="0">
              <a:latin typeface="Courier New" pitchFamily="49" charset="0"/>
            </a:endParaRPr>
          </a:p>
        </p:txBody>
      </p:sp>
    </p:spTree>
    <p:custDataLst>
      <p:tags r:id="rId1"/>
    </p:custDataLst>
    <p:extLst>
      <p:ext uri="{BB962C8B-B14F-4D97-AF65-F5344CB8AC3E}">
        <p14:creationId xmlns:p14="http://schemas.microsoft.com/office/powerpoint/2010/main" val="3893997628"/>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ChangeArrowheads="1"/>
          </p:cNvSpPr>
          <p:nvPr>
            <p:ph type="ctrTitle"/>
          </p:nvPr>
        </p:nvSpPr>
        <p:spPr>
          <a:xfrm>
            <a:off x="838200" y="3429000"/>
            <a:ext cx="8001000" cy="990600"/>
          </a:xfrm>
        </p:spPr>
        <p:txBody>
          <a:bodyPr/>
          <a:lstStyle/>
          <a:p>
            <a:pPr>
              <a:lnSpc>
                <a:spcPct val="70000"/>
              </a:lnSpc>
            </a:pPr>
            <a:r>
              <a:rPr lang="en-US" sz="6000"/>
              <a:t>Thanks for your attention!</a:t>
            </a:r>
            <a:br>
              <a:rPr lang="en-US" sz="6000"/>
            </a:br>
            <a:br>
              <a:rPr lang="en-US" sz="6000"/>
            </a:br>
            <a:r>
              <a:rPr lang="en-US" sz="6000"/>
              <a:t>Questions?</a:t>
            </a:r>
          </a:p>
        </p:txBody>
      </p:sp>
      <p:sp>
        <p:nvSpPr>
          <p:cNvPr id="858122" name="Rectangle 10"/>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extLst>
      <p:ext uri="{BB962C8B-B14F-4D97-AF65-F5344CB8AC3E}">
        <p14:creationId xmlns:p14="http://schemas.microsoft.com/office/powerpoint/2010/main" val="2093211209"/>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ChangeArrowheads="1"/>
          </p:cNvSpPr>
          <p:nvPr/>
        </p:nvSpPr>
        <p:spPr bwMode="auto">
          <a:xfrm>
            <a:off x="6253843" y="273661"/>
            <a:ext cx="2691351" cy="2787768"/>
          </a:xfrm>
          <a:prstGeom prst="rect">
            <a:avLst/>
          </a:prstGeom>
          <a:gradFill rotWithShape="1">
            <a:gsLst>
              <a:gs pos="0">
                <a:srgbClr val="C00000"/>
              </a:gs>
              <a:gs pos="100000">
                <a:srgbClr val="FF0000"/>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5" name="Rectangle 4"/>
          <p:cNvSpPr>
            <a:spLocks noChangeArrowheads="1"/>
          </p:cNvSpPr>
          <p:nvPr/>
        </p:nvSpPr>
        <p:spPr bwMode="auto">
          <a:xfrm>
            <a:off x="215454" y="3765432"/>
            <a:ext cx="2446104" cy="2787768"/>
          </a:xfrm>
          <a:prstGeom prst="rect">
            <a:avLst/>
          </a:prstGeom>
          <a:gradFill rotWithShape="1">
            <a:gsLst>
              <a:gs pos="0">
                <a:srgbClr val="C00000"/>
              </a:gs>
              <a:gs pos="100000">
                <a:srgbClr val="FF0000"/>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Your photo here!</a:t>
            </a:r>
          </a:p>
        </p:txBody>
      </p:sp>
      <p:sp>
        <p:nvSpPr>
          <p:cNvPr id="8" name="TextBox 7"/>
          <p:cNvSpPr txBox="1">
            <a:spLocks noChangeArrowheads="1"/>
          </p:cNvSpPr>
          <p:nvPr/>
        </p:nvSpPr>
        <p:spPr bwMode="auto">
          <a:xfrm>
            <a:off x="355600" y="2956996"/>
            <a:ext cx="8474075" cy="33855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9525">
            <a:solidFill>
              <a:schemeClr val="accent1"/>
            </a:solidFill>
            <a:miter lim="800000"/>
            <a:headEnd/>
            <a:tailEnd/>
          </a:ln>
          <a:effectLst>
            <a:outerShdw dist="20000" dir="5400000" rotWithShape="0">
              <a:srgbClr val="808080">
                <a:alpha val="37999"/>
              </a:srgbClr>
            </a:outerShdw>
          </a:effectLst>
        </p:spPr>
        <p:txBody>
          <a:bodyPr>
            <a:spAutoFit/>
          </a:bodyPr>
          <a:lstStyle/>
          <a:p>
            <a:pPr marL="342900" indent="-342900" algn="l">
              <a:spcBef>
                <a:spcPts val="100"/>
              </a:spcBef>
              <a:buFont typeface="Arial" panose="020B0604020202020204" pitchFamily="34" charset="0"/>
              <a:buChar char="•"/>
            </a:pPr>
            <a:r>
              <a:rPr lang="en-US" sz="1700" b="1" u="sng" dirty="0">
                <a:latin typeface="Calibri" panose="020F0502020204030204" pitchFamily="34" charset="0"/>
              </a:rPr>
              <a:t>Senior Cyberinfrastructure leaders</a:t>
            </a:r>
            <a:r>
              <a:rPr lang="en-US" sz="1700" b="1" dirty="0">
                <a:latin typeface="Calibri" panose="020F0502020204030204" pitchFamily="34" charset="0"/>
              </a:rPr>
              <a:t> </a:t>
            </a:r>
            <a:r>
              <a:rPr lang="en-US" sz="1700" dirty="0">
                <a:latin typeface="Calibri" panose="020F0502020204030204" pitchFamily="34" charset="0"/>
              </a:rPr>
              <a:t>are retiring and taking their knowledge, experience and wisdom with them. We need to capture this quickly.</a:t>
            </a:r>
          </a:p>
          <a:p>
            <a:pPr marL="342900" indent="-342900" algn="l">
              <a:spcBef>
                <a:spcPts val="100"/>
              </a:spcBef>
              <a:buFont typeface="Arial" panose="020B0604020202020204" pitchFamily="34" charset="0"/>
              <a:buChar char="•"/>
            </a:pPr>
            <a:r>
              <a:rPr lang="en-US" sz="1700" b="1" u="sng" dirty="0">
                <a:latin typeface="Calibri" panose="020F0502020204030204" pitchFamily="34" charset="0"/>
              </a:rPr>
              <a:t>Emerging midcareer CI leaders</a:t>
            </a:r>
            <a:r>
              <a:rPr lang="en-US" sz="1700" b="1" dirty="0">
                <a:latin typeface="Calibri" panose="020F0502020204030204" pitchFamily="34" charset="0"/>
              </a:rPr>
              <a:t> </a:t>
            </a:r>
            <a:r>
              <a:rPr lang="en-US" sz="1700" dirty="0">
                <a:latin typeface="Calibri" panose="020F0502020204030204" pitchFamily="34" charset="0"/>
              </a:rPr>
              <a:t>are excellent at responding to national needs and serving their institutions’ researchers, but need to learn how to </a:t>
            </a:r>
            <a:r>
              <a:rPr lang="en-US" sz="1700" b="1" dirty="0">
                <a:latin typeface="Calibri" panose="020F0502020204030204" pitchFamily="34" charset="0"/>
              </a:rPr>
              <a:t>shape the national CI agenda</a:t>
            </a:r>
            <a:r>
              <a:rPr lang="en-US" sz="1700" dirty="0">
                <a:latin typeface="Calibri" panose="020F0502020204030204" pitchFamily="34" charset="0"/>
              </a:rPr>
              <a:t>.</a:t>
            </a:r>
          </a:p>
          <a:p>
            <a:pPr marL="342900" indent="-342900" algn="l">
              <a:spcBef>
                <a:spcPts val="100"/>
              </a:spcBef>
              <a:buFont typeface="Arial" panose="020B0604020202020204" pitchFamily="34" charset="0"/>
              <a:buChar char="•"/>
            </a:pPr>
            <a:r>
              <a:rPr lang="en-US" sz="1700" b="1" u="sng" dirty="0">
                <a:latin typeface="Calibri" panose="020F0502020204030204" pitchFamily="34" charset="0"/>
              </a:rPr>
              <a:t>Goals</a:t>
            </a:r>
            <a:r>
              <a:rPr lang="en-US" sz="1700" dirty="0">
                <a:latin typeface="Calibri" panose="020F0502020204030204" pitchFamily="34" charset="0"/>
              </a:rPr>
              <a:t> of this workshop in </a:t>
            </a:r>
            <a:r>
              <a:rPr lang="en-US" sz="1700" b="1" dirty="0">
                <a:latin typeface="Calibri" panose="020F0502020204030204" pitchFamily="34" charset="0"/>
              </a:rPr>
              <a:t>bringing these two groups together</a:t>
            </a:r>
            <a:r>
              <a:rPr lang="en-US" sz="1700" dirty="0">
                <a:latin typeface="Calibri" panose="020F0502020204030204" pitchFamily="34" charset="0"/>
              </a:rPr>
              <a:t>:</a:t>
            </a:r>
          </a:p>
          <a:p>
            <a:pPr marL="800100" lvl="1" indent="-342900" algn="l">
              <a:spcBef>
                <a:spcPts val="100"/>
              </a:spcBef>
              <a:buFont typeface="Arial" panose="020B0604020202020204" pitchFamily="34" charset="0"/>
              <a:buChar char="•"/>
            </a:pPr>
            <a:r>
              <a:rPr lang="en-US" sz="1500" b="1" u="sng" dirty="0">
                <a:latin typeface="Calibri" panose="020F0502020204030204" pitchFamily="34" charset="0"/>
              </a:rPr>
              <a:t>Transfer knowledge, experience and especially wisdom</a:t>
            </a:r>
            <a:r>
              <a:rPr lang="en-US" sz="1500" b="1" dirty="0">
                <a:latin typeface="Calibri" panose="020F0502020204030204" pitchFamily="34" charset="0"/>
              </a:rPr>
              <a:t> </a:t>
            </a:r>
            <a:r>
              <a:rPr lang="en-US" sz="1500" dirty="0">
                <a:latin typeface="Calibri" panose="020F0502020204030204" pitchFamily="34" charset="0"/>
              </a:rPr>
              <a:t>from senior CI leaders to emerging CI leaders, in order to enable emerging CI leaders to shape the national research CI landscape.</a:t>
            </a:r>
          </a:p>
          <a:p>
            <a:pPr marL="800100" lvl="1" indent="-342900" algn="l">
              <a:spcBef>
                <a:spcPts val="100"/>
              </a:spcBef>
              <a:buFont typeface="Arial" panose="020B0604020202020204" pitchFamily="34" charset="0"/>
              <a:buChar char="•"/>
            </a:pPr>
            <a:r>
              <a:rPr lang="en-US" sz="1500" b="1" u="sng" dirty="0">
                <a:latin typeface="Calibri" panose="020F0502020204030204" pitchFamily="34" charset="0"/>
              </a:rPr>
              <a:t>Initiate mentoring relationships</a:t>
            </a:r>
            <a:r>
              <a:rPr lang="en-US" sz="1500" b="1" dirty="0">
                <a:latin typeface="Calibri" panose="020F0502020204030204" pitchFamily="34" charset="0"/>
              </a:rPr>
              <a:t> </a:t>
            </a:r>
            <a:r>
              <a:rPr lang="en-US" sz="1500" dirty="0">
                <a:latin typeface="Calibri" panose="020F0502020204030204" pitchFamily="34" charset="0"/>
              </a:rPr>
              <a:t>between senior CI leaders and emerging CI leaders, in order to foster longer term professional development.</a:t>
            </a:r>
          </a:p>
          <a:p>
            <a:pPr marL="800100" lvl="1" indent="-342900" algn="l">
              <a:spcBef>
                <a:spcPts val="100"/>
              </a:spcBef>
              <a:buFont typeface="Arial" panose="020B0604020202020204" pitchFamily="34" charset="0"/>
              <a:buChar char="•"/>
            </a:pPr>
            <a:r>
              <a:rPr lang="en-US" sz="1500" b="1" u="sng" dirty="0">
                <a:latin typeface="Calibri" panose="020F0502020204030204" pitchFamily="34" charset="0"/>
              </a:rPr>
              <a:t>Establish peer mentoring</a:t>
            </a:r>
            <a:r>
              <a:rPr lang="en-US" sz="1500" b="1" dirty="0">
                <a:latin typeface="Calibri" panose="020F0502020204030204" pitchFamily="34" charset="0"/>
              </a:rPr>
              <a:t> </a:t>
            </a:r>
            <a:r>
              <a:rPr lang="en-US" sz="1500" dirty="0">
                <a:latin typeface="Calibri" panose="020F0502020204030204" pitchFamily="34" charset="0"/>
              </a:rPr>
              <a:t>among emerging CI leaders, in order to prepare and position them for national leadership, as senior CI leaders reduce their day to day engagement.</a:t>
            </a:r>
          </a:p>
          <a:p>
            <a:pPr marL="285750" indent="-285750" algn="l">
              <a:spcBef>
                <a:spcPts val="100"/>
              </a:spcBef>
              <a:buFont typeface="Arial" panose="020B0604020202020204" pitchFamily="34" charset="0"/>
              <a:buChar char="•"/>
            </a:pPr>
            <a:r>
              <a:rPr lang="en-US" sz="1700" b="1" u="sng" dirty="0">
                <a:latin typeface="Calibri" panose="020F0502020204030204" pitchFamily="34" charset="0"/>
              </a:rPr>
              <a:t>National Strategic Computing Initiative</a:t>
            </a:r>
            <a:r>
              <a:rPr lang="en-US" sz="1700" dirty="0">
                <a:latin typeface="Calibri" panose="020F0502020204030204" pitchFamily="34" charset="0"/>
              </a:rPr>
              <a:t>: This workshop focus is a key aspect of the NSF’s </a:t>
            </a:r>
            <a:r>
              <a:rPr lang="en-US" sz="1700" b="1" dirty="0">
                <a:latin typeface="Calibri" panose="020F0502020204030204" pitchFamily="34" charset="0"/>
              </a:rPr>
              <a:t>workforce development </a:t>
            </a:r>
            <a:r>
              <a:rPr lang="en-US" sz="1700" dirty="0">
                <a:latin typeface="Calibri" panose="020F0502020204030204" pitchFamily="34" charset="0"/>
              </a:rPr>
              <a:t>mission within NSCI.</a:t>
            </a:r>
          </a:p>
        </p:txBody>
      </p:sp>
      <p:sp>
        <p:nvSpPr>
          <p:cNvPr id="6" name="Rectangle 5"/>
          <p:cNvSpPr/>
          <p:nvPr/>
        </p:nvSpPr>
        <p:spPr>
          <a:xfrm>
            <a:off x="2215526" y="416461"/>
            <a:ext cx="6582540" cy="254053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6" name="TextBox 5"/>
          <p:cNvSpPr txBox="1">
            <a:spLocks noChangeArrowheads="1"/>
          </p:cNvSpPr>
          <p:nvPr/>
        </p:nvSpPr>
        <p:spPr bwMode="auto">
          <a:xfrm>
            <a:off x="2215526" y="984250"/>
            <a:ext cx="6589610" cy="2369880"/>
          </a:xfrm>
          <a:prstGeom prst="rect">
            <a:avLst/>
          </a:prstGeom>
          <a:noFill/>
          <a:ln w="9525">
            <a:noFill/>
            <a:miter lim="800000"/>
            <a:headEnd/>
            <a:tailEnd/>
          </a:ln>
        </p:spPr>
        <p:txBody>
          <a:bodyPr wrap="square">
            <a:spAutoFit/>
          </a:bodyPr>
          <a:lstStyle/>
          <a:p>
            <a:pPr algn="ctr">
              <a:defRPr/>
            </a:pPr>
            <a:r>
              <a:rPr lang="en-US" sz="2400" b="1" dirty="0">
                <a:solidFill>
                  <a:schemeClr val="accent1">
                    <a:lumMod val="75000"/>
                  </a:schemeClr>
                </a:solidFill>
                <a:latin typeface="Calibri" charset="0"/>
                <a:ea typeface="ＭＳ Ｐゴシック" charset="-128"/>
              </a:rPr>
              <a:t>Cyberinfrastructure Leadership Academy</a:t>
            </a:r>
          </a:p>
          <a:p>
            <a:pPr algn="ctr">
              <a:defRPr/>
            </a:pPr>
            <a:r>
              <a:rPr lang="en-US" sz="2400" dirty="0">
                <a:latin typeface="Calibri" charset="0"/>
                <a:ea typeface="ＭＳ Ｐゴシック" charset="-128"/>
              </a:rPr>
              <a:t>University of Oklahoma</a:t>
            </a:r>
          </a:p>
          <a:p>
            <a:pPr algn="ctr">
              <a:defRPr/>
            </a:pPr>
            <a:r>
              <a:rPr lang="en-US" sz="2400" dirty="0">
                <a:latin typeface="Calibri" charset="0"/>
                <a:ea typeface="ＭＳ Ｐゴシック" charset="-128"/>
              </a:rPr>
              <a:t>Norman, Oklahoma</a:t>
            </a:r>
          </a:p>
          <a:p>
            <a:pPr algn="ctr">
              <a:defRPr/>
            </a:pPr>
            <a:r>
              <a:rPr lang="en-US" sz="2400" dirty="0">
                <a:latin typeface="Calibri" charset="0"/>
                <a:ea typeface="ＭＳ Ｐゴシック" charset="-128"/>
              </a:rPr>
              <a:t>http://www.oscer.ou.edu/</a:t>
            </a:r>
          </a:p>
          <a:p>
            <a:pPr algn="ctr">
              <a:defRPr/>
            </a:pPr>
            <a:r>
              <a:rPr lang="en-US" sz="2400" dirty="0">
                <a:latin typeface="Calibri" charset="0"/>
                <a:ea typeface="ＭＳ Ｐゴシック" charset="-128"/>
              </a:rPr>
              <a:t>hneeman@ou.edu</a:t>
            </a:r>
          </a:p>
          <a:p>
            <a:pPr algn="ctr">
              <a:defRPr/>
            </a:pPr>
            <a:endParaRPr lang="en-US" sz="2800" dirty="0">
              <a:latin typeface="Calibri" charset="0"/>
              <a:ea typeface="ＭＳ Ｐゴシック" charset="-128"/>
            </a:endParaRPr>
          </a:p>
        </p:txBody>
      </p:sp>
      <p:sp>
        <p:nvSpPr>
          <p:cNvPr id="2050" name="TextBox 3"/>
          <p:cNvSpPr txBox="1">
            <a:spLocks noChangeArrowheads="1"/>
          </p:cNvSpPr>
          <p:nvPr/>
        </p:nvSpPr>
        <p:spPr bwMode="auto">
          <a:xfrm>
            <a:off x="2215526" y="416461"/>
            <a:ext cx="6582540" cy="646331"/>
          </a:xfrm>
          <a:prstGeom prst="rect">
            <a:avLst/>
          </a:prstGeom>
          <a:noFill/>
          <a:ln w="9525">
            <a:noFill/>
            <a:miter lim="800000"/>
            <a:headEnd/>
            <a:tailEnd/>
          </a:ln>
        </p:spPr>
        <p:txBody>
          <a:bodyPr wrap="square">
            <a:spAutoFit/>
          </a:bodyPr>
          <a:lstStyle/>
          <a:p>
            <a:pPr algn="ctr"/>
            <a:r>
              <a:rPr lang="en-US" sz="3600" dirty="0">
                <a:latin typeface="Calibri" pitchFamily="-107" charset="0"/>
              </a:rPr>
              <a:t>Henry Neeman, PI</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6712" y="459972"/>
            <a:ext cx="684318" cy="68827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3860" y="1773381"/>
            <a:ext cx="1579539" cy="1152754"/>
          </a:xfrm>
          <a:prstGeom prst="rect">
            <a:avLst/>
          </a:prstGeom>
        </p:spPr>
      </p:pic>
      <p:pic>
        <p:nvPicPr>
          <p:cNvPr id="19" name="Picture 6" descr="ou201_logo"/>
          <p:cNvPicPr>
            <a:picLocks noChangeAspect="1" noChangeArrowheads="1"/>
          </p:cNvPicPr>
          <p:nvPr/>
        </p:nvPicPr>
        <p:blipFill>
          <a:blip r:embed="rId5" cstate="print"/>
          <a:srcRect/>
          <a:stretch>
            <a:fillRect/>
          </a:stretch>
        </p:blipFill>
        <p:spPr bwMode="auto">
          <a:xfrm>
            <a:off x="7816913" y="1689506"/>
            <a:ext cx="912790" cy="1211725"/>
          </a:xfrm>
          <a:prstGeom prst="rect">
            <a:avLst/>
          </a:prstGeom>
          <a:noFill/>
          <a:ln w="9525">
            <a:noFill/>
            <a:miter lim="800000"/>
            <a:headEnd/>
            <a:tailEnd/>
          </a:ln>
        </p:spPr>
      </p:pic>
    </p:spTree>
    <p:extLst>
      <p:ext uri="{BB962C8B-B14F-4D97-AF65-F5344CB8AC3E}">
        <p14:creationId xmlns:p14="http://schemas.microsoft.com/office/powerpoint/2010/main" val="208328673"/>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ctrTitle"/>
          </p:nvPr>
        </p:nvSpPr>
        <p:spPr>
          <a:xfrm>
            <a:off x="609600" y="2133600"/>
            <a:ext cx="8276492" cy="1143000"/>
          </a:xfrm>
        </p:spPr>
        <p:txBody>
          <a:bodyPr/>
          <a:lstStyle/>
          <a:p>
            <a:r>
              <a:rPr lang="en-US" sz="4600" dirty="0"/>
              <a:t>A Business Model</a:t>
            </a:r>
            <a:br>
              <a:rPr lang="en-US" sz="4600" dirty="0"/>
            </a:br>
            <a:r>
              <a:rPr lang="en-US" sz="4600" dirty="0"/>
              <a:t>for Physical Management of</a:t>
            </a:r>
            <a:br>
              <a:rPr lang="en-US" sz="4600" dirty="0"/>
            </a:br>
            <a:r>
              <a:rPr lang="en-US" sz="4600" dirty="0"/>
              <a:t>Big Data</a:t>
            </a:r>
          </a:p>
        </p:txBody>
      </p:sp>
    </p:spTree>
    <p:custDataLst>
      <p:tags r:id="rId1"/>
    </p:custDataLst>
    <p:extLst>
      <p:ext uri="{BB962C8B-B14F-4D97-AF65-F5344CB8AC3E}">
        <p14:creationId xmlns:p14="http://schemas.microsoft.com/office/powerpoint/2010/main" val="1060255241"/>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Model</a:t>
            </a:r>
          </a:p>
        </p:txBody>
      </p:sp>
      <p:sp>
        <p:nvSpPr>
          <p:cNvPr id="3" name="Content Placeholder 2"/>
          <p:cNvSpPr>
            <a:spLocks noGrp="1"/>
          </p:cNvSpPr>
          <p:nvPr>
            <p:ph idx="1"/>
          </p:nvPr>
        </p:nvSpPr>
        <p:spPr>
          <a:xfrm>
            <a:off x="609600" y="1155535"/>
            <a:ext cx="7924800" cy="4648200"/>
          </a:xfrm>
        </p:spPr>
        <p:txBody>
          <a:bodyPr/>
          <a:lstStyle/>
          <a:p>
            <a:pPr marL="0" indent="0">
              <a:spcBef>
                <a:spcPts val="0"/>
              </a:spcBef>
              <a:buNone/>
            </a:pPr>
            <a:r>
              <a:rPr lang="en-US" b="1" dirty="0" err="1"/>
              <a:t>OURRstore</a:t>
            </a:r>
            <a:endParaRPr lang="en-US" b="1" dirty="0"/>
          </a:p>
          <a:p>
            <a:pPr>
              <a:spcBef>
                <a:spcPts val="0"/>
              </a:spcBef>
            </a:pPr>
            <a:r>
              <a:rPr lang="en-US" b="1" u="sng" dirty="0"/>
              <a:t>Grant</a:t>
            </a:r>
            <a:r>
              <a:rPr lang="en-US" dirty="0"/>
              <a:t>: hardware, software, multi-year extended warranties on everything</a:t>
            </a:r>
          </a:p>
          <a:p>
            <a:pPr>
              <a:spcBef>
                <a:spcPts val="0"/>
              </a:spcBef>
            </a:pPr>
            <a:r>
              <a:rPr lang="en-US" b="1" u="sng" dirty="0"/>
              <a:t>Institution (CIO)</a:t>
            </a:r>
            <a:r>
              <a:rPr lang="en-US" dirty="0"/>
              <a:t>:</a:t>
            </a:r>
            <a:r>
              <a:rPr lang="en-US" b="1" dirty="0"/>
              <a:t> </a:t>
            </a:r>
            <a:r>
              <a:rPr lang="en-US" dirty="0"/>
              <a:t>space, power, cooling, labor, maintenance after the initial extended warranty period</a:t>
            </a:r>
          </a:p>
          <a:p>
            <a:pPr>
              <a:spcBef>
                <a:spcPts val="0"/>
              </a:spcBef>
            </a:pPr>
            <a:r>
              <a:rPr lang="en-US" b="1" u="sng" dirty="0"/>
              <a:t>Researchers</a:t>
            </a:r>
            <a:r>
              <a:rPr lang="en-US" dirty="0"/>
              <a:t>: media (tape cartridges)</a:t>
            </a:r>
          </a:p>
          <a:p>
            <a:pPr>
              <a:spcBef>
                <a:spcPts val="0"/>
              </a:spcBef>
            </a:pPr>
            <a:r>
              <a:rPr lang="en-US" dirty="0"/>
              <a:t>Compared to roll-your-own disk, for researchers </a:t>
            </a:r>
            <a:r>
              <a:rPr lang="en-US" dirty="0" err="1"/>
              <a:t>OURRstore</a:t>
            </a:r>
            <a:r>
              <a:rPr lang="en-US" dirty="0"/>
              <a:t> tape is:</a:t>
            </a:r>
          </a:p>
          <a:p>
            <a:pPr lvl="1">
              <a:spcBef>
                <a:spcPts val="0"/>
              </a:spcBef>
            </a:pPr>
            <a:r>
              <a:rPr lang="en-US" dirty="0"/>
              <a:t>cheaper</a:t>
            </a:r>
          </a:p>
          <a:p>
            <a:pPr lvl="1">
              <a:spcBef>
                <a:spcPts val="0"/>
              </a:spcBef>
            </a:pPr>
            <a:r>
              <a:rPr lang="en-US" dirty="0"/>
              <a:t>more reliable</a:t>
            </a:r>
          </a:p>
          <a:p>
            <a:pPr lvl="1">
              <a:spcBef>
                <a:spcPts val="0"/>
              </a:spcBef>
            </a:pPr>
            <a:r>
              <a:rPr lang="en-US" dirty="0"/>
              <a:t>less labor</a:t>
            </a:r>
          </a:p>
          <a:p>
            <a:pPr lvl="1">
              <a:spcBef>
                <a:spcPts val="0"/>
              </a:spcBef>
            </a:pPr>
            <a:r>
              <a:rPr lang="en-US" dirty="0"/>
              <a:t>requires less training (~1 hour)</a:t>
            </a:r>
          </a:p>
          <a:p>
            <a:pPr lvl="1">
              <a:spcBef>
                <a:spcPts val="0"/>
              </a:spcBef>
            </a:pPr>
            <a:r>
              <a:rPr lang="en-US" dirty="0"/>
              <a:t>slower (moderate bandwidth, very high latency)</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29 2021</a:t>
            </a:r>
          </a:p>
        </p:txBody>
      </p:sp>
    </p:spTree>
    <p:extLst>
      <p:ext uri="{BB962C8B-B14F-4D97-AF65-F5344CB8AC3E}">
        <p14:creationId xmlns:p14="http://schemas.microsoft.com/office/powerpoint/2010/main" val="113844862"/>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a:t>OURRstore </a:t>
            </a:r>
            <a:r>
              <a:rPr lang="en-US" sz="3800" dirty="0"/>
              <a:t>Technology Strategy</a:t>
            </a:r>
          </a:p>
        </p:txBody>
      </p:sp>
      <p:sp>
        <p:nvSpPr>
          <p:cNvPr id="3" name="Content Placeholder 2"/>
          <p:cNvSpPr>
            <a:spLocks noGrp="1"/>
          </p:cNvSpPr>
          <p:nvPr>
            <p:ph idx="1"/>
          </p:nvPr>
        </p:nvSpPr>
        <p:spPr>
          <a:xfrm>
            <a:off x="304800" y="1371600"/>
            <a:ext cx="8478838" cy="4265612"/>
          </a:xfrm>
        </p:spPr>
        <p:txBody>
          <a:bodyPr/>
          <a:lstStyle/>
          <a:p>
            <a:pPr>
              <a:spcBef>
                <a:spcPts val="0"/>
              </a:spcBef>
            </a:pPr>
            <a:r>
              <a:rPr lang="en-US" sz="2200" dirty="0"/>
              <a:t>Distribute the costs among a research funding agency,                           the institution, and the research teams.</a:t>
            </a:r>
          </a:p>
          <a:p>
            <a:pPr>
              <a:spcBef>
                <a:spcPts val="0"/>
              </a:spcBef>
            </a:pPr>
            <a:r>
              <a:rPr lang="en-US" sz="2200" dirty="0"/>
              <a:t>Archive, not live storage: “Write once, read seldom if ever.”</a:t>
            </a:r>
          </a:p>
          <a:p>
            <a:pPr>
              <a:spcBef>
                <a:spcPts val="0"/>
              </a:spcBef>
            </a:pPr>
            <a:r>
              <a:rPr lang="en-US" sz="2200" dirty="0"/>
              <a:t>Independent, standalone system; not part of a cluster.</a:t>
            </a:r>
          </a:p>
          <a:p>
            <a:pPr>
              <a:spcBef>
                <a:spcPts val="0"/>
              </a:spcBef>
            </a:pPr>
            <a:r>
              <a:rPr lang="en-US" sz="2200" dirty="0"/>
              <a:t>Spend grant funds on many slots but few tape cartridges.</a:t>
            </a:r>
          </a:p>
          <a:p>
            <a:pPr>
              <a:spcBef>
                <a:spcPts val="0"/>
              </a:spcBef>
            </a:pPr>
            <a:r>
              <a:rPr lang="en-US" sz="2200" dirty="0"/>
              <a:t>Media slots are available on a first come first serve basis.</a:t>
            </a:r>
            <a:r>
              <a:rPr lang="en-US" sz="2200" baseline="30000" dirty="0"/>
              <a:t>*</a:t>
            </a:r>
          </a:p>
          <a:p>
            <a:pPr>
              <a:spcBef>
                <a:spcPts val="0"/>
              </a:spcBef>
            </a:pPr>
            <a:r>
              <a:rPr lang="en-US" sz="2200" dirty="0"/>
              <a:t>Software cost should be a modest fraction of total cost.</a:t>
            </a:r>
          </a:p>
          <a:p>
            <a:pPr>
              <a:spcBef>
                <a:spcPts val="0"/>
              </a:spcBef>
            </a:pPr>
            <a:r>
              <a:rPr lang="en-US" sz="2200" dirty="0"/>
              <a:t>Maximize media longevity.</a:t>
            </a:r>
          </a:p>
          <a:p>
            <a:pPr>
              <a:spcBef>
                <a:spcPts val="0"/>
              </a:spcBef>
            </a:pPr>
            <a:r>
              <a:rPr lang="en-US" sz="2200" dirty="0"/>
              <a:t>Globus for file transfers, file sharing, file publishing, discoverability etc.</a:t>
            </a:r>
          </a:p>
          <a:p>
            <a:pPr>
              <a:spcBef>
                <a:spcPts val="0"/>
              </a:spcBef>
            </a:pPr>
            <a:r>
              <a:rPr lang="en-US" sz="2200" dirty="0"/>
              <a:t>LTFS (tiny file catalog on each tape cartridge):                                   Ship secondary copies to the data owner --                                               if anything goes wrong, it’s under $3K to buy                                        an LTO tape drive, and the software is free.</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29 2021</a:t>
            </a:r>
          </a:p>
        </p:txBody>
      </p:sp>
    </p:spTree>
    <p:extLst>
      <p:ext uri="{BB962C8B-B14F-4D97-AF65-F5344CB8AC3E}">
        <p14:creationId xmlns:p14="http://schemas.microsoft.com/office/powerpoint/2010/main" val="3841841896"/>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NSF MRI Grant</a:t>
            </a:r>
          </a:p>
        </p:txBody>
      </p:sp>
      <p:sp>
        <p:nvSpPr>
          <p:cNvPr id="3" name="Content Placeholder 2"/>
          <p:cNvSpPr>
            <a:spLocks noGrp="1"/>
          </p:cNvSpPr>
          <p:nvPr>
            <p:ph idx="1"/>
          </p:nvPr>
        </p:nvSpPr>
        <p:spPr/>
        <p:txBody>
          <a:bodyPr/>
          <a:lstStyle/>
          <a:p>
            <a:pPr>
              <a:buNone/>
            </a:pPr>
            <a:r>
              <a:rPr lang="en-US" dirty="0"/>
              <a:t>“MRI: Acquisition of a Regional Resource for Long-term Archiving of Large Scale Research Data Collections”</a:t>
            </a:r>
          </a:p>
          <a:p>
            <a:pPr>
              <a:buNone/>
            </a:pPr>
            <a:r>
              <a:rPr lang="en-US" dirty="0"/>
              <a:t>National Science Foundation grant no. OAC-1828567</a:t>
            </a:r>
          </a:p>
          <a:p>
            <a:pPr>
              <a:buNone/>
            </a:pPr>
            <a:r>
              <a:rPr lang="en-US" dirty="0"/>
              <a:t>9/1/2021 - 8/31/2021</a:t>
            </a:r>
          </a:p>
          <a:p>
            <a:pPr>
              <a:buNone/>
            </a:pPr>
            <a:r>
              <a:rPr lang="en-US" dirty="0"/>
              <a:t>Grant is 3 years -- archive is 8+ years.</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29 2021</a:t>
            </a:r>
          </a:p>
        </p:txBody>
      </p:sp>
    </p:spTree>
    <p:extLst>
      <p:ext uri="{BB962C8B-B14F-4D97-AF65-F5344CB8AC3E}">
        <p14:creationId xmlns:p14="http://schemas.microsoft.com/office/powerpoint/2010/main" val="341709061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Resources</a:t>
            </a:r>
          </a:p>
        </p:txBody>
      </p:sp>
    </p:spTree>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Eligible? Who’s In?</a:t>
            </a:r>
          </a:p>
        </p:txBody>
      </p:sp>
      <p:sp>
        <p:nvSpPr>
          <p:cNvPr id="3" name="Content Placeholder 2"/>
          <p:cNvSpPr>
            <a:spLocks noGrp="1"/>
          </p:cNvSpPr>
          <p:nvPr>
            <p:ph idx="1"/>
          </p:nvPr>
        </p:nvSpPr>
        <p:spPr>
          <a:xfrm>
            <a:off x="304800" y="1371600"/>
            <a:ext cx="8686800" cy="4265612"/>
          </a:xfrm>
        </p:spPr>
        <p:txBody>
          <a:bodyPr/>
          <a:lstStyle/>
          <a:p>
            <a:r>
              <a:rPr lang="en-US" dirty="0"/>
              <a:t>Institutions in Great Plains Network states (AR,KS,MO,NE,OK,SD)</a:t>
            </a:r>
          </a:p>
          <a:p>
            <a:r>
              <a:rPr lang="en-US" dirty="0"/>
              <a:t>Institutions in EPSCoR jurisdictions</a:t>
            </a:r>
          </a:p>
          <a:p>
            <a:r>
              <a:rPr lang="en-US" dirty="0"/>
              <a:t>Institutions (and consortia) in non-EPSCoR jurisdictions,               if they buy an expansion cabinet</a:t>
            </a:r>
          </a:p>
          <a:p>
            <a:r>
              <a:rPr lang="en-US" dirty="0"/>
              <a:t>So far, 85 research teams at 27 institutions in 17 states, including 27 research teams at OU.</a:t>
            </a:r>
          </a:p>
          <a:p>
            <a:pPr lvl="1"/>
            <a:r>
              <a:rPr lang="en-US" dirty="0"/>
              <a:t>Just voted to start actively recruiting more!</a:t>
            </a:r>
          </a:p>
          <a:p>
            <a:r>
              <a:rPr lang="en-US" u="sng" dirty="0"/>
              <a:t>16 teams will each need at least 1 PB</a:t>
            </a:r>
            <a:r>
              <a:rPr lang="en-US" dirty="0"/>
              <a:t>: 8 at OU, 1 in another GPN state, and 7 in non-GPN EPSCoR states. By contrast, the original </a:t>
            </a:r>
            <a:r>
              <a:rPr lang="en-US" dirty="0" err="1"/>
              <a:t>PetaStore</a:t>
            </a:r>
            <a:r>
              <a:rPr lang="en-US" dirty="0"/>
              <a:t> proposal included only 12 teams </a:t>
            </a:r>
            <a:r>
              <a:rPr lang="en-US" i="1" dirty="0"/>
              <a:t>total</a:t>
            </a:r>
            <a:r>
              <a:rPr lang="en-US" dirty="0"/>
              <a:t>, regardless of capacity need.</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29 2021</a:t>
            </a:r>
          </a:p>
        </p:txBody>
      </p:sp>
    </p:spTree>
    <p:extLst>
      <p:ext uri="{BB962C8B-B14F-4D97-AF65-F5344CB8AC3E}">
        <p14:creationId xmlns:p14="http://schemas.microsoft.com/office/powerpoint/2010/main" val="651877683"/>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Need?</a:t>
            </a:r>
          </a:p>
        </p:txBody>
      </p:sp>
      <p:sp>
        <p:nvSpPr>
          <p:cNvPr id="3" name="Content Placeholder 2"/>
          <p:cNvSpPr>
            <a:spLocks noGrp="1"/>
          </p:cNvSpPr>
          <p:nvPr>
            <p:ph idx="1"/>
          </p:nvPr>
        </p:nvSpPr>
        <p:spPr>
          <a:xfrm>
            <a:off x="609600" y="1250661"/>
            <a:ext cx="8458200" cy="4265612"/>
          </a:xfrm>
        </p:spPr>
        <p:txBody>
          <a:bodyPr/>
          <a:lstStyle/>
          <a:p>
            <a:pPr marL="0" indent="0">
              <a:spcBef>
                <a:spcPts val="0"/>
              </a:spcBef>
              <a:buNone/>
            </a:pPr>
            <a:r>
              <a:rPr lang="en-US" sz="2200" dirty="0"/>
              <a:t>Per the proposal:</a:t>
            </a:r>
          </a:p>
          <a:p>
            <a:pPr>
              <a:spcBef>
                <a:spcPts val="0"/>
              </a:spcBef>
            </a:pPr>
            <a:r>
              <a:rPr lang="en-US" sz="2200" dirty="0"/>
              <a:t>Capacity needed: 134 PB</a:t>
            </a:r>
          </a:p>
          <a:p>
            <a:pPr lvl="1">
              <a:spcBef>
                <a:spcPts val="0"/>
              </a:spcBef>
            </a:pPr>
            <a:r>
              <a:rPr lang="en-US" sz="2000" dirty="0"/>
              <a:t>$25M+ in </a:t>
            </a:r>
            <a:r>
              <a:rPr lang="en-US" sz="2000" dirty="0" err="1"/>
              <a:t>on-premise</a:t>
            </a:r>
            <a:r>
              <a:rPr lang="en-US" sz="2000" dirty="0"/>
              <a:t> RAID, OR</a:t>
            </a:r>
          </a:p>
          <a:p>
            <a:pPr lvl="1">
              <a:spcBef>
                <a:spcPts val="0"/>
              </a:spcBef>
            </a:pPr>
            <a:r>
              <a:rPr lang="en-US" sz="2000" dirty="0"/>
              <a:t>$15M+ in cloud,                    OR, </a:t>
            </a:r>
          </a:p>
          <a:p>
            <a:pPr lvl="1">
              <a:spcBef>
                <a:spcPts val="0"/>
              </a:spcBef>
            </a:pPr>
            <a:r>
              <a:rPr lang="en-US" sz="2000" dirty="0"/>
              <a:t>$8M     in USB disk drives (Good luck managing that!), OR</a:t>
            </a:r>
          </a:p>
          <a:p>
            <a:pPr lvl="1">
              <a:spcBef>
                <a:spcPts val="0"/>
              </a:spcBef>
            </a:pPr>
            <a:r>
              <a:rPr lang="en-US" sz="2000" dirty="0"/>
              <a:t>$2.4M  in tape cartridges</a:t>
            </a:r>
          </a:p>
          <a:p>
            <a:pPr lvl="2">
              <a:spcBef>
                <a:spcPts val="0"/>
              </a:spcBef>
            </a:pPr>
            <a:r>
              <a:rPr lang="en-US" sz="1800" dirty="0"/>
              <a:t>If we bought the full 134 PB today.</a:t>
            </a:r>
          </a:p>
          <a:p>
            <a:pPr>
              <a:spcBef>
                <a:spcPts val="0"/>
              </a:spcBef>
            </a:pPr>
            <a:r>
              <a:rPr lang="en-US" sz="2200" dirty="0"/>
              <a:t>Current funding of these projects: $162M</a:t>
            </a:r>
          </a:p>
          <a:p>
            <a:pPr>
              <a:spcBef>
                <a:spcPts val="0"/>
              </a:spcBef>
            </a:pPr>
            <a:r>
              <a:rPr lang="en-US" sz="2200" dirty="0"/>
              <a:t>Pending/planned funding: $140M</a:t>
            </a:r>
          </a:p>
          <a:p>
            <a:pPr>
              <a:spcBef>
                <a:spcPts val="0"/>
              </a:spcBef>
            </a:pPr>
            <a:r>
              <a:rPr lang="en-US" sz="2200" dirty="0"/>
              <a:t>Faculty: 250+</a:t>
            </a:r>
          </a:p>
          <a:p>
            <a:pPr>
              <a:spcBef>
                <a:spcPts val="0"/>
              </a:spcBef>
            </a:pPr>
            <a:r>
              <a:rPr lang="en-US" sz="2200" dirty="0"/>
              <a:t>Staff: 150+</a:t>
            </a:r>
          </a:p>
          <a:p>
            <a:pPr>
              <a:spcBef>
                <a:spcPts val="0"/>
              </a:spcBef>
            </a:pPr>
            <a:r>
              <a:rPr lang="en-US" sz="2200" dirty="0"/>
              <a:t>Postdocs: 100+</a:t>
            </a:r>
          </a:p>
          <a:p>
            <a:pPr>
              <a:spcBef>
                <a:spcPts val="0"/>
              </a:spcBef>
            </a:pPr>
            <a:r>
              <a:rPr lang="en-US" sz="2200" dirty="0"/>
              <a:t>Graduate students: 500+</a:t>
            </a:r>
          </a:p>
          <a:p>
            <a:pPr>
              <a:spcBef>
                <a:spcPts val="0"/>
              </a:spcBef>
            </a:pPr>
            <a:r>
              <a:rPr lang="en-US" sz="2200" dirty="0"/>
              <a:t>Undergraduate students: 500+</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29 2021</a:t>
            </a:r>
          </a:p>
        </p:txBody>
      </p:sp>
    </p:spTree>
    <p:extLst>
      <p:ext uri="{BB962C8B-B14F-4D97-AF65-F5344CB8AC3E}">
        <p14:creationId xmlns:p14="http://schemas.microsoft.com/office/powerpoint/2010/main" val="1757485162"/>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Yeah, But Tape Sucks!</a:t>
            </a:r>
          </a:p>
        </p:txBody>
      </p:sp>
      <p:sp>
        <p:nvSpPr>
          <p:cNvPr id="3" name="Content Placeholder 2"/>
          <p:cNvSpPr>
            <a:spLocks noGrp="1"/>
          </p:cNvSpPr>
          <p:nvPr>
            <p:ph idx="1"/>
          </p:nvPr>
        </p:nvSpPr>
        <p:spPr/>
        <p:txBody>
          <a:bodyPr/>
          <a:lstStyle/>
          <a:p>
            <a:r>
              <a:rPr lang="en-US" dirty="0"/>
              <a:t>Well, yes, tape does suck:</a:t>
            </a:r>
          </a:p>
          <a:p>
            <a:pPr lvl="1"/>
            <a:r>
              <a:rPr lang="en-US" dirty="0"/>
              <a:t>Retrieval has very high latency (typically 1 minute per file).</a:t>
            </a:r>
          </a:p>
          <a:p>
            <a:pPr lvl="1"/>
            <a:r>
              <a:rPr lang="en-US" dirty="0"/>
              <a:t>Tape medium inside a tape cartridge can break!</a:t>
            </a:r>
          </a:p>
          <a:p>
            <a:r>
              <a:rPr lang="en-US" dirty="0"/>
              <a:t>How to resolve?</a:t>
            </a:r>
          </a:p>
          <a:p>
            <a:pPr lvl="1"/>
            <a:r>
              <a:rPr lang="en-US" dirty="0"/>
              <a:t>Only store large files (</a:t>
            </a:r>
            <a:r>
              <a:rPr lang="en-US" dirty="0" err="1"/>
              <a:t>OURRstore</a:t>
            </a:r>
            <a:r>
              <a:rPr lang="en-US" dirty="0"/>
              <a:t> minimum is 1 GB).</a:t>
            </a:r>
          </a:p>
          <a:p>
            <a:pPr lvl="2"/>
            <a:r>
              <a:rPr lang="en-US" dirty="0"/>
              <a:t>So, you have to create Zip files or compressed tar files.</a:t>
            </a:r>
          </a:p>
          <a:p>
            <a:pPr lvl="1"/>
            <a:r>
              <a:rPr lang="en-US" dirty="0"/>
              <a:t>Offline storage: download file to disk before using.</a:t>
            </a:r>
          </a:p>
          <a:p>
            <a:pPr lvl="1"/>
            <a:r>
              <a:rPr lang="en-US" dirty="0"/>
              <a:t>Think hierarchically:</a:t>
            </a:r>
          </a:p>
          <a:p>
            <a:pPr lvl="2"/>
            <a:r>
              <a:rPr lang="en-US" dirty="0"/>
              <a:t>Small amount of very fast disk</a:t>
            </a:r>
          </a:p>
          <a:p>
            <a:pPr lvl="2"/>
            <a:r>
              <a:rPr lang="en-US" dirty="0"/>
              <a:t>Medium amount of “slow” disk</a:t>
            </a:r>
          </a:p>
          <a:p>
            <a:pPr lvl="2"/>
            <a:r>
              <a:rPr lang="en-US" dirty="0"/>
              <a:t>Large amount of tape</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29 2021</a:t>
            </a:r>
          </a:p>
        </p:txBody>
      </p:sp>
    </p:spTree>
    <p:extLst>
      <p:ext uri="{BB962C8B-B14F-4D97-AF65-F5344CB8AC3E}">
        <p14:creationId xmlns:p14="http://schemas.microsoft.com/office/powerpoint/2010/main" val="1964918723"/>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 Protection</a:t>
            </a:r>
          </a:p>
        </p:txBody>
      </p:sp>
      <p:sp>
        <p:nvSpPr>
          <p:cNvPr id="3" name="Content Placeholder 2"/>
          <p:cNvSpPr>
            <a:spLocks noGrp="1"/>
          </p:cNvSpPr>
          <p:nvPr>
            <p:ph idx="1"/>
          </p:nvPr>
        </p:nvSpPr>
        <p:spPr/>
        <p:txBody>
          <a:bodyPr/>
          <a:lstStyle/>
          <a:p>
            <a:r>
              <a:rPr lang="en-US" dirty="0" err="1"/>
              <a:t>PetaStore</a:t>
            </a:r>
            <a:r>
              <a:rPr lang="en-US" dirty="0"/>
              <a:t> (current archive) will reach end-of-life when </a:t>
            </a:r>
            <a:r>
              <a:rPr lang="en-US" dirty="0" err="1"/>
              <a:t>OURRStore</a:t>
            </a:r>
            <a:r>
              <a:rPr lang="en-US" dirty="0"/>
              <a:t> gets to full production.</a:t>
            </a:r>
          </a:p>
          <a:p>
            <a:r>
              <a:rPr lang="en-US" dirty="0"/>
              <a:t>Faculty may not have funds for purchasing new media in     the next archive for their old data (that’s not relevant to their current grants).</a:t>
            </a:r>
          </a:p>
          <a:p>
            <a:r>
              <a:rPr lang="en-US" dirty="0"/>
              <a:t>Need to provide for buying up front instead of recurring charges.</a:t>
            </a:r>
          </a:p>
          <a:p>
            <a:r>
              <a:rPr lang="en-US" dirty="0"/>
              <a:t>How to handle the tape?</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29 2021</a:t>
            </a:r>
          </a:p>
        </p:txBody>
      </p:sp>
    </p:spTree>
    <p:extLst>
      <p:ext uri="{BB962C8B-B14F-4D97-AF65-F5344CB8AC3E}">
        <p14:creationId xmlns:p14="http://schemas.microsoft.com/office/powerpoint/2010/main" val="3037446266"/>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Longevity Strategy</a:t>
            </a:r>
          </a:p>
        </p:txBody>
      </p:sp>
      <p:sp>
        <p:nvSpPr>
          <p:cNvPr id="3" name="Content Placeholder 2"/>
          <p:cNvSpPr>
            <a:spLocks noGrp="1"/>
          </p:cNvSpPr>
          <p:nvPr>
            <p:ph idx="1"/>
          </p:nvPr>
        </p:nvSpPr>
        <p:spPr>
          <a:xfrm>
            <a:off x="609600" y="1276064"/>
            <a:ext cx="7924800" cy="4648200"/>
          </a:xfrm>
        </p:spPr>
        <p:txBody>
          <a:bodyPr/>
          <a:lstStyle/>
          <a:p>
            <a:pPr>
              <a:spcBef>
                <a:spcPts val="0"/>
              </a:spcBef>
            </a:pPr>
            <a:r>
              <a:rPr lang="en-US" dirty="0" err="1"/>
              <a:t>OURRstore</a:t>
            </a:r>
            <a:r>
              <a:rPr lang="en-US" dirty="0"/>
              <a:t> has to be backward-compatible with the </a:t>
            </a:r>
            <a:r>
              <a:rPr lang="en-US" dirty="0" err="1"/>
              <a:t>PetaStore</a:t>
            </a:r>
            <a:r>
              <a:rPr lang="en-US" dirty="0"/>
              <a:t>, in the sense of allowing LTO, including LTO-5 and LTO-6.</a:t>
            </a:r>
          </a:p>
          <a:p>
            <a:pPr lvl="1">
              <a:spcBef>
                <a:spcPts val="0"/>
              </a:spcBef>
            </a:pPr>
            <a:r>
              <a:rPr lang="en-US" dirty="0"/>
              <a:t>Tape cartridges are good for the earliest of:</a:t>
            </a:r>
          </a:p>
          <a:p>
            <a:pPr lvl="2">
              <a:spcBef>
                <a:spcPts val="0"/>
              </a:spcBef>
            </a:pPr>
            <a:r>
              <a:rPr lang="en-US" dirty="0"/>
              <a:t>15 years</a:t>
            </a:r>
          </a:p>
          <a:p>
            <a:pPr lvl="2">
              <a:spcBef>
                <a:spcPts val="0"/>
              </a:spcBef>
            </a:pPr>
            <a:r>
              <a:rPr lang="en-US" dirty="0"/>
              <a:t>5000 load/unload cycles</a:t>
            </a:r>
          </a:p>
          <a:p>
            <a:pPr lvl="2">
              <a:spcBef>
                <a:spcPts val="0"/>
              </a:spcBef>
            </a:pPr>
            <a:r>
              <a:rPr lang="en-US" dirty="0"/>
              <a:t>200 complete tape read/writes</a:t>
            </a:r>
          </a:p>
          <a:p>
            <a:pPr lvl="1">
              <a:spcBef>
                <a:spcPts val="0"/>
              </a:spcBef>
            </a:pPr>
            <a:r>
              <a:rPr lang="en-US" dirty="0"/>
              <a:t>So far, only 6 </a:t>
            </a:r>
            <a:r>
              <a:rPr lang="en-US" dirty="0" err="1"/>
              <a:t>PetaStore</a:t>
            </a:r>
            <a:r>
              <a:rPr lang="en-US" dirty="0"/>
              <a:t> tape cartridges (&lt;&lt; 1%) are in danger of wearing out in less than 15 years.</a:t>
            </a:r>
          </a:p>
          <a:p>
            <a:pPr>
              <a:spcBef>
                <a:spcPts val="0"/>
              </a:spcBef>
            </a:pPr>
            <a:r>
              <a:rPr lang="en-US" dirty="0" err="1"/>
              <a:t>OURRstore</a:t>
            </a:r>
            <a:r>
              <a:rPr lang="en-US" dirty="0"/>
              <a:t> must include some LTO-6 drives,                  which can read and write both LTO-6 and LTO-5,                but new tapes will be LTO-7 Type M (9 TB).</a:t>
            </a:r>
          </a:p>
          <a:p>
            <a:pPr>
              <a:spcBef>
                <a:spcPts val="0"/>
              </a:spcBef>
            </a:pPr>
            <a:r>
              <a:rPr lang="en-US" dirty="0"/>
              <a:t>Unlike disk drives, tape cartridges can migrate from system to system.</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29 2021</a:t>
            </a:r>
          </a:p>
        </p:txBody>
      </p:sp>
    </p:spTree>
    <p:extLst>
      <p:ext uri="{BB962C8B-B14F-4D97-AF65-F5344CB8AC3E}">
        <p14:creationId xmlns:p14="http://schemas.microsoft.com/office/powerpoint/2010/main" val="3117298769"/>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Longevity Mechanism</a:t>
            </a:r>
          </a:p>
        </p:txBody>
      </p:sp>
      <p:sp>
        <p:nvSpPr>
          <p:cNvPr id="3" name="Content Placeholder 2"/>
          <p:cNvSpPr>
            <a:spLocks noGrp="1"/>
          </p:cNvSpPr>
          <p:nvPr>
            <p:ph idx="1"/>
          </p:nvPr>
        </p:nvSpPr>
        <p:spPr>
          <a:xfrm>
            <a:off x="304800" y="1371600"/>
            <a:ext cx="8453438" cy="4265612"/>
          </a:xfrm>
        </p:spPr>
        <p:txBody>
          <a:bodyPr/>
          <a:lstStyle/>
          <a:p>
            <a:pPr marL="0" indent="0">
              <a:spcBef>
                <a:spcPts val="0"/>
              </a:spcBef>
              <a:buNone/>
            </a:pPr>
            <a:r>
              <a:rPr lang="en-US" dirty="0"/>
              <a:t>Once </a:t>
            </a:r>
            <a:r>
              <a:rPr lang="en-US" dirty="0" err="1"/>
              <a:t>OURRstore</a:t>
            </a:r>
            <a:r>
              <a:rPr lang="en-US" dirty="0"/>
              <a:t> is in full production:</a:t>
            </a:r>
          </a:p>
          <a:p>
            <a:pPr>
              <a:spcBef>
                <a:spcPts val="0"/>
              </a:spcBef>
            </a:pPr>
            <a:r>
              <a:rPr lang="en-US" dirty="0"/>
              <a:t>Set </a:t>
            </a:r>
            <a:r>
              <a:rPr lang="en-US" dirty="0" err="1"/>
              <a:t>PetaStore</a:t>
            </a:r>
            <a:r>
              <a:rPr lang="en-US" dirty="0"/>
              <a:t> to read-only.</a:t>
            </a:r>
          </a:p>
          <a:p>
            <a:pPr>
              <a:spcBef>
                <a:spcPts val="0"/>
              </a:spcBef>
            </a:pPr>
            <a:r>
              <a:rPr lang="en-US" dirty="0"/>
              <a:t>On the </a:t>
            </a:r>
            <a:r>
              <a:rPr lang="en-US" dirty="0" err="1"/>
              <a:t>PetaStore</a:t>
            </a:r>
            <a:r>
              <a:rPr lang="en-US" dirty="0"/>
              <a:t>, for a small number of tape cartridges,  identify all the files on them.</a:t>
            </a:r>
          </a:p>
          <a:p>
            <a:pPr>
              <a:spcBef>
                <a:spcPts val="0"/>
              </a:spcBef>
            </a:pPr>
            <a:r>
              <a:rPr lang="en-US" dirty="0"/>
              <a:t>Copy all those tape cartridges to </a:t>
            </a:r>
            <a:r>
              <a:rPr lang="en-US" dirty="0" err="1"/>
              <a:t>OURRstore</a:t>
            </a:r>
            <a:r>
              <a:rPr lang="en-US" dirty="0"/>
              <a:t>.</a:t>
            </a:r>
          </a:p>
          <a:p>
            <a:pPr>
              <a:spcBef>
                <a:spcPts val="0"/>
              </a:spcBef>
            </a:pPr>
            <a:r>
              <a:rPr lang="en-US" dirty="0"/>
              <a:t>Export those tape cartridges from the </a:t>
            </a:r>
            <a:r>
              <a:rPr lang="en-US" dirty="0" err="1"/>
              <a:t>PetaStore</a:t>
            </a:r>
            <a:r>
              <a:rPr lang="en-US" dirty="0"/>
              <a:t>.</a:t>
            </a:r>
          </a:p>
          <a:p>
            <a:pPr>
              <a:spcBef>
                <a:spcPts val="0"/>
              </a:spcBef>
            </a:pPr>
            <a:r>
              <a:rPr lang="en-US" dirty="0"/>
              <a:t>Import them into </a:t>
            </a:r>
            <a:r>
              <a:rPr lang="en-US" dirty="0" err="1"/>
              <a:t>OURRstore</a:t>
            </a:r>
            <a:r>
              <a:rPr lang="en-US" dirty="0"/>
              <a:t> and reformat.</a:t>
            </a:r>
          </a:p>
          <a:p>
            <a:pPr>
              <a:spcBef>
                <a:spcPts val="0"/>
              </a:spcBef>
            </a:pPr>
            <a:r>
              <a:rPr lang="en-US" dirty="0"/>
              <a:t>Repeat, copying the new files onto the newly imported cartridges.</a:t>
            </a:r>
          </a:p>
          <a:p>
            <a:pPr>
              <a:spcBef>
                <a:spcPts val="0"/>
              </a:spcBef>
            </a:pPr>
            <a:r>
              <a:rPr lang="en-US" dirty="0"/>
              <a:t>When all files are copied (months, maybe a year), decommission the </a:t>
            </a:r>
            <a:r>
              <a:rPr lang="en-US" dirty="0" err="1"/>
              <a:t>PetaStore</a:t>
            </a:r>
            <a:r>
              <a:rPr lang="en-US" dirty="0"/>
              <a:t>.</a:t>
            </a:r>
          </a:p>
          <a:p>
            <a:pPr marL="0" indent="0">
              <a:spcBef>
                <a:spcPts val="0"/>
              </a:spcBef>
              <a:buNone/>
            </a:pPr>
            <a:r>
              <a:rPr lang="en-US" dirty="0"/>
              <a:t>We’ll use this same procedure at </a:t>
            </a:r>
            <a:r>
              <a:rPr lang="en-US" dirty="0" err="1"/>
              <a:t>OURRstore’s</a:t>
            </a:r>
            <a:r>
              <a:rPr lang="en-US" dirty="0"/>
              <a:t> end of life.</a:t>
            </a:r>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29 2021</a:t>
            </a:r>
          </a:p>
        </p:txBody>
      </p:sp>
    </p:spTree>
    <p:extLst>
      <p:ext uri="{BB962C8B-B14F-4D97-AF65-F5344CB8AC3E}">
        <p14:creationId xmlns:p14="http://schemas.microsoft.com/office/powerpoint/2010/main" val="3918830693"/>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Schooner: non-condominium nodes</a:t>
            </a:r>
          </a:p>
        </p:txBody>
      </p:sp>
      <p:sp>
        <p:nvSpPr>
          <p:cNvPr id="3" name="Content Placeholder 2"/>
          <p:cNvSpPr>
            <a:spLocks noGrp="1"/>
          </p:cNvSpPr>
          <p:nvPr>
            <p:ph idx="1"/>
          </p:nvPr>
        </p:nvSpPr>
        <p:spPr>
          <a:xfrm>
            <a:off x="609600" y="1227477"/>
            <a:ext cx="8174038" cy="4648200"/>
          </a:xfrm>
        </p:spPr>
        <p:txBody>
          <a:bodyPr/>
          <a:lstStyle/>
          <a:p>
            <a:pPr>
              <a:spcBef>
                <a:spcPts val="300"/>
              </a:spcBef>
            </a:pPr>
            <a:r>
              <a:rPr lang="en-US" dirty="0"/>
              <a:t>Compute nodes, non-condominium, Haswell</a:t>
            </a:r>
          </a:p>
          <a:p>
            <a:pPr lvl="1">
              <a:spcBef>
                <a:spcPts val="300"/>
              </a:spcBef>
            </a:pPr>
            <a:r>
              <a:rPr lang="en-US" sz="1700" dirty="0"/>
              <a:t>266 x R430, dual E5-2650v3 10-core 2.3/2.0/2.6 GHz,     32 GB RAM</a:t>
            </a:r>
          </a:p>
          <a:p>
            <a:pPr lvl="1">
              <a:spcBef>
                <a:spcPts val="300"/>
              </a:spcBef>
            </a:pPr>
            <a:r>
              <a:rPr lang="en-US" sz="1700" dirty="0"/>
              <a:t>  72 x R430, dual E5-2660v3 10-core 2.6/2.2/2.9 GHz,     32 GB RAM</a:t>
            </a:r>
          </a:p>
          <a:p>
            <a:pPr lvl="1">
              <a:spcBef>
                <a:spcPts val="300"/>
              </a:spcBef>
            </a:pPr>
            <a:r>
              <a:rPr lang="en-US" sz="1700" dirty="0"/>
              <a:t>  48 x R430, dual E5-2670v3 12-core 2.3/2.0/2.6 GHz,     64 GB RAM</a:t>
            </a:r>
          </a:p>
          <a:p>
            <a:pPr>
              <a:spcBef>
                <a:spcPts val="300"/>
              </a:spcBef>
            </a:pPr>
            <a:r>
              <a:rPr lang="en-US" dirty="0"/>
              <a:t>Accelerator-capable nodes, non-condominium, Haswell</a:t>
            </a:r>
          </a:p>
          <a:p>
            <a:pPr lvl="1">
              <a:spcBef>
                <a:spcPts val="300"/>
              </a:spcBef>
            </a:pPr>
            <a:r>
              <a:rPr lang="en-US" sz="1700" dirty="0"/>
              <a:t>  28 x R730, dual E5-2650v3 10-core 2.3/2.0/2.6 GHz,     32 GB RAM</a:t>
            </a:r>
          </a:p>
          <a:p>
            <a:pPr lvl="1">
              <a:spcBef>
                <a:spcPts val="300"/>
              </a:spcBef>
            </a:pPr>
            <a:r>
              <a:rPr lang="en-US" sz="1700" dirty="0"/>
              <a:t>    5 x R730, dual E5-2670v3 12-core 2.3/2.0/2.6 GHz,     64 GB RAM</a:t>
            </a:r>
          </a:p>
          <a:p>
            <a:pPr>
              <a:spcBef>
                <a:spcPts val="300"/>
              </a:spcBef>
            </a:pPr>
            <a:r>
              <a:rPr lang="en-US" dirty="0"/>
              <a:t>Large RAM node, non-condominium, Haswell</a:t>
            </a:r>
          </a:p>
          <a:p>
            <a:pPr lvl="1">
              <a:spcBef>
                <a:spcPts val="300"/>
              </a:spcBef>
            </a:pPr>
            <a:r>
              <a:rPr lang="en-US" sz="1700" dirty="0"/>
              <a:t>    1 x R930, quad E7-4809v3  8-core 2.0/1.8/1.8 GHz, 1024 GB RAM</a:t>
            </a:r>
          </a:p>
          <a:p>
            <a:pPr>
              <a:spcBef>
                <a:spcPts val="300"/>
              </a:spcBef>
            </a:pPr>
            <a:r>
              <a:rPr lang="en-US" dirty="0"/>
              <a:t>Accelerators, non-condominium</a:t>
            </a:r>
          </a:p>
          <a:p>
            <a:pPr lvl="1">
              <a:spcBef>
                <a:spcPts val="300"/>
              </a:spcBef>
            </a:pPr>
            <a:r>
              <a:rPr lang="en-US" sz="1700" dirty="0"/>
              <a:t>    6 x NVIDIA K20M</a:t>
            </a:r>
          </a:p>
          <a:p>
            <a:pPr lvl="1">
              <a:spcBef>
                <a:spcPts val="300"/>
              </a:spcBef>
            </a:pPr>
            <a:r>
              <a:rPr lang="en-US" sz="1700" dirty="0"/>
              <a:t>  24 x Intel Xeon Phi 31S1P</a:t>
            </a:r>
          </a:p>
          <a:p>
            <a:pPr>
              <a:spcBef>
                <a:spcPts val="300"/>
              </a:spcBef>
            </a:pPr>
            <a:r>
              <a:rPr lang="en-US" dirty="0"/>
              <a:t>Subtotal peak CPU speed, non-condominium:                280.47 TFLOPs (base), 365.26 TFLOPs (max turbo)</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29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136</a:t>
            </a:fld>
            <a:endParaRPr lang="en-US"/>
          </a:p>
        </p:txBody>
      </p:sp>
    </p:spTree>
    <p:extLst>
      <p:ext uri="{BB962C8B-B14F-4D97-AF65-F5344CB8AC3E}">
        <p14:creationId xmlns:p14="http://schemas.microsoft.com/office/powerpoint/2010/main" val="350124701"/>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Schooner: Condominium, Haswell/Broadwell</a:t>
            </a:r>
          </a:p>
        </p:txBody>
      </p:sp>
      <p:sp>
        <p:nvSpPr>
          <p:cNvPr id="3" name="Content Placeholder 2"/>
          <p:cNvSpPr>
            <a:spLocks noGrp="1"/>
          </p:cNvSpPr>
          <p:nvPr>
            <p:ph idx="1"/>
          </p:nvPr>
        </p:nvSpPr>
        <p:spPr>
          <a:xfrm>
            <a:off x="304800" y="1119668"/>
            <a:ext cx="8610600" cy="4648200"/>
          </a:xfrm>
        </p:spPr>
        <p:txBody>
          <a:bodyPr/>
          <a:lstStyle/>
          <a:p>
            <a:pPr>
              <a:spcBef>
                <a:spcPts val="0"/>
              </a:spcBef>
            </a:pPr>
            <a:r>
              <a:rPr lang="en-US" dirty="0"/>
              <a:t>Compute nodes, condominium, Haswell/Broadwell</a:t>
            </a:r>
          </a:p>
          <a:p>
            <a:pPr lvl="1">
              <a:spcBef>
                <a:spcPts val="0"/>
              </a:spcBef>
            </a:pPr>
            <a:r>
              <a:rPr lang="en-US" sz="1700" dirty="0"/>
              <a:t>  7 x R630, dual E5-2640v3     8-core 2.6/2.2/2.8 GHz,     32 GB RAM</a:t>
            </a:r>
          </a:p>
          <a:p>
            <a:pPr lvl="1">
              <a:spcBef>
                <a:spcPts val="0"/>
              </a:spcBef>
            </a:pPr>
            <a:r>
              <a:rPr lang="en-US" sz="1700" dirty="0"/>
              <a:t>  6 x R430, dual E5-2650Lv3 12-core 1.8/1.5/2.1 GHz,     64 GB RAM</a:t>
            </a:r>
          </a:p>
          <a:p>
            <a:pPr lvl="1">
              <a:spcBef>
                <a:spcPts val="0"/>
              </a:spcBef>
            </a:pPr>
            <a:r>
              <a:rPr lang="en-US" sz="1700" dirty="0"/>
              <a:t>84 x R430, dual E5-2670v3   12-core 2.3/2.0/2.6 GHz,     64 GB RAM</a:t>
            </a:r>
          </a:p>
          <a:p>
            <a:pPr lvl="1">
              <a:spcBef>
                <a:spcPts val="0"/>
              </a:spcBef>
            </a:pPr>
            <a:r>
              <a:rPr lang="en-US" sz="1700" dirty="0"/>
              <a:t>  5 x R430, dual E5-2670v3,  12-core 2.3/2.0/2.6 GHz,   128 GB RAM</a:t>
            </a:r>
          </a:p>
          <a:p>
            <a:pPr lvl="1">
              <a:spcBef>
                <a:spcPts val="0"/>
              </a:spcBef>
            </a:pPr>
            <a:r>
              <a:rPr lang="en-US" sz="1700" dirty="0"/>
              <a:t>14 x R430, dual E5-2650v4   12-core 2.2/1.8/2.8 GHz,     64 GB RAM</a:t>
            </a:r>
          </a:p>
          <a:p>
            <a:pPr lvl="1">
              <a:spcBef>
                <a:spcPts val="0"/>
              </a:spcBef>
            </a:pPr>
            <a:r>
              <a:rPr lang="en-US" sz="1700" dirty="0"/>
              <a:t>  6 x R730, dual E5-2630v3,    8-core 2.4/2.1/2.6 GHz,   128 GB RAM</a:t>
            </a:r>
          </a:p>
          <a:p>
            <a:pPr>
              <a:spcBef>
                <a:spcPts val="0"/>
              </a:spcBef>
            </a:pPr>
            <a:r>
              <a:rPr lang="en-US" dirty="0"/>
              <a:t>Accelerator-capable nodes, condominium, Haswell</a:t>
            </a:r>
          </a:p>
          <a:p>
            <a:pPr lvl="1">
              <a:spcBef>
                <a:spcPts val="0"/>
              </a:spcBef>
            </a:pPr>
            <a:r>
              <a:rPr lang="en-US" sz="1700" dirty="0"/>
              <a:t>  1 x R730, dual E5-2650v3   10-core 2.3/2.0/2.6 GHz,     32 GB RAM</a:t>
            </a:r>
          </a:p>
          <a:p>
            <a:pPr lvl="1">
              <a:spcBef>
                <a:spcPts val="0"/>
              </a:spcBef>
            </a:pPr>
            <a:r>
              <a:rPr lang="en-US" sz="1700" dirty="0"/>
              <a:t>  3 x R730, dual E5-2670v3   12-core 2.3/2.0/2.6 GHz,     64 GB RAM</a:t>
            </a:r>
          </a:p>
          <a:p>
            <a:pPr>
              <a:spcBef>
                <a:spcPts val="0"/>
              </a:spcBef>
            </a:pPr>
            <a:r>
              <a:rPr lang="en-US" dirty="0"/>
              <a:t>Large RAM node, condominium, Haswell/Broadwell</a:t>
            </a:r>
          </a:p>
          <a:p>
            <a:pPr lvl="1">
              <a:spcBef>
                <a:spcPts val="0"/>
              </a:spcBef>
            </a:pPr>
            <a:r>
              <a:rPr lang="en-US" sz="1700" dirty="0"/>
              <a:t>  1 x R930, quad E7-4809v3    8-core 2.0/1.8/1.8 GHz, 3072 GB RAM</a:t>
            </a:r>
          </a:p>
          <a:p>
            <a:pPr lvl="1">
              <a:spcBef>
                <a:spcPts val="0"/>
              </a:spcBef>
            </a:pPr>
            <a:r>
              <a:rPr lang="en-US" sz="1700" dirty="0"/>
              <a:t>  1 x R930, quad E7-4830v4  14-core 2.0/1.6/2.2 GHz, 2048 GB RAM</a:t>
            </a:r>
          </a:p>
          <a:p>
            <a:pPr>
              <a:spcBef>
                <a:spcPts val="0"/>
              </a:spcBef>
            </a:pPr>
            <a:r>
              <a:rPr lang="en-US" dirty="0"/>
              <a:t>Accelerators</a:t>
            </a:r>
          </a:p>
          <a:p>
            <a:pPr lvl="1">
              <a:spcBef>
                <a:spcPts val="0"/>
              </a:spcBef>
            </a:pPr>
            <a:r>
              <a:rPr lang="en-US" sz="1700" dirty="0"/>
              <a:t>  8 x NVIDIA K20M</a:t>
            </a:r>
          </a:p>
          <a:p>
            <a:pPr>
              <a:spcBef>
                <a:spcPts val="0"/>
              </a:spcBef>
            </a:pPr>
            <a:r>
              <a:rPr lang="en-US" dirty="0"/>
              <a:t>Subtotal peak CPU speed, new condominium:                        93.95 TFLOPs (base), 124.29 TFLOPs (max turbo)</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29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137</a:t>
            </a:fld>
            <a:endParaRPr lang="en-US"/>
          </a:p>
        </p:txBody>
      </p:sp>
    </p:spTree>
    <p:extLst>
      <p:ext uri="{BB962C8B-B14F-4D97-AF65-F5344CB8AC3E}">
        <p14:creationId xmlns:p14="http://schemas.microsoft.com/office/powerpoint/2010/main" val="1715818125"/>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Schooner: Condominium, Skylake/Cascade Lake/KNL</a:t>
            </a:r>
          </a:p>
        </p:txBody>
      </p:sp>
      <p:sp>
        <p:nvSpPr>
          <p:cNvPr id="3" name="Content Placeholder 2"/>
          <p:cNvSpPr>
            <a:spLocks noGrp="1"/>
          </p:cNvSpPr>
          <p:nvPr>
            <p:ph idx="1"/>
          </p:nvPr>
        </p:nvSpPr>
        <p:spPr>
          <a:xfrm>
            <a:off x="304800" y="1119668"/>
            <a:ext cx="8610600" cy="4648200"/>
          </a:xfrm>
        </p:spPr>
        <p:txBody>
          <a:bodyPr/>
          <a:lstStyle/>
          <a:p>
            <a:pPr>
              <a:spcBef>
                <a:spcPts val="0"/>
              </a:spcBef>
            </a:pPr>
            <a:r>
              <a:rPr lang="en-US" dirty="0"/>
              <a:t>Compute nodes, condominium, Skylake/Cascade Lake</a:t>
            </a:r>
          </a:p>
          <a:p>
            <a:pPr lvl="1">
              <a:spcBef>
                <a:spcPts val="0"/>
              </a:spcBef>
            </a:pPr>
            <a:r>
              <a:rPr lang="en-US" sz="1700" dirty="0"/>
              <a:t>12 x R640, dual Gold 6140     18-core 2.3/1.5/2.1 GHz,    96 GB RAM</a:t>
            </a:r>
          </a:p>
          <a:p>
            <a:pPr lvl="1">
              <a:spcBef>
                <a:spcPts val="0"/>
              </a:spcBef>
            </a:pPr>
            <a:r>
              <a:rPr lang="en-US" sz="1700" dirty="0"/>
              <a:t>  1 x R640, dual Gold 6152     22-core 1.8/1.5/2.1 GHz,  384 GB RAM</a:t>
            </a:r>
          </a:p>
          <a:p>
            <a:pPr lvl="1">
              <a:spcBef>
                <a:spcPts val="0"/>
              </a:spcBef>
            </a:pPr>
            <a:r>
              <a:rPr lang="en-US" sz="1700" dirty="0"/>
              <a:t>  4 x R640, dual Gold 6230     12-core 2.1/1.1/2.0 GHz,    96 GB RAM</a:t>
            </a:r>
          </a:p>
          <a:p>
            <a:pPr lvl="1">
              <a:spcBef>
                <a:spcPts val="0"/>
              </a:spcBef>
            </a:pPr>
            <a:r>
              <a:rPr lang="en-US" sz="1700" dirty="0"/>
              <a:t>  5 x R440, dual Gold 6230     12-core 2.1/1.1/2.0 GHz,  192 GB RAM</a:t>
            </a:r>
          </a:p>
          <a:p>
            <a:pPr lvl="1">
              <a:spcBef>
                <a:spcPts val="0"/>
              </a:spcBef>
            </a:pPr>
            <a:r>
              <a:rPr lang="en-US" sz="1700" dirty="0"/>
              <a:t>  4 x R440, dual Gold 6230     12-core 2.1/1.1/2.0 GHz,    96 GB RAM</a:t>
            </a:r>
          </a:p>
          <a:p>
            <a:pPr>
              <a:spcBef>
                <a:spcPts val="0"/>
              </a:spcBef>
            </a:pPr>
            <a:r>
              <a:rPr lang="en-US" dirty="0"/>
              <a:t>Compute nodes, condominium, Intel Xeon Phi Knights Landing</a:t>
            </a:r>
          </a:p>
          <a:p>
            <a:pPr lvl="1">
              <a:spcBef>
                <a:spcPts val="0"/>
              </a:spcBef>
            </a:pPr>
            <a:r>
              <a:rPr lang="en-US" sz="1700" dirty="0"/>
              <a:t>  5 x C6320p, </a:t>
            </a:r>
            <a:r>
              <a:rPr lang="en-US" sz="1700" dirty="0" err="1"/>
              <a:t>sgl</a:t>
            </a:r>
            <a:r>
              <a:rPr lang="en-US" sz="1700" dirty="0"/>
              <a:t> 7210,          64-core 1.3/1.5 GHz,           48 GB RAM</a:t>
            </a:r>
          </a:p>
          <a:p>
            <a:pPr lvl="1">
              <a:spcBef>
                <a:spcPts val="0"/>
              </a:spcBef>
            </a:pPr>
            <a:r>
              <a:rPr lang="en-US" sz="1700" dirty="0"/>
              <a:t>  3 x C6230p, </a:t>
            </a:r>
            <a:r>
              <a:rPr lang="en-US" sz="1700" dirty="0" err="1"/>
              <a:t>sgl</a:t>
            </a:r>
            <a:r>
              <a:rPr lang="en-US" sz="1700" dirty="0"/>
              <a:t> 7230,          64-core 1.3/1.5 GHz,           48 GB RAM</a:t>
            </a:r>
          </a:p>
          <a:p>
            <a:pPr>
              <a:spcBef>
                <a:spcPts val="0"/>
              </a:spcBef>
            </a:pPr>
            <a:r>
              <a:rPr lang="en-US" dirty="0"/>
              <a:t>Subtotal peak CPU speed, condominium              Skylake/Cascade Lake/KNL:                                                    62.31 TFLOPs (base), 76.53 TFLOPs (max turbo)</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29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138</a:t>
            </a:fld>
            <a:endParaRPr lang="en-US"/>
          </a:p>
        </p:txBody>
      </p:sp>
    </p:spTree>
    <p:extLst>
      <p:ext uri="{BB962C8B-B14F-4D97-AF65-F5344CB8AC3E}">
        <p14:creationId xmlns:p14="http://schemas.microsoft.com/office/powerpoint/2010/main" val="900985963"/>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Schooner: Condominium, Sandy Bridge</a:t>
            </a:r>
          </a:p>
        </p:txBody>
      </p:sp>
      <p:sp>
        <p:nvSpPr>
          <p:cNvPr id="3" name="Content Placeholder 2"/>
          <p:cNvSpPr>
            <a:spLocks noGrp="1"/>
          </p:cNvSpPr>
          <p:nvPr>
            <p:ph idx="1"/>
          </p:nvPr>
        </p:nvSpPr>
        <p:spPr>
          <a:xfrm>
            <a:off x="609600" y="1371600"/>
            <a:ext cx="8077200" cy="4648200"/>
          </a:xfrm>
        </p:spPr>
        <p:txBody>
          <a:bodyPr/>
          <a:lstStyle/>
          <a:p>
            <a:pPr marL="0" indent="0">
              <a:spcBef>
                <a:spcPts val="300"/>
              </a:spcBef>
              <a:buNone/>
            </a:pPr>
            <a:r>
              <a:rPr lang="en-US" dirty="0"/>
              <a:t>As an experiment, we transferred condominium nodes from Boomer over to Schooner. This worked great!</a:t>
            </a:r>
          </a:p>
          <a:p>
            <a:pPr>
              <a:spcBef>
                <a:spcPts val="300"/>
              </a:spcBef>
            </a:pPr>
            <a:r>
              <a:rPr lang="en-US" dirty="0"/>
              <a:t>Compute nodes, condominium, old</a:t>
            </a:r>
          </a:p>
          <a:p>
            <a:pPr lvl="1">
              <a:spcBef>
                <a:spcPts val="300"/>
              </a:spcBef>
            </a:pPr>
            <a:r>
              <a:rPr lang="en-US" sz="1700" dirty="0"/>
              <a:t>59 x R620, dual E5-2650 [v1], 8-core, 2.0 GHz, 32 GB</a:t>
            </a:r>
          </a:p>
          <a:p>
            <a:pPr>
              <a:spcBef>
                <a:spcPts val="300"/>
              </a:spcBef>
            </a:pPr>
            <a:r>
              <a:rPr lang="en-US" dirty="0"/>
              <a:t>Accelerator-capable nodes, condominium, old</a:t>
            </a:r>
          </a:p>
          <a:p>
            <a:pPr lvl="1">
              <a:spcBef>
                <a:spcPts val="300"/>
              </a:spcBef>
            </a:pPr>
            <a:r>
              <a:rPr lang="en-US" sz="1700" dirty="0"/>
              <a:t>  6 x R720, dual E5-2650 [v1], 8-core, 2.0 GHz, 32 GB</a:t>
            </a:r>
          </a:p>
          <a:p>
            <a:pPr>
              <a:spcBef>
                <a:spcPts val="300"/>
              </a:spcBef>
            </a:pPr>
            <a:r>
              <a:rPr lang="en-US" dirty="0"/>
              <a:t>Accelerators, condominium, old</a:t>
            </a:r>
          </a:p>
          <a:p>
            <a:pPr lvl="1">
              <a:spcBef>
                <a:spcPts val="300"/>
              </a:spcBef>
            </a:pPr>
            <a:r>
              <a:rPr lang="en-US" sz="1700" dirty="0"/>
              <a:t>12 x NVIDIA M2075</a:t>
            </a:r>
          </a:p>
          <a:p>
            <a:pPr lvl="1">
              <a:spcBef>
                <a:spcPts val="300"/>
              </a:spcBef>
            </a:pPr>
            <a:r>
              <a:rPr lang="en-US" sz="1700" dirty="0"/>
              <a:t>  6 x NVIDIA K20M</a:t>
            </a:r>
          </a:p>
          <a:p>
            <a:pPr>
              <a:spcBef>
                <a:spcPts val="300"/>
              </a:spcBef>
            </a:pPr>
            <a:r>
              <a:rPr lang="en-US" dirty="0"/>
              <a:t>Storage, </a:t>
            </a:r>
            <a:r>
              <a:rPr lang="en-US" dirty="0" err="1"/>
              <a:t>diskfull</a:t>
            </a:r>
            <a:r>
              <a:rPr lang="en-US" dirty="0"/>
              <a:t> nodes, condominium, old</a:t>
            </a:r>
          </a:p>
          <a:p>
            <a:pPr lvl="1">
              <a:spcBef>
                <a:spcPts val="300"/>
              </a:spcBef>
            </a:pPr>
            <a:r>
              <a:rPr lang="en-US" sz="1700" dirty="0"/>
              <a:t>  4 x R720xd, 12 x 3 TB = ~19 TB usable each</a:t>
            </a:r>
          </a:p>
          <a:p>
            <a:pPr>
              <a:spcBef>
                <a:spcPts val="300"/>
              </a:spcBef>
            </a:pPr>
            <a:r>
              <a:rPr lang="en-US" dirty="0"/>
              <a:t>Subtotal peak CPU speed, old condominium: 16.64 TFLOPs</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29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139</a:t>
            </a:fld>
            <a:endParaRPr lang="en-US"/>
          </a:p>
        </p:txBody>
      </p:sp>
    </p:spTree>
    <p:extLst>
      <p:ext uri="{BB962C8B-B14F-4D97-AF65-F5344CB8AC3E}">
        <p14:creationId xmlns:p14="http://schemas.microsoft.com/office/powerpoint/2010/main" val="415116798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89CB9-99C0-4327-B40A-F2A8BE580C71}"/>
              </a:ext>
            </a:extLst>
          </p:cNvPr>
          <p:cNvSpPr>
            <a:spLocks noGrp="1"/>
          </p:cNvSpPr>
          <p:nvPr>
            <p:ph type="title"/>
          </p:nvPr>
        </p:nvSpPr>
        <p:spPr/>
        <p:txBody>
          <a:bodyPr/>
          <a:lstStyle/>
          <a:p>
            <a:r>
              <a:rPr lang="en-US" dirty="0"/>
              <a:t>OSCER Resources</a:t>
            </a:r>
          </a:p>
        </p:txBody>
      </p:sp>
      <p:sp>
        <p:nvSpPr>
          <p:cNvPr id="3" name="Content Placeholder 2">
            <a:extLst>
              <a:ext uri="{FF2B5EF4-FFF2-40B4-BE49-F238E27FC236}">
                <a16:creationId xmlns:a16="http://schemas.microsoft.com/office/drawing/2014/main" id="{0F4F06BD-05A2-436A-B48D-772EC652D31A}"/>
              </a:ext>
            </a:extLst>
          </p:cNvPr>
          <p:cNvSpPr>
            <a:spLocks noGrp="1"/>
          </p:cNvSpPr>
          <p:nvPr>
            <p:ph idx="1"/>
          </p:nvPr>
        </p:nvSpPr>
        <p:spPr/>
        <p:txBody>
          <a:bodyPr/>
          <a:lstStyle/>
          <a:p>
            <a:pPr marL="0" indent="0" algn="ctr">
              <a:buNone/>
            </a:pPr>
            <a:r>
              <a:rPr lang="en-US" b="1" dirty="0"/>
              <a:t>Deploying/Upgrading 5 Major Systems This Year!</a:t>
            </a:r>
          </a:p>
        </p:txBody>
      </p:sp>
      <p:sp>
        <p:nvSpPr>
          <p:cNvPr id="4" name="Footer Placeholder 3">
            <a:extLst>
              <a:ext uri="{FF2B5EF4-FFF2-40B4-BE49-F238E27FC236}">
                <a16:creationId xmlns:a16="http://schemas.microsoft.com/office/drawing/2014/main" id="{824E285C-8D36-46D4-97C4-98B1C15DF6D6}"/>
              </a:ext>
            </a:extLst>
          </p:cNvPr>
          <p:cNvSpPr>
            <a:spLocks noGrp="1"/>
          </p:cNvSpPr>
          <p:nvPr>
            <p:ph type="ftr" sz="quarter" idx="10"/>
          </p:nvPr>
        </p:nvSpPr>
        <p:spPr/>
        <p:txBody>
          <a:bodyPr/>
          <a:lstStyle/>
          <a:p>
            <a:pPr>
              <a:defRPr/>
            </a:pPr>
            <a:r>
              <a:rPr lang="en-US"/>
              <a:t>OSCER State of the Center Address</a:t>
            </a:r>
          </a:p>
          <a:p>
            <a:pPr>
              <a:defRPr/>
            </a:pPr>
            <a:r>
              <a:rPr lang="en-US"/>
              <a:t>Wed Sep 29 2021</a:t>
            </a:r>
            <a:endParaRPr lang="en-US" dirty="0"/>
          </a:p>
        </p:txBody>
      </p:sp>
      <p:sp>
        <p:nvSpPr>
          <p:cNvPr id="5" name="Slide Number Placeholder 4">
            <a:extLst>
              <a:ext uri="{FF2B5EF4-FFF2-40B4-BE49-F238E27FC236}">
                <a16:creationId xmlns:a16="http://schemas.microsoft.com/office/drawing/2014/main" id="{F4363FC9-C2CB-4CF1-8FED-49B8C97949D9}"/>
              </a:ext>
            </a:extLst>
          </p:cNvPr>
          <p:cNvSpPr>
            <a:spLocks noGrp="1"/>
          </p:cNvSpPr>
          <p:nvPr>
            <p:ph type="sldNum" sz="quarter" idx="11"/>
          </p:nvPr>
        </p:nvSpPr>
        <p:spPr/>
        <p:txBody>
          <a:bodyPr/>
          <a:lstStyle/>
          <a:p>
            <a:pPr>
              <a:defRPr/>
            </a:pPr>
            <a:fld id="{DAFF6522-D39A-4EFB-9FD2-0F43165FD2EE}" type="slidenum">
              <a:rPr lang="en-US" smtClean="0"/>
              <a:pPr>
                <a:defRPr/>
              </a:pPr>
              <a:t>14</a:t>
            </a:fld>
            <a:endParaRPr lang="en-US"/>
          </a:p>
        </p:txBody>
      </p:sp>
      <p:grpSp>
        <p:nvGrpSpPr>
          <p:cNvPr id="6" name="Group 5">
            <a:extLst>
              <a:ext uri="{FF2B5EF4-FFF2-40B4-BE49-F238E27FC236}">
                <a16:creationId xmlns:a16="http://schemas.microsoft.com/office/drawing/2014/main" id="{4A1B4014-7590-4864-BC45-6DE6C95674C7}"/>
              </a:ext>
            </a:extLst>
          </p:cNvPr>
          <p:cNvGrpSpPr/>
          <p:nvPr/>
        </p:nvGrpSpPr>
        <p:grpSpPr>
          <a:xfrm>
            <a:off x="2857854" y="2133600"/>
            <a:ext cx="3829929" cy="3763623"/>
            <a:chOff x="3778853" y="1449069"/>
            <a:chExt cx="3829929" cy="3763623"/>
          </a:xfrm>
        </p:grpSpPr>
        <p:grpSp>
          <p:nvGrpSpPr>
            <p:cNvPr id="7" name="Group 6">
              <a:extLst>
                <a:ext uri="{FF2B5EF4-FFF2-40B4-BE49-F238E27FC236}">
                  <a16:creationId xmlns:a16="http://schemas.microsoft.com/office/drawing/2014/main" id="{275D3195-ECB5-43DD-A7E1-E9F7B4ED580F}"/>
                </a:ext>
              </a:extLst>
            </p:cNvPr>
            <p:cNvGrpSpPr/>
            <p:nvPr/>
          </p:nvGrpSpPr>
          <p:grpSpPr>
            <a:xfrm>
              <a:off x="5060272" y="2716567"/>
              <a:ext cx="1035728" cy="1029810"/>
              <a:chOff x="5060272" y="2716567"/>
              <a:chExt cx="1035728" cy="1029810"/>
            </a:xfrm>
          </p:grpSpPr>
          <p:sp>
            <p:nvSpPr>
              <p:cNvPr id="89" name="Oval 88">
                <a:extLst>
                  <a:ext uri="{FF2B5EF4-FFF2-40B4-BE49-F238E27FC236}">
                    <a16:creationId xmlns:a16="http://schemas.microsoft.com/office/drawing/2014/main" id="{730BA40D-33BA-4904-BB10-121E808F4D54}"/>
                  </a:ext>
                </a:extLst>
              </p:cNvPr>
              <p:cNvSpPr/>
              <p:nvPr/>
            </p:nvSpPr>
            <p:spPr>
              <a:xfrm>
                <a:off x="5060272" y="2716567"/>
                <a:ext cx="1035728" cy="10298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FAE96F65-3C04-4058-ACD6-89B42A79149C}"/>
                  </a:ext>
                </a:extLst>
              </p:cNvPr>
              <p:cNvSpPr txBox="1"/>
              <p:nvPr/>
            </p:nvSpPr>
            <p:spPr>
              <a:xfrm>
                <a:off x="5187611" y="3046806"/>
                <a:ext cx="78105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OFFN</a:t>
                </a:r>
              </a:p>
            </p:txBody>
          </p:sp>
        </p:grpSp>
        <p:grpSp>
          <p:nvGrpSpPr>
            <p:cNvPr id="8" name="Group 7">
              <a:extLst>
                <a:ext uri="{FF2B5EF4-FFF2-40B4-BE49-F238E27FC236}">
                  <a16:creationId xmlns:a16="http://schemas.microsoft.com/office/drawing/2014/main" id="{9D730B99-058A-4C45-BDE7-0A1D78325DD4}"/>
                </a:ext>
              </a:extLst>
            </p:cNvPr>
            <p:cNvGrpSpPr/>
            <p:nvPr/>
          </p:nvGrpSpPr>
          <p:grpSpPr>
            <a:xfrm>
              <a:off x="4046572" y="4112555"/>
              <a:ext cx="1543050" cy="1095375"/>
              <a:chOff x="6138862" y="3750469"/>
              <a:chExt cx="1543050" cy="1095375"/>
            </a:xfrm>
          </p:grpSpPr>
          <p:grpSp>
            <p:nvGrpSpPr>
              <p:cNvPr id="82" name="Group 81">
                <a:extLst>
                  <a:ext uri="{FF2B5EF4-FFF2-40B4-BE49-F238E27FC236}">
                    <a16:creationId xmlns:a16="http://schemas.microsoft.com/office/drawing/2014/main" id="{5CC6E709-AEF7-4133-AEB1-BC6F0E8E1B79}"/>
                  </a:ext>
                </a:extLst>
              </p:cNvPr>
              <p:cNvGrpSpPr/>
              <p:nvPr/>
            </p:nvGrpSpPr>
            <p:grpSpPr>
              <a:xfrm>
                <a:off x="6138862" y="3750469"/>
                <a:ext cx="1543050" cy="1095375"/>
                <a:chOff x="6819900" y="3990975"/>
                <a:chExt cx="1543050" cy="1095375"/>
              </a:xfrm>
            </p:grpSpPr>
            <p:sp>
              <p:nvSpPr>
                <p:cNvPr id="84" name="Oval 83">
                  <a:extLst>
                    <a:ext uri="{FF2B5EF4-FFF2-40B4-BE49-F238E27FC236}">
                      <a16:creationId xmlns:a16="http://schemas.microsoft.com/office/drawing/2014/main" id="{20DDAC00-378A-4A60-96C6-DC7A1223DB82}"/>
                    </a:ext>
                  </a:extLst>
                </p:cNvPr>
                <p:cNvSpPr/>
                <p:nvPr/>
              </p:nvSpPr>
              <p:spPr>
                <a:xfrm>
                  <a:off x="6819900" y="3990975"/>
                  <a:ext cx="1543050" cy="352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104ED8D0-7BEE-484A-A2BE-F8AFB392D695}"/>
                    </a:ext>
                  </a:extLst>
                </p:cNvPr>
                <p:cNvSpPr/>
                <p:nvPr/>
              </p:nvSpPr>
              <p:spPr>
                <a:xfrm>
                  <a:off x="6819900" y="4733925"/>
                  <a:ext cx="1543050" cy="352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B39540BC-CBF6-457F-8D1B-F02DACF96714}"/>
                    </a:ext>
                  </a:extLst>
                </p:cNvPr>
                <p:cNvSpPr/>
                <p:nvPr/>
              </p:nvSpPr>
              <p:spPr>
                <a:xfrm>
                  <a:off x="6819900" y="4610100"/>
                  <a:ext cx="1543048" cy="300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544C7A23-7F5F-4D3E-910D-67AB29D53CB7}"/>
                    </a:ext>
                  </a:extLst>
                </p:cNvPr>
                <p:cNvCxnSpPr>
                  <a:cxnSpLocks/>
                </p:cNvCxnSpPr>
                <p:nvPr/>
              </p:nvCxnSpPr>
              <p:spPr>
                <a:xfrm>
                  <a:off x="6819900" y="4187284"/>
                  <a:ext cx="0" cy="7429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537459C-6E70-4D77-80A0-092AC5339285}"/>
                    </a:ext>
                  </a:extLst>
                </p:cNvPr>
                <p:cNvCxnSpPr>
                  <a:cxnSpLocks/>
                </p:cNvCxnSpPr>
                <p:nvPr/>
              </p:nvCxnSpPr>
              <p:spPr>
                <a:xfrm>
                  <a:off x="8362950" y="4187284"/>
                  <a:ext cx="0" cy="7360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57544D96-44D1-4228-B9CE-D507303BBA12}"/>
                  </a:ext>
                </a:extLst>
              </p:cNvPr>
              <p:cNvSpPr txBox="1"/>
              <p:nvPr/>
            </p:nvSpPr>
            <p:spPr>
              <a:xfrm>
                <a:off x="6333643" y="4264819"/>
                <a:ext cx="1162050" cy="381000"/>
              </a:xfrm>
              <a:prstGeom prst="rect">
                <a:avLst/>
              </a:prstGeom>
              <a:noFill/>
            </p:spPr>
            <p:txBody>
              <a:bodyPr wrap="square" rtlCol="0">
                <a:spAutoFit/>
              </a:bodyPr>
              <a:lstStyle/>
              <a:p>
                <a:pPr algn="ctr"/>
                <a:r>
                  <a:rPr lang="en-US" dirty="0" err="1">
                    <a:latin typeface="Times New Roman" panose="02020603050405020304" pitchFamily="18" charset="0"/>
                    <a:cs typeface="Times New Roman" panose="02020603050405020304" pitchFamily="18" charset="0"/>
                  </a:rPr>
                  <a:t>OURdisk</a:t>
                </a:r>
                <a:endParaRPr lang="en-US" dirty="0">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8C0C9474-6DF4-4F27-8E50-4E1050687BE5}"/>
                </a:ext>
              </a:extLst>
            </p:cNvPr>
            <p:cNvGrpSpPr/>
            <p:nvPr/>
          </p:nvGrpSpPr>
          <p:grpSpPr>
            <a:xfrm>
              <a:off x="5865707" y="4250667"/>
              <a:ext cx="1743075" cy="962025"/>
              <a:chOff x="6524625" y="1285875"/>
              <a:chExt cx="1743075" cy="962025"/>
            </a:xfrm>
          </p:grpSpPr>
          <p:sp>
            <p:nvSpPr>
              <p:cNvPr id="68" name="TextBox 67">
                <a:extLst>
                  <a:ext uri="{FF2B5EF4-FFF2-40B4-BE49-F238E27FC236}">
                    <a16:creationId xmlns:a16="http://schemas.microsoft.com/office/drawing/2014/main" id="{C81DFB72-C3CE-4E66-A363-D1C4321AD49F}"/>
                  </a:ext>
                </a:extLst>
              </p:cNvPr>
              <p:cNvSpPr txBox="1"/>
              <p:nvPr/>
            </p:nvSpPr>
            <p:spPr>
              <a:xfrm>
                <a:off x="6524625" y="1285875"/>
                <a:ext cx="1295400" cy="369332"/>
              </a:xfrm>
              <a:prstGeom prst="rect">
                <a:avLst/>
              </a:prstGeom>
              <a:noFill/>
              <a:ln w="12700">
                <a:no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OURRstore</a:t>
                </a:r>
              </a:p>
            </p:txBody>
          </p:sp>
          <p:sp>
            <p:nvSpPr>
              <p:cNvPr id="69" name="Rectangle 68">
                <a:extLst>
                  <a:ext uri="{FF2B5EF4-FFF2-40B4-BE49-F238E27FC236}">
                    <a16:creationId xmlns:a16="http://schemas.microsoft.com/office/drawing/2014/main" id="{E588D414-FF70-45BC-B92E-ED4551C2410B}"/>
                  </a:ext>
                </a:extLst>
              </p:cNvPr>
              <p:cNvSpPr/>
              <p:nvPr/>
            </p:nvSpPr>
            <p:spPr>
              <a:xfrm>
                <a:off x="6524626" y="1285875"/>
                <a:ext cx="1743074" cy="962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F71E9867-DF1E-4A0C-85A9-7D2E242E5B00}"/>
                  </a:ext>
                </a:extLst>
              </p:cNvPr>
              <p:cNvGrpSpPr/>
              <p:nvPr/>
            </p:nvGrpSpPr>
            <p:grpSpPr>
              <a:xfrm>
                <a:off x="6605587" y="1640920"/>
                <a:ext cx="428625" cy="419100"/>
                <a:chOff x="3009900" y="790575"/>
                <a:chExt cx="428625" cy="419100"/>
              </a:xfrm>
            </p:grpSpPr>
            <p:sp>
              <p:nvSpPr>
                <p:cNvPr id="77" name="Oval 76">
                  <a:extLst>
                    <a:ext uri="{FF2B5EF4-FFF2-40B4-BE49-F238E27FC236}">
                      <a16:creationId xmlns:a16="http://schemas.microsoft.com/office/drawing/2014/main" id="{54B9E5DB-4CC2-4202-9F68-07919BA4BF75}"/>
                    </a:ext>
                  </a:extLst>
                </p:cNvPr>
                <p:cNvSpPr/>
                <p:nvPr/>
              </p:nvSpPr>
              <p:spPr>
                <a:xfrm>
                  <a:off x="3009900" y="790575"/>
                  <a:ext cx="428625" cy="4191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1AE0AC6D-1388-4F9B-B6CF-3547F7EF56E8}"/>
                    </a:ext>
                  </a:extLst>
                </p:cNvPr>
                <p:cNvSpPr/>
                <p:nvPr/>
              </p:nvSpPr>
              <p:spPr>
                <a:xfrm rot="10800000" flipH="1" flipV="1">
                  <a:off x="3141117" y="1050074"/>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7ED96CAE-A8D6-4E10-B8C2-6C48E9C8B07D}"/>
                    </a:ext>
                  </a:extLst>
                </p:cNvPr>
                <p:cNvSpPr/>
                <p:nvPr/>
              </p:nvSpPr>
              <p:spPr>
                <a:xfrm flipH="1" flipV="1">
                  <a:off x="3129800" y="844753"/>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35A789E8-56B9-4613-8C43-A415E4157102}"/>
                    </a:ext>
                  </a:extLst>
                </p:cNvPr>
                <p:cNvSpPr/>
                <p:nvPr/>
              </p:nvSpPr>
              <p:spPr>
                <a:xfrm rot="5400000" flipH="1" flipV="1">
                  <a:off x="3247910" y="947623"/>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a:extLst>
                    <a:ext uri="{FF2B5EF4-FFF2-40B4-BE49-F238E27FC236}">
                      <a16:creationId xmlns:a16="http://schemas.microsoft.com/office/drawing/2014/main" id="{C46540EA-4C63-4FBC-B003-7BA0543BC9D7}"/>
                    </a:ext>
                  </a:extLst>
                </p:cNvPr>
                <p:cNvSpPr/>
                <p:nvPr/>
              </p:nvSpPr>
              <p:spPr>
                <a:xfrm rot="16200000" flipH="1" flipV="1">
                  <a:off x="3034550" y="959053"/>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23A5815D-6725-49A4-92A9-93BF627E4643}"/>
                  </a:ext>
                </a:extLst>
              </p:cNvPr>
              <p:cNvGrpSpPr/>
              <p:nvPr/>
            </p:nvGrpSpPr>
            <p:grpSpPr>
              <a:xfrm>
                <a:off x="7214708" y="1650087"/>
                <a:ext cx="428625" cy="419100"/>
                <a:chOff x="3009900" y="790575"/>
                <a:chExt cx="428625" cy="419100"/>
              </a:xfrm>
            </p:grpSpPr>
            <p:sp>
              <p:nvSpPr>
                <p:cNvPr id="72" name="Oval 71">
                  <a:extLst>
                    <a:ext uri="{FF2B5EF4-FFF2-40B4-BE49-F238E27FC236}">
                      <a16:creationId xmlns:a16="http://schemas.microsoft.com/office/drawing/2014/main" id="{E78FA6C4-EE9A-4127-ACB3-FA1C4CF22CE1}"/>
                    </a:ext>
                  </a:extLst>
                </p:cNvPr>
                <p:cNvSpPr/>
                <p:nvPr/>
              </p:nvSpPr>
              <p:spPr>
                <a:xfrm>
                  <a:off x="3009900" y="790575"/>
                  <a:ext cx="428625" cy="4191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a:extLst>
                    <a:ext uri="{FF2B5EF4-FFF2-40B4-BE49-F238E27FC236}">
                      <a16:creationId xmlns:a16="http://schemas.microsoft.com/office/drawing/2014/main" id="{513479A1-8C62-4F3F-8C66-D29BECCD33FB}"/>
                    </a:ext>
                  </a:extLst>
                </p:cNvPr>
                <p:cNvSpPr/>
                <p:nvPr/>
              </p:nvSpPr>
              <p:spPr>
                <a:xfrm rot="10800000" flipH="1" flipV="1">
                  <a:off x="3141117" y="1050074"/>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a:extLst>
                    <a:ext uri="{FF2B5EF4-FFF2-40B4-BE49-F238E27FC236}">
                      <a16:creationId xmlns:a16="http://schemas.microsoft.com/office/drawing/2014/main" id="{EA031271-8970-4E7E-82A1-4A82E5A8B747}"/>
                    </a:ext>
                  </a:extLst>
                </p:cNvPr>
                <p:cNvSpPr/>
                <p:nvPr/>
              </p:nvSpPr>
              <p:spPr>
                <a:xfrm flipH="1" flipV="1">
                  <a:off x="3129800" y="844753"/>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6D4E1770-16CD-4DCF-9E9F-59D17486CDB8}"/>
                    </a:ext>
                  </a:extLst>
                </p:cNvPr>
                <p:cNvSpPr/>
                <p:nvPr/>
              </p:nvSpPr>
              <p:spPr>
                <a:xfrm rot="5400000" flipH="1" flipV="1">
                  <a:off x="3247910" y="947623"/>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AF85E207-4ECB-49F9-A9FE-0D9790B80E30}"/>
                    </a:ext>
                  </a:extLst>
                </p:cNvPr>
                <p:cNvSpPr/>
                <p:nvPr/>
              </p:nvSpPr>
              <p:spPr>
                <a:xfrm rot="16200000" flipH="1" flipV="1">
                  <a:off x="3034550" y="959053"/>
                  <a:ext cx="173583" cy="104775"/>
                </a:xfrm>
                <a:prstGeom prst="triangle">
                  <a:avLst>
                    <a:gd name="adj" fmla="val 472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9">
              <a:extLst>
                <a:ext uri="{FF2B5EF4-FFF2-40B4-BE49-F238E27FC236}">
                  <a16:creationId xmlns:a16="http://schemas.microsoft.com/office/drawing/2014/main" id="{29B574D6-8ECB-41AE-8168-55507FD2194E}"/>
                </a:ext>
              </a:extLst>
            </p:cNvPr>
            <p:cNvGrpSpPr/>
            <p:nvPr/>
          </p:nvGrpSpPr>
          <p:grpSpPr>
            <a:xfrm>
              <a:off x="3778853" y="1449069"/>
              <a:ext cx="1634490" cy="950425"/>
              <a:chOff x="3778853" y="1449069"/>
              <a:chExt cx="1634490" cy="950425"/>
            </a:xfrm>
          </p:grpSpPr>
          <p:grpSp>
            <p:nvGrpSpPr>
              <p:cNvPr id="18" name="Group 17">
                <a:extLst>
                  <a:ext uri="{FF2B5EF4-FFF2-40B4-BE49-F238E27FC236}">
                    <a16:creationId xmlns:a16="http://schemas.microsoft.com/office/drawing/2014/main" id="{30FAA0A3-9974-4DEE-AFE2-4B6192C45E23}"/>
                  </a:ext>
                </a:extLst>
              </p:cNvPr>
              <p:cNvGrpSpPr/>
              <p:nvPr/>
            </p:nvGrpSpPr>
            <p:grpSpPr>
              <a:xfrm>
                <a:off x="4274389" y="1777273"/>
                <a:ext cx="643182" cy="622221"/>
                <a:chOff x="3817620" y="4152900"/>
                <a:chExt cx="643182" cy="622221"/>
              </a:xfrm>
            </p:grpSpPr>
            <p:grpSp>
              <p:nvGrpSpPr>
                <p:cNvPr id="20" name="Group 19">
                  <a:extLst>
                    <a:ext uri="{FF2B5EF4-FFF2-40B4-BE49-F238E27FC236}">
                      <a16:creationId xmlns:a16="http://schemas.microsoft.com/office/drawing/2014/main" id="{7E0A74CD-7EAE-4E09-AFA8-F528325C57B6}"/>
                    </a:ext>
                  </a:extLst>
                </p:cNvPr>
                <p:cNvGrpSpPr/>
                <p:nvPr/>
              </p:nvGrpSpPr>
              <p:grpSpPr>
                <a:xfrm>
                  <a:off x="3817620" y="4152900"/>
                  <a:ext cx="642947" cy="258604"/>
                  <a:chOff x="3817620" y="4152900"/>
                  <a:chExt cx="642947" cy="258604"/>
                </a:xfrm>
              </p:grpSpPr>
              <p:grpSp>
                <p:nvGrpSpPr>
                  <p:cNvPr id="47" name="Group 46">
                    <a:extLst>
                      <a:ext uri="{FF2B5EF4-FFF2-40B4-BE49-F238E27FC236}">
                        <a16:creationId xmlns:a16="http://schemas.microsoft.com/office/drawing/2014/main" id="{749996A5-DDF4-4A70-9A7F-21782296696F}"/>
                      </a:ext>
                    </a:extLst>
                  </p:cNvPr>
                  <p:cNvGrpSpPr/>
                  <p:nvPr/>
                </p:nvGrpSpPr>
                <p:grpSpPr>
                  <a:xfrm>
                    <a:off x="3817620" y="4152900"/>
                    <a:ext cx="642947" cy="258604"/>
                    <a:chOff x="3817620" y="4152900"/>
                    <a:chExt cx="642947" cy="258604"/>
                  </a:xfrm>
                </p:grpSpPr>
                <p:grpSp>
                  <p:nvGrpSpPr>
                    <p:cNvPr id="52" name="Group 51">
                      <a:extLst>
                        <a:ext uri="{FF2B5EF4-FFF2-40B4-BE49-F238E27FC236}">
                          <a16:creationId xmlns:a16="http://schemas.microsoft.com/office/drawing/2014/main" id="{2DCDD4B7-5BC4-4AF0-8DBD-C86E4A73A5F5}"/>
                        </a:ext>
                      </a:extLst>
                    </p:cNvPr>
                    <p:cNvGrpSpPr/>
                    <p:nvPr/>
                  </p:nvGrpSpPr>
                  <p:grpSpPr>
                    <a:xfrm>
                      <a:off x="3817620" y="4152900"/>
                      <a:ext cx="642476" cy="83820"/>
                      <a:chOff x="3817620" y="4152900"/>
                      <a:chExt cx="642476" cy="83820"/>
                    </a:xfrm>
                  </p:grpSpPr>
                  <p:sp>
                    <p:nvSpPr>
                      <p:cNvPr id="61" name="Rectangle 60">
                        <a:extLst>
                          <a:ext uri="{FF2B5EF4-FFF2-40B4-BE49-F238E27FC236}">
                            <a16:creationId xmlns:a16="http://schemas.microsoft.com/office/drawing/2014/main" id="{9E9C2CBE-F831-409C-AB97-107504501524}"/>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EB53AAA-9036-4AB7-8A50-EDBE66EBDC80}"/>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63D778D-7491-49C3-B957-66B190314D7C}"/>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CE95425D-9732-4FDE-A459-DC9453FBB53F}"/>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87058533-5E40-4220-A1B0-B4E3A2BC50A1}"/>
                          </a:ext>
                        </a:extLst>
                      </p:cNvPr>
                      <p:cNvCxnSpPr>
                        <a:stCxn id="61" idx="3"/>
                        <a:endCxn id="62"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0F78CCF-2752-4D7B-9365-F095EFDAAD4F}"/>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4ACC515-C231-4E0F-A763-B94A813467BB}"/>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BA1FEA08-F96A-4376-AA9F-834143870135}"/>
                        </a:ext>
                      </a:extLst>
                    </p:cNvPr>
                    <p:cNvGrpSpPr/>
                    <p:nvPr/>
                  </p:nvGrpSpPr>
                  <p:grpSpPr>
                    <a:xfrm>
                      <a:off x="3818091" y="4327684"/>
                      <a:ext cx="642476" cy="83820"/>
                      <a:chOff x="3817620" y="4152900"/>
                      <a:chExt cx="642476" cy="83820"/>
                    </a:xfrm>
                  </p:grpSpPr>
                  <p:sp>
                    <p:nvSpPr>
                      <p:cNvPr id="54" name="Rectangle 53">
                        <a:extLst>
                          <a:ext uri="{FF2B5EF4-FFF2-40B4-BE49-F238E27FC236}">
                            <a16:creationId xmlns:a16="http://schemas.microsoft.com/office/drawing/2014/main" id="{CA372C94-B32D-40B7-8188-ACDAECEE53DD}"/>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7E5C7EA-52C6-4E39-9CB6-59495A5508D6}"/>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A1E20E96-E0F3-434B-8813-3D109ACCF6CA}"/>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FEF7B919-1526-463F-B222-03FEEE94B18B}"/>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D373DA53-E73F-4D18-AC03-123F68843F4C}"/>
                          </a:ext>
                        </a:extLst>
                      </p:cNvPr>
                      <p:cNvCxnSpPr>
                        <a:stCxn id="54" idx="3"/>
                        <a:endCxn id="55"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D45E0B6-6727-40F8-9891-E74A54D7606A}"/>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A12BF1E-7ACB-4AA2-A99C-493790AC308A}"/>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48" name="Straight Connector 47">
                    <a:extLst>
                      <a:ext uri="{FF2B5EF4-FFF2-40B4-BE49-F238E27FC236}">
                        <a16:creationId xmlns:a16="http://schemas.microsoft.com/office/drawing/2014/main" id="{DEEB290A-19CF-4DF0-B26F-48F353526E15}"/>
                      </a:ext>
                    </a:extLst>
                  </p:cNvPr>
                  <p:cNvCxnSpPr>
                    <a:stCxn id="61" idx="2"/>
                    <a:endCxn id="54" idx="0"/>
                  </p:cNvCxnSpPr>
                  <p:nvPr/>
                </p:nvCxnSpPr>
                <p:spPr>
                  <a:xfrm>
                    <a:off x="3859530" y="4236720"/>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626B07C-7157-4692-9840-7A0F2710DCCD}"/>
                      </a:ext>
                    </a:extLst>
                  </p:cNvPr>
                  <p:cNvCxnSpPr/>
                  <p:nvPr/>
                </p:nvCxnSpPr>
                <p:spPr>
                  <a:xfrm>
                    <a:off x="4045748" y="423291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8EF6425-8AAA-4787-800A-F741FBD6EB02}"/>
                      </a:ext>
                    </a:extLst>
                  </p:cNvPr>
                  <p:cNvCxnSpPr/>
                  <p:nvPr/>
                </p:nvCxnSpPr>
                <p:spPr>
                  <a:xfrm>
                    <a:off x="422862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494032B-A4AF-45D8-9F52-9FC330C625D7}"/>
                      </a:ext>
                    </a:extLst>
                  </p:cNvPr>
                  <p:cNvCxnSpPr/>
                  <p:nvPr/>
                </p:nvCxnSpPr>
                <p:spPr>
                  <a:xfrm>
                    <a:off x="441531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6C7DCA7D-C9AD-43AE-AA93-E0E0924C2F8E}"/>
                    </a:ext>
                  </a:extLst>
                </p:cNvPr>
                <p:cNvCxnSpPr/>
                <p:nvPr/>
              </p:nvCxnSpPr>
              <p:spPr>
                <a:xfrm>
                  <a:off x="3859530" y="4412192"/>
                  <a:ext cx="471" cy="1100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4EA7B6-C423-49CE-9862-9D1EBC5F1A35}"/>
                    </a:ext>
                  </a:extLst>
                </p:cNvPr>
                <p:cNvCxnSpPr/>
                <p:nvPr/>
              </p:nvCxnSpPr>
              <p:spPr>
                <a:xfrm>
                  <a:off x="4045748" y="4413386"/>
                  <a:ext cx="471" cy="1000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95BA314-F486-49CD-8227-0BB50B9F8287}"/>
                    </a:ext>
                  </a:extLst>
                </p:cNvPr>
                <p:cNvCxnSpPr/>
                <p:nvPr/>
              </p:nvCxnSpPr>
              <p:spPr>
                <a:xfrm>
                  <a:off x="4228628" y="4416003"/>
                  <a:ext cx="471" cy="1100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CA04F3C-6323-4221-B9EB-206A52A23D7C}"/>
                    </a:ext>
                  </a:extLst>
                </p:cNvPr>
                <p:cNvCxnSpPr/>
                <p:nvPr/>
              </p:nvCxnSpPr>
              <p:spPr>
                <a:xfrm>
                  <a:off x="4415318" y="4416003"/>
                  <a:ext cx="471" cy="1100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5921A0BA-06AF-4FFA-B283-63E2B88F0BA5}"/>
                    </a:ext>
                  </a:extLst>
                </p:cNvPr>
                <p:cNvGrpSpPr/>
                <p:nvPr/>
              </p:nvGrpSpPr>
              <p:grpSpPr>
                <a:xfrm>
                  <a:off x="3817855" y="4516517"/>
                  <a:ext cx="642947" cy="258604"/>
                  <a:chOff x="3817620" y="4152900"/>
                  <a:chExt cx="642947" cy="258604"/>
                </a:xfrm>
              </p:grpSpPr>
              <p:grpSp>
                <p:nvGrpSpPr>
                  <p:cNvPr id="26" name="Group 25">
                    <a:extLst>
                      <a:ext uri="{FF2B5EF4-FFF2-40B4-BE49-F238E27FC236}">
                        <a16:creationId xmlns:a16="http://schemas.microsoft.com/office/drawing/2014/main" id="{E67AA22B-B18C-4FAA-AE77-20EAB9A2190D}"/>
                      </a:ext>
                    </a:extLst>
                  </p:cNvPr>
                  <p:cNvGrpSpPr/>
                  <p:nvPr/>
                </p:nvGrpSpPr>
                <p:grpSpPr>
                  <a:xfrm>
                    <a:off x="3817620" y="4152900"/>
                    <a:ext cx="642947" cy="258604"/>
                    <a:chOff x="3817620" y="4152900"/>
                    <a:chExt cx="642947" cy="258604"/>
                  </a:xfrm>
                </p:grpSpPr>
                <p:grpSp>
                  <p:nvGrpSpPr>
                    <p:cNvPr id="31" name="Group 30">
                      <a:extLst>
                        <a:ext uri="{FF2B5EF4-FFF2-40B4-BE49-F238E27FC236}">
                          <a16:creationId xmlns:a16="http://schemas.microsoft.com/office/drawing/2014/main" id="{2F3E8167-F077-4A79-9F9F-90E0E7FEEE9B}"/>
                        </a:ext>
                      </a:extLst>
                    </p:cNvPr>
                    <p:cNvGrpSpPr/>
                    <p:nvPr/>
                  </p:nvGrpSpPr>
                  <p:grpSpPr>
                    <a:xfrm>
                      <a:off x="3817620" y="4152900"/>
                      <a:ext cx="642476" cy="83820"/>
                      <a:chOff x="3817620" y="4152900"/>
                      <a:chExt cx="642476" cy="83820"/>
                    </a:xfrm>
                  </p:grpSpPr>
                  <p:sp>
                    <p:nvSpPr>
                      <p:cNvPr id="40" name="Rectangle 39">
                        <a:extLst>
                          <a:ext uri="{FF2B5EF4-FFF2-40B4-BE49-F238E27FC236}">
                            <a16:creationId xmlns:a16="http://schemas.microsoft.com/office/drawing/2014/main" id="{D587E80E-6B52-41CB-8E7B-1DC7A09BA438}"/>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2BD5E4C-6DD8-40F8-925A-C3FC2B575CB4}"/>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62E7E2A-73A7-49EB-9CB0-83537A28B31B}"/>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5866745-6EFA-43AC-AD40-B511F8B9337B}"/>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6FE2FE00-8639-4423-8C92-9DBD17E64404}"/>
                          </a:ext>
                        </a:extLst>
                      </p:cNvPr>
                      <p:cNvCxnSpPr>
                        <a:stCxn id="40" idx="3"/>
                        <a:endCxn id="41"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CA2BBB8-F519-432A-B296-315A262BD7BB}"/>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688D08E-19D5-4987-9347-A812748C495D}"/>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46EE8BD0-A022-482D-AC16-0E31EBAD6F56}"/>
                        </a:ext>
                      </a:extLst>
                    </p:cNvPr>
                    <p:cNvGrpSpPr/>
                    <p:nvPr/>
                  </p:nvGrpSpPr>
                  <p:grpSpPr>
                    <a:xfrm>
                      <a:off x="3818091" y="4327684"/>
                      <a:ext cx="642476" cy="83820"/>
                      <a:chOff x="3817620" y="4152900"/>
                      <a:chExt cx="642476" cy="83820"/>
                    </a:xfrm>
                  </p:grpSpPr>
                  <p:sp>
                    <p:nvSpPr>
                      <p:cNvPr id="33" name="Rectangle 32">
                        <a:extLst>
                          <a:ext uri="{FF2B5EF4-FFF2-40B4-BE49-F238E27FC236}">
                            <a16:creationId xmlns:a16="http://schemas.microsoft.com/office/drawing/2014/main" id="{9FCD725D-D355-40FD-A2A5-13D23CDB66A7}"/>
                          </a:ext>
                        </a:extLst>
                      </p:cNvPr>
                      <p:cNvSpPr/>
                      <p:nvPr/>
                    </p:nvSpPr>
                    <p:spPr>
                      <a:xfrm>
                        <a:off x="3817620"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74EE47A-8CCF-4BF9-8CCA-223CCD60F823}"/>
                          </a:ext>
                        </a:extLst>
                      </p:cNvPr>
                      <p:cNvSpPr/>
                      <p:nvPr/>
                    </p:nvSpPr>
                    <p:spPr>
                      <a:xfrm>
                        <a:off x="4003839"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B9EE35C-EB7C-467D-AADB-88F4772894C6}"/>
                          </a:ext>
                        </a:extLst>
                      </p:cNvPr>
                      <p:cNvSpPr/>
                      <p:nvPr/>
                    </p:nvSpPr>
                    <p:spPr>
                      <a:xfrm>
                        <a:off x="4190058"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906AAFD-792A-4478-B9FA-3D7E8D4CA5C6}"/>
                          </a:ext>
                        </a:extLst>
                      </p:cNvPr>
                      <p:cNvSpPr/>
                      <p:nvPr/>
                    </p:nvSpPr>
                    <p:spPr>
                      <a:xfrm>
                        <a:off x="4376277" y="4152900"/>
                        <a:ext cx="83819" cy="83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0022AC3D-E977-4D71-BA66-16F3F5A6C7D0}"/>
                          </a:ext>
                        </a:extLst>
                      </p:cNvPr>
                      <p:cNvCxnSpPr>
                        <a:stCxn id="33" idx="3"/>
                        <a:endCxn id="34" idx="1"/>
                      </p:cNvCxnSpPr>
                      <p:nvPr/>
                    </p:nvCxnSpPr>
                    <p:spPr>
                      <a:xfrm>
                        <a:off x="3901439"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19DB801-28FF-48BA-BF7E-66F0F2143600}"/>
                          </a:ext>
                        </a:extLst>
                      </p:cNvPr>
                      <p:cNvCxnSpPr/>
                      <p:nvPr/>
                    </p:nvCxnSpPr>
                    <p:spPr>
                      <a:xfrm>
                        <a:off x="4088129" y="419862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9E5D956-AE1F-4B42-8984-26524BCFB95F}"/>
                          </a:ext>
                        </a:extLst>
                      </p:cNvPr>
                      <p:cNvCxnSpPr/>
                      <p:nvPr/>
                    </p:nvCxnSpPr>
                    <p:spPr>
                      <a:xfrm>
                        <a:off x="4273877" y="4194810"/>
                        <a:ext cx="10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7" name="Straight Connector 26">
                    <a:extLst>
                      <a:ext uri="{FF2B5EF4-FFF2-40B4-BE49-F238E27FC236}">
                        <a16:creationId xmlns:a16="http://schemas.microsoft.com/office/drawing/2014/main" id="{20F5DE06-AD2B-49E5-9C17-C367FAE2AEB6}"/>
                      </a:ext>
                    </a:extLst>
                  </p:cNvPr>
                  <p:cNvCxnSpPr>
                    <a:stCxn id="40" idx="2"/>
                    <a:endCxn id="33" idx="0"/>
                  </p:cNvCxnSpPr>
                  <p:nvPr/>
                </p:nvCxnSpPr>
                <p:spPr>
                  <a:xfrm>
                    <a:off x="3859530" y="4236720"/>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1CB7FCA-88E0-4D29-9FAA-B43E5B63E6B5}"/>
                      </a:ext>
                    </a:extLst>
                  </p:cNvPr>
                  <p:cNvCxnSpPr/>
                  <p:nvPr/>
                </p:nvCxnSpPr>
                <p:spPr>
                  <a:xfrm>
                    <a:off x="4045748" y="423291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96C9FA-6ED9-4E49-943A-30001A96BC92}"/>
                      </a:ext>
                    </a:extLst>
                  </p:cNvPr>
                  <p:cNvCxnSpPr/>
                  <p:nvPr/>
                </p:nvCxnSpPr>
                <p:spPr>
                  <a:xfrm>
                    <a:off x="422862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A2EA182-3A79-4D5A-A841-DBF859706EB1}"/>
                      </a:ext>
                    </a:extLst>
                  </p:cNvPr>
                  <p:cNvCxnSpPr/>
                  <p:nvPr/>
                </p:nvCxnSpPr>
                <p:spPr>
                  <a:xfrm>
                    <a:off x="4415318" y="4240531"/>
                    <a:ext cx="471" cy="90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9" name="TextBox 18">
                <a:extLst>
                  <a:ext uri="{FF2B5EF4-FFF2-40B4-BE49-F238E27FC236}">
                    <a16:creationId xmlns:a16="http://schemas.microsoft.com/office/drawing/2014/main" id="{8B59A91A-B76E-404A-8E28-EE233AB29C62}"/>
                  </a:ext>
                </a:extLst>
              </p:cNvPr>
              <p:cNvSpPr txBox="1"/>
              <p:nvPr/>
            </p:nvSpPr>
            <p:spPr>
              <a:xfrm>
                <a:off x="3778853" y="1449069"/>
                <a:ext cx="163449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Supercomputer</a:t>
                </a:r>
              </a:p>
            </p:txBody>
          </p:sp>
        </p:grpSp>
        <p:grpSp>
          <p:nvGrpSpPr>
            <p:cNvPr id="11" name="Group 10">
              <a:extLst>
                <a:ext uri="{FF2B5EF4-FFF2-40B4-BE49-F238E27FC236}">
                  <a16:creationId xmlns:a16="http://schemas.microsoft.com/office/drawing/2014/main" id="{C4E8DAB3-42D0-4EB7-82A3-D5B8B0A1842B}"/>
                </a:ext>
              </a:extLst>
            </p:cNvPr>
            <p:cNvGrpSpPr/>
            <p:nvPr/>
          </p:nvGrpSpPr>
          <p:grpSpPr>
            <a:xfrm>
              <a:off x="5553663" y="1477640"/>
              <a:ext cx="1559959" cy="962025"/>
              <a:chOff x="3800475" y="1551183"/>
              <a:chExt cx="1559959" cy="962025"/>
            </a:xfrm>
          </p:grpSpPr>
          <p:sp>
            <p:nvSpPr>
              <p:cNvPr id="16" name="Cloud 15">
                <a:extLst>
                  <a:ext uri="{FF2B5EF4-FFF2-40B4-BE49-F238E27FC236}">
                    <a16:creationId xmlns:a16="http://schemas.microsoft.com/office/drawing/2014/main" id="{17F177D5-3906-49A1-B78E-6BAC47EA3242}"/>
                  </a:ext>
                </a:extLst>
              </p:cNvPr>
              <p:cNvSpPr/>
              <p:nvPr/>
            </p:nvSpPr>
            <p:spPr>
              <a:xfrm>
                <a:off x="3800475" y="1551183"/>
                <a:ext cx="1559959" cy="962025"/>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7ED661F-F189-47C5-9566-40C4248FDE9B}"/>
                  </a:ext>
                </a:extLst>
              </p:cNvPr>
              <p:cNvSpPr txBox="1"/>
              <p:nvPr/>
            </p:nvSpPr>
            <p:spPr>
              <a:xfrm>
                <a:off x="3855484" y="1834790"/>
                <a:ext cx="1295400" cy="369332"/>
              </a:xfrm>
              <a:prstGeom prst="rect">
                <a:avLst/>
              </a:prstGeom>
              <a:noFill/>
            </p:spPr>
            <p:txBody>
              <a:bodyPr wrap="square" rtlCol="0">
                <a:spAutoFit/>
              </a:bodyPr>
              <a:lstStyle/>
              <a:p>
                <a:pPr algn="ctr"/>
                <a:r>
                  <a:rPr lang="en-US" dirty="0" err="1">
                    <a:latin typeface="Times New Roman" panose="02020603050405020304" pitchFamily="18" charset="0"/>
                    <a:cs typeface="Times New Roman" panose="02020603050405020304" pitchFamily="18" charset="0"/>
                  </a:rPr>
                  <a:t>OURcloud</a:t>
                </a:r>
                <a:endParaRPr lang="en-US" dirty="0">
                  <a:latin typeface="Times New Roman" panose="02020603050405020304" pitchFamily="18" charset="0"/>
                  <a:cs typeface="Times New Roman" panose="02020603050405020304" pitchFamily="18" charset="0"/>
                </a:endParaRPr>
              </a:p>
            </p:txBody>
          </p:sp>
        </p:grpSp>
        <p:cxnSp>
          <p:nvCxnSpPr>
            <p:cNvPr id="12" name="Straight Connector 11">
              <a:extLst>
                <a:ext uri="{FF2B5EF4-FFF2-40B4-BE49-F238E27FC236}">
                  <a16:creationId xmlns:a16="http://schemas.microsoft.com/office/drawing/2014/main" id="{5A06DDA6-CE00-4CA3-9A78-0F060C3F05DF}"/>
                </a:ext>
              </a:extLst>
            </p:cNvPr>
            <p:cNvCxnSpPr>
              <a:cxnSpLocks/>
              <a:endCxn id="89" idx="1"/>
            </p:cNvCxnSpPr>
            <p:nvPr/>
          </p:nvCxnSpPr>
          <p:spPr>
            <a:xfrm>
              <a:off x="4677737" y="2391489"/>
              <a:ext cx="534214" cy="47589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B35BC9-050E-408E-BF66-83D242332AF1}"/>
                </a:ext>
              </a:extLst>
            </p:cNvPr>
            <p:cNvCxnSpPr>
              <a:endCxn id="89" idx="7"/>
            </p:cNvCxnSpPr>
            <p:nvPr/>
          </p:nvCxnSpPr>
          <p:spPr>
            <a:xfrm flipH="1">
              <a:off x="5944321" y="2430817"/>
              <a:ext cx="347890" cy="43656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BFAE20-A423-4B55-AEB9-DEACE1EB79FA}"/>
                </a:ext>
              </a:extLst>
            </p:cNvPr>
            <p:cNvCxnSpPr>
              <a:cxnSpLocks/>
              <a:stCxn id="89" idx="3"/>
            </p:cNvCxnSpPr>
            <p:nvPr/>
          </p:nvCxnSpPr>
          <p:spPr>
            <a:xfrm flipH="1">
              <a:off x="4853473" y="3595565"/>
              <a:ext cx="358478" cy="51699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9D1C52-B597-496D-B0DC-61442A6532A1}"/>
                </a:ext>
              </a:extLst>
            </p:cNvPr>
            <p:cNvCxnSpPr>
              <a:cxnSpLocks/>
              <a:stCxn id="89" idx="5"/>
            </p:cNvCxnSpPr>
            <p:nvPr/>
          </p:nvCxnSpPr>
          <p:spPr>
            <a:xfrm>
              <a:off x="5944321" y="3595565"/>
              <a:ext cx="569086" cy="65510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6889154"/>
      </p:ext>
    </p:extLst>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Schooner: non-condominium other</a:t>
            </a:r>
          </a:p>
        </p:txBody>
      </p:sp>
      <p:sp>
        <p:nvSpPr>
          <p:cNvPr id="3" name="Content Placeholder 2"/>
          <p:cNvSpPr>
            <a:spLocks noGrp="1"/>
          </p:cNvSpPr>
          <p:nvPr>
            <p:ph idx="1"/>
          </p:nvPr>
        </p:nvSpPr>
        <p:spPr/>
        <p:txBody>
          <a:bodyPr/>
          <a:lstStyle/>
          <a:p>
            <a:r>
              <a:rPr lang="en-US" dirty="0"/>
              <a:t>Interconnects</a:t>
            </a:r>
          </a:p>
          <a:p>
            <a:pPr lvl="1"/>
            <a:r>
              <a:rPr lang="en-US" dirty="0" err="1"/>
              <a:t>Infiniband</a:t>
            </a:r>
            <a:r>
              <a:rPr lang="en-US" dirty="0"/>
              <a:t>: Mellanox FDR/FDR10 3:1 oversubscribed                 (40 Gbps native, 13.33 Gbps oversubscribed)</a:t>
            </a:r>
          </a:p>
          <a:p>
            <a:pPr lvl="1"/>
            <a:r>
              <a:rPr lang="en-US" dirty="0"/>
              <a:t>Ethernet: GigE downlinks to nodes, 10GE uplinks to core</a:t>
            </a:r>
          </a:p>
          <a:p>
            <a:r>
              <a:rPr lang="en-US" dirty="0"/>
              <a:t>Storage (user-accessible)</a:t>
            </a:r>
          </a:p>
          <a:p>
            <a:pPr lvl="1"/>
            <a:r>
              <a:rPr lang="en-US" dirty="0" err="1"/>
              <a:t>DataDirect</a:t>
            </a:r>
            <a:r>
              <a:rPr lang="en-US" dirty="0"/>
              <a:t> Networks SFA7700X </a:t>
            </a:r>
            <a:r>
              <a:rPr lang="en-US" dirty="0" err="1"/>
              <a:t>Lustre</a:t>
            </a:r>
            <a:r>
              <a:rPr lang="en-US" dirty="0"/>
              <a:t> w/70 x 6 TB =               ~309 TB usable</a:t>
            </a:r>
          </a:p>
          <a:p>
            <a:pPr lvl="1"/>
            <a:r>
              <a:rPr lang="en-US" dirty="0"/>
              <a:t>7 x home/scratch/work/data 12 x 6 TB = ~176 TB usable</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29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140</a:t>
            </a:fld>
            <a:endParaRPr lang="en-US"/>
          </a:p>
        </p:txBody>
      </p:sp>
    </p:spTree>
    <p:extLst>
      <p:ext uri="{BB962C8B-B14F-4D97-AF65-F5344CB8AC3E}">
        <p14:creationId xmlns:p14="http://schemas.microsoft.com/office/powerpoint/2010/main" val="1875708992"/>
      </p:ext>
    </p:extLst>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C3023-5509-4DB2-B32D-525294C9CA63}"/>
              </a:ext>
            </a:extLst>
          </p:cNvPr>
          <p:cNvSpPr>
            <a:spLocks noGrp="1"/>
          </p:cNvSpPr>
          <p:nvPr>
            <p:ph type="title"/>
          </p:nvPr>
        </p:nvSpPr>
        <p:spPr/>
        <p:txBody>
          <a:bodyPr/>
          <a:lstStyle/>
          <a:p>
            <a:r>
              <a:rPr lang="en-US" dirty="0"/>
              <a:t>New Supercomputer Features</a:t>
            </a:r>
          </a:p>
        </p:txBody>
      </p:sp>
      <p:sp>
        <p:nvSpPr>
          <p:cNvPr id="3" name="Content Placeholder 2">
            <a:extLst>
              <a:ext uri="{FF2B5EF4-FFF2-40B4-BE49-F238E27FC236}">
                <a16:creationId xmlns:a16="http://schemas.microsoft.com/office/drawing/2014/main" id="{557ED512-1837-439C-9CF7-C0138611670A}"/>
              </a:ext>
            </a:extLst>
          </p:cNvPr>
          <p:cNvSpPr>
            <a:spLocks noGrp="1"/>
          </p:cNvSpPr>
          <p:nvPr>
            <p:ph idx="1"/>
          </p:nvPr>
        </p:nvSpPr>
        <p:spPr/>
        <p:txBody>
          <a:bodyPr/>
          <a:lstStyle/>
          <a:p>
            <a:r>
              <a:rPr lang="en-US" b="1" dirty="0">
                <a:solidFill>
                  <a:srgbClr val="CC00CC"/>
                </a:solidFill>
              </a:rPr>
              <a:t>NEW! Long job queue (7 days)</a:t>
            </a:r>
            <a:endParaRPr lang="en-US" dirty="0"/>
          </a:p>
          <a:p>
            <a:r>
              <a:rPr lang="en-US" b="1" dirty="0">
                <a:solidFill>
                  <a:srgbClr val="CC00CC"/>
                </a:solidFill>
              </a:rPr>
              <a:t>NEW!</a:t>
            </a:r>
            <a:r>
              <a:rPr lang="en-US" dirty="0"/>
              <a:t> </a:t>
            </a:r>
            <a:r>
              <a:rPr lang="en-US" b="1" dirty="0">
                <a:solidFill>
                  <a:srgbClr val="CC00CC"/>
                </a:solidFill>
              </a:rPr>
              <a:t>Daily report on queue wait times</a:t>
            </a:r>
          </a:p>
          <a:p>
            <a:r>
              <a:rPr lang="en-US" dirty="0"/>
              <a:t>COMING! Unlimited job durations                                     (If we can get batch job preemption/suspension to work ….)</a:t>
            </a:r>
          </a:p>
          <a:p>
            <a:r>
              <a:rPr lang="en-US" dirty="0"/>
              <a:t>COMING! Core and RAM request enforcement via </a:t>
            </a:r>
            <a:r>
              <a:rPr lang="en-US" dirty="0" err="1"/>
              <a:t>cgroups</a:t>
            </a:r>
            <a:endParaRPr lang="en-US" dirty="0"/>
          </a:p>
        </p:txBody>
      </p:sp>
      <p:sp>
        <p:nvSpPr>
          <p:cNvPr id="4" name="Footer Placeholder 3">
            <a:extLst>
              <a:ext uri="{FF2B5EF4-FFF2-40B4-BE49-F238E27FC236}">
                <a16:creationId xmlns:a16="http://schemas.microsoft.com/office/drawing/2014/main" id="{A754F6CB-8CAC-456D-8D88-BCABB2C0ECA1}"/>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29 2021</a:t>
            </a:r>
          </a:p>
        </p:txBody>
      </p:sp>
      <p:sp>
        <p:nvSpPr>
          <p:cNvPr id="5" name="Slide Number Placeholder 4">
            <a:extLst>
              <a:ext uri="{FF2B5EF4-FFF2-40B4-BE49-F238E27FC236}">
                <a16:creationId xmlns:a16="http://schemas.microsoft.com/office/drawing/2014/main" id="{0D264494-77F9-4A6E-BCD8-CDBA6DC3FC0C}"/>
              </a:ext>
            </a:extLst>
          </p:cNvPr>
          <p:cNvSpPr>
            <a:spLocks noGrp="1"/>
          </p:cNvSpPr>
          <p:nvPr>
            <p:ph type="sldNum" sz="quarter" idx="11"/>
          </p:nvPr>
        </p:nvSpPr>
        <p:spPr/>
        <p:txBody>
          <a:bodyPr/>
          <a:lstStyle/>
          <a:p>
            <a:pPr>
              <a:defRPr/>
            </a:pPr>
            <a:fld id="{DAFF6522-D39A-4EFB-9FD2-0F43165FD2EE}" type="slidenum">
              <a:rPr lang="en-US" smtClean="0"/>
              <a:pPr>
                <a:defRPr/>
              </a:pPr>
              <a:t>141</a:t>
            </a:fld>
            <a:endParaRPr lang="en-US"/>
          </a:p>
        </p:txBody>
      </p:sp>
    </p:spTree>
    <p:extLst>
      <p:ext uri="{BB962C8B-B14F-4D97-AF65-F5344CB8AC3E}">
        <p14:creationId xmlns:p14="http://schemas.microsoft.com/office/powerpoint/2010/main" val="2086080538"/>
      </p:ext>
    </p:extLst>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15FFE-EEE6-4184-B10B-DC2ADED277DD}"/>
              </a:ext>
            </a:extLst>
          </p:cNvPr>
          <p:cNvSpPr>
            <a:spLocks noGrp="1"/>
          </p:cNvSpPr>
          <p:nvPr>
            <p:ph type="title"/>
          </p:nvPr>
        </p:nvSpPr>
        <p:spPr/>
        <p:txBody>
          <a:bodyPr/>
          <a:lstStyle/>
          <a:p>
            <a:r>
              <a:rPr lang="en-US" dirty="0"/>
              <a:t>New Initiatives</a:t>
            </a:r>
          </a:p>
        </p:txBody>
      </p:sp>
      <p:sp>
        <p:nvSpPr>
          <p:cNvPr id="3" name="Content Placeholder 2">
            <a:extLst>
              <a:ext uri="{FF2B5EF4-FFF2-40B4-BE49-F238E27FC236}">
                <a16:creationId xmlns:a16="http://schemas.microsoft.com/office/drawing/2014/main" id="{C76F1DA9-FC29-4D40-AFC5-087AE6129D2A}"/>
              </a:ext>
            </a:extLst>
          </p:cNvPr>
          <p:cNvSpPr>
            <a:spLocks noGrp="1"/>
          </p:cNvSpPr>
          <p:nvPr>
            <p:ph idx="1"/>
          </p:nvPr>
        </p:nvSpPr>
        <p:spPr>
          <a:xfrm>
            <a:off x="304800" y="1371600"/>
            <a:ext cx="8326438" cy="4648200"/>
          </a:xfrm>
        </p:spPr>
        <p:txBody>
          <a:bodyPr/>
          <a:lstStyle/>
          <a:p>
            <a:r>
              <a:rPr lang="en-US" b="1" u="sng" dirty="0"/>
              <a:t>GPU Needs Analysis</a:t>
            </a:r>
            <a:r>
              <a:rPr lang="en-US" dirty="0"/>
              <a:t>: We want to know who is likely to need GPUs for their number crunching, including but not limited to AI/Machine Learning/Deep Learning.</a:t>
            </a:r>
          </a:p>
          <a:p>
            <a:r>
              <a:rPr lang="en-US" b="1" u="sng" dirty="0"/>
              <a:t>Single-node/Multi-thread Benchmarking</a:t>
            </a:r>
            <a:r>
              <a:rPr lang="en-US" dirty="0"/>
              <a:t>: For researchers who run single-node/multi-threaded parallel applications, we want to work with them, to benchmark their software to see what the best number of threads to run on is. This is very important because the next generation of CPUs have up to    128 cores per CPU chip! So if your code runs best on, say,     12 cores, we’d rather let other users run on the rest of the cores.</a:t>
            </a:r>
          </a:p>
        </p:txBody>
      </p:sp>
      <p:sp>
        <p:nvSpPr>
          <p:cNvPr id="4" name="Footer Placeholder 3">
            <a:extLst>
              <a:ext uri="{FF2B5EF4-FFF2-40B4-BE49-F238E27FC236}">
                <a16:creationId xmlns:a16="http://schemas.microsoft.com/office/drawing/2014/main" id="{12717292-8F80-4514-9E37-728EB4F7D71A}"/>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29 2021</a:t>
            </a:r>
          </a:p>
        </p:txBody>
      </p:sp>
      <p:sp>
        <p:nvSpPr>
          <p:cNvPr id="5" name="Slide Number Placeholder 4">
            <a:extLst>
              <a:ext uri="{FF2B5EF4-FFF2-40B4-BE49-F238E27FC236}">
                <a16:creationId xmlns:a16="http://schemas.microsoft.com/office/drawing/2014/main" id="{2E2EC3A1-828C-4ECF-971A-C817DCFD8B5F}"/>
              </a:ext>
            </a:extLst>
          </p:cNvPr>
          <p:cNvSpPr>
            <a:spLocks noGrp="1"/>
          </p:cNvSpPr>
          <p:nvPr>
            <p:ph type="sldNum" sz="quarter" idx="11"/>
          </p:nvPr>
        </p:nvSpPr>
        <p:spPr/>
        <p:txBody>
          <a:bodyPr/>
          <a:lstStyle/>
          <a:p>
            <a:pPr>
              <a:defRPr/>
            </a:pPr>
            <a:fld id="{DAFF6522-D39A-4EFB-9FD2-0F43165FD2EE}" type="slidenum">
              <a:rPr lang="en-US" smtClean="0"/>
              <a:pPr>
                <a:defRPr/>
              </a:pPr>
              <a:t>142</a:t>
            </a:fld>
            <a:endParaRPr lang="en-US"/>
          </a:p>
        </p:txBody>
      </p:sp>
    </p:spTree>
    <p:extLst>
      <p:ext uri="{BB962C8B-B14F-4D97-AF65-F5344CB8AC3E}">
        <p14:creationId xmlns:p14="http://schemas.microsoft.com/office/powerpoint/2010/main" val="1496567067"/>
      </p:ext>
    </p:extLst>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Research Computing and Enterprise IT</a:t>
            </a:r>
          </a:p>
        </p:txBody>
      </p:sp>
    </p:spTree>
    <p:extLst>
      <p:ext uri="{BB962C8B-B14F-4D97-AF65-F5344CB8AC3E}">
        <p14:creationId xmlns:p14="http://schemas.microsoft.com/office/powerpoint/2010/main" val="2531211629"/>
      </p:ext>
    </p:extLst>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50" dirty="0"/>
              <a:t>Enterprise IT vs Research Computing</a:t>
            </a:r>
          </a:p>
        </p:txBody>
      </p:sp>
      <p:sp>
        <p:nvSpPr>
          <p:cNvPr id="3" name="Content Placeholder 2"/>
          <p:cNvSpPr>
            <a:spLocks noGrp="1"/>
          </p:cNvSpPr>
          <p:nvPr>
            <p:ph idx="1"/>
          </p:nvPr>
        </p:nvSpPr>
        <p:spPr>
          <a:xfrm>
            <a:off x="304800" y="1194177"/>
            <a:ext cx="8610600" cy="4648200"/>
          </a:xfrm>
        </p:spPr>
        <p:txBody>
          <a:bodyPr/>
          <a:lstStyle/>
          <a:p>
            <a:pPr marL="0" indent="0">
              <a:spcBef>
                <a:spcPts val="0"/>
              </a:spcBef>
              <a:buNone/>
            </a:pPr>
            <a:r>
              <a:rPr lang="en-US" b="1" u="sng" dirty="0"/>
              <a:t>Enterprise IT</a:t>
            </a:r>
            <a:r>
              <a:rPr lang="en-US" b="1" dirty="0"/>
              <a:t>: HARDENED</a:t>
            </a:r>
          </a:p>
          <a:p>
            <a:pPr>
              <a:spcBef>
                <a:spcPts val="0"/>
              </a:spcBef>
            </a:pPr>
            <a:r>
              <a:rPr lang="en-US" dirty="0"/>
              <a:t>Secure</a:t>
            </a:r>
          </a:p>
          <a:p>
            <a:pPr>
              <a:spcBef>
                <a:spcPts val="0"/>
              </a:spcBef>
            </a:pPr>
            <a:r>
              <a:rPr lang="en-US" dirty="0"/>
              <a:t>Established technology</a:t>
            </a:r>
          </a:p>
          <a:p>
            <a:pPr>
              <a:spcBef>
                <a:spcPts val="0"/>
              </a:spcBef>
            </a:pPr>
            <a:r>
              <a:rPr lang="en-US" dirty="0"/>
              <a:t>Best practices</a:t>
            </a:r>
          </a:p>
          <a:p>
            <a:pPr>
              <a:spcBef>
                <a:spcPts val="0"/>
              </a:spcBef>
            </a:pPr>
            <a:r>
              <a:rPr lang="en-US" dirty="0"/>
              <a:t>5 nines: 99.999% uptime = 5.25 </a:t>
            </a:r>
            <a:r>
              <a:rPr lang="en-US" b="1" u="sng" dirty="0"/>
              <a:t>minutes</a:t>
            </a:r>
            <a:r>
              <a:rPr lang="en-US" dirty="0"/>
              <a:t> of downtime per year</a:t>
            </a:r>
          </a:p>
          <a:p>
            <a:pPr marL="0" indent="0">
              <a:spcBef>
                <a:spcPts val="0"/>
              </a:spcBef>
              <a:buNone/>
            </a:pPr>
            <a:r>
              <a:rPr lang="en-US" b="1" u="sng" dirty="0"/>
              <a:t>Research Computing</a:t>
            </a:r>
            <a:r>
              <a:rPr lang="en-US" b="1" dirty="0"/>
              <a:t>: SQUISHY</a:t>
            </a:r>
          </a:p>
          <a:p>
            <a:pPr>
              <a:spcBef>
                <a:spcPts val="0"/>
              </a:spcBef>
            </a:pPr>
            <a:r>
              <a:rPr lang="en-US" dirty="0"/>
              <a:t>Fast and flexible (turn on a dime)</a:t>
            </a:r>
          </a:p>
          <a:p>
            <a:pPr>
              <a:spcBef>
                <a:spcPts val="0"/>
              </a:spcBef>
            </a:pPr>
            <a:r>
              <a:rPr lang="en-US" dirty="0"/>
              <a:t>Cutting edge technology (= broken)</a:t>
            </a:r>
          </a:p>
          <a:p>
            <a:pPr>
              <a:spcBef>
                <a:spcPts val="0"/>
              </a:spcBef>
            </a:pPr>
            <a:r>
              <a:rPr lang="en-US" dirty="0"/>
              <a:t>In some cases, </a:t>
            </a:r>
            <a:r>
              <a:rPr lang="en-US" b="1" dirty="0"/>
              <a:t>no such thing </a:t>
            </a:r>
            <a:r>
              <a:rPr lang="en-US" dirty="0"/>
              <a:t>as best practices!</a:t>
            </a:r>
          </a:p>
          <a:p>
            <a:pPr>
              <a:spcBef>
                <a:spcPts val="0"/>
              </a:spcBef>
            </a:pPr>
            <a:r>
              <a:rPr lang="en-US" dirty="0"/>
              <a:t>1.5 nines: 95% uptime = 18.25 </a:t>
            </a:r>
            <a:r>
              <a:rPr lang="en-US" b="1" u="sng" dirty="0"/>
              <a:t>days</a:t>
            </a:r>
            <a:r>
              <a:rPr lang="en-US" dirty="0"/>
              <a:t> of downtime per year</a:t>
            </a:r>
          </a:p>
          <a:p>
            <a:pPr lvl="1">
              <a:spcBef>
                <a:spcPts val="0"/>
              </a:spcBef>
            </a:pPr>
            <a:r>
              <a:rPr lang="en-US" dirty="0"/>
              <a:t>This is the NSF’s standard, from NSF solicitation 17-558:</a:t>
            </a:r>
          </a:p>
          <a:p>
            <a:pPr marL="457200" lvl="1" indent="0">
              <a:spcBef>
                <a:spcPts val="0"/>
              </a:spcBef>
              <a:buNone/>
            </a:pPr>
            <a:r>
              <a:rPr lang="en-US" sz="1950" dirty="0"/>
              <a:t>“… [$60M NSF-funded] production resources should be unavailable as a result of scheduled and unscheduled maintenance no more than 5% of the time.”</a:t>
            </a:r>
          </a:p>
          <a:p>
            <a:pPr marL="457200" lvl="1" indent="0">
              <a:spcBef>
                <a:spcPts val="0"/>
              </a:spcBef>
              <a:buNone/>
            </a:pPr>
            <a:r>
              <a:rPr lang="en-US" sz="1950" dirty="0"/>
              <a:t>[OSCER: &lt; 1%]</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29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144</a:t>
            </a:fld>
            <a:endParaRPr lang="en-US"/>
          </a:p>
        </p:txBody>
      </p:sp>
    </p:spTree>
    <p:extLst>
      <p:ext uri="{BB962C8B-B14F-4D97-AF65-F5344CB8AC3E}">
        <p14:creationId xmlns:p14="http://schemas.microsoft.com/office/powerpoint/2010/main" val="598364834"/>
      </p:ext>
    </p:extLst>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32479-3932-47AB-9EFF-B3345636271A}"/>
              </a:ext>
            </a:extLst>
          </p:cNvPr>
          <p:cNvSpPr>
            <a:spLocks noGrp="1"/>
          </p:cNvSpPr>
          <p:nvPr>
            <p:ph type="title"/>
          </p:nvPr>
        </p:nvSpPr>
        <p:spPr/>
        <p:txBody>
          <a:bodyPr/>
          <a:lstStyle/>
          <a:p>
            <a:r>
              <a:rPr lang="en-US" dirty="0"/>
              <a:t>Enterprise IT: Why 5 9s?</a:t>
            </a:r>
          </a:p>
        </p:txBody>
      </p:sp>
      <p:sp>
        <p:nvSpPr>
          <p:cNvPr id="3" name="Content Placeholder 2">
            <a:extLst>
              <a:ext uri="{FF2B5EF4-FFF2-40B4-BE49-F238E27FC236}">
                <a16:creationId xmlns:a16="http://schemas.microsoft.com/office/drawing/2014/main" id="{BB77EC16-9F21-4AB4-9304-364399EA6495}"/>
              </a:ext>
            </a:extLst>
          </p:cNvPr>
          <p:cNvSpPr>
            <a:spLocks noGrp="1"/>
          </p:cNvSpPr>
          <p:nvPr>
            <p:ph idx="1"/>
          </p:nvPr>
        </p:nvSpPr>
        <p:spPr>
          <a:xfrm>
            <a:off x="381000" y="1371600"/>
            <a:ext cx="8153400" cy="4648200"/>
          </a:xfrm>
        </p:spPr>
        <p:txBody>
          <a:bodyPr/>
          <a:lstStyle/>
          <a:p>
            <a:r>
              <a:rPr lang="en-US" dirty="0"/>
              <a:t>On Aug 8 2016, Delta Air Lines experienced a power outage in their Atlanta data center that lasted 5 hours.</a:t>
            </a:r>
          </a:p>
          <a:p>
            <a:pPr lvl="1"/>
            <a:r>
              <a:rPr lang="en-US" dirty="0"/>
              <a:t>Cost: $150M ($1M every 2 minutes of downtime)</a:t>
            </a:r>
          </a:p>
          <a:p>
            <a:pPr marL="0" indent="0">
              <a:buNone/>
            </a:pPr>
            <a:r>
              <a:rPr lang="en-US" sz="2000" dirty="0">
                <a:hlinkClick r:id="rId2"/>
              </a:rPr>
              <a:t>https://money.cnn.com/2016/09/07/technology/delta-computer-outage-cost/</a:t>
            </a:r>
            <a:endParaRPr lang="en-US" sz="2000" dirty="0"/>
          </a:p>
        </p:txBody>
      </p:sp>
      <p:sp>
        <p:nvSpPr>
          <p:cNvPr id="4" name="Footer Placeholder 3">
            <a:extLst>
              <a:ext uri="{FF2B5EF4-FFF2-40B4-BE49-F238E27FC236}">
                <a16:creationId xmlns:a16="http://schemas.microsoft.com/office/drawing/2014/main" id="{B1DBF85E-5346-4604-8576-9EBE49F1E07B}"/>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29 2021</a:t>
            </a:r>
          </a:p>
        </p:txBody>
      </p:sp>
      <p:sp>
        <p:nvSpPr>
          <p:cNvPr id="5" name="Slide Number Placeholder 4">
            <a:extLst>
              <a:ext uri="{FF2B5EF4-FFF2-40B4-BE49-F238E27FC236}">
                <a16:creationId xmlns:a16="http://schemas.microsoft.com/office/drawing/2014/main" id="{EA451306-0754-4FE2-A768-0D1A55649D86}"/>
              </a:ext>
            </a:extLst>
          </p:cNvPr>
          <p:cNvSpPr>
            <a:spLocks noGrp="1"/>
          </p:cNvSpPr>
          <p:nvPr>
            <p:ph type="sldNum" sz="quarter" idx="11"/>
          </p:nvPr>
        </p:nvSpPr>
        <p:spPr/>
        <p:txBody>
          <a:bodyPr/>
          <a:lstStyle/>
          <a:p>
            <a:pPr>
              <a:defRPr/>
            </a:pPr>
            <a:fld id="{DAFF6522-D39A-4EFB-9FD2-0F43165FD2EE}" type="slidenum">
              <a:rPr lang="en-US" smtClean="0"/>
              <a:pPr>
                <a:defRPr/>
              </a:pPr>
              <a:t>145</a:t>
            </a:fld>
            <a:endParaRPr lang="en-US"/>
          </a:p>
        </p:txBody>
      </p:sp>
    </p:spTree>
    <p:extLst>
      <p:ext uri="{BB962C8B-B14F-4D97-AF65-F5344CB8AC3E}">
        <p14:creationId xmlns:p14="http://schemas.microsoft.com/office/powerpoint/2010/main" val="3416186565"/>
      </p:ext>
    </p:extLst>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vs Research: Incentives</a:t>
            </a:r>
          </a:p>
        </p:txBody>
      </p:sp>
      <p:sp>
        <p:nvSpPr>
          <p:cNvPr id="3" name="Content Placeholder 2"/>
          <p:cNvSpPr>
            <a:spLocks noGrp="1"/>
          </p:cNvSpPr>
          <p:nvPr>
            <p:ph idx="1"/>
          </p:nvPr>
        </p:nvSpPr>
        <p:spPr>
          <a:xfrm>
            <a:off x="609600" y="1371600"/>
            <a:ext cx="8077200" cy="4648200"/>
          </a:xfrm>
        </p:spPr>
        <p:txBody>
          <a:bodyPr/>
          <a:lstStyle/>
          <a:p>
            <a:r>
              <a:rPr lang="en-US" dirty="0"/>
              <a:t>Suppose payroll is going out tomorrow, and                        the payroll system goes down tonight.</a:t>
            </a:r>
          </a:p>
          <a:p>
            <a:pPr lvl="1"/>
            <a:r>
              <a:rPr lang="en-US" dirty="0"/>
              <a:t>On payroll day, what happens on the Enterprise IT people   who are accountable for the outage?</a:t>
            </a:r>
          </a:p>
          <a:p>
            <a:pPr lvl="1"/>
            <a:r>
              <a:rPr lang="en-US" dirty="0"/>
              <a:t>Therefore, what must Enterprise IT people do                           to stay in business?</a:t>
            </a:r>
          </a:p>
          <a:p>
            <a:r>
              <a:rPr lang="en-US" dirty="0"/>
              <a:t>Suppose Research Computing isn’t on the cutting edge,     and so proposals from the institution are less competitive.</a:t>
            </a:r>
          </a:p>
          <a:p>
            <a:pPr lvl="1"/>
            <a:r>
              <a:rPr lang="en-US" dirty="0"/>
              <a:t>Eventually, what will happen to the Research Computing team?</a:t>
            </a:r>
          </a:p>
          <a:p>
            <a:pPr lvl="1"/>
            <a:r>
              <a:rPr lang="en-US" dirty="0"/>
              <a:t>Therefore, what must Research Computing people do              to stay in business?</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29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146</a:t>
            </a:fld>
            <a:endParaRPr lang="en-US"/>
          </a:p>
        </p:txBody>
      </p:sp>
    </p:spTree>
    <p:extLst>
      <p:ext uri="{BB962C8B-B14F-4D97-AF65-F5344CB8AC3E}">
        <p14:creationId xmlns:p14="http://schemas.microsoft.com/office/powerpoint/2010/main" val="1160657695"/>
      </p:ext>
    </p:extLst>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Research: Why 1 ½ 9s?</a:t>
            </a:r>
          </a:p>
        </p:txBody>
      </p:sp>
      <p:sp>
        <p:nvSpPr>
          <p:cNvPr id="3" name="Content Placeholder 2"/>
          <p:cNvSpPr>
            <a:spLocks noGrp="1"/>
          </p:cNvSpPr>
          <p:nvPr>
            <p:ph idx="1"/>
          </p:nvPr>
        </p:nvSpPr>
        <p:spPr>
          <a:xfrm>
            <a:off x="381000" y="1194176"/>
            <a:ext cx="8402638" cy="4648200"/>
          </a:xfrm>
        </p:spPr>
        <p:txBody>
          <a:bodyPr/>
          <a:lstStyle/>
          <a:p>
            <a:r>
              <a:rPr lang="en-US" b="1" u="sng" dirty="0"/>
              <a:t>Research Computing can afford to make mistakes</a:t>
            </a:r>
            <a:r>
              <a:rPr lang="en-US" dirty="0"/>
              <a:t>:               A system that’s mostly up but crashes occasionally is fine.</a:t>
            </a:r>
          </a:p>
          <a:p>
            <a:pPr lvl="1"/>
            <a:r>
              <a:rPr lang="en-US" dirty="0"/>
              <a:t>1 day of HPC downtime = 10-100 lost grad student days</a:t>
            </a:r>
          </a:p>
          <a:p>
            <a:pPr lvl="2"/>
            <a:r>
              <a:rPr lang="en-US" dirty="0"/>
              <a:t>1 grad student = ~$59K/</a:t>
            </a:r>
            <a:r>
              <a:rPr lang="en-US" dirty="0" err="1"/>
              <a:t>yr</a:t>
            </a:r>
            <a:r>
              <a:rPr lang="en-US" dirty="0"/>
              <a:t> fully loaded with </a:t>
            </a:r>
            <a:r>
              <a:rPr lang="en-US" dirty="0" err="1"/>
              <a:t>fringe+tuition+Indirect</a:t>
            </a:r>
            <a:r>
              <a:rPr lang="en-US" dirty="0"/>
              <a:t>       =&gt; 100 grad student days = ~$16K productivity loss </a:t>
            </a:r>
            <a:r>
              <a:rPr lang="en-US" b="1" dirty="0"/>
              <a:t>WORST CASE                       </a:t>
            </a:r>
            <a:r>
              <a:rPr lang="en-US" dirty="0"/>
              <a:t>=&gt; ~$300-$1600 productivity loss per research group</a:t>
            </a:r>
          </a:p>
          <a:p>
            <a:r>
              <a:rPr lang="en-US" b="1" u="sng" dirty="0"/>
              <a:t>Cost of 5 Nines vs 1.5 Nines</a:t>
            </a:r>
            <a:r>
              <a:rPr lang="en-US" dirty="0"/>
              <a:t>: 5-10x, but budgets are fixed – so the actual cost is cutting computing-intensive and data-intensive research productivity by 80-90%.</a:t>
            </a:r>
          </a:p>
          <a:p>
            <a:r>
              <a:rPr lang="en-US" b="1" u="sng" dirty="0"/>
              <a:t>Therefore</a:t>
            </a:r>
            <a:r>
              <a:rPr lang="en-US" dirty="0"/>
              <a:t>: Let the machine go down from time to time,           as a tradeoff for having more (but less resilient) resources,          to maximize research productivity per year,                                at the cost of occasional lost days.</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29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147</a:t>
            </a:fld>
            <a:endParaRPr lang="en-US"/>
          </a:p>
        </p:txBody>
      </p:sp>
    </p:spTree>
    <p:extLst>
      <p:ext uri="{BB962C8B-B14F-4D97-AF65-F5344CB8AC3E}">
        <p14:creationId xmlns:p14="http://schemas.microsoft.com/office/powerpoint/2010/main" val="3770952612"/>
      </p:ext>
    </p:extLst>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is the Enterprise Testbed</a:t>
            </a:r>
          </a:p>
        </p:txBody>
      </p:sp>
      <p:sp>
        <p:nvSpPr>
          <p:cNvPr id="3" name="Content Placeholder 2"/>
          <p:cNvSpPr>
            <a:spLocks noGrp="1"/>
          </p:cNvSpPr>
          <p:nvPr>
            <p:ph idx="1"/>
          </p:nvPr>
        </p:nvSpPr>
        <p:spPr>
          <a:xfrm>
            <a:off x="228600" y="1371600"/>
            <a:ext cx="8686800" cy="4648200"/>
          </a:xfrm>
        </p:spPr>
        <p:txBody>
          <a:bodyPr/>
          <a:lstStyle/>
          <a:p>
            <a:r>
              <a:rPr lang="en-US" dirty="0"/>
              <a:t>Research Computing has only limited best practices.</a:t>
            </a:r>
          </a:p>
          <a:p>
            <a:r>
              <a:rPr lang="en-US" dirty="0"/>
              <a:t>But, technologies currently being adopted by Research Computing are likely to become enterprise requirements in a few to several years.</a:t>
            </a:r>
          </a:p>
          <a:p>
            <a:r>
              <a:rPr lang="en-US" dirty="0"/>
              <a:t>So, let Enterprise IT watch Research Computing make mistakes (which in Research Computing is a good thing), and                   use those observations to develop best practices for  Enterprise IT.</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29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148</a:t>
            </a:fld>
            <a:endParaRPr lang="en-US"/>
          </a:p>
        </p:txBody>
      </p:sp>
    </p:spTree>
    <p:extLst>
      <p:ext uri="{BB962C8B-B14F-4D97-AF65-F5344CB8AC3E}">
        <p14:creationId xmlns:p14="http://schemas.microsoft.com/office/powerpoint/2010/main" val="303351197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A4AD9-5142-4EEA-9367-DCDBE130B399}"/>
              </a:ext>
            </a:extLst>
          </p:cNvPr>
          <p:cNvSpPr>
            <a:spLocks noGrp="1"/>
          </p:cNvSpPr>
          <p:nvPr>
            <p:ph type="title"/>
          </p:nvPr>
        </p:nvSpPr>
        <p:spPr/>
        <p:txBody>
          <a:bodyPr/>
          <a:lstStyle/>
          <a:p>
            <a:r>
              <a:rPr lang="en-US" sz="3550" dirty="0"/>
              <a:t>OSCER Resource Summary</a:t>
            </a:r>
          </a:p>
        </p:txBody>
      </p:sp>
      <p:sp>
        <p:nvSpPr>
          <p:cNvPr id="3" name="Content Placeholder 2">
            <a:extLst>
              <a:ext uri="{FF2B5EF4-FFF2-40B4-BE49-F238E27FC236}">
                <a16:creationId xmlns:a16="http://schemas.microsoft.com/office/drawing/2014/main" id="{1D404514-82FF-4770-B4DF-9CC742BEF2B9}"/>
              </a:ext>
            </a:extLst>
          </p:cNvPr>
          <p:cNvSpPr>
            <a:spLocks noGrp="1"/>
          </p:cNvSpPr>
          <p:nvPr>
            <p:ph idx="1"/>
          </p:nvPr>
        </p:nvSpPr>
        <p:spPr>
          <a:xfrm>
            <a:off x="250721" y="1165128"/>
            <a:ext cx="8664679" cy="5007072"/>
          </a:xfrm>
        </p:spPr>
        <p:txBody>
          <a:bodyPr/>
          <a:lstStyle/>
          <a:p>
            <a:pPr>
              <a:spcBef>
                <a:spcPts val="0"/>
              </a:spcBef>
            </a:pPr>
            <a:r>
              <a:rPr lang="en-US" sz="1900" b="1" u="sng" dirty="0"/>
              <a:t>Supercomputer Refresh</a:t>
            </a:r>
            <a:endParaRPr lang="en-US" sz="1900" dirty="0"/>
          </a:p>
          <a:p>
            <a:pPr lvl="1">
              <a:spcBef>
                <a:spcPts val="0"/>
              </a:spcBef>
            </a:pPr>
            <a:r>
              <a:rPr lang="en-US" sz="1700" dirty="0"/>
              <a:t>We’ve purchased network, storage and support servers – being deployed now.</a:t>
            </a:r>
          </a:p>
          <a:p>
            <a:pPr lvl="1">
              <a:spcBef>
                <a:spcPts val="0"/>
              </a:spcBef>
            </a:pPr>
            <a:r>
              <a:rPr lang="en-US" sz="1700" dirty="0"/>
              <a:t>We’ll purchase a bunch of compute servers this fall.</a:t>
            </a:r>
          </a:p>
          <a:p>
            <a:pPr lvl="1">
              <a:spcBef>
                <a:spcPts val="0"/>
              </a:spcBef>
            </a:pPr>
            <a:r>
              <a:rPr lang="en-US" sz="1700" dirty="0"/>
              <a:t>Initially includes 4 OSCER-owned A100 GPUs and (11 user-owned A100 GPUs);    more coming.</a:t>
            </a:r>
          </a:p>
          <a:p>
            <a:pPr lvl="1">
              <a:spcBef>
                <a:spcPts val="0"/>
              </a:spcBef>
            </a:pPr>
            <a:r>
              <a:rPr lang="en-US" sz="1700" dirty="0"/>
              <a:t>“Friendly user” mode expected in spring 2022.</a:t>
            </a:r>
          </a:p>
          <a:p>
            <a:pPr>
              <a:spcBef>
                <a:spcPts val="0"/>
              </a:spcBef>
            </a:pPr>
            <a:r>
              <a:rPr lang="en-US" sz="1900" b="1" u="sng" dirty="0"/>
              <a:t>OU Research Cloud (OURcloud)</a:t>
            </a:r>
            <a:r>
              <a:rPr lang="en-US" sz="1900" dirty="0"/>
              <a:t>: New supercomputer includes               OURcloud hardware/software refresh.</a:t>
            </a:r>
          </a:p>
          <a:p>
            <a:pPr>
              <a:spcBef>
                <a:spcPts val="0"/>
              </a:spcBef>
            </a:pPr>
            <a:r>
              <a:rPr lang="en-US" sz="1900" b="1" u="sng" dirty="0"/>
              <a:t>OU Research Disk (</a:t>
            </a:r>
            <a:r>
              <a:rPr lang="en-US" sz="1900" b="1" u="sng" dirty="0" err="1"/>
              <a:t>OURdisk</a:t>
            </a:r>
            <a:r>
              <a:rPr lang="en-US" sz="1900" b="1" u="sng" dirty="0"/>
              <a:t>)</a:t>
            </a:r>
          </a:p>
          <a:p>
            <a:pPr lvl="1">
              <a:spcBef>
                <a:spcPts val="0"/>
              </a:spcBef>
            </a:pPr>
            <a:r>
              <a:rPr lang="en-US" sz="1700" dirty="0"/>
              <a:t>Friendly user mode </a:t>
            </a:r>
            <a:r>
              <a:rPr lang="en-US" sz="1700" b="1" u="sng" dirty="0"/>
              <a:t>NOW</a:t>
            </a:r>
            <a:r>
              <a:rPr lang="en-US" sz="1700" dirty="0"/>
              <a:t> (more features coming).</a:t>
            </a:r>
          </a:p>
          <a:p>
            <a:pPr lvl="1">
              <a:spcBef>
                <a:spcPts val="0"/>
              </a:spcBef>
            </a:pPr>
            <a:r>
              <a:rPr lang="en-US" sz="1700" dirty="0"/>
              <a:t>Available </a:t>
            </a:r>
            <a:r>
              <a:rPr lang="en-US" sz="1700" b="1" u="sng" dirty="0"/>
              <a:t>NOW</a:t>
            </a:r>
            <a:r>
              <a:rPr lang="en-US" sz="1700" dirty="0"/>
              <a:t> locally at OU Norman, soon at OUHSC.</a:t>
            </a:r>
          </a:p>
          <a:p>
            <a:pPr>
              <a:spcBef>
                <a:spcPts val="0"/>
              </a:spcBef>
            </a:pPr>
            <a:r>
              <a:rPr lang="en-US" sz="1900" b="1" u="sng" dirty="0"/>
              <a:t>OURRstore Tape Archive</a:t>
            </a:r>
            <a:endParaRPr lang="en-US" sz="1900" dirty="0"/>
          </a:p>
          <a:p>
            <a:pPr lvl="1">
              <a:spcBef>
                <a:spcPts val="0"/>
              </a:spcBef>
            </a:pPr>
            <a:r>
              <a:rPr lang="en-US" sz="1700" dirty="0"/>
              <a:t>Friendly user mode </a:t>
            </a:r>
            <a:r>
              <a:rPr lang="en-US" sz="1700" b="1" u="sng" dirty="0"/>
              <a:t>NOW</a:t>
            </a:r>
            <a:r>
              <a:rPr lang="en-US" sz="1700" dirty="0"/>
              <a:t> (but valuable features still to come).</a:t>
            </a:r>
          </a:p>
          <a:p>
            <a:pPr lvl="1">
              <a:spcBef>
                <a:spcPts val="0"/>
              </a:spcBef>
            </a:pPr>
            <a:r>
              <a:rPr lang="en-US" sz="1700" dirty="0"/>
              <a:t>Developing control scripts </a:t>
            </a:r>
            <a:r>
              <a:rPr lang="en-US" sz="1700" dirty="0" err="1"/>
              <a:t>etc</a:t>
            </a:r>
            <a:r>
              <a:rPr lang="en-US" sz="1700" dirty="0"/>
              <a:t> now.</a:t>
            </a:r>
          </a:p>
          <a:p>
            <a:pPr>
              <a:spcBef>
                <a:spcPts val="0"/>
              </a:spcBef>
            </a:pPr>
            <a:r>
              <a:rPr lang="en-US" sz="1900" b="1" u="sng" dirty="0" err="1"/>
              <a:t>OneOklahoma</a:t>
            </a:r>
            <a:r>
              <a:rPr lang="en-US" sz="1900" b="1" u="sng" dirty="0"/>
              <a:t> Friction Free Network (OFFN)</a:t>
            </a:r>
            <a:r>
              <a:rPr lang="en-US" sz="1900" dirty="0"/>
              <a:t>: deploying new OU instance now.</a:t>
            </a:r>
            <a:endParaRPr lang="en-US" sz="1900" b="1" u="sng" dirty="0"/>
          </a:p>
          <a:p>
            <a:pPr>
              <a:spcBef>
                <a:spcPts val="0"/>
              </a:spcBef>
            </a:pPr>
            <a:r>
              <a:rPr lang="en-US" sz="1900" b="1" u="sng" dirty="0"/>
              <a:t>HIPAA Enclaves for all of these in c. 2022</a:t>
            </a:r>
            <a:r>
              <a:rPr lang="en-US" sz="1900" dirty="0"/>
              <a:t>: Planning underway with                   OU IT Governance, Risk &amp; Compliance team and OU IT Security Operations team.</a:t>
            </a:r>
          </a:p>
          <a:p>
            <a:pPr>
              <a:spcBef>
                <a:spcPts val="0"/>
              </a:spcBef>
            </a:pPr>
            <a:r>
              <a:rPr lang="en-US" sz="1900" b="1" u="sng" dirty="0"/>
              <a:t>OSCER Team</a:t>
            </a:r>
            <a:r>
              <a:rPr lang="en-US" sz="1900" dirty="0"/>
              <a:t>: Hiring a new Research Computing Facilitator now.</a:t>
            </a:r>
          </a:p>
        </p:txBody>
      </p:sp>
      <p:sp>
        <p:nvSpPr>
          <p:cNvPr id="4" name="Footer Placeholder 3">
            <a:extLst>
              <a:ext uri="{FF2B5EF4-FFF2-40B4-BE49-F238E27FC236}">
                <a16:creationId xmlns:a16="http://schemas.microsoft.com/office/drawing/2014/main" id="{A65ED47A-6AD1-4BC0-9885-37161D6CEC8A}"/>
              </a:ext>
            </a:extLst>
          </p:cNvPr>
          <p:cNvSpPr>
            <a:spLocks noGrp="1"/>
          </p:cNvSpPr>
          <p:nvPr>
            <p:ph type="ftr" sz="quarter" idx="10"/>
          </p:nvPr>
        </p:nvSpPr>
        <p:spPr/>
        <p:txBody>
          <a:bodyPr/>
          <a:lstStyle/>
          <a:p>
            <a:pPr>
              <a:defRPr/>
            </a:pPr>
            <a:r>
              <a:rPr lang="en-US"/>
              <a:t>OSCER State of the Center Address</a:t>
            </a:r>
          </a:p>
          <a:p>
            <a:pPr>
              <a:defRPr/>
            </a:pPr>
            <a:r>
              <a:rPr lang="en-US"/>
              <a:t>Wed Sep 29 2021</a:t>
            </a:r>
            <a:endParaRPr lang="en-US" dirty="0"/>
          </a:p>
        </p:txBody>
      </p:sp>
      <p:sp>
        <p:nvSpPr>
          <p:cNvPr id="5" name="Slide Number Placeholder 4">
            <a:extLst>
              <a:ext uri="{FF2B5EF4-FFF2-40B4-BE49-F238E27FC236}">
                <a16:creationId xmlns:a16="http://schemas.microsoft.com/office/drawing/2014/main" id="{CD9F8658-2AAA-4442-894E-60DEA5726354}"/>
              </a:ext>
            </a:extLst>
          </p:cNvPr>
          <p:cNvSpPr>
            <a:spLocks noGrp="1"/>
          </p:cNvSpPr>
          <p:nvPr>
            <p:ph type="sldNum" sz="quarter" idx="11"/>
          </p:nvPr>
        </p:nvSpPr>
        <p:spPr/>
        <p:txBody>
          <a:bodyPr/>
          <a:lstStyle/>
          <a:p>
            <a:pPr>
              <a:defRPr/>
            </a:pPr>
            <a:fld id="{DAFF6522-D39A-4EFB-9FD2-0F43165FD2EE}" type="slidenum">
              <a:rPr lang="en-US" smtClean="0"/>
              <a:pPr>
                <a:defRPr/>
              </a:pPr>
              <a:t>15</a:t>
            </a:fld>
            <a:endParaRPr lang="en-US"/>
          </a:p>
        </p:txBody>
      </p:sp>
    </p:spTree>
    <p:extLst>
      <p:ext uri="{BB962C8B-B14F-4D97-AF65-F5344CB8AC3E}">
        <p14:creationId xmlns:p14="http://schemas.microsoft.com/office/powerpoint/2010/main" val="224495176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Supercomputer</a:t>
            </a:r>
          </a:p>
        </p:txBody>
      </p:sp>
    </p:spTree>
    <p:extLst>
      <p:ext uri="{BB962C8B-B14F-4D97-AF65-F5344CB8AC3E}">
        <p14:creationId xmlns:p14="http://schemas.microsoft.com/office/powerpoint/2010/main" val="14354201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dirty="0"/>
              <a:t>OSCER State of the Center Address</a:t>
            </a:r>
          </a:p>
          <a:p>
            <a:r>
              <a:rPr lang="en-US" dirty="0"/>
              <a:t>Wed Sep 29 2021</a:t>
            </a:r>
          </a:p>
        </p:txBody>
      </p:sp>
      <p:sp>
        <p:nvSpPr>
          <p:cNvPr id="33795" name="Slide Number Placeholder 4"/>
          <p:cNvSpPr>
            <a:spLocks noGrp="1"/>
          </p:cNvSpPr>
          <p:nvPr>
            <p:ph type="sldNum" sz="quarter" idx="11"/>
          </p:nvPr>
        </p:nvSpPr>
        <p:spPr>
          <a:noFill/>
        </p:spPr>
        <p:txBody>
          <a:bodyPr/>
          <a:lstStyle/>
          <a:p>
            <a:fld id="{FC2AD2AF-44E1-4605-881E-55DF136B7C1C}" type="slidenum">
              <a:rPr lang="en-US"/>
              <a:pPr/>
              <a:t>17</a:t>
            </a:fld>
            <a:endParaRPr lang="en-US"/>
          </a:p>
        </p:txBody>
      </p:sp>
      <p:sp>
        <p:nvSpPr>
          <p:cNvPr id="33796" name="Rectangle 2"/>
          <p:cNvSpPr>
            <a:spLocks noGrp="1" noChangeArrowheads="1"/>
          </p:cNvSpPr>
          <p:nvPr>
            <p:ph type="body" idx="1"/>
          </p:nvPr>
        </p:nvSpPr>
        <p:spPr>
          <a:xfrm>
            <a:off x="457200" y="851872"/>
            <a:ext cx="5105400" cy="4800600"/>
          </a:xfrm>
        </p:spPr>
        <p:txBody>
          <a:bodyPr/>
          <a:lstStyle/>
          <a:p>
            <a:pPr eaLnBrk="1" hangingPunct="1">
              <a:lnSpc>
                <a:spcPct val="90000"/>
              </a:lnSpc>
              <a:buNone/>
            </a:pPr>
            <a:endParaRPr lang="en-US" sz="1900" dirty="0"/>
          </a:p>
          <a:p>
            <a:pPr eaLnBrk="1" hangingPunct="1">
              <a:lnSpc>
                <a:spcPct val="90000"/>
              </a:lnSpc>
              <a:buNone/>
            </a:pPr>
            <a:endParaRPr lang="en-US" sz="1900" dirty="0"/>
          </a:p>
          <a:p>
            <a:pPr eaLnBrk="1" hangingPunct="1">
              <a:lnSpc>
                <a:spcPct val="90000"/>
              </a:lnSpc>
              <a:buNone/>
            </a:pPr>
            <a:r>
              <a:rPr lang="en-US" sz="1400" dirty="0"/>
              <a:t>*TFLOPs: trillion calculations per second</a:t>
            </a:r>
          </a:p>
          <a:p>
            <a:pPr eaLnBrk="1" hangingPunct="1">
              <a:lnSpc>
                <a:spcPct val="90000"/>
              </a:lnSpc>
              <a:buNone/>
            </a:pPr>
            <a:r>
              <a:rPr lang="en-US" sz="1900" dirty="0"/>
              <a:t>705 compute nodes</a:t>
            </a:r>
          </a:p>
          <a:p>
            <a:pPr eaLnBrk="1" hangingPunct="1">
              <a:lnSpc>
                <a:spcPct val="90000"/>
              </a:lnSpc>
              <a:buNone/>
            </a:pPr>
            <a:r>
              <a:rPr lang="en-US" sz="1900" dirty="0"/>
              <a:t>1408 CPU chips: Intel Xeon                              “Ice Lake,” “Skylake,” “Cascade Lake,” “Rome,” “Haswell,” “Broadwell,                        “Knights Landing,” “Sandy Bridge”</a:t>
            </a:r>
          </a:p>
          <a:p>
            <a:pPr eaLnBrk="1" hangingPunct="1">
              <a:lnSpc>
                <a:spcPct val="90000"/>
              </a:lnSpc>
              <a:buNone/>
            </a:pPr>
            <a:r>
              <a:rPr lang="en-US" sz="1900" dirty="0"/>
              <a:t>16,608 CPU cores</a:t>
            </a:r>
          </a:p>
          <a:p>
            <a:pPr eaLnBrk="1" hangingPunct="1">
              <a:lnSpc>
                <a:spcPct val="80000"/>
              </a:lnSpc>
              <a:buNone/>
            </a:pPr>
            <a:r>
              <a:rPr lang="en-US" sz="1900" dirty="0"/>
              <a:t>45 TB RAM</a:t>
            </a:r>
          </a:p>
          <a:p>
            <a:pPr eaLnBrk="1" hangingPunct="1">
              <a:lnSpc>
                <a:spcPct val="70000"/>
              </a:lnSpc>
              <a:buFont typeface="Wingdings" pitchFamily="2" charset="2"/>
              <a:buNone/>
            </a:pPr>
            <a:r>
              <a:rPr lang="en-US" sz="1900" dirty="0"/>
              <a:t>500+ TB global public disk</a:t>
            </a:r>
          </a:p>
          <a:p>
            <a:pPr eaLnBrk="1" hangingPunct="1">
              <a:lnSpc>
                <a:spcPct val="70000"/>
              </a:lnSpc>
              <a:buFont typeface="Wingdings" pitchFamily="2" charset="2"/>
              <a:buNone/>
            </a:pPr>
            <a:r>
              <a:rPr lang="en-US" sz="1900" dirty="0"/>
              <a:t>3 PB global condominium disk</a:t>
            </a:r>
          </a:p>
          <a:p>
            <a:pPr eaLnBrk="1" hangingPunct="1">
              <a:lnSpc>
                <a:spcPct val="70000"/>
              </a:lnSpc>
              <a:buFont typeface="Wingdings" pitchFamily="2" charset="2"/>
              <a:buNone/>
            </a:pPr>
            <a:r>
              <a:rPr lang="en-US" sz="1900" dirty="0" err="1"/>
              <a:t>Mellanox</a:t>
            </a:r>
            <a:r>
              <a:rPr lang="en-US" sz="1900" dirty="0"/>
              <a:t> FDR10 </a:t>
            </a:r>
            <a:r>
              <a:rPr lang="en-US" sz="1900" dirty="0" err="1"/>
              <a:t>Infiniband</a:t>
            </a:r>
            <a:endParaRPr lang="en-US" sz="1900" dirty="0"/>
          </a:p>
          <a:p>
            <a:pPr eaLnBrk="1" hangingPunct="1">
              <a:lnSpc>
                <a:spcPct val="70000"/>
              </a:lnSpc>
              <a:buFont typeface="Wingdings" pitchFamily="2" charset="2"/>
              <a:buNone/>
            </a:pPr>
            <a:r>
              <a:rPr lang="en-US" sz="1900" dirty="0"/>
              <a:t>(3:1 oversubscribed, 13.33 </a:t>
            </a:r>
            <a:r>
              <a:rPr lang="en-US" sz="1900" dirty="0" err="1"/>
              <a:t>Gbps</a:t>
            </a:r>
            <a:r>
              <a:rPr lang="en-US" sz="1900" dirty="0"/>
              <a:t>,</a:t>
            </a:r>
          </a:p>
          <a:p>
            <a:pPr eaLnBrk="1" hangingPunct="1">
              <a:lnSpc>
                <a:spcPct val="70000"/>
              </a:lnSpc>
              <a:buFont typeface="Wingdings" pitchFamily="2" charset="2"/>
              <a:buNone/>
            </a:pPr>
            <a:r>
              <a:rPr lang="en-US" sz="1900" dirty="0"/>
              <a:t> ~1 </a:t>
            </a:r>
            <a:r>
              <a:rPr lang="en-US" sz="1900" dirty="0" err="1"/>
              <a:t>microsec</a:t>
            </a:r>
            <a:r>
              <a:rPr lang="en-US" sz="1900" dirty="0"/>
              <a:t> latency)</a:t>
            </a:r>
          </a:p>
          <a:p>
            <a:pPr eaLnBrk="1" hangingPunct="1">
              <a:lnSpc>
                <a:spcPct val="80000"/>
              </a:lnSpc>
              <a:buFont typeface="Wingdings" pitchFamily="2" charset="2"/>
              <a:buNone/>
            </a:pPr>
            <a:r>
              <a:rPr lang="en-US" sz="1900" dirty="0"/>
              <a:t>Dell N-series Gigabit/10G Ethernet</a:t>
            </a:r>
          </a:p>
          <a:p>
            <a:pPr eaLnBrk="1" hangingPunct="1">
              <a:lnSpc>
                <a:spcPct val="80000"/>
              </a:lnSpc>
              <a:buFont typeface="Wingdings" pitchFamily="2" charset="2"/>
              <a:buNone/>
            </a:pPr>
            <a:r>
              <a:rPr lang="en-US" sz="1900" dirty="0"/>
              <a:t>CentOS 7.8</a:t>
            </a:r>
          </a:p>
          <a:p>
            <a:pPr eaLnBrk="1" hangingPunct="1">
              <a:lnSpc>
                <a:spcPct val="70000"/>
              </a:lnSpc>
              <a:buFont typeface="Wingdings" pitchFamily="2" charset="2"/>
              <a:buNone/>
            </a:pPr>
            <a:r>
              <a:rPr lang="en-US" sz="1900" dirty="0"/>
              <a:t>52% of the nodes are “condominium”</a:t>
            </a:r>
          </a:p>
          <a:p>
            <a:pPr eaLnBrk="1" hangingPunct="1">
              <a:lnSpc>
                <a:spcPct val="70000"/>
              </a:lnSpc>
              <a:buFont typeface="Wingdings" pitchFamily="2" charset="2"/>
              <a:buNone/>
            </a:pPr>
            <a:r>
              <a:rPr lang="en-US" sz="1900" dirty="0"/>
              <a:t>    (owned by individual research teams).</a:t>
            </a:r>
          </a:p>
        </p:txBody>
      </p:sp>
      <p:sp>
        <p:nvSpPr>
          <p:cNvPr id="33797" name="Rectangle 3"/>
          <p:cNvSpPr>
            <a:spLocks noGrp="1" noChangeArrowheads="1"/>
          </p:cNvSpPr>
          <p:nvPr>
            <p:ph type="title"/>
          </p:nvPr>
        </p:nvSpPr>
        <p:spPr/>
        <p:txBody>
          <a:bodyPr/>
          <a:lstStyle/>
          <a:p>
            <a:pPr eaLnBrk="1" hangingPunct="1"/>
            <a:r>
              <a:rPr lang="en-US" sz="3950" dirty="0"/>
              <a:t>Old Supercomputer (Starting Point)</a:t>
            </a:r>
          </a:p>
        </p:txBody>
      </p:sp>
      <p:sp>
        <p:nvSpPr>
          <p:cNvPr id="503812" name="Text Box 4"/>
          <p:cNvSpPr txBox="1">
            <a:spLocks noChangeArrowheads="1"/>
          </p:cNvSpPr>
          <p:nvPr/>
        </p:nvSpPr>
        <p:spPr bwMode="auto">
          <a:xfrm>
            <a:off x="4724060" y="5478185"/>
            <a:ext cx="4055919" cy="461665"/>
          </a:xfrm>
          <a:prstGeom prst="rect">
            <a:avLst/>
          </a:prstGeom>
          <a:noFill/>
          <a:ln w="9525">
            <a:noFill/>
            <a:miter lim="800000"/>
            <a:headEnd/>
            <a:tailEnd/>
          </a:ln>
          <a:effectLst/>
        </p:spPr>
        <p:txBody>
          <a:bodyPr wrap="none">
            <a:spAutoFit/>
          </a:bodyPr>
          <a:lstStyle/>
          <a:p>
            <a:pPr>
              <a:spcBef>
                <a:spcPct val="50000"/>
              </a:spcBef>
              <a:defRPr/>
            </a:pPr>
            <a:r>
              <a:rPr lang="en-US" sz="2400" b="1" dirty="0">
                <a:effectLst>
                  <a:outerShdw blurRad="38100" dist="38100" dir="2700000" algn="tl">
                    <a:srgbClr val="C0C0C0"/>
                  </a:outerShdw>
                </a:effectLst>
                <a:latin typeface="Courier New" pitchFamily="49" charset="0"/>
              </a:rPr>
              <a:t>schooner.oscer.ou.edu</a:t>
            </a:r>
          </a:p>
        </p:txBody>
      </p:sp>
      <p:sp>
        <p:nvSpPr>
          <p:cNvPr id="33800"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8" descr="sooner_folder.jpg"/>
          <p:cNvPicPr>
            <a:picLocks noChangeAspect="1"/>
          </p:cNvPicPr>
          <p:nvPr/>
        </p:nvPicPr>
        <p:blipFill>
          <a:blip r:embed="rId5" cstate="print"/>
          <a:stretch>
            <a:fillRect/>
          </a:stretch>
        </p:blipFill>
        <p:spPr>
          <a:xfrm>
            <a:off x="4573865" y="2593256"/>
            <a:ext cx="4400399" cy="2913431"/>
          </a:xfrm>
          <a:prstGeom prst="rect">
            <a:avLst/>
          </a:prstGeom>
        </p:spPr>
      </p:pic>
      <p:sp>
        <p:nvSpPr>
          <p:cNvPr id="10" name="TextBox 9"/>
          <p:cNvSpPr txBox="1"/>
          <p:nvPr/>
        </p:nvSpPr>
        <p:spPr>
          <a:xfrm>
            <a:off x="5747412" y="5831438"/>
            <a:ext cx="1752600" cy="276999"/>
          </a:xfrm>
          <a:prstGeom prst="rect">
            <a:avLst/>
          </a:prstGeom>
          <a:noFill/>
        </p:spPr>
        <p:txBody>
          <a:bodyPr wrap="square" rtlCol="0">
            <a:spAutoFit/>
          </a:bodyPr>
          <a:lstStyle/>
          <a:p>
            <a:r>
              <a:rPr lang="en-US" sz="1200" dirty="0"/>
              <a:t>Photo: </a:t>
            </a:r>
            <a:r>
              <a:rPr lang="en-US" sz="1200" dirty="0" err="1"/>
              <a:t>Jawanza</a:t>
            </a:r>
            <a:r>
              <a:rPr lang="en-US" sz="1200" dirty="0"/>
              <a:t> </a:t>
            </a:r>
            <a:r>
              <a:rPr lang="en-US" sz="1200" dirty="0" err="1"/>
              <a:t>Bassue</a:t>
            </a:r>
            <a:endParaRPr lang="en-US" sz="1200" dirty="0"/>
          </a:p>
        </p:txBody>
      </p:sp>
      <p:sp>
        <p:nvSpPr>
          <p:cNvPr id="2" name="TextBox 1">
            <a:extLst>
              <a:ext uri="{FF2B5EF4-FFF2-40B4-BE49-F238E27FC236}">
                <a16:creationId xmlns:a16="http://schemas.microsoft.com/office/drawing/2014/main" id="{7F6C9D07-B320-4309-AC40-34B6017D2150}"/>
              </a:ext>
            </a:extLst>
          </p:cNvPr>
          <p:cNvSpPr txBox="1"/>
          <p:nvPr/>
        </p:nvSpPr>
        <p:spPr>
          <a:xfrm>
            <a:off x="572575" y="1181374"/>
            <a:ext cx="7772400" cy="661720"/>
          </a:xfrm>
          <a:prstGeom prst="rect">
            <a:avLst/>
          </a:prstGeom>
          <a:noFill/>
        </p:spPr>
        <p:txBody>
          <a:bodyPr wrap="square" rtlCol="0">
            <a:spAutoFit/>
          </a:bodyPr>
          <a:lstStyle/>
          <a:p>
            <a:pPr algn="l"/>
            <a:r>
              <a:rPr lang="en-US" sz="1900" dirty="0"/>
              <a:t>Peak speed: 537 TFLOPs* (base), 730 TFLOPs (max turbo)</a:t>
            </a:r>
          </a:p>
          <a:p>
            <a:endParaRPr lang="en-US" dirty="0"/>
          </a:p>
        </p:txBody>
      </p:sp>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779D-22B0-4077-82C0-4B4369581132}"/>
              </a:ext>
            </a:extLst>
          </p:cNvPr>
          <p:cNvSpPr>
            <a:spLocks noGrp="1"/>
          </p:cNvSpPr>
          <p:nvPr>
            <p:ph type="title"/>
          </p:nvPr>
        </p:nvSpPr>
        <p:spPr/>
        <p:txBody>
          <a:bodyPr/>
          <a:lstStyle/>
          <a:p>
            <a:r>
              <a:rPr lang="en-US" dirty="0"/>
              <a:t>New Supercomputer Status</a:t>
            </a:r>
          </a:p>
        </p:txBody>
      </p:sp>
      <p:sp>
        <p:nvSpPr>
          <p:cNvPr id="3" name="Content Placeholder 2">
            <a:extLst>
              <a:ext uri="{FF2B5EF4-FFF2-40B4-BE49-F238E27FC236}">
                <a16:creationId xmlns:a16="http://schemas.microsoft.com/office/drawing/2014/main" id="{9D2A2FA7-1AE9-456A-BBD9-CEE246F8CBC9}"/>
              </a:ext>
            </a:extLst>
          </p:cNvPr>
          <p:cNvSpPr>
            <a:spLocks noGrp="1"/>
          </p:cNvSpPr>
          <p:nvPr>
            <p:ph idx="1"/>
          </p:nvPr>
        </p:nvSpPr>
        <p:spPr>
          <a:xfrm>
            <a:off x="218768" y="1295400"/>
            <a:ext cx="8696632" cy="4071753"/>
          </a:xfrm>
        </p:spPr>
        <p:txBody>
          <a:bodyPr>
            <a:noAutofit/>
          </a:bodyPr>
          <a:lstStyle/>
          <a:p>
            <a:pPr>
              <a:spcBef>
                <a:spcPts val="0"/>
              </a:spcBef>
            </a:pPr>
            <a:r>
              <a:rPr lang="en-US" sz="2200" b="1" u="sng" dirty="0"/>
              <a:t>ETA</a:t>
            </a:r>
            <a:r>
              <a:rPr lang="en-US" sz="2200" dirty="0"/>
              <a:t>: Friendly user mode spring 2022, full production summer 2022.</a:t>
            </a:r>
          </a:p>
          <a:p>
            <a:pPr lvl="1">
              <a:spcBef>
                <a:spcPts val="0"/>
              </a:spcBef>
            </a:pPr>
            <a:r>
              <a:rPr lang="en-US" sz="2000" dirty="0"/>
              <a:t>Gradually shift compute components from the old one to the new one.</a:t>
            </a:r>
          </a:p>
          <a:p>
            <a:pPr>
              <a:spcBef>
                <a:spcPts val="0"/>
              </a:spcBef>
            </a:pPr>
            <a:r>
              <a:rPr lang="en-US" sz="2200" b="1" u="sng" dirty="0"/>
              <a:t>Schooner Compute Hardware</a:t>
            </a:r>
            <a:r>
              <a:rPr lang="en-US" sz="2200" dirty="0"/>
              <a:t>: Most of the old supercomputer (Schooner) compute nodes will move to the new supercomputer, and new compute nodes will be bought starting this summer.</a:t>
            </a:r>
            <a:endParaRPr lang="en-US" sz="2200" b="1" u="sng" dirty="0"/>
          </a:p>
          <a:p>
            <a:pPr>
              <a:spcBef>
                <a:spcPts val="0"/>
              </a:spcBef>
            </a:pPr>
            <a:r>
              <a:rPr lang="en-US" sz="2200" b="1" u="sng" dirty="0"/>
              <a:t>Support Hardware</a:t>
            </a:r>
            <a:r>
              <a:rPr lang="en-US" sz="2200" dirty="0"/>
              <a:t>: Network switches, storage and support servers have been purchased, are physically deployed, and are being installed.</a:t>
            </a:r>
          </a:p>
          <a:p>
            <a:pPr lvl="1">
              <a:spcBef>
                <a:spcPts val="0"/>
              </a:spcBef>
            </a:pPr>
            <a:r>
              <a:rPr lang="en-US" sz="2000" dirty="0"/>
              <a:t>Infiniband: New Lake/EPYC nodes have HDR100, old have FDR10,    EDR super-core links them.</a:t>
            </a:r>
          </a:p>
          <a:p>
            <a:pPr lvl="1">
              <a:spcBef>
                <a:spcPts val="0"/>
              </a:spcBef>
            </a:pPr>
            <a:r>
              <a:rPr lang="en-US" dirty="0"/>
              <a:t>Storage: /home and /scratch will be Ceph parallel filesystem, like </a:t>
            </a:r>
            <a:r>
              <a:rPr lang="en-US" dirty="0" err="1"/>
              <a:t>OURdisk</a:t>
            </a:r>
            <a:r>
              <a:rPr lang="en-US" dirty="0"/>
              <a:t>; </a:t>
            </a:r>
            <a:r>
              <a:rPr lang="en-US" dirty="0" err="1"/>
              <a:t>OURdisk</a:t>
            </a:r>
            <a:r>
              <a:rPr lang="en-US" dirty="0"/>
              <a:t> will be mounted; all-SSD for “burst buffer.”</a:t>
            </a:r>
          </a:p>
        </p:txBody>
      </p:sp>
      <p:sp>
        <p:nvSpPr>
          <p:cNvPr id="4" name="Footer Placeholder 3">
            <a:extLst>
              <a:ext uri="{FF2B5EF4-FFF2-40B4-BE49-F238E27FC236}">
                <a16:creationId xmlns:a16="http://schemas.microsoft.com/office/drawing/2014/main" id="{5DDADB31-8853-4A6A-96A9-4A1D09DB6B09}"/>
              </a:ext>
            </a:extLst>
          </p:cNvPr>
          <p:cNvSpPr>
            <a:spLocks noGrp="1"/>
          </p:cNvSpPr>
          <p:nvPr>
            <p:ph type="ftr" sz="quarter" idx="10"/>
          </p:nvPr>
        </p:nvSpPr>
        <p:spPr>
          <a:xfrm>
            <a:off x="2633663" y="6172200"/>
            <a:ext cx="3995737" cy="457200"/>
          </a:xfrm>
        </p:spPr>
        <p:txBody>
          <a:bodyPr/>
          <a:lstStyle/>
          <a:p>
            <a:pPr>
              <a:defRPr/>
            </a:pPr>
            <a:r>
              <a:rPr lang="en-US"/>
              <a:t>OSCER State of the Center Address</a:t>
            </a:r>
          </a:p>
          <a:p>
            <a:pPr>
              <a:defRPr/>
            </a:pPr>
            <a:r>
              <a:rPr lang="en-US"/>
              <a:t>Wed Sep 29 2021</a:t>
            </a:r>
            <a:endParaRPr lang="en-US" dirty="0"/>
          </a:p>
        </p:txBody>
      </p:sp>
      <p:sp>
        <p:nvSpPr>
          <p:cNvPr id="5" name="Slide Number Placeholder 4">
            <a:extLst>
              <a:ext uri="{FF2B5EF4-FFF2-40B4-BE49-F238E27FC236}">
                <a16:creationId xmlns:a16="http://schemas.microsoft.com/office/drawing/2014/main" id="{3A4ACD52-72B9-49B7-98CC-10F28E75CE62}"/>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18</a:t>
            </a:fld>
            <a:endParaRPr lang="en-US" dirty="0"/>
          </a:p>
        </p:txBody>
      </p:sp>
    </p:spTree>
    <p:extLst>
      <p:ext uri="{BB962C8B-B14F-4D97-AF65-F5344CB8AC3E}">
        <p14:creationId xmlns:p14="http://schemas.microsoft.com/office/powerpoint/2010/main" val="56158356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779D-22B0-4077-82C0-4B4369581132}"/>
              </a:ext>
            </a:extLst>
          </p:cNvPr>
          <p:cNvSpPr>
            <a:spLocks noGrp="1"/>
          </p:cNvSpPr>
          <p:nvPr>
            <p:ph type="title"/>
          </p:nvPr>
        </p:nvSpPr>
        <p:spPr/>
        <p:txBody>
          <a:bodyPr/>
          <a:lstStyle/>
          <a:p>
            <a:r>
              <a:rPr lang="en-US" dirty="0"/>
              <a:t>New Supercomputer Purchasing</a:t>
            </a:r>
          </a:p>
        </p:txBody>
      </p:sp>
      <p:sp>
        <p:nvSpPr>
          <p:cNvPr id="3" name="Content Placeholder 2">
            <a:extLst>
              <a:ext uri="{FF2B5EF4-FFF2-40B4-BE49-F238E27FC236}">
                <a16:creationId xmlns:a16="http://schemas.microsoft.com/office/drawing/2014/main" id="{9D2A2FA7-1AE9-456A-BBD9-CEE246F8CBC9}"/>
              </a:ext>
            </a:extLst>
          </p:cNvPr>
          <p:cNvSpPr>
            <a:spLocks noGrp="1"/>
          </p:cNvSpPr>
          <p:nvPr>
            <p:ph idx="1"/>
          </p:nvPr>
        </p:nvSpPr>
        <p:spPr>
          <a:xfrm>
            <a:off x="184311" y="1295400"/>
            <a:ext cx="8775377" cy="4876800"/>
          </a:xfrm>
        </p:spPr>
        <p:txBody>
          <a:bodyPr>
            <a:normAutofit fontScale="92500" lnSpcReduction="20000"/>
          </a:bodyPr>
          <a:lstStyle/>
          <a:p>
            <a:pPr marL="0" indent="0">
              <a:buNone/>
            </a:pPr>
            <a:r>
              <a:rPr lang="en-US" b="1" u="sng" dirty="0"/>
              <a:t>Change in Purchasing Approach</a:t>
            </a:r>
          </a:p>
          <a:p>
            <a:r>
              <a:rPr lang="en-US" dirty="0"/>
              <a:t>No leasing =&gt; rolling year-by-year additions.</a:t>
            </a:r>
          </a:p>
          <a:p>
            <a:pPr lvl="1"/>
            <a:r>
              <a:rPr lang="en-US" dirty="0"/>
              <a:t>We used to do a “forklift upgrade” that took the old supercomputer out      shortly after the new one came in, but we can’t do that any more.</a:t>
            </a:r>
          </a:p>
          <a:p>
            <a:r>
              <a:rPr lang="en-US" dirty="0"/>
              <a:t>Retain old (2015) supercomputer hardware (Haswell/Broadwell) in production through ~2024 (no capacity loss in the meantime,             more bang per buck per node).</a:t>
            </a:r>
          </a:p>
          <a:p>
            <a:r>
              <a:rPr lang="en-US" dirty="0"/>
              <a:t>This year, we’ve bought very little compute, but                                  some A100 GPUs (for AI/ML), networks, storage, support components.</a:t>
            </a:r>
          </a:p>
          <a:p>
            <a:pPr lvl="1"/>
            <a:r>
              <a:rPr lang="en-US" dirty="0"/>
              <a:t>Includes </a:t>
            </a:r>
            <a:r>
              <a:rPr lang="en-US" dirty="0" err="1"/>
              <a:t>Infiniband</a:t>
            </a:r>
            <a:r>
              <a:rPr lang="en-US" dirty="0"/>
              <a:t> network bridge between old FDR10 40 Gbps and                             new HDR 100/200 Gbps.</a:t>
            </a:r>
          </a:p>
          <a:p>
            <a:pPr lvl="1"/>
            <a:r>
              <a:rPr lang="en-US" dirty="0"/>
              <a:t>Includes Infiniband-to-Ethernet network gateways for storage, especially </a:t>
            </a:r>
            <a:r>
              <a:rPr lang="en-US" dirty="0" err="1"/>
              <a:t>OURdisk</a:t>
            </a:r>
            <a:r>
              <a:rPr lang="en-US" dirty="0"/>
              <a:t> (which isn’t part of the supercomputer, strictly speaking).</a:t>
            </a:r>
          </a:p>
          <a:p>
            <a:r>
              <a:rPr lang="en-US" dirty="0"/>
              <a:t>Still increased general-use core count by 20% this year.</a:t>
            </a:r>
          </a:p>
          <a:p>
            <a:pPr lvl="1"/>
            <a:r>
              <a:rPr lang="en-US" dirty="0"/>
              <a:t>Except for a couple weeks at the start of the semester, few jobs pending for more than 48 hours.</a:t>
            </a:r>
          </a:p>
        </p:txBody>
      </p:sp>
      <p:sp>
        <p:nvSpPr>
          <p:cNvPr id="4" name="Footer Placeholder 3">
            <a:extLst>
              <a:ext uri="{FF2B5EF4-FFF2-40B4-BE49-F238E27FC236}">
                <a16:creationId xmlns:a16="http://schemas.microsoft.com/office/drawing/2014/main" id="{F4C35CD3-D77A-465A-8789-095ADACF0461}"/>
              </a:ext>
            </a:extLst>
          </p:cNvPr>
          <p:cNvSpPr>
            <a:spLocks noGrp="1"/>
          </p:cNvSpPr>
          <p:nvPr>
            <p:ph type="ftr" sz="quarter" idx="10"/>
          </p:nvPr>
        </p:nvSpPr>
        <p:spPr>
          <a:xfrm>
            <a:off x="2633663" y="6172200"/>
            <a:ext cx="3995737" cy="457200"/>
          </a:xfrm>
        </p:spPr>
        <p:txBody>
          <a:bodyPr/>
          <a:lstStyle/>
          <a:p>
            <a:pPr>
              <a:defRPr/>
            </a:pPr>
            <a:r>
              <a:rPr lang="en-US"/>
              <a:t>OSCER State of the Center Address</a:t>
            </a:r>
          </a:p>
          <a:p>
            <a:pPr>
              <a:defRPr/>
            </a:pPr>
            <a:r>
              <a:rPr lang="en-US"/>
              <a:t>Wed Sep 29 2021</a:t>
            </a:r>
            <a:endParaRPr lang="en-US" dirty="0"/>
          </a:p>
        </p:txBody>
      </p:sp>
      <p:sp>
        <p:nvSpPr>
          <p:cNvPr id="5" name="Slide Number Placeholder 4">
            <a:extLst>
              <a:ext uri="{FF2B5EF4-FFF2-40B4-BE49-F238E27FC236}">
                <a16:creationId xmlns:a16="http://schemas.microsoft.com/office/drawing/2014/main" id="{98AF4F9E-933B-4737-BFDC-D9E426234281}"/>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19</a:t>
            </a:fld>
            <a:endParaRPr lang="en-US" dirty="0"/>
          </a:p>
        </p:txBody>
      </p:sp>
    </p:spTree>
    <p:extLst>
      <p:ext uri="{BB962C8B-B14F-4D97-AF65-F5344CB8AC3E}">
        <p14:creationId xmlns:p14="http://schemas.microsoft.com/office/powerpoint/2010/main" val="352674563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ChangeArrowheads="1"/>
          </p:cNvSpPr>
          <p:nvPr>
            <p:ph type="subTitle" idx="1"/>
          </p:nvPr>
        </p:nvSpPr>
        <p:spPr>
          <a:xfrm>
            <a:off x="685800" y="2057400"/>
            <a:ext cx="7924800" cy="1219200"/>
          </a:xfrm>
        </p:spPr>
        <p:txBody>
          <a:bodyPr/>
          <a:lstStyle/>
          <a:p>
            <a:pPr>
              <a:lnSpc>
                <a:spcPct val="70000"/>
              </a:lnSpc>
            </a:pPr>
            <a:r>
              <a:rPr lang="en-US" sz="3200" b="1" dirty="0"/>
              <a:t>Henry </a:t>
            </a:r>
            <a:r>
              <a:rPr lang="en-US" sz="3200" b="1" dirty="0" err="1"/>
              <a:t>Neeman</a:t>
            </a:r>
            <a:r>
              <a:rPr lang="en-US" sz="3200" b="1" dirty="0"/>
              <a:t>, Director</a:t>
            </a:r>
          </a:p>
          <a:p>
            <a:pPr>
              <a:lnSpc>
                <a:spcPct val="70000"/>
              </a:lnSpc>
            </a:pPr>
            <a:r>
              <a:rPr lang="en-US" sz="2000" b="1" dirty="0"/>
              <a:t>OU Supercomputing Center for Education &amp; Research</a:t>
            </a:r>
          </a:p>
          <a:p>
            <a:pPr>
              <a:lnSpc>
                <a:spcPct val="70000"/>
              </a:lnSpc>
            </a:pPr>
            <a:r>
              <a:rPr lang="en-US" sz="2000" b="1" dirty="0"/>
              <a:t>A Division of OU Information Technology</a:t>
            </a:r>
          </a:p>
          <a:p>
            <a:pPr>
              <a:lnSpc>
                <a:spcPct val="70000"/>
              </a:lnSpc>
            </a:pPr>
            <a:r>
              <a:rPr lang="en-US" sz="2000" b="1" dirty="0">
                <a:latin typeface="Courier New" pitchFamily="49" charset="0"/>
                <a:hlinkClick r:id="rId4"/>
              </a:rPr>
              <a:t>hneeman@ou.edu</a:t>
            </a:r>
            <a:endParaRPr lang="en-US" sz="2000" b="1" dirty="0">
              <a:latin typeface="Courier New" pitchFamily="49" charset="0"/>
            </a:endParaRPr>
          </a:p>
          <a:p>
            <a:pPr>
              <a:lnSpc>
                <a:spcPct val="70000"/>
              </a:lnSpc>
            </a:pPr>
            <a:endParaRPr lang="en-US" sz="2000" b="1" dirty="0"/>
          </a:p>
        </p:txBody>
      </p:sp>
      <p:sp>
        <p:nvSpPr>
          <p:cNvPr id="768003" name="Text Box 3"/>
          <p:cNvSpPr txBox="1">
            <a:spLocks noChangeArrowheads="1"/>
          </p:cNvSpPr>
          <p:nvPr/>
        </p:nvSpPr>
        <p:spPr bwMode="auto">
          <a:xfrm>
            <a:off x="2923210" y="5764213"/>
            <a:ext cx="3416641" cy="707886"/>
          </a:xfrm>
          <a:prstGeom prst="rect">
            <a:avLst/>
          </a:prstGeom>
          <a:noFill/>
          <a:ln w="9525">
            <a:noFill/>
            <a:miter lim="800000"/>
            <a:headEnd/>
            <a:tailEnd/>
          </a:ln>
          <a:effectLst/>
        </p:spPr>
        <p:txBody>
          <a:bodyPr wrap="none">
            <a:spAutoFit/>
          </a:bodyPr>
          <a:lstStyle/>
          <a:p>
            <a:r>
              <a:rPr lang="en-US" sz="2000" dirty="0"/>
              <a:t>Wednesday September 29 2021</a:t>
            </a:r>
          </a:p>
          <a:p>
            <a:r>
              <a:rPr lang="en-US" sz="2000" dirty="0"/>
              <a:t>University of Oklahoma</a:t>
            </a:r>
          </a:p>
        </p:txBody>
      </p:sp>
      <p:sp>
        <p:nvSpPr>
          <p:cNvPr id="768004" name="Text Box 4"/>
          <p:cNvSpPr txBox="1">
            <a:spLocks noGrp="1" noChangeArrowheads="1"/>
          </p:cNvSpPr>
          <p:nvPr>
            <p:ph type="ctrTitle"/>
          </p:nvPr>
        </p:nvSpPr>
        <p:spPr>
          <a:xfrm>
            <a:off x="533400" y="381000"/>
            <a:ext cx="8229600" cy="1752600"/>
          </a:xfrm>
          <a:noFill/>
          <a:ln/>
        </p:spPr>
        <p:txBody>
          <a:bodyPr/>
          <a:lstStyle/>
          <a:p>
            <a:pPr>
              <a:lnSpc>
                <a:spcPct val="80000"/>
              </a:lnSpc>
            </a:pPr>
            <a:r>
              <a:rPr lang="en-US" sz="5400" dirty="0">
                <a:solidFill>
                  <a:srgbClr val="A50021"/>
                </a:solidFill>
                <a:latin typeface="Arial Black" pitchFamily="34" charset="0"/>
              </a:rPr>
              <a:t>OSCER</a:t>
            </a:r>
            <a:br>
              <a:rPr lang="en-US" sz="5400" dirty="0">
                <a:solidFill>
                  <a:srgbClr val="A50021"/>
                </a:solidFill>
                <a:latin typeface="Arial Black" pitchFamily="34" charset="0"/>
              </a:rPr>
            </a:br>
            <a:r>
              <a:rPr lang="en-US" sz="5400" dirty="0">
                <a:solidFill>
                  <a:srgbClr val="A50021"/>
                </a:solidFill>
                <a:latin typeface="Arial Black" pitchFamily="34" charset="0"/>
              </a:rPr>
              <a:t>State of the Center</a:t>
            </a:r>
          </a:p>
        </p:txBody>
      </p:sp>
      <p:grpSp>
        <p:nvGrpSpPr>
          <p:cNvPr id="2" name="Group 1"/>
          <p:cNvGrpSpPr/>
          <p:nvPr/>
        </p:nvGrpSpPr>
        <p:grpSpPr>
          <a:xfrm>
            <a:off x="3419473" y="3401219"/>
            <a:ext cx="2424113" cy="1193800"/>
            <a:chOff x="2743200" y="3429000"/>
            <a:chExt cx="2424113" cy="1193800"/>
          </a:xfrm>
        </p:grpSpPr>
        <p:pic>
          <p:nvPicPr>
            <p:cNvPr id="768010" name="Picture 10" descr="ou201_logo"/>
            <p:cNvPicPr>
              <a:picLocks noChangeAspect="1" noChangeArrowheads="1"/>
            </p:cNvPicPr>
            <p:nvPr/>
          </p:nvPicPr>
          <p:blipFill>
            <a:blip r:embed="rId5" cstate="print"/>
            <a:srcRect/>
            <a:stretch>
              <a:fillRect/>
            </a:stretch>
          </p:blipFill>
          <p:spPr bwMode="auto">
            <a:xfrm>
              <a:off x="4392613" y="3525838"/>
              <a:ext cx="774700" cy="1096962"/>
            </a:xfrm>
            <a:prstGeom prst="rect">
              <a:avLst/>
            </a:prstGeom>
            <a:noFill/>
          </p:spPr>
        </p:pic>
        <p:pic>
          <p:nvPicPr>
            <p:cNvPr id="768011" name="Picture 11" descr="oscer_logo_crimson_20060918"/>
            <p:cNvPicPr>
              <a:picLocks noChangeAspect="1" noChangeArrowheads="1"/>
            </p:cNvPicPr>
            <p:nvPr/>
          </p:nvPicPr>
          <p:blipFill>
            <a:blip r:embed="rId6" cstate="print"/>
            <a:srcRect/>
            <a:stretch>
              <a:fillRect/>
            </a:stretch>
          </p:blipFill>
          <p:spPr bwMode="auto">
            <a:xfrm>
              <a:off x="2743200" y="3429000"/>
              <a:ext cx="1527175" cy="1116013"/>
            </a:xfrm>
            <a:prstGeom prst="rect">
              <a:avLst/>
            </a:prstGeom>
            <a:noFill/>
          </p:spPr>
        </p:pic>
      </p:gr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7000" y="5692443"/>
            <a:ext cx="2343944" cy="92646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3210" y="4641851"/>
            <a:ext cx="3652055" cy="623032"/>
          </a:xfrm>
          <a:prstGeom prst="rect">
            <a:avLst/>
          </a:prstGeom>
        </p:spPr>
      </p:pic>
    </p:spTree>
    <p:custDataLst>
      <p:tags r:id="rId1"/>
    </p:custDataLst>
    <p:extLst>
      <p:ext uri="{BB962C8B-B14F-4D97-AF65-F5344CB8AC3E}">
        <p14:creationId xmlns:p14="http://schemas.microsoft.com/office/powerpoint/2010/main" val="77048456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99C7D-6899-4F23-8D16-04D0B95B1B92}"/>
              </a:ext>
            </a:extLst>
          </p:cNvPr>
          <p:cNvSpPr>
            <a:spLocks noGrp="1"/>
          </p:cNvSpPr>
          <p:nvPr>
            <p:ph type="title"/>
          </p:nvPr>
        </p:nvSpPr>
        <p:spPr/>
        <p:txBody>
          <a:bodyPr/>
          <a:lstStyle/>
          <a:p>
            <a:r>
              <a:rPr lang="en-US" dirty="0"/>
              <a:t>Condominium</a:t>
            </a:r>
          </a:p>
        </p:txBody>
      </p:sp>
      <p:sp>
        <p:nvSpPr>
          <p:cNvPr id="3" name="Content Placeholder 2">
            <a:extLst>
              <a:ext uri="{FF2B5EF4-FFF2-40B4-BE49-F238E27FC236}">
                <a16:creationId xmlns:a16="http://schemas.microsoft.com/office/drawing/2014/main" id="{8C715088-2671-40B1-92CE-6C840FA11247}"/>
              </a:ext>
            </a:extLst>
          </p:cNvPr>
          <p:cNvSpPr>
            <a:spLocks noGrp="1"/>
          </p:cNvSpPr>
          <p:nvPr>
            <p:ph idx="1"/>
          </p:nvPr>
        </p:nvSpPr>
        <p:spPr>
          <a:xfrm>
            <a:off x="304800" y="1194624"/>
            <a:ext cx="8610600" cy="4648200"/>
          </a:xfrm>
        </p:spPr>
        <p:txBody>
          <a:bodyPr/>
          <a:lstStyle/>
          <a:p>
            <a:r>
              <a:rPr lang="en-US" b="1" u="sng" dirty="0"/>
              <a:t>Buy</a:t>
            </a:r>
            <a:r>
              <a:rPr lang="en-US" dirty="0"/>
              <a:t>: OU users can buy “condominium” nodes any time!</a:t>
            </a:r>
          </a:p>
          <a:p>
            <a:pPr lvl="1"/>
            <a:r>
              <a:rPr lang="en-US" dirty="0"/>
              <a:t>You buy the node and a few cables, OU’s COI sponsors space, power, cooling, network (including internal networks) and labor.</a:t>
            </a:r>
          </a:p>
          <a:p>
            <a:pPr lvl="1"/>
            <a:r>
              <a:rPr lang="en-US" dirty="0"/>
              <a:t>Good for the current supercomputer and its immediate successor.</a:t>
            </a:r>
          </a:p>
          <a:p>
            <a:r>
              <a:rPr lang="en-US" b="1" u="sng" dirty="0"/>
              <a:t>Pricing</a:t>
            </a:r>
            <a:r>
              <a:rPr lang="en-US" dirty="0"/>
              <a:t> is available on request:</a:t>
            </a:r>
          </a:p>
          <a:p>
            <a:pPr lvl="1"/>
            <a:r>
              <a:rPr lang="en-US" b="1" u="sng" dirty="0"/>
              <a:t>NOW</a:t>
            </a:r>
            <a:r>
              <a:rPr lang="en-US" dirty="0"/>
              <a:t>: Compute nodes with Intel Ice Lake, AMD Rome/Milan.</a:t>
            </a:r>
          </a:p>
          <a:p>
            <a:pPr lvl="1"/>
            <a:r>
              <a:rPr lang="en-US" b="1" u="sng" dirty="0"/>
              <a:t>NOW</a:t>
            </a:r>
            <a:r>
              <a:rPr lang="en-US" dirty="0"/>
              <a:t>: NVIDIA GPUs (A100 strongly recommended).</a:t>
            </a:r>
          </a:p>
          <a:p>
            <a:r>
              <a:rPr lang="en-US" b="1" u="sng" dirty="0"/>
              <a:t>Upcoming</a:t>
            </a:r>
            <a:r>
              <a:rPr lang="en-US" dirty="0"/>
              <a:t> Options</a:t>
            </a:r>
          </a:p>
          <a:p>
            <a:pPr lvl="1"/>
            <a:r>
              <a:rPr lang="en-US" b="1" u="sng" dirty="0"/>
              <a:t>COMING</a:t>
            </a:r>
            <a:r>
              <a:rPr lang="en-US" dirty="0"/>
              <a:t>: Compute nodes w/ Intel Sapphire Rapids, AMD Genoa.</a:t>
            </a:r>
          </a:p>
          <a:p>
            <a:pPr lvl="1"/>
            <a:r>
              <a:rPr lang="en-US" b="1" u="sng" dirty="0"/>
              <a:t>COMING</a:t>
            </a:r>
            <a:r>
              <a:rPr lang="en-US" dirty="0"/>
              <a:t>: “Ampere Next” GPUs.</a:t>
            </a:r>
          </a:p>
          <a:p>
            <a:r>
              <a:rPr lang="en-US" b="1" u="sng" dirty="0"/>
              <a:t>Storage</a:t>
            </a:r>
            <a:r>
              <a:rPr lang="en-US" dirty="0"/>
              <a:t>: See </a:t>
            </a:r>
            <a:r>
              <a:rPr lang="en-US" dirty="0" err="1"/>
              <a:t>OURdisk</a:t>
            </a:r>
            <a:r>
              <a:rPr lang="en-US" dirty="0"/>
              <a:t>.</a:t>
            </a:r>
          </a:p>
          <a:p>
            <a:pPr lvl="1"/>
            <a:r>
              <a:rPr lang="en-US" dirty="0"/>
              <a:t>No new standalone </a:t>
            </a:r>
            <a:r>
              <a:rPr lang="en-US" dirty="0" err="1"/>
              <a:t>diskfull</a:t>
            </a:r>
            <a:r>
              <a:rPr lang="en-US" dirty="0"/>
              <a:t> nodes.</a:t>
            </a:r>
          </a:p>
        </p:txBody>
      </p:sp>
      <p:sp>
        <p:nvSpPr>
          <p:cNvPr id="4" name="Footer Placeholder 3">
            <a:extLst>
              <a:ext uri="{FF2B5EF4-FFF2-40B4-BE49-F238E27FC236}">
                <a16:creationId xmlns:a16="http://schemas.microsoft.com/office/drawing/2014/main" id="{05237D26-EFCB-49A8-99CD-417322F97DAE}"/>
              </a:ext>
            </a:extLst>
          </p:cNvPr>
          <p:cNvSpPr>
            <a:spLocks noGrp="1"/>
          </p:cNvSpPr>
          <p:nvPr>
            <p:ph type="ftr" sz="quarter" idx="10"/>
          </p:nvPr>
        </p:nvSpPr>
        <p:spPr/>
        <p:txBody>
          <a:bodyPr/>
          <a:lstStyle/>
          <a:p>
            <a:pPr>
              <a:defRPr/>
            </a:pPr>
            <a:r>
              <a:rPr lang="en-US"/>
              <a:t>OSCER State of the Center Address</a:t>
            </a:r>
          </a:p>
          <a:p>
            <a:pPr>
              <a:defRPr/>
            </a:pPr>
            <a:r>
              <a:rPr lang="en-US"/>
              <a:t>Wed Sep 29 2021</a:t>
            </a:r>
            <a:endParaRPr lang="en-US" dirty="0"/>
          </a:p>
        </p:txBody>
      </p:sp>
      <p:sp>
        <p:nvSpPr>
          <p:cNvPr id="5" name="Slide Number Placeholder 4">
            <a:extLst>
              <a:ext uri="{FF2B5EF4-FFF2-40B4-BE49-F238E27FC236}">
                <a16:creationId xmlns:a16="http://schemas.microsoft.com/office/drawing/2014/main" id="{65C1271F-0851-484B-BBAE-AD19D669CBD8}"/>
              </a:ext>
            </a:extLst>
          </p:cNvPr>
          <p:cNvSpPr>
            <a:spLocks noGrp="1"/>
          </p:cNvSpPr>
          <p:nvPr>
            <p:ph type="sldNum" sz="quarter" idx="11"/>
          </p:nvPr>
        </p:nvSpPr>
        <p:spPr/>
        <p:txBody>
          <a:bodyPr/>
          <a:lstStyle/>
          <a:p>
            <a:pPr>
              <a:defRPr/>
            </a:pPr>
            <a:fld id="{DAFF6522-D39A-4EFB-9FD2-0F43165FD2EE}" type="slidenum">
              <a:rPr lang="en-US" smtClean="0"/>
              <a:pPr>
                <a:defRPr/>
              </a:pPr>
              <a:t>20</a:t>
            </a:fld>
            <a:endParaRPr lang="en-US"/>
          </a:p>
        </p:txBody>
      </p:sp>
    </p:spTree>
    <p:extLst>
      <p:ext uri="{BB962C8B-B14F-4D97-AF65-F5344CB8AC3E}">
        <p14:creationId xmlns:p14="http://schemas.microsoft.com/office/powerpoint/2010/main" val="370819342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OU Research Cloud (OURcloud)</a:t>
            </a:r>
          </a:p>
        </p:txBody>
      </p:sp>
    </p:spTree>
    <p:extLst>
      <p:ext uri="{BB962C8B-B14F-4D97-AF65-F5344CB8AC3E}">
        <p14:creationId xmlns:p14="http://schemas.microsoft.com/office/powerpoint/2010/main" val="111825241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78E3F-E4B9-4BCE-A122-17AE71A7831C}"/>
              </a:ext>
            </a:extLst>
          </p:cNvPr>
          <p:cNvSpPr>
            <a:spLocks noGrp="1"/>
          </p:cNvSpPr>
          <p:nvPr>
            <p:ph type="title"/>
          </p:nvPr>
        </p:nvSpPr>
        <p:spPr/>
        <p:txBody>
          <a:bodyPr/>
          <a:lstStyle/>
          <a:p>
            <a:r>
              <a:rPr lang="en-US" dirty="0"/>
              <a:t>OU Research Cloud (OURcloud)</a:t>
            </a:r>
          </a:p>
        </p:txBody>
      </p:sp>
      <p:sp>
        <p:nvSpPr>
          <p:cNvPr id="3" name="Content Placeholder 2">
            <a:extLst>
              <a:ext uri="{FF2B5EF4-FFF2-40B4-BE49-F238E27FC236}">
                <a16:creationId xmlns:a16="http://schemas.microsoft.com/office/drawing/2014/main" id="{328061C8-913A-407D-9646-BEDDA39A86D1}"/>
              </a:ext>
            </a:extLst>
          </p:cNvPr>
          <p:cNvSpPr>
            <a:spLocks noGrp="1"/>
          </p:cNvSpPr>
          <p:nvPr>
            <p:ph idx="1"/>
          </p:nvPr>
        </p:nvSpPr>
        <p:spPr>
          <a:xfrm>
            <a:off x="381000" y="1371600"/>
            <a:ext cx="8250238" cy="4648200"/>
          </a:xfrm>
        </p:spPr>
        <p:txBody>
          <a:bodyPr/>
          <a:lstStyle/>
          <a:p>
            <a:r>
              <a:rPr lang="en-US" dirty="0"/>
              <a:t>OURcloud: Virtual servers as physical server replacement.</a:t>
            </a:r>
          </a:p>
          <a:p>
            <a:r>
              <a:rPr lang="en-US" dirty="0"/>
              <a:t>Available in portions of 16 GB + 2 virtual CPUs.</a:t>
            </a:r>
          </a:p>
          <a:p>
            <a:pPr lvl="1"/>
            <a:r>
              <a:rPr lang="en-US" dirty="0"/>
              <a:t>RAM is slightly undersubscribed (</a:t>
            </a:r>
            <a:r>
              <a:rPr lang="en-US" baseline="30000" dirty="0"/>
              <a:t>7</a:t>
            </a:r>
            <a:r>
              <a:rPr lang="en-US" dirty="0"/>
              <a:t>/</a:t>
            </a:r>
            <a:r>
              <a:rPr lang="en-US" baseline="-25000" dirty="0"/>
              <a:t>8</a:t>
            </a:r>
            <a:r>
              <a:rPr lang="en-US" dirty="0"/>
              <a:t>).</a:t>
            </a:r>
          </a:p>
          <a:p>
            <a:pPr lvl="1"/>
            <a:r>
              <a:rPr lang="en-US" dirty="0"/>
              <a:t>Physical CPU cores are oversubscribed (3:1).</a:t>
            </a:r>
          </a:p>
          <a:p>
            <a:pPr lvl="1"/>
            <a:r>
              <a:rPr lang="en-US" dirty="0"/>
              <a:t>Good for at least 5 years.</a:t>
            </a:r>
          </a:p>
          <a:p>
            <a:r>
              <a:rPr lang="en-US" dirty="0"/>
              <a:t>You get a virtual server, paying only the hardware cost.</a:t>
            </a:r>
          </a:p>
          <a:p>
            <a:pPr lvl="1"/>
            <a:r>
              <a:rPr lang="en-US" dirty="0"/>
              <a:t>OU’s CIO sponsors space, power, cooling, network,      extremely basic labor (basic setup, basic monthly maintenance).</a:t>
            </a:r>
          </a:p>
          <a:p>
            <a:r>
              <a:rPr lang="en-US" b="1" u="sng" dirty="0"/>
              <a:t>Pricing</a:t>
            </a:r>
            <a:r>
              <a:rPr lang="en-US" dirty="0"/>
              <a:t>: Coming soon!</a:t>
            </a:r>
          </a:p>
        </p:txBody>
      </p:sp>
      <p:sp>
        <p:nvSpPr>
          <p:cNvPr id="4" name="Footer Placeholder 3">
            <a:extLst>
              <a:ext uri="{FF2B5EF4-FFF2-40B4-BE49-F238E27FC236}">
                <a16:creationId xmlns:a16="http://schemas.microsoft.com/office/drawing/2014/main" id="{02B246C8-FAB9-4722-9296-B09BE12F0660}"/>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29 2021</a:t>
            </a:r>
          </a:p>
        </p:txBody>
      </p:sp>
      <p:sp>
        <p:nvSpPr>
          <p:cNvPr id="5" name="Slide Number Placeholder 4">
            <a:extLst>
              <a:ext uri="{FF2B5EF4-FFF2-40B4-BE49-F238E27FC236}">
                <a16:creationId xmlns:a16="http://schemas.microsoft.com/office/drawing/2014/main" id="{81762F7E-4FF3-4B76-A145-1405F456DDF9}"/>
              </a:ext>
            </a:extLst>
          </p:cNvPr>
          <p:cNvSpPr>
            <a:spLocks noGrp="1"/>
          </p:cNvSpPr>
          <p:nvPr>
            <p:ph type="sldNum" sz="quarter" idx="11"/>
          </p:nvPr>
        </p:nvSpPr>
        <p:spPr/>
        <p:txBody>
          <a:bodyPr/>
          <a:lstStyle/>
          <a:p>
            <a:pPr>
              <a:defRPr/>
            </a:pPr>
            <a:fld id="{DAFF6522-D39A-4EFB-9FD2-0F43165FD2EE}" type="slidenum">
              <a:rPr lang="en-US" smtClean="0"/>
              <a:pPr>
                <a:defRPr/>
              </a:pPr>
              <a:t>22</a:t>
            </a:fld>
            <a:endParaRPr lang="en-US" dirty="0"/>
          </a:p>
        </p:txBody>
      </p:sp>
    </p:spTree>
    <p:extLst>
      <p:ext uri="{BB962C8B-B14F-4D97-AF65-F5344CB8AC3E}">
        <p14:creationId xmlns:p14="http://schemas.microsoft.com/office/powerpoint/2010/main" val="142796061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OU Research Disk (</a:t>
            </a:r>
            <a:r>
              <a:rPr lang="en-US" sz="6000" dirty="0" err="1"/>
              <a:t>OURdisk</a:t>
            </a:r>
            <a:r>
              <a:rPr lang="en-US" sz="6000" dirty="0"/>
              <a:t>)</a:t>
            </a:r>
          </a:p>
        </p:txBody>
      </p:sp>
    </p:spTree>
    <p:extLst>
      <p:ext uri="{BB962C8B-B14F-4D97-AF65-F5344CB8AC3E}">
        <p14:creationId xmlns:p14="http://schemas.microsoft.com/office/powerpoint/2010/main" val="388074148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51BD-26D0-4FB6-AE3F-5DF8465F0683}"/>
              </a:ext>
            </a:extLst>
          </p:cNvPr>
          <p:cNvSpPr>
            <a:spLocks noGrp="1"/>
          </p:cNvSpPr>
          <p:nvPr>
            <p:ph type="title"/>
          </p:nvPr>
        </p:nvSpPr>
        <p:spPr/>
        <p:txBody>
          <a:bodyPr/>
          <a:lstStyle/>
          <a:p>
            <a:r>
              <a:rPr lang="en-US" dirty="0"/>
              <a:t>OU Research Disk (</a:t>
            </a:r>
            <a:r>
              <a:rPr lang="en-US" dirty="0" err="1"/>
              <a:t>OURdisk</a:t>
            </a:r>
            <a:r>
              <a:rPr lang="en-US" dirty="0"/>
              <a:t>) #1</a:t>
            </a:r>
          </a:p>
        </p:txBody>
      </p:sp>
      <p:sp>
        <p:nvSpPr>
          <p:cNvPr id="3" name="Content Placeholder 2">
            <a:extLst>
              <a:ext uri="{FF2B5EF4-FFF2-40B4-BE49-F238E27FC236}">
                <a16:creationId xmlns:a16="http://schemas.microsoft.com/office/drawing/2014/main" id="{64B22893-D5B7-4683-A07C-94203B523E4A}"/>
              </a:ext>
            </a:extLst>
          </p:cNvPr>
          <p:cNvSpPr>
            <a:spLocks noGrp="1"/>
          </p:cNvSpPr>
          <p:nvPr>
            <p:ph idx="1"/>
          </p:nvPr>
        </p:nvSpPr>
        <p:spPr>
          <a:xfrm>
            <a:off x="228601" y="1169476"/>
            <a:ext cx="8686800" cy="5307524"/>
          </a:xfrm>
        </p:spPr>
        <p:txBody>
          <a:bodyPr>
            <a:noAutofit/>
          </a:bodyPr>
          <a:lstStyle/>
          <a:p>
            <a:pPr>
              <a:spcBef>
                <a:spcPts val="0"/>
              </a:spcBef>
            </a:pPr>
            <a:r>
              <a:rPr lang="en-US" sz="2050" b="1" u="sng" dirty="0"/>
              <a:t>Researcher’s Price</a:t>
            </a:r>
            <a:r>
              <a:rPr lang="en-US" sz="2050" dirty="0"/>
              <a:t>: Under $1000 per ~9.3 TB portion (minimum buy-in) =             &lt; $100 per usable TB, good for 5 years</a:t>
            </a:r>
          </a:p>
          <a:p>
            <a:pPr lvl="1">
              <a:spcBef>
                <a:spcPts val="0"/>
              </a:spcBef>
            </a:pPr>
            <a:r>
              <a:rPr lang="en-US" sz="1800" dirty="0"/>
              <a:t>Least expensive research disk offering in OU IT history!</a:t>
            </a:r>
          </a:p>
          <a:p>
            <a:pPr>
              <a:spcBef>
                <a:spcPts val="0"/>
              </a:spcBef>
            </a:pPr>
            <a:r>
              <a:rPr lang="en-US" sz="2050" b="1" u="sng" dirty="0"/>
              <a:t>Speed</a:t>
            </a:r>
            <a:r>
              <a:rPr lang="en-US" sz="2050" dirty="0"/>
              <a:t>: 14+ GB/sec: fastest research spinning disk offering in OU IT history!</a:t>
            </a:r>
          </a:p>
          <a:p>
            <a:pPr>
              <a:spcBef>
                <a:spcPts val="0"/>
              </a:spcBef>
            </a:pPr>
            <a:r>
              <a:rPr lang="en-US" sz="2050" b="1" u="sng" dirty="0"/>
              <a:t>Size</a:t>
            </a:r>
            <a:r>
              <a:rPr lang="en-US" sz="2050" dirty="0"/>
              <a:t>: Initially 3.8 PB @ OU Norman, 3.8 PB @ OUHSC; each grows as needed.</a:t>
            </a:r>
          </a:p>
          <a:p>
            <a:pPr lvl="1">
              <a:spcBef>
                <a:spcPts val="0"/>
              </a:spcBef>
            </a:pPr>
            <a:r>
              <a:rPr lang="en-US" sz="1800" b="1" u="sng" dirty="0"/>
              <a:t>Already committed</a:t>
            </a:r>
            <a:r>
              <a:rPr lang="en-US" sz="1800" dirty="0"/>
              <a:t>: ~2.8 PB (~74%)</a:t>
            </a:r>
            <a:endParaRPr lang="en-US" sz="1800" b="1" u="sng" dirty="0"/>
          </a:p>
          <a:p>
            <a:pPr>
              <a:spcBef>
                <a:spcPts val="0"/>
              </a:spcBef>
            </a:pPr>
            <a:r>
              <a:rPr lang="en-US" sz="2050" b="1" u="sng" dirty="0"/>
              <a:t>Status</a:t>
            </a:r>
            <a:r>
              <a:rPr lang="en-US" sz="2050" dirty="0"/>
              <a:t>: Currently in friendly user mode, on supercomputer only.</a:t>
            </a:r>
          </a:p>
          <a:p>
            <a:pPr>
              <a:spcBef>
                <a:spcPts val="0"/>
              </a:spcBef>
            </a:pPr>
            <a:r>
              <a:rPr lang="en-US" sz="2050" b="1" u="sng" dirty="0"/>
              <a:t>ETA</a:t>
            </a:r>
            <a:r>
              <a:rPr lang="en-US" sz="2050" dirty="0"/>
              <a:t>: Full production fall 2021.</a:t>
            </a:r>
          </a:p>
          <a:p>
            <a:pPr>
              <a:spcBef>
                <a:spcPts val="0"/>
              </a:spcBef>
            </a:pPr>
            <a:r>
              <a:rPr lang="en-US" sz="2050" b="1" u="sng" dirty="0"/>
              <a:t>Where Available</a:t>
            </a:r>
          </a:p>
          <a:p>
            <a:pPr lvl="1">
              <a:spcBef>
                <a:spcPts val="0"/>
              </a:spcBef>
            </a:pPr>
            <a:r>
              <a:rPr lang="en-US" sz="1800" dirty="0"/>
              <a:t>Already mounted on the supercomputer.</a:t>
            </a:r>
          </a:p>
          <a:p>
            <a:pPr lvl="1">
              <a:spcBef>
                <a:spcPts val="0"/>
              </a:spcBef>
            </a:pPr>
            <a:r>
              <a:rPr lang="en-US" sz="1800" dirty="0"/>
              <a:t>Tested on Meteorology server computers in the National Weather Center.</a:t>
            </a:r>
          </a:p>
          <a:p>
            <a:pPr lvl="1">
              <a:spcBef>
                <a:spcPts val="0"/>
              </a:spcBef>
            </a:pPr>
            <a:r>
              <a:rPr lang="en-US" sz="1800" dirty="0"/>
              <a:t>Will be mounted on other OU IT/non-IT systems on OU campuses.</a:t>
            </a:r>
          </a:p>
          <a:p>
            <a:pPr lvl="2">
              <a:spcBef>
                <a:spcPts val="0"/>
              </a:spcBef>
            </a:pPr>
            <a:r>
              <a:rPr lang="en-US" sz="1600" dirty="0"/>
              <a:t>Inside Norman 4PP and OUHSC data centers: very fast (14+ GB/sec).</a:t>
            </a:r>
          </a:p>
          <a:p>
            <a:pPr lvl="2">
              <a:spcBef>
                <a:spcPts val="0"/>
              </a:spcBef>
            </a:pPr>
            <a:r>
              <a:rPr lang="en-US" sz="1600" dirty="0"/>
              <a:t>Outside Norman 4PP and OUHSC data centers: much slower.</a:t>
            </a:r>
          </a:p>
        </p:txBody>
      </p:sp>
      <p:sp>
        <p:nvSpPr>
          <p:cNvPr id="4" name="Footer Placeholder 3">
            <a:extLst>
              <a:ext uri="{FF2B5EF4-FFF2-40B4-BE49-F238E27FC236}">
                <a16:creationId xmlns:a16="http://schemas.microsoft.com/office/drawing/2014/main" id="{AE339B5B-128E-4A6B-9FD0-0DBC356A2739}"/>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29 2021</a:t>
            </a:r>
          </a:p>
        </p:txBody>
      </p:sp>
      <p:sp>
        <p:nvSpPr>
          <p:cNvPr id="5" name="Slide Number Placeholder 4">
            <a:extLst>
              <a:ext uri="{FF2B5EF4-FFF2-40B4-BE49-F238E27FC236}">
                <a16:creationId xmlns:a16="http://schemas.microsoft.com/office/drawing/2014/main" id="{687D26F5-8061-4D04-B249-7E7C6C298535}"/>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24</a:t>
            </a:fld>
            <a:endParaRPr lang="en-US" dirty="0"/>
          </a:p>
        </p:txBody>
      </p:sp>
    </p:spTree>
    <p:extLst>
      <p:ext uri="{BB962C8B-B14F-4D97-AF65-F5344CB8AC3E}">
        <p14:creationId xmlns:p14="http://schemas.microsoft.com/office/powerpoint/2010/main" val="205683140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51BD-26D0-4FB6-AE3F-5DF8465F0683}"/>
              </a:ext>
            </a:extLst>
          </p:cNvPr>
          <p:cNvSpPr>
            <a:spLocks noGrp="1"/>
          </p:cNvSpPr>
          <p:nvPr>
            <p:ph type="title"/>
          </p:nvPr>
        </p:nvSpPr>
        <p:spPr/>
        <p:txBody>
          <a:bodyPr/>
          <a:lstStyle/>
          <a:p>
            <a:r>
              <a:rPr lang="en-US" dirty="0"/>
              <a:t>OU Research Disk (</a:t>
            </a:r>
            <a:r>
              <a:rPr lang="en-US" dirty="0" err="1"/>
              <a:t>OURdisk</a:t>
            </a:r>
            <a:r>
              <a:rPr lang="en-US" dirty="0"/>
              <a:t>) #2</a:t>
            </a:r>
          </a:p>
        </p:txBody>
      </p:sp>
      <p:sp>
        <p:nvSpPr>
          <p:cNvPr id="3" name="Content Placeholder 2">
            <a:extLst>
              <a:ext uri="{FF2B5EF4-FFF2-40B4-BE49-F238E27FC236}">
                <a16:creationId xmlns:a16="http://schemas.microsoft.com/office/drawing/2014/main" id="{64B22893-D5B7-4683-A07C-94203B523E4A}"/>
              </a:ext>
            </a:extLst>
          </p:cNvPr>
          <p:cNvSpPr>
            <a:spLocks noGrp="1"/>
          </p:cNvSpPr>
          <p:nvPr>
            <p:ph idx="1"/>
          </p:nvPr>
        </p:nvSpPr>
        <p:spPr>
          <a:xfrm>
            <a:off x="228600" y="1176201"/>
            <a:ext cx="8861324" cy="5388677"/>
          </a:xfrm>
        </p:spPr>
        <p:txBody>
          <a:bodyPr>
            <a:normAutofit/>
          </a:bodyPr>
          <a:lstStyle/>
          <a:p>
            <a:pPr>
              <a:spcBef>
                <a:spcPts val="0"/>
              </a:spcBef>
            </a:pPr>
            <a:r>
              <a:rPr lang="en-US" sz="2200" dirty="0"/>
              <a:t>Each of OU Norman and OUHSC will have a purely local partition.</a:t>
            </a:r>
          </a:p>
          <a:p>
            <a:pPr>
              <a:spcBef>
                <a:spcPts val="0"/>
              </a:spcBef>
            </a:pPr>
            <a:r>
              <a:rPr lang="en-US" sz="2200" dirty="0"/>
              <a:t>There’ll be a mirrored partition on both campuses for dual copies.</a:t>
            </a:r>
          </a:p>
          <a:p>
            <a:pPr lvl="1">
              <a:spcBef>
                <a:spcPts val="0"/>
              </a:spcBef>
            </a:pPr>
            <a:r>
              <a:rPr lang="en-US" sz="1800" dirty="0"/>
              <a:t>We expect non-mirrored to be popular because mirrored will cost double.</a:t>
            </a:r>
          </a:p>
          <a:p>
            <a:pPr>
              <a:spcBef>
                <a:spcPts val="0"/>
              </a:spcBef>
            </a:pPr>
            <a:r>
              <a:rPr lang="en-US" sz="2200" dirty="0"/>
              <a:t>Identical initial hardware at each of OU Norman and OUHSC:</a:t>
            </a:r>
          </a:p>
          <a:p>
            <a:pPr lvl="1">
              <a:spcBef>
                <a:spcPts val="0"/>
              </a:spcBef>
            </a:pPr>
            <a:r>
              <a:rPr lang="en-US" sz="1800" u="sng" dirty="0"/>
              <a:t>Capacity</a:t>
            </a:r>
            <a:r>
              <a:rPr lang="en-US" sz="1800" dirty="0"/>
              <a:t>: ~3.8 PB usable per campus:                                                                          17 × </a:t>
            </a:r>
            <a:r>
              <a:rPr lang="en-US" sz="1800" dirty="0" err="1"/>
              <a:t>diskfull</a:t>
            </a:r>
            <a:r>
              <a:rPr lang="en-US" sz="1800" dirty="0"/>
              <a:t> server @ 24 × 16 TB spinning drives + 2 × SSD for metadata;                5 × metadata servers</a:t>
            </a:r>
          </a:p>
          <a:p>
            <a:pPr lvl="2">
              <a:spcBef>
                <a:spcPts val="0"/>
              </a:spcBef>
            </a:pPr>
            <a:r>
              <a:rPr lang="en-US" sz="1600" dirty="0"/>
              <a:t>Each campus’s storage capacity will grow with demand on that campus.</a:t>
            </a:r>
          </a:p>
          <a:p>
            <a:pPr lvl="1">
              <a:spcBef>
                <a:spcPts val="0"/>
              </a:spcBef>
            </a:pPr>
            <a:r>
              <a:rPr lang="en-US" sz="1800" u="sng" dirty="0"/>
              <a:t>Resiliency</a:t>
            </a:r>
            <a:r>
              <a:rPr lang="en-US" sz="1800" dirty="0"/>
              <a:t>: 8 + 3 “erasure coding” (better than RAID6) at the server level,                 so up to 3 simultaneous failed servers or drives would be invisible to users.</a:t>
            </a:r>
          </a:p>
          <a:p>
            <a:pPr lvl="2">
              <a:spcBef>
                <a:spcPts val="0"/>
              </a:spcBef>
            </a:pPr>
            <a:r>
              <a:rPr lang="en-US" sz="1600" dirty="0"/>
              <a:t>We wrote a disk drive failure simulator that showed many double failures,                      very few triple failures (0.1% chance per 5 years), no quadruple failures.</a:t>
            </a:r>
          </a:p>
          <a:p>
            <a:pPr lvl="1">
              <a:spcBef>
                <a:spcPts val="0"/>
              </a:spcBef>
            </a:pPr>
            <a:r>
              <a:rPr lang="en-US" sz="1800" u="sng" dirty="0"/>
              <a:t>High speed network</a:t>
            </a:r>
            <a:r>
              <a:rPr lang="en-US" sz="1800" dirty="0"/>
              <a:t>: 4 × 25GE switches per campus (2 world-facing, 2 back-facing)                                             (plus 2 × GigE switches per campus for management)</a:t>
            </a:r>
          </a:p>
          <a:p>
            <a:pPr lvl="1">
              <a:spcBef>
                <a:spcPts val="0"/>
              </a:spcBef>
            </a:pPr>
            <a:r>
              <a:rPr lang="en-US" sz="1800" u="sng" dirty="0"/>
              <a:t>Science DMZ Research-only Network</a:t>
            </a:r>
            <a:r>
              <a:rPr lang="en-US" sz="1800" dirty="0"/>
              <a:t>: OU Norman 25GE switches                 uplinked to 100GE </a:t>
            </a:r>
            <a:r>
              <a:rPr lang="en-US" sz="1800" dirty="0" err="1"/>
              <a:t>OneOklahoma</a:t>
            </a:r>
            <a:r>
              <a:rPr lang="en-US" sz="1800" dirty="0"/>
              <a:t> Friction Free Network (OFFN) switches;                          similar at OUHSC soon.</a:t>
            </a:r>
          </a:p>
        </p:txBody>
      </p:sp>
      <p:sp>
        <p:nvSpPr>
          <p:cNvPr id="4" name="Footer Placeholder 3">
            <a:extLst>
              <a:ext uri="{FF2B5EF4-FFF2-40B4-BE49-F238E27FC236}">
                <a16:creationId xmlns:a16="http://schemas.microsoft.com/office/drawing/2014/main" id="{9ABFAAAD-4E55-468C-AAC9-60C15E509E8A}"/>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29 2021</a:t>
            </a:r>
          </a:p>
        </p:txBody>
      </p:sp>
      <p:sp>
        <p:nvSpPr>
          <p:cNvPr id="5" name="Slide Number Placeholder 4">
            <a:extLst>
              <a:ext uri="{FF2B5EF4-FFF2-40B4-BE49-F238E27FC236}">
                <a16:creationId xmlns:a16="http://schemas.microsoft.com/office/drawing/2014/main" id="{6C5F83E3-79D9-4768-8971-F790C3DF0DB4}"/>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25</a:t>
            </a:fld>
            <a:endParaRPr lang="en-US" dirty="0"/>
          </a:p>
        </p:txBody>
      </p:sp>
    </p:spTree>
    <p:extLst>
      <p:ext uri="{BB962C8B-B14F-4D97-AF65-F5344CB8AC3E}">
        <p14:creationId xmlns:p14="http://schemas.microsoft.com/office/powerpoint/2010/main" val="332424580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OU &amp; Regional Research Store (OURRstore)</a:t>
            </a:r>
          </a:p>
        </p:txBody>
      </p:sp>
    </p:spTree>
    <p:extLst>
      <p:ext uri="{BB962C8B-B14F-4D97-AF65-F5344CB8AC3E}">
        <p14:creationId xmlns:p14="http://schemas.microsoft.com/office/powerpoint/2010/main" val="295526405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F13B-7CFC-43A6-B9C1-59F9AE868FA8}"/>
              </a:ext>
            </a:extLst>
          </p:cNvPr>
          <p:cNvSpPr>
            <a:spLocks noGrp="1"/>
          </p:cNvSpPr>
          <p:nvPr>
            <p:ph type="title"/>
          </p:nvPr>
        </p:nvSpPr>
        <p:spPr/>
        <p:txBody>
          <a:bodyPr/>
          <a:lstStyle/>
          <a:p>
            <a:r>
              <a:rPr lang="en-US" dirty="0"/>
              <a:t>New </a:t>
            </a:r>
            <a:r>
              <a:rPr lang="en-US" dirty="0" err="1"/>
              <a:t>OURRstore</a:t>
            </a:r>
            <a:r>
              <a:rPr lang="en-US" dirty="0"/>
              <a:t> Tape Archive #1</a:t>
            </a:r>
          </a:p>
        </p:txBody>
      </p:sp>
      <p:sp>
        <p:nvSpPr>
          <p:cNvPr id="3" name="Content Placeholder 2">
            <a:extLst>
              <a:ext uri="{FF2B5EF4-FFF2-40B4-BE49-F238E27FC236}">
                <a16:creationId xmlns:a16="http://schemas.microsoft.com/office/drawing/2014/main" id="{7F398A08-21FC-44B0-9629-FBB4BAA4193F}"/>
              </a:ext>
            </a:extLst>
          </p:cNvPr>
          <p:cNvSpPr>
            <a:spLocks noGrp="1"/>
          </p:cNvSpPr>
          <p:nvPr>
            <p:ph idx="1"/>
          </p:nvPr>
        </p:nvSpPr>
        <p:spPr>
          <a:xfrm>
            <a:off x="217129" y="1213719"/>
            <a:ext cx="8844131" cy="5265737"/>
          </a:xfrm>
        </p:spPr>
        <p:txBody>
          <a:bodyPr>
            <a:normAutofit fontScale="92500"/>
          </a:bodyPr>
          <a:lstStyle/>
          <a:p>
            <a:pPr>
              <a:spcBef>
                <a:spcPts val="0"/>
              </a:spcBef>
            </a:pPr>
            <a:r>
              <a:rPr lang="en-US" b="1" u="sng" dirty="0"/>
              <a:t>OU Regional &amp; Research Store: Giant robotic tape archive</a:t>
            </a:r>
          </a:p>
          <a:p>
            <a:pPr>
              <a:spcBef>
                <a:spcPts val="0"/>
              </a:spcBef>
            </a:pPr>
            <a:r>
              <a:rPr lang="en-US" u="sng" dirty="0"/>
              <a:t>Business Model</a:t>
            </a:r>
            <a:r>
              <a:rPr lang="en-US" dirty="0"/>
              <a:t>: NSF MRI buys HW/SW, researchers buy tapes,         CIO covers space/power/cooling/network/labor/maintenance             (same business model as </a:t>
            </a:r>
            <a:r>
              <a:rPr lang="en-US" dirty="0" err="1"/>
              <a:t>PetaStore</a:t>
            </a:r>
            <a:r>
              <a:rPr lang="en-US" dirty="0"/>
              <a:t>).</a:t>
            </a:r>
          </a:p>
          <a:p>
            <a:pPr lvl="1">
              <a:spcBef>
                <a:spcPts val="0"/>
              </a:spcBef>
            </a:pPr>
            <a:r>
              <a:rPr lang="en-US" dirty="0"/>
              <a:t>Currently ~$45 per LTO-7 “Type M” tape cartridge (~7.65 TB usable) =&gt; ~$12 per usable TB dual copies, good for </a:t>
            </a:r>
            <a:r>
              <a:rPr lang="en-US" dirty="0" err="1"/>
              <a:t>OURRstore’s</a:t>
            </a:r>
            <a:r>
              <a:rPr lang="en-US" dirty="0"/>
              <a:t> lifetime (8+ years)</a:t>
            </a:r>
          </a:p>
          <a:p>
            <a:pPr>
              <a:spcBef>
                <a:spcPts val="0"/>
              </a:spcBef>
            </a:pPr>
            <a:r>
              <a:rPr lang="en-US" u="sng" dirty="0"/>
              <a:t>Tape Cartridge Slots</a:t>
            </a:r>
            <a:r>
              <a:rPr lang="en-US" dirty="0"/>
              <a:t>: Initially ~11,000, will double this coming year.</a:t>
            </a:r>
          </a:p>
          <a:p>
            <a:pPr>
              <a:spcBef>
                <a:spcPts val="0"/>
              </a:spcBef>
            </a:pPr>
            <a:r>
              <a:rPr lang="en-US" u="sng" dirty="0"/>
              <a:t>Tape Drives</a:t>
            </a:r>
            <a:r>
              <a:rPr lang="en-US" dirty="0"/>
              <a:t>: Initially, ~1.8 GB/sec in aggregate (6 × LTO-8 @ 300 MB/sec/drive) – almost double </a:t>
            </a:r>
            <a:r>
              <a:rPr lang="en-US" dirty="0" err="1"/>
              <a:t>PetaStore’s</a:t>
            </a:r>
            <a:r>
              <a:rPr lang="en-US" dirty="0"/>
              <a:t>!</a:t>
            </a:r>
          </a:p>
          <a:p>
            <a:pPr lvl="1">
              <a:spcBef>
                <a:spcPts val="0"/>
              </a:spcBef>
            </a:pPr>
            <a:r>
              <a:rPr lang="en-US" dirty="0"/>
              <a:t>LTO-8 drives can read and write LTO-7 “Type M” and LTO-8.</a:t>
            </a:r>
          </a:p>
          <a:p>
            <a:pPr lvl="1">
              <a:spcBef>
                <a:spcPts val="0"/>
              </a:spcBef>
            </a:pPr>
            <a:r>
              <a:rPr lang="en-US" dirty="0"/>
              <a:t>Later, we’ll add 4 × LTO-10 (or LTO-9) tape drives                                   (can read and write LTO-9/10): 3+ GB/sec total.</a:t>
            </a:r>
          </a:p>
          <a:p>
            <a:pPr>
              <a:spcBef>
                <a:spcPts val="0"/>
              </a:spcBef>
            </a:pPr>
            <a:r>
              <a:rPr lang="en-US" u="sng" dirty="0"/>
              <a:t>Disk</a:t>
            </a:r>
            <a:r>
              <a:rPr lang="en-US" dirty="0"/>
              <a:t>: ~450 TB usable disk front end “landing pad.”</a:t>
            </a:r>
          </a:p>
          <a:p>
            <a:pPr>
              <a:spcBef>
                <a:spcPts val="0"/>
              </a:spcBef>
            </a:pPr>
            <a:r>
              <a:rPr lang="en-US" u="sng" dirty="0"/>
              <a:t>Resiliency</a:t>
            </a:r>
            <a:r>
              <a:rPr lang="en-US" dirty="0"/>
              <a:t>: Secondary copies are exported from OURRstore to OUHSC.</a:t>
            </a:r>
          </a:p>
        </p:txBody>
      </p:sp>
      <p:sp>
        <p:nvSpPr>
          <p:cNvPr id="4" name="TextBox 3">
            <a:extLst>
              <a:ext uri="{FF2B5EF4-FFF2-40B4-BE49-F238E27FC236}">
                <a16:creationId xmlns:a16="http://schemas.microsoft.com/office/drawing/2014/main" id="{9875A415-504A-40EC-8476-7EBAB997EC1C}"/>
              </a:ext>
            </a:extLst>
          </p:cNvPr>
          <p:cNvSpPr txBox="1"/>
          <p:nvPr/>
        </p:nvSpPr>
        <p:spPr>
          <a:xfrm>
            <a:off x="6230152" y="4062255"/>
            <a:ext cx="2913848" cy="161583"/>
          </a:xfrm>
          <a:prstGeom prst="rect">
            <a:avLst/>
          </a:prstGeom>
          <a:noFill/>
        </p:spPr>
        <p:txBody>
          <a:bodyPr wrap="square" rtlCol="0">
            <a:spAutoFit/>
          </a:bodyPr>
          <a:lstStyle/>
          <a:p>
            <a:pPr algn="r"/>
            <a:r>
              <a:rPr lang="en-US" sz="450" dirty="0">
                <a:hlinkClick r:id="rId2"/>
              </a:rPr>
              <a:t>https://www.pmddatasolutions.com/admin/resources/products/ts4500expanded650x433px-w534h356.gif</a:t>
            </a:r>
            <a:endParaRPr lang="en-US" sz="450" dirty="0"/>
          </a:p>
        </p:txBody>
      </p:sp>
      <p:pic>
        <p:nvPicPr>
          <p:cNvPr id="6" name="Picture 2">
            <a:extLst>
              <a:ext uri="{FF2B5EF4-FFF2-40B4-BE49-F238E27FC236}">
                <a16:creationId xmlns:a16="http://schemas.microsoft.com/office/drawing/2014/main" id="{98C592F4-1C30-4DCF-BED0-B0C5DF71AB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2069" y="4322159"/>
            <a:ext cx="1708856" cy="1139239"/>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77D0B5B5-29B6-41B2-B631-91EDA43638B2}"/>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29 2021</a:t>
            </a:r>
          </a:p>
        </p:txBody>
      </p:sp>
      <p:sp>
        <p:nvSpPr>
          <p:cNvPr id="8" name="Slide Number Placeholder 4">
            <a:extLst>
              <a:ext uri="{FF2B5EF4-FFF2-40B4-BE49-F238E27FC236}">
                <a16:creationId xmlns:a16="http://schemas.microsoft.com/office/drawing/2014/main" id="{308795C7-18F6-493D-BC2B-16DF398DEC02}"/>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27</a:t>
            </a:fld>
            <a:endParaRPr lang="en-US" dirty="0"/>
          </a:p>
        </p:txBody>
      </p:sp>
    </p:spTree>
    <p:extLst>
      <p:ext uri="{BB962C8B-B14F-4D97-AF65-F5344CB8AC3E}">
        <p14:creationId xmlns:p14="http://schemas.microsoft.com/office/powerpoint/2010/main" val="34412309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F13B-7CFC-43A6-B9C1-59F9AE868FA8}"/>
              </a:ext>
            </a:extLst>
          </p:cNvPr>
          <p:cNvSpPr>
            <a:spLocks noGrp="1"/>
          </p:cNvSpPr>
          <p:nvPr>
            <p:ph type="title"/>
          </p:nvPr>
        </p:nvSpPr>
        <p:spPr/>
        <p:txBody>
          <a:bodyPr/>
          <a:lstStyle/>
          <a:p>
            <a:r>
              <a:rPr lang="en-US" dirty="0"/>
              <a:t>New OURRstore Tape Archive #2</a:t>
            </a:r>
          </a:p>
        </p:txBody>
      </p:sp>
      <p:sp>
        <p:nvSpPr>
          <p:cNvPr id="3" name="Content Placeholder 2">
            <a:extLst>
              <a:ext uri="{FF2B5EF4-FFF2-40B4-BE49-F238E27FC236}">
                <a16:creationId xmlns:a16="http://schemas.microsoft.com/office/drawing/2014/main" id="{7F398A08-21FC-44B0-9629-FBB4BAA4193F}"/>
              </a:ext>
            </a:extLst>
          </p:cNvPr>
          <p:cNvSpPr>
            <a:spLocks noGrp="1"/>
          </p:cNvSpPr>
          <p:nvPr>
            <p:ph idx="1"/>
          </p:nvPr>
        </p:nvSpPr>
        <p:spPr>
          <a:xfrm>
            <a:off x="226962" y="1164559"/>
            <a:ext cx="8844131" cy="5265737"/>
          </a:xfrm>
        </p:spPr>
        <p:txBody>
          <a:bodyPr>
            <a:normAutofit/>
          </a:bodyPr>
          <a:lstStyle/>
          <a:p>
            <a:r>
              <a:rPr lang="en-US" b="1" u="sng" dirty="0"/>
              <a:t>Status</a:t>
            </a:r>
            <a:r>
              <a:rPr lang="en-US" dirty="0"/>
              <a:t>: All hardware and software has been physically deployed.</a:t>
            </a:r>
          </a:p>
          <a:p>
            <a:pPr lvl="1"/>
            <a:r>
              <a:rPr lang="en-US" dirty="0"/>
              <a:t>Our tape archive technical lead is now developing control scripts, reporting scripts, etc.</a:t>
            </a:r>
          </a:p>
          <a:p>
            <a:r>
              <a:rPr lang="en-US" b="1" u="sng" dirty="0"/>
              <a:t>ETA</a:t>
            </a:r>
            <a:r>
              <a:rPr lang="en-US" dirty="0"/>
              <a:t>: Friendly user mode </a:t>
            </a:r>
            <a:r>
              <a:rPr lang="en-US" b="1" u="sng" dirty="0"/>
              <a:t>NOW</a:t>
            </a:r>
            <a:r>
              <a:rPr lang="en-US" dirty="0"/>
              <a:t>, full production fall 2021.</a:t>
            </a:r>
          </a:p>
        </p:txBody>
      </p:sp>
      <p:sp>
        <p:nvSpPr>
          <p:cNvPr id="7" name="Footer Placeholder 3">
            <a:extLst>
              <a:ext uri="{FF2B5EF4-FFF2-40B4-BE49-F238E27FC236}">
                <a16:creationId xmlns:a16="http://schemas.microsoft.com/office/drawing/2014/main" id="{77D0B5B5-29B6-41B2-B631-91EDA43638B2}"/>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29 2021</a:t>
            </a:r>
          </a:p>
        </p:txBody>
      </p:sp>
      <p:sp>
        <p:nvSpPr>
          <p:cNvPr id="8" name="Slide Number Placeholder 4">
            <a:extLst>
              <a:ext uri="{FF2B5EF4-FFF2-40B4-BE49-F238E27FC236}">
                <a16:creationId xmlns:a16="http://schemas.microsoft.com/office/drawing/2014/main" id="{308795C7-18F6-493D-BC2B-16DF398DEC02}"/>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28</a:t>
            </a:fld>
            <a:endParaRPr lang="en-US" dirty="0"/>
          </a:p>
        </p:txBody>
      </p:sp>
      <p:sp>
        <p:nvSpPr>
          <p:cNvPr id="9" name="TextBox 8">
            <a:extLst>
              <a:ext uri="{FF2B5EF4-FFF2-40B4-BE49-F238E27FC236}">
                <a16:creationId xmlns:a16="http://schemas.microsoft.com/office/drawing/2014/main" id="{86DCD086-F517-41B0-BE1C-DC138AF54826}"/>
              </a:ext>
            </a:extLst>
          </p:cNvPr>
          <p:cNvSpPr txBox="1"/>
          <p:nvPr/>
        </p:nvSpPr>
        <p:spPr>
          <a:xfrm>
            <a:off x="6157245" y="5905632"/>
            <a:ext cx="2913848" cy="161583"/>
          </a:xfrm>
          <a:prstGeom prst="rect">
            <a:avLst/>
          </a:prstGeom>
          <a:noFill/>
        </p:spPr>
        <p:txBody>
          <a:bodyPr wrap="square" rtlCol="0">
            <a:spAutoFit/>
          </a:bodyPr>
          <a:lstStyle/>
          <a:p>
            <a:pPr algn="r"/>
            <a:r>
              <a:rPr lang="en-US" sz="450" dirty="0">
                <a:hlinkClick r:id="rId2"/>
              </a:rPr>
              <a:t>https://www.pmddatasolutions.com/admin/resources/products/ts4500expanded650x433px-w534h356.gif</a:t>
            </a:r>
            <a:endParaRPr lang="en-US" sz="450" dirty="0"/>
          </a:p>
        </p:txBody>
      </p:sp>
      <p:pic>
        <p:nvPicPr>
          <p:cNvPr id="10" name="Picture 2">
            <a:extLst>
              <a:ext uri="{FF2B5EF4-FFF2-40B4-BE49-F238E27FC236}">
                <a16:creationId xmlns:a16="http://schemas.microsoft.com/office/drawing/2014/main" id="{60F49DF0-64B0-49B0-8CD2-29467B2F6A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2069" y="4803942"/>
            <a:ext cx="1708856" cy="1139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74916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F13B-7CFC-43A6-B9C1-59F9AE868FA8}"/>
              </a:ext>
            </a:extLst>
          </p:cNvPr>
          <p:cNvSpPr>
            <a:spLocks noGrp="1"/>
          </p:cNvSpPr>
          <p:nvPr>
            <p:ph type="title"/>
          </p:nvPr>
        </p:nvSpPr>
        <p:spPr/>
        <p:txBody>
          <a:bodyPr/>
          <a:lstStyle/>
          <a:p>
            <a:r>
              <a:rPr lang="en-US" dirty="0"/>
              <a:t>New OURRstore Tape Archive #3</a:t>
            </a:r>
          </a:p>
        </p:txBody>
      </p:sp>
      <p:sp>
        <p:nvSpPr>
          <p:cNvPr id="3" name="Content Placeholder 2">
            <a:extLst>
              <a:ext uri="{FF2B5EF4-FFF2-40B4-BE49-F238E27FC236}">
                <a16:creationId xmlns:a16="http://schemas.microsoft.com/office/drawing/2014/main" id="{7F398A08-21FC-44B0-9629-FBB4BAA4193F}"/>
              </a:ext>
            </a:extLst>
          </p:cNvPr>
          <p:cNvSpPr>
            <a:spLocks noGrp="1"/>
          </p:cNvSpPr>
          <p:nvPr>
            <p:ph idx="1"/>
          </p:nvPr>
        </p:nvSpPr>
        <p:spPr>
          <a:xfrm>
            <a:off x="197196" y="1236408"/>
            <a:ext cx="8779111" cy="5181599"/>
          </a:xfrm>
        </p:spPr>
        <p:txBody>
          <a:bodyPr>
            <a:normAutofit fontScale="92500" lnSpcReduction="20000"/>
          </a:bodyPr>
          <a:lstStyle/>
          <a:p>
            <a:pPr marL="0" indent="0">
              <a:spcBef>
                <a:spcPts val="0"/>
              </a:spcBef>
              <a:buNone/>
            </a:pPr>
            <a:r>
              <a:rPr lang="en-US" b="1" u="sng" dirty="0"/>
              <a:t>NEW FEATURES</a:t>
            </a:r>
            <a:r>
              <a:rPr lang="en-US" dirty="0"/>
              <a:t> (compared to the soon-to-be-decommissioned PetaStore)</a:t>
            </a:r>
          </a:p>
          <a:p>
            <a:pPr>
              <a:spcBef>
                <a:spcPts val="0"/>
              </a:spcBef>
            </a:pPr>
            <a:r>
              <a:rPr lang="en-US" b="1" u="sng" dirty="0"/>
              <a:t>Auto-Archiving</a:t>
            </a:r>
            <a:r>
              <a:rPr lang="en-US" dirty="0"/>
              <a:t>: User places files in a specific directory,                                     a “daemon” process archives those files automatically.</a:t>
            </a:r>
            <a:endParaRPr lang="en-US" b="1" u="sng" dirty="0"/>
          </a:p>
          <a:p>
            <a:pPr>
              <a:spcBef>
                <a:spcPts val="0"/>
              </a:spcBef>
            </a:pPr>
            <a:r>
              <a:rPr lang="en-US" b="1" u="sng" dirty="0"/>
              <a:t>File Sharing</a:t>
            </a:r>
            <a:r>
              <a:rPr lang="en-US" dirty="0"/>
              <a:t> (via Globus license): With a few clicks,                                           a file owner can designate a file to be downloadable by                                      (a) a specific user, (b) a specific group or (c) the whole world.                        (Files are private by default.)</a:t>
            </a:r>
          </a:p>
          <a:p>
            <a:pPr>
              <a:spcBef>
                <a:spcPts val="0"/>
              </a:spcBef>
            </a:pPr>
            <a:r>
              <a:rPr lang="en-US" b="1" u="sng" dirty="0"/>
              <a:t>Caching</a:t>
            </a:r>
            <a:r>
              <a:rPr lang="en-US" dirty="0"/>
              <a:t>: Files reside on the disk front end until they’re the least recently used and need to be cleared out to make room for incoming files –                     popular files are on both disk and tape, unpopular files are on tape only.</a:t>
            </a:r>
          </a:p>
          <a:p>
            <a:pPr>
              <a:spcBef>
                <a:spcPts val="0"/>
              </a:spcBef>
            </a:pPr>
            <a:r>
              <a:rPr lang="en-US" b="1" u="sng" dirty="0"/>
              <a:t>Disk Purchase</a:t>
            </a:r>
            <a:r>
              <a:rPr lang="en-US" dirty="0"/>
              <a:t>: Buy disk that files can live on permanently,                              for fast downloading.</a:t>
            </a:r>
          </a:p>
          <a:p>
            <a:pPr>
              <a:spcBef>
                <a:spcPts val="0"/>
              </a:spcBef>
            </a:pPr>
            <a:r>
              <a:rPr lang="en-US" b="1" u="sng" dirty="0"/>
              <a:t>Researcher’s Price</a:t>
            </a:r>
            <a:r>
              <a:rPr lang="en-US" dirty="0"/>
              <a:t>: LTO-7 “Type M” is 3.6 times bigger, half the cost per TB of LTO-6 on the </a:t>
            </a:r>
            <a:r>
              <a:rPr lang="en-US" dirty="0" err="1"/>
              <a:t>PetaStore</a:t>
            </a:r>
            <a:r>
              <a:rPr lang="en-US" dirty="0"/>
              <a:t> (and we’ll add LTO-8, LTO-9 </a:t>
            </a:r>
            <a:r>
              <a:rPr lang="en-US" dirty="0" err="1"/>
              <a:t>etc</a:t>
            </a:r>
            <a:r>
              <a:rPr lang="en-US" dirty="0"/>
              <a:t> as they become viable in $/TB).</a:t>
            </a:r>
          </a:p>
          <a:p>
            <a:pPr lvl="1">
              <a:spcBef>
                <a:spcPts val="0"/>
              </a:spcBef>
            </a:pPr>
            <a:r>
              <a:rPr lang="en-US" dirty="0"/>
              <a:t>~$45 per LTO-7 tape cartridge (~7.65 TB usable)                                        =&gt; ~$12 per usable TB for dual copies, plus IDC</a:t>
            </a:r>
          </a:p>
        </p:txBody>
      </p:sp>
      <p:pic>
        <p:nvPicPr>
          <p:cNvPr id="5" name="Picture 2">
            <a:extLst>
              <a:ext uri="{FF2B5EF4-FFF2-40B4-BE49-F238E27FC236}">
                <a16:creationId xmlns:a16="http://schemas.microsoft.com/office/drawing/2014/main" id="{E8E61A90-4DD2-4927-8F8E-4137AC95DC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4194" y="1511712"/>
            <a:ext cx="2055119" cy="13700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836921E-B374-4B94-90E9-33669B468DC6}"/>
              </a:ext>
            </a:extLst>
          </p:cNvPr>
          <p:cNvSpPr txBox="1"/>
          <p:nvPr/>
        </p:nvSpPr>
        <p:spPr>
          <a:xfrm>
            <a:off x="6111619" y="3112235"/>
            <a:ext cx="2913848" cy="161583"/>
          </a:xfrm>
          <a:prstGeom prst="rect">
            <a:avLst/>
          </a:prstGeom>
          <a:noFill/>
        </p:spPr>
        <p:txBody>
          <a:bodyPr wrap="square" rtlCol="0">
            <a:spAutoFit/>
          </a:bodyPr>
          <a:lstStyle/>
          <a:p>
            <a:pPr algn="r"/>
            <a:r>
              <a:rPr lang="en-US" sz="450" dirty="0">
                <a:hlinkClick r:id="rId3"/>
              </a:rPr>
              <a:t>https://www.pmddatasolutions.com/admin/resources/products/ts4500expanded650x433px-w534h356.gif</a:t>
            </a:r>
            <a:endParaRPr lang="en-US" sz="450" dirty="0"/>
          </a:p>
        </p:txBody>
      </p:sp>
      <p:sp>
        <p:nvSpPr>
          <p:cNvPr id="7" name="Footer Placeholder 3">
            <a:extLst>
              <a:ext uri="{FF2B5EF4-FFF2-40B4-BE49-F238E27FC236}">
                <a16:creationId xmlns:a16="http://schemas.microsoft.com/office/drawing/2014/main" id="{E417DE77-87CB-4BBC-B15D-96BC1D05DC5E}"/>
              </a:ext>
            </a:extLst>
          </p:cNvPr>
          <p:cNvSpPr>
            <a:spLocks noGrp="1"/>
          </p:cNvSpPr>
          <p:nvPr>
            <p:ph type="ftr" sz="quarter" idx="10"/>
          </p:nvPr>
        </p:nvSpPr>
        <p:spPr>
          <a:xfrm>
            <a:off x="2633663" y="6172200"/>
            <a:ext cx="3995737" cy="457200"/>
          </a:xfrm>
        </p:spPr>
        <p:txBody>
          <a:bodyPr/>
          <a:lstStyle/>
          <a:p>
            <a:pPr>
              <a:defRPr/>
            </a:pPr>
            <a:r>
              <a:rPr lang="en-US" dirty="0"/>
              <a:t>OSCER State of the Center Address</a:t>
            </a:r>
          </a:p>
          <a:p>
            <a:pPr>
              <a:defRPr/>
            </a:pPr>
            <a:r>
              <a:rPr lang="en-US" dirty="0"/>
              <a:t>Wed Sep 29 2021</a:t>
            </a:r>
          </a:p>
        </p:txBody>
      </p:sp>
      <p:sp>
        <p:nvSpPr>
          <p:cNvPr id="8" name="Slide Number Placeholder 4">
            <a:extLst>
              <a:ext uri="{FF2B5EF4-FFF2-40B4-BE49-F238E27FC236}">
                <a16:creationId xmlns:a16="http://schemas.microsoft.com/office/drawing/2014/main" id="{FA916E42-FA41-4740-8460-A1D7FAB92C42}"/>
              </a:ext>
            </a:extLst>
          </p:cNvPr>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29</a:t>
            </a:fld>
            <a:endParaRPr lang="en-US" dirty="0"/>
          </a:p>
        </p:txBody>
      </p:sp>
    </p:spTree>
    <p:extLst>
      <p:ext uri="{BB962C8B-B14F-4D97-AF65-F5344CB8AC3E}">
        <p14:creationId xmlns:p14="http://schemas.microsoft.com/office/powerpoint/2010/main" val="390383746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5AA9D-091B-4B75-8B44-22D3509C16CB}"/>
              </a:ext>
            </a:extLst>
          </p:cNvPr>
          <p:cNvSpPr>
            <a:spLocks noGrp="1"/>
          </p:cNvSpPr>
          <p:nvPr>
            <p:ph type="title"/>
          </p:nvPr>
        </p:nvSpPr>
        <p:spPr/>
        <p:txBody>
          <a:bodyPr/>
          <a:lstStyle/>
          <a:p>
            <a:r>
              <a:rPr lang="en-US" dirty="0"/>
              <a:t>Happy Anniversary!</a:t>
            </a:r>
          </a:p>
        </p:txBody>
      </p:sp>
      <p:sp>
        <p:nvSpPr>
          <p:cNvPr id="3" name="Content Placeholder 2">
            <a:extLst>
              <a:ext uri="{FF2B5EF4-FFF2-40B4-BE49-F238E27FC236}">
                <a16:creationId xmlns:a16="http://schemas.microsoft.com/office/drawing/2014/main" id="{55D23924-D70F-4B3A-AE0A-79249C88BE2E}"/>
              </a:ext>
            </a:extLst>
          </p:cNvPr>
          <p:cNvSpPr>
            <a:spLocks noGrp="1"/>
          </p:cNvSpPr>
          <p:nvPr>
            <p:ph idx="1"/>
          </p:nvPr>
        </p:nvSpPr>
        <p:spPr>
          <a:xfrm>
            <a:off x="152401" y="1371600"/>
            <a:ext cx="8693080" cy="4648200"/>
          </a:xfrm>
        </p:spPr>
        <p:txBody>
          <a:bodyPr/>
          <a:lstStyle/>
          <a:p>
            <a:r>
              <a:rPr lang="en-US" dirty="0"/>
              <a:t>Aug 31 2021 was our 20</a:t>
            </a:r>
            <a:r>
              <a:rPr lang="en-US" baseline="30000" dirty="0"/>
              <a:t>th</a:t>
            </a:r>
            <a:r>
              <a:rPr lang="en-US" dirty="0"/>
              <a:t> anniversary as a supercomputing center.</a:t>
            </a:r>
          </a:p>
          <a:p>
            <a:r>
              <a:rPr lang="en-US" dirty="0"/>
              <a:t>Thank you for 20 amazing years – the best is yet to come!</a:t>
            </a:r>
          </a:p>
          <a:p>
            <a:r>
              <a:rPr lang="en-US" dirty="0"/>
              <a:t>If we’ve done good by you, let us and the higher-ups know!</a:t>
            </a:r>
          </a:p>
          <a:p>
            <a:endParaRPr lang="en-US" dirty="0"/>
          </a:p>
        </p:txBody>
      </p:sp>
      <p:sp>
        <p:nvSpPr>
          <p:cNvPr id="4" name="Footer Placeholder 3">
            <a:extLst>
              <a:ext uri="{FF2B5EF4-FFF2-40B4-BE49-F238E27FC236}">
                <a16:creationId xmlns:a16="http://schemas.microsoft.com/office/drawing/2014/main" id="{A1952A33-D340-4C48-B9A5-0DAA91E21AC6}"/>
              </a:ext>
            </a:extLst>
          </p:cNvPr>
          <p:cNvSpPr>
            <a:spLocks noGrp="1"/>
          </p:cNvSpPr>
          <p:nvPr>
            <p:ph type="ftr" sz="quarter" idx="10"/>
          </p:nvPr>
        </p:nvSpPr>
        <p:spPr/>
        <p:txBody>
          <a:bodyPr/>
          <a:lstStyle/>
          <a:p>
            <a:pPr>
              <a:defRPr/>
            </a:pPr>
            <a:r>
              <a:rPr lang="en-US"/>
              <a:t>OSCER State of the Center Address</a:t>
            </a:r>
          </a:p>
          <a:p>
            <a:pPr>
              <a:defRPr/>
            </a:pPr>
            <a:r>
              <a:rPr lang="en-US"/>
              <a:t>Wed Sep 29 2021</a:t>
            </a:r>
            <a:endParaRPr lang="en-US" dirty="0"/>
          </a:p>
        </p:txBody>
      </p:sp>
      <p:sp>
        <p:nvSpPr>
          <p:cNvPr id="5" name="Slide Number Placeholder 4">
            <a:extLst>
              <a:ext uri="{FF2B5EF4-FFF2-40B4-BE49-F238E27FC236}">
                <a16:creationId xmlns:a16="http://schemas.microsoft.com/office/drawing/2014/main" id="{A1E99680-D5E0-410F-8C80-95CAF682DE0F}"/>
              </a:ext>
            </a:extLst>
          </p:cNvPr>
          <p:cNvSpPr>
            <a:spLocks noGrp="1"/>
          </p:cNvSpPr>
          <p:nvPr>
            <p:ph type="sldNum" sz="quarter" idx="11"/>
          </p:nvPr>
        </p:nvSpPr>
        <p:spPr/>
        <p:txBody>
          <a:bodyPr/>
          <a:lstStyle/>
          <a:p>
            <a:pPr>
              <a:defRPr/>
            </a:pPr>
            <a:fld id="{DAFF6522-D39A-4EFB-9FD2-0F43165FD2EE}" type="slidenum">
              <a:rPr lang="en-US" smtClean="0"/>
              <a:pPr>
                <a:defRPr/>
              </a:pPr>
              <a:t>3</a:t>
            </a:fld>
            <a:endParaRPr lang="en-US"/>
          </a:p>
        </p:txBody>
      </p:sp>
      <p:pic>
        <p:nvPicPr>
          <p:cNvPr id="1026" name="Picture 2" descr="Happy Birthday Years GIF by wishafriend">
            <a:extLst>
              <a:ext uri="{FF2B5EF4-FFF2-40B4-BE49-F238E27FC236}">
                <a16:creationId xmlns:a16="http://schemas.microsoft.com/office/drawing/2014/main" id="{E62383E9-12C5-4695-8A4B-B4A743068D4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8519" y="3429000"/>
            <a:ext cx="4748156" cy="26708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appy Oh My God GIF by Sesame Street">
            <a:extLst>
              <a:ext uri="{FF2B5EF4-FFF2-40B4-BE49-F238E27FC236}">
                <a16:creationId xmlns:a16="http://schemas.microsoft.com/office/drawing/2014/main" id="{524F376E-8563-449F-A3E3-BA8D64E41FA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36492" y="3429000"/>
            <a:ext cx="3563382" cy="2672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97700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133600"/>
            <a:ext cx="7772400" cy="1143000"/>
          </a:xfrm>
        </p:spPr>
        <p:txBody>
          <a:bodyPr/>
          <a:lstStyle/>
          <a:p>
            <a:r>
              <a:rPr lang="en-US" sz="6000" dirty="0" err="1"/>
              <a:t>OneOklahoma</a:t>
            </a:r>
            <a:r>
              <a:rPr lang="en-US" sz="6000" dirty="0"/>
              <a:t> Friction Free Network (OFFN)</a:t>
            </a:r>
          </a:p>
        </p:txBody>
      </p:sp>
    </p:spTree>
    <p:extLst>
      <p:ext uri="{BB962C8B-B14F-4D97-AF65-F5344CB8AC3E}">
        <p14:creationId xmlns:p14="http://schemas.microsoft.com/office/powerpoint/2010/main" val="208328859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FCE8-A9EE-44F6-9497-C6A366B69684}"/>
              </a:ext>
            </a:extLst>
          </p:cNvPr>
          <p:cNvSpPr>
            <a:spLocks noGrp="1"/>
          </p:cNvSpPr>
          <p:nvPr>
            <p:ph type="title"/>
          </p:nvPr>
        </p:nvSpPr>
        <p:spPr/>
        <p:txBody>
          <a:bodyPr/>
          <a:lstStyle/>
          <a:p>
            <a:r>
              <a:rPr lang="en-US" dirty="0"/>
              <a:t>OFFN @ OU Norman</a:t>
            </a:r>
          </a:p>
        </p:txBody>
      </p:sp>
      <p:pic>
        <p:nvPicPr>
          <p:cNvPr id="7" name="Content Placeholder 6">
            <a:extLst>
              <a:ext uri="{FF2B5EF4-FFF2-40B4-BE49-F238E27FC236}">
                <a16:creationId xmlns:a16="http://schemas.microsoft.com/office/drawing/2014/main" id="{78AA390A-C26C-4730-8CAE-37A4DEEFAFD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5848" y="1334136"/>
            <a:ext cx="8312598" cy="3950732"/>
          </a:xfrm>
        </p:spPr>
      </p:pic>
      <p:sp>
        <p:nvSpPr>
          <p:cNvPr id="4" name="Footer Placeholder 3">
            <a:extLst>
              <a:ext uri="{FF2B5EF4-FFF2-40B4-BE49-F238E27FC236}">
                <a16:creationId xmlns:a16="http://schemas.microsoft.com/office/drawing/2014/main" id="{5C5F1AE0-B15E-4530-9510-02070B7BED8E}"/>
              </a:ext>
            </a:extLst>
          </p:cNvPr>
          <p:cNvSpPr>
            <a:spLocks noGrp="1"/>
          </p:cNvSpPr>
          <p:nvPr>
            <p:ph type="ftr" sz="quarter" idx="10"/>
          </p:nvPr>
        </p:nvSpPr>
        <p:spPr/>
        <p:txBody>
          <a:bodyPr/>
          <a:lstStyle/>
          <a:p>
            <a:pPr>
              <a:defRPr/>
            </a:pPr>
            <a:r>
              <a:rPr lang="en-US"/>
              <a:t>OSCER State of the Center Address</a:t>
            </a:r>
          </a:p>
          <a:p>
            <a:pPr>
              <a:defRPr/>
            </a:pPr>
            <a:r>
              <a:rPr lang="en-US"/>
              <a:t>Wed Sep 29 2021</a:t>
            </a:r>
            <a:endParaRPr lang="en-US" dirty="0"/>
          </a:p>
        </p:txBody>
      </p:sp>
      <p:sp>
        <p:nvSpPr>
          <p:cNvPr id="5" name="Slide Number Placeholder 4">
            <a:extLst>
              <a:ext uri="{FF2B5EF4-FFF2-40B4-BE49-F238E27FC236}">
                <a16:creationId xmlns:a16="http://schemas.microsoft.com/office/drawing/2014/main" id="{843FE655-B4C2-4313-A29C-AA9AD0A8129E}"/>
              </a:ext>
            </a:extLst>
          </p:cNvPr>
          <p:cNvSpPr>
            <a:spLocks noGrp="1"/>
          </p:cNvSpPr>
          <p:nvPr>
            <p:ph type="sldNum" sz="quarter" idx="11"/>
          </p:nvPr>
        </p:nvSpPr>
        <p:spPr/>
        <p:txBody>
          <a:bodyPr/>
          <a:lstStyle/>
          <a:p>
            <a:pPr>
              <a:defRPr/>
            </a:pPr>
            <a:fld id="{DAFF6522-D39A-4EFB-9FD2-0F43165FD2EE}" type="slidenum">
              <a:rPr lang="en-US" smtClean="0"/>
              <a:pPr>
                <a:defRPr/>
              </a:pPr>
              <a:t>31</a:t>
            </a:fld>
            <a:endParaRPr lang="en-US"/>
          </a:p>
        </p:txBody>
      </p:sp>
      <p:sp>
        <p:nvSpPr>
          <p:cNvPr id="9" name="Rectangle 8">
            <a:extLst>
              <a:ext uri="{FF2B5EF4-FFF2-40B4-BE49-F238E27FC236}">
                <a16:creationId xmlns:a16="http://schemas.microsoft.com/office/drawing/2014/main" id="{228FDCD3-BC7E-4BA4-B19A-077BC847F35A}"/>
              </a:ext>
            </a:extLst>
          </p:cNvPr>
          <p:cNvSpPr/>
          <p:nvPr/>
        </p:nvSpPr>
        <p:spPr bwMode="auto">
          <a:xfrm>
            <a:off x="4267200" y="4648200"/>
            <a:ext cx="3505200" cy="3048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8" name="TextBox 7">
            <a:extLst>
              <a:ext uri="{FF2B5EF4-FFF2-40B4-BE49-F238E27FC236}">
                <a16:creationId xmlns:a16="http://schemas.microsoft.com/office/drawing/2014/main" id="{15BAE8AF-D23E-492A-9D44-354AE6DC8988}"/>
              </a:ext>
            </a:extLst>
          </p:cNvPr>
          <p:cNvSpPr txBox="1"/>
          <p:nvPr/>
        </p:nvSpPr>
        <p:spPr>
          <a:xfrm>
            <a:off x="4133379" y="4583668"/>
            <a:ext cx="4300537" cy="369332"/>
          </a:xfrm>
          <a:prstGeom prst="rect">
            <a:avLst/>
          </a:prstGeom>
          <a:noFill/>
        </p:spPr>
        <p:txBody>
          <a:bodyPr wrap="square" rtlCol="0">
            <a:spAutoFit/>
          </a:bodyPr>
          <a:lstStyle/>
          <a:p>
            <a:r>
              <a:rPr lang="en-US" b="1" dirty="0"/>
              <a:t>Coming soon: OFFN @ OUHSC (OKC)</a:t>
            </a:r>
          </a:p>
        </p:txBody>
      </p:sp>
    </p:spTree>
    <p:extLst>
      <p:ext uri="{BB962C8B-B14F-4D97-AF65-F5344CB8AC3E}">
        <p14:creationId xmlns:p14="http://schemas.microsoft.com/office/powerpoint/2010/main" val="107070553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622E-E336-4063-9AA7-9AE2A4B7F353}"/>
              </a:ext>
            </a:extLst>
          </p:cNvPr>
          <p:cNvSpPr>
            <a:spLocks noGrp="1"/>
          </p:cNvSpPr>
          <p:nvPr>
            <p:ph type="title"/>
          </p:nvPr>
        </p:nvSpPr>
        <p:spPr/>
        <p:txBody>
          <a:bodyPr/>
          <a:lstStyle/>
          <a:p>
            <a:r>
              <a:rPr lang="en-US" dirty="0"/>
              <a:t>OFFN Across Oklahoma</a:t>
            </a:r>
          </a:p>
        </p:txBody>
      </p:sp>
      <p:sp>
        <p:nvSpPr>
          <p:cNvPr id="4" name="Footer Placeholder 3">
            <a:extLst>
              <a:ext uri="{FF2B5EF4-FFF2-40B4-BE49-F238E27FC236}">
                <a16:creationId xmlns:a16="http://schemas.microsoft.com/office/drawing/2014/main" id="{158CAB79-DF32-438D-869E-8CD1644EC1BA}"/>
              </a:ext>
            </a:extLst>
          </p:cNvPr>
          <p:cNvSpPr>
            <a:spLocks noGrp="1"/>
          </p:cNvSpPr>
          <p:nvPr>
            <p:ph type="ftr" sz="quarter" idx="10"/>
          </p:nvPr>
        </p:nvSpPr>
        <p:spPr/>
        <p:txBody>
          <a:bodyPr/>
          <a:lstStyle/>
          <a:p>
            <a:pPr>
              <a:defRPr/>
            </a:pPr>
            <a:r>
              <a:rPr lang="en-US"/>
              <a:t>OSCER State of the Center Address</a:t>
            </a:r>
          </a:p>
          <a:p>
            <a:pPr>
              <a:defRPr/>
            </a:pPr>
            <a:r>
              <a:rPr lang="en-US"/>
              <a:t>Wed Sep 29 2021</a:t>
            </a:r>
            <a:endParaRPr lang="en-US" dirty="0"/>
          </a:p>
        </p:txBody>
      </p:sp>
      <p:sp>
        <p:nvSpPr>
          <p:cNvPr id="5" name="Slide Number Placeholder 4">
            <a:extLst>
              <a:ext uri="{FF2B5EF4-FFF2-40B4-BE49-F238E27FC236}">
                <a16:creationId xmlns:a16="http://schemas.microsoft.com/office/drawing/2014/main" id="{9DEFA42F-8851-48BB-A159-FC1CF3F054CA}"/>
              </a:ext>
            </a:extLst>
          </p:cNvPr>
          <p:cNvSpPr>
            <a:spLocks noGrp="1"/>
          </p:cNvSpPr>
          <p:nvPr>
            <p:ph type="sldNum" sz="quarter" idx="11"/>
          </p:nvPr>
        </p:nvSpPr>
        <p:spPr/>
        <p:txBody>
          <a:bodyPr/>
          <a:lstStyle/>
          <a:p>
            <a:pPr>
              <a:defRPr/>
            </a:pPr>
            <a:fld id="{DAFF6522-D39A-4EFB-9FD2-0F43165FD2EE}" type="slidenum">
              <a:rPr lang="en-US" smtClean="0"/>
              <a:pPr>
                <a:defRPr/>
              </a:pPr>
              <a:t>32</a:t>
            </a:fld>
            <a:endParaRPr lang="en-US"/>
          </a:p>
        </p:txBody>
      </p:sp>
      <p:pic>
        <p:nvPicPr>
          <p:cNvPr id="7" name="image1.jpg">
            <a:extLst>
              <a:ext uri="{FF2B5EF4-FFF2-40B4-BE49-F238E27FC236}">
                <a16:creationId xmlns:a16="http://schemas.microsoft.com/office/drawing/2014/main" id="{71A9E5B3-6ECC-4D11-B5AD-A19245959E39}"/>
              </a:ext>
            </a:extLst>
          </p:cNvPr>
          <p:cNvPicPr/>
          <p:nvPr/>
        </p:nvPicPr>
        <p:blipFill>
          <a:blip r:embed="rId2">
            <a:extLst>
              <a:ext uri="{28A0092B-C50C-407E-A947-70E740481C1C}">
                <a14:useLocalDpi xmlns:a14="http://schemas.microsoft.com/office/drawing/2010/main" val="0"/>
              </a:ext>
            </a:extLst>
          </a:blip>
          <a:srcRect/>
          <a:stretch>
            <a:fillRect/>
          </a:stretch>
        </p:blipFill>
        <p:spPr>
          <a:xfrm>
            <a:off x="1735931" y="1447800"/>
            <a:ext cx="5791200" cy="4495800"/>
          </a:xfrm>
          <a:prstGeom prst="rect">
            <a:avLst/>
          </a:prstGeom>
          <a:ln/>
        </p:spPr>
      </p:pic>
      <p:sp>
        <p:nvSpPr>
          <p:cNvPr id="9" name="TextBox 8">
            <a:extLst>
              <a:ext uri="{FF2B5EF4-FFF2-40B4-BE49-F238E27FC236}">
                <a16:creationId xmlns:a16="http://schemas.microsoft.com/office/drawing/2014/main" id="{FDFE945D-3EF6-48E0-9A13-AD6E0488DEF6}"/>
              </a:ext>
            </a:extLst>
          </p:cNvPr>
          <p:cNvSpPr txBox="1"/>
          <p:nvPr/>
        </p:nvSpPr>
        <p:spPr>
          <a:xfrm>
            <a:off x="4038600" y="5638800"/>
            <a:ext cx="4267200" cy="307777"/>
          </a:xfrm>
          <a:prstGeom prst="rect">
            <a:avLst/>
          </a:prstGeom>
          <a:noFill/>
        </p:spPr>
        <p:txBody>
          <a:bodyPr wrap="square" rtlCol="0">
            <a:spAutoFit/>
          </a:bodyPr>
          <a:lstStyle/>
          <a:p>
            <a:r>
              <a:rPr lang="en-US" sz="1400" dirty="0"/>
              <a:t>Diagram courtesy B. Burkhart, </a:t>
            </a:r>
            <a:r>
              <a:rPr lang="en-US" sz="1400" dirty="0" err="1"/>
              <a:t>OneNet</a:t>
            </a:r>
            <a:endParaRPr lang="en-US" sz="1400" dirty="0"/>
          </a:p>
        </p:txBody>
      </p:sp>
      <p:sp>
        <p:nvSpPr>
          <p:cNvPr id="10" name="TextBox 9">
            <a:extLst>
              <a:ext uri="{FF2B5EF4-FFF2-40B4-BE49-F238E27FC236}">
                <a16:creationId xmlns:a16="http://schemas.microsoft.com/office/drawing/2014/main" id="{1C6E30C7-F04C-4024-9631-F42D9CA340B7}"/>
              </a:ext>
            </a:extLst>
          </p:cNvPr>
          <p:cNvSpPr txBox="1"/>
          <p:nvPr/>
        </p:nvSpPr>
        <p:spPr>
          <a:xfrm>
            <a:off x="838200" y="1466946"/>
            <a:ext cx="4648200" cy="461665"/>
          </a:xfrm>
          <a:prstGeom prst="rect">
            <a:avLst/>
          </a:prstGeom>
          <a:noFill/>
        </p:spPr>
        <p:txBody>
          <a:bodyPr wrap="square" rtlCol="0">
            <a:spAutoFit/>
          </a:bodyPr>
          <a:lstStyle/>
          <a:p>
            <a:r>
              <a:rPr lang="en-US" sz="2400" b="1" dirty="0"/>
              <a:t>6 NSF CC* grants, 18 institutions</a:t>
            </a:r>
          </a:p>
        </p:txBody>
      </p:sp>
    </p:spTree>
    <p:extLst>
      <p:ext uri="{BB962C8B-B14F-4D97-AF65-F5344CB8AC3E}">
        <p14:creationId xmlns:p14="http://schemas.microsoft.com/office/powerpoint/2010/main" val="313536120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OSCER Team</a:t>
            </a:r>
          </a:p>
        </p:txBody>
      </p:sp>
    </p:spTree>
    <p:extLst>
      <p:ext uri="{BB962C8B-B14F-4D97-AF65-F5344CB8AC3E}">
        <p14:creationId xmlns:p14="http://schemas.microsoft.com/office/powerpoint/2010/main" val="193959820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29 2021</a:t>
            </a:r>
          </a:p>
        </p:txBody>
      </p:sp>
      <p:sp>
        <p:nvSpPr>
          <p:cNvPr id="5" name="Slide Number Placeholder 4"/>
          <p:cNvSpPr>
            <a:spLocks noGrp="1"/>
          </p:cNvSpPr>
          <p:nvPr>
            <p:ph type="sldNum" sz="quarter" idx="11"/>
          </p:nvPr>
        </p:nvSpPr>
        <p:spPr/>
        <p:txBody>
          <a:bodyPr/>
          <a:lstStyle/>
          <a:p>
            <a:fld id="{6233908D-A3F9-44BC-90E8-780DB0D9F5EE}" type="slidenum">
              <a:rPr lang="en-US"/>
              <a:pPr/>
              <a:t>34</a:t>
            </a:fld>
            <a:endParaRPr lang="en-US"/>
          </a:p>
        </p:txBody>
      </p:sp>
      <p:sp>
        <p:nvSpPr>
          <p:cNvPr id="776194" name="Rectangle 2"/>
          <p:cNvSpPr>
            <a:spLocks noGrp="1" noChangeArrowheads="1"/>
          </p:cNvSpPr>
          <p:nvPr>
            <p:ph type="title"/>
          </p:nvPr>
        </p:nvSpPr>
        <p:spPr/>
        <p:txBody>
          <a:bodyPr/>
          <a:lstStyle/>
          <a:p>
            <a:r>
              <a:rPr lang="en-US" sz="3600" dirty="0"/>
              <a:t>OSCER Personnel</a:t>
            </a:r>
          </a:p>
        </p:txBody>
      </p:sp>
      <p:sp>
        <p:nvSpPr>
          <p:cNvPr id="776195" name="Rectangle 3"/>
          <p:cNvSpPr>
            <a:spLocks noGrp="1" noChangeArrowheads="1"/>
          </p:cNvSpPr>
          <p:nvPr>
            <p:ph type="body" idx="1"/>
          </p:nvPr>
        </p:nvSpPr>
        <p:spPr>
          <a:xfrm>
            <a:off x="609600" y="1371600"/>
            <a:ext cx="8174038" cy="4648200"/>
          </a:xfrm>
        </p:spPr>
        <p:txBody>
          <a:bodyPr/>
          <a:lstStyle/>
          <a:p>
            <a:r>
              <a:rPr lang="en-US" dirty="0"/>
              <a:t>Director: Henry Neeman</a:t>
            </a:r>
          </a:p>
          <a:p>
            <a:r>
              <a:rPr lang="en-US" dirty="0"/>
              <a:t>Senior System Administrator: Dave Akin</a:t>
            </a:r>
          </a:p>
          <a:p>
            <a:r>
              <a:rPr lang="en-US" dirty="0" err="1"/>
              <a:t>Petascale</a:t>
            </a:r>
            <a:r>
              <a:rPr lang="en-US" dirty="0"/>
              <a:t> Storage Administrator: Patrick Calhoun</a:t>
            </a:r>
          </a:p>
          <a:p>
            <a:r>
              <a:rPr lang="en-US" dirty="0"/>
              <a:t>System Administrators: Kali McLennan, Jason </a:t>
            </a:r>
            <a:r>
              <a:rPr lang="en-US" dirty="0" err="1"/>
              <a:t>Speckman</a:t>
            </a:r>
            <a:endParaRPr lang="en-US" dirty="0"/>
          </a:p>
          <a:p>
            <a:r>
              <a:rPr lang="en-US" dirty="0"/>
              <a:t>Research Computing Facilitator, Associate Director for Remote &amp; Heterogeneous Computing: Horst Severini</a:t>
            </a:r>
          </a:p>
          <a:p>
            <a:r>
              <a:rPr lang="en-US" dirty="0"/>
              <a:t>Research Computing Facilitator: </a:t>
            </a:r>
            <a:r>
              <a:rPr lang="en-US" b="1" dirty="0"/>
              <a:t>COMING SOON</a:t>
            </a:r>
          </a:p>
        </p:txBody>
      </p:sp>
    </p:spTree>
    <p:custDataLst>
      <p:tags r:id="rId1"/>
    </p:custData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6628E-5C42-4FCB-820D-C740FDF9DBA6}"/>
              </a:ext>
            </a:extLst>
          </p:cNvPr>
          <p:cNvSpPr>
            <a:spLocks noGrp="1"/>
          </p:cNvSpPr>
          <p:nvPr>
            <p:ph type="title"/>
          </p:nvPr>
        </p:nvSpPr>
        <p:spPr/>
        <p:txBody>
          <a:bodyPr/>
          <a:lstStyle/>
          <a:p>
            <a:r>
              <a:rPr lang="en-US" dirty="0"/>
              <a:t>OU IT Collaborators</a:t>
            </a:r>
          </a:p>
        </p:txBody>
      </p:sp>
      <p:sp>
        <p:nvSpPr>
          <p:cNvPr id="3" name="Content Placeholder 2">
            <a:extLst>
              <a:ext uri="{FF2B5EF4-FFF2-40B4-BE49-F238E27FC236}">
                <a16:creationId xmlns:a16="http://schemas.microsoft.com/office/drawing/2014/main" id="{BD48C4A2-5FF9-4A92-8E85-C047D8E84106}"/>
              </a:ext>
            </a:extLst>
          </p:cNvPr>
          <p:cNvSpPr>
            <a:spLocks noGrp="1"/>
          </p:cNvSpPr>
          <p:nvPr>
            <p:ph idx="1"/>
          </p:nvPr>
        </p:nvSpPr>
        <p:spPr/>
        <p:txBody>
          <a:bodyPr/>
          <a:lstStyle/>
          <a:p>
            <a:r>
              <a:rPr lang="en-US" dirty="0"/>
              <a:t>CIO David Horton</a:t>
            </a:r>
          </a:p>
          <a:p>
            <a:r>
              <a:rPr lang="en-US" dirty="0"/>
              <a:t>Governance, Risk &amp; Compliance Team: April Dickson, Scott </a:t>
            </a:r>
            <a:r>
              <a:rPr lang="en-US" dirty="0" err="1"/>
              <a:t>Luney</a:t>
            </a:r>
            <a:r>
              <a:rPr lang="en-US" dirty="0"/>
              <a:t> – meeting twice a month for more than a year</a:t>
            </a:r>
          </a:p>
          <a:p>
            <a:r>
              <a:rPr lang="en-US" dirty="0"/>
              <a:t>Security Operations: Chad Miller – now joining us regularly</a:t>
            </a:r>
          </a:p>
          <a:p>
            <a:r>
              <a:rPr lang="en-US" dirty="0"/>
              <a:t>Network Operations: Michael Heard – attending our weekly meetings for ~2 years</a:t>
            </a:r>
          </a:p>
          <a:p>
            <a:r>
              <a:rPr lang="en-US" dirty="0"/>
              <a:t>Design: Scott DeWitt, Zane Gray (longtime collaborator)</a:t>
            </a:r>
          </a:p>
          <a:p>
            <a:r>
              <a:rPr lang="en-US" dirty="0"/>
              <a:t>... and more!</a:t>
            </a:r>
          </a:p>
        </p:txBody>
      </p:sp>
      <p:sp>
        <p:nvSpPr>
          <p:cNvPr id="4" name="Footer Placeholder 3">
            <a:extLst>
              <a:ext uri="{FF2B5EF4-FFF2-40B4-BE49-F238E27FC236}">
                <a16:creationId xmlns:a16="http://schemas.microsoft.com/office/drawing/2014/main" id="{81115000-CD36-4FB7-B397-80ABC3BC280A}"/>
              </a:ext>
            </a:extLst>
          </p:cNvPr>
          <p:cNvSpPr>
            <a:spLocks noGrp="1"/>
          </p:cNvSpPr>
          <p:nvPr>
            <p:ph type="ftr" sz="quarter" idx="10"/>
          </p:nvPr>
        </p:nvSpPr>
        <p:spPr/>
        <p:txBody>
          <a:bodyPr/>
          <a:lstStyle/>
          <a:p>
            <a:pPr>
              <a:defRPr/>
            </a:pPr>
            <a:r>
              <a:rPr lang="en-US"/>
              <a:t>OSCER State of the Center Address</a:t>
            </a:r>
          </a:p>
          <a:p>
            <a:pPr>
              <a:defRPr/>
            </a:pPr>
            <a:r>
              <a:rPr lang="en-US"/>
              <a:t>Wed Sep 29 2021</a:t>
            </a:r>
            <a:endParaRPr lang="en-US" dirty="0"/>
          </a:p>
        </p:txBody>
      </p:sp>
      <p:sp>
        <p:nvSpPr>
          <p:cNvPr id="5" name="Slide Number Placeholder 4">
            <a:extLst>
              <a:ext uri="{FF2B5EF4-FFF2-40B4-BE49-F238E27FC236}">
                <a16:creationId xmlns:a16="http://schemas.microsoft.com/office/drawing/2014/main" id="{2CF56754-46F4-49B0-BCEF-8DD48CC0BCF6}"/>
              </a:ext>
            </a:extLst>
          </p:cNvPr>
          <p:cNvSpPr>
            <a:spLocks noGrp="1"/>
          </p:cNvSpPr>
          <p:nvPr>
            <p:ph type="sldNum" sz="quarter" idx="11"/>
          </p:nvPr>
        </p:nvSpPr>
        <p:spPr/>
        <p:txBody>
          <a:bodyPr/>
          <a:lstStyle/>
          <a:p>
            <a:pPr>
              <a:defRPr/>
            </a:pPr>
            <a:fld id="{DAFF6522-D39A-4EFB-9FD2-0F43165FD2EE}" type="slidenum">
              <a:rPr lang="en-US" smtClean="0"/>
              <a:pPr>
                <a:defRPr/>
              </a:pPr>
              <a:t>35</a:t>
            </a:fld>
            <a:endParaRPr lang="en-US"/>
          </a:p>
        </p:txBody>
      </p:sp>
    </p:spTree>
    <p:extLst>
      <p:ext uri="{BB962C8B-B14F-4D97-AF65-F5344CB8AC3E}">
        <p14:creationId xmlns:p14="http://schemas.microsoft.com/office/powerpoint/2010/main" val="53564350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Accomplishments</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29 2021</a:t>
            </a:r>
          </a:p>
        </p:txBody>
      </p:sp>
      <p:sp>
        <p:nvSpPr>
          <p:cNvPr id="5" name="Slide Number Placeholder 4"/>
          <p:cNvSpPr>
            <a:spLocks noGrp="1"/>
          </p:cNvSpPr>
          <p:nvPr>
            <p:ph type="sldNum" sz="quarter" idx="11"/>
          </p:nvPr>
        </p:nvSpPr>
        <p:spPr/>
        <p:txBody>
          <a:bodyPr/>
          <a:lstStyle/>
          <a:p>
            <a:fld id="{88A5C62D-58B0-4D92-BCA5-F25D896E396C}" type="slidenum">
              <a:rPr lang="en-US"/>
              <a:pPr/>
              <a:t>37</a:t>
            </a:fld>
            <a:endParaRPr lang="en-US"/>
          </a:p>
        </p:txBody>
      </p:sp>
      <p:sp>
        <p:nvSpPr>
          <p:cNvPr id="930818" name="Rectangle 2"/>
          <p:cNvSpPr>
            <a:spLocks noGrp="1" noChangeArrowheads="1"/>
          </p:cNvSpPr>
          <p:nvPr>
            <p:ph type="title"/>
          </p:nvPr>
        </p:nvSpPr>
        <p:spPr/>
        <p:txBody>
          <a:bodyPr/>
          <a:lstStyle/>
          <a:p>
            <a:br>
              <a:rPr lang="en-US" sz="3600" dirty="0"/>
            </a:br>
            <a:r>
              <a:rPr lang="en-US" sz="3600" dirty="0"/>
              <a:t>OSCER Outcomes: Research</a:t>
            </a:r>
          </a:p>
        </p:txBody>
      </p:sp>
      <p:sp>
        <p:nvSpPr>
          <p:cNvPr id="930819" name="Rectangle 3"/>
          <p:cNvSpPr>
            <a:spLocks noGrp="1" noChangeArrowheads="1"/>
          </p:cNvSpPr>
          <p:nvPr>
            <p:ph type="body" idx="1"/>
          </p:nvPr>
        </p:nvSpPr>
        <p:spPr>
          <a:xfrm>
            <a:off x="304800" y="1186216"/>
            <a:ext cx="8458200" cy="4648200"/>
          </a:xfrm>
        </p:spPr>
        <p:txBody>
          <a:bodyPr/>
          <a:lstStyle/>
          <a:p>
            <a:pPr>
              <a:spcBef>
                <a:spcPts val="0"/>
              </a:spcBef>
            </a:pPr>
            <a:r>
              <a:rPr lang="en-US" dirty="0"/>
              <a:t>External research funding to OK institutions facilitated by OneOCII lead institutions (Fall 2001- Summer 2013): </a:t>
            </a:r>
            <a:r>
              <a:rPr lang="en-US" b="1" dirty="0"/>
              <a:t>$396M+</a:t>
            </a:r>
          </a:p>
          <a:p>
            <a:pPr>
              <a:spcBef>
                <a:spcPts val="0"/>
              </a:spcBef>
            </a:pPr>
            <a:r>
              <a:rPr lang="en-US" dirty="0"/>
              <a:t>Funded projects facilitated: </a:t>
            </a:r>
            <a:r>
              <a:rPr lang="en-US" b="1" dirty="0"/>
              <a:t>600+</a:t>
            </a:r>
          </a:p>
          <a:p>
            <a:pPr>
              <a:spcBef>
                <a:spcPts val="0"/>
              </a:spcBef>
            </a:pPr>
            <a:r>
              <a:rPr lang="en-US" dirty="0"/>
              <a:t>OK faculty and staff: </a:t>
            </a:r>
            <a:r>
              <a:rPr lang="en-US" b="1" dirty="0"/>
              <a:t>275 </a:t>
            </a:r>
            <a:r>
              <a:rPr lang="en-US" dirty="0"/>
              <a:t>in </a:t>
            </a:r>
            <a:r>
              <a:rPr lang="en-US" b="1" dirty="0"/>
              <a:t>30+</a:t>
            </a:r>
            <a:r>
              <a:rPr lang="en-US" dirty="0"/>
              <a:t> academic disciplines</a:t>
            </a:r>
          </a:p>
          <a:p>
            <a:pPr>
              <a:spcBef>
                <a:spcPts val="0"/>
              </a:spcBef>
            </a:pPr>
            <a:r>
              <a:rPr lang="en-US" dirty="0"/>
              <a:t>Specifically needed OneOCII just to be funded: </a:t>
            </a:r>
            <a:r>
              <a:rPr lang="en-US" b="1" dirty="0"/>
              <a:t>~$46M</a:t>
            </a:r>
          </a:p>
          <a:p>
            <a:pPr>
              <a:spcBef>
                <a:spcPts val="0"/>
              </a:spcBef>
              <a:buNone/>
            </a:pPr>
            <a:r>
              <a:rPr lang="en-US" b="1" dirty="0"/>
              <a:t>	</a:t>
            </a:r>
            <a:r>
              <a:rPr lang="en-US" dirty="0"/>
              <a:t>(necessary but far from sufficient)</a:t>
            </a:r>
            <a:endParaRPr lang="en-US" b="1" dirty="0"/>
          </a:p>
          <a:p>
            <a:pPr lvl="1">
              <a:spcBef>
                <a:spcPts val="0"/>
              </a:spcBef>
            </a:pPr>
            <a:r>
              <a:rPr lang="en-US" sz="1300" dirty="0"/>
              <a:t>NSF EPSCoR RII Track-1 (2008-13, OU+OSU): $15M</a:t>
            </a:r>
          </a:p>
          <a:p>
            <a:pPr lvl="1">
              <a:spcBef>
                <a:spcPts val="0"/>
              </a:spcBef>
            </a:pPr>
            <a:r>
              <a:rPr lang="en-US" sz="1300" dirty="0"/>
              <a:t>NSF </a:t>
            </a:r>
            <a:r>
              <a:rPr lang="en-US" sz="1300" dirty="0" err="1"/>
              <a:t>EPSCoR</a:t>
            </a:r>
            <a:r>
              <a:rPr lang="en-US" sz="1300" dirty="0"/>
              <a:t> RII Track-1 (2013-18, </a:t>
            </a:r>
            <a:r>
              <a:rPr lang="en-US" sz="1300" dirty="0" err="1"/>
              <a:t>OU+OSU+Noble</a:t>
            </a:r>
            <a:r>
              <a:rPr lang="en-US" sz="1300" dirty="0"/>
              <a:t>)): $20M</a:t>
            </a:r>
          </a:p>
          <a:p>
            <a:pPr lvl="1">
              <a:spcBef>
                <a:spcPts val="0"/>
              </a:spcBef>
            </a:pPr>
            <a:r>
              <a:rPr lang="en-US" sz="1300" dirty="0"/>
              <a:t>NSF EPSCoR RII Track-2 (OU+OSU+KU+KSU): $6M</a:t>
            </a:r>
          </a:p>
          <a:p>
            <a:pPr marL="457200" lvl="1" indent="0">
              <a:spcBef>
                <a:spcPts val="0"/>
              </a:spcBef>
              <a:buNone/>
            </a:pPr>
            <a:r>
              <a:rPr lang="en-US" sz="1300" dirty="0"/>
              <a:t>         ($3M to OU+OSU)</a:t>
            </a:r>
          </a:p>
          <a:p>
            <a:pPr lvl="1">
              <a:spcBef>
                <a:spcPts val="0"/>
              </a:spcBef>
            </a:pPr>
            <a:r>
              <a:rPr lang="en-US" sz="1300" dirty="0"/>
              <a:t>NSF EPSCoR RII C2 (</a:t>
            </a:r>
            <a:r>
              <a:rPr lang="en-US" sz="1300" dirty="0" err="1"/>
              <a:t>OU+OSU+TU+LU+Noble+OneNet</a:t>
            </a:r>
            <a:r>
              <a:rPr lang="en-US" sz="1300" dirty="0"/>
              <a:t>): $1.17M</a:t>
            </a:r>
          </a:p>
          <a:p>
            <a:pPr lvl="1">
              <a:spcBef>
                <a:spcPts val="0"/>
              </a:spcBef>
            </a:pPr>
            <a:r>
              <a:rPr lang="en-US" sz="1300" dirty="0">
                <a:solidFill>
                  <a:srgbClr val="000000"/>
                </a:solidFill>
              </a:rPr>
              <a:t>NSF CC-NIE (</a:t>
            </a:r>
            <a:r>
              <a:rPr lang="en-US" sz="1300" dirty="0" err="1">
                <a:solidFill>
                  <a:srgbClr val="000000"/>
                </a:solidFill>
              </a:rPr>
              <a:t>OU+OSU+LU+OII+UCO+OneNet</a:t>
            </a:r>
            <a:r>
              <a:rPr lang="en-US" sz="1300" dirty="0">
                <a:solidFill>
                  <a:srgbClr val="000000"/>
                </a:solidFill>
              </a:rPr>
              <a:t>): $500K</a:t>
            </a:r>
          </a:p>
          <a:p>
            <a:pPr lvl="1">
              <a:spcBef>
                <a:spcPts val="0"/>
              </a:spcBef>
            </a:pPr>
            <a:r>
              <a:rPr lang="en-US" sz="1300" dirty="0">
                <a:solidFill>
                  <a:srgbClr val="000000"/>
                </a:solidFill>
              </a:rPr>
              <a:t>NSF CC*IIE (OU): $400K</a:t>
            </a:r>
          </a:p>
          <a:p>
            <a:pPr lvl="1">
              <a:spcBef>
                <a:spcPts val="0"/>
              </a:spcBef>
            </a:pPr>
            <a:r>
              <a:rPr lang="en-US" sz="1300" dirty="0">
                <a:solidFill>
                  <a:srgbClr val="000000"/>
                </a:solidFill>
              </a:rPr>
              <a:t>NSF CC*IIE (</a:t>
            </a:r>
            <a:r>
              <a:rPr lang="en-US" sz="1300" dirty="0" err="1">
                <a:solidFill>
                  <a:srgbClr val="000000"/>
                </a:solidFill>
              </a:rPr>
              <a:t>OneNet+GPN</a:t>
            </a:r>
            <a:r>
              <a:rPr lang="en-US" sz="1300" dirty="0">
                <a:solidFill>
                  <a:srgbClr val="000000"/>
                </a:solidFill>
              </a:rPr>
              <a:t>): $350K</a:t>
            </a:r>
          </a:p>
          <a:p>
            <a:pPr marL="457200" lvl="1" indent="0">
              <a:spcBef>
                <a:spcPts val="0"/>
              </a:spcBef>
              <a:buNone/>
            </a:pPr>
            <a:endParaRPr lang="en-US" sz="1200" dirty="0">
              <a:solidFill>
                <a:srgbClr val="000000"/>
              </a:solidFill>
            </a:endParaRPr>
          </a:p>
          <a:p>
            <a:pPr>
              <a:spcBef>
                <a:spcPts val="0"/>
              </a:spcBef>
            </a:pPr>
            <a:r>
              <a:rPr lang="en-US" dirty="0"/>
              <a:t>Publications facilitated: </a:t>
            </a:r>
            <a:r>
              <a:rPr lang="en-US" b="1" dirty="0"/>
              <a:t>3300+</a:t>
            </a:r>
          </a:p>
        </p:txBody>
      </p:sp>
      <p:sp>
        <p:nvSpPr>
          <p:cNvPr id="3" name="TextBox 2"/>
          <p:cNvSpPr txBox="1"/>
          <p:nvPr/>
        </p:nvSpPr>
        <p:spPr>
          <a:xfrm>
            <a:off x="5244156" y="3228002"/>
            <a:ext cx="3671244" cy="4031873"/>
          </a:xfrm>
          <a:prstGeom prst="rect">
            <a:avLst/>
          </a:prstGeom>
          <a:noFill/>
        </p:spPr>
        <p:txBody>
          <a:bodyPr wrap="square" rtlCol="0">
            <a:spAutoFit/>
          </a:bodyPr>
          <a:lstStyle/>
          <a:p>
            <a:pPr marL="742950" lvl="1" indent="-285750" algn="l" eaLnBrk="0" hangingPunct="0">
              <a:spcBef>
                <a:spcPts val="0"/>
              </a:spcBef>
              <a:buClr>
                <a:srgbClr val="A50021"/>
              </a:buClr>
              <a:buSzPct val="55000"/>
              <a:buFont typeface="Wingdings" pitchFamily="2" charset="2"/>
              <a:buChar char="n"/>
            </a:pPr>
            <a:r>
              <a:rPr lang="en-US" sz="1400" b="1" dirty="0">
                <a:solidFill>
                  <a:srgbClr val="CC00CC"/>
                </a:solidFill>
              </a:rPr>
              <a:t>NSF CC* (OCU/CU): $415K</a:t>
            </a:r>
          </a:p>
          <a:p>
            <a:pPr marL="742950" lvl="1" indent="-285750" algn="l" eaLnBrk="0" hangingPunct="0">
              <a:spcBef>
                <a:spcPts val="0"/>
              </a:spcBef>
              <a:buClr>
                <a:srgbClr val="A50021"/>
              </a:buClr>
              <a:buSzPct val="55000"/>
              <a:buFont typeface="Wingdings" pitchFamily="2" charset="2"/>
              <a:buChar char="n"/>
            </a:pPr>
            <a:r>
              <a:rPr lang="en-US" sz="1400" dirty="0"/>
              <a:t>NSF CC* (USAO/OC/RCC/OSUIT/ OSUOKC): $232K</a:t>
            </a:r>
          </a:p>
          <a:p>
            <a:pPr marL="742950" lvl="1" indent="-285750" algn="l" eaLnBrk="0" hangingPunct="0">
              <a:spcBef>
                <a:spcPts val="0"/>
              </a:spcBef>
              <a:buClr>
                <a:srgbClr val="A50021"/>
              </a:buClr>
              <a:buSzPct val="55000"/>
              <a:buFont typeface="Wingdings" pitchFamily="2" charset="2"/>
              <a:buChar char="n"/>
            </a:pPr>
            <a:r>
              <a:rPr lang="en-US" sz="1400" dirty="0"/>
              <a:t>NSF CC* (ORU/CU/ECU): $500K</a:t>
            </a:r>
          </a:p>
          <a:p>
            <a:pPr marL="742950" lvl="1" indent="-285750" algn="l" eaLnBrk="0" hangingPunct="0">
              <a:spcBef>
                <a:spcPts val="0"/>
              </a:spcBef>
              <a:buClr>
                <a:srgbClr val="A50021"/>
              </a:buClr>
              <a:buSzPct val="55000"/>
              <a:buFont typeface="Wingdings" pitchFamily="2" charset="2"/>
              <a:buChar char="n"/>
            </a:pPr>
            <a:r>
              <a:rPr lang="en-US" sz="1400" dirty="0"/>
              <a:t>NSF MRI (OU): $968K</a:t>
            </a:r>
            <a:endParaRPr lang="en-US" sz="1300" kern="0" dirty="0">
              <a:latin typeface="Times New Roman"/>
            </a:endParaRP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(OU): $793K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(OSU): $908K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(OSU): $950K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(Langston U): $250K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(UCO): $304K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(TU): $180K</a:t>
            </a:r>
          </a:p>
          <a:p>
            <a:pPr marL="742950" lvl="1" indent="-285750" algn="l" eaLnBrk="0" hangingPunct="0">
              <a:spcBef>
                <a:spcPts val="0"/>
              </a:spcBef>
              <a:buClr>
                <a:srgbClr val="A50021"/>
              </a:buClr>
              <a:buSzPct val="55000"/>
              <a:buFont typeface="Wingdings" pitchFamily="2" charset="2"/>
              <a:buChar char="n"/>
            </a:pPr>
            <a:r>
              <a:rPr lang="en-US" sz="1300" dirty="0">
                <a:solidFill>
                  <a:srgbClr val="000000"/>
                </a:solidFill>
              </a:rPr>
              <a:t>DOD DURIP (TU): $200K</a:t>
            </a:r>
          </a:p>
          <a:p>
            <a:pPr marL="742950" lvl="1" indent="-285750" algn="l" eaLnBrk="0" hangingPunct="0">
              <a:spcBef>
                <a:spcPts val="0"/>
              </a:spcBef>
              <a:buClr>
                <a:srgbClr val="A50021"/>
              </a:buClr>
              <a:buSzPct val="55000"/>
              <a:buFont typeface="Wingdings" pitchFamily="2" charset="2"/>
              <a:buChar char="n"/>
            </a:pPr>
            <a:r>
              <a:rPr lang="en-US" sz="1300" dirty="0">
                <a:solidFill>
                  <a:srgbClr val="000000"/>
                </a:solidFill>
              </a:rPr>
              <a:t>NSF CC*            (NSU/SWOSU/SE/RSU): $334K</a:t>
            </a:r>
          </a:p>
          <a:p>
            <a:pPr lvl="1" algn="l" eaLnBrk="0" hangingPunct="0">
              <a:spcBef>
                <a:spcPts val="0"/>
              </a:spcBef>
              <a:buClr>
                <a:srgbClr val="A50021"/>
              </a:buClr>
              <a:buSzPct val="55000"/>
            </a:pPr>
            <a:endParaRPr lang="en-US" sz="1300" dirty="0">
              <a:solidFill>
                <a:srgbClr val="000000"/>
              </a:solidFill>
            </a:endParaRPr>
          </a:p>
          <a:p>
            <a:pPr lvl="1" algn="l" eaLnBrk="0" hangingPunct="0">
              <a:spcBef>
                <a:spcPts val="0"/>
              </a:spcBef>
              <a:buClr>
                <a:srgbClr val="A50021"/>
              </a:buClr>
              <a:buSzPct val="55000"/>
            </a:pPr>
            <a:endParaRPr lang="en-US" sz="1300" dirty="0">
              <a:solidFill>
                <a:srgbClr val="000000"/>
              </a:solidFill>
            </a:endParaRPr>
          </a:p>
          <a:p>
            <a:pPr marL="742950" lvl="1" indent="-285750" algn="l" eaLnBrk="0" hangingPunct="0">
              <a:spcBef>
                <a:spcPts val="0"/>
              </a:spcBef>
              <a:buClr>
                <a:srgbClr val="A50021"/>
              </a:buClr>
              <a:buSzPct val="55000"/>
              <a:buFont typeface="Wingdings" pitchFamily="2" charset="2"/>
              <a:buChar char="n"/>
            </a:pPr>
            <a:endParaRPr lang="en-US" sz="1300" dirty="0">
              <a:solidFill>
                <a:srgbClr val="000000"/>
              </a:solidFill>
            </a:endParaRPr>
          </a:p>
          <a:p>
            <a:pPr lvl="1" algn="l" eaLnBrk="0" hangingPunct="0">
              <a:spcBef>
                <a:spcPts val="0"/>
              </a:spcBef>
              <a:buClr>
                <a:srgbClr val="A50021"/>
              </a:buClr>
              <a:buSzPct val="55000"/>
            </a:pPr>
            <a:endParaRPr lang="en-US" sz="1200" kern="0" dirty="0">
              <a:solidFill>
                <a:srgbClr val="000000"/>
              </a:solidFill>
              <a:latin typeface="Times New Roman"/>
            </a:endParaRPr>
          </a:p>
          <a:p>
            <a:endParaRPr lang="en-US" dirty="0"/>
          </a:p>
        </p:txBody>
      </p:sp>
    </p:spTree>
    <p:extLst>
      <p:ext uri="{BB962C8B-B14F-4D97-AF65-F5344CB8AC3E}">
        <p14:creationId xmlns:p14="http://schemas.microsoft.com/office/powerpoint/2010/main" val="190249538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OSCER Outcomes: Education #1</a:t>
            </a:r>
          </a:p>
        </p:txBody>
      </p:sp>
      <p:sp>
        <p:nvSpPr>
          <p:cNvPr id="3" name="Content Placeholder 2"/>
          <p:cNvSpPr>
            <a:spLocks noGrp="1"/>
          </p:cNvSpPr>
          <p:nvPr>
            <p:ph idx="1"/>
          </p:nvPr>
        </p:nvSpPr>
        <p:spPr>
          <a:xfrm>
            <a:off x="381000" y="1371600"/>
            <a:ext cx="8458200" cy="4648200"/>
          </a:xfrm>
        </p:spPr>
        <p:txBody>
          <a:bodyPr/>
          <a:lstStyle/>
          <a:p>
            <a:pPr>
              <a:spcBef>
                <a:spcPts val="0"/>
              </a:spcBef>
            </a:pPr>
            <a:r>
              <a:rPr lang="en-US" dirty="0"/>
              <a:t>Courses at OU</a:t>
            </a:r>
          </a:p>
          <a:p>
            <a:pPr lvl="1">
              <a:spcBef>
                <a:spcPts val="0"/>
              </a:spcBef>
            </a:pPr>
            <a:r>
              <a:rPr lang="en-US" dirty="0"/>
              <a:t>Ricardo </a:t>
            </a:r>
            <a:r>
              <a:rPr lang="en-US" dirty="0" err="1"/>
              <a:t>Betancur</a:t>
            </a:r>
            <a:r>
              <a:rPr lang="en-US" dirty="0"/>
              <a:t>, Biology</a:t>
            </a:r>
          </a:p>
          <a:p>
            <a:pPr lvl="1">
              <a:spcBef>
                <a:spcPts val="0"/>
              </a:spcBef>
            </a:pPr>
            <a:r>
              <a:rPr lang="en-US" dirty="0"/>
              <a:t>Sudarshan </a:t>
            </a:r>
            <a:r>
              <a:rPr lang="en-US" dirty="0" err="1"/>
              <a:t>Dhall</a:t>
            </a:r>
            <a:r>
              <a:rPr lang="en-US" dirty="0"/>
              <a:t>, Computer Science – multiple times</a:t>
            </a:r>
          </a:p>
          <a:p>
            <a:pPr lvl="1">
              <a:spcBef>
                <a:spcPts val="0"/>
              </a:spcBef>
            </a:pPr>
            <a:r>
              <a:rPr lang="en-US" dirty="0"/>
              <a:t>Andy </a:t>
            </a:r>
            <a:r>
              <a:rPr lang="en-US" dirty="0" err="1"/>
              <a:t>Fagg</a:t>
            </a:r>
            <a:r>
              <a:rPr lang="en-US" dirty="0"/>
              <a:t>, Computer Science – multiple times</a:t>
            </a:r>
          </a:p>
          <a:p>
            <a:pPr lvl="1">
              <a:spcBef>
                <a:spcPts val="0"/>
              </a:spcBef>
            </a:pPr>
            <a:r>
              <a:rPr lang="en-US" dirty="0"/>
              <a:t>Paul Huang, Chemical, Biological &amp; Materials Engineering</a:t>
            </a:r>
          </a:p>
          <a:p>
            <a:pPr lvl="1">
              <a:spcBef>
                <a:spcPts val="0"/>
              </a:spcBef>
            </a:pPr>
            <a:r>
              <a:rPr lang="en-US" dirty="0"/>
              <a:t>Amy McGovern, Computer Science</a:t>
            </a:r>
          </a:p>
          <a:p>
            <a:pPr lvl="1">
              <a:spcBef>
                <a:spcPts val="0"/>
              </a:spcBef>
            </a:pPr>
            <a:r>
              <a:rPr lang="en-US" dirty="0"/>
              <a:t>Richard </a:t>
            </a:r>
            <a:r>
              <a:rPr lang="en-US" dirty="0" err="1"/>
              <a:t>Veras</a:t>
            </a:r>
            <a:r>
              <a:rPr lang="en-US" dirty="0"/>
              <a:t>, Computer Science</a:t>
            </a:r>
          </a:p>
          <a:p>
            <a:pPr lvl="1">
              <a:spcBef>
                <a:spcPts val="0"/>
              </a:spcBef>
            </a:pPr>
            <a:r>
              <a:rPr lang="en-US" dirty="0" err="1"/>
              <a:t>Chongle</a:t>
            </a:r>
            <a:r>
              <a:rPr lang="en-US" dirty="0"/>
              <a:t> Pan, Computer Science – multiple times</a:t>
            </a:r>
          </a:p>
          <a:p>
            <a:pPr lvl="1">
              <a:spcBef>
                <a:spcPts val="0"/>
              </a:spcBef>
            </a:pPr>
            <a:r>
              <a:rPr lang="en-US" dirty="0"/>
              <a:t>Tyler Ransom, Economics</a:t>
            </a:r>
          </a:p>
          <a:p>
            <a:pPr lvl="1">
              <a:spcBef>
                <a:spcPts val="0"/>
              </a:spcBef>
            </a:pPr>
            <a:r>
              <a:rPr lang="en-US" dirty="0"/>
              <a:t>Ming </a:t>
            </a:r>
            <a:r>
              <a:rPr lang="en-US" dirty="0" err="1"/>
              <a:t>Xue</a:t>
            </a:r>
            <a:r>
              <a:rPr lang="en-US" dirty="0"/>
              <a:t>, Meteorology – multiple times</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38</a:t>
            </a:fld>
            <a:endParaRPr lang="en-US"/>
          </a:p>
        </p:txBody>
      </p:sp>
      <p:sp>
        <p:nvSpPr>
          <p:cNvPr id="6" name="Footer Placeholder 3"/>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29 2021</a:t>
            </a:r>
          </a:p>
        </p:txBody>
      </p:sp>
    </p:spTree>
    <p:extLst>
      <p:ext uri="{BB962C8B-B14F-4D97-AF65-F5344CB8AC3E}">
        <p14:creationId xmlns:p14="http://schemas.microsoft.com/office/powerpoint/2010/main" val="41398052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OSCER Outcomes: Education #2</a:t>
            </a:r>
          </a:p>
        </p:txBody>
      </p:sp>
      <p:sp>
        <p:nvSpPr>
          <p:cNvPr id="3" name="Content Placeholder 2"/>
          <p:cNvSpPr>
            <a:spLocks noGrp="1"/>
          </p:cNvSpPr>
          <p:nvPr>
            <p:ph idx="1"/>
          </p:nvPr>
        </p:nvSpPr>
        <p:spPr>
          <a:xfrm>
            <a:off x="381000" y="1371600"/>
            <a:ext cx="8458200" cy="4648200"/>
          </a:xfrm>
        </p:spPr>
        <p:txBody>
          <a:bodyPr/>
          <a:lstStyle/>
          <a:p>
            <a:pPr>
              <a:spcBef>
                <a:spcPts val="0"/>
              </a:spcBef>
              <a:buNone/>
            </a:pPr>
            <a:r>
              <a:rPr lang="en-US" b="1" dirty="0"/>
              <a:t>Teaching: 10 institutions including 3 MSIs</a:t>
            </a:r>
          </a:p>
          <a:p>
            <a:pPr>
              <a:spcBef>
                <a:spcPts val="0"/>
              </a:spcBef>
            </a:pPr>
            <a:r>
              <a:rPr lang="en-US" dirty="0"/>
              <a:t>Taught parallel computing using OSCER resources:</a:t>
            </a:r>
          </a:p>
          <a:p>
            <a:pPr lvl="1">
              <a:spcBef>
                <a:spcPts val="0"/>
              </a:spcBef>
            </a:pPr>
            <a:r>
              <a:rPr lang="en-US" sz="1800" u="sng" dirty="0"/>
              <a:t>Cameron U</a:t>
            </a:r>
            <a:r>
              <a:rPr lang="en-US" sz="1800" dirty="0"/>
              <a:t> – multiple times</a:t>
            </a:r>
          </a:p>
          <a:p>
            <a:pPr lvl="1">
              <a:spcBef>
                <a:spcPts val="0"/>
              </a:spcBef>
            </a:pPr>
            <a:r>
              <a:rPr lang="en-US" sz="1800" u="sng" dirty="0"/>
              <a:t>East Central U</a:t>
            </a:r>
            <a:r>
              <a:rPr lang="en-US" sz="1800" dirty="0"/>
              <a:t> (NASNI) – multiple times</a:t>
            </a:r>
          </a:p>
          <a:p>
            <a:pPr lvl="1">
              <a:spcBef>
                <a:spcPts val="0"/>
              </a:spcBef>
            </a:pPr>
            <a:r>
              <a:rPr lang="en-US" sz="1800" u="sng" dirty="0"/>
              <a:t>Oklahoma City U</a:t>
            </a:r>
            <a:r>
              <a:rPr lang="en-US" sz="1800" dirty="0"/>
              <a:t> – multiple times</a:t>
            </a:r>
            <a:endParaRPr lang="en-US" sz="1800" u="sng" dirty="0"/>
          </a:p>
          <a:p>
            <a:pPr lvl="1">
              <a:spcBef>
                <a:spcPts val="0"/>
              </a:spcBef>
            </a:pPr>
            <a:r>
              <a:rPr lang="en-US" sz="1800" u="sng" dirty="0"/>
              <a:t>Southeastern Oklahoma State U</a:t>
            </a:r>
            <a:r>
              <a:rPr lang="en-US" sz="1800" dirty="0"/>
              <a:t> (NASNI) – 3 semester sequence, multiple times</a:t>
            </a:r>
          </a:p>
          <a:p>
            <a:pPr>
              <a:spcBef>
                <a:spcPts val="0"/>
              </a:spcBef>
            </a:pPr>
            <a:r>
              <a:rPr lang="en-US" dirty="0"/>
              <a:t>Taught computational chemistry using OSCER resources:</a:t>
            </a:r>
          </a:p>
          <a:p>
            <a:pPr lvl="1">
              <a:spcBef>
                <a:spcPts val="0"/>
              </a:spcBef>
            </a:pPr>
            <a:r>
              <a:rPr lang="en-US" sz="1800" u="sng" dirty="0"/>
              <a:t>Northeastern State U</a:t>
            </a:r>
            <a:r>
              <a:rPr lang="en-US" sz="1800" dirty="0"/>
              <a:t> (NASNI) – multiple times</a:t>
            </a:r>
          </a:p>
          <a:p>
            <a:pPr lvl="1">
              <a:spcBef>
                <a:spcPts val="0"/>
              </a:spcBef>
            </a:pPr>
            <a:r>
              <a:rPr lang="en-US" sz="1800" u="sng" dirty="0"/>
              <a:t>Southern Nazarene U</a:t>
            </a:r>
          </a:p>
          <a:p>
            <a:pPr lvl="1">
              <a:spcBef>
                <a:spcPts val="0"/>
              </a:spcBef>
            </a:pPr>
            <a:r>
              <a:rPr lang="en-US" sz="1800" u="sng" dirty="0"/>
              <a:t>Rogers State U</a:t>
            </a:r>
            <a:r>
              <a:rPr lang="en-US" sz="1800" dirty="0"/>
              <a:t> – multiple times</a:t>
            </a:r>
            <a:endParaRPr lang="en-US" sz="1800" u="sng" dirty="0"/>
          </a:p>
          <a:p>
            <a:pPr>
              <a:spcBef>
                <a:spcPts val="0"/>
              </a:spcBef>
            </a:pPr>
            <a:r>
              <a:rPr lang="en-US" dirty="0"/>
              <a:t>Taught Bioinformatics using OSCER resources:</a:t>
            </a:r>
          </a:p>
          <a:p>
            <a:pPr lvl="1">
              <a:spcBef>
                <a:spcPts val="0"/>
              </a:spcBef>
            </a:pPr>
            <a:r>
              <a:rPr lang="en-US" sz="1800" u="sng" dirty="0"/>
              <a:t>U Tulsa</a:t>
            </a:r>
            <a:r>
              <a:rPr lang="en-US" sz="1800" dirty="0"/>
              <a:t> – 2 semester sequence</a:t>
            </a:r>
            <a:endParaRPr lang="en-US" sz="1800" u="sng"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39</a:t>
            </a:fld>
            <a:endParaRPr lang="en-US"/>
          </a:p>
        </p:txBody>
      </p:sp>
      <p:sp>
        <p:nvSpPr>
          <p:cNvPr id="6" name="Footer Placeholder 3"/>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29 2021</a:t>
            </a:r>
          </a:p>
        </p:txBody>
      </p:sp>
    </p:spTree>
    <p:extLst>
      <p:ext uri="{BB962C8B-B14F-4D97-AF65-F5344CB8AC3E}">
        <p14:creationId xmlns:p14="http://schemas.microsoft.com/office/powerpoint/2010/main" val="6408000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Our Ugly Symposium Website!</a:t>
            </a:r>
          </a:p>
        </p:txBody>
      </p:sp>
      <p:sp>
        <p:nvSpPr>
          <p:cNvPr id="3" name="Content Placeholder 2"/>
          <p:cNvSpPr>
            <a:spLocks noGrp="1"/>
          </p:cNvSpPr>
          <p:nvPr>
            <p:ph idx="1"/>
          </p:nvPr>
        </p:nvSpPr>
        <p:spPr/>
        <p:txBody>
          <a:bodyPr/>
          <a:lstStyle/>
          <a:p>
            <a:pPr marL="0" indent="0">
              <a:buNone/>
            </a:pPr>
            <a:r>
              <a:rPr lang="en-US" dirty="0"/>
              <a:t>Our ugly Symposium website</a:t>
            </a:r>
          </a:p>
          <a:p>
            <a:pPr marL="0" indent="0" algn="ctr">
              <a:buNone/>
            </a:pPr>
            <a:r>
              <a:rPr lang="en-US" dirty="0">
                <a:latin typeface="Courier New" panose="02070309020205020404" pitchFamily="49" charset="0"/>
                <a:cs typeface="Courier New" panose="02070309020205020404" pitchFamily="49" charset="0"/>
                <a:hlinkClick r:id="rId3"/>
              </a:rPr>
              <a:t>http://</a:t>
            </a:r>
            <a:r>
              <a:rPr lang="en-US" dirty="0">
                <a:latin typeface="Courier New" panose="02070309020205020404" pitchFamily="49" charset="0"/>
                <a:cs typeface="Courier New" panose="02070309020205020404" pitchFamily="49" charset="0"/>
                <a:hlinkClick r:id="rId4"/>
              </a:rPr>
              <a:t>symposium2021.oscer.ou.edu</a:t>
            </a:r>
            <a:r>
              <a:rPr lang="en-US" dirty="0">
                <a:latin typeface="Courier New" panose="02070309020205020404" pitchFamily="49" charset="0"/>
                <a:cs typeface="Courier New" panose="02070309020205020404" pitchFamily="49" charset="0"/>
                <a:hlinkClick r:id="rId3"/>
              </a:rPr>
              <a:t>/</a:t>
            </a:r>
            <a:endParaRPr lang="en-US" dirty="0">
              <a:latin typeface="Courier New" panose="02070309020205020404" pitchFamily="49" charset="0"/>
              <a:cs typeface="Courier New" panose="02070309020205020404" pitchFamily="49" charset="0"/>
            </a:endParaRPr>
          </a:p>
          <a:p>
            <a:pPr marL="0" indent="0">
              <a:buNone/>
            </a:pPr>
            <a:r>
              <a:rPr lang="en-US" dirty="0"/>
              <a:t>has a complete agenda and speaker information.</a:t>
            </a:r>
          </a:p>
          <a:p>
            <a:pPr marL="0" indent="0">
              <a:buNone/>
            </a:pPr>
            <a:endParaRPr lang="en-US" dirty="0"/>
          </a:p>
          <a:p>
            <a:pPr marL="0" indent="0">
              <a:buNone/>
            </a:pPr>
            <a:r>
              <a:rPr lang="en-US" dirty="0"/>
              <a:t>It’s so ugly that it’s optimized for phones and tablets.</a:t>
            </a:r>
          </a:p>
          <a:p>
            <a:pPr marL="0" indent="0">
              <a:buNone/>
            </a:pPr>
            <a:endParaRPr lang="en-US" dirty="0"/>
          </a:p>
          <a:p>
            <a:pPr marL="0" indent="0">
              <a:buNone/>
            </a:pPr>
            <a:r>
              <a:rPr lang="en-US" dirty="0"/>
              <a:t>We encourage you to use it!</a:t>
            </a:r>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29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a:t>
            </a:fld>
            <a:endParaRPr lang="en-US"/>
          </a:p>
        </p:txBody>
      </p:sp>
    </p:spTree>
    <p:extLst>
      <p:ext uri="{BB962C8B-B14F-4D97-AF65-F5344CB8AC3E}">
        <p14:creationId xmlns:p14="http://schemas.microsoft.com/office/powerpoint/2010/main" val="83977241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OneOCII CI Grants</a:t>
            </a:r>
          </a:p>
        </p:txBody>
      </p:sp>
      <p:sp>
        <p:nvSpPr>
          <p:cNvPr id="3" name="Content Placeholder 2"/>
          <p:cNvSpPr>
            <a:spLocks noGrp="1"/>
          </p:cNvSpPr>
          <p:nvPr>
            <p:ph idx="1"/>
          </p:nvPr>
        </p:nvSpPr>
        <p:spPr>
          <a:xfrm>
            <a:off x="152400" y="1218319"/>
            <a:ext cx="8839200" cy="4648200"/>
          </a:xfrm>
        </p:spPr>
        <p:txBody>
          <a:bodyPr/>
          <a:lstStyle/>
          <a:p>
            <a:pPr marL="0" indent="0">
              <a:spcBef>
                <a:spcPts val="0"/>
              </a:spcBef>
              <a:buClrTx/>
              <a:buSzPct val="100000"/>
              <a:buNone/>
            </a:pPr>
            <a:r>
              <a:rPr lang="en-US" sz="1600" b="1" dirty="0"/>
              <a:t>COMPLETED</a:t>
            </a:r>
            <a:endParaRPr lang="en-US" sz="1150" b="1" dirty="0"/>
          </a:p>
          <a:p>
            <a:pPr>
              <a:spcBef>
                <a:spcPts val="0"/>
              </a:spcBef>
              <a:buClrTx/>
              <a:buSzPct val="100000"/>
              <a:buFont typeface="+mj-lt"/>
              <a:buAutoNum type="arabicPeriod"/>
            </a:pPr>
            <a:r>
              <a:rPr lang="en-US" sz="900" dirty="0"/>
              <a:t>Grant No. EPS-0919466, “A </a:t>
            </a:r>
            <a:r>
              <a:rPr lang="en-US" sz="900" dirty="0" err="1"/>
              <a:t>cyberCommons</a:t>
            </a:r>
            <a:r>
              <a:rPr lang="en-US" sz="900" dirty="0"/>
              <a:t> for Ecological Forecasting,” OU+OSU+KU+KSU, $6M ($3M to Oklahoma)</a:t>
            </a:r>
            <a:endParaRPr lang="en-US" sz="900" b="1" dirty="0"/>
          </a:p>
          <a:p>
            <a:pPr>
              <a:spcBef>
                <a:spcPts val="0"/>
              </a:spcBef>
              <a:buClrTx/>
              <a:buSzPct val="100000"/>
              <a:buFont typeface="+mj-lt"/>
              <a:buAutoNum type="arabicPeriod"/>
            </a:pPr>
            <a:r>
              <a:rPr lang="en-US" sz="900" dirty="0"/>
              <a:t>Grant No. EPS-1006919, “Oklahoma Optical Initiative,” </a:t>
            </a:r>
            <a:r>
              <a:rPr lang="en-US" sz="900" dirty="0" err="1"/>
              <a:t>OU+OSU+Noble+TU+LU+OneNet</a:t>
            </a:r>
            <a:r>
              <a:rPr lang="en-US" sz="900" dirty="0"/>
              <a:t>, $1.17M</a:t>
            </a:r>
          </a:p>
          <a:p>
            <a:pPr>
              <a:spcBef>
                <a:spcPts val="0"/>
              </a:spcBef>
              <a:buClrTx/>
              <a:buSzPct val="100000"/>
              <a:buFont typeface="+mj-lt"/>
              <a:buAutoNum type="arabicPeriod"/>
            </a:pPr>
            <a:r>
              <a:rPr lang="en-US" sz="900" dirty="0"/>
              <a:t>Grant No. OCI-10310029, “MRI: Acquisition of Extensible </a:t>
            </a:r>
            <a:r>
              <a:rPr lang="en-US" sz="900" dirty="0" err="1"/>
              <a:t>Petascale</a:t>
            </a:r>
            <a:r>
              <a:rPr lang="en-US" sz="900" dirty="0"/>
              <a:t> Storage for Data Intensive Research,” OU, $793K</a:t>
            </a:r>
            <a:endParaRPr lang="en-US" sz="900" b="1" dirty="0"/>
          </a:p>
          <a:p>
            <a:pPr>
              <a:spcBef>
                <a:spcPts val="0"/>
              </a:spcBef>
              <a:buClrTx/>
              <a:buSzPct val="100000"/>
              <a:buFont typeface="+mj-lt"/>
              <a:buAutoNum type="arabicPeriod"/>
            </a:pPr>
            <a:r>
              <a:rPr lang="en-US" sz="900" dirty="0"/>
              <a:t>Grant No. OCI-1126330, “Acquisition of a High Performance Compute Cluster for Multidisciplinary Research,” OSU, $908K</a:t>
            </a:r>
            <a:endParaRPr lang="en-US" sz="900" b="1" dirty="0"/>
          </a:p>
          <a:p>
            <a:pPr>
              <a:spcBef>
                <a:spcPts val="0"/>
              </a:spcBef>
              <a:buClrTx/>
              <a:buSzPct val="100000"/>
              <a:buFont typeface="+mj-lt"/>
              <a:buAutoNum type="arabicPeriod"/>
            </a:pPr>
            <a:r>
              <a:rPr lang="en-US" sz="900" dirty="0"/>
              <a:t>Grant No. ACI- 1229107, “Acquisition of a High Performance Computing Cluster for Research and Education,” LU, $250</a:t>
            </a:r>
          </a:p>
          <a:p>
            <a:pPr>
              <a:spcBef>
                <a:spcPts val="0"/>
              </a:spcBef>
              <a:buClrTx/>
              <a:buSzPct val="100000"/>
              <a:buFont typeface="+mj-lt"/>
              <a:buAutoNum type="arabicPeriod"/>
            </a:pPr>
            <a:r>
              <a:rPr lang="en-US" sz="900" dirty="0"/>
              <a:t>Grant No. ACI-1440774, “ENCITE: </a:t>
            </a:r>
            <a:r>
              <a:rPr lang="en-US" sz="900" dirty="0" err="1"/>
              <a:t>ENabling</a:t>
            </a:r>
            <a:r>
              <a:rPr lang="en-US" sz="900" dirty="0"/>
              <a:t> </a:t>
            </a:r>
            <a:r>
              <a:rPr lang="en-US" sz="900" dirty="0" err="1"/>
              <a:t>CyberInfrastructure</a:t>
            </a:r>
            <a:r>
              <a:rPr lang="en-US" sz="900" dirty="0"/>
              <a:t> via Training and Engagement,” </a:t>
            </a:r>
            <a:r>
              <a:rPr lang="en-US" sz="900" dirty="0" err="1"/>
              <a:t>OneNet+GPN</a:t>
            </a:r>
            <a:r>
              <a:rPr lang="en-US" sz="900" dirty="0"/>
              <a:t>, $130K</a:t>
            </a:r>
          </a:p>
          <a:p>
            <a:pPr>
              <a:spcBef>
                <a:spcPts val="0"/>
              </a:spcBef>
              <a:buClrTx/>
              <a:buSzPct val="100000"/>
              <a:buFont typeface="+mj-lt"/>
              <a:buAutoNum type="arabicPeriod"/>
            </a:pPr>
            <a:r>
              <a:rPr lang="en-US" sz="900" dirty="0"/>
              <a:t>Grant No. ACI-1341028, “OneOklahoma Friction Free Network,” </a:t>
            </a:r>
            <a:r>
              <a:rPr lang="en-US" sz="900" dirty="0" err="1"/>
              <a:t>OU+OSU+LU+OII+UCO+OneNet</a:t>
            </a:r>
            <a:r>
              <a:rPr lang="en-US" sz="900" dirty="0"/>
              <a:t>, $500K</a:t>
            </a:r>
          </a:p>
          <a:p>
            <a:pPr>
              <a:spcBef>
                <a:spcPts val="0"/>
              </a:spcBef>
              <a:buClrTx/>
              <a:buSzPct val="100000"/>
              <a:buFont typeface="+mj-lt"/>
              <a:buAutoNum type="arabicPeriod"/>
            </a:pPr>
            <a:r>
              <a:rPr lang="en-US" sz="900" dirty="0"/>
              <a:t>Grant No. ACI-1440783, “A Model for Advanced Cyberinfrastructure Research and Education Facilitators,” OU, $400K</a:t>
            </a:r>
          </a:p>
          <a:p>
            <a:pPr>
              <a:spcBef>
                <a:spcPts val="0"/>
              </a:spcBef>
              <a:buClrTx/>
              <a:buSzPct val="100000"/>
              <a:buFont typeface="+mj-lt"/>
              <a:buAutoNum type="arabicPeriod"/>
            </a:pPr>
            <a:r>
              <a:rPr lang="en-US" sz="900" dirty="0"/>
              <a:t>Grant No. ACI-1429702, “MRI: Acquisition of a High Performance Computing Cluster for Research at a Predominantly Undergraduate Institution,” UCO, $304K</a:t>
            </a:r>
          </a:p>
          <a:p>
            <a:pPr>
              <a:spcBef>
                <a:spcPts val="0"/>
              </a:spcBef>
              <a:buClrTx/>
              <a:buSzPct val="100000"/>
              <a:buFont typeface="+mj-lt"/>
              <a:buAutoNum type="arabicPeriod"/>
            </a:pPr>
            <a:r>
              <a:rPr lang="en-US" sz="900" dirty="0"/>
              <a:t>Grant No. ACI-1531128, “MRI: Acquisition of Shared High Performance Compute Cluster for Multidisciplinary Computational and Data-Intensive Research,” OSU, $950K</a:t>
            </a:r>
          </a:p>
          <a:p>
            <a:pPr>
              <a:spcBef>
                <a:spcPts val="0"/>
              </a:spcBef>
              <a:buClrTx/>
              <a:buSzPct val="100000"/>
              <a:buFont typeface="+mj-lt"/>
              <a:buAutoNum type="arabicPeriod"/>
            </a:pPr>
            <a:r>
              <a:rPr lang="en-US" sz="900" dirty="0"/>
              <a:t>Grant No. ?, “DURIP-ARO: Heterogeneous Cluster for Cyber-Physical System Security Analytics,” TU, $200K</a:t>
            </a:r>
          </a:p>
          <a:p>
            <a:pPr>
              <a:spcBef>
                <a:spcPts val="0"/>
              </a:spcBef>
              <a:buClrTx/>
              <a:buSzPct val="100000"/>
              <a:buFont typeface="+mj-lt"/>
              <a:buAutoNum type="arabicPeriod"/>
            </a:pPr>
            <a:r>
              <a:rPr lang="en-US" sz="900" dirty="0"/>
              <a:t>Grant No. CNS-1531270, “MRI: Development of Heterogeneous Cluster for Cyber-Physical System Hybrid Analytics,” TU, $180K</a:t>
            </a:r>
          </a:p>
          <a:p>
            <a:pPr>
              <a:spcBef>
                <a:spcPts val="0"/>
              </a:spcBef>
              <a:buClrTx/>
              <a:buSzPct val="100000"/>
              <a:buFont typeface="+mj-lt"/>
              <a:buAutoNum type="arabicPeriod"/>
            </a:pPr>
            <a:r>
              <a:rPr lang="en-US" sz="900" dirty="0"/>
              <a:t>Grant No. OAC-1659235, “CC* Network Design: Multiple Organization Regional One Oklahoma Friction Free Network (</a:t>
            </a:r>
            <a:r>
              <a:rPr lang="en-US" sz="900" dirty="0" err="1"/>
              <a:t>MORe</a:t>
            </a:r>
            <a:r>
              <a:rPr lang="en-US" sz="900" dirty="0"/>
              <a:t> OFFN)”, NSU+SWOSU+SE+RSU, $334K</a:t>
            </a:r>
          </a:p>
          <a:p>
            <a:pPr marL="0" indent="0">
              <a:spcBef>
                <a:spcPts val="0"/>
              </a:spcBef>
              <a:buClrTx/>
              <a:buSzPct val="100000"/>
              <a:buNone/>
            </a:pPr>
            <a:r>
              <a:rPr lang="en-US" sz="1600" b="1" dirty="0"/>
              <a:t>ONGOING</a:t>
            </a:r>
          </a:p>
          <a:p>
            <a:pPr>
              <a:spcBef>
                <a:spcPts val="0"/>
              </a:spcBef>
              <a:buClrTx/>
              <a:buSzPct val="100000"/>
              <a:buFont typeface="+mj-lt"/>
              <a:buAutoNum type="arabicPeriod"/>
            </a:pPr>
            <a:r>
              <a:rPr lang="en-US" sz="1000" dirty="0"/>
              <a:t>Grant No. OAC-1828567, “MRI: Acquisition of a Regional Resource for Long-term Archiving of Large Scale Research Data Collections,” OU, $968K</a:t>
            </a:r>
          </a:p>
          <a:p>
            <a:pPr>
              <a:spcBef>
                <a:spcPts val="0"/>
              </a:spcBef>
              <a:buClrTx/>
              <a:buSzPct val="100000"/>
              <a:buFont typeface="+mj-lt"/>
              <a:buAutoNum type="arabicPeriod"/>
            </a:pPr>
            <a:r>
              <a:rPr lang="en-US" sz="1000" dirty="0"/>
              <a:t>Grant No. OAC-1925744, “CC* Regional: Extended Vital Education Reach Multiple Organization Regional </a:t>
            </a:r>
            <a:r>
              <a:rPr lang="en-US" sz="1000" dirty="0" err="1"/>
              <a:t>OneOklahoma</a:t>
            </a:r>
            <a:r>
              <a:rPr lang="en-US" sz="1000" dirty="0"/>
              <a:t> Friction Free Network,” ORU+CU+ECU, $500K</a:t>
            </a:r>
          </a:p>
          <a:p>
            <a:pPr>
              <a:spcBef>
                <a:spcPts val="0"/>
              </a:spcBef>
              <a:buClrTx/>
              <a:buSzPct val="100000"/>
              <a:buFont typeface="+mj-lt"/>
              <a:buAutoNum type="arabicPeriod"/>
            </a:pPr>
            <a:r>
              <a:rPr lang="en-US" sz="1000" dirty="0"/>
              <a:t>Grant No. OAC-1925681, “CC* Team: Great Plains Regional </a:t>
            </a:r>
            <a:r>
              <a:rPr lang="en-US" sz="1000" dirty="0" err="1"/>
              <a:t>CyberTeam</a:t>
            </a:r>
            <a:r>
              <a:rPr lang="en-US" sz="1000" dirty="0"/>
              <a:t>,” $950K (OU subaward $127K) – all of GPN</a:t>
            </a:r>
          </a:p>
          <a:p>
            <a:pPr>
              <a:spcBef>
                <a:spcPts val="0"/>
              </a:spcBef>
              <a:buClrTx/>
              <a:buSzPct val="100000"/>
              <a:buFont typeface="+mj-lt"/>
              <a:buAutoNum type="arabicPeriod"/>
            </a:pPr>
            <a:r>
              <a:rPr lang="en-US" sz="1000" dirty="0"/>
              <a:t>Grant No. OAC-2018453, “Small Institution Multiple Organization Regional </a:t>
            </a:r>
            <a:r>
              <a:rPr lang="en-US" sz="1000" dirty="0" err="1"/>
              <a:t>OneOklahoma</a:t>
            </a:r>
            <a:r>
              <a:rPr lang="en-US" sz="1000" dirty="0"/>
              <a:t> Friction Free </a:t>
            </a:r>
            <a:r>
              <a:rPr lang="en-US" sz="1000" dirty="0" err="1"/>
              <a:t>Networl</a:t>
            </a:r>
            <a:r>
              <a:rPr lang="en-US" sz="1000" dirty="0"/>
              <a:t>,” USAO+OC+OSUIT+OSUOKC+RCC, $232K</a:t>
            </a:r>
          </a:p>
          <a:p>
            <a:pPr>
              <a:spcBef>
                <a:spcPts val="0"/>
              </a:spcBef>
              <a:buClrTx/>
              <a:buSzPct val="100000"/>
              <a:buFont typeface="+mj-lt"/>
              <a:buAutoNum type="arabicPeriod"/>
            </a:pPr>
            <a:r>
              <a:rPr lang="en-US" sz="1000" dirty="0"/>
              <a:t>Grant No. OAC-2126285, “Extended Small Institution - Multiple Organization Regional - </a:t>
            </a:r>
            <a:r>
              <a:rPr lang="en-US" sz="1000" dirty="0" err="1"/>
              <a:t>OneOklahoma</a:t>
            </a:r>
            <a:r>
              <a:rPr lang="en-US" sz="1000" dirty="0"/>
              <a:t> Friction Free Network,” OCU+CU, $415K</a:t>
            </a:r>
          </a:p>
          <a:p>
            <a:pPr marL="0" indent="0">
              <a:spcBef>
                <a:spcPts val="0"/>
              </a:spcBef>
              <a:buClrTx/>
              <a:buSzPct val="100000"/>
              <a:buNone/>
            </a:pPr>
            <a:r>
              <a:rPr lang="en-US" sz="2100" b="1" u="sng" dirty="0"/>
              <a:t>TOTAL to OK under OCII/OneOCII</a:t>
            </a:r>
            <a:r>
              <a:rPr lang="en-US" sz="2100" dirty="0"/>
              <a:t>: Sep 2008-Sep 2021:</a:t>
            </a:r>
          </a:p>
          <a:p>
            <a:pPr marL="0" indent="0">
              <a:spcBef>
                <a:spcPts val="0"/>
              </a:spcBef>
              <a:buClrTx/>
              <a:buSzPct val="100000"/>
              <a:buNone/>
            </a:pPr>
            <a:r>
              <a:rPr lang="en-US" sz="2100" dirty="0"/>
              <a:t>$11.4M in 18 CI grants to 21 OK institutions</a:t>
            </a:r>
          </a:p>
          <a:p>
            <a:pPr marL="0" indent="0">
              <a:spcBef>
                <a:spcPts val="0"/>
              </a:spcBef>
              <a:buClrTx/>
              <a:buSzPct val="100000"/>
              <a:buNone/>
            </a:pPr>
            <a:r>
              <a:rPr lang="en-US" sz="2100" dirty="0"/>
              <a:t>Average of $874K per year in new CI grants to OK institutions</a:t>
            </a:r>
          </a:p>
          <a:p>
            <a:pPr marL="0" indent="0">
              <a:spcBef>
                <a:spcPts val="0"/>
              </a:spcBef>
              <a:buClrTx/>
              <a:buSzPct val="100000"/>
              <a:buNone/>
            </a:pPr>
            <a:r>
              <a:rPr lang="en-US" sz="2100" b="1" dirty="0"/>
              <a:t>Comparison: 2001-2008: $722K (3 grants) TOTAL (1/8 as much per year)</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29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40</a:t>
            </a:fld>
            <a:endParaRPr lang="en-US"/>
          </a:p>
        </p:txBody>
      </p:sp>
    </p:spTree>
    <p:extLst>
      <p:ext uri="{BB962C8B-B14F-4D97-AF65-F5344CB8AC3E}">
        <p14:creationId xmlns:p14="http://schemas.microsoft.com/office/powerpoint/2010/main" val="271679753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dirty="0"/>
              <a:t>Grants That Needed OCII/</a:t>
            </a:r>
            <a:r>
              <a:rPr lang="en-US" sz="3900" dirty="0" err="1"/>
              <a:t>OneOCII</a:t>
            </a:r>
            <a:endParaRPr lang="en-US" sz="3900" dirty="0"/>
          </a:p>
        </p:txBody>
      </p:sp>
      <p:sp>
        <p:nvSpPr>
          <p:cNvPr id="3" name="Content Placeholder 2"/>
          <p:cNvSpPr>
            <a:spLocks noGrp="1"/>
          </p:cNvSpPr>
          <p:nvPr>
            <p:ph idx="1"/>
          </p:nvPr>
        </p:nvSpPr>
        <p:spPr>
          <a:xfrm>
            <a:off x="381000" y="1371600"/>
            <a:ext cx="8402638" cy="4648200"/>
          </a:xfrm>
        </p:spPr>
        <p:txBody>
          <a:bodyPr/>
          <a:lstStyle/>
          <a:p>
            <a:pPr marL="0" indent="0">
              <a:spcBef>
                <a:spcPts val="0"/>
              </a:spcBef>
              <a:buNone/>
            </a:pPr>
            <a:r>
              <a:rPr lang="en-US" sz="1600" b="1" dirty="0"/>
              <a:t>COMPLETED</a:t>
            </a:r>
          </a:p>
          <a:p>
            <a:pPr>
              <a:spcBef>
                <a:spcPts val="0"/>
              </a:spcBef>
            </a:pPr>
            <a:r>
              <a:rPr lang="en-US" sz="1600" dirty="0"/>
              <a:t>Grant No. EPS-0814361, “Building Oklahoma's Leadership Role in Cellulosic Bioenergy,” OU+OSU, $15M</a:t>
            </a:r>
          </a:p>
          <a:p>
            <a:pPr>
              <a:spcBef>
                <a:spcPts val="0"/>
              </a:spcBef>
            </a:pPr>
            <a:r>
              <a:rPr lang="en-US" sz="1600" dirty="0"/>
              <a:t>Grant No. EPS-1301789, “Adapting Socio-ecological Systems to Increased Climate Variability,” </a:t>
            </a:r>
            <a:r>
              <a:rPr lang="en-US" sz="1600" dirty="0" err="1"/>
              <a:t>OU+OSU+TU+Noble</a:t>
            </a:r>
            <a:r>
              <a:rPr lang="en-US" sz="1600" dirty="0"/>
              <a:t>, $20M</a:t>
            </a:r>
          </a:p>
          <a:p>
            <a:pPr marL="0" indent="0">
              <a:spcBef>
                <a:spcPts val="0"/>
              </a:spcBef>
              <a:buNone/>
            </a:pPr>
            <a:endParaRPr lang="en-US" sz="1600" dirty="0"/>
          </a:p>
          <a:p>
            <a:pPr marL="0" indent="0">
              <a:spcBef>
                <a:spcPts val="0"/>
              </a:spcBef>
              <a:buNone/>
            </a:pPr>
            <a:r>
              <a:rPr lang="en-US" b="1" u="sng" dirty="0"/>
              <a:t>TOTAL under OCII/</a:t>
            </a:r>
            <a:r>
              <a:rPr lang="en-US" b="1" u="sng" dirty="0" err="1"/>
              <a:t>OneOCII</a:t>
            </a:r>
            <a:r>
              <a:rPr lang="en-US" dirty="0"/>
              <a:t>: $35M in 2 grants that needed OCII/</a:t>
            </a:r>
            <a:r>
              <a:rPr lang="en-US" dirty="0" err="1"/>
              <a:t>OneOCII</a:t>
            </a:r>
            <a:r>
              <a:rPr lang="en-US" dirty="0"/>
              <a:t> to be fundable, to 4 OK institutions since Sep 2008</a:t>
            </a:r>
          </a:p>
          <a:p>
            <a:pPr marL="0" indent="0">
              <a:spcBef>
                <a:spcPts val="0"/>
              </a:spcBef>
              <a:buNone/>
            </a:pPr>
            <a:endParaRPr lang="en-US" sz="1600" dirty="0"/>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29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41</a:t>
            </a:fld>
            <a:endParaRPr lang="en-US"/>
          </a:p>
        </p:txBody>
      </p:sp>
    </p:spTree>
    <p:extLst>
      <p:ext uri="{BB962C8B-B14F-4D97-AF65-F5344CB8AC3E}">
        <p14:creationId xmlns:p14="http://schemas.microsoft.com/office/powerpoint/2010/main" val="307487292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Papers About Pieces of/by </a:t>
            </a:r>
            <a:r>
              <a:rPr lang="en-US" sz="3600" dirty="0" err="1"/>
              <a:t>OneOCII</a:t>
            </a:r>
            <a:r>
              <a:rPr lang="en-US" sz="3600" dirty="0"/>
              <a:t> #1</a:t>
            </a:r>
          </a:p>
        </p:txBody>
      </p:sp>
      <p:sp>
        <p:nvSpPr>
          <p:cNvPr id="3" name="Content Placeholder 2"/>
          <p:cNvSpPr>
            <a:spLocks noGrp="1"/>
          </p:cNvSpPr>
          <p:nvPr>
            <p:ph idx="1"/>
          </p:nvPr>
        </p:nvSpPr>
        <p:spPr>
          <a:xfrm>
            <a:off x="304800" y="1236690"/>
            <a:ext cx="8478838" cy="4648200"/>
          </a:xfrm>
        </p:spPr>
        <p:txBody>
          <a:bodyPr/>
          <a:lstStyle/>
          <a:p>
            <a:pPr>
              <a:spcBef>
                <a:spcPts val="300"/>
              </a:spcBef>
              <a:buClrTx/>
              <a:buSzPct val="100000"/>
              <a:buFont typeface="+mj-lt"/>
              <a:buAutoNum type="arabicPeriod"/>
            </a:pPr>
            <a:r>
              <a:rPr lang="en-US" sz="1300" dirty="0"/>
              <a:t>H. Neeman, L. Rivera, L. DeStefano, H. Al-Azzawi, D. Brunson, P. J. </a:t>
            </a:r>
            <a:r>
              <a:rPr lang="en-US" sz="1300" dirty="0" err="1"/>
              <a:t>Clemins</a:t>
            </a:r>
            <a:r>
              <a:rPr lang="en-US" sz="1300" dirty="0"/>
              <a:t>, D. </a:t>
            </a:r>
            <a:r>
              <a:rPr lang="en-US" sz="1300" dirty="0" err="1"/>
              <a:t>Colbry</a:t>
            </a:r>
            <a:r>
              <a:rPr lang="en-US" sz="1300" dirty="0"/>
              <a:t>, C. Frye, S. </a:t>
            </a:r>
            <a:r>
              <a:rPr lang="en-US" sz="1300" dirty="0" err="1"/>
              <a:t>Gesing</a:t>
            </a:r>
            <a:r>
              <a:rPr lang="en-US" sz="1300" dirty="0"/>
              <a:t>,              J. V. </a:t>
            </a:r>
            <a:r>
              <a:rPr lang="en-US" sz="1300" dirty="0" err="1"/>
              <a:t>Gyllinsky</a:t>
            </a:r>
            <a:r>
              <a:rPr lang="en-US" sz="1300" dirty="0"/>
              <a:t>, A. </a:t>
            </a:r>
            <a:r>
              <a:rPr lang="en-US" sz="1300" dirty="0" err="1"/>
              <a:t>Klimaszewski</a:t>
            </a:r>
            <a:r>
              <a:rPr lang="en-US" sz="1300" dirty="0"/>
              <a:t>-Patterson, A. </a:t>
            </a:r>
            <a:r>
              <a:rPr lang="en-US" sz="1300" dirty="0" err="1"/>
              <a:t>Phataralaoha</a:t>
            </a:r>
            <a:r>
              <a:rPr lang="en-US" sz="1300" dirty="0"/>
              <a:t>, T. Price, M. </a:t>
            </a:r>
            <a:r>
              <a:rPr lang="en-US" sz="1300" dirty="0" err="1"/>
              <a:t>Tanash</a:t>
            </a:r>
            <a:r>
              <a:rPr lang="en-US" sz="1300" dirty="0"/>
              <a:t> and  D. Voss, 2021: “An Evaluation of Cyberinfrastructure Facilitators Skills Training in the Virtual Residency Program.” Proc. PEARC’21, article 53. DOI: </a:t>
            </a:r>
            <a:r>
              <a:rPr lang="en-US" sz="1300" dirty="0">
                <a:hlinkClick r:id="rId3"/>
              </a:rPr>
              <a:t>10.1145/3437359.3465560</a:t>
            </a:r>
            <a:endParaRPr lang="en-US" sz="1300" dirty="0"/>
          </a:p>
          <a:p>
            <a:pPr>
              <a:spcBef>
                <a:spcPts val="300"/>
              </a:spcBef>
              <a:buClrTx/>
              <a:buSzPct val="100000"/>
              <a:buFont typeface="+mj-lt"/>
              <a:buAutoNum type="arabicPeriod"/>
            </a:pPr>
            <a:r>
              <a:rPr lang="en-US" sz="1300" dirty="0"/>
              <a:t>H. Neeman, D. Akin, H. Al-Azzawi, K. L. Brandt, J. Brooks Kieffer, D. Brunson, D. </a:t>
            </a:r>
            <a:r>
              <a:rPr lang="en-US" sz="1300" dirty="0" err="1"/>
              <a:t>Colbry</a:t>
            </a:r>
            <a:r>
              <a:rPr lang="en-US" sz="1300" dirty="0"/>
              <a:t>, S. </a:t>
            </a:r>
            <a:r>
              <a:rPr lang="en-US" sz="1300" dirty="0" err="1"/>
              <a:t>Gesing</a:t>
            </a:r>
            <a:r>
              <a:rPr lang="en-US" sz="1300" dirty="0"/>
              <a:t>,                               A. </a:t>
            </a:r>
            <a:r>
              <a:rPr lang="en-US" sz="1300" dirty="0" err="1"/>
              <a:t>Klimaszewski</a:t>
            </a:r>
            <a:r>
              <a:rPr lang="en-US" sz="1300" dirty="0"/>
              <a:t>-Patterson, C. </a:t>
            </a:r>
            <a:r>
              <a:rPr lang="en-US" sz="1300" dirty="0" err="1"/>
              <a:t>Mizumoto</a:t>
            </a:r>
            <a:r>
              <a:rPr lang="en-US" sz="1300" dirty="0"/>
              <a:t>, J. A. Pine-Thomas, A. Z. Schwartz, H. </a:t>
            </a:r>
            <a:r>
              <a:rPr lang="en-US" sz="1300" dirty="0" err="1"/>
              <a:t>Severini</a:t>
            </a:r>
            <a:r>
              <a:rPr lang="en-US" sz="1300" dirty="0"/>
              <a:t>, D. Voss and M. </a:t>
            </a:r>
            <a:r>
              <a:rPr lang="en-US" sz="1300" dirty="0" err="1"/>
              <a:t>Tanash</a:t>
            </a:r>
            <a:r>
              <a:rPr lang="en-US" sz="1300" dirty="0"/>
              <a:t>, 2020: “Cyberinfrastructure Facilitation Skills Training via the Virtual Residency Program.” </a:t>
            </a:r>
            <a:r>
              <a:rPr lang="en-US" sz="1300" i="1" dirty="0"/>
              <a:t>Proc. PEARC'20</a:t>
            </a:r>
            <a:r>
              <a:rPr lang="en-US" sz="1300" dirty="0"/>
              <a:t>, 421-428.            DOI: </a:t>
            </a:r>
            <a:r>
              <a:rPr lang="en-US" sz="1300" dirty="0">
                <a:hlinkClick r:id="rId4"/>
              </a:rPr>
              <a:t>10.1145/3311790.3396629</a:t>
            </a:r>
            <a:r>
              <a:rPr lang="en-US" sz="1300" dirty="0"/>
              <a:t>.</a:t>
            </a:r>
          </a:p>
          <a:p>
            <a:pPr>
              <a:spcBef>
                <a:spcPts val="300"/>
              </a:spcBef>
              <a:buClrTx/>
              <a:buSzPct val="100000"/>
              <a:buFont typeface="+mj-lt"/>
              <a:buAutoNum type="arabicPeriod"/>
            </a:pPr>
            <a:r>
              <a:rPr lang="en-US" sz="1300" dirty="0"/>
              <a:t>S. P. Calhoun, D. Akin, B. Zimmerman and H. Neeman, 2019: “Large Scale Research Data Archiving: Training for an Inconvenient Technology.” </a:t>
            </a:r>
            <a:r>
              <a:rPr lang="en-US" sz="1300" i="1" dirty="0"/>
              <a:t>Journal of Computational Science</a:t>
            </a:r>
            <a:r>
              <a:rPr lang="en-US" sz="1300" dirty="0"/>
              <a:t>, </a:t>
            </a:r>
            <a:r>
              <a:rPr lang="fr-FR" sz="1300" dirty="0"/>
              <a:t>36, article 100523 (</a:t>
            </a:r>
            <a:r>
              <a:rPr lang="fr-FR" sz="1300" dirty="0" err="1"/>
              <a:t>available</a:t>
            </a:r>
            <a:r>
              <a:rPr lang="fr-FR" sz="1300" dirty="0"/>
              <a:t> online 2016).                      </a:t>
            </a:r>
            <a:r>
              <a:rPr lang="en-US" sz="1300" dirty="0"/>
              <a:t> DOI: </a:t>
            </a:r>
            <a:r>
              <a:rPr lang="en-US" sz="1300" u="sng" dirty="0">
                <a:hlinkClick r:id="rId5"/>
              </a:rPr>
              <a:t>10.1016/j.jocs.2021.07.005</a:t>
            </a:r>
            <a:r>
              <a:rPr lang="en-US" sz="1300" dirty="0"/>
              <a:t>.</a:t>
            </a:r>
          </a:p>
          <a:p>
            <a:pPr>
              <a:spcBef>
                <a:spcPts val="300"/>
              </a:spcBef>
              <a:buClrTx/>
              <a:buSzPct val="100000"/>
              <a:buFont typeface="+mj-lt"/>
              <a:buAutoNum type="arabicPeriod"/>
            </a:pPr>
            <a:r>
              <a:rPr lang="en-US" sz="1300" dirty="0"/>
              <a:t>H. Neeman, H. M. Al-Azzawi, D. Brunson, W. Burke, D. </a:t>
            </a:r>
            <a:r>
              <a:rPr lang="en-US" sz="1300" dirty="0" err="1"/>
              <a:t>Colbry</a:t>
            </a:r>
            <a:r>
              <a:rPr lang="en-US" sz="1300" dirty="0"/>
              <a:t>, J. T. </a:t>
            </a:r>
            <a:r>
              <a:rPr lang="en-US" sz="1300" dirty="0" err="1"/>
              <a:t>Falgout</a:t>
            </a:r>
            <a:r>
              <a:rPr lang="en-US" sz="1300" dirty="0"/>
              <a:t>, J. W. Ferguson, S. </a:t>
            </a:r>
            <a:r>
              <a:rPr lang="en-US" sz="1300" dirty="0" err="1"/>
              <a:t>Gesing</a:t>
            </a:r>
            <a:r>
              <a:rPr lang="en-US" sz="1300" dirty="0"/>
              <a:t>, J. </a:t>
            </a:r>
            <a:r>
              <a:rPr lang="en-US" sz="1300" dirty="0" err="1"/>
              <a:t>Gyllinsky</a:t>
            </a:r>
            <a:r>
              <a:rPr lang="en-US" sz="1300" dirty="0"/>
              <a:t>,             C. S. Simmons, J. L. Simms, M. </a:t>
            </a:r>
            <a:r>
              <a:rPr lang="en-US" sz="1300" dirty="0" err="1"/>
              <a:t>Tanash</a:t>
            </a:r>
            <a:r>
              <a:rPr lang="en-US" sz="1300" dirty="0"/>
              <a:t>, D. Voss, J. Wells and S. </a:t>
            </a:r>
            <a:r>
              <a:rPr lang="en-US" sz="1300" dirty="0" err="1"/>
              <a:t>Yockel</a:t>
            </a:r>
            <a:r>
              <a:rPr lang="en-US" sz="1300" dirty="0"/>
              <a:t>, 2021: “Cultivating the Cyberinfrastructure Workforce via an Intermediate/Advanced Virtual Residency Workshop.” </a:t>
            </a:r>
            <a:r>
              <a:rPr lang="en-US" sz="1300" i="1" dirty="0"/>
              <a:t>Proc. PEARC’19</a:t>
            </a:r>
            <a:r>
              <a:rPr lang="en-US" sz="1300" dirty="0"/>
              <a:t>, article 79.                              DOI: </a:t>
            </a:r>
            <a:r>
              <a:rPr lang="en-US" sz="1300" dirty="0">
                <a:hlinkClick r:id="rId6"/>
              </a:rPr>
              <a:t>10.1145/3332186.3332204</a:t>
            </a:r>
            <a:r>
              <a:rPr lang="en-US" sz="1300" dirty="0"/>
              <a:t>.</a:t>
            </a:r>
          </a:p>
          <a:p>
            <a:pPr>
              <a:spcBef>
                <a:spcPts val="300"/>
              </a:spcBef>
              <a:buClrTx/>
              <a:buSzPct val="100000"/>
              <a:buFont typeface="+mj-lt"/>
              <a:buAutoNum type="arabicPeriod"/>
            </a:pPr>
            <a:r>
              <a:rPr lang="en-US" sz="1300" dirty="0"/>
              <a:t>N. </a:t>
            </a:r>
            <a:r>
              <a:rPr lang="en-US" sz="1300" dirty="0" err="1"/>
              <a:t>Berente</a:t>
            </a:r>
            <a:r>
              <a:rPr lang="en-US" sz="1300" dirty="0"/>
              <a:t>, S. </a:t>
            </a:r>
            <a:r>
              <a:rPr lang="en-US" sz="1300" dirty="0" err="1"/>
              <a:t>Ahalt</a:t>
            </a:r>
            <a:r>
              <a:rPr lang="en-US" sz="1300" dirty="0"/>
              <a:t>, J. </a:t>
            </a:r>
            <a:r>
              <a:rPr lang="en-US" sz="1300" dirty="0" err="1"/>
              <a:t>Bottum</a:t>
            </a:r>
            <a:r>
              <a:rPr lang="en-US" sz="1300" dirty="0"/>
              <a:t>, D. Brunson, J. </a:t>
            </a:r>
            <a:r>
              <a:rPr lang="en-US" sz="1300" dirty="0" err="1"/>
              <a:t>Cutcher-Gershenfeld</a:t>
            </a:r>
            <a:r>
              <a:rPr lang="en-US" sz="1300" dirty="0"/>
              <a:t>, J. </a:t>
            </a:r>
            <a:r>
              <a:rPr lang="en-US" sz="1300" dirty="0" err="1"/>
              <a:t>Howison</a:t>
            </a:r>
            <a:r>
              <a:rPr lang="en-US" sz="1300" dirty="0"/>
              <a:t>, J. L. King, H. Neeman, J. Towns,                    N. Wilkins-</a:t>
            </a:r>
            <a:r>
              <a:rPr lang="en-US" sz="1300" dirty="0" err="1"/>
              <a:t>Diehr</a:t>
            </a:r>
            <a:r>
              <a:rPr lang="en-US" sz="1300" dirty="0"/>
              <a:t> and S. Winter, 2021: “The Professionalization of Cyberinfrastructure Personnel?” </a:t>
            </a:r>
            <a:r>
              <a:rPr lang="en-US" sz="1300" i="1" dirty="0"/>
              <a:t>Proc. PEARC’19</a:t>
            </a:r>
            <a:r>
              <a:rPr lang="en-US" sz="1300" dirty="0"/>
              <a:t>,  article 87. DOI: </a:t>
            </a:r>
            <a:r>
              <a:rPr lang="en-US" sz="1300" dirty="0">
                <a:hlinkClick r:id="rId7"/>
              </a:rPr>
              <a:t>10.1145/3332186.3332225</a:t>
            </a:r>
            <a:r>
              <a:rPr lang="en-US" sz="1300" dirty="0"/>
              <a:t>. </a:t>
            </a:r>
            <a:r>
              <a:rPr lang="en-US" sz="1300" b="1" dirty="0"/>
              <a:t>Best Paper, Workforce Development and Diversity Track.</a:t>
            </a:r>
          </a:p>
          <a:p>
            <a:pPr>
              <a:spcBef>
                <a:spcPts val="300"/>
              </a:spcBef>
              <a:buClrTx/>
              <a:buSzPct val="100000"/>
              <a:buFont typeface="+mj-lt"/>
              <a:buAutoNum type="arabicPeriod"/>
            </a:pPr>
            <a:r>
              <a:rPr lang="en-US" sz="1300" dirty="0"/>
              <a:t>M. Brazil, D. Brunson, A. </a:t>
            </a:r>
            <a:r>
              <a:rPr lang="en-US" sz="1300" dirty="0" err="1"/>
              <a:t>Culich</a:t>
            </a:r>
            <a:r>
              <a:rPr lang="en-US" sz="1300" dirty="0"/>
              <a:t>, L. DeStefano, D. </a:t>
            </a:r>
            <a:r>
              <a:rPr lang="en-US" sz="1300" dirty="0" err="1"/>
              <a:t>Jennewein</a:t>
            </a:r>
            <a:r>
              <a:rPr lang="en-US" sz="1300" dirty="0"/>
              <a:t>, T. Jolley, T. </a:t>
            </a:r>
            <a:r>
              <a:rPr lang="en-US" sz="1300" dirty="0" err="1"/>
              <a:t>Middelkoop</a:t>
            </a:r>
            <a:r>
              <a:rPr lang="en-US" sz="1300" dirty="0"/>
              <a:t>, H. Neeman, L. Rivera,          J. Smith and J. </a:t>
            </a:r>
            <a:r>
              <a:rPr lang="en-US" sz="1300" dirty="0" err="1"/>
              <a:t>Wernert</a:t>
            </a:r>
            <a:r>
              <a:rPr lang="en-US" sz="1300" dirty="0"/>
              <a:t>, 2021: “Campus Champions: Building and Sustaining a Thriving Community of Practice Around Research Computing and Data.” </a:t>
            </a:r>
            <a:r>
              <a:rPr lang="en-US" sz="1300" i="1" dirty="0"/>
              <a:t>Proc. PEARC’19</a:t>
            </a:r>
            <a:r>
              <a:rPr lang="en-US" sz="1300" dirty="0"/>
              <a:t>, article 78. </a:t>
            </a:r>
            <a:r>
              <a:rPr lang="en-US" sz="1300" dirty="0">
                <a:hlinkClick r:id="rId8"/>
              </a:rPr>
              <a:t>10.1145/3332186.3332200</a:t>
            </a:r>
            <a:r>
              <a:rPr lang="en-US" sz="1300" dirty="0"/>
              <a:t>.</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29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42</a:t>
            </a:fld>
            <a:endParaRPr lang="en-US"/>
          </a:p>
        </p:txBody>
      </p:sp>
    </p:spTree>
    <p:extLst>
      <p:ext uri="{BB962C8B-B14F-4D97-AF65-F5344CB8AC3E}">
        <p14:creationId xmlns:p14="http://schemas.microsoft.com/office/powerpoint/2010/main" val="23741804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Papers About Pieces of/by </a:t>
            </a:r>
            <a:r>
              <a:rPr lang="en-US" sz="3600" dirty="0" err="1"/>
              <a:t>OneOCII</a:t>
            </a:r>
            <a:r>
              <a:rPr lang="en-US" sz="3600" dirty="0"/>
              <a:t> #2</a:t>
            </a:r>
          </a:p>
        </p:txBody>
      </p:sp>
      <p:sp>
        <p:nvSpPr>
          <p:cNvPr id="3" name="Content Placeholder 2"/>
          <p:cNvSpPr>
            <a:spLocks noGrp="1"/>
          </p:cNvSpPr>
          <p:nvPr>
            <p:ph idx="1"/>
          </p:nvPr>
        </p:nvSpPr>
        <p:spPr>
          <a:xfrm>
            <a:off x="304800" y="1236690"/>
            <a:ext cx="8534400" cy="4648200"/>
          </a:xfrm>
        </p:spPr>
        <p:txBody>
          <a:bodyPr/>
          <a:lstStyle/>
          <a:p>
            <a:pPr>
              <a:spcBef>
                <a:spcPts val="300"/>
              </a:spcBef>
              <a:buClrTx/>
              <a:buSzPct val="100000"/>
              <a:buFont typeface="+mj-lt"/>
              <a:buAutoNum type="arabicPeriod" startAt="7"/>
            </a:pPr>
            <a:r>
              <a:rPr lang="en-US" sz="1300" dirty="0"/>
              <a:t>H. Neeman, H. M. Al-Azzawi, A. Bergstrom, Z. K. </a:t>
            </a:r>
            <a:r>
              <a:rPr lang="en-US" sz="1300" dirty="0" err="1"/>
              <a:t>Braiterman</a:t>
            </a:r>
            <a:r>
              <a:rPr lang="en-US" sz="1300" dirty="0"/>
              <a:t>, D. Brunson, D. </a:t>
            </a:r>
            <a:r>
              <a:rPr lang="en-US" sz="1300" dirty="0" err="1"/>
              <a:t>Colbry</a:t>
            </a:r>
            <a:r>
              <a:rPr lang="en-US" sz="1300" dirty="0"/>
              <a:t>, E. Colmenares, A. N. Fuller,              S. </a:t>
            </a:r>
            <a:r>
              <a:rPr lang="en-US" sz="1300" dirty="0" err="1"/>
              <a:t>Gesing</a:t>
            </a:r>
            <a:r>
              <a:rPr lang="en-US" sz="1300" dirty="0"/>
              <a:t>, M. </a:t>
            </a:r>
            <a:r>
              <a:rPr lang="en-US" sz="1300" dirty="0" err="1"/>
              <a:t>Kalyvaki</a:t>
            </a:r>
            <a:r>
              <a:rPr lang="en-US" sz="1300" dirty="0"/>
              <a:t>, C. </a:t>
            </a:r>
            <a:r>
              <a:rPr lang="en-US" sz="1300" dirty="0" err="1"/>
              <a:t>Mizumoto</a:t>
            </a:r>
            <a:r>
              <a:rPr lang="en-US" sz="1300" dirty="0"/>
              <a:t>, J. Park, A. Z. Schwartz, J. L. Simms and R. Vania, 2018: “Progress Update on the Development and Implementation of the Advanced Cyberinfrastructure Research &amp; Education Facilitators Virtual Residency Program.” </a:t>
            </a:r>
            <a:r>
              <a:rPr lang="en-US" sz="1300" i="1" dirty="0"/>
              <a:t>Proc. PEARC’18</a:t>
            </a:r>
            <a:r>
              <a:rPr lang="en-US" sz="1300" dirty="0"/>
              <a:t>, paper 71. DOI: </a:t>
            </a:r>
            <a:r>
              <a:rPr lang="en-US" sz="1300" dirty="0">
                <a:hlinkClick r:id="rId3"/>
              </a:rPr>
              <a:t>10.1145/3219104.3219117</a:t>
            </a:r>
            <a:r>
              <a:rPr lang="en-US" sz="1300" dirty="0"/>
              <a:t>.</a:t>
            </a:r>
          </a:p>
          <a:p>
            <a:pPr>
              <a:spcBef>
                <a:spcPts val="300"/>
              </a:spcBef>
              <a:buClrTx/>
              <a:buSzPct val="100000"/>
              <a:buFont typeface="+mj-lt"/>
              <a:buAutoNum type="arabicPeriod" startAt="7"/>
            </a:pPr>
            <a:r>
              <a:rPr lang="en-US" sz="1300" dirty="0"/>
              <a:t>D. Akin, M. </a:t>
            </a:r>
            <a:r>
              <a:rPr lang="en-US" sz="1300" dirty="0" err="1"/>
              <a:t>Belgin</a:t>
            </a:r>
            <a:r>
              <a:rPr lang="en-US" sz="1300" dirty="0"/>
              <a:t>, T. A. Bouvet, N. C. Bright, S. Harrell, B. </a:t>
            </a:r>
            <a:r>
              <a:rPr lang="en-US" sz="1300" dirty="0" err="1"/>
              <a:t>Haymore</a:t>
            </a:r>
            <a:r>
              <a:rPr lang="en-US" sz="1300" dirty="0"/>
              <a:t>, M. Jennings, R. Knepper, D. </a:t>
            </a:r>
            <a:r>
              <a:rPr lang="en-US" sz="1300" dirty="0" err="1"/>
              <a:t>LaPine</a:t>
            </a:r>
            <a:r>
              <a:rPr lang="en-US" sz="1300" dirty="0"/>
              <a:t>, F. C. Liu,     A. Maji, H. Neeman, R. Reynolds, A. H. Sherman, M. Showerman, J. Tillotson, J. Towns, G. Turner and                       B. Zimmerman, 2017: “Linux Clusters Institute Workshops: Building the HPC and Research Computing Systems Professionals Workforce.” </a:t>
            </a:r>
            <a:r>
              <a:rPr lang="en-US" sz="1300" i="1" dirty="0"/>
              <a:t>HPCSYSPROS'17: Proc. HPC Systems Professionals Workshop 2017</a:t>
            </a:r>
            <a:r>
              <a:rPr lang="en-US" sz="1300" dirty="0"/>
              <a:t>, article 4.               DOI: </a:t>
            </a:r>
            <a:r>
              <a:rPr lang="en-US" sz="1300" dirty="0">
                <a:hlinkClick r:id="rId4"/>
              </a:rPr>
              <a:t>10.1145/3155105.3155108</a:t>
            </a:r>
            <a:r>
              <a:rPr lang="en-US" sz="1300" dirty="0"/>
              <a:t>.</a:t>
            </a:r>
          </a:p>
          <a:p>
            <a:pPr>
              <a:spcBef>
                <a:spcPts val="300"/>
              </a:spcBef>
              <a:buClrTx/>
              <a:buSzPct val="100000"/>
              <a:buFont typeface="+mj-lt"/>
              <a:buAutoNum type="arabicPeriod" startAt="7"/>
            </a:pPr>
            <a:r>
              <a:rPr lang="en-US" sz="1300" dirty="0"/>
              <a:t>H. Neeman, A. Bergstrom, D. Brunson, C. </a:t>
            </a:r>
            <a:r>
              <a:rPr lang="en-US" sz="1300" dirty="0" err="1"/>
              <a:t>Ganote</a:t>
            </a:r>
            <a:r>
              <a:rPr lang="en-US" sz="1300" dirty="0"/>
              <a:t>, Z. Gray, B. </a:t>
            </a:r>
            <a:r>
              <a:rPr lang="en-US" sz="1300" dirty="0" err="1"/>
              <a:t>Guilfoos</a:t>
            </a:r>
            <a:r>
              <a:rPr lang="en-US" sz="1300" dirty="0"/>
              <a:t>, R. </a:t>
            </a:r>
            <a:r>
              <a:rPr lang="en-US" sz="1300" dirty="0" err="1"/>
              <a:t>Kalescky</a:t>
            </a:r>
            <a:r>
              <a:rPr lang="en-US" sz="1300" dirty="0"/>
              <a:t>, E. Lemley, B. G. Moore,                   S. K. </a:t>
            </a:r>
            <a:r>
              <a:rPr lang="en-US" sz="1300" dirty="0" err="1"/>
              <a:t>Ramadugu</a:t>
            </a:r>
            <a:r>
              <a:rPr lang="en-US" sz="1300" dirty="0"/>
              <a:t>, A. </a:t>
            </a:r>
            <a:r>
              <a:rPr lang="en-US" sz="1300" dirty="0" err="1"/>
              <a:t>Romanella</a:t>
            </a:r>
            <a:r>
              <a:rPr lang="en-US" sz="1300" dirty="0"/>
              <a:t>, J. Rush, A. H. Sherman, B. Stengel and D. Voss, 2016: “The Advanced Cyberinfrastructure Research and Education Facilitators Virtual Residency: Toward a National Cyberinfrastructure Workforce.” </a:t>
            </a:r>
            <a:r>
              <a:rPr lang="en-US" sz="1300" i="1" dirty="0"/>
              <a:t>Proc. XSEDE'16</a:t>
            </a:r>
            <a:r>
              <a:rPr lang="en-US" sz="1300" dirty="0"/>
              <a:t>, article 57. DOI: </a:t>
            </a:r>
            <a:r>
              <a:rPr lang="en-US" sz="1300" u="sng" dirty="0">
                <a:hlinkClick r:id="rId5"/>
              </a:rPr>
              <a:t>10.1145/2949550.2949584</a:t>
            </a:r>
            <a:r>
              <a:rPr lang="en-US" sz="1300" dirty="0"/>
              <a:t>.</a:t>
            </a:r>
          </a:p>
          <a:p>
            <a:pPr>
              <a:spcBef>
                <a:spcPts val="300"/>
              </a:spcBef>
              <a:buClrTx/>
              <a:buSzPct val="100000"/>
              <a:buFont typeface="+mj-lt"/>
              <a:buAutoNum type="arabicPeriod" startAt="7"/>
            </a:pPr>
            <a:r>
              <a:rPr lang="en-US" sz="1300" dirty="0"/>
              <a:t>H. Neeman, K. Adams, J. Alexander, D. Brunson, S. P. Calhoun, J. Deaton, F. </a:t>
            </a:r>
            <a:r>
              <a:rPr lang="en-US" sz="1300" dirty="0" err="1"/>
              <a:t>Fondjo</a:t>
            </a:r>
            <a:r>
              <a:rPr lang="en-US" sz="1300" dirty="0"/>
              <a:t> </a:t>
            </a:r>
            <a:r>
              <a:rPr lang="en-US" sz="1300" dirty="0" err="1"/>
              <a:t>Fotou</a:t>
            </a:r>
            <a:r>
              <a:rPr lang="en-US" sz="1300" dirty="0"/>
              <a:t>, K. </a:t>
            </a:r>
            <a:r>
              <a:rPr lang="en-US" sz="1300" dirty="0" err="1"/>
              <a:t>Frinkle</a:t>
            </a:r>
            <a:r>
              <a:rPr lang="en-US" sz="1300" dirty="0"/>
              <a:t>, Z. Gray,         E. Lemley, G. </a:t>
            </a:r>
            <a:r>
              <a:rPr lang="en-US" sz="1300" dirty="0" err="1"/>
              <a:t>Louthan</a:t>
            </a:r>
            <a:r>
              <a:rPr lang="en-US" sz="1300" dirty="0"/>
              <a:t>, G. Monaco, M. Morris, J. Snow and B. Zimmerman, 2015: “On Fostering a Culture of Research Cyberinfrastructure Grant Proposals within a Community of Service Providers in an </a:t>
            </a:r>
            <a:r>
              <a:rPr lang="en-US" sz="1300" dirty="0" err="1"/>
              <a:t>EPSCoR</a:t>
            </a:r>
            <a:r>
              <a:rPr lang="en-US" sz="1300" dirty="0"/>
              <a:t> State.” </a:t>
            </a:r>
            <a:r>
              <a:rPr lang="en-US" sz="1300" i="1" dirty="0"/>
              <a:t>Proc. XSEDE’15</a:t>
            </a:r>
            <a:r>
              <a:rPr lang="en-US" sz="1300" dirty="0"/>
              <a:t>, article 19. DOI: </a:t>
            </a:r>
            <a:r>
              <a:rPr lang="en-US" sz="1300" u="sng" dirty="0">
                <a:hlinkClick r:id="rId6"/>
              </a:rPr>
              <a:t>10.1145/2792745.2792764</a:t>
            </a:r>
            <a:r>
              <a:rPr lang="en-US" sz="1300" dirty="0"/>
              <a:t>.</a:t>
            </a:r>
          </a:p>
          <a:p>
            <a:pPr>
              <a:spcBef>
                <a:spcPts val="300"/>
              </a:spcBef>
              <a:buClrTx/>
              <a:buSzPct val="100000"/>
              <a:buFont typeface="+mj-lt"/>
              <a:buAutoNum type="arabicPeriod" startAt="7"/>
            </a:pPr>
            <a:r>
              <a:rPr lang="en-US" sz="1300" dirty="0"/>
              <a:t>H. Neeman, D. Akin, J. Alexander, D. Brunson, S. P. Calhoun, J. Deaton, F. </a:t>
            </a:r>
            <a:r>
              <a:rPr lang="en-US" sz="1300" dirty="0" err="1"/>
              <a:t>Fondjo</a:t>
            </a:r>
            <a:r>
              <a:rPr lang="en-US" sz="1300" dirty="0"/>
              <a:t> </a:t>
            </a:r>
            <a:r>
              <a:rPr lang="en-US" sz="1300" dirty="0" err="1"/>
              <a:t>Fotou</a:t>
            </a:r>
            <a:r>
              <a:rPr lang="en-US" sz="1300" dirty="0"/>
              <a:t>, B. George, D. </a:t>
            </a:r>
            <a:r>
              <a:rPr lang="en-US" sz="1300" dirty="0" err="1"/>
              <a:t>Gentis</a:t>
            </a:r>
            <a:r>
              <a:rPr lang="en-US" sz="1300" dirty="0"/>
              <a:t>,          Z. Gray, E. </a:t>
            </a:r>
            <a:r>
              <a:rPr lang="en-US" sz="1300" dirty="0" err="1"/>
              <a:t>Huebsch</a:t>
            </a:r>
            <a:r>
              <a:rPr lang="en-US" sz="1300" dirty="0"/>
              <a:t>, G. </a:t>
            </a:r>
            <a:r>
              <a:rPr lang="en-US" sz="1300" dirty="0" err="1"/>
              <a:t>Louthan</a:t>
            </a:r>
            <a:r>
              <a:rPr lang="en-US" sz="1300" dirty="0"/>
              <a:t>, M. </a:t>
            </a:r>
            <a:r>
              <a:rPr lang="en-US" sz="1300" dirty="0" err="1"/>
              <a:t>Runion</a:t>
            </a:r>
            <a:r>
              <a:rPr lang="en-US" sz="1300" dirty="0"/>
              <a:t>, J. Snow and B. Zimmerman, 2014: “The </a:t>
            </a:r>
            <a:r>
              <a:rPr lang="en-US" sz="1300" dirty="0" err="1"/>
              <a:t>OneOklahoma</a:t>
            </a:r>
            <a:r>
              <a:rPr lang="en-US" sz="1300" dirty="0"/>
              <a:t> Friction Free Network: Towards a Multi-Institutional Science DMZ in an </a:t>
            </a:r>
            <a:r>
              <a:rPr lang="en-US" sz="1300" dirty="0" err="1"/>
              <a:t>EPSCoR</a:t>
            </a:r>
            <a:r>
              <a:rPr lang="en-US" sz="1300" dirty="0"/>
              <a:t> State.” </a:t>
            </a:r>
            <a:r>
              <a:rPr lang="en-US" sz="1300" i="1" dirty="0"/>
              <a:t>Proc. XSEDE’14</a:t>
            </a:r>
            <a:r>
              <a:rPr lang="en-US" sz="1300" dirty="0"/>
              <a:t>, article 49.                                         DOI: </a:t>
            </a:r>
            <a:r>
              <a:rPr lang="en-US" sz="1300" u="sng" dirty="0">
                <a:hlinkClick r:id="rId7"/>
              </a:rPr>
              <a:t>10.1145/2616498.2616542</a:t>
            </a:r>
            <a:r>
              <a:rPr lang="en-US" sz="1300" dirty="0"/>
              <a:t>.</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29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43</a:t>
            </a:fld>
            <a:endParaRPr lang="en-US"/>
          </a:p>
        </p:txBody>
      </p:sp>
    </p:spTree>
    <p:extLst>
      <p:ext uri="{BB962C8B-B14F-4D97-AF65-F5344CB8AC3E}">
        <p14:creationId xmlns:p14="http://schemas.microsoft.com/office/powerpoint/2010/main" val="55458015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7A5CF-D989-404F-AB98-027CA79781D1}"/>
              </a:ext>
            </a:extLst>
          </p:cNvPr>
          <p:cNvSpPr>
            <a:spLocks noGrp="1"/>
          </p:cNvSpPr>
          <p:nvPr>
            <p:ph type="title"/>
          </p:nvPr>
        </p:nvSpPr>
        <p:spPr/>
        <p:txBody>
          <a:bodyPr/>
          <a:lstStyle/>
          <a:p>
            <a:r>
              <a:rPr lang="en-US" sz="3600" dirty="0"/>
              <a:t>Papers About Pieces of/by </a:t>
            </a:r>
            <a:r>
              <a:rPr lang="en-US" sz="3600" dirty="0" err="1"/>
              <a:t>OneOCII</a:t>
            </a:r>
            <a:r>
              <a:rPr lang="en-US" sz="3600" dirty="0"/>
              <a:t> #3</a:t>
            </a:r>
          </a:p>
        </p:txBody>
      </p:sp>
      <p:sp>
        <p:nvSpPr>
          <p:cNvPr id="3" name="Content Placeholder 2">
            <a:extLst>
              <a:ext uri="{FF2B5EF4-FFF2-40B4-BE49-F238E27FC236}">
                <a16:creationId xmlns:a16="http://schemas.microsoft.com/office/drawing/2014/main" id="{75DEB70D-D7A0-480D-8659-8D3C7027B5DC}"/>
              </a:ext>
            </a:extLst>
          </p:cNvPr>
          <p:cNvSpPr>
            <a:spLocks noGrp="1"/>
          </p:cNvSpPr>
          <p:nvPr>
            <p:ph idx="1"/>
          </p:nvPr>
        </p:nvSpPr>
        <p:spPr/>
        <p:txBody>
          <a:bodyPr/>
          <a:lstStyle/>
          <a:p>
            <a:pPr>
              <a:spcBef>
                <a:spcPts val="300"/>
              </a:spcBef>
              <a:buClrTx/>
              <a:buSzPct val="100000"/>
              <a:buFont typeface="+mj-lt"/>
              <a:buAutoNum type="arabicPeriod" startAt="12"/>
            </a:pPr>
            <a:r>
              <a:rPr lang="en-US" sz="1300" dirty="0"/>
              <a:t>S. P. Calhoun, D. Akin, J. Alexander, B. Zimmerman, F. Keller, B. George and H. Neeman, 2014: “The Oklahoma </a:t>
            </a:r>
            <a:r>
              <a:rPr lang="en-US" sz="1300" dirty="0" err="1"/>
              <a:t>PetaStore</a:t>
            </a:r>
            <a:r>
              <a:rPr lang="en-US" sz="1300" dirty="0"/>
              <a:t>: A Business Model for Big Data on a Small Budget.” </a:t>
            </a:r>
            <a:r>
              <a:rPr lang="en-US" sz="1300" i="1" dirty="0"/>
              <a:t>Proc. XSEDE’14</a:t>
            </a:r>
            <a:r>
              <a:rPr lang="en-US" sz="1300" dirty="0"/>
              <a:t>, article 48. DOI: </a:t>
            </a:r>
            <a:r>
              <a:rPr lang="en-US" sz="1300" u="sng" dirty="0">
                <a:hlinkClick r:id="rId2"/>
              </a:rPr>
              <a:t>10.1145/2616498.2616548</a:t>
            </a:r>
            <a:r>
              <a:rPr lang="en-US" sz="1300" dirty="0"/>
              <a:t>.</a:t>
            </a:r>
          </a:p>
          <a:p>
            <a:pPr>
              <a:spcBef>
                <a:spcPts val="300"/>
              </a:spcBef>
              <a:buClrTx/>
              <a:buSzPct val="100000"/>
              <a:buFont typeface="+mj-lt"/>
              <a:buAutoNum type="arabicPeriod" startAt="12"/>
            </a:pPr>
            <a:r>
              <a:rPr lang="en-US" sz="1300" dirty="0"/>
              <a:t>C. Carley, B. McKinney, L. Sells, C. Zhao and H. Neeman, 2013: “Using a Shared, Remote Cluster for Teaching HPC.” </a:t>
            </a:r>
            <a:r>
              <a:rPr lang="en-US" sz="1300" i="1" dirty="0"/>
              <a:t>Proc. IEEE CLUSTER 2013</a:t>
            </a:r>
            <a:r>
              <a:rPr lang="en-US" sz="1300" dirty="0"/>
              <a:t>. DOI: </a:t>
            </a:r>
            <a:r>
              <a:rPr lang="en-US" sz="1300" u="sng" dirty="0">
                <a:hlinkClick r:id="rId3"/>
              </a:rPr>
              <a:t>10.1109/CLUSTER.2013.6702630</a:t>
            </a:r>
            <a:r>
              <a:rPr lang="en-US" sz="1300" dirty="0"/>
              <a:t>.</a:t>
            </a:r>
          </a:p>
          <a:p>
            <a:pPr>
              <a:spcBef>
                <a:spcPts val="300"/>
              </a:spcBef>
              <a:buClrTx/>
              <a:buSzPct val="100000"/>
              <a:buFont typeface="+mj-lt"/>
              <a:buAutoNum type="arabicPeriod" startAt="12"/>
            </a:pPr>
            <a:r>
              <a:rPr lang="en-US" sz="1300" dirty="0"/>
              <a:t>H. Neeman, D. Brunson, J. Deaton, Z. Gray, E. </a:t>
            </a:r>
            <a:r>
              <a:rPr lang="en-US" sz="1300" dirty="0" err="1"/>
              <a:t>Huebsch</a:t>
            </a:r>
            <a:r>
              <a:rPr lang="en-US" sz="1300" dirty="0"/>
              <a:t>, D. </a:t>
            </a:r>
            <a:r>
              <a:rPr lang="en-US" sz="1300" dirty="0" err="1"/>
              <a:t>Gentis</a:t>
            </a:r>
            <a:r>
              <a:rPr lang="en-US" sz="1300" dirty="0"/>
              <a:t> and D. Horton, 2013: “The Oklahoma Cyberinfrastructure Initiative.” </a:t>
            </a:r>
            <a:r>
              <a:rPr lang="en-US" sz="1300" i="1" dirty="0"/>
              <a:t>Proc. XSEDE’13</a:t>
            </a:r>
            <a:r>
              <a:rPr lang="en-US" sz="1300" dirty="0"/>
              <a:t>, article 70. DOI: </a:t>
            </a:r>
            <a:r>
              <a:rPr lang="en-US" sz="1300" u="sng" dirty="0">
                <a:hlinkClick r:id="rId4"/>
              </a:rPr>
              <a:t>10.1145/2484762.2484793</a:t>
            </a:r>
            <a:r>
              <a:rPr lang="en-US" sz="1300" dirty="0"/>
              <a:t>.</a:t>
            </a:r>
          </a:p>
          <a:p>
            <a:pPr lvl="0">
              <a:spcBef>
                <a:spcPts val="300"/>
              </a:spcBef>
              <a:buClrTx/>
              <a:buSzPct val="100000"/>
              <a:buFont typeface="+mj-lt"/>
              <a:buAutoNum type="arabicPeriod" startAt="12"/>
            </a:pPr>
            <a:r>
              <a:rPr lang="en-US" sz="1300" dirty="0"/>
              <a:t>A. Fitz Gibbon, P. Gray, D. A. Joiner, T. Murphy, H. Neeman, R. M. </a:t>
            </a:r>
            <a:r>
              <a:rPr lang="en-US" sz="1300" dirty="0" err="1"/>
              <a:t>Panoff</a:t>
            </a:r>
            <a:r>
              <a:rPr lang="en-US" sz="1300" dirty="0"/>
              <a:t>, C. Peck and S. Thompson, 2010: “Teaching High Performance Computing to Undergraduate Faculty and Undergraduate Students.”              </a:t>
            </a:r>
            <a:r>
              <a:rPr lang="en-US" sz="1300" i="1" dirty="0"/>
              <a:t>Proc. TeraGrid’10</a:t>
            </a:r>
            <a:r>
              <a:rPr lang="en-US" sz="1300" dirty="0"/>
              <a:t>, article 7.  DOI: </a:t>
            </a:r>
            <a:r>
              <a:rPr lang="en-US" sz="1300" dirty="0">
                <a:hlinkClick r:id="rId5"/>
              </a:rPr>
              <a:t>10.1145/1838574.1838581</a:t>
            </a:r>
            <a:r>
              <a:rPr lang="en-US" sz="1300" dirty="0"/>
              <a:t>. </a:t>
            </a:r>
            <a:r>
              <a:rPr lang="en-US" sz="1300" b="1" dirty="0"/>
              <a:t>Best Paper: Education, Outreach &amp; Training Track. </a:t>
            </a:r>
          </a:p>
          <a:p>
            <a:pPr lvl="0">
              <a:spcBef>
                <a:spcPts val="300"/>
              </a:spcBef>
              <a:buClrTx/>
              <a:buSzPct val="100000"/>
              <a:buFont typeface="+mj-lt"/>
              <a:buAutoNum type="arabicPeriod" startAt="12"/>
            </a:pPr>
            <a:r>
              <a:rPr lang="en-US" sz="1300" dirty="0"/>
              <a:t>H. Neeman, H. </a:t>
            </a:r>
            <a:r>
              <a:rPr lang="en-US" sz="1300" dirty="0" err="1"/>
              <a:t>Severini</a:t>
            </a:r>
            <a:r>
              <a:rPr lang="en-US" sz="1300" dirty="0"/>
              <a:t>, D. Wu and K. </a:t>
            </a:r>
            <a:r>
              <a:rPr lang="en-US" sz="1300" dirty="0" err="1"/>
              <a:t>Kantardjieff</a:t>
            </a:r>
            <a:r>
              <a:rPr lang="en-US" sz="1300" dirty="0"/>
              <a:t>, 2010: “Teaching High Performance Computing via Videoconferencing.” </a:t>
            </a:r>
            <a:r>
              <a:rPr lang="en-US" sz="1300" i="1" dirty="0"/>
              <a:t>ACM Inroads</a:t>
            </a:r>
            <a:r>
              <a:rPr lang="en-US" sz="1300" dirty="0"/>
              <a:t>, 1 (1), 67-71. DOI: </a:t>
            </a:r>
            <a:r>
              <a:rPr lang="en-US" sz="1300" dirty="0">
                <a:hlinkClick r:id="rId6"/>
              </a:rPr>
              <a:t>10.1145/1721933.1721954</a:t>
            </a:r>
            <a:r>
              <a:rPr lang="en-US" sz="1300" dirty="0"/>
              <a:t>.</a:t>
            </a:r>
          </a:p>
          <a:p>
            <a:pPr lvl="0">
              <a:spcBef>
                <a:spcPts val="300"/>
              </a:spcBef>
              <a:buClrTx/>
              <a:buSzPct val="100000"/>
              <a:buFont typeface="+mj-lt"/>
              <a:buAutoNum type="arabicPeriod" startAt="12"/>
            </a:pPr>
            <a:r>
              <a:rPr lang="en-US" sz="1300" dirty="0"/>
              <a:t>H. Neeman, H. </a:t>
            </a:r>
            <a:r>
              <a:rPr lang="en-US" sz="1300" dirty="0" err="1"/>
              <a:t>Severini</a:t>
            </a:r>
            <a:r>
              <a:rPr lang="en-US" sz="1300" dirty="0"/>
              <a:t>, D. Wu and K. </a:t>
            </a:r>
            <a:r>
              <a:rPr lang="en-US" sz="1300" dirty="0" err="1"/>
              <a:t>Kantardjieff</a:t>
            </a:r>
            <a:r>
              <a:rPr lang="en-US" sz="1300" dirty="0"/>
              <a:t>, 2008: “Teaching Supercomputing via Videoconferencing.” </a:t>
            </a:r>
            <a:r>
              <a:rPr lang="en-US" sz="1300" i="1" dirty="0"/>
              <a:t>Proc. </a:t>
            </a:r>
            <a:r>
              <a:rPr lang="en-US" sz="1300" i="1" dirty="0" err="1"/>
              <a:t>TeraGrid</a:t>
            </a:r>
            <a:r>
              <a:rPr lang="en-US" sz="1300" i="1" dirty="0"/>
              <a:t> 2008</a:t>
            </a:r>
            <a:r>
              <a:rPr lang="en-US" sz="1300" dirty="0"/>
              <a:t>. </a:t>
            </a:r>
            <a:r>
              <a:rPr lang="en-US" sz="1300" b="1" dirty="0"/>
              <a:t>Best Paper: Education, Outreach &amp; Training Track.</a:t>
            </a:r>
          </a:p>
          <a:p>
            <a:pPr lvl="0">
              <a:spcBef>
                <a:spcPts val="300"/>
              </a:spcBef>
              <a:buClrTx/>
              <a:buSzPct val="100000"/>
              <a:buFont typeface="+mj-lt"/>
              <a:buAutoNum type="arabicPeriod" startAt="12"/>
            </a:pPr>
            <a:r>
              <a:rPr lang="en-US" sz="1300" dirty="0"/>
              <a:t>H. Neeman, H. </a:t>
            </a:r>
            <a:r>
              <a:rPr lang="en-US" sz="1300" dirty="0" err="1"/>
              <a:t>Severini</a:t>
            </a:r>
            <a:r>
              <a:rPr lang="en-US" sz="1300" dirty="0"/>
              <a:t> and D. Wu, 2008: “Supercomputing in Plain English: Teaching Cyberinfrastructure to Computing Novices.” </a:t>
            </a:r>
            <a:r>
              <a:rPr lang="en-US" sz="1300" i="1" dirty="0"/>
              <a:t>inroads: SIGCSE Bulletin</a:t>
            </a:r>
            <a:r>
              <a:rPr lang="en-US" sz="1300" dirty="0"/>
              <a:t>, 40 (2), 27-30. DOI: </a:t>
            </a:r>
            <a:r>
              <a:rPr lang="en-US" sz="1300" dirty="0">
                <a:hlinkClick r:id="rId7"/>
              </a:rPr>
              <a:t>10.1145/1383602.1383628</a:t>
            </a:r>
            <a:r>
              <a:rPr lang="en-US" sz="1300" dirty="0"/>
              <a:t>.</a:t>
            </a:r>
          </a:p>
        </p:txBody>
      </p:sp>
      <p:sp>
        <p:nvSpPr>
          <p:cNvPr id="4" name="Footer Placeholder 3">
            <a:extLst>
              <a:ext uri="{FF2B5EF4-FFF2-40B4-BE49-F238E27FC236}">
                <a16:creationId xmlns:a16="http://schemas.microsoft.com/office/drawing/2014/main" id="{AAD96F5A-223C-4813-B620-8544A13A4FDB}"/>
              </a:ext>
            </a:extLst>
          </p:cNvPr>
          <p:cNvSpPr>
            <a:spLocks noGrp="1"/>
          </p:cNvSpPr>
          <p:nvPr>
            <p:ph type="ftr" sz="quarter" idx="10"/>
          </p:nvPr>
        </p:nvSpPr>
        <p:spPr/>
        <p:txBody>
          <a:bodyPr/>
          <a:lstStyle/>
          <a:p>
            <a:pPr>
              <a:defRPr/>
            </a:pPr>
            <a:r>
              <a:rPr lang="en-US" dirty="0"/>
              <a:t>OSCER State of the Center Address</a:t>
            </a:r>
          </a:p>
          <a:p>
            <a:pPr>
              <a:defRPr/>
            </a:pPr>
            <a:r>
              <a:rPr lang="en-US" dirty="0"/>
              <a:t>Wed Sep 29 2021</a:t>
            </a:r>
          </a:p>
        </p:txBody>
      </p:sp>
      <p:sp>
        <p:nvSpPr>
          <p:cNvPr id="5" name="Slide Number Placeholder 4">
            <a:extLst>
              <a:ext uri="{FF2B5EF4-FFF2-40B4-BE49-F238E27FC236}">
                <a16:creationId xmlns:a16="http://schemas.microsoft.com/office/drawing/2014/main" id="{44040B4B-C795-48C2-9FC6-3601E8FA5B22}"/>
              </a:ext>
            </a:extLst>
          </p:cNvPr>
          <p:cNvSpPr>
            <a:spLocks noGrp="1"/>
          </p:cNvSpPr>
          <p:nvPr>
            <p:ph type="sldNum" sz="quarter" idx="11"/>
          </p:nvPr>
        </p:nvSpPr>
        <p:spPr/>
        <p:txBody>
          <a:bodyPr/>
          <a:lstStyle/>
          <a:p>
            <a:pPr>
              <a:defRPr/>
            </a:pPr>
            <a:fld id="{DAFF6522-D39A-4EFB-9FD2-0F43165FD2EE}" type="slidenum">
              <a:rPr lang="en-US" smtClean="0"/>
              <a:pPr>
                <a:defRPr/>
              </a:pPr>
              <a:t>44</a:t>
            </a:fld>
            <a:endParaRPr lang="en-US"/>
          </a:p>
        </p:txBody>
      </p:sp>
    </p:spTree>
    <p:extLst>
      <p:ext uri="{BB962C8B-B14F-4D97-AF65-F5344CB8AC3E}">
        <p14:creationId xmlns:p14="http://schemas.microsoft.com/office/powerpoint/2010/main" val="273783245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HPC Capacity</a:t>
            </a:r>
          </a:p>
        </p:txBody>
      </p:sp>
      <p:sp>
        <p:nvSpPr>
          <p:cNvPr id="3" name="Content Placeholder 2"/>
          <p:cNvSpPr>
            <a:spLocks noGrp="1"/>
          </p:cNvSpPr>
          <p:nvPr>
            <p:ph idx="1"/>
          </p:nvPr>
        </p:nvSpPr>
        <p:spPr/>
        <p:txBody>
          <a:bodyPr/>
          <a:lstStyle/>
          <a:p>
            <a:r>
              <a:rPr lang="en-US" dirty="0"/>
              <a:t>2002: 1.2 TFLOPs statewide, 1 Service Provider</a:t>
            </a:r>
          </a:p>
          <a:p>
            <a:r>
              <a:rPr lang="en-US" dirty="0"/>
              <a:t>2005: 6.5 TFLOPs statewide, 1 Service Provider</a:t>
            </a:r>
          </a:p>
          <a:p>
            <a:r>
              <a:rPr lang="en-US" dirty="0"/>
              <a:t>2008: 40 TFLOPs statewide, 2 Service Providers</a:t>
            </a:r>
          </a:p>
          <a:p>
            <a:r>
              <a:rPr lang="en-US" dirty="0"/>
              <a:t>2012: 200+ TFLOPs statewide, 4 Service Providers</a:t>
            </a:r>
          </a:p>
          <a:p>
            <a:r>
              <a:rPr lang="en-US" dirty="0"/>
              <a:t>2015: 400+ TFLOPs statewide, 5 Service Providers</a:t>
            </a:r>
          </a:p>
          <a:p>
            <a:r>
              <a:rPr lang="en-US" dirty="0"/>
              <a:t>2016: 400+ TFLOPs statewide, 6 Service Providers</a:t>
            </a:r>
          </a:p>
          <a:p>
            <a:r>
              <a:rPr lang="en-US" dirty="0"/>
              <a:t>2018: 500+ TFLOPs statewide, 5 Service Providers</a:t>
            </a:r>
          </a:p>
          <a:p>
            <a:r>
              <a:rPr lang="en-US" b="1" dirty="0"/>
              <a:t>2021: 800+ TFLOPs statewide, 6 Service Providers</a:t>
            </a:r>
          </a:p>
          <a:p>
            <a:pPr lvl="1"/>
            <a:r>
              <a:rPr lang="en-US" dirty="0"/>
              <a:t>OU, OSU, TU, Langston U, UCO, ORU</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45</a:t>
            </a:fld>
            <a:endParaRPr lang="en-US"/>
          </a:p>
        </p:txBody>
      </p:sp>
      <p:sp>
        <p:nvSpPr>
          <p:cNvPr id="6" name="Footer Placeholder 3"/>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29 2021</a:t>
            </a:r>
          </a:p>
        </p:txBody>
      </p:sp>
    </p:spTree>
    <p:extLst>
      <p:ext uri="{BB962C8B-B14F-4D97-AF65-F5344CB8AC3E}">
        <p14:creationId xmlns:p14="http://schemas.microsoft.com/office/powerpoint/2010/main" val="302475311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29 2021</a:t>
            </a:r>
          </a:p>
        </p:txBody>
      </p:sp>
      <p:sp>
        <p:nvSpPr>
          <p:cNvPr id="5" name="Slide Number Placeholder 4"/>
          <p:cNvSpPr>
            <a:spLocks noGrp="1"/>
          </p:cNvSpPr>
          <p:nvPr>
            <p:ph type="sldNum" sz="quarter" idx="11"/>
          </p:nvPr>
        </p:nvSpPr>
        <p:spPr/>
        <p:txBody>
          <a:bodyPr/>
          <a:lstStyle/>
          <a:p>
            <a:fld id="{88A5C62D-58B0-4D92-BCA5-F25D896E396C}" type="slidenum">
              <a:rPr lang="en-US"/>
              <a:pPr/>
              <a:t>46</a:t>
            </a:fld>
            <a:endParaRPr lang="en-US"/>
          </a:p>
        </p:txBody>
      </p:sp>
      <p:sp>
        <p:nvSpPr>
          <p:cNvPr id="930818" name="Rectangle 2"/>
          <p:cNvSpPr>
            <a:spLocks noGrp="1" noChangeArrowheads="1"/>
          </p:cNvSpPr>
          <p:nvPr>
            <p:ph type="title"/>
          </p:nvPr>
        </p:nvSpPr>
        <p:spPr/>
        <p:txBody>
          <a:bodyPr/>
          <a:lstStyle/>
          <a:p>
            <a:br>
              <a:rPr lang="en-US" sz="3600"/>
            </a:br>
            <a:r>
              <a:rPr lang="en-US" sz="3600"/>
              <a:t>External Funding Summary</a:t>
            </a:r>
          </a:p>
        </p:txBody>
      </p:sp>
      <p:sp>
        <p:nvSpPr>
          <p:cNvPr id="930819" name="Rectangle 3"/>
          <p:cNvSpPr>
            <a:spLocks noGrp="1" noChangeArrowheads="1"/>
          </p:cNvSpPr>
          <p:nvPr>
            <p:ph type="body" idx="1"/>
          </p:nvPr>
        </p:nvSpPr>
        <p:spPr>
          <a:xfrm>
            <a:off x="381000" y="1371600"/>
            <a:ext cx="8402638" cy="4648200"/>
          </a:xfrm>
        </p:spPr>
        <p:txBody>
          <a:bodyPr/>
          <a:lstStyle/>
          <a:p>
            <a:r>
              <a:rPr lang="en-US" dirty="0"/>
              <a:t>External research funding facilitated by OSCER                   (Fall 2001- Fall 2021): </a:t>
            </a:r>
            <a:r>
              <a:rPr lang="en-US" b="1" dirty="0"/>
              <a:t>$861M total, $396M to OU </a:t>
            </a:r>
            <a:r>
              <a:rPr lang="en-US" dirty="0"/>
              <a:t>(46%)</a:t>
            </a:r>
          </a:p>
          <a:p>
            <a:r>
              <a:rPr lang="en-US" dirty="0"/>
              <a:t>Funded projects: </a:t>
            </a:r>
            <a:r>
              <a:rPr lang="en-US" b="1" dirty="0"/>
              <a:t>735</a:t>
            </a:r>
          </a:p>
          <a:p>
            <a:r>
              <a:rPr lang="en-US" b="1" dirty="0"/>
              <a:t>275</a:t>
            </a:r>
            <a:r>
              <a:rPr lang="en-US" dirty="0"/>
              <a:t> OU faculty and staff in </a:t>
            </a:r>
            <a:r>
              <a:rPr lang="en-US" b="1" dirty="0"/>
              <a:t>36</a:t>
            </a:r>
            <a:r>
              <a:rPr lang="en-US" dirty="0"/>
              <a:t> academic departments and        </a:t>
            </a:r>
            <a:r>
              <a:rPr lang="en-US" b="1" dirty="0"/>
              <a:t>13</a:t>
            </a:r>
            <a:r>
              <a:rPr lang="en-US" dirty="0"/>
              <a:t> non-academic units</a:t>
            </a:r>
          </a:p>
          <a:p>
            <a:r>
              <a:rPr lang="en-US" dirty="0"/>
              <a:t>Comparison: Fiscal Year 2002-21 (July 2001 – June 2021):   OU Norman externally funded research expenditure: $1.9B</a:t>
            </a:r>
          </a:p>
          <a:p>
            <a:pPr>
              <a:buFont typeface="Wingdings" pitchFamily="2" charset="2"/>
              <a:buNone/>
            </a:pPr>
            <a:r>
              <a:rPr lang="en-US" dirty="0"/>
              <a:t>Since being founded in fall of 2001,                                      OSCER has enabled research projects comprising                                                                    </a:t>
            </a:r>
            <a:r>
              <a:rPr lang="en-US" b="1" u="sng" dirty="0"/>
              <a:t>over 1 / 5 of OU Norman's total externally funded research expenditure</a:t>
            </a:r>
            <a:r>
              <a:rPr lang="en-US" dirty="0"/>
              <a:t>, with more than a </a:t>
            </a:r>
            <a:r>
              <a:rPr lang="en-US" b="1" u="sng" dirty="0"/>
              <a:t>10-to-1 return on investment</a:t>
            </a:r>
            <a:r>
              <a:rPr lang="en-US" dirty="0"/>
              <a:t>.</a:t>
            </a:r>
          </a:p>
        </p:txBody>
      </p:sp>
    </p:spTree>
    <p:extLst>
      <p:ext uri="{BB962C8B-B14F-4D97-AF65-F5344CB8AC3E}">
        <p14:creationId xmlns:p14="http://schemas.microsoft.com/office/powerpoint/2010/main" val="27199414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47</a:t>
            </a:fld>
            <a:endParaRPr lang="en-US"/>
          </a:p>
        </p:txBody>
      </p:sp>
      <p:sp>
        <p:nvSpPr>
          <p:cNvPr id="926722" name="Rectangle 2"/>
          <p:cNvSpPr>
            <a:spLocks noGrp="1" noChangeArrowheads="1"/>
          </p:cNvSpPr>
          <p:nvPr>
            <p:ph type="title"/>
          </p:nvPr>
        </p:nvSpPr>
        <p:spPr/>
        <p:txBody>
          <a:bodyPr/>
          <a:lstStyle/>
          <a:p>
            <a:r>
              <a:rPr lang="en-US" dirty="0"/>
              <a:t>External Research Grants</a:t>
            </a:r>
          </a:p>
        </p:txBody>
      </p:sp>
      <p:sp>
        <p:nvSpPr>
          <p:cNvPr id="926723" name="Rectangle 3"/>
          <p:cNvSpPr>
            <a:spLocks noGrp="1" noChangeArrowheads="1"/>
          </p:cNvSpPr>
          <p:nvPr>
            <p:ph type="body" sz="half" idx="1"/>
          </p:nvPr>
        </p:nvSpPr>
        <p:spPr>
          <a:xfrm>
            <a:off x="373220" y="1246496"/>
            <a:ext cx="4427379" cy="4495800"/>
          </a:xfrm>
        </p:spPr>
        <p:txBody>
          <a:bodyPr/>
          <a:lstStyle/>
          <a:p>
            <a:pPr>
              <a:lnSpc>
                <a:spcPct val="80000"/>
              </a:lnSpc>
              <a:buClr>
                <a:schemeClr val="tx1"/>
              </a:buClr>
              <a:buSzTx/>
              <a:buFont typeface="+mj-lt"/>
              <a:buAutoNum type="arabicPeriod"/>
            </a:pPr>
            <a:r>
              <a:rPr lang="en-US" sz="1250" dirty="0"/>
              <a:t>C. </a:t>
            </a:r>
            <a:r>
              <a:rPr lang="en-US" sz="1250" dirty="0" err="1"/>
              <a:t>Ceccarelli</a:t>
            </a:r>
            <a:r>
              <a:rPr lang="en-US" sz="1250" dirty="0"/>
              <a:t>, “Astro-Chemical Origins,” EU Horizon 2020, $4.8M</a:t>
            </a:r>
          </a:p>
          <a:p>
            <a:pPr>
              <a:lnSpc>
                <a:spcPct val="80000"/>
              </a:lnSpc>
              <a:buClr>
                <a:schemeClr val="tx1"/>
              </a:buClr>
              <a:buSzTx/>
              <a:buFont typeface="+mj-lt"/>
              <a:buAutoNum type="arabicPeriod"/>
            </a:pPr>
            <a:r>
              <a:rPr lang="en-US" sz="1250" dirty="0"/>
              <a:t>P. Fritsch, A. Moore, “American Crossroads: Digitizing the Vascular Flora of the South-Central United States,” NSF, $4.7M</a:t>
            </a:r>
          </a:p>
          <a:p>
            <a:pPr>
              <a:lnSpc>
                <a:spcPct val="80000"/>
              </a:lnSpc>
              <a:buClr>
                <a:schemeClr val="tx1"/>
              </a:buClr>
              <a:buSzTx/>
              <a:buFont typeface="+mj-lt"/>
              <a:buAutoNum type="arabicPeriod"/>
            </a:pPr>
            <a:r>
              <a:rPr lang="en-US" sz="1250" dirty="0"/>
              <a:t>R. Palmer, C. Fulton, J. Salazar </a:t>
            </a:r>
            <a:r>
              <a:rPr lang="en-US" sz="1250" dirty="0" err="1"/>
              <a:t>Cerrano</a:t>
            </a:r>
            <a:r>
              <a:rPr lang="en-US" sz="1250" dirty="0"/>
              <a:t>, H. </a:t>
            </a:r>
            <a:r>
              <a:rPr lang="en-US" sz="1250" dirty="0" err="1"/>
              <a:t>Sigmarsson</a:t>
            </a:r>
            <a:r>
              <a:rPr lang="en-US" sz="1250" dirty="0"/>
              <a:t>, M. </a:t>
            </a:r>
            <a:r>
              <a:rPr lang="en-US" sz="1250" dirty="0" err="1"/>
              <a:t>Yeary</a:t>
            </a:r>
            <a:r>
              <a:rPr lang="en-US" sz="1250" dirty="0"/>
              <a:t>, T.-Y. Yu, B. Cheong, D. Bodine, G. Zhang, “Exploitation of the Horus All-digital Polarimetric Phased Array Radar,” NOAA, $2M</a:t>
            </a:r>
          </a:p>
          <a:p>
            <a:pPr>
              <a:lnSpc>
                <a:spcPct val="80000"/>
              </a:lnSpc>
              <a:buClr>
                <a:schemeClr val="tx1"/>
              </a:buClr>
              <a:buSzTx/>
              <a:buFont typeface="+mj-lt"/>
              <a:buAutoNum type="arabicPeriod"/>
            </a:pPr>
            <a:r>
              <a:rPr lang="en-US" sz="1250" dirty="0"/>
              <a:t>M. </a:t>
            </a:r>
            <a:r>
              <a:rPr lang="en-US" sz="1250" dirty="0" err="1"/>
              <a:t>Xue</a:t>
            </a:r>
            <a:r>
              <a:rPr lang="en-US" sz="1250" dirty="0"/>
              <a:t>, Y. Hong, X. Hu, E. Martin, R. McPherson, “Very-High-Resolution Regional Climate Dynamic Downscaling and Hydrological Simulations for Peru and Arequipa Regions,” USNA, $2M</a:t>
            </a:r>
          </a:p>
          <a:p>
            <a:pPr>
              <a:lnSpc>
                <a:spcPct val="80000"/>
              </a:lnSpc>
              <a:buClr>
                <a:schemeClr val="tx1"/>
              </a:buClr>
              <a:buSzTx/>
              <a:buFont typeface="+mj-lt"/>
              <a:buAutoNum type="arabicPeriod"/>
            </a:pPr>
            <a:r>
              <a:rPr lang="en-US" sz="1250" dirty="0"/>
              <a:t>T. </a:t>
            </a:r>
            <a:r>
              <a:rPr lang="en-US" sz="1250" dirty="0" err="1"/>
              <a:t>Neeson</a:t>
            </a:r>
            <a:r>
              <a:rPr lang="en-US" sz="1250" dirty="0"/>
              <a:t> et al, “Conservation incentives and the socio-spatial dynamics of water sustainability,” NSF, $1.6M</a:t>
            </a:r>
          </a:p>
          <a:p>
            <a:pPr>
              <a:lnSpc>
                <a:spcPct val="80000"/>
              </a:lnSpc>
              <a:buClr>
                <a:schemeClr val="tx1"/>
              </a:buClr>
              <a:buSzTx/>
              <a:buFont typeface="+mj-lt"/>
              <a:buAutoNum type="arabicPeriod"/>
            </a:pPr>
            <a:r>
              <a:rPr lang="en-US" sz="1250" dirty="0"/>
              <a:t>A. </a:t>
            </a:r>
            <a:r>
              <a:rPr lang="en-US" sz="1250" dirty="0" err="1"/>
              <a:t>Striolo</a:t>
            </a:r>
            <a:r>
              <a:rPr lang="en-US" sz="1250" dirty="0"/>
              <a:t>, P. </a:t>
            </a:r>
            <a:r>
              <a:rPr lang="en-US" sz="1250" dirty="0" err="1"/>
              <a:t>Angeli</a:t>
            </a:r>
            <a:r>
              <a:rPr lang="en-US" sz="1250" dirty="0"/>
              <a:t> Co-I), “Sustainable Formulation of Agri-Chemicals via Dynamic Molecular Interfaces,” </a:t>
            </a:r>
            <a:r>
              <a:rPr lang="en-US" sz="1250" dirty="0" err="1"/>
              <a:t>EPSRC+NSF+industry</a:t>
            </a:r>
            <a:r>
              <a:rPr lang="en-US" sz="1250" dirty="0"/>
              <a:t>, $1.4M</a:t>
            </a:r>
          </a:p>
          <a:p>
            <a:pPr>
              <a:lnSpc>
                <a:spcPct val="80000"/>
              </a:lnSpc>
              <a:buClr>
                <a:schemeClr val="tx1"/>
              </a:buClr>
              <a:buSzTx/>
              <a:buFont typeface="+mj-lt"/>
              <a:buAutoNum type="arabicPeriod"/>
            </a:pPr>
            <a:r>
              <a:rPr lang="en-US" sz="1250" dirty="0"/>
              <a:t>D. </a:t>
            </a:r>
            <a:r>
              <a:rPr lang="en-US" sz="1250" dirty="0" err="1"/>
              <a:t>Mykles</a:t>
            </a:r>
            <a:r>
              <a:rPr lang="en-US" sz="1250" dirty="0"/>
              <a:t>, D. </a:t>
            </a:r>
            <a:r>
              <a:rPr lang="en-US" sz="1250" dirty="0" err="1"/>
              <a:t>Durica</a:t>
            </a:r>
            <a:r>
              <a:rPr lang="en-US" sz="1250" dirty="0"/>
              <a:t> et al, “Signaling mechanisms in the crustacean molting gland,” $1.2M</a:t>
            </a:r>
          </a:p>
          <a:p>
            <a:pPr>
              <a:lnSpc>
                <a:spcPct val="80000"/>
              </a:lnSpc>
              <a:buClr>
                <a:schemeClr val="tx1"/>
              </a:buClr>
              <a:buSzTx/>
              <a:buFont typeface="+mj-lt"/>
              <a:buAutoNum type="arabicPeriod"/>
            </a:pPr>
            <a:r>
              <a:rPr lang="en-US" sz="1250" dirty="0"/>
              <a:t>J. Zhou, “Quantifying the Impact of Eutrophication on the World's Grassland Soil Microbial Biodiversity and Functioning,” NSF, $1M</a:t>
            </a:r>
          </a:p>
          <a:p>
            <a:pPr>
              <a:lnSpc>
                <a:spcPct val="80000"/>
              </a:lnSpc>
              <a:buClr>
                <a:schemeClr val="tx1"/>
              </a:buClr>
              <a:buSzTx/>
              <a:buFont typeface="+mj-lt"/>
              <a:buAutoNum type="arabicPeriod"/>
            </a:pPr>
            <a:r>
              <a:rPr lang="en-US" sz="1250" dirty="0"/>
              <a:t>D. </a:t>
            </a:r>
            <a:r>
              <a:rPr lang="en-US" sz="1250" dirty="0" err="1"/>
              <a:t>Resasco</a:t>
            </a:r>
            <a:r>
              <a:rPr lang="en-US" sz="1250" dirty="0"/>
              <a:t>, S. Crossley, L. </a:t>
            </a:r>
            <a:r>
              <a:rPr lang="en-US" sz="1250" dirty="0" err="1"/>
              <a:t>Lobban</a:t>
            </a:r>
            <a:r>
              <a:rPr lang="en-US" sz="1250" dirty="0"/>
              <a:t> L. B. Wang, “Structure and Properties of Zeolite Catalysts,” industry, $941K</a:t>
            </a:r>
          </a:p>
        </p:txBody>
      </p:sp>
      <p:sp>
        <p:nvSpPr>
          <p:cNvPr id="926724" name="Rectangle 4"/>
          <p:cNvSpPr>
            <a:spLocks noGrp="1" noChangeArrowheads="1"/>
          </p:cNvSpPr>
          <p:nvPr>
            <p:ph type="body" sz="half" idx="2"/>
          </p:nvPr>
        </p:nvSpPr>
        <p:spPr>
          <a:xfrm>
            <a:off x="4724400" y="1219200"/>
            <a:ext cx="4059238" cy="4267200"/>
          </a:xfrm>
        </p:spPr>
        <p:txBody>
          <a:bodyPr/>
          <a:lstStyle/>
          <a:p>
            <a:pPr>
              <a:lnSpc>
                <a:spcPct val="80000"/>
              </a:lnSpc>
              <a:buClr>
                <a:schemeClr val="tx1"/>
              </a:buClr>
              <a:buSzTx/>
              <a:buFont typeface="+mj-lt"/>
              <a:buAutoNum type="arabicPeriod" startAt="10"/>
            </a:pPr>
            <a:r>
              <a:rPr lang="en-US" sz="1250" dirty="0"/>
              <a:t>A. </a:t>
            </a:r>
            <a:r>
              <a:rPr lang="en-US" sz="1250" dirty="0" err="1"/>
              <a:t>Striolo</a:t>
            </a:r>
            <a:r>
              <a:rPr lang="en-US" sz="1250" dirty="0"/>
              <a:t>, “Improving </a:t>
            </a:r>
            <a:r>
              <a:rPr lang="en-US" sz="1250" dirty="0" err="1"/>
              <a:t>CSMHyK</a:t>
            </a:r>
            <a:r>
              <a:rPr lang="en-US" sz="1250" dirty="0"/>
              <a:t> via Molecular Modelling and Stochastic Simulations,” EPSRC/NSF, $745K</a:t>
            </a:r>
          </a:p>
          <a:p>
            <a:pPr>
              <a:lnSpc>
                <a:spcPct val="80000"/>
              </a:lnSpc>
              <a:buClr>
                <a:schemeClr val="tx1"/>
              </a:buClr>
              <a:buSzTx/>
              <a:buFont typeface="+mj-lt"/>
              <a:buAutoNum type="arabicPeriod" startAt="10"/>
            </a:pPr>
            <a:r>
              <a:rPr lang="en-US" sz="1250" dirty="0"/>
              <a:t>D. Parsons, S. Cavallo, “Understanding and Reducing Barriers to Predictive Skill in the Arctic with a Focus on Arctic Cyclones and Sea Ice,” ONR, $688K</a:t>
            </a:r>
          </a:p>
          <a:p>
            <a:pPr>
              <a:lnSpc>
                <a:spcPct val="80000"/>
              </a:lnSpc>
              <a:buClr>
                <a:schemeClr val="tx1"/>
              </a:buClr>
              <a:buSzTx/>
              <a:buFont typeface="+mj-lt"/>
              <a:buAutoNum type="arabicPeriod" startAt="10"/>
            </a:pPr>
            <a:r>
              <a:rPr lang="en-US" sz="1250" dirty="0"/>
              <a:t>B. Moore, N. Snook, K. Brewster, “National </a:t>
            </a:r>
            <a:r>
              <a:rPr lang="en-US" sz="1250" dirty="0" err="1"/>
              <a:t>Mesonet</a:t>
            </a:r>
            <a:r>
              <a:rPr lang="en-US" sz="1250" dirty="0"/>
              <a:t> Program XXX Year 1,” industry, $647K</a:t>
            </a:r>
          </a:p>
          <a:p>
            <a:pPr>
              <a:lnSpc>
                <a:spcPct val="80000"/>
              </a:lnSpc>
              <a:buClr>
                <a:schemeClr val="tx1"/>
              </a:buClr>
              <a:buSzTx/>
              <a:buFont typeface="+mj-lt"/>
              <a:buAutoNum type="arabicPeriod" startAt="10"/>
            </a:pPr>
            <a:r>
              <a:rPr lang="en-US" sz="1250" dirty="0"/>
              <a:t>B. Moore, N. Snook, K. Brewster, “National </a:t>
            </a:r>
            <a:r>
              <a:rPr lang="en-US" sz="1250" dirty="0" err="1"/>
              <a:t>Mesonet</a:t>
            </a:r>
            <a:r>
              <a:rPr lang="en-US" sz="1250" dirty="0"/>
              <a:t> Program XXX Year 2,” industry, $647K</a:t>
            </a:r>
          </a:p>
          <a:p>
            <a:pPr>
              <a:lnSpc>
                <a:spcPct val="80000"/>
              </a:lnSpc>
              <a:buClr>
                <a:schemeClr val="tx1"/>
              </a:buClr>
              <a:buSzTx/>
              <a:buFont typeface="+mj-lt"/>
              <a:buAutoNum type="arabicPeriod" startAt="10"/>
            </a:pPr>
            <a:r>
              <a:rPr lang="en-US" sz="1250" dirty="0"/>
              <a:t>T. Y. Yu, R. Palmer, H. Bluestein, D. Bodine, P.-E. </a:t>
            </a:r>
            <a:r>
              <a:rPr lang="en-US" sz="1250" dirty="0" err="1"/>
              <a:t>Kirstetter</a:t>
            </a:r>
            <a:r>
              <a:rPr lang="en-US" sz="1250" dirty="0"/>
              <a:t>, “Mobile Rapid Scanning Radar for Enhancing Weather Radar Research and Education,” NSF, $601K</a:t>
            </a:r>
          </a:p>
          <a:p>
            <a:pPr>
              <a:lnSpc>
                <a:spcPct val="80000"/>
              </a:lnSpc>
              <a:buClr>
                <a:schemeClr val="tx1"/>
              </a:buClr>
              <a:buSzTx/>
              <a:buFont typeface="+mj-lt"/>
              <a:buAutoNum type="arabicPeriod" startAt="10"/>
            </a:pPr>
            <a:r>
              <a:rPr lang="en-US" sz="1250" dirty="0"/>
              <a:t>H. Yazdani, “DURIP: A Materials Characterization and Testing System for Enhancing Transdisciplinary Research and Education at Howard University,” AFOSR, $570K</a:t>
            </a:r>
          </a:p>
          <a:p>
            <a:pPr>
              <a:lnSpc>
                <a:spcPct val="80000"/>
              </a:lnSpc>
              <a:buClr>
                <a:schemeClr val="tx1"/>
              </a:buClr>
              <a:buSzTx/>
              <a:buFont typeface="+mj-lt"/>
              <a:buAutoNum type="arabicPeriod" startAt="10"/>
            </a:pPr>
            <a:r>
              <a:rPr lang="en-US" sz="1250" dirty="0"/>
              <a:t>B. McKinney, “The Center for Neuroscience-based Mental Health Assessment and Prediction,” NIH, $475K</a:t>
            </a:r>
          </a:p>
          <a:p>
            <a:pPr>
              <a:lnSpc>
                <a:spcPct val="80000"/>
              </a:lnSpc>
              <a:buClr>
                <a:schemeClr val="tx1"/>
              </a:buClr>
              <a:buSzTx/>
              <a:buFont typeface="+mj-lt"/>
              <a:buAutoNum type="arabicPeriod" startAt="10"/>
            </a:pPr>
            <a:r>
              <a:rPr lang="en-US" sz="1250" dirty="0"/>
              <a:t>G. </a:t>
            </a:r>
            <a:r>
              <a:rPr lang="en-US" sz="1250" dirty="0" err="1"/>
              <a:t>McFarquhar</a:t>
            </a:r>
            <a:r>
              <a:rPr lang="en-US" sz="1250" dirty="0"/>
              <a:t>, X. Hu, W. Wu, “Use of MARCUS, MICRE and COMBLE data to enhance understanding of cloud and aerosol processes in their interactions in high-latitude regions,” DOE, $458K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422805603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48</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18"/>
            </a:pPr>
            <a:r>
              <a:rPr lang="en-US" sz="1250" dirty="0"/>
              <a:t>S. Cavallo, W. </a:t>
            </a:r>
            <a:r>
              <a:rPr lang="en-US" sz="1250" dirty="0" err="1"/>
              <a:t>Skamarock</a:t>
            </a:r>
            <a:r>
              <a:rPr lang="en-US" sz="1250" dirty="0"/>
              <a:t>, “Multi-scale Predictability with a New Coupled Non-hydrostatic Global Model over the Arctic,” ONR, $454K</a:t>
            </a:r>
          </a:p>
          <a:p>
            <a:pPr>
              <a:lnSpc>
                <a:spcPct val="80000"/>
              </a:lnSpc>
              <a:buClr>
                <a:schemeClr val="tx1"/>
              </a:buClr>
              <a:buSzTx/>
              <a:buFont typeface="+mj-lt"/>
              <a:buAutoNum type="arabicPeriod" startAt="18"/>
            </a:pPr>
            <a:r>
              <a:rPr lang="en-US" sz="1250" dirty="0"/>
              <a:t>Y. Shao, Z. Yang, “The Development of Spin-Adiabatic Approaches for Studying Spin-Crossing Reactions,” NSF, $445K</a:t>
            </a:r>
          </a:p>
          <a:p>
            <a:pPr>
              <a:lnSpc>
                <a:spcPct val="80000"/>
              </a:lnSpc>
              <a:buClr>
                <a:schemeClr val="tx1"/>
              </a:buClr>
              <a:buSzTx/>
              <a:buFont typeface="+mj-lt"/>
              <a:buAutoNum type="arabicPeriod" startAt="18"/>
            </a:pPr>
            <a:r>
              <a:rPr lang="en-US" sz="1250" dirty="0"/>
              <a:t>M. Wenger, “Iron deficiency at perimenopause: Effects on brain and behavior,” NIH, $428K</a:t>
            </a:r>
          </a:p>
          <a:p>
            <a:pPr>
              <a:lnSpc>
                <a:spcPct val="80000"/>
              </a:lnSpc>
              <a:buClr>
                <a:schemeClr val="tx1"/>
              </a:buClr>
              <a:buSzTx/>
              <a:buFont typeface="+mj-lt"/>
              <a:buAutoNum type="arabicPeriod" startAt="18"/>
            </a:pPr>
            <a:r>
              <a:rPr lang="en-US" sz="1250" dirty="0"/>
              <a:t>C. Liu, M. </a:t>
            </a:r>
            <a:r>
              <a:rPr lang="en-US" sz="1250" dirty="0" err="1"/>
              <a:t>Xue</a:t>
            </a:r>
            <a:r>
              <a:rPr lang="en-US" sz="1250" dirty="0"/>
              <a:t>, “Implementation, Testing and Evaluation of Radar Data Assimilation Capabilities within JEDI Hybrid </a:t>
            </a:r>
            <a:r>
              <a:rPr lang="en-US" sz="1250" dirty="0" err="1"/>
              <a:t>EnVar</a:t>
            </a:r>
            <a:r>
              <a:rPr lang="en-US" sz="1250" dirty="0"/>
              <a:t> System for the Rapid Refresh Forecast System,” NOAA, $405K</a:t>
            </a:r>
          </a:p>
          <a:p>
            <a:pPr>
              <a:lnSpc>
                <a:spcPct val="80000"/>
              </a:lnSpc>
              <a:buClr>
                <a:schemeClr val="tx1"/>
              </a:buClr>
              <a:buSzTx/>
              <a:buFont typeface="+mj-lt"/>
              <a:buAutoNum type="arabicPeriod" startAt="18"/>
            </a:pPr>
            <a:r>
              <a:rPr lang="en-US" sz="1250" dirty="0"/>
              <a:t>D. Bodine, “Detection and estimation </a:t>
            </a:r>
            <a:r>
              <a:rPr lang="en-US" sz="1250" dirty="0" err="1"/>
              <a:t>ofmulti</a:t>
            </a:r>
            <a:r>
              <a:rPr lang="en-US" sz="1250" dirty="0"/>
              <a:t>-scale complex spatiotemporal processes in tornadic supercells from high resolution simulations and multiparameter radar,” NSF, $403K</a:t>
            </a:r>
          </a:p>
          <a:p>
            <a:pPr>
              <a:lnSpc>
                <a:spcPct val="80000"/>
              </a:lnSpc>
              <a:buClr>
                <a:schemeClr val="tx1"/>
              </a:buClr>
              <a:buSzTx/>
              <a:buFont typeface="+mj-lt"/>
              <a:buAutoNum type="arabicPeriod" startAt="18"/>
            </a:pPr>
            <a:r>
              <a:rPr lang="en-US" sz="1250" dirty="0"/>
              <a:t>C. Pan, “Proteomic Stable Isotope Probing as a Novel Approach for Linking Prebiotics with Active Gut Microbiota,” NIH, $381K</a:t>
            </a:r>
          </a:p>
          <a:p>
            <a:pPr>
              <a:lnSpc>
                <a:spcPct val="80000"/>
              </a:lnSpc>
              <a:buClr>
                <a:schemeClr val="tx1"/>
              </a:buClr>
              <a:buSzTx/>
              <a:buFont typeface="+mj-lt"/>
              <a:buAutoNum type="arabicPeriod" startAt="18"/>
            </a:pPr>
            <a:r>
              <a:rPr lang="en-US" sz="1250" dirty="0"/>
              <a:t>M. </a:t>
            </a:r>
            <a:r>
              <a:rPr lang="en-US" sz="1250" dirty="0" err="1"/>
              <a:t>Xue</a:t>
            </a:r>
            <a:r>
              <a:rPr lang="en-US" sz="1250" dirty="0"/>
              <a:t>, A. Fierro, R. Kong, E. Mansell, “Direct Assimilation of GOES-R Geostationary Lightning Mapper (GLM) Data within JEDI Hybrid System for Operational UFS Convection-Allowing Predictions,” NOAA, $339K</a:t>
            </a:r>
          </a:p>
          <a:p>
            <a:pPr>
              <a:lnSpc>
                <a:spcPct val="80000"/>
              </a:lnSpc>
              <a:buClr>
                <a:schemeClr val="tx1"/>
              </a:buClr>
              <a:buSzTx/>
              <a:buFont typeface="+mj-lt"/>
              <a:buAutoNum type="arabicPeriod" startAt="18"/>
            </a:pPr>
            <a:r>
              <a:rPr lang="en-US" sz="1250" dirty="0"/>
              <a:t>H. Baer, K. Sinha, “TASK B: From Colliders to Cosmology in the LHC Era,” DOE, $333K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6"/>
            </a:pPr>
            <a:r>
              <a:rPr lang="en-US" sz="1250" dirty="0"/>
              <a:t>D. Rosendahl, “Building tools for identifying drought vulnerabilities and assessing climate change impacts on the water resources of the Canadian River Basin,” USGS, $325K</a:t>
            </a:r>
          </a:p>
          <a:p>
            <a:pPr>
              <a:lnSpc>
                <a:spcPct val="80000"/>
              </a:lnSpc>
              <a:buClr>
                <a:schemeClr val="tx1"/>
              </a:buClr>
              <a:buSzTx/>
              <a:buFont typeface="+mj-lt"/>
              <a:buAutoNum type="arabicPeriod" startAt="26"/>
            </a:pPr>
            <a:r>
              <a:rPr lang="en-US" sz="1250" dirty="0"/>
              <a:t>D. Blume, “Dynamics of matter and light-matter systems,” NSF, $300K</a:t>
            </a:r>
          </a:p>
          <a:p>
            <a:pPr>
              <a:lnSpc>
                <a:spcPct val="80000"/>
              </a:lnSpc>
              <a:buClr>
                <a:schemeClr val="tx1"/>
              </a:buClr>
              <a:buSzTx/>
              <a:buFont typeface="+mj-lt"/>
              <a:buAutoNum type="arabicPeriod" startAt="26"/>
            </a:pPr>
            <a:r>
              <a:rPr lang="en-US" sz="1250" dirty="0"/>
              <a:t>D. </a:t>
            </a:r>
            <a:r>
              <a:rPr lang="en-US" sz="1250" dirty="0" err="1"/>
              <a:t>Arcila</a:t>
            </a:r>
            <a:r>
              <a:rPr lang="en-US" sz="1250" dirty="0"/>
              <a:t>, “Exploring the genomics of convergent snout elongations in deep-sea fishes,” NSF, $300K</a:t>
            </a:r>
          </a:p>
          <a:p>
            <a:pPr>
              <a:lnSpc>
                <a:spcPct val="80000"/>
              </a:lnSpc>
              <a:buClr>
                <a:schemeClr val="tx1"/>
              </a:buClr>
              <a:buSzTx/>
              <a:buFont typeface="+mj-lt"/>
              <a:buAutoNum type="arabicPeriod" startAt="26"/>
            </a:pPr>
            <a:r>
              <a:rPr lang="en-US" sz="1250" dirty="0"/>
              <a:t>S. Cavallo, D. Turner, “Sensitivity of the mid-latitude waveguide to the dynamics and observations of Arctic tropopause-based vortices,” NSF, $298K</a:t>
            </a:r>
          </a:p>
          <a:p>
            <a:pPr>
              <a:lnSpc>
                <a:spcPct val="80000"/>
              </a:lnSpc>
              <a:buClr>
                <a:schemeClr val="tx1"/>
              </a:buClr>
              <a:buSzTx/>
              <a:buFont typeface="+mj-lt"/>
              <a:buAutoNum type="arabicPeriod" startAt="26"/>
            </a:pPr>
            <a:r>
              <a:rPr lang="en-US" sz="1250" dirty="0"/>
              <a:t>J. Tobin, N. </a:t>
            </a:r>
            <a:r>
              <a:rPr lang="en-US" sz="1250" dirty="0" err="1"/>
              <a:t>Kaib</a:t>
            </a:r>
            <a:r>
              <a:rPr lang="en-US" sz="1250" dirty="0"/>
              <a:t>, “The Formation, Evolution, and Fate of Multiple Star Systems,” NSF, $288K</a:t>
            </a:r>
          </a:p>
          <a:p>
            <a:pPr>
              <a:lnSpc>
                <a:spcPct val="80000"/>
              </a:lnSpc>
              <a:buClr>
                <a:schemeClr val="tx1"/>
              </a:buClr>
              <a:buSzTx/>
              <a:buFont typeface="+mj-lt"/>
              <a:buAutoNum type="arabicPeriod" startAt="26"/>
            </a:pPr>
            <a:r>
              <a:rPr lang="en-US" sz="1250" dirty="0"/>
              <a:t>J. </a:t>
            </a:r>
            <a:r>
              <a:rPr lang="en-US" sz="1250" dirty="0" err="1"/>
              <a:t>Redemann</a:t>
            </a:r>
            <a:r>
              <a:rPr lang="en-US" sz="1250" dirty="0"/>
              <a:t>, “Leadership of Aerosol Investigations in Support of SIT for the A-CCP Designated Observables (DO) Study,” NASA, $286K</a:t>
            </a:r>
          </a:p>
          <a:p>
            <a:pPr>
              <a:lnSpc>
                <a:spcPct val="80000"/>
              </a:lnSpc>
              <a:buClr>
                <a:schemeClr val="tx1"/>
              </a:buClr>
              <a:buSzTx/>
              <a:buFont typeface="+mj-lt"/>
              <a:buAutoNum type="arabicPeriod" startAt="26"/>
            </a:pPr>
            <a:r>
              <a:rPr lang="en-US" sz="1250" dirty="0"/>
              <a:t>Q. Xu, “Advance the Cutting-Edge Science and Technology in Radar and Satellite Data Assimilation for Analyses and Predictions of Severe Storms and Tropical Cyclones,” ONR, $286K</a:t>
            </a:r>
          </a:p>
          <a:p>
            <a:pPr>
              <a:lnSpc>
                <a:spcPct val="80000"/>
              </a:lnSpc>
              <a:buClr>
                <a:schemeClr val="tx1"/>
              </a:buClr>
              <a:buSzTx/>
              <a:buFont typeface="+mj-lt"/>
              <a:buAutoNum type="arabicPeriod" startAt="26"/>
            </a:pPr>
            <a:r>
              <a:rPr lang="en-US" sz="1250" dirty="0"/>
              <a:t>W. Wu, G. </a:t>
            </a:r>
            <a:r>
              <a:rPr lang="en-US" sz="1250" dirty="0" err="1"/>
              <a:t>McFarquhar</a:t>
            </a:r>
            <a:r>
              <a:rPr lang="en-US" sz="1250" dirty="0"/>
              <a:t>, “From Clouds to Precipitation: Multiscale Dynamics-Microphysics Interactions in Cumulus Clouds,” NCAR, $278K</a:t>
            </a:r>
          </a:p>
          <a:p>
            <a:pPr>
              <a:lnSpc>
                <a:spcPct val="80000"/>
              </a:lnSpc>
              <a:buClr>
                <a:schemeClr val="tx1"/>
              </a:buClr>
              <a:buSzTx/>
              <a:buFont typeface="+mj-lt"/>
              <a:buAutoNum type="arabicPeriod" startAt="26"/>
            </a:pPr>
            <a:r>
              <a:rPr lang="en-US" sz="1250" dirty="0"/>
              <a:t>B. Wang, “Promoting Lithium Sulfides Redox Cycle via Atomically Dispersed Active Sites for Batteries,” NSF, $256K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58797024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49</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35"/>
            </a:pPr>
            <a:r>
              <a:rPr lang="en-US" sz="1250" dirty="0"/>
              <a:t>S. Cavallo, D. Parsons, “Improved characterization and prediction of </a:t>
            </a:r>
            <a:r>
              <a:rPr lang="en-US" sz="1250" dirty="0" err="1"/>
              <a:t>Antartic</a:t>
            </a:r>
            <a:r>
              <a:rPr lang="en-US" sz="1250" dirty="0"/>
              <a:t> weather and climate through utilization of the CONCORDIASI data set,” NSF, $273K</a:t>
            </a:r>
          </a:p>
          <a:p>
            <a:pPr>
              <a:lnSpc>
                <a:spcPct val="80000"/>
              </a:lnSpc>
              <a:buClr>
                <a:schemeClr val="tx1"/>
              </a:buClr>
              <a:buSzTx/>
              <a:buFont typeface="+mj-lt"/>
              <a:buAutoNum type="arabicPeriod" startAt="35"/>
            </a:pPr>
            <a:r>
              <a:rPr lang="en-US" sz="1250" dirty="0"/>
              <a:t>S. Cavallo, D. Turner, “Integrated Characterization of Energy, Clouds, Atmospheric State, and Precipitation at Summit (ICECAPS),” NSF, $251K</a:t>
            </a:r>
          </a:p>
          <a:p>
            <a:pPr>
              <a:lnSpc>
                <a:spcPct val="80000"/>
              </a:lnSpc>
              <a:buClr>
                <a:schemeClr val="tx1"/>
              </a:buClr>
              <a:buSzTx/>
              <a:buFont typeface="+mj-lt"/>
              <a:buAutoNum type="arabicPeriod" startAt="35"/>
            </a:pPr>
            <a:r>
              <a:rPr lang="en-US" sz="1250" dirty="0"/>
              <a:t>K. </a:t>
            </a:r>
            <a:r>
              <a:rPr lang="en-US" sz="1250" dirty="0" err="1"/>
              <a:t>Hambright</a:t>
            </a:r>
            <a:r>
              <a:rPr lang="en-US" sz="1250" dirty="0"/>
              <a:t>, “Harmful algal blooms and public safety: a monitoring an research program aimed at understanding cyanobacterial blooms and toxin production,” OSU, $250K</a:t>
            </a:r>
          </a:p>
          <a:p>
            <a:pPr>
              <a:lnSpc>
                <a:spcPct val="80000"/>
              </a:lnSpc>
              <a:buClr>
                <a:schemeClr val="tx1"/>
              </a:buClr>
              <a:buSzTx/>
              <a:buFont typeface="+mj-lt"/>
              <a:buAutoNum type="arabicPeriod" startAt="35"/>
            </a:pPr>
            <a:r>
              <a:rPr lang="en-US" sz="1250" dirty="0"/>
              <a:t>X. Chen, “RII Track-4: Illuminating the Dark Subsurface using Fiber Optic Distributed Acoustic Sensing (DAS) Array,” NFS, $228K</a:t>
            </a:r>
          </a:p>
          <a:p>
            <a:pPr>
              <a:lnSpc>
                <a:spcPct val="80000"/>
              </a:lnSpc>
              <a:buClr>
                <a:schemeClr val="tx1"/>
              </a:buClr>
              <a:buSzTx/>
              <a:buFont typeface="+mj-lt"/>
              <a:buAutoNum type="arabicPeriod" startAt="35"/>
            </a:pPr>
            <a:r>
              <a:rPr lang="en-US" sz="1250" dirty="0"/>
              <a:t>C. </a:t>
            </a:r>
            <a:r>
              <a:rPr lang="en-US" sz="1250" dirty="0" err="1"/>
              <a:t>Homeyer</a:t>
            </a:r>
            <a:r>
              <a:rPr lang="en-US" sz="1250" dirty="0"/>
              <a:t>, A. McGovern, “Automated Detection and Analysis of Severe, Tropopause-Penetrating Convective Storm Patterns Using Remote Sensing Data Fusion and Deep Learning,” NASA, $216K</a:t>
            </a:r>
          </a:p>
          <a:p>
            <a:pPr>
              <a:lnSpc>
                <a:spcPct val="80000"/>
              </a:lnSpc>
              <a:buClr>
                <a:schemeClr val="tx1"/>
              </a:buClr>
              <a:buSzTx/>
              <a:buFont typeface="+mj-lt"/>
              <a:buAutoNum type="arabicPeriod" startAt="35"/>
            </a:pPr>
            <a:r>
              <a:rPr lang="en-US" sz="1250" dirty="0"/>
              <a:t>L. Stein, D. Allen, D. </a:t>
            </a:r>
            <a:r>
              <a:rPr lang="en-US" sz="1250" dirty="0" err="1"/>
              <a:t>Arcila</a:t>
            </a:r>
            <a:r>
              <a:rPr lang="en-US" sz="1250" dirty="0"/>
              <a:t>, R. </a:t>
            </a:r>
            <a:r>
              <a:rPr lang="en-US" sz="1250" dirty="0" err="1"/>
              <a:t>Betancur</a:t>
            </a:r>
            <a:r>
              <a:rPr lang="en-US" sz="1250" dirty="0"/>
              <a:t>, R. Broughton, L. Fornelli, M. </a:t>
            </a:r>
            <a:r>
              <a:rPr lang="en-US" sz="1250" dirty="0" err="1"/>
              <a:t>Kaspari</a:t>
            </a:r>
            <a:r>
              <a:rPr lang="en-US" sz="1250" dirty="0"/>
              <a:t>, J. Kelly, H. Lanier, M. Markham, K. Marske, A. Rowe, M. Rowe, C. Siler “BII-Design: Institute for the Biogeography of Behavior,” NSF, $199K</a:t>
            </a:r>
          </a:p>
          <a:p>
            <a:pPr>
              <a:lnSpc>
                <a:spcPct val="80000"/>
              </a:lnSpc>
              <a:buClr>
                <a:schemeClr val="tx1"/>
              </a:buClr>
              <a:buSzTx/>
              <a:buFont typeface="+mj-lt"/>
              <a:buAutoNum type="arabicPeriod" startAt="35"/>
            </a:pPr>
            <a:r>
              <a:rPr lang="en-US" sz="1250" dirty="0"/>
              <a:t>M. </a:t>
            </a:r>
            <a:r>
              <a:rPr lang="en-US" sz="1250" dirty="0" err="1"/>
              <a:t>Xue</a:t>
            </a:r>
            <a:r>
              <a:rPr lang="en-US" sz="1250" dirty="0"/>
              <a:t>, C. Liu, N. Snook, “Advanced Data Assimilation and Prediction Research for Convective-Scale,” NOAA, $195K</a:t>
            </a:r>
          </a:p>
          <a:p>
            <a:pPr>
              <a:lnSpc>
                <a:spcPct val="80000"/>
              </a:lnSpc>
              <a:buClr>
                <a:schemeClr val="tx1"/>
              </a:buClr>
              <a:buSzTx/>
              <a:buFont typeface="+mj-lt"/>
              <a:buAutoNum type="arabicPeriod" startAt="35"/>
            </a:pPr>
            <a:r>
              <a:rPr lang="en-US" sz="1250" dirty="0"/>
              <a:t>D. </a:t>
            </a:r>
            <a:r>
              <a:rPr lang="en-US" sz="1250" dirty="0" err="1"/>
              <a:t>MacGorman</a:t>
            </a:r>
            <a:r>
              <a:rPr lang="en-US" sz="1250" dirty="0"/>
              <a:t>, “Lightning Studies in a Polluted Atmosphere,” NSF, $160K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3"/>
            </a:pPr>
            <a:r>
              <a:rPr lang="en-US" sz="1250" dirty="0"/>
              <a:t>S. Cavallo, D. Turner, “Characterizing the Roles of Atmospheric Structure and Clouds on the Radiation and Precipitation Budgets at Summit, Greenland,” NSF, $140K</a:t>
            </a:r>
          </a:p>
          <a:p>
            <a:pPr>
              <a:lnSpc>
                <a:spcPct val="80000"/>
              </a:lnSpc>
              <a:buClr>
                <a:schemeClr val="tx1"/>
              </a:buClr>
              <a:buSzTx/>
              <a:buFont typeface="+mj-lt"/>
              <a:buAutoNum type="arabicPeriod" startAt="43"/>
            </a:pPr>
            <a:r>
              <a:rPr lang="en-US" sz="1250" dirty="0"/>
              <a:t>M. Wenger, J. Haas, L. Murray-Kolb, “Cognitive performance testing: validation and norming of cognitive tests used in the </a:t>
            </a:r>
            <a:r>
              <a:rPr lang="en-US" sz="1250" dirty="0" err="1"/>
              <a:t>HarvestPlus</a:t>
            </a:r>
            <a:r>
              <a:rPr lang="en-US" sz="1250" dirty="0"/>
              <a:t> Biofortified pearl millet efficacy study in Maharashtra, India,” Gates Foundation, $134K</a:t>
            </a:r>
          </a:p>
          <a:p>
            <a:pPr>
              <a:lnSpc>
                <a:spcPct val="80000"/>
              </a:lnSpc>
              <a:buClr>
                <a:schemeClr val="tx1"/>
              </a:buClr>
              <a:buSzTx/>
              <a:buFont typeface="+mj-lt"/>
              <a:buAutoNum type="arabicPeriod" startAt="43"/>
            </a:pPr>
            <a:r>
              <a:rPr lang="en-US" sz="1250" dirty="0"/>
              <a:t>D. </a:t>
            </a:r>
            <a:r>
              <a:rPr lang="en-US" sz="1250" dirty="0" err="1"/>
              <a:t>Devegowda</a:t>
            </a:r>
            <a:r>
              <a:rPr lang="en-US" sz="1250" dirty="0"/>
              <a:t>, “Factors Governing </a:t>
            </a:r>
            <a:r>
              <a:rPr lang="en-US" sz="1250" dirty="0" err="1"/>
              <a:t>Diffusiophoresis</a:t>
            </a:r>
            <a:r>
              <a:rPr lang="en-US" sz="1250" dirty="0"/>
              <a:t> and its Impact on Fluid Flow in Porous </a:t>
            </a:r>
            <a:r>
              <a:rPr lang="en-US" sz="1250" dirty="0" err="1"/>
              <a:t>Media,”ACS</a:t>
            </a:r>
            <a:r>
              <a:rPr lang="en-US" sz="1250" dirty="0"/>
              <a:t>, $110K</a:t>
            </a:r>
          </a:p>
          <a:p>
            <a:pPr>
              <a:lnSpc>
                <a:spcPct val="80000"/>
              </a:lnSpc>
              <a:buClr>
                <a:schemeClr val="tx1"/>
              </a:buClr>
              <a:buSzTx/>
              <a:buFont typeface="+mj-lt"/>
              <a:buAutoNum type="arabicPeriod" startAt="43"/>
            </a:pPr>
            <a:r>
              <a:rPr lang="en-US" sz="1250" dirty="0"/>
              <a:t>J. Garg, “Investigation of phonon scattering in superlattices for design of efficient multiple quantum-well hot carrier solar cells,” NSF, $107K</a:t>
            </a:r>
          </a:p>
          <a:p>
            <a:pPr>
              <a:lnSpc>
                <a:spcPct val="80000"/>
              </a:lnSpc>
              <a:buClr>
                <a:schemeClr val="tx1"/>
              </a:buClr>
              <a:buSzTx/>
              <a:buFont typeface="+mj-lt"/>
              <a:buAutoNum type="arabicPeriod" startAt="43"/>
            </a:pPr>
            <a:r>
              <a:rPr lang="en-US" sz="1250" dirty="0"/>
              <a:t> C. Pan, “Role of Maternal Fiber in Development of Diabetes-Promoting Invariant T Cells,” OUHSC, $40K</a:t>
            </a:r>
          </a:p>
          <a:p>
            <a:pPr>
              <a:lnSpc>
                <a:spcPct val="80000"/>
              </a:lnSpc>
              <a:buClr>
                <a:schemeClr val="tx1"/>
              </a:buClr>
              <a:buSzTx/>
              <a:buFont typeface="+mj-lt"/>
              <a:buAutoNum type="arabicPeriod" startAt="43"/>
            </a:pPr>
            <a:r>
              <a:rPr lang="en-US" sz="1250" dirty="0"/>
              <a:t>D. Rosendahl, “Future Drought Across Oklahoma,” OSU, $30K</a:t>
            </a:r>
          </a:p>
          <a:p>
            <a:pPr>
              <a:lnSpc>
                <a:spcPct val="80000"/>
              </a:lnSpc>
              <a:buClr>
                <a:schemeClr val="tx1"/>
              </a:buClr>
              <a:buSzTx/>
              <a:buFont typeface="+mj-lt"/>
              <a:buAutoNum type="arabicPeriod" startAt="43"/>
            </a:pPr>
            <a:r>
              <a:rPr lang="en-US" sz="1250" dirty="0"/>
              <a:t>S. Cavallo, “Predictability of midlatitude cyclones in relation to tropopause-based vortices over the Arctic, and sensitivity to reductions in sea ice,” NASA, $30K</a:t>
            </a:r>
          </a:p>
          <a:p>
            <a:pPr>
              <a:lnSpc>
                <a:spcPct val="80000"/>
              </a:lnSpc>
              <a:buClr>
                <a:schemeClr val="tx1"/>
              </a:buClr>
              <a:buSzTx/>
              <a:buFont typeface="+mj-lt"/>
              <a:buAutoNum type="arabicPeriod" startAt="43"/>
            </a:pPr>
            <a:r>
              <a:rPr lang="en-US" sz="1250" dirty="0"/>
              <a:t>S. Cavallo, D. Parsons, “Scientific Program Overview: THINICE,” NSF, $23K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226904348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29 2021</a:t>
            </a:r>
          </a:p>
        </p:txBody>
      </p:sp>
      <p:sp>
        <p:nvSpPr>
          <p:cNvPr id="5" name="Slide Number Placeholder 4"/>
          <p:cNvSpPr>
            <a:spLocks noGrp="1"/>
          </p:cNvSpPr>
          <p:nvPr>
            <p:ph type="sldNum" sz="quarter" idx="11"/>
          </p:nvPr>
        </p:nvSpPr>
        <p:spPr/>
        <p:txBody>
          <a:bodyPr/>
          <a:lstStyle/>
          <a:p>
            <a:fld id="{AF4671DE-5C4E-40C3-984F-080239C18D30}" type="slidenum">
              <a:rPr lang="en-US"/>
              <a:pPr/>
              <a:t>5</a:t>
            </a:fld>
            <a:endParaRPr lang="en-US"/>
          </a:p>
        </p:txBody>
      </p:sp>
      <p:sp>
        <p:nvSpPr>
          <p:cNvPr id="924674" name="Rectangle 2"/>
          <p:cNvSpPr>
            <a:spLocks noGrp="1" noChangeArrowheads="1"/>
          </p:cNvSpPr>
          <p:nvPr>
            <p:ph type="title"/>
          </p:nvPr>
        </p:nvSpPr>
        <p:spPr/>
        <p:txBody>
          <a:bodyPr/>
          <a:lstStyle/>
          <a:p>
            <a:r>
              <a:rPr lang="en-US" sz="3600" dirty="0"/>
              <a:t>Preregistration Profile 2021</a:t>
            </a:r>
          </a:p>
        </p:txBody>
      </p:sp>
      <p:sp>
        <p:nvSpPr>
          <p:cNvPr id="924675" name="Rectangle 3"/>
          <p:cNvSpPr>
            <a:spLocks noGrp="1" noChangeArrowheads="1"/>
          </p:cNvSpPr>
          <p:nvPr>
            <p:ph type="body" idx="1"/>
          </p:nvPr>
        </p:nvSpPr>
        <p:spPr>
          <a:xfrm>
            <a:off x="152400" y="1371600"/>
            <a:ext cx="8915400" cy="4648200"/>
          </a:xfrm>
        </p:spPr>
        <p:txBody>
          <a:bodyPr/>
          <a:lstStyle/>
          <a:p>
            <a:r>
              <a:rPr lang="en-US" b="1" u="sng" dirty="0"/>
              <a:t>Organizations</a:t>
            </a:r>
            <a:r>
              <a:rPr lang="en-US" dirty="0"/>
              <a:t>: 552 preregistered (and/or speaking) from               47 US states and 3 US territories, plus 4 other countries</a:t>
            </a:r>
          </a:p>
          <a:p>
            <a:pPr lvl="1">
              <a:lnSpc>
                <a:spcPct val="90000"/>
              </a:lnSpc>
            </a:pPr>
            <a:r>
              <a:rPr lang="en-US" b="1" u="sng" dirty="0"/>
              <a:t>Academic</a:t>
            </a:r>
            <a:r>
              <a:rPr lang="en-US" dirty="0"/>
              <a:t>: preregistered 180 institutions</a:t>
            </a:r>
          </a:p>
          <a:p>
            <a:pPr lvl="2"/>
            <a:r>
              <a:rPr lang="en-US" dirty="0"/>
              <a:t>Includes 61 academic institutions in 22 of 28 </a:t>
            </a:r>
            <a:r>
              <a:rPr lang="en-US" dirty="0" err="1"/>
              <a:t>EPSCoR</a:t>
            </a:r>
            <a:r>
              <a:rPr lang="en-US" dirty="0"/>
              <a:t> jurisdictions</a:t>
            </a:r>
          </a:p>
          <a:p>
            <a:pPr lvl="1">
              <a:lnSpc>
                <a:spcPct val="80000"/>
              </a:lnSpc>
            </a:pPr>
            <a:r>
              <a:rPr lang="en-US" b="1" u="sng" dirty="0"/>
              <a:t>Industry</a:t>
            </a:r>
            <a:r>
              <a:rPr lang="en-US" dirty="0"/>
              <a:t>: preregistered 28 private companies</a:t>
            </a:r>
          </a:p>
          <a:p>
            <a:pPr lvl="1">
              <a:lnSpc>
                <a:spcPct val="80000"/>
              </a:lnSpc>
            </a:pPr>
            <a:r>
              <a:rPr lang="en-US" b="1" u="sng" dirty="0"/>
              <a:t>Government</a:t>
            </a:r>
            <a:r>
              <a:rPr lang="en-US" dirty="0"/>
              <a:t>: preregistered 18 agencies (federal, state, tribal, non-US)</a:t>
            </a:r>
          </a:p>
          <a:p>
            <a:pPr lvl="1">
              <a:lnSpc>
                <a:spcPct val="80000"/>
              </a:lnSpc>
            </a:pPr>
            <a:r>
              <a:rPr lang="en-US" b="1" u="sng" dirty="0"/>
              <a:t>Non-governmental/not-for-profit</a:t>
            </a:r>
            <a:r>
              <a:rPr lang="en-US" dirty="0"/>
              <a:t>: preregistered 20 organizations</a:t>
            </a:r>
          </a:p>
          <a:p>
            <a:pPr>
              <a:lnSpc>
                <a:spcPct val="80000"/>
              </a:lnSpc>
            </a:pPr>
            <a:r>
              <a:rPr lang="en-US" b="1" u="sng" dirty="0"/>
              <a:t>Demographics</a:t>
            </a:r>
            <a:r>
              <a:rPr lang="en-US" dirty="0"/>
              <a:t>: 552 preregistered (and/or speaking)</a:t>
            </a:r>
          </a:p>
          <a:p>
            <a:pPr lvl="1">
              <a:lnSpc>
                <a:spcPct val="80000"/>
              </a:lnSpc>
            </a:pPr>
            <a:r>
              <a:rPr lang="en-US" dirty="0"/>
              <a:t>15% OU, 85% non-OU (or unknown)</a:t>
            </a:r>
          </a:p>
          <a:p>
            <a:pPr lvl="1">
              <a:lnSpc>
                <a:spcPct val="80000"/>
              </a:lnSpc>
            </a:pPr>
            <a:r>
              <a:rPr lang="en-US" dirty="0"/>
              <a:t>33% Oklahoma, 67% non-Oklahoma (or unknown)</a:t>
            </a:r>
          </a:p>
          <a:p>
            <a:pPr lvl="1">
              <a:lnSpc>
                <a:spcPct val="80000"/>
              </a:lnSpc>
            </a:pPr>
            <a:r>
              <a:rPr lang="en-US" dirty="0"/>
              <a:t>51% from EPSCoR states, 49% non-EPSCoR (or unknown)</a:t>
            </a:r>
          </a:p>
          <a:p>
            <a:pPr lvl="1">
              <a:lnSpc>
                <a:spcPct val="70000"/>
              </a:lnSpc>
            </a:pPr>
            <a:r>
              <a:rPr lang="en-US" dirty="0"/>
              <a:t>82% academic, 18% non-academic (or unknown)</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50</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51"/>
            </a:pPr>
            <a:r>
              <a:rPr lang="en-US" sz="1250" dirty="0"/>
              <a:t>A. McGovern et al, “AI Institute: Artificial Intelligence Institute for Environmental Sciences (AI2ES),” NSF, $20M</a:t>
            </a:r>
          </a:p>
          <a:p>
            <a:pPr>
              <a:lnSpc>
                <a:spcPct val="80000"/>
              </a:lnSpc>
              <a:buClr>
                <a:schemeClr val="tx1"/>
              </a:buClr>
              <a:buSzTx/>
              <a:buFont typeface="+mj-lt"/>
              <a:buAutoNum type="arabicPeriod" startAt="51"/>
            </a:pPr>
            <a:r>
              <a:rPr lang="en-US" sz="1250" dirty="0"/>
              <a:t>J. Zhou, “Searching for General Rules Governing Microbiome Dynamics Using Anaerobic Digesters as Model Systems,” NSF, $3M</a:t>
            </a:r>
          </a:p>
          <a:p>
            <a:pPr>
              <a:lnSpc>
                <a:spcPct val="80000"/>
              </a:lnSpc>
              <a:buClr>
                <a:schemeClr val="tx1"/>
              </a:buClr>
              <a:buSzTx/>
              <a:buFont typeface="+mj-lt"/>
              <a:buAutoNum type="arabicPeriod" startAt="51"/>
            </a:pPr>
            <a:r>
              <a:rPr lang="en-US" sz="1250" dirty="0"/>
              <a:t>A. Pereira, “Systems Genetics Studies on Rice Genomes for Analysis of Grain Yield and Quality Under Heat Stress,” NSF, $2.5M</a:t>
            </a:r>
          </a:p>
          <a:p>
            <a:pPr>
              <a:lnSpc>
                <a:spcPct val="80000"/>
              </a:lnSpc>
              <a:buClr>
                <a:schemeClr val="tx1"/>
              </a:buClr>
              <a:buSzTx/>
              <a:buFont typeface="+mj-lt"/>
              <a:buAutoNum type="arabicPeriod" startAt="51"/>
            </a:pPr>
            <a:r>
              <a:rPr lang="en-US" sz="1250" dirty="0"/>
              <a:t>D. </a:t>
            </a:r>
            <a:r>
              <a:rPr lang="en-US" sz="1250" dirty="0" err="1"/>
              <a:t>Devegowda</a:t>
            </a:r>
            <a:r>
              <a:rPr lang="en-US" sz="1250" dirty="0"/>
              <a:t>, C. </a:t>
            </a:r>
            <a:r>
              <a:rPr lang="en-US" sz="1250" dirty="0" err="1"/>
              <a:t>Sondergeld</a:t>
            </a:r>
            <a:r>
              <a:rPr lang="en-US" sz="1250" dirty="0"/>
              <a:t>, C. Rai, “Reservoir Characterization in Unconventional Oil &amp; Gas Reservoirs,” Marathon Oil, $2M</a:t>
            </a:r>
          </a:p>
          <a:p>
            <a:pPr>
              <a:lnSpc>
                <a:spcPct val="80000"/>
              </a:lnSpc>
              <a:buClr>
                <a:schemeClr val="tx1"/>
              </a:buClr>
              <a:buSzTx/>
              <a:buFont typeface="+mj-lt"/>
              <a:buAutoNum type="arabicPeriod" startAt="51"/>
            </a:pPr>
            <a:r>
              <a:rPr lang="en-US" sz="1250" dirty="0"/>
              <a:t>S. Crossley, L. </a:t>
            </a:r>
            <a:r>
              <a:rPr lang="en-US" sz="1250" dirty="0" err="1"/>
              <a:t>Lobban</a:t>
            </a:r>
            <a:r>
              <a:rPr lang="en-US" sz="1250" dirty="0"/>
              <a:t>, B. Wang, A. Feltz, “EFRI E3P: Tuning Catalyst Design to Recycle Mixed Polymer Streams,” NSF, $2M</a:t>
            </a:r>
          </a:p>
          <a:p>
            <a:pPr>
              <a:lnSpc>
                <a:spcPct val="80000"/>
              </a:lnSpc>
              <a:buClr>
                <a:schemeClr val="tx1"/>
              </a:buClr>
              <a:buSzTx/>
              <a:buFont typeface="+mj-lt"/>
              <a:buAutoNum type="arabicPeriod" startAt="51"/>
            </a:pPr>
            <a:r>
              <a:rPr lang="en-US" sz="1250" dirty="0"/>
              <a:t>S. Welch, “Building Field-Based </a:t>
            </a:r>
            <a:r>
              <a:rPr lang="en-US" sz="1250" dirty="0" err="1"/>
              <a:t>Ecophysiological</a:t>
            </a:r>
            <a:r>
              <a:rPr lang="en-US" sz="1250" dirty="0"/>
              <a:t> Genome-to-Phenome Prediction,” NSF, $2M</a:t>
            </a:r>
          </a:p>
          <a:p>
            <a:pPr>
              <a:lnSpc>
                <a:spcPct val="80000"/>
              </a:lnSpc>
              <a:buClr>
                <a:schemeClr val="tx1"/>
              </a:buClr>
              <a:buSzTx/>
              <a:buFont typeface="+mj-lt"/>
              <a:buAutoNum type="arabicPeriod" startAt="51"/>
            </a:pPr>
            <a:r>
              <a:rPr lang="en-US" sz="1250" dirty="0"/>
              <a:t>L. Bartley, Stacey, </a:t>
            </a:r>
            <a:r>
              <a:rPr lang="en-US" sz="1250" dirty="0" err="1"/>
              <a:t>Thelen</a:t>
            </a:r>
            <a:r>
              <a:rPr lang="en-US" sz="1250" dirty="0"/>
              <a:t>, Du, “Genome-enabled characterization of orphan receptor-like kinases in plants,” NSF, $2M</a:t>
            </a:r>
          </a:p>
          <a:p>
            <a:pPr>
              <a:lnSpc>
                <a:spcPct val="80000"/>
              </a:lnSpc>
              <a:buClr>
                <a:schemeClr val="tx1"/>
              </a:buClr>
              <a:buSzTx/>
              <a:buFont typeface="+mj-lt"/>
              <a:buAutoNum type="arabicPeriod" startAt="51"/>
            </a:pPr>
            <a:r>
              <a:rPr lang="en-US" sz="1250" dirty="0"/>
              <a:t>D. </a:t>
            </a:r>
            <a:r>
              <a:rPr lang="en-US" sz="1250" dirty="0" err="1"/>
              <a:t>Devegowda</a:t>
            </a:r>
            <a:r>
              <a:rPr lang="en-US" sz="1250" dirty="0"/>
              <a:t>, F. </a:t>
            </a:r>
            <a:r>
              <a:rPr lang="en-US" sz="1250" dirty="0" err="1"/>
              <a:t>Civan</a:t>
            </a:r>
            <a:r>
              <a:rPr lang="en-US" sz="1250" dirty="0"/>
              <a:t>, R. </a:t>
            </a:r>
            <a:r>
              <a:rPr lang="en-US" sz="1250" dirty="0" err="1"/>
              <a:t>Sigal</a:t>
            </a:r>
            <a:r>
              <a:rPr lang="en-US" sz="1250" dirty="0"/>
              <a:t>, “Simulation of Shale Gas Reservoirs Incorporating Appropriate Pore Geometry and the Correct Physics of Capillarity and Fluid Transport,” RPSEA, $1.4M</a:t>
            </a:r>
          </a:p>
          <a:p>
            <a:pPr>
              <a:lnSpc>
                <a:spcPct val="80000"/>
              </a:lnSpc>
              <a:buClr>
                <a:schemeClr val="tx1"/>
              </a:buClr>
              <a:buSzTx/>
              <a:buFont typeface="+mj-lt"/>
              <a:buAutoNum type="arabicPeriod" startAt="51"/>
            </a:pPr>
            <a:r>
              <a:rPr lang="en-US" sz="1250" dirty="0"/>
              <a:t>Y. Shao, “Multiscale Modeling of Enzymatic Reactions and Firefly Bioluminescence,” NIH, $1M</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60"/>
            </a:pPr>
            <a:r>
              <a:rPr lang="en-US" sz="1250" dirty="0"/>
              <a:t>R. Palmer, B. Cheong, C. Fulton, J. </a:t>
            </a:r>
            <a:r>
              <a:rPr lang="en-US" sz="1250" dirty="0" err="1"/>
              <a:t>Salarzar</a:t>
            </a:r>
            <a:r>
              <a:rPr lang="en-US" sz="1250" dirty="0"/>
              <a:t>, H. </a:t>
            </a:r>
            <a:r>
              <a:rPr lang="en-US" sz="1250" dirty="0" err="1"/>
              <a:t>Sigmarsson</a:t>
            </a:r>
            <a:r>
              <a:rPr lang="en-US" sz="1250" dirty="0"/>
              <a:t>, M. </a:t>
            </a:r>
            <a:r>
              <a:rPr lang="en-US" sz="1250" dirty="0" err="1"/>
              <a:t>Yeary</a:t>
            </a:r>
            <a:r>
              <a:rPr lang="en-US" sz="1250" dirty="0"/>
              <a:t>, T.-Y. Yu, G. Zhang, “ARRC R&amp;D Activities in Phased Array Weather Radar,” NOAA, $1.1M</a:t>
            </a:r>
          </a:p>
          <a:p>
            <a:pPr>
              <a:lnSpc>
                <a:spcPct val="80000"/>
              </a:lnSpc>
              <a:buClr>
                <a:schemeClr val="tx1"/>
              </a:buClr>
              <a:buSzTx/>
              <a:buFont typeface="+mj-lt"/>
              <a:buAutoNum type="arabicPeriod" startAt="60"/>
            </a:pPr>
            <a:r>
              <a:rPr lang="en-US" sz="1250" dirty="0"/>
              <a:t>E. Martin, “CAREER: Precipitation Variability Across Timescales,” NSF, $940K</a:t>
            </a:r>
          </a:p>
          <a:p>
            <a:pPr>
              <a:lnSpc>
                <a:spcPct val="80000"/>
              </a:lnSpc>
              <a:buClr>
                <a:schemeClr val="tx1"/>
              </a:buClr>
              <a:buSzTx/>
              <a:buFont typeface="+mj-lt"/>
              <a:buAutoNum type="arabicPeriod" startAt="60"/>
            </a:pPr>
            <a:r>
              <a:rPr lang="en-US" sz="1250" dirty="0"/>
              <a:t>P. Fritsch, “American Crossroads: Digitizing the Vascular Flora of the South-Central United States,” NSF, $934K</a:t>
            </a:r>
          </a:p>
          <a:p>
            <a:pPr>
              <a:lnSpc>
                <a:spcPct val="80000"/>
              </a:lnSpc>
              <a:buClr>
                <a:schemeClr val="tx1"/>
              </a:buClr>
              <a:buSzTx/>
              <a:buFont typeface="+mj-lt"/>
              <a:buAutoNum type="arabicPeriod" startAt="60"/>
            </a:pPr>
            <a:r>
              <a:rPr lang="en-US" sz="1250" dirty="0"/>
              <a:t>R. McPherson, E. </a:t>
            </a:r>
            <a:r>
              <a:rPr lang="en-US" sz="1250" dirty="0" err="1"/>
              <a:t>Kuster</a:t>
            </a:r>
            <a:r>
              <a:rPr lang="en-US" sz="1250" dirty="0"/>
              <a:t>, E. Martin, B. Moore, M. Shafer, “Hosting the Department of the Interior's South Central Climate Adaptation Science Center,” USGS, $896K</a:t>
            </a:r>
          </a:p>
          <a:p>
            <a:pPr>
              <a:lnSpc>
                <a:spcPct val="80000"/>
              </a:lnSpc>
              <a:buClr>
                <a:schemeClr val="tx1"/>
              </a:buClr>
              <a:buSzTx/>
              <a:buFont typeface="+mj-lt"/>
              <a:buAutoNum type="arabicPeriod" startAt="60"/>
            </a:pPr>
            <a:r>
              <a:rPr lang="en-US" sz="1250" dirty="0"/>
              <a:t>M. </a:t>
            </a:r>
            <a:r>
              <a:rPr lang="en-US" sz="1250" dirty="0" err="1"/>
              <a:t>Elshahed</a:t>
            </a:r>
            <a:r>
              <a:rPr lang="en-US" sz="1250" dirty="0"/>
              <a:t>, “</a:t>
            </a:r>
            <a:r>
              <a:rPr lang="en-US" sz="1250" dirty="0" err="1"/>
              <a:t>PurSUit</a:t>
            </a:r>
            <a:r>
              <a:rPr lang="en-US" sz="1250" dirty="0"/>
              <a:t>: Discovery, characterization, and elucidation of the global patterns and determinants of anaerobic fungal (</a:t>
            </a:r>
            <a:r>
              <a:rPr lang="en-US" sz="1250" dirty="0" err="1"/>
              <a:t>Neocallimastigomycota</a:t>
            </a:r>
            <a:r>
              <a:rPr lang="en-US" sz="1250" dirty="0"/>
              <a:t>) diversity in the herbivorous gut,” NSF, $762K</a:t>
            </a:r>
          </a:p>
          <a:p>
            <a:pPr>
              <a:lnSpc>
                <a:spcPct val="80000"/>
              </a:lnSpc>
              <a:buClr>
                <a:schemeClr val="tx1"/>
              </a:buClr>
              <a:buSzTx/>
              <a:buFont typeface="+mj-lt"/>
              <a:buAutoNum type="arabicPeriod" startAt="60"/>
            </a:pPr>
            <a:r>
              <a:rPr lang="en-US" sz="1250" dirty="0"/>
              <a:t>G. </a:t>
            </a:r>
            <a:r>
              <a:rPr lang="en-US" sz="1250" dirty="0" err="1"/>
              <a:t>McFarquhar</a:t>
            </a:r>
            <a:r>
              <a:rPr lang="en-US" sz="1250" dirty="0"/>
              <a:t>, W. Wu, X. Hu, “Use of MARCUS, MICRE and COMBLE data to enhance understanding of cloud and aerosol processes in their interactions in high-latitude regions,” DOE, $690K</a:t>
            </a:r>
          </a:p>
          <a:p>
            <a:pPr>
              <a:lnSpc>
                <a:spcPct val="80000"/>
              </a:lnSpc>
              <a:buClr>
                <a:schemeClr val="tx1"/>
              </a:buClr>
              <a:buSzTx/>
              <a:buFont typeface="+mj-lt"/>
              <a:buAutoNum type="arabicPeriod" startAt="60"/>
            </a:pPr>
            <a:r>
              <a:rPr lang="en-US" sz="1250" dirty="0"/>
              <a:t>D. </a:t>
            </a:r>
            <a:r>
              <a:rPr lang="en-US" sz="1250" dirty="0" err="1"/>
              <a:t>Resasco</a:t>
            </a:r>
            <a:r>
              <a:rPr lang="en-US" sz="1250" dirty="0"/>
              <a:t>, B. Wang, “Hydrophobic enclosures in bio-inspired nanoreactors for enhanced phase selectivity. A combined experimental/theoretical approach,” DOE, $675K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265952002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51</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67"/>
            </a:pPr>
            <a:r>
              <a:rPr lang="en-US" sz="1250" dirty="0"/>
              <a:t>G. </a:t>
            </a:r>
            <a:r>
              <a:rPr lang="en-US" sz="1250" dirty="0" err="1"/>
              <a:t>McFarquhar</a:t>
            </a:r>
            <a:r>
              <a:rPr lang="en-US" sz="1250" dirty="0"/>
              <a:t>, “Experiment of Sea Breeze Convection, Aerosols, Precipitation and Environment (ESCAPE),” NSF, $605K</a:t>
            </a:r>
          </a:p>
          <a:p>
            <a:pPr>
              <a:lnSpc>
                <a:spcPct val="80000"/>
              </a:lnSpc>
              <a:buClr>
                <a:schemeClr val="tx1"/>
              </a:buClr>
              <a:buSzTx/>
              <a:buFont typeface="+mj-lt"/>
              <a:buAutoNum type="arabicPeriod" startAt="67"/>
            </a:pPr>
            <a:r>
              <a:rPr lang="en-US" sz="1250" dirty="0"/>
              <a:t>A. </a:t>
            </a:r>
            <a:r>
              <a:rPr lang="en-US" sz="1250" dirty="0" err="1"/>
              <a:t>Holgado</a:t>
            </a:r>
            <a:r>
              <a:rPr lang="en-US" sz="1250" dirty="0"/>
              <a:t>, “RUI: Examining Molecular Players Integrating Autophagy and Neuronal Development and Maintenance,” NSF, $600K</a:t>
            </a:r>
          </a:p>
          <a:p>
            <a:pPr>
              <a:lnSpc>
                <a:spcPct val="80000"/>
              </a:lnSpc>
              <a:buClr>
                <a:schemeClr val="tx1"/>
              </a:buClr>
              <a:buSzTx/>
              <a:buFont typeface="+mj-lt"/>
              <a:buAutoNum type="arabicPeriod" startAt="67"/>
            </a:pPr>
            <a:r>
              <a:rPr lang="en-US" sz="1250" dirty="0"/>
              <a:t>D. </a:t>
            </a:r>
            <a:r>
              <a:rPr lang="en-US" sz="1250" dirty="0" err="1"/>
              <a:t>Devegowda</a:t>
            </a:r>
            <a:r>
              <a:rPr lang="en-US" sz="1250" dirty="0"/>
              <a:t>, C. </a:t>
            </a:r>
            <a:r>
              <a:rPr lang="en-US" sz="1250" dirty="0" err="1"/>
              <a:t>Sondergeld</a:t>
            </a:r>
            <a:r>
              <a:rPr lang="en-US" sz="1250" dirty="0"/>
              <a:t>, C. Rai, “Unconventional Shale Consortium,” Industry Consortium, $600K</a:t>
            </a:r>
          </a:p>
          <a:p>
            <a:pPr>
              <a:lnSpc>
                <a:spcPct val="80000"/>
              </a:lnSpc>
              <a:buClr>
                <a:schemeClr val="tx1"/>
              </a:buClr>
              <a:buSzTx/>
              <a:buFont typeface="+mj-lt"/>
              <a:buAutoNum type="arabicPeriod" startAt="67"/>
            </a:pPr>
            <a:r>
              <a:rPr lang="en-US" sz="1250" dirty="0"/>
              <a:t>N. Youssef, “BEE: Discovery and characterization of novel microbial lineages in an early Earth analog sulfur-based ecosystem,” NSF, $578K</a:t>
            </a:r>
          </a:p>
          <a:p>
            <a:pPr>
              <a:lnSpc>
                <a:spcPct val="80000"/>
              </a:lnSpc>
              <a:buClr>
                <a:schemeClr val="tx1"/>
              </a:buClr>
              <a:buSzTx/>
              <a:buFont typeface="+mj-lt"/>
              <a:buAutoNum type="arabicPeriod" startAt="67"/>
            </a:pPr>
            <a:r>
              <a:rPr lang="en-US" sz="1250" dirty="0"/>
              <a:t>H. Bluestein, B. L. Cheong, D. Bodine, “Enhanced Radar Studies of Severe Convective Storms and Tornadoes,” NSF, $576K</a:t>
            </a:r>
          </a:p>
          <a:p>
            <a:pPr>
              <a:lnSpc>
                <a:spcPct val="80000"/>
              </a:lnSpc>
              <a:buClr>
                <a:schemeClr val="tx1"/>
              </a:buClr>
              <a:buSzTx/>
              <a:buFont typeface="+mj-lt"/>
              <a:buAutoNum type="arabicPeriod" startAt="67"/>
            </a:pPr>
            <a:r>
              <a:rPr lang="en-US" sz="1250" dirty="0"/>
              <a:t>D. </a:t>
            </a:r>
            <a:r>
              <a:rPr lang="en-US" sz="1250" dirty="0" err="1"/>
              <a:t>Devegowda</a:t>
            </a:r>
            <a:r>
              <a:rPr lang="en-US" sz="1250" dirty="0"/>
              <a:t>, C. </a:t>
            </a:r>
            <a:r>
              <a:rPr lang="en-US" sz="1250" dirty="0" err="1"/>
              <a:t>Sondergeld</a:t>
            </a:r>
            <a:r>
              <a:rPr lang="en-US" sz="1250" dirty="0"/>
              <a:t>, C. Rai, “Enhanced Oil Recovery in Shales,” </a:t>
            </a:r>
            <a:r>
              <a:rPr lang="en-US" sz="1250" dirty="0" err="1"/>
              <a:t>Ovintiv</a:t>
            </a:r>
            <a:r>
              <a:rPr lang="en-US" sz="1250" dirty="0"/>
              <a:t> Corp, $500K</a:t>
            </a:r>
          </a:p>
          <a:p>
            <a:pPr>
              <a:lnSpc>
                <a:spcPct val="80000"/>
              </a:lnSpc>
              <a:buClr>
                <a:schemeClr val="tx1"/>
              </a:buClr>
              <a:buSzTx/>
              <a:buFont typeface="+mj-lt"/>
              <a:buAutoNum type="arabicPeriod" startAt="67"/>
            </a:pPr>
            <a:r>
              <a:rPr lang="en-US" sz="1250" dirty="0"/>
              <a:t>E. Baron, “Modeling the Atmosphere of Solar and Other Stars: Radiative Transfer with </a:t>
            </a:r>
            <a:r>
              <a:rPr lang="en-US" sz="1250" dirty="0" err="1"/>
              <a:t>phxT</a:t>
            </a:r>
            <a:r>
              <a:rPr lang="en-US" sz="1250" dirty="0"/>
              <a:t>,” NASA, $478K</a:t>
            </a:r>
          </a:p>
          <a:p>
            <a:pPr>
              <a:lnSpc>
                <a:spcPct val="80000"/>
              </a:lnSpc>
              <a:buClr>
                <a:schemeClr val="tx1"/>
              </a:buClr>
              <a:buSzTx/>
              <a:buFont typeface="+mj-lt"/>
              <a:buAutoNum type="arabicPeriod" startAt="67"/>
            </a:pPr>
            <a:r>
              <a:rPr lang="en-US" sz="1250" dirty="0"/>
              <a:t>X. Wang, “Advancing the Direct Assimilation of Radar Observations to Improve Convective Scale Numerical Weather Prediction through Optimizing Combined Use of Static and Ensemble Covariances, the Additive Perturbations, and the Assimilation Frequency in the Hybrid E,” NOAA, $523K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75"/>
            </a:pPr>
            <a:r>
              <a:rPr lang="en-US" sz="1250" dirty="0"/>
              <a:t>B. Schenkel, N. </a:t>
            </a:r>
            <a:r>
              <a:rPr lang="en-US" sz="1250" dirty="0" err="1"/>
              <a:t>Yussouf</a:t>
            </a:r>
            <a:r>
              <a:rPr lang="en-US" sz="1250" dirty="0"/>
              <a:t>, “Investigating the impact of ambient deep-tropospheric vertical wind shear on tornadoes and their attendant supercells within tropical cyclones,” NSF, $499K</a:t>
            </a:r>
          </a:p>
          <a:p>
            <a:pPr>
              <a:lnSpc>
                <a:spcPct val="80000"/>
              </a:lnSpc>
              <a:buClr>
                <a:schemeClr val="tx1"/>
              </a:buClr>
              <a:buSzTx/>
              <a:buFont typeface="+mj-lt"/>
              <a:buAutoNum type="arabicPeriod" startAt="75"/>
            </a:pPr>
            <a:r>
              <a:rPr lang="en-US" sz="1250" dirty="0"/>
              <a:t>A. Johnson, X. Wang, “Flow-dependent machine learning based post-processing of convection allowing ensembles to provide convective outlooks of severe weather hazards,” NOAA, $489K</a:t>
            </a:r>
          </a:p>
          <a:p>
            <a:pPr>
              <a:lnSpc>
                <a:spcPct val="80000"/>
              </a:lnSpc>
              <a:buClr>
                <a:schemeClr val="tx1"/>
              </a:buClr>
              <a:buSzTx/>
              <a:buFont typeface="+mj-lt"/>
              <a:buAutoNum type="arabicPeriod" startAt="75"/>
            </a:pPr>
            <a:r>
              <a:rPr lang="en-US" sz="1250" dirty="0"/>
              <a:t>K. </a:t>
            </a:r>
            <a:r>
              <a:rPr lang="en-US" sz="1250" dirty="0" err="1"/>
              <a:t>Leighly</a:t>
            </a:r>
            <a:r>
              <a:rPr lang="en-US" sz="1250" dirty="0"/>
              <a:t>, D. </a:t>
            </a:r>
            <a:r>
              <a:rPr lang="en-US" sz="1250" dirty="0" err="1"/>
              <a:t>Terndrup</a:t>
            </a:r>
            <a:r>
              <a:rPr lang="en-US" sz="1250" dirty="0"/>
              <a:t>, “Spectral Synthesis for Broad Absorption Line Quasars – Feedback and Physics for Everyone,” NSF, $474K</a:t>
            </a:r>
          </a:p>
          <a:p>
            <a:pPr>
              <a:lnSpc>
                <a:spcPct val="80000"/>
              </a:lnSpc>
              <a:buClr>
                <a:schemeClr val="tx1"/>
              </a:buClr>
              <a:buSzTx/>
              <a:buFont typeface="+mj-lt"/>
              <a:buAutoNum type="arabicPeriod" startAt="75"/>
            </a:pPr>
            <a:r>
              <a:rPr lang="en-US" sz="1250" dirty="0"/>
              <a:t>A. Ford </a:t>
            </a:r>
            <a:r>
              <a:rPr lang="en-US" sz="1250" dirty="0" err="1"/>
              <a:t>Versypt</a:t>
            </a:r>
            <a:r>
              <a:rPr lang="en-US" sz="1250" dirty="0"/>
              <a:t>, “CAREER: Multiscale Modeling of a Virtual Kidney during the Onset and Progression of Diabetic Kidney Disease,” NSF, $459K</a:t>
            </a:r>
          </a:p>
          <a:p>
            <a:pPr>
              <a:lnSpc>
                <a:spcPct val="80000"/>
              </a:lnSpc>
              <a:buClr>
                <a:schemeClr val="tx1"/>
              </a:buClr>
              <a:buSzTx/>
              <a:buFont typeface="+mj-lt"/>
              <a:buAutoNum type="arabicPeriod" startAt="75"/>
            </a:pPr>
            <a:r>
              <a:rPr lang="en-US" sz="1250" dirty="0"/>
              <a:t>P. Zhu, “CAREER: Lead-Free </a:t>
            </a:r>
            <a:r>
              <a:rPr lang="en-US" sz="1250" dirty="0" err="1"/>
              <a:t>Pseudohalide</a:t>
            </a:r>
            <a:r>
              <a:rPr lang="en-US" sz="1250" dirty="0"/>
              <a:t>/Halide Perovskite Nanocrystals for White Light-Emitting Diodes,” NSF, $440K</a:t>
            </a:r>
          </a:p>
          <a:p>
            <a:pPr>
              <a:lnSpc>
                <a:spcPct val="80000"/>
              </a:lnSpc>
              <a:buClr>
                <a:schemeClr val="tx1"/>
              </a:buClr>
              <a:buSzTx/>
              <a:buFont typeface="+mj-lt"/>
              <a:buAutoNum type="arabicPeriod" startAt="75"/>
            </a:pPr>
            <a:r>
              <a:rPr lang="en-US" sz="1250" dirty="0"/>
              <a:t>D. </a:t>
            </a:r>
            <a:r>
              <a:rPr lang="en-US" sz="1250" dirty="0" err="1"/>
              <a:t>Devegowda</a:t>
            </a:r>
            <a:r>
              <a:rPr lang="en-US" sz="1250" dirty="0"/>
              <a:t>, F. </a:t>
            </a:r>
            <a:r>
              <a:rPr lang="en-US" sz="1250" dirty="0" err="1"/>
              <a:t>Civan</a:t>
            </a:r>
            <a:r>
              <a:rPr lang="en-US" sz="1250" dirty="0"/>
              <a:t>, R. </a:t>
            </a:r>
            <a:r>
              <a:rPr lang="en-US" sz="1250" dirty="0" err="1"/>
              <a:t>Sigal</a:t>
            </a:r>
            <a:r>
              <a:rPr lang="en-US" sz="1250" dirty="0"/>
              <a:t>, “Simulation of Shale Gas Reservoirs Incorporating Appropriate Pore Geometry and the Correct Physics of Capillarity and Fluid Transport,” Industry Consortium, $405K</a:t>
            </a:r>
          </a:p>
          <a:p>
            <a:pPr>
              <a:lnSpc>
                <a:spcPct val="80000"/>
              </a:lnSpc>
              <a:buClr>
                <a:schemeClr val="tx1"/>
              </a:buClr>
              <a:buSzTx/>
              <a:buFont typeface="+mj-lt"/>
              <a:buAutoNum type="arabicPeriod" startAt="75"/>
            </a:pPr>
            <a:r>
              <a:rPr lang="en-US" sz="1250" dirty="0"/>
              <a:t>D. </a:t>
            </a:r>
            <a:r>
              <a:rPr lang="en-US" sz="1250" dirty="0" err="1"/>
              <a:t>Arcila</a:t>
            </a:r>
            <a:r>
              <a:rPr lang="en-US" sz="1250" dirty="0"/>
              <a:t>, “Exploring the genomics of convergent snout elongations in deep-sea fishes,” NSF, $300K</a:t>
            </a:r>
          </a:p>
          <a:p>
            <a:pPr>
              <a:lnSpc>
                <a:spcPct val="80000"/>
              </a:lnSpc>
              <a:buClr>
                <a:schemeClr val="tx1"/>
              </a:buClr>
              <a:buSzTx/>
              <a:buFont typeface="+mj-lt"/>
              <a:buAutoNum type="arabicPeriod" startAt="75"/>
            </a:pPr>
            <a:r>
              <a:rPr lang="en-US" sz="1250" dirty="0"/>
              <a:t>K. Nicholas, “</a:t>
            </a:r>
            <a:r>
              <a:rPr lang="en-US" sz="1250" dirty="0" err="1"/>
              <a:t>SusChEM</a:t>
            </a:r>
            <a:r>
              <a:rPr lang="en-US" sz="1250" dirty="0"/>
              <a:t>: Deoxygenation and Reductive Coupling of Alcohols Catalyzed by Oxo-Metal Complexes,” NSF, $405K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384258073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52</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83"/>
            </a:pPr>
            <a:r>
              <a:rPr lang="en-US" sz="1250" dirty="0"/>
              <a:t>Y. Jung, C. Liu, M. </a:t>
            </a:r>
            <a:r>
              <a:rPr lang="en-US" sz="1250" dirty="0" err="1"/>
              <a:t>Xue</a:t>
            </a:r>
            <a:r>
              <a:rPr lang="en-US" sz="1250" dirty="0"/>
              <a:t>, “Development and Testing of a GSI-based Multi-Scale </a:t>
            </a:r>
            <a:r>
              <a:rPr lang="en-US" sz="1250" dirty="0" err="1"/>
              <a:t>EnKF</a:t>
            </a:r>
            <a:r>
              <a:rPr lang="en-US" sz="1250" dirty="0"/>
              <a:t> System for Convection-Allowing Stand-Alone Regional FV3,” NOAA, $402K</a:t>
            </a:r>
          </a:p>
          <a:p>
            <a:pPr>
              <a:lnSpc>
                <a:spcPct val="80000"/>
              </a:lnSpc>
              <a:buClr>
                <a:schemeClr val="tx1"/>
              </a:buClr>
              <a:buSzTx/>
              <a:buFont typeface="+mj-lt"/>
              <a:buAutoNum type="arabicPeriod" startAt="83"/>
            </a:pPr>
            <a:r>
              <a:rPr lang="en-US" sz="1250" dirty="0"/>
              <a:t>Y. </a:t>
            </a:r>
            <a:r>
              <a:rPr lang="en-US" sz="1250" dirty="0" err="1"/>
              <a:t>Kuang</a:t>
            </a:r>
            <a:r>
              <a:rPr lang="en-US" sz="1250" dirty="0"/>
              <a:t>, “</a:t>
            </a:r>
            <a:r>
              <a:rPr lang="en-US" sz="1250" dirty="0" err="1"/>
              <a:t>RoL</a:t>
            </a:r>
            <a:r>
              <a:rPr lang="en-US" sz="1250" dirty="0"/>
              <a:t>: The rules of life were made to be broken - Connecting physiology, evolutionary ecology, and mathematics to identify a Growth Rate Rule,” NSF, $396K</a:t>
            </a:r>
          </a:p>
          <a:p>
            <a:pPr>
              <a:lnSpc>
                <a:spcPct val="80000"/>
              </a:lnSpc>
              <a:buClr>
                <a:schemeClr val="tx1"/>
              </a:buClr>
              <a:buSzTx/>
              <a:buFont typeface="+mj-lt"/>
              <a:buAutoNum type="arabicPeriod" startAt="83"/>
            </a:pPr>
            <a:r>
              <a:rPr lang="en-US" sz="1250" dirty="0"/>
              <a:t>N. Youssef, “</a:t>
            </a:r>
            <a:r>
              <a:rPr lang="en-US" sz="1250" dirty="0" err="1"/>
              <a:t>Phylogenomics</a:t>
            </a:r>
            <a:r>
              <a:rPr lang="en-US" sz="1250" dirty="0"/>
              <a:t> and evolutionary history of the anaerobic fungal group, </a:t>
            </a:r>
            <a:r>
              <a:rPr lang="en-US" sz="1250" dirty="0" err="1"/>
              <a:t>Neocallimastigomycota</a:t>
            </a:r>
            <a:r>
              <a:rPr lang="en-US" sz="1250" dirty="0"/>
              <a:t>,” NSF, $393K</a:t>
            </a:r>
          </a:p>
          <a:p>
            <a:pPr>
              <a:lnSpc>
                <a:spcPct val="80000"/>
              </a:lnSpc>
              <a:buClr>
                <a:schemeClr val="tx1"/>
              </a:buClr>
              <a:buSzTx/>
              <a:buFont typeface="+mj-lt"/>
              <a:buAutoNum type="arabicPeriod" startAt="83"/>
            </a:pPr>
            <a:r>
              <a:rPr lang="en-US" sz="1250" dirty="0"/>
              <a:t>K. </a:t>
            </a:r>
            <a:r>
              <a:rPr lang="en-US" sz="1250" dirty="0" err="1"/>
              <a:t>Hambright</a:t>
            </a:r>
            <a:r>
              <a:rPr lang="en-US" sz="1250" dirty="0"/>
              <a:t>, “Challenging the broadcast allelopathy paradigm in toxigenic microbial eukaryotic ecology,” NSF, $385K</a:t>
            </a:r>
          </a:p>
          <a:p>
            <a:pPr>
              <a:lnSpc>
                <a:spcPct val="80000"/>
              </a:lnSpc>
              <a:buClr>
                <a:schemeClr val="tx1"/>
              </a:buClr>
              <a:buSzTx/>
              <a:buFont typeface="+mj-lt"/>
              <a:buAutoNum type="arabicPeriod" startAt="83"/>
            </a:pPr>
            <a:r>
              <a:rPr lang="en-US" sz="1250" dirty="0"/>
              <a:t>N. Snook, C. </a:t>
            </a:r>
            <a:r>
              <a:rPr lang="en-US" sz="1250" dirty="0" err="1"/>
              <a:t>Homeyer</a:t>
            </a:r>
            <a:r>
              <a:rPr lang="en-US" sz="1250" dirty="0"/>
              <a:t>, A. McGovern, “0-3 Hour Tornado Prediction using the Warn on Forecast System and Machine Learning,” NOAA, $363K</a:t>
            </a:r>
          </a:p>
          <a:p>
            <a:pPr>
              <a:lnSpc>
                <a:spcPct val="80000"/>
              </a:lnSpc>
              <a:buClr>
                <a:schemeClr val="tx1"/>
              </a:buClr>
              <a:buSzTx/>
              <a:buFont typeface="+mj-lt"/>
              <a:buAutoNum type="arabicPeriod" startAt="83"/>
            </a:pPr>
            <a:r>
              <a:rPr lang="en-US" sz="1250" dirty="0"/>
              <a:t>D. Andresen et al, “GP-ARGO: The Great Plains Augmented Regional Gateway to the Open Science Grid,”, NSF, $357K</a:t>
            </a:r>
          </a:p>
          <a:p>
            <a:pPr>
              <a:lnSpc>
                <a:spcPct val="80000"/>
              </a:lnSpc>
              <a:buClr>
                <a:schemeClr val="tx1"/>
              </a:buClr>
              <a:buSzTx/>
              <a:buFont typeface="+mj-lt"/>
              <a:buAutoNum type="arabicPeriod" startAt="83"/>
            </a:pPr>
            <a:r>
              <a:rPr lang="en-US" sz="1250" dirty="0"/>
              <a:t>W. Wu, G. </a:t>
            </a:r>
            <a:r>
              <a:rPr lang="en-US" sz="1250" dirty="0" err="1"/>
              <a:t>McFarquhar</a:t>
            </a:r>
            <a:r>
              <a:rPr lang="en-US" sz="1250" dirty="0"/>
              <a:t>, “From Clouds to Precipitation: Multiscale Dynamics-Microphysics Interactions in Cumulus Clouds,” DOE, $344K</a:t>
            </a:r>
          </a:p>
          <a:p>
            <a:pPr>
              <a:lnSpc>
                <a:spcPct val="80000"/>
              </a:lnSpc>
              <a:buClr>
                <a:schemeClr val="tx1"/>
              </a:buClr>
              <a:buSzTx/>
              <a:buFont typeface="+mj-lt"/>
              <a:buAutoNum type="arabicPeriod" startAt="83"/>
            </a:pPr>
            <a:r>
              <a:rPr lang="en-US" sz="1250" dirty="0"/>
              <a:t>A. McGovern, “Deep learning for operational identification and prediction of synoptic-scale fronts,” NOAA, $334K</a:t>
            </a:r>
          </a:p>
          <a:p>
            <a:pPr>
              <a:lnSpc>
                <a:spcPct val="80000"/>
              </a:lnSpc>
              <a:buClr>
                <a:schemeClr val="tx1"/>
              </a:buClr>
              <a:buSzTx/>
              <a:buFont typeface="+mj-lt"/>
              <a:buAutoNum type="arabicPeriod" startAt="83"/>
            </a:pPr>
            <a:r>
              <a:rPr lang="en-US" sz="1250" dirty="0"/>
              <a:t>M. Fishbein, “Can Hundreds of Unlinked Loci Really Resolve Recent, Rapid Radiations of Plant Species?,” NSF, $304K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92"/>
            </a:pPr>
            <a:r>
              <a:rPr lang="en-US" sz="1250" dirty="0"/>
              <a:t>C. </a:t>
            </a:r>
            <a:r>
              <a:rPr lang="en-US" sz="1250" dirty="0" err="1"/>
              <a:t>Homeyer</a:t>
            </a:r>
            <a:r>
              <a:rPr lang="en-US" sz="1250" dirty="0"/>
              <a:t>, A. McGovern, “Automated Detection and Analysis of Severe, Tropopause-Penetrating Convective Storm Patterns Using Remote Sensing Data Fusion and Deep Learning,” NASA, $325K</a:t>
            </a:r>
          </a:p>
          <a:p>
            <a:pPr>
              <a:lnSpc>
                <a:spcPct val="80000"/>
              </a:lnSpc>
              <a:buClr>
                <a:schemeClr val="tx1"/>
              </a:buClr>
              <a:buSzTx/>
              <a:buFont typeface="+mj-lt"/>
              <a:buAutoNum type="arabicPeriod" startAt="92"/>
            </a:pPr>
            <a:r>
              <a:rPr lang="en-US" sz="1250" dirty="0"/>
              <a:t>P. D. Sheehan, “Demographics of the Youngest Protostars and their Disks,” NSF, $300K</a:t>
            </a:r>
          </a:p>
          <a:p>
            <a:pPr>
              <a:lnSpc>
                <a:spcPct val="80000"/>
              </a:lnSpc>
              <a:buClr>
                <a:schemeClr val="tx1"/>
              </a:buClr>
              <a:buSzTx/>
              <a:buFont typeface="+mj-lt"/>
              <a:buAutoNum type="arabicPeriod" startAt="92"/>
            </a:pPr>
            <a:r>
              <a:rPr lang="en-US" sz="1250" dirty="0"/>
              <a:t>M. </a:t>
            </a:r>
            <a:r>
              <a:rPr lang="en-US" sz="1250" dirty="0" err="1"/>
              <a:t>Xue</a:t>
            </a:r>
            <a:r>
              <a:rPr lang="en-US" sz="1250" dirty="0"/>
              <a:t>, X. Hu, N. Snook, T. </a:t>
            </a:r>
            <a:r>
              <a:rPr lang="en-US" sz="1250" dirty="0" err="1"/>
              <a:t>Supinie</a:t>
            </a:r>
            <a:r>
              <a:rPr lang="en-US" sz="1250" dirty="0"/>
              <a:t>, “Unified Forecast System Research-to-Operations Project (UFS-R20) Task: RRFS and Retirement of Legacy Models,” NOAA, $292K</a:t>
            </a:r>
          </a:p>
          <a:p>
            <a:pPr>
              <a:lnSpc>
                <a:spcPct val="80000"/>
              </a:lnSpc>
              <a:buClr>
                <a:schemeClr val="tx1"/>
              </a:buClr>
              <a:buSzTx/>
              <a:buFont typeface="+mj-lt"/>
              <a:buAutoNum type="arabicPeriod" startAt="92"/>
            </a:pPr>
            <a:r>
              <a:rPr lang="en-US" sz="1250" dirty="0"/>
              <a:t>M. Biggerstaff, K. Elmore, “Understanding the Propagation and Evolution of Rotation in Linear Storms,” NOAA, $259K</a:t>
            </a:r>
          </a:p>
          <a:p>
            <a:pPr>
              <a:lnSpc>
                <a:spcPct val="80000"/>
              </a:lnSpc>
              <a:buClr>
                <a:schemeClr val="tx1"/>
              </a:buClr>
              <a:buSzTx/>
              <a:buFont typeface="+mj-lt"/>
              <a:buAutoNum type="arabicPeriod" startAt="92"/>
            </a:pPr>
            <a:r>
              <a:rPr lang="en-US" sz="1250" dirty="0"/>
              <a:t>X. Wang, “Accelerate the development of the Hurricane Analysis and Forecasting System (HAFS),” NOAA, $250K</a:t>
            </a:r>
          </a:p>
          <a:p>
            <a:pPr>
              <a:lnSpc>
                <a:spcPct val="80000"/>
              </a:lnSpc>
              <a:buClr>
                <a:schemeClr val="tx1"/>
              </a:buClr>
              <a:buSzTx/>
              <a:buFont typeface="+mj-lt"/>
              <a:buAutoNum type="arabicPeriod" startAt="92"/>
            </a:pPr>
            <a:r>
              <a:rPr lang="en-US" sz="1250" dirty="0"/>
              <a:t>D. Bodine, B. L. Cheong, T. Y. Yu, R. Palmer, A. Reinhart, P. E. </a:t>
            </a:r>
            <a:r>
              <a:rPr lang="en-US" sz="1250" dirty="0" err="1"/>
              <a:t>Kirstetter</a:t>
            </a:r>
            <a:r>
              <a:rPr lang="en-US" sz="1250" dirty="0"/>
              <a:t>, “Using Observations, Simulations, and Artificial Intelligence to Develop a Lake-Effect Snow Prediction System,” </a:t>
            </a:r>
            <a:r>
              <a:rPr lang="en-US" sz="1250" dirty="0" err="1"/>
              <a:t>Weathernews</a:t>
            </a:r>
            <a:r>
              <a:rPr lang="en-US" sz="1250" dirty="0"/>
              <a:t> Americas, $249K</a:t>
            </a:r>
          </a:p>
          <a:p>
            <a:pPr>
              <a:lnSpc>
                <a:spcPct val="80000"/>
              </a:lnSpc>
              <a:buClr>
                <a:schemeClr val="tx1"/>
              </a:buClr>
              <a:buSzTx/>
              <a:buFont typeface="+mj-lt"/>
              <a:buAutoNum type="arabicPeriod" startAt="92"/>
            </a:pPr>
            <a:r>
              <a:rPr lang="en-US" sz="1250" dirty="0"/>
              <a:t>X. Wang, A. Johnson, “UFS-R20 CAM Sub-Project: Rapid Refresh Forecast System (RRFS) development and implementation,” NOAA, $244K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272670247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53</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99"/>
            </a:pPr>
            <a:r>
              <a:rPr lang="en-US" sz="1250" dirty="0"/>
              <a:t>J. Walter, B. Carpenter, “Refining principal stress measurements in reservoir </a:t>
            </a:r>
            <a:r>
              <a:rPr lang="en-US" sz="1250" dirty="0" err="1"/>
              <a:t>underburden</a:t>
            </a:r>
            <a:r>
              <a:rPr lang="en-US" sz="1250" dirty="0"/>
              <a:t> in regions of induced seismicity through seismological tools, laboratory experiments, and theory,” Electric Power Research Institute Inc, $233K</a:t>
            </a:r>
          </a:p>
          <a:p>
            <a:pPr>
              <a:lnSpc>
                <a:spcPct val="80000"/>
              </a:lnSpc>
              <a:buClr>
                <a:schemeClr val="tx1"/>
              </a:buClr>
              <a:buSzTx/>
              <a:buFont typeface="+mj-lt"/>
              <a:buAutoNum type="arabicPeriod" startAt="99"/>
            </a:pPr>
            <a:r>
              <a:rPr lang="en-US" sz="1250" dirty="0"/>
              <a:t>M. </a:t>
            </a:r>
            <a:r>
              <a:rPr lang="en-US" sz="1250" dirty="0" err="1"/>
              <a:t>Xue</a:t>
            </a:r>
            <a:r>
              <a:rPr lang="en-US" sz="1250" dirty="0"/>
              <a:t>, C. Liu, N. Snook, “Advanced Data Assimilation and Prediction Research for Convective-Scale 'Warn-on-Forecast',” NOAA, $200K</a:t>
            </a:r>
          </a:p>
          <a:p>
            <a:pPr>
              <a:lnSpc>
                <a:spcPct val="80000"/>
              </a:lnSpc>
              <a:buClr>
                <a:schemeClr val="tx1"/>
              </a:buClr>
              <a:buSzTx/>
              <a:buFont typeface="+mj-lt"/>
              <a:buAutoNum type="arabicPeriod" startAt="99"/>
            </a:pPr>
            <a:r>
              <a:rPr lang="en-US" sz="1250" dirty="0"/>
              <a:t>P. Zhu, “CAREER: Lead-Free </a:t>
            </a:r>
            <a:r>
              <a:rPr lang="en-US" sz="1250" dirty="0" err="1"/>
              <a:t>Pseudohalide</a:t>
            </a:r>
            <a:r>
              <a:rPr lang="en-US" sz="1250" dirty="0"/>
              <a:t>/Halide Perovskites for Next-Generation White Light-Emitting Diodes,” NSF, $225K</a:t>
            </a:r>
          </a:p>
          <a:p>
            <a:pPr>
              <a:lnSpc>
                <a:spcPct val="80000"/>
              </a:lnSpc>
              <a:buClr>
                <a:schemeClr val="tx1"/>
              </a:buClr>
              <a:buSzTx/>
              <a:buFont typeface="+mj-lt"/>
              <a:buAutoNum type="arabicPeriod" startAt="99"/>
            </a:pPr>
            <a:r>
              <a:rPr lang="en-US" sz="1250" dirty="0"/>
              <a:t>F. Kong, M. </a:t>
            </a:r>
            <a:r>
              <a:rPr lang="en-US" sz="1250" dirty="0" err="1"/>
              <a:t>Xue</a:t>
            </a:r>
            <a:r>
              <a:rPr lang="en-US" sz="1250" dirty="0"/>
              <a:t>, “Development of a Storm-Scale Ensemble Numerical Weather Prediction System for Chongqing Meteorological Service,” Chinese </a:t>
            </a:r>
            <a:r>
              <a:rPr lang="en-US" sz="1250" dirty="0" err="1"/>
              <a:t>Acad</a:t>
            </a:r>
            <a:r>
              <a:rPr lang="en-US" sz="1250" dirty="0"/>
              <a:t> Sci, $199K</a:t>
            </a:r>
          </a:p>
          <a:p>
            <a:pPr>
              <a:lnSpc>
                <a:spcPct val="80000"/>
              </a:lnSpc>
              <a:buClr>
                <a:schemeClr val="tx1"/>
              </a:buClr>
              <a:buSzTx/>
              <a:buFont typeface="+mj-lt"/>
              <a:buAutoNum type="arabicPeriod" startAt="99"/>
            </a:pPr>
            <a:r>
              <a:rPr lang="en-US" sz="1250" dirty="0"/>
              <a:t>R. Nygaard, “Real-Time Drilling Optimization System for Improved Overall Rate of Penetration and Reduced Cost/Ft in Geothermal Drilling,” Oklahoma State U, $187K</a:t>
            </a:r>
          </a:p>
          <a:p>
            <a:pPr>
              <a:lnSpc>
                <a:spcPct val="80000"/>
              </a:lnSpc>
              <a:buClr>
                <a:schemeClr val="tx1"/>
              </a:buClr>
              <a:buSzTx/>
              <a:buFont typeface="+mj-lt"/>
              <a:buAutoNum type="arabicPeriod" startAt="99"/>
            </a:pPr>
            <a:r>
              <a:rPr lang="en-US" sz="1250" dirty="0"/>
              <a:t>E. Baron, “Unlocking Type </a:t>
            </a:r>
            <a:r>
              <a:rPr lang="en-US" sz="1250" dirty="0" err="1"/>
              <a:t>Ia</a:t>
            </a:r>
            <a:r>
              <a:rPr lang="en-US" sz="1250" dirty="0"/>
              <a:t> Supernovae with an Ultraviolet Key,” NASA, $181K</a:t>
            </a:r>
          </a:p>
          <a:p>
            <a:pPr>
              <a:lnSpc>
                <a:spcPct val="80000"/>
              </a:lnSpc>
              <a:buClr>
                <a:schemeClr val="tx1"/>
              </a:buClr>
              <a:buSzTx/>
              <a:buFont typeface="+mj-lt"/>
              <a:buAutoNum type="arabicPeriod" startAt="99"/>
            </a:pPr>
            <a:r>
              <a:rPr lang="en-US" sz="1250" dirty="0"/>
              <a:t>P. Gignac, “Ecomorphological diversification and the origin of phenotypic disparity in crocodile-line archosaurs,” NSF, $161K</a:t>
            </a:r>
          </a:p>
          <a:p>
            <a:pPr>
              <a:lnSpc>
                <a:spcPct val="80000"/>
              </a:lnSpc>
              <a:buClr>
                <a:schemeClr val="tx1"/>
              </a:buClr>
              <a:buSzTx/>
              <a:buFont typeface="+mj-lt"/>
              <a:buAutoNum type="arabicPeriod" startAt="99"/>
            </a:pPr>
            <a:r>
              <a:rPr lang="en-US" sz="1250" dirty="0"/>
              <a:t>T. </a:t>
            </a:r>
            <a:r>
              <a:rPr lang="en-US" sz="1250" dirty="0" err="1"/>
              <a:t>Misiewicz</a:t>
            </a:r>
            <a:r>
              <a:rPr lang="en-US" sz="1250" dirty="0"/>
              <a:t>, A. Moore, “NSF Postdoctoral Fellowship in Biology FY 2018,” NSF, $138K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07"/>
            </a:pPr>
            <a:r>
              <a:rPr lang="en-US" sz="1250" dirty="0"/>
              <a:t>J. </a:t>
            </a:r>
            <a:r>
              <a:rPr lang="en-US" sz="1250" dirty="0" err="1"/>
              <a:t>Basara</a:t>
            </a:r>
            <a:r>
              <a:rPr lang="en-US" sz="1250" dirty="0"/>
              <a:t>, “19-EARTH19-321, Evaluating the Contributions of Local and Non-Local Land Atmosphere Coupling to Flash Drought Evolution and Prediction,” NASA, $135K</a:t>
            </a:r>
          </a:p>
          <a:p>
            <a:pPr>
              <a:lnSpc>
                <a:spcPct val="80000"/>
              </a:lnSpc>
              <a:buClr>
                <a:schemeClr val="tx1"/>
              </a:buClr>
              <a:buSzTx/>
              <a:buFont typeface="+mj-lt"/>
              <a:buAutoNum type="arabicPeriod" startAt="107"/>
            </a:pPr>
            <a:r>
              <a:rPr lang="en-US" sz="1250" dirty="0"/>
              <a:t>B. </a:t>
            </a:r>
            <a:r>
              <a:rPr lang="en-US" sz="1250" dirty="0" err="1"/>
              <a:t>Mooers</a:t>
            </a:r>
            <a:r>
              <a:rPr lang="en-US" sz="1250" dirty="0"/>
              <a:t>, “Role of a Lysine Hydroxylase in Breast Cancer,” OCAST, $135K</a:t>
            </a:r>
          </a:p>
          <a:p>
            <a:pPr>
              <a:lnSpc>
                <a:spcPct val="80000"/>
              </a:lnSpc>
              <a:buClr>
                <a:schemeClr val="tx1"/>
              </a:buClr>
              <a:buSzTx/>
              <a:buFont typeface="+mj-lt"/>
              <a:buAutoNum type="arabicPeriod" startAt="107"/>
            </a:pPr>
            <a:r>
              <a:rPr lang="en-US" sz="1250" dirty="0"/>
              <a:t>Q. Xu, “Advance the Cutting-Edge Science and Technology in Radar and Satellite Data Assimilation for Analyses and Predictions of Severe Storms and Tropical Cyclones,” DOD ONR, $124K</a:t>
            </a:r>
          </a:p>
          <a:p>
            <a:pPr>
              <a:lnSpc>
                <a:spcPct val="80000"/>
              </a:lnSpc>
              <a:buClr>
                <a:schemeClr val="tx1"/>
              </a:buClr>
              <a:buSzTx/>
              <a:buFont typeface="+mj-lt"/>
              <a:buAutoNum type="arabicPeriod" startAt="107"/>
            </a:pPr>
            <a:r>
              <a:rPr lang="en-US" sz="1250" dirty="0"/>
              <a:t>E. Maher, D. </a:t>
            </a:r>
            <a:r>
              <a:rPr lang="en-US" sz="1250" dirty="0" err="1"/>
              <a:t>Horm</a:t>
            </a:r>
            <a:r>
              <a:rPr lang="en-US" sz="1250" dirty="0"/>
              <a:t>, “</a:t>
            </a:r>
            <a:r>
              <a:rPr lang="en-US" sz="1250" dirty="0" err="1"/>
              <a:t>OKFutures</a:t>
            </a:r>
            <a:r>
              <a:rPr lang="en-US" sz="1250" dirty="0"/>
              <a:t> Systems-Level Evaluation Planning Oklahoma Partnership for School Readiness,” </a:t>
            </a:r>
            <a:r>
              <a:rPr lang="en-US" sz="1250" dirty="0" err="1"/>
              <a:t>OKFutures</a:t>
            </a:r>
            <a:r>
              <a:rPr lang="en-US" sz="1250" dirty="0"/>
              <a:t>, $112K</a:t>
            </a:r>
          </a:p>
          <a:p>
            <a:pPr>
              <a:lnSpc>
                <a:spcPct val="80000"/>
              </a:lnSpc>
              <a:buClr>
                <a:schemeClr val="tx1"/>
              </a:buClr>
              <a:buSzTx/>
              <a:buFont typeface="+mj-lt"/>
              <a:buAutoNum type="arabicPeriod" startAt="107"/>
            </a:pPr>
            <a:r>
              <a:rPr lang="en-US" sz="1250" dirty="0"/>
              <a:t>D. </a:t>
            </a:r>
            <a:r>
              <a:rPr lang="en-US" sz="1250" dirty="0" err="1"/>
              <a:t>Devegowda</a:t>
            </a:r>
            <a:r>
              <a:rPr lang="en-US" sz="1250" dirty="0"/>
              <a:t>, “Factors Governing </a:t>
            </a:r>
            <a:r>
              <a:rPr lang="en-US" sz="1250" dirty="0" err="1"/>
              <a:t>Diffusiophoresis</a:t>
            </a:r>
            <a:r>
              <a:rPr lang="en-US" sz="1250" dirty="0"/>
              <a:t> and its Impact on Fluid Flow in Porous Media,” American Chemical Society, $110K</a:t>
            </a:r>
          </a:p>
          <a:p>
            <a:pPr>
              <a:lnSpc>
                <a:spcPct val="80000"/>
              </a:lnSpc>
              <a:buClr>
                <a:schemeClr val="tx1"/>
              </a:buClr>
              <a:buSzTx/>
              <a:buFont typeface="+mj-lt"/>
              <a:buAutoNum type="arabicPeriod" startAt="107"/>
            </a:pPr>
            <a:r>
              <a:rPr lang="en-US" sz="1250" dirty="0"/>
              <a:t>X. Wang, Y. Wang, “Development and Research of Hybrid </a:t>
            </a:r>
            <a:r>
              <a:rPr lang="en-US" sz="1250" dirty="0" err="1"/>
              <a:t>EnVar</a:t>
            </a:r>
            <a:r>
              <a:rPr lang="en-US" sz="1250" dirty="0"/>
              <a:t> Data Assimilation for Convective-Scale,” NOAA, $100K</a:t>
            </a:r>
          </a:p>
          <a:p>
            <a:pPr>
              <a:lnSpc>
                <a:spcPct val="80000"/>
              </a:lnSpc>
              <a:buClr>
                <a:schemeClr val="tx1"/>
              </a:buClr>
              <a:buSzTx/>
              <a:buFont typeface="+mj-lt"/>
              <a:buAutoNum type="arabicPeriod" startAt="107"/>
            </a:pPr>
            <a:r>
              <a:rPr lang="en-US" sz="1250" dirty="0"/>
              <a:t>R. Nygaard, “Advanced cement characterization and modeling to evaluate novel additives to improve wellbore integrity,” Oklahoma State U, $100K</a:t>
            </a:r>
          </a:p>
          <a:p>
            <a:pPr>
              <a:lnSpc>
                <a:spcPct val="80000"/>
              </a:lnSpc>
              <a:buClr>
                <a:schemeClr val="tx1"/>
              </a:buClr>
              <a:buSzTx/>
              <a:buFont typeface="+mj-lt"/>
              <a:buAutoNum type="arabicPeriod" startAt="107"/>
            </a:pPr>
            <a:r>
              <a:rPr lang="en-US" sz="1250" dirty="0"/>
              <a:t>P. </a:t>
            </a:r>
            <a:r>
              <a:rPr lang="en-US" sz="1250" dirty="0" err="1"/>
              <a:t>Kotlik</a:t>
            </a:r>
            <a:r>
              <a:rPr lang="en-US" sz="1250" dirty="0"/>
              <a:t>, S. Markova, H. Lanier, “Genomics of adaptation along a latitudinal cline: Bank vole genome sequencing collaboration,” Czech Academy of Science $90K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220601992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54</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115"/>
            </a:pPr>
            <a:r>
              <a:rPr lang="en-US" sz="1250" dirty="0"/>
              <a:t>K. Brewster, F. </a:t>
            </a:r>
            <a:r>
              <a:rPr lang="en-US" sz="1250" dirty="0" err="1"/>
              <a:t>Carr</a:t>
            </a:r>
            <a:r>
              <a:rPr lang="en-US" sz="1250" dirty="0"/>
              <a:t>, N. Snook, “CASA DFW Testbed Operations and Data Impacts,” Synoptics, $89K</a:t>
            </a:r>
          </a:p>
          <a:p>
            <a:pPr>
              <a:lnSpc>
                <a:spcPct val="80000"/>
              </a:lnSpc>
              <a:buClr>
                <a:schemeClr val="tx1"/>
              </a:buClr>
              <a:buSzTx/>
              <a:buFont typeface="+mj-lt"/>
              <a:buAutoNum type="arabicPeriod" startAt="115"/>
            </a:pPr>
            <a:r>
              <a:rPr lang="en-US" sz="1250" dirty="0"/>
              <a:t>F. Kong, X. Hu, “Development of a Storm-Scale Ensemble Numerical Weather Prediction System for Chongqing Meteorological Service,” Chinese </a:t>
            </a:r>
            <a:r>
              <a:rPr lang="en-US" sz="1250" dirty="0" err="1"/>
              <a:t>Acad</a:t>
            </a:r>
            <a:r>
              <a:rPr lang="en-US" sz="1250" dirty="0"/>
              <a:t> Sci, $87K</a:t>
            </a:r>
          </a:p>
          <a:p>
            <a:pPr>
              <a:lnSpc>
                <a:spcPct val="80000"/>
              </a:lnSpc>
              <a:buClr>
                <a:schemeClr val="tx1"/>
              </a:buClr>
              <a:buSzTx/>
              <a:buFont typeface="+mj-lt"/>
              <a:buAutoNum type="arabicPeriod" startAt="115"/>
            </a:pPr>
            <a:r>
              <a:rPr lang="en-US" sz="1250" dirty="0"/>
              <a:t>X. Dai, “Microlensing Size of AGN Reflection Hump,” NASA, $73K</a:t>
            </a:r>
          </a:p>
          <a:p>
            <a:pPr>
              <a:lnSpc>
                <a:spcPct val="80000"/>
              </a:lnSpc>
              <a:buClr>
                <a:schemeClr val="tx1"/>
              </a:buClr>
              <a:buSzTx/>
              <a:buFont typeface="+mj-lt"/>
              <a:buAutoNum type="arabicPeriod" startAt="115"/>
            </a:pPr>
            <a:r>
              <a:rPr lang="en-US" sz="1250" dirty="0"/>
              <a:t>J. Pei, “Improving the Modeling Fidelity of Complex Aerospace Systems with Mem-Models,” Oklahoma State U, $27K</a:t>
            </a:r>
          </a:p>
          <a:p>
            <a:pPr>
              <a:lnSpc>
                <a:spcPct val="80000"/>
              </a:lnSpc>
              <a:buClr>
                <a:schemeClr val="tx1"/>
              </a:buClr>
              <a:buSzTx/>
              <a:buFont typeface="+mj-lt"/>
              <a:buAutoNum type="arabicPeriod" startAt="115"/>
            </a:pPr>
            <a:r>
              <a:rPr lang="en-US" sz="1250" dirty="0"/>
              <a:t>?, S. Schroeder, “Modulation of the human lung transcriptomic immune response by SARS-CoV-2 M protein,” Presbyterian Health </a:t>
            </a:r>
            <a:r>
              <a:rPr lang="en-US" sz="1250" dirty="0" err="1"/>
              <a:t>Fndtn</a:t>
            </a:r>
            <a:r>
              <a:rPr lang="en-US" sz="1250" dirty="0"/>
              <a:t>, $25K</a:t>
            </a:r>
          </a:p>
          <a:p>
            <a:pPr>
              <a:lnSpc>
                <a:spcPct val="80000"/>
              </a:lnSpc>
              <a:buClr>
                <a:schemeClr val="tx1"/>
              </a:buClr>
              <a:buSzTx/>
              <a:buFont typeface="+mj-lt"/>
              <a:buAutoNum type="arabicPeriod" startAt="115"/>
            </a:pPr>
            <a:r>
              <a:rPr lang="en-US" sz="1250" dirty="0"/>
              <a:t>S. Schroeder, “Viral RNA Structures, Function, and Energetics,” NIH, $25K</a:t>
            </a:r>
          </a:p>
          <a:p>
            <a:pPr>
              <a:lnSpc>
                <a:spcPct val="80000"/>
              </a:lnSpc>
              <a:buClr>
                <a:schemeClr val="tx1"/>
              </a:buClr>
              <a:buSzTx/>
              <a:buFont typeface="+mj-lt"/>
              <a:buAutoNum type="arabicPeriod" startAt="115"/>
            </a:pPr>
            <a:r>
              <a:rPr lang="en-US" sz="1250" dirty="0"/>
              <a:t>P. D. Sheehan, “Surrogate Modeling of </a:t>
            </a:r>
            <a:r>
              <a:rPr lang="en-US" sz="1250" dirty="0" err="1"/>
              <a:t>Protostellar</a:t>
            </a:r>
            <a:r>
              <a:rPr lang="en-US" sz="1250" dirty="0"/>
              <a:t> Disk Radiative Transfer Models,” NRAO, $10K</a:t>
            </a:r>
          </a:p>
          <a:p>
            <a:pPr>
              <a:lnSpc>
                <a:spcPct val="80000"/>
              </a:lnSpc>
              <a:buClr>
                <a:schemeClr val="tx1"/>
              </a:buClr>
              <a:buSzTx/>
              <a:buFont typeface="+mj-lt"/>
              <a:buAutoNum type="arabicPeriod" startAt="115"/>
            </a:pPr>
            <a:r>
              <a:rPr lang="en-US" sz="1250" dirty="0"/>
              <a:t>P. Brown, C. Ashall, E. Baron, A. </a:t>
            </a:r>
            <a:r>
              <a:rPr lang="en-US" sz="1250" dirty="0" err="1"/>
              <a:t>Cikota</a:t>
            </a:r>
            <a:r>
              <a:rPr lang="en-US" sz="1250" dirty="0"/>
              <a:t>, L. </a:t>
            </a:r>
            <a:r>
              <a:rPr lang="en-US" sz="1250" dirty="0" err="1"/>
              <a:t>Galbany</a:t>
            </a:r>
            <a:r>
              <a:rPr lang="en-US" sz="1250" dirty="0"/>
              <a:t>, P. </a:t>
            </a:r>
            <a:r>
              <a:rPr lang="en-US" sz="1250" dirty="0" err="1"/>
              <a:t>Hoeflich</a:t>
            </a:r>
            <a:r>
              <a:rPr lang="en-US" sz="1250" dirty="0"/>
              <a:t>, D. Howell, P. Milne, N. </a:t>
            </a:r>
            <a:r>
              <a:rPr lang="en-US" sz="1250" dirty="0" err="1"/>
              <a:t>Suntzeff</a:t>
            </a:r>
            <a:r>
              <a:rPr lang="en-US" sz="1250" dirty="0"/>
              <a:t>, L. Wang, X. Wang, Y. Yang, J. Zhang, “Ultraviolet Spectroscopy of Extreme Standard Candles, 2021-2022, 62 Orbits,” NASA, $?</a:t>
            </a:r>
          </a:p>
        </p:txBody>
      </p:sp>
      <p:sp>
        <p:nvSpPr>
          <p:cNvPr id="926724" name="Rectangle 4"/>
          <p:cNvSpPr>
            <a:spLocks noGrp="1" noChangeArrowheads="1"/>
          </p:cNvSpPr>
          <p:nvPr>
            <p:ph type="body" sz="half" idx="2"/>
          </p:nvPr>
        </p:nvSpPr>
        <p:spPr>
          <a:xfrm>
            <a:off x="4724400" y="1219200"/>
            <a:ext cx="4038600" cy="4267200"/>
          </a:xfrm>
        </p:spPr>
        <p:txBody>
          <a:bodyPr/>
          <a:lstStyle/>
          <a:p>
            <a:pPr marL="0" indent="0">
              <a:lnSpc>
                <a:spcPct val="80000"/>
              </a:lnSpc>
              <a:buClr>
                <a:schemeClr val="tx1"/>
              </a:buClr>
              <a:buSzTx/>
              <a:buNone/>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141811985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55</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373221" y="1246496"/>
            <a:ext cx="4343400" cy="4495800"/>
          </a:xfrm>
        </p:spPr>
        <p:txBody>
          <a:bodyPr/>
          <a:lstStyle/>
          <a:p>
            <a:pPr>
              <a:lnSpc>
                <a:spcPct val="80000"/>
              </a:lnSpc>
              <a:buClr>
                <a:schemeClr val="tx1"/>
              </a:buClr>
              <a:buSzTx/>
              <a:buFont typeface="+mj-lt"/>
              <a:buAutoNum type="arabicPeriod" startAt="123"/>
            </a:pPr>
            <a:r>
              <a:rPr lang="en-US" sz="1250" dirty="0"/>
              <a:t>A.T. Peterson (KU), X. Xiao, J. </a:t>
            </a:r>
            <a:r>
              <a:rPr lang="en-US" sz="1250" dirty="0" err="1"/>
              <a:t>Basara</a:t>
            </a:r>
            <a:r>
              <a:rPr lang="en-US" sz="1250" dirty="0"/>
              <a:t>, R. </a:t>
            </a:r>
            <a:r>
              <a:rPr lang="en-US" sz="1250" dirty="0" err="1"/>
              <a:t>Jabrzemski</a:t>
            </a:r>
            <a:r>
              <a:rPr lang="en-US" sz="1250" dirty="0"/>
              <a:t>,   H. Neeman, S. Little (OSU), R. Brennan (UCO), F. </a:t>
            </a:r>
            <a:r>
              <a:rPr lang="en-US" sz="1250" dirty="0" err="1"/>
              <a:t>Agusto</a:t>
            </a:r>
            <a:r>
              <a:rPr lang="en-US" sz="1250" dirty="0"/>
              <a:t> (KU), R. Raghavan (KSU), A. Ghosh (PSU), A. </a:t>
            </a:r>
            <a:r>
              <a:rPr lang="en-US" sz="1250" dirty="0" err="1"/>
              <a:t>Khalighifar</a:t>
            </a:r>
            <a:r>
              <a:rPr lang="en-US" sz="1250" dirty="0"/>
              <a:t> (KU), “RII Track-2 FEC: Marshalling Diverse Big Data Streams to Understand Complexity of Tick-borne Diseases in the Southern Great Plains,” NSF, $3.9M (total), $883K (OU)</a:t>
            </a:r>
          </a:p>
          <a:p>
            <a:pPr>
              <a:lnSpc>
                <a:spcPct val="80000"/>
              </a:lnSpc>
              <a:buClr>
                <a:schemeClr val="tx1"/>
              </a:buClr>
              <a:buSzTx/>
              <a:buFont typeface="+mj-lt"/>
              <a:buAutoNum type="arabicPeriod" startAt="123"/>
            </a:pPr>
            <a:r>
              <a:rPr lang="en-US" sz="1250" dirty="0"/>
              <a:t>L. Xiang, “Academic-Industry Partnership for the Translation of a 4D in vivo Dosimetry Approach for Radiation Therapy,” NIH, $3.8M</a:t>
            </a:r>
          </a:p>
          <a:p>
            <a:pPr>
              <a:lnSpc>
                <a:spcPct val="80000"/>
              </a:lnSpc>
              <a:buClr>
                <a:schemeClr val="tx1"/>
              </a:buClr>
              <a:buSzTx/>
              <a:buFont typeface="+mj-lt"/>
              <a:buAutoNum type="arabicPeriod" startAt="123"/>
            </a:pPr>
            <a:r>
              <a:rPr lang="en-US" sz="1250" dirty="0"/>
              <a:t>X. Xiao, D. Prosser (USGS), </a:t>
            </a:r>
            <a:r>
              <a:rPr lang="en-US" sz="1250" dirty="0" err="1"/>
              <a:t>R.Webby</a:t>
            </a:r>
            <a:r>
              <a:rPr lang="en-US" sz="1250" dirty="0"/>
              <a:t> (St. Jude Children’s), </a:t>
            </a:r>
            <a:r>
              <a:rPr lang="en-US" sz="1250" dirty="0" err="1"/>
              <a:t>Yuanwei</a:t>
            </a:r>
            <a:r>
              <a:rPr lang="en-US" sz="1250" dirty="0"/>
              <a:t> Qin, “US-China Collab: Harnessing big data to understand and predict diversity and transmission of human- and animal-infected avian influenza viruses in China,” NSF, $2.5M (total), $2M (OU)</a:t>
            </a:r>
          </a:p>
          <a:p>
            <a:pPr>
              <a:lnSpc>
                <a:spcPct val="80000"/>
              </a:lnSpc>
              <a:buClr>
                <a:schemeClr val="tx1"/>
              </a:buClr>
              <a:buSzTx/>
              <a:buFont typeface="+mj-lt"/>
              <a:buAutoNum type="arabicPeriod" startAt="123"/>
            </a:pPr>
            <a:r>
              <a:rPr lang="en-US" sz="1250" dirty="0"/>
              <a:t>P. Gaffney (OMRF), B. McKinney (TU), “Molecular Mechanisms and Genetics of Autoimmunity,” NIH, $2.4M</a:t>
            </a:r>
          </a:p>
          <a:p>
            <a:pPr>
              <a:lnSpc>
                <a:spcPct val="80000"/>
              </a:lnSpc>
              <a:buClr>
                <a:schemeClr val="tx1"/>
              </a:buClr>
              <a:buSzTx/>
              <a:buFont typeface="+mj-lt"/>
              <a:buAutoNum type="arabicPeriod" startAt="123"/>
            </a:pPr>
            <a:r>
              <a:rPr lang="en-US" sz="1250" dirty="0"/>
              <a:t>K. D. </a:t>
            </a:r>
            <a:r>
              <a:rPr lang="en-US" sz="1250" dirty="0" err="1"/>
              <a:t>Hambright</a:t>
            </a:r>
            <a:r>
              <a:rPr lang="en-US" sz="1250" dirty="0"/>
              <a:t>, L. </a:t>
            </a:r>
            <a:r>
              <a:rPr lang="en-US" sz="1250" dirty="0" err="1"/>
              <a:t>Krumholz</a:t>
            </a:r>
            <a:r>
              <a:rPr lang="en-US" sz="1250" dirty="0"/>
              <a:t>, A. Wilson (Auburn U),    H. </a:t>
            </a:r>
            <a:r>
              <a:rPr lang="en-US" sz="1250" dirty="0" err="1"/>
              <a:t>Paerl</a:t>
            </a:r>
            <a:r>
              <a:rPr lang="en-US" sz="1250" dirty="0"/>
              <a:t> (UNC Chapel Hill), M. Steffen (James Madison U), “Dimensions: Collaborative research: The cyanobacterial bloom microbial interactome as a model for understanding biogeographical and seasonal patterns in functional biodiversity,” NSF, $2M</a:t>
            </a:r>
          </a:p>
          <a:p>
            <a:pPr>
              <a:lnSpc>
                <a:spcPct val="80000"/>
              </a:lnSpc>
              <a:buClr>
                <a:schemeClr val="tx1"/>
              </a:buClr>
              <a:buSzTx/>
              <a:buFont typeface="+mj-lt"/>
              <a:buAutoNum type="arabicPeriod" startAt="123"/>
            </a:pPr>
            <a:r>
              <a:rPr lang="en-US" sz="1250" dirty="0"/>
              <a:t>M. Paulus (LIBR), B. McKinney (TU), “The Center for Neuroscience-based Mental Health Assessment and Prediction (NEUROMAP),” NIH, $1.49M</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29"/>
            </a:pPr>
            <a:r>
              <a:rPr lang="en-US" sz="1250" dirty="0"/>
              <a:t>R. McPherson, E. </a:t>
            </a:r>
            <a:r>
              <a:rPr lang="en-US" sz="1250" dirty="0" err="1"/>
              <a:t>Kuster</a:t>
            </a:r>
            <a:r>
              <a:rPr lang="en-US" sz="1250" dirty="0"/>
              <a:t>, E. Martin, B. Moore, M. Shafer, “Hosting the Department of the Interior's South Central Climate Adaptation Science Center,” USDOI/USGS, $870K</a:t>
            </a:r>
          </a:p>
          <a:p>
            <a:pPr>
              <a:lnSpc>
                <a:spcPct val="80000"/>
              </a:lnSpc>
              <a:buClr>
                <a:schemeClr val="tx1"/>
              </a:buClr>
              <a:buSzTx/>
              <a:buFont typeface="+mj-lt"/>
              <a:buAutoNum type="arabicPeriod" startAt="129"/>
            </a:pPr>
            <a:r>
              <a:rPr lang="en-US" sz="1250" dirty="0"/>
              <a:t>G. </a:t>
            </a:r>
            <a:r>
              <a:rPr lang="en-US" sz="1250" dirty="0" err="1"/>
              <a:t>McFarquhar</a:t>
            </a:r>
            <a:r>
              <a:rPr lang="en-US" sz="1250" dirty="0"/>
              <a:t>, R. </a:t>
            </a:r>
            <a:r>
              <a:rPr lang="en-US" sz="1250" dirty="0" err="1"/>
              <a:t>Rauber</a:t>
            </a:r>
            <a:r>
              <a:rPr lang="en-US" sz="1250" dirty="0"/>
              <a:t> (UIUC), “SOCRATES: Microphysical processes in Southern Ocean Clouds,” NSF, $821K (total), $367K (OU)</a:t>
            </a:r>
          </a:p>
          <a:p>
            <a:pPr>
              <a:lnSpc>
                <a:spcPct val="80000"/>
              </a:lnSpc>
              <a:buClr>
                <a:schemeClr val="tx1"/>
              </a:buClr>
              <a:buSzTx/>
              <a:buFont typeface="+mj-lt"/>
              <a:buAutoNum type="arabicPeriod" startAt="129"/>
            </a:pPr>
            <a:r>
              <a:rPr lang="en-US" sz="1250" dirty="0"/>
              <a:t>D. K. Walters, “Implementation and Validation of Advanced Turbulence Modeling Methods for Liquid Metal Flow in Nek5000,” DOE, $756K</a:t>
            </a:r>
          </a:p>
          <a:p>
            <a:pPr>
              <a:lnSpc>
                <a:spcPct val="80000"/>
              </a:lnSpc>
              <a:buClr>
                <a:schemeClr val="tx1"/>
              </a:buClr>
              <a:buSzTx/>
              <a:buFont typeface="+mj-lt"/>
              <a:buAutoNum type="arabicPeriod" startAt="129"/>
            </a:pPr>
            <a:r>
              <a:rPr lang="en-US" sz="1250" dirty="0"/>
              <a:t>K. Brewster, F. Kong, N. Snook, M. </a:t>
            </a:r>
            <a:r>
              <a:rPr lang="en-US" sz="1250" dirty="0" err="1"/>
              <a:t>Xue</a:t>
            </a:r>
            <a:r>
              <a:rPr lang="en-US" sz="1250" dirty="0"/>
              <a:t>, </a:t>
            </a:r>
            <a:r>
              <a:rPr lang="en-US" sz="1250" dirty="0" err="1"/>
              <a:t>C.Zhang</a:t>
            </a:r>
            <a:r>
              <a:rPr lang="en-US" sz="1250" dirty="0"/>
              <a:t>, “Enhancing CAM Ensemble Forecast System and Improving Ensemble Forecast Products in Support of HMT Winter Weather and Heavy Precipitation Forecasting,” NOAA, $748K</a:t>
            </a:r>
          </a:p>
          <a:p>
            <a:pPr>
              <a:lnSpc>
                <a:spcPct val="80000"/>
              </a:lnSpc>
              <a:buClr>
                <a:schemeClr val="tx1"/>
              </a:buClr>
              <a:buSzTx/>
              <a:buFont typeface="+mj-lt"/>
              <a:buAutoNum type="arabicPeriod" startAt="129"/>
            </a:pPr>
            <a:r>
              <a:rPr lang="en-US" sz="1250" dirty="0"/>
              <a:t>B. Wang, “Catalysis Driven by Confined Hot Carriers at the Liquid/Metal/Zeolite Interface,” DOE, $750K</a:t>
            </a:r>
          </a:p>
          <a:p>
            <a:pPr>
              <a:lnSpc>
                <a:spcPct val="80000"/>
              </a:lnSpc>
              <a:buClr>
                <a:schemeClr val="tx1"/>
              </a:buClr>
              <a:buSzTx/>
              <a:buFont typeface="+mj-lt"/>
              <a:buAutoNum type="arabicPeriod" startAt="129"/>
            </a:pPr>
            <a:r>
              <a:rPr lang="en-US" sz="1250" dirty="0"/>
              <a:t>M. Biggerstaff, “Spatiotemporal maps of damaging winds from integrated remote and in situ observations,” NIST, $737K</a:t>
            </a:r>
          </a:p>
          <a:p>
            <a:pPr>
              <a:lnSpc>
                <a:spcPct val="80000"/>
              </a:lnSpc>
              <a:buClr>
                <a:schemeClr val="tx1"/>
              </a:buClr>
              <a:buSzTx/>
              <a:buFont typeface="+mj-lt"/>
              <a:buAutoNum type="arabicPeriod" startAt="129"/>
            </a:pPr>
            <a:r>
              <a:rPr lang="en-US" sz="1250" dirty="0"/>
              <a:t>C. Pan, “Integrating single-cell wetland microbiome structure, function, and activity to ecosystem-scale biogeochemical fluxes,” DOE, $637K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112490934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56</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4267200" cy="4495800"/>
          </a:xfrm>
        </p:spPr>
        <p:txBody>
          <a:bodyPr/>
          <a:lstStyle/>
          <a:p>
            <a:pPr>
              <a:lnSpc>
                <a:spcPct val="80000"/>
              </a:lnSpc>
              <a:buClr>
                <a:schemeClr val="tx1"/>
              </a:buClr>
              <a:buSzTx/>
              <a:buFont typeface="+mj-lt"/>
              <a:buAutoNum type="arabicPeriod" startAt="136"/>
            </a:pPr>
            <a:r>
              <a:rPr lang="en-US" sz="1250" dirty="0"/>
              <a:t>G. </a:t>
            </a:r>
            <a:r>
              <a:rPr lang="en-US" sz="1250" dirty="0" err="1"/>
              <a:t>McFarquhar</a:t>
            </a:r>
            <a:r>
              <a:rPr lang="en-US" sz="1250" dirty="0"/>
              <a:t>, W. Wu, R. </a:t>
            </a:r>
            <a:r>
              <a:rPr lang="en-US" sz="1250" dirty="0" err="1"/>
              <a:t>Rauber</a:t>
            </a:r>
            <a:r>
              <a:rPr lang="en-US" sz="1250" dirty="0"/>
              <a:t> (UIUC), “Collaborative Research: Impacts of microphysical, thermodynamic, and dynamical processes on nocturnal and oceanic convective systems via analyses from PECAN and HAIC/HIWC,” NSF, $549K</a:t>
            </a:r>
          </a:p>
          <a:p>
            <a:pPr>
              <a:lnSpc>
                <a:spcPct val="80000"/>
              </a:lnSpc>
              <a:buClr>
                <a:schemeClr val="tx1"/>
              </a:buClr>
              <a:buSzTx/>
              <a:buFont typeface="+mj-lt"/>
              <a:buAutoNum type="arabicPeriod" startAt="136"/>
            </a:pPr>
            <a:r>
              <a:rPr lang="de-DE" sz="1250" dirty="0"/>
              <a:t>N. Yussouf, P. Heinselman, L. J. Wicker, Y. Jung, M. Xue, </a:t>
            </a:r>
            <a:r>
              <a:rPr lang="en-US" sz="1250" dirty="0"/>
              <a:t>“Impact of Assimilating Phased Array Radar Observations on Convective-scale Numerical Weather Prediction Model for Severe Weather Forecasts, Spectrum Efficient National Surveillance Radar (SENSR) research as part of 2015 Spectrum Pipeline Act,” ?, $544K</a:t>
            </a:r>
          </a:p>
          <a:p>
            <a:pPr>
              <a:lnSpc>
                <a:spcPct val="80000"/>
              </a:lnSpc>
              <a:buClr>
                <a:schemeClr val="tx1"/>
              </a:buClr>
              <a:buSzTx/>
              <a:buFont typeface="+mj-lt"/>
              <a:buAutoNum type="arabicPeriod" startAt="136"/>
            </a:pPr>
            <a:r>
              <a:rPr lang="en-US" sz="1250" dirty="0"/>
              <a:t>G. Richter-Addo, “Chemical Reactivity and Redox Behavior of Heme-</a:t>
            </a:r>
            <a:r>
              <a:rPr lang="en-US" sz="1250" dirty="0" err="1"/>
              <a:t>HNOx</a:t>
            </a:r>
            <a:r>
              <a:rPr lang="en-US" sz="1250" dirty="0"/>
              <a:t> Derivatives,” NSF, $540K</a:t>
            </a:r>
          </a:p>
          <a:p>
            <a:pPr>
              <a:lnSpc>
                <a:spcPct val="80000"/>
              </a:lnSpc>
              <a:buClr>
                <a:schemeClr val="tx1"/>
              </a:buClr>
              <a:buSzTx/>
              <a:buFont typeface="+mj-lt"/>
              <a:buAutoNum type="arabicPeriod" startAt="136"/>
            </a:pPr>
            <a:r>
              <a:rPr lang="en-US" sz="1250" dirty="0"/>
              <a:t>M. </a:t>
            </a:r>
            <a:r>
              <a:rPr lang="en-US" sz="1250" dirty="0" err="1"/>
              <a:t>Xue</a:t>
            </a:r>
            <a:r>
              <a:rPr lang="en-US" sz="1250" dirty="0"/>
              <a:t>, C. Ziegler, X. Hu, “Collaborative Research: Observing and Understanding PBL Heterogeneities and Their Impacts on Tornadic Storms During VORTEX-SE 2018 Field Experiment,” NSF, $524K</a:t>
            </a:r>
          </a:p>
          <a:p>
            <a:pPr>
              <a:lnSpc>
                <a:spcPct val="80000"/>
              </a:lnSpc>
              <a:buClr>
                <a:schemeClr val="tx1"/>
              </a:buClr>
              <a:buSzTx/>
              <a:buFont typeface="+mj-lt"/>
              <a:buAutoNum type="arabicPeriod" startAt="136"/>
            </a:pPr>
            <a:r>
              <a:rPr lang="en-US" sz="1250" dirty="0"/>
              <a:t>N. </a:t>
            </a:r>
            <a:r>
              <a:rPr lang="en-US" sz="1250" dirty="0" err="1"/>
              <a:t>Kaib</a:t>
            </a:r>
            <a:r>
              <a:rPr lang="en-US" sz="1250" dirty="0"/>
              <a:t>, “CAREER: Next Generation Models of Planet Formation and Evolution,” NSF, $521K</a:t>
            </a:r>
          </a:p>
          <a:p>
            <a:pPr>
              <a:lnSpc>
                <a:spcPct val="80000"/>
              </a:lnSpc>
              <a:buClr>
                <a:schemeClr val="tx1"/>
              </a:buClr>
              <a:buSzTx/>
              <a:buFont typeface="+mj-lt"/>
              <a:buAutoNum type="arabicPeriod" startAt="136"/>
            </a:pPr>
            <a:r>
              <a:rPr lang="en-US" sz="1250" dirty="0"/>
              <a:t>J. Garg, “Investigation of strain and superior functionalization schemes for large enhancement of thermal conductivity in polymer-graphene nanocomposites and binary semiconductors,” NSF, $500K</a:t>
            </a:r>
          </a:p>
          <a:p>
            <a:pPr>
              <a:lnSpc>
                <a:spcPct val="80000"/>
              </a:lnSpc>
              <a:buClr>
                <a:schemeClr val="tx1"/>
              </a:buClr>
              <a:buSzTx/>
              <a:buFont typeface="+mj-lt"/>
              <a:buAutoNum type="arabicPeriod" startAt="136"/>
            </a:pPr>
            <a:r>
              <a:rPr lang="en-US" sz="1250" dirty="0"/>
              <a:t>S. </a:t>
            </a:r>
            <a:r>
              <a:rPr lang="en-US" sz="1250" dirty="0" err="1"/>
              <a:t>Razavi</a:t>
            </a:r>
            <a:r>
              <a:rPr lang="en-US" sz="1250" dirty="0"/>
              <a:t>, D. </a:t>
            </a:r>
            <a:r>
              <a:rPr lang="en-US" sz="1250" dirty="0" err="1"/>
              <a:t>Papavassiliou</a:t>
            </a:r>
            <a:r>
              <a:rPr lang="en-US" sz="1250" dirty="0"/>
              <a:t>, “Effect of heterogeneous particles and surfactants on the stability and rheology of fluid interfaces,” NSF, $500K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43"/>
            </a:pPr>
            <a:r>
              <a:rPr lang="en-US" sz="1250" dirty="0"/>
              <a:t>S. </a:t>
            </a:r>
            <a:r>
              <a:rPr lang="en-US" sz="1250" dirty="0" err="1"/>
              <a:t>Razavi</a:t>
            </a:r>
            <a:r>
              <a:rPr lang="en-US" sz="1250" dirty="0"/>
              <a:t>, D. </a:t>
            </a:r>
            <a:r>
              <a:rPr lang="en-US" sz="1250" dirty="0" err="1"/>
              <a:t>Papavasssiliou</a:t>
            </a:r>
            <a:r>
              <a:rPr lang="en-US" sz="1250" dirty="0"/>
              <a:t>, “Effect of heterogeneous particles and surfactants on the stability and rheology of fluid interfaces,” NSF, $500K</a:t>
            </a:r>
          </a:p>
          <a:p>
            <a:pPr>
              <a:lnSpc>
                <a:spcPct val="80000"/>
              </a:lnSpc>
              <a:buClr>
                <a:schemeClr val="tx1"/>
              </a:buClr>
              <a:buSzTx/>
              <a:buFont typeface="+mj-lt"/>
              <a:buAutoNum type="arabicPeriod" startAt="143"/>
            </a:pPr>
            <a:r>
              <a:rPr lang="en-US" sz="1250" dirty="0"/>
              <a:t>R. Voronov (NJIT), “Developing New Tissue Engineering Technology for Bone Implants,” Gustavus and Louise Pfeiffer Research Foundation, $400K</a:t>
            </a:r>
          </a:p>
          <a:p>
            <a:pPr>
              <a:lnSpc>
                <a:spcPct val="80000"/>
              </a:lnSpc>
              <a:buClr>
                <a:schemeClr val="tx1"/>
              </a:buClr>
              <a:buSzTx/>
              <a:buFont typeface="+mj-lt"/>
              <a:buAutoNum type="arabicPeriod" startAt="143"/>
            </a:pPr>
            <a:r>
              <a:rPr lang="en-US" sz="1250" dirty="0"/>
              <a:t>Y. Jung, M. </a:t>
            </a:r>
            <a:r>
              <a:rPr lang="en-US" sz="1250" dirty="0" err="1"/>
              <a:t>Xue</a:t>
            </a:r>
            <a:r>
              <a:rPr lang="en-US" sz="1250" dirty="0"/>
              <a:t>, C. Liu, F. Kong, “Accelerated Implementation, Testing and Evaluation of Optimized Radar Data Assimilation Capabilities within Ensemble-Variational Hybrid GSI for the NOAA Convection-allowing rapidly updated Forecasting System,” NOAA, $394K</a:t>
            </a:r>
          </a:p>
          <a:p>
            <a:pPr>
              <a:lnSpc>
                <a:spcPct val="80000"/>
              </a:lnSpc>
              <a:buClr>
                <a:schemeClr val="tx1"/>
              </a:buClr>
              <a:buSzTx/>
              <a:buFont typeface="+mj-lt"/>
              <a:buAutoNum type="arabicPeriod" startAt="143"/>
            </a:pPr>
            <a:r>
              <a:rPr lang="en-US" sz="1250" dirty="0"/>
              <a:t>M. </a:t>
            </a:r>
            <a:r>
              <a:rPr lang="en-US" sz="1250" dirty="0" err="1"/>
              <a:t>Galizia</a:t>
            </a:r>
            <a:r>
              <a:rPr lang="en-US" sz="1250" dirty="0"/>
              <a:t>, B. Wang, “Collaborative Research: Molecular-level understanding of small molecule transport in glassy polymers exhibiting configurational free volume,” NSF, $391K</a:t>
            </a:r>
          </a:p>
          <a:p>
            <a:pPr>
              <a:lnSpc>
                <a:spcPct val="80000"/>
              </a:lnSpc>
              <a:buClr>
                <a:schemeClr val="tx1"/>
              </a:buClr>
              <a:buSzTx/>
              <a:buFont typeface="+mj-lt"/>
              <a:buAutoNum type="arabicPeriod" startAt="143"/>
            </a:pPr>
            <a:r>
              <a:rPr lang="en-US" sz="1250" dirty="0"/>
              <a:t>G. </a:t>
            </a:r>
            <a:r>
              <a:rPr lang="en-US" sz="1250" dirty="0" err="1"/>
              <a:t>McFarquhar</a:t>
            </a:r>
            <a:r>
              <a:rPr lang="en-US" sz="1250" dirty="0"/>
              <a:t>, R. Marchand (UW), “Quality control and analysis enabling use of MARCUS and MICRE data for scientific purposes,” DOE, $390K</a:t>
            </a:r>
          </a:p>
          <a:p>
            <a:pPr>
              <a:lnSpc>
                <a:spcPct val="80000"/>
              </a:lnSpc>
              <a:buClr>
                <a:schemeClr val="tx1"/>
              </a:buClr>
              <a:buSzTx/>
              <a:buFont typeface="+mj-lt"/>
              <a:buAutoNum type="arabicPeriod" startAt="143"/>
            </a:pPr>
            <a:r>
              <a:rPr lang="en-US" sz="1250" dirty="0"/>
              <a:t>X. Wang, “Accelerate FV3-based ensemble prediction system: Hourly Updating CAM Ensemble Development,” NOAA, $383K</a:t>
            </a:r>
          </a:p>
          <a:p>
            <a:pPr>
              <a:lnSpc>
                <a:spcPct val="80000"/>
              </a:lnSpc>
              <a:buClr>
                <a:schemeClr val="tx1"/>
              </a:buClr>
              <a:buSzTx/>
              <a:buFont typeface="+mj-lt"/>
              <a:buAutoNum type="arabicPeriod" startAt="143"/>
            </a:pPr>
            <a:r>
              <a:rPr lang="en-US" sz="1250" dirty="0"/>
              <a:t>X. Wang, “MPAR targeting observation research for </a:t>
            </a:r>
            <a:r>
              <a:rPr lang="en-US" sz="1250" dirty="0" err="1"/>
              <a:t>WoF</a:t>
            </a:r>
            <a:r>
              <a:rPr lang="en-US" sz="1250" dirty="0"/>
              <a:t>,” NOAA, $362K</a:t>
            </a:r>
          </a:p>
          <a:p>
            <a:pPr>
              <a:lnSpc>
                <a:spcPct val="80000"/>
              </a:lnSpc>
              <a:buClr>
                <a:schemeClr val="tx1"/>
              </a:buClr>
              <a:buSzTx/>
              <a:buFont typeface="+mj-lt"/>
              <a:buAutoNum type="arabicPeriod" startAt="143"/>
            </a:pPr>
            <a:r>
              <a:rPr lang="en-US" sz="1250" dirty="0"/>
              <a:t>N. </a:t>
            </a:r>
            <a:r>
              <a:rPr lang="en-US" sz="1250" dirty="0" err="1"/>
              <a:t>Kaib</a:t>
            </a:r>
            <a:r>
              <a:rPr lang="en-US" sz="1250" dirty="0"/>
              <a:t>, “Planetary Systems as the Bottom Levels of Hierarchies,” NASA, $345K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5" name="Text Box 12">
            <a:extLst>
              <a:ext uri="{FF2B5EF4-FFF2-40B4-BE49-F238E27FC236}">
                <a16:creationId xmlns:a16="http://schemas.microsoft.com/office/drawing/2014/main" id="{66268340-A924-42E4-A364-43B5D3C60388}"/>
              </a:ext>
            </a:extLst>
          </p:cNvPr>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406610326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57</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3995737" cy="4495800"/>
          </a:xfrm>
        </p:spPr>
        <p:txBody>
          <a:bodyPr/>
          <a:lstStyle/>
          <a:p>
            <a:pPr>
              <a:lnSpc>
                <a:spcPct val="80000"/>
              </a:lnSpc>
              <a:buClr>
                <a:schemeClr val="tx1"/>
              </a:buClr>
              <a:buSzTx/>
              <a:buFont typeface="+mj-lt"/>
              <a:buAutoNum type="arabicPeriod" startAt="151"/>
            </a:pPr>
            <a:r>
              <a:rPr lang="en-US" sz="1250" dirty="0"/>
              <a:t>D. </a:t>
            </a:r>
            <a:r>
              <a:rPr lang="en-US" sz="1250" dirty="0" err="1"/>
              <a:t>Papavassiliou</a:t>
            </a:r>
            <a:r>
              <a:rPr lang="en-US" sz="1250" dirty="0"/>
              <a:t>, “Turbulent transport in wall turbulence: The role of VLSMs and the interplay of molecular/convective effects,” NSF, $325K</a:t>
            </a:r>
          </a:p>
          <a:p>
            <a:pPr>
              <a:lnSpc>
                <a:spcPct val="80000"/>
              </a:lnSpc>
              <a:buClr>
                <a:schemeClr val="tx1"/>
              </a:buClr>
              <a:buSzTx/>
              <a:buFont typeface="+mj-lt"/>
              <a:buAutoNum type="arabicPeriod" startAt="151"/>
            </a:pPr>
            <a:r>
              <a:rPr lang="en-US" sz="1250" dirty="0"/>
              <a:t>Wu, “Collaborative Proposal: Observational and Numerical Modeling Studies of Rain Microphysics,” NSF, $318K</a:t>
            </a:r>
          </a:p>
          <a:p>
            <a:pPr>
              <a:lnSpc>
                <a:spcPct val="80000"/>
              </a:lnSpc>
              <a:buClr>
                <a:schemeClr val="tx1"/>
              </a:buClr>
              <a:buSzTx/>
              <a:buFont typeface="+mj-lt"/>
              <a:buAutoNum type="arabicPeriod" startAt="151"/>
            </a:pPr>
            <a:r>
              <a:rPr lang="en-US" sz="1250" dirty="0"/>
              <a:t>K. D. </a:t>
            </a:r>
            <a:r>
              <a:rPr lang="en-US" sz="1250" dirty="0" err="1"/>
              <a:t>Hambright</a:t>
            </a:r>
            <a:r>
              <a:rPr lang="en-US" sz="1250" dirty="0"/>
              <a:t>, J. Beyer, “Challenging the broadcast allelopathy paradigm in toxigenic microbial eukaryotic ecology,” NSF, $300K</a:t>
            </a:r>
          </a:p>
          <a:p>
            <a:pPr>
              <a:lnSpc>
                <a:spcPct val="80000"/>
              </a:lnSpc>
              <a:buClr>
                <a:schemeClr val="tx1"/>
              </a:buClr>
              <a:buSzTx/>
              <a:buFont typeface="+mj-lt"/>
              <a:buAutoNum type="arabicPeriod" startAt="151"/>
            </a:pPr>
            <a:r>
              <a:rPr lang="en-US" sz="1250" dirty="0"/>
              <a:t>M. </a:t>
            </a:r>
            <a:r>
              <a:rPr lang="en-US" sz="1250" dirty="0" err="1"/>
              <a:t>Xue</a:t>
            </a:r>
            <a:r>
              <a:rPr lang="en-US" sz="1250" dirty="0"/>
              <a:t>, X. Hu, Y. Jung, K. Brewster, “Evaluation and Optimization of Two New Scale-Aware PBL Schemes within WRF for the Prediction of Day- and Night-Time Storm Environment and Tornadic Storms during VORTEX-SE,” NOAA, $287K</a:t>
            </a:r>
          </a:p>
          <a:p>
            <a:pPr>
              <a:lnSpc>
                <a:spcPct val="80000"/>
              </a:lnSpc>
              <a:buClr>
                <a:schemeClr val="tx1"/>
              </a:buClr>
              <a:buSzTx/>
              <a:buFont typeface="+mj-lt"/>
              <a:buAutoNum type="arabicPeriod" startAt="151"/>
            </a:pPr>
            <a:r>
              <a:rPr lang="en-US" sz="1250" dirty="0"/>
              <a:t>R. </a:t>
            </a:r>
            <a:r>
              <a:rPr lang="en-US" sz="1250" dirty="0" err="1"/>
              <a:t>Betancur</a:t>
            </a:r>
            <a:r>
              <a:rPr lang="en-US" sz="1250" dirty="0"/>
              <a:t>, “Collaborative Research: </a:t>
            </a:r>
            <a:r>
              <a:rPr lang="en-US" sz="1250" dirty="0" err="1"/>
              <a:t>FishLife</a:t>
            </a:r>
            <a:r>
              <a:rPr lang="en-US" sz="1250" dirty="0"/>
              <a:t>: genealogy and traits of living and fossil vertebrates that never left the water,” NSF, $273K</a:t>
            </a:r>
          </a:p>
          <a:p>
            <a:pPr>
              <a:lnSpc>
                <a:spcPct val="80000"/>
              </a:lnSpc>
              <a:buClr>
                <a:schemeClr val="tx1"/>
              </a:buClr>
              <a:buSzTx/>
              <a:buFont typeface="+mj-lt"/>
              <a:buAutoNum type="arabicPeriod" startAt="151"/>
            </a:pPr>
            <a:r>
              <a:rPr lang="en-US" sz="1250" dirty="0"/>
              <a:t>B. Moore, K. Brewster, F. </a:t>
            </a:r>
            <a:r>
              <a:rPr lang="en-US" sz="1250" dirty="0" err="1"/>
              <a:t>Carr</a:t>
            </a:r>
            <a:r>
              <a:rPr lang="en-US" sz="1250" dirty="0"/>
              <a:t>, “CASA DFW Testbed Operations and Data Impacts,” SGT &amp; </a:t>
            </a:r>
            <a:r>
              <a:rPr lang="en-US" sz="1250" dirty="0" err="1"/>
              <a:t>EarthNetworks</a:t>
            </a:r>
            <a:r>
              <a:rPr lang="en-US" sz="1250" dirty="0"/>
              <a:t>, $260K</a:t>
            </a:r>
          </a:p>
          <a:p>
            <a:pPr>
              <a:lnSpc>
                <a:spcPct val="80000"/>
              </a:lnSpc>
              <a:buClr>
                <a:schemeClr val="tx1"/>
              </a:buClr>
              <a:buSzTx/>
              <a:buFont typeface="+mj-lt"/>
              <a:buAutoNum type="arabicPeriod" startAt="151"/>
            </a:pPr>
            <a:r>
              <a:rPr lang="en-US" sz="1250" dirty="0"/>
              <a:t>G. </a:t>
            </a:r>
            <a:r>
              <a:rPr lang="en-US" sz="1250" dirty="0" err="1"/>
              <a:t>McFarquhar</a:t>
            </a:r>
            <a:r>
              <a:rPr lang="en-US" sz="1250" dirty="0"/>
              <a:t>, “Observations of aerosols above clouds and their interactions (ORACLES),” NASA, $249K</a:t>
            </a:r>
          </a:p>
          <a:p>
            <a:pPr>
              <a:lnSpc>
                <a:spcPct val="80000"/>
              </a:lnSpc>
              <a:buClr>
                <a:schemeClr val="tx1"/>
              </a:buClr>
              <a:buSzTx/>
              <a:buFont typeface="+mj-lt"/>
              <a:buAutoNum type="arabicPeriod" startAt="151"/>
            </a:pPr>
            <a:r>
              <a:rPr lang="en-US" sz="1250" dirty="0"/>
              <a:t>D. K. Walters, “Robust Adaptive Controls for Shipboard Landing of Multi-Rotor Unmanned Aerial Vehicles,” DoD ONR, $243K</a:t>
            </a:r>
          </a:p>
        </p:txBody>
      </p:sp>
      <p:sp>
        <p:nvSpPr>
          <p:cNvPr id="926724" name="Rectangle 4"/>
          <p:cNvSpPr>
            <a:spLocks noGrp="1" noChangeArrowheads="1"/>
          </p:cNvSpPr>
          <p:nvPr>
            <p:ph type="body" sz="half" idx="2"/>
          </p:nvPr>
        </p:nvSpPr>
        <p:spPr>
          <a:xfrm>
            <a:off x="4572000" y="1219200"/>
            <a:ext cx="4191000" cy="4267200"/>
          </a:xfrm>
        </p:spPr>
        <p:txBody>
          <a:bodyPr/>
          <a:lstStyle/>
          <a:p>
            <a:pPr>
              <a:lnSpc>
                <a:spcPct val="80000"/>
              </a:lnSpc>
              <a:buClr>
                <a:schemeClr val="tx1"/>
              </a:buClr>
              <a:buSzTx/>
              <a:buFont typeface="+mj-lt"/>
              <a:buAutoNum type="arabicPeriod" startAt="159"/>
            </a:pPr>
            <a:r>
              <a:rPr lang="en-US" sz="1250" dirty="0"/>
              <a:t>X. Wang, “Improving National Weather Service Convection Allowing Hazardous Weather Prediction by Using a Cost-Effective Large Background Ensemble in a Regional FV3 </a:t>
            </a:r>
            <a:r>
              <a:rPr lang="en-US" sz="1250" dirty="0" err="1"/>
              <a:t>EnVar</a:t>
            </a:r>
            <a:r>
              <a:rPr lang="en-US" sz="1250" dirty="0"/>
              <a:t> Data Assimilation System,” NOAA, $462K</a:t>
            </a:r>
          </a:p>
          <a:p>
            <a:pPr>
              <a:lnSpc>
                <a:spcPct val="80000"/>
              </a:lnSpc>
              <a:buClr>
                <a:schemeClr val="tx1"/>
              </a:buClr>
              <a:buSzTx/>
              <a:buFont typeface="+mj-lt"/>
              <a:buAutoNum type="arabicPeriod" startAt="159"/>
            </a:pPr>
            <a:r>
              <a:rPr lang="en-US" sz="1250" dirty="0"/>
              <a:t>F. Kong, X. Hu, M. </a:t>
            </a:r>
            <a:r>
              <a:rPr lang="en-US" sz="1250" dirty="0" err="1"/>
              <a:t>Xue</a:t>
            </a:r>
            <a:r>
              <a:rPr lang="en-US" sz="1250" dirty="0"/>
              <a:t>, K. Brewster, “Development of a Storm-Scale Ensemble Numerical Weather Prediction System for Chongqing,” Chongqing Inst of Green and Intelligent Tech, Chinese </a:t>
            </a:r>
            <a:r>
              <a:rPr lang="en-US" sz="1250" dirty="0" err="1"/>
              <a:t>Academey</a:t>
            </a:r>
            <a:r>
              <a:rPr lang="en-US" sz="1250" dirty="0"/>
              <a:t> of Sciences, $225K</a:t>
            </a:r>
          </a:p>
          <a:p>
            <a:pPr>
              <a:lnSpc>
                <a:spcPct val="80000"/>
              </a:lnSpc>
              <a:buClr>
                <a:schemeClr val="tx1"/>
              </a:buClr>
              <a:buSzTx/>
              <a:buFont typeface="+mj-lt"/>
              <a:buAutoNum type="arabicPeriod" startAt="159"/>
            </a:pPr>
            <a:r>
              <a:rPr lang="en-US" sz="1250" dirty="0"/>
              <a:t>X. Chen, “Collaborative Research: Multi-scale validation of earthquake source parameters to resolve any spatial, temporal or magnitude-dependent variability at Parkfield, CA,” NSF, $224K</a:t>
            </a:r>
          </a:p>
          <a:p>
            <a:pPr>
              <a:lnSpc>
                <a:spcPct val="80000"/>
              </a:lnSpc>
              <a:buClr>
                <a:schemeClr val="tx1"/>
              </a:buClr>
              <a:buSzTx/>
              <a:buFont typeface="+mj-lt"/>
              <a:buAutoNum type="arabicPeriod" startAt="159"/>
            </a:pPr>
            <a:r>
              <a:rPr lang="en-US" sz="1250" dirty="0"/>
              <a:t>F. Kong, M. </a:t>
            </a:r>
            <a:r>
              <a:rPr lang="en-US" sz="1250" dirty="0" err="1"/>
              <a:t>Xue</a:t>
            </a:r>
            <a:r>
              <a:rPr lang="en-US" sz="1250" dirty="0"/>
              <a:t>, Y. Jung, X. Hu, “Upgrade the Storm-Scale Assimilation and Ensemble Forecast Capability for Shenzhen Meteorological Bureau,” Shenzhen Institute of Advanced Technology, Chinese Academy of Sciences, $214K</a:t>
            </a:r>
          </a:p>
          <a:p>
            <a:pPr>
              <a:lnSpc>
                <a:spcPct val="80000"/>
              </a:lnSpc>
              <a:buClr>
                <a:schemeClr val="tx1"/>
              </a:buClr>
              <a:buSzTx/>
              <a:buFont typeface="+mj-lt"/>
              <a:buAutoNum type="arabicPeriod" startAt="159"/>
            </a:pPr>
            <a:r>
              <a:rPr lang="en-US" sz="1250" dirty="0"/>
              <a:t>L. Xiang, “Real-Time Dosimetry in External Beam Radiation Therapy with X-Ray Acoustic Computed Tomography,” OK-CAST, $209K</a:t>
            </a:r>
          </a:p>
          <a:p>
            <a:pPr>
              <a:lnSpc>
                <a:spcPct val="80000"/>
              </a:lnSpc>
              <a:buClr>
                <a:schemeClr val="tx1"/>
              </a:buClr>
              <a:buSzTx/>
              <a:buFont typeface="+mj-lt"/>
              <a:buAutoNum type="arabicPeriod" startAt="159"/>
            </a:pPr>
            <a:r>
              <a:rPr lang="en-US" sz="1250" dirty="0"/>
              <a:t>R. </a:t>
            </a:r>
            <a:r>
              <a:rPr lang="en-US" sz="1250" dirty="0" err="1"/>
              <a:t>Janknecht</a:t>
            </a:r>
            <a:r>
              <a:rPr lang="en-US" sz="1250" dirty="0"/>
              <a:t>, B. </a:t>
            </a:r>
            <a:r>
              <a:rPr lang="en-US" sz="1250" dirty="0" err="1"/>
              <a:t>Mooers</a:t>
            </a:r>
            <a:r>
              <a:rPr lang="en-US" sz="1250" dirty="0"/>
              <a:t>, “Role of JMJD4 in Breast Cancer,” Presbyterian Health Foundation, $200K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381727132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58</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4316104" cy="4495800"/>
          </a:xfrm>
        </p:spPr>
        <p:txBody>
          <a:bodyPr/>
          <a:lstStyle/>
          <a:p>
            <a:pPr>
              <a:lnSpc>
                <a:spcPct val="80000"/>
              </a:lnSpc>
              <a:buClr>
                <a:schemeClr val="tx1"/>
              </a:buClr>
              <a:buSzTx/>
              <a:buFont typeface="+mj-lt"/>
              <a:buAutoNum type="arabicPeriod" startAt="165"/>
            </a:pPr>
            <a:r>
              <a:rPr lang="en-US" sz="1250" dirty="0"/>
              <a:t>N. </a:t>
            </a:r>
            <a:r>
              <a:rPr lang="en-US" sz="1250" dirty="0" err="1"/>
              <a:t>Yussouf</a:t>
            </a:r>
            <a:r>
              <a:rPr lang="en-US" sz="1250" dirty="0"/>
              <a:t>, “Development of a Regional Storm-scale Ensemble Forecasting System Embedded in HWRF for Extreme Rainfall Producing Landfalling Tropical Cyclones,” NOAA/OAR/NSSL $200K</a:t>
            </a:r>
          </a:p>
          <a:p>
            <a:pPr>
              <a:lnSpc>
                <a:spcPct val="80000"/>
              </a:lnSpc>
              <a:buClr>
                <a:schemeClr val="tx1"/>
              </a:buClr>
              <a:buSzTx/>
              <a:buFont typeface="+mj-lt"/>
              <a:buAutoNum type="arabicPeriod" startAt="165"/>
            </a:pPr>
            <a:r>
              <a:rPr lang="en-US" sz="1250" dirty="0"/>
              <a:t>X. Wang, “Development of the ground-based radar observation assimilation capability within the HWRF hybrid ensemble-variational data assimilation system to improve the land-falling hurricane prediction,” NOAA, $193K</a:t>
            </a:r>
          </a:p>
          <a:p>
            <a:pPr>
              <a:lnSpc>
                <a:spcPct val="80000"/>
              </a:lnSpc>
              <a:buClr>
                <a:schemeClr val="tx1"/>
              </a:buClr>
              <a:buSzTx/>
              <a:buFont typeface="+mj-lt"/>
              <a:buAutoNum type="arabicPeriod" startAt="165"/>
            </a:pPr>
            <a:r>
              <a:rPr lang="en-US" sz="1250" dirty="0"/>
              <a:t>L. Huang, Y. Wu, L. McNeil (UNC Chapel Hill), C. </a:t>
            </a:r>
            <a:r>
              <a:rPr lang="en-US" sz="1250" dirty="0" err="1"/>
              <a:t>Karwacki</a:t>
            </a:r>
            <a:r>
              <a:rPr lang="en-US" sz="1250" dirty="0"/>
              <a:t> (Edgewood Chemical Biological Ctr), “Influences of Structural Design on Molecular Accessibility, Kinetics, Adsorption, and Reactivity: Degradation of CWAs by MOFs,” DTRA, $180K</a:t>
            </a:r>
          </a:p>
          <a:p>
            <a:pPr>
              <a:lnSpc>
                <a:spcPct val="80000"/>
              </a:lnSpc>
              <a:buClr>
                <a:schemeClr val="tx1"/>
              </a:buClr>
              <a:buSzTx/>
              <a:buFont typeface="+mj-lt"/>
              <a:buAutoNum type="arabicPeriod" startAt="165"/>
            </a:pPr>
            <a:r>
              <a:rPr lang="fr-FR" sz="1250" dirty="0"/>
              <a:t>T. Jones, P. Skinner, A. </a:t>
            </a:r>
            <a:r>
              <a:rPr lang="fr-FR" sz="1250" dirty="0" err="1"/>
              <a:t>Fierro</a:t>
            </a:r>
            <a:r>
              <a:rPr lang="fr-FR" sz="1250" dirty="0"/>
              <a:t>, A. Reinhart, K. </a:t>
            </a:r>
            <a:r>
              <a:rPr lang="fr-FR" sz="1250" dirty="0" err="1"/>
              <a:t>Knopfmeier</a:t>
            </a:r>
            <a:r>
              <a:rPr lang="fr-FR" sz="1250" dirty="0"/>
              <a:t>, </a:t>
            </a:r>
            <a:r>
              <a:rPr lang="en-US" sz="1250" dirty="0"/>
              <a:t>“Short-term Ensemble Prediction of Tornadoes in Landfalling Tropical Cyclones,” NOAA, $163K</a:t>
            </a:r>
          </a:p>
          <a:p>
            <a:pPr>
              <a:lnSpc>
                <a:spcPct val="80000"/>
              </a:lnSpc>
              <a:buClr>
                <a:schemeClr val="tx1"/>
              </a:buClr>
              <a:buSzTx/>
              <a:buFont typeface="+mj-lt"/>
              <a:buAutoNum type="arabicPeriod" startAt="165"/>
            </a:pPr>
            <a:r>
              <a:rPr lang="en-US" sz="1250" dirty="0"/>
              <a:t>Y. Shao, “Structure Based Design of Potent and Selective Inhibitors to Pro-apoptotic </a:t>
            </a:r>
            <a:r>
              <a:rPr lang="en-US" sz="1250" dirty="0" err="1"/>
              <a:t>Bax</a:t>
            </a:r>
            <a:r>
              <a:rPr lang="en-US" sz="1250" dirty="0"/>
              <a:t>/</a:t>
            </a:r>
            <a:r>
              <a:rPr lang="en-US" sz="1250" dirty="0" err="1"/>
              <a:t>Bak</a:t>
            </a:r>
            <a:r>
              <a:rPr lang="en-US" sz="1250" dirty="0"/>
              <a:t> (Pilot project),” NIH, $150K</a:t>
            </a:r>
            <a:endParaRPr lang="fr-FR" sz="1250" dirty="0"/>
          </a:p>
          <a:p>
            <a:pPr>
              <a:lnSpc>
                <a:spcPct val="80000"/>
              </a:lnSpc>
              <a:buClr>
                <a:schemeClr val="tx1"/>
              </a:buClr>
              <a:buSzTx/>
              <a:buFont typeface="+mj-lt"/>
              <a:buAutoNum type="arabicPeriod" startAt="165"/>
            </a:pPr>
            <a:r>
              <a:rPr lang="en-US" sz="1250" dirty="0"/>
              <a:t>C. Pan, “High Performance Bioinformatics Workflow for Integrative …,” U Tennessee Knoxville, $146K</a:t>
            </a:r>
          </a:p>
          <a:p>
            <a:pPr>
              <a:lnSpc>
                <a:spcPct val="80000"/>
              </a:lnSpc>
              <a:buClr>
                <a:schemeClr val="tx1"/>
              </a:buClr>
              <a:buSzTx/>
              <a:buFont typeface="+mj-lt"/>
              <a:buAutoNum type="arabicPeriod" startAt="165"/>
            </a:pPr>
            <a:r>
              <a:rPr lang="en-US" sz="1250" dirty="0"/>
              <a:t>M. Biggerstaff, “2018 Hurricane Season RAPID Study of Hurricane Florence at Landfall,” NSF, $143K</a:t>
            </a:r>
          </a:p>
        </p:txBody>
      </p:sp>
      <p:sp>
        <p:nvSpPr>
          <p:cNvPr id="926724" name="Rectangle 4"/>
          <p:cNvSpPr>
            <a:spLocks noGrp="1" noChangeArrowheads="1"/>
          </p:cNvSpPr>
          <p:nvPr>
            <p:ph type="body" sz="half" idx="2"/>
          </p:nvPr>
        </p:nvSpPr>
        <p:spPr>
          <a:xfrm>
            <a:off x="4876800" y="1219200"/>
            <a:ext cx="3886200" cy="4267200"/>
          </a:xfrm>
        </p:spPr>
        <p:txBody>
          <a:bodyPr/>
          <a:lstStyle/>
          <a:p>
            <a:pPr>
              <a:lnSpc>
                <a:spcPct val="80000"/>
              </a:lnSpc>
              <a:buClr>
                <a:schemeClr val="tx1"/>
              </a:buClr>
              <a:buSzTx/>
              <a:buFont typeface="+mj-lt"/>
              <a:buAutoNum type="arabicPeriod" startAt="172"/>
            </a:pPr>
            <a:r>
              <a:rPr lang="en-US" sz="1250" dirty="0"/>
              <a:t>X. Wang, A. Johnson, Clark, “Improving NWS Convection Allowing Hazardous Weather Ensemble Forecasts through Optimizing Multi-Scale Initial Condition (IC) Perturbations,” NOAA, $138K</a:t>
            </a:r>
          </a:p>
          <a:p>
            <a:pPr>
              <a:lnSpc>
                <a:spcPct val="80000"/>
              </a:lnSpc>
              <a:buClr>
                <a:schemeClr val="tx1"/>
              </a:buClr>
              <a:buSzTx/>
              <a:buFont typeface="+mj-lt"/>
              <a:buAutoNum type="arabicPeriod" startAt="172"/>
            </a:pPr>
            <a:r>
              <a:rPr lang="en-US" sz="1250" dirty="0"/>
              <a:t>Y. Shao, “Rational Development of Selective and Potent Inhibitors to Pro-apoptotic </a:t>
            </a:r>
            <a:r>
              <a:rPr lang="en-US" sz="1250" dirty="0" err="1"/>
              <a:t>Bax</a:t>
            </a:r>
            <a:r>
              <a:rPr lang="en-US" sz="1250" dirty="0"/>
              <a:t> Protein,” OCAST, $135K</a:t>
            </a:r>
          </a:p>
          <a:p>
            <a:pPr>
              <a:lnSpc>
                <a:spcPct val="80000"/>
              </a:lnSpc>
              <a:buClr>
                <a:schemeClr val="tx1"/>
              </a:buClr>
              <a:buSzTx/>
              <a:buFont typeface="+mj-lt"/>
              <a:buAutoNum type="arabicPeriod" startAt="172"/>
            </a:pPr>
            <a:r>
              <a:rPr lang="en-US" sz="1250" dirty="0"/>
              <a:t>E. </a:t>
            </a:r>
            <a:r>
              <a:rPr lang="en-US" sz="1250" dirty="0" err="1"/>
              <a:t>Epifanosky</a:t>
            </a:r>
            <a:r>
              <a:rPr lang="en-US" sz="1250" dirty="0"/>
              <a:t>(Q-CHEM Inc), Y Shao, “Multiscale ab initio QM/MM and machine learning methods for accelerated free energy simulations,” NIH, $132K (total), $24K (OU)</a:t>
            </a:r>
          </a:p>
          <a:p>
            <a:pPr>
              <a:lnSpc>
                <a:spcPct val="80000"/>
              </a:lnSpc>
              <a:buClr>
                <a:schemeClr val="tx1"/>
              </a:buClr>
              <a:buSzTx/>
              <a:buFont typeface="+mj-lt"/>
              <a:buAutoNum type="arabicPeriod" startAt="172"/>
            </a:pPr>
            <a:r>
              <a:rPr lang="en-US" sz="1250" dirty="0"/>
              <a:t>N. </a:t>
            </a:r>
            <a:r>
              <a:rPr lang="en-US" sz="1250" dirty="0" err="1"/>
              <a:t>Kaib</a:t>
            </a:r>
            <a:r>
              <a:rPr lang="en-US" sz="1250" dirty="0"/>
              <a:t>, “(XRP18 Step-2) Planetary Systems as the Bottom Levels of Hierarchies,” NASA, $126K</a:t>
            </a:r>
          </a:p>
          <a:p>
            <a:pPr>
              <a:lnSpc>
                <a:spcPct val="80000"/>
              </a:lnSpc>
              <a:buClr>
                <a:schemeClr val="tx1"/>
              </a:buClr>
              <a:buSzTx/>
              <a:buFont typeface="+mj-lt"/>
              <a:buAutoNum type="arabicPeriod" startAt="172"/>
            </a:pPr>
            <a:r>
              <a:rPr lang="en-US" sz="1250" dirty="0"/>
              <a:t>D. Bodine, Yu, B. Cheong, A. Reinhart, R. Palmer, “Observation-based Microphysics Classification and Cloud Activity for Lake-effect Snow,” </a:t>
            </a:r>
            <a:r>
              <a:rPr lang="en-US" sz="1250" dirty="0" err="1"/>
              <a:t>Weathernews</a:t>
            </a:r>
            <a:r>
              <a:rPr lang="en-US" sz="1250" dirty="0"/>
              <a:t> Americas, $124K</a:t>
            </a:r>
          </a:p>
          <a:p>
            <a:pPr>
              <a:lnSpc>
                <a:spcPct val="80000"/>
              </a:lnSpc>
              <a:buClr>
                <a:schemeClr val="tx1"/>
              </a:buClr>
              <a:buSzTx/>
              <a:buFont typeface="+mj-lt"/>
              <a:buAutoNum type="arabicPeriod" startAt="172"/>
            </a:pPr>
            <a:r>
              <a:rPr lang="en-US" sz="1250" dirty="0"/>
              <a:t>D. Bodine, A. Reinhart, “Evaluation of Structural Vulnerability in the Southeast United States Using High-Resolution Tornado Simulations with Buildings and Terrain,” NOAA, $124K</a:t>
            </a:r>
          </a:p>
          <a:p>
            <a:pPr>
              <a:lnSpc>
                <a:spcPct val="80000"/>
              </a:lnSpc>
              <a:buClr>
                <a:schemeClr val="tx1"/>
              </a:buClr>
              <a:buSzTx/>
              <a:buFont typeface="+mj-lt"/>
              <a:buAutoNum type="arabicPeriod" startAt="172"/>
            </a:pPr>
            <a:r>
              <a:rPr lang="en-US" sz="1250" dirty="0"/>
              <a:t>U. </a:t>
            </a:r>
            <a:r>
              <a:rPr lang="en-US" sz="1250" dirty="0" err="1"/>
              <a:t>Hansmann</a:t>
            </a:r>
            <a:r>
              <a:rPr lang="en-US" sz="1250" dirty="0"/>
              <a:t>, “Role of Lipid-derived Oligomer Strains in Alzheimer Disease Phenotypes,” U Southern Mississippi, $122K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6" name="Text Box 12">
            <a:extLst>
              <a:ext uri="{FF2B5EF4-FFF2-40B4-BE49-F238E27FC236}">
                <a16:creationId xmlns:a16="http://schemas.microsoft.com/office/drawing/2014/main" id="{544C1E08-0458-4AAC-91CE-A2505DFB4E84}"/>
              </a:ext>
            </a:extLst>
          </p:cNvPr>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355988203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59</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4316104" cy="4495800"/>
          </a:xfrm>
        </p:spPr>
        <p:txBody>
          <a:bodyPr/>
          <a:lstStyle/>
          <a:p>
            <a:pPr>
              <a:lnSpc>
                <a:spcPct val="80000"/>
              </a:lnSpc>
              <a:buClr>
                <a:schemeClr val="tx1"/>
              </a:buClr>
              <a:buSzTx/>
              <a:buFont typeface="+mj-lt"/>
              <a:buAutoNum type="arabicPeriod" startAt="179"/>
            </a:pPr>
            <a:r>
              <a:rPr lang="en-US" sz="1250" dirty="0"/>
              <a:t>C. Pan, “Identification of orthologous gene families across diverse eukaryotic genomes,” UT Battelle, $182K</a:t>
            </a:r>
          </a:p>
          <a:p>
            <a:pPr>
              <a:lnSpc>
                <a:spcPct val="80000"/>
              </a:lnSpc>
              <a:buClr>
                <a:schemeClr val="tx1"/>
              </a:buClr>
              <a:buSzTx/>
              <a:buFont typeface="+mj-lt"/>
              <a:buAutoNum type="arabicPeriod" startAt="179"/>
            </a:pPr>
            <a:r>
              <a:rPr lang="en-US" sz="1250" dirty="0"/>
              <a:t>F. Kong, M. </a:t>
            </a:r>
            <a:r>
              <a:rPr lang="en-US" sz="1250" dirty="0" err="1"/>
              <a:t>Xue</a:t>
            </a:r>
            <a:r>
              <a:rPr lang="en-US" sz="1250" dirty="0"/>
              <a:t>, C. Liu, “Application of Advanced Data Assimilation for Chongqing Meteorological Service,” Chongqing Inst of Green and Intelligent Tech, Chinese </a:t>
            </a:r>
            <a:r>
              <a:rPr lang="en-US" sz="1250" dirty="0" err="1"/>
              <a:t>Academey</a:t>
            </a:r>
            <a:r>
              <a:rPr lang="en-US" sz="1250" dirty="0"/>
              <a:t> of Sciences, $112K</a:t>
            </a:r>
          </a:p>
          <a:p>
            <a:pPr>
              <a:lnSpc>
                <a:spcPct val="80000"/>
              </a:lnSpc>
              <a:buClr>
                <a:schemeClr val="tx1"/>
              </a:buClr>
              <a:buSzTx/>
              <a:buFont typeface="+mj-lt"/>
              <a:buAutoNum type="arabicPeriod" startAt="179"/>
            </a:pPr>
            <a:r>
              <a:rPr lang="en-US" sz="1250" dirty="0"/>
              <a:t>K. </a:t>
            </a:r>
            <a:r>
              <a:rPr lang="en-US" sz="1250" dirty="0" err="1"/>
              <a:t>Dresback</a:t>
            </a:r>
            <a:r>
              <a:rPr lang="en-US" sz="1250" dirty="0"/>
              <a:t>, R. Kolar, “Automating River Connections Between NWM and ADCIRC – Precipitation, Lateral Inflows and Operational Strategies,” NSF, $100K</a:t>
            </a:r>
          </a:p>
          <a:p>
            <a:pPr>
              <a:lnSpc>
                <a:spcPct val="80000"/>
              </a:lnSpc>
              <a:buClr>
                <a:schemeClr val="tx1"/>
              </a:buClr>
              <a:buSzTx/>
              <a:buFont typeface="+mj-lt"/>
              <a:buAutoNum type="arabicPeriod" startAt="179"/>
            </a:pPr>
            <a:r>
              <a:rPr lang="en-US" sz="1250" dirty="0"/>
              <a:t>K. </a:t>
            </a:r>
            <a:r>
              <a:rPr lang="en-US" sz="1250" dirty="0" err="1"/>
              <a:t>Dresback</a:t>
            </a:r>
            <a:r>
              <a:rPr lang="en-US" sz="1250" dirty="0"/>
              <a:t>, R. Kolar, “Automating River Connections Between NWM and ADCIRC - Precipitation, Lateral Inflows and Grid Development,” NOAA NSSL, $97K</a:t>
            </a:r>
          </a:p>
          <a:p>
            <a:pPr>
              <a:lnSpc>
                <a:spcPct val="80000"/>
              </a:lnSpc>
              <a:buClr>
                <a:schemeClr val="tx1"/>
              </a:buClr>
              <a:buSzTx/>
              <a:buFont typeface="+mj-lt"/>
              <a:buAutoNum type="arabicPeriod" startAt="179"/>
            </a:pPr>
            <a:r>
              <a:rPr lang="en-US" sz="1250" dirty="0"/>
              <a:t>R. </a:t>
            </a:r>
            <a:r>
              <a:rPr lang="en-US" sz="1250" dirty="0" err="1"/>
              <a:t>Betancur</a:t>
            </a:r>
            <a:r>
              <a:rPr lang="en-US" sz="1250" dirty="0"/>
              <a:t>, “Collaborative Research: The role of habitat transitions in parallel marine fish radiations,” NSF, $82K</a:t>
            </a:r>
          </a:p>
          <a:p>
            <a:pPr>
              <a:lnSpc>
                <a:spcPct val="80000"/>
              </a:lnSpc>
              <a:buClr>
                <a:schemeClr val="tx1"/>
              </a:buClr>
              <a:buSzTx/>
              <a:buFont typeface="+mj-lt"/>
              <a:buAutoNum type="arabicPeriod" startAt="179"/>
            </a:pPr>
            <a:r>
              <a:rPr lang="it-IT" sz="1250" dirty="0"/>
              <a:t>S. Cavallo, </a:t>
            </a:r>
            <a:r>
              <a:rPr lang="en-US" sz="1250" dirty="0"/>
              <a:t>“</a:t>
            </a:r>
            <a:r>
              <a:rPr lang="it-IT" sz="1250" dirty="0"/>
              <a:t>Tropopause polar vortices and multi-scale Arctic predictability,</a:t>
            </a:r>
            <a:r>
              <a:rPr lang="en-US" sz="1250" dirty="0"/>
              <a:t>” DOD, $60K</a:t>
            </a:r>
          </a:p>
          <a:p>
            <a:pPr>
              <a:lnSpc>
                <a:spcPct val="80000"/>
              </a:lnSpc>
              <a:buClr>
                <a:schemeClr val="tx1"/>
              </a:buClr>
              <a:buSzTx/>
              <a:buFont typeface="+mj-lt"/>
              <a:buAutoNum type="arabicPeriod" startAt="179"/>
            </a:pPr>
            <a:r>
              <a:rPr lang="en-US" sz="1250" dirty="0"/>
              <a:t>P. </a:t>
            </a:r>
            <a:r>
              <a:rPr lang="en-US" sz="1250" dirty="0" err="1"/>
              <a:t>Skubic</a:t>
            </a:r>
            <a:r>
              <a:rPr lang="en-US" sz="1250" dirty="0"/>
              <a:t>, P. Gutierrez, M. Strauss, B. Abbott, J. Stupak, “OU Contribution to the ATLAS Southwest Tier 2 Computing Center,” U Texas Arlington, $53K</a:t>
            </a:r>
          </a:p>
          <a:p>
            <a:pPr>
              <a:lnSpc>
                <a:spcPct val="80000"/>
              </a:lnSpc>
              <a:buClr>
                <a:schemeClr val="tx1"/>
              </a:buClr>
              <a:buSzTx/>
              <a:buFont typeface="+mj-lt"/>
              <a:buAutoNum type="arabicPeriod" startAt="179"/>
            </a:pPr>
            <a:r>
              <a:rPr lang="en-US" sz="1250" dirty="0"/>
              <a:t>X. Chen, J. Walter, “Roles of stress heterogeneity and stress interaction in induced seismicity: example from the Fairview/Woodward area in Oklahoma,” USGS, $52K</a:t>
            </a:r>
          </a:p>
          <a:p>
            <a:pPr>
              <a:lnSpc>
                <a:spcPct val="80000"/>
              </a:lnSpc>
              <a:buClr>
                <a:schemeClr val="tx1"/>
              </a:buClr>
              <a:buSzTx/>
              <a:buFont typeface="+mj-lt"/>
              <a:buAutoNum type="arabicPeriod" startAt="179"/>
            </a:pPr>
            <a:r>
              <a:rPr lang="en-US" sz="1250" dirty="0"/>
              <a:t>N. </a:t>
            </a:r>
            <a:r>
              <a:rPr lang="en-US" sz="1250" dirty="0" err="1"/>
              <a:t>Kaib</a:t>
            </a:r>
            <a:r>
              <a:rPr lang="en-US" sz="1250" dirty="0"/>
              <a:t>, “Exploring the Evolution and Characterizing the Chaos of the Terrestrial Planets,” UIUC, $50K</a:t>
            </a:r>
          </a:p>
        </p:txBody>
      </p:sp>
      <p:sp>
        <p:nvSpPr>
          <p:cNvPr id="926724" name="Rectangle 4"/>
          <p:cNvSpPr>
            <a:spLocks noGrp="1" noChangeArrowheads="1"/>
          </p:cNvSpPr>
          <p:nvPr>
            <p:ph type="body" sz="half" idx="2"/>
          </p:nvPr>
        </p:nvSpPr>
        <p:spPr>
          <a:xfrm>
            <a:off x="4876800" y="1219200"/>
            <a:ext cx="3886200" cy="4267200"/>
          </a:xfrm>
        </p:spPr>
        <p:txBody>
          <a:bodyPr/>
          <a:lstStyle/>
          <a:p>
            <a:pPr>
              <a:lnSpc>
                <a:spcPct val="80000"/>
              </a:lnSpc>
              <a:buClr>
                <a:schemeClr val="tx1"/>
              </a:buClr>
              <a:buSzTx/>
              <a:buFont typeface="+mj-lt"/>
              <a:buAutoNum type="arabicPeriod" startAt="188"/>
            </a:pPr>
            <a:r>
              <a:rPr lang="en-US" sz="1250" dirty="0"/>
              <a:t>G. </a:t>
            </a:r>
            <a:r>
              <a:rPr lang="en-US" sz="1250" dirty="0" err="1"/>
              <a:t>McFarquhar</a:t>
            </a:r>
            <a:r>
              <a:rPr lang="en-US" sz="1250" dirty="0"/>
              <a:t>, “Investigation of Microphysics and Precipitation for Atlantic Coastal Threatening Snowstorms (IMPACTS),” NASA, $41K</a:t>
            </a:r>
          </a:p>
          <a:p>
            <a:pPr>
              <a:lnSpc>
                <a:spcPct val="80000"/>
              </a:lnSpc>
              <a:buClr>
                <a:schemeClr val="tx1"/>
              </a:buClr>
              <a:buSzTx/>
              <a:buFont typeface="+mj-lt"/>
              <a:buAutoNum type="arabicPeriod" startAt="188"/>
            </a:pPr>
            <a:r>
              <a:rPr lang="en-US" sz="1250" dirty="0"/>
              <a:t>L. Huang, X. Wu, “Dew Point Pressure Prediction of Natural Gas and Gas Condensation,” Industry, $36K</a:t>
            </a:r>
          </a:p>
          <a:p>
            <a:pPr>
              <a:lnSpc>
                <a:spcPct val="80000"/>
              </a:lnSpc>
              <a:buClr>
                <a:schemeClr val="tx1"/>
              </a:buClr>
              <a:buSzTx/>
              <a:buFont typeface="+mj-lt"/>
              <a:buAutoNum type="arabicPeriod" startAt="188"/>
            </a:pPr>
            <a:r>
              <a:rPr lang="en-US" sz="1250" dirty="0"/>
              <a:t>X. Chen, “Understanding the triggering process of the foreshock sequence of the 2010 M7.2 El-Mayor-</a:t>
            </a:r>
            <a:r>
              <a:rPr lang="en-US" sz="1250" dirty="0" err="1"/>
              <a:t>Cucapah</a:t>
            </a:r>
            <a:r>
              <a:rPr lang="en-US" sz="1250" dirty="0"/>
              <a:t> earthquake,” U California Southern California Earthquake Center, $25K</a:t>
            </a:r>
          </a:p>
          <a:p>
            <a:pPr>
              <a:lnSpc>
                <a:spcPct val="80000"/>
              </a:lnSpc>
              <a:buClr>
                <a:schemeClr val="tx1"/>
              </a:buClr>
              <a:buSzTx/>
              <a:buFont typeface="+mj-lt"/>
              <a:buAutoNum type="arabicPeriod" startAt="188"/>
            </a:pPr>
            <a:r>
              <a:rPr lang="en-US" sz="1250" dirty="0"/>
              <a:t>X. Chen, “Probing the characteristics of earthquake source complexity in areas of structural complexity,” U California Southern California Earthquake Center, $15K</a:t>
            </a:r>
          </a:p>
          <a:p>
            <a:pPr>
              <a:lnSpc>
                <a:spcPct val="80000"/>
              </a:lnSpc>
              <a:buClr>
                <a:schemeClr val="tx1"/>
              </a:buClr>
              <a:buSzTx/>
              <a:buFont typeface="+mj-lt"/>
              <a:buAutoNum type="arabicPeriod" startAt="188"/>
            </a:pPr>
            <a:r>
              <a:rPr lang="en-US" sz="1250" dirty="0"/>
              <a:t>K. Brewster, “Observing System Simulation Experiments (OSSEs) for Humidity using Cellular Network Signals,” NOAA, $9K</a:t>
            </a:r>
          </a:p>
          <a:p>
            <a:pPr>
              <a:lnSpc>
                <a:spcPct val="80000"/>
              </a:lnSpc>
              <a:buClr>
                <a:schemeClr val="tx1"/>
              </a:buClr>
              <a:buSzTx/>
              <a:buFont typeface="+mj-lt"/>
              <a:buAutoNum type="arabicPeriod" startAt="188"/>
            </a:pPr>
            <a:r>
              <a:rPr lang="en-US" sz="1250" dirty="0"/>
              <a:t>G. </a:t>
            </a:r>
            <a:r>
              <a:rPr lang="en-US" sz="1250" dirty="0" err="1"/>
              <a:t>McFarquhar</a:t>
            </a:r>
            <a:r>
              <a:rPr lang="en-US" sz="1250" dirty="0"/>
              <a:t>, R. </a:t>
            </a:r>
            <a:r>
              <a:rPr lang="en-US" sz="1250" dirty="0" err="1"/>
              <a:t>Peppler</a:t>
            </a:r>
            <a:r>
              <a:rPr lang="en-US" sz="1250" dirty="0"/>
              <a:t>, “CIMMS CA - Task II/ROC/Task I/Admin,” NOAA, $4K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6" name="Text Box 12">
            <a:extLst>
              <a:ext uri="{FF2B5EF4-FFF2-40B4-BE49-F238E27FC236}">
                <a16:creationId xmlns:a16="http://schemas.microsoft.com/office/drawing/2014/main" id="{544C1E08-0458-4AAC-91CE-A2505DFB4E84}"/>
              </a:ext>
            </a:extLst>
          </p:cNvPr>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155461439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Attendee Profile 2002-2020</a:t>
            </a:r>
          </a:p>
        </p:txBody>
      </p:sp>
      <p:sp>
        <p:nvSpPr>
          <p:cNvPr id="3" name="Content Placeholder 2"/>
          <p:cNvSpPr>
            <a:spLocks noGrp="1"/>
          </p:cNvSpPr>
          <p:nvPr>
            <p:ph idx="1"/>
          </p:nvPr>
        </p:nvSpPr>
        <p:spPr>
          <a:xfrm>
            <a:off x="152400" y="1150960"/>
            <a:ext cx="8839200" cy="4648200"/>
          </a:xfrm>
        </p:spPr>
        <p:txBody>
          <a:bodyPr/>
          <a:lstStyle/>
          <a:p>
            <a:pPr>
              <a:spcBef>
                <a:spcPts val="0"/>
              </a:spcBef>
            </a:pPr>
            <a:r>
              <a:rPr lang="en-US" dirty="0"/>
              <a:t>Over 5000 attendees at the previous 19 Symposia</a:t>
            </a:r>
          </a:p>
          <a:p>
            <a:pPr lvl="1">
              <a:spcBef>
                <a:spcPts val="0"/>
              </a:spcBef>
            </a:pPr>
            <a:r>
              <a:rPr lang="en-US" dirty="0"/>
              <a:t>69 in 2002, 175-350 per year thereafter, typically 275</a:t>
            </a:r>
            <a:r>
              <a:rPr lang="en-US" u="sng" dirty="0"/>
              <a:t>+</a:t>
            </a:r>
            <a:r>
              <a:rPr lang="en-US" dirty="0"/>
              <a:t>25,          except 2020 was 500+</a:t>
            </a:r>
          </a:p>
          <a:p>
            <a:pPr>
              <a:spcBef>
                <a:spcPts val="0"/>
              </a:spcBef>
            </a:pPr>
            <a:r>
              <a:rPr lang="en-US" dirty="0"/>
              <a:t>Organizations: 362 2002-2019</a:t>
            </a:r>
          </a:p>
          <a:p>
            <a:pPr lvl="1">
              <a:spcBef>
                <a:spcPts val="0"/>
              </a:spcBef>
            </a:pPr>
            <a:r>
              <a:rPr lang="en-US" b="1" u="sng" dirty="0"/>
              <a:t>Academic</a:t>
            </a:r>
            <a:r>
              <a:rPr lang="en-US" dirty="0"/>
              <a:t>: from 295 institutions in 50 US states &amp; territories plus    10 other countries</a:t>
            </a:r>
          </a:p>
          <a:p>
            <a:pPr lvl="2">
              <a:spcBef>
                <a:spcPts val="0"/>
              </a:spcBef>
            </a:pPr>
            <a:r>
              <a:rPr lang="en-US" dirty="0"/>
              <a:t>66 institutions in 12 EPSCoR jurisdictions</a:t>
            </a:r>
          </a:p>
          <a:p>
            <a:pPr lvl="2">
              <a:spcBef>
                <a:spcPts val="0"/>
              </a:spcBef>
            </a:pPr>
            <a:r>
              <a:rPr lang="en-US" dirty="0"/>
              <a:t>35 institutions in Oklahoma</a:t>
            </a:r>
          </a:p>
          <a:p>
            <a:pPr lvl="3">
              <a:spcBef>
                <a:spcPts val="0"/>
              </a:spcBef>
            </a:pPr>
            <a:r>
              <a:rPr lang="en-US" dirty="0"/>
              <a:t>PhD-granting, masters-granting, bachelors-granting, community colleges, career techs, high school</a:t>
            </a:r>
          </a:p>
          <a:p>
            <a:pPr lvl="3">
              <a:spcBef>
                <a:spcPts val="0"/>
              </a:spcBef>
            </a:pPr>
            <a:r>
              <a:rPr lang="en-US" dirty="0"/>
              <a:t>Historically Black University, Tribal College,                                                 Native American Serving Non-tribal Institutions</a:t>
            </a:r>
          </a:p>
          <a:p>
            <a:pPr lvl="3">
              <a:spcBef>
                <a:spcPts val="0"/>
              </a:spcBef>
            </a:pPr>
            <a:r>
              <a:rPr lang="en-US" dirty="0"/>
              <a:t>public, private, for-profit</a:t>
            </a:r>
          </a:p>
          <a:p>
            <a:pPr lvl="1">
              <a:lnSpc>
                <a:spcPct val="80000"/>
              </a:lnSpc>
              <a:spcBef>
                <a:spcPts val="0"/>
              </a:spcBef>
            </a:pPr>
            <a:r>
              <a:rPr lang="en-US" b="1" u="sng" dirty="0"/>
              <a:t>Industry</a:t>
            </a:r>
            <a:r>
              <a:rPr lang="en-US" dirty="0"/>
              <a:t>: from 202 firms</a:t>
            </a:r>
          </a:p>
          <a:p>
            <a:pPr lvl="1">
              <a:lnSpc>
                <a:spcPct val="80000"/>
              </a:lnSpc>
              <a:spcBef>
                <a:spcPts val="0"/>
              </a:spcBef>
            </a:pPr>
            <a:r>
              <a:rPr lang="en-US" b="1" u="sng" dirty="0"/>
              <a:t>Government</a:t>
            </a:r>
            <a:r>
              <a:rPr lang="en-US" dirty="0"/>
              <a:t>: from 48 agencies (fed, state, municipal, tribal, non-US)</a:t>
            </a:r>
          </a:p>
          <a:p>
            <a:pPr lvl="1">
              <a:lnSpc>
                <a:spcPct val="80000"/>
              </a:lnSpc>
              <a:spcBef>
                <a:spcPts val="0"/>
              </a:spcBef>
            </a:pPr>
            <a:r>
              <a:rPr lang="en-US" b="1" u="sng" dirty="0"/>
              <a:t>Non-governmental/not-for-profit</a:t>
            </a:r>
            <a:r>
              <a:rPr lang="en-US" dirty="0"/>
              <a:t>: from 30 organizations</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29 2021</a:t>
            </a:r>
          </a:p>
        </p:txBody>
      </p:sp>
      <p:sp>
        <p:nvSpPr>
          <p:cNvPr id="5" name="Slide Number Placeholder 4"/>
          <p:cNvSpPr>
            <a:spLocks noGrp="1"/>
          </p:cNvSpPr>
          <p:nvPr>
            <p:ph type="sldNum" sz="quarter" idx="11"/>
          </p:nvPr>
        </p:nvSpPr>
        <p:spPr/>
        <p:txBody>
          <a:bodyPr/>
          <a:lstStyle/>
          <a:p>
            <a:fld id="{AF6A6519-C07D-4AAA-9C6E-86D05C1805BF}" type="slidenum">
              <a:rPr lang="en-US" smtClean="0"/>
              <a:pPr/>
              <a:t>6</a:t>
            </a:fld>
            <a:endParaRPr lang="en-US"/>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60</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60696" y="1246496"/>
            <a:ext cx="4267200" cy="4495800"/>
          </a:xfrm>
        </p:spPr>
        <p:txBody>
          <a:bodyPr/>
          <a:lstStyle/>
          <a:p>
            <a:pPr>
              <a:lnSpc>
                <a:spcPct val="80000"/>
              </a:lnSpc>
              <a:buClr>
                <a:schemeClr val="tx1"/>
              </a:buClr>
              <a:buSzTx/>
              <a:buFont typeface="+mj-lt"/>
              <a:buAutoNum type="arabicPeriod" startAt="194"/>
            </a:pPr>
            <a:r>
              <a:rPr lang="en-US" sz="1250" dirty="0"/>
              <a:t>H. Neeman, L. Bartley, K. </a:t>
            </a:r>
            <a:r>
              <a:rPr lang="en-US" sz="1250" dirty="0" err="1"/>
              <a:t>Dresback</a:t>
            </a:r>
            <a:r>
              <a:rPr lang="en-US" sz="1250" dirty="0"/>
              <a:t>, A. McGovern,        H. Severini, M. </a:t>
            </a:r>
            <a:r>
              <a:rPr lang="en-US" sz="1250" dirty="0" err="1"/>
              <a:t>Laufersweiler</a:t>
            </a:r>
            <a:r>
              <a:rPr lang="en-US" sz="1250" dirty="0"/>
              <a:t>, “MRI: Acquisition of a Regional Resource for Long-term Archiving of Large Scale Research Data Collections,” NSF, $968K</a:t>
            </a:r>
          </a:p>
          <a:p>
            <a:pPr>
              <a:lnSpc>
                <a:spcPct val="80000"/>
              </a:lnSpc>
              <a:buClr>
                <a:schemeClr val="tx1"/>
              </a:buClr>
              <a:buSzTx/>
              <a:buFont typeface="Wingdings" pitchFamily="2" charset="2"/>
              <a:buAutoNum type="arabicPeriod" startAt="194"/>
            </a:pPr>
            <a:r>
              <a:rPr lang="en-US" sz="1250" dirty="0"/>
              <a:t>S. Crowell, “The OCO-2 Model </a:t>
            </a:r>
            <a:r>
              <a:rPr lang="en-US" sz="1250" dirty="0" err="1"/>
              <a:t>Intercomparison</a:t>
            </a:r>
            <a:r>
              <a:rPr lang="en-US" sz="1250" dirty="0"/>
              <a:t> Project,” NASA Science Team for the OCO-2 Missions, $123K</a:t>
            </a:r>
          </a:p>
          <a:p>
            <a:pPr>
              <a:lnSpc>
                <a:spcPct val="80000"/>
              </a:lnSpc>
              <a:buClr>
                <a:schemeClr val="tx1"/>
              </a:buClr>
              <a:buSzTx/>
              <a:buFont typeface="Wingdings" pitchFamily="2" charset="2"/>
              <a:buAutoNum type="arabicPeriod" startAt="194"/>
            </a:pPr>
            <a:r>
              <a:rPr lang="en-US" sz="1250" dirty="0"/>
              <a:t>A. </a:t>
            </a:r>
            <a:r>
              <a:rPr lang="en-US" sz="1250" dirty="0" err="1"/>
              <a:t>Duerfeldt</a:t>
            </a:r>
            <a:r>
              <a:rPr lang="en-US" sz="1250" dirty="0"/>
              <a:t>, ‘Hit to Lead Optimization of a Systemically Available Treatment for Diabetic Retinopathy,” NIH, $275K</a:t>
            </a:r>
          </a:p>
          <a:p>
            <a:pPr>
              <a:lnSpc>
                <a:spcPct val="80000"/>
              </a:lnSpc>
              <a:buClr>
                <a:schemeClr val="tx1"/>
              </a:buClr>
              <a:buSzTx/>
              <a:buFont typeface="Wingdings" pitchFamily="2" charset="2"/>
              <a:buAutoNum type="arabicPeriod" startAt="194"/>
            </a:pPr>
            <a:r>
              <a:rPr lang="da-DK" sz="1250" dirty="0"/>
              <a:t>A. West, A. Duerfeldt et al, ”</a:t>
            </a:r>
            <a:r>
              <a:rPr lang="en-US" sz="1250" dirty="0"/>
              <a:t>Structure, Function, and Therapeutic Potential of Clostridium difficile </a:t>
            </a:r>
            <a:r>
              <a:rPr lang="en-US" sz="1250" dirty="0" err="1"/>
              <a:t>Caseinolytic</a:t>
            </a:r>
            <a:r>
              <a:rPr lang="en-US" sz="1250" dirty="0"/>
              <a:t> Protease P,” NIH, $10.5M</a:t>
            </a:r>
          </a:p>
          <a:p>
            <a:pPr>
              <a:lnSpc>
                <a:spcPct val="80000"/>
              </a:lnSpc>
              <a:buClr>
                <a:schemeClr val="tx1"/>
              </a:buClr>
              <a:buSzTx/>
              <a:buFont typeface="Wingdings" pitchFamily="2" charset="2"/>
              <a:buAutoNum type="arabicPeriod" startAt="194"/>
            </a:pPr>
            <a:r>
              <a:rPr lang="en-US" sz="1250" dirty="0"/>
              <a:t>G. Richter-</a:t>
            </a:r>
            <a:r>
              <a:rPr lang="en-US" sz="1250" dirty="0" err="1"/>
              <a:t>Addo</a:t>
            </a:r>
            <a:r>
              <a:rPr lang="en-US" sz="1250" dirty="0"/>
              <a:t>, “MRI: Acquisition of an X-ray Diffractometer for Research and Training in Chemical Structure-Function Studies,” NSF, $217K</a:t>
            </a:r>
          </a:p>
          <a:p>
            <a:pPr>
              <a:lnSpc>
                <a:spcPct val="80000"/>
              </a:lnSpc>
              <a:buClr>
                <a:schemeClr val="tx1"/>
              </a:buClr>
              <a:buSzTx/>
              <a:buFont typeface="Wingdings" pitchFamily="2" charset="2"/>
              <a:buAutoNum type="arabicPeriod" startAt="194"/>
            </a:pPr>
            <a:r>
              <a:rPr lang="en-US" sz="1250" dirty="0"/>
              <a:t>B. </a:t>
            </a:r>
            <a:r>
              <a:rPr lang="en-US" sz="1250" dirty="0" err="1"/>
              <a:t>Uchoa</a:t>
            </a:r>
            <a:r>
              <a:rPr lang="en-US" sz="1250" dirty="0"/>
              <a:t> </a:t>
            </a:r>
            <a:r>
              <a:rPr lang="en-US" sz="1250" dirty="0" err="1"/>
              <a:t>Barboza</a:t>
            </a:r>
            <a:r>
              <a:rPr lang="en-US" sz="1250" dirty="0"/>
              <a:t>, “Interactions and quantum effects in nodal materials,” NSF, $402K</a:t>
            </a:r>
          </a:p>
          <a:p>
            <a:pPr>
              <a:lnSpc>
                <a:spcPct val="80000"/>
              </a:lnSpc>
              <a:buClr>
                <a:schemeClr val="tx1"/>
              </a:buClr>
              <a:buSzTx/>
              <a:buFont typeface="Wingdings" pitchFamily="2" charset="2"/>
              <a:buAutoNum type="arabicPeriod" startAt="194"/>
            </a:pPr>
            <a:r>
              <a:rPr lang="en-US" sz="1250" dirty="0"/>
              <a:t>S. A. </a:t>
            </a:r>
            <a:r>
              <a:rPr lang="en-US" sz="1250" dirty="0" err="1"/>
              <a:t>Shirazi</a:t>
            </a:r>
            <a:r>
              <a:rPr lang="en-US" sz="1250" dirty="0"/>
              <a:t>, “Erosion/Corrosion Research Center (E/CRC),” Industrial, $540K</a:t>
            </a:r>
          </a:p>
          <a:p>
            <a:pPr>
              <a:lnSpc>
                <a:spcPct val="80000"/>
              </a:lnSpc>
              <a:buClr>
                <a:schemeClr val="tx1"/>
              </a:buClr>
              <a:buSzTx/>
              <a:buFont typeface="Wingdings" pitchFamily="2" charset="2"/>
              <a:buAutoNum type="arabicPeriod" startAt="194"/>
            </a:pPr>
            <a:r>
              <a:rPr lang="en-US" sz="1250" dirty="0"/>
              <a:t>S. A. </a:t>
            </a:r>
            <a:r>
              <a:rPr lang="en-US" sz="1250" dirty="0" err="1"/>
              <a:t>Shirazi</a:t>
            </a:r>
            <a:r>
              <a:rPr lang="en-US" sz="1250" dirty="0"/>
              <a:t>, “Tulsa University Sand Management Projects (TUSMP),” Various Oil and Gas Producers, $150K</a:t>
            </a:r>
          </a:p>
          <a:p>
            <a:pPr>
              <a:lnSpc>
                <a:spcPct val="80000"/>
              </a:lnSpc>
              <a:buClr>
                <a:schemeClr val="tx1"/>
              </a:buClr>
              <a:buSzTx/>
              <a:buFont typeface="Wingdings" pitchFamily="2" charset="2"/>
              <a:buAutoNum type="arabicPeriod" startAt="194"/>
            </a:pPr>
            <a:r>
              <a:rPr lang="en-US" sz="1250" dirty="0"/>
              <a:t>S. Schroeder, “Metal Ion Interactions in RNA Shapeshifters,” Burroughs </a:t>
            </a:r>
            <a:r>
              <a:rPr lang="en-US" sz="1250" dirty="0" err="1"/>
              <a:t>Wellcome</a:t>
            </a:r>
            <a:r>
              <a:rPr lang="en-US" sz="1250" dirty="0"/>
              <a:t> Fund, $9K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03"/>
            </a:pPr>
            <a:r>
              <a:rPr lang="en-US" sz="1250" dirty="0"/>
              <a:t>A. </a:t>
            </a:r>
            <a:r>
              <a:rPr lang="en-US" sz="1250" dirty="0" err="1"/>
              <a:t>Duerfeldt</a:t>
            </a:r>
            <a:r>
              <a:rPr lang="en-US" sz="1250" dirty="0"/>
              <a:t>, “Hit to Lead Optimization of a Systemically Available Treatment for Diabetic Retinopathy Major Aim: To determine structure-activity relationships of NCI8, a novel PPARα agonist,” NIH, $422K</a:t>
            </a:r>
          </a:p>
          <a:p>
            <a:pPr>
              <a:lnSpc>
                <a:spcPct val="80000"/>
              </a:lnSpc>
              <a:buClr>
                <a:schemeClr val="tx1"/>
              </a:buClr>
              <a:buSzTx/>
              <a:buFont typeface="+mj-lt"/>
              <a:buAutoNum type="arabicPeriod" startAt="203"/>
            </a:pPr>
            <a:r>
              <a:rPr lang="en-US" sz="1250" dirty="0"/>
              <a:t>N. Snook, M. </a:t>
            </a:r>
            <a:r>
              <a:rPr lang="en-US" sz="1250" dirty="0" err="1"/>
              <a:t>Xue</a:t>
            </a:r>
            <a:r>
              <a:rPr lang="en-US" sz="1250" dirty="0"/>
              <a:t>, Y. Jung, A. McGovern, M. </a:t>
            </a:r>
            <a:r>
              <a:rPr lang="en-US" sz="1250" dirty="0" err="1"/>
              <a:t>Xue</a:t>
            </a:r>
            <a:r>
              <a:rPr lang="en-US" sz="1250" dirty="0"/>
              <a:t>, “Improving Operational Hail Prediction through Machine Learning from HREF and CAPS Storm-Scale Ensemble FV3 and WRF ARW Forecasts including Advanced Microphysics,” NOAA, $342K</a:t>
            </a:r>
          </a:p>
          <a:p>
            <a:pPr>
              <a:lnSpc>
                <a:spcPct val="80000"/>
              </a:lnSpc>
              <a:buClr>
                <a:schemeClr val="tx1"/>
              </a:buClr>
              <a:buSzTx/>
              <a:buFont typeface="+mj-lt"/>
              <a:buAutoNum type="arabicPeriod" startAt="203"/>
            </a:pPr>
            <a:r>
              <a:rPr lang="en-US" sz="1250" dirty="0"/>
              <a:t>W. Freeman, “</a:t>
            </a:r>
            <a:r>
              <a:rPr lang="en-US" sz="1250" dirty="0" err="1"/>
              <a:t>Neuroepigenomics</a:t>
            </a:r>
            <a:r>
              <a:rPr lang="en-US" sz="1250" dirty="0"/>
              <a:t> of Neural Stem Cell Aging.,” OCASCR, $232K</a:t>
            </a:r>
          </a:p>
          <a:p>
            <a:pPr>
              <a:lnSpc>
                <a:spcPct val="80000"/>
              </a:lnSpc>
              <a:buClr>
                <a:schemeClr val="tx1"/>
              </a:buClr>
              <a:buSzTx/>
              <a:buFont typeface="+mj-lt"/>
              <a:buAutoNum type="arabicPeriod" startAt="203"/>
            </a:pPr>
            <a:r>
              <a:rPr lang="en-US" sz="1250" dirty="0"/>
              <a:t>W. Freeman, “Sex divergence and cell specificity of age-related hippocampal DNA modifications,” NIH, $75K</a:t>
            </a:r>
          </a:p>
          <a:p>
            <a:pPr>
              <a:lnSpc>
                <a:spcPct val="80000"/>
              </a:lnSpc>
              <a:buClr>
                <a:schemeClr val="tx1"/>
              </a:buClr>
              <a:buSzTx/>
              <a:buFont typeface="+mj-lt"/>
              <a:buAutoNum type="arabicPeriod" startAt="203"/>
            </a:pPr>
            <a:r>
              <a:rPr lang="en-US" sz="1250" dirty="0"/>
              <a:t>W. Freeman, “Dynamics of the brain epigenome with aging,” NIH, $960K</a:t>
            </a:r>
          </a:p>
          <a:p>
            <a:pPr>
              <a:lnSpc>
                <a:spcPct val="80000"/>
              </a:lnSpc>
              <a:buClr>
                <a:schemeClr val="tx1"/>
              </a:buClr>
              <a:buSzTx/>
              <a:buFont typeface="+mj-lt"/>
              <a:buAutoNum type="arabicPeriod" startAt="203"/>
            </a:pPr>
            <a:r>
              <a:rPr lang="en-US" sz="1250" dirty="0"/>
              <a:t>P. </a:t>
            </a:r>
            <a:r>
              <a:rPr lang="en-US" sz="1250" dirty="0" err="1"/>
              <a:t>Skubic</a:t>
            </a:r>
            <a:r>
              <a:rPr lang="en-US" sz="1250" dirty="0"/>
              <a:t>, J. Stupak, B. Abbott, M. Strauss, P. Gutierrez, “Experimental Physics Investigations using the ATLAS Detector at the LHC,” DOE, $420K</a:t>
            </a:r>
          </a:p>
          <a:p>
            <a:pPr>
              <a:lnSpc>
                <a:spcPct val="80000"/>
              </a:lnSpc>
              <a:buClr>
                <a:schemeClr val="tx1"/>
              </a:buClr>
              <a:buSzTx/>
              <a:buFont typeface="+mj-lt"/>
              <a:buAutoNum type="arabicPeriod" startAt="203"/>
            </a:pPr>
            <a:r>
              <a:rPr lang="en-US" sz="1250" dirty="0"/>
              <a:t>P. </a:t>
            </a:r>
            <a:r>
              <a:rPr lang="en-US" sz="1250" dirty="0" err="1"/>
              <a:t>Skubic</a:t>
            </a:r>
            <a:r>
              <a:rPr lang="en-US" sz="1250" dirty="0"/>
              <a:t>, B. Abbott, J. Stupak, M. </a:t>
            </a:r>
            <a:r>
              <a:rPr lang="en-US" sz="1250" dirty="0" err="1"/>
              <a:t>strauss</a:t>
            </a:r>
            <a:r>
              <a:rPr lang="en-US" sz="1250" dirty="0"/>
              <a:t>, P. Gutierrez, “University of Oklahoma High Energy Physics: Experimental Physics Investigations Using Colliding Beam Detectors at </a:t>
            </a:r>
            <a:r>
              <a:rPr lang="en-US" sz="1250" dirty="0" err="1"/>
              <a:t>Fermilab</a:t>
            </a:r>
            <a:r>
              <a:rPr lang="en-US" sz="1250" dirty="0"/>
              <a:t> and the Large Hadron Collider (LHC) (TASK A) 2013-2016,” DOE, $500K</a:t>
            </a:r>
          </a:p>
          <a:p>
            <a:pPr>
              <a:lnSpc>
                <a:spcPct val="80000"/>
              </a:lnSpc>
              <a:buClr>
                <a:schemeClr val="tx1"/>
              </a:buClr>
              <a:buSzTx/>
              <a:buFont typeface="+mj-lt"/>
              <a:buAutoNum type="arabicPeriod" startAt="203"/>
            </a:pPr>
            <a:endParaRPr lang="en-US" sz="1250" dirty="0"/>
          </a:p>
          <a:p>
            <a:pPr>
              <a:lnSpc>
                <a:spcPct val="80000"/>
              </a:lnSpc>
              <a:buClr>
                <a:schemeClr val="tx1"/>
              </a:buClr>
              <a:buSzTx/>
              <a:buFont typeface="+mj-lt"/>
              <a:buAutoNum type="arabicPeriod" startAt="203"/>
            </a:pPr>
            <a:endParaRPr lang="en-US" sz="1250" dirty="0"/>
          </a:p>
          <a:p>
            <a:pPr>
              <a:lnSpc>
                <a:spcPct val="80000"/>
              </a:lnSpc>
              <a:buClr>
                <a:schemeClr val="tx1"/>
              </a:buClr>
              <a:buSzTx/>
              <a:buFont typeface="+mj-lt"/>
              <a:buAutoNum type="arabicPeriod" startAt="203"/>
            </a:pPr>
            <a:endParaRPr lang="en-US" sz="1250" dirty="0"/>
          </a:p>
          <a:p>
            <a:pPr>
              <a:lnSpc>
                <a:spcPct val="80000"/>
              </a:lnSpc>
              <a:buClr>
                <a:schemeClr val="tx1"/>
              </a:buClr>
              <a:buSzTx/>
              <a:buFont typeface="+mj-lt"/>
              <a:buAutoNum type="arabicPeriod" startAt="203"/>
            </a:pPr>
            <a:endParaRPr lang="en-US" sz="1250" dirty="0"/>
          </a:p>
          <a:p>
            <a:pPr>
              <a:lnSpc>
                <a:spcPct val="80000"/>
              </a:lnSpc>
              <a:buClr>
                <a:schemeClr val="tx1"/>
              </a:buClr>
              <a:buSzTx/>
              <a:buFont typeface="+mj-lt"/>
              <a:buAutoNum type="arabicPeriod" startAt="203"/>
            </a:pPr>
            <a:endParaRPr lang="en-US" sz="1250" dirty="0"/>
          </a:p>
          <a:p>
            <a:pPr>
              <a:lnSpc>
                <a:spcPct val="80000"/>
              </a:lnSpc>
              <a:buClr>
                <a:schemeClr val="tx1"/>
              </a:buClr>
              <a:buSzTx/>
              <a:buFont typeface="+mj-lt"/>
              <a:buAutoNum type="arabicPeriod" startAt="203"/>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129944313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61</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10"/>
            </a:pPr>
            <a:r>
              <a:rPr lang="en-US" sz="1250" dirty="0"/>
              <a:t>P. </a:t>
            </a:r>
            <a:r>
              <a:rPr lang="en-US" sz="1250" dirty="0" err="1"/>
              <a:t>Skubic</a:t>
            </a:r>
            <a:r>
              <a:rPr lang="en-US" sz="1250" dirty="0"/>
              <a:t>, B. </a:t>
            </a:r>
            <a:r>
              <a:rPr lang="en-US" sz="1250" dirty="0" err="1"/>
              <a:t>Abott</a:t>
            </a:r>
            <a:r>
              <a:rPr lang="en-US" sz="1250" dirty="0"/>
              <a:t>, P. Gutierrez, M. Strauss, “OU Contribution to the ATLAS Southwest Tier 2 Computing Center,” DOE, $115K</a:t>
            </a:r>
          </a:p>
          <a:p>
            <a:pPr>
              <a:lnSpc>
                <a:spcPct val="80000"/>
              </a:lnSpc>
              <a:buClr>
                <a:schemeClr val="tx1"/>
              </a:buClr>
              <a:buSzTx/>
              <a:buFont typeface="Wingdings" pitchFamily="2" charset="2"/>
              <a:buAutoNum type="arabicPeriod" startAt="210"/>
            </a:pPr>
            <a:r>
              <a:rPr lang="en-US" sz="1250" dirty="0"/>
              <a:t>T. Smith, A. Reinhart, K. Ortega, K. Calhoun, “Implementing convective storm statistics from a large reanalysis of WSR-88D data for model verification and forecasting probabilistic uncertainty,” NOAA, $592K</a:t>
            </a:r>
          </a:p>
          <a:p>
            <a:pPr>
              <a:lnSpc>
                <a:spcPct val="80000"/>
              </a:lnSpc>
              <a:buClr>
                <a:schemeClr val="tx1"/>
              </a:buClr>
              <a:buSzTx/>
              <a:buFont typeface="Wingdings" pitchFamily="2" charset="2"/>
              <a:buAutoNum type="arabicPeriod" startAt="210"/>
            </a:pPr>
            <a:r>
              <a:rPr lang="en-US" sz="1250" dirty="0"/>
              <a:t>J Gallant (Michigan State U), M. Markham (OU), </a:t>
            </a:r>
            <a:r>
              <a:rPr lang="en-US" sz="1250" dirty="0" err="1"/>
              <a:t>Sawtell</a:t>
            </a:r>
            <a:r>
              <a:rPr lang="en-US" sz="1250" dirty="0"/>
              <a:t> (Columbia U), Warren (Washington U St. Louis), </a:t>
            </a:r>
            <a:r>
              <a:rPr lang="en-US" sz="1250" dirty="0" err="1"/>
              <a:t>Zakon</a:t>
            </a:r>
            <a:r>
              <a:rPr lang="en-US" sz="1250" dirty="0"/>
              <a:t> (U Texas), “IOS EDGE: Enabling genotype-phenotype studies in weakly electric fish.,” NSF, $1.5M (total), $279K (OU) </a:t>
            </a:r>
          </a:p>
          <a:p>
            <a:pPr>
              <a:lnSpc>
                <a:spcPct val="80000"/>
              </a:lnSpc>
              <a:buClr>
                <a:schemeClr val="tx1"/>
              </a:buClr>
              <a:buSzTx/>
              <a:buFont typeface="Wingdings" pitchFamily="2" charset="2"/>
              <a:buAutoNum type="arabicPeriod" startAt="210"/>
            </a:pPr>
            <a:r>
              <a:rPr lang="en-US" sz="1250" dirty="0"/>
              <a:t>M. Markham, “CAREER: The energetic costs of active sensory and communication signals: Integrating research and education through organismal, cellular, and molecular approaches,” NSF, $719K</a:t>
            </a:r>
          </a:p>
          <a:p>
            <a:pPr>
              <a:lnSpc>
                <a:spcPct val="80000"/>
              </a:lnSpc>
              <a:buClr>
                <a:schemeClr val="tx1"/>
              </a:buClr>
              <a:buSzTx/>
              <a:buFont typeface="Wingdings" pitchFamily="2" charset="2"/>
              <a:buAutoNum type="arabicPeriod" startAt="210"/>
            </a:pPr>
            <a:r>
              <a:rPr lang="en-US" sz="1250" dirty="0"/>
              <a:t>D. Allen, T. </a:t>
            </a:r>
            <a:r>
              <a:rPr lang="en-US" sz="1250" dirty="0" err="1"/>
              <a:t>Neeson</a:t>
            </a:r>
            <a:r>
              <a:rPr lang="en-US" sz="1250" dirty="0"/>
              <a:t>, Y. Hong, “Collaborative Research: MSB-FRA: Scaling Climate, Connectivity, and Communities in Streams,” NSF, $1.4M</a:t>
            </a:r>
          </a:p>
          <a:p>
            <a:pPr>
              <a:lnSpc>
                <a:spcPct val="80000"/>
              </a:lnSpc>
              <a:buClr>
                <a:schemeClr val="tx1"/>
              </a:buClr>
              <a:buSzTx/>
              <a:buFont typeface="Wingdings" pitchFamily="2" charset="2"/>
              <a:buAutoNum type="arabicPeriod" startAt="210"/>
            </a:pPr>
            <a:r>
              <a:rPr lang="en-US" sz="1250" dirty="0"/>
              <a:t>S. </a:t>
            </a:r>
            <a:r>
              <a:rPr lang="en-US" sz="1250" dirty="0" err="1"/>
              <a:t>Hussaini</a:t>
            </a:r>
            <a:r>
              <a:rPr lang="en-US" sz="1250" dirty="0"/>
              <a:t>, (U Tulsa), F. </a:t>
            </a:r>
            <a:r>
              <a:rPr lang="en-US" sz="1250" dirty="0" err="1"/>
              <a:t>Acquah</a:t>
            </a:r>
            <a:r>
              <a:rPr lang="en-US" sz="1250" dirty="0"/>
              <a:t>, (OUHSC), B. </a:t>
            </a:r>
            <a:r>
              <a:rPr lang="en-US" sz="1250" dirty="0" err="1"/>
              <a:t>Mooers</a:t>
            </a:r>
            <a:r>
              <a:rPr lang="en-US" sz="1250" dirty="0"/>
              <a:t> (OUHSC), “HR18-049 Discovery of </a:t>
            </a:r>
            <a:r>
              <a:rPr lang="en-US" sz="1250" dirty="0" err="1"/>
              <a:t>Indolizidine</a:t>
            </a:r>
            <a:r>
              <a:rPr lang="en-US" sz="1250" dirty="0"/>
              <a:t> (–)-237D Analogs as Selective </a:t>
            </a:r>
            <a:r>
              <a:rPr lang="el-GR" sz="1250" dirty="0"/>
              <a:t>α6* </a:t>
            </a:r>
            <a:r>
              <a:rPr lang="en-US" sz="1250" dirty="0"/>
              <a:t>Receptor Antagonists,”  OCAST, $135K (total), $13K (OU)</a:t>
            </a:r>
          </a:p>
          <a:p>
            <a:pPr>
              <a:lnSpc>
                <a:spcPct val="80000"/>
              </a:lnSpc>
              <a:buClr>
                <a:schemeClr val="tx1"/>
              </a:buClr>
              <a:buSzTx/>
              <a:buFont typeface="Wingdings" pitchFamily="2" charset="2"/>
              <a:buAutoNum type="arabicPeriod" startAt="210"/>
            </a:pPr>
            <a:r>
              <a:rPr lang="es-ES" sz="1250" dirty="0"/>
              <a:t>J. Salazar, N. </a:t>
            </a:r>
            <a:r>
              <a:rPr lang="es-ES" sz="1250" dirty="0" err="1"/>
              <a:t>Aboserwal</a:t>
            </a:r>
            <a:r>
              <a:rPr lang="es-ES" sz="1250" dirty="0"/>
              <a:t>, R. Palmer, “</a:t>
            </a:r>
            <a:r>
              <a:rPr lang="en-US" sz="1250" dirty="0"/>
              <a:t>Shared Aperture Array Antenna for Multiband Radar Applications,” </a:t>
            </a:r>
            <a:r>
              <a:rPr lang="en-US" sz="1250" dirty="0" err="1"/>
              <a:t>Nanowave</a:t>
            </a:r>
            <a:r>
              <a:rPr lang="en-US" sz="1250" dirty="0"/>
              <a:t> Technologies </a:t>
            </a:r>
            <a:r>
              <a:rPr lang="en-US" sz="1250" dirty="0" err="1"/>
              <a:t>Inc</a:t>
            </a:r>
            <a:r>
              <a:rPr lang="en-US" sz="1250" dirty="0"/>
              <a:t>, $130K</a:t>
            </a:r>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a:p>
            <a:pPr>
              <a:lnSpc>
                <a:spcPct val="80000"/>
              </a:lnSpc>
              <a:buClr>
                <a:schemeClr val="tx1"/>
              </a:buClr>
              <a:buSzTx/>
              <a:buFont typeface="Wingdings" pitchFamily="2" charset="2"/>
              <a:buAutoNum type="arabicPeriod" startAt="210"/>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17"/>
            </a:pPr>
            <a:r>
              <a:rPr lang="en-US" sz="1250" dirty="0"/>
              <a:t>M. Yeary, R. Palmer, P. </a:t>
            </a:r>
            <a:r>
              <a:rPr lang="en-US" sz="1250" dirty="0" err="1"/>
              <a:t>Chilson</a:t>
            </a:r>
            <a:r>
              <a:rPr lang="en-US" sz="1250" dirty="0"/>
              <a:t>, “Development and Commercialization of a Ground-Based Radar to Enable the Next-Generation of Atmospheric Measurements via Unmanned Aircraft Systems (UAS),” OCAST, $300K</a:t>
            </a:r>
          </a:p>
          <a:p>
            <a:pPr>
              <a:lnSpc>
                <a:spcPct val="80000"/>
              </a:lnSpc>
              <a:buClr>
                <a:schemeClr val="tx1"/>
              </a:buClr>
              <a:buSzTx/>
              <a:buFont typeface="+mj-lt"/>
              <a:buAutoNum type="arabicPeriod" startAt="217"/>
            </a:pPr>
            <a:r>
              <a:rPr lang="en-US" sz="1250" dirty="0" err="1"/>
              <a:t>T.Yu</a:t>
            </a:r>
            <a:r>
              <a:rPr lang="en-US" sz="1250" dirty="0"/>
              <a:t>, </a:t>
            </a:r>
            <a:r>
              <a:rPr lang="en-US" sz="1250" dirty="0" err="1"/>
              <a:t>B.Cheong</a:t>
            </a:r>
            <a:r>
              <a:rPr lang="en-US" sz="1250" dirty="0"/>
              <a:t>, R. Palmer, “Technical Support for the Procurement of an S-band </a:t>
            </a:r>
            <a:r>
              <a:rPr lang="en-US" sz="1250" dirty="0" err="1"/>
              <a:t>Polarimetric</a:t>
            </a:r>
            <a:r>
              <a:rPr lang="en-US" sz="1250" dirty="0"/>
              <a:t> Weather Radar,” National Central University, Taiwan, $88K</a:t>
            </a:r>
          </a:p>
          <a:p>
            <a:pPr>
              <a:lnSpc>
                <a:spcPct val="80000"/>
              </a:lnSpc>
              <a:buClr>
                <a:schemeClr val="tx1"/>
              </a:buClr>
              <a:buSzTx/>
              <a:buFont typeface="+mj-lt"/>
              <a:buAutoNum type="arabicPeriod" startAt="217"/>
            </a:pPr>
            <a:r>
              <a:rPr lang="en-US" sz="1250" dirty="0"/>
              <a:t>R. Palmer, B. Cheong, C. Fulton, J. Salazar, H. </a:t>
            </a:r>
            <a:r>
              <a:rPr lang="en-US" sz="1250" dirty="0" err="1"/>
              <a:t>Sigmarsson</a:t>
            </a:r>
            <a:r>
              <a:rPr lang="en-US" sz="1250" dirty="0"/>
              <a:t>, M. Yeary, T. Yu, Y. Zhang, “Spectrum Efficient National Surveillance Radar (SENSR) - ARRC Risk Reduction Activates,” NOAA, $2.22M</a:t>
            </a:r>
          </a:p>
          <a:p>
            <a:pPr>
              <a:lnSpc>
                <a:spcPct val="80000"/>
              </a:lnSpc>
              <a:buClr>
                <a:schemeClr val="tx1"/>
              </a:buClr>
              <a:buSzTx/>
              <a:buFont typeface="+mj-lt"/>
              <a:buAutoNum type="arabicPeriod" startAt="217"/>
            </a:pPr>
            <a:r>
              <a:rPr lang="en-US" sz="1250" dirty="0"/>
              <a:t>R. Palmer, C. Fulton, J. Salazar, H. </a:t>
            </a:r>
            <a:r>
              <a:rPr lang="en-US" sz="1250" dirty="0" err="1"/>
              <a:t>Sigmarsson</a:t>
            </a:r>
            <a:r>
              <a:rPr lang="en-US" sz="1250" dirty="0"/>
              <a:t>, “Spectrum </a:t>
            </a:r>
            <a:r>
              <a:rPr lang="en-US" sz="1250" dirty="0" err="1"/>
              <a:t>Ef</a:t>
            </a:r>
            <a:r>
              <a:rPr lang="en-US" sz="1250" dirty="0"/>
              <a:t>- </a:t>
            </a:r>
            <a:r>
              <a:rPr lang="en-US" sz="1250" dirty="0" err="1"/>
              <a:t>ficient</a:t>
            </a:r>
            <a:r>
              <a:rPr lang="en-US" sz="1250" dirty="0"/>
              <a:t> National Surveillance Radar (SENSR) - Development of the All-Digital Horus Demonstrator,” NOAA, $2.9M</a:t>
            </a:r>
          </a:p>
          <a:p>
            <a:pPr>
              <a:lnSpc>
                <a:spcPct val="80000"/>
              </a:lnSpc>
              <a:buClr>
                <a:schemeClr val="tx1"/>
              </a:buClr>
              <a:buSzTx/>
              <a:buFont typeface="+mj-lt"/>
              <a:buAutoNum type="arabicPeriod" startAt="217"/>
            </a:pPr>
            <a:r>
              <a:rPr lang="en-US" sz="1250" dirty="0"/>
              <a:t>N. Goodman, J. </a:t>
            </a:r>
            <a:r>
              <a:rPr lang="en-US" sz="1250" dirty="0" err="1"/>
              <a:t>Ruyle</a:t>
            </a:r>
            <a:r>
              <a:rPr lang="en-US" sz="1250" dirty="0"/>
              <a:t>, H. </a:t>
            </a:r>
            <a:r>
              <a:rPr lang="en-US" sz="1250" dirty="0" err="1"/>
              <a:t>Sigmarsson</a:t>
            </a:r>
            <a:r>
              <a:rPr lang="en-US" sz="1250" dirty="0"/>
              <a:t>, C. Fulton, M. Yeary, R. Palmer, J. Salazar, “Technologies for Next-Generation Conformal and Reconfigurable Radar Systems,” ONR, $3.5M</a:t>
            </a:r>
          </a:p>
          <a:p>
            <a:pPr>
              <a:lnSpc>
                <a:spcPct val="80000"/>
              </a:lnSpc>
              <a:buClr>
                <a:schemeClr val="tx1"/>
              </a:buClr>
              <a:buSzTx/>
              <a:buFont typeface="+mj-lt"/>
              <a:buAutoNum type="arabicPeriod" startAt="217"/>
            </a:pPr>
            <a:r>
              <a:rPr lang="en-US" sz="1250" dirty="0"/>
              <a:t>T. Yu, R. Palmer, B. Cheong, “Developing strategies for deploying a network of reflected-array radars,” </a:t>
            </a:r>
            <a:r>
              <a:rPr lang="en-US" sz="1250" dirty="0" err="1"/>
              <a:t>Weathernews</a:t>
            </a:r>
            <a:r>
              <a:rPr lang="en-US" sz="1250" dirty="0"/>
              <a:t> Inc., $97K</a:t>
            </a:r>
          </a:p>
          <a:p>
            <a:pPr>
              <a:lnSpc>
                <a:spcPct val="80000"/>
              </a:lnSpc>
              <a:buClr>
                <a:schemeClr val="tx1"/>
              </a:buClr>
              <a:buSzTx/>
              <a:buFont typeface="+mj-lt"/>
              <a:buAutoNum type="arabicPeriod" startAt="217"/>
            </a:pPr>
            <a:r>
              <a:rPr lang="en-US" sz="1250" dirty="0"/>
              <a:t>B. Cheong, R. Palmer, T. Yu, “Technical Support for the Design and Test of an X-Band SSPA-Based </a:t>
            </a:r>
            <a:r>
              <a:rPr lang="en-US" sz="1250" dirty="0" err="1"/>
              <a:t>Polarimetric</a:t>
            </a:r>
            <a:r>
              <a:rPr lang="en-US" sz="1250" dirty="0"/>
              <a:t> Weather Radar,” </a:t>
            </a:r>
            <a:r>
              <a:rPr lang="en-US" sz="1250" dirty="0" err="1"/>
              <a:t>Novimet</a:t>
            </a:r>
            <a:r>
              <a:rPr lang="en-US" sz="1250" dirty="0"/>
              <a:t>, $36K</a:t>
            </a:r>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a:p>
            <a:pPr>
              <a:lnSpc>
                <a:spcPct val="80000"/>
              </a:lnSpc>
              <a:buClr>
                <a:schemeClr val="tx1"/>
              </a:buClr>
              <a:buSzTx/>
              <a:buFont typeface="+mj-lt"/>
              <a:buAutoNum type="arabicPeriod" startAt="217"/>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44968329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62</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24"/>
            </a:pPr>
            <a:r>
              <a:rPr lang="en-US" sz="1250" dirty="0"/>
              <a:t>R. Palmer, C. Fulton, J. Salazar, H. </a:t>
            </a:r>
            <a:r>
              <a:rPr lang="en-US" sz="1250" dirty="0" err="1"/>
              <a:t>Sigmarsson</a:t>
            </a:r>
            <a:r>
              <a:rPr lang="en-US" sz="1250" dirty="0"/>
              <a:t>, M. Yeary, “Development of the All-Digital Horus Radar for SENSR,” NOAA, $3.3M</a:t>
            </a:r>
          </a:p>
          <a:p>
            <a:pPr>
              <a:lnSpc>
                <a:spcPct val="80000"/>
              </a:lnSpc>
              <a:buClr>
                <a:schemeClr val="tx1"/>
              </a:buClr>
              <a:buSzTx/>
              <a:buFont typeface="Wingdings" pitchFamily="2" charset="2"/>
              <a:buAutoNum type="arabicPeriod" startAt="224"/>
            </a:pPr>
            <a:r>
              <a:rPr lang="en-US" sz="1250" dirty="0"/>
              <a:t>T.  Yu and B. Cheong, “Phase II: SBIR A16-028:Miniature, Software-defined Man-Portable Doppler</a:t>
            </a:r>
          </a:p>
          <a:p>
            <a:pPr>
              <a:lnSpc>
                <a:spcPct val="80000"/>
              </a:lnSpc>
              <a:buClr>
                <a:schemeClr val="tx1"/>
              </a:buClr>
              <a:buSzTx/>
              <a:buFont typeface="Wingdings" pitchFamily="2" charset="2"/>
              <a:buAutoNum type="arabicPeriod" startAt="224"/>
            </a:pPr>
            <a:r>
              <a:rPr lang="en-US" sz="1250" dirty="0"/>
              <a:t>Radar (MPDR) for Atmospheric Measurement,” Helios Remote Sensing Systems Inc., $164K</a:t>
            </a:r>
          </a:p>
          <a:p>
            <a:pPr>
              <a:lnSpc>
                <a:spcPct val="80000"/>
              </a:lnSpc>
              <a:buClr>
                <a:schemeClr val="tx1"/>
              </a:buClr>
              <a:buSzTx/>
              <a:buFont typeface="Wingdings" pitchFamily="2" charset="2"/>
              <a:buAutoNum type="arabicPeriod" startAt="224"/>
            </a:pPr>
            <a:r>
              <a:rPr lang="en-US" sz="1250" dirty="0"/>
              <a:t>M. </a:t>
            </a:r>
            <a:r>
              <a:rPr lang="en-US" sz="1250" dirty="0" err="1"/>
              <a:t>Xue</a:t>
            </a:r>
            <a:r>
              <a:rPr lang="en-US" sz="1250" dirty="0"/>
              <a:t>, K. Brewster, C. Zhang, F. Kong, Y. Jung, “Continued Enhancements to FV3 Model with Advanced Physics through CCPP and Convective-Scale Data Assimilation into GSI and JEDI for Convection-Allowing Forecasting and Evaluations through Hazardous Weather Testbed towards Accelerated Operational,” NOAA, $200K</a:t>
            </a:r>
          </a:p>
          <a:p>
            <a:pPr>
              <a:lnSpc>
                <a:spcPct val="80000"/>
              </a:lnSpc>
              <a:buClr>
                <a:schemeClr val="tx1"/>
              </a:buClr>
              <a:buSzTx/>
              <a:buFont typeface="Wingdings" pitchFamily="2" charset="2"/>
              <a:buAutoNum type="arabicPeriod" startAt="224"/>
            </a:pPr>
            <a:r>
              <a:rPr lang="en-US" sz="1250" dirty="0"/>
              <a:t>N. </a:t>
            </a:r>
            <a:r>
              <a:rPr lang="en-US" sz="1250" dirty="0" err="1"/>
              <a:t>Kaib</a:t>
            </a:r>
            <a:r>
              <a:rPr lang="en-US" sz="1250" dirty="0"/>
              <a:t>, “The Formation and Evolution of Multiple </a:t>
            </a:r>
            <a:r>
              <a:rPr lang="en-US" sz="1250" dirty="0" err="1"/>
              <a:t>Protostar</a:t>
            </a:r>
            <a:r>
              <a:rPr lang="en-US" sz="1250" dirty="0"/>
              <a:t> Systems,” NSF, $288K</a:t>
            </a:r>
          </a:p>
          <a:p>
            <a:pPr>
              <a:lnSpc>
                <a:spcPct val="80000"/>
              </a:lnSpc>
              <a:buClr>
                <a:schemeClr val="tx1"/>
              </a:buClr>
              <a:buSzTx/>
              <a:buFont typeface="Wingdings" pitchFamily="2" charset="2"/>
              <a:buAutoNum type="arabicPeriod" startAt="224"/>
            </a:pPr>
            <a:r>
              <a:rPr lang="en-US" sz="1250" dirty="0"/>
              <a:t>X. Wang, “Scale-dependent Covariance Localization for</a:t>
            </a:r>
          </a:p>
          <a:p>
            <a:pPr>
              <a:lnSpc>
                <a:spcPct val="80000"/>
              </a:lnSpc>
              <a:buClr>
                <a:schemeClr val="tx1"/>
              </a:buClr>
              <a:buSzTx/>
              <a:buFont typeface="Wingdings" pitchFamily="2" charset="2"/>
              <a:buAutoNum type="arabicPeriod" startAt="224"/>
            </a:pPr>
            <a:r>
              <a:rPr lang="en-US" sz="1250" dirty="0"/>
              <a:t>FV3GDAS 4DEnVar Data Assimilation System to</a:t>
            </a:r>
          </a:p>
          <a:p>
            <a:pPr>
              <a:lnSpc>
                <a:spcPct val="80000"/>
              </a:lnSpc>
              <a:buClr>
                <a:schemeClr val="tx1"/>
              </a:buClr>
              <a:buSzTx/>
              <a:buFont typeface="Wingdings" pitchFamily="2" charset="2"/>
              <a:buAutoNum type="arabicPeriod" startAt="224"/>
            </a:pPr>
            <a:r>
              <a:rPr lang="en-US" sz="1250" dirty="0"/>
              <a:t>Improve Global, Hurricane and Cloud Predictions,” NOAA, $194K</a:t>
            </a:r>
          </a:p>
          <a:p>
            <a:pPr>
              <a:lnSpc>
                <a:spcPct val="80000"/>
              </a:lnSpc>
              <a:buClr>
                <a:schemeClr val="tx1"/>
              </a:buClr>
              <a:buSzTx/>
              <a:buFont typeface="Wingdings" pitchFamily="2" charset="2"/>
              <a:buAutoNum type="arabicPeriod" startAt="224"/>
            </a:pPr>
            <a:r>
              <a:rPr lang="en-US" sz="1250" dirty="0"/>
              <a:t>L. </a:t>
            </a:r>
            <a:r>
              <a:rPr lang="en-US" sz="1250" dirty="0" err="1"/>
              <a:t>Krumholz</a:t>
            </a:r>
            <a:r>
              <a:rPr lang="en-US" sz="1250" dirty="0"/>
              <a:t>, K. D. </a:t>
            </a:r>
            <a:r>
              <a:rPr lang="en-US" sz="1250" dirty="0" err="1"/>
              <a:t>Hambright</a:t>
            </a:r>
            <a:r>
              <a:rPr lang="en-US" sz="1250" dirty="0"/>
              <a:t>, “Dimensions: Collaborative Research: Leveraging Biogeography and Seasonality to Explore Underlying Mechanisms in the Biodiversity of the Cyanobacterial Bloom Microbial </a:t>
            </a:r>
            <a:r>
              <a:rPr lang="en-US" sz="1250" dirty="0" err="1"/>
              <a:t>Interactome</a:t>
            </a:r>
            <a:r>
              <a:rPr lang="en-US" sz="1250" dirty="0"/>
              <a:t>,” NSF, $2M (total), $810K (OU)</a:t>
            </a:r>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a:p>
            <a:pPr>
              <a:lnSpc>
                <a:spcPct val="80000"/>
              </a:lnSpc>
              <a:buClr>
                <a:schemeClr val="tx1"/>
              </a:buClr>
              <a:buSzTx/>
              <a:buFont typeface="Wingdings" pitchFamily="2" charset="2"/>
              <a:buAutoNum type="arabicPeriod" startAt="224"/>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33"/>
            </a:pPr>
            <a:r>
              <a:rPr lang="en-US" sz="1250" dirty="0"/>
              <a:t>D. Blume, “Spin and Spatial Correlations of Few-body Systems,” NSF, $294K</a:t>
            </a:r>
          </a:p>
          <a:p>
            <a:pPr>
              <a:lnSpc>
                <a:spcPct val="80000"/>
              </a:lnSpc>
              <a:buClr>
                <a:schemeClr val="tx1"/>
              </a:buClr>
              <a:buSzTx/>
              <a:buFont typeface="+mj-lt"/>
              <a:buAutoNum type="arabicPeriod" startAt="233"/>
            </a:pPr>
            <a:r>
              <a:rPr lang="en-US" sz="1250" dirty="0"/>
              <a:t>X. Wang, Y. Wang, “Development and Research of GSI based Dual Resolution </a:t>
            </a:r>
            <a:r>
              <a:rPr lang="en-US" sz="1250" dirty="0" err="1"/>
              <a:t>EnVar</a:t>
            </a:r>
            <a:r>
              <a:rPr lang="en-US" sz="1250" dirty="0"/>
              <a:t> Data Assimilation for Convective-Scale,” NOAA, $106K</a:t>
            </a:r>
          </a:p>
          <a:p>
            <a:pPr>
              <a:lnSpc>
                <a:spcPct val="80000"/>
              </a:lnSpc>
              <a:buClr>
                <a:schemeClr val="tx1"/>
              </a:buClr>
              <a:buSzTx/>
              <a:buFont typeface="+mj-lt"/>
              <a:buAutoNum type="arabicPeriod" startAt="233"/>
            </a:pPr>
            <a:r>
              <a:rPr lang="en-US" sz="1250" dirty="0"/>
              <a:t>Y. Shao, “Rational Design of Pro-apoptotic </a:t>
            </a:r>
            <a:r>
              <a:rPr lang="en-US" sz="1250" dirty="0" err="1"/>
              <a:t>Bax</a:t>
            </a:r>
            <a:r>
              <a:rPr lang="en-US" sz="1250" dirty="0"/>
              <a:t>/</a:t>
            </a:r>
            <a:r>
              <a:rPr lang="en-US" sz="1250" dirty="0" err="1"/>
              <a:t>Bak</a:t>
            </a:r>
            <a:r>
              <a:rPr lang="en-US" sz="1250" dirty="0"/>
              <a:t> Inhibitors,” OK-CAST, $45K</a:t>
            </a:r>
          </a:p>
          <a:p>
            <a:pPr>
              <a:lnSpc>
                <a:spcPct val="80000"/>
              </a:lnSpc>
              <a:buClr>
                <a:schemeClr val="tx1"/>
              </a:buClr>
              <a:buSzTx/>
              <a:buFont typeface="+mj-lt"/>
              <a:buAutoNum type="arabicPeriod" startAt="233"/>
            </a:pPr>
            <a:r>
              <a:rPr lang="en-US" sz="1250" dirty="0"/>
              <a:t>Y. Shao, “Accelerated Free Energy Calculations on the Catalytic Activity of Mercuric Reductase,” ORAU, $5K</a:t>
            </a:r>
          </a:p>
          <a:p>
            <a:pPr>
              <a:lnSpc>
                <a:spcPct val="80000"/>
              </a:lnSpc>
              <a:buClr>
                <a:schemeClr val="tx1"/>
              </a:buClr>
              <a:buSzTx/>
              <a:buFont typeface="+mj-lt"/>
              <a:buAutoNum type="arabicPeriod" startAt="233"/>
            </a:pPr>
            <a:r>
              <a:rPr lang="en-US" sz="1250" dirty="0"/>
              <a:t>D. K. Walters, “Collaborative Research: Development of Low Order Modeling Methods for Oscillating Foil Energy Harvesting based on Experimental and Computational Fluid Dynamics,” NSF, $160K</a:t>
            </a:r>
          </a:p>
          <a:p>
            <a:pPr>
              <a:lnSpc>
                <a:spcPct val="80000"/>
              </a:lnSpc>
              <a:buClr>
                <a:schemeClr val="tx1"/>
              </a:buClr>
              <a:buSzTx/>
              <a:buFont typeface="+mj-lt"/>
              <a:buAutoNum type="arabicPeriod" startAt="233"/>
            </a:pPr>
            <a:r>
              <a:rPr lang="en-US" sz="1250" dirty="0"/>
              <a:t>M. </a:t>
            </a:r>
            <a:r>
              <a:rPr lang="en-US" sz="1250" dirty="0" err="1"/>
              <a:t>Xue</a:t>
            </a:r>
            <a:r>
              <a:rPr lang="en-US" sz="1250" dirty="0"/>
              <a:t>, G. Zhang, X. </a:t>
            </a:r>
            <a:r>
              <a:rPr lang="en-US" sz="1250" dirty="0" err="1"/>
              <a:t>Xue</a:t>
            </a:r>
            <a:r>
              <a:rPr lang="en-US" sz="1250" dirty="0"/>
              <a:t>, “Development and Evaluation of an Ensemble </a:t>
            </a:r>
            <a:r>
              <a:rPr lang="en-US" sz="1250" dirty="0" err="1"/>
              <a:t>Kalman</a:t>
            </a:r>
            <a:r>
              <a:rPr lang="en-US" sz="1250" dirty="0"/>
              <a:t> Filter</a:t>
            </a:r>
          </a:p>
          <a:p>
            <a:pPr>
              <a:lnSpc>
                <a:spcPct val="80000"/>
              </a:lnSpc>
              <a:buClr>
                <a:schemeClr val="tx1"/>
              </a:buClr>
              <a:buSzTx/>
              <a:buFont typeface="+mj-lt"/>
              <a:buAutoNum type="arabicPeriod" startAt="233"/>
            </a:pPr>
            <a:r>
              <a:rPr lang="en-US" sz="1250" dirty="0"/>
              <a:t>(</a:t>
            </a:r>
            <a:r>
              <a:rPr lang="en-US" sz="1250" dirty="0" err="1"/>
              <a:t>EnKF</a:t>
            </a:r>
            <a:r>
              <a:rPr lang="en-US" sz="1250" dirty="0"/>
              <a:t>)-Based,” Beijing Meteorological Service, $50K</a:t>
            </a:r>
          </a:p>
          <a:p>
            <a:pPr>
              <a:lnSpc>
                <a:spcPct val="80000"/>
              </a:lnSpc>
              <a:buClr>
                <a:schemeClr val="tx1"/>
              </a:buClr>
              <a:buSzTx/>
              <a:buFont typeface="+mj-lt"/>
              <a:buAutoNum type="arabicPeriod" startAt="233"/>
            </a:pPr>
            <a:r>
              <a:rPr lang="en-US" sz="1250" dirty="0"/>
              <a:t>S. </a:t>
            </a:r>
            <a:r>
              <a:rPr lang="en-US" sz="1250" dirty="0" err="1"/>
              <a:t>Cavallo</a:t>
            </a:r>
            <a:r>
              <a:rPr lang="en-US" sz="1250" dirty="0"/>
              <a:t>, “Tropopause polar vortices and multi-scale Arctic predictability,” ONR, $60K</a:t>
            </a:r>
          </a:p>
          <a:p>
            <a:pPr>
              <a:lnSpc>
                <a:spcPct val="80000"/>
              </a:lnSpc>
              <a:buClr>
                <a:schemeClr val="tx1"/>
              </a:buClr>
              <a:buSzTx/>
              <a:buFont typeface="+mj-lt"/>
              <a:buAutoNum type="arabicPeriod" startAt="233"/>
            </a:pPr>
            <a:r>
              <a:rPr lang="en-US" sz="1250" dirty="0"/>
              <a:t>A. Johnson, X. Wang, “Understanding and Improving the Predictability of Arctic </a:t>
            </a:r>
            <a:r>
              <a:rPr lang="en-US" sz="1250" dirty="0" err="1"/>
              <a:t>Meso</a:t>
            </a:r>
            <a:r>
              <a:rPr lang="en-US" sz="1250" dirty="0"/>
              <a:t>- and Synoptic-scale Cyclones through Multi-scale Ensemble based Data Assimilation and Ensemble Forecast,” ONR, $162K</a:t>
            </a:r>
          </a:p>
          <a:p>
            <a:pPr>
              <a:lnSpc>
                <a:spcPct val="80000"/>
              </a:lnSpc>
              <a:buClr>
                <a:schemeClr val="tx1"/>
              </a:buClr>
              <a:buSzTx/>
              <a:buFont typeface="+mj-lt"/>
              <a:buAutoNum type="arabicPeriod" startAt="233"/>
            </a:pPr>
            <a:r>
              <a:rPr lang="en-US" sz="1250" dirty="0"/>
              <a:t>J. Tobin, “NRAO Student Observing Support Award to </a:t>
            </a:r>
            <a:r>
              <a:rPr lang="en-US" sz="1250" dirty="0" err="1"/>
              <a:t>Nickalas</a:t>
            </a:r>
            <a:r>
              <a:rPr lang="en-US" sz="1250" dirty="0"/>
              <a:t> Reynolds: Are Close Binaries Formed Through Disk Fragmentation?” NRAO, $29K</a:t>
            </a:r>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a:p>
            <a:pPr>
              <a:lnSpc>
                <a:spcPct val="80000"/>
              </a:lnSpc>
              <a:buClr>
                <a:schemeClr val="tx1"/>
              </a:buClr>
              <a:buSzTx/>
              <a:buFont typeface="+mj-lt"/>
              <a:buAutoNum type="arabicPeriod" startAt="233"/>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228501266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63</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43"/>
            </a:pPr>
            <a:r>
              <a:rPr lang="en-US" sz="1250" dirty="0"/>
              <a:t>H. Moreno, “Human-scale surface energy budget and ground thermal responses to soil moisture and vegetation change in flat and complex terrain,” ARO, $92K</a:t>
            </a:r>
          </a:p>
          <a:p>
            <a:pPr>
              <a:lnSpc>
                <a:spcPct val="80000"/>
              </a:lnSpc>
              <a:buClr>
                <a:schemeClr val="tx1"/>
              </a:buClr>
              <a:buSzTx/>
              <a:buFont typeface="Wingdings" pitchFamily="2" charset="2"/>
              <a:buAutoNum type="arabicPeriod" startAt="243"/>
            </a:pPr>
            <a:r>
              <a:rPr lang="en-US" sz="1250" dirty="0"/>
              <a:t>G. </a:t>
            </a:r>
            <a:r>
              <a:rPr lang="en-US" sz="1250" dirty="0" err="1"/>
              <a:t>Kosmopoulou</a:t>
            </a:r>
            <a:r>
              <a:rPr lang="en-US" sz="1250" dirty="0"/>
              <a:t>, “(EAGER) Collaborative Research DCL: HBCU Network effects, competition and survival of small and minority owned firms in public procurement,” NSF, $76K</a:t>
            </a:r>
          </a:p>
          <a:p>
            <a:pPr>
              <a:lnSpc>
                <a:spcPct val="80000"/>
              </a:lnSpc>
              <a:buClr>
                <a:schemeClr val="tx1"/>
              </a:buClr>
              <a:buSzTx/>
              <a:buFont typeface="Wingdings" pitchFamily="2" charset="2"/>
              <a:buAutoNum type="arabicPeriod" startAt="243"/>
            </a:pPr>
            <a:r>
              <a:rPr lang="en-US" sz="1250" dirty="0"/>
              <a:t>E. Martin, C. </a:t>
            </a:r>
            <a:r>
              <a:rPr lang="en-US" sz="1250" dirty="0" err="1"/>
              <a:t>Homeyer</a:t>
            </a:r>
            <a:r>
              <a:rPr lang="en-US" sz="1250" dirty="0"/>
              <a:t>, M. Richman, R. McPherson, J. Furtado, “PREEVENTS Track 2: Collaborative Research: Developing a Framework for Seamless Prediction of Sub-Seasonal to Seasonal Extreme Precipitation Events in the United States,” NSF, $1.8M</a:t>
            </a:r>
          </a:p>
          <a:p>
            <a:pPr>
              <a:lnSpc>
                <a:spcPct val="80000"/>
              </a:lnSpc>
              <a:buClr>
                <a:schemeClr val="tx1"/>
              </a:buClr>
              <a:buSzTx/>
              <a:buFont typeface="Wingdings" pitchFamily="2" charset="2"/>
              <a:buAutoNum type="arabicPeriod" startAt="243"/>
            </a:pPr>
            <a:r>
              <a:rPr lang="en-US" sz="1250" dirty="0"/>
              <a:t>B. Moore, J. </a:t>
            </a:r>
            <a:r>
              <a:rPr lang="en-US" sz="1250" dirty="0" err="1"/>
              <a:t>Basara</a:t>
            </a:r>
            <a:r>
              <a:rPr lang="en-US" sz="1250" dirty="0"/>
              <a:t>, K. Brewster, K. </a:t>
            </a:r>
            <a:r>
              <a:rPr lang="en-US" sz="1250" dirty="0" err="1"/>
              <a:t>Kloesel</a:t>
            </a:r>
            <a:r>
              <a:rPr lang="en-US" sz="1250" dirty="0"/>
              <a:t>, B. </a:t>
            </a:r>
            <a:r>
              <a:rPr lang="en-US" sz="1250" dirty="0" err="1"/>
              <a:t>Illston</a:t>
            </a:r>
            <a:r>
              <a:rPr lang="en-US" sz="1250" dirty="0"/>
              <a:t>,  F. </a:t>
            </a:r>
            <a:r>
              <a:rPr lang="en-US" sz="1250" dirty="0" err="1"/>
              <a:t>Carr</a:t>
            </a:r>
            <a:r>
              <a:rPr lang="en-US" sz="1250" dirty="0"/>
              <a:t>, K. Brewster, P. Klein, “National </a:t>
            </a:r>
            <a:r>
              <a:rPr lang="en-US" sz="1250" dirty="0" err="1"/>
              <a:t>Mesonet</a:t>
            </a:r>
            <a:r>
              <a:rPr lang="en-US" sz="1250" dirty="0"/>
              <a:t> Program,” Earth Networks </a:t>
            </a:r>
            <a:r>
              <a:rPr lang="en-US" sz="1250" dirty="0" err="1"/>
              <a:t>Inc</a:t>
            </a:r>
            <a:r>
              <a:rPr lang="en-US" sz="1250" dirty="0"/>
              <a:t>/Stinger </a:t>
            </a:r>
            <a:r>
              <a:rPr lang="en-US" sz="1250" dirty="0" err="1"/>
              <a:t>Ghaffarian</a:t>
            </a:r>
            <a:r>
              <a:rPr lang="en-US" sz="1250" dirty="0"/>
              <a:t> Technologies, $744K</a:t>
            </a:r>
          </a:p>
          <a:p>
            <a:pPr>
              <a:lnSpc>
                <a:spcPct val="80000"/>
              </a:lnSpc>
              <a:buClr>
                <a:schemeClr val="tx1"/>
              </a:buClr>
              <a:buSzTx/>
              <a:buFont typeface="Wingdings" pitchFamily="2" charset="2"/>
              <a:buAutoNum type="arabicPeriod" startAt="243"/>
            </a:pPr>
            <a:r>
              <a:rPr lang="en-US" sz="1250" dirty="0"/>
              <a:t>P. </a:t>
            </a:r>
            <a:r>
              <a:rPr lang="en-US" sz="1250" dirty="0" err="1"/>
              <a:t>Skubic</a:t>
            </a:r>
            <a:r>
              <a:rPr lang="en-US" sz="1250" dirty="0"/>
              <a:t>, P. Gutierrez, M. Strauss, B. Abbott, “OU Contribution to the ATLAS Southwest Tier 2 Computing Center,” DOE, $148</a:t>
            </a:r>
          </a:p>
          <a:p>
            <a:pPr>
              <a:lnSpc>
                <a:spcPct val="80000"/>
              </a:lnSpc>
              <a:buClr>
                <a:schemeClr val="tx1"/>
              </a:buClr>
              <a:buSzTx/>
              <a:buFont typeface="Wingdings" pitchFamily="2" charset="2"/>
              <a:buAutoNum type="arabicPeriod" startAt="243"/>
            </a:pPr>
            <a:r>
              <a:rPr lang="en-US" sz="1250" dirty="0"/>
              <a:t>D. </a:t>
            </a:r>
            <a:r>
              <a:rPr lang="en-US" sz="1250" dirty="0" err="1"/>
              <a:t>Papavassiliou</a:t>
            </a:r>
            <a:r>
              <a:rPr lang="en-US" sz="1250" dirty="0"/>
              <a:t>, “Investigation of the effects of turbulent flow on energy and mass transfer close to solid surfaces,” NSF, $326K</a:t>
            </a:r>
          </a:p>
          <a:p>
            <a:pPr>
              <a:lnSpc>
                <a:spcPct val="80000"/>
              </a:lnSpc>
              <a:buClr>
                <a:schemeClr val="tx1"/>
              </a:buClr>
              <a:buSzTx/>
              <a:buFont typeface="Wingdings" pitchFamily="2" charset="2"/>
              <a:buAutoNum type="arabicPeriod" startAt="243"/>
            </a:pPr>
            <a:r>
              <a:rPr lang="en-US" sz="1250" dirty="0"/>
              <a:t>D. </a:t>
            </a:r>
            <a:r>
              <a:rPr lang="en-US" sz="1250" dirty="0" err="1"/>
              <a:t>Papavassiliou</a:t>
            </a:r>
            <a:r>
              <a:rPr lang="en-US" sz="1250" dirty="0"/>
              <a:t>, “Stability of Surfactant Systems for Oil Mobilization,” ACS PRF, $110K</a:t>
            </a:r>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a:p>
            <a:pPr>
              <a:lnSpc>
                <a:spcPct val="80000"/>
              </a:lnSpc>
              <a:buClr>
                <a:schemeClr val="tx1"/>
              </a:buClr>
              <a:buSzTx/>
              <a:buFont typeface="Wingdings" pitchFamily="2" charset="2"/>
              <a:buAutoNum type="arabicPeriod" startAt="243"/>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50"/>
            </a:pPr>
            <a:r>
              <a:rPr lang="en-US" sz="1250" dirty="0"/>
              <a:t>K. Brewster, F. </a:t>
            </a:r>
            <a:r>
              <a:rPr lang="en-US" sz="1250" dirty="0" err="1"/>
              <a:t>Carr</a:t>
            </a:r>
            <a:r>
              <a:rPr lang="en-US" sz="1250" dirty="0"/>
              <a:t>, “Prototyping and Evaluating Key Network-of-Networks Technologies: Project Extension,” NOAA, $194K</a:t>
            </a:r>
          </a:p>
          <a:p>
            <a:pPr>
              <a:lnSpc>
                <a:spcPct val="80000"/>
              </a:lnSpc>
              <a:buClr>
                <a:schemeClr val="tx1"/>
              </a:buClr>
              <a:buSzTx/>
              <a:buFont typeface="+mj-lt"/>
              <a:buAutoNum type="arabicPeriod" startAt="250"/>
            </a:pPr>
            <a:r>
              <a:rPr lang="en-US" sz="1250" dirty="0"/>
              <a:t>K. </a:t>
            </a:r>
            <a:r>
              <a:rPr lang="en-US" sz="1250" dirty="0" err="1"/>
              <a:t>Dresback</a:t>
            </a:r>
            <a:r>
              <a:rPr lang="en-US" sz="1250" dirty="0"/>
              <a:t>, R. Kolar, “Steps Towards Automating River Connections and Addressing Precipitation in ADCIRC,” NOAA, $101K</a:t>
            </a:r>
          </a:p>
          <a:p>
            <a:pPr>
              <a:lnSpc>
                <a:spcPct val="80000"/>
              </a:lnSpc>
              <a:buClr>
                <a:schemeClr val="tx1"/>
              </a:buClr>
              <a:buSzTx/>
              <a:buFont typeface="+mj-lt"/>
              <a:buAutoNum type="arabicPeriod" startAt="250"/>
            </a:pPr>
            <a:r>
              <a:rPr lang="en-US" sz="1250" dirty="0"/>
              <a:t>K. Calhoun, D. Kingfield, K. de </a:t>
            </a:r>
            <a:r>
              <a:rPr lang="en-US" sz="1250" dirty="0" err="1"/>
              <a:t>Beurs</a:t>
            </a:r>
            <a:r>
              <a:rPr lang="en-US" sz="1250" dirty="0"/>
              <a:t>, “Storms, Forms, and Complexity of Urban Canopy,” NASA, $21K</a:t>
            </a:r>
          </a:p>
          <a:p>
            <a:pPr>
              <a:lnSpc>
                <a:spcPct val="80000"/>
              </a:lnSpc>
              <a:buClr>
                <a:schemeClr val="tx1"/>
              </a:buClr>
              <a:buSzTx/>
              <a:buFont typeface="+mj-lt"/>
              <a:buAutoNum type="arabicPeriod" startAt="250"/>
            </a:pPr>
            <a:r>
              <a:rPr lang="en-US" sz="1250" dirty="0"/>
              <a:t>K. Calhoun, D. </a:t>
            </a:r>
            <a:r>
              <a:rPr lang="en-US" sz="1250" dirty="0" err="1"/>
              <a:t>MacGorman</a:t>
            </a:r>
            <a:r>
              <a:rPr lang="en-US" sz="1250" dirty="0"/>
              <a:t>,“Storm Tracking and Lightning Cell Clustering Using Geostationary Lightning Mapping Data for Data Assimilation and Forecast Applications,” NOAA, $110K</a:t>
            </a:r>
          </a:p>
          <a:p>
            <a:pPr>
              <a:lnSpc>
                <a:spcPct val="80000"/>
              </a:lnSpc>
              <a:buClr>
                <a:schemeClr val="tx1"/>
              </a:buClr>
              <a:buSzTx/>
              <a:buFont typeface="+mj-lt"/>
              <a:buAutoNum type="arabicPeriod" startAt="250"/>
            </a:pPr>
            <a:r>
              <a:rPr lang="en-US" sz="1250" dirty="0"/>
              <a:t>N. </a:t>
            </a:r>
            <a:r>
              <a:rPr lang="en-US" sz="1250" dirty="0" err="1"/>
              <a:t>Kaib</a:t>
            </a:r>
            <a:r>
              <a:rPr lang="en-US" sz="1250" dirty="0"/>
              <a:t>, “EW Step 2: Understanding the Evolution of the Primordial Kuiper Belt During the Solar System's Early Years,” NASA, $315K</a:t>
            </a:r>
          </a:p>
          <a:p>
            <a:pPr>
              <a:lnSpc>
                <a:spcPct val="80000"/>
              </a:lnSpc>
              <a:buClr>
                <a:schemeClr val="tx1"/>
              </a:buClr>
              <a:buSzTx/>
              <a:buFont typeface="+mj-lt"/>
              <a:buAutoNum type="arabicPeriod" startAt="250"/>
            </a:pPr>
            <a:r>
              <a:rPr lang="en-US" sz="1250" dirty="0"/>
              <a:t>B. </a:t>
            </a:r>
            <a:r>
              <a:rPr lang="en-US" sz="1250" dirty="0" err="1"/>
              <a:t>Wawrik</a:t>
            </a:r>
            <a:r>
              <a:rPr lang="en-US" sz="1250" dirty="0"/>
              <a:t>, “Primer Validation and Design Project,” Total S.A., $112K</a:t>
            </a:r>
          </a:p>
          <a:p>
            <a:pPr>
              <a:lnSpc>
                <a:spcPct val="80000"/>
              </a:lnSpc>
              <a:buClr>
                <a:schemeClr val="tx1"/>
              </a:buClr>
              <a:buSzTx/>
              <a:buFont typeface="+mj-lt"/>
              <a:buAutoNum type="arabicPeriod" startAt="250"/>
            </a:pPr>
            <a:r>
              <a:rPr lang="en-US" sz="1250" dirty="0"/>
              <a:t>B. L. Cheong, “The Weather Butler Project,” </a:t>
            </a:r>
            <a:r>
              <a:rPr lang="en-US" sz="1250" dirty="0" err="1"/>
              <a:t>Weathernews</a:t>
            </a:r>
            <a:r>
              <a:rPr lang="en-US" sz="1250" dirty="0"/>
              <a:t> Americas </a:t>
            </a:r>
            <a:r>
              <a:rPr lang="en-US" sz="1250" dirty="0" err="1"/>
              <a:t>Inc</a:t>
            </a:r>
            <a:r>
              <a:rPr lang="en-US" sz="1250" dirty="0"/>
              <a:t>, $145K</a:t>
            </a:r>
          </a:p>
          <a:p>
            <a:pPr>
              <a:lnSpc>
                <a:spcPct val="80000"/>
              </a:lnSpc>
              <a:buClr>
                <a:schemeClr val="tx1"/>
              </a:buClr>
              <a:buSzTx/>
              <a:buFont typeface="+mj-lt"/>
              <a:buAutoNum type="arabicPeriod" startAt="250"/>
            </a:pPr>
            <a:r>
              <a:rPr lang="en-US" sz="1250" dirty="0"/>
              <a:t>D. Bodine, R. Palmer, S. Torres, B. L. Cheong, C. Fulton, “Understanding the Relationship Between Tornadoes and Debris Through Observed and Simulated Radar Data,” NSF, $787K</a:t>
            </a:r>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a:p>
            <a:pPr>
              <a:lnSpc>
                <a:spcPct val="80000"/>
              </a:lnSpc>
              <a:buClr>
                <a:schemeClr val="tx1"/>
              </a:buClr>
              <a:buSzTx/>
              <a:buFont typeface="+mj-lt"/>
              <a:buAutoNum type="arabicPeriod" startAt="250"/>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3146703492"/>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64</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58"/>
            </a:pPr>
            <a:r>
              <a:rPr lang="en-US" sz="1250" dirty="0"/>
              <a:t>J. White (OSU), S. Crossley, B. Wang, “Understanding an Active and Beneficial Role for Water in Solid-Acid Catalyzed Hydrocarbon Chemistry,” $598K (OU)</a:t>
            </a:r>
          </a:p>
          <a:p>
            <a:pPr>
              <a:lnSpc>
                <a:spcPct val="80000"/>
              </a:lnSpc>
              <a:buClr>
                <a:schemeClr val="tx1"/>
              </a:buClr>
              <a:buSzTx/>
              <a:buFont typeface="Wingdings" pitchFamily="2" charset="2"/>
              <a:buAutoNum type="arabicPeriod" startAt="258"/>
            </a:pPr>
            <a:r>
              <a:rPr lang="en-US" sz="1250" dirty="0"/>
              <a:t>M. Elwood Madden, "Raman Spectral Database of Aqueous Solutions for Planetary Science,” NASA, $381K </a:t>
            </a:r>
          </a:p>
          <a:p>
            <a:pPr>
              <a:lnSpc>
                <a:spcPct val="80000"/>
              </a:lnSpc>
              <a:buClr>
                <a:schemeClr val="tx1"/>
              </a:buClr>
              <a:buSzTx/>
              <a:buFont typeface="Wingdings" pitchFamily="2" charset="2"/>
              <a:buAutoNum type="arabicPeriod" startAt="258"/>
            </a:pPr>
            <a:r>
              <a:rPr lang="en-US" sz="1250" dirty="0"/>
              <a:t>M. Nanny, I. Sellers, J. Vogel, J. Kelly, R. Ramesh, “MRI: Acquisition of an Inductively Coupled Plasma Mass Spectrometer (ICP-MS) System to Enable Elemental Analysis in Research, Training and Education,” NSF, $397K</a:t>
            </a:r>
          </a:p>
          <a:p>
            <a:pPr>
              <a:lnSpc>
                <a:spcPct val="80000"/>
              </a:lnSpc>
              <a:buClr>
                <a:schemeClr val="tx1"/>
              </a:buClr>
              <a:buSzTx/>
              <a:buFont typeface="Wingdings" pitchFamily="2" charset="2"/>
              <a:buAutoNum type="arabicPeriod" startAt="258"/>
            </a:pPr>
            <a:r>
              <a:rPr lang="en-US" sz="1250" dirty="0"/>
              <a:t>A. McGovern, C. </a:t>
            </a:r>
            <a:r>
              <a:rPr lang="en-US" sz="1250" dirty="0" err="1"/>
              <a:t>Homeyer</a:t>
            </a:r>
            <a:r>
              <a:rPr lang="en-US" sz="1250" dirty="0"/>
              <a:t>, C. Potvin, T. Smith, “EAGER: Improving our Understanding of Supercell Storms through Data Science,” NSF, $169K</a:t>
            </a:r>
          </a:p>
          <a:p>
            <a:pPr>
              <a:lnSpc>
                <a:spcPct val="80000"/>
              </a:lnSpc>
              <a:buClr>
                <a:schemeClr val="tx1"/>
              </a:buClr>
              <a:buSzTx/>
              <a:buFont typeface="Wingdings" pitchFamily="2" charset="2"/>
              <a:buAutoNum type="arabicPeriod" startAt="258"/>
            </a:pPr>
            <a:r>
              <a:rPr lang="en-US" sz="1250" dirty="0"/>
              <a:t>F. Wang, U. </a:t>
            </a:r>
            <a:r>
              <a:rPr lang="en-US" sz="1250" dirty="0" err="1"/>
              <a:t>Hansmann</a:t>
            </a:r>
            <a:r>
              <a:rPr lang="en-US" sz="1250" dirty="0"/>
              <a:t>, “Efficient and Accurate Force Fields for Computer-Aided Drug Design,” NIH, $448K</a:t>
            </a:r>
          </a:p>
          <a:p>
            <a:pPr>
              <a:lnSpc>
                <a:spcPct val="80000"/>
              </a:lnSpc>
              <a:buClr>
                <a:schemeClr val="tx1"/>
              </a:buClr>
              <a:buSzTx/>
              <a:buFont typeface="Wingdings" pitchFamily="2" charset="2"/>
              <a:buAutoNum type="arabicPeriod" startAt="258"/>
            </a:pPr>
            <a:r>
              <a:rPr lang="en-US" sz="1250" dirty="0"/>
              <a:t>U. </a:t>
            </a:r>
            <a:r>
              <a:rPr lang="en-US" sz="1250" dirty="0" err="1"/>
              <a:t>Hansmann</a:t>
            </a:r>
            <a:r>
              <a:rPr lang="en-US" sz="1250" dirty="0"/>
              <a:t>, “Structural Transitions in Proteins and Protein Assemblies,” NIH, $1.18M</a:t>
            </a:r>
          </a:p>
          <a:p>
            <a:pPr>
              <a:lnSpc>
                <a:spcPct val="80000"/>
              </a:lnSpc>
              <a:buClr>
                <a:schemeClr val="tx1"/>
              </a:buClr>
              <a:buSzTx/>
              <a:buFont typeface="Wingdings" pitchFamily="2" charset="2"/>
              <a:buAutoNum type="arabicPeriod" startAt="258"/>
            </a:pPr>
            <a:r>
              <a:rPr lang="en-US" sz="1250" dirty="0"/>
              <a:t>E. Bridge, J. Kelly, X. Xiao, “Enhancing and disseminating miniaturized tracking technology for widespread use on small migratory songbirds,” NSF, $303K</a:t>
            </a:r>
          </a:p>
          <a:p>
            <a:pPr>
              <a:lnSpc>
                <a:spcPct val="80000"/>
              </a:lnSpc>
              <a:buClr>
                <a:schemeClr val="tx1"/>
              </a:buClr>
              <a:buSzTx/>
              <a:buFont typeface="Wingdings" pitchFamily="2" charset="2"/>
              <a:buAutoNum type="arabicPeriod" startAt="258"/>
            </a:pPr>
            <a:r>
              <a:rPr lang="en-US" sz="1250" dirty="0"/>
              <a:t>M. A. </a:t>
            </a:r>
            <a:r>
              <a:rPr lang="en-US" sz="1250" dirty="0" err="1"/>
              <a:t>Terr</a:t>
            </a:r>
            <a:r>
              <a:rPr lang="en-US" sz="1250" dirty="0"/>
              <a:t> (U New Orleans), R. </a:t>
            </a:r>
            <a:r>
              <a:rPr lang="en-US" sz="1250" dirty="0" err="1"/>
              <a:t>Schmehl</a:t>
            </a:r>
            <a:r>
              <a:rPr lang="en-US" sz="1250" dirty="0"/>
              <a:t> (Tulane U), A. V. Callaghan (OU), J. M. </a:t>
            </a:r>
            <a:r>
              <a:rPr lang="en-US" sz="1250" dirty="0" err="1"/>
              <a:t>Suflita</a:t>
            </a:r>
            <a:r>
              <a:rPr lang="en-US" sz="1250" dirty="0"/>
              <a:t> (OU), “Effect of Photochemistry on Biotransformation of Crude Oil,” BP, $1.47M</a:t>
            </a:r>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a:p>
            <a:pPr>
              <a:lnSpc>
                <a:spcPct val="80000"/>
              </a:lnSpc>
              <a:buClr>
                <a:schemeClr val="tx1"/>
              </a:buClr>
              <a:buSzTx/>
              <a:buFont typeface="Wingdings" pitchFamily="2" charset="2"/>
              <a:buAutoNum type="arabicPeriod" startAt="258"/>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66"/>
            </a:pPr>
            <a:r>
              <a:rPr lang="en-US" sz="1250" dirty="0"/>
              <a:t>M. </a:t>
            </a:r>
            <a:r>
              <a:rPr lang="en-US" sz="1250" dirty="0" err="1"/>
              <a:t>Xue</a:t>
            </a:r>
            <a:r>
              <a:rPr lang="en-US" sz="1250" dirty="0"/>
              <a:t>, A. Fierro, E. Mansell, D. </a:t>
            </a:r>
            <a:r>
              <a:rPr lang="en-US" sz="1250" dirty="0" err="1"/>
              <a:t>MacGorman</a:t>
            </a:r>
            <a:r>
              <a:rPr lang="en-US" sz="1250" dirty="0"/>
              <a:t>, G. Zhao, “Assimilation of High-Frequency GOES-R Geostationary Lightning Mapper (GLM) Flash Ex-tent Density Data in GSI-Based </a:t>
            </a:r>
            <a:r>
              <a:rPr lang="en-US" sz="1250" dirty="0" err="1"/>
              <a:t>EnKF</a:t>
            </a:r>
            <a:r>
              <a:rPr lang="en-US" sz="1250" dirty="0"/>
              <a:t> and Hybrid for Improving Convective Scale Weather Predictions,” NASA, $599K</a:t>
            </a:r>
          </a:p>
          <a:p>
            <a:pPr>
              <a:lnSpc>
                <a:spcPct val="80000"/>
              </a:lnSpc>
              <a:buClr>
                <a:schemeClr val="tx1"/>
              </a:buClr>
              <a:buSzTx/>
              <a:buFont typeface="+mj-lt"/>
              <a:buAutoNum type="arabicPeriod" startAt="266"/>
            </a:pPr>
            <a:r>
              <a:rPr lang="en-US" sz="1250" dirty="0"/>
              <a:t>A. Fierro, J. Gao, A. Clark, E. Mansell, C. Ziegler, D. </a:t>
            </a:r>
            <a:r>
              <a:rPr lang="en-US" sz="1250" dirty="0" err="1"/>
              <a:t>MacGorman</a:t>
            </a:r>
            <a:r>
              <a:rPr lang="en-US" sz="1250" dirty="0"/>
              <a:t>, Y. Wang, A. Lai, “Real time assimilation of GOES-16 total lightning into the NSSL 3DVAR code to improve 0-12h forecasts of high impact weather events at cloud resolving scales,” NOAA, $250K</a:t>
            </a:r>
          </a:p>
          <a:p>
            <a:pPr>
              <a:lnSpc>
                <a:spcPct val="80000"/>
              </a:lnSpc>
              <a:buClr>
                <a:schemeClr val="tx1"/>
              </a:buClr>
              <a:buSzTx/>
              <a:buFont typeface="+mj-lt"/>
              <a:buAutoNum type="arabicPeriod" startAt="266"/>
            </a:pPr>
            <a:r>
              <a:rPr lang="en-US" sz="1250" dirty="0"/>
              <a:t>N. </a:t>
            </a:r>
            <a:r>
              <a:rPr lang="en-US" sz="1250" dirty="0" err="1"/>
              <a:t>Yussouf</a:t>
            </a:r>
            <a:r>
              <a:rPr lang="en-US" sz="1250" dirty="0"/>
              <a:t>, M. Erickson (NWS), P. Skinner, A. Fierro, K. Wilson, “"Development and NWS Forecaster Evaluation of a Convective-scale Ensemble System for Probabilistic Heavy Rainfall and Severe Weather Forecasts, NOAA, $417K</a:t>
            </a:r>
          </a:p>
          <a:p>
            <a:pPr>
              <a:lnSpc>
                <a:spcPct val="80000"/>
              </a:lnSpc>
              <a:buClr>
                <a:schemeClr val="tx1"/>
              </a:buClr>
              <a:buSzTx/>
              <a:buFont typeface="+mj-lt"/>
              <a:buAutoNum type="arabicPeriod" startAt="266"/>
            </a:pPr>
            <a:r>
              <a:rPr lang="en-US" sz="1250" dirty="0"/>
              <a:t>A. Moore, “Preliminary study of genetic diversity in Grindelia </a:t>
            </a:r>
            <a:r>
              <a:rPr lang="en-US" sz="1250" dirty="0" err="1"/>
              <a:t>ciliata</a:t>
            </a:r>
            <a:r>
              <a:rPr lang="en-US" sz="1250" dirty="0"/>
              <a:t>, a promising biofuel crop native to Oklahoma,” OCAST, $100K</a:t>
            </a:r>
          </a:p>
          <a:p>
            <a:pPr>
              <a:lnSpc>
                <a:spcPct val="80000"/>
              </a:lnSpc>
              <a:buClr>
                <a:schemeClr val="tx1"/>
              </a:buClr>
              <a:buSzTx/>
              <a:buFont typeface="+mj-lt"/>
              <a:buAutoNum type="arabicPeriod" startAt="266"/>
            </a:pPr>
            <a:r>
              <a:rPr lang="en-US" sz="1250" dirty="0"/>
              <a:t>D. </a:t>
            </a:r>
            <a:r>
              <a:rPr lang="en-US" sz="1250" dirty="0" err="1"/>
              <a:t>Resasco</a:t>
            </a:r>
            <a:r>
              <a:rPr lang="en-US" sz="1250" dirty="0"/>
              <a:t>, B. Wang, “Hydrophobic enclosures in bio-inspired </a:t>
            </a:r>
            <a:r>
              <a:rPr lang="en-US" sz="1250" dirty="0" err="1"/>
              <a:t>nanoreactors</a:t>
            </a:r>
            <a:r>
              <a:rPr lang="en-US" sz="1250" dirty="0"/>
              <a:t> for enhanced phase selectivity. A combined experimental/theoretical approach,” DOE, $650K</a:t>
            </a:r>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a:p>
            <a:pPr>
              <a:lnSpc>
                <a:spcPct val="80000"/>
              </a:lnSpc>
              <a:buClr>
                <a:schemeClr val="tx1"/>
              </a:buClr>
              <a:buSzTx/>
              <a:buFont typeface="+mj-lt"/>
              <a:buAutoNum type="arabicPeriod" startAt="266"/>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61616601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65</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71"/>
            </a:pPr>
            <a:r>
              <a:rPr lang="en-US" sz="1250" dirty="0"/>
              <a:t>M. </a:t>
            </a:r>
            <a:r>
              <a:rPr lang="en-US" sz="1250" dirty="0" err="1"/>
              <a:t>Xue</a:t>
            </a:r>
            <a:r>
              <a:rPr lang="en-US" sz="1250" dirty="0"/>
              <a:t>, G, Zhang, “Assimilation of High Frequency GOES-R Geostationary Lightning Mapper (GLM) Flash Ex-tent Density Data in GSI-Based </a:t>
            </a:r>
            <a:r>
              <a:rPr lang="en-US" sz="1250" dirty="0" err="1"/>
              <a:t>EnKF</a:t>
            </a:r>
            <a:r>
              <a:rPr lang="en-US" sz="1250" dirty="0"/>
              <a:t> and Hybrid for Improving Convection Scale Weather Predictions,” NOAA, $581K </a:t>
            </a:r>
          </a:p>
          <a:p>
            <a:pPr>
              <a:lnSpc>
                <a:spcPct val="80000"/>
              </a:lnSpc>
              <a:buClr>
                <a:schemeClr val="tx1"/>
              </a:buClr>
              <a:buSzTx/>
              <a:buFont typeface="+mj-lt"/>
              <a:buAutoNum type="arabicPeriod" startAt="271"/>
            </a:pPr>
            <a:r>
              <a:rPr lang="en-US" sz="1250" dirty="0"/>
              <a:t>Y. Jung and M. </a:t>
            </a:r>
            <a:r>
              <a:rPr lang="en-US" sz="1250" dirty="0" err="1"/>
              <a:t>Xue</a:t>
            </a:r>
            <a:r>
              <a:rPr lang="en-US" sz="1250" dirty="0"/>
              <a:t>, “Impact of Assimilating </a:t>
            </a:r>
            <a:r>
              <a:rPr lang="en-US" sz="1250" dirty="0" err="1"/>
              <a:t>Polarimetric</a:t>
            </a:r>
            <a:r>
              <a:rPr lang="en-US" sz="1250" dirty="0"/>
              <a:t> Phased Array Radar Observations on Convective-scale Numerical Weather Prediction Model for Severe Weather Forecasts”, NOAA, $346K</a:t>
            </a:r>
          </a:p>
          <a:p>
            <a:pPr>
              <a:lnSpc>
                <a:spcPct val="80000"/>
              </a:lnSpc>
              <a:buClr>
                <a:schemeClr val="tx1"/>
              </a:buClr>
              <a:buSzTx/>
              <a:buFont typeface="+mj-lt"/>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a:p>
            <a:pPr>
              <a:lnSpc>
                <a:spcPct val="80000"/>
              </a:lnSpc>
              <a:buClr>
                <a:schemeClr val="tx1"/>
              </a:buClr>
              <a:buSzTx/>
              <a:buFont typeface="Wingdings" pitchFamily="2" charset="2"/>
              <a:buAutoNum type="arabicPeriod" startAt="271"/>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marL="0" indent="0">
              <a:lnSpc>
                <a:spcPct val="80000"/>
              </a:lnSpc>
              <a:buClr>
                <a:schemeClr val="tx1"/>
              </a:buClr>
              <a:buSzTx/>
              <a:buNone/>
            </a:pPr>
            <a:r>
              <a:rPr lang="en-US" sz="1250" dirty="0"/>
              <a:t> </a:t>
            </a:r>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1551176091"/>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66</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73"/>
            </a:pPr>
            <a:r>
              <a:rPr lang="en-US" sz="1250" dirty="0"/>
              <a:t>R. Palmer, B. Cheong, C. Fulton, J. Salazar, H. </a:t>
            </a:r>
            <a:r>
              <a:rPr lang="en-US" sz="1250" dirty="0" err="1"/>
              <a:t>Sigmarsson</a:t>
            </a:r>
            <a:r>
              <a:rPr lang="en-US" sz="1250" dirty="0"/>
              <a:t>, M. </a:t>
            </a:r>
            <a:r>
              <a:rPr lang="en-US" sz="1250" dirty="0" err="1"/>
              <a:t>Yeary</a:t>
            </a:r>
            <a:r>
              <a:rPr lang="en-US" sz="1250" dirty="0"/>
              <a:t>, T. Yu, Y. Zhang, “,” NOAA NSSL, $2.51M</a:t>
            </a:r>
          </a:p>
          <a:p>
            <a:pPr>
              <a:lnSpc>
                <a:spcPct val="80000"/>
              </a:lnSpc>
              <a:buClr>
                <a:schemeClr val="tx1"/>
              </a:buClr>
              <a:buSzTx/>
              <a:buFont typeface="Wingdings" pitchFamily="2" charset="2"/>
              <a:buAutoNum type="arabicPeriod" startAt="273"/>
            </a:pPr>
            <a:r>
              <a:rPr lang="en-US" sz="1250" dirty="0"/>
              <a:t>T. Yu, J. Salazar, C. Fulton, H. Bluestein, R. Palmer, B. Cheong, M. </a:t>
            </a:r>
            <a:r>
              <a:rPr lang="en-US" sz="1250" dirty="0" err="1"/>
              <a:t>Biggerstaff</a:t>
            </a:r>
            <a:r>
              <a:rPr lang="en-US" sz="1250" dirty="0"/>
              <a:t>, B. </a:t>
            </a:r>
            <a:r>
              <a:rPr lang="en-US" sz="1250" dirty="0" err="1"/>
              <a:t>Isom</a:t>
            </a:r>
            <a:r>
              <a:rPr lang="en-US" sz="1250" dirty="0"/>
              <a:t>, J. </a:t>
            </a:r>
            <a:r>
              <a:rPr lang="en-US" sz="1250" dirty="0" err="1"/>
              <a:t>Kurdzo</a:t>
            </a:r>
            <a:r>
              <a:rPr lang="en-US" sz="1250" dirty="0"/>
              <a:t>, R. </a:t>
            </a:r>
            <a:r>
              <a:rPr lang="en-US" sz="1250" dirty="0" err="1"/>
              <a:t>Doviak</a:t>
            </a:r>
            <a:r>
              <a:rPr lang="en-US" sz="1250" dirty="0"/>
              <a:t>, X. Wang, M. </a:t>
            </a:r>
            <a:r>
              <a:rPr lang="en-US" sz="1250" dirty="0" err="1"/>
              <a:t>Yeary</a:t>
            </a:r>
            <a:r>
              <a:rPr lang="en-US" sz="1250" dirty="0"/>
              <a:t>, “MRI: Development of C-band Mobile </a:t>
            </a:r>
            <a:r>
              <a:rPr lang="en-US" sz="1250" dirty="0" err="1"/>
              <a:t>Polarimetric</a:t>
            </a:r>
            <a:r>
              <a:rPr lang="en-US" sz="1250" dirty="0"/>
              <a:t> Imaging Radar,” NSF, $3.1M</a:t>
            </a:r>
          </a:p>
          <a:p>
            <a:pPr>
              <a:lnSpc>
                <a:spcPct val="80000"/>
              </a:lnSpc>
              <a:buClr>
                <a:schemeClr val="tx1"/>
              </a:buClr>
              <a:buSzTx/>
              <a:buFont typeface="Wingdings" pitchFamily="2" charset="2"/>
              <a:buAutoNum type="arabicPeriod" startAt="273"/>
            </a:pPr>
            <a:r>
              <a:rPr lang="en-US" sz="1250" dirty="0"/>
              <a:t>R. Palmer, B. Cheong, C. Fulton, J. Salazar, H. </a:t>
            </a:r>
            <a:r>
              <a:rPr lang="en-US" sz="1250" dirty="0" err="1"/>
              <a:t>Sigmarsson</a:t>
            </a:r>
            <a:r>
              <a:rPr lang="en-US" sz="1250" dirty="0"/>
              <a:t>, M. </a:t>
            </a:r>
            <a:r>
              <a:rPr lang="en-US" sz="1250" dirty="0" err="1"/>
              <a:t>Yeary</a:t>
            </a:r>
            <a:r>
              <a:rPr lang="en-US" sz="1250" dirty="0"/>
              <a:t>, T. Yu, G. Zhang, Y. Zhang, “ARRC Demonstrator Development Activities for the MPAR Program: CPPAR and Horus,” NOAA NSSL $2.42M</a:t>
            </a:r>
          </a:p>
          <a:p>
            <a:pPr>
              <a:lnSpc>
                <a:spcPct val="80000"/>
              </a:lnSpc>
              <a:buClr>
                <a:schemeClr val="tx1"/>
              </a:buClr>
              <a:buSzTx/>
              <a:buFont typeface="Wingdings" pitchFamily="2" charset="2"/>
              <a:buAutoNum type="arabicPeriod" startAt="273"/>
            </a:pPr>
            <a:r>
              <a:rPr lang="en-US" sz="1250" dirty="0"/>
              <a:t>R. Palmer, B. Cheong, “Electromagnetic Sensor Research &amp; Development,” </a:t>
            </a:r>
            <a:r>
              <a:rPr lang="en-US" sz="1250" dirty="0" err="1"/>
              <a:t>Nanowave</a:t>
            </a:r>
            <a:r>
              <a:rPr lang="en-US" sz="1250" dirty="0"/>
              <a:t> Technologies, $1.5M</a:t>
            </a:r>
          </a:p>
          <a:p>
            <a:pPr>
              <a:lnSpc>
                <a:spcPct val="80000"/>
              </a:lnSpc>
              <a:buClr>
                <a:schemeClr val="tx1"/>
              </a:buClr>
              <a:buSzTx/>
              <a:buFont typeface="Wingdings" pitchFamily="2" charset="2"/>
              <a:buAutoNum type="arabicPeriod" startAt="273"/>
            </a:pPr>
            <a:r>
              <a:rPr lang="en-US" sz="1250" dirty="0"/>
              <a:t>S. Wolff, J. </a:t>
            </a:r>
            <a:r>
              <a:rPr lang="en-US" sz="1250" dirty="0" err="1"/>
              <a:t>Bottum</a:t>
            </a:r>
            <a:r>
              <a:rPr lang="en-US" sz="1250" dirty="0"/>
              <a:t>, D Atkins, H. Neeman, “EAGER: Fact-Gathering and Planning for a National-Scale </a:t>
            </a:r>
            <a:r>
              <a:rPr lang="en-US" sz="1250" dirty="0" err="1"/>
              <a:t>Cyberpractitioner</a:t>
            </a:r>
            <a:r>
              <a:rPr lang="en-US" sz="1250" dirty="0"/>
              <a:t> Program,” NSF, $41K</a:t>
            </a:r>
          </a:p>
          <a:p>
            <a:pPr>
              <a:lnSpc>
                <a:spcPct val="80000"/>
              </a:lnSpc>
              <a:buClr>
                <a:schemeClr val="tx1"/>
              </a:buClr>
              <a:buSzTx/>
              <a:buFont typeface="Wingdings" pitchFamily="2" charset="2"/>
              <a:buAutoNum type="arabicPeriod" startAt="273"/>
            </a:pPr>
            <a:r>
              <a:rPr lang="en-US" sz="1250" dirty="0"/>
              <a:t>G. Monaco et al, “The Role of Regional Organizations in Improving Access to the National Computational Infrastructure,” NSF, $50K</a:t>
            </a:r>
          </a:p>
          <a:p>
            <a:pPr>
              <a:lnSpc>
                <a:spcPct val="80000"/>
              </a:lnSpc>
              <a:buClr>
                <a:schemeClr val="tx1"/>
              </a:buClr>
              <a:buSzTx/>
              <a:buFont typeface="Wingdings" pitchFamily="2" charset="2"/>
              <a:buAutoNum type="arabicPeriod" startAt="273"/>
            </a:pPr>
            <a:r>
              <a:rPr lang="en-US" sz="1250" dirty="0"/>
              <a:t>J. Towns et al, “XSEDE: </a:t>
            </a:r>
            <a:r>
              <a:rPr lang="en-US" sz="1250" dirty="0" err="1"/>
              <a:t>eXtreme</a:t>
            </a:r>
            <a:r>
              <a:rPr lang="en-US" sz="1250" dirty="0"/>
              <a:t> Science and Engineering Discovery Environment (supplement),” NSF $3.7M</a:t>
            </a:r>
          </a:p>
          <a:p>
            <a:pPr>
              <a:lnSpc>
                <a:spcPct val="80000"/>
              </a:lnSpc>
              <a:buClr>
                <a:schemeClr val="tx1"/>
              </a:buClr>
              <a:buSzTx/>
              <a:buFont typeface="Wingdings" pitchFamily="2" charset="2"/>
              <a:buAutoNum type="arabicPeriod" startAt="273"/>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80"/>
            </a:pPr>
            <a:r>
              <a:rPr lang="en-US" sz="1250" dirty="0"/>
              <a:t>J. </a:t>
            </a:r>
            <a:r>
              <a:rPr lang="en-US" sz="1250" dirty="0" err="1"/>
              <a:t>Bottum</a:t>
            </a:r>
            <a:r>
              <a:rPr lang="en-US" sz="1250" dirty="0"/>
              <a:t>, M. </a:t>
            </a:r>
            <a:r>
              <a:rPr lang="en-US" sz="1250" dirty="0" err="1"/>
              <a:t>Livny</a:t>
            </a:r>
            <a:r>
              <a:rPr lang="en-US" sz="1250" dirty="0"/>
              <a:t>, H. Neeman, N. </a:t>
            </a:r>
            <a:r>
              <a:rPr lang="en-US" sz="1250" dirty="0" err="1"/>
              <a:t>Tsinoremas</a:t>
            </a:r>
            <a:r>
              <a:rPr lang="en-US" sz="1250" dirty="0"/>
              <a:t>, “RCN: Advancing Research and Education Through National Network of Campus Research Computing Infrastructures – The </a:t>
            </a:r>
            <a:r>
              <a:rPr lang="en-US" sz="1250" dirty="0" err="1"/>
              <a:t>CaRC</a:t>
            </a:r>
            <a:r>
              <a:rPr lang="en-US" sz="1250" dirty="0"/>
              <a:t> Consortium,” NSF, $748K</a:t>
            </a:r>
          </a:p>
          <a:p>
            <a:pPr>
              <a:lnSpc>
                <a:spcPct val="80000"/>
              </a:lnSpc>
              <a:buClr>
                <a:schemeClr val="tx1"/>
              </a:buClr>
              <a:buSzTx/>
              <a:buFont typeface="+mj-lt"/>
              <a:buAutoNum type="arabicPeriod" startAt="280"/>
            </a:pPr>
            <a:r>
              <a:rPr lang="en-US" sz="1250" dirty="0"/>
              <a:t>J. Towns et al, “XSEDE 2.0: Integrating, Enabling and Enhancing National Cyberinfrastructure with Expanding Community Involvement,” NSF, $131.8M</a:t>
            </a:r>
          </a:p>
          <a:p>
            <a:pPr>
              <a:lnSpc>
                <a:spcPct val="80000"/>
              </a:lnSpc>
              <a:buClr>
                <a:schemeClr val="tx1"/>
              </a:buClr>
              <a:buSzTx/>
              <a:buFont typeface="+mj-lt"/>
              <a:buAutoNum type="arabicPeriod" startAt="280"/>
            </a:pPr>
            <a:r>
              <a:rPr lang="en-US" sz="1250" dirty="0"/>
              <a:t>J. Neeman, J. </a:t>
            </a:r>
            <a:r>
              <a:rPr lang="en-US" sz="1250" dirty="0" err="1"/>
              <a:t>Bottum</a:t>
            </a:r>
            <a:r>
              <a:rPr lang="en-US" sz="1250" dirty="0"/>
              <a:t>, D. Atkins, D. Brunson, S. Wolff, “Cyberinfrastructure Leadership Academy,” NSF, $49K</a:t>
            </a:r>
          </a:p>
          <a:p>
            <a:pPr>
              <a:lnSpc>
                <a:spcPct val="80000"/>
              </a:lnSpc>
              <a:buClr>
                <a:schemeClr val="tx1"/>
              </a:buClr>
              <a:buSzTx/>
              <a:buFont typeface="+mj-lt"/>
              <a:buAutoNum type="arabicPeriod" startAt="280"/>
            </a:pPr>
            <a:r>
              <a:rPr lang="en-US" sz="1250" dirty="0"/>
              <a:t>F. Kong, M. </a:t>
            </a:r>
            <a:r>
              <a:rPr lang="en-US" sz="1250" dirty="0" err="1"/>
              <a:t>Xue</a:t>
            </a:r>
            <a:r>
              <a:rPr lang="en-US" sz="1250" dirty="0"/>
              <a:t>, “Technical Support to the Storm-Scale Numerical Weather Prediction Capability for Shenzhen Meteorological Bureau,” Shenzhen Institute of Advanced Technology, Chinese Academy of Sciences, $173K</a:t>
            </a:r>
          </a:p>
          <a:p>
            <a:pPr>
              <a:lnSpc>
                <a:spcPct val="80000"/>
              </a:lnSpc>
              <a:buClr>
                <a:schemeClr val="tx1"/>
              </a:buClr>
              <a:buSzTx/>
              <a:buFont typeface="+mj-lt"/>
              <a:buAutoNum type="arabicPeriod" startAt="280"/>
            </a:pPr>
            <a:r>
              <a:rPr lang="en-US" sz="1250" dirty="0"/>
              <a:t>B. </a:t>
            </a:r>
            <a:r>
              <a:rPr lang="en-US" sz="1250" dirty="0" err="1"/>
              <a:t>Wawrik</a:t>
            </a:r>
            <a:r>
              <a:rPr lang="en-US" sz="1250" dirty="0"/>
              <a:t>, Z. Yang, L. Atkinson, “Collaborative Research: </a:t>
            </a:r>
            <a:r>
              <a:rPr lang="en-US" sz="1250" dirty="0" err="1"/>
              <a:t>Creatine</a:t>
            </a:r>
            <a:r>
              <a:rPr lang="en-US" sz="1250" dirty="0"/>
              <a:t> Cycling in Marine Bacterial and Phytoplankton Assemblages,” NSF, $362K</a:t>
            </a:r>
          </a:p>
          <a:p>
            <a:pPr>
              <a:lnSpc>
                <a:spcPct val="80000"/>
              </a:lnSpc>
              <a:buClr>
                <a:schemeClr val="tx1"/>
              </a:buClr>
              <a:buSzTx/>
              <a:buFont typeface="+mj-lt"/>
              <a:buAutoNum type="arabicPeriod" startAt="280"/>
            </a:pPr>
            <a:r>
              <a:rPr lang="en-US" sz="1250" dirty="0"/>
              <a:t>E. Bridge, “Life history, kinship, and the evolution of alternative female reproductive strategies,” $3K</a:t>
            </a:r>
          </a:p>
          <a:p>
            <a:pPr>
              <a:lnSpc>
                <a:spcPct val="80000"/>
              </a:lnSpc>
              <a:buClr>
                <a:schemeClr val="tx1"/>
              </a:buClr>
              <a:buSzTx/>
              <a:buFont typeface="+mj-lt"/>
              <a:buAutoNum type="arabicPeriod" startAt="280"/>
            </a:pPr>
            <a:r>
              <a:rPr lang="en-US" sz="1250" dirty="0"/>
              <a:t>M. </a:t>
            </a:r>
            <a:r>
              <a:rPr lang="en-US" sz="1250" dirty="0" err="1"/>
              <a:t>Biggerstaff</a:t>
            </a:r>
            <a:r>
              <a:rPr lang="en-US" sz="1250" dirty="0"/>
              <a:t>;, “Optimizing radar guidance for triggered lightning,” DARPA, $200K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2505690951"/>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67</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287"/>
            </a:pPr>
            <a:r>
              <a:rPr lang="en-US" sz="1250" dirty="0"/>
              <a:t>C. Ziegler, M. </a:t>
            </a:r>
            <a:r>
              <a:rPr lang="en-US" sz="1250" dirty="0" err="1"/>
              <a:t>Biggerstaff</a:t>
            </a:r>
            <a:r>
              <a:rPr lang="en-US" sz="1250" dirty="0"/>
              <a:t>, M. </a:t>
            </a:r>
            <a:r>
              <a:rPr lang="en-US" sz="1250" dirty="0" err="1"/>
              <a:t>Coniglio</a:t>
            </a:r>
            <a:r>
              <a:rPr lang="en-US" sz="1250" dirty="0"/>
              <a:t>., “Measurement and analysis of nocturnal mesoscale convective systems and their stable boundary layer environment during PECAN,” NSF,. $583K</a:t>
            </a:r>
          </a:p>
          <a:p>
            <a:pPr>
              <a:lnSpc>
                <a:spcPct val="80000"/>
              </a:lnSpc>
              <a:buClr>
                <a:schemeClr val="tx1"/>
              </a:buClr>
              <a:buSzTx/>
              <a:buFont typeface="Wingdings" pitchFamily="2" charset="2"/>
              <a:buAutoNum type="arabicPeriod" startAt="287"/>
            </a:pPr>
            <a:r>
              <a:rPr lang="en-US" sz="1250" dirty="0"/>
              <a:t> M. </a:t>
            </a:r>
            <a:r>
              <a:rPr lang="en-US" sz="1250" dirty="0" err="1"/>
              <a:t>Biggerstaff</a:t>
            </a:r>
            <a:r>
              <a:rPr lang="en-US" sz="1250" dirty="0"/>
              <a:t>;,“Impact of cloud dynamics on chemical and electrical properties of storms observed during DC3,” NSF, $661K</a:t>
            </a:r>
          </a:p>
          <a:p>
            <a:pPr>
              <a:lnSpc>
                <a:spcPct val="80000"/>
              </a:lnSpc>
              <a:buClr>
                <a:schemeClr val="tx1"/>
              </a:buClr>
              <a:buSzTx/>
              <a:buFont typeface="Wingdings" pitchFamily="2" charset="2"/>
              <a:buAutoNum type="arabicPeriod" startAt="287"/>
            </a:pPr>
            <a:r>
              <a:rPr lang="en-US" sz="1250" dirty="0"/>
              <a:t>K. Nicholas, “Deoxygenation and Reductive Coupling of Alcohols Catalyzed by Oxo-Metal Complexes,” NSF. $405K</a:t>
            </a:r>
          </a:p>
          <a:p>
            <a:pPr>
              <a:lnSpc>
                <a:spcPct val="80000"/>
              </a:lnSpc>
              <a:buClr>
                <a:schemeClr val="tx1"/>
              </a:buClr>
              <a:buSzTx/>
              <a:buFont typeface="Wingdings" pitchFamily="2" charset="2"/>
              <a:buAutoNum type="arabicPeriod" startAt="287"/>
            </a:pPr>
            <a:r>
              <a:rPr lang="en-US" sz="1250" dirty="0"/>
              <a:t>S. Schroeder, N. </a:t>
            </a:r>
            <a:r>
              <a:rPr lang="en-US" sz="1250" dirty="0" err="1"/>
              <a:t>Sloat</a:t>
            </a:r>
            <a:r>
              <a:rPr lang="en-US" sz="1250" dirty="0"/>
              <a:t>, “Blue Water Student Internship Program,” $5K</a:t>
            </a:r>
          </a:p>
          <a:p>
            <a:pPr>
              <a:lnSpc>
                <a:spcPct val="80000"/>
              </a:lnSpc>
              <a:buClr>
                <a:schemeClr val="tx1"/>
              </a:buClr>
              <a:buSzTx/>
              <a:buFont typeface="Wingdings" pitchFamily="2" charset="2"/>
              <a:buAutoNum type="arabicPeriod" startAt="287"/>
            </a:pPr>
            <a:r>
              <a:rPr lang="en-US" sz="1250" dirty="0"/>
              <a:t>S. Schroeder, “Protein and Metal Ion Binding in Viral RNA, HIV Accessory and Regulatory Complexes (HARC),” NIH, $25K</a:t>
            </a:r>
          </a:p>
          <a:p>
            <a:pPr>
              <a:lnSpc>
                <a:spcPct val="80000"/>
              </a:lnSpc>
              <a:buClr>
                <a:schemeClr val="tx1"/>
              </a:buClr>
              <a:buSzTx/>
              <a:buFont typeface="Wingdings" pitchFamily="2" charset="2"/>
              <a:buAutoNum type="arabicPeriod" startAt="287"/>
            </a:pPr>
            <a:r>
              <a:rPr lang="en-US" sz="1250" dirty="0"/>
              <a:t>L. Ding, “RII Track-2 FEC: Innovative, Broadly Accessible Tools for Brain Imaging, Decoding, and Modulation,” NSF, $6M</a:t>
            </a:r>
          </a:p>
          <a:p>
            <a:pPr>
              <a:lnSpc>
                <a:spcPct val="80000"/>
              </a:lnSpc>
              <a:buClr>
                <a:schemeClr val="tx1"/>
              </a:buClr>
              <a:buSzTx/>
              <a:buFont typeface="Wingdings" pitchFamily="2" charset="2"/>
              <a:buAutoNum type="arabicPeriod" startAt="287"/>
            </a:pPr>
            <a:r>
              <a:rPr lang="en-US" sz="1250" dirty="0"/>
              <a:t>L. Ding, “Development of Imaging and EEG Biomarkers to Refine Neuromodulation Treatment Targets in </a:t>
            </a:r>
            <a:r>
              <a:rPr lang="en-US" sz="1250" dirty="0" err="1"/>
              <a:t>MdDS</a:t>
            </a:r>
            <a:r>
              <a:rPr lang="en-US" sz="1250" dirty="0"/>
              <a:t>,” LIBR via </a:t>
            </a:r>
            <a:r>
              <a:rPr lang="en-US" sz="1250" dirty="0" err="1"/>
              <a:t>NdDS</a:t>
            </a:r>
            <a:r>
              <a:rPr lang="en-US" sz="1250" dirty="0"/>
              <a:t>, </a:t>
            </a:r>
            <a:r>
              <a:rPr lang="en-US" sz="1250" dirty="0" err="1"/>
              <a:t>subaward</a:t>
            </a:r>
            <a:r>
              <a:rPr lang="en-US" sz="1250" dirty="0"/>
              <a:t> PI, $55K</a:t>
            </a:r>
          </a:p>
          <a:p>
            <a:pPr>
              <a:lnSpc>
                <a:spcPct val="80000"/>
              </a:lnSpc>
              <a:buClr>
                <a:schemeClr val="tx1"/>
              </a:buClr>
              <a:buSzTx/>
              <a:buFont typeface="Wingdings" pitchFamily="2" charset="2"/>
              <a:buAutoNum type="arabicPeriod" startAt="287"/>
            </a:pPr>
            <a:r>
              <a:rPr lang="en-US" sz="1250" dirty="0"/>
              <a:t>L. Ding, “Development of the EEG </a:t>
            </a:r>
            <a:r>
              <a:rPr lang="en-US" sz="1250" dirty="0" err="1"/>
              <a:t>Neuroergonomics</a:t>
            </a:r>
            <a:r>
              <a:rPr lang="en-US" sz="1250" dirty="0"/>
              <a:t> Toolbox or EEGNT,” FAA, $243K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95"/>
            </a:pPr>
            <a:r>
              <a:rPr lang="en-US" sz="1250" dirty="0"/>
              <a:t>J. P. Shaffer, “Atom Surface Interactions and Hybrid Quantum Systems for Quantum Engineering Applications,” AFOSR, $750K</a:t>
            </a:r>
          </a:p>
          <a:p>
            <a:pPr>
              <a:lnSpc>
                <a:spcPct val="80000"/>
              </a:lnSpc>
              <a:buClr>
                <a:schemeClr val="tx1"/>
              </a:buClr>
              <a:buSzTx/>
              <a:buFont typeface="Wingdings" pitchFamily="2" charset="2"/>
              <a:buAutoNum type="arabicPeriod" startAt="295"/>
            </a:pPr>
            <a:r>
              <a:rPr lang="en-US" sz="1250" dirty="0"/>
              <a:t>J. P. Shaffer, “High Sensitivity Absolute Electric Field Sensing with Atoms,” National Reconnaissance Office, $309K</a:t>
            </a:r>
          </a:p>
          <a:p>
            <a:pPr>
              <a:lnSpc>
                <a:spcPct val="80000"/>
              </a:lnSpc>
              <a:buClr>
                <a:schemeClr val="tx1"/>
              </a:buClr>
              <a:buSzTx/>
              <a:buFont typeface="Wingdings" pitchFamily="2" charset="2"/>
              <a:buAutoNum type="arabicPeriod" startAt="295"/>
            </a:pPr>
            <a:r>
              <a:rPr lang="en-US" sz="1250" dirty="0"/>
              <a:t>J. P. Shaffer, “Control of Rydberg Interactions and Exotic States of Matter,” NSF, $472K</a:t>
            </a:r>
          </a:p>
          <a:p>
            <a:pPr>
              <a:lnSpc>
                <a:spcPct val="80000"/>
              </a:lnSpc>
              <a:buClr>
                <a:schemeClr val="tx1"/>
              </a:buClr>
              <a:buSzTx/>
              <a:buFont typeface="Wingdings" pitchFamily="2" charset="2"/>
              <a:buAutoNum type="arabicPeriod" startAt="295"/>
            </a:pPr>
            <a:r>
              <a:rPr lang="en-US" sz="1250" dirty="0"/>
              <a:t>M. J. Wenger, “Building a unified theory methodology for identification of elementary cognitive systems,” NSF, $364K</a:t>
            </a:r>
          </a:p>
          <a:p>
            <a:pPr>
              <a:lnSpc>
                <a:spcPct val="80000"/>
              </a:lnSpc>
              <a:buClr>
                <a:schemeClr val="tx1"/>
              </a:buClr>
              <a:buSzTx/>
              <a:buFont typeface="Wingdings" pitchFamily="2" charset="2"/>
              <a:buAutoNum type="arabicPeriod" startAt="295"/>
            </a:pPr>
            <a:r>
              <a:rPr lang="en-US" sz="1250" dirty="0"/>
              <a:t>B. Wang et al, “High Efficiency Flexible Dilute Nitrides Solar Cells for Space Applications,” NASA EPSCoR, $750K</a:t>
            </a:r>
          </a:p>
          <a:p>
            <a:pPr>
              <a:lnSpc>
                <a:spcPct val="80000"/>
              </a:lnSpc>
              <a:buClr>
                <a:schemeClr val="tx1"/>
              </a:buClr>
              <a:buSzTx/>
              <a:buFont typeface="Wingdings" pitchFamily="2" charset="2"/>
              <a:buAutoNum type="arabicPeriod" startAt="295"/>
            </a:pPr>
            <a:r>
              <a:rPr lang="en-US" sz="1250" dirty="0"/>
              <a:t>D. </a:t>
            </a:r>
            <a:r>
              <a:rPr lang="en-US" sz="1250" dirty="0" err="1"/>
              <a:t>LaDue</a:t>
            </a:r>
            <a:r>
              <a:rPr lang="en-US" sz="1250" dirty="0"/>
              <a:t>, “REU Site: Real-World Research Experiences at the National Weather Center,” NSF, $885K</a:t>
            </a:r>
          </a:p>
          <a:p>
            <a:pPr>
              <a:lnSpc>
                <a:spcPct val="80000"/>
              </a:lnSpc>
              <a:buClr>
                <a:schemeClr val="tx1"/>
              </a:buClr>
              <a:buSzTx/>
              <a:buFont typeface="Wingdings" pitchFamily="2" charset="2"/>
              <a:buAutoNum type="arabicPeriod" startAt="295"/>
            </a:pPr>
            <a:r>
              <a:rPr lang="en-US" sz="1250" dirty="0"/>
              <a:t>K. </a:t>
            </a:r>
            <a:r>
              <a:rPr lang="en-US" sz="1250" dirty="0" err="1"/>
              <a:t>Marfurt</a:t>
            </a:r>
            <a:r>
              <a:rPr lang="en-US" sz="1250" dirty="0"/>
              <a:t>, “3D Seismic Attribute Analysis using AASPI </a:t>
            </a:r>
            <a:r>
              <a:rPr lang="en-US" sz="1250" dirty="0" err="1"/>
              <a:t>Prestack</a:t>
            </a:r>
            <a:r>
              <a:rPr lang="en-US" sz="1250" dirty="0"/>
              <a:t> Technology,” Korea Institute of Geoscience Mineral Resources, $35K</a:t>
            </a:r>
          </a:p>
          <a:p>
            <a:pPr>
              <a:lnSpc>
                <a:spcPct val="80000"/>
              </a:lnSpc>
              <a:buClr>
                <a:schemeClr val="tx1"/>
              </a:buClr>
              <a:buSzTx/>
              <a:buFont typeface="Wingdings" pitchFamily="2" charset="2"/>
              <a:buAutoNum type="arabicPeriod" startAt="295"/>
            </a:pPr>
            <a:r>
              <a:rPr lang="en-US" sz="1250" dirty="0"/>
              <a:t>B. Moore, “National </a:t>
            </a:r>
            <a:r>
              <a:rPr lang="en-US" sz="1250" dirty="0" err="1"/>
              <a:t>Mesonet</a:t>
            </a:r>
            <a:r>
              <a:rPr lang="en-US" sz="1250" dirty="0"/>
              <a:t> Program 2015-2021,” Global Science Technology Inc, $473K</a:t>
            </a:r>
          </a:p>
          <a:p>
            <a:pPr>
              <a:lnSpc>
                <a:spcPct val="80000"/>
              </a:lnSpc>
              <a:buClr>
                <a:schemeClr val="tx1"/>
              </a:buClr>
              <a:buSzTx/>
              <a:buFont typeface="Wingdings" pitchFamily="2" charset="2"/>
              <a:buAutoNum type="arabicPeriod" startAt="295"/>
            </a:pPr>
            <a:r>
              <a:rPr lang="en-US" sz="1250" dirty="0"/>
              <a:t>S. </a:t>
            </a:r>
            <a:r>
              <a:rPr lang="en-US" sz="1250" dirty="0" err="1"/>
              <a:t>Cavallo</a:t>
            </a:r>
            <a:r>
              <a:rPr lang="en-US" sz="1250" dirty="0"/>
              <a:t>, “Multi-scale Predictability with a New Coupled Non-hydrostatic global model over the Arctic,” DOD-ONR, $273K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1161193037"/>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68</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04"/>
            </a:pPr>
            <a:r>
              <a:rPr lang="en-US" sz="1250" dirty="0"/>
              <a:t>X. Chen, “Multi-scale validation of earthquake source parameters to resolve any spatial, temporal or magnitude-dependent variability at </a:t>
            </a:r>
            <a:r>
              <a:rPr lang="en-US" sz="1250" dirty="0" err="1"/>
              <a:t>Parkfield</a:t>
            </a:r>
            <a:r>
              <a:rPr lang="en-US" sz="1250" dirty="0"/>
              <a:t>, CA, “NSF, $224K</a:t>
            </a:r>
          </a:p>
          <a:p>
            <a:pPr>
              <a:lnSpc>
                <a:spcPct val="80000"/>
              </a:lnSpc>
              <a:buClr>
                <a:schemeClr val="tx1"/>
              </a:buClr>
              <a:buSzTx/>
              <a:buFont typeface="Wingdings" pitchFamily="2" charset="2"/>
              <a:buAutoNum type="arabicPeriod" startAt="304"/>
            </a:pPr>
            <a:r>
              <a:rPr lang="en-US" sz="1250" dirty="0"/>
              <a:t>J. </a:t>
            </a:r>
            <a:r>
              <a:rPr lang="en-US" sz="1250" dirty="0" err="1"/>
              <a:t>Ruyle</a:t>
            </a:r>
            <a:r>
              <a:rPr lang="en-US" sz="1250" dirty="0"/>
              <a:t>, “Electrically Small Antenna Design Tool,” U.S. Federal </a:t>
            </a:r>
            <a:r>
              <a:rPr lang="en-US" sz="1250" dirty="0" err="1"/>
              <a:t>Govt</a:t>
            </a:r>
            <a:r>
              <a:rPr lang="en-US" sz="1250" dirty="0"/>
              <a:t>, $110K</a:t>
            </a:r>
          </a:p>
          <a:p>
            <a:pPr>
              <a:lnSpc>
                <a:spcPct val="80000"/>
              </a:lnSpc>
              <a:buClr>
                <a:schemeClr val="tx1"/>
              </a:buClr>
              <a:buSzTx/>
              <a:buFont typeface="Wingdings" pitchFamily="2" charset="2"/>
              <a:buAutoNum type="arabicPeriod" startAt="304"/>
            </a:pPr>
            <a:r>
              <a:rPr lang="en-US" sz="1250" dirty="0"/>
              <a:t>J. </a:t>
            </a:r>
            <a:r>
              <a:rPr lang="en-US" sz="1250" dirty="0" err="1"/>
              <a:t>Ruyle</a:t>
            </a:r>
            <a:r>
              <a:rPr lang="en-US" sz="1250" dirty="0"/>
              <a:t>, “Two-Dimensionality for Conformal Multi-Platform Use,” DARPA, $499K</a:t>
            </a:r>
          </a:p>
          <a:p>
            <a:pPr>
              <a:lnSpc>
                <a:spcPct val="80000"/>
              </a:lnSpc>
              <a:buClr>
                <a:schemeClr val="tx1"/>
              </a:buClr>
              <a:buSzTx/>
              <a:buFont typeface="Wingdings" pitchFamily="2" charset="2"/>
              <a:buAutoNum type="arabicPeriod" startAt="304"/>
            </a:pPr>
            <a:r>
              <a:rPr lang="en-US" sz="1250" dirty="0"/>
              <a:t>X. Wang, “Ensemble </a:t>
            </a:r>
            <a:r>
              <a:rPr lang="en-US" sz="1250" dirty="0" err="1"/>
              <a:t>Kalman</a:t>
            </a:r>
            <a:r>
              <a:rPr lang="en-US" sz="1250" dirty="0"/>
              <a:t> Filter and Hybrid Data Assimilation for Convective-Scale,” $73K</a:t>
            </a:r>
          </a:p>
          <a:p>
            <a:pPr>
              <a:lnSpc>
                <a:spcPct val="80000"/>
              </a:lnSpc>
              <a:buClr>
                <a:schemeClr val="tx1"/>
              </a:buClr>
              <a:buSzTx/>
              <a:buFont typeface="Wingdings" pitchFamily="2" charset="2"/>
              <a:buAutoNum type="arabicPeriod" startAt="304"/>
            </a:pPr>
            <a:r>
              <a:rPr lang="en-US" sz="1250" dirty="0"/>
              <a:t>X. Wang, “Developing and Evaluating GSI-based </a:t>
            </a:r>
            <a:r>
              <a:rPr lang="en-US" sz="1250" dirty="0" err="1"/>
              <a:t>EnKF-Variational</a:t>
            </a:r>
            <a:r>
              <a:rPr lang="en-US" sz="1250" dirty="0"/>
              <a:t> Hybrid Data Assimilation for NCEP NAMRR to Improve Convection-Allowing Hazardous Weather Forecast,” NOAA, $123K</a:t>
            </a:r>
          </a:p>
          <a:p>
            <a:pPr>
              <a:lnSpc>
                <a:spcPct val="80000"/>
              </a:lnSpc>
              <a:buClr>
                <a:schemeClr val="tx1"/>
              </a:buClr>
              <a:buSzTx/>
              <a:buFont typeface="Wingdings" pitchFamily="2" charset="2"/>
              <a:buAutoNum type="arabicPeriod" startAt="304"/>
            </a:pPr>
            <a:r>
              <a:rPr lang="en-US" sz="1250" dirty="0"/>
              <a:t>X. Wang, “Hybrid Data Assimilation for Convective-Scale,” NOAA, $99K</a:t>
            </a:r>
          </a:p>
          <a:p>
            <a:pPr>
              <a:lnSpc>
                <a:spcPct val="80000"/>
              </a:lnSpc>
              <a:buClr>
                <a:schemeClr val="tx1"/>
              </a:buClr>
              <a:buSzTx/>
              <a:buFont typeface="Wingdings" pitchFamily="2" charset="2"/>
              <a:buAutoNum type="arabicPeriod" startAt="304"/>
            </a:pPr>
            <a:r>
              <a:rPr lang="en-US" sz="1250" dirty="0"/>
              <a:t>X. Wang, “Improving Global and Hurricane Prediction b Using Minimum-Cost Large Ensemble in GFS 4DEnVar Hybrid Data Assimilation System,” NOAA, $389K</a:t>
            </a:r>
          </a:p>
          <a:p>
            <a:pPr>
              <a:lnSpc>
                <a:spcPct val="80000"/>
              </a:lnSpc>
              <a:buClr>
                <a:schemeClr val="tx1"/>
              </a:buClr>
              <a:buSzTx/>
              <a:buFont typeface="Wingdings" pitchFamily="2" charset="2"/>
              <a:buAutoNum type="arabicPeriod" startAt="304"/>
            </a:pPr>
            <a:r>
              <a:rPr lang="en-US" sz="1250" dirty="0"/>
              <a:t>X. Wang, “</a:t>
            </a:r>
            <a:r>
              <a:rPr lang="en-US" sz="1250" dirty="0" err="1"/>
              <a:t>Tzero</a:t>
            </a:r>
            <a:r>
              <a:rPr lang="en-US" sz="1250" dirty="0"/>
              <a:t> Revolution,” </a:t>
            </a:r>
            <a:r>
              <a:rPr lang="en-US" sz="1250" dirty="0" err="1"/>
              <a:t>Weathernews</a:t>
            </a:r>
            <a:r>
              <a:rPr lang="en-US" sz="1250" dirty="0"/>
              <a:t> Americas, Inc., $59K</a:t>
            </a:r>
          </a:p>
          <a:p>
            <a:pPr>
              <a:lnSpc>
                <a:spcPct val="80000"/>
              </a:lnSpc>
              <a:buClr>
                <a:schemeClr val="tx1"/>
              </a:buClr>
              <a:buSzTx/>
              <a:buFont typeface="Wingdings" pitchFamily="2" charset="2"/>
              <a:buAutoNum type="arabicPeriod" startAt="304"/>
            </a:pPr>
            <a:r>
              <a:rPr lang="en-US" sz="1250" dirty="0"/>
              <a:t>X. Wang, “Improving the Understanding and Prediction of Nocturnal Convection through Advance Data Assimilation and Ensemble Simulation in PECAN,” NSF, $602K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13"/>
            </a:pPr>
            <a:r>
              <a:rPr lang="en-US" sz="1250" dirty="0"/>
              <a:t>J. Dyer, “Heart Rate Variability Assessment as an Indicator of Health,” OUHSC, $121K</a:t>
            </a:r>
          </a:p>
          <a:p>
            <a:pPr>
              <a:lnSpc>
                <a:spcPct val="80000"/>
              </a:lnSpc>
              <a:buClr>
                <a:schemeClr val="tx1"/>
              </a:buClr>
              <a:buSzTx/>
              <a:buFont typeface="+mj-lt"/>
              <a:buAutoNum type="arabicPeriod" startAt="313"/>
            </a:pPr>
            <a:r>
              <a:rPr lang="en-US" sz="1250" dirty="0"/>
              <a:t>M. Zaman, “Southern Plains Transportation Center (SPTC),” USDOT, $7.7M</a:t>
            </a:r>
          </a:p>
          <a:p>
            <a:pPr>
              <a:lnSpc>
                <a:spcPct val="80000"/>
              </a:lnSpc>
              <a:buClr>
                <a:schemeClr val="tx1"/>
              </a:buClr>
              <a:buSzTx/>
              <a:buFont typeface="+mj-lt"/>
              <a:buAutoNum type="arabicPeriod" startAt="313"/>
            </a:pPr>
            <a:r>
              <a:rPr lang="en-US" sz="1250" dirty="0"/>
              <a:t>M. Zaman, “Matching Support for The Southern Plains Transportation Center,” State of Oklahoma, </a:t>
            </a:r>
            <a:r>
              <a:rPr lang="en-US" sz="1250" dirty="0" err="1"/>
              <a:t>Dept</a:t>
            </a:r>
            <a:r>
              <a:rPr lang="en-US" sz="1250" dirty="0"/>
              <a:t> of Transportation, $3M</a:t>
            </a:r>
          </a:p>
          <a:p>
            <a:pPr>
              <a:lnSpc>
                <a:spcPct val="80000"/>
              </a:lnSpc>
              <a:buClr>
                <a:schemeClr val="tx1"/>
              </a:buClr>
              <a:buSzTx/>
              <a:buFont typeface="+mj-lt"/>
              <a:buAutoNum type="arabicPeriod" startAt="313"/>
            </a:pPr>
            <a:r>
              <a:rPr lang="en-US" sz="1250" dirty="0"/>
              <a:t>K. De </a:t>
            </a:r>
            <a:r>
              <a:rPr lang="en-US" sz="1250" dirty="0" err="1"/>
              <a:t>Beurs</a:t>
            </a:r>
            <a:r>
              <a:rPr lang="en-US" sz="1250" dirty="0"/>
              <a:t>, “Storms, Forms, and Complexity of the Urban Canopy: How Land Use, Settlement Patterns, and the Shapes of Cities Influence Severe Weather,” NASA, $437K</a:t>
            </a:r>
          </a:p>
          <a:p>
            <a:pPr>
              <a:lnSpc>
                <a:spcPct val="80000"/>
              </a:lnSpc>
              <a:buClr>
                <a:schemeClr val="tx1"/>
              </a:buClr>
              <a:buSzTx/>
              <a:buFont typeface="+mj-lt"/>
              <a:buAutoNum type="arabicPeriod" startAt="313"/>
            </a:pPr>
            <a:r>
              <a:rPr lang="en-US" sz="1250" dirty="0"/>
              <a:t>E. Baron, “Models of Interacting Supernovae: Probing the Circumstellar Environment,” NASA, $381K</a:t>
            </a:r>
          </a:p>
          <a:p>
            <a:pPr>
              <a:lnSpc>
                <a:spcPct val="80000"/>
              </a:lnSpc>
              <a:buClr>
                <a:schemeClr val="tx1"/>
              </a:buClr>
              <a:buSzTx/>
              <a:buFont typeface="+mj-lt"/>
              <a:buAutoNum type="arabicPeriod" startAt="313"/>
            </a:pPr>
            <a:r>
              <a:rPr lang="en-US" sz="1250" dirty="0"/>
              <a:t>A. Fierro, K. Calhoun, E. Mansell, C. Ziegler, D. </a:t>
            </a:r>
            <a:r>
              <a:rPr lang="en-US" sz="1250" dirty="0" err="1"/>
              <a:t>MacGorman</a:t>
            </a:r>
            <a:r>
              <a:rPr lang="en-US" sz="1250" dirty="0"/>
              <a:t>, J. Gao, “Assimilation of GOES-R total lightning into GSI to improve short-term forecasts of high impact weather events at cloud resolving scales,” NOAA, $230K</a:t>
            </a:r>
          </a:p>
          <a:p>
            <a:pPr>
              <a:lnSpc>
                <a:spcPct val="80000"/>
              </a:lnSpc>
              <a:buClr>
                <a:schemeClr val="tx1"/>
              </a:buClr>
              <a:buSzTx/>
              <a:buFont typeface="+mj-lt"/>
              <a:buAutoNum type="arabicPeriod" startAt="313"/>
            </a:pPr>
            <a:r>
              <a:rPr lang="en-US" sz="1250" dirty="0"/>
              <a:t>M. </a:t>
            </a:r>
            <a:r>
              <a:rPr lang="en-US" sz="1250" dirty="0" err="1"/>
              <a:t>Xue</a:t>
            </a:r>
            <a:r>
              <a:rPr lang="en-US" sz="1250" dirty="0"/>
              <a:t>, K. Brewster, Y. Jung, , “Advanced Data Assimilation and Prediction Research for Convective-Scale ‘Warn-on-Forecast’,” NOAA, $450K</a:t>
            </a:r>
          </a:p>
          <a:p>
            <a:pPr>
              <a:lnSpc>
                <a:spcPct val="80000"/>
              </a:lnSpc>
              <a:buClr>
                <a:schemeClr val="tx1"/>
              </a:buClr>
              <a:buSzTx/>
              <a:buFont typeface="+mj-lt"/>
              <a:buAutoNum type="arabicPeriod" startAt="313"/>
            </a:pPr>
            <a:r>
              <a:rPr lang="en-US" sz="1250" dirty="0"/>
              <a:t>M. </a:t>
            </a:r>
            <a:r>
              <a:rPr lang="en-US" sz="1250" dirty="0" err="1"/>
              <a:t>Xue</a:t>
            </a:r>
            <a:r>
              <a:rPr lang="en-US" sz="1250" dirty="0"/>
              <a:t>, F. Kong, Y. Jung, N. Snook, “</a:t>
            </a:r>
            <a:r>
              <a:rPr lang="en-US" sz="1250" dirty="0" err="1"/>
              <a:t>mproving</a:t>
            </a:r>
            <a:r>
              <a:rPr lang="en-US" sz="1250" dirty="0"/>
              <a:t> Initial Conditions and their Perturbations through Ensemble-Based Data Assimilation for Optimized Storm-Scale Ensemble Prediction in Support of HWT Severe Weather Forecasting,” NOAA, $249K</a:t>
            </a:r>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3246216716"/>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69</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21"/>
            </a:pPr>
            <a:r>
              <a:rPr lang="en-US" sz="1250" dirty="0"/>
              <a:t>M. </a:t>
            </a:r>
            <a:r>
              <a:rPr lang="en-US" sz="1250" dirty="0" err="1"/>
              <a:t>Xue</a:t>
            </a:r>
            <a:r>
              <a:rPr lang="en-US" sz="1250" dirty="0"/>
              <a:t>, K. Brewster, F. Kong, “Storm-Scale Ensemble Prediction Optimized for Heavy Precipitation Forecasting in Support of the </a:t>
            </a:r>
            <a:r>
              <a:rPr lang="en-US" sz="1250" dirty="0" err="1"/>
              <a:t>Hydrometeorological</a:t>
            </a:r>
            <a:r>
              <a:rPr lang="en-US" sz="1250" dirty="0"/>
              <a:t> Testbed (HMT),” NOAA, $236K</a:t>
            </a:r>
          </a:p>
          <a:p>
            <a:pPr>
              <a:lnSpc>
                <a:spcPct val="80000"/>
              </a:lnSpc>
              <a:buClr>
                <a:schemeClr val="tx1"/>
              </a:buClr>
              <a:buSzTx/>
              <a:buFont typeface="+mj-lt"/>
              <a:buAutoNum type="arabicPeriod" startAt="321"/>
            </a:pPr>
            <a:r>
              <a:rPr lang="en-US" sz="1250" dirty="0"/>
              <a:t>J. Kelly, E. Bridge, P. </a:t>
            </a:r>
            <a:r>
              <a:rPr lang="en-US" sz="1250" dirty="0" err="1"/>
              <a:t>Chilson</a:t>
            </a:r>
            <a:r>
              <a:rPr lang="en-US" sz="1250" dirty="0"/>
              <a:t>, A. McGovern, K. </a:t>
            </a:r>
            <a:r>
              <a:rPr lang="en-US" sz="1250" dirty="0" err="1"/>
              <a:t>deBeurs</a:t>
            </a:r>
            <a:r>
              <a:rPr lang="en-US" sz="1250" dirty="0"/>
              <a:t>, J. Reedy, L. Jervis, “NRT: </a:t>
            </a:r>
            <a:r>
              <a:rPr lang="en-US" sz="1250" dirty="0" err="1"/>
              <a:t>Aeroecology</a:t>
            </a:r>
            <a:r>
              <a:rPr lang="en-US" sz="1250" dirty="0"/>
              <a:t> as a testbed of interdisciplinary STEM training,” $2.95M</a:t>
            </a:r>
          </a:p>
          <a:p>
            <a:pPr>
              <a:lnSpc>
                <a:spcPct val="80000"/>
              </a:lnSpc>
              <a:buClr>
                <a:schemeClr val="tx1"/>
              </a:buClr>
              <a:buSzTx/>
              <a:buFont typeface="+mj-lt"/>
              <a:buAutoNum type="arabicPeriod" startAt="321"/>
            </a:pPr>
            <a:r>
              <a:rPr lang="en-US" sz="1250" dirty="0"/>
              <a:t>F. </a:t>
            </a:r>
            <a:r>
              <a:rPr lang="en-US" sz="1250" dirty="0" err="1"/>
              <a:t>Carr</a:t>
            </a:r>
            <a:r>
              <a:rPr lang="en-US" sz="1250" dirty="0"/>
              <a:t>, J. </a:t>
            </a:r>
            <a:r>
              <a:rPr lang="en-US" sz="1250" dirty="0" err="1"/>
              <a:t>Brotzge</a:t>
            </a:r>
            <a:r>
              <a:rPr lang="en-US" sz="1250" dirty="0"/>
              <a:t>, “National </a:t>
            </a:r>
            <a:r>
              <a:rPr lang="en-US" sz="1250" dirty="0" err="1"/>
              <a:t>Mesonet</a:t>
            </a:r>
            <a:r>
              <a:rPr lang="en-US" sz="1250" dirty="0"/>
              <a:t> Program", GST and Earth Networks, $50K</a:t>
            </a:r>
          </a:p>
          <a:p>
            <a:pPr>
              <a:lnSpc>
                <a:spcPct val="80000"/>
              </a:lnSpc>
              <a:buClr>
                <a:schemeClr val="tx1"/>
              </a:buClr>
              <a:buSzTx/>
              <a:buFont typeface="+mj-lt"/>
              <a:buAutoNum type="arabicPeriod" startAt="321"/>
            </a:pPr>
            <a:r>
              <a:rPr lang="en-US" sz="1250" dirty="0"/>
              <a:t>F. </a:t>
            </a:r>
            <a:r>
              <a:rPr lang="en-US" sz="1250" dirty="0" err="1"/>
              <a:t>Carr</a:t>
            </a:r>
            <a:r>
              <a:rPr lang="en-US" sz="1250" dirty="0"/>
              <a:t>, K. Brewster, “National </a:t>
            </a:r>
            <a:r>
              <a:rPr lang="en-US" sz="1250" dirty="0" err="1"/>
              <a:t>Mesonet</a:t>
            </a:r>
            <a:r>
              <a:rPr lang="en-US" sz="1250" dirty="0"/>
              <a:t> Program,” $100K</a:t>
            </a:r>
          </a:p>
          <a:p>
            <a:pPr>
              <a:lnSpc>
                <a:spcPct val="80000"/>
              </a:lnSpc>
              <a:buClr>
                <a:schemeClr val="tx1"/>
              </a:buClr>
              <a:buSzTx/>
              <a:buFont typeface="+mj-lt"/>
              <a:buAutoNum type="arabicPeriod" startAt="321"/>
            </a:pPr>
            <a:r>
              <a:rPr lang="en-US" sz="1250" dirty="0"/>
              <a:t>F. </a:t>
            </a:r>
            <a:r>
              <a:rPr lang="en-US" sz="1250" dirty="0" err="1"/>
              <a:t>Carr</a:t>
            </a:r>
            <a:r>
              <a:rPr lang="en-US" sz="1250" dirty="0"/>
              <a:t>, J. </a:t>
            </a:r>
            <a:r>
              <a:rPr lang="en-US" sz="1250" dirty="0" err="1"/>
              <a:t>Brotzge</a:t>
            </a:r>
            <a:r>
              <a:rPr lang="en-US" sz="1250" dirty="0"/>
              <a:t>, K. Brewster, “Network of Networks: Preliminary Study,” NOAA/NWS Office of Science and Technology, $210K</a:t>
            </a:r>
          </a:p>
        </p:txBody>
      </p:sp>
      <p:sp>
        <p:nvSpPr>
          <p:cNvPr id="926724" name="Rectangle 4"/>
          <p:cNvSpPr>
            <a:spLocks noGrp="1" noChangeArrowheads="1"/>
          </p:cNvSpPr>
          <p:nvPr>
            <p:ph type="body" sz="half" idx="2"/>
          </p:nvPr>
        </p:nvSpPr>
        <p:spPr>
          <a:xfrm>
            <a:off x="4724400" y="1219200"/>
            <a:ext cx="4038600" cy="4267200"/>
          </a:xfrm>
        </p:spPr>
        <p:txBody>
          <a:bodyPr/>
          <a:lstStyle/>
          <a:p>
            <a:pPr marL="0" indent="0">
              <a:lnSpc>
                <a:spcPct val="80000"/>
              </a:lnSpc>
              <a:buClr>
                <a:schemeClr val="tx1"/>
              </a:buClr>
              <a:buSzTx/>
              <a:buNone/>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306735828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29 2021</a:t>
            </a:r>
          </a:p>
        </p:txBody>
      </p:sp>
      <p:sp>
        <p:nvSpPr>
          <p:cNvPr id="5" name="Slide Number Placeholder 4"/>
          <p:cNvSpPr>
            <a:spLocks noGrp="1"/>
          </p:cNvSpPr>
          <p:nvPr>
            <p:ph type="sldNum" sz="quarter" idx="11"/>
          </p:nvPr>
        </p:nvSpPr>
        <p:spPr/>
        <p:txBody>
          <a:bodyPr/>
          <a:lstStyle/>
          <a:p>
            <a:fld id="{66B5A53F-FE0D-4B6F-9828-237F1A2626B8}" type="slidenum">
              <a:rPr lang="en-US"/>
              <a:pPr/>
              <a:t>7</a:t>
            </a:fld>
            <a:endParaRPr lang="en-US"/>
          </a:p>
        </p:txBody>
      </p:sp>
      <p:sp>
        <p:nvSpPr>
          <p:cNvPr id="918530" name="Rectangle 2"/>
          <p:cNvSpPr>
            <a:spLocks noGrp="1" noChangeArrowheads="1"/>
          </p:cNvSpPr>
          <p:nvPr>
            <p:ph type="title"/>
          </p:nvPr>
        </p:nvSpPr>
        <p:spPr/>
        <p:txBody>
          <a:bodyPr/>
          <a:lstStyle/>
          <a:p>
            <a:r>
              <a:rPr lang="en-US" sz="3300" dirty="0"/>
              <a:t>Symposium 2004-19 Sponsors: Thank You!</a:t>
            </a:r>
          </a:p>
        </p:txBody>
      </p:sp>
      <p:sp>
        <p:nvSpPr>
          <p:cNvPr id="918531" name="Rectangle 3"/>
          <p:cNvSpPr>
            <a:spLocks noGrp="1" noChangeArrowheads="1"/>
          </p:cNvSpPr>
          <p:nvPr>
            <p:ph type="body" idx="1"/>
          </p:nvPr>
        </p:nvSpPr>
        <p:spPr>
          <a:xfrm>
            <a:off x="533400" y="1371600"/>
            <a:ext cx="8001000" cy="4648200"/>
          </a:xfrm>
        </p:spPr>
        <p:txBody>
          <a:bodyPr/>
          <a:lstStyle/>
          <a:p>
            <a:pPr>
              <a:spcBef>
                <a:spcPts val="0"/>
              </a:spcBef>
            </a:pPr>
            <a:r>
              <a:rPr lang="en-US" dirty="0"/>
              <a:t>Sponsors: 98 commercial, 7 non-commercial</a:t>
            </a:r>
          </a:p>
          <a:p>
            <a:pPr>
              <a:spcBef>
                <a:spcPts val="0"/>
              </a:spcBef>
              <a:buNone/>
            </a:pPr>
            <a:r>
              <a:rPr lang="en-US" dirty="0"/>
              <a:t>Thank you all! Without you, past Symposia couldn’t happen.</a:t>
            </a:r>
          </a:p>
          <a:p>
            <a:pPr>
              <a:spcBef>
                <a:spcPts val="0"/>
              </a:spcBef>
              <a:buNone/>
            </a:pPr>
            <a:endParaRPr lang="en-US" dirty="0"/>
          </a:p>
          <a:p>
            <a:pPr>
              <a:spcBef>
                <a:spcPts val="0"/>
              </a:spcBef>
              <a:buNone/>
            </a:pPr>
            <a:r>
              <a:rPr lang="en-US" dirty="0"/>
              <a:t>Of our 98 commercial sponsors, half have repeated (and/or were acquired by or merged with other sponsors).</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70</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26"/>
            </a:pPr>
            <a:r>
              <a:rPr lang="en-US" sz="1250" dirty="0"/>
              <a:t>J. van de Lindt, B. </a:t>
            </a:r>
            <a:r>
              <a:rPr lang="en-US" sz="1250" dirty="0" err="1"/>
              <a:t>Ellingwood</a:t>
            </a:r>
            <a:r>
              <a:rPr lang="en-US" sz="1250" dirty="0"/>
              <a:t>, A. </a:t>
            </a:r>
            <a:r>
              <a:rPr lang="en-US" sz="1250" dirty="0" err="1"/>
              <a:t>Cerato</a:t>
            </a:r>
            <a:r>
              <a:rPr lang="en-US" sz="1250" dirty="0"/>
              <a:t>, </a:t>
            </a:r>
            <a:r>
              <a:rPr lang="de-DE" sz="1250" dirty="0"/>
              <a:t>N. Wang, C. Nicholson et al,</a:t>
            </a:r>
            <a:r>
              <a:rPr lang="en-US" sz="1250" dirty="0"/>
              <a:t> “NIST Center for Risk-Based Community Resilience Planning,”</a:t>
            </a:r>
            <a:r>
              <a:rPr lang="de-DE" sz="1250" dirty="0"/>
              <a:t> $1.37M</a:t>
            </a:r>
            <a:endParaRPr lang="en-US" sz="1250" dirty="0"/>
          </a:p>
          <a:p>
            <a:pPr>
              <a:lnSpc>
                <a:spcPct val="80000"/>
              </a:lnSpc>
              <a:buClr>
                <a:schemeClr val="tx1"/>
              </a:buClr>
              <a:buSzTx/>
              <a:buFont typeface="+mj-lt"/>
              <a:buAutoNum type="arabicPeriod" startAt="326"/>
            </a:pPr>
            <a:r>
              <a:rPr lang="en-US" sz="1250" dirty="0"/>
              <a:t>J. van de Lindt, A. </a:t>
            </a:r>
            <a:r>
              <a:rPr lang="en-US" sz="1250" dirty="0" err="1"/>
              <a:t>Cerato</a:t>
            </a:r>
            <a:r>
              <a:rPr lang="en-US" sz="1250" dirty="0"/>
              <a:t>, N. Wang, “A Risk-Informed Decision Framework to Achieve Resilient and Sustainable Buildings that Meet Community Objectives,” NSF, $380K</a:t>
            </a:r>
          </a:p>
          <a:p>
            <a:pPr>
              <a:lnSpc>
                <a:spcPct val="80000"/>
              </a:lnSpc>
              <a:buClr>
                <a:schemeClr val="tx1"/>
              </a:buClr>
              <a:buSzTx/>
              <a:buFont typeface="+mj-lt"/>
              <a:buAutoNum type="arabicPeriod" startAt="326"/>
            </a:pPr>
            <a:r>
              <a:rPr lang="en-US" sz="1250" dirty="0"/>
              <a:t>J. </a:t>
            </a:r>
            <a:r>
              <a:rPr lang="en-US" sz="1250" dirty="0" err="1"/>
              <a:t>Straka</a:t>
            </a:r>
            <a:r>
              <a:rPr lang="en-US" sz="1250" dirty="0"/>
              <a:t>, K. Kanak, “Challenges in understanding </a:t>
            </a:r>
            <a:r>
              <a:rPr lang="en-US" sz="1250" dirty="0" err="1"/>
              <a:t>tornadogenesis</a:t>
            </a:r>
            <a:r>
              <a:rPr lang="en-US" sz="1250" dirty="0"/>
              <a:t> and associated phenomena,” NSF, $750K</a:t>
            </a:r>
          </a:p>
          <a:p>
            <a:pPr>
              <a:lnSpc>
                <a:spcPct val="80000"/>
              </a:lnSpc>
              <a:buClr>
                <a:schemeClr val="tx1"/>
              </a:buClr>
              <a:buSzTx/>
              <a:buFont typeface="+mj-lt"/>
              <a:buAutoNum type="arabicPeriod" startAt="326"/>
            </a:pPr>
            <a:r>
              <a:rPr lang="en-US" sz="1250" dirty="0"/>
              <a:t>J. </a:t>
            </a:r>
            <a:r>
              <a:rPr lang="en-US" sz="1250" dirty="0" err="1"/>
              <a:t>Straka</a:t>
            </a:r>
            <a:r>
              <a:rPr lang="en-US" sz="1250" dirty="0"/>
              <a:t>, “Challenges in understanding </a:t>
            </a:r>
            <a:r>
              <a:rPr lang="en-US" sz="1250" dirty="0" err="1"/>
              <a:t>tornadogenesis</a:t>
            </a:r>
            <a:r>
              <a:rPr lang="en-US" sz="1250" dirty="0"/>
              <a:t> and associated phenomena (supplement),” NSF, $29K</a:t>
            </a:r>
          </a:p>
          <a:p>
            <a:pPr>
              <a:lnSpc>
                <a:spcPct val="80000"/>
              </a:lnSpc>
              <a:buClr>
                <a:schemeClr val="tx1"/>
              </a:buClr>
              <a:buSzTx/>
              <a:buFont typeface="+mj-lt"/>
              <a:buAutoNum type="arabicPeriod" startAt="326"/>
            </a:pPr>
            <a:r>
              <a:rPr lang="en-US" sz="1250" dirty="0"/>
              <a:t>P. </a:t>
            </a:r>
            <a:r>
              <a:rPr lang="en-US" sz="1250" dirty="0" err="1"/>
              <a:t>Kirstetter</a:t>
            </a:r>
            <a:r>
              <a:rPr lang="en-US" sz="1250" dirty="0"/>
              <a:t>, B. L. Cheong, T.-Y. Yu, “Deployment of a Novel Solid-state </a:t>
            </a:r>
            <a:r>
              <a:rPr lang="en-US" sz="1250" dirty="0" err="1"/>
              <a:t>Polarimetric</a:t>
            </a:r>
            <a:r>
              <a:rPr lang="en-US" sz="1250" dirty="0"/>
              <a:t> Weather Radar for Hydrology,” NSF, $87K</a:t>
            </a:r>
          </a:p>
          <a:p>
            <a:pPr>
              <a:lnSpc>
                <a:spcPct val="80000"/>
              </a:lnSpc>
              <a:buClr>
                <a:schemeClr val="tx1"/>
              </a:buClr>
              <a:buSzTx/>
              <a:buFont typeface="+mj-lt"/>
              <a:buAutoNum type="arabicPeriod" startAt="326"/>
            </a:pPr>
            <a:r>
              <a:rPr lang="en-US" sz="1250" dirty="0"/>
              <a:t>B. L. Cheong, R. D. Palmer, “Development of a Novel Solid-State </a:t>
            </a:r>
            <a:r>
              <a:rPr lang="en-US" sz="1250" dirty="0" err="1"/>
              <a:t>Polarimetric</a:t>
            </a:r>
            <a:r>
              <a:rPr lang="en-US" sz="1250" dirty="0"/>
              <a:t> Weather Radar PX-10,000,” </a:t>
            </a:r>
            <a:r>
              <a:rPr lang="en-US" sz="1250" dirty="0" err="1"/>
              <a:t>Nanowave</a:t>
            </a:r>
            <a:r>
              <a:rPr lang="en-US" sz="1250" dirty="0"/>
              <a:t> Technologies, Inc., $550,000,</a:t>
            </a:r>
          </a:p>
          <a:p>
            <a:pPr>
              <a:lnSpc>
                <a:spcPct val="80000"/>
              </a:lnSpc>
              <a:buClr>
                <a:schemeClr val="tx1"/>
              </a:buClr>
              <a:buSzTx/>
              <a:buFont typeface="+mj-lt"/>
              <a:buAutoNum type="arabicPeriod" startAt="326"/>
            </a:pPr>
            <a:r>
              <a:rPr lang="en-US" sz="1250" dirty="0"/>
              <a:t>K. Nicholas, “Catalytic </a:t>
            </a:r>
            <a:r>
              <a:rPr lang="en-US" sz="1250" dirty="0" err="1"/>
              <a:t>Deoxydehydration</a:t>
            </a:r>
            <a:r>
              <a:rPr lang="en-US" sz="1250" dirty="0"/>
              <a:t>,” DOE, $438K</a:t>
            </a:r>
          </a:p>
          <a:p>
            <a:pPr>
              <a:lnSpc>
                <a:spcPct val="80000"/>
              </a:lnSpc>
              <a:buClr>
                <a:schemeClr val="tx1"/>
              </a:buClr>
              <a:buSzTx/>
              <a:buFont typeface="+mj-lt"/>
              <a:buAutoNum type="arabicPeriod" startAt="326"/>
            </a:pPr>
            <a:r>
              <a:rPr lang="en-US" sz="1250" dirty="0"/>
              <a:t>M. </a:t>
            </a:r>
            <a:r>
              <a:rPr lang="en-US" sz="1250" dirty="0" err="1"/>
              <a:t>Libault</a:t>
            </a:r>
            <a:r>
              <a:rPr lang="en-US" sz="1250" dirty="0"/>
              <a:t>, “CAREER: Exploring the Transcriptional Regulatory Networks Controlling the Early Stages of Legume Nodulation,” NSF, $1.1M</a:t>
            </a:r>
          </a:p>
          <a:p>
            <a:pPr>
              <a:lnSpc>
                <a:spcPct val="80000"/>
              </a:lnSpc>
              <a:buClr>
                <a:schemeClr val="tx1"/>
              </a:buClr>
              <a:buSzTx/>
              <a:buFont typeface="+mj-lt"/>
              <a:buAutoNum type="arabicPeriod" startAt="326"/>
            </a:pPr>
            <a:r>
              <a:rPr lang="en-US" sz="1250" dirty="0"/>
              <a:t>B. </a:t>
            </a:r>
            <a:r>
              <a:rPr lang="en-US" sz="1250" dirty="0" err="1"/>
              <a:t>Shiau</a:t>
            </a:r>
            <a:r>
              <a:rPr lang="en-US" sz="1250" dirty="0"/>
              <a:t>, D. </a:t>
            </a:r>
            <a:r>
              <a:rPr lang="en-US" sz="1250" dirty="0" err="1"/>
              <a:t>Papavassiliou</a:t>
            </a:r>
            <a:r>
              <a:rPr lang="en-US" sz="1250" dirty="0"/>
              <a:t>, J. Harwell, “</a:t>
            </a:r>
            <a:r>
              <a:rPr lang="en-US" sz="1250" dirty="0" err="1"/>
              <a:t>Interfacially</a:t>
            </a:r>
            <a:r>
              <a:rPr lang="en-US" sz="1250" dirty="0"/>
              <a:t> active SWNT/silica </a:t>
            </a:r>
            <a:r>
              <a:rPr lang="en-US" sz="1250" dirty="0" err="1"/>
              <a:t>nanohybrids</a:t>
            </a:r>
            <a:r>
              <a:rPr lang="en-US" sz="1250" dirty="0"/>
              <a:t>,” Advanced Energy Consortium, $419K</a:t>
            </a:r>
          </a:p>
          <a:p>
            <a:pPr>
              <a:lnSpc>
                <a:spcPct val="80000"/>
              </a:lnSpc>
              <a:buClr>
                <a:schemeClr val="tx1"/>
              </a:buClr>
              <a:buSzTx/>
              <a:buFont typeface="+mj-lt"/>
              <a:buAutoNum type="arabicPeriod" startAt="326"/>
            </a:pPr>
            <a:endParaRPr lang="en-US" sz="1250" dirty="0"/>
          </a:p>
          <a:p>
            <a:pPr>
              <a:lnSpc>
                <a:spcPct val="80000"/>
              </a:lnSpc>
              <a:buClr>
                <a:schemeClr val="tx1"/>
              </a:buClr>
              <a:buSzTx/>
              <a:buFont typeface="+mj-lt"/>
              <a:buAutoNum type="arabicPeriod" startAt="326"/>
            </a:pPr>
            <a:endParaRPr lang="en-US" sz="1250" dirty="0"/>
          </a:p>
          <a:p>
            <a:pPr>
              <a:lnSpc>
                <a:spcPct val="80000"/>
              </a:lnSpc>
              <a:buClr>
                <a:schemeClr val="tx1"/>
              </a:buClr>
              <a:buSzTx/>
              <a:buFont typeface="+mj-lt"/>
              <a:buAutoNum type="arabicPeriod" startAt="326"/>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35"/>
            </a:pPr>
            <a:r>
              <a:rPr lang="en-US" sz="1250" dirty="0"/>
              <a:t>S. Crowell, B. Moore, Y. Luo, “Improved Parameterization of Carbon Cycle Models Across Scales Using OCO-2 Measurements of XCO2 and SIF,” NASA, $477K</a:t>
            </a:r>
          </a:p>
          <a:p>
            <a:pPr>
              <a:lnSpc>
                <a:spcPct val="80000"/>
              </a:lnSpc>
              <a:buClr>
                <a:schemeClr val="tx1"/>
              </a:buClr>
              <a:buSzTx/>
              <a:buFont typeface="+mj-lt"/>
              <a:buAutoNum type="arabicPeriod" startAt="335"/>
            </a:pPr>
            <a:r>
              <a:rPr lang="en-US" sz="1250" dirty="0"/>
              <a:t>B. </a:t>
            </a:r>
            <a:r>
              <a:rPr lang="en-US" sz="1250" dirty="0" err="1"/>
              <a:t>Wawrik</a:t>
            </a:r>
            <a:r>
              <a:rPr lang="en-US" sz="1250" dirty="0"/>
              <a:t>, “MGMIC: Metagenome Analysis for Corrosion Tracking,” OU </a:t>
            </a:r>
            <a:r>
              <a:rPr lang="en-US" sz="1250" dirty="0" err="1"/>
              <a:t>Biocorrosion</a:t>
            </a:r>
            <a:r>
              <a:rPr lang="en-US" sz="1250" dirty="0"/>
              <a:t> Center, $131K</a:t>
            </a:r>
          </a:p>
          <a:p>
            <a:pPr>
              <a:lnSpc>
                <a:spcPct val="80000"/>
              </a:lnSpc>
              <a:buClr>
                <a:schemeClr val="tx1"/>
              </a:buClr>
              <a:buSzTx/>
              <a:buFont typeface="+mj-lt"/>
              <a:buAutoNum type="arabicPeriod" startAt="335"/>
            </a:pPr>
            <a:r>
              <a:rPr lang="en-US" sz="1250" dirty="0"/>
              <a:t>B. </a:t>
            </a:r>
            <a:r>
              <a:rPr lang="en-US" sz="1250" dirty="0" err="1"/>
              <a:t>Wawrik</a:t>
            </a:r>
            <a:r>
              <a:rPr lang="en-US" sz="1250" dirty="0"/>
              <a:t>, A. Callaghan, “Development of Techniques for the Quantification of Functional Gene Expression Associated with </a:t>
            </a:r>
            <a:r>
              <a:rPr lang="en-US" sz="1250" dirty="0" err="1"/>
              <a:t>Biocorrosion</a:t>
            </a:r>
            <a:r>
              <a:rPr lang="en-US" sz="1250" dirty="0"/>
              <a:t>,” OU </a:t>
            </a:r>
            <a:r>
              <a:rPr lang="en-US" sz="1250" dirty="0" err="1"/>
              <a:t>Biocorrosion</a:t>
            </a:r>
            <a:r>
              <a:rPr lang="en-US" sz="1250" dirty="0"/>
              <a:t> Center, $37K</a:t>
            </a:r>
          </a:p>
          <a:p>
            <a:pPr>
              <a:lnSpc>
                <a:spcPct val="80000"/>
              </a:lnSpc>
              <a:buClr>
                <a:schemeClr val="tx1"/>
              </a:buClr>
              <a:buSzTx/>
              <a:buFont typeface="+mj-lt"/>
              <a:buAutoNum type="arabicPeriod" startAt="335"/>
            </a:pPr>
            <a:r>
              <a:rPr lang="en-US" sz="1250" dirty="0"/>
              <a:t>B. </a:t>
            </a:r>
            <a:r>
              <a:rPr lang="en-US" sz="1250" dirty="0" err="1"/>
              <a:t>Wawrik</a:t>
            </a:r>
            <a:r>
              <a:rPr lang="en-US" sz="1250" dirty="0"/>
              <a:t>, D. </a:t>
            </a:r>
            <a:r>
              <a:rPr lang="en-US" sz="1250" dirty="0" err="1"/>
              <a:t>Bronk</a:t>
            </a:r>
            <a:r>
              <a:rPr lang="en-US" sz="1250" dirty="0"/>
              <a:t>, “Collaborative Research: Determining Rates of Group-specific Phytoplankton and Bacterial Uptake of Inorganic and Organic Nitrogen by means of Stable Isotope Techniques,” NSF, $770K</a:t>
            </a:r>
          </a:p>
          <a:p>
            <a:pPr>
              <a:lnSpc>
                <a:spcPct val="80000"/>
              </a:lnSpc>
              <a:buClr>
                <a:schemeClr val="tx1"/>
              </a:buClr>
              <a:buSzTx/>
              <a:buFont typeface="+mj-lt"/>
              <a:buAutoNum type="arabicPeriod" startAt="335"/>
            </a:pPr>
            <a:r>
              <a:rPr lang="en-US" sz="1250" dirty="0"/>
              <a:t>A. Callaghan, B. </a:t>
            </a:r>
            <a:r>
              <a:rPr lang="en-US" sz="1250" dirty="0" err="1"/>
              <a:t>Wawrik</a:t>
            </a:r>
            <a:r>
              <a:rPr lang="en-US" sz="1250" dirty="0"/>
              <a:t>, J. </a:t>
            </a:r>
            <a:r>
              <a:rPr lang="en-US" sz="1250" dirty="0" err="1"/>
              <a:t>Suflita</a:t>
            </a:r>
            <a:r>
              <a:rPr lang="en-US" sz="1250" dirty="0"/>
              <a:t>, “Biochemistry and Genetics of Anaerobic Alkane Metabolism:  Interrogation of Sulfate-Reducing Isolates and Enrichments Using Genome-Enabled and Proteomic Approaches,” NSF, $725K</a:t>
            </a:r>
          </a:p>
          <a:p>
            <a:pPr>
              <a:lnSpc>
                <a:spcPct val="80000"/>
              </a:lnSpc>
              <a:buClr>
                <a:schemeClr val="tx1"/>
              </a:buClr>
              <a:buSzTx/>
              <a:buFont typeface="+mj-lt"/>
              <a:buAutoNum type="arabicPeriod" startAt="335"/>
            </a:pPr>
            <a:r>
              <a:rPr lang="en-US" sz="1250" dirty="0"/>
              <a:t>B. </a:t>
            </a:r>
            <a:r>
              <a:rPr lang="en-US" sz="1250" dirty="0" err="1"/>
              <a:t>Wawrik</a:t>
            </a:r>
            <a:r>
              <a:rPr lang="en-US" sz="1250" dirty="0"/>
              <a:t>, “Determining Rates of Group-specific Phytoplankton and Bacterial Uptake of Inorganic and Organic Nitrogen by Means of Stable Isotope Techniques,” NSF, $10K</a:t>
            </a:r>
          </a:p>
          <a:p>
            <a:pPr>
              <a:lnSpc>
                <a:spcPct val="80000"/>
              </a:lnSpc>
              <a:buClr>
                <a:schemeClr val="tx1"/>
              </a:buClr>
              <a:buSzTx/>
              <a:buFont typeface="+mj-lt"/>
              <a:buAutoNum type="arabicPeriod" startAt="335"/>
            </a:pPr>
            <a:endParaRPr lang="en-US" sz="1250" dirty="0"/>
          </a:p>
          <a:p>
            <a:pPr>
              <a:lnSpc>
                <a:spcPct val="80000"/>
              </a:lnSpc>
              <a:buClr>
                <a:schemeClr val="tx1"/>
              </a:buClr>
              <a:buSzTx/>
              <a:buFont typeface="+mj-lt"/>
              <a:buAutoNum type="arabicPeriod" startAt="335"/>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104537513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71</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41"/>
            </a:pPr>
            <a:r>
              <a:rPr lang="en-US" sz="1250" dirty="0"/>
              <a:t>B. </a:t>
            </a:r>
            <a:r>
              <a:rPr lang="en-US" sz="1250" dirty="0" err="1"/>
              <a:t>Wawrik</a:t>
            </a:r>
            <a:r>
              <a:rPr lang="en-US" sz="1250" dirty="0"/>
              <a:t>, G. Sinclair, “Transcriptomic Response to Nutrient Depletion of Marine Dinoflagellates,” Gordon and Betty Moore Foundation, $70K in-kind</a:t>
            </a:r>
          </a:p>
          <a:p>
            <a:pPr>
              <a:lnSpc>
                <a:spcPct val="80000"/>
              </a:lnSpc>
              <a:buClr>
                <a:schemeClr val="tx1"/>
              </a:buClr>
              <a:buSzTx/>
              <a:buFont typeface="+mj-lt"/>
              <a:buAutoNum type="arabicPeriod" startAt="341"/>
            </a:pPr>
            <a:r>
              <a:rPr lang="en-US" sz="1250" dirty="0"/>
              <a:t>Joseph M. </a:t>
            </a:r>
            <a:r>
              <a:rPr lang="en-US" sz="1250" dirty="0" err="1"/>
              <a:t>Suflita</a:t>
            </a:r>
            <a:r>
              <a:rPr lang="en-US" sz="1250" dirty="0"/>
              <a:t>. Co-PIs: A. Callaghan, L. </a:t>
            </a:r>
            <a:r>
              <a:rPr lang="en-US" sz="1250" dirty="0" err="1"/>
              <a:t>Gieg</a:t>
            </a:r>
            <a:r>
              <a:rPr lang="en-US" sz="1250" dirty="0"/>
              <a:t>, Z. He, B. </a:t>
            </a:r>
            <a:r>
              <a:rPr lang="en-US" sz="1250" dirty="0" err="1"/>
              <a:t>Wawrik</a:t>
            </a:r>
            <a:r>
              <a:rPr lang="en-US" sz="1250" dirty="0"/>
              <a:t>, J. Zhou, “Extending Knowledge of Anaerobic Hydrocarbon Metabolism: Linking Metabolism, Functional Gene Molecular Markers and the </a:t>
            </a:r>
            <a:r>
              <a:rPr lang="en-US" sz="1250" dirty="0" err="1"/>
              <a:t>GeoChip</a:t>
            </a:r>
            <a:r>
              <a:rPr lang="en-US" sz="1250" dirty="0"/>
              <a:t>,” ConocoPhillips, $999K</a:t>
            </a:r>
          </a:p>
          <a:p>
            <a:pPr>
              <a:lnSpc>
                <a:spcPct val="80000"/>
              </a:lnSpc>
              <a:buClr>
                <a:schemeClr val="tx1"/>
              </a:buClr>
              <a:buSzTx/>
              <a:buFont typeface="+mj-lt"/>
              <a:buAutoNum type="arabicPeriod" startAt="341"/>
            </a:pPr>
            <a:r>
              <a:rPr lang="en-US" sz="1250" dirty="0"/>
              <a:t>A. </a:t>
            </a:r>
            <a:r>
              <a:rPr lang="en-US" sz="1250" dirty="0" err="1"/>
              <a:t>Striolo</a:t>
            </a:r>
            <a:r>
              <a:rPr lang="en-US" sz="1250" dirty="0"/>
              <a:t>, “Anti-</a:t>
            </a:r>
            <a:r>
              <a:rPr lang="en-US" sz="1250" dirty="0" err="1"/>
              <a:t>Agglomerants</a:t>
            </a:r>
            <a:r>
              <a:rPr lang="en-US" sz="1250" dirty="0"/>
              <a:t> Performance in Hydrates Management: Fundamental Insights,” EPSRC, £330K</a:t>
            </a:r>
          </a:p>
          <a:p>
            <a:pPr>
              <a:lnSpc>
                <a:spcPct val="80000"/>
              </a:lnSpc>
              <a:buClr>
                <a:schemeClr val="tx1"/>
              </a:buClr>
              <a:buSzTx/>
              <a:buFont typeface="+mj-lt"/>
              <a:buAutoNum type="arabicPeriod" startAt="341"/>
            </a:pPr>
            <a:r>
              <a:rPr lang="en-US" sz="1250" dirty="0"/>
              <a:t>A. </a:t>
            </a:r>
            <a:r>
              <a:rPr lang="en-US" sz="1250" dirty="0" err="1"/>
              <a:t>Striolo</a:t>
            </a:r>
            <a:r>
              <a:rPr lang="en-US" sz="1250" dirty="0"/>
              <a:t> et al, “</a:t>
            </a:r>
            <a:r>
              <a:rPr lang="en-US" sz="1250" dirty="0" err="1"/>
              <a:t>ShaleXenvironmenT</a:t>
            </a:r>
            <a:r>
              <a:rPr lang="en-US" sz="1250" dirty="0"/>
              <a:t>,” European Commission, €3M</a:t>
            </a:r>
          </a:p>
          <a:p>
            <a:pPr>
              <a:lnSpc>
                <a:spcPct val="80000"/>
              </a:lnSpc>
              <a:buClr>
                <a:schemeClr val="tx1"/>
              </a:buClr>
              <a:buSzTx/>
              <a:buFont typeface="+mj-lt"/>
              <a:buAutoNum type="arabicPeriod" startAt="341"/>
            </a:pPr>
            <a:r>
              <a:rPr lang="en-US" sz="1250" dirty="0"/>
              <a:t>A. </a:t>
            </a:r>
            <a:r>
              <a:rPr lang="en-US" sz="1250" dirty="0" err="1"/>
              <a:t>Striolo</a:t>
            </a:r>
            <a:r>
              <a:rPr lang="en-US" sz="1250" dirty="0"/>
              <a:t>, “Flow Transport in Shale Rocks,” Halliburton, £69K</a:t>
            </a:r>
          </a:p>
          <a:p>
            <a:pPr>
              <a:lnSpc>
                <a:spcPct val="80000"/>
              </a:lnSpc>
              <a:buClr>
                <a:schemeClr val="tx1"/>
              </a:buClr>
              <a:buSzTx/>
              <a:buFont typeface="+mj-lt"/>
              <a:buAutoNum type="arabicPeriod" startAt="341"/>
            </a:pPr>
            <a:r>
              <a:rPr lang="en-US" sz="1250" dirty="0"/>
              <a:t>A. </a:t>
            </a:r>
            <a:r>
              <a:rPr lang="en-US" sz="1250" dirty="0" err="1"/>
              <a:t>Striolo</a:t>
            </a:r>
            <a:r>
              <a:rPr lang="en-US" sz="1250" dirty="0"/>
              <a:t>, D. Cole, “</a:t>
            </a:r>
            <a:r>
              <a:rPr lang="en-US" sz="1250" dirty="0" err="1"/>
              <a:t>Nanopore</a:t>
            </a:r>
            <a:r>
              <a:rPr lang="en-US" sz="1250" dirty="0"/>
              <a:t> Confinement of C-H-(O) Mixed-Volatile Fluids Relevant to Subsurface Energy Systems,” DOE, £60K</a:t>
            </a:r>
          </a:p>
          <a:p>
            <a:pPr>
              <a:lnSpc>
                <a:spcPct val="80000"/>
              </a:lnSpc>
              <a:buClr>
                <a:schemeClr val="tx1"/>
              </a:buClr>
              <a:buSzTx/>
              <a:buFont typeface="+mj-lt"/>
              <a:buAutoNum type="arabicPeriod" startAt="341"/>
            </a:pPr>
            <a:r>
              <a:rPr lang="en-US" sz="1250" dirty="0"/>
              <a:t>A. </a:t>
            </a:r>
            <a:r>
              <a:rPr lang="en-US" sz="1250" dirty="0" err="1"/>
              <a:t>Striolo</a:t>
            </a:r>
            <a:r>
              <a:rPr lang="en-US" sz="1250" dirty="0"/>
              <a:t>, “Hydrates Inhibitor Research,” Halliburton, £69K</a:t>
            </a:r>
          </a:p>
          <a:p>
            <a:pPr>
              <a:lnSpc>
                <a:spcPct val="80000"/>
              </a:lnSpc>
              <a:buClr>
                <a:schemeClr val="tx1"/>
              </a:buClr>
              <a:buSzTx/>
              <a:buFont typeface="+mj-lt"/>
              <a:buAutoNum type="arabicPeriod" startAt="341"/>
            </a:pPr>
            <a:r>
              <a:rPr lang="en-US" sz="1250" dirty="0"/>
              <a:t>A. </a:t>
            </a:r>
            <a:r>
              <a:rPr lang="en-US" sz="1250" dirty="0" err="1"/>
              <a:t>Striolo</a:t>
            </a:r>
            <a:r>
              <a:rPr lang="en-US" sz="1250" dirty="0"/>
              <a:t>, “</a:t>
            </a:r>
            <a:r>
              <a:rPr lang="en-US" sz="1250" dirty="0" err="1"/>
              <a:t>Fraccing</a:t>
            </a:r>
            <a:r>
              <a:rPr lang="en-US" sz="1250" dirty="0"/>
              <a:t> Fundamentals,” </a:t>
            </a:r>
            <a:r>
              <a:rPr lang="fr-FR" sz="1250" dirty="0"/>
              <a:t>Marie Curie </a:t>
            </a:r>
            <a:r>
              <a:rPr lang="fr-FR" sz="1250" dirty="0" err="1"/>
              <a:t>Career</a:t>
            </a:r>
            <a:r>
              <a:rPr lang="fr-FR" sz="1250" dirty="0"/>
              <a:t> </a:t>
            </a:r>
            <a:r>
              <a:rPr lang="fr-FR" sz="1250" dirty="0" err="1"/>
              <a:t>Integration</a:t>
            </a:r>
            <a:r>
              <a:rPr lang="fr-FR" sz="1250" dirty="0"/>
              <a:t> Grant, </a:t>
            </a:r>
            <a:r>
              <a:rPr lang="en-US" sz="1250" dirty="0"/>
              <a:t>€100K</a:t>
            </a:r>
          </a:p>
          <a:p>
            <a:pPr>
              <a:lnSpc>
                <a:spcPct val="80000"/>
              </a:lnSpc>
              <a:buClr>
                <a:schemeClr val="tx1"/>
              </a:buClr>
              <a:buSzTx/>
              <a:buFont typeface="+mj-lt"/>
              <a:buAutoNum type="arabicPeriod" startAt="341"/>
            </a:pPr>
            <a:r>
              <a:rPr lang="en-US" sz="1250" dirty="0"/>
              <a:t>J. Li, “Targeting Mosquito FREP1 Protein for Malaria Control,” NIH, $424K</a:t>
            </a:r>
          </a:p>
          <a:p>
            <a:pPr>
              <a:lnSpc>
                <a:spcPct val="80000"/>
              </a:lnSpc>
              <a:buClr>
                <a:schemeClr val="tx1"/>
              </a:buClr>
              <a:buSzTx/>
              <a:buFont typeface="+mj-lt"/>
              <a:buAutoNum type="arabicPeriod" startAt="341"/>
            </a:pPr>
            <a:r>
              <a:rPr lang="en-US" sz="1250" dirty="0"/>
              <a:t>J. Li, “CAREER: Genetic and Molecular Mechanisms of Parasite Infection in Insects,” NSF, $783K</a:t>
            </a:r>
          </a:p>
          <a:p>
            <a:pPr>
              <a:lnSpc>
                <a:spcPct val="80000"/>
              </a:lnSpc>
              <a:buClr>
                <a:schemeClr val="tx1"/>
              </a:buClr>
              <a:buSzTx/>
              <a:buFont typeface="+mj-lt"/>
              <a:buAutoNum type="arabicPeriod" startAt="341"/>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51"/>
            </a:pPr>
            <a:r>
              <a:rPr lang="en-US" sz="1250" dirty="0"/>
              <a:t>D. Atkins, J. Li, “Memory T cell-mediated protecting against malaria,” NIH, $76K</a:t>
            </a:r>
          </a:p>
          <a:p>
            <a:pPr>
              <a:lnSpc>
                <a:spcPct val="80000"/>
              </a:lnSpc>
              <a:buClr>
                <a:schemeClr val="tx1"/>
              </a:buClr>
              <a:buSzTx/>
              <a:buFont typeface="+mj-lt"/>
              <a:buAutoNum type="arabicPeriod" startAt="351"/>
            </a:pPr>
            <a:r>
              <a:rPr lang="en-US" sz="1250" dirty="0"/>
              <a:t>J. Li, “Genomics analysis of Anopheles </a:t>
            </a:r>
            <a:r>
              <a:rPr lang="en-US" sz="1250" dirty="0" err="1"/>
              <a:t>gambiae</a:t>
            </a:r>
            <a:r>
              <a:rPr lang="en-US" sz="1250" dirty="0"/>
              <a:t> mosquitoes to Plasmodium falciparum parasite Infection,” OCAST, $135K</a:t>
            </a:r>
          </a:p>
          <a:p>
            <a:pPr>
              <a:lnSpc>
                <a:spcPct val="80000"/>
              </a:lnSpc>
              <a:buClr>
                <a:schemeClr val="tx1"/>
              </a:buClr>
              <a:buSzTx/>
              <a:buFont typeface="+mj-lt"/>
              <a:buAutoNum type="arabicPeriod" startAt="351"/>
            </a:pPr>
            <a:r>
              <a:rPr lang="en-US" sz="1250" dirty="0"/>
              <a:t>P. Klein, P. B. </a:t>
            </a:r>
            <a:r>
              <a:rPr lang="en-US" sz="1250" dirty="0" err="1"/>
              <a:t>Chilson</a:t>
            </a:r>
            <a:r>
              <a:rPr lang="en-US" sz="1250" dirty="0"/>
              <a:t>, E. </a:t>
            </a:r>
            <a:r>
              <a:rPr lang="en-US" sz="1250" dirty="0" err="1"/>
              <a:t>Fedorovich</a:t>
            </a:r>
            <a:r>
              <a:rPr lang="en-US" sz="1250" dirty="0"/>
              <a:t>, A. Shapiro, D. Turner, “Low-level jets in the nocturnal stable boundary layer: structure, evolution, and interactions with mesoscale atmospheric disturbances,” NSF, $984K</a:t>
            </a:r>
          </a:p>
          <a:p>
            <a:pPr>
              <a:lnSpc>
                <a:spcPct val="80000"/>
              </a:lnSpc>
              <a:buClr>
                <a:schemeClr val="tx1"/>
              </a:buClr>
              <a:buSzTx/>
              <a:buFont typeface="+mj-lt"/>
              <a:buAutoNum type="arabicPeriod" startAt="351"/>
            </a:pPr>
            <a:r>
              <a:rPr lang="en-US" sz="1250" dirty="0"/>
              <a:t>E. Bridge, “The Electronic Transponder Analysis Gateway (ETAG): An Animal Behavior Observatory,” NSF, $315K</a:t>
            </a:r>
          </a:p>
          <a:p>
            <a:pPr>
              <a:lnSpc>
                <a:spcPct val="80000"/>
              </a:lnSpc>
              <a:buClr>
                <a:schemeClr val="tx1"/>
              </a:buClr>
              <a:buSzTx/>
              <a:buFont typeface="+mj-lt"/>
              <a:buAutoNum type="arabicPeriod" startAt="351"/>
            </a:pPr>
            <a:r>
              <a:rPr lang="en-US" sz="1250" dirty="0"/>
              <a:t>B. </a:t>
            </a:r>
            <a:r>
              <a:rPr lang="en-US" sz="1250" dirty="0" err="1"/>
              <a:t>Capogrosso-Sansone</a:t>
            </a:r>
            <a:r>
              <a:rPr lang="en-US" sz="1250" dirty="0"/>
              <a:t>, “Multi-Worm Algorithm for Path Integral Quantum Monte Carlo in </a:t>
            </a:r>
            <a:r>
              <a:rPr lang="en-US" sz="1250" dirty="0" err="1"/>
              <a:t>Ultracold</a:t>
            </a:r>
            <a:r>
              <a:rPr lang="en-US" sz="1250" dirty="0"/>
              <a:t> Dipolar Gases, NSF, $293K</a:t>
            </a:r>
          </a:p>
          <a:p>
            <a:pPr>
              <a:lnSpc>
                <a:spcPct val="80000"/>
              </a:lnSpc>
              <a:buClr>
                <a:schemeClr val="tx1"/>
              </a:buClr>
              <a:buSzTx/>
              <a:buFont typeface="+mj-lt"/>
              <a:buAutoNum type="arabicPeriod" startAt="351"/>
            </a:pPr>
            <a:r>
              <a:rPr lang="en-US" sz="1250" dirty="0"/>
              <a:t>K. </a:t>
            </a:r>
            <a:r>
              <a:rPr lang="en-US" sz="1250" dirty="0" err="1"/>
              <a:t>Dresback</a:t>
            </a:r>
            <a:r>
              <a:rPr lang="en-US" sz="1250" dirty="0"/>
              <a:t>, R. Kolar, “Performance Optimization of the Advanced Circulation (ADCIRC) Model,” Intel Parallel Computing Center, $300K</a:t>
            </a:r>
          </a:p>
          <a:p>
            <a:pPr>
              <a:lnSpc>
                <a:spcPct val="80000"/>
              </a:lnSpc>
              <a:buClr>
                <a:schemeClr val="tx1"/>
              </a:buClr>
              <a:buSzTx/>
              <a:buFont typeface="+mj-lt"/>
              <a:buAutoNum type="arabicPeriod" startAt="351"/>
            </a:pPr>
            <a:r>
              <a:rPr lang="en-US" sz="1250" dirty="0"/>
              <a:t>U. </a:t>
            </a:r>
            <a:r>
              <a:rPr lang="en-US" sz="1250" dirty="0" err="1"/>
              <a:t>Hansmann</a:t>
            </a:r>
            <a:r>
              <a:rPr lang="en-US" sz="1250" dirty="0"/>
              <a:t>, “Modeling the molecular mechanism of amyloid oligomer and fibril self assembly,” OCAST, $90K</a:t>
            </a:r>
          </a:p>
          <a:p>
            <a:pPr>
              <a:lnSpc>
                <a:spcPct val="80000"/>
              </a:lnSpc>
              <a:buClr>
                <a:schemeClr val="tx1"/>
              </a:buClr>
              <a:buSzTx/>
              <a:buFont typeface="+mj-lt"/>
              <a:buAutoNum type="arabicPeriod" startAt="351"/>
            </a:pPr>
            <a:endParaRPr lang="en-US" sz="1250" dirty="0"/>
          </a:p>
          <a:p>
            <a:pPr>
              <a:lnSpc>
                <a:spcPct val="80000"/>
              </a:lnSpc>
              <a:buClr>
                <a:schemeClr val="tx1"/>
              </a:buClr>
              <a:buSzTx/>
              <a:buFont typeface="+mj-lt"/>
              <a:buAutoNum type="arabicPeriod" startAt="351"/>
            </a:pPr>
            <a:endParaRPr lang="en-US" sz="1250" dirty="0"/>
          </a:p>
          <a:p>
            <a:pPr>
              <a:lnSpc>
                <a:spcPct val="80000"/>
              </a:lnSpc>
              <a:buClr>
                <a:schemeClr val="tx1"/>
              </a:buClr>
              <a:buSzTx/>
              <a:buFont typeface="+mj-lt"/>
              <a:buAutoNum type="arabicPeriod" startAt="351"/>
            </a:pPr>
            <a:endParaRPr lang="en-US" sz="1250" dirty="0"/>
          </a:p>
          <a:p>
            <a:pPr>
              <a:lnSpc>
                <a:spcPct val="80000"/>
              </a:lnSpc>
              <a:buClr>
                <a:schemeClr val="tx1"/>
              </a:buClr>
              <a:buSzTx/>
              <a:buFont typeface="+mj-lt"/>
              <a:buAutoNum type="arabicPeriod" startAt="351"/>
            </a:pPr>
            <a:endParaRPr lang="en-US" sz="1250" dirty="0"/>
          </a:p>
          <a:p>
            <a:pPr>
              <a:lnSpc>
                <a:spcPct val="80000"/>
              </a:lnSpc>
              <a:buClr>
                <a:schemeClr val="tx1"/>
              </a:buClr>
              <a:buSzTx/>
              <a:buFont typeface="+mj-lt"/>
              <a:buAutoNum type="arabicPeriod" startAt="351"/>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3996173910"/>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72</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58"/>
            </a:pPr>
            <a:r>
              <a:rPr lang="en-US" sz="1250" dirty="0"/>
              <a:t>J. </a:t>
            </a:r>
            <a:r>
              <a:rPr lang="en-US" sz="1250" dirty="0" err="1"/>
              <a:t>Wicksted</a:t>
            </a:r>
            <a:r>
              <a:rPr lang="en-US" sz="1250" dirty="0"/>
              <a:t>, A. </a:t>
            </a:r>
            <a:r>
              <a:rPr lang="en-US" sz="1250" dirty="0" err="1"/>
              <a:t>Knoedler</a:t>
            </a:r>
            <a:r>
              <a:rPr lang="en-US" sz="1250" dirty="0"/>
              <a:t> et al, “Adapting Socio-ecological Systems to Increased Climate Variability,” NSF, $20M + $4M Regents (total), $7.0M + $1.9M Regents (OU)</a:t>
            </a:r>
          </a:p>
          <a:p>
            <a:pPr>
              <a:lnSpc>
                <a:spcPct val="80000"/>
              </a:lnSpc>
              <a:buClr>
                <a:schemeClr val="tx1"/>
              </a:buClr>
              <a:buSzTx/>
              <a:buFont typeface="+mj-lt"/>
              <a:buAutoNum type="arabicPeriod" startAt="358"/>
            </a:pPr>
            <a:r>
              <a:rPr lang="en-US" sz="1250" dirty="0"/>
              <a:t>M. Engle et al, “Resilience and vulnerability of beef cattle production in the Southern Great Plains under changing climate, land use and markets,” $9.5M (total), $1.9M (OU)</a:t>
            </a:r>
          </a:p>
          <a:p>
            <a:pPr>
              <a:lnSpc>
                <a:spcPct val="80000"/>
              </a:lnSpc>
              <a:buClr>
                <a:schemeClr val="tx1"/>
              </a:buClr>
              <a:buSzTx/>
              <a:buFont typeface="+mj-lt"/>
              <a:buAutoNum type="arabicPeriod" startAt="358"/>
            </a:pPr>
            <a:r>
              <a:rPr lang="en-US" sz="1250" dirty="0"/>
              <a:t>R. Palmer, G. Zhang, Y. Zhang, T. Yu, M. </a:t>
            </a:r>
            <a:r>
              <a:rPr lang="en-US" sz="1250" dirty="0" err="1"/>
              <a:t>Yeary</a:t>
            </a:r>
            <a:r>
              <a:rPr lang="en-US" sz="1250" dirty="0"/>
              <a:t>, S. </a:t>
            </a:r>
            <a:r>
              <a:rPr lang="en-US" sz="1250" dirty="0" err="1"/>
              <a:t>Karimkashi</a:t>
            </a:r>
            <a:r>
              <a:rPr lang="en-US" sz="1250" dirty="0"/>
              <a:t>, C. Fulton, B. Cheong, “Multi-Mission Phased Array Radar Risk Reduction: A Collaborative Effort with the ARRC at the University of Oklahoma,” NOAA, $1.5M</a:t>
            </a:r>
          </a:p>
          <a:p>
            <a:pPr>
              <a:lnSpc>
                <a:spcPct val="80000"/>
              </a:lnSpc>
              <a:buClr>
                <a:schemeClr val="tx1"/>
              </a:buClr>
              <a:buSzTx/>
              <a:buFont typeface="+mj-lt"/>
              <a:buAutoNum type="arabicPeriod" startAt="358"/>
            </a:pPr>
            <a:r>
              <a:rPr lang="en-US" sz="1250" dirty="0"/>
              <a:t>R. Palmer, G. Zhang, Y. Zhang, T. Yu, M. </a:t>
            </a:r>
            <a:r>
              <a:rPr lang="en-US" sz="1250" dirty="0" err="1"/>
              <a:t>Yeary</a:t>
            </a:r>
            <a:r>
              <a:rPr lang="en-US" sz="1250" dirty="0"/>
              <a:t>, Y. Hong, J. Crain, P. </a:t>
            </a:r>
            <a:r>
              <a:rPr lang="en-US" sz="1250" dirty="0" err="1"/>
              <a:t>Chilson</a:t>
            </a:r>
            <a:r>
              <a:rPr lang="en-US" sz="1250" dirty="0"/>
              <a:t>, “Next Generation Weather Radar Technology,” NOAA, $900K</a:t>
            </a:r>
          </a:p>
          <a:p>
            <a:pPr>
              <a:lnSpc>
                <a:spcPct val="80000"/>
              </a:lnSpc>
              <a:buClr>
                <a:schemeClr val="tx1"/>
              </a:buClr>
              <a:buSzTx/>
              <a:buFont typeface="+mj-lt"/>
              <a:buAutoNum type="arabicPeriod" startAt="358"/>
            </a:pPr>
            <a:r>
              <a:rPr lang="en-US" sz="1250" dirty="0"/>
              <a:t>R. Palmer, D. </a:t>
            </a:r>
            <a:r>
              <a:rPr lang="en-US" sz="1250" dirty="0" err="1"/>
              <a:t>Bodine</a:t>
            </a:r>
            <a:r>
              <a:rPr lang="en-US" sz="1250" dirty="0"/>
              <a:t>, S. Torres, B. Cheong, C. Fulton, “Understanding </a:t>
            </a:r>
            <a:r>
              <a:rPr lang="en-US" sz="1250" dirty="0" err="1"/>
              <a:t>Polarimetric</a:t>
            </a:r>
            <a:r>
              <a:rPr lang="en-US" sz="1250" dirty="0"/>
              <a:t> Radar </a:t>
            </a:r>
            <a:r>
              <a:rPr lang="en-US" sz="1250" dirty="0" err="1"/>
              <a:t>Tornadic</a:t>
            </a:r>
            <a:r>
              <a:rPr lang="en-US" sz="1250" dirty="0"/>
              <a:t> Debris Signatures Using Modeling, Simulations, and Field Measurements,,” NSF, $860K</a:t>
            </a:r>
          </a:p>
          <a:p>
            <a:pPr>
              <a:lnSpc>
                <a:spcPct val="80000"/>
              </a:lnSpc>
              <a:buClr>
                <a:schemeClr val="tx1"/>
              </a:buClr>
              <a:buSzTx/>
              <a:buFont typeface="+mj-lt"/>
              <a:buAutoNum type="arabicPeriod" startAt="358"/>
            </a:pPr>
            <a:r>
              <a:rPr lang="en-US" sz="1250" dirty="0"/>
              <a:t>A. Callaghan, “Elucidation of Alkene Metabolism in Two Sulfate-reducing Isolates via Metabolite Profiling and </a:t>
            </a:r>
            <a:r>
              <a:rPr lang="en-US" sz="1250" dirty="0" err="1"/>
              <a:t>Transcriptomics</a:t>
            </a:r>
            <a:r>
              <a:rPr lang="en-US" sz="1250" dirty="0"/>
              <a:t>,” NSF, $848K</a:t>
            </a:r>
          </a:p>
          <a:p>
            <a:pPr>
              <a:lnSpc>
                <a:spcPct val="80000"/>
              </a:lnSpc>
              <a:buClr>
                <a:schemeClr val="tx1"/>
              </a:buClr>
              <a:buSzTx/>
              <a:buFont typeface="+mj-lt"/>
              <a:buAutoNum type="arabicPeriod" startAt="358"/>
            </a:pPr>
            <a:r>
              <a:rPr lang="en-US" sz="1250" dirty="0"/>
              <a:t>D. </a:t>
            </a:r>
            <a:r>
              <a:rPr lang="en-US" sz="1250" dirty="0" err="1"/>
              <a:t>LaDue</a:t>
            </a:r>
            <a:r>
              <a:rPr lang="en-US" sz="1250" dirty="0"/>
              <a:t>, K. </a:t>
            </a:r>
            <a:r>
              <a:rPr lang="en-US" sz="1250" dirty="0" err="1"/>
              <a:t>Kloesel</a:t>
            </a:r>
            <a:r>
              <a:rPr lang="en-US" sz="1250" dirty="0"/>
              <a:t>, “REU Site: Research Experiences for Undergraduates at the National Weather Center,” NSF, $822K</a:t>
            </a:r>
          </a:p>
          <a:p>
            <a:pPr>
              <a:lnSpc>
                <a:spcPct val="80000"/>
              </a:lnSpc>
              <a:buClr>
                <a:schemeClr val="tx1"/>
              </a:buClr>
              <a:buSzTx/>
              <a:buFont typeface="+mj-lt"/>
              <a:buAutoNum type="arabicPeriod" startAt="358"/>
            </a:pPr>
            <a:endParaRPr lang="en-US" sz="1250" dirty="0"/>
          </a:p>
          <a:p>
            <a:pPr>
              <a:lnSpc>
                <a:spcPct val="80000"/>
              </a:lnSpc>
              <a:buClr>
                <a:schemeClr val="tx1"/>
              </a:buClr>
              <a:buSzTx/>
              <a:buFont typeface="+mj-lt"/>
              <a:buAutoNum type="arabicPeriod" startAt="358"/>
            </a:pPr>
            <a:endParaRPr lang="en-US" sz="1250" dirty="0"/>
          </a:p>
          <a:p>
            <a:pPr>
              <a:lnSpc>
                <a:spcPct val="80000"/>
              </a:lnSpc>
              <a:buClr>
                <a:schemeClr val="tx1"/>
              </a:buClr>
              <a:buSzTx/>
              <a:buFont typeface="+mj-lt"/>
              <a:buAutoNum type="arabicPeriod" startAt="358"/>
            </a:pPr>
            <a:endParaRPr lang="en-US" sz="1250" dirty="0"/>
          </a:p>
          <a:p>
            <a:pPr>
              <a:lnSpc>
                <a:spcPct val="80000"/>
              </a:lnSpc>
              <a:buClr>
                <a:schemeClr val="tx1"/>
              </a:buClr>
              <a:buSzTx/>
              <a:buFont typeface="+mj-lt"/>
              <a:buAutoNum type="arabicPeriod" startAt="358"/>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65"/>
            </a:pPr>
            <a:r>
              <a:rPr lang="en-US" sz="1250" dirty="0"/>
              <a:t>J. </a:t>
            </a:r>
            <a:r>
              <a:rPr lang="en-US" sz="1250" dirty="0" err="1"/>
              <a:t>Brotzge</a:t>
            </a:r>
            <a:r>
              <a:rPr lang="en-US" sz="1250" dirty="0"/>
              <a:t>, M. </a:t>
            </a:r>
            <a:r>
              <a:rPr lang="en-US" sz="1250" dirty="0" err="1"/>
              <a:t>Xue</a:t>
            </a:r>
            <a:r>
              <a:rPr lang="en-US" sz="1250" dirty="0"/>
              <a:t>, N. Snook, Y. Jung, A. McGovern, “The Severe Hail Analysis, Representation, and Prediction (SHARP) Project,” NSF, $819K</a:t>
            </a:r>
          </a:p>
          <a:p>
            <a:pPr>
              <a:lnSpc>
                <a:spcPct val="80000"/>
              </a:lnSpc>
              <a:buClr>
                <a:schemeClr val="tx1"/>
              </a:buClr>
              <a:buSzTx/>
              <a:buFont typeface="+mj-lt"/>
              <a:buAutoNum type="arabicPeriod" startAt="365"/>
            </a:pPr>
            <a:r>
              <a:rPr lang="en-US" sz="1250" dirty="0"/>
              <a:t>L. </a:t>
            </a:r>
            <a:r>
              <a:rPr lang="en-US" sz="1250" dirty="0" err="1"/>
              <a:t>Krumholz</a:t>
            </a:r>
            <a:r>
              <a:rPr lang="en-US" sz="1250" dirty="0"/>
              <a:t>, J. Zhou, M. </a:t>
            </a:r>
            <a:r>
              <a:rPr lang="en-US" sz="1250" dirty="0" err="1"/>
              <a:t>McInerney</a:t>
            </a:r>
            <a:r>
              <a:rPr lang="en-US" sz="1250" dirty="0"/>
              <a:t>, J. Wall, “Characteristics of H2 Producing Biological Systems Operating at 1 </a:t>
            </a:r>
            <a:r>
              <a:rPr lang="en-US" sz="1250" dirty="0" err="1"/>
              <a:t>nM</a:t>
            </a:r>
            <a:r>
              <a:rPr lang="en-US" sz="1250" dirty="0"/>
              <a:t> H2 Concentration,” DOE, $819K (total), $693K (OU)</a:t>
            </a:r>
          </a:p>
          <a:p>
            <a:pPr>
              <a:lnSpc>
                <a:spcPct val="80000"/>
              </a:lnSpc>
              <a:buClr>
                <a:schemeClr val="tx1"/>
              </a:buClr>
              <a:buSzTx/>
              <a:buFont typeface="+mj-lt"/>
              <a:buAutoNum type="arabicPeriod" startAt="365"/>
            </a:pPr>
            <a:r>
              <a:rPr lang="en-US" sz="1250" dirty="0"/>
              <a:t>P. </a:t>
            </a:r>
            <a:r>
              <a:rPr lang="en-US" sz="1250" dirty="0" err="1"/>
              <a:t>Chilson</a:t>
            </a:r>
            <a:r>
              <a:rPr lang="en-US" sz="1250" dirty="0"/>
              <a:t>, E. </a:t>
            </a:r>
            <a:r>
              <a:rPr lang="en-US" sz="1250" dirty="0" err="1"/>
              <a:t>Fedorovich</a:t>
            </a:r>
            <a:r>
              <a:rPr lang="en-US" sz="1250" dirty="0"/>
              <a:t>, R. Palmer, “Studies of the Atmospheric Boundary Layer Using Numerical Simulations Coupled With Radar/</a:t>
            </a:r>
            <a:r>
              <a:rPr lang="en-US" sz="1250" dirty="0" err="1"/>
              <a:t>Sodar</a:t>
            </a:r>
            <a:r>
              <a:rPr lang="en-US" sz="1250" dirty="0"/>
              <a:t>-Based Field Experiments,” NSF, $757K</a:t>
            </a:r>
          </a:p>
          <a:p>
            <a:pPr>
              <a:lnSpc>
                <a:spcPct val="80000"/>
              </a:lnSpc>
              <a:buClr>
                <a:schemeClr val="tx1"/>
              </a:buClr>
              <a:buSzTx/>
              <a:buFont typeface="+mj-lt"/>
              <a:buAutoNum type="arabicPeriod" startAt="365"/>
            </a:pPr>
            <a:r>
              <a:rPr lang="en-US" sz="1250" dirty="0"/>
              <a:t>M. </a:t>
            </a:r>
            <a:r>
              <a:rPr lang="en-US" sz="1250" dirty="0" err="1"/>
              <a:t>Xue</a:t>
            </a:r>
            <a:r>
              <a:rPr lang="en-US" sz="1250" dirty="0"/>
              <a:t>, K. Brewster, F. Kong, “Establishment of Precision Weather Analysis and Forecasting Systems (PWAFS) for the Jiangsu Province Meteorological Bureau (JSMB),” NRIET, $505K</a:t>
            </a:r>
          </a:p>
          <a:p>
            <a:pPr>
              <a:lnSpc>
                <a:spcPct val="80000"/>
              </a:lnSpc>
              <a:buClr>
                <a:schemeClr val="tx1"/>
              </a:buClr>
              <a:buSzTx/>
              <a:buFont typeface="+mj-lt"/>
              <a:buAutoNum type="arabicPeriod" startAt="365"/>
            </a:pPr>
            <a:r>
              <a:rPr lang="en-US" sz="1250" dirty="0"/>
              <a:t>H. </a:t>
            </a:r>
            <a:r>
              <a:rPr lang="en-US" sz="1250" dirty="0" err="1"/>
              <a:t>Neeman</a:t>
            </a:r>
            <a:r>
              <a:rPr lang="en-US" sz="1250" dirty="0"/>
              <a:t>, D. /Brunson, J. Deaton, S. </a:t>
            </a:r>
            <a:r>
              <a:rPr lang="en-US" sz="1250" dirty="0" err="1"/>
              <a:t>Radhakrishnan</a:t>
            </a:r>
            <a:r>
              <a:rPr lang="en-US" sz="1250" dirty="0"/>
              <a:t> et al, “CC-NIE: </a:t>
            </a:r>
            <a:r>
              <a:rPr lang="en-US" sz="1250" dirty="0" err="1"/>
              <a:t>OneOklahoma</a:t>
            </a:r>
            <a:r>
              <a:rPr lang="en-US" sz="1250" dirty="0"/>
              <a:t> Friction Free Network,” NSF, $500K</a:t>
            </a:r>
          </a:p>
          <a:p>
            <a:pPr>
              <a:lnSpc>
                <a:spcPct val="80000"/>
              </a:lnSpc>
              <a:buClr>
                <a:schemeClr val="tx1"/>
              </a:buClr>
              <a:buSzTx/>
              <a:buFont typeface="+mj-lt"/>
              <a:buAutoNum type="arabicPeriod" startAt="365"/>
            </a:pPr>
            <a:r>
              <a:rPr lang="en-US" sz="1250" dirty="0"/>
              <a:t>F. Kong, M. </a:t>
            </a:r>
            <a:r>
              <a:rPr lang="en-US" sz="1250" dirty="0" err="1"/>
              <a:t>Xue</a:t>
            </a:r>
            <a:r>
              <a:rPr lang="en-US" sz="1250" dirty="0"/>
              <a:t>, “Further Development of the Storm-Scale Numerical Weather Prediction Capability for Shenzhen Meteorological Bureau,” Shenzhen, $479K</a:t>
            </a:r>
          </a:p>
          <a:p>
            <a:pPr>
              <a:lnSpc>
                <a:spcPct val="80000"/>
              </a:lnSpc>
              <a:buClr>
                <a:schemeClr val="tx1"/>
              </a:buClr>
              <a:buSzTx/>
              <a:buFont typeface="+mj-lt"/>
              <a:buAutoNum type="arabicPeriod" startAt="365"/>
            </a:pPr>
            <a:r>
              <a:rPr lang="en-US" sz="1250" dirty="0"/>
              <a:t>E. Bridge, J. Kelly, “Optimizing Grassland Bird Conservation in an Era of Biofuel Production,” USDA, $466K</a:t>
            </a:r>
          </a:p>
          <a:p>
            <a:pPr>
              <a:lnSpc>
                <a:spcPct val="80000"/>
              </a:lnSpc>
              <a:buClr>
                <a:schemeClr val="tx1"/>
              </a:buClr>
              <a:buSzTx/>
              <a:buFont typeface="+mj-lt"/>
              <a:buAutoNum type="arabicPeriod" startAt="365"/>
            </a:pPr>
            <a:endParaRPr lang="en-US" sz="1250" dirty="0"/>
          </a:p>
          <a:p>
            <a:pPr>
              <a:lnSpc>
                <a:spcPct val="80000"/>
              </a:lnSpc>
              <a:buClr>
                <a:schemeClr val="tx1"/>
              </a:buClr>
              <a:buSzTx/>
              <a:buFont typeface="+mj-lt"/>
              <a:buAutoNum type="arabicPeriod" startAt="365"/>
            </a:pPr>
            <a:endParaRPr lang="en-US" sz="1250" dirty="0"/>
          </a:p>
          <a:p>
            <a:pPr>
              <a:lnSpc>
                <a:spcPct val="80000"/>
              </a:lnSpc>
              <a:buClr>
                <a:schemeClr val="tx1"/>
              </a:buClr>
              <a:buSzTx/>
              <a:buFont typeface="+mj-lt"/>
              <a:buAutoNum type="arabicPeriod" startAt="365"/>
            </a:pPr>
            <a:endParaRPr lang="en-US" sz="1250" dirty="0"/>
          </a:p>
          <a:p>
            <a:pPr>
              <a:lnSpc>
                <a:spcPct val="80000"/>
              </a:lnSpc>
              <a:buClr>
                <a:schemeClr val="tx1"/>
              </a:buClr>
              <a:buSzTx/>
              <a:buFont typeface="+mj-lt"/>
              <a:buAutoNum type="arabicPeriod" startAt="365"/>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3703558415"/>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73</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72"/>
            </a:pPr>
            <a:r>
              <a:rPr lang="en-US" sz="1250" dirty="0"/>
              <a:t>R. Kolar, “Dynamic Integration of Natural, Human, and Instructure Systems for Hurricane Evacuation and Sheltering," NSF, $456K</a:t>
            </a:r>
          </a:p>
          <a:p>
            <a:pPr>
              <a:lnSpc>
                <a:spcPct val="80000"/>
              </a:lnSpc>
              <a:buClr>
                <a:schemeClr val="tx1"/>
              </a:buClr>
              <a:buSzTx/>
              <a:buFont typeface="+mj-lt"/>
              <a:buAutoNum type="arabicPeriod" startAt="372"/>
            </a:pPr>
            <a:r>
              <a:rPr lang="en-US" sz="1250" dirty="0"/>
              <a:t>L. Ding, “Neuroimaging Study of Mental Fatigue,” FAA, $430K</a:t>
            </a:r>
          </a:p>
          <a:p>
            <a:pPr>
              <a:lnSpc>
                <a:spcPct val="80000"/>
              </a:lnSpc>
              <a:buClr>
                <a:schemeClr val="tx1"/>
              </a:buClr>
              <a:buSzTx/>
              <a:buFont typeface="+mj-lt"/>
              <a:buAutoNum type="arabicPeriod" startAt="372"/>
            </a:pPr>
            <a:r>
              <a:rPr lang="en-US" sz="1250" dirty="0"/>
              <a:t>U. </a:t>
            </a:r>
            <a:r>
              <a:rPr lang="en-US" sz="1250" dirty="0" err="1"/>
              <a:t>Hansmann</a:t>
            </a:r>
            <a:r>
              <a:rPr lang="en-US" sz="1250" dirty="0"/>
              <a:t>, “Development of Generalized-Ensemble Algorithms and their Application in Protein Studies,” NSF, $410K</a:t>
            </a:r>
          </a:p>
          <a:p>
            <a:pPr>
              <a:lnSpc>
                <a:spcPct val="80000"/>
              </a:lnSpc>
              <a:buClr>
                <a:schemeClr val="tx1"/>
              </a:buClr>
              <a:buSzTx/>
              <a:buFont typeface="+mj-lt"/>
              <a:buAutoNum type="arabicPeriod" startAt="372"/>
            </a:pPr>
            <a:r>
              <a:rPr lang="en-US" sz="1250" dirty="0"/>
              <a:t>L. Ding, “Large-Scale Computational Neuroimaging of Brain Electrical Activity,” NSF CAREER, $400K</a:t>
            </a:r>
          </a:p>
          <a:p>
            <a:pPr>
              <a:lnSpc>
                <a:spcPct val="80000"/>
              </a:lnSpc>
              <a:buClr>
                <a:schemeClr val="tx1"/>
              </a:buClr>
              <a:buSzTx/>
              <a:buFont typeface="+mj-lt"/>
              <a:buAutoNum type="arabicPeriod" startAt="372"/>
            </a:pPr>
            <a:r>
              <a:rPr lang="en-US" sz="1250" dirty="0"/>
              <a:t>P. Attar, “Optimal Spatiotemporal Reduced Order Modeling for Nonlinear Structural Dynamics,” NSF, $360K</a:t>
            </a:r>
          </a:p>
          <a:p>
            <a:pPr>
              <a:lnSpc>
                <a:spcPct val="80000"/>
              </a:lnSpc>
              <a:buClr>
                <a:schemeClr val="tx1"/>
              </a:buClr>
              <a:buSzTx/>
              <a:buFont typeface="+mj-lt"/>
              <a:buAutoNum type="arabicPeriod" startAt="372"/>
            </a:pPr>
            <a:r>
              <a:rPr lang="en-US" sz="1250" dirty="0"/>
              <a:t>B. L. Cheong, Y. Jung, G. Zhang,, “Support for X-band Solid-state Weather Radar Development,” </a:t>
            </a:r>
            <a:r>
              <a:rPr lang="en-US" sz="1250" dirty="0" err="1"/>
              <a:t>WeatherLink</a:t>
            </a:r>
            <a:r>
              <a:rPr lang="en-US" sz="1250" dirty="0"/>
              <a:t>, $334K</a:t>
            </a:r>
          </a:p>
          <a:p>
            <a:pPr>
              <a:lnSpc>
                <a:spcPct val="80000"/>
              </a:lnSpc>
              <a:buClr>
                <a:schemeClr val="tx1"/>
              </a:buClr>
              <a:buSzTx/>
              <a:buFont typeface="+mj-lt"/>
              <a:buAutoNum type="arabicPeriod" startAt="372"/>
            </a:pPr>
            <a:r>
              <a:rPr lang="en-US" sz="1250" dirty="0"/>
              <a:t>P. </a:t>
            </a:r>
            <a:r>
              <a:rPr lang="en-US" sz="1250" dirty="0" err="1"/>
              <a:t>Vedula</a:t>
            </a:r>
            <a:r>
              <a:rPr lang="en-US" sz="1250" dirty="0"/>
              <a:t>, P. J. Attar, “Fast simulations of turbulent flows based on spatiotemporal statistical information,” NSF, $330K</a:t>
            </a:r>
          </a:p>
          <a:p>
            <a:pPr>
              <a:lnSpc>
                <a:spcPct val="80000"/>
              </a:lnSpc>
              <a:buClr>
                <a:schemeClr val="tx1"/>
              </a:buClr>
              <a:buSzTx/>
              <a:buFont typeface="+mj-lt"/>
              <a:buAutoNum type="arabicPeriod" startAt="372"/>
            </a:pPr>
            <a:r>
              <a:rPr lang="en-US" sz="1250" dirty="0"/>
              <a:t>M. </a:t>
            </a:r>
            <a:r>
              <a:rPr lang="en-US" sz="1250" dirty="0" err="1"/>
              <a:t>Xue</a:t>
            </a:r>
            <a:r>
              <a:rPr lang="en-US" sz="1250" dirty="0"/>
              <a:t>, K. Brewster, F. Kong, “Development of a Short-Range </a:t>
            </a:r>
            <a:r>
              <a:rPr lang="en-US" sz="1250" dirty="0" err="1"/>
              <a:t>Realtime</a:t>
            </a:r>
            <a:r>
              <a:rPr lang="en-US" sz="1250" dirty="0"/>
              <a:t> Analysis and Forecasting System based on the ARPS for Taiwan Region Year 3 (IA#24) and Year 4 (IA #25),” NOAA, $310K</a:t>
            </a:r>
          </a:p>
          <a:p>
            <a:pPr>
              <a:lnSpc>
                <a:spcPct val="80000"/>
              </a:lnSpc>
              <a:buClr>
                <a:schemeClr val="tx1"/>
              </a:buClr>
              <a:buSzTx/>
              <a:buFont typeface="+mj-lt"/>
              <a:buAutoNum type="arabicPeriod" startAt="372"/>
            </a:pPr>
            <a:endParaRPr lang="en-US" sz="1250" dirty="0"/>
          </a:p>
          <a:p>
            <a:pPr>
              <a:lnSpc>
                <a:spcPct val="80000"/>
              </a:lnSpc>
              <a:buClr>
                <a:schemeClr val="tx1"/>
              </a:buClr>
              <a:buSzTx/>
              <a:buFont typeface="+mj-lt"/>
              <a:buAutoNum type="arabicPeriod" startAt="372"/>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380"/>
            </a:pPr>
            <a:r>
              <a:rPr lang="en-US" sz="1250" dirty="0"/>
              <a:t>E. Bridge, J. Kelly, X. Xiao, “Enhancing and disseminating miniaturized tracking technology for widespread use on small migratory songbirds,” NSF, $302K</a:t>
            </a:r>
          </a:p>
          <a:p>
            <a:pPr>
              <a:lnSpc>
                <a:spcPct val="80000"/>
              </a:lnSpc>
              <a:buClr>
                <a:schemeClr val="tx1"/>
              </a:buClr>
              <a:buSzTx/>
              <a:buFont typeface="Wingdings" pitchFamily="2" charset="2"/>
              <a:buAutoNum type="arabicPeriod" startAt="380"/>
            </a:pPr>
            <a:r>
              <a:rPr lang="en-US" sz="1250" dirty="0"/>
              <a:t>J. Kelly, L. </a:t>
            </a:r>
            <a:r>
              <a:rPr lang="en-US" sz="1250" dirty="0" err="1"/>
              <a:t>Gruenwald</a:t>
            </a:r>
            <a:r>
              <a:rPr lang="en-US" sz="1250" dirty="0"/>
              <a:t>, P. </a:t>
            </a:r>
            <a:r>
              <a:rPr lang="en-US" sz="1250" dirty="0" err="1"/>
              <a:t>Chilson</a:t>
            </a:r>
            <a:r>
              <a:rPr lang="en-US" sz="1250" dirty="0"/>
              <a:t>, V. </a:t>
            </a:r>
            <a:r>
              <a:rPr lang="en-US" sz="1250" dirty="0" err="1"/>
              <a:t>Lakshmanan</a:t>
            </a:r>
            <a:r>
              <a:rPr lang="en-US" sz="1250" dirty="0"/>
              <a:t>, E. Bridge, “Advancing Biological Interpretations of Radar Data,” NSF EAGER, $299K</a:t>
            </a:r>
          </a:p>
          <a:p>
            <a:pPr>
              <a:lnSpc>
                <a:spcPct val="80000"/>
              </a:lnSpc>
              <a:buClr>
                <a:schemeClr val="tx1"/>
              </a:buClr>
              <a:buSzTx/>
              <a:buFont typeface="Wingdings" pitchFamily="2" charset="2"/>
              <a:buAutoNum type="arabicPeriod" startAt="380"/>
            </a:pPr>
            <a:r>
              <a:rPr lang="en-US" sz="1250" dirty="0"/>
              <a:t>L. Ding, “High-Resolution Noninvasive Computational Neuroimaging,” OCAST, $283K</a:t>
            </a:r>
          </a:p>
          <a:p>
            <a:pPr>
              <a:lnSpc>
                <a:spcPct val="80000"/>
              </a:lnSpc>
              <a:buClr>
                <a:schemeClr val="tx1"/>
              </a:buClr>
              <a:buSzTx/>
              <a:buFont typeface="Wingdings" pitchFamily="2" charset="2"/>
              <a:buAutoNum type="arabicPeriod" startAt="380"/>
            </a:pPr>
            <a:r>
              <a:rPr lang="en-US" sz="1250" dirty="0"/>
              <a:t>F. Kong, “Further Development to the Storm-Scale Numerical Weather Prediction Capability for Shenzhen Meteorological Bureau,” SIATCAS, $251K</a:t>
            </a:r>
          </a:p>
          <a:p>
            <a:pPr>
              <a:lnSpc>
                <a:spcPct val="80000"/>
              </a:lnSpc>
              <a:buClr>
                <a:schemeClr val="tx1"/>
              </a:buClr>
              <a:buSzTx/>
              <a:buFont typeface="Wingdings" pitchFamily="2" charset="2"/>
              <a:buAutoNum type="arabicPeriod" startAt="380"/>
            </a:pPr>
            <a:r>
              <a:rPr lang="en-US" sz="1250" dirty="0"/>
              <a:t>R. </a:t>
            </a:r>
            <a:r>
              <a:rPr lang="en-US" sz="1250" dirty="0" err="1"/>
              <a:t>Slatt</a:t>
            </a:r>
            <a:r>
              <a:rPr lang="en-US" sz="1250" dirty="0"/>
              <a:t>, Consortium from 14 oil and gas company, $245K</a:t>
            </a:r>
          </a:p>
          <a:p>
            <a:pPr>
              <a:lnSpc>
                <a:spcPct val="80000"/>
              </a:lnSpc>
              <a:buClr>
                <a:schemeClr val="tx1"/>
              </a:buClr>
              <a:buSzTx/>
              <a:buFont typeface="Wingdings" pitchFamily="2" charset="2"/>
              <a:buAutoNum type="arabicPeriod" startAt="380"/>
            </a:pPr>
            <a:r>
              <a:rPr lang="en-US" sz="1250" dirty="0"/>
              <a:t>J. </a:t>
            </a:r>
            <a:r>
              <a:rPr lang="en-US" sz="1250" dirty="0" err="1"/>
              <a:t>Brotzge</a:t>
            </a:r>
            <a:r>
              <a:rPr lang="en-US" sz="1250" dirty="0"/>
              <a:t>, F. Carr, “</a:t>
            </a:r>
            <a:r>
              <a:rPr lang="en-US" sz="1250" dirty="0" err="1"/>
              <a:t>Protyping</a:t>
            </a:r>
            <a:r>
              <a:rPr lang="en-US" sz="1250" dirty="0"/>
              <a:t> and Evaluating Key Network-of-Networks Technologies: Project Extension,” NOAA, $210K</a:t>
            </a:r>
          </a:p>
          <a:p>
            <a:pPr>
              <a:lnSpc>
                <a:spcPct val="80000"/>
              </a:lnSpc>
              <a:buClr>
                <a:schemeClr val="tx1"/>
              </a:buClr>
              <a:buSzTx/>
              <a:buFont typeface="Wingdings" pitchFamily="2" charset="2"/>
              <a:buAutoNum type="arabicPeriod" startAt="380"/>
            </a:pPr>
            <a:r>
              <a:rPr lang="en-US" sz="1250" dirty="0"/>
              <a:t>Y. Jung, M. </a:t>
            </a:r>
            <a:r>
              <a:rPr lang="en-US" sz="1250" dirty="0" err="1"/>
              <a:t>Xue</a:t>
            </a:r>
            <a:r>
              <a:rPr lang="en-US" sz="1250" dirty="0"/>
              <a:t>, G. Zhang, “Development of a </a:t>
            </a:r>
            <a:r>
              <a:rPr lang="en-US" sz="1250" dirty="0" err="1"/>
              <a:t>Polarimetric</a:t>
            </a:r>
            <a:r>
              <a:rPr lang="en-US" sz="1250" dirty="0"/>
              <a:t> Radar Data Simulator for KLAPS,” KMA, $176K</a:t>
            </a:r>
          </a:p>
          <a:p>
            <a:pPr>
              <a:lnSpc>
                <a:spcPct val="80000"/>
              </a:lnSpc>
              <a:buClr>
                <a:schemeClr val="tx1"/>
              </a:buClr>
              <a:buSzTx/>
              <a:buFont typeface="Wingdings" pitchFamily="2" charset="2"/>
              <a:buAutoNum type="arabicPeriod" startAt="380"/>
            </a:pPr>
            <a:r>
              <a:rPr lang="en-US" sz="1250" dirty="0"/>
              <a:t>J. </a:t>
            </a:r>
            <a:r>
              <a:rPr lang="en-US" sz="1250" dirty="0" err="1"/>
              <a:t>Ruyle</a:t>
            </a:r>
            <a:r>
              <a:rPr lang="en-US" sz="1250" dirty="0"/>
              <a:t>, “BRIGE: Investigation of Slot Antenna Recon figuration Mechanisms,” NSF, $175K</a:t>
            </a:r>
          </a:p>
          <a:p>
            <a:pPr>
              <a:lnSpc>
                <a:spcPct val="80000"/>
              </a:lnSpc>
              <a:buClr>
                <a:schemeClr val="tx1"/>
              </a:buClr>
              <a:buSzTx/>
              <a:buFont typeface="Wingdings" pitchFamily="2" charset="2"/>
              <a:buAutoNum type="arabicPeriod" startAt="380"/>
            </a:pPr>
            <a:r>
              <a:rPr lang="en-US" sz="1250" dirty="0"/>
              <a:t>J. </a:t>
            </a:r>
            <a:r>
              <a:rPr lang="en-US" sz="1250" dirty="0" err="1"/>
              <a:t>Brotzge</a:t>
            </a:r>
            <a:r>
              <a:rPr lang="en-US" sz="1250" dirty="0"/>
              <a:t>, F. Carr, “CASA Warning System Innovation Institute,” U Mass, $160K</a:t>
            </a:r>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r>
              <a:rPr lang="en-US" sz="1250" dirty="0" err="1"/>
              <a:t>nn</a:t>
            </a: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1561605118"/>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74</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89"/>
            </a:pPr>
            <a:r>
              <a:rPr lang="en-US" sz="1250" dirty="0"/>
              <a:t>J. Kelly, “Developing Innovative Tools to Use Weather Radar Data to Assess and Monitor Impacts of Existing and Future Energy Facilities on Aerial Faunas in California,” CIEE, $150K (total), $49K (OU)</a:t>
            </a:r>
          </a:p>
          <a:p>
            <a:pPr>
              <a:lnSpc>
                <a:spcPct val="80000"/>
              </a:lnSpc>
              <a:buClr>
                <a:schemeClr val="tx1"/>
              </a:buClr>
              <a:buSzTx/>
              <a:buFont typeface="+mj-lt"/>
              <a:buAutoNum type="arabicPeriod" startAt="389"/>
            </a:pPr>
            <a:r>
              <a:rPr lang="en-US" sz="1250" dirty="0"/>
              <a:t>J. </a:t>
            </a:r>
            <a:r>
              <a:rPr lang="en-US" sz="1250" dirty="0" err="1"/>
              <a:t>Brotzge</a:t>
            </a:r>
            <a:r>
              <a:rPr lang="en-US" sz="1250" dirty="0"/>
              <a:t>, F. Carr, “Prototyping and Evaluating Key Network-of-Networks Technologies,” NOAA, $145K</a:t>
            </a:r>
          </a:p>
          <a:p>
            <a:pPr>
              <a:lnSpc>
                <a:spcPct val="80000"/>
              </a:lnSpc>
              <a:buClr>
                <a:schemeClr val="tx1"/>
              </a:buClr>
              <a:buSzTx/>
              <a:buFont typeface="+mj-lt"/>
              <a:buAutoNum type="arabicPeriod" startAt="389"/>
            </a:pPr>
            <a:r>
              <a:rPr lang="de-DE" sz="1250" dirty="0"/>
              <a:t>T. Yu, Y. Wang, R. Palmer, B. Cheong, „</a:t>
            </a:r>
            <a:r>
              <a:rPr lang="en-US" sz="1250" dirty="0"/>
              <a:t>Algorithm development for solid-state </a:t>
            </a:r>
            <a:r>
              <a:rPr lang="en-US" sz="1250" dirty="0" err="1"/>
              <a:t>polarimetric</a:t>
            </a:r>
            <a:r>
              <a:rPr lang="en-US" sz="1250" dirty="0"/>
              <a:t> weather radars,” Toshiba, $130K</a:t>
            </a:r>
          </a:p>
          <a:p>
            <a:pPr>
              <a:lnSpc>
                <a:spcPct val="80000"/>
              </a:lnSpc>
              <a:buClr>
                <a:schemeClr val="tx1"/>
              </a:buClr>
              <a:buSzTx/>
              <a:buFont typeface="+mj-lt"/>
              <a:buAutoNum type="arabicPeriod" startAt="389"/>
            </a:pPr>
            <a:r>
              <a:rPr lang="en-US" sz="1250" dirty="0"/>
              <a:t>M. </a:t>
            </a:r>
            <a:r>
              <a:rPr lang="en-US" sz="1250" dirty="0" err="1"/>
              <a:t>Xue</a:t>
            </a:r>
            <a:r>
              <a:rPr lang="en-US" sz="1250" dirty="0"/>
              <a:t>, K. Brewster, F. Kong, “Establishment of an Urban-Scale Weather Forecasting System (USWFS) for the Su Zhou Meteorological Bureau (SZMB),” $127K</a:t>
            </a:r>
          </a:p>
          <a:p>
            <a:pPr>
              <a:lnSpc>
                <a:spcPct val="80000"/>
              </a:lnSpc>
              <a:buClr>
                <a:schemeClr val="tx1"/>
              </a:buClr>
              <a:buSzTx/>
              <a:buFont typeface="+mj-lt"/>
              <a:buAutoNum type="arabicPeriod" startAt="389"/>
            </a:pPr>
            <a:r>
              <a:rPr lang="en-US" sz="1250" dirty="0"/>
              <a:t>L. Ding, “Neurophysiological Assessment of Mental Fatigue and Cognitive Performance,” FAA, $115K</a:t>
            </a:r>
          </a:p>
          <a:p>
            <a:pPr>
              <a:lnSpc>
                <a:spcPct val="80000"/>
              </a:lnSpc>
              <a:buClr>
                <a:schemeClr val="tx1"/>
              </a:buClr>
              <a:buSzTx/>
              <a:buFont typeface="+mj-lt"/>
              <a:buAutoNum type="arabicPeriod" startAt="389"/>
            </a:pPr>
            <a:r>
              <a:rPr lang="en-US" sz="1250" dirty="0"/>
              <a:t>K. </a:t>
            </a:r>
            <a:r>
              <a:rPr lang="en-US" sz="1250" dirty="0" err="1"/>
              <a:t>Dresback</a:t>
            </a:r>
            <a:r>
              <a:rPr lang="en-US" sz="1250" dirty="0"/>
              <a:t>, R. </a:t>
            </a:r>
            <a:r>
              <a:rPr lang="en-US" sz="1250" dirty="0" err="1"/>
              <a:t>Kolar</a:t>
            </a:r>
            <a:r>
              <a:rPr lang="en-US" sz="1250" dirty="0"/>
              <a:t>, "Next Generation ADCIRC Tidal Database: Phase 2 - West Coast," DOD, $75K</a:t>
            </a:r>
          </a:p>
          <a:p>
            <a:pPr>
              <a:lnSpc>
                <a:spcPct val="80000"/>
              </a:lnSpc>
              <a:buClr>
                <a:schemeClr val="tx1"/>
              </a:buClr>
              <a:buSzTx/>
              <a:buFont typeface="+mj-lt"/>
              <a:buAutoNum type="arabicPeriod" startAt="389"/>
            </a:pPr>
            <a:r>
              <a:rPr lang="en-US" sz="1250" dirty="0"/>
              <a:t>K. </a:t>
            </a:r>
            <a:r>
              <a:rPr lang="en-US" sz="1250" dirty="0" err="1"/>
              <a:t>Dresback</a:t>
            </a:r>
            <a:r>
              <a:rPr lang="en-US" sz="1250" dirty="0"/>
              <a:t>, R. </a:t>
            </a:r>
            <a:r>
              <a:rPr lang="en-US" sz="1250" dirty="0" err="1"/>
              <a:t>Kolar</a:t>
            </a:r>
            <a:r>
              <a:rPr lang="en-US" sz="1250" dirty="0"/>
              <a:t>, "Next Generation ADCIRC Tidal Database,” NOAA, $75K</a:t>
            </a:r>
          </a:p>
          <a:p>
            <a:pPr>
              <a:lnSpc>
                <a:spcPct val="80000"/>
              </a:lnSpc>
              <a:buClr>
                <a:schemeClr val="tx1"/>
              </a:buClr>
              <a:buSzTx/>
              <a:buFont typeface="+mj-lt"/>
              <a:buAutoNum type="arabicPeriod" startAt="389"/>
            </a:pPr>
            <a:r>
              <a:rPr lang="en-US" sz="1250" dirty="0"/>
              <a:t>P. </a:t>
            </a:r>
            <a:r>
              <a:rPr lang="en-US" sz="1250" dirty="0" err="1"/>
              <a:t>Risser</a:t>
            </a:r>
            <a:r>
              <a:rPr lang="en-US" sz="1250" dirty="0"/>
              <a:t>, J. </a:t>
            </a:r>
            <a:r>
              <a:rPr lang="en-US" sz="1250" dirty="0" err="1"/>
              <a:t>Duckles</a:t>
            </a:r>
            <a:r>
              <a:rPr lang="en-US" sz="1250" dirty="0"/>
              <a:t>, J. Bratton, NSF I-Corps, $50K</a:t>
            </a:r>
          </a:p>
          <a:p>
            <a:pPr>
              <a:lnSpc>
                <a:spcPct val="80000"/>
              </a:lnSpc>
              <a:buClr>
                <a:schemeClr val="tx1"/>
              </a:buClr>
              <a:buSzTx/>
              <a:buFont typeface="+mj-lt"/>
              <a:buAutoNum type="arabicPeriod" startAt="389"/>
            </a:pPr>
            <a:r>
              <a:rPr lang="en-US" sz="1250" dirty="0"/>
              <a:t>R. Palmer, M. </a:t>
            </a:r>
            <a:r>
              <a:rPr lang="en-US" sz="1250" dirty="0" err="1"/>
              <a:t>Yeary</a:t>
            </a:r>
            <a:r>
              <a:rPr lang="en-US" sz="1250" dirty="0"/>
              <a:t>, “System and Software Engineering Support Services for CGI,” CGI, $46K</a:t>
            </a:r>
          </a:p>
          <a:p>
            <a:pPr>
              <a:lnSpc>
                <a:spcPct val="80000"/>
              </a:lnSpc>
              <a:buClr>
                <a:schemeClr val="tx1"/>
              </a:buClr>
              <a:buSzTx/>
              <a:buFont typeface="+mj-lt"/>
              <a:buAutoNum type="arabicPeriod" startAt="389"/>
            </a:pPr>
            <a:r>
              <a:rPr lang="en-US" sz="1250" dirty="0"/>
              <a:t>M. </a:t>
            </a:r>
            <a:r>
              <a:rPr lang="en-US" sz="1250" dirty="0" err="1"/>
              <a:t>Yeary</a:t>
            </a:r>
            <a:r>
              <a:rPr lang="en-US" sz="1250" dirty="0"/>
              <a:t>, M. </a:t>
            </a:r>
            <a:r>
              <a:rPr lang="en-US" sz="1250" dirty="0" err="1"/>
              <a:t>Xue</a:t>
            </a:r>
            <a:r>
              <a:rPr lang="en-US" sz="1250" dirty="0"/>
              <a:t>, “GRDS: Request to support a Native American Indian graduate student beginning his PhD within the CASA Engineering Research Center,” NSF, $32K</a:t>
            </a:r>
          </a:p>
          <a:p>
            <a:pPr>
              <a:lnSpc>
                <a:spcPct val="80000"/>
              </a:lnSpc>
              <a:buClr>
                <a:schemeClr val="tx1"/>
              </a:buClr>
              <a:buSzTx/>
              <a:buFont typeface="+mj-lt"/>
              <a:buAutoNum type="arabicPeriod" startAt="389"/>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4180443580"/>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75</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99"/>
            </a:pPr>
            <a:r>
              <a:rPr lang="en-US" sz="1250" dirty="0"/>
              <a:t>I. Y. </a:t>
            </a:r>
            <a:r>
              <a:rPr lang="en-US" sz="1250" dirty="0" err="1"/>
              <a:t>Akkutlu</a:t>
            </a:r>
            <a:r>
              <a:rPr lang="en-US" sz="1250" dirty="0"/>
              <a:t>, J. </a:t>
            </a:r>
            <a:r>
              <a:rPr lang="en-US" sz="1250" dirty="0" err="1"/>
              <a:t>Callard</a:t>
            </a:r>
            <a:r>
              <a:rPr lang="en-US" sz="1250" dirty="0"/>
              <a:t>, C. </a:t>
            </a:r>
            <a:r>
              <a:rPr lang="en-US" sz="1250" dirty="0" err="1"/>
              <a:t>Rai</a:t>
            </a:r>
            <a:r>
              <a:rPr lang="en-US" sz="1250" dirty="0"/>
              <a:t>, C. </a:t>
            </a:r>
            <a:r>
              <a:rPr lang="en-US" sz="1250" dirty="0" err="1"/>
              <a:t>Sondergeld</a:t>
            </a:r>
            <a:r>
              <a:rPr lang="en-US" sz="1250" dirty="0"/>
              <a:t>, “OU Shale Gas and Unconventional Reservoir Research Cooperative,” $2.8M per year</a:t>
            </a:r>
          </a:p>
          <a:p>
            <a:pPr>
              <a:lnSpc>
                <a:spcPct val="80000"/>
              </a:lnSpc>
              <a:buClr>
                <a:schemeClr val="tx1"/>
              </a:buClr>
              <a:buSzTx/>
              <a:buFont typeface="+mj-lt"/>
              <a:buAutoNum type="arabicPeriod" startAt="399"/>
            </a:pPr>
            <a:r>
              <a:rPr lang="en-US" sz="1250" dirty="0"/>
              <a:t>J. P. Shaffer, T. </a:t>
            </a:r>
            <a:r>
              <a:rPr lang="en-US" sz="1250" dirty="0" err="1"/>
              <a:t>Pfau</a:t>
            </a:r>
            <a:r>
              <a:rPr lang="en-US" sz="1250" dirty="0"/>
              <a:t>, “A </a:t>
            </a:r>
            <a:r>
              <a:rPr lang="en-US" sz="1250" dirty="0" err="1"/>
              <a:t>Rydberg</a:t>
            </a:r>
            <a:r>
              <a:rPr lang="en-US" sz="1250" dirty="0"/>
              <a:t> Atom Electric Field Sensor,” DARPA-ARO, $1.18M (total),$1.06M (OU)</a:t>
            </a:r>
          </a:p>
          <a:p>
            <a:pPr>
              <a:lnSpc>
                <a:spcPct val="80000"/>
              </a:lnSpc>
              <a:buClr>
                <a:schemeClr val="tx1"/>
              </a:buClr>
              <a:buSzTx/>
              <a:buFont typeface="+mj-lt"/>
              <a:buAutoNum type="arabicPeriod" startAt="399"/>
            </a:pPr>
            <a:r>
              <a:rPr lang="en-US" sz="1250" dirty="0"/>
              <a:t>Y. </a:t>
            </a:r>
            <a:r>
              <a:rPr lang="en-US" sz="1250" dirty="0" err="1"/>
              <a:t>Luo</a:t>
            </a:r>
            <a:r>
              <a:rPr lang="en-US" sz="1250" dirty="0"/>
              <a:t>, “Data Synthesis and Data Assimilation at Global Change Experiments and </a:t>
            </a:r>
            <a:r>
              <a:rPr lang="en-US" sz="1250" dirty="0" err="1"/>
              <a:t>Fluxnet</a:t>
            </a:r>
            <a:r>
              <a:rPr lang="en-US" sz="1250" dirty="0"/>
              <a:t> toward Improving Land Process Models,” DOE, $1.05M</a:t>
            </a:r>
          </a:p>
          <a:p>
            <a:pPr>
              <a:lnSpc>
                <a:spcPct val="80000"/>
              </a:lnSpc>
              <a:buClr>
                <a:schemeClr val="tx1"/>
              </a:buClr>
              <a:buSzTx/>
              <a:buFont typeface="+mj-lt"/>
              <a:buAutoNum type="arabicPeriod" startAt="399"/>
            </a:pPr>
            <a:r>
              <a:rPr lang="en-US" sz="1250" dirty="0"/>
              <a:t>F. Kong, M. </a:t>
            </a:r>
            <a:r>
              <a:rPr lang="en-US" sz="1250" dirty="0" err="1"/>
              <a:t>Xue</a:t>
            </a:r>
            <a:r>
              <a:rPr lang="en-US" sz="1250" dirty="0"/>
              <a:t>, K. Brewster, “Establishment of an Improved Numerical Weather Forecasting System for Chongqing Meteorological Service,” Chongqing Institute of Green and Intelligent Technology, China, $852K</a:t>
            </a:r>
          </a:p>
          <a:p>
            <a:pPr>
              <a:lnSpc>
                <a:spcPct val="80000"/>
              </a:lnSpc>
              <a:buClr>
                <a:schemeClr val="tx1"/>
              </a:buClr>
              <a:buSzTx/>
              <a:buFont typeface="+mj-lt"/>
              <a:buAutoNum type="arabicPeriod" startAt="399"/>
            </a:pPr>
            <a:r>
              <a:rPr lang="en-US" sz="1250" dirty="0"/>
              <a:t>G. Zhang, M. </a:t>
            </a:r>
            <a:r>
              <a:rPr lang="en-US" sz="1250" dirty="0" err="1"/>
              <a:t>Xue</a:t>
            </a:r>
            <a:r>
              <a:rPr lang="en-US" sz="1250" dirty="0"/>
              <a:t>, B. L. Cheong, T. J. </a:t>
            </a:r>
            <a:r>
              <a:rPr lang="en-US" sz="1250" dirty="0" err="1"/>
              <a:t>Schurr</a:t>
            </a:r>
            <a:r>
              <a:rPr lang="en-US" sz="1250" dirty="0"/>
              <a:t>, “Advanced Study of Precipitation Microphysics with Multi-Frequency </a:t>
            </a:r>
            <a:r>
              <a:rPr lang="en-US" sz="1250" dirty="0" err="1"/>
              <a:t>Polarimetric</a:t>
            </a:r>
            <a:r>
              <a:rPr lang="en-US" sz="1250" dirty="0"/>
              <a:t> Radar Observations and Data Assimilation,” NSF, $637K</a:t>
            </a:r>
          </a:p>
          <a:p>
            <a:pPr>
              <a:lnSpc>
                <a:spcPct val="80000"/>
              </a:lnSpc>
              <a:buClr>
                <a:schemeClr val="tx1"/>
              </a:buClr>
              <a:buSzTx/>
              <a:buFont typeface="+mj-lt"/>
              <a:buAutoNum type="arabicPeriod" startAt="399"/>
            </a:pPr>
            <a:r>
              <a:rPr lang="en-US" sz="1250" dirty="0"/>
              <a:t>J. P. Shaffer, “A Quantum Hybrid System for Linking </a:t>
            </a:r>
            <a:r>
              <a:rPr lang="en-US" sz="1250" dirty="0" err="1"/>
              <a:t>Rydberg</a:t>
            </a:r>
            <a:r>
              <a:rPr lang="en-US" sz="1250" dirty="0"/>
              <a:t> Atom Quantum Gates. NSF, $465K</a:t>
            </a:r>
          </a:p>
          <a:p>
            <a:pPr>
              <a:lnSpc>
                <a:spcPct val="80000"/>
              </a:lnSpc>
              <a:buClr>
                <a:schemeClr val="tx1"/>
              </a:buClr>
              <a:buSzTx/>
              <a:buFont typeface="+mj-lt"/>
              <a:buAutoNum type="arabicPeriod" startAt="399"/>
            </a:pPr>
            <a:r>
              <a:rPr lang="en-US" sz="1250" dirty="0"/>
              <a:t>J. P. Shaffer, “Rydberg Atom Interactions and Collective Behavior,” NSF, $436K</a:t>
            </a:r>
          </a:p>
          <a:p>
            <a:pPr>
              <a:lnSpc>
                <a:spcPct val="80000"/>
              </a:lnSpc>
              <a:buClr>
                <a:schemeClr val="tx1"/>
              </a:buClr>
              <a:buSzTx/>
              <a:buFont typeface="+mj-lt"/>
              <a:buAutoNum type="arabicPeriod" startAt="399"/>
            </a:pPr>
            <a:r>
              <a:rPr lang="en-US" sz="1250" dirty="0"/>
              <a:t>J. P. Shaffer, “Interactions in Cold Rydberg Gases,” NSF, $422K</a:t>
            </a:r>
          </a:p>
          <a:p>
            <a:pPr>
              <a:lnSpc>
                <a:spcPct val="80000"/>
              </a:lnSpc>
              <a:buClr>
                <a:schemeClr val="tx1"/>
              </a:buClr>
              <a:buSzTx/>
              <a:buFont typeface="+mj-lt"/>
              <a:buAutoNum type="arabicPeriod" startAt="399"/>
            </a:pPr>
            <a:r>
              <a:rPr lang="en-US" sz="1250" dirty="0"/>
              <a:t>J. Cruz, “CIF: Small: Two-Dimensional Channel Modeling, Detection and Coding for Shingled Magnetic Recording,” NSF, $418K</a:t>
            </a:r>
          </a:p>
          <a:p>
            <a:pPr>
              <a:lnSpc>
                <a:spcPct val="80000"/>
              </a:lnSpc>
              <a:buClr>
                <a:schemeClr val="tx1"/>
              </a:buClr>
              <a:buSzTx/>
              <a:buFont typeface="+mj-lt"/>
              <a:buAutoNum type="arabicPeriod" startAt="399"/>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08"/>
            </a:pPr>
            <a:r>
              <a:rPr lang="en-US" sz="1250" dirty="0"/>
              <a:t>M. Yuan, “Supplement to Developing and Evaluating the Effectiveness of the Location-based Offender Monitoring System for Offender Supervision,” National Institute of Justice, $396K</a:t>
            </a:r>
          </a:p>
          <a:p>
            <a:pPr>
              <a:lnSpc>
                <a:spcPct val="80000"/>
              </a:lnSpc>
              <a:buClr>
                <a:schemeClr val="tx1"/>
              </a:buClr>
              <a:buSzTx/>
              <a:buFont typeface="+mj-lt"/>
              <a:buAutoNum type="arabicPeriod" startAt="408"/>
            </a:pPr>
            <a:r>
              <a:rPr lang="en-US" sz="1250" dirty="0"/>
              <a:t>X. Wang, M. </a:t>
            </a:r>
            <a:r>
              <a:rPr lang="en-US" sz="1250" dirty="0" err="1"/>
              <a:t>Xue</a:t>
            </a:r>
            <a:r>
              <a:rPr lang="en-US" sz="1250" dirty="0"/>
              <a:t>, F. Kong, “Optimal Design of Multi-scale Ensemble Systems for Convective-Scale </a:t>
            </a:r>
            <a:r>
              <a:rPr lang="en-US" sz="1250" dirty="0" err="1"/>
              <a:t>Probabalistic</a:t>
            </a:r>
            <a:r>
              <a:rPr lang="en-US" sz="1250" dirty="0"/>
              <a:t> Forecasting,” NSF, $359K</a:t>
            </a:r>
          </a:p>
          <a:p>
            <a:pPr>
              <a:lnSpc>
                <a:spcPct val="80000"/>
              </a:lnSpc>
              <a:buClr>
                <a:schemeClr val="tx1"/>
              </a:buClr>
              <a:buSzTx/>
              <a:buFont typeface="+mj-lt"/>
              <a:buAutoNum type="arabicPeriod" startAt="408"/>
            </a:pPr>
            <a:r>
              <a:rPr lang="en-US" sz="1250" dirty="0"/>
              <a:t>F. Kong, M. </a:t>
            </a:r>
            <a:r>
              <a:rPr lang="en-US" sz="1250" dirty="0" err="1"/>
              <a:t>Xue</a:t>
            </a:r>
            <a:r>
              <a:rPr lang="en-US" sz="1250" dirty="0"/>
              <a:t>, “Further Development of the Storm-Scale Numerical Weather Prediction Capability for Shenzhen Meteorological Bureau,” Shenzhen Institute of Advanced Technology, China, $251K</a:t>
            </a:r>
          </a:p>
          <a:p>
            <a:pPr>
              <a:lnSpc>
                <a:spcPct val="80000"/>
              </a:lnSpc>
              <a:buClr>
                <a:schemeClr val="tx1"/>
              </a:buClr>
              <a:buSzTx/>
              <a:buFont typeface="+mj-lt"/>
              <a:buAutoNum type="arabicPeriod" startAt="408"/>
            </a:pPr>
            <a:r>
              <a:rPr lang="en-US" sz="1250" dirty="0"/>
              <a:t>J. Snow &amp; F. </a:t>
            </a:r>
            <a:r>
              <a:rPr lang="en-US" sz="1250" dirty="0" err="1"/>
              <a:t>Fondjo</a:t>
            </a:r>
            <a:r>
              <a:rPr lang="en-US" sz="1250" dirty="0"/>
              <a:t> </a:t>
            </a:r>
            <a:r>
              <a:rPr lang="en-US" sz="1250" dirty="0" err="1"/>
              <a:t>Fotou</a:t>
            </a:r>
            <a:r>
              <a:rPr lang="en-US" sz="1250" dirty="0"/>
              <a:t> (Langston U), “MRI: Acquisition of a High Performance Computing Cluster for Research and Education,” NSF, $250K</a:t>
            </a:r>
          </a:p>
          <a:p>
            <a:pPr>
              <a:lnSpc>
                <a:spcPct val="80000"/>
              </a:lnSpc>
              <a:buClr>
                <a:schemeClr val="tx1"/>
              </a:buClr>
              <a:buSzTx/>
              <a:buFont typeface="+mj-lt"/>
              <a:buAutoNum type="arabicPeriod" startAt="408"/>
            </a:pPr>
            <a:r>
              <a:rPr lang="en-US" sz="1250" dirty="0"/>
              <a:t>M. </a:t>
            </a:r>
            <a:r>
              <a:rPr lang="en-US" sz="1250" dirty="0" err="1"/>
              <a:t>Xue</a:t>
            </a:r>
            <a:r>
              <a:rPr lang="en-US" sz="1250" dirty="0"/>
              <a:t>, K. Brewster, Y. Jung, “Advanced Data Assimilation and Prediction Research for Convective-Scale Warn-on-Forecast,” NOAA, $243K</a:t>
            </a:r>
          </a:p>
          <a:p>
            <a:pPr>
              <a:lnSpc>
                <a:spcPct val="80000"/>
              </a:lnSpc>
              <a:buClr>
                <a:schemeClr val="tx1"/>
              </a:buClr>
              <a:buSzTx/>
              <a:buFont typeface="+mj-lt"/>
              <a:buAutoNum type="arabicPeriod" startAt="408"/>
            </a:pPr>
            <a:r>
              <a:rPr lang="en-US" sz="1250" dirty="0"/>
              <a:t>I.Y. </a:t>
            </a:r>
            <a:r>
              <a:rPr lang="en-US" sz="1250" dirty="0" err="1"/>
              <a:t>Akkutlu</a:t>
            </a:r>
            <a:r>
              <a:rPr lang="en-US" sz="1250" dirty="0"/>
              <a:t>, “Multi-scale Characterization of Transport Phenomena in </a:t>
            </a:r>
            <a:r>
              <a:rPr lang="en-US" sz="1250" dirty="0" err="1"/>
              <a:t>Shales</a:t>
            </a:r>
            <a:r>
              <a:rPr lang="en-US" sz="1250" dirty="0"/>
              <a:t> for Improved Gas Recovery,” Devon Energy, $200K</a:t>
            </a:r>
          </a:p>
          <a:p>
            <a:pPr>
              <a:lnSpc>
                <a:spcPct val="80000"/>
              </a:lnSpc>
              <a:buClr>
                <a:schemeClr val="tx1"/>
              </a:buClr>
              <a:buSzTx/>
              <a:buFont typeface="+mj-lt"/>
              <a:buAutoNum type="arabicPeriod" startAt="408"/>
            </a:pPr>
            <a:r>
              <a:rPr lang="en-US" sz="1250" dirty="0"/>
              <a:t>M. </a:t>
            </a:r>
            <a:r>
              <a:rPr lang="en-US" sz="1250" dirty="0" err="1"/>
              <a:t>Xue</a:t>
            </a:r>
            <a:r>
              <a:rPr lang="en-US" sz="1250" dirty="0"/>
              <a:t>, R. McPherson, J. </a:t>
            </a:r>
            <a:r>
              <a:rPr lang="en-US" sz="1250" dirty="0" err="1"/>
              <a:t>Brotzge</a:t>
            </a:r>
            <a:r>
              <a:rPr lang="en-US" sz="1250" dirty="0"/>
              <a:t>, B. Moore, “Very High-Resolution Dynamic Downscaling of Regional Climate and Hydrology,” USG, $24K</a:t>
            </a:r>
          </a:p>
          <a:p>
            <a:pPr>
              <a:lnSpc>
                <a:spcPct val="80000"/>
              </a:lnSpc>
              <a:buClr>
                <a:schemeClr val="tx1"/>
              </a:buClr>
              <a:buSzTx/>
              <a:buFont typeface="+mj-lt"/>
              <a:buAutoNum type="arabicPeriod" startAt="408"/>
            </a:pPr>
            <a:r>
              <a:rPr lang="en-US" sz="1250" dirty="0"/>
              <a:t>J. </a:t>
            </a:r>
            <a:r>
              <a:rPr lang="en-US" sz="1250" dirty="0" err="1"/>
              <a:t>Brotzge</a:t>
            </a:r>
            <a:r>
              <a:rPr lang="en-US" sz="1250" dirty="0"/>
              <a:t>, F. Carr, “CASA DFW </a:t>
            </a:r>
            <a:r>
              <a:rPr lang="en-US" sz="1250" dirty="0" err="1"/>
              <a:t>Testbed</a:t>
            </a:r>
            <a:r>
              <a:rPr lang="en-US" sz="1250" dirty="0"/>
              <a:t> </a:t>
            </a:r>
            <a:r>
              <a:rPr lang="en-US" sz="1250" dirty="0" err="1"/>
              <a:t>Enchancement</a:t>
            </a:r>
            <a:r>
              <a:rPr lang="en-US" sz="1250" dirty="0"/>
              <a:t>: Task B of National </a:t>
            </a:r>
            <a:r>
              <a:rPr lang="en-US" sz="1250" dirty="0" err="1"/>
              <a:t>Mesonet</a:t>
            </a:r>
            <a:r>
              <a:rPr lang="en-US" sz="1250" dirty="0"/>
              <a:t> Program (NWP),” Earth Networks Inc., $25K</a:t>
            </a:r>
          </a:p>
          <a:p>
            <a:pPr>
              <a:lnSpc>
                <a:spcPct val="80000"/>
              </a:lnSpc>
              <a:buClr>
                <a:schemeClr val="tx1"/>
              </a:buClr>
              <a:buSzTx/>
              <a:buFont typeface="+mj-lt"/>
              <a:buAutoNum type="arabicPeriod" startAt="408"/>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1002975805"/>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76</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416"/>
            </a:pPr>
            <a:r>
              <a:rPr lang="en-US" sz="1250" dirty="0"/>
              <a:t>R. </a:t>
            </a:r>
            <a:r>
              <a:rPr lang="en-US" sz="1250" dirty="0" err="1"/>
              <a:t>Voronov</a:t>
            </a:r>
            <a:r>
              <a:rPr lang="en-US" sz="1250" dirty="0"/>
              <a:t>, “Intra-Thrombus Chemo-Transport and Local Stress Mechanics under Flow,” American Heart Association Postdoctoral Fellowship, $150K</a:t>
            </a:r>
          </a:p>
          <a:p>
            <a:pPr>
              <a:lnSpc>
                <a:spcPct val="80000"/>
              </a:lnSpc>
              <a:buClr>
                <a:schemeClr val="tx1"/>
              </a:buClr>
              <a:buSzTx/>
              <a:buFont typeface="+mj-lt"/>
              <a:buAutoNum type="arabicPeriod" startAt="416"/>
            </a:pPr>
            <a:r>
              <a:rPr lang="en-US" sz="1250" dirty="0"/>
              <a:t>X. Wang, M. </a:t>
            </a:r>
            <a:r>
              <a:rPr lang="en-US" sz="1250" dirty="0" err="1"/>
              <a:t>Xue</a:t>
            </a:r>
            <a:r>
              <a:rPr lang="en-US" sz="1250" dirty="0"/>
              <a:t>, “Improving High Resolution Tropical Cyclone Prediction using GSI-based Hybrid Ensemble-</a:t>
            </a:r>
            <a:r>
              <a:rPr lang="en-US" sz="1250" dirty="0" err="1"/>
              <a:t>Variational</a:t>
            </a:r>
            <a:r>
              <a:rPr lang="en-US" sz="1250" dirty="0"/>
              <a:t> Data Assimilation System for HWRF,” NOAA, $150K</a:t>
            </a:r>
          </a:p>
          <a:p>
            <a:pPr>
              <a:lnSpc>
                <a:spcPct val="80000"/>
              </a:lnSpc>
              <a:buClr>
                <a:schemeClr val="tx1"/>
              </a:buClr>
              <a:buSzTx/>
              <a:buFont typeface="+mj-lt"/>
              <a:buAutoNum type="arabicPeriod" startAt="416"/>
            </a:pPr>
            <a:r>
              <a:rPr lang="en-US" sz="1250" dirty="0"/>
              <a:t>I. Y. </a:t>
            </a:r>
            <a:r>
              <a:rPr lang="en-US" sz="1250" dirty="0" err="1"/>
              <a:t>Akkutlu</a:t>
            </a:r>
            <a:r>
              <a:rPr lang="en-US" sz="1250" dirty="0"/>
              <a:t>, “Molecular Theory of Capillarity in </a:t>
            </a:r>
            <a:r>
              <a:rPr lang="en-US" sz="1250" dirty="0" err="1"/>
              <a:t>Kerogen</a:t>
            </a:r>
            <a:r>
              <a:rPr lang="en-US" sz="1250" dirty="0"/>
              <a:t> - A Multi-component Approach to Predict Shale Gas/Liquid In-place and Transport in </a:t>
            </a:r>
            <a:r>
              <a:rPr lang="en-US" sz="1250" dirty="0" err="1"/>
              <a:t>Nanopores</a:t>
            </a:r>
            <a:r>
              <a:rPr lang="en-US" sz="1250" dirty="0"/>
              <a:t>,” Devon Energy, $150K</a:t>
            </a:r>
          </a:p>
          <a:p>
            <a:pPr>
              <a:lnSpc>
                <a:spcPct val="80000"/>
              </a:lnSpc>
              <a:buClr>
                <a:schemeClr val="tx1"/>
              </a:buClr>
              <a:buSzTx/>
              <a:buFont typeface="+mj-lt"/>
              <a:buAutoNum type="arabicPeriod" startAt="416"/>
            </a:pPr>
            <a:r>
              <a:rPr lang="en-US" sz="1250" dirty="0"/>
              <a:t>S. </a:t>
            </a:r>
            <a:r>
              <a:rPr lang="en-US" sz="1250" dirty="0" err="1"/>
              <a:t>Dhall</a:t>
            </a:r>
            <a:r>
              <a:rPr lang="en-US" sz="1250" dirty="0"/>
              <a:t>, L. </a:t>
            </a:r>
            <a:r>
              <a:rPr lang="en-US" sz="1250" dirty="0" err="1"/>
              <a:t>Gruenwald</a:t>
            </a:r>
            <a:r>
              <a:rPr lang="en-US" sz="1250" dirty="0"/>
              <a:t>, “Autonomous Database Partitioning using Data Mining for High End Computing,” NSF, $150K</a:t>
            </a:r>
          </a:p>
          <a:p>
            <a:pPr>
              <a:lnSpc>
                <a:spcPct val="80000"/>
              </a:lnSpc>
              <a:buClr>
                <a:schemeClr val="tx1"/>
              </a:buClr>
              <a:buSzTx/>
              <a:buFont typeface="+mj-lt"/>
              <a:buAutoNum type="arabicPeriod" startAt="416"/>
            </a:pPr>
            <a:r>
              <a:rPr lang="en-US" sz="1250" dirty="0"/>
              <a:t>M. </a:t>
            </a:r>
            <a:r>
              <a:rPr lang="en-US" sz="1250" dirty="0" err="1"/>
              <a:t>Xue</a:t>
            </a:r>
            <a:r>
              <a:rPr lang="en-US" sz="1250" dirty="0"/>
              <a:t>, K. Brewster, F. Kong, “Ensemble Simulation of GOES-R Proxy Radiance Data from CONUS Storm-Scale Ensemble Forecasts, Product Demonstration and Assessment at the Hazardous Weather </a:t>
            </a:r>
            <a:r>
              <a:rPr lang="en-US" sz="1250" dirty="0" err="1"/>
              <a:t>Testbed</a:t>
            </a:r>
            <a:r>
              <a:rPr lang="en-US" sz="1250" dirty="0"/>
              <a:t> GOES-R Proving Ground,” NOAA, $126K</a:t>
            </a:r>
          </a:p>
          <a:p>
            <a:pPr>
              <a:lnSpc>
                <a:spcPct val="80000"/>
              </a:lnSpc>
              <a:buClr>
                <a:schemeClr val="tx1"/>
              </a:buClr>
              <a:buSzTx/>
              <a:buFont typeface="+mj-lt"/>
              <a:buAutoNum type="arabicPeriod" startAt="416"/>
            </a:pPr>
            <a:r>
              <a:rPr lang="en-US" sz="1250" dirty="0"/>
              <a:t>M. </a:t>
            </a:r>
            <a:r>
              <a:rPr lang="en-US" sz="1250" dirty="0" err="1"/>
              <a:t>Xue</a:t>
            </a:r>
            <a:r>
              <a:rPr lang="en-US" sz="1250" dirty="0"/>
              <a:t>, K. Brewster, F. Kong, “Ensemble Simulation of GOES-R Proxy Radiance Data from CONUS Storm-Scale Ensemble Forecasts, Product Demonstration and Assessment at the Hazardous Weather </a:t>
            </a:r>
            <a:r>
              <a:rPr lang="en-US" sz="1250" dirty="0" err="1"/>
              <a:t>Testbed</a:t>
            </a:r>
            <a:r>
              <a:rPr lang="en-US" sz="1250" dirty="0"/>
              <a:t> GOES-R Proving Ground,” NOAA, $94K</a:t>
            </a:r>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22"/>
            </a:pPr>
            <a:r>
              <a:rPr lang="en-US" sz="1250" dirty="0"/>
              <a:t>K. Brewster, M. </a:t>
            </a:r>
            <a:r>
              <a:rPr lang="en-US" sz="1250" dirty="0" err="1"/>
              <a:t>Xue</a:t>
            </a:r>
            <a:r>
              <a:rPr lang="en-US" sz="1250" dirty="0"/>
              <a:t>, “High Resolution Data Assimilation for Trajectory Improvement,” DOD-Air Force, $79K</a:t>
            </a:r>
          </a:p>
          <a:p>
            <a:pPr>
              <a:lnSpc>
                <a:spcPct val="80000"/>
              </a:lnSpc>
              <a:buClr>
                <a:schemeClr val="tx1"/>
              </a:buClr>
              <a:buSzTx/>
              <a:buFont typeface="+mj-lt"/>
              <a:buAutoNum type="arabicPeriod" startAt="422"/>
            </a:pPr>
            <a:r>
              <a:rPr lang="en-US" sz="1250" dirty="0"/>
              <a:t>F. Kong, “CAPS support to the WRF Lightning Forecast Algorithm for the NOAA R3 effort,” NOAA GOES-R/Universities Space Research Assn, $48K</a:t>
            </a:r>
          </a:p>
          <a:p>
            <a:pPr>
              <a:lnSpc>
                <a:spcPct val="80000"/>
              </a:lnSpc>
              <a:buClr>
                <a:schemeClr val="tx1"/>
              </a:buClr>
              <a:buSzTx/>
              <a:buFont typeface="+mj-lt"/>
              <a:buAutoNum type="arabicPeriod" startAt="422"/>
            </a:pPr>
            <a:r>
              <a:rPr lang="en-US" sz="1250" dirty="0"/>
              <a:t>R. McPherson, M. Shafer, Y. Hong, “Utilization of Regional Climate Science Programs in Reservoir and Watershed Impact Assessments,”  OSU Water Resources Responses to Climate Change: Pilot Study, $43K</a:t>
            </a:r>
          </a:p>
          <a:p>
            <a:pPr>
              <a:lnSpc>
                <a:spcPct val="80000"/>
              </a:lnSpc>
              <a:buClr>
                <a:schemeClr val="tx1"/>
              </a:buClr>
              <a:buSzTx/>
              <a:buFont typeface="+mj-lt"/>
              <a:buAutoNum type="arabicPeriod" startAt="422"/>
            </a:pPr>
            <a:r>
              <a:rPr lang="en-US" sz="1250" dirty="0"/>
              <a:t>P. Attar, “Numerical Simulation of a Membrane Micro Air Vehicle in a Gust Field, Ohio Aerospace Institute, $35K</a:t>
            </a:r>
          </a:p>
          <a:p>
            <a:pPr>
              <a:lnSpc>
                <a:spcPct val="80000"/>
              </a:lnSpc>
              <a:buClr>
                <a:schemeClr val="tx1"/>
              </a:buClr>
              <a:buSzTx/>
              <a:buFont typeface="+mj-lt"/>
              <a:buAutoNum type="arabicPeriod" startAt="422"/>
            </a:pPr>
            <a:r>
              <a:rPr lang="en-US" sz="1250" dirty="0"/>
              <a:t>J.R. Cruz, “Signal Processing for Magnetic Recording Channels,” Hitachi Global Storage Technologies, Inc., Director, $30K</a:t>
            </a:r>
          </a:p>
          <a:p>
            <a:pPr>
              <a:lnSpc>
                <a:spcPct val="80000"/>
              </a:lnSpc>
              <a:buClr>
                <a:schemeClr val="tx1"/>
              </a:buClr>
              <a:buSzTx/>
              <a:buFont typeface="+mj-lt"/>
              <a:buAutoNum type="arabicPeriod" startAt="422"/>
            </a:pPr>
            <a:r>
              <a:rPr lang="en-US" sz="1250" dirty="0"/>
              <a:t>J.R. Cruz, “Equalization, Detection, and Coding Algorithms for Bit Patterned Media Recording,” Advanced Storage Technology Consortium, $17K</a:t>
            </a:r>
          </a:p>
          <a:p>
            <a:pPr>
              <a:lnSpc>
                <a:spcPct val="80000"/>
              </a:lnSpc>
              <a:buClr>
                <a:schemeClr val="tx1"/>
              </a:buClr>
              <a:buSzTx/>
              <a:buFont typeface="+mj-lt"/>
              <a:buAutoNum type="arabicPeriod" startAt="422"/>
            </a:pPr>
            <a:r>
              <a:rPr lang="en-US" sz="1250" dirty="0"/>
              <a:t>L. Sells, J. </a:t>
            </a:r>
            <a:r>
              <a:rPr lang="en-US" sz="1250" dirty="0" err="1"/>
              <a:t>Goulden</a:t>
            </a:r>
            <a:r>
              <a:rPr lang="en-US" sz="1250" dirty="0"/>
              <a:t>, H. </a:t>
            </a:r>
            <a:r>
              <a:rPr lang="en-US" sz="1250" dirty="0" err="1"/>
              <a:t>Aboudja</a:t>
            </a:r>
            <a:r>
              <a:rPr lang="en-US" sz="1250" dirty="0"/>
              <a:t>, “LittleFe grant,” LittleFe project, $2.5K</a:t>
            </a:r>
          </a:p>
          <a:p>
            <a:pPr>
              <a:lnSpc>
                <a:spcPct val="80000"/>
              </a:lnSpc>
              <a:buClr>
                <a:schemeClr val="tx1"/>
              </a:buClr>
              <a:buSzTx/>
              <a:buFont typeface="+mj-lt"/>
              <a:buAutoNum type="arabicPeriod" startAt="422"/>
            </a:pPr>
            <a:r>
              <a:rPr lang="en-US" sz="1250" dirty="0"/>
              <a:t>L. Sells, J. </a:t>
            </a:r>
            <a:r>
              <a:rPr lang="en-US" sz="1250" dirty="0" err="1"/>
              <a:t>Goulden</a:t>
            </a:r>
            <a:r>
              <a:rPr lang="en-US" sz="1250" dirty="0"/>
              <a:t>, “Early Adopter Grant,” NSF/TCPP, $2.5K</a:t>
            </a:r>
          </a:p>
          <a:p>
            <a:pPr>
              <a:lnSpc>
                <a:spcPct val="80000"/>
              </a:lnSpc>
              <a:buClr>
                <a:schemeClr val="tx1"/>
              </a:buClr>
              <a:buSzTx/>
              <a:buFont typeface="+mj-lt"/>
              <a:buAutoNum type="arabicPeriod" startAt="422"/>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926732"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77</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430"/>
            </a:pPr>
            <a:r>
              <a:rPr lang="en-US" sz="1250" dirty="0"/>
              <a:t>B. Moore III et al, “Department of the Interior South-Central Regional Climate Science Center,” US Dept of the Interior, $3.5M (total), $1.4M (OU)</a:t>
            </a:r>
          </a:p>
          <a:p>
            <a:pPr>
              <a:lnSpc>
                <a:spcPct val="80000"/>
              </a:lnSpc>
              <a:buClr>
                <a:schemeClr val="tx1"/>
              </a:buClr>
              <a:buSzTx/>
              <a:buFont typeface="+mj-lt"/>
              <a:buAutoNum type="arabicPeriod" startAt="430"/>
            </a:pPr>
            <a:r>
              <a:rPr lang="en-US" sz="1250" dirty="0"/>
              <a:t>A. </a:t>
            </a:r>
            <a:r>
              <a:rPr lang="en-US" sz="1250" dirty="0" err="1"/>
              <a:t>Striolo</a:t>
            </a:r>
            <a:r>
              <a:rPr lang="en-US" sz="1250" dirty="0"/>
              <a:t>, D. </a:t>
            </a:r>
            <a:r>
              <a:rPr lang="en-US" sz="1250" dirty="0" err="1"/>
              <a:t>Resasco</a:t>
            </a:r>
            <a:r>
              <a:rPr lang="en-US" sz="1250" dirty="0"/>
              <a:t> et al, “Center for Application of Single-Walled Carbon </a:t>
            </a:r>
            <a:r>
              <a:rPr lang="en-US" sz="1250" dirty="0" err="1"/>
              <a:t>Nanotubes</a:t>
            </a:r>
            <a:r>
              <a:rPr lang="en-US" sz="1250" dirty="0"/>
              <a:t>,” DOE, $1M</a:t>
            </a:r>
          </a:p>
          <a:p>
            <a:pPr>
              <a:lnSpc>
                <a:spcPct val="80000"/>
              </a:lnSpc>
              <a:buClr>
                <a:schemeClr val="tx1"/>
              </a:buClr>
              <a:buSzTx/>
              <a:buFont typeface="+mj-lt"/>
              <a:buAutoNum type="arabicPeriod" startAt="430"/>
            </a:pPr>
            <a:r>
              <a:rPr lang="en-US" sz="1250" dirty="0"/>
              <a:t>J. K. </a:t>
            </a:r>
            <a:r>
              <a:rPr lang="en-US" sz="1250" dirty="0" err="1"/>
              <a:t>Shen</a:t>
            </a:r>
            <a:r>
              <a:rPr lang="en-US" sz="1250" dirty="0"/>
              <a:t>, “CAREER: Electrostatic Mechanisms in Protein Stability and Folding, NSF, $773K</a:t>
            </a:r>
          </a:p>
          <a:p>
            <a:pPr>
              <a:lnSpc>
                <a:spcPct val="80000"/>
              </a:lnSpc>
              <a:buClr>
                <a:schemeClr val="tx1"/>
              </a:buClr>
              <a:buSzTx/>
              <a:buFont typeface="+mj-lt"/>
              <a:buAutoNum type="arabicPeriod" startAt="430"/>
            </a:pPr>
            <a:r>
              <a:rPr lang="en-US" sz="1250" dirty="0"/>
              <a:t>Y. </a:t>
            </a:r>
            <a:r>
              <a:rPr lang="en-US" sz="1250" dirty="0" err="1"/>
              <a:t>Kogan</a:t>
            </a:r>
            <a:r>
              <a:rPr lang="en-US" sz="1250" dirty="0"/>
              <a:t>, “Parameterization of cumulus convective cloud systems in </a:t>
            </a:r>
            <a:r>
              <a:rPr lang="en-US" sz="1250" dirty="0" err="1"/>
              <a:t>mesoscale</a:t>
            </a:r>
            <a:r>
              <a:rPr lang="en-US" sz="1250" dirty="0"/>
              <a:t> forecast models,” ONR, $594K</a:t>
            </a:r>
          </a:p>
          <a:p>
            <a:pPr>
              <a:lnSpc>
                <a:spcPct val="80000"/>
              </a:lnSpc>
              <a:buClr>
                <a:schemeClr val="tx1"/>
              </a:buClr>
              <a:buSzTx/>
              <a:buFont typeface="+mj-lt"/>
              <a:buAutoNum type="arabicPeriod" startAt="430"/>
            </a:pPr>
            <a:r>
              <a:rPr lang="en-US" sz="1250" dirty="0"/>
              <a:t>X. Wang, M. </a:t>
            </a:r>
            <a:r>
              <a:rPr lang="en-US" sz="1250" dirty="0" err="1"/>
              <a:t>Xue</a:t>
            </a:r>
            <a:r>
              <a:rPr lang="en-US" sz="1250" dirty="0"/>
              <a:t>, F. Kong, “Optimal Design of Multi-scale Ensemble Systems for Convective-Scale Probabilistic Forecasting,” NSF, $395K</a:t>
            </a:r>
          </a:p>
          <a:p>
            <a:pPr>
              <a:lnSpc>
                <a:spcPct val="80000"/>
              </a:lnSpc>
              <a:buClr>
                <a:schemeClr val="tx1"/>
              </a:buClr>
              <a:buSzTx/>
              <a:buFont typeface="+mj-lt"/>
              <a:buAutoNum type="arabicPeriod" startAt="430"/>
            </a:pPr>
            <a:r>
              <a:rPr lang="en-US" sz="1250" dirty="0"/>
              <a:t>R. D. Palmer, T.-Y. Yu, “NMQ and WDSS-II for the KMA radar network: Real-time, effective, and integrated weather products,” Space Environment Laboratory, Inc., $361K</a:t>
            </a:r>
          </a:p>
          <a:p>
            <a:pPr>
              <a:lnSpc>
                <a:spcPct val="80000"/>
              </a:lnSpc>
              <a:buClr>
                <a:schemeClr val="tx1"/>
              </a:buClr>
              <a:buSzTx/>
              <a:buFont typeface="+mj-lt"/>
              <a:buAutoNum type="arabicPeriod" startAt="430"/>
            </a:pPr>
            <a:r>
              <a:rPr lang="en-US" sz="1250" dirty="0"/>
              <a:t>B. Grady, A. </a:t>
            </a:r>
            <a:r>
              <a:rPr lang="en-US" sz="1250" dirty="0" err="1"/>
              <a:t>Striolo</a:t>
            </a:r>
            <a:r>
              <a:rPr lang="en-US" sz="1250" dirty="0"/>
              <a:t>, “Novel </a:t>
            </a:r>
            <a:r>
              <a:rPr lang="en-US" sz="1250" dirty="0" err="1"/>
              <a:t>Supramolecular</a:t>
            </a:r>
            <a:r>
              <a:rPr lang="en-US" sz="1250" dirty="0"/>
              <a:t> Structures of Laterally Confined </a:t>
            </a:r>
            <a:r>
              <a:rPr lang="en-US" sz="1250" dirty="0" err="1"/>
              <a:t>Amphiphilic</a:t>
            </a:r>
            <a:r>
              <a:rPr lang="en-US" sz="1250" dirty="0"/>
              <a:t> Molecules,” NSF, $335K</a:t>
            </a:r>
          </a:p>
          <a:p>
            <a:pPr>
              <a:lnSpc>
                <a:spcPct val="80000"/>
              </a:lnSpc>
              <a:buClr>
                <a:schemeClr val="tx1"/>
              </a:buClr>
              <a:buSzTx/>
              <a:buFont typeface="+mj-lt"/>
              <a:buAutoNum type="arabicPeriod" startAt="430"/>
            </a:pPr>
            <a:r>
              <a:rPr lang="en-US" sz="1250" dirty="0"/>
              <a:t>D. </a:t>
            </a:r>
            <a:r>
              <a:rPr lang="en-US" sz="1250" dirty="0" err="1"/>
              <a:t>Resasco</a:t>
            </a:r>
            <a:r>
              <a:rPr lang="en-US" sz="1250" dirty="0"/>
              <a:t>, D. </a:t>
            </a:r>
            <a:r>
              <a:rPr lang="en-US" sz="1250" dirty="0" err="1"/>
              <a:t>Papavassiliou</a:t>
            </a:r>
            <a:r>
              <a:rPr lang="en-US" sz="1250" dirty="0"/>
              <a:t> et al, “</a:t>
            </a:r>
            <a:r>
              <a:rPr lang="en-US" sz="1250" dirty="0" err="1"/>
              <a:t>Interfacially</a:t>
            </a:r>
            <a:r>
              <a:rPr lang="en-US" sz="1250" dirty="0"/>
              <a:t> active SWNT/silica </a:t>
            </a:r>
            <a:r>
              <a:rPr lang="en-US" sz="1250" dirty="0" err="1"/>
              <a:t>nanohybrids</a:t>
            </a:r>
            <a:r>
              <a:rPr lang="en-US" sz="1250" dirty="0"/>
              <a:t>,” Advanced Energy Consortium, $331K</a:t>
            </a:r>
          </a:p>
          <a:p>
            <a:pPr>
              <a:lnSpc>
                <a:spcPct val="80000"/>
              </a:lnSpc>
              <a:buClr>
                <a:schemeClr val="tx1"/>
              </a:buClr>
              <a:buSzTx/>
              <a:buFont typeface="+mj-lt"/>
              <a:buAutoNum type="arabicPeriod" startAt="430"/>
            </a:pPr>
            <a:r>
              <a:rPr lang="en-US" sz="1250" dirty="0"/>
              <a:t>C. Y. Tang , R. </a:t>
            </a:r>
            <a:r>
              <a:rPr lang="en-US" sz="1250" dirty="0" err="1"/>
              <a:t>Ramakumar</a:t>
            </a:r>
            <a:r>
              <a:rPr lang="en-US" sz="1250" dirty="0"/>
              <a:t>, N. Jiang , “Control and Operation of Large-Scale Wind Farms in the Power System”, NSF, $231K</a:t>
            </a:r>
          </a:p>
          <a:p>
            <a:pPr>
              <a:lnSpc>
                <a:spcPct val="80000"/>
              </a:lnSpc>
              <a:buClr>
                <a:schemeClr val="tx1"/>
              </a:buClr>
              <a:buSzTx/>
              <a:buFont typeface="+mj-lt"/>
              <a:buAutoNum type="arabicPeriod" startAt="430"/>
            </a:pPr>
            <a:endParaRPr lang="en-US" sz="130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39"/>
            </a:pPr>
            <a:r>
              <a:rPr lang="en-US" sz="1250" dirty="0"/>
              <a:t>J. </a:t>
            </a:r>
            <a:r>
              <a:rPr lang="en-US" sz="1250" dirty="0" err="1"/>
              <a:t>Shen</a:t>
            </a:r>
            <a:r>
              <a:rPr lang="en-US" sz="1250" dirty="0"/>
              <a:t>, “Electrostatic </a:t>
            </a:r>
            <a:r>
              <a:rPr lang="en-US" sz="1250" dirty="0" err="1"/>
              <a:t>Modulationof</a:t>
            </a:r>
            <a:r>
              <a:rPr lang="en-US" sz="1250" dirty="0"/>
              <a:t> Protein Stability and Folding,” NIH, $1.4M</a:t>
            </a:r>
          </a:p>
          <a:p>
            <a:pPr>
              <a:lnSpc>
                <a:spcPct val="80000"/>
              </a:lnSpc>
              <a:buClr>
                <a:schemeClr val="tx1"/>
              </a:buClr>
              <a:buSzTx/>
              <a:buFont typeface="+mj-lt"/>
              <a:buAutoNum type="arabicPeriod" startAt="439"/>
            </a:pPr>
            <a:r>
              <a:rPr lang="en-US" sz="1250" dirty="0"/>
              <a:t>Y. Wang, “Theoretical Tools for Measuring Dark Energy from Galaxy Clustering,” DOE, $230K</a:t>
            </a:r>
          </a:p>
          <a:p>
            <a:pPr>
              <a:lnSpc>
                <a:spcPct val="80000"/>
              </a:lnSpc>
              <a:buClr>
                <a:schemeClr val="tx1"/>
              </a:buClr>
              <a:buSzTx/>
              <a:buFont typeface="+mj-lt"/>
              <a:buAutoNum type="arabicPeriod" startAt="439"/>
            </a:pPr>
            <a:r>
              <a:rPr lang="en-US" sz="1250" dirty="0"/>
              <a:t>F. Kong, M. </a:t>
            </a:r>
            <a:r>
              <a:rPr lang="en-US" sz="1250" dirty="0" err="1"/>
              <a:t>Xue</a:t>
            </a:r>
            <a:r>
              <a:rPr lang="en-US" sz="1250" dirty="0"/>
              <a:t>, “Further Enhancement to the Hourly Assimilation and Prediction System (HAPS) for Shenzhen Meteorological Bureau.” Shenzhen Institute of Advanced Technology, Chinese Academy of Science, $228K</a:t>
            </a:r>
          </a:p>
          <a:p>
            <a:pPr>
              <a:lnSpc>
                <a:spcPct val="80000"/>
              </a:lnSpc>
              <a:buClr>
                <a:schemeClr val="tx1"/>
              </a:buClr>
              <a:buSzTx/>
              <a:buFont typeface="+mj-lt"/>
              <a:buAutoNum type="arabicPeriod" startAt="439"/>
            </a:pPr>
            <a:r>
              <a:rPr lang="en-US" sz="1250" dirty="0"/>
              <a:t>P. Attar, P. </a:t>
            </a:r>
            <a:r>
              <a:rPr lang="en-US" sz="1250" dirty="0" err="1"/>
              <a:t>Vedula</a:t>
            </a:r>
            <a:r>
              <a:rPr lang="en-US" sz="1250" dirty="0"/>
              <a:t>, “Multi-fidelity Modeling and Simulation (M&amp;S) Tool for Nonlinear </a:t>
            </a:r>
            <a:r>
              <a:rPr lang="en-US" sz="1250" dirty="0" err="1"/>
              <a:t>Aeroelasticity</a:t>
            </a:r>
            <a:r>
              <a:rPr lang="en-US" sz="1250" dirty="0"/>
              <a:t>,” Advanced Dynamics, $160K</a:t>
            </a:r>
          </a:p>
          <a:p>
            <a:pPr>
              <a:lnSpc>
                <a:spcPct val="80000"/>
              </a:lnSpc>
              <a:buClr>
                <a:schemeClr val="tx1"/>
              </a:buClr>
              <a:buSzTx/>
              <a:buFont typeface="+mj-lt"/>
              <a:buAutoNum type="arabicPeriod" startAt="439"/>
            </a:pPr>
            <a:r>
              <a:rPr lang="en-US" sz="1250" dirty="0"/>
              <a:t>B. </a:t>
            </a:r>
            <a:r>
              <a:rPr lang="en-US" sz="1250" dirty="0" err="1"/>
              <a:t>Eskridge</a:t>
            </a:r>
            <a:r>
              <a:rPr lang="en-US" sz="1250" dirty="0"/>
              <a:t>, “CDI-TYPE I: RUI: Emergent Hierarchies of Leaders in Multi-Robot Systems,” NSF, $159K</a:t>
            </a:r>
          </a:p>
          <a:p>
            <a:pPr>
              <a:lnSpc>
                <a:spcPct val="80000"/>
              </a:lnSpc>
              <a:buClr>
                <a:schemeClr val="tx1"/>
              </a:buClr>
              <a:buSzTx/>
              <a:buFont typeface="+mj-lt"/>
              <a:buAutoNum type="arabicPeriod" startAt="439"/>
            </a:pPr>
            <a:r>
              <a:rPr lang="en-US" sz="1250" dirty="0"/>
              <a:t>A. </a:t>
            </a:r>
            <a:r>
              <a:rPr lang="en-US" sz="1250" dirty="0" err="1"/>
              <a:t>Striolo</a:t>
            </a:r>
            <a:r>
              <a:rPr lang="en-US" sz="1250" dirty="0"/>
              <a:t>, “Mixed-Volatile Fluids Relevant to Subsurface Energy Systems,” DOE, $120K</a:t>
            </a:r>
          </a:p>
          <a:p>
            <a:pPr>
              <a:lnSpc>
                <a:spcPct val="80000"/>
              </a:lnSpc>
              <a:buClr>
                <a:schemeClr val="tx1"/>
              </a:buClr>
              <a:buSzTx/>
              <a:buFont typeface="+mj-lt"/>
              <a:buAutoNum type="arabicPeriod" startAt="439"/>
            </a:pPr>
            <a:r>
              <a:rPr lang="en-US" sz="1250" dirty="0"/>
              <a:t>P. </a:t>
            </a:r>
            <a:r>
              <a:rPr lang="en-US" sz="1250" dirty="0" err="1"/>
              <a:t>Skubic</a:t>
            </a:r>
            <a:r>
              <a:rPr lang="en-US" sz="1250" dirty="0"/>
              <a:t>, M. Strauss, “OU Contribution to the ATLAS Southwest Tier 2 Computing Center (Supplement),” NSF, $110K</a:t>
            </a:r>
          </a:p>
          <a:p>
            <a:pPr>
              <a:lnSpc>
                <a:spcPct val="80000"/>
              </a:lnSpc>
              <a:buClr>
                <a:schemeClr val="tx1"/>
              </a:buClr>
              <a:buSzTx/>
              <a:buFont typeface="+mj-lt"/>
              <a:buAutoNum type="arabicPeriod" startAt="439"/>
            </a:pPr>
            <a:r>
              <a:rPr lang="en-US" sz="1250" dirty="0"/>
              <a:t>P. Attar, “High-Fidelity Computational </a:t>
            </a:r>
            <a:r>
              <a:rPr lang="en-US" sz="1250" dirty="0" err="1"/>
              <a:t>Aeroelastic</a:t>
            </a:r>
            <a:r>
              <a:rPr lang="en-US" sz="1250" dirty="0"/>
              <a:t> Solver Research,” Ohio Aerospace Institute, $53K</a:t>
            </a:r>
          </a:p>
          <a:p>
            <a:pPr>
              <a:lnSpc>
                <a:spcPct val="80000"/>
              </a:lnSpc>
              <a:buClr>
                <a:schemeClr val="tx1"/>
              </a:buClr>
              <a:buSzTx/>
              <a:buFont typeface="+mj-lt"/>
              <a:buAutoNum type="arabicPeriod" startAt="439"/>
            </a:pPr>
            <a:r>
              <a:rPr lang="en-US" sz="1250" dirty="0"/>
              <a:t>P. </a:t>
            </a:r>
            <a:r>
              <a:rPr lang="en-US" sz="1250" dirty="0" err="1"/>
              <a:t>Skubic</a:t>
            </a:r>
            <a:r>
              <a:rPr lang="en-US" sz="1250" dirty="0"/>
              <a:t>, M. Strauss, “OU Contribution to the ATLAS Southwest Tier 2 Computing Center (Supplement),” NSF, $50K</a:t>
            </a:r>
          </a:p>
          <a:p>
            <a:pPr>
              <a:lnSpc>
                <a:spcPct val="80000"/>
              </a:lnSpc>
              <a:buClr>
                <a:schemeClr val="tx1"/>
              </a:buClr>
              <a:buSzTx/>
              <a:buFont typeface="+mj-lt"/>
              <a:buAutoNum type="arabicPeriod" startAt="7"/>
            </a:pPr>
            <a:endParaRPr lang="en-US" sz="1250" dirty="0"/>
          </a:p>
          <a:p>
            <a:pPr>
              <a:lnSpc>
                <a:spcPct val="80000"/>
              </a:lnSpc>
              <a:buClr>
                <a:schemeClr val="tx1"/>
              </a:buClr>
              <a:buSzTx/>
              <a:buFont typeface="Wingdings" pitchFamily="2" charset="2"/>
              <a:buAutoNum type="arabicPeriod" startAt="7"/>
            </a:pPr>
            <a:endParaRPr lang="en-US" sz="1250" dirty="0"/>
          </a:p>
          <a:p>
            <a:pPr>
              <a:lnSpc>
                <a:spcPct val="80000"/>
              </a:lnSpc>
              <a:buClr>
                <a:schemeClr val="tx1"/>
              </a:buClr>
              <a:buSzTx/>
              <a:buFont typeface="Wingdings" pitchFamily="2" charset="2"/>
              <a:buAutoNum type="arabicPeriod" startAt="7"/>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78</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457200" y="1219200"/>
            <a:ext cx="4267200" cy="4495800"/>
          </a:xfrm>
        </p:spPr>
        <p:txBody>
          <a:bodyPr/>
          <a:lstStyle/>
          <a:p>
            <a:pPr>
              <a:lnSpc>
                <a:spcPct val="80000"/>
              </a:lnSpc>
              <a:buClr>
                <a:schemeClr val="tx1"/>
              </a:buClr>
              <a:buSzTx/>
              <a:buFont typeface="+mj-lt"/>
              <a:buAutoNum type="arabicPeriod" startAt="448"/>
            </a:pPr>
            <a:r>
              <a:rPr lang="en-US" sz="1250" dirty="0"/>
              <a:t>P. </a:t>
            </a:r>
            <a:r>
              <a:rPr lang="en-US" sz="1250" dirty="0" err="1"/>
              <a:t>Skubic</a:t>
            </a:r>
            <a:r>
              <a:rPr lang="en-US" sz="1250" dirty="0"/>
              <a:t>, M. Strauss, “University of Oklahoma Contribution to OSG Software Development,” Brookhaven National Laboratory, $50K.</a:t>
            </a:r>
          </a:p>
          <a:p>
            <a:pPr>
              <a:lnSpc>
                <a:spcPct val="80000"/>
              </a:lnSpc>
              <a:buClr>
                <a:schemeClr val="tx1"/>
              </a:buClr>
              <a:buSzTx/>
              <a:buFont typeface="+mj-lt"/>
              <a:buAutoNum type="arabicPeriod" startAt="448"/>
            </a:pPr>
            <a:r>
              <a:rPr lang="en-US" sz="1250" dirty="0"/>
              <a:t>P. Attar, “Computational Model Development and Experimental Validation Measurements for Membrane-Batten Wing,” Ohio Aerospace Institute, $43K</a:t>
            </a:r>
          </a:p>
          <a:p>
            <a:pPr>
              <a:lnSpc>
                <a:spcPct val="80000"/>
              </a:lnSpc>
              <a:buClr>
                <a:schemeClr val="tx1"/>
              </a:buClr>
              <a:buSzTx/>
              <a:buFont typeface="+mj-lt"/>
              <a:buAutoNum type="arabicPeriod" startAt="448"/>
            </a:pPr>
            <a:r>
              <a:rPr lang="en-US" sz="1250" dirty="0"/>
              <a:t>A. </a:t>
            </a:r>
            <a:r>
              <a:rPr lang="en-US" sz="1250" dirty="0" err="1"/>
              <a:t>Striolo</a:t>
            </a:r>
            <a:r>
              <a:rPr lang="en-US" sz="1250" dirty="0"/>
              <a:t>, “Reduced Carbon in Earth’s Crust and Mantle I,” Alfred P. Sloan Foundation, $39K.</a:t>
            </a:r>
          </a:p>
          <a:p>
            <a:pPr>
              <a:lnSpc>
                <a:spcPct val="80000"/>
              </a:lnSpc>
              <a:buClr>
                <a:schemeClr val="tx1"/>
              </a:buClr>
              <a:buSzTx/>
              <a:buFont typeface="+mj-lt"/>
              <a:buAutoNum type="arabicPeriod" startAt="448"/>
            </a:pPr>
            <a:r>
              <a:rPr lang="en-US" sz="1250" dirty="0"/>
              <a:t>J. </a:t>
            </a:r>
            <a:r>
              <a:rPr lang="en-US" sz="1250" dirty="0" err="1"/>
              <a:t>Gao</a:t>
            </a:r>
            <a:r>
              <a:rPr lang="en-US" sz="1250" dirty="0"/>
              <a:t>, “Advancing Research on </a:t>
            </a:r>
            <a:r>
              <a:rPr lang="en-US" sz="1250" dirty="0" err="1"/>
              <a:t>Realtime</a:t>
            </a:r>
            <a:r>
              <a:rPr lang="en-US" sz="1250" dirty="0"/>
              <a:t> Weather-Adaptive 3DVAR Analyses with Automatic Storm Positioning and On-demand Capability,” NOAA, $36K</a:t>
            </a:r>
          </a:p>
          <a:p>
            <a:pPr>
              <a:lnSpc>
                <a:spcPct val="80000"/>
              </a:lnSpc>
              <a:buClr>
                <a:schemeClr val="tx1"/>
              </a:buClr>
              <a:buSzTx/>
              <a:buFont typeface="+mj-lt"/>
              <a:buAutoNum type="arabicPeriod" startAt="448"/>
            </a:pPr>
            <a:r>
              <a:rPr lang="en-US" sz="1250" dirty="0"/>
              <a:t>M. </a:t>
            </a:r>
            <a:r>
              <a:rPr lang="en-US" sz="1250" dirty="0" err="1"/>
              <a:t>Xue</a:t>
            </a:r>
            <a:r>
              <a:rPr lang="en-US" sz="1250" dirty="0"/>
              <a:t>, “Probabilistic Forecasting for Aviation Decision Aid Applications,” Impact Technologies,$20K</a:t>
            </a:r>
          </a:p>
          <a:p>
            <a:pPr>
              <a:lnSpc>
                <a:spcPct val="80000"/>
              </a:lnSpc>
              <a:buClr>
                <a:schemeClr val="tx1"/>
              </a:buClr>
              <a:buSzTx/>
              <a:buFont typeface="+mj-lt"/>
              <a:buAutoNum type="arabicPeriod" startAt="448"/>
            </a:pPr>
            <a:r>
              <a:rPr lang="en-US" sz="1250" dirty="0"/>
              <a:t>P. Attar, P. </a:t>
            </a:r>
            <a:r>
              <a:rPr lang="en-US" sz="1250" dirty="0" err="1"/>
              <a:t>Vedula</a:t>
            </a:r>
            <a:r>
              <a:rPr lang="en-US" sz="1250" dirty="0"/>
              <a:t>, “Towards Better Modeling and Simulation of Nonlinear </a:t>
            </a:r>
            <a:r>
              <a:rPr lang="en-US" sz="1250" dirty="0" err="1"/>
              <a:t>Aeroelasticity</a:t>
            </a:r>
            <a:r>
              <a:rPr lang="en-US" sz="1250" dirty="0"/>
              <a:t> On and Beyond Transonic Regimes,” Advanced Dynamics, $20K</a:t>
            </a:r>
          </a:p>
          <a:p>
            <a:pPr>
              <a:lnSpc>
                <a:spcPct val="80000"/>
              </a:lnSpc>
              <a:buClr>
                <a:schemeClr val="tx1"/>
              </a:buClr>
              <a:buSzTx/>
              <a:buFont typeface="+mj-lt"/>
              <a:buAutoNum type="arabicPeriod" startAt="448"/>
            </a:pPr>
            <a:r>
              <a:rPr lang="en-US" sz="1250" dirty="0"/>
              <a:t>P. Attar, P. </a:t>
            </a:r>
            <a:r>
              <a:rPr lang="en-US" sz="1250" dirty="0" err="1"/>
              <a:t>Vedula</a:t>
            </a:r>
            <a:r>
              <a:rPr lang="en-US" sz="1250" dirty="0"/>
              <a:t>, “High-Fidelity Computational </a:t>
            </a:r>
            <a:r>
              <a:rPr lang="en-US" sz="1250" dirty="0" err="1"/>
              <a:t>Aeroelastic</a:t>
            </a:r>
            <a:r>
              <a:rPr lang="en-US" sz="1250" dirty="0"/>
              <a:t> Models in Support of Certification Airworthiness of Control Surfaces with </a:t>
            </a:r>
            <a:r>
              <a:rPr lang="en-US" sz="1250" dirty="0" err="1"/>
              <a:t>Freeplay</a:t>
            </a:r>
            <a:r>
              <a:rPr lang="en-US" sz="1250" dirty="0"/>
              <a:t> and Other Nonlinear Features,” Advanced Dynamics, $9K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7"/>
            </a:pPr>
            <a:endParaRPr lang="en-US" sz="1250" dirty="0"/>
          </a:p>
          <a:p>
            <a:pPr>
              <a:lnSpc>
                <a:spcPct val="80000"/>
              </a:lnSpc>
              <a:buClr>
                <a:schemeClr val="tx1"/>
              </a:buClr>
              <a:buSzTx/>
              <a:buFont typeface="Wingdings" pitchFamily="2" charset="2"/>
              <a:buAutoNum type="arabicPeriod" startAt="7"/>
            </a:pPr>
            <a:endParaRPr lang="en-US" sz="1250" dirty="0"/>
          </a:p>
          <a:p>
            <a:pPr>
              <a:lnSpc>
                <a:spcPct val="80000"/>
              </a:lnSpc>
              <a:buClr>
                <a:schemeClr val="tx1"/>
              </a:buClr>
              <a:buSzTx/>
              <a:buFont typeface="Wingdings" pitchFamily="2" charset="2"/>
              <a:buAutoNum type="arabicPeriod" startAt="7"/>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79</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455"/>
            </a:pPr>
            <a:r>
              <a:rPr lang="en-US" sz="1250" dirty="0"/>
              <a:t>H. Neeman, D. Brunson (OSU), J. Deaton (</a:t>
            </a:r>
            <a:r>
              <a:rPr lang="en-US" sz="1250" dirty="0" err="1"/>
              <a:t>OneNet</a:t>
            </a:r>
            <a:r>
              <a:rPr lang="en-US" sz="1250" dirty="0"/>
              <a:t>), J. He (Noble Foundation), D. </a:t>
            </a:r>
            <a:r>
              <a:rPr lang="en-US" sz="1250" dirty="0" err="1"/>
              <a:t>Schoenefeld</a:t>
            </a:r>
            <a:r>
              <a:rPr lang="en-US" sz="1250" dirty="0"/>
              <a:t> (TU), J. Snow (Langston U), M. Strauss (OU), X. Xiao (OU), M. </a:t>
            </a:r>
            <a:r>
              <a:rPr lang="en-US" sz="1250" dirty="0" err="1"/>
              <a:t>Xue</a:t>
            </a:r>
            <a:r>
              <a:rPr lang="en-US" sz="1250" dirty="0"/>
              <a:t> (OU), “Oklahoma Optical Initiative,” NSF, $1.17M</a:t>
            </a:r>
          </a:p>
          <a:p>
            <a:pPr>
              <a:lnSpc>
                <a:spcPct val="80000"/>
              </a:lnSpc>
              <a:buClr>
                <a:schemeClr val="tx1"/>
              </a:buClr>
              <a:buSzTx/>
              <a:buFont typeface="+mj-lt"/>
              <a:buAutoNum type="arabicPeriod" startAt="455"/>
            </a:pPr>
            <a:r>
              <a:rPr lang="en-US" sz="1250" dirty="0"/>
              <a:t>H. Neeman, M. Jensen, M. Strauss, X. Xiao, M. </a:t>
            </a:r>
            <a:r>
              <a:rPr lang="en-US" sz="1250" dirty="0" err="1"/>
              <a:t>Xue</a:t>
            </a:r>
            <a:r>
              <a:rPr lang="en-US" sz="1250" dirty="0"/>
              <a:t>, E. Baron, K. </a:t>
            </a:r>
            <a:r>
              <a:rPr lang="en-US" sz="1250" dirty="0" err="1"/>
              <a:t>Dresback</a:t>
            </a:r>
            <a:r>
              <a:rPr lang="en-US" sz="1250" dirty="0"/>
              <a:t>, R. </a:t>
            </a:r>
            <a:r>
              <a:rPr lang="en-US" sz="1250" dirty="0" err="1"/>
              <a:t>Kolar</a:t>
            </a:r>
            <a:r>
              <a:rPr lang="en-US" sz="1250" dirty="0"/>
              <a:t>, A. McGovern, R. Palmer, D. </a:t>
            </a:r>
            <a:r>
              <a:rPr lang="en-US" sz="1250" dirty="0" err="1"/>
              <a:t>Papavassiliou</a:t>
            </a:r>
            <a:r>
              <a:rPr lang="en-US" sz="1250" dirty="0"/>
              <a:t>, H. </a:t>
            </a:r>
            <a:r>
              <a:rPr lang="en-US" sz="1250" dirty="0" err="1"/>
              <a:t>Severini</a:t>
            </a:r>
            <a:r>
              <a:rPr lang="en-US" sz="1250" dirty="0"/>
              <a:t>, P. </a:t>
            </a:r>
            <a:r>
              <a:rPr lang="en-US" sz="1250" dirty="0" err="1"/>
              <a:t>Skubic</a:t>
            </a:r>
            <a:r>
              <a:rPr lang="en-US" sz="1250" dirty="0"/>
              <a:t>, T. </a:t>
            </a:r>
            <a:r>
              <a:rPr lang="en-US" sz="1250" dirty="0" err="1"/>
              <a:t>Trafalis</a:t>
            </a:r>
            <a:r>
              <a:rPr lang="en-US" sz="1250" dirty="0"/>
              <a:t>, M. Wenger, R. Wheeler (Duquesne U), “MRI: Acquisition of Extensible Petascale Storage for Data Intensive Research,” NSF, $793K</a:t>
            </a:r>
          </a:p>
          <a:p>
            <a:pPr>
              <a:lnSpc>
                <a:spcPct val="80000"/>
              </a:lnSpc>
              <a:buClr>
                <a:schemeClr val="tx1"/>
              </a:buClr>
              <a:buSzTx/>
              <a:buFont typeface="+mj-lt"/>
              <a:buAutoNum type="arabicPeriod" startAt="455"/>
            </a:pPr>
            <a:r>
              <a:rPr lang="en-US" sz="1250" dirty="0"/>
              <a:t>D. </a:t>
            </a:r>
            <a:r>
              <a:rPr lang="en-US" sz="1250" dirty="0" err="1"/>
              <a:t>Resasco</a:t>
            </a:r>
            <a:r>
              <a:rPr lang="en-US" sz="1250" dirty="0"/>
              <a:t>, J. Harwell, F. </a:t>
            </a:r>
            <a:r>
              <a:rPr lang="en-US" sz="1250" dirty="0" err="1"/>
              <a:t>Jentoft</a:t>
            </a:r>
            <a:r>
              <a:rPr lang="en-US" sz="1250" dirty="0"/>
              <a:t>, K. </a:t>
            </a:r>
            <a:r>
              <a:rPr lang="en-US" sz="1250" dirty="0" err="1"/>
              <a:t>Gasem</a:t>
            </a:r>
            <a:r>
              <a:rPr lang="en-US" sz="1250" dirty="0"/>
              <a:t>, S. Wang, “Center for Interfacial Reaction Engineering (CIRE),” DOE EPSCoR, $2.4M ($1.97M OU)</a:t>
            </a:r>
          </a:p>
          <a:p>
            <a:pPr>
              <a:lnSpc>
                <a:spcPct val="80000"/>
              </a:lnSpc>
              <a:buClr>
                <a:schemeClr val="tx1"/>
              </a:buClr>
              <a:buSzTx/>
              <a:buFont typeface="+mj-lt"/>
              <a:buAutoNum type="arabicPeriod" startAt="455"/>
            </a:pPr>
            <a:r>
              <a:rPr lang="en-US" sz="1250" dirty="0"/>
              <a:t>P. </a:t>
            </a:r>
            <a:r>
              <a:rPr lang="en-US" sz="1250" dirty="0" err="1"/>
              <a:t>Skubic</a:t>
            </a:r>
            <a:r>
              <a:rPr lang="en-US" sz="1250" dirty="0"/>
              <a:t>, M. Strauss, B. Abbott, P. Gutierrez, “Experimental Physics Investigations Using Colliding Beam Detectors at </a:t>
            </a:r>
            <a:r>
              <a:rPr lang="en-US" sz="1250" dirty="0" err="1"/>
              <a:t>Fermilab</a:t>
            </a:r>
            <a:r>
              <a:rPr lang="en-US" sz="1250" dirty="0"/>
              <a:t> and the Large Hadron Collider (LHC) (TASK A) 2010-2013 Renewal,” DOE, $2.8M</a:t>
            </a:r>
          </a:p>
          <a:p>
            <a:pPr>
              <a:lnSpc>
                <a:spcPct val="80000"/>
              </a:lnSpc>
              <a:buClr>
                <a:schemeClr val="tx1"/>
              </a:buClr>
              <a:buSzTx/>
              <a:buFont typeface="+mj-lt"/>
              <a:buAutoNum type="arabicPeriod" startAt="455"/>
            </a:pPr>
            <a:r>
              <a:rPr lang="en-US" sz="1250" dirty="0"/>
              <a:t>R. Palmer, Y. Zhang, G. Zhang, T. Yu, M. </a:t>
            </a:r>
            <a:r>
              <a:rPr lang="en-US" sz="1250" dirty="0" err="1"/>
              <a:t>Yeary</a:t>
            </a:r>
            <a:r>
              <a:rPr lang="en-US" sz="1250" dirty="0"/>
              <a:t>, Y. Hong, J. Crain, P. </a:t>
            </a:r>
            <a:r>
              <a:rPr lang="en-US" sz="1250" dirty="0" err="1"/>
              <a:t>Chilson</a:t>
            </a:r>
            <a:r>
              <a:rPr lang="en-US" sz="1250" dirty="0"/>
              <a:t>, “Next Generation Phased Array,” NSSL, $2M</a:t>
            </a:r>
          </a:p>
          <a:p>
            <a:pPr>
              <a:lnSpc>
                <a:spcPct val="80000"/>
              </a:lnSpc>
              <a:buClr>
                <a:schemeClr val="tx1"/>
              </a:buClr>
              <a:buSzTx/>
              <a:buFont typeface="+mj-lt"/>
              <a:buAutoNum type="arabicPeriod" startAt="455"/>
            </a:pPr>
            <a:r>
              <a:rPr lang="en-US" sz="1250" dirty="0"/>
              <a:t>P. </a:t>
            </a:r>
            <a:r>
              <a:rPr lang="en-US" sz="1250" dirty="0" err="1"/>
              <a:t>Skubic</a:t>
            </a:r>
            <a:r>
              <a:rPr lang="en-US" sz="1250" dirty="0"/>
              <a:t>, M. Strauss, B. Abbott, P. Gutierrez, “Experimental Physics Investigations Using Colliding Beam Detectors at </a:t>
            </a:r>
            <a:r>
              <a:rPr lang="en-US" sz="1250" dirty="0" err="1"/>
              <a:t>Fermilab</a:t>
            </a:r>
            <a:r>
              <a:rPr lang="en-US" sz="1250" dirty="0"/>
              <a:t> and the Large Hadron Collider (LHC) (TASK A) 2010-2013 Renewal-Revision,” DOE, $1.52M</a:t>
            </a:r>
          </a:p>
          <a:p>
            <a:pPr>
              <a:lnSpc>
                <a:spcPct val="80000"/>
              </a:lnSpc>
              <a:buClr>
                <a:schemeClr val="tx1"/>
              </a:buClr>
              <a:buSzTx/>
              <a:buFont typeface="+mj-lt"/>
              <a:buAutoNum type="arabicPeriod" startAt="455"/>
            </a:pPr>
            <a:endParaRPr lang="en-US" sz="1250" dirty="0"/>
          </a:p>
          <a:p>
            <a:pPr>
              <a:lnSpc>
                <a:spcPct val="80000"/>
              </a:lnSpc>
              <a:buClr>
                <a:schemeClr val="tx1"/>
              </a:buClr>
              <a:buSzTx/>
              <a:buFont typeface="+mj-lt"/>
              <a:buAutoNum type="arabicPeriod" startAt="455"/>
            </a:pPr>
            <a:endParaRPr lang="en-US" sz="130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61"/>
            </a:pPr>
            <a:r>
              <a:rPr lang="en-US" sz="1250" dirty="0"/>
              <a:t>D. Cole, Alberto </a:t>
            </a:r>
            <a:r>
              <a:rPr lang="en-US" sz="1250" dirty="0" err="1"/>
              <a:t>Striolo</a:t>
            </a:r>
            <a:r>
              <a:rPr lang="en-US" sz="1250" dirty="0"/>
              <a:t>, “Structure and Dynamics of Earth Materials, Interfaces and Reactions,” DOE, $1.5M ($90K OU)</a:t>
            </a:r>
          </a:p>
          <a:p>
            <a:pPr>
              <a:lnSpc>
                <a:spcPct val="80000"/>
              </a:lnSpc>
              <a:buClr>
                <a:schemeClr val="tx1"/>
              </a:buClr>
              <a:buSzTx/>
              <a:buFont typeface="+mj-lt"/>
              <a:buAutoNum type="arabicPeriod" startAt="461"/>
            </a:pPr>
            <a:r>
              <a:rPr lang="en-US" sz="1250" dirty="0"/>
              <a:t>R. </a:t>
            </a:r>
            <a:r>
              <a:rPr lang="en-US" sz="1250" dirty="0" err="1"/>
              <a:t>Sigal</a:t>
            </a:r>
            <a:r>
              <a:rPr lang="en-US" sz="1250" dirty="0"/>
              <a:t>, F. </a:t>
            </a:r>
            <a:r>
              <a:rPr lang="en-US" sz="1250" dirty="0" err="1"/>
              <a:t>Civan</a:t>
            </a:r>
            <a:r>
              <a:rPr lang="en-US" sz="1250" dirty="0"/>
              <a:t>, D. </a:t>
            </a:r>
            <a:r>
              <a:rPr lang="en-US" sz="1250" dirty="0" err="1"/>
              <a:t>Devegowda</a:t>
            </a:r>
            <a:r>
              <a:rPr lang="en-US" sz="1250" dirty="0"/>
              <a:t>, “Simulation of Shale Gas Reservoirs Incorporating the Correct Physics of Capillarity and Fluid Transport,” Research Partnership to Secure Energy for America (RPSEA), $1.05M</a:t>
            </a:r>
          </a:p>
          <a:p>
            <a:pPr>
              <a:lnSpc>
                <a:spcPct val="80000"/>
              </a:lnSpc>
              <a:buClr>
                <a:schemeClr val="tx1"/>
              </a:buClr>
              <a:buSzTx/>
              <a:buFont typeface="+mj-lt"/>
              <a:buAutoNum type="arabicPeriod" startAt="461"/>
            </a:pPr>
            <a:r>
              <a:rPr lang="en-US" sz="1250" dirty="0"/>
              <a:t>M. </a:t>
            </a:r>
            <a:r>
              <a:rPr lang="en-US" sz="1250" dirty="0" err="1"/>
              <a:t>Biggerstaff</a:t>
            </a:r>
            <a:r>
              <a:rPr lang="en-US" sz="1250" dirty="0"/>
              <a:t> , J. </a:t>
            </a:r>
            <a:r>
              <a:rPr lang="en-US" sz="1250" dirty="0" err="1"/>
              <a:t>Straka</a:t>
            </a:r>
            <a:r>
              <a:rPr lang="en-US" sz="1250" dirty="0"/>
              <a:t>, L. Wicker, </a:t>
            </a:r>
            <a:r>
              <a:rPr lang="en-US" sz="1250" dirty="0" err="1"/>
              <a:t>Zrnic</a:t>
            </a:r>
            <a:r>
              <a:rPr lang="en-US" sz="1250" dirty="0"/>
              <a:t>, </a:t>
            </a:r>
            <a:r>
              <a:rPr lang="en-US" sz="1250" dirty="0" err="1"/>
              <a:t>Zahari</a:t>
            </a:r>
            <a:r>
              <a:rPr lang="en-US" sz="1250" dirty="0"/>
              <a:t>, “MRI Development of C-Band Mobile </a:t>
            </a:r>
            <a:r>
              <a:rPr lang="en-US" sz="1250" dirty="0" err="1"/>
              <a:t>Polarimetric</a:t>
            </a:r>
            <a:r>
              <a:rPr lang="en-US" sz="1250" dirty="0"/>
              <a:t> Weather Radars,” NSF, $989K ($439K OU)</a:t>
            </a:r>
          </a:p>
          <a:p>
            <a:pPr>
              <a:lnSpc>
                <a:spcPct val="80000"/>
              </a:lnSpc>
              <a:buClr>
                <a:schemeClr val="tx1"/>
              </a:buClr>
              <a:buSzTx/>
              <a:buFont typeface="+mj-lt"/>
              <a:buAutoNum type="arabicPeriod" startAt="461"/>
            </a:pPr>
            <a:r>
              <a:rPr lang="en-US" sz="1250" dirty="0"/>
              <a:t>D. </a:t>
            </a:r>
            <a:r>
              <a:rPr lang="en-US" sz="1250" dirty="0" err="1"/>
              <a:t>Resasco</a:t>
            </a:r>
            <a:r>
              <a:rPr lang="en-US" sz="1250" dirty="0"/>
              <a:t>, D. </a:t>
            </a:r>
            <a:r>
              <a:rPr lang="en-US" sz="1250" dirty="0" err="1"/>
              <a:t>Papavassiliou</a:t>
            </a:r>
            <a:r>
              <a:rPr lang="en-US" sz="1250" dirty="0"/>
              <a:t> et al, “Carbon </a:t>
            </a:r>
            <a:r>
              <a:rPr lang="en-US" sz="1250" dirty="0" err="1"/>
              <a:t>Nanotube</a:t>
            </a:r>
            <a:r>
              <a:rPr lang="en-US" sz="1250" dirty="0"/>
              <a:t> Technology Center,” DOE, $925K</a:t>
            </a:r>
          </a:p>
          <a:p>
            <a:pPr>
              <a:lnSpc>
                <a:spcPct val="80000"/>
              </a:lnSpc>
              <a:buClr>
                <a:schemeClr val="tx1"/>
              </a:buClr>
              <a:buSzTx/>
              <a:buFont typeface="+mj-lt"/>
              <a:buAutoNum type="arabicPeriod" startAt="461"/>
            </a:pPr>
            <a:r>
              <a:rPr lang="en-US" sz="1250" dirty="0"/>
              <a:t>M. </a:t>
            </a:r>
            <a:r>
              <a:rPr lang="en-US" sz="1250" dirty="0" err="1"/>
              <a:t>Saha</a:t>
            </a:r>
            <a:r>
              <a:rPr lang="en-US" sz="1250" dirty="0"/>
              <a:t>, D. </a:t>
            </a:r>
            <a:r>
              <a:rPr lang="en-US" sz="1250" dirty="0" err="1"/>
              <a:t>Papavassiliou</a:t>
            </a:r>
            <a:r>
              <a:rPr lang="en-US" sz="1250" dirty="0"/>
              <a:t>, A. </a:t>
            </a:r>
            <a:r>
              <a:rPr lang="en-US" sz="1250" dirty="0" err="1"/>
              <a:t>Striolo</a:t>
            </a:r>
            <a:r>
              <a:rPr lang="en-US" sz="1250" dirty="0"/>
              <a:t>, K. Mullen, B. Grady, C. </a:t>
            </a:r>
            <a:r>
              <a:rPr lang="en-US" sz="1250" dirty="0" err="1"/>
              <a:t>Altan</a:t>
            </a:r>
            <a:r>
              <a:rPr lang="en-US" sz="1250" dirty="0"/>
              <a:t>, D. </a:t>
            </a:r>
            <a:r>
              <a:rPr lang="en-US" sz="1250" dirty="0" err="1"/>
              <a:t>Resasco</a:t>
            </a:r>
            <a:r>
              <a:rPr lang="en-US" sz="1250" dirty="0"/>
              <a:t>, “Experimental and theoretical studies of carbon </a:t>
            </a:r>
            <a:r>
              <a:rPr lang="en-US" sz="1250" dirty="0" err="1"/>
              <a:t>nanotube</a:t>
            </a:r>
            <a:r>
              <a:rPr lang="en-US" sz="1250" dirty="0"/>
              <a:t> hierarchical structures in multifunctional polymer composites,” </a:t>
            </a:r>
            <a:r>
              <a:rPr lang="en-US" sz="1250" dirty="0" err="1"/>
              <a:t>DoD</a:t>
            </a:r>
            <a:r>
              <a:rPr lang="en-US" sz="1250" dirty="0"/>
              <a:t>-EPSCoR, $897K</a:t>
            </a:r>
          </a:p>
          <a:p>
            <a:pPr>
              <a:lnSpc>
                <a:spcPct val="80000"/>
              </a:lnSpc>
              <a:buClr>
                <a:schemeClr val="tx1"/>
              </a:buClr>
              <a:buSzTx/>
              <a:buFont typeface="+mj-lt"/>
              <a:buAutoNum type="arabicPeriod" startAt="461"/>
            </a:pPr>
            <a:r>
              <a:rPr lang="en-US" sz="1250" dirty="0"/>
              <a:t>E. </a:t>
            </a:r>
            <a:r>
              <a:rPr lang="en-US" sz="1250" dirty="0" err="1"/>
              <a:t>Mansell</a:t>
            </a:r>
            <a:r>
              <a:rPr lang="en-US" sz="1250" dirty="0"/>
              <a:t> , J. </a:t>
            </a:r>
            <a:r>
              <a:rPr lang="en-US" sz="1250" dirty="0" err="1"/>
              <a:t>Straka</a:t>
            </a:r>
            <a:r>
              <a:rPr lang="en-US" sz="1250" dirty="0"/>
              <a:t>, C. Ziegler, D. </a:t>
            </a:r>
            <a:r>
              <a:rPr lang="en-US" sz="1250" dirty="0" err="1"/>
              <a:t>MacGorman</a:t>
            </a:r>
            <a:r>
              <a:rPr lang="en-US" sz="1250" dirty="0"/>
              <a:t>, “Numerical modeling studies of storm electrification and lightning,” NSF, $817K</a:t>
            </a:r>
          </a:p>
          <a:p>
            <a:pPr>
              <a:lnSpc>
                <a:spcPct val="80000"/>
              </a:lnSpc>
              <a:buClr>
                <a:schemeClr val="tx1"/>
              </a:buClr>
              <a:buSzTx/>
              <a:buFont typeface="+mj-lt"/>
              <a:buAutoNum type="arabicPeriod" startAt="461"/>
            </a:pPr>
            <a:r>
              <a:rPr lang="en-US" sz="1250" dirty="0"/>
              <a:t>E. Rasmussen, J. </a:t>
            </a:r>
            <a:r>
              <a:rPr lang="en-US" sz="1250" dirty="0" err="1"/>
              <a:t>Straka</a:t>
            </a:r>
            <a:r>
              <a:rPr lang="en-US" sz="1250" dirty="0"/>
              <a:t>, K. </a:t>
            </a:r>
            <a:r>
              <a:rPr lang="en-US" sz="1250" dirty="0" err="1"/>
              <a:t>Kanak</a:t>
            </a:r>
            <a:r>
              <a:rPr lang="en-US" sz="1250" dirty="0"/>
              <a:t>, “Collaborative Research: Challenges in understanding </a:t>
            </a:r>
            <a:r>
              <a:rPr lang="en-US" sz="1250" dirty="0" err="1"/>
              <a:t>tornadogenesis</a:t>
            </a:r>
            <a:r>
              <a:rPr lang="en-US" sz="1250" dirty="0"/>
              <a:t> and associated phenomena, $755K ($489K OU)</a:t>
            </a:r>
          </a:p>
          <a:p>
            <a:pPr>
              <a:lnSpc>
                <a:spcPct val="80000"/>
              </a:lnSpc>
              <a:buClr>
                <a:schemeClr val="tx1"/>
              </a:buClr>
              <a:buSzTx/>
              <a:buFont typeface="+mj-lt"/>
              <a:buAutoNum type="arabicPeriod" startAt="461"/>
            </a:pPr>
            <a:r>
              <a:rPr lang="en-US" sz="1250" dirty="0"/>
              <a:t>J. </a:t>
            </a:r>
            <a:r>
              <a:rPr lang="en-US" sz="1250" dirty="0" err="1"/>
              <a:t>Straka</a:t>
            </a:r>
            <a:r>
              <a:rPr lang="en-US" sz="1250" dirty="0"/>
              <a:t>, K. </a:t>
            </a:r>
            <a:r>
              <a:rPr lang="en-US" sz="1250" dirty="0" err="1"/>
              <a:t>Kanak</a:t>
            </a:r>
            <a:r>
              <a:rPr lang="en-US" sz="1250" dirty="0"/>
              <a:t>, “Challenges in </a:t>
            </a:r>
            <a:r>
              <a:rPr lang="en-US" sz="1250" dirty="0" err="1"/>
              <a:t>tornadogenesis</a:t>
            </a:r>
            <a:r>
              <a:rPr lang="en-US" sz="1250" dirty="0"/>
              <a:t> and associated phenomena,” NSF, $584K</a:t>
            </a:r>
          </a:p>
          <a:p>
            <a:pPr>
              <a:lnSpc>
                <a:spcPct val="80000"/>
              </a:lnSpc>
              <a:buClr>
                <a:schemeClr val="tx1"/>
              </a:buClr>
              <a:buSzTx/>
              <a:buFont typeface="+mj-lt"/>
              <a:buAutoNum type="arabicPeriod" startAt="461"/>
            </a:pPr>
            <a:endParaRPr lang="en-US" sz="1250" dirty="0"/>
          </a:p>
          <a:p>
            <a:pPr>
              <a:lnSpc>
                <a:spcPct val="80000"/>
              </a:lnSpc>
              <a:buClr>
                <a:schemeClr val="tx1"/>
              </a:buClr>
              <a:buSzTx/>
              <a:buFont typeface="+mj-lt"/>
              <a:buAutoNum type="arabicPeriod" startAt="461"/>
            </a:pPr>
            <a:endParaRPr lang="en-US" sz="1250" dirty="0"/>
          </a:p>
          <a:p>
            <a:pPr>
              <a:lnSpc>
                <a:spcPct val="80000"/>
              </a:lnSpc>
              <a:buClr>
                <a:schemeClr val="tx1"/>
              </a:buClr>
              <a:buSzTx/>
              <a:buFont typeface="+mj-lt"/>
              <a:buAutoNum type="arabicPeriod" startAt="461"/>
            </a:pPr>
            <a:endParaRPr lang="en-US" sz="1250" dirty="0"/>
          </a:p>
          <a:p>
            <a:pPr>
              <a:lnSpc>
                <a:spcPct val="80000"/>
              </a:lnSpc>
              <a:buClr>
                <a:schemeClr val="tx1"/>
              </a:buClr>
              <a:buSzTx/>
              <a:buFont typeface="+mj-lt"/>
              <a:buAutoNum type="arabicPeriod" startAt="461"/>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29 2021</a:t>
            </a:r>
          </a:p>
        </p:txBody>
      </p:sp>
      <p:sp>
        <p:nvSpPr>
          <p:cNvPr id="5" name="Slide Number Placeholder 4"/>
          <p:cNvSpPr>
            <a:spLocks noGrp="1"/>
          </p:cNvSpPr>
          <p:nvPr>
            <p:ph type="sldNum" sz="quarter" idx="11"/>
          </p:nvPr>
        </p:nvSpPr>
        <p:spPr/>
        <p:txBody>
          <a:bodyPr/>
          <a:lstStyle/>
          <a:p>
            <a:fld id="{529D1907-5585-44E7-AC83-644D85093202}" type="slidenum">
              <a:rPr lang="en-US"/>
              <a:pPr/>
              <a:t>8</a:t>
            </a:fld>
            <a:endParaRPr lang="en-US"/>
          </a:p>
        </p:txBody>
      </p:sp>
      <p:sp>
        <p:nvSpPr>
          <p:cNvPr id="913410" name="Rectangle 2"/>
          <p:cNvSpPr>
            <a:spLocks noGrp="1" noChangeArrowheads="1"/>
          </p:cNvSpPr>
          <p:nvPr>
            <p:ph type="title"/>
          </p:nvPr>
        </p:nvSpPr>
        <p:spPr/>
        <p:txBody>
          <a:bodyPr/>
          <a:lstStyle/>
          <a:p>
            <a:r>
              <a:rPr lang="en-US" sz="3600"/>
              <a:t>Thanks!</a:t>
            </a:r>
          </a:p>
        </p:txBody>
      </p:sp>
      <p:sp>
        <p:nvSpPr>
          <p:cNvPr id="913411" name="Rectangle 3"/>
          <p:cNvSpPr>
            <a:spLocks noGrp="1" noChangeArrowheads="1"/>
          </p:cNvSpPr>
          <p:nvPr>
            <p:ph type="body" idx="1"/>
          </p:nvPr>
        </p:nvSpPr>
        <p:spPr>
          <a:xfrm>
            <a:off x="381000" y="1221472"/>
            <a:ext cx="8534400" cy="4648200"/>
          </a:xfrm>
        </p:spPr>
        <p:txBody>
          <a:bodyPr/>
          <a:lstStyle/>
          <a:p>
            <a:pPr>
              <a:spcBef>
                <a:spcPts val="0"/>
              </a:spcBef>
            </a:pPr>
            <a:r>
              <a:rPr lang="en-US" dirty="0"/>
              <a:t>OU IT</a:t>
            </a:r>
          </a:p>
          <a:p>
            <a:pPr lvl="1">
              <a:spcBef>
                <a:spcPts val="0"/>
              </a:spcBef>
            </a:pPr>
            <a:r>
              <a:rPr lang="en-US" dirty="0"/>
              <a:t>OU CIO David Horton</a:t>
            </a:r>
          </a:p>
          <a:p>
            <a:pPr lvl="1">
              <a:spcBef>
                <a:spcPts val="0"/>
              </a:spcBef>
            </a:pPr>
            <a:r>
              <a:rPr lang="en-US" dirty="0"/>
              <a:t>OSCER Operations Team: Dave Akin, Patrick Calhoun,             Kali McLennan, Jason </a:t>
            </a:r>
            <a:r>
              <a:rPr lang="en-US" dirty="0" err="1"/>
              <a:t>Speckman</a:t>
            </a:r>
            <a:endParaRPr lang="en-US" dirty="0"/>
          </a:p>
          <a:p>
            <a:pPr lvl="1">
              <a:spcBef>
                <a:spcPts val="0"/>
              </a:spcBef>
            </a:pPr>
            <a:r>
              <a:rPr lang="en-US" dirty="0"/>
              <a:t>OSCER Research Computing Facilitator: Horst Severini</a:t>
            </a:r>
          </a:p>
          <a:p>
            <a:pPr lvl="1">
              <a:spcBef>
                <a:spcPts val="0"/>
              </a:spcBef>
            </a:pPr>
            <a:r>
              <a:rPr lang="en-US" dirty="0"/>
              <a:t>Jeremy </a:t>
            </a:r>
            <a:r>
              <a:rPr lang="en-US" dirty="0" err="1"/>
              <a:t>Hessman</a:t>
            </a:r>
            <a:r>
              <a:rPr lang="en-US" dirty="0"/>
              <a:t>, OU IT, for Zoom license help</a:t>
            </a:r>
          </a:p>
          <a:p>
            <a:pPr lvl="1">
              <a:spcBef>
                <a:spcPts val="0"/>
              </a:spcBef>
            </a:pPr>
            <a:r>
              <a:rPr lang="en-US" dirty="0"/>
              <a:t>All of the OU IT folks who helped put this together</a:t>
            </a:r>
          </a:p>
        </p:txBody>
      </p:sp>
    </p:spTree>
    <p:extLst>
      <p:ext uri="{BB962C8B-B14F-4D97-AF65-F5344CB8AC3E}">
        <p14:creationId xmlns:p14="http://schemas.microsoft.com/office/powerpoint/2010/main" val="3189916236"/>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80</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469"/>
            </a:pPr>
            <a:r>
              <a:rPr lang="en-US" sz="1250" dirty="0"/>
              <a:t>M. </a:t>
            </a:r>
            <a:r>
              <a:rPr lang="en-US" sz="1250" dirty="0" err="1"/>
              <a:t>Xue</a:t>
            </a:r>
            <a:r>
              <a:rPr lang="en-US" sz="1250" dirty="0"/>
              <a:t>, F. Kong, “Advanced Multi-Moment Microphysics for Precipitation and Tropical Cyclone Forecast Improvement with COAMPS,” ONR, $592K</a:t>
            </a:r>
          </a:p>
          <a:p>
            <a:pPr>
              <a:lnSpc>
                <a:spcPct val="80000"/>
              </a:lnSpc>
              <a:buClr>
                <a:schemeClr val="tx1"/>
              </a:buClr>
              <a:buSzTx/>
              <a:buFont typeface="+mj-lt"/>
              <a:buAutoNum type="arabicPeriod" startAt="469"/>
            </a:pPr>
            <a:r>
              <a:rPr lang="en-US" sz="1250" dirty="0"/>
              <a:t>J. </a:t>
            </a:r>
            <a:r>
              <a:rPr lang="en-US" sz="1250" dirty="0" err="1"/>
              <a:t>Straka</a:t>
            </a:r>
            <a:r>
              <a:rPr lang="en-US" sz="1250" dirty="0"/>
              <a:t>, K. Kanak, “Collaborative Research: Challenges in Understanding </a:t>
            </a:r>
            <a:r>
              <a:rPr lang="en-US" sz="1250" dirty="0" err="1"/>
              <a:t>Tornadogenesis</a:t>
            </a:r>
            <a:r>
              <a:rPr lang="en-US" sz="1250" dirty="0"/>
              <a:t> and Associated Phenomena,” NSF, $515K</a:t>
            </a:r>
          </a:p>
          <a:p>
            <a:pPr>
              <a:lnSpc>
                <a:spcPct val="80000"/>
              </a:lnSpc>
              <a:buClr>
                <a:schemeClr val="tx1"/>
              </a:buClr>
              <a:buSzTx/>
              <a:buFont typeface="+mj-lt"/>
              <a:buAutoNum type="arabicPeriod" startAt="469"/>
            </a:pPr>
            <a:r>
              <a:rPr lang="en-US" sz="1250" dirty="0"/>
              <a:t>D. </a:t>
            </a:r>
            <a:r>
              <a:rPr lang="en-US" sz="1250" dirty="0" err="1"/>
              <a:t>MacGorman</a:t>
            </a:r>
            <a:r>
              <a:rPr lang="en-US" sz="1250" dirty="0"/>
              <a:t>, E. </a:t>
            </a:r>
            <a:r>
              <a:rPr lang="en-US" sz="1250" dirty="0" err="1"/>
              <a:t>Mansell</a:t>
            </a:r>
            <a:r>
              <a:rPr lang="en-US" sz="1250" dirty="0"/>
              <a:t>, C. Ziegler, A. </a:t>
            </a:r>
            <a:r>
              <a:rPr lang="en-US" sz="1250" dirty="0" err="1"/>
              <a:t>Fierro</a:t>
            </a:r>
            <a:r>
              <a:rPr lang="en-US" sz="1250" dirty="0"/>
              <a:t>, M. </a:t>
            </a:r>
            <a:r>
              <a:rPr lang="en-US" sz="1250" dirty="0" err="1"/>
              <a:t>Xue</a:t>
            </a:r>
            <a:r>
              <a:rPr lang="en-US" sz="1250" dirty="0"/>
              <a:t>, “Techniques for Assimilating Geostationary Lightening </a:t>
            </a:r>
            <a:r>
              <a:rPr lang="en-US" sz="1250" dirty="0" err="1"/>
              <a:t>Mapper</a:t>
            </a:r>
            <a:r>
              <a:rPr lang="en-US" sz="1250" dirty="0"/>
              <a:t> Data and Assessment of the Resulting Impact on Forecasts,” NOAA, $415K</a:t>
            </a:r>
          </a:p>
          <a:p>
            <a:pPr>
              <a:lnSpc>
                <a:spcPct val="80000"/>
              </a:lnSpc>
              <a:buClr>
                <a:schemeClr val="tx1"/>
              </a:buClr>
              <a:buSzTx/>
              <a:buFont typeface="+mj-lt"/>
              <a:buAutoNum type="arabicPeriod" startAt="469"/>
            </a:pPr>
            <a:r>
              <a:rPr lang="en-US" sz="1250" dirty="0"/>
              <a:t>M. </a:t>
            </a:r>
            <a:r>
              <a:rPr lang="en-US" sz="1250" dirty="0" err="1"/>
              <a:t>Xue</a:t>
            </a:r>
            <a:r>
              <a:rPr lang="en-US" sz="1250" dirty="0"/>
              <a:t>, F. Kong, K. Brewster, X. Wang, “A Partnership to Develop, Conduct, and Evaluate </a:t>
            </a:r>
            <a:r>
              <a:rPr lang="en-US" sz="1250" dirty="0" err="1"/>
              <a:t>Realtime</a:t>
            </a:r>
            <a:r>
              <a:rPr lang="en-US" sz="1250" dirty="0"/>
              <a:t> High-Resolution Ensemble and Deterministic Forecasts for Convective-scale Hazardous Weather: Moving to the Next Level,” NOAA CSTAR, $375K</a:t>
            </a:r>
          </a:p>
          <a:p>
            <a:pPr>
              <a:lnSpc>
                <a:spcPct val="80000"/>
              </a:lnSpc>
              <a:buClr>
                <a:schemeClr val="tx1"/>
              </a:buClr>
              <a:buSzTx/>
              <a:buFont typeface="+mj-lt"/>
              <a:buAutoNum type="arabicPeriod" startAt="469"/>
            </a:pPr>
            <a:r>
              <a:rPr lang="en-US" sz="1250" dirty="0"/>
              <a:t>M. </a:t>
            </a:r>
            <a:r>
              <a:rPr lang="en-US" sz="1250" dirty="0" err="1"/>
              <a:t>Xue</a:t>
            </a:r>
            <a:r>
              <a:rPr lang="en-US" sz="1250" dirty="0"/>
              <a:t>, K. Brewster, J. </a:t>
            </a:r>
            <a:r>
              <a:rPr lang="en-US" sz="1250" dirty="0" err="1"/>
              <a:t>Gao</a:t>
            </a:r>
            <a:r>
              <a:rPr lang="en-US" sz="1250" dirty="0"/>
              <a:t>, X. Wang, “Advanced Data Assimilation and Prediction Research for Convective-Scale ‘Warn-on-Forecast,’” $500K, NOAA</a:t>
            </a:r>
          </a:p>
          <a:p>
            <a:pPr>
              <a:lnSpc>
                <a:spcPct val="80000"/>
              </a:lnSpc>
              <a:buClr>
                <a:schemeClr val="tx1"/>
              </a:buClr>
              <a:buSzTx/>
              <a:buFont typeface="+mj-lt"/>
              <a:buAutoNum type="arabicPeriod" startAt="469"/>
            </a:pPr>
            <a:r>
              <a:rPr lang="en-US" sz="1250" dirty="0"/>
              <a:t>X. Wang, “Improving satellite radiance data assimilation using a hybrid ensemble-</a:t>
            </a:r>
            <a:r>
              <a:rPr lang="en-US" sz="1250" dirty="0" err="1"/>
              <a:t>Gridpoint</a:t>
            </a:r>
            <a:r>
              <a:rPr lang="en-US" sz="1250" dirty="0"/>
              <a:t> Statistical Interpolation (GSI) method for global numerical weather prediction,”  NASA, $276K</a:t>
            </a:r>
          </a:p>
          <a:p>
            <a:pPr>
              <a:lnSpc>
                <a:spcPct val="80000"/>
              </a:lnSpc>
              <a:buClr>
                <a:schemeClr val="tx1"/>
              </a:buClr>
              <a:buSzTx/>
              <a:buFont typeface="+mj-lt"/>
              <a:buAutoNum type="arabicPeriod" startAt="469"/>
            </a:pPr>
            <a:r>
              <a:rPr lang="en-US" sz="1250" dirty="0"/>
              <a:t>X. Wang, M. </a:t>
            </a:r>
            <a:r>
              <a:rPr lang="en-US" sz="1250" dirty="0" err="1"/>
              <a:t>Xue</a:t>
            </a:r>
            <a:r>
              <a:rPr lang="en-US" sz="1250" dirty="0"/>
              <a:t>, “Improving NOAA operational global numerical weather prediction using a hybrid-ensemble </a:t>
            </a:r>
            <a:r>
              <a:rPr lang="en-US" sz="1250" dirty="0" err="1"/>
              <a:t>Kalman</a:t>
            </a:r>
            <a:r>
              <a:rPr lang="en-US" sz="1250" dirty="0"/>
              <a:t> filter data assimilation and ensemble forecast system,” NOAA, $207K</a:t>
            </a:r>
          </a:p>
          <a:p>
            <a:pPr>
              <a:lnSpc>
                <a:spcPct val="80000"/>
              </a:lnSpc>
              <a:buClr>
                <a:schemeClr val="tx1"/>
              </a:buClr>
              <a:buSzTx/>
              <a:buFont typeface="+mj-lt"/>
              <a:buAutoNum type="arabicPeriod" startAt="469"/>
            </a:pPr>
            <a:endParaRPr lang="en-US" sz="1250" dirty="0"/>
          </a:p>
          <a:p>
            <a:pPr>
              <a:lnSpc>
                <a:spcPct val="80000"/>
              </a:lnSpc>
              <a:buClr>
                <a:schemeClr val="tx1"/>
              </a:buClr>
              <a:buSzTx/>
              <a:buFont typeface="+mj-lt"/>
              <a:buAutoNum type="arabicPeriod" startAt="469"/>
            </a:pPr>
            <a:endParaRPr lang="en-US" sz="1250" dirty="0"/>
          </a:p>
          <a:p>
            <a:pPr>
              <a:lnSpc>
                <a:spcPct val="80000"/>
              </a:lnSpc>
              <a:buClr>
                <a:schemeClr val="tx1"/>
              </a:buClr>
              <a:buSzTx/>
              <a:buFont typeface="+mj-lt"/>
              <a:buAutoNum type="arabicPeriod" startAt="469"/>
            </a:pPr>
            <a:endParaRPr lang="en-US" sz="1300" dirty="0"/>
          </a:p>
          <a:p>
            <a:pPr>
              <a:lnSpc>
                <a:spcPct val="80000"/>
              </a:lnSpc>
              <a:buClr>
                <a:schemeClr val="tx1"/>
              </a:buClr>
              <a:buSzTx/>
              <a:buFont typeface="+mj-lt"/>
              <a:buAutoNum type="arabicPeriod" startAt="469"/>
            </a:pPr>
            <a:endParaRPr lang="en-US" sz="130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76"/>
            </a:pPr>
            <a:r>
              <a:rPr lang="en-US" sz="1250" dirty="0"/>
              <a:t>D. </a:t>
            </a:r>
            <a:r>
              <a:rPr lang="en-US" sz="1250" dirty="0" err="1"/>
              <a:t>Resasco</a:t>
            </a:r>
            <a:r>
              <a:rPr lang="en-US" sz="1250" dirty="0"/>
              <a:t>, D. </a:t>
            </a:r>
            <a:r>
              <a:rPr lang="en-US" sz="1250" dirty="0" err="1"/>
              <a:t>Papavassiliou</a:t>
            </a:r>
            <a:r>
              <a:rPr lang="en-US" sz="1250" dirty="0"/>
              <a:t> et al, “</a:t>
            </a:r>
            <a:r>
              <a:rPr lang="en-US" sz="1250" dirty="0" err="1"/>
              <a:t>Interfacially</a:t>
            </a:r>
            <a:r>
              <a:rPr lang="en-US" sz="1250" dirty="0"/>
              <a:t> active SWNT/silica </a:t>
            </a:r>
            <a:r>
              <a:rPr lang="en-US" sz="1250" dirty="0" err="1"/>
              <a:t>nanohybrids</a:t>
            </a:r>
            <a:r>
              <a:rPr lang="en-US" sz="1250" dirty="0"/>
              <a:t>,” Advanced Energy Consortium (AEC), $333K</a:t>
            </a:r>
          </a:p>
          <a:p>
            <a:pPr>
              <a:lnSpc>
                <a:spcPct val="80000"/>
              </a:lnSpc>
              <a:buClr>
                <a:schemeClr val="tx1"/>
              </a:buClr>
              <a:buSzTx/>
              <a:buFont typeface="+mj-lt"/>
              <a:buAutoNum type="arabicPeriod" startAt="476"/>
            </a:pPr>
            <a:r>
              <a:rPr lang="en-US" sz="1250" dirty="0"/>
              <a:t>D. Oliver, “Data analysis and inversion for mobile </a:t>
            </a:r>
            <a:r>
              <a:rPr lang="en-US" sz="1250" dirty="0" err="1"/>
              <a:t>nanosensors</a:t>
            </a:r>
            <a:r>
              <a:rPr lang="en-US" sz="1250" dirty="0"/>
              <a:t>,” AEC, $320K</a:t>
            </a:r>
          </a:p>
          <a:p>
            <a:pPr>
              <a:lnSpc>
                <a:spcPct val="80000"/>
              </a:lnSpc>
              <a:buClr>
                <a:schemeClr val="tx1"/>
              </a:buClr>
              <a:buSzTx/>
              <a:buFont typeface="+mj-lt"/>
              <a:buAutoNum type="arabicPeriod" startAt="476"/>
            </a:pPr>
            <a:r>
              <a:rPr lang="en-US" sz="1250" dirty="0"/>
              <a:t>R. Palmer, T. Yu, G. Zhang, M. </a:t>
            </a:r>
            <a:r>
              <a:rPr lang="en-US" sz="1250" dirty="0" err="1"/>
              <a:t>Yeary</a:t>
            </a:r>
            <a:r>
              <a:rPr lang="en-US" sz="1250" dirty="0"/>
              <a:t>, P. </a:t>
            </a:r>
            <a:r>
              <a:rPr lang="en-US" sz="1250" dirty="0" err="1"/>
              <a:t>Chilson</a:t>
            </a:r>
            <a:r>
              <a:rPr lang="en-US" sz="1250" dirty="0"/>
              <a:t>, Y. Zhang, J. Crain, “Advancements in Phased Array Weather Radar Research at OU,” NOAA National Severe Storms Laboratory (NSSL), $270K</a:t>
            </a:r>
          </a:p>
          <a:p>
            <a:pPr>
              <a:lnSpc>
                <a:spcPct val="80000"/>
              </a:lnSpc>
              <a:buClr>
                <a:schemeClr val="tx1"/>
              </a:buClr>
              <a:buSzTx/>
              <a:buFont typeface="+mj-lt"/>
              <a:buAutoNum type="arabicPeriod" startAt="476"/>
            </a:pPr>
            <a:r>
              <a:rPr lang="en-US" sz="1250" dirty="0"/>
              <a:t>A. </a:t>
            </a:r>
            <a:r>
              <a:rPr lang="en-US" sz="1250" dirty="0" err="1"/>
              <a:t>Striolo</a:t>
            </a:r>
            <a:r>
              <a:rPr lang="en-US" sz="1250" dirty="0"/>
              <a:t>, “The Emergent Behavior of Solid </a:t>
            </a:r>
            <a:r>
              <a:rPr lang="en-US" sz="1250" dirty="0" err="1"/>
              <a:t>Nanoparticles</a:t>
            </a:r>
            <a:r>
              <a:rPr lang="en-US" sz="1250" dirty="0"/>
              <a:t> at Oil-Water Interfaces: A Multi-Scale Thermodynamic Approach to Enable Bio-Oil Upgrade,” NSF, $238K</a:t>
            </a:r>
          </a:p>
          <a:p>
            <a:pPr>
              <a:lnSpc>
                <a:spcPct val="80000"/>
              </a:lnSpc>
              <a:buClr>
                <a:schemeClr val="tx1"/>
              </a:buClr>
              <a:buSzTx/>
              <a:buFont typeface="+mj-lt"/>
              <a:buAutoNum type="arabicPeriod" startAt="476"/>
            </a:pPr>
            <a:r>
              <a:rPr lang="en-US" sz="1250" dirty="0"/>
              <a:t>M. </a:t>
            </a:r>
            <a:r>
              <a:rPr lang="en-US" sz="1250" dirty="0" err="1"/>
              <a:t>Xue</a:t>
            </a:r>
            <a:r>
              <a:rPr lang="en-US" sz="1250" dirty="0"/>
              <a:t>, K. Brewster, F. Kong, “Development of a Short-Range </a:t>
            </a:r>
            <a:r>
              <a:rPr lang="en-US" sz="1250" dirty="0" err="1"/>
              <a:t>Realtime</a:t>
            </a:r>
            <a:r>
              <a:rPr lang="en-US" sz="1250" dirty="0"/>
              <a:t> Analysis and Forecasting System based on the ARPS for Taiwan Region,” NOAA, $200K</a:t>
            </a:r>
          </a:p>
          <a:p>
            <a:pPr>
              <a:lnSpc>
                <a:spcPct val="80000"/>
              </a:lnSpc>
              <a:buClr>
                <a:schemeClr val="tx1"/>
              </a:buClr>
              <a:buSzTx/>
              <a:buFont typeface="+mj-lt"/>
              <a:buAutoNum type="arabicPeriod" startAt="476"/>
            </a:pPr>
            <a:r>
              <a:rPr lang="en-US" sz="1250" dirty="0"/>
              <a:t>J. </a:t>
            </a:r>
            <a:r>
              <a:rPr lang="en-US" sz="1250" dirty="0" err="1"/>
              <a:t>Straka</a:t>
            </a:r>
            <a:r>
              <a:rPr lang="en-US" sz="1250" dirty="0"/>
              <a:t>, K. </a:t>
            </a:r>
            <a:r>
              <a:rPr lang="en-US" sz="1250" dirty="0" err="1"/>
              <a:t>Kanak</a:t>
            </a:r>
            <a:r>
              <a:rPr lang="en-US" sz="1250" dirty="0"/>
              <a:t>, “Formative dynamics of the </a:t>
            </a:r>
            <a:r>
              <a:rPr lang="en-US" sz="1250" dirty="0" err="1"/>
              <a:t>mammatus</a:t>
            </a:r>
            <a:r>
              <a:rPr lang="en-US" sz="1250" dirty="0"/>
              <a:t> clouds in thunderstorm cirrus,” NSF, $318K</a:t>
            </a:r>
          </a:p>
          <a:p>
            <a:pPr>
              <a:lnSpc>
                <a:spcPct val="80000"/>
              </a:lnSpc>
              <a:buClr>
                <a:schemeClr val="tx1"/>
              </a:buClr>
              <a:buSzTx/>
              <a:buFont typeface="+mj-lt"/>
              <a:buAutoNum type="arabicPeriod" startAt="476"/>
            </a:pPr>
            <a:r>
              <a:rPr lang="en-US" sz="1250" dirty="0"/>
              <a:t>M. </a:t>
            </a:r>
            <a:r>
              <a:rPr lang="en-US" sz="1250" dirty="0" err="1"/>
              <a:t>Yeary</a:t>
            </a:r>
            <a:r>
              <a:rPr lang="en-US" sz="1250" dirty="0"/>
              <a:t>, C. Tang, “Computationally Efficient Linear Transforms for Remote Sensing Systems,” NSF, $299K</a:t>
            </a:r>
          </a:p>
          <a:p>
            <a:pPr>
              <a:lnSpc>
                <a:spcPct val="80000"/>
              </a:lnSpc>
              <a:buClr>
                <a:schemeClr val="tx1"/>
              </a:buClr>
              <a:buSzTx/>
              <a:buFont typeface="+mj-lt"/>
              <a:buAutoNum type="arabicPeriod" startAt="476"/>
            </a:pPr>
            <a:r>
              <a:rPr lang="en-US" sz="1250" dirty="0"/>
              <a:t>A. </a:t>
            </a:r>
            <a:r>
              <a:rPr lang="en-US" sz="1250" dirty="0" err="1"/>
              <a:t>Striolo</a:t>
            </a:r>
            <a:r>
              <a:rPr lang="en-US" sz="1250" dirty="0"/>
              <a:t>, “Probing regular solution theory for mixed </a:t>
            </a:r>
            <a:r>
              <a:rPr lang="en-US" sz="1250" dirty="0" err="1"/>
              <a:t>amphoteric</a:t>
            </a:r>
            <a:r>
              <a:rPr lang="en-US" sz="1250" dirty="0"/>
              <a:t>/ionic surfactant systems by molecular dynamics simulations,” ACS, $100K</a:t>
            </a:r>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startAt="8"/>
            </a:pPr>
            <a:endParaRPr lang="en-US" sz="1250" dirty="0"/>
          </a:p>
          <a:p>
            <a:pPr>
              <a:lnSpc>
                <a:spcPct val="80000"/>
              </a:lnSpc>
              <a:buClr>
                <a:schemeClr val="tx1"/>
              </a:buClr>
              <a:buSzTx/>
              <a:buFont typeface="Wingdings" pitchFamily="2" charset="2"/>
              <a:buAutoNum type="arabicPeriod" startAt="8"/>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81</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343400" cy="4495800"/>
          </a:xfrm>
        </p:spPr>
        <p:txBody>
          <a:bodyPr/>
          <a:lstStyle/>
          <a:p>
            <a:pPr>
              <a:lnSpc>
                <a:spcPct val="80000"/>
              </a:lnSpc>
              <a:buClr>
                <a:schemeClr val="tx1"/>
              </a:buClr>
              <a:buSzTx/>
              <a:buFont typeface="+mj-lt"/>
              <a:buAutoNum type="arabicPeriod" startAt="484"/>
            </a:pPr>
            <a:r>
              <a:rPr lang="en-US" sz="1250" dirty="0"/>
              <a:t>K. Brewster, M. </a:t>
            </a:r>
            <a:r>
              <a:rPr lang="en-US" sz="1250" dirty="0" err="1"/>
              <a:t>Xue</a:t>
            </a:r>
            <a:r>
              <a:rPr lang="en-US" sz="1250" dirty="0"/>
              <a:t>, F. Kong, meteorology project, $211K</a:t>
            </a:r>
          </a:p>
          <a:p>
            <a:pPr>
              <a:lnSpc>
                <a:spcPct val="80000"/>
              </a:lnSpc>
              <a:buClr>
                <a:schemeClr val="tx1"/>
              </a:buClr>
              <a:buSzTx/>
              <a:buFont typeface="+mj-lt"/>
              <a:buAutoNum type="arabicPeriod" startAt="484"/>
            </a:pPr>
            <a:r>
              <a:rPr lang="en-US" sz="1250" dirty="0"/>
              <a:t>M. </a:t>
            </a:r>
            <a:r>
              <a:rPr lang="en-US" sz="1250" dirty="0" err="1"/>
              <a:t>Xue</a:t>
            </a:r>
            <a:r>
              <a:rPr lang="en-US" sz="1250" dirty="0"/>
              <a:t>, meteorology project, $120K</a:t>
            </a:r>
          </a:p>
          <a:p>
            <a:pPr>
              <a:lnSpc>
                <a:spcPct val="80000"/>
              </a:lnSpc>
              <a:buClr>
                <a:schemeClr val="tx1"/>
              </a:buClr>
              <a:buSzTx/>
              <a:buFont typeface="+mj-lt"/>
              <a:buAutoNum type="arabicPeriod" startAt="484"/>
            </a:pPr>
            <a:r>
              <a:rPr lang="en-US" sz="1250" dirty="0"/>
              <a:t>A. McGovern, “Learning to guide search in large state spaces,” IBM DARPA, $95K</a:t>
            </a:r>
          </a:p>
          <a:p>
            <a:pPr>
              <a:lnSpc>
                <a:spcPct val="80000"/>
              </a:lnSpc>
              <a:buClr>
                <a:schemeClr val="tx1"/>
              </a:buClr>
              <a:buSzTx/>
              <a:buFont typeface="+mj-lt"/>
              <a:buAutoNum type="arabicPeriod" startAt="484"/>
            </a:pPr>
            <a:r>
              <a:rPr lang="en-US" sz="1250" dirty="0"/>
              <a:t>J. </a:t>
            </a:r>
            <a:r>
              <a:rPr lang="en-US" sz="1250" dirty="0" err="1"/>
              <a:t>Straka</a:t>
            </a:r>
            <a:r>
              <a:rPr lang="en-US" sz="1250" dirty="0"/>
              <a:t>, K. </a:t>
            </a:r>
            <a:r>
              <a:rPr lang="en-US" sz="1250" dirty="0" err="1"/>
              <a:t>Kanak</a:t>
            </a:r>
            <a:r>
              <a:rPr lang="en-US" sz="1250" dirty="0"/>
              <a:t>, “Supplement: Challenges in </a:t>
            </a:r>
            <a:r>
              <a:rPr lang="en-US" sz="1250" dirty="0" err="1"/>
              <a:t>tornadogenesis</a:t>
            </a:r>
            <a:r>
              <a:rPr lang="en-US" sz="1250" dirty="0"/>
              <a:t> and associated phenomena (VORTEX2),” NSF, $87K</a:t>
            </a:r>
          </a:p>
          <a:p>
            <a:pPr>
              <a:lnSpc>
                <a:spcPct val="80000"/>
              </a:lnSpc>
              <a:buClr>
                <a:schemeClr val="tx1"/>
              </a:buClr>
              <a:buSzTx/>
              <a:buFont typeface="+mj-lt"/>
              <a:buAutoNum type="arabicPeriod" startAt="484"/>
            </a:pPr>
            <a:r>
              <a:rPr lang="en-US" sz="1250" dirty="0"/>
              <a:t>F. Kong, M. </a:t>
            </a:r>
            <a:r>
              <a:rPr lang="en-US" sz="1250" dirty="0" err="1"/>
              <a:t>Xue</a:t>
            </a:r>
            <a:r>
              <a:rPr lang="en-US" sz="1250" dirty="0"/>
              <a:t>, “Establishment of an Experimental Real-Time Short-Term Storm Prediction System for Shenzhen Meteorological Bureau,” $58K</a:t>
            </a:r>
          </a:p>
          <a:p>
            <a:pPr>
              <a:lnSpc>
                <a:spcPct val="80000"/>
              </a:lnSpc>
              <a:buClr>
                <a:schemeClr val="tx1"/>
              </a:buClr>
              <a:buSzTx/>
              <a:buFont typeface="+mj-lt"/>
              <a:buAutoNum type="arabicPeriod" startAt="484"/>
            </a:pPr>
            <a:r>
              <a:rPr lang="en-US" sz="1250" dirty="0"/>
              <a:t>J. </a:t>
            </a:r>
            <a:r>
              <a:rPr lang="en-US" sz="1250" dirty="0" err="1"/>
              <a:t>Straka</a:t>
            </a:r>
            <a:r>
              <a:rPr lang="en-US" sz="1250" dirty="0"/>
              <a:t>, “Improved Understanding/Prediction of Severe Convective Storms and Attendant Phenomena through Advanced Numerical Simulation,” NSF, $58K</a:t>
            </a:r>
          </a:p>
          <a:p>
            <a:pPr>
              <a:lnSpc>
                <a:spcPct val="80000"/>
              </a:lnSpc>
              <a:buClr>
                <a:schemeClr val="tx1"/>
              </a:buClr>
              <a:buSzTx/>
              <a:buFont typeface="+mj-lt"/>
              <a:buAutoNum type="arabicPeriod" startAt="484"/>
            </a:pPr>
            <a:r>
              <a:rPr lang="en-US" sz="1250" dirty="0"/>
              <a:t>M. </a:t>
            </a:r>
            <a:r>
              <a:rPr lang="en-US" sz="1250" dirty="0" err="1"/>
              <a:t>Xue</a:t>
            </a:r>
            <a:r>
              <a:rPr lang="en-US" sz="1250" dirty="0"/>
              <a:t>, “Assimilation of NEXRAD Radial Winds in a Regional </a:t>
            </a:r>
            <a:r>
              <a:rPr lang="en-US" sz="1250" dirty="0" err="1"/>
              <a:t>Mesoscale</a:t>
            </a:r>
            <a:r>
              <a:rPr lang="en-US" sz="1250" dirty="0"/>
              <a:t> Model,” Miss State U, $79K</a:t>
            </a:r>
          </a:p>
          <a:p>
            <a:pPr>
              <a:lnSpc>
                <a:spcPct val="80000"/>
              </a:lnSpc>
              <a:buClr>
                <a:schemeClr val="tx1"/>
              </a:buClr>
              <a:buSzTx/>
              <a:buFont typeface="+mj-lt"/>
              <a:buAutoNum type="arabicPeriod" startAt="484"/>
            </a:pPr>
            <a:r>
              <a:rPr lang="en-US" sz="1250" dirty="0"/>
              <a:t>J. Cruz, R. Todd, “Medium-Density Parity-Check Codes for Tape Systems,” INSIC, $36K</a:t>
            </a:r>
          </a:p>
          <a:p>
            <a:pPr>
              <a:lnSpc>
                <a:spcPct val="80000"/>
              </a:lnSpc>
              <a:buClr>
                <a:schemeClr val="tx1"/>
              </a:buClr>
              <a:buSzTx/>
              <a:buFont typeface="+mj-lt"/>
              <a:buAutoNum type="arabicPeriod" startAt="484"/>
            </a:pPr>
            <a:r>
              <a:rPr lang="en-US" sz="1250" dirty="0"/>
              <a:t>M. </a:t>
            </a:r>
            <a:r>
              <a:rPr lang="en-US" sz="1250" dirty="0" err="1"/>
              <a:t>Xue</a:t>
            </a:r>
            <a:r>
              <a:rPr lang="en-US" sz="1250" dirty="0"/>
              <a:t>, D. </a:t>
            </a:r>
            <a:r>
              <a:rPr lang="en-US" sz="1250" dirty="0" err="1"/>
              <a:t>Stensrud</a:t>
            </a:r>
            <a:r>
              <a:rPr lang="en-US" sz="1250" dirty="0"/>
              <a:t>, J. </a:t>
            </a:r>
            <a:r>
              <a:rPr lang="en-US" sz="1250" dirty="0" err="1"/>
              <a:t>Gao</a:t>
            </a:r>
            <a:r>
              <a:rPr lang="en-US" sz="1250" dirty="0"/>
              <a:t>, “Advancing Warn on Forecast – Storm-scale Analysis of Vortex 2 Thunderstorms,” NSSL, $70K</a:t>
            </a:r>
          </a:p>
          <a:p>
            <a:pPr>
              <a:lnSpc>
                <a:spcPct val="80000"/>
              </a:lnSpc>
              <a:buClr>
                <a:schemeClr val="tx1"/>
              </a:buClr>
              <a:buSzTx/>
              <a:buFont typeface="+mj-lt"/>
              <a:buAutoNum type="arabicPeriod" startAt="484"/>
            </a:pPr>
            <a:r>
              <a:rPr lang="en-US" sz="1250" dirty="0"/>
              <a:t>P. Attar, “High-Fidelity Computational </a:t>
            </a:r>
            <a:r>
              <a:rPr lang="en-US" sz="1250" dirty="0" err="1"/>
              <a:t>Aeroelastic</a:t>
            </a:r>
            <a:r>
              <a:rPr lang="en-US" sz="1250" dirty="0"/>
              <a:t> Solver Research,” Ohio Aerospace Institute, $60K</a:t>
            </a:r>
          </a:p>
          <a:p>
            <a:pPr>
              <a:lnSpc>
                <a:spcPct val="80000"/>
              </a:lnSpc>
              <a:buClr>
                <a:schemeClr val="tx1"/>
              </a:buClr>
              <a:buSzTx/>
              <a:buFont typeface="+mj-lt"/>
              <a:buAutoNum type="arabicPeriod" startAt="484"/>
            </a:pPr>
            <a:r>
              <a:rPr lang="en-US" sz="1250" dirty="0"/>
              <a:t>J. </a:t>
            </a:r>
            <a:r>
              <a:rPr lang="en-US" sz="1250" dirty="0" err="1"/>
              <a:t>Straka</a:t>
            </a:r>
            <a:r>
              <a:rPr lang="en-US" sz="1250" dirty="0"/>
              <a:t>, K. </a:t>
            </a:r>
            <a:r>
              <a:rPr lang="en-US" sz="1250" dirty="0" err="1"/>
              <a:t>Kanak</a:t>
            </a:r>
            <a:r>
              <a:rPr lang="en-US" sz="1250" dirty="0"/>
              <a:t>, “Development of Unmanned Aircraft System for Research in a Severe Storm Environment and Deployment within the VORTEX 2,” NSF, $44K</a:t>
            </a:r>
          </a:p>
          <a:p>
            <a:pPr>
              <a:lnSpc>
                <a:spcPct val="80000"/>
              </a:lnSpc>
              <a:buClr>
                <a:schemeClr val="tx1"/>
              </a:buClr>
              <a:buSzTx/>
              <a:buFont typeface="+mj-lt"/>
              <a:buAutoNum type="arabicPeriod" startAt="484"/>
            </a:pPr>
            <a:endParaRPr lang="en-US" sz="1250" dirty="0"/>
          </a:p>
        </p:txBody>
      </p:sp>
      <p:sp>
        <p:nvSpPr>
          <p:cNvPr id="926724" name="Rectangle 4"/>
          <p:cNvSpPr>
            <a:spLocks noGrp="1" noChangeArrowheads="1"/>
          </p:cNvSpPr>
          <p:nvPr>
            <p:ph type="body" sz="half" idx="2"/>
          </p:nvPr>
        </p:nvSpPr>
        <p:spPr>
          <a:xfrm>
            <a:off x="4800600" y="1219200"/>
            <a:ext cx="3886200" cy="4267200"/>
          </a:xfrm>
        </p:spPr>
        <p:txBody>
          <a:bodyPr/>
          <a:lstStyle/>
          <a:p>
            <a:pPr>
              <a:lnSpc>
                <a:spcPct val="80000"/>
              </a:lnSpc>
              <a:buClr>
                <a:schemeClr val="tx1"/>
              </a:buClr>
              <a:buSzTx/>
              <a:buFont typeface="+mj-lt"/>
              <a:buAutoNum type="arabicPeriod" startAt="495"/>
            </a:pPr>
            <a:r>
              <a:rPr lang="en-US" sz="1250" dirty="0"/>
              <a:t>J. Cruz, “Equalization, Detection, and Coding Algorithms for Bit Patterned Media Recording Channels,” International Storage Industry Consortium (INSIC), $35K</a:t>
            </a:r>
          </a:p>
          <a:p>
            <a:pPr>
              <a:lnSpc>
                <a:spcPct val="80000"/>
              </a:lnSpc>
              <a:buClr>
                <a:schemeClr val="tx1"/>
              </a:buClr>
              <a:buSzTx/>
              <a:buFont typeface="+mj-lt"/>
              <a:buAutoNum type="arabicPeriod" startAt="495"/>
            </a:pPr>
            <a:r>
              <a:rPr lang="en-US" sz="1250" dirty="0"/>
              <a:t>J. Cruz, R. Todd, “Signal Processing for Magnetic Recording Channels,” private company, $30K</a:t>
            </a:r>
          </a:p>
          <a:p>
            <a:pPr>
              <a:lnSpc>
                <a:spcPct val="80000"/>
              </a:lnSpc>
              <a:buClr>
                <a:schemeClr val="tx1"/>
              </a:buClr>
              <a:buSzTx/>
              <a:buFont typeface="+mj-lt"/>
              <a:buAutoNum type="arabicPeriod" startAt="495"/>
            </a:pPr>
            <a:r>
              <a:rPr lang="en-US" sz="1250" dirty="0"/>
              <a:t>P. Attar, P. </a:t>
            </a:r>
            <a:r>
              <a:rPr lang="en-US" sz="1250" dirty="0" err="1"/>
              <a:t>Vedula</a:t>
            </a:r>
            <a:r>
              <a:rPr lang="en-US" sz="1250" dirty="0"/>
              <a:t>, “Deterministic and Statistical Characterization of the Impact of Control Surface </a:t>
            </a:r>
            <a:r>
              <a:rPr lang="en-US" sz="1250" dirty="0" err="1"/>
              <a:t>Freeplay</a:t>
            </a:r>
            <a:r>
              <a:rPr lang="en-US" sz="1250" dirty="0"/>
              <a:t> on Flutter and Limit-Cycle Oscillation (LCO) using Efficient Computational Modeling,” Advanced Dynamics, $30K</a:t>
            </a:r>
          </a:p>
          <a:p>
            <a:pPr>
              <a:lnSpc>
                <a:spcPct val="80000"/>
              </a:lnSpc>
              <a:buClr>
                <a:schemeClr val="tx1"/>
              </a:buClr>
              <a:buSzTx/>
              <a:buFont typeface="+mj-lt"/>
              <a:buAutoNum type="arabicPeriod" startAt="495"/>
            </a:pPr>
            <a:r>
              <a:rPr lang="en-US" sz="1250" dirty="0"/>
              <a:t>P. Attar, P. </a:t>
            </a:r>
            <a:r>
              <a:rPr lang="en-US" sz="1250" dirty="0" err="1"/>
              <a:t>Vedula</a:t>
            </a:r>
            <a:r>
              <a:rPr lang="en-US" sz="1250" dirty="0"/>
              <a:t>, “Novel Reduced Order in time Models for Problems in Nonlinear </a:t>
            </a:r>
            <a:r>
              <a:rPr lang="en-US" sz="1250" dirty="0" err="1"/>
              <a:t>Aeroelasticity</a:t>
            </a:r>
            <a:r>
              <a:rPr lang="en-US" sz="1250" dirty="0"/>
              <a:t>,” Advanced Dynamics, $29K</a:t>
            </a:r>
          </a:p>
          <a:p>
            <a:pPr>
              <a:lnSpc>
                <a:spcPct val="80000"/>
              </a:lnSpc>
              <a:buClr>
                <a:schemeClr val="tx1"/>
              </a:buClr>
              <a:buSzTx/>
              <a:buFont typeface="+mj-lt"/>
              <a:buAutoNum type="arabicPeriod" startAt="495"/>
            </a:pPr>
            <a:r>
              <a:rPr lang="en-US" sz="1250" dirty="0"/>
              <a:t>F. Carr, J. </a:t>
            </a:r>
            <a:r>
              <a:rPr lang="en-US" sz="1250" dirty="0" err="1"/>
              <a:t>Straka</a:t>
            </a:r>
            <a:r>
              <a:rPr lang="en-US" sz="1250" dirty="0"/>
              <a:t>, “Severe storm research,” Jonathon </a:t>
            </a:r>
            <a:r>
              <a:rPr lang="en-US" sz="1250" dirty="0" err="1"/>
              <a:t>Merage</a:t>
            </a:r>
            <a:r>
              <a:rPr lang="en-US" sz="1250" dirty="0"/>
              <a:t> Foundation, $21K</a:t>
            </a:r>
          </a:p>
          <a:p>
            <a:pPr>
              <a:lnSpc>
                <a:spcPct val="80000"/>
              </a:lnSpc>
              <a:buClr>
                <a:schemeClr val="tx1"/>
              </a:buClr>
              <a:buSzTx/>
              <a:buFont typeface="+mj-lt"/>
              <a:buAutoNum type="arabicPeriod" startAt="495"/>
            </a:pPr>
            <a:r>
              <a:rPr lang="en-US" sz="1250" dirty="0"/>
              <a:t>F. Carr, J. </a:t>
            </a:r>
            <a:r>
              <a:rPr lang="en-US" sz="1250" dirty="0" err="1"/>
              <a:t>Straka</a:t>
            </a:r>
            <a:r>
              <a:rPr lang="en-US" sz="1250" dirty="0"/>
              <a:t>, “Severe storm research,” Jonathon </a:t>
            </a:r>
            <a:r>
              <a:rPr lang="en-US" sz="1250" dirty="0" err="1"/>
              <a:t>Merage</a:t>
            </a:r>
            <a:r>
              <a:rPr lang="en-US" sz="1250" dirty="0"/>
              <a:t> Foundation, $20K</a:t>
            </a:r>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6858000" y="5791200"/>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8A817468-1DA3-4F0D-AAD2-F80D2E533068}" type="slidenum">
              <a:rPr lang="en-US"/>
              <a:pPr/>
              <a:t>82</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191000" cy="4495800"/>
          </a:xfrm>
        </p:spPr>
        <p:txBody>
          <a:bodyPr/>
          <a:lstStyle/>
          <a:p>
            <a:pPr>
              <a:lnSpc>
                <a:spcPct val="80000"/>
              </a:lnSpc>
              <a:buClr>
                <a:schemeClr val="tx1"/>
              </a:buClr>
              <a:buSzTx/>
              <a:buFont typeface="+mj-lt"/>
              <a:buAutoNum type="arabicPeriod" startAt="501"/>
            </a:pPr>
            <a:r>
              <a:rPr lang="en-US" sz="1250" dirty="0"/>
              <a:t>A. </a:t>
            </a:r>
            <a:r>
              <a:rPr lang="en-US" sz="1250" dirty="0" err="1"/>
              <a:t>Striolo</a:t>
            </a:r>
            <a:r>
              <a:rPr lang="en-US" sz="1250" dirty="0"/>
              <a:t>, “Electrolytes at Solid-Water Interfaces: Theoretical Studies for Practical Applications,” DOE EPSCoR, $450K</a:t>
            </a:r>
          </a:p>
          <a:p>
            <a:pPr>
              <a:lnSpc>
                <a:spcPct val="80000"/>
              </a:lnSpc>
              <a:buClr>
                <a:schemeClr val="tx1"/>
              </a:buClr>
              <a:buSzTx/>
              <a:buFont typeface="+mj-lt"/>
              <a:buAutoNum type="arabicPeriod" startAt="501"/>
            </a:pPr>
            <a:r>
              <a:rPr lang="en-US" sz="1250" dirty="0"/>
              <a:t>A. </a:t>
            </a:r>
            <a:r>
              <a:rPr lang="en-US" sz="1250" dirty="0" err="1"/>
              <a:t>Striolo</a:t>
            </a:r>
            <a:r>
              <a:rPr lang="en-US" sz="1250" dirty="0"/>
              <a:t>, </a:t>
            </a:r>
            <a:r>
              <a:rPr lang="en-US" sz="1250" dirty="0" err="1"/>
              <a:t>Saha</a:t>
            </a:r>
            <a:r>
              <a:rPr lang="en-US" sz="1250" dirty="0"/>
              <a:t>, “Experimental and Theoretical Studies of Carbon </a:t>
            </a:r>
            <a:r>
              <a:rPr lang="en-US" sz="1250" dirty="0" err="1"/>
              <a:t>Nanotube</a:t>
            </a:r>
            <a:r>
              <a:rPr lang="en-US" sz="1250" dirty="0"/>
              <a:t> Hierarchical Structures in Multifunctional Polymer Composites,” DOD EPSCoR, $450K</a:t>
            </a:r>
          </a:p>
          <a:p>
            <a:pPr>
              <a:lnSpc>
                <a:spcPct val="80000"/>
              </a:lnSpc>
              <a:buClr>
                <a:schemeClr val="tx1"/>
              </a:buClr>
              <a:buSzTx/>
              <a:buFont typeface="+mj-lt"/>
              <a:buAutoNum type="arabicPeriod" startAt="501"/>
            </a:pPr>
            <a:r>
              <a:rPr lang="en-US" sz="1250" dirty="0"/>
              <a:t>D. Cole (ORNL), A. </a:t>
            </a:r>
            <a:r>
              <a:rPr lang="en-US" sz="1250" dirty="0" err="1"/>
              <a:t>Striolo</a:t>
            </a:r>
            <a:r>
              <a:rPr lang="en-US" sz="1250" dirty="0"/>
              <a:t>, “Structure and Dynamics of Earth Materials, Interfaces and Reactions,” DOE, $1.5M ($75K OU)</a:t>
            </a:r>
          </a:p>
          <a:p>
            <a:pPr>
              <a:lnSpc>
                <a:spcPct val="80000"/>
              </a:lnSpc>
              <a:buClr>
                <a:schemeClr val="tx1"/>
              </a:buClr>
              <a:buSzTx/>
              <a:buFont typeface="+mj-lt"/>
              <a:buAutoNum type="arabicPeriod" startAt="501"/>
            </a:pPr>
            <a:r>
              <a:rPr lang="en-US" sz="1250" dirty="0"/>
              <a:t>D. </a:t>
            </a:r>
            <a:r>
              <a:rPr lang="en-US" sz="1250" dirty="0" err="1"/>
              <a:t>Papavassiliou</a:t>
            </a:r>
            <a:r>
              <a:rPr lang="en-US" sz="1250" dirty="0"/>
              <a:t>, A. </a:t>
            </a:r>
            <a:r>
              <a:rPr lang="en-US" sz="1250" dirty="0" err="1"/>
              <a:t>Striolo</a:t>
            </a:r>
            <a:r>
              <a:rPr lang="en-US" sz="1250" dirty="0"/>
              <a:t>, “Effects of </a:t>
            </a:r>
            <a:r>
              <a:rPr lang="en-US" sz="1250" dirty="0" err="1"/>
              <a:t>Hydrophobicity</a:t>
            </a:r>
            <a:r>
              <a:rPr lang="en-US" sz="1250" dirty="0"/>
              <a:t>-Induced Wall Slip on Turbulence Drag and Turbulence Structure,” NSF, $230K</a:t>
            </a:r>
          </a:p>
          <a:p>
            <a:pPr>
              <a:lnSpc>
                <a:spcPct val="80000"/>
              </a:lnSpc>
              <a:buClr>
                <a:schemeClr val="tx1"/>
              </a:buClr>
              <a:buSzTx/>
              <a:buFont typeface="+mj-lt"/>
              <a:buAutoNum type="arabicPeriod" startAt="501"/>
            </a:pPr>
            <a:r>
              <a:rPr lang="en-US" sz="1250" dirty="0"/>
              <a:t>A. </a:t>
            </a:r>
            <a:r>
              <a:rPr lang="en-US" sz="1250" dirty="0" err="1"/>
              <a:t>Striolo</a:t>
            </a:r>
            <a:r>
              <a:rPr lang="en-US" sz="1250" dirty="0"/>
              <a:t>, D. </a:t>
            </a:r>
            <a:r>
              <a:rPr lang="en-US" sz="1250" dirty="0" err="1"/>
              <a:t>Resasco</a:t>
            </a:r>
            <a:r>
              <a:rPr lang="en-US" sz="1250" dirty="0"/>
              <a:t>, U. </a:t>
            </a:r>
            <a:r>
              <a:rPr lang="en-US" sz="1250" dirty="0" err="1"/>
              <a:t>Nollert</a:t>
            </a:r>
            <a:r>
              <a:rPr lang="en-US" sz="1250" dirty="0"/>
              <a:t>, “Understanding the Interactions between Carbon </a:t>
            </a:r>
            <a:r>
              <a:rPr lang="en-US" sz="1250" dirty="0" err="1"/>
              <a:t>Nanotubes</a:t>
            </a:r>
            <a:r>
              <a:rPr lang="en-US" sz="1250" dirty="0"/>
              <a:t> and Cellular Membranes,” NSF, $380K</a:t>
            </a:r>
          </a:p>
          <a:p>
            <a:pPr>
              <a:lnSpc>
                <a:spcPct val="80000"/>
              </a:lnSpc>
              <a:buClr>
                <a:schemeClr val="tx1"/>
              </a:buClr>
              <a:buSzTx/>
              <a:buFont typeface="+mj-lt"/>
              <a:buAutoNum type="arabicPeriod" startAt="501"/>
            </a:pPr>
            <a:r>
              <a:rPr lang="en-US" sz="1250" dirty="0"/>
              <a:t>M. </a:t>
            </a:r>
            <a:r>
              <a:rPr lang="en-US" sz="1250" dirty="0" err="1"/>
              <a:t>Xue</a:t>
            </a:r>
            <a:r>
              <a:rPr lang="en-US" sz="1250" dirty="0"/>
              <a:t>, Y. Hong, X. </a:t>
            </a:r>
            <a:r>
              <a:rPr lang="en-US" sz="1250" dirty="0" err="1"/>
              <a:t>Hu</a:t>
            </a:r>
            <a:r>
              <a:rPr lang="en-US" sz="1250" dirty="0"/>
              <a:t> (GSU), “Integrated Weather and Wildfire Simulation and Optimization for Wildfire Management,” NSF, $997K ($483K OU)</a:t>
            </a:r>
          </a:p>
          <a:p>
            <a:pPr>
              <a:lnSpc>
                <a:spcPct val="80000"/>
              </a:lnSpc>
              <a:buClr>
                <a:schemeClr val="tx1"/>
              </a:buClr>
              <a:buSzTx/>
              <a:buFont typeface="+mj-lt"/>
              <a:buAutoNum type="arabicPeriod" startAt="501"/>
            </a:pPr>
            <a:r>
              <a:rPr lang="en-US" sz="1250" dirty="0"/>
              <a:t>Y. Hong, “Next Generation QPE: Toward a Multi-Sensor Approach for Integration of Radar, Satellite, and Surface Observations to Produce Very High-resolution Precipitation Data,” NOAA/OAR/NSSL via CIMMS, $83K</a:t>
            </a:r>
          </a:p>
        </p:txBody>
      </p:sp>
      <p:sp>
        <p:nvSpPr>
          <p:cNvPr id="926724" name="Rectangle 4"/>
          <p:cNvSpPr>
            <a:spLocks noGrp="1" noChangeArrowheads="1"/>
          </p:cNvSpPr>
          <p:nvPr>
            <p:ph type="body" sz="half" idx="2"/>
          </p:nvPr>
        </p:nvSpPr>
        <p:spPr>
          <a:xfrm>
            <a:off x="4648200" y="1219200"/>
            <a:ext cx="3886200" cy="4267200"/>
          </a:xfrm>
        </p:spPr>
        <p:txBody>
          <a:bodyPr/>
          <a:lstStyle/>
          <a:p>
            <a:pPr>
              <a:lnSpc>
                <a:spcPct val="80000"/>
              </a:lnSpc>
              <a:buClr>
                <a:schemeClr val="tx1"/>
              </a:buClr>
              <a:buSzTx/>
              <a:buFont typeface="+mj-lt"/>
              <a:buAutoNum type="arabicPeriod" startAt="508"/>
            </a:pPr>
            <a:r>
              <a:rPr lang="en-US" sz="1250" dirty="0"/>
              <a:t>R. Palmer, Y. Hong, “Phased Array Technology for Weather Radar Applications,” NOAA/OAR/NSSL via CIMMS, $426K</a:t>
            </a:r>
          </a:p>
          <a:p>
            <a:pPr>
              <a:lnSpc>
                <a:spcPct val="80000"/>
              </a:lnSpc>
              <a:buClr>
                <a:schemeClr val="tx1"/>
              </a:buClr>
              <a:buSzTx/>
              <a:buFont typeface="+mj-lt"/>
              <a:buAutoNum type="arabicPeriod" startAt="508"/>
            </a:pPr>
            <a:r>
              <a:rPr lang="en-US" sz="1250" dirty="0"/>
              <a:t>Y. Hong, </a:t>
            </a:r>
            <a:r>
              <a:rPr lang="en-US" sz="1250" dirty="0" err="1"/>
              <a:t>Baski</a:t>
            </a:r>
            <a:r>
              <a:rPr lang="en-US" sz="1250" dirty="0"/>
              <a:t> (OSU), “Proactive approach to transportation resource allocation under severe winter weather emergencies,” OK-DOT/OTC, $261K ($101K OU)</a:t>
            </a:r>
          </a:p>
          <a:p>
            <a:pPr>
              <a:lnSpc>
                <a:spcPct val="80000"/>
              </a:lnSpc>
              <a:buClr>
                <a:schemeClr val="tx1"/>
              </a:buClr>
              <a:buSzTx/>
              <a:buFont typeface="+mj-lt"/>
              <a:buAutoNum type="arabicPeriod" startAt="508"/>
            </a:pPr>
            <a:r>
              <a:rPr lang="en-US" sz="1250" dirty="0"/>
              <a:t>R. Palmer, Y. Hong, “Atmospheric Observations using </a:t>
            </a:r>
            <a:r>
              <a:rPr lang="en-US" sz="1250" dirty="0" err="1"/>
              <a:t>PhasedArray</a:t>
            </a:r>
            <a:r>
              <a:rPr lang="en-US" sz="1250" dirty="0"/>
              <a:t> Technology,” $340K</a:t>
            </a:r>
          </a:p>
          <a:p>
            <a:pPr>
              <a:lnSpc>
                <a:spcPct val="80000"/>
              </a:lnSpc>
              <a:buClr>
                <a:schemeClr val="tx1"/>
              </a:buClr>
              <a:buSzTx/>
              <a:buFont typeface="+mj-lt"/>
              <a:buAutoNum type="arabicPeriod" startAt="508"/>
            </a:pPr>
            <a:r>
              <a:rPr lang="en-US" sz="1250" dirty="0"/>
              <a:t>Y. Hong, “Toward Improved Flood Prediction and Risk Mitigation: Capacity Building for Africa,”  NASA, $87K</a:t>
            </a:r>
          </a:p>
          <a:p>
            <a:pPr>
              <a:lnSpc>
                <a:spcPct val="80000"/>
              </a:lnSpc>
              <a:buClr>
                <a:schemeClr val="tx1"/>
              </a:buClr>
              <a:buSzTx/>
              <a:buFont typeface="+mj-lt"/>
              <a:buAutoNum type="arabicPeriod" startAt="508"/>
            </a:pPr>
            <a:r>
              <a:rPr lang="en-US" sz="1250" dirty="0"/>
              <a:t>Y. Hong, “Improving NASA Global Hazard System and Implementing SERVIR-Africa,” NASA, $272K</a:t>
            </a:r>
          </a:p>
          <a:p>
            <a:pPr>
              <a:lnSpc>
                <a:spcPct val="80000"/>
              </a:lnSpc>
              <a:buClr>
                <a:schemeClr val="tx1"/>
              </a:buClr>
              <a:buSzTx/>
              <a:buFont typeface="+mj-lt"/>
              <a:buAutoNum type="arabicPeriod" startAt="508"/>
            </a:pPr>
            <a:r>
              <a:rPr lang="en-US" sz="1250" dirty="0"/>
              <a:t>Y. Hong, “Link SERVIR-Africa Work to NASA Land Information System: Workshop Training and Data Assimilation of GRACE to NASA-OU Hydrologic Model,” NASA, $10K</a:t>
            </a:r>
          </a:p>
          <a:p>
            <a:pPr>
              <a:lnSpc>
                <a:spcPct val="80000"/>
              </a:lnSpc>
              <a:buClr>
                <a:schemeClr val="tx1"/>
              </a:buClr>
              <a:buSzTx/>
              <a:buFont typeface="+mj-lt"/>
              <a:buAutoNum type="arabicPeriod" startAt="508"/>
            </a:pPr>
            <a:r>
              <a:rPr lang="en-US" sz="1250" dirty="0"/>
              <a:t>R. Adler (NASA), Y. Hong, “Global Hazard (Flood-Landslide) Decision-Support System,” NASA, $900K</a:t>
            </a:r>
          </a:p>
          <a:p>
            <a:pPr>
              <a:lnSpc>
                <a:spcPct val="80000"/>
              </a:lnSpc>
              <a:buClr>
                <a:schemeClr val="tx1"/>
              </a:buClr>
              <a:buSzTx/>
              <a:buFont typeface="+mj-lt"/>
              <a:buAutoNum type="arabicPeriod" startAt="508"/>
            </a:pPr>
            <a:r>
              <a:rPr lang="en-US" sz="1250" dirty="0"/>
              <a:t>S. Schroeder, “CAREER: Advancing Viral RNA Structure Prediction,” NSF, $750K</a:t>
            </a:r>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6858000" y="5791200"/>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39CFB727-3DE0-4893-A0E4-F6F4E635F602}" type="slidenum">
              <a:rPr lang="en-US"/>
              <a:pPr/>
              <a:t>83</a:t>
            </a:fld>
            <a:endParaRPr lang="en-US"/>
          </a:p>
        </p:txBody>
      </p:sp>
      <p:sp>
        <p:nvSpPr>
          <p:cNvPr id="927746" name="Rectangle 2"/>
          <p:cNvSpPr>
            <a:spLocks noGrp="1" noChangeArrowheads="1"/>
          </p:cNvSpPr>
          <p:nvPr>
            <p:ph type="title"/>
          </p:nvPr>
        </p:nvSpPr>
        <p:spPr/>
        <p:txBody>
          <a:bodyPr/>
          <a:lstStyle/>
          <a:p>
            <a:r>
              <a:rPr lang="en-US"/>
              <a:t>External Research Grants (cont’d)</a:t>
            </a:r>
          </a:p>
        </p:txBody>
      </p:sp>
      <p:sp>
        <p:nvSpPr>
          <p:cNvPr id="927747" name="Rectangle 3"/>
          <p:cNvSpPr>
            <a:spLocks noGrp="1" noChangeArrowheads="1"/>
          </p:cNvSpPr>
          <p:nvPr>
            <p:ph type="body" sz="half" idx="1"/>
          </p:nvPr>
        </p:nvSpPr>
        <p:spPr>
          <a:xfrm>
            <a:off x="533400" y="1219200"/>
            <a:ext cx="3962400" cy="4495800"/>
          </a:xfrm>
        </p:spPr>
        <p:txBody>
          <a:bodyPr/>
          <a:lstStyle/>
          <a:p>
            <a:pPr>
              <a:lnSpc>
                <a:spcPct val="80000"/>
              </a:lnSpc>
              <a:buClr>
                <a:schemeClr val="tx1"/>
              </a:buClr>
              <a:buSzTx/>
              <a:buFont typeface="+mj-lt"/>
              <a:buAutoNum type="arabicPeriod" startAt="516"/>
            </a:pPr>
            <a:r>
              <a:rPr lang="en-US" sz="1250" dirty="0"/>
              <a:t>P. Attar, “High Fidelity Computational </a:t>
            </a:r>
            <a:r>
              <a:rPr lang="en-US" sz="1250" dirty="0" err="1"/>
              <a:t>Aeroelastic</a:t>
            </a:r>
            <a:r>
              <a:rPr lang="en-US" sz="1250" dirty="0"/>
              <a:t> Analysis of a Flexible Membrane Airfoil Undergoing Dynamic Motion,” Ohio Aerospace Institute, $35K</a:t>
            </a:r>
          </a:p>
          <a:p>
            <a:pPr>
              <a:lnSpc>
                <a:spcPct val="80000"/>
              </a:lnSpc>
              <a:buClr>
                <a:schemeClr val="tx1"/>
              </a:buClr>
              <a:buSzTx/>
              <a:buFont typeface="+mj-lt"/>
              <a:buAutoNum type="arabicPeriod" startAt="516"/>
            </a:pPr>
            <a:r>
              <a:rPr lang="en-US" sz="1250" dirty="0"/>
              <a:t>P. Attar, “Computational Model Development and Experimental Validation Measurements for Membrane-Batten Wing” Flexible Membrane Airfoil Undergoing Dynamic Motion,” Ohio Aerospace Institute, $43K</a:t>
            </a:r>
          </a:p>
          <a:p>
            <a:pPr>
              <a:lnSpc>
                <a:spcPct val="80000"/>
              </a:lnSpc>
              <a:buClr>
                <a:schemeClr val="tx1"/>
              </a:buClr>
              <a:buSzTx/>
              <a:buFont typeface="+mj-lt"/>
              <a:buAutoNum type="arabicPeriod" startAt="516"/>
            </a:pPr>
            <a:r>
              <a:rPr lang="en-US" sz="1250" dirty="0"/>
              <a:t>K. </a:t>
            </a:r>
            <a:r>
              <a:rPr lang="en-US" sz="1250" dirty="0" err="1"/>
              <a:t>Droegemeier</a:t>
            </a:r>
            <a:r>
              <a:rPr lang="en-US" sz="1250" dirty="0"/>
              <a:t>, F. Kong, P. Attar, “A Partnership to Develop, Conduct, and Evaluate </a:t>
            </a:r>
            <a:r>
              <a:rPr lang="en-US" sz="1250" dirty="0" err="1"/>
              <a:t>Realtime</a:t>
            </a:r>
            <a:r>
              <a:rPr lang="en-US" sz="1250" dirty="0"/>
              <a:t> High-Resolution Ensemble and Deterministic Forecasts for Convective-scale Hazardous Weather,” NOAA, $375K</a:t>
            </a:r>
          </a:p>
          <a:p>
            <a:pPr>
              <a:lnSpc>
                <a:spcPct val="80000"/>
              </a:lnSpc>
              <a:buClr>
                <a:schemeClr val="tx1"/>
              </a:buClr>
              <a:buSzTx/>
              <a:buFont typeface="+mj-lt"/>
              <a:buAutoNum type="arabicPeriod" startAt="516"/>
            </a:pPr>
            <a:r>
              <a:rPr lang="en-US" sz="1250" dirty="0"/>
              <a:t>M. </a:t>
            </a:r>
            <a:r>
              <a:rPr lang="en-US" sz="1250" dirty="0" err="1"/>
              <a:t>Xue</a:t>
            </a:r>
            <a:r>
              <a:rPr lang="en-US" sz="1250" dirty="0"/>
              <a:t>, G. Zhang, K. Brewster, F. Kong, “Prediction and Predictability of Tropical Cyclones over Oceanic and Coastal Regions and Advanced Assimilation of Radar and Satellite Data for the Navy Coupled Ocean-Atmosphere </a:t>
            </a:r>
            <a:r>
              <a:rPr lang="en-US" sz="1250" dirty="0" err="1"/>
              <a:t>Mesoscale</a:t>
            </a:r>
            <a:r>
              <a:rPr lang="en-US" sz="1250" dirty="0"/>
              <a:t> Prediction System,” ONR/DOD EPSCoR, $476K; OK Board of Regents $100K</a:t>
            </a:r>
          </a:p>
          <a:p>
            <a:pPr>
              <a:lnSpc>
                <a:spcPct val="80000"/>
              </a:lnSpc>
              <a:buClr>
                <a:schemeClr val="tx1"/>
              </a:buClr>
              <a:buSzTx/>
              <a:buFont typeface="+mj-lt"/>
              <a:buAutoNum type="arabicPeriod" startAt="516"/>
            </a:pPr>
            <a:r>
              <a:rPr lang="en-US" sz="1250" dirty="0"/>
              <a:t>S. </a:t>
            </a:r>
            <a:r>
              <a:rPr lang="en-US" sz="1250" dirty="0" err="1"/>
              <a:t>Ahalt</a:t>
            </a:r>
            <a:r>
              <a:rPr lang="en-US" sz="1250" dirty="0"/>
              <a:t>, A. </a:t>
            </a:r>
            <a:r>
              <a:rPr lang="en-US" sz="1250" dirty="0" err="1"/>
              <a:t>Apon</a:t>
            </a:r>
            <a:r>
              <a:rPr lang="en-US" sz="1250" dirty="0"/>
              <a:t>, D. </a:t>
            </a:r>
            <a:r>
              <a:rPr lang="en-US" sz="1250" dirty="0" err="1"/>
              <a:t>Lifka</a:t>
            </a:r>
            <a:r>
              <a:rPr lang="en-US" sz="1250" dirty="0"/>
              <a:t>, H. Neeman, “NSF Workshop High Performance Computing Center Sustainability,” NSF, $49K ($0 OU)</a:t>
            </a:r>
          </a:p>
        </p:txBody>
      </p:sp>
      <p:sp>
        <p:nvSpPr>
          <p:cNvPr id="927748" name="Rectangle 4"/>
          <p:cNvSpPr>
            <a:spLocks noGrp="1" noChangeArrowheads="1"/>
          </p:cNvSpPr>
          <p:nvPr>
            <p:ph type="body" sz="half" idx="2"/>
          </p:nvPr>
        </p:nvSpPr>
        <p:spPr>
          <a:xfrm>
            <a:off x="4648200" y="1219200"/>
            <a:ext cx="3886200" cy="4267200"/>
          </a:xfrm>
        </p:spPr>
        <p:txBody>
          <a:bodyPr/>
          <a:lstStyle/>
          <a:p>
            <a:pPr>
              <a:lnSpc>
                <a:spcPct val="80000"/>
              </a:lnSpc>
              <a:buClr>
                <a:schemeClr val="tx1"/>
              </a:buClr>
              <a:buSzTx/>
              <a:buFont typeface="+mj-lt"/>
              <a:buAutoNum type="arabicPeriod" startAt="521"/>
            </a:pPr>
            <a:r>
              <a:rPr lang="en-US" sz="1250" dirty="0"/>
              <a:t>Y. </a:t>
            </a:r>
            <a:r>
              <a:rPr lang="en-US" sz="1250" dirty="0" err="1"/>
              <a:t>Luo</a:t>
            </a:r>
            <a:r>
              <a:rPr lang="en-US" sz="1250" dirty="0"/>
              <a:t>, S. </a:t>
            </a:r>
            <a:r>
              <a:rPr lang="en-US" sz="1250" dirty="0" err="1"/>
              <a:t>Lakshmivarahan</a:t>
            </a:r>
            <a:r>
              <a:rPr lang="en-US" sz="1250" dirty="0"/>
              <a:t>, “Development of a Data Assimilation Capability towards Ecological Forecasting in a Data-Rich Era,” NSF, $1.08M</a:t>
            </a:r>
          </a:p>
          <a:p>
            <a:pPr>
              <a:lnSpc>
                <a:spcPct val="80000"/>
              </a:lnSpc>
              <a:buClr>
                <a:schemeClr val="tx1"/>
              </a:buClr>
              <a:buSzTx/>
              <a:buFont typeface="+mj-lt"/>
              <a:buAutoNum type="arabicPeriod" startAt="521"/>
            </a:pPr>
            <a:r>
              <a:rPr lang="en-US" sz="1250" dirty="0"/>
              <a:t>Y. </a:t>
            </a:r>
            <a:r>
              <a:rPr lang="en-US" sz="1250" dirty="0" err="1"/>
              <a:t>Luo</a:t>
            </a:r>
            <a:r>
              <a:rPr lang="en-US" sz="1250" dirty="0"/>
              <a:t>, D. </a:t>
            </a:r>
            <a:r>
              <a:rPr lang="en-US" sz="1250" dirty="0" err="1"/>
              <a:t>Schimmel</a:t>
            </a:r>
            <a:r>
              <a:rPr lang="en-US" sz="1250" dirty="0"/>
              <a:t> (NEON), J. Clark (Duke U.), </a:t>
            </a:r>
            <a:r>
              <a:rPr lang="en-US" sz="1250" dirty="0" err="1"/>
              <a:t>Kiona</a:t>
            </a:r>
            <a:r>
              <a:rPr lang="en-US" sz="1250" dirty="0"/>
              <a:t> Ogle (U. Wyoming), S. </a:t>
            </a:r>
            <a:r>
              <a:rPr lang="en-US" sz="1250" dirty="0" err="1"/>
              <a:t>LaDeau</a:t>
            </a:r>
            <a:r>
              <a:rPr lang="en-US" sz="1250" dirty="0"/>
              <a:t> (Cary Institute of Ecosystem Study), “RCN: Forecasts Of Resource and Environmental Changes: Data Assimilation Science and Technology (FORECAST),” NSF, $500K</a:t>
            </a:r>
          </a:p>
          <a:p>
            <a:pPr>
              <a:lnSpc>
                <a:spcPct val="80000"/>
              </a:lnSpc>
              <a:buClr>
                <a:schemeClr val="tx1"/>
              </a:buClr>
              <a:buSzTx/>
              <a:buFont typeface="+mj-lt"/>
              <a:buAutoNum type="arabicPeriod" startAt="521"/>
            </a:pPr>
            <a:r>
              <a:rPr lang="en-US" sz="1250" dirty="0"/>
              <a:t>J. </a:t>
            </a:r>
            <a:r>
              <a:rPr lang="en-US" sz="1250" dirty="0" err="1"/>
              <a:t>Straka</a:t>
            </a:r>
            <a:r>
              <a:rPr lang="en-US" sz="1250" dirty="0"/>
              <a:t>, K. </a:t>
            </a:r>
            <a:r>
              <a:rPr lang="en-US" sz="1250" dirty="0" err="1"/>
              <a:t>Kanak</a:t>
            </a:r>
            <a:r>
              <a:rPr lang="en-US" sz="1250" dirty="0"/>
              <a:t>, Davies-Jones, H. Neeman, “Challenges in understanding </a:t>
            </a:r>
            <a:r>
              <a:rPr lang="en-US" sz="1250" dirty="0" err="1"/>
              <a:t>tornadogenesis</a:t>
            </a:r>
            <a:r>
              <a:rPr lang="en-US" sz="1250" dirty="0"/>
              <a:t> and associated phenomena,” NSF, $854K</a:t>
            </a:r>
          </a:p>
          <a:p>
            <a:pPr>
              <a:lnSpc>
                <a:spcPct val="80000"/>
              </a:lnSpc>
              <a:buClr>
                <a:schemeClr val="tx1"/>
              </a:buClr>
              <a:buSzTx/>
              <a:buFont typeface="+mj-lt"/>
              <a:buAutoNum type="arabicPeriod" startAt="521"/>
            </a:pPr>
            <a:r>
              <a:rPr lang="en-US" sz="1250" dirty="0"/>
              <a:t>P. </a:t>
            </a:r>
            <a:r>
              <a:rPr lang="en-US" sz="1250" dirty="0" err="1"/>
              <a:t>Risser</a:t>
            </a:r>
            <a:r>
              <a:rPr lang="en-US" sz="1250" dirty="0"/>
              <a:t> et al, “A </a:t>
            </a:r>
            <a:r>
              <a:rPr lang="en-US" sz="1250" dirty="0" err="1"/>
              <a:t>cyberCommons</a:t>
            </a:r>
            <a:r>
              <a:rPr lang="en-US" sz="1250" dirty="0"/>
              <a:t> for Ecological Forecasting,” NSF, $6M ($2.78M OU)</a:t>
            </a:r>
          </a:p>
          <a:p>
            <a:pPr>
              <a:lnSpc>
                <a:spcPct val="80000"/>
              </a:lnSpc>
              <a:buClr>
                <a:schemeClr val="tx1"/>
              </a:buClr>
              <a:buSzTx/>
              <a:buFont typeface="+mj-lt"/>
              <a:buAutoNum type="arabicPeriod" startAt="521"/>
            </a:pPr>
            <a:r>
              <a:rPr lang="en-US" sz="1250" dirty="0"/>
              <a:t>M. </a:t>
            </a:r>
            <a:r>
              <a:rPr lang="en-US" sz="1250" dirty="0" err="1"/>
              <a:t>Xue</a:t>
            </a:r>
            <a:r>
              <a:rPr lang="en-US" sz="1250" dirty="0"/>
              <a:t>, X. Wang, X. Li  (OSU), R. Barnes, S. </a:t>
            </a:r>
            <a:r>
              <a:rPr lang="en-US" sz="1250" dirty="0" err="1"/>
              <a:t>Sanielevici</a:t>
            </a:r>
            <a:r>
              <a:rPr lang="en-US" sz="1250" dirty="0"/>
              <a:t> (PSC), H. Neeman, “Enabling Petascale Ensemble-Based Data Assimilation for the Numerical Analysis and Prediction of High-Impact Weather,” NSF, $1.2M ($902K OU)</a:t>
            </a:r>
          </a:p>
          <a:p>
            <a:pPr>
              <a:lnSpc>
                <a:spcPct val="80000"/>
              </a:lnSpc>
              <a:buClr>
                <a:schemeClr val="tx1"/>
              </a:buClr>
              <a:buSzTx/>
              <a:buFont typeface="+mj-lt"/>
              <a:buAutoNum type="arabicPeriod" startAt="521"/>
            </a:pPr>
            <a:r>
              <a:rPr lang="en-US" sz="1250" dirty="0"/>
              <a:t>P. </a:t>
            </a:r>
            <a:r>
              <a:rPr lang="en-US" sz="1250" dirty="0" err="1"/>
              <a:t>Skubic</a:t>
            </a:r>
            <a:r>
              <a:rPr lang="en-US" sz="1250" dirty="0"/>
              <a:t>, B. Abbott, P. Gutierrez, M. Strauss, “ATLAS Southwest Tier 2 Computing Center,” NSF, $600K/year ($60K/year OU)</a:t>
            </a:r>
          </a:p>
          <a:p>
            <a:pPr>
              <a:lnSpc>
                <a:spcPct val="80000"/>
              </a:lnSpc>
              <a:buClr>
                <a:schemeClr val="tx1"/>
              </a:buClr>
              <a:buSzTx/>
              <a:buFont typeface="+mj-lt"/>
              <a:buAutoNum type="arabicPeriod" startAt="521"/>
            </a:pPr>
            <a:r>
              <a:rPr lang="en-US" sz="1250" dirty="0"/>
              <a:t>Y. Hong, “Evaluation of NASA Global Hazard System,” NASA, $45K</a:t>
            </a:r>
          </a:p>
        </p:txBody>
      </p:sp>
      <p:sp>
        <p:nvSpPr>
          <p:cNvPr id="927749"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927758"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59"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60"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61"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64BB3FEB-FB0C-4F63-B531-1F1FDFE1AB74}" type="slidenum">
              <a:rPr lang="en-US"/>
              <a:pPr/>
              <a:t>84</a:t>
            </a:fld>
            <a:endParaRPr lang="en-US"/>
          </a:p>
        </p:txBody>
      </p:sp>
      <p:sp>
        <p:nvSpPr>
          <p:cNvPr id="928770" name="Rectangle 2"/>
          <p:cNvSpPr>
            <a:spLocks noGrp="1" noChangeArrowheads="1"/>
          </p:cNvSpPr>
          <p:nvPr>
            <p:ph type="title"/>
          </p:nvPr>
        </p:nvSpPr>
        <p:spPr/>
        <p:txBody>
          <a:bodyPr/>
          <a:lstStyle/>
          <a:p>
            <a:r>
              <a:rPr lang="en-US"/>
              <a:t>External Research Grants (cont’d)</a:t>
            </a:r>
          </a:p>
        </p:txBody>
      </p:sp>
      <p:sp>
        <p:nvSpPr>
          <p:cNvPr id="928771" name="Rectangle 3"/>
          <p:cNvSpPr>
            <a:spLocks noGrp="1" noChangeArrowheads="1"/>
          </p:cNvSpPr>
          <p:nvPr>
            <p:ph type="body" sz="half" idx="1"/>
          </p:nvPr>
        </p:nvSpPr>
        <p:spPr>
          <a:xfrm>
            <a:off x="533400" y="1219200"/>
            <a:ext cx="4495800" cy="4495800"/>
          </a:xfrm>
        </p:spPr>
        <p:txBody>
          <a:bodyPr/>
          <a:lstStyle/>
          <a:p>
            <a:pPr>
              <a:lnSpc>
                <a:spcPct val="80000"/>
              </a:lnSpc>
              <a:buClr>
                <a:schemeClr val="tx1"/>
              </a:buClr>
              <a:buSzTx/>
              <a:buFont typeface="+mj-lt"/>
              <a:buAutoNum type="arabicPeriod" startAt="528"/>
            </a:pPr>
            <a:r>
              <a:rPr lang="en-US" sz="1250" dirty="0"/>
              <a:t>J </a:t>
            </a:r>
            <a:r>
              <a:rPr lang="en-US" sz="1250" dirty="0" err="1"/>
              <a:t>Wicksted</a:t>
            </a:r>
            <a:r>
              <a:rPr lang="en-US" sz="1250" dirty="0"/>
              <a:t>, F. Waxman et al, “Building Oklahoma's Leadership Role in Cellulosic Bioenergy,” NSF EPSCoR, $15M ($5.7M OU)</a:t>
            </a:r>
          </a:p>
          <a:p>
            <a:pPr>
              <a:lnSpc>
                <a:spcPct val="80000"/>
              </a:lnSpc>
              <a:buClr>
                <a:schemeClr val="tx1"/>
              </a:buClr>
              <a:buSzTx/>
              <a:buFont typeface="+mj-lt"/>
              <a:buAutoNum type="arabicPeriod" startAt="528"/>
            </a:pPr>
            <a:r>
              <a:rPr lang="sv-SE" sz="1250" dirty="0"/>
              <a:t>D.S. Oliver, software, $16.7M</a:t>
            </a:r>
          </a:p>
          <a:p>
            <a:pPr>
              <a:lnSpc>
                <a:spcPct val="80000"/>
              </a:lnSpc>
              <a:buClr>
                <a:schemeClr val="tx1"/>
              </a:buClr>
              <a:buSzTx/>
              <a:buFont typeface="+mj-lt"/>
              <a:buAutoNum type="arabicPeriod" startAt="528"/>
            </a:pPr>
            <a:r>
              <a:rPr lang="en-US" sz="1250" dirty="0"/>
              <a:t>K.K. </a:t>
            </a:r>
            <a:r>
              <a:rPr lang="en-US" sz="1250" dirty="0" err="1"/>
              <a:t>Muraleetharan</a:t>
            </a:r>
            <a:r>
              <a:rPr lang="en-US" sz="1250" dirty="0"/>
              <a:t>, G. Miller, and A. </a:t>
            </a:r>
            <a:r>
              <a:rPr lang="en-US" sz="1250" dirty="0" err="1"/>
              <a:t>Cerato</a:t>
            </a:r>
            <a:r>
              <a:rPr lang="en-US" sz="1250" dirty="0"/>
              <a:t>, “Understanding and Improving the Seismic Behavior of Pile Foundations in Soft Clays,” NSF, $1.15M ($500K OU)</a:t>
            </a:r>
          </a:p>
          <a:p>
            <a:pPr>
              <a:lnSpc>
                <a:spcPct val="80000"/>
              </a:lnSpc>
              <a:buClr>
                <a:schemeClr val="tx1"/>
              </a:buClr>
              <a:buSzTx/>
              <a:buFont typeface="+mj-lt"/>
              <a:buAutoNum type="arabicPeriod" startAt="528"/>
            </a:pPr>
            <a:r>
              <a:rPr lang="en-US" sz="1250" dirty="0"/>
              <a:t>K. </a:t>
            </a:r>
            <a:r>
              <a:rPr lang="en-US" sz="1250" dirty="0" err="1"/>
              <a:t>Droegemeier</a:t>
            </a:r>
            <a:r>
              <a:rPr lang="en-US" sz="1250" dirty="0"/>
              <a:t>, F. Kong, “</a:t>
            </a:r>
            <a:r>
              <a:rPr lang="en-US" sz="1250" dirty="0" err="1"/>
              <a:t>Multisensor</a:t>
            </a:r>
            <a:r>
              <a:rPr lang="en-US" sz="1250" dirty="0"/>
              <a:t> Studies of Precipitation for Model Verification and Data Assimilation,”  U </a:t>
            </a:r>
            <a:r>
              <a:rPr lang="en-US" sz="1250" dirty="0" err="1"/>
              <a:t>Minn</a:t>
            </a:r>
            <a:r>
              <a:rPr lang="en-US" sz="1250" dirty="0"/>
              <a:t>, ($7K OU)</a:t>
            </a:r>
          </a:p>
          <a:p>
            <a:pPr>
              <a:lnSpc>
                <a:spcPct val="80000"/>
              </a:lnSpc>
              <a:buClr>
                <a:schemeClr val="tx1"/>
              </a:buClr>
              <a:buSzTx/>
              <a:buFont typeface="+mj-lt"/>
              <a:buAutoNum type="arabicPeriod" startAt="528"/>
            </a:pPr>
            <a:r>
              <a:rPr lang="en-US" sz="1250" dirty="0"/>
              <a:t>K. </a:t>
            </a:r>
            <a:r>
              <a:rPr lang="en-US" sz="1250" dirty="0" err="1"/>
              <a:t>Droegemeier</a:t>
            </a:r>
            <a:r>
              <a:rPr lang="en-US" sz="1250" dirty="0"/>
              <a:t>, M. </a:t>
            </a:r>
            <a:r>
              <a:rPr lang="en-US" sz="1250" dirty="0" err="1"/>
              <a:t>Xue</a:t>
            </a:r>
            <a:r>
              <a:rPr lang="en-US" sz="1250" dirty="0"/>
              <a:t>, F. Kong, “Observing System Simulation Experiments for Airborne Weather Sensors,”    HRL, ($33K OU)</a:t>
            </a:r>
          </a:p>
          <a:p>
            <a:pPr>
              <a:lnSpc>
                <a:spcPct val="80000"/>
              </a:lnSpc>
              <a:buClr>
                <a:schemeClr val="tx1"/>
              </a:buClr>
              <a:buSzTx/>
              <a:buFont typeface="+mj-lt"/>
              <a:buAutoNum type="arabicPeriod" startAt="528"/>
            </a:pPr>
            <a:r>
              <a:rPr lang="en-US" sz="1250" dirty="0"/>
              <a:t>M. </a:t>
            </a:r>
            <a:r>
              <a:rPr lang="en-US" sz="1250" dirty="0" err="1"/>
              <a:t>Nollert</a:t>
            </a:r>
            <a:r>
              <a:rPr lang="en-US" sz="1250" dirty="0"/>
              <a:t>, Scholarship, FD-OMRF, $12K</a:t>
            </a:r>
          </a:p>
          <a:p>
            <a:pPr>
              <a:lnSpc>
                <a:spcPct val="80000"/>
              </a:lnSpc>
              <a:buClr>
                <a:schemeClr val="tx1"/>
              </a:buClr>
              <a:buSzTx/>
              <a:buFont typeface="+mj-lt"/>
              <a:buAutoNum type="arabicPeriod" startAt="528"/>
            </a:pPr>
            <a:r>
              <a:rPr lang="en-US" sz="1250" dirty="0"/>
              <a:t>R. </a:t>
            </a:r>
            <a:r>
              <a:rPr lang="en-US" sz="1250" dirty="0" err="1"/>
              <a:t>Sigal</a:t>
            </a:r>
            <a:r>
              <a:rPr lang="en-US" sz="1250" dirty="0"/>
              <a:t>, R. </a:t>
            </a:r>
            <a:r>
              <a:rPr lang="en-US" sz="1250" dirty="0" err="1"/>
              <a:t>Philp</a:t>
            </a:r>
            <a:r>
              <a:rPr lang="en-US" sz="1250" dirty="0"/>
              <a:t>, C. </a:t>
            </a:r>
            <a:r>
              <a:rPr lang="en-US" sz="1250" dirty="0" err="1"/>
              <a:t>Rai</a:t>
            </a:r>
            <a:r>
              <a:rPr lang="en-US" sz="1250" dirty="0"/>
              <a:t>,, S. Shah, R. </a:t>
            </a:r>
            <a:r>
              <a:rPr lang="en-US" sz="1250" dirty="0" err="1"/>
              <a:t>Slatt</a:t>
            </a:r>
            <a:r>
              <a:rPr lang="en-US" sz="1250" dirty="0"/>
              <a:t>, C. </a:t>
            </a:r>
            <a:r>
              <a:rPr lang="en-US" sz="1250" dirty="0" err="1"/>
              <a:t>Sondergeld</a:t>
            </a:r>
            <a:r>
              <a:rPr lang="en-US" sz="1250" dirty="0"/>
              <a:t>,   D. Zhang, energy company, $1.9M</a:t>
            </a:r>
          </a:p>
          <a:p>
            <a:pPr>
              <a:lnSpc>
                <a:spcPct val="80000"/>
              </a:lnSpc>
              <a:buClr>
                <a:schemeClr val="tx1"/>
              </a:buClr>
              <a:buSzTx/>
              <a:buFont typeface="+mj-lt"/>
              <a:buAutoNum type="arabicPeriod" startAt="528"/>
            </a:pPr>
            <a:r>
              <a:rPr lang="en-US" sz="1250" dirty="0"/>
              <a:t>B. Grady, D. </a:t>
            </a:r>
            <a:r>
              <a:rPr lang="en-US" sz="1250" dirty="0" err="1"/>
              <a:t>Schmidtke</a:t>
            </a:r>
            <a:r>
              <a:rPr lang="en-US" sz="1250" dirty="0"/>
              <a:t>, A. </a:t>
            </a:r>
            <a:r>
              <a:rPr lang="en-US" sz="1250" dirty="0" err="1"/>
              <a:t>Striolo</a:t>
            </a:r>
            <a:r>
              <a:rPr lang="en-US" sz="1250" dirty="0"/>
              <a:t>, A. </a:t>
            </a:r>
            <a:r>
              <a:rPr lang="en-US" sz="1250" dirty="0" err="1"/>
              <a:t>Cheville</a:t>
            </a:r>
            <a:r>
              <a:rPr lang="en-US" sz="1250" dirty="0"/>
              <a:t>, D. Teeters, “Polymer Nanostructures on Solid Surfaces,”$208K  ($125K OU)</a:t>
            </a:r>
          </a:p>
          <a:p>
            <a:pPr>
              <a:lnSpc>
                <a:spcPct val="80000"/>
              </a:lnSpc>
              <a:buClr>
                <a:schemeClr val="tx1"/>
              </a:buClr>
              <a:buSzTx/>
              <a:buFont typeface="+mj-lt"/>
              <a:buAutoNum type="arabicPeriod" startAt="528"/>
            </a:pPr>
            <a:r>
              <a:rPr lang="en-US" sz="1250" dirty="0"/>
              <a:t>T. Conway, “E. coli Model Organism Resource,” UN-Purdue, ($685K OU)</a:t>
            </a:r>
          </a:p>
          <a:p>
            <a:pPr>
              <a:lnSpc>
                <a:spcPct val="90000"/>
              </a:lnSpc>
              <a:buClr>
                <a:schemeClr val="tx1"/>
              </a:buClr>
              <a:buSzTx/>
              <a:buFont typeface="+mj-lt"/>
              <a:buAutoNum type="arabicPeriod" startAt="528"/>
            </a:pPr>
            <a:r>
              <a:rPr lang="en-US" sz="1250" dirty="0"/>
              <a:t>R. </a:t>
            </a:r>
            <a:r>
              <a:rPr lang="en-US" sz="1250" dirty="0" err="1"/>
              <a:t>Kolar</a:t>
            </a:r>
            <a:r>
              <a:rPr lang="en-US" sz="1250" dirty="0"/>
              <a:t>, “Storm Surge Modeling in SE </a:t>
            </a:r>
            <a:r>
              <a:rPr lang="en-US" sz="1250" dirty="0" err="1"/>
              <a:t>Liousiana</a:t>
            </a:r>
            <a:r>
              <a:rPr lang="en-US" sz="1250" dirty="0"/>
              <a:t> - 2006,” ARCADIS, ($37K OU)</a:t>
            </a:r>
          </a:p>
        </p:txBody>
      </p:sp>
      <p:sp>
        <p:nvSpPr>
          <p:cNvPr id="928772" name="Rectangle 4"/>
          <p:cNvSpPr>
            <a:spLocks noGrp="1" noChangeArrowheads="1"/>
          </p:cNvSpPr>
          <p:nvPr>
            <p:ph type="body" sz="half" idx="2"/>
          </p:nvPr>
        </p:nvSpPr>
        <p:spPr>
          <a:xfrm>
            <a:off x="4953000" y="1219200"/>
            <a:ext cx="3886200" cy="4267200"/>
          </a:xfrm>
        </p:spPr>
        <p:txBody>
          <a:bodyPr/>
          <a:lstStyle/>
          <a:p>
            <a:pPr>
              <a:lnSpc>
                <a:spcPct val="80000"/>
              </a:lnSpc>
              <a:buClr>
                <a:schemeClr val="tx1"/>
              </a:buClr>
              <a:buSzTx/>
              <a:buFont typeface="+mj-lt"/>
              <a:buAutoNum type="arabicPeriod" startAt="538"/>
            </a:pPr>
            <a:r>
              <a:rPr lang="en-US" sz="1250" dirty="0"/>
              <a:t>D. Cole (ORNL), A. </a:t>
            </a:r>
            <a:r>
              <a:rPr lang="en-US" sz="1250" dirty="0" err="1"/>
              <a:t>Striolo</a:t>
            </a:r>
            <a:r>
              <a:rPr lang="en-US" sz="1250" dirty="0"/>
              <a:t>, “Rates and Mechanisms of Mineral-Fluid Interactions at the </a:t>
            </a:r>
            <a:r>
              <a:rPr lang="en-US" sz="1250" dirty="0" err="1"/>
              <a:t>Nanoscale</a:t>
            </a:r>
            <a:r>
              <a:rPr lang="en-US" sz="1250" dirty="0"/>
              <a:t>,” DOE, $1.65M (total), ($55K OU)</a:t>
            </a:r>
          </a:p>
          <a:p>
            <a:pPr>
              <a:lnSpc>
                <a:spcPct val="80000"/>
              </a:lnSpc>
              <a:buClr>
                <a:schemeClr val="tx1"/>
              </a:buClr>
              <a:buSzTx/>
              <a:buFont typeface="+mj-lt"/>
              <a:buAutoNum type="arabicPeriod" startAt="538"/>
            </a:pPr>
            <a:r>
              <a:rPr lang="en-US" sz="1250" dirty="0"/>
              <a:t>R. </a:t>
            </a:r>
            <a:r>
              <a:rPr lang="en-US" sz="1250" dirty="0" err="1"/>
              <a:t>Kolar</a:t>
            </a:r>
            <a:r>
              <a:rPr lang="en-US" sz="1250" dirty="0"/>
              <a:t>, “A Prototype Operational Modeling System for Waves, Coastal Currents, Inundation and Hydrologic Flooding for Eastern North Carolina,” UN-UNC-CH, ($209K OU)</a:t>
            </a:r>
          </a:p>
          <a:p>
            <a:pPr>
              <a:lnSpc>
                <a:spcPct val="80000"/>
              </a:lnSpc>
              <a:buClr>
                <a:schemeClr val="tx1"/>
              </a:buClr>
              <a:buSzTx/>
              <a:buFont typeface="+mj-lt"/>
              <a:buAutoNum type="arabicPeriod" startAt="538"/>
            </a:pPr>
            <a:r>
              <a:rPr lang="en-US" sz="1250" dirty="0"/>
              <a:t>R. </a:t>
            </a:r>
            <a:r>
              <a:rPr lang="en-US" sz="1250" dirty="0" err="1"/>
              <a:t>Kolar</a:t>
            </a:r>
            <a:r>
              <a:rPr lang="en-US" sz="1250" dirty="0"/>
              <a:t>, “A Coupled Regional-Coastal Ocean Model: HYCOM/CG-ADCIRC,” DOD-NRL, ($333K OU)</a:t>
            </a:r>
          </a:p>
          <a:p>
            <a:pPr>
              <a:lnSpc>
                <a:spcPct val="80000"/>
              </a:lnSpc>
              <a:buClr>
                <a:schemeClr val="tx1"/>
              </a:buClr>
              <a:buSzTx/>
              <a:buFont typeface="+mj-lt"/>
              <a:buAutoNum type="arabicPeriod" startAt="538"/>
            </a:pPr>
            <a:r>
              <a:rPr lang="en-US" sz="1250" dirty="0"/>
              <a:t>M. </a:t>
            </a:r>
            <a:r>
              <a:rPr lang="en-US" sz="1250" dirty="0" err="1"/>
              <a:t>Xue</a:t>
            </a:r>
            <a:r>
              <a:rPr lang="en-US" sz="1250" dirty="0"/>
              <a:t>, “Contribution to WRF Model Development by the Center for Analysis and Prediction of Storms,” DOC-NOAA, $821K</a:t>
            </a:r>
          </a:p>
          <a:p>
            <a:pPr>
              <a:lnSpc>
                <a:spcPct val="80000"/>
              </a:lnSpc>
              <a:buClr>
                <a:schemeClr val="tx1"/>
              </a:buClr>
              <a:buSzTx/>
              <a:buFont typeface="+mj-lt"/>
              <a:buAutoNum type="arabicPeriod" startAt="538"/>
            </a:pPr>
            <a:r>
              <a:rPr lang="en-US" sz="1250" dirty="0"/>
              <a:t>K. </a:t>
            </a:r>
            <a:r>
              <a:rPr lang="en-US" sz="1250" dirty="0" err="1"/>
              <a:t>Marfurt</a:t>
            </a:r>
            <a:r>
              <a:rPr lang="en-US" sz="1250" dirty="0"/>
              <a:t>, “Improving Geologic and Engineering Models of Midcontinent Fracture and </a:t>
            </a:r>
            <a:r>
              <a:rPr lang="en-US" sz="1250" dirty="0" err="1"/>
              <a:t>Karst</a:t>
            </a:r>
            <a:r>
              <a:rPr lang="en-US" sz="1250" dirty="0"/>
              <a:t> Modified Reservoirs Using 3-D Seismic Attributes,” UKCRINC, ($61K OU)</a:t>
            </a:r>
          </a:p>
          <a:p>
            <a:pPr>
              <a:lnSpc>
                <a:spcPct val="80000"/>
              </a:lnSpc>
              <a:buClr>
                <a:schemeClr val="tx1"/>
              </a:buClr>
              <a:buSzTx/>
              <a:buFont typeface="+mj-lt"/>
              <a:buAutoNum type="arabicPeriod" startAt="538"/>
            </a:pPr>
            <a:r>
              <a:rPr lang="en-US" sz="1250" dirty="0"/>
              <a:t>P. Attar, P. </a:t>
            </a:r>
            <a:r>
              <a:rPr lang="en-US" sz="1250" dirty="0" err="1"/>
              <a:t>Vedula</a:t>
            </a:r>
            <a:r>
              <a:rPr lang="en-US" sz="1250" dirty="0"/>
              <a:t>, “Novel, Optimal, Physics-based Reduced Order Models for Nonlinear </a:t>
            </a:r>
            <a:r>
              <a:rPr lang="en-US" sz="1250" dirty="0" err="1"/>
              <a:t>Aeroelasticity</a:t>
            </a:r>
            <a:r>
              <a:rPr lang="en-US" sz="1250" dirty="0"/>
              <a:t>,” Advanced Dynamics, $49K</a:t>
            </a:r>
          </a:p>
          <a:p>
            <a:pPr>
              <a:lnSpc>
                <a:spcPct val="80000"/>
              </a:lnSpc>
              <a:buClr>
                <a:schemeClr val="tx1"/>
              </a:buClr>
              <a:buSzTx/>
              <a:buFont typeface="+mj-lt"/>
              <a:buAutoNum type="arabicPeriod" startAt="538"/>
            </a:pPr>
            <a:r>
              <a:rPr lang="en-US" sz="1250" dirty="0"/>
              <a:t>S. </a:t>
            </a:r>
            <a:r>
              <a:rPr lang="en-US" sz="1250" dirty="0" err="1"/>
              <a:t>Dhall</a:t>
            </a:r>
            <a:r>
              <a:rPr lang="en-US" sz="1250" dirty="0"/>
              <a:t>, “Autonomous Data Partitioning using Data Mining for High Performance Computing,” NSF, ($125K OU)</a:t>
            </a:r>
          </a:p>
        </p:txBody>
      </p:sp>
      <p:sp>
        <p:nvSpPr>
          <p:cNvPr id="928773"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2"/>
          <p:cNvGrpSpPr>
            <a:grpSpLocks/>
          </p:cNvGrpSpPr>
          <p:nvPr/>
        </p:nvGrpSpPr>
        <p:grpSpPr bwMode="auto">
          <a:xfrm>
            <a:off x="6858000" y="5791200"/>
            <a:ext cx="1668463" cy="403225"/>
            <a:chOff x="672" y="3543"/>
            <a:chExt cx="1051" cy="254"/>
          </a:xfrm>
        </p:grpSpPr>
        <p:sp>
          <p:nvSpPr>
            <p:cNvPr id="9287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303D122D-08E8-42A5-9455-D75A9B5E5F7C}" type="slidenum">
              <a:rPr lang="en-US"/>
              <a:pPr/>
              <a:t>85</a:t>
            </a:fld>
            <a:endParaRPr lang="en-US"/>
          </a:p>
        </p:txBody>
      </p:sp>
      <p:sp>
        <p:nvSpPr>
          <p:cNvPr id="881666" name="Rectangle 2"/>
          <p:cNvSpPr>
            <a:spLocks noGrp="1" noChangeArrowheads="1"/>
          </p:cNvSpPr>
          <p:nvPr>
            <p:ph type="title"/>
          </p:nvPr>
        </p:nvSpPr>
        <p:spPr/>
        <p:txBody>
          <a:bodyPr/>
          <a:lstStyle/>
          <a:p>
            <a:r>
              <a:rPr lang="en-US"/>
              <a:t>External Research Grants (cont’d)</a:t>
            </a:r>
          </a:p>
        </p:txBody>
      </p:sp>
      <p:sp>
        <p:nvSpPr>
          <p:cNvPr id="881667" name="Rectangle 3"/>
          <p:cNvSpPr>
            <a:spLocks noGrp="1" noChangeArrowheads="1"/>
          </p:cNvSpPr>
          <p:nvPr>
            <p:ph type="body" sz="half" idx="1"/>
          </p:nvPr>
        </p:nvSpPr>
        <p:spPr>
          <a:xfrm>
            <a:off x="533400" y="1219200"/>
            <a:ext cx="3962400" cy="4495800"/>
          </a:xfrm>
        </p:spPr>
        <p:txBody>
          <a:bodyPr/>
          <a:lstStyle/>
          <a:p>
            <a:pPr marL="381000" indent="-381000">
              <a:lnSpc>
                <a:spcPct val="80000"/>
              </a:lnSpc>
              <a:buClr>
                <a:schemeClr val="tx1"/>
              </a:buClr>
              <a:buSzTx/>
              <a:buFont typeface="+mj-lt"/>
              <a:buAutoNum type="arabicPeriod" startAt="545"/>
            </a:pPr>
            <a:r>
              <a:rPr lang="en-US" sz="1250" dirty="0"/>
              <a:t>M. </a:t>
            </a:r>
            <a:r>
              <a:rPr lang="en-US" sz="1250" dirty="0" err="1"/>
              <a:t>Xue</a:t>
            </a:r>
            <a:r>
              <a:rPr lang="en-US" sz="1250" dirty="0"/>
              <a:t>, K. Brewster, J. </a:t>
            </a:r>
            <a:r>
              <a:rPr lang="en-US" sz="1250" dirty="0" err="1"/>
              <a:t>Gao</a:t>
            </a:r>
            <a:r>
              <a:rPr lang="en-US" sz="1250" dirty="0"/>
              <a:t>, “Ensemble-based Data Assimilation for Tropical Storms, and </a:t>
            </a:r>
            <a:r>
              <a:rPr lang="en-US" sz="1250" dirty="0" err="1"/>
              <a:t>Realtime</a:t>
            </a:r>
            <a:r>
              <a:rPr lang="en-US" sz="1250" dirty="0"/>
              <a:t> 3DVAR Analysis for Initial Proof of 'Warn-on-Forecast‘ Concept: Collaborative Research between CAPS and NSSL,” DOC-NOAA, $100,000</a:t>
            </a:r>
          </a:p>
          <a:p>
            <a:pPr marL="381000" indent="-381000">
              <a:lnSpc>
                <a:spcPct val="80000"/>
              </a:lnSpc>
              <a:buClr>
                <a:schemeClr val="tx1"/>
              </a:buClr>
              <a:buSzTx/>
              <a:buFont typeface="+mj-lt"/>
              <a:buAutoNum type="arabicPeriod" startAt="545"/>
            </a:pPr>
            <a:r>
              <a:rPr lang="en-US" sz="1250" dirty="0"/>
              <a:t>M. </a:t>
            </a:r>
            <a:r>
              <a:rPr lang="en-US" sz="1250" dirty="0" err="1"/>
              <a:t>Xue</a:t>
            </a:r>
            <a:r>
              <a:rPr lang="en-US" sz="1250" dirty="0"/>
              <a:t>, “Contribution to Model Development and Enhancement Research Team by the Center for Analysis and Prediction of Storms,” DOC-NOAA, $620K</a:t>
            </a:r>
          </a:p>
          <a:p>
            <a:pPr marL="381000" indent="-381000">
              <a:lnSpc>
                <a:spcPct val="80000"/>
              </a:lnSpc>
              <a:buClr>
                <a:schemeClr val="tx1"/>
              </a:buClr>
              <a:buSzTx/>
              <a:buFont typeface="+mj-lt"/>
              <a:buAutoNum type="arabicPeriod" startAt="545"/>
            </a:pPr>
            <a:r>
              <a:rPr lang="en-US" sz="1250" dirty="0"/>
              <a:t>M. </a:t>
            </a:r>
            <a:r>
              <a:rPr lang="en-US" sz="1250" dirty="0" err="1"/>
              <a:t>Xue</a:t>
            </a:r>
            <a:r>
              <a:rPr lang="en-US" sz="1250" dirty="0"/>
              <a:t>, K. Brewster, “Ensemble-based Data Assimilation for Convective Storms and Hurricanes,” DOC-NOAA, $100,000</a:t>
            </a:r>
          </a:p>
          <a:p>
            <a:pPr marL="381000" indent="-381000">
              <a:lnSpc>
                <a:spcPct val="80000"/>
              </a:lnSpc>
              <a:buClr>
                <a:schemeClr val="tx1"/>
              </a:buClr>
              <a:buSzTx/>
              <a:buFont typeface="+mj-lt"/>
              <a:buAutoNum type="arabicPeriod" startAt="545"/>
            </a:pPr>
            <a:r>
              <a:rPr lang="en-US" sz="1250" dirty="0"/>
              <a:t>S. Schroeder, "Discovering Satellite Tobacco Mosaic Virus Structure,“ OCAST, $85K</a:t>
            </a:r>
          </a:p>
          <a:p>
            <a:pPr marL="381000" indent="-381000">
              <a:lnSpc>
                <a:spcPct val="80000"/>
              </a:lnSpc>
              <a:buClr>
                <a:schemeClr val="tx1"/>
              </a:buClr>
              <a:buSzTx/>
              <a:buFont typeface="+mj-lt"/>
              <a:buAutoNum type="arabicPeriod" startAt="545"/>
            </a:pPr>
            <a:r>
              <a:rPr lang="en-US" sz="1250" dirty="0"/>
              <a:t>S. Schroeder, "Computational </a:t>
            </a:r>
            <a:r>
              <a:rPr lang="en-US" sz="1250" dirty="0" err="1"/>
              <a:t>Advacnes</a:t>
            </a:r>
            <a:r>
              <a:rPr lang="en-US" sz="1250" dirty="0"/>
              <a:t> Toward Predicting </a:t>
            </a:r>
            <a:r>
              <a:rPr lang="en-US" sz="1250" dirty="0" err="1"/>
              <a:t>Encapsidated</a:t>
            </a:r>
            <a:r>
              <a:rPr lang="en-US" sz="1250" dirty="0"/>
              <a:t> Viral RNA Structure,“ Pharmaceutical Research and </a:t>
            </a:r>
            <a:r>
              <a:rPr lang="en-US" sz="1250" dirty="0" err="1"/>
              <a:t>Manufactuerer's</a:t>
            </a:r>
            <a:r>
              <a:rPr lang="en-US" sz="1250" dirty="0"/>
              <a:t> Association of America, $60K</a:t>
            </a:r>
          </a:p>
          <a:p>
            <a:pPr marL="381000" indent="-381000">
              <a:lnSpc>
                <a:spcPct val="80000"/>
              </a:lnSpc>
              <a:buClr>
                <a:schemeClr val="tx1"/>
              </a:buClr>
              <a:buSzTx/>
              <a:buFont typeface="+mj-lt"/>
              <a:buAutoNum type="arabicPeriod" startAt="545"/>
            </a:pPr>
            <a:r>
              <a:rPr lang="en-US" sz="1250" dirty="0"/>
              <a:t>R. </a:t>
            </a:r>
            <a:r>
              <a:rPr lang="en-US" sz="1250" dirty="0" err="1"/>
              <a:t>Kolar</a:t>
            </a:r>
            <a:r>
              <a:rPr lang="en-US" sz="1250" dirty="0"/>
              <a:t>, "Outer Boundary Forcing for Texas Coastal Models,“ Texas Water Development Board, $20K</a:t>
            </a:r>
          </a:p>
          <a:p>
            <a:pPr marL="381000" indent="-381000">
              <a:lnSpc>
                <a:spcPct val="80000"/>
              </a:lnSpc>
              <a:buClr>
                <a:schemeClr val="tx1"/>
              </a:buClr>
              <a:buSzTx/>
              <a:buFont typeface="+mj-lt"/>
              <a:buAutoNum type="arabicPeriod" startAt="545"/>
            </a:pPr>
            <a:r>
              <a:rPr lang="en-US" sz="1250" dirty="0"/>
              <a:t>K. Milton, "Collaborative Research: Quantum Vacuum Energy", NSF, $250K</a:t>
            </a:r>
          </a:p>
        </p:txBody>
      </p:sp>
      <p:sp>
        <p:nvSpPr>
          <p:cNvPr id="881668"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552"/>
            </a:pPr>
            <a:r>
              <a:rPr lang="en-US" sz="1250" dirty="0"/>
              <a:t>A. McGovern, "Developing Spatiotemporal Relational Models to Anticipate Tornado Formation,“ NSF, $500K</a:t>
            </a:r>
          </a:p>
          <a:p>
            <a:pPr marL="381000" indent="-381000">
              <a:lnSpc>
                <a:spcPct val="80000"/>
              </a:lnSpc>
              <a:buClr>
                <a:schemeClr val="tx1"/>
              </a:buClr>
              <a:buSzTx/>
              <a:buFont typeface="+mj-lt"/>
              <a:buAutoNum type="arabicPeriod" startAt="552"/>
            </a:pPr>
            <a:r>
              <a:rPr lang="en-US" sz="1250" dirty="0"/>
              <a:t>Y. </a:t>
            </a:r>
            <a:r>
              <a:rPr lang="en-US" sz="1250" dirty="0" err="1"/>
              <a:t>Kogan</a:t>
            </a:r>
            <a:r>
              <a:rPr lang="en-US" sz="1250" dirty="0"/>
              <a:t>, "</a:t>
            </a:r>
            <a:r>
              <a:rPr lang="en-US" sz="1250" dirty="0" err="1"/>
              <a:t>Midlatitude</a:t>
            </a:r>
            <a:r>
              <a:rPr lang="en-US" sz="1250" dirty="0"/>
              <a:t> Aerosol-Cloud-Radiation Feedbacks in Marine Boundary Layer Clouds", ONR, $638K</a:t>
            </a:r>
          </a:p>
          <a:p>
            <a:pPr marL="381000" indent="-381000">
              <a:lnSpc>
                <a:spcPct val="80000"/>
              </a:lnSpc>
              <a:buClr>
                <a:schemeClr val="tx1"/>
              </a:buClr>
              <a:buSzTx/>
              <a:buFont typeface="+mj-lt"/>
              <a:buAutoNum type="arabicPeriod" startAt="552"/>
            </a:pPr>
            <a:r>
              <a:rPr lang="en-US" sz="1250" dirty="0"/>
              <a:t>J. </a:t>
            </a:r>
            <a:r>
              <a:rPr lang="en-US" sz="1250" dirty="0" err="1"/>
              <a:t>Straka</a:t>
            </a:r>
            <a:r>
              <a:rPr lang="en-US" sz="1250" dirty="0"/>
              <a:t>, K. </a:t>
            </a:r>
            <a:r>
              <a:rPr lang="en-US" sz="1250" dirty="0" err="1"/>
              <a:t>Kanak</a:t>
            </a:r>
            <a:r>
              <a:rPr lang="en-US" sz="1250" dirty="0"/>
              <a:t>, Davies-Jones, “Challenges in understanding </a:t>
            </a:r>
            <a:r>
              <a:rPr lang="en-US" sz="1250" dirty="0" err="1"/>
              <a:t>tornadogenesis</a:t>
            </a:r>
            <a:r>
              <a:rPr lang="en-US" sz="1250" dirty="0"/>
              <a:t> and associated phenomena,” NSF, $854K (total), $584K (OU)</a:t>
            </a:r>
          </a:p>
          <a:p>
            <a:pPr marL="381000" indent="-381000">
              <a:lnSpc>
                <a:spcPct val="80000"/>
              </a:lnSpc>
              <a:buClr>
                <a:schemeClr val="tx1"/>
              </a:buClr>
              <a:buSzTx/>
              <a:buFont typeface="+mj-lt"/>
              <a:buAutoNum type="arabicPeriod" startAt="552"/>
            </a:pPr>
            <a:r>
              <a:rPr lang="en-US" sz="1250" dirty="0"/>
              <a:t>Y. Hong, "Improvement of the NASA Global Hazard System and Implement Server-Africa,“ NASA, $272K</a:t>
            </a:r>
          </a:p>
          <a:p>
            <a:pPr marL="381000" indent="-381000">
              <a:lnSpc>
                <a:spcPct val="80000"/>
              </a:lnSpc>
              <a:buClr>
                <a:schemeClr val="tx1"/>
              </a:buClr>
              <a:buSzTx/>
              <a:buFont typeface="+mj-lt"/>
              <a:buAutoNum type="arabicPeriod" startAt="552"/>
            </a:pPr>
            <a:r>
              <a:rPr lang="en-US" sz="1250" dirty="0"/>
              <a:t>J. Antonio, S. </a:t>
            </a:r>
            <a:r>
              <a:rPr lang="en-US" sz="1250" dirty="0" err="1"/>
              <a:t>Lakshmivarahan</a:t>
            </a:r>
            <a:r>
              <a:rPr lang="en-US" sz="1250" dirty="0"/>
              <a:t>, H. Neeman, "Predictions of Atmospheric Dispersion of Chemical and Biological Contaminants in the Urban Canopy.“ Subcontract No. 1334/0974-01, Prime Agency DOD-ARO, Subcontract through Texas Tech University, Lubbock, TX, Sep. 29, 2000 to Nov. 3, 2001, $75K</a:t>
            </a:r>
          </a:p>
          <a:p>
            <a:pPr marL="381000" indent="-381000">
              <a:lnSpc>
                <a:spcPct val="80000"/>
              </a:lnSpc>
              <a:buClr>
                <a:schemeClr val="tx1"/>
              </a:buClr>
              <a:buSzTx/>
              <a:buFont typeface="+mj-lt"/>
              <a:buAutoNum type="arabicPeriod" startAt="552"/>
            </a:pPr>
            <a:r>
              <a:rPr lang="en-US" sz="1250" dirty="0"/>
              <a:t>A. </a:t>
            </a:r>
            <a:r>
              <a:rPr lang="en-US" sz="1250" dirty="0" err="1"/>
              <a:t>Striolo</a:t>
            </a:r>
            <a:r>
              <a:rPr lang="en-US" sz="1250" dirty="0"/>
              <a:t>, "Electrolytes at Solid-Water Interfaces: Theoretical Studies for Practical Applications,“ OSRHE Nanotechnology, $15K</a:t>
            </a:r>
          </a:p>
          <a:p>
            <a:pPr marL="381000" indent="-381000">
              <a:lnSpc>
                <a:spcPct val="80000"/>
              </a:lnSpc>
              <a:buClr>
                <a:schemeClr val="tx1"/>
              </a:buClr>
              <a:buSzTx/>
              <a:buFont typeface="+mj-lt"/>
              <a:buAutoNum type="arabicPeriod" startAt="552"/>
            </a:pPr>
            <a:r>
              <a:rPr lang="en-US" sz="1250" dirty="0"/>
              <a:t>D. </a:t>
            </a:r>
            <a:r>
              <a:rPr lang="en-US" sz="1250" dirty="0" err="1"/>
              <a:t>Papavassiliou</a:t>
            </a:r>
            <a:r>
              <a:rPr lang="en-US" sz="1250" dirty="0"/>
              <a:t>, “</a:t>
            </a:r>
            <a:r>
              <a:rPr lang="fr-FR" sz="1250" dirty="0"/>
              <a:t>Turbulent transport in non-</a:t>
            </a:r>
            <a:r>
              <a:rPr lang="fr-FR" sz="1250" dirty="0" err="1"/>
              <a:t>homogeneous</a:t>
            </a:r>
            <a:r>
              <a:rPr lang="fr-FR" sz="1250" dirty="0"/>
              <a:t>  turbulence, </a:t>
            </a:r>
            <a:r>
              <a:rPr lang="en-US" sz="1250" dirty="0"/>
              <a:t>” NSF, $320K</a:t>
            </a:r>
          </a:p>
        </p:txBody>
      </p:sp>
      <p:sp>
        <p:nvSpPr>
          <p:cNvPr id="881669"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881678"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79"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80"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81"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280AF56C-2B5C-4BDF-9FC8-B90F88F6904E}" type="slidenum">
              <a:rPr lang="en-US"/>
              <a:pPr/>
              <a:t>86</a:t>
            </a:fld>
            <a:endParaRPr lang="en-US"/>
          </a:p>
        </p:txBody>
      </p:sp>
      <p:sp>
        <p:nvSpPr>
          <p:cNvPr id="823298" name="Rectangle 2"/>
          <p:cNvSpPr>
            <a:spLocks noGrp="1" noChangeArrowheads="1"/>
          </p:cNvSpPr>
          <p:nvPr>
            <p:ph type="title"/>
          </p:nvPr>
        </p:nvSpPr>
        <p:spPr/>
        <p:txBody>
          <a:bodyPr/>
          <a:lstStyle/>
          <a:p>
            <a:r>
              <a:rPr lang="en-US"/>
              <a:t>External Research Grants (cont’d)</a:t>
            </a:r>
          </a:p>
        </p:txBody>
      </p:sp>
      <p:sp>
        <p:nvSpPr>
          <p:cNvPr id="823299" name="Rectangle 3"/>
          <p:cNvSpPr>
            <a:spLocks noGrp="1" noChangeArrowheads="1"/>
          </p:cNvSpPr>
          <p:nvPr>
            <p:ph type="body" sz="half" idx="1"/>
          </p:nvPr>
        </p:nvSpPr>
        <p:spPr>
          <a:xfrm>
            <a:off x="533400" y="1219200"/>
            <a:ext cx="3962400" cy="4495800"/>
          </a:xfrm>
        </p:spPr>
        <p:txBody>
          <a:bodyPr/>
          <a:lstStyle/>
          <a:p>
            <a:pPr marL="381000" indent="-381000">
              <a:lnSpc>
                <a:spcPct val="90000"/>
              </a:lnSpc>
              <a:buClr>
                <a:schemeClr val="tx1"/>
              </a:buClr>
              <a:buSzTx/>
              <a:buFont typeface="+mj-lt"/>
              <a:buAutoNum type="arabicPeriod" startAt="559"/>
            </a:pPr>
            <a:r>
              <a:rPr lang="en-US" sz="1250" dirty="0"/>
              <a:t>K. </a:t>
            </a:r>
            <a:r>
              <a:rPr lang="en-US" sz="1250" dirty="0" err="1"/>
              <a:t>Droegemeier</a:t>
            </a:r>
            <a:r>
              <a:rPr lang="en-US" sz="1250" dirty="0"/>
              <a:t> et al., “Engineering Research Center for Collaborative Adaptive Sensing of the Atmosphere,” NSF, $17M (total), $5.6M (OU)</a:t>
            </a:r>
          </a:p>
          <a:p>
            <a:pPr marL="381000" indent="-381000">
              <a:lnSpc>
                <a:spcPct val="90000"/>
              </a:lnSpc>
              <a:buClr>
                <a:schemeClr val="tx1"/>
              </a:buClr>
              <a:buSzTx/>
              <a:buFont typeface="+mj-lt"/>
              <a:buAutoNum type="arabicPeriod" startAt="559"/>
            </a:pPr>
            <a:r>
              <a:rPr lang="en-US" sz="1250" dirty="0"/>
              <a:t>K. </a:t>
            </a:r>
            <a:r>
              <a:rPr lang="en-US" sz="1250" dirty="0" err="1"/>
              <a:t>Droegemeier</a:t>
            </a:r>
            <a:r>
              <a:rPr lang="en-US" sz="1250" dirty="0"/>
              <a:t> et al., “Linked Environments for Atmospheric Discovery (LEAD),” NSF, $11.25M (total), $2.5M (OU)</a:t>
            </a:r>
          </a:p>
          <a:p>
            <a:pPr marL="381000" indent="-381000">
              <a:lnSpc>
                <a:spcPct val="80000"/>
              </a:lnSpc>
              <a:buClr>
                <a:schemeClr val="tx1"/>
              </a:buClr>
              <a:buSzTx/>
              <a:buFont typeface="+mj-lt"/>
              <a:buAutoNum type="arabicPeriod" startAt="559"/>
            </a:pPr>
            <a:r>
              <a:rPr lang="en-US" sz="1250" dirty="0"/>
              <a:t>M. Strauss, P. </a:t>
            </a:r>
            <a:r>
              <a:rPr lang="en-US" sz="1250" dirty="0" err="1"/>
              <a:t>Skubic</a:t>
            </a:r>
            <a:r>
              <a:rPr lang="en-US" sz="1250" dirty="0"/>
              <a:t> et al., “Oklahoma Center for High Energy Physics”, DOE EPSCoR, $3.4M (total), $1.6M (OU)</a:t>
            </a:r>
          </a:p>
          <a:p>
            <a:pPr marL="381000" indent="-381000">
              <a:lnSpc>
                <a:spcPct val="90000"/>
              </a:lnSpc>
              <a:buClr>
                <a:schemeClr val="tx1"/>
              </a:buClr>
              <a:buSzTx/>
              <a:buFont typeface="+mj-lt"/>
              <a:buAutoNum type="arabicPeriod" startAt="559"/>
            </a:pPr>
            <a:r>
              <a:rPr lang="en-US" sz="1250" dirty="0"/>
              <a:t>M. Richman, A. White, V. </a:t>
            </a:r>
            <a:r>
              <a:rPr lang="en-US" sz="1250" dirty="0" err="1"/>
              <a:t>Lakshmanan</a:t>
            </a:r>
            <a:r>
              <a:rPr lang="en-US" sz="1250" dirty="0"/>
              <a:t>, V. </a:t>
            </a:r>
            <a:r>
              <a:rPr lang="en-US" sz="1250" dirty="0" err="1"/>
              <a:t>DeBrunner</a:t>
            </a:r>
            <a:r>
              <a:rPr lang="en-US" sz="1250" dirty="0"/>
              <a:t>, P. </a:t>
            </a:r>
            <a:r>
              <a:rPr lang="en-US" sz="1250" dirty="0" err="1"/>
              <a:t>Skubic</a:t>
            </a:r>
            <a:r>
              <a:rPr lang="en-US" sz="1250" dirty="0"/>
              <a:t>, “Real Time Mining of Integrated Weather Data,” NSF, $950K</a:t>
            </a:r>
          </a:p>
          <a:p>
            <a:pPr marL="381000" indent="-381000">
              <a:lnSpc>
                <a:spcPct val="80000"/>
              </a:lnSpc>
              <a:buClr>
                <a:schemeClr val="tx1"/>
              </a:buClr>
              <a:buSzTx/>
              <a:buFont typeface="+mj-lt"/>
              <a:buAutoNum type="arabicPeriod" startAt="559"/>
            </a:pPr>
            <a:r>
              <a:rPr lang="en-US" sz="1250" dirty="0"/>
              <a:t>D. Weber, K. </a:t>
            </a:r>
            <a:r>
              <a:rPr lang="en-US" sz="1250" dirty="0" err="1"/>
              <a:t>Droegemeier</a:t>
            </a:r>
            <a:r>
              <a:rPr lang="en-US" sz="1250" dirty="0"/>
              <a:t>, H. Neeman, “Modeling Environment for Atmospheric Discovery,” NCSA, $435K </a:t>
            </a:r>
          </a:p>
          <a:p>
            <a:pPr marL="381000" indent="-381000">
              <a:lnSpc>
                <a:spcPct val="80000"/>
              </a:lnSpc>
              <a:buClr>
                <a:schemeClr val="tx1"/>
              </a:buClr>
              <a:buSzTx/>
              <a:buFont typeface="+mj-lt"/>
              <a:buAutoNum type="arabicPeriod" startAt="559"/>
            </a:pPr>
            <a:r>
              <a:rPr lang="en-US" sz="1250" dirty="0"/>
              <a:t>H. Neeman, K. </a:t>
            </a:r>
            <a:r>
              <a:rPr lang="en-US" sz="1250" dirty="0" err="1"/>
              <a:t>Droegemeier</a:t>
            </a:r>
            <a:r>
              <a:rPr lang="en-US" sz="1250" dirty="0"/>
              <a:t>, K. Mish, D. </a:t>
            </a:r>
            <a:r>
              <a:rPr lang="en-US" sz="1250" dirty="0" err="1"/>
              <a:t>Papavassiliou</a:t>
            </a:r>
            <a:r>
              <a:rPr lang="en-US" sz="1250" dirty="0"/>
              <a:t>, P. </a:t>
            </a:r>
            <a:r>
              <a:rPr lang="en-US" sz="1250" dirty="0" err="1"/>
              <a:t>Skubic</a:t>
            </a:r>
            <a:r>
              <a:rPr lang="en-US" sz="1250" dirty="0"/>
              <a:t>, “Acquisition of an Itanium Cluster for Grid Computing,” NSF, $340K</a:t>
            </a:r>
          </a:p>
          <a:p>
            <a:pPr marL="381000" indent="-381000">
              <a:lnSpc>
                <a:spcPct val="80000"/>
              </a:lnSpc>
              <a:buClr>
                <a:schemeClr val="tx1"/>
              </a:buClr>
              <a:buSzTx/>
              <a:buFont typeface="+mj-lt"/>
              <a:buAutoNum type="arabicPeriod" startAt="559"/>
            </a:pPr>
            <a:r>
              <a:rPr lang="en-US" sz="1250" dirty="0"/>
              <a:t>J. </a:t>
            </a:r>
            <a:r>
              <a:rPr lang="en-US" sz="1250" dirty="0" err="1"/>
              <a:t>Levit</a:t>
            </a:r>
            <a:r>
              <a:rPr lang="en-US" sz="1250" dirty="0"/>
              <a:t>, D. Ebert (Purdue), C. Hansen (U Utah), “Advanced Weather Data Visualization,” NSF, $300K</a:t>
            </a:r>
          </a:p>
          <a:p>
            <a:pPr marL="381000" indent="-381000">
              <a:lnSpc>
                <a:spcPct val="80000"/>
              </a:lnSpc>
              <a:buClr>
                <a:schemeClr val="tx1"/>
              </a:buClr>
              <a:buSzTx/>
              <a:buFont typeface="+mj-lt"/>
              <a:buAutoNum type="arabicPeriod" startAt="559"/>
            </a:pPr>
            <a:r>
              <a:rPr lang="en-US" sz="1250" dirty="0"/>
              <a:t>D. </a:t>
            </a:r>
            <a:r>
              <a:rPr lang="en-US" sz="1250" dirty="0" err="1"/>
              <a:t>Papavassiliou</a:t>
            </a:r>
            <a:r>
              <a:rPr lang="en-US" sz="1250" dirty="0"/>
              <a:t>, “Turbulent Transport in Wall Turbulence,” NSF, $165K</a:t>
            </a:r>
          </a:p>
        </p:txBody>
      </p:sp>
      <p:sp>
        <p:nvSpPr>
          <p:cNvPr id="823300"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567"/>
            </a:pPr>
            <a:r>
              <a:rPr lang="en-US" sz="1250" dirty="0"/>
              <a:t>L. Lee, J. Mullen (Worcester Polytechnic), H. Neeman, G.K. Newman, “Integration of High Performance Computing in Nanotechnology,” NSF, $400K</a:t>
            </a:r>
          </a:p>
          <a:p>
            <a:pPr marL="381000" indent="-381000">
              <a:lnSpc>
                <a:spcPct val="80000"/>
              </a:lnSpc>
              <a:buClr>
                <a:schemeClr val="tx1"/>
              </a:buClr>
              <a:buSzTx/>
              <a:buFont typeface="+mj-lt"/>
              <a:buAutoNum type="arabicPeriod" startAt="567"/>
            </a:pPr>
            <a:r>
              <a:rPr lang="en-US" sz="1250" dirty="0"/>
              <a:t>R. Wheeler, “Principal mode analysis and its application to polypeptide vibrations,” NSF, $385K</a:t>
            </a:r>
          </a:p>
          <a:p>
            <a:pPr marL="381000" indent="-381000">
              <a:lnSpc>
                <a:spcPct val="80000"/>
              </a:lnSpc>
              <a:buClr>
                <a:schemeClr val="tx1"/>
              </a:buClr>
              <a:buSzTx/>
              <a:buFont typeface="+mj-lt"/>
              <a:buAutoNum type="arabicPeriod" startAt="567"/>
            </a:pPr>
            <a:r>
              <a:rPr lang="en-US" sz="1250" dirty="0"/>
              <a:t>R. </a:t>
            </a:r>
            <a:r>
              <a:rPr lang="en-US" sz="1250" dirty="0" err="1"/>
              <a:t>Kolar</a:t>
            </a:r>
            <a:r>
              <a:rPr lang="en-US" sz="1250" dirty="0"/>
              <a:t>,  J. Antonio, S. </a:t>
            </a:r>
            <a:r>
              <a:rPr lang="en-US" sz="1250" dirty="0" err="1"/>
              <a:t>Dhall</a:t>
            </a:r>
            <a:r>
              <a:rPr lang="en-US" sz="1250" dirty="0"/>
              <a:t>, S. </a:t>
            </a:r>
            <a:r>
              <a:rPr lang="en-US" sz="1250" dirty="0" err="1"/>
              <a:t>Lakshmivarahan</a:t>
            </a:r>
            <a:r>
              <a:rPr lang="en-US" sz="1250" dirty="0"/>
              <a:t>, “A Parallel, </a:t>
            </a:r>
            <a:r>
              <a:rPr lang="en-US" sz="1250" dirty="0" err="1"/>
              <a:t>Baroclinic</a:t>
            </a:r>
            <a:r>
              <a:rPr lang="en-US" sz="1250" dirty="0"/>
              <a:t> 3D Shallow Water Model,” </a:t>
            </a:r>
            <a:r>
              <a:rPr lang="en-US" sz="1250" dirty="0" err="1"/>
              <a:t>DoD</a:t>
            </a:r>
            <a:r>
              <a:rPr lang="en-US" sz="1250" dirty="0"/>
              <a:t> - </a:t>
            </a:r>
            <a:r>
              <a:rPr lang="en-US" sz="1250" dirty="0" err="1"/>
              <a:t>DEPSCoR</a:t>
            </a:r>
            <a:r>
              <a:rPr lang="en-US" sz="1250" dirty="0"/>
              <a:t> (via ONR), $312K </a:t>
            </a:r>
          </a:p>
          <a:p>
            <a:pPr marL="381000" indent="-381000">
              <a:lnSpc>
                <a:spcPct val="80000"/>
              </a:lnSpc>
              <a:buClr>
                <a:schemeClr val="tx1"/>
              </a:buClr>
              <a:buSzTx/>
              <a:buFont typeface="+mj-lt"/>
              <a:buAutoNum type="arabicPeriod" startAt="567"/>
            </a:pPr>
            <a:r>
              <a:rPr lang="en-US" sz="1250" dirty="0"/>
              <a:t>R. </a:t>
            </a:r>
            <a:r>
              <a:rPr lang="en-US" sz="1250" dirty="0" err="1"/>
              <a:t>Luettich</a:t>
            </a:r>
            <a:r>
              <a:rPr lang="en-US" sz="1250" dirty="0"/>
              <a:t> (UNC), R. </a:t>
            </a:r>
            <a:r>
              <a:rPr lang="en-US" sz="1250" dirty="0" err="1"/>
              <a:t>Kolar</a:t>
            </a:r>
            <a:r>
              <a:rPr lang="en-US" sz="1250" dirty="0"/>
              <a:t>, B. Vieux, J. </a:t>
            </a:r>
            <a:r>
              <a:rPr lang="en-US" sz="1250" dirty="0" err="1"/>
              <a:t>Gourley</a:t>
            </a:r>
            <a:r>
              <a:rPr lang="en-US" sz="1250" dirty="0"/>
              <a:t>, “The Center for Natural Disasters, Coastal Infrastructure, and Emergency Management,” DHS, $699K</a:t>
            </a:r>
          </a:p>
          <a:p>
            <a:pPr marL="381000" indent="-381000">
              <a:lnSpc>
                <a:spcPct val="80000"/>
              </a:lnSpc>
              <a:buClr>
                <a:schemeClr val="tx1"/>
              </a:buClr>
              <a:buSzTx/>
              <a:buFont typeface="+mj-lt"/>
              <a:buAutoNum type="arabicPeriod" startAt="567"/>
            </a:pPr>
            <a:r>
              <a:rPr lang="en-US" sz="1250" dirty="0"/>
              <a:t>D. </a:t>
            </a:r>
            <a:r>
              <a:rPr lang="en-US" sz="1250" dirty="0" err="1"/>
              <a:t>Papavassiliou</a:t>
            </a:r>
            <a:r>
              <a:rPr lang="en-US" sz="1250" dirty="0"/>
              <a:t>, M. </a:t>
            </a:r>
            <a:r>
              <a:rPr lang="en-US" sz="1250" dirty="0" err="1"/>
              <a:t>Zaman</a:t>
            </a:r>
            <a:r>
              <a:rPr lang="en-US" sz="1250" dirty="0"/>
              <a:t>, H. Neeman, “Integrated, Scalable MBS for Flow Through Porous Media,” NSF, $150K</a:t>
            </a:r>
          </a:p>
          <a:p>
            <a:pPr marL="381000" indent="-381000">
              <a:lnSpc>
                <a:spcPct val="80000"/>
              </a:lnSpc>
              <a:buClr>
                <a:schemeClr val="tx1"/>
              </a:buClr>
              <a:buSzTx/>
              <a:buFont typeface="+mj-lt"/>
              <a:buAutoNum type="arabicPeriod" startAt="567"/>
            </a:pPr>
            <a:r>
              <a:rPr lang="en-US" sz="1250" dirty="0"/>
              <a:t>Y. Wang, P. </a:t>
            </a:r>
            <a:r>
              <a:rPr lang="en-US" sz="1250" dirty="0" err="1"/>
              <a:t>Mukherjee</a:t>
            </a:r>
            <a:r>
              <a:rPr lang="en-US" sz="1250" dirty="0"/>
              <a:t>, “Wavelet based analysis of WMAP data,” NASA, $150K</a:t>
            </a:r>
          </a:p>
          <a:p>
            <a:pPr marL="381000" indent="-381000">
              <a:lnSpc>
                <a:spcPct val="90000"/>
              </a:lnSpc>
              <a:buClr>
                <a:schemeClr val="tx1"/>
              </a:buClr>
              <a:buSzTx/>
              <a:buFont typeface="+mj-lt"/>
              <a:buAutoNum type="arabicPeriod" startAt="567"/>
            </a:pPr>
            <a:r>
              <a:rPr lang="en-US" sz="1250" dirty="0"/>
              <a:t>E. </a:t>
            </a:r>
            <a:r>
              <a:rPr lang="en-US" sz="1250" dirty="0" err="1"/>
              <a:t>Mansell</a:t>
            </a:r>
            <a:r>
              <a:rPr lang="en-US" sz="1250" dirty="0"/>
              <a:t>, </a:t>
            </a:r>
            <a:r>
              <a:rPr lang="sv-SE" sz="1250" dirty="0"/>
              <a:t>C. L. Ziegler, J. M. Straka, D. R. MacGorman, </a:t>
            </a:r>
            <a:r>
              <a:rPr lang="en-US" sz="1250" dirty="0"/>
              <a:t>“Numerical modeling studies of storm electrification and lightning,” $605K</a:t>
            </a:r>
          </a:p>
        </p:txBody>
      </p:sp>
      <p:sp>
        <p:nvSpPr>
          <p:cNvPr id="823301"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823310"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1"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2"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3"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3" name="Slide Number Placeholder 5"/>
          <p:cNvSpPr>
            <a:spLocks noGrp="1"/>
          </p:cNvSpPr>
          <p:nvPr>
            <p:ph type="sldNum" sz="quarter" idx="11"/>
          </p:nvPr>
        </p:nvSpPr>
        <p:spPr/>
        <p:txBody>
          <a:bodyPr/>
          <a:lstStyle/>
          <a:p>
            <a:fld id="{46EAB435-A5F1-4E92-90B0-C53F1567C8A8}" type="slidenum">
              <a:rPr lang="en-US"/>
              <a:pPr/>
              <a:t>87</a:t>
            </a:fld>
            <a:endParaRPr lang="en-US"/>
          </a:p>
        </p:txBody>
      </p:sp>
      <p:sp>
        <p:nvSpPr>
          <p:cNvPr id="824322" name="Rectangle 2"/>
          <p:cNvSpPr>
            <a:spLocks noGrp="1" noChangeArrowheads="1"/>
          </p:cNvSpPr>
          <p:nvPr>
            <p:ph type="title"/>
          </p:nvPr>
        </p:nvSpPr>
        <p:spPr/>
        <p:txBody>
          <a:bodyPr/>
          <a:lstStyle/>
          <a:p>
            <a:r>
              <a:rPr lang="en-US"/>
              <a:t>External Research Grants (cont’d)</a:t>
            </a:r>
          </a:p>
        </p:txBody>
      </p:sp>
      <p:sp>
        <p:nvSpPr>
          <p:cNvPr id="824323" name="Rectangle 3"/>
          <p:cNvSpPr>
            <a:spLocks noGrp="1" noChangeArrowheads="1"/>
          </p:cNvSpPr>
          <p:nvPr>
            <p:ph type="body" sz="half" idx="1"/>
          </p:nvPr>
        </p:nvSpPr>
        <p:spPr>
          <a:xfrm>
            <a:off x="533400" y="1219200"/>
            <a:ext cx="3962400" cy="4495800"/>
          </a:xfrm>
        </p:spPr>
        <p:txBody>
          <a:bodyPr/>
          <a:lstStyle/>
          <a:p>
            <a:pPr marL="381000" indent="-381000">
              <a:lnSpc>
                <a:spcPct val="80000"/>
              </a:lnSpc>
              <a:buClr>
                <a:schemeClr val="tx1"/>
              </a:buClr>
              <a:buSzTx/>
              <a:buFont typeface="+mj-lt"/>
              <a:buAutoNum type="arabicPeriod" startAt="574"/>
            </a:pPr>
            <a:r>
              <a:rPr lang="en-US" sz="1250" dirty="0"/>
              <a:t>K. Brewster, J. </a:t>
            </a:r>
            <a:r>
              <a:rPr lang="en-US" sz="1250" dirty="0" err="1"/>
              <a:t>Gao</a:t>
            </a:r>
            <a:r>
              <a:rPr lang="en-US" sz="1250" dirty="0"/>
              <a:t>, F. Carr, W. </a:t>
            </a:r>
            <a:r>
              <a:rPr lang="en-US" sz="1250" dirty="0" err="1"/>
              <a:t>Lapenta</a:t>
            </a:r>
            <a:r>
              <a:rPr lang="en-US" sz="1250" dirty="0"/>
              <a:t>, G. </a:t>
            </a:r>
            <a:r>
              <a:rPr lang="en-US" sz="1250" dirty="0" err="1"/>
              <a:t>Jedlovec</a:t>
            </a:r>
            <a:r>
              <a:rPr lang="en-US" sz="1250" dirty="0"/>
              <a:t>, “Impact of the Assimilation of AIRS Soundings and AMSR-E Rainfall on Short Term Forecasts of </a:t>
            </a:r>
            <a:r>
              <a:rPr lang="en-US" sz="1250" dirty="0" err="1"/>
              <a:t>Mesoscale</a:t>
            </a:r>
            <a:r>
              <a:rPr lang="en-US" sz="1250" dirty="0"/>
              <a:t> Weather,” NASA, $458K</a:t>
            </a:r>
          </a:p>
          <a:p>
            <a:pPr marL="381000" indent="-381000">
              <a:lnSpc>
                <a:spcPct val="80000"/>
              </a:lnSpc>
              <a:buClr>
                <a:schemeClr val="tx1"/>
              </a:buClr>
              <a:buSzTx/>
              <a:buFont typeface="+mj-lt"/>
              <a:buAutoNum type="arabicPeriod" startAt="574"/>
            </a:pPr>
            <a:r>
              <a:rPr lang="en-US" sz="1250" dirty="0"/>
              <a:t>R. Wheeler, T. Click, “National Institutes of Health/</a:t>
            </a:r>
            <a:r>
              <a:rPr lang="en-US" sz="1250" dirty="0" err="1"/>
              <a:t>Predoctoral</a:t>
            </a:r>
            <a:r>
              <a:rPr lang="en-US" sz="1250" dirty="0"/>
              <a:t> Fellowships for Students with </a:t>
            </a:r>
            <a:r>
              <a:rPr lang="en-US" sz="1250" dirty="0" err="1"/>
              <a:t>Disabilties</a:t>
            </a:r>
            <a:r>
              <a:rPr lang="en-US" sz="1250" dirty="0"/>
              <a:t>,” NIH/NIGMS, $80K</a:t>
            </a:r>
          </a:p>
          <a:p>
            <a:pPr marL="381000" indent="-381000">
              <a:lnSpc>
                <a:spcPct val="80000"/>
              </a:lnSpc>
              <a:buClr>
                <a:schemeClr val="tx1"/>
              </a:buClr>
              <a:buSzTx/>
              <a:buFont typeface="+mj-lt"/>
              <a:buAutoNum type="arabicPeriod" startAt="574"/>
            </a:pPr>
            <a:r>
              <a:rPr lang="en-US" sz="1250" dirty="0"/>
              <a:t>K. </a:t>
            </a:r>
            <a:r>
              <a:rPr lang="en-US" sz="1250" dirty="0" err="1"/>
              <a:t>Pathasarathy</a:t>
            </a:r>
            <a:r>
              <a:rPr lang="en-US" sz="1250" dirty="0"/>
              <a:t>, D. </a:t>
            </a:r>
            <a:r>
              <a:rPr lang="en-US" sz="1250" dirty="0" err="1"/>
              <a:t>Papavassiliou</a:t>
            </a:r>
            <a:r>
              <a:rPr lang="en-US" sz="1250" dirty="0"/>
              <a:t>, L. Lee, G. Newman, “Drag reduction using surface-attached polymer chains and </a:t>
            </a:r>
            <a:r>
              <a:rPr lang="en-US" sz="1250" dirty="0" err="1"/>
              <a:t>nanotubes</a:t>
            </a:r>
            <a:r>
              <a:rPr lang="en-US" sz="1250" dirty="0"/>
              <a:t>,” ONR, $730K</a:t>
            </a:r>
          </a:p>
          <a:p>
            <a:pPr marL="381000" indent="-381000">
              <a:lnSpc>
                <a:spcPct val="80000"/>
              </a:lnSpc>
              <a:buClr>
                <a:schemeClr val="tx1"/>
              </a:buClr>
              <a:buSzTx/>
              <a:buFont typeface="+mj-lt"/>
              <a:buAutoNum type="arabicPeriod" startAt="574"/>
            </a:pPr>
            <a:r>
              <a:rPr lang="en-US" sz="1250" dirty="0"/>
              <a:t>D. </a:t>
            </a:r>
            <a:r>
              <a:rPr lang="en-US" sz="1250" dirty="0" err="1"/>
              <a:t>Papavassiliou</a:t>
            </a:r>
            <a:r>
              <a:rPr lang="en-US" sz="1250" dirty="0"/>
              <a:t>, “</a:t>
            </a:r>
            <a:r>
              <a:rPr lang="fr-FR" sz="1250" dirty="0"/>
              <a:t>Turbulent transport in non-</a:t>
            </a:r>
            <a:r>
              <a:rPr lang="fr-FR" sz="1250" dirty="0" err="1"/>
              <a:t>homogeneous</a:t>
            </a:r>
            <a:r>
              <a:rPr lang="fr-FR" sz="1250" dirty="0"/>
              <a:t>  turbulence, </a:t>
            </a:r>
            <a:r>
              <a:rPr lang="en-US" sz="1250" dirty="0"/>
              <a:t>” NSF, $320K</a:t>
            </a:r>
          </a:p>
          <a:p>
            <a:pPr marL="381000" indent="-381000">
              <a:lnSpc>
                <a:spcPct val="80000"/>
              </a:lnSpc>
              <a:buClr>
                <a:schemeClr val="tx1"/>
              </a:buClr>
              <a:buSzTx/>
              <a:buFont typeface="+mj-lt"/>
              <a:buAutoNum type="arabicPeriod" startAt="574"/>
            </a:pPr>
            <a:r>
              <a:rPr lang="en-US" sz="1250" dirty="0"/>
              <a:t>C. </a:t>
            </a:r>
            <a:r>
              <a:rPr lang="en-US" sz="1250" dirty="0" err="1"/>
              <a:t>Doswell</a:t>
            </a:r>
            <a:r>
              <a:rPr lang="en-US" sz="1250" dirty="0"/>
              <a:t>, D. Weber, H. Neeman, “A Study of Moist Deep Convection: Generation of Multiple Updrafts in Association with </a:t>
            </a:r>
            <a:r>
              <a:rPr lang="en-US" sz="1250" dirty="0" err="1"/>
              <a:t>Mesoscale</a:t>
            </a:r>
            <a:r>
              <a:rPr lang="en-US" sz="1250" dirty="0"/>
              <a:t> Forcing,” NSF, $430K</a:t>
            </a:r>
          </a:p>
          <a:p>
            <a:pPr marL="381000" indent="-381000">
              <a:lnSpc>
                <a:spcPct val="80000"/>
              </a:lnSpc>
              <a:buClr>
                <a:schemeClr val="tx1"/>
              </a:buClr>
              <a:buSzTx/>
              <a:buFont typeface="+mj-lt"/>
              <a:buAutoNum type="arabicPeriod" startAt="574"/>
            </a:pPr>
            <a:r>
              <a:rPr lang="en-US" sz="1250" dirty="0"/>
              <a:t>D. </a:t>
            </a:r>
            <a:r>
              <a:rPr lang="en-US" sz="1250" dirty="0" err="1"/>
              <a:t>Papavassiliou</a:t>
            </a:r>
            <a:r>
              <a:rPr lang="en-US" sz="1250" dirty="0"/>
              <a:t>, “Melt-Blowing: Advance modeling and experimental verification,” NSF, $321K</a:t>
            </a:r>
          </a:p>
          <a:p>
            <a:pPr marL="381000" indent="-381000">
              <a:lnSpc>
                <a:spcPct val="80000"/>
              </a:lnSpc>
              <a:buClr>
                <a:schemeClr val="tx1"/>
              </a:buClr>
              <a:buSzTx/>
              <a:buFont typeface="+mj-lt"/>
              <a:buAutoNum type="arabicPeriod" startAt="574"/>
            </a:pPr>
            <a:r>
              <a:rPr lang="en-US" sz="1250" dirty="0"/>
              <a:t>R. </a:t>
            </a:r>
            <a:r>
              <a:rPr lang="en-US" sz="1250" dirty="0" err="1"/>
              <a:t>Kol,ar</a:t>
            </a:r>
            <a:r>
              <a:rPr lang="en-US" sz="1250" dirty="0"/>
              <a:t> et al., “A Coupled Hydrodynamic/Hydrologic Model with Adaptive Gridding,” ONR, $595K</a:t>
            </a:r>
          </a:p>
          <a:p>
            <a:pPr marL="381000" indent="-381000">
              <a:lnSpc>
                <a:spcPct val="80000"/>
              </a:lnSpc>
              <a:buClr>
                <a:schemeClr val="tx1"/>
              </a:buClr>
              <a:buSzTx/>
              <a:buFont typeface="+mj-lt"/>
              <a:buAutoNum type="arabicPeriod" startAt="574"/>
            </a:pPr>
            <a:r>
              <a:rPr lang="en-US" sz="1250" dirty="0"/>
              <a:t>D. </a:t>
            </a:r>
            <a:r>
              <a:rPr lang="en-US" sz="1250" dirty="0" err="1"/>
              <a:t>Papavassiliou</a:t>
            </a:r>
            <a:r>
              <a:rPr lang="en-US" sz="1250" dirty="0"/>
              <a:t>, “Scalar Transport in Porous Media,” ACS-PRF, $80K</a:t>
            </a:r>
          </a:p>
        </p:txBody>
      </p:sp>
      <p:sp>
        <p:nvSpPr>
          <p:cNvPr id="824324"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582"/>
            </a:pPr>
            <a:r>
              <a:rPr lang="en-US" sz="1250" dirty="0"/>
              <a:t>M. </a:t>
            </a:r>
            <a:r>
              <a:rPr lang="en-US" sz="1250" dirty="0" err="1"/>
              <a:t>Xue</a:t>
            </a:r>
            <a:r>
              <a:rPr lang="en-US" sz="1250" dirty="0"/>
              <a:t>, F. Carr, A. Shapiro, K. Brewster, J. </a:t>
            </a:r>
            <a:r>
              <a:rPr lang="en-US" sz="1250" dirty="0" err="1"/>
              <a:t>Gao</a:t>
            </a:r>
            <a:r>
              <a:rPr lang="en-US" sz="1250" dirty="0"/>
              <a:t>, “Research on Optimal Utilization and Impact of Water Vapor and Other High Resolution Observations in Storm-Scale QPF,” NSF, $880K.</a:t>
            </a:r>
          </a:p>
          <a:p>
            <a:pPr marL="381000" indent="-381000">
              <a:lnSpc>
                <a:spcPct val="80000"/>
              </a:lnSpc>
              <a:buClr>
                <a:schemeClr val="tx1"/>
              </a:buClr>
              <a:buSzTx/>
              <a:buFont typeface="+mj-lt"/>
              <a:buAutoNum type="arabicPeriod" startAt="582"/>
            </a:pPr>
            <a:r>
              <a:rPr lang="en-US" sz="1250" dirty="0"/>
              <a:t>J. </a:t>
            </a:r>
            <a:r>
              <a:rPr lang="en-US" sz="1250" dirty="0" err="1"/>
              <a:t>Gao</a:t>
            </a:r>
            <a:r>
              <a:rPr lang="en-US" sz="1250" dirty="0"/>
              <a:t>, K. </a:t>
            </a:r>
            <a:r>
              <a:rPr lang="en-US" sz="1250" dirty="0" err="1"/>
              <a:t>Droegemeier</a:t>
            </a:r>
            <a:r>
              <a:rPr lang="en-US" sz="1250" dirty="0"/>
              <a:t>, M. </a:t>
            </a:r>
            <a:r>
              <a:rPr lang="en-US" sz="1250" dirty="0" err="1"/>
              <a:t>Xue</a:t>
            </a:r>
            <a:r>
              <a:rPr lang="en-US" sz="1250" dirty="0"/>
              <a:t>, “On the Optimal Use of WSR-88D Doppler Radar Data for </a:t>
            </a:r>
            <a:r>
              <a:rPr lang="en-US" sz="1250" dirty="0" err="1"/>
              <a:t>Variational</a:t>
            </a:r>
            <a:r>
              <a:rPr lang="en-US" sz="1250" dirty="0"/>
              <a:t> Storm-Scale Data Assimilation,” NSF, $600K.</a:t>
            </a:r>
          </a:p>
          <a:p>
            <a:pPr marL="381000" indent="-381000">
              <a:lnSpc>
                <a:spcPct val="80000"/>
              </a:lnSpc>
              <a:buClr>
                <a:schemeClr val="tx1"/>
              </a:buClr>
              <a:buSzTx/>
              <a:buFont typeface="+mj-lt"/>
              <a:buAutoNum type="arabicPeriod" startAt="582"/>
            </a:pPr>
            <a:r>
              <a:rPr lang="en-US" sz="1250" dirty="0"/>
              <a:t>K. Mish, K. </a:t>
            </a:r>
            <a:r>
              <a:rPr lang="en-US" sz="1250" dirty="0" err="1"/>
              <a:t>Muraleetharan</a:t>
            </a:r>
            <a:r>
              <a:rPr lang="en-US" sz="1250" dirty="0"/>
              <a:t>, “Computational Modeling of Blast Loading on Bridges,” OTC, $125K</a:t>
            </a:r>
          </a:p>
          <a:p>
            <a:pPr marL="381000" indent="-381000">
              <a:lnSpc>
                <a:spcPct val="80000"/>
              </a:lnSpc>
              <a:buClr>
                <a:schemeClr val="tx1"/>
              </a:buClr>
              <a:buSzTx/>
              <a:buFont typeface="+mj-lt"/>
              <a:buAutoNum type="arabicPeriod" startAt="582"/>
            </a:pPr>
            <a:r>
              <a:rPr lang="en-US" sz="1250" dirty="0"/>
              <a:t>V. </a:t>
            </a:r>
            <a:r>
              <a:rPr lang="en-US" sz="1250" dirty="0" err="1"/>
              <a:t>DeBrunner</a:t>
            </a:r>
            <a:r>
              <a:rPr lang="en-US" sz="1250" dirty="0"/>
              <a:t>, L. </a:t>
            </a:r>
            <a:r>
              <a:rPr lang="en-US" sz="1250" dirty="0" err="1"/>
              <a:t>DeBrunner</a:t>
            </a:r>
            <a:r>
              <a:rPr lang="en-US" sz="1250" dirty="0"/>
              <a:t>, D. Baldwin, K. Mish, “Intelligent Bridge System,” FHWA, $3M</a:t>
            </a:r>
          </a:p>
          <a:p>
            <a:pPr marL="381000" indent="-381000">
              <a:lnSpc>
                <a:spcPct val="80000"/>
              </a:lnSpc>
              <a:buClr>
                <a:schemeClr val="tx1"/>
              </a:buClr>
              <a:buSzTx/>
              <a:buFont typeface="+mj-lt"/>
              <a:buAutoNum type="arabicPeriod" startAt="582"/>
            </a:pPr>
            <a:r>
              <a:rPr lang="en-US" sz="1250" dirty="0"/>
              <a:t>D. </a:t>
            </a:r>
            <a:r>
              <a:rPr lang="en-US" sz="1250" dirty="0" err="1"/>
              <a:t>Papavassiliou</a:t>
            </a:r>
            <a:r>
              <a:rPr lang="en-US" sz="1250" dirty="0"/>
              <a:t>, “Scalar Transport in Porous Media,” ACS-PRF, $80K</a:t>
            </a:r>
          </a:p>
          <a:p>
            <a:pPr marL="381000" indent="-381000">
              <a:lnSpc>
                <a:spcPct val="80000"/>
              </a:lnSpc>
              <a:buClr>
                <a:schemeClr val="tx1"/>
              </a:buClr>
              <a:buSzTx/>
              <a:buFont typeface="+mj-lt"/>
              <a:buAutoNum type="arabicPeriod" startAt="582"/>
            </a:pPr>
            <a:r>
              <a:rPr lang="en-US" sz="1250" dirty="0"/>
              <a:t>Y. Wang, P. </a:t>
            </a:r>
            <a:r>
              <a:rPr lang="en-US" sz="1250" dirty="0" err="1"/>
              <a:t>Mukherjee</a:t>
            </a:r>
            <a:r>
              <a:rPr lang="en-US" sz="1250" dirty="0"/>
              <a:t>, “Wavelet based analysis of WMAP data,” NASA, $150K</a:t>
            </a:r>
          </a:p>
          <a:p>
            <a:pPr marL="381000" indent="-381000">
              <a:lnSpc>
                <a:spcPct val="80000"/>
              </a:lnSpc>
              <a:buClr>
                <a:schemeClr val="tx1"/>
              </a:buClr>
              <a:buSzTx/>
              <a:buFont typeface="+mj-lt"/>
              <a:buAutoNum type="arabicPeriod" startAt="582"/>
            </a:pPr>
            <a:r>
              <a:rPr lang="en-US" sz="1250" dirty="0"/>
              <a:t>R. Wheeler et al., “Testing new methods for structure prediction and free energy calculations (</a:t>
            </a:r>
            <a:r>
              <a:rPr lang="en-US" sz="1250" dirty="0" err="1"/>
              <a:t>Predoctoral</a:t>
            </a:r>
            <a:r>
              <a:rPr lang="en-US" sz="1250" dirty="0"/>
              <a:t> Fellowship for Students with Disabilities),” NIH/NIGMS, $24K</a:t>
            </a:r>
          </a:p>
          <a:p>
            <a:pPr marL="381000" indent="-381000">
              <a:lnSpc>
                <a:spcPct val="80000"/>
              </a:lnSpc>
              <a:buClr>
                <a:schemeClr val="tx1"/>
              </a:buClr>
              <a:buSzTx/>
              <a:buFont typeface="+mj-lt"/>
              <a:buAutoNum type="arabicPeriod" startAt="582"/>
            </a:pPr>
            <a:r>
              <a:rPr lang="en-US" sz="1250" dirty="0"/>
              <a:t>L. White et al., “Modeling Studies in the Duke Forest Free-Air CO2 Enrichment (FACE) Program,” DOE, $730K</a:t>
            </a:r>
          </a:p>
        </p:txBody>
      </p:sp>
      <p:sp>
        <p:nvSpPr>
          <p:cNvPr id="8243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8"/>
          <p:cNvGrpSpPr>
            <a:grpSpLocks/>
          </p:cNvGrpSpPr>
          <p:nvPr/>
        </p:nvGrpSpPr>
        <p:grpSpPr bwMode="auto">
          <a:xfrm>
            <a:off x="6858000" y="5791200"/>
            <a:ext cx="1668463" cy="403225"/>
            <a:chOff x="672" y="3543"/>
            <a:chExt cx="1051" cy="254"/>
          </a:xfrm>
        </p:grpSpPr>
        <p:sp>
          <p:nvSpPr>
            <p:cNvPr id="824339" name="Text Box 19"/>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0" name="Text Box 20"/>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1" name="Text Box 21"/>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2" name="Text Box 22"/>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2" name="Slide Number Placeholder 5"/>
          <p:cNvSpPr>
            <a:spLocks noGrp="1"/>
          </p:cNvSpPr>
          <p:nvPr>
            <p:ph type="sldNum" sz="quarter" idx="11"/>
          </p:nvPr>
        </p:nvSpPr>
        <p:spPr/>
        <p:txBody>
          <a:bodyPr/>
          <a:lstStyle/>
          <a:p>
            <a:fld id="{E421B7DE-A07A-4BE4-853B-F7F73D0E439C}" type="slidenum">
              <a:rPr lang="en-US"/>
              <a:pPr/>
              <a:t>88</a:t>
            </a:fld>
            <a:endParaRPr lang="en-US"/>
          </a:p>
        </p:txBody>
      </p:sp>
      <p:sp>
        <p:nvSpPr>
          <p:cNvPr id="825346" name="Rectangle 2"/>
          <p:cNvSpPr>
            <a:spLocks noGrp="1" noChangeArrowheads="1"/>
          </p:cNvSpPr>
          <p:nvPr>
            <p:ph type="title"/>
          </p:nvPr>
        </p:nvSpPr>
        <p:spPr/>
        <p:txBody>
          <a:bodyPr/>
          <a:lstStyle/>
          <a:p>
            <a:r>
              <a:rPr lang="en-US" sz="3600"/>
              <a:t>External Research Grants (cont’d)</a:t>
            </a:r>
          </a:p>
        </p:txBody>
      </p:sp>
      <p:sp>
        <p:nvSpPr>
          <p:cNvPr id="825347" name="Rectangle 3"/>
          <p:cNvSpPr>
            <a:spLocks noGrp="1" noChangeArrowheads="1"/>
          </p:cNvSpPr>
          <p:nvPr>
            <p:ph type="body" sz="half" idx="1"/>
          </p:nvPr>
        </p:nvSpPr>
        <p:spPr/>
        <p:txBody>
          <a:bodyPr/>
          <a:lstStyle/>
          <a:p>
            <a:pPr marL="381000" indent="-381000">
              <a:lnSpc>
                <a:spcPct val="80000"/>
              </a:lnSpc>
              <a:buClr>
                <a:schemeClr val="tx1"/>
              </a:buClr>
              <a:buSzTx/>
              <a:buFont typeface="+mj-lt"/>
              <a:buAutoNum type="arabicPeriod" startAt="590"/>
            </a:pPr>
            <a:r>
              <a:rPr lang="en-US" sz="1250" dirty="0"/>
              <a:t>Neeman, </a:t>
            </a:r>
            <a:r>
              <a:rPr lang="en-US" sz="1250" dirty="0" err="1"/>
              <a:t>Severini</a:t>
            </a:r>
            <a:r>
              <a:rPr lang="en-US" sz="1250" dirty="0"/>
              <a:t>, “Cyberinfrastructure for Distributed Rapid Response to National Emergencies”, NSF, $132K</a:t>
            </a:r>
          </a:p>
          <a:p>
            <a:pPr marL="381000" indent="-381000">
              <a:lnSpc>
                <a:spcPct val="80000"/>
              </a:lnSpc>
              <a:buClr>
                <a:schemeClr val="tx1"/>
              </a:buClr>
              <a:buSzTx/>
              <a:buFont typeface="+mj-lt"/>
              <a:buAutoNum type="arabicPeriod" startAt="590"/>
            </a:pPr>
            <a:r>
              <a:rPr lang="en-US" sz="1250" dirty="0"/>
              <a:t>Neeman, Roe, </a:t>
            </a:r>
            <a:r>
              <a:rPr lang="en-US" sz="1250" dirty="0" err="1"/>
              <a:t>Severini</a:t>
            </a:r>
            <a:r>
              <a:rPr lang="en-US" sz="1250" dirty="0"/>
              <a:t>, Wu et al., “Cyberinfrastructure Education for Bioinformatics and Beyond,” NSF, $250K</a:t>
            </a:r>
          </a:p>
          <a:p>
            <a:pPr marL="381000" indent="-381000">
              <a:lnSpc>
                <a:spcPct val="80000"/>
              </a:lnSpc>
              <a:buClr>
                <a:schemeClr val="tx1"/>
              </a:buClr>
              <a:buSzTx/>
              <a:buFont typeface="+mj-lt"/>
              <a:buAutoNum type="arabicPeriod" startAt="590"/>
            </a:pPr>
            <a:r>
              <a:rPr lang="en-US" sz="1250" dirty="0"/>
              <a:t>K. Milton, C. Kao, “Non-</a:t>
            </a:r>
            <a:r>
              <a:rPr lang="en-US" sz="1250" dirty="0" err="1"/>
              <a:t>perturbative</a:t>
            </a:r>
            <a:r>
              <a:rPr lang="en-US" sz="1250" dirty="0"/>
              <a:t> Quantum Field Theory and Particle Theory Beyond the Standard Model,” DOE, $150K</a:t>
            </a:r>
          </a:p>
          <a:p>
            <a:pPr marL="381000" indent="-381000">
              <a:lnSpc>
                <a:spcPct val="80000"/>
              </a:lnSpc>
              <a:buClr>
                <a:schemeClr val="tx1"/>
              </a:buClr>
              <a:buSzTx/>
              <a:buFont typeface="+mj-lt"/>
              <a:buAutoNum type="arabicPeriod" startAt="590"/>
            </a:pPr>
            <a:r>
              <a:rPr lang="en-US" sz="1250" dirty="0"/>
              <a:t>J. Snow, "Oklahoma Center for High Energy Physics", DOE EPSCoR, $3.4M (total), $169K (LU)</a:t>
            </a:r>
          </a:p>
          <a:p>
            <a:pPr marL="381000" indent="-381000">
              <a:lnSpc>
                <a:spcPct val="80000"/>
              </a:lnSpc>
              <a:buClr>
                <a:schemeClr val="tx1"/>
              </a:buClr>
              <a:buSzTx/>
              <a:buFont typeface="+mj-lt"/>
              <a:buAutoNum type="arabicPeriod" startAt="590"/>
            </a:pPr>
            <a:r>
              <a:rPr lang="en-US" sz="1250" dirty="0"/>
              <a:t>M. </a:t>
            </a:r>
            <a:r>
              <a:rPr lang="en-US" sz="1250" dirty="0" err="1"/>
              <a:t>Xue</a:t>
            </a:r>
            <a:r>
              <a:rPr lang="en-US" sz="1250" dirty="0"/>
              <a:t>, F. Kong, “OSSE Experiments for airborne weather sensors,” Boeing, $90K</a:t>
            </a:r>
          </a:p>
          <a:p>
            <a:pPr marL="381000" indent="-381000">
              <a:lnSpc>
                <a:spcPct val="80000"/>
              </a:lnSpc>
              <a:buClr>
                <a:schemeClr val="tx1"/>
              </a:buClr>
              <a:buSzTx/>
              <a:buFont typeface="+mj-lt"/>
              <a:buAutoNum type="arabicPeriod" startAt="590"/>
            </a:pPr>
            <a:r>
              <a:rPr lang="en-US" sz="1250" dirty="0"/>
              <a:t>M. </a:t>
            </a:r>
            <a:r>
              <a:rPr lang="en-US" sz="1250" dirty="0" err="1"/>
              <a:t>Xue</a:t>
            </a:r>
            <a:r>
              <a:rPr lang="en-US" sz="1250" dirty="0"/>
              <a:t>, K. Brewster, J. </a:t>
            </a:r>
            <a:r>
              <a:rPr lang="en-US" sz="1250" dirty="0" err="1"/>
              <a:t>Gao</a:t>
            </a:r>
            <a:r>
              <a:rPr lang="en-US" sz="1250" dirty="0"/>
              <a:t>, A. Shapiro, “Storm-Scale Quantitative Precipitation Forecasting Using Advanced Data Assimilation Techniques: Methods, Impacts and Sensitivities,” NSF, $835K</a:t>
            </a:r>
          </a:p>
          <a:p>
            <a:pPr marL="381000" indent="-381000">
              <a:lnSpc>
                <a:spcPct val="80000"/>
              </a:lnSpc>
              <a:buClr>
                <a:schemeClr val="tx1"/>
              </a:buClr>
              <a:buSzTx/>
              <a:buFont typeface="+mj-lt"/>
              <a:buAutoNum type="arabicPeriod" startAt="590"/>
            </a:pPr>
            <a:r>
              <a:rPr lang="en-US" sz="1250" dirty="0"/>
              <a:t>Y. </a:t>
            </a:r>
            <a:r>
              <a:rPr lang="en-US" sz="1250" dirty="0" err="1"/>
              <a:t>Kogan</a:t>
            </a:r>
            <a:r>
              <a:rPr lang="en-US" sz="1250" dirty="0"/>
              <a:t>, D. </a:t>
            </a:r>
            <a:r>
              <a:rPr lang="en-US" sz="1250" dirty="0" err="1"/>
              <a:t>Mechem</a:t>
            </a:r>
            <a:r>
              <a:rPr lang="en-US" sz="1250" dirty="0"/>
              <a:t>, “Improvement in the cloud physics formulation in the U.S. Navy Coupled Ocean-Atmosphere </a:t>
            </a:r>
            <a:r>
              <a:rPr lang="en-US" sz="1250" dirty="0" err="1"/>
              <a:t>Mesoscale</a:t>
            </a:r>
            <a:r>
              <a:rPr lang="en-US" sz="1250" dirty="0"/>
              <a:t> Prediction System,” ONR, $889K</a:t>
            </a:r>
          </a:p>
        </p:txBody>
      </p:sp>
      <p:sp>
        <p:nvSpPr>
          <p:cNvPr id="825348" name="Rectangle 4"/>
          <p:cNvSpPr>
            <a:spLocks noGrp="1" noChangeArrowheads="1"/>
          </p:cNvSpPr>
          <p:nvPr>
            <p:ph type="body" sz="half" idx="2"/>
          </p:nvPr>
        </p:nvSpPr>
        <p:spPr/>
        <p:txBody>
          <a:bodyPr/>
          <a:lstStyle/>
          <a:p>
            <a:pPr marL="381000" indent="-381000">
              <a:lnSpc>
                <a:spcPct val="80000"/>
              </a:lnSpc>
              <a:buClr>
                <a:schemeClr val="tx1"/>
              </a:buClr>
              <a:buSzTx/>
              <a:buFont typeface="+mj-lt"/>
              <a:buAutoNum type="arabicPeriod" startAt="597"/>
            </a:pPr>
            <a:r>
              <a:rPr lang="en-US" sz="1250" dirty="0"/>
              <a:t>G. Zhang, M. </a:t>
            </a:r>
            <a:r>
              <a:rPr lang="en-US" sz="1250" dirty="0" err="1"/>
              <a:t>Xue</a:t>
            </a:r>
            <a:r>
              <a:rPr lang="en-US" sz="1250" dirty="0"/>
              <a:t>, P. </a:t>
            </a:r>
            <a:r>
              <a:rPr lang="en-US" sz="1250" dirty="0" err="1"/>
              <a:t>Chilson</a:t>
            </a:r>
            <a:r>
              <a:rPr lang="en-US" sz="1250" dirty="0"/>
              <a:t>, T. </a:t>
            </a:r>
            <a:r>
              <a:rPr lang="en-US" sz="1250" dirty="0" err="1"/>
              <a:t>Schuur</a:t>
            </a:r>
            <a:r>
              <a:rPr lang="en-US" sz="1250" dirty="0"/>
              <a:t>, “Improving Microphysics Parameterizations and Quantitative Precipitation Forecast through Optimal Use of Video </a:t>
            </a:r>
            <a:r>
              <a:rPr lang="en-US" sz="1250" dirty="0" err="1"/>
              <a:t>Disdrometer</a:t>
            </a:r>
            <a:r>
              <a:rPr lang="en-US" sz="1250" dirty="0"/>
              <a:t>, Profiler and </a:t>
            </a:r>
            <a:r>
              <a:rPr lang="en-US" sz="1250" dirty="0" err="1"/>
              <a:t>Polarimetric</a:t>
            </a:r>
            <a:r>
              <a:rPr lang="en-US" sz="1250" dirty="0"/>
              <a:t> Radar Observations,” NSF, $464K</a:t>
            </a:r>
          </a:p>
          <a:p>
            <a:pPr marL="381000" indent="-381000">
              <a:lnSpc>
                <a:spcPct val="80000"/>
              </a:lnSpc>
              <a:buClr>
                <a:schemeClr val="tx1"/>
              </a:buClr>
              <a:buSzTx/>
              <a:buFont typeface="+mj-lt"/>
              <a:buAutoNum type="arabicPeriod" startAt="597"/>
            </a:pPr>
            <a:r>
              <a:rPr lang="en-US" sz="1250" dirty="0"/>
              <a:t>T. Yu, M. </a:t>
            </a:r>
            <a:r>
              <a:rPr lang="en-US" sz="1250" dirty="0" err="1"/>
              <a:t>Xue</a:t>
            </a:r>
            <a:r>
              <a:rPr lang="en-US" sz="1250" dirty="0"/>
              <a:t>, M. </a:t>
            </a:r>
            <a:r>
              <a:rPr lang="en-US" sz="1250" dirty="0" err="1"/>
              <a:t>Yeay</a:t>
            </a:r>
            <a:r>
              <a:rPr lang="en-US" sz="1250" dirty="0"/>
              <a:t>, R. Palmer, S. Torres, M. </a:t>
            </a:r>
            <a:r>
              <a:rPr lang="en-US" sz="1250" dirty="0" err="1"/>
              <a:t>Biggerstaff</a:t>
            </a:r>
            <a:r>
              <a:rPr lang="en-US" sz="1250" dirty="0"/>
              <a:t>, “Meteorological Studies with the Phased Array Weather Radar and Data Assimilation using the Ensemble </a:t>
            </a:r>
            <a:r>
              <a:rPr lang="en-US" sz="1250" dirty="0" err="1"/>
              <a:t>Kalman</a:t>
            </a:r>
            <a:r>
              <a:rPr lang="en-US" sz="1250" dirty="0"/>
              <a:t> Filter,” ONR/Defense EPSCOR/OK State Regents, $560K</a:t>
            </a:r>
          </a:p>
          <a:p>
            <a:pPr marL="381000" indent="-381000">
              <a:lnSpc>
                <a:spcPct val="80000"/>
              </a:lnSpc>
              <a:buClr>
                <a:schemeClr val="tx1"/>
              </a:buClr>
              <a:buSzTx/>
              <a:buFont typeface="+mj-lt"/>
              <a:buAutoNum type="arabicPeriod" startAt="597"/>
            </a:pPr>
            <a:r>
              <a:rPr lang="en-US" sz="1250" dirty="0"/>
              <a:t>B. </a:t>
            </a:r>
            <a:r>
              <a:rPr lang="en-US" sz="1250" dirty="0" err="1"/>
              <a:t>Wanner</a:t>
            </a:r>
            <a:r>
              <a:rPr lang="en-US" sz="1250" dirty="0"/>
              <a:t>, T. Conway, et al., “Development of the www.EcoliCommunity.org Information Resource,” NIH, $1.5M (total), $150K (OU)</a:t>
            </a:r>
          </a:p>
          <a:p>
            <a:pPr marL="381000" indent="-381000">
              <a:lnSpc>
                <a:spcPct val="80000"/>
              </a:lnSpc>
              <a:buClr>
                <a:schemeClr val="tx1"/>
              </a:buClr>
              <a:buSzTx/>
              <a:buFont typeface="+mj-lt"/>
              <a:buAutoNum type="arabicPeriod" startAt="597"/>
            </a:pPr>
            <a:r>
              <a:rPr lang="en-US" sz="1250" dirty="0"/>
              <a:t>T. Ibrahim et al., “A Demonstration of Low-Cost Reliable Wireless Sensor for Health Monitoring of a Precast </a:t>
            </a:r>
            <a:r>
              <a:rPr lang="en-US" sz="1250" dirty="0" err="1"/>
              <a:t>Prestressed</a:t>
            </a:r>
            <a:r>
              <a:rPr lang="en-US" sz="1250" dirty="0"/>
              <a:t> Concrete Bridge Girder,” OK Transportation Center, $80K</a:t>
            </a:r>
          </a:p>
          <a:p>
            <a:pPr marL="381000" indent="-381000">
              <a:lnSpc>
                <a:spcPct val="80000"/>
              </a:lnSpc>
              <a:buClr>
                <a:schemeClr val="tx1"/>
              </a:buClr>
              <a:buSzTx/>
              <a:buFont typeface="+mj-lt"/>
              <a:buAutoNum type="arabicPeriod" startAt="597"/>
            </a:pPr>
            <a:r>
              <a:rPr lang="en-US" sz="1250" dirty="0"/>
              <a:t>T. Ibrahim et al., “Micro-Neural Interface,” OCAST, $135K</a:t>
            </a:r>
          </a:p>
          <a:p>
            <a:pPr marL="381000" indent="-381000">
              <a:lnSpc>
                <a:spcPct val="80000"/>
              </a:lnSpc>
              <a:buClr>
                <a:schemeClr val="tx1"/>
              </a:buClr>
              <a:buSzTx/>
              <a:buFont typeface="+mj-lt"/>
              <a:buAutoNum type="arabicPeriod" startAt="597"/>
            </a:pPr>
            <a:r>
              <a:rPr lang="en-US" sz="1250" dirty="0"/>
              <a:t>J. Snow, “Langston University High Energy Physics,” $155K (LU)</a:t>
            </a:r>
          </a:p>
        </p:txBody>
      </p:sp>
      <p:grpSp>
        <p:nvGrpSpPr>
          <p:cNvPr id="2" name="Group 12"/>
          <p:cNvGrpSpPr>
            <a:grpSpLocks/>
          </p:cNvGrpSpPr>
          <p:nvPr/>
        </p:nvGrpSpPr>
        <p:grpSpPr bwMode="auto">
          <a:xfrm>
            <a:off x="6858000" y="5791200"/>
            <a:ext cx="1668463" cy="403225"/>
            <a:chOff x="672" y="3543"/>
            <a:chExt cx="1051" cy="254"/>
          </a:xfrm>
        </p:grpSpPr>
        <p:sp>
          <p:nvSpPr>
            <p:cNvPr id="825357"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58"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59"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60"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2" name="Slide Number Placeholder 5"/>
          <p:cNvSpPr>
            <a:spLocks noGrp="1"/>
          </p:cNvSpPr>
          <p:nvPr>
            <p:ph type="sldNum" sz="quarter" idx="11"/>
          </p:nvPr>
        </p:nvSpPr>
        <p:spPr/>
        <p:txBody>
          <a:bodyPr/>
          <a:lstStyle/>
          <a:p>
            <a:fld id="{CFAE2933-6D8E-4197-8564-C3BA4BEC39F2}" type="slidenum">
              <a:rPr lang="en-US"/>
              <a:pPr/>
              <a:t>89</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03"/>
            </a:pPr>
            <a:r>
              <a:rPr lang="en-US" sz="1250" dirty="0"/>
              <a:t>L.M. Leslie, M.B. Richman, C. </a:t>
            </a:r>
            <a:r>
              <a:rPr lang="en-US" sz="1250" dirty="0" err="1"/>
              <a:t>Doswell</a:t>
            </a:r>
            <a:r>
              <a:rPr lang="en-US" sz="1250" dirty="0"/>
              <a:t>,  “Detecting Synoptic-Scale Precursors Tornado Outbreaks,” NSF, $548K</a:t>
            </a:r>
          </a:p>
          <a:p>
            <a:pPr>
              <a:lnSpc>
                <a:spcPct val="80000"/>
              </a:lnSpc>
              <a:buClr>
                <a:schemeClr val="tx1"/>
              </a:buClr>
              <a:buSzTx/>
              <a:buFont typeface="+mj-lt"/>
              <a:buAutoNum type="arabicPeriod" startAt="603"/>
            </a:pPr>
            <a:r>
              <a:rPr lang="en-US" sz="1250" dirty="0"/>
              <a:t>L.M. Leslie, M.B. Richman, “Use of Kernel Methods in Data Selection and Thinning for Satellite Data Assimilation in NWP Models,” NOAA, $342K</a:t>
            </a:r>
          </a:p>
          <a:p>
            <a:pPr>
              <a:lnSpc>
                <a:spcPct val="80000"/>
              </a:lnSpc>
              <a:buClr>
                <a:schemeClr val="tx1"/>
              </a:buClr>
              <a:buSzTx/>
              <a:buFont typeface="+mj-lt"/>
              <a:buAutoNum type="arabicPeriod" startAt="603"/>
            </a:pPr>
            <a:r>
              <a:rPr lang="en-US" sz="1250" dirty="0"/>
              <a:t>J. </a:t>
            </a:r>
            <a:r>
              <a:rPr lang="en-US" sz="1250" dirty="0" err="1"/>
              <a:t>Gao</a:t>
            </a:r>
            <a:r>
              <a:rPr lang="en-US" sz="1250" dirty="0"/>
              <a:t>, K. Brewster, M. </a:t>
            </a:r>
            <a:r>
              <a:rPr lang="en-US" sz="1250" dirty="0" err="1"/>
              <a:t>Xue</a:t>
            </a:r>
            <a:r>
              <a:rPr lang="en-US" sz="1250" dirty="0"/>
              <a:t>, K. </a:t>
            </a:r>
            <a:r>
              <a:rPr lang="en-US" sz="1250" dirty="0" err="1"/>
              <a:t>Droegemeier</a:t>
            </a:r>
            <a:r>
              <a:rPr lang="en-US" sz="1250" dirty="0"/>
              <a:t>, "Assimilating Doppler Radar Data for Storm-Scale Numerical Prediction Using an Ensemble-based </a:t>
            </a:r>
            <a:r>
              <a:rPr lang="en-US" sz="1250" dirty="0" err="1"/>
              <a:t>Variational</a:t>
            </a:r>
            <a:r>
              <a:rPr lang="en-US" sz="1250" dirty="0"/>
              <a:t> Method,“ NSF, $200K</a:t>
            </a:r>
          </a:p>
          <a:p>
            <a:pPr>
              <a:lnSpc>
                <a:spcPct val="80000"/>
              </a:lnSpc>
              <a:buClr>
                <a:schemeClr val="tx1"/>
              </a:buClr>
              <a:buSzTx/>
              <a:buFont typeface="+mj-lt"/>
              <a:buAutoNum type="arabicPeriod" startAt="603"/>
            </a:pPr>
            <a:r>
              <a:rPr lang="en-US" sz="1250" dirty="0"/>
              <a:t>E. </a:t>
            </a:r>
            <a:r>
              <a:rPr lang="en-US" sz="1250" dirty="0" err="1"/>
              <a:t>Chesnokov</a:t>
            </a:r>
            <a:r>
              <a:rPr lang="en-US" sz="1250" dirty="0"/>
              <a:t>, “Fracture Prediction Methodology Based On Surface Seismic Data,” Devon Energy, $1M</a:t>
            </a:r>
          </a:p>
          <a:p>
            <a:pPr>
              <a:lnSpc>
                <a:spcPct val="80000"/>
              </a:lnSpc>
              <a:buClr>
                <a:schemeClr val="tx1"/>
              </a:buClr>
              <a:buSzTx/>
              <a:buFont typeface="+mj-lt"/>
              <a:buAutoNum type="arabicPeriod" startAt="603"/>
            </a:pPr>
            <a:r>
              <a:rPr lang="en-US" sz="1250" dirty="0"/>
              <a:t>E. </a:t>
            </a:r>
            <a:r>
              <a:rPr lang="en-US" sz="1250" dirty="0" err="1"/>
              <a:t>Chesnokov</a:t>
            </a:r>
            <a:r>
              <a:rPr lang="en-US" sz="1250" dirty="0"/>
              <a:t>, “Scenario of Fracture Event Development in the Barnett Shale (Laboratory Measurements and Theoretical Investigation),” Devon Energy, $1.3M</a:t>
            </a:r>
          </a:p>
          <a:p>
            <a:pPr>
              <a:lnSpc>
                <a:spcPct val="80000"/>
              </a:lnSpc>
              <a:buClr>
                <a:schemeClr val="tx1"/>
              </a:buClr>
              <a:buSzTx/>
              <a:buFont typeface="+mj-lt"/>
              <a:buAutoNum type="arabicPeriod" startAt="603"/>
            </a:pPr>
            <a:r>
              <a:rPr lang="en-US" sz="1250" dirty="0"/>
              <a:t>M. </a:t>
            </a:r>
            <a:r>
              <a:rPr lang="en-US" sz="1250" dirty="0" err="1"/>
              <a:t>Xue</a:t>
            </a:r>
            <a:r>
              <a:rPr lang="en-US" sz="1250" dirty="0"/>
              <a:t>, K. Brewster, J. </a:t>
            </a:r>
            <a:r>
              <a:rPr lang="en-US" sz="1250" dirty="0" err="1"/>
              <a:t>Gao</a:t>
            </a:r>
            <a:r>
              <a:rPr lang="en-US" sz="1250" dirty="0"/>
              <a:t>, "Study of Tornado and Tornadic Thunderstorm Dynamics and Predictability through High-Resolution Simulation, Prediction and Advanced Data Assimilation,“ NSF, $780K</a:t>
            </a:r>
          </a:p>
          <a:p>
            <a:pPr>
              <a:lnSpc>
                <a:spcPct val="80000"/>
              </a:lnSpc>
              <a:buClr>
                <a:schemeClr val="tx1"/>
              </a:buClr>
              <a:buSzTx/>
              <a:buFont typeface="+mj-lt"/>
              <a:buAutoNum type="arabicPeriod" startAt="603"/>
            </a:pPr>
            <a:endParaRPr lang="en-US" sz="130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09"/>
            </a:pPr>
            <a:r>
              <a:rPr lang="en-US" sz="1250" dirty="0"/>
              <a:t>A. </a:t>
            </a:r>
            <a:r>
              <a:rPr lang="en-US" sz="1250" dirty="0" err="1"/>
              <a:t>Striolo</a:t>
            </a:r>
            <a:r>
              <a:rPr lang="en-US" sz="1250" dirty="0"/>
              <a:t>, “Heat Transfer in </a:t>
            </a:r>
            <a:r>
              <a:rPr lang="en-US" sz="1250" dirty="0" err="1"/>
              <a:t>Graphene</a:t>
            </a:r>
            <a:r>
              <a:rPr lang="en-US" sz="1250" dirty="0"/>
              <a:t>-Oil </a:t>
            </a:r>
            <a:r>
              <a:rPr lang="en-US" sz="1250" dirty="0" err="1"/>
              <a:t>Nanocomposites</a:t>
            </a:r>
            <a:r>
              <a:rPr lang="en-US" sz="1250" dirty="0"/>
              <a:t>: A Molecular Understanding to Overcome Practical Barriers.” ACS Petroleum Research Fund, $40K</a:t>
            </a:r>
          </a:p>
          <a:p>
            <a:pPr>
              <a:lnSpc>
                <a:spcPct val="80000"/>
              </a:lnSpc>
              <a:buClr>
                <a:schemeClr val="tx1"/>
              </a:buClr>
              <a:buSzTx/>
              <a:buFont typeface="+mj-lt"/>
              <a:buAutoNum type="arabicPeriod" startAt="609"/>
            </a:pPr>
            <a:r>
              <a:rPr lang="en-US" sz="1250" dirty="0"/>
              <a:t>D.V. </a:t>
            </a:r>
            <a:r>
              <a:rPr lang="en-US" sz="1250" dirty="0" err="1"/>
              <a:t>Papavassiliou</a:t>
            </a:r>
            <a:r>
              <a:rPr lang="en-US" sz="1250" dirty="0"/>
              <a:t>, “Turbulent Transport in Anisotropic Velocity Fields,” NSF, $292.5K</a:t>
            </a:r>
          </a:p>
          <a:p>
            <a:pPr>
              <a:lnSpc>
                <a:spcPct val="80000"/>
              </a:lnSpc>
              <a:buClr>
                <a:schemeClr val="tx1"/>
              </a:buClr>
              <a:buSzTx/>
              <a:buFont typeface="+mj-lt"/>
              <a:buAutoNum type="arabicPeriod" startAt="609"/>
            </a:pPr>
            <a:r>
              <a:rPr lang="en-US" sz="1250" dirty="0"/>
              <a:t>D. Oliver, software license grant, $1.5M</a:t>
            </a:r>
          </a:p>
          <a:p>
            <a:pPr>
              <a:lnSpc>
                <a:spcPct val="80000"/>
              </a:lnSpc>
              <a:buClr>
                <a:schemeClr val="tx1"/>
              </a:buClr>
              <a:buSzTx/>
              <a:buFont typeface="+mj-lt"/>
              <a:buAutoNum type="arabicPeriod" startAt="609"/>
            </a:pPr>
            <a:r>
              <a:rPr lang="en-US" sz="1250" dirty="0"/>
              <a:t>R. Broughton et al, “Assembling the </a:t>
            </a:r>
            <a:r>
              <a:rPr lang="en-US" sz="1250" dirty="0" err="1"/>
              <a:t>Eutelost</a:t>
            </a:r>
            <a:r>
              <a:rPr lang="en-US" sz="1250" dirty="0"/>
              <a:t> Tree of Life – Addressing the Major Unresolved Problem in Vertebrate Phylogeny,” NSF, $3M ($654K to OU)</a:t>
            </a:r>
          </a:p>
          <a:p>
            <a:pPr>
              <a:lnSpc>
                <a:spcPct val="80000"/>
              </a:lnSpc>
              <a:buClr>
                <a:schemeClr val="tx1"/>
              </a:buClr>
              <a:buSzTx/>
              <a:buFont typeface="+mj-lt"/>
              <a:buAutoNum type="arabicPeriod" startAt="609"/>
            </a:pPr>
            <a:r>
              <a:rPr lang="en-US" sz="1250" dirty="0"/>
              <a:t>A. </a:t>
            </a:r>
            <a:r>
              <a:rPr lang="en-US" sz="1250" dirty="0" err="1"/>
              <a:t>Fagg</a:t>
            </a:r>
            <a:r>
              <a:rPr lang="en-US" sz="1250" dirty="0"/>
              <a:t>, “Development of a Bidirectional CNS Interface or Robotic Control,” NIH, $600K</a:t>
            </a:r>
          </a:p>
          <a:p>
            <a:pPr>
              <a:lnSpc>
                <a:spcPct val="80000"/>
              </a:lnSpc>
              <a:buClr>
                <a:schemeClr val="tx1"/>
              </a:buClr>
              <a:buSzTx/>
              <a:buFont typeface="+mj-lt"/>
              <a:buAutoNum type="arabicPeriod" startAt="609"/>
            </a:pPr>
            <a:r>
              <a:rPr lang="en-US" sz="1250" dirty="0"/>
              <a:t>M. </a:t>
            </a:r>
            <a:r>
              <a:rPr lang="en-US" sz="1250" dirty="0" err="1"/>
              <a:t>Xue</a:t>
            </a:r>
            <a:r>
              <a:rPr lang="en-US" sz="1250" dirty="0"/>
              <a:t>, J. </a:t>
            </a:r>
            <a:r>
              <a:rPr lang="en-US" sz="1250" dirty="0" err="1"/>
              <a:t>Gao</a:t>
            </a:r>
            <a:r>
              <a:rPr lang="en-US" sz="1250" dirty="0"/>
              <a:t>, "An Investigation on the Importance of Environmental Variability to Storm-scale Radar Data Assimilation,“ NSSL, $72K</a:t>
            </a:r>
          </a:p>
          <a:p>
            <a:pPr>
              <a:lnSpc>
                <a:spcPct val="80000"/>
              </a:lnSpc>
              <a:buClr>
                <a:schemeClr val="tx1"/>
              </a:buClr>
              <a:buSzTx/>
              <a:buFont typeface="+mj-lt"/>
              <a:buAutoNum type="arabicPeriod" startAt="609"/>
            </a:pPr>
            <a:r>
              <a:rPr lang="en-US" sz="1250" dirty="0"/>
              <a:t>JV. </a:t>
            </a:r>
            <a:r>
              <a:rPr lang="en-US" sz="1250" dirty="0" err="1"/>
              <a:t>Sikavistsas</a:t>
            </a:r>
            <a:r>
              <a:rPr lang="en-US" sz="1250" dirty="0"/>
              <a:t> and D.V. </a:t>
            </a:r>
            <a:r>
              <a:rPr lang="en-US" sz="1250" dirty="0" err="1"/>
              <a:t>Papavassiliou</a:t>
            </a:r>
            <a:r>
              <a:rPr lang="en-US" sz="1250" dirty="0"/>
              <a:t> , “Flow Effects on Porous Scaffolds for Tissue Regeneration,” NSF,  $400K</a:t>
            </a:r>
          </a:p>
          <a:p>
            <a:pPr>
              <a:lnSpc>
                <a:spcPct val="80000"/>
              </a:lnSpc>
              <a:buClr>
                <a:schemeClr val="tx1"/>
              </a:buClr>
              <a:buSzTx/>
              <a:buFont typeface="+mj-lt"/>
              <a:buAutoNum type="arabicPeriod" startAt="609"/>
            </a:pPr>
            <a:r>
              <a:rPr lang="en-US" sz="1250" dirty="0"/>
              <a:t>P. </a:t>
            </a:r>
            <a:r>
              <a:rPr lang="en-US" sz="1250" dirty="0" err="1"/>
              <a:t>Skubic</a:t>
            </a:r>
            <a:r>
              <a:rPr lang="en-US" sz="1250" dirty="0"/>
              <a:t>, M. Strauss, et al., “Experimental Physics Investigations Using Colliding Beam Detectors at </a:t>
            </a:r>
            <a:r>
              <a:rPr lang="en-US" sz="1250" dirty="0" err="1"/>
              <a:t>Fermilab</a:t>
            </a:r>
            <a:r>
              <a:rPr lang="en-US" sz="1250" dirty="0"/>
              <a:t> and the LHC,” DOE, $503K</a:t>
            </a:r>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Plenary Speakers</a:t>
            </a:r>
          </a:p>
        </p:txBody>
      </p:sp>
      <p:sp>
        <p:nvSpPr>
          <p:cNvPr id="3" name="Content Placeholder 2"/>
          <p:cNvSpPr>
            <a:spLocks noGrp="1"/>
          </p:cNvSpPr>
          <p:nvPr>
            <p:ph idx="1"/>
          </p:nvPr>
        </p:nvSpPr>
        <p:spPr/>
        <p:txBody>
          <a:bodyPr/>
          <a:lstStyle/>
          <a:p>
            <a:r>
              <a:rPr lang="en-US" dirty="0"/>
              <a:t>Margaret </a:t>
            </a:r>
            <a:r>
              <a:rPr lang="en-US" dirty="0" err="1"/>
              <a:t>Martonosi</a:t>
            </a:r>
            <a:r>
              <a:rPr lang="en-US" dirty="0"/>
              <a:t>, National Science Foundation</a:t>
            </a:r>
          </a:p>
          <a:p>
            <a:r>
              <a:rPr lang="en-US" dirty="0"/>
              <a:t>Lynne Parker, National AI Initiative Office and           Office of Science &amp; Technology Policy, The White House</a:t>
            </a:r>
          </a:p>
          <a:p>
            <a:r>
              <a:rPr lang="en-US" dirty="0"/>
              <a:t>Katherine Riley, Argonne National Laboratory</a:t>
            </a:r>
          </a:p>
          <a:p>
            <a:r>
              <a:rPr lang="en-US" dirty="0"/>
              <a:t>Dan </a:t>
            </a:r>
            <a:r>
              <a:rPr lang="en-US" dirty="0" err="1"/>
              <a:t>Stanzione</a:t>
            </a:r>
            <a:r>
              <a:rPr lang="en-US" dirty="0"/>
              <a:t>, Texas Advanced Computing Center, University of Texas at Austin</a:t>
            </a:r>
          </a:p>
          <a:p>
            <a:r>
              <a:rPr lang="en-US" b="0" i="0" dirty="0" err="1">
                <a:effectLst/>
                <a:latin typeface="Times New Roman" panose="02020603050405020304" pitchFamily="18" charset="0"/>
              </a:rPr>
              <a:t>Thirumalai</a:t>
            </a:r>
            <a:r>
              <a:rPr lang="en-US" b="0" i="0" dirty="0">
                <a:effectLst/>
                <a:latin typeface="Times New Roman" panose="02020603050405020304" pitchFamily="18" charset="0"/>
              </a:rPr>
              <a:t> (Venky) Venkatesan, </a:t>
            </a:r>
            <a:r>
              <a:rPr lang="en-US" dirty="0">
                <a:latin typeface="Times New Roman" panose="02020603050405020304" pitchFamily="18" charset="0"/>
              </a:rPr>
              <a:t>University of Oklahoma</a:t>
            </a:r>
            <a:endParaRPr lang="en-US" dirty="0"/>
          </a:p>
        </p:txBody>
      </p:sp>
      <p:sp>
        <p:nvSpPr>
          <p:cNvPr id="4" name="Footer Placeholder 3"/>
          <p:cNvSpPr>
            <a:spLocks noGrp="1"/>
          </p:cNvSpPr>
          <p:nvPr>
            <p:ph type="ftr" sz="quarter" idx="10"/>
          </p:nvPr>
        </p:nvSpPr>
        <p:spPr/>
        <p:txBody>
          <a:bodyPr/>
          <a:lstStyle/>
          <a:p>
            <a:pPr>
              <a:defRPr/>
            </a:pPr>
            <a:r>
              <a:rPr lang="en-US" dirty="0"/>
              <a:t>OSCER State of the Center Address</a:t>
            </a:r>
          </a:p>
          <a:p>
            <a:pPr>
              <a:defRPr/>
            </a:pPr>
            <a:r>
              <a:rPr lang="en-US" dirty="0"/>
              <a:t>Wed Sep 29 2021</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a:t>
            </a:fld>
            <a:endParaRPr lang="en-US"/>
          </a:p>
        </p:txBody>
      </p:sp>
    </p:spTree>
    <p:extLst>
      <p:ext uri="{BB962C8B-B14F-4D97-AF65-F5344CB8AC3E}">
        <p14:creationId xmlns:p14="http://schemas.microsoft.com/office/powerpoint/2010/main" val="3341021641"/>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2" name="Slide Number Placeholder 5"/>
          <p:cNvSpPr>
            <a:spLocks noGrp="1"/>
          </p:cNvSpPr>
          <p:nvPr>
            <p:ph type="sldNum" sz="quarter" idx="11"/>
          </p:nvPr>
        </p:nvSpPr>
        <p:spPr/>
        <p:txBody>
          <a:bodyPr/>
          <a:lstStyle/>
          <a:p>
            <a:fld id="{CFAE2933-6D8E-4197-8564-C3BA4BEC39F2}" type="slidenum">
              <a:rPr lang="en-US"/>
              <a:pPr/>
              <a:t>90</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17"/>
            </a:pPr>
            <a:r>
              <a:rPr lang="en-US" sz="1250" dirty="0"/>
              <a:t>Y. Wang, "Science for the Euclid Mission", NASA/JPL, $52K (2021)</a:t>
            </a:r>
          </a:p>
          <a:p>
            <a:pPr>
              <a:lnSpc>
                <a:spcPct val="80000"/>
              </a:lnSpc>
              <a:buClr>
                <a:schemeClr val="tx1"/>
              </a:buClr>
              <a:buSzTx/>
              <a:buFont typeface="+mj-lt"/>
              <a:buAutoNum type="arabicPeriod" startAt="617"/>
            </a:pPr>
            <a:r>
              <a:rPr lang="en-US" sz="1250" dirty="0"/>
              <a:t>D. </a:t>
            </a:r>
            <a:r>
              <a:rPr lang="en-US" sz="1250" dirty="0" err="1"/>
              <a:t>LaDue</a:t>
            </a:r>
            <a:r>
              <a:rPr lang="en-US" sz="1250" dirty="0"/>
              <a:t>, K. </a:t>
            </a:r>
            <a:r>
              <a:rPr lang="en-US" sz="1250" dirty="0" err="1"/>
              <a:t>Kloesel</a:t>
            </a:r>
            <a:r>
              <a:rPr lang="en-US" sz="1250" dirty="0"/>
              <a:t>, “EPSCoR Funded Participant in the National Weather Center Research Experiences for Undergraduates Program,” Oklahoma EPSCoR, $9K</a:t>
            </a:r>
          </a:p>
          <a:p>
            <a:pPr>
              <a:lnSpc>
                <a:spcPct val="80000"/>
              </a:lnSpc>
              <a:buClr>
                <a:schemeClr val="tx1"/>
              </a:buClr>
              <a:buSzTx/>
              <a:buFont typeface="+mj-lt"/>
              <a:buAutoNum type="arabicPeriod" startAt="617"/>
            </a:pPr>
            <a:r>
              <a:rPr lang="en-US" sz="1250" dirty="0"/>
              <a:t>V. </a:t>
            </a:r>
            <a:r>
              <a:rPr lang="en-US" sz="1250" dirty="0" err="1"/>
              <a:t>Sikavitsas</a:t>
            </a:r>
            <a:r>
              <a:rPr lang="en-US" sz="1250" dirty="0"/>
              <a:t>, D. </a:t>
            </a:r>
            <a:r>
              <a:rPr lang="en-US" sz="1250" dirty="0" err="1"/>
              <a:t>Papavassiliou</a:t>
            </a:r>
            <a:r>
              <a:rPr lang="en-US" sz="1250" dirty="0"/>
              <a:t>, "The influence of fluid shear forces, oxygen and nutrient mass transport in the development of bone grafts in perfusion bioreactors,“ OCAST,, $45K</a:t>
            </a:r>
          </a:p>
          <a:p>
            <a:pPr>
              <a:lnSpc>
                <a:spcPct val="80000"/>
              </a:lnSpc>
              <a:buClr>
                <a:schemeClr val="tx1"/>
              </a:buClr>
              <a:buSzTx/>
              <a:buFont typeface="+mj-lt"/>
              <a:buAutoNum type="arabicPeriod" startAt="617"/>
            </a:pPr>
            <a:r>
              <a:rPr lang="en-US" sz="1250" dirty="0"/>
              <a:t>D. </a:t>
            </a:r>
            <a:r>
              <a:rPr lang="en-US" sz="1250" dirty="0" err="1"/>
              <a:t>Schmidtke</a:t>
            </a:r>
            <a:r>
              <a:rPr lang="en-US" sz="1250" dirty="0"/>
              <a:t>,  D. </a:t>
            </a:r>
            <a:r>
              <a:rPr lang="en-US" sz="1250" dirty="0" err="1"/>
              <a:t>Papavassiliou</a:t>
            </a:r>
            <a:r>
              <a:rPr lang="en-US" sz="1250" dirty="0"/>
              <a:t>, "Development of a Miniature Right Heart Support Device,“ NIH, $347K</a:t>
            </a:r>
          </a:p>
          <a:p>
            <a:pPr>
              <a:lnSpc>
                <a:spcPct val="80000"/>
              </a:lnSpc>
              <a:buClr>
                <a:schemeClr val="tx1"/>
              </a:buClr>
              <a:buSzTx/>
              <a:buFont typeface="+mj-lt"/>
              <a:buAutoNum type="arabicPeriod" startAt="617"/>
            </a:pPr>
            <a:r>
              <a:rPr lang="en-US" sz="1250" dirty="0"/>
              <a:t>D. </a:t>
            </a:r>
            <a:r>
              <a:rPr lang="en-US" sz="1250" dirty="0" err="1"/>
              <a:t>Resasco</a:t>
            </a:r>
            <a:r>
              <a:rPr lang="en-US" sz="1250" dirty="0"/>
              <a:t>, D. </a:t>
            </a:r>
            <a:r>
              <a:rPr lang="en-US" sz="1250" dirty="0" err="1"/>
              <a:t>Papavassiliou</a:t>
            </a:r>
            <a:r>
              <a:rPr lang="en-US" sz="1250" dirty="0"/>
              <a:t>, "</a:t>
            </a:r>
            <a:r>
              <a:rPr lang="en-US" sz="1250" dirty="0" err="1"/>
              <a:t>Interfacially</a:t>
            </a:r>
            <a:r>
              <a:rPr lang="en-US" sz="1250" dirty="0"/>
              <a:t> active SWNT/silica </a:t>
            </a:r>
            <a:r>
              <a:rPr lang="en-US" sz="1250" dirty="0" err="1"/>
              <a:t>nanohybrids</a:t>
            </a:r>
            <a:r>
              <a:rPr lang="en-US" sz="1250" dirty="0"/>
              <a:t>,“ Advanced Energy Consortium, $688K</a:t>
            </a:r>
          </a:p>
          <a:p>
            <a:pPr>
              <a:lnSpc>
                <a:spcPct val="80000"/>
              </a:lnSpc>
              <a:buClr>
                <a:schemeClr val="tx1"/>
              </a:buClr>
              <a:buSzTx/>
              <a:buFont typeface="+mj-lt"/>
              <a:buAutoNum type="arabicPeriod" startAt="617"/>
            </a:pPr>
            <a:r>
              <a:rPr lang="en-US" sz="1250" dirty="0"/>
              <a:t>B. L. Cheong, T.-Y. Yu, R. .D. Palmer, “Instrumental Support for the Winter Experiment Campaign,” </a:t>
            </a:r>
            <a:r>
              <a:rPr lang="en-US" sz="1250" dirty="0" err="1"/>
              <a:t>SELab</a:t>
            </a:r>
            <a:r>
              <a:rPr lang="en-US" sz="1250" dirty="0"/>
              <a:t> </a:t>
            </a:r>
            <a:r>
              <a:rPr lang="en-US" sz="1250" dirty="0" err="1"/>
              <a:t>Inc</a:t>
            </a:r>
            <a:r>
              <a:rPr lang="en-US" sz="1250" dirty="0"/>
              <a:t>, $215K</a:t>
            </a:r>
          </a:p>
          <a:p>
            <a:pPr>
              <a:lnSpc>
                <a:spcPct val="80000"/>
              </a:lnSpc>
              <a:buClr>
                <a:schemeClr val="tx1"/>
              </a:buClr>
              <a:buSzTx/>
              <a:buFont typeface="+mj-lt"/>
              <a:buAutoNum type="arabicPeriod" startAt="617"/>
            </a:pPr>
            <a:r>
              <a:rPr lang="en-US" sz="1250" dirty="0"/>
              <a:t>E. Bridge, “CAREER: Unwrapping the Migratory Gene Package,” NSF, $760K</a:t>
            </a:r>
          </a:p>
          <a:p>
            <a:pPr>
              <a:lnSpc>
                <a:spcPct val="80000"/>
              </a:lnSpc>
              <a:buClr>
                <a:schemeClr val="tx1"/>
              </a:buClr>
              <a:buSzTx/>
              <a:buFont typeface="+mj-lt"/>
              <a:buAutoNum type="arabicPeriod" startAt="617"/>
            </a:pPr>
            <a:r>
              <a:rPr lang="en-US" sz="1250" dirty="0"/>
              <a:t>E. Bridge, “The Electronic Transponder Analysis Gateway (ETAG): An Animal Behavior Observatory,” NSF, $315K</a:t>
            </a:r>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25"/>
            </a:pPr>
            <a:r>
              <a:rPr lang="en-US" sz="1250" dirty="0"/>
              <a:t>E. Bridge, “An Open-Source Radio Frequency Identification System for Animal Monitoring,” NSF, $331K</a:t>
            </a:r>
          </a:p>
          <a:p>
            <a:pPr>
              <a:lnSpc>
                <a:spcPct val="80000"/>
              </a:lnSpc>
              <a:buClr>
                <a:schemeClr val="tx1"/>
              </a:buClr>
              <a:buSzTx/>
              <a:buFont typeface="+mj-lt"/>
              <a:buAutoNum type="arabicPeriod" startAt="625"/>
            </a:pPr>
            <a:r>
              <a:rPr lang="en-US" sz="1250" dirty="0"/>
              <a:t>R. McPherson, E. White, M. Shafer, D. </a:t>
            </a:r>
            <a:r>
              <a:rPr lang="en-US" sz="1250" dirty="0" err="1"/>
              <a:t>Rosendahl</a:t>
            </a:r>
            <a:r>
              <a:rPr lang="en-US" sz="1250" dirty="0"/>
              <a:t>, M. Richman, "Trends in cold temperature extremes and winter weather for the SPTC region,“ USDOT, $132K</a:t>
            </a:r>
          </a:p>
          <a:p>
            <a:pPr>
              <a:lnSpc>
                <a:spcPct val="80000"/>
              </a:lnSpc>
              <a:buClr>
                <a:schemeClr val="tx1"/>
              </a:buClr>
              <a:buSzTx/>
              <a:buFont typeface="+mj-lt"/>
              <a:buAutoNum type="arabicPeriod" startAt="625"/>
            </a:pPr>
            <a:r>
              <a:rPr lang="en-US" sz="1250" dirty="0"/>
              <a:t>R. Palmer, B. Cheong, C. Fulton, J. </a:t>
            </a:r>
            <a:r>
              <a:rPr lang="en-US" sz="1250" dirty="0" err="1"/>
              <a:t>Salarzar</a:t>
            </a:r>
            <a:r>
              <a:rPr lang="en-US" sz="1250" dirty="0"/>
              <a:t>, M. </a:t>
            </a:r>
            <a:r>
              <a:rPr lang="en-US" sz="1250" dirty="0" err="1"/>
              <a:t>Yeary</a:t>
            </a:r>
            <a:r>
              <a:rPr lang="en-US" sz="1250" dirty="0"/>
              <a:t>, T.-Y. Yu, Y. Zhang,. “Meeting the Technical Challenges of the Multi-Mission Phased Array Radar,” NOAA, $1.65M</a:t>
            </a:r>
          </a:p>
          <a:p>
            <a:pPr>
              <a:lnSpc>
                <a:spcPct val="80000"/>
              </a:lnSpc>
              <a:buClr>
                <a:schemeClr val="tx1"/>
              </a:buClr>
              <a:buSzTx/>
              <a:buFont typeface="+mj-lt"/>
              <a:buAutoNum type="arabicPeriod" startAt="625"/>
            </a:pPr>
            <a:r>
              <a:rPr lang="en-US" sz="1250" dirty="0"/>
              <a:t>M. J. </a:t>
            </a:r>
            <a:r>
              <a:rPr lang="en-US" sz="1250" dirty="0" err="1"/>
              <a:t>McInerney</a:t>
            </a:r>
            <a:r>
              <a:rPr lang="en-US" sz="1250" dirty="0"/>
              <a:t>, L. </a:t>
            </a:r>
            <a:r>
              <a:rPr lang="en-US" sz="1250" dirty="0" err="1"/>
              <a:t>Krumholz</a:t>
            </a:r>
            <a:r>
              <a:rPr lang="en-US" sz="1250" dirty="0"/>
              <a:t>, Bioremediation of Chromium and Arsenic from Industrial Wastewater,” Nat’l Academies of Science, $162K</a:t>
            </a:r>
          </a:p>
          <a:p>
            <a:pPr>
              <a:lnSpc>
                <a:spcPct val="80000"/>
              </a:lnSpc>
              <a:buClr>
                <a:schemeClr val="tx1"/>
              </a:buClr>
              <a:buSzTx/>
              <a:buFont typeface="+mj-lt"/>
              <a:buAutoNum type="arabicPeriod" startAt="625"/>
            </a:pPr>
            <a:r>
              <a:rPr lang="en-US" sz="1250" dirty="0"/>
              <a:t>M. </a:t>
            </a:r>
            <a:r>
              <a:rPr lang="en-US" sz="1250" dirty="0" err="1"/>
              <a:t>Coniglio</a:t>
            </a:r>
            <a:r>
              <a:rPr lang="en-US" sz="1250" dirty="0"/>
              <a:t> (PI), C. </a:t>
            </a:r>
            <a:r>
              <a:rPr lang="en-US" sz="1250" dirty="0" err="1"/>
              <a:t>Doswell</a:t>
            </a:r>
            <a:r>
              <a:rPr lang="en-US" sz="1250" dirty="0"/>
              <a:t> III, R. J. Trapp</a:t>
            </a:r>
          </a:p>
          <a:p>
            <a:pPr>
              <a:lnSpc>
                <a:spcPct val="80000"/>
              </a:lnSpc>
              <a:buClr>
                <a:schemeClr val="tx1"/>
              </a:buClr>
              <a:buSzTx/>
              <a:buFont typeface="+mj-lt"/>
              <a:buAutoNum type="arabicPeriod" startAt="625"/>
            </a:pPr>
            <a:r>
              <a:rPr lang="en-US" sz="1250" dirty="0"/>
              <a:t>"Improved understanding of convective-storm predictability and environment feedbacks from observations during the </a:t>
            </a:r>
            <a:r>
              <a:rPr lang="en-US" sz="1250" dirty="0" err="1"/>
              <a:t>Mesoscale</a:t>
            </a:r>
            <a:r>
              <a:rPr lang="en-US" sz="1250" dirty="0"/>
              <a:t> Predictability Experiment (MPEX),“ NSF, $272K</a:t>
            </a:r>
          </a:p>
          <a:p>
            <a:pPr>
              <a:lnSpc>
                <a:spcPct val="80000"/>
              </a:lnSpc>
              <a:buClr>
                <a:schemeClr val="tx1"/>
              </a:buClr>
              <a:buSzTx/>
              <a:buFont typeface="+mj-lt"/>
              <a:buAutoNum type="arabicPeriod" startAt="625"/>
            </a:pPr>
            <a:r>
              <a:rPr lang="en-US" sz="1250" dirty="0"/>
              <a:t>Y. </a:t>
            </a:r>
            <a:r>
              <a:rPr lang="en-US" sz="1250" dirty="0" err="1"/>
              <a:t>Kogan</a:t>
            </a:r>
            <a:r>
              <a:rPr lang="en-US" sz="1250" dirty="0"/>
              <a:t>, "Parameterization of Cumulus Convective Cloud Systems in </a:t>
            </a:r>
            <a:r>
              <a:rPr lang="en-US" sz="1250" dirty="0" err="1"/>
              <a:t>Mesoscale</a:t>
            </a:r>
            <a:r>
              <a:rPr lang="en-US" sz="1250" dirty="0"/>
              <a:t> Forecast Models,“ ONR, $267K</a:t>
            </a:r>
          </a:p>
          <a:p>
            <a:pPr>
              <a:lnSpc>
                <a:spcPct val="80000"/>
              </a:lnSpc>
              <a:buClr>
                <a:schemeClr val="tx1"/>
              </a:buClr>
              <a:buSzTx/>
              <a:buFont typeface="+mj-lt"/>
              <a:buAutoNum type="arabicPeriod" startAt="625"/>
            </a:pPr>
            <a:r>
              <a:rPr lang="en-US" sz="1250" dirty="0"/>
              <a:t>S. Schroeder, "Predicting Viral RNA Structures, Function, and Drug Targets from Sequence,“ OCAST, $145K</a:t>
            </a:r>
          </a:p>
          <a:p>
            <a:pPr>
              <a:lnSpc>
                <a:spcPct val="80000"/>
              </a:lnSpc>
              <a:buClr>
                <a:schemeClr val="tx1"/>
              </a:buClr>
              <a:buSzTx/>
              <a:buFont typeface="+mj-lt"/>
              <a:buAutoNum type="arabicPeriod" startAt="625"/>
            </a:pPr>
            <a:endParaRPr lang="en-US" sz="1250" dirty="0"/>
          </a:p>
          <a:p>
            <a:pPr>
              <a:lnSpc>
                <a:spcPct val="80000"/>
              </a:lnSpc>
              <a:buClr>
                <a:schemeClr val="tx1"/>
              </a:buClr>
              <a:buSzTx/>
              <a:buFont typeface="+mj-lt"/>
              <a:buAutoNum type="arabicPeriod" startAt="625"/>
            </a:pPr>
            <a:endParaRPr lang="en-US" sz="1250" dirty="0"/>
          </a:p>
          <a:p>
            <a:pPr>
              <a:lnSpc>
                <a:spcPct val="80000"/>
              </a:lnSpc>
              <a:buClr>
                <a:schemeClr val="tx1"/>
              </a:buClr>
              <a:buSzTx/>
              <a:buFont typeface="+mj-lt"/>
              <a:buAutoNum type="arabicPeriod" startAt="625"/>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742301770"/>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2" name="Slide Number Placeholder 5"/>
          <p:cNvSpPr>
            <a:spLocks noGrp="1"/>
          </p:cNvSpPr>
          <p:nvPr>
            <p:ph type="sldNum" sz="quarter" idx="11"/>
          </p:nvPr>
        </p:nvSpPr>
        <p:spPr/>
        <p:txBody>
          <a:bodyPr/>
          <a:lstStyle/>
          <a:p>
            <a:fld id="{CFAE2933-6D8E-4197-8564-C3BA4BEC39F2}" type="slidenum">
              <a:rPr lang="en-US"/>
              <a:pPr/>
              <a:t>91</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33"/>
            </a:pPr>
            <a:r>
              <a:rPr lang="en-US" sz="1250" dirty="0"/>
              <a:t>L. Ding, "NRI-Small: Robot Assistants for Promoting Crawling and Walking in Children at Risk of Cerebral Palsy,“ NSF, $1.135M</a:t>
            </a:r>
          </a:p>
          <a:p>
            <a:pPr>
              <a:lnSpc>
                <a:spcPct val="80000"/>
              </a:lnSpc>
              <a:buClr>
                <a:schemeClr val="tx1"/>
              </a:buClr>
              <a:buSzTx/>
              <a:buFont typeface="+mj-lt"/>
              <a:buAutoNum type="arabicPeriod" startAt="633"/>
            </a:pPr>
            <a:r>
              <a:rPr lang="en-US" sz="1250" dirty="0"/>
              <a:t>E. Baron, "Collaborative Research: Three-Dimensional Simulations of Type </a:t>
            </a:r>
            <a:r>
              <a:rPr lang="en-US" sz="1250" dirty="0" err="1"/>
              <a:t>Ia</a:t>
            </a:r>
            <a:r>
              <a:rPr lang="en-US" sz="1250" dirty="0"/>
              <a:t> Supernovae Constraining Models with Observations,“ NSF, $26K</a:t>
            </a:r>
          </a:p>
          <a:p>
            <a:pPr>
              <a:lnSpc>
                <a:spcPct val="80000"/>
              </a:lnSpc>
              <a:buClr>
                <a:schemeClr val="tx1"/>
              </a:buClr>
              <a:buSzTx/>
              <a:buFont typeface="+mj-lt"/>
              <a:buAutoNum type="arabicPeriod" startAt="633"/>
            </a:pPr>
            <a:r>
              <a:rPr lang="en-US" sz="1250" dirty="0"/>
              <a:t>H. Neeman, K. Brewster, A. McGovern, H. </a:t>
            </a:r>
            <a:r>
              <a:rPr lang="en-US" sz="1250" dirty="0" err="1"/>
              <a:t>Severini</a:t>
            </a:r>
            <a:r>
              <a:rPr lang="en-US" sz="1250" dirty="0"/>
              <a:t>, T. Yu, M. </a:t>
            </a:r>
            <a:r>
              <a:rPr lang="en-US" sz="1250" dirty="0" err="1"/>
              <a:t>Atiquzzaman</a:t>
            </a:r>
            <a:r>
              <a:rPr lang="en-US" sz="1250" dirty="0"/>
              <a:t>, G. </a:t>
            </a:r>
            <a:r>
              <a:rPr lang="en-US" sz="1250" dirty="0" err="1"/>
              <a:t>Creager</a:t>
            </a:r>
            <a:r>
              <a:rPr lang="en-US" sz="1250" dirty="0"/>
              <a:t>, B. George, Z. Gray, S. </a:t>
            </a:r>
            <a:r>
              <a:rPr lang="en-US" sz="1250" dirty="0" err="1"/>
              <a:t>Radhakrishnan</a:t>
            </a:r>
            <a:r>
              <a:rPr lang="en-US" sz="1250" dirty="0"/>
              <a:t>, P. </a:t>
            </a:r>
            <a:r>
              <a:rPr lang="en-US" sz="1250" dirty="0" err="1"/>
              <a:t>Skubic</a:t>
            </a:r>
            <a:r>
              <a:rPr lang="en-US" sz="1250" dirty="0"/>
              <a:t>, M. Strauss, X. Xiao, M. </a:t>
            </a:r>
            <a:r>
              <a:rPr lang="en-US" sz="1250" dirty="0" err="1"/>
              <a:t>Xue</a:t>
            </a:r>
            <a:r>
              <a:rPr lang="en-US" sz="1250" dirty="0"/>
              <a:t>, “A Model for Advanced Cyberinfrastructure Research and Education Facilitators,” NSF, $400K</a:t>
            </a:r>
          </a:p>
          <a:p>
            <a:pPr>
              <a:lnSpc>
                <a:spcPct val="80000"/>
              </a:lnSpc>
              <a:buClr>
                <a:schemeClr val="tx1"/>
              </a:buClr>
              <a:buSzTx/>
              <a:buFont typeface="+mj-lt"/>
              <a:buAutoNum type="arabicPeriod" startAt="633"/>
            </a:pPr>
            <a:r>
              <a:rPr lang="en-US" sz="1250" dirty="0"/>
              <a:t>E. </a:t>
            </a:r>
            <a:r>
              <a:rPr lang="en-US" sz="1250" dirty="0" err="1"/>
              <a:t>Lemley</a:t>
            </a:r>
            <a:r>
              <a:rPr lang="en-US" sz="1250" dirty="0"/>
              <a:t>, G. Qian, "MRI: Acquisition of a High Performance Computing Cluster for Research at a Predominantly Undergraduate Institution,“ NSF, $305K</a:t>
            </a:r>
          </a:p>
          <a:p>
            <a:pPr>
              <a:lnSpc>
                <a:spcPct val="80000"/>
              </a:lnSpc>
              <a:buClr>
                <a:schemeClr val="tx1"/>
              </a:buClr>
              <a:buSzTx/>
              <a:buFont typeface="+mj-lt"/>
              <a:buAutoNum type="arabicPeriod" startAt="633"/>
            </a:pPr>
            <a:r>
              <a:rPr lang="en-US" sz="1250" dirty="0"/>
              <a:t>R. Floyd, J. Pei, "Understanding the Behavior of </a:t>
            </a:r>
            <a:r>
              <a:rPr lang="en-US" sz="1250" dirty="0" err="1"/>
              <a:t>Prestressed</a:t>
            </a:r>
            <a:r>
              <a:rPr lang="en-US" sz="1250" dirty="0"/>
              <a:t> Concrete Girders after Years of Service,“ OK DOT, $327K</a:t>
            </a:r>
          </a:p>
          <a:p>
            <a:pPr>
              <a:lnSpc>
                <a:spcPct val="80000"/>
              </a:lnSpc>
              <a:buClr>
                <a:schemeClr val="tx1"/>
              </a:buClr>
              <a:buSzTx/>
              <a:buFont typeface="+mj-lt"/>
              <a:buAutoNum type="arabicPeriod" startAt="633"/>
            </a:pPr>
            <a:r>
              <a:rPr lang="en-US" sz="1250" dirty="0"/>
              <a:t>G. Zhang, S. </a:t>
            </a:r>
            <a:r>
              <a:rPr lang="en-US" sz="1250" dirty="0" err="1"/>
              <a:t>Arani</a:t>
            </a:r>
            <a:r>
              <a:rPr lang="en-US" sz="1250" dirty="0"/>
              <a:t>, "</a:t>
            </a:r>
            <a:r>
              <a:rPr lang="en-US" sz="1250" dirty="0" err="1"/>
              <a:t>Polarimetric</a:t>
            </a:r>
            <a:r>
              <a:rPr lang="en-US" sz="1250" dirty="0"/>
              <a:t> Phased Array Radar Research in Support for MPAR Strategy,“ NOAA, $438K</a:t>
            </a:r>
          </a:p>
          <a:p>
            <a:pPr>
              <a:lnSpc>
                <a:spcPct val="80000"/>
              </a:lnSpc>
              <a:buClr>
                <a:schemeClr val="tx1"/>
              </a:buClr>
              <a:buSzTx/>
              <a:buFont typeface="+mj-lt"/>
              <a:buAutoNum type="arabicPeriod" startAt="633"/>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39"/>
            </a:pPr>
            <a:r>
              <a:rPr lang="en-US" sz="1250" dirty="0"/>
              <a:t>A. Fierro, M. </a:t>
            </a:r>
            <a:r>
              <a:rPr lang="en-US" sz="1250" dirty="0" err="1"/>
              <a:t>DeMaria</a:t>
            </a:r>
            <a:r>
              <a:rPr lang="en-US" sz="1250" dirty="0"/>
              <a:t>, E. Mansell, C./ Ziegler,  D. </a:t>
            </a:r>
            <a:r>
              <a:rPr lang="en-US" sz="1250" dirty="0" err="1"/>
              <a:t>MacGorman</a:t>
            </a:r>
            <a:r>
              <a:rPr lang="en-US" sz="1250" dirty="0"/>
              <a:t>, </a:t>
            </a:r>
            <a:r>
              <a:rPr lang="en-US" sz="1250" dirty="0" err="1"/>
              <a:t>A.Schumacher</a:t>
            </a:r>
            <a:r>
              <a:rPr lang="en-US" sz="1250" dirty="0"/>
              <a:t>, R. </a:t>
            </a:r>
            <a:r>
              <a:rPr lang="en-US" sz="1250" dirty="0" err="1"/>
              <a:t>Brummer</a:t>
            </a:r>
            <a:r>
              <a:rPr lang="en-US" sz="1250" dirty="0"/>
              <a:t>. “Using total lightning data from GLM/GOES-R to improve real-time tropical cyclone genesis and intensity forecasts,” NOAA, $268K ($123K to OU)</a:t>
            </a:r>
          </a:p>
          <a:p>
            <a:pPr>
              <a:lnSpc>
                <a:spcPct val="80000"/>
              </a:lnSpc>
              <a:buClr>
                <a:schemeClr val="tx1"/>
              </a:buClr>
              <a:buSzTx/>
              <a:buFont typeface="+mj-lt"/>
              <a:buAutoNum type="arabicPeriod" startAt="639"/>
            </a:pPr>
            <a:r>
              <a:rPr lang="en-US" sz="1250" dirty="0"/>
              <a:t>U. </a:t>
            </a:r>
            <a:r>
              <a:rPr lang="en-US" sz="1250" dirty="0" err="1"/>
              <a:t>Hansmann</a:t>
            </a:r>
            <a:r>
              <a:rPr lang="en-US" sz="1250" dirty="0"/>
              <a:t>, "Folding, </a:t>
            </a:r>
            <a:r>
              <a:rPr lang="en-US" sz="1250" dirty="0" err="1"/>
              <a:t>Mis</a:t>
            </a:r>
            <a:r>
              <a:rPr lang="en-US" sz="1250" dirty="0"/>
              <a:t>-folding and Aggregation of Proteins,“ NIH, $887K</a:t>
            </a:r>
          </a:p>
          <a:p>
            <a:pPr>
              <a:lnSpc>
                <a:spcPct val="80000"/>
              </a:lnSpc>
              <a:buClr>
                <a:schemeClr val="tx1"/>
              </a:buClr>
              <a:buSzTx/>
              <a:buFont typeface="+mj-lt"/>
              <a:buAutoNum type="arabicPeriod" startAt="639"/>
            </a:pPr>
            <a:r>
              <a:rPr lang="en-US" sz="1250" dirty="0"/>
              <a:t>G. R. Keller, S. Holloway, D. </a:t>
            </a:r>
            <a:r>
              <a:rPr lang="en-US" sz="1250" dirty="0" err="1"/>
              <a:t>Devegowda</a:t>
            </a:r>
            <a:r>
              <a:rPr lang="en-US" sz="1250" dirty="0"/>
              <a:t>, K. Crain, A. Holland, A. </a:t>
            </a:r>
            <a:r>
              <a:rPr lang="en-US" sz="1250" dirty="0" err="1"/>
              <a:t>Ghassemi</a:t>
            </a:r>
            <a:r>
              <a:rPr lang="en-US" sz="1250" dirty="0"/>
              <a:t>, "4D Integrated Study Using Geology, Geophysics, Reservoir Modeling and Rock Mechanics to Development Assessment Models for Potential Induced Seismicity Risk,.“ $1.478M</a:t>
            </a:r>
          </a:p>
          <a:p>
            <a:pPr>
              <a:lnSpc>
                <a:spcPct val="80000"/>
              </a:lnSpc>
              <a:buClr>
                <a:schemeClr val="tx1"/>
              </a:buClr>
              <a:buSzTx/>
              <a:buFont typeface="+mj-lt"/>
              <a:buAutoNum type="arabicPeriod" startAt="639"/>
            </a:pPr>
            <a:r>
              <a:rPr lang="en-US" sz="1250" dirty="0"/>
              <a:t>J. Gao, D. </a:t>
            </a:r>
            <a:r>
              <a:rPr lang="en-US" sz="1250" dirty="0" err="1"/>
              <a:t>Stensrud</a:t>
            </a:r>
            <a:r>
              <a:rPr lang="en-US" sz="1250" dirty="0"/>
              <a:t>, X. Wang, "Assimilation of Doppler Radar Data with an Ensemble-based </a:t>
            </a:r>
            <a:r>
              <a:rPr lang="en-US" sz="1250" dirty="0" err="1"/>
              <a:t>Variational</a:t>
            </a:r>
            <a:r>
              <a:rPr lang="en-US" sz="1250" dirty="0"/>
              <a:t> Method for Storm-scale NWP,“ NSF, $481K</a:t>
            </a:r>
          </a:p>
          <a:p>
            <a:pPr>
              <a:lnSpc>
                <a:spcPct val="80000"/>
              </a:lnSpc>
              <a:buClr>
                <a:schemeClr val="tx1"/>
              </a:buClr>
              <a:buSzTx/>
              <a:buFont typeface="+mj-lt"/>
              <a:buAutoNum type="arabicPeriod" startAt="639"/>
            </a:pPr>
            <a:r>
              <a:rPr lang="en-US" sz="1250" dirty="0"/>
              <a:t>M. </a:t>
            </a:r>
            <a:r>
              <a:rPr lang="en-US" sz="1250" dirty="0" err="1"/>
              <a:t>Soe</a:t>
            </a:r>
            <a:r>
              <a:rPr lang="en-US" sz="1250" dirty="0"/>
              <a:t> (RSU), "Unitary Qubit Lattice Algorithms for Quantum Turbulence with Non-</a:t>
            </a:r>
            <a:r>
              <a:rPr lang="en-US" sz="1250" dirty="0" err="1"/>
              <a:t>Abeliam</a:t>
            </a:r>
            <a:r>
              <a:rPr lang="en-US" sz="1250" dirty="0"/>
              <a:t> Vortices,“ NSF, $75K</a:t>
            </a:r>
          </a:p>
          <a:p>
            <a:pPr>
              <a:lnSpc>
                <a:spcPct val="80000"/>
              </a:lnSpc>
              <a:buClr>
                <a:schemeClr val="tx1"/>
              </a:buClr>
              <a:buSzTx/>
              <a:buFont typeface="+mj-lt"/>
              <a:buAutoNum type="arabicPeriod" startAt="639"/>
            </a:pPr>
            <a:r>
              <a:rPr lang="en-US" sz="1250" dirty="0"/>
              <a:t>J. Cruz, "Two-Dimensional Channel Modeling, Detection and Coding for Shingled Magnetic Recording,“ NSF, $419K</a:t>
            </a:r>
          </a:p>
          <a:p>
            <a:pPr>
              <a:lnSpc>
                <a:spcPct val="80000"/>
              </a:lnSpc>
              <a:buClr>
                <a:schemeClr val="tx1"/>
              </a:buClr>
              <a:buSzTx/>
              <a:buFont typeface="+mj-lt"/>
              <a:buAutoNum type="arabicPeriod" startAt="639"/>
            </a:pPr>
            <a:r>
              <a:rPr lang="en-US" sz="1250" dirty="0"/>
              <a:t>J. Shaffer, "Laser Stabilization System for Rydberg Atom Physics,“ Army Research Office, $75K</a:t>
            </a:r>
          </a:p>
          <a:p>
            <a:pPr>
              <a:lnSpc>
                <a:spcPct val="80000"/>
              </a:lnSpc>
              <a:buClr>
                <a:schemeClr val="tx1"/>
              </a:buClr>
              <a:buSzTx/>
              <a:buFont typeface="+mj-lt"/>
              <a:buAutoNum type="arabicPeriod" startAt="367"/>
            </a:pPr>
            <a:endParaRPr lang="en-US" sz="1250" dirty="0"/>
          </a:p>
          <a:p>
            <a:pPr>
              <a:lnSpc>
                <a:spcPct val="80000"/>
              </a:lnSpc>
              <a:buClr>
                <a:schemeClr val="tx1"/>
              </a:buClr>
              <a:buSzTx/>
              <a:buFont typeface="+mj-lt"/>
              <a:buAutoNum type="arabicPeriod" startAt="361"/>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1939143683"/>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2" name="Slide Number Placeholder 5"/>
          <p:cNvSpPr>
            <a:spLocks noGrp="1"/>
          </p:cNvSpPr>
          <p:nvPr>
            <p:ph type="sldNum" sz="quarter" idx="11"/>
          </p:nvPr>
        </p:nvSpPr>
        <p:spPr/>
        <p:txBody>
          <a:bodyPr/>
          <a:lstStyle/>
          <a:p>
            <a:fld id="{CFAE2933-6D8E-4197-8564-C3BA4BEC39F2}" type="slidenum">
              <a:rPr lang="en-US"/>
              <a:pPr/>
              <a:t>92</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46"/>
            </a:pPr>
            <a:r>
              <a:rPr lang="en-US" sz="1250" dirty="0"/>
              <a:t>R. Sani (SDSMT), L. </a:t>
            </a:r>
            <a:r>
              <a:rPr lang="en-US" sz="1250" dirty="0" err="1"/>
              <a:t>Krumholz</a:t>
            </a:r>
            <a:r>
              <a:rPr lang="en-US" sz="1250" dirty="0"/>
              <a:t>, “Building Genome-to-Phenome Infrastructure for Regulating Methane in Deep Environments (</a:t>
            </a:r>
            <a:r>
              <a:rPr lang="en-US" sz="1250" dirty="0" err="1"/>
              <a:t>BuG</a:t>
            </a:r>
            <a:r>
              <a:rPr lang="en-US" sz="1250" dirty="0"/>
              <a:t> </a:t>
            </a:r>
            <a:r>
              <a:rPr lang="en-US" sz="1250" dirty="0" err="1"/>
              <a:t>ReMaDE</a:t>
            </a:r>
            <a:r>
              <a:rPr lang="en-US" sz="1250" dirty="0"/>
              <a:t>),” NSF, $6M (total), $1.4M (OU)</a:t>
            </a:r>
          </a:p>
          <a:p>
            <a:pPr>
              <a:lnSpc>
                <a:spcPct val="80000"/>
              </a:lnSpc>
              <a:buClr>
                <a:schemeClr val="tx1"/>
              </a:buClr>
              <a:buSzTx/>
              <a:buFont typeface="+mj-lt"/>
              <a:buAutoNum type="arabicPeriod" startAt="646"/>
            </a:pPr>
            <a:r>
              <a:rPr lang="en-US" sz="1250" dirty="0"/>
              <a:t>A. </a:t>
            </a:r>
            <a:r>
              <a:rPr lang="en-US" sz="1250" dirty="0" err="1"/>
              <a:t>Striolo</a:t>
            </a:r>
            <a:r>
              <a:rPr lang="en-US" sz="1250" dirty="0"/>
              <a:t> (U College London), “Science 4 Clean Energy,” European Commission, €12M (not to OU)</a:t>
            </a:r>
          </a:p>
          <a:p>
            <a:pPr>
              <a:lnSpc>
                <a:spcPct val="80000"/>
              </a:lnSpc>
              <a:buClr>
                <a:schemeClr val="tx1"/>
              </a:buClr>
              <a:buSzTx/>
              <a:buFont typeface="+mj-lt"/>
              <a:buAutoNum type="arabicPeriod" startAt="646"/>
            </a:pPr>
            <a:r>
              <a:rPr lang="en-US" sz="1250" dirty="0"/>
              <a:t>A. </a:t>
            </a:r>
            <a:r>
              <a:rPr lang="en-US" sz="1250" dirty="0" err="1"/>
              <a:t>Striolo</a:t>
            </a:r>
            <a:r>
              <a:rPr lang="en-US" sz="1250" dirty="0"/>
              <a:t>, D. </a:t>
            </a:r>
            <a:r>
              <a:rPr lang="en-US" sz="1250" dirty="0" err="1"/>
              <a:t>Blankschtein</a:t>
            </a:r>
            <a:r>
              <a:rPr lang="en-US" sz="1250" dirty="0"/>
              <a:t>, “Hydrates Growth and Coalescence: From Molecular Understanding to Useful Models,” Royal Society, £12K (not to OU)</a:t>
            </a:r>
          </a:p>
          <a:p>
            <a:pPr>
              <a:lnSpc>
                <a:spcPct val="80000"/>
              </a:lnSpc>
              <a:buClr>
                <a:schemeClr val="tx1"/>
              </a:buClr>
              <a:buSzTx/>
              <a:buFont typeface="+mj-lt"/>
              <a:buAutoNum type="arabicPeriod" startAt="646"/>
            </a:pPr>
            <a:r>
              <a:rPr lang="en-US" sz="1250" dirty="0"/>
              <a:t>A. P. </a:t>
            </a:r>
            <a:r>
              <a:rPr lang="en-US" sz="1250" dirty="0" err="1"/>
              <a:t>Khain</a:t>
            </a:r>
            <a:r>
              <a:rPr lang="en-US" sz="1250" dirty="0"/>
              <a:t> (Hebrew U), A. V. </a:t>
            </a:r>
            <a:r>
              <a:rPr lang="en-US" sz="1250" dirty="0" err="1"/>
              <a:t>Ryzhkov</a:t>
            </a:r>
            <a:r>
              <a:rPr lang="en-US" sz="1250" dirty="0"/>
              <a:t>, “Coupling of </a:t>
            </a:r>
            <a:r>
              <a:rPr lang="en-US" sz="1250" dirty="0" err="1"/>
              <a:t>polarimetric</a:t>
            </a:r>
            <a:r>
              <a:rPr lang="en-US" sz="1250" dirty="0"/>
              <a:t> radar and cloud model,” BSF, $102K</a:t>
            </a:r>
          </a:p>
          <a:p>
            <a:pPr>
              <a:lnSpc>
                <a:spcPct val="80000"/>
              </a:lnSpc>
              <a:buClr>
                <a:schemeClr val="tx1"/>
              </a:buClr>
              <a:buSzTx/>
              <a:buFont typeface="+mj-lt"/>
              <a:buAutoNum type="arabicPeriod" startAt="646"/>
            </a:pPr>
            <a:r>
              <a:rPr lang="en-US" sz="1250" dirty="0"/>
              <a:t>A. V. </a:t>
            </a:r>
            <a:r>
              <a:rPr lang="en-US" sz="1250" dirty="0" err="1"/>
              <a:t>Ryzhkov</a:t>
            </a:r>
            <a:r>
              <a:rPr lang="en-US" sz="1250" dirty="0"/>
              <a:t>, A. P. </a:t>
            </a:r>
            <a:r>
              <a:rPr lang="en-US" sz="1250" dirty="0" err="1"/>
              <a:t>Khain</a:t>
            </a:r>
            <a:r>
              <a:rPr lang="en-US" sz="1250" dirty="0"/>
              <a:t> (Hebrew U), “Investigation of hazardous weather events using </a:t>
            </a:r>
            <a:r>
              <a:rPr lang="en-US" sz="1250" dirty="0" err="1"/>
              <a:t>polarimetric</a:t>
            </a:r>
            <a:r>
              <a:rPr lang="en-US" sz="1250" dirty="0"/>
              <a:t> radar and cloud model,” BSF, $111K</a:t>
            </a:r>
          </a:p>
          <a:p>
            <a:pPr>
              <a:lnSpc>
                <a:spcPct val="80000"/>
              </a:lnSpc>
              <a:buClr>
                <a:schemeClr val="tx1"/>
              </a:buClr>
              <a:buSzTx/>
              <a:buFont typeface="+mj-lt"/>
              <a:buAutoNum type="arabicPeriod" startAt="646"/>
            </a:pPr>
            <a:r>
              <a:rPr lang="en-US" sz="1250" dirty="0"/>
              <a:t>I. </a:t>
            </a:r>
            <a:r>
              <a:rPr lang="en-US" sz="1250" dirty="0" err="1"/>
              <a:t>Jirak</a:t>
            </a:r>
            <a:r>
              <a:rPr lang="en-US" sz="1250" dirty="0"/>
              <a:t>, H. Brooks, M. Pyle, “Information Extraction and Verification of Numerical Weather Prediction for Severe Weather Forecasting,” NOAA, $430K</a:t>
            </a:r>
          </a:p>
          <a:p>
            <a:pPr>
              <a:lnSpc>
                <a:spcPct val="80000"/>
              </a:lnSpc>
              <a:buClr>
                <a:schemeClr val="tx1"/>
              </a:buClr>
              <a:buSzTx/>
              <a:buFont typeface="+mj-lt"/>
              <a:buAutoNum type="arabicPeriod" startAt="646"/>
            </a:pPr>
            <a:r>
              <a:rPr lang="en-US" sz="1250" dirty="0"/>
              <a:t>I. </a:t>
            </a:r>
            <a:r>
              <a:rPr lang="en-US" sz="1250" dirty="0" err="1"/>
              <a:t>Jirak</a:t>
            </a:r>
            <a:r>
              <a:rPr lang="en-US" sz="1250" dirty="0"/>
              <a:t>, “Information Extraction and Verification of Convection-Allowing Models for Severe Hail Forecasting,” NOAA, $209K</a:t>
            </a:r>
          </a:p>
          <a:p>
            <a:pPr>
              <a:lnSpc>
                <a:spcPct val="80000"/>
              </a:lnSpc>
              <a:buClr>
                <a:schemeClr val="tx1"/>
              </a:buClr>
              <a:buSzTx/>
              <a:buFont typeface="+mj-lt"/>
              <a:buAutoNum type="arabicPeriod" startAt="646"/>
            </a:pPr>
            <a:r>
              <a:rPr lang="en-US" sz="1250" dirty="0"/>
              <a:t>I. </a:t>
            </a:r>
            <a:r>
              <a:rPr lang="en-US" sz="1250" dirty="0" err="1"/>
              <a:t>Jirak</a:t>
            </a:r>
            <a:r>
              <a:rPr lang="en-US" sz="1250" dirty="0"/>
              <a:t>, H. Brooks, M. Pyle, “Information Extraction and Verification of Convection-Allowing Models for Tornado Forecasting,” NOAA, $297K</a:t>
            </a:r>
          </a:p>
          <a:p>
            <a:pPr>
              <a:lnSpc>
                <a:spcPct val="80000"/>
              </a:lnSpc>
              <a:buClr>
                <a:schemeClr val="tx1"/>
              </a:buClr>
              <a:buSzTx/>
              <a:buFont typeface="+mj-lt"/>
              <a:buAutoNum type="arabicPeriod" startAt="646"/>
            </a:pPr>
            <a:endParaRPr lang="en-US" sz="1250" dirty="0"/>
          </a:p>
          <a:p>
            <a:pPr>
              <a:lnSpc>
                <a:spcPct val="80000"/>
              </a:lnSpc>
              <a:buClr>
                <a:schemeClr val="tx1"/>
              </a:buClr>
              <a:buSzTx/>
              <a:buFont typeface="+mj-lt"/>
              <a:buAutoNum type="arabicPeriod" startAt="646"/>
            </a:pPr>
            <a:endParaRPr lang="en-US" sz="1250" dirty="0"/>
          </a:p>
          <a:p>
            <a:pPr>
              <a:lnSpc>
                <a:spcPct val="80000"/>
              </a:lnSpc>
              <a:buClr>
                <a:schemeClr val="tx1"/>
              </a:buClr>
              <a:buSzTx/>
              <a:buFont typeface="+mj-lt"/>
              <a:buAutoNum type="arabicPeriod" startAt="646"/>
            </a:pPr>
            <a:endParaRPr lang="en-US" sz="1250" dirty="0"/>
          </a:p>
          <a:p>
            <a:pPr>
              <a:lnSpc>
                <a:spcPct val="80000"/>
              </a:lnSpc>
              <a:buClr>
                <a:schemeClr val="tx1"/>
              </a:buClr>
              <a:buSzTx/>
              <a:buFont typeface="+mj-lt"/>
              <a:buAutoNum type="arabicPeriod" startAt="646"/>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54"/>
            </a:pPr>
            <a:r>
              <a:rPr lang="en-US" sz="1250" dirty="0"/>
              <a:t>X. Wang, “OU/WNI Collaborative Work on Assimilation of MURON and Himawari-8 Clear Sky Radiances to Improve Tropical Cyclone Forecast Over the West Pacific,” </a:t>
            </a:r>
            <a:r>
              <a:rPr lang="en-US" sz="1250" dirty="0" err="1"/>
              <a:t>WeatherNews</a:t>
            </a:r>
            <a:r>
              <a:rPr lang="en-US" sz="1250" dirty="0"/>
              <a:t> </a:t>
            </a:r>
            <a:r>
              <a:rPr lang="en-US" sz="1250" dirty="0" err="1"/>
              <a:t>Inc</a:t>
            </a:r>
            <a:r>
              <a:rPr lang="en-US" sz="1250" dirty="0"/>
              <a:t>, $136K</a:t>
            </a:r>
          </a:p>
          <a:p>
            <a:pPr>
              <a:lnSpc>
                <a:spcPct val="80000"/>
              </a:lnSpc>
              <a:buClr>
                <a:schemeClr val="tx1"/>
              </a:buClr>
              <a:buSzTx/>
              <a:buFont typeface="+mj-lt"/>
              <a:buAutoNum type="arabicPeriod" startAt="654"/>
            </a:pPr>
            <a:r>
              <a:rPr lang="en-US" sz="1250" dirty="0"/>
              <a:t>X. Wang, “GSI based Dual Resolution </a:t>
            </a:r>
            <a:r>
              <a:rPr lang="en-US" sz="1250" dirty="0" err="1"/>
              <a:t>EnVar</a:t>
            </a:r>
            <a:r>
              <a:rPr lang="en-US" sz="1250" dirty="0"/>
              <a:t> Data Assimilation for Convective-Scale 'Warn-on-Forecast‘,” NOAA, $100K</a:t>
            </a:r>
          </a:p>
          <a:p>
            <a:pPr>
              <a:lnSpc>
                <a:spcPct val="80000"/>
              </a:lnSpc>
              <a:buClr>
                <a:schemeClr val="tx1"/>
              </a:buClr>
              <a:buSzTx/>
              <a:buFont typeface="+mj-lt"/>
              <a:buAutoNum type="arabicPeriod" startAt="654"/>
            </a:pPr>
            <a:r>
              <a:rPr lang="en-US" sz="1250" dirty="0"/>
              <a:t>X. Wang, “"MPAR targeting observation research for </a:t>
            </a:r>
            <a:r>
              <a:rPr lang="en-US" sz="1250" dirty="0" err="1"/>
              <a:t>WoF</a:t>
            </a:r>
            <a:r>
              <a:rPr lang="en-US" sz="1250" dirty="0"/>
              <a:t>,” NOAA, $362K</a:t>
            </a:r>
          </a:p>
          <a:p>
            <a:pPr>
              <a:lnSpc>
                <a:spcPct val="80000"/>
              </a:lnSpc>
              <a:buClr>
                <a:schemeClr val="tx1"/>
              </a:buClr>
              <a:buSzTx/>
              <a:buFont typeface="+mj-lt"/>
              <a:buAutoNum type="arabicPeriod" startAt="654"/>
            </a:pPr>
            <a:r>
              <a:rPr lang="en-US" sz="1250" dirty="0"/>
              <a:t>X. Wang, A. Johnson, A. Clark, “Improving NWS Convection Allowing Hazardous Weather Ensemble Forecasts through Optimizing Multi-Scale Initial Condition (IC) Perturbations,” NOAA, $277K</a:t>
            </a:r>
          </a:p>
          <a:p>
            <a:pPr>
              <a:lnSpc>
                <a:spcPct val="80000"/>
              </a:lnSpc>
              <a:buClr>
                <a:schemeClr val="tx1"/>
              </a:buClr>
              <a:buSzTx/>
              <a:buFont typeface="+mj-lt"/>
              <a:buAutoNum type="arabicPeriod" startAt="654"/>
            </a:pPr>
            <a:r>
              <a:rPr lang="en-US" sz="1250" dirty="0"/>
              <a:t>X. Wang, A. Johnson, T. Jones, “Assimilation of high resolution GOES-R ABI infrared water vapor and cloud sensitive radiances using the GSI-based hybrid ensemble-</a:t>
            </a:r>
            <a:r>
              <a:rPr lang="en-US" sz="1250" dirty="0" err="1"/>
              <a:t>variational</a:t>
            </a:r>
            <a:r>
              <a:rPr lang="en-US" sz="1250" dirty="0"/>
              <a:t> data assimilation system to improve convection initiation forecast,” NOAA, $368K</a:t>
            </a:r>
          </a:p>
          <a:p>
            <a:pPr>
              <a:lnSpc>
                <a:spcPct val="80000"/>
              </a:lnSpc>
              <a:buClr>
                <a:schemeClr val="tx1"/>
              </a:buClr>
              <a:buSzTx/>
              <a:buFont typeface="+mj-lt"/>
              <a:buAutoNum type="arabicPeriod" startAt="654"/>
            </a:pPr>
            <a:r>
              <a:rPr lang="en-US" sz="1250" dirty="0"/>
              <a:t>X. Wang, “Further Advancement of HWRF Self-Consistent Ensemble-</a:t>
            </a:r>
            <a:r>
              <a:rPr lang="en-US" sz="1250" dirty="0" err="1"/>
              <a:t>Variational</a:t>
            </a:r>
            <a:r>
              <a:rPr lang="en-US" sz="1250" dirty="0"/>
              <a:t> Hybrid Data Assimilation System to Improve High Resolution Hurricane Vortex Initialization,” NOAA, $377K</a:t>
            </a:r>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3776625094"/>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2" name="Slide Number Placeholder 5"/>
          <p:cNvSpPr>
            <a:spLocks noGrp="1"/>
          </p:cNvSpPr>
          <p:nvPr>
            <p:ph type="sldNum" sz="quarter" idx="11"/>
          </p:nvPr>
        </p:nvSpPr>
        <p:spPr/>
        <p:txBody>
          <a:bodyPr/>
          <a:lstStyle/>
          <a:p>
            <a:fld id="{CFAE2933-6D8E-4197-8564-C3BA4BEC39F2}" type="slidenum">
              <a:rPr lang="en-US"/>
              <a:pPr/>
              <a:t>93</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60"/>
            </a:pPr>
            <a:r>
              <a:rPr lang="en-US" sz="1250" dirty="0"/>
              <a:t>X. Wang, “Advancing the Assimilation of Airborne Hurricane Observations using the GSI-based Hybrid Ensemble-</a:t>
            </a:r>
            <a:r>
              <a:rPr lang="en-US" sz="1250" dirty="0" err="1"/>
              <a:t>Variational</a:t>
            </a:r>
            <a:r>
              <a:rPr lang="en-US" sz="1250" dirty="0"/>
              <a:t> Data Assimilation System for HWRF,” NOAA, $294K</a:t>
            </a:r>
          </a:p>
          <a:p>
            <a:pPr>
              <a:lnSpc>
                <a:spcPct val="80000"/>
              </a:lnSpc>
              <a:buClr>
                <a:schemeClr val="tx1"/>
              </a:buClr>
              <a:buSzTx/>
              <a:buFont typeface="+mj-lt"/>
              <a:buAutoNum type="arabicPeriod" startAt="660"/>
            </a:pPr>
            <a:r>
              <a:rPr lang="en-US" sz="1250" dirty="0"/>
              <a:t>X. Wang, L. Leslie, “Understanding the Impact of Outflow on Hurricane Intensification through Ensemble-based Data Assimilation and Ensemble Simulation with Multiple Models,” ONR, $376K</a:t>
            </a:r>
          </a:p>
          <a:p>
            <a:pPr>
              <a:lnSpc>
                <a:spcPct val="80000"/>
              </a:lnSpc>
              <a:buClr>
                <a:schemeClr val="tx1"/>
              </a:buClr>
              <a:buSzTx/>
              <a:buFont typeface="+mj-lt"/>
              <a:buAutoNum type="arabicPeriod" startAt="660"/>
            </a:pPr>
            <a:r>
              <a:rPr lang="en-US" sz="1250" dirty="0"/>
              <a:t>J. P. Shaffer, “Atom Surface Interactions and Hybrid Quantum Systems for Quantum Engineering Applications,” AFOSR, $750K</a:t>
            </a:r>
          </a:p>
          <a:p>
            <a:pPr>
              <a:lnSpc>
                <a:spcPct val="80000"/>
              </a:lnSpc>
              <a:buClr>
                <a:schemeClr val="tx1"/>
              </a:buClr>
              <a:buSzTx/>
              <a:buFont typeface="+mj-lt"/>
              <a:buAutoNum type="arabicPeriod" startAt="660"/>
            </a:pPr>
            <a:r>
              <a:rPr lang="en-US" sz="1250" dirty="0"/>
              <a:t>J. P. Shaffer, “SBIR,” DARPA-SBIR, $15K</a:t>
            </a:r>
          </a:p>
          <a:p>
            <a:pPr>
              <a:lnSpc>
                <a:spcPct val="80000"/>
              </a:lnSpc>
              <a:buClr>
                <a:schemeClr val="tx1"/>
              </a:buClr>
              <a:buSzTx/>
              <a:buFont typeface="+mj-lt"/>
              <a:buAutoNum type="arabicPeriod" startAt="660"/>
            </a:pPr>
            <a:r>
              <a:rPr lang="en-US" sz="1250" dirty="0"/>
              <a:t>J. P. Shaffer, “High Sensitivity Absolute Electric Field Sensing with Atoms,” NRO, $309K</a:t>
            </a:r>
          </a:p>
          <a:p>
            <a:pPr>
              <a:lnSpc>
                <a:spcPct val="80000"/>
              </a:lnSpc>
              <a:buClr>
                <a:schemeClr val="tx1"/>
              </a:buClr>
              <a:buSzTx/>
              <a:buFont typeface="+mj-lt"/>
              <a:buAutoNum type="arabicPeriod" startAt="660"/>
            </a:pPr>
            <a:r>
              <a:rPr lang="en-US" sz="1250" dirty="0"/>
              <a:t>J. P. Shaffer, “US -Brazil Professorship and Lectureship,”  American Physical Society, $4K</a:t>
            </a:r>
          </a:p>
          <a:p>
            <a:pPr>
              <a:lnSpc>
                <a:spcPct val="80000"/>
              </a:lnSpc>
              <a:buClr>
                <a:schemeClr val="tx1"/>
              </a:buClr>
              <a:buSzTx/>
              <a:buFont typeface="+mj-lt"/>
              <a:buAutoNum type="arabicPeriod" startAt="660"/>
            </a:pPr>
            <a:r>
              <a:rPr lang="en-US" sz="1250" dirty="0"/>
              <a:t>J. P. Shaffer, “Control of Rydberg Interactions and Exotic States of Matter,” NSF, $473K</a:t>
            </a:r>
          </a:p>
          <a:p>
            <a:pPr>
              <a:lnSpc>
                <a:spcPct val="80000"/>
              </a:lnSpc>
              <a:buClr>
                <a:schemeClr val="tx1"/>
              </a:buClr>
              <a:buSzTx/>
              <a:buFont typeface="+mj-lt"/>
              <a:buAutoNum type="arabicPeriod" startAt="660"/>
            </a:pPr>
            <a:r>
              <a:rPr lang="en-US" sz="1250" dirty="0"/>
              <a:t>L. Ding, “Neurophysiological Assessment of Thresholds of Audibility and Loudness in Healthy Persons and Cochlear Implants Users,” Hearts for Hearing, $100K</a:t>
            </a:r>
          </a:p>
          <a:p>
            <a:pPr>
              <a:lnSpc>
                <a:spcPct val="80000"/>
              </a:lnSpc>
              <a:buClr>
                <a:schemeClr val="tx1"/>
              </a:buClr>
              <a:buSzTx/>
              <a:buFont typeface="+mj-lt"/>
              <a:buAutoNum type="arabicPeriod" startAt="660"/>
            </a:pPr>
            <a:r>
              <a:rPr lang="en-US" sz="1250" dirty="0"/>
              <a:t>D. Myers (ECU), C. </a:t>
            </a:r>
            <a:r>
              <a:rPr lang="en-US" sz="1250" dirty="0" err="1"/>
              <a:t>Crittell</a:t>
            </a:r>
            <a:r>
              <a:rPr lang="en-US" sz="1250" dirty="0"/>
              <a:t> (ECU), “STEM-Double Bridge,” NSF via UCO, $335K</a:t>
            </a:r>
          </a:p>
          <a:p>
            <a:pPr>
              <a:lnSpc>
                <a:spcPct val="80000"/>
              </a:lnSpc>
              <a:buClr>
                <a:schemeClr val="tx1"/>
              </a:buClr>
              <a:buSzTx/>
              <a:buFont typeface="+mj-lt"/>
              <a:buAutoNum type="arabicPeriod" startAt="660"/>
            </a:pPr>
            <a:endParaRPr lang="en-US" sz="1250" dirty="0"/>
          </a:p>
          <a:p>
            <a:pPr>
              <a:lnSpc>
                <a:spcPct val="80000"/>
              </a:lnSpc>
              <a:buClr>
                <a:schemeClr val="tx1"/>
              </a:buClr>
              <a:buSzTx/>
              <a:buFont typeface="+mj-lt"/>
              <a:buAutoNum type="arabicPeriod" startAt="660"/>
            </a:pPr>
            <a:endParaRPr lang="en-US" sz="1250" dirty="0"/>
          </a:p>
          <a:p>
            <a:pPr>
              <a:lnSpc>
                <a:spcPct val="80000"/>
              </a:lnSpc>
              <a:buClr>
                <a:schemeClr val="tx1"/>
              </a:buClr>
              <a:buSzTx/>
              <a:buFont typeface="+mj-lt"/>
              <a:buAutoNum type="arabicPeriod" startAt="660"/>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69"/>
            </a:pPr>
            <a:r>
              <a:rPr lang="en-US" sz="1250" dirty="0"/>
              <a:t>B. Moore, S. Crowell, “(EVM-2) The </a:t>
            </a:r>
            <a:r>
              <a:rPr lang="en-US" sz="1250" dirty="0" err="1"/>
              <a:t>geoCARB</a:t>
            </a:r>
            <a:r>
              <a:rPr lang="en-US" sz="1250" dirty="0"/>
              <a:t> Mission, NASA, $161M (total), $39M (OU)</a:t>
            </a:r>
          </a:p>
          <a:p>
            <a:pPr>
              <a:lnSpc>
                <a:spcPct val="80000"/>
              </a:lnSpc>
              <a:buClr>
                <a:schemeClr val="tx1"/>
              </a:buClr>
              <a:buSzTx/>
              <a:buFont typeface="+mj-lt"/>
              <a:buAutoNum type="arabicPeriod" startAt="669"/>
            </a:pPr>
            <a:r>
              <a:rPr lang="en-US" sz="1250" dirty="0"/>
              <a:t>M. </a:t>
            </a:r>
            <a:r>
              <a:rPr lang="en-US" sz="1250" dirty="0" err="1"/>
              <a:t>Kaspari</a:t>
            </a:r>
            <a:r>
              <a:rPr lang="en-US" sz="1250" dirty="0"/>
              <a:t>, C. Siler, M. Weiser, K. Marshall, M. Miller, “Testing abiotic drivers of activity, abundance, and diversity of ground-dwelling arthropod communities at a continental scale,” NSF, $1.5M</a:t>
            </a:r>
          </a:p>
          <a:p>
            <a:pPr>
              <a:lnSpc>
                <a:spcPct val="80000"/>
              </a:lnSpc>
              <a:buClr>
                <a:schemeClr val="tx1"/>
              </a:buClr>
              <a:buSzTx/>
              <a:buFont typeface="+mj-lt"/>
              <a:buAutoNum type="arabicPeriod" startAt="669"/>
            </a:pPr>
            <a:r>
              <a:rPr lang="en-US" sz="1250" dirty="0"/>
              <a:t>T. Gamble (Marquette U), C. Siler (OU), J. </a:t>
            </a:r>
            <a:r>
              <a:rPr lang="en-US" sz="1250" dirty="0" err="1"/>
              <a:t>Daza</a:t>
            </a:r>
            <a:r>
              <a:rPr lang="en-US" sz="1250" dirty="0"/>
              <a:t> (Sam Houston State U), M. </a:t>
            </a:r>
            <a:r>
              <a:rPr lang="en-US" sz="1250" dirty="0" err="1"/>
              <a:t>Heinicke</a:t>
            </a:r>
            <a:r>
              <a:rPr lang="en-US" sz="1250" dirty="0"/>
              <a:t> (U </a:t>
            </a:r>
            <a:r>
              <a:rPr lang="en-US" sz="1250" dirty="0" err="1"/>
              <a:t>Michiga</a:t>
            </a:r>
            <a:r>
              <a:rPr lang="en-US" sz="1250" dirty="0"/>
              <a:t> -Dearborn), “From Exaptation to Key Innovation - Evolutionary Insights from Gliding Geckos,” NSF, $1.1M (total), $323K (OU)</a:t>
            </a:r>
          </a:p>
          <a:p>
            <a:pPr>
              <a:lnSpc>
                <a:spcPct val="80000"/>
              </a:lnSpc>
              <a:buClr>
                <a:schemeClr val="tx1"/>
              </a:buClr>
              <a:buSzTx/>
              <a:buFont typeface="+mj-lt"/>
              <a:buAutoNum type="arabicPeriod" startAt="669"/>
            </a:pPr>
            <a:r>
              <a:rPr lang="en-US" sz="1250" dirty="0"/>
              <a:t>F. Kong, M. </a:t>
            </a:r>
            <a:r>
              <a:rPr lang="en-US" sz="1250" dirty="0" err="1"/>
              <a:t>Xue</a:t>
            </a:r>
            <a:r>
              <a:rPr lang="en-US" sz="1250" dirty="0"/>
              <a:t>, K. Brewster, X. Hu, “Development of a Storm-Scale Ensemble Numerical Weather Prediction System for Chongqing Meteorological Service,” Chongqing Inst of Green &amp;Intelligent Tech, Chinese </a:t>
            </a:r>
            <a:r>
              <a:rPr lang="en-US" sz="1250" dirty="0" err="1"/>
              <a:t>Academey</a:t>
            </a:r>
            <a:r>
              <a:rPr lang="en-US" sz="1250" dirty="0"/>
              <a:t> of Sciences, $643K</a:t>
            </a:r>
          </a:p>
          <a:p>
            <a:pPr>
              <a:lnSpc>
                <a:spcPct val="80000"/>
              </a:lnSpc>
              <a:buClr>
                <a:schemeClr val="tx1"/>
              </a:buClr>
              <a:buSzTx/>
              <a:buFont typeface="+mj-lt"/>
              <a:buAutoNum type="arabicPeriod" startAt="669"/>
            </a:pPr>
            <a:r>
              <a:rPr lang="en-US" sz="1250" dirty="0"/>
              <a:t>K. Brewster, X. Wang, F. </a:t>
            </a:r>
            <a:r>
              <a:rPr lang="en-US" sz="1250" dirty="0" err="1"/>
              <a:t>Carr</a:t>
            </a:r>
            <a:r>
              <a:rPr lang="en-US" sz="1250" dirty="0"/>
              <a:t>, “Prototyping and Evaluating Key Network-of-Networks Technologies,” NOAA, $192K</a:t>
            </a:r>
          </a:p>
          <a:p>
            <a:pPr>
              <a:lnSpc>
                <a:spcPct val="80000"/>
              </a:lnSpc>
              <a:buClr>
                <a:schemeClr val="tx1"/>
              </a:buClr>
              <a:buSzTx/>
              <a:buFont typeface="+mj-lt"/>
              <a:buAutoNum type="arabicPeriod" startAt="669"/>
            </a:pPr>
            <a:r>
              <a:rPr lang="en-US" sz="1250" dirty="0"/>
              <a:t>B. Moore, K. Brewster, F. </a:t>
            </a:r>
            <a:r>
              <a:rPr lang="en-US" sz="1250" dirty="0" err="1"/>
              <a:t>Carr</a:t>
            </a:r>
            <a:r>
              <a:rPr lang="en-US" sz="1250" dirty="0"/>
              <a:t>, “CASA DFW Testbed Operations and Data Impacts,” Global Science Technology, $97K</a:t>
            </a:r>
          </a:p>
          <a:p>
            <a:pPr>
              <a:lnSpc>
                <a:spcPct val="80000"/>
              </a:lnSpc>
              <a:buClr>
                <a:schemeClr val="tx1"/>
              </a:buClr>
              <a:buSzTx/>
              <a:buFont typeface="+mj-lt"/>
              <a:buAutoNum type="arabicPeriod" startAt="669"/>
            </a:pPr>
            <a:endParaRPr lang="en-US" sz="1250" dirty="0"/>
          </a:p>
          <a:p>
            <a:pPr>
              <a:lnSpc>
                <a:spcPct val="80000"/>
              </a:lnSpc>
              <a:buClr>
                <a:schemeClr val="tx1"/>
              </a:buClr>
              <a:buSzTx/>
              <a:buFont typeface="+mj-lt"/>
              <a:buAutoNum type="arabicPeriod" startAt="669"/>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2058448853"/>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2" name="Slide Number Placeholder 5"/>
          <p:cNvSpPr>
            <a:spLocks noGrp="1"/>
          </p:cNvSpPr>
          <p:nvPr>
            <p:ph type="sldNum" sz="quarter" idx="11"/>
          </p:nvPr>
        </p:nvSpPr>
        <p:spPr/>
        <p:txBody>
          <a:bodyPr/>
          <a:lstStyle/>
          <a:p>
            <a:fld id="{CFAE2933-6D8E-4197-8564-C3BA4BEC39F2}" type="slidenum">
              <a:rPr lang="en-US"/>
              <a:pPr/>
              <a:t>94</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75"/>
            </a:pPr>
            <a:r>
              <a:rPr lang="en-US" sz="1250" dirty="0"/>
              <a:t>M. </a:t>
            </a:r>
            <a:r>
              <a:rPr lang="en-US" sz="1250" dirty="0" err="1"/>
              <a:t>Xue</a:t>
            </a:r>
            <a:r>
              <a:rPr lang="en-US" sz="1250" dirty="0"/>
              <a:t>, X. Hu, Y. Jung, K. Brewster, “Assessment and Optimization of YSU-Type Non-Local PBL Scheme for the Prediction of Day- and Night-Time Storm Environment and Tornadic Storms during VORTEX-SE,” NOAA, $3M</a:t>
            </a:r>
          </a:p>
          <a:p>
            <a:pPr>
              <a:lnSpc>
                <a:spcPct val="80000"/>
              </a:lnSpc>
              <a:buClr>
                <a:schemeClr val="tx1"/>
              </a:buClr>
              <a:buSzTx/>
              <a:buFont typeface="+mj-lt"/>
              <a:buAutoNum type="arabicPeriod" startAt="675"/>
            </a:pPr>
            <a:r>
              <a:rPr lang="en-US" sz="1250" dirty="0"/>
              <a:t>M. </a:t>
            </a:r>
            <a:r>
              <a:rPr lang="en-US" sz="1250" dirty="0" err="1"/>
              <a:t>Xue</a:t>
            </a:r>
            <a:r>
              <a:rPr lang="en-US" sz="1250" dirty="0"/>
              <a:t>, N. Snook, K. Brewster, Y. Jung, F. Kong, “A Partnership to Develop and Evaluate Optimized </a:t>
            </a:r>
            <a:r>
              <a:rPr lang="en-US" sz="1250" dirty="0" err="1"/>
              <a:t>Realtime</a:t>
            </a:r>
            <a:r>
              <a:rPr lang="en-US" sz="1250" dirty="0"/>
              <a:t> Convective-Scale Ensemble Data Assimilation and Prediction Systems for Hazardous Weather: Toward the Goals of a Weather-Ready Nation,” NOAA. $450K</a:t>
            </a:r>
          </a:p>
          <a:p>
            <a:pPr>
              <a:lnSpc>
                <a:spcPct val="80000"/>
              </a:lnSpc>
              <a:buClr>
                <a:schemeClr val="tx1"/>
              </a:buClr>
              <a:buSzTx/>
              <a:buFont typeface="+mj-lt"/>
              <a:buAutoNum type="arabicPeriod" startAt="675"/>
            </a:pPr>
            <a:r>
              <a:rPr lang="en-US" sz="1250" dirty="0"/>
              <a:t>M. </a:t>
            </a:r>
            <a:r>
              <a:rPr lang="en-US" sz="1250" dirty="0" err="1"/>
              <a:t>Xue</a:t>
            </a:r>
            <a:r>
              <a:rPr lang="en-US" sz="1250" dirty="0"/>
              <a:t>, K. Brewster, Y. Jung, F. Kong, “A Partnership to Develop, Conduct, and Evaluate </a:t>
            </a:r>
            <a:r>
              <a:rPr lang="en-US" sz="1250" dirty="0" err="1"/>
              <a:t>Realtime</a:t>
            </a:r>
            <a:r>
              <a:rPr lang="en-US" sz="1250" dirty="0"/>
              <a:t> Advanced Data Assimilation and High-Resolution Ensemble and Deterministic Forecasts for Convective-scale Hazardous Weather: Towards the Goals of Weather Ready Nation,” NOAA, $375K</a:t>
            </a:r>
          </a:p>
          <a:p>
            <a:pPr>
              <a:lnSpc>
                <a:spcPct val="80000"/>
              </a:lnSpc>
              <a:buClr>
                <a:schemeClr val="tx1"/>
              </a:buClr>
              <a:buSzTx/>
              <a:buFont typeface="+mj-lt"/>
              <a:buAutoNum type="arabicPeriod" startAt="675"/>
            </a:pPr>
            <a:r>
              <a:rPr lang="en-US" sz="1250" dirty="0"/>
              <a:t>y. Jung, M. </a:t>
            </a:r>
            <a:r>
              <a:rPr lang="en-US" sz="1250" dirty="0" err="1"/>
              <a:t>Xue</a:t>
            </a:r>
            <a:r>
              <a:rPr lang="en-US" sz="1250" dirty="0"/>
              <a:t>, G. Zhang, “Development of a </a:t>
            </a:r>
            <a:r>
              <a:rPr lang="en-US" sz="1250" dirty="0" err="1"/>
              <a:t>Polarimetric</a:t>
            </a:r>
            <a:r>
              <a:rPr lang="en-US" sz="1250" dirty="0"/>
              <a:t> Radar Data Simulator for KLAPS,” IN-KMA, $188K</a:t>
            </a:r>
          </a:p>
          <a:p>
            <a:pPr>
              <a:lnSpc>
                <a:spcPct val="80000"/>
              </a:lnSpc>
              <a:buClr>
                <a:schemeClr val="tx1"/>
              </a:buClr>
              <a:buSzTx/>
              <a:buFont typeface="+mj-lt"/>
              <a:buAutoNum type="arabicPeriod" startAt="675"/>
            </a:pPr>
            <a:r>
              <a:rPr lang="en-US" sz="1250" dirty="0"/>
              <a:t>K. Brewster, F. </a:t>
            </a:r>
            <a:r>
              <a:rPr lang="en-US" sz="1250" dirty="0" err="1"/>
              <a:t>Carr</a:t>
            </a:r>
            <a:r>
              <a:rPr lang="en-US" sz="1250" dirty="0"/>
              <a:t>, X, Wang, “</a:t>
            </a:r>
            <a:r>
              <a:rPr lang="en-US" sz="1250" dirty="0" err="1"/>
              <a:t>Protyping</a:t>
            </a:r>
            <a:r>
              <a:rPr lang="en-US" sz="1250" dirty="0"/>
              <a:t> and Evaluating Key Network-of-Networks Technologies: Project Extension,” ?, $192K</a:t>
            </a:r>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80"/>
            </a:pPr>
            <a:r>
              <a:rPr lang="en-US" sz="1250" dirty="0"/>
              <a:t>B. Moore, M. </a:t>
            </a:r>
            <a:r>
              <a:rPr lang="en-US" sz="1250" dirty="0" err="1"/>
              <a:t>Xue</a:t>
            </a:r>
            <a:r>
              <a:rPr lang="en-US" sz="1250" dirty="0"/>
              <a:t>, A. </a:t>
            </a:r>
            <a:r>
              <a:rPr lang="en-US" sz="1250" dirty="0" err="1"/>
              <a:t>Bamzai</a:t>
            </a:r>
            <a:r>
              <a:rPr lang="en-US" sz="1250" dirty="0"/>
              <a:t>, R. McPherson, “Very-high resolution dynamic downscaling of regional climate for use in long-term hydrologic planning along the red river valley system,” DOI-USG, $127K</a:t>
            </a:r>
          </a:p>
          <a:p>
            <a:pPr>
              <a:lnSpc>
                <a:spcPct val="80000"/>
              </a:lnSpc>
              <a:buClr>
                <a:schemeClr val="tx1"/>
              </a:buClr>
              <a:buSzTx/>
              <a:buFont typeface="+mj-lt"/>
              <a:buAutoNum type="arabicPeriod" startAt="680"/>
            </a:pPr>
            <a:r>
              <a:rPr lang="en-US" sz="1250" dirty="0"/>
              <a:t>X. Hu, “Collaborative Research: Studies of Chlorine, Bromine and Iodine Chemistry in the Artic, and its Impacts,” NSF/U Michigan, $47K</a:t>
            </a:r>
          </a:p>
          <a:p>
            <a:pPr>
              <a:lnSpc>
                <a:spcPct val="80000"/>
              </a:lnSpc>
              <a:buClr>
                <a:schemeClr val="tx1"/>
              </a:buClr>
              <a:buSzTx/>
              <a:buFont typeface="+mj-lt"/>
              <a:buAutoNum type="arabicPeriod" startAt="680"/>
            </a:pPr>
            <a:r>
              <a:rPr lang="en-US" sz="1250" dirty="0"/>
              <a:t>N. Snook, M. </a:t>
            </a:r>
            <a:r>
              <a:rPr lang="en-US" sz="1250" dirty="0" err="1"/>
              <a:t>Xue</a:t>
            </a:r>
            <a:r>
              <a:rPr lang="en-US" sz="1250" dirty="0"/>
              <a:t>, Y. Jung, A. McGovern, “Development and Implementation of Ensemble Hail Forecast Products using Multi-moment Microphysics and Machine Learning Algorithms,” NOAA, $335K</a:t>
            </a:r>
          </a:p>
          <a:p>
            <a:pPr>
              <a:lnSpc>
                <a:spcPct val="80000"/>
              </a:lnSpc>
              <a:buClr>
                <a:schemeClr val="tx1"/>
              </a:buClr>
              <a:buSzTx/>
              <a:buFont typeface="+mj-lt"/>
              <a:buAutoNum type="arabicPeriod" startAt="680"/>
            </a:pPr>
            <a:r>
              <a:rPr lang="en-US" sz="1250" dirty="0"/>
              <a:t>B. Moore, X. Hu, M. </a:t>
            </a:r>
            <a:r>
              <a:rPr lang="en-US" sz="1250" dirty="0" err="1"/>
              <a:t>Xue</a:t>
            </a:r>
            <a:r>
              <a:rPr lang="en-US" sz="1250" dirty="0"/>
              <a:t>, “Atmospheric Carbon and Transport – America,” NASA, $168K</a:t>
            </a:r>
          </a:p>
          <a:p>
            <a:pPr>
              <a:lnSpc>
                <a:spcPct val="80000"/>
              </a:lnSpc>
              <a:buClr>
                <a:schemeClr val="tx1"/>
              </a:buClr>
              <a:buSzTx/>
              <a:buFont typeface="+mj-lt"/>
              <a:buAutoNum type="arabicPeriod" startAt="680"/>
            </a:pPr>
            <a:r>
              <a:rPr lang="en-US" sz="1250" dirty="0"/>
              <a:t>M. </a:t>
            </a:r>
            <a:r>
              <a:rPr lang="en-US" sz="1250" dirty="0" err="1"/>
              <a:t>Xue</a:t>
            </a:r>
            <a:r>
              <a:rPr lang="en-US" sz="1250" dirty="0"/>
              <a:t>, G. Zhang, “Assessment of the Performance of Beijing Meteorological Service (BMS) X-band </a:t>
            </a:r>
            <a:r>
              <a:rPr lang="en-US" sz="1250" dirty="0" err="1"/>
              <a:t>Polarimetric</a:t>
            </a:r>
            <a:r>
              <a:rPr lang="en-US" sz="1250" dirty="0"/>
              <a:t> Radars and Data Quality Control and Assimilation for the BMS X-band Radar Network,” IN-BMS, $120K</a:t>
            </a:r>
          </a:p>
          <a:p>
            <a:pPr>
              <a:lnSpc>
                <a:spcPct val="80000"/>
              </a:lnSpc>
              <a:buClr>
                <a:schemeClr val="tx1"/>
              </a:buClr>
              <a:buSzTx/>
              <a:buFont typeface="+mj-lt"/>
              <a:buAutoNum type="arabicPeriod" startAt="680"/>
            </a:pPr>
            <a:r>
              <a:rPr lang="en-US" sz="1250" dirty="0"/>
              <a:t>M. </a:t>
            </a:r>
            <a:r>
              <a:rPr lang="en-US" sz="1250" dirty="0" err="1"/>
              <a:t>Xue</a:t>
            </a:r>
            <a:r>
              <a:rPr lang="en-US" sz="1250" dirty="0"/>
              <a:t>, F. Kong, Y. Jung, C. Liu, “Development and Optimization of Radar-Assimilating Ensemble-Based Data Assimilation for Storm-Scale Ensemble Prediction in Support of HWT Spring Experiments,” NOAA, $291K</a:t>
            </a:r>
          </a:p>
          <a:p>
            <a:pPr>
              <a:lnSpc>
                <a:spcPct val="80000"/>
              </a:lnSpc>
              <a:buClr>
                <a:schemeClr val="tx1"/>
              </a:buClr>
              <a:buSzTx/>
              <a:buFont typeface="+mj-lt"/>
              <a:buAutoNum type="arabicPeriod" startAt="680"/>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928643392"/>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2" name="Slide Number Placeholder 5"/>
          <p:cNvSpPr>
            <a:spLocks noGrp="1"/>
          </p:cNvSpPr>
          <p:nvPr>
            <p:ph type="sldNum" sz="quarter" idx="11"/>
          </p:nvPr>
        </p:nvSpPr>
        <p:spPr/>
        <p:txBody>
          <a:bodyPr/>
          <a:lstStyle/>
          <a:p>
            <a:fld id="{CFAE2933-6D8E-4197-8564-C3BA4BEC39F2}" type="slidenum">
              <a:rPr lang="en-US"/>
              <a:pPr/>
              <a:t>95</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36"/>
            </a:pPr>
            <a:r>
              <a:rPr lang="en-US" sz="1250" dirty="0"/>
              <a:t>M. </a:t>
            </a:r>
            <a:r>
              <a:rPr lang="en-US" sz="1250" dirty="0" err="1"/>
              <a:t>Xue</a:t>
            </a:r>
            <a:r>
              <a:rPr lang="en-US" sz="1250" dirty="0"/>
              <a:t>, F. Kong, K. Brewster, N. Snook, “Convection-Allowing Ensemble Prediction for Heavy Precipitation in Support of the Hydrometeorology Testbed (HMT): New QPF Products, Data Assimilation Techniques and Prediction Model,” NOAA, $290K</a:t>
            </a:r>
          </a:p>
          <a:p>
            <a:pPr>
              <a:lnSpc>
                <a:spcPct val="80000"/>
              </a:lnSpc>
              <a:buClr>
                <a:schemeClr val="tx1"/>
              </a:buClr>
              <a:buSzTx/>
              <a:buFont typeface="+mj-lt"/>
              <a:buAutoNum type="arabicPeriod" startAt="636"/>
            </a:pPr>
            <a:r>
              <a:rPr lang="en-US" sz="1250" dirty="0"/>
              <a:t>M. </a:t>
            </a:r>
            <a:r>
              <a:rPr lang="en-US" sz="1250" dirty="0" err="1"/>
              <a:t>Xue</a:t>
            </a:r>
            <a:r>
              <a:rPr lang="en-US" sz="1250" dirty="0"/>
              <a:t>, Y. Jung, F. Kong, K. Brewster, “Enhancement and Evaluation of NGGPS Model FV3 at Convection-Allowing Resolutions through Hazardous Weather Testbed Spring Experiment towards Accelerated Operational Implementation of FV3 for Mesoscale Applications,” NOAA, 194K</a:t>
            </a:r>
          </a:p>
          <a:p>
            <a:pPr>
              <a:lnSpc>
                <a:spcPct val="80000"/>
              </a:lnSpc>
              <a:buClr>
                <a:schemeClr val="tx1"/>
              </a:buClr>
              <a:buSzTx/>
              <a:buFont typeface="+mj-lt"/>
              <a:buAutoNum type="arabicPeriod" startAt="636"/>
            </a:pPr>
            <a:r>
              <a:rPr lang="en-US" sz="1250" dirty="0"/>
              <a:t>M. </a:t>
            </a:r>
            <a:r>
              <a:rPr lang="en-US" sz="1250" dirty="0" err="1"/>
              <a:t>Xue</a:t>
            </a:r>
            <a:r>
              <a:rPr lang="en-US" sz="1250" dirty="0"/>
              <a:t>, Y. Jung, “Advanced Data Assimilation and Prediction Research for Convective-Scale 'Warn-on-Forecast,” NOAA, $208K</a:t>
            </a:r>
          </a:p>
          <a:p>
            <a:pPr>
              <a:lnSpc>
                <a:spcPct val="80000"/>
              </a:lnSpc>
              <a:buClr>
                <a:schemeClr val="tx1"/>
              </a:buClr>
              <a:buSzTx/>
              <a:buFont typeface="+mj-lt"/>
              <a:buAutoNum type="arabicPeriod" startAt="636"/>
            </a:pPr>
            <a:r>
              <a:rPr lang="en-US" sz="1250" dirty="0"/>
              <a:t>L. </a:t>
            </a:r>
            <a:r>
              <a:rPr lang="en-US" sz="1250" dirty="0" err="1"/>
              <a:t>Gruenwald</a:t>
            </a:r>
            <a:r>
              <a:rPr lang="en-US" sz="1250" dirty="0"/>
              <a:t>, “Cost- and Energy-Aware </a:t>
            </a:r>
            <a:r>
              <a:rPr lang="en-US" sz="1250" dirty="0" err="1"/>
              <a:t>Spatio</a:t>
            </a:r>
            <a:r>
              <a:rPr lang="en-US" sz="1250" dirty="0"/>
              <a:t>-Temporal Query Processing in Mobile Clouds,” NSF, $200K</a:t>
            </a:r>
          </a:p>
          <a:p>
            <a:pPr>
              <a:lnSpc>
                <a:spcPct val="80000"/>
              </a:lnSpc>
              <a:buClr>
                <a:schemeClr val="tx1"/>
              </a:buClr>
              <a:buSzTx/>
              <a:buFont typeface="+mj-lt"/>
              <a:buAutoNum type="arabicPeriod" startAt="636"/>
            </a:pPr>
            <a:r>
              <a:rPr lang="en-US" sz="1250" dirty="0"/>
              <a:t>T. </a:t>
            </a:r>
            <a:r>
              <a:rPr lang="en-US" sz="1250" dirty="0" err="1"/>
              <a:t>Neeson</a:t>
            </a:r>
            <a:r>
              <a:rPr lang="en-US" sz="1250" dirty="0"/>
              <a:t>, H. Moreno, “A Return on Investment Approach to Restoring Natural Flow Regimes in the Red River,” Great Plains Landscape Conservation Cooperative, $195K</a:t>
            </a:r>
          </a:p>
          <a:p>
            <a:pPr>
              <a:lnSpc>
                <a:spcPct val="80000"/>
              </a:lnSpc>
              <a:buClr>
                <a:schemeClr val="tx1"/>
              </a:buClr>
              <a:buSzTx/>
              <a:buFont typeface="+mj-lt"/>
              <a:buAutoNum type="arabicPeriod" startAt="636"/>
            </a:pPr>
            <a:endParaRPr lang="en-US" sz="1250" dirty="0"/>
          </a:p>
          <a:p>
            <a:pPr>
              <a:lnSpc>
                <a:spcPct val="80000"/>
              </a:lnSpc>
              <a:buClr>
                <a:schemeClr val="tx1"/>
              </a:buClr>
              <a:buSzTx/>
              <a:buFont typeface="+mj-lt"/>
              <a:buAutoNum type="arabicPeriod" startAt="636"/>
            </a:pPr>
            <a:endParaRPr lang="en-US" sz="1250" dirty="0"/>
          </a:p>
          <a:p>
            <a:pPr>
              <a:lnSpc>
                <a:spcPct val="80000"/>
              </a:lnSpc>
              <a:buClr>
                <a:schemeClr val="tx1"/>
              </a:buClr>
              <a:buSzTx/>
              <a:buFont typeface="+mj-lt"/>
              <a:buAutoNum type="arabicPeriod" startAt="636"/>
            </a:pPr>
            <a:endParaRPr lang="en-US" sz="1250" dirty="0"/>
          </a:p>
          <a:p>
            <a:pPr>
              <a:lnSpc>
                <a:spcPct val="80000"/>
              </a:lnSpc>
              <a:buClr>
                <a:schemeClr val="tx1"/>
              </a:buClr>
              <a:buSzTx/>
              <a:buFont typeface="+mj-lt"/>
              <a:buAutoNum type="arabicPeriod" startAt="636"/>
            </a:pPr>
            <a:endParaRPr lang="en-US" sz="1250" dirty="0"/>
          </a:p>
          <a:p>
            <a:pPr>
              <a:lnSpc>
                <a:spcPct val="80000"/>
              </a:lnSpc>
              <a:buClr>
                <a:schemeClr val="tx1"/>
              </a:buClr>
              <a:buSzTx/>
              <a:buFont typeface="+mj-lt"/>
              <a:buAutoNum type="arabicPeriod" startAt="691"/>
            </a:pPr>
            <a:r>
              <a:rPr lang="en-US" sz="1250" dirty="0"/>
              <a:t>x</a:t>
            </a:r>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691"/>
            </a:pPr>
            <a:r>
              <a:rPr lang="en-US" sz="1250" dirty="0"/>
              <a:t>T. </a:t>
            </a:r>
            <a:r>
              <a:rPr lang="en-US" sz="1250" dirty="0" err="1"/>
              <a:t>Neeson</a:t>
            </a:r>
            <a:r>
              <a:rPr lang="en-US" sz="1250" dirty="0"/>
              <a:t>, H. Moreno, “Balancing water usage and ecosystem outcomes under drought and climate change: enhancing an optimization model for the Red River, USGS-SCCSC, $213K</a:t>
            </a:r>
          </a:p>
          <a:p>
            <a:pPr>
              <a:lnSpc>
                <a:spcPct val="80000"/>
              </a:lnSpc>
              <a:buClr>
                <a:schemeClr val="tx1"/>
              </a:buClr>
              <a:buSzTx/>
              <a:buFont typeface="+mj-lt"/>
              <a:buAutoNum type="arabicPeriod" startAt="691"/>
            </a:pPr>
            <a:r>
              <a:rPr lang="en-US" sz="1250" dirty="0"/>
              <a:t>D. K. Walters, “Implementation and Validation of Advanced Turbulence Modeling Methods for Liquid Metal Flow in Nek5000,” DOE, $756K</a:t>
            </a:r>
          </a:p>
          <a:p>
            <a:pPr>
              <a:lnSpc>
                <a:spcPct val="80000"/>
              </a:lnSpc>
              <a:buClr>
                <a:schemeClr val="tx1"/>
              </a:buClr>
              <a:buSzTx/>
              <a:buFont typeface="+mj-lt"/>
              <a:buAutoNum type="arabicPeriod" startAt="691"/>
            </a:pPr>
            <a:r>
              <a:rPr lang="en-US" sz="1250" dirty="0"/>
              <a:t>D. K. Walters, “Multiphysics Simulations of Multi-Component, Off-Design Aircraft Engine Operation Using Dynamic Hybrid RANS/LES,” DoD HPC Modernization Program, $164K</a:t>
            </a:r>
          </a:p>
          <a:p>
            <a:pPr>
              <a:lnSpc>
                <a:spcPct val="80000"/>
              </a:lnSpc>
              <a:buClr>
                <a:schemeClr val="tx1"/>
              </a:buClr>
              <a:buSzTx/>
              <a:buFont typeface="+mj-lt"/>
              <a:buAutoNum type="arabicPeriod" startAt="691"/>
            </a:pPr>
            <a:r>
              <a:rPr lang="en-US" sz="1250" dirty="0"/>
              <a:t>X. Chen, “Rapid Response for the M5.1 Fairview Earthquake - Detailed Understanding of the Fault Systems in Western Oklahoma,” NSF, $14K</a:t>
            </a:r>
          </a:p>
          <a:p>
            <a:pPr>
              <a:lnSpc>
                <a:spcPct val="80000"/>
              </a:lnSpc>
              <a:buClr>
                <a:schemeClr val="tx1"/>
              </a:buClr>
              <a:buSzTx/>
              <a:buFont typeface="+mj-lt"/>
              <a:buAutoNum type="arabicPeriod" startAt="691"/>
            </a:pPr>
            <a:r>
              <a:rPr lang="en-US" sz="1250" dirty="0"/>
              <a:t>J. Zhao, L. Xiang, “Photoacoustic Imaging of Myeloproliferative Neoplasms and Associated Vascular Complications,” PHF Team Science, $100K</a:t>
            </a:r>
          </a:p>
          <a:p>
            <a:pPr>
              <a:lnSpc>
                <a:spcPct val="80000"/>
              </a:lnSpc>
              <a:buClr>
                <a:schemeClr val="tx1"/>
              </a:buClr>
              <a:buSzTx/>
              <a:buFont typeface="+mj-lt"/>
              <a:buAutoNum type="arabicPeriod" startAt="691"/>
            </a:pPr>
            <a:r>
              <a:rPr lang="en-US" sz="1250" dirty="0"/>
              <a:t>L. Xiang, K. Stratton, “Photoacoustic Imaging for Prostate Cancer Detection,” OU COE, $10K</a:t>
            </a:r>
          </a:p>
          <a:p>
            <a:pPr>
              <a:lnSpc>
                <a:spcPct val="80000"/>
              </a:lnSpc>
              <a:buClr>
                <a:schemeClr val="tx1"/>
              </a:buClr>
              <a:buSzTx/>
              <a:buFont typeface="+mj-lt"/>
              <a:buAutoNum type="arabicPeriod" startAt="691"/>
            </a:pPr>
            <a:r>
              <a:rPr lang="en-US" sz="1250" dirty="0"/>
              <a:t>J. </a:t>
            </a:r>
            <a:r>
              <a:rPr lang="en-US" sz="1250" dirty="0" err="1"/>
              <a:t>Suflita</a:t>
            </a:r>
            <a:r>
              <a:rPr lang="en-US" sz="1250" dirty="0"/>
              <a:t>, K. Duncan, J. </a:t>
            </a:r>
            <a:r>
              <a:rPr lang="en-US" sz="1250" dirty="0" err="1"/>
              <a:t>Sunner</a:t>
            </a:r>
            <a:r>
              <a:rPr lang="en-US" sz="1250" dirty="0"/>
              <a:t>, I. </a:t>
            </a:r>
            <a:r>
              <a:rPr lang="en-US" sz="1250" dirty="0" err="1"/>
              <a:t>Davidova</a:t>
            </a:r>
            <a:r>
              <a:rPr lang="en-US" sz="1250" dirty="0"/>
              <a:t>, “Managing Microbial Corrosion in Canadian Offshore &amp; Onshore Oil Production Operations,” U Calgary, $363K</a:t>
            </a:r>
          </a:p>
          <a:p>
            <a:pPr>
              <a:lnSpc>
                <a:spcPct val="80000"/>
              </a:lnSpc>
              <a:buClr>
                <a:schemeClr val="tx1"/>
              </a:buClr>
              <a:buSzTx/>
              <a:buFont typeface="+mj-lt"/>
              <a:buAutoNum type="arabicPeriod" startAt="415"/>
            </a:pPr>
            <a:endParaRPr lang="en-US" sz="1250" dirty="0"/>
          </a:p>
          <a:p>
            <a:pPr>
              <a:lnSpc>
                <a:spcPct val="80000"/>
              </a:lnSpc>
              <a:buClr>
                <a:schemeClr val="tx1"/>
              </a:buClr>
              <a:buSzTx/>
              <a:buFont typeface="+mj-lt"/>
              <a:buAutoNum type="arabicPeriod" startAt="415"/>
            </a:pPr>
            <a:endParaRPr lang="en-US" sz="1250" dirty="0"/>
          </a:p>
          <a:p>
            <a:pPr>
              <a:lnSpc>
                <a:spcPct val="80000"/>
              </a:lnSpc>
              <a:buClr>
                <a:schemeClr val="tx1"/>
              </a:buClr>
              <a:buSzTx/>
              <a:buFont typeface="+mj-lt"/>
              <a:buAutoNum type="arabicPeriod" startAt="415"/>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2146796055"/>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2" name="Slide Number Placeholder 5"/>
          <p:cNvSpPr>
            <a:spLocks noGrp="1"/>
          </p:cNvSpPr>
          <p:nvPr>
            <p:ph type="sldNum" sz="quarter" idx="11"/>
          </p:nvPr>
        </p:nvSpPr>
        <p:spPr/>
        <p:txBody>
          <a:bodyPr/>
          <a:lstStyle/>
          <a:p>
            <a:fld id="{CFAE2933-6D8E-4197-8564-C3BA4BEC39F2}" type="slidenum">
              <a:rPr lang="en-US"/>
              <a:pPr/>
              <a:t>96</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698"/>
            </a:pPr>
            <a:r>
              <a:rPr lang="en-US" sz="1250" dirty="0"/>
              <a:t>A. </a:t>
            </a:r>
            <a:r>
              <a:rPr lang="en-US" sz="1250" dirty="0" err="1"/>
              <a:t>Ryzhkov</a:t>
            </a:r>
            <a:r>
              <a:rPr lang="en-US" sz="1250" dirty="0"/>
              <a:t> (OU), A. </a:t>
            </a:r>
            <a:r>
              <a:rPr lang="en-US" sz="1250" dirty="0" err="1"/>
              <a:t>Khain</a:t>
            </a:r>
            <a:r>
              <a:rPr lang="en-US" sz="1250" dirty="0"/>
              <a:t> (Hebrew U), M. </a:t>
            </a:r>
            <a:r>
              <a:rPr lang="en-US" sz="1250" dirty="0" err="1"/>
              <a:t>Kumjian</a:t>
            </a:r>
            <a:r>
              <a:rPr lang="en-US" sz="1250" dirty="0"/>
              <a:t> (Penn State U), “Investigations of Microphysical Processes in Clouds Using Spectral Cloud Models Coupled with </a:t>
            </a:r>
            <a:r>
              <a:rPr lang="en-US" sz="1250" dirty="0" err="1"/>
              <a:t>Polarimetric</a:t>
            </a:r>
            <a:r>
              <a:rPr lang="en-US" sz="1250" dirty="0"/>
              <a:t> Radar Measurements at Multiple Frequencies,” DOE, $431K (total), $231K (OU)</a:t>
            </a:r>
          </a:p>
          <a:p>
            <a:pPr>
              <a:lnSpc>
                <a:spcPct val="80000"/>
              </a:lnSpc>
              <a:buClr>
                <a:schemeClr val="tx1"/>
              </a:buClr>
              <a:buSzTx/>
              <a:buFont typeface="+mj-lt"/>
              <a:buAutoNum type="arabicPeriod" startAt="698"/>
            </a:pPr>
            <a:r>
              <a:rPr lang="en-US" sz="1250" dirty="0"/>
              <a:t>A. </a:t>
            </a:r>
            <a:r>
              <a:rPr lang="en-US" sz="1250" dirty="0" err="1"/>
              <a:t>Ryzhkov</a:t>
            </a:r>
            <a:r>
              <a:rPr lang="en-US" sz="1250" dirty="0"/>
              <a:t> (OU), A. </a:t>
            </a:r>
            <a:r>
              <a:rPr lang="en-US" sz="1250" dirty="0" err="1"/>
              <a:t>Khain</a:t>
            </a:r>
            <a:r>
              <a:rPr lang="en-US" sz="1250" dirty="0"/>
              <a:t> (Hebrew U), “Microphysical and Thermodynamic Retrievals in Deep Convective Clouds Using </a:t>
            </a:r>
            <a:r>
              <a:rPr lang="en-US" sz="1250" dirty="0" err="1"/>
              <a:t>Polarimetric</a:t>
            </a:r>
            <a:r>
              <a:rPr lang="en-US" sz="1250" dirty="0"/>
              <a:t> Radar Measurements and Spectral Cloud Models with Explicit Treatment of Aerosol Impact on Convective Processes,” DOE, $433K (total), $230K (OU)</a:t>
            </a:r>
          </a:p>
          <a:p>
            <a:pPr>
              <a:lnSpc>
                <a:spcPct val="80000"/>
              </a:lnSpc>
              <a:buClr>
                <a:schemeClr val="tx1"/>
              </a:buClr>
              <a:buSzTx/>
              <a:buFont typeface="+mj-lt"/>
              <a:buAutoNum type="arabicPeriod" startAt="698"/>
            </a:pPr>
            <a:r>
              <a:rPr lang="en-US" sz="1250" dirty="0"/>
              <a:t>K. Duncan, J. </a:t>
            </a:r>
            <a:r>
              <a:rPr lang="en-US" sz="1250" dirty="0" err="1"/>
              <a:t>Suflita</a:t>
            </a:r>
            <a:r>
              <a:rPr lang="en-US" sz="1250" dirty="0"/>
              <a:t>, R. Tanner, “BHP/Nalco/OU MIC Project,” </a:t>
            </a:r>
            <a:r>
              <a:rPr lang="en-US" sz="1250" dirty="0" err="1"/>
              <a:t>bhpBilliton</a:t>
            </a:r>
            <a:r>
              <a:rPr lang="en-US" sz="1250" dirty="0"/>
              <a:t>, $310K</a:t>
            </a:r>
          </a:p>
          <a:p>
            <a:pPr>
              <a:lnSpc>
                <a:spcPct val="80000"/>
              </a:lnSpc>
              <a:buClr>
                <a:schemeClr val="tx1"/>
              </a:buClr>
              <a:buSzTx/>
              <a:buFont typeface="+mj-lt"/>
              <a:buAutoNum type="arabicPeriod" startAt="698"/>
            </a:pPr>
            <a:r>
              <a:rPr lang="en-US" sz="1250" dirty="0"/>
              <a:t>K. Duncan, B. </a:t>
            </a:r>
            <a:r>
              <a:rPr lang="en-US" sz="1250" dirty="0" err="1"/>
              <a:t>Wawrik</a:t>
            </a:r>
            <a:r>
              <a:rPr lang="en-US" sz="1250" dirty="0"/>
              <a:t>, J. </a:t>
            </a:r>
            <a:r>
              <a:rPr lang="en-US" sz="1250" dirty="0" err="1"/>
              <a:t>Suflita</a:t>
            </a:r>
            <a:r>
              <a:rPr lang="en-US" sz="1250" dirty="0"/>
              <a:t>, “Amendment 2 to the Research Agreement FR00008538, Primer Validation and Design Project and RPA Project,” TOTAL S.A, $95K</a:t>
            </a:r>
          </a:p>
          <a:p>
            <a:pPr>
              <a:lnSpc>
                <a:spcPct val="80000"/>
              </a:lnSpc>
              <a:buClr>
                <a:schemeClr val="tx1"/>
              </a:buClr>
              <a:buSzTx/>
              <a:buFont typeface="+mj-lt"/>
              <a:buAutoNum type="arabicPeriod" startAt="698"/>
            </a:pPr>
            <a:r>
              <a:rPr lang="en-US" sz="1250" dirty="0"/>
              <a:t>W. Freeman, A. Richardson, “High throughput single cell analysis of hippocampus with Alzheimer's Disease,” National Institute on Aging. $148K</a:t>
            </a:r>
          </a:p>
          <a:p>
            <a:pPr>
              <a:lnSpc>
                <a:spcPct val="80000"/>
              </a:lnSpc>
              <a:buClr>
                <a:schemeClr val="tx1"/>
              </a:buClr>
              <a:buSzTx/>
              <a:buFont typeface="+mj-lt"/>
              <a:buAutoNum type="arabicPeriod" startAt="698"/>
            </a:pPr>
            <a:r>
              <a:rPr lang="en-US" sz="1250" dirty="0"/>
              <a:t>X. Wang, D. Parsons, D. </a:t>
            </a:r>
            <a:r>
              <a:rPr lang="en-US" sz="1250" dirty="0" err="1"/>
              <a:t>Stensrud</a:t>
            </a:r>
            <a:r>
              <a:rPr lang="en-US" sz="1250" dirty="0"/>
              <a:t>, “Improving the Understanding and Prediction of Nocturnal Convection through Advance Data Assimilation and Ensemble Simulation in PECAN,” NSF, $708K</a:t>
            </a:r>
          </a:p>
          <a:p>
            <a:pPr>
              <a:lnSpc>
                <a:spcPct val="80000"/>
              </a:lnSpc>
              <a:buClr>
                <a:schemeClr val="tx1"/>
              </a:buClr>
              <a:buSzTx/>
              <a:buFont typeface="+mj-lt"/>
              <a:buAutoNum type="arabicPeriod" startAt="698"/>
            </a:pPr>
            <a:endParaRPr lang="en-US" sz="1250" dirty="0"/>
          </a:p>
          <a:p>
            <a:pPr>
              <a:lnSpc>
                <a:spcPct val="80000"/>
              </a:lnSpc>
              <a:buClr>
                <a:schemeClr val="tx1"/>
              </a:buClr>
              <a:buSzTx/>
              <a:buFont typeface="+mj-lt"/>
              <a:buAutoNum type="arabicPeriod" startAt="698"/>
            </a:pPr>
            <a:endParaRPr lang="en-US" sz="1250" dirty="0"/>
          </a:p>
          <a:p>
            <a:pPr>
              <a:lnSpc>
                <a:spcPct val="80000"/>
              </a:lnSpc>
              <a:buClr>
                <a:schemeClr val="tx1"/>
              </a:buClr>
              <a:buSzTx/>
              <a:buFont typeface="+mj-lt"/>
              <a:buAutoNum type="arabicPeriod" startAt="698"/>
            </a:pPr>
            <a:endParaRPr lang="en-US" sz="1250" dirty="0"/>
          </a:p>
          <a:p>
            <a:pPr>
              <a:lnSpc>
                <a:spcPct val="80000"/>
              </a:lnSpc>
              <a:buClr>
                <a:schemeClr val="tx1"/>
              </a:buClr>
              <a:buSzTx/>
              <a:buFont typeface="+mj-lt"/>
              <a:buAutoNum type="arabicPeriod" startAt="698"/>
            </a:pPr>
            <a:endParaRPr lang="en-US" sz="1250" dirty="0"/>
          </a:p>
          <a:p>
            <a:pPr>
              <a:lnSpc>
                <a:spcPct val="80000"/>
              </a:lnSpc>
              <a:buClr>
                <a:schemeClr val="tx1"/>
              </a:buClr>
              <a:buSzTx/>
              <a:buFont typeface="+mj-lt"/>
              <a:buAutoNum type="arabicPeriod" startAt="698"/>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704"/>
            </a:pPr>
            <a:r>
              <a:rPr lang="en-US" sz="1250" dirty="0"/>
              <a:t>D. Parsons, H. Bluestein, “Investigation into the mechanisms for the maintenance of nocturnal convective systems,” NSF, $599K</a:t>
            </a:r>
          </a:p>
          <a:p>
            <a:pPr>
              <a:lnSpc>
                <a:spcPct val="80000"/>
              </a:lnSpc>
              <a:buClr>
                <a:schemeClr val="tx1"/>
              </a:buClr>
              <a:buSzTx/>
              <a:buFont typeface="+mj-lt"/>
              <a:buAutoNum type="arabicPeriod" startAt="704"/>
            </a:pPr>
            <a:r>
              <a:rPr lang="en-US" sz="1250" dirty="0"/>
              <a:t>L. </a:t>
            </a:r>
            <a:r>
              <a:rPr lang="en-US" sz="1250" dirty="0" err="1"/>
              <a:t>Bumm</a:t>
            </a:r>
            <a:r>
              <a:rPr lang="en-US" sz="1250" dirty="0"/>
              <a:t>, L. Huang, “Advanced Real-Space Measurements with STM: Application to Molecular Monolayers, Monolayer Defects, and Surface Chemistry,” NSF, $442K</a:t>
            </a:r>
          </a:p>
          <a:p>
            <a:pPr>
              <a:lnSpc>
                <a:spcPct val="80000"/>
              </a:lnSpc>
              <a:buClr>
                <a:schemeClr val="tx1"/>
              </a:buClr>
              <a:buSzTx/>
              <a:buFont typeface="+mj-lt"/>
              <a:buAutoNum type="arabicPeriod" startAt="704"/>
            </a:pPr>
            <a:r>
              <a:rPr lang="en-US" sz="1250" dirty="0"/>
              <a:t>F. Kong, K. Brewster, X. Hu, M. </a:t>
            </a:r>
            <a:r>
              <a:rPr lang="en-US" sz="1250" dirty="0" err="1"/>
              <a:t>Xue</a:t>
            </a:r>
            <a:r>
              <a:rPr lang="en-US" sz="1250" dirty="0"/>
              <a:t>, “Development of a Storm-Scale Ensemble Numerical Weather Prediction System for Chongqing Meteorological Service,” Chongqing Inst of Green and Intelligent Tech, Chinese </a:t>
            </a:r>
            <a:r>
              <a:rPr lang="en-US" sz="1250" dirty="0" err="1"/>
              <a:t>Academey</a:t>
            </a:r>
            <a:r>
              <a:rPr lang="en-US" sz="1250" dirty="0"/>
              <a:t> of Sciences, $212K</a:t>
            </a:r>
          </a:p>
          <a:p>
            <a:pPr>
              <a:lnSpc>
                <a:spcPct val="80000"/>
              </a:lnSpc>
              <a:buClr>
                <a:schemeClr val="tx1"/>
              </a:buClr>
              <a:buSzTx/>
              <a:buFont typeface="+mj-lt"/>
              <a:buAutoNum type="arabicPeriod" startAt="704"/>
            </a:pPr>
            <a:r>
              <a:rPr lang="en-US" sz="1250" dirty="0"/>
              <a:t>N. Nakata, “Ambient Field Analysis of Earthquake Ground Motion at Groningen Gas Field, Stanford University &amp; Shell Oil Company, $47K</a:t>
            </a:r>
          </a:p>
          <a:p>
            <a:pPr>
              <a:lnSpc>
                <a:spcPct val="80000"/>
              </a:lnSpc>
              <a:buClr>
                <a:schemeClr val="tx1"/>
              </a:buClr>
              <a:buSzTx/>
              <a:buFont typeface="+mj-lt"/>
              <a:buAutoNum type="arabicPeriod" startAt="704"/>
            </a:pPr>
            <a:r>
              <a:rPr lang="en-US" sz="1250" dirty="0"/>
              <a:t>B. Moore III, K. Brewster, F. </a:t>
            </a:r>
            <a:r>
              <a:rPr lang="en-US" sz="1250" dirty="0" err="1"/>
              <a:t>Carr</a:t>
            </a:r>
            <a:r>
              <a:rPr lang="en-US" sz="1250" dirty="0"/>
              <a:t>, B. </a:t>
            </a:r>
            <a:r>
              <a:rPr lang="en-US" sz="1250" dirty="0" err="1"/>
              <a:t>Illston</a:t>
            </a:r>
            <a:r>
              <a:rPr lang="en-US" sz="1250" dirty="0"/>
              <a:t>, K. </a:t>
            </a:r>
            <a:r>
              <a:rPr lang="en-US" sz="1250" dirty="0" err="1"/>
              <a:t>Kloesel</a:t>
            </a:r>
            <a:r>
              <a:rPr lang="en-US" sz="1250" dirty="0"/>
              <a:t>, “National </a:t>
            </a:r>
            <a:r>
              <a:rPr lang="en-US" sz="1250" dirty="0" err="1"/>
              <a:t>Mesonet</a:t>
            </a:r>
            <a:r>
              <a:rPr lang="en-US" sz="1250" dirty="0"/>
              <a:t> Program,” Earth Networks Inc. &amp; Stinger </a:t>
            </a:r>
            <a:r>
              <a:rPr lang="en-US" sz="1250" dirty="0" err="1"/>
              <a:t>Ghaffarian</a:t>
            </a:r>
            <a:r>
              <a:rPr lang="en-US" sz="1250" dirty="0"/>
              <a:t> Technologies, $446K</a:t>
            </a:r>
          </a:p>
          <a:p>
            <a:pPr>
              <a:lnSpc>
                <a:spcPct val="80000"/>
              </a:lnSpc>
              <a:buClr>
                <a:schemeClr val="tx1"/>
              </a:buClr>
              <a:buSzTx/>
              <a:buFont typeface="+mj-lt"/>
              <a:buAutoNum type="arabicPeriod" startAt="704"/>
            </a:pPr>
            <a:r>
              <a:rPr lang="en-US" sz="1250" dirty="0"/>
              <a:t>D. K. Walters, “Aerodynamic Flow Deflector for Current and Future Wind Turbines to Increase the Annual Energy Production by 10% and Reduce the </a:t>
            </a:r>
            <a:r>
              <a:rPr lang="en-US" sz="1250" dirty="0" err="1"/>
              <a:t>Levelized</a:t>
            </a:r>
            <a:r>
              <a:rPr lang="en-US" sz="1250" dirty="0"/>
              <a:t> Cost of Energy by 8%,” XPEED Turbine Technology &amp; NSF, $131K</a:t>
            </a:r>
          </a:p>
          <a:p>
            <a:pPr>
              <a:lnSpc>
                <a:spcPct val="80000"/>
              </a:lnSpc>
              <a:buClr>
                <a:schemeClr val="tx1"/>
              </a:buClr>
              <a:buSzTx/>
              <a:buFont typeface="+mj-lt"/>
              <a:buAutoNum type="arabicPeriod" startAt="704"/>
            </a:pPr>
            <a:endParaRPr lang="en-US" sz="1250" dirty="0"/>
          </a:p>
          <a:p>
            <a:pPr>
              <a:lnSpc>
                <a:spcPct val="80000"/>
              </a:lnSpc>
              <a:buClr>
                <a:schemeClr val="tx1"/>
              </a:buClr>
              <a:buSzTx/>
              <a:buFont typeface="+mj-lt"/>
              <a:buAutoNum type="arabicPeriod" startAt="704"/>
            </a:pPr>
            <a:endParaRPr lang="en-US" sz="1250" dirty="0"/>
          </a:p>
          <a:p>
            <a:pPr>
              <a:lnSpc>
                <a:spcPct val="80000"/>
              </a:lnSpc>
              <a:buClr>
                <a:schemeClr val="tx1"/>
              </a:buClr>
              <a:buSzTx/>
              <a:buFont typeface="+mj-lt"/>
              <a:buAutoNum type="arabicPeriod" startAt="704"/>
            </a:pPr>
            <a:endParaRPr lang="en-US" sz="1250" dirty="0"/>
          </a:p>
          <a:p>
            <a:pPr>
              <a:lnSpc>
                <a:spcPct val="80000"/>
              </a:lnSpc>
              <a:buClr>
                <a:schemeClr val="tx1"/>
              </a:buClr>
              <a:buSzTx/>
              <a:buFont typeface="+mj-lt"/>
              <a:buAutoNum type="arabicPeriod" startAt="704"/>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1981045090"/>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2" name="Slide Number Placeholder 5"/>
          <p:cNvSpPr>
            <a:spLocks noGrp="1"/>
          </p:cNvSpPr>
          <p:nvPr>
            <p:ph type="sldNum" sz="quarter" idx="11"/>
          </p:nvPr>
        </p:nvSpPr>
        <p:spPr/>
        <p:txBody>
          <a:bodyPr/>
          <a:lstStyle/>
          <a:p>
            <a:fld id="{CFAE2933-6D8E-4197-8564-C3BA4BEC39F2}" type="slidenum">
              <a:rPr lang="en-US"/>
              <a:pPr/>
              <a:t>97</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710"/>
            </a:pPr>
            <a:r>
              <a:rPr lang="en-US" sz="1250" dirty="0"/>
              <a:t>P. </a:t>
            </a:r>
            <a:r>
              <a:rPr lang="en-US" sz="1250" dirty="0" err="1"/>
              <a:t>Skubic</a:t>
            </a:r>
            <a:r>
              <a:rPr lang="en-US" sz="1250" dirty="0"/>
              <a:t>, B. Abbott, P. Gutierrez, M. Strauss, “OU Contribution to the ATLAS Southwest Tier 2 Computing Center,” U Texas Arlington, $30K</a:t>
            </a:r>
          </a:p>
          <a:p>
            <a:pPr>
              <a:lnSpc>
                <a:spcPct val="80000"/>
              </a:lnSpc>
              <a:buClr>
                <a:schemeClr val="tx1"/>
              </a:buClr>
              <a:buSzTx/>
              <a:buFont typeface="+mj-lt"/>
              <a:buAutoNum type="arabicPeriod" startAt="710"/>
            </a:pPr>
            <a:r>
              <a:rPr lang="en-US" sz="1250" dirty="0"/>
              <a:t>S. Schroeder, “Metal Ion Interactions in RNA Shapeshifters,” Burroughs </a:t>
            </a:r>
            <a:r>
              <a:rPr lang="en-US" sz="1250" dirty="0" err="1"/>
              <a:t>Wellcome</a:t>
            </a:r>
            <a:r>
              <a:rPr lang="en-US" sz="1250" dirty="0"/>
              <a:t> Fund Collaborative Research Travel Grant, $9K</a:t>
            </a:r>
          </a:p>
          <a:p>
            <a:pPr>
              <a:lnSpc>
                <a:spcPct val="80000"/>
              </a:lnSpc>
              <a:buClr>
                <a:schemeClr val="tx1"/>
              </a:buClr>
              <a:buSzTx/>
              <a:buFont typeface="+mj-lt"/>
              <a:buAutoNum type="arabicPeriod" startAt="710"/>
            </a:pPr>
            <a:r>
              <a:rPr lang="en-US" sz="1250" dirty="0"/>
              <a:t>E. Baron, “Modeling the Atmosphere of Solar and Other Stars Radiative Transfer with PHOENIX/3D,” NASA, $478K</a:t>
            </a:r>
          </a:p>
          <a:p>
            <a:pPr>
              <a:lnSpc>
                <a:spcPct val="80000"/>
              </a:lnSpc>
              <a:buClr>
                <a:schemeClr val="tx1"/>
              </a:buClr>
              <a:buSzTx/>
              <a:buFont typeface="+mj-lt"/>
              <a:buAutoNum type="arabicPeriod" startAt="710"/>
            </a:pPr>
            <a:r>
              <a:rPr lang="en-US" sz="1250" dirty="0"/>
              <a:t>U. </a:t>
            </a:r>
            <a:r>
              <a:rPr lang="en-US" sz="1250" dirty="0" err="1"/>
              <a:t>Hansmann</a:t>
            </a:r>
            <a:r>
              <a:rPr lang="en-US" sz="1250" dirty="0"/>
              <a:t>, “Efficient and Accurate Force Fields for Computer-Aided-Drug Design,” U Arkansas/NIH, $73K</a:t>
            </a:r>
          </a:p>
          <a:p>
            <a:pPr>
              <a:lnSpc>
                <a:spcPct val="80000"/>
              </a:lnSpc>
              <a:buClr>
                <a:schemeClr val="tx1"/>
              </a:buClr>
              <a:buSzTx/>
              <a:buFont typeface="+mj-lt"/>
              <a:buAutoNum type="arabicPeriod" startAt="710"/>
            </a:pPr>
            <a:r>
              <a:rPr lang="en-US" sz="1250" dirty="0"/>
              <a:t>C.-H. Lee, “Computer-Assisted Management and Treatment of Functional Tricuspid Regurgitation,” American Heart Association, $30K</a:t>
            </a:r>
          </a:p>
          <a:p>
            <a:pPr>
              <a:lnSpc>
                <a:spcPct val="80000"/>
              </a:lnSpc>
              <a:buClr>
                <a:schemeClr val="tx1"/>
              </a:buClr>
              <a:buSzTx/>
              <a:buFont typeface="+mj-lt"/>
              <a:buAutoNum type="arabicPeriod" startAt="710"/>
            </a:pPr>
            <a:r>
              <a:rPr lang="en-US" sz="1250" dirty="0"/>
              <a:t>C. Lewis, P. Lawson, C. </a:t>
            </a:r>
            <a:r>
              <a:rPr lang="en-US" sz="1250" dirty="0" err="1"/>
              <a:t>Warinner</a:t>
            </a:r>
            <a:r>
              <a:rPr lang="en-US" sz="1250" dirty="0"/>
              <a:t>, “Microbial Ecologies of Indigenous Communities,” NIH, $743K</a:t>
            </a:r>
          </a:p>
          <a:p>
            <a:pPr>
              <a:lnSpc>
                <a:spcPct val="80000"/>
              </a:lnSpc>
              <a:buClr>
                <a:schemeClr val="tx1"/>
              </a:buClr>
              <a:buSzTx/>
              <a:buFont typeface="+mj-lt"/>
              <a:buAutoNum type="arabicPeriod" startAt="710"/>
            </a:pPr>
            <a:r>
              <a:rPr lang="en-US" sz="1250" dirty="0"/>
              <a:t>J. </a:t>
            </a:r>
            <a:r>
              <a:rPr lang="en-US" sz="1250" dirty="0" err="1"/>
              <a:t>Ruyle</a:t>
            </a:r>
            <a:r>
              <a:rPr lang="en-US" sz="1250" dirty="0"/>
              <a:t>, E. Bridge, M. Stacy, “Collaborative Research: IDBR: Type B: An Open-Source Radio Frequency Identification System for Animal Monitoring (</a:t>
            </a:r>
            <a:r>
              <a:rPr lang="en-US" sz="1250" dirty="0" err="1"/>
              <a:t>NonDeclination</a:t>
            </a:r>
            <a:r>
              <a:rPr lang="en-US" sz="1250" dirty="0"/>
              <a:t>; routing ATF),” NSF, $344K</a:t>
            </a:r>
          </a:p>
          <a:p>
            <a:pPr>
              <a:lnSpc>
                <a:spcPct val="80000"/>
              </a:lnSpc>
              <a:buClr>
                <a:schemeClr val="tx1"/>
              </a:buClr>
              <a:buSzTx/>
              <a:buFont typeface="+mj-lt"/>
              <a:buAutoNum type="arabicPeriod" startAt="710"/>
            </a:pPr>
            <a:endParaRPr lang="en-US" sz="1250" dirty="0"/>
          </a:p>
          <a:p>
            <a:pPr>
              <a:lnSpc>
                <a:spcPct val="80000"/>
              </a:lnSpc>
              <a:buClr>
                <a:schemeClr val="tx1"/>
              </a:buClr>
              <a:buSzTx/>
              <a:buFont typeface="+mj-lt"/>
              <a:buAutoNum type="arabicPeriod" startAt="710"/>
            </a:pPr>
            <a:endParaRPr lang="en-US" sz="1250" dirty="0"/>
          </a:p>
          <a:p>
            <a:pPr>
              <a:lnSpc>
                <a:spcPct val="80000"/>
              </a:lnSpc>
              <a:buClr>
                <a:schemeClr val="tx1"/>
              </a:buClr>
              <a:buSzTx/>
              <a:buFont typeface="+mj-lt"/>
              <a:buAutoNum type="arabicPeriod" startAt="710"/>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717"/>
            </a:pPr>
            <a:r>
              <a:rPr lang="en-US" sz="1250" dirty="0"/>
              <a:t>X. Wang, “Further Advancement of HWRF Self-Consistent Ensemble-</a:t>
            </a:r>
            <a:r>
              <a:rPr lang="en-US" sz="1250" dirty="0" err="1"/>
              <a:t>Variational</a:t>
            </a:r>
            <a:r>
              <a:rPr lang="en-US" sz="1250" dirty="0"/>
              <a:t> Hybrid Data Assimilation System to Improve High Resolution Hurricane Vortex Initialization,’ NOAA, $292K</a:t>
            </a:r>
          </a:p>
          <a:p>
            <a:pPr>
              <a:lnSpc>
                <a:spcPct val="80000"/>
              </a:lnSpc>
              <a:buClr>
                <a:schemeClr val="tx1"/>
              </a:buClr>
              <a:buSzTx/>
              <a:buFont typeface="+mj-lt"/>
              <a:buAutoNum type="arabicPeriod" startAt="717"/>
            </a:pPr>
            <a:r>
              <a:rPr lang="en-US" sz="1250" dirty="0"/>
              <a:t>X. Wang, “Development of NWS convective scale ensemble forecasting capability through improving GSI-based hybrid ensemble-</a:t>
            </a:r>
            <a:r>
              <a:rPr lang="en-US" sz="1250" dirty="0" err="1"/>
              <a:t>variational</a:t>
            </a:r>
            <a:r>
              <a:rPr lang="en-US" sz="1250" dirty="0"/>
              <a:t> data assimilation and evaluating multi-dynamic core approach,” NOAA, $449K</a:t>
            </a:r>
          </a:p>
          <a:p>
            <a:pPr>
              <a:lnSpc>
                <a:spcPct val="80000"/>
              </a:lnSpc>
              <a:buClr>
                <a:schemeClr val="tx1"/>
              </a:buClr>
              <a:buSzTx/>
              <a:buFont typeface="+mj-lt"/>
              <a:buAutoNum type="arabicPeriod" startAt="717"/>
            </a:pPr>
            <a:r>
              <a:rPr lang="en-US" sz="1250" dirty="0"/>
              <a:t>B. Holt, “NF-Y Transcription Factor Roles in Far Red Light Signaling - A First Look,” OCAST, $100K</a:t>
            </a:r>
          </a:p>
          <a:p>
            <a:pPr>
              <a:lnSpc>
                <a:spcPct val="80000"/>
              </a:lnSpc>
              <a:buClr>
                <a:schemeClr val="tx1"/>
              </a:buClr>
              <a:buSzTx/>
              <a:buFont typeface="+mj-lt"/>
              <a:buAutoNum type="arabicPeriod" startAt="717"/>
            </a:pPr>
            <a:r>
              <a:rPr lang="en-US" sz="1250" dirty="0"/>
              <a:t>M. </a:t>
            </a:r>
            <a:r>
              <a:rPr lang="en-US" sz="1250" dirty="0" err="1"/>
              <a:t>Xue</a:t>
            </a:r>
            <a:r>
              <a:rPr lang="en-US" sz="1250" dirty="0"/>
              <a:t>, Y. Jung, “Advanced Data Assimilation and Prediction Research for Convective-Scale ...,” NOAA, $200K</a:t>
            </a:r>
          </a:p>
          <a:p>
            <a:pPr>
              <a:lnSpc>
                <a:spcPct val="80000"/>
              </a:lnSpc>
              <a:buClr>
                <a:schemeClr val="tx1"/>
              </a:buClr>
              <a:buSzTx/>
              <a:buFont typeface="+mj-lt"/>
              <a:buAutoNum type="arabicPeriod" startAt="717"/>
            </a:pPr>
            <a:r>
              <a:rPr lang="en-US" sz="1250" dirty="0"/>
              <a:t>S. </a:t>
            </a:r>
            <a:r>
              <a:rPr lang="en-US" sz="1250" dirty="0" err="1"/>
              <a:t>Cavallo</a:t>
            </a:r>
            <a:r>
              <a:rPr lang="en-US" sz="1250" dirty="0"/>
              <a:t>, “Polar predictability and dynamics through multi-scale atmospheric vortices,” DOD-ONR, $105K</a:t>
            </a:r>
          </a:p>
          <a:p>
            <a:pPr>
              <a:lnSpc>
                <a:spcPct val="80000"/>
              </a:lnSpc>
              <a:buClr>
                <a:schemeClr val="tx1"/>
              </a:buClr>
              <a:buSzTx/>
              <a:buFont typeface="+mj-lt"/>
              <a:buAutoNum type="arabicPeriod" startAt="717"/>
            </a:pPr>
            <a:r>
              <a:rPr lang="en-US" sz="1250" dirty="0"/>
              <a:t>G. Richter-</a:t>
            </a:r>
            <a:r>
              <a:rPr lang="en-US" sz="1250" dirty="0" err="1"/>
              <a:t>Addo</a:t>
            </a:r>
            <a:r>
              <a:rPr lang="en-US" sz="1250" dirty="0"/>
              <a:t>, “Redox Behavior and Chemical Reactivity of </a:t>
            </a:r>
            <a:r>
              <a:rPr lang="en-US" sz="1250" dirty="0" err="1"/>
              <a:t>Heme-HNOx</a:t>
            </a:r>
            <a:r>
              <a:rPr lang="en-US" sz="1250" dirty="0"/>
              <a:t> Complexes,” NSF, $516K</a:t>
            </a:r>
          </a:p>
          <a:p>
            <a:pPr>
              <a:lnSpc>
                <a:spcPct val="80000"/>
              </a:lnSpc>
              <a:buClr>
                <a:schemeClr val="tx1"/>
              </a:buClr>
              <a:buSzTx/>
              <a:buFont typeface="+mj-lt"/>
              <a:buAutoNum type="arabicPeriod" startAt="717"/>
            </a:pPr>
            <a:r>
              <a:rPr lang="en-US" sz="1250" dirty="0"/>
              <a:t>J. </a:t>
            </a:r>
            <a:r>
              <a:rPr lang="en-US" sz="1250" dirty="0" err="1"/>
              <a:t>Suflita</a:t>
            </a:r>
            <a:r>
              <a:rPr lang="en-US" sz="1250" dirty="0"/>
              <a:t>, K. Duncan, J. </a:t>
            </a:r>
            <a:r>
              <a:rPr lang="en-US" sz="1250" dirty="0" err="1"/>
              <a:t>Sunner</a:t>
            </a:r>
            <a:r>
              <a:rPr lang="en-US" sz="1250" dirty="0"/>
              <a:t>, B. </a:t>
            </a:r>
            <a:r>
              <a:rPr lang="en-US" sz="1250" dirty="0" err="1"/>
              <a:t>Wawrik</a:t>
            </a:r>
            <a:r>
              <a:rPr lang="en-US" sz="1250" dirty="0"/>
              <a:t>, “Continued Studies of the OUBC with Total,” Total S.A., $222K</a:t>
            </a:r>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a:p>
            <a:pPr>
              <a:lnSpc>
                <a:spcPct val="80000"/>
              </a:lnSpc>
              <a:buClr>
                <a:schemeClr val="tx1"/>
              </a:buClr>
              <a:buSzTx/>
              <a:buFont typeface="+mj-lt"/>
              <a:buAutoNum type="arabicPeriod" startAt="717"/>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3833503842"/>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a:t>Wed Sep 29 2021</a:t>
            </a:r>
          </a:p>
        </p:txBody>
      </p:sp>
      <p:sp>
        <p:nvSpPr>
          <p:cNvPr id="12" name="Slide Number Placeholder 5"/>
          <p:cNvSpPr>
            <a:spLocks noGrp="1"/>
          </p:cNvSpPr>
          <p:nvPr>
            <p:ph type="sldNum" sz="quarter" idx="11"/>
          </p:nvPr>
        </p:nvSpPr>
        <p:spPr/>
        <p:txBody>
          <a:bodyPr/>
          <a:lstStyle/>
          <a:p>
            <a:fld id="{CFAE2933-6D8E-4197-8564-C3BA4BEC39F2}" type="slidenum">
              <a:rPr lang="en-US"/>
              <a:pPr/>
              <a:t>98</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724"/>
            </a:pPr>
            <a:r>
              <a:rPr lang="en-US" sz="1250" dirty="0"/>
              <a:t>M. </a:t>
            </a:r>
            <a:r>
              <a:rPr lang="en-US" sz="1250" dirty="0" err="1"/>
              <a:t>Xue</a:t>
            </a:r>
            <a:r>
              <a:rPr lang="en-US" sz="1250" dirty="0"/>
              <a:t>, K. Brewster, N. Snook, Y. Jung, F. Kong, “A Partnership to Develop and Evaluate Optimized </a:t>
            </a:r>
            <a:r>
              <a:rPr lang="en-US" sz="1250" dirty="0" err="1"/>
              <a:t>Realtime</a:t>
            </a:r>
            <a:r>
              <a:rPr lang="en-US" sz="1250" dirty="0"/>
              <a:t>, Convective-Scale Ensemble Data Assimilation and Prediction, Systems for Hazardous Weather: Toward the Goals of a Weather-Ready Nation,” NOAA, $450K</a:t>
            </a:r>
          </a:p>
          <a:p>
            <a:pPr>
              <a:lnSpc>
                <a:spcPct val="80000"/>
              </a:lnSpc>
              <a:buClr>
                <a:schemeClr val="tx1"/>
              </a:buClr>
              <a:buSzTx/>
              <a:buFont typeface="+mj-lt"/>
              <a:buAutoNum type="arabicPeriod" startAt="724"/>
            </a:pPr>
            <a:r>
              <a:rPr lang="en-US" sz="1250" dirty="0"/>
              <a:t>J. Abbas, S. </a:t>
            </a:r>
            <a:r>
              <a:rPr lang="en-US" sz="1250" dirty="0" err="1"/>
              <a:t>Huskey</a:t>
            </a:r>
            <a:r>
              <a:rPr lang="en-US" sz="1250" dirty="0"/>
              <a:t>, C. Weaver, “Digital Latin Library Implementation,” Andrew Mellon Foundation, $1M</a:t>
            </a:r>
          </a:p>
          <a:p>
            <a:pPr>
              <a:lnSpc>
                <a:spcPct val="80000"/>
              </a:lnSpc>
              <a:buClr>
                <a:schemeClr val="tx1"/>
              </a:buClr>
              <a:buSzTx/>
              <a:buFont typeface="+mj-lt"/>
              <a:buAutoNum type="arabicPeriod" startAt="724"/>
            </a:pPr>
            <a:r>
              <a:rPr lang="en-US" sz="1250" dirty="0"/>
              <a:t>C. </a:t>
            </a:r>
            <a:r>
              <a:rPr lang="en-US" sz="1250" dirty="0" err="1"/>
              <a:t>Warinner</a:t>
            </a:r>
            <a:r>
              <a:rPr lang="en-US" sz="1250" dirty="0"/>
              <a:t>, C. Lewis, K. </a:t>
            </a:r>
            <a:r>
              <a:rPr lang="en-US" sz="1250" dirty="0" err="1"/>
              <a:t>Sankaranarayanan</a:t>
            </a:r>
            <a:r>
              <a:rPr lang="en-US" sz="1250" dirty="0"/>
              <a:t>, “Evolution and Ecology of the Human Oral Microbiome,” NSF, $101K</a:t>
            </a:r>
          </a:p>
          <a:p>
            <a:pPr>
              <a:lnSpc>
                <a:spcPct val="80000"/>
              </a:lnSpc>
              <a:buClr>
                <a:schemeClr val="tx1"/>
              </a:buClr>
              <a:buSzTx/>
              <a:buFont typeface="+mj-lt"/>
              <a:buAutoNum type="arabicPeriod" startAt="724"/>
            </a:pPr>
            <a:r>
              <a:rPr lang="en-US" sz="1250" dirty="0"/>
              <a:t>T. Fritz, C. Miller, R. Munoz, C. Hellman, “Oklahoma SBIRT Training Collaborative,” Health and Human Services, Substance Abuse Mental Health Services Admin, $622K</a:t>
            </a:r>
          </a:p>
          <a:p>
            <a:pPr>
              <a:lnSpc>
                <a:spcPct val="80000"/>
              </a:lnSpc>
              <a:buClr>
                <a:schemeClr val="tx1"/>
              </a:buClr>
              <a:buSzTx/>
              <a:buFont typeface="+mj-lt"/>
              <a:buAutoNum type="arabicPeriod" startAt="724"/>
            </a:pPr>
            <a:r>
              <a:rPr lang="de-DE" sz="1250" dirty="0"/>
              <a:t>D. Bodine,A. Reinhart, “</a:t>
            </a:r>
            <a:r>
              <a:rPr lang="en-US" sz="1250" dirty="0"/>
              <a:t>Exploration of Terrain Effects, on Tornado and Supercell Dynamics in the Southeast United States,” NOAA, $192K</a:t>
            </a:r>
          </a:p>
          <a:p>
            <a:pPr>
              <a:lnSpc>
                <a:spcPct val="80000"/>
              </a:lnSpc>
              <a:buClr>
                <a:schemeClr val="tx1"/>
              </a:buClr>
              <a:buSzTx/>
              <a:buFont typeface="+mj-lt"/>
              <a:buAutoNum type="arabicPeriod" startAt="724"/>
            </a:pPr>
            <a:r>
              <a:rPr lang="en-US" sz="1250" dirty="0"/>
              <a:t>N. </a:t>
            </a:r>
            <a:r>
              <a:rPr lang="en-US" sz="1250" dirty="0" err="1"/>
              <a:t>Kaib</a:t>
            </a:r>
            <a:r>
              <a:rPr lang="en-US" sz="1250" dirty="0"/>
              <a:t>, “Numerical Studies of the Dynamical Interplay Between the Inner and Outer Planets,” NSF, $227K</a:t>
            </a:r>
          </a:p>
          <a:p>
            <a:pPr>
              <a:lnSpc>
                <a:spcPct val="80000"/>
              </a:lnSpc>
              <a:buClr>
                <a:schemeClr val="tx1"/>
              </a:buClr>
              <a:buSzTx/>
              <a:buFont typeface="+mj-lt"/>
              <a:buAutoNum type="arabicPeriod" startAt="724"/>
            </a:pPr>
            <a:r>
              <a:rPr lang="en-US" sz="1250" dirty="0"/>
              <a:t>N. </a:t>
            </a:r>
            <a:r>
              <a:rPr lang="en-US" sz="1250" dirty="0" err="1"/>
              <a:t>Kaib</a:t>
            </a:r>
            <a:r>
              <a:rPr lang="en-US" sz="1250" dirty="0"/>
              <a:t>, “The Influence of Stellar Companions on Fomalhaut's Planetary System, NASA, $59K</a:t>
            </a:r>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731"/>
            </a:pPr>
            <a:r>
              <a:rPr lang="en-US" sz="1250" dirty="0"/>
              <a:t>N. </a:t>
            </a:r>
            <a:r>
              <a:rPr lang="en-US" sz="1250" dirty="0" err="1"/>
              <a:t>Kaib</a:t>
            </a:r>
            <a:r>
              <a:rPr lang="en-US" sz="1250" dirty="0"/>
              <a:t>, “Exploring the Evolution and Characterizing the Chaos of the Terrestrial Planets,” U Illinois at Urbana-Champaign Blue Waters Grad Fellowship, $50K</a:t>
            </a:r>
          </a:p>
          <a:p>
            <a:pPr>
              <a:lnSpc>
                <a:spcPct val="80000"/>
              </a:lnSpc>
              <a:buClr>
                <a:schemeClr val="tx1"/>
              </a:buClr>
              <a:buSzTx/>
              <a:buFont typeface="+mj-lt"/>
              <a:buAutoNum type="arabicPeriod" startAt="731"/>
            </a:pPr>
            <a:r>
              <a:rPr lang="en-US" sz="1250" dirty="0"/>
              <a:t>A. Shapiro, C. Potvin, “Improving vertical velocity retrievals from Doppler radar observations of convection,” NSF, $599K </a:t>
            </a:r>
          </a:p>
          <a:p>
            <a:pPr>
              <a:lnSpc>
                <a:spcPct val="80000"/>
              </a:lnSpc>
              <a:buClr>
                <a:schemeClr val="tx1"/>
              </a:buClr>
              <a:buSzTx/>
              <a:buFont typeface="+mj-lt"/>
              <a:buAutoNum type="arabicPeriod" startAt="731"/>
            </a:pPr>
            <a:r>
              <a:rPr lang="en-US" sz="1250" dirty="0"/>
              <a:t>M. Richman, L. Leslie, C. </a:t>
            </a:r>
            <a:r>
              <a:rPr lang="en-US" sz="1250" dirty="0" err="1"/>
              <a:t>Doswell</a:t>
            </a:r>
            <a:r>
              <a:rPr lang="en-US" sz="1250" dirty="0"/>
              <a:t>, “Objective Probabilistic Guidance for Severe Weather Outbreaks,” NOAA, $51K</a:t>
            </a:r>
          </a:p>
          <a:p>
            <a:pPr>
              <a:lnSpc>
                <a:spcPct val="80000"/>
              </a:lnSpc>
              <a:buClr>
                <a:schemeClr val="tx1"/>
              </a:buClr>
              <a:buSzTx/>
              <a:buFont typeface="+mj-lt"/>
              <a:buAutoNum type="arabicPeriod" startAt="731"/>
            </a:pPr>
            <a:r>
              <a:rPr lang="en-US" sz="1250" dirty="0"/>
              <a:t>M. Nanny, C. Mao, P. </a:t>
            </a:r>
            <a:r>
              <a:rPr lang="en-US" sz="1250" dirty="0" err="1"/>
              <a:t>Hardre</a:t>
            </a:r>
            <a:r>
              <a:rPr lang="en-US" sz="1250" dirty="0"/>
              <a:t>, S. Wu, A. </a:t>
            </a:r>
            <a:r>
              <a:rPr lang="en-US" sz="1250" dirty="0" err="1"/>
              <a:t>Burgett</a:t>
            </a:r>
            <a:r>
              <a:rPr lang="en-US" sz="1250" dirty="0"/>
              <a:t>, U. </a:t>
            </a:r>
            <a:r>
              <a:rPr lang="en-US" sz="1250" dirty="0" err="1"/>
              <a:t>Hansmann</a:t>
            </a:r>
            <a:r>
              <a:rPr lang="en-US" sz="1250" dirty="0"/>
              <a:t>,</a:t>
            </a:r>
          </a:p>
          <a:p>
            <a:pPr>
              <a:lnSpc>
                <a:spcPct val="80000"/>
              </a:lnSpc>
              <a:buClr>
                <a:schemeClr val="tx1"/>
              </a:buClr>
              <a:buSzTx/>
              <a:buFont typeface="+mj-lt"/>
              <a:buAutoNum type="arabicPeriod" startAt="731"/>
            </a:pPr>
            <a:r>
              <a:rPr lang="en-US" sz="1250" dirty="0"/>
              <a:t>L. </a:t>
            </a:r>
            <a:r>
              <a:rPr lang="en-US" sz="1250" dirty="0" err="1"/>
              <a:t>Krumholz</a:t>
            </a:r>
            <a:r>
              <a:rPr lang="en-US" sz="1250" dirty="0"/>
              <a:t>, S. Liu, L. Bartley, “RET Site: Rural Educators Engaged in Bioanalytical Engineering Research and Teaching,” NSF, $600K</a:t>
            </a:r>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a:p>
            <a:pPr>
              <a:lnSpc>
                <a:spcPct val="80000"/>
              </a:lnSpc>
              <a:buClr>
                <a:schemeClr val="tx1"/>
              </a:buClr>
              <a:buSzTx/>
              <a:buFont typeface="+mj-lt"/>
              <a:buAutoNum type="arabicPeriod" startAt="731"/>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59466"/>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OSCER-FACILITATED FUNDING TO DATE:</a:t>
            </a:r>
          </a:p>
          <a:p>
            <a:pPr>
              <a:lnSpc>
                <a:spcPct val="50000"/>
              </a:lnSpc>
              <a:spcBef>
                <a:spcPct val="20000"/>
              </a:spcBef>
              <a:buClr>
                <a:schemeClr val="folHlink"/>
              </a:buClr>
              <a:buSzPct val="60000"/>
              <a:buFont typeface="Wingdings" pitchFamily="2" charset="2"/>
              <a:buNone/>
            </a:pPr>
            <a:r>
              <a:rPr lang="en-US" sz="3200" b="1" dirty="0"/>
              <a:t>$861M total, $396M to OU</a:t>
            </a:r>
          </a:p>
        </p:txBody>
      </p:sp>
    </p:spTree>
    <p:custDataLst>
      <p:tags r:id="rId1"/>
    </p:custDataLst>
    <p:extLst>
      <p:ext uri="{BB962C8B-B14F-4D97-AF65-F5344CB8AC3E}">
        <p14:creationId xmlns:p14="http://schemas.microsoft.com/office/powerpoint/2010/main" val="790875623"/>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29 2021</a:t>
            </a:r>
          </a:p>
        </p:txBody>
      </p:sp>
      <p:sp>
        <p:nvSpPr>
          <p:cNvPr id="5" name="Slide Number Placeholder 4"/>
          <p:cNvSpPr>
            <a:spLocks noGrp="1"/>
          </p:cNvSpPr>
          <p:nvPr>
            <p:ph type="sldNum" sz="quarter" idx="11"/>
          </p:nvPr>
        </p:nvSpPr>
        <p:spPr/>
        <p:txBody>
          <a:bodyPr/>
          <a:lstStyle/>
          <a:p>
            <a:fld id="{88A5C62D-58B0-4D92-BCA5-F25D896E396C}" type="slidenum">
              <a:rPr lang="en-US"/>
              <a:pPr/>
              <a:t>99</a:t>
            </a:fld>
            <a:endParaRPr lang="en-US"/>
          </a:p>
        </p:txBody>
      </p:sp>
      <p:sp>
        <p:nvSpPr>
          <p:cNvPr id="930818" name="Rectangle 2"/>
          <p:cNvSpPr>
            <a:spLocks noGrp="1" noChangeArrowheads="1"/>
          </p:cNvSpPr>
          <p:nvPr>
            <p:ph type="title"/>
          </p:nvPr>
        </p:nvSpPr>
        <p:spPr/>
        <p:txBody>
          <a:bodyPr/>
          <a:lstStyle/>
          <a:p>
            <a:br>
              <a:rPr lang="en-US" sz="3600"/>
            </a:br>
            <a:r>
              <a:rPr lang="en-US" sz="3600"/>
              <a:t>External Funding Summary</a:t>
            </a:r>
          </a:p>
        </p:txBody>
      </p:sp>
      <p:sp>
        <p:nvSpPr>
          <p:cNvPr id="930819" name="Rectangle 3"/>
          <p:cNvSpPr>
            <a:spLocks noGrp="1" noChangeArrowheads="1"/>
          </p:cNvSpPr>
          <p:nvPr>
            <p:ph type="body" idx="1"/>
          </p:nvPr>
        </p:nvSpPr>
        <p:spPr>
          <a:xfrm>
            <a:off x="381000" y="1371600"/>
            <a:ext cx="8402638" cy="4648200"/>
          </a:xfrm>
        </p:spPr>
        <p:txBody>
          <a:bodyPr/>
          <a:lstStyle/>
          <a:p>
            <a:r>
              <a:rPr lang="en-US" dirty="0"/>
              <a:t>External research funding facilitated by OSCER                   (Fall 2001- Fall 2021): </a:t>
            </a:r>
            <a:r>
              <a:rPr lang="en-US" b="1" dirty="0"/>
              <a:t>$861M total, $396M to OU </a:t>
            </a:r>
            <a:r>
              <a:rPr lang="en-US" dirty="0"/>
              <a:t>(46%)</a:t>
            </a:r>
          </a:p>
          <a:p>
            <a:r>
              <a:rPr lang="en-US" dirty="0"/>
              <a:t>Funded projects: </a:t>
            </a:r>
            <a:r>
              <a:rPr lang="en-US" b="1" dirty="0"/>
              <a:t>735</a:t>
            </a:r>
          </a:p>
          <a:p>
            <a:r>
              <a:rPr lang="en-US" b="1" dirty="0"/>
              <a:t>275</a:t>
            </a:r>
            <a:r>
              <a:rPr lang="en-US" dirty="0"/>
              <a:t> OU faculty and staff in </a:t>
            </a:r>
            <a:r>
              <a:rPr lang="en-US" b="1" dirty="0"/>
              <a:t>36</a:t>
            </a:r>
            <a:r>
              <a:rPr lang="en-US" dirty="0"/>
              <a:t> academic departments and        </a:t>
            </a:r>
            <a:r>
              <a:rPr lang="en-US" b="1" dirty="0"/>
              <a:t>13</a:t>
            </a:r>
            <a:r>
              <a:rPr lang="en-US" dirty="0"/>
              <a:t> non-academic units</a:t>
            </a:r>
          </a:p>
          <a:p>
            <a:r>
              <a:rPr lang="en-US" dirty="0"/>
              <a:t>Comparison: Fiscal Year 2002-20 (July 2001 – June 2021):   OU Norman externally funded research expenditure: $1.9B</a:t>
            </a:r>
          </a:p>
          <a:p>
            <a:pPr>
              <a:buFont typeface="Wingdings" pitchFamily="2" charset="2"/>
              <a:buNone/>
            </a:pPr>
            <a:r>
              <a:rPr lang="en-US" dirty="0"/>
              <a:t>Since being founded in fall of 2001,                                      OSCER has enabled research projects comprising                                                                    </a:t>
            </a:r>
            <a:r>
              <a:rPr lang="en-US" b="1" u="sng" dirty="0"/>
              <a:t>over 1 / 5 of OU Norman's total externally funded research expenditure</a:t>
            </a:r>
            <a:r>
              <a:rPr lang="en-US" dirty="0"/>
              <a:t>, with more than a </a:t>
            </a:r>
            <a:r>
              <a:rPr lang="en-US" b="1" u="sng" dirty="0"/>
              <a:t>10-to-1 return on investment</a:t>
            </a:r>
            <a:r>
              <a:rPr lang="en-US" dirty="0"/>
              <a:t>.</a:t>
            </a:r>
          </a:p>
        </p:txBody>
      </p:sp>
    </p:spTree>
    <p:extLst>
      <p:ext uri="{BB962C8B-B14F-4D97-AF65-F5344CB8AC3E}">
        <p14:creationId xmlns:p14="http://schemas.microsoft.com/office/powerpoint/2010/main" val="132368921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CVB" val="1"/>
  <p:tag name="SPT" val="FALSE"/>
  <p:tag name="BSN" val="1"/>
  <p:tag name="LFXCI" val="0"/>
  <p:tag name="SVT" val="TRU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xml><?xml version="1.0" encoding="utf-8"?>
<p:tagLst xmlns:a="http://schemas.openxmlformats.org/drawingml/2006/main" xmlns:r="http://schemas.openxmlformats.org/officeDocument/2006/relationships" xmlns:p="http://schemas.openxmlformats.org/presentationml/2006/main">
  <p:tag name="SWI" val="2"/>
  <p:tag name="NBP" val="1"/>
  <p:tag name="CVB" val="2"/>
  <p:tag name="SPT" val="FALSE"/>
  <p:tag name="BSN" val="2"/>
  <p:tag name="LFXCI" val="0"/>
  <p:tag name="SVT" val="TRUE"/>
  <p:tag name="CII" val="2"/>
</p:tagLst>
</file>

<file path=ppt/tags/tag3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3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4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48.xml><?xml version="1.0" encoding="utf-8"?>
<p:tagLst xmlns:a="http://schemas.openxmlformats.org/drawingml/2006/main" xmlns:r="http://schemas.openxmlformats.org/officeDocument/2006/relationships" xmlns:p="http://schemas.openxmlformats.org/presentationml/2006/main">
  <p:tag name="SWI" val="100"/>
  <p:tag name="NBP" val="1"/>
  <p:tag name="CVB" val="100"/>
  <p:tag name="SPT" val="FALSE"/>
  <p:tag name="BSN" val="100"/>
  <p:tag name="LFXCI" val="0"/>
  <p:tag name="SVT" val="TRUE"/>
  <p:tag name="CII" val="100"/>
</p:tagLst>
</file>

<file path=ppt/tags/tag49.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xml><?xml version="1.0" encoding="utf-8"?>
<p:tagLst xmlns:a="http://schemas.openxmlformats.org/drawingml/2006/main" xmlns:r="http://schemas.openxmlformats.org/officeDocument/2006/relationships" xmlns:p="http://schemas.openxmlformats.org/presentationml/2006/main">
  <p:tag name="DUMMACSH" val="TRUE"/>
</p:tagLst>
</file>

<file path=ppt/tags/tag50.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1.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2.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3.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4.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5.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6.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7.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8.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59.xml><?xml version="1.0" encoding="utf-8"?>
<p:tagLst xmlns:a="http://schemas.openxmlformats.org/drawingml/2006/main" xmlns:r="http://schemas.openxmlformats.org/officeDocument/2006/relationships" xmlns:p="http://schemas.openxmlformats.org/presentationml/2006/main">
  <p:tag name="SWI" val="106"/>
  <p:tag name="NBP" val="1"/>
  <p:tag name="CVB" val="106"/>
  <p:tag name="SPT" val="FALSE"/>
  <p:tag name="BSN" val="106"/>
  <p:tag name="LFXCI" val="0"/>
  <p:tag name="SVT" val="TRUE"/>
  <p:tag name="CII" val="106"/>
</p:tagLst>
</file>

<file path=ppt/tags/tag6.xml><?xml version="1.0" encoding="utf-8"?>
<p:tagLst xmlns:a="http://schemas.openxmlformats.org/drawingml/2006/main" xmlns:r="http://schemas.openxmlformats.org/officeDocument/2006/relationships" xmlns:p="http://schemas.openxmlformats.org/presentationml/2006/main">
  <p:tag name="SWI" val="107"/>
  <p:tag name="NBP" val="1"/>
  <p:tag name="CVB" val="107"/>
  <p:tag name="SPT" val="FALSE"/>
  <p:tag name="BSN" val="107"/>
  <p:tag name="LFXCI" val="0"/>
  <p:tag name="SVT" val="TRUE"/>
  <p:tag name="CII" val="107"/>
</p:tagLst>
</file>

<file path=ppt/tags/tag60.xml><?xml version="1.0" encoding="utf-8"?>
<p:tagLst xmlns:a="http://schemas.openxmlformats.org/drawingml/2006/main" xmlns:r="http://schemas.openxmlformats.org/officeDocument/2006/relationships" xmlns:p="http://schemas.openxmlformats.org/presentationml/2006/main">
  <p:tag name="SWI" val="97"/>
  <p:tag name="NBP" val="1"/>
  <p:tag name="CVB" val="97"/>
  <p:tag name="SPT" val="FALSE"/>
  <p:tag name="BSN" val="97"/>
  <p:tag name="LFXCI" val="0"/>
  <p:tag name="SVT" val="TRUE"/>
  <p:tag name="CII" val="97"/>
</p:tagLst>
</file>

<file path=ppt/tags/tag61.xml><?xml version="1.0" encoding="utf-8"?>
<p:tagLst xmlns:a="http://schemas.openxmlformats.org/drawingml/2006/main" xmlns:r="http://schemas.openxmlformats.org/officeDocument/2006/relationships" xmlns:p="http://schemas.openxmlformats.org/presentationml/2006/main">
  <p:tag name="SWI" val="56"/>
  <p:tag name="NBP" val="1"/>
  <p:tag name="CVB" val="56"/>
  <p:tag name="SPT" val="FALSE"/>
  <p:tag name="BSN" val="56"/>
  <p:tag name="LFXCI" val="0"/>
  <p:tag name="SVT" val="TRUE"/>
  <p:tag name="CII" val="56"/>
</p:tagLst>
</file>

<file path=ppt/tags/tag62.xml><?xml version="1.0" encoding="utf-8"?>
<p:tagLst xmlns:a="http://schemas.openxmlformats.org/drawingml/2006/main" xmlns:r="http://schemas.openxmlformats.org/officeDocument/2006/relationships" xmlns:p="http://schemas.openxmlformats.org/presentationml/2006/main">
  <p:tag name="DUMMACSH" val="TRUE"/>
</p:tagLst>
</file>

<file path=ppt/tags/tag63.xml><?xml version="1.0" encoding="utf-8"?>
<p:tagLst xmlns:a="http://schemas.openxmlformats.org/drawingml/2006/main" xmlns:r="http://schemas.openxmlformats.org/officeDocument/2006/relationships" xmlns:p="http://schemas.openxmlformats.org/presentationml/2006/main">
  <p:tag name="SWI" val="31"/>
  <p:tag name="NBP" val="1"/>
  <p:tag name="CVB" val="31"/>
  <p:tag name="SPT" val="FALSE"/>
  <p:tag name="BSN" val="31"/>
  <p:tag name="LFXCI" val="0"/>
  <p:tag name="SVT" val="TRUE"/>
  <p:tag name="CII" val="31"/>
</p:tagLst>
</file>

<file path=ppt/tags/tag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37281</TotalTime>
  <Words>33093</Words>
  <Application>Microsoft Office PowerPoint</Application>
  <PresentationFormat>On-screen Show (4:3)</PresentationFormat>
  <Paragraphs>2571</Paragraphs>
  <Slides>148</Slides>
  <Notes>119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148</vt:i4>
      </vt:variant>
    </vt:vector>
  </HeadingPairs>
  <TitlesOfParts>
    <vt:vector size="156" baseType="lpstr">
      <vt:lpstr>Arial</vt:lpstr>
      <vt:lpstr>Arial Black</vt:lpstr>
      <vt:lpstr>Calibri</vt:lpstr>
      <vt:lpstr>Courier New</vt:lpstr>
      <vt:lpstr>Tahoma</vt:lpstr>
      <vt:lpstr>Times New Roman</vt:lpstr>
      <vt:lpstr>Wingdings</vt:lpstr>
      <vt:lpstr>Blends</vt:lpstr>
      <vt:lpstr>Oklahoma Supercomputing Symposium 2021</vt:lpstr>
      <vt:lpstr>OSCER State of the Center</vt:lpstr>
      <vt:lpstr>Happy Anniversary!</vt:lpstr>
      <vt:lpstr>Use Our Ugly Symposium Website!</vt:lpstr>
      <vt:lpstr>Preregistration Profile 2021</vt:lpstr>
      <vt:lpstr>Attendee Profile 2002-2020</vt:lpstr>
      <vt:lpstr>Symposium 2004-19 Sponsors: Thank You!</vt:lpstr>
      <vt:lpstr>Thanks!</vt:lpstr>
      <vt:lpstr>Thanks: Plenary Speakers</vt:lpstr>
      <vt:lpstr>Thanks: Panel/Roundtable</vt:lpstr>
      <vt:lpstr>Thanks!</vt:lpstr>
      <vt:lpstr>Outline</vt:lpstr>
      <vt:lpstr>Resources</vt:lpstr>
      <vt:lpstr>OSCER Resources</vt:lpstr>
      <vt:lpstr>OSCER Resource Summary</vt:lpstr>
      <vt:lpstr>Supercomputer</vt:lpstr>
      <vt:lpstr>Old Supercomputer (Starting Point)</vt:lpstr>
      <vt:lpstr>New Supercomputer Status</vt:lpstr>
      <vt:lpstr>New Supercomputer Purchasing</vt:lpstr>
      <vt:lpstr>Condominium</vt:lpstr>
      <vt:lpstr>OU Research Cloud (OURcloud)</vt:lpstr>
      <vt:lpstr>OU Research Cloud (OURcloud)</vt:lpstr>
      <vt:lpstr>OU Research Disk (OURdisk)</vt:lpstr>
      <vt:lpstr>OU Research Disk (OURdisk) #1</vt:lpstr>
      <vt:lpstr>OU Research Disk (OURdisk) #2</vt:lpstr>
      <vt:lpstr>OU &amp; Regional Research Store (OURRstore)</vt:lpstr>
      <vt:lpstr>New OURRstore Tape Archive #1</vt:lpstr>
      <vt:lpstr>New OURRstore Tape Archive #2</vt:lpstr>
      <vt:lpstr>New OURRstore Tape Archive #3</vt:lpstr>
      <vt:lpstr>OneOklahoma Friction Free Network (OFFN)</vt:lpstr>
      <vt:lpstr>OFFN @ OU Norman</vt:lpstr>
      <vt:lpstr>OFFN Across Oklahoma</vt:lpstr>
      <vt:lpstr>OSCER Team</vt:lpstr>
      <vt:lpstr>OSCER Personnel</vt:lpstr>
      <vt:lpstr>OU IT Collaborators</vt:lpstr>
      <vt:lpstr>Accomplishments</vt:lpstr>
      <vt:lpstr> OSCER Outcomes: Research</vt:lpstr>
      <vt:lpstr>OSCER Outcomes: Education #1</vt:lpstr>
      <vt:lpstr>OSCER Outcomes: Education #2</vt:lpstr>
      <vt:lpstr>OneOCII CI Grants</vt:lpstr>
      <vt:lpstr>Grants That Needed OCII/OneOCII</vt:lpstr>
      <vt:lpstr>Papers About Pieces of/by OneOCII #1</vt:lpstr>
      <vt:lpstr>Papers About Pieces of/by OneOCII #2</vt:lpstr>
      <vt:lpstr>Papers About Pieces of/by OneOCII #3</vt:lpstr>
      <vt:lpstr>HPC Capacity</vt:lpstr>
      <vt:lpstr> External Funding Summary</vt:lpstr>
      <vt:lpstr>External Research Grants</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 External Funding Summary</vt:lpstr>
      <vt:lpstr>OSCER Users vs Non-Users @ OU Norman #1</vt:lpstr>
      <vt:lpstr>OSCER Users vs Non-Users @ OU Norman #2</vt:lpstr>
      <vt:lpstr>Publications Facilitated by Research IT</vt:lpstr>
      <vt:lpstr>Top 10 OU Research Teams FY2020</vt:lpstr>
      <vt:lpstr>How Did We Get This Data?</vt:lpstr>
      <vt:lpstr>NSF AI Research Institute</vt:lpstr>
      <vt:lpstr>OU Meteorology NASA Projects</vt:lpstr>
      <vt:lpstr>Ongoing, Current and New Initiatives</vt:lpstr>
      <vt:lpstr>Virtual Residency</vt:lpstr>
      <vt:lpstr>Virtual Residency Program</vt:lpstr>
      <vt:lpstr>NEW! CCIFTD</vt:lpstr>
      <vt:lpstr>CCIFTD Board of Expert Advisors</vt:lpstr>
      <vt:lpstr>Lead, Follow or Get Out of the Way</vt:lpstr>
      <vt:lpstr>Taking Leadership</vt:lpstr>
      <vt:lpstr>Statewide Leadership Examples</vt:lpstr>
      <vt:lpstr>Regional Leadership Examples</vt:lpstr>
      <vt:lpstr>National Leadership Examples</vt:lpstr>
      <vt:lpstr>Acknowledgements</vt:lpstr>
      <vt:lpstr>Symposium 2004-19 Sponsors: Thank You!</vt:lpstr>
      <vt:lpstr>Thanks!</vt:lpstr>
      <vt:lpstr>Thanks: Plenary Speakers</vt:lpstr>
      <vt:lpstr>Thanks: Panel/Roundtable</vt:lpstr>
      <vt:lpstr>Thanks!</vt:lpstr>
      <vt:lpstr>To Learn More</vt:lpstr>
      <vt:lpstr>Thanks for your attention!  Questions?</vt:lpstr>
      <vt:lpstr>PowerPoint Presentation</vt:lpstr>
      <vt:lpstr>A Business Model for Physical Management of Big Data</vt:lpstr>
      <vt:lpstr>Business Model</vt:lpstr>
      <vt:lpstr>OURRstore Technology Strategy</vt:lpstr>
      <vt:lpstr>NSF MRI Grant</vt:lpstr>
      <vt:lpstr>Who’s Eligible? Who’s In?</vt:lpstr>
      <vt:lpstr>How Much Need?</vt:lpstr>
      <vt:lpstr>Yeah, But Tape Sucks!</vt:lpstr>
      <vt:lpstr>Investment Protection</vt:lpstr>
      <vt:lpstr>Longevity Strategy</vt:lpstr>
      <vt:lpstr>Longevity Mechanism</vt:lpstr>
      <vt:lpstr>Schooner: non-condominium nodes</vt:lpstr>
      <vt:lpstr>Schooner: Condominium, Haswell/Broadwell</vt:lpstr>
      <vt:lpstr>Schooner: Condominium, Skylake/Cascade Lake/KNL</vt:lpstr>
      <vt:lpstr>Schooner: Condominium, Sandy Bridge</vt:lpstr>
      <vt:lpstr>Schooner: non-condominium other</vt:lpstr>
      <vt:lpstr>New Supercomputer Features</vt:lpstr>
      <vt:lpstr>New Initiatives</vt:lpstr>
      <vt:lpstr>Research Computing and Enterprise IT</vt:lpstr>
      <vt:lpstr>Enterprise IT vs Research Computing</vt:lpstr>
      <vt:lpstr>Enterprise IT: Why 5 9s?</vt:lpstr>
      <vt:lpstr>Enterprise vs Research: Incentives</vt:lpstr>
      <vt:lpstr>Research: Why 1 ½ 9s?</vt:lpstr>
      <vt:lpstr>Research is the Enterprise Testbed</vt:lpstr>
    </vt:vector>
  </TitlesOfParts>
  <Company>University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Neeman, Henry J.</cp:lastModifiedBy>
  <cp:revision>900</cp:revision>
  <cp:lastPrinted>1601-01-01T00:00:00Z</cp:lastPrinted>
  <dcterms:created xsi:type="dcterms:W3CDTF">2001-08-18T12:37:15Z</dcterms:created>
  <dcterms:modified xsi:type="dcterms:W3CDTF">2021-09-29T13:28:27Z</dcterms:modified>
</cp:coreProperties>
</file>