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24"/>
  </p:notesMasterIdLst>
  <p:handoutMasterIdLst>
    <p:handoutMasterId r:id="rId25"/>
  </p:handoutMasterIdLst>
  <p:sldIdLst>
    <p:sldId id="701" r:id="rId2"/>
    <p:sldId id="1146" r:id="rId3"/>
    <p:sldId id="1142" r:id="rId4"/>
    <p:sldId id="1143" r:id="rId5"/>
    <p:sldId id="1147" r:id="rId6"/>
    <p:sldId id="1148" r:id="rId7"/>
    <p:sldId id="1144" r:id="rId8"/>
    <p:sldId id="1145" r:id="rId9"/>
    <p:sldId id="1141" r:id="rId10"/>
    <p:sldId id="1123" r:id="rId11"/>
    <p:sldId id="1109" r:id="rId12"/>
    <p:sldId id="1110" r:id="rId13"/>
    <p:sldId id="1111" r:id="rId14"/>
    <p:sldId id="1132" r:id="rId15"/>
    <p:sldId id="1133" r:id="rId16"/>
    <p:sldId id="1128" r:id="rId17"/>
    <p:sldId id="1129" r:id="rId18"/>
    <p:sldId id="1130" r:id="rId19"/>
    <p:sldId id="1149" r:id="rId20"/>
    <p:sldId id="1150" r:id="rId21"/>
    <p:sldId id="1122" r:id="rId22"/>
    <p:sldId id="1127" r:id="rId23"/>
  </p:sldIdLst>
  <p:sldSz cx="9144000" cy="6858000" type="screen4x3"/>
  <p:notesSz cx="6858000" cy="9144000"/>
  <p:custDataLst>
    <p:tags r:id="rId26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929"/>
    <a:srgbClr val="FF4747"/>
    <a:srgbClr val="FF00FF"/>
    <a:srgbClr val="FFCCFF"/>
    <a:srgbClr val="CC99FF"/>
    <a:srgbClr val="800080"/>
    <a:srgbClr val="CC6600"/>
    <a:srgbClr val="008000"/>
    <a:srgbClr val="A50021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544" autoAdjust="0"/>
  </p:normalViewPr>
  <p:slideViewPr>
    <p:cSldViewPr>
      <p:cViewPr varScale="1">
        <p:scale>
          <a:sx n="58" d="100"/>
          <a:sy n="58" d="100"/>
        </p:scale>
        <p:origin x="76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4623497-17EC-4C85-AF35-E567DE506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027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E03D026-CEFD-4132-B671-818C5F1E8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552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865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930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F3728E-6EC1-49E1-B72F-EBF7C1D7DF9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4965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F3728E-6EC1-49E1-B72F-EBF7C1D7DF9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4799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5532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766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0579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4838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6060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331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87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6778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1981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486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3906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2247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128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4"/>
          <p:cNvSpPr>
            <a:spLocks noChangeArrowheads="1"/>
          </p:cNvSpPr>
          <p:nvPr/>
        </p:nvSpPr>
        <p:spPr bwMode="auto">
          <a:xfrm>
            <a:off x="635000" y="24384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1035"/>
          <p:cNvSpPr>
            <a:spLocks noChangeArrowheads="1"/>
          </p:cNvSpPr>
          <p:nvPr/>
        </p:nvSpPr>
        <p:spPr bwMode="auto">
          <a:xfrm flipV="1">
            <a:off x="315913" y="3260725"/>
            <a:ext cx="8693150" cy="555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9404" name="Rectangle 1036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9405" name="Rectangle 103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1038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4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0444E359-79E0-4AF8-A8E7-4848D3ACC6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12"/>
          <p:cNvSpPr txBox="1">
            <a:spLocks noChangeArrowheads="1"/>
          </p:cNvSpPr>
          <p:nvPr userDrawn="1"/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ACI-REF Virtual Residency</a:t>
            </a:r>
          </a:p>
          <a:p>
            <a:pPr>
              <a:defRPr/>
            </a:pPr>
            <a:r>
              <a:rPr lang="en-US" dirty="0"/>
              <a:t>OK Supercomputing </a:t>
            </a:r>
            <a:r>
              <a:rPr lang="en-US" dirty="0" err="1"/>
              <a:t>Symp</a:t>
            </a:r>
            <a:r>
              <a:rPr lang="en-US" dirty="0"/>
              <a:t> 2017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35FF7-5179-46DA-B105-D41AB8E53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 txBox="1">
            <a:spLocks noChangeArrowheads="1"/>
          </p:cNvSpPr>
          <p:nvPr userDrawn="1"/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ACI-REF Virtual Residency</a:t>
            </a:r>
          </a:p>
          <a:p>
            <a:pPr>
              <a:defRPr/>
            </a:pPr>
            <a:r>
              <a:rPr lang="en-US" dirty="0"/>
              <a:t>OK Supercomputing </a:t>
            </a:r>
            <a:r>
              <a:rPr lang="en-US" dirty="0" err="1"/>
              <a:t>Symp</a:t>
            </a:r>
            <a:r>
              <a:rPr lang="en-US" dirty="0"/>
              <a:t> 2017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457200"/>
            <a:ext cx="2043113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5978525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A9AA8-B67F-451E-A4EA-DB0938330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 txBox="1">
            <a:spLocks noChangeArrowheads="1"/>
          </p:cNvSpPr>
          <p:nvPr userDrawn="1"/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ACI-REF Virtual Residency</a:t>
            </a:r>
          </a:p>
          <a:p>
            <a:pPr>
              <a:defRPr/>
            </a:pPr>
            <a:r>
              <a:rPr lang="en-US" dirty="0"/>
              <a:t>OK Supercomputing </a:t>
            </a:r>
            <a:r>
              <a:rPr lang="en-US" dirty="0" err="1"/>
              <a:t>Symp</a:t>
            </a:r>
            <a:r>
              <a:rPr lang="en-US" dirty="0"/>
              <a:t> 2017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2EC9EB-093D-4AEC-827C-43FD36EDF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2"/>
          <p:cNvSpPr txBox="1">
            <a:spLocks noChangeArrowheads="1"/>
          </p:cNvSpPr>
          <p:nvPr userDrawn="1"/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ACI-REF Virtual Residency</a:t>
            </a:r>
          </a:p>
          <a:p>
            <a:pPr>
              <a:defRPr/>
            </a:pPr>
            <a:r>
              <a:rPr lang="en-US" dirty="0"/>
              <a:t>OK Supercomputing </a:t>
            </a:r>
            <a:r>
              <a:rPr lang="en-US" dirty="0" err="1"/>
              <a:t>Symp</a:t>
            </a:r>
            <a:r>
              <a:rPr lang="en-US" dirty="0"/>
              <a:t> 2017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50A29B-C713-428D-8EEE-FBB5AB752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2"/>
          <p:cNvSpPr txBox="1">
            <a:spLocks noChangeArrowheads="1"/>
          </p:cNvSpPr>
          <p:nvPr userDrawn="1"/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ACI-REF Virtual Residency</a:t>
            </a:r>
          </a:p>
          <a:p>
            <a:pPr>
              <a:defRPr/>
            </a:pPr>
            <a:r>
              <a:rPr lang="en-US" dirty="0"/>
              <a:t>OK Supercomputing </a:t>
            </a:r>
            <a:r>
              <a:rPr lang="en-US" dirty="0" err="1"/>
              <a:t>Symp</a:t>
            </a:r>
            <a:r>
              <a:rPr lang="en-US" dirty="0"/>
              <a:t> 2017</a:t>
            </a: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371600"/>
            <a:ext cx="7924800" cy="4648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696F83-8082-4514-8AA9-864DCCAA6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 txBox="1">
            <a:spLocks noChangeArrowheads="1"/>
          </p:cNvSpPr>
          <p:nvPr userDrawn="1"/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ACI-REF Virtual Residency</a:t>
            </a:r>
          </a:p>
          <a:p>
            <a:pPr>
              <a:defRPr/>
            </a:pPr>
            <a:r>
              <a:rPr lang="en-US" dirty="0"/>
              <a:t>OK Supercomputing </a:t>
            </a:r>
            <a:r>
              <a:rPr lang="en-US" dirty="0" err="1"/>
              <a:t>Symp</a:t>
            </a:r>
            <a:r>
              <a:rPr lang="en-US" dirty="0"/>
              <a:t> 2017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FF6522-D39A-4EFB-9FD2-0F43165FD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 txBox="1">
            <a:spLocks noChangeArrowheads="1"/>
          </p:cNvSpPr>
          <p:nvPr userDrawn="1"/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ACI-REF Virtual Residency</a:t>
            </a:r>
          </a:p>
          <a:p>
            <a:pPr>
              <a:defRPr/>
            </a:pPr>
            <a:r>
              <a:rPr lang="en-US" dirty="0"/>
              <a:t>OK Supercomputing </a:t>
            </a:r>
            <a:r>
              <a:rPr lang="en-US" dirty="0" err="1"/>
              <a:t>Symp</a:t>
            </a:r>
            <a:r>
              <a:rPr lang="en-US" dirty="0"/>
              <a:t> 2017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2F73B-AF29-4A05-AF7F-4F48D44409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/>
              <a:t>ACI-REF Virtual Residency</a:t>
            </a:r>
          </a:p>
          <a:p>
            <a:pPr>
              <a:defRPr/>
            </a:pPr>
            <a:r>
              <a:rPr lang="en-US" dirty="0"/>
              <a:t>OK Supercomputing </a:t>
            </a:r>
            <a:r>
              <a:rPr lang="en-US" dirty="0" err="1"/>
              <a:t>Symp</a:t>
            </a:r>
            <a:r>
              <a:rPr lang="en-US" dirty="0"/>
              <a:t> 2017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04F282-5D9D-4EB2-A4AC-1849A209E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/>
              <a:t>ACI-REF Virtual Residency</a:t>
            </a:r>
          </a:p>
          <a:p>
            <a:pPr>
              <a:defRPr/>
            </a:pPr>
            <a:r>
              <a:rPr lang="en-US" dirty="0"/>
              <a:t>OK Supercomputing </a:t>
            </a:r>
            <a:r>
              <a:rPr lang="en-US" dirty="0" err="1"/>
              <a:t>Symp</a:t>
            </a:r>
            <a:r>
              <a:rPr lang="en-US" dirty="0"/>
              <a:t> 2017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AFA57-DB10-4D8E-B495-9E7DF239E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/>
              <a:t>ACI-REF Virtual Residency</a:t>
            </a:r>
          </a:p>
          <a:p>
            <a:pPr>
              <a:defRPr/>
            </a:pPr>
            <a:r>
              <a:rPr lang="en-US" dirty="0"/>
              <a:t>OK Supercomputing </a:t>
            </a:r>
            <a:r>
              <a:rPr lang="en-US" dirty="0" err="1"/>
              <a:t>Symp</a:t>
            </a:r>
            <a:r>
              <a:rPr lang="en-US" dirty="0"/>
              <a:t> 2017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6324600" y="6096000"/>
            <a:ext cx="152400" cy="762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/>
              <a:t>ACI-REF Virtual Residency</a:t>
            </a:r>
          </a:p>
          <a:p>
            <a:pPr>
              <a:defRPr/>
            </a:pPr>
            <a:r>
              <a:rPr lang="en-US" dirty="0"/>
              <a:t>OK Supercomputing </a:t>
            </a:r>
            <a:r>
              <a:rPr lang="en-US" dirty="0" err="1"/>
              <a:t>Symp</a:t>
            </a:r>
            <a:r>
              <a:rPr lang="en-US" dirty="0"/>
              <a:t> 2017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E5F05-49DD-403D-8B1B-C58F7D6A2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2"/>
          <p:cNvSpPr txBox="1">
            <a:spLocks noChangeArrowheads="1"/>
          </p:cNvSpPr>
          <p:nvPr userDrawn="1"/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ACI-REF Virtual Residency</a:t>
            </a:r>
          </a:p>
          <a:p>
            <a:pPr>
              <a:defRPr/>
            </a:pPr>
            <a:r>
              <a:rPr lang="en-US" dirty="0"/>
              <a:t>OK Supercomputing </a:t>
            </a:r>
            <a:r>
              <a:rPr lang="en-US" dirty="0" err="1"/>
              <a:t>Symp</a:t>
            </a:r>
            <a:r>
              <a:rPr lang="en-US" dirty="0"/>
              <a:t> 2017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A33A4-B068-4571-97F3-222EF8233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2"/>
          <p:cNvSpPr txBox="1">
            <a:spLocks noChangeArrowheads="1"/>
          </p:cNvSpPr>
          <p:nvPr userDrawn="1"/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ACI-REF Virtual Residency</a:t>
            </a:r>
          </a:p>
          <a:p>
            <a:pPr>
              <a:defRPr/>
            </a:pPr>
            <a:r>
              <a:rPr lang="en-US" dirty="0"/>
              <a:t>OK Supercomputing </a:t>
            </a:r>
            <a:r>
              <a:rPr lang="en-US" dirty="0" err="1"/>
              <a:t>Symp</a:t>
            </a:r>
            <a:r>
              <a:rPr lang="en-US" dirty="0"/>
              <a:t> 2017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CE84F-D98D-47F7-A4D6-21F3EE13A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2"/>
          <p:cNvSpPr txBox="1">
            <a:spLocks noChangeArrowheads="1"/>
          </p:cNvSpPr>
          <p:nvPr userDrawn="1"/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ACI-REF Virtual Residency</a:t>
            </a:r>
          </a:p>
          <a:p>
            <a:pPr>
              <a:defRPr/>
            </a:pPr>
            <a:r>
              <a:rPr lang="en-US" dirty="0"/>
              <a:t>OK Supercomputing </a:t>
            </a:r>
            <a:r>
              <a:rPr lang="en-US" dirty="0" err="1"/>
              <a:t>Symp</a:t>
            </a:r>
            <a:r>
              <a:rPr lang="en-US" dirty="0"/>
              <a:t> 2017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/>
              <a:t>ACI-REF Virtual Residency</a:t>
            </a:r>
          </a:p>
          <a:p>
            <a:pPr>
              <a:defRPr/>
            </a:pPr>
            <a:r>
              <a:rPr lang="en-US" dirty="0"/>
              <a:t>OK Supercomputing </a:t>
            </a:r>
            <a:r>
              <a:rPr lang="en-US" dirty="0" err="1"/>
              <a:t>Symp</a:t>
            </a:r>
            <a:r>
              <a:rPr lang="en-US" dirty="0"/>
              <a:t> 2017</a:t>
            </a:r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19125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3E90D56-9F13-476E-9C0C-A76A957C9F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8375" name="Rectangle 7"/>
          <p:cNvSpPr>
            <a:spLocks noChangeArrowheads="1"/>
          </p:cNvSpPr>
          <p:nvPr userDrawn="1"/>
        </p:nvSpPr>
        <p:spPr bwMode="gray">
          <a:xfrm>
            <a:off x="609600" y="3810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8376" name="Rectangle 8"/>
          <p:cNvSpPr>
            <a:spLocks noChangeArrowheads="1"/>
          </p:cNvSpPr>
          <p:nvPr userDrawn="1"/>
        </p:nvSpPr>
        <p:spPr bwMode="gray">
          <a:xfrm>
            <a:off x="304800" y="12192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3079" name="Rectangle 9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762000" y="457200"/>
            <a:ext cx="8021638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80" name="Rectangle 10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609600" y="12700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8" name="Group 11"/>
          <p:cNvGrpSpPr>
            <a:grpSpLocks/>
          </p:cNvGrpSpPr>
          <p:nvPr userDrawn="1"/>
        </p:nvGrpSpPr>
        <p:grpSpPr bwMode="auto">
          <a:xfrm>
            <a:off x="266700" y="6059424"/>
            <a:ext cx="2514600" cy="682752"/>
            <a:chOff x="1824" y="3120"/>
            <a:chExt cx="3168" cy="853"/>
          </a:xfrm>
        </p:grpSpPr>
        <p:pic>
          <p:nvPicPr>
            <p:cNvPr id="9" name="Picture 9" descr="ouit_logo_small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3456" y="3168"/>
              <a:ext cx="1536" cy="8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6" descr="ou201_logo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1824" y="3264"/>
              <a:ext cx="432" cy="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7" descr="oscer_logo_crimson_20060918"/>
            <p:cNvPicPr>
              <a:picLocks noChangeAspect="1" noChangeArrowheads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2304" y="3120"/>
              <a:ext cx="1209" cy="8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6113256"/>
            <a:ext cx="813456" cy="57508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78" r:id="rId3"/>
    <p:sldLayoutId id="2147483687" r:id="rId4"/>
    <p:sldLayoutId id="2147483679" r:id="rId5"/>
    <p:sldLayoutId id="2147483688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9" r:id="rId12"/>
    <p:sldLayoutId id="2147483690" r:id="rId13"/>
    <p:sldLayoutId id="2147483691" r:id="rId14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ts val="300"/>
        </a:spcBef>
        <a:spcAft>
          <a:spcPct val="0"/>
        </a:spcAft>
        <a:buClr>
          <a:srgbClr val="333399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300"/>
        </a:spcBef>
        <a:spcAft>
          <a:spcPct val="0"/>
        </a:spcAft>
        <a:buClr>
          <a:srgbClr val="A50021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ts val="300"/>
        </a:spcBef>
        <a:spcAft>
          <a:spcPct val="0"/>
        </a:spcAft>
        <a:buClr>
          <a:srgbClr val="008000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ts val="300"/>
        </a:spcBef>
        <a:spcAft>
          <a:spcPct val="0"/>
        </a:spcAft>
        <a:buClr>
          <a:srgbClr val="CC6600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ts val="3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jpe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hyperlink" Target="mailto:severini@ou.edu" TargetMode="External"/><Relationship Id="rId5" Type="http://schemas.openxmlformats.org/officeDocument/2006/relationships/hyperlink" Target="mailto:jwfergus@ou.edu" TargetMode="External"/><Relationship Id="rId4" Type="http://schemas.openxmlformats.org/officeDocument/2006/relationships/notesSlide" Target="../notesSlides/notesSlide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81000" y="4724400"/>
            <a:ext cx="152400" cy="1676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57200" y="946428"/>
            <a:ext cx="8382000" cy="2362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The Advanced Cyberinfrastructure Research and Education Facilitators</a:t>
            </a:r>
            <a:b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Virtual Residency Program</a:t>
            </a:r>
          </a:p>
        </p:txBody>
      </p:sp>
      <p:sp>
        <p:nvSpPr>
          <p:cNvPr id="11270" name="Rectangle 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AutoShape 4" descr="Image result for great plains network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81000" y="3308628"/>
            <a:ext cx="8458200" cy="1308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b="1"/>
              <a:t>Jim </a:t>
            </a:r>
            <a:r>
              <a:rPr lang="en-US" b="1" dirty="0"/>
              <a:t>Ferguson, University of Oklahoma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b="1" dirty="0"/>
              <a:t>Horst Severini, University of Oklahoma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endParaRPr lang="en-US" b="1" dirty="0"/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600" b="1" dirty="0"/>
              <a:t>Oklahoma Supercomputing Symposium 2017</a:t>
            </a:r>
          </a:p>
          <a:p>
            <a:pPr eaLnBrk="1" hangingPunct="1">
              <a:spcBef>
                <a:spcPts val="0"/>
              </a:spcBef>
            </a:pPr>
            <a:r>
              <a:rPr lang="en-US" sz="1600" b="1" dirty="0"/>
              <a:t>Wednesday September 27 2017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200400" y="6172200"/>
            <a:ext cx="2819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3200400" y="5363960"/>
            <a:ext cx="3886200" cy="1066800"/>
            <a:chOff x="1824" y="3120"/>
            <a:chExt cx="3168" cy="853"/>
          </a:xfrm>
        </p:grpSpPr>
        <p:pic>
          <p:nvPicPr>
            <p:cNvPr id="12" name="Picture 9" descr="ouit_logo_small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456" y="3168"/>
              <a:ext cx="1536" cy="8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6" descr="ou201_logo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824" y="3264"/>
              <a:ext cx="432" cy="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7" descr="oscer_logo_crimson_20060918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304" y="3120"/>
              <a:ext cx="1209" cy="8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975" y="4810433"/>
            <a:ext cx="2200744" cy="1555854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Residency Funding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478838" cy="4648200"/>
          </a:xfrm>
        </p:spPr>
        <p:txBody>
          <a:bodyPr/>
          <a:lstStyle/>
          <a:p>
            <a:r>
              <a:rPr lang="en-US" dirty="0"/>
              <a:t>OU (PI Henry Neeman) submitted a proposal to the Campus CI Engineer subprogram:</a:t>
            </a:r>
          </a:p>
          <a:p>
            <a:pPr lvl="1"/>
            <a:r>
              <a:rPr lang="en-US" dirty="0"/>
              <a:t>“A Model for Advanced Cyberinfrastructure Research and Education Facilitators”</a:t>
            </a:r>
          </a:p>
          <a:p>
            <a:pPr lvl="1"/>
            <a:r>
              <a:rPr lang="en-US" dirty="0"/>
              <a:t>$400K</a:t>
            </a:r>
          </a:p>
          <a:p>
            <a:pPr lvl="1"/>
            <a:r>
              <a:rPr lang="en-US" dirty="0"/>
              <a:t>Highlights the relationship between OU and the original ACI-REF project.</a:t>
            </a:r>
          </a:p>
          <a:p>
            <a:r>
              <a:rPr lang="en-US" dirty="0"/>
              <a:t>This proposal included:</a:t>
            </a:r>
          </a:p>
          <a:p>
            <a:pPr lvl="1"/>
            <a:r>
              <a:rPr lang="en-US" dirty="0"/>
              <a:t>National training regime: Provide a “virtual residency” program for Campus CI Engineers and other ACI-REFs, open to not only CC*IIE awardees and ACI-REF members but any institution that needs.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48429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900" dirty="0"/>
              <a:t>What Do We Cover?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work with researchers who are using CI.</a:t>
            </a:r>
          </a:p>
          <a:p>
            <a:pPr lvl="1"/>
            <a:r>
              <a:rPr lang="en-US" dirty="0"/>
              <a:t>How to talk to them.</a:t>
            </a:r>
          </a:p>
          <a:p>
            <a:pPr lvl="1"/>
            <a:r>
              <a:rPr lang="en-US" dirty="0"/>
              <a:t>How to help them.</a:t>
            </a:r>
          </a:p>
          <a:p>
            <a:r>
              <a:rPr lang="en-US" dirty="0"/>
              <a:t>How to contribute to, and ultimately to lead, grant proposals.</a:t>
            </a:r>
          </a:p>
          <a:p>
            <a:pPr lvl="1"/>
            <a:r>
              <a:rPr lang="en-US" dirty="0"/>
              <a:t>Some already us knew how to do this, so our job was             to help the rest.</a:t>
            </a:r>
          </a:p>
          <a:p>
            <a:r>
              <a:rPr lang="en-US" dirty="0"/>
              <a:t>Computational Science &amp; Engineering Track</a:t>
            </a:r>
          </a:p>
          <a:p>
            <a:pPr lvl="1"/>
            <a:r>
              <a:rPr lang="en-US" dirty="0"/>
              <a:t>Get some practice working with researchers.</a:t>
            </a:r>
          </a:p>
          <a:p>
            <a:r>
              <a:rPr lang="en-US" dirty="0"/>
              <a:t>Science DMZ Track (2015-16)</a:t>
            </a:r>
          </a:p>
          <a:p>
            <a:pPr lvl="1"/>
            <a:r>
              <a:rPr lang="en-US" dirty="0"/>
              <a:t>How to deploy and manage a Science DMZ.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05515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Aren’t We Trying to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</a:t>
            </a:r>
            <a:r>
              <a:rPr lang="en-US" b="1" u="sng" dirty="0"/>
              <a:t>AREN’T</a:t>
            </a:r>
            <a:r>
              <a:rPr lang="en-US" dirty="0"/>
              <a:t> trying to cover a lot of </a:t>
            </a:r>
            <a:r>
              <a:rPr lang="en-US" strike="sngStrike" dirty="0"/>
              <a:t>technical content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People can learn that from other sources.</a:t>
            </a:r>
          </a:p>
          <a:p>
            <a:r>
              <a:rPr lang="en-US" dirty="0"/>
              <a:t>Instead, the goal is to teach the </a:t>
            </a:r>
            <a:r>
              <a:rPr lang="en-US" b="1" u="sng" dirty="0"/>
              <a:t>PROFESSION</a:t>
            </a:r>
            <a:r>
              <a:rPr lang="en-US" dirty="0"/>
              <a:t> of             CI facilitation.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609306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Our Hidden Agenda?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real goal is to prepare for an upcoming transition to:</a:t>
            </a:r>
          </a:p>
          <a:p>
            <a:pPr lvl="1"/>
            <a:r>
              <a:rPr lang="en-US" dirty="0"/>
              <a:t>more need for this kind of skilled workforce, but</a:t>
            </a:r>
          </a:p>
          <a:p>
            <a:pPr lvl="1"/>
            <a:r>
              <a:rPr lang="en-US" dirty="0"/>
              <a:t>fewer people who know how to do it, with</a:t>
            </a:r>
          </a:p>
          <a:p>
            <a:pPr lvl="1"/>
            <a:r>
              <a:rPr lang="en-US" dirty="0"/>
              <a:t>no mechanism to prepare a sufficiently large cohort.</a:t>
            </a:r>
          </a:p>
          <a:p>
            <a:r>
              <a:rPr lang="en-US" dirty="0"/>
              <a:t>Some of the participants already knew how to do this.</a:t>
            </a:r>
          </a:p>
          <a:p>
            <a:pPr lvl="1"/>
            <a:r>
              <a:rPr lang="en-US" dirty="0"/>
              <a:t>But it took a very long time to learn on their own.</a:t>
            </a:r>
          </a:p>
          <a:p>
            <a:pPr lvl="1"/>
            <a:r>
              <a:rPr lang="en-US" dirty="0"/>
              <a:t>To keep up with demand, the community needs us to streamline the process so that new facilitators can become fully productive quickly.</a:t>
            </a:r>
          </a:p>
          <a:p>
            <a:r>
              <a:rPr lang="en-US" dirty="0"/>
              <a:t>These are the CI leaders of tomorrow.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062000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ACI-REF Workshop Agenda 2015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49738"/>
            <a:ext cx="4114800" cy="426561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1700" dirty="0"/>
              <a:t>SUNDAY (evening pizza party)</a:t>
            </a:r>
          </a:p>
          <a:p>
            <a:pPr lvl="1">
              <a:spcBef>
                <a:spcPts val="0"/>
              </a:spcBef>
            </a:pPr>
            <a:r>
              <a:rPr lang="en-US" sz="1500" dirty="0"/>
              <a:t>Welcome and virtual residency overview</a:t>
            </a:r>
          </a:p>
          <a:p>
            <a:pPr lvl="1">
              <a:spcBef>
                <a:spcPts val="0"/>
              </a:spcBef>
            </a:pPr>
            <a:r>
              <a:rPr lang="en-US" sz="1500" dirty="0"/>
              <a:t>Introduction to Research Cyberinfrastructure consulting</a:t>
            </a:r>
          </a:p>
          <a:p>
            <a:pPr lvl="1">
              <a:spcBef>
                <a:spcPts val="0"/>
              </a:spcBef>
            </a:pPr>
            <a:r>
              <a:rPr lang="en-US" sz="1500" dirty="0"/>
              <a:t>How to Give a CI Tour</a:t>
            </a:r>
          </a:p>
          <a:p>
            <a:pPr>
              <a:spcBef>
                <a:spcPts val="0"/>
              </a:spcBef>
            </a:pPr>
            <a:r>
              <a:rPr lang="en-US" sz="1700" dirty="0"/>
              <a:t>MONDAY</a:t>
            </a:r>
          </a:p>
          <a:p>
            <a:pPr lvl="1">
              <a:spcBef>
                <a:spcPts val="0"/>
              </a:spcBef>
            </a:pPr>
            <a:r>
              <a:rPr lang="en-US" sz="1500" dirty="0"/>
              <a:t>Early AM: Effective Communication: How to Talk to Researchers about Their Research</a:t>
            </a:r>
          </a:p>
          <a:p>
            <a:pPr lvl="1">
              <a:spcBef>
                <a:spcPts val="0"/>
              </a:spcBef>
            </a:pPr>
            <a:r>
              <a:rPr lang="en-US" sz="1500" dirty="0"/>
              <a:t>Computational and Data-enabled Science &amp; Engineering (CDS&amp;E) Track</a:t>
            </a:r>
          </a:p>
          <a:p>
            <a:pPr lvl="2">
              <a:spcBef>
                <a:spcPts val="0"/>
              </a:spcBef>
            </a:pPr>
            <a:r>
              <a:rPr lang="en-US" sz="1300" dirty="0"/>
              <a:t>Mid AM: Deploying Community Codes</a:t>
            </a:r>
          </a:p>
          <a:p>
            <a:pPr lvl="2">
              <a:spcBef>
                <a:spcPts val="0"/>
              </a:spcBef>
            </a:pPr>
            <a:r>
              <a:rPr lang="en-US" sz="1300" dirty="0"/>
              <a:t>Early PM: Real user presents their CDS&amp;E research</a:t>
            </a:r>
          </a:p>
          <a:p>
            <a:pPr lvl="1">
              <a:spcBef>
                <a:spcPts val="0"/>
              </a:spcBef>
            </a:pPr>
            <a:r>
              <a:rPr lang="en-US" sz="1500" dirty="0"/>
              <a:t>SCIENCE DMZ Track</a:t>
            </a:r>
          </a:p>
          <a:p>
            <a:pPr lvl="2">
              <a:spcBef>
                <a:spcPts val="0"/>
              </a:spcBef>
            </a:pPr>
            <a:r>
              <a:rPr lang="en-US" sz="1300" dirty="0"/>
              <a:t>Mid AM: </a:t>
            </a:r>
            <a:r>
              <a:rPr lang="en-US" sz="1300" dirty="0" err="1"/>
              <a:t>OpenFlow</a:t>
            </a:r>
            <a:r>
              <a:rPr lang="en-US" sz="1300" dirty="0"/>
              <a:t> - Lecture</a:t>
            </a:r>
          </a:p>
          <a:p>
            <a:pPr lvl="2">
              <a:spcBef>
                <a:spcPts val="0"/>
              </a:spcBef>
            </a:pPr>
            <a:r>
              <a:rPr lang="en-US" sz="1300" dirty="0"/>
              <a:t>Early PM: </a:t>
            </a:r>
            <a:r>
              <a:rPr lang="en-US" sz="1300" dirty="0" err="1"/>
              <a:t>OpenFlow</a:t>
            </a:r>
            <a:r>
              <a:rPr lang="en-US" sz="1300" dirty="0"/>
              <a:t> - Lab</a:t>
            </a:r>
          </a:p>
          <a:p>
            <a:pPr lvl="1">
              <a:spcBef>
                <a:spcPts val="0"/>
              </a:spcBef>
            </a:pPr>
            <a:r>
              <a:rPr lang="en-US" sz="1500" dirty="0"/>
              <a:t>Mid PM: CI User Support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349738"/>
            <a:ext cx="4572000" cy="426561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1700" dirty="0"/>
              <a:t>TUESDAY</a:t>
            </a:r>
          </a:p>
          <a:p>
            <a:pPr lvl="1">
              <a:spcBef>
                <a:spcPts val="0"/>
              </a:spcBef>
            </a:pPr>
            <a:r>
              <a:rPr lang="en-US" sz="1500" dirty="0"/>
              <a:t>Very Early AM: Project Guidelines</a:t>
            </a:r>
          </a:p>
          <a:p>
            <a:pPr lvl="1">
              <a:spcBef>
                <a:spcPts val="0"/>
              </a:spcBef>
            </a:pPr>
            <a:r>
              <a:rPr lang="en-US" sz="1500" dirty="0"/>
              <a:t>Early AM: Faculty: Tenure, Promotion, Reward System</a:t>
            </a:r>
          </a:p>
          <a:p>
            <a:pPr lvl="1">
              <a:spcBef>
                <a:spcPts val="0"/>
              </a:spcBef>
            </a:pPr>
            <a:r>
              <a:rPr lang="en-US" sz="1500" dirty="0"/>
              <a:t>CDS&amp;E Track</a:t>
            </a:r>
          </a:p>
          <a:p>
            <a:pPr lvl="2">
              <a:spcBef>
                <a:spcPts val="0"/>
              </a:spcBef>
            </a:pPr>
            <a:r>
              <a:rPr lang="en-US" sz="1300" dirty="0"/>
              <a:t>Mid AM: Benchmarking &amp; Tuning</a:t>
            </a:r>
          </a:p>
          <a:p>
            <a:pPr lvl="2">
              <a:spcBef>
                <a:spcPts val="0"/>
              </a:spcBef>
            </a:pPr>
            <a:r>
              <a:rPr lang="en-US" sz="1300" dirty="0"/>
              <a:t>Early PM: Real users present CDS&amp;E research</a:t>
            </a:r>
          </a:p>
          <a:p>
            <a:pPr lvl="2">
              <a:spcBef>
                <a:spcPts val="0"/>
              </a:spcBef>
            </a:pPr>
            <a:r>
              <a:rPr lang="en-US" sz="1300" dirty="0"/>
              <a:t>Mid PM: Real users: CI consulting practicum (“speed dating”)</a:t>
            </a:r>
          </a:p>
          <a:p>
            <a:pPr lvl="1">
              <a:spcBef>
                <a:spcPts val="0"/>
              </a:spcBef>
            </a:pPr>
            <a:r>
              <a:rPr lang="en-US" sz="1500" dirty="0"/>
              <a:t>SCIENCE DMZ Track</a:t>
            </a:r>
          </a:p>
          <a:p>
            <a:pPr lvl="2">
              <a:spcBef>
                <a:spcPts val="0"/>
              </a:spcBef>
            </a:pPr>
            <a:r>
              <a:rPr lang="en-US" sz="1300" dirty="0"/>
              <a:t>Mid AM: Exploring Open Daylight - Lecture</a:t>
            </a:r>
          </a:p>
          <a:p>
            <a:pPr lvl="2">
              <a:spcBef>
                <a:spcPts val="0"/>
              </a:spcBef>
            </a:pPr>
            <a:r>
              <a:rPr lang="en-US" sz="1300" dirty="0"/>
              <a:t>Early PM: Exploring Open Daylight - Lab</a:t>
            </a:r>
          </a:p>
          <a:p>
            <a:pPr lvl="2">
              <a:spcBef>
                <a:spcPts val="0"/>
              </a:spcBef>
            </a:pPr>
            <a:r>
              <a:rPr lang="en-US" sz="1300" dirty="0"/>
              <a:t>Mid PM: Real users' high bandwidth research</a:t>
            </a:r>
          </a:p>
          <a:p>
            <a:pPr>
              <a:spcBef>
                <a:spcPts val="0"/>
              </a:spcBef>
            </a:pPr>
            <a:r>
              <a:rPr lang="en-US" sz="1700" dirty="0"/>
              <a:t>WEDNESDAY</a:t>
            </a:r>
          </a:p>
          <a:p>
            <a:pPr lvl="1">
              <a:spcBef>
                <a:spcPts val="0"/>
              </a:spcBef>
            </a:pPr>
            <a:r>
              <a:rPr lang="en-US" sz="1500" dirty="0"/>
              <a:t>Early AM: Using Videoconferencing and Collaboration Technologies for Consulting</a:t>
            </a:r>
          </a:p>
          <a:p>
            <a:pPr lvl="1">
              <a:spcBef>
                <a:spcPts val="0"/>
              </a:spcBef>
            </a:pPr>
            <a:r>
              <a:rPr lang="en-US" sz="1500" dirty="0"/>
              <a:t>Mid AM: Writing Grant Proposals</a:t>
            </a:r>
          </a:p>
          <a:p>
            <a:pPr lvl="1">
              <a:spcBef>
                <a:spcPts val="0"/>
              </a:spcBef>
            </a:pPr>
            <a:r>
              <a:rPr lang="en-US" sz="1500" dirty="0"/>
              <a:t>PM: BREAK (free time)</a:t>
            </a:r>
          </a:p>
          <a:p>
            <a:pPr>
              <a:spcBef>
                <a:spcPts val="0"/>
              </a:spcBef>
            </a:pPr>
            <a:endParaRPr lang="en-US" sz="1900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ACI-REF Virtual Residency</a:t>
            </a:r>
          </a:p>
          <a:p>
            <a:pPr>
              <a:defRPr/>
            </a:pPr>
            <a:r>
              <a:rPr lang="en-US" dirty="0"/>
              <a:t>OK Supercomputing </a:t>
            </a:r>
            <a:r>
              <a:rPr lang="en-US" dirty="0" err="1"/>
              <a:t>Symp</a:t>
            </a:r>
            <a:r>
              <a:rPr lang="en-US" dirty="0"/>
              <a:t> 2017</a:t>
            </a:r>
          </a:p>
        </p:txBody>
      </p:sp>
    </p:spTree>
    <p:extLst>
      <p:ext uri="{BB962C8B-B14F-4D97-AF65-F5344CB8AC3E}">
        <p14:creationId xmlns:p14="http://schemas.microsoft.com/office/powerpoint/2010/main" val="2687789165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ACI-REF Workshop Agenda 2015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sz="1700" dirty="0"/>
              <a:t>THURSDAY</a:t>
            </a:r>
          </a:p>
          <a:p>
            <a:pPr lvl="1">
              <a:spcBef>
                <a:spcPts val="0"/>
              </a:spcBef>
            </a:pPr>
            <a:r>
              <a:rPr lang="en-US" sz="1500" dirty="0"/>
              <a:t>Early AM: The Shifting Landscape of CI Funding Opportunities</a:t>
            </a:r>
          </a:p>
          <a:p>
            <a:pPr lvl="1">
              <a:spcBef>
                <a:spcPts val="0"/>
              </a:spcBef>
            </a:pPr>
            <a:r>
              <a:rPr lang="en-US" sz="1500" dirty="0"/>
              <a:t>CDS&amp;E Track</a:t>
            </a:r>
          </a:p>
          <a:p>
            <a:pPr lvl="2">
              <a:spcBef>
                <a:spcPts val="0"/>
              </a:spcBef>
            </a:pPr>
            <a:r>
              <a:rPr lang="en-US" sz="1300" dirty="0"/>
              <a:t>Mid AM: Finding and Provisioning Remote Resources (XSEDE, OSG)</a:t>
            </a:r>
          </a:p>
          <a:p>
            <a:pPr lvl="2">
              <a:spcBef>
                <a:spcPts val="0"/>
              </a:spcBef>
            </a:pPr>
            <a:r>
              <a:rPr lang="en-US" sz="1300" dirty="0"/>
              <a:t>Early PM: Real users present CDS&amp;E research (“speed dating”)</a:t>
            </a:r>
          </a:p>
          <a:p>
            <a:pPr lvl="2">
              <a:spcBef>
                <a:spcPts val="0"/>
              </a:spcBef>
            </a:pPr>
            <a:r>
              <a:rPr lang="en-US" sz="1300" dirty="0"/>
              <a:t>Mid PM: Catch-up on unfinished talks</a:t>
            </a:r>
          </a:p>
          <a:p>
            <a:pPr lvl="1">
              <a:spcBef>
                <a:spcPts val="0"/>
              </a:spcBef>
            </a:pPr>
            <a:r>
              <a:rPr lang="en-US" sz="1500" dirty="0"/>
              <a:t>SCIENCE DMZ Track</a:t>
            </a:r>
          </a:p>
          <a:p>
            <a:pPr lvl="2">
              <a:spcBef>
                <a:spcPts val="0"/>
              </a:spcBef>
            </a:pPr>
            <a:r>
              <a:rPr lang="en-US" sz="1300" dirty="0"/>
              <a:t>Mid AM: The Software in SDN - Lecture</a:t>
            </a:r>
          </a:p>
          <a:p>
            <a:pPr lvl="2">
              <a:spcBef>
                <a:spcPts val="0"/>
              </a:spcBef>
            </a:pPr>
            <a:r>
              <a:rPr lang="en-US" sz="1300" dirty="0"/>
              <a:t>Early PM: The Software in SDN - Lab</a:t>
            </a:r>
          </a:p>
          <a:p>
            <a:pPr lvl="2">
              <a:spcBef>
                <a:spcPts val="0"/>
              </a:spcBef>
            </a:pPr>
            <a:r>
              <a:rPr lang="en-US" sz="1300" dirty="0"/>
              <a:t>Mid PM: Real users' high bandwidth research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sz="1700" dirty="0"/>
              <a:t>FRIDAY</a:t>
            </a:r>
          </a:p>
          <a:p>
            <a:pPr lvl="1">
              <a:spcBef>
                <a:spcPts val="0"/>
              </a:spcBef>
            </a:pPr>
            <a:r>
              <a:rPr lang="en-US" sz="1500" dirty="0"/>
              <a:t>Early AM: So You Want to Write a CI Proposal</a:t>
            </a:r>
          </a:p>
          <a:p>
            <a:pPr lvl="1">
              <a:spcBef>
                <a:spcPts val="0"/>
              </a:spcBef>
            </a:pPr>
            <a:r>
              <a:rPr lang="en-US" sz="1500" dirty="0"/>
              <a:t>Mid AM: Panel: Stories from the Trenches</a:t>
            </a:r>
          </a:p>
          <a:p>
            <a:pPr lvl="1">
              <a:spcBef>
                <a:spcPts val="0"/>
              </a:spcBef>
            </a:pPr>
            <a:r>
              <a:rPr lang="en-US" sz="1500" dirty="0"/>
              <a:t>Early PM: Project work time</a:t>
            </a:r>
          </a:p>
          <a:p>
            <a:pPr lvl="1">
              <a:spcBef>
                <a:spcPts val="0"/>
              </a:spcBef>
            </a:pPr>
            <a:r>
              <a:rPr lang="en-US" sz="1500" dirty="0"/>
              <a:t>Mid PM: Project work time</a:t>
            </a:r>
          </a:p>
          <a:p>
            <a:pPr lvl="1">
              <a:spcBef>
                <a:spcPts val="0"/>
              </a:spcBef>
            </a:pPr>
            <a:r>
              <a:rPr lang="en-US" sz="1500" dirty="0"/>
              <a:t>Late PM: Project presentations from early </a:t>
            </a:r>
            <a:r>
              <a:rPr lang="en-US" sz="1500" dirty="0" err="1"/>
              <a:t>departers</a:t>
            </a:r>
            <a:endParaRPr lang="en-US" sz="1500" dirty="0"/>
          </a:p>
          <a:p>
            <a:pPr>
              <a:spcBef>
                <a:spcPts val="0"/>
              </a:spcBef>
            </a:pPr>
            <a:r>
              <a:rPr lang="en-US" sz="1700" dirty="0"/>
              <a:t>SATURDAY</a:t>
            </a:r>
          </a:p>
          <a:p>
            <a:pPr lvl="1">
              <a:spcBef>
                <a:spcPts val="0"/>
              </a:spcBef>
            </a:pPr>
            <a:r>
              <a:rPr lang="en-US" sz="1500" dirty="0"/>
              <a:t>AM: Project presentations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2633663" y="6172200"/>
            <a:ext cx="3995737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ACI-REF Virtual Residency</a:t>
            </a:r>
          </a:p>
          <a:p>
            <a:pPr>
              <a:defRPr/>
            </a:pPr>
            <a:r>
              <a:rPr lang="en-US" dirty="0"/>
              <a:t>OK Supercomputing </a:t>
            </a:r>
            <a:r>
              <a:rPr lang="en-US" dirty="0" err="1"/>
              <a:t>Symp</a:t>
            </a:r>
            <a:r>
              <a:rPr lang="en-US" dirty="0"/>
              <a:t> 2017</a:t>
            </a:r>
          </a:p>
        </p:txBody>
      </p:sp>
    </p:spTree>
    <p:extLst>
      <p:ext uri="{BB962C8B-B14F-4D97-AF65-F5344CB8AC3E}">
        <p14:creationId xmlns:p14="http://schemas.microsoft.com/office/powerpoint/2010/main" val="2427754286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Theme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US" dirty="0"/>
              <a:t>How to Understand and Work with Real Researchers</a:t>
            </a:r>
          </a:p>
          <a:p>
            <a:pPr lvl="1"/>
            <a:r>
              <a:rPr lang="en-US" dirty="0"/>
              <a:t>Introduction to Research Cyberinfrastructure consulting</a:t>
            </a:r>
          </a:p>
          <a:p>
            <a:pPr lvl="1"/>
            <a:r>
              <a:rPr lang="en-US" dirty="0"/>
              <a:t>How to Give a CI Tour</a:t>
            </a:r>
          </a:p>
          <a:p>
            <a:pPr lvl="1"/>
            <a:r>
              <a:rPr lang="en-US" dirty="0"/>
              <a:t>Effective Communication: How to Talk to Researchers about Their Research</a:t>
            </a:r>
          </a:p>
          <a:p>
            <a:pPr lvl="1"/>
            <a:r>
              <a:rPr lang="en-US" dirty="0"/>
              <a:t>Real User Presents Their Research</a:t>
            </a:r>
          </a:p>
          <a:p>
            <a:pPr lvl="1"/>
            <a:r>
              <a:rPr lang="en-US" dirty="0"/>
              <a:t>CI User Support</a:t>
            </a:r>
          </a:p>
          <a:p>
            <a:pPr lvl="1"/>
            <a:r>
              <a:rPr lang="en-US" dirty="0"/>
              <a:t>Faculty: Tenure, Promotion, Reward System</a:t>
            </a:r>
          </a:p>
          <a:p>
            <a:pPr lvl="1"/>
            <a:r>
              <a:rPr lang="en-US" dirty="0"/>
              <a:t>Real users: CI facilitation practicum (“speed dating”)</a:t>
            </a:r>
          </a:p>
          <a:p>
            <a:pPr lvl="1"/>
            <a:r>
              <a:rPr lang="en-US" dirty="0"/>
              <a:t>Panel: Stories from the Trenches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548044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Theme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Tx/>
              <a:buSzPct val="100000"/>
              <a:buFont typeface="+mj-lt"/>
              <a:buAutoNum type="arabicPeriod" startAt="2"/>
            </a:pPr>
            <a:r>
              <a:rPr lang="en-US" dirty="0"/>
              <a:t>Technical Content</a:t>
            </a:r>
          </a:p>
          <a:p>
            <a:pPr lvl="1"/>
            <a:r>
              <a:rPr lang="en-US" dirty="0"/>
              <a:t>Deploying Community Codes</a:t>
            </a:r>
          </a:p>
          <a:p>
            <a:pPr lvl="1"/>
            <a:r>
              <a:rPr lang="en-US" dirty="0"/>
              <a:t>Benchmarking &amp; Tuning</a:t>
            </a:r>
          </a:p>
          <a:p>
            <a:pPr lvl="1"/>
            <a:r>
              <a:rPr lang="en-US" dirty="0"/>
              <a:t>Using Videoconferencing and Collaboration Technologies for Consulting</a:t>
            </a:r>
          </a:p>
          <a:p>
            <a:pPr lvl="1"/>
            <a:r>
              <a:rPr lang="en-US" dirty="0"/>
              <a:t>Science DMZ Content [2015-16]</a:t>
            </a:r>
          </a:p>
          <a:p>
            <a:pPr lvl="2"/>
            <a:r>
              <a:rPr lang="en-US" dirty="0" err="1"/>
              <a:t>OpenFlow</a:t>
            </a:r>
            <a:endParaRPr lang="en-US" dirty="0"/>
          </a:p>
          <a:p>
            <a:pPr lvl="2"/>
            <a:r>
              <a:rPr lang="en-US" dirty="0"/>
              <a:t>Exploring Open Daylight</a:t>
            </a:r>
          </a:p>
          <a:p>
            <a:pPr lvl="2"/>
            <a:r>
              <a:rPr lang="en-US" dirty="0"/>
              <a:t>The Software in Software Defined Networking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067240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Themes #3-4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Tx/>
              <a:buSzPct val="100000"/>
              <a:buFont typeface="+mj-lt"/>
              <a:buAutoNum type="arabicPeriod" startAt="3"/>
            </a:pPr>
            <a:r>
              <a:rPr lang="en-US" dirty="0"/>
              <a:t>Proposal Writing</a:t>
            </a:r>
          </a:p>
          <a:p>
            <a:pPr lvl="1"/>
            <a:r>
              <a:rPr lang="en-US" dirty="0"/>
              <a:t>Writing Grant Proposals</a:t>
            </a:r>
          </a:p>
          <a:p>
            <a:pPr lvl="1"/>
            <a:r>
              <a:rPr lang="en-US" dirty="0"/>
              <a:t>The Shifting Landscape of CI Funding Opportunities</a:t>
            </a:r>
          </a:p>
          <a:p>
            <a:pPr lvl="1"/>
            <a:r>
              <a:rPr lang="en-US" dirty="0"/>
              <a:t>So You Want to Write a CI Proposal</a:t>
            </a:r>
          </a:p>
          <a:p>
            <a:pPr marL="457200" indent="-457200">
              <a:buClrTx/>
              <a:buSzPct val="100000"/>
              <a:buFont typeface="+mj-lt"/>
              <a:buAutoNum type="arabicPeriod" startAt="4"/>
            </a:pPr>
            <a:r>
              <a:rPr lang="en-US" dirty="0"/>
              <a:t>The Cyberinfrastructure Milieu</a:t>
            </a:r>
          </a:p>
          <a:p>
            <a:pPr lvl="1"/>
            <a:r>
              <a:rPr lang="en-US" dirty="0"/>
              <a:t>Finding and Provisioning Remote Resources (XSEDE, OSG) [2015 only]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427847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Biweekly Calls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 facilitation issues, technical, leadership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Over 100 people have participated so far.</a:t>
            </a:r>
          </a:p>
          <a:p>
            <a:r>
              <a:rPr lang="en-US" dirty="0"/>
              <a:t>31 people have given or volunteered to give lightning talks.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00285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56619"/>
            <a:ext cx="7772400" cy="2491581"/>
          </a:xfrm>
        </p:spPr>
        <p:txBody>
          <a:bodyPr>
            <a:normAutofit/>
          </a:bodyPr>
          <a:lstStyle/>
          <a:p>
            <a:pPr algn="ctr"/>
            <a:r>
              <a:rPr lang="en-US" sz="5000" dirty="0">
                <a:solidFill>
                  <a:schemeClr val="tx1"/>
                </a:solidFill>
                <a:latin typeface="Arial Black" panose="020B0A04020102020204" pitchFamily="34" charset="0"/>
              </a:rPr>
              <a:t>What is an ACI-REF?</a:t>
            </a:r>
          </a:p>
          <a:p>
            <a:pPr algn="ctr"/>
            <a:endParaRPr lang="en-US" sz="5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268624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Writing Apprenticeship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Add-on to learn how to write grant proposals, by writing a grant proposal.</a:t>
            </a:r>
          </a:p>
          <a:p>
            <a:r>
              <a:rPr lang="en-US" dirty="0"/>
              <a:t>59 people have participated so far.</a:t>
            </a:r>
          </a:p>
          <a:p>
            <a:r>
              <a:rPr lang="en-US" dirty="0"/>
              <a:t>Started by writing a 1-pager about intermediate Virtual Residency workshops (~$50K).</a:t>
            </a:r>
          </a:p>
          <a:p>
            <a:r>
              <a:rPr lang="en-US" dirty="0"/>
              <a:t>Encouraged to expand to an NSF CyberTraining proposal ($500K).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033407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06710"/>
            <a:ext cx="8001000" cy="4648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050" dirty="0"/>
              <a:t>Portions of this material are based upon work supported by the National Science Foundation and the Department of Defense         under the following grants:</a:t>
            </a:r>
          </a:p>
          <a:p>
            <a:pPr lvl="1">
              <a:spcBef>
                <a:spcPts val="0"/>
              </a:spcBef>
            </a:pPr>
            <a:r>
              <a:rPr lang="en-US" sz="1200" dirty="0"/>
              <a:t>Grant No. EPS-0814361, “Building Oklahoma's Leadership Role in Cellulosic Bioenergy”</a:t>
            </a:r>
          </a:p>
          <a:p>
            <a:pPr lvl="1">
              <a:spcBef>
                <a:spcPts val="0"/>
              </a:spcBef>
            </a:pPr>
            <a:r>
              <a:rPr lang="en-US" sz="1200" dirty="0"/>
              <a:t>Grant No. EPS-0919466, “A </a:t>
            </a:r>
            <a:r>
              <a:rPr lang="en-US" sz="1200" dirty="0" err="1"/>
              <a:t>cyberCommons</a:t>
            </a:r>
            <a:r>
              <a:rPr lang="en-US" sz="1200" dirty="0"/>
              <a:t> for Ecological Forecasting”</a:t>
            </a:r>
          </a:p>
          <a:p>
            <a:pPr lvl="1">
              <a:spcBef>
                <a:spcPts val="0"/>
              </a:spcBef>
            </a:pPr>
            <a:r>
              <a:rPr lang="en-US" sz="1200" dirty="0"/>
              <a:t>Grant No. EPS-1006919, “Oklahoma Optical Initiative”</a:t>
            </a:r>
          </a:p>
          <a:p>
            <a:pPr lvl="1">
              <a:spcBef>
                <a:spcPts val="0"/>
              </a:spcBef>
            </a:pPr>
            <a:r>
              <a:rPr lang="en-US" sz="1200" dirty="0"/>
              <a:t>Grant No. OCI-10310029, “MRI: Acquisition of Extensible </a:t>
            </a:r>
            <a:r>
              <a:rPr lang="en-US" sz="1200" dirty="0" err="1"/>
              <a:t>Petascale</a:t>
            </a:r>
            <a:r>
              <a:rPr lang="en-US" sz="1200" dirty="0"/>
              <a:t> Storage for Data Intensive Research”</a:t>
            </a:r>
          </a:p>
          <a:p>
            <a:pPr lvl="1">
              <a:spcBef>
                <a:spcPts val="0"/>
              </a:spcBef>
            </a:pPr>
            <a:r>
              <a:rPr lang="en-US" sz="1200" dirty="0"/>
              <a:t>Grant No. OCI-1126330, “Acquisition of a High Performance Compute Cluster for Multidisciplinary Research”</a:t>
            </a:r>
          </a:p>
          <a:p>
            <a:pPr lvl="1">
              <a:spcBef>
                <a:spcPts val="0"/>
              </a:spcBef>
            </a:pPr>
            <a:r>
              <a:rPr lang="en-US" sz="1200" dirty="0"/>
              <a:t>Grant No. ACI- 1229107, “Acquisition of a High Performance Computing Cluster for Research and Education”</a:t>
            </a:r>
          </a:p>
          <a:p>
            <a:pPr lvl="1">
              <a:spcBef>
                <a:spcPts val="0"/>
              </a:spcBef>
            </a:pPr>
            <a:r>
              <a:rPr lang="en-US" sz="1200" dirty="0"/>
              <a:t>Grant No. EPS-1301789, “Adapting Socio-ecological Systems to Increased Climate Variability”</a:t>
            </a:r>
          </a:p>
          <a:p>
            <a:pPr lvl="1">
              <a:spcBef>
                <a:spcPts val="0"/>
              </a:spcBef>
            </a:pPr>
            <a:r>
              <a:rPr lang="en-US" sz="1200" dirty="0"/>
              <a:t>Grant No. ACI-1341028, “OneOklahoma Friction Free Network”</a:t>
            </a:r>
          </a:p>
          <a:p>
            <a:pPr lvl="1">
              <a:spcBef>
                <a:spcPts val="0"/>
              </a:spcBef>
            </a:pPr>
            <a:r>
              <a:rPr lang="en-US" sz="1200" b="1" dirty="0"/>
              <a:t>Grant No. ACI-1440783, “A Model for Advanced Cyberinfrastructure Research and Education Facilitators”</a:t>
            </a:r>
          </a:p>
          <a:p>
            <a:pPr lvl="1">
              <a:spcBef>
                <a:spcPts val="0"/>
              </a:spcBef>
            </a:pPr>
            <a:r>
              <a:rPr lang="en-US" sz="1200" dirty="0"/>
              <a:t>Grant No. ACI-1440774, “</a:t>
            </a:r>
            <a:r>
              <a:rPr lang="en-US" sz="1200" dirty="0" err="1"/>
              <a:t>ENabling</a:t>
            </a:r>
            <a:r>
              <a:rPr lang="en-US" sz="1200" dirty="0"/>
              <a:t> </a:t>
            </a:r>
            <a:r>
              <a:rPr lang="en-US" sz="1200" dirty="0" err="1"/>
              <a:t>CyberInfrastructure</a:t>
            </a:r>
            <a:r>
              <a:rPr lang="en-US" sz="1200" dirty="0"/>
              <a:t> via Training and Engagement”</a:t>
            </a:r>
          </a:p>
          <a:p>
            <a:pPr lvl="1">
              <a:spcBef>
                <a:spcPts val="0"/>
              </a:spcBef>
            </a:pPr>
            <a:r>
              <a:rPr lang="en-US" sz="1200" dirty="0"/>
              <a:t>Grant No. ACI-1531128, “MRI: Acquisition of Shared High Performance Compute Cluster for Multidisciplinary Computational and Data-Intensive Research,” OSU, $950K</a:t>
            </a:r>
          </a:p>
          <a:p>
            <a:pPr lvl="1">
              <a:spcBef>
                <a:spcPts val="0"/>
              </a:spcBef>
            </a:pPr>
            <a:r>
              <a:rPr lang="en-US" sz="1200" dirty="0"/>
              <a:t>Grant No. ?, “DURIP-ARO: Heterogeneous Cluster for Cyber-Physical System Security Analytics,” TU, $200K</a:t>
            </a:r>
          </a:p>
          <a:p>
            <a:pPr lvl="1">
              <a:spcBef>
                <a:spcPts val="0"/>
              </a:spcBef>
            </a:pPr>
            <a:r>
              <a:rPr lang="en-US" sz="1200" dirty="0"/>
              <a:t>Grant No. CNS-1531270, “MRI: Development of Heterogeneous Cluster for Cyber-Physical System Hybrid Analytics,” TU, $180K</a:t>
            </a:r>
          </a:p>
          <a:p>
            <a:pPr lvl="1">
              <a:spcBef>
                <a:spcPts val="0"/>
              </a:spcBef>
            </a:pPr>
            <a:r>
              <a:rPr lang="en-US" sz="1200" b="1" dirty="0"/>
              <a:t>Grant No. ACI-1546711, “EAGER: Fact-Gathering and Planning for a National-Scale </a:t>
            </a:r>
            <a:r>
              <a:rPr lang="en-US" sz="1200" b="1" dirty="0" err="1"/>
              <a:t>Cyberpractitioner</a:t>
            </a:r>
            <a:r>
              <a:rPr lang="en-US" sz="1200" b="1" dirty="0"/>
              <a:t> Program,” Internet2, $41K</a:t>
            </a:r>
          </a:p>
          <a:p>
            <a:pPr lvl="1">
              <a:spcBef>
                <a:spcPts val="0"/>
              </a:spcBef>
            </a:pPr>
            <a:r>
              <a:rPr lang="en-US" sz="1200" b="1" dirty="0"/>
              <a:t>Grant No. ACI-1620695, “RCN: Advancing Research and Education Through a National Network of Campus Research Computing, Infrastructures – The </a:t>
            </a:r>
            <a:r>
              <a:rPr lang="en-US" sz="1200" b="1" dirty="0" err="1"/>
              <a:t>CaRC</a:t>
            </a:r>
            <a:r>
              <a:rPr lang="en-US" sz="1200" b="1" dirty="0"/>
              <a:t> Consortium, “ Clemson U, $748K</a:t>
            </a:r>
          </a:p>
          <a:p>
            <a:pPr>
              <a:spcBef>
                <a:spcPts val="0"/>
              </a:spcBef>
            </a:pPr>
            <a:r>
              <a:rPr lang="en-US" sz="1700" dirty="0"/>
              <a:t>Dell provided seed systems for the OU Research Cloud (“</a:t>
            </a:r>
            <a:r>
              <a:rPr lang="en-US" sz="1700" dirty="0" err="1"/>
              <a:t>OURcloud</a:t>
            </a:r>
            <a:r>
              <a:rPr lang="en-US" sz="1700" dirty="0"/>
              <a:t>”) and the        OU Science DMZ.</a:t>
            </a:r>
          </a:p>
          <a:p>
            <a:pPr>
              <a:spcBef>
                <a:spcPts val="0"/>
              </a:spcBef>
            </a:pPr>
            <a:endParaRPr lang="en-US" sz="205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424145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733800"/>
            <a:ext cx="8001000" cy="190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6000" dirty="0">
                <a:latin typeface="Arial Black" panose="020B0A04020102020204" pitchFamily="34" charset="0"/>
              </a:rPr>
              <a:t>Thanks for your attention!</a:t>
            </a:r>
            <a:br>
              <a:rPr lang="en-US" sz="6000" dirty="0">
                <a:latin typeface="Arial Black" panose="020B0A04020102020204" pitchFamily="34" charset="0"/>
              </a:rPr>
            </a:br>
            <a:br>
              <a:rPr lang="en-US" sz="6000" dirty="0">
                <a:latin typeface="Arial Black" panose="020B0A04020102020204" pitchFamily="34" charset="0"/>
              </a:rPr>
            </a:br>
            <a:r>
              <a:rPr lang="en-US" sz="6000" dirty="0">
                <a:latin typeface="Arial Black" panose="020B0A04020102020204" pitchFamily="34" charset="0"/>
              </a:rPr>
              <a:t>Questions?</a:t>
            </a:r>
            <a:br>
              <a:rPr lang="en-US" sz="6000" dirty="0"/>
            </a:br>
            <a:r>
              <a:rPr lang="en-US" sz="3200" dirty="0">
                <a:hlinkClick r:id="rId5"/>
              </a:rPr>
              <a:t>jwfergus@ou.edu</a:t>
            </a:r>
            <a:br>
              <a:rPr lang="en-US" sz="3200" dirty="0"/>
            </a:br>
            <a:r>
              <a:rPr lang="en-US" sz="3200" dirty="0">
                <a:hlinkClick r:id="rId6"/>
              </a:rPr>
              <a:t>severini@ou.edu</a:t>
            </a:r>
            <a:r>
              <a:rPr lang="en-US" sz="3200" dirty="0"/>
              <a:t> 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80899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0173264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ACI-REF?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Advanced Cyberinfrastructure Research &amp; Education Facilitator (term invented by </a:t>
            </a:r>
            <a:r>
              <a:rPr lang="en-US" dirty="0" err="1"/>
              <a:t>Miron</a:t>
            </a:r>
            <a:r>
              <a:rPr lang="en-US" dirty="0"/>
              <a:t> </a:t>
            </a:r>
            <a:r>
              <a:rPr lang="en-US" dirty="0" err="1"/>
              <a:t>Livny</a:t>
            </a:r>
            <a:r>
              <a:rPr lang="en-US" dirty="0"/>
              <a:t>)</a:t>
            </a:r>
          </a:p>
          <a:p>
            <a:pPr>
              <a:spcBef>
                <a:spcPts val="0"/>
              </a:spcBef>
            </a:pPr>
            <a:r>
              <a:rPr lang="en-US" dirty="0"/>
              <a:t>Work with users -- researchers and educators -- to help them improve their research and/or education productivity using advanced cyberinfrastructure.</a:t>
            </a:r>
          </a:p>
          <a:p>
            <a:pPr>
              <a:spcBef>
                <a:spcPts val="0"/>
              </a:spcBef>
            </a:pPr>
            <a:r>
              <a:rPr lang="en-US" dirty="0"/>
              <a:t>Typically, one or a few ACI-REFs have responsibility for an entire institution, or multiple institutions.</a:t>
            </a:r>
          </a:p>
          <a:p>
            <a:pPr>
              <a:spcBef>
                <a:spcPts val="0"/>
              </a:spcBef>
            </a:pPr>
            <a:r>
              <a:rPr lang="en-US" dirty="0"/>
              <a:t>Some ACI-REFs are:</a:t>
            </a:r>
          </a:p>
          <a:p>
            <a:pPr lvl="1">
              <a:spcBef>
                <a:spcPts val="0"/>
              </a:spcBef>
            </a:pPr>
            <a:r>
              <a:rPr lang="en-US" dirty="0"/>
              <a:t>faculty or former faculty;</a:t>
            </a:r>
          </a:p>
          <a:p>
            <a:pPr lvl="1">
              <a:spcBef>
                <a:spcPts val="0"/>
              </a:spcBef>
            </a:pPr>
            <a:r>
              <a:rPr lang="en-US" dirty="0"/>
              <a:t>postdocs or former postdocs;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research staff or former research staff;</a:t>
            </a:r>
          </a:p>
          <a:p>
            <a:pPr lvl="1">
              <a:spcBef>
                <a:spcPts val="0"/>
              </a:spcBef>
            </a:pPr>
            <a:r>
              <a:rPr lang="en-US" dirty="0"/>
              <a:t>IT professionals;</a:t>
            </a:r>
          </a:p>
          <a:p>
            <a:pPr lvl="1">
              <a:spcBef>
                <a:spcPts val="0"/>
              </a:spcBef>
            </a:pPr>
            <a:r>
              <a:rPr lang="en-US" dirty="0"/>
              <a:t>graduate or undergraduate students.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85623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900" dirty="0"/>
              <a:t>ACI-REF: Define Narrow or Broad?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35120"/>
            <a:ext cx="8755040" cy="464820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Should “ACI-REF” be well-defined, or intentionally vague?</a:t>
            </a:r>
          </a:p>
          <a:p>
            <a:r>
              <a:rPr lang="en-US" dirty="0"/>
              <a:t>U Oklahoma (OU) is ranked ~#100 in the US (e.g., US News,  NSF external research funding rankings).</a:t>
            </a:r>
          </a:p>
          <a:p>
            <a:r>
              <a:rPr lang="en-US" dirty="0"/>
              <a:t>We can barely cobble together 1.5 FTE of ACI-REF internal funds.</a:t>
            </a:r>
          </a:p>
          <a:p>
            <a:r>
              <a:rPr lang="en-US" dirty="0"/>
              <a:t>Therefore, at most ~100 institutions can afford 2 ACI-REF FTE, and maybe ~50 can afford 3 or more ACI-REF FTEs.</a:t>
            </a:r>
          </a:p>
          <a:p>
            <a:r>
              <a:rPr lang="en-US" dirty="0"/>
              <a:t>There are 329 US institutions with Carnegie classification of “doctoral.”</a:t>
            </a:r>
          </a:p>
          <a:p>
            <a:r>
              <a:rPr lang="en-US" dirty="0"/>
              <a:t>Narrow definition =&gt; no profession (~100 people = exception)</a:t>
            </a:r>
          </a:p>
          <a:p>
            <a:r>
              <a:rPr lang="en-US" dirty="0"/>
              <a:t>Broad, vague definition =&gt; maybe a profession (~1000 people)</a:t>
            </a:r>
          </a:p>
          <a:p>
            <a:r>
              <a:rPr lang="en-US" dirty="0"/>
              <a:t>Or, convince institutional administrations to reprioritize funding (per Jim </a:t>
            </a:r>
            <a:r>
              <a:rPr lang="en-US" dirty="0" err="1"/>
              <a:t>Bottum</a:t>
            </a:r>
            <a:r>
              <a:rPr lang="en-US" dirty="0"/>
              <a:t>).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35277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the ACI-REF Career Path?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94177"/>
            <a:ext cx="7924800" cy="4648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Preferably an advanced degree in a STEM discipline.</a:t>
            </a:r>
          </a:p>
          <a:p>
            <a:pPr lvl="1">
              <a:spcBef>
                <a:spcPts val="0"/>
              </a:spcBef>
            </a:pPr>
            <a:r>
              <a:rPr lang="en-US" dirty="0"/>
              <a:t>But, at many doctoral institutions, you could easily have only one person doing everything CI-related (HPC sysadmin,  ACI-REF, Campus Champion, proposal writing, </a:t>
            </a:r>
            <a:r>
              <a:rPr lang="en-US" dirty="0" err="1"/>
              <a:t>etc</a:t>
            </a:r>
            <a:r>
              <a:rPr lang="en-US" dirty="0"/>
              <a:t>).</a:t>
            </a:r>
          </a:p>
          <a:p>
            <a:pPr>
              <a:spcBef>
                <a:spcPts val="0"/>
              </a:spcBef>
            </a:pPr>
            <a:r>
              <a:rPr lang="en-US" dirty="0"/>
              <a:t>ACI-REF Virtual Residency early on</a:t>
            </a:r>
          </a:p>
          <a:p>
            <a:pPr>
              <a:spcBef>
                <a:spcPts val="0"/>
              </a:spcBef>
            </a:pPr>
            <a:r>
              <a:rPr lang="en-US" dirty="0"/>
              <a:t>Campus Champion</a:t>
            </a:r>
          </a:p>
          <a:p>
            <a:pPr>
              <a:spcBef>
                <a:spcPts val="0"/>
              </a:spcBef>
            </a:pPr>
            <a:r>
              <a:rPr lang="en-US" dirty="0"/>
              <a:t>Lots of CI workshops (National Computational Science Institute, Linux Clusters Institute, XSEDE,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>
              <a:spcBef>
                <a:spcPts val="0"/>
              </a:spcBef>
            </a:pPr>
            <a:r>
              <a:rPr lang="en-US" dirty="0"/>
              <a:t>Coalition for Academic Scientific Computation and  Campus Research Computing (</a:t>
            </a:r>
            <a:r>
              <a:rPr lang="en-US" dirty="0" err="1"/>
              <a:t>CaRC</a:t>
            </a:r>
            <a:r>
              <a:rPr lang="en-US" dirty="0"/>
              <a:t>) Consortium</a:t>
            </a:r>
          </a:p>
          <a:p>
            <a:pPr>
              <a:spcBef>
                <a:spcPts val="0"/>
              </a:spcBef>
            </a:pPr>
            <a:r>
              <a:rPr lang="en-US" dirty="0"/>
              <a:t>Institutional center deputy director, then director</a:t>
            </a:r>
          </a:p>
          <a:p>
            <a:pPr>
              <a:spcBef>
                <a:spcPts val="0"/>
              </a:spcBef>
            </a:pPr>
            <a:r>
              <a:rPr lang="en-US" dirty="0"/>
              <a:t>Aspiration: training and mentoring opportunities at every career stage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26991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ACI-REF is the Best Job Ever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Every day, you get to see how the work you do helps         other people to be successful.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71864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56619"/>
            <a:ext cx="7772400" cy="2491581"/>
          </a:xfrm>
        </p:spPr>
        <p:txBody>
          <a:bodyPr>
            <a:normAutofit/>
          </a:bodyPr>
          <a:lstStyle/>
          <a:p>
            <a:pPr algn="ctr"/>
            <a:r>
              <a:rPr lang="en-US" sz="5000" dirty="0">
                <a:solidFill>
                  <a:schemeClr val="tx1"/>
                </a:solidFill>
                <a:latin typeface="Arial Black" panose="020B0A04020102020204" pitchFamily="34" charset="0"/>
              </a:rPr>
              <a:t>Virtual Residency</a:t>
            </a:r>
          </a:p>
          <a:p>
            <a:pPr algn="ctr"/>
            <a:endParaRPr lang="en-US" sz="5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92717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ACI-REF Virtual Residency: Why?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CI Facilitators have strong experience within their discipline (often non-CS).</a:t>
            </a:r>
          </a:p>
          <a:p>
            <a:r>
              <a:rPr lang="en-US" dirty="0"/>
              <a:t>Most CI Facilitators and CI Engineers haven’t been faculty.</a:t>
            </a:r>
          </a:p>
          <a:p>
            <a:r>
              <a:rPr lang="en-US" dirty="0"/>
              <a:t>Sometimes little or no research experience (especially for SDN-focused CI Engineers).</a:t>
            </a:r>
          </a:p>
          <a:p>
            <a:r>
              <a:rPr lang="en-US" dirty="0"/>
              <a:t>Even if strong research background, typically little or no experience with research outside their own discipline.</a:t>
            </a:r>
          </a:p>
          <a:p>
            <a:r>
              <a:rPr lang="en-US" dirty="0"/>
              <a:t>When we started the Virtual Residency in 2015, there were no local, regional or national programs to teach people   how to be an ACI-REF.</a:t>
            </a:r>
          </a:p>
          <a:p>
            <a:r>
              <a:rPr lang="en-US" dirty="0"/>
              <a:t>In the olden days, you could take your time learning how to do this -- but not anymore ….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44916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900" dirty="0"/>
              <a:t>Virtual Residency Attendees 2015-17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1472"/>
            <a:ext cx="8326438" cy="4648200"/>
          </a:xfrm>
        </p:spPr>
        <p:txBody>
          <a:bodyPr/>
          <a:lstStyle/>
          <a:p>
            <a:pPr marL="0" indent="0">
              <a:spcBef>
                <a:spcPts val="300"/>
              </a:spcBef>
              <a:buNone/>
            </a:pPr>
            <a:r>
              <a:rPr lang="en-US" sz="2300" dirty="0"/>
              <a:t>2015-17: 286 people from 173 institutions in 51 US states &amp; territories (missing TN, USVI, Guam) plus 5 other countries (Canada, Kenya, Mexico, Nigeria, United Kingdom):</a:t>
            </a:r>
          </a:p>
          <a:p>
            <a:r>
              <a:rPr lang="en-US" dirty="0"/>
              <a:t>  36 (13%) from   26 (15%) Minority Serving Institutions</a:t>
            </a:r>
          </a:p>
          <a:p>
            <a:r>
              <a:rPr lang="en-US" dirty="0"/>
              <a:t>  38 (13%) from   33 (19%) non-PhD-granting institutions</a:t>
            </a:r>
          </a:p>
          <a:p>
            <a:r>
              <a:rPr lang="en-US" dirty="0"/>
              <a:t>  94 (33%) from   59 (34%) institutions in 25 of 27 (93%) EPSCoR jurisdictions</a:t>
            </a:r>
          </a:p>
          <a:p>
            <a:r>
              <a:rPr lang="en-US" dirty="0"/>
              <a:t>206 (72%) from 114 (66%) of Campus Champion institutions (49% of CC institutions)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09600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91440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494928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PWI" val="9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NBP" val="1"/>
  <p:tag name="BSN" val="1"/>
  <p:tag name="SVT" val="TRUE"/>
  <p:tag name="CVB" val="1"/>
  <p:tag name="SPT" val="FALSE"/>
  <p:tag name="CII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6"/>
  <p:tag name="NBP" val="1"/>
  <p:tag name="BSN" val="56"/>
  <p:tag name="SVT" val="TRUE"/>
  <p:tag name="CVB" val="56"/>
  <p:tag name="SPT" val="FALSE"/>
  <p:tag name="CII" val="5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23356</TotalTime>
  <Words>1798</Words>
  <Application>Microsoft Office PowerPoint</Application>
  <PresentationFormat>On-screen Show (4:3)</PresentationFormat>
  <Paragraphs>225</Paragraphs>
  <Slides>22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Arial Black</vt:lpstr>
      <vt:lpstr>Tahoma</vt:lpstr>
      <vt:lpstr>Times New Roman</vt:lpstr>
      <vt:lpstr>Wingdings</vt:lpstr>
      <vt:lpstr>Blends</vt:lpstr>
      <vt:lpstr>The Advanced Cyberinfrastructure Research and Education Facilitators Virtual Residency Program</vt:lpstr>
      <vt:lpstr>PowerPoint Presentation</vt:lpstr>
      <vt:lpstr>What is an ACI-REF?</vt:lpstr>
      <vt:lpstr>ACI-REF: Define Narrow or Broad?</vt:lpstr>
      <vt:lpstr>What’s the ACI-REF Career Path?</vt:lpstr>
      <vt:lpstr>Why ACI-REF is the Best Job Ever</vt:lpstr>
      <vt:lpstr>PowerPoint Presentation</vt:lpstr>
      <vt:lpstr>ACI-REF Virtual Residency: Why?</vt:lpstr>
      <vt:lpstr>Virtual Residency Attendees 2015-17</vt:lpstr>
      <vt:lpstr>Virtual Residency Funding</vt:lpstr>
      <vt:lpstr>What Do We Cover?</vt:lpstr>
      <vt:lpstr>What Aren’t We Trying to Do?</vt:lpstr>
      <vt:lpstr>What’s Our Hidden Agenda?</vt:lpstr>
      <vt:lpstr>ACI-REF Workshop Agenda 2015</vt:lpstr>
      <vt:lpstr>ACI-REF Workshop Agenda 2015</vt:lpstr>
      <vt:lpstr>Theme #1</vt:lpstr>
      <vt:lpstr>Theme #2</vt:lpstr>
      <vt:lpstr>Themes #3-4</vt:lpstr>
      <vt:lpstr>Biweekly Calls</vt:lpstr>
      <vt:lpstr>Proposal Writing Apprenticeship</vt:lpstr>
      <vt:lpstr>Acknowledgements</vt:lpstr>
      <vt:lpstr>Thanks for your attention!  Questions? jwfergus@ou.edu severini@ou.edu  </vt:lpstr>
    </vt:vector>
  </TitlesOfParts>
  <Company>University of Oklahoma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Supercomputing in Plain English: Overview</dc:title>
  <dc:creator>Henry Neeman</dc:creator>
  <cp:lastModifiedBy>Ferguson, James</cp:lastModifiedBy>
  <cp:revision>710</cp:revision>
  <cp:lastPrinted>1601-01-01T00:00:00Z</cp:lastPrinted>
  <dcterms:created xsi:type="dcterms:W3CDTF">2001-08-18T12:37:15Z</dcterms:created>
  <dcterms:modified xsi:type="dcterms:W3CDTF">2017-09-26T16:05:03Z</dcterms:modified>
</cp:coreProperties>
</file>