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Lst>
  <p:notesMasterIdLst>
    <p:notesMasterId r:id="rId12"/>
  </p:notesMasterIdLst>
  <p:handoutMasterIdLst>
    <p:handoutMasterId r:id="rId13"/>
  </p:handoutMasterIdLst>
  <p:sldIdLst>
    <p:sldId id="256" r:id="rId3"/>
    <p:sldId id="398" r:id="rId4"/>
    <p:sldId id="400" r:id="rId5"/>
    <p:sldId id="279" r:id="rId6"/>
    <p:sldId id="409" r:id="rId7"/>
    <p:sldId id="411" r:id="rId8"/>
    <p:sldId id="412" r:id="rId9"/>
    <p:sldId id="413" r:id="rId10"/>
    <p:sldId id="368" r:id="rId11"/>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80" autoAdjust="0"/>
    <p:restoredTop sz="69163" autoAdjust="0"/>
  </p:normalViewPr>
  <p:slideViewPr>
    <p:cSldViewPr>
      <p:cViewPr varScale="1">
        <p:scale>
          <a:sx n="51" d="100"/>
          <a:sy n="51" d="100"/>
        </p:scale>
        <p:origin x="1218" y="78"/>
      </p:cViewPr>
      <p:guideLst>
        <p:guide orient="horz" pos="2160"/>
        <p:guide pos="2880"/>
      </p:guideLst>
    </p:cSldViewPr>
  </p:slideViewPr>
  <p:notesTextViewPr>
    <p:cViewPr>
      <p:scale>
        <a:sx n="3" d="2"/>
        <a:sy n="3" d="2"/>
      </p:scale>
      <p:origin x="0" y="-1704"/>
    </p:cViewPr>
  </p:notesTextViewPr>
  <p:sorterViewPr>
    <p:cViewPr>
      <p:scale>
        <a:sx n="80" d="100"/>
        <a:sy n="80" d="100"/>
      </p:scale>
      <p:origin x="0" y="26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68154"/>
          </a:xfrm>
          <a:prstGeom prst="rect">
            <a:avLst/>
          </a:prstGeom>
        </p:spPr>
        <p:txBody>
          <a:bodyPr vert="horz" lIns="93932" tIns="46966" rIns="93932" bIns="46966" rtlCol="0"/>
          <a:lstStyle>
            <a:lvl1pPr algn="r">
              <a:defRPr sz="1200"/>
            </a:lvl1pPr>
          </a:lstStyle>
          <a:p>
            <a:fld id="{1775E17E-CFE4-4BC6-92EA-403BBA85485C}" type="datetimeFigureOut">
              <a:rPr lang="en-US" smtClean="0"/>
              <a:t>9/26/2017</a:t>
            </a:fld>
            <a:endParaRPr lang="en-US"/>
          </a:p>
        </p:txBody>
      </p:sp>
      <p:sp>
        <p:nvSpPr>
          <p:cNvPr id="4" name="Footer Placeholder 3"/>
          <p:cNvSpPr>
            <a:spLocks noGrp="1"/>
          </p:cNvSpPr>
          <p:nvPr>
            <p:ph type="ftr" sz="quarter" idx="2"/>
          </p:nvPr>
        </p:nvSpPr>
        <p:spPr>
          <a:xfrm>
            <a:off x="0" y="8893297"/>
            <a:ext cx="3066733" cy="468154"/>
          </a:xfrm>
          <a:prstGeom prst="rect">
            <a:avLst/>
          </a:prstGeom>
        </p:spPr>
        <p:txBody>
          <a:bodyPr vert="horz" lIns="93932" tIns="46966" rIns="93932" bIns="46966"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893297"/>
            <a:ext cx="3066733" cy="468154"/>
          </a:xfrm>
          <a:prstGeom prst="rect">
            <a:avLst/>
          </a:prstGeom>
        </p:spPr>
        <p:txBody>
          <a:bodyPr vert="horz" lIns="93932" tIns="46966" rIns="93932" bIns="46966" rtlCol="0" anchor="b"/>
          <a:lstStyle>
            <a:lvl1pPr algn="r">
              <a:defRPr sz="1200"/>
            </a:lvl1pPr>
          </a:lstStyle>
          <a:p>
            <a:fld id="{474456E5-9FB9-4822-A3E4-CB3258193E4C}" type="slidenum">
              <a:rPr lang="en-US" smtClean="0"/>
              <a:t>‹#›</a:t>
            </a:fld>
            <a:endParaRPr lang="en-US"/>
          </a:p>
        </p:txBody>
      </p:sp>
    </p:spTree>
    <p:extLst>
      <p:ext uri="{BB962C8B-B14F-4D97-AF65-F5344CB8AC3E}">
        <p14:creationId xmlns:p14="http://schemas.microsoft.com/office/powerpoint/2010/main" val="3265465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2" tIns="46966" rIns="93932" bIns="46966" rtlCol="0"/>
          <a:lstStyle>
            <a:lvl1pPr algn="r">
              <a:defRPr sz="1200"/>
            </a:lvl1pPr>
          </a:lstStyle>
          <a:p>
            <a:fld id="{BA4A93DF-6B12-40E1-B5AD-219D9F525549}" type="datetimeFigureOut">
              <a:rPr lang="en-US" smtClean="0"/>
              <a:t>9/26/2017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2" tIns="46966" rIns="93932" bIns="46966"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2" tIns="46966" rIns="93932" bIns="469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8154"/>
          </a:xfrm>
          <a:prstGeom prst="rect">
            <a:avLst/>
          </a:prstGeom>
        </p:spPr>
        <p:txBody>
          <a:bodyPr vert="horz" lIns="93932" tIns="46966" rIns="93932"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3932" tIns="46966" rIns="93932" bIns="46966" rtlCol="0" anchor="b"/>
          <a:lstStyle>
            <a:lvl1pPr algn="r">
              <a:defRPr sz="1200"/>
            </a:lvl1pPr>
          </a:lstStyle>
          <a:p>
            <a:fld id="{13D0930A-E1BB-4373-9006-521A62D85D35}" type="slidenum">
              <a:rPr lang="en-US" smtClean="0"/>
              <a:t>‹#›</a:t>
            </a:fld>
            <a:endParaRPr lang="en-US"/>
          </a:p>
        </p:txBody>
      </p:sp>
    </p:spTree>
    <p:extLst>
      <p:ext uri="{BB962C8B-B14F-4D97-AF65-F5344CB8AC3E}">
        <p14:creationId xmlns:p14="http://schemas.microsoft.com/office/powerpoint/2010/main" val="4115408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orcid.library.okstate.edu/" TargetMode="External"/><Relationship Id="rId7" Type="http://schemas.openxmlformats.org/officeDocument/2006/relationships/hyperlink" Target="http://info.library.okstate.edu/GraduateDigitalBadges"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goo.gl/2fFoUJ" TargetMode="External"/><Relationship Id="rId5" Type="http://schemas.openxmlformats.org/officeDocument/2006/relationships/hyperlink" Target="https://osf.io/institutions/okstate/" TargetMode="External"/><Relationship Id="rId4" Type="http://schemas.openxmlformats.org/officeDocument/2006/relationships/hyperlink" Target="https://shareok.org/"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13D0930A-E1BB-4373-9006-521A62D85D35}" type="slidenum">
              <a:rPr lang="en-US" smtClean="0"/>
              <a:t>1</a:t>
            </a:fld>
            <a:endParaRPr lang="en-US"/>
          </a:p>
        </p:txBody>
      </p:sp>
    </p:spTree>
    <p:extLst>
      <p:ext uri="{BB962C8B-B14F-4D97-AF65-F5344CB8AC3E}">
        <p14:creationId xmlns:p14="http://schemas.microsoft.com/office/powerpoint/2010/main" val="1809032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D0930A-E1BB-4373-9006-521A62D85D35}" type="slidenum">
              <a:rPr lang="en-US" smtClean="0"/>
              <a:t>2</a:t>
            </a:fld>
            <a:endParaRPr lang="en-US"/>
          </a:p>
        </p:txBody>
      </p:sp>
    </p:spTree>
    <p:extLst>
      <p:ext uri="{BB962C8B-B14F-4D97-AF65-F5344CB8AC3E}">
        <p14:creationId xmlns:p14="http://schemas.microsoft.com/office/powerpoint/2010/main" val="4035316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807">
              <a:defRPr/>
            </a:pPr>
            <a:r>
              <a:rPr lang="en-US" dirty="0" smtClean="0"/>
              <a:t>Because Cinthya, Nicole, Jamie, and I are passionate about it!</a:t>
            </a:r>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13D0930A-E1BB-4373-9006-521A62D85D35}" type="slidenum">
              <a:rPr lang="en-US" smtClean="0"/>
              <a:t>3</a:t>
            </a:fld>
            <a:endParaRPr lang="en-US"/>
          </a:p>
        </p:txBody>
      </p:sp>
    </p:spTree>
    <p:extLst>
      <p:ext uri="{BB962C8B-B14F-4D97-AF65-F5344CB8AC3E}">
        <p14:creationId xmlns:p14="http://schemas.microsoft.com/office/powerpoint/2010/main" val="3014504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13D0930A-E1BB-4373-9006-521A62D85D35}" type="slidenum">
              <a:rPr lang="en-US" smtClean="0"/>
              <a:t>4</a:t>
            </a:fld>
            <a:endParaRPr lang="en-US"/>
          </a:p>
        </p:txBody>
      </p:sp>
    </p:spTree>
    <p:extLst>
      <p:ext uri="{BB962C8B-B14F-4D97-AF65-F5344CB8AC3E}">
        <p14:creationId xmlns:p14="http://schemas.microsoft.com/office/powerpoint/2010/main" val="1838575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altLang="en-US" dirty="0" smtClean="0"/>
              <a:t>Asked 31 faculty across disciplines about their research:</a:t>
            </a:r>
          </a:p>
          <a:p>
            <a:pPr>
              <a:buFont typeface="Arial" panose="020B0604020202020204" pitchFamily="34" charset="0"/>
              <a:buChar char="•"/>
            </a:pPr>
            <a:r>
              <a:rPr lang="en-US" altLang="en-US" dirty="0" smtClean="0"/>
              <a:t>What type of data they generate</a:t>
            </a:r>
          </a:p>
          <a:p>
            <a:pPr>
              <a:buFont typeface="Arial" panose="020B0604020202020204" pitchFamily="34" charset="0"/>
              <a:buChar char="•"/>
            </a:pPr>
            <a:r>
              <a:rPr lang="en-US" altLang="en-US" dirty="0" smtClean="0"/>
              <a:t>Are they aware of how to develop a DMP and have they had to develop one</a:t>
            </a:r>
          </a:p>
          <a:p>
            <a:pPr>
              <a:buFont typeface="Arial" panose="020B0604020202020204" pitchFamily="34" charset="0"/>
              <a:buChar char="•"/>
            </a:pPr>
            <a:r>
              <a:rPr lang="en-US" altLang="en-US" dirty="0" smtClean="0"/>
              <a:t>How do they store and organize their data</a:t>
            </a:r>
          </a:p>
          <a:p>
            <a:endParaRPr lang="en-US" altLang="en-US" dirty="0" smtClean="0"/>
          </a:p>
          <a:p>
            <a:r>
              <a:rPr lang="en-US" altLang="en-US" dirty="0" smtClean="0"/>
              <a:t>Results-Researchers had knowledge gaps in the following areas:</a:t>
            </a:r>
          </a:p>
          <a:p>
            <a:pPr>
              <a:buFont typeface="Wingdings" panose="05000000000000000000" pitchFamily="2" charset="2"/>
              <a:buChar char="§"/>
            </a:pPr>
            <a:r>
              <a:rPr lang="en-US" altLang="en-US" dirty="0" smtClean="0"/>
              <a:t>Awareness: Still unsure about data management plan elements </a:t>
            </a:r>
          </a:p>
          <a:p>
            <a:pPr>
              <a:buFont typeface="Wingdings" panose="05000000000000000000" pitchFamily="2" charset="2"/>
              <a:buChar char="§"/>
            </a:pPr>
            <a:r>
              <a:rPr lang="en-US" altLang="en-US" dirty="0" smtClean="0"/>
              <a:t>Data sharing: Ethical re-purposing and sharing of data sets and mechanisms and processes of sharing data i.e. via repositories</a:t>
            </a:r>
          </a:p>
          <a:p>
            <a:pPr>
              <a:buFont typeface="Wingdings" panose="05000000000000000000" pitchFamily="2" charset="2"/>
              <a:buChar char="§"/>
            </a:pPr>
            <a:r>
              <a:rPr lang="en-US" altLang="en-US" dirty="0" smtClean="0"/>
              <a:t>Data storage: Long-term archiving and storage solutions and processes and systematic storage of data methods and processes during projects; mostly stored on external hard drives, USB drives, and lab computers</a:t>
            </a:r>
          </a:p>
          <a:p>
            <a:pPr>
              <a:buFont typeface="Wingdings" panose="05000000000000000000" pitchFamily="2" charset="2"/>
              <a:buChar char="§"/>
            </a:pPr>
            <a:r>
              <a:rPr lang="en-US" altLang="en-US" dirty="0" smtClean="0"/>
              <a:t>Data organization/manipulation: Understanding what metadata is and how it can be applied to their data and usage of data organization standards-i.e. file naming conventions, Readme files etc.</a:t>
            </a:r>
          </a:p>
          <a:p>
            <a:pPr>
              <a:buFont typeface="Wingdings" panose="05000000000000000000" pitchFamily="2" charset="2"/>
              <a:buChar char="§"/>
            </a:pPr>
            <a:r>
              <a:rPr lang="en-US" altLang="en-US" dirty="0" smtClean="0"/>
              <a:t>Training and support: Need training of all types</a:t>
            </a:r>
          </a:p>
          <a:p>
            <a:endParaRPr lang="en-US" dirty="0"/>
          </a:p>
        </p:txBody>
      </p:sp>
      <p:sp>
        <p:nvSpPr>
          <p:cNvPr id="4" name="Slide Number Placeholder 3"/>
          <p:cNvSpPr>
            <a:spLocks noGrp="1"/>
          </p:cNvSpPr>
          <p:nvPr>
            <p:ph type="sldNum" sz="quarter" idx="10"/>
          </p:nvPr>
        </p:nvSpPr>
        <p:spPr/>
        <p:txBody>
          <a:bodyPr/>
          <a:lstStyle/>
          <a:p>
            <a:fld id="{13D0930A-E1BB-4373-9006-521A62D85D35}" type="slidenum">
              <a:rPr lang="en-US" smtClean="0"/>
              <a:t>5</a:t>
            </a:fld>
            <a:endParaRPr lang="en-US"/>
          </a:p>
        </p:txBody>
      </p:sp>
    </p:spTree>
    <p:extLst>
      <p:ext uri="{BB962C8B-B14F-4D97-AF65-F5344CB8AC3E}">
        <p14:creationId xmlns:p14="http://schemas.microsoft.com/office/powerpoint/2010/main" val="428483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OSU ORCID allows to link your ORCID to OSU for easier updates: </a:t>
            </a:r>
            <a:r>
              <a:rPr lang="en-US" sz="1200" b="1" u="sng" kern="1200" dirty="0" smtClean="0">
                <a:solidFill>
                  <a:schemeClr val="tx1"/>
                </a:solidFill>
                <a:effectLst/>
                <a:latin typeface="+mn-lt"/>
                <a:ea typeface="+mn-ea"/>
                <a:cs typeface="+mn-cs"/>
                <a:hlinkClick r:id="rId3"/>
              </a:rPr>
              <a:t>https://orcid.library.okstate.edu/</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2.       Institutional Repository: </a:t>
            </a:r>
            <a:r>
              <a:rPr lang="en-US" sz="1200" u="sng" kern="1200" dirty="0" smtClean="0">
                <a:solidFill>
                  <a:schemeClr val="tx1"/>
                </a:solidFill>
                <a:effectLst/>
                <a:latin typeface="+mn-lt"/>
                <a:ea typeface="+mn-ea"/>
                <a:cs typeface="+mn-cs"/>
                <a:hlinkClick r:id="rId4"/>
              </a:rPr>
              <a:t>https://shareok.org/</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       Open Science Framework: </a:t>
            </a:r>
            <a:r>
              <a:rPr lang="en-US" sz="1200" u="sng" kern="1200" dirty="0" smtClean="0">
                <a:solidFill>
                  <a:schemeClr val="tx1"/>
                </a:solidFill>
                <a:effectLst/>
                <a:latin typeface="+mn-lt"/>
                <a:ea typeface="+mn-ea"/>
                <a:cs typeface="+mn-cs"/>
                <a:hlinkClick r:id="rId5"/>
              </a:rPr>
              <a:t>https://osf.io/institutions/okstate/</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4.       Fill-in-the blank Google doc for easier DMP draft development: </a:t>
            </a:r>
            <a:r>
              <a:rPr lang="en-US" sz="1200" u="sng" kern="1200" dirty="0" smtClean="0">
                <a:solidFill>
                  <a:schemeClr val="tx1"/>
                </a:solidFill>
                <a:effectLst/>
                <a:latin typeface="+mn-lt"/>
                <a:ea typeface="+mn-ea"/>
                <a:cs typeface="+mn-cs"/>
                <a:hlinkClick r:id="rId6"/>
              </a:rPr>
              <a:t>https://goo.gl/2fFoUJ</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5.       Digital badges for our out of class professional development workshops for graduate students: </a:t>
            </a:r>
            <a:r>
              <a:rPr lang="en-US" sz="1200" u="sng" kern="1200" dirty="0" smtClean="0">
                <a:solidFill>
                  <a:schemeClr val="tx1"/>
                </a:solidFill>
                <a:effectLst/>
                <a:latin typeface="+mn-lt"/>
                <a:ea typeface="+mn-ea"/>
                <a:cs typeface="+mn-cs"/>
                <a:hlinkClick r:id="rId7"/>
              </a:rPr>
              <a:t>http://info.library.okstate.edu/GraduateDigitalBadges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6.       </a:t>
            </a:r>
            <a:r>
              <a:rPr lang="en-US" sz="1200" kern="1200" dirty="0" err="1" smtClean="0">
                <a:solidFill>
                  <a:schemeClr val="tx1"/>
                </a:solidFill>
                <a:effectLst/>
                <a:latin typeface="+mn-lt"/>
                <a:ea typeface="+mn-ea"/>
                <a:cs typeface="+mn-cs"/>
              </a:rPr>
              <a:t>Altmetric</a:t>
            </a:r>
            <a:r>
              <a:rPr lang="en-US" sz="1200" kern="1200" dirty="0" smtClean="0">
                <a:solidFill>
                  <a:schemeClr val="tx1"/>
                </a:solidFill>
                <a:effectLst/>
                <a:latin typeface="+mn-lt"/>
                <a:ea typeface="+mn-ea"/>
                <a:cs typeface="+mn-cs"/>
              </a:rPr>
              <a:t>: In our A to Z databases allows for impact tracking via social media: This does not have a permanent link to share </a:t>
            </a:r>
          </a:p>
          <a:p>
            <a:r>
              <a:rPr lang="en-US" sz="1200" kern="1200" dirty="0" smtClean="0">
                <a:solidFill>
                  <a:schemeClr val="tx1"/>
                </a:solidFill>
                <a:effectLst/>
                <a:latin typeface="+mn-lt"/>
                <a:ea typeface="+mn-ea"/>
                <a:cs typeface="+mn-cs"/>
              </a:rPr>
              <a:t>7.       Research and Innovation Commons is an upcoming space that will provide students and faculty with a supportive environment that facilitates scholarly work and helps create community. We seek to collaborate with faculty, staff, and students in order to support and inform their research efforts, enrich their university experience and prepare them for their academic and professional careers. </a:t>
            </a:r>
            <a:r>
              <a:rPr lang="en-US" sz="1200" kern="1200" smtClean="0">
                <a:solidFill>
                  <a:schemeClr val="tx1"/>
                </a:solidFill>
                <a:effectLst/>
                <a:latin typeface="+mn-lt"/>
                <a:ea typeface="+mn-ea"/>
                <a:cs typeface="+mn-cs"/>
              </a:rPr>
              <a:t>It will house a makerspace, virtual reality, visualization, and a multitude of collaborative spaces.</a:t>
            </a:r>
          </a:p>
          <a:p>
            <a:endParaRPr lang="en-US"/>
          </a:p>
        </p:txBody>
      </p:sp>
      <p:sp>
        <p:nvSpPr>
          <p:cNvPr id="4" name="Slide Number Placeholder 3"/>
          <p:cNvSpPr>
            <a:spLocks noGrp="1"/>
          </p:cNvSpPr>
          <p:nvPr>
            <p:ph type="sldNum" sz="quarter" idx="10"/>
          </p:nvPr>
        </p:nvSpPr>
        <p:spPr/>
        <p:txBody>
          <a:bodyPr/>
          <a:lstStyle/>
          <a:p>
            <a:fld id="{13D0930A-E1BB-4373-9006-521A62D85D35}" type="slidenum">
              <a:rPr lang="en-US" smtClean="0"/>
              <a:t>6</a:t>
            </a:fld>
            <a:endParaRPr lang="en-US"/>
          </a:p>
        </p:txBody>
      </p:sp>
    </p:spTree>
    <p:extLst>
      <p:ext uri="{BB962C8B-B14F-4D97-AF65-F5344CB8AC3E}">
        <p14:creationId xmlns:p14="http://schemas.microsoft.com/office/powerpoint/2010/main" val="4134800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D0930A-E1BB-4373-9006-521A62D85D35}" type="slidenum">
              <a:rPr lang="en-US" smtClean="0"/>
              <a:t>9</a:t>
            </a:fld>
            <a:endParaRPr lang="en-US"/>
          </a:p>
        </p:txBody>
      </p:sp>
    </p:spTree>
    <p:extLst>
      <p:ext uri="{BB962C8B-B14F-4D97-AF65-F5344CB8AC3E}">
        <p14:creationId xmlns:p14="http://schemas.microsoft.com/office/powerpoint/2010/main" val="2658874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
        <p:nvSpPr>
          <p:cNvPr id="8" name="Slide Number Placeholder 7"/>
          <p:cNvSpPr>
            <a:spLocks noGrp="1"/>
          </p:cNvSpPr>
          <p:nvPr>
            <p:ph type="sldNum" sz="quarter" idx="10"/>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275990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377188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1691693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E0968F4-995B-4779-9777-A7F01C62AB78}"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3441398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0968F4-995B-4779-9777-A7F01C62AB78}"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2412939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0968F4-995B-4779-9777-A7F01C62AB78}"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1135535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0968F4-995B-4779-9777-A7F01C62AB78}"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2334968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0968F4-995B-4779-9777-A7F01C62AB78}" type="datetimeFigureOut">
              <a:rPr lang="en-US" smtClean="0"/>
              <a:t>9/26/2017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1839871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0968F4-995B-4779-9777-A7F01C62AB78}" type="datetimeFigureOut">
              <a:rPr lang="en-US" smtClean="0"/>
              <a:t>9/26/2017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17965762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0968F4-995B-4779-9777-A7F01C62AB78}" type="datetimeFigureOut">
              <a:rPr lang="en-US" smtClean="0"/>
              <a:t>9/26/2017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30866462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0968F4-995B-4779-9777-A7F01C62AB78}"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141081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a:xfrm>
            <a:off x="3276600" y="6400800"/>
            <a:ext cx="1000125" cy="365125"/>
          </a:xfrm>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3406986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0968F4-995B-4779-9777-A7F01C62AB78}"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22098181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0968F4-995B-4779-9777-A7F01C62AB78}"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27347010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0968F4-995B-4779-9777-A7F01C62AB78}"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54DF2A-61F9-4964-8D6B-FD6C7DF3F5FE}" type="slidenum">
              <a:rPr lang="en-US" smtClean="0"/>
              <a:t>‹#›</a:t>
            </a:fld>
            <a:endParaRPr lang="en-US"/>
          </a:p>
        </p:txBody>
      </p:sp>
    </p:spTree>
    <p:extLst>
      <p:ext uri="{BB962C8B-B14F-4D97-AF65-F5344CB8AC3E}">
        <p14:creationId xmlns:p14="http://schemas.microsoft.com/office/powerpoint/2010/main" val="3247048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1696823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271933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2310637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3544713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1428066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2514442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62FE2E54-32CA-464B-86C9-BCA1A51E26B3}" type="slidenum">
              <a:rPr lang="en-US" smtClean="0"/>
              <a:t>‹#›</a:t>
            </a:fld>
            <a:endParaRPr lang="en-US"/>
          </a:p>
        </p:txBody>
      </p:sp>
    </p:spTree>
    <p:extLst>
      <p:ext uri="{BB962C8B-B14F-4D97-AF65-F5344CB8AC3E}">
        <p14:creationId xmlns:p14="http://schemas.microsoft.com/office/powerpoint/2010/main" val="3574266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733800" y="6424254"/>
            <a:ext cx="100012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E2E54-32CA-464B-86C9-BCA1A51E26B3}" type="slidenum">
              <a:rPr lang="en-US" smtClean="0"/>
              <a:t>‹#›</a:t>
            </a:fld>
            <a:endParaRPr lang="en-US"/>
          </a:p>
        </p:txBody>
      </p:sp>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525" y="5992237"/>
            <a:ext cx="113982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85776" y="5921856"/>
            <a:ext cx="3002280" cy="883920"/>
          </a:xfrm>
          <a:prstGeom prst="rect">
            <a:avLst/>
          </a:prstGeom>
        </p:spPr>
      </p:pic>
    </p:spTree>
    <p:extLst>
      <p:ext uri="{BB962C8B-B14F-4D97-AF65-F5344CB8AC3E}">
        <p14:creationId xmlns:p14="http://schemas.microsoft.com/office/powerpoint/2010/main" val="4202998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0968F4-995B-4779-9777-A7F01C62AB78}" type="datetimeFigureOut">
              <a:rPr lang="en-US" smtClean="0"/>
              <a:t>9/26/2017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54DF2A-61F9-4964-8D6B-FD6C7DF3F5FE}" type="slidenum">
              <a:rPr lang="en-US" smtClean="0"/>
              <a:t>‹#›</a:t>
            </a:fld>
            <a:endParaRPr lang="en-US"/>
          </a:p>
        </p:txBody>
      </p:sp>
    </p:spTree>
    <p:extLst>
      <p:ext uri="{BB962C8B-B14F-4D97-AF65-F5344CB8AC3E}">
        <p14:creationId xmlns:p14="http://schemas.microsoft.com/office/powerpoint/2010/main" val="29125062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dana.brunson@okstate.ed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948" y="1371600"/>
            <a:ext cx="7299275" cy="2149025"/>
          </a:xfrm>
          <a:prstGeom prst="rect">
            <a:avLst/>
          </a:prstGeom>
        </p:spPr>
      </p:pic>
      <p:sp>
        <p:nvSpPr>
          <p:cNvPr id="3" name="Subtitle 2"/>
          <p:cNvSpPr>
            <a:spLocks noGrp="1"/>
          </p:cNvSpPr>
          <p:nvPr>
            <p:ph type="subTitle" idx="1"/>
          </p:nvPr>
        </p:nvSpPr>
        <p:spPr>
          <a:xfrm>
            <a:off x="1136697" y="4137059"/>
            <a:ext cx="6400800" cy="2438400"/>
          </a:xfrm>
        </p:spPr>
        <p:txBody>
          <a:bodyPr>
            <a:normAutofit fontScale="77500" lnSpcReduction="20000"/>
          </a:bodyPr>
          <a:lstStyle/>
          <a:p>
            <a:pPr marL="0" indent="0" algn="ctr">
              <a:buNone/>
            </a:pPr>
            <a:r>
              <a:rPr lang="en-US" dirty="0"/>
              <a:t>Dana Brunson</a:t>
            </a:r>
          </a:p>
          <a:p>
            <a:pPr marL="0" indent="0" algn="ctr">
              <a:buNone/>
            </a:pPr>
            <a:r>
              <a:rPr lang="en-US" dirty="0"/>
              <a:t>Assistant VP for Research Cyberinfrastructure</a:t>
            </a:r>
          </a:p>
          <a:p>
            <a:pPr marL="0" indent="0" algn="ctr">
              <a:buNone/>
            </a:pPr>
            <a:r>
              <a:rPr lang="en-US" dirty="0"/>
              <a:t>Director, High Performance Computing Center</a:t>
            </a:r>
          </a:p>
          <a:p>
            <a:pPr marL="0" indent="0" algn="ctr">
              <a:buNone/>
            </a:pPr>
            <a:r>
              <a:rPr lang="en-US" dirty="0" smtClean="0"/>
              <a:t>Oklahoma State University</a:t>
            </a:r>
            <a:endParaRPr lang="en-US" dirty="0"/>
          </a:p>
          <a:p>
            <a:pPr marL="0" indent="0" algn="ctr">
              <a:buNone/>
            </a:pPr>
            <a:endParaRPr lang="en-US" dirty="0"/>
          </a:p>
          <a:p>
            <a:pPr marL="0" indent="0" algn="ctr">
              <a:buNone/>
            </a:pPr>
            <a:r>
              <a:rPr lang="en-US" dirty="0" smtClean="0"/>
              <a:t>Wednesday, Sept. 26, 2017</a:t>
            </a:r>
          </a:p>
          <a:p>
            <a:pPr marL="0" indent="0" algn="ctr">
              <a:buNone/>
            </a:pPr>
            <a:endParaRPr lang="en-US" dirty="0"/>
          </a:p>
        </p:txBody>
      </p:sp>
    </p:spTree>
    <p:extLst>
      <p:ext uri="{BB962C8B-B14F-4D97-AF65-F5344CB8AC3E}">
        <p14:creationId xmlns:p14="http://schemas.microsoft.com/office/powerpoint/2010/main" val="289062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CADRE?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 new collaborative initiative that is:</a:t>
            </a:r>
          </a:p>
          <a:p>
            <a:pPr lvl="1"/>
            <a:r>
              <a:rPr lang="en-US" dirty="0" smtClean="0"/>
              <a:t>Evaluating current and emerging needs</a:t>
            </a:r>
          </a:p>
          <a:p>
            <a:pPr lvl="1"/>
            <a:r>
              <a:rPr lang="en-US" dirty="0" smtClean="0"/>
              <a:t>Creating </a:t>
            </a:r>
            <a:r>
              <a:rPr lang="en-US" dirty="0"/>
              <a:t>accessible information and assistance</a:t>
            </a:r>
          </a:p>
          <a:p>
            <a:pPr lvl="1"/>
            <a:r>
              <a:rPr lang="en-US" dirty="0" smtClean="0"/>
              <a:t>Providing </a:t>
            </a:r>
            <a:r>
              <a:rPr lang="en-US" dirty="0"/>
              <a:t>consulting, workshops, training, and resources</a:t>
            </a:r>
          </a:p>
          <a:p>
            <a:pPr lvl="1"/>
            <a:r>
              <a:rPr lang="en-US" dirty="0" smtClean="0"/>
              <a:t>Coordinating </a:t>
            </a:r>
            <a:r>
              <a:rPr lang="en-US" dirty="0"/>
              <a:t>communication and </a:t>
            </a:r>
            <a:r>
              <a:rPr lang="en-US" dirty="0" smtClean="0"/>
              <a:t>collaboration</a:t>
            </a:r>
          </a:p>
          <a:p>
            <a:pPr marL="0" indent="0">
              <a:buNone/>
            </a:pPr>
            <a:r>
              <a:rPr lang="en-US" dirty="0"/>
              <a:t>CADRE’s goal is to make it easier for people to find and use advanced digital resources and services</a:t>
            </a:r>
            <a:r>
              <a:rPr lang="en-US" dirty="0" smtClean="0"/>
              <a:t>.</a:t>
            </a:r>
          </a:p>
          <a:p>
            <a:pPr lvl="1"/>
            <a:endParaRPr lang="en-US" dirty="0" smtClean="0"/>
          </a:p>
        </p:txBody>
      </p:sp>
      <p:sp>
        <p:nvSpPr>
          <p:cNvPr id="4" name="Slide Number Placeholder 3"/>
          <p:cNvSpPr>
            <a:spLocks noGrp="1"/>
          </p:cNvSpPr>
          <p:nvPr>
            <p:ph type="sldNum" sz="quarter" idx="10"/>
          </p:nvPr>
        </p:nvSpPr>
        <p:spPr/>
        <p:txBody>
          <a:bodyPr/>
          <a:lstStyle/>
          <a:p>
            <a:fld id="{62FE2E54-32CA-464B-86C9-BCA1A51E26B3}" type="slidenum">
              <a:rPr lang="en-US" smtClean="0"/>
              <a:t>2</a:t>
            </a:fld>
            <a:endParaRPr lang="en-US"/>
          </a:p>
        </p:txBody>
      </p:sp>
    </p:spTree>
    <p:extLst>
      <p:ext uri="{BB962C8B-B14F-4D97-AF65-F5344CB8AC3E}">
        <p14:creationId xmlns:p14="http://schemas.microsoft.com/office/powerpoint/2010/main" val="3312299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Collaborate?</a:t>
            </a:r>
            <a:endParaRPr lang="en-US" dirty="0"/>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r>
              <a:rPr lang="en-US" dirty="0" smtClean="0"/>
              <a:t>Resources &amp; </a:t>
            </a:r>
            <a:r>
              <a:rPr lang="en-US" dirty="0"/>
              <a:t>services are spread among diverse </a:t>
            </a:r>
            <a:r>
              <a:rPr lang="en-US" dirty="0" smtClean="0"/>
              <a:t>groups, </a:t>
            </a:r>
            <a:r>
              <a:rPr lang="en-US" dirty="0"/>
              <a:t>for example:</a:t>
            </a:r>
          </a:p>
          <a:p>
            <a:pPr lvl="1"/>
            <a:r>
              <a:rPr lang="en-US" dirty="0"/>
              <a:t>High Performance Computing </a:t>
            </a:r>
            <a:r>
              <a:rPr lang="en-US" dirty="0" smtClean="0"/>
              <a:t>Center</a:t>
            </a:r>
          </a:p>
          <a:p>
            <a:pPr lvl="1"/>
            <a:r>
              <a:rPr lang="en-US" dirty="0"/>
              <a:t>Library </a:t>
            </a:r>
          </a:p>
          <a:p>
            <a:pPr lvl="1"/>
            <a:r>
              <a:rPr lang="en-US" dirty="0"/>
              <a:t>Institute for Teaching &amp; Learning Excellence</a:t>
            </a:r>
          </a:p>
          <a:p>
            <a:pPr lvl="1"/>
            <a:r>
              <a:rPr lang="en-US" dirty="0"/>
              <a:t>Information Technology</a:t>
            </a:r>
          </a:p>
          <a:p>
            <a:pPr lvl="1"/>
            <a:r>
              <a:rPr lang="en-US" dirty="0" smtClean="0"/>
              <a:t>Colleges </a:t>
            </a:r>
            <a:r>
              <a:rPr lang="en-US" dirty="0"/>
              <a:t>and departmental </a:t>
            </a:r>
            <a:r>
              <a:rPr lang="en-US" dirty="0" smtClean="0"/>
              <a:t>groups</a:t>
            </a:r>
          </a:p>
          <a:p>
            <a:pPr lvl="1"/>
            <a:r>
              <a:rPr lang="en-US" dirty="0" smtClean="0"/>
              <a:t>Regional and </a:t>
            </a:r>
            <a:r>
              <a:rPr lang="en-US" dirty="0"/>
              <a:t>n</a:t>
            </a:r>
            <a:r>
              <a:rPr lang="en-US" dirty="0" smtClean="0"/>
              <a:t>ational centers</a:t>
            </a:r>
            <a:endParaRPr lang="en-US" dirty="0"/>
          </a:p>
          <a:p>
            <a:r>
              <a:rPr lang="en-US" dirty="0"/>
              <a:t>Even when resources and services are available, people often aren’t aware of where to </a:t>
            </a:r>
            <a:r>
              <a:rPr lang="en-US" dirty="0" smtClean="0"/>
              <a:t>go</a:t>
            </a:r>
          </a:p>
          <a:p>
            <a:endParaRPr lang="en-US" dirty="0" smtClean="0"/>
          </a:p>
          <a:p>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62FE2E54-32CA-464B-86C9-BCA1A51E26B3}" type="slidenum">
              <a:rPr lang="en-US" smtClean="0"/>
              <a:t>3</a:t>
            </a:fld>
            <a:endParaRPr lang="en-US" dirty="0"/>
          </a:p>
        </p:txBody>
      </p:sp>
    </p:spTree>
    <p:extLst>
      <p:ext uri="{BB962C8B-B14F-4D97-AF65-F5344CB8AC3E}">
        <p14:creationId xmlns:p14="http://schemas.microsoft.com/office/powerpoint/2010/main" val="365684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OSU High Performance Computing </a:t>
            </a:r>
            <a:r>
              <a:rPr lang="en-US" dirty="0" smtClean="0"/>
              <a:t>Center</a:t>
            </a:r>
            <a:endParaRPr lang="en-US" dirty="0"/>
          </a:p>
        </p:txBody>
      </p:sp>
      <p:sp>
        <p:nvSpPr>
          <p:cNvPr id="3" name="Content Placeholder 2"/>
          <p:cNvSpPr>
            <a:spLocks noGrp="1"/>
          </p:cNvSpPr>
          <p:nvPr>
            <p:ph idx="1"/>
          </p:nvPr>
        </p:nvSpPr>
        <p:spPr/>
        <p:txBody>
          <a:bodyPr>
            <a:normAutofit/>
          </a:bodyPr>
          <a:lstStyle/>
          <a:p>
            <a:r>
              <a:rPr lang="en-US" dirty="0"/>
              <a:t>OSU HPCC </a:t>
            </a:r>
            <a:r>
              <a:rPr lang="en-US" dirty="0" smtClean="0"/>
              <a:t>provides:</a:t>
            </a:r>
            <a:endParaRPr lang="en-US" dirty="0"/>
          </a:p>
          <a:p>
            <a:pPr lvl="1"/>
            <a:r>
              <a:rPr lang="en-US" dirty="0"/>
              <a:t>Supercomputing resources</a:t>
            </a:r>
          </a:p>
          <a:p>
            <a:pPr lvl="1"/>
            <a:r>
              <a:rPr lang="en-US" dirty="0"/>
              <a:t>Graphical &amp; interactive </a:t>
            </a:r>
            <a:r>
              <a:rPr lang="en-US" dirty="0" smtClean="0"/>
              <a:t>resources </a:t>
            </a:r>
          </a:p>
          <a:p>
            <a:pPr lvl="1"/>
            <a:r>
              <a:rPr lang="en-US" dirty="0" smtClean="0"/>
              <a:t>Education, outreach, </a:t>
            </a:r>
            <a:r>
              <a:rPr lang="en-US" dirty="0"/>
              <a:t>&amp; training </a:t>
            </a:r>
            <a:endParaRPr lang="en-US" dirty="0" smtClean="0"/>
          </a:p>
          <a:p>
            <a:pPr lvl="1"/>
            <a:r>
              <a:rPr lang="en-US" dirty="0" smtClean="0"/>
              <a:t>Bioinformatics assistance </a:t>
            </a:r>
          </a:p>
          <a:p>
            <a:pPr lvl="1"/>
            <a:r>
              <a:rPr lang="en-US" dirty="0" smtClean="0"/>
              <a:t>Proposal </a:t>
            </a:r>
            <a:r>
              <a:rPr lang="en-US" dirty="0"/>
              <a:t>support and </a:t>
            </a:r>
            <a:r>
              <a:rPr lang="en-US" dirty="0" smtClean="0"/>
              <a:t>collaboration</a:t>
            </a:r>
          </a:p>
          <a:p>
            <a:r>
              <a:rPr lang="en-US" dirty="0" smtClean="0"/>
              <a:t>Regular requests for more resources for computing and data-intensive research</a:t>
            </a:r>
            <a:endParaRPr lang="en-US" dirty="0"/>
          </a:p>
        </p:txBody>
      </p:sp>
      <p:sp>
        <p:nvSpPr>
          <p:cNvPr id="4" name="Slide Number Placeholder 3"/>
          <p:cNvSpPr>
            <a:spLocks noGrp="1"/>
          </p:cNvSpPr>
          <p:nvPr>
            <p:ph type="sldNum" sz="quarter" idx="10"/>
          </p:nvPr>
        </p:nvSpPr>
        <p:spPr/>
        <p:txBody>
          <a:bodyPr/>
          <a:lstStyle/>
          <a:p>
            <a:fld id="{62FE2E54-32CA-464B-86C9-BCA1A51E26B3}"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3328091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What brought us together</a:t>
            </a:r>
            <a:endParaRPr lang="en-US" dirty="0"/>
          </a:p>
        </p:txBody>
      </p:sp>
      <p:sp>
        <p:nvSpPr>
          <p:cNvPr id="3" name="Content Placeholder 2"/>
          <p:cNvSpPr>
            <a:spLocks noGrp="1"/>
          </p:cNvSpPr>
          <p:nvPr>
            <p:ph idx="1"/>
          </p:nvPr>
        </p:nvSpPr>
        <p:spPr>
          <a:xfrm>
            <a:off x="381000" y="1143000"/>
            <a:ext cx="8229600" cy="4754563"/>
          </a:xfrm>
        </p:spPr>
        <p:txBody>
          <a:bodyPr>
            <a:normAutofit/>
          </a:bodyPr>
          <a:lstStyle/>
          <a:p>
            <a:r>
              <a:rPr lang="en-US" dirty="0" smtClean="0"/>
              <a:t>Growth of data and need for data stewardship and other digital services</a:t>
            </a:r>
          </a:p>
          <a:p>
            <a:r>
              <a:rPr lang="en-US" dirty="0" smtClean="0"/>
              <a:t>OSU &amp; OU Libraries developed </a:t>
            </a:r>
            <a:r>
              <a:rPr lang="en-US" dirty="0" err="1" smtClean="0"/>
              <a:t>ShareOK</a:t>
            </a:r>
            <a:r>
              <a:rPr lang="en-US" dirty="0" smtClean="0"/>
              <a:t> digital repository</a:t>
            </a:r>
          </a:p>
          <a:p>
            <a:r>
              <a:rPr lang="en-US" dirty="0" smtClean="0"/>
              <a:t>OSU Library performed campus-wide data needs assessment</a:t>
            </a:r>
          </a:p>
          <a:p>
            <a:r>
              <a:rPr lang="en-US" dirty="0" smtClean="0"/>
              <a:t>OSU Library and HPCC work together to offer Software and Data Carpentry workshops </a:t>
            </a:r>
          </a:p>
        </p:txBody>
      </p:sp>
      <p:sp>
        <p:nvSpPr>
          <p:cNvPr id="4" name="Slide Number Placeholder 3"/>
          <p:cNvSpPr>
            <a:spLocks noGrp="1"/>
          </p:cNvSpPr>
          <p:nvPr>
            <p:ph type="sldNum" sz="quarter" idx="10"/>
          </p:nvPr>
        </p:nvSpPr>
        <p:spPr/>
        <p:txBody>
          <a:bodyPr/>
          <a:lstStyle/>
          <a:p>
            <a:fld id="{62FE2E54-32CA-464B-86C9-BCA1A51E26B3}" type="slidenum">
              <a:rPr lang="en-US" smtClean="0"/>
              <a:t>5</a:t>
            </a:fld>
            <a:endParaRPr lang="en-US"/>
          </a:p>
        </p:txBody>
      </p:sp>
    </p:spTree>
    <p:extLst>
      <p:ext uri="{BB962C8B-B14F-4D97-AF65-F5344CB8AC3E}">
        <p14:creationId xmlns:p14="http://schemas.microsoft.com/office/powerpoint/2010/main" val="1478121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OSU Libraries</a:t>
            </a:r>
            <a:endParaRPr lang="en-US" dirty="0"/>
          </a:p>
        </p:txBody>
      </p:sp>
      <p:sp>
        <p:nvSpPr>
          <p:cNvPr id="3" name="Content Placeholder 2"/>
          <p:cNvSpPr>
            <a:spLocks noGrp="1"/>
          </p:cNvSpPr>
          <p:nvPr>
            <p:ph idx="1"/>
          </p:nvPr>
        </p:nvSpPr>
        <p:spPr>
          <a:xfrm>
            <a:off x="476250" y="1417638"/>
            <a:ext cx="8229600" cy="4525963"/>
          </a:xfrm>
        </p:spPr>
        <p:txBody>
          <a:bodyPr>
            <a:normAutofit fontScale="92500" lnSpcReduction="10000"/>
          </a:bodyPr>
          <a:lstStyle/>
          <a:p>
            <a:r>
              <a:rPr lang="en-US" dirty="0" smtClean="0"/>
              <a:t>Provides Data Management expertise</a:t>
            </a:r>
          </a:p>
          <a:p>
            <a:r>
              <a:rPr lang="en-US" dirty="0" smtClean="0"/>
              <a:t>Open Science Framework</a:t>
            </a:r>
          </a:p>
          <a:p>
            <a:r>
              <a:rPr lang="en-US" dirty="0" smtClean="0"/>
              <a:t>Institutional Repository</a:t>
            </a:r>
          </a:p>
          <a:p>
            <a:r>
              <a:rPr lang="en-US" dirty="0" smtClean="0"/>
              <a:t>ORCID IDs</a:t>
            </a:r>
          </a:p>
          <a:p>
            <a:r>
              <a:rPr lang="en-US" dirty="0" err="1" smtClean="0"/>
              <a:t>Altmetric</a:t>
            </a:r>
            <a:endParaRPr lang="en-US" dirty="0" smtClean="0"/>
          </a:p>
          <a:p>
            <a:r>
              <a:rPr lang="en-US" dirty="0" smtClean="0"/>
              <a:t>Planning new collaborative space to include:</a:t>
            </a:r>
          </a:p>
          <a:p>
            <a:pPr lvl="1"/>
            <a:r>
              <a:rPr lang="en-US" dirty="0" smtClean="0"/>
              <a:t>Makerspace</a:t>
            </a:r>
          </a:p>
          <a:p>
            <a:pPr lvl="1"/>
            <a:r>
              <a:rPr lang="en-US" dirty="0" smtClean="0"/>
              <a:t>Virtual Reality</a:t>
            </a:r>
          </a:p>
          <a:p>
            <a:pPr lvl="1"/>
            <a:r>
              <a:rPr lang="en-US" dirty="0" smtClean="0"/>
              <a:t>Visualization</a:t>
            </a:r>
          </a:p>
        </p:txBody>
      </p:sp>
      <p:sp>
        <p:nvSpPr>
          <p:cNvPr id="4" name="Slide Number Placeholder 3"/>
          <p:cNvSpPr>
            <a:spLocks noGrp="1"/>
          </p:cNvSpPr>
          <p:nvPr>
            <p:ph type="sldNum" sz="quarter" idx="10"/>
          </p:nvPr>
        </p:nvSpPr>
        <p:spPr/>
        <p:txBody>
          <a:bodyPr/>
          <a:lstStyle/>
          <a:p>
            <a:fld id="{62FE2E54-32CA-464B-86C9-BCA1A51E26B3}" type="slidenum">
              <a:rPr lang="en-US" smtClean="0"/>
              <a:t>6</a:t>
            </a:fld>
            <a:endParaRPr lang="en-US"/>
          </a:p>
        </p:txBody>
      </p:sp>
    </p:spTree>
    <p:extLst>
      <p:ext uri="{BB962C8B-B14F-4D97-AF65-F5344CB8AC3E}">
        <p14:creationId xmlns:p14="http://schemas.microsoft.com/office/powerpoint/2010/main" val="4208246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CADRE Progress</a:t>
            </a:r>
            <a:endParaRPr lang="en-US" dirty="0"/>
          </a:p>
        </p:txBody>
      </p:sp>
      <p:sp>
        <p:nvSpPr>
          <p:cNvPr id="3" name="Content Placeholder 2"/>
          <p:cNvSpPr>
            <a:spLocks noGrp="1"/>
          </p:cNvSpPr>
          <p:nvPr>
            <p:ph idx="1"/>
          </p:nvPr>
        </p:nvSpPr>
        <p:spPr/>
        <p:txBody>
          <a:bodyPr/>
          <a:lstStyle/>
          <a:p>
            <a:r>
              <a:rPr lang="en-US" dirty="0" smtClean="0"/>
              <a:t>Inaugural conference April 12, 2017 </a:t>
            </a:r>
          </a:p>
          <a:p>
            <a:r>
              <a:rPr lang="en-US" dirty="0" smtClean="0"/>
              <a:t>Website in development</a:t>
            </a:r>
          </a:p>
          <a:p>
            <a:r>
              <a:rPr lang="en-US" dirty="0" smtClean="0"/>
              <a:t>CADRE Council formed and held kick-off meeting in September 2017</a:t>
            </a:r>
          </a:p>
          <a:p>
            <a:pPr lvl="1"/>
            <a:r>
              <a:rPr lang="en-US" dirty="0" smtClean="0"/>
              <a:t>22 faculty from 22 departments in 7 colleges</a:t>
            </a:r>
          </a:p>
          <a:p>
            <a:pPr lvl="1"/>
            <a:r>
              <a:rPr lang="en-US" dirty="0" smtClean="0"/>
              <a:t>Prioritizing activities (awareness, training, collaboration, data sharing)</a:t>
            </a:r>
          </a:p>
          <a:p>
            <a:r>
              <a:rPr lang="en-US" dirty="0" smtClean="0"/>
              <a:t>Next Conference planned for April 2018!</a:t>
            </a:r>
            <a:endParaRPr lang="en-US" dirty="0"/>
          </a:p>
        </p:txBody>
      </p:sp>
      <p:sp>
        <p:nvSpPr>
          <p:cNvPr id="4" name="Slide Number Placeholder 3"/>
          <p:cNvSpPr>
            <a:spLocks noGrp="1"/>
          </p:cNvSpPr>
          <p:nvPr>
            <p:ph type="sldNum" sz="quarter" idx="10"/>
          </p:nvPr>
        </p:nvSpPr>
        <p:spPr/>
        <p:txBody>
          <a:bodyPr/>
          <a:lstStyle/>
          <a:p>
            <a:fld id="{62FE2E54-32CA-464B-86C9-BCA1A51E26B3}" type="slidenum">
              <a:rPr lang="en-US" smtClean="0"/>
              <a:t>7</a:t>
            </a:fld>
            <a:endParaRPr lang="en-US"/>
          </a:p>
        </p:txBody>
      </p:sp>
    </p:spTree>
    <p:extLst>
      <p:ext uri="{BB962C8B-B14F-4D97-AF65-F5344CB8AC3E}">
        <p14:creationId xmlns:p14="http://schemas.microsoft.com/office/powerpoint/2010/main" val="3833853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Never enough time or money</a:t>
            </a:r>
          </a:p>
          <a:p>
            <a:r>
              <a:rPr lang="en-US" dirty="0" smtClean="0"/>
              <a:t>Organizing information about available resources and collaborations and keeping it up to date</a:t>
            </a:r>
          </a:p>
          <a:p>
            <a:r>
              <a:rPr lang="en-US" dirty="0" smtClean="0"/>
              <a:t>Facilitating match-making between groups </a:t>
            </a:r>
          </a:p>
          <a:p>
            <a:r>
              <a:rPr lang="en-US" smtClean="0"/>
              <a:t>??? </a:t>
            </a:r>
            <a:endParaRPr lang="en-US" dirty="0"/>
          </a:p>
        </p:txBody>
      </p:sp>
      <p:sp>
        <p:nvSpPr>
          <p:cNvPr id="4" name="Slide Number Placeholder 3"/>
          <p:cNvSpPr>
            <a:spLocks noGrp="1"/>
          </p:cNvSpPr>
          <p:nvPr>
            <p:ph type="sldNum" sz="quarter" idx="10"/>
          </p:nvPr>
        </p:nvSpPr>
        <p:spPr/>
        <p:txBody>
          <a:bodyPr/>
          <a:lstStyle/>
          <a:p>
            <a:fld id="{62FE2E54-32CA-464B-86C9-BCA1A51E26B3}" type="slidenum">
              <a:rPr lang="en-US" smtClean="0"/>
              <a:t>8</a:t>
            </a:fld>
            <a:endParaRPr lang="en-US"/>
          </a:p>
        </p:txBody>
      </p:sp>
    </p:spTree>
    <p:extLst>
      <p:ext uri="{BB962C8B-B14F-4D97-AF65-F5344CB8AC3E}">
        <p14:creationId xmlns:p14="http://schemas.microsoft.com/office/powerpoint/2010/main" val="258956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a:t>Thanks!</a:t>
            </a:r>
          </a:p>
        </p:txBody>
      </p:sp>
      <p:sp>
        <p:nvSpPr>
          <p:cNvPr id="51203" name="Content Placeholder 2"/>
          <p:cNvSpPr>
            <a:spLocks noGrp="1"/>
          </p:cNvSpPr>
          <p:nvPr>
            <p:ph idx="1"/>
          </p:nvPr>
        </p:nvSpPr>
        <p:spPr/>
        <p:txBody>
          <a:bodyPr/>
          <a:lstStyle/>
          <a:p>
            <a:pPr marL="0" indent="0" algn="ctr">
              <a:buFont typeface="Arial" panose="020B0604020202020204" pitchFamily="34" charset="0"/>
              <a:buNone/>
            </a:pPr>
            <a:r>
              <a:rPr lang="en-US" altLang="en-US" sz="4000" dirty="0"/>
              <a:t>Questions?</a:t>
            </a:r>
          </a:p>
          <a:p>
            <a:pPr marL="0" indent="0" algn="ctr">
              <a:buFont typeface="Arial" panose="020B0604020202020204" pitchFamily="34" charset="0"/>
              <a:buNone/>
            </a:pPr>
            <a:endParaRPr lang="en-US" altLang="en-US" dirty="0"/>
          </a:p>
          <a:p>
            <a:pPr marL="0" indent="0" algn="ctr">
              <a:buFont typeface="Arial" panose="020B0604020202020204" pitchFamily="34" charset="0"/>
              <a:buNone/>
            </a:pPr>
            <a:r>
              <a:rPr lang="en-US" altLang="en-US" dirty="0"/>
              <a:t>Dana Brunson</a:t>
            </a:r>
          </a:p>
          <a:p>
            <a:pPr marL="0" indent="0" algn="ctr">
              <a:buFont typeface="Arial" panose="020B0604020202020204" pitchFamily="34" charset="0"/>
              <a:buNone/>
            </a:pPr>
            <a:r>
              <a:rPr lang="en-US" altLang="en-US" dirty="0"/>
              <a:t> </a:t>
            </a:r>
            <a:r>
              <a:rPr lang="en-US" altLang="en-US" dirty="0">
                <a:hlinkClick r:id="rId3"/>
              </a:rPr>
              <a:t>dana.brunson@okstate.edu</a:t>
            </a:r>
            <a:endParaRPr lang="en-US" altLang="en-US" dirty="0"/>
          </a:p>
          <a:p>
            <a:pPr marL="0" indent="0" algn="ctr">
              <a:buFont typeface="Arial" panose="020B0604020202020204" pitchFamily="34" charset="0"/>
              <a:buNone/>
            </a:pPr>
            <a:endParaRPr lang="en-US" altLang="en-US" dirty="0"/>
          </a:p>
        </p:txBody>
      </p:sp>
      <p:sp>
        <p:nvSpPr>
          <p:cNvPr id="4" name="Slide Number Placeholder 3"/>
          <p:cNvSpPr>
            <a:spLocks noGrp="1"/>
          </p:cNvSpPr>
          <p:nvPr>
            <p:ph type="sldNum" sz="quarter" idx="10"/>
          </p:nvPr>
        </p:nvSpPr>
        <p:spPr/>
        <p:txBody>
          <a:bodyPr/>
          <a:lstStyle/>
          <a:p>
            <a:pPr>
              <a:defRPr/>
            </a:pPr>
            <a:fld id="{09639C09-68D1-459C-A6E5-807F45EE0A78}" type="slidenum">
              <a:rPr lang="en-US"/>
              <a:pPr>
                <a:defRPr/>
              </a:pPr>
              <a:t>9</a:t>
            </a:fld>
            <a:endParaRPr lang="en-US"/>
          </a:p>
        </p:txBody>
      </p:sp>
    </p:spTree>
    <p:extLst>
      <p:ext uri="{BB962C8B-B14F-4D97-AF65-F5344CB8AC3E}">
        <p14:creationId xmlns:p14="http://schemas.microsoft.com/office/powerpoint/2010/main" val="176867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KSTATE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27611</TotalTime>
  <Words>497</Words>
  <Application>Microsoft Office PowerPoint</Application>
  <PresentationFormat>On-screen Show (4:3)</PresentationFormat>
  <Paragraphs>101</Paragraphs>
  <Slides>9</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Wingdings</vt:lpstr>
      <vt:lpstr>OKSTATE </vt:lpstr>
      <vt:lpstr>Custom Design</vt:lpstr>
      <vt:lpstr>PowerPoint Presentation</vt:lpstr>
      <vt:lpstr>What is CADRE? </vt:lpstr>
      <vt:lpstr>Why Collaborate?</vt:lpstr>
      <vt:lpstr>OSU High Performance Computing Center</vt:lpstr>
      <vt:lpstr>What brought us together</vt:lpstr>
      <vt:lpstr>OSU Libraries</vt:lpstr>
      <vt:lpstr>CADRE Progress</vt:lpstr>
      <vt:lpstr>Challenges</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Brunson, Dana</dc:creator>
  <cp:lastModifiedBy>Dana Brunson</cp:lastModifiedBy>
  <cp:revision>268</cp:revision>
  <cp:lastPrinted>2012-10-01T15:38:37Z</cp:lastPrinted>
  <dcterms:created xsi:type="dcterms:W3CDTF">2011-09-26T15:02:02Z</dcterms:created>
  <dcterms:modified xsi:type="dcterms:W3CDTF">2017-09-26T14:37:33Z</dcterms:modified>
</cp:coreProperties>
</file>