
<file path=[Content_Types].xml><?xml version="1.0" encoding="utf-8"?>
<Types xmlns="http://schemas.openxmlformats.org/package/2006/content-types">
  <Default Extension="png" ContentType="image/png"/>
  <Default Extension="bin" ContentType="audio/unknown"/>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15.bin" ContentType="application/vnd.openxmlformats-officedocument.oleObject"/>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ppt/embeddings/oleObject16.bin" ContentType="application/vnd.openxmlformats-officedocument.oleObject"/>
  <Override PartName="/ppt/embeddings/oleObject17.bin" ContentType="application/vnd.openxmlformats-officedocument.oleObject"/>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360" r:id="rId2"/>
    <p:sldId id="604" r:id="rId3"/>
    <p:sldId id="668" r:id="rId4"/>
    <p:sldId id="702" r:id="rId5"/>
    <p:sldId id="572" r:id="rId6"/>
    <p:sldId id="571" r:id="rId7"/>
    <p:sldId id="669" r:id="rId8"/>
    <p:sldId id="670" r:id="rId9"/>
    <p:sldId id="642" r:id="rId10"/>
    <p:sldId id="671" r:id="rId11"/>
    <p:sldId id="672" r:id="rId12"/>
    <p:sldId id="673" r:id="rId13"/>
    <p:sldId id="674" r:id="rId14"/>
    <p:sldId id="675" r:id="rId15"/>
    <p:sldId id="676" r:id="rId16"/>
    <p:sldId id="677" r:id="rId17"/>
    <p:sldId id="678" r:id="rId18"/>
    <p:sldId id="679" r:id="rId19"/>
    <p:sldId id="680" r:id="rId20"/>
    <p:sldId id="681" r:id="rId21"/>
    <p:sldId id="682" r:id="rId22"/>
    <p:sldId id="683" r:id="rId23"/>
    <p:sldId id="684" r:id="rId24"/>
    <p:sldId id="685" r:id="rId25"/>
    <p:sldId id="686" r:id="rId26"/>
    <p:sldId id="687" r:id="rId27"/>
    <p:sldId id="689" r:id="rId28"/>
    <p:sldId id="690" r:id="rId29"/>
    <p:sldId id="691" r:id="rId30"/>
    <p:sldId id="692" r:id="rId31"/>
    <p:sldId id="693" r:id="rId32"/>
    <p:sldId id="695" r:id="rId33"/>
    <p:sldId id="697" r:id="rId34"/>
    <p:sldId id="700" r:id="rId35"/>
    <p:sldId id="701" r:id="rId36"/>
    <p:sldId id="698" r:id="rId37"/>
    <p:sldId id="699" r:id="rId38"/>
    <p:sldId id="645" r:id="rId39"/>
    <p:sldId id="646" r:id="rId40"/>
    <p:sldId id="647" r:id="rId41"/>
    <p:sldId id="639" r:id="rId42"/>
    <p:sldId id="632" r:id="rId43"/>
    <p:sldId id="648" r:id="rId44"/>
    <p:sldId id="547" r:id="rId45"/>
    <p:sldId id="638" r:id="rId46"/>
    <p:sldId id="636" r:id="rId47"/>
    <p:sldId id="625" r:id="rId48"/>
    <p:sldId id="559" r:id="rId49"/>
  </p:sldIdLst>
  <p:sldSz cx="9144000" cy="6858000" type="screen4x3"/>
  <p:notesSz cx="6858000" cy="9290050"/>
  <p:defaultTextStyle>
    <a:defPPr>
      <a:defRPr lang="en-US"/>
    </a:defPPr>
    <a:lvl1pPr algn="l" rtl="0" fontAlgn="base">
      <a:lnSpc>
        <a:spcPct val="110000"/>
      </a:lnSpc>
      <a:spcBef>
        <a:spcPct val="20000"/>
      </a:spcBef>
      <a:spcAft>
        <a:spcPct val="0"/>
      </a:spcAft>
      <a:buClr>
        <a:schemeClr val="folHlink"/>
      </a:buClr>
      <a:buSzPct val="60000"/>
      <a:buFont typeface="Wingdings" pitchFamily="2" charset="2"/>
      <a:defRPr sz="2800" kern="1200">
        <a:solidFill>
          <a:schemeClr val="tx1"/>
        </a:solidFill>
        <a:latin typeface="Tahoma" pitchFamily="34" charset="0"/>
        <a:ea typeface="宋体" pitchFamily="2" charset="-122"/>
        <a:cs typeface="+mn-cs"/>
      </a:defRPr>
    </a:lvl1pPr>
    <a:lvl2pPr marL="457200" algn="l" rtl="0" fontAlgn="base">
      <a:lnSpc>
        <a:spcPct val="110000"/>
      </a:lnSpc>
      <a:spcBef>
        <a:spcPct val="20000"/>
      </a:spcBef>
      <a:spcAft>
        <a:spcPct val="0"/>
      </a:spcAft>
      <a:buClr>
        <a:schemeClr val="folHlink"/>
      </a:buClr>
      <a:buSzPct val="60000"/>
      <a:buFont typeface="Wingdings" pitchFamily="2" charset="2"/>
      <a:defRPr sz="2800" kern="1200">
        <a:solidFill>
          <a:schemeClr val="tx1"/>
        </a:solidFill>
        <a:latin typeface="Tahoma" pitchFamily="34" charset="0"/>
        <a:ea typeface="宋体" pitchFamily="2" charset="-122"/>
        <a:cs typeface="+mn-cs"/>
      </a:defRPr>
    </a:lvl2pPr>
    <a:lvl3pPr marL="914400" algn="l" rtl="0" fontAlgn="base">
      <a:lnSpc>
        <a:spcPct val="110000"/>
      </a:lnSpc>
      <a:spcBef>
        <a:spcPct val="20000"/>
      </a:spcBef>
      <a:spcAft>
        <a:spcPct val="0"/>
      </a:spcAft>
      <a:buClr>
        <a:schemeClr val="folHlink"/>
      </a:buClr>
      <a:buSzPct val="60000"/>
      <a:buFont typeface="Wingdings" pitchFamily="2" charset="2"/>
      <a:defRPr sz="2800" kern="1200">
        <a:solidFill>
          <a:schemeClr val="tx1"/>
        </a:solidFill>
        <a:latin typeface="Tahoma" pitchFamily="34" charset="0"/>
        <a:ea typeface="宋体" pitchFamily="2" charset="-122"/>
        <a:cs typeface="+mn-cs"/>
      </a:defRPr>
    </a:lvl3pPr>
    <a:lvl4pPr marL="1371600" algn="l" rtl="0" fontAlgn="base">
      <a:lnSpc>
        <a:spcPct val="110000"/>
      </a:lnSpc>
      <a:spcBef>
        <a:spcPct val="20000"/>
      </a:spcBef>
      <a:spcAft>
        <a:spcPct val="0"/>
      </a:spcAft>
      <a:buClr>
        <a:schemeClr val="folHlink"/>
      </a:buClr>
      <a:buSzPct val="60000"/>
      <a:buFont typeface="Wingdings" pitchFamily="2" charset="2"/>
      <a:defRPr sz="2800" kern="1200">
        <a:solidFill>
          <a:schemeClr val="tx1"/>
        </a:solidFill>
        <a:latin typeface="Tahoma" pitchFamily="34" charset="0"/>
        <a:ea typeface="宋体" pitchFamily="2" charset="-122"/>
        <a:cs typeface="+mn-cs"/>
      </a:defRPr>
    </a:lvl4pPr>
    <a:lvl5pPr marL="1828800" algn="l" rtl="0" fontAlgn="base">
      <a:lnSpc>
        <a:spcPct val="110000"/>
      </a:lnSpc>
      <a:spcBef>
        <a:spcPct val="20000"/>
      </a:spcBef>
      <a:spcAft>
        <a:spcPct val="0"/>
      </a:spcAft>
      <a:buClr>
        <a:schemeClr val="folHlink"/>
      </a:buClr>
      <a:buSzPct val="60000"/>
      <a:buFont typeface="Wingdings" pitchFamily="2" charset="2"/>
      <a:defRPr sz="2800" kern="1200">
        <a:solidFill>
          <a:schemeClr val="tx1"/>
        </a:solidFill>
        <a:latin typeface="Tahoma" pitchFamily="34" charset="0"/>
        <a:ea typeface="宋体" pitchFamily="2" charset="-122"/>
        <a:cs typeface="+mn-cs"/>
      </a:defRPr>
    </a:lvl5pPr>
    <a:lvl6pPr marL="2286000" algn="l" defTabSz="914400" rtl="0" eaLnBrk="1" latinLnBrk="0" hangingPunct="1">
      <a:defRPr sz="2800" kern="1200">
        <a:solidFill>
          <a:schemeClr val="tx1"/>
        </a:solidFill>
        <a:latin typeface="Tahoma" pitchFamily="34" charset="0"/>
        <a:ea typeface="宋体" pitchFamily="2" charset="-122"/>
        <a:cs typeface="+mn-cs"/>
      </a:defRPr>
    </a:lvl6pPr>
    <a:lvl7pPr marL="2743200" algn="l" defTabSz="914400" rtl="0" eaLnBrk="1" latinLnBrk="0" hangingPunct="1">
      <a:defRPr sz="2800" kern="1200">
        <a:solidFill>
          <a:schemeClr val="tx1"/>
        </a:solidFill>
        <a:latin typeface="Tahoma" pitchFamily="34" charset="0"/>
        <a:ea typeface="宋体" pitchFamily="2" charset="-122"/>
        <a:cs typeface="+mn-cs"/>
      </a:defRPr>
    </a:lvl7pPr>
    <a:lvl8pPr marL="3200400" algn="l" defTabSz="914400" rtl="0" eaLnBrk="1" latinLnBrk="0" hangingPunct="1">
      <a:defRPr sz="2800" kern="1200">
        <a:solidFill>
          <a:schemeClr val="tx1"/>
        </a:solidFill>
        <a:latin typeface="Tahoma" pitchFamily="34" charset="0"/>
        <a:ea typeface="宋体" pitchFamily="2" charset="-122"/>
        <a:cs typeface="+mn-cs"/>
      </a:defRPr>
    </a:lvl8pPr>
    <a:lvl9pPr marL="3657600" algn="l" defTabSz="914400" rtl="0" eaLnBrk="1" latinLnBrk="0" hangingPunct="1">
      <a:defRPr sz="2800" kern="1200">
        <a:solidFill>
          <a:schemeClr val="tx1"/>
        </a:solidFill>
        <a:latin typeface="Tahoma"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6"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000099"/>
    <a:srgbClr val="FF9900"/>
    <a:srgbClr val="FF0000"/>
    <a:srgbClr val="CCECFF"/>
    <a:srgbClr val="CCFF99"/>
    <a:srgbClr val="0066CC"/>
    <a:srgbClr val="00CCFF"/>
    <a:srgbClr val="33CCFF"/>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9134" autoAdjust="0"/>
  </p:normalViewPr>
  <p:slideViewPr>
    <p:cSldViewPr>
      <p:cViewPr varScale="1">
        <p:scale>
          <a:sx n="68" d="100"/>
          <a:sy n="68" d="100"/>
        </p:scale>
        <p:origin x="145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2237" y="-86"/>
      </p:cViewPr>
      <p:guideLst>
        <p:guide orient="horz" pos="2926"/>
        <p:guide pos="216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 Id="rId5" Type="http://schemas.openxmlformats.org/officeDocument/2006/relationships/image" Target="../media/image13.emf"/><Relationship Id="rId4"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xfrm>
            <a:off x="0" y="1"/>
            <a:ext cx="2971093" cy="4649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1200" smtClean="0">
                <a:latin typeface="Arial" pitchFamily="34" charset="0"/>
              </a:defRPr>
            </a:lvl1pPr>
          </a:lstStyle>
          <a:p>
            <a:pPr>
              <a:defRPr/>
            </a:pPr>
            <a:endParaRPr lang="en-GB"/>
          </a:p>
        </p:txBody>
      </p:sp>
      <p:sp>
        <p:nvSpPr>
          <p:cNvPr id="140291" name="Rectangle 3"/>
          <p:cNvSpPr>
            <a:spLocks noGrp="1" noChangeArrowheads="1"/>
          </p:cNvSpPr>
          <p:nvPr>
            <p:ph type="dt" sz="quarter" idx="1"/>
          </p:nvPr>
        </p:nvSpPr>
        <p:spPr bwMode="auto">
          <a:xfrm>
            <a:off x="3885275" y="1"/>
            <a:ext cx="2971093" cy="4649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200" smtClean="0">
                <a:latin typeface="Arial" pitchFamily="34" charset="0"/>
              </a:defRPr>
            </a:lvl1pPr>
          </a:lstStyle>
          <a:p>
            <a:pPr>
              <a:defRPr/>
            </a:pPr>
            <a:endParaRPr lang="en-GB"/>
          </a:p>
        </p:txBody>
      </p:sp>
      <p:sp>
        <p:nvSpPr>
          <p:cNvPr id="140292" name="Rectangle 4"/>
          <p:cNvSpPr>
            <a:spLocks noGrp="1" noChangeArrowheads="1"/>
          </p:cNvSpPr>
          <p:nvPr>
            <p:ph type="ftr" sz="quarter" idx="2"/>
          </p:nvPr>
        </p:nvSpPr>
        <p:spPr bwMode="auto">
          <a:xfrm>
            <a:off x="0" y="8823618"/>
            <a:ext cx="2971093" cy="4649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smtClean="0">
                <a:latin typeface="Arial" pitchFamily="34" charset="0"/>
              </a:defRPr>
            </a:lvl1pPr>
          </a:lstStyle>
          <a:p>
            <a:pPr>
              <a:defRPr/>
            </a:pPr>
            <a:endParaRPr lang="en-GB"/>
          </a:p>
        </p:txBody>
      </p:sp>
      <p:sp>
        <p:nvSpPr>
          <p:cNvPr id="140293" name="Rectangle 5"/>
          <p:cNvSpPr>
            <a:spLocks noGrp="1" noChangeArrowheads="1"/>
          </p:cNvSpPr>
          <p:nvPr>
            <p:ph type="sldNum" sz="quarter" idx="3"/>
          </p:nvPr>
        </p:nvSpPr>
        <p:spPr bwMode="auto">
          <a:xfrm>
            <a:off x="3885275" y="8823618"/>
            <a:ext cx="2971093" cy="4649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smtClean="0">
                <a:latin typeface="Arial" pitchFamily="34" charset="0"/>
              </a:defRPr>
            </a:lvl1pPr>
          </a:lstStyle>
          <a:p>
            <a:pPr>
              <a:defRPr/>
            </a:pPr>
            <a:fld id="{D5D7ED89-1463-461A-9640-05D4DC4EA630}" type="slidenum">
              <a:rPr lang="en-GB"/>
              <a:pPr>
                <a:defRPr/>
              </a:pPr>
              <a:t>‹#›</a:t>
            </a:fld>
            <a:endParaRPr lang="en-GB"/>
          </a:p>
        </p:txBody>
      </p:sp>
    </p:spTree>
    <p:extLst>
      <p:ext uri="{BB962C8B-B14F-4D97-AF65-F5344CB8AC3E}">
        <p14:creationId xmlns:p14="http://schemas.microsoft.com/office/powerpoint/2010/main" val="1981343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1"/>
            <a:ext cx="2971093" cy="4649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1200" smtClean="0"/>
            </a:lvl1pPr>
          </a:lstStyle>
          <a:p>
            <a:pPr>
              <a:defRPr/>
            </a:pPr>
            <a:endParaRPr lang="en-US" altLang="zh-CN"/>
          </a:p>
        </p:txBody>
      </p:sp>
      <p:sp>
        <p:nvSpPr>
          <p:cNvPr id="136195" name="Rectangle 3"/>
          <p:cNvSpPr>
            <a:spLocks noGrp="1" noChangeArrowheads="1"/>
          </p:cNvSpPr>
          <p:nvPr>
            <p:ph type="dt" idx="1"/>
          </p:nvPr>
        </p:nvSpPr>
        <p:spPr bwMode="auto">
          <a:xfrm>
            <a:off x="3886908" y="1"/>
            <a:ext cx="2971093" cy="4649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200" smtClean="0"/>
            </a:lvl1pPr>
          </a:lstStyle>
          <a:p>
            <a:pPr>
              <a:defRPr/>
            </a:pPr>
            <a:endParaRPr lang="en-US" altLang="zh-CN"/>
          </a:p>
        </p:txBody>
      </p:sp>
      <p:sp>
        <p:nvSpPr>
          <p:cNvPr id="86020" name="Rectangle 4"/>
          <p:cNvSpPr>
            <a:spLocks noGrp="1" noRot="1" noChangeAspect="1" noChangeArrowheads="1" noTextEdit="1"/>
          </p:cNvSpPr>
          <p:nvPr>
            <p:ph type="sldImg" idx="2"/>
          </p:nvPr>
        </p:nvSpPr>
        <p:spPr bwMode="auto">
          <a:xfrm>
            <a:off x="760413" y="723900"/>
            <a:ext cx="4641850" cy="3482975"/>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136197" name="Rectangle 5"/>
          <p:cNvSpPr>
            <a:spLocks noGrp="1" noChangeArrowheads="1"/>
          </p:cNvSpPr>
          <p:nvPr>
            <p:ph type="body" sz="quarter" idx="3"/>
          </p:nvPr>
        </p:nvSpPr>
        <p:spPr bwMode="auto">
          <a:xfrm>
            <a:off x="914183" y="4413295"/>
            <a:ext cx="5029635" cy="41800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136198" name="Rectangle 6"/>
          <p:cNvSpPr>
            <a:spLocks noGrp="1" noChangeArrowheads="1"/>
          </p:cNvSpPr>
          <p:nvPr>
            <p:ph type="ftr" sz="quarter" idx="4"/>
          </p:nvPr>
        </p:nvSpPr>
        <p:spPr bwMode="auto">
          <a:xfrm>
            <a:off x="0" y="8825103"/>
            <a:ext cx="2971093" cy="4649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smtClean="0"/>
            </a:lvl1pPr>
          </a:lstStyle>
          <a:p>
            <a:pPr>
              <a:defRPr/>
            </a:pPr>
            <a:endParaRPr lang="en-US" altLang="zh-CN"/>
          </a:p>
        </p:txBody>
      </p:sp>
      <p:sp>
        <p:nvSpPr>
          <p:cNvPr id="136199" name="Rectangle 7"/>
          <p:cNvSpPr>
            <a:spLocks noGrp="1" noChangeArrowheads="1"/>
          </p:cNvSpPr>
          <p:nvPr>
            <p:ph type="sldNum" sz="quarter" idx="5"/>
          </p:nvPr>
        </p:nvSpPr>
        <p:spPr bwMode="auto">
          <a:xfrm>
            <a:off x="3886908" y="8825103"/>
            <a:ext cx="2971093" cy="4649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smtClean="0"/>
            </a:lvl1pPr>
          </a:lstStyle>
          <a:p>
            <a:pPr>
              <a:defRPr/>
            </a:pPr>
            <a:fld id="{C949F4D9-E2A4-4E97-8364-47FF99533F46}" type="slidenum">
              <a:rPr lang="zh-CN" altLang="en-US"/>
              <a:pPr>
                <a:defRPr/>
              </a:pPr>
              <a:t>‹#›</a:t>
            </a:fld>
            <a:endParaRPr lang="en-US" altLang="zh-CN"/>
          </a:p>
        </p:txBody>
      </p:sp>
    </p:spTree>
    <p:extLst>
      <p:ext uri="{BB962C8B-B14F-4D97-AF65-F5344CB8AC3E}">
        <p14:creationId xmlns:p14="http://schemas.microsoft.com/office/powerpoint/2010/main" val="21027660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C00000"/>
                </a:solidFill>
              </a:rPr>
              <a:t>At the end of this course, you should be able to:</a:t>
            </a:r>
          </a:p>
          <a:p>
            <a:pPr lvl="1"/>
            <a:r>
              <a:rPr lang="en-US" dirty="0" smtClean="0"/>
              <a:t>Understand the characteristics and operation of </a:t>
            </a:r>
            <a:r>
              <a:rPr lang="en-US" dirty="0" err="1" smtClean="0"/>
              <a:t>WiFi</a:t>
            </a:r>
            <a:r>
              <a:rPr lang="en-US" dirty="0" smtClean="0"/>
              <a:t> networks (IEEE 802.11 WLANs) </a:t>
            </a:r>
          </a:p>
          <a:p>
            <a:pPr lvl="2"/>
            <a:r>
              <a:rPr lang="en-US" dirty="0" smtClean="0">
                <a:solidFill>
                  <a:schemeClr val="tx1">
                    <a:lumMod val="50000"/>
                    <a:lumOff val="50000"/>
                  </a:schemeClr>
                </a:solidFill>
              </a:rPr>
              <a:t>…and MANETs as well as Bluetooth PANs</a:t>
            </a:r>
          </a:p>
          <a:p>
            <a:pPr lvl="1"/>
            <a:r>
              <a:rPr lang="en-US" dirty="0" smtClean="0"/>
              <a:t>Deploy WLAN Hotspots</a:t>
            </a:r>
          </a:p>
          <a:p>
            <a:pPr lvl="1"/>
            <a:r>
              <a:rPr lang="en-US" dirty="0" smtClean="0"/>
              <a:t>Use basic wireless network monitoring and analysis tools to troubleshoot and assess performance of WLANs</a:t>
            </a:r>
          </a:p>
          <a:p>
            <a:pPr lvl="2"/>
            <a:r>
              <a:rPr lang="en-US" dirty="0" smtClean="0"/>
              <a:t>Tools</a:t>
            </a:r>
          </a:p>
          <a:p>
            <a:pPr lvl="2"/>
            <a:r>
              <a:rPr lang="en-US" dirty="0" smtClean="0"/>
              <a:t>Tools</a:t>
            </a:r>
          </a:p>
          <a:p>
            <a:pPr lvl="2"/>
            <a:endParaRPr lang="en-US" dirty="0" smtClean="0"/>
          </a:p>
          <a:p>
            <a:pPr lvl="1"/>
            <a:r>
              <a:rPr lang="en-US" dirty="0" smtClean="0"/>
              <a:t>Utilize network modeling and simulation tools to plan WLAN networks</a:t>
            </a:r>
          </a:p>
          <a:p>
            <a:pPr lvl="1"/>
            <a:r>
              <a:rPr lang="en-US" dirty="0" smtClean="0"/>
              <a:t>Understand possible attacks against WLANs, classify attacks and threats on Bluetooth PANs, and be able to properly secure WLANs(802.1x port-based authentication) </a:t>
            </a:r>
          </a:p>
          <a:p>
            <a:endParaRPr lang="en-US" dirty="0"/>
          </a:p>
        </p:txBody>
      </p:sp>
      <p:sp>
        <p:nvSpPr>
          <p:cNvPr id="4" name="Slide Number Placeholder 3"/>
          <p:cNvSpPr>
            <a:spLocks noGrp="1"/>
          </p:cNvSpPr>
          <p:nvPr>
            <p:ph type="sldNum" sz="quarter" idx="10"/>
          </p:nvPr>
        </p:nvSpPr>
        <p:spPr/>
        <p:txBody>
          <a:bodyPr/>
          <a:lstStyle/>
          <a:p>
            <a:fld id="{A16A749A-31C6-4433-BCC6-C5E0194B2407}" type="slidenum">
              <a:rPr lang="ko-KR" altLang="en-US" smtClean="0"/>
              <a:pPr/>
              <a:t>2</a:t>
            </a:fld>
            <a:endParaRPr lang="ko-KR" altLang="en-US"/>
          </a:p>
        </p:txBody>
      </p:sp>
    </p:spTree>
    <p:extLst>
      <p:ext uri="{BB962C8B-B14F-4D97-AF65-F5344CB8AC3E}">
        <p14:creationId xmlns:p14="http://schemas.microsoft.com/office/powerpoint/2010/main" val="4002273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TextEdit="1"/>
          </p:cNvSpPr>
          <p:nvPr>
            <p:ph type="sldImg"/>
          </p:nvPr>
        </p:nvSpPr>
        <p:spPr bwMode="auto">
          <a:xfrm>
            <a:off x="1108075" y="695325"/>
            <a:ext cx="4643438" cy="3484563"/>
          </a:xfrm>
          <a:noFill/>
          <a:ln>
            <a:solidFill>
              <a:srgbClr val="000000"/>
            </a:solidFill>
            <a:miter lim="800000"/>
            <a:headEnd/>
            <a:tailEnd/>
          </a:ln>
        </p:spPr>
      </p:sp>
      <p:sp>
        <p:nvSpPr>
          <p:cNvPr id="84994" name="Rectangle 3"/>
          <p:cNvSpPr>
            <a:spLocks noGrp="1"/>
          </p:cNvSpPr>
          <p:nvPr>
            <p:ph type="body" idx="1"/>
          </p:nvPr>
        </p:nvSpPr>
        <p:spPr bwMode="auto">
          <a:xfrm>
            <a:off x="914400" y="4411163"/>
            <a:ext cx="5029200" cy="4183748"/>
          </a:xfrm>
          <a:noFill/>
        </p:spPr>
        <p:txBody>
          <a:bodyPr/>
          <a:lstStyle/>
          <a:p>
            <a:pPr marL="232075" indent="-232075" defTabSz="928299" eaLnBrk="1" hangingPunct="1">
              <a:buFontTx/>
              <a:buAutoNum type="arabicParenBoth"/>
            </a:pPr>
            <a:r>
              <a:rPr lang="en-US" altLang="zh-CN" smtClean="0">
                <a:ea typeface="宋体" pitchFamily="2" charset="-122"/>
              </a:rPr>
              <a:t>Left figure shows mistake rate comparison of FDs; In this figure , the vertical axis is on a log  scale. </a:t>
            </a:r>
          </a:p>
          <a:p>
            <a:pPr marL="232075" indent="-232075" defTabSz="928299" eaLnBrk="1" hangingPunct="1">
              <a:buFontTx/>
              <a:buAutoNum type="arabicParenBoth"/>
            </a:pPr>
            <a:r>
              <a:rPr lang="en-US" altLang="zh-CN" smtClean="0">
                <a:ea typeface="宋体" pitchFamily="2" charset="-122"/>
              </a:rPr>
              <a:t>And best values are located toward the lower left corner, for it means that this FD provides a short detection time and has a low mistake rate. </a:t>
            </a:r>
          </a:p>
          <a:p>
            <a:pPr marL="232075" indent="-232075" defTabSz="928299" eaLnBrk="1" hangingPunct="1"/>
            <a:r>
              <a:rPr lang="en-US" altLang="zh-CN" smtClean="0">
                <a:ea typeface="宋体" pitchFamily="2" charset="-122"/>
              </a:rPr>
              <a:t>(2) Right figure shows query accuracy probability comparison of FDs;  In this fig, the vertical axis is on a linear scale. And best values are located toward the higher and left corner, for it means that the FD provides a short detection time and has a high query accuracy probability.</a:t>
            </a:r>
          </a:p>
          <a:p>
            <a:pPr marL="232075" indent="-232075" defTabSz="928299" eaLnBrk="1" hangingPunct="1"/>
            <a:endParaRPr lang="en-US" altLang="zh-CN" smtClean="0">
              <a:ea typeface="宋体" pitchFamily="2" charset="-122"/>
            </a:endParaRPr>
          </a:p>
          <a:p>
            <a:pPr marL="232075" indent="-232075" defTabSz="928299" eaLnBrk="1" hangingPunct="1"/>
            <a:r>
              <a:rPr lang="en-US" altLang="zh-CN" smtClean="0">
                <a:ea typeface="宋体" pitchFamily="2" charset="-122"/>
              </a:rPr>
              <a:t>(3) In left fig, when TD &lt; 735:3 ms, TAM FD obtains the lowest mistake rate among the four FDs. </a:t>
            </a:r>
          </a:p>
          <a:p>
            <a:pPr marL="232075" indent="-232075" defTabSz="928299" eaLnBrk="1" hangingPunct="1"/>
            <a:r>
              <a:rPr lang="en-US" altLang="zh-CN" smtClean="0">
                <a:ea typeface="宋体" pitchFamily="2" charset="-122"/>
              </a:rPr>
              <a:t>When TD &gt; 735:3 ms, Chen FD has the lowest mistake rate, compared with the other three FDs.</a:t>
            </a:r>
          </a:p>
          <a:p>
            <a:pPr marL="232075" indent="-232075" defTabSz="928299" eaLnBrk="1" hangingPunct="1"/>
            <a:r>
              <a:rPr lang="en-US" altLang="zh-CN" smtClean="0">
                <a:ea typeface="宋体" pitchFamily="2" charset="-122"/>
              </a:rPr>
              <a:t>It is clear that TAM FD has a slightly lower mistake rate than  FD in </a:t>
            </a:r>
            <a:r>
              <a:rPr lang="en-US" altLang="zh-CN" smtClean="0">
                <a:latin typeface="CMR9"/>
                <a:ea typeface="宋体" pitchFamily="2" charset="-122"/>
              </a:rPr>
              <a:t>aggressive range</a:t>
            </a:r>
            <a:r>
              <a:rPr lang="en-US" altLang="zh-CN" smtClean="0">
                <a:ea typeface="宋体" pitchFamily="2" charset="-122"/>
              </a:rPr>
              <a:t>.</a:t>
            </a:r>
          </a:p>
          <a:p>
            <a:pPr marL="232075" indent="-232075" defTabSz="928299" eaLnBrk="1" hangingPunct="1"/>
            <a:r>
              <a:rPr lang="en-US" altLang="zh-CN" smtClean="0">
                <a:ea typeface="宋体" pitchFamily="2" charset="-122"/>
              </a:rPr>
              <a:t>(4) Bertier FD is still plotted as a single point, because there is no dynamic parameters in Bertier FD.</a:t>
            </a:r>
          </a:p>
          <a:p>
            <a:pPr marL="232075" indent="-232075" defTabSz="928299" eaLnBrk="1" hangingPunct="1"/>
            <a:endParaRPr lang="en-US" altLang="zh-CN" smtClean="0">
              <a:ea typeface="宋体" pitchFamily="2" charset="-122"/>
            </a:endParaRPr>
          </a:p>
          <a:p>
            <a:pPr marL="232075" indent="-232075" defTabSz="928299" eaLnBrk="1" hangingPunct="1"/>
            <a:endParaRPr lang="en-US" altLang="zh-CN" smtClean="0">
              <a:ea typeface="宋体" pitchFamily="2" charset="-122"/>
            </a:endParaRPr>
          </a:p>
          <a:p>
            <a:pPr marL="232075" indent="-232075" defTabSz="928299" eaLnBrk="1" hangingPunct="1"/>
            <a:endParaRPr lang="en-US" altLang="zh-CN" smtClean="0">
              <a:latin typeface="CMR9"/>
              <a:ea typeface="宋体" pitchFamily="2" charset="-122"/>
            </a:endParaRPr>
          </a:p>
        </p:txBody>
      </p:sp>
    </p:spTree>
    <p:extLst>
      <p:ext uri="{BB962C8B-B14F-4D97-AF65-F5344CB8AC3E}">
        <p14:creationId xmlns:p14="http://schemas.microsoft.com/office/powerpoint/2010/main" val="1689022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TextEdit="1"/>
          </p:cNvSpPr>
          <p:nvPr>
            <p:ph type="sldImg"/>
          </p:nvPr>
        </p:nvSpPr>
        <p:spPr bwMode="auto">
          <a:xfrm>
            <a:off x="1108075" y="695325"/>
            <a:ext cx="4643438" cy="3484563"/>
          </a:xfrm>
          <a:noFill/>
          <a:ln>
            <a:solidFill>
              <a:srgbClr val="000000"/>
            </a:solidFill>
            <a:miter lim="800000"/>
            <a:headEnd/>
            <a:tailEnd/>
          </a:ln>
        </p:spPr>
      </p:sp>
      <p:sp>
        <p:nvSpPr>
          <p:cNvPr id="89090" name="Rectangle 3"/>
          <p:cNvSpPr>
            <a:spLocks noGrp="1"/>
          </p:cNvSpPr>
          <p:nvPr>
            <p:ph type="body" idx="1"/>
          </p:nvPr>
        </p:nvSpPr>
        <p:spPr bwMode="auto">
          <a:xfrm>
            <a:off x="914400" y="4411163"/>
            <a:ext cx="5029200" cy="4183748"/>
          </a:xfrm>
          <a:noFill/>
        </p:spPr>
        <p:txBody>
          <a:bodyPr/>
          <a:lstStyle/>
          <a:p>
            <a:pPr eaLnBrk="1" hangingPunct="1"/>
            <a:r>
              <a:rPr lang="en-US" altLang="zh-CN" smtClean="0">
                <a:ea typeface="宋体" pitchFamily="2" charset="-122"/>
              </a:rPr>
              <a:t>Multicast</a:t>
            </a:r>
            <a:r>
              <a:rPr lang="en-US" altLang="zh-CN" sz="1400">
                <a:ea typeface="宋体" pitchFamily="2" charset="-122"/>
              </a:rPr>
              <a:t> based on</a:t>
            </a:r>
            <a:endParaRPr lang="zh-CN" altLang="en-US" sz="1400">
              <a:ea typeface="宋体" pitchFamily="2" charset="-122"/>
            </a:endParaRPr>
          </a:p>
        </p:txBody>
      </p:sp>
    </p:spTree>
    <p:extLst>
      <p:ext uri="{BB962C8B-B14F-4D97-AF65-F5344CB8AC3E}">
        <p14:creationId xmlns:p14="http://schemas.microsoft.com/office/powerpoint/2010/main" val="1235959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TextEdit="1"/>
          </p:cNvSpPr>
          <p:nvPr>
            <p:ph type="sldImg"/>
          </p:nvPr>
        </p:nvSpPr>
        <p:spPr bwMode="auto">
          <a:xfrm>
            <a:off x="1108075" y="695325"/>
            <a:ext cx="4643438" cy="3484563"/>
          </a:xfrm>
          <a:noFill/>
          <a:ln>
            <a:solidFill>
              <a:srgbClr val="000000"/>
            </a:solidFill>
            <a:miter lim="800000"/>
            <a:headEnd/>
            <a:tailEnd/>
          </a:ln>
        </p:spPr>
      </p:sp>
      <p:sp>
        <p:nvSpPr>
          <p:cNvPr id="91138" name="Rectangle 3"/>
          <p:cNvSpPr>
            <a:spLocks noGrp="1"/>
          </p:cNvSpPr>
          <p:nvPr>
            <p:ph type="body" idx="1"/>
          </p:nvPr>
        </p:nvSpPr>
        <p:spPr bwMode="auto">
          <a:xfrm>
            <a:off x="914400" y="4411163"/>
            <a:ext cx="5029200" cy="4183748"/>
          </a:xfrm>
          <a:noFill/>
        </p:spPr>
        <p:txBody>
          <a:bodyPr/>
          <a:lstStyle/>
          <a:p>
            <a:pPr eaLnBrk="1" hangingPunct="1"/>
            <a:r>
              <a:rPr lang="en-US" altLang="zh-CN" smtClean="0">
                <a:latin typeface="CMR9"/>
                <a:ea typeface="宋体" pitchFamily="2" charset="-122"/>
              </a:rPr>
              <a:t>(1) </a:t>
            </a:r>
            <a:r>
              <a:rPr lang="en-US" altLang="zh-CN" smtClean="0">
                <a:ea typeface="宋体" pitchFamily="2" charset="-122"/>
              </a:rPr>
              <a:t>from the minimum to the maximum, every 50 s as a unit, we can</a:t>
            </a:r>
          </a:p>
          <a:p>
            <a:pPr eaLnBrk="1" hangingPunct="1"/>
            <a:r>
              <a:rPr lang="en-US" altLang="zh-CN" smtClean="0">
                <a:ea typeface="宋体" pitchFamily="2" charset="-122"/>
              </a:rPr>
              <a:t>get 9; 778 sample units,</a:t>
            </a:r>
          </a:p>
          <a:p>
            <a:pPr eaLnBrk="1" hangingPunct="1"/>
            <a:r>
              <a:rPr lang="en-US" altLang="zh-CN" smtClean="0">
                <a:ea typeface="宋体" pitchFamily="2" charset="-122"/>
              </a:rPr>
              <a:t>(2) We can find the number is different in every statistic unit.</a:t>
            </a:r>
          </a:p>
          <a:p>
            <a:pPr eaLnBrk="1" hangingPunct="1"/>
            <a:r>
              <a:rPr lang="en-US" altLang="zh-CN" smtClean="0">
                <a:ea typeface="宋体" pitchFamily="2" charset="-122"/>
              </a:rPr>
              <a:t>(3) the probability for each unit is the value</a:t>
            </a:r>
          </a:p>
          <a:p>
            <a:pPr eaLnBrk="1" hangingPunct="1"/>
            <a:r>
              <a:rPr lang="en-US" altLang="zh-CN" smtClean="0">
                <a:ea typeface="宋体" pitchFamily="2" charset="-122"/>
              </a:rPr>
              <a:t>that the total sample data divided by the different number in every time unit.</a:t>
            </a:r>
          </a:p>
          <a:p>
            <a:pPr eaLnBrk="1" hangingPunct="1"/>
            <a:r>
              <a:rPr lang="en-US" altLang="zh-CN" smtClean="0">
                <a:ea typeface="宋体" pitchFamily="2" charset="-122"/>
              </a:rPr>
              <a:t>(4) For the cluster, wireless, and WAN cases, we used the 50 us as a statistic unit, </a:t>
            </a:r>
          </a:p>
          <a:p>
            <a:pPr eaLnBrk="1" hangingPunct="1"/>
            <a:r>
              <a:rPr lang="en-US" altLang="zh-CN" smtClean="0">
                <a:ea typeface="宋体" pitchFamily="2" charset="-122"/>
              </a:rPr>
              <a:t>except that the WAN case used 100 us as a statistic unit.</a:t>
            </a:r>
          </a:p>
          <a:p>
            <a:pPr eaLnBrk="1" hangingPunct="1"/>
            <a:endParaRPr lang="en-US" altLang="zh-CN" smtClean="0">
              <a:ea typeface="宋体" pitchFamily="2" charset="-122"/>
            </a:endParaRPr>
          </a:p>
          <a:p>
            <a:pPr eaLnBrk="1" hangingPunct="1"/>
            <a:r>
              <a:rPr lang="en-US" altLang="zh-CN" smtClean="0">
                <a:ea typeface="宋体" pitchFamily="2" charset="-122"/>
              </a:rPr>
              <a:t>(5) most samples have an inter-arrival time that is near the average value;</a:t>
            </a:r>
          </a:p>
          <a:p>
            <a:pPr eaLnBrk="1" hangingPunct="1"/>
            <a:r>
              <a:rPr lang="en-US" altLang="zh-CN" smtClean="0">
                <a:ea typeface="宋体" pitchFamily="2" charset="-122"/>
              </a:rPr>
              <a:t>(6) it is clear that the inter-arrival time with the maximum probability in the each experiment </a:t>
            </a:r>
          </a:p>
          <a:p>
            <a:pPr eaLnBrk="1" hangingPunct="1"/>
            <a:r>
              <a:rPr lang="en-US" altLang="zh-CN" smtClean="0">
                <a:ea typeface="宋体" pitchFamily="2" charset="-122"/>
              </a:rPr>
              <a:t>is larger than the mean of all inter-arrival times.</a:t>
            </a:r>
          </a:p>
          <a:p>
            <a:pPr eaLnBrk="1" hangingPunct="1"/>
            <a:endParaRPr lang="en-US" altLang="zh-CN" smtClean="0">
              <a:ea typeface="宋体" pitchFamily="2" charset="-122"/>
            </a:endParaRPr>
          </a:p>
          <a:p>
            <a:pPr eaLnBrk="1" hangingPunct="1"/>
            <a:endParaRPr lang="en-US" altLang="zh-CN" smtClean="0">
              <a:ea typeface="宋体" pitchFamily="2" charset="-122"/>
            </a:endParaRPr>
          </a:p>
          <a:p>
            <a:pPr eaLnBrk="1" hangingPunct="1"/>
            <a:endParaRPr lang="en-US" altLang="zh-CN" smtClean="0">
              <a:ea typeface="宋体" pitchFamily="2" charset="-122"/>
            </a:endParaRPr>
          </a:p>
          <a:p>
            <a:pPr eaLnBrk="1" hangingPunct="1"/>
            <a:endParaRPr lang="en-US" altLang="zh-CN" smtClean="0">
              <a:latin typeface="CMR9"/>
              <a:ea typeface="宋体" pitchFamily="2" charset="-122"/>
            </a:endParaRPr>
          </a:p>
        </p:txBody>
      </p:sp>
    </p:spTree>
    <p:extLst>
      <p:ext uri="{BB962C8B-B14F-4D97-AF65-F5344CB8AC3E}">
        <p14:creationId xmlns:p14="http://schemas.microsoft.com/office/powerpoint/2010/main" val="1671786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TextEdit="1"/>
          </p:cNvSpPr>
          <p:nvPr>
            <p:ph type="sldImg"/>
          </p:nvPr>
        </p:nvSpPr>
        <p:spPr bwMode="auto">
          <a:xfrm>
            <a:off x="1108075" y="695325"/>
            <a:ext cx="4643438" cy="3484563"/>
          </a:xfrm>
          <a:noFill/>
          <a:ln>
            <a:solidFill>
              <a:srgbClr val="000000"/>
            </a:solidFill>
            <a:miter lim="800000"/>
            <a:headEnd/>
            <a:tailEnd/>
          </a:ln>
        </p:spPr>
      </p:sp>
      <p:sp>
        <p:nvSpPr>
          <p:cNvPr id="93186" name="Rectangle 3"/>
          <p:cNvSpPr>
            <a:spLocks noGrp="1"/>
          </p:cNvSpPr>
          <p:nvPr>
            <p:ph type="body" idx="1"/>
          </p:nvPr>
        </p:nvSpPr>
        <p:spPr bwMode="auto">
          <a:xfrm>
            <a:off x="914400" y="4411163"/>
            <a:ext cx="5029200" cy="4183748"/>
          </a:xfrm>
          <a:noFill/>
        </p:spPr>
        <p:txBody>
          <a:bodyPr/>
          <a:lstStyle/>
          <a:p>
            <a:pPr eaLnBrk="1" hangingPunct="1"/>
            <a:r>
              <a:rPr lang="en-US" altLang="zh-CN" smtClean="0">
                <a:ea typeface="宋体" pitchFamily="2" charset="-122"/>
              </a:rPr>
              <a:t>(1)Here u means the average inter-arrival time, left is for Normal distribution, right is for </a:t>
            </a:r>
          </a:p>
          <a:p>
            <a:pPr eaLnBrk="1" hangingPunct="1"/>
            <a:r>
              <a:rPr lang="en-US" altLang="zh-CN" smtClean="0">
                <a:ea typeface="宋体" pitchFamily="2" charset="-122"/>
              </a:rPr>
              <a:t>Exponential distribution.</a:t>
            </a:r>
          </a:p>
          <a:p>
            <a:pPr eaLnBrk="1" hangingPunct="1"/>
            <a:r>
              <a:rPr lang="en-US" altLang="zh-CN" smtClean="0">
                <a:ea typeface="宋体" pitchFamily="2" charset="-122"/>
              </a:rPr>
              <a:t>(2) We can find the range near u is sensitive, the Exponential distribution has a higher</a:t>
            </a:r>
          </a:p>
          <a:p>
            <a:pPr eaLnBrk="1" hangingPunct="1"/>
            <a:r>
              <a:rPr lang="en-US" altLang="zh-CN" smtClean="0">
                <a:ea typeface="宋体" pitchFamily="2" charset="-122"/>
              </a:rPr>
              <a:t>Slope than that of Normal distribution. It means that in the sensitive range, Exponential </a:t>
            </a:r>
          </a:p>
          <a:p>
            <a:pPr eaLnBrk="1" hangingPunct="1"/>
            <a:r>
              <a:rPr lang="en-US" altLang="zh-CN" smtClean="0">
                <a:ea typeface="宋体" pitchFamily="2" charset="-122"/>
              </a:rPr>
              <a:t>distribution can depict the network heartbeat clearer. Then it is a more aggressive scheme</a:t>
            </a:r>
          </a:p>
          <a:p>
            <a:pPr eaLnBrk="1" hangingPunct="1"/>
            <a:r>
              <a:rPr lang="en-US" altLang="zh-CN" smtClean="0">
                <a:ea typeface="宋体" pitchFamily="2" charset="-122"/>
              </a:rPr>
              <a:t>than Phi FD.</a:t>
            </a:r>
          </a:p>
          <a:p>
            <a:pPr eaLnBrk="1" hangingPunct="1"/>
            <a:endParaRPr lang="en-US" altLang="zh-CN" smtClean="0">
              <a:ea typeface="宋体" pitchFamily="2" charset="-122"/>
            </a:endParaRPr>
          </a:p>
          <a:p>
            <a:pPr eaLnBrk="1" hangingPunct="1"/>
            <a:r>
              <a:rPr lang="en-US" altLang="zh-CN" smtClean="0">
                <a:ea typeface="宋体" pitchFamily="2" charset="-122"/>
              </a:rPr>
              <a:t> </a:t>
            </a:r>
            <a:endParaRPr lang="zh-CN" altLang="en-US" smtClean="0">
              <a:latin typeface="CMR9"/>
              <a:ea typeface="宋体" pitchFamily="2" charset="-122"/>
            </a:endParaRPr>
          </a:p>
        </p:txBody>
      </p:sp>
    </p:spTree>
    <p:extLst>
      <p:ext uri="{BB962C8B-B14F-4D97-AF65-F5344CB8AC3E}">
        <p14:creationId xmlns:p14="http://schemas.microsoft.com/office/powerpoint/2010/main" val="3176149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TextEdit="1"/>
          </p:cNvSpPr>
          <p:nvPr>
            <p:ph type="sldImg"/>
          </p:nvPr>
        </p:nvSpPr>
        <p:spPr bwMode="auto">
          <a:xfrm>
            <a:off x="1108075" y="695325"/>
            <a:ext cx="4643438" cy="3484563"/>
          </a:xfrm>
          <a:noFill/>
          <a:ln>
            <a:solidFill>
              <a:srgbClr val="000000"/>
            </a:solidFill>
            <a:miter lim="800000"/>
            <a:headEnd/>
            <a:tailEnd/>
          </a:ln>
        </p:spPr>
      </p:sp>
      <p:sp>
        <p:nvSpPr>
          <p:cNvPr id="97282" name="Rectangle 3"/>
          <p:cNvSpPr>
            <a:spLocks noGrp="1"/>
          </p:cNvSpPr>
          <p:nvPr>
            <p:ph type="body" idx="1"/>
          </p:nvPr>
        </p:nvSpPr>
        <p:spPr bwMode="auto">
          <a:xfrm>
            <a:off x="914400" y="4411163"/>
            <a:ext cx="5029200" cy="4183748"/>
          </a:xfrm>
          <a:noFill/>
        </p:spPr>
        <p:txBody>
          <a:bodyPr/>
          <a:lstStyle/>
          <a:p>
            <a:pPr eaLnBrk="1" hangingPunct="1"/>
            <a:r>
              <a:rPr lang="en-US" altLang="zh-CN" dirty="0" smtClean="0">
                <a:latin typeface="CMR9"/>
                <a:ea typeface="宋体" pitchFamily="2" charset="-122"/>
              </a:rPr>
              <a:t>(2) </a:t>
            </a:r>
            <a:r>
              <a:rPr lang="en-US" altLang="zh-CN" dirty="0" smtClean="0">
                <a:ea typeface="宋体" pitchFamily="2" charset="-122"/>
              </a:rPr>
              <a:t>In this experiment, we use the exactly same trace les from the paper about Phi FD [18].</a:t>
            </a:r>
          </a:p>
          <a:p>
            <a:pPr eaLnBrk="1" hangingPunct="1"/>
            <a:endParaRPr lang="en-US" altLang="zh-CN" dirty="0" smtClean="0">
              <a:latin typeface="CMR9"/>
              <a:ea typeface="宋体" pitchFamily="2" charset="-122"/>
            </a:endParaRPr>
          </a:p>
          <a:p>
            <a:pPr eaLnBrk="1" hangingPunct="1"/>
            <a:r>
              <a:rPr lang="en-US" altLang="zh-CN" dirty="0" smtClean="0">
                <a:latin typeface="CMR9"/>
                <a:ea typeface="宋体" pitchFamily="2" charset="-122"/>
              </a:rPr>
              <a:t>(3) </a:t>
            </a:r>
            <a:r>
              <a:rPr lang="en-US" altLang="zh-CN" dirty="0" smtClean="0">
                <a:ea typeface="宋体" pitchFamily="2" charset="-122"/>
              </a:rPr>
              <a:t>with the same detection time, ED FD obtains the</a:t>
            </a:r>
          </a:p>
          <a:p>
            <a:pPr eaLnBrk="1" hangingPunct="1"/>
            <a:r>
              <a:rPr lang="en-US" altLang="zh-CN" dirty="0" smtClean="0">
                <a:ea typeface="宋体" pitchFamily="2" charset="-122"/>
              </a:rPr>
              <a:t>lowest mistake rate among the four FDs, except for several initial junctions of ED FD.</a:t>
            </a:r>
          </a:p>
          <a:p>
            <a:pPr eaLnBrk="1" hangingPunct="1"/>
            <a:r>
              <a:rPr lang="en-US" altLang="zh-CN" dirty="0" smtClean="0">
                <a:ea typeface="宋体" pitchFamily="2" charset="-122"/>
              </a:rPr>
              <a:t>(4) when TD &gt; 243 </a:t>
            </a:r>
            <a:r>
              <a:rPr lang="en-US" altLang="zh-CN" dirty="0" err="1" smtClean="0">
                <a:ea typeface="宋体" pitchFamily="2" charset="-122"/>
              </a:rPr>
              <a:t>ms</a:t>
            </a:r>
            <a:r>
              <a:rPr lang="en-US" altLang="zh-CN" dirty="0" smtClean="0">
                <a:ea typeface="宋体" pitchFamily="2" charset="-122"/>
              </a:rPr>
              <a:t>, Chen FD has the lower mistake rate compared with  phi FD.</a:t>
            </a:r>
          </a:p>
          <a:p>
            <a:pPr eaLnBrk="1" hangingPunct="1"/>
            <a:r>
              <a:rPr lang="en-US" altLang="zh-CN" dirty="0" smtClean="0">
                <a:ea typeface="宋体" pitchFamily="2" charset="-122"/>
              </a:rPr>
              <a:t>(5) It is obvious that the ED FD is more aggressive than Phi FD</a:t>
            </a:r>
          </a:p>
          <a:p>
            <a:pPr eaLnBrk="1" hangingPunct="1"/>
            <a:r>
              <a:rPr lang="en-US" altLang="zh-CN" dirty="0" smtClean="0">
                <a:ea typeface="宋体" pitchFamily="2" charset="-122"/>
              </a:rPr>
              <a:t> Phi FD is more aggressive than Chen FD.</a:t>
            </a:r>
          </a:p>
          <a:p>
            <a:pPr eaLnBrk="1" hangingPunct="1"/>
            <a:r>
              <a:rPr lang="en-US" altLang="zh-CN" dirty="0" smtClean="0">
                <a:ea typeface="宋体" pitchFamily="2" charset="-122"/>
              </a:rPr>
              <a:t>(6) In the four kinds of experiments, ED FD is an effective improvement over phi FD </a:t>
            </a:r>
          </a:p>
          <a:p>
            <a:pPr eaLnBrk="1" hangingPunct="1"/>
            <a:r>
              <a:rPr lang="en-US" altLang="zh-CN" dirty="0" smtClean="0">
                <a:ea typeface="宋体" pitchFamily="2" charset="-122"/>
              </a:rPr>
              <a:t>in terms of short detection time, low mistake rate and high query accuracy probability.</a:t>
            </a:r>
          </a:p>
          <a:p>
            <a:pPr eaLnBrk="1" hangingPunct="1"/>
            <a:endParaRPr lang="en-US" altLang="zh-CN" dirty="0" smtClean="0">
              <a:ea typeface="宋体" pitchFamily="2" charset="-122"/>
            </a:endParaRPr>
          </a:p>
          <a:p>
            <a:pPr eaLnBrk="1" hangingPunct="1"/>
            <a:r>
              <a:rPr lang="en-US" altLang="zh-CN" dirty="0" smtClean="0">
                <a:ea typeface="宋体" pitchFamily="2" charset="-122"/>
              </a:rPr>
              <a:t>(7) The ED-FD is stopped early, because the rounding error prevent the line</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dirty="0" smtClean="0">
                <a:ea typeface="宋体" pitchFamily="2" charset="-122"/>
              </a:rPr>
              <a:t>to the very conservative case. --- </a:t>
            </a:r>
            <a:r>
              <a:rPr kumimoji="1" lang="en-US" altLang="zh-CN" dirty="0" smtClean="0">
                <a:solidFill>
                  <a:srgbClr val="FF3300"/>
                </a:solidFill>
                <a:latin typeface="Tahoma" pitchFamily="34" charset="0"/>
                <a:ea typeface="宋体" pitchFamily="2" charset="-122"/>
              </a:rPr>
              <a:t>Rounding error prevent line</a:t>
            </a:r>
          </a:p>
          <a:p>
            <a:pPr eaLnBrk="1" hangingPunct="1"/>
            <a:endParaRPr lang="en-US" altLang="zh-CN" dirty="0" smtClean="0">
              <a:ea typeface="宋体" pitchFamily="2" charset="-122"/>
            </a:endParaRPr>
          </a:p>
          <a:p>
            <a:pPr eaLnBrk="1" hangingPunct="1"/>
            <a:endParaRPr lang="en-US" altLang="zh-CN" dirty="0" smtClean="0">
              <a:ea typeface="宋体" pitchFamily="2" charset="-122"/>
            </a:endParaRPr>
          </a:p>
          <a:p>
            <a:pPr eaLnBrk="1" hangingPunct="1"/>
            <a:endParaRPr lang="en-US" altLang="zh-CN" dirty="0" smtClean="0">
              <a:ea typeface="宋体" pitchFamily="2" charset="-122"/>
            </a:endParaRPr>
          </a:p>
          <a:p>
            <a:pPr eaLnBrk="1" hangingPunct="1"/>
            <a:endParaRPr lang="en-US" altLang="zh-CN" dirty="0" smtClean="0">
              <a:ea typeface="宋体" pitchFamily="2" charset="-122"/>
            </a:endParaRPr>
          </a:p>
          <a:p>
            <a:pPr eaLnBrk="1" hangingPunct="1"/>
            <a:endParaRPr lang="en-US" altLang="zh-CN" dirty="0" smtClean="0">
              <a:ea typeface="宋体" pitchFamily="2" charset="-122"/>
            </a:endParaRPr>
          </a:p>
          <a:p>
            <a:pPr eaLnBrk="1" hangingPunct="1"/>
            <a:endParaRPr lang="en-US" altLang="zh-CN" dirty="0" smtClean="0">
              <a:latin typeface="CMR9"/>
              <a:ea typeface="宋体" pitchFamily="2" charset="-122"/>
            </a:endParaRPr>
          </a:p>
        </p:txBody>
      </p:sp>
    </p:spTree>
    <p:extLst>
      <p:ext uri="{BB962C8B-B14F-4D97-AF65-F5344CB8AC3E}">
        <p14:creationId xmlns:p14="http://schemas.microsoft.com/office/powerpoint/2010/main" val="1039186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TextEdit="1"/>
          </p:cNvSpPr>
          <p:nvPr>
            <p:ph type="sldImg"/>
          </p:nvPr>
        </p:nvSpPr>
        <p:spPr bwMode="auto">
          <a:xfrm>
            <a:off x="1108075" y="695325"/>
            <a:ext cx="4643438" cy="3484563"/>
          </a:xfrm>
          <a:noFill/>
          <a:ln>
            <a:solidFill>
              <a:srgbClr val="000000"/>
            </a:solidFill>
            <a:miter lim="800000"/>
            <a:headEnd/>
            <a:tailEnd/>
          </a:ln>
        </p:spPr>
      </p:sp>
      <p:sp>
        <p:nvSpPr>
          <p:cNvPr id="99330" name="Rectangle 3"/>
          <p:cNvSpPr>
            <a:spLocks noGrp="1"/>
          </p:cNvSpPr>
          <p:nvPr>
            <p:ph type="body" idx="1"/>
          </p:nvPr>
        </p:nvSpPr>
        <p:spPr bwMode="auto">
          <a:xfrm>
            <a:off x="914400" y="4411163"/>
            <a:ext cx="5029200" cy="4183748"/>
          </a:xfrm>
          <a:noFill/>
        </p:spPr>
        <p:txBody>
          <a:bodyPr/>
          <a:lstStyle/>
          <a:p>
            <a:pPr eaLnBrk="1" hangingPunct="1"/>
            <a:r>
              <a:rPr lang="en-US" altLang="zh-CN" smtClean="0">
                <a:ea typeface="宋体" pitchFamily="2" charset="-122"/>
              </a:rPr>
              <a:t>Multicast</a:t>
            </a:r>
            <a:r>
              <a:rPr lang="en-US" altLang="zh-CN" sz="1400">
                <a:ea typeface="宋体" pitchFamily="2" charset="-122"/>
              </a:rPr>
              <a:t> based on</a:t>
            </a:r>
            <a:endParaRPr lang="zh-CN" altLang="en-US" sz="1400">
              <a:ea typeface="宋体" pitchFamily="2" charset="-122"/>
            </a:endParaRPr>
          </a:p>
        </p:txBody>
      </p:sp>
    </p:spTree>
    <p:extLst>
      <p:ext uri="{BB962C8B-B14F-4D97-AF65-F5344CB8AC3E}">
        <p14:creationId xmlns:p14="http://schemas.microsoft.com/office/powerpoint/2010/main" val="1599716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Rot="1" noChangeAspect="1" noTextEdit="1"/>
          </p:cNvSpPr>
          <p:nvPr>
            <p:ph type="sldImg"/>
          </p:nvPr>
        </p:nvSpPr>
        <p:spPr bwMode="auto">
          <a:xfrm>
            <a:off x="1108075" y="695325"/>
            <a:ext cx="4643438" cy="3484563"/>
          </a:xfrm>
          <a:noFill/>
          <a:ln>
            <a:solidFill>
              <a:srgbClr val="000000"/>
            </a:solidFill>
            <a:miter lim="800000"/>
            <a:headEnd/>
            <a:tailEnd/>
          </a:ln>
        </p:spPr>
      </p:sp>
      <p:sp>
        <p:nvSpPr>
          <p:cNvPr id="102402" name="Rectangle 3"/>
          <p:cNvSpPr>
            <a:spLocks noGrp="1"/>
          </p:cNvSpPr>
          <p:nvPr>
            <p:ph type="body" idx="1"/>
          </p:nvPr>
        </p:nvSpPr>
        <p:spPr bwMode="auto">
          <a:xfrm>
            <a:off x="914400" y="4411163"/>
            <a:ext cx="5029200" cy="4183748"/>
          </a:xfrm>
          <a:noFill/>
        </p:spPr>
        <p:txBody>
          <a:bodyPr/>
          <a:lstStyle/>
          <a:p>
            <a:pPr eaLnBrk="1" hangingPunct="1"/>
            <a:endParaRPr lang="zh-CN" altLang="en-US" smtClean="0">
              <a:latin typeface="CMR9"/>
              <a:ea typeface="宋体" pitchFamily="2" charset="-122"/>
            </a:endParaRPr>
          </a:p>
        </p:txBody>
      </p:sp>
    </p:spTree>
    <p:extLst>
      <p:ext uri="{BB962C8B-B14F-4D97-AF65-F5344CB8AC3E}">
        <p14:creationId xmlns:p14="http://schemas.microsoft.com/office/powerpoint/2010/main" val="3400690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TextEdit="1"/>
          </p:cNvSpPr>
          <p:nvPr>
            <p:ph type="sldImg"/>
          </p:nvPr>
        </p:nvSpPr>
        <p:spPr bwMode="auto">
          <a:xfrm>
            <a:off x="1108075" y="695325"/>
            <a:ext cx="4643438" cy="3484563"/>
          </a:xfrm>
          <a:noFill/>
          <a:ln>
            <a:solidFill>
              <a:srgbClr val="000000"/>
            </a:solidFill>
            <a:miter lim="800000"/>
            <a:headEnd/>
            <a:tailEnd/>
          </a:ln>
        </p:spPr>
      </p:sp>
      <p:sp>
        <p:nvSpPr>
          <p:cNvPr id="104450" name="Rectangle 3"/>
          <p:cNvSpPr>
            <a:spLocks noGrp="1"/>
          </p:cNvSpPr>
          <p:nvPr>
            <p:ph type="body" idx="1"/>
          </p:nvPr>
        </p:nvSpPr>
        <p:spPr bwMode="auto">
          <a:xfrm>
            <a:off x="914400" y="4411163"/>
            <a:ext cx="5029200" cy="4183748"/>
          </a:xfrm>
          <a:noFill/>
        </p:spPr>
        <p:txBody>
          <a:bodyPr/>
          <a:lstStyle/>
          <a:p>
            <a:pPr eaLnBrk="1" hangingPunct="1"/>
            <a:endParaRPr lang="zh-CN" altLang="en-US" smtClean="0">
              <a:latin typeface="CMR9"/>
              <a:ea typeface="宋体" pitchFamily="2" charset="-122"/>
            </a:endParaRPr>
          </a:p>
        </p:txBody>
      </p:sp>
    </p:spTree>
    <p:extLst>
      <p:ext uri="{BB962C8B-B14F-4D97-AF65-F5344CB8AC3E}">
        <p14:creationId xmlns:p14="http://schemas.microsoft.com/office/powerpoint/2010/main" val="239510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TextEdit="1"/>
          </p:cNvSpPr>
          <p:nvPr>
            <p:ph type="sldImg"/>
          </p:nvPr>
        </p:nvSpPr>
        <p:spPr bwMode="auto">
          <a:xfrm>
            <a:off x="1108075" y="695325"/>
            <a:ext cx="4643438" cy="3484563"/>
          </a:xfrm>
          <a:noFill/>
          <a:ln>
            <a:solidFill>
              <a:srgbClr val="000000"/>
            </a:solidFill>
            <a:miter lim="800000"/>
            <a:headEnd/>
            <a:tailEnd/>
          </a:ln>
        </p:spPr>
      </p:sp>
      <p:sp>
        <p:nvSpPr>
          <p:cNvPr id="106498" name="Rectangle 3"/>
          <p:cNvSpPr>
            <a:spLocks noGrp="1"/>
          </p:cNvSpPr>
          <p:nvPr>
            <p:ph type="body" idx="1"/>
          </p:nvPr>
        </p:nvSpPr>
        <p:spPr bwMode="auto">
          <a:xfrm>
            <a:off x="914400" y="4411164"/>
            <a:ext cx="5029200" cy="4183748"/>
          </a:xfrm>
          <a:noFill/>
        </p:spPr>
        <p:txBody>
          <a:bodyPr/>
          <a:lstStyle/>
          <a:p>
            <a:pPr eaLnBrk="1" hangingPunct="1"/>
            <a:endParaRPr lang="zh-CN" altLang="en-US" smtClean="0">
              <a:latin typeface="CMR9"/>
              <a:ea typeface="宋体" pitchFamily="2" charset="-122"/>
            </a:endParaRPr>
          </a:p>
        </p:txBody>
      </p:sp>
    </p:spTree>
    <p:extLst>
      <p:ext uri="{BB962C8B-B14F-4D97-AF65-F5344CB8AC3E}">
        <p14:creationId xmlns:p14="http://schemas.microsoft.com/office/powerpoint/2010/main" val="2151013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Rot="1" noChangeAspect="1" noTextEdit="1"/>
          </p:cNvSpPr>
          <p:nvPr>
            <p:ph type="sldImg"/>
          </p:nvPr>
        </p:nvSpPr>
        <p:spPr bwMode="auto">
          <a:xfrm>
            <a:off x="1108075" y="695325"/>
            <a:ext cx="4643438" cy="3484563"/>
          </a:xfrm>
          <a:noFill/>
          <a:ln>
            <a:solidFill>
              <a:srgbClr val="000000"/>
            </a:solidFill>
            <a:miter lim="800000"/>
            <a:headEnd/>
            <a:tailEnd/>
          </a:ln>
        </p:spPr>
      </p:sp>
      <p:sp>
        <p:nvSpPr>
          <p:cNvPr id="108546" name="Rectangle 3"/>
          <p:cNvSpPr>
            <a:spLocks noGrp="1"/>
          </p:cNvSpPr>
          <p:nvPr>
            <p:ph type="body" idx="1"/>
          </p:nvPr>
        </p:nvSpPr>
        <p:spPr bwMode="auto">
          <a:xfrm>
            <a:off x="914400" y="4411164"/>
            <a:ext cx="5029200" cy="4183748"/>
          </a:xfrm>
          <a:noFill/>
        </p:spPr>
        <p:txBody>
          <a:bodyPr/>
          <a:lstStyle/>
          <a:p>
            <a:pPr eaLnBrk="1" hangingPunct="1"/>
            <a:endParaRPr lang="zh-CN" altLang="en-US" smtClean="0">
              <a:latin typeface="CMR9"/>
              <a:ea typeface="宋体" pitchFamily="2" charset="-122"/>
            </a:endParaRPr>
          </a:p>
        </p:txBody>
      </p:sp>
    </p:spTree>
    <p:extLst>
      <p:ext uri="{BB962C8B-B14F-4D97-AF65-F5344CB8AC3E}">
        <p14:creationId xmlns:p14="http://schemas.microsoft.com/office/powerpoint/2010/main" val="1317618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C00000"/>
                </a:solidFill>
              </a:rPr>
              <a:t>At the end of this course, you should be able to:</a:t>
            </a:r>
          </a:p>
          <a:p>
            <a:pPr lvl="1"/>
            <a:r>
              <a:rPr lang="en-US" dirty="0" smtClean="0"/>
              <a:t>Understand the characteristics and operation of </a:t>
            </a:r>
            <a:r>
              <a:rPr lang="en-US" dirty="0" err="1" smtClean="0"/>
              <a:t>WiFi</a:t>
            </a:r>
            <a:r>
              <a:rPr lang="en-US" dirty="0" smtClean="0"/>
              <a:t> networks (IEEE 802.11 WLANs) </a:t>
            </a:r>
          </a:p>
          <a:p>
            <a:pPr lvl="2"/>
            <a:r>
              <a:rPr lang="en-US" dirty="0" smtClean="0">
                <a:solidFill>
                  <a:schemeClr val="tx1">
                    <a:lumMod val="50000"/>
                    <a:lumOff val="50000"/>
                  </a:schemeClr>
                </a:solidFill>
              </a:rPr>
              <a:t>…and MANETs as well as Bluetooth PANs</a:t>
            </a:r>
          </a:p>
          <a:p>
            <a:pPr lvl="1"/>
            <a:r>
              <a:rPr lang="en-US" dirty="0" smtClean="0"/>
              <a:t>Deploy WLAN Hotspots</a:t>
            </a:r>
          </a:p>
          <a:p>
            <a:pPr lvl="1"/>
            <a:r>
              <a:rPr lang="en-US" dirty="0" smtClean="0"/>
              <a:t>Use basic wireless network monitoring and analysis tools to troubleshoot and assess performance of WLANs</a:t>
            </a:r>
          </a:p>
          <a:p>
            <a:pPr lvl="2"/>
            <a:r>
              <a:rPr lang="en-US" dirty="0" smtClean="0"/>
              <a:t>Tools</a:t>
            </a:r>
          </a:p>
          <a:p>
            <a:pPr lvl="2"/>
            <a:r>
              <a:rPr lang="en-US" dirty="0" smtClean="0"/>
              <a:t>Tools</a:t>
            </a:r>
          </a:p>
          <a:p>
            <a:pPr lvl="2"/>
            <a:endParaRPr lang="en-US" dirty="0" smtClean="0"/>
          </a:p>
          <a:p>
            <a:pPr lvl="1"/>
            <a:r>
              <a:rPr lang="en-US" dirty="0" smtClean="0"/>
              <a:t>Utilize network modeling and simulation tools to plan WLAN networks</a:t>
            </a:r>
          </a:p>
          <a:p>
            <a:pPr lvl="1"/>
            <a:r>
              <a:rPr lang="en-US" dirty="0" smtClean="0"/>
              <a:t>Understand possible attacks against WLANs, classify attacks and threats on Bluetooth PANs, and be able to properly secure WLANs(802.1x port-based authentication) </a:t>
            </a:r>
          </a:p>
          <a:p>
            <a:endParaRPr lang="en-US" dirty="0"/>
          </a:p>
        </p:txBody>
      </p:sp>
      <p:sp>
        <p:nvSpPr>
          <p:cNvPr id="4" name="Slide Number Placeholder 3"/>
          <p:cNvSpPr>
            <a:spLocks noGrp="1"/>
          </p:cNvSpPr>
          <p:nvPr>
            <p:ph type="sldNum" sz="quarter" idx="10"/>
          </p:nvPr>
        </p:nvSpPr>
        <p:spPr/>
        <p:txBody>
          <a:bodyPr/>
          <a:lstStyle/>
          <a:p>
            <a:fld id="{A16A749A-31C6-4433-BCC6-C5E0194B2407}" type="slidenum">
              <a:rPr lang="ko-KR" altLang="en-US" smtClean="0"/>
              <a:pPr/>
              <a:t>3</a:t>
            </a:fld>
            <a:endParaRPr lang="ko-KR" altLang="en-US"/>
          </a:p>
        </p:txBody>
      </p:sp>
    </p:spTree>
    <p:extLst>
      <p:ext uri="{BB962C8B-B14F-4D97-AF65-F5344CB8AC3E}">
        <p14:creationId xmlns:p14="http://schemas.microsoft.com/office/powerpoint/2010/main" val="4002273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C00000"/>
                </a:solidFill>
              </a:rPr>
              <a:t>At the end of this course, you should be able to:</a:t>
            </a:r>
          </a:p>
          <a:p>
            <a:pPr lvl="1"/>
            <a:r>
              <a:rPr lang="en-US" dirty="0" smtClean="0"/>
              <a:t>Understand the characteristics and operation of </a:t>
            </a:r>
            <a:r>
              <a:rPr lang="en-US" dirty="0" err="1" smtClean="0"/>
              <a:t>WiFi</a:t>
            </a:r>
            <a:r>
              <a:rPr lang="en-US" dirty="0" smtClean="0"/>
              <a:t> networks (IEEE 802.11 WLANs) </a:t>
            </a:r>
          </a:p>
          <a:p>
            <a:pPr lvl="2"/>
            <a:r>
              <a:rPr lang="en-US" dirty="0" smtClean="0">
                <a:solidFill>
                  <a:schemeClr val="tx1">
                    <a:lumMod val="50000"/>
                    <a:lumOff val="50000"/>
                  </a:schemeClr>
                </a:solidFill>
              </a:rPr>
              <a:t>…and MANETs as well as Bluetooth PANs</a:t>
            </a:r>
          </a:p>
          <a:p>
            <a:pPr lvl="1"/>
            <a:r>
              <a:rPr lang="en-US" dirty="0" smtClean="0"/>
              <a:t>Deploy WLAN Hotspots</a:t>
            </a:r>
          </a:p>
          <a:p>
            <a:pPr lvl="1"/>
            <a:r>
              <a:rPr lang="en-US" dirty="0" smtClean="0"/>
              <a:t>Use basic wireless network monitoring and analysis tools to troubleshoot and assess performance of WLANs</a:t>
            </a:r>
          </a:p>
          <a:p>
            <a:pPr lvl="2"/>
            <a:r>
              <a:rPr lang="en-US" dirty="0" smtClean="0"/>
              <a:t>Tools</a:t>
            </a:r>
          </a:p>
          <a:p>
            <a:pPr lvl="2"/>
            <a:r>
              <a:rPr lang="en-US" dirty="0" smtClean="0"/>
              <a:t>Tools</a:t>
            </a:r>
          </a:p>
          <a:p>
            <a:pPr lvl="2"/>
            <a:endParaRPr lang="en-US" dirty="0" smtClean="0"/>
          </a:p>
          <a:p>
            <a:pPr lvl="1"/>
            <a:r>
              <a:rPr lang="en-US" dirty="0" smtClean="0"/>
              <a:t>Utilize network modeling and simulation tools to plan WLAN networks</a:t>
            </a:r>
          </a:p>
          <a:p>
            <a:pPr lvl="1"/>
            <a:r>
              <a:rPr lang="en-US" dirty="0" smtClean="0"/>
              <a:t>Understand possible attacks against WLANs, classify attacks and threats on Bluetooth PANs, and be able to properly secure WLANs(802.1x port-based authentication) </a:t>
            </a:r>
          </a:p>
          <a:p>
            <a:endParaRPr lang="en-US" dirty="0"/>
          </a:p>
        </p:txBody>
      </p:sp>
      <p:sp>
        <p:nvSpPr>
          <p:cNvPr id="4" name="Slide Number Placeholder 3"/>
          <p:cNvSpPr>
            <a:spLocks noGrp="1"/>
          </p:cNvSpPr>
          <p:nvPr>
            <p:ph type="sldNum" sz="quarter" idx="10"/>
          </p:nvPr>
        </p:nvSpPr>
        <p:spPr/>
        <p:txBody>
          <a:bodyPr/>
          <a:lstStyle/>
          <a:p>
            <a:fld id="{A16A749A-31C6-4433-BCC6-C5E0194B2407}" type="slidenum">
              <a:rPr lang="ko-KR" altLang="en-US" smtClean="0"/>
              <a:pPr/>
              <a:t>26</a:t>
            </a:fld>
            <a:endParaRPr lang="ko-KR" altLang="en-US"/>
          </a:p>
        </p:txBody>
      </p:sp>
    </p:spTree>
    <p:extLst>
      <p:ext uri="{BB962C8B-B14F-4D97-AF65-F5344CB8AC3E}">
        <p14:creationId xmlns:p14="http://schemas.microsoft.com/office/powerpoint/2010/main" val="4002273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Our</a:t>
            </a:r>
            <a:r>
              <a:rPr lang="en-US" altLang="zh-CN" baseline="0" dirty="0" smtClean="0"/>
              <a:t> method include three steps: data preprocessing, training stage and testing stage. The preprocessing include leave out the first ten time points, slice timing, realignment, normalized, smooth, filtering and remove drifts. In the training stage, we train two dictionaries of the patient class (PC) and the healthy class (HC).</a:t>
            </a:r>
          </a:p>
          <a:p>
            <a:r>
              <a:rPr lang="en-US" altLang="zh-CN" baseline="0" dirty="0" smtClean="0"/>
              <a:t>In the testing stage, a testing sample is classify to the class with the smaller representation error.</a:t>
            </a:r>
            <a:endParaRPr lang="zh-CN" altLang="en-US" dirty="0"/>
          </a:p>
        </p:txBody>
      </p:sp>
      <p:sp>
        <p:nvSpPr>
          <p:cNvPr id="4" name="灯片编号占位符 3"/>
          <p:cNvSpPr>
            <a:spLocks noGrp="1"/>
          </p:cNvSpPr>
          <p:nvPr>
            <p:ph type="sldNum" sz="quarter" idx="10"/>
          </p:nvPr>
        </p:nvSpPr>
        <p:spPr/>
        <p:txBody>
          <a:bodyPr/>
          <a:lstStyle/>
          <a:p>
            <a:pPr>
              <a:defRPr/>
            </a:pPr>
            <a:fld id="{BCEDA457-BB9F-4735-8A89-79C77009B993}" type="slidenum">
              <a:rPr lang="en-US" altLang="zh-CN" smtClean="0"/>
              <a:pPr>
                <a:defRPr/>
              </a:pPr>
              <a:t>30</a:t>
            </a:fld>
            <a:endParaRPr lang="en-US" altLang="zh-CN"/>
          </a:p>
        </p:txBody>
      </p:sp>
    </p:spTree>
    <p:extLst>
      <p:ext uri="{BB962C8B-B14F-4D97-AF65-F5344CB8AC3E}">
        <p14:creationId xmlns:p14="http://schemas.microsoft.com/office/powerpoint/2010/main" val="2482086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Each sample y is represented by</a:t>
            </a:r>
            <a:r>
              <a:rPr lang="en-US" altLang="zh-CN" baseline="0" dirty="0" smtClean="0"/>
              <a:t> dictionary D as </a:t>
            </a:r>
            <a:r>
              <a:rPr lang="en-US" altLang="zh-CN" baseline="0" dirty="0" err="1" smtClean="0"/>
              <a:t>s.The</a:t>
            </a:r>
            <a:r>
              <a:rPr lang="en-US" altLang="zh-CN" baseline="0" dirty="0" smtClean="0"/>
              <a:t> first term of the objective function requires intra-class differences to be small, while the second term emphasizes inter-class differences. Namely, the dictionary D related to the healthy class can represent the samples of the healthy class well, but it can not represent the samples of the patient class well. </a:t>
            </a:r>
          </a:p>
          <a:p>
            <a:r>
              <a:rPr lang="en-US" altLang="zh-CN" baseline="0" dirty="0" smtClean="0"/>
              <a:t>The aim of w:</a:t>
            </a:r>
          </a:p>
          <a:p>
            <a:r>
              <a:rPr lang="en-US" altLang="zh-CN" baseline="0" dirty="0" smtClean="0"/>
              <a:t>Distance between a sample and the mean of dictionary atoms can measure the similarity between the sample and the dictionary atoms. If the distance between a sample and dictionary atoms is small, the weight would be large, making the representation error small enough to satisfy the convergence condition. In other words, the aim of adding the weighting scheme is to learn a dictionary which can better represent the samples similar to it. The better representation can further enhance the classification performance.   </a:t>
            </a:r>
            <a:endParaRPr lang="zh-CN" altLang="en-US" dirty="0"/>
          </a:p>
        </p:txBody>
      </p:sp>
      <p:sp>
        <p:nvSpPr>
          <p:cNvPr id="4" name="灯片编号占位符 3"/>
          <p:cNvSpPr>
            <a:spLocks noGrp="1"/>
          </p:cNvSpPr>
          <p:nvPr>
            <p:ph type="sldNum" sz="quarter" idx="10"/>
          </p:nvPr>
        </p:nvSpPr>
        <p:spPr/>
        <p:txBody>
          <a:bodyPr/>
          <a:lstStyle/>
          <a:p>
            <a:pPr>
              <a:defRPr/>
            </a:pPr>
            <a:fld id="{BCEDA457-BB9F-4735-8A89-79C77009B993}" type="slidenum">
              <a:rPr lang="en-US" altLang="zh-CN" smtClean="0"/>
              <a:pPr>
                <a:defRPr/>
              </a:pPr>
              <a:t>31</a:t>
            </a:fld>
            <a:endParaRPr lang="en-US" altLang="zh-CN"/>
          </a:p>
        </p:txBody>
      </p:sp>
    </p:spTree>
    <p:extLst>
      <p:ext uri="{BB962C8B-B14F-4D97-AF65-F5344CB8AC3E}">
        <p14:creationId xmlns:p14="http://schemas.microsoft.com/office/powerpoint/2010/main" val="92617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discriminative brain regions of depression disorder</a:t>
            </a:r>
            <a:r>
              <a:rPr lang="en-US" altLang="zh-CN" baseline="0" dirty="0" smtClean="0"/>
              <a:t> </a:t>
            </a:r>
            <a:r>
              <a:rPr lang="en-US" altLang="zh-CN" dirty="0" smtClean="0"/>
              <a:t>detected by our method, shown in Fig. 2, are consistent</a:t>
            </a:r>
            <a:r>
              <a:rPr lang="en-US" altLang="zh-CN" baseline="0" dirty="0" smtClean="0"/>
              <a:t> </a:t>
            </a:r>
            <a:r>
              <a:rPr lang="en-US" altLang="zh-CN" dirty="0" smtClean="0"/>
              <a:t>with previous studies. We find that the discriminative brain</a:t>
            </a:r>
            <a:r>
              <a:rPr lang="en-US" altLang="zh-CN" baseline="0" dirty="0" smtClean="0"/>
              <a:t> </a:t>
            </a:r>
            <a:r>
              <a:rPr lang="en-US" altLang="zh-CN" dirty="0" smtClean="0"/>
              <a:t>regions are mainly involved in the limbic-cortical networks,</a:t>
            </a:r>
            <a:r>
              <a:rPr lang="en-US" altLang="zh-CN" baseline="0" dirty="0" smtClean="0"/>
              <a:t> </a:t>
            </a:r>
            <a:r>
              <a:rPr lang="en-US" altLang="zh-CN" dirty="0" smtClean="0"/>
              <a:t>such as hippocampus, </a:t>
            </a:r>
            <a:r>
              <a:rPr lang="en-US" altLang="zh-CN" dirty="0" err="1" smtClean="0"/>
              <a:t>parahippocampal</a:t>
            </a:r>
            <a:r>
              <a:rPr lang="en-US" altLang="zh-CN" dirty="0" smtClean="0"/>
              <a:t> gyrus, anterior cingulate</a:t>
            </a:r>
            <a:r>
              <a:rPr lang="en-US" altLang="zh-CN" baseline="0" dirty="0" smtClean="0"/>
              <a:t> </a:t>
            </a:r>
            <a:r>
              <a:rPr lang="en-US" altLang="zh-CN" dirty="0" smtClean="0"/>
              <a:t>cortex, posterior cingulate cortex, middle frontal</a:t>
            </a:r>
            <a:r>
              <a:rPr lang="en-US" altLang="zh-CN" baseline="0" dirty="0" smtClean="0"/>
              <a:t> </a:t>
            </a:r>
            <a:r>
              <a:rPr lang="en-US" altLang="zh-CN" dirty="0" smtClean="0"/>
              <a:t>gyrus and amygdala.</a:t>
            </a:r>
            <a:endParaRPr lang="zh-CN" altLang="en-US" dirty="0"/>
          </a:p>
        </p:txBody>
      </p:sp>
      <p:sp>
        <p:nvSpPr>
          <p:cNvPr id="4" name="灯片编号占位符 3"/>
          <p:cNvSpPr>
            <a:spLocks noGrp="1"/>
          </p:cNvSpPr>
          <p:nvPr>
            <p:ph type="sldNum" sz="quarter" idx="10"/>
          </p:nvPr>
        </p:nvSpPr>
        <p:spPr/>
        <p:txBody>
          <a:bodyPr/>
          <a:lstStyle/>
          <a:p>
            <a:pPr>
              <a:defRPr/>
            </a:pPr>
            <a:fld id="{BCEDA457-BB9F-4735-8A89-79C77009B993}" type="slidenum">
              <a:rPr lang="en-US" altLang="zh-CN" smtClean="0"/>
              <a:pPr>
                <a:defRPr/>
              </a:pPr>
              <a:t>33</a:t>
            </a:fld>
            <a:endParaRPr lang="en-US" altLang="zh-CN"/>
          </a:p>
        </p:txBody>
      </p:sp>
    </p:spTree>
    <p:extLst>
      <p:ext uri="{BB962C8B-B14F-4D97-AF65-F5344CB8AC3E}">
        <p14:creationId xmlns:p14="http://schemas.microsoft.com/office/powerpoint/2010/main" val="3447957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discriminative brain regions of depression disorder</a:t>
            </a:r>
            <a:r>
              <a:rPr lang="en-US" altLang="zh-CN" baseline="0" dirty="0" smtClean="0"/>
              <a:t> </a:t>
            </a:r>
            <a:r>
              <a:rPr lang="en-US" altLang="zh-CN" dirty="0" smtClean="0"/>
              <a:t>detected by our method, shown in Fig. 2, are consistent</a:t>
            </a:r>
            <a:r>
              <a:rPr lang="en-US" altLang="zh-CN" baseline="0" dirty="0" smtClean="0"/>
              <a:t> </a:t>
            </a:r>
            <a:r>
              <a:rPr lang="en-US" altLang="zh-CN" dirty="0" smtClean="0"/>
              <a:t>with previous studies. We find that the discriminative brain</a:t>
            </a:r>
            <a:r>
              <a:rPr lang="en-US" altLang="zh-CN" baseline="0" dirty="0" smtClean="0"/>
              <a:t> </a:t>
            </a:r>
            <a:r>
              <a:rPr lang="en-US" altLang="zh-CN" dirty="0" smtClean="0"/>
              <a:t>regions are mainly involved in the limbic-cortical networks,</a:t>
            </a:r>
            <a:r>
              <a:rPr lang="en-US" altLang="zh-CN" baseline="0" dirty="0" smtClean="0"/>
              <a:t> </a:t>
            </a:r>
            <a:r>
              <a:rPr lang="en-US" altLang="zh-CN" dirty="0" smtClean="0"/>
              <a:t>such as hippocampus, </a:t>
            </a:r>
            <a:r>
              <a:rPr lang="en-US" altLang="zh-CN" dirty="0" err="1" smtClean="0"/>
              <a:t>parahippocampal</a:t>
            </a:r>
            <a:r>
              <a:rPr lang="en-US" altLang="zh-CN" dirty="0" smtClean="0"/>
              <a:t> gyrus, anterior cingulate</a:t>
            </a:r>
            <a:r>
              <a:rPr lang="en-US" altLang="zh-CN" baseline="0" dirty="0" smtClean="0"/>
              <a:t> </a:t>
            </a:r>
            <a:r>
              <a:rPr lang="en-US" altLang="zh-CN" dirty="0" smtClean="0"/>
              <a:t>cortex, posterior cingulate cortex, middle frontal</a:t>
            </a:r>
            <a:r>
              <a:rPr lang="en-US" altLang="zh-CN" baseline="0" dirty="0" smtClean="0"/>
              <a:t> </a:t>
            </a:r>
            <a:r>
              <a:rPr lang="en-US" altLang="zh-CN" dirty="0" smtClean="0"/>
              <a:t>gyrus and amygdala.</a:t>
            </a:r>
            <a:endParaRPr lang="zh-CN" altLang="en-US" dirty="0"/>
          </a:p>
        </p:txBody>
      </p:sp>
      <p:sp>
        <p:nvSpPr>
          <p:cNvPr id="4" name="灯片编号占位符 3"/>
          <p:cNvSpPr>
            <a:spLocks noGrp="1"/>
          </p:cNvSpPr>
          <p:nvPr>
            <p:ph type="sldNum" sz="quarter" idx="10"/>
          </p:nvPr>
        </p:nvSpPr>
        <p:spPr/>
        <p:txBody>
          <a:bodyPr/>
          <a:lstStyle/>
          <a:p>
            <a:pPr>
              <a:defRPr/>
            </a:pPr>
            <a:fld id="{BCEDA457-BB9F-4735-8A89-79C77009B993}" type="slidenum">
              <a:rPr lang="en-US" altLang="zh-CN" smtClean="0"/>
              <a:pPr>
                <a:defRPr/>
              </a:pPr>
              <a:t>34</a:t>
            </a:fld>
            <a:endParaRPr lang="en-US" altLang="zh-CN"/>
          </a:p>
        </p:txBody>
      </p:sp>
    </p:spTree>
    <p:extLst>
      <p:ext uri="{BB962C8B-B14F-4D97-AF65-F5344CB8AC3E}">
        <p14:creationId xmlns:p14="http://schemas.microsoft.com/office/powerpoint/2010/main" val="34479579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discriminative brain regions of depression disorder</a:t>
            </a:r>
            <a:r>
              <a:rPr lang="en-US" altLang="zh-CN" baseline="0" dirty="0" smtClean="0"/>
              <a:t> </a:t>
            </a:r>
            <a:r>
              <a:rPr lang="en-US" altLang="zh-CN" dirty="0" smtClean="0"/>
              <a:t>detected by our method, shown in Fig. 2, are consistent</a:t>
            </a:r>
            <a:r>
              <a:rPr lang="en-US" altLang="zh-CN" baseline="0" dirty="0" smtClean="0"/>
              <a:t> </a:t>
            </a:r>
            <a:r>
              <a:rPr lang="en-US" altLang="zh-CN" dirty="0" smtClean="0"/>
              <a:t>with previous studies. We find that the discriminative brain</a:t>
            </a:r>
            <a:r>
              <a:rPr lang="en-US" altLang="zh-CN" baseline="0" dirty="0" smtClean="0"/>
              <a:t> </a:t>
            </a:r>
            <a:r>
              <a:rPr lang="en-US" altLang="zh-CN" dirty="0" smtClean="0"/>
              <a:t>regions are mainly involved in the limbic-cortical networks,</a:t>
            </a:r>
            <a:r>
              <a:rPr lang="en-US" altLang="zh-CN" baseline="0" dirty="0" smtClean="0"/>
              <a:t> </a:t>
            </a:r>
            <a:r>
              <a:rPr lang="en-US" altLang="zh-CN" dirty="0" smtClean="0"/>
              <a:t>such as hippocampus, </a:t>
            </a:r>
            <a:r>
              <a:rPr lang="en-US" altLang="zh-CN" dirty="0" err="1" smtClean="0"/>
              <a:t>parahippocampal</a:t>
            </a:r>
            <a:r>
              <a:rPr lang="en-US" altLang="zh-CN" dirty="0" smtClean="0"/>
              <a:t> gyrus, anterior cingulate</a:t>
            </a:r>
            <a:r>
              <a:rPr lang="en-US" altLang="zh-CN" baseline="0" dirty="0" smtClean="0"/>
              <a:t> </a:t>
            </a:r>
            <a:r>
              <a:rPr lang="en-US" altLang="zh-CN" dirty="0" smtClean="0"/>
              <a:t>cortex, posterior cingulate cortex, middle frontal</a:t>
            </a:r>
            <a:r>
              <a:rPr lang="en-US" altLang="zh-CN" baseline="0" dirty="0" smtClean="0"/>
              <a:t> </a:t>
            </a:r>
            <a:r>
              <a:rPr lang="en-US" altLang="zh-CN" dirty="0" smtClean="0"/>
              <a:t>gyrus and amygdala.</a:t>
            </a:r>
            <a:endParaRPr lang="zh-CN" altLang="en-US" dirty="0"/>
          </a:p>
        </p:txBody>
      </p:sp>
      <p:sp>
        <p:nvSpPr>
          <p:cNvPr id="4" name="灯片编号占位符 3"/>
          <p:cNvSpPr>
            <a:spLocks noGrp="1"/>
          </p:cNvSpPr>
          <p:nvPr>
            <p:ph type="sldNum" sz="quarter" idx="10"/>
          </p:nvPr>
        </p:nvSpPr>
        <p:spPr/>
        <p:txBody>
          <a:bodyPr/>
          <a:lstStyle/>
          <a:p>
            <a:pPr>
              <a:defRPr/>
            </a:pPr>
            <a:fld id="{BCEDA457-BB9F-4735-8A89-79C77009B993}" type="slidenum">
              <a:rPr lang="en-US" altLang="zh-CN" smtClean="0"/>
              <a:pPr>
                <a:defRPr/>
              </a:pPr>
              <a:t>35</a:t>
            </a:fld>
            <a:endParaRPr lang="en-US" altLang="zh-CN"/>
          </a:p>
        </p:txBody>
      </p:sp>
    </p:spTree>
    <p:extLst>
      <p:ext uri="{BB962C8B-B14F-4D97-AF65-F5344CB8AC3E}">
        <p14:creationId xmlns:p14="http://schemas.microsoft.com/office/powerpoint/2010/main" val="34479579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C00000"/>
                </a:solidFill>
              </a:rPr>
              <a:t>At the end of this course, you should be able to:</a:t>
            </a:r>
          </a:p>
          <a:p>
            <a:pPr lvl="1"/>
            <a:r>
              <a:rPr lang="en-US" dirty="0" smtClean="0"/>
              <a:t>Understand the characteristics and operation of </a:t>
            </a:r>
            <a:r>
              <a:rPr lang="en-US" dirty="0" err="1" smtClean="0"/>
              <a:t>WiFi</a:t>
            </a:r>
            <a:r>
              <a:rPr lang="en-US" dirty="0" smtClean="0"/>
              <a:t> networks (IEEE 802.11 WLANs) </a:t>
            </a:r>
          </a:p>
          <a:p>
            <a:pPr lvl="2"/>
            <a:r>
              <a:rPr lang="en-US" dirty="0" smtClean="0">
                <a:solidFill>
                  <a:schemeClr val="tx1">
                    <a:lumMod val="50000"/>
                    <a:lumOff val="50000"/>
                  </a:schemeClr>
                </a:solidFill>
              </a:rPr>
              <a:t>…and MANETs as well as Bluetooth PANs</a:t>
            </a:r>
          </a:p>
          <a:p>
            <a:pPr lvl="1"/>
            <a:r>
              <a:rPr lang="en-US" dirty="0" smtClean="0"/>
              <a:t>Deploy WLAN Hotspots</a:t>
            </a:r>
          </a:p>
          <a:p>
            <a:pPr lvl="1"/>
            <a:r>
              <a:rPr lang="en-US" dirty="0" smtClean="0"/>
              <a:t>Use basic wireless network monitoring and analysis tools to troubleshoot and assess performance of WLANs</a:t>
            </a:r>
          </a:p>
          <a:p>
            <a:pPr lvl="2"/>
            <a:r>
              <a:rPr lang="en-US" dirty="0" smtClean="0"/>
              <a:t>Tools</a:t>
            </a:r>
          </a:p>
          <a:p>
            <a:pPr lvl="2"/>
            <a:r>
              <a:rPr lang="en-US" dirty="0" smtClean="0"/>
              <a:t>Tools</a:t>
            </a:r>
          </a:p>
          <a:p>
            <a:pPr lvl="2"/>
            <a:endParaRPr lang="en-US" dirty="0" smtClean="0"/>
          </a:p>
          <a:p>
            <a:pPr lvl="1"/>
            <a:r>
              <a:rPr lang="en-US" dirty="0" smtClean="0"/>
              <a:t>Utilize network modeling and simulation tools to plan WLAN networks</a:t>
            </a:r>
          </a:p>
          <a:p>
            <a:pPr lvl="1"/>
            <a:r>
              <a:rPr lang="en-US" dirty="0" smtClean="0"/>
              <a:t>Understand possible attacks against WLANs, classify attacks and threats on Bluetooth PANs, and be able to properly secure WLANs(802.1x port-based authentication) </a:t>
            </a:r>
          </a:p>
          <a:p>
            <a:endParaRPr lang="en-US" dirty="0"/>
          </a:p>
        </p:txBody>
      </p:sp>
      <p:sp>
        <p:nvSpPr>
          <p:cNvPr id="4" name="Slide Number Placeholder 3"/>
          <p:cNvSpPr>
            <a:spLocks noGrp="1"/>
          </p:cNvSpPr>
          <p:nvPr>
            <p:ph type="sldNum" sz="quarter" idx="10"/>
          </p:nvPr>
        </p:nvSpPr>
        <p:spPr/>
        <p:txBody>
          <a:bodyPr/>
          <a:lstStyle/>
          <a:p>
            <a:fld id="{A16A749A-31C6-4433-BCC6-C5E0194B2407}" type="slidenum">
              <a:rPr lang="ko-KR" altLang="en-US" smtClean="0"/>
              <a:pPr/>
              <a:t>37</a:t>
            </a:fld>
            <a:endParaRPr lang="ko-KR" altLang="en-US"/>
          </a:p>
        </p:txBody>
      </p:sp>
    </p:spTree>
    <p:extLst>
      <p:ext uri="{BB962C8B-B14F-4D97-AF65-F5344CB8AC3E}">
        <p14:creationId xmlns:p14="http://schemas.microsoft.com/office/powerpoint/2010/main" val="40022736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noFill/>
          <a:ln>
            <a:miter lim="800000"/>
            <a:headEnd/>
            <a:tailEnd/>
          </a:ln>
        </p:spPr>
        <p:txBody>
          <a:bodyPr/>
          <a:lstStyle/>
          <a:p>
            <a:fld id="{B1D30FE8-4DBF-0F40-9CE0-42556DC91E05}" type="slidenum">
              <a:rPr lang="zh-CN" altLang="en-US"/>
              <a:pPr/>
              <a:t>38</a:t>
            </a:fld>
            <a:endParaRPr lang="en-US" altLang="zh-CN"/>
          </a:p>
        </p:txBody>
      </p:sp>
      <p:sp>
        <p:nvSpPr>
          <p:cNvPr id="131075" name="Rectangle 2"/>
          <p:cNvSpPr>
            <a:spLocks noGrp="1" noRot="1" noChangeAspect="1" noChangeArrowheads="1" noTextEdit="1"/>
          </p:cNvSpPr>
          <p:nvPr>
            <p:ph type="sldImg"/>
          </p:nvPr>
        </p:nvSpPr>
        <p:spPr bwMode="auto">
          <a:xfrm>
            <a:off x="760413" y="723900"/>
            <a:ext cx="4643437" cy="3482975"/>
          </a:xfrm>
          <a:noFill/>
          <a:ln>
            <a:solidFill>
              <a:srgbClr val="000000"/>
            </a:solidFill>
            <a:miter lim="800000"/>
            <a:headEnd/>
            <a:tailEnd/>
          </a:ln>
        </p:spPr>
      </p:sp>
      <p:sp>
        <p:nvSpPr>
          <p:cNvPr id="131076" name="Rectangle 3"/>
          <p:cNvSpPr>
            <a:spLocks noGrp="1" noChangeArrowheads="1"/>
          </p:cNvSpPr>
          <p:nvPr>
            <p:ph type="body" idx="1"/>
          </p:nvPr>
        </p:nvSpPr>
        <p:spPr bwMode="auto">
          <a:xfrm>
            <a:off x="914401" y="4411162"/>
            <a:ext cx="5029200" cy="4182134"/>
          </a:xfrm>
          <a:noFill/>
        </p:spPr>
        <p:txBody>
          <a:bodyPr/>
          <a:lstStyle/>
          <a:p>
            <a:pPr>
              <a:lnSpc>
                <a:spcPct val="120000"/>
              </a:lnSpc>
            </a:pPr>
            <a:r>
              <a:rPr lang="en-US" altLang="zh-CN" sz="1000" b="1" dirty="0">
                <a:latin typeface="Times-Roman" charset="0"/>
                <a:ea typeface="宋体" charset="-122"/>
                <a:cs typeface="宋体" charset="-122"/>
              </a:rPr>
              <a:t>Then many efforts have been focused on the network congestion</a:t>
            </a:r>
            <a:r>
              <a:rPr lang="en-US" altLang="zh-CN" sz="1000" b="1" dirty="0">
                <a:solidFill>
                  <a:srgbClr val="020200"/>
                </a:solidFill>
                <a:latin typeface="Tahoma" charset="0"/>
                <a:ea typeface="宋体" charset="-122"/>
                <a:cs typeface="宋体" charset="-122"/>
              </a:rPr>
              <a:t>.</a:t>
            </a:r>
            <a:endParaRPr lang="en-US" altLang="zh-CN" sz="1000" b="1" dirty="0">
              <a:latin typeface="Times-Roman" charset="0"/>
              <a:ea typeface="宋体" charset="-122"/>
              <a:cs typeface="宋体" charset="-122"/>
            </a:endParaRPr>
          </a:p>
          <a:p>
            <a:pPr>
              <a:lnSpc>
                <a:spcPct val="120000"/>
              </a:lnSpc>
            </a:pPr>
            <a:endParaRPr lang="en-US" altLang="zh-CN" sz="1000" b="1" dirty="0">
              <a:latin typeface="Times-Roman" charset="0"/>
              <a:ea typeface="宋体" charset="-122"/>
              <a:cs typeface="宋体" charset="-122"/>
            </a:endParaRPr>
          </a:p>
          <a:p>
            <a:pPr>
              <a:lnSpc>
                <a:spcPct val="120000"/>
              </a:lnSpc>
            </a:pPr>
            <a:r>
              <a:rPr lang="en-US" altLang="zh-CN" sz="1000" b="1" dirty="0">
                <a:latin typeface="Times-Roman" charset="0"/>
                <a:ea typeface="宋体" charset="-122"/>
                <a:cs typeface="宋体" charset="-122"/>
              </a:rPr>
              <a:t> Congestion results in long delays, </a:t>
            </a:r>
          </a:p>
          <a:p>
            <a:pPr>
              <a:lnSpc>
                <a:spcPct val="120000"/>
              </a:lnSpc>
            </a:pPr>
            <a:r>
              <a:rPr lang="en-US" altLang="zh-CN" sz="1000" b="1" dirty="0">
                <a:latin typeface="Times-Roman" charset="0"/>
                <a:ea typeface="宋体" charset="-122"/>
                <a:cs typeface="宋体" charset="-122"/>
              </a:rPr>
              <a:t>wasted resources due to dropping packets,</a:t>
            </a:r>
          </a:p>
          <a:p>
            <a:pPr>
              <a:lnSpc>
                <a:spcPct val="120000"/>
              </a:lnSpc>
            </a:pPr>
            <a:r>
              <a:rPr lang="en-US" altLang="zh-CN" sz="1000" b="1" dirty="0">
                <a:latin typeface="Times-Roman" charset="0"/>
                <a:ea typeface="宋体" charset="-122"/>
                <a:cs typeface="宋体" charset="-122"/>
              </a:rPr>
              <a:t>and the possibility of a congestion collapse [1]. </a:t>
            </a:r>
          </a:p>
          <a:p>
            <a:pPr>
              <a:lnSpc>
                <a:spcPct val="120000"/>
              </a:lnSpc>
            </a:pPr>
            <a:endParaRPr lang="zh-CN" altLang="en-US" sz="2800" dirty="0">
              <a:latin typeface="Showcard Gothic" pitchFamily="82" charset="0"/>
              <a:ea typeface="宋体" charset="-122"/>
              <a:cs typeface="宋体" charset="-122"/>
            </a:endParaRPr>
          </a:p>
          <a:p>
            <a:pPr>
              <a:lnSpc>
                <a:spcPct val="120000"/>
              </a:lnSpc>
            </a:pPr>
            <a:r>
              <a:rPr lang="en-US" altLang="zh-CN" sz="1000" b="1" dirty="0">
                <a:ea typeface="宋体" charset="-122"/>
                <a:cs typeface="宋体" charset="-122"/>
              </a:rPr>
              <a:t>    In the router congestion control schemes, the Active Queue Management (AQM) is an effective method in Internet routers </a:t>
            </a:r>
          </a:p>
          <a:p>
            <a:pPr>
              <a:lnSpc>
                <a:spcPct val="120000"/>
              </a:lnSpc>
            </a:pPr>
            <a:r>
              <a:rPr lang="en-US" altLang="zh-CN" sz="1000" b="1" dirty="0">
                <a:ea typeface="宋体" charset="-122"/>
                <a:cs typeface="宋体" charset="-122"/>
              </a:rPr>
              <a:t>to enhance congestion control, and</a:t>
            </a:r>
          </a:p>
          <a:p>
            <a:pPr>
              <a:lnSpc>
                <a:spcPct val="120000"/>
              </a:lnSpc>
            </a:pPr>
            <a:r>
              <a:rPr lang="en-US" altLang="zh-CN" sz="1000" b="1" dirty="0">
                <a:ea typeface="宋体" charset="-122"/>
                <a:cs typeface="宋体" charset="-122"/>
              </a:rPr>
              <a:t>to achieve tradeoff between link utilization and delay. </a:t>
            </a:r>
          </a:p>
          <a:p>
            <a:pPr>
              <a:lnSpc>
                <a:spcPct val="120000"/>
              </a:lnSpc>
            </a:pPr>
            <a:endParaRPr lang="en-US" altLang="zh-CN" sz="1000" b="1" dirty="0">
              <a:ea typeface="宋体" charset="-122"/>
              <a:cs typeface="宋体" charset="-122"/>
            </a:endParaRPr>
          </a:p>
          <a:p>
            <a:pPr>
              <a:lnSpc>
                <a:spcPct val="120000"/>
              </a:lnSpc>
            </a:pPr>
            <a:r>
              <a:rPr lang="en-US" altLang="zh-CN" sz="1000" b="1" dirty="0">
                <a:ea typeface="宋体" charset="-122"/>
                <a:cs typeface="宋体" charset="-122"/>
              </a:rPr>
              <a:t> </a:t>
            </a:r>
            <a:r>
              <a:rPr lang="en-US" altLang="zh-CN" sz="2000" dirty="0">
                <a:latin typeface="Tahoma" charset="0"/>
                <a:ea typeface="宋体" charset="-122"/>
                <a:cs typeface="宋体" charset="-122"/>
              </a:rPr>
              <a:t>Method:</a:t>
            </a:r>
            <a:r>
              <a:rPr lang="en-US" altLang="zh-CN" sz="1000" b="1" dirty="0">
                <a:ea typeface="宋体" charset="-122"/>
                <a:cs typeface="宋体" charset="-122"/>
              </a:rPr>
              <a:t> The de facto standard, Random Early Detection (RED) AQM scheme, and most of its variants use queue length as congestion indicator to trigger packet dropping</a:t>
            </a:r>
            <a:r>
              <a:rPr lang="en-US" altLang="zh-CN" sz="1000" b="1" dirty="0">
                <a:latin typeface="Times New Roman" charset="0"/>
                <a:ea typeface="宋体" charset="-122"/>
                <a:cs typeface="宋体" charset="-122"/>
              </a:rPr>
              <a:t>.  Such as: RED, PDRED, PIRED, Adaptive RED, and so on.</a:t>
            </a:r>
            <a:endParaRPr lang="zh-CN" altLang="en-US" b="1" dirty="0">
              <a:ea typeface="宋体" charset="-122"/>
              <a:cs typeface="宋体" charset="-122"/>
            </a:endParaRPr>
          </a:p>
        </p:txBody>
      </p:sp>
    </p:spTree>
    <p:extLst>
      <p:ext uri="{BB962C8B-B14F-4D97-AF65-F5344CB8AC3E}">
        <p14:creationId xmlns:p14="http://schemas.microsoft.com/office/powerpoint/2010/main" val="10478690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noFill/>
          <a:ln>
            <a:miter lim="800000"/>
            <a:headEnd/>
            <a:tailEnd/>
          </a:ln>
        </p:spPr>
        <p:txBody>
          <a:bodyPr/>
          <a:lstStyle/>
          <a:p>
            <a:fld id="{B1D30FE8-4DBF-0F40-9CE0-42556DC91E05}" type="slidenum">
              <a:rPr lang="zh-CN" altLang="en-US"/>
              <a:pPr/>
              <a:t>39</a:t>
            </a:fld>
            <a:endParaRPr lang="en-US" altLang="zh-CN"/>
          </a:p>
        </p:txBody>
      </p:sp>
      <p:sp>
        <p:nvSpPr>
          <p:cNvPr id="131075" name="Rectangle 2"/>
          <p:cNvSpPr>
            <a:spLocks noGrp="1" noRot="1" noChangeAspect="1" noChangeArrowheads="1" noTextEdit="1"/>
          </p:cNvSpPr>
          <p:nvPr>
            <p:ph type="sldImg"/>
          </p:nvPr>
        </p:nvSpPr>
        <p:spPr bwMode="auto">
          <a:xfrm>
            <a:off x="760413" y="723900"/>
            <a:ext cx="4643437" cy="3482975"/>
          </a:xfrm>
          <a:noFill/>
          <a:ln>
            <a:solidFill>
              <a:srgbClr val="000000"/>
            </a:solidFill>
            <a:miter lim="800000"/>
            <a:headEnd/>
            <a:tailEnd/>
          </a:ln>
        </p:spPr>
      </p:sp>
      <p:sp>
        <p:nvSpPr>
          <p:cNvPr id="131076" name="Rectangle 3"/>
          <p:cNvSpPr>
            <a:spLocks noGrp="1" noChangeArrowheads="1"/>
          </p:cNvSpPr>
          <p:nvPr>
            <p:ph type="body" idx="1"/>
          </p:nvPr>
        </p:nvSpPr>
        <p:spPr bwMode="auto">
          <a:xfrm>
            <a:off x="914401" y="4411162"/>
            <a:ext cx="5029200" cy="4182134"/>
          </a:xfrm>
          <a:noFill/>
        </p:spPr>
        <p:txBody>
          <a:bodyPr/>
          <a:lstStyle/>
          <a:p>
            <a:pPr>
              <a:lnSpc>
                <a:spcPct val="120000"/>
              </a:lnSpc>
            </a:pPr>
            <a:r>
              <a:rPr lang="en-US" altLang="zh-CN" sz="1000" b="1" dirty="0">
                <a:latin typeface="Times-Roman" charset="0"/>
                <a:ea typeface="宋体" charset="-122"/>
                <a:cs typeface="宋体" charset="-122"/>
              </a:rPr>
              <a:t>Then many efforts have been focused on the network congestion</a:t>
            </a:r>
            <a:r>
              <a:rPr lang="en-US" altLang="zh-CN" sz="1000" b="1" dirty="0">
                <a:solidFill>
                  <a:srgbClr val="020200"/>
                </a:solidFill>
                <a:latin typeface="Tahoma" charset="0"/>
                <a:ea typeface="宋体" charset="-122"/>
                <a:cs typeface="宋体" charset="-122"/>
              </a:rPr>
              <a:t>.</a:t>
            </a:r>
            <a:endParaRPr lang="en-US" altLang="zh-CN" sz="1000" b="1" dirty="0">
              <a:latin typeface="Times-Roman" charset="0"/>
              <a:ea typeface="宋体" charset="-122"/>
              <a:cs typeface="宋体" charset="-122"/>
            </a:endParaRPr>
          </a:p>
          <a:p>
            <a:pPr>
              <a:lnSpc>
                <a:spcPct val="120000"/>
              </a:lnSpc>
            </a:pPr>
            <a:endParaRPr lang="en-US" altLang="zh-CN" sz="1000" b="1" dirty="0">
              <a:latin typeface="Times-Roman" charset="0"/>
              <a:ea typeface="宋体" charset="-122"/>
              <a:cs typeface="宋体" charset="-122"/>
            </a:endParaRPr>
          </a:p>
          <a:p>
            <a:pPr>
              <a:lnSpc>
                <a:spcPct val="120000"/>
              </a:lnSpc>
            </a:pPr>
            <a:r>
              <a:rPr lang="en-US" altLang="zh-CN" sz="1000" b="1" dirty="0">
                <a:latin typeface="Times-Roman" charset="0"/>
                <a:ea typeface="宋体" charset="-122"/>
                <a:cs typeface="宋体" charset="-122"/>
              </a:rPr>
              <a:t> Congestion results in long delays, </a:t>
            </a:r>
          </a:p>
          <a:p>
            <a:pPr>
              <a:lnSpc>
                <a:spcPct val="120000"/>
              </a:lnSpc>
            </a:pPr>
            <a:r>
              <a:rPr lang="en-US" altLang="zh-CN" sz="1000" b="1" dirty="0">
                <a:latin typeface="Times-Roman" charset="0"/>
                <a:ea typeface="宋体" charset="-122"/>
                <a:cs typeface="宋体" charset="-122"/>
              </a:rPr>
              <a:t>wasted resources due to dropping packets,</a:t>
            </a:r>
          </a:p>
          <a:p>
            <a:pPr>
              <a:lnSpc>
                <a:spcPct val="120000"/>
              </a:lnSpc>
            </a:pPr>
            <a:r>
              <a:rPr lang="en-US" altLang="zh-CN" sz="1000" b="1" dirty="0">
                <a:latin typeface="Times-Roman" charset="0"/>
                <a:ea typeface="宋体" charset="-122"/>
                <a:cs typeface="宋体" charset="-122"/>
              </a:rPr>
              <a:t>and the possibility of a congestion collapse [1]. </a:t>
            </a:r>
          </a:p>
          <a:p>
            <a:pPr>
              <a:lnSpc>
                <a:spcPct val="120000"/>
              </a:lnSpc>
            </a:pPr>
            <a:endParaRPr lang="zh-CN" altLang="en-US" sz="2800" dirty="0">
              <a:latin typeface="Showcard Gothic" pitchFamily="82" charset="0"/>
              <a:ea typeface="宋体" charset="-122"/>
              <a:cs typeface="宋体" charset="-122"/>
            </a:endParaRPr>
          </a:p>
          <a:p>
            <a:pPr>
              <a:lnSpc>
                <a:spcPct val="120000"/>
              </a:lnSpc>
            </a:pPr>
            <a:r>
              <a:rPr lang="en-US" altLang="zh-CN" sz="1000" b="1" dirty="0">
                <a:ea typeface="宋体" charset="-122"/>
                <a:cs typeface="宋体" charset="-122"/>
              </a:rPr>
              <a:t>    In the router congestion control schemes, the Active Queue Management (AQM) is an effective method in Internet routers </a:t>
            </a:r>
          </a:p>
          <a:p>
            <a:pPr>
              <a:lnSpc>
                <a:spcPct val="120000"/>
              </a:lnSpc>
            </a:pPr>
            <a:r>
              <a:rPr lang="en-US" altLang="zh-CN" sz="1000" b="1" dirty="0">
                <a:ea typeface="宋体" charset="-122"/>
                <a:cs typeface="宋体" charset="-122"/>
              </a:rPr>
              <a:t>to enhance congestion control, and</a:t>
            </a:r>
          </a:p>
          <a:p>
            <a:pPr>
              <a:lnSpc>
                <a:spcPct val="120000"/>
              </a:lnSpc>
            </a:pPr>
            <a:r>
              <a:rPr lang="en-US" altLang="zh-CN" sz="1000" b="1" dirty="0">
                <a:ea typeface="宋体" charset="-122"/>
                <a:cs typeface="宋体" charset="-122"/>
              </a:rPr>
              <a:t>to achieve tradeoff between link utilization and delay. </a:t>
            </a:r>
          </a:p>
          <a:p>
            <a:pPr>
              <a:lnSpc>
                <a:spcPct val="120000"/>
              </a:lnSpc>
            </a:pPr>
            <a:endParaRPr lang="en-US" altLang="zh-CN" sz="1000" b="1" dirty="0">
              <a:ea typeface="宋体" charset="-122"/>
              <a:cs typeface="宋体" charset="-122"/>
            </a:endParaRPr>
          </a:p>
          <a:p>
            <a:pPr>
              <a:lnSpc>
                <a:spcPct val="120000"/>
              </a:lnSpc>
            </a:pPr>
            <a:r>
              <a:rPr lang="en-US" altLang="zh-CN" sz="1000" b="1" dirty="0">
                <a:ea typeface="宋体" charset="-122"/>
                <a:cs typeface="宋体" charset="-122"/>
              </a:rPr>
              <a:t> </a:t>
            </a:r>
            <a:r>
              <a:rPr lang="en-US" altLang="zh-CN" sz="2000" dirty="0">
                <a:latin typeface="Tahoma" charset="0"/>
                <a:ea typeface="宋体" charset="-122"/>
                <a:cs typeface="宋体" charset="-122"/>
              </a:rPr>
              <a:t>Method:</a:t>
            </a:r>
            <a:r>
              <a:rPr lang="en-US" altLang="zh-CN" sz="1000" b="1" dirty="0">
                <a:ea typeface="宋体" charset="-122"/>
                <a:cs typeface="宋体" charset="-122"/>
              </a:rPr>
              <a:t> The de facto standard, Random Early Detection (RED) AQM scheme, and most of its variants use queue length as congestion indicator to trigger packet dropping</a:t>
            </a:r>
            <a:r>
              <a:rPr lang="en-US" altLang="zh-CN" sz="1000" b="1" dirty="0">
                <a:latin typeface="Times New Roman" charset="0"/>
                <a:ea typeface="宋体" charset="-122"/>
                <a:cs typeface="宋体" charset="-122"/>
              </a:rPr>
              <a:t>.  Such as: RED, PDRED, PIRED, Adaptive RED, and so on.</a:t>
            </a:r>
            <a:endParaRPr lang="zh-CN" altLang="en-US" b="1" dirty="0">
              <a:ea typeface="宋体" charset="-122"/>
              <a:cs typeface="宋体" charset="-122"/>
            </a:endParaRPr>
          </a:p>
        </p:txBody>
      </p:sp>
    </p:spTree>
    <p:extLst>
      <p:ext uri="{BB962C8B-B14F-4D97-AF65-F5344CB8AC3E}">
        <p14:creationId xmlns:p14="http://schemas.microsoft.com/office/powerpoint/2010/main" val="6753861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884613" y="8823936"/>
            <a:ext cx="2971800" cy="464503"/>
          </a:xfrm>
          <a:prstGeom prst="rect">
            <a:avLst/>
          </a:prstGeom>
          <a:noFill/>
          <a:ln w="9525">
            <a:noFill/>
            <a:miter lim="800000"/>
            <a:headEnd/>
            <a:tailEnd/>
          </a:ln>
        </p:spPr>
        <p:txBody>
          <a:bodyPr lIns="92492" tIns="46246" rIns="92492" bIns="46246" anchor="b">
            <a:prstTxWarp prst="textNoShape">
              <a:avLst/>
            </a:prstTxWarp>
          </a:bodyPr>
          <a:lstStyle/>
          <a:p>
            <a:pPr algn="r" defTabSz="925513"/>
            <a:fld id="{8AA84FDE-9DF0-5E42-8B1F-7B72CA673D17}" type="slidenum">
              <a:rPr lang="zh-CN" altLang="en-US" sz="1200">
                <a:latin typeface="Calibri" charset="0"/>
                <a:ea typeface="宋体" charset="-122"/>
                <a:cs typeface="宋体" charset="-122"/>
              </a:rPr>
              <a:pPr algn="r" defTabSz="925513"/>
              <a:t>40</a:t>
            </a:fld>
            <a:endParaRPr lang="en-US" altLang="zh-CN" sz="1200">
              <a:latin typeface="Calibri" charset="0"/>
              <a:ea typeface="宋体" charset="-122"/>
              <a:cs typeface="宋体" charset="-122"/>
            </a:endParaRPr>
          </a:p>
        </p:txBody>
      </p:sp>
      <p:sp>
        <p:nvSpPr>
          <p:cNvPr id="52227" name="Rectangle 2"/>
          <p:cNvSpPr>
            <a:spLocks noGrp="1" noRot="1" noChangeAspect="1" noChangeArrowheads="1" noTextEdit="1"/>
          </p:cNvSpPr>
          <p:nvPr>
            <p:ph type="sldImg"/>
          </p:nvPr>
        </p:nvSpPr>
        <p:spPr bwMode="auto">
          <a:xfrm>
            <a:off x="1108075" y="695325"/>
            <a:ext cx="4643438" cy="3484563"/>
          </a:xfrm>
          <a:noFill/>
          <a:ln>
            <a:solidFill>
              <a:srgbClr val="000000"/>
            </a:solidFill>
            <a:miter lim="800000"/>
            <a:headEnd/>
            <a:tailEnd/>
          </a:ln>
        </p:spPr>
      </p:sp>
      <p:sp>
        <p:nvSpPr>
          <p:cNvPr id="52228" name="Rectangle 3"/>
          <p:cNvSpPr>
            <a:spLocks noGrp="1" noChangeArrowheads="1"/>
          </p:cNvSpPr>
          <p:nvPr>
            <p:ph type="body" idx="1"/>
          </p:nvPr>
        </p:nvSpPr>
        <p:spPr bwMode="auto">
          <a:xfrm>
            <a:off x="685800" y="4412775"/>
            <a:ext cx="5486400" cy="4182135"/>
          </a:xfrm>
          <a:noFill/>
        </p:spPr>
        <p:txBody>
          <a:bodyPr lIns="92492" tIns="46246" rIns="92492" bIns="46246"/>
          <a:lstStyle/>
          <a:p>
            <a:pPr marL="228600" indent="-228600" defTabSz="914400" eaLnBrk="1" hangingPunct="1">
              <a:spcBef>
                <a:spcPct val="0"/>
              </a:spcBef>
              <a:buFontTx/>
              <a:buAutoNum type="arabicParenR"/>
            </a:pPr>
            <a:r>
              <a:rPr lang="en-US" altLang="zh-CN" b="1">
                <a:ea typeface="宋体" charset="-122"/>
                <a:cs typeface="宋体" charset="-122"/>
              </a:rPr>
              <a:t>If we know the sensors case, then In this area, the sensing area covers</a:t>
            </a:r>
          </a:p>
          <a:p>
            <a:pPr marL="228600" indent="-228600" defTabSz="914400" eaLnBrk="1" hangingPunct="1">
              <a:spcBef>
                <a:spcPct val="0"/>
              </a:spcBef>
            </a:pPr>
            <a:r>
              <a:rPr lang="en-US" altLang="zh-CN" b="1">
                <a:ea typeface="宋体" charset="-122"/>
                <a:cs typeface="宋体" charset="-122"/>
              </a:rPr>
              <a:t>This part. And we find that area is not covered by sensor, then we should</a:t>
            </a:r>
          </a:p>
          <a:p>
            <a:pPr marL="228600" indent="-228600" defTabSz="914400" eaLnBrk="1" hangingPunct="1">
              <a:spcBef>
                <a:spcPct val="0"/>
              </a:spcBef>
            </a:pPr>
            <a:r>
              <a:rPr lang="en-US" altLang="zh-CN" b="1">
                <a:ea typeface="宋体" charset="-122"/>
                <a:cs typeface="宋体" charset="-122"/>
              </a:rPr>
              <a:t>Use plane to monitor that area, or drop more sensors to that area</a:t>
            </a:r>
          </a:p>
          <a:p>
            <a:pPr marL="228600" indent="-228600" defTabSz="914400" eaLnBrk="1" hangingPunct="1">
              <a:spcBef>
                <a:spcPct val="0"/>
              </a:spcBef>
            </a:pPr>
            <a:r>
              <a:rPr lang="en-US" altLang="zh-CN" b="1">
                <a:ea typeface="宋体" charset="-122"/>
                <a:cs typeface="宋体" charset="-122"/>
              </a:rPr>
              <a:t>2) fire-cracker, airplane-bomber, tank, soldier, missile, satellite</a:t>
            </a:r>
          </a:p>
          <a:p>
            <a:pPr marL="228600" indent="-228600" defTabSz="914400" eaLnBrk="1" hangingPunct="1">
              <a:spcBef>
                <a:spcPct val="0"/>
              </a:spcBef>
            </a:pPr>
            <a:r>
              <a:rPr lang="en-US" altLang="zh-CN" b="1">
                <a:ea typeface="宋体" charset="-122"/>
                <a:cs typeface="宋体" charset="-122"/>
              </a:rPr>
              <a:t>Talk about characteristic of network: sensor is deployed from airplane month ago, </a:t>
            </a:r>
          </a:p>
          <a:p>
            <a:pPr marL="228600" indent="-228600" defTabSz="914400" eaLnBrk="1" hangingPunct="1">
              <a:spcBef>
                <a:spcPct val="0"/>
              </a:spcBef>
            </a:pPr>
            <a:r>
              <a:rPr lang="en-US" altLang="zh-CN" b="1">
                <a:ea typeface="宋体" charset="-122"/>
                <a:cs typeface="宋体" charset="-122"/>
              </a:rPr>
              <a:t>may die. Unattended. No battery replacement,..</a:t>
            </a:r>
          </a:p>
        </p:txBody>
      </p:sp>
    </p:spTree>
    <p:extLst>
      <p:ext uri="{BB962C8B-B14F-4D97-AF65-F5344CB8AC3E}">
        <p14:creationId xmlns:p14="http://schemas.microsoft.com/office/powerpoint/2010/main" val="278408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C00000"/>
                </a:solidFill>
              </a:rPr>
              <a:t>At the end of this course, you should be able to:</a:t>
            </a:r>
          </a:p>
          <a:p>
            <a:pPr lvl="1"/>
            <a:r>
              <a:rPr lang="en-US" dirty="0" smtClean="0"/>
              <a:t>Understand the characteristics and operation of </a:t>
            </a:r>
            <a:r>
              <a:rPr lang="en-US" dirty="0" err="1" smtClean="0"/>
              <a:t>WiFi</a:t>
            </a:r>
            <a:r>
              <a:rPr lang="en-US" dirty="0" smtClean="0"/>
              <a:t> networks (IEEE 802.11 WLANs) </a:t>
            </a:r>
          </a:p>
          <a:p>
            <a:pPr lvl="2"/>
            <a:r>
              <a:rPr lang="en-US" dirty="0" smtClean="0">
                <a:solidFill>
                  <a:schemeClr val="tx1">
                    <a:lumMod val="50000"/>
                    <a:lumOff val="50000"/>
                  </a:schemeClr>
                </a:solidFill>
              </a:rPr>
              <a:t>…and MANETs as well as Bluetooth PANs</a:t>
            </a:r>
          </a:p>
          <a:p>
            <a:pPr lvl="1"/>
            <a:r>
              <a:rPr lang="en-US" dirty="0" smtClean="0"/>
              <a:t>Deploy WLAN Hotspots</a:t>
            </a:r>
          </a:p>
          <a:p>
            <a:pPr lvl="1"/>
            <a:r>
              <a:rPr lang="en-US" dirty="0" smtClean="0"/>
              <a:t>Use basic wireless network monitoring and analysis tools to troubleshoot and assess performance of WLANs</a:t>
            </a:r>
          </a:p>
          <a:p>
            <a:pPr lvl="2"/>
            <a:r>
              <a:rPr lang="en-US" dirty="0" smtClean="0"/>
              <a:t>Tools</a:t>
            </a:r>
          </a:p>
          <a:p>
            <a:pPr lvl="2"/>
            <a:r>
              <a:rPr lang="en-US" dirty="0" smtClean="0"/>
              <a:t>Tools</a:t>
            </a:r>
          </a:p>
          <a:p>
            <a:pPr lvl="2"/>
            <a:endParaRPr lang="en-US" dirty="0" smtClean="0"/>
          </a:p>
          <a:p>
            <a:pPr lvl="1"/>
            <a:r>
              <a:rPr lang="en-US" dirty="0" smtClean="0"/>
              <a:t>Utilize network modeling and simulation tools to plan WLAN networks</a:t>
            </a:r>
          </a:p>
          <a:p>
            <a:pPr lvl="1"/>
            <a:r>
              <a:rPr lang="en-US" dirty="0" smtClean="0"/>
              <a:t>Understand possible attacks against WLANs, classify attacks and threats on Bluetooth PANs, and be able to properly secure WLANs(802.1x port-based authentication) </a:t>
            </a:r>
          </a:p>
          <a:p>
            <a:endParaRPr lang="en-US" dirty="0"/>
          </a:p>
        </p:txBody>
      </p:sp>
      <p:sp>
        <p:nvSpPr>
          <p:cNvPr id="4" name="Slide Number Placeholder 3"/>
          <p:cNvSpPr>
            <a:spLocks noGrp="1"/>
          </p:cNvSpPr>
          <p:nvPr>
            <p:ph type="sldNum" sz="quarter" idx="10"/>
          </p:nvPr>
        </p:nvSpPr>
        <p:spPr/>
        <p:txBody>
          <a:bodyPr/>
          <a:lstStyle/>
          <a:p>
            <a:fld id="{A16A749A-31C6-4433-BCC6-C5E0194B2407}" type="slidenum">
              <a:rPr lang="ko-KR" altLang="en-US" smtClean="0"/>
              <a:pPr/>
              <a:t>7</a:t>
            </a:fld>
            <a:endParaRPr lang="ko-KR" altLang="en-US"/>
          </a:p>
        </p:txBody>
      </p:sp>
    </p:spTree>
    <p:extLst>
      <p:ext uri="{BB962C8B-B14F-4D97-AF65-F5344CB8AC3E}">
        <p14:creationId xmlns:p14="http://schemas.microsoft.com/office/powerpoint/2010/main" val="40022736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noFill/>
          <a:ln>
            <a:miter lim="800000"/>
            <a:headEnd/>
            <a:tailEnd/>
          </a:ln>
        </p:spPr>
        <p:txBody>
          <a:bodyPr/>
          <a:lstStyle/>
          <a:p>
            <a:fld id="{B1D30FE8-4DBF-0F40-9CE0-42556DC91E05}" type="slidenum">
              <a:rPr lang="zh-CN" altLang="en-US"/>
              <a:pPr/>
              <a:t>41</a:t>
            </a:fld>
            <a:endParaRPr lang="en-US" altLang="zh-CN"/>
          </a:p>
        </p:txBody>
      </p:sp>
      <p:sp>
        <p:nvSpPr>
          <p:cNvPr id="131075" name="Rectangle 2"/>
          <p:cNvSpPr>
            <a:spLocks noGrp="1" noRot="1" noChangeAspect="1" noChangeArrowheads="1" noTextEdit="1"/>
          </p:cNvSpPr>
          <p:nvPr>
            <p:ph type="sldImg"/>
          </p:nvPr>
        </p:nvSpPr>
        <p:spPr bwMode="auto">
          <a:xfrm>
            <a:off x="760413" y="723900"/>
            <a:ext cx="4643437" cy="3482975"/>
          </a:xfrm>
          <a:noFill/>
          <a:ln>
            <a:solidFill>
              <a:srgbClr val="000000"/>
            </a:solidFill>
            <a:miter lim="800000"/>
            <a:headEnd/>
            <a:tailEnd/>
          </a:ln>
        </p:spPr>
      </p:sp>
      <p:sp>
        <p:nvSpPr>
          <p:cNvPr id="131076" name="Rectangle 3"/>
          <p:cNvSpPr>
            <a:spLocks noGrp="1" noChangeArrowheads="1"/>
          </p:cNvSpPr>
          <p:nvPr>
            <p:ph type="body" idx="1"/>
          </p:nvPr>
        </p:nvSpPr>
        <p:spPr bwMode="auto">
          <a:xfrm>
            <a:off x="914401" y="4411162"/>
            <a:ext cx="5029200" cy="4182134"/>
          </a:xfrm>
          <a:noFill/>
        </p:spPr>
        <p:txBody>
          <a:bodyPr/>
          <a:lstStyle/>
          <a:p>
            <a:pPr marL="0" marR="0" lvl="1" indent="0" algn="l" defTabSz="914400" rtl="0" eaLnBrk="0" fontAlgn="base" latinLnBrk="0" hangingPunct="0">
              <a:lnSpc>
                <a:spcPct val="120000"/>
              </a:lnSpc>
              <a:spcBef>
                <a:spcPct val="30000"/>
              </a:spcBef>
              <a:spcAft>
                <a:spcPct val="0"/>
              </a:spcAft>
              <a:buClrTx/>
              <a:buSzTx/>
              <a:buFontTx/>
              <a:buNone/>
              <a:tabLst/>
              <a:defRPr/>
            </a:pPr>
            <a:r>
              <a:rPr lang="en-US" altLang="zh-CN" sz="1000" b="1" dirty="0" smtClean="0">
                <a:latin typeface="Times-Roman" charset="0"/>
                <a:ea typeface="宋体" charset="-122"/>
                <a:cs typeface="宋体" charset="-122"/>
              </a:rPr>
              <a:t> </a:t>
            </a:r>
            <a:r>
              <a:rPr lang="en-US" b="1" dirty="0" smtClean="0">
                <a:solidFill>
                  <a:srgbClr val="000099"/>
                </a:solidFill>
              </a:rPr>
              <a:t>Speed. </a:t>
            </a:r>
            <a:r>
              <a:rPr lang="en-US" dirty="0" smtClean="0"/>
              <a:t>In the medical field, the demand for speed never lets up. This is a race against time and death.  So people has expected highly on the speed of information transmission, characteristic data comparison.</a:t>
            </a:r>
          </a:p>
          <a:p>
            <a:pPr marL="0" marR="0" lvl="1" indent="0" algn="l" defTabSz="914400" rtl="0" eaLnBrk="0" fontAlgn="base" latinLnBrk="0" hangingPunct="0">
              <a:lnSpc>
                <a:spcPct val="120000"/>
              </a:lnSpc>
              <a:spcBef>
                <a:spcPct val="30000"/>
              </a:spcBef>
              <a:spcAft>
                <a:spcPct val="0"/>
              </a:spcAft>
              <a:buClrTx/>
              <a:buSzTx/>
              <a:buFontTx/>
              <a:buNone/>
              <a:tabLst/>
              <a:defRPr/>
            </a:pPr>
            <a:r>
              <a:rPr lang="en-US" b="1" dirty="0" smtClean="0">
                <a:solidFill>
                  <a:srgbClr val="000099"/>
                </a:solidFill>
              </a:rPr>
              <a:t>Accuracy. </a:t>
            </a:r>
            <a:r>
              <a:rPr lang="en-US" sz="1200" dirty="0" smtClean="0"/>
              <a:t>The results of the </a:t>
            </a:r>
            <a:r>
              <a:rPr lang="en-US" sz="1200" dirty="0" smtClean="0">
                <a:solidFill>
                  <a:srgbClr val="FF0000"/>
                </a:solidFill>
              </a:rPr>
              <a:t>comparison</a:t>
            </a:r>
            <a:r>
              <a:rPr lang="en-US" sz="1200" dirty="0" smtClean="0"/>
              <a:t> should be accurate. But, it would take </a:t>
            </a:r>
            <a:r>
              <a:rPr lang="en-US" sz="1200" dirty="0" smtClean="0">
                <a:solidFill>
                  <a:srgbClr val="0070C0"/>
                </a:solidFill>
              </a:rPr>
              <a:t>a long time </a:t>
            </a:r>
            <a:r>
              <a:rPr lang="en-US" sz="1200" dirty="0" smtClean="0"/>
              <a:t>if we want to get </a:t>
            </a:r>
            <a:r>
              <a:rPr lang="en-US" sz="1200" dirty="0" smtClean="0">
                <a:solidFill>
                  <a:srgbClr val="FF0000"/>
                </a:solidFill>
              </a:rPr>
              <a:t>high accuracy </a:t>
            </a:r>
            <a:r>
              <a:rPr lang="en-US" sz="1200" dirty="0" smtClean="0"/>
              <a:t>results with complex algorithms. Inversely, based on </a:t>
            </a:r>
            <a:r>
              <a:rPr lang="en-US" sz="1200" dirty="0" smtClean="0">
                <a:solidFill>
                  <a:srgbClr val="FF0000"/>
                </a:solidFill>
              </a:rPr>
              <a:t>simple and rough </a:t>
            </a:r>
            <a:r>
              <a:rPr lang="en-US" sz="1200" dirty="0" smtClean="0"/>
              <a:t>methods, fast response will produce </a:t>
            </a:r>
            <a:r>
              <a:rPr lang="en-US" sz="1200" dirty="0" smtClean="0">
                <a:solidFill>
                  <a:srgbClr val="0070C0"/>
                </a:solidFill>
              </a:rPr>
              <a:t>unreliable</a:t>
            </a:r>
            <a:r>
              <a:rPr lang="en-US" sz="1200" dirty="0" smtClean="0"/>
              <a:t> results. In this situation, both doctors and patients put forward high requests to task allocation and rational utilization of Cloud resources.</a:t>
            </a:r>
            <a:endParaRPr lang="en-US" dirty="0" smtClean="0"/>
          </a:p>
          <a:p>
            <a:pPr marL="0" marR="0" lvl="1" indent="0" algn="l" defTabSz="914400" rtl="0" eaLnBrk="0" fontAlgn="base" latinLnBrk="0" hangingPunct="0">
              <a:lnSpc>
                <a:spcPct val="120000"/>
              </a:lnSpc>
              <a:spcBef>
                <a:spcPct val="30000"/>
              </a:spcBef>
              <a:spcAft>
                <a:spcPct val="0"/>
              </a:spcAft>
              <a:buClrTx/>
              <a:buSzTx/>
              <a:buFontTx/>
              <a:buNone/>
              <a:tabLst/>
              <a:defRPr/>
            </a:pPr>
            <a:r>
              <a:rPr lang="en-US" b="1" dirty="0" smtClean="0">
                <a:solidFill>
                  <a:srgbClr val="000099"/>
                </a:solidFill>
              </a:rPr>
              <a:t>Reliability.</a:t>
            </a:r>
            <a:r>
              <a:rPr lang="en-US" dirty="0" smtClean="0"/>
              <a:t> We should keep the interactions between patients and doctors continuously even if the host server is busy. For example, during the </a:t>
            </a:r>
            <a:r>
              <a:rPr lang="en-US" dirty="0" err="1" smtClean="0"/>
              <a:t>telesurgery</a:t>
            </a:r>
            <a:r>
              <a:rPr lang="en-US" dirty="0" smtClean="0"/>
              <a:t>. Or we can just </a:t>
            </a:r>
            <a:r>
              <a:rPr lang="en-US" dirty="0" smtClean="0">
                <a:solidFill>
                  <a:srgbClr val="000099"/>
                </a:solidFill>
              </a:rPr>
              <a:t>make predictions and avoid</a:t>
            </a:r>
            <a:r>
              <a:rPr lang="en-US" dirty="0" smtClean="0"/>
              <a:t> the busy path, busy servers or dead servers.</a:t>
            </a:r>
          </a:p>
          <a:p>
            <a:pPr>
              <a:lnSpc>
                <a:spcPct val="120000"/>
              </a:lnSpc>
            </a:pPr>
            <a:r>
              <a:rPr lang="en-US" altLang="zh-CN" sz="1200" b="1" dirty="0" smtClean="0">
                <a:latin typeface="Times-Roman" charset="0"/>
                <a:ea typeface="宋体" charset="-122"/>
                <a:cs typeface="宋体" charset="-122"/>
              </a:rPr>
              <a:t>For</a:t>
            </a:r>
            <a:r>
              <a:rPr lang="en-US" altLang="zh-CN" sz="1200" b="1" baseline="0" dirty="0" smtClean="0">
                <a:latin typeface="Times-Roman" charset="0"/>
                <a:ea typeface="宋体" charset="-122"/>
                <a:cs typeface="宋体" charset="-122"/>
              </a:rPr>
              <a:t> the </a:t>
            </a:r>
            <a:r>
              <a:rPr lang="en-US" altLang="zh-CN" sz="1200" b="1" baseline="0" dirty="0" err="1" smtClean="0">
                <a:latin typeface="Times-Roman" charset="0"/>
                <a:ea typeface="宋体" charset="-122"/>
                <a:cs typeface="宋体" charset="-122"/>
              </a:rPr>
              <a:t>tele</a:t>
            </a:r>
            <a:r>
              <a:rPr lang="en-US" altLang="zh-CN" sz="1200" b="1" baseline="0" dirty="0" smtClean="0">
                <a:latin typeface="Times-Roman" charset="0"/>
                <a:ea typeface="宋体" charset="-122"/>
                <a:cs typeface="宋体" charset="-122"/>
              </a:rPr>
              <a:t>-surgery, servers support the service to the Doc, and this session should be stable.</a:t>
            </a:r>
          </a:p>
          <a:p>
            <a:pPr>
              <a:lnSpc>
                <a:spcPct val="120000"/>
              </a:lnSpc>
            </a:pPr>
            <a:r>
              <a:rPr lang="en-US" altLang="zh-CN" sz="1200" b="1" baseline="0" dirty="0" smtClean="0">
                <a:latin typeface="Times-Roman" charset="0"/>
                <a:ea typeface="宋体" charset="-122"/>
                <a:cs typeface="宋体" charset="-122"/>
              </a:rPr>
              <a:t>If this server is not stable, this session is at risk. Then the manager can monitor these servers, and predict the service performance. If this service is not good enough, manager can find a backup server for this session.</a:t>
            </a:r>
            <a:endParaRPr lang="zh-CN" altLang="en-US" b="1" dirty="0" smtClean="0">
              <a:ea typeface="宋体" charset="-122"/>
              <a:cs typeface="宋体" charset="-122"/>
            </a:endParaRPr>
          </a:p>
          <a:p>
            <a:pPr>
              <a:lnSpc>
                <a:spcPct val="120000"/>
              </a:lnSpc>
            </a:pPr>
            <a:endParaRPr lang="zh-CN" altLang="en-US" b="1" dirty="0">
              <a:ea typeface="宋体" charset="-122"/>
              <a:cs typeface="宋体" charset="-122"/>
            </a:endParaRPr>
          </a:p>
        </p:txBody>
      </p:sp>
    </p:spTree>
    <p:extLst>
      <p:ext uri="{BB962C8B-B14F-4D97-AF65-F5344CB8AC3E}">
        <p14:creationId xmlns:p14="http://schemas.microsoft.com/office/powerpoint/2010/main" val="40433604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noFill/>
          <a:ln>
            <a:miter lim="800000"/>
            <a:headEnd/>
            <a:tailEnd/>
          </a:ln>
        </p:spPr>
        <p:txBody>
          <a:bodyPr/>
          <a:lstStyle/>
          <a:p>
            <a:fld id="{B1D30FE8-4DBF-0F40-9CE0-42556DC91E05}" type="slidenum">
              <a:rPr lang="zh-CN" altLang="en-US"/>
              <a:pPr/>
              <a:t>42</a:t>
            </a:fld>
            <a:endParaRPr lang="en-US" altLang="zh-CN"/>
          </a:p>
        </p:txBody>
      </p:sp>
      <p:sp>
        <p:nvSpPr>
          <p:cNvPr id="131075" name="Rectangle 2"/>
          <p:cNvSpPr>
            <a:spLocks noGrp="1" noRot="1" noChangeAspect="1" noChangeArrowheads="1" noTextEdit="1"/>
          </p:cNvSpPr>
          <p:nvPr>
            <p:ph type="sldImg"/>
          </p:nvPr>
        </p:nvSpPr>
        <p:spPr bwMode="auto">
          <a:xfrm>
            <a:off x="760413" y="723900"/>
            <a:ext cx="4643437" cy="3482975"/>
          </a:xfrm>
          <a:noFill/>
          <a:ln>
            <a:solidFill>
              <a:srgbClr val="000000"/>
            </a:solidFill>
            <a:miter lim="800000"/>
            <a:headEnd/>
            <a:tailEnd/>
          </a:ln>
        </p:spPr>
      </p:sp>
      <p:sp>
        <p:nvSpPr>
          <p:cNvPr id="131076" name="Rectangle 3"/>
          <p:cNvSpPr>
            <a:spLocks noGrp="1" noChangeArrowheads="1"/>
          </p:cNvSpPr>
          <p:nvPr>
            <p:ph type="body" idx="1"/>
          </p:nvPr>
        </p:nvSpPr>
        <p:spPr bwMode="auto">
          <a:xfrm>
            <a:off x="914401" y="4411162"/>
            <a:ext cx="5029200" cy="4182134"/>
          </a:xfrm>
          <a:noFill/>
        </p:spPr>
        <p:txBody>
          <a:bodyPr/>
          <a:lstStyle/>
          <a:p>
            <a:pPr>
              <a:lnSpc>
                <a:spcPct val="120000"/>
              </a:lnSpc>
            </a:pPr>
            <a:r>
              <a:rPr lang="en-US" altLang="zh-CN" sz="1000" b="1" dirty="0">
                <a:latin typeface="Times-Roman" charset="0"/>
                <a:ea typeface="宋体" charset="-122"/>
                <a:cs typeface="宋体" charset="-122"/>
              </a:rPr>
              <a:t>Then many efforts have been focused on the network congestion</a:t>
            </a:r>
            <a:r>
              <a:rPr lang="en-US" altLang="zh-CN" sz="1000" b="1" dirty="0">
                <a:solidFill>
                  <a:srgbClr val="020200"/>
                </a:solidFill>
                <a:latin typeface="Tahoma" charset="0"/>
                <a:ea typeface="宋体" charset="-122"/>
                <a:cs typeface="宋体" charset="-122"/>
              </a:rPr>
              <a:t>.</a:t>
            </a:r>
            <a:endParaRPr lang="en-US" altLang="zh-CN" sz="1000" b="1" dirty="0">
              <a:latin typeface="Times-Roman" charset="0"/>
              <a:ea typeface="宋体" charset="-122"/>
              <a:cs typeface="宋体" charset="-122"/>
            </a:endParaRPr>
          </a:p>
          <a:p>
            <a:pPr>
              <a:lnSpc>
                <a:spcPct val="120000"/>
              </a:lnSpc>
            </a:pPr>
            <a:endParaRPr lang="en-US" altLang="zh-CN" sz="1000" b="1" dirty="0">
              <a:latin typeface="Times-Roman" charset="0"/>
              <a:ea typeface="宋体" charset="-122"/>
              <a:cs typeface="宋体" charset="-122"/>
            </a:endParaRPr>
          </a:p>
          <a:p>
            <a:pPr>
              <a:lnSpc>
                <a:spcPct val="120000"/>
              </a:lnSpc>
            </a:pPr>
            <a:r>
              <a:rPr lang="en-US" altLang="zh-CN" sz="1000" b="1" dirty="0">
                <a:latin typeface="Times-Roman" charset="0"/>
                <a:ea typeface="宋体" charset="-122"/>
                <a:cs typeface="宋体" charset="-122"/>
              </a:rPr>
              <a:t> Congestion results in long delays, </a:t>
            </a:r>
          </a:p>
          <a:p>
            <a:pPr>
              <a:lnSpc>
                <a:spcPct val="120000"/>
              </a:lnSpc>
            </a:pPr>
            <a:r>
              <a:rPr lang="en-US" altLang="zh-CN" sz="1000" b="1" dirty="0">
                <a:latin typeface="Times-Roman" charset="0"/>
                <a:ea typeface="宋体" charset="-122"/>
                <a:cs typeface="宋体" charset="-122"/>
              </a:rPr>
              <a:t>wasted resources due to dropping packets,</a:t>
            </a:r>
          </a:p>
          <a:p>
            <a:pPr>
              <a:lnSpc>
                <a:spcPct val="120000"/>
              </a:lnSpc>
            </a:pPr>
            <a:r>
              <a:rPr lang="en-US" altLang="zh-CN" sz="1000" b="1" dirty="0">
                <a:latin typeface="Times-Roman" charset="0"/>
                <a:ea typeface="宋体" charset="-122"/>
                <a:cs typeface="宋体" charset="-122"/>
              </a:rPr>
              <a:t>and the possibility of a congestion collapse [1]. </a:t>
            </a:r>
          </a:p>
          <a:p>
            <a:pPr>
              <a:lnSpc>
                <a:spcPct val="120000"/>
              </a:lnSpc>
            </a:pPr>
            <a:endParaRPr lang="zh-CN" altLang="en-US" sz="2800" dirty="0">
              <a:latin typeface="Showcard Gothic" pitchFamily="82" charset="0"/>
              <a:ea typeface="宋体" charset="-122"/>
              <a:cs typeface="宋体" charset="-122"/>
            </a:endParaRPr>
          </a:p>
          <a:p>
            <a:pPr>
              <a:lnSpc>
                <a:spcPct val="120000"/>
              </a:lnSpc>
            </a:pPr>
            <a:r>
              <a:rPr lang="en-US" altLang="zh-CN" sz="1000" b="1" dirty="0">
                <a:ea typeface="宋体" charset="-122"/>
                <a:cs typeface="宋体" charset="-122"/>
              </a:rPr>
              <a:t>    In the router congestion control schemes, the Active Queue Management (AQM) is an effective method in Internet routers </a:t>
            </a:r>
          </a:p>
          <a:p>
            <a:pPr>
              <a:lnSpc>
                <a:spcPct val="120000"/>
              </a:lnSpc>
            </a:pPr>
            <a:r>
              <a:rPr lang="en-US" altLang="zh-CN" sz="1000" b="1" dirty="0">
                <a:ea typeface="宋体" charset="-122"/>
                <a:cs typeface="宋体" charset="-122"/>
              </a:rPr>
              <a:t>to enhance congestion control, and</a:t>
            </a:r>
          </a:p>
          <a:p>
            <a:pPr>
              <a:lnSpc>
                <a:spcPct val="120000"/>
              </a:lnSpc>
            </a:pPr>
            <a:r>
              <a:rPr lang="en-US" altLang="zh-CN" sz="1000" b="1" dirty="0">
                <a:ea typeface="宋体" charset="-122"/>
                <a:cs typeface="宋体" charset="-122"/>
              </a:rPr>
              <a:t>to achieve tradeoff between link utilization and delay. </a:t>
            </a:r>
          </a:p>
          <a:p>
            <a:pPr>
              <a:lnSpc>
                <a:spcPct val="120000"/>
              </a:lnSpc>
            </a:pPr>
            <a:endParaRPr lang="en-US" altLang="zh-CN" sz="1000" b="1" dirty="0">
              <a:ea typeface="宋体" charset="-122"/>
              <a:cs typeface="宋体" charset="-122"/>
            </a:endParaRPr>
          </a:p>
          <a:p>
            <a:pPr>
              <a:lnSpc>
                <a:spcPct val="120000"/>
              </a:lnSpc>
            </a:pPr>
            <a:r>
              <a:rPr lang="en-US" altLang="zh-CN" sz="1000" b="1" dirty="0">
                <a:ea typeface="宋体" charset="-122"/>
                <a:cs typeface="宋体" charset="-122"/>
              </a:rPr>
              <a:t> </a:t>
            </a:r>
            <a:r>
              <a:rPr lang="en-US" altLang="zh-CN" sz="2000" dirty="0">
                <a:latin typeface="Tahoma" charset="0"/>
                <a:ea typeface="宋体" charset="-122"/>
                <a:cs typeface="宋体" charset="-122"/>
              </a:rPr>
              <a:t>Method:</a:t>
            </a:r>
            <a:r>
              <a:rPr lang="en-US" altLang="zh-CN" sz="1000" b="1" dirty="0">
                <a:ea typeface="宋体" charset="-122"/>
                <a:cs typeface="宋体" charset="-122"/>
              </a:rPr>
              <a:t> The de facto standard, Random Early Detection (RED) AQM scheme, and most of its variants use queue length as congestion indicator to trigger packet dropping</a:t>
            </a:r>
            <a:r>
              <a:rPr lang="en-US" altLang="zh-CN" sz="1000" b="1" dirty="0">
                <a:latin typeface="Times New Roman" charset="0"/>
                <a:ea typeface="宋体" charset="-122"/>
                <a:cs typeface="宋体" charset="-122"/>
              </a:rPr>
              <a:t>.  Such as: RED, PDRED, PIRED, Adaptive RED, and so on.</a:t>
            </a:r>
            <a:endParaRPr lang="zh-CN" altLang="en-US" b="1" dirty="0">
              <a:ea typeface="宋体" charset="-122"/>
              <a:cs typeface="宋体" charset="-122"/>
            </a:endParaRPr>
          </a:p>
        </p:txBody>
      </p:sp>
    </p:spTree>
    <p:extLst>
      <p:ext uri="{BB962C8B-B14F-4D97-AF65-F5344CB8AC3E}">
        <p14:creationId xmlns:p14="http://schemas.microsoft.com/office/powerpoint/2010/main" val="1307312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noFill/>
          <a:ln>
            <a:miter lim="800000"/>
            <a:headEnd/>
            <a:tailEnd/>
          </a:ln>
        </p:spPr>
        <p:txBody>
          <a:bodyPr/>
          <a:lstStyle/>
          <a:p>
            <a:fld id="{B1D30FE8-4DBF-0F40-9CE0-42556DC91E05}" type="slidenum">
              <a:rPr lang="zh-CN" altLang="en-US"/>
              <a:pPr/>
              <a:t>43</a:t>
            </a:fld>
            <a:endParaRPr lang="en-US" altLang="zh-CN"/>
          </a:p>
        </p:txBody>
      </p:sp>
      <p:sp>
        <p:nvSpPr>
          <p:cNvPr id="131075" name="Rectangle 2"/>
          <p:cNvSpPr>
            <a:spLocks noGrp="1" noRot="1" noChangeAspect="1" noChangeArrowheads="1" noTextEdit="1"/>
          </p:cNvSpPr>
          <p:nvPr>
            <p:ph type="sldImg"/>
          </p:nvPr>
        </p:nvSpPr>
        <p:spPr bwMode="auto">
          <a:xfrm>
            <a:off x="760413" y="723900"/>
            <a:ext cx="4643437" cy="3482975"/>
          </a:xfrm>
          <a:noFill/>
          <a:ln>
            <a:solidFill>
              <a:srgbClr val="000000"/>
            </a:solidFill>
            <a:miter lim="800000"/>
            <a:headEnd/>
            <a:tailEnd/>
          </a:ln>
        </p:spPr>
      </p:sp>
      <p:sp>
        <p:nvSpPr>
          <p:cNvPr id="131076" name="Rectangle 3"/>
          <p:cNvSpPr>
            <a:spLocks noGrp="1" noChangeArrowheads="1"/>
          </p:cNvSpPr>
          <p:nvPr>
            <p:ph type="body" idx="1"/>
          </p:nvPr>
        </p:nvSpPr>
        <p:spPr bwMode="auto">
          <a:xfrm>
            <a:off x="914401" y="4411162"/>
            <a:ext cx="5029200" cy="4182134"/>
          </a:xfrm>
          <a:noFill/>
        </p:spPr>
        <p:txBody>
          <a:bodyPr/>
          <a:lstStyle/>
          <a:p>
            <a:pPr>
              <a:lnSpc>
                <a:spcPct val="120000"/>
              </a:lnSpc>
            </a:pPr>
            <a:r>
              <a:rPr lang="en-US" altLang="zh-CN" sz="1000" b="1" dirty="0">
                <a:latin typeface="Times-Roman" charset="0"/>
                <a:ea typeface="宋体" charset="-122"/>
                <a:cs typeface="宋体" charset="-122"/>
              </a:rPr>
              <a:t>Then many efforts have been focused on the network congestion</a:t>
            </a:r>
            <a:r>
              <a:rPr lang="en-US" altLang="zh-CN" sz="1000" b="1" dirty="0">
                <a:solidFill>
                  <a:srgbClr val="020200"/>
                </a:solidFill>
                <a:latin typeface="Tahoma" charset="0"/>
                <a:ea typeface="宋体" charset="-122"/>
                <a:cs typeface="宋体" charset="-122"/>
              </a:rPr>
              <a:t>.</a:t>
            </a:r>
            <a:endParaRPr lang="en-US" altLang="zh-CN" sz="1000" b="1" dirty="0">
              <a:latin typeface="Times-Roman" charset="0"/>
              <a:ea typeface="宋体" charset="-122"/>
              <a:cs typeface="宋体" charset="-122"/>
            </a:endParaRPr>
          </a:p>
          <a:p>
            <a:pPr>
              <a:lnSpc>
                <a:spcPct val="120000"/>
              </a:lnSpc>
            </a:pPr>
            <a:endParaRPr lang="en-US" altLang="zh-CN" sz="1000" b="1" dirty="0">
              <a:latin typeface="Times-Roman" charset="0"/>
              <a:ea typeface="宋体" charset="-122"/>
              <a:cs typeface="宋体" charset="-122"/>
            </a:endParaRPr>
          </a:p>
          <a:p>
            <a:pPr>
              <a:lnSpc>
                <a:spcPct val="120000"/>
              </a:lnSpc>
            </a:pPr>
            <a:r>
              <a:rPr lang="en-US" altLang="zh-CN" sz="1000" b="1" dirty="0">
                <a:latin typeface="Times-Roman" charset="0"/>
                <a:ea typeface="宋体" charset="-122"/>
                <a:cs typeface="宋体" charset="-122"/>
              </a:rPr>
              <a:t> Congestion results in long delays, </a:t>
            </a:r>
          </a:p>
          <a:p>
            <a:pPr>
              <a:lnSpc>
                <a:spcPct val="120000"/>
              </a:lnSpc>
            </a:pPr>
            <a:r>
              <a:rPr lang="en-US" altLang="zh-CN" sz="1000" b="1" dirty="0">
                <a:latin typeface="Times-Roman" charset="0"/>
                <a:ea typeface="宋体" charset="-122"/>
                <a:cs typeface="宋体" charset="-122"/>
              </a:rPr>
              <a:t>wasted resources due to dropping packets,</a:t>
            </a:r>
          </a:p>
          <a:p>
            <a:pPr>
              <a:lnSpc>
                <a:spcPct val="120000"/>
              </a:lnSpc>
            </a:pPr>
            <a:r>
              <a:rPr lang="en-US" altLang="zh-CN" sz="1000" b="1" dirty="0">
                <a:latin typeface="Times-Roman" charset="0"/>
                <a:ea typeface="宋体" charset="-122"/>
                <a:cs typeface="宋体" charset="-122"/>
              </a:rPr>
              <a:t>and the possibility of a congestion collapse [1]. </a:t>
            </a:r>
          </a:p>
          <a:p>
            <a:pPr>
              <a:lnSpc>
                <a:spcPct val="120000"/>
              </a:lnSpc>
            </a:pPr>
            <a:endParaRPr lang="zh-CN" altLang="en-US" sz="2800" dirty="0">
              <a:latin typeface="Showcard Gothic" pitchFamily="82" charset="0"/>
              <a:ea typeface="宋体" charset="-122"/>
              <a:cs typeface="宋体" charset="-122"/>
            </a:endParaRPr>
          </a:p>
          <a:p>
            <a:pPr>
              <a:lnSpc>
                <a:spcPct val="120000"/>
              </a:lnSpc>
            </a:pPr>
            <a:r>
              <a:rPr lang="en-US" altLang="zh-CN" sz="1000" b="1" dirty="0">
                <a:ea typeface="宋体" charset="-122"/>
                <a:cs typeface="宋体" charset="-122"/>
              </a:rPr>
              <a:t>    In the router congestion control schemes, the Active Queue Management (AQM) is an effective method in Internet routers </a:t>
            </a:r>
          </a:p>
          <a:p>
            <a:pPr>
              <a:lnSpc>
                <a:spcPct val="120000"/>
              </a:lnSpc>
            </a:pPr>
            <a:r>
              <a:rPr lang="en-US" altLang="zh-CN" sz="1000" b="1" dirty="0">
                <a:ea typeface="宋体" charset="-122"/>
                <a:cs typeface="宋体" charset="-122"/>
              </a:rPr>
              <a:t>to enhance congestion control, and</a:t>
            </a:r>
          </a:p>
          <a:p>
            <a:pPr>
              <a:lnSpc>
                <a:spcPct val="120000"/>
              </a:lnSpc>
            </a:pPr>
            <a:r>
              <a:rPr lang="en-US" altLang="zh-CN" sz="1000" b="1" dirty="0">
                <a:ea typeface="宋体" charset="-122"/>
                <a:cs typeface="宋体" charset="-122"/>
              </a:rPr>
              <a:t>to achieve tradeoff between link utilization and delay. </a:t>
            </a:r>
          </a:p>
          <a:p>
            <a:pPr>
              <a:lnSpc>
                <a:spcPct val="120000"/>
              </a:lnSpc>
            </a:pPr>
            <a:endParaRPr lang="en-US" altLang="zh-CN" sz="1000" b="1" dirty="0">
              <a:ea typeface="宋体" charset="-122"/>
              <a:cs typeface="宋体" charset="-122"/>
            </a:endParaRPr>
          </a:p>
          <a:p>
            <a:pPr>
              <a:lnSpc>
                <a:spcPct val="120000"/>
              </a:lnSpc>
            </a:pPr>
            <a:r>
              <a:rPr lang="en-US" altLang="zh-CN" sz="1000" b="1" dirty="0">
                <a:ea typeface="宋体" charset="-122"/>
                <a:cs typeface="宋体" charset="-122"/>
              </a:rPr>
              <a:t> </a:t>
            </a:r>
            <a:r>
              <a:rPr lang="en-US" altLang="zh-CN" sz="2000" dirty="0">
                <a:latin typeface="Tahoma" charset="0"/>
                <a:ea typeface="宋体" charset="-122"/>
                <a:cs typeface="宋体" charset="-122"/>
              </a:rPr>
              <a:t>Method:</a:t>
            </a:r>
            <a:r>
              <a:rPr lang="en-US" altLang="zh-CN" sz="1000" b="1" dirty="0">
                <a:ea typeface="宋体" charset="-122"/>
                <a:cs typeface="宋体" charset="-122"/>
              </a:rPr>
              <a:t> The de facto standard, Random Early Detection (RED) AQM scheme, and most of its variants use queue length as congestion indicator to trigger packet dropping</a:t>
            </a:r>
            <a:r>
              <a:rPr lang="en-US" altLang="zh-CN" sz="1000" b="1" dirty="0">
                <a:latin typeface="Times New Roman" charset="0"/>
                <a:ea typeface="宋体" charset="-122"/>
                <a:cs typeface="宋体" charset="-122"/>
              </a:rPr>
              <a:t>.  Such as: RED, PDRED, PIRED, Adaptive RED, and so on.</a:t>
            </a:r>
            <a:endParaRPr lang="zh-CN" altLang="en-US" b="1" dirty="0">
              <a:ea typeface="宋体" charset="-122"/>
              <a:cs typeface="宋体" charset="-122"/>
            </a:endParaRPr>
          </a:p>
        </p:txBody>
      </p:sp>
    </p:spTree>
    <p:extLst>
      <p:ext uri="{BB962C8B-B14F-4D97-AF65-F5344CB8AC3E}">
        <p14:creationId xmlns:p14="http://schemas.microsoft.com/office/powerpoint/2010/main" val="36828250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noFill/>
          <a:ln>
            <a:miter lim="800000"/>
            <a:headEnd/>
            <a:tailEnd/>
          </a:ln>
        </p:spPr>
        <p:txBody>
          <a:bodyPr/>
          <a:lstStyle/>
          <a:p>
            <a:fld id="{B1D30FE8-4DBF-0F40-9CE0-42556DC91E05}" type="slidenum">
              <a:rPr lang="zh-CN" altLang="en-US"/>
              <a:pPr/>
              <a:t>45</a:t>
            </a:fld>
            <a:endParaRPr lang="en-US" altLang="zh-CN"/>
          </a:p>
        </p:txBody>
      </p:sp>
      <p:sp>
        <p:nvSpPr>
          <p:cNvPr id="131075" name="Rectangle 2"/>
          <p:cNvSpPr>
            <a:spLocks noGrp="1" noRot="1" noChangeAspect="1" noChangeArrowheads="1" noTextEdit="1"/>
          </p:cNvSpPr>
          <p:nvPr>
            <p:ph type="sldImg"/>
          </p:nvPr>
        </p:nvSpPr>
        <p:spPr bwMode="auto">
          <a:xfrm>
            <a:off x="760413" y="723900"/>
            <a:ext cx="4643437" cy="3482975"/>
          </a:xfrm>
          <a:noFill/>
          <a:ln>
            <a:solidFill>
              <a:srgbClr val="000000"/>
            </a:solidFill>
            <a:miter lim="800000"/>
            <a:headEnd/>
            <a:tailEnd/>
          </a:ln>
        </p:spPr>
      </p:sp>
      <p:sp>
        <p:nvSpPr>
          <p:cNvPr id="131076" name="Rectangle 3"/>
          <p:cNvSpPr>
            <a:spLocks noGrp="1" noChangeArrowheads="1"/>
          </p:cNvSpPr>
          <p:nvPr>
            <p:ph type="body" idx="1"/>
          </p:nvPr>
        </p:nvSpPr>
        <p:spPr bwMode="auto">
          <a:xfrm>
            <a:off x="914401" y="4411162"/>
            <a:ext cx="5029200" cy="4182134"/>
          </a:xfrm>
          <a:noFill/>
        </p:spPr>
        <p:txBody>
          <a:bodyPr/>
          <a:lstStyle/>
          <a:p>
            <a:pPr>
              <a:lnSpc>
                <a:spcPct val="120000"/>
              </a:lnSpc>
            </a:pPr>
            <a:r>
              <a:rPr lang="en-US" altLang="zh-CN" sz="1000" b="1" dirty="0">
                <a:latin typeface="Times-Roman" charset="0"/>
                <a:ea typeface="宋体" charset="-122"/>
                <a:cs typeface="宋体" charset="-122"/>
              </a:rPr>
              <a:t>Then many efforts have been focused on the network congestion</a:t>
            </a:r>
            <a:r>
              <a:rPr lang="en-US" altLang="zh-CN" sz="1000" b="1" dirty="0">
                <a:solidFill>
                  <a:srgbClr val="020200"/>
                </a:solidFill>
                <a:latin typeface="Tahoma" charset="0"/>
                <a:ea typeface="宋体" charset="-122"/>
                <a:cs typeface="宋体" charset="-122"/>
              </a:rPr>
              <a:t>.</a:t>
            </a:r>
            <a:endParaRPr lang="en-US" altLang="zh-CN" sz="1000" b="1" dirty="0">
              <a:latin typeface="Times-Roman" charset="0"/>
              <a:ea typeface="宋体" charset="-122"/>
              <a:cs typeface="宋体" charset="-122"/>
            </a:endParaRPr>
          </a:p>
          <a:p>
            <a:pPr>
              <a:lnSpc>
                <a:spcPct val="120000"/>
              </a:lnSpc>
            </a:pPr>
            <a:endParaRPr lang="en-US" altLang="zh-CN" sz="1000" b="1" dirty="0">
              <a:latin typeface="Times-Roman" charset="0"/>
              <a:ea typeface="宋体" charset="-122"/>
              <a:cs typeface="宋体" charset="-122"/>
            </a:endParaRPr>
          </a:p>
          <a:p>
            <a:pPr>
              <a:lnSpc>
                <a:spcPct val="120000"/>
              </a:lnSpc>
            </a:pPr>
            <a:r>
              <a:rPr lang="en-US" altLang="zh-CN" sz="1000" b="1" dirty="0">
                <a:latin typeface="Times-Roman" charset="0"/>
                <a:ea typeface="宋体" charset="-122"/>
                <a:cs typeface="宋体" charset="-122"/>
              </a:rPr>
              <a:t> Congestion results in long delays, </a:t>
            </a:r>
          </a:p>
          <a:p>
            <a:pPr>
              <a:lnSpc>
                <a:spcPct val="120000"/>
              </a:lnSpc>
            </a:pPr>
            <a:r>
              <a:rPr lang="en-US" altLang="zh-CN" sz="1000" b="1" dirty="0">
                <a:latin typeface="Times-Roman" charset="0"/>
                <a:ea typeface="宋体" charset="-122"/>
                <a:cs typeface="宋体" charset="-122"/>
              </a:rPr>
              <a:t>wasted resources due to dropping packets,</a:t>
            </a:r>
          </a:p>
          <a:p>
            <a:pPr>
              <a:lnSpc>
                <a:spcPct val="120000"/>
              </a:lnSpc>
            </a:pPr>
            <a:r>
              <a:rPr lang="en-US" altLang="zh-CN" sz="1000" b="1" dirty="0">
                <a:latin typeface="Times-Roman" charset="0"/>
                <a:ea typeface="宋体" charset="-122"/>
                <a:cs typeface="宋体" charset="-122"/>
              </a:rPr>
              <a:t>and the possibility of a congestion collapse [1]. </a:t>
            </a:r>
          </a:p>
          <a:p>
            <a:pPr>
              <a:lnSpc>
                <a:spcPct val="120000"/>
              </a:lnSpc>
            </a:pPr>
            <a:endParaRPr lang="zh-CN" altLang="en-US" sz="2800" dirty="0">
              <a:latin typeface="Showcard Gothic" pitchFamily="82" charset="0"/>
              <a:ea typeface="宋体" charset="-122"/>
              <a:cs typeface="宋体" charset="-122"/>
            </a:endParaRPr>
          </a:p>
          <a:p>
            <a:pPr>
              <a:lnSpc>
                <a:spcPct val="120000"/>
              </a:lnSpc>
            </a:pPr>
            <a:r>
              <a:rPr lang="en-US" altLang="zh-CN" sz="1000" b="1" dirty="0">
                <a:ea typeface="宋体" charset="-122"/>
                <a:cs typeface="宋体" charset="-122"/>
              </a:rPr>
              <a:t>    In the router congestion control schemes, the Active Queue Management (AQM) is an effective method in Internet routers </a:t>
            </a:r>
          </a:p>
          <a:p>
            <a:pPr>
              <a:lnSpc>
                <a:spcPct val="120000"/>
              </a:lnSpc>
            </a:pPr>
            <a:r>
              <a:rPr lang="en-US" altLang="zh-CN" sz="1000" b="1" dirty="0">
                <a:ea typeface="宋体" charset="-122"/>
                <a:cs typeface="宋体" charset="-122"/>
              </a:rPr>
              <a:t>to enhance congestion control, and</a:t>
            </a:r>
          </a:p>
          <a:p>
            <a:pPr>
              <a:lnSpc>
                <a:spcPct val="120000"/>
              </a:lnSpc>
            </a:pPr>
            <a:r>
              <a:rPr lang="en-US" altLang="zh-CN" sz="1000" b="1" dirty="0">
                <a:ea typeface="宋体" charset="-122"/>
                <a:cs typeface="宋体" charset="-122"/>
              </a:rPr>
              <a:t>to achieve tradeoff between link utilization and delay. </a:t>
            </a:r>
          </a:p>
          <a:p>
            <a:pPr>
              <a:lnSpc>
                <a:spcPct val="120000"/>
              </a:lnSpc>
            </a:pPr>
            <a:endParaRPr lang="en-US" altLang="zh-CN" sz="1000" b="1" dirty="0">
              <a:ea typeface="宋体" charset="-122"/>
              <a:cs typeface="宋体" charset="-122"/>
            </a:endParaRPr>
          </a:p>
          <a:p>
            <a:pPr>
              <a:lnSpc>
                <a:spcPct val="120000"/>
              </a:lnSpc>
            </a:pPr>
            <a:r>
              <a:rPr lang="en-US" altLang="zh-CN" sz="1000" b="1" dirty="0">
                <a:ea typeface="宋体" charset="-122"/>
                <a:cs typeface="宋体" charset="-122"/>
              </a:rPr>
              <a:t> </a:t>
            </a:r>
            <a:r>
              <a:rPr lang="en-US" altLang="zh-CN" sz="2000" dirty="0">
                <a:latin typeface="Tahoma" charset="0"/>
                <a:ea typeface="宋体" charset="-122"/>
                <a:cs typeface="宋体" charset="-122"/>
              </a:rPr>
              <a:t>Method:</a:t>
            </a:r>
            <a:r>
              <a:rPr lang="en-US" altLang="zh-CN" sz="1000" b="1" dirty="0">
                <a:ea typeface="宋体" charset="-122"/>
                <a:cs typeface="宋体" charset="-122"/>
              </a:rPr>
              <a:t> The de facto standard, Random Early Detection (RED) AQM scheme, and most of its variants use queue length as congestion indicator to trigger packet dropping</a:t>
            </a:r>
            <a:r>
              <a:rPr lang="en-US" altLang="zh-CN" sz="1000" b="1" dirty="0">
                <a:latin typeface="Times New Roman" charset="0"/>
                <a:ea typeface="宋体" charset="-122"/>
                <a:cs typeface="宋体" charset="-122"/>
              </a:rPr>
              <a:t>.  Such as: RED, PDRED, PIRED, Adaptive RED, and so on.</a:t>
            </a:r>
            <a:endParaRPr lang="zh-CN" altLang="en-US" b="1" dirty="0">
              <a:ea typeface="宋体" charset="-122"/>
              <a:cs typeface="宋体" charset="-122"/>
            </a:endParaRPr>
          </a:p>
        </p:txBody>
      </p:sp>
    </p:spTree>
    <p:extLst>
      <p:ext uri="{BB962C8B-B14F-4D97-AF65-F5344CB8AC3E}">
        <p14:creationId xmlns:p14="http://schemas.microsoft.com/office/powerpoint/2010/main" val="34956030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noFill/>
          <a:ln>
            <a:miter lim="800000"/>
            <a:headEnd/>
            <a:tailEnd/>
          </a:ln>
        </p:spPr>
        <p:txBody>
          <a:bodyPr/>
          <a:lstStyle/>
          <a:p>
            <a:fld id="{B1D30FE8-4DBF-0F40-9CE0-42556DC91E05}" type="slidenum">
              <a:rPr lang="zh-CN" altLang="en-US"/>
              <a:pPr/>
              <a:t>46</a:t>
            </a:fld>
            <a:endParaRPr lang="en-US" altLang="zh-CN"/>
          </a:p>
        </p:txBody>
      </p:sp>
      <p:sp>
        <p:nvSpPr>
          <p:cNvPr id="131075" name="Rectangle 2"/>
          <p:cNvSpPr>
            <a:spLocks noGrp="1" noRot="1" noChangeAspect="1" noChangeArrowheads="1" noTextEdit="1"/>
          </p:cNvSpPr>
          <p:nvPr>
            <p:ph type="sldImg"/>
          </p:nvPr>
        </p:nvSpPr>
        <p:spPr bwMode="auto">
          <a:xfrm>
            <a:off x="760413" y="723900"/>
            <a:ext cx="4643437" cy="3482975"/>
          </a:xfrm>
          <a:noFill/>
          <a:ln>
            <a:solidFill>
              <a:srgbClr val="000000"/>
            </a:solidFill>
            <a:miter lim="800000"/>
            <a:headEnd/>
            <a:tailEnd/>
          </a:ln>
        </p:spPr>
      </p:sp>
      <p:sp>
        <p:nvSpPr>
          <p:cNvPr id="131076" name="Rectangle 3"/>
          <p:cNvSpPr>
            <a:spLocks noGrp="1" noChangeArrowheads="1"/>
          </p:cNvSpPr>
          <p:nvPr>
            <p:ph type="body" idx="1"/>
          </p:nvPr>
        </p:nvSpPr>
        <p:spPr bwMode="auto">
          <a:xfrm>
            <a:off x="914401" y="4411162"/>
            <a:ext cx="5029200" cy="4182134"/>
          </a:xfrm>
          <a:noFill/>
        </p:spPr>
        <p:txBody>
          <a:bodyPr/>
          <a:lstStyle/>
          <a:p>
            <a:pPr>
              <a:lnSpc>
                <a:spcPct val="120000"/>
              </a:lnSpc>
            </a:pPr>
            <a:r>
              <a:rPr lang="en-US" altLang="zh-CN" sz="1000" b="1" dirty="0">
                <a:latin typeface="Times-Roman" charset="0"/>
                <a:ea typeface="宋体" charset="-122"/>
                <a:cs typeface="宋体" charset="-122"/>
              </a:rPr>
              <a:t>Then many efforts have been focused on the network congestion</a:t>
            </a:r>
            <a:r>
              <a:rPr lang="en-US" altLang="zh-CN" sz="1000" b="1" dirty="0">
                <a:solidFill>
                  <a:srgbClr val="020200"/>
                </a:solidFill>
                <a:latin typeface="Tahoma" charset="0"/>
                <a:ea typeface="宋体" charset="-122"/>
                <a:cs typeface="宋体" charset="-122"/>
              </a:rPr>
              <a:t>.</a:t>
            </a:r>
            <a:endParaRPr lang="en-US" altLang="zh-CN" sz="1000" b="1" dirty="0">
              <a:latin typeface="Times-Roman" charset="0"/>
              <a:ea typeface="宋体" charset="-122"/>
              <a:cs typeface="宋体" charset="-122"/>
            </a:endParaRPr>
          </a:p>
          <a:p>
            <a:pPr>
              <a:lnSpc>
                <a:spcPct val="120000"/>
              </a:lnSpc>
            </a:pPr>
            <a:endParaRPr lang="en-US" altLang="zh-CN" sz="1000" b="1" dirty="0">
              <a:latin typeface="Times-Roman" charset="0"/>
              <a:ea typeface="宋体" charset="-122"/>
              <a:cs typeface="宋体" charset="-122"/>
            </a:endParaRPr>
          </a:p>
          <a:p>
            <a:pPr>
              <a:lnSpc>
                <a:spcPct val="120000"/>
              </a:lnSpc>
            </a:pPr>
            <a:r>
              <a:rPr lang="en-US" altLang="zh-CN" sz="1000" b="1" dirty="0">
                <a:latin typeface="Times-Roman" charset="0"/>
                <a:ea typeface="宋体" charset="-122"/>
                <a:cs typeface="宋体" charset="-122"/>
              </a:rPr>
              <a:t> Congestion results in long delays, </a:t>
            </a:r>
          </a:p>
          <a:p>
            <a:pPr>
              <a:lnSpc>
                <a:spcPct val="120000"/>
              </a:lnSpc>
            </a:pPr>
            <a:r>
              <a:rPr lang="en-US" altLang="zh-CN" sz="1000" b="1" dirty="0">
                <a:latin typeface="Times-Roman" charset="0"/>
                <a:ea typeface="宋体" charset="-122"/>
                <a:cs typeface="宋体" charset="-122"/>
              </a:rPr>
              <a:t>wasted resources due to dropping packets,</a:t>
            </a:r>
          </a:p>
          <a:p>
            <a:pPr>
              <a:lnSpc>
                <a:spcPct val="120000"/>
              </a:lnSpc>
            </a:pPr>
            <a:r>
              <a:rPr lang="en-US" altLang="zh-CN" sz="1000" b="1" dirty="0">
                <a:latin typeface="Times-Roman" charset="0"/>
                <a:ea typeface="宋体" charset="-122"/>
                <a:cs typeface="宋体" charset="-122"/>
              </a:rPr>
              <a:t>and the possibility of a congestion collapse [1]. </a:t>
            </a:r>
          </a:p>
          <a:p>
            <a:pPr>
              <a:lnSpc>
                <a:spcPct val="120000"/>
              </a:lnSpc>
            </a:pPr>
            <a:endParaRPr lang="zh-CN" altLang="en-US" sz="2800" dirty="0">
              <a:latin typeface="Showcard Gothic" pitchFamily="82" charset="0"/>
              <a:ea typeface="宋体" charset="-122"/>
              <a:cs typeface="宋体" charset="-122"/>
            </a:endParaRPr>
          </a:p>
          <a:p>
            <a:pPr>
              <a:lnSpc>
                <a:spcPct val="120000"/>
              </a:lnSpc>
            </a:pPr>
            <a:r>
              <a:rPr lang="en-US" altLang="zh-CN" sz="1000" b="1" dirty="0">
                <a:ea typeface="宋体" charset="-122"/>
                <a:cs typeface="宋体" charset="-122"/>
              </a:rPr>
              <a:t>    In the router congestion control schemes, the Active Queue Management (AQM) is an effective method in Internet routers </a:t>
            </a:r>
          </a:p>
          <a:p>
            <a:pPr>
              <a:lnSpc>
                <a:spcPct val="120000"/>
              </a:lnSpc>
            </a:pPr>
            <a:r>
              <a:rPr lang="en-US" altLang="zh-CN" sz="1000" b="1" dirty="0">
                <a:ea typeface="宋体" charset="-122"/>
                <a:cs typeface="宋体" charset="-122"/>
              </a:rPr>
              <a:t>to enhance congestion control, and</a:t>
            </a:r>
          </a:p>
          <a:p>
            <a:pPr>
              <a:lnSpc>
                <a:spcPct val="120000"/>
              </a:lnSpc>
            </a:pPr>
            <a:r>
              <a:rPr lang="en-US" altLang="zh-CN" sz="1000" b="1" dirty="0">
                <a:ea typeface="宋体" charset="-122"/>
                <a:cs typeface="宋体" charset="-122"/>
              </a:rPr>
              <a:t>to achieve tradeoff between link utilization and delay. </a:t>
            </a:r>
          </a:p>
          <a:p>
            <a:pPr>
              <a:lnSpc>
                <a:spcPct val="120000"/>
              </a:lnSpc>
            </a:pPr>
            <a:endParaRPr lang="en-US" altLang="zh-CN" sz="1000" b="1" dirty="0">
              <a:ea typeface="宋体" charset="-122"/>
              <a:cs typeface="宋体" charset="-122"/>
            </a:endParaRPr>
          </a:p>
          <a:p>
            <a:pPr>
              <a:lnSpc>
                <a:spcPct val="120000"/>
              </a:lnSpc>
            </a:pPr>
            <a:r>
              <a:rPr lang="en-US" altLang="zh-CN" sz="1000" b="1" dirty="0">
                <a:ea typeface="宋体" charset="-122"/>
                <a:cs typeface="宋体" charset="-122"/>
              </a:rPr>
              <a:t> </a:t>
            </a:r>
            <a:r>
              <a:rPr lang="en-US" altLang="zh-CN" sz="2000" dirty="0">
                <a:latin typeface="Tahoma" charset="0"/>
                <a:ea typeface="宋体" charset="-122"/>
                <a:cs typeface="宋体" charset="-122"/>
              </a:rPr>
              <a:t>Method:</a:t>
            </a:r>
            <a:r>
              <a:rPr lang="en-US" altLang="zh-CN" sz="1000" b="1" dirty="0">
                <a:ea typeface="宋体" charset="-122"/>
                <a:cs typeface="宋体" charset="-122"/>
              </a:rPr>
              <a:t> The de facto standard, Random Early Detection (RED) AQM scheme, and most of its variants use queue length as congestion indicator to trigger packet dropping</a:t>
            </a:r>
            <a:r>
              <a:rPr lang="en-US" altLang="zh-CN" sz="1000" b="1" dirty="0">
                <a:latin typeface="Times New Roman" charset="0"/>
                <a:ea typeface="宋体" charset="-122"/>
                <a:cs typeface="宋体" charset="-122"/>
              </a:rPr>
              <a:t>.  Such as: RED, PDRED, PIRED, Adaptive RED, and so on.</a:t>
            </a:r>
            <a:endParaRPr lang="zh-CN" altLang="en-US" b="1" dirty="0">
              <a:ea typeface="宋体" charset="-122"/>
              <a:cs typeface="宋体" charset="-122"/>
            </a:endParaRPr>
          </a:p>
        </p:txBody>
      </p:sp>
    </p:spTree>
    <p:extLst>
      <p:ext uri="{BB962C8B-B14F-4D97-AF65-F5344CB8AC3E}">
        <p14:creationId xmlns:p14="http://schemas.microsoft.com/office/powerpoint/2010/main" val="41489603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noFill/>
          <a:ln>
            <a:miter lim="800000"/>
            <a:headEnd/>
            <a:tailEnd/>
          </a:ln>
        </p:spPr>
        <p:txBody>
          <a:bodyPr/>
          <a:lstStyle/>
          <a:p>
            <a:fld id="{B1D30FE8-4DBF-0F40-9CE0-42556DC91E05}" type="slidenum">
              <a:rPr lang="zh-CN" altLang="en-US"/>
              <a:pPr/>
              <a:t>47</a:t>
            </a:fld>
            <a:endParaRPr lang="en-US" altLang="zh-CN"/>
          </a:p>
        </p:txBody>
      </p:sp>
      <p:sp>
        <p:nvSpPr>
          <p:cNvPr id="131075" name="Rectangle 2"/>
          <p:cNvSpPr>
            <a:spLocks noGrp="1" noRot="1" noChangeAspect="1" noChangeArrowheads="1" noTextEdit="1"/>
          </p:cNvSpPr>
          <p:nvPr>
            <p:ph type="sldImg"/>
          </p:nvPr>
        </p:nvSpPr>
        <p:spPr bwMode="auto">
          <a:xfrm>
            <a:off x="760413" y="723900"/>
            <a:ext cx="4643437" cy="3482975"/>
          </a:xfrm>
          <a:noFill/>
          <a:ln>
            <a:solidFill>
              <a:srgbClr val="000000"/>
            </a:solidFill>
            <a:miter lim="800000"/>
            <a:headEnd/>
            <a:tailEnd/>
          </a:ln>
        </p:spPr>
      </p:sp>
      <p:sp>
        <p:nvSpPr>
          <p:cNvPr id="131076" name="Rectangle 3"/>
          <p:cNvSpPr>
            <a:spLocks noGrp="1" noChangeArrowheads="1"/>
          </p:cNvSpPr>
          <p:nvPr>
            <p:ph type="body" idx="1"/>
          </p:nvPr>
        </p:nvSpPr>
        <p:spPr bwMode="auto">
          <a:xfrm>
            <a:off x="914401" y="4411162"/>
            <a:ext cx="5029200" cy="4182134"/>
          </a:xfrm>
          <a:noFill/>
        </p:spPr>
        <p:txBody>
          <a:bodyPr/>
          <a:lstStyle/>
          <a:p>
            <a:pPr>
              <a:lnSpc>
                <a:spcPct val="120000"/>
              </a:lnSpc>
            </a:pPr>
            <a:r>
              <a:rPr lang="en-US" altLang="zh-CN" sz="1000" b="1" dirty="0">
                <a:latin typeface="Times-Roman" charset="0"/>
                <a:ea typeface="宋体" charset="-122"/>
                <a:cs typeface="宋体" charset="-122"/>
              </a:rPr>
              <a:t>Then many efforts have been focused on the network congestion</a:t>
            </a:r>
            <a:r>
              <a:rPr lang="en-US" altLang="zh-CN" sz="1000" b="1" dirty="0">
                <a:solidFill>
                  <a:srgbClr val="020200"/>
                </a:solidFill>
                <a:latin typeface="Tahoma" charset="0"/>
                <a:ea typeface="宋体" charset="-122"/>
                <a:cs typeface="宋体" charset="-122"/>
              </a:rPr>
              <a:t>.</a:t>
            </a:r>
            <a:endParaRPr lang="en-US" altLang="zh-CN" sz="1000" b="1" dirty="0">
              <a:latin typeface="Times-Roman" charset="0"/>
              <a:ea typeface="宋体" charset="-122"/>
              <a:cs typeface="宋体" charset="-122"/>
            </a:endParaRPr>
          </a:p>
          <a:p>
            <a:pPr>
              <a:lnSpc>
                <a:spcPct val="120000"/>
              </a:lnSpc>
            </a:pPr>
            <a:endParaRPr lang="en-US" altLang="zh-CN" sz="1000" b="1" dirty="0">
              <a:latin typeface="Times-Roman" charset="0"/>
              <a:ea typeface="宋体" charset="-122"/>
              <a:cs typeface="宋体" charset="-122"/>
            </a:endParaRPr>
          </a:p>
          <a:p>
            <a:pPr>
              <a:lnSpc>
                <a:spcPct val="120000"/>
              </a:lnSpc>
            </a:pPr>
            <a:r>
              <a:rPr lang="en-US" altLang="zh-CN" sz="1000" b="1" dirty="0">
                <a:latin typeface="Times-Roman" charset="0"/>
                <a:ea typeface="宋体" charset="-122"/>
                <a:cs typeface="宋体" charset="-122"/>
              </a:rPr>
              <a:t> Congestion results in long delays, </a:t>
            </a:r>
          </a:p>
          <a:p>
            <a:pPr>
              <a:lnSpc>
                <a:spcPct val="120000"/>
              </a:lnSpc>
            </a:pPr>
            <a:r>
              <a:rPr lang="en-US" altLang="zh-CN" sz="1000" b="1" dirty="0">
                <a:latin typeface="Times-Roman" charset="0"/>
                <a:ea typeface="宋体" charset="-122"/>
                <a:cs typeface="宋体" charset="-122"/>
              </a:rPr>
              <a:t>wasted resources due to dropping packets,</a:t>
            </a:r>
          </a:p>
          <a:p>
            <a:pPr>
              <a:lnSpc>
                <a:spcPct val="120000"/>
              </a:lnSpc>
            </a:pPr>
            <a:r>
              <a:rPr lang="en-US" altLang="zh-CN" sz="1000" b="1" dirty="0">
                <a:latin typeface="Times-Roman" charset="0"/>
                <a:ea typeface="宋体" charset="-122"/>
                <a:cs typeface="宋体" charset="-122"/>
              </a:rPr>
              <a:t>and the possibility of a congestion collapse [1]. </a:t>
            </a:r>
          </a:p>
          <a:p>
            <a:pPr>
              <a:lnSpc>
                <a:spcPct val="120000"/>
              </a:lnSpc>
            </a:pPr>
            <a:endParaRPr lang="zh-CN" altLang="en-US" sz="2800" dirty="0">
              <a:latin typeface="Showcard Gothic" pitchFamily="82" charset="0"/>
              <a:ea typeface="宋体" charset="-122"/>
              <a:cs typeface="宋体" charset="-122"/>
            </a:endParaRPr>
          </a:p>
          <a:p>
            <a:pPr>
              <a:lnSpc>
                <a:spcPct val="120000"/>
              </a:lnSpc>
            </a:pPr>
            <a:r>
              <a:rPr lang="en-US" altLang="zh-CN" sz="1000" b="1" dirty="0">
                <a:ea typeface="宋体" charset="-122"/>
                <a:cs typeface="宋体" charset="-122"/>
              </a:rPr>
              <a:t>    In the router congestion control schemes, the Active Queue Management (AQM) is an effective method in Internet routers </a:t>
            </a:r>
          </a:p>
          <a:p>
            <a:pPr>
              <a:lnSpc>
                <a:spcPct val="120000"/>
              </a:lnSpc>
            </a:pPr>
            <a:r>
              <a:rPr lang="en-US" altLang="zh-CN" sz="1000" b="1" dirty="0">
                <a:ea typeface="宋体" charset="-122"/>
                <a:cs typeface="宋体" charset="-122"/>
              </a:rPr>
              <a:t>to enhance congestion control, and</a:t>
            </a:r>
          </a:p>
          <a:p>
            <a:pPr>
              <a:lnSpc>
                <a:spcPct val="120000"/>
              </a:lnSpc>
            </a:pPr>
            <a:r>
              <a:rPr lang="en-US" altLang="zh-CN" sz="1000" b="1" dirty="0">
                <a:ea typeface="宋体" charset="-122"/>
                <a:cs typeface="宋体" charset="-122"/>
              </a:rPr>
              <a:t>to achieve tradeoff between link utilization and delay. </a:t>
            </a:r>
          </a:p>
          <a:p>
            <a:pPr>
              <a:lnSpc>
                <a:spcPct val="120000"/>
              </a:lnSpc>
            </a:pPr>
            <a:endParaRPr lang="en-US" altLang="zh-CN" sz="1000" b="1" dirty="0">
              <a:ea typeface="宋体" charset="-122"/>
              <a:cs typeface="宋体" charset="-122"/>
            </a:endParaRPr>
          </a:p>
          <a:p>
            <a:pPr>
              <a:lnSpc>
                <a:spcPct val="120000"/>
              </a:lnSpc>
            </a:pPr>
            <a:r>
              <a:rPr lang="en-US" altLang="zh-CN" sz="1000" b="1" dirty="0">
                <a:ea typeface="宋体" charset="-122"/>
                <a:cs typeface="宋体" charset="-122"/>
              </a:rPr>
              <a:t> </a:t>
            </a:r>
            <a:r>
              <a:rPr lang="en-US" altLang="zh-CN" sz="2000" dirty="0">
                <a:latin typeface="Tahoma" charset="0"/>
                <a:ea typeface="宋体" charset="-122"/>
                <a:cs typeface="宋体" charset="-122"/>
              </a:rPr>
              <a:t>Method:</a:t>
            </a:r>
            <a:r>
              <a:rPr lang="en-US" altLang="zh-CN" sz="1000" b="1" dirty="0">
                <a:ea typeface="宋体" charset="-122"/>
                <a:cs typeface="宋体" charset="-122"/>
              </a:rPr>
              <a:t> The de facto standard, Random Early Detection (RED) AQM scheme, and most of its variants use queue length as congestion indicator to trigger packet dropping</a:t>
            </a:r>
            <a:r>
              <a:rPr lang="en-US" altLang="zh-CN" sz="1000" b="1" dirty="0">
                <a:latin typeface="Times New Roman" charset="0"/>
                <a:ea typeface="宋体" charset="-122"/>
                <a:cs typeface="宋体" charset="-122"/>
              </a:rPr>
              <a:t>.  Such as: RED, PDRED, PIRED, Adaptive RED, and so on.</a:t>
            </a:r>
            <a:endParaRPr lang="zh-CN" altLang="en-US" b="1" dirty="0">
              <a:ea typeface="宋体" charset="-122"/>
              <a:cs typeface="宋体" charset="-122"/>
            </a:endParaRPr>
          </a:p>
        </p:txBody>
      </p:sp>
    </p:spTree>
    <p:extLst>
      <p:ext uri="{BB962C8B-B14F-4D97-AF65-F5344CB8AC3E}">
        <p14:creationId xmlns:p14="http://schemas.microsoft.com/office/powerpoint/2010/main" val="1261748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err="1" smtClean="0">
                <a:solidFill>
                  <a:srgbClr val="3333FF"/>
                </a:solidFill>
              </a:rPr>
              <a:t>在超级计算</a:t>
            </a:r>
            <a:r>
              <a:rPr lang="zh-CN" altLang="en-US" sz="1200" dirty="0" smtClean="0">
                <a:solidFill>
                  <a:srgbClr val="3333FF"/>
                </a:solidFill>
              </a:rPr>
              <a:t>系统</a:t>
            </a:r>
            <a:r>
              <a:rPr lang="en-US" sz="1200" dirty="0" smtClean="0">
                <a:solidFill>
                  <a:srgbClr val="3333FF"/>
                </a:solidFill>
              </a:rPr>
              <a:t>的容错技术研究中取得重大突破</a:t>
            </a:r>
            <a:r>
              <a:rPr lang="en-US" sz="1200" dirty="0" smtClean="0"/>
              <a:t>，产生巨大国际影响，成果被广泛引用并进入包括 </a:t>
            </a:r>
            <a:r>
              <a:rPr lang="zh-CN" altLang="en-US" sz="1200" dirty="0" smtClean="0">
                <a:solidFill>
                  <a:srgbClr val="3333FF"/>
                </a:solidFill>
              </a:rPr>
              <a:t>乔治理工</a:t>
            </a:r>
            <a:r>
              <a:rPr lang="en-US" altLang="zh-CN" sz="1200" dirty="0" smtClean="0">
                <a:solidFill>
                  <a:srgbClr val="3333FF"/>
                </a:solidFill>
              </a:rPr>
              <a:t> </a:t>
            </a:r>
            <a:r>
              <a:rPr lang="en-US" sz="1200" dirty="0" smtClean="0"/>
              <a:t>在内的世界著名研究型大学的</a:t>
            </a:r>
            <a:r>
              <a:rPr lang="en-US" sz="1200" dirty="0" smtClean="0">
                <a:solidFill>
                  <a:srgbClr val="3333FF"/>
                </a:solidFill>
              </a:rPr>
              <a:t>研究生课堂</a:t>
            </a:r>
            <a:r>
              <a:rPr lang="en-US" sz="1200" dirty="0" smtClean="0"/>
              <a:t>。</a:t>
            </a:r>
            <a:r>
              <a:rPr lang="zh-CN" altLang="en-US" sz="1200" dirty="0" smtClean="0">
                <a:solidFill>
                  <a:srgbClr val="3333FF"/>
                </a:solidFill>
              </a:rPr>
              <a:t>并被</a:t>
            </a:r>
            <a:r>
              <a:rPr lang="en-US" altLang="zh-CN" sz="1200" dirty="0" smtClean="0">
                <a:solidFill>
                  <a:srgbClr val="3333FF"/>
                </a:solidFill>
              </a:rPr>
              <a:t>IBM</a:t>
            </a:r>
            <a:r>
              <a:rPr lang="zh-CN" altLang="en-US" sz="1200" dirty="0" smtClean="0">
                <a:solidFill>
                  <a:srgbClr val="3333FF"/>
                </a:solidFill>
              </a:rPr>
              <a:t>认可</a:t>
            </a:r>
            <a:r>
              <a:rPr lang="zh-CN" altLang="en-US" sz="1200" dirty="0" smtClean="0"/>
              <a:t>，</a:t>
            </a:r>
            <a:r>
              <a:rPr lang="zh-CN" altLang="en-US" sz="1200" dirty="0" smtClean="0">
                <a:solidFill>
                  <a:srgbClr val="3333FF"/>
                </a:solidFill>
              </a:rPr>
              <a:t>近来它们希望推广我的技术到</a:t>
            </a:r>
            <a:r>
              <a:rPr lang="en-US" altLang="zh-CN" sz="1200" dirty="0" smtClean="0">
                <a:solidFill>
                  <a:srgbClr val="3333FF"/>
                </a:solidFill>
              </a:rPr>
              <a:t>IBM</a:t>
            </a:r>
            <a:r>
              <a:rPr lang="zh-CN" altLang="en-US" sz="1200" dirty="0" smtClean="0">
                <a:solidFill>
                  <a:srgbClr val="3333FF"/>
                </a:solidFill>
              </a:rPr>
              <a:t>云平台中去</a:t>
            </a:r>
            <a:r>
              <a:rPr lang="zh-CN" altLang="en-US" sz="1200" dirty="0" smtClean="0"/>
              <a:t>。</a:t>
            </a:r>
            <a:r>
              <a:rPr lang="en-US" altLang="zh-CN" sz="1200" dirty="0" smtClean="0"/>
              <a:t/>
            </a:r>
            <a:br>
              <a:rPr lang="en-US" altLang="zh-CN" sz="1200" dirty="0" smtClean="0"/>
            </a:br>
            <a:endParaRPr lang="en-US" altLang="zh-CN"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未来百亿亿次超级计算机所包含的计算核心数目预计将接近一亿。超算系统的</a:t>
            </a:r>
            <a:r>
              <a:rPr lang="en-US" sz="1200" dirty="0" smtClean="0">
                <a:solidFill>
                  <a:srgbClr val="3333FF"/>
                </a:solidFill>
              </a:rPr>
              <a:t>故障率</a:t>
            </a:r>
            <a:r>
              <a:rPr lang="en-US" sz="1200" dirty="0" smtClean="0"/>
              <a:t>随着系统规模增大呈直线上升趋势。复杂庞大的百亿亿次超算系统的</a:t>
            </a:r>
            <a:r>
              <a:rPr lang="en-US" sz="1200" dirty="0" smtClean="0">
                <a:solidFill>
                  <a:srgbClr val="3333FF"/>
                </a:solidFill>
              </a:rPr>
              <a:t>可靠性问题将严重威胁其运行性能</a:t>
            </a:r>
            <a:r>
              <a:rPr lang="en-US" sz="1200" dirty="0" smtClean="0"/>
              <a:t>。容错技术对百亿亿次超算系统将必不可少</a:t>
            </a:r>
            <a:endParaRPr lang="en-US" altLang="zh-CN" sz="1200" dirty="0" smtClean="0"/>
          </a:p>
          <a:p>
            <a:endParaRPr lang="en-US" dirty="0"/>
          </a:p>
        </p:txBody>
      </p:sp>
      <p:sp>
        <p:nvSpPr>
          <p:cNvPr id="4" name="Slide Number Placeholder 3"/>
          <p:cNvSpPr>
            <a:spLocks noGrp="1"/>
          </p:cNvSpPr>
          <p:nvPr>
            <p:ph type="sldNum" sz="quarter" idx="10"/>
          </p:nvPr>
        </p:nvSpPr>
        <p:spPr/>
        <p:txBody>
          <a:bodyPr/>
          <a:lstStyle/>
          <a:p>
            <a:pPr>
              <a:defRPr/>
            </a:pPr>
            <a:fld id="{4DFF8252-B6C1-4852-A111-EB8BC48E41D2}" type="slidenum">
              <a:rPr lang="en-US" altLang="zh-CN" smtClean="0"/>
              <a:pPr>
                <a:defRPr/>
              </a:pPr>
              <a:t>8</a:t>
            </a:fld>
            <a:endParaRPr lang="en-US" altLang="zh-CN"/>
          </a:p>
        </p:txBody>
      </p:sp>
    </p:spTree>
    <p:extLst>
      <p:ext uri="{BB962C8B-B14F-4D97-AF65-F5344CB8AC3E}">
        <p14:creationId xmlns:p14="http://schemas.microsoft.com/office/powerpoint/2010/main" val="1363820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a:lstStyle/>
          <a:p>
            <a:fld id="{88DFED7E-FF09-E442-BA49-1014C6F54B45}" type="slidenum">
              <a:rPr lang="zh-CN" altLang="en-US"/>
              <a:pPr/>
              <a:t>10</a:t>
            </a:fld>
            <a:endParaRPr lang="en-US" altLang="zh-CN"/>
          </a:p>
        </p:txBody>
      </p:sp>
      <p:sp>
        <p:nvSpPr>
          <p:cNvPr id="31747" name="Slide Image Placeholder 1"/>
          <p:cNvSpPr>
            <a:spLocks noGrp="1" noRot="1" noChangeAspect="1" noTextEdit="1"/>
          </p:cNvSpPr>
          <p:nvPr>
            <p:ph type="sldImg"/>
          </p:nvPr>
        </p:nvSpPr>
        <p:spPr bwMode="auto">
          <a:xfrm>
            <a:off x="760413" y="723900"/>
            <a:ext cx="4643437" cy="3482975"/>
          </a:xfrm>
          <a:noFill/>
          <a:ln>
            <a:solidFill>
              <a:srgbClr val="000000"/>
            </a:solidFill>
            <a:miter lim="800000"/>
            <a:headEnd/>
            <a:tailEnd/>
          </a:ln>
        </p:spPr>
      </p:sp>
      <p:sp>
        <p:nvSpPr>
          <p:cNvPr id="31748" name="Notes Placeholder 2"/>
          <p:cNvSpPr>
            <a:spLocks noGrp="1"/>
          </p:cNvSpPr>
          <p:nvPr>
            <p:ph type="body" idx="1"/>
          </p:nvPr>
        </p:nvSpPr>
        <p:spPr bwMode="auto">
          <a:noFill/>
        </p:spPr>
        <p:txBody>
          <a:bodyPr/>
          <a:lstStyle/>
          <a:p>
            <a:pPr>
              <a:spcBef>
                <a:spcPct val="0"/>
              </a:spcBef>
            </a:pPr>
            <a:endParaRPr lang="zh-CN" altLang="en-US">
              <a:ea typeface="宋体" charset="-122"/>
              <a:cs typeface="宋体" charset="-122"/>
            </a:endParaRPr>
          </a:p>
        </p:txBody>
      </p:sp>
      <p:sp>
        <p:nvSpPr>
          <p:cNvPr id="31749" name="Slide Number Placeholder 3"/>
          <p:cNvSpPr txBox="1">
            <a:spLocks noGrp="1"/>
          </p:cNvSpPr>
          <p:nvPr/>
        </p:nvSpPr>
        <p:spPr bwMode="auto">
          <a:xfrm>
            <a:off x="3884613" y="8823936"/>
            <a:ext cx="2971800" cy="464503"/>
          </a:xfrm>
          <a:prstGeom prst="rect">
            <a:avLst/>
          </a:prstGeom>
          <a:noFill/>
          <a:ln w="9525">
            <a:noFill/>
            <a:miter lim="800000"/>
            <a:headEnd/>
            <a:tailEnd/>
          </a:ln>
        </p:spPr>
        <p:txBody>
          <a:bodyPr anchor="b">
            <a:prstTxWarp prst="textNoShape">
              <a:avLst/>
            </a:prstTxWarp>
          </a:bodyPr>
          <a:lstStyle/>
          <a:p>
            <a:pPr algn="r"/>
            <a:fld id="{D35ED986-E5B9-F84D-B311-E91692174AD7}" type="slidenum">
              <a:rPr lang="zh-CN" altLang="en-US" sz="1200">
                <a:latin typeface="Calibri" charset="0"/>
                <a:ea typeface="Arial" charset="0"/>
                <a:cs typeface="Arial" charset="0"/>
              </a:rPr>
              <a:pPr algn="r"/>
              <a:t>10</a:t>
            </a:fld>
            <a:endParaRPr lang="en-US" altLang="zh-CN" sz="1200">
              <a:latin typeface="Calibri" charset="0"/>
              <a:ea typeface="Arial" charset="0"/>
              <a:cs typeface="Arial" charset="0"/>
            </a:endParaRPr>
          </a:p>
        </p:txBody>
      </p:sp>
    </p:spTree>
    <p:extLst>
      <p:ext uri="{BB962C8B-B14F-4D97-AF65-F5344CB8AC3E}">
        <p14:creationId xmlns:p14="http://schemas.microsoft.com/office/powerpoint/2010/main" val="2730739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eaLnBrk="0" hangingPunct="0">
              <a:defRPr sz="2800">
                <a:solidFill>
                  <a:schemeClr val="tx1"/>
                </a:solidFill>
                <a:latin typeface="Tahoma" pitchFamily="34" charset="0"/>
                <a:ea typeface="宋体" pitchFamily="2" charset="-122"/>
              </a:defRPr>
            </a:lvl1pPr>
            <a:lvl2pPr marL="742950" indent="-285750" eaLnBrk="0" hangingPunct="0">
              <a:defRPr sz="2800">
                <a:solidFill>
                  <a:schemeClr val="tx1"/>
                </a:solidFill>
                <a:latin typeface="Tahoma" pitchFamily="34" charset="0"/>
                <a:ea typeface="宋体" pitchFamily="2" charset="-122"/>
              </a:defRPr>
            </a:lvl2pPr>
            <a:lvl3pPr marL="1143000" indent="-228600" eaLnBrk="0" hangingPunct="0">
              <a:defRPr sz="2800">
                <a:solidFill>
                  <a:schemeClr val="tx1"/>
                </a:solidFill>
                <a:latin typeface="Tahoma" pitchFamily="34" charset="0"/>
                <a:ea typeface="宋体" pitchFamily="2" charset="-122"/>
              </a:defRPr>
            </a:lvl3pPr>
            <a:lvl4pPr marL="1600200" indent="-228600" eaLnBrk="0" hangingPunct="0">
              <a:defRPr sz="2800">
                <a:solidFill>
                  <a:schemeClr val="tx1"/>
                </a:solidFill>
                <a:latin typeface="Tahoma" pitchFamily="34" charset="0"/>
                <a:ea typeface="宋体" pitchFamily="2" charset="-122"/>
              </a:defRPr>
            </a:lvl4pPr>
            <a:lvl5pPr marL="2057400" indent="-228600" eaLnBrk="0" hangingPunct="0">
              <a:defRPr sz="2800">
                <a:solidFill>
                  <a:schemeClr val="tx1"/>
                </a:solidFill>
                <a:latin typeface="Tahoma" pitchFamily="34" charset="0"/>
                <a:ea typeface="宋体" pitchFamily="2" charset="-122"/>
              </a:defRPr>
            </a:lvl5pPr>
            <a:lvl6pPr marL="2514600" indent="-228600" eaLnBrk="0" fontAlgn="base" hangingPunct="0">
              <a:lnSpc>
                <a:spcPct val="110000"/>
              </a:lnSpc>
              <a:spcBef>
                <a:spcPct val="20000"/>
              </a:spcBef>
              <a:spcAft>
                <a:spcPct val="0"/>
              </a:spcAft>
              <a:buClr>
                <a:schemeClr val="folHlink"/>
              </a:buClr>
              <a:buSzPct val="60000"/>
              <a:buFont typeface="Wingdings" pitchFamily="2" charset="2"/>
              <a:defRPr sz="2800">
                <a:solidFill>
                  <a:schemeClr val="tx1"/>
                </a:solidFill>
                <a:latin typeface="Tahoma" pitchFamily="34" charset="0"/>
                <a:ea typeface="宋体" pitchFamily="2" charset="-122"/>
              </a:defRPr>
            </a:lvl6pPr>
            <a:lvl7pPr marL="2971800" indent="-228600" eaLnBrk="0" fontAlgn="base" hangingPunct="0">
              <a:lnSpc>
                <a:spcPct val="110000"/>
              </a:lnSpc>
              <a:spcBef>
                <a:spcPct val="20000"/>
              </a:spcBef>
              <a:spcAft>
                <a:spcPct val="0"/>
              </a:spcAft>
              <a:buClr>
                <a:schemeClr val="folHlink"/>
              </a:buClr>
              <a:buSzPct val="60000"/>
              <a:buFont typeface="Wingdings" pitchFamily="2" charset="2"/>
              <a:defRPr sz="2800">
                <a:solidFill>
                  <a:schemeClr val="tx1"/>
                </a:solidFill>
                <a:latin typeface="Tahoma" pitchFamily="34" charset="0"/>
                <a:ea typeface="宋体" pitchFamily="2" charset="-122"/>
              </a:defRPr>
            </a:lvl7pPr>
            <a:lvl8pPr marL="3429000" indent="-228600" eaLnBrk="0" fontAlgn="base" hangingPunct="0">
              <a:lnSpc>
                <a:spcPct val="110000"/>
              </a:lnSpc>
              <a:spcBef>
                <a:spcPct val="20000"/>
              </a:spcBef>
              <a:spcAft>
                <a:spcPct val="0"/>
              </a:spcAft>
              <a:buClr>
                <a:schemeClr val="folHlink"/>
              </a:buClr>
              <a:buSzPct val="60000"/>
              <a:buFont typeface="Wingdings" pitchFamily="2" charset="2"/>
              <a:defRPr sz="2800">
                <a:solidFill>
                  <a:schemeClr val="tx1"/>
                </a:solidFill>
                <a:latin typeface="Tahoma" pitchFamily="34" charset="0"/>
                <a:ea typeface="宋体" pitchFamily="2" charset="-122"/>
              </a:defRPr>
            </a:lvl8pPr>
            <a:lvl9pPr marL="3886200" indent="-228600" eaLnBrk="0" fontAlgn="base" hangingPunct="0">
              <a:lnSpc>
                <a:spcPct val="110000"/>
              </a:lnSpc>
              <a:spcBef>
                <a:spcPct val="20000"/>
              </a:spcBef>
              <a:spcAft>
                <a:spcPct val="0"/>
              </a:spcAft>
              <a:buClr>
                <a:schemeClr val="folHlink"/>
              </a:buClr>
              <a:buSzPct val="60000"/>
              <a:buFont typeface="Wingdings" pitchFamily="2" charset="2"/>
              <a:defRPr sz="2800">
                <a:solidFill>
                  <a:schemeClr val="tx1"/>
                </a:solidFill>
                <a:latin typeface="Tahoma" pitchFamily="34" charset="0"/>
                <a:ea typeface="宋体" pitchFamily="2" charset="-122"/>
              </a:defRPr>
            </a:lvl9pPr>
          </a:lstStyle>
          <a:p>
            <a:pPr eaLnBrk="1" hangingPunct="1"/>
            <a:fld id="{18D5E6A0-0C66-4BB4-8756-616CF956B0FF}" type="slidenum">
              <a:rPr lang="zh-CN" altLang="en-US" sz="1200"/>
              <a:pPr eaLnBrk="1" hangingPunct="1"/>
              <a:t>11</a:t>
            </a:fld>
            <a:endParaRPr lang="en-US" altLang="zh-CN" sz="1200"/>
          </a:p>
        </p:txBody>
      </p:sp>
      <p:sp>
        <p:nvSpPr>
          <p:cNvPr id="100355" name="Rectangle 7"/>
          <p:cNvSpPr txBox="1">
            <a:spLocks noGrp="1" noChangeArrowheads="1"/>
          </p:cNvSpPr>
          <p:nvPr/>
        </p:nvSpPr>
        <p:spPr bwMode="auto">
          <a:xfrm>
            <a:off x="3886908" y="8825103"/>
            <a:ext cx="2971093" cy="4649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800">
                <a:solidFill>
                  <a:schemeClr val="tx1"/>
                </a:solidFill>
                <a:latin typeface="Tahoma" pitchFamily="34" charset="0"/>
                <a:ea typeface="宋体" pitchFamily="2" charset="-122"/>
              </a:defRPr>
            </a:lvl1pPr>
            <a:lvl2pPr marL="742950" indent="-285750" eaLnBrk="0" hangingPunct="0">
              <a:defRPr sz="2800">
                <a:solidFill>
                  <a:schemeClr val="tx1"/>
                </a:solidFill>
                <a:latin typeface="Tahoma" pitchFamily="34" charset="0"/>
                <a:ea typeface="宋体" pitchFamily="2" charset="-122"/>
              </a:defRPr>
            </a:lvl2pPr>
            <a:lvl3pPr marL="1143000" indent="-228600" eaLnBrk="0" hangingPunct="0">
              <a:defRPr sz="2800">
                <a:solidFill>
                  <a:schemeClr val="tx1"/>
                </a:solidFill>
                <a:latin typeface="Tahoma" pitchFamily="34" charset="0"/>
                <a:ea typeface="宋体" pitchFamily="2" charset="-122"/>
              </a:defRPr>
            </a:lvl3pPr>
            <a:lvl4pPr marL="1600200" indent="-228600" eaLnBrk="0" hangingPunct="0">
              <a:defRPr sz="2800">
                <a:solidFill>
                  <a:schemeClr val="tx1"/>
                </a:solidFill>
                <a:latin typeface="Tahoma" pitchFamily="34" charset="0"/>
                <a:ea typeface="宋体" pitchFamily="2" charset="-122"/>
              </a:defRPr>
            </a:lvl4pPr>
            <a:lvl5pPr marL="2057400" indent="-228600" eaLnBrk="0" hangingPunct="0">
              <a:defRPr sz="2800">
                <a:solidFill>
                  <a:schemeClr val="tx1"/>
                </a:solidFill>
                <a:latin typeface="Tahoma" pitchFamily="34" charset="0"/>
                <a:ea typeface="宋体" pitchFamily="2" charset="-122"/>
              </a:defRPr>
            </a:lvl5pPr>
            <a:lvl6pPr marL="2514600" indent="-228600" eaLnBrk="0" fontAlgn="base" hangingPunct="0">
              <a:lnSpc>
                <a:spcPct val="110000"/>
              </a:lnSpc>
              <a:spcBef>
                <a:spcPct val="20000"/>
              </a:spcBef>
              <a:spcAft>
                <a:spcPct val="0"/>
              </a:spcAft>
              <a:buClr>
                <a:schemeClr val="folHlink"/>
              </a:buClr>
              <a:buSzPct val="60000"/>
              <a:buFont typeface="Wingdings" pitchFamily="2" charset="2"/>
              <a:defRPr sz="2800">
                <a:solidFill>
                  <a:schemeClr val="tx1"/>
                </a:solidFill>
                <a:latin typeface="Tahoma" pitchFamily="34" charset="0"/>
                <a:ea typeface="宋体" pitchFamily="2" charset="-122"/>
              </a:defRPr>
            </a:lvl6pPr>
            <a:lvl7pPr marL="2971800" indent="-228600" eaLnBrk="0" fontAlgn="base" hangingPunct="0">
              <a:lnSpc>
                <a:spcPct val="110000"/>
              </a:lnSpc>
              <a:spcBef>
                <a:spcPct val="20000"/>
              </a:spcBef>
              <a:spcAft>
                <a:spcPct val="0"/>
              </a:spcAft>
              <a:buClr>
                <a:schemeClr val="folHlink"/>
              </a:buClr>
              <a:buSzPct val="60000"/>
              <a:buFont typeface="Wingdings" pitchFamily="2" charset="2"/>
              <a:defRPr sz="2800">
                <a:solidFill>
                  <a:schemeClr val="tx1"/>
                </a:solidFill>
                <a:latin typeface="Tahoma" pitchFamily="34" charset="0"/>
                <a:ea typeface="宋体" pitchFamily="2" charset="-122"/>
              </a:defRPr>
            </a:lvl7pPr>
            <a:lvl8pPr marL="3429000" indent="-228600" eaLnBrk="0" fontAlgn="base" hangingPunct="0">
              <a:lnSpc>
                <a:spcPct val="110000"/>
              </a:lnSpc>
              <a:spcBef>
                <a:spcPct val="20000"/>
              </a:spcBef>
              <a:spcAft>
                <a:spcPct val="0"/>
              </a:spcAft>
              <a:buClr>
                <a:schemeClr val="folHlink"/>
              </a:buClr>
              <a:buSzPct val="60000"/>
              <a:buFont typeface="Wingdings" pitchFamily="2" charset="2"/>
              <a:defRPr sz="2800">
                <a:solidFill>
                  <a:schemeClr val="tx1"/>
                </a:solidFill>
                <a:latin typeface="Tahoma" pitchFamily="34" charset="0"/>
                <a:ea typeface="宋体" pitchFamily="2" charset="-122"/>
              </a:defRPr>
            </a:lvl8pPr>
            <a:lvl9pPr marL="3886200" indent="-228600" eaLnBrk="0" fontAlgn="base" hangingPunct="0">
              <a:lnSpc>
                <a:spcPct val="110000"/>
              </a:lnSpc>
              <a:spcBef>
                <a:spcPct val="20000"/>
              </a:spcBef>
              <a:spcAft>
                <a:spcPct val="0"/>
              </a:spcAft>
              <a:buClr>
                <a:schemeClr val="folHlink"/>
              </a:buClr>
              <a:buSzPct val="60000"/>
              <a:buFont typeface="Wingdings" pitchFamily="2" charset="2"/>
              <a:defRPr sz="2800">
                <a:solidFill>
                  <a:schemeClr val="tx1"/>
                </a:solidFill>
                <a:latin typeface="Tahoma" pitchFamily="34" charset="0"/>
                <a:ea typeface="宋体" pitchFamily="2" charset="-122"/>
              </a:defRPr>
            </a:lvl9pPr>
          </a:lstStyle>
          <a:p>
            <a:pPr algn="r" eaLnBrk="1" hangingPunct="1"/>
            <a:fld id="{092A9FE6-BACE-4173-A3B2-3A5A685F0159}" type="slidenum">
              <a:rPr lang="zh-CN" altLang="en-US" sz="1200"/>
              <a:pPr algn="r" eaLnBrk="1" hangingPunct="1"/>
              <a:t>11</a:t>
            </a:fld>
            <a:endParaRPr lang="en-US" altLang="zh-CN" sz="1200"/>
          </a:p>
        </p:txBody>
      </p:sp>
      <p:sp>
        <p:nvSpPr>
          <p:cNvPr id="100356" name="Rectangle 2"/>
          <p:cNvSpPr>
            <a:spLocks noGrp="1" noRot="1" noChangeAspect="1" noChangeArrowheads="1" noTextEdit="1"/>
          </p:cNvSpPr>
          <p:nvPr>
            <p:ph type="sldImg"/>
          </p:nvPr>
        </p:nvSpPr>
        <p:spPr>
          <a:xfrm>
            <a:off x="760413" y="723900"/>
            <a:ext cx="4643437" cy="3482975"/>
          </a:xfrm>
          <a:ln/>
        </p:spPr>
      </p:sp>
      <p:sp>
        <p:nvSpPr>
          <p:cNvPr id="100357" name="Rectangle 3"/>
          <p:cNvSpPr>
            <a:spLocks noGrp="1" noChangeArrowheads="1"/>
          </p:cNvSpPr>
          <p:nvPr>
            <p:ph type="body" idx="1"/>
          </p:nvPr>
        </p:nvSpPr>
        <p:spPr>
          <a:xfrm>
            <a:off x="914183" y="4411808"/>
            <a:ext cx="5029635" cy="4181563"/>
          </a:xfrm>
          <a:noFill/>
        </p:spPr>
        <p:txBody>
          <a:bodyPr/>
          <a:lstStyle/>
          <a:p>
            <a:pPr eaLnBrk="1" hangingPunct="1">
              <a:lnSpc>
                <a:spcPct val="120000"/>
              </a:lnSpc>
            </a:pPr>
            <a:r>
              <a:rPr lang="en-US" altLang="zh-CN" sz="1000" b="1" smtClean="0">
                <a:latin typeface="Times-Roman" charset="0"/>
              </a:rPr>
              <a:t>Then many efforts have been focused on the network congestion</a:t>
            </a:r>
            <a:r>
              <a:rPr lang="en-US" altLang="zh-CN" sz="1000" b="1" smtClean="0">
                <a:solidFill>
                  <a:srgbClr val="020200"/>
                </a:solidFill>
                <a:latin typeface="Tahoma" pitchFamily="34" charset="0"/>
              </a:rPr>
              <a:t>.</a:t>
            </a:r>
            <a:endParaRPr lang="en-US" altLang="zh-CN" sz="1000" b="1" smtClean="0">
              <a:latin typeface="Times-Roman" charset="0"/>
            </a:endParaRPr>
          </a:p>
          <a:p>
            <a:pPr eaLnBrk="1" hangingPunct="1">
              <a:lnSpc>
                <a:spcPct val="120000"/>
              </a:lnSpc>
            </a:pPr>
            <a:endParaRPr lang="en-US" altLang="zh-CN" sz="1000" b="1" smtClean="0">
              <a:latin typeface="Times-Roman" charset="0"/>
            </a:endParaRPr>
          </a:p>
          <a:p>
            <a:pPr eaLnBrk="1" hangingPunct="1">
              <a:lnSpc>
                <a:spcPct val="120000"/>
              </a:lnSpc>
            </a:pPr>
            <a:r>
              <a:rPr lang="en-US" altLang="zh-CN" sz="1000" b="1" smtClean="0">
                <a:latin typeface="Times-Roman" charset="0"/>
              </a:rPr>
              <a:t> Congestion results in long delays, </a:t>
            </a:r>
          </a:p>
          <a:p>
            <a:pPr eaLnBrk="1" hangingPunct="1">
              <a:lnSpc>
                <a:spcPct val="120000"/>
              </a:lnSpc>
            </a:pPr>
            <a:r>
              <a:rPr lang="en-US" altLang="zh-CN" sz="1000" b="1" smtClean="0">
                <a:latin typeface="Times-Roman" charset="0"/>
              </a:rPr>
              <a:t>wasted resources due to dropping packets,</a:t>
            </a:r>
          </a:p>
          <a:p>
            <a:pPr eaLnBrk="1" hangingPunct="1">
              <a:lnSpc>
                <a:spcPct val="120000"/>
              </a:lnSpc>
            </a:pPr>
            <a:r>
              <a:rPr lang="en-US" altLang="zh-CN" sz="1000" b="1" smtClean="0">
                <a:latin typeface="Times-Roman" charset="0"/>
              </a:rPr>
              <a:t>and the possibility of a congestion collapse [1]. </a:t>
            </a:r>
          </a:p>
          <a:p>
            <a:pPr eaLnBrk="1" hangingPunct="1">
              <a:lnSpc>
                <a:spcPct val="120000"/>
              </a:lnSpc>
            </a:pPr>
            <a:endParaRPr lang="zh-CN" altLang="en-US" sz="2800" smtClean="0">
              <a:latin typeface="Showcard Gothic" pitchFamily="82" charset="0"/>
            </a:endParaRPr>
          </a:p>
          <a:p>
            <a:pPr eaLnBrk="1" hangingPunct="1">
              <a:lnSpc>
                <a:spcPct val="120000"/>
              </a:lnSpc>
            </a:pPr>
            <a:r>
              <a:rPr lang="en-US" altLang="zh-CN" sz="1000" b="1" smtClean="0"/>
              <a:t>    In the router congestion control schemes, the Active Queue Management (AQM) is an effective method in Internet routers </a:t>
            </a:r>
          </a:p>
          <a:p>
            <a:pPr eaLnBrk="1" hangingPunct="1">
              <a:lnSpc>
                <a:spcPct val="120000"/>
              </a:lnSpc>
            </a:pPr>
            <a:r>
              <a:rPr lang="en-US" altLang="zh-CN" sz="1000" b="1" smtClean="0"/>
              <a:t>to enhance congestion control, and</a:t>
            </a:r>
          </a:p>
          <a:p>
            <a:pPr eaLnBrk="1" hangingPunct="1">
              <a:lnSpc>
                <a:spcPct val="120000"/>
              </a:lnSpc>
            </a:pPr>
            <a:r>
              <a:rPr lang="en-US" altLang="zh-CN" sz="1000" b="1" smtClean="0"/>
              <a:t>to achieve tradeoff between link utilization and delay. </a:t>
            </a:r>
          </a:p>
          <a:p>
            <a:pPr eaLnBrk="1" hangingPunct="1">
              <a:lnSpc>
                <a:spcPct val="120000"/>
              </a:lnSpc>
            </a:pPr>
            <a:endParaRPr lang="en-US" altLang="zh-CN" sz="1000" b="1" smtClean="0"/>
          </a:p>
          <a:p>
            <a:pPr eaLnBrk="1" hangingPunct="1">
              <a:lnSpc>
                <a:spcPct val="120000"/>
              </a:lnSpc>
            </a:pPr>
            <a:r>
              <a:rPr lang="en-US" altLang="zh-CN" sz="2000" smtClean="0">
                <a:latin typeface="Tahoma" pitchFamily="34" charset="0"/>
              </a:rPr>
              <a:t>Method:</a:t>
            </a:r>
            <a:r>
              <a:rPr lang="en-US" altLang="zh-CN" sz="1000" b="1" smtClean="0"/>
              <a:t> The de facto standard, Random Early Detection (RED) AQM scheme, and most of its variants use queue length as congestion indicator to trigger packet dropping</a:t>
            </a:r>
            <a:r>
              <a:rPr lang="en-US" altLang="zh-CN" sz="1000" b="1" smtClean="0">
                <a:latin typeface="Times New Roman" pitchFamily="18" charset="0"/>
              </a:rPr>
              <a:t>.  Such as: RED, PDRED, PIRED, Adaptive RED, and so on.</a:t>
            </a:r>
            <a:endParaRPr lang="zh-CN" altLang="en-US" b="1" smtClean="0"/>
          </a:p>
        </p:txBody>
      </p:sp>
    </p:spTree>
    <p:extLst>
      <p:ext uri="{BB962C8B-B14F-4D97-AF65-F5344CB8AC3E}">
        <p14:creationId xmlns:p14="http://schemas.microsoft.com/office/powerpoint/2010/main" val="513658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TextEdit="1"/>
          </p:cNvSpPr>
          <p:nvPr>
            <p:ph type="sldImg"/>
          </p:nvPr>
        </p:nvSpPr>
        <p:spPr bwMode="auto">
          <a:xfrm>
            <a:off x="1108075" y="695325"/>
            <a:ext cx="4643438" cy="3484563"/>
          </a:xfrm>
          <a:noFill/>
          <a:ln>
            <a:solidFill>
              <a:srgbClr val="000000"/>
            </a:solidFill>
            <a:miter lim="800000"/>
            <a:headEnd/>
            <a:tailEnd/>
          </a:ln>
        </p:spPr>
      </p:sp>
      <p:sp>
        <p:nvSpPr>
          <p:cNvPr id="68610" name="Rectangle 3"/>
          <p:cNvSpPr>
            <a:spLocks noGrp="1"/>
          </p:cNvSpPr>
          <p:nvPr>
            <p:ph type="body" idx="1"/>
          </p:nvPr>
        </p:nvSpPr>
        <p:spPr bwMode="auto">
          <a:xfrm>
            <a:off x="914400" y="4411163"/>
            <a:ext cx="5029200" cy="4183748"/>
          </a:xfrm>
          <a:noFill/>
        </p:spPr>
        <p:txBody>
          <a:bodyPr/>
          <a:lstStyle/>
          <a:p>
            <a:pPr eaLnBrk="1" hangingPunct="1"/>
            <a:r>
              <a:rPr lang="en-US" altLang="zh-CN" smtClean="0">
                <a:ea typeface="宋体" pitchFamily="2" charset="-122"/>
              </a:rPr>
              <a:t>Multicast</a:t>
            </a:r>
            <a:r>
              <a:rPr lang="en-US" altLang="zh-CN" sz="1400">
                <a:ea typeface="宋体" pitchFamily="2" charset="-122"/>
              </a:rPr>
              <a:t> based on</a:t>
            </a:r>
            <a:endParaRPr lang="zh-CN" altLang="en-US" sz="1400">
              <a:ea typeface="宋体" pitchFamily="2" charset="-122"/>
            </a:endParaRPr>
          </a:p>
        </p:txBody>
      </p:sp>
    </p:spTree>
    <p:extLst>
      <p:ext uri="{BB962C8B-B14F-4D97-AF65-F5344CB8AC3E}">
        <p14:creationId xmlns:p14="http://schemas.microsoft.com/office/powerpoint/2010/main" val="1833369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TextEdit="1"/>
          </p:cNvSpPr>
          <p:nvPr>
            <p:ph type="sldImg"/>
          </p:nvPr>
        </p:nvSpPr>
        <p:spPr bwMode="auto">
          <a:xfrm>
            <a:off x="1108075" y="695325"/>
            <a:ext cx="4643438" cy="3484563"/>
          </a:xfrm>
          <a:noFill/>
          <a:ln>
            <a:solidFill>
              <a:srgbClr val="000000"/>
            </a:solidFill>
            <a:miter lim="800000"/>
            <a:headEnd/>
            <a:tailEnd/>
          </a:ln>
        </p:spPr>
      </p:sp>
      <p:sp>
        <p:nvSpPr>
          <p:cNvPr id="77826" name="Rectangle 3"/>
          <p:cNvSpPr>
            <a:spLocks noGrp="1"/>
          </p:cNvSpPr>
          <p:nvPr>
            <p:ph type="body" idx="1"/>
          </p:nvPr>
        </p:nvSpPr>
        <p:spPr bwMode="auto">
          <a:xfrm>
            <a:off x="914400" y="4411163"/>
            <a:ext cx="5029200" cy="4183748"/>
          </a:xfrm>
          <a:noFill/>
        </p:spPr>
        <p:txBody>
          <a:bodyPr/>
          <a:lstStyle/>
          <a:p>
            <a:pPr eaLnBrk="1" hangingPunct="1"/>
            <a:r>
              <a:rPr lang="en-US" altLang="zh-CN" smtClean="0">
                <a:ea typeface="宋体" pitchFamily="2" charset="-122"/>
              </a:rPr>
              <a:t>Multicast</a:t>
            </a:r>
            <a:r>
              <a:rPr lang="en-US" altLang="zh-CN" sz="1400">
                <a:ea typeface="宋体" pitchFamily="2" charset="-122"/>
              </a:rPr>
              <a:t> based on</a:t>
            </a:r>
            <a:endParaRPr lang="zh-CN" altLang="en-US" sz="1400">
              <a:ea typeface="宋体" pitchFamily="2" charset="-122"/>
            </a:endParaRPr>
          </a:p>
        </p:txBody>
      </p:sp>
    </p:spTree>
    <p:extLst>
      <p:ext uri="{BB962C8B-B14F-4D97-AF65-F5344CB8AC3E}">
        <p14:creationId xmlns:p14="http://schemas.microsoft.com/office/powerpoint/2010/main" val="2289376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TextEdit="1"/>
          </p:cNvSpPr>
          <p:nvPr>
            <p:ph type="sldImg"/>
          </p:nvPr>
        </p:nvSpPr>
        <p:spPr bwMode="auto">
          <a:xfrm>
            <a:off x="1108075" y="695325"/>
            <a:ext cx="4643438" cy="3484563"/>
          </a:xfrm>
          <a:noFill/>
          <a:ln>
            <a:solidFill>
              <a:srgbClr val="000000"/>
            </a:solidFill>
            <a:miter lim="800000"/>
            <a:headEnd/>
            <a:tailEnd/>
          </a:ln>
        </p:spPr>
      </p:sp>
      <p:sp>
        <p:nvSpPr>
          <p:cNvPr id="80898" name="Rectangle 3"/>
          <p:cNvSpPr>
            <a:spLocks noGrp="1"/>
          </p:cNvSpPr>
          <p:nvPr>
            <p:ph type="body" idx="1"/>
          </p:nvPr>
        </p:nvSpPr>
        <p:spPr bwMode="auto">
          <a:xfrm>
            <a:off x="914400" y="4411163"/>
            <a:ext cx="5029200" cy="4183748"/>
          </a:xfrm>
          <a:noFill/>
        </p:spPr>
        <p:txBody>
          <a:bodyPr/>
          <a:lstStyle/>
          <a:p>
            <a:pPr eaLnBrk="1" hangingPunct="1"/>
            <a:r>
              <a:rPr lang="en-US" altLang="zh-CN" dirty="0" smtClean="0">
                <a:latin typeface="CMR9"/>
                <a:ea typeface="宋体" pitchFamily="2" charset="-122"/>
              </a:rPr>
              <a:t>Problem: </a:t>
            </a:r>
          </a:p>
          <a:p>
            <a:pPr eaLnBrk="1" hangingPunct="1"/>
            <a:r>
              <a:rPr lang="en-US" altLang="zh-CN" dirty="0" smtClean="0">
                <a:ea typeface="宋体" pitchFamily="2" charset="-122"/>
              </a:rPr>
              <a:t>(1)Chen relying on a probabilistic behavior of the system.</a:t>
            </a:r>
          </a:p>
          <a:p>
            <a:pPr eaLnBrk="1" hangingPunct="1"/>
            <a:r>
              <a:rPr lang="en-US" altLang="zh-CN" dirty="0" smtClean="0">
                <a:ea typeface="宋体" pitchFamily="2" charset="-122"/>
              </a:rPr>
              <a:t>(2) However, it uses a constant safety margin.</a:t>
            </a:r>
          </a:p>
          <a:p>
            <a:pPr eaLnBrk="1" hangingPunct="1"/>
            <a:r>
              <a:rPr lang="en-US" altLang="zh-CN" dirty="0" smtClean="0">
                <a:ea typeface="宋体" pitchFamily="2" charset="-122"/>
              </a:rPr>
              <a:t>(3) We know, the network environment is dynamic and unpredictable, heartbeats have quite different delay to arrive receivers. So the constant safety margin is not applicable the actual network</a:t>
            </a:r>
          </a:p>
          <a:p>
            <a:pPr eaLnBrk="1" hangingPunct="1"/>
            <a:r>
              <a:rPr lang="en-US" altLang="zh-CN" dirty="0" smtClean="0">
                <a:ea typeface="宋体" pitchFamily="2" charset="-122"/>
              </a:rPr>
              <a:t>environments to obtain good </a:t>
            </a:r>
            <a:r>
              <a:rPr lang="en-US" altLang="zh-CN" dirty="0" err="1" smtClean="0">
                <a:ea typeface="宋体" pitchFamily="2" charset="-122"/>
              </a:rPr>
              <a:t>QoS</a:t>
            </a:r>
            <a:r>
              <a:rPr lang="en-US" altLang="zh-CN" dirty="0" smtClean="0">
                <a:ea typeface="宋体" pitchFamily="2" charset="-122"/>
              </a:rPr>
              <a:t> for users.</a:t>
            </a:r>
          </a:p>
          <a:p>
            <a:pPr eaLnBrk="1" hangingPunct="1"/>
            <a:r>
              <a:rPr lang="en-US" altLang="zh-CN" dirty="0" smtClean="0">
                <a:ea typeface="宋体" pitchFamily="2" charset="-122"/>
              </a:rPr>
              <a:t>(4) How to design the FD to descript the</a:t>
            </a:r>
            <a:r>
              <a:rPr lang="en-US" altLang="zh-CN" baseline="0" dirty="0" smtClean="0">
                <a:ea typeface="宋体" pitchFamily="2" charset="-122"/>
              </a:rPr>
              <a:t> network dynamic.</a:t>
            </a:r>
            <a:endParaRPr lang="en-US" altLang="zh-CN" dirty="0" smtClean="0">
              <a:ea typeface="宋体" pitchFamily="2" charset="-122"/>
            </a:endParaRPr>
          </a:p>
          <a:p>
            <a:pPr eaLnBrk="1" hangingPunct="1"/>
            <a:endParaRPr lang="en-US" altLang="zh-CN" dirty="0" smtClean="0">
              <a:ea typeface="宋体" pitchFamily="2" charset="-122"/>
            </a:endParaRPr>
          </a:p>
          <a:p>
            <a:pPr eaLnBrk="1" hangingPunct="1"/>
            <a:endParaRPr lang="en-US" altLang="zh-CN" dirty="0" smtClean="0">
              <a:ea typeface="宋体" pitchFamily="2" charset="-122"/>
            </a:endParaRPr>
          </a:p>
        </p:txBody>
      </p:sp>
    </p:spTree>
    <p:extLst>
      <p:ext uri="{BB962C8B-B14F-4D97-AF65-F5344CB8AC3E}">
        <p14:creationId xmlns:p14="http://schemas.microsoft.com/office/powerpoint/2010/main" val="1349905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009069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693460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2479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609600"/>
            <a:ext cx="65913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0479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609600"/>
            <a:ext cx="89916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0831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791575" cy="1058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752600"/>
            <a:ext cx="44196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1752600"/>
            <a:ext cx="44196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0" y="4038600"/>
            <a:ext cx="44196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7543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791575" cy="10588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752600"/>
            <a:ext cx="44196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1752600"/>
            <a:ext cx="44196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0" y="4038600"/>
            <a:ext cx="44196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2830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791575" cy="1058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752600"/>
            <a:ext cx="44196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752600"/>
            <a:ext cx="44196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9734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609600"/>
            <a:ext cx="8791575" cy="1058863"/>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0" y="1752600"/>
            <a:ext cx="44196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1752600"/>
            <a:ext cx="44196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0" y="4038600"/>
            <a:ext cx="44196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572000" y="4038600"/>
            <a:ext cx="44196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4210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04540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822199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752600"/>
            <a:ext cx="4419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752600"/>
            <a:ext cx="4419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73335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55316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089166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4711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6896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768350" cy="665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134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6998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768350" cy="665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77208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5562600"/>
            <a:ext cx="9144000" cy="1371600"/>
          </a:xfrm>
          <a:prstGeom prst="rect">
            <a:avLst/>
          </a:prstGeom>
          <a:gradFill rotWithShape="0">
            <a:gsLst>
              <a:gs pos="0">
                <a:srgbClr val="FFFFFF"/>
              </a:gs>
              <a:gs pos="100000">
                <a:srgbClr val="33CCFF"/>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27" name="Rectangle 3"/>
          <p:cNvSpPr>
            <a:spLocks noChangeArrowheads="1"/>
          </p:cNvSpPr>
          <p:nvPr/>
        </p:nvSpPr>
        <p:spPr bwMode="auto">
          <a:xfrm>
            <a:off x="0" y="0"/>
            <a:ext cx="9144000" cy="609600"/>
          </a:xfrm>
          <a:prstGeom prst="rect">
            <a:avLst/>
          </a:prstGeom>
          <a:gradFill rotWithShape="0">
            <a:gsLst>
              <a:gs pos="0">
                <a:srgbClr val="33CCFF"/>
              </a:gs>
              <a:gs pos="100000">
                <a:srgbClr val="FFFFFF"/>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lnSpc>
                <a:spcPct val="100000"/>
              </a:lnSpc>
              <a:spcBef>
                <a:spcPct val="0"/>
              </a:spcBef>
              <a:buClrTx/>
              <a:buSzTx/>
              <a:buFontTx/>
              <a:buNone/>
            </a:pPr>
            <a:endParaRPr lang="en-GB" sz="2400" dirty="0"/>
          </a:p>
        </p:txBody>
      </p:sp>
      <p:sp>
        <p:nvSpPr>
          <p:cNvPr id="1028" name="Rectangle 4"/>
          <p:cNvSpPr>
            <a:spLocks noGrp="1" noChangeArrowheads="1"/>
          </p:cNvSpPr>
          <p:nvPr>
            <p:ph type="title"/>
          </p:nvPr>
        </p:nvSpPr>
        <p:spPr bwMode="auto">
          <a:xfrm>
            <a:off x="0" y="609600"/>
            <a:ext cx="8791575" cy="1058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1029" name="Rectangle 5"/>
          <p:cNvSpPr>
            <a:spLocks noGrp="1" noChangeArrowheads="1"/>
          </p:cNvSpPr>
          <p:nvPr>
            <p:ph type="body" idx="1"/>
          </p:nvPr>
        </p:nvSpPr>
        <p:spPr bwMode="auto">
          <a:xfrm>
            <a:off x="0" y="1752600"/>
            <a:ext cx="8991600"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dirty="0" smtClean="0"/>
              <a:t>Click to edit Master text styles</a:t>
            </a:r>
          </a:p>
          <a:p>
            <a:pPr lvl="1"/>
            <a:r>
              <a:rPr lang="en-US" altLang="zh-CN" dirty="0" smtClean="0"/>
              <a:t>Second level</a:t>
            </a:r>
          </a:p>
          <a:p>
            <a:pPr marL="1143000" marR="0" lvl="2" indent="-228600" algn="l" defTabSz="914400" rtl="0" eaLnBrk="0" fontAlgn="base" latinLnBrk="0" hangingPunct="0">
              <a:lnSpc>
                <a:spcPct val="100000"/>
              </a:lnSpc>
              <a:spcBef>
                <a:spcPct val="20000"/>
              </a:spcBef>
              <a:spcAft>
                <a:spcPct val="0"/>
              </a:spcAft>
              <a:buClr>
                <a:schemeClr val="folHlink"/>
              </a:buClr>
              <a:buSzPct val="50000"/>
              <a:buFont typeface="Wingdings" pitchFamily="2" charset="2"/>
              <a:buChar char="n"/>
              <a:tabLst/>
              <a:defRPr/>
            </a:pPr>
            <a:r>
              <a:rPr lang="en-US" altLang="zh-CN" dirty="0" smtClean="0"/>
              <a:t>Third level  </a:t>
            </a:r>
            <a:r>
              <a:rPr lang="en-US" altLang="zh-CN" sz="1400" i="0" dirty="0" smtClean="0">
                <a:solidFill>
                  <a:srgbClr val="333333"/>
                </a:solidFill>
                <a:latin typeface="Monotype Corsiva" pitchFamily="66" charset="0"/>
                <a:ea typeface="新细明体" pitchFamily="2" charset="-122"/>
              </a:rPr>
              <a:t>2012-02012-02-16</a:t>
            </a:r>
          </a:p>
          <a:p>
            <a:pPr marL="1143000" marR="0" lvl="2" indent="-228600" algn="l" defTabSz="914400" rtl="0" eaLnBrk="0" fontAlgn="base" latinLnBrk="0" hangingPunct="0">
              <a:lnSpc>
                <a:spcPct val="100000"/>
              </a:lnSpc>
              <a:spcBef>
                <a:spcPct val="20000"/>
              </a:spcBef>
              <a:spcAft>
                <a:spcPct val="0"/>
              </a:spcAft>
              <a:buClr>
                <a:schemeClr val="folHlink"/>
              </a:buClr>
              <a:buSzPct val="50000"/>
              <a:buFont typeface="Wingdings" pitchFamily="2" charset="2"/>
              <a:buChar char="n"/>
              <a:tabLst/>
              <a:defRPr/>
            </a:pPr>
            <a:r>
              <a:rPr lang="en-US" altLang="zh-CN" sz="1400" i="0" dirty="0" smtClean="0">
                <a:solidFill>
                  <a:srgbClr val="333333"/>
                </a:solidFill>
                <a:latin typeface="Monotype Corsiva" pitchFamily="66" charset="0"/>
                <a:ea typeface="新细明体" pitchFamily="2" charset="-122"/>
              </a:rPr>
              <a:t>2-16</a:t>
            </a:r>
            <a:endParaRPr lang="en-US" altLang="zh-CN" dirty="0" smtClean="0"/>
          </a:p>
          <a:p>
            <a:pPr lvl="3"/>
            <a:r>
              <a:rPr lang="en-US" altLang="zh-CN" dirty="0" smtClean="0"/>
              <a:t>Fourth level</a:t>
            </a:r>
          </a:p>
          <a:p>
            <a:pPr lvl="4"/>
            <a:r>
              <a:rPr lang="en-US" altLang="zh-CN" dirty="0" smtClean="0"/>
              <a:t>Fifth level</a:t>
            </a:r>
            <a:r>
              <a:rPr lang="en-US" altLang="zh-TW" dirty="0" smtClean="0"/>
              <a:t>／</a:t>
            </a:r>
            <a:endParaRPr lang="en-US" altLang="zh-CN" dirty="0" smtClean="0"/>
          </a:p>
        </p:txBody>
      </p:sp>
      <p:sp>
        <p:nvSpPr>
          <p:cNvPr id="1031" name="Rectangle 7"/>
          <p:cNvSpPr>
            <a:spLocks noChangeArrowheads="1"/>
          </p:cNvSpPr>
          <p:nvPr/>
        </p:nvSpPr>
        <p:spPr bwMode="auto">
          <a:xfrm>
            <a:off x="0" y="0"/>
            <a:ext cx="9144000" cy="304800"/>
          </a:xfrm>
          <a:prstGeom prst="rect">
            <a:avLst/>
          </a:prstGeom>
          <a:noFill/>
          <a:ln>
            <a:noFill/>
          </a:ln>
          <a:effectLst/>
          <a:extLst>
            <a:ext uri="{909E8E84-426E-40dd-AFC4-6F175D3DCCD1}">
              <a14:hiddenFill xmlns:a14="http://schemas.microsoft.com/office/drawing/2010/main" xmlns="">
                <a:gradFill rotWithShape="1">
                  <a:gsLst>
                    <a:gs pos="0">
                      <a:srgbClr val="181800"/>
                    </a:gs>
                    <a:gs pos="100000">
                      <a:srgbClr val="333300">
                        <a:alpha val="89998"/>
                      </a:srgbClr>
                    </a:gs>
                  </a:gsLst>
                  <a:lin ang="5400000" scaled="1"/>
                </a:gra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nchor="ctr"/>
          <a:lstStyle/>
          <a:p>
            <a:pPr eaLnBrk="0" hangingPunct="0">
              <a:lnSpc>
                <a:spcPct val="80000"/>
              </a:lnSpc>
              <a:spcBef>
                <a:spcPct val="0"/>
              </a:spcBef>
              <a:buClrTx/>
              <a:buSzTx/>
              <a:buFontTx/>
              <a:buNone/>
            </a:pPr>
            <a:r>
              <a:rPr lang="en-US" altLang="zh-TW" sz="1400" i="0" dirty="0" err="1" smtClean="0">
                <a:solidFill>
                  <a:srgbClr val="333333"/>
                </a:solidFill>
                <a:latin typeface="Monotype Corsiva" pitchFamily="66" charset="0"/>
                <a:ea typeface="新细明体" pitchFamily="2" charset="-122"/>
              </a:rPr>
              <a:t>Fff</a:t>
            </a:r>
            <a:r>
              <a:rPr lang="en-US" altLang="zh-TW" sz="1400" i="0" dirty="0" smtClean="0">
                <a:solidFill>
                  <a:srgbClr val="333333"/>
                </a:solidFill>
                <a:latin typeface="Monotype Corsiva" pitchFamily="66" charset="0"/>
                <a:ea typeface="新细明体" pitchFamily="2" charset="-122"/>
              </a:rPr>
              <a:t>                                                                                                                                                                                                          201</a:t>
            </a:r>
            <a:r>
              <a:rPr lang="en-US" altLang="zh-CN" sz="1400" i="0" dirty="0" smtClean="0">
                <a:solidFill>
                  <a:srgbClr val="333333"/>
                </a:solidFill>
                <a:latin typeface="Monotype Corsiva" pitchFamily="66" charset="0"/>
                <a:ea typeface="新细明体" pitchFamily="2" charset="-122"/>
              </a:rPr>
              <a:t>6</a:t>
            </a:r>
            <a:r>
              <a:rPr lang="en-US" altLang="zh-TW" sz="1400" i="0" dirty="0" smtClean="0">
                <a:solidFill>
                  <a:srgbClr val="333333"/>
                </a:solidFill>
                <a:latin typeface="Monotype Corsiva" pitchFamily="66" charset="0"/>
                <a:ea typeface="新细明体" pitchFamily="2" charset="-122"/>
              </a:rPr>
              <a:t>-0</a:t>
            </a:r>
            <a:r>
              <a:rPr lang="en-US" altLang="zh-CN" sz="1400" i="0" dirty="0" smtClean="0">
                <a:solidFill>
                  <a:srgbClr val="333333"/>
                </a:solidFill>
                <a:latin typeface="Monotype Corsiva" pitchFamily="66" charset="0"/>
                <a:ea typeface="新细明体" pitchFamily="2" charset="-122"/>
              </a:rPr>
              <a:t>9</a:t>
            </a:r>
            <a:r>
              <a:rPr lang="en-US" altLang="zh-TW" sz="1400" i="0" dirty="0" smtClean="0">
                <a:solidFill>
                  <a:srgbClr val="333333"/>
                </a:solidFill>
                <a:latin typeface="Monotype Corsiva" pitchFamily="66" charset="0"/>
                <a:ea typeface="新细明体" pitchFamily="2" charset="-122"/>
              </a:rPr>
              <a:t>-2</a:t>
            </a:r>
            <a:r>
              <a:rPr lang="en-US" altLang="zh-CN" sz="1400" i="0" dirty="0" smtClean="0">
                <a:solidFill>
                  <a:srgbClr val="333333"/>
                </a:solidFill>
                <a:latin typeface="Monotype Corsiva" pitchFamily="66" charset="0"/>
                <a:ea typeface="新细明体" pitchFamily="2" charset="-122"/>
              </a:rPr>
              <a:t>1</a:t>
            </a:r>
            <a:endParaRPr lang="en-US" altLang="zh-TW" sz="1400" i="0" dirty="0">
              <a:solidFill>
                <a:srgbClr val="333333"/>
              </a:solidFill>
              <a:latin typeface="Monotype Corsiva" pitchFamily="66" charset="0"/>
              <a:ea typeface="新细明体" pitchFamily="2" charset="-122"/>
            </a:endParaRPr>
          </a:p>
        </p:txBody>
      </p:sp>
      <p:pic>
        <p:nvPicPr>
          <p:cNvPr id="11" name="Picture 3" descr="footer_cloud"/>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8587" y="6530975"/>
            <a:ext cx="9432587" cy="403225"/>
          </a:xfrm>
          <a:prstGeom prst="rect">
            <a:avLst/>
          </a:prstGeom>
          <a:noFill/>
          <a:extLst>
            <a:ext uri="{909E8E84-426E-40dd-AFC4-6F175D3DCCD1}">
              <a14:hiddenFill xmlns:a14="http://schemas.microsoft.com/office/drawing/2010/main" xmlns="">
                <a:solidFill>
                  <a:srgbClr val="FFFFFF"/>
                </a:solidFill>
              </a14:hiddenFill>
            </a:ext>
          </a:extLst>
        </p:spPr>
      </p:pic>
      <p:sp>
        <p:nvSpPr>
          <p:cNvPr id="1030" name="Rectangle 6"/>
          <p:cNvSpPr>
            <a:spLocks noChangeArrowheads="1"/>
          </p:cNvSpPr>
          <p:nvPr/>
        </p:nvSpPr>
        <p:spPr bwMode="auto">
          <a:xfrm>
            <a:off x="76200" y="6553200"/>
            <a:ext cx="9067800" cy="308419"/>
          </a:xfrm>
          <a:prstGeom prst="rect">
            <a:avLst/>
          </a:prstGeom>
          <a:noFill/>
          <a:ln>
            <a:noFill/>
          </a:ln>
          <a:effectLst/>
          <a:extLst>
            <a:ext uri="{909E8E84-426E-40dd-AFC4-6F175D3DCCD1}">
              <a14:hiddenFill xmlns:a14="http://schemas.microsoft.com/office/drawing/2010/main" xmlns="">
                <a:gradFill rotWithShape="1">
                  <a:gsLst>
                    <a:gs pos="0">
                      <a:srgbClr val="333300">
                        <a:alpha val="89998"/>
                      </a:srgbClr>
                    </a:gs>
                    <a:gs pos="100000">
                      <a:srgbClr val="181800"/>
                    </a:gs>
                  </a:gsLst>
                  <a:lin ang="5400000" scaled="1"/>
                </a:gra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eaLnBrk="0" hangingPunct="0">
              <a:lnSpc>
                <a:spcPct val="100000"/>
              </a:lnSpc>
              <a:spcBef>
                <a:spcPct val="0"/>
              </a:spcBef>
              <a:buClrTx/>
              <a:buSzTx/>
              <a:buFontTx/>
              <a:buNone/>
            </a:pPr>
            <a:r>
              <a:rPr lang="en-US" altLang="zh-CN" sz="1400" dirty="0">
                <a:solidFill>
                  <a:srgbClr val="333333"/>
                </a:solidFill>
                <a:latin typeface="Monotype Corsiva" pitchFamily="66" charset="0"/>
                <a:ea typeface="新细明体" pitchFamily="2" charset="-122"/>
              </a:rPr>
              <a:t>Neal N. Xiong @ </a:t>
            </a:r>
            <a:r>
              <a:rPr lang="en-US" altLang="zh-CN" sz="1400" dirty="0" smtClean="0">
                <a:solidFill>
                  <a:srgbClr val="333333"/>
                </a:solidFill>
                <a:latin typeface="Monotype Corsiva" pitchFamily="66" charset="0"/>
                <a:ea typeface="新细明体" pitchFamily="2" charset="-122"/>
              </a:rPr>
              <a:t>OSS16                                                                                                                                                                          </a:t>
            </a:r>
            <a:r>
              <a:rPr lang="en-US" altLang="zh-TW" sz="1400" dirty="0">
                <a:solidFill>
                  <a:srgbClr val="333333"/>
                </a:solidFill>
                <a:latin typeface="Monotype Corsiva" pitchFamily="66" charset="0"/>
                <a:ea typeface="新细明体" pitchFamily="2" charset="-122"/>
              </a:rPr>
              <a:t>Slide </a:t>
            </a:r>
            <a:fld id="{E24C435B-E1EF-45F7-B381-C8E154496D62}" type="slidenum">
              <a:rPr lang="en-US" altLang="zh-TW" sz="1400">
                <a:solidFill>
                  <a:srgbClr val="333333"/>
                </a:solidFill>
                <a:latin typeface="Monotype Corsiva" pitchFamily="66" charset="0"/>
                <a:ea typeface="新细明体" pitchFamily="2" charset="-122"/>
              </a:rPr>
              <a:pPr eaLnBrk="0" hangingPunct="0">
                <a:lnSpc>
                  <a:spcPct val="100000"/>
                </a:lnSpc>
                <a:spcBef>
                  <a:spcPct val="0"/>
                </a:spcBef>
                <a:buClrTx/>
                <a:buSzTx/>
                <a:buFontTx/>
                <a:buNone/>
              </a:pPr>
              <a:t>‹#›</a:t>
            </a:fld>
            <a:endParaRPr lang="en-US" altLang="zh-TW" sz="1400" dirty="0">
              <a:solidFill>
                <a:srgbClr val="333333"/>
              </a:solidFill>
              <a:latin typeface="Monotype Corsiva" pitchFamily="66" charset="0"/>
              <a:ea typeface="新细明体" pitchFamily="2" charset="-122"/>
            </a:endParaRPr>
          </a:p>
        </p:txBody>
      </p:sp>
      <p:pic>
        <p:nvPicPr>
          <p:cNvPr id="10" name="Picture 9"/>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9982"/>
            <a:ext cx="2043137" cy="6650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marR="0" indent="-228600" algn="l" defTabSz="914400" rtl="0" eaLnBrk="0" fontAlgn="base" latinLnBrk="0" hangingPunct="0">
        <a:lnSpc>
          <a:spcPct val="100000"/>
        </a:lnSpc>
        <a:spcBef>
          <a:spcPct val="20000"/>
        </a:spcBef>
        <a:spcAft>
          <a:spcPct val="0"/>
        </a:spcAft>
        <a:buClr>
          <a:schemeClr val="folHlink"/>
        </a:buClr>
        <a:buSzPct val="50000"/>
        <a:buFont typeface="Wingdings" pitchFamily="2" charset="2"/>
        <a:buChar char="n"/>
        <a:tabLst/>
        <a:defRPr sz="2400" i="1">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oleObject" Target="../embeddings/oleObject5.bin"/><Relationship Id="rId3" Type="http://schemas.openxmlformats.org/officeDocument/2006/relationships/slideLayout" Target="../slideLayouts/slideLayout7.xml"/><Relationship Id="rId7" Type="http://schemas.openxmlformats.org/officeDocument/2006/relationships/oleObject" Target="../embeddings/oleObject2.bin"/><Relationship Id="rId12" Type="http://schemas.openxmlformats.org/officeDocument/2006/relationships/image" Target="../media/image12.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9.e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11.emf"/><Relationship Id="rId4" Type="http://schemas.openxmlformats.org/officeDocument/2006/relationships/notesSlide" Target="../notesSlides/notesSlide6.xml"/><Relationship Id="rId9" Type="http://schemas.openxmlformats.org/officeDocument/2006/relationships/oleObject" Target="../embeddings/oleObject3.bin"/><Relationship Id="rId1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10.bin"/><Relationship Id="rId18" Type="http://schemas.openxmlformats.org/officeDocument/2006/relationships/image" Target="../media/image20.wmf"/><Relationship Id="rId3" Type="http://schemas.openxmlformats.org/officeDocument/2006/relationships/slideLayout" Target="../slideLayouts/slideLayout2.xml"/><Relationship Id="rId21" Type="http://schemas.openxmlformats.org/officeDocument/2006/relationships/oleObject" Target="../embeddings/oleObject14.bin"/><Relationship Id="rId7" Type="http://schemas.openxmlformats.org/officeDocument/2006/relationships/oleObject" Target="../embeddings/oleObject7.bin"/><Relationship Id="rId12" Type="http://schemas.openxmlformats.org/officeDocument/2006/relationships/image" Target="../media/image17.wmf"/><Relationship Id="rId17" Type="http://schemas.openxmlformats.org/officeDocument/2006/relationships/oleObject" Target="../embeddings/oleObject12.bin"/><Relationship Id="rId2" Type="http://schemas.openxmlformats.org/officeDocument/2006/relationships/tags" Target="../tags/tag2.xml"/><Relationship Id="rId16" Type="http://schemas.openxmlformats.org/officeDocument/2006/relationships/image" Target="../media/image19.wmf"/><Relationship Id="rId20" Type="http://schemas.openxmlformats.org/officeDocument/2006/relationships/image" Target="../media/image21.wmf"/><Relationship Id="rId1" Type="http://schemas.openxmlformats.org/officeDocument/2006/relationships/vmlDrawing" Target="../drawings/vmlDrawing2.vml"/><Relationship Id="rId6" Type="http://schemas.openxmlformats.org/officeDocument/2006/relationships/image" Target="../media/image23.png"/><Relationship Id="rId11" Type="http://schemas.openxmlformats.org/officeDocument/2006/relationships/oleObject" Target="../embeddings/oleObject9.bin"/><Relationship Id="rId5" Type="http://schemas.openxmlformats.org/officeDocument/2006/relationships/image" Target="../media/image14.png"/><Relationship Id="rId15" Type="http://schemas.openxmlformats.org/officeDocument/2006/relationships/oleObject" Target="../embeddings/oleObject11.bin"/><Relationship Id="rId10" Type="http://schemas.openxmlformats.org/officeDocument/2006/relationships/image" Target="../media/image16.wmf"/><Relationship Id="rId19" Type="http://schemas.openxmlformats.org/officeDocument/2006/relationships/oleObject" Target="../embeddings/oleObject13.bin"/><Relationship Id="rId4" Type="http://schemas.openxmlformats.org/officeDocument/2006/relationships/notesSlide" Target="../notesSlides/notesSlide9.xml"/><Relationship Id="rId9" Type="http://schemas.openxmlformats.org/officeDocument/2006/relationships/oleObject" Target="../embeddings/oleObject8.bin"/><Relationship Id="rId14" Type="http://schemas.openxmlformats.org/officeDocument/2006/relationships/image" Target="../media/image18.wmf"/><Relationship Id="rId22" Type="http://schemas.openxmlformats.org/officeDocument/2006/relationships/image" Target="../media/image22.wmf"/></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15.bin"/></Relationships>
</file>

<file path=ppt/slides/_rels/slide23.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38.png"/><Relationship Id="rId5" Type="http://schemas.openxmlformats.org/officeDocument/2006/relationships/image" Target="../media/image37.wmf"/><Relationship Id="rId4" Type="http://schemas.openxmlformats.org/officeDocument/2006/relationships/image" Target="../media/image36.wmf"/></Relationships>
</file>

<file path=ppt/slides/_rels/slide25.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slideLayout" Target="../slideLayouts/slideLayout2.xml"/><Relationship Id="rId7" Type="http://schemas.openxmlformats.org/officeDocument/2006/relationships/oleObject" Target="../embeddings/oleObject16.bin"/><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notesSlide" Target="../notesSlides/notesSlide19.xml"/><Relationship Id="rId9" Type="http://schemas.openxmlformats.org/officeDocument/2006/relationships/oleObject" Target="../embeddings/oleObject17.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51.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package" Target="../embeddings/Microsoft_Word_Document1.docx"/><Relationship Id="rId5" Type="http://schemas.openxmlformats.org/officeDocument/2006/relationships/image" Target="../media/image50.png"/><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16.xml"/><Relationship Id="rId5" Type="http://schemas.openxmlformats.org/officeDocument/2006/relationships/image" Target="../media/image54.jpg"/><Relationship Id="rId4" Type="http://schemas.openxmlformats.org/officeDocument/2006/relationships/image" Target="../media/image53.jpg"/></Relationships>
</file>

<file path=ppt/slides/_rels/slide3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8.xml"/><Relationship Id="rId1" Type="http://schemas.openxmlformats.org/officeDocument/2006/relationships/slideLayout" Target="../slideLayouts/slideLayout16.xml"/><Relationship Id="rId5" Type="http://schemas.microsoft.com/office/2007/relationships/hdphoto" Target="../media/hdphoto1.wdp"/><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57.jpg"/><Relationship Id="rId7" Type="http://schemas.openxmlformats.org/officeDocument/2006/relationships/image" Target="../media/image61.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0.emf"/><Relationship Id="rId5" Type="http://schemas.openxmlformats.org/officeDocument/2006/relationships/image" Target="../media/image59.jpeg"/><Relationship Id="rId10" Type="http://schemas.openxmlformats.org/officeDocument/2006/relationships/image" Target="../media/image64.wmf"/><Relationship Id="rId4" Type="http://schemas.openxmlformats.org/officeDocument/2006/relationships/image" Target="../media/image58.png"/><Relationship Id="rId9" Type="http://schemas.openxmlformats.org/officeDocument/2006/relationships/image" Target="../media/image63.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image" Target="../media/image60.emf"/><Relationship Id="rId7" Type="http://schemas.openxmlformats.org/officeDocument/2006/relationships/image" Target="../media/image68.jpeg"/><Relationship Id="rId2" Type="http://schemas.openxmlformats.org/officeDocument/2006/relationships/notesSlide" Target="../notesSlides/notesSlide31.xml"/><Relationship Id="rId1" Type="http://schemas.openxmlformats.org/officeDocument/2006/relationships/slideLayout" Target="../slideLayouts/slideLayout16.xml"/><Relationship Id="rId6" Type="http://schemas.openxmlformats.org/officeDocument/2006/relationships/image" Target="../media/image67.jpe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69.png"/></Relationships>
</file>

<file path=ppt/slides/_rels/slide4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image" Target="../media/image60.emf"/><Relationship Id="rId5" Type="http://schemas.openxmlformats.org/officeDocument/2006/relationships/image" Target="../media/image57.jpg"/><Relationship Id="rId4" Type="http://schemas.openxmlformats.org/officeDocument/2006/relationships/image" Target="../media/image59.jpeg"/></Relationships>
</file>

<file path=ppt/slides/_rels/slide4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33.xml"/><Relationship Id="rId1" Type="http://schemas.openxmlformats.org/officeDocument/2006/relationships/slideLayout" Target="../slideLayouts/slideLayout16.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oleObject" Target="../embeddings/oleObject26.bin"/><Relationship Id="rId18" Type="http://schemas.openxmlformats.org/officeDocument/2006/relationships/oleObject" Target="../embeddings/oleObject31.bin"/><Relationship Id="rId3" Type="http://schemas.openxmlformats.org/officeDocument/2006/relationships/image" Target="../media/image80.jpeg"/><Relationship Id="rId21" Type="http://schemas.openxmlformats.org/officeDocument/2006/relationships/oleObject" Target="../embeddings/oleObject34.bin"/><Relationship Id="rId7" Type="http://schemas.openxmlformats.org/officeDocument/2006/relationships/oleObject" Target="../embeddings/oleObject20.bin"/><Relationship Id="rId12" Type="http://schemas.openxmlformats.org/officeDocument/2006/relationships/oleObject" Target="../embeddings/oleObject25.bin"/><Relationship Id="rId17" Type="http://schemas.openxmlformats.org/officeDocument/2006/relationships/oleObject" Target="../embeddings/oleObject30.bin"/><Relationship Id="rId2" Type="http://schemas.openxmlformats.org/officeDocument/2006/relationships/slideLayout" Target="../slideLayouts/slideLayout15.xml"/><Relationship Id="rId16" Type="http://schemas.openxmlformats.org/officeDocument/2006/relationships/oleObject" Target="../embeddings/oleObject29.bin"/><Relationship Id="rId20" Type="http://schemas.openxmlformats.org/officeDocument/2006/relationships/oleObject" Target="../embeddings/oleObject33.bin"/><Relationship Id="rId1" Type="http://schemas.openxmlformats.org/officeDocument/2006/relationships/vmlDrawing" Target="../drawings/vmlDrawing6.vml"/><Relationship Id="rId6" Type="http://schemas.openxmlformats.org/officeDocument/2006/relationships/oleObject" Target="../embeddings/oleObject19.bin"/><Relationship Id="rId11" Type="http://schemas.openxmlformats.org/officeDocument/2006/relationships/oleObject" Target="../embeddings/oleObject24.bin"/><Relationship Id="rId5" Type="http://schemas.openxmlformats.org/officeDocument/2006/relationships/image" Target="../media/image79.wmf"/><Relationship Id="rId15" Type="http://schemas.openxmlformats.org/officeDocument/2006/relationships/oleObject" Target="../embeddings/oleObject28.bin"/><Relationship Id="rId10" Type="http://schemas.openxmlformats.org/officeDocument/2006/relationships/oleObject" Target="../embeddings/oleObject23.bin"/><Relationship Id="rId19" Type="http://schemas.openxmlformats.org/officeDocument/2006/relationships/oleObject" Target="../embeddings/oleObject32.bin"/><Relationship Id="rId4" Type="http://schemas.openxmlformats.org/officeDocument/2006/relationships/oleObject" Target="../embeddings/oleObject18.bin"/><Relationship Id="rId9" Type="http://schemas.openxmlformats.org/officeDocument/2006/relationships/oleObject" Target="../embeddings/oleObject22.bin"/><Relationship Id="rId14" Type="http://schemas.openxmlformats.org/officeDocument/2006/relationships/oleObject" Target="../embeddings/oleObject27.bin"/><Relationship Id="rId22" Type="http://schemas.openxmlformats.org/officeDocument/2006/relationships/image" Target="../media/image8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192856"/>
            <a:ext cx="5100658" cy="4415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3858" name="Rectangle 18"/>
          <p:cNvSpPr>
            <a:spLocks noChangeArrowheads="1"/>
          </p:cNvSpPr>
          <p:nvPr/>
        </p:nvSpPr>
        <p:spPr bwMode="hidden">
          <a:xfrm>
            <a:off x="6755" y="838200"/>
            <a:ext cx="9144000" cy="4800600"/>
          </a:xfrm>
          <a:prstGeom prst="rect">
            <a:avLst/>
          </a:prstGeom>
          <a:gradFill rotWithShape="0">
            <a:gsLst>
              <a:gs pos="0">
                <a:schemeClr val="bg1"/>
              </a:gs>
              <a:gs pos="50000">
                <a:schemeClr val="folHlink"/>
              </a:gs>
              <a:gs pos="100000">
                <a:schemeClr val="bg1"/>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lnSpc>
                <a:spcPct val="100000"/>
              </a:lnSpc>
              <a:spcBef>
                <a:spcPct val="0"/>
              </a:spcBef>
              <a:buClrTx/>
              <a:buSzTx/>
              <a:buFontTx/>
              <a:buNone/>
              <a:defRPr/>
            </a:pPr>
            <a:endParaRPr lang="en-GB" sz="2400">
              <a:latin typeface="Times New Roman" pitchFamily="18" charset="0"/>
            </a:endParaRPr>
          </a:p>
        </p:txBody>
      </p:sp>
      <p:sp>
        <p:nvSpPr>
          <p:cNvPr id="3075" name="Rectangle 19"/>
          <p:cNvSpPr>
            <a:spLocks noChangeArrowheads="1"/>
          </p:cNvSpPr>
          <p:nvPr/>
        </p:nvSpPr>
        <p:spPr bwMode="hidden">
          <a:xfrm>
            <a:off x="1295400" y="1295400"/>
            <a:ext cx="7848600" cy="2667000"/>
          </a:xfrm>
          <a:prstGeom prst="rect">
            <a:avLst/>
          </a:prstGeom>
          <a:gradFill rotWithShape="1">
            <a:gsLst>
              <a:gs pos="0">
                <a:srgbClr val="002F5E"/>
              </a:gs>
              <a:gs pos="100000">
                <a:srgbClr val="0066CC"/>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100000"/>
              </a:lnSpc>
              <a:spcBef>
                <a:spcPct val="0"/>
              </a:spcBef>
              <a:buClrTx/>
              <a:buSzTx/>
              <a:buFontTx/>
              <a:buNone/>
            </a:pPr>
            <a:endParaRPr lang="en-GB" sz="2400">
              <a:latin typeface="Times New Roman" pitchFamily="18" charset="0"/>
            </a:endParaRPr>
          </a:p>
        </p:txBody>
      </p:sp>
      <p:sp>
        <p:nvSpPr>
          <p:cNvPr id="163853" name="Rectangle 13"/>
          <p:cNvSpPr>
            <a:spLocks noChangeArrowheads="1"/>
          </p:cNvSpPr>
          <p:nvPr/>
        </p:nvSpPr>
        <p:spPr bwMode="auto">
          <a:xfrm>
            <a:off x="457200" y="1676400"/>
            <a:ext cx="8839200" cy="1524000"/>
          </a:xfrm>
          <a:prstGeom prst="rect">
            <a:avLst/>
          </a:prstGeom>
          <a:noFill/>
          <a:ln w="1270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8" tIns="44450" rIns="90488" bIns="44450" anchor="ctr"/>
          <a:lstStyle/>
          <a:p>
            <a:pPr algn="ctr">
              <a:lnSpc>
                <a:spcPct val="120000"/>
              </a:lnSpc>
              <a:spcBef>
                <a:spcPct val="0"/>
              </a:spcBef>
              <a:buClrTx/>
              <a:buSzTx/>
              <a:buFontTx/>
              <a:buNone/>
              <a:defRPr/>
            </a:pPr>
            <a:r>
              <a:rPr lang="en-US" altLang="zh-CN" sz="4800" dirty="0">
                <a:solidFill>
                  <a:srgbClr val="99FFCC"/>
                </a:solidFill>
              </a:rPr>
              <a:t/>
            </a:r>
            <a:br>
              <a:rPr lang="en-US" altLang="zh-CN" sz="4800" dirty="0">
                <a:solidFill>
                  <a:srgbClr val="99FFCC"/>
                </a:solidFill>
              </a:rPr>
            </a:br>
            <a:r>
              <a:rPr lang="en-US" altLang="zh-CN" sz="4800" dirty="0">
                <a:solidFill>
                  <a:srgbClr val="99FFCC"/>
                </a:solidFill>
              </a:rPr>
              <a:t> </a:t>
            </a:r>
            <a:r>
              <a:rPr lang="en-US" altLang="zh-CN" sz="4000" dirty="0" smtClean="0">
                <a:solidFill>
                  <a:schemeClr val="accent1">
                    <a:lumMod val="75000"/>
                  </a:schemeClr>
                </a:solidFill>
                <a:latin typeface="+mj-lt"/>
                <a:ea typeface="Tahoma" pitchFamily="34" charset="0"/>
                <a:cs typeface="Tahoma" pitchFamily="34" charset="0"/>
              </a:rPr>
              <a:t>Cloud-based Service</a:t>
            </a:r>
            <a:endParaRPr lang="zh-CN" altLang="en-US" sz="3600" dirty="0">
              <a:solidFill>
                <a:schemeClr val="accent1">
                  <a:lumMod val="75000"/>
                </a:schemeClr>
              </a:solidFill>
              <a:latin typeface="+mj-lt"/>
              <a:cs typeface="Tahoma" pitchFamily="34" charset="0"/>
            </a:endParaRPr>
          </a:p>
        </p:txBody>
      </p:sp>
      <p:sp>
        <p:nvSpPr>
          <p:cNvPr id="163854" name="Rectangle 14"/>
          <p:cNvSpPr>
            <a:spLocks noChangeArrowheads="1"/>
          </p:cNvSpPr>
          <p:nvPr/>
        </p:nvSpPr>
        <p:spPr bwMode="auto">
          <a:xfrm>
            <a:off x="1143000" y="4572000"/>
            <a:ext cx="76200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8" tIns="44450" rIns="90488" bIns="44450" anchor="ctr"/>
          <a:lstStyle/>
          <a:p>
            <a:pPr algn="ctr">
              <a:lnSpc>
                <a:spcPct val="120000"/>
              </a:lnSpc>
              <a:spcBef>
                <a:spcPct val="0"/>
              </a:spcBef>
              <a:buClrTx/>
              <a:buSzTx/>
              <a:buFontTx/>
              <a:buNone/>
              <a:defRPr/>
            </a:pPr>
            <a:r>
              <a:rPr lang="en-US" altLang="zh-CN" dirty="0">
                <a:solidFill>
                  <a:schemeClr val="tx2"/>
                </a:solidFill>
                <a:latin typeface="+mn-lt"/>
                <a:ea typeface="MS Mincho" pitchFamily="49" charset="-128"/>
              </a:rPr>
              <a:t>Dr. Neal N. Xiong</a:t>
            </a:r>
          </a:p>
          <a:p>
            <a:pPr algn="ctr">
              <a:lnSpc>
                <a:spcPct val="120000"/>
              </a:lnSpc>
              <a:spcBef>
                <a:spcPct val="0"/>
              </a:spcBef>
              <a:buClrTx/>
              <a:buSzTx/>
              <a:buFontTx/>
              <a:buNone/>
              <a:defRPr/>
            </a:pPr>
            <a:r>
              <a:rPr lang="en-US" dirty="0">
                <a:solidFill>
                  <a:schemeClr val="tx2"/>
                </a:solidFill>
                <a:latin typeface="+mn-lt"/>
                <a:ea typeface="MS Mincho" pitchFamily="49" charset="-128"/>
              </a:rPr>
              <a:t>Southwestern </a:t>
            </a:r>
            <a:r>
              <a:rPr lang="en-US" altLang="zh-CN" dirty="0">
                <a:solidFill>
                  <a:schemeClr val="tx2"/>
                </a:solidFill>
                <a:latin typeface="+mn-lt"/>
                <a:ea typeface="MS Mincho" pitchFamily="49" charset="-128"/>
              </a:rPr>
              <a:t>Oklahoma</a:t>
            </a:r>
            <a:r>
              <a:rPr lang="zh-CN" altLang="en-US" dirty="0">
                <a:solidFill>
                  <a:schemeClr val="tx2"/>
                </a:solidFill>
                <a:latin typeface="+mn-lt"/>
                <a:ea typeface="MS Mincho" pitchFamily="49" charset="-128"/>
              </a:rPr>
              <a:t> </a:t>
            </a:r>
            <a:r>
              <a:rPr lang="en-US" altLang="zh-CN" dirty="0">
                <a:solidFill>
                  <a:schemeClr val="tx2"/>
                </a:solidFill>
                <a:latin typeface="+mn-lt"/>
                <a:ea typeface="MS Mincho" pitchFamily="49" charset="-128"/>
              </a:rPr>
              <a:t>State</a:t>
            </a:r>
            <a:r>
              <a:rPr lang="zh-CN" altLang="en-US" dirty="0">
                <a:solidFill>
                  <a:schemeClr val="tx2"/>
                </a:solidFill>
                <a:latin typeface="+mn-lt"/>
                <a:ea typeface="MS Mincho" pitchFamily="49" charset="-128"/>
              </a:rPr>
              <a:t> </a:t>
            </a:r>
            <a:r>
              <a:rPr lang="en-US" altLang="zh-CN" dirty="0">
                <a:solidFill>
                  <a:schemeClr val="tx2"/>
                </a:solidFill>
                <a:latin typeface="+mn-lt"/>
                <a:ea typeface="MS Mincho" pitchFamily="49" charset="-128"/>
              </a:rPr>
              <a:t>University</a:t>
            </a:r>
            <a:r>
              <a:rPr lang="zh-CN" altLang="en-US" dirty="0">
                <a:solidFill>
                  <a:schemeClr val="tx2"/>
                </a:solidFill>
                <a:latin typeface="+mn-lt"/>
                <a:ea typeface="MS Mincho" pitchFamily="49" charset="-128"/>
              </a:rPr>
              <a:t/>
            </a:r>
            <a:br>
              <a:rPr lang="zh-CN" altLang="en-US" dirty="0">
                <a:solidFill>
                  <a:schemeClr val="tx2"/>
                </a:solidFill>
                <a:latin typeface="+mn-lt"/>
                <a:ea typeface="MS Mincho" pitchFamily="49" charset="-128"/>
              </a:rPr>
            </a:br>
            <a:endParaRPr lang="zh-CN" altLang="en-US" dirty="0">
              <a:solidFill>
                <a:schemeClr val="tx2"/>
              </a:solidFill>
              <a:latin typeface="+mn-lt"/>
              <a:ea typeface="MS Mincho" pitchFamily="49" charset="-128"/>
            </a:endParaRPr>
          </a:p>
        </p:txBody>
      </p:sp>
      <p:grpSp>
        <p:nvGrpSpPr>
          <p:cNvPr id="3078" name="Group 31"/>
          <p:cNvGrpSpPr>
            <a:grpSpLocks/>
          </p:cNvGrpSpPr>
          <p:nvPr/>
        </p:nvGrpSpPr>
        <p:grpSpPr bwMode="auto">
          <a:xfrm>
            <a:off x="0" y="2438400"/>
            <a:ext cx="8288338" cy="1281113"/>
            <a:chOff x="80" y="624"/>
            <a:chExt cx="5381" cy="663"/>
          </a:xfrm>
        </p:grpSpPr>
        <p:sp>
          <p:nvSpPr>
            <p:cNvPr id="3080" name="Rectangle 32"/>
            <p:cNvSpPr>
              <a:spLocks noChangeArrowheads="1"/>
            </p:cNvSpPr>
            <p:nvPr/>
          </p:nvSpPr>
          <p:spPr bwMode="ltGray">
            <a:xfrm>
              <a:off x="263" y="692"/>
              <a:ext cx="276" cy="299"/>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lnSpc>
                  <a:spcPct val="100000"/>
                </a:lnSpc>
                <a:spcBef>
                  <a:spcPct val="0"/>
                </a:spcBef>
                <a:buClrTx/>
                <a:buSzTx/>
                <a:buFontTx/>
                <a:buNone/>
              </a:pPr>
              <a:endParaRPr kumimoji="1" lang="en-GB" sz="2400"/>
            </a:p>
          </p:txBody>
        </p:sp>
        <p:sp>
          <p:nvSpPr>
            <p:cNvPr id="3081" name="Rectangle 33"/>
            <p:cNvSpPr>
              <a:spLocks noChangeArrowheads="1"/>
            </p:cNvSpPr>
            <p:nvPr/>
          </p:nvSpPr>
          <p:spPr bwMode="ltGray">
            <a:xfrm>
              <a:off x="504" y="692"/>
              <a:ext cx="207" cy="299"/>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lnSpc>
                  <a:spcPct val="100000"/>
                </a:lnSpc>
                <a:spcBef>
                  <a:spcPct val="0"/>
                </a:spcBef>
                <a:buClrTx/>
                <a:buSzTx/>
                <a:buFontTx/>
                <a:buNone/>
              </a:pPr>
              <a:endParaRPr kumimoji="1" lang="en-GB" sz="2400"/>
            </a:p>
          </p:txBody>
        </p:sp>
        <p:sp>
          <p:nvSpPr>
            <p:cNvPr id="3082" name="Rectangle 34"/>
            <p:cNvSpPr>
              <a:spLocks noChangeArrowheads="1"/>
            </p:cNvSpPr>
            <p:nvPr/>
          </p:nvSpPr>
          <p:spPr bwMode="ltGray">
            <a:xfrm>
              <a:off x="341" y="958"/>
              <a:ext cx="266" cy="299"/>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lnSpc>
                  <a:spcPct val="100000"/>
                </a:lnSpc>
                <a:spcBef>
                  <a:spcPct val="0"/>
                </a:spcBef>
                <a:buClrTx/>
                <a:buSzTx/>
                <a:buFontTx/>
                <a:buNone/>
              </a:pPr>
              <a:endParaRPr kumimoji="1" lang="en-GB" sz="2400"/>
            </a:p>
          </p:txBody>
        </p:sp>
        <p:sp>
          <p:nvSpPr>
            <p:cNvPr id="3083" name="Rectangle 35"/>
            <p:cNvSpPr>
              <a:spLocks noChangeArrowheads="1"/>
            </p:cNvSpPr>
            <p:nvPr/>
          </p:nvSpPr>
          <p:spPr bwMode="ltGray">
            <a:xfrm>
              <a:off x="574" y="958"/>
              <a:ext cx="232" cy="299"/>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lnSpc>
                  <a:spcPct val="100000"/>
                </a:lnSpc>
                <a:spcBef>
                  <a:spcPct val="0"/>
                </a:spcBef>
                <a:buClrTx/>
                <a:buSzTx/>
                <a:buFontTx/>
                <a:buNone/>
              </a:pPr>
              <a:endParaRPr kumimoji="1" lang="en-GB" sz="2400"/>
            </a:p>
          </p:txBody>
        </p:sp>
        <p:sp>
          <p:nvSpPr>
            <p:cNvPr id="3084" name="Rectangle 36"/>
            <p:cNvSpPr>
              <a:spLocks noChangeArrowheads="1"/>
            </p:cNvSpPr>
            <p:nvPr/>
          </p:nvSpPr>
          <p:spPr bwMode="ltGray">
            <a:xfrm>
              <a:off x="80" y="912"/>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lnSpc>
                  <a:spcPct val="100000"/>
                </a:lnSpc>
                <a:spcBef>
                  <a:spcPct val="0"/>
                </a:spcBef>
                <a:buClrTx/>
                <a:buSzTx/>
                <a:buFontTx/>
                <a:buNone/>
              </a:pPr>
              <a:endParaRPr kumimoji="1" lang="en-GB" sz="2400"/>
            </a:p>
          </p:txBody>
        </p:sp>
        <p:sp>
          <p:nvSpPr>
            <p:cNvPr id="3085" name="Rectangle 37"/>
            <p:cNvSpPr>
              <a:spLocks noChangeArrowheads="1"/>
            </p:cNvSpPr>
            <p:nvPr/>
          </p:nvSpPr>
          <p:spPr bwMode="gray">
            <a:xfrm>
              <a:off x="480" y="624"/>
              <a:ext cx="20" cy="66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lnSpc>
                  <a:spcPct val="100000"/>
                </a:lnSpc>
                <a:spcBef>
                  <a:spcPct val="0"/>
                </a:spcBef>
                <a:buClrTx/>
                <a:buSzTx/>
                <a:buFontTx/>
                <a:buNone/>
              </a:pPr>
              <a:endParaRPr kumimoji="1" lang="en-GB" sz="2400"/>
            </a:p>
          </p:txBody>
        </p:sp>
        <p:sp>
          <p:nvSpPr>
            <p:cNvPr id="3086" name="Rectangle 38"/>
            <p:cNvSpPr>
              <a:spLocks noChangeArrowheads="1"/>
            </p:cNvSpPr>
            <p:nvPr/>
          </p:nvSpPr>
          <p:spPr bwMode="gray">
            <a:xfrm>
              <a:off x="279" y="1122"/>
              <a:ext cx="5182" cy="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lnSpc>
                  <a:spcPct val="100000"/>
                </a:lnSpc>
                <a:spcBef>
                  <a:spcPct val="0"/>
                </a:spcBef>
                <a:buClrTx/>
                <a:buSzTx/>
                <a:buFontTx/>
                <a:buNone/>
              </a:pPr>
              <a:endParaRPr kumimoji="1" lang="en-GB" sz="2400"/>
            </a:p>
          </p:txBody>
        </p:sp>
      </p:grpSp>
    </p:spTree>
    <p:extLst>
      <p:ext uri="{BB962C8B-B14F-4D97-AF65-F5344CB8AC3E}">
        <p14:creationId xmlns:p14="http://schemas.microsoft.com/office/powerpoint/2010/main" val="214698343"/>
      </p:ext>
    </p:extLst>
  </p:cSld>
  <p:clrMapOvr>
    <a:masterClrMapping/>
  </p:clrMapOvr>
  <p:transition spd="slow" advTm="37657">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63853"/>
                                        </p:tgtEl>
                                        <p:attrNameLst>
                                          <p:attrName>style.visibility</p:attrName>
                                        </p:attrNameLst>
                                      </p:cBhvr>
                                      <p:to>
                                        <p:strVal val="visible"/>
                                      </p:to>
                                    </p:set>
                                    <p:anim calcmode="lin" valueType="num">
                                      <p:cBhvr>
                                        <p:cTn id="7" dur="500" fill="hold"/>
                                        <p:tgtEl>
                                          <p:spTgt spid="163853"/>
                                        </p:tgtEl>
                                        <p:attrNameLst>
                                          <p:attrName>ppt_w</p:attrName>
                                        </p:attrNameLst>
                                      </p:cBhvr>
                                      <p:tavLst>
                                        <p:tav tm="0">
                                          <p:val>
                                            <p:fltVal val="0"/>
                                          </p:val>
                                        </p:tav>
                                        <p:tav tm="100000">
                                          <p:val>
                                            <p:strVal val="#ppt_w"/>
                                          </p:val>
                                        </p:tav>
                                      </p:tavLst>
                                    </p:anim>
                                    <p:anim calcmode="lin" valueType="num">
                                      <p:cBhvr>
                                        <p:cTn id="8" dur="500" fill="hold"/>
                                        <p:tgtEl>
                                          <p:spTgt spid="163853"/>
                                        </p:tgtEl>
                                        <p:attrNameLst>
                                          <p:attrName>ppt_h</p:attrName>
                                        </p:attrNameLst>
                                      </p:cBhvr>
                                      <p:tavLst>
                                        <p:tav tm="0">
                                          <p:val>
                                            <p:fltVal val="0"/>
                                          </p:val>
                                        </p:tav>
                                        <p:tav tm="100000">
                                          <p:val>
                                            <p:strVal val="#ppt_h"/>
                                          </p:val>
                                        </p:tav>
                                      </p:tavLst>
                                    </p:anim>
                                    <p:anim calcmode="lin" valueType="num">
                                      <p:cBhvr>
                                        <p:cTn id="9" dur="500" fill="hold"/>
                                        <p:tgtEl>
                                          <p:spTgt spid="163853"/>
                                        </p:tgtEl>
                                        <p:attrNameLst>
                                          <p:attrName>ppt_x</p:attrName>
                                        </p:attrNameLst>
                                      </p:cBhvr>
                                      <p:tavLst>
                                        <p:tav tm="0">
                                          <p:val>
                                            <p:fltVal val="0.5"/>
                                          </p:val>
                                        </p:tav>
                                        <p:tav tm="100000">
                                          <p:val>
                                            <p:strVal val="#ppt_x"/>
                                          </p:val>
                                        </p:tav>
                                      </p:tavLst>
                                    </p:anim>
                                    <p:anim calcmode="lin" valueType="num">
                                      <p:cBhvr>
                                        <p:cTn id="10" dur="500" fill="hold"/>
                                        <p:tgtEl>
                                          <p:spTgt spid="163853"/>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par>
                          <p:cTn id="11" fill="hold" nodeType="afterGroup">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63854"/>
                                        </p:tgtEl>
                                        <p:attrNameLst>
                                          <p:attrName>style.visibility</p:attrName>
                                        </p:attrNameLst>
                                      </p:cBhvr>
                                      <p:to>
                                        <p:strVal val="visible"/>
                                      </p:to>
                                    </p:set>
                                    <p:anim calcmode="lin" valueType="num">
                                      <p:cBhvr>
                                        <p:cTn id="14" dur="500" fill="hold"/>
                                        <p:tgtEl>
                                          <p:spTgt spid="163854"/>
                                        </p:tgtEl>
                                        <p:attrNameLst>
                                          <p:attrName>ppt_w</p:attrName>
                                        </p:attrNameLst>
                                      </p:cBhvr>
                                      <p:tavLst>
                                        <p:tav tm="0">
                                          <p:val>
                                            <p:fltVal val="0"/>
                                          </p:val>
                                        </p:tav>
                                        <p:tav tm="100000">
                                          <p:val>
                                            <p:strVal val="#ppt_w"/>
                                          </p:val>
                                        </p:tav>
                                      </p:tavLst>
                                    </p:anim>
                                    <p:anim calcmode="lin" valueType="num">
                                      <p:cBhvr>
                                        <p:cTn id="15" dur="500" fill="hold"/>
                                        <p:tgtEl>
                                          <p:spTgt spid="1638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3" grpId="0" autoUpdateAnimBg="0"/>
      <p:bldP spid="163854"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304800" y="609600"/>
            <a:ext cx="8534400" cy="1058863"/>
          </a:xfrm>
        </p:spPr>
        <p:txBody>
          <a:bodyPr/>
          <a:lstStyle/>
          <a:p>
            <a:r>
              <a:rPr lang="en-US" altLang="zh-CN" dirty="0" smtClean="0">
                <a:ea typeface="宋体" charset="-122"/>
                <a:cs typeface="宋体" charset="-122"/>
              </a:rPr>
              <a:t>How to </a:t>
            </a:r>
            <a:r>
              <a:rPr lang="en-US" altLang="zh-CN" dirty="0" smtClean="0">
                <a:solidFill>
                  <a:srgbClr val="FF0000"/>
                </a:solidFill>
                <a:ea typeface="宋体" charset="-122"/>
                <a:cs typeface="宋体" charset="-122"/>
              </a:rPr>
              <a:t>ensure</a:t>
            </a:r>
            <a:r>
              <a:rPr lang="en-US" altLang="zh-CN" dirty="0" smtClean="0">
                <a:ea typeface="宋体" charset="-122"/>
                <a:cs typeface="宋体" charset="-122"/>
              </a:rPr>
              <a:t> effective service?</a:t>
            </a:r>
            <a:endParaRPr lang="en-US" altLang="zh-CN" dirty="0">
              <a:ea typeface="宋体" charset="-122"/>
              <a:cs typeface="宋体" charset="-122"/>
            </a:endParaRPr>
          </a:p>
        </p:txBody>
      </p:sp>
      <p:sp>
        <p:nvSpPr>
          <p:cNvPr id="30723" name="Content Placeholder 2"/>
          <p:cNvSpPr>
            <a:spLocks noGrp="1"/>
          </p:cNvSpPr>
          <p:nvPr>
            <p:ph idx="4294967295"/>
          </p:nvPr>
        </p:nvSpPr>
        <p:spPr>
          <a:xfrm>
            <a:off x="152400" y="1752600"/>
            <a:ext cx="8763000" cy="4419600"/>
          </a:xfrm>
        </p:spPr>
        <p:txBody>
          <a:bodyPr/>
          <a:lstStyle/>
          <a:p>
            <a:r>
              <a:rPr lang="en-US" altLang="zh-CN" sz="2400" dirty="0" smtClean="0">
                <a:solidFill>
                  <a:schemeClr val="bg2"/>
                </a:solidFill>
                <a:ea typeface="宋体" charset="-122"/>
                <a:cs typeface="宋体" charset="-122"/>
              </a:rPr>
              <a:t>How to let </a:t>
            </a:r>
            <a:r>
              <a:rPr lang="en-US" altLang="zh-CN" sz="2400" dirty="0" smtClean="0">
                <a:solidFill>
                  <a:srgbClr val="0066CC"/>
                </a:solidFill>
                <a:ea typeface="宋体" charset="-122"/>
                <a:cs typeface="宋体" charset="-122"/>
              </a:rPr>
              <a:t>limited server resources serve more users</a:t>
            </a:r>
            <a:br>
              <a:rPr lang="en-US" altLang="zh-CN" sz="2400" dirty="0" smtClean="0">
                <a:solidFill>
                  <a:srgbClr val="0066CC"/>
                </a:solidFill>
                <a:ea typeface="宋体" charset="-122"/>
                <a:cs typeface="宋体" charset="-122"/>
              </a:rPr>
            </a:br>
            <a:r>
              <a:rPr lang="en-US" altLang="zh-CN" sz="2400" dirty="0" smtClean="0">
                <a:solidFill>
                  <a:srgbClr val="0066CC"/>
                </a:solidFill>
                <a:ea typeface="宋体" charset="-122"/>
                <a:cs typeface="宋体" charset="-122"/>
              </a:rPr>
              <a:t>(high utilization </a:t>
            </a:r>
            <a:r>
              <a:rPr lang="en-US" altLang="zh-CN" sz="2400" dirty="0">
                <a:solidFill>
                  <a:schemeClr val="bg2"/>
                </a:solidFill>
                <a:ea typeface="宋体" charset="-122"/>
                <a:cs typeface="宋体" charset="-122"/>
              </a:rPr>
              <a:t>for server resources</a:t>
            </a:r>
            <a:r>
              <a:rPr lang="en-US" altLang="zh-CN" sz="2400" dirty="0" smtClean="0">
                <a:solidFill>
                  <a:srgbClr val="0066CC"/>
                </a:solidFill>
                <a:ea typeface="宋体" charset="-122"/>
                <a:cs typeface="宋体" charset="-122"/>
              </a:rPr>
              <a:t>)</a:t>
            </a:r>
            <a:r>
              <a:rPr lang="en-US" altLang="zh-CN" sz="2400" dirty="0" smtClean="0">
                <a:solidFill>
                  <a:schemeClr val="bg2"/>
                </a:solidFill>
                <a:ea typeface="宋体" charset="-122"/>
                <a:cs typeface="宋体" charset="-122"/>
              </a:rPr>
              <a:t>?</a:t>
            </a:r>
            <a:br>
              <a:rPr lang="en-US" altLang="zh-CN" sz="2400" dirty="0" smtClean="0">
                <a:solidFill>
                  <a:schemeClr val="bg2"/>
                </a:solidFill>
                <a:ea typeface="宋体" charset="-122"/>
                <a:cs typeface="宋体" charset="-122"/>
              </a:rPr>
            </a:br>
            <a:endParaRPr lang="en-US" altLang="zh-CN" sz="2400" dirty="0">
              <a:solidFill>
                <a:schemeClr val="bg2"/>
              </a:solidFill>
              <a:ea typeface="宋体" charset="-122"/>
              <a:cs typeface="宋体" charset="-122"/>
            </a:endParaRPr>
          </a:p>
          <a:p>
            <a:r>
              <a:rPr lang="en-US" altLang="zh-CN" sz="2400" dirty="0" smtClean="0">
                <a:solidFill>
                  <a:schemeClr val="bg2"/>
                </a:solidFill>
                <a:ea typeface="宋体" charset="-122"/>
                <a:cs typeface="宋体" charset="-122"/>
              </a:rPr>
              <a:t>How </a:t>
            </a:r>
            <a:r>
              <a:rPr lang="en-US" altLang="zh-CN" sz="2400" dirty="0">
                <a:solidFill>
                  <a:schemeClr val="bg2"/>
                </a:solidFill>
                <a:ea typeface="宋体" charset="-122"/>
                <a:cs typeface="宋体" charset="-122"/>
              </a:rPr>
              <a:t>to </a:t>
            </a:r>
            <a:r>
              <a:rPr lang="en-US" altLang="zh-CN" sz="2400" dirty="0" smtClean="0">
                <a:solidFill>
                  <a:schemeClr val="bg2"/>
                </a:solidFill>
                <a:ea typeface="宋体" charset="-122"/>
                <a:cs typeface="宋体" charset="-122"/>
              </a:rPr>
              <a:t>deliver fair services for </a:t>
            </a:r>
            <a:r>
              <a:rPr lang="en-US" altLang="zh-CN" sz="2400" dirty="0">
                <a:solidFill>
                  <a:schemeClr val="bg2"/>
                </a:solidFill>
                <a:ea typeface="宋体" charset="-122"/>
                <a:cs typeface="宋体" charset="-122"/>
              </a:rPr>
              <a:t>the server </a:t>
            </a:r>
            <a:r>
              <a:rPr lang="en-US" altLang="zh-CN" sz="2400" dirty="0" smtClean="0">
                <a:solidFill>
                  <a:schemeClr val="bg2"/>
                </a:solidFill>
                <a:ea typeface="宋体" charset="-122"/>
                <a:cs typeface="宋体" charset="-122"/>
              </a:rPr>
              <a:t>load?</a:t>
            </a:r>
            <a:br>
              <a:rPr lang="en-US" altLang="zh-CN" sz="2400" dirty="0" smtClean="0">
                <a:solidFill>
                  <a:schemeClr val="bg2"/>
                </a:solidFill>
                <a:ea typeface="宋体" charset="-122"/>
                <a:cs typeface="宋体" charset="-122"/>
              </a:rPr>
            </a:br>
            <a:endParaRPr lang="en-US" altLang="zh-CN" sz="2400" dirty="0" smtClean="0">
              <a:solidFill>
                <a:schemeClr val="bg2"/>
              </a:solidFill>
              <a:ea typeface="宋体" charset="-122"/>
              <a:cs typeface="宋体" charset="-122"/>
            </a:endParaRPr>
          </a:p>
          <a:p>
            <a:r>
              <a:rPr lang="en-US" altLang="zh-CN" sz="2400" dirty="0" smtClean="0">
                <a:solidFill>
                  <a:schemeClr val="bg2"/>
                </a:solidFill>
                <a:ea typeface="宋体" charset="-122"/>
                <a:cs typeface="宋体" charset="-122"/>
              </a:rPr>
              <a:t>How </a:t>
            </a:r>
            <a:r>
              <a:rPr lang="en-US" altLang="zh-CN" sz="2400" dirty="0">
                <a:solidFill>
                  <a:schemeClr val="bg2"/>
                </a:solidFill>
                <a:ea typeface="宋体" charset="-122"/>
                <a:cs typeface="宋体" charset="-122"/>
              </a:rPr>
              <a:t>to process the uses’ jobs in servers </a:t>
            </a:r>
            <a:r>
              <a:rPr lang="en-US" altLang="zh-CN" sz="2400" dirty="0" smtClean="0">
                <a:solidFill>
                  <a:schemeClr val="bg2"/>
                </a:solidFill>
                <a:ea typeface="宋体" charset="-122"/>
                <a:cs typeface="宋体" charset="-122"/>
              </a:rPr>
              <a:t>faster or in </a:t>
            </a:r>
            <a:r>
              <a:rPr lang="en-US" altLang="zh-CN" sz="2400" dirty="0">
                <a:solidFill>
                  <a:schemeClr val="bg2"/>
                </a:solidFill>
                <a:ea typeface="宋体" charset="-122"/>
                <a:cs typeface="宋体" charset="-122"/>
              </a:rPr>
              <a:t>time? </a:t>
            </a:r>
            <a:endParaRPr lang="en-US" altLang="zh-CN" sz="2400" dirty="0" smtClean="0">
              <a:solidFill>
                <a:schemeClr val="bg2"/>
              </a:solidFill>
              <a:ea typeface="宋体" charset="-122"/>
              <a:cs typeface="宋体" charset="-122"/>
            </a:endParaRPr>
          </a:p>
          <a:p>
            <a:endParaRPr lang="en-US" altLang="zh-CN" sz="2400" dirty="0">
              <a:solidFill>
                <a:schemeClr val="bg2"/>
              </a:solidFill>
              <a:ea typeface="宋体" charset="-122"/>
              <a:cs typeface="宋体" charset="-122"/>
            </a:endParaRPr>
          </a:p>
          <a:p>
            <a:r>
              <a:rPr lang="en-US" altLang="zh-CN" sz="2400" dirty="0" smtClean="0">
                <a:solidFill>
                  <a:schemeClr val="bg2"/>
                </a:solidFill>
                <a:ea typeface="宋体" charset="-122"/>
                <a:cs typeface="宋体" charset="-122"/>
              </a:rPr>
              <a:t>How to predict the performance of Servers?</a:t>
            </a:r>
            <a:endParaRPr lang="en-US" altLang="zh-CN" sz="2400" dirty="0">
              <a:solidFill>
                <a:schemeClr val="bg2"/>
              </a:solidFill>
              <a:ea typeface="宋体" charset="-122"/>
              <a:cs typeface="宋体" charset="-122"/>
            </a:endParaRPr>
          </a:p>
        </p:txBody>
      </p:sp>
    </p:spTree>
    <p:extLst>
      <p:ext uri="{BB962C8B-B14F-4D97-AF65-F5344CB8AC3E}">
        <p14:creationId xmlns:p14="http://schemas.microsoft.com/office/powerpoint/2010/main" val="3496990654"/>
      </p:ext>
    </p:extLst>
  </p:cSld>
  <p:clrMapOvr>
    <a:masterClrMapping/>
  </p:clrMapOvr>
  <p:transition advTm="38078"/>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 name="圆柱形 75"/>
          <p:cNvSpPr/>
          <p:nvPr/>
        </p:nvSpPr>
        <p:spPr bwMode="auto">
          <a:xfrm>
            <a:off x="1758950" y="4681538"/>
            <a:ext cx="228600" cy="457200"/>
          </a:xfrm>
          <a:prstGeom prst="can">
            <a:avLst/>
          </a:prstGeom>
          <a:solidFill>
            <a:schemeClr val="bg1">
              <a:lumMod val="75000"/>
            </a:schemeClr>
          </a:solidFill>
          <a:ln w="9525" cap="flat" cmpd="sng" algn="ctr">
            <a:solidFill>
              <a:srgbClr val="CCECFF"/>
            </a:solidFill>
            <a:prstDash val="solid"/>
            <a:round/>
            <a:headEnd type="none" w="med" len="med"/>
            <a:tailEnd type="none" w="med" len="med"/>
          </a:ln>
          <a:effectLst/>
        </p:spPr>
        <p:txBody>
          <a:bodyPr/>
          <a:lstStyle/>
          <a:p>
            <a:pPr marL="533400" indent="-533400">
              <a:defRPr/>
            </a:pPr>
            <a:endParaRPr lang="zh-CN" altLang="en-US"/>
          </a:p>
        </p:txBody>
      </p:sp>
      <p:sp>
        <p:nvSpPr>
          <p:cNvPr id="20483" name="Rectangle 2"/>
          <p:cNvSpPr>
            <a:spLocks noGrp="1" noChangeArrowheads="1"/>
          </p:cNvSpPr>
          <p:nvPr>
            <p:ph type="title" sz="quarter" idx="4294967295"/>
          </p:nvPr>
        </p:nvSpPr>
        <p:spPr>
          <a:xfrm>
            <a:off x="1143000" y="465137"/>
            <a:ext cx="8791575" cy="1058863"/>
          </a:xfrm>
        </p:spPr>
        <p:txBody>
          <a:bodyPr/>
          <a:lstStyle/>
          <a:p>
            <a:pPr eaLnBrk="1" hangingPunct="1"/>
            <a:r>
              <a:rPr lang="en-US" altLang="zh-CN" dirty="0" smtClean="0">
                <a:ea typeface="宋体" pitchFamily="2" charset="-122"/>
              </a:rPr>
              <a:t>Possible Methods </a:t>
            </a:r>
            <a:endParaRPr lang="zh-CN" altLang="en-US" dirty="0" smtClean="0">
              <a:ea typeface="宋体" pitchFamily="2" charset="-122"/>
            </a:endParaRPr>
          </a:p>
        </p:txBody>
      </p:sp>
      <p:sp>
        <p:nvSpPr>
          <p:cNvPr id="20485"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zh-CN" altLang="en-US"/>
          </a:p>
        </p:txBody>
      </p:sp>
      <p:sp>
        <p:nvSpPr>
          <p:cNvPr id="20486" name="Rectangle 14"/>
          <p:cNvSpPr>
            <a:spLocks noChangeArrowheads="1"/>
          </p:cNvSpPr>
          <p:nvPr/>
        </p:nvSpPr>
        <p:spPr bwMode="auto">
          <a:xfrm>
            <a:off x="-1609725" y="2874264"/>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zh-CN" altLang="en-US"/>
          </a:p>
        </p:txBody>
      </p:sp>
      <p:sp>
        <p:nvSpPr>
          <p:cNvPr id="20487"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zh-CN" altLang="en-US"/>
          </a:p>
        </p:txBody>
      </p:sp>
      <p:sp>
        <p:nvSpPr>
          <p:cNvPr id="528400" name="Text Box 16"/>
          <p:cNvSpPr txBox="1">
            <a:spLocks noChangeArrowheads="1"/>
          </p:cNvSpPr>
          <p:nvPr/>
        </p:nvSpPr>
        <p:spPr bwMode="auto">
          <a:xfrm>
            <a:off x="762000" y="1600200"/>
            <a:ext cx="81534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800">
                <a:solidFill>
                  <a:schemeClr val="tx1"/>
                </a:solidFill>
                <a:latin typeface="Tahoma" pitchFamily="34" charset="0"/>
                <a:ea typeface="宋体" pitchFamily="2" charset="-122"/>
              </a:defRPr>
            </a:lvl1pPr>
            <a:lvl2pPr marL="742950" indent="-285750" eaLnBrk="0" hangingPunct="0">
              <a:defRPr sz="2800">
                <a:solidFill>
                  <a:schemeClr val="tx1"/>
                </a:solidFill>
                <a:latin typeface="Tahoma" pitchFamily="34" charset="0"/>
                <a:ea typeface="宋体" pitchFamily="2" charset="-122"/>
              </a:defRPr>
            </a:lvl2pPr>
            <a:lvl3pPr marL="1143000" indent="-228600" eaLnBrk="0" hangingPunct="0">
              <a:defRPr sz="2800">
                <a:solidFill>
                  <a:schemeClr val="tx1"/>
                </a:solidFill>
                <a:latin typeface="Tahoma" pitchFamily="34" charset="0"/>
                <a:ea typeface="宋体" pitchFamily="2" charset="-122"/>
              </a:defRPr>
            </a:lvl3pPr>
            <a:lvl4pPr marL="1600200" indent="-228600" eaLnBrk="0" hangingPunct="0">
              <a:defRPr sz="2800">
                <a:solidFill>
                  <a:schemeClr val="tx1"/>
                </a:solidFill>
                <a:latin typeface="Tahoma" pitchFamily="34" charset="0"/>
                <a:ea typeface="宋体" pitchFamily="2" charset="-122"/>
              </a:defRPr>
            </a:lvl4pPr>
            <a:lvl5pPr marL="2057400" indent="-228600" eaLnBrk="0" hangingPunct="0">
              <a:defRPr sz="2800">
                <a:solidFill>
                  <a:schemeClr val="tx1"/>
                </a:solidFill>
                <a:latin typeface="Tahoma" pitchFamily="34" charset="0"/>
                <a:ea typeface="宋体" pitchFamily="2" charset="-122"/>
              </a:defRPr>
            </a:lvl5pPr>
            <a:lvl6pPr marL="2514600" indent="-228600" eaLnBrk="0" fontAlgn="base" hangingPunct="0">
              <a:lnSpc>
                <a:spcPct val="110000"/>
              </a:lnSpc>
              <a:spcBef>
                <a:spcPct val="20000"/>
              </a:spcBef>
              <a:spcAft>
                <a:spcPct val="0"/>
              </a:spcAft>
              <a:buClr>
                <a:schemeClr val="folHlink"/>
              </a:buClr>
              <a:buSzPct val="60000"/>
              <a:buFont typeface="Wingdings" pitchFamily="2" charset="2"/>
              <a:defRPr sz="2800">
                <a:solidFill>
                  <a:schemeClr val="tx1"/>
                </a:solidFill>
                <a:latin typeface="Tahoma" pitchFamily="34" charset="0"/>
                <a:ea typeface="宋体" pitchFamily="2" charset="-122"/>
              </a:defRPr>
            </a:lvl6pPr>
            <a:lvl7pPr marL="2971800" indent="-228600" eaLnBrk="0" fontAlgn="base" hangingPunct="0">
              <a:lnSpc>
                <a:spcPct val="110000"/>
              </a:lnSpc>
              <a:spcBef>
                <a:spcPct val="20000"/>
              </a:spcBef>
              <a:spcAft>
                <a:spcPct val="0"/>
              </a:spcAft>
              <a:buClr>
                <a:schemeClr val="folHlink"/>
              </a:buClr>
              <a:buSzPct val="60000"/>
              <a:buFont typeface="Wingdings" pitchFamily="2" charset="2"/>
              <a:defRPr sz="2800">
                <a:solidFill>
                  <a:schemeClr val="tx1"/>
                </a:solidFill>
                <a:latin typeface="Tahoma" pitchFamily="34" charset="0"/>
                <a:ea typeface="宋体" pitchFamily="2" charset="-122"/>
              </a:defRPr>
            </a:lvl7pPr>
            <a:lvl8pPr marL="3429000" indent="-228600" eaLnBrk="0" fontAlgn="base" hangingPunct="0">
              <a:lnSpc>
                <a:spcPct val="110000"/>
              </a:lnSpc>
              <a:spcBef>
                <a:spcPct val="20000"/>
              </a:spcBef>
              <a:spcAft>
                <a:spcPct val="0"/>
              </a:spcAft>
              <a:buClr>
                <a:schemeClr val="folHlink"/>
              </a:buClr>
              <a:buSzPct val="60000"/>
              <a:buFont typeface="Wingdings" pitchFamily="2" charset="2"/>
              <a:defRPr sz="2800">
                <a:solidFill>
                  <a:schemeClr val="tx1"/>
                </a:solidFill>
                <a:latin typeface="Tahoma" pitchFamily="34" charset="0"/>
                <a:ea typeface="宋体" pitchFamily="2" charset="-122"/>
              </a:defRPr>
            </a:lvl8pPr>
            <a:lvl9pPr marL="3886200" indent="-228600" eaLnBrk="0" fontAlgn="base" hangingPunct="0">
              <a:lnSpc>
                <a:spcPct val="110000"/>
              </a:lnSpc>
              <a:spcBef>
                <a:spcPct val="20000"/>
              </a:spcBef>
              <a:spcAft>
                <a:spcPct val="0"/>
              </a:spcAft>
              <a:buClr>
                <a:schemeClr val="folHlink"/>
              </a:buClr>
              <a:buSzPct val="60000"/>
              <a:buFont typeface="Wingdings" pitchFamily="2" charset="2"/>
              <a:defRPr sz="2800">
                <a:solidFill>
                  <a:schemeClr val="tx1"/>
                </a:solidFill>
                <a:latin typeface="Tahoma" pitchFamily="34" charset="0"/>
                <a:ea typeface="宋体" pitchFamily="2" charset="-122"/>
              </a:defRPr>
            </a:lvl9pPr>
          </a:lstStyle>
          <a:p>
            <a:pPr eaLnBrk="1" hangingPunct="1">
              <a:lnSpc>
                <a:spcPct val="120000"/>
              </a:lnSpc>
              <a:buFont typeface="Wingdings" pitchFamily="2" charset="2"/>
              <a:buChar char="n"/>
            </a:pPr>
            <a:r>
              <a:rPr lang="en-US" altLang="zh-CN" sz="2000" b="1" dirty="0" smtClean="0"/>
              <a:t>Method</a:t>
            </a:r>
            <a:r>
              <a:rPr lang="en-US" altLang="zh-CN" sz="2000" dirty="0" smtClean="0"/>
              <a:t>: Use </a:t>
            </a:r>
            <a:r>
              <a:rPr lang="en-US" altLang="zh-CN" sz="2000" dirty="0">
                <a:solidFill>
                  <a:srgbClr val="000099"/>
                </a:solidFill>
                <a:cs typeface="Times New Roman" pitchFamily="18" charset="0"/>
              </a:rPr>
              <a:t>Failure Detector </a:t>
            </a:r>
            <a:r>
              <a:rPr lang="en-US" altLang="zh-CN" sz="2000" dirty="0" smtClean="0">
                <a:solidFill>
                  <a:srgbClr val="000099"/>
                </a:solidFill>
                <a:cs typeface="Times New Roman" pitchFamily="18" charset="0"/>
              </a:rPr>
              <a:t>to get </a:t>
            </a:r>
            <a:r>
              <a:rPr lang="en-US" altLang="zh-CN" sz="2000" dirty="0">
                <a:solidFill>
                  <a:srgbClr val="000099"/>
                </a:solidFill>
                <a:cs typeface="Times New Roman" pitchFamily="18" charset="0"/>
              </a:rPr>
              <a:t>current </a:t>
            </a:r>
            <a:r>
              <a:rPr lang="en-US" altLang="zh-CN" sz="2000" dirty="0" smtClean="0">
                <a:solidFill>
                  <a:srgbClr val="000099"/>
                </a:solidFill>
                <a:cs typeface="Times New Roman" pitchFamily="18" charset="0"/>
              </a:rPr>
              <a:t>states</a:t>
            </a:r>
            <a:r>
              <a:rPr lang="en-US" altLang="zh-CN" sz="2000" dirty="0" smtClean="0"/>
              <a:t> to dynamically </a:t>
            </a:r>
            <a:r>
              <a:rPr lang="en-US" altLang="zh-CN" sz="2000" dirty="0" smtClean="0">
                <a:solidFill>
                  <a:srgbClr val="000099"/>
                </a:solidFill>
              </a:rPr>
              <a:t>adjust new assignments </a:t>
            </a:r>
            <a:r>
              <a:rPr lang="en-US" altLang="zh-CN" sz="2000" dirty="0" smtClean="0"/>
              <a:t>to </a:t>
            </a:r>
            <a:r>
              <a:rPr lang="en-US" altLang="zh-CN" sz="2000" dirty="0" smtClean="0">
                <a:solidFill>
                  <a:srgbClr val="0066CC"/>
                </a:solidFill>
              </a:rPr>
              <a:t>the servers </a:t>
            </a:r>
            <a:r>
              <a:rPr lang="en-US" altLang="zh-CN" sz="2000" dirty="0" smtClean="0">
                <a:solidFill>
                  <a:schemeClr val="folHlink"/>
                </a:solidFill>
              </a:rPr>
              <a:t>(Support by IBM/NSF)</a:t>
            </a:r>
            <a:endParaRPr lang="zh-CN" altLang="en-US" sz="2000" dirty="0">
              <a:solidFill>
                <a:schemeClr val="folHlink"/>
              </a:solidFill>
            </a:endParaRPr>
          </a:p>
        </p:txBody>
      </p:sp>
      <p:sp>
        <p:nvSpPr>
          <p:cNvPr id="20489" name="Oval 17"/>
          <p:cNvSpPr>
            <a:spLocks noChangeArrowheads="1"/>
          </p:cNvSpPr>
          <p:nvPr/>
        </p:nvSpPr>
        <p:spPr bwMode="auto">
          <a:xfrm>
            <a:off x="3124200" y="1828800"/>
            <a:ext cx="1981200" cy="1828800"/>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zh-CN" altLang="en-US"/>
          </a:p>
        </p:txBody>
      </p:sp>
      <p:graphicFrame>
        <p:nvGraphicFramePr>
          <p:cNvPr id="528458" name="Object 74"/>
          <p:cNvGraphicFramePr>
            <a:graphicFrameLocks noGrp="1" noChangeAspect="1"/>
          </p:cNvGraphicFramePr>
          <p:nvPr>
            <p:ph sz="quarter" idx="4294967295"/>
            <p:extLst>
              <p:ext uri="{D42A27DB-BD31-4B8C-83A1-F6EECF244321}">
                <p14:modId xmlns:p14="http://schemas.microsoft.com/office/powerpoint/2010/main" val="3879497520"/>
              </p:ext>
            </p:extLst>
          </p:nvPr>
        </p:nvGraphicFramePr>
        <p:xfrm>
          <a:off x="1965325" y="4838700"/>
          <a:ext cx="866775" cy="803275"/>
        </p:xfrm>
        <a:graphic>
          <a:graphicData uri="http://schemas.openxmlformats.org/presentationml/2006/ole">
            <mc:AlternateContent xmlns:mc="http://schemas.openxmlformats.org/markup-compatibility/2006">
              <mc:Choice xmlns:v="urn:schemas-microsoft-com:vml" Requires="v">
                <p:oleObj spid="_x0000_s200753" name="Visio" r:id="rId5" imgW="1333500" imgH="1231900" progId="">
                  <p:embed/>
                </p:oleObj>
              </mc:Choice>
              <mc:Fallback>
                <p:oleObj name="Visio" r:id="rId5" imgW="1333500" imgH="1231900" progId="">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5325" y="4838700"/>
                        <a:ext cx="866775" cy="803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528470" name="Object 86"/>
          <p:cNvGraphicFramePr>
            <a:graphicFrameLocks noChangeAspect="1"/>
          </p:cNvGraphicFramePr>
          <p:nvPr>
            <p:extLst>
              <p:ext uri="{D42A27DB-BD31-4B8C-83A1-F6EECF244321}">
                <p14:modId xmlns:p14="http://schemas.microsoft.com/office/powerpoint/2010/main" val="3571583335"/>
              </p:ext>
            </p:extLst>
          </p:nvPr>
        </p:nvGraphicFramePr>
        <p:xfrm>
          <a:off x="7059613" y="4800600"/>
          <a:ext cx="801687" cy="744538"/>
        </p:xfrm>
        <a:graphic>
          <a:graphicData uri="http://schemas.openxmlformats.org/presentationml/2006/ole">
            <mc:AlternateContent xmlns:mc="http://schemas.openxmlformats.org/markup-compatibility/2006">
              <mc:Choice xmlns:v="urn:schemas-microsoft-com:vml" Requires="v">
                <p:oleObj spid="_x0000_s200754" name="Visio" r:id="rId7" imgW="939800" imgH="863600" progId="">
                  <p:embed/>
                </p:oleObj>
              </mc:Choice>
              <mc:Fallback>
                <p:oleObj name="Visio" r:id="rId7" imgW="939800" imgH="8636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59613" y="4800600"/>
                        <a:ext cx="801687" cy="744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528472" name="Object 88"/>
          <p:cNvGraphicFramePr>
            <a:graphicFrameLocks noChangeAspect="1"/>
          </p:cNvGraphicFramePr>
          <p:nvPr>
            <p:extLst>
              <p:ext uri="{D42A27DB-BD31-4B8C-83A1-F6EECF244321}">
                <p14:modId xmlns:p14="http://schemas.microsoft.com/office/powerpoint/2010/main" val="3024454476"/>
              </p:ext>
            </p:extLst>
          </p:nvPr>
        </p:nvGraphicFramePr>
        <p:xfrm>
          <a:off x="5416550" y="3878263"/>
          <a:ext cx="925513" cy="752475"/>
        </p:xfrm>
        <a:graphic>
          <a:graphicData uri="http://schemas.openxmlformats.org/presentationml/2006/ole">
            <mc:AlternateContent xmlns:mc="http://schemas.openxmlformats.org/markup-compatibility/2006">
              <mc:Choice xmlns:v="urn:schemas-microsoft-com:vml" Requires="v">
                <p:oleObj spid="_x0000_s200755" name="Visio" r:id="rId9" imgW="800100" imgH="1016000" progId="">
                  <p:embed/>
                </p:oleObj>
              </mc:Choice>
              <mc:Fallback>
                <p:oleObj name="Visio" r:id="rId9" imgW="800100" imgH="10160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6550" y="3878263"/>
                        <a:ext cx="925513" cy="752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528475" name="Object 91"/>
          <p:cNvGraphicFramePr>
            <a:graphicFrameLocks noChangeAspect="1"/>
          </p:cNvGraphicFramePr>
          <p:nvPr>
            <p:extLst>
              <p:ext uri="{D42A27DB-BD31-4B8C-83A1-F6EECF244321}">
                <p14:modId xmlns:p14="http://schemas.microsoft.com/office/powerpoint/2010/main" val="715230382"/>
              </p:ext>
            </p:extLst>
          </p:nvPr>
        </p:nvGraphicFramePr>
        <p:xfrm>
          <a:off x="3833605" y="3900486"/>
          <a:ext cx="925513" cy="752475"/>
        </p:xfrm>
        <a:graphic>
          <a:graphicData uri="http://schemas.openxmlformats.org/presentationml/2006/ole">
            <mc:AlternateContent xmlns:mc="http://schemas.openxmlformats.org/markup-compatibility/2006">
              <mc:Choice xmlns:v="urn:schemas-microsoft-com:vml" Requires="v">
                <p:oleObj spid="_x0000_s200756" name="Visio" r:id="rId11" imgW="800100" imgH="1016000" progId="">
                  <p:embed/>
                </p:oleObj>
              </mc:Choice>
              <mc:Fallback>
                <p:oleObj name="Visio" r:id="rId11" imgW="800100" imgH="101600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33605" y="3900486"/>
                        <a:ext cx="925513" cy="752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528476" name="Object 92"/>
          <p:cNvGraphicFramePr>
            <a:graphicFrameLocks noGrp="1" noChangeAspect="1"/>
          </p:cNvGraphicFramePr>
          <p:nvPr>
            <p:ph sz="quarter" idx="4294967295"/>
            <p:extLst>
              <p:ext uri="{D42A27DB-BD31-4B8C-83A1-F6EECF244321}">
                <p14:modId xmlns:p14="http://schemas.microsoft.com/office/powerpoint/2010/main" val="4008126796"/>
              </p:ext>
            </p:extLst>
          </p:nvPr>
        </p:nvGraphicFramePr>
        <p:xfrm>
          <a:off x="1600200" y="2743200"/>
          <a:ext cx="947738" cy="896938"/>
        </p:xfrm>
        <a:graphic>
          <a:graphicData uri="http://schemas.openxmlformats.org/presentationml/2006/ole">
            <mc:AlternateContent xmlns:mc="http://schemas.openxmlformats.org/markup-compatibility/2006">
              <mc:Choice xmlns:v="urn:schemas-microsoft-com:vml" Requires="v">
                <p:oleObj spid="_x0000_s200757" name="Visio" r:id="rId13" imgW="1346200" imgH="1270000" progId="">
                  <p:embed/>
                </p:oleObj>
              </mc:Choice>
              <mc:Fallback>
                <p:oleObj name="Visio" r:id="rId13" imgW="1346200" imgH="1270000" progId="">
                  <p:embed/>
                  <p:pic>
                    <p:nvPicPr>
                      <p:cNvPr id="0" name=""/>
                      <p:cNvPicPr>
                        <a:picLocks noGrp="1"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00200" y="2743200"/>
                        <a:ext cx="947738" cy="896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20499" name="Line 93"/>
          <p:cNvSpPr>
            <a:spLocks noChangeShapeType="1"/>
          </p:cNvSpPr>
          <p:nvPr/>
        </p:nvSpPr>
        <p:spPr bwMode="auto">
          <a:xfrm flipV="1">
            <a:off x="2901950" y="4402138"/>
            <a:ext cx="533400" cy="38100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28478" name="Line 94"/>
          <p:cNvSpPr>
            <a:spLocks noChangeShapeType="1"/>
          </p:cNvSpPr>
          <p:nvPr/>
        </p:nvSpPr>
        <p:spPr bwMode="auto">
          <a:xfrm flipV="1">
            <a:off x="2673350" y="4213225"/>
            <a:ext cx="1171575" cy="79851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28479" name="Line 95"/>
          <p:cNvSpPr>
            <a:spLocks noChangeShapeType="1"/>
          </p:cNvSpPr>
          <p:nvPr/>
        </p:nvSpPr>
        <p:spPr bwMode="auto">
          <a:xfrm>
            <a:off x="2514600" y="3324547"/>
            <a:ext cx="1330325" cy="696591"/>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28480" name="Line 96"/>
          <p:cNvSpPr>
            <a:spLocks noChangeShapeType="1"/>
          </p:cNvSpPr>
          <p:nvPr/>
        </p:nvSpPr>
        <p:spPr bwMode="auto">
          <a:xfrm flipV="1">
            <a:off x="4618038" y="4097338"/>
            <a:ext cx="874712" cy="46037"/>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a:p>
        </p:txBody>
      </p:sp>
      <p:sp>
        <p:nvSpPr>
          <p:cNvPr id="528483" name="Line 99"/>
          <p:cNvSpPr>
            <a:spLocks noChangeShapeType="1"/>
          </p:cNvSpPr>
          <p:nvPr/>
        </p:nvSpPr>
        <p:spPr bwMode="auto">
          <a:xfrm flipV="1">
            <a:off x="6254750" y="3487738"/>
            <a:ext cx="6858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28484" name="Line 100"/>
          <p:cNvSpPr>
            <a:spLocks noChangeShapeType="1"/>
          </p:cNvSpPr>
          <p:nvPr/>
        </p:nvSpPr>
        <p:spPr bwMode="auto">
          <a:xfrm>
            <a:off x="6254750" y="4325938"/>
            <a:ext cx="685800" cy="7620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28489" name="Rectangle 105"/>
          <p:cNvSpPr>
            <a:spLocks noChangeArrowheads="1"/>
          </p:cNvSpPr>
          <p:nvPr/>
        </p:nvSpPr>
        <p:spPr bwMode="auto">
          <a:xfrm>
            <a:off x="3130550" y="3767138"/>
            <a:ext cx="39688" cy="115887"/>
          </a:xfrm>
          <a:prstGeom prst="rect">
            <a:avLst/>
          </a:prstGeom>
          <a:solidFill>
            <a:schemeClr val="folHlink"/>
          </a:solidFill>
          <a:ln w="9525">
            <a:solidFill>
              <a:schemeClr val="tx1"/>
            </a:solidFill>
            <a:miter lim="800000"/>
            <a:headEnd/>
            <a:tailEnd/>
          </a:ln>
        </p:spPr>
        <p:txBody>
          <a:bodyPr wrap="none" anchor="ctr"/>
          <a:lstStyle/>
          <a:p>
            <a:endParaRPr lang="zh-CN" altLang="en-US"/>
          </a:p>
        </p:txBody>
      </p:sp>
      <p:sp>
        <p:nvSpPr>
          <p:cNvPr id="528490" name="Rectangle 106"/>
          <p:cNvSpPr>
            <a:spLocks noChangeArrowheads="1"/>
          </p:cNvSpPr>
          <p:nvPr/>
        </p:nvSpPr>
        <p:spPr bwMode="auto">
          <a:xfrm>
            <a:off x="3054350" y="3690938"/>
            <a:ext cx="39688" cy="115887"/>
          </a:xfrm>
          <a:prstGeom prst="rect">
            <a:avLst/>
          </a:prstGeom>
          <a:solidFill>
            <a:schemeClr val="folHlink"/>
          </a:solidFill>
          <a:ln w="9525">
            <a:solidFill>
              <a:schemeClr val="tx1"/>
            </a:solidFill>
            <a:miter lim="800000"/>
            <a:headEnd/>
            <a:tailEnd/>
          </a:ln>
        </p:spPr>
        <p:txBody>
          <a:bodyPr wrap="none" anchor="ctr"/>
          <a:lstStyle/>
          <a:p>
            <a:endParaRPr lang="zh-CN" altLang="en-US"/>
          </a:p>
        </p:txBody>
      </p:sp>
      <p:sp>
        <p:nvSpPr>
          <p:cNvPr id="528493" name="Rectangle 109"/>
          <p:cNvSpPr>
            <a:spLocks noChangeArrowheads="1"/>
          </p:cNvSpPr>
          <p:nvPr/>
        </p:nvSpPr>
        <p:spPr bwMode="auto">
          <a:xfrm>
            <a:off x="3206750" y="4427538"/>
            <a:ext cx="39688" cy="115887"/>
          </a:xfrm>
          <a:prstGeom prst="rect">
            <a:avLst/>
          </a:prstGeom>
          <a:solidFill>
            <a:schemeClr val="hlink"/>
          </a:solidFill>
          <a:ln w="9525">
            <a:solidFill>
              <a:schemeClr val="tx1"/>
            </a:solidFill>
            <a:miter lim="800000"/>
            <a:headEnd/>
            <a:tailEnd/>
          </a:ln>
        </p:spPr>
        <p:txBody>
          <a:bodyPr wrap="none" anchor="ctr"/>
          <a:lstStyle/>
          <a:p>
            <a:endParaRPr lang="zh-CN" altLang="en-US"/>
          </a:p>
        </p:txBody>
      </p:sp>
      <p:sp>
        <p:nvSpPr>
          <p:cNvPr id="528494" name="Rectangle 110"/>
          <p:cNvSpPr>
            <a:spLocks noChangeArrowheads="1"/>
          </p:cNvSpPr>
          <p:nvPr/>
        </p:nvSpPr>
        <p:spPr bwMode="auto">
          <a:xfrm>
            <a:off x="3130550" y="4503738"/>
            <a:ext cx="39688" cy="115887"/>
          </a:xfrm>
          <a:prstGeom prst="rect">
            <a:avLst/>
          </a:prstGeom>
          <a:solidFill>
            <a:schemeClr val="hlink"/>
          </a:solidFill>
          <a:ln w="9525">
            <a:solidFill>
              <a:schemeClr val="tx1"/>
            </a:solidFill>
            <a:miter lim="800000"/>
            <a:headEnd/>
            <a:tailEnd/>
          </a:ln>
        </p:spPr>
        <p:txBody>
          <a:bodyPr wrap="none" anchor="ctr"/>
          <a:lstStyle/>
          <a:p>
            <a:endParaRPr lang="zh-CN" altLang="en-US"/>
          </a:p>
        </p:txBody>
      </p:sp>
      <p:sp>
        <p:nvSpPr>
          <p:cNvPr id="71" name="Rectangle 81"/>
          <p:cNvSpPr>
            <a:spLocks noChangeArrowheads="1"/>
          </p:cNvSpPr>
          <p:nvPr/>
        </p:nvSpPr>
        <p:spPr bwMode="auto">
          <a:xfrm>
            <a:off x="1800225" y="4791075"/>
            <a:ext cx="111125" cy="42863"/>
          </a:xfrm>
          <a:prstGeom prst="rect">
            <a:avLst/>
          </a:prstGeom>
          <a:solidFill>
            <a:schemeClr val="folHlink"/>
          </a:solidFill>
          <a:ln w="9525">
            <a:solidFill>
              <a:schemeClr val="tx1"/>
            </a:solidFill>
            <a:miter lim="800000"/>
            <a:headEnd/>
            <a:tailEnd/>
          </a:ln>
        </p:spPr>
        <p:txBody>
          <a:bodyPr wrap="none" anchor="ctr"/>
          <a:lstStyle/>
          <a:p>
            <a:endParaRPr lang="zh-CN" altLang="en-US"/>
          </a:p>
        </p:txBody>
      </p:sp>
      <p:sp>
        <p:nvSpPr>
          <p:cNvPr id="72" name="Rectangle 82"/>
          <p:cNvSpPr>
            <a:spLocks noChangeArrowheads="1"/>
          </p:cNvSpPr>
          <p:nvPr/>
        </p:nvSpPr>
        <p:spPr bwMode="auto">
          <a:xfrm>
            <a:off x="1800225" y="4943475"/>
            <a:ext cx="111125" cy="42863"/>
          </a:xfrm>
          <a:prstGeom prst="rect">
            <a:avLst/>
          </a:prstGeom>
          <a:solidFill>
            <a:schemeClr val="folHlink"/>
          </a:solidFill>
          <a:ln w="9525">
            <a:solidFill>
              <a:schemeClr val="tx1"/>
            </a:solidFill>
            <a:miter lim="800000"/>
            <a:headEnd/>
            <a:tailEnd/>
          </a:ln>
        </p:spPr>
        <p:txBody>
          <a:bodyPr wrap="none" anchor="ctr"/>
          <a:lstStyle/>
          <a:p>
            <a:endParaRPr lang="zh-CN" altLang="en-US"/>
          </a:p>
        </p:txBody>
      </p:sp>
      <p:sp>
        <p:nvSpPr>
          <p:cNvPr id="73" name="Rectangle 83"/>
          <p:cNvSpPr>
            <a:spLocks noChangeArrowheads="1"/>
          </p:cNvSpPr>
          <p:nvPr/>
        </p:nvSpPr>
        <p:spPr bwMode="auto">
          <a:xfrm>
            <a:off x="1800225" y="4867275"/>
            <a:ext cx="111125" cy="42863"/>
          </a:xfrm>
          <a:prstGeom prst="rect">
            <a:avLst/>
          </a:prstGeom>
          <a:solidFill>
            <a:schemeClr val="hlink"/>
          </a:solidFill>
          <a:ln w="9525">
            <a:solidFill>
              <a:schemeClr val="tx1"/>
            </a:solidFill>
            <a:miter lim="800000"/>
            <a:headEnd/>
            <a:tailEnd/>
          </a:ln>
        </p:spPr>
        <p:txBody>
          <a:bodyPr wrap="none" anchor="ctr"/>
          <a:lstStyle/>
          <a:p>
            <a:endParaRPr lang="zh-CN" altLang="en-US"/>
          </a:p>
        </p:txBody>
      </p:sp>
      <p:sp>
        <p:nvSpPr>
          <p:cNvPr id="74" name="Rectangle 84"/>
          <p:cNvSpPr>
            <a:spLocks noChangeArrowheads="1"/>
          </p:cNvSpPr>
          <p:nvPr/>
        </p:nvSpPr>
        <p:spPr bwMode="auto">
          <a:xfrm>
            <a:off x="1800225" y="5019675"/>
            <a:ext cx="111125" cy="42863"/>
          </a:xfrm>
          <a:prstGeom prst="rect">
            <a:avLst/>
          </a:prstGeom>
          <a:solidFill>
            <a:schemeClr val="hlink"/>
          </a:solidFill>
          <a:ln w="9525">
            <a:solidFill>
              <a:schemeClr val="tx1"/>
            </a:solidFill>
            <a:miter lim="800000"/>
            <a:headEnd/>
            <a:tailEnd/>
          </a:ln>
        </p:spPr>
        <p:txBody>
          <a:bodyPr wrap="none" anchor="ctr"/>
          <a:lstStyle/>
          <a:p>
            <a:endParaRPr lang="zh-CN" altLang="en-US"/>
          </a:p>
        </p:txBody>
      </p:sp>
      <p:cxnSp>
        <p:nvCxnSpPr>
          <p:cNvPr id="104" name="直接连接符 103"/>
          <p:cNvCxnSpPr/>
          <p:nvPr/>
        </p:nvCxnSpPr>
        <p:spPr bwMode="auto">
          <a:xfrm rot="10800000">
            <a:off x="1682750" y="4833938"/>
            <a:ext cx="76200" cy="1587"/>
          </a:xfrm>
          <a:prstGeom prst="line">
            <a:avLst/>
          </a:prstGeom>
          <a:noFill/>
          <a:ln w="12700" cap="flat" cmpd="sng" algn="ctr">
            <a:solidFill>
              <a:schemeClr val="accent4"/>
            </a:solidFill>
            <a:prstDash val="solid"/>
            <a:round/>
            <a:headEnd type="none" w="med" len="med"/>
            <a:tailEnd type="none" w="med" len="med"/>
          </a:ln>
          <a:effectLst/>
        </p:spPr>
      </p:cxnSp>
      <p:cxnSp>
        <p:nvCxnSpPr>
          <p:cNvPr id="106" name="肘形连接符 105"/>
          <p:cNvCxnSpPr>
            <a:cxnSpLocks noChangeShapeType="1"/>
          </p:cNvCxnSpPr>
          <p:nvPr/>
        </p:nvCxnSpPr>
        <p:spPr bwMode="auto">
          <a:xfrm>
            <a:off x="2667000" y="2835203"/>
            <a:ext cx="1625600" cy="1203397"/>
          </a:xfrm>
          <a:prstGeom prst="bentConnector3">
            <a:avLst>
              <a:gd name="adj1" fmla="val 99869"/>
            </a:avLst>
          </a:prstGeom>
          <a:noFill/>
          <a:ln w="9525">
            <a:solidFill>
              <a:srgbClr val="000099"/>
            </a:solidFill>
            <a:round/>
            <a:headEnd/>
            <a:tailEnd type="arrow" w="med" len="med"/>
          </a:ln>
          <a:effectLst>
            <a:glow rad="101600">
              <a:srgbClr val="FF0000">
                <a:alpha val="60000"/>
              </a:srgbClr>
            </a:glow>
          </a:effectLst>
          <a:extLst>
            <a:ext uri="{909E8E84-426E-40dd-AFC4-6F175D3DCCD1}">
              <a14:hiddenFill xmlns:a14="http://schemas.microsoft.com/office/drawing/2010/main" xmlns="">
                <a:noFill/>
              </a14:hiddenFill>
            </a:ext>
          </a:extLst>
        </p:spPr>
      </p:cxnSp>
      <p:graphicFrame>
        <p:nvGraphicFramePr>
          <p:cNvPr id="2" name="Object 86"/>
          <p:cNvGraphicFramePr>
            <a:graphicFrameLocks noChangeAspect="1"/>
          </p:cNvGraphicFramePr>
          <p:nvPr>
            <p:extLst>
              <p:ext uri="{D42A27DB-BD31-4B8C-83A1-F6EECF244321}">
                <p14:modId xmlns:p14="http://schemas.microsoft.com/office/powerpoint/2010/main" val="1127787659"/>
              </p:ext>
            </p:extLst>
          </p:nvPr>
        </p:nvGraphicFramePr>
        <p:xfrm>
          <a:off x="6997700" y="2951163"/>
          <a:ext cx="801688" cy="746125"/>
        </p:xfrm>
        <a:graphic>
          <a:graphicData uri="http://schemas.openxmlformats.org/presentationml/2006/ole">
            <mc:AlternateContent xmlns:mc="http://schemas.openxmlformats.org/markup-compatibility/2006">
              <mc:Choice xmlns:v="urn:schemas-microsoft-com:vml" Requires="v">
                <p:oleObj spid="_x0000_s200758" name="Visio" r:id="rId15" imgW="939800" imgH="863600" progId="">
                  <p:embed/>
                </p:oleObj>
              </mc:Choice>
              <mc:Fallback>
                <p:oleObj name="Visio" r:id="rId15" imgW="939800" imgH="8636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97700" y="2951163"/>
                        <a:ext cx="801688" cy="746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20534" name="TextBox 60"/>
          <p:cNvSpPr txBox="1">
            <a:spLocks noChangeArrowheads="1"/>
          </p:cNvSpPr>
          <p:nvPr/>
        </p:nvSpPr>
        <p:spPr bwMode="auto">
          <a:xfrm>
            <a:off x="6882780" y="3616202"/>
            <a:ext cx="1831912" cy="4985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a:solidFill>
                  <a:schemeClr val="tx1"/>
                </a:solidFill>
                <a:latin typeface="Tahoma" pitchFamily="34" charset="0"/>
                <a:ea typeface="宋体" pitchFamily="2" charset="-122"/>
              </a:defRPr>
            </a:lvl1pPr>
            <a:lvl2pPr marL="742950" indent="-285750" eaLnBrk="0" hangingPunct="0">
              <a:defRPr sz="2800">
                <a:solidFill>
                  <a:schemeClr val="tx1"/>
                </a:solidFill>
                <a:latin typeface="Tahoma" pitchFamily="34" charset="0"/>
                <a:ea typeface="宋体" pitchFamily="2" charset="-122"/>
              </a:defRPr>
            </a:lvl2pPr>
            <a:lvl3pPr marL="1143000" indent="-228600" eaLnBrk="0" hangingPunct="0">
              <a:defRPr sz="2800">
                <a:solidFill>
                  <a:schemeClr val="tx1"/>
                </a:solidFill>
                <a:latin typeface="Tahoma" pitchFamily="34" charset="0"/>
                <a:ea typeface="宋体" pitchFamily="2" charset="-122"/>
              </a:defRPr>
            </a:lvl3pPr>
            <a:lvl4pPr marL="1600200" indent="-228600" eaLnBrk="0" hangingPunct="0">
              <a:defRPr sz="2800">
                <a:solidFill>
                  <a:schemeClr val="tx1"/>
                </a:solidFill>
                <a:latin typeface="Tahoma" pitchFamily="34" charset="0"/>
                <a:ea typeface="宋体" pitchFamily="2" charset="-122"/>
              </a:defRPr>
            </a:lvl4pPr>
            <a:lvl5pPr marL="2057400" indent="-228600" eaLnBrk="0" hangingPunct="0">
              <a:defRPr sz="2800">
                <a:solidFill>
                  <a:schemeClr val="tx1"/>
                </a:solidFill>
                <a:latin typeface="Tahoma" pitchFamily="34" charset="0"/>
                <a:ea typeface="宋体" pitchFamily="2" charset="-122"/>
              </a:defRPr>
            </a:lvl5pPr>
            <a:lvl6pPr marL="2514600" indent="-228600" eaLnBrk="0" fontAlgn="base" hangingPunct="0">
              <a:lnSpc>
                <a:spcPct val="110000"/>
              </a:lnSpc>
              <a:spcBef>
                <a:spcPct val="20000"/>
              </a:spcBef>
              <a:spcAft>
                <a:spcPct val="0"/>
              </a:spcAft>
              <a:buClr>
                <a:schemeClr val="folHlink"/>
              </a:buClr>
              <a:buSzPct val="60000"/>
              <a:buFont typeface="Wingdings" pitchFamily="2" charset="2"/>
              <a:defRPr sz="2800">
                <a:solidFill>
                  <a:schemeClr val="tx1"/>
                </a:solidFill>
                <a:latin typeface="Tahoma" pitchFamily="34" charset="0"/>
                <a:ea typeface="宋体" pitchFamily="2" charset="-122"/>
              </a:defRPr>
            </a:lvl6pPr>
            <a:lvl7pPr marL="2971800" indent="-228600" eaLnBrk="0" fontAlgn="base" hangingPunct="0">
              <a:lnSpc>
                <a:spcPct val="110000"/>
              </a:lnSpc>
              <a:spcBef>
                <a:spcPct val="20000"/>
              </a:spcBef>
              <a:spcAft>
                <a:spcPct val="0"/>
              </a:spcAft>
              <a:buClr>
                <a:schemeClr val="folHlink"/>
              </a:buClr>
              <a:buSzPct val="60000"/>
              <a:buFont typeface="Wingdings" pitchFamily="2" charset="2"/>
              <a:defRPr sz="2800">
                <a:solidFill>
                  <a:schemeClr val="tx1"/>
                </a:solidFill>
                <a:latin typeface="Tahoma" pitchFamily="34" charset="0"/>
                <a:ea typeface="宋体" pitchFamily="2" charset="-122"/>
              </a:defRPr>
            </a:lvl7pPr>
            <a:lvl8pPr marL="3429000" indent="-228600" eaLnBrk="0" fontAlgn="base" hangingPunct="0">
              <a:lnSpc>
                <a:spcPct val="110000"/>
              </a:lnSpc>
              <a:spcBef>
                <a:spcPct val="20000"/>
              </a:spcBef>
              <a:spcAft>
                <a:spcPct val="0"/>
              </a:spcAft>
              <a:buClr>
                <a:schemeClr val="folHlink"/>
              </a:buClr>
              <a:buSzPct val="60000"/>
              <a:buFont typeface="Wingdings" pitchFamily="2" charset="2"/>
              <a:defRPr sz="2800">
                <a:solidFill>
                  <a:schemeClr val="tx1"/>
                </a:solidFill>
                <a:latin typeface="Tahoma" pitchFamily="34" charset="0"/>
                <a:ea typeface="宋体" pitchFamily="2" charset="-122"/>
              </a:defRPr>
            </a:lvl8pPr>
            <a:lvl9pPr marL="3886200" indent="-228600" eaLnBrk="0" fontAlgn="base" hangingPunct="0">
              <a:lnSpc>
                <a:spcPct val="110000"/>
              </a:lnSpc>
              <a:spcBef>
                <a:spcPct val="20000"/>
              </a:spcBef>
              <a:spcAft>
                <a:spcPct val="0"/>
              </a:spcAft>
              <a:buClr>
                <a:schemeClr val="folHlink"/>
              </a:buClr>
              <a:buSzPct val="60000"/>
              <a:buFont typeface="Wingdings" pitchFamily="2" charset="2"/>
              <a:defRPr sz="2800">
                <a:solidFill>
                  <a:schemeClr val="tx1"/>
                </a:solidFill>
                <a:latin typeface="Tahoma" pitchFamily="34" charset="0"/>
                <a:ea typeface="宋体" pitchFamily="2" charset="-122"/>
              </a:defRPr>
            </a:lvl9pPr>
          </a:lstStyle>
          <a:p>
            <a:pPr eaLnBrk="1" hangingPunct="1"/>
            <a:r>
              <a:rPr lang="en-US" sz="2400" dirty="0" smtClean="0"/>
              <a:t>Patient/data</a:t>
            </a:r>
            <a:endParaRPr lang="en-US" sz="2400" dirty="0"/>
          </a:p>
        </p:txBody>
      </p:sp>
      <p:sp>
        <p:nvSpPr>
          <p:cNvPr id="20535" name="TextBox 61"/>
          <p:cNvSpPr txBox="1">
            <a:spLocks noChangeArrowheads="1"/>
          </p:cNvSpPr>
          <p:nvPr/>
        </p:nvSpPr>
        <p:spPr bwMode="auto">
          <a:xfrm>
            <a:off x="1842363" y="3690938"/>
            <a:ext cx="1191095" cy="460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a:solidFill>
                  <a:schemeClr val="tx1"/>
                </a:solidFill>
                <a:latin typeface="Tahoma" pitchFamily="34" charset="0"/>
                <a:ea typeface="宋体" pitchFamily="2" charset="-122"/>
              </a:defRPr>
            </a:lvl1pPr>
            <a:lvl2pPr marL="742950" indent="-285750" eaLnBrk="0" hangingPunct="0">
              <a:defRPr sz="2800">
                <a:solidFill>
                  <a:schemeClr val="tx1"/>
                </a:solidFill>
                <a:latin typeface="Tahoma" pitchFamily="34" charset="0"/>
                <a:ea typeface="宋体" pitchFamily="2" charset="-122"/>
              </a:defRPr>
            </a:lvl2pPr>
            <a:lvl3pPr marL="1143000" indent="-228600" eaLnBrk="0" hangingPunct="0">
              <a:defRPr sz="2800">
                <a:solidFill>
                  <a:schemeClr val="tx1"/>
                </a:solidFill>
                <a:latin typeface="Tahoma" pitchFamily="34" charset="0"/>
                <a:ea typeface="宋体" pitchFamily="2" charset="-122"/>
              </a:defRPr>
            </a:lvl3pPr>
            <a:lvl4pPr marL="1600200" indent="-228600" eaLnBrk="0" hangingPunct="0">
              <a:defRPr sz="2800">
                <a:solidFill>
                  <a:schemeClr val="tx1"/>
                </a:solidFill>
                <a:latin typeface="Tahoma" pitchFamily="34" charset="0"/>
                <a:ea typeface="宋体" pitchFamily="2" charset="-122"/>
              </a:defRPr>
            </a:lvl4pPr>
            <a:lvl5pPr marL="2057400" indent="-228600" eaLnBrk="0" hangingPunct="0">
              <a:defRPr sz="2800">
                <a:solidFill>
                  <a:schemeClr val="tx1"/>
                </a:solidFill>
                <a:latin typeface="Tahoma" pitchFamily="34" charset="0"/>
                <a:ea typeface="宋体" pitchFamily="2" charset="-122"/>
              </a:defRPr>
            </a:lvl5pPr>
            <a:lvl6pPr marL="2514600" indent="-228600" eaLnBrk="0" fontAlgn="base" hangingPunct="0">
              <a:lnSpc>
                <a:spcPct val="110000"/>
              </a:lnSpc>
              <a:spcBef>
                <a:spcPct val="20000"/>
              </a:spcBef>
              <a:spcAft>
                <a:spcPct val="0"/>
              </a:spcAft>
              <a:buClr>
                <a:schemeClr val="folHlink"/>
              </a:buClr>
              <a:buSzPct val="60000"/>
              <a:buFont typeface="Wingdings" pitchFamily="2" charset="2"/>
              <a:defRPr sz="2800">
                <a:solidFill>
                  <a:schemeClr val="tx1"/>
                </a:solidFill>
                <a:latin typeface="Tahoma" pitchFamily="34" charset="0"/>
                <a:ea typeface="宋体" pitchFamily="2" charset="-122"/>
              </a:defRPr>
            </a:lvl6pPr>
            <a:lvl7pPr marL="2971800" indent="-228600" eaLnBrk="0" fontAlgn="base" hangingPunct="0">
              <a:lnSpc>
                <a:spcPct val="110000"/>
              </a:lnSpc>
              <a:spcBef>
                <a:spcPct val="20000"/>
              </a:spcBef>
              <a:spcAft>
                <a:spcPct val="0"/>
              </a:spcAft>
              <a:buClr>
                <a:schemeClr val="folHlink"/>
              </a:buClr>
              <a:buSzPct val="60000"/>
              <a:buFont typeface="Wingdings" pitchFamily="2" charset="2"/>
              <a:defRPr sz="2800">
                <a:solidFill>
                  <a:schemeClr val="tx1"/>
                </a:solidFill>
                <a:latin typeface="Tahoma" pitchFamily="34" charset="0"/>
                <a:ea typeface="宋体" pitchFamily="2" charset="-122"/>
              </a:defRPr>
            </a:lvl7pPr>
            <a:lvl8pPr marL="3429000" indent="-228600" eaLnBrk="0" fontAlgn="base" hangingPunct="0">
              <a:lnSpc>
                <a:spcPct val="110000"/>
              </a:lnSpc>
              <a:spcBef>
                <a:spcPct val="20000"/>
              </a:spcBef>
              <a:spcAft>
                <a:spcPct val="0"/>
              </a:spcAft>
              <a:buClr>
                <a:schemeClr val="folHlink"/>
              </a:buClr>
              <a:buSzPct val="60000"/>
              <a:buFont typeface="Wingdings" pitchFamily="2" charset="2"/>
              <a:defRPr sz="2800">
                <a:solidFill>
                  <a:schemeClr val="tx1"/>
                </a:solidFill>
                <a:latin typeface="Tahoma" pitchFamily="34" charset="0"/>
                <a:ea typeface="宋体" pitchFamily="2" charset="-122"/>
              </a:defRPr>
            </a:lvl8pPr>
            <a:lvl9pPr marL="3886200" indent="-228600" eaLnBrk="0" fontAlgn="base" hangingPunct="0">
              <a:lnSpc>
                <a:spcPct val="110000"/>
              </a:lnSpc>
              <a:spcBef>
                <a:spcPct val="20000"/>
              </a:spcBef>
              <a:spcAft>
                <a:spcPct val="0"/>
              </a:spcAft>
              <a:buClr>
                <a:schemeClr val="folHlink"/>
              </a:buClr>
              <a:buSzPct val="60000"/>
              <a:buFont typeface="Wingdings" pitchFamily="2" charset="2"/>
              <a:defRPr sz="2800">
                <a:solidFill>
                  <a:schemeClr val="tx1"/>
                </a:solidFill>
                <a:latin typeface="Tahoma" pitchFamily="34" charset="0"/>
                <a:ea typeface="宋体" pitchFamily="2" charset="-122"/>
              </a:defRPr>
            </a:lvl9pPr>
          </a:lstStyle>
          <a:p>
            <a:pPr eaLnBrk="1" hangingPunct="1"/>
            <a:r>
              <a:rPr lang="en-US" sz="2400" dirty="0" smtClean="0"/>
              <a:t>S</a:t>
            </a:r>
            <a:r>
              <a:rPr lang="en-US" altLang="zh-CN" sz="2400" dirty="0" smtClean="0"/>
              <a:t>ervers</a:t>
            </a:r>
            <a:endParaRPr lang="en-US" sz="2400" dirty="0"/>
          </a:p>
        </p:txBody>
      </p:sp>
      <p:sp>
        <p:nvSpPr>
          <p:cNvPr id="20536" name="TextBox 62"/>
          <p:cNvSpPr txBox="1">
            <a:spLocks noChangeArrowheads="1"/>
          </p:cNvSpPr>
          <p:nvPr/>
        </p:nvSpPr>
        <p:spPr bwMode="auto">
          <a:xfrm>
            <a:off x="4343400" y="4378106"/>
            <a:ext cx="2146742" cy="9787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a:solidFill>
                  <a:schemeClr val="tx1"/>
                </a:solidFill>
                <a:latin typeface="Tahoma" pitchFamily="34" charset="0"/>
                <a:ea typeface="宋体" pitchFamily="2" charset="-122"/>
              </a:defRPr>
            </a:lvl1pPr>
            <a:lvl2pPr marL="742950" indent="-285750" eaLnBrk="0" hangingPunct="0">
              <a:defRPr sz="2800">
                <a:solidFill>
                  <a:schemeClr val="tx1"/>
                </a:solidFill>
                <a:latin typeface="Tahoma" pitchFamily="34" charset="0"/>
                <a:ea typeface="宋体" pitchFamily="2" charset="-122"/>
              </a:defRPr>
            </a:lvl2pPr>
            <a:lvl3pPr marL="1143000" indent="-228600" eaLnBrk="0" hangingPunct="0">
              <a:defRPr sz="2800">
                <a:solidFill>
                  <a:schemeClr val="tx1"/>
                </a:solidFill>
                <a:latin typeface="Tahoma" pitchFamily="34" charset="0"/>
                <a:ea typeface="宋体" pitchFamily="2" charset="-122"/>
              </a:defRPr>
            </a:lvl3pPr>
            <a:lvl4pPr marL="1600200" indent="-228600" eaLnBrk="0" hangingPunct="0">
              <a:defRPr sz="2800">
                <a:solidFill>
                  <a:schemeClr val="tx1"/>
                </a:solidFill>
                <a:latin typeface="Tahoma" pitchFamily="34" charset="0"/>
                <a:ea typeface="宋体" pitchFamily="2" charset="-122"/>
              </a:defRPr>
            </a:lvl4pPr>
            <a:lvl5pPr marL="2057400" indent="-228600" eaLnBrk="0" hangingPunct="0">
              <a:defRPr sz="2800">
                <a:solidFill>
                  <a:schemeClr val="tx1"/>
                </a:solidFill>
                <a:latin typeface="Tahoma" pitchFamily="34" charset="0"/>
                <a:ea typeface="宋体" pitchFamily="2" charset="-122"/>
              </a:defRPr>
            </a:lvl5pPr>
            <a:lvl6pPr marL="2514600" indent="-228600" eaLnBrk="0" fontAlgn="base" hangingPunct="0">
              <a:lnSpc>
                <a:spcPct val="110000"/>
              </a:lnSpc>
              <a:spcBef>
                <a:spcPct val="20000"/>
              </a:spcBef>
              <a:spcAft>
                <a:spcPct val="0"/>
              </a:spcAft>
              <a:buClr>
                <a:schemeClr val="folHlink"/>
              </a:buClr>
              <a:buSzPct val="60000"/>
              <a:buFont typeface="Wingdings" pitchFamily="2" charset="2"/>
              <a:defRPr sz="2800">
                <a:solidFill>
                  <a:schemeClr val="tx1"/>
                </a:solidFill>
                <a:latin typeface="Tahoma" pitchFamily="34" charset="0"/>
                <a:ea typeface="宋体" pitchFamily="2" charset="-122"/>
              </a:defRPr>
            </a:lvl6pPr>
            <a:lvl7pPr marL="2971800" indent="-228600" eaLnBrk="0" fontAlgn="base" hangingPunct="0">
              <a:lnSpc>
                <a:spcPct val="110000"/>
              </a:lnSpc>
              <a:spcBef>
                <a:spcPct val="20000"/>
              </a:spcBef>
              <a:spcAft>
                <a:spcPct val="0"/>
              </a:spcAft>
              <a:buClr>
                <a:schemeClr val="folHlink"/>
              </a:buClr>
              <a:buSzPct val="60000"/>
              <a:buFont typeface="Wingdings" pitchFamily="2" charset="2"/>
              <a:defRPr sz="2800">
                <a:solidFill>
                  <a:schemeClr val="tx1"/>
                </a:solidFill>
                <a:latin typeface="Tahoma" pitchFamily="34" charset="0"/>
                <a:ea typeface="宋体" pitchFamily="2" charset="-122"/>
              </a:defRPr>
            </a:lvl7pPr>
            <a:lvl8pPr marL="3429000" indent="-228600" eaLnBrk="0" fontAlgn="base" hangingPunct="0">
              <a:lnSpc>
                <a:spcPct val="110000"/>
              </a:lnSpc>
              <a:spcBef>
                <a:spcPct val="20000"/>
              </a:spcBef>
              <a:spcAft>
                <a:spcPct val="0"/>
              </a:spcAft>
              <a:buClr>
                <a:schemeClr val="folHlink"/>
              </a:buClr>
              <a:buSzPct val="60000"/>
              <a:buFont typeface="Wingdings" pitchFamily="2" charset="2"/>
              <a:defRPr sz="2800">
                <a:solidFill>
                  <a:schemeClr val="tx1"/>
                </a:solidFill>
                <a:latin typeface="Tahoma" pitchFamily="34" charset="0"/>
                <a:ea typeface="宋体" pitchFamily="2" charset="-122"/>
              </a:defRPr>
            </a:lvl8pPr>
            <a:lvl9pPr marL="3886200" indent="-228600" eaLnBrk="0" fontAlgn="base" hangingPunct="0">
              <a:lnSpc>
                <a:spcPct val="110000"/>
              </a:lnSpc>
              <a:spcBef>
                <a:spcPct val="20000"/>
              </a:spcBef>
              <a:spcAft>
                <a:spcPct val="0"/>
              </a:spcAft>
              <a:buClr>
                <a:schemeClr val="folHlink"/>
              </a:buClr>
              <a:buSzPct val="60000"/>
              <a:buFont typeface="Wingdings" pitchFamily="2" charset="2"/>
              <a:defRPr sz="2800">
                <a:solidFill>
                  <a:schemeClr val="tx1"/>
                </a:solidFill>
                <a:latin typeface="Tahoma" pitchFamily="34" charset="0"/>
                <a:ea typeface="宋体" pitchFamily="2" charset="-122"/>
              </a:defRPr>
            </a:lvl9pPr>
          </a:lstStyle>
          <a:p>
            <a:pPr eaLnBrk="1" hangingPunct="1"/>
            <a:r>
              <a:rPr lang="en-US" sz="2400" dirty="0" smtClean="0"/>
              <a:t>M</a:t>
            </a:r>
            <a:r>
              <a:rPr lang="en-US" altLang="zh-CN" sz="2400" dirty="0" smtClean="0"/>
              <a:t>anagement/</a:t>
            </a:r>
          </a:p>
          <a:p>
            <a:pPr eaLnBrk="1" hangingPunct="1"/>
            <a:r>
              <a:rPr lang="en-US" sz="2400" dirty="0" smtClean="0"/>
              <a:t>Medical center</a:t>
            </a:r>
            <a:endParaRPr lang="en-US" sz="2400" dirty="0"/>
          </a:p>
        </p:txBody>
      </p:sp>
      <p:sp>
        <p:nvSpPr>
          <p:cNvPr id="20539" name="AutoShape 7"/>
          <p:cNvSpPr>
            <a:spLocks noChangeArrowheads="1"/>
          </p:cNvSpPr>
          <p:nvPr/>
        </p:nvSpPr>
        <p:spPr bwMode="auto">
          <a:xfrm>
            <a:off x="752475" y="3171825"/>
            <a:ext cx="2209800" cy="533400"/>
          </a:xfrm>
          <a:prstGeom prst="wedgeEllipseCallout">
            <a:avLst>
              <a:gd name="adj1" fmla="val -43750"/>
              <a:gd name="adj2" fmla="val 7000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09600" indent="-609600" algn="ctr">
              <a:lnSpc>
                <a:spcPct val="120000"/>
              </a:lnSpc>
            </a:pPr>
            <a:endParaRPr lang="zh-CN" altLang="en-US">
              <a:latin typeface="Showcard Gothic" pitchFamily="82" charset="0"/>
            </a:endParaRPr>
          </a:p>
        </p:txBody>
      </p:sp>
      <p:grpSp>
        <p:nvGrpSpPr>
          <p:cNvPr id="5" name="Group 4"/>
          <p:cNvGrpSpPr/>
          <p:nvPr/>
        </p:nvGrpSpPr>
        <p:grpSpPr>
          <a:xfrm>
            <a:off x="4502510" y="0"/>
            <a:ext cx="2008287" cy="3237138"/>
            <a:chOff x="4688517" y="479645"/>
            <a:chExt cx="2008287" cy="2539247"/>
          </a:xfrm>
        </p:grpSpPr>
        <p:sp>
          <p:nvSpPr>
            <p:cNvPr id="20546" name="AutoShape 24"/>
            <p:cNvSpPr>
              <a:spLocks noChangeArrowheads="1"/>
            </p:cNvSpPr>
            <p:nvPr/>
          </p:nvSpPr>
          <p:spPr bwMode="auto">
            <a:xfrm>
              <a:off x="4688517" y="2617903"/>
              <a:ext cx="1745889" cy="400989"/>
            </a:xfrm>
            <a:prstGeom prst="wedgeRoundRectCallout">
              <a:avLst>
                <a:gd name="adj1" fmla="val -53083"/>
                <a:gd name="adj2" fmla="val 199709"/>
                <a:gd name="adj3" fmla="val 16667"/>
              </a:avLst>
            </a:prstGeom>
            <a:gradFill flip="none" rotWithShape="1">
              <a:gsLst>
                <a:gs pos="23000">
                  <a:srgbClr val="FF3399">
                    <a:alpha val="75000"/>
                    <a:lumMod val="56000"/>
                    <a:lumOff val="44000"/>
                  </a:srgbClr>
                </a:gs>
                <a:gs pos="97000">
                  <a:srgbClr val="FF6633">
                    <a:alpha val="91000"/>
                  </a:srgbClr>
                </a:gs>
                <a:gs pos="100000">
                  <a:srgbClr val="FFFF00"/>
                </a:gs>
                <a:gs pos="100000">
                  <a:srgbClr val="01A78F"/>
                </a:gs>
                <a:gs pos="100000">
                  <a:srgbClr val="3366FF"/>
                </a:gs>
              </a:gsLst>
              <a:lin ang="0" scaled="1"/>
              <a:tileRect/>
            </a:gradFill>
            <a:ln w="9525">
              <a:solidFill>
                <a:srgbClr val="FF0000"/>
              </a:solidFill>
              <a:miter lim="800000"/>
              <a:headEnd/>
              <a:tailEnd/>
            </a:ln>
          </p:spPr>
          <p:txBody>
            <a:bodyPr/>
            <a:lstStyle/>
            <a:p>
              <a:pPr marL="609600" indent="-609600" algn="ctr">
                <a:lnSpc>
                  <a:spcPct val="120000"/>
                </a:lnSpc>
              </a:pPr>
              <a:endParaRPr lang="zh-CN" altLang="en-US" dirty="0">
                <a:latin typeface="Showcard Gothic" pitchFamily="82" charset="0"/>
              </a:endParaRPr>
            </a:p>
          </p:txBody>
        </p:sp>
        <p:sp>
          <p:nvSpPr>
            <p:cNvPr id="20537" name="Rectangle 5"/>
            <p:cNvSpPr>
              <a:spLocks noChangeArrowheads="1"/>
            </p:cNvSpPr>
            <p:nvPr/>
          </p:nvSpPr>
          <p:spPr bwMode="auto">
            <a:xfrm>
              <a:off x="6181188" y="479645"/>
              <a:ext cx="401035" cy="2249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0540" name="Line 9"/>
            <p:cNvSpPr>
              <a:spLocks noChangeShapeType="1"/>
            </p:cNvSpPr>
            <p:nvPr/>
          </p:nvSpPr>
          <p:spPr bwMode="auto">
            <a:xfrm>
              <a:off x="6696804" y="592113"/>
              <a:ext cx="0" cy="33740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4" name="Down Arrow 3"/>
          <p:cNvSpPr/>
          <p:nvPr/>
        </p:nvSpPr>
        <p:spPr bwMode="auto">
          <a:xfrm>
            <a:off x="4167188" y="5269706"/>
            <a:ext cx="484632" cy="978408"/>
          </a:xfrm>
          <a:prstGeom prst="downArrow">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533400" marR="0" indent="-533400" algn="l" defTabSz="914400" rtl="0" eaLnBrk="1" fontAlgn="base" latinLnBrk="0" hangingPunct="1">
              <a:lnSpc>
                <a:spcPct val="11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ea typeface="宋体" pitchFamily="2" charset="-122"/>
            </a:endParaRPr>
          </a:p>
        </p:txBody>
      </p:sp>
      <p:cxnSp>
        <p:nvCxnSpPr>
          <p:cNvPr id="87" name="肘形连接符 105"/>
          <p:cNvCxnSpPr>
            <a:cxnSpLocks noChangeShapeType="1"/>
          </p:cNvCxnSpPr>
          <p:nvPr/>
        </p:nvCxnSpPr>
        <p:spPr bwMode="auto">
          <a:xfrm flipV="1">
            <a:off x="2830943" y="4343400"/>
            <a:ext cx="1465418" cy="1155703"/>
          </a:xfrm>
          <a:prstGeom prst="bentConnector2">
            <a:avLst/>
          </a:prstGeom>
          <a:noFill/>
          <a:ln w="9525">
            <a:solidFill>
              <a:srgbClr val="000099"/>
            </a:solidFill>
            <a:round/>
            <a:headEnd/>
            <a:tailEnd type="arrow" w="med" len="med"/>
          </a:ln>
          <a:effectLst>
            <a:glow rad="101600">
              <a:srgbClr val="FF0000">
                <a:alpha val="60000"/>
              </a:srgbClr>
            </a:glow>
          </a:effectLst>
          <a:extLst>
            <a:ext uri="{909E8E84-426E-40dd-AFC4-6F175D3DCCD1}">
              <a14:hiddenFill xmlns:a14="http://schemas.microsoft.com/office/drawing/2010/main" xmlns="">
                <a:noFill/>
              </a14:hiddenFill>
            </a:ext>
          </a:extLst>
        </p:spPr>
      </p:cxnSp>
      <p:grpSp>
        <p:nvGrpSpPr>
          <p:cNvPr id="90" name="Group 89"/>
          <p:cNvGrpSpPr/>
          <p:nvPr/>
        </p:nvGrpSpPr>
        <p:grpSpPr>
          <a:xfrm>
            <a:off x="5995594" y="1905000"/>
            <a:ext cx="551792" cy="573513"/>
            <a:chOff x="6181188" y="479645"/>
            <a:chExt cx="515616" cy="449870"/>
          </a:xfrm>
        </p:grpSpPr>
        <p:sp>
          <p:nvSpPr>
            <p:cNvPr id="92" name="Rectangle 5"/>
            <p:cNvSpPr>
              <a:spLocks noChangeArrowheads="1"/>
            </p:cNvSpPr>
            <p:nvPr/>
          </p:nvSpPr>
          <p:spPr bwMode="auto">
            <a:xfrm>
              <a:off x="6181188" y="479645"/>
              <a:ext cx="401035" cy="2249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3" name="Line 9"/>
            <p:cNvSpPr>
              <a:spLocks noChangeShapeType="1"/>
            </p:cNvSpPr>
            <p:nvPr/>
          </p:nvSpPr>
          <p:spPr bwMode="auto">
            <a:xfrm>
              <a:off x="6696804" y="592113"/>
              <a:ext cx="0" cy="33740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528455" name="Group 528454"/>
          <p:cNvGrpSpPr/>
          <p:nvPr/>
        </p:nvGrpSpPr>
        <p:grpSpPr>
          <a:xfrm>
            <a:off x="148297" y="-76200"/>
            <a:ext cx="2290103" cy="4573798"/>
            <a:chOff x="148297" y="76200"/>
            <a:chExt cx="2290103" cy="4641089"/>
          </a:xfrm>
        </p:grpSpPr>
        <p:sp>
          <p:nvSpPr>
            <p:cNvPr id="96" name="AutoShape 24"/>
            <p:cNvSpPr>
              <a:spLocks noChangeArrowheads="1"/>
            </p:cNvSpPr>
            <p:nvPr/>
          </p:nvSpPr>
          <p:spPr bwMode="auto">
            <a:xfrm>
              <a:off x="169568" y="3628134"/>
              <a:ext cx="1492862" cy="1081406"/>
            </a:xfrm>
            <a:prstGeom prst="wedgeRoundRectCallout">
              <a:avLst>
                <a:gd name="adj1" fmla="val 64941"/>
                <a:gd name="adj2" fmla="val 64762"/>
                <a:gd name="adj3" fmla="val 16667"/>
              </a:avLst>
            </a:prstGeom>
            <a:gradFill flip="none" rotWithShape="1">
              <a:gsLst>
                <a:gs pos="23000">
                  <a:srgbClr val="FF3399">
                    <a:alpha val="75000"/>
                    <a:lumMod val="56000"/>
                    <a:lumOff val="44000"/>
                  </a:srgbClr>
                </a:gs>
                <a:gs pos="97000">
                  <a:srgbClr val="FF6633">
                    <a:alpha val="91000"/>
                  </a:srgbClr>
                </a:gs>
                <a:gs pos="100000">
                  <a:srgbClr val="FFFF00"/>
                </a:gs>
                <a:gs pos="100000">
                  <a:srgbClr val="01A78F"/>
                </a:gs>
                <a:gs pos="100000">
                  <a:srgbClr val="3366FF"/>
                </a:gs>
              </a:gsLst>
              <a:lin ang="0" scaled="1"/>
              <a:tileRect/>
            </a:gradFill>
            <a:ln w="9525">
              <a:solidFill>
                <a:srgbClr val="FF0000"/>
              </a:solidFill>
              <a:miter lim="800000"/>
              <a:headEnd/>
              <a:tailEnd/>
            </a:ln>
          </p:spPr>
          <p:txBody>
            <a:bodyPr/>
            <a:lstStyle/>
            <a:p>
              <a:pPr marL="609600" indent="-609600" algn="ctr">
                <a:lnSpc>
                  <a:spcPct val="120000"/>
                </a:lnSpc>
              </a:pPr>
              <a:endParaRPr lang="zh-CN" altLang="en-US">
                <a:latin typeface="Showcard Gothic" pitchFamily="82" charset="0"/>
              </a:endParaRPr>
            </a:p>
          </p:txBody>
        </p:sp>
        <p:sp>
          <p:nvSpPr>
            <p:cNvPr id="97" name="Rectangle 5"/>
            <p:cNvSpPr>
              <a:spLocks noChangeArrowheads="1"/>
            </p:cNvSpPr>
            <p:nvPr/>
          </p:nvSpPr>
          <p:spPr bwMode="auto">
            <a:xfrm>
              <a:off x="1707276" y="76200"/>
              <a:ext cx="568653" cy="2867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8" name="Line 9"/>
            <p:cNvSpPr>
              <a:spLocks noChangeShapeType="1"/>
            </p:cNvSpPr>
            <p:nvPr/>
          </p:nvSpPr>
          <p:spPr bwMode="auto">
            <a:xfrm>
              <a:off x="2438400" y="219579"/>
              <a:ext cx="0" cy="430134"/>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9" name="Text Box 22"/>
            <p:cNvSpPr txBox="1">
              <a:spLocks noChangeArrowheads="1"/>
            </p:cNvSpPr>
            <p:nvPr/>
          </p:nvSpPr>
          <p:spPr bwMode="auto">
            <a:xfrm>
              <a:off x="148297" y="3624223"/>
              <a:ext cx="1668949" cy="10930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09600" indent="-609600" eaLnBrk="0" hangingPunct="0">
                <a:defRPr sz="2800">
                  <a:solidFill>
                    <a:schemeClr val="tx1"/>
                  </a:solidFill>
                  <a:latin typeface="Tahoma" pitchFamily="34" charset="0"/>
                  <a:ea typeface="宋体" pitchFamily="2" charset="-122"/>
                </a:defRPr>
              </a:lvl1pPr>
              <a:lvl2pPr marL="742950" indent="-285750" eaLnBrk="0" hangingPunct="0">
                <a:defRPr sz="2800">
                  <a:solidFill>
                    <a:schemeClr val="tx1"/>
                  </a:solidFill>
                  <a:latin typeface="Tahoma" pitchFamily="34" charset="0"/>
                  <a:ea typeface="宋体" pitchFamily="2" charset="-122"/>
                </a:defRPr>
              </a:lvl2pPr>
              <a:lvl3pPr marL="1143000" indent="-228600" eaLnBrk="0" hangingPunct="0">
                <a:defRPr sz="2800">
                  <a:solidFill>
                    <a:schemeClr val="tx1"/>
                  </a:solidFill>
                  <a:latin typeface="Tahoma" pitchFamily="34" charset="0"/>
                  <a:ea typeface="宋体" pitchFamily="2" charset="-122"/>
                </a:defRPr>
              </a:lvl3pPr>
              <a:lvl4pPr marL="1600200" indent="-228600" eaLnBrk="0" hangingPunct="0">
                <a:defRPr sz="2800">
                  <a:solidFill>
                    <a:schemeClr val="tx1"/>
                  </a:solidFill>
                  <a:latin typeface="Tahoma" pitchFamily="34" charset="0"/>
                  <a:ea typeface="宋体" pitchFamily="2" charset="-122"/>
                </a:defRPr>
              </a:lvl4pPr>
              <a:lvl5pPr marL="2057400" indent="-228600" eaLnBrk="0" hangingPunct="0">
                <a:defRPr sz="2800">
                  <a:solidFill>
                    <a:schemeClr val="tx1"/>
                  </a:solidFill>
                  <a:latin typeface="Tahoma" pitchFamily="34" charset="0"/>
                  <a:ea typeface="宋体" pitchFamily="2" charset="-122"/>
                </a:defRPr>
              </a:lvl5pPr>
              <a:lvl6pPr marL="2514600" indent="-228600" eaLnBrk="0" fontAlgn="base" hangingPunct="0">
                <a:lnSpc>
                  <a:spcPct val="110000"/>
                </a:lnSpc>
                <a:spcBef>
                  <a:spcPct val="20000"/>
                </a:spcBef>
                <a:spcAft>
                  <a:spcPct val="0"/>
                </a:spcAft>
                <a:buClr>
                  <a:schemeClr val="folHlink"/>
                </a:buClr>
                <a:buSzPct val="60000"/>
                <a:buFont typeface="Wingdings" pitchFamily="2" charset="2"/>
                <a:defRPr sz="2800">
                  <a:solidFill>
                    <a:schemeClr val="tx1"/>
                  </a:solidFill>
                  <a:latin typeface="Tahoma" pitchFamily="34" charset="0"/>
                  <a:ea typeface="宋体" pitchFamily="2" charset="-122"/>
                </a:defRPr>
              </a:lvl6pPr>
              <a:lvl7pPr marL="2971800" indent="-228600" eaLnBrk="0" fontAlgn="base" hangingPunct="0">
                <a:lnSpc>
                  <a:spcPct val="110000"/>
                </a:lnSpc>
                <a:spcBef>
                  <a:spcPct val="20000"/>
                </a:spcBef>
                <a:spcAft>
                  <a:spcPct val="0"/>
                </a:spcAft>
                <a:buClr>
                  <a:schemeClr val="folHlink"/>
                </a:buClr>
                <a:buSzPct val="60000"/>
                <a:buFont typeface="Wingdings" pitchFamily="2" charset="2"/>
                <a:defRPr sz="2800">
                  <a:solidFill>
                    <a:schemeClr val="tx1"/>
                  </a:solidFill>
                  <a:latin typeface="Tahoma" pitchFamily="34" charset="0"/>
                  <a:ea typeface="宋体" pitchFamily="2" charset="-122"/>
                </a:defRPr>
              </a:lvl7pPr>
              <a:lvl8pPr marL="3429000" indent="-228600" eaLnBrk="0" fontAlgn="base" hangingPunct="0">
                <a:lnSpc>
                  <a:spcPct val="110000"/>
                </a:lnSpc>
                <a:spcBef>
                  <a:spcPct val="20000"/>
                </a:spcBef>
                <a:spcAft>
                  <a:spcPct val="0"/>
                </a:spcAft>
                <a:buClr>
                  <a:schemeClr val="folHlink"/>
                </a:buClr>
                <a:buSzPct val="60000"/>
                <a:buFont typeface="Wingdings" pitchFamily="2" charset="2"/>
                <a:defRPr sz="2800">
                  <a:solidFill>
                    <a:schemeClr val="tx1"/>
                  </a:solidFill>
                  <a:latin typeface="Tahoma" pitchFamily="34" charset="0"/>
                  <a:ea typeface="宋体" pitchFamily="2" charset="-122"/>
                </a:defRPr>
              </a:lvl8pPr>
              <a:lvl9pPr marL="3886200" indent="-228600" eaLnBrk="0" fontAlgn="base" hangingPunct="0">
                <a:lnSpc>
                  <a:spcPct val="110000"/>
                </a:lnSpc>
                <a:spcBef>
                  <a:spcPct val="20000"/>
                </a:spcBef>
                <a:spcAft>
                  <a:spcPct val="0"/>
                </a:spcAft>
                <a:buClr>
                  <a:schemeClr val="folHlink"/>
                </a:buClr>
                <a:buSzPct val="60000"/>
                <a:buFont typeface="Wingdings" pitchFamily="2" charset="2"/>
                <a:defRPr sz="2800">
                  <a:solidFill>
                    <a:schemeClr val="tx1"/>
                  </a:solidFill>
                  <a:latin typeface="Tahoma" pitchFamily="34" charset="0"/>
                  <a:ea typeface="宋体" pitchFamily="2" charset="-122"/>
                </a:defRPr>
              </a:lvl9pPr>
            </a:lstStyle>
            <a:p>
              <a:pPr eaLnBrk="1" hangingPunct="1">
                <a:lnSpc>
                  <a:spcPct val="120000"/>
                </a:lnSpc>
              </a:pPr>
              <a:r>
                <a:rPr lang="en-US" altLang="zh-CN" sz="1600" dirty="0" smtClean="0">
                  <a:latin typeface="+mn-lt"/>
                  <a:cs typeface="Times New Roman" pitchFamily="18" charset="0"/>
                </a:rPr>
                <a:t>Proper jobs:</a:t>
              </a:r>
            </a:p>
            <a:p>
              <a:pPr eaLnBrk="1" hangingPunct="1">
                <a:lnSpc>
                  <a:spcPct val="120000"/>
                </a:lnSpc>
              </a:pPr>
              <a:r>
                <a:rPr lang="en-US" altLang="zh-CN" sz="1600" dirty="0" smtClean="0">
                  <a:latin typeface="+mn-lt"/>
                  <a:cs typeface="Times New Roman" pitchFamily="18" charset="0"/>
                </a:rPr>
                <a:t>Process fast,</a:t>
              </a:r>
              <a:endParaRPr lang="en-US" altLang="zh-CN" sz="1600" dirty="0">
                <a:latin typeface="+mn-lt"/>
                <a:cs typeface="Times New Roman" pitchFamily="18" charset="0"/>
              </a:endParaRPr>
            </a:p>
            <a:p>
              <a:pPr eaLnBrk="1" hangingPunct="1">
                <a:lnSpc>
                  <a:spcPct val="120000"/>
                </a:lnSpc>
              </a:pPr>
              <a:r>
                <a:rPr lang="en-US" altLang="zh-CN" sz="1600" dirty="0">
                  <a:latin typeface="+mn-lt"/>
                  <a:cs typeface="Times New Roman" pitchFamily="18" charset="0"/>
                </a:rPr>
                <a:t>high utilization</a:t>
              </a:r>
            </a:p>
          </p:txBody>
        </p:sp>
      </p:grpSp>
      <p:grpSp>
        <p:nvGrpSpPr>
          <p:cNvPr id="77" name="Group 76"/>
          <p:cNvGrpSpPr/>
          <p:nvPr/>
        </p:nvGrpSpPr>
        <p:grpSpPr>
          <a:xfrm>
            <a:off x="3688408" y="3237138"/>
            <a:ext cx="426392" cy="402774"/>
            <a:chOff x="2514600" y="3100178"/>
            <a:chExt cx="3734377" cy="3529222"/>
          </a:xfrm>
        </p:grpSpPr>
        <p:sp>
          <p:nvSpPr>
            <p:cNvPr id="78" name="타원 33"/>
            <p:cNvSpPr/>
            <p:nvPr/>
          </p:nvSpPr>
          <p:spPr>
            <a:xfrm>
              <a:off x="2514600" y="3100178"/>
              <a:ext cx="3734377" cy="3529222"/>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9" name="타원 34"/>
            <p:cNvSpPr/>
            <p:nvPr/>
          </p:nvSpPr>
          <p:spPr>
            <a:xfrm>
              <a:off x="4206416" y="4759506"/>
              <a:ext cx="174103" cy="1833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cxnSp>
        <p:nvCxnSpPr>
          <p:cNvPr id="6" name="Straight Arrow Connector 5"/>
          <p:cNvCxnSpPr/>
          <p:nvPr/>
        </p:nvCxnSpPr>
        <p:spPr bwMode="auto">
          <a:xfrm>
            <a:off x="6172200" y="565150"/>
            <a:ext cx="838200" cy="44450"/>
          </a:xfrm>
          <a:prstGeom prst="straightConnector1">
            <a:avLst/>
          </a:prstGeom>
          <a:noFill/>
          <a:ln>
            <a:noFill/>
            <a:tailEnd type="arrow"/>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528453" name="Bent Arrow 528452"/>
          <p:cNvSpPr/>
          <p:nvPr/>
        </p:nvSpPr>
        <p:spPr bwMode="auto">
          <a:xfrm>
            <a:off x="8458200" y="2455867"/>
            <a:ext cx="813816" cy="868680"/>
          </a:xfrm>
          <a:prstGeom prst="bentArrow">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533400" marR="0" indent="-533400" algn="l" defTabSz="914400" rtl="0" eaLnBrk="1" fontAlgn="base" latinLnBrk="0" hangingPunct="1">
              <a:lnSpc>
                <a:spcPct val="11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ea typeface="宋体" pitchFamily="2" charset="-122"/>
            </a:endParaRPr>
          </a:p>
        </p:txBody>
      </p:sp>
      <p:sp>
        <p:nvSpPr>
          <p:cNvPr id="7" name="Curved Up Arrow 6"/>
          <p:cNvSpPr/>
          <p:nvPr/>
        </p:nvSpPr>
        <p:spPr>
          <a:xfrm rot="19571596">
            <a:off x="3320444" y="4835524"/>
            <a:ext cx="969963" cy="485245"/>
          </a:xfrm>
          <a:prstGeom prst="curvedUp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2"/>
              </a:solidFill>
              <a:latin typeface="+mn-lt"/>
            </a:endParaRPr>
          </a:p>
        </p:txBody>
      </p:sp>
      <p:sp>
        <p:nvSpPr>
          <p:cNvPr id="3" name="TextBox 2"/>
          <p:cNvSpPr txBox="1"/>
          <p:nvPr/>
        </p:nvSpPr>
        <p:spPr>
          <a:xfrm>
            <a:off x="4464963" y="2666487"/>
            <a:ext cx="1874809" cy="634020"/>
          </a:xfrm>
          <a:prstGeom prst="rect">
            <a:avLst/>
          </a:prstGeom>
          <a:noFill/>
        </p:spPr>
        <p:txBody>
          <a:bodyPr wrap="none" rtlCol="0">
            <a:spAutoFit/>
          </a:bodyPr>
          <a:lstStyle/>
          <a:p>
            <a:r>
              <a:rPr lang="en-US" altLang="zh-CN" sz="1600" dirty="0">
                <a:cs typeface="Times New Roman" pitchFamily="18" charset="0"/>
              </a:rPr>
              <a:t>Failure Detector </a:t>
            </a:r>
            <a:r>
              <a:rPr lang="en-US" altLang="zh-CN" sz="1600" dirty="0" smtClean="0">
                <a:cs typeface="Times New Roman" pitchFamily="18" charset="0"/>
              </a:rPr>
              <a:t/>
            </a:r>
            <a:br>
              <a:rPr lang="en-US" altLang="zh-CN" sz="1600" dirty="0" smtClean="0">
                <a:cs typeface="Times New Roman" pitchFamily="18" charset="0"/>
              </a:rPr>
            </a:br>
            <a:r>
              <a:rPr lang="en-US" altLang="zh-CN" sz="1600" dirty="0" smtClean="0">
                <a:cs typeface="Times New Roman" pitchFamily="18" charset="0"/>
              </a:rPr>
              <a:t>gets </a:t>
            </a:r>
            <a:r>
              <a:rPr lang="en-US" altLang="zh-CN" sz="1600" dirty="0">
                <a:cs typeface="Times New Roman" pitchFamily="18" charset="0"/>
              </a:rPr>
              <a:t>current states</a:t>
            </a:r>
            <a:endParaRPr lang="en-US" sz="1600" dirty="0"/>
          </a:p>
        </p:txBody>
      </p:sp>
    </p:spTree>
    <p:custDataLst>
      <p:tags r:id="rId2"/>
    </p:custDataLst>
    <p:extLst>
      <p:ext uri="{BB962C8B-B14F-4D97-AF65-F5344CB8AC3E}">
        <p14:creationId xmlns:p14="http://schemas.microsoft.com/office/powerpoint/2010/main" val="31219905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nodeType="withEffect">
                                  <p:stCondLst>
                                    <p:cond delay="0"/>
                                  </p:stCondLst>
                                  <p:childTnLst>
                                    <p:set>
                                      <p:cBhvr>
                                        <p:cTn id="12" dur="1" fill="hold">
                                          <p:stCondLst>
                                            <p:cond delay="0"/>
                                          </p:stCondLst>
                                        </p:cTn>
                                        <p:tgtEl>
                                          <p:spTgt spid="528476"/>
                                        </p:tgtEl>
                                        <p:attrNameLst>
                                          <p:attrName>style.visibility</p:attrName>
                                        </p:attrNameLst>
                                      </p:cBhvr>
                                      <p:to>
                                        <p:strVal val="visible"/>
                                      </p:to>
                                    </p:set>
                                    <p:animEffect transition="in" filter="blinds(horizontal)">
                                      <p:cBhvr>
                                        <p:cTn id="13" dur="500"/>
                                        <p:tgtEl>
                                          <p:spTgt spid="52847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28400"/>
                                        </p:tgtEl>
                                        <p:attrNameLst>
                                          <p:attrName>style.visibility</p:attrName>
                                        </p:attrNameLst>
                                      </p:cBhvr>
                                      <p:to>
                                        <p:strVal val="visible"/>
                                      </p:to>
                                    </p:set>
                                    <p:animEffect transition="in" filter="dissolve">
                                      <p:cBhvr>
                                        <p:cTn id="16" dur="500"/>
                                        <p:tgtEl>
                                          <p:spTgt spid="528400"/>
                                        </p:tgtEl>
                                      </p:cBhvr>
                                    </p:animEffect>
                                  </p:childTnLst>
                                </p:cTn>
                              </p:par>
                              <p:par>
                                <p:cTn id="17" presetID="3" presetClass="entr" presetSubtype="10" fill="hold" nodeType="withEffect">
                                  <p:stCondLst>
                                    <p:cond delay="0"/>
                                  </p:stCondLst>
                                  <p:childTnLst>
                                    <p:set>
                                      <p:cBhvr>
                                        <p:cTn id="18" dur="1" fill="hold">
                                          <p:stCondLst>
                                            <p:cond delay="0"/>
                                          </p:stCondLst>
                                        </p:cTn>
                                        <p:tgtEl>
                                          <p:spTgt spid="528475"/>
                                        </p:tgtEl>
                                        <p:attrNameLst>
                                          <p:attrName>style.visibility</p:attrName>
                                        </p:attrNameLst>
                                      </p:cBhvr>
                                      <p:to>
                                        <p:strVal val="visible"/>
                                      </p:to>
                                    </p:set>
                                    <p:animEffect transition="in" filter="blinds(horizontal)">
                                      <p:cBhvr>
                                        <p:cTn id="19" dur="500"/>
                                        <p:tgtEl>
                                          <p:spTgt spid="528475"/>
                                        </p:tgtEl>
                                      </p:cBhvr>
                                    </p:animEffect>
                                  </p:childTnLst>
                                </p:cTn>
                              </p:par>
                              <p:par>
                                <p:cTn id="20" presetID="3" presetClass="entr" presetSubtype="10" fill="hold" nodeType="withEffect">
                                  <p:stCondLst>
                                    <p:cond delay="0"/>
                                  </p:stCondLst>
                                  <p:childTnLst>
                                    <p:set>
                                      <p:cBhvr>
                                        <p:cTn id="21" dur="1" fill="hold">
                                          <p:stCondLst>
                                            <p:cond delay="0"/>
                                          </p:stCondLst>
                                        </p:cTn>
                                        <p:tgtEl>
                                          <p:spTgt spid="528472"/>
                                        </p:tgtEl>
                                        <p:attrNameLst>
                                          <p:attrName>style.visibility</p:attrName>
                                        </p:attrNameLst>
                                      </p:cBhvr>
                                      <p:to>
                                        <p:strVal val="visible"/>
                                      </p:to>
                                    </p:set>
                                    <p:animEffect transition="in" filter="blinds(horizontal)">
                                      <p:cBhvr>
                                        <p:cTn id="22" dur="500"/>
                                        <p:tgtEl>
                                          <p:spTgt spid="528472"/>
                                        </p:tgtEl>
                                      </p:cBhvr>
                                    </p:animEffect>
                                  </p:childTnLst>
                                </p:cTn>
                              </p:par>
                              <p:par>
                                <p:cTn id="23" presetID="3" presetClass="entr" presetSubtype="10" fill="hold" nodeType="withEffect">
                                  <p:stCondLst>
                                    <p:cond delay="0"/>
                                  </p:stCondLst>
                                  <p:childTnLst>
                                    <p:set>
                                      <p:cBhvr>
                                        <p:cTn id="24" dur="1" fill="hold">
                                          <p:stCondLst>
                                            <p:cond delay="0"/>
                                          </p:stCondLst>
                                        </p:cTn>
                                        <p:tgtEl>
                                          <p:spTgt spid="528470"/>
                                        </p:tgtEl>
                                        <p:attrNameLst>
                                          <p:attrName>style.visibility</p:attrName>
                                        </p:attrNameLst>
                                      </p:cBhvr>
                                      <p:to>
                                        <p:strVal val="visible"/>
                                      </p:to>
                                    </p:set>
                                    <p:animEffect transition="in" filter="blinds(horizontal)">
                                      <p:cBhvr>
                                        <p:cTn id="25" dur="500"/>
                                        <p:tgtEl>
                                          <p:spTgt spid="528470"/>
                                        </p:tgtEl>
                                      </p:cBhvr>
                                    </p:animEffect>
                                  </p:childTnLst>
                                </p:cTn>
                              </p:par>
                              <p:par>
                                <p:cTn id="26" presetID="3" presetClass="entr" presetSubtype="10" fill="hold" nodeType="withEffect">
                                  <p:stCondLst>
                                    <p:cond delay="0"/>
                                  </p:stCondLst>
                                  <p:childTnLst>
                                    <p:set>
                                      <p:cBhvr>
                                        <p:cTn id="27" dur="1" fill="hold">
                                          <p:stCondLst>
                                            <p:cond delay="0"/>
                                          </p:stCondLst>
                                        </p:cTn>
                                        <p:tgtEl>
                                          <p:spTgt spid="528470"/>
                                        </p:tgtEl>
                                        <p:attrNameLst>
                                          <p:attrName>style.visibility</p:attrName>
                                        </p:attrNameLst>
                                      </p:cBhvr>
                                      <p:to>
                                        <p:strVal val="visible"/>
                                      </p:to>
                                    </p:set>
                                    <p:animEffect transition="in" filter="blinds(horizontal)">
                                      <p:cBhvr>
                                        <p:cTn id="28" dur="500"/>
                                        <p:tgtEl>
                                          <p:spTgt spid="528470"/>
                                        </p:tgtEl>
                                      </p:cBhvr>
                                    </p:animEffect>
                                  </p:childTnLst>
                                </p:cTn>
                              </p:par>
                              <p:par>
                                <p:cTn id="29" presetID="3" presetClass="entr" presetSubtype="10" fill="hold" nodeType="withEffect">
                                  <p:stCondLst>
                                    <p:cond delay="0"/>
                                  </p:stCondLst>
                                  <p:childTnLst>
                                    <p:set>
                                      <p:cBhvr>
                                        <p:cTn id="30" dur="1" fill="hold">
                                          <p:stCondLst>
                                            <p:cond delay="0"/>
                                          </p:stCondLst>
                                        </p:cTn>
                                        <p:tgtEl>
                                          <p:spTgt spid="528472"/>
                                        </p:tgtEl>
                                        <p:attrNameLst>
                                          <p:attrName>style.visibility</p:attrName>
                                        </p:attrNameLst>
                                      </p:cBhvr>
                                      <p:to>
                                        <p:strVal val="visible"/>
                                      </p:to>
                                    </p:set>
                                    <p:animEffect transition="in" filter="blinds(horizontal)">
                                      <p:cBhvr>
                                        <p:cTn id="31" dur="500"/>
                                        <p:tgtEl>
                                          <p:spTgt spid="52847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528479"/>
                                        </p:tgtEl>
                                        <p:attrNameLst>
                                          <p:attrName>style.visibility</p:attrName>
                                        </p:attrNameLst>
                                      </p:cBhvr>
                                      <p:to>
                                        <p:strVal val="visible"/>
                                      </p:to>
                                    </p:set>
                                    <p:animEffect transition="in" filter="blinds(horizontal)">
                                      <p:cBhvr>
                                        <p:cTn id="34" dur="500"/>
                                        <p:tgtEl>
                                          <p:spTgt spid="528479"/>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528478"/>
                                        </p:tgtEl>
                                        <p:attrNameLst>
                                          <p:attrName>style.visibility</p:attrName>
                                        </p:attrNameLst>
                                      </p:cBhvr>
                                      <p:to>
                                        <p:strVal val="visible"/>
                                      </p:to>
                                    </p:set>
                                    <p:animEffect transition="in" filter="blinds(horizontal)">
                                      <p:cBhvr>
                                        <p:cTn id="37" dur="500"/>
                                        <p:tgtEl>
                                          <p:spTgt spid="528478"/>
                                        </p:tgtEl>
                                      </p:cBhvr>
                                    </p:animEffect>
                                  </p:childTnLst>
                                </p:cTn>
                              </p:par>
                              <p:par>
                                <p:cTn id="38" presetID="3" presetClass="entr" presetSubtype="10" fill="hold" nodeType="withEffect">
                                  <p:stCondLst>
                                    <p:cond delay="0"/>
                                  </p:stCondLst>
                                  <p:childTnLst>
                                    <p:set>
                                      <p:cBhvr>
                                        <p:cTn id="39" dur="1" fill="hold">
                                          <p:stCondLst>
                                            <p:cond delay="0"/>
                                          </p:stCondLst>
                                        </p:cTn>
                                        <p:tgtEl>
                                          <p:spTgt spid="528480"/>
                                        </p:tgtEl>
                                        <p:attrNameLst>
                                          <p:attrName>style.visibility</p:attrName>
                                        </p:attrNameLst>
                                      </p:cBhvr>
                                      <p:to>
                                        <p:strVal val="visible"/>
                                      </p:to>
                                    </p:set>
                                    <p:animEffect transition="in" filter="blinds(horizontal)">
                                      <p:cBhvr>
                                        <p:cTn id="40" dur="500"/>
                                        <p:tgtEl>
                                          <p:spTgt spid="528480"/>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528483"/>
                                        </p:tgtEl>
                                        <p:attrNameLst>
                                          <p:attrName>style.visibility</p:attrName>
                                        </p:attrNameLst>
                                      </p:cBhvr>
                                      <p:to>
                                        <p:strVal val="visible"/>
                                      </p:to>
                                    </p:set>
                                    <p:animEffect transition="in" filter="blinds(horizontal)">
                                      <p:cBhvr>
                                        <p:cTn id="43" dur="500"/>
                                        <p:tgtEl>
                                          <p:spTgt spid="528483"/>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528484"/>
                                        </p:tgtEl>
                                        <p:attrNameLst>
                                          <p:attrName>style.visibility</p:attrName>
                                        </p:attrNameLst>
                                      </p:cBhvr>
                                      <p:to>
                                        <p:strVal val="visible"/>
                                      </p:to>
                                    </p:set>
                                    <p:animEffect transition="in" filter="blinds(horizontal)">
                                      <p:cBhvr>
                                        <p:cTn id="46" dur="500"/>
                                        <p:tgtEl>
                                          <p:spTgt spid="528484"/>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106"/>
                                        </p:tgtEl>
                                        <p:attrNameLst>
                                          <p:attrName>style.visibility</p:attrName>
                                        </p:attrNameLst>
                                      </p:cBhvr>
                                      <p:to>
                                        <p:strVal val="visible"/>
                                      </p:to>
                                    </p:set>
                                    <p:animEffect transition="in" filter="blinds(horizontal)">
                                      <p:cBhvr>
                                        <p:cTn id="51" dur="500"/>
                                        <p:tgtEl>
                                          <p:spTgt spid="106"/>
                                        </p:tgtEl>
                                      </p:cBhvr>
                                    </p:animEffect>
                                  </p:childTnLst>
                                </p:cTn>
                              </p:par>
                              <p:par>
                                <p:cTn id="52" presetID="3" presetClass="entr" presetSubtype="10" fill="hold" nodeType="with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blinds(horizontal)">
                                      <p:cBhvr>
                                        <p:cTn id="54" dur="500"/>
                                        <p:tgtEl>
                                          <p:spTgt spid="87"/>
                                        </p:tgtEl>
                                      </p:cBhvr>
                                    </p:animEffect>
                                  </p:childTnLst>
                                </p:cTn>
                              </p:par>
                              <p:par>
                                <p:cTn id="55" presetID="6" presetClass="entr" presetSubtype="32" fill="hold" nodeType="with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circle(out)">
                                      <p:cBhvr>
                                        <p:cTn id="57" dur="500"/>
                                        <p:tgtEl>
                                          <p:spTgt spid="77"/>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down)">
                                      <p:cBhvr>
                                        <p:cTn id="60" dur="500"/>
                                        <p:tgtEl>
                                          <p:spTgt spid="7"/>
                                        </p:tgtEl>
                                      </p:cBhvr>
                                    </p:animEffect>
                                  </p:childTnLst>
                                </p:cTn>
                              </p:par>
                              <p:par>
                                <p:cTn id="61" presetID="6" presetClass="entr" presetSubtype="16" fill="hold" nodeType="with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circle(in)">
                                      <p:cBhvr>
                                        <p:cTn id="63" dur="2000"/>
                                        <p:tgtEl>
                                          <p:spTgt spid="5"/>
                                        </p:tgtEl>
                                      </p:cBhvr>
                                    </p:animEffect>
                                  </p:childTnLst>
                                </p:cTn>
                              </p:par>
                              <p:par>
                                <p:cTn id="64" presetID="0" presetClass="path" presetSubtype="0" accel="50000" decel="50000" fill="hold" nodeType="withEffect">
                                  <p:stCondLst>
                                    <p:cond delay="0"/>
                                  </p:stCondLst>
                                  <p:childTnLst>
                                    <p:animMotion origin="layout" path="M 0.03716 -0.07361 C 0.04705 -0.05579 0.05695 -0.01736 0.0566 0.00509 C 0.05434 0.02708 0.04757 0.05324 0.0316 0.06157 C 0.0132 0.0706 -0.03403 0.06528 -0.05607 0.05231 C -0.07604 0.04005 -0.09583 0.00648 -0.09861 -0.01551 C -0.10173 -0.03912 -0.08264 -0.06945 -0.06909 -0.0838 C -0.05451 -0.09769 -0.02968 -0.10162 -0.01284 -0.10162 C 0.00469 -0.09977 0.02483 -0.09167 0.03716 -0.07361 Z " pathEditMode="relative" rAng="186" ptsTypes="aaaaaaaa">
                                      <p:cBhvr>
                                        <p:cTn id="65" dur="5000" fill="hold"/>
                                        <p:tgtEl>
                                          <p:spTgt spid="77"/>
                                        </p:tgtEl>
                                        <p:attrNameLst>
                                          <p:attrName>ppt_x</p:attrName>
                                          <p:attrName>ppt_y</p:attrName>
                                        </p:attrNameLst>
                                      </p:cBhvr>
                                      <p:rCtr x="-5955" y="5810"/>
                                    </p:animMotion>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528489"/>
                                        </p:tgtEl>
                                        <p:attrNameLst>
                                          <p:attrName>style.visibility</p:attrName>
                                        </p:attrNameLst>
                                      </p:cBhvr>
                                      <p:to>
                                        <p:strVal val="visible"/>
                                      </p:to>
                                    </p:set>
                                    <p:animEffect transition="in" filter="blinds(horizontal)">
                                      <p:cBhvr>
                                        <p:cTn id="70" dur="500"/>
                                        <p:tgtEl>
                                          <p:spTgt spid="528489"/>
                                        </p:tgtEl>
                                      </p:cBhvr>
                                    </p:animEffect>
                                  </p:childTnLst>
                                </p:cTn>
                              </p:par>
                            </p:childTnLst>
                          </p:cTn>
                        </p:par>
                        <p:par>
                          <p:cTn id="71" fill="hold">
                            <p:stCondLst>
                              <p:cond delay="500"/>
                            </p:stCondLst>
                            <p:childTnLst>
                              <p:par>
                                <p:cTn id="72" presetID="3" presetClass="entr" presetSubtype="10" fill="hold" grpId="0" nodeType="afterEffect">
                                  <p:stCondLst>
                                    <p:cond delay="0"/>
                                  </p:stCondLst>
                                  <p:childTnLst>
                                    <p:set>
                                      <p:cBhvr>
                                        <p:cTn id="73" dur="1" fill="hold">
                                          <p:stCondLst>
                                            <p:cond delay="0"/>
                                          </p:stCondLst>
                                        </p:cTn>
                                        <p:tgtEl>
                                          <p:spTgt spid="528490"/>
                                        </p:tgtEl>
                                        <p:attrNameLst>
                                          <p:attrName>style.visibility</p:attrName>
                                        </p:attrNameLst>
                                      </p:cBhvr>
                                      <p:to>
                                        <p:strVal val="visible"/>
                                      </p:to>
                                    </p:set>
                                    <p:animEffect transition="in" filter="blinds(horizontal)">
                                      <p:cBhvr>
                                        <p:cTn id="74" dur="500"/>
                                        <p:tgtEl>
                                          <p:spTgt spid="528490"/>
                                        </p:tgtEl>
                                      </p:cBhvr>
                                    </p:animEffect>
                                  </p:childTnLst>
                                </p:cTn>
                              </p:par>
                            </p:childTnLst>
                          </p:cTn>
                        </p:par>
                        <p:par>
                          <p:cTn id="75" fill="hold" nodeType="afterGroup">
                            <p:stCondLst>
                              <p:cond delay="1000"/>
                            </p:stCondLst>
                            <p:childTnLst>
                              <p:par>
                                <p:cTn id="76" presetID="3" presetClass="entr" presetSubtype="10" fill="hold" nodeType="afterEffect">
                                  <p:stCondLst>
                                    <p:cond delay="0"/>
                                  </p:stCondLst>
                                  <p:childTnLst>
                                    <p:set>
                                      <p:cBhvr>
                                        <p:cTn id="77" dur="1" fill="hold">
                                          <p:stCondLst>
                                            <p:cond delay="0"/>
                                          </p:stCondLst>
                                        </p:cTn>
                                        <p:tgtEl>
                                          <p:spTgt spid="528493"/>
                                        </p:tgtEl>
                                        <p:attrNameLst>
                                          <p:attrName>style.visibility</p:attrName>
                                        </p:attrNameLst>
                                      </p:cBhvr>
                                      <p:to>
                                        <p:strVal val="visible"/>
                                      </p:to>
                                    </p:set>
                                    <p:animEffect transition="in" filter="blinds(horizontal)">
                                      <p:cBhvr>
                                        <p:cTn id="78" dur="500"/>
                                        <p:tgtEl>
                                          <p:spTgt spid="528493"/>
                                        </p:tgtEl>
                                      </p:cBhvr>
                                    </p:animEffect>
                                  </p:childTnLst>
                                </p:cTn>
                              </p:par>
                            </p:childTnLst>
                          </p:cTn>
                        </p:par>
                        <p:par>
                          <p:cTn id="79" fill="hold">
                            <p:stCondLst>
                              <p:cond delay="1500"/>
                            </p:stCondLst>
                            <p:childTnLst>
                              <p:par>
                                <p:cTn id="80" presetID="3" presetClass="entr" presetSubtype="10" fill="hold" grpId="0" nodeType="afterEffect">
                                  <p:stCondLst>
                                    <p:cond delay="0"/>
                                  </p:stCondLst>
                                  <p:childTnLst>
                                    <p:set>
                                      <p:cBhvr>
                                        <p:cTn id="81" dur="1" fill="hold">
                                          <p:stCondLst>
                                            <p:cond delay="0"/>
                                          </p:stCondLst>
                                        </p:cTn>
                                        <p:tgtEl>
                                          <p:spTgt spid="528494"/>
                                        </p:tgtEl>
                                        <p:attrNameLst>
                                          <p:attrName>style.visibility</p:attrName>
                                        </p:attrNameLst>
                                      </p:cBhvr>
                                      <p:to>
                                        <p:strVal val="visible"/>
                                      </p:to>
                                    </p:set>
                                    <p:animEffect transition="in" filter="blinds(horizontal)">
                                      <p:cBhvr>
                                        <p:cTn id="82" dur="500"/>
                                        <p:tgtEl>
                                          <p:spTgt spid="528494"/>
                                        </p:tgtEl>
                                      </p:cBhvr>
                                    </p:animEffect>
                                  </p:childTnLst>
                                </p:cTn>
                              </p:par>
                            </p:childTnLst>
                          </p:cTn>
                        </p:par>
                        <p:par>
                          <p:cTn id="83" fill="hold">
                            <p:stCondLst>
                              <p:cond delay="4000"/>
                            </p:stCondLst>
                            <p:childTnLst>
                              <p:par>
                                <p:cTn id="84" presetID="3" presetClass="entr" presetSubtype="10" fill="hold" grpId="0" nodeType="afterEffect">
                                  <p:stCondLst>
                                    <p:cond delay="0"/>
                                  </p:stCondLst>
                                  <p:childTnLst>
                                    <p:set>
                                      <p:cBhvr>
                                        <p:cTn id="85" dur="1" fill="hold">
                                          <p:stCondLst>
                                            <p:cond delay="0"/>
                                          </p:stCondLst>
                                        </p:cTn>
                                        <p:tgtEl>
                                          <p:spTgt spid="74"/>
                                        </p:tgtEl>
                                        <p:attrNameLst>
                                          <p:attrName>style.visibility</p:attrName>
                                        </p:attrNameLst>
                                      </p:cBhvr>
                                      <p:to>
                                        <p:strVal val="visible"/>
                                      </p:to>
                                    </p:set>
                                    <p:animEffect transition="in" filter="blinds(horizontal)">
                                      <p:cBhvr>
                                        <p:cTn id="86" dur="500"/>
                                        <p:tgtEl>
                                          <p:spTgt spid="74"/>
                                        </p:tgtEl>
                                      </p:cBhvr>
                                    </p:animEffect>
                                  </p:childTnLst>
                                </p:cTn>
                              </p:par>
                            </p:childTnLst>
                          </p:cTn>
                        </p:par>
                        <p:par>
                          <p:cTn id="87" fill="hold">
                            <p:stCondLst>
                              <p:cond delay="4500"/>
                            </p:stCondLst>
                            <p:childTnLst>
                              <p:par>
                                <p:cTn id="88" presetID="3" presetClass="entr" presetSubtype="10" fill="hold" grpId="0"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blinds(horizontal)">
                                      <p:cBhvr>
                                        <p:cTn id="90" dur="500"/>
                                        <p:tgtEl>
                                          <p:spTgt spid="72"/>
                                        </p:tgtEl>
                                      </p:cBhvr>
                                    </p:animEffect>
                                  </p:childTnLst>
                                </p:cTn>
                              </p:par>
                            </p:childTnLst>
                          </p:cTn>
                        </p:par>
                        <p:par>
                          <p:cTn id="91" fill="hold">
                            <p:stCondLst>
                              <p:cond delay="5000"/>
                            </p:stCondLst>
                            <p:childTnLst>
                              <p:par>
                                <p:cTn id="92" presetID="3" presetClass="entr" presetSubtype="10" fill="hold" grpId="0" nodeType="afterEffect">
                                  <p:stCondLst>
                                    <p:cond delay="0"/>
                                  </p:stCondLst>
                                  <p:childTnLst>
                                    <p:set>
                                      <p:cBhvr>
                                        <p:cTn id="93" dur="1" fill="hold">
                                          <p:stCondLst>
                                            <p:cond delay="0"/>
                                          </p:stCondLst>
                                        </p:cTn>
                                        <p:tgtEl>
                                          <p:spTgt spid="73"/>
                                        </p:tgtEl>
                                        <p:attrNameLst>
                                          <p:attrName>style.visibility</p:attrName>
                                        </p:attrNameLst>
                                      </p:cBhvr>
                                      <p:to>
                                        <p:strVal val="visible"/>
                                      </p:to>
                                    </p:set>
                                    <p:animEffect transition="in" filter="blinds(horizontal)">
                                      <p:cBhvr>
                                        <p:cTn id="94" dur="500"/>
                                        <p:tgtEl>
                                          <p:spTgt spid="73"/>
                                        </p:tgtEl>
                                      </p:cBhvr>
                                    </p:animEffect>
                                  </p:childTnLst>
                                </p:cTn>
                              </p:par>
                              <p:par>
                                <p:cTn id="95" presetID="6" presetClass="entr" presetSubtype="16" fill="hold" nodeType="withEffect">
                                  <p:stCondLst>
                                    <p:cond delay="0"/>
                                  </p:stCondLst>
                                  <p:childTnLst>
                                    <p:set>
                                      <p:cBhvr>
                                        <p:cTn id="96" dur="1" fill="hold">
                                          <p:stCondLst>
                                            <p:cond delay="0"/>
                                          </p:stCondLst>
                                        </p:cTn>
                                        <p:tgtEl>
                                          <p:spTgt spid="90"/>
                                        </p:tgtEl>
                                        <p:attrNameLst>
                                          <p:attrName>style.visibility</p:attrName>
                                        </p:attrNameLst>
                                      </p:cBhvr>
                                      <p:to>
                                        <p:strVal val="visible"/>
                                      </p:to>
                                    </p:set>
                                    <p:animEffect transition="in" filter="circle(in)">
                                      <p:cBhvr>
                                        <p:cTn id="97" dur="2000"/>
                                        <p:tgtEl>
                                          <p:spTgt spid="90"/>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blinds(horizontal)">
                                      <p:cBhvr>
                                        <p:cTn id="102" dur="500"/>
                                        <p:tgtEl>
                                          <p:spTgt spid="76"/>
                                        </p:tgtEl>
                                      </p:cBhvr>
                                    </p:animEffect>
                                  </p:childTnLst>
                                </p:cTn>
                              </p:par>
                              <p:par>
                                <p:cTn id="103" presetID="3" presetClass="entr" presetSubtype="10" fill="hold" nodeType="withEffect">
                                  <p:stCondLst>
                                    <p:cond delay="0"/>
                                  </p:stCondLst>
                                  <p:childTnLst>
                                    <p:set>
                                      <p:cBhvr>
                                        <p:cTn id="104" dur="1" fill="hold">
                                          <p:stCondLst>
                                            <p:cond delay="0"/>
                                          </p:stCondLst>
                                        </p:cTn>
                                        <p:tgtEl>
                                          <p:spTgt spid="104"/>
                                        </p:tgtEl>
                                        <p:attrNameLst>
                                          <p:attrName>style.visibility</p:attrName>
                                        </p:attrNameLst>
                                      </p:cBhvr>
                                      <p:to>
                                        <p:strVal val="visible"/>
                                      </p:to>
                                    </p:set>
                                    <p:animEffect transition="in" filter="blinds(horizontal)">
                                      <p:cBhvr>
                                        <p:cTn id="105" dur="500"/>
                                        <p:tgtEl>
                                          <p:spTgt spid="104"/>
                                        </p:tgtEl>
                                      </p:cBhvr>
                                    </p:animEffect>
                                  </p:childTnLst>
                                </p:cTn>
                              </p:par>
                              <p:par>
                                <p:cTn id="106" presetID="3" presetClass="entr" presetSubtype="10" fill="hold" grpId="0" nodeType="with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blinds(horizontal)">
                                      <p:cBhvr>
                                        <p:cTn id="108" dur="500"/>
                                        <p:tgtEl>
                                          <p:spTgt spid="71"/>
                                        </p:tgtEl>
                                      </p:cBhvr>
                                    </p:animEffect>
                                  </p:childTnLst>
                                </p:cTn>
                              </p:par>
                              <p:par>
                                <p:cTn id="109" presetID="21" presetClass="entr" presetSubtype="1" fill="hold" nodeType="withEffect">
                                  <p:stCondLst>
                                    <p:cond delay="0"/>
                                  </p:stCondLst>
                                  <p:childTnLst>
                                    <p:set>
                                      <p:cBhvr>
                                        <p:cTn id="110" dur="1" fill="hold">
                                          <p:stCondLst>
                                            <p:cond delay="0"/>
                                          </p:stCondLst>
                                        </p:cTn>
                                        <p:tgtEl>
                                          <p:spTgt spid="528455"/>
                                        </p:tgtEl>
                                        <p:attrNameLst>
                                          <p:attrName>style.visibility</p:attrName>
                                        </p:attrNameLst>
                                      </p:cBhvr>
                                      <p:to>
                                        <p:strVal val="visible"/>
                                      </p:to>
                                    </p:set>
                                    <p:animEffect transition="in" filter="wheel(1)">
                                      <p:cBhvr>
                                        <p:cTn id="111" dur="2000"/>
                                        <p:tgtEl>
                                          <p:spTgt spid="528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528400" grpId="0" autoUpdateAnimBg="0"/>
      <p:bldP spid="528478" grpId="0" animBg="1"/>
      <p:bldP spid="528479" grpId="0" animBg="1"/>
      <p:bldP spid="528483" grpId="0" animBg="1"/>
      <p:bldP spid="528484" grpId="0" animBg="1"/>
      <p:bldP spid="528490" grpId="0" animBg="1"/>
      <p:bldP spid="528494" grpId="0" animBg="1"/>
      <p:bldP spid="71" grpId="0" animBg="1"/>
      <p:bldP spid="72" grpId="0" animBg="1"/>
      <p:bldP spid="73" grpId="0" animBg="1"/>
      <p:bldP spid="74"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descr="BD14578_"/>
          <p:cNvPicPr>
            <a:picLocks noGrp="1" noChangeAspect="1" noChangeArrowheads="1"/>
          </p:cNvPicPr>
          <p:nvPr>
            <p:ph sz="quarter" idx="4294967295"/>
          </p:nvPr>
        </p:nvPicPr>
        <p:blipFill>
          <a:blip r:embed="rId3"/>
          <a:srcRect/>
          <a:stretch>
            <a:fillRect/>
          </a:stretch>
        </p:blipFill>
        <p:spPr>
          <a:xfrm>
            <a:off x="1579563" y="2068513"/>
            <a:ext cx="207962" cy="233362"/>
          </a:xfrm>
        </p:spPr>
      </p:pic>
      <p:grpSp>
        <p:nvGrpSpPr>
          <p:cNvPr id="72706" name="Group 3"/>
          <p:cNvGrpSpPr>
            <a:grpSpLocks/>
          </p:cNvGrpSpPr>
          <p:nvPr/>
        </p:nvGrpSpPr>
        <p:grpSpPr bwMode="auto">
          <a:xfrm>
            <a:off x="0" y="609600"/>
            <a:ext cx="8669338" cy="1052513"/>
            <a:chOff x="80" y="624"/>
            <a:chExt cx="5381" cy="663"/>
          </a:xfrm>
        </p:grpSpPr>
        <p:sp>
          <p:nvSpPr>
            <p:cNvPr id="72717" name="Rectangle 4"/>
            <p:cNvSpPr>
              <a:spLocks noChangeArrowheads="1"/>
            </p:cNvSpPr>
            <p:nvPr/>
          </p:nvSpPr>
          <p:spPr bwMode="ltGray">
            <a:xfrm>
              <a:off x="263" y="692"/>
              <a:ext cx="276" cy="299"/>
            </a:xfrm>
            <a:prstGeom prst="rect">
              <a:avLst/>
            </a:prstGeom>
            <a:solidFill>
              <a:schemeClr val="accent2"/>
            </a:solidFill>
            <a:ln w="9525">
              <a:noFill/>
              <a:miter lim="800000"/>
              <a:headEnd/>
              <a:tailEnd/>
            </a:ln>
          </p:spPr>
          <p:txBody>
            <a:bodyPr wrap="none" anchor="ctr"/>
            <a:lstStyle/>
            <a:p>
              <a:pPr algn="ctr"/>
              <a:endParaRPr kumimoji="1" lang="en-GB" altLang="zh-CN" sz="2400">
                <a:latin typeface="Tahoma" pitchFamily="34" charset="0"/>
              </a:endParaRPr>
            </a:p>
          </p:txBody>
        </p:sp>
        <p:sp>
          <p:nvSpPr>
            <p:cNvPr id="72718" name="Rectangle 5"/>
            <p:cNvSpPr>
              <a:spLocks noChangeArrowheads="1"/>
            </p:cNvSpPr>
            <p:nvPr/>
          </p:nvSpPr>
          <p:spPr bwMode="ltGray">
            <a:xfrm>
              <a:off x="504" y="692"/>
              <a:ext cx="207" cy="299"/>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pPr algn="ctr"/>
              <a:endParaRPr kumimoji="1" lang="en-GB" altLang="zh-CN" sz="2400">
                <a:latin typeface="Tahoma" pitchFamily="34" charset="0"/>
              </a:endParaRPr>
            </a:p>
          </p:txBody>
        </p:sp>
        <p:sp>
          <p:nvSpPr>
            <p:cNvPr id="72719" name="Rectangle 6"/>
            <p:cNvSpPr>
              <a:spLocks noChangeArrowheads="1"/>
            </p:cNvSpPr>
            <p:nvPr/>
          </p:nvSpPr>
          <p:spPr bwMode="ltGray">
            <a:xfrm>
              <a:off x="341" y="958"/>
              <a:ext cx="266" cy="299"/>
            </a:xfrm>
            <a:prstGeom prst="rect">
              <a:avLst/>
            </a:prstGeom>
            <a:solidFill>
              <a:schemeClr val="folHlink"/>
            </a:solidFill>
            <a:ln w="9525">
              <a:noFill/>
              <a:miter lim="800000"/>
              <a:headEnd/>
              <a:tailEnd/>
            </a:ln>
          </p:spPr>
          <p:txBody>
            <a:bodyPr wrap="none" anchor="ctr"/>
            <a:lstStyle/>
            <a:p>
              <a:pPr algn="ctr"/>
              <a:endParaRPr kumimoji="1" lang="en-GB" altLang="zh-CN" sz="2400">
                <a:latin typeface="Tahoma" pitchFamily="34" charset="0"/>
              </a:endParaRPr>
            </a:p>
          </p:txBody>
        </p:sp>
        <p:sp>
          <p:nvSpPr>
            <p:cNvPr id="72720" name="Rectangle 7"/>
            <p:cNvSpPr>
              <a:spLocks noChangeArrowheads="1"/>
            </p:cNvSpPr>
            <p:nvPr/>
          </p:nvSpPr>
          <p:spPr bwMode="ltGray">
            <a:xfrm>
              <a:off x="574" y="958"/>
              <a:ext cx="232" cy="299"/>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endParaRPr kumimoji="1" lang="en-GB" altLang="zh-CN" sz="2400">
                <a:latin typeface="Tahoma" pitchFamily="34" charset="0"/>
              </a:endParaRPr>
            </a:p>
          </p:txBody>
        </p:sp>
        <p:sp>
          <p:nvSpPr>
            <p:cNvPr id="72721" name="Rectangle 8"/>
            <p:cNvSpPr>
              <a:spLocks noChangeArrowheads="1"/>
            </p:cNvSpPr>
            <p:nvPr/>
          </p:nvSpPr>
          <p:spPr bwMode="ltGray">
            <a:xfrm>
              <a:off x="80" y="912"/>
              <a:ext cx="353" cy="266"/>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pPr algn="ctr"/>
              <a:endParaRPr kumimoji="1" lang="en-GB" altLang="zh-CN" sz="2400">
                <a:latin typeface="Tahoma" pitchFamily="34" charset="0"/>
              </a:endParaRPr>
            </a:p>
          </p:txBody>
        </p:sp>
        <p:sp>
          <p:nvSpPr>
            <p:cNvPr id="72722" name="Rectangle 9"/>
            <p:cNvSpPr>
              <a:spLocks noChangeArrowheads="1"/>
            </p:cNvSpPr>
            <p:nvPr/>
          </p:nvSpPr>
          <p:spPr bwMode="gray">
            <a:xfrm>
              <a:off x="480" y="624"/>
              <a:ext cx="20" cy="663"/>
            </a:xfrm>
            <a:prstGeom prst="rect">
              <a:avLst/>
            </a:prstGeom>
            <a:solidFill>
              <a:schemeClr val="bg2"/>
            </a:solidFill>
            <a:ln w="9525">
              <a:noFill/>
              <a:miter lim="800000"/>
              <a:headEnd/>
              <a:tailEnd/>
            </a:ln>
          </p:spPr>
          <p:txBody>
            <a:bodyPr wrap="none" anchor="ctr"/>
            <a:lstStyle/>
            <a:p>
              <a:pPr algn="ctr"/>
              <a:endParaRPr kumimoji="1" lang="en-GB" altLang="zh-CN" sz="2400">
                <a:latin typeface="Tahoma" pitchFamily="34" charset="0"/>
              </a:endParaRPr>
            </a:p>
          </p:txBody>
        </p:sp>
        <p:sp>
          <p:nvSpPr>
            <p:cNvPr id="72723" name="Rectangle 10"/>
            <p:cNvSpPr>
              <a:spLocks noChangeArrowheads="1"/>
            </p:cNvSpPr>
            <p:nvPr/>
          </p:nvSpPr>
          <p:spPr bwMode="gray">
            <a:xfrm>
              <a:off x="279" y="1122"/>
              <a:ext cx="5182" cy="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algn="ctr"/>
              <a:endParaRPr kumimoji="1" lang="en-GB" altLang="zh-CN" sz="2400">
                <a:latin typeface="Tahoma" pitchFamily="34" charset="0"/>
              </a:endParaRPr>
            </a:p>
          </p:txBody>
        </p:sp>
      </p:grpSp>
      <p:pic>
        <p:nvPicPr>
          <p:cNvPr id="72707" name="Picture 11" descr="BD14578_"/>
          <p:cNvPicPr>
            <a:picLocks noGrp="1" noChangeAspect="1" noChangeArrowheads="1"/>
          </p:cNvPicPr>
          <p:nvPr>
            <p:ph sz="quarter" idx="4294967295"/>
          </p:nvPr>
        </p:nvPicPr>
        <p:blipFill>
          <a:blip r:embed="rId3"/>
          <a:srcRect/>
          <a:stretch>
            <a:fillRect/>
          </a:stretch>
        </p:blipFill>
        <p:spPr>
          <a:xfrm>
            <a:off x="1593850" y="1677988"/>
            <a:ext cx="207963" cy="234950"/>
          </a:xfrm>
        </p:spPr>
      </p:pic>
      <p:pic>
        <p:nvPicPr>
          <p:cNvPr id="72708" name="Picture 12" descr="BD14578_"/>
          <p:cNvPicPr>
            <a:picLocks noChangeAspect="1" noChangeArrowheads="1"/>
          </p:cNvPicPr>
          <p:nvPr/>
        </p:nvPicPr>
        <p:blipFill>
          <a:blip r:embed="rId3"/>
          <a:srcRect/>
          <a:stretch>
            <a:fillRect/>
          </a:stretch>
        </p:blipFill>
        <p:spPr bwMode="auto">
          <a:xfrm>
            <a:off x="1600200" y="2667000"/>
            <a:ext cx="228600" cy="228600"/>
          </a:xfrm>
          <a:prstGeom prst="rect">
            <a:avLst/>
          </a:prstGeom>
          <a:noFill/>
          <a:ln w="9525">
            <a:noFill/>
            <a:miter lim="800000"/>
            <a:headEnd/>
            <a:tailEnd/>
          </a:ln>
        </p:spPr>
      </p:pic>
      <p:pic>
        <p:nvPicPr>
          <p:cNvPr id="72709" name="Picture 13" descr="BD14578_"/>
          <p:cNvPicPr>
            <a:picLocks noChangeAspect="1" noChangeArrowheads="1"/>
          </p:cNvPicPr>
          <p:nvPr/>
        </p:nvPicPr>
        <p:blipFill>
          <a:blip r:embed="rId3"/>
          <a:srcRect/>
          <a:stretch>
            <a:fillRect/>
          </a:stretch>
        </p:blipFill>
        <p:spPr bwMode="auto">
          <a:xfrm>
            <a:off x="1600200" y="3505200"/>
            <a:ext cx="228600" cy="228600"/>
          </a:xfrm>
          <a:prstGeom prst="rect">
            <a:avLst/>
          </a:prstGeom>
          <a:noFill/>
          <a:ln w="9525">
            <a:noFill/>
            <a:miter lim="800000"/>
            <a:headEnd/>
            <a:tailEnd/>
          </a:ln>
        </p:spPr>
      </p:pic>
      <p:pic>
        <p:nvPicPr>
          <p:cNvPr id="72710" name="Picture 14" descr="BD14578_"/>
          <p:cNvPicPr>
            <a:picLocks noChangeAspect="1" noChangeArrowheads="1"/>
          </p:cNvPicPr>
          <p:nvPr/>
        </p:nvPicPr>
        <p:blipFill>
          <a:blip r:embed="rId3"/>
          <a:srcRect/>
          <a:stretch>
            <a:fillRect/>
          </a:stretch>
        </p:blipFill>
        <p:spPr bwMode="auto">
          <a:xfrm>
            <a:off x="1600200" y="4389438"/>
            <a:ext cx="228600" cy="228600"/>
          </a:xfrm>
          <a:prstGeom prst="rect">
            <a:avLst/>
          </a:prstGeom>
          <a:noFill/>
          <a:ln w="9525">
            <a:noFill/>
            <a:miter lim="800000"/>
            <a:headEnd/>
            <a:tailEnd/>
          </a:ln>
        </p:spPr>
      </p:pic>
      <p:sp>
        <p:nvSpPr>
          <p:cNvPr id="72711" name="Rectangle 15"/>
          <p:cNvSpPr>
            <a:spLocks noChangeArrowheads="1"/>
          </p:cNvSpPr>
          <p:nvPr/>
        </p:nvSpPr>
        <p:spPr bwMode="auto">
          <a:xfrm>
            <a:off x="1833563" y="1519238"/>
            <a:ext cx="5856287" cy="493712"/>
          </a:xfrm>
          <a:prstGeom prst="rect">
            <a:avLst/>
          </a:prstGeom>
          <a:noFill/>
          <a:ln w="9525">
            <a:noFill/>
            <a:miter lim="800000"/>
            <a:headEnd/>
            <a:tailEnd/>
          </a:ln>
        </p:spPr>
        <p:txBody>
          <a:bodyPr wrap="none">
            <a:spAutoFit/>
          </a:bodyPr>
          <a:lstStyle/>
          <a:p>
            <a:pPr marL="533400" indent="-533400" defTabSz="914400">
              <a:lnSpc>
                <a:spcPct val="110000"/>
              </a:lnSpc>
              <a:spcBef>
                <a:spcPct val="20000"/>
              </a:spcBef>
              <a:buClr>
                <a:schemeClr val="folHlink"/>
              </a:buClr>
              <a:buSzPct val="60000"/>
              <a:buFont typeface="Wingdings" pitchFamily="2" charset="2"/>
              <a:buNone/>
            </a:pPr>
            <a:r>
              <a:rPr lang="en-US" altLang="zh-CN" sz="2000" b="1">
                <a:latin typeface="Tahoma" pitchFamily="34" charset="0"/>
                <a:ea typeface="宋体" pitchFamily="2" charset="-122"/>
              </a:rPr>
              <a:t>    Problems,</a:t>
            </a:r>
            <a:r>
              <a:rPr lang="en-US" altLang="zh-CN" sz="2400" b="1">
                <a:latin typeface="Times New Roman" pitchFamily="18" charset="0"/>
                <a:ea typeface="宋体" pitchFamily="2" charset="-122"/>
              </a:rPr>
              <a:t> </a:t>
            </a:r>
            <a:r>
              <a:rPr lang="en-US" altLang="zh-CN" sz="2000" b="1">
                <a:latin typeface="Tahoma" pitchFamily="34" charset="0"/>
                <a:ea typeface="宋体" pitchFamily="2" charset="-122"/>
              </a:rPr>
              <a:t>Model, QoS of Failure Detectors</a:t>
            </a:r>
            <a:endParaRPr lang="zh-CN" altLang="en-US" sz="2000" b="1">
              <a:latin typeface="Tahoma" pitchFamily="34" charset="0"/>
              <a:ea typeface="宋体" pitchFamily="2" charset="-122"/>
            </a:endParaRPr>
          </a:p>
        </p:txBody>
      </p:sp>
      <p:sp>
        <p:nvSpPr>
          <p:cNvPr id="72712" name="Text Box 16"/>
          <p:cNvSpPr txBox="1">
            <a:spLocks noChangeArrowheads="1"/>
          </p:cNvSpPr>
          <p:nvPr/>
        </p:nvSpPr>
        <p:spPr bwMode="auto">
          <a:xfrm>
            <a:off x="1863725" y="2001838"/>
            <a:ext cx="3684588" cy="427037"/>
          </a:xfrm>
          <a:prstGeom prst="rect">
            <a:avLst/>
          </a:prstGeom>
          <a:noFill/>
          <a:ln w="9525">
            <a:noFill/>
            <a:miter lim="800000"/>
            <a:headEnd/>
            <a:tailEnd/>
          </a:ln>
        </p:spPr>
        <p:txBody>
          <a:bodyPr wrap="none">
            <a:spAutoFit/>
          </a:bodyPr>
          <a:lstStyle/>
          <a:p>
            <a:pPr marL="533400" indent="-533400" algn="ctr" defTabSz="914400">
              <a:lnSpc>
                <a:spcPct val="110000"/>
              </a:lnSpc>
              <a:spcBef>
                <a:spcPct val="20000"/>
              </a:spcBef>
              <a:buClr>
                <a:schemeClr val="folHlink"/>
              </a:buClr>
              <a:buSzPct val="60000"/>
              <a:buFont typeface="Wingdings" pitchFamily="2" charset="2"/>
              <a:buNone/>
            </a:pPr>
            <a:r>
              <a:rPr lang="en-US" altLang="zh-CN" sz="2000" b="1">
                <a:solidFill>
                  <a:schemeClr val="accent1"/>
                </a:solidFill>
                <a:latin typeface="Tahoma" pitchFamily="34" charset="0"/>
                <a:ea typeface="宋体" pitchFamily="2" charset="-122"/>
              </a:rPr>
              <a:t>  </a:t>
            </a:r>
            <a:r>
              <a:rPr lang="en-US" altLang="zh-CN" sz="2000" b="1">
                <a:latin typeface="Tahoma" pitchFamily="34" charset="0"/>
                <a:ea typeface="宋体" pitchFamily="2" charset="-122"/>
              </a:rPr>
              <a:t> Existing Failure Detectors</a:t>
            </a:r>
            <a:endParaRPr lang="zh-CN" altLang="en-US" sz="2000" b="1">
              <a:latin typeface="Tahoma" pitchFamily="34" charset="0"/>
              <a:ea typeface="宋体" pitchFamily="2" charset="-122"/>
            </a:endParaRPr>
          </a:p>
        </p:txBody>
      </p:sp>
      <p:sp>
        <p:nvSpPr>
          <p:cNvPr id="72713" name="Text Box 17"/>
          <p:cNvSpPr txBox="1">
            <a:spLocks noChangeArrowheads="1"/>
          </p:cNvSpPr>
          <p:nvPr/>
        </p:nvSpPr>
        <p:spPr bwMode="auto">
          <a:xfrm>
            <a:off x="1828800" y="2514600"/>
            <a:ext cx="6026150" cy="822325"/>
          </a:xfrm>
          <a:prstGeom prst="rect">
            <a:avLst/>
          </a:prstGeom>
          <a:noFill/>
          <a:ln w="9525">
            <a:noFill/>
            <a:miter lim="800000"/>
            <a:headEnd/>
            <a:tailEnd/>
          </a:ln>
        </p:spPr>
        <p:txBody>
          <a:bodyPr wrap="none">
            <a:spAutoFit/>
          </a:bodyPr>
          <a:lstStyle/>
          <a:p>
            <a:pPr marL="533400" indent="-533400" defTabSz="914400">
              <a:lnSpc>
                <a:spcPct val="110000"/>
              </a:lnSpc>
              <a:spcBef>
                <a:spcPct val="20000"/>
              </a:spcBef>
              <a:buClr>
                <a:schemeClr val="folHlink"/>
              </a:buClr>
              <a:buSzPct val="60000"/>
              <a:buFont typeface="Wingdings" pitchFamily="2" charset="2"/>
              <a:buNone/>
            </a:pPr>
            <a:r>
              <a:rPr lang="en-US" altLang="zh-CN" sz="2000" b="1">
                <a:solidFill>
                  <a:schemeClr val="accent1"/>
                </a:solidFill>
                <a:latin typeface="Tahoma" pitchFamily="34" charset="0"/>
                <a:ea typeface="宋体" pitchFamily="2" charset="-122"/>
              </a:rPr>
              <a:t>1.</a:t>
            </a:r>
            <a:r>
              <a:rPr lang="en-US" altLang="zh-CN" sz="2000" b="1">
                <a:latin typeface="Tahoma" pitchFamily="34" charset="0"/>
                <a:ea typeface="宋体" pitchFamily="2" charset="-122"/>
              </a:rPr>
              <a:t> Tuning adaptive margin FD (TAM FD): JSAC</a:t>
            </a:r>
          </a:p>
          <a:p>
            <a:pPr marL="533400" indent="-533400" defTabSz="914400">
              <a:lnSpc>
                <a:spcPct val="110000"/>
              </a:lnSpc>
              <a:spcBef>
                <a:spcPct val="20000"/>
              </a:spcBef>
              <a:buClr>
                <a:schemeClr val="folHlink"/>
              </a:buClr>
              <a:buSzPct val="60000"/>
              <a:buFont typeface="Wingdings" pitchFamily="2" charset="2"/>
              <a:buNone/>
            </a:pPr>
            <a:r>
              <a:rPr lang="zh-CN" altLang="en-US" sz="2000" b="1">
                <a:latin typeface="Tahoma" pitchFamily="34" charset="0"/>
                <a:ea typeface="宋体" pitchFamily="2" charset="-122"/>
              </a:rPr>
              <a:t>       </a:t>
            </a:r>
            <a:r>
              <a:rPr lang="en-US" altLang="zh-CN" sz="2000">
                <a:solidFill>
                  <a:schemeClr val="folHlink"/>
                </a:solidFill>
                <a:latin typeface="Tahoma" pitchFamily="34" charset="0"/>
                <a:ea typeface="宋体" pitchFamily="2" charset="-122"/>
              </a:rPr>
              <a:t>Constant safety margin of Chen FD [30]</a:t>
            </a:r>
          </a:p>
        </p:txBody>
      </p:sp>
      <p:sp>
        <p:nvSpPr>
          <p:cNvPr id="72714" name="Text Box 18"/>
          <p:cNvSpPr txBox="1">
            <a:spLocks noChangeArrowheads="1"/>
          </p:cNvSpPr>
          <p:nvPr/>
        </p:nvSpPr>
        <p:spPr bwMode="auto">
          <a:xfrm>
            <a:off x="1860550" y="3352800"/>
            <a:ext cx="5722938" cy="822325"/>
          </a:xfrm>
          <a:prstGeom prst="rect">
            <a:avLst/>
          </a:prstGeom>
          <a:noFill/>
          <a:ln w="9525">
            <a:noFill/>
            <a:miter lim="800000"/>
            <a:headEnd/>
            <a:tailEnd/>
          </a:ln>
        </p:spPr>
        <p:txBody>
          <a:bodyPr wrap="none">
            <a:spAutoFit/>
          </a:bodyPr>
          <a:lstStyle/>
          <a:p>
            <a:pPr marL="533400" indent="-533400" defTabSz="914400">
              <a:lnSpc>
                <a:spcPct val="110000"/>
              </a:lnSpc>
              <a:spcBef>
                <a:spcPct val="20000"/>
              </a:spcBef>
              <a:buClr>
                <a:schemeClr val="folHlink"/>
              </a:buClr>
              <a:buSzPct val="60000"/>
              <a:buFont typeface="Wingdings" pitchFamily="2" charset="2"/>
              <a:buNone/>
            </a:pPr>
            <a:r>
              <a:rPr lang="en-US" altLang="zh-CN" sz="2000" b="1">
                <a:solidFill>
                  <a:schemeClr val="accent1"/>
                </a:solidFill>
                <a:latin typeface="Tahoma" pitchFamily="34" charset="0"/>
                <a:ea typeface="宋体" pitchFamily="2" charset="-122"/>
              </a:rPr>
              <a:t>2.</a:t>
            </a:r>
            <a:r>
              <a:rPr lang="en-US" altLang="zh-CN" sz="2000" b="1">
                <a:latin typeface="Tahoma" pitchFamily="34" charset="0"/>
                <a:ea typeface="宋体" pitchFamily="2" charset="-122"/>
              </a:rPr>
              <a:t> Exponential distribution FD (ED FD): ToN</a:t>
            </a:r>
          </a:p>
          <a:p>
            <a:pPr marL="533400" indent="-533400" defTabSz="914400">
              <a:lnSpc>
                <a:spcPct val="110000"/>
              </a:lnSpc>
              <a:spcBef>
                <a:spcPct val="20000"/>
              </a:spcBef>
              <a:buClr>
                <a:schemeClr val="folHlink"/>
              </a:buClr>
              <a:buSzPct val="60000"/>
              <a:buFont typeface="Wingdings" pitchFamily="2" charset="2"/>
              <a:buNone/>
            </a:pPr>
            <a:r>
              <a:rPr lang="zh-CN" altLang="en-US" sz="2000" b="1">
                <a:latin typeface="Tahoma" pitchFamily="34" charset="0"/>
                <a:ea typeface="宋体" pitchFamily="2" charset="-122"/>
              </a:rPr>
              <a:t>       </a:t>
            </a:r>
            <a:r>
              <a:rPr lang="en-US" altLang="zh-CN" sz="2000">
                <a:solidFill>
                  <a:schemeClr val="folHlink"/>
                </a:solidFill>
                <a:latin typeface="Tahoma" pitchFamily="34" charset="0"/>
                <a:ea typeface="宋体" pitchFamily="2" charset="-122"/>
              </a:rPr>
              <a:t>Normal Distribution in Phi FD [18-19]</a:t>
            </a:r>
          </a:p>
        </p:txBody>
      </p:sp>
      <p:sp>
        <p:nvSpPr>
          <p:cNvPr id="72715" name="Text Box 19"/>
          <p:cNvSpPr txBox="1">
            <a:spLocks noChangeArrowheads="1"/>
          </p:cNvSpPr>
          <p:nvPr/>
        </p:nvSpPr>
        <p:spPr bwMode="auto">
          <a:xfrm>
            <a:off x="1863725" y="4267200"/>
            <a:ext cx="5756275" cy="825500"/>
          </a:xfrm>
          <a:prstGeom prst="rect">
            <a:avLst/>
          </a:prstGeom>
          <a:noFill/>
          <a:ln w="9525">
            <a:noFill/>
            <a:miter lim="800000"/>
            <a:headEnd/>
            <a:tailEnd/>
          </a:ln>
        </p:spPr>
        <p:txBody>
          <a:bodyPr wrap="none">
            <a:spAutoFit/>
          </a:bodyPr>
          <a:lstStyle/>
          <a:p>
            <a:pPr marL="533400" indent="-533400" defTabSz="914400">
              <a:lnSpc>
                <a:spcPct val="110000"/>
              </a:lnSpc>
              <a:spcBef>
                <a:spcPct val="20000"/>
              </a:spcBef>
              <a:buClr>
                <a:schemeClr val="folHlink"/>
              </a:buClr>
              <a:buSzPct val="60000"/>
              <a:buFont typeface="Wingdings" pitchFamily="2" charset="2"/>
              <a:buNone/>
            </a:pPr>
            <a:r>
              <a:rPr lang="en-US" altLang="zh-CN" sz="2000" b="1">
                <a:solidFill>
                  <a:schemeClr val="accent1"/>
                </a:solidFill>
                <a:latin typeface="Tahoma" pitchFamily="34" charset="0"/>
                <a:ea typeface="宋体" pitchFamily="2" charset="-122"/>
              </a:rPr>
              <a:t>3.</a:t>
            </a:r>
            <a:r>
              <a:rPr lang="en-US" altLang="zh-CN" sz="2000" b="1">
                <a:latin typeface="Tahoma" pitchFamily="34" charset="0"/>
                <a:ea typeface="宋体" pitchFamily="2" charset="-122"/>
              </a:rPr>
              <a:t> Self-tuning FD (S FD): IPDPS12, ToN</a:t>
            </a:r>
          </a:p>
          <a:p>
            <a:pPr marL="533400" indent="-533400" defTabSz="914400">
              <a:lnSpc>
                <a:spcPct val="110000"/>
              </a:lnSpc>
              <a:spcBef>
                <a:spcPct val="20000"/>
              </a:spcBef>
              <a:buClr>
                <a:schemeClr val="folHlink"/>
              </a:buClr>
              <a:buSzPct val="60000"/>
              <a:buFont typeface="Wingdings" pitchFamily="2" charset="2"/>
              <a:buNone/>
            </a:pPr>
            <a:r>
              <a:rPr lang="zh-CN" altLang="en-US" sz="2000" b="1">
                <a:latin typeface="Tahoma" pitchFamily="34" charset="0"/>
                <a:ea typeface="宋体" pitchFamily="2" charset="-122"/>
              </a:rPr>
              <a:t>       </a:t>
            </a:r>
            <a:r>
              <a:rPr lang="en-US" altLang="zh-CN" sz="2000">
                <a:solidFill>
                  <a:schemeClr val="folHlink"/>
                </a:solidFill>
                <a:latin typeface="Tahoma" pitchFamily="34" charset="0"/>
                <a:ea typeface="宋体" pitchFamily="2" charset="-122"/>
              </a:rPr>
              <a:t>Self-tunes its parameters</a:t>
            </a:r>
          </a:p>
        </p:txBody>
      </p:sp>
      <p:sp>
        <p:nvSpPr>
          <p:cNvPr id="72716" name="Text Box 20"/>
          <p:cNvSpPr txBox="1">
            <a:spLocks noChangeArrowheads="1"/>
          </p:cNvSpPr>
          <p:nvPr/>
        </p:nvSpPr>
        <p:spPr bwMode="auto">
          <a:xfrm>
            <a:off x="1319213" y="685800"/>
            <a:ext cx="6921500" cy="762000"/>
          </a:xfrm>
          <a:prstGeom prst="rect">
            <a:avLst/>
          </a:prstGeom>
          <a:noFill/>
          <a:ln w="9525">
            <a:noFill/>
            <a:miter lim="800000"/>
            <a:headEnd/>
            <a:tailEnd/>
          </a:ln>
        </p:spPr>
        <p:txBody>
          <a:bodyPr wrap="none">
            <a:spAutoFit/>
          </a:bodyPr>
          <a:lstStyle/>
          <a:p>
            <a:pPr marL="533400" indent="-533400" algn="ctr" defTabSz="914400">
              <a:lnSpc>
                <a:spcPct val="110000"/>
              </a:lnSpc>
              <a:spcBef>
                <a:spcPct val="20000"/>
              </a:spcBef>
              <a:buClr>
                <a:schemeClr val="folHlink"/>
              </a:buClr>
              <a:buSzPct val="60000"/>
              <a:buFont typeface="Wingdings" pitchFamily="2" charset="2"/>
              <a:buNone/>
            </a:pPr>
            <a:r>
              <a:rPr lang="en-US" altLang="zh-CN" sz="4000" dirty="0">
                <a:solidFill>
                  <a:schemeClr val="folHlink"/>
                </a:solidFill>
                <a:latin typeface="Tahoma" pitchFamily="34" charset="0"/>
                <a:ea typeface="宋体" pitchFamily="2" charset="-122"/>
              </a:rPr>
              <a:t> Failure Detectors (FDs):</a:t>
            </a:r>
            <a:r>
              <a:rPr lang="en-US" altLang="zh-CN" sz="2800" b="1" dirty="0">
                <a:solidFill>
                  <a:schemeClr val="folHlink"/>
                </a:solidFill>
                <a:latin typeface="Tahoma" pitchFamily="34" charset="0"/>
                <a:ea typeface="宋体" pitchFamily="2" charset="-122"/>
              </a:rPr>
              <a:t> </a:t>
            </a:r>
            <a:r>
              <a:rPr lang="en-US" altLang="zh-CN" sz="2800" dirty="0">
                <a:solidFill>
                  <a:schemeClr val="folHlink"/>
                </a:solidFill>
                <a:latin typeface="Tahoma" pitchFamily="34" charset="0"/>
                <a:ea typeface="宋体" pitchFamily="2" charset="-122"/>
              </a:rPr>
              <a:t>Outline</a:t>
            </a:r>
            <a:endParaRPr lang="zh-CN" altLang="en-US" sz="2800" dirty="0">
              <a:solidFill>
                <a:schemeClr val="folHlink"/>
              </a:solidFill>
              <a:latin typeface="Tahoma" pitchFamily="34" charset="0"/>
              <a:ea typeface="宋体" pitchFamily="2" charset="-122"/>
            </a:endParaRPr>
          </a:p>
        </p:txBody>
      </p:sp>
      <p:grpSp>
        <p:nvGrpSpPr>
          <p:cNvPr id="21" name="Group 20"/>
          <p:cNvGrpSpPr/>
          <p:nvPr/>
        </p:nvGrpSpPr>
        <p:grpSpPr>
          <a:xfrm>
            <a:off x="6909028" y="4286741"/>
            <a:ext cx="2158772" cy="2114059"/>
            <a:chOff x="218632" y="3634763"/>
            <a:chExt cx="2633708" cy="2664316"/>
          </a:xfrm>
        </p:grpSpPr>
        <p:sp>
          <p:nvSpPr>
            <p:cNvPr id="22" name="Oval 14"/>
            <p:cNvSpPr>
              <a:spLocks noChangeArrowheads="1"/>
            </p:cNvSpPr>
            <p:nvPr/>
          </p:nvSpPr>
          <p:spPr bwMode="auto">
            <a:xfrm>
              <a:off x="345858" y="3634763"/>
              <a:ext cx="1371600" cy="2664316"/>
            </a:xfrm>
            <a:prstGeom prst="ellipse">
              <a:avLst/>
            </a:prstGeom>
            <a:noFill/>
            <a:ln w="9525">
              <a:solidFill>
                <a:srgbClr val="33CC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3" name="Oval 15"/>
            <p:cNvSpPr>
              <a:spLocks noChangeArrowheads="1"/>
            </p:cNvSpPr>
            <p:nvPr/>
          </p:nvSpPr>
          <p:spPr bwMode="auto">
            <a:xfrm>
              <a:off x="1244022" y="4470279"/>
              <a:ext cx="1371600" cy="1828800"/>
            </a:xfrm>
            <a:prstGeom prst="ellipse">
              <a:avLst/>
            </a:prstGeom>
            <a:noFill/>
            <a:ln w="9525">
              <a:solidFill>
                <a:srgbClr val="33CC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cxnSp>
          <p:nvCxnSpPr>
            <p:cNvPr id="24" name="Straight Connector 23"/>
            <p:cNvCxnSpPr/>
            <p:nvPr/>
          </p:nvCxnSpPr>
          <p:spPr>
            <a:xfrm>
              <a:off x="218632" y="4051178"/>
              <a:ext cx="241322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18632" y="5117978"/>
              <a:ext cx="263370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879258" y="4051178"/>
              <a:ext cx="609600" cy="990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879258" y="3822578"/>
              <a:ext cx="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2362200" y="3822578"/>
              <a:ext cx="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879258" y="3886200"/>
              <a:ext cx="144780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879258" y="3634763"/>
              <a:ext cx="0" cy="2473815"/>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488858" y="5117978"/>
              <a:ext cx="0" cy="99060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955458" y="5346578"/>
              <a:ext cx="649649" cy="498598"/>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d</a:t>
              </a:r>
              <a:r>
                <a:rPr lang="en-US" sz="2400" i="1" baseline="-25000" dirty="0" smtClean="0">
                  <a:latin typeface="Times New Roman" pitchFamily="18" charset="0"/>
                  <a:cs typeface="Times New Roman" pitchFamily="18" charset="0"/>
                </a:rPr>
                <a:t>i</a:t>
              </a:r>
              <a:endParaRPr lang="en-US" sz="2400" i="1" dirty="0">
                <a:latin typeface="Times New Roman" pitchFamily="18" charset="0"/>
                <a:cs typeface="Times New Roman" pitchFamily="18" charset="0"/>
              </a:endParaRPr>
            </a:p>
          </p:txBody>
        </p:sp>
        <p:cxnSp>
          <p:nvCxnSpPr>
            <p:cNvPr id="33" name="Straight Arrow Connector 32"/>
            <p:cNvCxnSpPr/>
            <p:nvPr/>
          </p:nvCxnSpPr>
          <p:spPr>
            <a:xfrm>
              <a:off x="915409" y="5879978"/>
              <a:ext cx="573449"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796188" y="3974978"/>
              <a:ext cx="119221"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2292269" y="3977006"/>
              <a:ext cx="119221"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1963001" y="5062477"/>
              <a:ext cx="119221" cy="1524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1445837" y="5041778"/>
              <a:ext cx="119221"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1184058" y="4279778"/>
              <a:ext cx="649649" cy="469167"/>
            </a:xfrm>
            <a:prstGeom prst="rect">
              <a:avLst/>
            </a:prstGeom>
            <a:noFill/>
          </p:spPr>
          <p:txBody>
            <a:bodyPr wrap="square" rtlCol="0">
              <a:spAutoFit/>
            </a:bodyPr>
            <a:lstStyle/>
            <a:p>
              <a:r>
                <a:rPr lang="en-US" sz="2400" i="1" dirty="0">
                  <a:latin typeface="Times New Roman" pitchFamily="18" charset="0"/>
                  <a:cs typeface="Times New Roman" pitchFamily="18" charset="0"/>
                </a:rPr>
                <a:t>m</a:t>
              </a:r>
              <a:r>
                <a:rPr lang="en-US" sz="2400" i="1" baseline="-25000" dirty="0" smtClean="0">
                  <a:latin typeface="Times New Roman" pitchFamily="18" charset="0"/>
                  <a:cs typeface="Times New Roman" pitchFamily="18" charset="0"/>
                </a:rPr>
                <a:t>i</a:t>
              </a:r>
              <a:endParaRPr lang="en-US" sz="2400" i="1" dirty="0">
                <a:latin typeface="Times New Roman" pitchFamily="18" charset="0"/>
                <a:cs typeface="Times New Roman" pitchFamily="18" charset="0"/>
              </a:endParaRPr>
            </a:p>
          </p:txBody>
        </p:sp>
        <p:cxnSp>
          <p:nvCxnSpPr>
            <p:cNvPr id="39" name="Straight Connector 38"/>
            <p:cNvCxnSpPr/>
            <p:nvPr/>
          </p:nvCxnSpPr>
          <p:spPr>
            <a:xfrm flipH="1">
              <a:off x="2006022" y="5041778"/>
              <a:ext cx="24988" cy="1066800"/>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2327058" y="4013078"/>
              <a:ext cx="506615" cy="1008002"/>
            </a:xfrm>
            <a:prstGeom prst="straightConnector1">
              <a:avLst/>
            </a:prstGeom>
            <a:ln>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939222" y="4089278"/>
              <a:ext cx="1387836" cy="993898"/>
            </a:xfrm>
            <a:prstGeom prst="straightConnector1">
              <a:avLst/>
            </a:prstGeom>
            <a:ln>
              <a:solidFill>
                <a:srgbClr val="FF0000"/>
              </a:solidFill>
              <a:prstDash val="dashDot"/>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1444502" y="5123224"/>
              <a:ext cx="308098" cy="363176"/>
            </a:xfrm>
            <a:prstGeom prst="rect">
              <a:avLst/>
            </a:prstGeom>
            <a:noFill/>
          </p:spPr>
          <p:txBody>
            <a:bodyPr wrap="none" rtlCol="0">
              <a:spAutoFit/>
            </a:bodyPr>
            <a:lstStyle/>
            <a:p>
              <a:r>
                <a:rPr lang="en-US" sz="1600" dirty="0" smtClean="0"/>
                <a:t>A</a:t>
              </a:r>
              <a:endParaRPr lang="en-US" sz="1600" dirty="0"/>
            </a:p>
          </p:txBody>
        </p:sp>
        <p:sp>
          <p:nvSpPr>
            <p:cNvPr id="43" name="TextBox 42"/>
            <p:cNvSpPr txBox="1"/>
            <p:nvPr/>
          </p:nvSpPr>
          <p:spPr>
            <a:xfrm>
              <a:off x="2011669" y="5105400"/>
              <a:ext cx="198131" cy="363176"/>
            </a:xfrm>
            <a:prstGeom prst="rect">
              <a:avLst/>
            </a:prstGeom>
            <a:noFill/>
          </p:spPr>
          <p:txBody>
            <a:bodyPr wrap="square" rtlCol="0">
              <a:spAutoFit/>
            </a:bodyPr>
            <a:lstStyle/>
            <a:p>
              <a:r>
                <a:rPr lang="en-US" sz="1600" dirty="0" smtClean="0"/>
                <a:t>B</a:t>
              </a:r>
              <a:endParaRPr lang="en-US" sz="1600" dirty="0"/>
            </a:p>
          </p:txBody>
        </p:sp>
      </p:grpSp>
    </p:spTree>
    <p:extLst>
      <p:ext uri="{BB962C8B-B14F-4D97-AF65-F5344CB8AC3E}">
        <p14:creationId xmlns:p14="http://schemas.microsoft.com/office/powerpoint/2010/main" val="400024743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1" name="Group 3"/>
          <p:cNvGrpSpPr>
            <a:grpSpLocks/>
          </p:cNvGrpSpPr>
          <p:nvPr/>
        </p:nvGrpSpPr>
        <p:grpSpPr bwMode="auto">
          <a:xfrm>
            <a:off x="0" y="609600"/>
            <a:ext cx="8669338" cy="1052513"/>
            <a:chOff x="80" y="624"/>
            <a:chExt cx="5381" cy="663"/>
          </a:xfrm>
        </p:grpSpPr>
        <p:sp>
          <p:nvSpPr>
            <p:cNvPr id="76811" name="Rectangle 4"/>
            <p:cNvSpPr>
              <a:spLocks noChangeArrowheads="1"/>
            </p:cNvSpPr>
            <p:nvPr/>
          </p:nvSpPr>
          <p:spPr bwMode="ltGray">
            <a:xfrm>
              <a:off x="263" y="692"/>
              <a:ext cx="276" cy="299"/>
            </a:xfrm>
            <a:prstGeom prst="rect">
              <a:avLst/>
            </a:prstGeom>
            <a:solidFill>
              <a:schemeClr val="accent2"/>
            </a:solidFill>
            <a:ln w="9525">
              <a:noFill/>
              <a:miter lim="800000"/>
              <a:headEnd/>
              <a:tailEnd/>
            </a:ln>
          </p:spPr>
          <p:txBody>
            <a:bodyPr wrap="none" anchor="ctr"/>
            <a:lstStyle/>
            <a:p>
              <a:pPr algn="ctr"/>
              <a:endParaRPr kumimoji="1" lang="en-GB" altLang="zh-CN" sz="2400">
                <a:latin typeface="Tahoma" pitchFamily="34" charset="0"/>
              </a:endParaRPr>
            </a:p>
          </p:txBody>
        </p:sp>
        <p:sp>
          <p:nvSpPr>
            <p:cNvPr id="76812" name="Rectangle 5"/>
            <p:cNvSpPr>
              <a:spLocks noChangeArrowheads="1"/>
            </p:cNvSpPr>
            <p:nvPr/>
          </p:nvSpPr>
          <p:spPr bwMode="ltGray">
            <a:xfrm>
              <a:off x="504" y="692"/>
              <a:ext cx="207" cy="299"/>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pPr algn="ctr"/>
              <a:endParaRPr kumimoji="1" lang="en-GB" altLang="zh-CN" sz="2400">
                <a:latin typeface="Tahoma" pitchFamily="34" charset="0"/>
              </a:endParaRPr>
            </a:p>
          </p:txBody>
        </p:sp>
        <p:sp>
          <p:nvSpPr>
            <p:cNvPr id="76813" name="Rectangle 6"/>
            <p:cNvSpPr>
              <a:spLocks noChangeArrowheads="1"/>
            </p:cNvSpPr>
            <p:nvPr/>
          </p:nvSpPr>
          <p:spPr bwMode="ltGray">
            <a:xfrm>
              <a:off x="341" y="958"/>
              <a:ext cx="266" cy="299"/>
            </a:xfrm>
            <a:prstGeom prst="rect">
              <a:avLst/>
            </a:prstGeom>
            <a:solidFill>
              <a:schemeClr val="folHlink"/>
            </a:solidFill>
            <a:ln w="9525">
              <a:noFill/>
              <a:miter lim="800000"/>
              <a:headEnd/>
              <a:tailEnd/>
            </a:ln>
          </p:spPr>
          <p:txBody>
            <a:bodyPr wrap="none" anchor="ctr"/>
            <a:lstStyle/>
            <a:p>
              <a:pPr algn="ctr"/>
              <a:endParaRPr kumimoji="1" lang="en-GB" altLang="zh-CN" sz="2400">
                <a:latin typeface="Tahoma" pitchFamily="34" charset="0"/>
              </a:endParaRPr>
            </a:p>
          </p:txBody>
        </p:sp>
        <p:sp>
          <p:nvSpPr>
            <p:cNvPr id="76814" name="Rectangle 7"/>
            <p:cNvSpPr>
              <a:spLocks noChangeArrowheads="1"/>
            </p:cNvSpPr>
            <p:nvPr/>
          </p:nvSpPr>
          <p:spPr bwMode="ltGray">
            <a:xfrm>
              <a:off x="574" y="958"/>
              <a:ext cx="232" cy="299"/>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endParaRPr kumimoji="1" lang="en-GB" altLang="zh-CN" sz="2400">
                <a:latin typeface="Tahoma" pitchFamily="34" charset="0"/>
              </a:endParaRPr>
            </a:p>
          </p:txBody>
        </p:sp>
        <p:sp>
          <p:nvSpPr>
            <p:cNvPr id="76815" name="Rectangle 8"/>
            <p:cNvSpPr>
              <a:spLocks noChangeArrowheads="1"/>
            </p:cNvSpPr>
            <p:nvPr/>
          </p:nvSpPr>
          <p:spPr bwMode="ltGray">
            <a:xfrm>
              <a:off x="80" y="912"/>
              <a:ext cx="353" cy="266"/>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pPr algn="ctr"/>
              <a:endParaRPr kumimoji="1" lang="en-GB" altLang="zh-CN" sz="2400">
                <a:latin typeface="Tahoma" pitchFamily="34" charset="0"/>
              </a:endParaRPr>
            </a:p>
          </p:txBody>
        </p:sp>
        <p:sp>
          <p:nvSpPr>
            <p:cNvPr id="76816" name="Rectangle 9"/>
            <p:cNvSpPr>
              <a:spLocks noChangeArrowheads="1"/>
            </p:cNvSpPr>
            <p:nvPr/>
          </p:nvSpPr>
          <p:spPr bwMode="gray">
            <a:xfrm>
              <a:off x="480" y="624"/>
              <a:ext cx="20" cy="663"/>
            </a:xfrm>
            <a:prstGeom prst="rect">
              <a:avLst/>
            </a:prstGeom>
            <a:solidFill>
              <a:schemeClr val="bg2"/>
            </a:solidFill>
            <a:ln w="9525">
              <a:noFill/>
              <a:miter lim="800000"/>
              <a:headEnd/>
              <a:tailEnd/>
            </a:ln>
          </p:spPr>
          <p:txBody>
            <a:bodyPr wrap="none" anchor="ctr"/>
            <a:lstStyle/>
            <a:p>
              <a:pPr algn="ctr"/>
              <a:endParaRPr kumimoji="1" lang="en-GB" altLang="zh-CN" sz="2400">
                <a:latin typeface="Tahoma" pitchFamily="34" charset="0"/>
              </a:endParaRPr>
            </a:p>
          </p:txBody>
        </p:sp>
        <p:sp>
          <p:nvSpPr>
            <p:cNvPr id="76817" name="Rectangle 10"/>
            <p:cNvSpPr>
              <a:spLocks noChangeArrowheads="1"/>
            </p:cNvSpPr>
            <p:nvPr/>
          </p:nvSpPr>
          <p:spPr bwMode="gray">
            <a:xfrm>
              <a:off x="279" y="1122"/>
              <a:ext cx="5182" cy="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algn="ctr"/>
              <a:endParaRPr kumimoji="1" lang="en-GB" altLang="zh-CN" sz="2400">
                <a:latin typeface="Tahoma" pitchFamily="34" charset="0"/>
              </a:endParaRPr>
            </a:p>
          </p:txBody>
        </p:sp>
      </p:grpSp>
      <p:pic>
        <p:nvPicPr>
          <p:cNvPr id="76802" name="Picture 12" descr="BD14578_"/>
          <p:cNvPicPr>
            <a:picLocks noChangeAspect="1" noChangeArrowheads="1"/>
          </p:cNvPicPr>
          <p:nvPr/>
        </p:nvPicPr>
        <p:blipFill>
          <a:blip r:embed="rId3"/>
          <a:srcRect/>
          <a:stretch>
            <a:fillRect/>
          </a:stretch>
        </p:blipFill>
        <p:spPr bwMode="auto">
          <a:xfrm>
            <a:off x="1314450" y="2032000"/>
            <a:ext cx="228600" cy="228600"/>
          </a:xfrm>
          <a:prstGeom prst="rect">
            <a:avLst/>
          </a:prstGeom>
          <a:noFill/>
          <a:ln w="9525">
            <a:noFill/>
            <a:miter lim="800000"/>
            <a:headEnd/>
            <a:tailEnd/>
          </a:ln>
        </p:spPr>
      </p:pic>
      <p:pic>
        <p:nvPicPr>
          <p:cNvPr id="76803" name="Picture 13" descr="BD14578_"/>
          <p:cNvPicPr>
            <a:picLocks noChangeAspect="1" noChangeArrowheads="1"/>
          </p:cNvPicPr>
          <p:nvPr/>
        </p:nvPicPr>
        <p:blipFill>
          <a:blip r:embed="rId3"/>
          <a:srcRect/>
          <a:stretch>
            <a:fillRect/>
          </a:stretch>
        </p:blipFill>
        <p:spPr bwMode="auto">
          <a:xfrm>
            <a:off x="1295400" y="2794000"/>
            <a:ext cx="228600" cy="228600"/>
          </a:xfrm>
          <a:prstGeom prst="rect">
            <a:avLst/>
          </a:prstGeom>
          <a:noFill/>
          <a:ln w="9525">
            <a:noFill/>
            <a:miter lim="800000"/>
            <a:headEnd/>
            <a:tailEnd/>
          </a:ln>
        </p:spPr>
      </p:pic>
      <p:pic>
        <p:nvPicPr>
          <p:cNvPr id="76804" name="Picture 14" descr="BD14578_"/>
          <p:cNvPicPr>
            <a:picLocks noChangeAspect="1" noChangeArrowheads="1"/>
          </p:cNvPicPr>
          <p:nvPr/>
        </p:nvPicPr>
        <p:blipFill>
          <a:blip r:embed="rId3"/>
          <a:srcRect/>
          <a:stretch>
            <a:fillRect/>
          </a:stretch>
        </p:blipFill>
        <p:spPr bwMode="auto">
          <a:xfrm>
            <a:off x="1295400" y="3708400"/>
            <a:ext cx="228600" cy="228600"/>
          </a:xfrm>
          <a:prstGeom prst="rect">
            <a:avLst/>
          </a:prstGeom>
          <a:noFill/>
          <a:ln w="9525">
            <a:noFill/>
            <a:miter lim="800000"/>
            <a:headEnd/>
            <a:tailEnd/>
          </a:ln>
        </p:spPr>
      </p:pic>
      <p:sp>
        <p:nvSpPr>
          <p:cNvPr id="76805" name="Text Box 17"/>
          <p:cNvSpPr txBox="1">
            <a:spLocks noChangeArrowheads="1"/>
          </p:cNvSpPr>
          <p:nvPr/>
        </p:nvSpPr>
        <p:spPr bwMode="auto">
          <a:xfrm>
            <a:off x="1524000" y="1803400"/>
            <a:ext cx="7327900" cy="628650"/>
          </a:xfrm>
          <a:prstGeom prst="rect">
            <a:avLst/>
          </a:prstGeom>
          <a:noFill/>
          <a:ln w="9525">
            <a:noFill/>
            <a:miter lim="800000"/>
            <a:headEnd/>
            <a:tailEnd/>
          </a:ln>
        </p:spPr>
        <p:txBody>
          <a:bodyPr>
            <a:spAutoFit/>
          </a:bodyPr>
          <a:lstStyle/>
          <a:p>
            <a:pPr marL="533400" indent="-533400" defTabSz="914400">
              <a:lnSpc>
                <a:spcPct val="110000"/>
              </a:lnSpc>
              <a:spcBef>
                <a:spcPct val="20000"/>
              </a:spcBef>
              <a:buClr>
                <a:schemeClr val="folHlink"/>
              </a:buClr>
              <a:buSzPct val="60000"/>
              <a:buFont typeface="Wingdings" pitchFamily="2" charset="2"/>
              <a:buNone/>
            </a:pPr>
            <a:r>
              <a:rPr lang="en-US" altLang="zh-CN" sz="2800" b="1" dirty="0">
                <a:solidFill>
                  <a:schemeClr val="tx1">
                    <a:lumMod val="95000"/>
                    <a:lumOff val="5000"/>
                  </a:schemeClr>
                </a:solidFill>
                <a:latin typeface="Tahoma" pitchFamily="34" charset="0"/>
                <a:ea typeface="宋体" pitchFamily="2" charset="-122"/>
              </a:rPr>
              <a:t>1 Tuning adaptive margin FD (TAM FD)</a:t>
            </a:r>
            <a:r>
              <a:rPr lang="zh-CN" altLang="en-US" sz="3200" b="1" dirty="0">
                <a:solidFill>
                  <a:schemeClr val="tx1">
                    <a:lumMod val="95000"/>
                    <a:lumOff val="5000"/>
                  </a:schemeClr>
                </a:solidFill>
                <a:latin typeface="Tahoma" pitchFamily="34" charset="0"/>
                <a:ea typeface="宋体" pitchFamily="2" charset="-122"/>
              </a:rPr>
              <a:t>       </a:t>
            </a:r>
            <a:endParaRPr lang="en-US" altLang="zh-CN" sz="3200" b="1" dirty="0">
              <a:solidFill>
                <a:schemeClr val="tx1">
                  <a:lumMod val="95000"/>
                  <a:lumOff val="5000"/>
                </a:schemeClr>
              </a:solidFill>
              <a:latin typeface="Tahoma" pitchFamily="34" charset="0"/>
              <a:ea typeface="宋体" pitchFamily="2" charset="-122"/>
            </a:endParaRPr>
          </a:p>
        </p:txBody>
      </p:sp>
      <p:sp>
        <p:nvSpPr>
          <p:cNvPr id="76806" name="Text Box 18"/>
          <p:cNvSpPr txBox="1">
            <a:spLocks noChangeArrowheads="1"/>
          </p:cNvSpPr>
          <p:nvPr/>
        </p:nvSpPr>
        <p:spPr bwMode="auto">
          <a:xfrm>
            <a:off x="1524000" y="2641600"/>
            <a:ext cx="5060950" cy="822325"/>
          </a:xfrm>
          <a:prstGeom prst="rect">
            <a:avLst/>
          </a:prstGeom>
          <a:noFill/>
          <a:ln w="9525">
            <a:noFill/>
            <a:miter lim="800000"/>
            <a:headEnd/>
            <a:tailEnd/>
          </a:ln>
        </p:spPr>
        <p:txBody>
          <a:bodyPr wrap="none">
            <a:spAutoFit/>
          </a:bodyPr>
          <a:lstStyle/>
          <a:p>
            <a:pPr marL="533400" indent="-533400" defTabSz="914400">
              <a:lnSpc>
                <a:spcPct val="110000"/>
              </a:lnSpc>
              <a:spcBef>
                <a:spcPct val="20000"/>
              </a:spcBef>
              <a:buClr>
                <a:schemeClr val="folHlink"/>
              </a:buClr>
              <a:buSzPct val="60000"/>
              <a:buFont typeface="Wingdings" pitchFamily="2" charset="2"/>
              <a:buNone/>
            </a:pPr>
            <a:r>
              <a:rPr lang="en-US" altLang="zh-CN" sz="2000" b="1" dirty="0">
                <a:solidFill>
                  <a:srgbClr val="DDDDDD"/>
                </a:solidFill>
                <a:latin typeface="Tahoma" pitchFamily="34" charset="0"/>
                <a:ea typeface="宋体" pitchFamily="2" charset="-122"/>
              </a:rPr>
              <a:t>2 Exponential distribution FD (ED FD):</a:t>
            </a:r>
          </a:p>
          <a:p>
            <a:pPr marL="533400" indent="-533400" defTabSz="914400">
              <a:lnSpc>
                <a:spcPct val="110000"/>
              </a:lnSpc>
              <a:spcBef>
                <a:spcPct val="20000"/>
              </a:spcBef>
              <a:buClr>
                <a:schemeClr val="folHlink"/>
              </a:buClr>
              <a:buSzPct val="60000"/>
              <a:buFont typeface="Wingdings" pitchFamily="2" charset="2"/>
              <a:buNone/>
            </a:pPr>
            <a:r>
              <a:rPr lang="zh-CN" altLang="en-US" sz="2000" b="1" dirty="0">
                <a:solidFill>
                  <a:srgbClr val="DDDDDD"/>
                </a:solidFill>
                <a:latin typeface="Tahoma" pitchFamily="34" charset="0"/>
                <a:ea typeface="宋体" pitchFamily="2" charset="-122"/>
              </a:rPr>
              <a:t>       </a:t>
            </a:r>
            <a:r>
              <a:rPr lang="en-US" altLang="zh-CN" sz="2000" dirty="0">
                <a:solidFill>
                  <a:srgbClr val="DDDDDD"/>
                </a:solidFill>
                <a:latin typeface="Tahoma" pitchFamily="34" charset="0"/>
                <a:ea typeface="宋体" pitchFamily="2" charset="-122"/>
              </a:rPr>
              <a:t>Normal Distribution in Phi FD [18-19]</a:t>
            </a:r>
          </a:p>
        </p:txBody>
      </p:sp>
      <p:sp>
        <p:nvSpPr>
          <p:cNvPr id="76807" name="Text Box 19"/>
          <p:cNvSpPr txBox="1">
            <a:spLocks noChangeArrowheads="1"/>
          </p:cNvSpPr>
          <p:nvPr/>
        </p:nvSpPr>
        <p:spPr bwMode="auto">
          <a:xfrm>
            <a:off x="1524000" y="3556000"/>
            <a:ext cx="6858000" cy="427038"/>
          </a:xfrm>
          <a:prstGeom prst="rect">
            <a:avLst/>
          </a:prstGeom>
          <a:noFill/>
          <a:ln w="9525">
            <a:noFill/>
            <a:miter lim="800000"/>
            <a:headEnd/>
            <a:tailEnd/>
          </a:ln>
        </p:spPr>
        <p:txBody>
          <a:bodyPr>
            <a:spAutoFit/>
          </a:bodyPr>
          <a:lstStyle/>
          <a:p>
            <a:pPr marL="533400" indent="-533400" defTabSz="914400">
              <a:lnSpc>
                <a:spcPct val="110000"/>
              </a:lnSpc>
              <a:spcBef>
                <a:spcPct val="20000"/>
              </a:spcBef>
              <a:buClr>
                <a:schemeClr val="folHlink"/>
              </a:buClr>
              <a:buSzPct val="60000"/>
              <a:buFont typeface="Wingdings" pitchFamily="2" charset="2"/>
              <a:buNone/>
            </a:pPr>
            <a:r>
              <a:rPr lang="en-US" altLang="zh-CN" sz="2000" b="1">
                <a:solidFill>
                  <a:srgbClr val="DDDDDD"/>
                </a:solidFill>
                <a:latin typeface="Tahoma" pitchFamily="34" charset="0"/>
                <a:ea typeface="宋体" pitchFamily="2" charset="-122"/>
              </a:rPr>
              <a:t>3 Self-tuning FD (S FD):</a:t>
            </a:r>
            <a:r>
              <a:rPr lang="zh-CN" altLang="en-US" sz="2000" b="1">
                <a:solidFill>
                  <a:srgbClr val="DDDDDD"/>
                </a:solidFill>
                <a:latin typeface="Tahoma" pitchFamily="34" charset="0"/>
                <a:ea typeface="宋体" pitchFamily="2" charset="-122"/>
              </a:rPr>
              <a:t>   </a:t>
            </a:r>
            <a:r>
              <a:rPr lang="en-US" altLang="zh-CN" sz="2000">
                <a:solidFill>
                  <a:srgbClr val="DDDDDD"/>
                </a:solidFill>
                <a:latin typeface="Tahoma" pitchFamily="34" charset="0"/>
                <a:ea typeface="宋体" pitchFamily="2" charset="-122"/>
              </a:rPr>
              <a:t>Self-tunes its parameters</a:t>
            </a:r>
          </a:p>
        </p:txBody>
      </p:sp>
      <p:sp>
        <p:nvSpPr>
          <p:cNvPr id="76808" name="Text Box 20"/>
          <p:cNvSpPr txBox="1">
            <a:spLocks noChangeArrowheads="1"/>
          </p:cNvSpPr>
          <p:nvPr/>
        </p:nvSpPr>
        <p:spPr bwMode="auto">
          <a:xfrm>
            <a:off x="1512888" y="685800"/>
            <a:ext cx="6157912" cy="762000"/>
          </a:xfrm>
          <a:prstGeom prst="rect">
            <a:avLst/>
          </a:prstGeom>
          <a:noFill/>
          <a:ln w="9525">
            <a:noFill/>
            <a:miter lim="800000"/>
            <a:headEnd/>
            <a:tailEnd/>
          </a:ln>
        </p:spPr>
        <p:txBody>
          <a:bodyPr wrap="none">
            <a:spAutoFit/>
          </a:bodyPr>
          <a:lstStyle/>
          <a:p>
            <a:pPr marL="533400" indent="-533400" algn="ctr" defTabSz="914400">
              <a:lnSpc>
                <a:spcPct val="110000"/>
              </a:lnSpc>
              <a:spcBef>
                <a:spcPct val="20000"/>
              </a:spcBef>
              <a:buClr>
                <a:schemeClr val="folHlink"/>
              </a:buClr>
              <a:buSzPct val="60000"/>
              <a:buFont typeface="Wingdings" pitchFamily="2" charset="2"/>
              <a:buNone/>
            </a:pPr>
            <a:r>
              <a:rPr lang="en-US" altLang="zh-CN" sz="4000" dirty="0">
                <a:solidFill>
                  <a:schemeClr val="folHlink"/>
                </a:solidFill>
                <a:latin typeface="Tahoma" pitchFamily="34" charset="0"/>
                <a:ea typeface="宋体" pitchFamily="2" charset="-122"/>
              </a:rPr>
              <a:t>Outline of failure detectors</a:t>
            </a:r>
            <a:endParaRPr lang="zh-CN" altLang="en-US" sz="4000" dirty="0">
              <a:solidFill>
                <a:schemeClr val="folHlink"/>
              </a:solidFill>
              <a:latin typeface="Tahoma" pitchFamily="34" charset="0"/>
              <a:ea typeface="宋体" pitchFamily="2" charset="-122"/>
            </a:endParaRPr>
          </a:p>
        </p:txBody>
      </p:sp>
      <p:sp>
        <p:nvSpPr>
          <p:cNvPr id="17" name="矩形 5"/>
          <p:cNvSpPr/>
          <p:nvPr/>
        </p:nvSpPr>
        <p:spPr bwMode="auto">
          <a:xfrm>
            <a:off x="685800" y="4672735"/>
            <a:ext cx="7772400" cy="1728065"/>
          </a:xfrm>
          <a:prstGeom prst="rect">
            <a:avLst/>
          </a:prstGeom>
          <a:solidFill>
            <a:srgbClr val="FFC000">
              <a:alpha val="8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400" dirty="0" smtClean="0">
                <a:solidFill>
                  <a:srgbClr val="000000"/>
                </a:solidFill>
                <a:latin typeface="Times New Roman"/>
                <a:cs typeface="Times New Roman"/>
              </a:rPr>
              <a:t>N</a:t>
            </a:r>
            <a:r>
              <a:rPr lang="en-US" altLang="zh-CN" sz="2400" dirty="0" smtClean="0">
                <a:solidFill>
                  <a:srgbClr val="000000"/>
                </a:solidFill>
                <a:latin typeface="Times New Roman"/>
                <a:cs typeface="Times New Roman"/>
              </a:rPr>
              <a:t>.</a:t>
            </a:r>
            <a:r>
              <a:rPr lang="en-US" sz="2400" dirty="0" smtClean="0">
                <a:solidFill>
                  <a:srgbClr val="000000"/>
                </a:solidFill>
                <a:latin typeface="Times New Roman"/>
                <a:cs typeface="Times New Roman"/>
              </a:rPr>
              <a:t> </a:t>
            </a:r>
            <a:r>
              <a:rPr lang="en-US" sz="2400" dirty="0">
                <a:solidFill>
                  <a:srgbClr val="000000"/>
                </a:solidFill>
                <a:latin typeface="Times New Roman"/>
                <a:cs typeface="Times New Roman"/>
              </a:rPr>
              <a:t>Xiong, </a:t>
            </a:r>
            <a:r>
              <a:rPr lang="en-US" sz="2400" dirty="0" smtClean="0">
                <a:solidFill>
                  <a:srgbClr val="000000"/>
                </a:solidFill>
                <a:latin typeface="Times New Roman"/>
                <a:cs typeface="Times New Roman"/>
              </a:rPr>
              <a:t>A</a:t>
            </a:r>
            <a:r>
              <a:rPr lang="en-US" altLang="zh-CN" sz="2400" dirty="0" smtClean="0">
                <a:solidFill>
                  <a:srgbClr val="000000"/>
                </a:solidFill>
                <a:latin typeface="Times New Roman"/>
                <a:cs typeface="Times New Roman"/>
              </a:rPr>
              <a:t>.</a:t>
            </a:r>
            <a:r>
              <a:rPr lang="zh-CN" altLang="en-US" sz="2400" dirty="0" smtClean="0">
                <a:solidFill>
                  <a:srgbClr val="000000"/>
                </a:solidFill>
                <a:latin typeface="Times New Roman"/>
                <a:cs typeface="Times New Roman"/>
              </a:rPr>
              <a:t> </a:t>
            </a:r>
            <a:r>
              <a:rPr lang="en-US" sz="2400" dirty="0" smtClean="0">
                <a:solidFill>
                  <a:srgbClr val="000000"/>
                </a:solidFill>
                <a:latin typeface="Times New Roman"/>
                <a:cs typeface="Times New Roman"/>
              </a:rPr>
              <a:t>V</a:t>
            </a:r>
            <a:r>
              <a:rPr lang="en-US" sz="2400" dirty="0">
                <a:solidFill>
                  <a:srgbClr val="000000"/>
                </a:solidFill>
                <a:latin typeface="Times New Roman"/>
                <a:cs typeface="Times New Roman"/>
              </a:rPr>
              <a:t>. Vasilakos</a:t>
            </a:r>
            <a:r>
              <a:rPr lang="en-US" sz="2400" dirty="0" smtClean="0">
                <a:solidFill>
                  <a:srgbClr val="000000"/>
                </a:solidFill>
                <a:latin typeface="Times New Roman"/>
                <a:cs typeface="Times New Roman"/>
              </a:rPr>
              <a:t>, Comparative </a:t>
            </a:r>
            <a:r>
              <a:rPr lang="en-US" sz="2400" dirty="0">
                <a:solidFill>
                  <a:srgbClr val="000000"/>
                </a:solidFill>
                <a:latin typeface="Times New Roman"/>
                <a:cs typeface="Times New Roman"/>
              </a:rPr>
              <a:t>analysis of quality of service and memory usage for adaptive failure detectors in healthcare systems.</a:t>
            </a:r>
            <a:r>
              <a:rPr lang="en-US" sz="2400" b="0" dirty="0">
                <a:solidFill>
                  <a:srgbClr val="000000"/>
                </a:solidFill>
                <a:latin typeface="Times New Roman"/>
                <a:cs typeface="Times New Roman"/>
              </a:rPr>
              <a:t> </a:t>
            </a:r>
            <a:r>
              <a:rPr lang="en-US" sz="2400" b="0" dirty="0">
                <a:solidFill>
                  <a:srgbClr val="FF0000"/>
                </a:solidFill>
                <a:latin typeface="Times New Roman"/>
                <a:cs typeface="Times New Roman"/>
              </a:rPr>
              <a:t>IEEE Journal on Selected Areas in </a:t>
            </a:r>
            <a:r>
              <a:rPr lang="en-US" sz="2400" b="0" dirty="0" smtClean="0">
                <a:solidFill>
                  <a:srgbClr val="FF0000"/>
                </a:solidFill>
                <a:latin typeface="Times New Roman"/>
                <a:cs typeface="Times New Roman"/>
              </a:rPr>
              <a:t>Communications</a:t>
            </a:r>
            <a:r>
              <a:rPr lang="en-US" altLang="zh-CN" sz="2400" b="0" dirty="0" smtClean="0">
                <a:solidFill>
                  <a:srgbClr val="FF0000"/>
                </a:solidFill>
                <a:latin typeface="Times New Roman"/>
                <a:cs typeface="Times New Roman"/>
              </a:rPr>
              <a:t>,</a:t>
            </a:r>
            <a:r>
              <a:rPr lang="en-US" sz="2400" b="0" dirty="0" smtClean="0">
                <a:solidFill>
                  <a:srgbClr val="000000"/>
                </a:solidFill>
                <a:latin typeface="Times New Roman"/>
                <a:cs typeface="Times New Roman"/>
              </a:rPr>
              <a:t> </a:t>
            </a:r>
            <a:r>
              <a:rPr lang="en-US" sz="2400" b="0" dirty="0">
                <a:solidFill>
                  <a:srgbClr val="000000"/>
                </a:solidFill>
                <a:latin typeface="Times New Roman"/>
                <a:cs typeface="Times New Roman"/>
              </a:rPr>
              <a:t>27(4): 495-</a:t>
            </a:r>
            <a:r>
              <a:rPr lang="en-US" sz="2400" b="0" dirty="0" smtClean="0">
                <a:solidFill>
                  <a:srgbClr val="000000"/>
                </a:solidFill>
                <a:latin typeface="Times New Roman"/>
                <a:cs typeface="Times New Roman"/>
              </a:rPr>
              <a:t>509</a:t>
            </a:r>
            <a:r>
              <a:rPr lang="en-US" altLang="zh-CN" sz="2400" b="0" dirty="0" smtClean="0">
                <a:solidFill>
                  <a:srgbClr val="000000"/>
                </a:solidFill>
                <a:latin typeface="Times New Roman"/>
                <a:cs typeface="Times New Roman"/>
              </a:rPr>
              <a:t>,</a:t>
            </a:r>
            <a:r>
              <a:rPr lang="zh-CN" altLang="en-US" sz="2400" b="0" dirty="0" smtClean="0">
                <a:solidFill>
                  <a:srgbClr val="000000"/>
                </a:solidFill>
                <a:latin typeface="Times New Roman"/>
                <a:cs typeface="Times New Roman"/>
              </a:rPr>
              <a:t> </a:t>
            </a:r>
            <a:r>
              <a:rPr lang="en-US" sz="2400" b="0" dirty="0" smtClean="0">
                <a:solidFill>
                  <a:srgbClr val="000000"/>
                </a:solidFill>
                <a:latin typeface="Times New Roman"/>
                <a:cs typeface="Times New Roman"/>
              </a:rPr>
              <a:t>2009</a:t>
            </a:r>
            <a:r>
              <a:rPr lang="en-US" altLang="zh-CN" sz="2400" b="0" dirty="0" smtClean="0">
                <a:solidFill>
                  <a:srgbClr val="000000"/>
                </a:solidFill>
                <a:latin typeface="Times New Roman"/>
                <a:cs typeface="Times New Roman"/>
              </a:rPr>
              <a:t>.</a:t>
            </a:r>
            <a:r>
              <a:rPr lang="en-US" altLang="zh-CN" sz="2000" dirty="0">
                <a:solidFill>
                  <a:srgbClr val="000000"/>
                </a:solidFill>
              </a:rPr>
              <a:t> </a:t>
            </a:r>
            <a:r>
              <a:rPr lang="en-US" altLang="zh-CN" sz="2000" dirty="0" smtClean="0">
                <a:solidFill>
                  <a:srgbClr val="FF0000"/>
                </a:solidFill>
              </a:rPr>
              <a:t>Impact Factor</a:t>
            </a:r>
            <a:r>
              <a:rPr lang="zh-CN" altLang="en-US" sz="2000" dirty="0" smtClean="0">
                <a:solidFill>
                  <a:srgbClr val="FF0000"/>
                </a:solidFill>
              </a:rPr>
              <a:t>：</a:t>
            </a:r>
            <a:r>
              <a:rPr lang="en-US" altLang="zh-CN" sz="2000" dirty="0" smtClean="0">
                <a:solidFill>
                  <a:srgbClr val="FF0000"/>
                </a:solidFill>
              </a:rPr>
              <a:t>4.8</a:t>
            </a:r>
            <a:endParaRPr lang="en-US" altLang="zh-CN" dirty="0" smtClean="0">
              <a:solidFill>
                <a:srgbClr val="FF0000"/>
              </a:solidFill>
            </a:endParaRPr>
          </a:p>
        </p:txBody>
      </p:sp>
    </p:spTree>
    <p:extLst>
      <p:ext uri="{BB962C8B-B14F-4D97-AF65-F5344CB8AC3E}">
        <p14:creationId xmlns:p14="http://schemas.microsoft.com/office/powerpoint/2010/main" val="38998732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7" name="Rectangle 2"/>
          <p:cNvSpPr>
            <a:spLocks noGrp="1"/>
          </p:cNvSpPr>
          <p:nvPr>
            <p:ph type="title" idx="4294967295"/>
          </p:nvPr>
        </p:nvSpPr>
        <p:spPr>
          <a:xfrm>
            <a:off x="1828800" y="304800"/>
            <a:ext cx="7239000" cy="1058862"/>
          </a:xfrm>
        </p:spPr>
        <p:txBody>
          <a:bodyPr/>
          <a:lstStyle/>
          <a:p>
            <a:pPr eaLnBrk="1" hangingPunct="1"/>
            <a:r>
              <a:rPr lang="en-US" altLang="zh-CN" sz="4600" dirty="0" smtClean="0">
                <a:latin typeface="Times New Roman" pitchFamily="18" charset="0"/>
                <a:cs typeface="Times New Roman" pitchFamily="18" charset="0"/>
              </a:rPr>
              <a:t>1. Our TAM-FD </a:t>
            </a:r>
            <a:r>
              <a:rPr lang="en-US" altLang="zh-CN" sz="3600" dirty="0" smtClean="0">
                <a:latin typeface="Times New Roman" pitchFamily="18" charset="0"/>
                <a:cs typeface="Times New Roman" pitchFamily="18" charset="0"/>
              </a:rPr>
              <a:t>Motivation</a:t>
            </a:r>
          </a:p>
        </p:txBody>
      </p:sp>
      <p:sp>
        <p:nvSpPr>
          <p:cNvPr id="238595" name="Rectangle 3"/>
          <p:cNvSpPr>
            <a:spLocks noGrp="1"/>
          </p:cNvSpPr>
          <p:nvPr>
            <p:ph type="body" sz="half" idx="4294967295"/>
          </p:nvPr>
        </p:nvSpPr>
        <p:spPr>
          <a:xfrm>
            <a:off x="762000" y="1676400"/>
            <a:ext cx="8077200" cy="1371600"/>
          </a:xfrm>
        </p:spPr>
        <p:txBody>
          <a:bodyPr/>
          <a:lstStyle/>
          <a:p>
            <a:pPr eaLnBrk="1" hangingPunct="1">
              <a:lnSpc>
                <a:spcPct val="90000"/>
              </a:lnSpc>
            </a:pPr>
            <a:r>
              <a:rPr lang="en-US" altLang="zh-CN" sz="2500" smtClean="0">
                <a:latin typeface="CMR9"/>
                <a:ea typeface="宋体" pitchFamily="2" charset="-122"/>
              </a:rPr>
              <a:t>Basic Chen-FD scheme [1]: </a:t>
            </a:r>
          </a:p>
          <a:p>
            <a:pPr eaLnBrk="1" hangingPunct="1">
              <a:lnSpc>
                <a:spcPct val="90000"/>
              </a:lnSpc>
              <a:buFont typeface="Arial" charset="0"/>
              <a:buNone/>
            </a:pPr>
            <a:r>
              <a:rPr lang="en-US" altLang="zh-CN" sz="2500" smtClean="0">
                <a:latin typeface="CMR9"/>
                <a:ea typeface="宋体" pitchFamily="2" charset="-122"/>
              </a:rPr>
              <a:t>              </a:t>
            </a:r>
            <a:r>
              <a:rPr lang="en-US" altLang="zh-CN" sz="2400" smtClean="0">
                <a:ea typeface="宋体" pitchFamily="2" charset="-122"/>
              </a:rPr>
              <a:t>Probabilistic behavior;</a:t>
            </a:r>
          </a:p>
          <a:p>
            <a:pPr eaLnBrk="1" hangingPunct="1">
              <a:lnSpc>
                <a:spcPct val="90000"/>
              </a:lnSpc>
              <a:buFont typeface="Arial" charset="0"/>
              <a:buNone/>
            </a:pPr>
            <a:r>
              <a:rPr lang="en-US" altLang="zh-CN" sz="2500" smtClean="0">
                <a:latin typeface="CMR9"/>
                <a:ea typeface="宋体" pitchFamily="2" charset="-122"/>
              </a:rPr>
              <a:t>              </a:t>
            </a:r>
            <a:r>
              <a:rPr lang="en-US" altLang="zh-CN" sz="2400" smtClean="0">
                <a:ea typeface="宋体" pitchFamily="2" charset="-122"/>
              </a:rPr>
              <a:t>Constant safety margin problem;</a:t>
            </a:r>
            <a:endParaRPr lang="en-US" altLang="zh-CN" sz="2500" smtClean="0">
              <a:latin typeface="CMR9"/>
              <a:ea typeface="宋体" pitchFamily="2" charset="-122"/>
            </a:endParaRPr>
          </a:p>
          <a:p>
            <a:pPr eaLnBrk="1" hangingPunct="1">
              <a:lnSpc>
                <a:spcPct val="90000"/>
              </a:lnSpc>
              <a:buFont typeface="Arial" charset="0"/>
              <a:buNone/>
            </a:pPr>
            <a:r>
              <a:rPr lang="en-US" altLang="zh-CN" sz="2500" smtClean="0">
                <a:latin typeface="Times New Roman" pitchFamily="18" charset="0"/>
                <a:cs typeface="Times New Roman" pitchFamily="18" charset="0"/>
              </a:rPr>
              <a:t>            </a:t>
            </a:r>
          </a:p>
        </p:txBody>
      </p:sp>
      <p:grpSp>
        <p:nvGrpSpPr>
          <p:cNvPr id="73739" name="Group 4"/>
          <p:cNvGrpSpPr>
            <a:grpSpLocks/>
          </p:cNvGrpSpPr>
          <p:nvPr/>
        </p:nvGrpSpPr>
        <p:grpSpPr bwMode="auto">
          <a:xfrm>
            <a:off x="0" y="471488"/>
            <a:ext cx="8669338" cy="1052512"/>
            <a:chOff x="80" y="624"/>
            <a:chExt cx="5381" cy="663"/>
          </a:xfrm>
        </p:grpSpPr>
        <p:sp>
          <p:nvSpPr>
            <p:cNvPr id="73759" name="Rectangle 5"/>
            <p:cNvSpPr>
              <a:spLocks noChangeArrowheads="1"/>
            </p:cNvSpPr>
            <p:nvPr/>
          </p:nvSpPr>
          <p:spPr bwMode="ltGray">
            <a:xfrm>
              <a:off x="263" y="692"/>
              <a:ext cx="276" cy="299"/>
            </a:xfrm>
            <a:prstGeom prst="rect">
              <a:avLst/>
            </a:prstGeom>
            <a:solidFill>
              <a:schemeClr val="accent2"/>
            </a:solidFill>
            <a:ln w="9525">
              <a:noFill/>
              <a:miter lim="800000"/>
              <a:headEnd/>
              <a:tailEnd/>
            </a:ln>
          </p:spPr>
          <p:txBody>
            <a:bodyPr wrap="none" anchor="ctr"/>
            <a:lstStyle/>
            <a:p>
              <a:pPr algn="ctr"/>
              <a:endParaRPr kumimoji="1" lang="en-GB" altLang="zh-CN" sz="2400">
                <a:latin typeface="Tahoma" pitchFamily="34" charset="0"/>
              </a:endParaRPr>
            </a:p>
          </p:txBody>
        </p:sp>
        <p:sp>
          <p:nvSpPr>
            <p:cNvPr id="73760" name="Rectangle 6"/>
            <p:cNvSpPr>
              <a:spLocks noChangeArrowheads="1"/>
            </p:cNvSpPr>
            <p:nvPr/>
          </p:nvSpPr>
          <p:spPr bwMode="ltGray">
            <a:xfrm>
              <a:off x="504" y="692"/>
              <a:ext cx="207" cy="299"/>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pPr algn="ctr"/>
              <a:endParaRPr kumimoji="1" lang="en-GB" altLang="zh-CN" sz="2400">
                <a:latin typeface="Tahoma" pitchFamily="34" charset="0"/>
              </a:endParaRPr>
            </a:p>
          </p:txBody>
        </p:sp>
        <p:sp>
          <p:nvSpPr>
            <p:cNvPr id="73761" name="Rectangle 7"/>
            <p:cNvSpPr>
              <a:spLocks noChangeArrowheads="1"/>
            </p:cNvSpPr>
            <p:nvPr/>
          </p:nvSpPr>
          <p:spPr bwMode="ltGray">
            <a:xfrm>
              <a:off x="341" y="958"/>
              <a:ext cx="266" cy="299"/>
            </a:xfrm>
            <a:prstGeom prst="rect">
              <a:avLst/>
            </a:prstGeom>
            <a:solidFill>
              <a:schemeClr val="folHlink"/>
            </a:solidFill>
            <a:ln w="9525">
              <a:noFill/>
              <a:miter lim="800000"/>
              <a:headEnd/>
              <a:tailEnd/>
            </a:ln>
          </p:spPr>
          <p:txBody>
            <a:bodyPr wrap="none" anchor="ctr"/>
            <a:lstStyle/>
            <a:p>
              <a:pPr algn="ctr"/>
              <a:endParaRPr kumimoji="1" lang="en-GB" altLang="zh-CN" sz="2400">
                <a:latin typeface="Tahoma" pitchFamily="34" charset="0"/>
              </a:endParaRPr>
            </a:p>
          </p:txBody>
        </p:sp>
        <p:sp>
          <p:nvSpPr>
            <p:cNvPr id="73762" name="Rectangle 8"/>
            <p:cNvSpPr>
              <a:spLocks noChangeArrowheads="1"/>
            </p:cNvSpPr>
            <p:nvPr/>
          </p:nvSpPr>
          <p:spPr bwMode="ltGray">
            <a:xfrm>
              <a:off x="574" y="958"/>
              <a:ext cx="232" cy="299"/>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endParaRPr kumimoji="1" lang="en-GB" altLang="zh-CN" sz="2400">
                <a:latin typeface="Tahoma" pitchFamily="34" charset="0"/>
              </a:endParaRPr>
            </a:p>
          </p:txBody>
        </p:sp>
        <p:sp>
          <p:nvSpPr>
            <p:cNvPr id="73763" name="Rectangle 9"/>
            <p:cNvSpPr>
              <a:spLocks noChangeArrowheads="1"/>
            </p:cNvSpPr>
            <p:nvPr/>
          </p:nvSpPr>
          <p:spPr bwMode="ltGray">
            <a:xfrm>
              <a:off x="80" y="912"/>
              <a:ext cx="353" cy="266"/>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pPr algn="ctr"/>
              <a:endParaRPr kumimoji="1" lang="en-GB" altLang="zh-CN" sz="2400">
                <a:latin typeface="Tahoma" pitchFamily="34" charset="0"/>
              </a:endParaRPr>
            </a:p>
          </p:txBody>
        </p:sp>
        <p:sp>
          <p:nvSpPr>
            <p:cNvPr id="73764" name="Rectangle 10"/>
            <p:cNvSpPr>
              <a:spLocks noChangeArrowheads="1"/>
            </p:cNvSpPr>
            <p:nvPr/>
          </p:nvSpPr>
          <p:spPr bwMode="gray">
            <a:xfrm>
              <a:off x="480" y="624"/>
              <a:ext cx="20" cy="663"/>
            </a:xfrm>
            <a:prstGeom prst="rect">
              <a:avLst/>
            </a:prstGeom>
            <a:solidFill>
              <a:schemeClr val="bg2"/>
            </a:solidFill>
            <a:ln w="9525">
              <a:noFill/>
              <a:miter lim="800000"/>
              <a:headEnd/>
              <a:tailEnd/>
            </a:ln>
          </p:spPr>
          <p:txBody>
            <a:bodyPr wrap="none" anchor="ctr"/>
            <a:lstStyle/>
            <a:p>
              <a:pPr algn="ctr"/>
              <a:endParaRPr kumimoji="1" lang="en-GB" altLang="zh-CN" sz="2400">
                <a:latin typeface="Tahoma" pitchFamily="34" charset="0"/>
              </a:endParaRPr>
            </a:p>
          </p:txBody>
        </p:sp>
        <p:sp>
          <p:nvSpPr>
            <p:cNvPr id="73765" name="Rectangle 11"/>
            <p:cNvSpPr>
              <a:spLocks noChangeArrowheads="1"/>
            </p:cNvSpPr>
            <p:nvPr/>
          </p:nvSpPr>
          <p:spPr bwMode="gray">
            <a:xfrm>
              <a:off x="279" y="1122"/>
              <a:ext cx="5182" cy="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algn="ctr"/>
              <a:endParaRPr kumimoji="1" lang="en-GB" altLang="zh-CN" sz="2400">
                <a:latin typeface="Tahoma" pitchFamily="34" charset="0"/>
              </a:endParaRPr>
            </a:p>
          </p:txBody>
        </p:sp>
      </p:grpSp>
      <p:sp>
        <p:nvSpPr>
          <p:cNvPr id="73740" name="Rectangle 12"/>
          <p:cNvSpPr>
            <a:spLocks noChangeArrowheads="1"/>
          </p:cNvSpPr>
          <p:nvPr/>
        </p:nvSpPr>
        <p:spPr bwMode="auto">
          <a:xfrm>
            <a:off x="2924175" y="2509838"/>
            <a:ext cx="9144000" cy="0"/>
          </a:xfrm>
          <a:prstGeom prst="rect">
            <a:avLst/>
          </a:prstGeom>
          <a:noFill/>
          <a:ln w="9525">
            <a:noFill/>
            <a:miter lim="800000"/>
            <a:headEnd/>
            <a:tailEnd/>
          </a:ln>
        </p:spPr>
        <p:txBody>
          <a:bodyPr>
            <a:spAutoFit/>
          </a:bodyPr>
          <a:lstStyle/>
          <a:p>
            <a:endParaRPr lang="zh-CN" altLang="en-US"/>
          </a:p>
        </p:txBody>
      </p:sp>
      <p:sp>
        <p:nvSpPr>
          <p:cNvPr id="73741" name="Rectangle 13"/>
          <p:cNvSpPr>
            <a:spLocks noChangeArrowheads="1"/>
          </p:cNvSpPr>
          <p:nvPr/>
        </p:nvSpPr>
        <p:spPr bwMode="auto">
          <a:xfrm>
            <a:off x="0" y="3319463"/>
            <a:ext cx="9144000" cy="0"/>
          </a:xfrm>
          <a:prstGeom prst="rect">
            <a:avLst/>
          </a:prstGeom>
          <a:noFill/>
          <a:ln w="9525">
            <a:noFill/>
            <a:miter lim="800000"/>
            <a:headEnd/>
            <a:tailEnd/>
          </a:ln>
        </p:spPr>
        <p:txBody>
          <a:bodyPr wrap="none" anchor="ctr">
            <a:spAutoFit/>
          </a:bodyPr>
          <a:lstStyle/>
          <a:p>
            <a:endParaRPr lang="zh-CN" altLang="en-US"/>
          </a:p>
        </p:txBody>
      </p:sp>
      <p:sp>
        <p:nvSpPr>
          <p:cNvPr id="73742" name="Rectangle 14"/>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zh-CN" altLang="en-US"/>
          </a:p>
        </p:txBody>
      </p:sp>
      <p:sp>
        <p:nvSpPr>
          <p:cNvPr id="73743"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73744" name="Rectangle 16"/>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zh-CN" altLang="en-US"/>
          </a:p>
        </p:txBody>
      </p:sp>
      <p:sp>
        <p:nvSpPr>
          <p:cNvPr id="73745" name="Text Box 17"/>
          <p:cNvSpPr txBox="1">
            <a:spLocks noChangeArrowheads="1"/>
          </p:cNvSpPr>
          <p:nvPr/>
        </p:nvSpPr>
        <p:spPr bwMode="auto">
          <a:xfrm>
            <a:off x="6537325" y="1303338"/>
            <a:ext cx="2378075" cy="561975"/>
          </a:xfrm>
          <a:prstGeom prst="rect">
            <a:avLst/>
          </a:prstGeom>
          <a:noFill/>
          <a:ln w="9525">
            <a:noFill/>
            <a:miter lim="800000"/>
            <a:headEnd/>
            <a:tailEnd/>
          </a:ln>
        </p:spPr>
        <p:txBody>
          <a:bodyPr>
            <a:spAutoFit/>
          </a:bodyPr>
          <a:lstStyle/>
          <a:p>
            <a:pPr marL="533400" indent="-533400" algn="ctr" defTabSz="914400">
              <a:lnSpc>
                <a:spcPct val="110000"/>
              </a:lnSpc>
              <a:spcBef>
                <a:spcPct val="20000"/>
              </a:spcBef>
              <a:buClr>
                <a:schemeClr val="folHlink"/>
              </a:buClr>
              <a:buSzPct val="60000"/>
              <a:buFont typeface="Wingdings" pitchFamily="2" charset="2"/>
              <a:buNone/>
            </a:pPr>
            <a:endParaRPr lang="zh-CN" altLang="en-US" sz="2800">
              <a:latin typeface="Showcard Gothic"/>
              <a:ea typeface="宋体" pitchFamily="2" charset="-122"/>
            </a:endParaRPr>
          </a:p>
        </p:txBody>
      </p:sp>
      <p:pic>
        <p:nvPicPr>
          <p:cNvPr id="238610" name="Picture 18" descr="BD14578_"/>
          <p:cNvPicPr>
            <a:picLocks noGrp="1" noChangeAspect="1" noChangeArrowheads="1"/>
          </p:cNvPicPr>
          <p:nvPr>
            <p:ph sz="quarter" idx="4294967295"/>
          </p:nvPr>
        </p:nvPicPr>
        <p:blipFill>
          <a:blip r:embed="rId5"/>
          <a:srcRect/>
          <a:stretch>
            <a:fillRect/>
          </a:stretch>
        </p:blipFill>
        <p:spPr>
          <a:xfrm>
            <a:off x="1636713" y="2097088"/>
            <a:ext cx="207962" cy="233362"/>
          </a:xfrm>
        </p:spPr>
      </p:pic>
      <p:pic>
        <p:nvPicPr>
          <p:cNvPr id="238611" name="Picture 19" descr="BD14578_"/>
          <p:cNvPicPr>
            <a:picLocks noChangeAspect="1" noChangeArrowheads="1"/>
          </p:cNvPicPr>
          <p:nvPr/>
        </p:nvPicPr>
        <p:blipFill>
          <a:blip r:embed="rId5"/>
          <a:srcRect/>
          <a:stretch>
            <a:fillRect/>
          </a:stretch>
        </p:blipFill>
        <p:spPr bwMode="auto">
          <a:xfrm>
            <a:off x="1600200" y="2590800"/>
            <a:ext cx="228600" cy="228600"/>
          </a:xfrm>
          <a:prstGeom prst="rect">
            <a:avLst/>
          </a:prstGeom>
          <a:noFill/>
          <a:ln w="9525">
            <a:noFill/>
            <a:miter lim="800000"/>
            <a:headEnd/>
            <a:tailEnd/>
          </a:ln>
        </p:spPr>
      </p:pic>
      <p:sp>
        <p:nvSpPr>
          <p:cNvPr id="238612" name="Text Box 20"/>
          <p:cNvSpPr txBox="1">
            <a:spLocks noChangeArrowheads="1"/>
          </p:cNvSpPr>
          <p:nvPr/>
        </p:nvSpPr>
        <p:spPr bwMode="auto">
          <a:xfrm>
            <a:off x="1117600" y="2209800"/>
            <a:ext cx="6350000" cy="995363"/>
          </a:xfrm>
          <a:prstGeom prst="rect">
            <a:avLst/>
          </a:prstGeom>
          <a:noFill/>
          <a:ln w="9525">
            <a:noFill/>
            <a:miter lim="800000"/>
            <a:headEnd/>
            <a:tailEnd/>
          </a:ln>
        </p:spPr>
        <p:txBody>
          <a:bodyPr wrap="none">
            <a:spAutoFit/>
          </a:bodyPr>
          <a:lstStyle/>
          <a:p>
            <a:pPr marL="533400" indent="-533400" defTabSz="914400">
              <a:lnSpc>
                <a:spcPct val="110000"/>
              </a:lnSpc>
              <a:spcBef>
                <a:spcPct val="20000"/>
              </a:spcBef>
              <a:buClr>
                <a:schemeClr val="folHlink"/>
              </a:buClr>
              <a:buSzPct val="60000"/>
              <a:buFont typeface="Wingdings" pitchFamily="2" charset="2"/>
              <a:buNone/>
            </a:pPr>
            <a:r>
              <a:rPr lang="en-US" altLang="zh-CN" sz="1600">
                <a:solidFill>
                  <a:srgbClr val="FF3300"/>
                </a:solidFill>
                <a:latin typeface="Tahoma" pitchFamily="34" charset="0"/>
                <a:ea typeface="宋体" pitchFamily="2" charset="-122"/>
              </a:rPr>
              <a:t>[1] W. Chen, S. Toueg, and M. K. Aguilera. On the quality of service </a:t>
            </a:r>
          </a:p>
          <a:p>
            <a:pPr marL="533400" indent="-533400" defTabSz="914400">
              <a:lnSpc>
                <a:spcPct val="110000"/>
              </a:lnSpc>
              <a:spcBef>
                <a:spcPct val="20000"/>
              </a:spcBef>
              <a:buClr>
                <a:schemeClr val="folHlink"/>
              </a:buClr>
              <a:buSzPct val="60000"/>
              <a:buFont typeface="Wingdings" pitchFamily="2" charset="2"/>
              <a:buNone/>
            </a:pPr>
            <a:r>
              <a:rPr lang="en-US" altLang="zh-CN" sz="1600">
                <a:solidFill>
                  <a:srgbClr val="FF3300"/>
                </a:solidFill>
                <a:latin typeface="Tahoma" pitchFamily="34" charset="0"/>
                <a:ea typeface="宋体" pitchFamily="2" charset="-122"/>
              </a:rPr>
              <a:t>of failure detectors. IEEE Trans. on Comp., 51(5):561-580, 2002.</a:t>
            </a:r>
          </a:p>
          <a:p>
            <a:pPr marL="533400" indent="-533400" defTabSz="914400">
              <a:lnSpc>
                <a:spcPct val="110000"/>
              </a:lnSpc>
              <a:spcBef>
                <a:spcPct val="20000"/>
              </a:spcBef>
              <a:buClr>
                <a:schemeClr val="folHlink"/>
              </a:buClr>
              <a:buSzPct val="60000"/>
              <a:buFont typeface="Wingdings" pitchFamily="2" charset="2"/>
              <a:buNone/>
            </a:pPr>
            <a:endParaRPr lang="zh-CN" altLang="en-US" sz="1600">
              <a:latin typeface="Tahoma" pitchFamily="34" charset="0"/>
              <a:ea typeface="宋体" pitchFamily="2" charset="-122"/>
            </a:endParaRPr>
          </a:p>
        </p:txBody>
      </p:sp>
      <p:sp>
        <p:nvSpPr>
          <p:cNvPr id="238613" name="Rectangle 21"/>
          <p:cNvSpPr>
            <a:spLocks noChangeArrowheads="1"/>
          </p:cNvSpPr>
          <p:nvPr/>
        </p:nvSpPr>
        <p:spPr bwMode="auto">
          <a:xfrm>
            <a:off x="685800" y="3124200"/>
            <a:ext cx="8077200" cy="609600"/>
          </a:xfrm>
          <a:prstGeom prst="rect">
            <a:avLst/>
          </a:prstGeom>
          <a:noFill/>
          <a:ln w="9525">
            <a:noFill/>
            <a:miter lim="800000"/>
            <a:headEnd/>
            <a:tailEnd/>
          </a:ln>
        </p:spPr>
        <p:txBody>
          <a:bodyPr/>
          <a:lstStyle/>
          <a:p>
            <a:pPr marL="342900" indent="-342900">
              <a:lnSpc>
                <a:spcPct val="90000"/>
              </a:lnSpc>
              <a:spcBef>
                <a:spcPct val="20000"/>
              </a:spcBef>
              <a:buFont typeface="Arial" charset="0"/>
              <a:buChar char="•"/>
            </a:pPr>
            <a:r>
              <a:rPr lang="en-US" altLang="zh-CN" sz="2500" dirty="0">
                <a:latin typeface="CMR9"/>
                <a:ea typeface="宋体" pitchFamily="2" charset="-122"/>
              </a:rPr>
              <a:t>Tuning adaptive margin FD is </a:t>
            </a:r>
            <a:r>
              <a:rPr lang="en-US" altLang="zh-CN" sz="2500" dirty="0" smtClean="0">
                <a:latin typeface="CMR9"/>
                <a:ea typeface="宋体" pitchFamily="2" charset="-122"/>
              </a:rPr>
              <a:t>presented: </a:t>
            </a:r>
            <a:endParaRPr lang="en-US" altLang="zh-CN" sz="2500" dirty="0">
              <a:latin typeface="CMR9"/>
              <a:ea typeface="宋体" pitchFamily="2" charset="-122"/>
            </a:endParaRPr>
          </a:p>
          <a:p>
            <a:pPr marL="342900" indent="-342900">
              <a:lnSpc>
                <a:spcPct val="90000"/>
              </a:lnSpc>
              <a:spcBef>
                <a:spcPct val="20000"/>
              </a:spcBef>
              <a:buFont typeface="Arial" charset="0"/>
              <a:buNone/>
            </a:pPr>
            <a:r>
              <a:rPr lang="en-US" altLang="zh-CN" sz="2500" dirty="0">
                <a:latin typeface="Times New Roman" pitchFamily="18" charset="0"/>
                <a:cs typeface="Times New Roman" pitchFamily="18" charset="0"/>
              </a:rPr>
              <a:t>            </a:t>
            </a:r>
          </a:p>
        </p:txBody>
      </p:sp>
      <p:pic>
        <p:nvPicPr>
          <p:cNvPr id="238614" name="Picture 22" descr="BD14565_"/>
          <p:cNvPicPr>
            <a:picLocks noGrp="1" noChangeAspect="1" noChangeArrowheads="1"/>
          </p:cNvPicPr>
          <p:nvPr>
            <p:ph sz="quarter" idx="4294967295"/>
          </p:nvPr>
        </p:nvPicPr>
        <p:blipFill>
          <a:blip r:embed="rId6"/>
          <a:srcRect/>
          <a:stretch>
            <a:fillRect/>
          </a:stretch>
        </p:blipFill>
        <p:spPr>
          <a:xfrm>
            <a:off x="1468438" y="3627438"/>
            <a:ext cx="204787" cy="228600"/>
          </a:xfrm>
        </p:spPr>
      </p:pic>
      <p:pic>
        <p:nvPicPr>
          <p:cNvPr id="238615" name="Picture 23" descr="BD14565_"/>
          <p:cNvPicPr>
            <a:picLocks noChangeAspect="1" noChangeArrowheads="1"/>
          </p:cNvPicPr>
          <p:nvPr/>
        </p:nvPicPr>
        <p:blipFill>
          <a:blip r:embed="rId6"/>
          <a:srcRect/>
          <a:stretch>
            <a:fillRect/>
          </a:stretch>
        </p:blipFill>
        <p:spPr bwMode="auto">
          <a:xfrm>
            <a:off x="1447800" y="4195763"/>
            <a:ext cx="238125" cy="238125"/>
          </a:xfrm>
          <a:prstGeom prst="rect">
            <a:avLst/>
          </a:prstGeom>
          <a:noFill/>
          <a:ln w="9525">
            <a:noFill/>
            <a:miter lim="800000"/>
            <a:headEnd/>
            <a:tailEnd/>
          </a:ln>
        </p:spPr>
      </p:pic>
      <p:pic>
        <p:nvPicPr>
          <p:cNvPr id="238616" name="Picture 24" descr="BD14565_"/>
          <p:cNvPicPr>
            <a:picLocks noChangeAspect="1" noChangeArrowheads="1"/>
          </p:cNvPicPr>
          <p:nvPr/>
        </p:nvPicPr>
        <p:blipFill>
          <a:blip r:embed="rId6"/>
          <a:srcRect/>
          <a:stretch>
            <a:fillRect/>
          </a:stretch>
        </p:blipFill>
        <p:spPr bwMode="auto">
          <a:xfrm>
            <a:off x="1447800" y="4724400"/>
            <a:ext cx="238125" cy="238125"/>
          </a:xfrm>
          <a:prstGeom prst="rect">
            <a:avLst/>
          </a:prstGeom>
          <a:noFill/>
          <a:ln w="9525">
            <a:noFill/>
            <a:miter lim="800000"/>
            <a:headEnd/>
            <a:tailEnd/>
          </a:ln>
        </p:spPr>
      </p:pic>
      <p:sp>
        <p:nvSpPr>
          <p:cNvPr id="238617" name="Text Box 25"/>
          <p:cNvSpPr txBox="1">
            <a:spLocks noChangeArrowheads="1"/>
          </p:cNvSpPr>
          <p:nvPr/>
        </p:nvSpPr>
        <p:spPr bwMode="auto">
          <a:xfrm>
            <a:off x="1143000" y="5334000"/>
            <a:ext cx="6858000" cy="830997"/>
          </a:xfrm>
          <a:prstGeom prst="rect">
            <a:avLst/>
          </a:prstGeom>
          <a:noFill/>
          <a:ln w="9525">
            <a:solidFill>
              <a:schemeClr val="tx1"/>
            </a:solidFill>
            <a:miter lim="800000"/>
            <a:headEnd/>
            <a:tailEnd/>
          </a:ln>
        </p:spPr>
        <p:txBody>
          <a:bodyPr wrap="square">
            <a:spAutoFit/>
          </a:bodyPr>
          <a:lstStyle/>
          <a:p>
            <a:pPr marL="533400" indent="-533400" defTabSz="914400">
              <a:lnSpc>
                <a:spcPct val="110000"/>
              </a:lnSpc>
              <a:spcBef>
                <a:spcPct val="20000"/>
              </a:spcBef>
              <a:buClr>
                <a:schemeClr val="folHlink"/>
              </a:buClr>
              <a:buSzPct val="60000"/>
              <a:buFont typeface="Wingdings" pitchFamily="2" charset="2"/>
              <a:buNone/>
            </a:pPr>
            <a:r>
              <a:rPr lang="en-US" altLang="zh-CN" sz="2000" dirty="0">
                <a:latin typeface="Tahoma" pitchFamily="34" charset="0"/>
                <a:ea typeface="宋体" pitchFamily="2" charset="-122"/>
              </a:rPr>
              <a:t>Variables:           : predictive delay;          ,     : a variable;    </a:t>
            </a:r>
          </a:p>
          <a:p>
            <a:pPr marL="533400" indent="-533400" defTabSz="914400">
              <a:lnSpc>
                <a:spcPct val="110000"/>
              </a:lnSpc>
              <a:spcBef>
                <a:spcPct val="20000"/>
              </a:spcBef>
              <a:buClr>
                <a:schemeClr val="folHlink"/>
              </a:buClr>
              <a:buSzPct val="60000"/>
              <a:buFont typeface="Wingdings" pitchFamily="2" charset="2"/>
              <a:buNone/>
            </a:pPr>
            <a:r>
              <a:rPr lang="en-US" altLang="zh-CN" sz="2000" dirty="0">
                <a:latin typeface="Tahoma" pitchFamily="34" charset="0"/>
                <a:ea typeface="宋体" pitchFamily="2" charset="-122"/>
              </a:rPr>
              <a:t>                         : a constant, </a:t>
            </a:r>
            <a:r>
              <a:rPr lang="en-US" altLang="zh-CN" sz="2000" i="1" dirty="0">
                <a:latin typeface="Tahoma" pitchFamily="34" charset="0"/>
                <a:ea typeface="宋体" pitchFamily="2" charset="-122"/>
              </a:rPr>
              <a:t>EA</a:t>
            </a:r>
            <a:r>
              <a:rPr lang="en-US" altLang="zh-CN" sz="2000" i="1" baseline="-25000" dirty="0">
                <a:latin typeface="Tahoma" pitchFamily="34" charset="0"/>
                <a:ea typeface="宋体" pitchFamily="2" charset="-122"/>
              </a:rPr>
              <a:t>i+1</a:t>
            </a:r>
            <a:r>
              <a:rPr lang="en-US" altLang="zh-CN" sz="2000" dirty="0">
                <a:latin typeface="Tahoma" pitchFamily="34" charset="0"/>
                <a:ea typeface="宋体" pitchFamily="2" charset="-122"/>
              </a:rPr>
              <a:t>: theoretical arrival</a:t>
            </a:r>
          </a:p>
        </p:txBody>
      </p:sp>
      <p:graphicFrame>
        <p:nvGraphicFramePr>
          <p:cNvPr id="238618" name="Object 26"/>
          <p:cNvGraphicFramePr>
            <a:graphicFrameLocks noChangeAspect="1"/>
          </p:cNvGraphicFramePr>
          <p:nvPr/>
        </p:nvGraphicFramePr>
        <p:xfrm>
          <a:off x="1912938" y="3551238"/>
          <a:ext cx="3575050" cy="563562"/>
        </p:xfrm>
        <a:graphic>
          <a:graphicData uri="http://schemas.openxmlformats.org/presentationml/2006/ole">
            <mc:AlternateContent xmlns:mc="http://schemas.openxmlformats.org/markup-compatibility/2006">
              <mc:Choice xmlns:v="urn:schemas-microsoft-com:vml" Requires="v">
                <p:oleObj spid="_x0000_s201793" name="Equation" r:id="rId7" imgW="7315200" imgH="1295400" progId="Equation.3">
                  <p:embed/>
                </p:oleObj>
              </mc:Choice>
              <mc:Fallback>
                <p:oleObj name="Equation" r:id="rId7" imgW="7315200" imgH="1295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12938" y="3551238"/>
                        <a:ext cx="3575050" cy="5635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8619" name="Object 27"/>
          <p:cNvGraphicFramePr>
            <a:graphicFrameLocks noChangeAspect="1"/>
          </p:cNvGraphicFramePr>
          <p:nvPr/>
        </p:nvGraphicFramePr>
        <p:xfrm>
          <a:off x="1905000" y="4495800"/>
          <a:ext cx="3810000" cy="609600"/>
        </p:xfrm>
        <a:graphic>
          <a:graphicData uri="http://schemas.openxmlformats.org/presentationml/2006/ole">
            <mc:AlternateContent xmlns:mc="http://schemas.openxmlformats.org/markup-compatibility/2006">
              <mc:Choice xmlns:v="urn:schemas-microsoft-com:vml" Requires="v">
                <p:oleObj spid="_x0000_s201794" name="Equation" r:id="rId9" imgW="7315200" imgH="977900" progId="Equation.3">
                  <p:embed/>
                </p:oleObj>
              </mc:Choice>
              <mc:Fallback>
                <p:oleObj name="Equation" r:id="rId9" imgW="7315200" imgH="9779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00" y="4495800"/>
                        <a:ext cx="3810000" cy="609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8620" name="Object 28"/>
          <p:cNvGraphicFramePr>
            <a:graphicFrameLocks noChangeAspect="1"/>
          </p:cNvGraphicFramePr>
          <p:nvPr/>
        </p:nvGraphicFramePr>
        <p:xfrm>
          <a:off x="1905000" y="4086225"/>
          <a:ext cx="2590800" cy="534988"/>
        </p:xfrm>
        <a:graphic>
          <a:graphicData uri="http://schemas.openxmlformats.org/presentationml/2006/ole">
            <mc:AlternateContent xmlns:mc="http://schemas.openxmlformats.org/markup-compatibility/2006">
              <mc:Choice xmlns:v="urn:schemas-microsoft-com:vml" Requires="v">
                <p:oleObj spid="_x0000_s201795" name="Equation" r:id="rId11" imgW="7315200" imgH="1511300" progId="Equation.3">
                  <p:embed/>
                </p:oleObj>
              </mc:Choice>
              <mc:Fallback>
                <p:oleObj name="Equation" r:id="rId11" imgW="7315200" imgH="15113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05000" y="4086225"/>
                        <a:ext cx="2590800" cy="5349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8621" name="Object 29"/>
          <p:cNvGraphicFramePr>
            <a:graphicFrameLocks noChangeAspect="1"/>
          </p:cNvGraphicFramePr>
          <p:nvPr/>
        </p:nvGraphicFramePr>
        <p:xfrm>
          <a:off x="2514600" y="5334000"/>
          <a:ext cx="533400" cy="533400"/>
        </p:xfrm>
        <a:graphic>
          <a:graphicData uri="http://schemas.openxmlformats.org/presentationml/2006/ole">
            <mc:AlternateContent xmlns:mc="http://schemas.openxmlformats.org/markup-compatibility/2006">
              <mc:Choice xmlns:v="urn:schemas-microsoft-com:vml" Requires="v">
                <p:oleObj spid="_x0000_s201796" name="Equation" r:id="rId13" imgW="7315200" imgH="7315200" progId="Equation.3">
                  <p:embed/>
                </p:oleObj>
              </mc:Choice>
              <mc:Fallback>
                <p:oleObj name="Equation" r:id="rId13" imgW="7315200" imgH="7315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14600" y="5334000"/>
                        <a:ext cx="5334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238622" name="Object 30"/>
          <p:cNvGraphicFramePr>
            <a:graphicFrameLocks noChangeAspect="1"/>
          </p:cNvGraphicFramePr>
          <p:nvPr/>
        </p:nvGraphicFramePr>
        <p:xfrm>
          <a:off x="2667000" y="5791200"/>
          <a:ext cx="276225" cy="304800"/>
        </p:xfrm>
        <a:graphic>
          <a:graphicData uri="http://schemas.openxmlformats.org/presentationml/2006/ole">
            <mc:AlternateContent xmlns:mc="http://schemas.openxmlformats.org/markup-compatibility/2006">
              <mc:Choice xmlns:v="urn:schemas-microsoft-com:vml" Requires="v">
                <p:oleObj spid="_x0000_s201797" name="Equation" r:id="rId15" imgW="4064000" imgH="4470400" progId="Equation.3">
                  <p:embed/>
                </p:oleObj>
              </mc:Choice>
              <mc:Fallback>
                <p:oleObj name="Equation" r:id="rId15" imgW="4064000" imgH="44704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67000" y="5791200"/>
                        <a:ext cx="27622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238623" name="Object 31"/>
          <p:cNvGraphicFramePr>
            <a:graphicFrameLocks noChangeAspect="1"/>
          </p:cNvGraphicFramePr>
          <p:nvPr/>
        </p:nvGraphicFramePr>
        <p:xfrm>
          <a:off x="5657850" y="5410200"/>
          <a:ext cx="285750" cy="381000"/>
        </p:xfrm>
        <a:graphic>
          <a:graphicData uri="http://schemas.openxmlformats.org/presentationml/2006/ole">
            <mc:AlternateContent xmlns:mc="http://schemas.openxmlformats.org/markup-compatibility/2006">
              <mc:Choice xmlns:v="urn:schemas-microsoft-com:vml" Requires="v">
                <p:oleObj spid="_x0000_s201798" name="Equation" r:id="rId17" imgW="4876800" imgH="6502400" progId="Equation.3">
                  <p:embed/>
                </p:oleObj>
              </mc:Choice>
              <mc:Fallback>
                <p:oleObj name="Equation" r:id="rId17" imgW="4876800" imgH="65024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57850" y="5410200"/>
                        <a:ext cx="28575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73755" name="Rectangle 33"/>
          <p:cNvSpPr>
            <a:spLocks noChangeArrowheads="1"/>
          </p:cNvSpPr>
          <p:nvPr/>
        </p:nvSpPr>
        <p:spPr bwMode="auto">
          <a:xfrm>
            <a:off x="1752600" y="7315200"/>
            <a:ext cx="4800600" cy="1066800"/>
          </a:xfrm>
          <a:prstGeom prst="rect">
            <a:avLst/>
          </a:prstGeom>
          <a:noFill/>
          <a:ln w="9525">
            <a:noFill/>
            <a:miter lim="800000"/>
            <a:headEnd/>
            <a:tailEnd/>
          </a:ln>
        </p:spPr>
        <p:txBody>
          <a:bodyPr wrap="none" anchor="ctr"/>
          <a:lstStyle/>
          <a:p>
            <a:endParaRPr lang="zh-CN" altLang="en-US"/>
          </a:p>
        </p:txBody>
      </p:sp>
      <p:graphicFrame>
        <p:nvGraphicFramePr>
          <p:cNvPr id="238626" name="Object 34"/>
          <p:cNvGraphicFramePr>
            <a:graphicFrameLocks noChangeAspect="1"/>
          </p:cNvGraphicFramePr>
          <p:nvPr/>
        </p:nvGraphicFramePr>
        <p:xfrm>
          <a:off x="5257800" y="5486400"/>
          <a:ext cx="304800" cy="279400"/>
        </p:xfrm>
        <a:graphic>
          <a:graphicData uri="http://schemas.openxmlformats.org/presentationml/2006/ole">
            <mc:AlternateContent xmlns:mc="http://schemas.openxmlformats.org/markup-compatibility/2006">
              <mc:Choice xmlns:v="urn:schemas-microsoft-com:vml" Requires="v">
                <p:oleObj spid="_x0000_s201799" name="Equation" r:id="rId19" imgW="4876800" imgH="4470400" progId="Equation.3">
                  <p:embed/>
                </p:oleObj>
              </mc:Choice>
              <mc:Fallback>
                <p:oleObj name="Equation" r:id="rId19" imgW="4876800" imgH="44704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57800" y="5486400"/>
                        <a:ext cx="304800" cy="27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238627" name="Line 35"/>
          <p:cNvSpPr>
            <a:spLocks noChangeShapeType="1"/>
          </p:cNvSpPr>
          <p:nvPr/>
        </p:nvSpPr>
        <p:spPr bwMode="auto">
          <a:xfrm>
            <a:off x="3505200" y="5105400"/>
            <a:ext cx="2209800" cy="0"/>
          </a:xfrm>
          <a:prstGeom prst="line">
            <a:avLst/>
          </a:prstGeom>
          <a:noFill/>
          <a:ln w="9525">
            <a:solidFill>
              <a:schemeClr val="folHlink"/>
            </a:solidFill>
            <a:prstDash val="dash"/>
            <a:round/>
            <a:headEnd/>
            <a:tailEnd/>
          </a:ln>
        </p:spPr>
        <p:txBody>
          <a:bodyPr/>
          <a:lstStyle/>
          <a:p>
            <a:endParaRPr lang="en-US"/>
          </a:p>
        </p:txBody>
      </p:sp>
      <p:sp>
        <p:nvSpPr>
          <p:cNvPr id="238628" name="Text Box 36"/>
          <p:cNvSpPr txBox="1">
            <a:spLocks noChangeArrowheads="1"/>
          </p:cNvSpPr>
          <p:nvPr/>
        </p:nvSpPr>
        <p:spPr bwMode="auto">
          <a:xfrm>
            <a:off x="5715000" y="4572000"/>
            <a:ext cx="2895600" cy="830997"/>
          </a:xfrm>
          <a:prstGeom prst="rect">
            <a:avLst/>
          </a:prstGeom>
          <a:noFill/>
          <a:ln w="9525">
            <a:noFill/>
            <a:miter lim="800000"/>
            <a:headEnd/>
            <a:tailEnd/>
          </a:ln>
        </p:spPr>
        <p:txBody>
          <a:bodyPr>
            <a:spAutoFit/>
          </a:bodyPr>
          <a:lstStyle/>
          <a:p>
            <a:pPr marL="533400" indent="-533400" defTabSz="914400">
              <a:lnSpc>
                <a:spcPct val="110000"/>
              </a:lnSpc>
              <a:spcBef>
                <a:spcPct val="20000"/>
              </a:spcBef>
              <a:buClr>
                <a:schemeClr val="folHlink"/>
              </a:buClr>
              <a:buSzPct val="60000"/>
              <a:buFont typeface="Wingdings" pitchFamily="2" charset="2"/>
              <a:buNone/>
            </a:pPr>
            <a:r>
              <a:rPr lang="en-US" altLang="zh-CN" sz="2000" dirty="0" err="1">
                <a:solidFill>
                  <a:schemeClr val="folHlink"/>
                </a:solidFill>
                <a:latin typeface="Tahoma" pitchFamily="34" charset="0"/>
                <a:ea typeface="宋体" pitchFamily="2" charset="-122"/>
              </a:rPr>
              <a:t>Bertier</a:t>
            </a:r>
            <a:r>
              <a:rPr lang="en-US" altLang="zh-CN" sz="2000" dirty="0">
                <a:solidFill>
                  <a:schemeClr val="folHlink"/>
                </a:solidFill>
                <a:latin typeface="Tahoma" pitchFamily="34" charset="0"/>
                <a:ea typeface="宋体" pitchFamily="2" charset="-122"/>
              </a:rPr>
              <a:t> FD:</a:t>
            </a:r>
          </a:p>
          <a:p>
            <a:pPr marL="533400" indent="-533400" defTabSz="914400">
              <a:lnSpc>
                <a:spcPct val="110000"/>
              </a:lnSpc>
              <a:spcBef>
                <a:spcPct val="20000"/>
              </a:spcBef>
              <a:buClr>
                <a:schemeClr val="folHlink"/>
              </a:buClr>
              <a:buSzPct val="60000"/>
              <a:buFont typeface="Wingdings" pitchFamily="2" charset="2"/>
              <a:buNone/>
            </a:pPr>
            <a:r>
              <a:rPr lang="en-US" altLang="zh-CN" sz="2000" dirty="0">
                <a:solidFill>
                  <a:schemeClr val="folHlink"/>
                </a:solidFill>
                <a:latin typeface="Tahoma" pitchFamily="34" charset="0"/>
                <a:ea typeface="宋体" pitchFamily="2" charset="-122"/>
              </a:rPr>
              <a:t>Jacobson’s estimation</a:t>
            </a:r>
          </a:p>
        </p:txBody>
      </p:sp>
      <p:sp>
        <p:nvSpPr>
          <p:cNvPr id="38" name="TextBox 37"/>
          <p:cNvSpPr txBox="1"/>
          <p:nvPr/>
        </p:nvSpPr>
        <p:spPr>
          <a:xfrm>
            <a:off x="6096000" y="5334000"/>
            <a:ext cx="649649" cy="406330"/>
          </a:xfrm>
          <a:prstGeom prst="rect">
            <a:avLst/>
          </a:prstGeom>
          <a:noFill/>
        </p:spPr>
        <p:txBody>
          <a:bodyPr wrap="square" rtlCol="0">
            <a:spAutoFit/>
          </a:bodyPr>
          <a:lstStyle/>
          <a:p>
            <a:r>
              <a:rPr lang="en-US" sz="2000" i="1" dirty="0">
                <a:latin typeface="Times New Roman" pitchFamily="18" charset="0"/>
                <a:cs typeface="Times New Roman" pitchFamily="18" charset="0"/>
              </a:rPr>
              <a:t>∆</a:t>
            </a:r>
            <a:r>
              <a:rPr lang="en-US" sz="2000" i="1" dirty="0" smtClean="0">
                <a:latin typeface="Times New Roman" pitchFamily="18" charset="0"/>
                <a:cs typeface="Times New Roman" pitchFamily="18" charset="0"/>
              </a:rPr>
              <a:t>t</a:t>
            </a:r>
            <a:endParaRPr lang="en-US" sz="2000" i="1" dirty="0">
              <a:latin typeface="Times New Roman" pitchFamily="18" charset="0"/>
              <a:cs typeface="Times New Roman" pitchFamily="18" charset="0"/>
            </a:endParaRPr>
          </a:p>
        </p:txBody>
      </p:sp>
      <p:sp>
        <p:nvSpPr>
          <p:cNvPr id="238629" name="Rectangle 37"/>
          <p:cNvSpPr>
            <a:spLocks noChangeArrowheads="1"/>
          </p:cNvSpPr>
          <p:nvPr/>
        </p:nvSpPr>
        <p:spPr bwMode="auto">
          <a:xfrm>
            <a:off x="236794" y="3557588"/>
            <a:ext cx="8315325" cy="2924175"/>
          </a:xfrm>
          <a:prstGeom prst="rect">
            <a:avLst/>
          </a:prstGeom>
          <a:solidFill>
            <a:srgbClr val="ABC3DF"/>
          </a:solidFill>
          <a:ln w="9525">
            <a:noFill/>
            <a:miter lim="800000"/>
            <a:headEnd/>
            <a:tailEnd/>
          </a:ln>
          <a:effectLst>
            <a:prstShdw prst="shdw17" dist="17961" dir="2700000">
              <a:srgbClr val="677586">
                <a:alpha val="74997"/>
              </a:srgbClr>
            </a:prstShdw>
          </a:effectLst>
        </p:spPr>
        <p:txBody>
          <a:bodyPr wrap="none" anchor="ctr"/>
          <a:lstStyle/>
          <a:p>
            <a:pPr algn="ctr" defTabSz="914400"/>
            <a:r>
              <a:rPr lang="en-US" altLang="zh-CN" sz="2800"/>
              <a:t>How to design or predict the adaptive margin</a:t>
            </a:r>
          </a:p>
        </p:txBody>
      </p:sp>
      <p:graphicFrame>
        <p:nvGraphicFramePr>
          <p:cNvPr id="62" name="Object 27"/>
          <p:cNvGraphicFramePr>
            <a:graphicFrameLocks noChangeAspect="1"/>
          </p:cNvGraphicFramePr>
          <p:nvPr>
            <p:extLst>
              <p:ext uri="{D42A27DB-BD31-4B8C-83A1-F6EECF244321}">
                <p14:modId xmlns:p14="http://schemas.microsoft.com/office/powerpoint/2010/main" val="4259606250"/>
              </p:ext>
            </p:extLst>
          </p:nvPr>
        </p:nvGraphicFramePr>
        <p:xfrm>
          <a:off x="5200864" y="1600200"/>
          <a:ext cx="1809536" cy="527050"/>
        </p:xfrm>
        <a:graphic>
          <a:graphicData uri="http://schemas.openxmlformats.org/presentationml/2006/ole">
            <mc:AlternateContent xmlns:mc="http://schemas.openxmlformats.org/markup-compatibility/2006">
              <mc:Choice xmlns:v="urn:schemas-microsoft-com:vml" Requires="v">
                <p:oleObj spid="_x0000_s201800" name="Equation" r:id="rId21" imgW="939600" imgH="228600" progId="Equation.3">
                  <p:embed/>
                </p:oleObj>
              </mc:Choice>
              <mc:Fallback>
                <p:oleObj name="Equation" r:id="rId21" imgW="939600" imgH="228600" progId="Equation.3">
                  <p:embed/>
                  <p:pic>
                    <p:nvPicPr>
                      <p:cNvPr id="0" name=""/>
                      <p:cNvPicPr>
                        <a:picLocks noChangeAspect="1" noChangeArrowheads="1"/>
                      </p:cNvPicPr>
                      <p:nvPr/>
                    </p:nvPicPr>
                    <p:blipFill>
                      <a:blip r:embed="rId22"/>
                      <a:srcRect/>
                      <a:stretch>
                        <a:fillRect/>
                      </a:stretch>
                    </p:blipFill>
                    <p:spPr bwMode="auto">
                      <a:xfrm>
                        <a:off x="5200864" y="1600200"/>
                        <a:ext cx="1809536" cy="5270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63" name="Group 62"/>
          <p:cNvGrpSpPr/>
          <p:nvPr/>
        </p:nvGrpSpPr>
        <p:grpSpPr>
          <a:xfrm>
            <a:off x="6985228" y="1314941"/>
            <a:ext cx="2158772" cy="2114059"/>
            <a:chOff x="218632" y="3634763"/>
            <a:chExt cx="2633708" cy="2664316"/>
          </a:xfrm>
        </p:grpSpPr>
        <p:sp>
          <p:nvSpPr>
            <p:cNvPr id="64" name="Oval 14"/>
            <p:cNvSpPr>
              <a:spLocks noChangeArrowheads="1"/>
            </p:cNvSpPr>
            <p:nvPr/>
          </p:nvSpPr>
          <p:spPr bwMode="auto">
            <a:xfrm>
              <a:off x="345858" y="3634763"/>
              <a:ext cx="1371600" cy="2664316"/>
            </a:xfrm>
            <a:prstGeom prst="ellipse">
              <a:avLst/>
            </a:prstGeom>
            <a:noFill/>
            <a:ln w="9525">
              <a:solidFill>
                <a:srgbClr val="33CC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5" name="Oval 15"/>
            <p:cNvSpPr>
              <a:spLocks noChangeArrowheads="1"/>
            </p:cNvSpPr>
            <p:nvPr/>
          </p:nvSpPr>
          <p:spPr bwMode="auto">
            <a:xfrm>
              <a:off x="1244022" y="4470279"/>
              <a:ext cx="1371600" cy="1828800"/>
            </a:xfrm>
            <a:prstGeom prst="ellipse">
              <a:avLst/>
            </a:prstGeom>
            <a:noFill/>
            <a:ln w="9525">
              <a:solidFill>
                <a:srgbClr val="33CC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cxnSp>
          <p:nvCxnSpPr>
            <p:cNvPr id="66" name="Straight Connector 65"/>
            <p:cNvCxnSpPr/>
            <p:nvPr/>
          </p:nvCxnSpPr>
          <p:spPr>
            <a:xfrm>
              <a:off x="218632" y="4051178"/>
              <a:ext cx="241322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218632" y="5117978"/>
              <a:ext cx="263370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a:off x="879258" y="4051178"/>
              <a:ext cx="609600" cy="990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879258" y="3822578"/>
              <a:ext cx="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2362200" y="3822578"/>
              <a:ext cx="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a:off x="879258" y="3886200"/>
              <a:ext cx="144780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879258" y="3634763"/>
              <a:ext cx="0" cy="2473815"/>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1488858" y="5117978"/>
              <a:ext cx="0" cy="99060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955458" y="5346578"/>
              <a:ext cx="649649" cy="498598"/>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d</a:t>
              </a:r>
              <a:r>
                <a:rPr lang="en-US" sz="2400" i="1" baseline="-25000" dirty="0" smtClean="0">
                  <a:latin typeface="Times New Roman" pitchFamily="18" charset="0"/>
                  <a:cs typeface="Times New Roman" pitchFamily="18" charset="0"/>
                </a:rPr>
                <a:t>i</a:t>
              </a:r>
              <a:endParaRPr lang="en-US" sz="2400" i="1" dirty="0">
                <a:latin typeface="Times New Roman" pitchFamily="18" charset="0"/>
                <a:cs typeface="Times New Roman" pitchFamily="18" charset="0"/>
              </a:endParaRPr>
            </a:p>
          </p:txBody>
        </p:sp>
        <p:cxnSp>
          <p:nvCxnSpPr>
            <p:cNvPr id="75" name="Straight Arrow Connector 74"/>
            <p:cNvCxnSpPr/>
            <p:nvPr/>
          </p:nvCxnSpPr>
          <p:spPr>
            <a:xfrm>
              <a:off x="915409" y="5879978"/>
              <a:ext cx="573449"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76" name="Oval 75"/>
            <p:cNvSpPr/>
            <p:nvPr/>
          </p:nvSpPr>
          <p:spPr>
            <a:xfrm>
              <a:off x="796188" y="3974978"/>
              <a:ext cx="119221"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2292269" y="3977006"/>
              <a:ext cx="119221"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a:off x="1963001" y="5062477"/>
              <a:ext cx="119221" cy="1524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1445837" y="5041778"/>
              <a:ext cx="119221"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p:cNvSpPr txBox="1"/>
            <p:nvPr/>
          </p:nvSpPr>
          <p:spPr>
            <a:xfrm>
              <a:off x="1184058" y="4279778"/>
              <a:ext cx="649649" cy="469167"/>
            </a:xfrm>
            <a:prstGeom prst="rect">
              <a:avLst/>
            </a:prstGeom>
            <a:noFill/>
          </p:spPr>
          <p:txBody>
            <a:bodyPr wrap="square" rtlCol="0">
              <a:spAutoFit/>
            </a:bodyPr>
            <a:lstStyle/>
            <a:p>
              <a:r>
                <a:rPr lang="en-US" sz="2400" i="1" dirty="0">
                  <a:latin typeface="Times New Roman" pitchFamily="18" charset="0"/>
                  <a:cs typeface="Times New Roman" pitchFamily="18" charset="0"/>
                </a:rPr>
                <a:t>m</a:t>
              </a:r>
              <a:r>
                <a:rPr lang="en-US" sz="2400" i="1" baseline="-25000" dirty="0" smtClean="0">
                  <a:latin typeface="Times New Roman" pitchFamily="18" charset="0"/>
                  <a:cs typeface="Times New Roman" pitchFamily="18" charset="0"/>
                </a:rPr>
                <a:t>i</a:t>
              </a:r>
              <a:endParaRPr lang="en-US" sz="2400" i="1" dirty="0">
                <a:latin typeface="Times New Roman" pitchFamily="18" charset="0"/>
                <a:cs typeface="Times New Roman" pitchFamily="18" charset="0"/>
              </a:endParaRPr>
            </a:p>
          </p:txBody>
        </p:sp>
        <p:cxnSp>
          <p:nvCxnSpPr>
            <p:cNvPr id="81" name="Straight Connector 80"/>
            <p:cNvCxnSpPr/>
            <p:nvPr/>
          </p:nvCxnSpPr>
          <p:spPr>
            <a:xfrm flipH="1">
              <a:off x="2006022" y="5041778"/>
              <a:ext cx="24988" cy="1066800"/>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a:off x="2327058" y="4013078"/>
              <a:ext cx="506615" cy="1008002"/>
            </a:xfrm>
            <a:prstGeom prst="straightConnector1">
              <a:avLst/>
            </a:prstGeom>
            <a:ln>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a:off x="939222" y="4089278"/>
              <a:ext cx="1387836" cy="993898"/>
            </a:xfrm>
            <a:prstGeom prst="straightConnector1">
              <a:avLst/>
            </a:prstGeom>
            <a:ln>
              <a:solidFill>
                <a:srgbClr val="FF0000"/>
              </a:solidFill>
              <a:prstDash val="dashDot"/>
              <a:tailEnd type="arrow"/>
            </a:ln>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1444502" y="5123224"/>
              <a:ext cx="308098" cy="363176"/>
            </a:xfrm>
            <a:prstGeom prst="rect">
              <a:avLst/>
            </a:prstGeom>
            <a:noFill/>
          </p:spPr>
          <p:txBody>
            <a:bodyPr wrap="none" rtlCol="0">
              <a:spAutoFit/>
            </a:bodyPr>
            <a:lstStyle/>
            <a:p>
              <a:r>
                <a:rPr lang="en-US" sz="1600" dirty="0" smtClean="0"/>
                <a:t>A</a:t>
              </a:r>
              <a:endParaRPr lang="en-US" sz="1600" dirty="0"/>
            </a:p>
          </p:txBody>
        </p:sp>
        <p:sp>
          <p:nvSpPr>
            <p:cNvPr id="85" name="TextBox 84"/>
            <p:cNvSpPr txBox="1"/>
            <p:nvPr/>
          </p:nvSpPr>
          <p:spPr>
            <a:xfrm>
              <a:off x="2011669" y="5105400"/>
              <a:ext cx="198131" cy="363176"/>
            </a:xfrm>
            <a:prstGeom prst="rect">
              <a:avLst/>
            </a:prstGeom>
            <a:noFill/>
          </p:spPr>
          <p:txBody>
            <a:bodyPr wrap="square" rtlCol="0">
              <a:spAutoFit/>
            </a:bodyPr>
            <a:lstStyle/>
            <a:p>
              <a:r>
                <a:rPr lang="en-US" sz="1600" dirty="0" smtClean="0"/>
                <a:t>B</a:t>
              </a:r>
              <a:endParaRPr lang="en-US" sz="1600" dirty="0"/>
            </a:p>
          </p:txBody>
        </p:sp>
      </p:grpSp>
    </p:spTree>
    <p:custDataLst>
      <p:tags r:id="rId2"/>
    </p:custDataLst>
    <p:extLst>
      <p:ext uri="{BB962C8B-B14F-4D97-AF65-F5344CB8AC3E}">
        <p14:creationId xmlns:p14="http://schemas.microsoft.com/office/powerpoint/2010/main" val="16040678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38595">
                                            <p:txEl>
                                              <p:pRg st="0" end="0"/>
                                            </p:txEl>
                                          </p:spTgt>
                                        </p:tgtEl>
                                        <p:attrNameLst>
                                          <p:attrName>style.visibility</p:attrName>
                                        </p:attrNameLst>
                                      </p:cBhvr>
                                      <p:to>
                                        <p:strVal val="visible"/>
                                      </p:to>
                                    </p:set>
                                    <p:animEffect transition="in" filter="blinds(horizontal)">
                                      <p:cBhvr>
                                        <p:cTn id="7" dur="500"/>
                                        <p:tgtEl>
                                          <p:spTgt spid="23859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8612"/>
                                        </p:tgtEl>
                                        <p:attrNameLst>
                                          <p:attrName>style.visibility</p:attrName>
                                        </p:attrNameLst>
                                      </p:cBhvr>
                                      <p:to>
                                        <p:strVal val="visible"/>
                                      </p:to>
                                    </p:set>
                                    <p:animEffect transition="in" filter="blinds(horizontal)">
                                      <p:cBhvr>
                                        <p:cTn id="10" dur="500"/>
                                        <p:tgtEl>
                                          <p:spTgt spid="2386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38595">
                                            <p:txEl>
                                              <p:pRg st="1" end="1"/>
                                            </p:txEl>
                                          </p:spTgt>
                                        </p:tgtEl>
                                        <p:attrNameLst>
                                          <p:attrName>style.visibility</p:attrName>
                                        </p:attrNameLst>
                                      </p:cBhvr>
                                      <p:to>
                                        <p:strVal val="visible"/>
                                      </p:to>
                                    </p:set>
                                    <p:animEffect transition="in" filter="blinds(horizontal)">
                                      <p:cBhvr>
                                        <p:cTn id="15" dur="500"/>
                                        <p:tgtEl>
                                          <p:spTgt spid="238595">
                                            <p:txEl>
                                              <p:pRg st="1" end="1"/>
                                            </p:txEl>
                                          </p:spTgt>
                                        </p:tgtEl>
                                      </p:cBhvr>
                                    </p:animEffect>
                                  </p:childTnLst>
                                </p:cTn>
                              </p:par>
                              <p:par>
                                <p:cTn id="16" presetID="2" presetClass="exit" presetSubtype="2" fill="hold" grpId="1" nodeType="withEffect">
                                  <p:stCondLst>
                                    <p:cond delay="0"/>
                                  </p:stCondLst>
                                  <p:childTnLst>
                                    <p:anim calcmode="lin" valueType="num">
                                      <p:cBhvr additive="base">
                                        <p:cTn id="17" dur="500"/>
                                        <p:tgtEl>
                                          <p:spTgt spid="238612"/>
                                        </p:tgtEl>
                                        <p:attrNameLst>
                                          <p:attrName>ppt_x</p:attrName>
                                        </p:attrNameLst>
                                      </p:cBhvr>
                                      <p:tavLst>
                                        <p:tav tm="0">
                                          <p:val>
                                            <p:strVal val="ppt_x"/>
                                          </p:val>
                                        </p:tav>
                                        <p:tav tm="100000">
                                          <p:val>
                                            <p:strVal val="1+ppt_w/2"/>
                                          </p:val>
                                        </p:tav>
                                      </p:tavLst>
                                    </p:anim>
                                    <p:anim calcmode="lin" valueType="num">
                                      <p:cBhvr additive="base">
                                        <p:cTn id="18" dur="500"/>
                                        <p:tgtEl>
                                          <p:spTgt spid="238612"/>
                                        </p:tgtEl>
                                        <p:attrNameLst>
                                          <p:attrName>ppt_y</p:attrName>
                                        </p:attrNameLst>
                                      </p:cBhvr>
                                      <p:tavLst>
                                        <p:tav tm="0">
                                          <p:val>
                                            <p:strVal val="ppt_y"/>
                                          </p:val>
                                        </p:tav>
                                        <p:tav tm="100000">
                                          <p:val>
                                            <p:strVal val="ppt_y"/>
                                          </p:val>
                                        </p:tav>
                                      </p:tavLst>
                                    </p:anim>
                                    <p:set>
                                      <p:cBhvr>
                                        <p:cTn id="19" dur="1" fill="hold">
                                          <p:stCondLst>
                                            <p:cond delay="499"/>
                                          </p:stCondLst>
                                        </p:cTn>
                                        <p:tgtEl>
                                          <p:spTgt spid="238612"/>
                                        </p:tgtEl>
                                        <p:attrNameLst>
                                          <p:attrName>style.visibility</p:attrName>
                                        </p:attrNameLst>
                                      </p:cBhvr>
                                      <p:to>
                                        <p:strVal val="hidden"/>
                                      </p:to>
                                    </p:set>
                                  </p:childTnLst>
                                </p:cTn>
                              </p:par>
                              <p:par>
                                <p:cTn id="20" presetID="3" presetClass="entr" presetSubtype="10" fill="hold" nodeType="withEffect">
                                  <p:stCondLst>
                                    <p:cond delay="0"/>
                                  </p:stCondLst>
                                  <p:childTnLst>
                                    <p:set>
                                      <p:cBhvr>
                                        <p:cTn id="21" dur="1" fill="hold">
                                          <p:stCondLst>
                                            <p:cond delay="0"/>
                                          </p:stCondLst>
                                        </p:cTn>
                                        <p:tgtEl>
                                          <p:spTgt spid="238610"/>
                                        </p:tgtEl>
                                        <p:attrNameLst>
                                          <p:attrName>style.visibility</p:attrName>
                                        </p:attrNameLst>
                                      </p:cBhvr>
                                      <p:to>
                                        <p:strVal val="visible"/>
                                      </p:to>
                                    </p:set>
                                    <p:animEffect transition="in" filter="blinds(horizontal)">
                                      <p:cBhvr>
                                        <p:cTn id="22" dur="500"/>
                                        <p:tgtEl>
                                          <p:spTgt spid="23861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38595">
                                            <p:txEl>
                                              <p:pRg st="2" end="2"/>
                                            </p:txEl>
                                          </p:spTgt>
                                        </p:tgtEl>
                                        <p:attrNameLst>
                                          <p:attrName>style.visibility</p:attrName>
                                        </p:attrNameLst>
                                      </p:cBhvr>
                                      <p:to>
                                        <p:strVal val="visible"/>
                                      </p:to>
                                    </p:set>
                                    <p:animEffect transition="in" filter="blinds(horizontal)">
                                      <p:cBhvr>
                                        <p:cTn id="25" dur="500"/>
                                        <p:tgtEl>
                                          <p:spTgt spid="238595">
                                            <p:txEl>
                                              <p:pRg st="2" end="2"/>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38611"/>
                                        </p:tgtEl>
                                        <p:attrNameLst>
                                          <p:attrName>style.visibility</p:attrName>
                                        </p:attrNameLst>
                                      </p:cBhvr>
                                      <p:to>
                                        <p:strVal val="visible"/>
                                      </p:to>
                                    </p:set>
                                    <p:animEffect transition="in" filter="blinds(horizontal)">
                                      <p:cBhvr>
                                        <p:cTn id="28" dur="500"/>
                                        <p:tgtEl>
                                          <p:spTgt spid="23861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38595">
                                            <p:txEl>
                                              <p:pRg st="3" end="3"/>
                                            </p:txEl>
                                          </p:spTgt>
                                        </p:tgtEl>
                                        <p:attrNameLst>
                                          <p:attrName>style.visibility</p:attrName>
                                        </p:attrNameLst>
                                      </p:cBhvr>
                                      <p:to>
                                        <p:strVal val="visible"/>
                                      </p:to>
                                    </p:set>
                                    <p:animEffect transition="in" filter="blinds(horizontal)">
                                      <p:cBhvr>
                                        <p:cTn id="31" dur="500"/>
                                        <p:tgtEl>
                                          <p:spTgt spid="238595">
                                            <p:txEl>
                                              <p:pRg st="3" end="3"/>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38613">
                                            <p:txEl>
                                              <p:pRg st="0" end="0"/>
                                            </p:txEl>
                                          </p:spTgt>
                                        </p:tgtEl>
                                        <p:attrNameLst>
                                          <p:attrName>style.visibility</p:attrName>
                                        </p:attrNameLst>
                                      </p:cBhvr>
                                      <p:to>
                                        <p:strVal val="visible"/>
                                      </p:to>
                                    </p:set>
                                    <p:animEffect transition="in" filter="blinds(horizontal)">
                                      <p:cBhvr>
                                        <p:cTn id="34" dur="500"/>
                                        <p:tgtEl>
                                          <p:spTgt spid="238613">
                                            <p:txEl>
                                              <p:pRg st="0" end="0"/>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38613">
                                            <p:txEl>
                                              <p:pRg st="1" end="1"/>
                                            </p:txEl>
                                          </p:spTgt>
                                        </p:tgtEl>
                                        <p:attrNameLst>
                                          <p:attrName>style.visibility</p:attrName>
                                        </p:attrNameLst>
                                      </p:cBhvr>
                                      <p:to>
                                        <p:strVal val="visible"/>
                                      </p:to>
                                    </p:set>
                                    <p:animEffect transition="in" filter="blinds(horizontal)">
                                      <p:cBhvr>
                                        <p:cTn id="37" dur="500"/>
                                        <p:tgtEl>
                                          <p:spTgt spid="238613">
                                            <p:txEl>
                                              <p:pRg st="1" end="1"/>
                                            </p:txEl>
                                          </p:spTgt>
                                        </p:tgtEl>
                                      </p:cBhvr>
                                    </p:animEffect>
                                  </p:childTnLst>
                                </p:cTn>
                              </p:par>
                              <p:par>
                                <p:cTn id="38" presetID="1" presetClass="entr" presetSubtype="0" fill="hold" nodeType="withEffect">
                                  <p:stCondLst>
                                    <p:cond delay="0"/>
                                  </p:stCondLst>
                                  <p:childTnLst>
                                    <p:set>
                                      <p:cBhvr>
                                        <p:cTn id="39" dur="1" fill="hold">
                                          <p:stCondLst>
                                            <p:cond delay="0"/>
                                          </p:stCondLst>
                                        </p:cTn>
                                        <p:tgtEl>
                                          <p:spTgt spid="62"/>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38618"/>
                                        </p:tgtEl>
                                        <p:attrNameLst>
                                          <p:attrName>style.visibility</p:attrName>
                                        </p:attrNameLst>
                                      </p:cBhvr>
                                      <p:to>
                                        <p:strVal val="visible"/>
                                      </p:to>
                                    </p:set>
                                    <p:anim calcmode="lin" valueType="num">
                                      <p:cBhvr additive="base">
                                        <p:cTn id="46" dur="500" fill="hold"/>
                                        <p:tgtEl>
                                          <p:spTgt spid="238618"/>
                                        </p:tgtEl>
                                        <p:attrNameLst>
                                          <p:attrName>ppt_x</p:attrName>
                                        </p:attrNameLst>
                                      </p:cBhvr>
                                      <p:tavLst>
                                        <p:tav tm="0">
                                          <p:val>
                                            <p:strVal val="#ppt_x"/>
                                          </p:val>
                                        </p:tav>
                                        <p:tav tm="100000">
                                          <p:val>
                                            <p:strVal val="#ppt_x"/>
                                          </p:val>
                                        </p:tav>
                                      </p:tavLst>
                                    </p:anim>
                                    <p:anim calcmode="lin" valueType="num">
                                      <p:cBhvr additive="base">
                                        <p:cTn id="47" dur="500" fill="hold"/>
                                        <p:tgtEl>
                                          <p:spTgt spid="238618"/>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238614"/>
                                        </p:tgtEl>
                                        <p:attrNameLst>
                                          <p:attrName>style.visibility</p:attrName>
                                        </p:attrNameLst>
                                      </p:cBhvr>
                                      <p:to>
                                        <p:strVal val="visible"/>
                                      </p:to>
                                    </p:set>
                                    <p:anim calcmode="lin" valueType="num">
                                      <p:cBhvr additive="base">
                                        <p:cTn id="50" dur="500" fill="hold"/>
                                        <p:tgtEl>
                                          <p:spTgt spid="238614"/>
                                        </p:tgtEl>
                                        <p:attrNameLst>
                                          <p:attrName>ppt_x</p:attrName>
                                        </p:attrNameLst>
                                      </p:cBhvr>
                                      <p:tavLst>
                                        <p:tav tm="0">
                                          <p:val>
                                            <p:strVal val="#ppt_x"/>
                                          </p:val>
                                        </p:tav>
                                        <p:tav tm="100000">
                                          <p:val>
                                            <p:strVal val="#ppt_x"/>
                                          </p:val>
                                        </p:tav>
                                      </p:tavLst>
                                    </p:anim>
                                    <p:anim calcmode="lin" valueType="num">
                                      <p:cBhvr additive="base">
                                        <p:cTn id="51" dur="500" fill="hold"/>
                                        <p:tgtEl>
                                          <p:spTgt spid="238614"/>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238620"/>
                                        </p:tgtEl>
                                        <p:attrNameLst>
                                          <p:attrName>style.visibility</p:attrName>
                                        </p:attrNameLst>
                                      </p:cBhvr>
                                      <p:to>
                                        <p:strVal val="visible"/>
                                      </p:to>
                                    </p:set>
                                    <p:anim calcmode="lin" valueType="num">
                                      <p:cBhvr additive="base">
                                        <p:cTn id="54" dur="500" fill="hold"/>
                                        <p:tgtEl>
                                          <p:spTgt spid="238620"/>
                                        </p:tgtEl>
                                        <p:attrNameLst>
                                          <p:attrName>ppt_x</p:attrName>
                                        </p:attrNameLst>
                                      </p:cBhvr>
                                      <p:tavLst>
                                        <p:tav tm="0">
                                          <p:val>
                                            <p:strVal val="#ppt_x"/>
                                          </p:val>
                                        </p:tav>
                                        <p:tav tm="100000">
                                          <p:val>
                                            <p:strVal val="#ppt_x"/>
                                          </p:val>
                                        </p:tav>
                                      </p:tavLst>
                                    </p:anim>
                                    <p:anim calcmode="lin" valueType="num">
                                      <p:cBhvr additive="base">
                                        <p:cTn id="55" dur="500" fill="hold"/>
                                        <p:tgtEl>
                                          <p:spTgt spid="238620"/>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238615"/>
                                        </p:tgtEl>
                                        <p:attrNameLst>
                                          <p:attrName>style.visibility</p:attrName>
                                        </p:attrNameLst>
                                      </p:cBhvr>
                                      <p:to>
                                        <p:strVal val="visible"/>
                                      </p:to>
                                    </p:set>
                                    <p:anim calcmode="lin" valueType="num">
                                      <p:cBhvr additive="base">
                                        <p:cTn id="58" dur="500" fill="hold"/>
                                        <p:tgtEl>
                                          <p:spTgt spid="238615"/>
                                        </p:tgtEl>
                                        <p:attrNameLst>
                                          <p:attrName>ppt_x</p:attrName>
                                        </p:attrNameLst>
                                      </p:cBhvr>
                                      <p:tavLst>
                                        <p:tav tm="0">
                                          <p:val>
                                            <p:strVal val="#ppt_x"/>
                                          </p:val>
                                        </p:tav>
                                        <p:tav tm="100000">
                                          <p:val>
                                            <p:strVal val="#ppt_x"/>
                                          </p:val>
                                        </p:tav>
                                      </p:tavLst>
                                    </p:anim>
                                    <p:anim calcmode="lin" valueType="num">
                                      <p:cBhvr additive="base">
                                        <p:cTn id="59" dur="500" fill="hold"/>
                                        <p:tgtEl>
                                          <p:spTgt spid="238615"/>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238619"/>
                                        </p:tgtEl>
                                        <p:attrNameLst>
                                          <p:attrName>style.visibility</p:attrName>
                                        </p:attrNameLst>
                                      </p:cBhvr>
                                      <p:to>
                                        <p:strVal val="visible"/>
                                      </p:to>
                                    </p:set>
                                    <p:anim calcmode="lin" valueType="num">
                                      <p:cBhvr additive="base">
                                        <p:cTn id="62" dur="500" fill="hold"/>
                                        <p:tgtEl>
                                          <p:spTgt spid="238619"/>
                                        </p:tgtEl>
                                        <p:attrNameLst>
                                          <p:attrName>ppt_x</p:attrName>
                                        </p:attrNameLst>
                                      </p:cBhvr>
                                      <p:tavLst>
                                        <p:tav tm="0">
                                          <p:val>
                                            <p:strVal val="#ppt_x"/>
                                          </p:val>
                                        </p:tav>
                                        <p:tav tm="100000">
                                          <p:val>
                                            <p:strVal val="#ppt_x"/>
                                          </p:val>
                                        </p:tav>
                                      </p:tavLst>
                                    </p:anim>
                                    <p:anim calcmode="lin" valueType="num">
                                      <p:cBhvr additive="base">
                                        <p:cTn id="63" dur="500" fill="hold"/>
                                        <p:tgtEl>
                                          <p:spTgt spid="238619"/>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238616"/>
                                        </p:tgtEl>
                                        <p:attrNameLst>
                                          <p:attrName>style.visibility</p:attrName>
                                        </p:attrNameLst>
                                      </p:cBhvr>
                                      <p:to>
                                        <p:strVal val="visible"/>
                                      </p:to>
                                    </p:set>
                                    <p:anim calcmode="lin" valueType="num">
                                      <p:cBhvr additive="base">
                                        <p:cTn id="66" dur="500" fill="hold"/>
                                        <p:tgtEl>
                                          <p:spTgt spid="238616"/>
                                        </p:tgtEl>
                                        <p:attrNameLst>
                                          <p:attrName>ppt_x</p:attrName>
                                        </p:attrNameLst>
                                      </p:cBhvr>
                                      <p:tavLst>
                                        <p:tav tm="0">
                                          <p:val>
                                            <p:strVal val="#ppt_x"/>
                                          </p:val>
                                        </p:tav>
                                        <p:tav tm="100000">
                                          <p:val>
                                            <p:strVal val="#ppt_x"/>
                                          </p:val>
                                        </p:tav>
                                      </p:tavLst>
                                    </p:anim>
                                    <p:anim calcmode="lin" valueType="num">
                                      <p:cBhvr additive="base">
                                        <p:cTn id="67" dur="500" fill="hold"/>
                                        <p:tgtEl>
                                          <p:spTgt spid="238616"/>
                                        </p:tgtEl>
                                        <p:attrNameLst>
                                          <p:attrName>ppt_y</p:attrName>
                                        </p:attrNameLst>
                                      </p:cBhvr>
                                      <p:tavLst>
                                        <p:tav tm="0">
                                          <p:val>
                                            <p:strVal val="1+#ppt_h/2"/>
                                          </p:val>
                                        </p:tav>
                                        <p:tav tm="100000">
                                          <p:val>
                                            <p:strVal val="#ppt_y"/>
                                          </p:val>
                                        </p:tav>
                                      </p:tavLst>
                                    </p:anim>
                                  </p:childTnLst>
                                </p:cTn>
                              </p:par>
                            </p:childTnLst>
                          </p:cTn>
                        </p:par>
                        <p:par>
                          <p:cTn id="68" fill="hold">
                            <p:stCondLst>
                              <p:cond delay="500"/>
                            </p:stCondLst>
                            <p:childTnLst>
                              <p:par>
                                <p:cTn id="69" presetID="2" presetClass="entr" presetSubtype="4" fill="hold" grpId="0" nodeType="afterEffect">
                                  <p:stCondLst>
                                    <p:cond delay="0"/>
                                  </p:stCondLst>
                                  <p:childTnLst>
                                    <p:set>
                                      <p:cBhvr>
                                        <p:cTn id="70" dur="1" fill="hold">
                                          <p:stCondLst>
                                            <p:cond delay="0"/>
                                          </p:stCondLst>
                                        </p:cTn>
                                        <p:tgtEl>
                                          <p:spTgt spid="238617"/>
                                        </p:tgtEl>
                                        <p:attrNameLst>
                                          <p:attrName>style.visibility</p:attrName>
                                        </p:attrNameLst>
                                      </p:cBhvr>
                                      <p:to>
                                        <p:strVal val="visible"/>
                                      </p:to>
                                    </p:set>
                                    <p:anim calcmode="lin" valueType="num">
                                      <p:cBhvr additive="base">
                                        <p:cTn id="71" dur="500" fill="hold"/>
                                        <p:tgtEl>
                                          <p:spTgt spid="238617"/>
                                        </p:tgtEl>
                                        <p:attrNameLst>
                                          <p:attrName>ppt_x</p:attrName>
                                        </p:attrNameLst>
                                      </p:cBhvr>
                                      <p:tavLst>
                                        <p:tav tm="0">
                                          <p:val>
                                            <p:strVal val="#ppt_x"/>
                                          </p:val>
                                        </p:tav>
                                        <p:tav tm="100000">
                                          <p:val>
                                            <p:strVal val="#ppt_x"/>
                                          </p:val>
                                        </p:tav>
                                      </p:tavLst>
                                    </p:anim>
                                    <p:anim calcmode="lin" valueType="num">
                                      <p:cBhvr additive="base">
                                        <p:cTn id="72" dur="500" fill="hold"/>
                                        <p:tgtEl>
                                          <p:spTgt spid="238617"/>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38626"/>
                                        </p:tgtEl>
                                        <p:attrNameLst>
                                          <p:attrName>style.visibility</p:attrName>
                                        </p:attrNameLst>
                                      </p:cBhvr>
                                      <p:to>
                                        <p:strVal val="visible"/>
                                      </p:to>
                                    </p:set>
                                    <p:anim calcmode="lin" valueType="num">
                                      <p:cBhvr additive="base">
                                        <p:cTn id="75" dur="500" fill="hold"/>
                                        <p:tgtEl>
                                          <p:spTgt spid="238626"/>
                                        </p:tgtEl>
                                        <p:attrNameLst>
                                          <p:attrName>ppt_x</p:attrName>
                                        </p:attrNameLst>
                                      </p:cBhvr>
                                      <p:tavLst>
                                        <p:tav tm="0">
                                          <p:val>
                                            <p:strVal val="#ppt_x"/>
                                          </p:val>
                                        </p:tav>
                                        <p:tav tm="100000">
                                          <p:val>
                                            <p:strVal val="#ppt_x"/>
                                          </p:val>
                                        </p:tav>
                                      </p:tavLst>
                                    </p:anim>
                                    <p:anim calcmode="lin" valueType="num">
                                      <p:cBhvr additive="base">
                                        <p:cTn id="76" dur="500" fill="hold"/>
                                        <p:tgtEl>
                                          <p:spTgt spid="238626"/>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38621"/>
                                        </p:tgtEl>
                                        <p:attrNameLst>
                                          <p:attrName>style.visibility</p:attrName>
                                        </p:attrNameLst>
                                      </p:cBhvr>
                                      <p:to>
                                        <p:strVal val="visible"/>
                                      </p:to>
                                    </p:set>
                                    <p:anim calcmode="lin" valueType="num">
                                      <p:cBhvr additive="base">
                                        <p:cTn id="79" dur="500" fill="hold"/>
                                        <p:tgtEl>
                                          <p:spTgt spid="238621"/>
                                        </p:tgtEl>
                                        <p:attrNameLst>
                                          <p:attrName>ppt_x</p:attrName>
                                        </p:attrNameLst>
                                      </p:cBhvr>
                                      <p:tavLst>
                                        <p:tav tm="0">
                                          <p:val>
                                            <p:strVal val="#ppt_x"/>
                                          </p:val>
                                        </p:tav>
                                        <p:tav tm="100000">
                                          <p:val>
                                            <p:strVal val="#ppt_x"/>
                                          </p:val>
                                        </p:tav>
                                      </p:tavLst>
                                    </p:anim>
                                    <p:anim calcmode="lin" valueType="num">
                                      <p:cBhvr additive="base">
                                        <p:cTn id="80" dur="500" fill="hold"/>
                                        <p:tgtEl>
                                          <p:spTgt spid="238621"/>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38623"/>
                                        </p:tgtEl>
                                        <p:attrNameLst>
                                          <p:attrName>style.visibility</p:attrName>
                                        </p:attrNameLst>
                                      </p:cBhvr>
                                      <p:to>
                                        <p:strVal val="visible"/>
                                      </p:to>
                                    </p:set>
                                    <p:anim calcmode="lin" valueType="num">
                                      <p:cBhvr additive="base">
                                        <p:cTn id="83" dur="500" fill="hold"/>
                                        <p:tgtEl>
                                          <p:spTgt spid="238623"/>
                                        </p:tgtEl>
                                        <p:attrNameLst>
                                          <p:attrName>ppt_x</p:attrName>
                                        </p:attrNameLst>
                                      </p:cBhvr>
                                      <p:tavLst>
                                        <p:tav tm="0">
                                          <p:val>
                                            <p:strVal val="#ppt_x"/>
                                          </p:val>
                                        </p:tav>
                                        <p:tav tm="100000">
                                          <p:val>
                                            <p:strVal val="#ppt_x"/>
                                          </p:val>
                                        </p:tav>
                                      </p:tavLst>
                                    </p:anim>
                                    <p:anim calcmode="lin" valueType="num">
                                      <p:cBhvr additive="base">
                                        <p:cTn id="84" dur="500" fill="hold"/>
                                        <p:tgtEl>
                                          <p:spTgt spid="238623"/>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38622"/>
                                        </p:tgtEl>
                                        <p:attrNameLst>
                                          <p:attrName>style.visibility</p:attrName>
                                        </p:attrNameLst>
                                      </p:cBhvr>
                                      <p:to>
                                        <p:strVal val="visible"/>
                                      </p:to>
                                    </p:set>
                                    <p:anim calcmode="lin" valueType="num">
                                      <p:cBhvr additive="base">
                                        <p:cTn id="87" dur="500" fill="hold"/>
                                        <p:tgtEl>
                                          <p:spTgt spid="238622"/>
                                        </p:tgtEl>
                                        <p:attrNameLst>
                                          <p:attrName>ppt_x</p:attrName>
                                        </p:attrNameLst>
                                      </p:cBhvr>
                                      <p:tavLst>
                                        <p:tav tm="0">
                                          <p:val>
                                            <p:strVal val="#ppt_x"/>
                                          </p:val>
                                        </p:tav>
                                        <p:tav tm="100000">
                                          <p:val>
                                            <p:strVal val="#ppt_x"/>
                                          </p:val>
                                        </p:tav>
                                      </p:tavLst>
                                    </p:anim>
                                    <p:anim calcmode="lin" valueType="num">
                                      <p:cBhvr additive="base">
                                        <p:cTn id="88" dur="500" fill="hold"/>
                                        <p:tgtEl>
                                          <p:spTgt spid="238622"/>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additive="base">
                                        <p:cTn id="91" dur="500" fill="hold"/>
                                        <p:tgtEl>
                                          <p:spTgt spid="38"/>
                                        </p:tgtEl>
                                        <p:attrNameLst>
                                          <p:attrName>ppt_x</p:attrName>
                                        </p:attrNameLst>
                                      </p:cBhvr>
                                      <p:tavLst>
                                        <p:tav tm="0">
                                          <p:val>
                                            <p:strVal val="#ppt_x"/>
                                          </p:val>
                                        </p:tav>
                                        <p:tav tm="100000">
                                          <p:val>
                                            <p:strVal val="#ppt_x"/>
                                          </p:val>
                                        </p:tav>
                                      </p:tavLst>
                                    </p:anim>
                                    <p:anim calcmode="lin" valueType="num">
                                      <p:cBhvr additive="base">
                                        <p:cTn id="9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38627"/>
                                        </p:tgtEl>
                                        <p:attrNameLst>
                                          <p:attrName>style.visibility</p:attrName>
                                        </p:attrNameLst>
                                      </p:cBhvr>
                                      <p:to>
                                        <p:strVal val="visible"/>
                                      </p:to>
                                    </p:set>
                                    <p:animEffect transition="in" filter="blinds(horizontal)">
                                      <p:cBhvr>
                                        <p:cTn id="97" dur="500"/>
                                        <p:tgtEl>
                                          <p:spTgt spid="238627"/>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238628"/>
                                        </p:tgtEl>
                                        <p:attrNameLst>
                                          <p:attrName>style.visibility</p:attrName>
                                        </p:attrNameLst>
                                      </p:cBhvr>
                                      <p:to>
                                        <p:strVal val="visible"/>
                                      </p:to>
                                    </p:set>
                                    <p:animEffect transition="in" filter="blinds(horizontal)">
                                      <p:cBhvr>
                                        <p:cTn id="100" dur="500"/>
                                        <p:tgtEl>
                                          <p:spTgt spid="238628"/>
                                        </p:tgtEl>
                                      </p:cBhvr>
                                    </p:animEffect>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238629"/>
                                        </p:tgtEl>
                                        <p:attrNameLst>
                                          <p:attrName>style.visibility</p:attrName>
                                        </p:attrNameLst>
                                      </p:cBhvr>
                                      <p:to>
                                        <p:strVal val="visible"/>
                                      </p:to>
                                    </p:set>
                                    <p:anim calcmode="lin" valueType="num">
                                      <p:cBhvr additive="base">
                                        <p:cTn id="105" dur="500" fill="hold"/>
                                        <p:tgtEl>
                                          <p:spTgt spid="238629"/>
                                        </p:tgtEl>
                                        <p:attrNameLst>
                                          <p:attrName>ppt_x</p:attrName>
                                        </p:attrNameLst>
                                      </p:cBhvr>
                                      <p:tavLst>
                                        <p:tav tm="0">
                                          <p:val>
                                            <p:strVal val="#ppt_x"/>
                                          </p:val>
                                        </p:tav>
                                        <p:tav tm="100000">
                                          <p:val>
                                            <p:strVal val="#ppt_x"/>
                                          </p:val>
                                        </p:tav>
                                      </p:tavLst>
                                    </p:anim>
                                    <p:anim calcmode="lin" valueType="num">
                                      <p:cBhvr additive="base">
                                        <p:cTn id="106" dur="500" fill="hold"/>
                                        <p:tgtEl>
                                          <p:spTgt spid="2386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build="p"/>
      <p:bldP spid="238612" grpId="0"/>
      <p:bldP spid="238612" grpId="1"/>
      <p:bldP spid="238613" grpId="0" build="p"/>
      <p:bldP spid="238617" grpId="0" animBg="1"/>
      <p:bldP spid="238627" grpId="0" animBg="1"/>
      <p:bldP spid="238628" grpId="0"/>
      <p:bldP spid="38" grpId="0"/>
      <p:bldP spid="2386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 y="312737"/>
            <a:ext cx="8791575" cy="1058863"/>
          </a:xfrm>
        </p:spPr>
        <p:txBody>
          <a:bodyPr/>
          <a:lstStyle/>
          <a:p>
            <a:r>
              <a:rPr lang="en-US" sz="3600" dirty="0" smtClean="0"/>
              <a:t> Extensive Experiments</a:t>
            </a:r>
            <a:endParaRPr lang="en-US" sz="3600" dirty="0"/>
          </a:p>
        </p:txBody>
      </p:sp>
      <p:sp>
        <p:nvSpPr>
          <p:cNvPr id="3" name="Content Placeholder 2"/>
          <p:cNvSpPr>
            <a:spLocks noGrp="1"/>
          </p:cNvSpPr>
          <p:nvPr>
            <p:ph idx="1"/>
          </p:nvPr>
        </p:nvSpPr>
        <p:spPr>
          <a:xfrm>
            <a:off x="228600" y="1295400"/>
            <a:ext cx="8991600" cy="4419600"/>
          </a:xfrm>
        </p:spPr>
        <p:txBody>
          <a:bodyPr/>
          <a:lstStyle/>
          <a:p>
            <a:r>
              <a:rPr lang="en-US" sz="2800" dirty="0" smtClean="0">
                <a:solidFill>
                  <a:srgbClr val="3366FF"/>
                </a:solidFill>
              </a:rPr>
              <a:t>Cluster, LAN, WIFI, WAN:</a:t>
            </a:r>
          </a:p>
          <a:p>
            <a:endParaRPr lang="en-US" dirty="0"/>
          </a:p>
        </p:txBody>
      </p:sp>
      <p:pic>
        <p:nvPicPr>
          <p:cNvPr id="4" name="Picture 3"/>
          <p:cNvPicPr>
            <a:picLocks noChangeAspect="1"/>
          </p:cNvPicPr>
          <p:nvPr/>
        </p:nvPicPr>
        <p:blipFill>
          <a:blip r:embed="rId2"/>
          <a:stretch>
            <a:fillRect/>
          </a:stretch>
        </p:blipFill>
        <p:spPr>
          <a:xfrm>
            <a:off x="533400" y="1804367"/>
            <a:ext cx="8077200" cy="2310433"/>
          </a:xfrm>
          <a:prstGeom prst="rect">
            <a:avLst/>
          </a:prstGeom>
        </p:spPr>
      </p:pic>
      <p:pic>
        <p:nvPicPr>
          <p:cNvPr id="5" name="Picture 4"/>
          <p:cNvPicPr>
            <a:picLocks noChangeAspect="1"/>
          </p:cNvPicPr>
          <p:nvPr/>
        </p:nvPicPr>
        <p:blipFill>
          <a:blip r:embed="rId3"/>
          <a:stretch>
            <a:fillRect/>
          </a:stretch>
        </p:blipFill>
        <p:spPr>
          <a:xfrm>
            <a:off x="228600" y="4131091"/>
            <a:ext cx="8534400" cy="2345909"/>
          </a:xfrm>
          <a:prstGeom prst="rect">
            <a:avLst/>
          </a:prstGeom>
        </p:spPr>
      </p:pic>
    </p:spTree>
    <p:extLst>
      <p:ext uri="{BB962C8B-B14F-4D97-AF65-F5344CB8AC3E}">
        <p14:creationId xmlns:p14="http://schemas.microsoft.com/office/powerpoint/2010/main" val="40231591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p:cNvSpPr>
          <p:nvPr>
            <p:ph type="title" idx="4294967295"/>
          </p:nvPr>
        </p:nvSpPr>
        <p:spPr>
          <a:xfrm>
            <a:off x="1828800" y="228600"/>
            <a:ext cx="7162800" cy="1058863"/>
          </a:xfrm>
        </p:spPr>
        <p:txBody>
          <a:bodyPr/>
          <a:lstStyle/>
          <a:p>
            <a:pPr eaLnBrk="1" hangingPunct="1"/>
            <a:r>
              <a:rPr lang="en-US" altLang="zh-CN" sz="4600" dirty="0" smtClean="0">
                <a:latin typeface="Times New Roman" pitchFamily="18" charset="0"/>
                <a:ea typeface="宋体" pitchFamily="2" charset="-122"/>
              </a:rPr>
              <a:t>1. TAM-FD </a:t>
            </a:r>
            <a:r>
              <a:rPr lang="en-US" altLang="zh-CN" dirty="0" smtClean="0">
                <a:latin typeface="Times New Roman" pitchFamily="18" charset="0"/>
                <a:ea typeface="宋体" pitchFamily="2" charset="-122"/>
              </a:rPr>
              <a:t>Exp. WAN </a:t>
            </a:r>
          </a:p>
        </p:txBody>
      </p:sp>
      <p:sp>
        <p:nvSpPr>
          <p:cNvPr id="83970" name="Rectangle 3"/>
          <p:cNvSpPr>
            <a:spLocks noGrp="1"/>
          </p:cNvSpPr>
          <p:nvPr>
            <p:ph type="body" sz="half" idx="4294967295"/>
          </p:nvPr>
        </p:nvSpPr>
        <p:spPr>
          <a:xfrm>
            <a:off x="762000" y="1524000"/>
            <a:ext cx="8077200" cy="4419600"/>
          </a:xfrm>
        </p:spPr>
        <p:txBody>
          <a:bodyPr/>
          <a:lstStyle/>
          <a:p>
            <a:pPr eaLnBrk="1" hangingPunct="1">
              <a:lnSpc>
                <a:spcPct val="90000"/>
              </a:lnSpc>
              <a:buFont typeface="Arial" charset="0"/>
              <a:buNone/>
            </a:pPr>
            <a:r>
              <a:rPr lang="en-US" altLang="zh-CN" sz="2500" smtClean="0">
                <a:latin typeface="Times New Roman" pitchFamily="18" charset="0"/>
                <a:ea typeface="宋体" pitchFamily="2" charset="-122"/>
              </a:rPr>
              <a:t>           </a:t>
            </a:r>
          </a:p>
        </p:txBody>
      </p:sp>
      <p:pic>
        <p:nvPicPr>
          <p:cNvPr id="83971" name="Picture 4"/>
          <p:cNvPicPr>
            <a:picLocks noGrp="1" noChangeAspect="1" noChangeArrowheads="1"/>
          </p:cNvPicPr>
          <p:nvPr>
            <p:ph sz="quarter" idx="4294967295"/>
          </p:nvPr>
        </p:nvPicPr>
        <p:blipFill>
          <a:blip r:embed="rId3"/>
          <a:srcRect/>
          <a:stretch>
            <a:fillRect/>
          </a:stretch>
        </p:blipFill>
        <p:spPr>
          <a:xfrm>
            <a:off x="381000" y="1600200"/>
            <a:ext cx="4343400" cy="3581400"/>
          </a:xfrm>
        </p:spPr>
      </p:pic>
      <p:grpSp>
        <p:nvGrpSpPr>
          <p:cNvPr id="83972" name="Group 5"/>
          <p:cNvGrpSpPr>
            <a:grpSpLocks/>
          </p:cNvGrpSpPr>
          <p:nvPr/>
        </p:nvGrpSpPr>
        <p:grpSpPr bwMode="auto">
          <a:xfrm>
            <a:off x="0" y="471488"/>
            <a:ext cx="8669338" cy="1052512"/>
            <a:chOff x="80" y="624"/>
            <a:chExt cx="5381" cy="663"/>
          </a:xfrm>
        </p:grpSpPr>
        <p:sp>
          <p:nvSpPr>
            <p:cNvPr id="83992" name="Rectangle 6"/>
            <p:cNvSpPr>
              <a:spLocks noChangeArrowheads="1"/>
            </p:cNvSpPr>
            <p:nvPr/>
          </p:nvSpPr>
          <p:spPr bwMode="ltGray">
            <a:xfrm>
              <a:off x="263" y="692"/>
              <a:ext cx="276" cy="299"/>
            </a:xfrm>
            <a:prstGeom prst="rect">
              <a:avLst/>
            </a:prstGeom>
            <a:solidFill>
              <a:schemeClr val="accent2"/>
            </a:solidFill>
            <a:ln w="9525">
              <a:noFill/>
              <a:miter lim="800000"/>
              <a:headEnd/>
              <a:tailEnd/>
            </a:ln>
          </p:spPr>
          <p:txBody>
            <a:bodyPr wrap="none" anchor="ctr"/>
            <a:lstStyle/>
            <a:p>
              <a:pPr algn="ctr"/>
              <a:endParaRPr kumimoji="1" lang="en-GB" altLang="zh-CN" sz="2400">
                <a:latin typeface="Tahoma" pitchFamily="34" charset="0"/>
              </a:endParaRPr>
            </a:p>
          </p:txBody>
        </p:sp>
        <p:sp>
          <p:nvSpPr>
            <p:cNvPr id="83993" name="Rectangle 7"/>
            <p:cNvSpPr>
              <a:spLocks noChangeArrowheads="1"/>
            </p:cNvSpPr>
            <p:nvPr/>
          </p:nvSpPr>
          <p:spPr bwMode="ltGray">
            <a:xfrm>
              <a:off x="504" y="692"/>
              <a:ext cx="207" cy="299"/>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pPr algn="ctr"/>
              <a:endParaRPr kumimoji="1" lang="en-GB" altLang="zh-CN" sz="2400">
                <a:latin typeface="Tahoma" pitchFamily="34" charset="0"/>
              </a:endParaRPr>
            </a:p>
          </p:txBody>
        </p:sp>
        <p:sp>
          <p:nvSpPr>
            <p:cNvPr id="83994" name="Rectangle 8"/>
            <p:cNvSpPr>
              <a:spLocks noChangeArrowheads="1"/>
            </p:cNvSpPr>
            <p:nvPr/>
          </p:nvSpPr>
          <p:spPr bwMode="ltGray">
            <a:xfrm>
              <a:off x="341" y="958"/>
              <a:ext cx="266" cy="299"/>
            </a:xfrm>
            <a:prstGeom prst="rect">
              <a:avLst/>
            </a:prstGeom>
            <a:solidFill>
              <a:schemeClr val="folHlink"/>
            </a:solidFill>
            <a:ln w="9525">
              <a:noFill/>
              <a:miter lim="800000"/>
              <a:headEnd/>
              <a:tailEnd/>
            </a:ln>
          </p:spPr>
          <p:txBody>
            <a:bodyPr wrap="none" anchor="ctr"/>
            <a:lstStyle/>
            <a:p>
              <a:pPr algn="ctr"/>
              <a:endParaRPr kumimoji="1" lang="en-GB" altLang="zh-CN" sz="2400">
                <a:latin typeface="Tahoma" pitchFamily="34" charset="0"/>
              </a:endParaRPr>
            </a:p>
          </p:txBody>
        </p:sp>
        <p:sp>
          <p:nvSpPr>
            <p:cNvPr id="83995" name="Rectangle 9"/>
            <p:cNvSpPr>
              <a:spLocks noChangeArrowheads="1"/>
            </p:cNvSpPr>
            <p:nvPr/>
          </p:nvSpPr>
          <p:spPr bwMode="ltGray">
            <a:xfrm>
              <a:off x="574" y="958"/>
              <a:ext cx="232" cy="299"/>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endParaRPr kumimoji="1" lang="en-GB" altLang="zh-CN" sz="2400">
                <a:latin typeface="Tahoma" pitchFamily="34" charset="0"/>
              </a:endParaRPr>
            </a:p>
          </p:txBody>
        </p:sp>
        <p:sp>
          <p:nvSpPr>
            <p:cNvPr id="83996" name="Rectangle 10"/>
            <p:cNvSpPr>
              <a:spLocks noChangeArrowheads="1"/>
            </p:cNvSpPr>
            <p:nvPr/>
          </p:nvSpPr>
          <p:spPr bwMode="ltGray">
            <a:xfrm>
              <a:off x="80" y="912"/>
              <a:ext cx="353" cy="266"/>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pPr algn="ctr"/>
              <a:endParaRPr kumimoji="1" lang="en-GB" altLang="zh-CN" sz="2400">
                <a:latin typeface="Tahoma" pitchFamily="34" charset="0"/>
              </a:endParaRPr>
            </a:p>
          </p:txBody>
        </p:sp>
        <p:sp>
          <p:nvSpPr>
            <p:cNvPr id="83997" name="Rectangle 11"/>
            <p:cNvSpPr>
              <a:spLocks noChangeArrowheads="1"/>
            </p:cNvSpPr>
            <p:nvPr/>
          </p:nvSpPr>
          <p:spPr bwMode="gray">
            <a:xfrm>
              <a:off x="480" y="624"/>
              <a:ext cx="20" cy="663"/>
            </a:xfrm>
            <a:prstGeom prst="rect">
              <a:avLst/>
            </a:prstGeom>
            <a:solidFill>
              <a:schemeClr val="bg2"/>
            </a:solidFill>
            <a:ln w="9525">
              <a:noFill/>
              <a:miter lim="800000"/>
              <a:headEnd/>
              <a:tailEnd/>
            </a:ln>
          </p:spPr>
          <p:txBody>
            <a:bodyPr wrap="none" anchor="ctr"/>
            <a:lstStyle/>
            <a:p>
              <a:pPr algn="ctr"/>
              <a:endParaRPr kumimoji="1" lang="en-GB" altLang="zh-CN" sz="2400">
                <a:latin typeface="Tahoma" pitchFamily="34" charset="0"/>
              </a:endParaRPr>
            </a:p>
          </p:txBody>
        </p:sp>
        <p:sp>
          <p:nvSpPr>
            <p:cNvPr id="83998" name="Rectangle 12"/>
            <p:cNvSpPr>
              <a:spLocks noChangeArrowheads="1"/>
            </p:cNvSpPr>
            <p:nvPr/>
          </p:nvSpPr>
          <p:spPr bwMode="gray">
            <a:xfrm>
              <a:off x="279" y="1122"/>
              <a:ext cx="5182" cy="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algn="ctr"/>
              <a:endParaRPr kumimoji="1" lang="en-GB" altLang="zh-CN" sz="2400">
                <a:latin typeface="Tahoma" pitchFamily="34" charset="0"/>
              </a:endParaRPr>
            </a:p>
          </p:txBody>
        </p:sp>
      </p:grpSp>
      <p:sp>
        <p:nvSpPr>
          <p:cNvPr id="83973" name="Rectangle 13"/>
          <p:cNvSpPr>
            <a:spLocks noChangeArrowheads="1"/>
          </p:cNvSpPr>
          <p:nvPr/>
        </p:nvSpPr>
        <p:spPr bwMode="auto">
          <a:xfrm>
            <a:off x="2924175" y="2509838"/>
            <a:ext cx="9144000" cy="0"/>
          </a:xfrm>
          <a:prstGeom prst="rect">
            <a:avLst/>
          </a:prstGeom>
          <a:noFill/>
          <a:ln w="9525">
            <a:noFill/>
            <a:miter lim="800000"/>
            <a:headEnd/>
            <a:tailEnd/>
          </a:ln>
        </p:spPr>
        <p:txBody>
          <a:bodyPr>
            <a:spAutoFit/>
          </a:bodyPr>
          <a:lstStyle/>
          <a:p>
            <a:endParaRPr lang="zh-CN" altLang="en-US"/>
          </a:p>
        </p:txBody>
      </p:sp>
      <p:pic>
        <p:nvPicPr>
          <p:cNvPr id="83974" name="Picture 14"/>
          <p:cNvPicPr>
            <a:picLocks noGrp="1" noChangeAspect="1" noChangeArrowheads="1"/>
          </p:cNvPicPr>
          <p:nvPr>
            <p:ph sz="quarter" idx="4294967295"/>
          </p:nvPr>
        </p:nvPicPr>
        <p:blipFill>
          <a:blip r:embed="rId4"/>
          <a:srcRect/>
          <a:stretch>
            <a:fillRect/>
          </a:stretch>
        </p:blipFill>
        <p:spPr>
          <a:xfrm>
            <a:off x="4800600" y="1676400"/>
            <a:ext cx="4343400" cy="3657600"/>
          </a:xfrm>
        </p:spPr>
      </p:pic>
      <p:sp>
        <p:nvSpPr>
          <p:cNvPr id="83975" name="Text Box 15"/>
          <p:cNvSpPr txBox="1">
            <a:spLocks noChangeArrowheads="1"/>
          </p:cNvSpPr>
          <p:nvPr/>
        </p:nvSpPr>
        <p:spPr bwMode="auto">
          <a:xfrm>
            <a:off x="685800" y="5410200"/>
            <a:ext cx="8228013" cy="1443038"/>
          </a:xfrm>
          <a:prstGeom prst="rect">
            <a:avLst/>
          </a:prstGeom>
          <a:noFill/>
          <a:ln w="9525">
            <a:noFill/>
            <a:miter lim="800000"/>
            <a:headEnd/>
            <a:tailEnd/>
          </a:ln>
        </p:spPr>
        <p:txBody>
          <a:bodyPr>
            <a:spAutoFit/>
          </a:bodyPr>
          <a:lstStyle/>
          <a:p>
            <a:pPr marL="533400" indent="-533400" algn="ctr" defTabSz="914400">
              <a:lnSpc>
                <a:spcPct val="110000"/>
              </a:lnSpc>
              <a:spcBef>
                <a:spcPct val="20000"/>
              </a:spcBef>
              <a:buClr>
                <a:schemeClr val="folHlink"/>
              </a:buClr>
              <a:buSzPct val="60000"/>
              <a:buFont typeface="Wingdings" pitchFamily="2" charset="2"/>
              <a:buNone/>
            </a:pPr>
            <a:r>
              <a:rPr lang="en-US" altLang="zh-CN" sz="2400">
                <a:latin typeface="Tahoma" pitchFamily="34" charset="0"/>
                <a:ea typeface="宋体" pitchFamily="2" charset="-122"/>
              </a:rPr>
              <a:t>MR and QAP comparison of FDs in WAN: </a:t>
            </a:r>
          </a:p>
          <a:p>
            <a:pPr marL="533400" indent="-533400" algn="ctr" defTabSz="914400">
              <a:lnSpc>
                <a:spcPct val="110000"/>
              </a:lnSpc>
              <a:spcBef>
                <a:spcPct val="20000"/>
              </a:spcBef>
              <a:buClr>
                <a:schemeClr val="folHlink"/>
              </a:buClr>
              <a:buSzPct val="60000"/>
              <a:buFont typeface="Wingdings" pitchFamily="2" charset="2"/>
              <a:buNone/>
            </a:pPr>
            <a:r>
              <a:rPr lang="en-US" altLang="zh-CN" sz="2400">
                <a:latin typeface="Tahoma" pitchFamily="34" charset="0"/>
                <a:ea typeface="宋体" pitchFamily="2" charset="-122"/>
              </a:rPr>
              <a:t>WS=1000 (logarithmic, aggressive, conservative).</a:t>
            </a:r>
          </a:p>
          <a:p>
            <a:pPr marL="533400" indent="-533400" defTabSz="914400">
              <a:lnSpc>
                <a:spcPct val="110000"/>
              </a:lnSpc>
              <a:spcBef>
                <a:spcPct val="20000"/>
              </a:spcBef>
              <a:buClr>
                <a:schemeClr val="folHlink"/>
              </a:buClr>
              <a:buSzPct val="60000"/>
              <a:buFont typeface="Wingdings" pitchFamily="2" charset="2"/>
              <a:buNone/>
            </a:pPr>
            <a:endParaRPr lang="zh-CN" altLang="en-US" sz="2400">
              <a:latin typeface="Showcard Gothic"/>
              <a:ea typeface="宋体" pitchFamily="2" charset="-122"/>
            </a:endParaRPr>
          </a:p>
        </p:txBody>
      </p:sp>
      <p:sp>
        <p:nvSpPr>
          <p:cNvPr id="83976" name="AutoShape 16"/>
          <p:cNvSpPr>
            <a:spLocks noChangeArrowheads="1"/>
          </p:cNvSpPr>
          <p:nvPr/>
        </p:nvSpPr>
        <p:spPr bwMode="auto">
          <a:xfrm>
            <a:off x="1981200" y="4038600"/>
            <a:ext cx="1066800" cy="392113"/>
          </a:xfrm>
          <a:prstGeom prst="wedgeRoundRectCallout">
            <a:avLst>
              <a:gd name="adj1" fmla="val -46431"/>
              <a:gd name="adj2" fmla="val -158907"/>
              <a:gd name="adj3" fmla="val 16667"/>
            </a:avLst>
          </a:prstGeom>
          <a:noFill/>
          <a:ln w="9525">
            <a:solidFill>
              <a:schemeClr val="hlink"/>
            </a:solidFill>
            <a:miter lim="800000"/>
            <a:headEnd/>
            <a:tailEnd/>
          </a:ln>
        </p:spPr>
        <p:txBody>
          <a:bodyPr>
            <a:spAutoFit/>
          </a:bodyPr>
          <a:lstStyle/>
          <a:p>
            <a:pPr marL="533400" indent="-533400" algn="ctr" defTabSz="914400">
              <a:lnSpc>
                <a:spcPct val="110000"/>
              </a:lnSpc>
              <a:spcBef>
                <a:spcPct val="20000"/>
              </a:spcBef>
              <a:buClr>
                <a:schemeClr val="folHlink"/>
              </a:buClr>
              <a:buSzPct val="60000"/>
              <a:buFont typeface="Wingdings" pitchFamily="2" charset="2"/>
              <a:buNone/>
            </a:pPr>
            <a:r>
              <a:rPr lang="en-US" altLang="zh-CN" sz="1600">
                <a:solidFill>
                  <a:schemeClr val="hlink"/>
                </a:solidFill>
                <a:latin typeface="Tahoma" pitchFamily="34" charset="0"/>
                <a:ea typeface="宋体" pitchFamily="2" charset="-122"/>
              </a:rPr>
              <a:t>TAM FD</a:t>
            </a:r>
          </a:p>
        </p:txBody>
      </p:sp>
      <p:sp>
        <p:nvSpPr>
          <p:cNvPr id="83977" name="AutoShape 17"/>
          <p:cNvSpPr>
            <a:spLocks noChangeArrowheads="1"/>
          </p:cNvSpPr>
          <p:nvPr/>
        </p:nvSpPr>
        <p:spPr bwMode="auto">
          <a:xfrm>
            <a:off x="1524000" y="3962400"/>
            <a:ext cx="914400" cy="609600"/>
          </a:xfrm>
          <a:prstGeom prst="wedgeRoundRectCallout">
            <a:avLst>
              <a:gd name="adj1" fmla="val -43750"/>
              <a:gd name="adj2" fmla="val 70000"/>
              <a:gd name="adj3" fmla="val 16667"/>
            </a:avLst>
          </a:prstGeom>
          <a:noFill/>
          <a:ln w="9525">
            <a:noFill/>
            <a:miter lim="800000"/>
            <a:headEnd/>
            <a:tailEnd/>
          </a:ln>
        </p:spPr>
        <p:txBody>
          <a:bodyPr/>
          <a:lstStyle/>
          <a:p>
            <a:pPr marL="533400" indent="-533400" algn="ctr" defTabSz="914400">
              <a:lnSpc>
                <a:spcPct val="110000"/>
              </a:lnSpc>
              <a:spcBef>
                <a:spcPct val="20000"/>
              </a:spcBef>
              <a:buClr>
                <a:schemeClr val="folHlink"/>
              </a:buClr>
              <a:buSzPct val="60000"/>
              <a:buFont typeface="Wingdings" pitchFamily="2" charset="2"/>
              <a:buNone/>
            </a:pPr>
            <a:endParaRPr lang="zh-CN" altLang="en-US" sz="2800">
              <a:latin typeface="Showcard Gothic"/>
              <a:ea typeface="宋体" pitchFamily="2" charset="-122"/>
            </a:endParaRPr>
          </a:p>
        </p:txBody>
      </p:sp>
      <p:sp>
        <p:nvSpPr>
          <p:cNvPr id="83978" name="AutoShape 18"/>
          <p:cNvSpPr>
            <a:spLocks noChangeArrowheads="1"/>
          </p:cNvSpPr>
          <p:nvPr/>
        </p:nvSpPr>
        <p:spPr bwMode="auto">
          <a:xfrm>
            <a:off x="3352800" y="4114800"/>
            <a:ext cx="1219200" cy="392113"/>
          </a:xfrm>
          <a:prstGeom prst="wedgeRoundRectCallout">
            <a:avLst>
              <a:gd name="adj1" fmla="val -42708"/>
              <a:gd name="adj2" fmla="val -122324"/>
              <a:gd name="adj3" fmla="val 16667"/>
            </a:avLst>
          </a:prstGeom>
          <a:noFill/>
          <a:ln w="9525">
            <a:solidFill>
              <a:schemeClr val="folHlink"/>
            </a:solidFill>
            <a:miter lim="800000"/>
            <a:headEnd/>
            <a:tailEnd/>
          </a:ln>
        </p:spPr>
        <p:txBody>
          <a:bodyPr>
            <a:spAutoFit/>
          </a:bodyPr>
          <a:lstStyle/>
          <a:p>
            <a:pPr marL="533400" indent="-533400" algn="ctr" defTabSz="914400">
              <a:lnSpc>
                <a:spcPct val="110000"/>
              </a:lnSpc>
              <a:spcBef>
                <a:spcPct val="20000"/>
              </a:spcBef>
              <a:buClr>
                <a:schemeClr val="folHlink"/>
              </a:buClr>
              <a:buSzPct val="60000"/>
              <a:buFont typeface="Wingdings" pitchFamily="2" charset="2"/>
              <a:buNone/>
            </a:pPr>
            <a:r>
              <a:rPr lang="en-US" altLang="zh-CN" sz="1600">
                <a:solidFill>
                  <a:schemeClr val="tx2"/>
                </a:solidFill>
                <a:latin typeface="Tahoma" pitchFamily="34" charset="0"/>
                <a:ea typeface="宋体" pitchFamily="2" charset="-122"/>
              </a:rPr>
              <a:t>Chen FD</a:t>
            </a:r>
          </a:p>
        </p:txBody>
      </p:sp>
      <p:sp>
        <p:nvSpPr>
          <p:cNvPr id="83979" name="AutoShape 19"/>
          <p:cNvSpPr>
            <a:spLocks noChangeArrowheads="1"/>
          </p:cNvSpPr>
          <p:nvPr/>
        </p:nvSpPr>
        <p:spPr bwMode="auto">
          <a:xfrm>
            <a:off x="1690688" y="1895475"/>
            <a:ext cx="1165225" cy="390525"/>
          </a:xfrm>
          <a:prstGeom prst="wedgeRoundRectCallout">
            <a:avLst>
              <a:gd name="adj1" fmla="val -85060"/>
              <a:gd name="adj2" fmla="val -48380"/>
              <a:gd name="adj3" fmla="val 16667"/>
            </a:avLst>
          </a:prstGeom>
          <a:noFill/>
          <a:ln w="9525">
            <a:solidFill>
              <a:schemeClr val="hlink"/>
            </a:solidFill>
            <a:miter lim="800000"/>
            <a:headEnd/>
            <a:tailEnd/>
          </a:ln>
        </p:spPr>
        <p:txBody>
          <a:bodyPr wrap="none">
            <a:spAutoFit/>
          </a:bodyPr>
          <a:lstStyle/>
          <a:p>
            <a:pPr marL="533400" indent="-533400" algn="ctr" defTabSz="914400">
              <a:lnSpc>
                <a:spcPct val="110000"/>
              </a:lnSpc>
              <a:spcBef>
                <a:spcPct val="20000"/>
              </a:spcBef>
              <a:buClr>
                <a:schemeClr val="folHlink"/>
              </a:buClr>
              <a:buSzPct val="60000"/>
              <a:buFont typeface="Wingdings" pitchFamily="2" charset="2"/>
              <a:buNone/>
            </a:pPr>
            <a:r>
              <a:rPr lang="en-US" altLang="zh-CN" sz="1600">
                <a:solidFill>
                  <a:schemeClr val="hlink"/>
                </a:solidFill>
                <a:latin typeface="Tahoma" pitchFamily="34" charset="0"/>
                <a:ea typeface="宋体" pitchFamily="2" charset="-122"/>
              </a:rPr>
              <a:t>Bertier FD</a:t>
            </a:r>
          </a:p>
        </p:txBody>
      </p:sp>
      <p:sp>
        <p:nvSpPr>
          <p:cNvPr id="83980" name="AutoShape 20"/>
          <p:cNvSpPr>
            <a:spLocks noChangeArrowheads="1"/>
          </p:cNvSpPr>
          <p:nvPr/>
        </p:nvSpPr>
        <p:spPr bwMode="auto">
          <a:xfrm>
            <a:off x="2155825" y="2439988"/>
            <a:ext cx="819150" cy="390525"/>
          </a:xfrm>
          <a:prstGeom prst="wedgeRoundRectCallout">
            <a:avLst>
              <a:gd name="adj1" fmla="val 42463"/>
              <a:gd name="adj2" fmla="val 122468"/>
              <a:gd name="adj3" fmla="val 16667"/>
            </a:avLst>
          </a:prstGeom>
          <a:noFill/>
          <a:ln w="9525">
            <a:solidFill>
              <a:schemeClr val="tx2"/>
            </a:solidFill>
            <a:miter lim="800000"/>
            <a:headEnd/>
            <a:tailEnd/>
          </a:ln>
        </p:spPr>
        <p:txBody>
          <a:bodyPr wrap="none">
            <a:spAutoFit/>
          </a:bodyPr>
          <a:lstStyle/>
          <a:p>
            <a:pPr marL="533400" indent="-533400" algn="ctr" defTabSz="914400">
              <a:lnSpc>
                <a:spcPct val="110000"/>
              </a:lnSpc>
              <a:spcBef>
                <a:spcPct val="20000"/>
              </a:spcBef>
              <a:buClr>
                <a:schemeClr val="folHlink"/>
              </a:buClr>
              <a:buSzPct val="60000"/>
              <a:buFont typeface="Wingdings" pitchFamily="2" charset="2"/>
              <a:buNone/>
            </a:pPr>
            <a:r>
              <a:rPr lang="en-US" altLang="zh-CN" sz="1600">
                <a:solidFill>
                  <a:schemeClr val="tx2"/>
                </a:solidFill>
                <a:latin typeface="Tahoma" pitchFamily="34" charset="0"/>
                <a:ea typeface="宋体" pitchFamily="2" charset="-122"/>
              </a:rPr>
              <a:t>Phi FD</a:t>
            </a:r>
          </a:p>
        </p:txBody>
      </p:sp>
      <p:sp>
        <p:nvSpPr>
          <p:cNvPr id="83981" name="AutoShape 21"/>
          <p:cNvSpPr>
            <a:spLocks noChangeArrowheads="1"/>
          </p:cNvSpPr>
          <p:nvPr/>
        </p:nvSpPr>
        <p:spPr bwMode="auto">
          <a:xfrm>
            <a:off x="5486400" y="1905000"/>
            <a:ext cx="1009650" cy="392113"/>
          </a:xfrm>
          <a:prstGeom prst="wedgeRoundRectCallout">
            <a:avLst>
              <a:gd name="adj1" fmla="val 3458"/>
              <a:gd name="adj2" fmla="val 115991"/>
              <a:gd name="adj3" fmla="val 16667"/>
            </a:avLst>
          </a:prstGeom>
          <a:noFill/>
          <a:ln w="9525">
            <a:solidFill>
              <a:schemeClr val="hlink"/>
            </a:solidFill>
            <a:miter lim="800000"/>
            <a:headEnd/>
            <a:tailEnd/>
          </a:ln>
        </p:spPr>
        <p:txBody>
          <a:bodyPr>
            <a:spAutoFit/>
          </a:bodyPr>
          <a:lstStyle/>
          <a:p>
            <a:pPr marL="533400" indent="-533400" algn="ctr" defTabSz="914400">
              <a:lnSpc>
                <a:spcPct val="110000"/>
              </a:lnSpc>
              <a:spcBef>
                <a:spcPct val="20000"/>
              </a:spcBef>
              <a:buClr>
                <a:schemeClr val="folHlink"/>
              </a:buClr>
              <a:buSzPct val="60000"/>
              <a:buFont typeface="Wingdings" pitchFamily="2" charset="2"/>
              <a:buNone/>
            </a:pPr>
            <a:r>
              <a:rPr lang="en-US" altLang="zh-CN" sz="1600">
                <a:solidFill>
                  <a:schemeClr val="hlink"/>
                </a:solidFill>
                <a:latin typeface="Tahoma" pitchFamily="34" charset="0"/>
                <a:ea typeface="宋体" pitchFamily="2" charset="-122"/>
              </a:rPr>
              <a:t>TAM FD</a:t>
            </a:r>
          </a:p>
        </p:txBody>
      </p:sp>
      <p:sp>
        <p:nvSpPr>
          <p:cNvPr id="83982" name="AutoShape 22"/>
          <p:cNvSpPr>
            <a:spLocks noChangeArrowheads="1"/>
          </p:cNvSpPr>
          <p:nvPr/>
        </p:nvSpPr>
        <p:spPr bwMode="auto">
          <a:xfrm>
            <a:off x="6810375" y="1819275"/>
            <a:ext cx="1016000" cy="390525"/>
          </a:xfrm>
          <a:prstGeom prst="wedgeRoundRectCallout">
            <a:avLst>
              <a:gd name="adj1" fmla="val -44074"/>
              <a:gd name="adj2" fmla="val 87653"/>
              <a:gd name="adj3" fmla="val 16667"/>
            </a:avLst>
          </a:prstGeom>
          <a:noFill/>
          <a:ln w="9525">
            <a:solidFill>
              <a:schemeClr val="folHlink"/>
            </a:solidFill>
            <a:miter lim="800000"/>
            <a:headEnd/>
            <a:tailEnd/>
          </a:ln>
        </p:spPr>
        <p:txBody>
          <a:bodyPr wrap="none">
            <a:spAutoFit/>
          </a:bodyPr>
          <a:lstStyle/>
          <a:p>
            <a:pPr marL="533400" indent="-533400" algn="ctr" defTabSz="914400">
              <a:lnSpc>
                <a:spcPct val="110000"/>
              </a:lnSpc>
              <a:spcBef>
                <a:spcPct val="20000"/>
              </a:spcBef>
              <a:buClr>
                <a:schemeClr val="folHlink"/>
              </a:buClr>
              <a:buSzPct val="60000"/>
              <a:buFont typeface="Wingdings" pitchFamily="2" charset="2"/>
              <a:buNone/>
            </a:pPr>
            <a:r>
              <a:rPr lang="en-US" altLang="zh-CN" sz="1600">
                <a:solidFill>
                  <a:schemeClr val="tx2"/>
                </a:solidFill>
                <a:latin typeface="Tahoma" pitchFamily="34" charset="0"/>
                <a:ea typeface="宋体" pitchFamily="2" charset="-122"/>
              </a:rPr>
              <a:t>Chen FD</a:t>
            </a:r>
          </a:p>
        </p:txBody>
      </p:sp>
      <p:sp>
        <p:nvSpPr>
          <p:cNvPr id="83983" name="AutoShape 23"/>
          <p:cNvSpPr>
            <a:spLocks noChangeArrowheads="1"/>
          </p:cNvSpPr>
          <p:nvPr/>
        </p:nvSpPr>
        <p:spPr bwMode="auto">
          <a:xfrm>
            <a:off x="6880225" y="2820988"/>
            <a:ext cx="819150" cy="390525"/>
          </a:xfrm>
          <a:prstGeom prst="wedgeRoundRectCallout">
            <a:avLst>
              <a:gd name="adj1" fmla="val -117097"/>
              <a:gd name="adj2" fmla="val -79958"/>
              <a:gd name="adj3" fmla="val 16667"/>
            </a:avLst>
          </a:prstGeom>
          <a:noFill/>
          <a:ln w="9525">
            <a:solidFill>
              <a:schemeClr val="tx2"/>
            </a:solidFill>
            <a:miter lim="800000"/>
            <a:headEnd/>
            <a:tailEnd/>
          </a:ln>
        </p:spPr>
        <p:txBody>
          <a:bodyPr wrap="none">
            <a:spAutoFit/>
          </a:bodyPr>
          <a:lstStyle/>
          <a:p>
            <a:pPr marL="533400" indent="-533400" algn="ctr" defTabSz="914400">
              <a:lnSpc>
                <a:spcPct val="110000"/>
              </a:lnSpc>
              <a:spcBef>
                <a:spcPct val="20000"/>
              </a:spcBef>
              <a:buClr>
                <a:schemeClr val="folHlink"/>
              </a:buClr>
              <a:buSzPct val="60000"/>
              <a:buFont typeface="Wingdings" pitchFamily="2" charset="2"/>
              <a:buNone/>
            </a:pPr>
            <a:r>
              <a:rPr lang="en-US" altLang="zh-CN" sz="1600">
                <a:solidFill>
                  <a:schemeClr val="tx2"/>
                </a:solidFill>
                <a:latin typeface="Tahoma" pitchFamily="34" charset="0"/>
                <a:ea typeface="宋体" pitchFamily="2" charset="-122"/>
              </a:rPr>
              <a:t>Phi FD</a:t>
            </a:r>
          </a:p>
        </p:txBody>
      </p:sp>
      <p:sp>
        <p:nvSpPr>
          <p:cNvPr id="246808" name="Oval 24"/>
          <p:cNvSpPr>
            <a:spLocks noChangeArrowheads="1"/>
          </p:cNvSpPr>
          <p:nvPr/>
        </p:nvSpPr>
        <p:spPr bwMode="auto">
          <a:xfrm>
            <a:off x="1676400" y="3200400"/>
            <a:ext cx="228600" cy="228600"/>
          </a:xfrm>
          <a:prstGeom prst="ellipse">
            <a:avLst/>
          </a:prstGeom>
          <a:solidFill>
            <a:srgbClr val="FF3300"/>
          </a:solidFill>
          <a:ln w="9525">
            <a:solidFill>
              <a:srgbClr val="FF3300"/>
            </a:solidFill>
            <a:round/>
            <a:headEnd/>
            <a:tailEnd/>
          </a:ln>
        </p:spPr>
        <p:txBody>
          <a:bodyPr wrap="none" anchor="ctr"/>
          <a:lstStyle/>
          <a:p>
            <a:endParaRPr lang="zh-CN" altLang="en-US"/>
          </a:p>
        </p:txBody>
      </p:sp>
      <p:sp>
        <p:nvSpPr>
          <p:cNvPr id="246809" name="Oval 25"/>
          <p:cNvSpPr>
            <a:spLocks noChangeArrowheads="1"/>
          </p:cNvSpPr>
          <p:nvPr/>
        </p:nvSpPr>
        <p:spPr bwMode="auto">
          <a:xfrm>
            <a:off x="3733800" y="3733800"/>
            <a:ext cx="152400" cy="152400"/>
          </a:xfrm>
          <a:prstGeom prst="ellipse">
            <a:avLst/>
          </a:prstGeom>
          <a:solidFill>
            <a:srgbClr val="069636"/>
          </a:solidFill>
          <a:ln w="9525">
            <a:solidFill>
              <a:srgbClr val="069636"/>
            </a:solidFill>
            <a:round/>
            <a:headEnd/>
            <a:tailEnd/>
          </a:ln>
        </p:spPr>
        <p:txBody>
          <a:bodyPr wrap="none" anchor="ctr"/>
          <a:lstStyle/>
          <a:p>
            <a:endParaRPr lang="zh-CN" altLang="en-US"/>
          </a:p>
        </p:txBody>
      </p:sp>
      <p:sp>
        <p:nvSpPr>
          <p:cNvPr id="246810" name="Oval 26"/>
          <p:cNvSpPr>
            <a:spLocks noChangeArrowheads="1"/>
          </p:cNvSpPr>
          <p:nvPr/>
        </p:nvSpPr>
        <p:spPr bwMode="auto">
          <a:xfrm>
            <a:off x="3124200" y="3276600"/>
            <a:ext cx="228600" cy="228600"/>
          </a:xfrm>
          <a:prstGeom prst="ellipse">
            <a:avLst/>
          </a:prstGeom>
          <a:solidFill>
            <a:schemeClr val="accent1"/>
          </a:solidFill>
          <a:ln w="9525">
            <a:solidFill>
              <a:srgbClr val="33CCFF"/>
            </a:solidFill>
            <a:round/>
            <a:headEnd/>
            <a:tailEnd/>
          </a:ln>
        </p:spPr>
        <p:txBody>
          <a:bodyPr wrap="none" anchor="ctr"/>
          <a:lstStyle/>
          <a:p>
            <a:endParaRPr lang="zh-CN" altLang="en-US"/>
          </a:p>
        </p:txBody>
      </p:sp>
      <p:sp>
        <p:nvSpPr>
          <p:cNvPr id="246811" name="Oval 27"/>
          <p:cNvSpPr>
            <a:spLocks noChangeArrowheads="1"/>
          </p:cNvSpPr>
          <p:nvPr/>
        </p:nvSpPr>
        <p:spPr bwMode="auto">
          <a:xfrm>
            <a:off x="1295400" y="3124200"/>
            <a:ext cx="762000" cy="685800"/>
          </a:xfrm>
          <a:prstGeom prst="ellipse">
            <a:avLst/>
          </a:prstGeom>
          <a:noFill/>
          <a:ln w="9525">
            <a:solidFill>
              <a:schemeClr val="hlink"/>
            </a:solidFill>
            <a:prstDash val="dash"/>
            <a:round/>
            <a:headEnd/>
            <a:tailEnd/>
          </a:ln>
        </p:spPr>
        <p:txBody>
          <a:bodyPr wrap="none" anchor="ctr"/>
          <a:lstStyle/>
          <a:p>
            <a:endParaRPr lang="zh-CN" altLang="en-US"/>
          </a:p>
        </p:txBody>
      </p:sp>
      <p:sp>
        <p:nvSpPr>
          <p:cNvPr id="246812" name="Oval 28"/>
          <p:cNvSpPr>
            <a:spLocks noChangeArrowheads="1"/>
          </p:cNvSpPr>
          <p:nvPr/>
        </p:nvSpPr>
        <p:spPr bwMode="auto">
          <a:xfrm>
            <a:off x="5791200" y="2362200"/>
            <a:ext cx="533400" cy="533400"/>
          </a:xfrm>
          <a:prstGeom prst="ellipse">
            <a:avLst/>
          </a:prstGeom>
          <a:noFill/>
          <a:ln w="9525">
            <a:solidFill>
              <a:schemeClr val="hlink"/>
            </a:solidFill>
            <a:prstDash val="dash"/>
            <a:round/>
            <a:headEnd/>
            <a:tailEnd/>
          </a:ln>
        </p:spPr>
        <p:txBody>
          <a:bodyPr wrap="none" anchor="ctr"/>
          <a:lstStyle/>
          <a:p>
            <a:endParaRPr lang="zh-CN" altLang="en-US"/>
          </a:p>
        </p:txBody>
      </p:sp>
      <p:sp>
        <p:nvSpPr>
          <p:cNvPr id="246813" name="Oval 29"/>
          <p:cNvSpPr>
            <a:spLocks noChangeArrowheads="1"/>
          </p:cNvSpPr>
          <p:nvPr/>
        </p:nvSpPr>
        <p:spPr bwMode="auto">
          <a:xfrm>
            <a:off x="398463" y="5105400"/>
            <a:ext cx="228600" cy="228600"/>
          </a:xfrm>
          <a:prstGeom prst="ellipse">
            <a:avLst/>
          </a:prstGeom>
          <a:solidFill>
            <a:srgbClr val="FF3300"/>
          </a:solidFill>
          <a:ln w="9525">
            <a:solidFill>
              <a:schemeClr val="hlink"/>
            </a:solidFill>
            <a:round/>
            <a:headEnd/>
            <a:tailEnd/>
          </a:ln>
        </p:spPr>
        <p:txBody>
          <a:bodyPr wrap="none" anchor="ctr"/>
          <a:lstStyle/>
          <a:p>
            <a:endParaRPr lang="zh-CN" altLang="en-US"/>
          </a:p>
        </p:txBody>
      </p:sp>
      <p:sp>
        <p:nvSpPr>
          <p:cNvPr id="83990" name="Text Box 30"/>
          <p:cNvSpPr txBox="1">
            <a:spLocks noChangeArrowheads="1"/>
          </p:cNvSpPr>
          <p:nvPr/>
        </p:nvSpPr>
        <p:spPr bwMode="auto">
          <a:xfrm>
            <a:off x="627063" y="5030788"/>
            <a:ext cx="1201737" cy="360362"/>
          </a:xfrm>
          <a:prstGeom prst="rect">
            <a:avLst/>
          </a:prstGeom>
          <a:noFill/>
          <a:ln w="9525">
            <a:noFill/>
            <a:miter lim="800000"/>
            <a:headEnd/>
            <a:tailEnd/>
          </a:ln>
        </p:spPr>
        <p:txBody>
          <a:bodyPr wrap="none">
            <a:spAutoFit/>
          </a:bodyPr>
          <a:lstStyle/>
          <a:p>
            <a:pPr marL="533400" indent="-533400" algn="ctr" defTabSz="914400">
              <a:lnSpc>
                <a:spcPct val="110000"/>
              </a:lnSpc>
              <a:spcBef>
                <a:spcPct val="20000"/>
              </a:spcBef>
              <a:buClr>
                <a:schemeClr val="folHlink"/>
              </a:buClr>
              <a:buSzPct val="60000"/>
              <a:buFont typeface="Wingdings" pitchFamily="2" charset="2"/>
              <a:buNone/>
            </a:pPr>
            <a:r>
              <a:rPr lang="en-US" altLang="zh-CN" sz="1600">
                <a:latin typeface="Tahoma" pitchFamily="34" charset="0"/>
                <a:ea typeface="宋体" pitchFamily="2" charset="-122"/>
              </a:rPr>
              <a:t>Target QoS</a:t>
            </a:r>
          </a:p>
        </p:txBody>
      </p:sp>
      <p:sp>
        <p:nvSpPr>
          <p:cNvPr id="246815" name="Rectangle 31"/>
          <p:cNvSpPr>
            <a:spLocks noChangeArrowheads="1"/>
          </p:cNvSpPr>
          <p:nvPr/>
        </p:nvSpPr>
        <p:spPr bwMode="auto">
          <a:xfrm>
            <a:off x="914400" y="3276600"/>
            <a:ext cx="914400" cy="1447800"/>
          </a:xfrm>
          <a:prstGeom prst="rect">
            <a:avLst/>
          </a:prstGeom>
          <a:noFill/>
          <a:ln w="76200">
            <a:solidFill>
              <a:srgbClr val="FF3300"/>
            </a:solidFill>
            <a:prstDash val="dash"/>
            <a:miter lim="800000"/>
            <a:headEnd/>
            <a:tailEnd/>
          </a:ln>
        </p:spPr>
        <p:txBody>
          <a:bodyPr wrap="none" anchor="ctr"/>
          <a:lstStyle/>
          <a:p>
            <a:pPr marL="533400" indent="-533400" algn="ctr" defTabSz="914400">
              <a:lnSpc>
                <a:spcPct val="110000"/>
              </a:lnSpc>
              <a:spcBef>
                <a:spcPct val="20000"/>
              </a:spcBef>
              <a:buClr>
                <a:schemeClr val="folHlink"/>
              </a:buClr>
              <a:buSzPct val="60000"/>
              <a:buFont typeface="Wingdings" pitchFamily="2" charset="2"/>
              <a:buNone/>
            </a:pPr>
            <a:endParaRPr lang="zh-CN" altLang="en-US" sz="2800">
              <a:solidFill>
                <a:schemeClr val="hlink"/>
              </a:solidFill>
              <a:latin typeface="Showcard Gothic"/>
              <a:ea typeface="宋体" pitchFamily="2" charset="-122"/>
            </a:endParaRPr>
          </a:p>
        </p:txBody>
      </p:sp>
    </p:spTree>
    <p:extLst>
      <p:ext uri="{BB962C8B-B14F-4D97-AF65-F5344CB8AC3E}">
        <p14:creationId xmlns:p14="http://schemas.microsoft.com/office/powerpoint/2010/main" val="17150705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6812"/>
                                        </p:tgtEl>
                                        <p:attrNameLst>
                                          <p:attrName>style.visibility</p:attrName>
                                        </p:attrNameLst>
                                      </p:cBhvr>
                                      <p:to>
                                        <p:strVal val="visible"/>
                                      </p:to>
                                    </p:set>
                                    <p:animEffect transition="in" filter="blinds(horizontal)">
                                      <p:cBhvr>
                                        <p:cTn id="7" dur="500"/>
                                        <p:tgtEl>
                                          <p:spTgt spid="2468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6811"/>
                                        </p:tgtEl>
                                        <p:attrNameLst>
                                          <p:attrName>style.visibility</p:attrName>
                                        </p:attrNameLst>
                                      </p:cBhvr>
                                      <p:to>
                                        <p:strVal val="visible"/>
                                      </p:to>
                                    </p:set>
                                    <p:animEffect transition="in" filter="blinds(horizontal)">
                                      <p:cBhvr>
                                        <p:cTn id="10" dur="500"/>
                                        <p:tgtEl>
                                          <p:spTgt spid="246811"/>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46808"/>
                                        </p:tgtEl>
                                        <p:attrNameLst>
                                          <p:attrName>style.visibility</p:attrName>
                                        </p:attrNameLst>
                                      </p:cBhvr>
                                      <p:to>
                                        <p:strVal val="visible"/>
                                      </p:to>
                                    </p:set>
                                    <p:animEffect transition="in" filter="box(in)">
                                      <p:cBhvr>
                                        <p:cTn id="15" dur="500"/>
                                        <p:tgtEl>
                                          <p:spTgt spid="246808"/>
                                        </p:tgtEl>
                                      </p:cBhvr>
                                    </p:animEffect>
                                  </p:childTnLst>
                                </p:cTn>
                              </p:par>
                              <p:par>
                                <p:cTn id="16" presetID="4" presetClass="entr" presetSubtype="16" fill="hold" grpId="1" nodeType="withEffect">
                                  <p:stCondLst>
                                    <p:cond delay="0"/>
                                  </p:stCondLst>
                                  <p:childTnLst>
                                    <p:set>
                                      <p:cBhvr>
                                        <p:cTn id="17" dur="1" fill="hold">
                                          <p:stCondLst>
                                            <p:cond delay="0"/>
                                          </p:stCondLst>
                                        </p:cTn>
                                        <p:tgtEl>
                                          <p:spTgt spid="246815"/>
                                        </p:tgtEl>
                                        <p:attrNameLst>
                                          <p:attrName>style.visibility</p:attrName>
                                        </p:attrNameLst>
                                      </p:cBhvr>
                                      <p:to>
                                        <p:strVal val="visible"/>
                                      </p:to>
                                    </p:set>
                                    <p:animEffect transition="in" filter="box(in)">
                                      <p:cBhvr>
                                        <p:cTn id="18" dur="500"/>
                                        <p:tgtEl>
                                          <p:spTgt spid="246815"/>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246813"/>
                                        </p:tgtEl>
                                        <p:attrNameLst>
                                          <p:attrName>style.visibility</p:attrName>
                                        </p:attrNameLst>
                                      </p:cBhvr>
                                      <p:to>
                                        <p:strVal val="visible"/>
                                      </p:to>
                                    </p:set>
                                    <p:animEffect transition="in" filter="box(in)">
                                      <p:cBhvr>
                                        <p:cTn id="21" dur="500"/>
                                        <p:tgtEl>
                                          <p:spTgt spid="246813"/>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246809"/>
                                        </p:tgtEl>
                                        <p:attrNameLst>
                                          <p:attrName>style.visibility</p:attrName>
                                        </p:attrNameLst>
                                      </p:cBhvr>
                                      <p:to>
                                        <p:strVal val="visible"/>
                                      </p:to>
                                    </p:set>
                                    <p:animEffect transition="in" filter="box(in)">
                                      <p:cBhvr>
                                        <p:cTn id="26" dur="500"/>
                                        <p:tgtEl>
                                          <p:spTgt spid="246809"/>
                                        </p:tgtEl>
                                      </p:cBhvr>
                                    </p:animEffect>
                                  </p:childTnLst>
                                </p:cTn>
                              </p:par>
                              <p:par>
                                <p:cTn id="27" presetID="4" presetClass="exit" presetSubtype="16" fill="hold" grpId="0" nodeType="withEffect">
                                  <p:stCondLst>
                                    <p:cond delay="0"/>
                                  </p:stCondLst>
                                  <p:childTnLst>
                                    <p:animEffect transition="out" filter="box(in)">
                                      <p:cBhvr>
                                        <p:cTn id="28" dur="500"/>
                                        <p:tgtEl>
                                          <p:spTgt spid="246815"/>
                                        </p:tgtEl>
                                      </p:cBhvr>
                                    </p:animEffect>
                                    <p:set>
                                      <p:cBhvr>
                                        <p:cTn id="29" dur="1" fill="hold">
                                          <p:stCondLst>
                                            <p:cond delay="499"/>
                                          </p:stCondLst>
                                        </p:cTn>
                                        <p:tgtEl>
                                          <p:spTgt spid="24681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246810"/>
                                        </p:tgtEl>
                                        <p:attrNameLst>
                                          <p:attrName>style.visibility</p:attrName>
                                        </p:attrNameLst>
                                      </p:cBhvr>
                                      <p:to>
                                        <p:strVal val="visible"/>
                                      </p:to>
                                    </p:set>
                                    <p:animEffect transition="in" filter="box(in)">
                                      <p:cBhvr>
                                        <p:cTn id="34" dur="500"/>
                                        <p:tgtEl>
                                          <p:spTgt spid="246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808" grpId="0" animBg="1"/>
      <p:bldP spid="246809" grpId="0" animBg="1"/>
      <p:bldP spid="246810" grpId="0" animBg="1"/>
      <p:bldP spid="246811" grpId="0" animBg="1"/>
      <p:bldP spid="246812" grpId="0" animBg="1"/>
      <p:bldP spid="246813" grpId="0" animBg="1"/>
      <p:bldP spid="246815" grpId="0" animBg="1"/>
      <p:bldP spid="24681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5" name="Group 2"/>
          <p:cNvGrpSpPr>
            <a:grpSpLocks/>
          </p:cNvGrpSpPr>
          <p:nvPr/>
        </p:nvGrpSpPr>
        <p:grpSpPr bwMode="auto">
          <a:xfrm>
            <a:off x="0" y="609600"/>
            <a:ext cx="8669338" cy="1052513"/>
            <a:chOff x="80" y="624"/>
            <a:chExt cx="5381" cy="663"/>
          </a:xfrm>
        </p:grpSpPr>
        <p:sp>
          <p:nvSpPr>
            <p:cNvPr id="88075" name="Rectangle 3"/>
            <p:cNvSpPr>
              <a:spLocks noChangeArrowheads="1"/>
            </p:cNvSpPr>
            <p:nvPr/>
          </p:nvSpPr>
          <p:spPr bwMode="ltGray">
            <a:xfrm>
              <a:off x="263" y="692"/>
              <a:ext cx="276" cy="299"/>
            </a:xfrm>
            <a:prstGeom prst="rect">
              <a:avLst/>
            </a:prstGeom>
            <a:solidFill>
              <a:schemeClr val="accent2"/>
            </a:solidFill>
            <a:ln w="9525">
              <a:noFill/>
              <a:miter lim="800000"/>
              <a:headEnd/>
              <a:tailEnd/>
            </a:ln>
          </p:spPr>
          <p:txBody>
            <a:bodyPr wrap="none" anchor="ctr"/>
            <a:lstStyle/>
            <a:p>
              <a:pPr algn="ctr"/>
              <a:endParaRPr kumimoji="1" lang="en-GB" altLang="zh-CN" sz="2400">
                <a:latin typeface="Tahoma" pitchFamily="34" charset="0"/>
              </a:endParaRPr>
            </a:p>
          </p:txBody>
        </p:sp>
        <p:sp>
          <p:nvSpPr>
            <p:cNvPr id="88076" name="Rectangle 4"/>
            <p:cNvSpPr>
              <a:spLocks noChangeArrowheads="1"/>
            </p:cNvSpPr>
            <p:nvPr/>
          </p:nvSpPr>
          <p:spPr bwMode="ltGray">
            <a:xfrm>
              <a:off x="504" y="692"/>
              <a:ext cx="207" cy="299"/>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pPr algn="ctr"/>
              <a:endParaRPr kumimoji="1" lang="en-GB" altLang="zh-CN" sz="2400">
                <a:latin typeface="Tahoma" pitchFamily="34" charset="0"/>
              </a:endParaRPr>
            </a:p>
          </p:txBody>
        </p:sp>
        <p:sp>
          <p:nvSpPr>
            <p:cNvPr id="88077" name="Rectangle 5"/>
            <p:cNvSpPr>
              <a:spLocks noChangeArrowheads="1"/>
            </p:cNvSpPr>
            <p:nvPr/>
          </p:nvSpPr>
          <p:spPr bwMode="ltGray">
            <a:xfrm>
              <a:off x="341" y="958"/>
              <a:ext cx="266" cy="299"/>
            </a:xfrm>
            <a:prstGeom prst="rect">
              <a:avLst/>
            </a:prstGeom>
            <a:solidFill>
              <a:schemeClr val="folHlink"/>
            </a:solidFill>
            <a:ln w="9525">
              <a:noFill/>
              <a:miter lim="800000"/>
              <a:headEnd/>
              <a:tailEnd/>
            </a:ln>
          </p:spPr>
          <p:txBody>
            <a:bodyPr wrap="none" anchor="ctr"/>
            <a:lstStyle/>
            <a:p>
              <a:pPr algn="ctr"/>
              <a:endParaRPr kumimoji="1" lang="en-GB" altLang="zh-CN" sz="2400">
                <a:latin typeface="Tahoma" pitchFamily="34" charset="0"/>
              </a:endParaRPr>
            </a:p>
          </p:txBody>
        </p:sp>
        <p:sp>
          <p:nvSpPr>
            <p:cNvPr id="88078" name="Rectangle 6"/>
            <p:cNvSpPr>
              <a:spLocks noChangeArrowheads="1"/>
            </p:cNvSpPr>
            <p:nvPr/>
          </p:nvSpPr>
          <p:spPr bwMode="ltGray">
            <a:xfrm>
              <a:off x="574" y="958"/>
              <a:ext cx="232" cy="299"/>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endParaRPr kumimoji="1" lang="en-GB" altLang="zh-CN" sz="2400">
                <a:latin typeface="Tahoma" pitchFamily="34" charset="0"/>
              </a:endParaRPr>
            </a:p>
          </p:txBody>
        </p:sp>
        <p:sp>
          <p:nvSpPr>
            <p:cNvPr id="88079" name="Rectangle 7"/>
            <p:cNvSpPr>
              <a:spLocks noChangeArrowheads="1"/>
            </p:cNvSpPr>
            <p:nvPr/>
          </p:nvSpPr>
          <p:spPr bwMode="ltGray">
            <a:xfrm>
              <a:off x="80" y="912"/>
              <a:ext cx="353" cy="266"/>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pPr algn="ctr"/>
              <a:endParaRPr kumimoji="1" lang="en-GB" altLang="zh-CN" sz="2400">
                <a:latin typeface="Tahoma" pitchFamily="34" charset="0"/>
              </a:endParaRPr>
            </a:p>
          </p:txBody>
        </p:sp>
        <p:sp>
          <p:nvSpPr>
            <p:cNvPr id="88080" name="Rectangle 8"/>
            <p:cNvSpPr>
              <a:spLocks noChangeArrowheads="1"/>
            </p:cNvSpPr>
            <p:nvPr/>
          </p:nvSpPr>
          <p:spPr bwMode="gray">
            <a:xfrm>
              <a:off x="480" y="624"/>
              <a:ext cx="20" cy="663"/>
            </a:xfrm>
            <a:prstGeom prst="rect">
              <a:avLst/>
            </a:prstGeom>
            <a:solidFill>
              <a:schemeClr val="bg2"/>
            </a:solidFill>
            <a:ln w="9525">
              <a:noFill/>
              <a:miter lim="800000"/>
              <a:headEnd/>
              <a:tailEnd/>
            </a:ln>
          </p:spPr>
          <p:txBody>
            <a:bodyPr wrap="none" anchor="ctr"/>
            <a:lstStyle/>
            <a:p>
              <a:pPr algn="ctr"/>
              <a:endParaRPr kumimoji="1" lang="en-GB" altLang="zh-CN" sz="2400">
                <a:latin typeface="Tahoma" pitchFamily="34" charset="0"/>
              </a:endParaRPr>
            </a:p>
          </p:txBody>
        </p:sp>
        <p:sp>
          <p:nvSpPr>
            <p:cNvPr id="88081" name="Rectangle 9"/>
            <p:cNvSpPr>
              <a:spLocks noChangeArrowheads="1"/>
            </p:cNvSpPr>
            <p:nvPr/>
          </p:nvSpPr>
          <p:spPr bwMode="gray">
            <a:xfrm>
              <a:off x="279" y="1122"/>
              <a:ext cx="5182" cy="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algn="ctr"/>
              <a:endParaRPr kumimoji="1" lang="en-GB" altLang="zh-CN" sz="2400">
                <a:latin typeface="Tahoma" pitchFamily="34" charset="0"/>
              </a:endParaRPr>
            </a:p>
          </p:txBody>
        </p:sp>
      </p:grpSp>
      <p:pic>
        <p:nvPicPr>
          <p:cNvPr id="88066" name="Picture 10" descr="BD14578_"/>
          <p:cNvPicPr>
            <a:picLocks noChangeAspect="1" noChangeArrowheads="1"/>
          </p:cNvPicPr>
          <p:nvPr/>
        </p:nvPicPr>
        <p:blipFill>
          <a:blip r:embed="rId3"/>
          <a:srcRect/>
          <a:stretch>
            <a:fillRect/>
          </a:stretch>
        </p:blipFill>
        <p:spPr bwMode="auto">
          <a:xfrm>
            <a:off x="1314450" y="1993900"/>
            <a:ext cx="228600" cy="228600"/>
          </a:xfrm>
          <a:prstGeom prst="rect">
            <a:avLst/>
          </a:prstGeom>
          <a:noFill/>
          <a:ln w="9525">
            <a:noFill/>
            <a:miter lim="800000"/>
            <a:headEnd/>
            <a:tailEnd/>
          </a:ln>
        </p:spPr>
      </p:pic>
      <p:pic>
        <p:nvPicPr>
          <p:cNvPr id="88067" name="Picture 11" descr="BD14578_"/>
          <p:cNvPicPr>
            <a:picLocks noChangeAspect="1" noChangeArrowheads="1"/>
          </p:cNvPicPr>
          <p:nvPr/>
        </p:nvPicPr>
        <p:blipFill>
          <a:blip r:embed="rId3"/>
          <a:srcRect/>
          <a:stretch>
            <a:fillRect/>
          </a:stretch>
        </p:blipFill>
        <p:spPr bwMode="auto">
          <a:xfrm>
            <a:off x="1295400" y="2667000"/>
            <a:ext cx="228600" cy="228600"/>
          </a:xfrm>
          <a:prstGeom prst="rect">
            <a:avLst/>
          </a:prstGeom>
          <a:noFill/>
          <a:ln w="9525">
            <a:noFill/>
            <a:miter lim="800000"/>
            <a:headEnd/>
            <a:tailEnd/>
          </a:ln>
        </p:spPr>
      </p:pic>
      <p:pic>
        <p:nvPicPr>
          <p:cNvPr id="88068" name="Picture 12" descr="BD14578_"/>
          <p:cNvPicPr>
            <a:picLocks noChangeAspect="1" noChangeArrowheads="1"/>
          </p:cNvPicPr>
          <p:nvPr/>
        </p:nvPicPr>
        <p:blipFill>
          <a:blip r:embed="rId3"/>
          <a:srcRect/>
          <a:stretch>
            <a:fillRect/>
          </a:stretch>
        </p:blipFill>
        <p:spPr bwMode="auto">
          <a:xfrm>
            <a:off x="1295400" y="3733800"/>
            <a:ext cx="228600" cy="228600"/>
          </a:xfrm>
          <a:prstGeom prst="rect">
            <a:avLst/>
          </a:prstGeom>
          <a:noFill/>
          <a:ln w="9525">
            <a:noFill/>
            <a:miter lim="800000"/>
            <a:headEnd/>
            <a:tailEnd/>
          </a:ln>
        </p:spPr>
      </p:pic>
      <p:sp>
        <p:nvSpPr>
          <p:cNvPr id="88069" name="Text Box 13"/>
          <p:cNvSpPr txBox="1">
            <a:spLocks noChangeArrowheads="1"/>
          </p:cNvSpPr>
          <p:nvPr/>
        </p:nvSpPr>
        <p:spPr bwMode="auto">
          <a:xfrm>
            <a:off x="1524000" y="1765300"/>
            <a:ext cx="7327900" cy="628650"/>
          </a:xfrm>
          <a:prstGeom prst="rect">
            <a:avLst/>
          </a:prstGeom>
          <a:noFill/>
          <a:ln w="9525">
            <a:noFill/>
            <a:miter lim="800000"/>
            <a:headEnd/>
            <a:tailEnd/>
          </a:ln>
        </p:spPr>
        <p:txBody>
          <a:bodyPr>
            <a:spAutoFit/>
          </a:bodyPr>
          <a:lstStyle/>
          <a:p>
            <a:pPr marL="533400" indent="-533400" defTabSz="914400">
              <a:lnSpc>
                <a:spcPct val="110000"/>
              </a:lnSpc>
              <a:spcBef>
                <a:spcPct val="20000"/>
              </a:spcBef>
              <a:buClr>
                <a:schemeClr val="folHlink"/>
              </a:buClr>
              <a:buSzPct val="60000"/>
              <a:buFont typeface="Wingdings" pitchFamily="2" charset="2"/>
              <a:buNone/>
            </a:pPr>
            <a:r>
              <a:rPr lang="en-US" altLang="zh-CN" sz="2800" dirty="0">
                <a:solidFill>
                  <a:srgbClr val="0D0D0D"/>
                </a:solidFill>
                <a:latin typeface="Tahoma" pitchFamily="34" charset="0"/>
                <a:ea typeface="宋体" pitchFamily="2" charset="-122"/>
              </a:rPr>
              <a:t>1 Tuning adaptive margin FD (TAM FD)</a:t>
            </a:r>
            <a:r>
              <a:rPr lang="zh-CN" altLang="en-US" sz="3200" b="1" dirty="0">
                <a:solidFill>
                  <a:srgbClr val="0D0D0D"/>
                </a:solidFill>
                <a:latin typeface="Tahoma" pitchFamily="34" charset="0"/>
                <a:ea typeface="宋体" pitchFamily="2" charset="-122"/>
              </a:rPr>
              <a:t>       </a:t>
            </a:r>
            <a:endParaRPr lang="en-US" altLang="zh-CN" sz="3200" b="1" dirty="0">
              <a:solidFill>
                <a:srgbClr val="0D0D0D"/>
              </a:solidFill>
              <a:latin typeface="Tahoma" pitchFamily="34" charset="0"/>
              <a:ea typeface="宋体" pitchFamily="2" charset="-122"/>
            </a:endParaRPr>
          </a:p>
        </p:txBody>
      </p:sp>
      <p:sp>
        <p:nvSpPr>
          <p:cNvPr id="88070" name="Text Box 14"/>
          <p:cNvSpPr txBox="1">
            <a:spLocks noChangeArrowheads="1"/>
          </p:cNvSpPr>
          <p:nvPr/>
        </p:nvSpPr>
        <p:spPr bwMode="auto">
          <a:xfrm>
            <a:off x="1524000" y="2492375"/>
            <a:ext cx="7219950" cy="1117600"/>
          </a:xfrm>
          <a:prstGeom prst="rect">
            <a:avLst/>
          </a:prstGeom>
          <a:noFill/>
          <a:ln w="9525">
            <a:noFill/>
            <a:miter lim="800000"/>
            <a:headEnd/>
            <a:tailEnd/>
          </a:ln>
        </p:spPr>
        <p:txBody>
          <a:bodyPr wrap="none">
            <a:spAutoFit/>
          </a:bodyPr>
          <a:lstStyle/>
          <a:p>
            <a:pPr marL="533400" indent="-533400" defTabSz="914400">
              <a:lnSpc>
                <a:spcPct val="110000"/>
              </a:lnSpc>
              <a:spcBef>
                <a:spcPct val="20000"/>
              </a:spcBef>
              <a:buClr>
                <a:schemeClr val="folHlink"/>
              </a:buClr>
              <a:buSzPct val="60000"/>
              <a:buFont typeface="Wingdings" pitchFamily="2" charset="2"/>
              <a:buNone/>
            </a:pPr>
            <a:r>
              <a:rPr lang="en-US" altLang="zh-CN" sz="2800" b="1" dirty="0">
                <a:solidFill>
                  <a:srgbClr val="0D0D0D"/>
                </a:solidFill>
                <a:latin typeface="Tahoma" pitchFamily="34" charset="0"/>
                <a:ea typeface="宋体" pitchFamily="2" charset="-122"/>
              </a:rPr>
              <a:t>2 Exponential distribution FD (ED FD):</a:t>
            </a:r>
          </a:p>
          <a:p>
            <a:pPr marL="533400" indent="-533400" defTabSz="914400">
              <a:lnSpc>
                <a:spcPct val="110000"/>
              </a:lnSpc>
              <a:spcBef>
                <a:spcPct val="20000"/>
              </a:spcBef>
              <a:buClr>
                <a:schemeClr val="folHlink"/>
              </a:buClr>
              <a:buSzPct val="60000"/>
              <a:buFont typeface="Wingdings" pitchFamily="2" charset="2"/>
              <a:buNone/>
            </a:pPr>
            <a:r>
              <a:rPr lang="zh-CN" altLang="en-US" sz="2800" b="1" dirty="0">
                <a:solidFill>
                  <a:srgbClr val="0D0D0D"/>
                </a:solidFill>
                <a:latin typeface="Tahoma" pitchFamily="34" charset="0"/>
                <a:ea typeface="宋体" pitchFamily="2" charset="-122"/>
              </a:rPr>
              <a:t>   </a:t>
            </a:r>
            <a:r>
              <a:rPr lang="en-US" altLang="zh-CN" sz="2800" b="1" dirty="0">
                <a:solidFill>
                  <a:srgbClr val="0D0D0D"/>
                </a:solidFill>
                <a:latin typeface="Tahoma" pitchFamily="34" charset="0"/>
                <a:ea typeface="宋体" pitchFamily="2" charset="-122"/>
              </a:rPr>
              <a:t>Normal Distribution in Phi FD [18-19]</a:t>
            </a:r>
          </a:p>
        </p:txBody>
      </p:sp>
      <p:sp>
        <p:nvSpPr>
          <p:cNvPr id="88071" name="Text Box 15"/>
          <p:cNvSpPr txBox="1">
            <a:spLocks noChangeArrowheads="1"/>
          </p:cNvSpPr>
          <p:nvPr/>
        </p:nvSpPr>
        <p:spPr bwMode="auto">
          <a:xfrm>
            <a:off x="1524000" y="3687762"/>
            <a:ext cx="6858000" cy="427038"/>
          </a:xfrm>
          <a:prstGeom prst="rect">
            <a:avLst/>
          </a:prstGeom>
          <a:noFill/>
          <a:ln w="9525">
            <a:noFill/>
            <a:miter lim="800000"/>
            <a:headEnd/>
            <a:tailEnd/>
          </a:ln>
        </p:spPr>
        <p:txBody>
          <a:bodyPr>
            <a:spAutoFit/>
          </a:bodyPr>
          <a:lstStyle/>
          <a:p>
            <a:pPr marL="533400" indent="-533400" defTabSz="914400">
              <a:lnSpc>
                <a:spcPct val="110000"/>
              </a:lnSpc>
              <a:spcBef>
                <a:spcPct val="20000"/>
              </a:spcBef>
              <a:buClr>
                <a:schemeClr val="folHlink"/>
              </a:buClr>
              <a:buSzPct val="60000"/>
              <a:buFont typeface="Wingdings" pitchFamily="2" charset="2"/>
              <a:buNone/>
            </a:pPr>
            <a:r>
              <a:rPr lang="en-US" altLang="zh-CN" sz="2000" b="1" dirty="0">
                <a:solidFill>
                  <a:srgbClr val="DDDDDD"/>
                </a:solidFill>
                <a:latin typeface="Tahoma" pitchFamily="34" charset="0"/>
                <a:ea typeface="宋体" pitchFamily="2" charset="-122"/>
              </a:rPr>
              <a:t>3 Self-tuning FD (S FD):</a:t>
            </a:r>
            <a:r>
              <a:rPr lang="zh-CN" altLang="en-US" sz="2000" b="1" dirty="0">
                <a:solidFill>
                  <a:srgbClr val="DDDDDD"/>
                </a:solidFill>
                <a:latin typeface="Tahoma" pitchFamily="34" charset="0"/>
                <a:ea typeface="宋体" pitchFamily="2" charset="-122"/>
              </a:rPr>
              <a:t>   </a:t>
            </a:r>
            <a:r>
              <a:rPr lang="en-US" altLang="zh-CN" sz="2000" dirty="0">
                <a:solidFill>
                  <a:srgbClr val="DDDDDD"/>
                </a:solidFill>
                <a:latin typeface="Tahoma" pitchFamily="34" charset="0"/>
                <a:ea typeface="宋体" pitchFamily="2" charset="-122"/>
              </a:rPr>
              <a:t>Self-tunes its parameters</a:t>
            </a:r>
          </a:p>
        </p:txBody>
      </p:sp>
      <p:sp>
        <p:nvSpPr>
          <p:cNvPr id="88072" name="Text Box 16"/>
          <p:cNvSpPr txBox="1">
            <a:spLocks noChangeArrowheads="1"/>
          </p:cNvSpPr>
          <p:nvPr/>
        </p:nvSpPr>
        <p:spPr bwMode="auto">
          <a:xfrm>
            <a:off x="1512888" y="609600"/>
            <a:ext cx="6157912" cy="762000"/>
          </a:xfrm>
          <a:prstGeom prst="rect">
            <a:avLst/>
          </a:prstGeom>
          <a:noFill/>
          <a:ln w="9525">
            <a:noFill/>
            <a:miter lim="800000"/>
            <a:headEnd/>
            <a:tailEnd/>
          </a:ln>
        </p:spPr>
        <p:txBody>
          <a:bodyPr wrap="none">
            <a:spAutoFit/>
          </a:bodyPr>
          <a:lstStyle/>
          <a:p>
            <a:pPr marL="533400" indent="-533400" algn="ctr" defTabSz="914400">
              <a:lnSpc>
                <a:spcPct val="110000"/>
              </a:lnSpc>
              <a:spcBef>
                <a:spcPct val="20000"/>
              </a:spcBef>
              <a:buClr>
                <a:schemeClr val="folHlink"/>
              </a:buClr>
              <a:buSzPct val="60000"/>
              <a:buFont typeface="Wingdings" pitchFamily="2" charset="2"/>
              <a:buNone/>
            </a:pPr>
            <a:r>
              <a:rPr lang="en-US" altLang="zh-CN" sz="4000">
                <a:solidFill>
                  <a:schemeClr val="folHlink"/>
                </a:solidFill>
                <a:latin typeface="Tahoma" pitchFamily="34" charset="0"/>
                <a:ea typeface="宋体" pitchFamily="2" charset="-122"/>
              </a:rPr>
              <a:t>Outline of failure detectors</a:t>
            </a:r>
            <a:endParaRPr lang="zh-CN" altLang="en-US" sz="4000">
              <a:solidFill>
                <a:schemeClr val="folHlink"/>
              </a:solidFill>
              <a:latin typeface="Tahoma" pitchFamily="34" charset="0"/>
              <a:ea typeface="宋体" pitchFamily="2" charset="-122"/>
            </a:endParaRPr>
          </a:p>
        </p:txBody>
      </p:sp>
      <p:sp>
        <p:nvSpPr>
          <p:cNvPr id="17" name="矩形 5"/>
          <p:cNvSpPr/>
          <p:nvPr/>
        </p:nvSpPr>
        <p:spPr bwMode="auto">
          <a:xfrm>
            <a:off x="685800" y="4648200"/>
            <a:ext cx="8077200" cy="1651865"/>
          </a:xfrm>
          <a:prstGeom prst="rect">
            <a:avLst/>
          </a:prstGeom>
          <a:solidFill>
            <a:srgbClr val="FFC000">
              <a:alpha val="8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400" dirty="0" smtClean="0">
                <a:solidFill>
                  <a:srgbClr val="000000"/>
                </a:solidFill>
                <a:latin typeface="Times New Roman"/>
                <a:cs typeface="Times New Roman"/>
              </a:rPr>
              <a:t>N</a:t>
            </a:r>
            <a:r>
              <a:rPr lang="en-US" altLang="zh-CN" sz="2400" dirty="0" smtClean="0">
                <a:solidFill>
                  <a:srgbClr val="000000"/>
                </a:solidFill>
                <a:latin typeface="Times New Roman"/>
                <a:cs typeface="Times New Roman"/>
              </a:rPr>
              <a:t>.</a:t>
            </a:r>
            <a:r>
              <a:rPr lang="en-US" sz="2400" dirty="0" smtClean="0">
                <a:solidFill>
                  <a:srgbClr val="000000"/>
                </a:solidFill>
                <a:latin typeface="Times New Roman"/>
                <a:cs typeface="Times New Roman"/>
              </a:rPr>
              <a:t> </a:t>
            </a:r>
            <a:r>
              <a:rPr lang="en-US" sz="2400" dirty="0">
                <a:solidFill>
                  <a:srgbClr val="000000"/>
                </a:solidFill>
                <a:latin typeface="Times New Roman"/>
                <a:cs typeface="Times New Roman"/>
              </a:rPr>
              <a:t>Xiong, J</a:t>
            </a:r>
            <a:r>
              <a:rPr lang="zh-CN" altLang="en-US" sz="2400" dirty="0">
                <a:solidFill>
                  <a:srgbClr val="000000"/>
                </a:solidFill>
                <a:latin typeface="Times New Roman"/>
                <a:cs typeface="Times New Roman"/>
              </a:rPr>
              <a:t>.</a:t>
            </a:r>
            <a:r>
              <a:rPr lang="en-US" sz="2400" dirty="0">
                <a:solidFill>
                  <a:srgbClr val="000000"/>
                </a:solidFill>
                <a:latin typeface="Times New Roman"/>
                <a:cs typeface="Times New Roman"/>
              </a:rPr>
              <a:t> Wu, Y. Richard Yang</a:t>
            </a:r>
            <a:r>
              <a:rPr lang="en-US" altLang="zh-CN" sz="2400" dirty="0">
                <a:solidFill>
                  <a:srgbClr val="000000"/>
                </a:solidFill>
                <a:latin typeface="Times New Roman"/>
                <a:cs typeface="Times New Roman"/>
              </a:rPr>
              <a:t>,</a:t>
            </a:r>
            <a:r>
              <a:rPr lang="zh-CN" altLang="en-US" sz="2400" dirty="0">
                <a:solidFill>
                  <a:srgbClr val="000000"/>
                </a:solidFill>
                <a:latin typeface="Times New Roman"/>
                <a:cs typeface="Times New Roman"/>
              </a:rPr>
              <a:t> </a:t>
            </a:r>
            <a:r>
              <a:rPr lang="en-US" sz="2400" dirty="0">
                <a:solidFill>
                  <a:srgbClr val="000000"/>
                </a:solidFill>
                <a:latin typeface="Times New Roman"/>
                <a:cs typeface="Times New Roman"/>
              </a:rPr>
              <a:t>and Y</a:t>
            </a:r>
            <a:r>
              <a:rPr lang="en-US" altLang="zh-CN" sz="2400" dirty="0">
                <a:solidFill>
                  <a:srgbClr val="000000"/>
                </a:solidFill>
                <a:latin typeface="Times New Roman"/>
                <a:cs typeface="Times New Roman"/>
              </a:rPr>
              <a:t>.</a:t>
            </a:r>
            <a:r>
              <a:rPr lang="zh-CN" altLang="en-US" sz="2400" dirty="0">
                <a:solidFill>
                  <a:srgbClr val="000000"/>
                </a:solidFill>
                <a:latin typeface="Times New Roman"/>
                <a:cs typeface="Times New Roman"/>
              </a:rPr>
              <a:t> </a:t>
            </a:r>
            <a:r>
              <a:rPr lang="en-US" sz="2400" dirty="0">
                <a:solidFill>
                  <a:srgbClr val="000000"/>
                </a:solidFill>
                <a:latin typeface="Times New Roman"/>
                <a:cs typeface="Times New Roman"/>
              </a:rPr>
              <a:t>Pan, A Class of Practical Probability </a:t>
            </a:r>
            <a:r>
              <a:rPr lang="en-US" sz="2400" dirty="0" smtClean="0">
                <a:solidFill>
                  <a:srgbClr val="000000"/>
                </a:solidFill>
                <a:latin typeface="Times New Roman"/>
                <a:cs typeface="Times New Roman"/>
              </a:rPr>
              <a:t>Distribution</a:t>
            </a:r>
            <a:r>
              <a:rPr lang="zh-CN" altLang="en-US" sz="2400" dirty="0" smtClean="0">
                <a:solidFill>
                  <a:srgbClr val="000000"/>
                </a:solidFill>
                <a:latin typeface="Times New Roman"/>
                <a:cs typeface="Times New Roman"/>
              </a:rPr>
              <a:t> </a:t>
            </a:r>
            <a:r>
              <a:rPr lang="en-US" sz="2400" dirty="0" smtClean="0">
                <a:solidFill>
                  <a:srgbClr val="000000"/>
                </a:solidFill>
                <a:latin typeface="Times New Roman"/>
                <a:cs typeface="Times New Roman"/>
              </a:rPr>
              <a:t>Failure </a:t>
            </a:r>
            <a:r>
              <a:rPr lang="en-US" sz="2400" dirty="0">
                <a:solidFill>
                  <a:srgbClr val="000000"/>
                </a:solidFill>
                <a:latin typeface="Times New Roman"/>
                <a:cs typeface="Times New Roman"/>
              </a:rPr>
              <a:t>Detection Schemes in Efficient </a:t>
            </a:r>
            <a:r>
              <a:rPr lang="en-US" sz="2400" dirty="0" smtClean="0">
                <a:solidFill>
                  <a:srgbClr val="000000"/>
                </a:solidFill>
                <a:latin typeface="Times New Roman"/>
                <a:cs typeface="Times New Roman"/>
              </a:rPr>
              <a:t>and</a:t>
            </a:r>
            <a:r>
              <a:rPr lang="zh-CN" altLang="en-US" sz="2400" dirty="0" smtClean="0">
                <a:solidFill>
                  <a:srgbClr val="000000"/>
                </a:solidFill>
                <a:latin typeface="Times New Roman"/>
                <a:cs typeface="Times New Roman"/>
              </a:rPr>
              <a:t> </a:t>
            </a:r>
            <a:r>
              <a:rPr lang="en-US" sz="2400" dirty="0" smtClean="0">
                <a:solidFill>
                  <a:srgbClr val="000000"/>
                </a:solidFill>
                <a:latin typeface="Times New Roman"/>
                <a:cs typeface="Times New Roman"/>
              </a:rPr>
              <a:t>Reliable </a:t>
            </a:r>
            <a:r>
              <a:rPr lang="en-US" sz="2400" dirty="0">
                <a:solidFill>
                  <a:srgbClr val="000000"/>
                </a:solidFill>
                <a:latin typeface="Times New Roman"/>
                <a:cs typeface="Times New Roman"/>
              </a:rPr>
              <a:t>Transparent Computing Systems</a:t>
            </a:r>
            <a:r>
              <a:rPr lang="en-US" altLang="zh-CN" sz="2400" dirty="0">
                <a:solidFill>
                  <a:srgbClr val="000000"/>
                </a:solidFill>
                <a:latin typeface="Times New Roman"/>
                <a:cs typeface="Times New Roman"/>
              </a:rPr>
              <a:t>,</a:t>
            </a:r>
            <a:r>
              <a:rPr lang="zh-CN" altLang="en-US" sz="2400" dirty="0">
                <a:solidFill>
                  <a:srgbClr val="000000"/>
                </a:solidFill>
                <a:latin typeface="Times New Roman"/>
                <a:cs typeface="Times New Roman"/>
              </a:rPr>
              <a:t> </a:t>
            </a:r>
            <a:r>
              <a:rPr lang="en-US" sz="2400" b="0" dirty="0" smtClean="0">
                <a:solidFill>
                  <a:srgbClr val="FF0000"/>
                </a:solidFill>
                <a:latin typeface="Times New Roman"/>
                <a:cs typeface="Times New Roman"/>
              </a:rPr>
              <a:t>IEEE </a:t>
            </a:r>
            <a:r>
              <a:rPr lang="en-US" altLang="zh-CN" sz="2400" b="0" dirty="0" smtClean="0">
                <a:solidFill>
                  <a:srgbClr val="FF0000"/>
                </a:solidFill>
                <a:latin typeface="Times New Roman"/>
                <a:cs typeface="Times New Roman"/>
              </a:rPr>
              <a:t>Transactions</a:t>
            </a:r>
            <a:r>
              <a:rPr lang="zh-CN" altLang="en-US" sz="2400" b="0" dirty="0" smtClean="0">
                <a:solidFill>
                  <a:srgbClr val="FF0000"/>
                </a:solidFill>
                <a:latin typeface="Times New Roman"/>
                <a:cs typeface="Times New Roman"/>
              </a:rPr>
              <a:t> </a:t>
            </a:r>
            <a:r>
              <a:rPr lang="en-US" sz="2400" b="0" dirty="0" smtClean="0">
                <a:solidFill>
                  <a:srgbClr val="FF0000"/>
                </a:solidFill>
                <a:latin typeface="Times New Roman"/>
                <a:cs typeface="Times New Roman"/>
              </a:rPr>
              <a:t>on</a:t>
            </a:r>
            <a:r>
              <a:rPr lang="zh-CN" altLang="en-US" sz="2400" b="0" dirty="0" smtClean="0">
                <a:solidFill>
                  <a:srgbClr val="FF0000"/>
                </a:solidFill>
                <a:latin typeface="Times New Roman"/>
                <a:cs typeface="Times New Roman"/>
              </a:rPr>
              <a:t> </a:t>
            </a:r>
            <a:r>
              <a:rPr lang="en-US" altLang="zh-CN" sz="2400" b="0" dirty="0" smtClean="0">
                <a:solidFill>
                  <a:srgbClr val="FF0000"/>
                </a:solidFill>
                <a:latin typeface="Times New Roman"/>
                <a:cs typeface="Times New Roman"/>
              </a:rPr>
              <a:t>Computers</a:t>
            </a:r>
            <a:r>
              <a:rPr lang="en-US" altLang="zh-CN" sz="2000" dirty="0">
                <a:solidFill>
                  <a:srgbClr val="000000"/>
                </a:solidFill>
              </a:rPr>
              <a:t>.</a:t>
            </a:r>
            <a:endParaRPr lang="en-US" altLang="zh-CN" dirty="0" smtClean="0">
              <a:solidFill>
                <a:srgbClr val="FF0000"/>
              </a:solidFill>
            </a:endParaRPr>
          </a:p>
        </p:txBody>
      </p:sp>
    </p:spTree>
    <p:extLst>
      <p:ext uri="{BB962C8B-B14F-4D97-AF65-F5344CB8AC3E}">
        <p14:creationId xmlns:p14="http://schemas.microsoft.com/office/powerpoint/2010/main" val="4963241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p:cNvSpPr>
          <p:nvPr>
            <p:ph type="title" idx="4294967295"/>
          </p:nvPr>
        </p:nvSpPr>
        <p:spPr>
          <a:xfrm>
            <a:off x="1800225" y="50800"/>
            <a:ext cx="8791575" cy="1058863"/>
          </a:xfrm>
        </p:spPr>
        <p:txBody>
          <a:bodyPr/>
          <a:lstStyle/>
          <a:p>
            <a:pPr eaLnBrk="1" hangingPunct="1"/>
            <a:r>
              <a:rPr lang="en-US" altLang="zh-CN" dirty="0" smtClean="0">
                <a:latin typeface="Times New Roman" pitchFamily="18" charset="0"/>
                <a:ea typeface="宋体" pitchFamily="2" charset="-122"/>
              </a:rPr>
              <a:t>2. ED-FD </a:t>
            </a:r>
            <a:r>
              <a:rPr lang="en-US" altLang="zh-CN" sz="3600" dirty="0" smtClean="0">
                <a:latin typeface="Times New Roman" pitchFamily="18" charset="0"/>
                <a:ea typeface="宋体" pitchFamily="2" charset="-122"/>
              </a:rPr>
              <a:t>Motivation 1/2</a:t>
            </a:r>
          </a:p>
        </p:txBody>
      </p:sp>
      <p:pic>
        <p:nvPicPr>
          <p:cNvPr id="90114" name="Picture 3"/>
          <p:cNvPicPr>
            <a:picLocks noGrp="1" noChangeAspect="1" noChangeArrowheads="1"/>
          </p:cNvPicPr>
          <p:nvPr>
            <p:ph sz="half" idx="4294967295"/>
          </p:nvPr>
        </p:nvPicPr>
        <p:blipFill>
          <a:blip r:embed="rId4"/>
          <a:srcRect/>
          <a:stretch>
            <a:fillRect/>
          </a:stretch>
        </p:blipFill>
        <p:spPr>
          <a:xfrm>
            <a:off x="1066800" y="1143000"/>
            <a:ext cx="5729288" cy="5029200"/>
          </a:xfrm>
        </p:spPr>
      </p:pic>
      <p:grpSp>
        <p:nvGrpSpPr>
          <p:cNvPr id="90115" name="Group 4"/>
          <p:cNvGrpSpPr>
            <a:grpSpLocks/>
          </p:cNvGrpSpPr>
          <p:nvPr/>
        </p:nvGrpSpPr>
        <p:grpSpPr bwMode="auto">
          <a:xfrm>
            <a:off x="0" y="242888"/>
            <a:ext cx="8669338" cy="1052512"/>
            <a:chOff x="80" y="624"/>
            <a:chExt cx="5381" cy="663"/>
          </a:xfrm>
        </p:grpSpPr>
        <p:sp>
          <p:nvSpPr>
            <p:cNvPr id="90131" name="Rectangle 5"/>
            <p:cNvSpPr>
              <a:spLocks noChangeArrowheads="1"/>
            </p:cNvSpPr>
            <p:nvPr/>
          </p:nvSpPr>
          <p:spPr bwMode="ltGray">
            <a:xfrm>
              <a:off x="263" y="692"/>
              <a:ext cx="276" cy="299"/>
            </a:xfrm>
            <a:prstGeom prst="rect">
              <a:avLst/>
            </a:prstGeom>
            <a:solidFill>
              <a:schemeClr val="accent2"/>
            </a:solidFill>
            <a:ln w="9525">
              <a:noFill/>
              <a:miter lim="800000"/>
              <a:headEnd/>
              <a:tailEnd/>
            </a:ln>
          </p:spPr>
          <p:txBody>
            <a:bodyPr wrap="none" anchor="ctr"/>
            <a:lstStyle/>
            <a:p>
              <a:pPr algn="ctr"/>
              <a:endParaRPr kumimoji="1" lang="en-GB" altLang="zh-CN" sz="2400">
                <a:latin typeface="Tahoma" pitchFamily="34" charset="0"/>
              </a:endParaRPr>
            </a:p>
          </p:txBody>
        </p:sp>
        <p:sp>
          <p:nvSpPr>
            <p:cNvPr id="90132" name="Rectangle 6"/>
            <p:cNvSpPr>
              <a:spLocks noChangeArrowheads="1"/>
            </p:cNvSpPr>
            <p:nvPr/>
          </p:nvSpPr>
          <p:spPr bwMode="ltGray">
            <a:xfrm>
              <a:off x="504" y="692"/>
              <a:ext cx="207" cy="299"/>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pPr algn="ctr"/>
              <a:endParaRPr kumimoji="1" lang="en-GB" altLang="zh-CN" sz="2400">
                <a:latin typeface="Tahoma" pitchFamily="34" charset="0"/>
              </a:endParaRPr>
            </a:p>
          </p:txBody>
        </p:sp>
        <p:sp>
          <p:nvSpPr>
            <p:cNvPr id="90133" name="Rectangle 7"/>
            <p:cNvSpPr>
              <a:spLocks noChangeArrowheads="1"/>
            </p:cNvSpPr>
            <p:nvPr/>
          </p:nvSpPr>
          <p:spPr bwMode="ltGray">
            <a:xfrm>
              <a:off x="341" y="958"/>
              <a:ext cx="266" cy="299"/>
            </a:xfrm>
            <a:prstGeom prst="rect">
              <a:avLst/>
            </a:prstGeom>
            <a:solidFill>
              <a:schemeClr val="folHlink"/>
            </a:solidFill>
            <a:ln w="9525">
              <a:noFill/>
              <a:miter lim="800000"/>
              <a:headEnd/>
              <a:tailEnd/>
            </a:ln>
          </p:spPr>
          <p:txBody>
            <a:bodyPr wrap="none" anchor="ctr"/>
            <a:lstStyle/>
            <a:p>
              <a:pPr algn="ctr"/>
              <a:endParaRPr kumimoji="1" lang="en-GB" altLang="zh-CN" sz="2400">
                <a:latin typeface="Tahoma" pitchFamily="34" charset="0"/>
              </a:endParaRPr>
            </a:p>
          </p:txBody>
        </p:sp>
        <p:sp>
          <p:nvSpPr>
            <p:cNvPr id="90134" name="Rectangle 8"/>
            <p:cNvSpPr>
              <a:spLocks noChangeArrowheads="1"/>
            </p:cNvSpPr>
            <p:nvPr/>
          </p:nvSpPr>
          <p:spPr bwMode="ltGray">
            <a:xfrm>
              <a:off x="574" y="958"/>
              <a:ext cx="232" cy="299"/>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endParaRPr kumimoji="1" lang="en-GB" altLang="zh-CN" sz="2400">
                <a:latin typeface="Tahoma" pitchFamily="34" charset="0"/>
              </a:endParaRPr>
            </a:p>
          </p:txBody>
        </p:sp>
        <p:sp>
          <p:nvSpPr>
            <p:cNvPr id="90135" name="Rectangle 9"/>
            <p:cNvSpPr>
              <a:spLocks noChangeArrowheads="1"/>
            </p:cNvSpPr>
            <p:nvPr/>
          </p:nvSpPr>
          <p:spPr bwMode="ltGray">
            <a:xfrm>
              <a:off x="80" y="912"/>
              <a:ext cx="353" cy="266"/>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pPr algn="ctr"/>
              <a:endParaRPr kumimoji="1" lang="en-GB" altLang="zh-CN" sz="2400">
                <a:latin typeface="Tahoma" pitchFamily="34" charset="0"/>
              </a:endParaRPr>
            </a:p>
          </p:txBody>
        </p:sp>
        <p:sp>
          <p:nvSpPr>
            <p:cNvPr id="90136" name="Rectangle 10"/>
            <p:cNvSpPr>
              <a:spLocks noChangeArrowheads="1"/>
            </p:cNvSpPr>
            <p:nvPr/>
          </p:nvSpPr>
          <p:spPr bwMode="gray">
            <a:xfrm>
              <a:off x="480" y="624"/>
              <a:ext cx="20" cy="663"/>
            </a:xfrm>
            <a:prstGeom prst="rect">
              <a:avLst/>
            </a:prstGeom>
            <a:solidFill>
              <a:schemeClr val="bg2"/>
            </a:solidFill>
            <a:ln w="9525">
              <a:noFill/>
              <a:miter lim="800000"/>
              <a:headEnd/>
              <a:tailEnd/>
            </a:ln>
          </p:spPr>
          <p:txBody>
            <a:bodyPr wrap="none" anchor="ctr"/>
            <a:lstStyle/>
            <a:p>
              <a:pPr algn="ctr"/>
              <a:endParaRPr kumimoji="1" lang="en-GB" altLang="zh-CN" sz="2400">
                <a:latin typeface="Tahoma" pitchFamily="34" charset="0"/>
              </a:endParaRPr>
            </a:p>
          </p:txBody>
        </p:sp>
        <p:sp>
          <p:nvSpPr>
            <p:cNvPr id="90137" name="Rectangle 11"/>
            <p:cNvSpPr>
              <a:spLocks noChangeArrowheads="1"/>
            </p:cNvSpPr>
            <p:nvPr/>
          </p:nvSpPr>
          <p:spPr bwMode="gray">
            <a:xfrm>
              <a:off x="279" y="1122"/>
              <a:ext cx="5182" cy="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algn="ctr"/>
              <a:endParaRPr kumimoji="1" lang="en-GB" altLang="zh-CN" sz="2400">
                <a:latin typeface="Tahoma" pitchFamily="34" charset="0"/>
              </a:endParaRPr>
            </a:p>
          </p:txBody>
        </p:sp>
      </p:grpSp>
      <p:sp>
        <p:nvSpPr>
          <p:cNvPr id="90116" name="Rectangle 12"/>
          <p:cNvSpPr>
            <a:spLocks noChangeArrowheads="1"/>
          </p:cNvSpPr>
          <p:nvPr/>
        </p:nvSpPr>
        <p:spPr bwMode="auto">
          <a:xfrm>
            <a:off x="2924175" y="2509838"/>
            <a:ext cx="9144000" cy="0"/>
          </a:xfrm>
          <a:prstGeom prst="rect">
            <a:avLst/>
          </a:prstGeom>
          <a:noFill/>
          <a:ln w="9525">
            <a:noFill/>
            <a:miter lim="800000"/>
            <a:headEnd/>
            <a:tailEnd/>
          </a:ln>
        </p:spPr>
        <p:txBody>
          <a:bodyPr>
            <a:spAutoFit/>
          </a:bodyPr>
          <a:lstStyle/>
          <a:p>
            <a:endParaRPr lang="zh-CN" altLang="en-US"/>
          </a:p>
        </p:txBody>
      </p:sp>
      <p:sp>
        <p:nvSpPr>
          <p:cNvPr id="90117" name="Text Box 13"/>
          <p:cNvSpPr txBox="1">
            <a:spLocks noChangeArrowheads="1"/>
          </p:cNvSpPr>
          <p:nvPr/>
        </p:nvSpPr>
        <p:spPr bwMode="auto">
          <a:xfrm>
            <a:off x="0" y="6126163"/>
            <a:ext cx="8763000" cy="738187"/>
          </a:xfrm>
          <a:prstGeom prst="rect">
            <a:avLst/>
          </a:prstGeom>
          <a:noFill/>
          <a:ln w="9525">
            <a:noFill/>
            <a:miter lim="800000"/>
            <a:headEnd/>
            <a:tailEnd/>
          </a:ln>
        </p:spPr>
        <p:txBody>
          <a:bodyPr>
            <a:spAutoFit/>
          </a:bodyPr>
          <a:lstStyle/>
          <a:p>
            <a:pPr marL="533400" indent="-533400" algn="ctr" defTabSz="914400">
              <a:lnSpc>
                <a:spcPct val="110000"/>
              </a:lnSpc>
              <a:spcBef>
                <a:spcPct val="20000"/>
              </a:spcBef>
              <a:buClr>
                <a:schemeClr val="folHlink"/>
              </a:buClr>
              <a:buSzPct val="60000"/>
              <a:buFont typeface="Wingdings" pitchFamily="2" charset="2"/>
              <a:buNone/>
            </a:pPr>
            <a:r>
              <a:rPr lang="en-US" altLang="zh-CN" sz="2000">
                <a:latin typeface="Tahoma" pitchFamily="34" charset="0"/>
                <a:ea typeface="宋体" pitchFamily="2" charset="-122"/>
              </a:rPr>
              <a:t>Statistics: (a) Cluster; (b) WiFi; (c) Wired LAN; (d) WAN (N</a:t>
            </a:r>
            <a:r>
              <a:rPr lang="en-US" altLang="zh-CN" sz="2000" baseline="-25000">
                <a:latin typeface="Tahoma" pitchFamily="34" charset="0"/>
                <a:ea typeface="宋体" pitchFamily="2" charset="-122"/>
              </a:rPr>
              <a:t>unit</a:t>
            </a:r>
            <a:r>
              <a:rPr lang="en-US" altLang="zh-CN" sz="2000">
                <a:latin typeface="Tahoma" pitchFamily="34" charset="0"/>
                <a:ea typeface="宋体" pitchFamily="2" charset="-122"/>
              </a:rPr>
              <a:t>/N</a:t>
            </a:r>
            <a:r>
              <a:rPr lang="en-US" altLang="zh-CN" sz="2000" baseline="-25000">
                <a:latin typeface="Tahoma" pitchFamily="34" charset="0"/>
                <a:ea typeface="宋体" pitchFamily="2" charset="-122"/>
              </a:rPr>
              <a:t>all </a:t>
            </a:r>
            <a:r>
              <a:rPr lang="en-US" altLang="zh-CN" sz="2000">
                <a:latin typeface="Tahoma" pitchFamily="34" charset="0"/>
                <a:ea typeface="宋体" pitchFamily="2" charset="-122"/>
              </a:rPr>
              <a:t>) f1+f2+f3+f4=graph; 4 single f for each part; nor F + tag F</a:t>
            </a:r>
          </a:p>
        </p:txBody>
      </p:sp>
      <p:sp>
        <p:nvSpPr>
          <p:cNvPr id="254990" name="Text Box 14"/>
          <p:cNvSpPr txBox="1">
            <a:spLocks noChangeArrowheads="1"/>
          </p:cNvSpPr>
          <p:nvPr/>
        </p:nvSpPr>
        <p:spPr bwMode="auto">
          <a:xfrm>
            <a:off x="6835775" y="1296988"/>
            <a:ext cx="2338388" cy="1036637"/>
          </a:xfrm>
          <a:prstGeom prst="rect">
            <a:avLst/>
          </a:prstGeom>
          <a:noFill/>
          <a:ln w="9525">
            <a:noFill/>
            <a:miter lim="800000"/>
            <a:headEnd/>
            <a:tailEnd/>
          </a:ln>
        </p:spPr>
        <p:txBody>
          <a:bodyPr wrap="none">
            <a:spAutoFit/>
          </a:bodyPr>
          <a:lstStyle/>
          <a:p>
            <a:pPr marL="533400" indent="-533400" algn="ctr" defTabSz="914400">
              <a:lnSpc>
                <a:spcPct val="110000"/>
              </a:lnSpc>
              <a:spcBef>
                <a:spcPct val="20000"/>
              </a:spcBef>
              <a:buClr>
                <a:schemeClr val="folHlink"/>
              </a:buClr>
              <a:buSzPct val="60000"/>
              <a:buFont typeface="Wingdings" pitchFamily="2" charset="2"/>
              <a:buNone/>
            </a:pPr>
            <a:r>
              <a:rPr lang="en-US" altLang="zh-CN" sz="2800">
                <a:latin typeface="Tahoma" pitchFamily="34" charset="0"/>
                <a:ea typeface="宋体" pitchFamily="2" charset="-122"/>
              </a:rPr>
              <a:t>Min~Max: </a:t>
            </a:r>
          </a:p>
          <a:p>
            <a:pPr marL="533400" indent="-533400" algn="ctr" defTabSz="914400">
              <a:lnSpc>
                <a:spcPct val="110000"/>
              </a:lnSpc>
              <a:spcBef>
                <a:spcPct val="20000"/>
              </a:spcBef>
              <a:buClr>
                <a:schemeClr val="folHlink"/>
              </a:buClr>
              <a:buSzPct val="60000"/>
              <a:buFont typeface="Wingdings" pitchFamily="2" charset="2"/>
              <a:buNone/>
            </a:pPr>
            <a:r>
              <a:rPr lang="en-US" altLang="zh-CN" sz="2400">
                <a:latin typeface="Tahoma" pitchFamily="34" charset="0"/>
                <a:ea typeface="宋体" pitchFamily="2" charset="-122"/>
              </a:rPr>
              <a:t>50 µs~time unit</a:t>
            </a:r>
          </a:p>
        </p:txBody>
      </p:sp>
      <p:sp>
        <p:nvSpPr>
          <p:cNvPr id="254991" name="Text Box 15"/>
          <p:cNvSpPr txBox="1">
            <a:spLocks noChangeArrowheads="1"/>
          </p:cNvSpPr>
          <p:nvPr/>
        </p:nvSpPr>
        <p:spPr bwMode="auto">
          <a:xfrm>
            <a:off x="6953250" y="2640013"/>
            <a:ext cx="2111375" cy="561975"/>
          </a:xfrm>
          <a:prstGeom prst="rect">
            <a:avLst/>
          </a:prstGeom>
          <a:noFill/>
          <a:ln w="9525">
            <a:noFill/>
            <a:miter lim="800000"/>
            <a:headEnd/>
            <a:tailEnd/>
          </a:ln>
        </p:spPr>
        <p:txBody>
          <a:bodyPr wrap="none">
            <a:spAutoFit/>
          </a:bodyPr>
          <a:lstStyle/>
          <a:p>
            <a:pPr marL="533400" indent="-533400" algn="ctr" defTabSz="914400">
              <a:lnSpc>
                <a:spcPct val="110000"/>
              </a:lnSpc>
              <a:spcBef>
                <a:spcPct val="20000"/>
              </a:spcBef>
              <a:buClr>
                <a:schemeClr val="folHlink"/>
              </a:buClr>
              <a:buSzPct val="60000"/>
              <a:buFont typeface="Wingdings" pitchFamily="2" charset="2"/>
              <a:buNone/>
            </a:pPr>
            <a:r>
              <a:rPr lang="en-US" altLang="zh-CN" sz="2800" i="1">
                <a:latin typeface="Tahoma" pitchFamily="34" charset="0"/>
                <a:ea typeface="宋体" pitchFamily="2" charset="-122"/>
              </a:rPr>
              <a:t>n</a:t>
            </a:r>
            <a:r>
              <a:rPr lang="en-US" altLang="zh-CN" sz="2800" i="1" baseline="-25000">
                <a:latin typeface="Tahoma" pitchFamily="34" charset="0"/>
                <a:ea typeface="宋体" pitchFamily="2" charset="-122"/>
              </a:rPr>
              <a:t>1</a:t>
            </a:r>
            <a:r>
              <a:rPr lang="en-US" altLang="zh-CN" sz="2800">
                <a:latin typeface="Tahoma" pitchFamily="34" charset="0"/>
                <a:ea typeface="宋体" pitchFamily="2" charset="-122"/>
              </a:rPr>
              <a:t>, </a:t>
            </a:r>
            <a:r>
              <a:rPr lang="en-US" altLang="zh-CN" sz="2800" i="1">
                <a:latin typeface="Tahoma" pitchFamily="34" charset="0"/>
                <a:ea typeface="宋体" pitchFamily="2" charset="-122"/>
              </a:rPr>
              <a:t>n</a:t>
            </a:r>
            <a:r>
              <a:rPr lang="en-US" altLang="zh-CN" sz="2800" i="1" baseline="-25000">
                <a:latin typeface="Tahoma" pitchFamily="34" charset="0"/>
                <a:ea typeface="宋体" pitchFamily="2" charset="-122"/>
              </a:rPr>
              <a:t>2</a:t>
            </a:r>
            <a:r>
              <a:rPr lang="en-US" altLang="zh-CN" sz="2800">
                <a:latin typeface="Tahoma" pitchFamily="34" charset="0"/>
                <a:ea typeface="宋体" pitchFamily="2" charset="-122"/>
              </a:rPr>
              <a:t>, … ,</a:t>
            </a:r>
            <a:r>
              <a:rPr lang="en-US" altLang="zh-CN" sz="2800" i="1">
                <a:latin typeface="Tahoma" pitchFamily="34" charset="0"/>
                <a:ea typeface="宋体" pitchFamily="2" charset="-122"/>
              </a:rPr>
              <a:t>n</a:t>
            </a:r>
            <a:r>
              <a:rPr lang="en-US" altLang="zh-CN" sz="2800" i="1" baseline="-25000">
                <a:latin typeface="Tahoma" pitchFamily="34" charset="0"/>
                <a:ea typeface="宋体" pitchFamily="2" charset="-122"/>
              </a:rPr>
              <a:t>k</a:t>
            </a:r>
          </a:p>
        </p:txBody>
      </p:sp>
      <p:sp>
        <p:nvSpPr>
          <p:cNvPr id="254992" name="Text Box 16"/>
          <p:cNvSpPr txBox="1">
            <a:spLocks noChangeArrowheads="1"/>
          </p:cNvSpPr>
          <p:nvPr/>
        </p:nvSpPr>
        <p:spPr bwMode="auto">
          <a:xfrm>
            <a:off x="7024688" y="3706813"/>
            <a:ext cx="1990725" cy="561975"/>
          </a:xfrm>
          <a:prstGeom prst="rect">
            <a:avLst/>
          </a:prstGeom>
          <a:noFill/>
          <a:ln w="9525">
            <a:noFill/>
            <a:miter lim="800000"/>
            <a:headEnd/>
            <a:tailEnd/>
          </a:ln>
        </p:spPr>
        <p:txBody>
          <a:bodyPr wrap="none">
            <a:spAutoFit/>
          </a:bodyPr>
          <a:lstStyle/>
          <a:p>
            <a:pPr marL="533400" indent="-533400" algn="ctr" defTabSz="914400">
              <a:lnSpc>
                <a:spcPct val="110000"/>
              </a:lnSpc>
              <a:spcBef>
                <a:spcPct val="20000"/>
              </a:spcBef>
              <a:buClr>
                <a:schemeClr val="folHlink"/>
              </a:buClr>
              <a:buSzPct val="60000"/>
              <a:buFont typeface="Wingdings" pitchFamily="2" charset="2"/>
              <a:buNone/>
            </a:pPr>
            <a:r>
              <a:rPr lang="en-US" altLang="zh-CN" sz="2800" i="1">
                <a:latin typeface="Tahoma" pitchFamily="34" charset="0"/>
                <a:ea typeface="宋体" pitchFamily="2" charset="-122"/>
              </a:rPr>
              <a:t>P</a:t>
            </a:r>
            <a:r>
              <a:rPr lang="en-US" altLang="zh-CN" sz="2800" i="1" baseline="-25000">
                <a:latin typeface="Tahoma" pitchFamily="34" charset="0"/>
                <a:ea typeface="宋体" pitchFamily="2" charset="-122"/>
              </a:rPr>
              <a:t>i</a:t>
            </a:r>
            <a:r>
              <a:rPr lang="en-US" altLang="zh-CN" sz="2800">
                <a:latin typeface="Tahoma" pitchFamily="34" charset="0"/>
                <a:ea typeface="宋体" pitchFamily="2" charset="-122"/>
              </a:rPr>
              <a:t>=</a:t>
            </a:r>
            <a:r>
              <a:rPr lang="en-US" altLang="zh-CN" sz="2800" i="1">
                <a:latin typeface="Tahoma" pitchFamily="34" charset="0"/>
                <a:ea typeface="宋体" pitchFamily="2" charset="-122"/>
              </a:rPr>
              <a:t>n</a:t>
            </a:r>
            <a:r>
              <a:rPr lang="en-US" altLang="zh-CN" sz="2800" i="1" baseline="-25000">
                <a:latin typeface="Tahoma" pitchFamily="34" charset="0"/>
                <a:ea typeface="宋体" pitchFamily="2" charset="-122"/>
              </a:rPr>
              <a:t>i</a:t>
            </a:r>
            <a:r>
              <a:rPr lang="en-US" altLang="zh-CN" sz="2800">
                <a:latin typeface="Tahoma" pitchFamily="34" charset="0"/>
                <a:ea typeface="宋体" pitchFamily="2" charset="-122"/>
              </a:rPr>
              <a:t> / </a:t>
            </a:r>
            <a:r>
              <a:rPr lang="en-US" altLang="zh-CN" sz="2800" i="1">
                <a:latin typeface="Tahoma" pitchFamily="34" charset="0"/>
                <a:ea typeface="宋体" pitchFamily="2" charset="-122"/>
              </a:rPr>
              <a:t>N</a:t>
            </a:r>
            <a:r>
              <a:rPr lang="en-US" altLang="zh-CN" sz="2800" i="1" baseline="-25000">
                <a:latin typeface="Tahoma" pitchFamily="34" charset="0"/>
                <a:ea typeface="宋体" pitchFamily="2" charset="-122"/>
              </a:rPr>
              <a:t>sum</a:t>
            </a:r>
          </a:p>
        </p:txBody>
      </p:sp>
      <p:sp>
        <p:nvSpPr>
          <p:cNvPr id="254993" name="Text Box 17"/>
          <p:cNvSpPr txBox="1">
            <a:spLocks noChangeArrowheads="1"/>
          </p:cNvSpPr>
          <p:nvPr/>
        </p:nvSpPr>
        <p:spPr bwMode="auto">
          <a:xfrm>
            <a:off x="7315200" y="4724400"/>
            <a:ext cx="1468438" cy="561975"/>
          </a:xfrm>
          <a:prstGeom prst="rect">
            <a:avLst/>
          </a:prstGeom>
          <a:noFill/>
          <a:ln w="9525">
            <a:noFill/>
            <a:miter lim="800000"/>
            <a:headEnd/>
            <a:tailEnd/>
          </a:ln>
        </p:spPr>
        <p:txBody>
          <a:bodyPr>
            <a:spAutoFit/>
          </a:bodyPr>
          <a:lstStyle/>
          <a:p>
            <a:pPr marL="533400" indent="-533400" algn="ctr" defTabSz="914400">
              <a:lnSpc>
                <a:spcPct val="110000"/>
              </a:lnSpc>
              <a:spcBef>
                <a:spcPct val="20000"/>
              </a:spcBef>
              <a:buClr>
                <a:schemeClr val="folHlink"/>
              </a:buClr>
              <a:buSzPct val="60000"/>
              <a:buFont typeface="Wingdings" pitchFamily="2" charset="2"/>
              <a:buNone/>
            </a:pPr>
            <a:r>
              <a:rPr lang="en-US" altLang="zh-CN" sz="2800" i="1">
                <a:latin typeface="Tahoma" pitchFamily="34" charset="0"/>
                <a:ea typeface="宋体" pitchFamily="2" charset="-122"/>
              </a:rPr>
              <a:t>P</a:t>
            </a:r>
            <a:r>
              <a:rPr lang="en-US" altLang="zh-CN" sz="2800" i="1" baseline="-25000">
                <a:latin typeface="Tahoma" pitchFamily="34" charset="0"/>
                <a:ea typeface="宋体" pitchFamily="2" charset="-122"/>
              </a:rPr>
              <a:t>i</a:t>
            </a:r>
            <a:r>
              <a:rPr lang="en-US" altLang="zh-CN" sz="2800" i="1">
                <a:latin typeface="Tahoma" pitchFamily="34" charset="0"/>
                <a:ea typeface="宋体" pitchFamily="2" charset="-122"/>
              </a:rPr>
              <a:t>~  i</a:t>
            </a:r>
          </a:p>
        </p:txBody>
      </p:sp>
      <p:sp>
        <p:nvSpPr>
          <p:cNvPr id="90122" name="Line 18"/>
          <p:cNvSpPr>
            <a:spLocks noChangeShapeType="1"/>
          </p:cNvSpPr>
          <p:nvPr/>
        </p:nvSpPr>
        <p:spPr bwMode="auto">
          <a:xfrm>
            <a:off x="7010400" y="1143000"/>
            <a:ext cx="1524000" cy="0"/>
          </a:xfrm>
          <a:prstGeom prst="line">
            <a:avLst/>
          </a:prstGeom>
          <a:noFill/>
          <a:ln w="9525">
            <a:solidFill>
              <a:schemeClr val="hlink"/>
            </a:solidFill>
            <a:round/>
            <a:headEnd/>
            <a:tailEnd/>
          </a:ln>
        </p:spPr>
        <p:txBody>
          <a:bodyPr/>
          <a:lstStyle/>
          <a:p>
            <a:endParaRPr lang="en-US"/>
          </a:p>
        </p:txBody>
      </p:sp>
      <p:sp>
        <p:nvSpPr>
          <p:cNvPr id="90123" name="Line 19"/>
          <p:cNvSpPr>
            <a:spLocks noChangeShapeType="1"/>
          </p:cNvSpPr>
          <p:nvPr/>
        </p:nvSpPr>
        <p:spPr bwMode="auto">
          <a:xfrm>
            <a:off x="7010400" y="990600"/>
            <a:ext cx="0" cy="152400"/>
          </a:xfrm>
          <a:prstGeom prst="line">
            <a:avLst/>
          </a:prstGeom>
          <a:noFill/>
          <a:ln w="9525">
            <a:solidFill>
              <a:schemeClr val="hlink"/>
            </a:solidFill>
            <a:round/>
            <a:headEnd/>
            <a:tailEnd/>
          </a:ln>
        </p:spPr>
        <p:txBody>
          <a:bodyPr/>
          <a:lstStyle/>
          <a:p>
            <a:endParaRPr lang="en-US"/>
          </a:p>
        </p:txBody>
      </p:sp>
      <p:sp>
        <p:nvSpPr>
          <p:cNvPr id="90124" name="Line 20"/>
          <p:cNvSpPr>
            <a:spLocks noChangeShapeType="1"/>
          </p:cNvSpPr>
          <p:nvPr/>
        </p:nvSpPr>
        <p:spPr bwMode="auto">
          <a:xfrm>
            <a:off x="7543800" y="990600"/>
            <a:ext cx="0" cy="152400"/>
          </a:xfrm>
          <a:prstGeom prst="line">
            <a:avLst/>
          </a:prstGeom>
          <a:noFill/>
          <a:ln w="9525">
            <a:solidFill>
              <a:schemeClr val="hlink"/>
            </a:solidFill>
            <a:round/>
            <a:headEnd/>
            <a:tailEnd/>
          </a:ln>
        </p:spPr>
        <p:txBody>
          <a:bodyPr/>
          <a:lstStyle/>
          <a:p>
            <a:endParaRPr lang="en-US"/>
          </a:p>
        </p:txBody>
      </p:sp>
      <p:sp>
        <p:nvSpPr>
          <p:cNvPr id="90125" name="Line 21"/>
          <p:cNvSpPr>
            <a:spLocks noChangeShapeType="1"/>
          </p:cNvSpPr>
          <p:nvPr/>
        </p:nvSpPr>
        <p:spPr bwMode="auto">
          <a:xfrm>
            <a:off x="8077200" y="990600"/>
            <a:ext cx="0" cy="152400"/>
          </a:xfrm>
          <a:prstGeom prst="line">
            <a:avLst/>
          </a:prstGeom>
          <a:noFill/>
          <a:ln w="9525">
            <a:solidFill>
              <a:schemeClr val="hlink"/>
            </a:solidFill>
            <a:round/>
            <a:headEnd/>
            <a:tailEnd/>
          </a:ln>
        </p:spPr>
        <p:txBody>
          <a:bodyPr/>
          <a:lstStyle/>
          <a:p>
            <a:endParaRPr lang="en-US"/>
          </a:p>
        </p:txBody>
      </p:sp>
      <p:sp>
        <p:nvSpPr>
          <p:cNvPr id="90126" name="Line 22"/>
          <p:cNvSpPr>
            <a:spLocks noChangeShapeType="1"/>
          </p:cNvSpPr>
          <p:nvPr/>
        </p:nvSpPr>
        <p:spPr bwMode="auto">
          <a:xfrm>
            <a:off x="8534400" y="1143000"/>
            <a:ext cx="457200" cy="0"/>
          </a:xfrm>
          <a:prstGeom prst="line">
            <a:avLst/>
          </a:prstGeom>
          <a:noFill/>
          <a:ln w="9525">
            <a:solidFill>
              <a:schemeClr val="hlink"/>
            </a:solidFill>
            <a:prstDash val="dash"/>
            <a:round/>
            <a:headEnd/>
            <a:tailEnd type="triangle" w="med" len="med"/>
          </a:ln>
        </p:spPr>
        <p:txBody>
          <a:bodyPr/>
          <a:lstStyle/>
          <a:p>
            <a:endParaRPr lang="en-US"/>
          </a:p>
        </p:txBody>
      </p:sp>
      <p:sp>
        <p:nvSpPr>
          <p:cNvPr id="90127" name="Rectangle 23"/>
          <p:cNvSpPr>
            <a:spLocks noChangeArrowheads="1"/>
          </p:cNvSpPr>
          <p:nvPr/>
        </p:nvSpPr>
        <p:spPr bwMode="auto">
          <a:xfrm>
            <a:off x="7013575" y="458788"/>
            <a:ext cx="576263" cy="561975"/>
          </a:xfrm>
          <a:prstGeom prst="rect">
            <a:avLst/>
          </a:prstGeom>
          <a:noFill/>
          <a:ln w="9525">
            <a:noFill/>
            <a:miter lim="800000"/>
            <a:headEnd/>
            <a:tailEnd/>
          </a:ln>
        </p:spPr>
        <p:txBody>
          <a:bodyPr wrap="none">
            <a:spAutoFit/>
          </a:bodyPr>
          <a:lstStyle/>
          <a:p>
            <a:pPr marL="533400" indent="-533400" algn="ctr" defTabSz="914400">
              <a:lnSpc>
                <a:spcPct val="110000"/>
              </a:lnSpc>
              <a:spcBef>
                <a:spcPct val="20000"/>
              </a:spcBef>
              <a:buClr>
                <a:schemeClr val="folHlink"/>
              </a:buClr>
              <a:buSzPct val="60000"/>
              <a:buFont typeface="Wingdings" pitchFamily="2" charset="2"/>
              <a:buNone/>
            </a:pPr>
            <a:r>
              <a:rPr lang="en-US" altLang="zh-CN" sz="2800" i="1">
                <a:solidFill>
                  <a:schemeClr val="hlink"/>
                </a:solidFill>
                <a:latin typeface="Tahoma" pitchFamily="34" charset="0"/>
                <a:ea typeface="宋体" pitchFamily="2" charset="-122"/>
              </a:rPr>
              <a:t>n1</a:t>
            </a:r>
          </a:p>
        </p:txBody>
      </p:sp>
      <p:sp>
        <p:nvSpPr>
          <p:cNvPr id="90128" name="Rectangle 24"/>
          <p:cNvSpPr>
            <a:spLocks noChangeArrowheads="1"/>
          </p:cNvSpPr>
          <p:nvPr/>
        </p:nvSpPr>
        <p:spPr bwMode="auto">
          <a:xfrm>
            <a:off x="7623175" y="458788"/>
            <a:ext cx="576263" cy="561975"/>
          </a:xfrm>
          <a:prstGeom prst="rect">
            <a:avLst/>
          </a:prstGeom>
          <a:noFill/>
          <a:ln w="9525">
            <a:noFill/>
            <a:miter lim="800000"/>
            <a:headEnd/>
            <a:tailEnd/>
          </a:ln>
        </p:spPr>
        <p:txBody>
          <a:bodyPr wrap="none">
            <a:spAutoFit/>
          </a:bodyPr>
          <a:lstStyle/>
          <a:p>
            <a:pPr marL="533400" indent="-533400" algn="ctr" defTabSz="914400">
              <a:lnSpc>
                <a:spcPct val="110000"/>
              </a:lnSpc>
              <a:spcBef>
                <a:spcPct val="20000"/>
              </a:spcBef>
              <a:buClr>
                <a:schemeClr val="folHlink"/>
              </a:buClr>
              <a:buSzPct val="60000"/>
              <a:buFont typeface="Wingdings" pitchFamily="2" charset="2"/>
              <a:buNone/>
            </a:pPr>
            <a:r>
              <a:rPr lang="en-US" altLang="zh-CN" sz="2800" i="1">
                <a:solidFill>
                  <a:schemeClr val="hlink"/>
                </a:solidFill>
                <a:latin typeface="Tahoma" pitchFamily="34" charset="0"/>
                <a:ea typeface="宋体" pitchFamily="2" charset="-122"/>
              </a:rPr>
              <a:t>n2</a:t>
            </a:r>
          </a:p>
        </p:txBody>
      </p:sp>
      <p:sp>
        <p:nvSpPr>
          <p:cNvPr id="90129" name="Line 25"/>
          <p:cNvSpPr>
            <a:spLocks noChangeShapeType="1"/>
          </p:cNvSpPr>
          <p:nvPr/>
        </p:nvSpPr>
        <p:spPr bwMode="auto">
          <a:xfrm>
            <a:off x="8991600" y="914400"/>
            <a:ext cx="0" cy="228600"/>
          </a:xfrm>
          <a:prstGeom prst="line">
            <a:avLst/>
          </a:prstGeom>
          <a:noFill/>
          <a:ln w="9525">
            <a:solidFill>
              <a:schemeClr val="hlink"/>
            </a:solidFill>
            <a:round/>
            <a:headEnd/>
            <a:tailEnd/>
          </a:ln>
        </p:spPr>
        <p:txBody>
          <a:bodyPr/>
          <a:lstStyle/>
          <a:p>
            <a:endParaRPr lang="en-US"/>
          </a:p>
        </p:txBody>
      </p:sp>
      <p:sp>
        <p:nvSpPr>
          <p:cNvPr id="255002" name="Rectangle 26"/>
          <p:cNvSpPr>
            <a:spLocks noChangeArrowheads="1"/>
          </p:cNvSpPr>
          <p:nvPr/>
        </p:nvSpPr>
        <p:spPr bwMode="auto">
          <a:xfrm>
            <a:off x="266700" y="2640013"/>
            <a:ext cx="8720138" cy="1462087"/>
          </a:xfrm>
          <a:prstGeom prst="rect">
            <a:avLst/>
          </a:prstGeom>
          <a:solidFill>
            <a:srgbClr val="ABC3DF"/>
          </a:solidFill>
          <a:ln w="9525">
            <a:noFill/>
            <a:miter lim="800000"/>
            <a:headEnd/>
            <a:tailEnd/>
          </a:ln>
          <a:effectLst>
            <a:prstShdw prst="shdw17" dist="17961" dir="2700000">
              <a:srgbClr val="677586">
                <a:alpha val="74997"/>
              </a:srgbClr>
            </a:prstShdw>
          </a:effectLst>
        </p:spPr>
        <p:txBody>
          <a:bodyPr wrap="none" anchor="ctr"/>
          <a:lstStyle/>
          <a:p>
            <a:pPr algn="ctr"/>
            <a:r>
              <a:rPr lang="en-US" altLang="zh-CN" sz="2400"/>
              <a:t>How to design probability distribution function to match it?</a:t>
            </a:r>
            <a:r>
              <a:rPr lang="en-US" altLang="zh-CN" sz="2800"/>
              <a:t> </a:t>
            </a:r>
          </a:p>
        </p:txBody>
      </p:sp>
      <p:pic>
        <p:nvPicPr>
          <p:cNvPr id="2" name="Picture 1"/>
          <p:cNvPicPr>
            <a:picLocks noChangeAspect="1"/>
          </p:cNvPicPr>
          <p:nvPr/>
        </p:nvPicPr>
        <p:blipFill>
          <a:blip r:embed="rId5"/>
          <a:stretch>
            <a:fillRect/>
          </a:stretch>
        </p:blipFill>
        <p:spPr>
          <a:xfrm>
            <a:off x="-367863" y="1296988"/>
            <a:ext cx="1873163" cy="1721550"/>
          </a:xfrm>
          <a:prstGeom prst="rect">
            <a:avLst/>
          </a:prstGeom>
        </p:spPr>
      </p:pic>
    </p:spTree>
    <p:custDataLst>
      <p:tags r:id="rId1"/>
    </p:custDataLst>
    <p:extLst>
      <p:ext uri="{BB962C8B-B14F-4D97-AF65-F5344CB8AC3E}">
        <p14:creationId xmlns:p14="http://schemas.microsoft.com/office/powerpoint/2010/main" val="33326351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54990"/>
                                        </p:tgtEl>
                                        <p:attrNameLst>
                                          <p:attrName>style.visibility</p:attrName>
                                        </p:attrNameLst>
                                      </p:cBhvr>
                                      <p:to>
                                        <p:strVal val="visible"/>
                                      </p:to>
                                    </p:set>
                                    <p:anim calcmode="lin" valueType="num">
                                      <p:cBhvr additive="base">
                                        <p:cTn id="11" dur="500" fill="hold"/>
                                        <p:tgtEl>
                                          <p:spTgt spid="254990"/>
                                        </p:tgtEl>
                                        <p:attrNameLst>
                                          <p:attrName>ppt_x</p:attrName>
                                        </p:attrNameLst>
                                      </p:cBhvr>
                                      <p:tavLst>
                                        <p:tav tm="0">
                                          <p:val>
                                            <p:strVal val="#ppt_x"/>
                                          </p:val>
                                        </p:tav>
                                        <p:tav tm="100000">
                                          <p:val>
                                            <p:strVal val="#ppt_x"/>
                                          </p:val>
                                        </p:tav>
                                      </p:tavLst>
                                    </p:anim>
                                    <p:anim calcmode="lin" valueType="num">
                                      <p:cBhvr additive="base">
                                        <p:cTn id="12" dur="500" fill="hold"/>
                                        <p:tgtEl>
                                          <p:spTgt spid="25499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254991"/>
                                        </p:tgtEl>
                                        <p:attrNameLst>
                                          <p:attrName>style.visibility</p:attrName>
                                        </p:attrNameLst>
                                      </p:cBhvr>
                                      <p:to>
                                        <p:strVal val="visible"/>
                                      </p:to>
                                    </p:set>
                                    <p:anim calcmode="lin" valueType="num">
                                      <p:cBhvr additive="base">
                                        <p:cTn id="17" dur="500" fill="hold"/>
                                        <p:tgtEl>
                                          <p:spTgt spid="254991"/>
                                        </p:tgtEl>
                                        <p:attrNameLst>
                                          <p:attrName>ppt_x</p:attrName>
                                        </p:attrNameLst>
                                      </p:cBhvr>
                                      <p:tavLst>
                                        <p:tav tm="0">
                                          <p:val>
                                            <p:strVal val="1+#ppt_w/2"/>
                                          </p:val>
                                        </p:tav>
                                        <p:tav tm="100000">
                                          <p:val>
                                            <p:strVal val="#ppt_x"/>
                                          </p:val>
                                        </p:tav>
                                      </p:tavLst>
                                    </p:anim>
                                    <p:anim calcmode="lin" valueType="num">
                                      <p:cBhvr additive="base">
                                        <p:cTn id="18" dur="500" fill="hold"/>
                                        <p:tgtEl>
                                          <p:spTgt spid="254991"/>
                                        </p:tgtEl>
                                        <p:attrNameLst>
                                          <p:attrName>ppt_y</p:attrName>
                                        </p:attrNameLst>
                                      </p:cBhvr>
                                      <p:tavLst>
                                        <p:tav tm="0">
                                          <p:val>
                                            <p:strVal val="1+#ppt_h/2"/>
                                          </p:val>
                                        </p:tav>
                                        <p:tav tm="100000">
                                          <p:val>
                                            <p:strVal val="#ppt_y"/>
                                          </p:val>
                                        </p:tav>
                                      </p:tavLst>
                                    </p:anim>
                                  </p:childTnLst>
                                </p:cTn>
                              </p:par>
                              <p:par>
                                <p:cTn id="19" presetID="2" presetClass="exit" presetSubtype="3" fill="hold" grpId="1" nodeType="withEffect">
                                  <p:stCondLst>
                                    <p:cond delay="0"/>
                                  </p:stCondLst>
                                  <p:childTnLst>
                                    <p:anim calcmode="lin" valueType="num">
                                      <p:cBhvr additive="base">
                                        <p:cTn id="20" dur="500"/>
                                        <p:tgtEl>
                                          <p:spTgt spid="254990"/>
                                        </p:tgtEl>
                                        <p:attrNameLst>
                                          <p:attrName>ppt_x</p:attrName>
                                        </p:attrNameLst>
                                      </p:cBhvr>
                                      <p:tavLst>
                                        <p:tav tm="0">
                                          <p:val>
                                            <p:strVal val="ppt_x"/>
                                          </p:val>
                                        </p:tav>
                                        <p:tav tm="100000">
                                          <p:val>
                                            <p:strVal val="1+ppt_w/2"/>
                                          </p:val>
                                        </p:tav>
                                      </p:tavLst>
                                    </p:anim>
                                    <p:anim calcmode="lin" valueType="num">
                                      <p:cBhvr additive="base">
                                        <p:cTn id="21" dur="500"/>
                                        <p:tgtEl>
                                          <p:spTgt spid="254990"/>
                                        </p:tgtEl>
                                        <p:attrNameLst>
                                          <p:attrName>ppt_y</p:attrName>
                                        </p:attrNameLst>
                                      </p:cBhvr>
                                      <p:tavLst>
                                        <p:tav tm="0">
                                          <p:val>
                                            <p:strVal val="ppt_y"/>
                                          </p:val>
                                        </p:tav>
                                        <p:tav tm="100000">
                                          <p:val>
                                            <p:strVal val="0-ppt_h/2"/>
                                          </p:val>
                                        </p:tav>
                                      </p:tavLst>
                                    </p:anim>
                                    <p:set>
                                      <p:cBhvr>
                                        <p:cTn id="22" dur="1" fill="hold">
                                          <p:stCondLst>
                                            <p:cond delay="499"/>
                                          </p:stCondLst>
                                        </p:cTn>
                                        <p:tgtEl>
                                          <p:spTgt spid="25499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grpId="0" nodeType="clickEffect">
                                  <p:stCondLst>
                                    <p:cond delay="0"/>
                                  </p:stCondLst>
                                  <p:childTnLst>
                                    <p:set>
                                      <p:cBhvr>
                                        <p:cTn id="26" dur="1" fill="hold">
                                          <p:stCondLst>
                                            <p:cond delay="0"/>
                                          </p:stCondLst>
                                        </p:cTn>
                                        <p:tgtEl>
                                          <p:spTgt spid="254992"/>
                                        </p:tgtEl>
                                        <p:attrNameLst>
                                          <p:attrName>style.visibility</p:attrName>
                                        </p:attrNameLst>
                                      </p:cBhvr>
                                      <p:to>
                                        <p:strVal val="visible"/>
                                      </p:to>
                                    </p:set>
                                    <p:anim calcmode="lin" valueType="num">
                                      <p:cBhvr additive="base">
                                        <p:cTn id="27" dur="500" fill="hold"/>
                                        <p:tgtEl>
                                          <p:spTgt spid="254992"/>
                                        </p:tgtEl>
                                        <p:attrNameLst>
                                          <p:attrName>ppt_x</p:attrName>
                                        </p:attrNameLst>
                                      </p:cBhvr>
                                      <p:tavLst>
                                        <p:tav tm="0">
                                          <p:val>
                                            <p:strVal val="1+#ppt_w/2"/>
                                          </p:val>
                                        </p:tav>
                                        <p:tav tm="100000">
                                          <p:val>
                                            <p:strVal val="#ppt_x"/>
                                          </p:val>
                                        </p:tav>
                                      </p:tavLst>
                                    </p:anim>
                                    <p:anim calcmode="lin" valueType="num">
                                      <p:cBhvr additive="base">
                                        <p:cTn id="28" dur="500" fill="hold"/>
                                        <p:tgtEl>
                                          <p:spTgt spid="254992"/>
                                        </p:tgtEl>
                                        <p:attrNameLst>
                                          <p:attrName>ppt_y</p:attrName>
                                        </p:attrNameLst>
                                      </p:cBhvr>
                                      <p:tavLst>
                                        <p:tav tm="0">
                                          <p:val>
                                            <p:strVal val="1+#ppt_h/2"/>
                                          </p:val>
                                        </p:tav>
                                        <p:tav tm="100000">
                                          <p:val>
                                            <p:strVal val="#ppt_y"/>
                                          </p:val>
                                        </p:tav>
                                      </p:tavLst>
                                    </p:anim>
                                  </p:childTnLst>
                                </p:cTn>
                              </p:par>
                              <p:par>
                                <p:cTn id="29" presetID="2" presetClass="exit" presetSubtype="3" fill="hold" grpId="1" nodeType="withEffect">
                                  <p:stCondLst>
                                    <p:cond delay="0"/>
                                  </p:stCondLst>
                                  <p:childTnLst>
                                    <p:anim calcmode="lin" valueType="num">
                                      <p:cBhvr additive="base">
                                        <p:cTn id="30" dur="500"/>
                                        <p:tgtEl>
                                          <p:spTgt spid="254991"/>
                                        </p:tgtEl>
                                        <p:attrNameLst>
                                          <p:attrName>ppt_x</p:attrName>
                                        </p:attrNameLst>
                                      </p:cBhvr>
                                      <p:tavLst>
                                        <p:tav tm="0">
                                          <p:val>
                                            <p:strVal val="ppt_x"/>
                                          </p:val>
                                        </p:tav>
                                        <p:tav tm="100000">
                                          <p:val>
                                            <p:strVal val="1+ppt_w/2"/>
                                          </p:val>
                                        </p:tav>
                                      </p:tavLst>
                                    </p:anim>
                                    <p:anim calcmode="lin" valueType="num">
                                      <p:cBhvr additive="base">
                                        <p:cTn id="31" dur="500"/>
                                        <p:tgtEl>
                                          <p:spTgt spid="254991"/>
                                        </p:tgtEl>
                                        <p:attrNameLst>
                                          <p:attrName>ppt_y</p:attrName>
                                        </p:attrNameLst>
                                      </p:cBhvr>
                                      <p:tavLst>
                                        <p:tav tm="0">
                                          <p:val>
                                            <p:strVal val="ppt_y"/>
                                          </p:val>
                                        </p:tav>
                                        <p:tav tm="100000">
                                          <p:val>
                                            <p:strVal val="0-ppt_h/2"/>
                                          </p:val>
                                        </p:tav>
                                      </p:tavLst>
                                    </p:anim>
                                    <p:set>
                                      <p:cBhvr>
                                        <p:cTn id="32" dur="1" fill="hold">
                                          <p:stCondLst>
                                            <p:cond delay="499"/>
                                          </p:stCondLst>
                                        </p:cTn>
                                        <p:tgtEl>
                                          <p:spTgt spid="25499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254993"/>
                                        </p:tgtEl>
                                        <p:attrNameLst>
                                          <p:attrName>style.visibility</p:attrName>
                                        </p:attrNameLst>
                                      </p:cBhvr>
                                      <p:to>
                                        <p:strVal val="visible"/>
                                      </p:to>
                                    </p:set>
                                    <p:anim calcmode="lin" valueType="num">
                                      <p:cBhvr additive="base">
                                        <p:cTn id="37" dur="500" fill="hold"/>
                                        <p:tgtEl>
                                          <p:spTgt spid="254993"/>
                                        </p:tgtEl>
                                        <p:attrNameLst>
                                          <p:attrName>ppt_x</p:attrName>
                                        </p:attrNameLst>
                                      </p:cBhvr>
                                      <p:tavLst>
                                        <p:tav tm="0">
                                          <p:val>
                                            <p:strVal val="1+#ppt_w/2"/>
                                          </p:val>
                                        </p:tav>
                                        <p:tav tm="100000">
                                          <p:val>
                                            <p:strVal val="#ppt_x"/>
                                          </p:val>
                                        </p:tav>
                                      </p:tavLst>
                                    </p:anim>
                                    <p:anim calcmode="lin" valueType="num">
                                      <p:cBhvr additive="base">
                                        <p:cTn id="38" dur="500" fill="hold"/>
                                        <p:tgtEl>
                                          <p:spTgt spid="254993"/>
                                        </p:tgtEl>
                                        <p:attrNameLst>
                                          <p:attrName>ppt_y</p:attrName>
                                        </p:attrNameLst>
                                      </p:cBhvr>
                                      <p:tavLst>
                                        <p:tav tm="0">
                                          <p:val>
                                            <p:strVal val="1+#ppt_h/2"/>
                                          </p:val>
                                        </p:tav>
                                        <p:tav tm="100000">
                                          <p:val>
                                            <p:strVal val="#ppt_y"/>
                                          </p:val>
                                        </p:tav>
                                      </p:tavLst>
                                    </p:anim>
                                  </p:childTnLst>
                                </p:cTn>
                              </p:par>
                              <p:par>
                                <p:cTn id="39" presetID="2" presetClass="exit" presetSubtype="3" fill="hold" grpId="1" nodeType="withEffect">
                                  <p:stCondLst>
                                    <p:cond delay="0"/>
                                  </p:stCondLst>
                                  <p:childTnLst>
                                    <p:anim calcmode="lin" valueType="num">
                                      <p:cBhvr additive="base">
                                        <p:cTn id="40" dur="500"/>
                                        <p:tgtEl>
                                          <p:spTgt spid="254992"/>
                                        </p:tgtEl>
                                        <p:attrNameLst>
                                          <p:attrName>ppt_x</p:attrName>
                                        </p:attrNameLst>
                                      </p:cBhvr>
                                      <p:tavLst>
                                        <p:tav tm="0">
                                          <p:val>
                                            <p:strVal val="ppt_x"/>
                                          </p:val>
                                        </p:tav>
                                        <p:tav tm="100000">
                                          <p:val>
                                            <p:strVal val="1+ppt_w/2"/>
                                          </p:val>
                                        </p:tav>
                                      </p:tavLst>
                                    </p:anim>
                                    <p:anim calcmode="lin" valueType="num">
                                      <p:cBhvr additive="base">
                                        <p:cTn id="41" dur="500"/>
                                        <p:tgtEl>
                                          <p:spTgt spid="254992"/>
                                        </p:tgtEl>
                                        <p:attrNameLst>
                                          <p:attrName>ppt_y</p:attrName>
                                        </p:attrNameLst>
                                      </p:cBhvr>
                                      <p:tavLst>
                                        <p:tav tm="0">
                                          <p:val>
                                            <p:strVal val="ppt_y"/>
                                          </p:val>
                                        </p:tav>
                                        <p:tav tm="100000">
                                          <p:val>
                                            <p:strVal val="0-ppt_h/2"/>
                                          </p:val>
                                        </p:tav>
                                      </p:tavLst>
                                    </p:anim>
                                    <p:set>
                                      <p:cBhvr>
                                        <p:cTn id="42" dur="1" fill="hold">
                                          <p:stCondLst>
                                            <p:cond delay="499"/>
                                          </p:stCondLst>
                                        </p:cTn>
                                        <p:tgtEl>
                                          <p:spTgt spid="25499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2" nodeType="clickEffect">
                                  <p:stCondLst>
                                    <p:cond delay="0"/>
                                  </p:stCondLst>
                                  <p:childTnLst>
                                    <p:set>
                                      <p:cBhvr>
                                        <p:cTn id="46" dur="1" fill="hold">
                                          <p:stCondLst>
                                            <p:cond delay="0"/>
                                          </p:stCondLst>
                                        </p:cTn>
                                        <p:tgtEl>
                                          <p:spTgt spid="254990"/>
                                        </p:tgtEl>
                                        <p:attrNameLst>
                                          <p:attrName>style.visibility</p:attrName>
                                        </p:attrNameLst>
                                      </p:cBhvr>
                                      <p:to>
                                        <p:strVal val="visible"/>
                                      </p:to>
                                    </p:set>
                                    <p:animEffect transition="in" filter="diamond(in)">
                                      <p:cBhvr>
                                        <p:cTn id="47" dur="2000"/>
                                        <p:tgtEl>
                                          <p:spTgt spid="254990"/>
                                        </p:tgtEl>
                                      </p:cBhvr>
                                    </p:animEffect>
                                  </p:childTnLst>
                                </p:cTn>
                              </p:par>
                              <p:par>
                                <p:cTn id="48" presetID="8" presetClass="entr" presetSubtype="16" fill="hold" grpId="2" nodeType="withEffect">
                                  <p:stCondLst>
                                    <p:cond delay="0"/>
                                  </p:stCondLst>
                                  <p:childTnLst>
                                    <p:set>
                                      <p:cBhvr>
                                        <p:cTn id="49" dur="1" fill="hold">
                                          <p:stCondLst>
                                            <p:cond delay="0"/>
                                          </p:stCondLst>
                                        </p:cTn>
                                        <p:tgtEl>
                                          <p:spTgt spid="254991"/>
                                        </p:tgtEl>
                                        <p:attrNameLst>
                                          <p:attrName>style.visibility</p:attrName>
                                        </p:attrNameLst>
                                      </p:cBhvr>
                                      <p:to>
                                        <p:strVal val="visible"/>
                                      </p:to>
                                    </p:set>
                                    <p:animEffect transition="in" filter="diamond(in)">
                                      <p:cBhvr>
                                        <p:cTn id="50" dur="2000"/>
                                        <p:tgtEl>
                                          <p:spTgt spid="254991"/>
                                        </p:tgtEl>
                                      </p:cBhvr>
                                    </p:animEffect>
                                  </p:childTnLst>
                                </p:cTn>
                              </p:par>
                              <p:par>
                                <p:cTn id="51" presetID="8" presetClass="entr" presetSubtype="16" fill="hold" grpId="2" nodeType="withEffect">
                                  <p:stCondLst>
                                    <p:cond delay="0"/>
                                  </p:stCondLst>
                                  <p:childTnLst>
                                    <p:set>
                                      <p:cBhvr>
                                        <p:cTn id="52" dur="1" fill="hold">
                                          <p:stCondLst>
                                            <p:cond delay="0"/>
                                          </p:stCondLst>
                                        </p:cTn>
                                        <p:tgtEl>
                                          <p:spTgt spid="254992"/>
                                        </p:tgtEl>
                                        <p:attrNameLst>
                                          <p:attrName>style.visibility</p:attrName>
                                        </p:attrNameLst>
                                      </p:cBhvr>
                                      <p:to>
                                        <p:strVal val="visible"/>
                                      </p:to>
                                    </p:set>
                                    <p:animEffect transition="in" filter="diamond(in)">
                                      <p:cBhvr>
                                        <p:cTn id="53" dur="2000"/>
                                        <p:tgtEl>
                                          <p:spTgt spid="254992"/>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55002"/>
                                        </p:tgtEl>
                                        <p:attrNameLst>
                                          <p:attrName>style.visibility</p:attrName>
                                        </p:attrNameLst>
                                      </p:cBhvr>
                                      <p:to>
                                        <p:strVal val="visible"/>
                                      </p:to>
                                    </p:set>
                                    <p:anim calcmode="lin" valueType="num">
                                      <p:cBhvr additive="base">
                                        <p:cTn id="58" dur="500" fill="hold"/>
                                        <p:tgtEl>
                                          <p:spTgt spid="255002"/>
                                        </p:tgtEl>
                                        <p:attrNameLst>
                                          <p:attrName>ppt_x</p:attrName>
                                        </p:attrNameLst>
                                      </p:cBhvr>
                                      <p:tavLst>
                                        <p:tav tm="0">
                                          <p:val>
                                            <p:strVal val="#ppt_x"/>
                                          </p:val>
                                        </p:tav>
                                        <p:tav tm="100000">
                                          <p:val>
                                            <p:strVal val="#ppt_x"/>
                                          </p:val>
                                        </p:tav>
                                      </p:tavLst>
                                    </p:anim>
                                    <p:anim calcmode="lin" valueType="num">
                                      <p:cBhvr additive="base">
                                        <p:cTn id="59" dur="500" fill="hold"/>
                                        <p:tgtEl>
                                          <p:spTgt spid="2550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90" grpId="0"/>
      <p:bldP spid="254990" grpId="1"/>
      <p:bldP spid="254990" grpId="2"/>
      <p:bldP spid="254991" grpId="0"/>
      <p:bldP spid="254991" grpId="1"/>
      <p:bldP spid="254991" grpId="2"/>
      <p:bldP spid="254992" grpId="0"/>
      <p:bldP spid="254992" grpId="1"/>
      <p:bldP spid="254992" grpId="2"/>
      <p:bldP spid="254993" grpId="0"/>
      <p:bldP spid="25500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p:cNvSpPr>
          <p:nvPr>
            <p:ph type="title" idx="4294967295"/>
          </p:nvPr>
        </p:nvSpPr>
        <p:spPr>
          <a:xfrm>
            <a:off x="1876424" y="84137"/>
            <a:ext cx="8791576" cy="1058863"/>
          </a:xfrm>
        </p:spPr>
        <p:txBody>
          <a:bodyPr/>
          <a:lstStyle/>
          <a:p>
            <a:pPr eaLnBrk="1" hangingPunct="1"/>
            <a:r>
              <a:rPr lang="en-US" altLang="zh-CN" dirty="0" smtClean="0">
                <a:latin typeface="Times New Roman" pitchFamily="18" charset="0"/>
                <a:ea typeface="宋体" pitchFamily="2" charset="-122"/>
              </a:rPr>
              <a:t>2. ED-FD </a:t>
            </a:r>
            <a:r>
              <a:rPr lang="en-US" altLang="zh-CN" sz="3600" dirty="0" smtClean="0">
                <a:latin typeface="Times New Roman" pitchFamily="18" charset="0"/>
                <a:ea typeface="宋体" pitchFamily="2" charset="-122"/>
              </a:rPr>
              <a:t>Motivation 2/2</a:t>
            </a:r>
          </a:p>
        </p:txBody>
      </p:sp>
      <p:grpSp>
        <p:nvGrpSpPr>
          <p:cNvPr id="92162" name="Group 3"/>
          <p:cNvGrpSpPr>
            <a:grpSpLocks/>
          </p:cNvGrpSpPr>
          <p:nvPr/>
        </p:nvGrpSpPr>
        <p:grpSpPr bwMode="auto">
          <a:xfrm>
            <a:off x="0" y="242888"/>
            <a:ext cx="8669338" cy="1052512"/>
            <a:chOff x="80" y="624"/>
            <a:chExt cx="5381" cy="663"/>
          </a:xfrm>
        </p:grpSpPr>
        <p:sp>
          <p:nvSpPr>
            <p:cNvPr id="92175" name="Rectangle 4"/>
            <p:cNvSpPr>
              <a:spLocks noChangeArrowheads="1"/>
            </p:cNvSpPr>
            <p:nvPr/>
          </p:nvSpPr>
          <p:spPr bwMode="ltGray">
            <a:xfrm>
              <a:off x="263" y="692"/>
              <a:ext cx="276" cy="299"/>
            </a:xfrm>
            <a:prstGeom prst="rect">
              <a:avLst/>
            </a:prstGeom>
            <a:solidFill>
              <a:schemeClr val="accent2"/>
            </a:solidFill>
            <a:ln w="9525">
              <a:noFill/>
              <a:miter lim="800000"/>
              <a:headEnd/>
              <a:tailEnd/>
            </a:ln>
          </p:spPr>
          <p:txBody>
            <a:bodyPr wrap="none" anchor="ctr"/>
            <a:lstStyle/>
            <a:p>
              <a:pPr algn="ctr"/>
              <a:endParaRPr kumimoji="1" lang="en-GB" altLang="zh-CN" sz="2400">
                <a:latin typeface="Tahoma" pitchFamily="34" charset="0"/>
              </a:endParaRPr>
            </a:p>
          </p:txBody>
        </p:sp>
        <p:sp>
          <p:nvSpPr>
            <p:cNvPr id="92176" name="Rectangle 5"/>
            <p:cNvSpPr>
              <a:spLocks noChangeArrowheads="1"/>
            </p:cNvSpPr>
            <p:nvPr/>
          </p:nvSpPr>
          <p:spPr bwMode="ltGray">
            <a:xfrm>
              <a:off x="504" y="692"/>
              <a:ext cx="207" cy="299"/>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pPr algn="ctr"/>
              <a:endParaRPr kumimoji="1" lang="en-GB" altLang="zh-CN" sz="2400">
                <a:latin typeface="Tahoma" pitchFamily="34" charset="0"/>
              </a:endParaRPr>
            </a:p>
          </p:txBody>
        </p:sp>
        <p:sp>
          <p:nvSpPr>
            <p:cNvPr id="92177" name="Rectangle 6"/>
            <p:cNvSpPr>
              <a:spLocks noChangeArrowheads="1"/>
            </p:cNvSpPr>
            <p:nvPr/>
          </p:nvSpPr>
          <p:spPr bwMode="ltGray">
            <a:xfrm>
              <a:off x="341" y="958"/>
              <a:ext cx="266" cy="299"/>
            </a:xfrm>
            <a:prstGeom prst="rect">
              <a:avLst/>
            </a:prstGeom>
            <a:solidFill>
              <a:schemeClr val="folHlink"/>
            </a:solidFill>
            <a:ln w="9525">
              <a:noFill/>
              <a:miter lim="800000"/>
              <a:headEnd/>
              <a:tailEnd/>
            </a:ln>
          </p:spPr>
          <p:txBody>
            <a:bodyPr wrap="none" anchor="ctr"/>
            <a:lstStyle/>
            <a:p>
              <a:pPr algn="ctr"/>
              <a:endParaRPr kumimoji="1" lang="en-GB" altLang="zh-CN" sz="2400">
                <a:latin typeface="Tahoma" pitchFamily="34" charset="0"/>
              </a:endParaRPr>
            </a:p>
          </p:txBody>
        </p:sp>
        <p:sp>
          <p:nvSpPr>
            <p:cNvPr id="92178" name="Rectangle 7"/>
            <p:cNvSpPr>
              <a:spLocks noChangeArrowheads="1"/>
            </p:cNvSpPr>
            <p:nvPr/>
          </p:nvSpPr>
          <p:spPr bwMode="ltGray">
            <a:xfrm>
              <a:off x="574" y="958"/>
              <a:ext cx="232" cy="299"/>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endParaRPr kumimoji="1" lang="en-GB" altLang="zh-CN" sz="2400">
                <a:latin typeface="Tahoma" pitchFamily="34" charset="0"/>
              </a:endParaRPr>
            </a:p>
          </p:txBody>
        </p:sp>
        <p:sp>
          <p:nvSpPr>
            <p:cNvPr id="92179" name="Rectangle 8"/>
            <p:cNvSpPr>
              <a:spLocks noChangeArrowheads="1"/>
            </p:cNvSpPr>
            <p:nvPr/>
          </p:nvSpPr>
          <p:spPr bwMode="ltGray">
            <a:xfrm>
              <a:off x="80" y="912"/>
              <a:ext cx="353" cy="266"/>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pPr algn="ctr"/>
              <a:endParaRPr kumimoji="1" lang="en-GB" altLang="zh-CN" sz="2400">
                <a:latin typeface="Tahoma" pitchFamily="34" charset="0"/>
              </a:endParaRPr>
            </a:p>
          </p:txBody>
        </p:sp>
        <p:sp>
          <p:nvSpPr>
            <p:cNvPr id="92180" name="Rectangle 9"/>
            <p:cNvSpPr>
              <a:spLocks noChangeArrowheads="1"/>
            </p:cNvSpPr>
            <p:nvPr/>
          </p:nvSpPr>
          <p:spPr bwMode="gray">
            <a:xfrm>
              <a:off x="480" y="624"/>
              <a:ext cx="20" cy="663"/>
            </a:xfrm>
            <a:prstGeom prst="rect">
              <a:avLst/>
            </a:prstGeom>
            <a:solidFill>
              <a:schemeClr val="bg2"/>
            </a:solidFill>
            <a:ln w="9525">
              <a:noFill/>
              <a:miter lim="800000"/>
              <a:headEnd/>
              <a:tailEnd/>
            </a:ln>
          </p:spPr>
          <p:txBody>
            <a:bodyPr wrap="none" anchor="ctr"/>
            <a:lstStyle/>
            <a:p>
              <a:pPr algn="ctr"/>
              <a:endParaRPr kumimoji="1" lang="en-GB" altLang="zh-CN" sz="2400">
                <a:latin typeface="Tahoma" pitchFamily="34" charset="0"/>
              </a:endParaRPr>
            </a:p>
          </p:txBody>
        </p:sp>
        <p:sp>
          <p:nvSpPr>
            <p:cNvPr id="92181" name="Rectangle 10"/>
            <p:cNvSpPr>
              <a:spLocks noChangeArrowheads="1"/>
            </p:cNvSpPr>
            <p:nvPr/>
          </p:nvSpPr>
          <p:spPr bwMode="gray">
            <a:xfrm>
              <a:off x="279" y="1122"/>
              <a:ext cx="5182" cy="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algn="ctr"/>
              <a:endParaRPr kumimoji="1" lang="en-GB" altLang="zh-CN" sz="2400">
                <a:latin typeface="Tahoma" pitchFamily="34" charset="0"/>
              </a:endParaRPr>
            </a:p>
          </p:txBody>
        </p:sp>
      </p:grpSp>
      <p:sp>
        <p:nvSpPr>
          <p:cNvPr id="92163" name="Rectangle 11"/>
          <p:cNvSpPr>
            <a:spLocks noChangeArrowheads="1"/>
          </p:cNvSpPr>
          <p:nvPr/>
        </p:nvSpPr>
        <p:spPr bwMode="auto">
          <a:xfrm>
            <a:off x="2924175" y="2509838"/>
            <a:ext cx="9144000" cy="0"/>
          </a:xfrm>
          <a:prstGeom prst="rect">
            <a:avLst/>
          </a:prstGeom>
          <a:noFill/>
          <a:ln w="9525">
            <a:noFill/>
            <a:miter lim="800000"/>
            <a:headEnd/>
            <a:tailEnd/>
          </a:ln>
        </p:spPr>
        <p:txBody>
          <a:bodyPr>
            <a:spAutoFit/>
          </a:bodyPr>
          <a:lstStyle/>
          <a:p>
            <a:endParaRPr lang="zh-CN" altLang="en-US"/>
          </a:p>
        </p:txBody>
      </p:sp>
      <p:sp>
        <p:nvSpPr>
          <p:cNvPr id="92164" name="Text Box 12"/>
          <p:cNvSpPr txBox="1">
            <a:spLocks noChangeArrowheads="1"/>
          </p:cNvSpPr>
          <p:nvPr/>
        </p:nvSpPr>
        <p:spPr bwMode="auto">
          <a:xfrm>
            <a:off x="76200" y="5602288"/>
            <a:ext cx="8839200" cy="968375"/>
          </a:xfrm>
          <a:prstGeom prst="rect">
            <a:avLst/>
          </a:prstGeom>
          <a:noFill/>
          <a:ln w="9525">
            <a:noFill/>
            <a:miter lim="800000"/>
            <a:headEnd/>
            <a:tailEnd/>
          </a:ln>
        </p:spPr>
        <p:txBody>
          <a:bodyPr>
            <a:spAutoFit/>
          </a:bodyPr>
          <a:lstStyle/>
          <a:p>
            <a:pPr marL="533400" indent="-533400" algn="ctr" defTabSz="914400">
              <a:lnSpc>
                <a:spcPct val="110000"/>
              </a:lnSpc>
              <a:spcBef>
                <a:spcPct val="20000"/>
              </a:spcBef>
              <a:buClr>
                <a:schemeClr val="folHlink"/>
              </a:buClr>
              <a:buSzPct val="60000"/>
              <a:buFont typeface="Wingdings" pitchFamily="2" charset="2"/>
              <a:buNone/>
            </a:pPr>
            <a:r>
              <a:rPr lang="en-US" altLang="zh-CN" sz="2400">
                <a:latin typeface="Tahoma" pitchFamily="34" charset="0"/>
                <a:ea typeface="宋体" pitchFamily="2" charset="-122"/>
              </a:rPr>
              <a:t>Probability distribution vs. inter-arrival time: Phi FD [18]; ED FD</a:t>
            </a:r>
          </a:p>
          <a:p>
            <a:pPr marL="533400" indent="-533400" algn="ctr" defTabSz="914400">
              <a:lnSpc>
                <a:spcPct val="110000"/>
              </a:lnSpc>
              <a:spcBef>
                <a:spcPct val="20000"/>
              </a:spcBef>
              <a:buClr>
                <a:schemeClr val="folHlink"/>
              </a:buClr>
              <a:buSzPct val="60000"/>
              <a:buFont typeface="Wingdings" pitchFamily="2" charset="2"/>
              <a:buNone/>
            </a:pPr>
            <a:r>
              <a:rPr lang="en-US" altLang="zh-CN" sz="2400">
                <a:latin typeface="Tahoma" pitchFamily="34" charset="0"/>
                <a:ea typeface="宋体" pitchFamily="2" charset="-122"/>
              </a:rPr>
              <a:t>(Normal distribution~ Exponential distribution, slope)</a:t>
            </a:r>
          </a:p>
        </p:txBody>
      </p:sp>
      <p:pic>
        <p:nvPicPr>
          <p:cNvPr id="92165" name="Picture 13"/>
          <p:cNvPicPr>
            <a:picLocks noGrp="1" noChangeAspect="1" noChangeArrowheads="1"/>
          </p:cNvPicPr>
          <p:nvPr>
            <p:ph sz="half" idx="4294967295"/>
          </p:nvPr>
        </p:nvPicPr>
        <p:blipFill>
          <a:blip r:embed="rId4"/>
          <a:srcRect/>
          <a:stretch>
            <a:fillRect/>
          </a:stretch>
        </p:blipFill>
        <p:spPr>
          <a:xfrm>
            <a:off x="609600" y="1312863"/>
            <a:ext cx="7848600" cy="4249737"/>
          </a:xfrm>
        </p:spPr>
      </p:pic>
      <p:sp>
        <p:nvSpPr>
          <p:cNvPr id="257038" name="Line 14"/>
          <p:cNvSpPr>
            <a:spLocks noChangeShapeType="1"/>
          </p:cNvSpPr>
          <p:nvPr/>
        </p:nvSpPr>
        <p:spPr bwMode="auto">
          <a:xfrm flipH="1">
            <a:off x="2057400" y="2133600"/>
            <a:ext cx="1295400" cy="2286000"/>
          </a:xfrm>
          <a:prstGeom prst="line">
            <a:avLst/>
          </a:prstGeom>
          <a:noFill/>
          <a:ln w="28575">
            <a:solidFill>
              <a:srgbClr val="000099"/>
            </a:solidFill>
            <a:round/>
            <a:headEnd/>
            <a:tailEnd/>
          </a:ln>
        </p:spPr>
        <p:txBody>
          <a:bodyPr/>
          <a:lstStyle/>
          <a:p>
            <a:endParaRPr lang="en-US"/>
          </a:p>
        </p:txBody>
      </p:sp>
      <p:sp>
        <p:nvSpPr>
          <p:cNvPr id="257039" name="Line 15"/>
          <p:cNvSpPr>
            <a:spLocks noChangeShapeType="1"/>
          </p:cNvSpPr>
          <p:nvPr/>
        </p:nvSpPr>
        <p:spPr bwMode="auto">
          <a:xfrm flipH="1">
            <a:off x="5181600" y="1295400"/>
            <a:ext cx="1143000" cy="2514600"/>
          </a:xfrm>
          <a:prstGeom prst="line">
            <a:avLst/>
          </a:prstGeom>
          <a:noFill/>
          <a:ln w="28575">
            <a:solidFill>
              <a:schemeClr val="hlink"/>
            </a:solidFill>
            <a:round/>
            <a:headEnd/>
            <a:tailEnd/>
          </a:ln>
        </p:spPr>
        <p:txBody>
          <a:bodyPr/>
          <a:lstStyle/>
          <a:p>
            <a:endParaRPr lang="en-US"/>
          </a:p>
        </p:txBody>
      </p:sp>
      <p:sp>
        <p:nvSpPr>
          <p:cNvPr id="257040" name="Line 16"/>
          <p:cNvSpPr>
            <a:spLocks noChangeShapeType="1"/>
          </p:cNvSpPr>
          <p:nvPr/>
        </p:nvSpPr>
        <p:spPr bwMode="auto">
          <a:xfrm flipH="1">
            <a:off x="4648200" y="762000"/>
            <a:ext cx="2133600" cy="3810000"/>
          </a:xfrm>
          <a:prstGeom prst="line">
            <a:avLst/>
          </a:prstGeom>
          <a:noFill/>
          <a:ln w="28575">
            <a:solidFill>
              <a:srgbClr val="000099"/>
            </a:solidFill>
            <a:prstDash val="dash"/>
            <a:round/>
            <a:headEnd/>
            <a:tailEnd/>
          </a:ln>
        </p:spPr>
        <p:txBody>
          <a:bodyPr/>
          <a:lstStyle/>
          <a:p>
            <a:endParaRPr lang="en-US"/>
          </a:p>
        </p:txBody>
      </p:sp>
      <p:sp>
        <p:nvSpPr>
          <p:cNvPr id="257041" name="Line 17"/>
          <p:cNvSpPr>
            <a:spLocks noChangeShapeType="1"/>
          </p:cNvSpPr>
          <p:nvPr/>
        </p:nvSpPr>
        <p:spPr bwMode="auto">
          <a:xfrm>
            <a:off x="6248400" y="1066800"/>
            <a:ext cx="0" cy="4343400"/>
          </a:xfrm>
          <a:prstGeom prst="line">
            <a:avLst/>
          </a:prstGeom>
          <a:noFill/>
          <a:ln w="9525">
            <a:solidFill>
              <a:schemeClr val="hlink"/>
            </a:solidFill>
            <a:prstDash val="dash"/>
            <a:round/>
            <a:headEnd/>
            <a:tailEnd/>
          </a:ln>
        </p:spPr>
        <p:txBody>
          <a:bodyPr/>
          <a:lstStyle/>
          <a:p>
            <a:endParaRPr lang="en-US"/>
          </a:p>
        </p:txBody>
      </p:sp>
      <p:sp>
        <p:nvSpPr>
          <p:cNvPr id="257042" name="Line 18"/>
          <p:cNvSpPr>
            <a:spLocks noChangeShapeType="1"/>
          </p:cNvSpPr>
          <p:nvPr/>
        </p:nvSpPr>
        <p:spPr bwMode="auto">
          <a:xfrm>
            <a:off x="5791200" y="2667000"/>
            <a:ext cx="381000" cy="0"/>
          </a:xfrm>
          <a:prstGeom prst="line">
            <a:avLst/>
          </a:prstGeom>
          <a:noFill/>
          <a:ln w="19050">
            <a:solidFill>
              <a:schemeClr val="hlink"/>
            </a:solidFill>
            <a:prstDash val="dash"/>
            <a:round/>
            <a:headEnd type="triangle" w="med" len="med"/>
            <a:tailEnd type="triangle" w="med" len="med"/>
          </a:ln>
        </p:spPr>
        <p:txBody>
          <a:bodyPr/>
          <a:lstStyle/>
          <a:p>
            <a:endParaRPr lang="en-US"/>
          </a:p>
        </p:txBody>
      </p:sp>
      <p:sp>
        <p:nvSpPr>
          <p:cNvPr id="257043" name="Line 19"/>
          <p:cNvSpPr>
            <a:spLocks noChangeShapeType="1"/>
          </p:cNvSpPr>
          <p:nvPr/>
        </p:nvSpPr>
        <p:spPr bwMode="auto">
          <a:xfrm>
            <a:off x="6248400" y="1752600"/>
            <a:ext cx="0" cy="903288"/>
          </a:xfrm>
          <a:prstGeom prst="line">
            <a:avLst/>
          </a:prstGeom>
          <a:noFill/>
          <a:ln w="28575">
            <a:solidFill>
              <a:srgbClr val="000099"/>
            </a:solidFill>
            <a:prstDash val="sysDash"/>
            <a:round/>
            <a:headEnd type="triangle" w="med" len="med"/>
            <a:tailEnd type="triangle" w="med" len="med"/>
          </a:ln>
        </p:spPr>
        <p:txBody>
          <a:bodyPr/>
          <a:lstStyle/>
          <a:p>
            <a:endParaRPr lang="en-US"/>
          </a:p>
        </p:txBody>
      </p:sp>
      <p:sp>
        <p:nvSpPr>
          <p:cNvPr id="257044" name="Line 20"/>
          <p:cNvSpPr>
            <a:spLocks noChangeShapeType="1"/>
          </p:cNvSpPr>
          <p:nvPr/>
        </p:nvSpPr>
        <p:spPr bwMode="auto">
          <a:xfrm>
            <a:off x="6400800" y="1447800"/>
            <a:ext cx="0" cy="1219200"/>
          </a:xfrm>
          <a:prstGeom prst="line">
            <a:avLst/>
          </a:prstGeom>
          <a:noFill/>
          <a:ln w="28575">
            <a:solidFill>
              <a:schemeClr val="hlink"/>
            </a:solidFill>
            <a:prstDash val="solid"/>
            <a:round/>
            <a:headEnd type="triangle" w="med" len="med"/>
            <a:tailEnd type="triangle" w="med" len="med"/>
          </a:ln>
        </p:spPr>
        <p:txBody>
          <a:bodyPr/>
          <a:lstStyle/>
          <a:p>
            <a:endParaRPr lang="en-US"/>
          </a:p>
        </p:txBody>
      </p:sp>
      <p:sp>
        <p:nvSpPr>
          <p:cNvPr id="257045" name="AutoShape 21"/>
          <p:cNvSpPr>
            <a:spLocks noChangeArrowheads="1"/>
          </p:cNvSpPr>
          <p:nvPr/>
        </p:nvSpPr>
        <p:spPr bwMode="auto">
          <a:xfrm>
            <a:off x="6324600" y="2819400"/>
            <a:ext cx="1828800" cy="1547813"/>
          </a:xfrm>
          <a:prstGeom prst="wedgeRoundRectCallout">
            <a:avLst>
              <a:gd name="adj1" fmla="val -39148"/>
              <a:gd name="adj2" fmla="val -89079"/>
              <a:gd name="adj3" fmla="val 16667"/>
            </a:avLst>
          </a:prstGeom>
          <a:noFill/>
          <a:ln w="9525">
            <a:solidFill>
              <a:schemeClr val="hlink"/>
            </a:solidFill>
            <a:miter lim="800000"/>
            <a:headEnd/>
            <a:tailEnd/>
          </a:ln>
        </p:spPr>
        <p:txBody>
          <a:bodyPr>
            <a:spAutoFit/>
          </a:bodyPr>
          <a:lstStyle/>
          <a:p>
            <a:pPr marL="533400" indent="-533400" defTabSz="914400">
              <a:lnSpc>
                <a:spcPct val="110000"/>
              </a:lnSpc>
              <a:spcBef>
                <a:spcPct val="20000"/>
              </a:spcBef>
              <a:buClr>
                <a:schemeClr val="folHlink"/>
              </a:buClr>
              <a:buSzPct val="60000"/>
              <a:buFont typeface="Wingdings" pitchFamily="2" charset="2"/>
              <a:buNone/>
            </a:pPr>
            <a:r>
              <a:rPr kumimoji="1" lang="en-US" altLang="zh-CN" sz="1400">
                <a:latin typeface="Tahoma" pitchFamily="34" charset="0"/>
                <a:ea typeface="宋体" pitchFamily="2" charset="-122"/>
              </a:rPr>
              <a:t>In sensitive range,</a:t>
            </a:r>
          </a:p>
          <a:p>
            <a:pPr marL="533400" indent="-533400" defTabSz="914400">
              <a:lnSpc>
                <a:spcPct val="110000"/>
              </a:lnSpc>
              <a:spcBef>
                <a:spcPct val="20000"/>
              </a:spcBef>
              <a:buClr>
                <a:schemeClr val="folHlink"/>
              </a:buClr>
              <a:buSzPct val="60000"/>
              <a:buFont typeface="Wingdings" pitchFamily="2" charset="2"/>
              <a:buNone/>
            </a:pPr>
            <a:r>
              <a:rPr kumimoji="1" lang="en-US" altLang="zh-CN" sz="1400">
                <a:latin typeface="Tahoma" pitchFamily="34" charset="0"/>
                <a:ea typeface="宋体" pitchFamily="2" charset="-122"/>
              </a:rPr>
              <a:t>Exponential distrib.</a:t>
            </a:r>
          </a:p>
          <a:p>
            <a:pPr marL="533400" indent="-533400" defTabSz="914400">
              <a:lnSpc>
                <a:spcPct val="110000"/>
              </a:lnSpc>
              <a:spcBef>
                <a:spcPct val="20000"/>
              </a:spcBef>
              <a:buClr>
                <a:schemeClr val="folHlink"/>
              </a:buClr>
              <a:buSzPct val="60000"/>
              <a:buFont typeface="Wingdings" pitchFamily="2" charset="2"/>
              <a:buNone/>
            </a:pPr>
            <a:r>
              <a:rPr kumimoji="1" lang="en-US" altLang="zh-CN" sz="1400">
                <a:latin typeface="Tahoma" pitchFamily="34" charset="0"/>
                <a:ea typeface="宋体" pitchFamily="2" charset="-122"/>
              </a:rPr>
              <a:t>can depict the</a:t>
            </a:r>
          </a:p>
          <a:p>
            <a:pPr marL="533400" indent="-533400" defTabSz="914400">
              <a:lnSpc>
                <a:spcPct val="110000"/>
              </a:lnSpc>
              <a:spcBef>
                <a:spcPct val="20000"/>
              </a:spcBef>
              <a:buClr>
                <a:schemeClr val="folHlink"/>
              </a:buClr>
              <a:buSzPct val="60000"/>
              <a:buFont typeface="Wingdings" pitchFamily="2" charset="2"/>
              <a:buNone/>
            </a:pPr>
            <a:r>
              <a:rPr kumimoji="1" lang="en-US" altLang="zh-CN" sz="1400">
                <a:latin typeface="Tahoma" pitchFamily="34" charset="0"/>
                <a:ea typeface="宋体" pitchFamily="2" charset="-122"/>
              </a:rPr>
              <a:t>network heartbeat</a:t>
            </a:r>
          </a:p>
          <a:p>
            <a:pPr marL="533400" indent="-533400" defTabSz="914400">
              <a:lnSpc>
                <a:spcPct val="110000"/>
              </a:lnSpc>
              <a:spcBef>
                <a:spcPct val="20000"/>
              </a:spcBef>
              <a:buClr>
                <a:schemeClr val="folHlink"/>
              </a:buClr>
              <a:buSzPct val="60000"/>
              <a:buFont typeface="Wingdings" pitchFamily="2" charset="2"/>
              <a:buNone/>
            </a:pPr>
            <a:r>
              <a:rPr kumimoji="1" lang="en-US" altLang="zh-CN" sz="1400">
                <a:latin typeface="Tahoma" pitchFamily="34" charset="0"/>
                <a:ea typeface="宋体" pitchFamily="2" charset="-122"/>
              </a:rPr>
              <a:t>clearer</a:t>
            </a:r>
          </a:p>
        </p:txBody>
      </p:sp>
      <p:sp>
        <p:nvSpPr>
          <p:cNvPr id="257046" name="Oval 22"/>
          <p:cNvSpPr>
            <a:spLocks noChangeArrowheads="1"/>
          </p:cNvSpPr>
          <p:nvPr/>
        </p:nvSpPr>
        <p:spPr bwMode="auto">
          <a:xfrm>
            <a:off x="5562600" y="4572000"/>
            <a:ext cx="838200" cy="762000"/>
          </a:xfrm>
          <a:prstGeom prst="ellipse">
            <a:avLst/>
          </a:prstGeom>
          <a:noFill/>
          <a:ln w="12700">
            <a:solidFill>
              <a:schemeClr val="hlink"/>
            </a:solidFill>
            <a:prstDash val="dash"/>
            <a:round/>
            <a:headEnd/>
            <a:tailEnd/>
          </a:ln>
        </p:spPr>
        <p:txBody>
          <a:bodyPr wrap="none" anchor="ctr"/>
          <a:lstStyle/>
          <a:p>
            <a:endParaRPr lang="zh-CN" altLang="en-US"/>
          </a:p>
        </p:txBody>
      </p:sp>
    </p:spTree>
    <p:custDataLst>
      <p:tags r:id="rId1"/>
    </p:custDataLst>
    <p:extLst>
      <p:ext uri="{BB962C8B-B14F-4D97-AF65-F5344CB8AC3E}">
        <p14:creationId xmlns:p14="http://schemas.microsoft.com/office/powerpoint/2010/main" val="1927165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7038"/>
                                        </p:tgtEl>
                                        <p:attrNameLst>
                                          <p:attrName>style.visibility</p:attrName>
                                        </p:attrNameLst>
                                      </p:cBhvr>
                                      <p:to>
                                        <p:strVal val="visible"/>
                                      </p:to>
                                    </p:set>
                                    <p:animEffect transition="in" filter="blinds(horizontal)">
                                      <p:cBhvr>
                                        <p:cTn id="7" dur="500"/>
                                        <p:tgtEl>
                                          <p:spTgt spid="2570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7039"/>
                                        </p:tgtEl>
                                        <p:attrNameLst>
                                          <p:attrName>style.visibility</p:attrName>
                                        </p:attrNameLst>
                                      </p:cBhvr>
                                      <p:to>
                                        <p:strVal val="visible"/>
                                      </p:to>
                                    </p:set>
                                    <p:animEffect transition="in" filter="blinds(horizontal)">
                                      <p:cBhvr>
                                        <p:cTn id="12" dur="500"/>
                                        <p:tgtEl>
                                          <p:spTgt spid="25703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57040"/>
                                        </p:tgtEl>
                                        <p:attrNameLst>
                                          <p:attrName>style.visibility</p:attrName>
                                        </p:attrNameLst>
                                      </p:cBhvr>
                                      <p:to>
                                        <p:strVal val="visible"/>
                                      </p:to>
                                    </p:set>
                                    <p:anim calcmode="lin" valueType="num">
                                      <p:cBhvr additive="base">
                                        <p:cTn id="17" dur="500" fill="hold"/>
                                        <p:tgtEl>
                                          <p:spTgt spid="257040"/>
                                        </p:tgtEl>
                                        <p:attrNameLst>
                                          <p:attrName>ppt_x</p:attrName>
                                        </p:attrNameLst>
                                      </p:cBhvr>
                                      <p:tavLst>
                                        <p:tav tm="0">
                                          <p:val>
                                            <p:strVal val="0-#ppt_w/2"/>
                                          </p:val>
                                        </p:tav>
                                        <p:tav tm="100000">
                                          <p:val>
                                            <p:strVal val="#ppt_x"/>
                                          </p:val>
                                        </p:tav>
                                      </p:tavLst>
                                    </p:anim>
                                    <p:anim calcmode="lin" valueType="num">
                                      <p:cBhvr additive="base">
                                        <p:cTn id="18" dur="500" fill="hold"/>
                                        <p:tgtEl>
                                          <p:spTgt spid="25704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57041"/>
                                        </p:tgtEl>
                                        <p:attrNameLst>
                                          <p:attrName>style.visibility</p:attrName>
                                        </p:attrNameLst>
                                      </p:cBhvr>
                                      <p:to>
                                        <p:strVal val="visible"/>
                                      </p:to>
                                    </p:set>
                                    <p:animEffect transition="in" filter="diamond(in)">
                                      <p:cBhvr>
                                        <p:cTn id="23" dur="2000"/>
                                        <p:tgtEl>
                                          <p:spTgt spid="257041"/>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257042"/>
                                        </p:tgtEl>
                                        <p:attrNameLst>
                                          <p:attrName>style.visibility</p:attrName>
                                        </p:attrNameLst>
                                      </p:cBhvr>
                                      <p:to>
                                        <p:strVal val="visible"/>
                                      </p:to>
                                    </p:set>
                                    <p:animEffect transition="in" filter="box(in)">
                                      <p:cBhvr>
                                        <p:cTn id="26" dur="500"/>
                                        <p:tgtEl>
                                          <p:spTgt spid="257042"/>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257043"/>
                                        </p:tgtEl>
                                        <p:attrNameLst>
                                          <p:attrName>style.visibility</p:attrName>
                                        </p:attrNameLst>
                                      </p:cBhvr>
                                      <p:to>
                                        <p:strVal val="visible"/>
                                      </p:to>
                                    </p:set>
                                    <p:animEffect transition="in" filter="box(in)">
                                      <p:cBhvr>
                                        <p:cTn id="29" dur="500"/>
                                        <p:tgtEl>
                                          <p:spTgt spid="257043"/>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257044"/>
                                        </p:tgtEl>
                                        <p:attrNameLst>
                                          <p:attrName>style.visibility</p:attrName>
                                        </p:attrNameLst>
                                      </p:cBhvr>
                                      <p:to>
                                        <p:strVal val="visible"/>
                                      </p:to>
                                    </p:set>
                                    <p:animEffect transition="in" filter="box(in)">
                                      <p:cBhvr>
                                        <p:cTn id="32" dur="500"/>
                                        <p:tgtEl>
                                          <p:spTgt spid="25704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57045"/>
                                        </p:tgtEl>
                                        <p:attrNameLst>
                                          <p:attrName>style.visibility</p:attrName>
                                        </p:attrNameLst>
                                      </p:cBhvr>
                                      <p:to>
                                        <p:strVal val="visible"/>
                                      </p:to>
                                    </p:set>
                                    <p:animEffect transition="in" filter="box(in)">
                                      <p:cBhvr>
                                        <p:cTn id="37" dur="500"/>
                                        <p:tgtEl>
                                          <p:spTgt spid="257045"/>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257046"/>
                                        </p:tgtEl>
                                        <p:attrNameLst>
                                          <p:attrName>style.visibility</p:attrName>
                                        </p:attrNameLst>
                                      </p:cBhvr>
                                      <p:to>
                                        <p:strVal val="visible"/>
                                      </p:to>
                                    </p:set>
                                    <p:animEffect transition="in" filter="box(in)">
                                      <p:cBhvr>
                                        <p:cTn id="40" dur="500"/>
                                        <p:tgtEl>
                                          <p:spTgt spid="257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38" grpId="0" animBg="1"/>
      <p:bldP spid="257039" grpId="0" animBg="1"/>
      <p:bldP spid="257040" grpId="0" animBg="1"/>
      <p:bldP spid="257041" grpId="0" animBg="1"/>
      <p:bldP spid="257042" grpId="0" animBg="1"/>
      <p:bldP spid="257043" grpId="0" animBg="1"/>
      <p:bldP spid="257044" grpId="0" animBg="1"/>
      <p:bldP spid="257045" grpId="0" animBg="1"/>
      <p:bldP spid="2570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47800"/>
            <a:ext cx="8991600" cy="4419600"/>
          </a:xfrm>
        </p:spPr>
        <p:txBody>
          <a:bodyPr>
            <a:normAutofit/>
          </a:bodyPr>
          <a:lstStyle/>
          <a:p>
            <a:r>
              <a:rPr lang="en-US" sz="2400" dirty="0" smtClean="0"/>
              <a:t>Myself</a:t>
            </a:r>
            <a:br>
              <a:rPr lang="en-US" sz="2400" dirty="0" smtClean="0"/>
            </a:br>
            <a:endParaRPr lang="en-US" sz="2400" dirty="0" smtClean="0">
              <a:solidFill>
                <a:srgbClr val="0066CC"/>
              </a:solidFill>
            </a:endParaRPr>
          </a:p>
          <a:p>
            <a:r>
              <a:rPr lang="en-US" sz="2400" dirty="0" smtClean="0">
                <a:solidFill>
                  <a:srgbClr val="000000"/>
                </a:solidFill>
                <a:ea typeface="宋体" pitchFamily="2" charset="-122"/>
              </a:rPr>
              <a:t>Cloud-based Trust Computing </a:t>
            </a:r>
            <a:br>
              <a:rPr lang="en-US" sz="2400" dirty="0" smtClean="0">
                <a:solidFill>
                  <a:srgbClr val="000000"/>
                </a:solidFill>
                <a:ea typeface="宋体" pitchFamily="2" charset="-122"/>
              </a:rPr>
            </a:br>
            <a:endParaRPr lang="en-US" sz="2400" dirty="0" smtClean="0">
              <a:solidFill>
                <a:srgbClr val="000000"/>
              </a:solidFill>
              <a:ea typeface="宋体" pitchFamily="2" charset="-122"/>
            </a:endParaRPr>
          </a:p>
          <a:p>
            <a:r>
              <a:rPr lang="en-US" sz="2400" dirty="0">
                <a:solidFill>
                  <a:srgbClr val="000000"/>
                </a:solidFill>
                <a:ea typeface="宋体" pitchFamily="2" charset="-122"/>
              </a:rPr>
              <a:t>Cloud-based </a:t>
            </a:r>
            <a:r>
              <a:rPr lang="en-US" sz="2400" dirty="0" smtClean="0">
                <a:solidFill>
                  <a:srgbClr val="000000"/>
                </a:solidFill>
                <a:ea typeface="宋体" pitchFamily="2" charset="-122"/>
              </a:rPr>
              <a:t>Machine Learning for Medical Data</a:t>
            </a:r>
            <a:br>
              <a:rPr lang="en-US" sz="2400" dirty="0" smtClean="0">
                <a:solidFill>
                  <a:srgbClr val="000000"/>
                </a:solidFill>
                <a:ea typeface="宋体" pitchFamily="2" charset="-122"/>
              </a:rPr>
            </a:br>
            <a:endParaRPr lang="en-US" sz="2400" dirty="0" smtClean="0">
              <a:solidFill>
                <a:srgbClr val="000000"/>
              </a:solidFill>
              <a:ea typeface="宋体" pitchFamily="2" charset="-122"/>
            </a:endParaRPr>
          </a:p>
          <a:p>
            <a:r>
              <a:rPr lang="en-US" sz="2400" dirty="0">
                <a:solidFill>
                  <a:srgbClr val="000000"/>
                </a:solidFill>
                <a:ea typeface="宋体" pitchFamily="2" charset="-122"/>
              </a:rPr>
              <a:t>Cloud-based Tele</a:t>
            </a:r>
            <a:r>
              <a:rPr lang="en-US" sz="2400" dirty="0" smtClean="0">
                <a:solidFill>
                  <a:srgbClr val="000000"/>
                </a:solidFill>
                <a:ea typeface="宋体" pitchFamily="2" charset="-122"/>
              </a:rPr>
              <a:t>-health</a:t>
            </a:r>
            <a:endParaRPr lang="en-US" sz="2400" dirty="0"/>
          </a:p>
        </p:txBody>
      </p:sp>
      <p:sp>
        <p:nvSpPr>
          <p:cNvPr id="3" name="Title 2"/>
          <p:cNvSpPr>
            <a:spLocks noGrp="1"/>
          </p:cNvSpPr>
          <p:nvPr>
            <p:ph type="title"/>
          </p:nvPr>
        </p:nvSpPr>
        <p:spPr>
          <a:xfrm>
            <a:off x="-152400" y="304800"/>
            <a:ext cx="8791575" cy="1058863"/>
          </a:xfrm>
        </p:spPr>
        <p:txBody>
          <a:bodyPr/>
          <a:lstStyle/>
          <a:p>
            <a:pPr algn="ctr"/>
            <a:r>
              <a:rPr lang="en-US" b="1" kern="1200" dirty="0" smtClean="0">
                <a:solidFill>
                  <a:srgbClr val="009900"/>
                </a:solidFill>
                <a:ea typeface="MS PGothic" pitchFamily="34" charset="-128"/>
              </a:rPr>
              <a:t>Outline</a:t>
            </a:r>
            <a:endParaRPr lang="en-US" b="1" kern="1200" dirty="0">
              <a:solidFill>
                <a:srgbClr val="009900"/>
              </a:solidFill>
              <a:ea typeface="MS PGothic" pitchFamily="34" charset="-128"/>
            </a:endParaRPr>
          </a:p>
        </p:txBody>
      </p:sp>
      <p:sp>
        <p:nvSpPr>
          <p:cNvPr id="4" name="Text Box 3"/>
          <p:cNvSpPr txBox="1">
            <a:spLocks noChangeArrowheads="1"/>
          </p:cNvSpPr>
          <p:nvPr/>
        </p:nvSpPr>
        <p:spPr bwMode="auto">
          <a:xfrm>
            <a:off x="1660525" y="874713"/>
            <a:ext cx="184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pPr algn="l" eaLnBrk="1" hangingPunct="1"/>
            <a:endParaRPr lang="en-US" sz="1800">
              <a:latin typeface="Arial" pitchFamily="34" charset="0"/>
              <a:ea typeface="宋体" pitchFamily="2" charset="-122"/>
            </a:endParaRPr>
          </a:p>
        </p:txBody>
      </p:sp>
      <p:sp>
        <p:nvSpPr>
          <p:cNvPr id="20" name="Text Box 27"/>
          <p:cNvSpPr txBox="1">
            <a:spLocks noChangeArrowheads="1"/>
          </p:cNvSpPr>
          <p:nvPr/>
        </p:nvSpPr>
        <p:spPr bwMode="gray">
          <a:xfrm>
            <a:off x="1322388" y="4419600"/>
            <a:ext cx="324128" cy="3988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92457" dir="9843276" algn="ctr" rotWithShape="0">
                    <a:schemeClr val="bg2"/>
                  </a:outerShdw>
                </a:effectLst>
              </a14:hiddenEffects>
            </a:ext>
          </a:extLst>
        </p:spPr>
        <p:txBody>
          <a:bodyPr wrap="none">
            <a:spAutoFit/>
          </a:bodyP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r>
              <a:rPr lang="en-US" altLang="zh-CN" sz="2000" dirty="0" smtClean="0">
                <a:solidFill>
                  <a:schemeClr val="bg1"/>
                </a:solidFill>
                <a:latin typeface="+mn-lt"/>
                <a:ea typeface="宋体" pitchFamily="2" charset="-122"/>
              </a:rPr>
              <a:t>4</a:t>
            </a:r>
            <a:endParaRPr lang="en-US" altLang="zh-CN" sz="2000" dirty="0">
              <a:solidFill>
                <a:schemeClr val="bg1"/>
              </a:solidFill>
              <a:latin typeface="+mn-lt"/>
              <a:ea typeface="宋体" pitchFamily="2" charset="-122"/>
            </a:endParaRPr>
          </a:p>
        </p:txBody>
      </p:sp>
    </p:spTree>
    <p:extLst>
      <p:ext uri="{BB962C8B-B14F-4D97-AF65-F5344CB8AC3E}">
        <p14:creationId xmlns:p14="http://schemas.microsoft.com/office/powerpoint/2010/main" val="41883727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p:cNvSpPr>
          <p:nvPr>
            <p:ph type="title" idx="4294967295"/>
          </p:nvPr>
        </p:nvSpPr>
        <p:spPr>
          <a:xfrm>
            <a:off x="1752600" y="228600"/>
            <a:ext cx="7162800" cy="1058863"/>
          </a:xfrm>
        </p:spPr>
        <p:txBody>
          <a:bodyPr/>
          <a:lstStyle/>
          <a:p>
            <a:pPr eaLnBrk="1" hangingPunct="1"/>
            <a:r>
              <a:rPr lang="en-US" altLang="zh-CN" sz="4600" dirty="0" smtClean="0">
                <a:latin typeface="Times New Roman" pitchFamily="18" charset="0"/>
                <a:ea typeface="宋体" pitchFamily="2" charset="-122"/>
              </a:rPr>
              <a:t>2. ED-FD </a:t>
            </a:r>
            <a:r>
              <a:rPr lang="en-US" altLang="zh-CN" dirty="0" smtClean="0">
                <a:latin typeface="Times New Roman" pitchFamily="18" charset="0"/>
                <a:ea typeface="宋体" pitchFamily="2" charset="-122"/>
              </a:rPr>
              <a:t>Exp. WAN2</a:t>
            </a:r>
          </a:p>
        </p:txBody>
      </p:sp>
      <p:sp>
        <p:nvSpPr>
          <p:cNvPr id="96258" name="Rectangle 3"/>
          <p:cNvSpPr>
            <a:spLocks noGrp="1"/>
          </p:cNvSpPr>
          <p:nvPr>
            <p:ph type="body" sz="half" idx="4294967295"/>
          </p:nvPr>
        </p:nvSpPr>
        <p:spPr>
          <a:xfrm>
            <a:off x="762000" y="1524000"/>
            <a:ext cx="8077200" cy="4419600"/>
          </a:xfrm>
        </p:spPr>
        <p:txBody>
          <a:bodyPr/>
          <a:lstStyle/>
          <a:p>
            <a:pPr eaLnBrk="1" hangingPunct="1">
              <a:lnSpc>
                <a:spcPct val="90000"/>
              </a:lnSpc>
            </a:pPr>
            <a:r>
              <a:rPr lang="en-US" altLang="zh-CN" sz="2500" smtClean="0">
                <a:latin typeface="CMR9"/>
                <a:ea typeface="宋体" pitchFamily="2" charset="-122"/>
              </a:rPr>
              <a:t>Experiment 2: </a:t>
            </a:r>
          </a:p>
          <a:p>
            <a:pPr eaLnBrk="1" hangingPunct="1">
              <a:lnSpc>
                <a:spcPct val="90000"/>
              </a:lnSpc>
              <a:buFont typeface="Arial" charset="0"/>
              <a:buNone/>
            </a:pPr>
            <a:r>
              <a:rPr lang="en-US" altLang="zh-CN" sz="2500" smtClean="0">
                <a:latin typeface="Times New Roman" pitchFamily="18" charset="0"/>
                <a:ea typeface="宋体" pitchFamily="2" charset="-122"/>
              </a:rPr>
              <a:t>            </a:t>
            </a:r>
          </a:p>
        </p:txBody>
      </p:sp>
      <p:pic>
        <p:nvPicPr>
          <p:cNvPr id="96259" name="Picture 4"/>
          <p:cNvPicPr>
            <a:picLocks noGrp="1" noChangeAspect="1" noChangeArrowheads="1"/>
          </p:cNvPicPr>
          <p:nvPr>
            <p:ph sz="quarter" idx="4294967295"/>
          </p:nvPr>
        </p:nvPicPr>
        <p:blipFill>
          <a:blip r:embed="rId3"/>
          <a:srcRect/>
          <a:stretch>
            <a:fillRect/>
          </a:stretch>
        </p:blipFill>
        <p:spPr>
          <a:xfrm>
            <a:off x="806450" y="1912938"/>
            <a:ext cx="3975100" cy="3667125"/>
          </a:xfrm>
        </p:spPr>
      </p:pic>
      <p:grpSp>
        <p:nvGrpSpPr>
          <p:cNvPr id="96260" name="Group 5"/>
          <p:cNvGrpSpPr>
            <a:grpSpLocks/>
          </p:cNvGrpSpPr>
          <p:nvPr/>
        </p:nvGrpSpPr>
        <p:grpSpPr bwMode="auto">
          <a:xfrm>
            <a:off x="0" y="471488"/>
            <a:ext cx="8669338" cy="1052512"/>
            <a:chOff x="80" y="624"/>
            <a:chExt cx="5381" cy="663"/>
          </a:xfrm>
        </p:grpSpPr>
        <p:sp>
          <p:nvSpPr>
            <p:cNvPr id="96265" name="Rectangle 6"/>
            <p:cNvSpPr>
              <a:spLocks noChangeArrowheads="1"/>
            </p:cNvSpPr>
            <p:nvPr/>
          </p:nvSpPr>
          <p:spPr bwMode="ltGray">
            <a:xfrm>
              <a:off x="263" y="692"/>
              <a:ext cx="276" cy="299"/>
            </a:xfrm>
            <a:prstGeom prst="rect">
              <a:avLst/>
            </a:prstGeom>
            <a:solidFill>
              <a:schemeClr val="accent2"/>
            </a:solidFill>
            <a:ln w="9525">
              <a:noFill/>
              <a:miter lim="800000"/>
              <a:headEnd/>
              <a:tailEnd/>
            </a:ln>
          </p:spPr>
          <p:txBody>
            <a:bodyPr wrap="none" anchor="ctr"/>
            <a:lstStyle/>
            <a:p>
              <a:pPr algn="ctr"/>
              <a:endParaRPr kumimoji="1" lang="en-GB" altLang="zh-CN" sz="2400">
                <a:latin typeface="Tahoma" pitchFamily="34" charset="0"/>
              </a:endParaRPr>
            </a:p>
          </p:txBody>
        </p:sp>
        <p:sp>
          <p:nvSpPr>
            <p:cNvPr id="96266" name="Rectangle 7"/>
            <p:cNvSpPr>
              <a:spLocks noChangeArrowheads="1"/>
            </p:cNvSpPr>
            <p:nvPr/>
          </p:nvSpPr>
          <p:spPr bwMode="ltGray">
            <a:xfrm>
              <a:off x="504" y="692"/>
              <a:ext cx="207" cy="299"/>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pPr algn="ctr"/>
              <a:endParaRPr kumimoji="1" lang="en-GB" altLang="zh-CN" sz="2400">
                <a:latin typeface="Tahoma" pitchFamily="34" charset="0"/>
              </a:endParaRPr>
            </a:p>
          </p:txBody>
        </p:sp>
        <p:sp>
          <p:nvSpPr>
            <p:cNvPr id="96267" name="Rectangle 8"/>
            <p:cNvSpPr>
              <a:spLocks noChangeArrowheads="1"/>
            </p:cNvSpPr>
            <p:nvPr/>
          </p:nvSpPr>
          <p:spPr bwMode="ltGray">
            <a:xfrm>
              <a:off x="341" y="958"/>
              <a:ext cx="266" cy="299"/>
            </a:xfrm>
            <a:prstGeom prst="rect">
              <a:avLst/>
            </a:prstGeom>
            <a:solidFill>
              <a:schemeClr val="folHlink"/>
            </a:solidFill>
            <a:ln w="9525">
              <a:noFill/>
              <a:miter lim="800000"/>
              <a:headEnd/>
              <a:tailEnd/>
            </a:ln>
          </p:spPr>
          <p:txBody>
            <a:bodyPr wrap="none" anchor="ctr"/>
            <a:lstStyle/>
            <a:p>
              <a:pPr algn="ctr"/>
              <a:endParaRPr kumimoji="1" lang="en-GB" altLang="zh-CN" sz="2400">
                <a:latin typeface="Tahoma" pitchFamily="34" charset="0"/>
              </a:endParaRPr>
            </a:p>
          </p:txBody>
        </p:sp>
        <p:sp>
          <p:nvSpPr>
            <p:cNvPr id="96268" name="Rectangle 9"/>
            <p:cNvSpPr>
              <a:spLocks noChangeArrowheads="1"/>
            </p:cNvSpPr>
            <p:nvPr/>
          </p:nvSpPr>
          <p:spPr bwMode="ltGray">
            <a:xfrm>
              <a:off x="574" y="958"/>
              <a:ext cx="232" cy="299"/>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endParaRPr kumimoji="1" lang="en-GB" altLang="zh-CN" sz="2400">
                <a:latin typeface="Tahoma" pitchFamily="34" charset="0"/>
              </a:endParaRPr>
            </a:p>
          </p:txBody>
        </p:sp>
        <p:sp>
          <p:nvSpPr>
            <p:cNvPr id="96269" name="Rectangle 10"/>
            <p:cNvSpPr>
              <a:spLocks noChangeArrowheads="1"/>
            </p:cNvSpPr>
            <p:nvPr/>
          </p:nvSpPr>
          <p:spPr bwMode="ltGray">
            <a:xfrm>
              <a:off x="80" y="912"/>
              <a:ext cx="353" cy="266"/>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pPr algn="ctr"/>
              <a:endParaRPr kumimoji="1" lang="en-GB" altLang="zh-CN" sz="2400">
                <a:latin typeface="Tahoma" pitchFamily="34" charset="0"/>
              </a:endParaRPr>
            </a:p>
          </p:txBody>
        </p:sp>
        <p:sp>
          <p:nvSpPr>
            <p:cNvPr id="96270" name="Rectangle 11"/>
            <p:cNvSpPr>
              <a:spLocks noChangeArrowheads="1"/>
            </p:cNvSpPr>
            <p:nvPr/>
          </p:nvSpPr>
          <p:spPr bwMode="gray">
            <a:xfrm>
              <a:off x="480" y="624"/>
              <a:ext cx="20" cy="663"/>
            </a:xfrm>
            <a:prstGeom prst="rect">
              <a:avLst/>
            </a:prstGeom>
            <a:solidFill>
              <a:schemeClr val="bg2"/>
            </a:solidFill>
            <a:ln w="9525">
              <a:noFill/>
              <a:miter lim="800000"/>
              <a:headEnd/>
              <a:tailEnd/>
            </a:ln>
          </p:spPr>
          <p:txBody>
            <a:bodyPr wrap="none" anchor="ctr"/>
            <a:lstStyle/>
            <a:p>
              <a:pPr algn="ctr"/>
              <a:endParaRPr kumimoji="1" lang="en-GB" altLang="zh-CN" sz="2400">
                <a:latin typeface="Tahoma" pitchFamily="34" charset="0"/>
              </a:endParaRPr>
            </a:p>
          </p:txBody>
        </p:sp>
        <p:sp>
          <p:nvSpPr>
            <p:cNvPr id="96271" name="Rectangle 12"/>
            <p:cNvSpPr>
              <a:spLocks noChangeArrowheads="1"/>
            </p:cNvSpPr>
            <p:nvPr/>
          </p:nvSpPr>
          <p:spPr bwMode="gray">
            <a:xfrm>
              <a:off x="279" y="1122"/>
              <a:ext cx="5182" cy="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algn="ctr"/>
              <a:endParaRPr kumimoji="1" lang="en-GB" altLang="zh-CN" sz="2400">
                <a:latin typeface="Tahoma" pitchFamily="34" charset="0"/>
              </a:endParaRPr>
            </a:p>
          </p:txBody>
        </p:sp>
      </p:grpSp>
      <p:sp>
        <p:nvSpPr>
          <p:cNvPr id="96261" name="Rectangle 13"/>
          <p:cNvSpPr>
            <a:spLocks noChangeArrowheads="1"/>
          </p:cNvSpPr>
          <p:nvPr/>
        </p:nvSpPr>
        <p:spPr bwMode="auto">
          <a:xfrm>
            <a:off x="2924175" y="2509838"/>
            <a:ext cx="9144000" cy="0"/>
          </a:xfrm>
          <a:prstGeom prst="rect">
            <a:avLst/>
          </a:prstGeom>
          <a:noFill/>
          <a:ln w="9525">
            <a:noFill/>
            <a:miter lim="800000"/>
            <a:headEnd/>
            <a:tailEnd/>
          </a:ln>
        </p:spPr>
        <p:txBody>
          <a:bodyPr>
            <a:spAutoFit/>
          </a:bodyPr>
          <a:lstStyle/>
          <a:p>
            <a:endParaRPr lang="zh-CN" altLang="en-US"/>
          </a:p>
        </p:txBody>
      </p:sp>
      <p:pic>
        <p:nvPicPr>
          <p:cNvPr id="96262" name="Picture 14"/>
          <p:cNvPicPr>
            <a:picLocks noGrp="1" noChangeAspect="1" noChangeArrowheads="1"/>
          </p:cNvPicPr>
          <p:nvPr>
            <p:ph sz="quarter" idx="4294967295"/>
          </p:nvPr>
        </p:nvPicPr>
        <p:blipFill>
          <a:blip r:embed="rId4"/>
          <a:srcRect/>
          <a:stretch>
            <a:fillRect/>
          </a:stretch>
        </p:blipFill>
        <p:spPr>
          <a:xfrm>
            <a:off x="4724400" y="1981200"/>
            <a:ext cx="4343400" cy="3733800"/>
          </a:xfrm>
        </p:spPr>
      </p:pic>
      <p:sp>
        <p:nvSpPr>
          <p:cNvPr id="96263" name="Text Box 15"/>
          <p:cNvSpPr txBox="1">
            <a:spLocks noChangeArrowheads="1"/>
          </p:cNvSpPr>
          <p:nvPr/>
        </p:nvSpPr>
        <p:spPr bwMode="auto">
          <a:xfrm>
            <a:off x="611188" y="5715000"/>
            <a:ext cx="8228012" cy="1524000"/>
          </a:xfrm>
          <a:prstGeom prst="rect">
            <a:avLst/>
          </a:prstGeom>
          <a:noFill/>
          <a:ln w="9525">
            <a:noFill/>
            <a:miter lim="800000"/>
            <a:headEnd/>
            <a:tailEnd/>
          </a:ln>
        </p:spPr>
        <p:txBody>
          <a:bodyPr>
            <a:spAutoFit/>
          </a:bodyPr>
          <a:lstStyle/>
          <a:p>
            <a:pPr marL="533400" indent="-533400" algn="ctr" defTabSz="914400">
              <a:lnSpc>
                <a:spcPct val="110000"/>
              </a:lnSpc>
              <a:spcBef>
                <a:spcPct val="20000"/>
              </a:spcBef>
              <a:buClr>
                <a:schemeClr val="folHlink"/>
              </a:buClr>
              <a:buSzPct val="60000"/>
              <a:buFont typeface="Wingdings" pitchFamily="2" charset="2"/>
              <a:buNone/>
            </a:pPr>
            <a:r>
              <a:rPr lang="en-US" altLang="zh-CN" sz="2400">
                <a:latin typeface="Tahoma" pitchFamily="34" charset="0"/>
                <a:ea typeface="宋体" pitchFamily="2" charset="-122"/>
              </a:rPr>
              <a:t>MR and QAP comparison of FDs in WAN.</a:t>
            </a:r>
          </a:p>
          <a:p>
            <a:pPr marL="533400" indent="-533400" algn="ctr" defTabSz="914400">
              <a:lnSpc>
                <a:spcPct val="110000"/>
              </a:lnSpc>
              <a:spcBef>
                <a:spcPct val="20000"/>
              </a:spcBef>
              <a:buClr>
                <a:schemeClr val="folHlink"/>
              </a:buClr>
              <a:buSzPct val="60000"/>
              <a:buFont typeface="Wingdings" pitchFamily="2" charset="2"/>
              <a:buNone/>
            </a:pPr>
            <a:endParaRPr lang="en-US" altLang="zh-CN" sz="2400">
              <a:latin typeface="Tahoma" pitchFamily="34" charset="0"/>
              <a:ea typeface="宋体" pitchFamily="2" charset="-122"/>
            </a:endParaRPr>
          </a:p>
          <a:p>
            <a:pPr marL="533400" indent="-533400" defTabSz="914400">
              <a:lnSpc>
                <a:spcPct val="110000"/>
              </a:lnSpc>
              <a:spcBef>
                <a:spcPct val="20000"/>
              </a:spcBef>
              <a:buClr>
                <a:schemeClr val="folHlink"/>
              </a:buClr>
              <a:buSzPct val="60000"/>
              <a:buFont typeface="Wingdings" pitchFamily="2" charset="2"/>
              <a:buNone/>
            </a:pPr>
            <a:endParaRPr lang="zh-CN" altLang="en-US" sz="2800">
              <a:latin typeface="Showcard Gothic"/>
              <a:ea typeface="宋体" pitchFamily="2" charset="-122"/>
            </a:endParaRPr>
          </a:p>
        </p:txBody>
      </p:sp>
    </p:spTree>
    <p:extLst>
      <p:ext uri="{BB962C8B-B14F-4D97-AF65-F5344CB8AC3E}">
        <p14:creationId xmlns:p14="http://schemas.microsoft.com/office/powerpoint/2010/main" val="2683538236"/>
      </p:ext>
    </p:extLst>
  </p:cSld>
  <p:clrMapOvr>
    <a:masterClrMapping/>
  </p:clrMapOvr>
  <p:transition>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305" name="Group 2"/>
          <p:cNvGrpSpPr>
            <a:grpSpLocks/>
          </p:cNvGrpSpPr>
          <p:nvPr/>
        </p:nvGrpSpPr>
        <p:grpSpPr bwMode="auto">
          <a:xfrm>
            <a:off x="0" y="609600"/>
            <a:ext cx="8669338" cy="1052513"/>
            <a:chOff x="80" y="624"/>
            <a:chExt cx="5381" cy="663"/>
          </a:xfrm>
        </p:grpSpPr>
        <p:sp>
          <p:nvSpPr>
            <p:cNvPr id="98313" name="Rectangle 3"/>
            <p:cNvSpPr>
              <a:spLocks noChangeArrowheads="1"/>
            </p:cNvSpPr>
            <p:nvPr/>
          </p:nvSpPr>
          <p:spPr bwMode="ltGray">
            <a:xfrm>
              <a:off x="263" y="692"/>
              <a:ext cx="276" cy="299"/>
            </a:xfrm>
            <a:prstGeom prst="rect">
              <a:avLst/>
            </a:prstGeom>
            <a:solidFill>
              <a:schemeClr val="accent2"/>
            </a:solidFill>
            <a:ln w="9525">
              <a:noFill/>
              <a:miter lim="800000"/>
              <a:headEnd/>
              <a:tailEnd/>
            </a:ln>
          </p:spPr>
          <p:txBody>
            <a:bodyPr wrap="none" anchor="ctr"/>
            <a:lstStyle/>
            <a:p>
              <a:pPr algn="ctr"/>
              <a:endParaRPr kumimoji="1" lang="en-GB" altLang="zh-CN" sz="2400">
                <a:latin typeface="Tahoma" pitchFamily="34" charset="0"/>
              </a:endParaRPr>
            </a:p>
          </p:txBody>
        </p:sp>
        <p:sp>
          <p:nvSpPr>
            <p:cNvPr id="98314" name="Rectangle 4"/>
            <p:cNvSpPr>
              <a:spLocks noChangeArrowheads="1"/>
            </p:cNvSpPr>
            <p:nvPr/>
          </p:nvSpPr>
          <p:spPr bwMode="ltGray">
            <a:xfrm>
              <a:off x="504" y="692"/>
              <a:ext cx="207" cy="299"/>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pPr algn="ctr"/>
              <a:endParaRPr kumimoji="1" lang="en-GB" altLang="zh-CN" sz="2400">
                <a:latin typeface="Tahoma" pitchFamily="34" charset="0"/>
              </a:endParaRPr>
            </a:p>
          </p:txBody>
        </p:sp>
        <p:sp>
          <p:nvSpPr>
            <p:cNvPr id="98315" name="Rectangle 5"/>
            <p:cNvSpPr>
              <a:spLocks noChangeArrowheads="1"/>
            </p:cNvSpPr>
            <p:nvPr/>
          </p:nvSpPr>
          <p:spPr bwMode="ltGray">
            <a:xfrm>
              <a:off x="341" y="958"/>
              <a:ext cx="266" cy="299"/>
            </a:xfrm>
            <a:prstGeom prst="rect">
              <a:avLst/>
            </a:prstGeom>
            <a:solidFill>
              <a:schemeClr val="folHlink"/>
            </a:solidFill>
            <a:ln w="9525">
              <a:noFill/>
              <a:miter lim="800000"/>
              <a:headEnd/>
              <a:tailEnd/>
            </a:ln>
          </p:spPr>
          <p:txBody>
            <a:bodyPr wrap="none" anchor="ctr"/>
            <a:lstStyle/>
            <a:p>
              <a:pPr algn="ctr"/>
              <a:endParaRPr kumimoji="1" lang="en-GB" altLang="zh-CN" sz="2400">
                <a:latin typeface="Tahoma" pitchFamily="34" charset="0"/>
              </a:endParaRPr>
            </a:p>
          </p:txBody>
        </p:sp>
        <p:sp>
          <p:nvSpPr>
            <p:cNvPr id="98316" name="Rectangle 6"/>
            <p:cNvSpPr>
              <a:spLocks noChangeArrowheads="1"/>
            </p:cNvSpPr>
            <p:nvPr/>
          </p:nvSpPr>
          <p:spPr bwMode="ltGray">
            <a:xfrm>
              <a:off x="574" y="958"/>
              <a:ext cx="232" cy="299"/>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endParaRPr kumimoji="1" lang="en-GB" altLang="zh-CN" sz="2400">
                <a:latin typeface="Tahoma" pitchFamily="34" charset="0"/>
              </a:endParaRPr>
            </a:p>
          </p:txBody>
        </p:sp>
        <p:sp>
          <p:nvSpPr>
            <p:cNvPr id="98317" name="Rectangle 7"/>
            <p:cNvSpPr>
              <a:spLocks noChangeArrowheads="1"/>
            </p:cNvSpPr>
            <p:nvPr/>
          </p:nvSpPr>
          <p:spPr bwMode="ltGray">
            <a:xfrm>
              <a:off x="80" y="912"/>
              <a:ext cx="353" cy="266"/>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pPr algn="ctr"/>
              <a:endParaRPr kumimoji="1" lang="en-GB" altLang="zh-CN" sz="2400">
                <a:latin typeface="Tahoma" pitchFamily="34" charset="0"/>
              </a:endParaRPr>
            </a:p>
          </p:txBody>
        </p:sp>
        <p:sp>
          <p:nvSpPr>
            <p:cNvPr id="98318" name="Rectangle 8"/>
            <p:cNvSpPr>
              <a:spLocks noChangeArrowheads="1"/>
            </p:cNvSpPr>
            <p:nvPr/>
          </p:nvSpPr>
          <p:spPr bwMode="gray">
            <a:xfrm>
              <a:off x="480" y="624"/>
              <a:ext cx="20" cy="663"/>
            </a:xfrm>
            <a:prstGeom prst="rect">
              <a:avLst/>
            </a:prstGeom>
            <a:solidFill>
              <a:schemeClr val="bg2"/>
            </a:solidFill>
            <a:ln w="9525">
              <a:noFill/>
              <a:miter lim="800000"/>
              <a:headEnd/>
              <a:tailEnd/>
            </a:ln>
          </p:spPr>
          <p:txBody>
            <a:bodyPr wrap="none" anchor="ctr"/>
            <a:lstStyle/>
            <a:p>
              <a:pPr algn="ctr"/>
              <a:endParaRPr kumimoji="1" lang="en-GB" altLang="zh-CN" sz="2400">
                <a:latin typeface="Tahoma" pitchFamily="34" charset="0"/>
              </a:endParaRPr>
            </a:p>
          </p:txBody>
        </p:sp>
        <p:sp>
          <p:nvSpPr>
            <p:cNvPr id="98319" name="Rectangle 9"/>
            <p:cNvSpPr>
              <a:spLocks noChangeArrowheads="1"/>
            </p:cNvSpPr>
            <p:nvPr/>
          </p:nvSpPr>
          <p:spPr bwMode="gray">
            <a:xfrm>
              <a:off x="279" y="1122"/>
              <a:ext cx="5182" cy="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algn="ctr"/>
              <a:endParaRPr kumimoji="1" lang="en-GB" altLang="zh-CN" sz="2400">
                <a:latin typeface="Tahoma" pitchFamily="34" charset="0"/>
              </a:endParaRPr>
            </a:p>
          </p:txBody>
        </p:sp>
      </p:grpSp>
      <p:pic>
        <p:nvPicPr>
          <p:cNvPr id="98306" name="Picture 10" descr="BD14578_"/>
          <p:cNvPicPr>
            <a:picLocks noChangeAspect="1" noChangeArrowheads="1"/>
          </p:cNvPicPr>
          <p:nvPr/>
        </p:nvPicPr>
        <p:blipFill>
          <a:blip r:embed="rId3"/>
          <a:srcRect/>
          <a:stretch>
            <a:fillRect/>
          </a:stretch>
        </p:blipFill>
        <p:spPr bwMode="auto">
          <a:xfrm>
            <a:off x="1314450" y="1854200"/>
            <a:ext cx="228600" cy="228600"/>
          </a:xfrm>
          <a:prstGeom prst="rect">
            <a:avLst/>
          </a:prstGeom>
          <a:noFill/>
          <a:ln w="9525">
            <a:noFill/>
            <a:miter lim="800000"/>
            <a:headEnd/>
            <a:tailEnd/>
          </a:ln>
        </p:spPr>
      </p:pic>
      <p:pic>
        <p:nvPicPr>
          <p:cNvPr id="98307" name="Picture 11" descr="BD14578_"/>
          <p:cNvPicPr>
            <a:picLocks noChangeAspect="1" noChangeArrowheads="1"/>
          </p:cNvPicPr>
          <p:nvPr/>
        </p:nvPicPr>
        <p:blipFill>
          <a:blip r:embed="rId3"/>
          <a:srcRect/>
          <a:stretch>
            <a:fillRect/>
          </a:stretch>
        </p:blipFill>
        <p:spPr bwMode="auto">
          <a:xfrm>
            <a:off x="1295400" y="2616200"/>
            <a:ext cx="228600" cy="228600"/>
          </a:xfrm>
          <a:prstGeom prst="rect">
            <a:avLst/>
          </a:prstGeom>
          <a:noFill/>
          <a:ln w="9525">
            <a:noFill/>
            <a:miter lim="800000"/>
            <a:headEnd/>
            <a:tailEnd/>
          </a:ln>
        </p:spPr>
      </p:pic>
      <p:pic>
        <p:nvPicPr>
          <p:cNvPr id="98308" name="Picture 12" descr="BD14578_"/>
          <p:cNvPicPr>
            <a:picLocks noChangeAspect="1" noChangeArrowheads="1"/>
          </p:cNvPicPr>
          <p:nvPr/>
        </p:nvPicPr>
        <p:blipFill>
          <a:blip r:embed="rId3"/>
          <a:srcRect/>
          <a:stretch>
            <a:fillRect/>
          </a:stretch>
        </p:blipFill>
        <p:spPr bwMode="auto">
          <a:xfrm>
            <a:off x="1295400" y="3502025"/>
            <a:ext cx="228600" cy="228600"/>
          </a:xfrm>
          <a:prstGeom prst="rect">
            <a:avLst/>
          </a:prstGeom>
          <a:noFill/>
          <a:ln w="9525">
            <a:noFill/>
            <a:miter lim="800000"/>
            <a:headEnd/>
            <a:tailEnd/>
          </a:ln>
        </p:spPr>
      </p:pic>
      <p:sp>
        <p:nvSpPr>
          <p:cNvPr id="98309" name="Text Box 13"/>
          <p:cNvSpPr txBox="1">
            <a:spLocks noChangeArrowheads="1"/>
          </p:cNvSpPr>
          <p:nvPr/>
        </p:nvSpPr>
        <p:spPr bwMode="auto">
          <a:xfrm>
            <a:off x="1524000" y="1625600"/>
            <a:ext cx="7327900" cy="628650"/>
          </a:xfrm>
          <a:prstGeom prst="rect">
            <a:avLst/>
          </a:prstGeom>
          <a:noFill/>
          <a:ln w="9525">
            <a:noFill/>
            <a:miter lim="800000"/>
            <a:headEnd/>
            <a:tailEnd/>
          </a:ln>
        </p:spPr>
        <p:txBody>
          <a:bodyPr>
            <a:spAutoFit/>
          </a:bodyPr>
          <a:lstStyle/>
          <a:p>
            <a:pPr marL="533400" indent="-533400" defTabSz="914400">
              <a:lnSpc>
                <a:spcPct val="110000"/>
              </a:lnSpc>
              <a:spcBef>
                <a:spcPct val="20000"/>
              </a:spcBef>
              <a:buClr>
                <a:schemeClr val="folHlink"/>
              </a:buClr>
              <a:buSzPct val="60000"/>
              <a:buFont typeface="Wingdings" pitchFamily="2" charset="2"/>
              <a:buNone/>
            </a:pPr>
            <a:r>
              <a:rPr lang="en-US" altLang="zh-CN" sz="2800">
                <a:solidFill>
                  <a:srgbClr val="0D0D0D"/>
                </a:solidFill>
                <a:latin typeface="Tahoma" pitchFamily="34" charset="0"/>
                <a:ea typeface="宋体" pitchFamily="2" charset="-122"/>
              </a:rPr>
              <a:t>1 Tuning adaptive margin FD (TAM FD)</a:t>
            </a:r>
            <a:r>
              <a:rPr lang="zh-CN" altLang="en-US" sz="3200" b="1">
                <a:solidFill>
                  <a:srgbClr val="0D0D0D"/>
                </a:solidFill>
                <a:latin typeface="Tahoma" pitchFamily="34" charset="0"/>
                <a:ea typeface="宋体" pitchFamily="2" charset="-122"/>
              </a:rPr>
              <a:t>       </a:t>
            </a:r>
            <a:endParaRPr lang="en-US" altLang="zh-CN" sz="3200" b="1">
              <a:solidFill>
                <a:srgbClr val="0D0D0D"/>
              </a:solidFill>
              <a:latin typeface="Tahoma" pitchFamily="34" charset="0"/>
              <a:ea typeface="宋体" pitchFamily="2" charset="-122"/>
            </a:endParaRPr>
          </a:p>
        </p:txBody>
      </p:sp>
      <p:sp>
        <p:nvSpPr>
          <p:cNvPr id="98310" name="Text Box 14"/>
          <p:cNvSpPr txBox="1">
            <a:spLocks noChangeArrowheads="1"/>
          </p:cNvSpPr>
          <p:nvPr/>
        </p:nvSpPr>
        <p:spPr bwMode="auto">
          <a:xfrm>
            <a:off x="1524000" y="2352675"/>
            <a:ext cx="6354763" cy="1117600"/>
          </a:xfrm>
          <a:prstGeom prst="rect">
            <a:avLst/>
          </a:prstGeom>
          <a:noFill/>
          <a:ln w="9525">
            <a:noFill/>
            <a:miter lim="800000"/>
            <a:headEnd/>
            <a:tailEnd/>
          </a:ln>
        </p:spPr>
        <p:txBody>
          <a:bodyPr wrap="none">
            <a:spAutoFit/>
          </a:bodyPr>
          <a:lstStyle/>
          <a:p>
            <a:pPr marL="533400" indent="-533400" defTabSz="914400">
              <a:lnSpc>
                <a:spcPct val="110000"/>
              </a:lnSpc>
              <a:spcBef>
                <a:spcPct val="20000"/>
              </a:spcBef>
              <a:buClr>
                <a:schemeClr val="folHlink"/>
              </a:buClr>
              <a:buSzPct val="60000"/>
              <a:buFont typeface="Wingdings" pitchFamily="2" charset="2"/>
              <a:buNone/>
            </a:pPr>
            <a:r>
              <a:rPr lang="en-US" altLang="zh-CN" sz="2800" dirty="0">
                <a:solidFill>
                  <a:srgbClr val="0D0D0D"/>
                </a:solidFill>
                <a:latin typeface="Tahoma" pitchFamily="34" charset="0"/>
                <a:ea typeface="宋体" pitchFamily="2" charset="-122"/>
              </a:rPr>
              <a:t>2 Exponential distribution FD (ED FD):</a:t>
            </a:r>
          </a:p>
          <a:p>
            <a:pPr marL="533400" indent="-533400" defTabSz="914400">
              <a:lnSpc>
                <a:spcPct val="110000"/>
              </a:lnSpc>
              <a:spcBef>
                <a:spcPct val="20000"/>
              </a:spcBef>
              <a:buClr>
                <a:schemeClr val="folHlink"/>
              </a:buClr>
              <a:buSzPct val="60000"/>
              <a:buFont typeface="Wingdings" pitchFamily="2" charset="2"/>
              <a:buNone/>
            </a:pPr>
            <a:r>
              <a:rPr lang="zh-CN" altLang="en-US" sz="2800" dirty="0">
                <a:solidFill>
                  <a:srgbClr val="0D0D0D"/>
                </a:solidFill>
                <a:latin typeface="Tahoma" pitchFamily="34" charset="0"/>
                <a:ea typeface="宋体" pitchFamily="2" charset="-122"/>
              </a:rPr>
              <a:t>   </a:t>
            </a:r>
            <a:r>
              <a:rPr lang="en-US" altLang="zh-CN" sz="2800" dirty="0">
                <a:solidFill>
                  <a:srgbClr val="0D0D0D"/>
                </a:solidFill>
                <a:latin typeface="Tahoma" pitchFamily="34" charset="0"/>
                <a:ea typeface="宋体" pitchFamily="2" charset="-122"/>
              </a:rPr>
              <a:t>Normal Distribution in Phi FD [18-19]</a:t>
            </a:r>
          </a:p>
        </p:txBody>
      </p:sp>
      <p:sp>
        <p:nvSpPr>
          <p:cNvPr id="98311" name="Text Box 15"/>
          <p:cNvSpPr txBox="1">
            <a:spLocks noChangeArrowheads="1"/>
          </p:cNvSpPr>
          <p:nvPr/>
        </p:nvSpPr>
        <p:spPr bwMode="auto">
          <a:xfrm>
            <a:off x="1524000" y="3378200"/>
            <a:ext cx="6858000" cy="1031875"/>
          </a:xfrm>
          <a:prstGeom prst="rect">
            <a:avLst/>
          </a:prstGeom>
          <a:noFill/>
          <a:ln w="9525">
            <a:noFill/>
            <a:miter lim="800000"/>
            <a:headEnd/>
            <a:tailEnd/>
          </a:ln>
        </p:spPr>
        <p:txBody>
          <a:bodyPr>
            <a:spAutoFit/>
          </a:bodyPr>
          <a:lstStyle/>
          <a:p>
            <a:pPr marL="533400" indent="-533400" defTabSz="914400">
              <a:lnSpc>
                <a:spcPct val="110000"/>
              </a:lnSpc>
              <a:spcBef>
                <a:spcPct val="20000"/>
              </a:spcBef>
              <a:buClr>
                <a:schemeClr val="folHlink"/>
              </a:buClr>
              <a:buSzPct val="60000"/>
              <a:buFont typeface="Wingdings" pitchFamily="2" charset="2"/>
              <a:buNone/>
            </a:pPr>
            <a:r>
              <a:rPr lang="en-US" altLang="zh-CN" sz="2800" b="1">
                <a:solidFill>
                  <a:srgbClr val="0D0D0D"/>
                </a:solidFill>
                <a:latin typeface="Tahoma" pitchFamily="34" charset="0"/>
                <a:ea typeface="宋体" pitchFamily="2" charset="-122"/>
              </a:rPr>
              <a:t>3 Self-tuning FD (S FD):</a:t>
            </a:r>
            <a:r>
              <a:rPr lang="zh-CN" altLang="en-US" sz="2800" b="1">
                <a:solidFill>
                  <a:srgbClr val="0D0D0D"/>
                </a:solidFill>
                <a:latin typeface="Tahoma" pitchFamily="34" charset="0"/>
                <a:ea typeface="宋体" pitchFamily="2" charset="-122"/>
              </a:rPr>
              <a:t>   </a:t>
            </a:r>
            <a:r>
              <a:rPr lang="en-US" altLang="zh-CN" sz="2800" b="1">
                <a:solidFill>
                  <a:srgbClr val="0D0D0D"/>
                </a:solidFill>
                <a:latin typeface="Tahoma" pitchFamily="34" charset="0"/>
                <a:ea typeface="宋体" pitchFamily="2" charset="-122"/>
              </a:rPr>
              <a:t>Self-tunes its parameters</a:t>
            </a:r>
          </a:p>
        </p:txBody>
      </p:sp>
      <p:sp>
        <p:nvSpPr>
          <p:cNvPr id="98312" name="Text Box 16"/>
          <p:cNvSpPr txBox="1">
            <a:spLocks noChangeArrowheads="1"/>
          </p:cNvSpPr>
          <p:nvPr/>
        </p:nvSpPr>
        <p:spPr bwMode="auto">
          <a:xfrm>
            <a:off x="1512888" y="609600"/>
            <a:ext cx="6157912" cy="762000"/>
          </a:xfrm>
          <a:prstGeom prst="rect">
            <a:avLst/>
          </a:prstGeom>
          <a:noFill/>
          <a:ln w="9525">
            <a:noFill/>
            <a:miter lim="800000"/>
            <a:headEnd/>
            <a:tailEnd/>
          </a:ln>
        </p:spPr>
        <p:txBody>
          <a:bodyPr wrap="none">
            <a:spAutoFit/>
          </a:bodyPr>
          <a:lstStyle/>
          <a:p>
            <a:pPr marL="533400" indent="-533400" algn="ctr" defTabSz="914400">
              <a:lnSpc>
                <a:spcPct val="110000"/>
              </a:lnSpc>
              <a:spcBef>
                <a:spcPct val="20000"/>
              </a:spcBef>
              <a:buClr>
                <a:schemeClr val="folHlink"/>
              </a:buClr>
              <a:buSzPct val="60000"/>
              <a:buFont typeface="Wingdings" pitchFamily="2" charset="2"/>
              <a:buNone/>
            </a:pPr>
            <a:r>
              <a:rPr lang="en-US" altLang="zh-CN" sz="4000">
                <a:solidFill>
                  <a:schemeClr val="folHlink"/>
                </a:solidFill>
                <a:latin typeface="Tahoma" pitchFamily="34" charset="0"/>
                <a:ea typeface="宋体" pitchFamily="2" charset="-122"/>
              </a:rPr>
              <a:t>Outline of failure detectors</a:t>
            </a:r>
            <a:endParaRPr lang="zh-CN" altLang="en-US" sz="4000">
              <a:solidFill>
                <a:schemeClr val="folHlink"/>
              </a:solidFill>
              <a:latin typeface="Tahoma" pitchFamily="34" charset="0"/>
              <a:ea typeface="宋体" pitchFamily="2" charset="-122"/>
            </a:endParaRPr>
          </a:p>
        </p:txBody>
      </p:sp>
      <p:sp>
        <p:nvSpPr>
          <p:cNvPr id="17" name="矩形 5"/>
          <p:cNvSpPr/>
          <p:nvPr/>
        </p:nvSpPr>
        <p:spPr bwMode="auto">
          <a:xfrm>
            <a:off x="685800" y="4918720"/>
            <a:ext cx="8229600" cy="1253480"/>
          </a:xfrm>
          <a:prstGeom prst="rect">
            <a:avLst/>
          </a:prstGeom>
          <a:solidFill>
            <a:srgbClr val="FFC000">
              <a:alpha val="8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400" dirty="0" smtClean="0">
                <a:solidFill>
                  <a:srgbClr val="000000"/>
                </a:solidFill>
                <a:latin typeface="Times New Roman"/>
                <a:cs typeface="Times New Roman"/>
              </a:rPr>
              <a:t>N</a:t>
            </a:r>
            <a:r>
              <a:rPr lang="en-US" altLang="zh-CN" sz="2400" dirty="0" smtClean="0">
                <a:solidFill>
                  <a:srgbClr val="000000"/>
                </a:solidFill>
                <a:latin typeface="Times New Roman"/>
                <a:cs typeface="Times New Roman"/>
              </a:rPr>
              <a:t>.</a:t>
            </a:r>
            <a:r>
              <a:rPr lang="en-US" sz="2400" dirty="0" smtClean="0">
                <a:solidFill>
                  <a:srgbClr val="000000"/>
                </a:solidFill>
                <a:latin typeface="Times New Roman"/>
                <a:cs typeface="Times New Roman"/>
              </a:rPr>
              <a:t> </a:t>
            </a:r>
            <a:r>
              <a:rPr lang="en-US" sz="2400" dirty="0">
                <a:solidFill>
                  <a:srgbClr val="000000"/>
                </a:solidFill>
                <a:latin typeface="Times New Roman"/>
                <a:cs typeface="Times New Roman"/>
              </a:rPr>
              <a:t>Xiong, A. V. </a:t>
            </a:r>
            <a:r>
              <a:rPr lang="en-US" sz="2400" dirty="0" err="1">
                <a:solidFill>
                  <a:srgbClr val="000000"/>
                </a:solidFill>
                <a:latin typeface="Times New Roman"/>
                <a:cs typeface="Times New Roman"/>
              </a:rPr>
              <a:t>Vasilakos</a:t>
            </a:r>
            <a:r>
              <a:rPr lang="en-US" sz="2400" dirty="0">
                <a:solidFill>
                  <a:srgbClr val="000000"/>
                </a:solidFill>
                <a:latin typeface="Times New Roman"/>
                <a:cs typeface="Times New Roman"/>
              </a:rPr>
              <a:t>, </a:t>
            </a:r>
            <a:r>
              <a:rPr lang="en-US" sz="2400" dirty="0" smtClean="0">
                <a:solidFill>
                  <a:srgbClr val="000000"/>
                </a:solidFill>
                <a:latin typeface="Times New Roman"/>
                <a:cs typeface="Times New Roman"/>
              </a:rPr>
              <a:t>J</a:t>
            </a:r>
            <a:r>
              <a:rPr lang="en-US" altLang="zh-CN" sz="2400" dirty="0" smtClean="0">
                <a:solidFill>
                  <a:srgbClr val="000000"/>
                </a:solidFill>
                <a:latin typeface="Times New Roman"/>
                <a:cs typeface="Times New Roman"/>
              </a:rPr>
              <a:t>.</a:t>
            </a:r>
            <a:r>
              <a:rPr lang="en-US" sz="2400" dirty="0" smtClean="0">
                <a:solidFill>
                  <a:srgbClr val="000000"/>
                </a:solidFill>
                <a:latin typeface="Times New Roman"/>
                <a:cs typeface="Times New Roman"/>
              </a:rPr>
              <a:t> </a:t>
            </a:r>
            <a:r>
              <a:rPr lang="en-US" sz="2400" dirty="0">
                <a:solidFill>
                  <a:srgbClr val="000000"/>
                </a:solidFill>
                <a:latin typeface="Times New Roman"/>
                <a:cs typeface="Times New Roman"/>
              </a:rPr>
              <a:t>Wu, </a:t>
            </a:r>
            <a:r>
              <a:rPr lang="en-US" sz="2400" dirty="0" smtClean="0">
                <a:solidFill>
                  <a:srgbClr val="000000"/>
                </a:solidFill>
                <a:latin typeface="Times New Roman"/>
                <a:cs typeface="Times New Roman"/>
              </a:rPr>
              <a:t>Y</a:t>
            </a:r>
            <a:r>
              <a:rPr lang="en-US" altLang="zh-CN" sz="2400" dirty="0" smtClean="0">
                <a:solidFill>
                  <a:srgbClr val="000000"/>
                </a:solidFill>
                <a:latin typeface="Times New Roman"/>
                <a:cs typeface="Times New Roman"/>
              </a:rPr>
              <a:t>.</a:t>
            </a:r>
            <a:r>
              <a:rPr lang="en-US" sz="2400" dirty="0" smtClean="0">
                <a:solidFill>
                  <a:srgbClr val="000000"/>
                </a:solidFill>
                <a:latin typeface="Times New Roman"/>
                <a:cs typeface="Times New Roman"/>
              </a:rPr>
              <a:t> </a:t>
            </a:r>
            <a:r>
              <a:rPr lang="en-US" sz="2400" dirty="0">
                <a:solidFill>
                  <a:srgbClr val="000000"/>
                </a:solidFill>
                <a:latin typeface="Times New Roman"/>
                <a:cs typeface="Times New Roman"/>
              </a:rPr>
              <a:t>Richard Yang, </a:t>
            </a:r>
            <a:r>
              <a:rPr lang="en-US" sz="2400" dirty="0" smtClean="0">
                <a:solidFill>
                  <a:srgbClr val="000000"/>
                </a:solidFill>
                <a:latin typeface="Times New Roman"/>
                <a:cs typeface="Times New Roman"/>
              </a:rPr>
              <a:t>A</a:t>
            </a:r>
            <a:r>
              <a:rPr lang="en-US" altLang="zh-CN" sz="2400" dirty="0" smtClean="0">
                <a:solidFill>
                  <a:srgbClr val="000000"/>
                </a:solidFill>
                <a:latin typeface="Times New Roman"/>
                <a:cs typeface="Times New Roman"/>
              </a:rPr>
              <a:t>.</a:t>
            </a:r>
            <a:r>
              <a:rPr lang="zh-CN" altLang="en-US" sz="2400" dirty="0">
                <a:solidFill>
                  <a:srgbClr val="000000"/>
                </a:solidFill>
                <a:latin typeface="Times New Roman"/>
                <a:cs typeface="Times New Roman"/>
              </a:rPr>
              <a:t> </a:t>
            </a:r>
            <a:r>
              <a:rPr lang="en-US" sz="2400" dirty="0" err="1" smtClean="0">
                <a:solidFill>
                  <a:srgbClr val="000000"/>
                </a:solidFill>
                <a:latin typeface="Times New Roman"/>
                <a:cs typeface="Times New Roman"/>
              </a:rPr>
              <a:t>Rindos</a:t>
            </a:r>
            <a:r>
              <a:rPr lang="en-US" sz="2400" dirty="0">
                <a:solidFill>
                  <a:srgbClr val="000000"/>
                </a:solidFill>
                <a:latin typeface="Times New Roman"/>
                <a:cs typeface="Times New Roman"/>
              </a:rPr>
              <a:t>, </a:t>
            </a:r>
            <a:r>
              <a:rPr lang="en-US" sz="2400" dirty="0" smtClean="0">
                <a:solidFill>
                  <a:srgbClr val="000000"/>
                </a:solidFill>
                <a:latin typeface="Times New Roman"/>
                <a:cs typeface="Times New Roman"/>
              </a:rPr>
              <a:t>Y</a:t>
            </a:r>
            <a:r>
              <a:rPr lang="en-US" altLang="zh-CN" sz="2400" dirty="0" smtClean="0">
                <a:solidFill>
                  <a:srgbClr val="000000"/>
                </a:solidFill>
                <a:latin typeface="Times New Roman"/>
                <a:cs typeface="Times New Roman"/>
              </a:rPr>
              <a:t>.</a:t>
            </a:r>
            <a:r>
              <a:rPr lang="en-US" sz="2400" dirty="0" smtClean="0">
                <a:solidFill>
                  <a:srgbClr val="000000"/>
                </a:solidFill>
                <a:latin typeface="Times New Roman"/>
                <a:cs typeface="Times New Roman"/>
              </a:rPr>
              <a:t> </a:t>
            </a:r>
            <a:r>
              <a:rPr lang="en-US" sz="2400" dirty="0">
                <a:solidFill>
                  <a:srgbClr val="000000"/>
                </a:solidFill>
                <a:latin typeface="Times New Roman"/>
                <a:cs typeface="Times New Roman"/>
              </a:rPr>
              <a:t>Zhou, </a:t>
            </a:r>
            <a:r>
              <a:rPr lang="en-US" sz="2400" dirty="0" smtClean="0">
                <a:solidFill>
                  <a:srgbClr val="000000"/>
                </a:solidFill>
                <a:latin typeface="Times New Roman"/>
                <a:cs typeface="Times New Roman"/>
              </a:rPr>
              <a:t>W</a:t>
            </a:r>
            <a:r>
              <a:rPr lang="en-US" altLang="zh-CN" sz="2400" dirty="0" smtClean="0">
                <a:solidFill>
                  <a:srgbClr val="000000"/>
                </a:solidFill>
                <a:latin typeface="Times New Roman"/>
                <a:cs typeface="Times New Roman"/>
              </a:rPr>
              <a:t>.</a:t>
            </a:r>
            <a:r>
              <a:rPr lang="en-US" sz="2400" dirty="0" smtClean="0">
                <a:solidFill>
                  <a:srgbClr val="000000"/>
                </a:solidFill>
                <a:latin typeface="Times New Roman"/>
                <a:cs typeface="Times New Roman"/>
              </a:rPr>
              <a:t> </a:t>
            </a:r>
            <a:r>
              <a:rPr lang="en-US" sz="2400" dirty="0">
                <a:solidFill>
                  <a:srgbClr val="000000"/>
                </a:solidFill>
                <a:latin typeface="Times New Roman"/>
                <a:cs typeface="Times New Roman"/>
              </a:rPr>
              <a:t>Song, </a:t>
            </a:r>
            <a:r>
              <a:rPr lang="en-US" sz="2400" dirty="0" smtClean="0">
                <a:solidFill>
                  <a:srgbClr val="000000"/>
                </a:solidFill>
                <a:latin typeface="Times New Roman"/>
                <a:cs typeface="Times New Roman"/>
              </a:rPr>
              <a:t>Y</a:t>
            </a:r>
            <a:r>
              <a:rPr lang="en-US" altLang="zh-CN" sz="2400" dirty="0" smtClean="0">
                <a:solidFill>
                  <a:srgbClr val="000000"/>
                </a:solidFill>
                <a:latin typeface="Times New Roman"/>
                <a:cs typeface="Times New Roman"/>
              </a:rPr>
              <a:t>.</a:t>
            </a:r>
            <a:r>
              <a:rPr lang="zh-CN" altLang="en-US" sz="2400" dirty="0" smtClean="0">
                <a:solidFill>
                  <a:srgbClr val="000000"/>
                </a:solidFill>
                <a:latin typeface="Times New Roman"/>
                <a:cs typeface="Times New Roman"/>
              </a:rPr>
              <a:t> </a:t>
            </a:r>
            <a:r>
              <a:rPr lang="en-US" sz="2400" dirty="0" smtClean="0">
                <a:solidFill>
                  <a:srgbClr val="000000"/>
                </a:solidFill>
                <a:latin typeface="Times New Roman"/>
                <a:cs typeface="Times New Roman"/>
              </a:rPr>
              <a:t>Pan</a:t>
            </a:r>
            <a:r>
              <a:rPr lang="en-US" altLang="zh-CN" sz="2400" dirty="0" smtClean="0">
                <a:solidFill>
                  <a:srgbClr val="000000"/>
                </a:solidFill>
                <a:latin typeface="Times New Roman"/>
                <a:cs typeface="Times New Roman"/>
              </a:rPr>
              <a:t>,</a:t>
            </a:r>
            <a:r>
              <a:rPr lang="zh-CN" altLang="en-US" sz="2400" dirty="0">
                <a:solidFill>
                  <a:srgbClr val="000000"/>
                </a:solidFill>
                <a:latin typeface="Times New Roman"/>
                <a:cs typeface="Times New Roman"/>
              </a:rPr>
              <a:t> </a:t>
            </a:r>
            <a:r>
              <a:rPr lang="en-US" sz="2400" dirty="0" smtClean="0">
                <a:solidFill>
                  <a:srgbClr val="000000"/>
                </a:solidFill>
                <a:latin typeface="Times New Roman"/>
                <a:cs typeface="Times New Roman"/>
              </a:rPr>
              <a:t>A </a:t>
            </a:r>
            <a:r>
              <a:rPr lang="en-US" sz="2400" dirty="0">
                <a:solidFill>
                  <a:srgbClr val="000000"/>
                </a:solidFill>
                <a:latin typeface="Times New Roman"/>
                <a:cs typeface="Times New Roman"/>
              </a:rPr>
              <a:t>Self-tuning Failure Detection Scheme for Cloud Computing Service. </a:t>
            </a:r>
            <a:r>
              <a:rPr lang="en-US" altLang="zh-CN" sz="2400" dirty="0" smtClean="0">
                <a:solidFill>
                  <a:srgbClr val="FF0000"/>
                </a:solidFill>
                <a:latin typeface="Times New Roman"/>
                <a:cs typeface="Times New Roman"/>
              </a:rPr>
              <a:t>IEEE</a:t>
            </a:r>
            <a:r>
              <a:rPr lang="zh-CN" altLang="en-US" sz="2400" dirty="0" smtClean="0">
                <a:solidFill>
                  <a:srgbClr val="FF0000"/>
                </a:solidFill>
                <a:latin typeface="Times New Roman"/>
                <a:cs typeface="Times New Roman"/>
              </a:rPr>
              <a:t> </a:t>
            </a:r>
            <a:r>
              <a:rPr lang="en-US" sz="2400" dirty="0" smtClean="0">
                <a:solidFill>
                  <a:srgbClr val="FF0000"/>
                </a:solidFill>
                <a:latin typeface="Times New Roman"/>
                <a:cs typeface="Times New Roman"/>
              </a:rPr>
              <a:t>IPDPS</a:t>
            </a:r>
            <a:r>
              <a:rPr lang="en-US" sz="2400" dirty="0" smtClean="0">
                <a:solidFill>
                  <a:srgbClr val="000000"/>
                </a:solidFill>
                <a:latin typeface="Times New Roman"/>
                <a:cs typeface="Times New Roman"/>
              </a:rPr>
              <a:t> </a:t>
            </a:r>
            <a:r>
              <a:rPr lang="en-US" sz="2400" dirty="0">
                <a:solidFill>
                  <a:srgbClr val="000000"/>
                </a:solidFill>
                <a:latin typeface="Times New Roman"/>
                <a:cs typeface="Times New Roman"/>
              </a:rPr>
              <a:t>2012: 668-</a:t>
            </a:r>
            <a:r>
              <a:rPr lang="en-US" sz="2400" dirty="0" smtClean="0">
                <a:solidFill>
                  <a:srgbClr val="000000"/>
                </a:solidFill>
                <a:latin typeface="Times New Roman"/>
                <a:cs typeface="Times New Roman"/>
              </a:rPr>
              <a:t>679</a:t>
            </a:r>
            <a:r>
              <a:rPr lang="en-US" altLang="zh-CN" sz="2400" dirty="0" smtClean="0">
                <a:solidFill>
                  <a:srgbClr val="000000"/>
                </a:solidFill>
                <a:latin typeface="Times New Roman"/>
                <a:cs typeface="Times New Roman"/>
              </a:rPr>
              <a:t>.</a:t>
            </a:r>
            <a:endParaRPr lang="en-US" altLang="zh-CN" sz="2400" dirty="0">
              <a:solidFill>
                <a:srgbClr val="FF0000"/>
              </a:solidFill>
            </a:endParaRPr>
          </a:p>
          <a:p>
            <a:pPr algn="just" eaLnBrk="0" hangingPunct="0">
              <a:spcBef>
                <a:spcPct val="30000"/>
              </a:spcBef>
              <a:defRPr/>
            </a:pPr>
            <a:endParaRPr lang="en-US" altLang="zh-CN" dirty="0" smtClean="0">
              <a:solidFill>
                <a:srgbClr val="FF0000"/>
              </a:solidFill>
            </a:endParaRPr>
          </a:p>
        </p:txBody>
      </p:sp>
    </p:spTree>
    <p:extLst>
      <p:ext uri="{BB962C8B-B14F-4D97-AF65-F5344CB8AC3E}">
        <p14:creationId xmlns:p14="http://schemas.microsoft.com/office/powerpoint/2010/main" val="2274980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Grp="1"/>
          </p:cNvSpPr>
          <p:nvPr>
            <p:ph type="title" idx="4294967295"/>
          </p:nvPr>
        </p:nvSpPr>
        <p:spPr>
          <a:xfrm>
            <a:off x="1800225" y="228600"/>
            <a:ext cx="8791575" cy="1058862"/>
          </a:xfrm>
        </p:spPr>
        <p:txBody>
          <a:bodyPr/>
          <a:lstStyle/>
          <a:p>
            <a:pPr eaLnBrk="1" hangingPunct="1"/>
            <a:r>
              <a:rPr lang="en-US" altLang="zh-CN" dirty="0" smtClean="0">
                <a:latin typeface="Times New Roman" pitchFamily="18" charset="0"/>
                <a:ea typeface="宋体" pitchFamily="2" charset="-122"/>
              </a:rPr>
              <a:t>3. Self-tuning FD </a:t>
            </a:r>
          </a:p>
        </p:txBody>
      </p:sp>
      <p:sp>
        <p:nvSpPr>
          <p:cNvPr id="94212" name="Rectangle 3"/>
          <p:cNvSpPr>
            <a:spLocks noGrp="1"/>
          </p:cNvSpPr>
          <p:nvPr>
            <p:ph type="body" sz="half" idx="4294967295"/>
          </p:nvPr>
        </p:nvSpPr>
        <p:spPr>
          <a:xfrm>
            <a:off x="838200" y="1143000"/>
            <a:ext cx="7772400" cy="4419600"/>
          </a:xfrm>
        </p:spPr>
        <p:txBody>
          <a:bodyPr/>
          <a:lstStyle/>
          <a:p>
            <a:pPr eaLnBrk="1" hangingPunct="1">
              <a:lnSpc>
                <a:spcPct val="90000"/>
              </a:lnSpc>
            </a:pPr>
            <a:endParaRPr lang="en-US" altLang="zh-CN" sz="2000" b="1" dirty="0" smtClean="0">
              <a:latin typeface="CMR9"/>
              <a:ea typeface="宋体" pitchFamily="2" charset="-122"/>
            </a:endParaRPr>
          </a:p>
          <a:p>
            <a:pPr eaLnBrk="1" hangingPunct="1">
              <a:lnSpc>
                <a:spcPct val="90000"/>
              </a:lnSpc>
            </a:pPr>
            <a:r>
              <a:rPr lang="en-US" altLang="zh-CN" sz="2000" dirty="0" smtClean="0">
                <a:ea typeface="宋体" pitchFamily="2" charset="-122"/>
              </a:rPr>
              <a:t>Users give target </a:t>
            </a:r>
            <a:r>
              <a:rPr lang="en-US" altLang="zh-CN" sz="2000" dirty="0" err="1" smtClean="0">
                <a:ea typeface="宋体" pitchFamily="2" charset="-122"/>
              </a:rPr>
              <a:t>QoS</a:t>
            </a:r>
            <a:r>
              <a:rPr lang="en-US" altLang="zh-CN" sz="2000" dirty="0" smtClean="0">
                <a:ea typeface="宋体" pitchFamily="2" charset="-122"/>
              </a:rPr>
              <a:t>, How to provide corresponding </a:t>
            </a:r>
            <a:r>
              <a:rPr lang="en-US" altLang="zh-CN" sz="2000" dirty="0" err="1" smtClean="0">
                <a:ea typeface="宋体" pitchFamily="2" charset="-122"/>
              </a:rPr>
              <a:t>QoS</a:t>
            </a:r>
            <a:r>
              <a:rPr lang="en-US" altLang="zh-CN" sz="2000" dirty="0" smtClean="0">
                <a:ea typeface="宋体" pitchFamily="2" charset="-122"/>
              </a:rPr>
              <a:t>?</a:t>
            </a:r>
          </a:p>
          <a:p>
            <a:pPr eaLnBrk="1" hangingPunct="1">
              <a:lnSpc>
                <a:spcPct val="90000"/>
              </a:lnSpc>
            </a:pPr>
            <a:endParaRPr lang="en-US" altLang="zh-CN" sz="2000" dirty="0" smtClean="0">
              <a:ea typeface="宋体" pitchFamily="2" charset="-122"/>
            </a:endParaRPr>
          </a:p>
          <a:p>
            <a:pPr eaLnBrk="1" hangingPunct="1">
              <a:lnSpc>
                <a:spcPct val="90000"/>
              </a:lnSpc>
              <a:buFont typeface="Arial" charset="0"/>
              <a:buNone/>
            </a:pPr>
            <a:r>
              <a:rPr lang="en-US" altLang="zh-CN" sz="2000" dirty="0" smtClean="0">
                <a:solidFill>
                  <a:schemeClr val="folHlink"/>
                </a:solidFill>
                <a:ea typeface="宋体" pitchFamily="2" charset="-122"/>
              </a:rPr>
              <a:t>Chen FD [30] </a:t>
            </a:r>
          </a:p>
          <a:p>
            <a:pPr eaLnBrk="1" hangingPunct="1">
              <a:lnSpc>
                <a:spcPct val="90000"/>
              </a:lnSpc>
            </a:pPr>
            <a:r>
              <a:rPr lang="en-US" altLang="zh-CN" sz="2000" dirty="0" smtClean="0">
                <a:ea typeface="宋体" pitchFamily="2" charset="-122"/>
              </a:rPr>
              <a:t>Giving a list of </a:t>
            </a:r>
            <a:r>
              <a:rPr lang="en-US" altLang="zh-CN" sz="2000" dirty="0" err="1" smtClean="0">
                <a:ea typeface="宋体" pitchFamily="2" charset="-122"/>
              </a:rPr>
              <a:t>QoS</a:t>
            </a:r>
            <a:r>
              <a:rPr lang="en-US" altLang="zh-CN" sz="2000" dirty="0" smtClean="0">
                <a:ea typeface="宋体" pitchFamily="2" charset="-122"/>
              </a:rPr>
              <a:t> services for users -- different parameters </a:t>
            </a:r>
          </a:p>
          <a:p>
            <a:pPr eaLnBrk="1" hangingPunct="1">
              <a:lnSpc>
                <a:spcPct val="90000"/>
              </a:lnSpc>
            </a:pPr>
            <a:r>
              <a:rPr lang="en-US" altLang="zh-CN" sz="2000" dirty="0" smtClean="0">
                <a:ea typeface="宋体" pitchFamily="2" charset="-122"/>
              </a:rPr>
              <a:t>For certain </a:t>
            </a:r>
            <a:r>
              <a:rPr lang="en-US" altLang="zh-CN" sz="2000" dirty="0" err="1" smtClean="0">
                <a:ea typeface="宋体" pitchFamily="2" charset="-122"/>
              </a:rPr>
              <a:t>QoS</a:t>
            </a:r>
            <a:r>
              <a:rPr lang="en-US" altLang="zh-CN" sz="2000" dirty="0" smtClean="0">
                <a:ea typeface="宋体" pitchFamily="2" charset="-122"/>
              </a:rPr>
              <a:t> service -- match the </a:t>
            </a:r>
            <a:r>
              <a:rPr lang="en-US" altLang="zh-CN" sz="2000" dirty="0" err="1" smtClean="0">
                <a:ea typeface="宋体" pitchFamily="2" charset="-122"/>
              </a:rPr>
              <a:t>QoS</a:t>
            </a:r>
            <a:r>
              <a:rPr lang="en-US" altLang="zh-CN" sz="2000" dirty="0" smtClean="0">
                <a:ea typeface="宋体" pitchFamily="2" charset="-122"/>
              </a:rPr>
              <a:t> requirement </a:t>
            </a:r>
          </a:p>
          <a:p>
            <a:pPr eaLnBrk="1" hangingPunct="1">
              <a:lnSpc>
                <a:spcPct val="90000"/>
              </a:lnSpc>
            </a:pPr>
            <a:r>
              <a:rPr lang="en-US" altLang="zh-CN" sz="2000" dirty="0" smtClean="0">
                <a:ea typeface="宋体" pitchFamily="2" charset="-122"/>
              </a:rPr>
              <a:t>Choose the corresponding parameters -- by hand.</a:t>
            </a:r>
          </a:p>
          <a:p>
            <a:pPr eaLnBrk="1" hangingPunct="1">
              <a:lnSpc>
                <a:spcPct val="90000"/>
              </a:lnSpc>
              <a:buFont typeface="Arial" charset="0"/>
              <a:buNone/>
            </a:pPr>
            <a:r>
              <a:rPr lang="en-US" altLang="zh-CN" sz="2000" dirty="0" smtClean="0">
                <a:solidFill>
                  <a:schemeClr val="folHlink"/>
                </a:solidFill>
                <a:ea typeface="宋体" pitchFamily="2" charset="-122"/>
              </a:rPr>
              <a:t>Problem</a:t>
            </a:r>
            <a:r>
              <a:rPr lang="en-US" altLang="zh-CN" sz="2000" dirty="0" smtClean="0">
                <a:ea typeface="宋体" pitchFamily="2" charset="-122"/>
              </a:rPr>
              <a:t>: it is not applicable for</a:t>
            </a:r>
          </a:p>
          <a:p>
            <a:pPr eaLnBrk="1" hangingPunct="1">
              <a:lnSpc>
                <a:spcPct val="90000"/>
              </a:lnSpc>
              <a:buFont typeface="Arial" charset="0"/>
              <a:buNone/>
            </a:pPr>
            <a:r>
              <a:rPr lang="en-US" altLang="zh-CN" sz="2000" dirty="0" smtClean="0">
                <a:ea typeface="宋体" pitchFamily="2" charset="-122"/>
              </a:rPr>
              <a:t>actual engineering applications.</a:t>
            </a:r>
            <a:r>
              <a:rPr lang="en-US" altLang="zh-CN" sz="1900" dirty="0" smtClean="0">
                <a:latin typeface="CMR9"/>
                <a:ea typeface="宋体" pitchFamily="2" charset="-122"/>
              </a:rPr>
              <a:t>   </a:t>
            </a:r>
          </a:p>
        </p:txBody>
      </p:sp>
      <p:grpSp>
        <p:nvGrpSpPr>
          <p:cNvPr id="94213" name="Group 4"/>
          <p:cNvGrpSpPr>
            <a:grpSpLocks/>
          </p:cNvGrpSpPr>
          <p:nvPr/>
        </p:nvGrpSpPr>
        <p:grpSpPr bwMode="auto">
          <a:xfrm>
            <a:off x="0" y="471488"/>
            <a:ext cx="8669338" cy="1052512"/>
            <a:chOff x="80" y="624"/>
            <a:chExt cx="5381" cy="663"/>
          </a:xfrm>
        </p:grpSpPr>
        <p:sp>
          <p:nvSpPr>
            <p:cNvPr id="94215" name="Rectangle 5"/>
            <p:cNvSpPr>
              <a:spLocks noChangeArrowheads="1"/>
            </p:cNvSpPr>
            <p:nvPr/>
          </p:nvSpPr>
          <p:spPr bwMode="ltGray">
            <a:xfrm>
              <a:off x="263" y="692"/>
              <a:ext cx="276" cy="299"/>
            </a:xfrm>
            <a:prstGeom prst="rect">
              <a:avLst/>
            </a:prstGeom>
            <a:solidFill>
              <a:schemeClr val="accent2"/>
            </a:solidFill>
            <a:ln w="9525">
              <a:noFill/>
              <a:miter lim="800000"/>
              <a:headEnd/>
              <a:tailEnd/>
            </a:ln>
          </p:spPr>
          <p:txBody>
            <a:bodyPr wrap="none" anchor="ctr"/>
            <a:lstStyle/>
            <a:p>
              <a:pPr algn="ctr"/>
              <a:endParaRPr kumimoji="1" lang="en-GB" altLang="zh-CN" sz="2400">
                <a:latin typeface="Tahoma" pitchFamily="34" charset="0"/>
              </a:endParaRPr>
            </a:p>
          </p:txBody>
        </p:sp>
        <p:sp>
          <p:nvSpPr>
            <p:cNvPr id="94216" name="Rectangle 6"/>
            <p:cNvSpPr>
              <a:spLocks noChangeArrowheads="1"/>
            </p:cNvSpPr>
            <p:nvPr/>
          </p:nvSpPr>
          <p:spPr bwMode="ltGray">
            <a:xfrm>
              <a:off x="504" y="692"/>
              <a:ext cx="207" cy="299"/>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pPr algn="ctr"/>
              <a:endParaRPr kumimoji="1" lang="en-GB" altLang="zh-CN" sz="2400">
                <a:latin typeface="Tahoma" pitchFamily="34" charset="0"/>
              </a:endParaRPr>
            </a:p>
          </p:txBody>
        </p:sp>
        <p:sp>
          <p:nvSpPr>
            <p:cNvPr id="94217" name="Rectangle 7"/>
            <p:cNvSpPr>
              <a:spLocks noChangeArrowheads="1"/>
            </p:cNvSpPr>
            <p:nvPr/>
          </p:nvSpPr>
          <p:spPr bwMode="ltGray">
            <a:xfrm>
              <a:off x="341" y="958"/>
              <a:ext cx="266" cy="299"/>
            </a:xfrm>
            <a:prstGeom prst="rect">
              <a:avLst/>
            </a:prstGeom>
            <a:solidFill>
              <a:schemeClr val="folHlink"/>
            </a:solidFill>
            <a:ln w="9525">
              <a:noFill/>
              <a:miter lim="800000"/>
              <a:headEnd/>
              <a:tailEnd/>
            </a:ln>
          </p:spPr>
          <p:txBody>
            <a:bodyPr wrap="none" anchor="ctr"/>
            <a:lstStyle/>
            <a:p>
              <a:pPr algn="ctr"/>
              <a:endParaRPr kumimoji="1" lang="en-GB" altLang="zh-CN" sz="2400">
                <a:latin typeface="Tahoma" pitchFamily="34" charset="0"/>
              </a:endParaRPr>
            </a:p>
          </p:txBody>
        </p:sp>
        <p:sp>
          <p:nvSpPr>
            <p:cNvPr id="94218" name="Rectangle 8"/>
            <p:cNvSpPr>
              <a:spLocks noChangeArrowheads="1"/>
            </p:cNvSpPr>
            <p:nvPr/>
          </p:nvSpPr>
          <p:spPr bwMode="ltGray">
            <a:xfrm>
              <a:off x="574" y="958"/>
              <a:ext cx="232" cy="299"/>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endParaRPr kumimoji="1" lang="en-GB" altLang="zh-CN" sz="2400">
                <a:latin typeface="Tahoma" pitchFamily="34" charset="0"/>
              </a:endParaRPr>
            </a:p>
          </p:txBody>
        </p:sp>
        <p:sp>
          <p:nvSpPr>
            <p:cNvPr id="94219" name="Rectangle 9"/>
            <p:cNvSpPr>
              <a:spLocks noChangeArrowheads="1"/>
            </p:cNvSpPr>
            <p:nvPr/>
          </p:nvSpPr>
          <p:spPr bwMode="ltGray">
            <a:xfrm>
              <a:off x="80" y="912"/>
              <a:ext cx="353" cy="266"/>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pPr algn="ctr"/>
              <a:endParaRPr kumimoji="1" lang="en-GB" altLang="zh-CN" sz="2400">
                <a:latin typeface="Tahoma" pitchFamily="34" charset="0"/>
              </a:endParaRPr>
            </a:p>
          </p:txBody>
        </p:sp>
        <p:sp>
          <p:nvSpPr>
            <p:cNvPr id="94220" name="Rectangle 10"/>
            <p:cNvSpPr>
              <a:spLocks noChangeArrowheads="1"/>
            </p:cNvSpPr>
            <p:nvPr/>
          </p:nvSpPr>
          <p:spPr bwMode="gray">
            <a:xfrm>
              <a:off x="480" y="624"/>
              <a:ext cx="20" cy="663"/>
            </a:xfrm>
            <a:prstGeom prst="rect">
              <a:avLst/>
            </a:prstGeom>
            <a:solidFill>
              <a:schemeClr val="bg2"/>
            </a:solidFill>
            <a:ln w="9525">
              <a:noFill/>
              <a:miter lim="800000"/>
              <a:headEnd/>
              <a:tailEnd/>
            </a:ln>
          </p:spPr>
          <p:txBody>
            <a:bodyPr wrap="none" anchor="ctr"/>
            <a:lstStyle/>
            <a:p>
              <a:pPr algn="ctr"/>
              <a:endParaRPr kumimoji="1" lang="en-GB" altLang="zh-CN" sz="2400">
                <a:latin typeface="Tahoma" pitchFamily="34" charset="0"/>
              </a:endParaRPr>
            </a:p>
          </p:txBody>
        </p:sp>
        <p:sp>
          <p:nvSpPr>
            <p:cNvPr id="94221" name="Rectangle 11"/>
            <p:cNvSpPr>
              <a:spLocks noChangeArrowheads="1"/>
            </p:cNvSpPr>
            <p:nvPr/>
          </p:nvSpPr>
          <p:spPr bwMode="gray">
            <a:xfrm>
              <a:off x="279" y="1122"/>
              <a:ext cx="5182" cy="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algn="ctr"/>
              <a:endParaRPr kumimoji="1" lang="en-GB" altLang="zh-CN" sz="2400">
                <a:latin typeface="Tahoma" pitchFamily="34" charset="0"/>
              </a:endParaRPr>
            </a:p>
          </p:txBody>
        </p:sp>
      </p:grpSp>
      <p:sp>
        <p:nvSpPr>
          <p:cNvPr id="94214" name="Rectangle 12"/>
          <p:cNvSpPr>
            <a:spLocks noChangeArrowheads="1"/>
          </p:cNvSpPr>
          <p:nvPr/>
        </p:nvSpPr>
        <p:spPr bwMode="auto">
          <a:xfrm>
            <a:off x="2924175" y="2509838"/>
            <a:ext cx="9144000" cy="0"/>
          </a:xfrm>
          <a:prstGeom prst="rect">
            <a:avLst/>
          </a:prstGeom>
          <a:noFill/>
          <a:ln w="9525">
            <a:noFill/>
            <a:miter lim="800000"/>
            <a:headEnd/>
            <a:tailEnd/>
          </a:ln>
        </p:spPr>
        <p:txBody>
          <a:bodyPr>
            <a:spAutoFit/>
          </a:bodyPr>
          <a:lstStyle/>
          <a:p>
            <a:endParaRPr lang="zh-CN" altLang="en-US"/>
          </a:p>
        </p:txBody>
      </p:sp>
      <p:graphicFrame>
        <p:nvGraphicFramePr>
          <p:cNvPr id="94210" name="Object 13"/>
          <p:cNvGraphicFramePr>
            <a:graphicFrameLocks noGrp="1" noChangeAspect="1"/>
          </p:cNvGraphicFramePr>
          <p:nvPr>
            <p:ph sz="half" idx="4294967295"/>
          </p:nvPr>
        </p:nvGraphicFramePr>
        <p:xfrm>
          <a:off x="3810000" y="3810000"/>
          <a:ext cx="3962400" cy="2743200"/>
        </p:xfrm>
        <a:graphic>
          <a:graphicData uri="http://schemas.openxmlformats.org/presentationml/2006/ole">
            <mc:AlternateContent xmlns:mc="http://schemas.openxmlformats.org/markup-compatibility/2006">
              <mc:Choice xmlns:v="urn:schemas-microsoft-com:vml" Requires="v">
                <p:oleObj spid="_x0000_s202761" name="Visio" r:id="rId4" imgW="1909572" imgH="1414882" progId="">
                  <p:embed/>
                </p:oleObj>
              </mc:Choice>
              <mc:Fallback>
                <p:oleObj name="Visio" r:id="rId4" imgW="1909572" imgH="141488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3810000"/>
                        <a:ext cx="3962400"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pic>
        <p:nvPicPr>
          <p:cNvPr id="2" name="Picture 1"/>
          <p:cNvPicPr>
            <a:picLocks noChangeAspect="1"/>
          </p:cNvPicPr>
          <p:nvPr/>
        </p:nvPicPr>
        <p:blipFill>
          <a:blip r:embed="rId6"/>
          <a:stretch>
            <a:fillRect/>
          </a:stretch>
        </p:blipFill>
        <p:spPr>
          <a:xfrm>
            <a:off x="0" y="4227765"/>
            <a:ext cx="2819400" cy="2325435"/>
          </a:xfrm>
          <a:prstGeom prst="rect">
            <a:avLst/>
          </a:prstGeom>
          <a:solidFill>
            <a:srgbClr val="00B050"/>
          </a:solidFill>
        </p:spPr>
      </p:pic>
      <p:sp>
        <p:nvSpPr>
          <p:cNvPr id="15" name="Oval 29"/>
          <p:cNvSpPr>
            <a:spLocks noChangeArrowheads="1"/>
          </p:cNvSpPr>
          <p:nvPr/>
        </p:nvSpPr>
        <p:spPr bwMode="auto">
          <a:xfrm>
            <a:off x="903549" y="5334000"/>
            <a:ext cx="87051" cy="76200"/>
          </a:xfrm>
          <a:prstGeom prst="ellipse">
            <a:avLst/>
          </a:prstGeom>
          <a:solidFill>
            <a:srgbClr val="FF3300"/>
          </a:solidFill>
          <a:ln w="9525">
            <a:solidFill>
              <a:schemeClr val="hlink"/>
            </a:solidFill>
            <a:round/>
            <a:headEnd/>
            <a:tailEnd/>
          </a:ln>
        </p:spPr>
        <p:txBody>
          <a:bodyPr wrap="none" anchor="ctr"/>
          <a:lstStyle/>
          <a:p>
            <a:endParaRPr lang="zh-CN" altLang="en-US"/>
          </a:p>
        </p:txBody>
      </p:sp>
      <p:cxnSp>
        <p:nvCxnSpPr>
          <p:cNvPr id="4" name="Straight Connector 3"/>
          <p:cNvCxnSpPr>
            <a:endCxn id="15" idx="4"/>
          </p:cNvCxnSpPr>
          <p:nvPr/>
        </p:nvCxnSpPr>
        <p:spPr bwMode="auto">
          <a:xfrm>
            <a:off x="320609" y="5410200"/>
            <a:ext cx="626466" cy="0"/>
          </a:xfrm>
          <a:prstGeom prst="line">
            <a:avLst/>
          </a:prstGeom>
          <a:noFill/>
          <a:ln>
            <a:solidFill>
              <a:srgbClr val="FF0000"/>
            </a:solid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 name="Straight Connector 5"/>
          <p:cNvCxnSpPr/>
          <p:nvPr/>
        </p:nvCxnSpPr>
        <p:spPr bwMode="auto">
          <a:xfrm>
            <a:off x="947075" y="5410200"/>
            <a:ext cx="0" cy="838200"/>
          </a:xfrm>
          <a:prstGeom prst="line">
            <a:avLst/>
          </a:prstGeom>
          <a:noFill/>
          <a:ln>
            <a:solidFill>
              <a:srgbClr val="FF0000"/>
            </a:solid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 name="Straight Connector 7"/>
          <p:cNvCxnSpPr/>
          <p:nvPr/>
        </p:nvCxnSpPr>
        <p:spPr bwMode="auto">
          <a:xfrm>
            <a:off x="503370" y="5562600"/>
            <a:ext cx="334830" cy="381000"/>
          </a:xfrm>
          <a:prstGeom prst="line">
            <a:avLst/>
          </a:prstGeom>
          <a:noFill/>
          <a:ln>
            <a:solidFill>
              <a:srgbClr val="FF0000"/>
            </a:solidFill>
            <a:prstDash val="dash"/>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3" name="Straight Connector 22"/>
          <p:cNvCxnSpPr/>
          <p:nvPr/>
        </p:nvCxnSpPr>
        <p:spPr bwMode="auto">
          <a:xfrm>
            <a:off x="457200" y="5867400"/>
            <a:ext cx="334830" cy="381000"/>
          </a:xfrm>
          <a:prstGeom prst="line">
            <a:avLst/>
          </a:prstGeom>
          <a:noFill/>
          <a:ln>
            <a:solidFill>
              <a:srgbClr val="FF0000"/>
            </a:solidFill>
            <a:prstDash val="dash"/>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0" name="TextBox 9"/>
          <p:cNvSpPr txBox="1"/>
          <p:nvPr/>
        </p:nvSpPr>
        <p:spPr>
          <a:xfrm>
            <a:off x="952547" y="5148807"/>
            <a:ext cx="723853" cy="337593"/>
          </a:xfrm>
          <a:prstGeom prst="rect">
            <a:avLst/>
          </a:prstGeom>
          <a:noFill/>
          <a:ln>
            <a:solidFill>
              <a:schemeClr val="bg1"/>
            </a:solidFill>
          </a:ln>
        </p:spPr>
        <p:txBody>
          <a:bodyPr wrap="none" rtlCol="0">
            <a:spAutoFit/>
          </a:bodyPr>
          <a:lstStyle/>
          <a:p>
            <a:r>
              <a:rPr lang="en-US" sz="1600" dirty="0" smtClean="0">
                <a:solidFill>
                  <a:srgbClr val="FF0000"/>
                </a:solidFill>
              </a:rPr>
              <a:t>target</a:t>
            </a:r>
            <a:endParaRPr lang="en-US" sz="1600" dirty="0">
              <a:solidFill>
                <a:srgbClr val="FF0000"/>
              </a:solidFill>
            </a:endParaRPr>
          </a:p>
        </p:txBody>
      </p:sp>
    </p:spTree>
    <p:extLst>
      <p:ext uri="{BB962C8B-B14F-4D97-AF65-F5344CB8AC3E}">
        <p14:creationId xmlns:p14="http://schemas.microsoft.com/office/powerpoint/2010/main" val="34670232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p:cNvSpPr>
          <p:nvPr>
            <p:ph type="title" idx="4294967295"/>
          </p:nvPr>
        </p:nvSpPr>
        <p:spPr>
          <a:xfrm>
            <a:off x="1800225" y="236537"/>
            <a:ext cx="8791575" cy="1058863"/>
          </a:xfrm>
        </p:spPr>
        <p:txBody>
          <a:bodyPr/>
          <a:lstStyle/>
          <a:p>
            <a:pPr eaLnBrk="1" hangingPunct="1"/>
            <a:r>
              <a:rPr lang="en-US" altLang="zh-CN" dirty="0" smtClean="0">
                <a:latin typeface="Times New Roman" pitchFamily="18" charset="0"/>
                <a:ea typeface="宋体" pitchFamily="2" charset="-122"/>
              </a:rPr>
              <a:t>3. Self-tuning FD </a:t>
            </a:r>
          </a:p>
        </p:txBody>
      </p:sp>
      <p:sp>
        <p:nvSpPr>
          <p:cNvPr id="271363" name="Rectangle 3"/>
          <p:cNvSpPr>
            <a:spLocks noGrp="1"/>
          </p:cNvSpPr>
          <p:nvPr>
            <p:ph type="body" sz="half" idx="4294967295"/>
          </p:nvPr>
        </p:nvSpPr>
        <p:spPr>
          <a:xfrm>
            <a:off x="838200" y="1295400"/>
            <a:ext cx="7391400" cy="4419600"/>
          </a:xfrm>
        </p:spPr>
        <p:txBody>
          <a:bodyPr/>
          <a:lstStyle/>
          <a:p>
            <a:pPr eaLnBrk="1" hangingPunct="1">
              <a:lnSpc>
                <a:spcPct val="80000"/>
              </a:lnSpc>
              <a:defRPr/>
            </a:pPr>
            <a:endParaRPr lang="en-US" altLang="zh-CN" sz="2000" b="1" dirty="0">
              <a:latin typeface="CMR9" charset="0"/>
              <a:ea typeface="宋体" charset="-122"/>
              <a:cs typeface="宋体" charset="-122"/>
            </a:endParaRPr>
          </a:p>
          <a:p>
            <a:pPr eaLnBrk="1" hangingPunct="1">
              <a:lnSpc>
                <a:spcPct val="80000"/>
              </a:lnSpc>
              <a:defRPr/>
            </a:pPr>
            <a:r>
              <a:rPr lang="en-US" altLang="zh-CN" sz="2000" dirty="0">
                <a:latin typeface="Times New Roman" charset="0"/>
                <a:ea typeface="宋体" charset="-122"/>
                <a:cs typeface="宋体" charset="-122"/>
              </a:rPr>
              <a:t>Output </a:t>
            </a:r>
            <a:r>
              <a:rPr lang="en-US" altLang="zh-CN" sz="2000" dirty="0" err="1">
                <a:latin typeface="Times New Roman" charset="0"/>
                <a:ea typeface="宋体" charset="-122"/>
                <a:cs typeface="宋体" charset="-122"/>
              </a:rPr>
              <a:t>QoS</a:t>
            </a:r>
            <a:r>
              <a:rPr lang="en-US" altLang="zh-CN" sz="2000" dirty="0">
                <a:latin typeface="Times New Roman" charset="0"/>
                <a:ea typeface="宋体" charset="-122"/>
                <a:cs typeface="宋体" charset="-122"/>
              </a:rPr>
              <a:t> of FD does not satisfy target, the feedback information is returned to FD</a:t>
            </a:r>
            <a:r>
              <a:rPr lang="zh-CN" altLang="en-US" sz="2000" dirty="0">
                <a:latin typeface="Times New Roman" charset="0"/>
                <a:ea typeface="宋体" charset="-122"/>
                <a:cs typeface="宋体" charset="-122"/>
              </a:rPr>
              <a:t>；</a:t>
            </a:r>
            <a:r>
              <a:rPr lang="en-US" altLang="zh-CN" sz="2000" dirty="0">
                <a:latin typeface="Times New Roman" charset="0"/>
                <a:ea typeface="宋体" charset="-122"/>
                <a:cs typeface="宋体" charset="-122"/>
              </a:rPr>
              <a:t>-- parameters</a:t>
            </a:r>
          </a:p>
          <a:p>
            <a:pPr eaLnBrk="1" hangingPunct="1">
              <a:lnSpc>
                <a:spcPct val="80000"/>
              </a:lnSpc>
              <a:defRPr/>
            </a:pPr>
            <a:endParaRPr lang="en-US" altLang="zh-CN" sz="2000" dirty="0">
              <a:latin typeface="Times New Roman" charset="0"/>
              <a:ea typeface="宋体" charset="-122"/>
              <a:cs typeface="宋体" charset="-122"/>
            </a:endParaRPr>
          </a:p>
          <a:p>
            <a:pPr eaLnBrk="1" hangingPunct="1">
              <a:lnSpc>
                <a:spcPct val="80000"/>
              </a:lnSpc>
              <a:defRPr/>
            </a:pPr>
            <a:r>
              <a:rPr lang="en-US" altLang="zh-CN" sz="2000" dirty="0">
                <a:latin typeface="Times New Roman" charset="0"/>
                <a:ea typeface="宋体" charset="-122"/>
                <a:cs typeface="宋体" charset="-122"/>
              </a:rPr>
              <a:t>Eventually, FD can satisfy the target, if there is a certain </a:t>
            </a:r>
            <a:r>
              <a:rPr lang="en-US" altLang="zh-CN" sz="2000" dirty="0">
                <a:effectLst>
                  <a:outerShdw blurRad="38100" dist="38100" dir="2700000" algn="tl">
                    <a:srgbClr val="DDDDDD"/>
                  </a:outerShdw>
                </a:effectLst>
                <a:latin typeface="Times New Roman" charset="0"/>
                <a:ea typeface="宋体" charset="-122"/>
                <a:cs typeface="宋体" charset="-122"/>
              </a:rPr>
              <a:t>field</a:t>
            </a:r>
            <a:r>
              <a:rPr lang="en-US" altLang="zh-CN" sz="2000" dirty="0">
                <a:latin typeface="Times New Roman" charset="0"/>
                <a:ea typeface="宋体" charset="-122"/>
                <a:cs typeface="宋体" charset="-122"/>
              </a:rPr>
              <a:t> for FD, where FD can satisfy target </a:t>
            </a:r>
          </a:p>
          <a:p>
            <a:pPr eaLnBrk="1" hangingPunct="1">
              <a:lnSpc>
                <a:spcPct val="80000"/>
              </a:lnSpc>
              <a:defRPr/>
            </a:pPr>
            <a:endParaRPr lang="en-US" altLang="zh-CN" sz="2000" dirty="0">
              <a:latin typeface="Times New Roman" charset="0"/>
              <a:ea typeface="宋体" charset="-122"/>
              <a:cs typeface="宋体" charset="-122"/>
            </a:endParaRPr>
          </a:p>
          <a:p>
            <a:pPr eaLnBrk="1" hangingPunct="1">
              <a:lnSpc>
                <a:spcPct val="80000"/>
              </a:lnSpc>
              <a:defRPr/>
            </a:pPr>
            <a:r>
              <a:rPr lang="en-US" altLang="zh-CN" sz="2000" dirty="0">
                <a:latin typeface="Times New Roman" charset="0"/>
                <a:ea typeface="宋体" charset="-122"/>
                <a:cs typeface="宋体" charset="-122"/>
              </a:rPr>
              <a:t>Otherwise, FD </a:t>
            </a:r>
            <a:r>
              <a:rPr lang="en-US" altLang="zh-CN" sz="2000" dirty="0" smtClean="0">
                <a:latin typeface="Times New Roman" charset="0"/>
                <a:ea typeface="宋体" charset="-122"/>
                <a:cs typeface="宋体" charset="-122"/>
              </a:rPr>
              <a:t>gives </a:t>
            </a:r>
            <a:r>
              <a:rPr lang="en-US" altLang="zh-CN" sz="2000" dirty="0">
                <a:latin typeface="Times New Roman" charset="0"/>
                <a:ea typeface="宋体" charset="-122"/>
                <a:cs typeface="宋体" charset="-122"/>
              </a:rPr>
              <a:t>a response:</a:t>
            </a:r>
            <a:endParaRPr lang="en-US" altLang="zh-CN" sz="2000" dirty="0">
              <a:ea typeface="宋体" charset="-122"/>
              <a:cs typeface="宋体" charset="-122"/>
            </a:endParaRPr>
          </a:p>
          <a:p>
            <a:pPr eaLnBrk="1" hangingPunct="1">
              <a:lnSpc>
                <a:spcPct val="80000"/>
              </a:lnSpc>
              <a:defRPr/>
            </a:pPr>
            <a:endParaRPr lang="zh-CN" altLang="en-US" sz="2000" dirty="0">
              <a:ea typeface="宋体" charset="-122"/>
              <a:cs typeface="宋体" charset="-122"/>
            </a:endParaRPr>
          </a:p>
          <a:p>
            <a:pPr eaLnBrk="1" hangingPunct="1">
              <a:lnSpc>
                <a:spcPct val="80000"/>
              </a:lnSpc>
              <a:buFont typeface="Wingdings" charset="2"/>
              <a:buChar char="p"/>
              <a:defRPr/>
            </a:pPr>
            <a:endParaRPr lang="zh-CN" altLang="en-US" sz="2000" dirty="0">
              <a:ea typeface="宋体" charset="-122"/>
              <a:cs typeface="宋体" charset="-122"/>
            </a:endParaRPr>
          </a:p>
          <a:p>
            <a:pPr eaLnBrk="1" hangingPunct="1">
              <a:lnSpc>
                <a:spcPct val="80000"/>
              </a:lnSpc>
              <a:buFont typeface="Wingdings" charset="2"/>
              <a:buChar char="p"/>
              <a:defRPr/>
            </a:pPr>
            <a:endParaRPr lang="en-US" altLang="zh-CN" sz="2000" dirty="0">
              <a:ea typeface="宋体" charset="-122"/>
              <a:cs typeface="宋体" charset="-122"/>
            </a:endParaRPr>
          </a:p>
          <a:p>
            <a:pPr eaLnBrk="1" hangingPunct="1">
              <a:lnSpc>
                <a:spcPct val="80000"/>
              </a:lnSpc>
              <a:buFont typeface="Wingdings" charset="2"/>
              <a:buChar char="p"/>
              <a:defRPr/>
            </a:pPr>
            <a:endParaRPr lang="en-US" altLang="zh-CN" sz="1900" dirty="0">
              <a:latin typeface="CMR9" charset="0"/>
              <a:ea typeface="宋体" charset="-122"/>
              <a:cs typeface="宋体" charset="-122"/>
            </a:endParaRPr>
          </a:p>
          <a:p>
            <a:pPr eaLnBrk="1" hangingPunct="1">
              <a:lnSpc>
                <a:spcPct val="80000"/>
              </a:lnSpc>
              <a:buFont typeface="Arial" charset="0"/>
              <a:buNone/>
              <a:defRPr/>
            </a:pPr>
            <a:r>
              <a:rPr lang="en-US" altLang="zh-CN" sz="1900" dirty="0">
                <a:latin typeface="CMR9" charset="0"/>
                <a:ea typeface="宋体" charset="-122"/>
                <a:cs typeface="宋体" charset="-122"/>
              </a:rPr>
              <a:t>    </a:t>
            </a:r>
          </a:p>
        </p:txBody>
      </p:sp>
      <p:grpSp>
        <p:nvGrpSpPr>
          <p:cNvPr id="103427" name="Group 4"/>
          <p:cNvGrpSpPr>
            <a:grpSpLocks/>
          </p:cNvGrpSpPr>
          <p:nvPr/>
        </p:nvGrpSpPr>
        <p:grpSpPr bwMode="auto">
          <a:xfrm>
            <a:off x="0" y="471488"/>
            <a:ext cx="8669338" cy="1052512"/>
            <a:chOff x="80" y="624"/>
            <a:chExt cx="5381" cy="663"/>
          </a:xfrm>
        </p:grpSpPr>
        <p:sp>
          <p:nvSpPr>
            <p:cNvPr id="103432" name="Rectangle 5"/>
            <p:cNvSpPr>
              <a:spLocks noChangeArrowheads="1"/>
            </p:cNvSpPr>
            <p:nvPr/>
          </p:nvSpPr>
          <p:spPr bwMode="ltGray">
            <a:xfrm>
              <a:off x="263" y="692"/>
              <a:ext cx="276" cy="299"/>
            </a:xfrm>
            <a:prstGeom prst="rect">
              <a:avLst/>
            </a:prstGeom>
            <a:solidFill>
              <a:schemeClr val="accent2"/>
            </a:solidFill>
            <a:ln w="9525">
              <a:noFill/>
              <a:miter lim="800000"/>
              <a:headEnd/>
              <a:tailEnd/>
            </a:ln>
          </p:spPr>
          <p:txBody>
            <a:bodyPr wrap="none" anchor="ctr"/>
            <a:lstStyle/>
            <a:p>
              <a:pPr algn="ctr"/>
              <a:endParaRPr kumimoji="1" lang="en-GB" altLang="zh-CN" sz="2400">
                <a:latin typeface="Tahoma" pitchFamily="34" charset="0"/>
              </a:endParaRPr>
            </a:p>
          </p:txBody>
        </p:sp>
        <p:sp>
          <p:nvSpPr>
            <p:cNvPr id="103433" name="Rectangle 6"/>
            <p:cNvSpPr>
              <a:spLocks noChangeArrowheads="1"/>
            </p:cNvSpPr>
            <p:nvPr/>
          </p:nvSpPr>
          <p:spPr bwMode="ltGray">
            <a:xfrm>
              <a:off x="504" y="692"/>
              <a:ext cx="207" cy="299"/>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pPr algn="ctr"/>
              <a:endParaRPr kumimoji="1" lang="en-GB" altLang="zh-CN" sz="2400">
                <a:latin typeface="Tahoma" pitchFamily="34" charset="0"/>
              </a:endParaRPr>
            </a:p>
          </p:txBody>
        </p:sp>
        <p:sp>
          <p:nvSpPr>
            <p:cNvPr id="103434" name="Rectangle 7"/>
            <p:cNvSpPr>
              <a:spLocks noChangeArrowheads="1"/>
            </p:cNvSpPr>
            <p:nvPr/>
          </p:nvSpPr>
          <p:spPr bwMode="ltGray">
            <a:xfrm>
              <a:off x="341" y="958"/>
              <a:ext cx="266" cy="299"/>
            </a:xfrm>
            <a:prstGeom prst="rect">
              <a:avLst/>
            </a:prstGeom>
            <a:solidFill>
              <a:schemeClr val="folHlink"/>
            </a:solidFill>
            <a:ln w="9525">
              <a:noFill/>
              <a:miter lim="800000"/>
              <a:headEnd/>
              <a:tailEnd/>
            </a:ln>
          </p:spPr>
          <p:txBody>
            <a:bodyPr wrap="none" anchor="ctr"/>
            <a:lstStyle/>
            <a:p>
              <a:pPr algn="ctr"/>
              <a:endParaRPr kumimoji="1" lang="en-GB" altLang="zh-CN" sz="2400">
                <a:latin typeface="Tahoma" pitchFamily="34" charset="0"/>
              </a:endParaRPr>
            </a:p>
          </p:txBody>
        </p:sp>
        <p:sp>
          <p:nvSpPr>
            <p:cNvPr id="103435" name="Rectangle 8"/>
            <p:cNvSpPr>
              <a:spLocks noChangeArrowheads="1"/>
            </p:cNvSpPr>
            <p:nvPr/>
          </p:nvSpPr>
          <p:spPr bwMode="ltGray">
            <a:xfrm>
              <a:off x="574" y="958"/>
              <a:ext cx="232" cy="299"/>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endParaRPr kumimoji="1" lang="en-GB" altLang="zh-CN" sz="2400">
                <a:latin typeface="Tahoma" pitchFamily="34" charset="0"/>
              </a:endParaRPr>
            </a:p>
          </p:txBody>
        </p:sp>
        <p:sp>
          <p:nvSpPr>
            <p:cNvPr id="103436" name="Rectangle 9"/>
            <p:cNvSpPr>
              <a:spLocks noChangeArrowheads="1"/>
            </p:cNvSpPr>
            <p:nvPr/>
          </p:nvSpPr>
          <p:spPr bwMode="ltGray">
            <a:xfrm>
              <a:off x="80" y="912"/>
              <a:ext cx="353" cy="266"/>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pPr algn="ctr"/>
              <a:endParaRPr kumimoji="1" lang="en-GB" altLang="zh-CN" sz="2400">
                <a:latin typeface="Tahoma" pitchFamily="34" charset="0"/>
              </a:endParaRPr>
            </a:p>
          </p:txBody>
        </p:sp>
        <p:sp>
          <p:nvSpPr>
            <p:cNvPr id="103437" name="Rectangle 10"/>
            <p:cNvSpPr>
              <a:spLocks noChangeArrowheads="1"/>
            </p:cNvSpPr>
            <p:nvPr/>
          </p:nvSpPr>
          <p:spPr bwMode="gray">
            <a:xfrm>
              <a:off x="480" y="624"/>
              <a:ext cx="20" cy="663"/>
            </a:xfrm>
            <a:prstGeom prst="rect">
              <a:avLst/>
            </a:prstGeom>
            <a:solidFill>
              <a:schemeClr val="bg2"/>
            </a:solidFill>
            <a:ln w="9525">
              <a:noFill/>
              <a:miter lim="800000"/>
              <a:headEnd/>
              <a:tailEnd/>
            </a:ln>
          </p:spPr>
          <p:txBody>
            <a:bodyPr wrap="none" anchor="ctr"/>
            <a:lstStyle/>
            <a:p>
              <a:pPr algn="ctr"/>
              <a:endParaRPr kumimoji="1" lang="en-GB" altLang="zh-CN" sz="2400">
                <a:latin typeface="Tahoma" pitchFamily="34" charset="0"/>
              </a:endParaRPr>
            </a:p>
          </p:txBody>
        </p:sp>
        <p:sp>
          <p:nvSpPr>
            <p:cNvPr id="103438" name="Rectangle 11"/>
            <p:cNvSpPr>
              <a:spLocks noChangeArrowheads="1"/>
            </p:cNvSpPr>
            <p:nvPr/>
          </p:nvSpPr>
          <p:spPr bwMode="gray">
            <a:xfrm>
              <a:off x="279" y="1122"/>
              <a:ext cx="5182" cy="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algn="ctr"/>
              <a:endParaRPr kumimoji="1" lang="en-GB" altLang="zh-CN" sz="2400">
                <a:latin typeface="Tahoma" pitchFamily="34" charset="0"/>
              </a:endParaRPr>
            </a:p>
          </p:txBody>
        </p:sp>
      </p:grpSp>
      <p:sp>
        <p:nvSpPr>
          <p:cNvPr id="103428" name="Rectangle 12"/>
          <p:cNvSpPr>
            <a:spLocks noChangeArrowheads="1"/>
          </p:cNvSpPr>
          <p:nvPr/>
        </p:nvSpPr>
        <p:spPr bwMode="auto">
          <a:xfrm>
            <a:off x="2924175" y="2509838"/>
            <a:ext cx="9144000" cy="0"/>
          </a:xfrm>
          <a:prstGeom prst="rect">
            <a:avLst/>
          </a:prstGeom>
          <a:noFill/>
          <a:ln w="9525">
            <a:noFill/>
            <a:miter lim="800000"/>
            <a:headEnd/>
            <a:tailEnd/>
          </a:ln>
        </p:spPr>
        <p:txBody>
          <a:bodyPr>
            <a:spAutoFit/>
          </a:bodyPr>
          <a:lstStyle/>
          <a:p>
            <a:endParaRPr lang="zh-CN" altLang="en-US"/>
          </a:p>
        </p:txBody>
      </p:sp>
      <p:pic>
        <p:nvPicPr>
          <p:cNvPr id="103429" name="Picture 13"/>
          <p:cNvPicPr>
            <a:picLocks noGrp="1" noChangeAspect="1" noChangeArrowheads="1"/>
          </p:cNvPicPr>
          <p:nvPr>
            <p:ph sz="half" idx="4294967295"/>
          </p:nvPr>
        </p:nvPicPr>
        <p:blipFill>
          <a:blip r:embed="rId3"/>
          <a:srcRect/>
          <a:stretch>
            <a:fillRect/>
          </a:stretch>
        </p:blipFill>
        <p:spPr>
          <a:xfrm>
            <a:off x="1992313" y="3706813"/>
            <a:ext cx="4602162" cy="2263775"/>
          </a:xfrm>
        </p:spPr>
      </p:pic>
      <p:sp>
        <p:nvSpPr>
          <p:cNvPr id="103430" name="Text Box 14"/>
          <p:cNvSpPr txBox="1">
            <a:spLocks noChangeArrowheads="1"/>
          </p:cNvSpPr>
          <p:nvPr/>
        </p:nvSpPr>
        <p:spPr bwMode="auto">
          <a:xfrm>
            <a:off x="6702425" y="4759325"/>
            <a:ext cx="889000" cy="427038"/>
          </a:xfrm>
          <a:prstGeom prst="rect">
            <a:avLst/>
          </a:prstGeom>
          <a:noFill/>
          <a:ln w="9525">
            <a:noFill/>
            <a:miter lim="800000"/>
            <a:headEnd/>
            <a:tailEnd/>
          </a:ln>
        </p:spPr>
        <p:txBody>
          <a:bodyPr wrap="none">
            <a:spAutoFit/>
          </a:bodyPr>
          <a:lstStyle/>
          <a:p>
            <a:pPr marL="533400" indent="-533400" algn="ctr" defTabSz="914400">
              <a:lnSpc>
                <a:spcPct val="110000"/>
              </a:lnSpc>
              <a:spcBef>
                <a:spcPct val="20000"/>
              </a:spcBef>
              <a:buClr>
                <a:schemeClr val="folHlink"/>
              </a:buClr>
              <a:buSzPct val="60000"/>
              <a:buFont typeface="Wingdings" pitchFamily="2" charset="2"/>
              <a:buNone/>
            </a:pPr>
            <a:r>
              <a:rPr lang="en-US" altLang="zh-CN" sz="2000">
                <a:latin typeface="Times New Roman" pitchFamily="18" charset="0"/>
                <a:ea typeface="宋体" pitchFamily="2" charset="-122"/>
              </a:rPr>
              <a:t>Output</a:t>
            </a:r>
          </a:p>
        </p:txBody>
      </p:sp>
      <p:sp>
        <p:nvSpPr>
          <p:cNvPr id="271375" name="Rectangle 15"/>
          <p:cNvSpPr>
            <a:spLocks noChangeArrowheads="1"/>
          </p:cNvSpPr>
          <p:nvPr/>
        </p:nvSpPr>
        <p:spPr bwMode="auto">
          <a:xfrm>
            <a:off x="266700" y="5970588"/>
            <a:ext cx="8720138" cy="887412"/>
          </a:xfrm>
          <a:prstGeom prst="rect">
            <a:avLst/>
          </a:prstGeom>
          <a:solidFill>
            <a:srgbClr val="ABC3DF"/>
          </a:solidFill>
          <a:ln w="9525">
            <a:noFill/>
            <a:miter lim="800000"/>
            <a:headEnd/>
            <a:tailEnd/>
          </a:ln>
          <a:effectLst>
            <a:prstShdw prst="shdw17" dist="17961" dir="2700000">
              <a:srgbClr val="677586">
                <a:alpha val="74997"/>
              </a:srgbClr>
            </a:prstShdw>
          </a:effectLst>
        </p:spPr>
        <p:txBody>
          <a:bodyPr wrap="none" anchor="ctr"/>
          <a:lstStyle/>
          <a:p>
            <a:pPr algn="ctr"/>
            <a:r>
              <a:rPr lang="en-US" altLang="zh-CN" sz="2400"/>
              <a:t>How to design Self-tuning schemes to match it?</a:t>
            </a:r>
            <a:r>
              <a:rPr lang="en-US" altLang="zh-CN" sz="2800"/>
              <a:t> </a:t>
            </a:r>
          </a:p>
        </p:txBody>
      </p:sp>
    </p:spTree>
    <p:extLst>
      <p:ext uri="{BB962C8B-B14F-4D97-AF65-F5344CB8AC3E}">
        <p14:creationId xmlns:p14="http://schemas.microsoft.com/office/powerpoint/2010/main" val="24963400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1375"/>
                                        </p:tgtEl>
                                        <p:attrNameLst>
                                          <p:attrName>style.visibility</p:attrName>
                                        </p:attrNameLst>
                                      </p:cBhvr>
                                      <p:to>
                                        <p:strVal val="visible"/>
                                      </p:to>
                                    </p:set>
                                    <p:anim calcmode="lin" valueType="num">
                                      <p:cBhvr additive="base">
                                        <p:cTn id="7" dur="500" fill="hold"/>
                                        <p:tgtEl>
                                          <p:spTgt spid="271375"/>
                                        </p:tgtEl>
                                        <p:attrNameLst>
                                          <p:attrName>ppt_x</p:attrName>
                                        </p:attrNameLst>
                                      </p:cBhvr>
                                      <p:tavLst>
                                        <p:tav tm="0">
                                          <p:val>
                                            <p:strVal val="#ppt_x"/>
                                          </p:val>
                                        </p:tav>
                                        <p:tav tm="100000">
                                          <p:val>
                                            <p:strVal val="#ppt_x"/>
                                          </p:val>
                                        </p:tav>
                                      </p:tavLst>
                                    </p:anim>
                                    <p:anim calcmode="lin" valueType="num">
                                      <p:cBhvr additive="base">
                                        <p:cTn id="8" dur="500" fill="hold"/>
                                        <p:tgtEl>
                                          <p:spTgt spid="2713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6"/>
          <p:cNvSpPr>
            <a:spLocks noChangeArrowheads="1"/>
          </p:cNvSpPr>
          <p:nvPr/>
        </p:nvSpPr>
        <p:spPr bwMode="auto">
          <a:xfrm>
            <a:off x="5916613" y="1929857"/>
            <a:ext cx="2008187" cy="554038"/>
          </a:xfrm>
          <a:prstGeom prst="ellipse">
            <a:avLst/>
          </a:prstGeom>
          <a:solidFill>
            <a:srgbClr val="FF0000"/>
          </a:solidFill>
          <a:ln w="9525">
            <a:noFill/>
            <a:round/>
            <a:headEnd/>
            <a:tailEnd/>
          </a:ln>
          <a:effectLst>
            <a:prstShdw prst="shdw17" dist="17961" dir="2700000">
              <a:srgbClr val="677586">
                <a:alpha val="74997"/>
              </a:srgbClr>
            </a:prstShdw>
          </a:effectLst>
        </p:spPr>
        <p:txBody>
          <a:bodyPr wrap="none" anchor="ctr"/>
          <a:lstStyle/>
          <a:p>
            <a:pPr algn="ctr" defTabSz="914400"/>
            <a:endParaRPr lang="en-US" altLang="zh-CN" dirty="0"/>
          </a:p>
          <a:p>
            <a:pPr algn="ctr" defTabSz="914400"/>
            <a:endParaRPr lang="en-US" altLang="zh-CN" dirty="0"/>
          </a:p>
        </p:txBody>
      </p:sp>
      <p:sp>
        <p:nvSpPr>
          <p:cNvPr id="105474" name="Rectangle 2"/>
          <p:cNvSpPr>
            <a:spLocks noGrp="1"/>
          </p:cNvSpPr>
          <p:nvPr>
            <p:ph type="title" idx="4294967295"/>
          </p:nvPr>
        </p:nvSpPr>
        <p:spPr>
          <a:xfrm>
            <a:off x="1647825" y="143635"/>
            <a:ext cx="8791575" cy="1058863"/>
          </a:xfrm>
        </p:spPr>
        <p:txBody>
          <a:bodyPr/>
          <a:lstStyle/>
          <a:p>
            <a:pPr eaLnBrk="1" hangingPunct="1"/>
            <a:r>
              <a:rPr lang="en-US" altLang="zh-CN" sz="3200" dirty="0">
                <a:latin typeface="Times New Roman" pitchFamily="18" charset="0"/>
                <a:ea typeface="宋体" pitchFamily="2" charset="-122"/>
              </a:rPr>
              <a:t>3</a:t>
            </a:r>
            <a:r>
              <a:rPr lang="en-US" altLang="zh-CN" sz="3200" dirty="0" smtClean="0">
                <a:latin typeface="Times New Roman" pitchFamily="18" charset="0"/>
                <a:ea typeface="宋体" pitchFamily="2" charset="-122"/>
              </a:rPr>
              <a:t>. Self-tuning FD </a:t>
            </a:r>
          </a:p>
        </p:txBody>
      </p:sp>
      <p:sp>
        <p:nvSpPr>
          <p:cNvPr id="105475" name="Rectangle 3"/>
          <p:cNvSpPr>
            <a:spLocks noGrp="1"/>
          </p:cNvSpPr>
          <p:nvPr>
            <p:ph type="body" sz="half" idx="4294967295"/>
          </p:nvPr>
        </p:nvSpPr>
        <p:spPr>
          <a:xfrm>
            <a:off x="1066800" y="1600200"/>
            <a:ext cx="5486400" cy="1524000"/>
          </a:xfrm>
        </p:spPr>
        <p:txBody>
          <a:bodyPr/>
          <a:lstStyle/>
          <a:p>
            <a:pPr eaLnBrk="1" hangingPunct="1">
              <a:lnSpc>
                <a:spcPct val="80000"/>
              </a:lnSpc>
            </a:pPr>
            <a:r>
              <a:rPr lang="en-US" altLang="zh-CN" sz="2800" smtClean="0">
                <a:ea typeface="宋体" pitchFamily="2" charset="-122"/>
              </a:rPr>
              <a:t>Basic scheme:</a:t>
            </a:r>
          </a:p>
          <a:p>
            <a:pPr eaLnBrk="1" hangingPunct="1">
              <a:lnSpc>
                <a:spcPct val="80000"/>
              </a:lnSpc>
            </a:pPr>
            <a:endParaRPr lang="zh-CN" altLang="en-US" sz="2800" smtClean="0">
              <a:ea typeface="宋体" pitchFamily="2" charset="-122"/>
            </a:endParaRPr>
          </a:p>
          <a:p>
            <a:pPr eaLnBrk="1" hangingPunct="1">
              <a:lnSpc>
                <a:spcPct val="80000"/>
              </a:lnSpc>
              <a:buFont typeface="Wingdings" pitchFamily="2" charset="2"/>
              <a:buChar char="p"/>
            </a:pPr>
            <a:endParaRPr lang="zh-CN" altLang="en-US" sz="900" smtClean="0">
              <a:ea typeface="宋体" pitchFamily="2" charset="-122"/>
            </a:endParaRPr>
          </a:p>
          <a:p>
            <a:pPr eaLnBrk="1" hangingPunct="1">
              <a:lnSpc>
                <a:spcPct val="80000"/>
              </a:lnSpc>
              <a:buFont typeface="Wingdings" pitchFamily="2" charset="2"/>
              <a:buChar char="p"/>
            </a:pPr>
            <a:endParaRPr lang="en-US" altLang="zh-CN" sz="900" smtClean="0">
              <a:ea typeface="宋体" pitchFamily="2" charset="-122"/>
            </a:endParaRPr>
          </a:p>
          <a:p>
            <a:pPr eaLnBrk="1" hangingPunct="1">
              <a:lnSpc>
                <a:spcPct val="80000"/>
              </a:lnSpc>
              <a:buFont typeface="Wingdings" pitchFamily="2" charset="2"/>
              <a:buChar char="p"/>
            </a:pPr>
            <a:endParaRPr lang="en-US" altLang="zh-CN" sz="800" smtClean="0">
              <a:latin typeface="CMR9"/>
              <a:ea typeface="宋体" pitchFamily="2" charset="-122"/>
            </a:endParaRPr>
          </a:p>
          <a:p>
            <a:pPr eaLnBrk="1" hangingPunct="1">
              <a:lnSpc>
                <a:spcPct val="80000"/>
              </a:lnSpc>
              <a:buFont typeface="Arial" charset="0"/>
              <a:buNone/>
            </a:pPr>
            <a:r>
              <a:rPr lang="en-US" altLang="zh-CN" sz="800" smtClean="0">
                <a:latin typeface="CMR9"/>
                <a:ea typeface="宋体" pitchFamily="2" charset="-122"/>
              </a:rPr>
              <a:t>    </a:t>
            </a:r>
          </a:p>
        </p:txBody>
      </p:sp>
      <p:grpSp>
        <p:nvGrpSpPr>
          <p:cNvPr id="105476" name="Group 4"/>
          <p:cNvGrpSpPr>
            <a:grpSpLocks/>
          </p:cNvGrpSpPr>
          <p:nvPr/>
        </p:nvGrpSpPr>
        <p:grpSpPr bwMode="auto">
          <a:xfrm>
            <a:off x="0" y="471488"/>
            <a:ext cx="8669338" cy="1052512"/>
            <a:chOff x="80" y="624"/>
            <a:chExt cx="5381" cy="663"/>
          </a:xfrm>
        </p:grpSpPr>
        <p:sp>
          <p:nvSpPr>
            <p:cNvPr id="105493" name="Rectangle 5"/>
            <p:cNvSpPr>
              <a:spLocks noChangeArrowheads="1"/>
            </p:cNvSpPr>
            <p:nvPr/>
          </p:nvSpPr>
          <p:spPr bwMode="ltGray">
            <a:xfrm>
              <a:off x="263" y="692"/>
              <a:ext cx="276" cy="299"/>
            </a:xfrm>
            <a:prstGeom prst="rect">
              <a:avLst/>
            </a:prstGeom>
            <a:solidFill>
              <a:schemeClr val="accent2"/>
            </a:solidFill>
            <a:ln w="9525">
              <a:noFill/>
              <a:miter lim="800000"/>
              <a:headEnd/>
              <a:tailEnd/>
            </a:ln>
          </p:spPr>
          <p:txBody>
            <a:bodyPr wrap="none" anchor="ctr"/>
            <a:lstStyle/>
            <a:p>
              <a:pPr algn="ctr"/>
              <a:endParaRPr kumimoji="1" lang="en-GB" altLang="zh-CN" sz="2400">
                <a:latin typeface="Tahoma" pitchFamily="34" charset="0"/>
              </a:endParaRPr>
            </a:p>
          </p:txBody>
        </p:sp>
        <p:sp>
          <p:nvSpPr>
            <p:cNvPr id="105494" name="Rectangle 6"/>
            <p:cNvSpPr>
              <a:spLocks noChangeArrowheads="1"/>
            </p:cNvSpPr>
            <p:nvPr/>
          </p:nvSpPr>
          <p:spPr bwMode="ltGray">
            <a:xfrm>
              <a:off x="504" y="692"/>
              <a:ext cx="207" cy="299"/>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pPr algn="ctr"/>
              <a:endParaRPr kumimoji="1" lang="en-GB" altLang="zh-CN" sz="2400">
                <a:latin typeface="Tahoma" pitchFamily="34" charset="0"/>
              </a:endParaRPr>
            </a:p>
          </p:txBody>
        </p:sp>
        <p:sp>
          <p:nvSpPr>
            <p:cNvPr id="105495" name="Rectangle 7"/>
            <p:cNvSpPr>
              <a:spLocks noChangeArrowheads="1"/>
            </p:cNvSpPr>
            <p:nvPr/>
          </p:nvSpPr>
          <p:spPr bwMode="ltGray">
            <a:xfrm>
              <a:off x="341" y="958"/>
              <a:ext cx="266" cy="299"/>
            </a:xfrm>
            <a:prstGeom prst="rect">
              <a:avLst/>
            </a:prstGeom>
            <a:solidFill>
              <a:schemeClr val="folHlink"/>
            </a:solidFill>
            <a:ln w="9525">
              <a:noFill/>
              <a:miter lim="800000"/>
              <a:headEnd/>
              <a:tailEnd/>
            </a:ln>
          </p:spPr>
          <p:txBody>
            <a:bodyPr wrap="none" anchor="ctr"/>
            <a:lstStyle/>
            <a:p>
              <a:pPr algn="ctr"/>
              <a:endParaRPr kumimoji="1" lang="en-GB" altLang="zh-CN" sz="2400">
                <a:latin typeface="Tahoma" pitchFamily="34" charset="0"/>
              </a:endParaRPr>
            </a:p>
          </p:txBody>
        </p:sp>
        <p:sp>
          <p:nvSpPr>
            <p:cNvPr id="105496" name="Rectangle 8"/>
            <p:cNvSpPr>
              <a:spLocks noChangeArrowheads="1"/>
            </p:cNvSpPr>
            <p:nvPr/>
          </p:nvSpPr>
          <p:spPr bwMode="ltGray">
            <a:xfrm>
              <a:off x="574" y="958"/>
              <a:ext cx="232" cy="299"/>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endParaRPr kumimoji="1" lang="en-GB" altLang="zh-CN" sz="2400">
                <a:latin typeface="Tahoma" pitchFamily="34" charset="0"/>
              </a:endParaRPr>
            </a:p>
          </p:txBody>
        </p:sp>
        <p:sp>
          <p:nvSpPr>
            <p:cNvPr id="105497" name="Rectangle 9"/>
            <p:cNvSpPr>
              <a:spLocks noChangeArrowheads="1"/>
            </p:cNvSpPr>
            <p:nvPr/>
          </p:nvSpPr>
          <p:spPr bwMode="ltGray">
            <a:xfrm>
              <a:off x="80" y="912"/>
              <a:ext cx="353" cy="266"/>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pPr algn="ctr"/>
              <a:endParaRPr kumimoji="1" lang="en-GB" altLang="zh-CN" sz="2400">
                <a:latin typeface="Tahoma" pitchFamily="34" charset="0"/>
              </a:endParaRPr>
            </a:p>
          </p:txBody>
        </p:sp>
        <p:sp>
          <p:nvSpPr>
            <p:cNvPr id="105498" name="Rectangle 10"/>
            <p:cNvSpPr>
              <a:spLocks noChangeArrowheads="1"/>
            </p:cNvSpPr>
            <p:nvPr/>
          </p:nvSpPr>
          <p:spPr bwMode="gray">
            <a:xfrm>
              <a:off x="480" y="624"/>
              <a:ext cx="20" cy="663"/>
            </a:xfrm>
            <a:prstGeom prst="rect">
              <a:avLst/>
            </a:prstGeom>
            <a:solidFill>
              <a:schemeClr val="bg2"/>
            </a:solidFill>
            <a:ln w="9525">
              <a:noFill/>
              <a:miter lim="800000"/>
              <a:headEnd/>
              <a:tailEnd/>
            </a:ln>
          </p:spPr>
          <p:txBody>
            <a:bodyPr wrap="none" anchor="ctr"/>
            <a:lstStyle/>
            <a:p>
              <a:pPr algn="ctr"/>
              <a:endParaRPr kumimoji="1" lang="en-GB" altLang="zh-CN" sz="2400">
                <a:latin typeface="Tahoma" pitchFamily="34" charset="0"/>
              </a:endParaRPr>
            </a:p>
          </p:txBody>
        </p:sp>
        <p:sp>
          <p:nvSpPr>
            <p:cNvPr id="105499" name="Rectangle 11"/>
            <p:cNvSpPr>
              <a:spLocks noChangeArrowheads="1"/>
            </p:cNvSpPr>
            <p:nvPr/>
          </p:nvSpPr>
          <p:spPr bwMode="gray">
            <a:xfrm>
              <a:off x="279" y="1122"/>
              <a:ext cx="5182" cy="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algn="ctr"/>
              <a:endParaRPr kumimoji="1" lang="en-GB" altLang="zh-CN" sz="2400">
                <a:latin typeface="Tahoma" pitchFamily="34" charset="0"/>
              </a:endParaRPr>
            </a:p>
          </p:txBody>
        </p:sp>
      </p:grpSp>
      <p:sp>
        <p:nvSpPr>
          <p:cNvPr id="105477" name="Rectangle 12"/>
          <p:cNvSpPr>
            <a:spLocks noChangeArrowheads="1"/>
          </p:cNvSpPr>
          <p:nvPr/>
        </p:nvSpPr>
        <p:spPr bwMode="auto">
          <a:xfrm>
            <a:off x="2924175" y="2509838"/>
            <a:ext cx="9144000" cy="0"/>
          </a:xfrm>
          <a:prstGeom prst="rect">
            <a:avLst/>
          </a:prstGeom>
          <a:noFill/>
          <a:ln w="9525">
            <a:noFill/>
            <a:miter lim="800000"/>
            <a:headEnd/>
            <a:tailEnd/>
          </a:ln>
        </p:spPr>
        <p:txBody>
          <a:bodyPr>
            <a:spAutoFit/>
          </a:bodyPr>
          <a:lstStyle/>
          <a:p>
            <a:endParaRPr lang="zh-CN" altLang="en-US"/>
          </a:p>
        </p:txBody>
      </p:sp>
      <p:pic>
        <p:nvPicPr>
          <p:cNvPr id="105478" name="Picture 13"/>
          <p:cNvPicPr>
            <a:picLocks noGrp="1" noChangeAspect="1" noChangeArrowheads="1"/>
          </p:cNvPicPr>
          <p:nvPr>
            <p:ph sz="quarter" idx="4294967295"/>
          </p:nvPr>
        </p:nvPicPr>
        <p:blipFill>
          <a:blip r:embed="rId4"/>
          <a:srcRect/>
          <a:stretch>
            <a:fillRect/>
          </a:stretch>
        </p:blipFill>
        <p:spPr>
          <a:xfrm>
            <a:off x="1331640" y="2692400"/>
            <a:ext cx="4462463" cy="468313"/>
          </a:xfrm>
        </p:spPr>
      </p:pic>
      <p:pic>
        <p:nvPicPr>
          <p:cNvPr id="105479" name="Picture 14"/>
          <p:cNvPicPr>
            <a:picLocks noChangeAspect="1" noChangeArrowheads="1"/>
          </p:cNvPicPr>
          <p:nvPr/>
        </p:nvPicPr>
        <p:blipFill>
          <a:blip r:embed="rId5"/>
          <a:srcRect/>
          <a:stretch>
            <a:fillRect/>
          </a:stretch>
        </p:blipFill>
        <p:spPr bwMode="auto">
          <a:xfrm>
            <a:off x="1447800" y="2209800"/>
            <a:ext cx="2667000" cy="457200"/>
          </a:xfrm>
          <a:prstGeom prst="rect">
            <a:avLst/>
          </a:prstGeom>
          <a:noFill/>
          <a:ln w="9525">
            <a:noFill/>
            <a:miter lim="800000"/>
            <a:headEnd/>
            <a:tailEnd/>
          </a:ln>
        </p:spPr>
      </p:pic>
      <p:pic>
        <p:nvPicPr>
          <p:cNvPr id="105480" name="Picture 15"/>
          <p:cNvPicPr>
            <a:picLocks noChangeAspect="1" noChangeArrowheads="1"/>
          </p:cNvPicPr>
          <p:nvPr/>
        </p:nvPicPr>
        <p:blipFill>
          <a:blip r:embed="rId6"/>
          <a:srcRect/>
          <a:stretch>
            <a:fillRect/>
          </a:stretch>
        </p:blipFill>
        <p:spPr bwMode="auto">
          <a:xfrm>
            <a:off x="1219200" y="3429000"/>
            <a:ext cx="3124200" cy="2438400"/>
          </a:xfrm>
          <a:prstGeom prst="rect">
            <a:avLst/>
          </a:prstGeom>
          <a:noFill/>
          <a:ln w="9525">
            <a:noFill/>
            <a:miter lim="800000"/>
            <a:headEnd/>
            <a:tailEnd/>
          </a:ln>
        </p:spPr>
      </p:pic>
      <p:sp>
        <p:nvSpPr>
          <p:cNvPr id="105481" name="Text Box 16"/>
          <p:cNvSpPr txBox="1">
            <a:spLocks noChangeArrowheads="1"/>
          </p:cNvSpPr>
          <p:nvPr/>
        </p:nvSpPr>
        <p:spPr bwMode="auto">
          <a:xfrm>
            <a:off x="4648200" y="3352800"/>
            <a:ext cx="3810000" cy="2392363"/>
          </a:xfrm>
          <a:prstGeom prst="rect">
            <a:avLst/>
          </a:prstGeom>
          <a:noFill/>
          <a:ln w="9525">
            <a:noFill/>
            <a:miter lim="800000"/>
            <a:headEnd/>
            <a:tailEnd/>
          </a:ln>
        </p:spPr>
        <p:txBody>
          <a:bodyPr>
            <a:spAutoFit/>
          </a:bodyPr>
          <a:lstStyle/>
          <a:p>
            <a:pPr marL="533400" indent="-533400" defTabSz="914400">
              <a:lnSpc>
                <a:spcPct val="110000"/>
              </a:lnSpc>
              <a:spcBef>
                <a:spcPct val="20000"/>
              </a:spcBef>
              <a:buClr>
                <a:schemeClr val="folHlink"/>
              </a:buClr>
              <a:buSzPct val="60000"/>
              <a:buFont typeface="Wingdings" pitchFamily="2" charset="2"/>
              <a:buNone/>
            </a:pPr>
            <a:r>
              <a:rPr lang="en-US" altLang="zh-CN" sz="2400" b="0" dirty="0">
                <a:solidFill>
                  <a:srgbClr val="3333FF"/>
                </a:solidFill>
                <a:latin typeface="Times New Roman" pitchFamily="18" charset="0"/>
                <a:ea typeface="宋体" pitchFamily="2" charset="-122"/>
              </a:rPr>
              <a:t>Variables</a:t>
            </a:r>
            <a:r>
              <a:rPr lang="en-US" altLang="zh-CN" sz="2400" i="1" dirty="0">
                <a:latin typeface="Times New Roman" pitchFamily="18" charset="0"/>
                <a:ea typeface="宋体" pitchFamily="2" charset="-122"/>
              </a:rPr>
              <a:t>:  </a:t>
            </a:r>
          </a:p>
          <a:p>
            <a:pPr marL="533400" indent="-533400" defTabSz="914400">
              <a:lnSpc>
                <a:spcPct val="110000"/>
              </a:lnSpc>
              <a:spcBef>
                <a:spcPct val="20000"/>
              </a:spcBef>
              <a:buClr>
                <a:schemeClr val="folHlink"/>
              </a:buClr>
              <a:buSzPct val="60000"/>
              <a:buFont typeface="Wingdings" pitchFamily="2" charset="2"/>
              <a:buNone/>
            </a:pPr>
            <a:r>
              <a:rPr lang="en-US" altLang="zh-CN" sz="2400" b="0" i="1" dirty="0">
                <a:solidFill>
                  <a:schemeClr val="tx1"/>
                </a:solidFill>
                <a:latin typeface="Times New Roman" pitchFamily="18" charset="0"/>
                <a:ea typeface="宋体" pitchFamily="2" charset="-122"/>
              </a:rPr>
              <a:t>EA</a:t>
            </a:r>
            <a:r>
              <a:rPr lang="en-US" altLang="zh-CN" sz="2400" b="0" i="1" baseline="-25000" dirty="0">
                <a:solidFill>
                  <a:schemeClr val="tx1"/>
                </a:solidFill>
                <a:latin typeface="Times New Roman" pitchFamily="18" charset="0"/>
                <a:ea typeface="宋体" pitchFamily="2" charset="-122"/>
              </a:rPr>
              <a:t>k+1</a:t>
            </a:r>
            <a:r>
              <a:rPr lang="en-US" altLang="zh-CN" sz="2400" b="0" dirty="0">
                <a:solidFill>
                  <a:schemeClr val="tx1"/>
                </a:solidFill>
                <a:latin typeface="Times New Roman" pitchFamily="18" charset="0"/>
                <a:ea typeface="宋体" pitchFamily="2" charset="-122"/>
              </a:rPr>
              <a:t>: theoretical arrival;</a:t>
            </a:r>
          </a:p>
          <a:p>
            <a:pPr marL="533400" indent="-533400" defTabSz="914400">
              <a:lnSpc>
                <a:spcPct val="110000"/>
              </a:lnSpc>
              <a:spcBef>
                <a:spcPct val="20000"/>
              </a:spcBef>
              <a:buClr>
                <a:schemeClr val="folHlink"/>
              </a:buClr>
              <a:buSzPct val="60000"/>
              <a:buFont typeface="Wingdings" pitchFamily="2" charset="2"/>
              <a:buNone/>
            </a:pPr>
            <a:r>
              <a:rPr lang="en-US" altLang="zh-CN" sz="2400" b="0" i="1" dirty="0">
                <a:solidFill>
                  <a:schemeClr val="tx1"/>
                </a:solidFill>
                <a:latin typeface="Times New Roman" pitchFamily="18" charset="0"/>
                <a:ea typeface="宋体" pitchFamily="2" charset="-122"/>
              </a:rPr>
              <a:t>SM</a:t>
            </a:r>
            <a:r>
              <a:rPr lang="en-US" altLang="zh-CN" sz="2400" b="0" dirty="0">
                <a:solidFill>
                  <a:schemeClr val="tx1"/>
                </a:solidFill>
                <a:latin typeface="Times New Roman" pitchFamily="18" charset="0"/>
                <a:ea typeface="宋体" pitchFamily="2" charset="-122"/>
              </a:rPr>
              <a:t>: safety margin;</a:t>
            </a:r>
          </a:p>
          <a:p>
            <a:pPr marL="533400" indent="-533400" defTabSz="914400">
              <a:lnSpc>
                <a:spcPct val="110000"/>
              </a:lnSpc>
              <a:spcBef>
                <a:spcPct val="20000"/>
              </a:spcBef>
              <a:buClr>
                <a:schemeClr val="folHlink"/>
              </a:buClr>
              <a:buSzPct val="60000"/>
              <a:buFont typeface="Wingdings" pitchFamily="2" charset="2"/>
              <a:buNone/>
            </a:pPr>
            <a:r>
              <a:rPr lang="zh-CN" altLang="en-US" sz="2400" b="0" i="1" dirty="0">
                <a:solidFill>
                  <a:schemeClr val="tx1"/>
                </a:solidFill>
                <a:latin typeface="Times New Roman" pitchFamily="18" charset="0"/>
                <a:ea typeface="宋体" pitchFamily="2" charset="-122"/>
                <a:sym typeface="Symbol" pitchFamily="18" charset="2"/>
              </a:rPr>
              <a:t></a:t>
            </a:r>
            <a:r>
              <a:rPr lang="en-US" altLang="zh-CN" sz="2400" b="0" i="1" baseline="-25000" dirty="0">
                <a:solidFill>
                  <a:schemeClr val="tx1"/>
                </a:solidFill>
                <a:latin typeface="Times New Roman" pitchFamily="18" charset="0"/>
                <a:ea typeface="宋体" pitchFamily="2" charset="-122"/>
                <a:sym typeface="Symbol" pitchFamily="18" charset="2"/>
              </a:rPr>
              <a:t>k</a:t>
            </a:r>
            <a:r>
              <a:rPr lang="en-US" altLang="zh-CN" sz="2400" b="0" baseline="-25000" dirty="0">
                <a:solidFill>
                  <a:schemeClr val="tx1"/>
                </a:solidFill>
                <a:latin typeface="Times New Roman" pitchFamily="18" charset="0"/>
                <a:ea typeface="宋体" pitchFamily="2" charset="-122"/>
                <a:sym typeface="Symbol" pitchFamily="18" charset="2"/>
              </a:rPr>
              <a:t>+1:</a:t>
            </a:r>
            <a:r>
              <a:rPr lang="en-US" altLang="zh-CN" sz="2400" b="0" dirty="0">
                <a:solidFill>
                  <a:schemeClr val="tx1"/>
                </a:solidFill>
                <a:latin typeface="Showcard Gothic"/>
                <a:ea typeface="宋体" pitchFamily="2" charset="-122"/>
              </a:rPr>
              <a:t> </a:t>
            </a:r>
            <a:r>
              <a:rPr lang="en-US" altLang="zh-CN" sz="2400" b="0" dirty="0">
                <a:solidFill>
                  <a:schemeClr val="tx1"/>
                </a:solidFill>
                <a:latin typeface="Times New Roman" pitchFamily="18" charset="0"/>
                <a:ea typeface="宋体" pitchFamily="2" charset="-122"/>
              </a:rPr>
              <a:t>timeout delay; </a:t>
            </a:r>
          </a:p>
          <a:p>
            <a:pPr marL="533400" indent="-533400" defTabSz="914400">
              <a:lnSpc>
                <a:spcPct val="110000"/>
              </a:lnSpc>
              <a:spcBef>
                <a:spcPct val="20000"/>
              </a:spcBef>
              <a:buClr>
                <a:schemeClr val="folHlink"/>
              </a:buClr>
              <a:buSzPct val="60000"/>
              <a:buFont typeface="Wingdings" pitchFamily="2" charset="2"/>
              <a:buNone/>
            </a:pPr>
            <a:r>
              <a:rPr lang="el-GR" altLang="zh-CN" sz="2400" b="0" i="1" dirty="0">
                <a:solidFill>
                  <a:schemeClr val="tx1"/>
                </a:solidFill>
                <a:latin typeface="宋体" pitchFamily="2" charset="-122"/>
                <a:cs typeface="Times New Roman" pitchFamily="18" charset="0"/>
              </a:rPr>
              <a:t>α</a:t>
            </a:r>
            <a:r>
              <a:rPr lang="en-US" altLang="zh-CN" sz="2400" b="0" i="1" dirty="0">
                <a:solidFill>
                  <a:schemeClr val="tx1"/>
                </a:solidFill>
                <a:latin typeface="Times New Roman" pitchFamily="18" charset="0"/>
                <a:cs typeface="Times New Roman" pitchFamily="18" charset="0"/>
              </a:rPr>
              <a:t>: </a:t>
            </a:r>
            <a:r>
              <a:rPr lang="en-US" altLang="zh-CN" sz="2400" b="0" dirty="0">
                <a:solidFill>
                  <a:schemeClr val="tx1"/>
                </a:solidFill>
                <a:latin typeface="Times New Roman" pitchFamily="18" charset="0"/>
                <a:ea typeface="宋体" pitchFamily="2" charset="-122"/>
              </a:rPr>
              <a:t>a constant;</a:t>
            </a:r>
          </a:p>
        </p:txBody>
      </p:sp>
      <p:sp>
        <p:nvSpPr>
          <p:cNvPr id="105482" name="Rectangle 17"/>
          <p:cNvSpPr>
            <a:spLocks noChangeArrowheads="1"/>
          </p:cNvSpPr>
          <p:nvPr/>
        </p:nvSpPr>
        <p:spPr bwMode="auto">
          <a:xfrm>
            <a:off x="4572000" y="3886200"/>
            <a:ext cx="3352800" cy="2286000"/>
          </a:xfrm>
          <a:prstGeom prst="rect">
            <a:avLst/>
          </a:prstGeom>
          <a:noFill/>
          <a:ln w="9525">
            <a:noFill/>
            <a:miter lim="800000"/>
            <a:headEnd/>
            <a:tailEnd/>
          </a:ln>
        </p:spPr>
        <p:txBody>
          <a:bodyPr wrap="none" anchor="ctr"/>
          <a:lstStyle/>
          <a:p>
            <a:endParaRPr lang="zh-CN" altLang="en-US"/>
          </a:p>
        </p:txBody>
      </p:sp>
      <p:sp>
        <p:nvSpPr>
          <p:cNvPr id="105483" name="Rectangle 18"/>
          <p:cNvSpPr>
            <a:spLocks noChangeArrowheads="1"/>
          </p:cNvSpPr>
          <p:nvPr/>
        </p:nvSpPr>
        <p:spPr bwMode="auto">
          <a:xfrm>
            <a:off x="4648200" y="3429000"/>
            <a:ext cx="3200400" cy="2743200"/>
          </a:xfrm>
          <a:prstGeom prst="rect">
            <a:avLst/>
          </a:prstGeom>
          <a:noFill/>
          <a:ln w="9525">
            <a:solidFill>
              <a:schemeClr val="tx1"/>
            </a:solidFill>
            <a:miter lim="800000"/>
            <a:headEnd/>
            <a:tailEnd/>
          </a:ln>
        </p:spPr>
        <p:txBody>
          <a:bodyPr wrap="none" anchor="ctr"/>
          <a:lstStyle/>
          <a:p>
            <a:endParaRPr lang="zh-CN" altLang="en-US"/>
          </a:p>
        </p:txBody>
      </p:sp>
      <p:sp>
        <p:nvSpPr>
          <p:cNvPr id="291859" name="Oval 19"/>
          <p:cNvSpPr>
            <a:spLocks noChangeArrowheads="1"/>
          </p:cNvSpPr>
          <p:nvPr/>
        </p:nvSpPr>
        <p:spPr bwMode="auto">
          <a:xfrm>
            <a:off x="2514600" y="3429000"/>
            <a:ext cx="304800" cy="304800"/>
          </a:xfrm>
          <a:prstGeom prst="ellipse">
            <a:avLst/>
          </a:prstGeom>
          <a:solidFill>
            <a:srgbClr val="000099"/>
          </a:solidFill>
          <a:ln w="9525">
            <a:solidFill>
              <a:srgbClr val="0066CC"/>
            </a:solidFill>
            <a:round/>
            <a:headEnd/>
            <a:tailEnd/>
          </a:ln>
        </p:spPr>
        <p:txBody>
          <a:bodyPr wrap="none" anchor="ctr"/>
          <a:lstStyle/>
          <a:p>
            <a:endParaRPr lang="zh-CN" altLang="en-US"/>
          </a:p>
        </p:txBody>
      </p:sp>
      <p:sp>
        <p:nvSpPr>
          <p:cNvPr id="291860" name="Oval 20"/>
          <p:cNvSpPr>
            <a:spLocks noChangeArrowheads="1"/>
          </p:cNvSpPr>
          <p:nvPr/>
        </p:nvSpPr>
        <p:spPr bwMode="auto">
          <a:xfrm>
            <a:off x="4038600" y="4724400"/>
            <a:ext cx="304800" cy="304800"/>
          </a:xfrm>
          <a:prstGeom prst="ellipse">
            <a:avLst/>
          </a:prstGeom>
          <a:solidFill>
            <a:srgbClr val="00B050"/>
          </a:solidFill>
          <a:ln w="9525">
            <a:solidFill>
              <a:schemeClr val="folHlink"/>
            </a:solidFill>
            <a:round/>
            <a:headEnd/>
            <a:tailEnd/>
          </a:ln>
        </p:spPr>
        <p:txBody>
          <a:bodyPr wrap="none" anchor="ctr"/>
          <a:lstStyle/>
          <a:p>
            <a:pPr marL="533400" indent="-533400" algn="ctr" defTabSz="914400">
              <a:lnSpc>
                <a:spcPct val="110000"/>
              </a:lnSpc>
              <a:spcBef>
                <a:spcPct val="20000"/>
              </a:spcBef>
              <a:buClr>
                <a:schemeClr val="folHlink"/>
              </a:buClr>
              <a:buSzPct val="60000"/>
              <a:buFont typeface="Wingdings" pitchFamily="2" charset="2"/>
              <a:buNone/>
            </a:pPr>
            <a:endParaRPr lang="zh-CN" altLang="en-US" sz="2800">
              <a:solidFill>
                <a:schemeClr val="folHlink"/>
              </a:solidFill>
              <a:latin typeface="Showcard Gothic"/>
              <a:ea typeface="宋体" pitchFamily="2" charset="-122"/>
            </a:endParaRPr>
          </a:p>
        </p:txBody>
      </p:sp>
      <p:sp>
        <p:nvSpPr>
          <p:cNvPr id="291861" name="Oval 21"/>
          <p:cNvSpPr>
            <a:spLocks noChangeArrowheads="1"/>
          </p:cNvSpPr>
          <p:nvPr/>
        </p:nvSpPr>
        <p:spPr bwMode="auto">
          <a:xfrm>
            <a:off x="2438400" y="4724400"/>
            <a:ext cx="304800" cy="304800"/>
          </a:xfrm>
          <a:prstGeom prst="ellipse">
            <a:avLst/>
          </a:prstGeom>
          <a:solidFill>
            <a:srgbClr val="FF0000"/>
          </a:solidFill>
          <a:ln w="9525">
            <a:solidFill>
              <a:schemeClr val="hlink"/>
            </a:solidFill>
            <a:round/>
            <a:headEnd/>
            <a:tailEnd/>
          </a:ln>
        </p:spPr>
        <p:txBody>
          <a:bodyPr wrap="none" anchor="ctr"/>
          <a:lstStyle/>
          <a:p>
            <a:endParaRPr lang="zh-CN" altLang="en-US"/>
          </a:p>
        </p:txBody>
      </p:sp>
      <p:sp>
        <p:nvSpPr>
          <p:cNvPr id="291862" name="Text Box 22"/>
          <p:cNvSpPr txBox="1">
            <a:spLocks noChangeArrowheads="1"/>
          </p:cNvSpPr>
          <p:nvPr/>
        </p:nvSpPr>
        <p:spPr bwMode="auto">
          <a:xfrm>
            <a:off x="3208338" y="5746750"/>
            <a:ext cx="944562" cy="427038"/>
          </a:xfrm>
          <a:prstGeom prst="rect">
            <a:avLst/>
          </a:prstGeom>
          <a:noFill/>
          <a:ln w="9525">
            <a:noFill/>
            <a:miter lim="800000"/>
            <a:headEnd/>
            <a:tailEnd/>
          </a:ln>
        </p:spPr>
        <p:txBody>
          <a:bodyPr wrap="none">
            <a:spAutoFit/>
          </a:bodyPr>
          <a:lstStyle/>
          <a:p>
            <a:pPr marL="533400" indent="-533400" algn="ctr" defTabSz="914400">
              <a:lnSpc>
                <a:spcPct val="110000"/>
              </a:lnSpc>
              <a:spcBef>
                <a:spcPct val="20000"/>
              </a:spcBef>
              <a:buClr>
                <a:schemeClr val="folHlink"/>
              </a:buClr>
              <a:buSzPct val="60000"/>
              <a:buFont typeface="Wingdings" pitchFamily="2" charset="2"/>
              <a:buNone/>
            </a:pPr>
            <a:r>
              <a:rPr lang="en-US" altLang="zh-CN" sz="2000">
                <a:latin typeface="Tahoma" pitchFamily="34" charset="0"/>
                <a:ea typeface="宋体" pitchFamily="2" charset="-122"/>
              </a:rPr>
              <a:t>Margin</a:t>
            </a:r>
          </a:p>
        </p:txBody>
      </p:sp>
      <p:sp>
        <p:nvSpPr>
          <p:cNvPr id="291863" name="Line 23"/>
          <p:cNvSpPr>
            <a:spLocks noChangeShapeType="1"/>
          </p:cNvSpPr>
          <p:nvPr/>
        </p:nvSpPr>
        <p:spPr bwMode="auto">
          <a:xfrm>
            <a:off x="3276600" y="5334000"/>
            <a:ext cx="381000" cy="0"/>
          </a:xfrm>
          <a:prstGeom prst="line">
            <a:avLst/>
          </a:prstGeom>
          <a:noFill/>
          <a:ln w="28575">
            <a:solidFill>
              <a:srgbClr val="FF0000"/>
            </a:solidFill>
            <a:prstDash val="sysDot"/>
            <a:round/>
            <a:headEnd type="triangle" w="med" len="med"/>
            <a:tailEnd type="triangle" w="med" len="med"/>
          </a:ln>
        </p:spPr>
        <p:txBody>
          <a:bodyPr/>
          <a:lstStyle/>
          <a:p>
            <a:endParaRPr lang="en-US"/>
          </a:p>
        </p:txBody>
      </p:sp>
      <p:sp>
        <p:nvSpPr>
          <p:cNvPr id="105489" name="Line 10"/>
          <p:cNvSpPr>
            <a:spLocks noChangeShapeType="1"/>
          </p:cNvSpPr>
          <p:nvPr/>
        </p:nvSpPr>
        <p:spPr bwMode="auto">
          <a:xfrm>
            <a:off x="3962400" y="3159125"/>
            <a:ext cx="1597025" cy="1588"/>
          </a:xfrm>
          <a:prstGeom prst="line">
            <a:avLst/>
          </a:prstGeom>
          <a:noFill/>
          <a:ln w="28575">
            <a:solidFill>
              <a:srgbClr val="FF0000"/>
            </a:solidFill>
            <a:round/>
            <a:headEnd/>
            <a:tailEnd/>
          </a:ln>
        </p:spPr>
        <p:txBody>
          <a:bodyPr wrap="none" anchor="ctr"/>
          <a:lstStyle/>
          <a:p>
            <a:endParaRPr lang="en-US"/>
          </a:p>
        </p:txBody>
      </p:sp>
      <p:sp>
        <p:nvSpPr>
          <p:cNvPr id="291868" name="Line 28"/>
          <p:cNvSpPr>
            <a:spLocks noChangeShapeType="1"/>
          </p:cNvSpPr>
          <p:nvPr/>
        </p:nvSpPr>
        <p:spPr bwMode="auto">
          <a:xfrm flipV="1">
            <a:off x="4977045" y="2667000"/>
            <a:ext cx="888768" cy="131930"/>
          </a:xfrm>
          <a:prstGeom prst="line">
            <a:avLst/>
          </a:prstGeom>
          <a:noFill/>
          <a:ln w="9525">
            <a:solidFill>
              <a:srgbClr val="0000FF"/>
            </a:solidFill>
            <a:round/>
            <a:headEnd type="none" w="med" len="med"/>
            <a:tailEnd type="arrow" w="med" len="med"/>
          </a:ln>
          <a:effectLst>
            <a:prstShdw prst="shdw17" dist="17961" dir="2700000">
              <a:schemeClr val="accent1">
                <a:gamma/>
                <a:shade val="60000"/>
                <a:invGamma/>
              </a:schemeClr>
            </a:prstShdw>
          </a:effectLst>
        </p:spPr>
        <p:txBody>
          <a:bodyPr/>
          <a:lstStyle/>
          <a:p>
            <a:pPr>
              <a:defRPr/>
            </a:pPr>
            <a:endParaRPr lang="zh-CN" altLang="en-US">
              <a:latin typeface="Arial" pitchFamily="34" charset="0"/>
            </a:endParaRPr>
          </a:p>
        </p:txBody>
      </p:sp>
      <p:pic>
        <p:nvPicPr>
          <p:cNvPr id="105492" name="Picture 14"/>
          <p:cNvPicPr>
            <a:picLocks noChangeAspect="1" noChangeArrowheads="1"/>
          </p:cNvPicPr>
          <p:nvPr/>
        </p:nvPicPr>
        <p:blipFill>
          <a:blip r:embed="rId7"/>
          <a:srcRect/>
          <a:stretch>
            <a:fillRect/>
          </a:stretch>
        </p:blipFill>
        <p:spPr bwMode="auto">
          <a:xfrm>
            <a:off x="1460500" y="2159000"/>
            <a:ext cx="2667000" cy="457200"/>
          </a:xfrm>
          <a:prstGeom prst="rect">
            <a:avLst/>
          </a:prstGeom>
          <a:noFill/>
          <a:ln w="9525">
            <a:noFill/>
            <a:miter lim="800000"/>
            <a:headEnd/>
            <a:tailEnd/>
          </a:ln>
        </p:spPr>
      </p:pic>
      <p:sp>
        <p:nvSpPr>
          <p:cNvPr id="29" name="Oval 26"/>
          <p:cNvSpPr>
            <a:spLocks noChangeArrowheads="1"/>
          </p:cNvSpPr>
          <p:nvPr/>
        </p:nvSpPr>
        <p:spPr bwMode="auto">
          <a:xfrm>
            <a:off x="5916612" y="2888940"/>
            <a:ext cx="2008187" cy="554038"/>
          </a:xfrm>
          <a:prstGeom prst="ellipse">
            <a:avLst/>
          </a:prstGeom>
          <a:solidFill>
            <a:srgbClr val="00B050"/>
          </a:solidFill>
          <a:ln w="9525">
            <a:noFill/>
            <a:round/>
            <a:headEnd/>
            <a:tailEnd/>
          </a:ln>
          <a:effectLst>
            <a:prstShdw prst="shdw17" dist="17961" dir="2700000">
              <a:srgbClr val="677586">
                <a:alpha val="74997"/>
              </a:srgbClr>
            </a:prstShdw>
          </a:effectLst>
        </p:spPr>
        <p:txBody>
          <a:bodyPr wrap="none" anchor="ctr"/>
          <a:lstStyle/>
          <a:p>
            <a:pPr algn="ctr" defTabSz="914400"/>
            <a:endParaRPr lang="en-US" altLang="zh-CN" dirty="0"/>
          </a:p>
          <a:p>
            <a:pPr algn="ctr" defTabSz="914400"/>
            <a:endParaRPr lang="en-US" altLang="zh-CN" dirty="0"/>
          </a:p>
        </p:txBody>
      </p:sp>
      <p:sp>
        <p:nvSpPr>
          <p:cNvPr id="291866" name="Oval 26"/>
          <p:cNvSpPr>
            <a:spLocks noChangeArrowheads="1"/>
          </p:cNvSpPr>
          <p:nvPr/>
        </p:nvSpPr>
        <p:spPr bwMode="auto">
          <a:xfrm>
            <a:off x="5916613" y="2413000"/>
            <a:ext cx="2008187" cy="554038"/>
          </a:xfrm>
          <a:prstGeom prst="ellipse">
            <a:avLst/>
          </a:prstGeom>
          <a:solidFill>
            <a:srgbClr val="0000FF"/>
          </a:solidFill>
          <a:ln w="9525">
            <a:noFill/>
            <a:round/>
            <a:headEnd/>
            <a:tailEnd/>
          </a:ln>
          <a:effectLst>
            <a:prstShdw prst="shdw17" dist="17961" dir="2700000">
              <a:srgbClr val="677586">
                <a:alpha val="74997"/>
              </a:srgbClr>
            </a:prstShdw>
          </a:effectLst>
        </p:spPr>
        <p:txBody>
          <a:bodyPr wrap="none" anchor="ctr"/>
          <a:lstStyle/>
          <a:p>
            <a:pPr algn="ctr" defTabSz="914400"/>
            <a:r>
              <a:rPr lang="en-US" altLang="zh-CN" dirty="0" smtClean="0"/>
              <a:t>=0</a:t>
            </a:r>
            <a:r>
              <a:rPr lang="en-US" altLang="zh-CN" dirty="0"/>
              <a:t>;</a:t>
            </a:r>
          </a:p>
          <a:p>
            <a:pPr algn="ctr" defTabSz="914400"/>
            <a:r>
              <a:rPr lang="en-US" altLang="zh-CN" dirty="0"/>
              <a:t>&gt;0;</a:t>
            </a:r>
          </a:p>
          <a:p>
            <a:pPr algn="ctr" defTabSz="914400"/>
            <a:r>
              <a:rPr lang="en-US" altLang="zh-CN" dirty="0"/>
              <a:t>&lt;0;</a:t>
            </a:r>
          </a:p>
        </p:txBody>
      </p:sp>
      <p:sp>
        <p:nvSpPr>
          <p:cNvPr id="31" name="Line 28"/>
          <p:cNvSpPr>
            <a:spLocks noChangeShapeType="1"/>
          </p:cNvSpPr>
          <p:nvPr/>
        </p:nvSpPr>
        <p:spPr bwMode="auto">
          <a:xfrm flipV="1">
            <a:off x="4941888" y="2159000"/>
            <a:ext cx="923925" cy="350838"/>
          </a:xfrm>
          <a:prstGeom prst="line">
            <a:avLst/>
          </a:prstGeom>
          <a:noFill/>
          <a:ln w="9525">
            <a:solidFill>
              <a:srgbClr val="FF0000"/>
            </a:solidFill>
            <a:round/>
            <a:headEnd type="none" w="med" len="med"/>
            <a:tailEnd type="arrow" w="med" len="med"/>
          </a:ln>
          <a:effectLst>
            <a:prstShdw prst="shdw17" dist="17961" dir="2700000">
              <a:schemeClr val="accent1">
                <a:gamma/>
                <a:shade val="60000"/>
                <a:invGamma/>
              </a:schemeClr>
            </a:prstShdw>
          </a:effectLst>
        </p:spPr>
        <p:txBody>
          <a:bodyPr/>
          <a:lstStyle/>
          <a:p>
            <a:pPr>
              <a:defRPr/>
            </a:pPr>
            <a:endParaRPr lang="zh-CN" altLang="en-US">
              <a:latin typeface="Arial" pitchFamily="34" charset="0"/>
            </a:endParaRPr>
          </a:p>
        </p:txBody>
      </p:sp>
      <p:sp>
        <p:nvSpPr>
          <p:cNvPr id="32" name="Line 28"/>
          <p:cNvSpPr>
            <a:spLocks noChangeShapeType="1"/>
          </p:cNvSpPr>
          <p:nvPr/>
        </p:nvSpPr>
        <p:spPr bwMode="auto">
          <a:xfrm>
            <a:off x="4977045" y="3068960"/>
            <a:ext cx="923925" cy="148825"/>
          </a:xfrm>
          <a:prstGeom prst="line">
            <a:avLst/>
          </a:prstGeom>
          <a:noFill/>
          <a:ln w="9525">
            <a:solidFill>
              <a:srgbClr val="008000"/>
            </a:solidFill>
            <a:round/>
            <a:headEnd type="none" w="med" len="med"/>
            <a:tailEnd type="arrow" w="med" len="med"/>
          </a:ln>
          <a:effectLst>
            <a:prstShdw prst="shdw17" dist="17961" dir="2700000">
              <a:schemeClr val="accent1">
                <a:gamma/>
                <a:shade val="60000"/>
                <a:invGamma/>
              </a:schemeClr>
            </a:prstShdw>
          </a:effectLst>
        </p:spPr>
        <p:txBody>
          <a:bodyPr/>
          <a:lstStyle/>
          <a:p>
            <a:pPr>
              <a:defRPr/>
            </a:pPr>
            <a:endParaRPr lang="zh-CN" altLang="en-US">
              <a:latin typeface="Arial" pitchFamily="34" charset="0"/>
            </a:endParaRPr>
          </a:p>
        </p:txBody>
      </p:sp>
    </p:spTree>
    <p:custDataLst>
      <p:tags r:id="rId1"/>
    </p:custDataLst>
    <p:extLst>
      <p:ext uri="{BB962C8B-B14F-4D97-AF65-F5344CB8AC3E}">
        <p14:creationId xmlns:p14="http://schemas.microsoft.com/office/powerpoint/2010/main" val="27747068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1859"/>
                                        </p:tgtEl>
                                        <p:attrNameLst>
                                          <p:attrName>style.visibility</p:attrName>
                                        </p:attrNameLst>
                                      </p:cBhvr>
                                      <p:to>
                                        <p:strVal val="visible"/>
                                      </p:to>
                                    </p:set>
                                    <p:animEffect transition="in" filter="blinds(horizontal)">
                                      <p:cBhvr>
                                        <p:cTn id="7" dur="500"/>
                                        <p:tgtEl>
                                          <p:spTgt spid="29185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91860"/>
                                        </p:tgtEl>
                                        <p:attrNameLst>
                                          <p:attrName>style.visibility</p:attrName>
                                        </p:attrNameLst>
                                      </p:cBhvr>
                                      <p:to>
                                        <p:strVal val="visible"/>
                                      </p:to>
                                    </p:set>
                                    <p:animEffect transition="in" filter="blinds(horizontal)">
                                      <p:cBhvr>
                                        <p:cTn id="10" dur="500"/>
                                        <p:tgtEl>
                                          <p:spTgt spid="29186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91861"/>
                                        </p:tgtEl>
                                        <p:attrNameLst>
                                          <p:attrName>style.visibility</p:attrName>
                                        </p:attrNameLst>
                                      </p:cBhvr>
                                      <p:to>
                                        <p:strVal val="visible"/>
                                      </p:to>
                                    </p:set>
                                    <p:animEffect transition="in" filter="blinds(horizontal)">
                                      <p:cBhvr>
                                        <p:cTn id="13" dur="500"/>
                                        <p:tgtEl>
                                          <p:spTgt spid="291861"/>
                                        </p:tgtEl>
                                      </p:cBhvr>
                                    </p:animEffect>
                                  </p:childTnLst>
                                </p:cTn>
                              </p:par>
                              <p:par>
                                <p:cTn id="14" presetID="4" presetClass="exit" presetSubtype="16" fill="hold" grpId="0" nodeType="withEffect">
                                  <p:stCondLst>
                                    <p:cond delay="0"/>
                                  </p:stCondLst>
                                  <p:childTnLst>
                                    <p:animEffect transition="out" filter="box(in)">
                                      <p:cBhvr>
                                        <p:cTn id="15" dur="500"/>
                                        <p:tgtEl>
                                          <p:spTgt spid="291863"/>
                                        </p:tgtEl>
                                      </p:cBhvr>
                                    </p:animEffect>
                                    <p:set>
                                      <p:cBhvr>
                                        <p:cTn id="16" dur="1" fill="hold">
                                          <p:stCondLst>
                                            <p:cond delay="499"/>
                                          </p:stCondLst>
                                        </p:cTn>
                                        <p:tgtEl>
                                          <p:spTgt spid="291863"/>
                                        </p:tgtEl>
                                        <p:attrNameLst>
                                          <p:attrName>style.visibility</p:attrName>
                                        </p:attrNameLst>
                                      </p:cBhvr>
                                      <p:to>
                                        <p:strVal val="hidden"/>
                                      </p:to>
                                    </p:set>
                                  </p:childTnLst>
                                </p:cTn>
                              </p:par>
                              <p:par>
                                <p:cTn id="17" presetID="4" presetClass="exit" presetSubtype="16" fill="hold" grpId="0" nodeType="withEffect">
                                  <p:stCondLst>
                                    <p:cond delay="0"/>
                                  </p:stCondLst>
                                  <p:childTnLst>
                                    <p:animEffect transition="out" filter="box(in)">
                                      <p:cBhvr>
                                        <p:cTn id="18" dur="500"/>
                                        <p:tgtEl>
                                          <p:spTgt spid="291862"/>
                                        </p:tgtEl>
                                      </p:cBhvr>
                                    </p:animEffect>
                                    <p:set>
                                      <p:cBhvr>
                                        <p:cTn id="19" dur="1" fill="hold">
                                          <p:stCondLst>
                                            <p:cond delay="499"/>
                                          </p:stCondLst>
                                        </p:cTn>
                                        <p:tgtEl>
                                          <p:spTgt spid="29186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91866"/>
                                        </p:tgtEl>
                                        <p:attrNameLst>
                                          <p:attrName>style.visibility</p:attrName>
                                        </p:attrNameLst>
                                      </p:cBhvr>
                                      <p:to>
                                        <p:strVal val="visible"/>
                                      </p:to>
                                    </p:set>
                                    <p:anim calcmode="lin" valueType="num">
                                      <p:cBhvr additive="base">
                                        <p:cTn id="24" dur="500" fill="hold"/>
                                        <p:tgtEl>
                                          <p:spTgt spid="291866"/>
                                        </p:tgtEl>
                                        <p:attrNameLst>
                                          <p:attrName>ppt_x</p:attrName>
                                        </p:attrNameLst>
                                      </p:cBhvr>
                                      <p:tavLst>
                                        <p:tav tm="0">
                                          <p:val>
                                            <p:strVal val="#ppt_x"/>
                                          </p:val>
                                        </p:tav>
                                        <p:tav tm="100000">
                                          <p:val>
                                            <p:strVal val="#ppt_x"/>
                                          </p:val>
                                        </p:tav>
                                      </p:tavLst>
                                    </p:anim>
                                    <p:anim calcmode="lin" valueType="num">
                                      <p:cBhvr additive="base">
                                        <p:cTn id="25" dur="500" fill="hold"/>
                                        <p:tgtEl>
                                          <p:spTgt spid="291866"/>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91868"/>
                                        </p:tgtEl>
                                        <p:attrNameLst>
                                          <p:attrName>style.visibility</p:attrName>
                                        </p:attrNameLst>
                                      </p:cBhvr>
                                      <p:to>
                                        <p:strVal val="visible"/>
                                      </p:to>
                                    </p:set>
                                    <p:anim calcmode="lin" valueType="num">
                                      <p:cBhvr additive="base">
                                        <p:cTn id="28" dur="500" fill="hold"/>
                                        <p:tgtEl>
                                          <p:spTgt spid="291868"/>
                                        </p:tgtEl>
                                        <p:attrNameLst>
                                          <p:attrName>ppt_x</p:attrName>
                                        </p:attrNameLst>
                                      </p:cBhvr>
                                      <p:tavLst>
                                        <p:tav tm="0">
                                          <p:val>
                                            <p:strVal val="#ppt_x"/>
                                          </p:val>
                                        </p:tav>
                                        <p:tav tm="100000">
                                          <p:val>
                                            <p:strVal val="#ppt_x"/>
                                          </p:val>
                                        </p:tav>
                                      </p:tavLst>
                                    </p:anim>
                                    <p:anim calcmode="lin" valueType="num">
                                      <p:cBhvr additive="base">
                                        <p:cTn id="29" dur="500" fill="hold"/>
                                        <p:tgtEl>
                                          <p:spTgt spid="291868"/>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500" fill="hold"/>
                                        <p:tgtEl>
                                          <p:spTgt spid="30"/>
                                        </p:tgtEl>
                                        <p:attrNameLst>
                                          <p:attrName>ppt_x</p:attrName>
                                        </p:attrNameLst>
                                      </p:cBhvr>
                                      <p:tavLst>
                                        <p:tav tm="0">
                                          <p:val>
                                            <p:strVal val="#ppt_x"/>
                                          </p:val>
                                        </p:tav>
                                        <p:tav tm="100000">
                                          <p:val>
                                            <p:strVal val="#ppt_x"/>
                                          </p:val>
                                        </p:tav>
                                      </p:tavLst>
                                    </p:anim>
                                    <p:anim calcmode="lin" valueType="num">
                                      <p:cBhvr additive="base">
                                        <p:cTn id="33" dur="500" fill="hold"/>
                                        <p:tgtEl>
                                          <p:spTgt spid="30"/>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ppt_x"/>
                                          </p:val>
                                        </p:tav>
                                        <p:tav tm="100000">
                                          <p:val>
                                            <p:strVal val="#ppt_x"/>
                                          </p:val>
                                        </p:tav>
                                      </p:tavLst>
                                    </p:anim>
                                    <p:anim calcmode="lin" valueType="num">
                                      <p:cBhvr additive="base">
                                        <p:cTn id="37" dur="500" fill="hold"/>
                                        <p:tgtEl>
                                          <p:spTgt spid="3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ppt_x"/>
                                          </p:val>
                                        </p:tav>
                                        <p:tav tm="100000">
                                          <p:val>
                                            <p:strVal val="#ppt_x"/>
                                          </p:val>
                                        </p:tav>
                                      </p:tavLst>
                                    </p:anim>
                                    <p:anim calcmode="lin" valueType="num">
                                      <p:cBhvr additive="base">
                                        <p:cTn id="41" dur="500" fill="hold"/>
                                        <p:tgtEl>
                                          <p:spTgt spid="31"/>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additive="base">
                                        <p:cTn id="44" dur="500" fill="hold"/>
                                        <p:tgtEl>
                                          <p:spTgt spid="32"/>
                                        </p:tgtEl>
                                        <p:attrNameLst>
                                          <p:attrName>ppt_x</p:attrName>
                                        </p:attrNameLst>
                                      </p:cBhvr>
                                      <p:tavLst>
                                        <p:tav tm="0">
                                          <p:val>
                                            <p:strVal val="#ppt_x"/>
                                          </p:val>
                                        </p:tav>
                                        <p:tav tm="100000">
                                          <p:val>
                                            <p:strVal val="#ppt_x"/>
                                          </p:val>
                                        </p:tav>
                                      </p:tavLst>
                                    </p:anim>
                                    <p:anim calcmode="lin" valueType="num">
                                      <p:cBhvr additive="base">
                                        <p:cTn id="45" dur="500" fill="hold"/>
                                        <p:tgtEl>
                                          <p:spTgt spid="32"/>
                                        </p:tgtEl>
                                        <p:attrNameLst>
                                          <p:attrName>ppt_y</p:attrName>
                                        </p:attrNameLst>
                                      </p:cBhvr>
                                      <p:tavLst>
                                        <p:tav tm="0">
                                          <p:val>
                                            <p:strVal val="1+#ppt_h/2"/>
                                          </p:val>
                                        </p:tav>
                                        <p:tav tm="100000">
                                          <p:val>
                                            <p:strVal val="#ppt_y"/>
                                          </p:val>
                                        </p:tav>
                                      </p:tavLst>
                                    </p:anim>
                                  </p:childTnLst>
                                </p:cTn>
                              </p:par>
                              <p:par>
                                <p:cTn id="46" presetID="2" presetClass="entr" presetSubtype="4" fill="hold" grpId="1" nodeType="with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additive="base">
                                        <p:cTn id="48" dur="500" fill="hold"/>
                                        <p:tgtEl>
                                          <p:spTgt spid="32"/>
                                        </p:tgtEl>
                                        <p:attrNameLst>
                                          <p:attrName>ppt_x</p:attrName>
                                        </p:attrNameLst>
                                      </p:cBhvr>
                                      <p:tavLst>
                                        <p:tav tm="0">
                                          <p:val>
                                            <p:strVal val="#ppt_x"/>
                                          </p:val>
                                        </p:tav>
                                        <p:tav tm="100000">
                                          <p:val>
                                            <p:strVal val="#ppt_x"/>
                                          </p:val>
                                        </p:tav>
                                      </p:tavLst>
                                    </p:anim>
                                    <p:anim calcmode="lin" valueType="num">
                                      <p:cBhvr additive="base">
                                        <p:cTn id="49" dur="500" fill="hold"/>
                                        <p:tgtEl>
                                          <p:spTgt spid="32"/>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ppt_x"/>
                                          </p:val>
                                        </p:tav>
                                        <p:tav tm="100000">
                                          <p:val>
                                            <p:strVal val="#ppt_x"/>
                                          </p:val>
                                        </p:tav>
                                      </p:tavLst>
                                    </p:anim>
                                    <p:anim calcmode="lin" valueType="num">
                                      <p:cBhvr additive="base">
                                        <p:cTn id="5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91859" grpId="0" animBg="1"/>
      <p:bldP spid="291860" grpId="0" animBg="1"/>
      <p:bldP spid="291861" grpId="0" animBg="1"/>
      <p:bldP spid="291862" grpId="0"/>
      <p:bldP spid="291863" grpId="0" animBg="1"/>
      <p:bldP spid="29" grpId="0" animBg="1"/>
      <p:bldP spid="291866" grpId="0" animBg="1"/>
      <p:bldP spid="31" grpId="0" animBg="1"/>
      <p:bldP spid="32" grpId="0" animBg="1"/>
      <p:bldP spid="32"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6" name="Picture 2" descr="usawan1b"/>
          <p:cNvPicPr>
            <a:picLocks noGrp="1" noChangeAspect="1" noChangeArrowheads="1"/>
          </p:cNvPicPr>
          <p:nvPr>
            <p:ph sz="quarter" idx="4294967295"/>
          </p:nvPr>
        </p:nvPicPr>
        <p:blipFill>
          <a:blip r:embed="rId5"/>
          <a:srcRect/>
          <a:stretch>
            <a:fillRect/>
          </a:stretch>
        </p:blipFill>
        <p:spPr>
          <a:xfrm>
            <a:off x="4781550" y="1677988"/>
            <a:ext cx="3765550" cy="4214812"/>
          </a:xfrm>
        </p:spPr>
      </p:pic>
      <p:pic>
        <p:nvPicPr>
          <p:cNvPr id="100357" name="Picture 3" descr="usawan1a"/>
          <p:cNvPicPr>
            <a:picLocks noChangeAspect="1" noChangeArrowheads="1"/>
          </p:cNvPicPr>
          <p:nvPr/>
        </p:nvPicPr>
        <p:blipFill>
          <a:blip r:embed="rId6"/>
          <a:srcRect/>
          <a:stretch>
            <a:fillRect/>
          </a:stretch>
        </p:blipFill>
        <p:spPr bwMode="auto">
          <a:xfrm>
            <a:off x="381000" y="1828800"/>
            <a:ext cx="4570413" cy="4127500"/>
          </a:xfrm>
          <a:prstGeom prst="rect">
            <a:avLst/>
          </a:prstGeom>
          <a:noFill/>
          <a:ln w="9525">
            <a:noFill/>
            <a:miter lim="800000"/>
            <a:headEnd/>
            <a:tailEnd/>
          </a:ln>
        </p:spPr>
      </p:pic>
      <p:sp>
        <p:nvSpPr>
          <p:cNvPr id="100358" name="Rectangle 4"/>
          <p:cNvSpPr>
            <a:spLocks noGrp="1"/>
          </p:cNvSpPr>
          <p:nvPr>
            <p:ph type="title" idx="4294967295"/>
          </p:nvPr>
        </p:nvSpPr>
        <p:spPr>
          <a:xfrm>
            <a:off x="2286000" y="152400"/>
            <a:ext cx="8791575" cy="1058862"/>
          </a:xfrm>
        </p:spPr>
        <p:txBody>
          <a:bodyPr/>
          <a:lstStyle/>
          <a:p>
            <a:pPr eaLnBrk="1" hangingPunct="1"/>
            <a:r>
              <a:rPr lang="en-US" altLang="zh-CN" sz="3200" dirty="0">
                <a:latin typeface="Times New Roman" pitchFamily="18" charset="0"/>
                <a:ea typeface="宋体" pitchFamily="2" charset="-122"/>
              </a:rPr>
              <a:t>3</a:t>
            </a:r>
            <a:r>
              <a:rPr lang="en-US" altLang="zh-CN" sz="3200" dirty="0" smtClean="0">
                <a:latin typeface="Times New Roman" pitchFamily="18" charset="0"/>
                <a:ea typeface="宋体" pitchFamily="2" charset="-122"/>
              </a:rPr>
              <a:t>. Self-tuning FD </a:t>
            </a:r>
          </a:p>
        </p:txBody>
      </p:sp>
      <p:sp>
        <p:nvSpPr>
          <p:cNvPr id="100360" name="Rectangle 13"/>
          <p:cNvSpPr>
            <a:spLocks noChangeArrowheads="1"/>
          </p:cNvSpPr>
          <p:nvPr/>
        </p:nvSpPr>
        <p:spPr bwMode="auto">
          <a:xfrm>
            <a:off x="2924175" y="2509838"/>
            <a:ext cx="9144000" cy="0"/>
          </a:xfrm>
          <a:prstGeom prst="rect">
            <a:avLst/>
          </a:prstGeom>
          <a:noFill/>
          <a:ln w="9525">
            <a:noFill/>
            <a:miter lim="800000"/>
            <a:headEnd/>
            <a:tailEnd/>
          </a:ln>
        </p:spPr>
        <p:txBody>
          <a:bodyPr>
            <a:spAutoFit/>
          </a:bodyPr>
          <a:lstStyle/>
          <a:p>
            <a:endParaRPr lang="zh-CN" altLang="en-US"/>
          </a:p>
        </p:txBody>
      </p:sp>
      <p:sp>
        <p:nvSpPr>
          <p:cNvPr id="100361" name="Rectangle 14"/>
          <p:cNvSpPr>
            <a:spLocks noChangeArrowheads="1"/>
          </p:cNvSpPr>
          <p:nvPr/>
        </p:nvSpPr>
        <p:spPr bwMode="auto">
          <a:xfrm>
            <a:off x="1498600" y="6019800"/>
            <a:ext cx="7721600" cy="1524000"/>
          </a:xfrm>
          <a:prstGeom prst="rect">
            <a:avLst/>
          </a:prstGeom>
          <a:noFill/>
          <a:ln w="9525">
            <a:noFill/>
            <a:miter lim="800000"/>
            <a:headEnd/>
            <a:tailEnd/>
          </a:ln>
        </p:spPr>
        <p:txBody>
          <a:bodyPr>
            <a:spAutoFit/>
          </a:bodyPr>
          <a:lstStyle/>
          <a:p>
            <a:pPr>
              <a:lnSpc>
                <a:spcPct val="110000"/>
              </a:lnSpc>
              <a:spcBef>
                <a:spcPct val="20000"/>
              </a:spcBef>
              <a:buClr>
                <a:schemeClr val="folHlink"/>
              </a:buClr>
              <a:buSzPct val="60000"/>
              <a:buFont typeface="Wingdings" pitchFamily="2" charset="2"/>
              <a:buNone/>
            </a:pPr>
            <a:r>
              <a:rPr lang="en-US" altLang="zh-CN" sz="2400" dirty="0">
                <a:latin typeface="Tahoma" pitchFamily="34" charset="0"/>
                <a:ea typeface="宋体" pitchFamily="2" charset="-122"/>
              </a:rPr>
              <a:t>MR and QAP comparison of FDs (logarithmic).</a:t>
            </a:r>
          </a:p>
          <a:p>
            <a:pPr>
              <a:lnSpc>
                <a:spcPct val="110000"/>
              </a:lnSpc>
              <a:spcBef>
                <a:spcPct val="20000"/>
              </a:spcBef>
              <a:buClr>
                <a:schemeClr val="folHlink"/>
              </a:buClr>
              <a:buSzPct val="60000"/>
              <a:buFont typeface="Wingdings" pitchFamily="2" charset="2"/>
              <a:buNone/>
            </a:pPr>
            <a:endParaRPr lang="zh-CN" altLang="en-US" sz="2400" dirty="0">
              <a:latin typeface="Showcard Gothic"/>
              <a:ea typeface="宋体" pitchFamily="2" charset="-122"/>
            </a:endParaRPr>
          </a:p>
          <a:p>
            <a:pPr algn="ctr">
              <a:lnSpc>
                <a:spcPct val="110000"/>
              </a:lnSpc>
              <a:spcBef>
                <a:spcPct val="20000"/>
              </a:spcBef>
              <a:buClr>
                <a:schemeClr val="folHlink"/>
              </a:buClr>
              <a:buSzPct val="60000"/>
              <a:buFont typeface="Wingdings" pitchFamily="2" charset="2"/>
              <a:buNone/>
            </a:pPr>
            <a:endParaRPr lang="zh-CN" altLang="en-US" sz="2800" dirty="0">
              <a:latin typeface="Showcard Gothic"/>
              <a:ea typeface="宋体" pitchFamily="2" charset="-122"/>
            </a:endParaRPr>
          </a:p>
        </p:txBody>
      </p:sp>
      <p:sp>
        <p:nvSpPr>
          <p:cNvPr id="289807" name="Line 15"/>
          <p:cNvSpPr>
            <a:spLocks noChangeShapeType="1"/>
          </p:cNvSpPr>
          <p:nvPr/>
        </p:nvSpPr>
        <p:spPr bwMode="auto">
          <a:xfrm>
            <a:off x="990600" y="3276600"/>
            <a:ext cx="3124200" cy="0"/>
          </a:xfrm>
          <a:prstGeom prst="line">
            <a:avLst/>
          </a:prstGeom>
          <a:noFill/>
          <a:ln w="9525">
            <a:solidFill>
              <a:srgbClr val="FF0000"/>
            </a:solidFill>
            <a:round/>
            <a:headEnd type="oval" w="med" len="med"/>
            <a:tailEnd type="oval" w="med" len="med"/>
          </a:ln>
        </p:spPr>
        <p:txBody>
          <a:bodyPr/>
          <a:lstStyle/>
          <a:p>
            <a:endParaRPr lang="en-US"/>
          </a:p>
        </p:txBody>
      </p:sp>
      <p:sp>
        <p:nvSpPr>
          <p:cNvPr id="289808" name="Line 16"/>
          <p:cNvSpPr>
            <a:spLocks noChangeShapeType="1"/>
          </p:cNvSpPr>
          <p:nvPr/>
        </p:nvSpPr>
        <p:spPr bwMode="auto">
          <a:xfrm>
            <a:off x="4114800" y="3276600"/>
            <a:ext cx="0" cy="2133600"/>
          </a:xfrm>
          <a:prstGeom prst="line">
            <a:avLst/>
          </a:prstGeom>
          <a:noFill/>
          <a:ln w="9525">
            <a:solidFill>
              <a:srgbClr val="FF0000"/>
            </a:solidFill>
            <a:round/>
            <a:headEnd type="oval" w="med" len="med"/>
            <a:tailEnd type="oval" w="med" len="med"/>
          </a:ln>
        </p:spPr>
        <p:txBody>
          <a:bodyPr/>
          <a:lstStyle/>
          <a:p>
            <a:endParaRPr lang="en-US"/>
          </a:p>
        </p:txBody>
      </p:sp>
      <p:sp>
        <p:nvSpPr>
          <p:cNvPr id="100364" name="Text Box 17"/>
          <p:cNvSpPr txBox="1">
            <a:spLocks noChangeArrowheads="1"/>
          </p:cNvSpPr>
          <p:nvPr/>
        </p:nvSpPr>
        <p:spPr bwMode="auto">
          <a:xfrm>
            <a:off x="2803525" y="3436938"/>
            <a:ext cx="184150" cy="561975"/>
          </a:xfrm>
          <a:prstGeom prst="rect">
            <a:avLst/>
          </a:prstGeom>
          <a:noFill/>
          <a:ln w="9525">
            <a:noFill/>
            <a:miter lim="800000"/>
            <a:headEnd/>
            <a:tailEnd/>
          </a:ln>
        </p:spPr>
        <p:txBody>
          <a:bodyPr wrap="none">
            <a:spAutoFit/>
          </a:bodyPr>
          <a:lstStyle/>
          <a:p>
            <a:pPr marL="533400" indent="-533400" algn="ctr" defTabSz="914400">
              <a:lnSpc>
                <a:spcPct val="110000"/>
              </a:lnSpc>
              <a:spcBef>
                <a:spcPct val="20000"/>
              </a:spcBef>
              <a:buClr>
                <a:schemeClr val="folHlink"/>
              </a:buClr>
              <a:buSzPct val="60000"/>
              <a:buFont typeface="Wingdings" pitchFamily="2" charset="2"/>
              <a:buNone/>
            </a:pPr>
            <a:endParaRPr lang="zh-CN" altLang="en-US" sz="2800">
              <a:latin typeface="Showcard Gothic"/>
              <a:ea typeface="宋体" pitchFamily="2" charset="-122"/>
            </a:endParaRPr>
          </a:p>
        </p:txBody>
      </p:sp>
      <p:graphicFrame>
        <p:nvGraphicFramePr>
          <p:cNvPr id="289810" name="Object 18"/>
          <p:cNvGraphicFramePr>
            <a:graphicFrameLocks noGrp="1" noChangeAspect="1"/>
          </p:cNvGraphicFramePr>
          <p:nvPr>
            <p:ph sz="quarter" idx="4294967295"/>
          </p:nvPr>
        </p:nvGraphicFramePr>
        <p:xfrm>
          <a:off x="7570788" y="2770188"/>
          <a:ext cx="488950" cy="415925"/>
        </p:xfrm>
        <a:graphic>
          <a:graphicData uri="http://schemas.openxmlformats.org/presentationml/2006/ole">
            <mc:AlternateContent xmlns:mc="http://schemas.openxmlformats.org/markup-compatibility/2006">
              <mc:Choice xmlns:v="urn:schemas-microsoft-com:vml" Requires="v">
                <p:oleObj spid="_x0000_s203793" name="Equation" r:id="rId7" imgW="7315200" imgH="5562600" progId="Equation.3">
                  <p:embed/>
                </p:oleObj>
              </mc:Choice>
              <mc:Fallback>
                <p:oleObj name="Equation" r:id="rId7" imgW="7315200" imgH="5562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70788" y="2770188"/>
                        <a:ext cx="488950" cy="4159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89811" name="Object 19"/>
          <p:cNvGraphicFramePr>
            <a:graphicFrameLocks noChangeAspect="1"/>
          </p:cNvGraphicFramePr>
          <p:nvPr/>
        </p:nvGraphicFramePr>
        <p:xfrm>
          <a:off x="3962400" y="3479800"/>
          <a:ext cx="533400" cy="406400"/>
        </p:xfrm>
        <a:graphic>
          <a:graphicData uri="http://schemas.openxmlformats.org/presentationml/2006/ole">
            <mc:AlternateContent xmlns:mc="http://schemas.openxmlformats.org/markup-compatibility/2006">
              <mc:Choice xmlns:v="urn:schemas-microsoft-com:vml" Requires="v">
                <p:oleObj spid="_x0000_s203794" name="Equation" r:id="rId9" imgW="7315200" imgH="5562600" progId="Equation.3">
                  <p:embed/>
                </p:oleObj>
              </mc:Choice>
              <mc:Fallback>
                <p:oleObj name="Equation" r:id="rId9" imgW="7315200" imgH="5562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3479800"/>
                        <a:ext cx="533400" cy="406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89812" name="Line 20"/>
          <p:cNvSpPr>
            <a:spLocks noChangeShapeType="1"/>
          </p:cNvSpPr>
          <p:nvPr/>
        </p:nvSpPr>
        <p:spPr bwMode="auto">
          <a:xfrm>
            <a:off x="5268913" y="2819400"/>
            <a:ext cx="2608262" cy="3175"/>
          </a:xfrm>
          <a:prstGeom prst="line">
            <a:avLst/>
          </a:prstGeom>
          <a:noFill/>
          <a:ln w="9525">
            <a:solidFill>
              <a:srgbClr val="FF0000"/>
            </a:solidFill>
            <a:round/>
            <a:headEnd type="oval" w="med" len="med"/>
            <a:tailEnd type="oval" w="med" len="med"/>
          </a:ln>
        </p:spPr>
        <p:txBody>
          <a:bodyPr/>
          <a:lstStyle/>
          <a:p>
            <a:endParaRPr lang="en-US"/>
          </a:p>
        </p:txBody>
      </p:sp>
      <p:sp>
        <p:nvSpPr>
          <p:cNvPr id="289813" name="Line 21"/>
          <p:cNvSpPr>
            <a:spLocks noChangeShapeType="1"/>
          </p:cNvSpPr>
          <p:nvPr/>
        </p:nvSpPr>
        <p:spPr bwMode="auto">
          <a:xfrm flipV="1">
            <a:off x="7877175" y="2017713"/>
            <a:ext cx="0" cy="801687"/>
          </a:xfrm>
          <a:prstGeom prst="line">
            <a:avLst/>
          </a:prstGeom>
          <a:noFill/>
          <a:ln w="9525">
            <a:solidFill>
              <a:srgbClr val="FF0000"/>
            </a:solidFill>
            <a:round/>
            <a:headEnd type="oval" w="med" len="med"/>
            <a:tailEnd type="oval" w="med" len="med"/>
          </a:ln>
        </p:spPr>
        <p:txBody>
          <a:bodyPr/>
          <a:lstStyle/>
          <a:p>
            <a:endParaRPr lang="en-US"/>
          </a:p>
        </p:txBody>
      </p:sp>
      <p:sp>
        <p:nvSpPr>
          <p:cNvPr id="2" name="Line Callout 2 1"/>
          <p:cNvSpPr/>
          <p:nvPr/>
        </p:nvSpPr>
        <p:spPr bwMode="auto">
          <a:xfrm>
            <a:off x="1736685" y="1196172"/>
            <a:ext cx="4770530" cy="612648"/>
          </a:xfrm>
          <a:prstGeom prst="borderCallout2">
            <a:avLst>
              <a:gd name="adj1" fmla="val 101278"/>
              <a:gd name="adj2" fmla="val 50463"/>
              <a:gd name="adj3" fmla="val 185724"/>
              <a:gd name="adj4" fmla="val 65741"/>
              <a:gd name="adj5" fmla="val 634535"/>
              <a:gd name="adj6" fmla="val 51677"/>
            </a:avLst>
          </a:prstGeom>
          <a:solidFill>
            <a:schemeClr val="accent1"/>
          </a:solidFill>
          <a:ln w="9525" cap="flat" cmpd="sng" algn="ctr">
            <a:solidFill>
              <a:srgbClr val="3333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33400" indent="-533400" defTabSz="914400">
              <a:lnSpc>
                <a:spcPct val="80000"/>
              </a:lnSpc>
              <a:spcBef>
                <a:spcPct val="20000"/>
              </a:spcBef>
              <a:buClr>
                <a:schemeClr val="folHlink"/>
              </a:buClr>
              <a:buSzPct val="60000"/>
              <a:buFont typeface="Wingdings" pitchFamily="2" charset="2"/>
              <a:buNone/>
            </a:pPr>
            <a:r>
              <a:rPr lang="en-US" altLang="zh-CN" sz="2000" b="0" dirty="0">
                <a:ln>
                  <a:solidFill>
                    <a:srgbClr val="FF0000"/>
                  </a:solidFill>
                </a:ln>
                <a:solidFill>
                  <a:srgbClr val="FF0000"/>
                </a:solidFill>
                <a:latin typeface="Tahoma" pitchFamily="34" charset="0"/>
                <a:ea typeface="宋体" pitchFamily="2" charset="-122"/>
              </a:rPr>
              <a:t>SFD adjusts next </a:t>
            </a:r>
            <a:r>
              <a:rPr lang="en-US" altLang="zh-CN" sz="2000" b="0" dirty="0" smtClean="0">
                <a:ln>
                  <a:solidFill>
                    <a:srgbClr val="FF0000"/>
                  </a:solidFill>
                </a:ln>
                <a:solidFill>
                  <a:srgbClr val="FF0000"/>
                </a:solidFill>
                <a:latin typeface="Tahoma" pitchFamily="34" charset="0"/>
                <a:ea typeface="宋体" pitchFamily="2" charset="-122"/>
              </a:rPr>
              <a:t>freshness </a:t>
            </a:r>
            <a:r>
              <a:rPr lang="en-US" altLang="zh-CN" sz="2000" b="0" dirty="0">
                <a:ln>
                  <a:solidFill>
                    <a:srgbClr val="FF0000"/>
                  </a:solidFill>
                </a:ln>
                <a:solidFill>
                  <a:srgbClr val="FF0000"/>
                </a:solidFill>
                <a:latin typeface="Tahoma" pitchFamily="34" charset="0"/>
                <a:ea typeface="宋体" pitchFamily="2" charset="-122"/>
              </a:rPr>
              <a:t>point                to get shorter TD, led to larger MR. </a:t>
            </a:r>
          </a:p>
        </p:txBody>
      </p:sp>
      <p:sp>
        <p:nvSpPr>
          <p:cNvPr id="17" name="Line Callout 2 16"/>
          <p:cNvSpPr/>
          <p:nvPr/>
        </p:nvSpPr>
        <p:spPr bwMode="auto">
          <a:xfrm>
            <a:off x="1859598" y="1178750"/>
            <a:ext cx="4512602" cy="612648"/>
          </a:xfrm>
          <a:prstGeom prst="borderCallout2">
            <a:avLst>
              <a:gd name="adj1" fmla="val 101278"/>
              <a:gd name="adj2" fmla="val 50463"/>
              <a:gd name="adj3" fmla="val 130066"/>
              <a:gd name="adj4" fmla="val 12006"/>
              <a:gd name="adj5" fmla="val 335133"/>
              <a:gd name="adj6" fmla="val -10438"/>
            </a:avLst>
          </a:prstGeom>
          <a:solidFill>
            <a:schemeClr val="accent1"/>
          </a:solidFill>
          <a:ln w="9525" cap="flat" cmpd="sng" algn="ctr">
            <a:solidFill>
              <a:srgbClr val="3333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33400" indent="-533400" defTabSz="914400">
              <a:lnSpc>
                <a:spcPct val="80000"/>
              </a:lnSpc>
              <a:spcBef>
                <a:spcPct val="20000"/>
              </a:spcBef>
              <a:buClr>
                <a:schemeClr val="folHlink"/>
              </a:buClr>
              <a:buSzPct val="60000"/>
              <a:buFont typeface="Wingdings" pitchFamily="2" charset="2"/>
              <a:buNone/>
            </a:pPr>
            <a:r>
              <a:rPr lang="en-US" altLang="zh-CN" sz="2000" b="0" dirty="0">
                <a:solidFill>
                  <a:srgbClr val="FF3300"/>
                </a:solidFill>
                <a:latin typeface="Tahoma" pitchFamily="34" charset="0"/>
                <a:ea typeface="宋体" pitchFamily="2" charset="-122"/>
              </a:rPr>
              <a:t>SFD adjusts next freshness point to </a:t>
            </a:r>
            <a:r>
              <a:rPr lang="en-US" altLang="zh-CN" sz="2000" b="0" dirty="0" smtClean="0">
                <a:solidFill>
                  <a:srgbClr val="FF3300"/>
                </a:solidFill>
                <a:latin typeface="Tahoma" pitchFamily="34" charset="0"/>
                <a:ea typeface="宋体" pitchFamily="2" charset="-122"/>
              </a:rPr>
              <a:t/>
            </a:r>
            <a:br>
              <a:rPr lang="en-US" altLang="zh-CN" sz="2000" b="0" dirty="0" smtClean="0">
                <a:solidFill>
                  <a:srgbClr val="FF3300"/>
                </a:solidFill>
                <a:latin typeface="Tahoma" pitchFamily="34" charset="0"/>
                <a:ea typeface="宋体" pitchFamily="2" charset="-122"/>
              </a:rPr>
            </a:br>
            <a:r>
              <a:rPr lang="en-US" altLang="zh-CN" sz="2000" b="0" dirty="0" smtClean="0">
                <a:solidFill>
                  <a:srgbClr val="FF3300"/>
                </a:solidFill>
                <a:latin typeface="Tahoma" pitchFamily="34" charset="0"/>
                <a:ea typeface="宋体" pitchFamily="2" charset="-122"/>
              </a:rPr>
              <a:t>get </a:t>
            </a:r>
            <a:r>
              <a:rPr lang="en-US" altLang="zh-CN" sz="2000" b="0" dirty="0">
                <a:solidFill>
                  <a:srgbClr val="FF3300"/>
                </a:solidFill>
                <a:latin typeface="Tahoma" pitchFamily="34" charset="0"/>
                <a:ea typeface="宋体" pitchFamily="2" charset="-122"/>
              </a:rPr>
              <a:t>shorter MR, led to larger </a:t>
            </a:r>
            <a:r>
              <a:rPr lang="en-US" altLang="zh-CN" sz="2000" b="0" dirty="0" smtClean="0">
                <a:solidFill>
                  <a:srgbClr val="FF3300"/>
                </a:solidFill>
                <a:latin typeface="Tahoma" pitchFamily="34" charset="0"/>
                <a:ea typeface="宋体" pitchFamily="2" charset="-122"/>
              </a:rPr>
              <a:t>DT</a:t>
            </a:r>
            <a:r>
              <a:rPr lang="en-US" altLang="zh-CN" sz="2000" b="0" dirty="0" smtClean="0">
                <a:solidFill>
                  <a:srgbClr val="FF3300"/>
                </a:solidFill>
                <a:latin typeface="Showcard Gothic"/>
                <a:ea typeface="宋体" pitchFamily="2" charset="-122"/>
              </a:rPr>
              <a:t>.</a:t>
            </a:r>
            <a:endParaRPr lang="en-US" altLang="zh-CN" sz="2000" b="0" dirty="0">
              <a:solidFill>
                <a:srgbClr val="FF3300"/>
              </a:solidFill>
              <a:latin typeface="Showcard Gothic"/>
              <a:ea typeface="宋体" pitchFamily="2" charset="-122"/>
            </a:endParaRPr>
          </a:p>
        </p:txBody>
      </p:sp>
    </p:spTree>
    <p:custDataLst>
      <p:tags r:id="rId2"/>
    </p:custDataLst>
    <p:extLst>
      <p:ext uri="{BB962C8B-B14F-4D97-AF65-F5344CB8AC3E}">
        <p14:creationId xmlns:p14="http://schemas.microsoft.com/office/powerpoint/2010/main" val="3244579188"/>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9807"/>
                                        </p:tgtEl>
                                        <p:attrNameLst>
                                          <p:attrName>style.visibility</p:attrName>
                                        </p:attrNameLst>
                                      </p:cBhvr>
                                      <p:to>
                                        <p:strVal val="visible"/>
                                      </p:to>
                                    </p:set>
                                    <p:animEffect transition="in" filter="box(in)">
                                      <p:cBhvr>
                                        <p:cTn id="7" dur="500"/>
                                        <p:tgtEl>
                                          <p:spTgt spid="28980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89808"/>
                                        </p:tgtEl>
                                        <p:attrNameLst>
                                          <p:attrName>style.visibility</p:attrName>
                                        </p:attrNameLst>
                                      </p:cBhvr>
                                      <p:to>
                                        <p:strVal val="visible"/>
                                      </p:to>
                                    </p:set>
                                    <p:animEffect transition="in" filter="box(in)">
                                      <p:cBhvr>
                                        <p:cTn id="10" dur="500"/>
                                        <p:tgtEl>
                                          <p:spTgt spid="28980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89812"/>
                                        </p:tgtEl>
                                        <p:attrNameLst>
                                          <p:attrName>style.visibility</p:attrName>
                                        </p:attrNameLst>
                                      </p:cBhvr>
                                      <p:to>
                                        <p:strVal val="visible"/>
                                      </p:to>
                                    </p:set>
                                    <p:animEffect transition="in" filter="box(in)">
                                      <p:cBhvr>
                                        <p:cTn id="13" dur="500"/>
                                        <p:tgtEl>
                                          <p:spTgt spid="289812"/>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89813"/>
                                        </p:tgtEl>
                                        <p:attrNameLst>
                                          <p:attrName>style.visibility</p:attrName>
                                        </p:attrNameLst>
                                      </p:cBhvr>
                                      <p:to>
                                        <p:strVal val="visible"/>
                                      </p:to>
                                    </p:set>
                                    <p:animEffect transition="in" filter="box(in)">
                                      <p:cBhvr>
                                        <p:cTn id="16" dur="500"/>
                                        <p:tgtEl>
                                          <p:spTgt spid="289813"/>
                                        </p:tgtEl>
                                      </p:cBhvr>
                                    </p:animEffect>
                                  </p:childTnLst>
                                </p:cTn>
                              </p:par>
                              <p:par>
                                <p:cTn id="17" presetID="4" presetClass="entr" presetSubtype="16" fill="hold" nodeType="withEffect">
                                  <p:stCondLst>
                                    <p:cond delay="0"/>
                                  </p:stCondLst>
                                  <p:childTnLst>
                                    <p:set>
                                      <p:cBhvr>
                                        <p:cTn id="18" dur="1" fill="hold">
                                          <p:stCondLst>
                                            <p:cond delay="0"/>
                                          </p:stCondLst>
                                        </p:cTn>
                                        <p:tgtEl>
                                          <p:spTgt spid="289811"/>
                                        </p:tgtEl>
                                        <p:attrNameLst>
                                          <p:attrName>style.visibility</p:attrName>
                                        </p:attrNameLst>
                                      </p:cBhvr>
                                      <p:to>
                                        <p:strVal val="visible"/>
                                      </p:to>
                                    </p:set>
                                    <p:animEffect transition="in" filter="box(in)">
                                      <p:cBhvr>
                                        <p:cTn id="19" dur="500"/>
                                        <p:tgtEl>
                                          <p:spTgt spid="289811"/>
                                        </p:tgtEl>
                                      </p:cBhvr>
                                    </p:animEffect>
                                  </p:childTnLst>
                                </p:cTn>
                              </p:par>
                              <p:par>
                                <p:cTn id="20" presetID="4" presetClass="entr" presetSubtype="16" fill="hold" nodeType="withEffect">
                                  <p:stCondLst>
                                    <p:cond delay="0"/>
                                  </p:stCondLst>
                                  <p:childTnLst>
                                    <p:set>
                                      <p:cBhvr>
                                        <p:cTn id="21" dur="1" fill="hold">
                                          <p:stCondLst>
                                            <p:cond delay="0"/>
                                          </p:stCondLst>
                                        </p:cTn>
                                        <p:tgtEl>
                                          <p:spTgt spid="289810"/>
                                        </p:tgtEl>
                                        <p:attrNameLst>
                                          <p:attrName>style.visibility</p:attrName>
                                        </p:attrNameLst>
                                      </p:cBhvr>
                                      <p:to>
                                        <p:strVal val="visible"/>
                                      </p:to>
                                    </p:set>
                                    <p:animEffect transition="in" filter="box(in)">
                                      <p:cBhvr>
                                        <p:cTn id="22" dur="500"/>
                                        <p:tgtEl>
                                          <p:spTgt spid="2898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linds(horizontal)">
                                      <p:cBhvr>
                                        <p:cTn id="32" dur="500"/>
                                        <p:tgtEl>
                                          <p:spTgt spid="17"/>
                                        </p:tgtEl>
                                      </p:cBhvr>
                                    </p:animEffect>
                                  </p:childTnLst>
                                </p:cTn>
                              </p:par>
                              <p:par>
                                <p:cTn id="33" presetID="5" presetClass="exit" presetSubtype="10" fill="hold" grpId="1" nodeType="withEffect">
                                  <p:stCondLst>
                                    <p:cond delay="0"/>
                                  </p:stCondLst>
                                  <p:childTnLst>
                                    <p:animEffect transition="out" filter="checkerboard(across)">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807" grpId="0" animBg="1"/>
      <p:bldP spid="289808" grpId="0" animBg="1"/>
      <p:bldP spid="289812" grpId="0" animBg="1"/>
      <p:bldP spid="289813" grpId="0" animBg="1"/>
      <p:bldP spid="2" grpId="0" animBg="1"/>
      <p:bldP spid="2" grpId="1"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47800"/>
            <a:ext cx="8991600" cy="4419600"/>
          </a:xfrm>
        </p:spPr>
        <p:txBody>
          <a:bodyPr>
            <a:normAutofit/>
          </a:bodyPr>
          <a:lstStyle/>
          <a:p>
            <a:r>
              <a:rPr lang="en-US" sz="2400" dirty="0" smtClean="0"/>
              <a:t>Myself</a:t>
            </a:r>
            <a:br>
              <a:rPr lang="en-US" sz="2400" dirty="0" smtClean="0"/>
            </a:br>
            <a:endParaRPr lang="en-US" sz="2400" dirty="0" smtClean="0">
              <a:solidFill>
                <a:srgbClr val="0066CC"/>
              </a:solidFill>
            </a:endParaRPr>
          </a:p>
          <a:p>
            <a:r>
              <a:rPr lang="en-US" sz="2400" dirty="0" smtClean="0">
                <a:solidFill>
                  <a:srgbClr val="000000"/>
                </a:solidFill>
                <a:ea typeface="宋体" pitchFamily="2" charset="-122"/>
              </a:rPr>
              <a:t>Cloud-based Trust Computing </a:t>
            </a:r>
            <a:br>
              <a:rPr lang="en-US" sz="2400" dirty="0" smtClean="0">
                <a:solidFill>
                  <a:srgbClr val="000000"/>
                </a:solidFill>
                <a:ea typeface="宋体" pitchFamily="2" charset="-122"/>
              </a:rPr>
            </a:br>
            <a:endParaRPr lang="en-US" sz="2400" dirty="0" smtClean="0">
              <a:solidFill>
                <a:srgbClr val="000000"/>
              </a:solidFill>
              <a:ea typeface="宋体" pitchFamily="2" charset="-122"/>
            </a:endParaRPr>
          </a:p>
          <a:p>
            <a:r>
              <a:rPr lang="en-US" sz="2400" dirty="0">
                <a:solidFill>
                  <a:srgbClr val="FF0000"/>
                </a:solidFill>
                <a:ea typeface="宋体" pitchFamily="2" charset="-122"/>
              </a:rPr>
              <a:t>Cloud-based </a:t>
            </a:r>
            <a:r>
              <a:rPr lang="en-US" sz="2400" dirty="0" smtClean="0">
                <a:solidFill>
                  <a:srgbClr val="FF0000"/>
                </a:solidFill>
                <a:ea typeface="宋体" pitchFamily="2" charset="-122"/>
              </a:rPr>
              <a:t>Machine Learning for Medical Data</a:t>
            </a:r>
            <a:br>
              <a:rPr lang="en-US" sz="2400" dirty="0" smtClean="0">
                <a:solidFill>
                  <a:srgbClr val="FF0000"/>
                </a:solidFill>
                <a:ea typeface="宋体" pitchFamily="2" charset="-122"/>
              </a:rPr>
            </a:br>
            <a:endParaRPr lang="en-US" sz="2400" dirty="0" smtClean="0">
              <a:solidFill>
                <a:srgbClr val="FF0000"/>
              </a:solidFill>
              <a:ea typeface="宋体" pitchFamily="2" charset="-122"/>
            </a:endParaRPr>
          </a:p>
          <a:p>
            <a:r>
              <a:rPr lang="en-US" sz="2400" dirty="0">
                <a:solidFill>
                  <a:srgbClr val="000000"/>
                </a:solidFill>
                <a:ea typeface="宋体" pitchFamily="2" charset="-122"/>
              </a:rPr>
              <a:t>Cloud-based Tele</a:t>
            </a:r>
            <a:r>
              <a:rPr lang="en-US" sz="2400" dirty="0" smtClean="0">
                <a:solidFill>
                  <a:srgbClr val="000000"/>
                </a:solidFill>
                <a:ea typeface="宋体" pitchFamily="2" charset="-122"/>
              </a:rPr>
              <a:t>-health</a:t>
            </a:r>
            <a:endParaRPr lang="en-US" sz="2400" dirty="0"/>
          </a:p>
        </p:txBody>
      </p:sp>
      <p:sp>
        <p:nvSpPr>
          <p:cNvPr id="3" name="Title 2"/>
          <p:cNvSpPr>
            <a:spLocks noGrp="1"/>
          </p:cNvSpPr>
          <p:nvPr>
            <p:ph type="title"/>
          </p:nvPr>
        </p:nvSpPr>
        <p:spPr>
          <a:xfrm>
            <a:off x="-152400" y="304800"/>
            <a:ext cx="8791575" cy="1058863"/>
          </a:xfrm>
        </p:spPr>
        <p:txBody>
          <a:bodyPr/>
          <a:lstStyle/>
          <a:p>
            <a:pPr algn="ctr"/>
            <a:r>
              <a:rPr lang="en-US" b="1" kern="1200" dirty="0" smtClean="0">
                <a:solidFill>
                  <a:srgbClr val="009900"/>
                </a:solidFill>
                <a:ea typeface="MS PGothic" pitchFamily="34" charset="-128"/>
              </a:rPr>
              <a:t>Outline</a:t>
            </a:r>
            <a:endParaRPr lang="en-US" b="1" kern="1200" dirty="0">
              <a:solidFill>
                <a:srgbClr val="009900"/>
              </a:solidFill>
              <a:ea typeface="MS PGothic" pitchFamily="34" charset="-128"/>
            </a:endParaRPr>
          </a:p>
        </p:txBody>
      </p:sp>
      <p:sp>
        <p:nvSpPr>
          <p:cNvPr id="4" name="Text Box 3"/>
          <p:cNvSpPr txBox="1">
            <a:spLocks noChangeArrowheads="1"/>
          </p:cNvSpPr>
          <p:nvPr/>
        </p:nvSpPr>
        <p:spPr bwMode="auto">
          <a:xfrm>
            <a:off x="1660525" y="874713"/>
            <a:ext cx="184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pPr algn="l" eaLnBrk="1" hangingPunct="1"/>
            <a:endParaRPr lang="en-US" sz="1800">
              <a:latin typeface="Arial" pitchFamily="34" charset="0"/>
              <a:ea typeface="宋体" pitchFamily="2" charset="-122"/>
            </a:endParaRPr>
          </a:p>
        </p:txBody>
      </p:sp>
      <p:sp>
        <p:nvSpPr>
          <p:cNvPr id="20" name="Text Box 27"/>
          <p:cNvSpPr txBox="1">
            <a:spLocks noChangeArrowheads="1"/>
          </p:cNvSpPr>
          <p:nvPr/>
        </p:nvSpPr>
        <p:spPr bwMode="gray">
          <a:xfrm>
            <a:off x="1322388" y="4419600"/>
            <a:ext cx="324128" cy="3988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92457" dir="9843276" algn="ctr" rotWithShape="0">
                    <a:schemeClr val="bg2"/>
                  </a:outerShdw>
                </a:effectLst>
              </a14:hiddenEffects>
            </a:ext>
          </a:extLst>
        </p:spPr>
        <p:txBody>
          <a:bodyPr wrap="none">
            <a:spAutoFit/>
          </a:bodyP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r>
              <a:rPr lang="en-US" altLang="zh-CN" sz="2000" dirty="0" smtClean="0">
                <a:solidFill>
                  <a:schemeClr val="bg1"/>
                </a:solidFill>
                <a:latin typeface="+mn-lt"/>
                <a:ea typeface="宋体" pitchFamily="2" charset="-122"/>
              </a:rPr>
              <a:t>4</a:t>
            </a:r>
            <a:endParaRPr lang="en-US" altLang="zh-CN" sz="2000" dirty="0">
              <a:solidFill>
                <a:schemeClr val="bg1"/>
              </a:solidFill>
              <a:latin typeface="+mn-lt"/>
              <a:ea typeface="宋体" pitchFamily="2" charset="-122"/>
            </a:endParaRPr>
          </a:p>
        </p:txBody>
      </p:sp>
    </p:spTree>
    <p:extLst>
      <p:ext uri="{BB962C8B-B14F-4D97-AF65-F5344CB8AC3E}">
        <p14:creationId xmlns:p14="http://schemas.microsoft.com/office/powerpoint/2010/main" val="5265085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6"/>
          <p:cNvSpPr>
            <a:spLocks noGrp="1" noChangeArrowheads="1"/>
          </p:cNvSpPr>
          <p:nvPr>
            <p:ph type="sldNum" sz="quarter" idx="4294967295"/>
          </p:nvPr>
        </p:nvSpPr>
        <p:spPr>
          <a:xfrm>
            <a:off x="8234363" y="6497638"/>
            <a:ext cx="909637" cy="360362"/>
          </a:xfrm>
          <a:prstGeom prst="rect">
            <a:avLst/>
          </a:prstGeom>
          <a:noFill/>
        </p:spPr>
        <p:txBody>
          <a:bodyPr/>
          <a:lstStyle/>
          <a:p>
            <a:fld id="{0D2D331C-E10C-4723-9389-42FF1ED66193}" type="slidenum">
              <a:rPr lang="zh-CN" altLang="zh-CN" smtClean="0"/>
              <a:pPr/>
              <a:t>27</a:t>
            </a:fld>
            <a:r>
              <a:rPr lang="zh-CN" altLang="zh-CN" dirty="0" smtClean="0"/>
              <a:t>/</a:t>
            </a:r>
            <a:r>
              <a:rPr lang="en-US" altLang="zh-CN" dirty="0" smtClean="0"/>
              <a:t>13</a:t>
            </a:r>
            <a:endParaRPr lang="zh-CN" altLang="zh-CN" dirty="0" smtClean="0"/>
          </a:p>
        </p:txBody>
      </p:sp>
      <p:sp>
        <p:nvSpPr>
          <p:cNvPr id="2" name="标题 1"/>
          <p:cNvSpPr>
            <a:spLocks noGrp="1"/>
          </p:cNvSpPr>
          <p:nvPr>
            <p:ph type="title"/>
          </p:nvPr>
        </p:nvSpPr>
        <p:spPr>
          <a:xfrm>
            <a:off x="3505200" y="672734"/>
            <a:ext cx="9144000" cy="646331"/>
          </a:xfrm>
        </p:spPr>
        <p:txBody>
          <a:bodyPr/>
          <a:lstStyle/>
          <a:p>
            <a:pPr>
              <a:defRPr/>
            </a:pPr>
            <a:r>
              <a:rPr lang="en-US" altLang="zh-CN" sz="36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Overview</a:t>
            </a:r>
            <a:endParaRPr lang="zh-CN" altLang="en-US" sz="36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4" name="圆角矩形 3"/>
          <p:cNvSpPr/>
          <p:nvPr/>
        </p:nvSpPr>
        <p:spPr bwMode="auto">
          <a:xfrm>
            <a:off x="1907704" y="1370273"/>
            <a:ext cx="4752528" cy="792088"/>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4200" b="0" i="0" u="none" strike="noStrike" cap="none" normalizeH="0" baseline="0" smtClean="0">
              <a:ln>
                <a:noFill/>
              </a:ln>
              <a:solidFill>
                <a:schemeClr val="accent2"/>
              </a:solidFill>
              <a:effectLst/>
              <a:latin typeface="Arial" charset="0"/>
              <a:ea typeface="黑体" pitchFamily="2" charset="-122"/>
            </a:endParaRPr>
          </a:p>
        </p:txBody>
      </p:sp>
      <p:sp>
        <p:nvSpPr>
          <p:cNvPr id="5" name="圆角矩形 4"/>
          <p:cNvSpPr/>
          <p:nvPr/>
        </p:nvSpPr>
        <p:spPr bwMode="auto">
          <a:xfrm>
            <a:off x="1907704" y="2702048"/>
            <a:ext cx="4752528" cy="864096"/>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4200" b="0" i="0" u="none" strike="noStrike" cap="none" normalizeH="0" baseline="0" smtClean="0">
              <a:ln>
                <a:noFill/>
              </a:ln>
              <a:solidFill>
                <a:schemeClr val="accent2"/>
              </a:solidFill>
              <a:effectLst/>
              <a:latin typeface="Arial" charset="0"/>
              <a:ea typeface="黑体" pitchFamily="2" charset="-122"/>
            </a:endParaRPr>
          </a:p>
        </p:txBody>
      </p:sp>
      <p:sp>
        <p:nvSpPr>
          <p:cNvPr id="6" name="圆角矩形 5"/>
          <p:cNvSpPr/>
          <p:nvPr/>
        </p:nvSpPr>
        <p:spPr bwMode="auto">
          <a:xfrm>
            <a:off x="1763688" y="1066800"/>
            <a:ext cx="3744416" cy="606946"/>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4200" b="0" i="0" u="none" strike="noStrike" cap="none" normalizeH="0" baseline="0" smtClean="0">
              <a:ln>
                <a:noFill/>
              </a:ln>
              <a:solidFill>
                <a:schemeClr val="accent2"/>
              </a:solidFill>
              <a:effectLst/>
              <a:latin typeface="Arial" charset="0"/>
              <a:ea typeface="黑体" pitchFamily="2" charset="-122"/>
            </a:endParaRPr>
          </a:p>
        </p:txBody>
      </p:sp>
      <p:grpSp>
        <p:nvGrpSpPr>
          <p:cNvPr id="9" name="Group 41"/>
          <p:cNvGrpSpPr>
            <a:grpSpLocks/>
          </p:cNvGrpSpPr>
          <p:nvPr/>
        </p:nvGrpSpPr>
        <p:grpSpPr bwMode="auto">
          <a:xfrm>
            <a:off x="1979613" y="1621928"/>
            <a:ext cx="5106987" cy="887412"/>
            <a:chOff x="1296" y="1824"/>
            <a:chExt cx="2976" cy="432"/>
          </a:xfrm>
        </p:grpSpPr>
        <p:sp>
          <p:nvSpPr>
            <p:cNvPr id="10" name="AutoShape 42"/>
            <p:cNvSpPr>
              <a:spLocks noChangeArrowheads="1"/>
            </p:cNvSpPr>
            <p:nvPr/>
          </p:nvSpPr>
          <p:spPr bwMode="gray">
            <a:xfrm>
              <a:off x="1536" y="1899"/>
              <a:ext cx="2736" cy="288"/>
            </a:xfrm>
            <a:prstGeom prst="roundRect">
              <a:avLst>
                <a:gd name="adj" fmla="val 16667"/>
              </a:avLst>
            </a:prstGeom>
            <a:noFill/>
            <a:ln w="28575" algn="ctr">
              <a:solidFill>
                <a:schemeClr val="accent2"/>
              </a:solidFill>
              <a:round/>
              <a:headEnd/>
              <a:tailEnd/>
            </a:ln>
            <a:effectLst>
              <a:outerShdw dist="99190" dir="2388334" algn="ctr" rotWithShape="0">
                <a:schemeClr val="bg2">
                  <a:alpha val="50000"/>
                </a:schemeClr>
              </a:outerShdw>
            </a:effectLst>
            <a:extLst>
              <a:ext uri="{909E8E84-426E-40dd-AFC4-6F175D3DCCD1}">
                <a14:hiddenFill xmlns:a14="http://schemas.microsoft.com/office/drawing/2010/main" xmlns="">
                  <a:solidFill>
                    <a:schemeClr val="accent2"/>
                  </a:solidFill>
                </a14:hiddenFill>
              </a:ext>
            </a:extLst>
          </p:spPr>
          <p:txBody>
            <a:bodyPr wrap="none" anchor="ctr"/>
            <a:lstStyle/>
            <a:p>
              <a:endParaRPr lang="zh-CN" altLang="en-US"/>
            </a:p>
          </p:txBody>
        </p:sp>
        <p:sp>
          <p:nvSpPr>
            <p:cNvPr id="11" name="AutoShape 43"/>
            <p:cNvSpPr>
              <a:spLocks noChangeArrowheads="1"/>
            </p:cNvSpPr>
            <p:nvPr/>
          </p:nvSpPr>
          <p:spPr bwMode="gray">
            <a:xfrm>
              <a:off x="1296" y="1824"/>
              <a:ext cx="432" cy="432"/>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zh-CN" altLang="en-US"/>
            </a:p>
          </p:txBody>
        </p:sp>
        <p:sp>
          <p:nvSpPr>
            <p:cNvPr id="12" name="Text Box 44"/>
            <p:cNvSpPr txBox="1">
              <a:spLocks noChangeArrowheads="1"/>
            </p:cNvSpPr>
            <p:nvPr/>
          </p:nvSpPr>
          <p:spPr bwMode="gray">
            <a:xfrm>
              <a:off x="1680" y="1934"/>
              <a:ext cx="2160" cy="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2400" b="1" dirty="0" smtClean="0"/>
                <a:t>Introduction</a:t>
              </a:r>
              <a:endParaRPr lang="en-US" altLang="zh-CN" sz="2400" b="1" dirty="0"/>
            </a:p>
          </p:txBody>
        </p:sp>
        <p:sp>
          <p:nvSpPr>
            <p:cNvPr id="13" name="Text Box 45"/>
            <p:cNvSpPr txBox="1">
              <a:spLocks noChangeArrowheads="1"/>
            </p:cNvSpPr>
            <p:nvPr/>
          </p:nvSpPr>
          <p:spPr bwMode="gray">
            <a:xfrm>
              <a:off x="1393" y="1922"/>
              <a:ext cx="22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92457" dir="9843276"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2400">
                  <a:solidFill>
                    <a:schemeClr val="bg1"/>
                  </a:solidFill>
                </a:rPr>
                <a:t>1</a:t>
              </a:r>
            </a:p>
          </p:txBody>
        </p:sp>
      </p:grpSp>
      <p:grpSp>
        <p:nvGrpSpPr>
          <p:cNvPr id="19" name="Group 51"/>
          <p:cNvGrpSpPr>
            <a:grpSpLocks/>
          </p:cNvGrpSpPr>
          <p:nvPr/>
        </p:nvGrpSpPr>
        <p:grpSpPr bwMode="auto">
          <a:xfrm>
            <a:off x="1979613" y="2701354"/>
            <a:ext cx="5106987" cy="865187"/>
            <a:chOff x="1296" y="1824"/>
            <a:chExt cx="2976" cy="432"/>
          </a:xfrm>
        </p:grpSpPr>
        <p:sp>
          <p:nvSpPr>
            <p:cNvPr id="20" name="AutoShape 52"/>
            <p:cNvSpPr>
              <a:spLocks noChangeArrowheads="1"/>
            </p:cNvSpPr>
            <p:nvPr/>
          </p:nvSpPr>
          <p:spPr bwMode="gray">
            <a:xfrm>
              <a:off x="1536" y="1899"/>
              <a:ext cx="2736" cy="288"/>
            </a:xfrm>
            <a:prstGeom prst="roundRect">
              <a:avLst>
                <a:gd name="adj" fmla="val 16667"/>
              </a:avLst>
            </a:prstGeom>
            <a:noFill/>
            <a:ln w="28575" algn="ctr">
              <a:solidFill>
                <a:srgbClr val="FF0000"/>
              </a:solidFill>
              <a:round/>
              <a:headEnd/>
              <a:tailEnd/>
            </a:ln>
            <a:effectLst>
              <a:outerShdw dist="99190" dir="2388334" algn="ctr" rotWithShape="0">
                <a:schemeClr val="bg2">
                  <a:alpha val="50000"/>
                </a:schemeClr>
              </a:outerShdw>
            </a:effectLst>
            <a:extLst>
              <a:ext uri="{909E8E84-426E-40dd-AFC4-6F175D3DCCD1}">
                <a14:hiddenFill xmlns:a14="http://schemas.microsoft.com/office/drawing/2010/main" xmlns="">
                  <a:solidFill>
                    <a:schemeClr val="hlink"/>
                  </a:solidFill>
                </a14:hiddenFill>
              </a:ext>
            </a:extLst>
          </p:spPr>
          <p:txBody>
            <a:bodyPr wrap="none" anchor="ctr"/>
            <a:lstStyle/>
            <a:p>
              <a:endParaRPr lang="zh-CN" altLang="en-US"/>
            </a:p>
          </p:txBody>
        </p:sp>
        <p:sp>
          <p:nvSpPr>
            <p:cNvPr id="21" name="AutoShape 53"/>
            <p:cNvSpPr>
              <a:spLocks noChangeArrowheads="1"/>
            </p:cNvSpPr>
            <p:nvPr/>
          </p:nvSpPr>
          <p:spPr bwMode="gray">
            <a:xfrm>
              <a:off x="1296" y="1824"/>
              <a:ext cx="432" cy="432"/>
            </a:xfrm>
            <a:prstGeom prst="diamond">
              <a:avLst/>
            </a:prstGeom>
            <a:solidFill>
              <a:srgbClr val="FF00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zh-CN" altLang="en-US"/>
            </a:p>
          </p:txBody>
        </p:sp>
        <p:sp>
          <p:nvSpPr>
            <p:cNvPr id="22" name="Text Box 54"/>
            <p:cNvSpPr txBox="1">
              <a:spLocks noChangeArrowheads="1"/>
            </p:cNvSpPr>
            <p:nvPr/>
          </p:nvSpPr>
          <p:spPr bwMode="gray">
            <a:xfrm>
              <a:off x="1680" y="1934"/>
              <a:ext cx="2160" cy="231"/>
            </a:xfrm>
            <a:prstGeom prst="rect">
              <a:avLst/>
            </a:prstGeom>
            <a:noFill/>
            <a:ln>
              <a:noFill/>
            </a:ln>
            <a:effectLst/>
            <a:extLst>
              <a:ext uri="{909E8E84-426E-40dd-AFC4-6F175D3DCCD1}">
                <a14:hiddenFill xmlns:a14="http://schemas.microsoft.com/office/drawing/2010/main" xmlns="">
                  <a:solidFill>
                    <a:schemeClr val="hlink"/>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2400" b="1" dirty="0" smtClean="0"/>
                <a:t>Methods</a:t>
              </a:r>
              <a:endParaRPr lang="en-US" altLang="zh-CN" sz="2400" b="1" dirty="0"/>
            </a:p>
          </p:txBody>
        </p:sp>
        <p:sp>
          <p:nvSpPr>
            <p:cNvPr id="23" name="Text Box 55"/>
            <p:cNvSpPr txBox="1">
              <a:spLocks noChangeArrowheads="1"/>
            </p:cNvSpPr>
            <p:nvPr/>
          </p:nvSpPr>
          <p:spPr bwMode="gray">
            <a:xfrm>
              <a:off x="1401" y="1896"/>
              <a:ext cx="208" cy="231"/>
            </a:xfrm>
            <a:prstGeom prst="rect">
              <a:avLst/>
            </a:prstGeom>
            <a:noFill/>
            <a:ln>
              <a:noFill/>
            </a:ln>
            <a:effectLst/>
            <a:extLst>
              <a:ext uri="{909E8E84-426E-40dd-AFC4-6F175D3DCCD1}">
                <a14:hiddenFill xmlns:a14="http://schemas.microsoft.com/office/drawing/2010/main" xmlns="">
                  <a:solidFill>
                    <a:schemeClr val="hlink"/>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92457" dir="9843276"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2400" dirty="0" smtClean="0">
                  <a:solidFill>
                    <a:schemeClr val="bg1"/>
                  </a:solidFill>
                </a:rPr>
                <a:t>2</a:t>
              </a:r>
              <a:endParaRPr lang="en-US" altLang="zh-CN" sz="2400" dirty="0">
                <a:solidFill>
                  <a:schemeClr val="bg1"/>
                </a:solidFill>
              </a:endParaRPr>
            </a:p>
          </p:txBody>
        </p:sp>
      </p:grpSp>
      <p:grpSp>
        <p:nvGrpSpPr>
          <p:cNvPr id="24" name="Group 56"/>
          <p:cNvGrpSpPr>
            <a:grpSpLocks/>
          </p:cNvGrpSpPr>
          <p:nvPr/>
        </p:nvGrpSpPr>
        <p:grpSpPr bwMode="auto">
          <a:xfrm>
            <a:off x="1979613" y="3709416"/>
            <a:ext cx="5113337" cy="865188"/>
            <a:chOff x="1296" y="1824"/>
            <a:chExt cx="2976" cy="432"/>
          </a:xfrm>
        </p:grpSpPr>
        <p:sp>
          <p:nvSpPr>
            <p:cNvPr id="25" name="AutoShape 57"/>
            <p:cNvSpPr>
              <a:spLocks noChangeArrowheads="1"/>
            </p:cNvSpPr>
            <p:nvPr/>
          </p:nvSpPr>
          <p:spPr bwMode="gray">
            <a:xfrm>
              <a:off x="1536" y="1899"/>
              <a:ext cx="2736" cy="288"/>
            </a:xfrm>
            <a:prstGeom prst="roundRect">
              <a:avLst>
                <a:gd name="adj" fmla="val 16667"/>
              </a:avLst>
            </a:prstGeom>
            <a:noFill/>
            <a:ln w="28575" algn="ctr">
              <a:solidFill>
                <a:schemeClr val="folHlink"/>
              </a:solidFill>
              <a:round/>
              <a:headEnd/>
              <a:tailEnd/>
            </a:ln>
            <a:effectLst>
              <a:outerShdw dist="99190" dir="2388334" algn="ctr" rotWithShape="0">
                <a:schemeClr val="bg2">
                  <a:alpha val="50000"/>
                </a:schemeClr>
              </a:outerShdw>
            </a:effectLst>
            <a:extLst>
              <a:ext uri="{909E8E84-426E-40dd-AFC4-6F175D3DCCD1}">
                <a14:hiddenFill xmlns:a14="http://schemas.microsoft.com/office/drawing/2010/main" xmlns="">
                  <a:solidFill>
                    <a:schemeClr val="folHlink"/>
                  </a:solidFill>
                </a14:hiddenFill>
              </a:ext>
            </a:extLst>
          </p:spPr>
          <p:txBody>
            <a:bodyPr wrap="none" anchor="ctr"/>
            <a:lstStyle/>
            <a:p>
              <a:pPr algn="ctr"/>
              <a:endParaRPr lang="zh-CN" altLang="zh-CN"/>
            </a:p>
          </p:txBody>
        </p:sp>
        <p:sp>
          <p:nvSpPr>
            <p:cNvPr id="26" name="AutoShape 58"/>
            <p:cNvSpPr>
              <a:spLocks noChangeArrowheads="1"/>
            </p:cNvSpPr>
            <p:nvPr/>
          </p:nvSpPr>
          <p:spPr bwMode="gray">
            <a:xfrm>
              <a:off x="1296" y="1824"/>
              <a:ext cx="432" cy="432"/>
            </a:xfrm>
            <a:prstGeom prst="diamond">
              <a:avLst/>
            </a:prstGeom>
            <a:solidFill>
              <a:schemeClr val="fo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zh-CN" altLang="en-US"/>
            </a:p>
          </p:txBody>
        </p:sp>
        <p:sp>
          <p:nvSpPr>
            <p:cNvPr id="27" name="Text Box 59"/>
            <p:cNvSpPr txBox="1">
              <a:spLocks noChangeArrowheads="1"/>
            </p:cNvSpPr>
            <p:nvPr/>
          </p:nvSpPr>
          <p:spPr bwMode="gray">
            <a:xfrm>
              <a:off x="1728" y="1928"/>
              <a:ext cx="2334" cy="231"/>
            </a:xfrm>
            <a:prstGeom prst="rect">
              <a:avLst/>
            </a:prstGeom>
            <a:noFill/>
            <a:ln>
              <a:noFill/>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2400" b="1" dirty="0" smtClean="0"/>
                <a:t>Experiments and Results</a:t>
              </a:r>
            </a:p>
          </p:txBody>
        </p:sp>
        <p:sp>
          <p:nvSpPr>
            <p:cNvPr id="28" name="Text Box 60"/>
            <p:cNvSpPr txBox="1">
              <a:spLocks noChangeArrowheads="1"/>
            </p:cNvSpPr>
            <p:nvPr/>
          </p:nvSpPr>
          <p:spPr bwMode="gray">
            <a:xfrm>
              <a:off x="1401" y="1886"/>
              <a:ext cx="207" cy="231"/>
            </a:xfrm>
            <a:prstGeom prst="rect">
              <a:avLst/>
            </a:prstGeom>
            <a:noFill/>
            <a:ln>
              <a:noFill/>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92457" dir="9843276"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2400" dirty="0" smtClean="0">
                  <a:solidFill>
                    <a:schemeClr val="bg1"/>
                  </a:solidFill>
                </a:rPr>
                <a:t>3</a:t>
              </a:r>
              <a:endParaRPr lang="en-US" altLang="zh-CN" sz="2400" dirty="0">
                <a:solidFill>
                  <a:schemeClr val="bg1"/>
                </a:solidFill>
              </a:endParaRPr>
            </a:p>
          </p:txBody>
        </p:sp>
      </p:grpSp>
      <p:grpSp>
        <p:nvGrpSpPr>
          <p:cNvPr id="29" name="Group 56"/>
          <p:cNvGrpSpPr>
            <a:grpSpLocks/>
          </p:cNvGrpSpPr>
          <p:nvPr/>
        </p:nvGrpSpPr>
        <p:grpSpPr bwMode="auto">
          <a:xfrm>
            <a:off x="1990227" y="4775582"/>
            <a:ext cx="5113337" cy="865188"/>
            <a:chOff x="1296" y="1824"/>
            <a:chExt cx="2976" cy="432"/>
          </a:xfrm>
        </p:grpSpPr>
        <p:sp>
          <p:nvSpPr>
            <p:cNvPr id="30" name="AutoShape 57"/>
            <p:cNvSpPr>
              <a:spLocks noChangeArrowheads="1"/>
            </p:cNvSpPr>
            <p:nvPr/>
          </p:nvSpPr>
          <p:spPr bwMode="gray">
            <a:xfrm>
              <a:off x="1536" y="1899"/>
              <a:ext cx="2736" cy="288"/>
            </a:xfrm>
            <a:prstGeom prst="roundRect">
              <a:avLst>
                <a:gd name="adj" fmla="val 16667"/>
              </a:avLst>
            </a:prstGeom>
            <a:noFill/>
            <a:ln w="28575" algn="ctr">
              <a:solidFill>
                <a:srgbClr val="00B0F0"/>
              </a:solidFill>
              <a:round/>
              <a:headEnd/>
              <a:tailEnd/>
            </a:ln>
            <a:effectLst>
              <a:outerShdw dist="99190" dir="2388334" algn="ctr" rotWithShape="0">
                <a:schemeClr val="bg2">
                  <a:alpha val="50000"/>
                </a:schemeClr>
              </a:outerShdw>
            </a:effectLst>
            <a:extLst>
              <a:ext uri="{909E8E84-426E-40dd-AFC4-6F175D3DCCD1}">
                <a14:hiddenFill xmlns:a14="http://schemas.microsoft.com/office/drawing/2010/main" xmlns="">
                  <a:solidFill>
                    <a:schemeClr val="folHlink"/>
                  </a:solidFill>
                </a14:hiddenFill>
              </a:ext>
            </a:extLst>
          </p:spPr>
          <p:txBody>
            <a:bodyPr wrap="none" anchor="ctr"/>
            <a:lstStyle/>
            <a:p>
              <a:pPr algn="ctr"/>
              <a:endParaRPr lang="zh-CN" altLang="zh-CN"/>
            </a:p>
          </p:txBody>
        </p:sp>
        <p:sp>
          <p:nvSpPr>
            <p:cNvPr id="31" name="AutoShape 58"/>
            <p:cNvSpPr>
              <a:spLocks noChangeArrowheads="1"/>
            </p:cNvSpPr>
            <p:nvPr/>
          </p:nvSpPr>
          <p:spPr bwMode="gray">
            <a:xfrm>
              <a:off x="1296" y="1824"/>
              <a:ext cx="432" cy="432"/>
            </a:xfrm>
            <a:prstGeom prst="diamond">
              <a:avLst/>
            </a:prstGeom>
            <a:solidFill>
              <a:srgbClr val="00B0F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zh-CN" altLang="en-US"/>
            </a:p>
          </p:txBody>
        </p:sp>
        <p:sp>
          <p:nvSpPr>
            <p:cNvPr id="32" name="Text Box 59"/>
            <p:cNvSpPr txBox="1">
              <a:spLocks noChangeArrowheads="1"/>
            </p:cNvSpPr>
            <p:nvPr/>
          </p:nvSpPr>
          <p:spPr bwMode="gray">
            <a:xfrm>
              <a:off x="1728" y="1928"/>
              <a:ext cx="2334" cy="231"/>
            </a:xfrm>
            <a:prstGeom prst="rect">
              <a:avLst/>
            </a:prstGeom>
            <a:noFill/>
            <a:ln>
              <a:noFill/>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2400" b="1" dirty="0" smtClean="0"/>
                <a:t>Summary</a:t>
              </a:r>
            </a:p>
          </p:txBody>
        </p:sp>
        <p:sp>
          <p:nvSpPr>
            <p:cNvPr id="33" name="Text Box 60"/>
            <p:cNvSpPr txBox="1">
              <a:spLocks noChangeArrowheads="1"/>
            </p:cNvSpPr>
            <p:nvPr/>
          </p:nvSpPr>
          <p:spPr bwMode="gray">
            <a:xfrm>
              <a:off x="1401" y="1886"/>
              <a:ext cx="207" cy="231"/>
            </a:xfrm>
            <a:prstGeom prst="rect">
              <a:avLst/>
            </a:prstGeom>
            <a:noFill/>
            <a:ln>
              <a:noFill/>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92457" dir="9843276"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2400" dirty="0" smtClean="0">
                  <a:solidFill>
                    <a:schemeClr val="bg1"/>
                  </a:solidFill>
                </a:rPr>
                <a:t>3</a:t>
              </a:r>
              <a:endParaRPr lang="en-US" altLang="zh-CN" sz="2400" dirty="0">
                <a:solidFill>
                  <a:schemeClr val="bg1"/>
                </a:solidFill>
              </a:endParaRPr>
            </a:p>
          </p:txBody>
        </p:sp>
      </p:grpSp>
      <p:sp>
        <p:nvSpPr>
          <p:cNvPr id="34" name="矩形 5"/>
          <p:cNvSpPr/>
          <p:nvPr/>
        </p:nvSpPr>
        <p:spPr bwMode="auto">
          <a:xfrm>
            <a:off x="457200" y="2514600"/>
            <a:ext cx="8229600" cy="2286000"/>
          </a:xfrm>
          <a:prstGeom prst="rect">
            <a:avLst/>
          </a:prstGeom>
          <a:solidFill>
            <a:srgbClr val="FFC000">
              <a:alpha val="8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50000"/>
              </a:lnSpc>
            </a:pPr>
            <a:r>
              <a:rPr lang="en-US" altLang="zh-CN" sz="2400" dirty="0" smtClean="0">
                <a:latin typeface="Times New Roman" panose="02020603050405020304" pitchFamily="18" charset="0"/>
                <a:ea typeface="黑体" pitchFamily="49" charset="-122"/>
                <a:cs typeface="Times New Roman" panose="02020603050405020304" pitchFamily="18" charset="0"/>
              </a:rPr>
              <a:t>X. </a:t>
            </a:r>
            <a:r>
              <a:rPr lang="en-US" altLang="zh-CN" sz="2400" dirty="0">
                <a:latin typeface="Times New Roman" panose="02020603050405020304" pitchFamily="18" charset="0"/>
                <a:ea typeface="黑体" pitchFamily="49" charset="-122"/>
                <a:cs typeface="Times New Roman" panose="02020603050405020304" pitchFamily="18" charset="0"/>
              </a:rPr>
              <a:t>Wang, </a:t>
            </a:r>
            <a:r>
              <a:rPr lang="en-US" altLang="zh-CN" sz="2400" dirty="0" smtClean="0">
                <a:latin typeface="Times New Roman" panose="02020603050405020304" pitchFamily="18" charset="0"/>
                <a:ea typeface="黑体" pitchFamily="49" charset="-122"/>
                <a:cs typeface="Times New Roman" panose="02020603050405020304" pitchFamily="18" charset="0"/>
              </a:rPr>
              <a:t>Y. </a:t>
            </a:r>
            <a:r>
              <a:rPr lang="en-US" altLang="zh-CN" sz="2400" dirty="0" err="1">
                <a:latin typeface="Times New Roman" panose="02020603050405020304" pitchFamily="18" charset="0"/>
                <a:ea typeface="黑体" pitchFamily="49" charset="-122"/>
                <a:cs typeface="Times New Roman" panose="02020603050405020304" pitchFamily="18" charset="0"/>
              </a:rPr>
              <a:t>Ren</a:t>
            </a:r>
            <a:r>
              <a:rPr lang="en-US" altLang="zh-CN" sz="2400" dirty="0">
                <a:latin typeface="Times New Roman" panose="02020603050405020304" pitchFamily="18" charset="0"/>
                <a:ea typeface="黑体" pitchFamily="49" charset="-122"/>
                <a:cs typeface="Times New Roman" panose="02020603050405020304" pitchFamily="18" charset="0"/>
              </a:rPr>
              <a:t>, </a:t>
            </a:r>
            <a:r>
              <a:rPr lang="en-US" altLang="zh-CN" sz="2400" dirty="0" smtClean="0">
                <a:latin typeface="Times New Roman" panose="02020603050405020304" pitchFamily="18" charset="0"/>
                <a:ea typeface="黑体" pitchFamily="49" charset="-122"/>
                <a:cs typeface="Times New Roman" panose="02020603050405020304" pitchFamily="18" charset="0"/>
              </a:rPr>
              <a:t>Y. </a:t>
            </a:r>
            <a:r>
              <a:rPr lang="en-US" altLang="zh-CN" sz="2400" dirty="0">
                <a:latin typeface="Times New Roman" panose="02020603050405020304" pitchFamily="18" charset="0"/>
                <a:ea typeface="黑体" pitchFamily="49" charset="-122"/>
                <a:cs typeface="Times New Roman" panose="02020603050405020304" pitchFamily="18" charset="0"/>
              </a:rPr>
              <a:t>Yang</a:t>
            </a:r>
            <a:r>
              <a:rPr lang="en-US" altLang="zh-CN" sz="2400" dirty="0" smtClean="0">
                <a:latin typeface="Times New Roman" panose="02020603050405020304" pitchFamily="18" charset="0"/>
                <a:ea typeface="黑体" pitchFamily="49" charset="-122"/>
                <a:cs typeface="Times New Roman" panose="02020603050405020304" pitchFamily="18" charset="0"/>
              </a:rPr>
              <a:t>, </a:t>
            </a:r>
            <a:r>
              <a:rPr lang="en-US" altLang="zh-CN" sz="2400" dirty="0">
                <a:latin typeface="Times New Roman" panose="02020603050405020304" pitchFamily="18" charset="0"/>
                <a:ea typeface="黑体" pitchFamily="49" charset="-122"/>
                <a:cs typeface="Times New Roman" panose="02020603050405020304" pitchFamily="18" charset="0"/>
              </a:rPr>
              <a:t>W. Zhang and Neal N. </a:t>
            </a:r>
            <a:r>
              <a:rPr lang="en-US" altLang="zh-CN" sz="2400" dirty="0" smtClean="0">
                <a:latin typeface="Times New Roman" panose="02020603050405020304" pitchFamily="18" charset="0"/>
                <a:ea typeface="黑体" pitchFamily="49" charset="-122"/>
                <a:cs typeface="Times New Roman" panose="02020603050405020304" pitchFamily="18" charset="0"/>
              </a:rPr>
              <a:t>Xiong</a:t>
            </a:r>
            <a:r>
              <a:rPr lang="en-US" altLang="zh-CN" sz="2400" dirty="0">
                <a:solidFill>
                  <a:srgbClr val="000000"/>
                </a:solidFill>
                <a:latin typeface="Times New Roman"/>
                <a:cs typeface="Times New Roman"/>
              </a:rPr>
              <a:t>,</a:t>
            </a:r>
            <a:r>
              <a:rPr lang="zh-CN" altLang="en-US" sz="2400" dirty="0">
                <a:solidFill>
                  <a:srgbClr val="000000"/>
                </a:solidFill>
                <a:latin typeface="Times New Roman"/>
                <a:cs typeface="Times New Roman"/>
              </a:rPr>
              <a:t> </a:t>
            </a:r>
            <a:r>
              <a:rPr lang="en-US" altLang="zh-CN" sz="2400" dirty="0">
                <a:latin typeface="Times New Roman" pitchFamily="18" charset="0"/>
                <a:ea typeface="黑体" panose="02010609060101010101" pitchFamily="49" charset="-122"/>
                <a:cs typeface="Times New Roman" pitchFamily="18" charset="0"/>
              </a:rPr>
              <a:t>A Weighted Discriminative Dictionary Learning Method for Depression Disorder Classification using fMRI </a:t>
            </a:r>
            <a:r>
              <a:rPr lang="en-US" altLang="zh-CN" sz="2400" dirty="0" smtClean="0">
                <a:latin typeface="Times New Roman" pitchFamily="18" charset="0"/>
                <a:ea typeface="黑体" panose="02010609060101010101" pitchFamily="49" charset="-122"/>
                <a:cs typeface="Times New Roman" pitchFamily="18" charset="0"/>
              </a:rPr>
              <a:t>Data</a:t>
            </a:r>
            <a:r>
              <a:rPr lang="en-US" altLang="zh-CN" sz="2400" dirty="0" smtClean="0">
                <a:solidFill>
                  <a:srgbClr val="000000"/>
                </a:solidFill>
                <a:latin typeface="Times New Roman"/>
                <a:cs typeface="Times New Roman"/>
              </a:rPr>
              <a:t>, </a:t>
            </a:r>
            <a:r>
              <a:rPr lang="en-US" altLang="zh-CN" sz="2400" dirty="0" err="1" smtClean="0">
                <a:solidFill>
                  <a:srgbClr val="000000"/>
                </a:solidFill>
                <a:latin typeface="Times New Roman"/>
                <a:cs typeface="Times New Roman"/>
              </a:rPr>
              <a:t>DBCloud</a:t>
            </a:r>
            <a:r>
              <a:rPr lang="en-US" altLang="zh-CN" sz="2400" dirty="0" smtClean="0">
                <a:solidFill>
                  <a:srgbClr val="000000"/>
                </a:solidFill>
                <a:latin typeface="Times New Roman"/>
                <a:cs typeface="Times New Roman"/>
              </a:rPr>
              <a:t> 2016, Atlanta, GA, USA, Oct 20-23, 2016.</a:t>
            </a:r>
            <a:endParaRPr lang="en-US" altLang="zh-CN" sz="2400" dirty="0">
              <a:latin typeface="Times New Roman" panose="02020603050405020304" pitchFamily="18" charset="0"/>
              <a:ea typeface="黑体" pitchFamily="49" charset="-122"/>
              <a:cs typeface="Times New Roman" panose="02020603050405020304" pitchFamily="18" charset="0"/>
            </a:endParaRPr>
          </a:p>
        </p:txBody>
      </p:sp>
      <p:sp>
        <p:nvSpPr>
          <p:cNvPr id="35" name="AutoShape 36"/>
          <p:cNvSpPr>
            <a:spLocks noChangeArrowheads="1"/>
          </p:cNvSpPr>
          <p:nvPr/>
        </p:nvSpPr>
        <p:spPr bwMode="auto">
          <a:xfrm>
            <a:off x="7593623" y="152400"/>
            <a:ext cx="1474177" cy="838199"/>
          </a:xfrm>
          <a:prstGeom prst="horizontalScroll">
            <a:avLst>
              <a:gd name="adj" fmla="val 12500"/>
            </a:avLst>
          </a:prstGeom>
          <a:noFill/>
          <a:ln w="9525">
            <a:solidFill>
              <a:schemeClr val="hlink"/>
            </a:solidFill>
            <a:round/>
            <a:headEnd/>
            <a:tailEnd/>
          </a:ln>
        </p:spPr>
        <p:txBody>
          <a:bodyPr wrap="none" anchor="ctr">
            <a:prstTxWarp prst="textNoShape">
              <a:avLst/>
            </a:prstTxWarp>
          </a:bodyPr>
          <a:lstStyle/>
          <a:p>
            <a:pPr marL="533400" indent="-533400" algn="ctr"/>
            <a:r>
              <a:rPr lang="en-US" altLang="zh-CN" sz="2000" b="1" dirty="0" smtClean="0">
                <a:solidFill>
                  <a:schemeClr val="hlink"/>
                </a:solidFill>
              </a:rPr>
              <a:t>Tech. II</a:t>
            </a:r>
            <a:endParaRPr lang="en-US" altLang="zh-CN" sz="2000" b="1" dirty="0">
              <a:solidFill>
                <a:schemeClr val="hlink"/>
              </a:solidFill>
            </a:endParaRPr>
          </a:p>
        </p:txBody>
      </p:sp>
    </p:spTree>
    <p:extLst>
      <p:ext uri="{BB962C8B-B14F-4D97-AF65-F5344CB8AC3E}">
        <p14:creationId xmlns:p14="http://schemas.microsoft.com/office/powerpoint/2010/main" val="360289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up)">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 y="678547"/>
            <a:ext cx="9144000" cy="646331"/>
          </a:xfrm>
        </p:spPr>
        <p:txBody>
          <a:bodyPr/>
          <a:lstStyle/>
          <a:p>
            <a:pPr algn="ctr"/>
            <a:r>
              <a:rPr lang="en-US" altLang="zh-CN" sz="3600" dirty="0">
                <a:latin typeface="Times New Roman" pitchFamily="18" charset="0"/>
                <a:ea typeface="黑体" pitchFamily="2" charset="-122"/>
                <a:cs typeface="Times New Roman" pitchFamily="18" charset="0"/>
              </a:rPr>
              <a:t>Introduction----</a:t>
            </a:r>
            <a:r>
              <a:rPr lang="en-US" altLang="zh-CN" sz="3600" dirty="0">
                <a:solidFill>
                  <a:srgbClr val="0033CC"/>
                </a:solidFill>
                <a:latin typeface="Times New Roman" pitchFamily="18" charset="0"/>
                <a:ea typeface="黑体" pitchFamily="2" charset="-122"/>
                <a:cs typeface="Times New Roman" pitchFamily="18" charset="0"/>
              </a:rPr>
              <a:t>Background</a:t>
            </a:r>
            <a:endParaRPr lang="zh-CN" altLang="en-US" sz="3600" dirty="0"/>
          </a:p>
        </p:txBody>
      </p:sp>
      <p:pic>
        <p:nvPicPr>
          <p:cNvPr id="717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27311" y="1580602"/>
            <a:ext cx="1907017" cy="19200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252" y="1484784"/>
            <a:ext cx="3018148" cy="17815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241970" y="3384574"/>
            <a:ext cx="4414614" cy="1579150"/>
          </a:xfrm>
          <a:prstGeom prst="rect">
            <a:avLst/>
          </a:prstGeom>
          <a:noFill/>
          <a:ln w="19050">
            <a:solidFill>
              <a:schemeClr val="tx1"/>
            </a:solidFill>
            <a:prstDash val="sysDash"/>
          </a:ln>
        </p:spPr>
        <p:txBody>
          <a:bodyPr wrap="square" rtlCol="0">
            <a:spAutoFit/>
          </a:bodyPr>
          <a:lstStyle>
            <a:defPPr>
              <a:defRPr lang="zh-CN"/>
            </a:defPPr>
            <a:lvl1pPr>
              <a:defRPr sz="1800">
                <a:solidFill>
                  <a:schemeClr val="tx1"/>
                </a:solidFill>
              </a:defRPr>
            </a:lvl1pPr>
          </a:lstStyle>
          <a:p>
            <a:r>
              <a:rPr lang="en-US" altLang="zh-CN" sz="1700" dirty="0" smtClean="0"/>
              <a:t>1.Depression will be the second cause of global disease burden by the year 2020.</a:t>
            </a:r>
          </a:p>
          <a:p>
            <a:r>
              <a:rPr lang="en-US" altLang="zh-CN" sz="1700" dirty="0" smtClean="0"/>
              <a:t>2.The </a:t>
            </a:r>
            <a:r>
              <a:rPr lang="en-US" altLang="zh-CN" sz="1700" dirty="0"/>
              <a:t>diagnosis of depression disorder is mainly dependent on clinical signs and </a:t>
            </a:r>
            <a:r>
              <a:rPr lang="en-US" altLang="zh-CN" sz="1700" dirty="0" smtClean="0"/>
              <a:t>symptoms.</a:t>
            </a:r>
            <a:endParaRPr lang="zh-CN" altLang="en-US" sz="1700" dirty="0"/>
          </a:p>
        </p:txBody>
      </p:sp>
      <p:sp>
        <p:nvSpPr>
          <p:cNvPr id="7" name="TextBox 6"/>
          <p:cNvSpPr txBox="1"/>
          <p:nvPr/>
        </p:nvSpPr>
        <p:spPr>
          <a:xfrm>
            <a:off x="5232647" y="3573016"/>
            <a:ext cx="3839269" cy="951286"/>
          </a:xfrm>
          <a:prstGeom prst="rect">
            <a:avLst/>
          </a:prstGeom>
          <a:noFill/>
          <a:ln w="19050">
            <a:solidFill>
              <a:schemeClr val="tx1"/>
            </a:solidFill>
            <a:prstDash val="sysDash"/>
          </a:ln>
        </p:spPr>
        <p:txBody>
          <a:bodyPr wrap="square" rtlCol="0">
            <a:spAutoFit/>
          </a:bodyPr>
          <a:lstStyle/>
          <a:p>
            <a:r>
              <a:rPr lang="en-US" altLang="zh-CN" sz="1700" dirty="0" smtClean="0">
                <a:solidFill>
                  <a:schemeClr val="tx1"/>
                </a:solidFill>
              </a:rPr>
              <a:t>There are evidences for altered fMRI activation patterns in patients with depression disorder.  </a:t>
            </a:r>
            <a:endParaRPr lang="zh-CN" altLang="en-US" sz="1700" dirty="0">
              <a:solidFill>
                <a:schemeClr val="tx1"/>
              </a:solidFill>
            </a:endParaRPr>
          </a:p>
        </p:txBody>
      </p:sp>
      <p:sp>
        <p:nvSpPr>
          <p:cNvPr id="12" name="TextBox 11"/>
          <p:cNvSpPr txBox="1"/>
          <p:nvPr/>
        </p:nvSpPr>
        <p:spPr>
          <a:xfrm>
            <a:off x="210816" y="5373469"/>
            <a:ext cx="8856984" cy="646331"/>
          </a:xfrm>
          <a:prstGeom prst="rect">
            <a:avLst/>
          </a:prstGeom>
          <a:noFill/>
          <a:ln w="19050">
            <a:solidFill>
              <a:schemeClr val="tx1"/>
            </a:solidFill>
            <a:prstDash val="sysDash"/>
          </a:ln>
        </p:spPr>
        <p:txBody>
          <a:bodyPr wrap="square" rtlCol="0">
            <a:spAutoFit/>
          </a:bodyPr>
          <a:lstStyle>
            <a:defPPr>
              <a:defRPr lang="zh-CN"/>
            </a:defPPr>
            <a:lvl1pPr>
              <a:defRPr sz="1800">
                <a:solidFill>
                  <a:schemeClr val="tx1"/>
                </a:solidFill>
              </a:defRPr>
            </a:lvl1pPr>
          </a:lstStyle>
          <a:p>
            <a:r>
              <a:rPr lang="en-US" altLang="zh-CN" dirty="0" smtClean="0">
                <a:solidFill>
                  <a:srgbClr val="FF0000"/>
                </a:solidFill>
              </a:rPr>
              <a:t>Developing </a:t>
            </a:r>
            <a:r>
              <a:rPr lang="en-US" altLang="zh-CN" dirty="0">
                <a:solidFill>
                  <a:srgbClr val="FF0000"/>
                </a:solidFill>
              </a:rPr>
              <a:t>automatic depression disorder classification methods of fMRI data is of great </a:t>
            </a:r>
            <a:r>
              <a:rPr lang="en-US" altLang="zh-CN" dirty="0" smtClean="0">
                <a:solidFill>
                  <a:srgbClr val="FF0000"/>
                </a:solidFill>
              </a:rPr>
              <a:t>importance.</a:t>
            </a:r>
          </a:p>
        </p:txBody>
      </p:sp>
      <p:cxnSp>
        <p:nvCxnSpPr>
          <p:cNvPr id="9" name="直接箭头连接符 8"/>
          <p:cNvCxnSpPr>
            <a:stCxn id="7" idx="2"/>
            <a:endCxn id="12" idx="0"/>
          </p:cNvCxnSpPr>
          <p:nvPr/>
        </p:nvCxnSpPr>
        <p:spPr bwMode="auto">
          <a:xfrm flipH="1">
            <a:off x="4639308" y="4524302"/>
            <a:ext cx="2512974" cy="849167"/>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15" name="直接箭头连接符 14"/>
          <p:cNvCxnSpPr>
            <a:endCxn id="12" idx="0"/>
          </p:cNvCxnSpPr>
          <p:nvPr/>
        </p:nvCxnSpPr>
        <p:spPr bwMode="auto">
          <a:xfrm>
            <a:off x="2819400" y="4953000"/>
            <a:ext cx="1819908" cy="420469"/>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7944398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 y="678547"/>
            <a:ext cx="9144000" cy="646331"/>
          </a:xfrm>
        </p:spPr>
        <p:txBody>
          <a:bodyPr/>
          <a:lstStyle/>
          <a:p>
            <a:pPr algn="ctr"/>
            <a:r>
              <a:rPr lang="en-US" altLang="zh-CN" sz="3600" dirty="0">
                <a:latin typeface="Times New Roman" pitchFamily="18" charset="0"/>
                <a:ea typeface="黑体" pitchFamily="2" charset="-122"/>
                <a:cs typeface="Times New Roman" pitchFamily="18" charset="0"/>
              </a:rPr>
              <a:t>Introduction-</a:t>
            </a:r>
            <a:r>
              <a:rPr lang="en-US" altLang="zh-CN" sz="3600" dirty="0" smtClean="0">
                <a:latin typeface="Times New Roman" pitchFamily="18" charset="0"/>
                <a:ea typeface="黑体" pitchFamily="2" charset="-122"/>
                <a:cs typeface="Times New Roman" pitchFamily="18" charset="0"/>
              </a:rPr>
              <a:t>---</a:t>
            </a:r>
            <a:r>
              <a:rPr lang="en-US" altLang="zh-CN" sz="3600" dirty="0">
                <a:solidFill>
                  <a:srgbClr val="0033CC"/>
                </a:solidFill>
                <a:latin typeface="Times New Roman" pitchFamily="18" charset="0"/>
                <a:ea typeface="黑体" pitchFamily="2" charset="-122"/>
                <a:cs typeface="Times New Roman" pitchFamily="18" charset="0"/>
              </a:rPr>
              <a:t>Problem</a:t>
            </a:r>
            <a:endParaRPr lang="zh-CN" altLang="en-US" sz="3600" dirty="0">
              <a:solidFill>
                <a:srgbClr val="0033CC"/>
              </a:solidFill>
              <a:latin typeface="Times New Roman" pitchFamily="18" charset="0"/>
              <a:ea typeface="黑体" pitchFamily="2" charset="-122"/>
              <a:cs typeface="Times New Roman" pitchFamily="18" charset="0"/>
            </a:endParaRPr>
          </a:p>
        </p:txBody>
      </p:sp>
      <p:sp>
        <p:nvSpPr>
          <p:cNvPr id="5" name="内容占位符 4"/>
          <p:cNvSpPr>
            <a:spLocks noGrp="1"/>
          </p:cNvSpPr>
          <p:nvPr>
            <p:ph idx="1"/>
          </p:nvPr>
        </p:nvSpPr>
        <p:spPr>
          <a:xfrm>
            <a:off x="475928" y="1556793"/>
            <a:ext cx="8229600" cy="1296144"/>
          </a:xfrm>
          <a:ln w="25400">
            <a:solidFill>
              <a:schemeClr val="tx1"/>
            </a:solidFill>
            <a:prstDash val="sysDash"/>
          </a:ln>
        </p:spPr>
        <p:txBody>
          <a:bodyPr/>
          <a:lstStyle/>
          <a:p>
            <a:r>
              <a:rPr lang="en-US" altLang="zh-CN" sz="2400" dirty="0" smtClean="0">
                <a:solidFill>
                  <a:schemeClr val="tx1"/>
                </a:solidFill>
              </a:rPr>
              <a:t>How to represent fMRI data?</a:t>
            </a:r>
          </a:p>
          <a:p>
            <a:r>
              <a:rPr lang="en-US" altLang="zh-CN" sz="2400" dirty="0" smtClean="0">
                <a:solidFill>
                  <a:schemeClr val="tx1"/>
                </a:solidFill>
              </a:rPr>
              <a:t>How to classification fMRI data of patient class and healthy class?</a:t>
            </a:r>
            <a:endParaRPr lang="zh-CN" altLang="en-US" sz="2400" dirty="0">
              <a:solidFill>
                <a:schemeClr val="tx1"/>
              </a:solidFill>
            </a:endParaRPr>
          </a:p>
        </p:txBody>
      </p:sp>
      <p:cxnSp>
        <p:nvCxnSpPr>
          <p:cNvPr id="6" name="直接箭头连接符 5"/>
          <p:cNvCxnSpPr>
            <a:stCxn id="5" idx="2"/>
          </p:cNvCxnSpPr>
          <p:nvPr/>
        </p:nvCxnSpPr>
        <p:spPr bwMode="auto">
          <a:xfrm>
            <a:off x="4590728" y="2852937"/>
            <a:ext cx="0" cy="504055"/>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12" name="内容占位符 4"/>
          <p:cNvSpPr txBox="1">
            <a:spLocks/>
          </p:cNvSpPr>
          <p:nvPr/>
        </p:nvSpPr>
        <p:spPr bwMode="auto">
          <a:xfrm>
            <a:off x="475928" y="3337942"/>
            <a:ext cx="8229600" cy="1224136"/>
          </a:xfrm>
          <a:prstGeom prst="rect">
            <a:avLst/>
          </a:prstGeom>
          <a:noFill/>
          <a:ln w="25400">
            <a:solidFill>
              <a:srgbClr val="0070C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accent2"/>
                </a:solidFill>
                <a:latin typeface="+mn-lt"/>
                <a:ea typeface="+mn-ea"/>
              </a:defRPr>
            </a:lvl2pPr>
            <a:lvl3pPr marL="1143000" indent="-228600" algn="l" rtl="0" eaLnBrk="0" fontAlgn="base" hangingPunct="0">
              <a:spcBef>
                <a:spcPct val="20000"/>
              </a:spcBef>
              <a:spcAft>
                <a:spcPct val="0"/>
              </a:spcAft>
              <a:buChar char="•"/>
              <a:defRPr sz="2400" b="1">
                <a:solidFill>
                  <a:schemeClr val="accent2"/>
                </a:solidFill>
                <a:latin typeface="+mn-lt"/>
                <a:ea typeface="+mn-ea"/>
              </a:defRPr>
            </a:lvl3pPr>
            <a:lvl4pPr marL="1600200" indent="-228600" algn="l" rtl="0" eaLnBrk="0" fontAlgn="base" hangingPunct="0">
              <a:spcBef>
                <a:spcPct val="20000"/>
              </a:spcBef>
              <a:spcAft>
                <a:spcPct val="0"/>
              </a:spcAft>
              <a:buChar char="–"/>
              <a:defRPr sz="2000" b="1">
                <a:solidFill>
                  <a:schemeClr val="accent2"/>
                </a:solidFill>
                <a:latin typeface="+mn-lt"/>
                <a:ea typeface="+mn-ea"/>
              </a:defRPr>
            </a:lvl4pPr>
            <a:lvl5pPr marL="2057400" indent="-228600" algn="l" rtl="0" eaLnBrk="0" fontAlgn="base" hangingPunct="0">
              <a:spcBef>
                <a:spcPct val="20000"/>
              </a:spcBef>
              <a:spcAft>
                <a:spcPct val="0"/>
              </a:spcAft>
              <a:buChar char="»"/>
              <a:defRPr sz="2000" b="1">
                <a:solidFill>
                  <a:schemeClr val="accent2"/>
                </a:solidFill>
                <a:latin typeface="+mn-lt"/>
                <a:ea typeface="+mn-ea"/>
              </a:defRPr>
            </a:lvl5pPr>
            <a:lvl6pPr marL="2514600" indent="-228600" algn="l" rtl="0" fontAlgn="base">
              <a:spcBef>
                <a:spcPct val="20000"/>
              </a:spcBef>
              <a:spcAft>
                <a:spcPct val="0"/>
              </a:spcAft>
              <a:buChar char="»"/>
              <a:defRPr sz="2000" b="1">
                <a:solidFill>
                  <a:schemeClr val="accent2"/>
                </a:solidFill>
                <a:latin typeface="+mn-lt"/>
                <a:ea typeface="+mn-ea"/>
              </a:defRPr>
            </a:lvl6pPr>
            <a:lvl7pPr marL="2971800" indent="-228600" algn="l" rtl="0" fontAlgn="base">
              <a:spcBef>
                <a:spcPct val="20000"/>
              </a:spcBef>
              <a:spcAft>
                <a:spcPct val="0"/>
              </a:spcAft>
              <a:buChar char="»"/>
              <a:defRPr sz="2000" b="1">
                <a:solidFill>
                  <a:schemeClr val="accent2"/>
                </a:solidFill>
                <a:latin typeface="+mn-lt"/>
                <a:ea typeface="+mn-ea"/>
              </a:defRPr>
            </a:lvl7pPr>
            <a:lvl8pPr marL="3429000" indent="-228600" algn="l" rtl="0" fontAlgn="base">
              <a:spcBef>
                <a:spcPct val="20000"/>
              </a:spcBef>
              <a:spcAft>
                <a:spcPct val="0"/>
              </a:spcAft>
              <a:buChar char="»"/>
              <a:defRPr sz="2000" b="1">
                <a:solidFill>
                  <a:schemeClr val="accent2"/>
                </a:solidFill>
                <a:latin typeface="+mn-lt"/>
                <a:ea typeface="+mn-ea"/>
              </a:defRPr>
            </a:lvl8pPr>
            <a:lvl9pPr marL="3886200" indent="-228600" algn="l" rtl="0" fontAlgn="base">
              <a:spcBef>
                <a:spcPct val="20000"/>
              </a:spcBef>
              <a:spcAft>
                <a:spcPct val="0"/>
              </a:spcAft>
              <a:buChar char="»"/>
              <a:defRPr sz="2000" b="1">
                <a:solidFill>
                  <a:schemeClr val="accent2"/>
                </a:solidFill>
                <a:latin typeface="+mn-lt"/>
                <a:ea typeface="+mn-ea"/>
              </a:defRPr>
            </a:lvl9pPr>
          </a:lstStyle>
          <a:p>
            <a:pPr marL="0" indent="0">
              <a:buNone/>
            </a:pPr>
            <a:r>
              <a:rPr lang="en-US" altLang="zh-CN" sz="2400" kern="0" dirty="0" smtClean="0">
                <a:solidFill>
                  <a:srgbClr val="0070C0"/>
                </a:solidFill>
              </a:rPr>
              <a:t>Sparse representation based classification model can represent fMRI data and classification at the same time, such as SRC, DFDL, FDDL.</a:t>
            </a:r>
            <a:endParaRPr lang="zh-CN" altLang="en-US" sz="2400" kern="0" dirty="0">
              <a:solidFill>
                <a:srgbClr val="0070C0"/>
              </a:solidFill>
            </a:endParaRPr>
          </a:p>
        </p:txBody>
      </p:sp>
      <p:cxnSp>
        <p:nvCxnSpPr>
          <p:cNvPr id="13" name="直接箭头连接符 12"/>
          <p:cNvCxnSpPr/>
          <p:nvPr/>
        </p:nvCxnSpPr>
        <p:spPr bwMode="auto">
          <a:xfrm>
            <a:off x="4599931" y="4562078"/>
            <a:ext cx="0" cy="504056"/>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14" name="内容占位符 4"/>
          <p:cNvSpPr txBox="1">
            <a:spLocks/>
          </p:cNvSpPr>
          <p:nvPr/>
        </p:nvSpPr>
        <p:spPr bwMode="auto">
          <a:xfrm>
            <a:off x="485131" y="5066134"/>
            <a:ext cx="8229600" cy="1368155"/>
          </a:xfrm>
          <a:prstGeom prst="rect">
            <a:avLst/>
          </a:prstGeom>
          <a:noFill/>
          <a:ln w="25400">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accent2"/>
                </a:solidFill>
                <a:latin typeface="+mn-lt"/>
                <a:ea typeface="+mn-ea"/>
              </a:defRPr>
            </a:lvl2pPr>
            <a:lvl3pPr marL="1143000" indent="-228600" algn="l" rtl="0" eaLnBrk="0" fontAlgn="base" hangingPunct="0">
              <a:spcBef>
                <a:spcPct val="20000"/>
              </a:spcBef>
              <a:spcAft>
                <a:spcPct val="0"/>
              </a:spcAft>
              <a:buChar char="•"/>
              <a:defRPr sz="2400" b="1">
                <a:solidFill>
                  <a:schemeClr val="accent2"/>
                </a:solidFill>
                <a:latin typeface="+mn-lt"/>
                <a:ea typeface="+mn-ea"/>
              </a:defRPr>
            </a:lvl3pPr>
            <a:lvl4pPr marL="1600200" indent="-228600" algn="l" rtl="0" eaLnBrk="0" fontAlgn="base" hangingPunct="0">
              <a:spcBef>
                <a:spcPct val="20000"/>
              </a:spcBef>
              <a:spcAft>
                <a:spcPct val="0"/>
              </a:spcAft>
              <a:buChar char="–"/>
              <a:defRPr sz="2000" b="1">
                <a:solidFill>
                  <a:schemeClr val="accent2"/>
                </a:solidFill>
                <a:latin typeface="+mn-lt"/>
                <a:ea typeface="+mn-ea"/>
              </a:defRPr>
            </a:lvl4pPr>
            <a:lvl5pPr marL="2057400" indent="-228600" algn="l" rtl="0" eaLnBrk="0" fontAlgn="base" hangingPunct="0">
              <a:spcBef>
                <a:spcPct val="20000"/>
              </a:spcBef>
              <a:spcAft>
                <a:spcPct val="0"/>
              </a:spcAft>
              <a:buChar char="»"/>
              <a:defRPr sz="2000" b="1">
                <a:solidFill>
                  <a:schemeClr val="accent2"/>
                </a:solidFill>
                <a:latin typeface="+mn-lt"/>
                <a:ea typeface="+mn-ea"/>
              </a:defRPr>
            </a:lvl5pPr>
            <a:lvl6pPr marL="2514600" indent="-228600" algn="l" rtl="0" fontAlgn="base">
              <a:spcBef>
                <a:spcPct val="20000"/>
              </a:spcBef>
              <a:spcAft>
                <a:spcPct val="0"/>
              </a:spcAft>
              <a:buChar char="»"/>
              <a:defRPr sz="2000" b="1">
                <a:solidFill>
                  <a:schemeClr val="accent2"/>
                </a:solidFill>
                <a:latin typeface="+mn-lt"/>
                <a:ea typeface="+mn-ea"/>
              </a:defRPr>
            </a:lvl6pPr>
            <a:lvl7pPr marL="2971800" indent="-228600" algn="l" rtl="0" fontAlgn="base">
              <a:spcBef>
                <a:spcPct val="20000"/>
              </a:spcBef>
              <a:spcAft>
                <a:spcPct val="0"/>
              </a:spcAft>
              <a:buChar char="»"/>
              <a:defRPr sz="2000" b="1">
                <a:solidFill>
                  <a:schemeClr val="accent2"/>
                </a:solidFill>
                <a:latin typeface="+mn-lt"/>
                <a:ea typeface="+mn-ea"/>
              </a:defRPr>
            </a:lvl7pPr>
            <a:lvl8pPr marL="3429000" indent="-228600" algn="l" rtl="0" fontAlgn="base">
              <a:spcBef>
                <a:spcPct val="20000"/>
              </a:spcBef>
              <a:spcAft>
                <a:spcPct val="0"/>
              </a:spcAft>
              <a:buChar char="»"/>
              <a:defRPr sz="2000" b="1">
                <a:solidFill>
                  <a:schemeClr val="accent2"/>
                </a:solidFill>
                <a:latin typeface="+mn-lt"/>
                <a:ea typeface="+mn-ea"/>
              </a:defRPr>
            </a:lvl8pPr>
            <a:lvl9pPr marL="3886200" indent="-228600" algn="l" rtl="0" fontAlgn="base">
              <a:spcBef>
                <a:spcPct val="20000"/>
              </a:spcBef>
              <a:spcAft>
                <a:spcPct val="0"/>
              </a:spcAft>
              <a:buChar char="»"/>
              <a:defRPr sz="2000" b="1">
                <a:solidFill>
                  <a:schemeClr val="accent2"/>
                </a:solidFill>
                <a:latin typeface="+mn-lt"/>
                <a:ea typeface="+mn-ea"/>
              </a:defRPr>
            </a:lvl9pPr>
          </a:lstStyle>
          <a:p>
            <a:pPr marL="0" indent="0">
              <a:buNone/>
            </a:pPr>
            <a:r>
              <a:rPr lang="en-US" altLang="zh-CN" sz="2400" kern="0" dirty="0" smtClean="0">
                <a:solidFill>
                  <a:srgbClr val="FF0000"/>
                </a:solidFill>
              </a:rPr>
              <a:t>Drawback</a:t>
            </a:r>
          </a:p>
          <a:p>
            <a:pPr marL="0" indent="0">
              <a:buNone/>
            </a:pPr>
            <a:r>
              <a:rPr lang="en-US" altLang="zh-CN" sz="2400" kern="0" dirty="0" smtClean="0">
                <a:solidFill>
                  <a:srgbClr val="FF0000"/>
                </a:solidFill>
              </a:rPr>
              <a:t>These methods ignore the valuable relationship between the samples and dictionary atoms.</a:t>
            </a:r>
          </a:p>
          <a:p>
            <a:pPr marL="0" indent="0">
              <a:buNone/>
            </a:pPr>
            <a:endParaRPr lang="zh-CN" altLang="en-US" sz="2400" kern="0" dirty="0">
              <a:solidFill>
                <a:schemeClr val="tx1"/>
              </a:solidFill>
            </a:endParaRPr>
          </a:p>
        </p:txBody>
      </p:sp>
    </p:spTree>
    <p:extLst>
      <p:ext uri="{BB962C8B-B14F-4D97-AF65-F5344CB8AC3E}">
        <p14:creationId xmlns:p14="http://schemas.microsoft.com/office/powerpoint/2010/main" val="64380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47800"/>
            <a:ext cx="8991600" cy="4419600"/>
          </a:xfrm>
        </p:spPr>
        <p:txBody>
          <a:bodyPr>
            <a:normAutofit/>
          </a:bodyPr>
          <a:lstStyle/>
          <a:p>
            <a:r>
              <a:rPr lang="en-US" sz="2400" dirty="0" smtClean="0">
                <a:solidFill>
                  <a:srgbClr val="FF0000"/>
                </a:solidFill>
              </a:rPr>
              <a:t>Myself</a:t>
            </a:r>
            <a:r>
              <a:rPr lang="en-US" sz="2400" dirty="0" smtClean="0"/>
              <a:t/>
            </a:r>
            <a:br>
              <a:rPr lang="en-US" sz="2400" dirty="0" smtClean="0"/>
            </a:br>
            <a:endParaRPr lang="en-US" sz="2400" dirty="0" smtClean="0">
              <a:solidFill>
                <a:srgbClr val="0066CC"/>
              </a:solidFill>
            </a:endParaRPr>
          </a:p>
          <a:p>
            <a:r>
              <a:rPr lang="en-US" sz="2400" dirty="0" smtClean="0">
                <a:solidFill>
                  <a:srgbClr val="000000"/>
                </a:solidFill>
                <a:ea typeface="宋体" pitchFamily="2" charset="-122"/>
              </a:rPr>
              <a:t>Cloud-based Trust Computing </a:t>
            </a:r>
            <a:br>
              <a:rPr lang="en-US" sz="2400" dirty="0" smtClean="0">
                <a:solidFill>
                  <a:srgbClr val="000000"/>
                </a:solidFill>
                <a:ea typeface="宋体" pitchFamily="2" charset="-122"/>
              </a:rPr>
            </a:br>
            <a:endParaRPr lang="en-US" sz="2400" dirty="0" smtClean="0">
              <a:solidFill>
                <a:srgbClr val="000000"/>
              </a:solidFill>
              <a:ea typeface="宋体" pitchFamily="2" charset="-122"/>
            </a:endParaRPr>
          </a:p>
          <a:p>
            <a:r>
              <a:rPr lang="en-US" sz="2400" dirty="0">
                <a:solidFill>
                  <a:srgbClr val="000000"/>
                </a:solidFill>
                <a:ea typeface="宋体" pitchFamily="2" charset="-122"/>
              </a:rPr>
              <a:t>Cloud-based </a:t>
            </a:r>
            <a:r>
              <a:rPr lang="en-US" sz="2400" dirty="0" smtClean="0">
                <a:solidFill>
                  <a:srgbClr val="000000"/>
                </a:solidFill>
                <a:ea typeface="宋体" pitchFamily="2" charset="-122"/>
              </a:rPr>
              <a:t>Machine Learning for Medical Data</a:t>
            </a:r>
            <a:br>
              <a:rPr lang="en-US" sz="2400" dirty="0" smtClean="0">
                <a:solidFill>
                  <a:srgbClr val="000000"/>
                </a:solidFill>
                <a:ea typeface="宋体" pitchFamily="2" charset="-122"/>
              </a:rPr>
            </a:br>
            <a:endParaRPr lang="en-US" sz="2400" dirty="0" smtClean="0">
              <a:solidFill>
                <a:srgbClr val="000000"/>
              </a:solidFill>
              <a:ea typeface="宋体" pitchFamily="2" charset="-122"/>
            </a:endParaRPr>
          </a:p>
          <a:p>
            <a:r>
              <a:rPr lang="en-US" sz="2400" dirty="0">
                <a:solidFill>
                  <a:srgbClr val="000000"/>
                </a:solidFill>
                <a:ea typeface="宋体" pitchFamily="2" charset="-122"/>
              </a:rPr>
              <a:t>Cloud-based Tele</a:t>
            </a:r>
            <a:r>
              <a:rPr lang="en-US" sz="2400" dirty="0" smtClean="0">
                <a:solidFill>
                  <a:srgbClr val="000000"/>
                </a:solidFill>
                <a:ea typeface="宋体" pitchFamily="2" charset="-122"/>
              </a:rPr>
              <a:t>-health</a:t>
            </a:r>
            <a:endParaRPr lang="en-US" sz="2400" dirty="0"/>
          </a:p>
        </p:txBody>
      </p:sp>
      <p:sp>
        <p:nvSpPr>
          <p:cNvPr id="3" name="Title 2"/>
          <p:cNvSpPr>
            <a:spLocks noGrp="1"/>
          </p:cNvSpPr>
          <p:nvPr>
            <p:ph type="title"/>
          </p:nvPr>
        </p:nvSpPr>
        <p:spPr>
          <a:xfrm>
            <a:off x="-152400" y="304800"/>
            <a:ext cx="8791575" cy="1058863"/>
          </a:xfrm>
        </p:spPr>
        <p:txBody>
          <a:bodyPr/>
          <a:lstStyle/>
          <a:p>
            <a:pPr algn="ctr"/>
            <a:r>
              <a:rPr lang="en-US" b="1" kern="1200" dirty="0" smtClean="0">
                <a:solidFill>
                  <a:srgbClr val="009900"/>
                </a:solidFill>
                <a:ea typeface="MS PGothic" pitchFamily="34" charset="-128"/>
              </a:rPr>
              <a:t>Outline</a:t>
            </a:r>
            <a:endParaRPr lang="en-US" b="1" kern="1200" dirty="0">
              <a:solidFill>
                <a:srgbClr val="009900"/>
              </a:solidFill>
              <a:ea typeface="MS PGothic" pitchFamily="34" charset="-128"/>
            </a:endParaRPr>
          </a:p>
        </p:txBody>
      </p:sp>
      <p:sp>
        <p:nvSpPr>
          <p:cNvPr id="4" name="Text Box 3"/>
          <p:cNvSpPr txBox="1">
            <a:spLocks noChangeArrowheads="1"/>
          </p:cNvSpPr>
          <p:nvPr/>
        </p:nvSpPr>
        <p:spPr bwMode="auto">
          <a:xfrm>
            <a:off x="1660525" y="874713"/>
            <a:ext cx="184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pPr algn="l" eaLnBrk="1" hangingPunct="1"/>
            <a:endParaRPr lang="en-US" sz="1800">
              <a:latin typeface="Arial" pitchFamily="34" charset="0"/>
              <a:ea typeface="宋体" pitchFamily="2" charset="-122"/>
            </a:endParaRPr>
          </a:p>
        </p:txBody>
      </p:sp>
      <p:sp>
        <p:nvSpPr>
          <p:cNvPr id="20" name="Text Box 27"/>
          <p:cNvSpPr txBox="1">
            <a:spLocks noChangeArrowheads="1"/>
          </p:cNvSpPr>
          <p:nvPr/>
        </p:nvSpPr>
        <p:spPr bwMode="gray">
          <a:xfrm>
            <a:off x="1322388" y="4419600"/>
            <a:ext cx="324128" cy="3988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92457" dir="9843276" algn="ctr" rotWithShape="0">
                    <a:schemeClr val="bg2"/>
                  </a:outerShdw>
                </a:effectLst>
              </a14:hiddenEffects>
            </a:ext>
          </a:extLst>
        </p:spPr>
        <p:txBody>
          <a:bodyPr wrap="none">
            <a:spAutoFit/>
          </a:bodyP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r>
              <a:rPr lang="en-US" altLang="zh-CN" sz="2000" dirty="0" smtClean="0">
                <a:solidFill>
                  <a:schemeClr val="bg1"/>
                </a:solidFill>
                <a:latin typeface="+mn-lt"/>
                <a:ea typeface="宋体" pitchFamily="2" charset="-122"/>
              </a:rPr>
              <a:t>4</a:t>
            </a:r>
            <a:endParaRPr lang="en-US" altLang="zh-CN" sz="2000" dirty="0">
              <a:solidFill>
                <a:schemeClr val="bg1"/>
              </a:solidFill>
              <a:latin typeface="+mn-lt"/>
              <a:ea typeface="宋体" pitchFamily="2" charset="-122"/>
            </a:endParaRPr>
          </a:p>
        </p:txBody>
      </p:sp>
    </p:spTree>
    <p:extLst>
      <p:ext uri="{BB962C8B-B14F-4D97-AF65-F5344CB8AC3E}">
        <p14:creationId xmlns:p14="http://schemas.microsoft.com/office/powerpoint/2010/main" val="21926761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801469"/>
            <a:ext cx="9144000" cy="646331"/>
          </a:xfrm>
        </p:spPr>
        <p:txBody>
          <a:bodyPr/>
          <a:lstStyle/>
          <a:p>
            <a:pPr algn="ctr"/>
            <a:r>
              <a:rPr lang="en-US" altLang="zh-CN" sz="3600" dirty="0" smtClean="0">
                <a:latin typeface="Times New Roman" pitchFamily="18" charset="0"/>
                <a:ea typeface="黑体" pitchFamily="2" charset="-122"/>
                <a:cs typeface="Times New Roman" pitchFamily="18" charset="0"/>
              </a:rPr>
              <a:t>Methods----</a:t>
            </a:r>
            <a:r>
              <a:rPr lang="en-US" altLang="zh-CN" sz="3600" dirty="0" smtClean="0">
                <a:solidFill>
                  <a:srgbClr val="0033CC"/>
                </a:solidFill>
                <a:latin typeface="Times New Roman" pitchFamily="18" charset="0"/>
                <a:ea typeface="黑体" pitchFamily="2" charset="-122"/>
                <a:cs typeface="Times New Roman" pitchFamily="18" charset="0"/>
              </a:rPr>
              <a:t>flow chart</a:t>
            </a:r>
            <a:endParaRPr lang="zh-CN" altLang="en-US" sz="3600" dirty="0"/>
          </a:p>
        </p:txBody>
      </p:sp>
      <p:sp>
        <p:nvSpPr>
          <p:cNvPr id="4" name="灯片编号占位符 3"/>
          <p:cNvSpPr>
            <a:spLocks noGrp="1"/>
          </p:cNvSpPr>
          <p:nvPr>
            <p:ph type="sldNum" sz="quarter" idx="4294967295"/>
          </p:nvPr>
        </p:nvSpPr>
        <p:spPr>
          <a:xfrm>
            <a:off x="8234363" y="6497638"/>
            <a:ext cx="909637" cy="360362"/>
          </a:xfrm>
          <a:prstGeom prst="rect">
            <a:avLst/>
          </a:prstGeom>
        </p:spPr>
        <p:txBody>
          <a:bodyPr/>
          <a:lstStyle/>
          <a:p>
            <a:pPr>
              <a:defRPr/>
            </a:pPr>
            <a:fld id="{B7132E9D-08FF-44DA-987E-0B0AA36ADDB4}" type="slidenum">
              <a:rPr lang="zh-CN" altLang="zh-CN" smtClean="0"/>
              <a:pPr>
                <a:defRPr/>
              </a:pPr>
              <a:t>30</a:t>
            </a:fld>
            <a:r>
              <a:rPr lang="zh-CN" altLang="zh-CN" dirty="0" smtClean="0"/>
              <a:t>/</a:t>
            </a:r>
            <a:r>
              <a:rPr lang="en-US" altLang="zh-CN" dirty="0" smtClean="0"/>
              <a:t>13</a:t>
            </a:r>
            <a:endParaRPr lang="zh-CN" altLang="zh-CN"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3" y="1981200"/>
            <a:ext cx="9153353" cy="37394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0343183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533400"/>
            <a:ext cx="9144000" cy="1200329"/>
          </a:xfrm>
        </p:spPr>
        <p:txBody>
          <a:bodyPr/>
          <a:lstStyle/>
          <a:p>
            <a:pPr algn="ctr"/>
            <a:r>
              <a:rPr lang="en-US" altLang="zh-CN" sz="3600" dirty="0" smtClean="0">
                <a:latin typeface="Times New Roman" pitchFamily="18" charset="0"/>
                <a:ea typeface="黑体" pitchFamily="2" charset="-122"/>
                <a:cs typeface="Times New Roman" pitchFamily="18" charset="0"/>
              </a:rPr>
              <a:t>Methods----</a:t>
            </a:r>
            <a:r>
              <a:rPr lang="en-US" altLang="zh-CN" sz="3600" dirty="0" smtClean="0">
                <a:solidFill>
                  <a:srgbClr val="0033CC"/>
                </a:solidFill>
                <a:latin typeface="Times New Roman" pitchFamily="18" charset="0"/>
                <a:ea typeface="黑体" pitchFamily="2" charset="-122"/>
                <a:cs typeface="Times New Roman" pitchFamily="18" charset="0"/>
              </a:rPr>
              <a:t>weighted discriminative dictionary learning(WDDL)</a:t>
            </a:r>
            <a:endParaRPr lang="zh-CN" altLang="en-US" sz="3600" dirty="0"/>
          </a:p>
        </p:txBody>
      </p:sp>
      <p:sp>
        <p:nvSpPr>
          <p:cNvPr id="3" name="内容占位符 2"/>
          <p:cNvSpPr>
            <a:spLocks noGrp="1"/>
          </p:cNvSpPr>
          <p:nvPr>
            <p:ph idx="1"/>
          </p:nvPr>
        </p:nvSpPr>
        <p:spPr>
          <a:xfrm>
            <a:off x="467544" y="2924944"/>
            <a:ext cx="8229600" cy="1296144"/>
          </a:xfrm>
        </p:spPr>
        <p:txBody>
          <a:bodyPr/>
          <a:lstStyle/>
          <a:p>
            <a:pPr marL="0" indent="0">
              <a:buNone/>
            </a:pPr>
            <a:r>
              <a:rPr lang="en-US" altLang="zh-CN" sz="2400" dirty="0" smtClean="0">
                <a:solidFill>
                  <a:schemeClr val="tx1"/>
                </a:solidFill>
              </a:rPr>
              <a:t>The objective function related to the healthy class of our WDDL method is formulated as follows. (The model of patient class can be solved in a similar way)</a:t>
            </a:r>
            <a:endParaRPr lang="zh-CN" altLang="en-US" sz="2400" dirty="0">
              <a:solidFill>
                <a:schemeClr val="tx1"/>
              </a:solidFill>
            </a:endParaRPr>
          </a:p>
        </p:txBody>
      </p:sp>
      <mc:AlternateContent xmlns:mc="http://schemas.openxmlformats.org/markup-compatibility/2006" xmlns:a14="http://schemas.microsoft.com/office/drawing/2010/main">
        <mc:Choice Requires="a14">
          <p:sp>
            <p:nvSpPr>
              <p:cNvPr id="5" name="TextBox 4"/>
              <p:cNvSpPr txBox="1"/>
              <p:nvPr/>
            </p:nvSpPr>
            <p:spPr>
              <a:xfrm>
                <a:off x="467544" y="1772816"/>
                <a:ext cx="8424936" cy="1033103"/>
              </a:xfrm>
              <a:prstGeom prst="rect">
                <a:avLst/>
              </a:prstGeom>
              <a:noFill/>
              <a:ln w="25400">
                <a:solidFill>
                  <a:srgbClr val="FF0000"/>
                </a:solidFill>
                <a:prstDash val="sysDash"/>
              </a:ln>
            </p:spPr>
            <p:txBody>
              <a:bodyPr wrap="square" rtlCol="0">
                <a:spAutoFit/>
              </a:bodyPr>
              <a:lstStyle/>
              <a:p>
                <a:r>
                  <a:rPr lang="en-US" altLang="zh-CN" sz="2800" dirty="0" smtClean="0">
                    <a:solidFill>
                      <a:srgbClr val="FF0000"/>
                    </a:solidFill>
                  </a:rPr>
                  <a:t>The aim of training stage is to learn dictionary for healthy class and dictionary ’ for patient class.</a:t>
                </a:r>
                <a:endParaRPr lang="zh-CN" altLang="en-US" sz="2800" dirty="0">
                  <a:solidFill>
                    <a:srgbClr val="FF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67544" y="1772816"/>
                <a:ext cx="8424936" cy="1033103"/>
              </a:xfrm>
              <a:prstGeom prst="rect">
                <a:avLst/>
              </a:prstGeom>
              <a:blipFill rotWithShape="1">
                <a:blip r:embed="rId3"/>
                <a:stretch>
                  <a:fillRect/>
                </a:stretch>
              </a:blipFill>
              <a:ln w="25400">
                <a:solidFill>
                  <a:srgbClr val="FF0000"/>
                </a:solidFill>
                <a:prstDash val="sysDash"/>
              </a:ln>
            </p:spPr>
            <p:txBody>
              <a:bodyPr/>
              <a:lstStyle/>
              <a:p>
                <a:r>
                  <a:rPr lang="en-US">
                    <a:noFill/>
                  </a:rPr>
                  <a:t> </a:t>
                </a:r>
              </a:p>
            </p:txBody>
          </p:sp>
        </mc:Fallback>
      </mc:AlternateContent>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285" y="4149080"/>
            <a:ext cx="5505450" cy="2095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4892030"/>
            <a:ext cx="2771775" cy="609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5444592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801469"/>
            <a:ext cx="9144000" cy="646331"/>
          </a:xfrm>
        </p:spPr>
        <p:txBody>
          <a:bodyPr/>
          <a:lstStyle/>
          <a:p>
            <a:pPr algn="ctr"/>
            <a:r>
              <a:rPr lang="en-US" altLang="zh-CN" sz="3600" dirty="0">
                <a:latin typeface="Times New Roman" pitchFamily="18" charset="0"/>
                <a:ea typeface="黑体" pitchFamily="49" charset="-122"/>
                <a:cs typeface="Times New Roman" pitchFamily="18" charset="0"/>
              </a:rPr>
              <a:t>Experiments and Results</a:t>
            </a:r>
            <a:r>
              <a:rPr lang="en-US" altLang="zh-CN" sz="3600" dirty="0">
                <a:latin typeface="Times New Roman" pitchFamily="18" charset="0"/>
                <a:ea typeface="黑体" pitchFamily="2" charset="-122"/>
                <a:cs typeface="Times New Roman" pitchFamily="18" charset="0"/>
              </a:rPr>
              <a:t>----</a:t>
            </a:r>
            <a:r>
              <a:rPr lang="en-US" altLang="zh-CN" sz="3600" dirty="0" smtClean="0">
                <a:solidFill>
                  <a:srgbClr val="0033CC"/>
                </a:solidFill>
                <a:latin typeface="Times New Roman" pitchFamily="18" charset="0"/>
                <a:ea typeface="黑体" pitchFamily="2" charset="-122"/>
                <a:cs typeface="Times New Roman" pitchFamily="18" charset="0"/>
              </a:rPr>
              <a:t>Experiments</a:t>
            </a:r>
            <a:endParaRPr lang="zh-CN" altLang="en-US" sz="3600" dirty="0"/>
          </a:p>
        </p:txBody>
      </p:sp>
      <p:sp>
        <p:nvSpPr>
          <p:cNvPr id="4" name="灯片编号占位符 3"/>
          <p:cNvSpPr>
            <a:spLocks noGrp="1"/>
          </p:cNvSpPr>
          <p:nvPr>
            <p:ph type="sldNum" sz="quarter" idx="4294967295"/>
          </p:nvPr>
        </p:nvSpPr>
        <p:spPr>
          <a:xfrm>
            <a:off x="8234363" y="6497638"/>
            <a:ext cx="909637" cy="360362"/>
          </a:xfrm>
          <a:prstGeom prst="rect">
            <a:avLst/>
          </a:prstGeom>
        </p:spPr>
        <p:txBody>
          <a:bodyPr/>
          <a:lstStyle/>
          <a:p>
            <a:pPr>
              <a:defRPr/>
            </a:pPr>
            <a:fld id="{B7132E9D-08FF-44DA-987E-0B0AA36ADDB4}" type="slidenum">
              <a:rPr lang="zh-CN" altLang="zh-CN" smtClean="0"/>
              <a:pPr>
                <a:defRPr/>
              </a:pPr>
              <a:t>32</a:t>
            </a:fld>
            <a:r>
              <a:rPr lang="zh-CN" altLang="zh-CN" dirty="0" smtClean="0"/>
              <a:t>/</a:t>
            </a:r>
            <a:r>
              <a:rPr lang="en-US" altLang="zh-CN" dirty="0" smtClean="0"/>
              <a:t>13</a:t>
            </a:r>
            <a:endParaRPr lang="zh-CN" altLang="zh-CN" dirty="0"/>
          </a:p>
        </p:txBody>
      </p:sp>
      <p:sp>
        <p:nvSpPr>
          <p:cNvPr id="5" name="圆角矩形 4"/>
          <p:cNvSpPr/>
          <p:nvPr/>
        </p:nvSpPr>
        <p:spPr bwMode="auto">
          <a:xfrm>
            <a:off x="827584" y="1916832"/>
            <a:ext cx="7645238" cy="1728192"/>
          </a:xfrm>
          <a:prstGeom prst="roundRect">
            <a:avLst/>
          </a:prstGeom>
          <a:noFill/>
          <a:ln w="254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4200" b="0" i="0" u="none" strike="noStrike" cap="none" normalizeH="0" baseline="0" smtClean="0">
              <a:ln>
                <a:noFill/>
              </a:ln>
              <a:solidFill>
                <a:schemeClr val="accent2"/>
              </a:solidFill>
              <a:effectLst/>
              <a:latin typeface="Arial" charset="0"/>
              <a:ea typeface="黑体" pitchFamily="2" charset="-122"/>
            </a:endParaRPr>
          </a:p>
        </p:txBody>
      </p:sp>
      <p:sp>
        <p:nvSpPr>
          <p:cNvPr id="6" name="圆角矩形 5"/>
          <p:cNvSpPr/>
          <p:nvPr/>
        </p:nvSpPr>
        <p:spPr bwMode="auto">
          <a:xfrm>
            <a:off x="762000" y="3933056"/>
            <a:ext cx="7632848" cy="2239144"/>
          </a:xfrm>
          <a:prstGeom prst="roundRect">
            <a:avLst/>
          </a:prstGeom>
          <a:noFill/>
          <a:ln w="254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4200" b="0" i="0" u="none" strike="noStrike" cap="none" normalizeH="0" baseline="0" smtClean="0">
              <a:ln>
                <a:noFill/>
              </a:ln>
              <a:solidFill>
                <a:schemeClr val="accent2"/>
              </a:solidFill>
              <a:effectLst/>
              <a:latin typeface="Arial" charset="0"/>
              <a:ea typeface="黑体" pitchFamily="2" charset="-122"/>
            </a:endParaRPr>
          </a:p>
        </p:txBody>
      </p:sp>
      <p:sp>
        <p:nvSpPr>
          <p:cNvPr id="7" name="TextBox 6"/>
          <p:cNvSpPr txBox="1"/>
          <p:nvPr/>
        </p:nvSpPr>
        <p:spPr>
          <a:xfrm>
            <a:off x="901552" y="1752600"/>
            <a:ext cx="7632848" cy="1692771"/>
          </a:xfrm>
          <a:prstGeom prst="rect">
            <a:avLst/>
          </a:prstGeom>
          <a:noFill/>
        </p:spPr>
        <p:txBody>
          <a:bodyPr wrap="square" rtlCol="0">
            <a:spAutoFit/>
          </a:bodyPr>
          <a:lstStyle/>
          <a:p>
            <a:r>
              <a:rPr lang="en-US" altLang="zh-CN" sz="2800" b="1" dirty="0" smtClean="0">
                <a:solidFill>
                  <a:srgbClr val="FF0000"/>
                </a:solidFill>
              </a:rPr>
              <a:t>Data</a:t>
            </a:r>
          </a:p>
          <a:p>
            <a:r>
              <a:rPr lang="en-US" altLang="zh-CN" sz="2400" dirty="0" smtClean="0">
                <a:solidFill>
                  <a:schemeClr val="tx1"/>
                </a:solidFill>
              </a:rPr>
              <a:t>29 patients </a:t>
            </a:r>
            <a:r>
              <a:rPr lang="en-US" altLang="zh-CN" sz="2400" dirty="0">
                <a:solidFill>
                  <a:schemeClr val="tx1"/>
                </a:solidFill>
              </a:rPr>
              <a:t>with depression (14 females, 15 males) </a:t>
            </a:r>
            <a:endParaRPr lang="en-US" altLang="zh-CN" sz="2400" dirty="0" smtClean="0">
              <a:solidFill>
                <a:schemeClr val="tx1"/>
              </a:solidFill>
            </a:endParaRPr>
          </a:p>
          <a:p>
            <a:r>
              <a:rPr lang="en-US" altLang="zh-CN" sz="2400" dirty="0" smtClean="0">
                <a:solidFill>
                  <a:schemeClr val="tx1"/>
                </a:solidFill>
              </a:rPr>
              <a:t>29 age-, </a:t>
            </a:r>
            <a:r>
              <a:rPr lang="en-US" altLang="zh-CN" sz="2400" dirty="0">
                <a:solidFill>
                  <a:schemeClr val="tx1"/>
                </a:solidFill>
              </a:rPr>
              <a:t>sex- and education-matched </a:t>
            </a:r>
            <a:r>
              <a:rPr lang="en-US" altLang="zh-CN" sz="2400" dirty="0" smtClean="0">
                <a:solidFill>
                  <a:schemeClr val="tx1"/>
                </a:solidFill>
              </a:rPr>
              <a:t>healthy controls </a:t>
            </a:r>
            <a:r>
              <a:rPr lang="en-US" altLang="zh-CN" sz="2400" dirty="0">
                <a:solidFill>
                  <a:schemeClr val="tx1"/>
                </a:solidFill>
              </a:rPr>
              <a:t>(15 </a:t>
            </a:r>
            <a:r>
              <a:rPr lang="en-US" altLang="zh-CN" sz="2400" dirty="0" smtClean="0">
                <a:solidFill>
                  <a:schemeClr val="tx1"/>
                </a:solidFill>
              </a:rPr>
              <a:t>females,14 </a:t>
            </a:r>
            <a:r>
              <a:rPr lang="en-US" altLang="zh-CN" sz="2400" dirty="0">
                <a:solidFill>
                  <a:schemeClr val="tx1"/>
                </a:solidFill>
              </a:rPr>
              <a:t>males</a:t>
            </a:r>
            <a:r>
              <a:rPr lang="en-US" altLang="zh-CN" sz="2400" dirty="0" smtClean="0">
                <a:solidFill>
                  <a:schemeClr val="tx1"/>
                </a:solidFill>
              </a:rPr>
              <a:t>)</a:t>
            </a:r>
            <a:endParaRPr lang="zh-CN" altLang="en-US" sz="2400" dirty="0">
              <a:solidFill>
                <a:schemeClr val="tx1"/>
              </a:solidFill>
            </a:endParaRPr>
          </a:p>
        </p:txBody>
      </p:sp>
      <p:sp>
        <p:nvSpPr>
          <p:cNvPr id="8" name="TextBox 7"/>
          <p:cNvSpPr txBox="1"/>
          <p:nvPr/>
        </p:nvSpPr>
        <p:spPr>
          <a:xfrm>
            <a:off x="827584" y="3810000"/>
            <a:ext cx="7632848" cy="1631216"/>
          </a:xfrm>
          <a:prstGeom prst="rect">
            <a:avLst/>
          </a:prstGeom>
          <a:noFill/>
        </p:spPr>
        <p:txBody>
          <a:bodyPr wrap="square" rtlCol="0">
            <a:spAutoFit/>
          </a:bodyPr>
          <a:lstStyle/>
          <a:p>
            <a:r>
              <a:rPr lang="en-US" altLang="zh-CN" sz="2800" b="1" dirty="0">
                <a:solidFill>
                  <a:srgbClr val="FF0000"/>
                </a:solidFill>
              </a:rPr>
              <a:t>Evaluation</a:t>
            </a:r>
          </a:p>
          <a:p>
            <a:r>
              <a:rPr lang="en-US" altLang="zh-CN" sz="2400" dirty="0" smtClean="0">
                <a:solidFill>
                  <a:schemeClr val="tx1"/>
                </a:solidFill>
              </a:rPr>
              <a:t>we </a:t>
            </a:r>
            <a:r>
              <a:rPr lang="en-US" altLang="zh-CN" sz="2400" dirty="0">
                <a:solidFill>
                  <a:schemeClr val="tx1"/>
                </a:solidFill>
              </a:rPr>
              <a:t>employ </a:t>
            </a:r>
            <a:r>
              <a:rPr lang="en-US" altLang="zh-CN" sz="2400" dirty="0" smtClean="0">
                <a:solidFill>
                  <a:schemeClr val="tx1"/>
                </a:solidFill>
              </a:rPr>
              <a:t>leave-one-out cross-validation to </a:t>
            </a:r>
            <a:r>
              <a:rPr lang="en-US" altLang="zh-CN" sz="2400" dirty="0">
                <a:solidFill>
                  <a:schemeClr val="tx1"/>
                </a:solidFill>
              </a:rPr>
              <a:t>classifiers. </a:t>
            </a:r>
            <a:r>
              <a:rPr lang="en-US" altLang="zh-CN" sz="2400" dirty="0" smtClean="0">
                <a:solidFill>
                  <a:schemeClr val="tx1"/>
                </a:solidFill>
              </a:rPr>
              <a:t>each </a:t>
            </a:r>
            <a:r>
              <a:rPr lang="en-US" altLang="zh-CN" sz="2400" dirty="0">
                <a:solidFill>
                  <a:schemeClr val="tx1"/>
                </a:solidFill>
              </a:rPr>
              <a:t>of the subjects is treated as testing sample in turn, </a:t>
            </a:r>
            <a:r>
              <a:rPr lang="en-US" altLang="zh-CN" sz="2400" dirty="0" smtClean="0">
                <a:solidFill>
                  <a:schemeClr val="tx1"/>
                </a:solidFill>
              </a:rPr>
              <a:t>and the </a:t>
            </a:r>
            <a:r>
              <a:rPr lang="en-US" altLang="zh-CN" sz="2400" dirty="0">
                <a:solidFill>
                  <a:schemeClr val="tx1"/>
                </a:solidFill>
              </a:rPr>
              <a:t>rest of subjects are treated as training samples.</a:t>
            </a:r>
            <a:endParaRPr lang="zh-CN" altLang="en-US" sz="2400" dirty="0">
              <a:solidFill>
                <a:schemeClr val="tx1"/>
              </a:solidFill>
            </a:endParaRPr>
          </a:p>
        </p:txBody>
      </p:sp>
    </p:spTree>
    <p:extLst>
      <p:ext uri="{BB962C8B-B14F-4D97-AF65-F5344CB8AC3E}">
        <p14:creationId xmlns:p14="http://schemas.microsoft.com/office/powerpoint/2010/main" val="37800148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457200"/>
            <a:ext cx="9144000" cy="646331"/>
          </a:xfrm>
        </p:spPr>
        <p:txBody>
          <a:bodyPr/>
          <a:lstStyle/>
          <a:p>
            <a:pPr algn="ctr"/>
            <a:r>
              <a:rPr lang="en-US" altLang="zh-CN" sz="3600" dirty="0" smtClean="0">
                <a:latin typeface="Times New Roman" pitchFamily="18" charset="0"/>
                <a:ea typeface="黑体" pitchFamily="49" charset="-122"/>
                <a:cs typeface="Times New Roman" pitchFamily="18" charset="0"/>
              </a:rPr>
              <a:t>Experimental </a:t>
            </a:r>
            <a:r>
              <a:rPr lang="en-US" altLang="zh-CN" sz="3600" dirty="0" smtClean="0">
                <a:solidFill>
                  <a:srgbClr val="0033CC"/>
                </a:solidFill>
                <a:latin typeface="Times New Roman" pitchFamily="18" charset="0"/>
                <a:ea typeface="黑体" pitchFamily="2" charset="-122"/>
                <a:cs typeface="Times New Roman" pitchFamily="18" charset="0"/>
              </a:rPr>
              <a:t>Results</a:t>
            </a:r>
            <a:endParaRPr lang="zh-CN" altLang="en-US" sz="3600" dirty="0"/>
          </a:p>
        </p:txBody>
      </p:sp>
      <p:sp>
        <p:nvSpPr>
          <p:cNvPr id="4" name="灯片编号占位符 3"/>
          <p:cNvSpPr>
            <a:spLocks noGrp="1"/>
          </p:cNvSpPr>
          <p:nvPr>
            <p:ph type="sldNum" sz="quarter" idx="4294967295"/>
          </p:nvPr>
        </p:nvSpPr>
        <p:spPr>
          <a:xfrm>
            <a:off x="8234363" y="6497638"/>
            <a:ext cx="909637" cy="360362"/>
          </a:xfrm>
          <a:prstGeom prst="rect">
            <a:avLst/>
          </a:prstGeom>
        </p:spPr>
        <p:txBody>
          <a:bodyPr/>
          <a:lstStyle/>
          <a:p>
            <a:pPr>
              <a:defRPr/>
            </a:pPr>
            <a:fld id="{B7132E9D-08FF-44DA-987E-0B0AA36ADDB4}" type="slidenum">
              <a:rPr lang="zh-CN" altLang="zh-CN" smtClean="0"/>
              <a:pPr>
                <a:defRPr/>
              </a:pPr>
              <a:t>33</a:t>
            </a:fld>
            <a:r>
              <a:rPr lang="zh-CN" altLang="zh-CN" dirty="0" smtClean="0"/>
              <a:t>/</a:t>
            </a:r>
            <a:r>
              <a:rPr lang="en-US" altLang="zh-CN" dirty="0" smtClean="0"/>
              <a:t>13</a:t>
            </a:r>
            <a:endParaRPr lang="zh-CN" altLang="zh-CN"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752" y="1212193"/>
            <a:ext cx="5832648" cy="53410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50888" y="8331200"/>
            <a:ext cx="8235950" cy="43354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9478916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457200"/>
            <a:ext cx="9144000" cy="646331"/>
          </a:xfrm>
        </p:spPr>
        <p:txBody>
          <a:bodyPr/>
          <a:lstStyle/>
          <a:p>
            <a:pPr algn="ctr"/>
            <a:r>
              <a:rPr lang="en-US" altLang="zh-CN" sz="3600" dirty="0" smtClean="0">
                <a:latin typeface="Times New Roman" pitchFamily="18" charset="0"/>
                <a:ea typeface="黑体" pitchFamily="49" charset="-122"/>
                <a:cs typeface="Times New Roman" pitchFamily="18" charset="0"/>
              </a:rPr>
              <a:t>Experimental </a:t>
            </a:r>
            <a:r>
              <a:rPr lang="en-US" altLang="zh-CN" sz="3600" dirty="0" smtClean="0">
                <a:solidFill>
                  <a:srgbClr val="0033CC"/>
                </a:solidFill>
                <a:latin typeface="Times New Roman" pitchFamily="18" charset="0"/>
                <a:ea typeface="黑体" pitchFamily="2" charset="-122"/>
                <a:cs typeface="Times New Roman" pitchFamily="18" charset="0"/>
              </a:rPr>
              <a:t>Results</a:t>
            </a:r>
            <a:endParaRPr lang="zh-CN" altLang="en-US" sz="3600" dirty="0"/>
          </a:p>
        </p:txBody>
      </p:sp>
      <p:sp>
        <p:nvSpPr>
          <p:cNvPr id="4" name="灯片编号占位符 3"/>
          <p:cNvSpPr>
            <a:spLocks noGrp="1"/>
          </p:cNvSpPr>
          <p:nvPr>
            <p:ph type="sldNum" sz="quarter" idx="4294967295"/>
          </p:nvPr>
        </p:nvSpPr>
        <p:spPr>
          <a:xfrm>
            <a:off x="8234363" y="6497638"/>
            <a:ext cx="909637" cy="360362"/>
          </a:xfrm>
          <a:prstGeom prst="rect">
            <a:avLst/>
          </a:prstGeom>
        </p:spPr>
        <p:txBody>
          <a:bodyPr/>
          <a:lstStyle/>
          <a:p>
            <a:pPr>
              <a:defRPr/>
            </a:pPr>
            <a:fld id="{B7132E9D-08FF-44DA-987E-0B0AA36ADDB4}" type="slidenum">
              <a:rPr lang="zh-CN" altLang="zh-CN" smtClean="0"/>
              <a:pPr>
                <a:defRPr/>
              </a:pPr>
              <a:t>34</a:t>
            </a:fld>
            <a:r>
              <a:rPr lang="zh-CN" altLang="zh-CN" dirty="0" smtClean="0"/>
              <a:t>/</a:t>
            </a:r>
            <a:r>
              <a:rPr lang="en-US" altLang="zh-CN" dirty="0" smtClean="0"/>
              <a:t>13</a:t>
            </a:r>
            <a:endParaRPr lang="zh-CN" altLang="zh-CN" dirty="0"/>
          </a:p>
        </p:txBody>
      </p:sp>
      <p:pic>
        <p:nvPicPr>
          <p:cNvPr id="5" name="Picture 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50888" y="8331200"/>
            <a:ext cx="8235950" cy="43354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03288" y="8483600"/>
            <a:ext cx="8235950" cy="43354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55688" y="8636000"/>
            <a:ext cx="8235950" cy="43354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08088" y="8788400"/>
            <a:ext cx="8235950" cy="43354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60488" y="8940800"/>
            <a:ext cx="8235950" cy="43354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95400"/>
            <a:ext cx="7467600" cy="4267200"/>
          </a:xfrm>
          <a:prstGeom prst="rect">
            <a:avLst/>
          </a:prstGeom>
          <a:noFill/>
          <a:ln>
            <a:noFill/>
          </a:ln>
          <a:extLst/>
        </p:spPr>
      </p:pic>
      <p:pic>
        <p:nvPicPr>
          <p:cNvPr id="12" name="Picture 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41313" y="20019963"/>
            <a:ext cx="8297862" cy="33416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41384733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762000"/>
            <a:ext cx="9144000" cy="646331"/>
          </a:xfrm>
        </p:spPr>
        <p:txBody>
          <a:bodyPr/>
          <a:lstStyle/>
          <a:p>
            <a:pPr algn="ctr"/>
            <a:r>
              <a:rPr lang="en-US" altLang="zh-CN" sz="3600" dirty="0" smtClean="0">
                <a:latin typeface="Times New Roman" pitchFamily="18" charset="0"/>
                <a:ea typeface="黑体" pitchFamily="49" charset="-122"/>
                <a:cs typeface="Times New Roman" pitchFamily="18" charset="0"/>
              </a:rPr>
              <a:t>Experimental </a:t>
            </a:r>
            <a:r>
              <a:rPr lang="en-US" altLang="zh-CN" sz="3600" dirty="0" smtClean="0">
                <a:solidFill>
                  <a:srgbClr val="0033CC"/>
                </a:solidFill>
                <a:latin typeface="Times New Roman" pitchFamily="18" charset="0"/>
                <a:ea typeface="黑体" pitchFamily="2" charset="-122"/>
                <a:cs typeface="Times New Roman" pitchFamily="18" charset="0"/>
              </a:rPr>
              <a:t>Results</a:t>
            </a:r>
            <a:endParaRPr lang="zh-CN" altLang="en-US" sz="3600" dirty="0"/>
          </a:p>
        </p:txBody>
      </p:sp>
      <p:pic>
        <p:nvPicPr>
          <p:cNvPr id="5" name="Picture 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50888" y="8331200"/>
            <a:ext cx="8235950" cy="43354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03288" y="8483600"/>
            <a:ext cx="8235950" cy="43354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55688" y="8636000"/>
            <a:ext cx="8235950" cy="43354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08088" y="8788400"/>
            <a:ext cx="8235950" cy="43354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60488" y="8940800"/>
            <a:ext cx="8235950" cy="43354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Picture 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41313" y="20019963"/>
            <a:ext cx="8297862" cy="33416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3" name="Object 2"/>
          <p:cNvGraphicFramePr>
            <a:graphicFrameLocks noChangeAspect="1"/>
          </p:cNvGraphicFramePr>
          <p:nvPr>
            <p:extLst>
              <p:ext uri="{D42A27DB-BD31-4B8C-83A1-F6EECF244321}">
                <p14:modId xmlns:p14="http://schemas.microsoft.com/office/powerpoint/2010/main" val="1485686212"/>
              </p:ext>
            </p:extLst>
          </p:nvPr>
        </p:nvGraphicFramePr>
        <p:xfrm>
          <a:off x="0" y="1676400"/>
          <a:ext cx="11519368" cy="4238625"/>
        </p:xfrm>
        <a:graphic>
          <a:graphicData uri="http://schemas.openxmlformats.org/presentationml/2006/ole">
            <mc:AlternateContent xmlns:mc="http://schemas.openxmlformats.org/markup-compatibility/2006">
              <mc:Choice xmlns:v="urn:schemas-microsoft-com:vml" Requires="v">
                <p:oleObj spid="_x0000_s205833" name="Document" r:id="rId6" imgW="6934200" imgH="2451100" progId="Word.Document.12">
                  <p:embed/>
                </p:oleObj>
              </mc:Choice>
              <mc:Fallback>
                <p:oleObj name="Document" r:id="rId6" imgW="6934200" imgH="2451100" progId="Word.Document.12">
                  <p:embed/>
                  <p:pic>
                    <p:nvPicPr>
                      <p:cNvPr id="0" name=""/>
                      <p:cNvPicPr/>
                      <p:nvPr/>
                    </p:nvPicPr>
                    <p:blipFill>
                      <a:blip r:embed="rId7"/>
                      <a:stretch>
                        <a:fillRect/>
                      </a:stretch>
                    </p:blipFill>
                    <p:spPr>
                      <a:xfrm>
                        <a:off x="0" y="1676400"/>
                        <a:ext cx="11519368" cy="4238625"/>
                      </a:xfrm>
                      <a:prstGeom prst="rect">
                        <a:avLst/>
                      </a:prstGeom>
                    </p:spPr>
                  </p:pic>
                </p:oleObj>
              </mc:Fallback>
            </mc:AlternateContent>
          </a:graphicData>
        </a:graphic>
      </p:graphicFrame>
      <p:sp>
        <p:nvSpPr>
          <p:cNvPr id="14" name="右箭头 6"/>
          <p:cNvSpPr/>
          <p:nvPr/>
        </p:nvSpPr>
        <p:spPr bwMode="auto">
          <a:xfrm rot="10800000">
            <a:off x="609600" y="4953000"/>
            <a:ext cx="7467600" cy="381000"/>
          </a:xfrm>
          <a:prstGeom prst="rightArrow">
            <a:avLst>
              <a:gd name="adj1" fmla="val 100000"/>
              <a:gd name="adj2" fmla="val 50000"/>
            </a:avLst>
          </a:prstGeom>
          <a:solidFill>
            <a:srgbClr val="FF0000">
              <a:alpha val="27000"/>
            </a:srgbClr>
          </a:solid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4200" b="0" i="0" u="none" strike="noStrike" cap="none" normalizeH="0" baseline="0" smtClean="0">
              <a:ln>
                <a:noFill/>
              </a:ln>
              <a:solidFill>
                <a:schemeClr val="accent2"/>
              </a:solidFill>
              <a:effectLst/>
              <a:latin typeface="Arial" charset="0"/>
              <a:ea typeface="黑体" pitchFamily="2" charset="-122"/>
            </a:endParaRPr>
          </a:p>
        </p:txBody>
      </p:sp>
    </p:spTree>
    <p:extLst>
      <p:ext uri="{BB962C8B-B14F-4D97-AF65-F5344CB8AC3E}">
        <p14:creationId xmlns:p14="http://schemas.microsoft.com/office/powerpoint/2010/main" val="213089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16" presetClass="entr" presetSubtype="21" fill="hold" grpId="1"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678547"/>
            <a:ext cx="9144000" cy="646331"/>
          </a:xfrm>
        </p:spPr>
        <p:txBody>
          <a:bodyPr/>
          <a:lstStyle/>
          <a:p>
            <a:pPr algn="ctr"/>
            <a:r>
              <a:rPr lang="en-US" altLang="zh-CN" sz="3600" dirty="0" smtClean="0"/>
              <a:t>Summary</a:t>
            </a:r>
            <a:endParaRPr lang="zh-CN" altLang="en-US" sz="3600" dirty="0"/>
          </a:p>
        </p:txBody>
      </p:sp>
      <p:sp>
        <p:nvSpPr>
          <p:cNvPr id="3" name="内容占位符 2"/>
          <p:cNvSpPr>
            <a:spLocks noGrp="1"/>
          </p:cNvSpPr>
          <p:nvPr>
            <p:ph idx="1"/>
          </p:nvPr>
        </p:nvSpPr>
        <p:spPr/>
        <p:txBody>
          <a:bodyPr/>
          <a:lstStyle/>
          <a:p>
            <a:pPr>
              <a:buFont typeface="Wingdings" panose="05000000000000000000" pitchFamily="2" charset="2"/>
              <a:buChar char="Ø"/>
            </a:pPr>
            <a:r>
              <a:rPr lang="en-US" altLang="zh-CN" sz="2000" dirty="0">
                <a:solidFill>
                  <a:srgbClr val="0070C0"/>
                </a:solidFill>
              </a:rPr>
              <a:t>In this paper, we proposed a </a:t>
            </a:r>
            <a:r>
              <a:rPr lang="en-US" altLang="zh-CN" sz="2000" dirty="0">
                <a:solidFill>
                  <a:srgbClr val="FF0000"/>
                </a:solidFill>
              </a:rPr>
              <a:t>depression disorder classification method </a:t>
            </a:r>
            <a:r>
              <a:rPr lang="en-US" altLang="zh-CN" sz="2000" dirty="0">
                <a:solidFill>
                  <a:srgbClr val="0070C0"/>
                </a:solidFill>
              </a:rPr>
              <a:t>named WDDL</a:t>
            </a:r>
            <a:r>
              <a:rPr lang="en-US" altLang="zh-CN" sz="2000" dirty="0" smtClean="0">
                <a:solidFill>
                  <a:srgbClr val="0070C0"/>
                </a:solidFill>
              </a:rPr>
              <a:t>, in which classification is based on representation error. </a:t>
            </a:r>
            <a:br>
              <a:rPr lang="en-US" altLang="zh-CN" sz="2000" dirty="0" smtClean="0">
                <a:solidFill>
                  <a:srgbClr val="0070C0"/>
                </a:solidFill>
              </a:rPr>
            </a:br>
            <a:endParaRPr lang="en-US" altLang="zh-CN" sz="2000" dirty="0" smtClean="0">
              <a:solidFill>
                <a:srgbClr val="0070C0"/>
              </a:solidFill>
            </a:endParaRPr>
          </a:p>
          <a:p>
            <a:pPr>
              <a:buFont typeface="Wingdings" panose="05000000000000000000" pitchFamily="2" charset="2"/>
              <a:buChar char="Ø"/>
            </a:pPr>
            <a:r>
              <a:rPr lang="en-US" altLang="zh-CN" sz="2000" dirty="0">
                <a:solidFill>
                  <a:srgbClr val="FF0000"/>
                </a:solidFill>
              </a:rPr>
              <a:t>W</a:t>
            </a:r>
            <a:r>
              <a:rPr lang="en-US" altLang="zh-CN" sz="2000" dirty="0" smtClean="0">
                <a:solidFill>
                  <a:srgbClr val="FF0000"/>
                </a:solidFill>
              </a:rPr>
              <a:t>eighting </a:t>
            </a:r>
            <a:r>
              <a:rPr lang="en-US" altLang="zh-CN" sz="2000" dirty="0">
                <a:solidFill>
                  <a:srgbClr val="FF0000"/>
                </a:solidFill>
              </a:rPr>
              <a:t>scheme </a:t>
            </a:r>
            <a:r>
              <a:rPr lang="en-US" altLang="zh-CN" sz="2000" dirty="0">
                <a:solidFill>
                  <a:srgbClr val="0070C0"/>
                </a:solidFill>
              </a:rPr>
              <a:t>was introduced into </a:t>
            </a:r>
            <a:r>
              <a:rPr lang="en-US" altLang="zh-CN" sz="2000" dirty="0" smtClean="0">
                <a:solidFill>
                  <a:srgbClr val="0070C0"/>
                </a:solidFill>
              </a:rPr>
              <a:t>the representation </a:t>
            </a:r>
            <a:r>
              <a:rPr lang="en-US" altLang="zh-CN" sz="2000" dirty="0">
                <a:solidFill>
                  <a:srgbClr val="0070C0"/>
                </a:solidFill>
              </a:rPr>
              <a:t>model to </a:t>
            </a:r>
            <a:r>
              <a:rPr lang="en-US" altLang="zh-CN" sz="2000" dirty="0" smtClean="0">
                <a:solidFill>
                  <a:srgbClr val="0070C0"/>
                </a:solidFill>
              </a:rPr>
              <a:t>improve classification performance. </a:t>
            </a:r>
            <a:br>
              <a:rPr lang="en-US" altLang="zh-CN" sz="2000" dirty="0" smtClean="0">
                <a:solidFill>
                  <a:srgbClr val="0070C0"/>
                </a:solidFill>
              </a:rPr>
            </a:br>
            <a:endParaRPr lang="en-US" altLang="zh-CN" sz="2000" dirty="0" smtClean="0">
              <a:solidFill>
                <a:srgbClr val="0070C0"/>
              </a:solidFill>
            </a:endParaRPr>
          </a:p>
          <a:p>
            <a:pPr>
              <a:buFont typeface="Wingdings" panose="05000000000000000000" pitchFamily="2" charset="2"/>
              <a:buChar char="Ø"/>
            </a:pPr>
            <a:r>
              <a:rPr lang="en-US" altLang="zh-CN" sz="2000" dirty="0" smtClean="0">
                <a:solidFill>
                  <a:srgbClr val="0070C0"/>
                </a:solidFill>
              </a:rPr>
              <a:t>Experimental </a:t>
            </a:r>
            <a:r>
              <a:rPr lang="en-US" altLang="zh-CN" sz="2000" dirty="0">
                <a:solidFill>
                  <a:srgbClr val="0070C0"/>
                </a:solidFill>
              </a:rPr>
              <a:t>results demonstrated the </a:t>
            </a:r>
            <a:r>
              <a:rPr lang="en-US" altLang="zh-CN" sz="2000" dirty="0">
                <a:solidFill>
                  <a:srgbClr val="FF0000"/>
                </a:solidFill>
              </a:rPr>
              <a:t>effectiveness</a:t>
            </a:r>
            <a:r>
              <a:rPr lang="en-US" altLang="zh-CN" sz="2000" dirty="0">
                <a:solidFill>
                  <a:srgbClr val="0070C0"/>
                </a:solidFill>
              </a:rPr>
              <a:t> and improved classification performance of WDDL.</a:t>
            </a:r>
            <a:endParaRPr lang="zh-CN" altLang="en-US" sz="2000" dirty="0">
              <a:solidFill>
                <a:srgbClr val="0070C0"/>
              </a:solidFill>
            </a:endParaRPr>
          </a:p>
        </p:txBody>
      </p:sp>
      <p:sp>
        <p:nvSpPr>
          <p:cNvPr id="4" name="灯片编号占位符 3"/>
          <p:cNvSpPr>
            <a:spLocks noGrp="1"/>
          </p:cNvSpPr>
          <p:nvPr>
            <p:ph type="sldNum" sz="quarter" idx="4294967295"/>
          </p:nvPr>
        </p:nvSpPr>
        <p:spPr>
          <a:xfrm>
            <a:off x="8234363" y="6497638"/>
            <a:ext cx="909637" cy="360362"/>
          </a:xfrm>
          <a:prstGeom prst="rect">
            <a:avLst/>
          </a:prstGeom>
        </p:spPr>
        <p:txBody>
          <a:bodyPr/>
          <a:lstStyle/>
          <a:p>
            <a:pPr>
              <a:defRPr/>
            </a:pPr>
            <a:fld id="{B7132E9D-08FF-44DA-987E-0B0AA36ADDB4}" type="slidenum">
              <a:rPr lang="zh-CN" altLang="zh-CN" smtClean="0"/>
              <a:pPr>
                <a:defRPr/>
              </a:pPr>
              <a:t>36</a:t>
            </a:fld>
            <a:r>
              <a:rPr lang="zh-CN" altLang="zh-CN" dirty="0" smtClean="0"/>
              <a:t>/</a:t>
            </a:r>
            <a:r>
              <a:rPr lang="en-US" altLang="zh-CN" dirty="0" smtClean="0"/>
              <a:t>13</a:t>
            </a:r>
            <a:endParaRPr lang="zh-CN" altLang="zh-CN" dirty="0"/>
          </a:p>
        </p:txBody>
      </p:sp>
    </p:spTree>
    <p:extLst>
      <p:ext uri="{BB962C8B-B14F-4D97-AF65-F5344CB8AC3E}">
        <p14:creationId xmlns:p14="http://schemas.microsoft.com/office/powerpoint/2010/main" val="31615333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47800"/>
            <a:ext cx="8991600" cy="4419600"/>
          </a:xfrm>
        </p:spPr>
        <p:txBody>
          <a:bodyPr>
            <a:normAutofit/>
          </a:bodyPr>
          <a:lstStyle/>
          <a:p>
            <a:r>
              <a:rPr lang="en-US" sz="2400" dirty="0" smtClean="0"/>
              <a:t>Myself</a:t>
            </a:r>
            <a:br>
              <a:rPr lang="en-US" sz="2400" dirty="0" smtClean="0"/>
            </a:br>
            <a:endParaRPr lang="en-US" sz="2400" dirty="0" smtClean="0">
              <a:solidFill>
                <a:srgbClr val="0066CC"/>
              </a:solidFill>
            </a:endParaRPr>
          </a:p>
          <a:p>
            <a:r>
              <a:rPr lang="en-US" sz="2400" dirty="0" smtClean="0">
                <a:solidFill>
                  <a:srgbClr val="000000"/>
                </a:solidFill>
                <a:ea typeface="宋体" pitchFamily="2" charset="-122"/>
              </a:rPr>
              <a:t>Cloud-based Trust Computing </a:t>
            </a:r>
            <a:br>
              <a:rPr lang="en-US" sz="2400" dirty="0" smtClean="0">
                <a:solidFill>
                  <a:srgbClr val="000000"/>
                </a:solidFill>
                <a:ea typeface="宋体" pitchFamily="2" charset="-122"/>
              </a:rPr>
            </a:br>
            <a:endParaRPr lang="en-US" sz="2400" dirty="0" smtClean="0">
              <a:solidFill>
                <a:srgbClr val="000000"/>
              </a:solidFill>
              <a:ea typeface="宋体" pitchFamily="2" charset="-122"/>
            </a:endParaRPr>
          </a:p>
          <a:p>
            <a:r>
              <a:rPr lang="en-US" sz="2400" dirty="0">
                <a:solidFill>
                  <a:srgbClr val="000000"/>
                </a:solidFill>
                <a:ea typeface="宋体" pitchFamily="2" charset="-122"/>
              </a:rPr>
              <a:t>Cloud-based </a:t>
            </a:r>
            <a:r>
              <a:rPr lang="en-US" sz="2400" dirty="0" smtClean="0">
                <a:solidFill>
                  <a:srgbClr val="000000"/>
                </a:solidFill>
                <a:ea typeface="宋体" pitchFamily="2" charset="-122"/>
              </a:rPr>
              <a:t>Machine Learning for Medical Data</a:t>
            </a:r>
            <a:br>
              <a:rPr lang="en-US" sz="2400" dirty="0" smtClean="0">
                <a:solidFill>
                  <a:srgbClr val="000000"/>
                </a:solidFill>
                <a:ea typeface="宋体" pitchFamily="2" charset="-122"/>
              </a:rPr>
            </a:br>
            <a:endParaRPr lang="en-US" sz="2400" dirty="0" smtClean="0">
              <a:solidFill>
                <a:srgbClr val="000000"/>
              </a:solidFill>
              <a:ea typeface="宋体" pitchFamily="2" charset="-122"/>
            </a:endParaRPr>
          </a:p>
          <a:p>
            <a:r>
              <a:rPr lang="en-US" sz="2400" dirty="0">
                <a:solidFill>
                  <a:srgbClr val="FF0000"/>
                </a:solidFill>
                <a:ea typeface="宋体" pitchFamily="2" charset="-122"/>
              </a:rPr>
              <a:t>Cloud-based </a:t>
            </a:r>
            <a:r>
              <a:rPr lang="en-US" sz="2400" dirty="0" smtClean="0">
                <a:solidFill>
                  <a:srgbClr val="FF0000"/>
                </a:solidFill>
                <a:ea typeface="宋体" pitchFamily="2" charset="-122"/>
              </a:rPr>
              <a:t>Tele-health</a:t>
            </a:r>
            <a:endParaRPr lang="en-US" sz="2400" dirty="0">
              <a:solidFill>
                <a:srgbClr val="FF0000"/>
              </a:solidFill>
            </a:endParaRPr>
          </a:p>
        </p:txBody>
      </p:sp>
      <p:sp>
        <p:nvSpPr>
          <p:cNvPr id="3" name="Title 2"/>
          <p:cNvSpPr>
            <a:spLocks noGrp="1"/>
          </p:cNvSpPr>
          <p:nvPr>
            <p:ph type="title"/>
          </p:nvPr>
        </p:nvSpPr>
        <p:spPr>
          <a:xfrm>
            <a:off x="-152400" y="304800"/>
            <a:ext cx="8791575" cy="1058863"/>
          </a:xfrm>
        </p:spPr>
        <p:txBody>
          <a:bodyPr/>
          <a:lstStyle/>
          <a:p>
            <a:pPr algn="ctr"/>
            <a:r>
              <a:rPr lang="en-US" b="1" kern="1200" dirty="0" smtClean="0">
                <a:solidFill>
                  <a:srgbClr val="009900"/>
                </a:solidFill>
                <a:ea typeface="MS PGothic" pitchFamily="34" charset="-128"/>
              </a:rPr>
              <a:t>Outline</a:t>
            </a:r>
            <a:endParaRPr lang="en-US" b="1" kern="1200" dirty="0">
              <a:solidFill>
                <a:srgbClr val="009900"/>
              </a:solidFill>
              <a:ea typeface="MS PGothic" pitchFamily="34" charset="-128"/>
            </a:endParaRPr>
          </a:p>
        </p:txBody>
      </p:sp>
      <p:sp>
        <p:nvSpPr>
          <p:cNvPr id="4" name="Text Box 3"/>
          <p:cNvSpPr txBox="1">
            <a:spLocks noChangeArrowheads="1"/>
          </p:cNvSpPr>
          <p:nvPr/>
        </p:nvSpPr>
        <p:spPr bwMode="auto">
          <a:xfrm>
            <a:off x="1660525" y="874713"/>
            <a:ext cx="184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pPr algn="l" eaLnBrk="1" hangingPunct="1"/>
            <a:endParaRPr lang="en-US" sz="1800">
              <a:latin typeface="Arial" pitchFamily="34" charset="0"/>
              <a:ea typeface="宋体" pitchFamily="2" charset="-122"/>
            </a:endParaRPr>
          </a:p>
        </p:txBody>
      </p:sp>
      <p:sp>
        <p:nvSpPr>
          <p:cNvPr id="20" name="Text Box 27"/>
          <p:cNvSpPr txBox="1">
            <a:spLocks noChangeArrowheads="1"/>
          </p:cNvSpPr>
          <p:nvPr/>
        </p:nvSpPr>
        <p:spPr bwMode="gray">
          <a:xfrm>
            <a:off x="1322388" y="4419600"/>
            <a:ext cx="324128" cy="3988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92457" dir="9843276" algn="ctr" rotWithShape="0">
                    <a:schemeClr val="bg2"/>
                  </a:outerShdw>
                </a:effectLst>
              </a14:hiddenEffects>
            </a:ext>
          </a:extLst>
        </p:spPr>
        <p:txBody>
          <a:bodyPr wrap="none">
            <a:spAutoFit/>
          </a:bodyP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r>
              <a:rPr lang="en-US" altLang="zh-CN" sz="2000" dirty="0" smtClean="0">
                <a:solidFill>
                  <a:schemeClr val="bg1"/>
                </a:solidFill>
                <a:latin typeface="+mn-lt"/>
                <a:ea typeface="宋体" pitchFamily="2" charset="-122"/>
              </a:rPr>
              <a:t>4</a:t>
            </a:r>
            <a:endParaRPr lang="en-US" altLang="zh-CN" sz="2000" dirty="0">
              <a:solidFill>
                <a:schemeClr val="bg1"/>
              </a:solidFill>
              <a:latin typeface="+mn-lt"/>
              <a:ea typeface="宋体" pitchFamily="2" charset="-122"/>
            </a:endParaRPr>
          </a:p>
        </p:txBody>
      </p:sp>
      <p:sp>
        <p:nvSpPr>
          <p:cNvPr id="6" name="AutoShape 36"/>
          <p:cNvSpPr>
            <a:spLocks noChangeArrowheads="1"/>
          </p:cNvSpPr>
          <p:nvPr/>
        </p:nvSpPr>
        <p:spPr bwMode="auto">
          <a:xfrm>
            <a:off x="7593623" y="152400"/>
            <a:ext cx="1474177" cy="838199"/>
          </a:xfrm>
          <a:prstGeom prst="horizontalScroll">
            <a:avLst>
              <a:gd name="adj" fmla="val 12500"/>
            </a:avLst>
          </a:prstGeom>
          <a:noFill/>
          <a:ln w="9525">
            <a:solidFill>
              <a:schemeClr val="hlink"/>
            </a:solidFill>
            <a:round/>
            <a:headEnd/>
            <a:tailEnd/>
          </a:ln>
        </p:spPr>
        <p:txBody>
          <a:bodyPr wrap="none" anchor="ctr">
            <a:prstTxWarp prst="textNoShape">
              <a:avLst/>
            </a:prstTxWarp>
          </a:bodyPr>
          <a:lstStyle/>
          <a:p>
            <a:pPr marL="533400" indent="-533400" algn="ctr"/>
            <a:r>
              <a:rPr lang="en-US" altLang="zh-CN" sz="2000" b="1" dirty="0" smtClean="0">
                <a:solidFill>
                  <a:schemeClr val="hlink"/>
                </a:solidFill>
              </a:rPr>
              <a:t>Tech. III</a:t>
            </a:r>
            <a:endParaRPr lang="en-US" altLang="zh-CN" sz="2000" b="1" dirty="0">
              <a:solidFill>
                <a:schemeClr val="hlink"/>
              </a:solidFill>
            </a:endParaRPr>
          </a:p>
        </p:txBody>
      </p:sp>
    </p:spTree>
    <p:extLst>
      <p:ext uri="{BB962C8B-B14F-4D97-AF65-F5344CB8AC3E}">
        <p14:creationId xmlns:p14="http://schemas.microsoft.com/office/powerpoint/2010/main" val="9704505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title" sz="quarter"/>
          </p:nvPr>
        </p:nvSpPr>
        <p:spPr>
          <a:xfrm>
            <a:off x="172411" y="0"/>
            <a:ext cx="8799178" cy="1150973"/>
          </a:xfrm>
        </p:spPr>
        <p:txBody>
          <a:bodyPr/>
          <a:lstStyle/>
          <a:p>
            <a:pPr algn="ctr"/>
            <a:r>
              <a:rPr lang="en-US" altLang="zh-CN" sz="3600" dirty="0" err="1" smtClean="0">
                <a:ea typeface="宋体" charset="-122"/>
                <a:cs typeface="宋体" charset="-122"/>
              </a:rPr>
              <a:t>Telehealth</a:t>
            </a:r>
            <a:endParaRPr lang="zh-CN" altLang="en-US" sz="3600" dirty="0">
              <a:ea typeface="宋体" charset="-122"/>
              <a:cs typeface="宋体" charset="-122"/>
            </a:endParaRPr>
          </a:p>
        </p:txBody>
      </p:sp>
      <p:sp>
        <p:nvSpPr>
          <p:cNvPr id="130052"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130053" name="Rectangle 12"/>
          <p:cNvSpPr>
            <a:spLocks noChangeArrowheads="1"/>
          </p:cNvSpPr>
          <p:nvPr/>
        </p:nvSpPr>
        <p:spPr bwMode="auto">
          <a:xfrm>
            <a:off x="0" y="289560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130054"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130055" name="Oval 15"/>
          <p:cNvSpPr>
            <a:spLocks noChangeArrowheads="1"/>
          </p:cNvSpPr>
          <p:nvPr/>
        </p:nvSpPr>
        <p:spPr bwMode="auto">
          <a:xfrm>
            <a:off x="3124200" y="1828800"/>
            <a:ext cx="1981200" cy="1828800"/>
          </a:xfrm>
          <a:prstGeom prst="ellipse">
            <a:avLst/>
          </a:prstGeom>
          <a:noFill/>
          <a:ln w="9525">
            <a:noFill/>
            <a:round/>
            <a:headEnd/>
            <a:tailEnd/>
          </a:ln>
        </p:spPr>
        <p:txBody>
          <a:bodyPr wrap="none" anchor="ctr">
            <a:prstTxWarp prst="textNoShape">
              <a:avLst/>
            </a:prstTxWarp>
          </a:bodyPr>
          <a:lstStyle/>
          <a:p>
            <a:endParaRPr lang="en-US"/>
          </a:p>
        </p:txBody>
      </p:sp>
      <p:sp>
        <p:nvSpPr>
          <p:cNvPr id="130056" name="Rectangle 16"/>
          <p:cNvSpPr>
            <a:spLocks noChangeArrowheads="1"/>
          </p:cNvSpPr>
          <p:nvPr/>
        </p:nvSpPr>
        <p:spPr bwMode="auto">
          <a:xfrm>
            <a:off x="568719" y="1447800"/>
            <a:ext cx="8229600" cy="4419600"/>
          </a:xfrm>
          <a:prstGeom prst="rect">
            <a:avLst/>
          </a:prstGeom>
          <a:noFill/>
          <a:ln w="9525">
            <a:noFill/>
            <a:miter lim="800000"/>
            <a:headEnd/>
            <a:tailEnd/>
          </a:ln>
        </p:spPr>
        <p:txBody>
          <a:bodyPr>
            <a:prstTxWarp prst="textNoShape">
              <a:avLst/>
            </a:prstTxWarp>
          </a:bodyPr>
          <a:lstStyle/>
          <a:p>
            <a:pPr marL="342900" indent="-342900">
              <a:buFont typeface="Wingdings" charset="2"/>
              <a:buChar char="n"/>
            </a:pPr>
            <a:r>
              <a:rPr lang="en-US" sz="3200" dirty="0" smtClean="0"/>
              <a:t>Increasing Demands</a:t>
            </a:r>
          </a:p>
          <a:p>
            <a:pPr marL="342900" indent="-342900">
              <a:buFont typeface="Wingdings" charset="2"/>
              <a:buChar char="n"/>
            </a:pPr>
            <a:r>
              <a:rPr lang="en-US" sz="2000" dirty="0" smtClean="0"/>
              <a:t>Doctors/patients </a:t>
            </a:r>
            <a:r>
              <a:rPr lang="en-US" sz="2000" dirty="0"/>
              <a:t>have </a:t>
            </a:r>
            <a:r>
              <a:rPr lang="en-US" sz="2000" dirty="0" smtClean="0"/>
              <a:t>more new demands </a:t>
            </a:r>
            <a:r>
              <a:rPr lang="en-US" sz="2000" dirty="0"/>
              <a:t>for </a:t>
            </a:r>
            <a:r>
              <a:rPr lang="en-US" sz="2000" dirty="0" err="1" smtClean="0"/>
              <a:t>Telehealth</a:t>
            </a:r>
            <a:r>
              <a:rPr lang="en-US" sz="2000" dirty="0" smtClean="0"/>
              <a:t>.</a:t>
            </a:r>
          </a:p>
          <a:p>
            <a:endParaRPr lang="en-US" sz="2400" dirty="0" smtClean="0"/>
          </a:p>
          <a:p>
            <a:endParaRPr lang="en-US" altLang="zh-CN" sz="2400" dirty="0">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599" y="3667400"/>
            <a:ext cx="2038095" cy="2200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3962400"/>
            <a:ext cx="1381125" cy="19050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9291" y="3210200"/>
            <a:ext cx="912616" cy="2657200"/>
          </a:xfrm>
          <a:prstGeom prst="rect">
            <a:avLst/>
          </a:prstGeom>
        </p:spPr>
      </p:pic>
      <p:sp>
        <p:nvSpPr>
          <p:cNvPr id="9" name="Oval Callout 8"/>
          <p:cNvSpPr/>
          <p:nvPr/>
        </p:nvSpPr>
        <p:spPr>
          <a:xfrm>
            <a:off x="1381125" y="2825087"/>
            <a:ext cx="2286000" cy="1066800"/>
          </a:xfrm>
          <a:prstGeom prst="wedgeEllipseCallout">
            <a:avLst/>
          </a:prstGeom>
          <a:solidFill>
            <a:schemeClr val="accent2">
              <a:lumMod val="60000"/>
              <a:lumOff val="40000"/>
              <a:alpha val="30000"/>
            </a:schemeClr>
          </a:solidFill>
          <a:ln>
            <a:solidFill>
              <a:schemeClr val="accent1">
                <a:lumMod val="75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00" dirty="0">
                <a:solidFill>
                  <a:schemeClr val="tx2"/>
                </a:solidFill>
              </a:rPr>
              <a:t>More reliable</a:t>
            </a:r>
          </a:p>
          <a:p>
            <a:pPr algn="ctr"/>
            <a:r>
              <a:rPr lang="en-US" sz="1800" dirty="0">
                <a:solidFill>
                  <a:schemeClr val="tx2"/>
                </a:solidFill>
              </a:rPr>
              <a:t>More accurate</a:t>
            </a:r>
            <a:endParaRPr lang="en-US" sz="1800" dirty="0" smtClean="0">
              <a:solidFill>
                <a:schemeClr val="tx2"/>
              </a:solidFill>
              <a:latin typeface="+mn-lt"/>
            </a:endParaRPr>
          </a:p>
        </p:txBody>
      </p:sp>
      <p:sp>
        <p:nvSpPr>
          <p:cNvPr id="10" name="Cloud Callout 9"/>
          <p:cNvSpPr/>
          <p:nvPr/>
        </p:nvSpPr>
        <p:spPr>
          <a:xfrm>
            <a:off x="3695700" y="2395182"/>
            <a:ext cx="2819399" cy="1459174"/>
          </a:xfrm>
          <a:prstGeom prst="cloudCallout">
            <a:avLst/>
          </a:prstGeom>
          <a:solidFill>
            <a:srgbClr val="CCECFF">
              <a:alpha val="30000"/>
            </a:srgbClr>
          </a:solidFill>
          <a:ln>
            <a:solidFill>
              <a:schemeClr val="accent1">
                <a:lumMod val="75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00" dirty="0">
                <a:solidFill>
                  <a:schemeClr val="tx2"/>
                </a:solidFill>
              </a:rPr>
              <a:t>Lower </a:t>
            </a:r>
            <a:r>
              <a:rPr lang="en-US" sz="1800" dirty="0" smtClean="0">
                <a:solidFill>
                  <a:schemeClr val="tx2"/>
                </a:solidFill>
              </a:rPr>
              <a:t>cost</a:t>
            </a:r>
          </a:p>
          <a:p>
            <a:pPr algn="ctr"/>
            <a:r>
              <a:rPr lang="en-US" sz="1800" dirty="0">
                <a:solidFill>
                  <a:schemeClr val="tx2"/>
                </a:solidFill>
              </a:rPr>
              <a:t>Faster response</a:t>
            </a:r>
            <a:endParaRPr lang="en-US" sz="1800" dirty="0" smtClean="0">
              <a:solidFill>
                <a:schemeClr val="tx2"/>
              </a:solidFill>
            </a:endParaRPr>
          </a:p>
        </p:txBody>
      </p:sp>
      <p:sp>
        <p:nvSpPr>
          <p:cNvPr id="11" name="Line Callout 1 10"/>
          <p:cNvSpPr/>
          <p:nvPr/>
        </p:nvSpPr>
        <p:spPr>
          <a:xfrm>
            <a:off x="6934200" y="2442513"/>
            <a:ext cx="2057400" cy="915974"/>
          </a:xfrm>
          <a:prstGeom prst="borderCallout1">
            <a:avLst>
              <a:gd name="adj1" fmla="val 104490"/>
              <a:gd name="adj2" fmla="val 49082"/>
              <a:gd name="adj3" fmla="val 151477"/>
              <a:gd name="adj4" fmla="val 16817"/>
            </a:avLst>
          </a:prstGeom>
          <a:solidFill>
            <a:srgbClr val="FF99CC">
              <a:alpha val="30000"/>
            </a:srgbClr>
          </a:solidFill>
          <a:ln>
            <a:solidFill>
              <a:schemeClr val="accent1">
                <a:lumMod val="75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solidFill>
                  <a:schemeClr val="tx2"/>
                </a:solidFill>
              </a:rPr>
              <a:t>Smarter</a:t>
            </a:r>
          </a:p>
          <a:p>
            <a:pPr algn="ctr"/>
            <a:r>
              <a:rPr lang="en-US" sz="1600" dirty="0">
                <a:solidFill>
                  <a:schemeClr val="tx2"/>
                </a:solidFill>
              </a:rPr>
              <a:t>More </a:t>
            </a:r>
            <a:r>
              <a:rPr lang="en-US" sz="1600" dirty="0" smtClean="0">
                <a:solidFill>
                  <a:schemeClr val="tx2"/>
                </a:solidFill>
              </a:rPr>
              <a:t>powerful</a:t>
            </a:r>
          </a:p>
          <a:p>
            <a:pPr algn="ctr"/>
            <a:r>
              <a:rPr lang="en-US" sz="1600" dirty="0">
                <a:solidFill>
                  <a:schemeClr val="tx2"/>
                </a:solidFill>
              </a:rPr>
              <a:t>Broader applicable</a:t>
            </a:r>
            <a:endParaRPr lang="en-US" sz="1600" dirty="0" smtClean="0">
              <a:solidFill>
                <a:schemeClr val="tx2"/>
              </a:solidFill>
            </a:endParaRPr>
          </a:p>
        </p:txBody>
      </p:sp>
    </p:spTree>
    <p:extLst>
      <p:ext uri="{BB962C8B-B14F-4D97-AF65-F5344CB8AC3E}">
        <p14:creationId xmlns:p14="http://schemas.microsoft.com/office/powerpoint/2010/main" val="90398152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title" sz="quarter"/>
          </p:nvPr>
        </p:nvSpPr>
        <p:spPr>
          <a:xfrm>
            <a:off x="172411" y="0"/>
            <a:ext cx="8799178" cy="1150973"/>
          </a:xfrm>
        </p:spPr>
        <p:txBody>
          <a:bodyPr/>
          <a:lstStyle/>
          <a:p>
            <a:pPr algn="ctr"/>
            <a:r>
              <a:rPr lang="en-US" altLang="zh-CN" sz="3600" dirty="0" smtClean="0">
                <a:ea typeface="宋体" charset="-122"/>
                <a:cs typeface="宋体" charset="-122"/>
              </a:rPr>
              <a:t>Solution</a:t>
            </a:r>
            <a:endParaRPr lang="zh-CN" altLang="en-US" sz="3600" dirty="0">
              <a:ea typeface="宋体" charset="-122"/>
              <a:cs typeface="宋体" charset="-122"/>
            </a:endParaRPr>
          </a:p>
        </p:txBody>
      </p:sp>
      <p:sp>
        <p:nvSpPr>
          <p:cNvPr id="130052"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130053" name="Rectangle 12"/>
          <p:cNvSpPr>
            <a:spLocks noChangeArrowheads="1"/>
          </p:cNvSpPr>
          <p:nvPr/>
        </p:nvSpPr>
        <p:spPr bwMode="auto">
          <a:xfrm>
            <a:off x="0" y="289560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130054"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130055" name="Oval 15"/>
          <p:cNvSpPr>
            <a:spLocks noChangeArrowheads="1"/>
          </p:cNvSpPr>
          <p:nvPr/>
        </p:nvSpPr>
        <p:spPr bwMode="auto">
          <a:xfrm>
            <a:off x="3124200" y="1828800"/>
            <a:ext cx="1981200" cy="1828800"/>
          </a:xfrm>
          <a:prstGeom prst="ellipse">
            <a:avLst/>
          </a:prstGeom>
          <a:noFill/>
          <a:ln w="9525">
            <a:noFill/>
            <a:round/>
            <a:headEnd/>
            <a:tailEnd/>
          </a:ln>
        </p:spPr>
        <p:txBody>
          <a:bodyPr wrap="none" anchor="ctr">
            <a:prstTxWarp prst="textNoShape">
              <a:avLst/>
            </a:prstTxWarp>
          </a:bodyPr>
          <a:lstStyle/>
          <a:p>
            <a:endParaRPr lang="en-US"/>
          </a:p>
        </p:txBody>
      </p:sp>
      <p:sp>
        <p:nvSpPr>
          <p:cNvPr id="130056" name="Rectangle 16"/>
          <p:cNvSpPr>
            <a:spLocks noChangeArrowheads="1"/>
          </p:cNvSpPr>
          <p:nvPr/>
        </p:nvSpPr>
        <p:spPr bwMode="auto">
          <a:xfrm>
            <a:off x="568719" y="1447800"/>
            <a:ext cx="8229600" cy="4419600"/>
          </a:xfrm>
          <a:prstGeom prst="rect">
            <a:avLst/>
          </a:prstGeom>
          <a:noFill/>
          <a:ln w="9525">
            <a:noFill/>
            <a:miter lim="800000"/>
            <a:headEnd/>
            <a:tailEnd/>
          </a:ln>
        </p:spPr>
        <p:txBody>
          <a:bodyPr>
            <a:prstTxWarp prst="textNoShape">
              <a:avLst/>
            </a:prstTxWarp>
          </a:bodyPr>
          <a:lstStyle/>
          <a:p>
            <a:pPr marL="342900" indent="-342900">
              <a:buFont typeface="Wingdings" charset="2"/>
              <a:buChar char="n"/>
            </a:pPr>
            <a:r>
              <a:rPr lang="en-US" sz="2400" dirty="0" smtClean="0"/>
              <a:t>Solution: use </a:t>
            </a:r>
            <a:r>
              <a:rPr lang="en-US" sz="2400" dirty="0" smtClean="0">
                <a:solidFill>
                  <a:srgbClr val="000099"/>
                </a:solidFill>
              </a:rPr>
              <a:t>Cloud </a:t>
            </a:r>
            <a:r>
              <a:rPr lang="en-US" sz="2400" dirty="0" err="1" smtClean="0">
                <a:solidFill>
                  <a:srgbClr val="000099"/>
                </a:solidFill>
              </a:rPr>
              <a:t>Telehealth</a:t>
            </a:r>
            <a:r>
              <a:rPr lang="en-US" sz="2400" dirty="0" smtClean="0"/>
              <a:t>. </a:t>
            </a:r>
          </a:p>
          <a:p>
            <a:pPr marL="342900" indent="-342900">
              <a:buFont typeface="Wingdings" charset="2"/>
              <a:buChar char="n"/>
            </a:pPr>
            <a:r>
              <a:rPr lang="en-US" sz="2400" dirty="0" smtClean="0"/>
              <a:t>This </a:t>
            </a:r>
            <a:r>
              <a:rPr lang="en-US" sz="2400" dirty="0"/>
              <a:t>is where </a:t>
            </a:r>
            <a:r>
              <a:rPr lang="en-US" sz="2400" dirty="0" smtClean="0"/>
              <a:t>Cloud </a:t>
            </a:r>
            <a:r>
              <a:rPr lang="en-US" sz="2400" dirty="0" err="1" smtClean="0"/>
              <a:t>Telehealth</a:t>
            </a:r>
            <a:r>
              <a:rPr lang="en-US" sz="2400" dirty="0" smtClean="0"/>
              <a:t> </a:t>
            </a:r>
            <a:r>
              <a:rPr lang="en-US" sz="2400" dirty="0"/>
              <a:t>comes </a:t>
            </a:r>
            <a:r>
              <a:rPr lang="en-US" sz="2400" dirty="0" smtClean="0"/>
              <a:t>in.</a:t>
            </a:r>
            <a:endParaRPr lang="en-US" sz="2400" dirty="0"/>
          </a:p>
          <a:p>
            <a:pPr marL="342900" indent="-342900">
              <a:buFont typeface="Wingdings" charset="2"/>
              <a:buChar char="n"/>
            </a:pPr>
            <a:endParaRPr lang="en-US" sz="2000" dirty="0" smtClean="0"/>
          </a:p>
          <a:p>
            <a:endParaRPr lang="en-US" sz="2400" dirty="0" smtClean="0"/>
          </a:p>
          <a:p>
            <a:endParaRPr lang="en-US" sz="2400" dirty="0" smtClean="0"/>
          </a:p>
          <a:p>
            <a:endParaRPr lang="en-US" altLang="zh-CN" sz="2400" dirty="0">
              <a:latin typeface="+mn-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5060" y="2400300"/>
            <a:ext cx="4333875" cy="3467100"/>
          </a:xfrm>
          <a:prstGeom prst="rect">
            <a:avLst/>
          </a:prstGeo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2695592">
            <a:off x="3543477" y="3150704"/>
            <a:ext cx="1231756" cy="1231756"/>
          </a:xfrm>
          <a:prstGeom prst="rect">
            <a:avLst/>
          </a:prstGeom>
        </p:spPr>
      </p:pic>
    </p:spTree>
    <p:extLst>
      <p:ext uri="{BB962C8B-B14F-4D97-AF65-F5344CB8AC3E}">
        <p14:creationId xmlns:p14="http://schemas.microsoft.com/office/powerpoint/2010/main" val="149631500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32519" y="844062"/>
            <a:ext cx="9705119" cy="5480538"/>
          </a:xfrm>
          <a:prstGeom prst="rect">
            <a:avLst/>
          </a:prstGeom>
        </p:spPr>
      </p:pic>
    </p:spTree>
    <p:extLst>
      <p:ext uri="{BB962C8B-B14F-4D97-AF65-F5344CB8AC3E}">
        <p14:creationId xmlns:p14="http://schemas.microsoft.com/office/powerpoint/2010/main" val="17187223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 b="9715"/>
          <a:stretch/>
        </p:blipFill>
        <p:spPr>
          <a:xfrm>
            <a:off x="7525264" y="1752600"/>
            <a:ext cx="1390136" cy="1280160"/>
          </a:xfrm>
          <a:prstGeom prst="rect">
            <a:avLst/>
          </a:prstGeom>
        </p:spPr>
      </p:pic>
      <p:pic>
        <p:nvPicPr>
          <p:cNvPr id="21" name="Picture 19" descr="MCj0432591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2413" y="443345"/>
            <a:ext cx="2269574"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docto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7000" y="2565400"/>
            <a:ext cx="990600" cy="1320800"/>
          </a:xfrm>
          <a:prstGeom prst="rect">
            <a:avLst/>
          </a:prstGeom>
        </p:spPr>
      </p:pic>
      <p:pic>
        <p:nvPicPr>
          <p:cNvPr id="1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5413" y="5280285"/>
            <a:ext cx="1975564"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Picture 1" descr="patient.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71600" y="1828800"/>
            <a:ext cx="1625600" cy="1219200"/>
          </a:xfrm>
          <a:prstGeom prst="rect">
            <a:avLst/>
          </a:prstGeom>
        </p:spPr>
      </p:pic>
      <p:sp>
        <p:nvSpPr>
          <p:cNvPr id="51202" name="Text Box 2"/>
          <p:cNvSpPr txBox="1">
            <a:spLocks noChangeArrowheads="1"/>
          </p:cNvSpPr>
          <p:nvPr/>
        </p:nvSpPr>
        <p:spPr bwMode="auto">
          <a:xfrm>
            <a:off x="2944245" y="381000"/>
            <a:ext cx="4411785" cy="566309"/>
          </a:xfrm>
          <a:prstGeom prst="rect">
            <a:avLst/>
          </a:prstGeom>
          <a:noFill/>
          <a:ln w="9525">
            <a:noFill/>
            <a:miter lim="800000"/>
            <a:headEnd/>
            <a:tailEnd/>
          </a:ln>
        </p:spPr>
        <p:txBody>
          <a:bodyPr wrap="none">
            <a:prstTxWarp prst="textNoShape">
              <a:avLst/>
            </a:prstTxWarp>
            <a:spAutoFit/>
          </a:bodyPr>
          <a:lstStyle/>
          <a:p>
            <a:pPr marL="533400" indent="-533400" algn="ctr" defTabSz="914400">
              <a:lnSpc>
                <a:spcPct val="110000"/>
              </a:lnSpc>
              <a:spcBef>
                <a:spcPct val="20000"/>
              </a:spcBef>
              <a:buClr>
                <a:schemeClr val="folHlink"/>
              </a:buClr>
              <a:buSzPct val="60000"/>
              <a:buFont typeface="Wingdings" charset="2"/>
              <a:buNone/>
            </a:pPr>
            <a:r>
              <a:rPr lang="en-US" altLang="zh-CN" b="1" dirty="0" smtClean="0">
                <a:solidFill>
                  <a:srgbClr val="000099"/>
                </a:solidFill>
              </a:rPr>
              <a:t>Cloud </a:t>
            </a:r>
            <a:r>
              <a:rPr lang="en-US" altLang="zh-CN" b="1" dirty="0" err="1" smtClean="0">
                <a:solidFill>
                  <a:srgbClr val="000099"/>
                </a:solidFill>
              </a:rPr>
              <a:t>Telehealth</a:t>
            </a:r>
            <a:r>
              <a:rPr lang="en-US" altLang="zh-CN" b="1" dirty="0" smtClean="0">
                <a:solidFill>
                  <a:srgbClr val="000099"/>
                </a:solidFill>
              </a:rPr>
              <a:t> </a:t>
            </a:r>
            <a:r>
              <a:rPr lang="en-US" altLang="zh-CN" b="1" dirty="0">
                <a:solidFill>
                  <a:srgbClr val="000099"/>
                </a:solidFill>
              </a:rPr>
              <a:t>M</a:t>
            </a:r>
            <a:r>
              <a:rPr lang="en-US" altLang="zh-CN" b="1" dirty="0" smtClean="0">
                <a:solidFill>
                  <a:srgbClr val="000099"/>
                </a:solidFill>
              </a:rPr>
              <a:t>odel</a:t>
            </a:r>
            <a:endParaRPr lang="zh-CN" altLang="en-US" b="1" dirty="0">
              <a:solidFill>
                <a:srgbClr val="000099"/>
              </a:solidFill>
            </a:endParaRPr>
          </a:p>
        </p:txBody>
      </p:sp>
      <p:sp>
        <p:nvSpPr>
          <p:cNvPr id="188422" name="Text Box 6"/>
          <p:cNvSpPr txBox="1">
            <a:spLocks noChangeArrowheads="1"/>
          </p:cNvSpPr>
          <p:nvPr/>
        </p:nvSpPr>
        <p:spPr bwMode="auto">
          <a:xfrm>
            <a:off x="614188" y="3384242"/>
            <a:ext cx="2437762" cy="425758"/>
          </a:xfrm>
          <a:prstGeom prst="rect">
            <a:avLst/>
          </a:prstGeom>
          <a:noFill/>
          <a:ln w="9525">
            <a:noFill/>
            <a:miter lim="800000"/>
            <a:headEnd/>
            <a:tailEnd/>
          </a:ln>
        </p:spPr>
        <p:txBody>
          <a:bodyPr wrap="none">
            <a:prstTxWarp prst="textNoShape">
              <a:avLst/>
            </a:prstTxWarp>
            <a:spAutoFit/>
          </a:bodyPr>
          <a:lstStyle/>
          <a:p>
            <a:pPr marL="533400" indent="-533400" defTabSz="914400">
              <a:lnSpc>
                <a:spcPct val="110000"/>
              </a:lnSpc>
              <a:spcBef>
                <a:spcPct val="20000"/>
              </a:spcBef>
              <a:buClr>
                <a:schemeClr val="folHlink"/>
              </a:buClr>
              <a:buSzPct val="60000"/>
              <a:buFont typeface="Wingdings" charset="2"/>
              <a:buNone/>
            </a:pPr>
            <a:r>
              <a:rPr lang="en-US" altLang="zh-CN" sz="2000" dirty="0" smtClean="0">
                <a:latin typeface="Tahoma" charset="0"/>
                <a:ea typeface="宋体" charset="-122"/>
                <a:cs typeface="宋体" charset="-122"/>
              </a:rPr>
              <a:t>Patient/Sensor Data</a:t>
            </a:r>
            <a:endParaRPr lang="zh-CN" altLang="en-US" sz="2000" dirty="0">
              <a:latin typeface="Tahoma" charset="0"/>
              <a:ea typeface="宋体" charset="-122"/>
              <a:cs typeface="宋体" charset="-122"/>
            </a:endParaRPr>
          </a:p>
        </p:txBody>
      </p:sp>
      <p:sp>
        <p:nvSpPr>
          <p:cNvPr id="188424" name="Text Box 8"/>
          <p:cNvSpPr txBox="1">
            <a:spLocks noChangeArrowheads="1"/>
          </p:cNvSpPr>
          <p:nvPr/>
        </p:nvSpPr>
        <p:spPr bwMode="auto">
          <a:xfrm>
            <a:off x="6282601" y="3746133"/>
            <a:ext cx="2404199" cy="825867"/>
          </a:xfrm>
          <a:prstGeom prst="rect">
            <a:avLst/>
          </a:prstGeom>
          <a:noFill/>
          <a:ln w="9525">
            <a:noFill/>
            <a:miter lim="800000"/>
            <a:headEnd/>
            <a:tailEnd/>
          </a:ln>
        </p:spPr>
        <p:txBody>
          <a:bodyPr wrap="none">
            <a:prstTxWarp prst="textNoShape">
              <a:avLst/>
            </a:prstTxWarp>
            <a:spAutoFit/>
          </a:bodyPr>
          <a:lstStyle/>
          <a:p>
            <a:pPr marL="533400" indent="-533400" algn="r"/>
            <a:r>
              <a:rPr lang="en-US" sz="2000" dirty="0"/>
              <a:t>Medical Center </a:t>
            </a:r>
            <a:r>
              <a:rPr lang="en-US" altLang="zh-CN" sz="2000" dirty="0" smtClean="0">
                <a:latin typeface="Tahoma" charset="0"/>
                <a:ea typeface="宋体" charset="-122"/>
                <a:cs typeface="宋体" charset="-122"/>
              </a:rPr>
              <a:t>&amp;</a:t>
            </a:r>
            <a:endParaRPr lang="en-US" altLang="zh-CN" sz="2000" dirty="0">
              <a:latin typeface="Tahoma" charset="0"/>
              <a:ea typeface="宋体" charset="-122"/>
              <a:cs typeface="宋体" charset="-122"/>
            </a:endParaRPr>
          </a:p>
          <a:p>
            <a:pPr marL="533400" indent="-533400" algn="r" defTabSz="914400">
              <a:lnSpc>
                <a:spcPct val="110000"/>
              </a:lnSpc>
              <a:spcBef>
                <a:spcPct val="20000"/>
              </a:spcBef>
              <a:buClr>
                <a:schemeClr val="folHlink"/>
              </a:buClr>
              <a:buSzPct val="60000"/>
              <a:buFont typeface="Wingdings" charset="2"/>
              <a:buNone/>
            </a:pPr>
            <a:r>
              <a:rPr lang="en-US" altLang="zh-CN" sz="2000" dirty="0">
                <a:latin typeface="Tahoma" charset="0"/>
                <a:ea typeface="宋体" charset="-122"/>
                <a:cs typeface="宋体" charset="-122"/>
              </a:rPr>
              <a:t>Management nodes</a:t>
            </a:r>
          </a:p>
        </p:txBody>
      </p:sp>
      <p:sp>
        <p:nvSpPr>
          <p:cNvPr id="188426" name="Text Box 10"/>
          <p:cNvSpPr txBox="1">
            <a:spLocks noChangeArrowheads="1"/>
          </p:cNvSpPr>
          <p:nvPr/>
        </p:nvSpPr>
        <p:spPr bwMode="auto">
          <a:xfrm>
            <a:off x="6472382" y="5614180"/>
            <a:ext cx="2712730" cy="430887"/>
          </a:xfrm>
          <a:prstGeom prst="rect">
            <a:avLst/>
          </a:prstGeom>
          <a:noFill/>
          <a:ln w="9525">
            <a:noFill/>
            <a:miter lim="800000"/>
            <a:headEnd/>
            <a:tailEnd/>
          </a:ln>
        </p:spPr>
        <p:txBody>
          <a:bodyPr wrap="none">
            <a:prstTxWarp prst="textNoShape">
              <a:avLst/>
            </a:prstTxWarp>
            <a:spAutoFit/>
          </a:bodyPr>
          <a:lstStyle/>
          <a:p>
            <a:pPr marL="533400" indent="-533400" defTabSz="914400">
              <a:lnSpc>
                <a:spcPct val="110000"/>
              </a:lnSpc>
              <a:spcBef>
                <a:spcPct val="20000"/>
              </a:spcBef>
              <a:buClr>
                <a:schemeClr val="folHlink"/>
              </a:buClr>
              <a:buSzPct val="60000"/>
              <a:buFont typeface="Wingdings" charset="2"/>
              <a:buNone/>
            </a:pPr>
            <a:r>
              <a:rPr lang="en-US" altLang="zh-CN" sz="2000" dirty="0" smtClean="0">
                <a:latin typeface="Tahoma" charset="0"/>
                <a:ea typeface="宋体" charset="-122"/>
                <a:cs typeface="宋体" charset="-122"/>
              </a:rPr>
              <a:t>Servers &amp; Data Center</a:t>
            </a:r>
            <a:endParaRPr lang="en-US" altLang="zh-CN" sz="2000" dirty="0">
              <a:latin typeface="Tahoma" charset="0"/>
              <a:ea typeface="宋体" charset="-122"/>
              <a:cs typeface="宋体" charset="-122"/>
            </a:endParaRPr>
          </a:p>
        </p:txBody>
      </p:sp>
      <p:sp>
        <p:nvSpPr>
          <p:cNvPr id="188427" name="Line 11"/>
          <p:cNvSpPr>
            <a:spLocks noChangeShapeType="1"/>
          </p:cNvSpPr>
          <p:nvPr/>
        </p:nvSpPr>
        <p:spPr bwMode="auto">
          <a:xfrm>
            <a:off x="3276600" y="2209799"/>
            <a:ext cx="730956" cy="32909"/>
          </a:xfrm>
          <a:prstGeom prst="line">
            <a:avLst/>
          </a:prstGeom>
          <a:noFill/>
          <a:ln w="57150" cmpd="thinThick">
            <a:solidFill>
              <a:srgbClr val="0066CC"/>
            </a:solidFill>
            <a:round/>
            <a:headEnd type="triangle" w="med" len="med"/>
            <a:tailEnd type="triangle" w="med" len="med"/>
          </a:ln>
        </p:spPr>
        <p:txBody>
          <a:bodyPr>
            <a:prstTxWarp prst="textNoShape">
              <a:avLst/>
            </a:prstTxWarp>
          </a:bodyPr>
          <a:lstStyle/>
          <a:p>
            <a:endParaRPr lang="en-US"/>
          </a:p>
        </p:txBody>
      </p:sp>
      <p:sp>
        <p:nvSpPr>
          <p:cNvPr id="188428" name="Line 12"/>
          <p:cNvSpPr>
            <a:spLocks noChangeShapeType="1"/>
          </p:cNvSpPr>
          <p:nvPr/>
        </p:nvSpPr>
        <p:spPr bwMode="auto">
          <a:xfrm flipH="1">
            <a:off x="6492522" y="4064390"/>
            <a:ext cx="228600" cy="1371600"/>
          </a:xfrm>
          <a:prstGeom prst="line">
            <a:avLst/>
          </a:prstGeom>
          <a:noFill/>
          <a:ln w="57150" cmpd="thinThick">
            <a:solidFill>
              <a:srgbClr val="0066CC"/>
            </a:solidFill>
            <a:round/>
            <a:headEnd type="triangle" w="med" len="med"/>
            <a:tailEnd type="triangle" w="med" len="med"/>
          </a:ln>
        </p:spPr>
        <p:txBody>
          <a:bodyPr>
            <a:prstTxWarp prst="textNoShape">
              <a:avLst/>
            </a:prstTxWarp>
          </a:bodyPr>
          <a:lstStyle/>
          <a:p>
            <a:endParaRPr lang="en-US"/>
          </a:p>
        </p:txBody>
      </p:sp>
      <p:pic>
        <p:nvPicPr>
          <p:cNvPr id="3" name="Picture 2" descr="patient-care1.jpg"/>
          <p:cNvPicPr>
            <a:picLocks noChangeAspect="1"/>
          </p:cNvPicPr>
          <p:nvPr/>
        </p:nvPicPr>
        <p:blipFill rotWithShape="1">
          <a:blip r:embed="rId8" cstate="print">
            <a:extLst>
              <a:ext uri="{28A0092B-C50C-407E-A947-70E740481C1C}">
                <a14:useLocalDpi xmlns:a14="http://schemas.microsoft.com/office/drawing/2010/main" val="0"/>
              </a:ext>
            </a:extLst>
          </a:blip>
          <a:srcRect b="6666"/>
          <a:stretch/>
        </p:blipFill>
        <p:spPr>
          <a:xfrm>
            <a:off x="457200" y="1371600"/>
            <a:ext cx="1326132" cy="1280160"/>
          </a:xfrm>
          <a:prstGeom prst="rect">
            <a:avLst/>
          </a:prstGeom>
        </p:spPr>
      </p:pic>
      <p:sp>
        <p:nvSpPr>
          <p:cNvPr id="188421" name="Oval 5"/>
          <p:cNvSpPr>
            <a:spLocks noChangeArrowheads="1"/>
          </p:cNvSpPr>
          <p:nvPr/>
        </p:nvSpPr>
        <p:spPr bwMode="auto">
          <a:xfrm>
            <a:off x="152400" y="1219200"/>
            <a:ext cx="3124200" cy="2057400"/>
          </a:xfrm>
          <a:prstGeom prst="ellipse">
            <a:avLst/>
          </a:prstGeom>
          <a:noFill/>
          <a:ln w="9525">
            <a:solidFill>
              <a:srgbClr val="0066CC"/>
            </a:solidFill>
            <a:round/>
            <a:headEnd/>
            <a:tailEnd/>
          </a:ln>
        </p:spPr>
        <p:txBody>
          <a:bodyPr wrap="none" anchor="ctr">
            <a:prstTxWarp prst="textNoShape">
              <a:avLst/>
            </a:prstTxWarp>
          </a:bodyPr>
          <a:lstStyle/>
          <a:p>
            <a:endParaRPr lang="zh-CN" altLang="en-US"/>
          </a:p>
        </p:txBody>
      </p:sp>
      <p:pic>
        <p:nvPicPr>
          <p:cNvPr id="4" name="Picture 3" descr="facility.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91000" y="1371600"/>
            <a:ext cx="2288861" cy="2438400"/>
          </a:xfrm>
          <a:prstGeom prst="rect">
            <a:avLst/>
          </a:prstGeom>
        </p:spPr>
      </p:pic>
      <p:sp>
        <p:nvSpPr>
          <p:cNvPr id="188423" name="Oval 7"/>
          <p:cNvSpPr>
            <a:spLocks noChangeArrowheads="1"/>
          </p:cNvSpPr>
          <p:nvPr/>
        </p:nvSpPr>
        <p:spPr bwMode="auto">
          <a:xfrm>
            <a:off x="3962399" y="1295400"/>
            <a:ext cx="4613999" cy="2514600"/>
          </a:xfrm>
          <a:prstGeom prst="ellipse">
            <a:avLst/>
          </a:prstGeom>
          <a:noFill/>
          <a:ln w="9525">
            <a:solidFill>
              <a:srgbClr val="0066CC"/>
            </a:solidFill>
            <a:round/>
            <a:headEnd/>
            <a:tailEnd/>
          </a:ln>
        </p:spPr>
        <p:txBody>
          <a:bodyPr wrap="none" anchor="ctr">
            <a:prstTxWarp prst="textNoShape">
              <a:avLst/>
            </a:prstTxWarp>
          </a:bodyPr>
          <a:lstStyle/>
          <a:p>
            <a:endParaRPr lang="zh-CN" altLang="en-US"/>
          </a:p>
        </p:txBody>
      </p:sp>
      <p:pic>
        <p:nvPicPr>
          <p:cNvPr id="19" name="Picture 38"/>
          <p:cNvPicPr>
            <a:picLocks noChangeAspect="1" noChangeArrowheads="1"/>
          </p:cNvPicPr>
          <p:nvPr/>
        </p:nvPicPr>
        <p:blipFill>
          <a:blip r:embed="rId10"/>
          <a:srcRect l="59999" t="41968" r="20409" b="40546"/>
          <a:stretch>
            <a:fillRect/>
          </a:stretch>
        </p:blipFill>
        <p:spPr bwMode="auto">
          <a:xfrm>
            <a:off x="3825522" y="4705855"/>
            <a:ext cx="1950155" cy="1219200"/>
          </a:xfrm>
          <a:prstGeom prst="rect">
            <a:avLst/>
          </a:prstGeom>
          <a:noFill/>
          <a:ln>
            <a:noFill/>
          </a:ln>
          <a:effectLst/>
          <a:extLst>
            <a:ext uri="{909E8E84-426E-40dd-AFC4-6F175D3DCCD1}">
              <a14:hiddenFill xmlns:a14="http://schemas.microsoft.com/office/drawing/2010/main" xmlns="">
                <a:gradFill rotWithShape="1">
                  <a:gsLst>
                    <a:gs pos="0">
                      <a:schemeClr val="accent1">
                        <a:gamma/>
                        <a:shade val="0"/>
                        <a:invGamma/>
                      </a:schemeClr>
                    </a:gs>
                    <a:gs pos="50000">
                      <a:schemeClr val="accent1"/>
                    </a:gs>
                    <a:gs pos="100000">
                      <a:schemeClr val="accent1">
                        <a:gamma/>
                        <a:shade val="0"/>
                        <a:invGamma/>
                      </a:schemeClr>
                    </a:gs>
                  </a:gsLst>
                  <a:lin ang="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8425" name="Oval 9"/>
          <p:cNvSpPr>
            <a:spLocks noChangeArrowheads="1"/>
          </p:cNvSpPr>
          <p:nvPr/>
        </p:nvSpPr>
        <p:spPr bwMode="auto">
          <a:xfrm>
            <a:off x="3497349" y="4705855"/>
            <a:ext cx="2895600" cy="1524000"/>
          </a:xfrm>
          <a:prstGeom prst="ellipse">
            <a:avLst/>
          </a:prstGeom>
          <a:noFill/>
          <a:ln w="9525">
            <a:solidFill>
              <a:srgbClr val="0066CC"/>
            </a:solidFill>
            <a:round/>
            <a:headEnd/>
            <a:tailEnd/>
          </a:ln>
        </p:spPr>
        <p:txBody>
          <a:bodyPr wrap="none" anchor="ctr">
            <a:prstTxWarp prst="textNoShape">
              <a:avLst/>
            </a:prstTxWarp>
          </a:bodyPr>
          <a:lstStyle/>
          <a:p>
            <a:endParaRPr lang="zh-CN" altLang="en-US"/>
          </a:p>
        </p:txBody>
      </p:sp>
      <p:sp>
        <p:nvSpPr>
          <p:cNvPr id="22" name="Line 11"/>
          <p:cNvSpPr>
            <a:spLocks noChangeShapeType="1"/>
          </p:cNvSpPr>
          <p:nvPr/>
        </p:nvSpPr>
        <p:spPr bwMode="auto">
          <a:xfrm flipH="1">
            <a:off x="7062711" y="2057400"/>
            <a:ext cx="507788" cy="685800"/>
          </a:xfrm>
          <a:prstGeom prst="line">
            <a:avLst/>
          </a:prstGeom>
          <a:noFill/>
          <a:ln w="57150" cmpd="thinThick">
            <a:solidFill>
              <a:srgbClr val="00B050"/>
            </a:solidFill>
            <a:round/>
            <a:headEnd type="triangle" w="med" len="med"/>
            <a:tailEnd type="triangle" w="med" len="med"/>
          </a:ln>
        </p:spPr>
        <p:txBody>
          <a:bodyPr>
            <a:prstTxWarp prst="textNoShape">
              <a:avLst/>
            </a:prstTxWarp>
          </a:bodyPr>
          <a:lstStyle/>
          <a:p>
            <a:endParaRPr lang="en-US"/>
          </a:p>
        </p:txBody>
      </p:sp>
      <p:sp>
        <p:nvSpPr>
          <p:cNvPr id="8" name="TextBox 7"/>
          <p:cNvSpPr txBox="1"/>
          <p:nvPr/>
        </p:nvSpPr>
        <p:spPr>
          <a:xfrm>
            <a:off x="381000" y="3979343"/>
            <a:ext cx="5943600" cy="2345257"/>
          </a:xfrm>
          <a:prstGeom prst="rect">
            <a:avLst/>
          </a:prstGeom>
          <a:noFill/>
        </p:spPr>
        <p:txBody>
          <a:bodyPr wrap="square" rtlCol="0">
            <a:spAutoFit/>
          </a:bodyPr>
          <a:lstStyle/>
          <a:p>
            <a:r>
              <a:rPr lang="en-US" sz="2400" b="1" dirty="0" smtClean="0">
                <a:solidFill>
                  <a:srgbClr val="FFC000"/>
                </a:solidFill>
              </a:rPr>
              <a:t>Patient</a:t>
            </a:r>
          </a:p>
          <a:p>
            <a:r>
              <a:rPr lang="en-US" sz="2400" b="1" dirty="0" smtClean="0">
                <a:solidFill>
                  <a:srgbClr val="FFC000"/>
                </a:solidFill>
              </a:rPr>
              <a:t>Doc</a:t>
            </a:r>
          </a:p>
          <a:p>
            <a:r>
              <a:rPr lang="en-US" sz="2400" b="1" dirty="0" smtClean="0">
                <a:solidFill>
                  <a:srgbClr val="FFC000"/>
                </a:solidFill>
              </a:rPr>
              <a:t>Manager/Gateway </a:t>
            </a:r>
            <a:br>
              <a:rPr lang="en-US" sz="2400" b="1" dirty="0" smtClean="0">
                <a:solidFill>
                  <a:srgbClr val="FFC000"/>
                </a:solidFill>
              </a:rPr>
            </a:br>
            <a:r>
              <a:rPr lang="en-US" sz="2400" b="1" dirty="0" smtClean="0">
                <a:solidFill>
                  <a:schemeClr val="accent2">
                    <a:lumMod val="75000"/>
                  </a:schemeClr>
                </a:solidFill>
              </a:rPr>
              <a:t>Data center </a:t>
            </a:r>
          </a:p>
          <a:p>
            <a:r>
              <a:rPr lang="en-US" sz="2400" b="1" dirty="0" smtClean="0">
                <a:solidFill>
                  <a:schemeClr val="accent2">
                    <a:lumMod val="75000"/>
                  </a:schemeClr>
                </a:solidFill>
              </a:rPr>
              <a:t>Servers</a:t>
            </a:r>
            <a:endParaRPr lang="en-US" sz="2400" b="1" dirty="0">
              <a:solidFill>
                <a:schemeClr val="accent2">
                  <a:lumMod val="75000"/>
                </a:schemeClr>
              </a:solidFill>
            </a:endParaRPr>
          </a:p>
        </p:txBody>
      </p:sp>
      <p:sp>
        <p:nvSpPr>
          <p:cNvPr id="23" name="Line 11"/>
          <p:cNvSpPr>
            <a:spLocks noChangeShapeType="1"/>
          </p:cNvSpPr>
          <p:nvPr/>
        </p:nvSpPr>
        <p:spPr bwMode="auto">
          <a:xfrm flipH="1" flipV="1">
            <a:off x="5792691" y="4992110"/>
            <a:ext cx="231201" cy="475745"/>
          </a:xfrm>
          <a:prstGeom prst="line">
            <a:avLst/>
          </a:prstGeom>
          <a:noFill/>
          <a:ln w="57150" cmpd="thinThick">
            <a:solidFill>
              <a:srgbClr val="00B050"/>
            </a:solidFill>
            <a:round/>
            <a:headEnd type="triangle" w="med" len="med"/>
            <a:tailEnd type="triangle" w="med" len="med"/>
          </a:ln>
        </p:spPr>
        <p:txBody>
          <a:bodyPr>
            <a:prstTxWarp prst="textNoShape">
              <a:avLst/>
            </a:prstTxWarp>
          </a:bodyPr>
          <a:lstStyle/>
          <a:p>
            <a:endParaRPr lang="en-US"/>
          </a:p>
        </p:txBody>
      </p:sp>
    </p:spTree>
    <p:extLst>
      <p:ext uri="{BB962C8B-B14F-4D97-AF65-F5344CB8AC3E}">
        <p14:creationId xmlns:p14="http://schemas.microsoft.com/office/powerpoint/2010/main" val="37436287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8421"/>
                                        </p:tgtEl>
                                        <p:attrNameLst>
                                          <p:attrName>style.visibility</p:attrName>
                                        </p:attrNameLst>
                                      </p:cBhvr>
                                      <p:to>
                                        <p:strVal val="visible"/>
                                      </p:to>
                                    </p:set>
                                    <p:animEffect transition="in" filter="blinds(horizontal)">
                                      <p:cBhvr>
                                        <p:cTn id="7" dur="500"/>
                                        <p:tgtEl>
                                          <p:spTgt spid="188421"/>
                                        </p:tgtEl>
                                      </p:cBhvr>
                                    </p:animEffect>
                                  </p:childTnLst>
                                </p:cTn>
                              </p:par>
                              <p:par>
                                <p:cTn id="8" presetID="3" presetClass="entr" presetSubtype="10" fill="hold" nodeType="withEffect">
                                  <p:stCondLst>
                                    <p:cond delay="0"/>
                                  </p:stCondLst>
                                  <p:childTnLst>
                                    <p:set>
                                      <p:cBhvr>
                                        <p:cTn id="9" dur="1" fill="hold">
                                          <p:stCondLst>
                                            <p:cond delay="0"/>
                                          </p:stCondLst>
                                        </p:cTn>
                                        <p:tgtEl>
                                          <p:spTgt spid="188422">
                                            <p:txEl>
                                              <p:pRg st="0" end="0"/>
                                            </p:txEl>
                                          </p:spTgt>
                                        </p:tgtEl>
                                        <p:attrNameLst>
                                          <p:attrName>style.visibility</p:attrName>
                                        </p:attrNameLst>
                                      </p:cBhvr>
                                      <p:to>
                                        <p:strVal val="visible"/>
                                      </p:to>
                                    </p:set>
                                    <p:animEffect transition="in" filter="blinds(horizontal)">
                                      <p:cBhvr>
                                        <p:cTn id="10" dur="500"/>
                                        <p:tgtEl>
                                          <p:spTgt spid="18842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188421"/>
                                        </p:tgtEl>
                                      </p:cBhvr>
                                    </p:animEffect>
                                    <p:set>
                                      <p:cBhvr>
                                        <p:cTn id="15" dur="1" fill="hold">
                                          <p:stCondLst>
                                            <p:cond delay="499"/>
                                          </p:stCondLst>
                                        </p:cTn>
                                        <p:tgtEl>
                                          <p:spTgt spid="188421"/>
                                        </p:tgtEl>
                                        <p:attrNameLst>
                                          <p:attrName>style.visibility</p:attrName>
                                        </p:attrNameLst>
                                      </p:cBhvr>
                                      <p:to>
                                        <p:strVal val="hidden"/>
                                      </p:to>
                                    </p:set>
                                  </p:childTnLst>
                                </p:cTn>
                              </p:par>
                              <p:par>
                                <p:cTn id="16" presetID="3" presetClass="exit" presetSubtype="10" fill="hold" grpId="0" nodeType="withEffect">
                                  <p:stCondLst>
                                    <p:cond delay="0"/>
                                  </p:stCondLst>
                                  <p:childTnLst>
                                    <p:animEffect transition="out" filter="blinds(horizontal)">
                                      <p:cBhvr>
                                        <p:cTn id="17" dur="500"/>
                                        <p:tgtEl>
                                          <p:spTgt spid="188422">
                                            <p:txEl>
                                              <p:pRg st="0" end="0"/>
                                            </p:txEl>
                                          </p:spTgt>
                                        </p:tgtEl>
                                      </p:cBhvr>
                                    </p:animEffect>
                                    <p:set>
                                      <p:cBhvr>
                                        <p:cTn id="18" dur="1" fill="hold">
                                          <p:stCondLst>
                                            <p:cond delay="499"/>
                                          </p:stCondLst>
                                        </p:cTn>
                                        <p:tgtEl>
                                          <p:spTgt spid="188422">
                                            <p:txEl>
                                              <p:pRg st="0" end="0"/>
                                            </p:txEl>
                                          </p:spTgt>
                                        </p:tgtEl>
                                        <p:attrNameLst>
                                          <p:attrName>style.visibility</p:attrName>
                                        </p:attrNameLst>
                                      </p:cBhvr>
                                      <p:to>
                                        <p:strVal val="hidden"/>
                                      </p:to>
                                    </p:set>
                                  </p:childTnLst>
                                </p:cTn>
                              </p:par>
                              <p:par>
                                <p:cTn id="19" presetID="3" presetClass="entr" presetSubtype="10" fill="hold" grpId="0" nodeType="withEffect">
                                  <p:stCondLst>
                                    <p:cond delay="0"/>
                                  </p:stCondLst>
                                  <p:childTnLst>
                                    <p:set>
                                      <p:cBhvr>
                                        <p:cTn id="20" dur="1" fill="hold">
                                          <p:stCondLst>
                                            <p:cond delay="0"/>
                                          </p:stCondLst>
                                        </p:cTn>
                                        <p:tgtEl>
                                          <p:spTgt spid="188423"/>
                                        </p:tgtEl>
                                        <p:attrNameLst>
                                          <p:attrName>style.visibility</p:attrName>
                                        </p:attrNameLst>
                                      </p:cBhvr>
                                      <p:to>
                                        <p:strVal val="visible"/>
                                      </p:to>
                                    </p:set>
                                    <p:animEffect transition="in" filter="blinds(horizontal)">
                                      <p:cBhvr>
                                        <p:cTn id="21" dur="500"/>
                                        <p:tgtEl>
                                          <p:spTgt spid="18842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88424"/>
                                        </p:tgtEl>
                                        <p:attrNameLst>
                                          <p:attrName>style.visibility</p:attrName>
                                        </p:attrNameLst>
                                      </p:cBhvr>
                                      <p:to>
                                        <p:strVal val="visible"/>
                                      </p:to>
                                    </p:set>
                                    <p:animEffect transition="in" filter="blinds(horizontal)">
                                      <p:cBhvr>
                                        <p:cTn id="24" dur="500"/>
                                        <p:tgtEl>
                                          <p:spTgt spid="18842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grpId="1" nodeType="clickEffect">
                                  <p:stCondLst>
                                    <p:cond delay="0"/>
                                  </p:stCondLst>
                                  <p:childTnLst>
                                    <p:animEffect transition="out" filter="blinds(horizontal)">
                                      <p:cBhvr>
                                        <p:cTn id="28" dur="500"/>
                                        <p:tgtEl>
                                          <p:spTgt spid="188423"/>
                                        </p:tgtEl>
                                      </p:cBhvr>
                                    </p:animEffect>
                                    <p:set>
                                      <p:cBhvr>
                                        <p:cTn id="29" dur="1" fill="hold">
                                          <p:stCondLst>
                                            <p:cond delay="499"/>
                                          </p:stCondLst>
                                        </p:cTn>
                                        <p:tgtEl>
                                          <p:spTgt spid="188423"/>
                                        </p:tgtEl>
                                        <p:attrNameLst>
                                          <p:attrName>style.visibility</p:attrName>
                                        </p:attrNameLst>
                                      </p:cBhvr>
                                      <p:to>
                                        <p:strVal val="hidden"/>
                                      </p:to>
                                    </p:set>
                                  </p:childTnLst>
                                </p:cTn>
                              </p:par>
                              <p:par>
                                <p:cTn id="30" presetID="3" presetClass="exit" presetSubtype="10" fill="hold" grpId="1" nodeType="withEffect">
                                  <p:stCondLst>
                                    <p:cond delay="0"/>
                                  </p:stCondLst>
                                  <p:childTnLst>
                                    <p:animEffect transition="out" filter="blinds(horizontal)">
                                      <p:cBhvr>
                                        <p:cTn id="31" dur="500"/>
                                        <p:tgtEl>
                                          <p:spTgt spid="188424"/>
                                        </p:tgtEl>
                                      </p:cBhvr>
                                    </p:animEffect>
                                    <p:set>
                                      <p:cBhvr>
                                        <p:cTn id="32" dur="1" fill="hold">
                                          <p:stCondLst>
                                            <p:cond delay="499"/>
                                          </p:stCondLst>
                                        </p:cTn>
                                        <p:tgtEl>
                                          <p:spTgt spid="188424"/>
                                        </p:tgtEl>
                                        <p:attrNameLst>
                                          <p:attrName>style.visibility</p:attrName>
                                        </p:attrNameLst>
                                      </p:cBhvr>
                                      <p:to>
                                        <p:strVal val="hidden"/>
                                      </p:to>
                                    </p:set>
                                  </p:childTnLst>
                                </p:cTn>
                              </p:par>
                              <p:par>
                                <p:cTn id="33" presetID="3" presetClass="entr" presetSubtype="10" fill="hold" grpId="0" nodeType="withEffect">
                                  <p:stCondLst>
                                    <p:cond delay="0"/>
                                  </p:stCondLst>
                                  <p:childTnLst>
                                    <p:set>
                                      <p:cBhvr>
                                        <p:cTn id="34" dur="1" fill="hold">
                                          <p:stCondLst>
                                            <p:cond delay="0"/>
                                          </p:stCondLst>
                                        </p:cTn>
                                        <p:tgtEl>
                                          <p:spTgt spid="188425"/>
                                        </p:tgtEl>
                                        <p:attrNameLst>
                                          <p:attrName>style.visibility</p:attrName>
                                        </p:attrNameLst>
                                      </p:cBhvr>
                                      <p:to>
                                        <p:strVal val="visible"/>
                                      </p:to>
                                    </p:set>
                                    <p:animEffect transition="in" filter="blinds(horizontal)">
                                      <p:cBhvr>
                                        <p:cTn id="35" dur="500"/>
                                        <p:tgtEl>
                                          <p:spTgt spid="188425"/>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88426"/>
                                        </p:tgtEl>
                                        <p:attrNameLst>
                                          <p:attrName>style.visibility</p:attrName>
                                        </p:attrNameLst>
                                      </p:cBhvr>
                                      <p:to>
                                        <p:strVal val="visible"/>
                                      </p:to>
                                    </p:set>
                                    <p:animEffect transition="in" filter="blinds(horizontal)">
                                      <p:cBhvr>
                                        <p:cTn id="38" dur="500"/>
                                        <p:tgtEl>
                                          <p:spTgt spid="188426"/>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2" nodeType="clickEffect">
                                  <p:stCondLst>
                                    <p:cond delay="0"/>
                                  </p:stCondLst>
                                  <p:childTnLst>
                                    <p:set>
                                      <p:cBhvr>
                                        <p:cTn id="42" dur="1" fill="hold">
                                          <p:stCondLst>
                                            <p:cond delay="0"/>
                                          </p:stCondLst>
                                        </p:cTn>
                                        <p:tgtEl>
                                          <p:spTgt spid="188423"/>
                                        </p:tgtEl>
                                        <p:attrNameLst>
                                          <p:attrName>style.visibility</p:attrName>
                                        </p:attrNameLst>
                                      </p:cBhvr>
                                      <p:to>
                                        <p:strVal val="visible"/>
                                      </p:to>
                                    </p:set>
                                    <p:animEffect transition="in" filter="blinds(horizontal)">
                                      <p:cBhvr>
                                        <p:cTn id="43" dur="500"/>
                                        <p:tgtEl>
                                          <p:spTgt spid="188423"/>
                                        </p:tgtEl>
                                      </p:cBhvr>
                                    </p:animEffect>
                                  </p:childTnLst>
                                </p:cTn>
                              </p:par>
                              <p:par>
                                <p:cTn id="44" presetID="3" presetClass="entr" presetSubtype="10" fill="hold" grpId="2" nodeType="withEffect">
                                  <p:stCondLst>
                                    <p:cond delay="0"/>
                                  </p:stCondLst>
                                  <p:childTnLst>
                                    <p:set>
                                      <p:cBhvr>
                                        <p:cTn id="45" dur="1" fill="hold">
                                          <p:stCondLst>
                                            <p:cond delay="0"/>
                                          </p:stCondLst>
                                        </p:cTn>
                                        <p:tgtEl>
                                          <p:spTgt spid="188421"/>
                                        </p:tgtEl>
                                        <p:attrNameLst>
                                          <p:attrName>style.visibility</p:attrName>
                                        </p:attrNameLst>
                                      </p:cBhvr>
                                      <p:to>
                                        <p:strVal val="visible"/>
                                      </p:to>
                                    </p:set>
                                    <p:animEffect transition="in" filter="blinds(horizontal)">
                                      <p:cBhvr>
                                        <p:cTn id="46" dur="500"/>
                                        <p:tgtEl>
                                          <p:spTgt spid="188421"/>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88427"/>
                                        </p:tgtEl>
                                        <p:attrNameLst>
                                          <p:attrName>style.visibility</p:attrName>
                                        </p:attrNameLst>
                                      </p:cBhvr>
                                      <p:to>
                                        <p:strVal val="visible"/>
                                      </p:to>
                                    </p:set>
                                    <p:animEffect transition="in" filter="blinds(horizontal)">
                                      <p:cBhvr>
                                        <p:cTn id="49" dur="500"/>
                                        <p:tgtEl>
                                          <p:spTgt spid="188427"/>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88428"/>
                                        </p:tgtEl>
                                        <p:attrNameLst>
                                          <p:attrName>style.visibility</p:attrName>
                                        </p:attrNameLst>
                                      </p:cBhvr>
                                      <p:to>
                                        <p:strVal val="visible"/>
                                      </p:to>
                                    </p:set>
                                    <p:animEffect transition="in" filter="blinds(horizontal)">
                                      <p:cBhvr>
                                        <p:cTn id="52" dur="500"/>
                                        <p:tgtEl>
                                          <p:spTgt spid="188428"/>
                                        </p:tgtEl>
                                      </p:cBhvr>
                                    </p:animEffect>
                                  </p:childTnLst>
                                </p:cTn>
                              </p:par>
                              <p:par>
                                <p:cTn id="53" presetID="1" presetClass="entr" presetSubtype="0" fill="hold" grpId="1" nodeType="withEffect">
                                  <p:stCondLst>
                                    <p:cond delay="0"/>
                                  </p:stCondLst>
                                  <p:childTnLst>
                                    <p:set>
                                      <p:cBhvr>
                                        <p:cTn id="54" dur="1" fill="hold">
                                          <p:stCondLst>
                                            <p:cond delay="0"/>
                                          </p:stCondLst>
                                        </p:cTn>
                                        <p:tgtEl>
                                          <p:spTgt spid="188422">
                                            <p:txEl>
                                              <p:pRg st="0" end="0"/>
                                            </p:txEl>
                                          </p:spTgt>
                                        </p:tgtEl>
                                        <p:attrNameLst>
                                          <p:attrName>style.visibility</p:attrName>
                                        </p:attrNameLst>
                                      </p:cBhvr>
                                      <p:to>
                                        <p:strVal val="visible"/>
                                      </p:to>
                                    </p:set>
                                  </p:childTnLst>
                                </p:cTn>
                              </p:par>
                              <p:par>
                                <p:cTn id="55" presetID="1" presetClass="entr" presetSubtype="0" fill="hold" grpId="2" nodeType="withEffect">
                                  <p:stCondLst>
                                    <p:cond delay="0"/>
                                  </p:stCondLst>
                                  <p:childTnLst>
                                    <p:set>
                                      <p:cBhvr>
                                        <p:cTn id="56" dur="1" fill="hold">
                                          <p:stCondLst>
                                            <p:cond delay="0"/>
                                          </p:stCondLst>
                                        </p:cTn>
                                        <p:tgtEl>
                                          <p:spTgt spid="188424"/>
                                        </p:tgtEl>
                                        <p:attrNameLst>
                                          <p:attrName>style.visibility</p:attrName>
                                        </p:attrNameLst>
                                      </p:cBhvr>
                                      <p:to>
                                        <p:strVal val="visible"/>
                                      </p:to>
                                    </p:set>
                                  </p:childTnLst>
                                </p:cTn>
                              </p:par>
                              <p:par>
                                <p:cTn id="57" presetID="3" presetClass="entr" presetSubtype="1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linds(horizontal)">
                                      <p:cBhvr>
                                        <p:cTn id="59" dur="500"/>
                                        <p:tgtEl>
                                          <p:spTgt spid="22"/>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linds(horizontal)">
                                      <p:cBhvr>
                                        <p:cTn id="6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2" grpId="0" build="allAtOnce"/>
      <p:bldP spid="188422" grpId="1" build="allAtOnce"/>
      <p:bldP spid="188424" grpId="0"/>
      <p:bldP spid="188424" grpId="1"/>
      <p:bldP spid="188424" grpId="2"/>
      <p:bldP spid="188426" grpId="0"/>
      <p:bldP spid="188427" grpId="0" animBg="1"/>
      <p:bldP spid="188428" grpId="0" animBg="1"/>
      <p:bldP spid="188421" grpId="0" animBg="1"/>
      <p:bldP spid="188421" grpId="1" animBg="1"/>
      <p:bldP spid="188421" grpId="2" animBg="1"/>
      <p:bldP spid="188423" grpId="0" animBg="1"/>
      <p:bldP spid="188423" grpId="1" animBg="1"/>
      <p:bldP spid="188423" grpId="2" animBg="1"/>
      <p:bldP spid="188425" grpId="0" animBg="1"/>
      <p:bldP spid="22" grpId="0" animBg="1"/>
      <p:bldP spid="2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title" sz="quarter"/>
          </p:nvPr>
        </p:nvSpPr>
        <p:spPr>
          <a:xfrm>
            <a:off x="172411" y="228600"/>
            <a:ext cx="8799178" cy="1150973"/>
          </a:xfrm>
        </p:spPr>
        <p:txBody>
          <a:bodyPr/>
          <a:lstStyle/>
          <a:p>
            <a:pPr algn="ctr"/>
            <a:r>
              <a:rPr lang="en-US" altLang="zh-CN" sz="3600" dirty="0" smtClean="0">
                <a:ea typeface="宋体" charset="-122"/>
                <a:cs typeface="宋体" charset="-122"/>
              </a:rPr>
              <a:t>Cloud </a:t>
            </a:r>
            <a:r>
              <a:rPr lang="en-US" altLang="zh-CN" sz="3600" dirty="0" err="1" smtClean="0">
                <a:ea typeface="宋体" charset="-122"/>
                <a:cs typeface="宋体" charset="-122"/>
              </a:rPr>
              <a:t>Telehealth</a:t>
            </a:r>
            <a:endParaRPr lang="zh-CN" altLang="en-US" sz="3600" dirty="0">
              <a:ea typeface="宋体" charset="-122"/>
              <a:cs typeface="宋体" charset="-122"/>
            </a:endParaRPr>
          </a:p>
        </p:txBody>
      </p:sp>
      <p:sp>
        <p:nvSpPr>
          <p:cNvPr id="130052"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130053" name="Rectangle 12"/>
          <p:cNvSpPr>
            <a:spLocks noChangeArrowheads="1"/>
          </p:cNvSpPr>
          <p:nvPr/>
        </p:nvSpPr>
        <p:spPr bwMode="auto">
          <a:xfrm>
            <a:off x="0" y="289560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130054"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130055" name="Oval 15"/>
          <p:cNvSpPr>
            <a:spLocks noChangeArrowheads="1"/>
          </p:cNvSpPr>
          <p:nvPr/>
        </p:nvSpPr>
        <p:spPr bwMode="auto">
          <a:xfrm>
            <a:off x="3124200" y="1828800"/>
            <a:ext cx="1981200" cy="1828800"/>
          </a:xfrm>
          <a:prstGeom prst="ellipse">
            <a:avLst/>
          </a:prstGeom>
          <a:noFill/>
          <a:ln w="9525">
            <a:noFill/>
            <a:round/>
            <a:headEnd/>
            <a:tailEnd/>
          </a:ln>
        </p:spPr>
        <p:txBody>
          <a:bodyPr wrap="none" anchor="ctr">
            <a:prstTxWarp prst="textNoShape">
              <a:avLst/>
            </a:prstTxWarp>
          </a:bodyPr>
          <a:lstStyle/>
          <a:p>
            <a:endParaRPr lang="en-US"/>
          </a:p>
        </p:txBody>
      </p:sp>
      <p:sp>
        <p:nvSpPr>
          <p:cNvPr id="130056" name="Rectangle 16"/>
          <p:cNvSpPr>
            <a:spLocks noChangeArrowheads="1"/>
          </p:cNvSpPr>
          <p:nvPr/>
        </p:nvSpPr>
        <p:spPr bwMode="auto">
          <a:xfrm>
            <a:off x="228600" y="1627188"/>
            <a:ext cx="9144000" cy="4419600"/>
          </a:xfrm>
          <a:prstGeom prst="rect">
            <a:avLst/>
          </a:prstGeom>
          <a:noFill/>
          <a:ln w="9525">
            <a:noFill/>
            <a:miter lim="800000"/>
            <a:headEnd/>
            <a:tailEnd/>
          </a:ln>
        </p:spPr>
        <p:txBody>
          <a:bodyPr>
            <a:prstTxWarp prst="textNoShape">
              <a:avLst/>
            </a:prstTxWarp>
          </a:bodyPr>
          <a:lstStyle/>
          <a:p>
            <a:pPr marL="342900" indent="-342900">
              <a:buFont typeface="Wingdings" charset="2"/>
              <a:buChar char="n"/>
            </a:pPr>
            <a:r>
              <a:rPr lang="en-US" sz="3200" dirty="0" smtClean="0"/>
              <a:t>3 key points of Cloud </a:t>
            </a:r>
            <a:r>
              <a:rPr lang="en-US" sz="3200" dirty="0" err="1" smtClean="0"/>
              <a:t>Telehealth</a:t>
            </a:r>
            <a:endParaRPr lang="en-US" sz="2000" dirty="0" smtClean="0"/>
          </a:p>
          <a:p>
            <a:pPr marL="742950" lvl="1" indent="-285750">
              <a:buClr>
                <a:schemeClr val="hlink"/>
              </a:buClr>
              <a:buSzPct val="55000"/>
              <a:buFont typeface="Wingdings" charset="2"/>
              <a:buChar char="n"/>
            </a:pPr>
            <a:r>
              <a:rPr lang="en-US" sz="2600" b="1" dirty="0">
                <a:solidFill>
                  <a:srgbClr val="000099"/>
                </a:solidFill>
              </a:rPr>
              <a:t>Speed: </a:t>
            </a:r>
            <a:r>
              <a:rPr lang="en-US" sz="2600" b="1" dirty="0" smtClean="0">
                <a:solidFill>
                  <a:srgbClr val="000099"/>
                </a:solidFill>
              </a:rPr>
              <a:t> </a:t>
            </a:r>
            <a:r>
              <a:rPr lang="en-US" sz="2600" dirty="0">
                <a:solidFill>
                  <a:srgbClr val="000099"/>
                </a:solidFill>
              </a:rPr>
              <a:t>is </a:t>
            </a:r>
            <a:r>
              <a:rPr lang="en-US" sz="2600" dirty="0" smtClean="0">
                <a:solidFill>
                  <a:srgbClr val="000099"/>
                </a:solidFill>
              </a:rPr>
              <a:t>a </a:t>
            </a:r>
            <a:r>
              <a:rPr lang="en-US" sz="2600" dirty="0">
                <a:solidFill>
                  <a:srgbClr val="000099"/>
                </a:solidFill>
              </a:rPr>
              <a:t>race against time and </a:t>
            </a:r>
            <a:r>
              <a:rPr lang="en-US" sz="2600" dirty="0" smtClean="0">
                <a:solidFill>
                  <a:srgbClr val="000099"/>
                </a:solidFill>
              </a:rPr>
              <a:t>death</a:t>
            </a:r>
            <a:r>
              <a:rPr lang="en-US" sz="2600" dirty="0" smtClean="0"/>
              <a:t>, people expect </a:t>
            </a:r>
            <a:r>
              <a:rPr lang="en-US" sz="2600" dirty="0"/>
              <a:t>highly on the </a:t>
            </a:r>
            <a:r>
              <a:rPr lang="en-US" sz="2600" dirty="0" smtClean="0"/>
              <a:t>speed.</a:t>
            </a:r>
            <a:endParaRPr lang="en-US" sz="2600" dirty="0"/>
          </a:p>
          <a:p>
            <a:pPr marL="742950" lvl="1" indent="-285750">
              <a:buClr>
                <a:schemeClr val="hlink"/>
              </a:buClr>
              <a:buSzPct val="55000"/>
              <a:buFont typeface="Wingdings" charset="2"/>
              <a:buChar char="n"/>
            </a:pPr>
            <a:r>
              <a:rPr lang="en-US" sz="2600" b="1" dirty="0" smtClean="0">
                <a:solidFill>
                  <a:srgbClr val="000099"/>
                </a:solidFill>
              </a:rPr>
              <a:t>Accuracy: </a:t>
            </a:r>
            <a:r>
              <a:rPr lang="en-US" sz="2600" dirty="0">
                <a:solidFill>
                  <a:srgbClr val="000099"/>
                </a:solidFill>
              </a:rPr>
              <a:t>take a long time </a:t>
            </a:r>
            <a:r>
              <a:rPr lang="en-US" sz="2600" dirty="0"/>
              <a:t>if we want to get high accuracy results with complex algorithms. simple and rough methods, fast response -- unreliable results </a:t>
            </a:r>
          </a:p>
          <a:p>
            <a:pPr marL="742950" lvl="1" indent="-285750">
              <a:buClr>
                <a:schemeClr val="hlink"/>
              </a:buClr>
              <a:buSzPct val="55000"/>
              <a:buFont typeface="Wingdings" charset="2"/>
              <a:buChar char="n"/>
            </a:pPr>
            <a:r>
              <a:rPr lang="en-US" sz="2600" b="1" dirty="0">
                <a:solidFill>
                  <a:srgbClr val="000099"/>
                </a:solidFill>
              </a:rPr>
              <a:t>Reliability: </a:t>
            </a:r>
            <a:r>
              <a:rPr lang="en-US" sz="2600" dirty="0"/>
              <a:t>sometimes, </a:t>
            </a:r>
            <a:r>
              <a:rPr lang="en-US" sz="2600" dirty="0">
                <a:solidFill>
                  <a:srgbClr val="000099"/>
                </a:solidFill>
              </a:rPr>
              <a:t>keep the interactions </a:t>
            </a:r>
            <a:r>
              <a:rPr lang="en-US" sz="2600" dirty="0" smtClean="0"/>
              <a:t>between </a:t>
            </a:r>
            <a:r>
              <a:rPr lang="en-US" sz="2600" dirty="0"/>
              <a:t>patients and doctors </a:t>
            </a:r>
            <a:r>
              <a:rPr lang="en-US" sz="2600" dirty="0">
                <a:solidFill>
                  <a:srgbClr val="000099"/>
                </a:solidFill>
              </a:rPr>
              <a:t>continuously</a:t>
            </a:r>
            <a:r>
              <a:rPr lang="en-US" sz="2600" dirty="0"/>
              <a:t> even if the host server is </a:t>
            </a:r>
            <a:r>
              <a:rPr lang="en-US" sz="2600" dirty="0" smtClean="0"/>
              <a:t>busy, especially </a:t>
            </a:r>
            <a:r>
              <a:rPr lang="en-US" sz="2600" dirty="0" err="1" smtClean="0"/>
              <a:t>telesurgecy</a:t>
            </a:r>
            <a:r>
              <a:rPr lang="en-US" sz="2600" dirty="0" smtClean="0"/>
              <a:t>.</a:t>
            </a:r>
            <a:endParaRPr lang="en-US" sz="2600" dirty="0"/>
          </a:p>
          <a:p>
            <a:pPr marL="742950" lvl="1" indent="-285750">
              <a:buClr>
                <a:schemeClr val="hlink"/>
              </a:buClr>
              <a:buSzPct val="55000"/>
              <a:buFont typeface="Wingdings" charset="2"/>
              <a:buChar char="n"/>
            </a:pPr>
            <a:endParaRPr lang="en-US" sz="2400" dirty="0"/>
          </a:p>
          <a:p>
            <a:pPr marL="742950" lvl="1" indent="-285750">
              <a:buClr>
                <a:schemeClr val="hlink"/>
              </a:buClr>
              <a:buSzPct val="55000"/>
              <a:buFont typeface="Wingdings" charset="2"/>
              <a:buChar char="n"/>
            </a:pPr>
            <a:endParaRPr lang="en-US" sz="2400" dirty="0"/>
          </a:p>
          <a:p>
            <a:endParaRPr lang="en-US" altLang="zh-CN" sz="2400" dirty="0">
              <a:latin typeface="+mn-lt"/>
            </a:endParaRPr>
          </a:p>
        </p:txBody>
      </p:sp>
    </p:spTree>
    <p:extLst>
      <p:ext uri="{BB962C8B-B14F-4D97-AF65-F5344CB8AC3E}">
        <p14:creationId xmlns:p14="http://schemas.microsoft.com/office/powerpoint/2010/main" val="115664380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title" sz="quarter"/>
          </p:nvPr>
        </p:nvSpPr>
        <p:spPr>
          <a:xfrm>
            <a:off x="172411" y="228600"/>
            <a:ext cx="8799178" cy="1150973"/>
          </a:xfrm>
        </p:spPr>
        <p:txBody>
          <a:bodyPr/>
          <a:lstStyle/>
          <a:p>
            <a:pPr algn="ctr"/>
            <a:r>
              <a:rPr lang="en-US" altLang="zh-CN" sz="3600" dirty="0" smtClean="0">
                <a:ea typeface="宋体" charset="-122"/>
                <a:cs typeface="宋体" charset="-122"/>
              </a:rPr>
              <a:t>Cloud Telehealth: </a:t>
            </a:r>
            <a:r>
              <a:rPr lang="en-US" altLang="zh-CN" sz="3600" dirty="0">
                <a:ea typeface="宋体" charset="-122"/>
                <a:cs typeface="宋体" charset="-122"/>
              </a:rPr>
              <a:t>C</a:t>
            </a:r>
            <a:r>
              <a:rPr lang="en-US" altLang="zh-CN" sz="3600" dirty="0" smtClean="0">
                <a:ea typeface="宋体" charset="-122"/>
                <a:cs typeface="宋体" charset="-122"/>
              </a:rPr>
              <a:t>ase </a:t>
            </a:r>
            <a:r>
              <a:rPr lang="en-US" altLang="zh-CN" sz="3600" dirty="0" smtClean="0">
                <a:ea typeface="宋体" charset="-122"/>
                <a:cs typeface="宋体" charset="-122"/>
              </a:rPr>
              <a:t>1</a:t>
            </a:r>
            <a:endParaRPr lang="zh-CN" altLang="en-US" sz="3600" dirty="0">
              <a:ea typeface="宋体" charset="-122"/>
              <a:cs typeface="宋体" charset="-122"/>
            </a:endParaRPr>
          </a:p>
        </p:txBody>
      </p:sp>
      <p:sp>
        <p:nvSpPr>
          <p:cNvPr id="130052"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130053" name="Rectangle 12"/>
          <p:cNvSpPr>
            <a:spLocks noChangeArrowheads="1"/>
          </p:cNvSpPr>
          <p:nvPr/>
        </p:nvSpPr>
        <p:spPr bwMode="auto">
          <a:xfrm>
            <a:off x="0" y="289560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130054"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130055" name="Oval 15"/>
          <p:cNvSpPr>
            <a:spLocks noChangeArrowheads="1"/>
          </p:cNvSpPr>
          <p:nvPr/>
        </p:nvSpPr>
        <p:spPr bwMode="auto">
          <a:xfrm>
            <a:off x="3124200" y="1828800"/>
            <a:ext cx="1981200" cy="1828800"/>
          </a:xfrm>
          <a:prstGeom prst="ellipse">
            <a:avLst/>
          </a:prstGeom>
          <a:noFill/>
          <a:ln w="9525">
            <a:noFill/>
            <a:round/>
            <a:headEnd/>
            <a:tailEnd/>
          </a:ln>
        </p:spPr>
        <p:txBody>
          <a:bodyPr wrap="none" anchor="ctr">
            <a:prstTxWarp prst="textNoShape">
              <a:avLst/>
            </a:prstTxWarp>
          </a:bodyPr>
          <a:lstStyle/>
          <a:p>
            <a:endParaRPr lang="en-US"/>
          </a:p>
        </p:txBody>
      </p:sp>
      <p:sp>
        <p:nvSpPr>
          <p:cNvPr id="130056" name="Rectangle 16"/>
          <p:cNvSpPr>
            <a:spLocks noChangeArrowheads="1"/>
          </p:cNvSpPr>
          <p:nvPr/>
        </p:nvSpPr>
        <p:spPr bwMode="auto">
          <a:xfrm>
            <a:off x="228600" y="1627188"/>
            <a:ext cx="8915400" cy="4419600"/>
          </a:xfrm>
          <a:prstGeom prst="rect">
            <a:avLst/>
          </a:prstGeom>
          <a:noFill/>
          <a:ln w="9525">
            <a:noFill/>
            <a:miter lim="800000"/>
            <a:headEnd/>
            <a:tailEnd/>
          </a:ln>
        </p:spPr>
        <p:txBody>
          <a:bodyPr>
            <a:prstTxWarp prst="textNoShape">
              <a:avLst/>
            </a:prstTxWarp>
          </a:bodyPr>
          <a:lstStyle/>
          <a:p>
            <a:pPr marL="342900" indent="-342900">
              <a:buFont typeface="Wingdings" charset="2"/>
              <a:buChar char="n"/>
            </a:pPr>
            <a:r>
              <a:rPr lang="en-US" sz="2000" dirty="0" smtClean="0"/>
              <a:t>Manager</a:t>
            </a:r>
            <a:r>
              <a:rPr lang="en-US" sz="2000" dirty="0" smtClean="0">
                <a:solidFill>
                  <a:srgbClr val="000099"/>
                </a:solidFill>
              </a:rPr>
              <a:t> looks for </a:t>
            </a:r>
            <a:r>
              <a:rPr lang="en-US" altLang="zh-CN" sz="2000" dirty="0" smtClean="0">
                <a:solidFill>
                  <a:srgbClr val="000099"/>
                </a:solidFill>
              </a:rPr>
              <a:t>proper </a:t>
            </a:r>
            <a:r>
              <a:rPr lang="en-US" sz="2000" dirty="0" smtClean="0">
                <a:solidFill>
                  <a:srgbClr val="000099"/>
                </a:solidFill>
              </a:rPr>
              <a:t>servers, servers check </a:t>
            </a:r>
            <a:r>
              <a:rPr lang="en-US" sz="2000" dirty="0">
                <a:solidFill>
                  <a:srgbClr val="000099"/>
                </a:solidFill>
              </a:rPr>
              <a:t>big data </a:t>
            </a:r>
            <a:r>
              <a:rPr lang="en-US" sz="2000" dirty="0" smtClean="0"/>
              <a:t>in distributed centers </a:t>
            </a:r>
            <a:r>
              <a:rPr lang="en-US" sz="2000" dirty="0"/>
              <a:t>to </a:t>
            </a:r>
            <a:r>
              <a:rPr lang="en-US" sz="2000" dirty="0" smtClean="0">
                <a:solidFill>
                  <a:srgbClr val="000099"/>
                </a:solidFill>
              </a:rPr>
              <a:t>compare patient info. with </a:t>
            </a:r>
            <a:r>
              <a:rPr lang="en-US" sz="2000" dirty="0">
                <a:solidFill>
                  <a:srgbClr val="000099"/>
                </a:solidFill>
              </a:rPr>
              <a:t>h</a:t>
            </a:r>
            <a:r>
              <a:rPr lang="en-US" sz="2000" dirty="0" smtClean="0">
                <a:solidFill>
                  <a:srgbClr val="000099"/>
                </a:solidFill>
              </a:rPr>
              <a:t>istorical big data </a:t>
            </a:r>
            <a:r>
              <a:rPr lang="en-US" altLang="zh-CN" sz="2000" dirty="0" smtClean="0"/>
              <a:t>in time.</a:t>
            </a:r>
          </a:p>
          <a:p>
            <a:pPr marL="342900" indent="-342900">
              <a:buFont typeface="Wingdings" charset="2"/>
              <a:buChar char="n"/>
            </a:pPr>
            <a:r>
              <a:rPr lang="en-US" sz="2000" dirty="0" smtClean="0"/>
              <a:t>Tasks of comparing big data should </a:t>
            </a:r>
            <a:r>
              <a:rPr lang="en-US" sz="2000" dirty="0" smtClean="0">
                <a:solidFill>
                  <a:srgbClr val="000099"/>
                </a:solidFill>
              </a:rPr>
              <a:t>be assigned to multiple Servers</a:t>
            </a:r>
            <a:r>
              <a:rPr lang="en-US" sz="2000" dirty="0" smtClean="0"/>
              <a:t>. </a:t>
            </a:r>
            <a:r>
              <a:rPr lang="en-US" sz="2000" b="1" dirty="0" smtClean="0">
                <a:solidFill>
                  <a:srgbClr val="000099"/>
                </a:solidFill>
              </a:rPr>
              <a:t>Guarantee each server finish its own tasks in time.</a:t>
            </a:r>
          </a:p>
          <a:p>
            <a:pPr marL="342900" indent="-342900">
              <a:buFont typeface="Wingdings" charset="2"/>
              <a:buChar char="n"/>
            </a:pPr>
            <a:r>
              <a:rPr lang="en-US" sz="2000" b="1" dirty="0" smtClean="0">
                <a:solidFill>
                  <a:srgbClr val="000099"/>
                </a:solidFill>
              </a:rPr>
              <a:t>How to do? </a:t>
            </a:r>
            <a:br>
              <a:rPr lang="en-US" sz="2000" b="1" dirty="0" smtClean="0">
                <a:solidFill>
                  <a:srgbClr val="000099"/>
                </a:solidFill>
              </a:rPr>
            </a:br>
            <a:r>
              <a:rPr lang="en-US" sz="2000" b="1" dirty="0" smtClean="0">
                <a:solidFill>
                  <a:srgbClr val="000099"/>
                </a:solidFill>
              </a:rPr>
              <a:t>HB (</a:t>
            </a:r>
            <a:r>
              <a:rPr lang="en-US" sz="2000" dirty="0" smtClean="0">
                <a:solidFill>
                  <a:srgbClr val="000099"/>
                </a:solidFill>
              </a:rPr>
              <a:t>lead </a:t>
            </a:r>
            <a:r>
              <a:rPr lang="en-US" sz="2000" dirty="0">
                <a:solidFill>
                  <a:srgbClr val="000099"/>
                </a:solidFill>
              </a:rPr>
              <a:t>to large flow and use too many bandwidth </a:t>
            </a:r>
            <a:r>
              <a:rPr lang="en-US" sz="2000" dirty="0" smtClean="0">
                <a:solidFill>
                  <a:srgbClr val="000099"/>
                </a:solidFill>
              </a:rPr>
              <a:t>resources) </a:t>
            </a:r>
            <a:r>
              <a:rPr lang="en-US" sz="2000" b="1" dirty="0" smtClean="0">
                <a:solidFill>
                  <a:srgbClr val="000099"/>
                </a:solidFill>
              </a:rPr>
              <a:t>or FD…</a:t>
            </a:r>
            <a:endParaRPr lang="en-US" sz="2000" b="1" dirty="0">
              <a:solidFill>
                <a:srgbClr val="000099"/>
              </a:solidFill>
            </a:endParaRPr>
          </a:p>
          <a:p>
            <a:pPr marL="742950" lvl="1" indent="-285750">
              <a:buClr>
                <a:schemeClr val="hlink"/>
              </a:buClr>
              <a:buSzPct val="55000"/>
              <a:buFont typeface="Wingdings" charset="2"/>
              <a:buChar char="n"/>
            </a:pPr>
            <a:endParaRPr lang="en-US" sz="2000" dirty="0" smtClean="0"/>
          </a:p>
          <a:p>
            <a:pPr marL="742950" lvl="1" indent="-285750">
              <a:buClr>
                <a:schemeClr val="hlink"/>
              </a:buClr>
              <a:buSzPct val="55000"/>
              <a:buFont typeface="Wingdings" charset="2"/>
              <a:buChar char="n"/>
            </a:pPr>
            <a:endParaRPr lang="en-US" sz="2000" dirty="0"/>
          </a:p>
          <a:p>
            <a:pPr marL="742950" lvl="1" indent="-285750">
              <a:buClr>
                <a:schemeClr val="hlink"/>
              </a:buClr>
              <a:buSzPct val="55000"/>
              <a:buFont typeface="Wingdings" charset="2"/>
              <a:buChar char="n"/>
            </a:pPr>
            <a:endParaRPr lang="en-US" sz="2000" dirty="0"/>
          </a:p>
          <a:p>
            <a:pPr lvl="1">
              <a:buClr>
                <a:schemeClr val="hlink"/>
              </a:buClr>
              <a:buSzPct val="55000"/>
            </a:pPr>
            <a:endParaRPr lang="en-US" sz="2000" dirty="0" smtClean="0"/>
          </a:p>
          <a:p>
            <a:pPr marL="742950" lvl="1" indent="-285750">
              <a:buClr>
                <a:schemeClr val="hlink"/>
              </a:buClr>
              <a:buSzPct val="55000"/>
              <a:buFont typeface="Wingdings" charset="2"/>
              <a:buChar char="n"/>
            </a:pPr>
            <a:endParaRPr lang="en-US" sz="2400" b="1" dirty="0">
              <a:solidFill>
                <a:srgbClr val="000099"/>
              </a:solidFill>
            </a:endParaRPr>
          </a:p>
          <a:p>
            <a:pPr lvl="1">
              <a:buClr>
                <a:schemeClr val="hlink"/>
              </a:buClr>
              <a:buSzPct val="55000"/>
            </a:pPr>
            <a:endParaRPr lang="en-US" sz="2400" dirty="0"/>
          </a:p>
          <a:p>
            <a:pPr marL="742950" lvl="1" indent="-285750">
              <a:buClr>
                <a:schemeClr val="hlink"/>
              </a:buClr>
              <a:buSzPct val="55000"/>
              <a:buFont typeface="Wingdings" charset="2"/>
              <a:buChar char="n"/>
            </a:pPr>
            <a:endParaRPr lang="en-US" sz="2400" dirty="0"/>
          </a:p>
          <a:p>
            <a:pPr marL="742950" lvl="1" indent="-285750">
              <a:buClr>
                <a:schemeClr val="hlink"/>
              </a:buClr>
              <a:buSzPct val="55000"/>
              <a:buFont typeface="Wingdings" charset="2"/>
              <a:buChar char="n"/>
            </a:pPr>
            <a:endParaRPr lang="en-US" sz="2400" dirty="0"/>
          </a:p>
          <a:p>
            <a:endParaRPr lang="en-US" altLang="zh-CN" sz="2400" dirty="0">
              <a:latin typeface="+mn-lt"/>
            </a:endParaRPr>
          </a:p>
        </p:txBody>
      </p:sp>
      <p:grpSp>
        <p:nvGrpSpPr>
          <p:cNvPr id="8" name="Group 7"/>
          <p:cNvGrpSpPr/>
          <p:nvPr/>
        </p:nvGrpSpPr>
        <p:grpSpPr>
          <a:xfrm>
            <a:off x="304800" y="4016916"/>
            <a:ext cx="8534400" cy="2155284"/>
            <a:chOff x="457200" y="2480583"/>
            <a:chExt cx="8534400" cy="2155284"/>
          </a:xfrm>
        </p:grpSpPr>
        <p:sp>
          <p:nvSpPr>
            <p:cNvPr id="9" name="Rectangle 8"/>
            <p:cNvSpPr/>
            <p:nvPr/>
          </p:nvSpPr>
          <p:spPr>
            <a:xfrm>
              <a:off x="7358835" y="4064913"/>
              <a:ext cx="1023165" cy="398892"/>
            </a:xfrm>
            <a:prstGeom prst="rect">
              <a:avLst/>
            </a:prstGeom>
          </p:spPr>
          <p:txBody>
            <a:bodyPr wrap="none">
              <a:spAutoFit/>
            </a:bodyPr>
            <a:lstStyle/>
            <a:p>
              <a:r>
                <a:rPr lang="en-US" sz="2000" dirty="0" smtClean="0"/>
                <a:t>Servers</a:t>
              </a:r>
              <a:endParaRPr lang="en-US" sz="2000"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3469" y="2607940"/>
              <a:ext cx="908131" cy="4549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1" name="Group 10"/>
            <p:cNvGrpSpPr/>
            <p:nvPr/>
          </p:nvGrpSpPr>
          <p:grpSpPr>
            <a:xfrm>
              <a:off x="3685907" y="2480583"/>
              <a:ext cx="2014940" cy="1692978"/>
              <a:chOff x="3685907" y="2480583"/>
              <a:chExt cx="2014940" cy="1692978"/>
            </a:xfrm>
          </p:grpSpPr>
          <p:sp>
            <p:nvSpPr>
              <p:cNvPr id="23" name="Rectangle 22"/>
              <p:cNvSpPr/>
              <p:nvPr/>
            </p:nvSpPr>
            <p:spPr>
              <a:xfrm>
                <a:off x="3685907" y="3563508"/>
                <a:ext cx="1800493" cy="398892"/>
              </a:xfrm>
              <a:prstGeom prst="rect">
                <a:avLst/>
              </a:prstGeom>
            </p:spPr>
            <p:txBody>
              <a:bodyPr wrap="none">
                <a:spAutoFit/>
              </a:bodyPr>
              <a:lstStyle/>
              <a:p>
                <a:r>
                  <a:rPr lang="en-US" sz="2000" dirty="0" smtClean="0"/>
                  <a:t>Manager node</a:t>
                </a:r>
                <a:endParaRPr lang="en-US" sz="2000" dirty="0"/>
              </a:p>
            </p:txBody>
          </p:sp>
          <p:pic>
            <p:nvPicPr>
              <p:cNvPr id="24"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2480583"/>
                <a:ext cx="1862138" cy="1481817"/>
              </a:xfrm>
              <a:prstGeom prst="rect">
                <a:avLst/>
              </a:prstGeom>
              <a:solidFill>
                <a:schemeClr val="accent1">
                  <a:alpha val="24000"/>
                </a:schemeClr>
              </a:solidFill>
              <a:ln>
                <a:noFill/>
              </a:ln>
              <a:effectLst/>
              <a:extLst/>
            </p:spPr>
          </p:pic>
          <p:pic>
            <p:nvPicPr>
              <p:cNvPr id="25" name="Picture 35"/>
              <p:cNvPicPr>
                <a:picLocks noChangeAspect="1" noChangeArrowheads="1"/>
              </p:cNvPicPr>
              <p:nvPr/>
            </p:nvPicPr>
            <p:blipFill>
              <a:blip r:embed="rId5">
                <a:extLst>
                  <a:ext uri="{28A0092B-C50C-407E-A947-70E740481C1C}">
                    <a14:useLocalDpi xmlns:a14="http://schemas.microsoft.com/office/drawing/2010/main" val="0"/>
                  </a:ext>
                </a:extLst>
              </a:blip>
              <a:srcRect b="55605"/>
              <a:stretch>
                <a:fillRect/>
              </a:stretch>
            </p:blipFill>
            <p:spPr bwMode="auto">
              <a:xfrm>
                <a:off x="4267200" y="2835415"/>
                <a:ext cx="1433647" cy="1338146"/>
              </a:xfrm>
              <a:prstGeom prst="rect">
                <a:avLst/>
              </a:prstGeom>
              <a:noFill/>
              <a:ln w="9525" algn="ctr">
                <a:solidFill>
                  <a:schemeClr val="tx1">
                    <a:alpha val="49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2" name="Group 11"/>
            <p:cNvGrpSpPr/>
            <p:nvPr/>
          </p:nvGrpSpPr>
          <p:grpSpPr>
            <a:xfrm>
              <a:off x="457200" y="2709310"/>
              <a:ext cx="1976760" cy="1627066"/>
              <a:chOff x="233040" y="2743200"/>
              <a:chExt cx="1976760" cy="1627066"/>
            </a:xfrm>
          </p:grpSpPr>
          <p:pic>
            <p:nvPicPr>
              <p:cNvPr id="19" name="Picture 26" descr="Refer to speaker not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080" y="2943225"/>
                <a:ext cx="990720" cy="96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440" y="3026309"/>
                <a:ext cx="833760" cy="831316"/>
              </a:xfrm>
              <a:prstGeom prst="rect">
                <a:avLst/>
              </a:prstGeom>
              <a:noFill/>
              <a:ln>
                <a:noFill/>
              </a:ln>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타원 14"/>
              <p:cNvSpPr/>
              <p:nvPr/>
            </p:nvSpPr>
            <p:spPr>
              <a:xfrm>
                <a:off x="233040" y="2743200"/>
                <a:ext cx="1976760" cy="1600200"/>
              </a:xfrm>
              <a:prstGeom prst="ellipse">
                <a:avLst/>
              </a:prstGeom>
              <a:solidFill>
                <a:srgbClr val="33CCFF">
                  <a:alpha val="23000"/>
                </a:srgb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a:p>
            </p:txBody>
          </p:sp>
          <p:sp>
            <p:nvSpPr>
              <p:cNvPr id="22" name="Rectangle 21"/>
              <p:cNvSpPr/>
              <p:nvPr/>
            </p:nvSpPr>
            <p:spPr>
              <a:xfrm>
                <a:off x="679577" y="3944508"/>
                <a:ext cx="1077463" cy="425758"/>
              </a:xfrm>
              <a:prstGeom prst="rect">
                <a:avLst/>
              </a:prstGeom>
            </p:spPr>
            <p:txBody>
              <a:bodyPr wrap="none">
                <a:spAutoFit/>
              </a:bodyPr>
              <a:lstStyle/>
              <a:p>
                <a:r>
                  <a:rPr lang="en-US" sz="2000" dirty="0" smtClean="0"/>
                  <a:t>Patients</a:t>
                </a:r>
                <a:endParaRPr lang="en-US" sz="2000" dirty="0"/>
              </a:p>
            </p:txBody>
          </p:sp>
        </p:grpSp>
        <p:pic>
          <p:nvPicPr>
            <p:cNvPr id="13" name="Picture 38"/>
            <p:cNvPicPr>
              <a:picLocks noChangeAspect="1" noChangeArrowheads="1"/>
            </p:cNvPicPr>
            <p:nvPr/>
          </p:nvPicPr>
          <p:blipFill>
            <a:blip r:embed="rId8"/>
            <a:srcRect l="59999" t="41968" r="20409" b="40546"/>
            <a:stretch>
              <a:fillRect/>
            </a:stretch>
          </p:blipFill>
          <p:spPr bwMode="auto">
            <a:xfrm>
              <a:off x="6864269" y="2895600"/>
              <a:ext cx="1950155" cy="1219200"/>
            </a:xfrm>
            <a:prstGeom prst="rect">
              <a:avLst/>
            </a:prstGeom>
            <a:noFill/>
            <a:ln>
              <a:noFill/>
            </a:ln>
            <a:effectLst/>
            <a:extLst>
              <a:ext uri="{909E8E84-426E-40dd-AFC4-6F175D3DCCD1}">
                <a14:hiddenFill xmlns:a14="http://schemas.microsoft.com/office/drawing/2010/main" xmlns="">
                  <a:gradFill rotWithShape="1">
                    <a:gsLst>
                      <a:gs pos="0">
                        <a:schemeClr val="accent1">
                          <a:gamma/>
                          <a:shade val="0"/>
                          <a:invGamma/>
                        </a:schemeClr>
                      </a:gs>
                      <a:gs pos="50000">
                        <a:schemeClr val="accent1"/>
                      </a:gs>
                      <a:gs pos="100000">
                        <a:schemeClr val="accent1">
                          <a:gamma/>
                          <a:shade val="0"/>
                          <a:invGamma/>
                        </a:schemeClr>
                      </a:gs>
                    </a:gsLst>
                    <a:lin ang="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Rectangle 13"/>
            <p:cNvSpPr/>
            <p:nvPr/>
          </p:nvSpPr>
          <p:spPr>
            <a:xfrm>
              <a:off x="3352800" y="4204980"/>
              <a:ext cx="2929007" cy="430887"/>
            </a:xfrm>
            <a:prstGeom prst="rect">
              <a:avLst/>
            </a:prstGeom>
          </p:spPr>
          <p:txBody>
            <a:bodyPr wrap="none">
              <a:spAutoFit/>
            </a:bodyPr>
            <a:lstStyle/>
            <a:p>
              <a:r>
                <a:rPr lang="en-US" sz="2000" dirty="0"/>
                <a:t>Medical </a:t>
              </a:r>
              <a:r>
                <a:rPr lang="en-US" sz="2000" dirty="0" smtClean="0"/>
                <a:t>Cen. &amp; Manager</a:t>
              </a:r>
              <a:endParaRPr lang="en-US" sz="2000" dirty="0"/>
            </a:p>
          </p:txBody>
        </p:sp>
        <p:sp>
          <p:nvSpPr>
            <p:cNvPr id="15" name="Right Arrow 14"/>
            <p:cNvSpPr/>
            <p:nvPr/>
          </p:nvSpPr>
          <p:spPr>
            <a:xfrm>
              <a:off x="2238374" y="2866313"/>
              <a:ext cx="1524001" cy="609600"/>
            </a:xfrm>
            <a:prstGeom prst="rightArrow">
              <a:avLst/>
            </a:prstGeom>
            <a:solidFill>
              <a:schemeClr val="accent2">
                <a:lumMod val="60000"/>
                <a:lumOff val="40000"/>
                <a:alpha val="30000"/>
              </a:schemeClr>
            </a:solidFill>
            <a:ln>
              <a:solidFill>
                <a:schemeClr val="accent1">
                  <a:lumMod val="75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en-US" sz="1600" dirty="0">
                  <a:solidFill>
                    <a:srgbClr val="0066CC"/>
                  </a:solidFill>
                </a:rPr>
                <a:t>Submit jobs</a:t>
              </a:r>
            </a:p>
          </p:txBody>
        </p:sp>
        <p:sp>
          <p:nvSpPr>
            <p:cNvPr id="16" name="Left Arrow 15"/>
            <p:cNvSpPr/>
            <p:nvPr/>
          </p:nvSpPr>
          <p:spPr>
            <a:xfrm>
              <a:off x="2009775" y="3695700"/>
              <a:ext cx="1724025" cy="533400"/>
            </a:xfrm>
            <a:prstGeom prst="leftArrow">
              <a:avLst/>
            </a:prstGeom>
            <a:solidFill>
              <a:schemeClr val="accent2">
                <a:lumMod val="60000"/>
                <a:lumOff val="40000"/>
                <a:alpha val="30000"/>
              </a:schemeClr>
            </a:solidFill>
            <a:ln>
              <a:solidFill>
                <a:schemeClr val="accent1">
                  <a:lumMod val="75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en-US" sz="1600" dirty="0">
                  <a:solidFill>
                    <a:srgbClr val="0066CC"/>
                  </a:solidFill>
                </a:rPr>
                <a:t>Return to users</a:t>
              </a:r>
            </a:p>
          </p:txBody>
        </p:sp>
        <p:sp>
          <p:nvSpPr>
            <p:cNvPr id="17" name="Right Arrow 16"/>
            <p:cNvSpPr/>
            <p:nvPr/>
          </p:nvSpPr>
          <p:spPr>
            <a:xfrm>
              <a:off x="5638800" y="2819400"/>
              <a:ext cx="1394178" cy="609600"/>
            </a:xfrm>
            <a:prstGeom prst="rightArrow">
              <a:avLst/>
            </a:prstGeom>
            <a:solidFill>
              <a:schemeClr val="accent2">
                <a:lumMod val="60000"/>
                <a:lumOff val="40000"/>
                <a:alpha val="30000"/>
              </a:schemeClr>
            </a:solidFill>
            <a:ln>
              <a:solidFill>
                <a:schemeClr val="accent1">
                  <a:lumMod val="75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en-US" sz="1600" dirty="0" smtClean="0">
                  <a:solidFill>
                    <a:srgbClr val="0066CC"/>
                  </a:solidFill>
                </a:rPr>
                <a:t>Assign jobs</a:t>
              </a:r>
              <a:endParaRPr lang="en-US" sz="1600" dirty="0">
                <a:solidFill>
                  <a:srgbClr val="0066CC"/>
                </a:solidFill>
              </a:endParaRPr>
            </a:p>
          </p:txBody>
        </p:sp>
        <p:sp>
          <p:nvSpPr>
            <p:cNvPr id="18" name="Left Arrow 17"/>
            <p:cNvSpPr/>
            <p:nvPr/>
          </p:nvSpPr>
          <p:spPr>
            <a:xfrm>
              <a:off x="5486400" y="3657600"/>
              <a:ext cx="1600200" cy="533400"/>
            </a:xfrm>
            <a:prstGeom prst="leftArrow">
              <a:avLst/>
            </a:prstGeom>
            <a:solidFill>
              <a:schemeClr val="accent2">
                <a:lumMod val="60000"/>
                <a:lumOff val="40000"/>
                <a:alpha val="30000"/>
              </a:schemeClr>
            </a:solidFill>
            <a:ln>
              <a:solidFill>
                <a:schemeClr val="accent1">
                  <a:lumMod val="75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en-US" sz="1600" dirty="0" smtClean="0">
                  <a:solidFill>
                    <a:srgbClr val="0066CC"/>
                  </a:solidFill>
                </a:rPr>
                <a:t>Return results</a:t>
              </a:r>
              <a:endParaRPr lang="en-US" sz="1600" dirty="0">
                <a:solidFill>
                  <a:srgbClr val="0066CC"/>
                </a:solidFill>
              </a:endParaRPr>
            </a:p>
          </p:txBody>
        </p:sp>
      </p:grpSp>
      <p:pic>
        <p:nvPicPr>
          <p:cNvPr id="2" name="Picture 1"/>
          <p:cNvPicPr>
            <a:picLocks noChangeAspect="1"/>
          </p:cNvPicPr>
          <p:nvPr/>
        </p:nvPicPr>
        <p:blipFill>
          <a:blip r:embed="rId9"/>
          <a:stretch>
            <a:fillRect/>
          </a:stretch>
        </p:blipFill>
        <p:spPr>
          <a:xfrm>
            <a:off x="2310135" y="1901493"/>
            <a:ext cx="5122758" cy="3590546"/>
          </a:xfrm>
          <a:prstGeom prst="rect">
            <a:avLst/>
          </a:prstGeom>
          <a:ln>
            <a:solidFill>
              <a:srgbClr val="0070C0"/>
            </a:solidFill>
          </a:ln>
        </p:spPr>
      </p:pic>
    </p:spTree>
    <p:extLst>
      <p:ext uri="{BB962C8B-B14F-4D97-AF65-F5344CB8AC3E}">
        <p14:creationId xmlns:p14="http://schemas.microsoft.com/office/powerpoint/2010/main" val="33421989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title" sz="quarter"/>
          </p:nvPr>
        </p:nvSpPr>
        <p:spPr>
          <a:xfrm>
            <a:off x="172411" y="228600"/>
            <a:ext cx="8799178" cy="1150973"/>
          </a:xfrm>
        </p:spPr>
        <p:txBody>
          <a:bodyPr/>
          <a:lstStyle/>
          <a:p>
            <a:pPr algn="ctr"/>
            <a:r>
              <a:rPr lang="en-US" altLang="zh-CN" sz="3600" dirty="0" smtClean="0">
                <a:ea typeface="宋体" charset="-122"/>
                <a:cs typeface="宋体" charset="-122"/>
              </a:rPr>
              <a:t>Cloud Telehealth: Case </a:t>
            </a:r>
            <a:r>
              <a:rPr lang="en-US" altLang="zh-CN" sz="3600" dirty="0" smtClean="0">
                <a:ea typeface="宋体" charset="-122"/>
                <a:cs typeface="宋体" charset="-122"/>
              </a:rPr>
              <a:t>2</a:t>
            </a:r>
            <a:endParaRPr lang="zh-CN" altLang="en-US" sz="3600" dirty="0">
              <a:ea typeface="宋体" charset="-122"/>
              <a:cs typeface="宋体" charset="-122"/>
            </a:endParaRPr>
          </a:p>
        </p:txBody>
      </p:sp>
      <p:sp>
        <p:nvSpPr>
          <p:cNvPr id="130052"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130053" name="Rectangle 12"/>
          <p:cNvSpPr>
            <a:spLocks noChangeArrowheads="1"/>
          </p:cNvSpPr>
          <p:nvPr/>
        </p:nvSpPr>
        <p:spPr bwMode="auto">
          <a:xfrm>
            <a:off x="0" y="289560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130054"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130055" name="Oval 15"/>
          <p:cNvSpPr>
            <a:spLocks noChangeArrowheads="1"/>
          </p:cNvSpPr>
          <p:nvPr/>
        </p:nvSpPr>
        <p:spPr bwMode="auto">
          <a:xfrm>
            <a:off x="3124200" y="1828800"/>
            <a:ext cx="1981200" cy="1828800"/>
          </a:xfrm>
          <a:prstGeom prst="ellipse">
            <a:avLst/>
          </a:prstGeom>
          <a:noFill/>
          <a:ln w="9525">
            <a:noFill/>
            <a:round/>
            <a:headEnd/>
            <a:tailEnd/>
          </a:ln>
        </p:spPr>
        <p:txBody>
          <a:bodyPr wrap="none" anchor="ctr">
            <a:prstTxWarp prst="textNoShape">
              <a:avLst/>
            </a:prstTxWarp>
          </a:bodyPr>
          <a:lstStyle/>
          <a:p>
            <a:endParaRPr lang="en-US"/>
          </a:p>
        </p:txBody>
      </p:sp>
      <p:sp>
        <p:nvSpPr>
          <p:cNvPr id="130056" name="Rectangle 16"/>
          <p:cNvSpPr>
            <a:spLocks noChangeArrowheads="1"/>
          </p:cNvSpPr>
          <p:nvPr/>
        </p:nvSpPr>
        <p:spPr bwMode="auto">
          <a:xfrm>
            <a:off x="228600" y="1627188"/>
            <a:ext cx="8742989" cy="4419600"/>
          </a:xfrm>
          <a:prstGeom prst="rect">
            <a:avLst/>
          </a:prstGeom>
          <a:noFill/>
          <a:ln w="9525">
            <a:noFill/>
            <a:miter lim="800000"/>
            <a:headEnd/>
            <a:tailEnd/>
          </a:ln>
        </p:spPr>
        <p:txBody>
          <a:bodyPr>
            <a:prstTxWarp prst="textNoShape">
              <a:avLst/>
            </a:prstTxWarp>
          </a:bodyPr>
          <a:lstStyle/>
          <a:p>
            <a:pPr marL="342900" indent="-342900">
              <a:buFont typeface="Wingdings" charset="2"/>
              <a:buChar char="n"/>
            </a:pPr>
            <a:r>
              <a:rPr lang="en-US" sz="2000" dirty="0"/>
              <a:t>For the </a:t>
            </a:r>
            <a:r>
              <a:rPr lang="en-US" sz="2000" dirty="0" err="1" smtClean="0">
                <a:solidFill>
                  <a:srgbClr val="000099"/>
                </a:solidFill>
              </a:rPr>
              <a:t>telesurgery</a:t>
            </a:r>
            <a:r>
              <a:rPr lang="en-US" sz="2000" dirty="0"/>
              <a:t>, </a:t>
            </a:r>
            <a:r>
              <a:rPr lang="en-US" sz="2000" dirty="0" smtClean="0"/>
              <a:t>Server supports the </a:t>
            </a:r>
            <a:r>
              <a:rPr lang="en-US" sz="2000" dirty="0"/>
              <a:t>service </a:t>
            </a:r>
            <a:r>
              <a:rPr lang="en-US" sz="2000" dirty="0" smtClean="0"/>
              <a:t>for Doctor, </a:t>
            </a:r>
            <a:r>
              <a:rPr lang="en-US" sz="2000" dirty="0"/>
              <a:t>and </a:t>
            </a:r>
            <a:r>
              <a:rPr lang="en-US" sz="2000" dirty="0" smtClean="0"/>
              <a:t>this </a:t>
            </a:r>
            <a:r>
              <a:rPr lang="en-US" sz="2000" dirty="0" smtClean="0">
                <a:solidFill>
                  <a:srgbClr val="000099"/>
                </a:solidFill>
              </a:rPr>
              <a:t>session </a:t>
            </a:r>
            <a:r>
              <a:rPr lang="en-US" sz="2000" dirty="0">
                <a:solidFill>
                  <a:srgbClr val="000099"/>
                </a:solidFill>
              </a:rPr>
              <a:t>should be stable</a:t>
            </a:r>
            <a:r>
              <a:rPr lang="en-US" sz="2000" dirty="0"/>
              <a:t>.</a:t>
            </a:r>
          </a:p>
          <a:p>
            <a:pPr marL="342900" indent="-342900">
              <a:buFont typeface="Wingdings" charset="2"/>
              <a:buChar char="n"/>
            </a:pPr>
            <a:r>
              <a:rPr lang="en-US" sz="2000" dirty="0"/>
              <a:t>If S</a:t>
            </a:r>
            <a:r>
              <a:rPr lang="en-US" sz="2000" dirty="0" smtClean="0"/>
              <a:t>erver </a:t>
            </a:r>
            <a:r>
              <a:rPr lang="en-US" sz="2000" dirty="0"/>
              <a:t>is not stable, this </a:t>
            </a:r>
            <a:r>
              <a:rPr lang="en-US" sz="2000" dirty="0" smtClean="0"/>
              <a:t>session/patient </a:t>
            </a:r>
            <a:r>
              <a:rPr lang="en-US" sz="2000" dirty="0"/>
              <a:t>is at risk</a:t>
            </a:r>
            <a:r>
              <a:rPr lang="en-US" sz="2000" dirty="0" smtClean="0"/>
              <a:t>. Manager should </a:t>
            </a:r>
            <a:r>
              <a:rPr lang="en-US" sz="2000" dirty="0" smtClean="0">
                <a:solidFill>
                  <a:srgbClr val="000099"/>
                </a:solidFill>
              </a:rPr>
              <a:t>choose/monitor </a:t>
            </a:r>
            <a:r>
              <a:rPr lang="en-US" sz="2000" dirty="0">
                <a:solidFill>
                  <a:srgbClr val="000099"/>
                </a:solidFill>
              </a:rPr>
              <a:t>these servers, and predict </a:t>
            </a:r>
            <a:r>
              <a:rPr lang="en-US" sz="2000" dirty="0" smtClean="0">
                <a:solidFill>
                  <a:srgbClr val="000099"/>
                </a:solidFill>
              </a:rPr>
              <a:t>the </a:t>
            </a:r>
            <a:r>
              <a:rPr lang="en-US" sz="2000" dirty="0">
                <a:solidFill>
                  <a:srgbClr val="000099"/>
                </a:solidFill>
              </a:rPr>
              <a:t>service </a:t>
            </a:r>
            <a:r>
              <a:rPr lang="en-US" sz="2000" dirty="0" smtClean="0">
                <a:solidFill>
                  <a:srgbClr val="000099"/>
                </a:solidFill>
              </a:rPr>
              <a:t>performance</a:t>
            </a:r>
            <a:r>
              <a:rPr lang="en-US" sz="2000" dirty="0" smtClean="0"/>
              <a:t>. </a:t>
            </a:r>
          </a:p>
          <a:p>
            <a:pPr marL="342900" indent="-342900">
              <a:buFont typeface="Wingdings" charset="2"/>
              <a:buChar char="n"/>
            </a:pPr>
            <a:r>
              <a:rPr lang="en-US" sz="2000" dirty="0" smtClean="0"/>
              <a:t>If </a:t>
            </a:r>
            <a:r>
              <a:rPr lang="en-US" sz="2000" dirty="0"/>
              <a:t>this </a:t>
            </a:r>
            <a:r>
              <a:rPr lang="en-US" sz="2000" dirty="0" smtClean="0"/>
              <a:t>service </a:t>
            </a:r>
            <a:r>
              <a:rPr lang="en-US" sz="2000" dirty="0"/>
              <a:t>is not good enough, manager </a:t>
            </a:r>
            <a:r>
              <a:rPr lang="en-US" sz="2000" dirty="0" smtClean="0"/>
              <a:t>can </a:t>
            </a:r>
            <a:r>
              <a:rPr lang="en-US" sz="2000" dirty="0" smtClean="0">
                <a:solidFill>
                  <a:srgbClr val="000099"/>
                </a:solidFill>
              </a:rPr>
              <a:t>find </a:t>
            </a:r>
            <a:r>
              <a:rPr lang="en-US" sz="2000" dirty="0">
                <a:solidFill>
                  <a:srgbClr val="000099"/>
                </a:solidFill>
              </a:rPr>
              <a:t>a backup </a:t>
            </a:r>
            <a:r>
              <a:rPr lang="en-US" sz="2000" dirty="0" smtClean="0">
                <a:solidFill>
                  <a:srgbClr val="000099"/>
                </a:solidFill>
              </a:rPr>
              <a:t>server</a:t>
            </a:r>
            <a:r>
              <a:rPr lang="en-US" sz="2000" dirty="0" smtClean="0"/>
              <a:t>.</a:t>
            </a:r>
            <a:endParaRPr lang="en-US" altLang="zh-CN" sz="2000" dirty="0" smtClean="0"/>
          </a:p>
          <a:p>
            <a:pPr marL="342900" indent="-342900">
              <a:buFont typeface="Wingdings" charset="2"/>
              <a:buChar char="n"/>
            </a:pPr>
            <a:r>
              <a:rPr lang="en-US" sz="2000" b="1" dirty="0" smtClean="0">
                <a:solidFill>
                  <a:srgbClr val="000099"/>
                </a:solidFill>
              </a:rPr>
              <a:t>Guarantee </a:t>
            </a:r>
            <a:r>
              <a:rPr lang="en-US" sz="2000" dirty="0" smtClean="0">
                <a:solidFill>
                  <a:srgbClr val="000099"/>
                </a:solidFill>
              </a:rPr>
              <a:t>Servers support Doctor with Info (images)</a:t>
            </a:r>
            <a:r>
              <a:rPr lang="en-US" sz="2000" dirty="0">
                <a:solidFill>
                  <a:srgbClr val="000099"/>
                </a:solidFill>
              </a:rPr>
              <a:t> </a:t>
            </a:r>
            <a:r>
              <a:rPr lang="en-US" sz="2000" dirty="0" smtClean="0">
                <a:solidFill>
                  <a:srgbClr val="000099"/>
                </a:solidFill>
              </a:rPr>
              <a:t>by Manager continuously. </a:t>
            </a:r>
            <a:endParaRPr lang="en-US" sz="2000" dirty="0" smtClean="0"/>
          </a:p>
          <a:p>
            <a:pPr marL="742950" lvl="1" indent="-285750">
              <a:buClr>
                <a:schemeClr val="hlink"/>
              </a:buClr>
              <a:buSzPct val="55000"/>
              <a:buFont typeface="Wingdings" charset="2"/>
              <a:buChar char="n"/>
            </a:pPr>
            <a:endParaRPr lang="en-US" sz="2000" dirty="0"/>
          </a:p>
          <a:p>
            <a:pPr marL="742950" lvl="1" indent="-285750">
              <a:buClr>
                <a:schemeClr val="hlink"/>
              </a:buClr>
              <a:buSzPct val="55000"/>
              <a:buFont typeface="Wingdings" charset="2"/>
              <a:buChar char="n"/>
            </a:pPr>
            <a:endParaRPr lang="en-US" sz="2000" dirty="0"/>
          </a:p>
          <a:p>
            <a:pPr lvl="1">
              <a:buClr>
                <a:schemeClr val="hlink"/>
              </a:buClr>
              <a:buSzPct val="55000"/>
            </a:pPr>
            <a:endParaRPr lang="en-US" sz="2000" dirty="0" smtClean="0"/>
          </a:p>
          <a:p>
            <a:pPr marL="742950" lvl="1" indent="-285750">
              <a:buClr>
                <a:schemeClr val="hlink"/>
              </a:buClr>
              <a:buSzPct val="55000"/>
              <a:buFont typeface="Wingdings" charset="2"/>
              <a:buChar char="n"/>
            </a:pPr>
            <a:endParaRPr lang="en-US" sz="2400" b="1" dirty="0">
              <a:solidFill>
                <a:srgbClr val="000099"/>
              </a:solidFill>
            </a:endParaRPr>
          </a:p>
          <a:p>
            <a:pPr lvl="1">
              <a:buClr>
                <a:schemeClr val="hlink"/>
              </a:buClr>
              <a:buSzPct val="55000"/>
            </a:pPr>
            <a:endParaRPr lang="en-US" sz="2400" dirty="0"/>
          </a:p>
          <a:p>
            <a:pPr marL="742950" lvl="1" indent="-285750">
              <a:buClr>
                <a:schemeClr val="hlink"/>
              </a:buClr>
              <a:buSzPct val="55000"/>
              <a:buFont typeface="Wingdings" charset="2"/>
              <a:buChar char="n"/>
            </a:pPr>
            <a:endParaRPr lang="en-US" sz="2400" dirty="0"/>
          </a:p>
          <a:p>
            <a:pPr marL="742950" lvl="1" indent="-285750">
              <a:buClr>
                <a:schemeClr val="hlink"/>
              </a:buClr>
              <a:buSzPct val="55000"/>
              <a:buFont typeface="Wingdings" charset="2"/>
              <a:buChar char="n"/>
            </a:pPr>
            <a:endParaRPr lang="en-US" sz="2400" dirty="0"/>
          </a:p>
          <a:p>
            <a:endParaRPr lang="en-US" altLang="zh-CN" sz="2400" dirty="0">
              <a:latin typeface="+mn-lt"/>
            </a:endParaRPr>
          </a:p>
        </p:txBody>
      </p:sp>
      <p:grpSp>
        <p:nvGrpSpPr>
          <p:cNvPr id="8" name="Group 7"/>
          <p:cNvGrpSpPr/>
          <p:nvPr/>
        </p:nvGrpSpPr>
        <p:grpSpPr>
          <a:xfrm>
            <a:off x="381000" y="4173108"/>
            <a:ext cx="8185965" cy="1618092"/>
            <a:chOff x="152400" y="2636775"/>
            <a:chExt cx="8185965" cy="1618092"/>
          </a:xfrm>
        </p:grpSpPr>
        <p:sp>
          <p:nvSpPr>
            <p:cNvPr id="9" name="Rectangle 8"/>
            <p:cNvSpPr/>
            <p:nvPr/>
          </p:nvSpPr>
          <p:spPr>
            <a:xfrm>
              <a:off x="7315200" y="3035667"/>
              <a:ext cx="1023165" cy="398892"/>
            </a:xfrm>
            <a:prstGeom prst="rect">
              <a:avLst/>
            </a:prstGeom>
          </p:spPr>
          <p:txBody>
            <a:bodyPr wrap="none">
              <a:spAutoFit/>
            </a:bodyPr>
            <a:lstStyle/>
            <a:p>
              <a:r>
                <a:rPr lang="en-US" sz="2000" dirty="0" smtClean="0"/>
                <a:t>Servers</a:t>
              </a:r>
              <a:endParaRPr lang="en-US" sz="2000" dirty="0"/>
            </a:p>
          </p:txBody>
        </p:sp>
        <p:sp>
          <p:nvSpPr>
            <p:cNvPr id="23" name="Rectangle 22"/>
            <p:cNvSpPr/>
            <p:nvPr/>
          </p:nvSpPr>
          <p:spPr>
            <a:xfrm>
              <a:off x="4953000" y="2636775"/>
              <a:ext cx="1162498" cy="398892"/>
            </a:xfrm>
            <a:prstGeom prst="rect">
              <a:avLst/>
            </a:prstGeom>
          </p:spPr>
          <p:txBody>
            <a:bodyPr wrap="none">
              <a:spAutoFit/>
            </a:bodyPr>
            <a:lstStyle/>
            <a:p>
              <a:r>
                <a:rPr lang="en-US" sz="2000" dirty="0" smtClean="0"/>
                <a:t>Manager</a:t>
              </a:r>
              <a:endParaRPr lang="en-US" sz="2000" dirty="0"/>
            </a:p>
          </p:txBody>
        </p:sp>
        <p:sp>
          <p:nvSpPr>
            <p:cNvPr id="22" name="Rectangle 21"/>
            <p:cNvSpPr/>
            <p:nvPr/>
          </p:nvSpPr>
          <p:spPr>
            <a:xfrm>
              <a:off x="152400" y="2914709"/>
              <a:ext cx="1077463" cy="425758"/>
            </a:xfrm>
            <a:prstGeom prst="rect">
              <a:avLst/>
            </a:prstGeom>
          </p:spPr>
          <p:txBody>
            <a:bodyPr wrap="none">
              <a:spAutoFit/>
            </a:bodyPr>
            <a:lstStyle/>
            <a:p>
              <a:r>
                <a:rPr lang="en-US" sz="2000" dirty="0" smtClean="0"/>
                <a:t>Patients</a:t>
              </a:r>
              <a:endParaRPr lang="en-US" sz="2000" dirty="0"/>
            </a:p>
          </p:txBody>
        </p:sp>
        <p:sp>
          <p:nvSpPr>
            <p:cNvPr id="14" name="Rectangle 13"/>
            <p:cNvSpPr/>
            <p:nvPr/>
          </p:nvSpPr>
          <p:spPr>
            <a:xfrm>
              <a:off x="1600200" y="3823980"/>
              <a:ext cx="2467342" cy="430887"/>
            </a:xfrm>
            <a:prstGeom prst="rect">
              <a:avLst/>
            </a:prstGeom>
          </p:spPr>
          <p:txBody>
            <a:bodyPr wrap="none">
              <a:spAutoFit/>
            </a:bodyPr>
            <a:lstStyle/>
            <a:p>
              <a:r>
                <a:rPr lang="en-US" sz="2000" dirty="0" smtClean="0"/>
                <a:t>Medical Cen./Doctor</a:t>
              </a:r>
              <a:endParaRPr lang="en-US" sz="2000" dirty="0"/>
            </a:p>
          </p:txBody>
        </p:sp>
      </p:grpSp>
      <p:grpSp>
        <p:nvGrpSpPr>
          <p:cNvPr id="27" name="Group 26"/>
          <p:cNvGrpSpPr/>
          <p:nvPr/>
        </p:nvGrpSpPr>
        <p:grpSpPr>
          <a:xfrm>
            <a:off x="152400" y="3910028"/>
            <a:ext cx="8755055" cy="2643172"/>
            <a:chOff x="230276" y="2816964"/>
            <a:chExt cx="8755055" cy="2643172"/>
          </a:xfrm>
        </p:grpSpPr>
        <p:pic>
          <p:nvPicPr>
            <p:cNvPr id="28" name="Picture 27"/>
            <p:cNvPicPr>
              <a:picLocks noChangeAspect="1"/>
            </p:cNvPicPr>
            <p:nvPr/>
          </p:nvPicPr>
          <p:blipFill>
            <a:blip r:embed="rId3"/>
            <a:stretch>
              <a:fillRect/>
            </a:stretch>
          </p:blipFill>
          <p:spPr>
            <a:xfrm>
              <a:off x="230277" y="3733800"/>
              <a:ext cx="1332566" cy="1330148"/>
            </a:xfrm>
            <a:prstGeom prst="rect">
              <a:avLst/>
            </a:prstGeom>
          </p:spPr>
        </p:pic>
        <p:sp>
          <p:nvSpPr>
            <p:cNvPr id="29" name="타원 14"/>
            <p:cNvSpPr/>
            <p:nvPr/>
          </p:nvSpPr>
          <p:spPr>
            <a:xfrm>
              <a:off x="230276" y="3961273"/>
              <a:ext cx="1388430" cy="989475"/>
            </a:xfrm>
            <a:prstGeom prst="ellipse">
              <a:avLst/>
            </a:prstGeom>
            <a:solidFill>
              <a:srgbClr val="33CCFF">
                <a:alpha val="23000"/>
              </a:srgb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a:p>
          </p:txBody>
        </p:sp>
        <p:pic>
          <p:nvPicPr>
            <p:cNvPr id="30" name="Picture 29" descr="doctor.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6500" y="2816964"/>
              <a:ext cx="990600" cy="1320800"/>
            </a:xfrm>
            <a:prstGeom prst="rect">
              <a:avLst/>
            </a:prstGeom>
          </p:spPr>
        </p:pic>
        <p:pic>
          <p:nvPicPr>
            <p:cNvPr id="31" name="Picture 30"/>
            <p:cNvPicPr>
              <a:picLocks noChangeAspect="1"/>
            </p:cNvPicPr>
            <p:nvPr/>
          </p:nvPicPr>
          <p:blipFill rotWithShape="1">
            <a:blip r:embed="rId5" cstate="print">
              <a:extLst>
                <a:ext uri="{28A0092B-C50C-407E-A947-70E740481C1C}">
                  <a14:useLocalDpi xmlns:a14="http://schemas.microsoft.com/office/drawing/2010/main" val="0"/>
                </a:ext>
              </a:extLst>
            </a:blip>
            <a:srcRect t="-1" b="9715"/>
            <a:stretch/>
          </p:blipFill>
          <p:spPr>
            <a:xfrm>
              <a:off x="5053270" y="3497684"/>
              <a:ext cx="1390136" cy="1280160"/>
            </a:xfrm>
            <a:prstGeom prst="rect">
              <a:avLst/>
            </a:prstGeom>
          </p:spPr>
        </p:pic>
        <p:pic>
          <p:nvPicPr>
            <p:cNvPr id="3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4038600"/>
              <a:ext cx="908131" cy="4549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3" name="Line 12"/>
            <p:cNvSpPr>
              <a:spLocks noChangeShapeType="1"/>
            </p:cNvSpPr>
            <p:nvPr/>
          </p:nvSpPr>
          <p:spPr bwMode="auto">
            <a:xfrm flipH="1">
              <a:off x="1305294" y="3626524"/>
              <a:ext cx="1074590" cy="462304"/>
            </a:xfrm>
            <a:prstGeom prst="line">
              <a:avLst/>
            </a:prstGeom>
            <a:noFill/>
            <a:ln w="57150" cmpd="thinThick">
              <a:solidFill>
                <a:srgbClr val="0066CC"/>
              </a:solidFill>
              <a:round/>
              <a:headEnd type="triangle" w="med" len="med"/>
              <a:tailEnd type="triangle" w="med" len="med"/>
            </a:ln>
          </p:spPr>
          <p:txBody>
            <a:bodyPr>
              <a:prstTxWarp prst="textNoShape">
                <a:avLst/>
              </a:prstTxWarp>
            </a:bodyPr>
            <a:lstStyle/>
            <a:p>
              <a:endParaRPr lang="en-US"/>
            </a:p>
          </p:txBody>
        </p:sp>
        <p:sp>
          <p:nvSpPr>
            <p:cNvPr id="34" name="Line 12"/>
            <p:cNvSpPr>
              <a:spLocks noChangeShapeType="1"/>
            </p:cNvSpPr>
            <p:nvPr/>
          </p:nvSpPr>
          <p:spPr bwMode="auto">
            <a:xfrm>
              <a:off x="3444446" y="3662273"/>
              <a:ext cx="1437059" cy="390805"/>
            </a:xfrm>
            <a:prstGeom prst="line">
              <a:avLst/>
            </a:prstGeom>
            <a:noFill/>
            <a:ln w="57150" cmpd="thinThick">
              <a:solidFill>
                <a:srgbClr val="0066CC"/>
              </a:solidFill>
              <a:round/>
              <a:headEnd type="triangle" w="med" len="med"/>
              <a:tailEnd type="triangle" w="med" len="med"/>
            </a:ln>
          </p:spPr>
          <p:txBody>
            <a:bodyPr>
              <a:prstTxWarp prst="textNoShape">
                <a:avLst/>
              </a:prstTxWarp>
            </a:bodyPr>
            <a:lstStyle/>
            <a:p>
              <a:endParaRPr lang="en-US"/>
            </a:p>
          </p:txBody>
        </p:sp>
        <p:pic>
          <p:nvPicPr>
            <p:cNvPr id="3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4191000"/>
              <a:ext cx="908131" cy="4549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4343400"/>
              <a:ext cx="908131" cy="4549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4495800"/>
              <a:ext cx="908131" cy="4549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8" name="Line 12"/>
            <p:cNvSpPr>
              <a:spLocks noChangeShapeType="1"/>
            </p:cNvSpPr>
            <p:nvPr/>
          </p:nvSpPr>
          <p:spPr bwMode="auto">
            <a:xfrm flipH="1" flipV="1">
              <a:off x="6430578" y="4609148"/>
              <a:ext cx="1265622" cy="248126"/>
            </a:xfrm>
            <a:prstGeom prst="line">
              <a:avLst/>
            </a:prstGeom>
            <a:noFill/>
            <a:ln w="57150" cmpd="thinThick">
              <a:solidFill>
                <a:srgbClr val="0066CC"/>
              </a:solidFill>
              <a:prstDash val="sysDash"/>
              <a:round/>
              <a:headEnd type="triangle" w="med" len="med"/>
              <a:tailEnd type="triangle" w="med" len="med"/>
            </a:ln>
          </p:spPr>
          <p:txBody>
            <a:bodyPr>
              <a:prstTxWarp prst="textNoShape">
                <a:avLst/>
              </a:prstTxWarp>
            </a:bodyPr>
            <a:lstStyle/>
            <a:p>
              <a:endParaRPr lang="en-US"/>
            </a:p>
          </p:txBody>
        </p:sp>
        <p:sp>
          <p:nvSpPr>
            <p:cNvPr id="39" name="Line 12"/>
            <p:cNvSpPr>
              <a:spLocks noChangeShapeType="1"/>
            </p:cNvSpPr>
            <p:nvPr/>
          </p:nvSpPr>
          <p:spPr bwMode="auto">
            <a:xfrm flipH="1">
              <a:off x="6434207" y="4074448"/>
              <a:ext cx="1283144" cy="63315"/>
            </a:xfrm>
            <a:prstGeom prst="line">
              <a:avLst/>
            </a:prstGeom>
            <a:noFill/>
            <a:ln w="57150" cmpd="thinThick">
              <a:solidFill>
                <a:srgbClr val="0066CC"/>
              </a:solidFill>
              <a:prstDash val="sysDash"/>
              <a:round/>
              <a:headEnd type="triangle" w="med" len="med"/>
              <a:tailEnd type="triangle" w="med" len="med"/>
            </a:ln>
          </p:spPr>
          <p:txBody>
            <a:bodyPr>
              <a:prstTxWarp prst="textNoShape">
                <a:avLst/>
              </a:prstTxWarp>
            </a:bodyPr>
            <a:lstStyle/>
            <a:p>
              <a:endParaRPr lang="en-US"/>
            </a:p>
          </p:txBody>
        </p:sp>
        <p:pic>
          <p:nvPicPr>
            <p:cNvPr id="4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399" y="4798349"/>
              <a:ext cx="908131" cy="4549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1" name="Line 12"/>
            <p:cNvSpPr>
              <a:spLocks noChangeShapeType="1"/>
            </p:cNvSpPr>
            <p:nvPr/>
          </p:nvSpPr>
          <p:spPr bwMode="auto">
            <a:xfrm flipH="1" flipV="1">
              <a:off x="6443405" y="4343400"/>
              <a:ext cx="1405193" cy="265748"/>
            </a:xfrm>
            <a:prstGeom prst="line">
              <a:avLst/>
            </a:prstGeom>
            <a:noFill/>
            <a:ln w="57150" cmpd="thinThick">
              <a:solidFill>
                <a:srgbClr val="0066CC"/>
              </a:solidFill>
              <a:round/>
              <a:headEnd type="triangle" w="med" len="med"/>
              <a:tailEnd type="triangle" w="med" len="med"/>
            </a:ln>
          </p:spPr>
          <p:txBody>
            <a:bodyPr>
              <a:prstTxWarp prst="textNoShape">
                <a:avLst/>
              </a:prstTxWarp>
            </a:bodyPr>
            <a:lstStyle/>
            <a:p>
              <a:endParaRPr lang="en-US"/>
            </a:p>
          </p:txBody>
        </p:sp>
        <p:sp>
          <p:nvSpPr>
            <p:cNvPr id="42" name="타원 14"/>
            <p:cNvSpPr/>
            <p:nvPr/>
          </p:nvSpPr>
          <p:spPr>
            <a:xfrm>
              <a:off x="2438031" y="2836198"/>
              <a:ext cx="1017520" cy="1507202"/>
            </a:xfrm>
            <a:prstGeom prst="ellipse">
              <a:avLst/>
            </a:prstGeom>
            <a:solidFill>
              <a:srgbClr val="FF99CC">
                <a:alpha val="23000"/>
              </a:srgb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a:p>
          </p:txBody>
        </p:sp>
        <p:sp>
          <p:nvSpPr>
            <p:cNvPr id="43" name="타원 14"/>
            <p:cNvSpPr/>
            <p:nvPr/>
          </p:nvSpPr>
          <p:spPr>
            <a:xfrm>
              <a:off x="7467600" y="3886200"/>
              <a:ext cx="1388430" cy="1573936"/>
            </a:xfrm>
            <a:prstGeom prst="ellipse">
              <a:avLst/>
            </a:prstGeom>
            <a:solidFill>
              <a:schemeClr val="tx1">
                <a:alpha val="22745"/>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a:p>
          </p:txBody>
        </p:sp>
        <p:sp>
          <p:nvSpPr>
            <p:cNvPr id="44" name="타원 14"/>
            <p:cNvSpPr/>
            <p:nvPr/>
          </p:nvSpPr>
          <p:spPr>
            <a:xfrm>
              <a:off x="4874419" y="3489082"/>
              <a:ext cx="1677456" cy="1234046"/>
            </a:xfrm>
            <a:prstGeom prst="ellipse">
              <a:avLst/>
            </a:prstGeom>
            <a:solidFill>
              <a:schemeClr val="tx2">
                <a:lumMod val="60000"/>
                <a:lumOff val="40000"/>
                <a:alpha val="23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a:p>
          </p:txBody>
        </p:sp>
      </p:grpSp>
    </p:spTree>
    <p:extLst>
      <p:ext uri="{BB962C8B-B14F-4D97-AF65-F5344CB8AC3E}">
        <p14:creationId xmlns:p14="http://schemas.microsoft.com/office/powerpoint/2010/main" val="237721049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8" name="Rectangle 18"/>
          <p:cNvSpPr>
            <a:spLocks noChangeArrowheads="1"/>
          </p:cNvSpPr>
          <p:nvPr/>
        </p:nvSpPr>
        <p:spPr bwMode="hidden">
          <a:xfrm>
            <a:off x="0" y="1524000"/>
            <a:ext cx="9144000" cy="4800600"/>
          </a:xfrm>
          <a:prstGeom prst="rect">
            <a:avLst/>
          </a:prstGeom>
          <a:gradFill rotWithShape="0">
            <a:gsLst>
              <a:gs pos="0">
                <a:schemeClr val="bg1"/>
              </a:gs>
              <a:gs pos="50000">
                <a:schemeClr val="folHlink"/>
              </a:gs>
              <a:gs pos="100000">
                <a:schemeClr val="bg1"/>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lnSpc>
                <a:spcPct val="100000"/>
              </a:lnSpc>
              <a:spcBef>
                <a:spcPct val="0"/>
              </a:spcBef>
              <a:buClrTx/>
              <a:buSzTx/>
              <a:buFontTx/>
              <a:buNone/>
              <a:defRPr/>
            </a:pPr>
            <a:endParaRPr lang="en-GB" sz="2400">
              <a:latin typeface="Times New Roman" pitchFamily="18" charset="0"/>
            </a:endParaRPr>
          </a:p>
        </p:txBody>
      </p:sp>
      <p:sp>
        <p:nvSpPr>
          <p:cNvPr id="15" name="Rectangle 2"/>
          <p:cNvSpPr txBox="1">
            <a:spLocks noChangeArrowheads="1"/>
          </p:cNvSpPr>
          <p:nvPr/>
        </p:nvSpPr>
        <p:spPr>
          <a:xfrm>
            <a:off x="2819400" y="152400"/>
            <a:ext cx="4038600" cy="1143000"/>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algn="ctr" eaLnBrk="1" hangingPunct="1"/>
            <a:r>
              <a:rPr lang="en-US" altLang="zh-CN" dirty="0" smtClean="0"/>
              <a:t>Questions? </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b="7307"/>
          <a:stretch>
            <a:fillRect/>
          </a:stretch>
        </p:blipFill>
        <p:spPr bwMode="auto">
          <a:xfrm>
            <a:off x="0" y="1156314"/>
            <a:ext cx="9144000" cy="5396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754431"/>
      </p:ext>
    </p:extLst>
  </p:cSld>
  <p:clrMapOvr>
    <a:masterClrMapping/>
  </p:clrMapOvr>
  <p:transition advTm="37657"/>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0" name="组合 9"/>
          <p:cNvGrpSpPr/>
          <p:nvPr/>
        </p:nvGrpSpPr>
        <p:grpSpPr>
          <a:xfrm>
            <a:off x="5546271" y="3340631"/>
            <a:ext cx="3800061" cy="2895364"/>
            <a:chOff x="4842422" y="1505316"/>
            <a:chExt cx="3800061" cy="2895364"/>
          </a:xfrm>
        </p:grpSpPr>
        <p:pic>
          <p:nvPicPr>
            <p:cNvPr id="19764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7342" y="1505316"/>
              <a:ext cx="2517093" cy="24751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8"/>
            <p:cNvSpPr txBox="1"/>
            <p:nvPr/>
          </p:nvSpPr>
          <p:spPr>
            <a:xfrm>
              <a:off x="4842422" y="4003648"/>
              <a:ext cx="3800061" cy="397032"/>
            </a:xfrm>
            <a:prstGeom prst="rect">
              <a:avLst/>
            </a:prstGeom>
            <a:noFill/>
          </p:spPr>
          <p:txBody>
            <a:bodyPr wrap="square" rtlCol="0">
              <a:spAutoFit/>
            </a:bodyPr>
            <a:lstStyle/>
            <a:p>
              <a:r>
                <a:rPr lang="en-US" sz="1800" dirty="0" smtClean="0"/>
                <a:t>IBM Healthcare Solutions </a:t>
              </a:r>
              <a:r>
                <a:rPr lang="en-US" sz="1800" dirty="0"/>
                <a:t>for </a:t>
              </a:r>
              <a:r>
                <a:rPr lang="en-US" sz="1800" dirty="0" smtClean="0"/>
                <a:t>Cities</a:t>
              </a:r>
              <a:endParaRPr lang="en-US" sz="1800" dirty="0"/>
            </a:p>
          </p:txBody>
        </p:sp>
      </p:grpSp>
      <p:sp>
        <p:nvSpPr>
          <p:cNvPr id="130050" name="Rectangle 2"/>
          <p:cNvSpPr>
            <a:spLocks noGrp="1" noChangeArrowheads="1"/>
          </p:cNvSpPr>
          <p:nvPr>
            <p:ph type="title" sz="quarter"/>
          </p:nvPr>
        </p:nvSpPr>
        <p:spPr>
          <a:xfrm>
            <a:off x="172411" y="228600"/>
            <a:ext cx="8799178" cy="1150973"/>
          </a:xfrm>
        </p:spPr>
        <p:txBody>
          <a:bodyPr/>
          <a:lstStyle/>
          <a:p>
            <a:pPr algn="ctr"/>
            <a:r>
              <a:rPr lang="en-US" altLang="zh-CN" sz="3600" dirty="0" smtClean="0">
                <a:ea typeface="宋体" charset="-122"/>
                <a:cs typeface="宋体" charset="-122"/>
              </a:rPr>
              <a:t>Cloud </a:t>
            </a:r>
            <a:r>
              <a:rPr lang="en-US" altLang="zh-CN" sz="3600" dirty="0" err="1" smtClean="0">
                <a:ea typeface="宋体" charset="-122"/>
                <a:cs typeface="宋体" charset="-122"/>
              </a:rPr>
              <a:t>Telehealth</a:t>
            </a:r>
            <a:r>
              <a:rPr lang="en-US" altLang="zh-CN" sz="3600" dirty="0" smtClean="0">
                <a:ea typeface="宋体" charset="-122"/>
                <a:cs typeface="宋体" charset="-122"/>
              </a:rPr>
              <a:t> Applications</a:t>
            </a:r>
            <a:endParaRPr lang="zh-CN" altLang="en-US" sz="3600" dirty="0">
              <a:ea typeface="宋体" charset="-122"/>
              <a:cs typeface="宋体" charset="-122"/>
            </a:endParaRPr>
          </a:p>
        </p:txBody>
      </p:sp>
      <p:sp>
        <p:nvSpPr>
          <p:cNvPr id="130052"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130053" name="Rectangle 12"/>
          <p:cNvSpPr>
            <a:spLocks noChangeArrowheads="1"/>
          </p:cNvSpPr>
          <p:nvPr/>
        </p:nvSpPr>
        <p:spPr bwMode="auto">
          <a:xfrm>
            <a:off x="452101" y="3160644"/>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130054"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pic>
        <p:nvPicPr>
          <p:cNvPr id="1976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4205995"/>
            <a:ext cx="3186207" cy="12609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3" name="组合 2"/>
          <p:cNvGrpSpPr/>
          <p:nvPr/>
        </p:nvGrpSpPr>
        <p:grpSpPr>
          <a:xfrm>
            <a:off x="89449" y="1646423"/>
            <a:ext cx="2788011" cy="1599297"/>
            <a:chOff x="195470" y="3502916"/>
            <a:chExt cx="4484204" cy="2752725"/>
          </a:xfrm>
        </p:grpSpPr>
        <p:pic>
          <p:nvPicPr>
            <p:cNvPr id="1976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470" y="3502916"/>
              <a:ext cx="4457700" cy="2752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矩形 1"/>
            <p:cNvSpPr/>
            <p:nvPr/>
          </p:nvSpPr>
          <p:spPr>
            <a:xfrm>
              <a:off x="2184124" y="3746558"/>
              <a:ext cx="2495550" cy="337593"/>
            </a:xfrm>
            <a:prstGeom prst="rect">
              <a:avLst/>
            </a:prstGeom>
          </p:spPr>
          <p:txBody>
            <a:bodyPr wrap="square">
              <a:spAutoFit/>
            </a:bodyPr>
            <a:lstStyle/>
            <a:p>
              <a:pPr algn="ctr"/>
              <a:r>
                <a:rPr lang="en-US" sz="1600" dirty="0">
                  <a:solidFill>
                    <a:srgbClr val="000099"/>
                  </a:solidFill>
                </a:rPr>
                <a:t>AT&amp;T Medical Imaging </a:t>
              </a:r>
            </a:p>
          </p:txBody>
        </p:sp>
      </p:grpSp>
      <p:pic>
        <p:nvPicPr>
          <p:cNvPr id="19763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7397" y="1576733"/>
            <a:ext cx="2604203" cy="17361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97637"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71800" y="1447607"/>
            <a:ext cx="3412065" cy="23623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AutoShape 7" descr="data:image/jpeg;base64,/9j/4AAQSkZJRgABAQAAAQABAAD/2wCEAAkGBhQREBUUExQVFRQWFxgaFxYWFRYUFxgaFhcVGBkVFxoYHSYfGBojHBYUHy8gJCcpLCwsHB4xNTAqNSYrLCkBCQoKDgwOGQ8PGjYjHiU1KjMsLzQsLC81NTI1LCksKSwqLCwsLCksLCosLCksLCwsLCwsLCwsLCwsLCwsKSkpKf/AABEIALwAvgMBIgACEQEDEQH/xAAcAAEAAwEAAwEAAAAAAAAAAAAABQYHBAECAwj/xABAEAABAwEGAwYCBwYGAwEAAAABAAIDEQQFBhIhMUFRYQcTInGBkTKxFEJScqHB0QgjM3Ph8DRTYoKz8WOSsiT/xAAbAQEAAgMBAQAAAAAAAAAAAAAABQYBAgQDB//EAC8RAAICAgAFAgQFBQEAAAAAAAABAgMEEQUSITFBE1EiMmHBBnGBofAUI5Gx4TP/2gAMAwEAAhEDEQA/ANxREQBERAEXztNobGxz3mjWtLnHkGgkn2BWc3D232e02tsBhfGyR2WOVzmmpOjc7QPBXQbnUiqA0pERAEREAWOdv97StNmga9zYntke9oJAeWlgGam4FTpstjWI/tB/4iyfypf/ALjQFj7Cr3lmsUrJHueIpQ1hcS4hpYDlqeANacqrS1lH7P3+GtP85v8AxhaugCIiAIij7+vuOx2eS0SkhkYqaak8A1o4kkgDzQEgioOCe1yK8bT9HMLoXkEx1eHh2UVINAMrqa01Gh1V+QBERAEREAREQBERAfO02dsjHMeKtc0tcOYcKEexK/KeKLhdYbZLZyT+7d4HcSw6sf50p6gr9YLKO3fC2eFlsYPFF4JacY3HwuP3XGnk4oC59nuJ/p9gilJ/eDwSj/yMoCfUUd6qyL8+dimKPo1u+jvNI7TRo5CVtch9RVv/AKr9BoAiIgCxH9oP/EWT+VL/APca25Yz+0Dd8hdZpg0mNrZGOcBUNcSwgO5VANPJAd/7P3+GtP8AOb/xhausx7BrukjsUz3tLWyygsqKZg1gBcK8K1FehWnIAiIgCxXt5xRmkjsTDoykktPtEfu2HyBLvVq1y+r2ZZbPLPIaMjYXHrTYDqTQDqV+VrXaJbbanOIzTTybDXxPdQNHQVA8ggNI7B8M55pLa8eGMGOLq9w8bvRpA/3FbeonC1wtsVjis7fqN8R+046vd6uJKlkAREQBERAEUc7EVmE/cGeLvv8AK7xufyy1rXpupFAEREAXPeNgZPE+KQVZI0tcOYcKFdCID8lX5dUlhtckLiQ+F+jtiaHMyQeYyuX6hwtebrTYrPM9uV8kTHOHUgVPkd/Vel7YRslqkbJPZ4pHt2c5tTQbA8x0NVLNaAKAUA2AQHlEVbxbfrogI4zR7hUnkNtOp1W8IOb0jxvujTBzkTk1vjYaOe1p6uA+a+jJGvGhDgfIhZQ41NTqTuTqSum77xfA/MwkcxwPQhdjw9LoyGhxncusehqIXlct3W0TRNeNnD25j3XUuFrT0TsZKSTQREWDYybt+vd7ILPZ21DJXOc88+7y5We7s3oFAdhmF++tTrW8eCDwsrsZXDf/AGtPu4Lar3uOC1x93aImSsrWjhWh5g7g9Qvpdl1xWaMRQxtjjbs1ooNdz59UB1IiIAiIgCLw51BU7Lgu3EFmtDnNgnilcz4gx7XEcKmh26oD80YywrabDaX/AEhrjne5zZ92y1cTnzcHncg6gq0YL7Z57LSO1ZrRDsHV/fMHmf4g6HXrwW726wRzxujlY2RjhRzXAOB9Csexr2HObWW7zmG5s7z4h/Led/uu9+CA1i4sQwW2IS2eRsjeNN2n7LmnVp6FSK/JV33nabBOXRukgmYaOFC06fVe07joQt77Me0Y3mx7JWBk8QaXZfge11RmAOrTUajXcU6AXpEXxdamA0LgDyqFhvRlJvsfZF4BXlZMBZ9i9pFqNeLW08tvmCtAVZxtd+aMSAasND90/wBaLoxpcti2RvEqnZQ9eClqs3JhmaG2SzvmzMfmo2pqamozA6Civl1XB38T5M4blqAKchXU8AoCS1EPDab0/Hku+22tNOXhkFi42RJOMEuq347IuuB7w+KI/eb+Y+R91b1ml2MliLbQGHI06u4U2PotIikDgCNQQuLJilLaJvhljdXJLuv9Huo6+b8jszav1J+Fo3P9OqkHGiyy/bx7+d766Vo37o299T6qMybvSj07nbdZyLp3JmTH8tfDGwDkS4n3FPkpu48XMtByOGSQ7CtQ7yPPos7XmKXZzTtqCDXUcQR1UdDKsT2+xxxyJp7ZsaLluy095DG87uaCfULqUyntbJJPa2FXsWY6st3MrO+ryPDEyjpHenAdTQKkdqPatLZZn2SygNkaB3kztS0uAdljbtWhHiPPbisisN32m32gtjbJPM81calzvvPcdh1JosmSexn2n2q8asr3Nn/ymE+If+R2hf5aDovOB8AW22Eyw1hjykCZxLA7VvgZTVw0rUaaBaLgrsTigyy20tnl3EQ/hMPX/MPnp0O609jAAABQDQAaAAcAgPZERAV7FeA7LeLf37KPHwyso2RvStNR0NQvngzAVnuxrxCXvfJTPI8guIbWjRQAACp91ZV4KAoWN8WPDzBC4tp8bhvU/VB4dSs+vG8GQsMkp0rv8RJPzKlL6B+kzZt+8dX3P5UUVb7vZOwskFWnXehqOIKr1tvPb8fYvOLjKrHXpJczRL3BjGVjGvhlLozs11XN8qHUeiu11do8bqCZpjP2h4m/qFm932FrGtjjFGjQfqVL3W2KK0sM4zR8dKjoSOIqvaqdq+KL+Hfk48qnGk/TsX9zW9I12yW5krc0bmuHMEFebVZxIxzTs4EH1WUWy3tFrL7IXRs0+Hwg0305easV247e3SZoePtN8LvbY/gu6GbHemVbNrhRJQk+6/x+ZU8U3s674pHEOdlcGloJaHa6F1OC9LjvUWmBkoaW5q6HWhBINDxGimcbXtZ3ZZRR4k8LmECtRqKh3T5KmT328jKwCNo0AaKUHLp6KxU2KxKae0RWF+HcnNTVS0t/Nvx7aLlNigxWfuXOaG0p/qpyp/RWjAOIm2mAsFc0Ry67lp1afmPRYq51dTurH2fXz9HtrKmjJPA71+E+9B6rF1acXpFxX4VjiY8rOdyml+hq2Lry7mzOAPif4R67n2qqhZcOZ7K6fvAKBxDacG1qCeB0+S+HaZiEtMjmtziBujRxcSMxNOA0r5FVfC9/yWqzFzmmOriCAXZHUAo4AnXenHZVa588nJ9l0KjY+aXXt2Ou9LD30MkeYtztIzDhX8vyquTCOHHWaPuc/eOe+ooCACaAAVX3u6zyNLu8dUHbWvr0VxwRd3eTmQjwxjT7ztB7Cq8lBqXpRe0xbT6dnpRlzL3RerDZu7jYwfVaB7BfdEUylpaO5dCl4s7KbLeFoE73SxyUAeYy0B4boK5gaGmlRworFcOHLPYou7s8bY28aaucftOcdXHzUkiyAiIgCIiAIiICjY1wg6R5nhGYn42Dc0+s3r0VDkjLSQ4EEbgggj0K3VcN43LDOKSRtdyNNR5HcKPvwlN80ejJvD4tKmKhNbRmskFjFhDg7/8ATppU5s1dRTbLRVWO+opJnRB+aQbjXhuAeNFot69m1Kmzv/2P/Jw/MKhS4I+i2gyPiex7idTqyrty0jT8VyWVySamtfl9yRpyav8A0hLb6t77peyO+xsoK8191zzW1kYoTtwGpXGb+FfgNPMLnjXJ9kUDPzFffKxvufW/bv7+zvZ9alW/ebqP09Vndmvd7NDqORWmWW2tk+E68Qdws9xbdvc2l1B4X+Nvr8Q9DX3Ck8C2UG4E1wPNlBuEX+RJ2e0B7cw/vovo59BXkoe4Hmrhw0KkrS7gpy7I5aHNn0/Es9epOX6mn3P3dss7JHCjyKPI0OYaGvPn6r52i4Xt+CjhyGh9tlCdmlrOaWPhQOHnsfy9lfV8rycm7FvcU9ruUjiXC6vWlDWiIue+2WeKSOSIlzq8BrpTK6vD9Vb8LXb3NmaD8TvE7zPD0FAouy2Bsz2hzQQNTUclagrZwjIlk1+pJa10RASxvRlrezyi47fe0UArI9rR1Op8huVW5u0uAGjWSOHOgHzNVLzuhD5mdFWNbb8kWy4Ioe5cUwWrRjqO+w7R3n19FMLeMlJbR5TrlW+WS0wiItjQIiIAiL4T2trPiIC0nZGtc03pGUm+iPuvV7wNSaKHtF+H6g9T+i+FmcJCe9cegrQKFs41S5+nV1f+EdCx5Jc0j3vXFscRytBe7poPc/lVVW8sSTTAguytO7W7EciTqV9r9s+zhwNPTgf75qFVj4RdXl46t118lS4tbfVc696XgjrTcUbtW+A9NvZRNpuaRnDMObdfw3VhtNsbHvvyG65BfQ+yfcJlSw4y5ZS0yKrdmtor0MxY4OG4/ui7MW3UbRAHMFXs8TRxII1A5nY06KfgsMdqcAGhznEDkdedFp924cggylkYzADxHU6cRXZcE8XUozhJNE7wqU+fnXTR+b7psfdsq7Qn8AvaR1St2xD2e2a0Zn5Sx5BJMZy1PMjavoqtZcFWWDxvq6nGQintoCuLjGfCmMa+p9ZwuNY8KdJPaOTs9ud0bHSuFC+gaDvlHH1KuKgbZiqNmkYznn8Lf1KgrVfMsxoXUB+q3Qf1VIsptyrXOXTZXMzikZzc31Ze2YlgsrSXOzPOzWeI0HPgNVX717Qp5aiKkTenif6nYeyg7TF4dOHyVWuPDrrPLI90mYOrQa861dXirTjv0aPTT1r9z14bGrJSt5eZ7e/oXK97ktETGzTa5+JdmcCdQDXZRSm72daXWeMyyZoxSjeIqNCdNVSsS31JZgzu2B2YmpNSBSmmnErRON8v7RO03enS5Wa6exPWedzHB7DRzTUEcCtmua39/BHJ9poJ8+IWJQvLmtJBBIBy8QSNls+G7EYbLEx24aK+Z1PzUhw/mUpLwRPHFBxhLz9iTREUuVkIiIDlvC1d2wnjsPNUTF9/uslkltAYZXNppU8SBVxGzQrlfrKsB5FQRFVR+OZLjlxjNbgtdPck8WCcG13IXB2ITbrIyd0fdlxcC3Ug5TTM2utD+q7YDL3pzfBryp0p1Xa1tBQaAbAaLsL4+6pTx/3+Ci6La5StcYpJron4/L6m11TfJ1fR+PuQst5QPkNn71nelte7zDPSla0/FQM5yZq/VrX0XRB2dRG8vpzXSGSubJplzFuXNXelOCl76wvncMz8odQlrdTp12FdFY+E51fD65OLbi1vbXaXsiF4vgyy3Fx+ZP8AYz2R5e6p3P8AdFKWDDE0mpGRvN2h9BurhYboih+BgB+0dXe5XBiO/e4Aaz+I4Vqfqjn5qCnnzvs1Wur8s0jwuvHh6l76Lwjvw1czLLIHCrnHQuPI8AOCvQKwqO0SSyDM9xNdyTw19FN2vtDfYABUyl2zHEmg+1XcU5cVbuC02qmc7JbX87HhHPqlZGquGv55NTt9sEUTnu2aCf6fksgveV80hedanRo2b0b0XLiDFdpngc7vnUIBo2jRSoOwVdseKZWaPpIOujvcfmF5Zbjk9l2JfLwb6tafcnBC7kfZddms2XU7/Jc1iv8Ail0zZXfZdp7HYqRXBGhReyEtc10ktAhfK7LqM84haQCa6nagFfVfdjC40AJJ2AFT7BTNhwRaJHNfXuacT8fmANvUrqhU5tdNkvwXMdEpRb0mu/1IW/rLJZ39w+TO1oBHKhrTT0K9Lsw9PaP4cZp9o+Fvud/RaPd+DYI3Z31mk4vkOY18tlOtaBsu2vh8U9vovYnJ8YcYckFt+X/wqeHcBNhcJJXB7xqABRrTz11JVuRFI11xrWokLdfO6XNN7YREXoeIREQHpNEHAg7FQNpuh7T4RmH4qwoo3O4bTmL4+/ue1V0q+xWorskd9WnmpGz3G0auNemwUoi5cbgeLQ9tcz+pvPJnL6HzZGGjQABVu3T53k8Nh5BSOJ7wMUBDK948hjANTV3L0qqe685YXZZ4yDSvI058iuPjtVllarqXRdzSjIrrn8ZMKg4nJ+lPr0p5ZRRXazW9knwuFeR0Psq7jK76lkgG/gPn9X8x7Kr4MZQu5JLqzPFdW4/NB70RVzwaF3oPzVOxZKTa5K/VygeQaP1K0CCLK0N5BVXGVyuJ79groA8DcU2d5U0Pkvq6xHTiRgv1KZgXRWRuXk+GHLVniMZ1y8ObXf2QuW3XI9pJYMzem46HmuC57Z3czTwOh8jx96K5Ks3p1T2vJ9WwOTNx1GXeJUo7ukcaBjvUUH4qwXNY5YyKyEivwbt8qnb0Xauu74qknl8ytsZSyLVBHnxHGx8PGndZ11237l5uHEVniGUxCI8XN8QPmfi+attmtbJBVjg4cwaqhXheMD7OxjGUeKVNKUpvrxqqfh3GzJp3xw94x7KnNsHAGh2+RVq/poa0uh87rzrIb6c0V3a8G5LyqPd2NZG0Erc45jR3tsfwVwsNvZMwPYag/h0PIrnsplX3JPHzKr/kfU6ERF5HWEREAREQBERAF4Xlcl6W0QwvkP1QT5ngPU0WG9LZhvXUpmLL6P0tuQ/wduIzHU/hQe6gb5xN9ImaHkBwFA0A0113PErjtl4sa8d5I1rnk0zOALiTrSvUrw272GUPOhqKngOFadFDeopt8/Z9jjqnXJy9ben217+CCxViaSyPiEcQfn3JrwNMrafW4+y0HDlkfamva4nIGVGbUh51br0oV8sR3XDDk7p+ao1GYO22dpsrjhS7e5szajxP8TvXYegot6aISsjuPWPXZiEW/g8eTPXNIJB0I0I6heFKY4YyzT5nGjZBmAArUjRwH4H1VLtWJCdIxTqdT7bBXOFilFMjMT8O5uXY41R6b7vsdN64ds8gLnARn7bSG+42Psuy7sOSSwCSFwmDatdTwvBbzad9KHQ8VRr9vKYAOaC8k6k60V+7Jr8Mc/dP0EzRpye0V+VfZReZjVXprXVF9weF3cLhPU3KaSbWumvoRksRaSHAtI3BFD7Fe14X5DYmM75xBedABU8KnyFQtmt90RTikkbXcqjUeR3Cp+JuyuG0gfWymrWuJFK7gOGtNtDVcWDRHHk5b6+CJ41mTz64QcfhXza/Y5sPw2aWJz5H0NAW+LL4SKhw5lQNmuyKN7nRxta5/wATgKF3mpC03S+ABrmFoGg08NBoACNFFXrBI9o7s0NddaV9VYIJP4t7KXXD1bI0N8i8t/c7VYsFWwtnLPqvBNOrePtVVqBpDQHGrqCp5lWnBNgJkMpHhaCB1JpX2HzWuRr03s0w4SjlKMHvT7l2REUMXEIiIAiIgCIiAKu46r9F02ztr5f90ViXPb7E2aN0btnCn9V52R5otI0muaLRg1/4SjtcjHue5pYKEChzCpNNdjqdVO0UjetxS2dxDmkt4PAJaf0PQrjs9mfIcrGlx5AV/wClBzVnSD8EXJS+VnZh+7u/tDGU8NczvJuv46D1WpAKBwrh82dhc/8AiP3/ANI+z+qn1LYtXpw692SFFfJHqVTtHubv7GXAVdEc4HMD4h/619ln+KMRWe1sgZFF3RaQHOIADQdMopuBv6LaJGZgQdisBxNdH0W1SRfVBq37rtW/p6KVo+JOO+pbuBONsvTk+sduP3O28sPQwzQs77wSEB5NKtFR4tNKL3xRd8VitMRssmYgB/xBxa4EEajny/VVZtrYXlgcC4bjivqvXHqlGCU58z9yywx5WNN2cyW017n6Iua8W2iCOVuz2g+VeC7VnvZFeZdFLCdo3BzfJ9aj3BPqtCXFZHlk0fPsyj+nvlX7M9XxgihAIUHb8HwyatrGf9O3sdFPIsRnKPZkfZTXatTWysWfAsYNXvc4ctG+9NVYrPZ2xtDWgADYBfVFmdkp/MzWrHrq+RaCIi0PcIiIAiIgCIiAIiIDwQvAYAvZFjQCIiyAs77WLiLmMtDBUs8L6fZOxPkfmtEXpNCHNLXAEEUIOoIPBbwnyS2dWJkSxrY2R8H5giupjZTIK5jXy1XarjjvDENmfmizNB1y1BaPLSo914wJheG0vzS5nAa5agNPnpU+6kouMY7Rf6suirFd8I6T66+pZOyS6XMhkmcKCQgN6tbXxeRJPstBXpDEGtDWgAAUAGgAHBe6jZy5pbPn+VkPIula/IREWhzBERAEREAREQ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9" descr="data:image/jpeg;base64,/9j/4AAQSkZJRgABAQAAAQABAAD/2wCEAAkGBhQREBUUExQVFRQWFxgaFxYWFRYUFxgaFhcVGBkVFxoYHSYfGBojHBYUHy8gJCcpLCwsHB4xNTAqNSYrLCkBCQoKDgwOGQ8PGjYjHiU1KjMsLzQsLC81NTI1LCksKSwqLCwsLCksLCosLCksLCwsLCwsLCwsLCwsLCwsKSkpKf/AABEIALwAvgMBIgACEQEDEQH/xAAcAAEAAwEAAwEAAAAAAAAAAAAABQYHBAECAwj/xABAEAABAwEGAwYCBwYGAwEAAAABAAIDEQQFBhIhMUFRYQcTInGBkTKxFEJScqHB0QgjM3Ph8DRTYoKz8WOSsiT/xAAbAQEAAgMBAQAAAAAAAAAAAAAABQYBAgQDB//EAC8RAAICAgAFAgQFBQEAAAAAAAABAgMEEQUSITFBE1EiMmHBBnGBofAUI5Gx4TP/2gAMAwEAAhEDEQA/ANxREQBERAEXztNobGxz3mjWtLnHkGgkn2BWc3D232e02tsBhfGyR2WOVzmmpOjc7QPBXQbnUiqA0pERAEREAWOdv97StNmga9zYntke9oJAeWlgGam4FTpstjWI/tB/4iyfypf/ALjQFj7Cr3lmsUrJHueIpQ1hcS4hpYDlqeANacqrS1lH7P3+GtP85v8AxhaugCIiAIij7+vuOx2eS0SkhkYqaak8A1o4kkgDzQEgioOCe1yK8bT9HMLoXkEx1eHh2UVINAMrqa01Gh1V+QBERAEREAREQBERAfO02dsjHMeKtc0tcOYcKEexK/KeKLhdYbZLZyT+7d4HcSw6sf50p6gr9YLKO3fC2eFlsYPFF4JacY3HwuP3XGnk4oC59nuJ/p9gilJ/eDwSj/yMoCfUUd6qyL8+dimKPo1u+jvNI7TRo5CVtch9RVv/AKr9BoAiIgCxH9oP/EWT+VL/APca25Yz+0Dd8hdZpg0mNrZGOcBUNcSwgO5VANPJAd/7P3+GtP8AOb/xhausx7BrukjsUz3tLWyygsqKZg1gBcK8K1FehWnIAiIgCxXt5xRmkjsTDoykktPtEfu2HyBLvVq1y+r2ZZbPLPIaMjYXHrTYDqTQDqV+VrXaJbbanOIzTTybDXxPdQNHQVA8ggNI7B8M55pLa8eGMGOLq9w8bvRpA/3FbeonC1wtsVjis7fqN8R+046vd6uJKlkAREQBERAEUc7EVmE/cGeLvv8AK7xufyy1rXpupFAEREAXPeNgZPE+KQVZI0tcOYcKFdCID8lX5dUlhtckLiQ+F+jtiaHMyQeYyuX6hwtebrTYrPM9uV8kTHOHUgVPkd/Vel7YRslqkbJPZ4pHt2c5tTQbA8x0NVLNaAKAUA2AQHlEVbxbfrogI4zR7hUnkNtOp1W8IOb0jxvujTBzkTk1vjYaOe1p6uA+a+jJGvGhDgfIhZQ41NTqTuTqSum77xfA/MwkcxwPQhdjw9LoyGhxncusehqIXlct3W0TRNeNnD25j3XUuFrT0TsZKSTQREWDYybt+vd7ILPZ21DJXOc88+7y5We7s3oFAdhmF++tTrW8eCDwsrsZXDf/AGtPu4Lar3uOC1x93aImSsrWjhWh5g7g9Qvpdl1xWaMRQxtjjbs1ooNdz59UB1IiIAiIgCLw51BU7Lgu3EFmtDnNgnilcz4gx7XEcKmh26oD80YywrabDaX/AEhrjne5zZ92y1cTnzcHncg6gq0YL7Z57LSO1ZrRDsHV/fMHmf4g6HXrwW726wRzxujlY2RjhRzXAOB9Csexr2HObWW7zmG5s7z4h/Led/uu9+CA1i4sQwW2IS2eRsjeNN2n7LmnVp6FSK/JV33nabBOXRukgmYaOFC06fVe07joQt77Me0Y3mx7JWBk8QaXZfge11RmAOrTUajXcU6AXpEXxdamA0LgDyqFhvRlJvsfZF4BXlZMBZ9i9pFqNeLW08tvmCtAVZxtd+aMSAasND90/wBaLoxpcti2RvEqnZQ9eClqs3JhmaG2SzvmzMfmo2pqamozA6Civl1XB38T5M4blqAKchXU8AoCS1EPDab0/Hku+22tNOXhkFi42RJOMEuq347IuuB7w+KI/eb+Y+R91b1ml2MliLbQGHI06u4U2PotIikDgCNQQuLJilLaJvhljdXJLuv9Huo6+b8jszav1J+Fo3P9OqkHGiyy/bx7+d766Vo37o299T6qMybvSj07nbdZyLp3JmTH8tfDGwDkS4n3FPkpu48XMtByOGSQ7CtQ7yPPos7XmKXZzTtqCDXUcQR1UdDKsT2+xxxyJp7ZsaLluy095DG87uaCfULqUyntbJJPa2FXsWY6st3MrO+ryPDEyjpHenAdTQKkdqPatLZZn2SygNkaB3kztS0uAdljbtWhHiPPbisisN32m32gtjbJPM81calzvvPcdh1JosmSexn2n2q8asr3Nn/ymE+If+R2hf5aDovOB8AW22Eyw1hjykCZxLA7VvgZTVw0rUaaBaLgrsTigyy20tnl3EQ/hMPX/MPnp0O609jAAABQDQAaAAcAgPZERAV7FeA7LeLf37KPHwyso2RvStNR0NQvngzAVnuxrxCXvfJTPI8guIbWjRQAACp91ZV4KAoWN8WPDzBC4tp8bhvU/VB4dSs+vG8GQsMkp0rv8RJPzKlL6B+kzZt+8dX3P5UUVb7vZOwskFWnXehqOIKr1tvPb8fYvOLjKrHXpJczRL3BjGVjGvhlLozs11XN8qHUeiu11do8bqCZpjP2h4m/qFm932FrGtjjFGjQfqVL3W2KK0sM4zR8dKjoSOIqvaqdq+KL+Hfk48qnGk/TsX9zW9I12yW5krc0bmuHMEFebVZxIxzTs4EH1WUWy3tFrL7IXRs0+Hwg0305easV247e3SZoePtN8LvbY/gu6GbHemVbNrhRJQk+6/x+ZU8U3s674pHEOdlcGloJaHa6F1OC9LjvUWmBkoaW5q6HWhBINDxGimcbXtZ3ZZRR4k8LmECtRqKh3T5KmT328jKwCNo0AaKUHLp6KxU2KxKae0RWF+HcnNTVS0t/Nvx7aLlNigxWfuXOaG0p/qpyp/RWjAOIm2mAsFc0Ry67lp1afmPRYq51dTurH2fXz9HtrKmjJPA71+E+9B6rF1acXpFxX4VjiY8rOdyml+hq2Lry7mzOAPif4R67n2qqhZcOZ7K6fvAKBxDacG1qCeB0+S+HaZiEtMjmtziBujRxcSMxNOA0r5FVfC9/yWqzFzmmOriCAXZHUAo4AnXenHZVa588nJ9l0KjY+aXXt2Ou9LD30MkeYtztIzDhX8vyquTCOHHWaPuc/eOe+ooCACaAAVX3u6zyNLu8dUHbWvr0VxwRd3eTmQjwxjT7ztB7Cq8lBqXpRe0xbT6dnpRlzL3RerDZu7jYwfVaB7BfdEUylpaO5dCl4s7KbLeFoE73SxyUAeYy0B4boK5gaGmlRworFcOHLPYou7s8bY28aaucftOcdXHzUkiyAiIgCIiAIiICjY1wg6R5nhGYn42Dc0+s3r0VDkjLSQ4EEbgggj0K3VcN43LDOKSRtdyNNR5HcKPvwlN80ejJvD4tKmKhNbRmskFjFhDg7/8ATppU5s1dRTbLRVWO+opJnRB+aQbjXhuAeNFot69m1Kmzv/2P/Jw/MKhS4I+i2gyPiex7idTqyrty0jT8VyWVySamtfl9yRpyav8A0hLb6t77peyO+xsoK8191zzW1kYoTtwGpXGb+FfgNPMLnjXJ9kUDPzFffKxvufW/bv7+zvZ9alW/ebqP09Vndmvd7NDqORWmWW2tk+E68Qdws9xbdvc2l1B4X+Nvr8Q9DX3Ck8C2UG4E1wPNlBuEX+RJ2e0B7cw/vovo59BXkoe4Hmrhw0KkrS7gpy7I5aHNn0/Es9epOX6mn3P3dss7JHCjyKPI0OYaGvPn6r52i4Xt+CjhyGh9tlCdmlrOaWPhQOHnsfy9lfV8rycm7FvcU9ruUjiXC6vWlDWiIue+2WeKSOSIlzq8BrpTK6vD9Vb8LXb3NmaD8TvE7zPD0FAouy2Bsz2hzQQNTUclagrZwjIlk1+pJa10RASxvRlrezyi47fe0UArI9rR1Op8huVW5u0uAGjWSOHOgHzNVLzuhD5mdFWNbb8kWy4Ioe5cUwWrRjqO+w7R3n19FMLeMlJbR5TrlW+WS0wiItjQIiIAiL4T2trPiIC0nZGtc03pGUm+iPuvV7wNSaKHtF+H6g9T+i+FmcJCe9cegrQKFs41S5+nV1f+EdCx5Jc0j3vXFscRytBe7poPc/lVVW8sSTTAguytO7W7EciTqV9r9s+zhwNPTgf75qFVj4RdXl46t118lS4tbfVc696XgjrTcUbtW+A9NvZRNpuaRnDMObdfw3VhtNsbHvvyG65BfQ+yfcJlSw4y5ZS0yKrdmtor0MxY4OG4/ui7MW3UbRAHMFXs8TRxII1A5nY06KfgsMdqcAGhznEDkdedFp924cggylkYzADxHU6cRXZcE8XUozhJNE7wqU+fnXTR+b7psfdsq7Qn8AvaR1St2xD2e2a0Zn5Sx5BJMZy1PMjavoqtZcFWWDxvq6nGQintoCuLjGfCmMa+p9ZwuNY8KdJPaOTs9ud0bHSuFC+gaDvlHH1KuKgbZiqNmkYznn8Lf1KgrVfMsxoXUB+q3Qf1VIsptyrXOXTZXMzikZzc31Ze2YlgsrSXOzPOzWeI0HPgNVX717Qp5aiKkTenif6nYeyg7TF4dOHyVWuPDrrPLI90mYOrQa861dXirTjv0aPTT1r9z14bGrJSt5eZ7e/oXK97ktETGzTa5+JdmcCdQDXZRSm72daXWeMyyZoxSjeIqNCdNVSsS31JZgzu2B2YmpNSBSmmnErRON8v7RO03enS5Wa6exPWedzHB7DRzTUEcCtmua39/BHJ9poJ8+IWJQvLmtJBBIBy8QSNls+G7EYbLEx24aK+Z1PzUhw/mUpLwRPHFBxhLz9iTREUuVkIiIDlvC1d2wnjsPNUTF9/uslkltAYZXNppU8SBVxGzQrlfrKsB5FQRFVR+OZLjlxjNbgtdPck8WCcG13IXB2ITbrIyd0fdlxcC3Ug5TTM2utD+q7YDL3pzfBryp0p1Xa1tBQaAbAaLsL4+6pTx/3+Ci6La5StcYpJron4/L6m11TfJ1fR+PuQst5QPkNn71nelte7zDPSla0/FQM5yZq/VrX0XRB2dRG8vpzXSGSubJplzFuXNXelOCl76wvncMz8odQlrdTp12FdFY+E51fD65OLbi1vbXaXsiF4vgyy3Fx+ZP8AYz2R5e6p3P8AdFKWDDE0mpGRvN2h9BurhYboih+BgB+0dXe5XBiO/e4Aaz+I4Vqfqjn5qCnnzvs1Wur8s0jwuvHh6l76Lwjvw1czLLIHCrnHQuPI8AOCvQKwqO0SSyDM9xNdyTw19FN2vtDfYABUyl2zHEmg+1XcU5cVbuC02qmc7JbX87HhHPqlZGquGv55NTt9sEUTnu2aCf6fksgveV80hedanRo2b0b0XLiDFdpngc7vnUIBo2jRSoOwVdseKZWaPpIOujvcfmF5Zbjk9l2JfLwb6tafcnBC7kfZddms2XU7/Jc1iv8Ail0zZXfZdp7HYqRXBGhReyEtc10ktAhfK7LqM84haQCa6nagFfVfdjC40AJJ2AFT7BTNhwRaJHNfXuacT8fmANvUrqhU5tdNkvwXMdEpRb0mu/1IW/rLJZ39w+TO1oBHKhrTT0K9Lsw9PaP4cZp9o+Fvud/RaPd+DYI3Z31mk4vkOY18tlOtaBsu2vh8U9vovYnJ8YcYckFt+X/wqeHcBNhcJJXB7xqABRrTz11JVuRFI11xrWokLdfO6XNN7YREXoeIREQHpNEHAg7FQNpuh7T4RmH4qwoo3O4bTmL4+/ue1V0q+xWorskd9WnmpGz3G0auNemwUoi5cbgeLQ9tcz+pvPJnL6HzZGGjQABVu3T53k8Nh5BSOJ7wMUBDK948hjANTV3L0qqe685YXZZ4yDSvI058iuPjtVllarqXRdzSjIrrn8ZMKg4nJ+lPr0p5ZRRXazW9knwuFeR0Psq7jK76lkgG/gPn9X8x7Kr4MZQu5JLqzPFdW4/NB70RVzwaF3oPzVOxZKTa5K/VygeQaP1K0CCLK0N5BVXGVyuJ79groA8DcU2d5U0Pkvq6xHTiRgv1KZgXRWRuXk+GHLVniMZ1y8ObXf2QuW3XI9pJYMzem46HmuC57Z3czTwOh8jx96K5Ks3p1T2vJ9WwOTNx1GXeJUo7ukcaBjvUUH4qwXNY5YyKyEivwbt8qnb0Xauu74qknl8ytsZSyLVBHnxHGx8PGndZ11237l5uHEVniGUxCI8XN8QPmfi+attmtbJBVjg4cwaqhXheMD7OxjGUeKVNKUpvrxqqfh3GzJp3xw94x7KnNsHAGh2+RVq/poa0uh87rzrIb6c0V3a8G5LyqPd2NZG0Erc45jR3tsfwVwsNvZMwPYag/h0PIrnsplX3JPHzKr/kfU6ERF5HWEREAREQBERAF4Xlcl6W0QwvkP1QT5ngPU0WG9LZhvXUpmLL6P0tuQ/wduIzHU/hQe6gb5xN9ImaHkBwFA0A0113PErjtl4sa8d5I1rnk0zOALiTrSvUrw272GUPOhqKngOFadFDeopt8/Z9jjqnXJy9ben217+CCxViaSyPiEcQfn3JrwNMrafW4+y0HDlkfamva4nIGVGbUh51br0oV8sR3XDDk7p+ao1GYO22dpsrjhS7e5szajxP8TvXYegot6aISsjuPWPXZiEW/g8eTPXNIJB0I0I6heFKY4YyzT5nGjZBmAArUjRwH4H1VLtWJCdIxTqdT7bBXOFilFMjMT8O5uXY41R6b7vsdN64ds8gLnARn7bSG+42Psuy7sOSSwCSFwmDatdTwvBbzad9KHQ8VRr9vKYAOaC8k6k60V+7Jr8Mc/dP0EzRpye0V+VfZReZjVXprXVF9weF3cLhPU3KaSbWumvoRksRaSHAtI3BFD7Fe14X5DYmM75xBedABU8KnyFQtmt90RTikkbXcqjUeR3Cp+JuyuG0gfWymrWuJFK7gOGtNtDVcWDRHHk5b6+CJ41mTz64QcfhXza/Y5sPw2aWJz5H0NAW+LL4SKhw5lQNmuyKN7nRxta5/wATgKF3mpC03S+ABrmFoGg08NBoACNFFXrBI9o7s0NddaV9VYIJP4t7KXXD1bI0N8i8t/c7VYsFWwtnLPqvBNOrePtVVqBpDQHGrqCp5lWnBNgJkMpHhaCB1JpX2HzWuRr03s0w4SjlKMHvT7l2REUMXEIiIAiIgCIiAKu46r9F02ztr5f90ViXPb7E2aN0btnCn9V52R5otI0muaLRg1/4SjtcjHue5pYKEChzCpNNdjqdVO0UjetxS2dxDmkt4PAJaf0PQrjs9mfIcrGlx5AV/wClBzVnSD8EXJS+VnZh+7u/tDGU8NczvJuv46D1WpAKBwrh82dhc/8AiP3/ANI+z+qn1LYtXpw692SFFfJHqVTtHubv7GXAVdEc4HMD4h/619ln+KMRWe1sgZFF3RaQHOIADQdMopuBv6LaJGZgQdisBxNdH0W1SRfVBq37rtW/p6KVo+JOO+pbuBONsvTk+sduP3O28sPQwzQs77wSEB5NKtFR4tNKL3xRd8VitMRssmYgB/xBxa4EEajny/VVZtrYXlgcC4bjivqvXHqlGCU58z9yywx5WNN2cyW017n6Iua8W2iCOVuz2g+VeC7VnvZFeZdFLCdo3BzfJ9aj3BPqtCXFZHlk0fPsyj+nvlX7M9XxgihAIUHb8HwyatrGf9O3sdFPIsRnKPZkfZTXatTWysWfAsYNXvc4ctG+9NVYrPZ2xtDWgADYBfVFmdkp/MzWrHrq+RaCIi0PcIiIAiIgCIiAIiIDwQvAYAvZFjQCIiyAs77WLiLmMtDBUs8L6fZOxPkfmtEXpNCHNLXAEEUIOoIPBbwnyS2dWJkSxrY2R8H5giupjZTIK5jXy1XarjjvDENmfmizNB1y1BaPLSo914wJheG0vzS5nAa5agNPnpU+6kouMY7Rf6suirFd8I6T66+pZOyS6XMhkmcKCQgN6tbXxeRJPstBXpDEGtDWgAAUAGgAHBe6jZy5pbPn+VkPIula/IREWhzBERAEREAREQ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1" descr="data:image/jpeg;base64,/9j/4AAQSkZJRgABAQAAAQABAAD/2wCEAAkGBhQREBUUExQVFRQWFxgaFxYWFRYUFxgaFhcVGBkVFxoYHSYfGBojHBYUHy8gJCcpLCwsHB4xNTAqNSYrLCkBCQoKDgwOGQ8PGjYjHiU1KjMsLzQsLC81NTI1LCksKSwqLCwsLCksLCosLCksLCwsLCwsLCwsLCwsLCwsKSkpKf/AABEIALwAvgMBIgACEQEDEQH/xAAcAAEAAwEAAwEAAAAAAAAAAAAABQYHBAECAwj/xABAEAABAwEGAwYCBwYGAwEAAAABAAIDEQQFBhIhMUFRYQcTInGBkTKxFEJScqHB0QgjM3Ph8DRTYoKz8WOSsiT/xAAbAQEAAgMBAQAAAAAAAAAAAAAABQYBAgQDB//EAC8RAAICAgAFAgQFBQEAAAAAAAABAgMEEQUSITFBE1EiMmHBBnGBofAUI5Gx4TP/2gAMAwEAAhEDEQA/ANxREQBERAEXztNobGxz3mjWtLnHkGgkn2BWc3D232e02tsBhfGyR2WOVzmmpOjc7QPBXQbnUiqA0pERAEREAWOdv97StNmga9zYntke9oJAeWlgGam4FTpstjWI/tB/4iyfypf/ALjQFj7Cr3lmsUrJHueIpQ1hcS4hpYDlqeANacqrS1lH7P3+GtP85v8AxhaugCIiAIij7+vuOx2eS0SkhkYqaak8A1o4kkgDzQEgioOCe1yK8bT9HMLoXkEx1eHh2UVINAMrqa01Gh1V+QBERAEREAREQBERAfO02dsjHMeKtc0tcOYcKEexK/KeKLhdYbZLZyT+7d4HcSw6sf50p6gr9YLKO3fC2eFlsYPFF4JacY3HwuP3XGnk4oC59nuJ/p9gilJ/eDwSj/yMoCfUUd6qyL8+dimKPo1u+jvNI7TRo5CVtch9RVv/AKr9BoAiIgCxH9oP/EWT+VL/APca25Yz+0Dd8hdZpg0mNrZGOcBUNcSwgO5VANPJAd/7P3+GtP8AOb/xhausx7BrukjsUz3tLWyygsqKZg1gBcK8K1FehWnIAiIgCxXt5xRmkjsTDoykktPtEfu2HyBLvVq1y+r2ZZbPLPIaMjYXHrTYDqTQDqV+VrXaJbbanOIzTTybDXxPdQNHQVA8ggNI7B8M55pLa8eGMGOLq9w8bvRpA/3FbeonC1wtsVjis7fqN8R+046vd6uJKlkAREQBERAEUc7EVmE/cGeLvv8AK7xufyy1rXpupFAEREAXPeNgZPE+KQVZI0tcOYcKFdCID8lX5dUlhtckLiQ+F+jtiaHMyQeYyuX6hwtebrTYrPM9uV8kTHOHUgVPkd/Vel7YRslqkbJPZ4pHt2c5tTQbA8x0NVLNaAKAUA2AQHlEVbxbfrogI4zR7hUnkNtOp1W8IOb0jxvujTBzkTk1vjYaOe1p6uA+a+jJGvGhDgfIhZQ41NTqTuTqSum77xfA/MwkcxwPQhdjw9LoyGhxncusehqIXlct3W0TRNeNnD25j3XUuFrT0TsZKSTQREWDYybt+vd7ILPZ21DJXOc88+7y5We7s3oFAdhmF++tTrW8eCDwsrsZXDf/AGtPu4Lar3uOC1x93aImSsrWjhWh5g7g9Qvpdl1xWaMRQxtjjbs1ooNdz59UB1IiIAiIgCLw51BU7Lgu3EFmtDnNgnilcz4gx7XEcKmh26oD80YywrabDaX/AEhrjne5zZ92y1cTnzcHncg6gq0YL7Z57LSO1ZrRDsHV/fMHmf4g6HXrwW726wRzxujlY2RjhRzXAOB9Csexr2HObWW7zmG5s7z4h/Led/uu9+CA1i4sQwW2IS2eRsjeNN2n7LmnVp6FSK/JV33nabBOXRukgmYaOFC06fVe07joQt77Me0Y3mx7JWBk8QaXZfge11RmAOrTUajXcU6AXpEXxdamA0LgDyqFhvRlJvsfZF4BXlZMBZ9i9pFqNeLW08tvmCtAVZxtd+aMSAasND90/wBaLoxpcti2RvEqnZQ9eClqs3JhmaG2SzvmzMfmo2pqamozA6Civl1XB38T5M4blqAKchXU8AoCS1EPDab0/Hku+22tNOXhkFi42RJOMEuq347IuuB7w+KI/eb+Y+R91b1ml2MliLbQGHI06u4U2PotIikDgCNQQuLJilLaJvhljdXJLuv9Huo6+b8jszav1J+Fo3P9OqkHGiyy/bx7+d766Vo37o299T6qMybvSj07nbdZyLp3JmTH8tfDGwDkS4n3FPkpu48XMtByOGSQ7CtQ7yPPos7XmKXZzTtqCDXUcQR1UdDKsT2+xxxyJp7ZsaLluy095DG87uaCfULqUyntbJJPa2FXsWY6st3MrO+ryPDEyjpHenAdTQKkdqPatLZZn2SygNkaB3kztS0uAdljbtWhHiPPbisisN32m32gtjbJPM81calzvvPcdh1JosmSexn2n2q8asr3Nn/ymE+If+R2hf5aDovOB8AW22Eyw1hjykCZxLA7VvgZTVw0rUaaBaLgrsTigyy20tnl3EQ/hMPX/MPnp0O609jAAABQDQAaAAcAgPZERAV7FeA7LeLf37KPHwyso2RvStNR0NQvngzAVnuxrxCXvfJTPI8guIbWjRQAACp91ZV4KAoWN8WPDzBC4tp8bhvU/VB4dSs+vG8GQsMkp0rv8RJPzKlL6B+kzZt+8dX3P5UUVb7vZOwskFWnXehqOIKr1tvPb8fYvOLjKrHXpJczRL3BjGVjGvhlLozs11XN8qHUeiu11do8bqCZpjP2h4m/qFm932FrGtjjFGjQfqVL3W2KK0sM4zR8dKjoSOIqvaqdq+KL+Hfk48qnGk/TsX9zW9I12yW5krc0bmuHMEFebVZxIxzTs4EH1WUWy3tFrL7IXRs0+Hwg0305easV247e3SZoePtN8LvbY/gu6GbHemVbNrhRJQk+6/x+ZU8U3s674pHEOdlcGloJaHa6F1OC9LjvUWmBkoaW5q6HWhBINDxGimcbXtZ3ZZRR4k8LmECtRqKh3T5KmT328jKwCNo0AaKUHLp6KxU2KxKae0RWF+HcnNTVS0t/Nvx7aLlNigxWfuXOaG0p/qpyp/RWjAOIm2mAsFc0Ry67lp1afmPRYq51dTurH2fXz9HtrKmjJPA71+E+9B6rF1acXpFxX4VjiY8rOdyml+hq2Lry7mzOAPif4R67n2qqhZcOZ7K6fvAKBxDacG1qCeB0+S+HaZiEtMjmtziBujRxcSMxNOA0r5FVfC9/yWqzFzmmOriCAXZHUAo4AnXenHZVa588nJ9l0KjY+aXXt2Ou9LD30MkeYtztIzDhX8vyquTCOHHWaPuc/eOe+ooCACaAAVX3u6zyNLu8dUHbWvr0VxwRd3eTmQjwxjT7ztB7Cq8lBqXpRe0xbT6dnpRlzL3RerDZu7jYwfVaB7BfdEUylpaO5dCl4s7KbLeFoE73SxyUAeYy0B4boK5gaGmlRworFcOHLPYou7s8bY28aaucftOcdXHzUkiyAiIgCIiAIiICjY1wg6R5nhGYn42Dc0+s3r0VDkjLSQ4EEbgggj0K3VcN43LDOKSRtdyNNR5HcKPvwlN80ejJvD4tKmKhNbRmskFjFhDg7/8ATppU5s1dRTbLRVWO+opJnRB+aQbjXhuAeNFot69m1Kmzv/2P/Jw/MKhS4I+i2gyPiex7idTqyrty0jT8VyWVySamtfl9yRpyav8A0hLb6t77peyO+xsoK8191zzW1kYoTtwGpXGb+FfgNPMLnjXJ9kUDPzFffKxvufW/bv7+zvZ9alW/ebqP09Vndmvd7NDqORWmWW2tk+E68Qdws9xbdvc2l1B4X+Nvr8Q9DX3Ck8C2UG4E1wPNlBuEX+RJ2e0B7cw/vovo59BXkoe4Hmrhw0KkrS7gpy7I5aHNn0/Es9epOX6mn3P3dss7JHCjyKPI0OYaGvPn6r52i4Xt+CjhyGh9tlCdmlrOaWPhQOHnsfy9lfV8rycm7FvcU9ruUjiXC6vWlDWiIue+2WeKSOSIlzq8BrpTK6vD9Vb8LXb3NmaD8TvE7zPD0FAouy2Bsz2hzQQNTUclagrZwjIlk1+pJa10RASxvRlrezyi47fe0UArI9rR1Op8huVW5u0uAGjWSOHOgHzNVLzuhD5mdFWNbb8kWy4Ioe5cUwWrRjqO+w7R3n19FMLeMlJbR5TrlW+WS0wiItjQIiIAiL4T2trPiIC0nZGtc03pGUm+iPuvV7wNSaKHtF+H6g9T+i+FmcJCe9cegrQKFs41S5+nV1f+EdCx5Jc0j3vXFscRytBe7poPc/lVVW8sSTTAguytO7W7EciTqV9r9s+zhwNPTgf75qFVj4RdXl46t118lS4tbfVc696XgjrTcUbtW+A9NvZRNpuaRnDMObdfw3VhtNsbHvvyG65BfQ+yfcJlSw4y5ZS0yKrdmtor0MxY4OG4/ui7MW3UbRAHMFXs8TRxII1A5nY06KfgsMdqcAGhznEDkdedFp924cggylkYzADxHU6cRXZcE8XUozhJNE7wqU+fnXTR+b7psfdsq7Qn8AvaR1St2xD2e2a0Zn5Sx5BJMZy1PMjavoqtZcFWWDxvq6nGQintoCuLjGfCmMa+p9ZwuNY8KdJPaOTs9ud0bHSuFC+gaDvlHH1KuKgbZiqNmkYznn8Lf1KgrVfMsxoXUB+q3Qf1VIsptyrXOXTZXMzikZzc31Ze2YlgsrSXOzPOzWeI0HPgNVX717Qp5aiKkTenif6nYeyg7TF4dOHyVWuPDrrPLI90mYOrQa861dXirTjv0aPTT1r9z14bGrJSt5eZ7e/oXK97ktETGzTa5+JdmcCdQDXZRSm72daXWeMyyZoxSjeIqNCdNVSsS31JZgzu2B2YmpNSBSmmnErRON8v7RO03enS5Wa6exPWedzHB7DRzTUEcCtmua39/BHJ9poJ8+IWJQvLmtJBBIBy8QSNls+G7EYbLEx24aK+Z1PzUhw/mUpLwRPHFBxhLz9iTREUuVkIiIDlvC1d2wnjsPNUTF9/uslkltAYZXNppU8SBVxGzQrlfrKsB5FQRFVR+OZLjlxjNbgtdPck8WCcG13IXB2ITbrIyd0fdlxcC3Ug5TTM2utD+q7YDL3pzfBryp0p1Xa1tBQaAbAaLsL4+6pTx/3+Ci6La5StcYpJron4/L6m11TfJ1fR+PuQst5QPkNn71nelte7zDPSla0/FQM5yZq/VrX0XRB2dRG8vpzXSGSubJplzFuXNXelOCl76wvncMz8odQlrdTp12FdFY+E51fD65OLbi1vbXaXsiF4vgyy3Fx+ZP8AYz2R5e6p3P8AdFKWDDE0mpGRvN2h9BurhYboih+BgB+0dXe5XBiO/e4Aaz+I4Vqfqjn5qCnnzvs1Wur8s0jwuvHh6l76Lwjvw1czLLIHCrnHQuPI8AOCvQKwqO0SSyDM9xNdyTw19FN2vtDfYABUyl2zHEmg+1XcU5cVbuC02qmc7JbX87HhHPqlZGquGv55NTt9sEUTnu2aCf6fksgveV80hedanRo2b0b0XLiDFdpngc7vnUIBo2jRSoOwVdseKZWaPpIOujvcfmF5Zbjk9l2JfLwb6tafcnBC7kfZddms2XU7/Jc1iv8Ail0zZXfZdp7HYqRXBGhReyEtc10ktAhfK7LqM84haQCa6nagFfVfdjC40AJJ2AFT7BTNhwRaJHNfXuacT8fmANvUrqhU5tdNkvwXMdEpRb0mu/1IW/rLJZ39w+TO1oBHKhrTT0K9Lsw9PaP4cZp9o+Fvud/RaPd+DYI3Z31mk4vkOY18tlOtaBsu2vh8U9vovYnJ8YcYckFt+X/wqeHcBNhcJJXB7xqABRrTz11JVuRFI11xrWokLdfO6XNN7YREXoeIREQHpNEHAg7FQNpuh7T4RmH4qwoo3O4bTmL4+/ue1V0q+xWorskd9WnmpGz3G0auNemwUoi5cbgeLQ9tcz+pvPJnL6HzZGGjQABVu3T53k8Nh5BSOJ7wMUBDK948hjANTV3L0qqe685YXZZ4yDSvI058iuPjtVllarqXRdzSjIrrn8ZMKg4nJ+lPr0p5ZRRXazW9knwuFeR0Psq7jK76lkgG/gPn9X8x7Kr4MZQu5JLqzPFdW4/NB70RVzwaF3oPzVOxZKTa5K/VygeQaP1K0CCLK0N5BVXGVyuJ79groA8DcU2d5U0Pkvq6xHTiRgv1KZgXRWRuXk+GHLVniMZ1y8ObXf2QuW3XI9pJYMzem46HmuC57Z3czTwOh8jx96K5Ks3p1T2vJ9WwOTNx1GXeJUo7ukcaBjvUUH4qwXNY5YyKyEivwbt8qnb0Xauu74qknl8ytsZSyLVBHnxHGx8PGndZ11237l5uHEVniGUxCI8XN8QPmfi+attmtbJBVjg4cwaqhXheMD7OxjGUeKVNKUpvrxqqfh3GzJp3xw94x7KnNsHAGh2+RVq/poa0uh87rzrIb6c0V3a8G5LyqPd2NZG0Erc45jR3tsfwVwsNvZMwPYag/h0PIrnsplX3JPHzKr/kfU6ERF5HWEREAREQBERAF4Xlcl6W0QwvkP1QT5ngPU0WG9LZhvXUpmLL6P0tuQ/wduIzHU/hQe6gb5xN9ImaHkBwFA0A0113PErjtl4sa8d5I1rnk0zOALiTrSvUrw272GUPOhqKngOFadFDeopt8/Z9jjqnXJy9ben217+CCxViaSyPiEcQfn3JrwNMrafW4+y0HDlkfamva4nIGVGbUh51br0oV8sR3XDDk7p+ao1GYO22dpsrjhS7e5szajxP8TvXYegot6aISsjuPWPXZiEW/g8eTPXNIJB0I0I6heFKY4YyzT5nGjZBmAArUjRwH4H1VLtWJCdIxTqdT7bBXOFilFMjMT8O5uXY41R6b7vsdN64ds8gLnARn7bSG+42Psuy7sOSSwCSFwmDatdTwvBbzad9KHQ8VRr9vKYAOaC8k6k60V+7Jr8Mc/dP0EzRpye0V+VfZReZjVXprXVF9weF3cLhPU3KaSbWumvoRksRaSHAtI3BFD7Fe14X5DYmM75xBedABU8KnyFQtmt90RTikkbXcqjUeR3Cp+JuyuG0gfWymrWuJFK7gOGtNtDVcWDRHHk5b6+CJ41mTz64QcfhXza/Y5sPw2aWJz5H0NAW+LL4SKhw5lQNmuyKN7nRxta5/wATgKF3mpC03S+ABrmFoGg08NBoACNFFXrBI9o7s0NddaV9VYIJP4t7KXXD1bI0N8i8t/c7VYsFWwtnLPqvBNOrePtVVqBpDQHGrqCp5lWnBNgJkMpHhaCB1JpX2HzWuRr03s0w4SjlKMHvT7l2REUMXEIiIAiIgCIiAKu46r9F02ztr5f90ViXPb7E2aN0btnCn9V52R5otI0muaLRg1/4SjtcjHue5pYKEChzCpNNdjqdVO0UjetxS2dxDmkt4PAJaf0PQrjs9mfIcrGlx5AV/wClBzVnSD8EXJS+VnZh+7u/tDGU8NczvJuv46D1WpAKBwrh82dhc/8AiP3/ANI+z+qn1LYtXpw692SFFfJHqVTtHubv7GXAVdEc4HMD4h/619ln+KMRWe1sgZFF3RaQHOIADQdMopuBv6LaJGZgQdisBxNdH0W1SRfVBq37rtW/p6KVo+JOO+pbuBONsvTk+sduP3O28sPQwzQs77wSEB5NKtFR4tNKL3xRd8VitMRssmYgB/xBxa4EEajny/VVZtrYXlgcC4bjivqvXHqlGCU58z9yywx5WNN2cyW017n6Iua8W2iCOVuz2g+VeC7VnvZFeZdFLCdo3BzfJ9aj3BPqtCXFZHlk0fPsyj+nvlX7M9XxgihAIUHb8HwyatrGf9O3sdFPIsRnKPZkfZTXatTWysWfAsYNXvc4ctG+9NVYrPZ2xtDWgADYBfVFmdkp/MzWrHrq+RaCIi0PcIiIAiIgCIiAIiIDwQvAYAvZFjQCIiyAs77WLiLmMtDBUs8L6fZOxPkfmtEXpNCHNLXAEEUIOoIPBbwnyS2dWJkSxrY2R8H5giupjZTIK5jXy1XarjjvDENmfmizNB1y1BaPLSo914wJheG0vzS5nAa5agNPnpU+6kouMY7Rf6suirFd8I6T66+pZOyS6XMhkmcKCQgN6tbXxeRJPstBXpDEGtDWgAAUAGgAHBe6jZy5pbPn+VkPIula/IREWhzBERAEREAREQH/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1" name="组合 10"/>
          <p:cNvGrpSpPr/>
          <p:nvPr/>
        </p:nvGrpSpPr>
        <p:grpSpPr>
          <a:xfrm>
            <a:off x="166461" y="3160644"/>
            <a:ext cx="2775607" cy="3150168"/>
            <a:chOff x="162269" y="488512"/>
            <a:chExt cx="2775607" cy="3150168"/>
          </a:xfrm>
        </p:grpSpPr>
        <p:pic>
          <p:nvPicPr>
            <p:cNvPr id="197644"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269" y="488512"/>
              <a:ext cx="2703907" cy="26754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7"/>
            <p:cNvSpPr txBox="1"/>
            <p:nvPr/>
          </p:nvSpPr>
          <p:spPr>
            <a:xfrm>
              <a:off x="162269" y="3241648"/>
              <a:ext cx="2775607" cy="397032"/>
            </a:xfrm>
            <a:prstGeom prst="rect">
              <a:avLst/>
            </a:prstGeom>
            <a:noFill/>
          </p:spPr>
          <p:txBody>
            <a:bodyPr wrap="square" rtlCol="0">
              <a:spAutoFit/>
            </a:bodyPr>
            <a:lstStyle/>
            <a:p>
              <a:pPr algn="ctr"/>
              <a:r>
                <a:rPr lang="en-US" sz="1800" dirty="0" smtClean="0"/>
                <a:t>IBM Smarter Healthcare </a:t>
              </a:r>
              <a:endParaRPr lang="en-US" sz="1800" dirty="0"/>
            </a:p>
          </p:txBody>
        </p:sp>
      </p:grpSp>
    </p:spTree>
    <p:extLst>
      <p:ext uri="{BB962C8B-B14F-4D97-AF65-F5344CB8AC3E}">
        <p14:creationId xmlns:p14="http://schemas.microsoft.com/office/powerpoint/2010/main" val="3688404851"/>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title" sz="quarter"/>
          </p:nvPr>
        </p:nvSpPr>
        <p:spPr>
          <a:xfrm>
            <a:off x="344822" y="304800"/>
            <a:ext cx="8799178" cy="990600"/>
          </a:xfrm>
        </p:spPr>
        <p:txBody>
          <a:bodyPr/>
          <a:lstStyle/>
          <a:p>
            <a:pPr algn="ctr"/>
            <a:r>
              <a:rPr lang="en-US" altLang="zh-CN" sz="3200" dirty="0" smtClean="0">
                <a:ea typeface="宋体" charset="-122"/>
                <a:cs typeface="宋体" charset="-122"/>
              </a:rPr>
              <a:t>Cloud </a:t>
            </a:r>
            <a:r>
              <a:rPr lang="en-US" altLang="zh-CN" sz="3200" dirty="0" err="1" smtClean="0">
                <a:ea typeface="宋体" charset="-122"/>
                <a:cs typeface="宋体" charset="-122"/>
              </a:rPr>
              <a:t>Telehealth</a:t>
            </a:r>
            <a:r>
              <a:rPr lang="en-US" altLang="zh-CN" sz="3200" dirty="0" smtClean="0">
                <a:ea typeface="宋体" charset="-122"/>
                <a:cs typeface="宋体" charset="-122"/>
              </a:rPr>
              <a:t> </a:t>
            </a:r>
            <a:r>
              <a:rPr lang="en-US" altLang="zh-CN" sz="3200" dirty="0" err="1" smtClean="0">
                <a:ea typeface="宋体" charset="-122"/>
                <a:cs typeface="宋体" charset="-122"/>
              </a:rPr>
              <a:t>vs</a:t>
            </a:r>
            <a:r>
              <a:rPr lang="en-US" altLang="zh-CN" sz="3200" dirty="0" smtClean="0">
                <a:ea typeface="宋体" charset="-122"/>
                <a:cs typeface="宋体" charset="-122"/>
              </a:rPr>
              <a:t> T</a:t>
            </a:r>
            <a:r>
              <a:rPr lang="en-US" sz="3200" dirty="0" smtClean="0"/>
              <a:t>raditional </a:t>
            </a:r>
            <a:r>
              <a:rPr lang="en-US" sz="3200" dirty="0" err="1" smtClean="0"/>
              <a:t>Telehealth</a:t>
            </a:r>
            <a:endParaRPr lang="zh-CN" altLang="en-US" sz="3200" dirty="0">
              <a:ea typeface="宋体" charset="-122"/>
              <a:cs typeface="宋体" charset="-122"/>
            </a:endParaRPr>
          </a:p>
        </p:txBody>
      </p:sp>
      <p:sp>
        <p:nvSpPr>
          <p:cNvPr id="130052"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130053" name="Rectangle 12"/>
          <p:cNvSpPr>
            <a:spLocks noChangeArrowheads="1"/>
          </p:cNvSpPr>
          <p:nvPr/>
        </p:nvSpPr>
        <p:spPr bwMode="auto">
          <a:xfrm>
            <a:off x="0" y="289560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130054"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130055" name="Oval 15"/>
          <p:cNvSpPr>
            <a:spLocks noChangeArrowheads="1"/>
          </p:cNvSpPr>
          <p:nvPr/>
        </p:nvSpPr>
        <p:spPr bwMode="auto">
          <a:xfrm>
            <a:off x="3124200" y="1828800"/>
            <a:ext cx="1981200" cy="1828800"/>
          </a:xfrm>
          <a:prstGeom prst="ellipse">
            <a:avLst/>
          </a:prstGeom>
          <a:noFill/>
          <a:ln w="9525">
            <a:noFill/>
            <a:round/>
            <a:headEnd/>
            <a:tailEnd/>
          </a:ln>
        </p:spPr>
        <p:txBody>
          <a:bodyPr wrap="none" anchor="ctr">
            <a:prstTxWarp prst="textNoShape">
              <a:avLst/>
            </a:prstTxWarp>
          </a:bodyPr>
          <a:lstStyle/>
          <a:p>
            <a:endParaRPr lang="en-US"/>
          </a:p>
        </p:txBody>
      </p:sp>
      <p:sp>
        <p:nvSpPr>
          <p:cNvPr id="130056" name="Rectangle 16"/>
          <p:cNvSpPr>
            <a:spLocks noChangeArrowheads="1"/>
          </p:cNvSpPr>
          <p:nvPr/>
        </p:nvSpPr>
        <p:spPr bwMode="auto">
          <a:xfrm>
            <a:off x="152400" y="1371600"/>
            <a:ext cx="8991600" cy="4675188"/>
          </a:xfrm>
          <a:prstGeom prst="rect">
            <a:avLst/>
          </a:prstGeom>
          <a:noFill/>
          <a:ln w="9525">
            <a:noFill/>
            <a:miter lim="800000"/>
            <a:headEnd/>
            <a:tailEnd/>
          </a:ln>
        </p:spPr>
        <p:txBody>
          <a:bodyPr>
            <a:prstTxWarp prst="textNoShape">
              <a:avLst/>
            </a:prstTxWarp>
          </a:bodyPr>
          <a:lstStyle/>
          <a:p>
            <a:pPr marL="342900" indent="-342900">
              <a:buFont typeface="Wingdings" charset="2"/>
              <a:buChar char="n"/>
            </a:pPr>
            <a:r>
              <a:rPr lang="en-US" sz="3200" dirty="0" smtClean="0"/>
              <a:t>Advantages</a:t>
            </a:r>
            <a:endParaRPr lang="en-US" sz="2000" dirty="0" smtClean="0"/>
          </a:p>
          <a:p>
            <a:pPr marL="742950" lvl="1" indent="-285750">
              <a:buClr>
                <a:schemeClr val="hlink"/>
              </a:buClr>
              <a:buSzPct val="55000"/>
              <a:buFont typeface="Wingdings" charset="2"/>
              <a:buChar char="n"/>
            </a:pPr>
            <a:r>
              <a:rPr lang="en-US" sz="2000" dirty="0"/>
              <a:t>H</a:t>
            </a:r>
            <a:r>
              <a:rPr lang="en-US" sz="2000" dirty="0" smtClean="0"/>
              <a:t>as the </a:t>
            </a:r>
            <a:r>
              <a:rPr lang="en-US" sz="2000" dirty="0" smtClean="0">
                <a:solidFill>
                  <a:srgbClr val="0000FF"/>
                </a:solidFill>
              </a:rPr>
              <a:t>medical center + massive amounts of medical </a:t>
            </a:r>
            <a:r>
              <a:rPr lang="en-US" sz="2000" dirty="0" smtClean="0">
                <a:solidFill>
                  <a:srgbClr val="000099"/>
                </a:solidFill>
              </a:rPr>
              <a:t>data </a:t>
            </a:r>
            <a:r>
              <a:rPr lang="en-US" sz="2000" dirty="0" smtClean="0"/>
              <a:t>in </a:t>
            </a:r>
            <a:r>
              <a:rPr lang="en-US" sz="2000" dirty="0" smtClean="0">
                <a:solidFill>
                  <a:srgbClr val="000099"/>
                </a:solidFill>
              </a:rPr>
              <a:t>widely located servers</a:t>
            </a:r>
            <a:r>
              <a:rPr lang="en-US" sz="2000" dirty="0"/>
              <a:t>:</a:t>
            </a:r>
            <a:r>
              <a:rPr lang="en-US" sz="2000" dirty="0" smtClean="0"/>
              <a:t> </a:t>
            </a:r>
            <a:br>
              <a:rPr lang="en-US" sz="2000" dirty="0" smtClean="0"/>
            </a:br>
            <a:r>
              <a:rPr lang="en-US" sz="2000" dirty="0" smtClean="0"/>
              <a:t>Get </a:t>
            </a:r>
            <a:r>
              <a:rPr lang="en-US" sz="2000" dirty="0" smtClean="0">
                <a:solidFill>
                  <a:srgbClr val="000099"/>
                </a:solidFill>
              </a:rPr>
              <a:t>more reliable results </a:t>
            </a:r>
            <a:r>
              <a:rPr lang="en-US" sz="2000" dirty="0" smtClean="0"/>
              <a:t>by comparing and analyzing huge database, Has </a:t>
            </a:r>
            <a:r>
              <a:rPr lang="en-US" sz="2000" dirty="0" smtClean="0">
                <a:solidFill>
                  <a:srgbClr val="000099"/>
                </a:solidFill>
              </a:rPr>
              <a:t>immense computing power</a:t>
            </a:r>
            <a:r>
              <a:rPr lang="en-US" sz="2000" dirty="0" smtClean="0"/>
              <a:t> and </a:t>
            </a:r>
            <a:r>
              <a:rPr lang="en-US" sz="2000" dirty="0" smtClean="0">
                <a:solidFill>
                  <a:srgbClr val="000099"/>
                </a:solidFill>
              </a:rPr>
              <a:t>nearly limitless storage</a:t>
            </a:r>
            <a:r>
              <a:rPr lang="en-US" sz="2000" dirty="0" smtClean="0"/>
              <a:t>.</a:t>
            </a:r>
            <a:br>
              <a:rPr lang="en-US" sz="2000" dirty="0" smtClean="0"/>
            </a:br>
            <a:endParaRPr lang="en-US" sz="2000" dirty="0"/>
          </a:p>
          <a:p>
            <a:pPr marL="742950" lvl="1" indent="-285750">
              <a:buClr>
                <a:schemeClr val="hlink"/>
              </a:buClr>
              <a:buSzPct val="55000"/>
              <a:buFont typeface="Wingdings" charset="2"/>
              <a:buChar char="n"/>
            </a:pPr>
            <a:r>
              <a:rPr lang="en-US" sz="2000" dirty="0" smtClean="0"/>
              <a:t>Doctors can make </a:t>
            </a:r>
            <a:r>
              <a:rPr lang="en-US" sz="2000" dirty="0">
                <a:solidFill>
                  <a:srgbClr val="0000FF"/>
                </a:solidFill>
              </a:rPr>
              <a:t>more accurate</a:t>
            </a:r>
            <a:r>
              <a:rPr lang="en-US" sz="2000" dirty="0">
                <a:solidFill>
                  <a:srgbClr val="000099"/>
                </a:solidFill>
              </a:rPr>
              <a:t> </a:t>
            </a:r>
            <a:r>
              <a:rPr lang="en-US" sz="2000" dirty="0" smtClean="0"/>
              <a:t>diagnosis effectively, and get </a:t>
            </a:r>
            <a:r>
              <a:rPr lang="en-US" sz="2000" dirty="0" smtClean="0">
                <a:solidFill>
                  <a:srgbClr val="000099"/>
                </a:solidFill>
              </a:rPr>
              <a:t>more assistance</a:t>
            </a:r>
            <a:r>
              <a:rPr lang="en-US" sz="2000" dirty="0" smtClean="0"/>
              <a:t>.</a:t>
            </a:r>
            <a:br>
              <a:rPr lang="en-US" sz="2000" dirty="0" smtClean="0"/>
            </a:br>
            <a:endParaRPr lang="en-US" sz="2000" dirty="0"/>
          </a:p>
          <a:p>
            <a:pPr marL="742950" lvl="1" indent="-285750">
              <a:buClr>
                <a:schemeClr val="hlink"/>
              </a:buClr>
              <a:buSzPct val="55000"/>
              <a:buFont typeface="Wingdings" charset="2"/>
              <a:buChar char="n"/>
            </a:pPr>
            <a:r>
              <a:rPr lang="en-US" sz="2000" dirty="0"/>
              <a:t>For </a:t>
            </a:r>
            <a:r>
              <a:rPr lang="en-US" sz="2000" dirty="0" smtClean="0"/>
              <a:t>doctors and hospitals, can </a:t>
            </a:r>
            <a:r>
              <a:rPr lang="en-US" sz="2000" dirty="0" smtClean="0">
                <a:solidFill>
                  <a:srgbClr val="0000FF"/>
                </a:solidFill>
              </a:rPr>
              <a:t>broaden scope of their services and reduce cost. </a:t>
            </a:r>
            <a:r>
              <a:rPr lang="en-US" sz="2000" dirty="0" smtClean="0"/>
              <a:t>the </a:t>
            </a:r>
            <a:r>
              <a:rPr lang="en-US" sz="2000" dirty="0" smtClean="0">
                <a:solidFill>
                  <a:srgbClr val="000099"/>
                </a:solidFill>
              </a:rPr>
              <a:t>vulnerable</a:t>
            </a:r>
            <a:r>
              <a:rPr lang="en-US" sz="2400" dirty="0" smtClean="0">
                <a:solidFill>
                  <a:srgbClr val="000099"/>
                </a:solidFill>
              </a:rPr>
              <a:t> </a:t>
            </a:r>
            <a:r>
              <a:rPr lang="en-US" sz="2000" dirty="0" smtClean="0"/>
              <a:t>group may benefit from </a:t>
            </a:r>
            <a:r>
              <a:rPr lang="en-US" sz="2000" dirty="0" err="1" smtClean="0"/>
              <a:t>Telehealth</a:t>
            </a:r>
            <a:r>
              <a:rPr lang="en-US" sz="2000" dirty="0" smtClean="0"/>
              <a:t>. </a:t>
            </a:r>
            <a:br>
              <a:rPr lang="en-US" sz="2000" dirty="0" smtClean="0"/>
            </a:br>
            <a:r>
              <a:rPr lang="en-US" sz="2000" dirty="0" smtClean="0"/>
              <a:t>Also can</a:t>
            </a:r>
            <a:r>
              <a:rPr lang="en-US" sz="2000" dirty="0" smtClean="0">
                <a:solidFill>
                  <a:srgbClr val="000099"/>
                </a:solidFill>
              </a:rPr>
              <a:t> enhance their medical capabilities. </a:t>
            </a:r>
            <a:endParaRPr lang="en-US" sz="2000" dirty="0">
              <a:solidFill>
                <a:srgbClr val="000099"/>
              </a:solidFill>
            </a:endParaRPr>
          </a:p>
          <a:p>
            <a:pPr marL="742950" lvl="1" indent="-285750">
              <a:buClr>
                <a:schemeClr val="hlink"/>
              </a:buClr>
              <a:buSzPct val="55000"/>
              <a:buFont typeface="Wingdings" charset="2"/>
              <a:buChar char="n"/>
            </a:pPr>
            <a:endParaRPr lang="en-US" sz="2400" dirty="0"/>
          </a:p>
          <a:p>
            <a:pPr marL="742950" lvl="1" indent="-285750">
              <a:buClr>
                <a:schemeClr val="hlink"/>
              </a:buClr>
              <a:buSzPct val="55000"/>
              <a:buFont typeface="Wingdings" charset="2"/>
              <a:buChar char="n"/>
            </a:pPr>
            <a:endParaRPr lang="en-US" sz="2400" dirty="0"/>
          </a:p>
          <a:p>
            <a:endParaRPr lang="en-US" altLang="zh-CN" sz="2400" dirty="0">
              <a:latin typeface="+mn-lt"/>
            </a:endParaRPr>
          </a:p>
        </p:txBody>
      </p:sp>
    </p:spTree>
    <p:extLst>
      <p:ext uri="{BB962C8B-B14F-4D97-AF65-F5344CB8AC3E}">
        <p14:creationId xmlns:p14="http://schemas.microsoft.com/office/powerpoint/2010/main" val="262804466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title" sz="quarter"/>
          </p:nvPr>
        </p:nvSpPr>
        <p:spPr>
          <a:xfrm>
            <a:off x="172411" y="0"/>
            <a:ext cx="8799178" cy="1150973"/>
          </a:xfrm>
        </p:spPr>
        <p:txBody>
          <a:bodyPr/>
          <a:lstStyle/>
          <a:p>
            <a:pPr algn="ctr"/>
            <a:r>
              <a:rPr lang="en-US" altLang="zh-CN" sz="3600" dirty="0" err="1" smtClean="0">
                <a:ea typeface="宋体" charset="-122"/>
                <a:cs typeface="宋体" charset="-122"/>
              </a:rPr>
              <a:t>Telehealth</a:t>
            </a:r>
            <a:endParaRPr lang="zh-CN" altLang="en-US" sz="3600" dirty="0">
              <a:ea typeface="宋体" charset="-122"/>
              <a:cs typeface="宋体" charset="-122"/>
            </a:endParaRPr>
          </a:p>
        </p:txBody>
      </p:sp>
      <p:sp>
        <p:nvSpPr>
          <p:cNvPr id="130052"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130053" name="Rectangle 12"/>
          <p:cNvSpPr>
            <a:spLocks noChangeArrowheads="1"/>
          </p:cNvSpPr>
          <p:nvPr/>
        </p:nvSpPr>
        <p:spPr bwMode="auto">
          <a:xfrm>
            <a:off x="0" y="289560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130054"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130055" name="Oval 15"/>
          <p:cNvSpPr>
            <a:spLocks noChangeArrowheads="1"/>
          </p:cNvSpPr>
          <p:nvPr/>
        </p:nvSpPr>
        <p:spPr bwMode="auto">
          <a:xfrm>
            <a:off x="3124200" y="1828800"/>
            <a:ext cx="1981200" cy="1828800"/>
          </a:xfrm>
          <a:prstGeom prst="ellipse">
            <a:avLst/>
          </a:prstGeom>
          <a:noFill/>
          <a:ln w="9525">
            <a:noFill/>
            <a:round/>
            <a:headEnd/>
            <a:tailEnd/>
          </a:ln>
        </p:spPr>
        <p:txBody>
          <a:bodyPr wrap="none" anchor="ctr">
            <a:prstTxWarp prst="textNoShape">
              <a:avLst/>
            </a:prstTxWarp>
          </a:bodyPr>
          <a:lstStyle/>
          <a:p>
            <a:endParaRPr lang="en-US"/>
          </a:p>
        </p:txBody>
      </p:sp>
      <p:sp>
        <p:nvSpPr>
          <p:cNvPr id="130056" name="Rectangle 16"/>
          <p:cNvSpPr>
            <a:spLocks noChangeArrowheads="1"/>
          </p:cNvSpPr>
          <p:nvPr/>
        </p:nvSpPr>
        <p:spPr bwMode="auto">
          <a:xfrm>
            <a:off x="548640" y="1295400"/>
            <a:ext cx="8595359" cy="4419600"/>
          </a:xfrm>
          <a:prstGeom prst="rect">
            <a:avLst/>
          </a:prstGeom>
          <a:noFill/>
          <a:ln w="9525">
            <a:noFill/>
            <a:miter lim="800000"/>
            <a:headEnd/>
            <a:tailEnd/>
          </a:ln>
        </p:spPr>
        <p:txBody>
          <a:bodyPr>
            <a:prstTxWarp prst="textNoShape">
              <a:avLst/>
            </a:prstTxWarp>
          </a:bodyPr>
          <a:lstStyle/>
          <a:p>
            <a:pPr marL="342900" indent="-342900">
              <a:buFont typeface="Wingdings" charset="2"/>
              <a:buChar char="n"/>
            </a:pPr>
            <a:r>
              <a:rPr lang="en-US" sz="3200" dirty="0"/>
              <a:t>What is </a:t>
            </a:r>
            <a:r>
              <a:rPr lang="en-US" sz="3200" dirty="0" smtClean="0"/>
              <a:t>Traditional </a:t>
            </a:r>
            <a:r>
              <a:rPr lang="en-US" sz="3200" dirty="0" err="1" smtClean="0"/>
              <a:t>Telehealth</a:t>
            </a:r>
            <a:r>
              <a:rPr lang="en-US" sz="3200" dirty="0" smtClean="0"/>
              <a:t>?</a:t>
            </a:r>
            <a:endParaRPr lang="en-US" sz="2000" dirty="0"/>
          </a:p>
          <a:p>
            <a:pPr marL="804863" lvl="1" indent="-347663">
              <a:buClr>
                <a:schemeClr val="hlink"/>
              </a:buClr>
              <a:buSzPct val="55000"/>
              <a:buFont typeface="Wingdings" charset="2"/>
              <a:buChar char="n"/>
            </a:pPr>
            <a:r>
              <a:rPr lang="en-US" sz="2200" dirty="0" err="1" smtClean="0"/>
              <a:t>Telehealth</a:t>
            </a:r>
            <a:r>
              <a:rPr lang="en-US" sz="2200" dirty="0" smtClean="0"/>
              <a:t> </a:t>
            </a:r>
            <a:r>
              <a:rPr lang="en-US" sz="2200" dirty="0"/>
              <a:t>is </a:t>
            </a:r>
            <a:r>
              <a:rPr lang="en-US" sz="2200" dirty="0" smtClean="0">
                <a:solidFill>
                  <a:srgbClr val="000099"/>
                </a:solidFill>
              </a:rPr>
              <a:t>delivery </a:t>
            </a:r>
            <a:r>
              <a:rPr lang="en-US" sz="2200" dirty="0">
                <a:solidFill>
                  <a:srgbClr val="000099"/>
                </a:solidFill>
              </a:rPr>
              <a:t>of health-related services </a:t>
            </a:r>
            <a:r>
              <a:rPr lang="en-US" sz="2200" dirty="0" smtClean="0"/>
              <a:t>via </a:t>
            </a:r>
            <a:r>
              <a:rPr lang="en-US" sz="2200" dirty="0">
                <a:solidFill>
                  <a:srgbClr val="000099"/>
                </a:solidFill>
              </a:rPr>
              <a:t>telecommunications </a:t>
            </a:r>
            <a:r>
              <a:rPr lang="en-US" sz="2200" dirty="0" smtClean="0"/>
              <a:t>technologies, it </a:t>
            </a:r>
            <a:r>
              <a:rPr lang="en-US" sz="2200" dirty="0"/>
              <a:t>is </a:t>
            </a:r>
            <a:r>
              <a:rPr lang="en-US" sz="2200" dirty="0" smtClean="0"/>
              <a:t>a </a:t>
            </a:r>
            <a:r>
              <a:rPr lang="en-US" sz="2200" dirty="0"/>
              <a:t>service based on </a:t>
            </a:r>
            <a:r>
              <a:rPr lang="en-US" sz="2200" dirty="0">
                <a:solidFill>
                  <a:srgbClr val="000099"/>
                </a:solidFill>
              </a:rPr>
              <a:t>advanced technologies </a:t>
            </a:r>
            <a:r>
              <a:rPr lang="en-US" sz="2200" dirty="0" smtClean="0">
                <a:solidFill>
                  <a:srgbClr val="000099"/>
                </a:solidFill>
              </a:rPr>
              <a:t>solution </a:t>
            </a:r>
            <a:r>
              <a:rPr lang="en-US" sz="2200" dirty="0" smtClean="0"/>
              <a:t>for both </a:t>
            </a:r>
            <a:r>
              <a:rPr lang="en-US" sz="2200" dirty="0"/>
              <a:t>doctors and </a:t>
            </a:r>
            <a:r>
              <a:rPr lang="en-US" sz="2200" dirty="0" smtClean="0"/>
              <a:t>patients.</a:t>
            </a:r>
            <a:endParaRPr lang="en-US" sz="2200" dirty="0"/>
          </a:p>
          <a:p>
            <a:pPr marL="804863" lvl="1" indent="-347663">
              <a:buClr>
                <a:schemeClr val="hlink"/>
              </a:buClr>
              <a:buSzPct val="55000"/>
              <a:buFont typeface="Wingdings" charset="2"/>
              <a:buChar char="n"/>
            </a:pPr>
            <a:r>
              <a:rPr lang="en-US" sz="2200" dirty="0" smtClean="0"/>
              <a:t>For </a:t>
            </a:r>
            <a:r>
              <a:rPr lang="en-US" sz="2200" dirty="0"/>
              <a:t>patients, </a:t>
            </a:r>
            <a:r>
              <a:rPr lang="en-US" sz="2200" dirty="0" smtClean="0"/>
              <a:t>get </a:t>
            </a:r>
            <a:r>
              <a:rPr lang="en-US" sz="2200" dirty="0">
                <a:solidFill>
                  <a:srgbClr val="000099"/>
                </a:solidFill>
              </a:rPr>
              <a:t>necessary assistance </a:t>
            </a:r>
            <a:r>
              <a:rPr lang="en-US" sz="2200" dirty="0" smtClean="0"/>
              <a:t>in emergency</a:t>
            </a:r>
            <a:endParaRPr lang="en-US" sz="2200" dirty="0"/>
          </a:p>
          <a:p>
            <a:pPr marL="804863" lvl="1" indent="-347663">
              <a:buClr>
                <a:schemeClr val="hlink"/>
              </a:buClr>
              <a:buSzPct val="55000"/>
              <a:buFont typeface="Wingdings" charset="2"/>
              <a:buChar char="n"/>
            </a:pPr>
            <a:r>
              <a:rPr lang="en-US" sz="2200" dirty="0" smtClean="0"/>
              <a:t>For </a:t>
            </a:r>
            <a:r>
              <a:rPr lang="en-US" sz="2200" dirty="0"/>
              <a:t>doctors, </a:t>
            </a:r>
            <a:r>
              <a:rPr lang="en-US" sz="2200" dirty="0" err="1" smtClean="0"/>
              <a:t>Telehealth</a:t>
            </a:r>
            <a:r>
              <a:rPr lang="en-US" sz="2200" dirty="0" smtClean="0"/>
              <a:t> </a:t>
            </a:r>
            <a:r>
              <a:rPr lang="en-US" sz="2200" dirty="0"/>
              <a:t>can </a:t>
            </a:r>
            <a:r>
              <a:rPr lang="en-US" sz="2200" dirty="0" smtClean="0"/>
              <a:t>help </a:t>
            </a:r>
            <a:r>
              <a:rPr lang="en-US" sz="2200" dirty="0"/>
              <a:t>them to </a:t>
            </a:r>
            <a:r>
              <a:rPr lang="en-US" sz="2200" dirty="0">
                <a:solidFill>
                  <a:srgbClr val="000099"/>
                </a:solidFill>
              </a:rPr>
              <a:t>make a </a:t>
            </a:r>
            <a:r>
              <a:rPr lang="en-US" sz="2200" dirty="0" smtClean="0">
                <a:solidFill>
                  <a:srgbClr val="000099"/>
                </a:solidFill>
              </a:rPr>
              <a:t>diagnosis</a:t>
            </a:r>
            <a:endParaRPr lang="en-US" sz="2200" dirty="0">
              <a:solidFill>
                <a:srgbClr val="000099"/>
              </a:solidFill>
            </a:endParaRPr>
          </a:p>
          <a:p>
            <a:endParaRPr lang="en-US" altLang="zh-CN" sz="2400" dirty="0">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3962400"/>
            <a:ext cx="6942528" cy="2209800"/>
          </a:xfrm>
          <a:prstGeom prst="rect">
            <a:avLst/>
          </a:prstGeom>
        </p:spPr>
      </p:pic>
    </p:spTree>
    <p:extLst>
      <p:ext uri="{BB962C8B-B14F-4D97-AF65-F5344CB8AC3E}">
        <p14:creationId xmlns:p14="http://schemas.microsoft.com/office/powerpoint/2010/main" val="361525833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icture 62" descr="st0016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971800"/>
            <a:ext cx="4061802" cy="9906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17176" name="Group 88"/>
          <p:cNvGrpSpPr>
            <a:grpSpLocks/>
          </p:cNvGrpSpPr>
          <p:nvPr/>
        </p:nvGrpSpPr>
        <p:grpSpPr bwMode="auto">
          <a:xfrm>
            <a:off x="5067684" y="990600"/>
            <a:ext cx="4061802" cy="4953000"/>
            <a:chOff x="2714" y="528"/>
            <a:chExt cx="2688" cy="3120"/>
          </a:xfrm>
        </p:grpSpPr>
        <p:pic>
          <p:nvPicPr>
            <p:cNvPr id="217150" name="Picture 62" descr="st0016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 y="1728"/>
              <a:ext cx="2688" cy="62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17131" name="Group 43"/>
            <p:cNvGrpSpPr>
              <a:grpSpLocks/>
            </p:cNvGrpSpPr>
            <p:nvPr/>
          </p:nvGrpSpPr>
          <p:grpSpPr bwMode="auto">
            <a:xfrm>
              <a:off x="2917" y="1248"/>
              <a:ext cx="2251" cy="384"/>
              <a:chOff x="2928" y="1248"/>
              <a:chExt cx="2256" cy="384"/>
            </a:xfrm>
          </p:grpSpPr>
          <p:sp>
            <p:nvSpPr>
              <p:cNvPr id="217097" name="AutoShape 9"/>
              <p:cNvSpPr>
                <a:spLocks noChangeArrowheads="1"/>
              </p:cNvSpPr>
              <p:nvPr/>
            </p:nvSpPr>
            <p:spPr bwMode="auto">
              <a:xfrm>
                <a:off x="3504" y="1248"/>
                <a:ext cx="144" cy="384"/>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7098" name="AutoShape 10"/>
              <p:cNvSpPr>
                <a:spLocks noChangeArrowheads="1"/>
              </p:cNvSpPr>
              <p:nvPr/>
            </p:nvSpPr>
            <p:spPr bwMode="auto">
              <a:xfrm>
                <a:off x="3120" y="1248"/>
                <a:ext cx="144" cy="384"/>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7099" name="AutoShape 11"/>
              <p:cNvSpPr>
                <a:spLocks noChangeArrowheads="1"/>
              </p:cNvSpPr>
              <p:nvPr/>
            </p:nvSpPr>
            <p:spPr bwMode="auto">
              <a:xfrm>
                <a:off x="3312" y="1248"/>
                <a:ext cx="144" cy="384"/>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7100" name="AutoShape 12"/>
              <p:cNvSpPr>
                <a:spLocks noChangeArrowheads="1"/>
              </p:cNvSpPr>
              <p:nvPr/>
            </p:nvSpPr>
            <p:spPr bwMode="auto">
              <a:xfrm>
                <a:off x="2928" y="1248"/>
                <a:ext cx="144" cy="384"/>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7101" name="AutoShape 13"/>
              <p:cNvSpPr>
                <a:spLocks noChangeArrowheads="1"/>
              </p:cNvSpPr>
              <p:nvPr/>
            </p:nvSpPr>
            <p:spPr bwMode="auto">
              <a:xfrm>
                <a:off x="3696" y="1248"/>
                <a:ext cx="144" cy="384"/>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7102" name="AutoShape 14"/>
              <p:cNvSpPr>
                <a:spLocks noChangeArrowheads="1"/>
              </p:cNvSpPr>
              <p:nvPr/>
            </p:nvSpPr>
            <p:spPr bwMode="auto">
              <a:xfrm>
                <a:off x="3888" y="1248"/>
                <a:ext cx="144" cy="384"/>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7103" name="AutoShape 15"/>
              <p:cNvSpPr>
                <a:spLocks noChangeArrowheads="1"/>
              </p:cNvSpPr>
              <p:nvPr/>
            </p:nvSpPr>
            <p:spPr bwMode="auto">
              <a:xfrm>
                <a:off x="4080" y="1248"/>
                <a:ext cx="144" cy="384"/>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7104" name="AutoShape 16"/>
              <p:cNvSpPr>
                <a:spLocks noChangeArrowheads="1"/>
              </p:cNvSpPr>
              <p:nvPr/>
            </p:nvSpPr>
            <p:spPr bwMode="auto">
              <a:xfrm>
                <a:off x="4272" y="1248"/>
                <a:ext cx="144" cy="384"/>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7105" name="AutoShape 17"/>
              <p:cNvSpPr>
                <a:spLocks noChangeArrowheads="1"/>
              </p:cNvSpPr>
              <p:nvPr/>
            </p:nvSpPr>
            <p:spPr bwMode="auto">
              <a:xfrm>
                <a:off x="4464" y="1248"/>
                <a:ext cx="144" cy="384"/>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7106" name="AutoShape 18"/>
              <p:cNvSpPr>
                <a:spLocks noChangeArrowheads="1"/>
              </p:cNvSpPr>
              <p:nvPr/>
            </p:nvSpPr>
            <p:spPr bwMode="auto">
              <a:xfrm>
                <a:off x="4656" y="1248"/>
                <a:ext cx="144" cy="384"/>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7107" name="AutoShape 19"/>
              <p:cNvSpPr>
                <a:spLocks noChangeArrowheads="1"/>
              </p:cNvSpPr>
              <p:nvPr/>
            </p:nvSpPr>
            <p:spPr bwMode="auto">
              <a:xfrm>
                <a:off x="4848" y="1248"/>
                <a:ext cx="144" cy="384"/>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7108" name="AutoShape 20"/>
              <p:cNvSpPr>
                <a:spLocks noChangeArrowheads="1"/>
              </p:cNvSpPr>
              <p:nvPr/>
            </p:nvSpPr>
            <p:spPr bwMode="auto">
              <a:xfrm>
                <a:off x="5040" y="1248"/>
                <a:ext cx="144" cy="384"/>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grpSp>
        <p:grpSp>
          <p:nvGrpSpPr>
            <p:cNvPr id="217110" name="Group 22"/>
            <p:cNvGrpSpPr>
              <a:grpSpLocks/>
            </p:cNvGrpSpPr>
            <p:nvPr/>
          </p:nvGrpSpPr>
          <p:grpSpPr bwMode="auto">
            <a:xfrm>
              <a:off x="2880" y="2448"/>
              <a:ext cx="2256" cy="384"/>
              <a:chOff x="3024" y="912"/>
              <a:chExt cx="2256" cy="384"/>
            </a:xfrm>
          </p:grpSpPr>
          <p:sp>
            <p:nvSpPr>
              <p:cNvPr id="217111" name="AutoShape 23"/>
              <p:cNvSpPr>
                <a:spLocks noChangeArrowheads="1"/>
              </p:cNvSpPr>
              <p:nvPr/>
            </p:nvSpPr>
            <p:spPr bwMode="auto">
              <a:xfrm>
                <a:off x="3024" y="912"/>
                <a:ext cx="144" cy="384"/>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7112" name="AutoShape 24"/>
              <p:cNvSpPr>
                <a:spLocks noChangeArrowheads="1"/>
              </p:cNvSpPr>
              <p:nvPr/>
            </p:nvSpPr>
            <p:spPr bwMode="auto">
              <a:xfrm>
                <a:off x="3216" y="912"/>
                <a:ext cx="144" cy="384"/>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7113" name="AutoShape 25"/>
              <p:cNvSpPr>
                <a:spLocks noChangeArrowheads="1"/>
              </p:cNvSpPr>
              <p:nvPr/>
            </p:nvSpPr>
            <p:spPr bwMode="auto">
              <a:xfrm>
                <a:off x="3408" y="912"/>
                <a:ext cx="144" cy="384"/>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7114" name="AutoShape 26"/>
              <p:cNvSpPr>
                <a:spLocks noChangeArrowheads="1"/>
              </p:cNvSpPr>
              <p:nvPr/>
            </p:nvSpPr>
            <p:spPr bwMode="auto">
              <a:xfrm>
                <a:off x="3600" y="912"/>
                <a:ext cx="144" cy="384"/>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7115" name="AutoShape 27"/>
              <p:cNvSpPr>
                <a:spLocks noChangeArrowheads="1"/>
              </p:cNvSpPr>
              <p:nvPr/>
            </p:nvSpPr>
            <p:spPr bwMode="auto">
              <a:xfrm>
                <a:off x="3792" y="912"/>
                <a:ext cx="144" cy="384"/>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7116" name="AutoShape 28"/>
              <p:cNvSpPr>
                <a:spLocks noChangeArrowheads="1"/>
              </p:cNvSpPr>
              <p:nvPr/>
            </p:nvSpPr>
            <p:spPr bwMode="auto">
              <a:xfrm>
                <a:off x="3984" y="912"/>
                <a:ext cx="144" cy="384"/>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7117" name="AutoShape 29"/>
              <p:cNvSpPr>
                <a:spLocks noChangeArrowheads="1"/>
              </p:cNvSpPr>
              <p:nvPr/>
            </p:nvSpPr>
            <p:spPr bwMode="auto">
              <a:xfrm>
                <a:off x="4176" y="912"/>
                <a:ext cx="144" cy="384"/>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7118" name="AutoShape 30"/>
              <p:cNvSpPr>
                <a:spLocks noChangeArrowheads="1"/>
              </p:cNvSpPr>
              <p:nvPr/>
            </p:nvSpPr>
            <p:spPr bwMode="auto">
              <a:xfrm>
                <a:off x="4368" y="912"/>
                <a:ext cx="144" cy="384"/>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7119" name="AutoShape 31"/>
              <p:cNvSpPr>
                <a:spLocks noChangeArrowheads="1"/>
              </p:cNvSpPr>
              <p:nvPr/>
            </p:nvSpPr>
            <p:spPr bwMode="auto">
              <a:xfrm>
                <a:off x="4560" y="912"/>
                <a:ext cx="144" cy="384"/>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7120" name="AutoShape 32"/>
              <p:cNvSpPr>
                <a:spLocks noChangeArrowheads="1"/>
              </p:cNvSpPr>
              <p:nvPr/>
            </p:nvSpPr>
            <p:spPr bwMode="auto">
              <a:xfrm>
                <a:off x="4752" y="912"/>
                <a:ext cx="144" cy="384"/>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7121" name="AutoShape 33"/>
              <p:cNvSpPr>
                <a:spLocks noChangeArrowheads="1"/>
              </p:cNvSpPr>
              <p:nvPr/>
            </p:nvSpPr>
            <p:spPr bwMode="auto">
              <a:xfrm>
                <a:off x="4944" y="912"/>
                <a:ext cx="144" cy="384"/>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7122" name="AutoShape 34"/>
              <p:cNvSpPr>
                <a:spLocks noChangeArrowheads="1"/>
              </p:cNvSpPr>
              <p:nvPr/>
            </p:nvSpPr>
            <p:spPr bwMode="auto">
              <a:xfrm>
                <a:off x="5136" y="912"/>
                <a:ext cx="144" cy="384"/>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grpSp>
        <p:sp>
          <p:nvSpPr>
            <p:cNvPr id="217123" name="AutoShape 35"/>
            <p:cNvSpPr>
              <a:spLocks noChangeArrowheads="1"/>
            </p:cNvSpPr>
            <p:nvPr/>
          </p:nvSpPr>
          <p:spPr bwMode="auto">
            <a:xfrm>
              <a:off x="3552" y="528"/>
              <a:ext cx="1056" cy="384"/>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r>
                <a:rPr lang="en-US" sz="1600"/>
                <a:t>Input</a:t>
              </a:r>
            </a:p>
          </p:txBody>
        </p:sp>
        <p:sp>
          <p:nvSpPr>
            <p:cNvPr id="217124" name="AutoShape 36"/>
            <p:cNvSpPr>
              <a:spLocks noChangeArrowheads="1"/>
            </p:cNvSpPr>
            <p:nvPr/>
          </p:nvSpPr>
          <p:spPr bwMode="auto">
            <a:xfrm>
              <a:off x="3552" y="3264"/>
              <a:ext cx="1056" cy="384"/>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r>
                <a:rPr lang="en-US" sz="1600"/>
                <a:t>Output</a:t>
              </a:r>
            </a:p>
          </p:txBody>
        </p:sp>
        <p:cxnSp>
          <p:nvCxnSpPr>
            <p:cNvPr id="217125" name="AutoShape 37"/>
            <p:cNvCxnSpPr>
              <a:cxnSpLocks noChangeShapeType="1"/>
              <a:stCxn id="217123" idx="3"/>
              <a:endCxn id="217097" idx="0"/>
            </p:cNvCxnSpPr>
            <p:nvPr/>
          </p:nvCxnSpPr>
          <p:spPr bwMode="auto">
            <a:xfrm flipH="1">
              <a:off x="3581" y="912"/>
              <a:ext cx="451" cy="33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7126" name="AutoShape 38"/>
            <p:cNvCxnSpPr>
              <a:cxnSpLocks noChangeShapeType="1"/>
              <a:stCxn id="217123" idx="3"/>
              <a:endCxn id="217098" idx="0"/>
            </p:cNvCxnSpPr>
            <p:nvPr/>
          </p:nvCxnSpPr>
          <p:spPr bwMode="auto">
            <a:xfrm flipH="1">
              <a:off x="3198" y="912"/>
              <a:ext cx="834" cy="33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7127" name="AutoShape 39"/>
            <p:cNvCxnSpPr>
              <a:cxnSpLocks noChangeShapeType="1"/>
              <a:stCxn id="217123" idx="3"/>
              <a:endCxn id="217099" idx="0"/>
            </p:cNvCxnSpPr>
            <p:nvPr/>
          </p:nvCxnSpPr>
          <p:spPr bwMode="auto">
            <a:xfrm flipH="1">
              <a:off x="3390" y="912"/>
              <a:ext cx="642" cy="33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7128" name="AutoShape 40"/>
            <p:cNvCxnSpPr>
              <a:cxnSpLocks noChangeShapeType="1"/>
              <a:stCxn id="217123" idx="3"/>
              <a:endCxn id="217100" idx="0"/>
            </p:cNvCxnSpPr>
            <p:nvPr/>
          </p:nvCxnSpPr>
          <p:spPr bwMode="auto">
            <a:xfrm flipH="1">
              <a:off x="3007" y="912"/>
              <a:ext cx="1025" cy="33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7129" name="AutoShape 41"/>
            <p:cNvCxnSpPr>
              <a:cxnSpLocks noChangeShapeType="1"/>
              <a:stCxn id="217123" idx="3"/>
            </p:cNvCxnSpPr>
            <p:nvPr/>
          </p:nvCxnSpPr>
          <p:spPr bwMode="auto">
            <a:xfrm flipH="1">
              <a:off x="3744" y="912"/>
              <a:ext cx="288" cy="33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7130" name="AutoShape 42"/>
            <p:cNvCxnSpPr>
              <a:cxnSpLocks noChangeShapeType="1"/>
              <a:stCxn id="217123" idx="3"/>
              <a:endCxn id="217102" idx="0"/>
            </p:cNvCxnSpPr>
            <p:nvPr/>
          </p:nvCxnSpPr>
          <p:spPr bwMode="auto">
            <a:xfrm flipH="1">
              <a:off x="3965" y="912"/>
              <a:ext cx="67" cy="33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7132" name="AutoShape 44"/>
            <p:cNvCxnSpPr>
              <a:cxnSpLocks noChangeShapeType="1"/>
              <a:stCxn id="217123" idx="3"/>
              <a:endCxn id="217103" idx="0"/>
            </p:cNvCxnSpPr>
            <p:nvPr/>
          </p:nvCxnSpPr>
          <p:spPr bwMode="auto">
            <a:xfrm>
              <a:off x="4032" y="912"/>
              <a:ext cx="124" cy="33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7133" name="AutoShape 45"/>
            <p:cNvCxnSpPr>
              <a:cxnSpLocks noChangeShapeType="1"/>
              <a:stCxn id="217123" idx="3"/>
              <a:endCxn id="217104" idx="0"/>
            </p:cNvCxnSpPr>
            <p:nvPr/>
          </p:nvCxnSpPr>
          <p:spPr bwMode="auto">
            <a:xfrm>
              <a:off x="4032" y="912"/>
              <a:ext cx="316" cy="33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7134" name="AutoShape 46"/>
            <p:cNvCxnSpPr>
              <a:cxnSpLocks noChangeShapeType="1"/>
              <a:stCxn id="217123" idx="3"/>
              <a:endCxn id="217105" idx="0"/>
            </p:cNvCxnSpPr>
            <p:nvPr/>
          </p:nvCxnSpPr>
          <p:spPr bwMode="auto">
            <a:xfrm>
              <a:off x="4032" y="912"/>
              <a:ext cx="507" cy="33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7135" name="AutoShape 47"/>
            <p:cNvCxnSpPr>
              <a:cxnSpLocks noChangeShapeType="1"/>
              <a:stCxn id="217123" idx="3"/>
              <a:endCxn id="217106" idx="0"/>
            </p:cNvCxnSpPr>
            <p:nvPr/>
          </p:nvCxnSpPr>
          <p:spPr bwMode="auto">
            <a:xfrm>
              <a:off x="4032" y="912"/>
              <a:ext cx="699" cy="33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7136" name="AutoShape 48"/>
            <p:cNvCxnSpPr>
              <a:cxnSpLocks noChangeShapeType="1"/>
              <a:stCxn id="217123" idx="3"/>
              <a:endCxn id="217107" idx="0"/>
            </p:cNvCxnSpPr>
            <p:nvPr/>
          </p:nvCxnSpPr>
          <p:spPr bwMode="auto">
            <a:xfrm>
              <a:off x="4032" y="912"/>
              <a:ext cx="890" cy="33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7137" name="AutoShape 49"/>
            <p:cNvCxnSpPr>
              <a:cxnSpLocks noChangeShapeType="1"/>
              <a:stCxn id="217123" idx="3"/>
              <a:endCxn id="217108" idx="0"/>
            </p:cNvCxnSpPr>
            <p:nvPr/>
          </p:nvCxnSpPr>
          <p:spPr bwMode="auto">
            <a:xfrm>
              <a:off x="4032" y="912"/>
              <a:ext cx="1082" cy="33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7138" name="AutoShape 50"/>
            <p:cNvCxnSpPr>
              <a:cxnSpLocks noChangeShapeType="1"/>
              <a:stCxn id="217111" idx="3"/>
              <a:endCxn id="217124" idx="0"/>
            </p:cNvCxnSpPr>
            <p:nvPr/>
          </p:nvCxnSpPr>
          <p:spPr bwMode="auto">
            <a:xfrm>
              <a:off x="2934" y="2832"/>
              <a:ext cx="1194" cy="43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7139" name="AutoShape 51"/>
            <p:cNvCxnSpPr>
              <a:cxnSpLocks noChangeShapeType="1"/>
              <a:stCxn id="217112" idx="3"/>
              <a:endCxn id="217124" idx="0"/>
            </p:cNvCxnSpPr>
            <p:nvPr/>
          </p:nvCxnSpPr>
          <p:spPr bwMode="auto">
            <a:xfrm>
              <a:off x="3126" y="2832"/>
              <a:ext cx="1002" cy="43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7140" name="AutoShape 52"/>
            <p:cNvCxnSpPr>
              <a:cxnSpLocks noChangeShapeType="1"/>
              <a:stCxn id="217113" idx="3"/>
              <a:endCxn id="217124" idx="0"/>
            </p:cNvCxnSpPr>
            <p:nvPr/>
          </p:nvCxnSpPr>
          <p:spPr bwMode="auto">
            <a:xfrm>
              <a:off x="3318" y="2832"/>
              <a:ext cx="810" cy="43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7141" name="AutoShape 53"/>
            <p:cNvCxnSpPr>
              <a:cxnSpLocks noChangeShapeType="1"/>
              <a:stCxn id="217114" idx="3"/>
              <a:endCxn id="217124" idx="0"/>
            </p:cNvCxnSpPr>
            <p:nvPr/>
          </p:nvCxnSpPr>
          <p:spPr bwMode="auto">
            <a:xfrm>
              <a:off x="3510" y="2832"/>
              <a:ext cx="618" cy="43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7142" name="AutoShape 54"/>
            <p:cNvCxnSpPr>
              <a:cxnSpLocks noChangeShapeType="1"/>
              <a:stCxn id="217115" idx="3"/>
              <a:endCxn id="217124" idx="0"/>
            </p:cNvCxnSpPr>
            <p:nvPr/>
          </p:nvCxnSpPr>
          <p:spPr bwMode="auto">
            <a:xfrm>
              <a:off x="3702" y="2832"/>
              <a:ext cx="426" cy="43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7143" name="AutoShape 55"/>
            <p:cNvCxnSpPr>
              <a:cxnSpLocks noChangeShapeType="1"/>
              <a:stCxn id="217116" idx="3"/>
              <a:endCxn id="217124" idx="0"/>
            </p:cNvCxnSpPr>
            <p:nvPr/>
          </p:nvCxnSpPr>
          <p:spPr bwMode="auto">
            <a:xfrm>
              <a:off x="3894" y="2832"/>
              <a:ext cx="234" cy="43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7144" name="AutoShape 56"/>
            <p:cNvCxnSpPr>
              <a:cxnSpLocks noChangeShapeType="1"/>
              <a:stCxn id="217117" idx="3"/>
              <a:endCxn id="217124" idx="0"/>
            </p:cNvCxnSpPr>
            <p:nvPr/>
          </p:nvCxnSpPr>
          <p:spPr bwMode="auto">
            <a:xfrm>
              <a:off x="4086" y="2832"/>
              <a:ext cx="42" cy="43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7145" name="AutoShape 57"/>
            <p:cNvCxnSpPr>
              <a:cxnSpLocks noChangeShapeType="1"/>
              <a:stCxn id="217118" idx="3"/>
              <a:endCxn id="217124" idx="0"/>
            </p:cNvCxnSpPr>
            <p:nvPr/>
          </p:nvCxnSpPr>
          <p:spPr bwMode="auto">
            <a:xfrm flipH="1">
              <a:off x="4128" y="2832"/>
              <a:ext cx="150" cy="43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7146" name="AutoShape 58"/>
            <p:cNvCxnSpPr>
              <a:cxnSpLocks noChangeShapeType="1"/>
              <a:stCxn id="217119" idx="3"/>
              <a:endCxn id="217124" idx="0"/>
            </p:cNvCxnSpPr>
            <p:nvPr/>
          </p:nvCxnSpPr>
          <p:spPr bwMode="auto">
            <a:xfrm flipH="1">
              <a:off x="4128" y="2832"/>
              <a:ext cx="342" cy="43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7147" name="AutoShape 59"/>
            <p:cNvCxnSpPr>
              <a:cxnSpLocks noChangeShapeType="1"/>
              <a:stCxn id="217120" idx="3"/>
              <a:endCxn id="217124" idx="0"/>
            </p:cNvCxnSpPr>
            <p:nvPr/>
          </p:nvCxnSpPr>
          <p:spPr bwMode="auto">
            <a:xfrm flipH="1">
              <a:off x="4128" y="2832"/>
              <a:ext cx="534" cy="43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7148" name="AutoShape 60"/>
            <p:cNvCxnSpPr>
              <a:cxnSpLocks noChangeShapeType="1"/>
              <a:stCxn id="217121" idx="3"/>
              <a:endCxn id="217124" idx="0"/>
            </p:cNvCxnSpPr>
            <p:nvPr/>
          </p:nvCxnSpPr>
          <p:spPr bwMode="auto">
            <a:xfrm flipH="1">
              <a:off x="4128" y="2832"/>
              <a:ext cx="726" cy="43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7149" name="AutoShape 61"/>
            <p:cNvCxnSpPr>
              <a:cxnSpLocks noChangeShapeType="1"/>
              <a:stCxn id="217122" idx="3"/>
              <a:endCxn id="217124" idx="0"/>
            </p:cNvCxnSpPr>
            <p:nvPr/>
          </p:nvCxnSpPr>
          <p:spPr bwMode="auto">
            <a:xfrm flipH="1">
              <a:off x="4128" y="2832"/>
              <a:ext cx="918" cy="43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7151" name="AutoShape 63"/>
            <p:cNvCxnSpPr>
              <a:cxnSpLocks noChangeShapeType="1"/>
              <a:stCxn id="217100" idx="3"/>
              <a:endCxn id="217111" idx="0"/>
            </p:cNvCxnSpPr>
            <p:nvPr/>
          </p:nvCxnSpPr>
          <p:spPr bwMode="auto">
            <a:xfrm flipH="1">
              <a:off x="2970" y="1632"/>
              <a:ext cx="1" cy="81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7152" name="AutoShape 64"/>
            <p:cNvCxnSpPr>
              <a:cxnSpLocks noChangeShapeType="1"/>
              <a:stCxn id="217098" idx="3"/>
              <a:endCxn id="217112" idx="0"/>
            </p:cNvCxnSpPr>
            <p:nvPr/>
          </p:nvCxnSpPr>
          <p:spPr bwMode="auto">
            <a:xfrm flipH="1">
              <a:off x="3162" y="1632"/>
              <a:ext cx="1" cy="81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7153" name="AutoShape 65"/>
            <p:cNvCxnSpPr>
              <a:cxnSpLocks noChangeShapeType="1"/>
              <a:stCxn id="217099" idx="3"/>
              <a:endCxn id="217113" idx="0"/>
            </p:cNvCxnSpPr>
            <p:nvPr/>
          </p:nvCxnSpPr>
          <p:spPr bwMode="auto">
            <a:xfrm>
              <a:off x="3354" y="1632"/>
              <a:ext cx="0" cy="81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7154" name="AutoShape 66"/>
            <p:cNvCxnSpPr>
              <a:cxnSpLocks noChangeShapeType="1"/>
              <a:stCxn id="217097" idx="3"/>
              <a:endCxn id="217114" idx="0"/>
            </p:cNvCxnSpPr>
            <p:nvPr/>
          </p:nvCxnSpPr>
          <p:spPr bwMode="auto">
            <a:xfrm>
              <a:off x="3546" y="1632"/>
              <a:ext cx="0" cy="81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7155" name="AutoShape 67"/>
            <p:cNvCxnSpPr>
              <a:cxnSpLocks noChangeShapeType="1"/>
              <a:stCxn id="217101" idx="3"/>
              <a:endCxn id="217115" idx="0"/>
            </p:cNvCxnSpPr>
            <p:nvPr/>
          </p:nvCxnSpPr>
          <p:spPr bwMode="auto">
            <a:xfrm>
              <a:off x="3737" y="1632"/>
              <a:ext cx="1" cy="81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7156" name="AutoShape 68"/>
            <p:cNvCxnSpPr>
              <a:cxnSpLocks noChangeShapeType="1"/>
              <a:stCxn id="217102" idx="3"/>
              <a:endCxn id="217116" idx="0"/>
            </p:cNvCxnSpPr>
            <p:nvPr/>
          </p:nvCxnSpPr>
          <p:spPr bwMode="auto">
            <a:xfrm>
              <a:off x="3929" y="1632"/>
              <a:ext cx="1" cy="81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7157" name="AutoShape 69"/>
            <p:cNvCxnSpPr>
              <a:cxnSpLocks noChangeShapeType="1"/>
              <a:stCxn id="217103" idx="3"/>
              <a:endCxn id="217117" idx="0"/>
            </p:cNvCxnSpPr>
            <p:nvPr/>
          </p:nvCxnSpPr>
          <p:spPr bwMode="auto">
            <a:xfrm>
              <a:off x="4120" y="1632"/>
              <a:ext cx="2" cy="81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7158" name="AutoShape 70"/>
            <p:cNvCxnSpPr>
              <a:cxnSpLocks noChangeShapeType="1"/>
              <a:stCxn id="217104" idx="3"/>
              <a:endCxn id="217118" idx="0"/>
            </p:cNvCxnSpPr>
            <p:nvPr/>
          </p:nvCxnSpPr>
          <p:spPr bwMode="auto">
            <a:xfrm>
              <a:off x="4312" y="1632"/>
              <a:ext cx="2" cy="81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7159" name="AutoShape 71"/>
            <p:cNvCxnSpPr>
              <a:cxnSpLocks noChangeShapeType="1"/>
              <a:stCxn id="217105" idx="3"/>
              <a:endCxn id="217119" idx="0"/>
            </p:cNvCxnSpPr>
            <p:nvPr/>
          </p:nvCxnSpPr>
          <p:spPr bwMode="auto">
            <a:xfrm>
              <a:off x="4504" y="1632"/>
              <a:ext cx="2" cy="81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7160" name="AutoShape 72"/>
            <p:cNvCxnSpPr>
              <a:cxnSpLocks noChangeShapeType="1"/>
              <a:stCxn id="217106" idx="3"/>
              <a:endCxn id="217120" idx="0"/>
            </p:cNvCxnSpPr>
            <p:nvPr/>
          </p:nvCxnSpPr>
          <p:spPr bwMode="auto">
            <a:xfrm>
              <a:off x="4695" y="1632"/>
              <a:ext cx="3" cy="81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7161" name="AutoShape 73"/>
            <p:cNvCxnSpPr>
              <a:cxnSpLocks noChangeShapeType="1"/>
              <a:stCxn id="217107" idx="3"/>
              <a:endCxn id="217121" idx="0"/>
            </p:cNvCxnSpPr>
            <p:nvPr/>
          </p:nvCxnSpPr>
          <p:spPr bwMode="auto">
            <a:xfrm>
              <a:off x="4887" y="1632"/>
              <a:ext cx="3" cy="81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7162" name="AutoShape 74"/>
            <p:cNvCxnSpPr>
              <a:cxnSpLocks noChangeShapeType="1"/>
              <a:stCxn id="217108" idx="3"/>
              <a:endCxn id="217122" idx="0"/>
            </p:cNvCxnSpPr>
            <p:nvPr/>
          </p:nvCxnSpPr>
          <p:spPr bwMode="auto">
            <a:xfrm>
              <a:off x="5078" y="1632"/>
              <a:ext cx="4" cy="81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aphicFrame>
          <p:nvGraphicFramePr>
            <p:cNvPr id="217164" name="Object 76"/>
            <p:cNvGraphicFramePr>
              <a:graphicFrameLocks noChangeAspect="1"/>
            </p:cNvGraphicFramePr>
            <p:nvPr/>
          </p:nvGraphicFramePr>
          <p:xfrm>
            <a:off x="2880" y="1968"/>
            <a:ext cx="151" cy="124"/>
          </p:xfrm>
          <a:graphic>
            <a:graphicData uri="http://schemas.openxmlformats.org/presentationml/2006/ole">
              <mc:AlternateContent xmlns:mc="http://schemas.openxmlformats.org/markup-compatibility/2006">
                <mc:Choice xmlns:v="urn:schemas-microsoft-com:vml" Requires="v">
                  <p:oleObj spid="_x0000_s199556" name="Drawing" r:id="rId4" imgW="867600" imgH="669600" progId="FLW3Drawing">
                    <p:embed/>
                  </p:oleObj>
                </mc:Choice>
                <mc:Fallback>
                  <p:oleObj name="Drawing" r:id="rId4" imgW="867600" imgH="669600" progId="FLW3Drawing">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0" y="1968"/>
                          <a:ext cx="151" cy="1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17165" name="Object 77"/>
            <p:cNvGraphicFramePr>
              <a:graphicFrameLocks noChangeAspect="1"/>
            </p:cNvGraphicFramePr>
            <p:nvPr/>
          </p:nvGraphicFramePr>
          <p:xfrm>
            <a:off x="3072" y="1824"/>
            <a:ext cx="151" cy="124"/>
          </p:xfrm>
          <a:graphic>
            <a:graphicData uri="http://schemas.openxmlformats.org/presentationml/2006/ole">
              <mc:AlternateContent xmlns:mc="http://schemas.openxmlformats.org/markup-compatibility/2006">
                <mc:Choice xmlns:v="urn:schemas-microsoft-com:vml" Requires="v">
                  <p:oleObj spid="_x0000_s199557" name="Drawing" r:id="rId6" imgW="867600" imgH="669600" progId="FLW3Drawing">
                    <p:embed/>
                  </p:oleObj>
                </mc:Choice>
                <mc:Fallback>
                  <p:oleObj name="Drawing" r:id="rId6" imgW="867600" imgH="669600" progId="FLW3Drawing">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2" y="1824"/>
                          <a:ext cx="151" cy="1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17166" name="Object 78"/>
            <p:cNvGraphicFramePr>
              <a:graphicFrameLocks noChangeAspect="1"/>
            </p:cNvGraphicFramePr>
            <p:nvPr/>
          </p:nvGraphicFramePr>
          <p:xfrm>
            <a:off x="3312" y="1872"/>
            <a:ext cx="151" cy="124"/>
          </p:xfrm>
          <a:graphic>
            <a:graphicData uri="http://schemas.openxmlformats.org/presentationml/2006/ole">
              <mc:AlternateContent xmlns:mc="http://schemas.openxmlformats.org/markup-compatibility/2006">
                <mc:Choice xmlns:v="urn:schemas-microsoft-com:vml" Requires="v">
                  <p:oleObj spid="_x0000_s199558" name="Drawing" r:id="rId7" imgW="867600" imgH="669600" progId="FLW3Drawing">
                    <p:embed/>
                  </p:oleObj>
                </mc:Choice>
                <mc:Fallback>
                  <p:oleObj name="Drawing" r:id="rId7" imgW="867600" imgH="669600" progId="FLW3Drawing">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2" y="1872"/>
                          <a:ext cx="151" cy="1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17167" name="Object 79"/>
            <p:cNvGraphicFramePr>
              <a:graphicFrameLocks noChangeAspect="1"/>
            </p:cNvGraphicFramePr>
            <p:nvPr/>
          </p:nvGraphicFramePr>
          <p:xfrm>
            <a:off x="3456" y="2064"/>
            <a:ext cx="151" cy="124"/>
          </p:xfrm>
          <a:graphic>
            <a:graphicData uri="http://schemas.openxmlformats.org/presentationml/2006/ole">
              <mc:AlternateContent xmlns:mc="http://schemas.openxmlformats.org/markup-compatibility/2006">
                <mc:Choice xmlns:v="urn:schemas-microsoft-com:vml" Requires="v">
                  <p:oleObj spid="_x0000_s199559" name="Drawing" r:id="rId8" imgW="867600" imgH="669600" progId="FLW3Drawing">
                    <p:embed/>
                  </p:oleObj>
                </mc:Choice>
                <mc:Fallback>
                  <p:oleObj name="Drawing" r:id="rId8" imgW="867600" imgH="669600" progId="FLW3Drawing">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6" y="2064"/>
                          <a:ext cx="151" cy="1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17168" name="Object 80"/>
            <p:cNvGraphicFramePr>
              <a:graphicFrameLocks noChangeAspect="1"/>
            </p:cNvGraphicFramePr>
            <p:nvPr/>
          </p:nvGraphicFramePr>
          <p:xfrm>
            <a:off x="3648" y="2016"/>
            <a:ext cx="151" cy="124"/>
          </p:xfrm>
          <a:graphic>
            <a:graphicData uri="http://schemas.openxmlformats.org/presentationml/2006/ole">
              <mc:AlternateContent xmlns:mc="http://schemas.openxmlformats.org/markup-compatibility/2006">
                <mc:Choice xmlns:v="urn:schemas-microsoft-com:vml" Requires="v">
                  <p:oleObj spid="_x0000_s199560" name="Drawing" r:id="rId9" imgW="867600" imgH="669600" progId="FLW3Drawing">
                    <p:embed/>
                  </p:oleObj>
                </mc:Choice>
                <mc:Fallback>
                  <p:oleObj name="Drawing" r:id="rId9" imgW="867600" imgH="669600" progId="FLW3Drawing">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8" y="2016"/>
                          <a:ext cx="151" cy="1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17169" name="Object 81"/>
            <p:cNvGraphicFramePr>
              <a:graphicFrameLocks noChangeAspect="1"/>
            </p:cNvGraphicFramePr>
            <p:nvPr/>
          </p:nvGraphicFramePr>
          <p:xfrm>
            <a:off x="3840" y="1920"/>
            <a:ext cx="151" cy="124"/>
          </p:xfrm>
          <a:graphic>
            <a:graphicData uri="http://schemas.openxmlformats.org/presentationml/2006/ole">
              <mc:AlternateContent xmlns:mc="http://schemas.openxmlformats.org/markup-compatibility/2006">
                <mc:Choice xmlns:v="urn:schemas-microsoft-com:vml" Requires="v">
                  <p:oleObj spid="_x0000_s199561" name="Drawing" r:id="rId10" imgW="867600" imgH="669600" progId="FLW3Drawing">
                    <p:embed/>
                  </p:oleObj>
                </mc:Choice>
                <mc:Fallback>
                  <p:oleObj name="Drawing" r:id="rId10" imgW="867600" imgH="669600" progId="FLW3Drawing">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0" y="1920"/>
                          <a:ext cx="151" cy="1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17170" name="Object 82"/>
            <p:cNvGraphicFramePr>
              <a:graphicFrameLocks noChangeAspect="1"/>
            </p:cNvGraphicFramePr>
            <p:nvPr/>
          </p:nvGraphicFramePr>
          <p:xfrm>
            <a:off x="4080" y="1776"/>
            <a:ext cx="151" cy="124"/>
          </p:xfrm>
          <a:graphic>
            <a:graphicData uri="http://schemas.openxmlformats.org/presentationml/2006/ole">
              <mc:AlternateContent xmlns:mc="http://schemas.openxmlformats.org/markup-compatibility/2006">
                <mc:Choice xmlns:v="urn:schemas-microsoft-com:vml" Requires="v">
                  <p:oleObj spid="_x0000_s199562" name="Drawing" r:id="rId11" imgW="867600" imgH="669600" progId="FLW3Drawing">
                    <p:embed/>
                  </p:oleObj>
                </mc:Choice>
                <mc:Fallback>
                  <p:oleObj name="Drawing" r:id="rId11" imgW="867600" imgH="669600" progId="FLW3Drawing">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0" y="1776"/>
                          <a:ext cx="151" cy="1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17171" name="Object 83"/>
            <p:cNvGraphicFramePr>
              <a:graphicFrameLocks noChangeAspect="1"/>
            </p:cNvGraphicFramePr>
            <p:nvPr/>
          </p:nvGraphicFramePr>
          <p:xfrm>
            <a:off x="4272" y="1968"/>
            <a:ext cx="151" cy="124"/>
          </p:xfrm>
          <a:graphic>
            <a:graphicData uri="http://schemas.openxmlformats.org/presentationml/2006/ole">
              <mc:AlternateContent xmlns:mc="http://schemas.openxmlformats.org/markup-compatibility/2006">
                <mc:Choice xmlns:v="urn:schemas-microsoft-com:vml" Requires="v">
                  <p:oleObj spid="_x0000_s199563" name="Drawing" r:id="rId12" imgW="867600" imgH="669600" progId="FLW3Drawing">
                    <p:embed/>
                  </p:oleObj>
                </mc:Choice>
                <mc:Fallback>
                  <p:oleObj name="Drawing" r:id="rId12" imgW="867600" imgH="669600" progId="FLW3Drawing">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2" y="1968"/>
                          <a:ext cx="151" cy="1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17172" name="Object 84"/>
            <p:cNvGraphicFramePr>
              <a:graphicFrameLocks noChangeAspect="1"/>
            </p:cNvGraphicFramePr>
            <p:nvPr/>
          </p:nvGraphicFramePr>
          <p:xfrm>
            <a:off x="4416" y="1776"/>
            <a:ext cx="151" cy="124"/>
          </p:xfrm>
          <a:graphic>
            <a:graphicData uri="http://schemas.openxmlformats.org/presentationml/2006/ole">
              <mc:AlternateContent xmlns:mc="http://schemas.openxmlformats.org/markup-compatibility/2006">
                <mc:Choice xmlns:v="urn:schemas-microsoft-com:vml" Requires="v">
                  <p:oleObj spid="_x0000_s199564" name="Drawing" r:id="rId13" imgW="867600" imgH="669600" progId="FLW3Drawing">
                    <p:embed/>
                  </p:oleObj>
                </mc:Choice>
                <mc:Fallback>
                  <p:oleObj name="Drawing" r:id="rId13" imgW="867600" imgH="669600" progId="FLW3Drawing">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6" y="1776"/>
                          <a:ext cx="151" cy="1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17173" name="Object 85"/>
            <p:cNvGraphicFramePr>
              <a:graphicFrameLocks noChangeAspect="1"/>
            </p:cNvGraphicFramePr>
            <p:nvPr/>
          </p:nvGraphicFramePr>
          <p:xfrm>
            <a:off x="4656" y="1872"/>
            <a:ext cx="151" cy="124"/>
          </p:xfrm>
          <a:graphic>
            <a:graphicData uri="http://schemas.openxmlformats.org/presentationml/2006/ole">
              <mc:AlternateContent xmlns:mc="http://schemas.openxmlformats.org/markup-compatibility/2006">
                <mc:Choice xmlns:v="urn:schemas-microsoft-com:vml" Requires="v">
                  <p:oleObj spid="_x0000_s199565" name="Drawing" r:id="rId14" imgW="867600" imgH="669600" progId="FLW3Drawing">
                    <p:embed/>
                  </p:oleObj>
                </mc:Choice>
                <mc:Fallback>
                  <p:oleObj name="Drawing" r:id="rId14" imgW="867600" imgH="669600" progId="FLW3Drawing">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6" y="1872"/>
                          <a:ext cx="151" cy="1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17174" name="Object 86"/>
            <p:cNvGraphicFramePr>
              <a:graphicFrameLocks noChangeAspect="1"/>
            </p:cNvGraphicFramePr>
            <p:nvPr/>
          </p:nvGraphicFramePr>
          <p:xfrm>
            <a:off x="4800" y="1872"/>
            <a:ext cx="151" cy="124"/>
          </p:xfrm>
          <a:graphic>
            <a:graphicData uri="http://schemas.openxmlformats.org/presentationml/2006/ole">
              <mc:AlternateContent xmlns:mc="http://schemas.openxmlformats.org/markup-compatibility/2006">
                <mc:Choice xmlns:v="urn:schemas-microsoft-com:vml" Requires="v">
                  <p:oleObj spid="_x0000_s199566" name="Drawing" r:id="rId15" imgW="867600" imgH="669600" progId="FLW3Drawing">
                    <p:embed/>
                  </p:oleObj>
                </mc:Choice>
                <mc:Fallback>
                  <p:oleObj name="Drawing" r:id="rId15" imgW="867600" imgH="669600" progId="FLW3Drawing">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 y="1872"/>
                          <a:ext cx="151" cy="1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17175" name="Object 87"/>
            <p:cNvGraphicFramePr>
              <a:graphicFrameLocks noChangeAspect="1"/>
            </p:cNvGraphicFramePr>
            <p:nvPr/>
          </p:nvGraphicFramePr>
          <p:xfrm>
            <a:off x="4992" y="2064"/>
            <a:ext cx="151" cy="124"/>
          </p:xfrm>
          <a:graphic>
            <a:graphicData uri="http://schemas.openxmlformats.org/presentationml/2006/ole">
              <mc:AlternateContent xmlns:mc="http://schemas.openxmlformats.org/markup-compatibility/2006">
                <mc:Choice xmlns:v="urn:schemas-microsoft-com:vml" Requires="v">
                  <p:oleObj spid="_x0000_s199567" name="Drawing" r:id="rId16" imgW="867600" imgH="669600" progId="FLW3Drawing">
                    <p:embed/>
                  </p:oleObj>
                </mc:Choice>
                <mc:Fallback>
                  <p:oleObj name="Drawing" r:id="rId16" imgW="867600" imgH="669600" progId="FLW3Drawing">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2" y="2064"/>
                          <a:ext cx="151" cy="1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pSp>
      <p:sp>
        <p:nvSpPr>
          <p:cNvPr id="217177" name="Text Box 89"/>
          <p:cNvSpPr txBox="1">
            <a:spLocks noChangeArrowheads="1"/>
          </p:cNvSpPr>
          <p:nvPr/>
        </p:nvSpPr>
        <p:spPr bwMode="auto">
          <a:xfrm>
            <a:off x="288925" y="5013325"/>
            <a:ext cx="504507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sz="1600"/>
          </a:p>
        </p:txBody>
      </p:sp>
      <p:sp>
        <p:nvSpPr>
          <p:cNvPr id="83" name="AutoShape 12"/>
          <p:cNvSpPr>
            <a:spLocks noChangeArrowheads="1"/>
          </p:cNvSpPr>
          <p:nvPr/>
        </p:nvSpPr>
        <p:spPr bwMode="auto">
          <a:xfrm>
            <a:off x="1275111" y="2286000"/>
            <a:ext cx="217114" cy="609600"/>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4" name="AutoShape 23"/>
          <p:cNvSpPr>
            <a:spLocks noChangeArrowheads="1"/>
          </p:cNvSpPr>
          <p:nvPr/>
        </p:nvSpPr>
        <p:spPr bwMode="auto">
          <a:xfrm>
            <a:off x="1219200" y="4191000"/>
            <a:ext cx="217597" cy="609600"/>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cxnSp>
        <p:nvCxnSpPr>
          <p:cNvPr id="85" name="AutoShape 40"/>
          <p:cNvCxnSpPr>
            <a:cxnSpLocks noChangeShapeType="1"/>
            <a:endCxn id="83" idx="0"/>
          </p:cNvCxnSpPr>
          <p:nvPr/>
        </p:nvCxnSpPr>
        <p:spPr bwMode="auto">
          <a:xfrm flipH="1">
            <a:off x="1411109" y="1752600"/>
            <a:ext cx="1548864" cy="5334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86" name="AutoShape 50"/>
          <p:cNvCxnSpPr>
            <a:cxnSpLocks noChangeShapeType="1"/>
            <a:stCxn id="84" idx="3"/>
          </p:cNvCxnSpPr>
          <p:nvPr/>
        </p:nvCxnSpPr>
        <p:spPr bwMode="auto">
          <a:xfrm>
            <a:off x="1300799" y="4800600"/>
            <a:ext cx="1804238" cy="6858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87" name="AutoShape 63"/>
          <p:cNvCxnSpPr>
            <a:cxnSpLocks noChangeShapeType="1"/>
            <a:stCxn id="83" idx="3"/>
            <a:endCxn id="84" idx="0"/>
          </p:cNvCxnSpPr>
          <p:nvPr/>
        </p:nvCxnSpPr>
        <p:spPr bwMode="auto">
          <a:xfrm flipH="1">
            <a:off x="1355198" y="2895600"/>
            <a:ext cx="1511" cy="12954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aphicFrame>
        <p:nvGraphicFramePr>
          <p:cNvPr id="89" name="Object 76"/>
          <p:cNvGraphicFramePr>
            <a:graphicFrameLocks noChangeAspect="1"/>
          </p:cNvGraphicFramePr>
          <p:nvPr>
            <p:extLst>
              <p:ext uri="{D42A27DB-BD31-4B8C-83A1-F6EECF244321}">
                <p14:modId xmlns:p14="http://schemas.microsoft.com/office/powerpoint/2010/main" val="2873619445"/>
              </p:ext>
            </p:extLst>
          </p:nvPr>
        </p:nvGraphicFramePr>
        <p:xfrm>
          <a:off x="1600626" y="3429000"/>
          <a:ext cx="228174" cy="196850"/>
        </p:xfrm>
        <a:graphic>
          <a:graphicData uri="http://schemas.openxmlformats.org/presentationml/2006/ole">
            <mc:AlternateContent xmlns:mc="http://schemas.openxmlformats.org/markup-compatibility/2006">
              <mc:Choice xmlns:v="urn:schemas-microsoft-com:vml" Requires="v">
                <p:oleObj spid="_x0000_s199568" name="Drawing" r:id="rId17" imgW="867600" imgH="669600" progId="FLW3Drawing">
                  <p:embed/>
                </p:oleObj>
              </mc:Choice>
              <mc:Fallback>
                <p:oleObj name="Drawing" r:id="rId17" imgW="867600" imgH="669600" progId="FLW3Drawing">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626" y="3429000"/>
                        <a:ext cx="228174"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0" name="Object 76"/>
          <p:cNvGraphicFramePr>
            <a:graphicFrameLocks noChangeAspect="1"/>
          </p:cNvGraphicFramePr>
          <p:nvPr>
            <p:extLst>
              <p:ext uri="{D42A27DB-BD31-4B8C-83A1-F6EECF244321}">
                <p14:modId xmlns:p14="http://schemas.microsoft.com/office/powerpoint/2010/main" val="18724017"/>
              </p:ext>
            </p:extLst>
          </p:nvPr>
        </p:nvGraphicFramePr>
        <p:xfrm>
          <a:off x="1753026" y="3581400"/>
          <a:ext cx="228174" cy="196850"/>
        </p:xfrm>
        <a:graphic>
          <a:graphicData uri="http://schemas.openxmlformats.org/presentationml/2006/ole">
            <mc:AlternateContent xmlns:mc="http://schemas.openxmlformats.org/markup-compatibility/2006">
              <mc:Choice xmlns:v="urn:schemas-microsoft-com:vml" Requires="v">
                <p:oleObj spid="_x0000_s199569" name="Drawing" r:id="rId18" imgW="867600" imgH="669600" progId="FLW3Drawing">
                  <p:embed/>
                </p:oleObj>
              </mc:Choice>
              <mc:Fallback>
                <p:oleObj name="Drawing" r:id="rId18" imgW="867600" imgH="669600" progId="FLW3Drawing">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3026" y="3581400"/>
                        <a:ext cx="228174"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1" name="Object 76"/>
          <p:cNvGraphicFramePr>
            <a:graphicFrameLocks noChangeAspect="1"/>
          </p:cNvGraphicFramePr>
          <p:nvPr>
            <p:extLst>
              <p:ext uri="{D42A27DB-BD31-4B8C-83A1-F6EECF244321}">
                <p14:modId xmlns:p14="http://schemas.microsoft.com/office/powerpoint/2010/main" val="18724017"/>
              </p:ext>
            </p:extLst>
          </p:nvPr>
        </p:nvGraphicFramePr>
        <p:xfrm>
          <a:off x="1905426" y="3733800"/>
          <a:ext cx="228174" cy="196850"/>
        </p:xfrm>
        <a:graphic>
          <a:graphicData uri="http://schemas.openxmlformats.org/presentationml/2006/ole">
            <mc:AlternateContent xmlns:mc="http://schemas.openxmlformats.org/markup-compatibility/2006">
              <mc:Choice xmlns:v="urn:schemas-microsoft-com:vml" Requires="v">
                <p:oleObj spid="_x0000_s199570" name="Drawing" r:id="rId19" imgW="867600" imgH="669600" progId="FLW3Drawing">
                  <p:embed/>
                </p:oleObj>
              </mc:Choice>
              <mc:Fallback>
                <p:oleObj name="Drawing" r:id="rId19" imgW="867600" imgH="669600" progId="FLW3Drawing">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426" y="3733800"/>
                        <a:ext cx="228174"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2" name="Object 76"/>
          <p:cNvGraphicFramePr>
            <a:graphicFrameLocks noChangeAspect="1"/>
          </p:cNvGraphicFramePr>
          <p:nvPr>
            <p:extLst>
              <p:ext uri="{D42A27DB-BD31-4B8C-83A1-F6EECF244321}">
                <p14:modId xmlns:p14="http://schemas.microsoft.com/office/powerpoint/2010/main" val="4042727074"/>
              </p:ext>
            </p:extLst>
          </p:nvPr>
        </p:nvGraphicFramePr>
        <p:xfrm>
          <a:off x="1259875" y="3352800"/>
          <a:ext cx="228174" cy="196850"/>
        </p:xfrm>
        <a:graphic>
          <a:graphicData uri="http://schemas.openxmlformats.org/presentationml/2006/ole">
            <mc:AlternateContent xmlns:mc="http://schemas.openxmlformats.org/markup-compatibility/2006">
              <mc:Choice xmlns:v="urn:schemas-microsoft-com:vml" Requires="v">
                <p:oleObj spid="_x0000_s199571" name="Drawing" r:id="rId20" imgW="867600" imgH="669600" progId="FLW3Drawing">
                  <p:embed/>
                </p:oleObj>
              </mc:Choice>
              <mc:Fallback>
                <p:oleObj name="Drawing" r:id="rId20" imgW="867600" imgH="669600" progId="FLW3Drawing">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875" y="3352800"/>
                        <a:ext cx="228174"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3" name="Object 76"/>
          <p:cNvGraphicFramePr>
            <a:graphicFrameLocks noChangeAspect="1"/>
          </p:cNvGraphicFramePr>
          <p:nvPr>
            <p:extLst>
              <p:ext uri="{D42A27DB-BD31-4B8C-83A1-F6EECF244321}">
                <p14:modId xmlns:p14="http://schemas.microsoft.com/office/powerpoint/2010/main" val="936586950"/>
              </p:ext>
            </p:extLst>
          </p:nvPr>
        </p:nvGraphicFramePr>
        <p:xfrm>
          <a:off x="1524426" y="3232150"/>
          <a:ext cx="228174" cy="196850"/>
        </p:xfrm>
        <a:graphic>
          <a:graphicData uri="http://schemas.openxmlformats.org/presentationml/2006/ole">
            <mc:AlternateContent xmlns:mc="http://schemas.openxmlformats.org/markup-compatibility/2006">
              <mc:Choice xmlns:v="urn:schemas-microsoft-com:vml" Requires="v">
                <p:oleObj spid="_x0000_s199572" name="Drawing" r:id="rId21" imgW="867600" imgH="669600" progId="FLW3Drawing">
                  <p:embed/>
                </p:oleObj>
              </mc:Choice>
              <mc:Fallback>
                <p:oleObj name="Drawing" r:id="rId21" imgW="867600" imgH="669600" progId="FLW3Drawing">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426" y="3232150"/>
                        <a:ext cx="228174"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2" name="Picture 1"/>
          <p:cNvPicPr>
            <a:picLocks noChangeAspect="1"/>
          </p:cNvPicPr>
          <p:nvPr/>
        </p:nvPicPr>
        <p:blipFill>
          <a:blip r:embed="rId22"/>
          <a:stretch>
            <a:fillRect/>
          </a:stretch>
        </p:blipFill>
        <p:spPr>
          <a:xfrm>
            <a:off x="457200" y="1595419"/>
            <a:ext cx="4461673" cy="4195781"/>
          </a:xfrm>
          <a:prstGeom prst="rect">
            <a:avLst/>
          </a:prstGeom>
        </p:spPr>
      </p:pic>
      <p:sp>
        <p:nvSpPr>
          <p:cNvPr id="95" name="Rectangle 2"/>
          <p:cNvSpPr>
            <a:spLocks noGrp="1" noChangeArrowheads="1"/>
          </p:cNvSpPr>
          <p:nvPr>
            <p:ph type="title"/>
          </p:nvPr>
        </p:nvSpPr>
        <p:spPr>
          <a:xfrm>
            <a:off x="2041525" y="568325"/>
            <a:ext cx="8245475" cy="498475"/>
          </a:xfrm>
        </p:spPr>
        <p:txBody>
          <a:bodyPr>
            <a:normAutofit fontScale="90000"/>
          </a:bodyPr>
          <a:lstStyle/>
          <a:p>
            <a:r>
              <a:rPr lang="en-US" dirty="0" smtClean="0"/>
              <a:t>Challenge: Case 1</a:t>
            </a:r>
            <a:endParaRPr lang="en-US" dirty="0"/>
          </a:p>
        </p:txBody>
      </p:sp>
      <p:sp>
        <p:nvSpPr>
          <p:cNvPr id="96" name="Rectangle 3"/>
          <p:cNvSpPr txBox="1">
            <a:spLocks noChangeArrowheads="1"/>
          </p:cNvSpPr>
          <p:nvPr/>
        </p:nvSpPr>
        <p:spPr bwMode="auto">
          <a:xfrm>
            <a:off x="533400" y="1600200"/>
            <a:ext cx="4419600"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marR="0" indent="-228600" algn="l" defTabSz="914400" rtl="0" eaLnBrk="0" fontAlgn="base" latinLnBrk="0" hangingPunct="0">
              <a:lnSpc>
                <a:spcPct val="100000"/>
              </a:lnSpc>
              <a:spcBef>
                <a:spcPct val="20000"/>
              </a:spcBef>
              <a:spcAft>
                <a:spcPct val="0"/>
              </a:spcAft>
              <a:buClr>
                <a:schemeClr val="folHlink"/>
              </a:buClr>
              <a:buSzPct val="50000"/>
              <a:buFont typeface="Wingdings" pitchFamily="2" charset="2"/>
              <a:buChar char="n"/>
              <a:tabLst/>
              <a:defRPr sz="2400" i="1">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a:lnSpc>
                <a:spcPct val="100000"/>
              </a:lnSpc>
            </a:pPr>
            <a:r>
              <a:rPr lang="en-US" sz="2000" kern="0" dirty="0" smtClean="0">
                <a:solidFill>
                  <a:srgbClr val="000099"/>
                </a:solidFill>
              </a:rPr>
              <a:t>Historical big data </a:t>
            </a:r>
            <a:r>
              <a:rPr lang="en-US" sz="2000" kern="0" dirty="0" smtClean="0"/>
              <a:t>is distributed and </a:t>
            </a:r>
            <a:r>
              <a:rPr lang="en-US" sz="2000" kern="0" dirty="0" smtClean="0">
                <a:solidFill>
                  <a:srgbClr val="000099"/>
                </a:solidFill>
              </a:rPr>
              <a:t>split into lots of smaller independent runs</a:t>
            </a:r>
            <a:r>
              <a:rPr lang="en-US" sz="2000" kern="0" dirty="0" smtClean="0"/>
              <a:t/>
            </a:r>
            <a:br>
              <a:rPr lang="en-US" sz="2000" kern="0" dirty="0" smtClean="0"/>
            </a:br>
            <a:endParaRPr lang="en-US" sz="2000" kern="0" dirty="0" smtClean="0"/>
          </a:p>
          <a:p>
            <a:pPr>
              <a:lnSpc>
                <a:spcPct val="100000"/>
              </a:lnSpc>
            </a:pPr>
            <a:r>
              <a:rPr lang="en-US" sz="2000" kern="0" dirty="0" smtClean="0">
                <a:solidFill>
                  <a:srgbClr val="000099"/>
                </a:solidFill>
              </a:rPr>
              <a:t>Servers around the world</a:t>
            </a:r>
            <a:r>
              <a:rPr lang="en-US" sz="2000" kern="0" dirty="0" smtClean="0"/>
              <a:t> request those work units</a:t>
            </a:r>
            <a:br>
              <a:rPr lang="en-US" sz="2000" kern="0" dirty="0" smtClean="0"/>
            </a:br>
            <a:endParaRPr lang="en-US" sz="2000" kern="0" dirty="0" smtClean="0"/>
          </a:p>
          <a:p>
            <a:pPr>
              <a:lnSpc>
                <a:spcPct val="100000"/>
              </a:lnSpc>
            </a:pPr>
            <a:r>
              <a:rPr lang="en-US" sz="2000" kern="0" dirty="0" smtClean="0">
                <a:solidFill>
                  <a:srgbClr val="000099"/>
                </a:solidFill>
              </a:rPr>
              <a:t>Each server compares </a:t>
            </a:r>
            <a:r>
              <a:rPr lang="en-US" sz="2000" kern="0" dirty="0" smtClean="0"/>
              <a:t>related historical big data with this patient info. and get its result.</a:t>
            </a:r>
            <a:br>
              <a:rPr lang="en-US" sz="2000" kern="0" dirty="0" smtClean="0"/>
            </a:br>
            <a:endParaRPr lang="en-US" sz="2000" kern="0" dirty="0" smtClean="0"/>
          </a:p>
          <a:p>
            <a:pPr>
              <a:lnSpc>
                <a:spcPct val="100000"/>
              </a:lnSpc>
            </a:pPr>
            <a:r>
              <a:rPr lang="en-US" sz="2000" kern="0" dirty="0" smtClean="0">
                <a:solidFill>
                  <a:srgbClr val="000099"/>
                </a:solidFill>
              </a:rPr>
              <a:t>Merge</a:t>
            </a:r>
            <a:r>
              <a:rPr lang="en-US" sz="2000" kern="0" dirty="0" smtClean="0">
                <a:solidFill>
                  <a:srgbClr val="00CCFF"/>
                </a:solidFill>
              </a:rPr>
              <a:t> </a:t>
            </a:r>
            <a:r>
              <a:rPr lang="en-US" sz="2000" kern="0" dirty="0" smtClean="0"/>
              <a:t>all results into statistic result for Doctor. </a:t>
            </a:r>
            <a:endParaRPr lang="en-US" sz="2000" kern="0" dirty="0"/>
          </a:p>
        </p:txBody>
      </p:sp>
    </p:spTree>
    <p:extLst>
      <p:ext uri="{BB962C8B-B14F-4D97-AF65-F5344CB8AC3E}">
        <p14:creationId xmlns:p14="http://schemas.microsoft.com/office/powerpoint/2010/main" val="251238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96">
                                            <p:txEl>
                                              <p:pRg st="0" end="0"/>
                                            </p:tx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96">
                                            <p:txEl>
                                              <p:pRg st="1" end="1"/>
                                            </p:txEl>
                                          </p:spTgt>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96">
                                            <p:txEl>
                                              <p:pRg st="2" end="2"/>
                                            </p:txEl>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9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100"/>
                                        <p:tgtEl>
                                          <p:spTgt spid="96">
                                            <p:txEl>
                                              <p:pRg st="0" end="0"/>
                                            </p:txEl>
                                          </p:spTgt>
                                        </p:tgtEl>
                                      </p:cBhvr>
                                    </p:animEffect>
                                    <p:set>
                                      <p:cBhvr>
                                        <p:cTn id="17" dur="1" fill="hold">
                                          <p:stCondLst>
                                            <p:cond delay="99"/>
                                          </p:stCondLst>
                                        </p:cTn>
                                        <p:tgtEl>
                                          <p:spTgt spid="96">
                                            <p:txEl>
                                              <p:pRg st="0" end="0"/>
                                            </p:txEl>
                                          </p:spTgt>
                                        </p:tgtEl>
                                        <p:attrNameLst>
                                          <p:attrName>style.visibility</p:attrName>
                                        </p:attrNameLst>
                                      </p:cBhvr>
                                      <p:to>
                                        <p:strVal val="hidden"/>
                                      </p:to>
                                    </p:set>
                                  </p:childTnLst>
                                </p:cTn>
                              </p:par>
                              <p:par>
                                <p:cTn id="18" presetID="16" presetClass="exit" presetSubtype="21" fill="hold" grpId="0" nodeType="withEffect">
                                  <p:stCondLst>
                                    <p:cond delay="0"/>
                                  </p:stCondLst>
                                  <p:childTnLst>
                                    <p:animEffect transition="out" filter="barn(inVertical)">
                                      <p:cBhvr>
                                        <p:cTn id="19" dur="500"/>
                                        <p:tgtEl>
                                          <p:spTgt spid="96">
                                            <p:txEl>
                                              <p:pRg st="1" end="1"/>
                                            </p:txEl>
                                          </p:spTgt>
                                        </p:tgtEl>
                                      </p:cBhvr>
                                    </p:animEffect>
                                    <p:set>
                                      <p:cBhvr>
                                        <p:cTn id="20" dur="1" fill="hold">
                                          <p:stCondLst>
                                            <p:cond delay="499"/>
                                          </p:stCondLst>
                                        </p:cTn>
                                        <p:tgtEl>
                                          <p:spTgt spid="96">
                                            <p:txEl>
                                              <p:pRg st="1" end="1"/>
                                            </p:txEl>
                                          </p:spTgt>
                                        </p:tgtEl>
                                        <p:attrNameLst>
                                          <p:attrName>style.visibility</p:attrName>
                                        </p:attrNameLst>
                                      </p:cBhvr>
                                      <p:to>
                                        <p:strVal val="hidden"/>
                                      </p:to>
                                    </p:set>
                                  </p:childTnLst>
                                </p:cTn>
                              </p:par>
                              <p:par>
                                <p:cTn id="21" presetID="16" presetClass="exit" presetSubtype="21" fill="hold" grpId="0" nodeType="withEffect">
                                  <p:stCondLst>
                                    <p:cond delay="0"/>
                                  </p:stCondLst>
                                  <p:childTnLst>
                                    <p:animEffect transition="out" filter="barn(inVertical)">
                                      <p:cBhvr>
                                        <p:cTn id="22" dur="500"/>
                                        <p:tgtEl>
                                          <p:spTgt spid="96">
                                            <p:txEl>
                                              <p:pRg st="2" end="2"/>
                                            </p:txEl>
                                          </p:spTgt>
                                        </p:tgtEl>
                                      </p:cBhvr>
                                    </p:animEffect>
                                    <p:set>
                                      <p:cBhvr>
                                        <p:cTn id="23" dur="1" fill="hold">
                                          <p:stCondLst>
                                            <p:cond delay="499"/>
                                          </p:stCondLst>
                                        </p:cTn>
                                        <p:tgtEl>
                                          <p:spTgt spid="96">
                                            <p:txEl>
                                              <p:pRg st="2" end="2"/>
                                            </p:txEl>
                                          </p:spTgt>
                                        </p:tgtEl>
                                        <p:attrNameLst>
                                          <p:attrName>style.visibility</p:attrName>
                                        </p:attrNameLst>
                                      </p:cBhvr>
                                      <p:to>
                                        <p:strVal val="hidden"/>
                                      </p:to>
                                    </p:set>
                                  </p:childTnLst>
                                </p:cTn>
                              </p:par>
                              <p:par>
                                <p:cTn id="24" presetID="16" presetClass="exit" presetSubtype="21" fill="hold" grpId="0" nodeType="withEffect">
                                  <p:stCondLst>
                                    <p:cond delay="0"/>
                                  </p:stCondLst>
                                  <p:childTnLst>
                                    <p:animEffect transition="out" filter="barn(inVertical)">
                                      <p:cBhvr>
                                        <p:cTn id="25" dur="500"/>
                                        <p:tgtEl>
                                          <p:spTgt spid="96">
                                            <p:txEl>
                                              <p:pRg st="3" end="3"/>
                                            </p:txEl>
                                          </p:spTgt>
                                        </p:tgtEl>
                                      </p:cBhvr>
                                    </p:animEffect>
                                    <p:set>
                                      <p:cBhvr>
                                        <p:cTn id="26" dur="1" fill="hold">
                                          <p:stCondLst>
                                            <p:cond delay="499"/>
                                          </p:stCondLst>
                                        </p:cTn>
                                        <p:tgtEl>
                                          <p:spTgt spid="96">
                                            <p:txEl>
                                              <p:pRg st="3" end="3"/>
                                            </p:txEl>
                                          </p:spTgt>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fade">
                                      <p:cBhvr>
                                        <p:cTn id="29" dur="500"/>
                                        <p:tgtEl>
                                          <p:spTgt spid="8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500"/>
                                        <p:tgtEl>
                                          <p:spTgt spid="83"/>
                                        </p:tgtEl>
                                      </p:cBhvr>
                                    </p:animEffect>
                                  </p:childTnLst>
                                </p:cTn>
                              </p:par>
                              <p:par>
                                <p:cTn id="33" presetID="10" presetClass="entr" presetSubtype="0" fill="hold" nodeType="with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fade">
                                      <p:cBhvr>
                                        <p:cTn id="35" dur="500"/>
                                        <p:tgtEl>
                                          <p:spTgt spid="92"/>
                                        </p:tgtEl>
                                      </p:cBhvr>
                                    </p:animEffect>
                                  </p:childTnLst>
                                </p:cTn>
                              </p:par>
                              <p:par>
                                <p:cTn id="36" presetID="10" presetClass="entr" presetSubtype="0" fill="hold" nodeType="withEffect">
                                  <p:stCondLst>
                                    <p:cond delay="0"/>
                                  </p:stCondLst>
                                  <p:childTnLst>
                                    <p:set>
                                      <p:cBhvr>
                                        <p:cTn id="37" dur="1" fill="hold">
                                          <p:stCondLst>
                                            <p:cond delay="0"/>
                                          </p:stCondLst>
                                        </p:cTn>
                                        <p:tgtEl>
                                          <p:spTgt spid="87"/>
                                        </p:tgtEl>
                                        <p:attrNameLst>
                                          <p:attrName>style.visibility</p:attrName>
                                        </p:attrNameLst>
                                      </p:cBhvr>
                                      <p:to>
                                        <p:strVal val="visible"/>
                                      </p:to>
                                    </p:set>
                                    <p:animEffect transition="in" filter="fade">
                                      <p:cBhvr>
                                        <p:cTn id="38" dur="500"/>
                                        <p:tgtEl>
                                          <p:spTgt spid="8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fade">
                                      <p:cBhvr>
                                        <p:cTn id="41" dur="500"/>
                                        <p:tgtEl>
                                          <p:spTgt spid="84"/>
                                        </p:tgtEl>
                                      </p:cBhvr>
                                    </p:animEffect>
                                  </p:childTnLst>
                                </p:cTn>
                              </p:par>
                              <p:par>
                                <p:cTn id="42" presetID="10" presetClass="entr" presetSubtype="0" fill="hold" nodeType="withEffect">
                                  <p:stCondLst>
                                    <p:cond delay="0"/>
                                  </p:stCondLst>
                                  <p:childTnLst>
                                    <p:set>
                                      <p:cBhvr>
                                        <p:cTn id="43" dur="1" fill="hold">
                                          <p:stCondLst>
                                            <p:cond delay="0"/>
                                          </p:stCondLst>
                                        </p:cTn>
                                        <p:tgtEl>
                                          <p:spTgt spid="86"/>
                                        </p:tgtEl>
                                        <p:attrNameLst>
                                          <p:attrName>style.visibility</p:attrName>
                                        </p:attrNameLst>
                                      </p:cBhvr>
                                      <p:to>
                                        <p:strVal val="visible"/>
                                      </p:to>
                                    </p:set>
                                    <p:animEffect transition="in" filter="fade">
                                      <p:cBhvr>
                                        <p:cTn id="44" dur="500"/>
                                        <p:tgtEl>
                                          <p:spTgt spid="86"/>
                                        </p:tgtEl>
                                      </p:cBhvr>
                                    </p:animEffect>
                                  </p:childTnLst>
                                </p:cTn>
                              </p:par>
                              <p:par>
                                <p:cTn id="45" presetID="10" presetClass="entr" presetSubtype="0" fill="hold" nodeType="with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500"/>
                                        <p:tgtEl>
                                          <p:spTgt spid="88"/>
                                        </p:tgtEl>
                                      </p:cBhvr>
                                    </p:animEffect>
                                  </p:childTnLst>
                                </p:cTn>
                              </p:par>
                              <p:par>
                                <p:cTn id="48" presetID="10" presetClass="entr" presetSubtype="0" fill="hold" nodeType="withEffect">
                                  <p:stCondLst>
                                    <p:cond delay="0"/>
                                  </p:stCondLst>
                                  <p:childTnLst>
                                    <p:set>
                                      <p:cBhvr>
                                        <p:cTn id="49" dur="1" fill="hold">
                                          <p:stCondLst>
                                            <p:cond delay="0"/>
                                          </p:stCondLst>
                                        </p:cTn>
                                        <p:tgtEl>
                                          <p:spTgt spid="91"/>
                                        </p:tgtEl>
                                        <p:attrNameLst>
                                          <p:attrName>style.visibility</p:attrName>
                                        </p:attrNameLst>
                                      </p:cBhvr>
                                      <p:to>
                                        <p:strVal val="visible"/>
                                      </p:to>
                                    </p:set>
                                    <p:animEffect transition="in" filter="fade">
                                      <p:cBhvr>
                                        <p:cTn id="50" dur="500"/>
                                        <p:tgtEl>
                                          <p:spTgt spid="91"/>
                                        </p:tgtEl>
                                      </p:cBhvr>
                                    </p:animEffect>
                                  </p:childTnLst>
                                </p:cTn>
                              </p:par>
                              <p:par>
                                <p:cTn id="51" presetID="10" presetClass="entr" presetSubtype="0" fill="hold" nodeType="with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500"/>
                                        <p:tgtEl>
                                          <p:spTgt spid="90"/>
                                        </p:tgtEl>
                                      </p:cBhvr>
                                    </p:animEffect>
                                  </p:childTnLst>
                                </p:cTn>
                              </p:par>
                              <p:par>
                                <p:cTn id="54" presetID="10" presetClass="entr" presetSubtype="0" fill="hold" nodeType="withEffect">
                                  <p:stCondLst>
                                    <p:cond delay="0"/>
                                  </p:stCondLst>
                                  <p:childTnLst>
                                    <p:set>
                                      <p:cBhvr>
                                        <p:cTn id="55" dur="1" fill="hold">
                                          <p:stCondLst>
                                            <p:cond delay="0"/>
                                          </p:stCondLst>
                                        </p:cTn>
                                        <p:tgtEl>
                                          <p:spTgt spid="89"/>
                                        </p:tgtEl>
                                        <p:attrNameLst>
                                          <p:attrName>style.visibility</p:attrName>
                                        </p:attrNameLst>
                                      </p:cBhvr>
                                      <p:to>
                                        <p:strVal val="visible"/>
                                      </p:to>
                                    </p:set>
                                    <p:animEffect transition="in" filter="fade">
                                      <p:cBhvr>
                                        <p:cTn id="56" dur="500"/>
                                        <p:tgtEl>
                                          <p:spTgt spid="89"/>
                                        </p:tgtEl>
                                      </p:cBhvr>
                                    </p:animEffect>
                                  </p:childTnLst>
                                </p:cTn>
                              </p:par>
                              <p:par>
                                <p:cTn id="57" presetID="10" presetClass="entr" presetSubtype="0" fill="hold" nodeType="withEffect">
                                  <p:stCondLst>
                                    <p:cond delay="0"/>
                                  </p:stCondLst>
                                  <p:childTnLst>
                                    <p:set>
                                      <p:cBhvr>
                                        <p:cTn id="58" dur="1" fill="hold">
                                          <p:stCondLst>
                                            <p:cond delay="0"/>
                                          </p:stCondLst>
                                        </p:cTn>
                                        <p:tgtEl>
                                          <p:spTgt spid="93"/>
                                        </p:tgtEl>
                                        <p:attrNameLst>
                                          <p:attrName>style.visibility</p:attrName>
                                        </p:attrNameLst>
                                      </p:cBhvr>
                                      <p:to>
                                        <p:strVal val="visible"/>
                                      </p:to>
                                    </p:set>
                                    <p:animEffect transition="in" filter="fade">
                                      <p:cBhvr>
                                        <p:cTn id="59" dur="500"/>
                                        <p:tgtEl>
                                          <p:spTgt spid="9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fade">
                                      <p:cBhvr>
                                        <p:cTn id="64" dur="500"/>
                                        <p:tgtEl>
                                          <p:spTgt spid="2"/>
                                        </p:tgtEl>
                                      </p:cBhvr>
                                    </p:animEffect>
                                  </p:childTnLst>
                                </p:cTn>
                              </p:par>
                              <p:par>
                                <p:cTn id="65" presetID="3" presetClass="exit" presetSubtype="10" fill="hold" nodeType="withEffect">
                                  <p:stCondLst>
                                    <p:cond delay="0"/>
                                  </p:stCondLst>
                                  <p:childTnLst>
                                    <p:animEffect transition="out" filter="blinds(horizontal)">
                                      <p:cBhvr>
                                        <p:cTn id="66" dur="500"/>
                                        <p:tgtEl>
                                          <p:spTgt spid="85"/>
                                        </p:tgtEl>
                                      </p:cBhvr>
                                    </p:animEffect>
                                    <p:set>
                                      <p:cBhvr>
                                        <p:cTn id="67" dur="1" fill="hold">
                                          <p:stCondLst>
                                            <p:cond delay="499"/>
                                          </p:stCondLst>
                                        </p:cTn>
                                        <p:tgtEl>
                                          <p:spTgt spid="85"/>
                                        </p:tgtEl>
                                        <p:attrNameLst>
                                          <p:attrName>style.visibility</p:attrName>
                                        </p:attrNameLst>
                                      </p:cBhvr>
                                      <p:to>
                                        <p:strVal val="hidden"/>
                                      </p:to>
                                    </p:set>
                                  </p:childTnLst>
                                </p:cTn>
                              </p:par>
                              <p:par>
                                <p:cTn id="68" presetID="3" presetClass="exit" presetSubtype="10" fill="hold" grpId="1" nodeType="withEffect">
                                  <p:stCondLst>
                                    <p:cond delay="0"/>
                                  </p:stCondLst>
                                  <p:childTnLst>
                                    <p:animEffect transition="out" filter="blinds(horizontal)">
                                      <p:cBhvr>
                                        <p:cTn id="69" dur="500"/>
                                        <p:tgtEl>
                                          <p:spTgt spid="83"/>
                                        </p:tgtEl>
                                      </p:cBhvr>
                                    </p:animEffect>
                                    <p:set>
                                      <p:cBhvr>
                                        <p:cTn id="70" dur="1" fill="hold">
                                          <p:stCondLst>
                                            <p:cond delay="499"/>
                                          </p:stCondLst>
                                        </p:cTn>
                                        <p:tgtEl>
                                          <p:spTgt spid="83"/>
                                        </p:tgtEl>
                                        <p:attrNameLst>
                                          <p:attrName>style.visibility</p:attrName>
                                        </p:attrNameLst>
                                      </p:cBhvr>
                                      <p:to>
                                        <p:strVal val="hidden"/>
                                      </p:to>
                                    </p:set>
                                  </p:childTnLst>
                                </p:cTn>
                              </p:par>
                              <p:par>
                                <p:cTn id="71" presetID="3" presetClass="exit" presetSubtype="10" fill="hold" nodeType="withEffect">
                                  <p:stCondLst>
                                    <p:cond delay="0"/>
                                  </p:stCondLst>
                                  <p:childTnLst>
                                    <p:animEffect transition="out" filter="blinds(horizontal)">
                                      <p:cBhvr>
                                        <p:cTn id="72" dur="500"/>
                                        <p:tgtEl>
                                          <p:spTgt spid="92"/>
                                        </p:tgtEl>
                                      </p:cBhvr>
                                    </p:animEffect>
                                    <p:set>
                                      <p:cBhvr>
                                        <p:cTn id="73" dur="1" fill="hold">
                                          <p:stCondLst>
                                            <p:cond delay="499"/>
                                          </p:stCondLst>
                                        </p:cTn>
                                        <p:tgtEl>
                                          <p:spTgt spid="92"/>
                                        </p:tgtEl>
                                        <p:attrNameLst>
                                          <p:attrName>style.visibility</p:attrName>
                                        </p:attrNameLst>
                                      </p:cBhvr>
                                      <p:to>
                                        <p:strVal val="hidden"/>
                                      </p:to>
                                    </p:set>
                                  </p:childTnLst>
                                </p:cTn>
                              </p:par>
                              <p:par>
                                <p:cTn id="74" presetID="3" presetClass="exit" presetSubtype="10" fill="hold" nodeType="withEffect">
                                  <p:stCondLst>
                                    <p:cond delay="0"/>
                                  </p:stCondLst>
                                  <p:childTnLst>
                                    <p:animEffect transition="out" filter="blinds(horizontal)">
                                      <p:cBhvr>
                                        <p:cTn id="75" dur="500"/>
                                        <p:tgtEl>
                                          <p:spTgt spid="87"/>
                                        </p:tgtEl>
                                      </p:cBhvr>
                                    </p:animEffect>
                                    <p:set>
                                      <p:cBhvr>
                                        <p:cTn id="76" dur="1" fill="hold">
                                          <p:stCondLst>
                                            <p:cond delay="499"/>
                                          </p:stCondLst>
                                        </p:cTn>
                                        <p:tgtEl>
                                          <p:spTgt spid="87"/>
                                        </p:tgtEl>
                                        <p:attrNameLst>
                                          <p:attrName>style.visibility</p:attrName>
                                        </p:attrNameLst>
                                      </p:cBhvr>
                                      <p:to>
                                        <p:strVal val="hidden"/>
                                      </p:to>
                                    </p:set>
                                  </p:childTnLst>
                                </p:cTn>
                              </p:par>
                              <p:par>
                                <p:cTn id="77" presetID="3" presetClass="exit" presetSubtype="10" fill="hold" grpId="1" nodeType="withEffect">
                                  <p:stCondLst>
                                    <p:cond delay="0"/>
                                  </p:stCondLst>
                                  <p:childTnLst>
                                    <p:animEffect transition="out" filter="blinds(horizontal)">
                                      <p:cBhvr>
                                        <p:cTn id="78" dur="500"/>
                                        <p:tgtEl>
                                          <p:spTgt spid="84"/>
                                        </p:tgtEl>
                                      </p:cBhvr>
                                    </p:animEffect>
                                    <p:set>
                                      <p:cBhvr>
                                        <p:cTn id="79" dur="1" fill="hold">
                                          <p:stCondLst>
                                            <p:cond delay="499"/>
                                          </p:stCondLst>
                                        </p:cTn>
                                        <p:tgtEl>
                                          <p:spTgt spid="84"/>
                                        </p:tgtEl>
                                        <p:attrNameLst>
                                          <p:attrName>style.visibility</p:attrName>
                                        </p:attrNameLst>
                                      </p:cBhvr>
                                      <p:to>
                                        <p:strVal val="hidden"/>
                                      </p:to>
                                    </p:set>
                                  </p:childTnLst>
                                </p:cTn>
                              </p:par>
                              <p:par>
                                <p:cTn id="80" presetID="3" presetClass="exit" presetSubtype="10" fill="hold" nodeType="withEffect">
                                  <p:stCondLst>
                                    <p:cond delay="0"/>
                                  </p:stCondLst>
                                  <p:childTnLst>
                                    <p:animEffect transition="out" filter="blinds(horizontal)">
                                      <p:cBhvr>
                                        <p:cTn id="81" dur="500"/>
                                        <p:tgtEl>
                                          <p:spTgt spid="86"/>
                                        </p:tgtEl>
                                      </p:cBhvr>
                                    </p:animEffect>
                                    <p:set>
                                      <p:cBhvr>
                                        <p:cTn id="82" dur="1" fill="hold">
                                          <p:stCondLst>
                                            <p:cond delay="499"/>
                                          </p:stCondLst>
                                        </p:cTn>
                                        <p:tgtEl>
                                          <p:spTgt spid="86"/>
                                        </p:tgtEl>
                                        <p:attrNameLst>
                                          <p:attrName>style.visibility</p:attrName>
                                        </p:attrNameLst>
                                      </p:cBhvr>
                                      <p:to>
                                        <p:strVal val="hidden"/>
                                      </p:to>
                                    </p:set>
                                  </p:childTnLst>
                                </p:cTn>
                              </p:par>
                              <p:par>
                                <p:cTn id="83" presetID="3" presetClass="exit" presetSubtype="10" fill="hold" nodeType="withEffect">
                                  <p:stCondLst>
                                    <p:cond delay="0"/>
                                  </p:stCondLst>
                                  <p:childTnLst>
                                    <p:animEffect transition="out" filter="blinds(horizontal)">
                                      <p:cBhvr>
                                        <p:cTn id="84" dur="500"/>
                                        <p:tgtEl>
                                          <p:spTgt spid="88"/>
                                        </p:tgtEl>
                                      </p:cBhvr>
                                    </p:animEffect>
                                    <p:set>
                                      <p:cBhvr>
                                        <p:cTn id="85" dur="1" fill="hold">
                                          <p:stCondLst>
                                            <p:cond delay="499"/>
                                          </p:stCondLst>
                                        </p:cTn>
                                        <p:tgtEl>
                                          <p:spTgt spid="88"/>
                                        </p:tgtEl>
                                        <p:attrNameLst>
                                          <p:attrName>style.visibility</p:attrName>
                                        </p:attrNameLst>
                                      </p:cBhvr>
                                      <p:to>
                                        <p:strVal val="hidden"/>
                                      </p:to>
                                    </p:set>
                                  </p:childTnLst>
                                </p:cTn>
                              </p:par>
                              <p:par>
                                <p:cTn id="86" presetID="3" presetClass="exit" presetSubtype="10" fill="hold" nodeType="withEffect">
                                  <p:stCondLst>
                                    <p:cond delay="0"/>
                                  </p:stCondLst>
                                  <p:childTnLst>
                                    <p:animEffect transition="out" filter="blinds(horizontal)">
                                      <p:cBhvr>
                                        <p:cTn id="87" dur="500"/>
                                        <p:tgtEl>
                                          <p:spTgt spid="91"/>
                                        </p:tgtEl>
                                      </p:cBhvr>
                                    </p:animEffect>
                                    <p:set>
                                      <p:cBhvr>
                                        <p:cTn id="88" dur="1" fill="hold">
                                          <p:stCondLst>
                                            <p:cond delay="499"/>
                                          </p:stCondLst>
                                        </p:cTn>
                                        <p:tgtEl>
                                          <p:spTgt spid="91"/>
                                        </p:tgtEl>
                                        <p:attrNameLst>
                                          <p:attrName>style.visibility</p:attrName>
                                        </p:attrNameLst>
                                      </p:cBhvr>
                                      <p:to>
                                        <p:strVal val="hidden"/>
                                      </p:to>
                                    </p:set>
                                  </p:childTnLst>
                                </p:cTn>
                              </p:par>
                              <p:par>
                                <p:cTn id="89" presetID="3" presetClass="exit" presetSubtype="10" fill="hold" nodeType="withEffect">
                                  <p:stCondLst>
                                    <p:cond delay="0"/>
                                  </p:stCondLst>
                                  <p:childTnLst>
                                    <p:animEffect transition="out" filter="blinds(horizontal)">
                                      <p:cBhvr>
                                        <p:cTn id="90" dur="500"/>
                                        <p:tgtEl>
                                          <p:spTgt spid="90"/>
                                        </p:tgtEl>
                                      </p:cBhvr>
                                    </p:animEffect>
                                    <p:set>
                                      <p:cBhvr>
                                        <p:cTn id="91" dur="1" fill="hold">
                                          <p:stCondLst>
                                            <p:cond delay="499"/>
                                          </p:stCondLst>
                                        </p:cTn>
                                        <p:tgtEl>
                                          <p:spTgt spid="90"/>
                                        </p:tgtEl>
                                        <p:attrNameLst>
                                          <p:attrName>style.visibility</p:attrName>
                                        </p:attrNameLst>
                                      </p:cBhvr>
                                      <p:to>
                                        <p:strVal val="hidden"/>
                                      </p:to>
                                    </p:set>
                                  </p:childTnLst>
                                </p:cTn>
                              </p:par>
                              <p:par>
                                <p:cTn id="92" presetID="3" presetClass="exit" presetSubtype="10" fill="hold" nodeType="withEffect">
                                  <p:stCondLst>
                                    <p:cond delay="0"/>
                                  </p:stCondLst>
                                  <p:childTnLst>
                                    <p:animEffect transition="out" filter="blinds(horizontal)">
                                      <p:cBhvr>
                                        <p:cTn id="93" dur="500"/>
                                        <p:tgtEl>
                                          <p:spTgt spid="89"/>
                                        </p:tgtEl>
                                      </p:cBhvr>
                                    </p:animEffect>
                                    <p:set>
                                      <p:cBhvr>
                                        <p:cTn id="94" dur="1" fill="hold">
                                          <p:stCondLst>
                                            <p:cond delay="499"/>
                                          </p:stCondLst>
                                        </p:cTn>
                                        <p:tgtEl>
                                          <p:spTgt spid="89"/>
                                        </p:tgtEl>
                                        <p:attrNameLst>
                                          <p:attrName>style.visibility</p:attrName>
                                        </p:attrNameLst>
                                      </p:cBhvr>
                                      <p:to>
                                        <p:strVal val="hidden"/>
                                      </p:to>
                                    </p:set>
                                  </p:childTnLst>
                                </p:cTn>
                              </p:par>
                              <p:par>
                                <p:cTn id="95" presetID="3" presetClass="exit" presetSubtype="10" fill="hold" nodeType="withEffect">
                                  <p:stCondLst>
                                    <p:cond delay="0"/>
                                  </p:stCondLst>
                                  <p:childTnLst>
                                    <p:animEffect transition="out" filter="blinds(horizontal)">
                                      <p:cBhvr>
                                        <p:cTn id="96" dur="500"/>
                                        <p:tgtEl>
                                          <p:spTgt spid="93"/>
                                        </p:tgtEl>
                                      </p:cBhvr>
                                    </p:animEffect>
                                    <p:set>
                                      <p:cBhvr>
                                        <p:cTn id="97" dur="1" fill="hold">
                                          <p:stCondLst>
                                            <p:cond delay="499"/>
                                          </p:stCondLst>
                                        </p:cTn>
                                        <p:tgtEl>
                                          <p:spTgt spid="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3" grpId="1" animBg="1"/>
      <p:bldP spid="84" grpId="0" animBg="1"/>
      <p:bldP spid="84" grpId="1" animBg="1"/>
      <p:bldP spid="96" grpId="0" build="p"/>
      <p:bldP spid="96" grpI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657225" y="769937"/>
            <a:ext cx="8791575" cy="1058863"/>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en-US" b="1" dirty="0" smtClean="0">
                <a:solidFill>
                  <a:srgbClr val="009900"/>
                </a:solidFill>
                <a:ea typeface="MS PGothic" pitchFamily="34" charset="-128"/>
              </a:rPr>
              <a:t>Research - </a:t>
            </a:r>
            <a:r>
              <a:rPr lang="en-US" b="1" dirty="0">
                <a:solidFill>
                  <a:srgbClr val="009900"/>
                </a:solidFill>
                <a:ea typeface="MS PGothic" pitchFamily="34" charset="-128"/>
              </a:rPr>
              <a:t>Publication</a:t>
            </a:r>
          </a:p>
        </p:txBody>
      </p:sp>
      <p:sp>
        <p:nvSpPr>
          <p:cNvPr id="5" name="Content Placeholder 1"/>
          <p:cNvSpPr txBox="1">
            <a:spLocks/>
          </p:cNvSpPr>
          <p:nvPr/>
        </p:nvSpPr>
        <p:spPr>
          <a:xfrm>
            <a:off x="685800" y="1524000"/>
            <a:ext cx="9220200" cy="4419600"/>
          </a:xfrm>
          <a:prstGeom prst="rect">
            <a:avLst/>
          </a:prstGeom>
        </p:spPr>
        <p:txBody>
          <a:bodyPr>
            <a:normAutofit fontScale="92500" lnSpcReduction="20000"/>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marR="0" indent="-228600" algn="l" defTabSz="914400" rtl="0" eaLnBrk="0" fontAlgn="base" latinLnBrk="0" hangingPunct="0">
              <a:lnSpc>
                <a:spcPct val="100000"/>
              </a:lnSpc>
              <a:spcBef>
                <a:spcPct val="20000"/>
              </a:spcBef>
              <a:spcAft>
                <a:spcPct val="0"/>
              </a:spcAft>
              <a:buClr>
                <a:schemeClr val="folHlink"/>
              </a:buClr>
              <a:buSzPct val="50000"/>
              <a:buFont typeface="Wingdings" pitchFamily="2" charset="2"/>
              <a:buChar char="n"/>
              <a:tabLst/>
              <a:defRPr sz="2400" i="1">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r>
              <a:rPr lang="en-US" dirty="0" smtClean="0"/>
              <a:t>Journal </a:t>
            </a:r>
            <a:r>
              <a:rPr lang="en-US" dirty="0"/>
              <a:t>papers:</a:t>
            </a:r>
          </a:p>
          <a:p>
            <a:pPr lvl="1"/>
            <a:r>
              <a:rPr lang="en-US" dirty="0" smtClean="0"/>
              <a:t>Quality</a:t>
            </a:r>
            <a:r>
              <a:rPr lang="en-US" dirty="0"/>
              <a:t>: </a:t>
            </a:r>
            <a:r>
              <a:rPr lang="en-US" dirty="0">
                <a:solidFill>
                  <a:srgbClr val="000099"/>
                </a:solidFill>
              </a:rPr>
              <a:t>Top 2 </a:t>
            </a:r>
            <a:r>
              <a:rPr lang="en-US" dirty="0" smtClean="0"/>
              <a:t/>
            </a:r>
            <a:br>
              <a:rPr lang="en-US" dirty="0" smtClean="0"/>
            </a:br>
            <a:r>
              <a:rPr lang="en-US" dirty="0" smtClean="0"/>
              <a:t>IEEE JSAC (3.413-4.8), IEEE TPDS, IEEE SMC, </a:t>
            </a:r>
            <a:br>
              <a:rPr lang="en-US" dirty="0" smtClean="0"/>
            </a:br>
            <a:r>
              <a:rPr lang="en-US" dirty="0" smtClean="0"/>
              <a:t>ACM TAAS, IEEE TSC, IEEE THMS, IEEE/ACM J.</a:t>
            </a:r>
          </a:p>
          <a:p>
            <a:pPr lvl="1"/>
            <a:r>
              <a:rPr lang="en-US" dirty="0" smtClean="0"/>
              <a:t>Quantity</a:t>
            </a:r>
            <a:r>
              <a:rPr lang="en-US" dirty="0"/>
              <a:t>: </a:t>
            </a:r>
            <a:r>
              <a:rPr lang="en-US" dirty="0">
                <a:solidFill>
                  <a:srgbClr val="000099"/>
                </a:solidFill>
              </a:rPr>
              <a:t>Journal </a:t>
            </a:r>
            <a:r>
              <a:rPr lang="en-US" dirty="0" smtClean="0">
                <a:solidFill>
                  <a:srgbClr val="000099"/>
                </a:solidFill>
              </a:rPr>
              <a:t>100+, over 20 IEEE/ACM J.</a:t>
            </a:r>
          </a:p>
          <a:p>
            <a:r>
              <a:rPr lang="en-US" dirty="0" smtClean="0"/>
              <a:t>Conference papers:</a:t>
            </a:r>
          </a:p>
          <a:p>
            <a:pPr lvl="1"/>
            <a:r>
              <a:rPr lang="en-US" dirty="0"/>
              <a:t>Quality: </a:t>
            </a:r>
            <a:r>
              <a:rPr lang="en-US" dirty="0" smtClean="0">
                <a:solidFill>
                  <a:srgbClr val="000099"/>
                </a:solidFill>
              </a:rPr>
              <a:t>Rank 1</a:t>
            </a:r>
            <a:r>
              <a:rPr lang="en-US" dirty="0" smtClean="0"/>
              <a:t/>
            </a:r>
            <a:br>
              <a:rPr lang="en-US" dirty="0" smtClean="0"/>
            </a:br>
            <a:r>
              <a:rPr lang="en-US" dirty="0" smtClean="0"/>
              <a:t>INFOCOM, ICDCS, </a:t>
            </a:r>
            <a:r>
              <a:rPr lang="en-US" dirty="0" err="1" smtClean="0"/>
              <a:t>Sigcomm</a:t>
            </a:r>
            <a:r>
              <a:rPr lang="en-US" dirty="0" smtClean="0"/>
              <a:t> workshop, IPDPS</a:t>
            </a:r>
            <a:br>
              <a:rPr lang="en-US" dirty="0" smtClean="0"/>
            </a:br>
            <a:r>
              <a:rPr lang="en-US" dirty="0" smtClean="0"/>
              <a:t>ICPP, ICC, LCN, Cloud Computing…</a:t>
            </a:r>
          </a:p>
          <a:p>
            <a:pPr lvl="1"/>
            <a:r>
              <a:rPr lang="en-US" dirty="0" smtClean="0"/>
              <a:t>Quantity of </a:t>
            </a:r>
            <a:r>
              <a:rPr lang="en-US" dirty="0" smtClean="0">
                <a:solidFill>
                  <a:srgbClr val="000099"/>
                </a:solidFill>
              </a:rPr>
              <a:t>Rank 1: about 20</a:t>
            </a:r>
          </a:p>
        </p:txBody>
      </p:sp>
      <p:sp>
        <p:nvSpPr>
          <p:cNvPr id="4" name="AutoShape 36"/>
          <p:cNvSpPr>
            <a:spLocks noChangeArrowheads="1"/>
          </p:cNvSpPr>
          <p:nvPr/>
        </p:nvSpPr>
        <p:spPr bwMode="auto">
          <a:xfrm>
            <a:off x="7517423" y="304800"/>
            <a:ext cx="1474177" cy="838199"/>
          </a:xfrm>
          <a:prstGeom prst="horizontalScroll">
            <a:avLst>
              <a:gd name="adj" fmla="val 12500"/>
            </a:avLst>
          </a:prstGeom>
          <a:noFill/>
          <a:ln w="9525">
            <a:solidFill>
              <a:schemeClr val="hlink"/>
            </a:solidFill>
            <a:round/>
            <a:headEnd/>
            <a:tailEnd/>
          </a:ln>
        </p:spPr>
        <p:txBody>
          <a:bodyPr wrap="none" anchor="ctr">
            <a:prstTxWarp prst="textNoShape">
              <a:avLst/>
            </a:prstTxWarp>
          </a:bodyPr>
          <a:lstStyle/>
          <a:p>
            <a:pPr marL="533400" indent="-533400" algn="ctr"/>
            <a:r>
              <a:rPr lang="en-US" altLang="zh-CN" sz="2000" b="1" dirty="0" smtClean="0">
                <a:solidFill>
                  <a:schemeClr val="hlink"/>
                </a:solidFill>
              </a:rPr>
              <a:t>Myself</a:t>
            </a:r>
            <a:endParaRPr lang="en-US" altLang="zh-CN" sz="2000" b="1" dirty="0">
              <a:solidFill>
                <a:schemeClr val="hlink"/>
              </a:solidFill>
            </a:endParaRPr>
          </a:p>
        </p:txBody>
      </p:sp>
    </p:spTree>
    <p:extLst>
      <p:ext uri="{BB962C8B-B14F-4D97-AF65-F5344CB8AC3E}">
        <p14:creationId xmlns:p14="http://schemas.microsoft.com/office/powerpoint/2010/main" val="265142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804749"/>
            <a:ext cx="8995547" cy="4396075"/>
          </a:xfrm>
          <a:prstGeom prst="rect">
            <a:avLst/>
          </a:prstGeom>
          <a:noFill/>
        </p:spPr>
        <p:txBody>
          <a:bodyPr wrap="none" rtlCol="0">
            <a:spAutoFit/>
          </a:bodyPr>
          <a:lstStyle/>
          <a:p>
            <a:pPr marL="342900" indent="-342900">
              <a:buFont typeface="Arial"/>
              <a:buChar char="•"/>
            </a:pPr>
            <a:r>
              <a:rPr lang="en-US" sz="2000" b="1" dirty="0" smtClean="0">
                <a:solidFill>
                  <a:srgbClr val="FF0000"/>
                </a:solidFill>
              </a:rPr>
              <a:t>Associate Editor</a:t>
            </a:r>
            <a:r>
              <a:rPr lang="en-US" sz="2000" b="1" dirty="0" smtClean="0"/>
              <a:t>, </a:t>
            </a:r>
          </a:p>
          <a:p>
            <a:r>
              <a:rPr lang="en-US" sz="2000" b="1" dirty="0" smtClean="0"/>
              <a:t>     IEEE </a:t>
            </a:r>
            <a:r>
              <a:rPr lang="en-US" sz="2000" b="1" dirty="0"/>
              <a:t>Tran. on Systems, Man &amp; Cybernetics, </a:t>
            </a:r>
            <a:r>
              <a:rPr lang="en-US" sz="2000" b="1" dirty="0" smtClean="0"/>
              <a:t>Systems (2.2,</a:t>
            </a:r>
            <a:r>
              <a:rPr lang="en-US" sz="2000" b="1" dirty="0" smtClean="0">
                <a:solidFill>
                  <a:srgbClr val="000099"/>
                </a:solidFill>
              </a:rPr>
              <a:t>T</a:t>
            </a:r>
            <a:r>
              <a:rPr lang="en-US" altLang="zh-CN" sz="2000" b="1" dirty="0" smtClean="0">
                <a:solidFill>
                  <a:srgbClr val="000099"/>
                </a:solidFill>
              </a:rPr>
              <a:t>op </a:t>
            </a:r>
            <a:r>
              <a:rPr lang="en-US" sz="2000" b="1" dirty="0" smtClean="0">
                <a:solidFill>
                  <a:srgbClr val="000099"/>
                </a:solidFill>
              </a:rPr>
              <a:t>15</a:t>
            </a:r>
            <a:r>
              <a:rPr lang="en-US" sz="2000" b="1" dirty="0" smtClean="0"/>
              <a:t>)</a:t>
            </a:r>
            <a:br>
              <a:rPr lang="en-US" sz="2000" b="1" dirty="0" smtClean="0"/>
            </a:br>
            <a:r>
              <a:rPr lang="en-US" sz="2000" b="1" dirty="0" smtClean="0"/>
              <a:t>     Information Sciences (Impact Factor 3.8-4.2, Top 20)</a:t>
            </a:r>
            <a:br>
              <a:rPr lang="en-US" sz="2000" b="1" dirty="0" smtClean="0"/>
            </a:br>
            <a:endParaRPr lang="en-US" sz="2000" dirty="0"/>
          </a:p>
          <a:p>
            <a:pPr marL="342900" indent="-342900">
              <a:buFont typeface="Arial"/>
              <a:buChar char="•"/>
            </a:pPr>
            <a:r>
              <a:rPr lang="en-US" sz="2000" b="1" dirty="0" smtClean="0">
                <a:solidFill>
                  <a:srgbClr val="FF0000"/>
                </a:solidFill>
              </a:rPr>
              <a:t>Chair</a:t>
            </a:r>
            <a:r>
              <a:rPr lang="en-US" sz="2000" b="1" dirty="0" smtClean="0">
                <a:solidFill>
                  <a:srgbClr val="000099"/>
                </a:solidFill>
              </a:rPr>
              <a:t>, </a:t>
            </a:r>
            <a:r>
              <a:rPr lang="en-US" sz="2000" b="1" dirty="0">
                <a:solidFill>
                  <a:srgbClr val="000099"/>
                </a:solidFill>
              </a:rPr>
              <a:t>Trusted </a:t>
            </a:r>
            <a:r>
              <a:rPr lang="en-US" sz="2000" b="1" dirty="0" smtClean="0">
                <a:solidFill>
                  <a:srgbClr val="000099"/>
                </a:solidFill>
              </a:rPr>
              <a:t>Cloud </a:t>
            </a:r>
            <a:r>
              <a:rPr lang="en-US" sz="2000" b="1" dirty="0">
                <a:solidFill>
                  <a:srgbClr val="000099"/>
                </a:solidFill>
              </a:rPr>
              <a:t>Computing Task Force, </a:t>
            </a:r>
            <a:r>
              <a:rPr lang="en-US" sz="2000" b="1" dirty="0" smtClean="0"/>
              <a:t/>
            </a:r>
            <a:br>
              <a:rPr lang="en-US" sz="2000" b="1" dirty="0" smtClean="0"/>
            </a:br>
            <a:r>
              <a:rPr lang="en-US" sz="2000" b="1" dirty="0" smtClean="0"/>
              <a:t>IEEE </a:t>
            </a:r>
            <a:r>
              <a:rPr lang="en-US" sz="2000" b="1" dirty="0"/>
              <a:t>Computational Intelligence Society (CIS) </a:t>
            </a:r>
            <a:r>
              <a:rPr lang="en-US" altLang="zh-CN" sz="2000" b="1" dirty="0" smtClean="0"/>
              <a:t/>
            </a:r>
            <a:br>
              <a:rPr lang="en-US" altLang="zh-CN" sz="2000" b="1" dirty="0" smtClean="0"/>
            </a:br>
            <a:endParaRPr lang="en-US" sz="2000" dirty="0"/>
          </a:p>
          <a:p>
            <a:pPr marL="342900" indent="-342900">
              <a:buFont typeface="Arial"/>
              <a:buChar char="•"/>
            </a:pPr>
            <a:r>
              <a:rPr lang="en-US" sz="2000" b="1" dirty="0" smtClean="0">
                <a:solidFill>
                  <a:srgbClr val="FF0000"/>
                </a:solidFill>
              </a:rPr>
              <a:t>Editor</a:t>
            </a:r>
            <a:r>
              <a:rPr lang="en-US" sz="2000" b="1" dirty="0">
                <a:solidFill>
                  <a:srgbClr val="FF0000"/>
                </a:solidFill>
              </a:rPr>
              <a:t>-in-Chief</a:t>
            </a:r>
            <a:r>
              <a:rPr lang="en-US" sz="2000" b="1" dirty="0"/>
              <a:t>, </a:t>
            </a:r>
            <a:r>
              <a:rPr lang="en-US" sz="2000" b="1" dirty="0">
                <a:solidFill>
                  <a:srgbClr val="000099"/>
                </a:solidFill>
              </a:rPr>
              <a:t>Journal of Parallel &amp; </a:t>
            </a:r>
            <a:r>
              <a:rPr lang="en-US" sz="2000" b="1" dirty="0" smtClean="0">
                <a:solidFill>
                  <a:srgbClr val="000099"/>
                </a:solidFill>
              </a:rPr>
              <a:t>Cloud </a:t>
            </a:r>
            <a:r>
              <a:rPr lang="en-US" sz="2000" b="1" dirty="0">
                <a:solidFill>
                  <a:srgbClr val="000099"/>
                </a:solidFill>
              </a:rPr>
              <a:t>Computing </a:t>
            </a:r>
            <a:r>
              <a:rPr lang="en-US" sz="2000" b="1" dirty="0"/>
              <a:t>(PCC), </a:t>
            </a:r>
            <a:r>
              <a:rPr lang="en-US" sz="2000" b="1" dirty="0" smtClean="0"/>
              <a:t/>
            </a:r>
            <a:br>
              <a:rPr lang="en-US" sz="2000" b="1" dirty="0" smtClean="0"/>
            </a:br>
            <a:r>
              <a:rPr lang="en-US" sz="2000" b="1" dirty="0" smtClean="0"/>
              <a:t>http</a:t>
            </a:r>
            <a:r>
              <a:rPr lang="en-US" sz="2000" b="1" dirty="0"/>
              <a:t>://www.j-pcc.org/</a:t>
            </a:r>
            <a:r>
              <a:rPr lang="en-US" sz="2000" b="1" dirty="0" smtClean="0"/>
              <a:t>editorialBoard.aspx</a:t>
            </a:r>
            <a:br>
              <a:rPr lang="en-US" sz="2000" b="1" dirty="0" smtClean="0"/>
            </a:br>
            <a:endParaRPr lang="en-US" sz="2000" dirty="0"/>
          </a:p>
          <a:p>
            <a:pPr marL="342900" indent="-342900">
              <a:buFont typeface="Arial"/>
              <a:buChar char="•"/>
            </a:pPr>
            <a:r>
              <a:rPr lang="en-US" sz="2000" b="1" dirty="0">
                <a:solidFill>
                  <a:srgbClr val="FF0000"/>
                </a:solidFill>
              </a:rPr>
              <a:t>IEEE Senior </a:t>
            </a:r>
            <a:r>
              <a:rPr lang="en-US" sz="2000" b="1" dirty="0" smtClean="0">
                <a:solidFill>
                  <a:srgbClr val="FF0000"/>
                </a:solidFill>
              </a:rPr>
              <a:t>member</a:t>
            </a:r>
            <a:r>
              <a:rPr lang="en-US" sz="2000" b="1" dirty="0" smtClean="0"/>
              <a:t>,</a:t>
            </a:r>
            <a:r>
              <a:rPr lang="en-US" altLang="zh-CN" sz="2000" b="1" dirty="0" smtClean="0"/>
              <a:t> </a:t>
            </a:r>
            <a:r>
              <a:rPr lang="en-US" sz="2000" b="1" dirty="0"/>
              <a:t>IEEE </a:t>
            </a:r>
            <a:r>
              <a:rPr lang="en-US" sz="2000" b="1" dirty="0" smtClean="0"/>
              <a:t>C</a:t>
            </a:r>
            <a:r>
              <a:rPr lang="en-US" altLang="zh-CN" sz="2000" b="1" dirty="0" smtClean="0"/>
              <a:t>omputer Society</a:t>
            </a:r>
            <a:br>
              <a:rPr lang="en-US" altLang="zh-CN" sz="2000" b="1" dirty="0" smtClean="0"/>
            </a:br>
            <a:endParaRPr lang="en-US" altLang="zh-CN" sz="2000" b="1" dirty="0" smtClean="0"/>
          </a:p>
        </p:txBody>
      </p:sp>
      <p:sp>
        <p:nvSpPr>
          <p:cNvPr id="3" name="Title 2"/>
          <p:cNvSpPr txBox="1">
            <a:spLocks/>
          </p:cNvSpPr>
          <p:nvPr/>
        </p:nvSpPr>
        <p:spPr>
          <a:xfrm>
            <a:off x="2105025" y="769937"/>
            <a:ext cx="8791575" cy="1058863"/>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en-US" b="1" kern="1200" dirty="0" smtClean="0">
                <a:solidFill>
                  <a:srgbClr val="009900"/>
                </a:solidFill>
                <a:ea typeface="MS PGothic" pitchFamily="34" charset="-128"/>
              </a:rPr>
              <a:t>Research - Service</a:t>
            </a:r>
            <a:endParaRPr lang="en-US" b="1" kern="1200" dirty="0">
              <a:solidFill>
                <a:srgbClr val="009900"/>
              </a:solidFill>
              <a:ea typeface="MS PGothic" pitchFamily="34" charset="-128"/>
            </a:endParaRPr>
          </a:p>
        </p:txBody>
      </p:sp>
    </p:spTree>
    <p:extLst>
      <p:ext uri="{BB962C8B-B14F-4D97-AF65-F5344CB8AC3E}">
        <p14:creationId xmlns:p14="http://schemas.microsoft.com/office/powerpoint/2010/main" val="1071084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47800"/>
            <a:ext cx="8991600" cy="4419600"/>
          </a:xfrm>
        </p:spPr>
        <p:txBody>
          <a:bodyPr>
            <a:normAutofit/>
          </a:bodyPr>
          <a:lstStyle/>
          <a:p>
            <a:r>
              <a:rPr lang="en-US" sz="2400" dirty="0" smtClean="0"/>
              <a:t>Myself</a:t>
            </a:r>
            <a:br>
              <a:rPr lang="en-US" sz="2400" dirty="0" smtClean="0"/>
            </a:br>
            <a:endParaRPr lang="en-US" sz="2400" dirty="0" smtClean="0">
              <a:solidFill>
                <a:srgbClr val="0066CC"/>
              </a:solidFill>
            </a:endParaRPr>
          </a:p>
          <a:p>
            <a:r>
              <a:rPr lang="en-US" sz="2400" dirty="0" smtClean="0">
                <a:solidFill>
                  <a:srgbClr val="FF0000"/>
                </a:solidFill>
                <a:ea typeface="宋体" pitchFamily="2" charset="-122"/>
              </a:rPr>
              <a:t>Cloud-based Trust Computing </a:t>
            </a:r>
            <a:br>
              <a:rPr lang="en-US" sz="2400" dirty="0" smtClean="0">
                <a:solidFill>
                  <a:srgbClr val="FF0000"/>
                </a:solidFill>
                <a:ea typeface="宋体" pitchFamily="2" charset="-122"/>
              </a:rPr>
            </a:br>
            <a:endParaRPr lang="en-US" sz="2400" dirty="0" smtClean="0">
              <a:solidFill>
                <a:srgbClr val="FF0000"/>
              </a:solidFill>
              <a:ea typeface="宋体" pitchFamily="2" charset="-122"/>
            </a:endParaRPr>
          </a:p>
          <a:p>
            <a:r>
              <a:rPr lang="en-US" sz="2400" dirty="0">
                <a:solidFill>
                  <a:srgbClr val="000000"/>
                </a:solidFill>
                <a:ea typeface="宋体" pitchFamily="2" charset="-122"/>
              </a:rPr>
              <a:t>Cloud-based </a:t>
            </a:r>
            <a:r>
              <a:rPr lang="en-US" sz="2400" dirty="0" smtClean="0">
                <a:solidFill>
                  <a:srgbClr val="000000"/>
                </a:solidFill>
                <a:ea typeface="宋体" pitchFamily="2" charset="-122"/>
              </a:rPr>
              <a:t>Machine Learning for Medical Data</a:t>
            </a:r>
            <a:br>
              <a:rPr lang="en-US" sz="2400" dirty="0" smtClean="0">
                <a:solidFill>
                  <a:srgbClr val="000000"/>
                </a:solidFill>
                <a:ea typeface="宋体" pitchFamily="2" charset="-122"/>
              </a:rPr>
            </a:br>
            <a:endParaRPr lang="en-US" sz="2400" dirty="0" smtClean="0">
              <a:solidFill>
                <a:srgbClr val="000000"/>
              </a:solidFill>
              <a:ea typeface="宋体" pitchFamily="2" charset="-122"/>
            </a:endParaRPr>
          </a:p>
          <a:p>
            <a:r>
              <a:rPr lang="en-US" sz="2400" dirty="0">
                <a:solidFill>
                  <a:srgbClr val="000000"/>
                </a:solidFill>
                <a:ea typeface="宋体" pitchFamily="2" charset="-122"/>
              </a:rPr>
              <a:t>Cloud-based Tele</a:t>
            </a:r>
            <a:r>
              <a:rPr lang="en-US" sz="2400" dirty="0" smtClean="0">
                <a:solidFill>
                  <a:srgbClr val="000000"/>
                </a:solidFill>
                <a:ea typeface="宋体" pitchFamily="2" charset="-122"/>
              </a:rPr>
              <a:t>-health</a:t>
            </a:r>
            <a:endParaRPr lang="en-US" sz="2400" dirty="0"/>
          </a:p>
        </p:txBody>
      </p:sp>
      <p:sp>
        <p:nvSpPr>
          <p:cNvPr id="3" name="Title 2"/>
          <p:cNvSpPr>
            <a:spLocks noGrp="1"/>
          </p:cNvSpPr>
          <p:nvPr>
            <p:ph type="title"/>
          </p:nvPr>
        </p:nvSpPr>
        <p:spPr>
          <a:xfrm>
            <a:off x="-152400" y="304800"/>
            <a:ext cx="8791575" cy="1058863"/>
          </a:xfrm>
        </p:spPr>
        <p:txBody>
          <a:bodyPr/>
          <a:lstStyle/>
          <a:p>
            <a:pPr algn="ctr"/>
            <a:r>
              <a:rPr lang="en-US" b="1" kern="1200" dirty="0" smtClean="0">
                <a:solidFill>
                  <a:srgbClr val="009900"/>
                </a:solidFill>
                <a:ea typeface="MS PGothic" pitchFamily="34" charset="-128"/>
              </a:rPr>
              <a:t>Outline</a:t>
            </a:r>
            <a:endParaRPr lang="en-US" b="1" kern="1200" dirty="0">
              <a:solidFill>
                <a:srgbClr val="009900"/>
              </a:solidFill>
              <a:ea typeface="MS PGothic" pitchFamily="34" charset="-128"/>
            </a:endParaRPr>
          </a:p>
        </p:txBody>
      </p:sp>
      <p:sp>
        <p:nvSpPr>
          <p:cNvPr id="4" name="Text Box 3"/>
          <p:cNvSpPr txBox="1">
            <a:spLocks noChangeArrowheads="1"/>
          </p:cNvSpPr>
          <p:nvPr/>
        </p:nvSpPr>
        <p:spPr bwMode="auto">
          <a:xfrm>
            <a:off x="1660525" y="874713"/>
            <a:ext cx="184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pPr algn="l" eaLnBrk="1" hangingPunct="1"/>
            <a:endParaRPr lang="en-US" sz="1800">
              <a:latin typeface="Arial" pitchFamily="34" charset="0"/>
              <a:ea typeface="宋体" pitchFamily="2" charset="-122"/>
            </a:endParaRPr>
          </a:p>
        </p:txBody>
      </p:sp>
      <p:sp>
        <p:nvSpPr>
          <p:cNvPr id="20" name="Text Box 27"/>
          <p:cNvSpPr txBox="1">
            <a:spLocks noChangeArrowheads="1"/>
          </p:cNvSpPr>
          <p:nvPr/>
        </p:nvSpPr>
        <p:spPr bwMode="gray">
          <a:xfrm>
            <a:off x="1322388" y="4419600"/>
            <a:ext cx="324128" cy="3988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92457" dir="9843276" algn="ctr" rotWithShape="0">
                    <a:schemeClr val="bg2"/>
                  </a:outerShdw>
                </a:effectLst>
              </a14:hiddenEffects>
            </a:ext>
          </a:extLst>
        </p:spPr>
        <p:txBody>
          <a:bodyPr wrap="none">
            <a:spAutoFit/>
          </a:bodyP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r>
              <a:rPr lang="en-US" altLang="zh-CN" sz="2000" dirty="0" smtClean="0">
                <a:solidFill>
                  <a:schemeClr val="bg1"/>
                </a:solidFill>
                <a:latin typeface="+mn-lt"/>
                <a:ea typeface="宋体" pitchFamily="2" charset="-122"/>
              </a:rPr>
              <a:t>4</a:t>
            </a:r>
            <a:endParaRPr lang="en-US" altLang="zh-CN" sz="2000" dirty="0">
              <a:solidFill>
                <a:schemeClr val="bg1"/>
              </a:solidFill>
              <a:latin typeface="+mn-lt"/>
              <a:ea typeface="宋体" pitchFamily="2" charset="-122"/>
            </a:endParaRPr>
          </a:p>
        </p:txBody>
      </p:sp>
    </p:spTree>
    <p:extLst>
      <p:ext uri="{BB962C8B-B14F-4D97-AF65-F5344CB8AC3E}">
        <p14:creationId xmlns:p14="http://schemas.microsoft.com/office/powerpoint/2010/main" val="9610211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srcRect/>
          <a:stretch>
            <a:fillRect/>
          </a:stretch>
        </p:blipFill>
        <p:spPr bwMode="auto">
          <a:xfrm>
            <a:off x="881590" y="998730"/>
            <a:ext cx="7605845" cy="5487226"/>
          </a:xfrm>
          <a:prstGeom prst="rect">
            <a:avLst/>
          </a:prstGeom>
          <a:noFill/>
          <a:ln w="9525">
            <a:noFill/>
            <a:miter lim="800000"/>
            <a:headEnd/>
            <a:tailEnd/>
          </a:ln>
        </p:spPr>
      </p:pic>
      <p:sp>
        <p:nvSpPr>
          <p:cNvPr id="6" name="矩形 5"/>
          <p:cNvSpPr/>
          <p:nvPr/>
        </p:nvSpPr>
        <p:spPr bwMode="auto">
          <a:xfrm>
            <a:off x="1691680" y="2663915"/>
            <a:ext cx="6181285" cy="1125125"/>
          </a:xfrm>
          <a:prstGeom prst="rect">
            <a:avLst/>
          </a:prstGeom>
          <a:solidFill>
            <a:srgbClr val="FFC000">
              <a:alpha val="8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eaLnBrk="0" hangingPunct="0">
              <a:spcBef>
                <a:spcPct val="30000"/>
              </a:spcBef>
              <a:defRPr/>
            </a:pPr>
            <a:r>
              <a:rPr lang="en-US" altLang="zh-CN" dirty="0" smtClean="0">
                <a:solidFill>
                  <a:srgbClr val="3333FF"/>
                </a:solidFill>
              </a:rPr>
              <a:t>IBM Cloud cover USA,</a:t>
            </a:r>
            <a:br>
              <a:rPr lang="en-US" altLang="zh-CN" dirty="0" smtClean="0">
                <a:solidFill>
                  <a:srgbClr val="3333FF"/>
                </a:solidFill>
              </a:rPr>
            </a:br>
            <a:r>
              <a:rPr lang="en-US" altLang="zh-CN" dirty="0" smtClean="0">
                <a:solidFill>
                  <a:srgbClr val="3333FF"/>
                </a:solidFill>
              </a:rPr>
              <a:t>Almost of World!</a:t>
            </a:r>
            <a:endParaRPr lang="en-US" altLang="zh-CN" dirty="0">
              <a:solidFill>
                <a:srgbClr val="FF0000"/>
              </a:solidFill>
            </a:endParaRPr>
          </a:p>
          <a:p>
            <a:pPr algn="just" eaLnBrk="0" hangingPunct="0">
              <a:spcBef>
                <a:spcPct val="30000"/>
              </a:spcBef>
              <a:defRPr/>
            </a:pPr>
            <a:endParaRPr lang="en-US" altLang="zh-CN" dirty="0">
              <a:solidFill>
                <a:schemeClr val="tx1"/>
              </a:solidFill>
            </a:endParaRPr>
          </a:p>
          <a:p>
            <a:pPr algn="just" eaLnBrk="0" hangingPunct="0">
              <a:spcBef>
                <a:spcPct val="30000"/>
              </a:spcBef>
              <a:defRPr/>
            </a:pPr>
            <a:endParaRPr lang="en-US" altLang="zh-CN" dirty="0" smtClean="0">
              <a:solidFill>
                <a:schemeClr val="tx1"/>
              </a:solidFill>
            </a:endParaRPr>
          </a:p>
        </p:txBody>
      </p:sp>
      <p:sp>
        <p:nvSpPr>
          <p:cNvPr id="7" name="右箭头 6"/>
          <p:cNvSpPr/>
          <p:nvPr/>
        </p:nvSpPr>
        <p:spPr bwMode="auto">
          <a:xfrm rot="5400000">
            <a:off x="4090448" y="4090573"/>
            <a:ext cx="1035113" cy="432048"/>
          </a:xfrm>
          <a:prstGeom prst="rightArrow">
            <a:avLst/>
          </a:prstGeom>
          <a:solidFill>
            <a:srgbClr val="FF0000"/>
          </a:solid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4200" b="0" i="0" u="none" strike="noStrike" cap="none" normalizeH="0" baseline="0" smtClean="0">
              <a:ln>
                <a:noFill/>
              </a:ln>
              <a:solidFill>
                <a:schemeClr val="accent2"/>
              </a:solidFill>
              <a:effectLst/>
              <a:latin typeface="Arial" charset="0"/>
              <a:ea typeface="黑体" pitchFamily="2" charset="-122"/>
            </a:endParaRPr>
          </a:p>
        </p:txBody>
      </p:sp>
      <p:sp>
        <p:nvSpPr>
          <p:cNvPr id="8" name="矩形 5"/>
          <p:cNvSpPr/>
          <p:nvPr/>
        </p:nvSpPr>
        <p:spPr bwMode="auto">
          <a:xfrm>
            <a:off x="2590800" y="4831794"/>
            <a:ext cx="3843790" cy="577426"/>
          </a:xfrm>
          <a:prstGeom prst="rect">
            <a:avLst/>
          </a:prstGeom>
          <a:solidFill>
            <a:srgbClr val="FFC000">
              <a:alpha val="8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altLang="zh-CN" dirty="0" smtClean="0">
                <a:solidFill>
                  <a:srgbClr val="3333FF"/>
                </a:solidFill>
              </a:rPr>
              <a:t>Security, Dependability</a:t>
            </a:r>
            <a:r>
              <a:rPr lang="en-US" altLang="zh-CN" dirty="0">
                <a:solidFill>
                  <a:srgbClr val="3333FF"/>
                </a:solidFill>
              </a:rPr>
              <a:t/>
            </a:r>
            <a:br>
              <a:rPr lang="en-US" altLang="zh-CN" dirty="0">
                <a:solidFill>
                  <a:srgbClr val="3333FF"/>
                </a:solidFill>
              </a:rPr>
            </a:br>
            <a:endParaRPr lang="en-US" altLang="zh-CN" dirty="0">
              <a:solidFill>
                <a:srgbClr val="3333FF"/>
              </a:solidFill>
            </a:endParaRPr>
          </a:p>
          <a:p>
            <a:pPr algn="just" eaLnBrk="0" hangingPunct="0">
              <a:spcBef>
                <a:spcPct val="30000"/>
              </a:spcBef>
              <a:defRPr/>
            </a:pPr>
            <a:endParaRPr lang="en-US" altLang="zh-CN" dirty="0" smtClean="0">
              <a:solidFill>
                <a:schemeClr val="tx1"/>
              </a:solidFill>
            </a:endParaRPr>
          </a:p>
        </p:txBody>
      </p:sp>
      <p:sp>
        <p:nvSpPr>
          <p:cNvPr id="11" name="Rectangle 2"/>
          <p:cNvSpPr txBox="1">
            <a:spLocks/>
          </p:cNvSpPr>
          <p:nvPr/>
        </p:nvSpPr>
        <p:spPr bwMode="auto">
          <a:xfrm>
            <a:off x="2126130" y="164892"/>
            <a:ext cx="8791575" cy="10588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pPr algn="l" eaLnBrk="1" hangingPunct="1"/>
            <a:endParaRPr lang="en-US" altLang="zh-CN" sz="3200" dirty="0">
              <a:solidFill>
                <a:srgbClr val="000000"/>
              </a:solidFill>
              <a:latin typeface="Times New Roman"/>
              <a:ea typeface="黑体"/>
              <a:cs typeface="Times New Roman"/>
            </a:endParaRPr>
          </a:p>
        </p:txBody>
      </p:sp>
      <p:sp>
        <p:nvSpPr>
          <p:cNvPr id="9" name="AutoShape 36"/>
          <p:cNvSpPr>
            <a:spLocks noChangeArrowheads="1"/>
          </p:cNvSpPr>
          <p:nvPr/>
        </p:nvSpPr>
        <p:spPr bwMode="auto">
          <a:xfrm>
            <a:off x="7593623" y="152400"/>
            <a:ext cx="1474177" cy="838199"/>
          </a:xfrm>
          <a:prstGeom prst="horizontalScroll">
            <a:avLst>
              <a:gd name="adj" fmla="val 12500"/>
            </a:avLst>
          </a:prstGeom>
          <a:noFill/>
          <a:ln w="9525">
            <a:solidFill>
              <a:schemeClr val="hlink"/>
            </a:solidFill>
            <a:round/>
            <a:headEnd/>
            <a:tailEnd/>
          </a:ln>
        </p:spPr>
        <p:txBody>
          <a:bodyPr wrap="none" anchor="ctr">
            <a:prstTxWarp prst="textNoShape">
              <a:avLst/>
            </a:prstTxWarp>
          </a:bodyPr>
          <a:lstStyle/>
          <a:p>
            <a:pPr marL="533400" indent="-533400" algn="ctr"/>
            <a:r>
              <a:rPr lang="en-US" altLang="zh-CN" sz="2000" b="1" dirty="0" smtClean="0">
                <a:solidFill>
                  <a:schemeClr val="hlink"/>
                </a:solidFill>
              </a:rPr>
              <a:t>Tech. I</a:t>
            </a:r>
            <a:endParaRPr lang="en-US" altLang="zh-CN" sz="2000" b="1" dirty="0">
              <a:solidFill>
                <a:schemeClr val="hlink"/>
              </a:solidFill>
            </a:endParaRPr>
          </a:p>
        </p:txBody>
      </p:sp>
      <p:sp>
        <p:nvSpPr>
          <p:cNvPr id="10" name="Text Box 2"/>
          <p:cNvSpPr txBox="1">
            <a:spLocks noChangeArrowheads="1"/>
          </p:cNvSpPr>
          <p:nvPr/>
        </p:nvSpPr>
        <p:spPr bwMode="auto">
          <a:xfrm>
            <a:off x="2074613" y="498157"/>
            <a:ext cx="5240587" cy="492443"/>
          </a:xfrm>
          <a:prstGeom prst="rect">
            <a:avLst/>
          </a:prstGeom>
          <a:noFill/>
          <a:ln w="9525">
            <a:noFill/>
            <a:miter lim="800000"/>
            <a:headEnd/>
            <a:tailEnd/>
          </a:ln>
        </p:spPr>
        <p:txBody>
          <a:bodyPr wrap="none">
            <a:prstTxWarp prst="textNoShape">
              <a:avLst/>
            </a:prstTxWarp>
            <a:spAutoFit/>
          </a:bodyPr>
          <a:lstStyle/>
          <a:p>
            <a:pPr marL="533400" indent="-533400" algn="ctr" defTabSz="914400">
              <a:lnSpc>
                <a:spcPct val="110000"/>
              </a:lnSpc>
              <a:spcBef>
                <a:spcPct val="20000"/>
              </a:spcBef>
              <a:buClr>
                <a:schemeClr val="folHlink"/>
              </a:buClr>
              <a:buSzPct val="60000"/>
              <a:buFont typeface="Wingdings" charset="2"/>
              <a:buNone/>
            </a:pPr>
            <a:r>
              <a:rPr lang="en-US" altLang="zh-CN" sz="2400" dirty="0">
                <a:solidFill>
                  <a:srgbClr val="00B0F0"/>
                </a:solidFill>
                <a:latin typeface="Tahoma" charset="0"/>
                <a:ea typeface="宋体" charset="-122"/>
                <a:cs typeface="宋体" charset="-122"/>
              </a:rPr>
              <a:t>Dynamic </a:t>
            </a:r>
            <a:r>
              <a:rPr lang="en-US" altLang="zh-CN" sz="2400" dirty="0" smtClean="0">
                <a:solidFill>
                  <a:srgbClr val="00B0F0"/>
                </a:solidFill>
                <a:latin typeface="Tahoma" charset="0"/>
                <a:ea typeface="宋体" charset="-122"/>
                <a:cs typeface="宋体" charset="-122"/>
              </a:rPr>
              <a:t>Cloud-based </a:t>
            </a:r>
            <a:r>
              <a:rPr lang="en-US" altLang="zh-CN" sz="2400" dirty="0">
                <a:solidFill>
                  <a:srgbClr val="00B0F0"/>
                </a:solidFill>
                <a:latin typeface="Tahoma" charset="0"/>
                <a:ea typeface="宋体" charset="-122"/>
                <a:cs typeface="宋体" charset="-122"/>
              </a:rPr>
              <a:t>network model</a:t>
            </a:r>
            <a:endParaRPr lang="zh-CN" altLang="en-US" sz="2400" dirty="0">
              <a:solidFill>
                <a:srgbClr val="00B0F0"/>
              </a:solidFill>
              <a:latin typeface="Tahoma" charset="0"/>
              <a:ea typeface="宋体" charset="-122"/>
              <a:cs typeface="宋体" charset="-122"/>
            </a:endParaRPr>
          </a:p>
        </p:txBody>
      </p:sp>
    </p:spTree>
    <p:extLst>
      <p:ext uri="{BB962C8B-B14F-4D97-AF65-F5344CB8AC3E}">
        <p14:creationId xmlns:p14="http://schemas.microsoft.com/office/powerpoint/2010/main" val="65370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childTnLst>
                          </p:cTn>
                        </p:par>
                        <p:par>
                          <p:cTn id="8" fill="hold">
                            <p:stCondLst>
                              <p:cond delay="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571" y="1432271"/>
            <a:ext cx="8788263" cy="478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2971800" y="854529"/>
            <a:ext cx="2894718" cy="559127"/>
          </a:xfrm>
          <a:prstGeom prst="rect">
            <a:avLst/>
          </a:prstGeom>
          <a:noFill/>
        </p:spPr>
        <p:txBody>
          <a:bodyPr wrap="none" rtlCol="0">
            <a:spAutoFit/>
          </a:bodyPr>
          <a:lstStyle/>
          <a:p>
            <a:r>
              <a:rPr lang="en-US" dirty="0" smtClean="0">
                <a:solidFill>
                  <a:srgbClr val="000099"/>
                </a:solidFill>
              </a:rPr>
              <a:t>Cloud Challenges</a:t>
            </a:r>
            <a:endParaRPr lang="en-US" dirty="0">
              <a:solidFill>
                <a:srgbClr val="000099"/>
              </a:solidFill>
            </a:endParaRPr>
          </a:p>
        </p:txBody>
      </p:sp>
      <p:sp>
        <p:nvSpPr>
          <p:cNvPr id="5" name="Oval 4"/>
          <p:cNvSpPr>
            <a:spLocks noChangeArrowheads="1"/>
          </p:cNvSpPr>
          <p:nvPr/>
        </p:nvSpPr>
        <p:spPr bwMode="auto">
          <a:xfrm>
            <a:off x="3505200" y="4800600"/>
            <a:ext cx="4952999" cy="762000"/>
          </a:xfrm>
          <a:prstGeom prst="ellipse">
            <a:avLst/>
          </a:prstGeom>
          <a:noFill/>
          <a:ln w="9525">
            <a:solidFill>
              <a:srgbClr val="FF0000"/>
            </a:solidFill>
            <a:round/>
            <a:headEnd/>
            <a:tailEnd/>
          </a:ln>
        </p:spPr>
        <p:txBody>
          <a:bodyPr wrap="none" anchor="ctr">
            <a:prstTxWarp prst="textNoShape">
              <a:avLst/>
            </a:prstTxWarp>
          </a:bodyPr>
          <a:lstStyle/>
          <a:p>
            <a:endParaRPr lang="zh-CN" altLang="en-US"/>
          </a:p>
        </p:txBody>
      </p:sp>
      <p:sp>
        <p:nvSpPr>
          <p:cNvPr id="6" name="TextBox 5"/>
          <p:cNvSpPr txBox="1"/>
          <p:nvPr/>
        </p:nvSpPr>
        <p:spPr>
          <a:xfrm>
            <a:off x="6674250" y="2633106"/>
            <a:ext cx="2353080" cy="1323439"/>
          </a:xfrm>
          <a:prstGeom prst="rect">
            <a:avLst/>
          </a:prstGeom>
          <a:noFill/>
        </p:spPr>
        <p:txBody>
          <a:bodyPr wrap="none" rtlCol="0">
            <a:spAutoFit/>
          </a:bodyPr>
          <a:lstStyle/>
          <a:p>
            <a:r>
              <a:rPr lang="en-US" sz="1600" dirty="0" smtClean="0">
                <a:solidFill>
                  <a:srgbClr val="000099"/>
                </a:solidFill>
              </a:rPr>
              <a:t>There are lots of issues </a:t>
            </a:r>
          </a:p>
          <a:p>
            <a:r>
              <a:rPr lang="en-US" sz="1600" dirty="0" smtClean="0">
                <a:solidFill>
                  <a:srgbClr val="000099"/>
                </a:solidFill>
              </a:rPr>
              <a:t>for </a:t>
            </a:r>
            <a:r>
              <a:rPr lang="en-US" sz="1600" dirty="0" err="1" smtClean="0">
                <a:solidFill>
                  <a:srgbClr val="000099"/>
                </a:solidFill>
              </a:rPr>
              <a:t>Clould</a:t>
            </a:r>
            <a:r>
              <a:rPr lang="en-US" sz="1600" dirty="0" smtClean="0">
                <a:solidFill>
                  <a:srgbClr val="000099"/>
                </a:solidFill>
              </a:rPr>
              <a:t> </a:t>
            </a:r>
            <a:r>
              <a:rPr lang="en-US" sz="1600" dirty="0" err="1" smtClean="0">
                <a:solidFill>
                  <a:srgbClr val="000099"/>
                </a:solidFill>
              </a:rPr>
              <a:t>Telehealth</a:t>
            </a:r>
            <a:r>
              <a:rPr lang="en-US" sz="1600" dirty="0" smtClean="0">
                <a:solidFill>
                  <a:srgbClr val="000099"/>
                </a:solidFill>
              </a:rPr>
              <a:t>, </a:t>
            </a:r>
          </a:p>
          <a:p>
            <a:r>
              <a:rPr lang="en-US" sz="1600" dirty="0" smtClean="0">
                <a:solidFill>
                  <a:srgbClr val="000099"/>
                </a:solidFill>
              </a:rPr>
              <a:t>our group focus on </a:t>
            </a:r>
          </a:p>
          <a:p>
            <a:r>
              <a:rPr lang="en-US" sz="1600" dirty="0" smtClean="0">
                <a:solidFill>
                  <a:srgbClr val="000099"/>
                </a:solidFill>
              </a:rPr>
              <a:t>security/</a:t>
            </a:r>
            <a:r>
              <a:rPr lang="en-US" sz="1600" dirty="0" err="1" smtClean="0">
                <a:solidFill>
                  <a:srgbClr val="000099"/>
                </a:solidFill>
              </a:rPr>
              <a:t>QoS</a:t>
            </a:r>
            <a:r>
              <a:rPr lang="en-US" sz="1600" dirty="0" smtClean="0">
                <a:solidFill>
                  <a:srgbClr val="000099"/>
                </a:solidFill>
              </a:rPr>
              <a:t> </a:t>
            </a:r>
            <a:r>
              <a:rPr lang="en-US" sz="1600" dirty="0" err="1">
                <a:solidFill>
                  <a:srgbClr val="000099"/>
                </a:solidFill>
              </a:rPr>
              <a:t>gurantee</a:t>
            </a:r>
            <a:endParaRPr lang="en-US" sz="1600" dirty="0">
              <a:solidFill>
                <a:srgbClr val="000099"/>
              </a:solidFill>
            </a:endParaRPr>
          </a:p>
        </p:txBody>
      </p:sp>
      <p:pic>
        <p:nvPicPr>
          <p:cNvPr id="4" name="Picture 3"/>
          <p:cNvPicPr>
            <a:picLocks noChangeAspect="1"/>
          </p:cNvPicPr>
          <p:nvPr/>
        </p:nvPicPr>
        <p:blipFill>
          <a:blip r:embed="rId3"/>
          <a:stretch>
            <a:fillRect/>
          </a:stretch>
        </p:blipFill>
        <p:spPr>
          <a:xfrm>
            <a:off x="2133600" y="1560786"/>
            <a:ext cx="1683628" cy="286575"/>
          </a:xfrm>
          <a:prstGeom prst="rect">
            <a:avLst/>
          </a:prstGeom>
        </p:spPr>
      </p:pic>
      <p:pic>
        <p:nvPicPr>
          <p:cNvPr id="9" name="Picture 8"/>
          <p:cNvPicPr>
            <a:picLocks noChangeAspect="1"/>
          </p:cNvPicPr>
          <p:nvPr/>
        </p:nvPicPr>
        <p:blipFill>
          <a:blip r:embed="rId3"/>
          <a:stretch>
            <a:fillRect/>
          </a:stretch>
        </p:blipFill>
        <p:spPr>
          <a:xfrm>
            <a:off x="3543300" y="1560786"/>
            <a:ext cx="1683628" cy="286575"/>
          </a:xfrm>
          <a:prstGeom prst="rect">
            <a:avLst/>
          </a:prstGeom>
        </p:spPr>
      </p:pic>
      <p:pic>
        <p:nvPicPr>
          <p:cNvPr id="10" name="Picture 9"/>
          <p:cNvPicPr>
            <a:picLocks noChangeAspect="1"/>
          </p:cNvPicPr>
          <p:nvPr/>
        </p:nvPicPr>
        <p:blipFill>
          <a:blip r:embed="rId3"/>
          <a:stretch>
            <a:fillRect/>
          </a:stretch>
        </p:blipFill>
        <p:spPr>
          <a:xfrm>
            <a:off x="5226928" y="1495789"/>
            <a:ext cx="1683628" cy="286575"/>
          </a:xfrm>
          <a:prstGeom prst="rect">
            <a:avLst/>
          </a:prstGeom>
        </p:spPr>
      </p:pic>
      <p:pic>
        <p:nvPicPr>
          <p:cNvPr id="2" name="Picture 1"/>
          <p:cNvPicPr>
            <a:picLocks noChangeAspect="1"/>
          </p:cNvPicPr>
          <p:nvPr/>
        </p:nvPicPr>
        <p:blipFill>
          <a:blip r:embed="rId4"/>
          <a:stretch>
            <a:fillRect/>
          </a:stretch>
        </p:blipFill>
        <p:spPr>
          <a:xfrm>
            <a:off x="3097570" y="1519818"/>
            <a:ext cx="2849016" cy="346502"/>
          </a:xfrm>
          <a:prstGeom prst="rect">
            <a:avLst/>
          </a:prstGeom>
        </p:spPr>
      </p:pic>
    </p:spTree>
    <p:extLst>
      <p:ext uri="{BB962C8B-B14F-4D97-AF65-F5344CB8AC3E}">
        <p14:creationId xmlns:p14="http://schemas.microsoft.com/office/powerpoint/2010/main" val="148808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6|1|1.9|3.7|3.3|27.9|2.5|19.5"/>
</p:tagLst>
</file>

<file path=ppt/tags/tag2.xml><?xml version="1.0" encoding="utf-8"?>
<p:tagLst xmlns:a="http://schemas.openxmlformats.org/drawingml/2006/main" xmlns:r="http://schemas.openxmlformats.org/officeDocument/2006/relationships" xmlns:p="http://schemas.openxmlformats.org/presentationml/2006/main">
  <p:tag name="TIMING" val="|10.6|30.7"/>
</p:tagLst>
</file>

<file path=ppt/tags/tag3.xml><?xml version="1.0" encoding="utf-8"?>
<p:tagLst xmlns:a="http://schemas.openxmlformats.org/drawingml/2006/main" xmlns:r="http://schemas.openxmlformats.org/officeDocument/2006/relationships" xmlns:p="http://schemas.openxmlformats.org/presentationml/2006/main">
  <p:tag name="TIMING" val="|20.5|25.8|5.|12.1|4.2|42.1"/>
</p:tagLst>
</file>

<file path=ppt/tags/tag4.xml><?xml version="1.0" encoding="utf-8"?>
<p:tagLst xmlns:a="http://schemas.openxmlformats.org/drawingml/2006/main" xmlns:r="http://schemas.openxmlformats.org/officeDocument/2006/relationships" xmlns:p="http://schemas.openxmlformats.org/presentationml/2006/main">
  <p:tag name="TIMING" val="|23.|9.7|3.|13.9"/>
</p:tagLst>
</file>

<file path=ppt/tags/tag5.xml><?xml version="1.0" encoding="utf-8"?>
<p:tagLst xmlns:a="http://schemas.openxmlformats.org/drawingml/2006/main" xmlns:r="http://schemas.openxmlformats.org/officeDocument/2006/relationships" xmlns:p="http://schemas.openxmlformats.org/presentationml/2006/main">
  <p:tag name="TIMING" val="|28.2"/>
</p:tagLst>
</file>

<file path=ppt/tags/tag6.xml><?xml version="1.0" encoding="utf-8"?>
<p:tagLst xmlns:a="http://schemas.openxmlformats.org/drawingml/2006/main" xmlns:r="http://schemas.openxmlformats.org/officeDocument/2006/relationships" xmlns:p="http://schemas.openxmlformats.org/presentationml/2006/main">
  <p:tag name="TIMING" val="|9.4|24.6|12.2"/>
</p:tagLst>
</file>

<file path=ppt/theme/theme1.xml><?xml version="1.0" encoding="utf-8"?>
<a:theme xmlns:a="http://schemas.openxmlformats.org/drawingml/2006/main" name="1_Blends">
  <a:themeElements>
    <a:clrScheme name="1_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60000"/>
            <a:lumOff val="40000"/>
            <a:alpha val="30000"/>
          </a:schemeClr>
        </a:solidFill>
        <a:ln>
          <a:solidFill>
            <a:schemeClr val="accent1">
              <a:lumMod val="75000"/>
            </a:schemeClr>
          </a:solidFill>
        </a:ln>
        <a:effectLst/>
      </a:spPr>
      <a:bodyPr rtlCol="0" anchor="ctr"/>
      <a:lstStyle>
        <a:defPPr algn="ctr">
          <a:defRPr dirty="0" smtClean="0">
            <a:solidFill>
              <a:schemeClr val="tx2"/>
            </a:solidFill>
            <a:latin typeface="+mn-lt"/>
          </a:defRPr>
        </a:defPPr>
      </a:lstStyle>
      <a:style>
        <a:lnRef idx="1">
          <a:schemeClr val="accent2"/>
        </a:lnRef>
        <a:fillRef idx="2">
          <a:schemeClr val="accent2"/>
        </a:fillRef>
        <a:effectRef idx="1">
          <a:schemeClr val="accent2"/>
        </a:effectRef>
        <a:fontRef idx="minor">
          <a:schemeClr val="dk1"/>
        </a:fontRef>
      </a: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533400" marR="0" indent="-533400" algn="l" defTabSz="914400" rtl="0" eaLnBrk="1" fontAlgn="base" latinLnBrk="0" hangingPunct="1">
          <a:lnSpc>
            <a:spcPct val="110000"/>
          </a:lnSpc>
          <a:spcBef>
            <a:spcPct val="20000"/>
          </a:spcBef>
          <a:spcAft>
            <a:spcPct val="0"/>
          </a:spcAft>
          <a:buClr>
            <a:schemeClr val="folHlink"/>
          </a:buClr>
          <a:buSzPct val="60000"/>
          <a:buFont typeface="Wingdings" pitchFamily="2" charset="2"/>
          <a:buNone/>
          <a:tabLst/>
          <a:defRPr kumimoji="0" lang="en-US" sz="2800" b="0" i="0" u="none" strike="noStrike" cap="none" normalizeH="0" baseline="0" smtClean="0">
            <a:ln>
              <a:noFill/>
            </a:ln>
            <a:solidFill>
              <a:schemeClr val="tx1"/>
            </a:solidFill>
            <a:effectLst/>
            <a:latin typeface="Tahoma" pitchFamily="34" charset="0"/>
            <a:ea typeface="宋体" pitchFamily="2" charset="-122"/>
          </a:defRPr>
        </a:defPPr>
      </a:lstStyle>
    </a:lnDef>
  </a:objectDefaults>
  <a:extraClrSchemeLst>
    <a:extraClrScheme>
      <a:clrScheme name="1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15898</TotalTime>
  <Words>4563</Words>
  <Application>Microsoft Office PowerPoint</Application>
  <PresentationFormat>On-screen Show (4:3)</PresentationFormat>
  <Paragraphs>575</Paragraphs>
  <Slides>48</Slides>
  <Notes>35</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4</vt:i4>
      </vt:variant>
      <vt:variant>
        <vt:lpstr>Slide Titles</vt:lpstr>
      </vt:variant>
      <vt:variant>
        <vt:i4>48</vt:i4>
      </vt:variant>
    </vt:vector>
  </HeadingPairs>
  <TitlesOfParts>
    <vt:vector size="68" baseType="lpstr">
      <vt:lpstr>MS Mincho</vt:lpstr>
      <vt:lpstr>MS PGothic</vt:lpstr>
      <vt:lpstr>黑体</vt:lpstr>
      <vt:lpstr>宋体</vt:lpstr>
      <vt:lpstr>Arial</vt:lpstr>
      <vt:lpstr>Calibri</vt:lpstr>
      <vt:lpstr>CMR9</vt:lpstr>
      <vt:lpstr>Monotype Corsiva</vt:lpstr>
      <vt:lpstr>Showcard Gothic</vt:lpstr>
      <vt:lpstr>Symbol</vt:lpstr>
      <vt:lpstr>Tahoma</vt:lpstr>
      <vt:lpstr>Times New Roman</vt:lpstr>
      <vt:lpstr>Times-Roman</vt:lpstr>
      <vt:lpstr>Wingdings</vt:lpstr>
      <vt:lpstr>新细明体</vt:lpstr>
      <vt:lpstr>1_Blends</vt:lpstr>
      <vt:lpstr>Visio</vt:lpstr>
      <vt:lpstr>Equation</vt:lpstr>
      <vt:lpstr>Document</vt:lpstr>
      <vt:lpstr>Drawing</vt:lpstr>
      <vt:lpstr>PowerPoint Presentation</vt:lpstr>
      <vt:lpstr>Outline</vt:lpstr>
      <vt:lpstr>Outline</vt:lpstr>
      <vt:lpstr>PowerPoint Presentation</vt:lpstr>
      <vt:lpstr>PowerPoint Presentation</vt:lpstr>
      <vt:lpstr>PowerPoint Presentation</vt:lpstr>
      <vt:lpstr>Outline</vt:lpstr>
      <vt:lpstr>PowerPoint Presentation</vt:lpstr>
      <vt:lpstr>PowerPoint Presentation</vt:lpstr>
      <vt:lpstr>How to ensure effective service?</vt:lpstr>
      <vt:lpstr>Possible Methods </vt:lpstr>
      <vt:lpstr>PowerPoint Presentation</vt:lpstr>
      <vt:lpstr>PowerPoint Presentation</vt:lpstr>
      <vt:lpstr>1. Our TAM-FD Motivation</vt:lpstr>
      <vt:lpstr> Extensive Experiments</vt:lpstr>
      <vt:lpstr>1. TAM-FD Exp. WAN </vt:lpstr>
      <vt:lpstr>PowerPoint Presentation</vt:lpstr>
      <vt:lpstr>2. ED-FD Motivation 1/2</vt:lpstr>
      <vt:lpstr>2. ED-FD Motivation 2/2</vt:lpstr>
      <vt:lpstr>2. ED-FD Exp. WAN2</vt:lpstr>
      <vt:lpstr>PowerPoint Presentation</vt:lpstr>
      <vt:lpstr>3. Self-tuning FD </vt:lpstr>
      <vt:lpstr>3. Self-tuning FD </vt:lpstr>
      <vt:lpstr>3. Self-tuning FD </vt:lpstr>
      <vt:lpstr>3. Self-tuning FD </vt:lpstr>
      <vt:lpstr>Outline</vt:lpstr>
      <vt:lpstr>Overview</vt:lpstr>
      <vt:lpstr>Introduction----Background</vt:lpstr>
      <vt:lpstr>Introduction----Problem</vt:lpstr>
      <vt:lpstr>Methods----flow chart</vt:lpstr>
      <vt:lpstr>Methods----weighted discriminative dictionary learning(WDDL)</vt:lpstr>
      <vt:lpstr>Experiments and Results----Experiments</vt:lpstr>
      <vt:lpstr>Experimental Results</vt:lpstr>
      <vt:lpstr>Experimental Results</vt:lpstr>
      <vt:lpstr>Experimental Results</vt:lpstr>
      <vt:lpstr>Summary</vt:lpstr>
      <vt:lpstr>Outline</vt:lpstr>
      <vt:lpstr>Telehealth</vt:lpstr>
      <vt:lpstr>Solution</vt:lpstr>
      <vt:lpstr>PowerPoint Presentation</vt:lpstr>
      <vt:lpstr>Cloud Telehealth</vt:lpstr>
      <vt:lpstr>Cloud Telehealth: Case 1</vt:lpstr>
      <vt:lpstr>Cloud Telehealth: Case 2</vt:lpstr>
      <vt:lpstr>PowerPoint Presentation</vt:lpstr>
      <vt:lpstr>Cloud Telehealth Applications</vt:lpstr>
      <vt:lpstr>Cloud Telehealth vs Traditional Telehealth</vt:lpstr>
      <vt:lpstr>Telehealth</vt:lpstr>
      <vt:lpstr>Challenge: Case 1</vt:lpstr>
    </vt:vector>
  </TitlesOfParts>
  <Company>Sharat Naik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anil</dc:creator>
  <cp:lastModifiedBy>Windows User</cp:lastModifiedBy>
  <cp:revision>904</cp:revision>
  <cp:lastPrinted>2013-04-26T01:24:11Z</cp:lastPrinted>
  <dcterms:created xsi:type="dcterms:W3CDTF">2012-02-15T02:37:19Z</dcterms:created>
  <dcterms:modified xsi:type="dcterms:W3CDTF">2016-09-21T20:49:24Z</dcterms:modified>
</cp:coreProperties>
</file>