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sldIdLst>
    <p:sldId id="256" r:id="rId2"/>
    <p:sldId id="366" r:id="rId3"/>
    <p:sldId id="389" r:id="rId4"/>
    <p:sldId id="402" r:id="rId5"/>
    <p:sldId id="403" r:id="rId6"/>
    <p:sldId id="426" r:id="rId7"/>
    <p:sldId id="292" r:id="rId8"/>
    <p:sldId id="363" r:id="rId9"/>
    <p:sldId id="364" r:id="rId10"/>
    <p:sldId id="343" r:id="rId11"/>
    <p:sldId id="393" r:id="rId12"/>
    <p:sldId id="390" r:id="rId13"/>
    <p:sldId id="259" r:id="rId14"/>
    <p:sldId id="383" r:id="rId15"/>
    <p:sldId id="320" r:id="rId16"/>
    <p:sldId id="423" r:id="rId17"/>
    <p:sldId id="350" r:id="rId18"/>
    <p:sldId id="365" r:id="rId19"/>
    <p:sldId id="394" r:id="rId20"/>
    <p:sldId id="368" r:id="rId21"/>
    <p:sldId id="370" r:id="rId22"/>
    <p:sldId id="391" r:id="rId23"/>
    <p:sldId id="404" r:id="rId24"/>
    <p:sldId id="421" r:id="rId25"/>
    <p:sldId id="424" r:id="rId26"/>
    <p:sldId id="371" r:id="rId27"/>
    <p:sldId id="372" r:id="rId28"/>
    <p:sldId id="374" r:id="rId29"/>
    <p:sldId id="375" r:id="rId30"/>
    <p:sldId id="376" r:id="rId31"/>
    <p:sldId id="377" r:id="rId32"/>
    <p:sldId id="378" r:id="rId33"/>
    <p:sldId id="379" r:id="rId34"/>
    <p:sldId id="373" r:id="rId35"/>
    <p:sldId id="385" r:id="rId36"/>
    <p:sldId id="386" r:id="rId37"/>
    <p:sldId id="387" r:id="rId38"/>
    <p:sldId id="406" r:id="rId39"/>
    <p:sldId id="407" r:id="rId40"/>
    <p:sldId id="388" r:id="rId41"/>
    <p:sldId id="384" r:id="rId42"/>
    <p:sldId id="392" r:id="rId43"/>
    <p:sldId id="408" r:id="rId44"/>
    <p:sldId id="422" r:id="rId45"/>
    <p:sldId id="380" r:id="rId46"/>
    <p:sldId id="395" r:id="rId47"/>
    <p:sldId id="396" r:id="rId48"/>
    <p:sldId id="399" r:id="rId49"/>
    <p:sldId id="398" r:id="rId50"/>
    <p:sldId id="397" r:id="rId51"/>
    <p:sldId id="400" r:id="rId52"/>
    <p:sldId id="401" r:id="rId53"/>
    <p:sldId id="425" r:id="rId54"/>
    <p:sldId id="409" r:id="rId55"/>
    <p:sldId id="411" r:id="rId56"/>
    <p:sldId id="410" r:id="rId57"/>
    <p:sldId id="412" r:id="rId58"/>
    <p:sldId id="413" r:id="rId59"/>
    <p:sldId id="414" r:id="rId60"/>
    <p:sldId id="427" r:id="rId61"/>
    <p:sldId id="415" r:id="rId62"/>
    <p:sldId id="416" r:id="rId63"/>
    <p:sldId id="428" r:id="rId64"/>
    <p:sldId id="429" r:id="rId65"/>
    <p:sldId id="417" r:id="rId66"/>
    <p:sldId id="418" r:id="rId67"/>
    <p:sldId id="419" r:id="rId68"/>
    <p:sldId id="420" r:id="rId69"/>
    <p:sldId id="279" r:id="rId7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Morris" initials="MM" lastIdx="1" clrIdx="0">
    <p:extLst>
      <p:ext uri="{19B8F6BF-5375-455C-9EA6-DF929625EA0E}">
        <p15:presenceInfo xmlns:p15="http://schemas.microsoft.com/office/powerpoint/2012/main" userId="S-1-5-21-895168922-780492754-617630493-42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3300"/>
    <a:srgbClr val="00CC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6469" autoAdjust="0"/>
  </p:normalViewPr>
  <p:slideViewPr>
    <p:cSldViewPr>
      <p:cViewPr varScale="1">
        <p:scale>
          <a:sx n="67" d="100"/>
          <a:sy n="67" d="100"/>
        </p:scale>
        <p:origin x="110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0" d="100"/>
          <a:sy n="50" d="100"/>
        </p:scale>
        <p:origin x="1756" y="44"/>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414" cy="465455"/>
          </a:xfrm>
          <a:prstGeom prst="rect">
            <a:avLst/>
          </a:prstGeom>
        </p:spPr>
        <p:txBody>
          <a:bodyPr vert="horz" lIns="93491" tIns="46745" rIns="93491" bIns="46745" rtlCol="0"/>
          <a:lstStyle>
            <a:lvl1pPr algn="l">
              <a:defRPr sz="1200"/>
            </a:lvl1pPr>
          </a:lstStyle>
          <a:p>
            <a:endParaRPr lang="en-US"/>
          </a:p>
        </p:txBody>
      </p:sp>
      <p:sp>
        <p:nvSpPr>
          <p:cNvPr id="3" name="Date Placeholder 2"/>
          <p:cNvSpPr>
            <a:spLocks noGrp="1"/>
          </p:cNvSpPr>
          <p:nvPr>
            <p:ph type="dt" idx="1"/>
          </p:nvPr>
        </p:nvSpPr>
        <p:spPr>
          <a:xfrm>
            <a:off x="3995218" y="0"/>
            <a:ext cx="3056414" cy="465455"/>
          </a:xfrm>
          <a:prstGeom prst="rect">
            <a:avLst/>
          </a:prstGeom>
        </p:spPr>
        <p:txBody>
          <a:bodyPr vert="horz" lIns="93491" tIns="46745" rIns="93491" bIns="46745" rtlCol="0"/>
          <a:lstStyle>
            <a:lvl1pPr algn="r">
              <a:defRPr sz="1200"/>
            </a:lvl1pPr>
          </a:lstStyle>
          <a:p>
            <a:fld id="{B3876491-69B2-4894-9600-C724F41A06D1}" type="datetimeFigureOut">
              <a:rPr lang="en-US" smtClean="0"/>
              <a:pPr/>
              <a:t>9/19/2016</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1" tIns="46745" rIns="93491" bIns="46745"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1" tIns="46745" rIns="93491" bIns="467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56414" cy="465455"/>
          </a:xfrm>
          <a:prstGeom prst="rect">
            <a:avLst/>
          </a:prstGeom>
        </p:spPr>
        <p:txBody>
          <a:bodyPr vert="horz" lIns="93491" tIns="46745" rIns="93491" bIns="46745" rtlCol="0" anchor="b"/>
          <a:lstStyle>
            <a:lvl1pPr algn="l">
              <a:defRPr sz="1200"/>
            </a:lvl1pPr>
          </a:lstStyle>
          <a:p>
            <a:endParaRPr lang="en-US"/>
          </a:p>
        </p:txBody>
      </p:sp>
      <p:sp>
        <p:nvSpPr>
          <p:cNvPr id="7" name="Slide Number Placeholder 6"/>
          <p:cNvSpPr>
            <a:spLocks noGrp="1"/>
          </p:cNvSpPr>
          <p:nvPr>
            <p:ph type="sldNum" sz="quarter" idx="5"/>
          </p:nvPr>
        </p:nvSpPr>
        <p:spPr>
          <a:xfrm>
            <a:off x="3995218" y="8842030"/>
            <a:ext cx="3056414" cy="465455"/>
          </a:xfrm>
          <a:prstGeom prst="rect">
            <a:avLst/>
          </a:prstGeom>
        </p:spPr>
        <p:txBody>
          <a:bodyPr vert="horz" lIns="93491" tIns="46745" rIns="93491" bIns="46745" rtlCol="0" anchor="b"/>
          <a:lstStyle>
            <a:lvl1pPr algn="r">
              <a:defRPr sz="1200"/>
            </a:lvl1pPr>
          </a:lstStyle>
          <a:p>
            <a:fld id="{AC089861-EF5B-4D9D-B5E2-BB9138137296}" type="slidenum">
              <a:rPr lang="en-US" smtClean="0"/>
              <a:pPr/>
              <a:t>‹#›</a:t>
            </a:fld>
            <a:endParaRPr lang="en-US"/>
          </a:p>
        </p:txBody>
      </p:sp>
    </p:spTree>
    <p:extLst>
      <p:ext uri="{BB962C8B-B14F-4D97-AF65-F5344CB8AC3E}">
        <p14:creationId xmlns:p14="http://schemas.microsoft.com/office/powerpoint/2010/main" val="77431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regional institution typically has few resources. We want to share what we’ve done with virtually nothing and parlayed that into something of worth. After all, the end goal is to feed the HPC industry with people who can work in HPC centers and make a good living and contribute to the industry.</a:t>
            </a:r>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1</a:t>
            </a:fld>
            <a:endParaRPr lang="en-US" dirty="0"/>
          </a:p>
        </p:txBody>
      </p:sp>
    </p:spTree>
    <p:extLst>
      <p:ext uri="{BB962C8B-B14F-4D97-AF65-F5344CB8AC3E}">
        <p14:creationId xmlns:p14="http://schemas.microsoft.com/office/powerpoint/2010/main" val="22890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the 3-semester part came in.</a:t>
            </a:r>
          </a:p>
          <a:p>
            <a:endParaRPr lang="en-US" dirty="0"/>
          </a:p>
          <a:p>
            <a:r>
              <a:rPr lang="en-US" dirty="0" smtClean="0"/>
              <a:t>Course 1: We needed a crash course in C that was tailored to parallel thinking, so we tweaked a standard introductory C course.</a:t>
            </a:r>
          </a:p>
          <a:p>
            <a:r>
              <a:rPr lang="en-US" dirty="0" smtClean="0"/>
              <a:t>Course 2: After some MPI success it seemed like a good idea to introduce CUDA. </a:t>
            </a:r>
          </a:p>
          <a:p>
            <a:r>
              <a:rPr lang="en-US" dirty="0" smtClean="0"/>
              <a:t>Course 3: After a year of fairly intense programming, we felt like students could use some validation as to why we do this in the first place. We just happened to have a real research-level math problem at hand.</a:t>
            </a:r>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10</a:t>
            </a:fld>
            <a:endParaRPr lang="en-US"/>
          </a:p>
        </p:txBody>
      </p:sp>
    </p:spTree>
    <p:extLst>
      <p:ext uri="{BB962C8B-B14F-4D97-AF65-F5344CB8AC3E}">
        <p14:creationId xmlns:p14="http://schemas.microsoft.com/office/powerpoint/2010/main" val="724403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the 3-semester part came in.</a:t>
            </a:r>
          </a:p>
          <a:p>
            <a:endParaRPr lang="en-US" dirty="0"/>
          </a:p>
          <a:p>
            <a:r>
              <a:rPr lang="en-US" dirty="0" smtClean="0"/>
              <a:t>Course 1: We needed a crash course in C that was tailored to parallel thinking, so we tweaked a standard introductory C course.</a:t>
            </a:r>
          </a:p>
          <a:p>
            <a:r>
              <a:rPr lang="en-US" dirty="0" smtClean="0"/>
              <a:t>Course 2: After some MPI success it seemed like a good idea to introduce CUDA. </a:t>
            </a:r>
          </a:p>
          <a:p>
            <a:r>
              <a:rPr lang="en-US" dirty="0" smtClean="0"/>
              <a:t>Course 3: After a year of fairly intense programming, we felt like students could use some validation as to why we do this in the first place. We just happened to have a real research-level math problem at hand.</a:t>
            </a:r>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11</a:t>
            </a:fld>
            <a:endParaRPr lang="en-US"/>
          </a:p>
        </p:txBody>
      </p:sp>
    </p:spTree>
    <p:extLst>
      <p:ext uri="{BB962C8B-B14F-4D97-AF65-F5344CB8AC3E}">
        <p14:creationId xmlns:p14="http://schemas.microsoft.com/office/powerpoint/2010/main" val="1303542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089861-EF5B-4D9D-B5E2-BB9138137296}" type="slidenum">
              <a:rPr lang="en-US" smtClean="0"/>
              <a:pPr/>
              <a:t>12</a:t>
            </a:fld>
            <a:endParaRPr lang="en-US"/>
          </a:p>
        </p:txBody>
      </p:sp>
    </p:spTree>
    <p:extLst>
      <p:ext uri="{BB962C8B-B14F-4D97-AF65-F5344CB8AC3E}">
        <p14:creationId xmlns:p14="http://schemas.microsoft.com/office/powerpoint/2010/main" val="4267014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089861-EF5B-4D9D-B5E2-BB9138137296}" type="slidenum">
              <a:rPr lang="en-US" smtClean="0"/>
              <a:pPr/>
              <a:t>13</a:t>
            </a:fld>
            <a:endParaRPr lang="en-US"/>
          </a:p>
        </p:txBody>
      </p:sp>
    </p:spTree>
    <p:extLst>
      <p:ext uri="{BB962C8B-B14F-4D97-AF65-F5344CB8AC3E}">
        <p14:creationId xmlns:p14="http://schemas.microsoft.com/office/powerpoint/2010/main" val="44663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Oklahoma Supercomputing Center for Research and Education’s old supercomputer, Sooner. It’s been replaced by Boomer . . .</a:t>
            </a:r>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15</a:t>
            </a:fld>
            <a:endParaRPr lang="en-US"/>
          </a:p>
        </p:txBody>
      </p:sp>
    </p:spTree>
    <p:extLst>
      <p:ext uri="{BB962C8B-B14F-4D97-AF65-F5344CB8AC3E}">
        <p14:creationId xmlns:p14="http://schemas.microsoft.com/office/powerpoint/2010/main" val="65971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Oklahoma Supercomputing Center for Research and Education’s old supercomputer, Sooner. It’s been replaced by Boomer . . .</a:t>
            </a:r>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17</a:t>
            </a:fld>
            <a:endParaRPr lang="en-US"/>
          </a:p>
        </p:txBody>
      </p:sp>
    </p:spTree>
    <p:extLst>
      <p:ext uri="{BB962C8B-B14F-4D97-AF65-F5344CB8AC3E}">
        <p14:creationId xmlns:p14="http://schemas.microsoft.com/office/powerpoint/2010/main" val="38825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Oklahoma Supercomputing Center for Research and Education’s old supercomputer, Sooner. It’s been replaced by Boomer . . .</a:t>
            </a:r>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18</a:t>
            </a:fld>
            <a:endParaRPr lang="en-US"/>
          </a:p>
        </p:txBody>
      </p:sp>
    </p:spTree>
    <p:extLst>
      <p:ext uri="{BB962C8B-B14F-4D97-AF65-F5344CB8AC3E}">
        <p14:creationId xmlns:p14="http://schemas.microsoft.com/office/powerpoint/2010/main" val="388251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Oklahoma Supercomputing Center for Research and Education’s old supercomputer, Sooner. It’s been replaced by Boomer . . .</a:t>
            </a:r>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19</a:t>
            </a:fld>
            <a:endParaRPr lang="en-US"/>
          </a:p>
        </p:txBody>
      </p:sp>
    </p:spTree>
    <p:extLst>
      <p:ext uri="{BB962C8B-B14F-4D97-AF65-F5344CB8AC3E}">
        <p14:creationId xmlns:p14="http://schemas.microsoft.com/office/powerpoint/2010/main" val="896130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20</a:t>
            </a:fld>
            <a:endParaRPr lang="en-US" dirty="0"/>
          </a:p>
        </p:txBody>
      </p:sp>
    </p:spTree>
    <p:extLst>
      <p:ext uri="{BB962C8B-B14F-4D97-AF65-F5344CB8AC3E}">
        <p14:creationId xmlns:p14="http://schemas.microsoft.com/office/powerpoint/2010/main" val="3834994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21</a:t>
            </a:fld>
            <a:endParaRPr lang="en-US" dirty="0"/>
          </a:p>
        </p:txBody>
      </p:sp>
    </p:spTree>
    <p:extLst>
      <p:ext uri="{BB962C8B-B14F-4D97-AF65-F5344CB8AC3E}">
        <p14:creationId xmlns:p14="http://schemas.microsoft.com/office/powerpoint/2010/main" val="1160630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2</a:t>
            </a:fld>
            <a:endParaRPr lang="en-US" dirty="0"/>
          </a:p>
        </p:txBody>
      </p:sp>
    </p:spTree>
    <p:extLst>
      <p:ext uri="{BB962C8B-B14F-4D97-AF65-F5344CB8AC3E}">
        <p14:creationId xmlns:p14="http://schemas.microsoft.com/office/powerpoint/2010/main" val="1977879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22</a:t>
            </a:fld>
            <a:endParaRPr lang="en-US" dirty="0"/>
          </a:p>
        </p:txBody>
      </p:sp>
    </p:spTree>
    <p:extLst>
      <p:ext uri="{BB962C8B-B14F-4D97-AF65-F5344CB8AC3E}">
        <p14:creationId xmlns:p14="http://schemas.microsoft.com/office/powerpoint/2010/main" val="1481387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23</a:t>
            </a:fld>
            <a:endParaRPr lang="en-US" dirty="0"/>
          </a:p>
        </p:txBody>
      </p:sp>
    </p:spTree>
    <p:extLst>
      <p:ext uri="{BB962C8B-B14F-4D97-AF65-F5344CB8AC3E}">
        <p14:creationId xmlns:p14="http://schemas.microsoft.com/office/powerpoint/2010/main" val="1508065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24</a:t>
            </a:fld>
            <a:endParaRPr lang="en-US" dirty="0"/>
          </a:p>
        </p:txBody>
      </p:sp>
    </p:spTree>
    <p:extLst>
      <p:ext uri="{BB962C8B-B14F-4D97-AF65-F5344CB8AC3E}">
        <p14:creationId xmlns:p14="http://schemas.microsoft.com/office/powerpoint/2010/main" val="2816386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26</a:t>
            </a:fld>
            <a:endParaRPr lang="en-US" dirty="0"/>
          </a:p>
        </p:txBody>
      </p:sp>
    </p:spTree>
    <p:extLst>
      <p:ext uri="{BB962C8B-B14F-4D97-AF65-F5344CB8AC3E}">
        <p14:creationId xmlns:p14="http://schemas.microsoft.com/office/powerpoint/2010/main" val="3041824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27</a:t>
            </a:fld>
            <a:endParaRPr lang="en-US" dirty="0"/>
          </a:p>
        </p:txBody>
      </p:sp>
    </p:spTree>
    <p:extLst>
      <p:ext uri="{BB962C8B-B14F-4D97-AF65-F5344CB8AC3E}">
        <p14:creationId xmlns:p14="http://schemas.microsoft.com/office/powerpoint/2010/main" val="3935236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28</a:t>
            </a:fld>
            <a:endParaRPr lang="en-US" dirty="0"/>
          </a:p>
        </p:txBody>
      </p:sp>
    </p:spTree>
    <p:extLst>
      <p:ext uri="{BB962C8B-B14F-4D97-AF65-F5344CB8AC3E}">
        <p14:creationId xmlns:p14="http://schemas.microsoft.com/office/powerpoint/2010/main" val="3426649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29</a:t>
            </a:fld>
            <a:endParaRPr lang="en-US" dirty="0"/>
          </a:p>
        </p:txBody>
      </p:sp>
    </p:spTree>
    <p:extLst>
      <p:ext uri="{BB962C8B-B14F-4D97-AF65-F5344CB8AC3E}">
        <p14:creationId xmlns:p14="http://schemas.microsoft.com/office/powerpoint/2010/main" val="3220559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30</a:t>
            </a:fld>
            <a:endParaRPr lang="en-US" dirty="0"/>
          </a:p>
        </p:txBody>
      </p:sp>
    </p:spTree>
    <p:extLst>
      <p:ext uri="{BB962C8B-B14F-4D97-AF65-F5344CB8AC3E}">
        <p14:creationId xmlns:p14="http://schemas.microsoft.com/office/powerpoint/2010/main" val="4021413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31</a:t>
            </a:fld>
            <a:endParaRPr lang="en-US" dirty="0"/>
          </a:p>
        </p:txBody>
      </p:sp>
    </p:spTree>
    <p:extLst>
      <p:ext uri="{BB962C8B-B14F-4D97-AF65-F5344CB8AC3E}">
        <p14:creationId xmlns:p14="http://schemas.microsoft.com/office/powerpoint/2010/main" val="1097399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32</a:t>
            </a:fld>
            <a:endParaRPr lang="en-US" dirty="0"/>
          </a:p>
        </p:txBody>
      </p:sp>
    </p:spTree>
    <p:extLst>
      <p:ext uri="{BB962C8B-B14F-4D97-AF65-F5344CB8AC3E}">
        <p14:creationId xmlns:p14="http://schemas.microsoft.com/office/powerpoint/2010/main" val="50911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3</a:t>
            </a:fld>
            <a:endParaRPr lang="en-US" dirty="0"/>
          </a:p>
        </p:txBody>
      </p:sp>
    </p:spTree>
    <p:extLst>
      <p:ext uri="{BB962C8B-B14F-4D97-AF65-F5344CB8AC3E}">
        <p14:creationId xmlns:p14="http://schemas.microsoft.com/office/powerpoint/2010/main" val="3489455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33</a:t>
            </a:fld>
            <a:endParaRPr lang="en-US" dirty="0"/>
          </a:p>
        </p:txBody>
      </p:sp>
    </p:spTree>
    <p:extLst>
      <p:ext uri="{BB962C8B-B14F-4D97-AF65-F5344CB8AC3E}">
        <p14:creationId xmlns:p14="http://schemas.microsoft.com/office/powerpoint/2010/main" val="4045634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34</a:t>
            </a:fld>
            <a:endParaRPr lang="en-US" dirty="0"/>
          </a:p>
        </p:txBody>
      </p:sp>
    </p:spTree>
    <p:extLst>
      <p:ext uri="{BB962C8B-B14F-4D97-AF65-F5344CB8AC3E}">
        <p14:creationId xmlns:p14="http://schemas.microsoft.com/office/powerpoint/2010/main" val="637126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41</a:t>
            </a:fld>
            <a:endParaRPr lang="en-US" dirty="0"/>
          </a:p>
        </p:txBody>
      </p:sp>
    </p:spTree>
    <p:extLst>
      <p:ext uri="{BB962C8B-B14F-4D97-AF65-F5344CB8AC3E}">
        <p14:creationId xmlns:p14="http://schemas.microsoft.com/office/powerpoint/2010/main" val="3841860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42</a:t>
            </a:fld>
            <a:endParaRPr lang="en-US" dirty="0"/>
          </a:p>
        </p:txBody>
      </p:sp>
    </p:spTree>
    <p:extLst>
      <p:ext uri="{BB962C8B-B14F-4D97-AF65-F5344CB8AC3E}">
        <p14:creationId xmlns:p14="http://schemas.microsoft.com/office/powerpoint/2010/main" val="2574637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43</a:t>
            </a:fld>
            <a:endParaRPr lang="en-US" dirty="0"/>
          </a:p>
        </p:txBody>
      </p:sp>
    </p:spTree>
    <p:extLst>
      <p:ext uri="{BB962C8B-B14F-4D97-AF65-F5344CB8AC3E}">
        <p14:creationId xmlns:p14="http://schemas.microsoft.com/office/powerpoint/2010/main" val="4187620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44</a:t>
            </a:fld>
            <a:endParaRPr lang="en-US" dirty="0"/>
          </a:p>
        </p:txBody>
      </p:sp>
    </p:spTree>
    <p:extLst>
      <p:ext uri="{BB962C8B-B14F-4D97-AF65-F5344CB8AC3E}">
        <p14:creationId xmlns:p14="http://schemas.microsoft.com/office/powerpoint/2010/main" val="2199019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45</a:t>
            </a:fld>
            <a:endParaRPr lang="en-US" dirty="0"/>
          </a:p>
        </p:txBody>
      </p:sp>
    </p:spTree>
    <p:extLst>
      <p:ext uri="{BB962C8B-B14F-4D97-AF65-F5344CB8AC3E}">
        <p14:creationId xmlns:p14="http://schemas.microsoft.com/office/powerpoint/2010/main" val="1278887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46</a:t>
            </a:fld>
            <a:endParaRPr lang="en-US" dirty="0"/>
          </a:p>
        </p:txBody>
      </p:sp>
    </p:spTree>
    <p:extLst>
      <p:ext uri="{BB962C8B-B14F-4D97-AF65-F5344CB8AC3E}">
        <p14:creationId xmlns:p14="http://schemas.microsoft.com/office/powerpoint/2010/main" val="4249717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47</a:t>
            </a:fld>
            <a:endParaRPr lang="en-US" dirty="0"/>
          </a:p>
        </p:txBody>
      </p:sp>
    </p:spTree>
    <p:extLst>
      <p:ext uri="{BB962C8B-B14F-4D97-AF65-F5344CB8AC3E}">
        <p14:creationId xmlns:p14="http://schemas.microsoft.com/office/powerpoint/2010/main" val="1824067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48</a:t>
            </a:fld>
            <a:endParaRPr lang="en-US" dirty="0"/>
          </a:p>
        </p:txBody>
      </p:sp>
    </p:spTree>
    <p:extLst>
      <p:ext uri="{BB962C8B-B14F-4D97-AF65-F5344CB8AC3E}">
        <p14:creationId xmlns:p14="http://schemas.microsoft.com/office/powerpoint/2010/main" val="1356542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4</a:t>
            </a:fld>
            <a:endParaRPr lang="en-US" dirty="0"/>
          </a:p>
        </p:txBody>
      </p:sp>
    </p:spTree>
    <p:extLst>
      <p:ext uri="{BB962C8B-B14F-4D97-AF65-F5344CB8AC3E}">
        <p14:creationId xmlns:p14="http://schemas.microsoft.com/office/powerpoint/2010/main" val="1277020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49</a:t>
            </a:fld>
            <a:endParaRPr lang="en-US" dirty="0"/>
          </a:p>
        </p:txBody>
      </p:sp>
    </p:spTree>
    <p:extLst>
      <p:ext uri="{BB962C8B-B14F-4D97-AF65-F5344CB8AC3E}">
        <p14:creationId xmlns:p14="http://schemas.microsoft.com/office/powerpoint/2010/main" val="1265508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50</a:t>
            </a:fld>
            <a:endParaRPr lang="en-US" dirty="0"/>
          </a:p>
        </p:txBody>
      </p:sp>
    </p:spTree>
    <p:extLst>
      <p:ext uri="{BB962C8B-B14F-4D97-AF65-F5344CB8AC3E}">
        <p14:creationId xmlns:p14="http://schemas.microsoft.com/office/powerpoint/2010/main" val="97202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51</a:t>
            </a:fld>
            <a:endParaRPr lang="en-US" dirty="0"/>
          </a:p>
        </p:txBody>
      </p:sp>
    </p:spTree>
    <p:extLst>
      <p:ext uri="{BB962C8B-B14F-4D97-AF65-F5344CB8AC3E}">
        <p14:creationId xmlns:p14="http://schemas.microsoft.com/office/powerpoint/2010/main" val="4141882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52</a:t>
            </a:fld>
            <a:endParaRPr lang="en-US" dirty="0"/>
          </a:p>
        </p:txBody>
      </p:sp>
    </p:spTree>
    <p:extLst>
      <p:ext uri="{BB962C8B-B14F-4D97-AF65-F5344CB8AC3E}">
        <p14:creationId xmlns:p14="http://schemas.microsoft.com/office/powerpoint/2010/main" val="23807897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54</a:t>
            </a:fld>
            <a:endParaRPr lang="en-US" dirty="0"/>
          </a:p>
        </p:txBody>
      </p:sp>
    </p:spTree>
    <p:extLst>
      <p:ext uri="{BB962C8B-B14F-4D97-AF65-F5344CB8AC3E}">
        <p14:creationId xmlns:p14="http://schemas.microsoft.com/office/powerpoint/2010/main" val="4152165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55</a:t>
            </a:fld>
            <a:endParaRPr lang="en-US" dirty="0"/>
          </a:p>
        </p:txBody>
      </p:sp>
    </p:spTree>
    <p:extLst>
      <p:ext uri="{BB962C8B-B14F-4D97-AF65-F5344CB8AC3E}">
        <p14:creationId xmlns:p14="http://schemas.microsoft.com/office/powerpoint/2010/main" val="37108421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56</a:t>
            </a:fld>
            <a:endParaRPr lang="en-US" dirty="0"/>
          </a:p>
        </p:txBody>
      </p:sp>
    </p:spTree>
    <p:extLst>
      <p:ext uri="{BB962C8B-B14F-4D97-AF65-F5344CB8AC3E}">
        <p14:creationId xmlns:p14="http://schemas.microsoft.com/office/powerpoint/2010/main" val="24333142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57</a:t>
            </a:fld>
            <a:endParaRPr lang="en-US" dirty="0"/>
          </a:p>
        </p:txBody>
      </p:sp>
    </p:spTree>
    <p:extLst>
      <p:ext uri="{BB962C8B-B14F-4D97-AF65-F5344CB8AC3E}">
        <p14:creationId xmlns:p14="http://schemas.microsoft.com/office/powerpoint/2010/main" val="24640420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58</a:t>
            </a:fld>
            <a:endParaRPr lang="en-US" dirty="0"/>
          </a:p>
        </p:txBody>
      </p:sp>
    </p:spTree>
    <p:extLst>
      <p:ext uri="{BB962C8B-B14F-4D97-AF65-F5344CB8AC3E}">
        <p14:creationId xmlns:p14="http://schemas.microsoft.com/office/powerpoint/2010/main" val="2636967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59</a:t>
            </a:fld>
            <a:endParaRPr lang="en-US" dirty="0"/>
          </a:p>
        </p:txBody>
      </p:sp>
    </p:spTree>
    <p:extLst>
      <p:ext uri="{BB962C8B-B14F-4D97-AF65-F5344CB8AC3E}">
        <p14:creationId xmlns:p14="http://schemas.microsoft.com/office/powerpoint/2010/main" val="3558720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wants to add an anecdote about prices of storage, etc.</a:t>
            </a:r>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5</a:t>
            </a:fld>
            <a:endParaRPr lang="en-US" dirty="0"/>
          </a:p>
        </p:txBody>
      </p:sp>
    </p:spTree>
    <p:extLst>
      <p:ext uri="{BB962C8B-B14F-4D97-AF65-F5344CB8AC3E}">
        <p14:creationId xmlns:p14="http://schemas.microsoft.com/office/powerpoint/2010/main" val="2758563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60</a:t>
            </a:fld>
            <a:endParaRPr lang="en-US" dirty="0"/>
          </a:p>
        </p:txBody>
      </p:sp>
    </p:spTree>
    <p:extLst>
      <p:ext uri="{BB962C8B-B14F-4D97-AF65-F5344CB8AC3E}">
        <p14:creationId xmlns:p14="http://schemas.microsoft.com/office/powerpoint/2010/main" val="1516618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61</a:t>
            </a:fld>
            <a:endParaRPr lang="en-US" dirty="0"/>
          </a:p>
        </p:txBody>
      </p:sp>
    </p:spTree>
    <p:extLst>
      <p:ext uri="{BB962C8B-B14F-4D97-AF65-F5344CB8AC3E}">
        <p14:creationId xmlns:p14="http://schemas.microsoft.com/office/powerpoint/2010/main" val="24010409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62</a:t>
            </a:fld>
            <a:endParaRPr lang="en-US" dirty="0"/>
          </a:p>
        </p:txBody>
      </p:sp>
    </p:spTree>
    <p:extLst>
      <p:ext uri="{BB962C8B-B14F-4D97-AF65-F5344CB8AC3E}">
        <p14:creationId xmlns:p14="http://schemas.microsoft.com/office/powerpoint/2010/main" val="1432619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63</a:t>
            </a:fld>
            <a:endParaRPr lang="en-US" dirty="0"/>
          </a:p>
        </p:txBody>
      </p:sp>
    </p:spTree>
    <p:extLst>
      <p:ext uri="{BB962C8B-B14F-4D97-AF65-F5344CB8AC3E}">
        <p14:creationId xmlns:p14="http://schemas.microsoft.com/office/powerpoint/2010/main" val="15385461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64</a:t>
            </a:fld>
            <a:endParaRPr lang="en-US" dirty="0"/>
          </a:p>
        </p:txBody>
      </p:sp>
    </p:spTree>
    <p:extLst>
      <p:ext uri="{BB962C8B-B14F-4D97-AF65-F5344CB8AC3E}">
        <p14:creationId xmlns:p14="http://schemas.microsoft.com/office/powerpoint/2010/main" val="10184245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65</a:t>
            </a:fld>
            <a:endParaRPr lang="en-US" dirty="0"/>
          </a:p>
        </p:txBody>
      </p:sp>
    </p:spTree>
    <p:extLst>
      <p:ext uri="{BB962C8B-B14F-4D97-AF65-F5344CB8AC3E}">
        <p14:creationId xmlns:p14="http://schemas.microsoft.com/office/powerpoint/2010/main" val="26424868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66</a:t>
            </a:fld>
            <a:endParaRPr lang="en-US" dirty="0"/>
          </a:p>
        </p:txBody>
      </p:sp>
    </p:spTree>
    <p:extLst>
      <p:ext uri="{BB962C8B-B14F-4D97-AF65-F5344CB8AC3E}">
        <p14:creationId xmlns:p14="http://schemas.microsoft.com/office/powerpoint/2010/main" val="21400763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67</a:t>
            </a:fld>
            <a:endParaRPr lang="en-US" dirty="0"/>
          </a:p>
        </p:txBody>
      </p:sp>
    </p:spTree>
    <p:extLst>
      <p:ext uri="{BB962C8B-B14F-4D97-AF65-F5344CB8AC3E}">
        <p14:creationId xmlns:p14="http://schemas.microsoft.com/office/powerpoint/2010/main" val="41088155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68</a:t>
            </a:fld>
            <a:endParaRPr lang="en-US" dirty="0"/>
          </a:p>
        </p:txBody>
      </p:sp>
    </p:spTree>
    <p:extLst>
      <p:ext uri="{BB962C8B-B14F-4D97-AF65-F5344CB8AC3E}">
        <p14:creationId xmlns:p14="http://schemas.microsoft.com/office/powerpoint/2010/main" val="8672009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089861-EF5B-4D9D-B5E2-BB9138137296}" type="slidenum">
              <a:rPr lang="en-US" smtClean="0"/>
              <a:pPr/>
              <a:t>69</a:t>
            </a:fld>
            <a:endParaRPr lang="en-US"/>
          </a:p>
        </p:txBody>
      </p:sp>
    </p:spTree>
    <p:extLst>
      <p:ext uri="{BB962C8B-B14F-4D97-AF65-F5344CB8AC3E}">
        <p14:creationId xmlns:p14="http://schemas.microsoft.com/office/powerpoint/2010/main" val="72730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wants to add an anecdote about prices of storage, etc.</a:t>
            </a:r>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6</a:t>
            </a:fld>
            <a:endParaRPr lang="en-US" dirty="0"/>
          </a:p>
        </p:txBody>
      </p:sp>
    </p:spTree>
    <p:extLst>
      <p:ext uri="{BB962C8B-B14F-4D97-AF65-F5344CB8AC3E}">
        <p14:creationId xmlns:p14="http://schemas.microsoft.com/office/powerpoint/2010/main" val="95837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thought it might be appropriate to translate the title of our paper and explain </a:t>
            </a:r>
            <a:r>
              <a:rPr lang="en-US" dirty="0" err="1" smtClean="0"/>
              <a:t>wht</a:t>
            </a:r>
            <a:r>
              <a:rPr lang="en-US" dirty="0" smtClean="0"/>
              <a:t> the whole exercise is about.</a:t>
            </a:r>
          </a:p>
          <a:p>
            <a:endParaRPr lang="en-US" dirty="0" smtClean="0"/>
          </a:p>
          <a:p>
            <a:r>
              <a:rPr lang="en-US" dirty="0" smtClean="0"/>
              <a:t>1. That’s why we’re here!</a:t>
            </a:r>
          </a:p>
          <a:p>
            <a:r>
              <a:rPr lang="en-US" dirty="0" smtClean="0"/>
              <a:t>2. We researched the latest ACM accreditation guidelines and found that parallel computing is suggested in multiple areas of the CS curricula.</a:t>
            </a:r>
          </a:p>
          <a:p>
            <a:r>
              <a:rPr lang="en-US" dirty="0" smtClean="0"/>
              <a:t>3. That is what we meant by interdisciplinary.</a:t>
            </a:r>
          </a:p>
          <a:p>
            <a:r>
              <a:rPr lang="en-US" dirty="0" smtClean="0"/>
              <a:t>4.</a:t>
            </a:r>
          </a:p>
          <a:p>
            <a:r>
              <a:rPr lang="en-US" dirty="0" smtClean="0"/>
              <a:t>5. Small liberal arts colleges are notorious for not showering money on the sciences.</a:t>
            </a:r>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7</a:t>
            </a:fld>
            <a:endParaRPr lang="en-US"/>
          </a:p>
        </p:txBody>
      </p:sp>
    </p:spTree>
    <p:extLst>
      <p:ext uri="{BB962C8B-B14F-4D97-AF65-F5344CB8AC3E}">
        <p14:creationId xmlns:p14="http://schemas.microsoft.com/office/powerpoint/2010/main" val="3212091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thought it might be appropriate to translate the title of our paper and explain </a:t>
            </a:r>
            <a:r>
              <a:rPr lang="en-US" dirty="0" err="1" smtClean="0"/>
              <a:t>wht</a:t>
            </a:r>
            <a:r>
              <a:rPr lang="en-US" dirty="0" smtClean="0"/>
              <a:t> the whole exercise is about.</a:t>
            </a:r>
          </a:p>
          <a:p>
            <a:endParaRPr lang="en-US" dirty="0" smtClean="0"/>
          </a:p>
          <a:p>
            <a:r>
              <a:rPr lang="en-US" dirty="0" smtClean="0"/>
              <a:t>1. That’s why we’re here!</a:t>
            </a:r>
          </a:p>
          <a:p>
            <a:r>
              <a:rPr lang="en-US" dirty="0" smtClean="0"/>
              <a:t>2. We researched the latest ACM accreditation guidelines and found that parallel computing is suggested in multiple areas of the CS curricula.</a:t>
            </a:r>
          </a:p>
          <a:p>
            <a:r>
              <a:rPr lang="en-US" dirty="0" smtClean="0"/>
              <a:t>3. That is what we meant by interdisciplinary.</a:t>
            </a:r>
          </a:p>
          <a:p>
            <a:r>
              <a:rPr lang="en-US" dirty="0" smtClean="0"/>
              <a:t>4.</a:t>
            </a:r>
          </a:p>
          <a:p>
            <a:r>
              <a:rPr lang="en-US" dirty="0" smtClean="0"/>
              <a:t>5. Small liberal arts colleges are notorious for not showering money on the sciences.</a:t>
            </a:r>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8</a:t>
            </a:fld>
            <a:endParaRPr lang="en-US"/>
          </a:p>
        </p:txBody>
      </p:sp>
    </p:spTree>
    <p:extLst>
      <p:ext uri="{BB962C8B-B14F-4D97-AF65-F5344CB8AC3E}">
        <p14:creationId xmlns:p14="http://schemas.microsoft.com/office/powerpoint/2010/main" val="321209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thought it might be appropriate to translate the title of our paper and explain </a:t>
            </a:r>
            <a:r>
              <a:rPr lang="en-US" dirty="0" err="1" smtClean="0"/>
              <a:t>wht</a:t>
            </a:r>
            <a:r>
              <a:rPr lang="en-US" dirty="0" smtClean="0"/>
              <a:t> the whole exercise is about.</a:t>
            </a:r>
          </a:p>
          <a:p>
            <a:endParaRPr lang="en-US" dirty="0" smtClean="0"/>
          </a:p>
          <a:p>
            <a:r>
              <a:rPr lang="en-US" dirty="0" smtClean="0"/>
              <a:t>1. That’s why we’re here!</a:t>
            </a:r>
          </a:p>
          <a:p>
            <a:r>
              <a:rPr lang="en-US" dirty="0" smtClean="0"/>
              <a:t>2. We researched the latest ACM accreditation guidelines and found that parallel computing is suggested in multiple areas of the CS curricula.</a:t>
            </a:r>
          </a:p>
          <a:p>
            <a:r>
              <a:rPr lang="en-US" dirty="0" smtClean="0"/>
              <a:t>3. That is what we meant by interdisciplinary.</a:t>
            </a:r>
          </a:p>
          <a:p>
            <a:r>
              <a:rPr lang="en-US" dirty="0" smtClean="0"/>
              <a:t>4.</a:t>
            </a:r>
          </a:p>
          <a:p>
            <a:r>
              <a:rPr lang="en-US" dirty="0" smtClean="0"/>
              <a:t>5. Small liberal arts colleges are notorious for not showering money on the sciences.</a:t>
            </a:r>
            <a:endParaRPr lang="en-US" dirty="0"/>
          </a:p>
        </p:txBody>
      </p:sp>
      <p:sp>
        <p:nvSpPr>
          <p:cNvPr id="4" name="Slide Number Placeholder 3"/>
          <p:cNvSpPr>
            <a:spLocks noGrp="1"/>
          </p:cNvSpPr>
          <p:nvPr>
            <p:ph type="sldNum" sz="quarter" idx="10"/>
          </p:nvPr>
        </p:nvSpPr>
        <p:spPr/>
        <p:txBody>
          <a:bodyPr/>
          <a:lstStyle/>
          <a:p>
            <a:fld id="{AC089861-EF5B-4D9D-B5E2-BB9138137296}" type="slidenum">
              <a:rPr lang="en-US" smtClean="0"/>
              <a:pPr/>
              <a:t>9</a:t>
            </a:fld>
            <a:endParaRPr lang="en-US"/>
          </a:p>
        </p:txBody>
      </p:sp>
    </p:spTree>
    <p:extLst>
      <p:ext uri="{BB962C8B-B14F-4D97-AF65-F5344CB8AC3E}">
        <p14:creationId xmlns:p14="http://schemas.microsoft.com/office/powerpoint/2010/main" val="321209125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cxnSp>
        <p:nvCxnSpPr>
          <p:cNvPr id="9" name="Straight Connector 8"/>
          <p:cNvCxnSpPr/>
          <p:nvPr userDrawn="1"/>
        </p:nvCxnSpPr>
        <p:spPr>
          <a:xfrm>
            <a:off x="304800" y="6019800"/>
            <a:ext cx="8610600" cy="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981200" y="6291848"/>
            <a:ext cx="66294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accent1">
                    <a:lumMod val="50000"/>
                  </a:schemeClr>
                </a:solidFill>
                <a:effectLst/>
                <a:uLnTx/>
                <a:uFillTx/>
                <a:latin typeface="+mn-lt"/>
                <a:ea typeface="+mn-ea"/>
                <a:cs typeface="+mn-cs"/>
              </a:rPr>
              <a:t>15</a:t>
            </a:r>
            <a:r>
              <a:rPr kumimoji="0" lang="en-US" sz="1800" b="0" i="0" u="none" strike="noStrike" kern="1200" cap="none" spc="0" normalizeH="0" baseline="30000" noProof="0" dirty="0" smtClean="0">
                <a:ln>
                  <a:noFill/>
                </a:ln>
                <a:solidFill>
                  <a:schemeClr val="accent1">
                    <a:lumMod val="50000"/>
                  </a:schemeClr>
                </a:solidFill>
                <a:effectLst/>
                <a:uLnTx/>
                <a:uFillTx/>
                <a:latin typeface="+mn-lt"/>
                <a:ea typeface="+mn-ea"/>
                <a:cs typeface="+mn-cs"/>
              </a:rPr>
              <a:t>th</a:t>
            </a:r>
            <a:r>
              <a:rPr kumimoji="0" lang="en-US" sz="1800" b="0" i="0" u="none" strike="noStrike" kern="1200" cap="none" spc="0" normalizeH="0" baseline="0" noProof="0" dirty="0" smtClean="0">
                <a:ln>
                  <a:noFill/>
                </a:ln>
                <a:solidFill>
                  <a:schemeClr val="accent1">
                    <a:lumMod val="50000"/>
                  </a:schemeClr>
                </a:solidFill>
                <a:effectLst/>
                <a:uLnTx/>
                <a:uFillTx/>
                <a:latin typeface="+mn-lt"/>
                <a:ea typeface="+mn-ea"/>
                <a:cs typeface="+mn-cs"/>
              </a:rPr>
              <a:t> Annual OU Supercomputer Symposium – September 21, 2016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pic>
        <p:nvPicPr>
          <p:cNvPr id="4" name="Picture 3"/>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85800" y="5963653"/>
            <a:ext cx="1157588" cy="813793"/>
          </a:xfrm>
          <a:prstGeom prst="rect">
            <a:avLst/>
          </a:prstGeom>
        </p:spPr>
      </p:pic>
    </p:spTree>
    <p:extLst>
      <p:ext uri="{BB962C8B-B14F-4D97-AF65-F5344CB8AC3E}">
        <p14:creationId xmlns:p14="http://schemas.microsoft.com/office/powerpoint/2010/main" val="24213690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D5328-A22B-4691-979C-5B99340FC640}" type="slidenum">
              <a:rPr lang="en-US" smtClean="0"/>
              <a:pPr/>
              <a:t>‹#›</a:t>
            </a:fld>
            <a:endParaRPr lang="en-US"/>
          </a:p>
        </p:txBody>
      </p:sp>
    </p:spTree>
    <p:extLst>
      <p:ext uri="{BB962C8B-B14F-4D97-AF65-F5344CB8AC3E}">
        <p14:creationId xmlns:p14="http://schemas.microsoft.com/office/powerpoint/2010/main" val="211628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D5328-A22B-4691-979C-5B99340FC640}" type="slidenum">
              <a:rPr lang="en-US" smtClean="0"/>
              <a:pPr/>
              <a:t>‹#›</a:t>
            </a:fld>
            <a:endParaRPr lang="en-US"/>
          </a:p>
        </p:txBody>
      </p:sp>
    </p:spTree>
    <p:extLst>
      <p:ext uri="{BB962C8B-B14F-4D97-AF65-F5344CB8AC3E}">
        <p14:creationId xmlns:p14="http://schemas.microsoft.com/office/powerpoint/2010/main" val="355602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D5328-A22B-4691-979C-5B99340FC640}" type="slidenum">
              <a:rPr lang="en-US" smtClean="0"/>
              <a:pPr/>
              <a:t>‹#›</a:t>
            </a:fld>
            <a:endParaRPr lang="en-US"/>
          </a:p>
        </p:txBody>
      </p:sp>
    </p:spTree>
    <p:extLst>
      <p:ext uri="{BB962C8B-B14F-4D97-AF65-F5344CB8AC3E}">
        <p14:creationId xmlns:p14="http://schemas.microsoft.com/office/powerpoint/2010/main" val="338871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D5328-A22B-4691-979C-5B99340FC640}" type="slidenum">
              <a:rPr lang="en-US" smtClean="0"/>
              <a:pPr/>
              <a:t>‹#›</a:t>
            </a:fld>
            <a:endParaRPr lang="en-US"/>
          </a:p>
        </p:txBody>
      </p:sp>
    </p:spTree>
    <p:extLst>
      <p:ext uri="{BB962C8B-B14F-4D97-AF65-F5344CB8AC3E}">
        <p14:creationId xmlns:p14="http://schemas.microsoft.com/office/powerpoint/2010/main" val="87675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D5328-A22B-4691-979C-5B99340FC640}" type="slidenum">
              <a:rPr lang="en-US" smtClean="0"/>
              <a:pPr/>
              <a:t>‹#›</a:t>
            </a:fld>
            <a:endParaRPr lang="en-US"/>
          </a:p>
        </p:txBody>
      </p:sp>
    </p:spTree>
    <p:extLst>
      <p:ext uri="{BB962C8B-B14F-4D97-AF65-F5344CB8AC3E}">
        <p14:creationId xmlns:p14="http://schemas.microsoft.com/office/powerpoint/2010/main" val="23177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3D5328-A22B-4691-979C-5B99340FC640}" type="slidenum">
              <a:rPr lang="en-US" smtClean="0"/>
              <a:pPr/>
              <a:t>‹#›</a:t>
            </a:fld>
            <a:endParaRPr lang="en-US"/>
          </a:p>
        </p:txBody>
      </p:sp>
    </p:spTree>
    <p:extLst>
      <p:ext uri="{BB962C8B-B14F-4D97-AF65-F5344CB8AC3E}">
        <p14:creationId xmlns:p14="http://schemas.microsoft.com/office/powerpoint/2010/main" val="310877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3D5328-A22B-4691-979C-5B99340FC640}"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3200400"/>
            <a:ext cx="3378200" cy="2374900"/>
          </a:xfrm>
          <a:prstGeom prst="rect">
            <a:avLst/>
          </a:prstGeom>
        </p:spPr>
      </p:pic>
    </p:spTree>
    <p:extLst>
      <p:ext uri="{BB962C8B-B14F-4D97-AF65-F5344CB8AC3E}">
        <p14:creationId xmlns:p14="http://schemas.microsoft.com/office/powerpoint/2010/main" val="311306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3D5328-A22B-4691-979C-5B99340FC640}" type="slidenum">
              <a:rPr lang="en-US" smtClean="0"/>
              <a:pPr/>
              <a:t>‹#›</a:t>
            </a:fld>
            <a:endParaRPr lang="en-US"/>
          </a:p>
        </p:txBody>
      </p:sp>
    </p:spTree>
    <p:extLst>
      <p:ext uri="{BB962C8B-B14F-4D97-AF65-F5344CB8AC3E}">
        <p14:creationId xmlns:p14="http://schemas.microsoft.com/office/powerpoint/2010/main" val="3658577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D5328-A22B-4691-979C-5B99340FC640}" type="slidenum">
              <a:rPr lang="en-US" smtClean="0"/>
              <a:pPr/>
              <a:t>‹#›</a:t>
            </a:fld>
            <a:endParaRPr lang="en-US"/>
          </a:p>
        </p:txBody>
      </p:sp>
    </p:spTree>
    <p:extLst>
      <p:ext uri="{BB962C8B-B14F-4D97-AF65-F5344CB8AC3E}">
        <p14:creationId xmlns:p14="http://schemas.microsoft.com/office/powerpoint/2010/main" val="172106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D5328-A22B-4691-979C-5B99340FC640}" type="slidenum">
              <a:rPr lang="en-US" smtClean="0"/>
              <a:pPr/>
              <a:t>‹#›</a:t>
            </a:fld>
            <a:endParaRPr lang="en-US"/>
          </a:p>
        </p:txBody>
      </p:sp>
    </p:spTree>
    <p:extLst>
      <p:ext uri="{BB962C8B-B14F-4D97-AF65-F5344CB8AC3E}">
        <p14:creationId xmlns:p14="http://schemas.microsoft.com/office/powerpoint/2010/main" val="420864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D5328-A22B-4691-979C-5B99340FC640}" type="slidenum">
              <a:rPr lang="en-US" smtClean="0"/>
              <a:pPr/>
              <a:t>‹#›</a:t>
            </a:fld>
            <a:endParaRPr lang="en-US"/>
          </a:p>
        </p:txBody>
      </p:sp>
    </p:spTree>
    <p:extLst>
      <p:ext uri="{BB962C8B-B14F-4D97-AF65-F5344CB8AC3E}">
        <p14:creationId xmlns:p14="http://schemas.microsoft.com/office/powerpoint/2010/main" val="3772549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6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229600" cy="1676400"/>
          </a:xfrm>
        </p:spPr>
        <p:txBody>
          <a:bodyPr vert="horz" anchor="ctr" anchorCtr="0">
            <a:noAutofit/>
          </a:bodyPr>
          <a:lstStyle/>
          <a:p>
            <a:r>
              <a:rPr lang="en-US" sz="5400" b="1" dirty="0" smtClean="0"/>
              <a:t>Sustaining HPC Curricula</a:t>
            </a:r>
            <a:br>
              <a:rPr lang="en-US" sz="5400" b="1" dirty="0" smtClean="0"/>
            </a:br>
            <a:r>
              <a:rPr lang="en-US" sz="4800" b="1" dirty="0" smtClean="0"/>
              <a:t>at a Regional Institution</a:t>
            </a:r>
            <a:endParaRPr lang="en-US" sz="4800" i="1" dirty="0"/>
          </a:p>
        </p:txBody>
      </p:sp>
      <p:sp>
        <p:nvSpPr>
          <p:cNvPr id="3" name="TextBox 2"/>
          <p:cNvSpPr txBox="1"/>
          <p:nvPr/>
        </p:nvSpPr>
        <p:spPr>
          <a:xfrm>
            <a:off x="533400" y="4038600"/>
            <a:ext cx="8077200" cy="1384995"/>
          </a:xfrm>
          <a:prstGeom prst="rect">
            <a:avLst/>
          </a:prstGeom>
          <a:noFill/>
        </p:spPr>
        <p:txBody>
          <a:bodyPr vert="horz" wrap="square" rtlCol="0" anchor="ctr" anchorCtr="0">
            <a:spAutoFit/>
          </a:bodyPr>
          <a:lstStyle/>
          <a:p>
            <a:pPr algn="ctr"/>
            <a:r>
              <a:rPr lang="en-US" sz="2800" b="1" dirty="0" smtClean="0">
                <a:latin typeface="Calibri" pitchFamily="34" charset="0"/>
                <a:cs typeface="Times New Roman" pitchFamily="18" charset="0"/>
              </a:rPr>
              <a:t>Karl Frinkle - Mike Morris</a:t>
            </a:r>
          </a:p>
          <a:p>
            <a:pPr algn="ctr"/>
            <a:r>
              <a:rPr lang="en-US" sz="2800" dirty="0" smtClean="0">
                <a:latin typeface="Calibri" pitchFamily="34" charset="0"/>
                <a:cs typeface="Times New Roman" pitchFamily="18" charset="0"/>
              </a:rPr>
              <a:t>Work in Progress</a:t>
            </a:r>
          </a:p>
          <a:p>
            <a:pPr algn="ctr"/>
            <a:r>
              <a:rPr lang="en-US" sz="2800" dirty="0" smtClean="0">
                <a:latin typeface="Calibri" pitchFamily="34" charset="0"/>
                <a:cs typeface="Times New Roman" pitchFamily="18" charset="0"/>
              </a:rPr>
              <a:t>since 2006 or so</a:t>
            </a:r>
            <a:endParaRPr lang="en-US" sz="2400" dirty="0">
              <a:latin typeface="Calibri" pitchFamily="34"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7100" y="3008694"/>
            <a:ext cx="2209800" cy="496506"/>
          </a:xfrm>
          <a:prstGeom prst="rect">
            <a:avLst/>
          </a:prstGeom>
        </p:spPr>
      </p:pic>
    </p:spTree>
    <p:extLst>
      <p:ext uri="{BB962C8B-B14F-4D97-AF65-F5344CB8AC3E}">
        <p14:creationId xmlns:p14="http://schemas.microsoft.com/office/powerpoint/2010/main" val="1561440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00_0085.JPG"/>
          <p:cNvPicPr>
            <a:picLocks noChangeAspect="1"/>
          </p:cNvPicPr>
          <p:nvPr/>
        </p:nvPicPr>
        <p:blipFill>
          <a:blip r:embed="rId3" cstate="print"/>
          <a:srcRect l="10369" r="12442"/>
          <a:stretch>
            <a:fillRect/>
          </a:stretch>
        </p:blipFill>
        <p:spPr>
          <a:xfrm>
            <a:off x="4648200" y="1371600"/>
            <a:ext cx="4233333" cy="4113283"/>
          </a:xfrm>
          <a:prstGeom prst="rect">
            <a:avLst/>
          </a:prstGeom>
          <a:ln w="38100">
            <a:noFill/>
          </a:ln>
          <a:effectLst>
            <a:innerShdw blurRad="114300">
              <a:prstClr val="black"/>
            </a:innerShdw>
          </a:effectLst>
        </p:spPr>
      </p:pic>
      <p:sp>
        <p:nvSpPr>
          <p:cNvPr id="8" name="Title 1"/>
          <p:cNvSpPr txBox="1">
            <a:spLocks/>
          </p:cNvSpPr>
          <p:nvPr/>
        </p:nvSpPr>
        <p:spPr>
          <a:xfrm>
            <a:off x="304800" y="152400"/>
            <a:ext cx="7467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b="1" dirty="0" smtClean="0"/>
              <a:t>Progressing to . . .</a:t>
            </a:r>
            <a:endParaRPr lang="en-US" sz="5400" dirty="0"/>
          </a:p>
        </p:txBody>
      </p:sp>
      <p:sp>
        <p:nvSpPr>
          <p:cNvPr id="5" name="Content Placeholder 2"/>
          <p:cNvSpPr txBox="1">
            <a:spLocks/>
          </p:cNvSpPr>
          <p:nvPr/>
        </p:nvSpPr>
        <p:spPr>
          <a:xfrm>
            <a:off x="76200" y="1752600"/>
            <a:ext cx="4648200" cy="2819400"/>
          </a:xfrm>
          <a:prstGeom prst="rect">
            <a:avLst/>
          </a:prstGeom>
        </p:spPr>
        <p:txBody>
          <a:bodyPr>
            <a:noAutofit/>
          </a:bodyPr>
          <a:lstStyle/>
          <a:p>
            <a:pPr marL="342900" indent="-342900">
              <a:spcBef>
                <a:spcPct val="20000"/>
              </a:spcBef>
              <a:buFont typeface="Arial" pitchFamily="34" charset="0"/>
              <a:buChar char="•"/>
              <a:defRPr/>
            </a:pPr>
            <a:r>
              <a:rPr lang="en-US" sz="2800" b="1" dirty="0">
                <a:latin typeface="Times New Roman" pitchFamily="18" charset="0"/>
                <a:cs typeface="Times New Roman" pitchFamily="18" charset="0"/>
              </a:rPr>
              <a:t>Phone guys gave us a rack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Much more photogenic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Same computers</a:t>
            </a:r>
          </a:p>
          <a:p>
            <a:pPr marL="342900" indent="-342900">
              <a:spcBef>
                <a:spcPct val="20000"/>
              </a:spcBef>
              <a:buFont typeface="Arial" pitchFamily="34" charset="0"/>
              <a:buChar char="•"/>
              <a:defRPr/>
            </a:pPr>
            <a:r>
              <a:rPr lang="en-US" sz="2800" b="1" dirty="0" smtClean="0">
                <a:latin typeface="Times New Roman" pitchFamily="18" charset="0"/>
                <a:cs typeface="Times New Roman" pitchFamily="18" charset="0"/>
              </a:rPr>
              <a:t>Added a remote head node</a:t>
            </a:r>
          </a:p>
          <a:p>
            <a:pPr marL="342900" indent="-342900">
              <a:spcBef>
                <a:spcPct val="20000"/>
              </a:spcBef>
              <a:buFont typeface="Arial" pitchFamily="34" charset="0"/>
              <a:buChar char="•"/>
              <a:defRPr/>
            </a:pPr>
            <a:r>
              <a:rPr lang="en-US" sz="2800" b="1" dirty="0" smtClean="0">
                <a:latin typeface="Times New Roman" pitchFamily="18" charset="0"/>
                <a:cs typeface="Times New Roman" pitchFamily="18" charset="0"/>
              </a:rPr>
              <a:t>Custom Power Cord</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79520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00_0085.JPG"/>
          <p:cNvPicPr>
            <a:picLocks noChangeAspect="1"/>
          </p:cNvPicPr>
          <p:nvPr/>
        </p:nvPicPr>
        <p:blipFill>
          <a:blip r:embed="rId3" cstate="print"/>
          <a:srcRect l="10369" r="12442"/>
          <a:stretch>
            <a:fillRect/>
          </a:stretch>
        </p:blipFill>
        <p:spPr>
          <a:xfrm>
            <a:off x="4648200" y="1371600"/>
            <a:ext cx="4233333" cy="4113283"/>
          </a:xfrm>
          <a:prstGeom prst="rect">
            <a:avLst/>
          </a:prstGeom>
          <a:ln w="38100">
            <a:noFill/>
          </a:ln>
          <a:effectLst>
            <a:innerShdw blurRad="114300">
              <a:prstClr val="black"/>
            </a:innerShdw>
          </a:effectLst>
        </p:spPr>
      </p:pic>
      <p:sp>
        <p:nvSpPr>
          <p:cNvPr id="8" name="Title 1"/>
          <p:cNvSpPr txBox="1">
            <a:spLocks/>
          </p:cNvSpPr>
          <p:nvPr/>
        </p:nvSpPr>
        <p:spPr>
          <a:xfrm>
            <a:off x="304800" y="152400"/>
            <a:ext cx="7467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b="1" dirty="0" smtClean="0"/>
              <a:t>Progressing to . . .</a:t>
            </a:r>
            <a:endParaRPr lang="en-US" sz="5400" dirty="0"/>
          </a:p>
        </p:txBody>
      </p:sp>
      <p:sp>
        <p:nvSpPr>
          <p:cNvPr id="5" name="Content Placeholder 2"/>
          <p:cNvSpPr txBox="1">
            <a:spLocks/>
          </p:cNvSpPr>
          <p:nvPr/>
        </p:nvSpPr>
        <p:spPr>
          <a:xfrm>
            <a:off x="76200" y="1752600"/>
            <a:ext cx="4648200" cy="2819400"/>
          </a:xfrm>
          <a:prstGeom prst="rect">
            <a:avLst/>
          </a:prstGeom>
        </p:spPr>
        <p:txBody>
          <a:bodyPr>
            <a:noAutofit/>
          </a:bodyPr>
          <a:lstStyle/>
          <a:p>
            <a:pPr marL="342900" indent="-342900">
              <a:spcBef>
                <a:spcPct val="20000"/>
              </a:spcBef>
              <a:buFont typeface="Arial" pitchFamily="34" charset="0"/>
              <a:buChar char="•"/>
              <a:defRPr/>
            </a:pPr>
            <a:r>
              <a:rPr lang="en-US" sz="2800" b="1" dirty="0">
                <a:latin typeface="Times New Roman" pitchFamily="18" charset="0"/>
                <a:cs typeface="Times New Roman" pitchFamily="18" charset="0"/>
              </a:rPr>
              <a:t>Phone guys gave us a rack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Much more photogenic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Same computers</a:t>
            </a:r>
          </a:p>
          <a:p>
            <a:pPr marL="342900" indent="-342900">
              <a:spcBef>
                <a:spcPct val="20000"/>
              </a:spcBef>
              <a:buFont typeface="Arial" pitchFamily="34" charset="0"/>
              <a:buChar char="•"/>
              <a:defRPr/>
            </a:pPr>
            <a:r>
              <a:rPr lang="en-US" sz="2800" b="1" dirty="0" smtClean="0">
                <a:latin typeface="Times New Roman" pitchFamily="18" charset="0"/>
                <a:cs typeface="Times New Roman" pitchFamily="18" charset="0"/>
              </a:rPr>
              <a:t>Added a remote head node</a:t>
            </a:r>
          </a:p>
          <a:p>
            <a:pPr marL="342900" indent="-342900">
              <a:spcBef>
                <a:spcPct val="20000"/>
              </a:spcBef>
              <a:buFont typeface="Arial" pitchFamily="34" charset="0"/>
              <a:buChar char="•"/>
              <a:defRPr/>
            </a:pPr>
            <a:r>
              <a:rPr lang="en-US" sz="2800" b="1" dirty="0" smtClean="0">
                <a:latin typeface="Times New Roman" pitchFamily="18" charset="0"/>
                <a:cs typeface="Times New Roman" pitchFamily="18" charset="0"/>
              </a:rPr>
              <a:t>Custom Power Cord</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2" name="TextBox 1"/>
          <p:cNvSpPr txBox="1"/>
          <p:nvPr/>
        </p:nvSpPr>
        <p:spPr>
          <a:xfrm>
            <a:off x="1752600" y="1889120"/>
            <a:ext cx="5791200" cy="3139321"/>
          </a:xfrm>
          <a:prstGeom prst="rect">
            <a:avLst/>
          </a:prstGeom>
          <a:gradFill>
            <a:gsLst>
              <a:gs pos="0">
                <a:srgbClr val="8488C4"/>
              </a:gs>
              <a:gs pos="53000">
                <a:srgbClr val="D4DEFF"/>
              </a:gs>
              <a:gs pos="83000">
                <a:srgbClr val="D4DEFF"/>
              </a:gs>
              <a:gs pos="100000">
                <a:srgbClr val="96AB94"/>
              </a:gs>
            </a:gsLst>
            <a:path path="circle">
              <a:fillToRect l="100000" t="100000"/>
            </a:path>
          </a:gradFill>
          <a:ln w="152400" cmpd="thinThick">
            <a:solidFill>
              <a:srgbClr val="FF0000"/>
            </a:solidFill>
          </a:ln>
        </p:spPr>
        <p:txBody>
          <a:bodyPr wrap="square" rtlCol="0">
            <a:spAutoFit/>
          </a:bodyPr>
          <a:lstStyle/>
          <a:p>
            <a:pPr algn="ctr"/>
            <a:r>
              <a:rPr lang="en-US" sz="6600" b="1" dirty="0" smtClean="0">
                <a:solidFill>
                  <a:srgbClr val="663300"/>
                </a:solidFill>
              </a:rPr>
              <a:t>2009</a:t>
            </a:r>
          </a:p>
          <a:p>
            <a:pPr algn="ctr"/>
            <a:r>
              <a:rPr lang="en-US" sz="6600" b="1" dirty="0" smtClean="0">
                <a:solidFill>
                  <a:srgbClr val="663300"/>
                </a:solidFill>
              </a:rPr>
              <a:t>Quake Server!</a:t>
            </a:r>
          </a:p>
          <a:p>
            <a:pPr algn="ctr"/>
            <a:r>
              <a:rPr lang="en-US" sz="6600" b="1" dirty="0" err="1" smtClean="0">
                <a:solidFill>
                  <a:srgbClr val="663300"/>
                </a:solidFill>
              </a:rPr>
              <a:t>Grrr</a:t>
            </a:r>
            <a:r>
              <a:rPr lang="en-US" sz="6600" b="1" dirty="0" smtClean="0">
                <a:solidFill>
                  <a:srgbClr val="663300"/>
                </a:solidFill>
              </a:rPr>
              <a:t> . . .</a:t>
            </a:r>
            <a:endParaRPr lang="en-US" sz="6600" b="1" dirty="0">
              <a:solidFill>
                <a:srgbClr val="663300"/>
              </a:solidFill>
            </a:endParaRPr>
          </a:p>
        </p:txBody>
      </p:sp>
    </p:spTree>
    <p:extLst>
      <p:ext uri="{BB962C8B-B14F-4D97-AF65-F5344CB8AC3E}">
        <p14:creationId xmlns:p14="http://schemas.microsoft.com/office/powerpoint/2010/main" val="283970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4800" y="152400"/>
            <a:ext cx="80772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t>2011 – We Arrived . . .</a:t>
            </a:r>
            <a:endParaRPr lang="en-US" sz="6000" dirty="0"/>
          </a:p>
        </p:txBody>
      </p:sp>
      <p:sp>
        <p:nvSpPr>
          <p:cNvPr id="2" name="TextBox 1"/>
          <p:cNvSpPr txBox="1"/>
          <p:nvPr/>
        </p:nvSpPr>
        <p:spPr>
          <a:xfrm>
            <a:off x="914400" y="1905000"/>
            <a:ext cx="7315200" cy="2862322"/>
          </a:xfrm>
          <a:prstGeom prst="rect">
            <a:avLst/>
          </a:prstGeom>
          <a:solidFill>
            <a:schemeClr val="tx2">
              <a:lumMod val="40000"/>
              <a:lumOff val="60000"/>
            </a:schemeClr>
          </a:solidFill>
          <a:ln w="114300" cmpd="thinThick">
            <a:solidFill>
              <a:srgbClr val="FF0000"/>
            </a:solidFill>
          </a:ln>
        </p:spPr>
        <p:txBody>
          <a:bodyPr wrap="square" rtlCol="0">
            <a:spAutoFit/>
          </a:bodyPr>
          <a:lstStyle/>
          <a:p>
            <a:pPr algn="ctr"/>
            <a:r>
              <a:rPr lang="en-US" sz="3600" b="1" dirty="0" smtClean="0">
                <a:solidFill>
                  <a:srgbClr val="7030A0"/>
                </a:solidFill>
              </a:rPr>
              <a:t>We applied and were awarded a </a:t>
            </a:r>
            <a:r>
              <a:rPr lang="en-US" sz="3600" b="1" u="sng" dirty="0" err="1" smtClean="0">
                <a:solidFill>
                  <a:srgbClr val="FF0000"/>
                </a:solidFill>
              </a:rPr>
              <a:t>LittleFe</a:t>
            </a:r>
            <a:r>
              <a:rPr lang="en-US" sz="3600" b="1" dirty="0" smtClean="0">
                <a:solidFill>
                  <a:srgbClr val="7030A0"/>
                </a:solidFill>
              </a:rPr>
              <a:t>! We felt that this would give  our efforts a recognized legitimacy in the HPC world to inject this technology into our curriculum.</a:t>
            </a:r>
            <a:endParaRPr lang="en-US" sz="3600" b="1" dirty="0">
              <a:solidFill>
                <a:srgbClr val="7030A0"/>
              </a:solidFill>
            </a:endParaRPr>
          </a:p>
        </p:txBody>
      </p:sp>
    </p:spTree>
    <p:extLst>
      <p:ext uri="{BB962C8B-B14F-4D97-AF65-F5344CB8AC3E}">
        <p14:creationId xmlns:p14="http://schemas.microsoft.com/office/powerpoint/2010/main" val="329384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4800" y="152400"/>
            <a:ext cx="80772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t>2011 – We Arrived . . .</a:t>
            </a:r>
            <a:endParaRPr lang="en-US" sz="60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295400"/>
            <a:ext cx="5562600" cy="4171950"/>
          </a:xfrm>
          <a:prstGeom prst="rect">
            <a:avLst/>
          </a:prstGeom>
          <a:ln w="38100" cmpd="thickThin">
            <a:solidFill>
              <a:srgbClr val="FF0000"/>
            </a:solidFill>
          </a:ln>
        </p:spPr>
      </p:pic>
    </p:spTree>
    <p:extLst>
      <p:ext uri="{BB962C8B-B14F-4D97-AF65-F5344CB8AC3E}">
        <p14:creationId xmlns:p14="http://schemas.microsoft.com/office/powerpoint/2010/main" val="374662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17306"/>
          </a:xfrm>
          <a:prstGeom prst="rect">
            <a:avLst/>
          </a:prstGeom>
          <a:noFill/>
        </p:spPr>
        <p:txBody>
          <a:bodyPr wrap="square" rtlCol="0">
            <a:spAutoFit/>
          </a:bodyPr>
          <a:lstStyle/>
          <a:p>
            <a:r>
              <a:rPr lang="en-US" b="1" dirty="0" smtClean="0">
                <a:solidFill>
                  <a:schemeClr val="bg2">
                    <a:lumMod val="75000"/>
                  </a:schemeClr>
                </a:solidFill>
                <a:latin typeface="Courier New" pitchFamily="49" charset="0"/>
                <a:cs typeface="Courier New" pitchFamily="49" charset="0"/>
              </a:rPr>
              <a:t>1001010010101001010010100100101010000111101010101000011101010100101010101010111100101001001010010101010110101010111010101010001001</a:t>
            </a:r>
          </a:p>
          <a:p>
            <a:r>
              <a:rPr lang="en-US" b="1" dirty="0" smtClean="0">
                <a:solidFill>
                  <a:schemeClr val="bg2">
                    <a:lumMod val="75000"/>
                  </a:schemeClr>
                </a:solidFill>
                <a:latin typeface="Courier New" pitchFamily="49" charset="0"/>
                <a:cs typeface="Courier New" pitchFamily="49" charset="0"/>
              </a:rPr>
              <a:t>0010101010010000010101000010101000010101001000011010111100101000100100100010001001010010101001010010100100101010000111101010101000011101010100101010101010111100101001001010010101010110101010111010101010001001001010101001000001010100001010100001010100100001101011110010100010010010001000100101001010100101001010010010101000011110101010100001110101010010101010101011110010100100101001010101011010101011101010101000100100101010100100000101010000101010000101010010000110101111001010001001001000100010010100101010010100101001001010100001111010101010000111010101001010101010101111001010010010100101010101101010101110101010100010010010101010010000010101000010101000010101001000011010111100101000100100100010001111001010001001001000100010010100101010010100101001001010100001111010101010000111010101001010101010101111001010010010100101010101101010101110101010100010010010101010010000010101000010101000010101001000011010111100101000100100100010001001010010101001010010100100101010000111101010101000011101010100101010101010111100101001001010010101010110101010111010101010001001001010101001000001010100001010100001010</a:t>
            </a:r>
          </a:p>
          <a:p>
            <a:r>
              <a:rPr lang="en-US" b="1" dirty="0">
                <a:solidFill>
                  <a:schemeClr val="bg2">
                    <a:lumMod val="75000"/>
                  </a:schemeClr>
                </a:solidFill>
                <a:latin typeface="Courier New" pitchFamily="49" charset="0"/>
                <a:cs typeface="Courier New" pitchFamily="49" charset="0"/>
              </a:rPr>
              <a:t>1001010010101001010010100100101010000111101010101000011101010100101010101010111100101001001010010101010110101010111010101010001001</a:t>
            </a:r>
          </a:p>
          <a:p>
            <a:r>
              <a:rPr lang="en-US" b="1" dirty="0" smtClean="0">
                <a:solidFill>
                  <a:schemeClr val="bg2">
                    <a:lumMod val="75000"/>
                  </a:schemeClr>
                </a:solidFill>
                <a:latin typeface="Courier New" pitchFamily="49" charset="0"/>
                <a:cs typeface="Courier New" pitchFamily="49" charset="0"/>
              </a:rPr>
              <a:t>001010101001000001010100001010100001010100100001101011110010100010010010001000100101001010100101001010010010101000011110101010100001110101010010101010101011110010100100101001010101011010101011101</a:t>
            </a:r>
          </a:p>
          <a:p>
            <a:r>
              <a:rPr lang="en-US" b="1" dirty="0">
                <a:solidFill>
                  <a:schemeClr val="bg2">
                    <a:lumMod val="75000"/>
                  </a:schemeClr>
                </a:solidFill>
                <a:latin typeface="Courier New" pitchFamily="49" charset="0"/>
                <a:cs typeface="Courier New" pitchFamily="49" charset="0"/>
              </a:rPr>
              <a:t>01110101010010101010101011110010100100101001010101011010101011101</a:t>
            </a:r>
          </a:p>
        </p:txBody>
      </p:sp>
      <p:sp>
        <p:nvSpPr>
          <p:cNvPr id="2" name="Slide Number Placeholder 1"/>
          <p:cNvSpPr>
            <a:spLocks noGrp="1"/>
          </p:cNvSpPr>
          <p:nvPr>
            <p:ph type="sldNum" sz="quarter" idx="12"/>
          </p:nvPr>
        </p:nvSpPr>
        <p:spPr/>
        <p:txBody>
          <a:bodyPr/>
          <a:lstStyle/>
          <a:p>
            <a:fld id="{BC3D5328-A22B-4691-979C-5B99340FC640}" type="slidenum">
              <a:rPr lang="en-US" smtClean="0"/>
              <a:t>14</a:t>
            </a:fld>
            <a:endParaRPr lang="en-US"/>
          </a:p>
        </p:txBody>
      </p:sp>
      <p:sp>
        <p:nvSpPr>
          <p:cNvPr id="5" name="TextBox 4"/>
          <p:cNvSpPr txBox="1"/>
          <p:nvPr/>
        </p:nvSpPr>
        <p:spPr>
          <a:xfrm>
            <a:off x="381000" y="235711"/>
            <a:ext cx="8305800" cy="830997"/>
          </a:xfrm>
          <a:prstGeom prst="rect">
            <a:avLst/>
          </a:prstGeom>
          <a:solidFill>
            <a:schemeClr val="tx2">
              <a:lumMod val="40000"/>
              <a:lumOff val="60000"/>
            </a:schemeClr>
          </a:solidFill>
          <a:ln w="25400">
            <a:solidFill>
              <a:srgbClr val="FF0000"/>
            </a:solidFill>
          </a:ln>
        </p:spPr>
        <p:txBody>
          <a:bodyPr wrap="square" rtlCol="0">
            <a:spAutoFit/>
          </a:bodyPr>
          <a:lstStyle/>
          <a:p>
            <a:pPr algn="ctr"/>
            <a:r>
              <a:rPr lang="en-US" sz="4800" b="1" dirty="0" smtClean="0"/>
              <a:t>Our Wonderful </a:t>
            </a:r>
            <a:r>
              <a:rPr lang="en-US" sz="4800" b="1" dirty="0" err="1" smtClean="0"/>
              <a:t>LittleFe</a:t>
            </a:r>
            <a:endParaRPr lang="en-US" sz="4800" b="1" dirty="0"/>
          </a:p>
        </p:txBody>
      </p:sp>
      <p:sp>
        <p:nvSpPr>
          <p:cNvPr id="6" name="TextBox 5"/>
          <p:cNvSpPr txBox="1"/>
          <p:nvPr/>
        </p:nvSpPr>
        <p:spPr>
          <a:xfrm>
            <a:off x="1265657" y="5952034"/>
            <a:ext cx="6765086" cy="769441"/>
          </a:xfrm>
          <a:prstGeom prst="rect">
            <a:avLst/>
          </a:prstGeom>
          <a:solidFill>
            <a:schemeClr val="tx2">
              <a:lumMod val="40000"/>
              <a:lumOff val="60000"/>
            </a:schemeClr>
          </a:solidFill>
          <a:ln w="25400">
            <a:solidFill>
              <a:srgbClr val="FF0000"/>
            </a:solidFill>
          </a:ln>
        </p:spPr>
        <p:txBody>
          <a:bodyPr wrap="square" rtlCol="0">
            <a:spAutoFit/>
          </a:bodyPr>
          <a:lstStyle/>
          <a:p>
            <a:pPr algn="ctr"/>
            <a:r>
              <a:rPr lang="en-US" sz="4400" b="1" dirty="0" smtClean="0"/>
              <a:t>We called it “The Kraken”</a:t>
            </a:r>
            <a:endParaRPr lang="en-US" sz="44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5657" y="1321469"/>
            <a:ext cx="6765086" cy="4374368"/>
          </a:xfrm>
          <a:prstGeom prst="rect">
            <a:avLst/>
          </a:prstGeom>
        </p:spPr>
      </p:pic>
      <p:pic>
        <p:nvPicPr>
          <p:cNvPr id="7" name="Picture 6" descr="LittleFe_Closeup.JPG"/>
          <p:cNvPicPr>
            <a:picLocks noChangeAspect="1"/>
          </p:cNvPicPr>
          <p:nvPr/>
        </p:nvPicPr>
        <p:blipFill>
          <a:blip r:embed="rId3" cstate="print"/>
          <a:stretch>
            <a:fillRect/>
          </a:stretch>
        </p:blipFill>
        <p:spPr>
          <a:xfrm rot="20627710">
            <a:off x="4006577" y="1812990"/>
            <a:ext cx="2743691" cy="2057768"/>
          </a:xfrm>
          <a:prstGeom prst="rect">
            <a:avLst/>
          </a:prstGeom>
          <a:ln w="38100" cmpd="thickThin">
            <a:solidFill>
              <a:srgbClr val="FF0000"/>
            </a:solidFill>
          </a:ln>
        </p:spPr>
      </p:pic>
    </p:spTree>
    <p:extLst>
      <p:ext uri="{BB962C8B-B14F-4D97-AF65-F5344CB8AC3E}">
        <p14:creationId xmlns:p14="http://schemas.microsoft.com/office/powerpoint/2010/main" val="3974713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295400"/>
            <a:ext cx="6145969" cy="4069143"/>
          </a:xfrm>
          <a:prstGeom prst="rect">
            <a:avLst/>
          </a:prstGeom>
        </p:spPr>
      </p:pic>
      <p:sp>
        <p:nvSpPr>
          <p:cNvPr id="6" name="Title 1"/>
          <p:cNvSpPr txBox="1">
            <a:spLocks/>
          </p:cNvSpPr>
          <p:nvPr/>
        </p:nvSpPr>
        <p:spPr>
          <a:xfrm>
            <a:off x="304800" y="152400"/>
            <a:ext cx="8686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t>Then We Got Comfy with Sooner!</a:t>
            </a:r>
            <a:endParaRPr lang="en-US" sz="4800" dirty="0"/>
          </a:p>
        </p:txBody>
      </p:sp>
    </p:spTree>
    <p:extLst>
      <p:ext uri="{BB962C8B-B14F-4D97-AF65-F5344CB8AC3E}">
        <p14:creationId xmlns:p14="http://schemas.microsoft.com/office/powerpoint/2010/main" val="1825708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3D5328-A22B-4691-979C-5B99340FC640}" type="slidenum">
              <a:rPr lang="en-US" smtClean="0"/>
              <a:pPr/>
              <a:t>16</a:t>
            </a:fld>
            <a:endParaRPr lang="en-US"/>
          </a:p>
        </p:txBody>
      </p:sp>
      <p:sp>
        <p:nvSpPr>
          <p:cNvPr id="3" name="TextBox 2"/>
          <p:cNvSpPr txBox="1"/>
          <p:nvPr/>
        </p:nvSpPr>
        <p:spPr>
          <a:xfrm>
            <a:off x="533400" y="1745900"/>
            <a:ext cx="2209800" cy="954107"/>
          </a:xfrm>
          <a:prstGeom prst="rect">
            <a:avLst/>
          </a:prstGeom>
          <a:solidFill>
            <a:schemeClr val="accent1"/>
          </a:solidFill>
          <a:ln>
            <a:solidFill>
              <a:schemeClr val="accent1"/>
            </a:solidFill>
          </a:ln>
        </p:spPr>
        <p:txBody>
          <a:bodyPr wrap="square" rtlCol="0">
            <a:spAutoFit/>
          </a:bodyPr>
          <a:lstStyle/>
          <a:p>
            <a:pPr algn="ctr"/>
            <a:r>
              <a:rPr lang="en-US" sz="2800" b="1" dirty="0" smtClean="0">
                <a:solidFill>
                  <a:schemeClr val="bg1"/>
                </a:solidFill>
              </a:rPr>
              <a:t>Moment of</a:t>
            </a:r>
          </a:p>
          <a:p>
            <a:pPr algn="ctr"/>
            <a:r>
              <a:rPr lang="en-US" sz="2800" b="1" dirty="0" smtClean="0">
                <a:solidFill>
                  <a:schemeClr val="bg1"/>
                </a:solidFill>
              </a:rPr>
              <a:t>transition.</a:t>
            </a:r>
            <a:endParaRPr lang="en-US" sz="2800"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66800"/>
            <a:ext cx="2209800" cy="4965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28600"/>
            <a:ext cx="5335215" cy="3988709"/>
          </a:xfrm>
          <a:prstGeom prst="rect">
            <a:avLst/>
          </a:prstGeom>
        </p:spPr>
      </p:pic>
      <p:sp>
        <p:nvSpPr>
          <p:cNvPr id="7" name="TextBox 6"/>
          <p:cNvSpPr txBox="1"/>
          <p:nvPr/>
        </p:nvSpPr>
        <p:spPr>
          <a:xfrm>
            <a:off x="533400" y="4724400"/>
            <a:ext cx="8077200" cy="1323439"/>
          </a:xfrm>
          <a:prstGeom prst="rect">
            <a:avLst/>
          </a:prstGeom>
          <a:noFill/>
        </p:spPr>
        <p:txBody>
          <a:bodyPr wrap="square" rtlCol="0">
            <a:spAutoFit/>
          </a:bodyPr>
          <a:lstStyle/>
          <a:p>
            <a:pPr algn="ctr"/>
            <a:r>
              <a:rPr lang="en-US" sz="8000" b="1" dirty="0" smtClean="0">
                <a:solidFill>
                  <a:srgbClr val="FF0000"/>
                </a:solidFill>
                <a:latin typeface="Amienne" panose="04000508060000020003" pitchFamily="82" charset="0"/>
              </a:rPr>
              <a:t>. . . and now a word from Karl . . .</a:t>
            </a:r>
            <a:endParaRPr lang="en-US" sz="8000" b="1" dirty="0">
              <a:solidFill>
                <a:srgbClr val="FF0000"/>
              </a:solidFill>
              <a:latin typeface="Amienne" panose="04000508060000020003" pitchFamily="82" charset="0"/>
            </a:endParaRPr>
          </a:p>
        </p:txBody>
      </p:sp>
    </p:spTree>
    <p:extLst>
      <p:ext uri="{BB962C8B-B14F-4D97-AF65-F5344CB8AC3E}">
        <p14:creationId xmlns:p14="http://schemas.microsoft.com/office/powerpoint/2010/main" val="3034504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152400"/>
            <a:ext cx="8686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2014 – We Built Three </a:t>
            </a:r>
          </a:p>
          <a:p>
            <a:r>
              <a:rPr lang="en-US" b="1" dirty="0" smtClean="0"/>
              <a:t>“Junk” Clusters - Eerily Reliable!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100" y="1371600"/>
            <a:ext cx="5410200" cy="4057650"/>
          </a:xfrm>
          <a:prstGeom prst="rect">
            <a:avLst/>
          </a:prstGeom>
        </p:spPr>
      </p:pic>
    </p:spTree>
    <p:extLst>
      <p:ext uri="{BB962C8B-B14F-4D97-AF65-F5344CB8AC3E}">
        <p14:creationId xmlns:p14="http://schemas.microsoft.com/office/powerpoint/2010/main" val="1509896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76200"/>
            <a:ext cx="8686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t>2016 – We Struck Gold!</a:t>
            </a:r>
            <a:endParaRPr lang="en-US" sz="4800" dirty="0"/>
          </a:p>
        </p:txBody>
      </p:sp>
      <p:pic>
        <p:nvPicPr>
          <p:cNvPr id="4" name="Picture 3" descr="Cluster_New_01.jpg"/>
          <p:cNvPicPr>
            <a:picLocks noChangeAspect="1"/>
          </p:cNvPicPr>
          <p:nvPr/>
        </p:nvPicPr>
        <p:blipFill>
          <a:blip r:embed="rId3" cstate="print"/>
          <a:srcRect l="7500"/>
          <a:stretch>
            <a:fillRect/>
          </a:stretch>
        </p:blipFill>
        <p:spPr>
          <a:xfrm rot="5400000">
            <a:off x="2222500" y="1511300"/>
            <a:ext cx="4699000" cy="3810000"/>
          </a:xfrm>
          <a:prstGeom prst="rect">
            <a:avLst/>
          </a:prstGeom>
        </p:spPr>
      </p:pic>
    </p:spTree>
    <p:extLst>
      <p:ext uri="{BB962C8B-B14F-4D97-AF65-F5344CB8AC3E}">
        <p14:creationId xmlns:p14="http://schemas.microsoft.com/office/powerpoint/2010/main" val="1509896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76200"/>
            <a:ext cx="8686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2016 – How Far We’ve Come!</a:t>
            </a:r>
            <a:endParaRPr lang="en-US" dirty="0"/>
          </a:p>
        </p:txBody>
      </p:sp>
      <p:pic>
        <p:nvPicPr>
          <p:cNvPr id="4" name="Picture 3" descr="Cluster_New_01.jpg"/>
          <p:cNvPicPr>
            <a:picLocks noChangeAspect="1"/>
          </p:cNvPicPr>
          <p:nvPr/>
        </p:nvPicPr>
        <p:blipFill>
          <a:blip r:embed="rId3" cstate="print"/>
          <a:srcRect l="7500"/>
          <a:stretch>
            <a:fillRect/>
          </a:stretch>
        </p:blipFill>
        <p:spPr>
          <a:xfrm rot="5400000">
            <a:off x="307975" y="1511300"/>
            <a:ext cx="4699000" cy="3810000"/>
          </a:xfrm>
          <a:prstGeom prst="rect">
            <a:avLst/>
          </a:prstGeom>
        </p:spPr>
      </p:pic>
      <p:pic>
        <p:nvPicPr>
          <p:cNvPr id="5" name="Picture 4" descr="_MG_0001.JPG"/>
          <p:cNvPicPr>
            <a:picLocks noGrp="1" noChangeAspect="1"/>
          </p:cNvPicPr>
          <p:nvPr isPhoto="1"/>
        </p:nvPicPr>
        <p:blipFill>
          <a:blip r:embed="rId4" cstate="print">
            <a:lum/>
          </a:blip>
          <a:srcRect l="14871" t="24626" r="47133" b="27500"/>
          <a:stretch>
            <a:fillRect/>
          </a:stretch>
        </p:blipFill>
        <p:spPr>
          <a:xfrm>
            <a:off x="5057775" y="1950483"/>
            <a:ext cx="3547313" cy="2874483"/>
          </a:xfrm>
          <a:prstGeom prst="rect">
            <a:avLst/>
          </a:prstGeom>
          <a:noFill/>
          <a:ln>
            <a:noFill/>
          </a:ln>
        </p:spPr>
      </p:pic>
      <p:sp>
        <p:nvSpPr>
          <p:cNvPr id="7" name="Title 1"/>
          <p:cNvSpPr txBox="1">
            <a:spLocks/>
          </p:cNvSpPr>
          <p:nvPr/>
        </p:nvSpPr>
        <p:spPr>
          <a:xfrm>
            <a:off x="5345531" y="4648200"/>
            <a:ext cx="2971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2007</a:t>
            </a:r>
            <a:endParaRPr lang="en-US" dirty="0"/>
          </a:p>
        </p:txBody>
      </p:sp>
    </p:spTree>
    <p:extLst>
      <p:ext uri="{BB962C8B-B14F-4D97-AF65-F5344CB8AC3E}">
        <p14:creationId xmlns:p14="http://schemas.microsoft.com/office/powerpoint/2010/main" val="2741825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229600" cy="1676400"/>
          </a:xfrm>
        </p:spPr>
        <p:txBody>
          <a:bodyPr vert="horz" anchor="ctr" anchorCtr="0">
            <a:noAutofit/>
          </a:bodyPr>
          <a:lstStyle/>
          <a:p>
            <a:r>
              <a:rPr lang="en-US" sz="5400" b="1" dirty="0" smtClean="0"/>
              <a:t>Sustaining HPC Curricula</a:t>
            </a:r>
            <a:br>
              <a:rPr lang="en-US" sz="5400" b="1" dirty="0" smtClean="0"/>
            </a:br>
            <a:r>
              <a:rPr lang="en-US" sz="4800" b="1" dirty="0" smtClean="0"/>
              <a:t>at a Regional Institution</a:t>
            </a:r>
            <a:endParaRPr lang="en-US" sz="48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7100" y="2914047"/>
            <a:ext cx="2209800" cy="496506"/>
          </a:xfrm>
          <a:prstGeom prst="rect">
            <a:avLst/>
          </a:prstGeom>
        </p:spPr>
      </p:pic>
      <p:sp>
        <p:nvSpPr>
          <p:cNvPr id="5" name="TextBox 4"/>
          <p:cNvSpPr txBox="1"/>
          <p:nvPr/>
        </p:nvSpPr>
        <p:spPr>
          <a:xfrm>
            <a:off x="2705100" y="3810000"/>
            <a:ext cx="37338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HARDWARE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Tree>
    <p:extLst>
      <p:ext uri="{BB962C8B-B14F-4D97-AF65-F5344CB8AC3E}">
        <p14:creationId xmlns:p14="http://schemas.microsoft.com/office/powerpoint/2010/main" val="140750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229600" cy="1676400"/>
          </a:xfrm>
        </p:spPr>
        <p:txBody>
          <a:bodyPr vert="horz" anchor="ctr" anchorCtr="0">
            <a:noAutofit/>
          </a:bodyPr>
          <a:lstStyle/>
          <a:p>
            <a:r>
              <a:rPr lang="en-US" sz="5400" b="1" dirty="0" smtClean="0"/>
              <a:t>Sustaining HPC Curricula</a:t>
            </a:r>
            <a:br>
              <a:rPr lang="en-US" sz="5400" b="1" dirty="0" smtClean="0"/>
            </a:br>
            <a:r>
              <a:rPr lang="en-US" sz="4800" b="1" dirty="0" smtClean="0"/>
              <a:t>at a Regional Institution</a:t>
            </a:r>
            <a:endParaRPr lang="en-US" sz="48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7100" y="3025340"/>
            <a:ext cx="2209800" cy="496506"/>
          </a:xfrm>
          <a:prstGeom prst="rect">
            <a:avLst/>
          </a:prstGeom>
        </p:spPr>
      </p:pic>
      <p:sp>
        <p:nvSpPr>
          <p:cNvPr id="5" name="TextBox 4"/>
          <p:cNvSpPr txBox="1"/>
          <p:nvPr/>
        </p:nvSpPr>
        <p:spPr>
          <a:xfrm>
            <a:off x="609600" y="4089737"/>
            <a:ext cx="80772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HARDWARE CONCLUSIONS</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Tree>
    <p:extLst>
      <p:ext uri="{BB962C8B-B14F-4D97-AF65-F5344CB8AC3E}">
        <p14:creationId xmlns:p14="http://schemas.microsoft.com/office/powerpoint/2010/main" val="2726967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0"/>
            <a:ext cx="80772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HARDWARE CONCLUSIONS</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6" name="TextBox 5"/>
          <p:cNvSpPr txBox="1"/>
          <p:nvPr/>
        </p:nvSpPr>
        <p:spPr>
          <a:xfrm>
            <a:off x="533400" y="1295400"/>
            <a:ext cx="8229600" cy="4278094"/>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rgbClr val="002060"/>
                </a:solidFill>
              </a:rPr>
              <a:t>It’s not hard to get or make a cluster –</a:t>
            </a:r>
          </a:p>
          <a:p>
            <a:pPr marL="1028700" lvl="1" indent="-571500">
              <a:buFont typeface="Arial" panose="020B0604020202020204" pitchFamily="34" charset="0"/>
              <a:buChar char="•"/>
            </a:pPr>
            <a:r>
              <a:rPr lang="en-US" sz="2800" b="1" dirty="0" smtClean="0">
                <a:solidFill>
                  <a:srgbClr val="002060"/>
                </a:solidFill>
              </a:rPr>
              <a:t>a little OS help might be needed</a:t>
            </a:r>
          </a:p>
          <a:p>
            <a:pPr marL="571500" indent="-571500">
              <a:buFont typeface="Arial" panose="020B0604020202020204" pitchFamily="34" charset="0"/>
              <a:buChar char="•"/>
            </a:pPr>
            <a:r>
              <a:rPr lang="en-US" sz="3600" b="1" dirty="0" smtClean="0">
                <a:solidFill>
                  <a:srgbClr val="002060"/>
                </a:solidFill>
              </a:rPr>
              <a:t>Almost any cluster will do the job -	</a:t>
            </a:r>
          </a:p>
          <a:p>
            <a:pPr marL="1028700" lvl="1" indent="-571500">
              <a:buFont typeface="Arial" panose="020B0604020202020204" pitchFamily="34" charset="0"/>
              <a:buChar char="•"/>
            </a:pPr>
            <a:r>
              <a:rPr lang="en-US" sz="2800" b="1" dirty="0" smtClean="0">
                <a:solidFill>
                  <a:srgbClr val="002060"/>
                </a:solidFill>
              </a:rPr>
              <a:t>the job of teaching HPC</a:t>
            </a:r>
          </a:p>
          <a:p>
            <a:pPr marL="571500" indent="-571500">
              <a:buFont typeface="Arial" panose="020B0604020202020204" pitchFamily="34" charset="0"/>
              <a:buChar char="•"/>
            </a:pPr>
            <a:r>
              <a:rPr lang="en-US" sz="3600" b="1" dirty="0" smtClean="0">
                <a:solidFill>
                  <a:srgbClr val="002060"/>
                </a:solidFill>
              </a:rPr>
              <a:t>You’re teaching concepts &amp; methods -</a:t>
            </a:r>
          </a:p>
          <a:p>
            <a:pPr marL="1028700" lvl="1" indent="-571500">
              <a:buFont typeface="Arial" panose="020B0604020202020204" pitchFamily="34" charset="0"/>
              <a:buChar char="•"/>
            </a:pPr>
            <a:r>
              <a:rPr lang="en-US" sz="2800" b="1" dirty="0" smtClean="0">
                <a:solidFill>
                  <a:srgbClr val="002060"/>
                </a:solidFill>
              </a:rPr>
              <a:t>not trying to get large work done.</a:t>
            </a:r>
          </a:p>
          <a:p>
            <a:pPr marL="571500" indent="-571500">
              <a:buFont typeface="Arial" panose="020B0604020202020204" pitchFamily="34" charset="0"/>
              <a:buChar char="•"/>
            </a:pPr>
            <a:r>
              <a:rPr lang="en-US" sz="3600" b="1" dirty="0" smtClean="0">
                <a:solidFill>
                  <a:srgbClr val="002060"/>
                </a:solidFill>
              </a:rPr>
              <a:t>If you get to big data or need real speed, use a (free) HLHR*.</a:t>
            </a:r>
            <a:endParaRPr lang="en-US" sz="3600" b="1" dirty="0">
              <a:solidFill>
                <a:srgbClr val="002060"/>
              </a:solidFill>
            </a:endParaRPr>
          </a:p>
        </p:txBody>
      </p:sp>
      <p:sp>
        <p:nvSpPr>
          <p:cNvPr id="2" name="TextBox 1"/>
          <p:cNvSpPr txBox="1"/>
          <p:nvPr/>
        </p:nvSpPr>
        <p:spPr>
          <a:xfrm>
            <a:off x="4953000" y="5410200"/>
            <a:ext cx="42672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 Henry’s Latest Hot Rod</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95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229600" cy="1676400"/>
          </a:xfrm>
        </p:spPr>
        <p:txBody>
          <a:bodyPr vert="horz" anchor="ctr" anchorCtr="0">
            <a:noAutofit/>
          </a:bodyPr>
          <a:lstStyle/>
          <a:p>
            <a:r>
              <a:rPr lang="en-US" sz="5400" b="1" dirty="0" smtClean="0"/>
              <a:t>Sustaining HPC Curricula</a:t>
            </a:r>
            <a:br>
              <a:rPr lang="en-US" sz="5400" b="1" dirty="0" smtClean="0"/>
            </a:br>
            <a:r>
              <a:rPr lang="en-US" sz="4800" b="1" dirty="0" smtClean="0"/>
              <a:t>at a Regional Institution</a:t>
            </a:r>
            <a:endParaRPr lang="en-US" sz="48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7100" y="2728309"/>
            <a:ext cx="2209800" cy="496506"/>
          </a:xfrm>
          <a:prstGeom prst="rect">
            <a:avLst/>
          </a:prstGeom>
        </p:spPr>
      </p:pic>
      <p:sp>
        <p:nvSpPr>
          <p:cNvPr id="5" name="TextBox 4"/>
          <p:cNvSpPr txBox="1"/>
          <p:nvPr/>
        </p:nvSpPr>
        <p:spPr>
          <a:xfrm>
            <a:off x="1143000" y="3563283"/>
            <a:ext cx="4191000" cy="1938992"/>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WINDOW PRIZE!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3438525"/>
            <a:ext cx="2623992" cy="2063750"/>
          </a:xfrm>
          <a:prstGeom prst="rect">
            <a:avLst/>
          </a:prstGeom>
        </p:spPr>
      </p:pic>
    </p:spTree>
    <p:extLst>
      <p:ext uri="{BB962C8B-B14F-4D97-AF65-F5344CB8AC3E}">
        <p14:creationId xmlns:p14="http://schemas.microsoft.com/office/powerpoint/2010/main" val="1286708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457200"/>
            <a:ext cx="68580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WINDOW PRIZE!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8" name="TextBox 7"/>
          <p:cNvSpPr txBox="1"/>
          <p:nvPr/>
        </p:nvSpPr>
        <p:spPr>
          <a:xfrm>
            <a:off x="838200" y="4953000"/>
            <a:ext cx="75438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What the heck is this?</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752600"/>
            <a:ext cx="3681663" cy="2895600"/>
          </a:xfrm>
          <a:prstGeom prst="rect">
            <a:avLst/>
          </a:prstGeom>
        </p:spPr>
      </p:pic>
    </p:spTree>
    <p:extLst>
      <p:ext uri="{BB962C8B-B14F-4D97-AF65-F5344CB8AC3E}">
        <p14:creationId xmlns:p14="http://schemas.microsoft.com/office/powerpoint/2010/main" val="1508756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457200"/>
            <a:ext cx="68580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WINDOW </a:t>
            </a:r>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PRIZE!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8" name="TextBox 7"/>
          <p:cNvSpPr txBox="1"/>
          <p:nvPr/>
        </p:nvSpPr>
        <p:spPr>
          <a:xfrm>
            <a:off x="583531" y="4927937"/>
            <a:ext cx="7543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Commodore PET</a:t>
            </a:r>
            <a:endParaRPr lang="en-US" sz="48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752600"/>
            <a:ext cx="3681663" cy="2895600"/>
          </a:xfrm>
          <a:prstGeom prst="rect">
            <a:avLst/>
          </a:prstGeom>
        </p:spPr>
      </p:pic>
      <p:sp>
        <p:nvSpPr>
          <p:cNvPr id="7" name="TextBox 6"/>
          <p:cNvSpPr txBox="1"/>
          <p:nvPr/>
        </p:nvSpPr>
        <p:spPr>
          <a:xfrm>
            <a:off x="-66675" y="2000488"/>
            <a:ext cx="2667000" cy="2308324"/>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In 1,000s of high schools.</a:t>
            </a:r>
            <a:endParaRPr lang="en-US" sz="48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9" name="TextBox 8"/>
          <p:cNvSpPr txBox="1"/>
          <p:nvPr/>
        </p:nvSpPr>
        <p:spPr>
          <a:xfrm>
            <a:off x="6324600" y="2000488"/>
            <a:ext cx="2667000" cy="2308324"/>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8-bit</a:t>
            </a:r>
          </a:p>
          <a:p>
            <a:pPr algn="ctr"/>
            <a:r>
              <a:rPr lang="en-US" sz="4800" dirty="0" err="1"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Zylog</a:t>
            </a:r>
            <a:r>
              <a:rPr lang="en-US" sz="48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 Z80</a:t>
            </a:r>
          </a:p>
          <a:p>
            <a:pPr algn="ctr"/>
            <a:r>
              <a:rPr lang="en-US" sz="48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Chip.</a:t>
            </a:r>
            <a:endParaRPr lang="en-US" sz="48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Tree>
    <p:extLst>
      <p:ext uri="{BB962C8B-B14F-4D97-AF65-F5344CB8AC3E}">
        <p14:creationId xmlns:p14="http://schemas.microsoft.com/office/powerpoint/2010/main" val="266086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3D5328-A22B-4691-979C-5B99340FC640}" type="slidenum">
              <a:rPr lang="en-US" smtClean="0"/>
              <a:pPr/>
              <a:t>25</a:t>
            </a:fld>
            <a:endParaRPr lang="en-US"/>
          </a:p>
        </p:txBody>
      </p:sp>
      <p:sp>
        <p:nvSpPr>
          <p:cNvPr id="3" name="TextBox 2"/>
          <p:cNvSpPr txBox="1"/>
          <p:nvPr/>
        </p:nvSpPr>
        <p:spPr>
          <a:xfrm>
            <a:off x="533400" y="1745900"/>
            <a:ext cx="2209800" cy="954107"/>
          </a:xfrm>
          <a:prstGeom prst="rect">
            <a:avLst/>
          </a:prstGeom>
          <a:solidFill>
            <a:schemeClr val="accent1"/>
          </a:solidFill>
          <a:ln>
            <a:solidFill>
              <a:schemeClr val="accent1"/>
            </a:solidFill>
          </a:ln>
        </p:spPr>
        <p:txBody>
          <a:bodyPr wrap="square" rtlCol="0">
            <a:spAutoFit/>
          </a:bodyPr>
          <a:lstStyle/>
          <a:p>
            <a:pPr algn="ctr"/>
            <a:r>
              <a:rPr lang="en-US" sz="2800" b="1" dirty="0" smtClean="0">
                <a:solidFill>
                  <a:schemeClr val="bg1"/>
                </a:solidFill>
              </a:rPr>
              <a:t>Moment of</a:t>
            </a:r>
          </a:p>
          <a:p>
            <a:pPr algn="ctr"/>
            <a:r>
              <a:rPr lang="en-US" sz="2800" b="1" dirty="0" smtClean="0">
                <a:solidFill>
                  <a:schemeClr val="bg1"/>
                </a:solidFill>
              </a:rPr>
              <a:t>transition.</a:t>
            </a:r>
            <a:endParaRPr lang="en-US" sz="2800"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66800"/>
            <a:ext cx="2209800" cy="496506"/>
          </a:xfrm>
          <a:prstGeom prst="rect">
            <a:avLst/>
          </a:prstGeom>
        </p:spPr>
      </p:pic>
      <p:sp>
        <p:nvSpPr>
          <p:cNvPr id="7" name="TextBox 6"/>
          <p:cNvSpPr txBox="1"/>
          <p:nvPr/>
        </p:nvSpPr>
        <p:spPr>
          <a:xfrm>
            <a:off x="533400" y="4724400"/>
            <a:ext cx="8077200" cy="1323439"/>
          </a:xfrm>
          <a:prstGeom prst="rect">
            <a:avLst/>
          </a:prstGeom>
          <a:noFill/>
        </p:spPr>
        <p:txBody>
          <a:bodyPr wrap="square" rtlCol="0">
            <a:spAutoFit/>
          </a:bodyPr>
          <a:lstStyle/>
          <a:p>
            <a:pPr algn="ctr"/>
            <a:r>
              <a:rPr lang="en-US" sz="8000" b="1" dirty="0" smtClean="0">
                <a:solidFill>
                  <a:srgbClr val="FF0000"/>
                </a:solidFill>
                <a:latin typeface="Amienne" panose="04000508060000020003" pitchFamily="82" charset="0"/>
              </a:rPr>
              <a:t>. . . back to Mike . . .</a:t>
            </a:r>
            <a:endParaRPr lang="en-US" sz="8000" b="1" dirty="0">
              <a:solidFill>
                <a:srgbClr val="FF0000"/>
              </a:solidFill>
              <a:latin typeface="Amienne" panose="04000508060000020003" pitchFamily="8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81000"/>
            <a:ext cx="5080000" cy="3810000"/>
          </a:xfrm>
          <a:prstGeom prst="rect">
            <a:avLst/>
          </a:prstGeom>
        </p:spPr>
      </p:pic>
    </p:spTree>
    <p:extLst>
      <p:ext uri="{BB962C8B-B14F-4D97-AF65-F5344CB8AC3E}">
        <p14:creationId xmlns:p14="http://schemas.microsoft.com/office/powerpoint/2010/main" val="694403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229600" cy="1676400"/>
          </a:xfrm>
        </p:spPr>
        <p:txBody>
          <a:bodyPr vert="horz" anchor="ctr" anchorCtr="0">
            <a:noAutofit/>
          </a:bodyPr>
          <a:lstStyle/>
          <a:p>
            <a:r>
              <a:rPr lang="en-US" sz="5400" b="1" dirty="0" smtClean="0"/>
              <a:t>Sustaining HPC Curricula</a:t>
            </a:r>
            <a:br>
              <a:rPr lang="en-US" sz="5400" b="1" dirty="0" smtClean="0"/>
            </a:br>
            <a:r>
              <a:rPr lang="en-US" sz="4800" b="1" dirty="0" smtClean="0"/>
              <a:t>at a Regional Institution</a:t>
            </a:r>
            <a:endParaRPr lang="en-US" sz="48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7100" y="2932494"/>
            <a:ext cx="2209800" cy="496506"/>
          </a:xfrm>
          <a:prstGeom prst="rect">
            <a:avLst/>
          </a:prstGeom>
        </p:spPr>
      </p:pic>
      <p:sp>
        <p:nvSpPr>
          <p:cNvPr id="5" name="TextBox 4"/>
          <p:cNvSpPr txBox="1"/>
          <p:nvPr/>
        </p:nvSpPr>
        <p:spPr>
          <a:xfrm>
            <a:off x="2705100" y="3733800"/>
            <a:ext cx="37338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CURRICULA</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Tree>
    <p:extLst>
      <p:ext uri="{BB962C8B-B14F-4D97-AF65-F5344CB8AC3E}">
        <p14:creationId xmlns:p14="http://schemas.microsoft.com/office/powerpoint/2010/main" val="2475937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0"/>
            <a:ext cx="80772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CURRICULA    CONCERNS</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6" name="TextBox 5"/>
          <p:cNvSpPr txBox="1"/>
          <p:nvPr/>
        </p:nvSpPr>
        <p:spPr>
          <a:xfrm>
            <a:off x="1219200" y="1447800"/>
            <a:ext cx="6934200" cy="3785652"/>
          </a:xfrm>
          <a:prstGeom prst="rect">
            <a:avLst/>
          </a:prstGeom>
          <a:noFill/>
        </p:spPr>
        <p:txBody>
          <a:bodyPr wrap="square" rtlCol="0">
            <a:spAutoFit/>
          </a:bodyPr>
          <a:lstStyle/>
          <a:p>
            <a:pPr marL="571500" indent="-571500">
              <a:buFont typeface="Arial" panose="020B0604020202020204" pitchFamily="34" charset="0"/>
              <a:buChar char="•"/>
            </a:pPr>
            <a:r>
              <a:rPr lang="en-US" sz="4000" b="1" dirty="0" smtClean="0">
                <a:solidFill>
                  <a:srgbClr val="002060"/>
                </a:solidFill>
              </a:rPr>
              <a:t>Special Seminar – CS 49xx</a:t>
            </a:r>
          </a:p>
          <a:p>
            <a:pPr marL="571500" indent="-571500">
              <a:buFont typeface="Arial" panose="020B0604020202020204" pitchFamily="34" charset="0"/>
              <a:buChar char="•"/>
            </a:pPr>
            <a:r>
              <a:rPr lang="en-US" sz="4000" b="1" dirty="0" smtClean="0">
                <a:solidFill>
                  <a:srgbClr val="002060"/>
                </a:solidFill>
              </a:rPr>
              <a:t>Greater Freedom</a:t>
            </a:r>
          </a:p>
          <a:p>
            <a:pPr marL="571500" indent="-571500">
              <a:buFont typeface="Arial" panose="020B0604020202020204" pitchFamily="34" charset="0"/>
              <a:buChar char="•"/>
            </a:pPr>
            <a:r>
              <a:rPr lang="en-US" sz="4000" b="1" dirty="0" smtClean="0">
                <a:solidFill>
                  <a:srgbClr val="002060"/>
                </a:solidFill>
              </a:rPr>
              <a:t>Careful Naming</a:t>
            </a:r>
          </a:p>
          <a:p>
            <a:pPr marL="571500" indent="-571500">
              <a:buFont typeface="Arial" panose="020B0604020202020204" pitchFamily="34" charset="0"/>
              <a:buChar char="•"/>
            </a:pPr>
            <a:r>
              <a:rPr lang="en-US" sz="4000" b="1" dirty="0" smtClean="0">
                <a:solidFill>
                  <a:srgbClr val="002060"/>
                </a:solidFill>
              </a:rPr>
              <a:t>Sometimes Low (or no) Pay</a:t>
            </a:r>
          </a:p>
          <a:p>
            <a:pPr marL="571500" indent="-571500">
              <a:buFont typeface="Arial" panose="020B0604020202020204" pitchFamily="34" charset="0"/>
              <a:buChar char="•"/>
            </a:pPr>
            <a:r>
              <a:rPr lang="en-US" sz="4000" b="1" dirty="0" smtClean="0">
                <a:solidFill>
                  <a:srgbClr val="002060"/>
                </a:solidFill>
              </a:rPr>
              <a:t>Can Be Used as Electives</a:t>
            </a:r>
          </a:p>
          <a:p>
            <a:pPr marL="571500" indent="-571500">
              <a:buFont typeface="Arial" panose="020B0604020202020204" pitchFamily="34" charset="0"/>
              <a:buChar char="•"/>
            </a:pPr>
            <a:r>
              <a:rPr lang="en-US" sz="4000" b="1" dirty="0" smtClean="0">
                <a:solidFill>
                  <a:srgbClr val="002060"/>
                </a:solidFill>
              </a:rPr>
              <a:t>Can Be “Repeated”</a:t>
            </a:r>
            <a:endParaRPr lang="en-US" sz="4000" b="1" dirty="0">
              <a:solidFill>
                <a:srgbClr val="002060"/>
              </a:solidFill>
            </a:endParaRPr>
          </a:p>
        </p:txBody>
      </p:sp>
    </p:spTree>
    <p:extLst>
      <p:ext uri="{BB962C8B-B14F-4D97-AF65-F5344CB8AC3E}">
        <p14:creationId xmlns:p14="http://schemas.microsoft.com/office/powerpoint/2010/main" val="989597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0"/>
            <a:ext cx="80772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CURRICULA    CONCERNS</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6" name="TextBox 5"/>
          <p:cNvSpPr txBox="1"/>
          <p:nvPr/>
        </p:nvSpPr>
        <p:spPr>
          <a:xfrm>
            <a:off x="1219200" y="1447800"/>
            <a:ext cx="6934200" cy="3785652"/>
          </a:xfrm>
          <a:prstGeom prst="rect">
            <a:avLst/>
          </a:prstGeom>
          <a:noFill/>
        </p:spPr>
        <p:txBody>
          <a:bodyPr wrap="square" rtlCol="0">
            <a:spAutoFit/>
          </a:bodyPr>
          <a:lstStyle/>
          <a:p>
            <a:pPr marL="571500" indent="-571500">
              <a:buFont typeface="Arial" panose="020B0604020202020204" pitchFamily="34" charset="0"/>
              <a:buChar char="•"/>
            </a:pPr>
            <a:r>
              <a:rPr lang="en-US" sz="4000" b="1" dirty="0" smtClean="0">
                <a:solidFill>
                  <a:srgbClr val="002060"/>
                </a:solidFill>
              </a:rPr>
              <a:t>Special Seminar – CS 49xx</a:t>
            </a:r>
          </a:p>
          <a:p>
            <a:pPr marL="571500" indent="-571500">
              <a:buFont typeface="Arial" panose="020B0604020202020204" pitchFamily="34" charset="0"/>
              <a:buChar char="•"/>
            </a:pPr>
            <a:r>
              <a:rPr lang="en-US" sz="4000" b="1" dirty="0" smtClean="0">
                <a:solidFill>
                  <a:schemeClr val="accent1">
                    <a:lumMod val="60000"/>
                    <a:lumOff val="40000"/>
                  </a:schemeClr>
                </a:solidFill>
              </a:rPr>
              <a:t>Greater Freedom</a:t>
            </a:r>
          </a:p>
          <a:p>
            <a:pPr marL="571500" indent="-571500">
              <a:buFont typeface="Arial" panose="020B0604020202020204" pitchFamily="34" charset="0"/>
              <a:buChar char="•"/>
            </a:pPr>
            <a:r>
              <a:rPr lang="en-US" sz="4000" b="1" dirty="0" smtClean="0">
                <a:solidFill>
                  <a:schemeClr val="accent1">
                    <a:lumMod val="60000"/>
                    <a:lumOff val="40000"/>
                  </a:schemeClr>
                </a:solidFill>
              </a:rPr>
              <a:t>Careful Naming</a:t>
            </a:r>
          </a:p>
          <a:p>
            <a:pPr marL="571500" indent="-571500">
              <a:buFont typeface="Arial" panose="020B0604020202020204" pitchFamily="34" charset="0"/>
              <a:buChar char="•"/>
            </a:pPr>
            <a:r>
              <a:rPr lang="en-US" sz="4000" b="1" dirty="0" smtClean="0">
                <a:solidFill>
                  <a:schemeClr val="accent1">
                    <a:lumMod val="60000"/>
                    <a:lumOff val="40000"/>
                  </a:schemeClr>
                </a:solidFill>
              </a:rPr>
              <a:t>Sometimes Low (or no) Pay</a:t>
            </a:r>
          </a:p>
          <a:p>
            <a:pPr marL="571500" indent="-571500">
              <a:buFont typeface="Arial" panose="020B0604020202020204" pitchFamily="34" charset="0"/>
              <a:buChar char="•"/>
            </a:pPr>
            <a:r>
              <a:rPr lang="en-US" sz="4000" b="1" dirty="0" smtClean="0">
                <a:solidFill>
                  <a:schemeClr val="accent1">
                    <a:lumMod val="60000"/>
                    <a:lumOff val="40000"/>
                  </a:schemeClr>
                </a:solidFill>
              </a:rPr>
              <a:t>Can Be Used as Electives</a:t>
            </a:r>
          </a:p>
          <a:p>
            <a:pPr marL="571500" indent="-571500">
              <a:buFont typeface="Arial" panose="020B0604020202020204" pitchFamily="34" charset="0"/>
              <a:buChar char="•"/>
            </a:pPr>
            <a:r>
              <a:rPr lang="en-US" sz="4000" b="1" dirty="0" smtClean="0">
                <a:solidFill>
                  <a:schemeClr val="accent1">
                    <a:lumMod val="60000"/>
                    <a:lumOff val="40000"/>
                  </a:schemeClr>
                </a:solidFill>
              </a:rPr>
              <a:t>Can Be “Repeated”</a:t>
            </a:r>
            <a:endParaRPr lang="en-US" sz="4000" b="1" dirty="0">
              <a:solidFill>
                <a:schemeClr val="accent1">
                  <a:lumMod val="60000"/>
                  <a:lumOff val="40000"/>
                </a:schemeClr>
              </a:solidFill>
            </a:endParaRPr>
          </a:p>
        </p:txBody>
      </p:sp>
      <p:sp>
        <p:nvSpPr>
          <p:cNvPr id="2" name="TextBox 1"/>
          <p:cNvSpPr txBox="1"/>
          <p:nvPr/>
        </p:nvSpPr>
        <p:spPr>
          <a:xfrm>
            <a:off x="685800" y="2362200"/>
            <a:ext cx="7848600" cy="1384995"/>
          </a:xfrm>
          <a:prstGeom prst="rect">
            <a:avLst/>
          </a:prstGeom>
          <a:solidFill>
            <a:schemeClr val="bg1"/>
          </a:solidFill>
          <a:ln w="38100">
            <a:solidFill>
              <a:srgbClr val="002060"/>
            </a:solidFill>
          </a:ln>
        </p:spPr>
        <p:txBody>
          <a:bodyPr wrap="square" rtlCol="0">
            <a:spAutoFit/>
          </a:bodyPr>
          <a:lstStyle/>
          <a:p>
            <a:pPr marL="342900" indent="-342900">
              <a:buFont typeface="Arial" panose="020B0604020202020204" pitchFamily="34" charset="0"/>
              <a:buChar char="•"/>
            </a:pPr>
            <a:r>
              <a:rPr lang="en-US" sz="2800" b="1" dirty="0" smtClean="0">
                <a:solidFill>
                  <a:srgbClr val="7030A0"/>
                </a:solidFill>
              </a:rPr>
              <a:t>Special Seminar, Directed Reading, Special Studies, etc., these usually exist everywhere. </a:t>
            </a:r>
            <a:endParaRPr lang="en-US" sz="2800" b="1" dirty="0">
              <a:solidFill>
                <a:srgbClr val="7030A0"/>
              </a:solidFill>
            </a:endParaRPr>
          </a:p>
          <a:p>
            <a:pPr marL="342900" indent="-342900">
              <a:buFont typeface="Arial" panose="020B0604020202020204" pitchFamily="34" charset="0"/>
              <a:buChar char="•"/>
            </a:pPr>
            <a:r>
              <a:rPr lang="en-US" sz="2800" b="1" dirty="0" smtClean="0">
                <a:solidFill>
                  <a:srgbClr val="7030A0"/>
                </a:solidFill>
              </a:rPr>
              <a:t>They need little approval.</a:t>
            </a:r>
            <a:endParaRPr lang="en-US" sz="2800" b="1" dirty="0">
              <a:solidFill>
                <a:srgbClr val="7030A0"/>
              </a:solidFill>
            </a:endParaRPr>
          </a:p>
        </p:txBody>
      </p:sp>
    </p:spTree>
    <p:extLst>
      <p:ext uri="{BB962C8B-B14F-4D97-AF65-F5344CB8AC3E}">
        <p14:creationId xmlns:p14="http://schemas.microsoft.com/office/powerpoint/2010/main" val="2767706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0"/>
            <a:ext cx="80772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CURRICULA    CONCERNS</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6" name="TextBox 5"/>
          <p:cNvSpPr txBox="1"/>
          <p:nvPr/>
        </p:nvSpPr>
        <p:spPr>
          <a:xfrm>
            <a:off x="1219200" y="1447800"/>
            <a:ext cx="6934200" cy="3785652"/>
          </a:xfrm>
          <a:prstGeom prst="rect">
            <a:avLst/>
          </a:prstGeom>
          <a:noFill/>
        </p:spPr>
        <p:txBody>
          <a:bodyPr wrap="square" rtlCol="0">
            <a:spAutoFit/>
          </a:bodyPr>
          <a:lstStyle/>
          <a:p>
            <a:pPr marL="571500" indent="-571500">
              <a:buFont typeface="Arial" panose="020B0604020202020204" pitchFamily="34" charset="0"/>
              <a:buChar char="•"/>
            </a:pPr>
            <a:r>
              <a:rPr lang="en-US" sz="4000" b="1" dirty="0" smtClean="0">
                <a:solidFill>
                  <a:schemeClr val="accent1">
                    <a:lumMod val="60000"/>
                    <a:lumOff val="40000"/>
                  </a:schemeClr>
                </a:solidFill>
              </a:rPr>
              <a:t>Special Seminar – CS 49xx</a:t>
            </a:r>
          </a:p>
          <a:p>
            <a:pPr marL="571500" indent="-571500">
              <a:buFont typeface="Arial" panose="020B0604020202020204" pitchFamily="34" charset="0"/>
              <a:buChar char="•"/>
            </a:pPr>
            <a:r>
              <a:rPr lang="en-US" sz="4000" b="1" dirty="0" smtClean="0">
                <a:solidFill>
                  <a:srgbClr val="002060"/>
                </a:solidFill>
              </a:rPr>
              <a:t>Greater Freedom</a:t>
            </a:r>
          </a:p>
          <a:p>
            <a:pPr marL="571500" indent="-571500">
              <a:buFont typeface="Arial" panose="020B0604020202020204" pitchFamily="34" charset="0"/>
              <a:buChar char="•"/>
            </a:pPr>
            <a:r>
              <a:rPr lang="en-US" sz="4000" b="1" dirty="0" smtClean="0">
                <a:solidFill>
                  <a:schemeClr val="accent1">
                    <a:lumMod val="60000"/>
                    <a:lumOff val="40000"/>
                  </a:schemeClr>
                </a:solidFill>
              </a:rPr>
              <a:t>Careful Naming</a:t>
            </a:r>
          </a:p>
          <a:p>
            <a:pPr marL="571500" indent="-571500">
              <a:buFont typeface="Arial" panose="020B0604020202020204" pitchFamily="34" charset="0"/>
              <a:buChar char="•"/>
            </a:pPr>
            <a:r>
              <a:rPr lang="en-US" sz="4000" b="1" dirty="0" smtClean="0">
                <a:solidFill>
                  <a:schemeClr val="accent1">
                    <a:lumMod val="60000"/>
                    <a:lumOff val="40000"/>
                  </a:schemeClr>
                </a:solidFill>
              </a:rPr>
              <a:t>Sometimes Low (or no) Pay</a:t>
            </a:r>
          </a:p>
          <a:p>
            <a:pPr marL="571500" indent="-571500">
              <a:buFont typeface="Arial" panose="020B0604020202020204" pitchFamily="34" charset="0"/>
              <a:buChar char="•"/>
            </a:pPr>
            <a:r>
              <a:rPr lang="en-US" sz="4000" b="1" dirty="0" smtClean="0">
                <a:solidFill>
                  <a:schemeClr val="accent1">
                    <a:lumMod val="60000"/>
                    <a:lumOff val="40000"/>
                  </a:schemeClr>
                </a:solidFill>
              </a:rPr>
              <a:t>Can Be Used as Electives</a:t>
            </a:r>
          </a:p>
          <a:p>
            <a:pPr marL="571500" indent="-571500">
              <a:buFont typeface="Arial" panose="020B0604020202020204" pitchFamily="34" charset="0"/>
              <a:buChar char="•"/>
            </a:pPr>
            <a:r>
              <a:rPr lang="en-US" sz="4000" b="1" dirty="0" smtClean="0">
                <a:solidFill>
                  <a:schemeClr val="accent1">
                    <a:lumMod val="60000"/>
                    <a:lumOff val="40000"/>
                  </a:schemeClr>
                </a:solidFill>
              </a:rPr>
              <a:t>Can Be “Repeated”</a:t>
            </a:r>
            <a:endParaRPr lang="en-US" sz="4000" b="1" dirty="0">
              <a:solidFill>
                <a:schemeClr val="accent1">
                  <a:lumMod val="60000"/>
                  <a:lumOff val="40000"/>
                </a:schemeClr>
              </a:solidFill>
            </a:endParaRPr>
          </a:p>
        </p:txBody>
      </p:sp>
      <p:sp>
        <p:nvSpPr>
          <p:cNvPr id="2" name="TextBox 1"/>
          <p:cNvSpPr txBox="1"/>
          <p:nvPr/>
        </p:nvSpPr>
        <p:spPr>
          <a:xfrm>
            <a:off x="723900" y="2819400"/>
            <a:ext cx="7848600" cy="2677656"/>
          </a:xfrm>
          <a:prstGeom prst="rect">
            <a:avLst/>
          </a:prstGeom>
          <a:solidFill>
            <a:schemeClr val="bg1"/>
          </a:solidFill>
          <a:ln w="38100">
            <a:solidFill>
              <a:srgbClr val="002060"/>
            </a:solidFill>
          </a:ln>
        </p:spPr>
        <p:txBody>
          <a:bodyPr wrap="square" rtlCol="0">
            <a:spAutoFit/>
          </a:bodyPr>
          <a:lstStyle/>
          <a:p>
            <a:pPr marL="342900" indent="-342900">
              <a:buFont typeface="Arial" panose="020B0604020202020204" pitchFamily="34" charset="0"/>
              <a:buChar char="•"/>
            </a:pPr>
            <a:r>
              <a:rPr lang="en-US" sz="2800" b="1" dirty="0" smtClean="0">
                <a:solidFill>
                  <a:srgbClr val="7030A0"/>
                </a:solidFill>
              </a:rPr>
              <a:t>Teach what the heck you want or need.</a:t>
            </a:r>
          </a:p>
          <a:p>
            <a:pPr marL="342900" indent="-342900">
              <a:buFont typeface="Arial" panose="020B0604020202020204" pitchFamily="34" charset="0"/>
              <a:buChar char="•"/>
            </a:pPr>
            <a:r>
              <a:rPr lang="en-US" sz="2800" b="1" dirty="0" smtClean="0">
                <a:solidFill>
                  <a:srgbClr val="7030A0"/>
                </a:solidFill>
              </a:rPr>
              <a:t>Ignore requirements like progress reports.</a:t>
            </a:r>
          </a:p>
          <a:p>
            <a:pPr marL="342900" indent="-342900">
              <a:buFont typeface="Arial" panose="020B0604020202020204" pitchFamily="34" charset="0"/>
              <a:buChar char="•"/>
            </a:pPr>
            <a:r>
              <a:rPr lang="en-US" sz="2800" b="1" dirty="0" smtClean="0">
                <a:solidFill>
                  <a:srgbClr val="7030A0"/>
                </a:solidFill>
              </a:rPr>
              <a:t>Be flexible on times and techniques.</a:t>
            </a:r>
          </a:p>
          <a:p>
            <a:pPr marL="342900" indent="-342900">
              <a:buFont typeface="Arial" panose="020B0604020202020204" pitchFamily="34" charset="0"/>
              <a:buChar char="•"/>
            </a:pPr>
            <a:r>
              <a:rPr lang="en-US" sz="2800" b="1" dirty="0" smtClean="0">
                <a:solidFill>
                  <a:srgbClr val="7030A0"/>
                </a:solidFill>
              </a:rPr>
              <a:t>Be prepared for varying class sizes.</a:t>
            </a:r>
          </a:p>
          <a:p>
            <a:pPr marL="342900" indent="-342900">
              <a:buFont typeface="Arial" panose="020B0604020202020204" pitchFamily="34" charset="0"/>
              <a:buChar char="•"/>
            </a:pPr>
            <a:r>
              <a:rPr lang="en-US" sz="2800" b="1" dirty="0" smtClean="0">
                <a:solidFill>
                  <a:srgbClr val="7030A0"/>
                </a:solidFill>
              </a:rPr>
              <a:t>Give As or Fs at your pleasure.</a:t>
            </a:r>
          </a:p>
          <a:p>
            <a:pPr marL="342900" indent="-342900">
              <a:buFont typeface="Arial" panose="020B0604020202020204" pitchFamily="34" charset="0"/>
              <a:buChar char="•"/>
            </a:pPr>
            <a:r>
              <a:rPr lang="en-US" sz="2800" b="1" dirty="0" smtClean="0">
                <a:solidFill>
                  <a:srgbClr val="7030A0"/>
                </a:solidFill>
              </a:rPr>
              <a:t>Be a “new wave” rogue edge professor.</a:t>
            </a:r>
            <a:endParaRPr lang="en-US" sz="2800" b="1" dirty="0">
              <a:solidFill>
                <a:srgbClr val="7030A0"/>
              </a:solidFill>
            </a:endParaRPr>
          </a:p>
        </p:txBody>
      </p:sp>
    </p:spTree>
    <p:extLst>
      <p:ext uri="{BB962C8B-B14F-4D97-AF65-F5344CB8AC3E}">
        <p14:creationId xmlns:p14="http://schemas.microsoft.com/office/powerpoint/2010/main" val="3369669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229600" cy="1676400"/>
          </a:xfrm>
        </p:spPr>
        <p:txBody>
          <a:bodyPr vert="horz" anchor="ctr" anchorCtr="0">
            <a:noAutofit/>
          </a:bodyPr>
          <a:lstStyle/>
          <a:p>
            <a:r>
              <a:rPr lang="en-US" sz="5400" b="1" dirty="0" smtClean="0"/>
              <a:t>Sustaining HPC Curricula</a:t>
            </a:r>
            <a:br>
              <a:rPr lang="en-US" sz="5400" b="1" dirty="0" smtClean="0"/>
            </a:br>
            <a:r>
              <a:rPr lang="en-US" sz="4800" b="1" dirty="0" smtClean="0"/>
              <a:t>at a Regional Institution</a:t>
            </a:r>
            <a:endParaRPr lang="en-US" sz="48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7100" y="2627694"/>
            <a:ext cx="2209800" cy="496506"/>
          </a:xfrm>
          <a:prstGeom prst="rect">
            <a:avLst/>
          </a:prstGeom>
        </p:spPr>
      </p:pic>
      <p:sp>
        <p:nvSpPr>
          <p:cNvPr id="5" name="TextBox 4"/>
          <p:cNvSpPr txBox="1"/>
          <p:nvPr/>
        </p:nvSpPr>
        <p:spPr>
          <a:xfrm>
            <a:off x="1143000" y="3276600"/>
            <a:ext cx="4191000" cy="1938992"/>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WINDOW PRIZE!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30062">
            <a:off x="5373372" y="3300091"/>
            <a:ext cx="2781210" cy="2383894"/>
          </a:xfrm>
          <a:prstGeom prst="rect">
            <a:avLst/>
          </a:prstGeom>
        </p:spPr>
      </p:pic>
    </p:spTree>
    <p:extLst>
      <p:ext uri="{BB962C8B-B14F-4D97-AF65-F5344CB8AC3E}">
        <p14:creationId xmlns:p14="http://schemas.microsoft.com/office/powerpoint/2010/main" val="4192109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0"/>
            <a:ext cx="80772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CURRICULA    CONCERNS</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6" name="TextBox 5"/>
          <p:cNvSpPr txBox="1"/>
          <p:nvPr/>
        </p:nvSpPr>
        <p:spPr>
          <a:xfrm>
            <a:off x="1219200" y="1447800"/>
            <a:ext cx="6934200" cy="3785652"/>
          </a:xfrm>
          <a:prstGeom prst="rect">
            <a:avLst/>
          </a:prstGeom>
          <a:noFill/>
        </p:spPr>
        <p:txBody>
          <a:bodyPr wrap="square" rtlCol="0">
            <a:spAutoFit/>
          </a:bodyPr>
          <a:lstStyle/>
          <a:p>
            <a:pPr marL="571500" indent="-571500">
              <a:buFont typeface="Arial" panose="020B0604020202020204" pitchFamily="34" charset="0"/>
              <a:buChar char="•"/>
            </a:pPr>
            <a:r>
              <a:rPr lang="en-US" sz="4000" b="1" dirty="0" smtClean="0">
                <a:solidFill>
                  <a:schemeClr val="accent1">
                    <a:lumMod val="60000"/>
                    <a:lumOff val="40000"/>
                  </a:schemeClr>
                </a:solidFill>
              </a:rPr>
              <a:t>Special Seminar – CS 49xx</a:t>
            </a:r>
          </a:p>
          <a:p>
            <a:pPr marL="571500" indent="-571500">
              <a:buFont typeface="Arial" panose="020B0604020202020204" pitchFamily="34" charset="0"/>
              <a:buChar char="•"/>
            </a:pPr>
            <a:r>
              <a:rPr lang="en-US" sz="4000" b="1" dirty="0" smtClean="0">
                <a:solidFill>
                  <a:schemeClr val="accent1">
                    <a:lumMod val="60000"/>
                    <a:lumOff val="40000"/>
                  </a:schemeClr>
                </a:solidFill>
              </a:rPr>
              <a:t>Greater Freedom</a:t>
            </a:r>
          </a:p>
          <a:p>
            <a:pPr marL="571500" indent="-571500">
              <a:buFont typeface="Arial" panose="020B0604020202020204" pitchFamily="34" charset="0"/>
              <a:buChar char="•"/>
            </a:pPr>
            <a:r>
              <a:rPr lang="en-US" sz="4000" b="1" dirty="0" smtClean="0">
                <a:solidFill>
                  <a:srgbClr val="002060"/>
                </a:solidFill>
              </a:rPr>
              <a:t>Careful Naming</a:t>
            </a:r>
          </a:p>
          <a:p>
            <a:pPr marL="571500" indent="-571500">
              <a:buFont typeface="Arial" panose="020B0604020202020204" pitchFamily="34" charset="0"/>
              <a:buChar char="•"/>
            </a:pPr>
            <a:r>
              <a:rPr lang="en-US" sz="4000" b="1" dirty="0" smtClean="0">
                <a:solidFill>
                  <a:schemeClr val="accent1">
                    <a:lumMod val="60000"/>
                    <a:lumOff val="40000"/>
                  </a:schemeClr>
                </a:solidFill>
              </a:rPr>
              <a:t>Sometimes Low (or no) Pay</a:t>
            </a:r>
          </a:p>
          <a:p>
            <a:pPr marL="571500" indent="-571500">
              <a:buFont typeface="Arial" panose="020B0604020202020204" pitchFamily="34" charset="0"/>
              <a:buChar char="•"/>
            </a:pPr>
            <a:r>
              <a:rPr lang="en-US" sz="4000" b="1" dirty="0" smtClean="0">
                <a:solidFill>
                  <a:schemeClr val="accent1">
                    <a:lumMod val="60000"/>
                    <a:lumOff val="40000"/>
                  </a:schemeClr>
                </a:solidFill>
              </a:rPr>
              <a:t>Can Be Used as Electives</a:t>
            </a:r>
          </a:p>
          <a:p>
            <a:pPr marL="571500" indent="-571500">
              <a:buFont typeface="Arial" panose="020B0604020202020204" pitchFamily="34" charset="0"/>
              <a:buChar char="•"/>
            </a:pPr>
            <a:r>
              <a:rPr lang="en-US" sz="4000" b="1" dirty="0" smtClean="0">
                <a:solidFill>
                  <a:schemeClr val="accent1">
                    <a:lumMod val="60000"/>
                    <a:lumOff val="40000"/>
                  </a:schemeClr>
                </a:solidFill>
              </a:rPr>
              <a:t>Can Be “Repeated”</a:t>
            </a:r>
            <a:endParaRPr lang="en-US" sz="4000" b="1" dirty="0">
              <a:solidFill>
                <a:schemeClr val="accent1">
                  <a:lumMod val="60000"/>
                  <a:lumOff val="40000"/>
                </a:schemeClr>
              </a:solidFill>
            </a:endParaRPr>
          </a:p>
        </p:txBody>
      </p:sp>
      <p:sp>
        <p:nvSpPr>
          <p:cNvPr id="2" name="TextBox 1"/>
          <p:cNvSpPr txBox="1"/>
          <p:nvPr/>
        </p:nvSpPr>
        <p:spPr>
          <a:xfrm>
            <a:off x="533400" y="3429000"/>
            <a:ext cx="8153400" cy="1815882"/>
          </a:xfrm>
          <a:prstGeom prst="rect">
            <a:avLst/>
          </a:prstGeom>
          <a:solidFill>
            <a:schemeClr val="bg1"/>
          </a:solidFill>
          <a:ln w="38100">
            <a:solidFill>
              <a:srgbClr val="002060"/>
            </a:solidFill>
          </a:ln>
        </p:spPr>
        <p:txBody>
          <a:bodyPr wrap="square" rtlCol="0">
            <a:spAutoFit/>
          </a:bodyPr>
          <a:lstStyle/>
          <a:p>
            <a:pPr marL="342900" indent="-342900">
              <a:buFont typeface="Arial" panose="020B0604020202020204" pitchFamily="34" charset="0"/>
              <a:buChar char="•"/>
            </a:pPr>
            <a:r>
              <a:rPr lang="en-US" sz="2800" b="1" dirty="0" smtClean="0">
                <a:solidFill>
                  <a:srgbClr val="7030A0"/>
                </a:solidFill>
              </a:rPr>
              <a:t>Parallel Programming I (or II or III or X or whatever)</a:t>
            </a:r>
          </a:p>
          <a:p>
            <a:pPr marL="342900" indent="-342900">
              <a:buFont typeface="Arial" panose="020B0604020202020204" pitchFamily="34" charset="0"/>
              <a:buChar char="•"/>
            </a:pPr>
            <a:r>
              <a:rPr lang="en-US" sz="2800" b="1" dirty="0" smtClean="0">
                <a:solidFill>
                  <a:srgbClr val="7030A0"/>
                </a:solidFill>
              </a:rPr>
              <a:t>Selected HPC Techniques</a:t>
            </a:r>
          </a:p>
          <a:p>
            <a:pPr marL="342900" indent="-342900">
              <a:buFont typeface="Arial" panose="020B0604020202020204" pitchFamily="34" charset="0"/>
              <a:buChar char="•"/>
            </a:pPr>
            <a:r>
              <a:rPr lang="en-US" sz="2800" b="1" dirty="0" smtClean="0">
                <a:solidFill>
                  <a:srgbClr val="7030A0"/>
                </a:solidFill>
              </a:rPr>
              <a:t>Introduction to MPI</a:t>
            </a:r>
          </a:p>
          <a:p>
            <a:pPr marL="342900" indent="-342900">
              <a:buFont typeface="Arial" panose="020B0604020202020204" pitchFamily="34" charset="0"/>
              <a:buChar char="•"/>
            </a:pPr>
            <a:r>
              <a:rPr lang="en-US" sz="2800" b="1" dirty="0" smtClean="0">
                <a:solidFill>
                  <a:srgbClr val="7030A0"/>
                </a:solidFill>
              </a:rPr>
              <a:t>Advanced Whatever</a:t>
            </a:r>
          </a:p>
        </p:txBody>
      </p:sp>
    </p:spTree>
    <p:extLst>
      <p:ext uri="{BB962C8B-B14F-4D97-AF65-F5344CB8AC3E}">
        <p14:creationId xmlns:p14="http://schemas.microsoft.com/office/powerpoint/2010/main" val="3419631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0"/>
            <a:ext cx="80772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CURRICULA    CONCERNS</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6" name="TextBox 5"/>
          <p:cNvSpPr txBox="1"/>
          <p:nvPr/>
        </p:nvSpPr>
        <p:spPr>
          <a:xfrm>
            <a:off x="1219200" y="1447800"/>
            <a:ext cx="6934200" cy="3785652"/>
          </a:xfrm>
          <a:prstGeom prst="rect">
            <a:avLst/>
          </a:prstGeom>
          <a:noFill/>
        </p:spPr>
        <p:txBody>
          <a:bodyPr wrap="square" rtlCol="0">
            <a:spAutoFit/>
          </a:bodyPr>
          <a:lstStyle/>
          <a:p>
            <a:pPr marL="571500" indent="-571500">
              <a:buFont typeface="Arial" panose="020B0604020202020204" pitchFamily="34" charset="0"/>
              <a:buChar char="•"/>
            </a:pPr>
            <a:r>
              <a:rPr lang="en-US" sz="4000" b="1" dirty="0" smtClean="0">
                <a:solidFill>
                  <a:schemeClr val="accent1">
                    <a:lumMod val="60000"/>
                    <a:lumOff val="40000"/>
                  </a:schemeClr>
                </a:solidFill>
              </a:rPr>
              <a:t>Special Seminar – CS 49xx</a:t>
            </a:r>
          </a:p>
          <a:p>
            <a:pPr marL="571500" indent="-571500">
              <a:buFont typeface="Arial" panose="020B0604020202020204" pitchFamily="34" charset="0"/>
              <a:buChar char="•"/>
            </a:pPr>
            <a:r>
              <a:rPr lang="en-US" sz="4000" b="1" dirty="0" smtClean="0">
                <a:solidFill>
                  <a:schemeClr val="accent1">
                    <a:lumMod val="60000"/>
                    <a:lumOff val="40000"/>
                  </a:schemeClr>
                </a:solidFill>
              </a:rPr>
              <a:t>Greater Freedom</a:t>
            </a:r>
          </a:p>
          <a:p>
            <a:pPr marL="571500" indent="-571500">
              <a:buFont typeface="Arial" panose="020B0604020202020204" pitchFamily="34" charset="0"/>
              <a:buChar char="•"/>
            </a:pPr>
            <a:r>
              <a:rPr lang="en-US" sz="4000" b="1" dirty="0" smtClean="0">
                <a:solidFill>
                  <a:schemeClr val="accent1">
                    <a:lumMod val="60000"/>
                    <a:lumOff val="40000"/>
                  </a:schemeClr>
                </a:solidFill>
              </a:rPr>
              <a:t>Careful Naming</a:t>
            </a:r>
          </a:p>
          <a:p>
            <a:pPr marL="571500" indent="-571500">
              <a:buFont typeface="Arial" panose="020B0604020202020204" pitchFamily="34" charset="0"/>
              <a:buChar char="•"/>
            </a:pPr>
            <a:r>
              <a:rPr lang="en-US" sz="4000" b="1" dirty="0" smtClean="0">
                <a:solidFill>
                  <a:srgbClr val="002060"/>
                </a:solidFill>
              </a:rPr>
              <a:t>Sometimes Low (or no) Pay</a:t>
            </a:r>
          </a:p>
          <a:p>
            <a:pPr marL="571500" indent="-571500">
              <a:buFont typeface="Arial" panose="020B0604020202020204" pitchFamily="34" charset="0"/>
              <a:buChar char="•"/>
            </a:pPr>
            <a:r>
              <a:rPr lang="en-US" sz="4000" b="1" dirty="0" smtClean="0">
                <a:solidFill>
                  <a:schemeClr val="accent1">
                    <a:lumMod val="60000"/>
                    <a:lumOff val="40000"/>
                  </a:schemeClr>
                </a:solidFill>
              </a:rPr>
              <a:t>Can Be Used as Electives</a:t>
            </a:r>
          </a:p>
          <a:p>
            <a:pPr marL="571500" indent="-571500">
              <a:buFont typeface="Arial" panose="020B0604020202020204" pitchFamily="34" charset="0"/>
              <a:buChar char="•"/>
            </a:pPr>
            <a:r>
              <a:rPr lang="en-US" sz="4000" b="1" dirty="0" smtClean="0">
                <a:solidFill>
                  <a:schemeClr val="accent1">
                    <a:lumMod val="60000"/>
                    <a:lumOff val="40000"/>
                  </a:schemeClr>
                </a:solidFill>
              </a:rPr>
              <a:t>Can Be “Repeated”</a:t>
            </a:r>
            <a:endParaRPr lang="en-US" sz="4000" b="1" dirty="0">
              <a:solidFill>
                <a:schemeClr val="accent1">
                  <a:lumMod val="60000"/>
                  <a:lumOff val="40000"/>
                </a:schemeClr>
              </a:solidFill>
            </a:endParaRPr>
          </a:p>
        </p:txBody>
      </p:sp>
      <p:sp>
        <p:nvSpPr>
          <p:cNvPr id="2" name="TextBox 1"/>
          <p:cNvSpPr txBox="1"/>
          <p:nvPr/>
        </p:nvSpPr>
        <p:spPr>
          <a:xfrm>
            <a:off x="495300" y="1828800"/>
            <a:ext cx="8305800" cy="1384995"/>
          </a:xfrm>
          <a:prstGeom prst="rect">
            <a:avLst/>
          </a:prstGeom>
          <a:solidFill>
            <a:schemeClr val="bg1"/>
          </a:solidFill>
          <a:ln w="38100">
            <a:solidFill>
              <a:srgbClr val="002060"/>
            </a:solidFill>
          </a:ln>
        </p:spPr>
        <p:txBody>
          <a:bodyPr wrap="square" rtlCol="0">
            <a:spAutoFit/>
          </a:bodyPr>
          <a:lstStyle/>
          <a:p>
            <a:pPr marL="342900" indent="-342900">
              <a:buFont typeface="Arial" panose="020B0604020202020204" pitchFamily="34" charset="0"/>
              <a:buChar char="•"/>
            </a:pPr>
            <a:r>
              <a:rPr lang="en-US" sz="2800" b="1" dirty="0" smtClean="0">
                <a:solidFill>
                  <a:srgbClr val="7030A0"/>
                </a:solidFill>
              </a:rPr>
              <a:t>You </a:t>
            </a:r>
            <a:r>
              <a:rPr lang="en-US" sz="2800" b="1" dirty="0" err="1" smtClean="0">
                <a:solidFill>
                  <a:srgbClr val="7030A0"/>
                </a:solidFill>
              </a:rPr>
              <a:t>gotta</a:t>
            </a:r>
            <a:r>
              <a:rPr lang="en-US" sz="2800" b="1" dirty="0" smtClean="0">
                <a:solidFill>
                  <a:srgbClr val="7030A0"/>
                </a:solidFill>
              </a:rPr>
              <a:t> do what you </a:t>
            </a:r>
            <a:r>
              <a:rPr lang="en-US" sz="2800" b="1" dirty="0" err="1" smtClean="0">
                <a:solidFill>
                  <a:srgbClr val="7030A0"/>
                </a:solidFill>
              </a:rPr>
              <a:t>gotta</a:t>
            </a:r>
            <a:r>
              <a:rPr lang="en-US" sz="2800" b="1" dirty="0" smtClean="0">
                <a:solidFill>
                  <a:srgbClr val="7030A0"/>
                </a:solidFill>
              </a:rPr>
              <a:t> do</a:t>
            </a:r>
          </a:p>
          <a:p>
            <a:pPr marL="342900" indent="-342900">
              <a:buFont typeface="Arial" panose="020B0604020202020204" pitchFamily="34" charset="0"/>
              <a:buChar char="•"/>
            </a:pPr>
            <a:r>
              <a:rPr lang="en-US" sz="2800" b="1" dirty="0" smtClean="0">
                <a:solidFill>
                  <a:srgbClr val="7030A0"/>
                </a:solidFill>
              </a:rPr>
              <a:t>After awhile our admin was more sympathetic to $$</a:t>
            </a:r>
          </a:p>
          <a:p>
            <a:pPr marL="342900" indent="-342900">
              <a:buFont typeface="Arial" panose="020B0604020202020204" pitchFamily="34" charset="0"/>
              <a:buChar char="•"/>
            </a:pPr>
            <a:r>
              <a:rPr lang="en-US" sz="2800" b="1" dirty="0" smtClean="0">
                <a:solidFill>
                  <a:srgbClr val="7030A0"/>
                </a:solidFill>
              </a:rPr>
              <a:t>Your CV will be greatly enhanced</a:t>
            </a:r>
          </a:p>
        </p:txBody>
      </p:sp>
    </p:spTree>
    <p:extLst>
      <p:ext uri="{BB962C8B-B14F-4D97-AF65-F5344CB8AC3E}">
        <p14:creationId xmlns:p14="http://schemas.microsoft.com/office/powerpoint/2010/main" val="2310921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0"/>
            <a:ext cx="80772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CURRICULA    CONCERNS</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6" name="TextBox 5"/>
          <p:cNvSpPr txBox="1"/>
          <p:nvPr/>
        </p:nvSpPr>
        <p:spPr>
          <a:xfrm>
            <a:off x="1219200" y="1447800"/>
            <a:ext cx="6934200" cy="3785652"/>
          </a:xfrm>
          <a:prstGeom prst="rect">
            <a:avLst/>
          </a:prstGeom>
          <a:noFill/>
        </p:spPr>
        <p:txBody>
          <a:bodyPr wrap="square" rtlCol="0">
            <a:spAutoFit/>
          </a:bodyPr>
          <a:lstStyle/>
          <a:p>
            <a:pPr marL="571500" indent="-571500">
              <a:buFont typeface="Arial" panose="020B0604020202020204" pitchFamily="34" charset="0"/>
              <a:buChar char="•"/>
            </a:pPr>
            <a:r>
              <a:rPr lang="en-US" sz="4000" b="1" dirty="0" smtClean="0">
                <a:solidFill>
                  <a:schemeClr val="accent1">
                    <a:lumMod val="60000"/>
                    <a:lumOff val="40000"/>
                  </a:schemeClr>
                </a:solidFill>
              </a:rPr>
              <a:t>Special Seminar – CS 49xx</a:t>
            </a:r>
          </a:p>
          <a:p>
            <a:pPr marL="571500" indent="-571500">
              <a:buFont typeface="Arial" panose="020B0604020202020204" pitchFamily="34" charset="0"/>
              <a:buChar char="•"/>
            </a:pPr>
            <a:r>
              <a:rPr lang="en-US" sz="4000" b="1" dirty="0" smtClean="0">
                <a:solidFill>
                  <a:schemeClr val="accent1">
                    <a:lumMod val="60000"/>
                    <a:lumOff val="40000"/>
                  </a:schemeClr>
                </a:solidFill>
              </a:rPr>
              <a:t>Greater Freedom</a:t>
            </a:r>
          </a:p>
          <a:p>
            <a:pPr marL="571500" indent="-571500">
              <a:buFont typeface="Arial" panose="020B0604020202020204" pitchFamily="34" charset="0"/>
              <a:buChar char="•"/>
            </a:pPr>
            <a:r>
              <a:rPr lang="en-US" sz="4000" b="1" dirty="0" smtClean="0">
                <a:solidFill>
                  <a:schemeClr val="accent1">
                    <a:lumMod val="60000"/>
                    <a:lumOff val="40000"/>
                  </a:schemeClr>
                </a:solidFill>
              </a:rPr>
              <a:t>Careful Naming</a:t>
            </a:r>
          </a:p>
          <a:p>
            <a:pPr marL="571500" indent="-571500">
              <a:buFont typeface="Arial" panose="020B0604020202020204" pitchFamily="34" charset="0"/>
              <a:buChar char="•"/>
            </a:pPr>
            <a:r>
              <a:rPr lang="en-US" sz="4000" b="1" dirty="0" smtClean="0">
                <a:solidFill>
                  <a:schemeClr val="accent1">
                    <a:lumMod val="60000"/>
                    <a:lumOff val="40000"/>
                  </a:schemeClr>
                </a:solidFill>
              </a:rPr>
              <a:t>Sometimes Low (or no) Pay</a:t>
            </a:r>
          </a:p>
          <a:p>
            <a:pPr marL="571500" indent="-571500">
              <a:buFont typeface="Arial" panose="020B0604020202020204" pitchFamily="34" charset="0"/>
              <a:buChar char="•"/>
            </a:pPr>
            <a:r>
              <a:rPr lang="en-US" sz="4000" b="1" dirty="0" smtClean="0">
                <a:solidFill>
                  <a:srgbClr val="002060"/>
                </a:solidFill>
              </a:rPr>
              <a:t>Can Be Used as Electives</a:t>
            </a:r>
          </a:p>
          <a:p>
            <a:pPr marL="571500" indent="-571500">
              <a:buFont typeface="Arial" panose="020B0604020202020204" pitchFamily="34" charset="0"/>
              <a:buChar char="•"/>
            </a:pPr>
            <a:r>
              <a:rPr lang="en-US" sz="4000" b="1" dirty="0" smtClean="0">
                <a:solidFill>
                  <a:schemeClr val="accent1">
                    <a:lumMod val="60000"/>
                    <a:lumOff val="40000"/>
                  </a:schemeClr>
                </a:solidFill>
              </a:rPr>
              <a:t>Can Be “Repeated”</a:t>
            </a:r>
            <a:endParaRPr lang="en-US" sz="4000" b="1" dirty="0">
              <a:solidFill>
                <a:schemeClr val="accent1">
                  <a:lumMod val="60000"/>
                  <a:lumOff val="40000"/>
                </a:schemeClr>
              </a:solidFill>
            </a:endParaRPr>
          </a:p>
        </p:txBody>
      </p:sp>
      <p:sp>
        <p:nvSpPr>
          <p:cNvPr id="2" name="TextBox 1"/>
          <p:cNvSpPr txBox="1"/>
          <p:nvPr/>
        </p:nvSpPr>
        <p:spPr>
          <a:xfrm>
            <a:off x="495300" y="2057400"/>
            <a:ext cx="8305800" cy="1384995"/>
          </a:xfrm>
          <a:prstGeom prst="rect">
            <a:avLst/>
          </a:prstGeom>
          <a:solidFill>
            <a:schemeClr val="bg1"/>
          </a:solidFill>
          <a:ln w="38100">
            <a:solidFill>
              <a:srgbClr val="002060"/>
            </a:solidFill>
          </a:ln>
        </p:spPr>
        <p:txBody>
          <a:bodyPr wrap="square" rtlCol="0">
            <a:spAutoFit/>
          </a:bodyPr>
          <a:lstStyle/>
          <a:p>
            <a:pPr marL="342900" indent="-342900">
              <a:buFont typeface="Arial" panose="020B0604020202020204" pitchFamily="34" charset="0"/>
              <a:buChar char="•"/>
            </a:pPr>
            <a:r>
              <a:rPr lang="en-US" sz="2800" b="1" dirty="0" smtClean="0">
                <a:solidFill>
                  <a:srgbClr val="7030A0"/>
                </a:solidFill>
              </a:rPr>
              <a:t>Making everything 4000-level is a boon to the effort</a:t>
            </a:r>
          </a:p>
          <a:p>
            <a:pPr marL="342900" indent="-342900">
              <a:buFont typeface="Arial" panose="020B0604020202020204" pitchFamily="34" charset="0"/>
              <a:buChar char="•"/>
            </a:pPr>
            <a:r>
              <a:rPr lang="en-US" sz="2800" b="1" dirty="0" smtClean="0">
                <a:solidFill>
                  <a:srgbClr val="7030A0"/>
                </a:solidFill>
              </a:rPr>
              <a:t>Descriptive course names add to transcript prestige</a:t>
            </a:r>
          </a:p>
          <a:p>
            <a:pPr marL="342900" indent="-342900">
              <a:buFont typeface="Arial" panose="020B0604020202020204" pitchFamily="34" charset="0"/>
              <a:buChar char="•"/>
            </a:pPr>
            <a:r>
              <a:rPr lang="en-US" sz="2800" b="1" dirty="0" smtClean="0">
                <a:solidFill>
                  <a:srgbClr val="7030A0"/>
                </a:solidFill>
              </a:rPr>
              <a:t>Elective status increases desirability</a:t>
            </a:r>
          </a:p>
        </p:txBody>
      </p:sp>
    </p:spTree>
    <p:extLst>
      <p:ext uri="{BB962C8B-B14F-4D97-AF65-F5344CB8AC3E}">
        <p14:creationId xmlns:p14="http://schemas.microsoft.com/office/powerpoint/2010/main" val="3059479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0"/>
            <a:ext cx="80772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CURRICULA    CONCERNS</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6" name="TextBox 5"/>
          <p:cNvSpPr txBox="1"/>
          <p:nvPr/>
        </p:nvSpPr>
        <p:spPr>
          <a:xfrm>
            <a:off x="1219200" y="1447800"/>
            <a:ext cx="6934200" cy="3785652"/>
          </a:xfrm>
          <a:prstGeom prst="rect">
            <a:avLst/>
          </a:prstGeom>
          <a:noFill/>
        </p:spPr>
        <p:txBody>
          <a:bodyPr wrap="square" rtlCol="0">
            <a:spAutoFit/>
          </a:bodyPr>
          <a:lstStyle/>
          <a:p>
            <a:pPr marL="571500" indent="-571500">
              <a:buFont typeface="Arial" panose="020B0604020202020204" pitchFamily="34" charset="0"/>
              <a:buChar char="•"/>
            </a:pPr>
            <a:r>
              <a:rPr lang="en-US" sz="4000" b="1" dirty="0" smtClean="0">
                <a:solidFill>
                  <a:schemeClr val="accent1">
                    <a:lumMod val="60000"/>
                    <a:lumOff val="40000"/>
                  </a:schemeClr>
                </a:solidFill>
              </a:rPr>
              <a:t>Special Seminar – CS 49xx</a:t>
            </a:r>
          </a:p>
          <a:p>
            <a:pPr marL="571500" indent="-571500">
              <a:buFont typeface="Arial" panose="020B0604020202020204" pitchFamily="34" charset="0"/>
              <a:buChar char="•"/>
            </a:pPr>
            <a:r>
              <a:rPr lang="en-US" sz="4000" b="1" dirty="0" smtClean="0">
                <a:solidFill>
                  <a:schemeClr val="accent1">
                    <a:lumMod val="60000"/>
                    <a:lumOff val="40000"/>
                  </a:schemeClr>
                </a:solidFill>
              </a:rPr>
              <a:t>Greater Freedom</a:t>
            </a:r>
          </a:p>
          <a:p>
            <a:pPr marL="571500" indent="-571500">
              <a:buFont typeface="Arial" panose="020B0604020202020204" pitchFamily="34" charset="0"/>
              <a:buChar char="•"/>
            </a:pPr>
            <a:r>
              <a:rPr lang="en-US" sz="4000" b="1" dirty="0" smtClean="0">
                <a:solidFill>
                  <a:schemeClr val="accent1">
                    <a:lumMod val="60000"/>
                    <a:lumOff val="40000"/>
                  </a:schemeClr>
                </a:solidFill>
              </a:rPr>
              <a:t>Careful Naming</a:t>
            </a:r>
          </a:p>
          <a:p>
            <a:pPr marL="571500" indent="-571500">
              <a:buFont typeface="Arial" panose="020B0604020202020204" pitchFamily="34" charset="0"/>
              <a:buChar char="•"/>
            </a:pPr>
            <a:r>
              <a:rPr lang="en-US" sz="4000" b="1" dirty="0" smtClean="0">
                <a:solidFill>
                  <a:schemeClr val="accent1">
                    <a:lumMod val="60000"/>
                    <a:lumOff val="40000"/>
                  </a:schemeClr>
                </a:solidFill>
              </a:rPr>
              <a:t>Sometimes Low (or no) Pay</a:t>
            </a:r>
          </a:p>
          <a:p>
            <a:pPr marL="571500" indent="-571500">
              <a:buFont typeface="Arial" panose="020B0604020202020204" pitchFamily="34" charset="0"/>
              <a:buChar char="•"/>
            </a:pPr>
            <a:r>
              <a:rPr lang="en-US" sz="4000" b="1" dirty="0" smtClean="0">
                <a:solidFill>
                  <a:schemeClr val="accent1">
                    <a:lumMod val="60000"/>
                    <a:lumOff val="40000"/>
                  </a:schemeClr>
                </a:solidFill>
              </a:rPr>
              <a:t>Can Be Used as Electives</a:t>
            </a:r>
          </a:p>
          <a:p>
            <a:pPr marL="571500" indent="-571500">
              <a:buFont typeface="Arial" panose="020B0604020202020204" pitchFamily="34" charset="0"/>
              <a:buChar char="•"/>
            </a:pPr>
            <a:r>
              <a:rPr lang="en-US" sz="4000" b="1" dirty="0" smtClean="0">
                <a:solidFill>
                  <a:srgbClr val="002060"/>
                </a:solidFill>
              </a:rPr>
              <a:t>Can Be “Repeated”</a:t>
            </a:r>
            <a:endParaRPr lang="en-US" sz="4000" b="1" dirty="0">
              <a:solidFill>
                <a:srgbClr val="002060"/>
              </a:solidFill>
            </a:endParaRPr>
          </a:p>
        </p:txBody>
      </p:sp>
      <p:sp>
        <p:nvSpPr>
          <p:cNvPr id="2" name="TextBox 1"/>
          <p:cNvSpPr txBox="1"/>
          <p:nvPr/>
        </p:nvSpPr>
        <p:spPr>
          <a:xfrm>
            <a:off x="495300" y="2057400"/>
            <a:ext cx="8305800" cy="1815882"/>
          </a:xfrm>
          <a:prstGeom prst="rect">
            <a:avLst/>
          </a:prstGeom>
          <a:solidFill>
            <a:schemeClr val="bg1"/>
          </a:solidFill>
          <a:ln w="38100">
            <a:solidFill>
              <a:srgbClr val="002060"/>
            </a:solidFill>
          </a:ln>
        </p:spPr>
        <p:txBody>
          <a:bodyPr wrap="square" rtlCol="0">
            <a:spAutoFit/>
          </a:bodyPr>
          <a:lstStyle/>
          <a:p>
            <a:pPr marL="342900" indent="-342900">
              <a:buFont typeface="Arial" panose="020B0604020202020204" pitchFamily="34" charset="0"/>
              <a:buChar char="•"/>
            </a:pPr>
            <a:r>
              <a:rPr lang="en-US" sz="2800" b="1" dirty="0" smtClean="0">
                <a:solidFill>
                  <a:srgbClr val="7030A0"/>
                </a:solidFill>
              </a:rPr>
              <a:t>CS49xx needs a different name each semester</a:t>
            </a:r>
          </a:p>
          <a:p>
            <a:pPr marL="342900" indent="-342900">
              <a:buFont typeface="Arial" panose="020B0604020202020204" pitchFamily="34" charset="0"/>
              <a:buChar char="•"/>
            </a:pPr>
            <a:r>
              <a:rPr lang="en-US" sz="2800" b="1" dirty="0" smtClean="0">
                <a:solidFill>
                  <a:srgbClr val="7030A0"/>
                </a:solidFill>
              </a:rPr>
              <a:t>Students can take several courses if they want</a:t>
            </a:r>
          </a:p>
          <a:p>
            <a:pPr marL="342900" indent="-342900">
              <a:buFont typeface="Arial" panose="020B0604020202020204" pitchFamily="34" charset="0"/>
              <a:buChar char="•"/>
            </a:pPr>
            <a:r>
              <a:rPr lang="en-US" sz="2800" b="1" dirty="0" smtClean="0">
                <a:solidFill>
                  <a:srgbClr val="7030A0"/>
                </a:solidFill>
              </a:rPr>
              <a:t>This can almost develop into an art</a:t>
            </a:r>
          </a:p>
          <a:p>
            <a:pPr marL="342900" indent="-342900">
              <a:buFont typeface="Arial" panose="020B0604020202020204" pitchFamily="34" charset="0"/>
              <a:buChar char="•"/>
            </a:pPr>
            <a:r>
              <a:rPr lang="en-US" sz="2800" b="1" dirty="0" smtClean="0">
                <a:solidFill>
                  <a:srgbClr val="7030A0"/>
                </a:solidFill>
              </a:rPr>
              <a:t>Your institution’s policies and support may vary</a:t>
            </a:r>
          </a:p>
        </p:txBody>
      </p:sp>
    </p:spTree>
    <p:extLst>
      <p:ext uri="{BB962C8B-B14F-4D97-AF65-F5344CB8AC3E}">
        <p14:creationId xmlns:p14="http://schemas.microsoft.com/office/powerpoint/2010/main" val="1483107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0"/>
            <a:ext cx="80772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CURRICULA    SCHEDULE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6" name="TextBox 5"/>
          <p:cNvSpPr txBox="1"/>
          <p:nvPr/>
        </p:nvSpPr>
        <p:spPr>
          <a:xfrm>
            <a:off x="762000" y="1219200"/>
            <a:ext cx="2895600" cy="4832092"/>
          </a:xfrm>
          <a:prstGeom prst="rect">
            <a:avLst/>
          </a:prstGeom>
          <a:noFill/>
        </p:spPr>
        <p:txBody>
          <a:bodyPr wrap="square" rtlCol="0">
            <a:spAutoFit/>
          </a:bodyPr>
          <a:lstStyle/>
          <a:p>
            <a:pPr marL="571500" indent="-571500">
              <a:buFont typeface="Arial" panose="020B0604020202020204" pitchFamily="34" charset="0"/>
              <a:buChar char="•"/>
            </a:pPr>
            <a:r>
              <a:rPr lang="en-US" sz="2800" b="1" dirty="0" smtClean="0">
                <a:solidFill>
                  <a:srgbClr val="002060"/>
                </a:solidFill>
              </a:rPr>
              <a:t>Fall 2011</a:t>
            </a:r>
          </a:p>
          <a:p>
            <a:pPr marL="571500" indent="-571500">
              <a:buFont typeface="Arial" panose="020B0604020202020204" pitchFamily="34" charset="0"/>
              <a:buChar char="•"/>
            </a:pPr>
            <a:r>
              <a:rPr lang="en-US" sz="2800" b="1" dirty="0" smtClean="0">
                <a:solidFill>
                  <a:srgbClr val="002060"/>
                </a:solidFill>
              </a:rPr>
              <a:t>Spring 2012</a:t>
            </a:r>
          </a:p>
          <a:p>
            <a:pPr marL="571500" indent="-571500">
              <a:buFont typeface="Arial" panose="020B0604020202020204" pitchFamily="34" charset="0"/>
              <a:buChar char="•"/>
            </a:pPr>
            <a:r>
              <a:rPr lang="en-US" sz="2800" b="1" dirty="0" smtClean="0">
                <a:solidFill>
                  <a:srgbClr val="002060"/>
                </a:solidFill>
              </a:rPr>
              <a:t>Fall 2012</a:t>
            </a:r>
          </a:p>
          <a:p>
            <a:pPr marL="571500" indent="-571500">
              <a:buFont typeface="Arial" panose="020B0604020202020204" pitchFamily="34" charset="0"/>
              <a:buChar char="•"/>
            </a:pPr>
            <a:r>
              <a:rPr lang="en-US" sz="2800" b="1" dirty="0" smtClean="0">
                <a:solidFill>
                  <a:srgbClr val="002060"/>
                </a:solidFill>
              </a:rPr>
              <a:t>Spring 2013</a:t>
            </a:r>
          </a:p>
          <a:p>
            <a:pPr marL="571500" indent="-571500">
              <a:buFont typeface="Arial" panose="020B0604020202020204" pitchFamily="34" charset="0"/>
              <a:buChar char="•"/>
            </a:pPr>
            <a:r>
              <a:rPr lang="en-US" sz="2800" b="1" dirty="0" smtClean="0">
                <a:solidFill>
                  <a:srgbClr val="002060"/>
                </a:solidFill>
              </a:rPr>
              <a:t>Fall 2013</a:t>
            </a:r>
          </a:p>
          <a:p>
            <a:pPr marL="571500" indent="-571500">
              <a:buFont typeface="Arial" panose="020B0604020202020204" pitchFamily="34" charset="0"/>
              <a:buChar char="•"/>
            </a:pPr>
            <a:r>
              <a:rPr lang="en-US" sz="2800" b="1" dirty="0">
                <a:solidFill>
                  <a:srgbClr val="002060"/>
                </a:solidFill>
              </a:rPr>
              <a:t>Spring 2014</a:t>
            </a:r>
          </a:p>
          <a:p>
            <a:pPr marL="571500" indent="-571500">
              <a:buFont typeface="Arial" panose="020B0604020202020204" pitchFamily="34" charset="0"/>
              <a:buChar char="•"/>
            </a:pPr>
            <a:r>
              <a:rPr lang="en-US" sz="2800" b="1" dirty="0">
                <a:solidFill>
                  <a:srgbClr val="002060"/>
                </a:solidFill>
              </a:rPr>
              <a:t>Fall 2014</a:t>
            </a:r>
          </a:p>
          <a:p>
            <a:pPr marL="571500" indent="-571500">
              <a:buFont typeface="Arial" panose="020B0604020202020204" pitchFamily="34" charset="0"/>
              <a:buChar char="•"/>
            </a:pPr>
            <a:r>
              <a:rPr lang="en-US" sz="2800" b="1" dirty="0">
                <a:solidFill>
                  <a:srgbClr val="002060"/>
                </a:solidFill>
              </a:rPr>
              <a:t>Spring </a:t>
            </a:r>
            <a:r>
              <a:rPr lang="en-US" sz="2800" b="1" dirty="0" smtClean="0">
                <a:solidFill>
                  <a:srgbClr val="002060"/>
                </a:solidFill>
              </a:rPr>
              <a:t>2015</a:t>
            </a:r>
            <a:endParaRPr lang="en-US" sz="2800" b="1" dirty="0">
              <a:solidFill>
                <a:srgbClr val="002060"/>
              </a:solidFill>
            </a:endParaRPr>
          </a:p>
          <a:p>
            <a:pPr marL="571500" indent="-571500">
              <a:buFont typeface="Arial" panose="020B0604020202020204" pitchFamily="34" charset="0"/>
              <a:buChar char="•"/>
            </a:pPr>
            <a:r>
              <a:rPr lang="en-US" sz="2800" b="1" dirty="0">
                <a:solidFill>
                  <a:srgbClr val="002060"/>
                </a:solidFill>
              </a:rPr>
              <a:t>Fall </a:t>
            </a:r>
            <a:r>
              <a:rPr lang="en-US" sz="2800" b="1" dirty="0" smtClean="0">
                <a:solidFill>
                  <a:srgbClr val="002060"/>
                </a:solidFill>
              </a:rPr>
              <a:t>2015</a:t>
            </a:r>
            <a:endParaRPr lang="en-US" sz="2800" b="1" dirty="0">
              <a:solidFill>
                <a:srgbClr val="002060"/>
              </a:solidFill>
            </a:endParaRPr>
          </a:p>
          <a:p>
            <a:pPr marL="571500" indent="-571500">
              <a:buFont typeface="Arial" panose="020B0604020202020204" pitchFamily="34" charset="0"/>
              <a:buChar char="•"/>
            </a:pPr>
            <a:r>
              <a:rPr lang="en-US" sz="2800" b="1" dirty="0" smtClean="0">
                <a:solidFill>
                  <a:srgbClr val="002060"/>
                </a:solidFill>
              </a:rPr>
              <a:t>Spring 2016</a:t>
            </a:r>
          </a:p>
          <a:p>
            <a:pPr marL="571500" indent="-571500">
              <a:buFont typeface="Arial" panose="020B0604020202020204" pitchFamily="34" charset="0"/>
              <a:buChar char="•"/>
            </a:pPr>
            <a:r>
              <a:rPr lang="en-US" sz="2800" b="1" dirty="0" smtClean="0">
                <a:solidFill>
                  <a:srgbClr val="002060"/>
                </a:solidFill>
              </a:rPr>
              <a:t>Fall 2016</a:t>
            </a:r>
            <a:endParaRPr lang="en-US" sz="2800" b="1" dirty="0">
              <a:solidFill>
                <a:srgbClr val="002060"/>
              </a:solidFill>
            </a:endParaRPr>
          </a:p>
        </p:txBody>
      </p:sp>
      <p:sp>
        <p:nvSpPr>
          <p:cNvPr id="4" name="TextBox 3"/>
          <p:cNvSpPr txBox="1"/>
          <p:nvPr/>
        </p:nvSpPr>
        <p:spPr>
          <a:xfrm>
            <a:off x="3810000" y="1219200"/>
            <a:ext cx="4876800" cy="954107"/>
          </a:xfrm>
          <a:prstGeom prst="rect">
            <a:avLst/>
          </a:prstGeom>
          <a:noFill/>
        </p:spPr>
        <p:txBody>
          <a:bodyPr wrap="square" rtlCol="0">
            <a:spAutoFit/>
          </a:bodyPr>
          <a:lstStyle/>
          <a:p>
            <a:r>
              <a:rPr lang="en-US" sz="2800" b="1" dirty="0" smtClean="0">
                <a:solidFill>
                  <a:srgbClr val="002060"/>
                </a:solidFill>
              </a:rPr>
              <a:t>Intro to Parallel Computing</a:t>
            </a:r>
          </a:p>
          <a:p>
            <a:r>
              <a:rPr lang="en-US" sz="2800" b="1" dirty="0" smtClean="0">
                <a:solidFill>
                  <a:srgbClr val="002060"/>
                </a:solidFill>
              </a:rPr>
              <a:t>Matrix Multiplication</a:t>
            </a:r>
            <a:endParaRPr lang="en-US" sz="2800" b="1" dirty="0">
              <a:solidFill>
                <a:srgbClr val="002060"/>
              </a:solidFill>
            </a:endParaRPr>
          </a:p>
        </p:txBody>
      </p:sp>
    </p:spTree>
    <p:extLst>
      <p:ext uri="{BB962C8B-B14F-4D97-AF65-F5344CB8AC3E}">
        <p14:creationId xmlns:p14="http://schemas.microsoft.com/office/powerpoint/2010/main" val="266937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7772400" cy="917575"/>
          </a:xfrm>
        </p:spPr>
        <p:txBody>
          <a:bodyPr>
            <a:normAutofit/>
          </a:bodyPr>
          <a:lstStyle/>
          <a:p>
            <a:pPr algn="l"/>
            <a:r>
              <a:rPr lang="en-US" sz="4000" b="1" dirty="0" smtClean="0"/>
              <a:t>Matrix Multiplication</a:t>
            </a:r>
            <a:endParaRPr lang="en-US" sz="4000" b="1" dirty="0"/>
          </a:p>
        </p:txBody>
      </p:sp>
      <p:sp>
        <p:nvSpPr>
          <p:cNvPr id="3" name="TextBox 2"/>
          <p:cNvSpPr txBox="1"/>
          <p:nvPr/>
        </p:nvSpPr>
        <p:spPr>
          <a:xfrm>
            <a:off x="1066800" y="1828800"/>
            <a:ext cx="1905000" cy="2031325"/>
          </a:xfrm>
          <a:prstGeom prst="rect">
            <a:avLst/>
          </a:prstGeom>
          <a:noFill/>
        </p:spPr>
        <p:txBody>
          <a:bodyPr wrap="square" rtlCol="0">
            <a:spAutoFit/>
          </a:bodyPr>
          <a:lstStyle/>
          <a:p>
            <a:r>
              <a:rPr lang="en-US" b="1" dirty="0" smtClean="0">
                <a:latin typeface="Courier New" pitchFamily="49" charset="0"/>
                <a:cs typeface="Courier New" pitchFamily="49" charset="0"/>
              </a:rPr>
              <a:t>3 4 2 6 7 8</a:t>
            </a:r>
          </a:p>
          <a:p>
            <a:r>
              <a:rPr lang="en-US" b="1" dirty="0" smtClean="0">
                <a:latin typeface="Courier New" pitchFamily="49" charset="0"/>
                <a:cs typeface="Courier New" pitchFamily="49" charset="0"/>
              </a:rPr>
              <a:t>8 0 9 6 5 4</a:t>
            </a:r>
          </a:p>
          <a:p>
            <a:r>
              <a:rPr lang="en-US" b="1" dirty="0" smtClean="0">
                <a:latin typeface="Courier New" pitchFamily="49" charset="0"/>
                <a:cs typeface="Courier New" pitchFamily="49" charset="0"/>
              </a:rPr>
              <a:t>6 1 2 3 0 8</a:t>
            </a:r>
          </a:p>
          <a:p>
            <a:r>
              <a:rPr lang="en-US" b="1" dirty="0" smtClean="0">
                <a:latin typeface="Courier New" pitchFamily="49" charset="0"/>
                <a:cs typeface="Courier New" pitchFamily="49" charset="0"/>
              </a:rPr>
              <a:t>4 8 9 5 7 6</a:t>
            </a:r>
          </a:p>
          <a:p>
            <a:r>
              <a:rPr lang="en-US" b="1" dirty="0" smtClean="0">
                <a:latin typeface="Courier New" pitchFamily="49" charset="0"/>
                <a:cs typeface="Courier New" pitchFamily="49" charset="0"/>
              </a:rPr>
              <a:t>0 5 4 0 0 9</a:t>
            </a:r>
          </a:p>
          <a:p>
            <a:r>
              <a:rPr lang="en-US" b="1" dirty="0" smtClean="0">
                <a:latin typeface="Courier New" pitchFamily="49" charset="0"/>
                <a:cs typeface="Courier New" pitchFamily="49" charset="0"/>
              </a:rPr>
              <a:t>8 6 1 1 0 7</a:t>
            </a:r>
          </a:p>
          <a:p>
            <a:endParaRPr lang="en-US" b="1" dirty="0">
              <a:latin typeface="Courier New" pitchFamily="49" charset="0"/>
              <a:cs typeface="Courier New" pitchFamily="49" charset="0"/>
            </a:endParaRPr>
          </a:p>
        </p:txBody>
      </p:sp>
      <p:sp>
        <p:nvSpPr>
          <p:cNvPr id="4" name="TextBox 3"/>
          <p:cNvSpPr txBox="1"/>
          <p:nvPr/>
        </p:nvSpPr>
        <p:spPr>
          <a:xfrm>
            <a:off x="3352800" y="1828800"/>
            <a:ext cx="1752600" cy="2031325"/>
          </a:xfrm>
          <a:prstGeom prst="rect">
            <a:avLst/>
          </a:prstGeom>
          <a:noFill/>
        </p:spPr>
        <p:txBody>
          <a:bodyPr wrap="square" rtlCol="0">
            <a:spAutoFit/>
          </a:bodyPr>
          <a:lstStyle/>
          <a:p>
            <a:r>
              <a:rPr lang="en-US" b="1" dirty="0" smtClean="0">
                <a:latin typeface="Courier New" pitchFamily="49" charset="0"/>
                <a:cs typeface="Courier New" pitchFamily="49" charset="0"/>
              </a:rPr>
              <a:t>6 7 5 4 3 0</a:t>
            </a:r>
          </a:p>
          <a:p>
            <a:r>
              <a:rPr lang="en-US" b="1" dirty="0" smtClean="0">
                <a:latin typeface="Courier New" pitchFamily="49" charset="0"/>
                <a:cs typeface="Courier New" pitchFamily="49" charset="0"/>
              </a:rPr>
              <a:t>2 8 0 9 </a:t>
            </a:r>
            <a:r>
              <a:rPr lang="en-US" b="1" dirty="0">
                <a:latin typeface="Courier New" pitchFamily="49" charset="0"/>
                <a:cs typeface="Courier New" pitchFamily="49" charset="0"/>
              </a:rPr>
              <a:t>5</a:t>
            </a:r>
            <a:r>
              <a:rPr lang="en-US" b="1" dirty="0" smtClean="0">
                <a:latin typeface="Courier New" pitchFamily="49" charset="0"/>
                <a:cs typeface="Courier New" pitchFamily="49" charset="0"/>
              </a:rPr>
              <a:t> 4</a:t>
            </a:r>
          </a:p>
          <a:p>
            <a:r>
              <a:rPr lang="en-US" b="1" dirty="0" smtClean="0">
                <a:latin typeface="Courier New" pitchFamily="49" charset="0"/>
                <a:cs typeface="Courier New" pitchFamily="49" charset="0"/>
              </a:rPr>
              <a:t>2 4 7 6 </a:t>
            </a:r>
            <a:r>
              <a:rPr lang="en-US" b="1" dirty="0">
                <a:latin typeface="Courier New" pitchFamily="49" charset="0"/>
                <a:cs typeface="Courier New" pitchFamily="49" charset="0"/>
              </a:rPr>
              <a:t>5</a:t>
            </a:r>
            <a:r>
              <a:rPr lang="en-US" b="1" dirty="0" smtClean="0">
                <a:latin typeface="Courier New" pitchFamily="49" charset="0"/>
                <a:cs typeface="Courier New" pitchFamily="49" charset="0"/>
              </a:rPr>
              <a:t> 4</a:t>
            </a:r>
          </a:p>
          <a:p>
            <a:r>
              <a:rPr lang="en-US" b="1" dirty="0" smtClean="0">
                <a:latin typeface="Courier New" pitchFamily="49" charset="0"/>
                <a:cs typeface="Courier New" pitchFamily="49" charset="0"/>
              </a:rPr>
              <a:t>9 0 5 0 </a:t>
            </a:r>
            <a:r>
              <a:rPr lang="en-US" b="1" dirty="0">
                <a:latin typeface="Courier New" pitchFamily="49" charset="0"/>
                <a:cs typeface="Courier New" pitchFamily="49" charset="0"/>
              </a:rPr>
              <a:t>0</a:t>
            </a:r>
            <a:r>
              <a:rPr lang="en-US" b="1" dirty="0" smtClean="0">
                <a:latin typeface="Courier New" pitchFamily="49" charset="0"/>
                <a:cs typeface="Courier New" pitchFamily="49" charset="0"/>
              </a:rPr>
              <a:t> 1</a:t>
            </a:r>
          </a:p>
          <a:p>
            <a:r>
              <a:rPr lang="en-US" b="1" dirty="0" smtClean="0">
                <a:latin typeface="Courier New" pitchFamily="49" charset="0"/>
                <a:cs typeface="Courier New" pitchFamily="49" charset="0"/>
              </a:rPr>
              <a:t>4 2 8 6 </a:t>
            </a:r>
            <a:r>
              <a:rPr lang="en-US" b="1" dirty="0">
                <a:latin typeface="Courier New" pitchFamily="49" charset="0"/>
                <a:cs typeface="Courier New" pitchFamily="49" charset="0"/>
              </a:rPr>
              <a:t>7</a:t>
            </a:r>
            <a:r>
              <a:rPr lang="en-US" b="1" dirty="0" smtClean="0">
                <a:latin typeface="Courier New" pitchFamily="49" charset="0"/>
                <a:cs typeface="Courier New" pitchFamily="49" charset="0"/>
              </a:rPr>
              <a:t> 5</a:t>
            </a:r>
          </a:p>
          <a:p>
            <a:r>
              <a:rPr lang="en-US" b="1" dirty="0" smtClean="0">
                <a:latin typeface="Courier New" pitchFamily="49" charset="0"/>
                <a:cs typeface="Courier New" pitchFamily="49" charset="0"/>
              </a:rPr>
              <a:t>5 0 9 1 </a:t>
            </a:r>
            <a:r>
              <a:rPr lang="en-US" b="1" dirty="0">
                <a:latin typeface="Courier New" pitchFamily="49" charset="0"/>
                <a:cs typeface="Courier New" pitchFamily="49" charset="0"/>
              </a:rPr>
              <a:t>2</a:t>
            </a:r>
            <a:r>
              <a:rPr lang="en-US" b="1" dirty="0" smtClean="0">
                <a:latin typeface="Courier New" pitchFamily="49" charset="0"/>
                <a:cs typeface="Courier New" pitchFamily="49" charset="0"/>
              </a:rPr>
              <a:t> 6</a:t>
            </a:r>
          </a:p>
          <a:p>
            <a:endParaRPr lang="en-US" b="1" dirty="0">
              <a:latin typeface="Courier New" pitchFamily="49" charset="0"/>
              <a:cs typeface="Courier New" pitchFamily="49" charset="0"/>
            </a:endParaRPr>
          </a:p>
        </p:txBody>
      </p:sp>
      <p:sp>
        <p:nvSpPr>
          <p:cNvPr id="5" name="TextBox 4"/>
          <p:cNvSpPr txBox="1"/>
          <p:nvPr/>
        </p:nvSpPr>
        <p:spPr>
          <a:xfrm>
            <a:off x="5867400" y="1828800"/>
            <a:ext cx="1752600" cy="1754326"/>
          </a:xfrm>
          <a:prstGeom prst="rect">
            <a:avLst/>
          </a:prstGeom>
          <a:noFill/>
        </p:spPr>
        <p:txBody>
          <a:bodyPr wrap="square" rtlCol="0">
            <a:spAutoFit/>
          </a:bodyPr>
          <a:lstStyle/>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endParaRPr lang="en-US" b="1" dirty="0">
              <a:latin typeface="Courier New" pitchFamily="49" charset="0"/>
              <a:cs typeface="Courier New" pitchFamily="49" charset="0"/>
            </a:endParaRPr>
          </a:p>
        </p:txBody>
      </p:sp>
      <p:grpSp>
        <p:nvGrpSpPr>
          <p:cNvPr id="12" name="Group 11"/>
          <p:cNvGrpSpPr/>
          <p:nvPr/>
        </p:nvGrpSpPr>
        <p:grpSpPr>
          <a:xfrm>
            <a:off x="1057275" y="1838325"/>
            <a:ext cx="126207" cy="1754326"/>
            <a:chOff x="990600" y="1828800"/>
            <a:chExt cx="126207" cy="1754326"/>
          </a:xfrm>
        </p:grpSpPr>
        <p:cxnSp>
          <p:nvCxnSpPr>
            <p:cNvPr id="7" name="Straight Connector 6"/>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flipH="1">
            <a:off x="2638425" y="1821775"/>
            <a:ext cx="126207" cy="1754326"/>
            <a:chOff x="990600" y="1828800"/>
            <a:chExt cx="126207" cy="1754326"/>
          </a:xfrm>
        </p:grpSpPr>
        <p:cxnSp>
          <p:nvCxnSpPr>
            <p:cNvPr id="14" name="Straight Connector 13"/>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352800" y="1838325"/>
            <a:ext cx="126207" cy="1754326"/>
            <a:chOff x="990600" y="1828800"/>
            <a:chExt cx="126207" cy="1754326"/>
          </a:xfrm>
        </p:grpSpPr>
        <p:cxnSp>
          <p:nvCxnSpPr>
            <p:cNvPr id="18" name="Straight Connector 17"/>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flipH="1">
            <a:off x="4933950" y="1821775"/>
            <a:ext cx="126207" cy="1754326"/>
            <a:chOff x="990600" y="1828800"/>
            <a:chExt cx="126207" cy="1754326"/>
          </a:xfrm>
        </p:grpSpPr>
        <p:cxnSp>
          <p:nvCxnSpPr>
            <p:cNvPr id="22" name="Straight Connector 21"/>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895975" y="1828800"/>
            <a:ext cx="126207" cy="1754326"/>
            <a:chOff x="990600" y="1828800"/>
            <a:chExt cx="126207" cy="1754326"/>
          </a:xfrm>
        </p:grpSpPr>
        <p:cxnSp>
          <p:nvCxnSpPr>
            <p:cNvPr id="26" name="Straight Connector 25"/>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flipH="1">
            <a:off x="7477125" y="1812250"/>
            <a:ext cx="126207" cy="1754326"/>
            <a:chOff x="990600" y="1828800"/>
            <a:chExt cx="126207" cy="1754326"/>
          </a:xfrm>
        </p:grpSpPr>
        <p:cxnSp>
          <p:nvCxnSpPr>
            <p:cNvPr id="30" name="Straight Connector 29"/>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2886075" y="2314575"/>
            <a:ext cx="361950" cy="646331"/>
          </a:xfrm>
          <a:prstGeom prst="rect">
            <a:avLst/>
          </a:prstGeom>
          <a:noFill/>
        </p:spPr>
        <p:txBody>
          <a:bodyPr wrap="square" rtlCol="0">
            <a:spAutoFit/>
          </a:bodyPr>
          <a:lstStyle/>
          <a:p>
            <a:pPr algn="ctr"/>
            <a:r>
              <a:rPr lang="en-US" sz="3600" b="1" dirty="0" smtClean="0"/>
              <a:t>x</a:t>
            </a:r>
            <a:endParaRPr lang="en-US" sz="3600" b="1" dirty="0"/>
          </a:p>
        </p:txBody>
      </p:sp>
      <p:sp>
        <p:nvSpPr>
          <p:cNvPr id="34" name="TextBox 33"/>
          <p:cNvSpPr txBox="1"/>
          <p:nvPr/>
        </p:nvSpPr>
        <p:spPr>
          <a:xfrm>
            <a:off x="5286375" y="2314575"/>
            <a:ext cx="361950" cy="646331"/>
          </a:xfrm>
          <a:prstGeom prst="rect">
            <a:avLst/>
          </a:prstGeom>
          <a:noFill/>
        </p:spPr>
        <p:txBody>
          <a:bodyPr wrap="square" rtlCol="0">
            <a:spAutoFit/>
          </a:bodyPr>
          <a:lstStyle/>
          <a:p>
            <a:pPr algn="ctr"/>
            <a:r>
              <a:rPr lang="en-US" sz="3600" b="1" dirty="0" smtClean="0"/>
              <a:t>=</a:t>
            </a:r>
            <a:endParaRPr lang="en-US" sz="3600" b="1" dirty="0"/>
          </a:p>
        </p:txBody>
      </p:sp>
    </p:spTree>
    <p:extLst>
      <p:ext uri="{BB962C8B-B14F-4D97-AF65-F5344CB8AC3E}">
        <p14:creationId xmlns:p14="http://schemas.microsoft.com/office/powerpoint/2010/main" val="11909217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7772400" cy="917575"/>
          </a:xfrm>
        </p:spPr>
        <p:txBody>
          <a:bodyPr>
            <a:normAutofit/>
          </a:bodyPr>
          <a:lstStyle/>
          <a:p>
            <a:pPr algn="l"/>
            <a:r>
              <a:rPr lang="en-US" sz="4000" b="1" dirty="0" smtClean="0"/>
              <a:t>Matrix Multiplication</a:t>
            </a:r>
            <a:endParaRPr lang="en-US" sz="4000" b="1" dirty="0"/>
          </a:p>
        </p:txBody>
      </p:sp>
      <p:sp>
        <p:nvSpPr>
          <p:cNvPr id="3" name="TextBox 2"/>
          <p:cNvSpPr txBox="1"/>
          <p:nvPr/>
        </p:nvSpPr>
        <p:spPr>
          <a:xfrm>
            <a:off x="1066800" y="1828800"/>
            <a:ext cx="1905000" cy="2031325"/>
          </a:xfrm>
          <a:prstGeom prst="rect">
            <a:avLst/>
          </a:prstGeom>
          <a:noFill/>
        </p:spPr>
        <p:txBody>
          <a:bodyPr wrap="square" rtlCol="0">
            <a:spAutoFit/>
          </a:bodyPr>
          <a:lstStyle/>
          <a:p>
            <a:r>
              <a:rPr lang="en-US" b="1" dirty="0" smtClean="0">
                <a:latin typeface="Courier New" pitchFamily="49" charset="0"/>
                <a:cs typeface="Courier New" pitchFamily="49" charset="0"/>
              </a:rPr>
              <a:t>3 4 2 6 7 8</a:t>
            </a:r>
          </a:p>
          <a:p>
            <a:r>
              <a:rPr lang="en-US" b="1" dirty="0" smtClean="0">
                <a:latin typeface="Courier New" pitchFamily="49" charset="0"/>
                <a:cs typeface="Courier New" pitchFamily="49" charset="0"/>
              </a:rPr>
              <a:t>8 0 9 6 5 4</a:t>
            </a:r>
          </a:p>
          <a:p>
            <a:r>
              <a:rPr lang="en-US" b="1" dirty="0" smtClean="0">
                <a:solidFill>
                  <a:srgbClr val="FF0000"/>
                </a:solidFill>
                <a:latin typeface="Courier New" pitchFamily="49" charset="0"/>
                <a:cs typeface="Courier New" pitchFamily="49" charset="0"/>
              </a:rPr>
              <a:t>6 1 2 3 0 8</a:t>
            </a:r>
          </a:p>
          <a:p>
            <a:r>
              <a:rPr lang="en-US" b="1" dirty="0" smtClean="0">
                <a:latin typeface="Courier New" pitchFamily="49" charset="0"/>
                <a:cs typeface="Courier New" pitchFamily="49" charset="0"/>
              </a:rPr>
              <a:t>4 8 9 5 7 6</a:t>
            </a:r>
          </a:p>
          <a:p>
            <a:r>
              <a:rPr lang="en-US" b="1" dirty="0" smtClean="0">
                <a:latin typeface="Courier New" pitchFamily="49" charset="0"/>
                <a:cs typeface="Courier New" pitchFamily="49" charset="0"/>
              </a:rPr>
              <a:t>0 5 4 0 0 9</a:t>
            </a:r>
          </a:p>
          <a:p>
            <a:r>
              <a:rPr lang="en-US" b="1" dirty="0" smtClean="0">
                <a:latin typeface="Courier New" pitchFamily="49" charset="0"/>
                <a:cs typeface="Courier New" pitchFamily="49" charset="0"/>
              </a:rPr>
              <a:t>8 6 1 1 0 7</a:t>
            </a:r>
          </a:p>
          <a:p>
            <a:endParaRPr lang="en-US" b="1" dirty="0">
              <a:latin typeface="Courier New" pitchFamily="49" charset="0"/>
              <a:cs typeface="Courier New" pitchFamily="49" charset="0"/>
            </a:endParaRPr>
          </a:p>
        </p:txBody>
      </p:sp>
      <p:sp>
        <p:nvSpPr>
          <p:cNvPr id="4" name="TextBox 3"/>
          <p:cNvSpPr txBox="1"/>
          <p:nvPr/>
        </p:nvSpPr>
        <p:spPr>
          <a:xfrm>
            <a:off x="3352800" y="1828800"/>
            <a:ext cx="1752600" cy="2031325"/>
          </a:xfrm>
          <a:prstGeom prst="rect">
            <a:avLst/>
          </a:prstGeom>
          <a:noFill/>
        </p:spPr>
        <p:txBody>
          <a:bodyPr wrap="square" rtlCol="0">
            <a:spAutoFit/>
          </a:bodyPr>
          <a:lstStyle/>
          <a:p>
            <a:r>
              <a:rPr lang="en-US" b="1" dirty="0" smtClean="0">
                <a:latin typeface="Courier New" pitchFamily="49" charset="0"/>
                <a:cs typeface="Courier New" pitchFamily="49" charset="0"/>
              </a:rPr>
              <a:t>6 7 5 4 </a:t>
            </a:r>
            <a:r>
              <a:rPr lang="en-US" b="1" dirty="0" smtClean="0">
                <a:solidFill>
                  <a:srgbClr val="FF0000"/>
                </a:solidFill>
                <a:latin typeface="Courier New" pitchFamily="49" charset="0"/>
                <a:cs typeface="Courier New" pitchFamily="49" charset="0"/>
              </a:rPr>
              <a:t>3</a:t>
            </a:r>
            <a:r>
              <a:rPr lang="en-US" b="1" dirty="0" smtClean="0">
                <a:latin typeface="Courier New" pitchFamily="49" charset="0"/>
                <a:cs typeface="Courier New" pitchFamily="49" charset="0"/>
              </a:rPr>
              <a:t> 0</a:t>
            </a:r>
          </a:p>
          <a:p>
            <a:r>
              <a:rPr lang="en-US" b="1" dirty="0" smtClean="0">
                <a:latin typeface="Courier New" pitchFamily="49" charset="0"/>
                <a:cs typeface="Courier New" pitchFamily="49" charset="0"/>
              </a:rPr>
              <a:t>2 8 0 9 </a:t>
            </a:r>
            <a:r>
              <a:rPr lang="en-US" b="1" dirty="0">
                <a:solidFill>
                  <a:srgbClr val="FF0000"/>
                </a:solidFill>
                <a:latin typeface="Courier New" pitchFamily="49" charset="0"/>
                <a:cs typeface="Courier New" pitchFamily="49" charset="0"/>
              </a:rPr>
              <a:t>5</a:t>
            </a:r>
            <a:r>
              <a:rPr lang="en-US" b="1" dirty="0" smtClean="0">
                <a:latin typeface="Courier New" pitchFamily="49" charset="0"/>
                <a:cs typeface="Courier New" pitchFamily="49" charset="0"/>
              </a:rPr>
              <a:t> 4</a:t>
            </a:r>
          </a:p>
          <a:p>
            <a:r>
              <a:rPr lang="en-US" b="1" dirty="0" smtClean="0">
                <a:latin typeface="Courier New" pitchFamily="49" charset="0"/>
                <a:cs typeface="Courier New" pitchFamily="49" charset="0"/>
              </a:rPr>
              <a:t>2 4 7 6 </a:t>
            </a:r>
            <a:r>
              <a:rPr lang="en-US" b="1" dirty="0">
                <a:solidFill>
                  <a:srgbClr val="FF0000"/>
                </a:solidFill>
                <a:latin typeface="Courier New" pitchFamily="49" charset="0"/>
                <a:cs typeface="Courier New" pitchFamily="49" charset="0"/>
              </a:rPr>
              <a:t>5</a:t>
            </a:r>
            <a:r>
              <a:rPr lang="en-US" b="1" dirty="0" smtClean="0">
                <a:latin typeface="Courier New" pitchFamily="49" charset="0"/>
                <a:cs typeface="Courier New" pitchFamily="49" charset="0"/>
              </a:rPr>
              <a:t> 4</a:t>
            </a:r>
          </a:p>
          <a:p>
            <a:r>
              <a:rPr lang="en-US" b="1" dirty="0" smtClean="0">
                <a:latin typeface="Courier New" pitchFamily="49" charset="0"/>
                <a:cs typeface="Courier New" pitchFamily="49" charset="0"/>
              </a:rPr>
              <a:t>9 0 5 0 </a:t>
            </a:r>
            <a:r>
              <a:rPr lang="en-US" b="1" dirty="0">
                <a:solidFill>
                  <a:srgbClr val="FF0000"/>
                </a:solidFill>
                <a:latin typeface="Courier New" pitchFamily="49" charset="0"/>
                <a:cs typeface="Courier New" pitchFamily="49" charset="0"/>
              </a:rPr>
              <a:t>0</a:t>
            </a:r>
            <a:r>
              <a:rPr lang="en-US" b="1" dirty="0" smtClean="0">
                <a:latin typeface="Courier New" pitchFamily="49" charset="0"/>
                <a:cs typeface="Courier New" pitchFamily="49" charset="0"/>
              </a:rPr>
              <a:t> 1</a:t>
            </a:r>
          </a:p>
          <a:p>
            <a:r>
              <a:rPr lang="en-US" b="1" dirty="0" smtClean="0">
                <a:latin typeface="Courier New" pitchFamily="49" charset="0"/>
                <a:cs typeface="Courier New" pitchFamily="49" charset="0"/>
              </a:rPr>
              <a:t>4 2 8 6 </a:t>
            </a:r>
            <a:r>
              <a:rPr lang="en-US" b="1" dirty="0">
                <a:solidFill>
                  <a:srgbClr val="FF0000"/>
                </a:solidFill>
                <a:latin typeface="Courier New" pitchFamily="49" charset="0"/>
                <a:cs typeface="Courier New" pitchFamily="49" charset="0"/>
              </a:rPr>
              <a:t>7</a:t>
            </a:r>
            <a:r>
              <a:rPr lang="en-US" b="1" dirty="0" smtClean="0">
                <a:latin typeface="Courier New" pitchFamily="49" charset="0"/>
                <a:cs typeface="Courier New" pitchFamily="49" charset="0"/>
              </a:rPr>
              <a:t> 5</a:t>
            </a:r>
          </a:p>
          <a:p>
            <a:r>
              <a:rPr lang="en-US" b="1" dirty="0" smtClean="0">
                <a:latin typeface="Courier New" pitchFamily="49" charset="0"/>
                <a:cs typeface="Courier New" pitchFamily="49" charset="0"/>
              </a:rPr>
              <a:t>5 0 9 1 </a:t>
            </a:r>
            <a:r>
              <a:rPr lang="en-US" b="1" dirty="0">
                <a:solidFill>
                  <a:srgbClr val="FF0000"/>
                </a:solidFill>
                <a:latin typeface="Courier New" pitchFamily="49" charset="0"/>
                <a:cs typeface="Courier New" pitchFamily="49" charset="0"/>
              </a:rPr>
              <a:t>2</a:t>
            </a:r>
            <a:r>
              <a:rPr lang="en-US" b="1" dirty="0" smtClean="0">
                <a:latin typeface="Courier New" pitchFamily="49" charset="0"/>
                <a:cs typeface="Courier New" pitchFamily="49" charset="0"/>
              </a:rPr>
              <a:t> 6</a:t>
            </a:r>
          </a:p>
          <a:p>
            <a:endParaRPr lang="en-US" b="1" dirty="0">
              <a:latin typeface="Courier New" pitchFamily="49" charset="0"/>
              <a:cs typeface="Courier New" pitchFamily="49" charset="0"/>
            </a:endParaRPr>
          </a:p>
        </p:txBody>
      </p:sp>
      <p:sp>
        <p:nvSpPr>
          <p:cNvPr id="5" name="TextBox 4"/>
          <p:cNvSpPr txBox="1"/>
          <p:nvPr/>
        </p:nvSpPr>
        <p:spPr>
          <a:xfrm>
            <a:off x="5867400" y="1828800"/>
            <a:ext cx="1752600" cy="1754326"/>
          </a:xfrm>
          <a:prstGeom prst="rect">
            <a:avLst/>
          </a:prstGeom>
          <a:noFill/>
        </p:spPr>
        <p:txBody>
          <a:bodyPr wrap="square" rtlCol="0">
            <a:spAutoFit/>
          </a:bodyPr>
          <a:lstStyle/>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endParaRPr lang="en-US" b="1" dirty="0">
              <a:latin typeface="Courier New" pitchFamily="49" charset="0"/>
              <a:cs typeface="Courier New" pitchFamily="49" charset="0"/>
            </a:endParaRPr>
          </a:p>
        </p:txBody>
      </p:sp>
      <p:grpSp>
        <p:nvGrpSpPr>
          <p:cNvPr id="12" name="Group 11"/>
          <p:cNvGrpSpPr/>
          <p:nvPr/>
        </p:nvGrpSpPr>
        <p:grpSpPr>
          <a:xfrm>
            <a:off x="1057275" y="1838325"/>
            <a:ext cx="126207" cy="1754326"/>
            <a:chOff x="990600" y="1828800"/>
            <a:chExt cx="126207" cy="1754326"/>
          </a:xfrm>
        </p:grpSpPr>
        <p:cxnSp>
          <p:nvCxnSpPr>
            <p:cNvPr id="7" name="Straight Connector 6"/>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flipH="1">
            <a:off x="2638425" y="1821775"/>
            <a:ext cx="126207" cy="1754326"/>
            <a:chOff x="990600" y="1828800"/>
            <a:chExt cx="126207" cy="1754326"/>
          </a:xfrm>
        </p:grpSpPr>
        <p:cxnSp>
          <p:nvCxnSpPr>
            <p:cNvPr id="14" name="Straight Connector 13"/>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352800" y="1838325"/>
            <a:ext cx="126207" cy="1754326"/>
            <a:chOff x="990600" y="1828800"/>
            <a:chExt cx="126207" cy="1754326"/>
          </a:xfrm>
        </p:grpSpPr>
        <p:cxnSp>
          <p:nvCxnSpPr>
            <p:cNvPr id="18" name="Straight Connector 17"/>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flipH="1">
            <a:off x="4933950" y="1821775"/>
            <a:ext cx="126207" cy="1754326"/>
            <a:chOff x="990600" y="1828800"/>
            <a:chExt cx="126207" cy="1754326"/>
          </a:xfrm>
        </p:grpSpPr>
        <p:cxnSp>
          <p:nvCxnSpPr>
            <p:cNvPr id="22" name="Straight Connector 21"/>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895975" y="1828800"/>
            <a:ext cx="126207" cy="1754326"/>
            <a:chOff x="990600" y="1828800"/>
            <a:chExt cx="126207" cy="1754326"/>
          </a:xfrm>
        </p:grpSpPr>
        <p:cxnSp>
          <p:nvCxnSpPr>
            <p:cNvPr id="26" name="Straight Connector 25"/>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flipH="1">
            <a:off x="7477125" y="1812250"/>
            <a:ext cx="126207" cy="1754326"/>
            <a:chOff x="990600" y="1828800"/>
            <a:chExt cx="126207" cy="1754326"/>
          </a:xfrm>
        </p:grpSpPr>
        <p:cxnSp>
          <p:nvCxnSpPr>
            <p:cNvPr id="30" name="Straight Connector 29"/>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2886075" y="2314575"/>
            <a:ext cx="361950" cy="646331"/>
          </a:xfrm>
          <a:prstGeom prst="rect">
            <a:avLst/>
          </a:prstGeom>
          <a:noFill/>
        </p:spPr>
        <p:txBody>
          <a:bodyPr wrap="square" rtlCol="0">
            <a:spAutoFit/>
          </a:bodyPr>
          <a:lstStyle/>
          <a:p>
            <a:pPr algn="ctr"/>
            <a:r>
              <a:rPr lang="en-US" sz="3600" b="1" dirty="0" smtClean="0"/>
              <a:t>x</a:t>
            </a:r>
            <a:endParaRPr lang="en-US" sz="3600" b="1" dirty="0"/>
          </a:p>
        </p:txBody>
      </p:sp>
      <p:sp>
        <p:nvSpPr>
          <p:cNvPr id="34" name="TextBox 33"/>
          <p:cNvSpPr txBox="1"/>
          <p:nvPr/>
        </p:nvSpPr>
        <p:spPr>
          <a:xfrm>
            <a:off x="5286375" y="2314575"/>
            <a:ext cx="361950" cy="646331"/>
          </a:xfrm>
          <a:prstGeom prst="rect">
            <a:avLst/>
          </a:prstGeom>
          <a:noFill/>
        </p:spPr>
        <p:txBody>
          <a:bodyPr wrap="square" rtlCol="0">
            <a:spAutoFit/>
          </a:bodyPr>
          <a:lstStyle/>
          <a:p>
            <a:pPr algn="ctr"/>
            <a:r>
              <a:rPr lang="en-US" sz="3600" b="1" dirty="0" smtClean="0"/>
              <a:t>=</a:t>
            </a:r>
            <a:endParaRPr lang="en-US" sz="3600" b="1" dirty="0"/>
          </a:p>
        </p:txBody>
      </p:sp>
      <p:sp>
        <p:nvSpPr>
          <p:cNvPr id="6" name="TextBox 5"/>
          <p:cNvSpPr txBox="1"/>
          <p:nvPr/>
        </p:nvSpPr>
        <p:spPr>
          <a:xfrm>
            <a:off x="876300" y="4143375"/>
            <a:ext cx="7248525" cy="1200329"/>
          </a:xfrm>
          <a:prstGeom prst="rect">
            <a:avLst/>
          </a:prstGeom>
          <a:noFill/>
        </p:spPr>
        <p:txBody>
          <a:bodyPr wrap="square" rtlCol="0">
            <a:spAutoFit/>
          </a:bodyPr>
          <a:lstStyle/>
          <a:p>
            <a:pPr algn="ctr"/>
            <a:r>
              <a:rPr lang="en-US" sz="2000" b="1" dirty="0" smtClean="0">
                <a:solidFill>
                  <a:srgbClr val="C00000"/>
                </a:solidFill>
              </a:rPr>
              <a:t>Each cell of product matrix is calculated independently of others,</a:t>
            </a:r>
          </a:p>
          <a:p>
            <a:pPr algn="ctr"/>
            <a:endParaRPr lang="en-US" sz="2000" b="1" dirty="0">
              <a:solidFill>
                <a:srgbClr val="C00000"/>
              </a:solidFill>
            </a:endParaRPr>
          </a:p>
          <a:p>
            <a:pPr algn="ctr"/>
            <a:r>
              <a:rPr lang="en-US" sz="2000" b="1" dirty="0" smtClean="0">
                <a:solidFill>
                  <a:srgbClr val="C00000"/>
                </a:solidFill>
              </a:rPr>
              <a:t>so the problem screams, </a:t>
            </a:r>
            <a:r>
              <a:rPr lang="en-US" sz="3200" b="1" dirty="0" smtClean="0">
                <a:solidFill>
                  <a:srgbClr val="00B050"/>
                </a:solidFill>
                <a:effectLst>
                  <a:outerShdw blurRad="38100" dist="38100" dir="2700000" algn="tl">
                    <a:srgbClr val="000000">
                      <a:alpha val="43137"/>
                    </a:srgbClr>
                  </a:outerShdw>
                </a:effectLst>
              </a:rPr>
              <a:t>“Parallelize me!”</a:t>
            </a:r>
            <a:endParaRPr lang="en-US" sz="32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6235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828800"/>
            <a:ext cx="1905000" cy="2031325"/>
          </a:xfrm>
          <a:prstGeom prst="rect">
            <a:avLst/>
          </a:prstGeom>
          <a:noFill/>
        </p:spPr>
        <p:txBody>
          <a:bodyPr wrap="square" rtlCol="0">
            <a:spAutoFit/>
          </a:bodyPr>
          <a:lstStyle/>
          <a:p>
            <a:r>
              <a:rPr lang="en-US" b="1" dirty="0" smtClean="0">
                <a:latin typeface="Courier New" pitchFamily="49" charset="0"/>
                <a:cs typeface="Courier New" pitchFamily="49" charset="0"/>
              </a:rPr>
              <a:t>3 4 2 6 7 8</a:t>
            </a:r>
          </a:p>
          <a:p>
            <a:r>
              <a:rPr lang="en-US" b="1" dirty="0" smtClean="0">
                <a:latin typeface="Courier New" pitchFamily="49" charset="0"/>
                <a:cs typeface="Courier New" pitchFamily="49" charset="0"/>
              </a:rPr>
              <a:t>8 0 9 6 5 4</a:t>
            </a:r>
          </a:p>
          <a:p>
            <a:r>
              <a:rPr lang="en-US" b="1" dirty="0" smtClean="0">
                <a:solidFill>
                  <a:srgbClr val="FF0000"/>
                </a:solidFill>
                <a:latin typeface="Courier New" pitchFamily="49" charset="0"/>
                <a:cs typeface="Courier New" pitchFamily="49" charset="0"/>
              </a:rPr>
              <a:t>6 1 2 3 0 8</a:t>
            </a:r>
          </a:p>
          <a:p>
            <a:r>
              <a:rPr lang="en-US" b="1" dirty="0" smtClean="0">
                <a:latin typeface="Courier New" pitchFamily="49" charset="0"/>
                <a:cs typeface="Courier New" pitchFamily="49" charset="0"/>
              </a:rPr>
              <a:t>4 8 9 5 7 6</a:t>
            </a:r>
          </a:p>
          <a:p>
            <a:r>
              <a:rPr lang="en-US" b="1" dirty="0" smtClean="0">
                <a:latin typeface="Courier New" pitchFamily="49" charset="0"/>
                <a:cs typeface="Courier New" pitchFamily="49" charset="0"/>
              </a:rPr>
              <a:t>0 5 4 0 0 9</a:t>
            </a:r>
          </a:p>
          <a:p>
            <a:r>
              <a:rPr lang="en-US" b="1" dirty="0" smtClean="0">
                <a:latin typeface="Courier New" pitchFamily="49" charset="0"/>
                <a:cs typeface="Courier New" pitchFamily="49" charset="0"/>
              </a:rPr>
              <a:t>8 6 1 1 0 7</a:t>
            </a:r>
          </a:p>
          <a:p>
            <a:endParaRPr lang="en-US" b="1" dirty="0">
              <a:latin typeface="Courier New" pitchFamily="49" charset="0"/>
              <a:cs typeface="Courier New" pitchFamily="49" charset="0"/>
            </a:endParaRPr>
          </a:p>
        </p:txBody>
      </p:sp>
      <p:sp>
        <p:nvSpPr>
          <p:cNvPr id="4" name="TextBox 3"/>
          <p:cNvSpPr txBox="1"/>
          <p:nvPr/>
        </p:nvSpPr>
        <p:spPr>
          <a:xfrm>
            <a:off x="3352800" y="1828800"/>
            <a:ext cx="1752600" cy="2031325"/>
          </a:xfrm>
          <a:prstGeom prst="rect">
            <a:avLst/>
          </a:prstGeom>
          <a:noFill/>
        </p:spPr>
        <p:txBody>
          <a:bodyPr wrap="square" rtlCol="0">
            <a:spAutoFit/>
          </a:bodyPr>
          <a:lstStyle/>
          <a:p>
            <a:r>
              <a:rPr lang="en-US" b="1" dirty="0" smtClean="0">
                <a:latin typeface="Courier New" pitchFamily="49" charset="0"/>
                <a:cs typeface="Courier New" pitchFamily="49" charset="0"/>
              </a:rPr>
              <a:t>6 7 5 4 </a:t>
            </a:r>
            <a:r>
              <a:rPr lang="en-US" b="1" dirty="0" smtClean="0">
                <a:solidFill>
                  <a:srgbClr val="FF0000"/>
                </a:solidFill>
                <a:latin typeface="Courier New" pitchFamily="49" charset="0"/>
                <a:cs typeface="Courier New" pitchFamily="49" charset="0"/>
              </a:rPr>
              <a:t>3</a:t>
            </a:r>
            <a:r>
              <a:rPr lang="en-US" b="1" dirty="0" smtClean="0">
                <a:latin typeface="Courier New" pitchFamily="49" charset="0"/>
                <a:cs typeface="Courier New" pitchFamily="49" charset="0"/>
              </a:rPr>
              <a:t> 0</a:t>
            </a:r>
          </a:p>
          <a:p>
            <a:r>
              <a:rPr lang="en-US" b="1" dirty="0" smtClean="0">
                <a:latin typeface="Courier New" pitchFamily="49" charset="0"/>
                <a:cs typeface="Courier New" pitchFamily="49" charset="0"/>
              </a:rPr>
              <a:t>2 8 0 9 </a:t>
            </a:r>
            <a:r>
              <a:rPr lang="en-US" b="1" dirty="0">
                <a:solidFill>
                  <a:srgbClr val="FF0000"/>
                </a:solidFill>
                <a:latin typeface="Courier New" pitchFamily="49" charset="0"/>
                <a:cs typeface="Courier New" pitchFamily="49" charset="0"/>
              </a:rPr>
              <a:t>5</a:t>
            </a:r>
            <a:r>
              <a:rPr lang="en-US" b="1" dirty="0" smtClean="0">
                <a:latin typeface="Courier New" pitchFamily="49" charset="0"/>
                <a:cs typeface="Courier New" pitchFamily="49" charset="0"/>
              </a:rPr>
              <a:t> 4</a:t>
            </a:r>
          </a:p>
          <a:p>
            <a:r>
              <a:rPr lang="en-US" b="1" dirty="0" smtClean="0">
                <a:latin typeface="Courier New" pitchFamily="49" charset="0"/>
                <a:cs typeface="Courier New" pitchFamily="49" charset="0"/>
              </a:rPr>
              <a:t>2 4 7 6 </a:t>
            </a:r>
            <a:r>
              <a:rPr lang="en-US" b="1" dirty="0">
                <a:solidFill>
                  <a:srgbClr val="FF0000"/>
                </a:solidFill>
                <a:latin typeface="Courier New" pitchFamily="49" charset="0"/>
                <a:cs typeface="Courier New" pitchFamily="49" charset="0"/>
              </a:rPr>
              <a:t>5</a:t>
            </a:r>
            <a:r>
              <a:rPr lang="en-US" b="1" dirty="0" smtClean="0">
                <a:latin typeface="Courier New" pitchFamily="49" charset="0"/>
                <a:cs typeface="Courier New" pitchFamily="49" charset="0"/>
              </a:rPr>
              <a:t> 4</a:t>
            </a:r>
          </a:p>
          <a:p>
            <a:r>
              <a:rPr lang="en-US" b="1" dirty="0" smtClean="0">
                <a:latin typeface="Courier New" pitchFamily="49" charset="0"/>
                <a:cs typeface="Courier New" pitchFamily="49" charset="0"/>
              </a:rPr>
              <a:t>9 0 5 0 </a:t>
            </a:r>
            <a:r>
              <a:rPr lang="en-US" b="1" dirty="0">
                <a:solidFill>
                  <a:srgbClr val="FF0000"/>
                </a:solidFill>
                <a:latin typeface="Courier New" pitchFamily="49" charset="0"/>
                <a:cs typeface="Courier New" pitchFamily="49" charset="0"/>
              </a:rPr>
              <a:t>0</a:t>
            </a:r>
            <a:r>
              <a:rPr lang="en-US" b="1" dirty="0" smtClean="0">
                <a:latin typeface="Courier New" pitchFamily="49" charset="0"/>
                <a:cs typeface="Courier New" pitchFamily="49" charset="0"/>
              </a:rPr>
              <a:t> 1</a:t>
            </a:r>
          </a:p>
          <a:p>
            <a:r>
              <a:rPr lang="en-US" b="1" dirty="0" smtClean="0">
                <a:latin typeface="Courier New" pitchFamily="49" charset="0"/>
                <a:cs typeface="Courier New" pitchFamily="49" charset="0"/>
              </a:rPr>
              <a:t>4 2 8 6 </a:t>
            </a:r>
            <a:r>
              <a:rPr lang="en-US" b="1" dirty="0">
                <a:solidFill>
                  <a:srgbClr val="FF0000"/>
                </a:solidFill>
                <a:latin typeface="Courier New" pitchFamily="49" charset="0"/>
                <a:cs typeface="Courier New" pitchFamily="49" charset="0"/>
              </a:rPr>
              <a:t>7</a:t>
            </a:r>
            <a:r>
              <a:rPr lang="en-US" b="1" dirty="0" smtClean="0">
                <a:latin typeface="Courier New" pitchFamily="49" charset="0"/>
                <a:cs typeface="Courier New" pitchFamily="49" charset="0"/>
              </a:rPr>
              <a:t> 5</a:t>
            </a:r>
          </a:p>
          <a:p>
            <a:r>
              <a:rPr lang="en-US" b="1" dirty="0" smtClean="0">
                <a:latin typeface="Courier New" pitchFamily="49" charset="0"/>
                <a:cs typeface="Courier New" pitchFamily="49" charset="0"/>
              </a:rPr>
              <a:t>5 0 9 1 </a:t>
            </a:r>
            <a:r>
              <a:rPr lang="en-US" b="1" dirty="0">
                <a:solidFill>
                  <a:srgbClr val="FF0000"/>
                </a:solidFill>
                <a:latin typeface="Courier New" pitchFamily="49" charset="0"/>
                <a:cs typeface="Courier New" pitchFamily="49" charset="0"/>
              </a:rPr>
              <a:t>2</a:t>
            </a:r>
            <a:r>
              <a:rPr lang="en-US" b="1" dirty="0" smtClean="0">
                <a:latin typeface="Courier New" pitchFamily="49" charset="0"/>
                <a:cs typeface="Courier New" pitchFamily="49" charset="0"/>
              </a:rPr>
              <a:t> 6</a:t>
            </a:r>
          </a:p>
          <a:p>
            <a:endParaRPr lang="en-US" b="1" dirty="0">
              <a:latin typeface="Courier New" pitchFamily="49" charset="0"/>
              <a:cs typeface="Courier New" pitchFamily="49" charset="0"/>
            </a:endParaRPr>
          </a:p>
        </p:txBody>
      </p:sp>
      <p:sp>
        <p:nvSpPr>
          <p:cNvPr id="5" name="TextBox 4"/>
          <p:cNvSpPr txBox="1"/>
          <p:nvPr/>
        </p:nvSpPr>
        <p:spPr>
          <a:xfrm>
            <a:off x="5867400" y="1828800"/>
            <a:ext cx="1752600" cy="1754326"/>
          </a:xfrm>
          <a:prstGeom prst="rect">
            <a:avLst/>
          </a:prstGeom>
          <a:noFill/>
        </p:spPr>
        <p:txBody>
          <a:bodyPr wrap="square" rtlCol="0">
            <a:spAutoFit/>
          </a:bodyPr>
          <a:lstStyle/>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endParaRPr lang="en-US" b="1" dirty="0">
              <a:latin typeface="Courier New" pitchFamily="49" charset="0"/>
              <a:cs typeface="Courier New" pitchFamily="49" charset="0"/>
            </a:endParaRPr>
          </a:p>
        </p:txBody>
      </p:sp>
      <p:grpSp>
        <p:nvGrpSpPr>
          <p:cNvPr id="6" name="Group 5"/>
          <p:cNvGrpSpPr/>
          <p:nvPr/>
        </p:nvGrpSpPr>
        <p:grpSpPr>
          <a:xfrm>
            <a:off x="1057275" y="1838325"/>
            <a:ext cx="126207" cy="1754326"/>
            <a:chOff x="990600" y="1828800"/>
            <a:chExt cx="126207" cy="1754326"/>
          </a:xfrm>
        </p:grpSpPr>
        <p:cxnSp>
          <p:nvCxnSpPr>
            <p:cNvPr id="7" name="Straight Connector 6"/>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flipH="1">
            <a:off x="2638425" y="1821775"/>
            <a:ext cx="126207" cy="1754326"/>
            <a:chOff x="990600" y="1828800"/>
            <a:chExt cx="126207" cy="1754326"/>
          </a:xfrm>
        </p:grpSpPr>
        <p:cxnSp>
          <p:nvCxnSpPr>
            <p:cNvPr id="11" name="Straight Connector 10"/>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352800" y="1838325"/>
            <a:ext cx="126207" cy="1754326"/>
            <a:chOff x="990600" y="1828800"/>
            <a:chExt cx="126207" cy="1754326"/>
          </a:xfrm>
        </p:grpSpPr>
        <p:cxnSp>
          <p:nvCxnSpPr>
            <p:cNvPr id="15" name="Straight Connector 14"/>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flipH="1">
            <a:off x="4933950" y="1821775"/>
            <a:ext cx="126207" cy="1754326"/>
            <a:chOff x="990600" y="1828800"/>
            <a:chExt cx="126207" cy="1754326"/>
          </a:xfrm>
        </p:grpSpPr>
        <p:cxnSp>
          <p:nvCxnSpPr>
            <p:cNvPr id="19" name="Straight Connector 18"/>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895975" y="1828800"/>
            <a:ext cx="126207" cy="1754326"/>
            <a:chOff x="990600" y="1828800"/>
            <a:chExt cx="126207" cy="1754326"/>
          </a:xfrm>
        </p:grpSpPr>
        <p:cxnSp>
          <p:nvCxnSpPr>
            <p:cNvPr id="23" name="Straight Connector 22"/>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flipH="1">
            <a:off x="7477125" y="1812250"/>
            <a:ext cx="126207" cy="1754326"/>
            <a:chOff x="990600" y="1828800"/>
            <a:chExt cx="126207" cy="1754326"/>
          </a:xfrm>
        </p:grpSpPr>
        <p:cxnSp>
          <p:nvCxnSpPr>
            <p:cNvPr id="27" name="Straight Connector 26"/>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2886075" y="2314575"/>
            <a:ext cx="361950" cy="646331"/>
          </a:xfrm>
          <a:prstGeom prst="rect">
            <a:avLst/>
          </a:prstGeom>
          <a:noFill/>
        </p:spPr>
        <p:txBody>
          <a:bodyPr wrap="square" rtlCol="0">
            <a:spAutoFit/>
          </a:bodyPr>
          <a:lstStyle/>
          <a:p>
            <a:pPr algn="ctr"/>
            <a:r>
              <a:rPr lang="en-US" sz="3600" b="1" dirty="0" smtClean="0"/>
              <a:t>x</a:t>
            </a:r>
            <a:endParaRPr lang="en-US" sz="3600" b="1" dirty="0"/>
          </a:p>
        </p:txBody>
      </p:sp>
      <p:sp>
        <p:nvSpPr>
          <p:cNvPr id="31" name="TextBox 30"/>
          <p:cNvSpPr txBox="1"/>
          <p:nvPr/>
        </p:nvSpPr>
        <p:spPr>
          <a:xfrm>
            <a:off x="5286375" y="2314575"/>
            <a:ext cx="361950" cy="646331"/>
          </a:xfrm>
          <a:prstGeom prst="rect">
            <a:avLst/>
          </a:prstGeom>
          <a:noFill/>
        </p:spPr>
        <p:txBody>
          <a:bodyPr wrap="square" rtlCol="0">
            <a:spAutoFit/>
          </a:bodyPr>
          <a:lstStyle/>
          <a:p>
            <a:pPr algn="ctr"/>
            <a:r>
              <a:rPr lang="en-US" sz="3600" b="1" dirty="0" smtClean="0"/>
              <a:t>=</a:t>
            </a:r>
            <a:endParaRPr lang="en-US" sz="3600" b="1" dirty="0"/>
          </a:p>
        </p:txBody>
      </p:sp>
      <p:sp>
        <p:nvSpPr>
          <p:cNvPr id="33" name="TextBox 32"/>
          <p:cNvSpPr txBox="1"/>
          <p:nvPr/>
        </p:nvSpPr>
        <p:spPr>
          <a:xfrm>
            <a:off x="1905000" y="3860125"/>
            <a:ext cx="5334000" cy="400110"/>
          </a:xfrm>
          <a:prstGeom prst="rect">
            <a:avLst/>
          </a:prstGeom>
          <a:noFill/>
        </p:spPr>
        <p:txBody>
          <a:bodyPr wrap="square" rtlCol="0">
            <a:spAutoFit/>
          </a:bodyPr>
          <a:lstStyle/>
          <a:p>
            <a:r>
              <a:rPr lang="en-US" sz="2000" b="1" dirty="0" smtClean="0">
                <a:solidFill>
                  <a:srgbClr val="C00000"/>
                </a:solidFill>
                <a:latin typeface="Courier New" pitchFamily="49" charset="0"/>
                <a:cs typeface="Courier New" pitchFamily="49" charset="0"/>
              </a:rPr>
              <a:t>*</a:t>
            </a:r>
            <a:r>
              <a:rPr lang="en-US" sz="2000" b="1" dirty="0" smtClean="0">
                <a:solidFill>
                  <a:srgbClr val="C00000"/>
                </a:solidFill>
              </a:rPr>
              <a:t> = 6 x 3 + 1 x 5 + 2 x 5 + 3 x 0 + 0 x 7 + 8 x 2</a:t>
            </a:r>
          </a:p>
        </p:txBody>
      </p:sp>
      <p:sp>
        <p:nvSpPr>
          <p:cNvPr id="34" name="Title 1"/>
          <p:cNvSpPr>
            <a:spLocks noGrp="1"/>
          </p:cNvSpPr>
          <p:nvPr>
            <p:ph type="ctrTitle"/>
          </p:nvPr>
        </p:nvSpPr>
        <p:spPr>
          <a:xfrm>
            <a:off x="152400" y="152400"/>
            <a:ext cx="7772400" cy="917575"/>
          </a:xfrm>
        </p:spPr>
        <p:txBody>
          <a:bodyPr>
            <a:normAutofit/>
          </a:bodyPr>
          <a:lstStyle/>
          <a:p>
            <a:pPr algn="l"/>
            <a:r>
              <a:rPr lang="en-US" sz="4000" b="1" dirty="0" smtClean="0"/>
              <a:t>Matrix Multiplication</a:t>
            </a:r>
            <a:endParaRPr lang="en-US" sz="4000" b="1" dirty="0"/>
          </a:p>
        </p:txBody>
      </p:sp>
    </p:spTree>
    <p:extLst>
      <p:ext uri="{BB962C8B-B14F-4D97-AF65-F5344CB8AC3E}">
        <p14:creationId xmlns:p14="http://schemas.microsoft.com/office/powerpoint/2010/main" val="2493252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828800"/>
            <a:ext cx="1905000" cy="2031325"/>
          </a:xfrm>
          <a:prstGeom prst="rect">
            <a:avLst/>
          </a:prstGeom>
          <a:noFill/>
        </p:spPr>
        <p:txBody>
          <a:bodyPr wrap="square" rtlCol="0">
            <a:spAutoFit/>
          </a:bodyPr>
          <a:lstStyle/>
          <a:p>
            <a:r>
              <a:rPr lang="en-US" b="1" dirty="0" smtClean="0">
                <a:latin typeface="Courier New" pitchFamily="49" charset="0"/>
                <a:cs typeface="Courier New" pitchFamily="49" charset="0"/>
              </a:rPr>
              <a:t>3 4 2 6 7 8</a:t>
            </a:r>
          </a:p>
          <a:p>
            <a:r>
              <a:rPr lang="en-US" b="1" dirty="0" smtClean="0">
                <a:latin typeface="Courier New" pitchFamily="49" charset="0"/>
                <a:cs typeface="Courier New" pitchFamily="49" charset="0"/>
              </a:rPr>
              <a:t>8 0 9 6 5 4</a:t>
            </a:r>
          </a:p>
          <a:p>
            <a:r>
              <a:rPr lang="en-US" b="1" dirty="0" smtClean="0">
                <a:solidFill>
                  <a:srgbClr val="FF0000"/>
                </a:solidFill>
                <a:latin typeface="Courier New" pitchFamily="49" charset="0"/>
                <a:cs typeface="Courier New" pitchFamily="49" charset="0"/>
              </a:rPr>
              <a:t>6 1 2 3 0 8</a:t>
            </a:r>
          </a:p>
          <a:p>
            <a:r>
              <a:rPr lang="en-US" b="1" dirty="0" smtClean="0">
                <a:latin typeface="Courier New" pitchFamily="49" charset="0"/>
                <a:cs typeface="Courier New" pitchFamily="49" charset="0"/>
              </a:rPr>
              <a:t>4 8 9 5 7 6</a:t>
            </a:r>
          </a:p>
          <a:p>
            <a:r>
              <a:rPr lang="en-US" b="1" dirty="0" smtClean="0">
                <a:latin typeface="Courier New" pitchFamily="49" charset="0"/>
                <a:cs typeface="Courier New" pitchFamily="49" charset="0"/>
              </a:rPr>
              <a:t>0 5 4 0 0 9</a:t>
            </a:r>
          </a:p>
          <a:p>
            <a:r>
              <a:rPr lang="en-US" b="1" dirty="0" smtClean="0">
                <a:latin typeface="Courier New" pitchFamily="49" charset="0"/>
                <a:cs typeface="Courier New" pitchFamily="49" charset="0"/>
              </a:rPr>
              <a:t>8 6 1 1 0 7</a:t>
            </a:r>
          </a:p>
          <a:p>
            <a:endParaRPr lang="en-US" b="1" dirty="0">
              <a:latin typeface="Courier New" pitchFamily="49" charset="0"/>
              <a:cs typeface="Courier New" pitchFamily="49" charset="0"/>
            </a:endParaRPr>
          </a:p>
        </p:txBody>
      </p:sp>
      <p:sp>
        <p:nvSpPr>
          <p:cNvPr id="4" name="TextBox 3"/>
          <p:cNvSpPr txBox="1"/>
          <p:nvPr/>
        </p:nvSpPr>
        <p:spPr>
          <a:xfrm>
            <a:off x="3352800" y="1828800"/>
            <a:ext cx="1752600" cy="2031325"/>
          </a:xfrm>
          <a:prstGeom prst="rect">
            <a:avLst/>
          </a:prstGeom>
          <a:noFill/>
        </p:spPr>
        <p:txBody>
          <a:bodyPr wrap="square" rtlCol="0">
            <a:spAutoFit/>
          </a:bodyPr>
          <a:lstStyle/>
          <a:p>
            <a:r>
              <a:rPr lang="en-US" b="1" dirty="0" smtClean="0">
                <a:latin typeface="Courier New" pitchFamily="49" charset="0"/>
                <a:cs typeface="Courier New" pitchFamily="49" charset="0"/>
              </a:rPr>
              <a:t>6 7 5 4 </a:t>
            </a:r>
            <a:r>
              <a:rPr lang="en-US" b="1" dirty="0" smtClean="0">
                <a:solidFill>
                  <a:srgbClr val="FF0000"/>
                </a:solidFill>
                <a:latin typeface="Courier New" pitchFamily="49" charset="0"/>
                <a:cs typeface="Courier New" pitchFamily="49" charset="0"/>
              </a:rPr>
              <a:t>3</a:t>
            </a:r>
            <a:r>
              <a:rPr lang="en-US" b="1" dirty="0" smtClean="0">
                <a:latin typeface="Courier New" pitchFamily="49" charset="0"/>
                <a:cs typeface="Courier New" pitchFamily="49" charset="0"/>
              </a:rPr>
              <a:t> 0</a:t>
            </a:r>
          </a:p>
          <a:p>
            <a:r>
              <a:rPr lang="en-US" b="1" dirty="0" smtClean="0">
                <a:latin typeface="Courier New" pitchFamily="49" charset="0"/>
                <a:cs typeface="Courier New" pitchFamily="49" charset="0"/>
              </a:rPr>
              <a:t>2 8 0 9 </a:t>
            </a:r>
            <a:r>
              <a:rPr lang="en-US" b="1" dirty="0">
                <a:solidFill>
                  <a:srgbClr val="FF0000"/>
                </a:solidFill>
                <a:latin typeface="Courier New" pitchFamily="49" charset="0"/>
                <a:cs typeface="Courier New" pitchFamily="49" charset="0"/>
              </a:rPr>
              <a:t>5</a:t>
            </a:r>
            <a:r>
              <a:rPr lang="en-US" b="1" dirty="0" smtClean="0">
                <a:latin typeface="Courier New" pitchFamily="49" charset="0"/>
                <a:cs typeface="Courier New" pitchFamily="49" charset="0"/>
              </a:rPr>
              <a:t> 4</a:t>
            </a:r>
          </a:p>
          <a:p>
            <a:r>
              <a:rPr lang="en-US" b="1" dirty="0" smtClean="0">
                <a:latin typeface="Courier New" pitchFamily="49" charset="0"/>
                <a:cs typeface="Courier New" pitchFamily="49" charset="0"/>
              </a:rPr>
              <a:t>2 4 7 6 </a:t>
            </a:r>
            <a:r>
              <a:rPr lang="en-US" b="1" dirty="0">
                <a:solidFill>
                  <a:srgbClr val="FF0000"/>
                </a:solidFill>
                <a:latin typeface="Courier New" pitchFamily="49" charset="0"/>
                <a:cs typeface="Courier New" pitchFamily="49" charset="0"/>
              </a:rPr>
              <a:t>5</a:t>
            </a:r>
            <a:r>
              <a:rPr lang="en-US" b="1" dirty="0" smtClean="0">
                <a:latin typeface="Courier New" pitchFamily="49" charset="0"/>
                <a:cs typeface="Courier New" pitchFamily="49" charset="0"/>
              </a:rPr>
              <a:t> 4</a:t>
            </a:r>
          </a:p>
          <a:p>
            <a:r>
              <a:rPr lang="en-US" b="1" dirty="0" smtClean="0">
                <a:latin typeface="Courier New" pitchFamily="49" charset="0"/>
                <a:cs typeface="Courier New" pitchFamily="49" charset="0"/>
              </a:rPr>
              <a:t>9 0 5 0 </a:t>
            </a:r>
            <a:r>
              <a:rPr lang="en-US" b="1" dirty="0">
                <a:solidFill>
                  <a:srgbClr val="FF0000"/>
                </a:solidFill>
                <a:latin typeface="Courier New" pitchFamily="49" charset="0"/>
                <a:cs typeface="Courier New" pitchFamily="49" charset="0"/>
              </a:rPr>
              <a:t>0</a:t>
            </a:r>
            <a:r>
              <a:rPr lang="en-US" b="1" dirty="0" smtClean="0">
                <a:latin typeface="Courier New" pitchFamily="49" charset="0"/>
                <a:cs typeface="Courier New" pitchFamily="49" charset="0"/>
              </a:rPr>
              <a:t> 1</a:t>
            </a:r>
          </a:p>
          <a:p>
            <a:r>
              <a:rPr lang="en-US" b="1" dirty="0" smtClean="0">
                <a:latin typeface="Courier New" pitchFamily="49" charset="0"/>
                <a:cs typeface="Courier New" pitchFamily="49" charset="0"/>
              </a:rPr>
              <a:t>4 2 8 6 </a:t>
            </a:r>
            <a:r>
              <a:rPr lang="en-US" b="1" dirty="0">
                <a:solidFill>
                  <a:srgbClr val="FF0000"/>
                </a:solidFill>
                <a:latin typeface="Courier New" pitchFamily="49" charset="0"/>
                <a:cs typeface="Courier New" pitchFamily="49" charset="0"/>
              </a:rPr>
              <a:t>7</a:t>
            </a:r>
            <a:r>
              <a:rPr lang="en-US" b="1" dirty="0" smtClean="0">
                <a:latin typeface="Courier New" pitchFamily="49" charset="0"/>
                <a:cs typeface="Courier New" pitchFamily="49" charset="0"/>
              </a:rPr>
              <a:t> 5</a:t>
            </a:r>
          </a:p>
          <a:p>
            <a:r>
              <a:rPr lang="en-US" b="1" dirty="0" smtClean="0">
                <a:latin typeface="Courier New" pitchFamily="49" charset="0"/>
                <a:cs typeface="Courier New" pitchFamily="49" charset="0"/>
              </a:rPr>
              <a:t>5 0 9 1 </a:t>
            </a:r>
            <a:r>
              <a:rPr lang="en-US" b="1" dirty="0">
                <a:solidFill>
                  <a:srgbClr val="FF0000"/>
                </a:solidFill>
                <a:latin typeface="Courier New" pitchFamily="49" charset="0"/>
                <a:cs typeface="Courier New" pitchFamily="49" charset="0"/>
              </a:rPr>
              <a:t>2</a:t>
            </a:r>
            <a:r>
              <a:rPr lang="en-US" b="1" dirty="0" smtClean="0">
                <a:latin typeface="Courier New" pitchFamily="49" charset="0"/>
                <a:cs typeface="Courier New" pitchFamily="49" charset="0"/>
              </a:rPr>
              <a:t> 6</a:t>
            </a:r>
          </a:p>
          <a:p>
            <a:endParaRPr lang="en-US" b="1" dirty="0">
              <a:latin typeface="Courier New" pitchFamily="49" charset="0"/>
              <a:cs typeface="Courier New" pitchFamily="49" charset="0"/>
            </a:endParaRPr>
          </a:p>
        </p:txBody>
      </p:sp>
      <p:sp>
        <p:nvSpPr>
          <p:cNvPr id="5" name="TextBox 4"/>
          <p:cNvSpPr txBox="1"/>
          <p:nvPr/>
        </p:nvSpPr>
        <p:spPr>
          <a:xfrm>
            <a:off x="5867400" y="1828800"/>
            <a:ext cx="1752600" cy="1754326"/>
          </a:xfrm>
          <a:prstGeom prst="rect">
            <a:avLst/>
          </a:prstGeom>
          <a:noFill/>
        </p:spPr>
        <p:txBody>
          <a:bodyPr wrap="square" rtlCol="0">
            <a:spAutoFit/>
          </a:bodyPr>
          <a:lstStyle/>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endParaRPr lang="en-US" b="1" dirty="0">
              <a:latin typeface="Courier New" pitchFamily="49" charset="0"/>
              <a:cs typeface="Courier New" pitchFamily="49" charset="0"/>
            </a:endParaRPr>
          </a:p>
        </p:txBody>
      </p:sp>
      <p:grpSp>
        <p:nvGrpSpPr>
          <p:cNvPr id="6" name="Group 5"/>
          <p:cNvGrpSpPr/>
          <p:nvPr/>
        </p:nvGrpSpPr>
        <p:grpSpPr>
          <a:xfrm>
            <a:off x="1057275" y="1838325"/>
            <a:ext cx="126207" cy="1754326"/>
            <a:chOff x="990600" y="1828800"/>
            <a:chExt cx="126207" cy="1754326"/>
          </a:xfrm>
        </p:grpSpPr>
        <p:cxnSp>
          <p:nvCxnSpPr>
            <p:cNvPr id="7" name="Straight Connector 6"/>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flipH="1">
            <a:off x="2638425" y="1821775"/>
            <a:ext cx="126207" cy="1754326"/>
            <a:chOff x="990600" y="1828800"/>
            <a:chExt cx="126207" cy="1754326"/>
          </a:xfrm>
        </p:grpSpPr>
        <p:cxnSp>
          <p:nvCxnSpPr>
            <p:cNvPr id="11" name="Straight Connector 10"/>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352800" y="1838325"/>
            <a:ext cx="126207" cy="1754326"/>
            <a:chOff x="990600" y="1828800"/>
            <a:chExt cx="126207" cy="1754326"/>
          </a:xfrm>
        </p:grpSpPr>
        <p:cxnSp>
          <p:nvCxnSpPr>
            <p:cNvPr id="15" name="Straight Connector 14"/>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flipH="1">
            <a:off x="4933950" y="1821775"/>
            <a:ext cx="126207" cy="1754326"/>
            <a:chOff x="990600" y="1828800"/>
            <a:chExt cx="126207" cy="1754326"/>
          </a:xfrm>
        </p:grpSpPr>
        <p:cxnSp>
          <p:nvCxnSpPr>
            <p:cNvPr id="19" name="Straight Connector 18"/>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895975" y="1828800"/>
            <a:ext cx="126207" cy="1754326"/>
            <a:chOff x="990600" y="1828800"/>
            <a:chExt cx="126207" cy="1754326"/>
          </a:xfrm>
        </p:grpSpPr>
        <p:cxnSp>
          <p:nvCxnSpPr>
            <p:cNvPr id="23" name="Straight Connector 22"/>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flipH="1">
            <a:off x="7477125" y="1812250"/>
            <a:ext cx="126207" cy="1754326"/>
            <a:chOff x="990600" y="1828800"/>
            <a:chExt cx="126207" cy="1754326"/>
          </a:xfrm>
        </p:grpSpPr>
        <p:cxnSp>
          <p:nvCxnSpPr>
            <p:cNvPr id="27" name="Straight Connector 26"/>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2886075" y="2314575"/>
            <a:ext cx="361950" cy="646331"/>
          </a:xfrm>
          <a:prstGeom prst="rect">
            <a:avLst/>
          </a:prstGeom>
          <a:noFill/>
        </p:spPr>
        <p:txBody>
          <a:bodyPr wrap="square" rtlCol="0">
            <a:spAutoFit/>
          </a:bodyPr>
          <a:lstStyle/>
          <a:p>
            <a:pPr algn="ctr"/>
            <a:r>
              <a:rPr lang="en-US" sz="3600" b="1" dirty="0" smtClean="0"/>
              <a:t>x</a:t>
            </a:r>
            <a:endParaRPr lang="en-US" sz="3600" b="1" dirty="0"/>
          </a:p>
        </p:txBody>
      </p:sp>
      <p:sp>
        <p:nvSpPr>
          <p:cNvPr id="31" name="TextBox 30"/>
          <p:cNvSpPr txBox="1"/>
          <p:nvPr/>
        </p:nvSpPr>
        <p:spPr>
          <a:xfrm>
            <a:off x="5286375" y="2314575"/>
            <a:ext cx="361950" cy="646331"/>
          </a:xfrm>
          <a:prstGeom prst="rect">
            <a:avLst/>
          </a:prstGeom>
          <a:noFill/>
        </p:spPr>
        <p:txBody>
          <a:bodyPr wrap="square" rtlCol="0">
            <a:spAutoFit/>
          </a:bodyPr>
          <a:lstStyle/>
          <a:p>
            <a:pPr algn="ctr"/>
            <a:r>
              <a:rPr lang="en-US" sz="3600" b="1" dirty="0" smtClean="0"/>
              <a:t>=</a:t>
            </a:r>
            <a:endParaRPr lang="en-US" sz="3600" b="1" dirty="0"/>
          </a:p>
        </p:txBody>
      </p:sp>
      <p:sp>
        <p:nvSpPr>
          <p:cNvPr id="33" name="TextBox 32"/>
          <p:cNvSpPr txBox="1"/>
          <p:nvPr/>
        </p:nvSpPr>
        <p:spPr>
          <a:xfrm>
            <a:off x="1905000" y="3860125"/>
            <a:ext cx="5334000" cy="400110"/>
          </a:xfrm>
          <a:prstGeom prst="rect">
            <a:avLst/>
          </a:prstGeom>
          <a:noFill/>
        </p:spPr>
        <p:txBody>
          <a:bodyPr wrap="square" rtlCol="0">
            <a:spAutoFit/>
          </a:bodyPr>
          <a:lstStyle/>
          <a:p>
            <a:r>
              <a:rPr lang="en-US" sz="2000" b="1" dirty="0" smtClean="0">
                <a:solidFill>
                  <a:srgbClr val="C00000"/>
                </a:solidFill>
                <a:latin typeface="Courier New" pitchFamily="49" charset="0"/>
                <a:cs typeface="Courier New" pitchFamily="49" charset="0"/>
              </a:rPr>
              <a:t>*</a:t>
            </a:r>
            <a:r>
              <a:rPr lang="en-US" sz="2000" b="1" dirty="0" smtClean="0">
                <a:solidFill>
                  <a:srgbClr val="C00000"/>
                </a:solidFill>
              </a:rPr>
              <a:t> = 6 x 3 + 1 x 5 + 2 x 5 + 3 x 0 + 0 x 7 + 8 x 2</a:t>
            </a:r>
          </a:p>
        </p:txBody>
      </p:sp>
      <p:sp>
        <p:nvSpPr>
          <p:cNvPr id="34" name="Title 1"/>
          <p:cNvSpPr>
            <a:spLocks noGrp="1"/>
          </p:cNvSpPr>
          <p:nvPr>
            <p:ph type="ctrTitle"/>
          </p:nvPr>
        </p:nvSpPr>
        <p:spPr>
          <a:xfrm>
            <a:off x="152400" y="152400"/>
            <a:ext cx="7772400" cy="917575"/>
          </a:xfrm>
        </p:spPr>
        <p:txBody>
          <a:bodyPr>
            <a:normAutofit/>
          </a:bodyPr>
          <a:lstStyle/>
          <a:p>
            <a:pPr algn="l"/>
            <a:r>
              <a:rPr lang="en-US" sz="4000" b="1" dirty="0" smtClean="0"/>
              <a:t>Matrix Multiplication</a:t>
            </a:r>
            <a:endParaRPr lang="en-US" sz="4000" b="1" dirty="0"/>
          </a:p>
        </p:txBody>
      </p:sp>
      <p:sp>
        <p:nvSpPr>
          <p:cNvPr id="2" name="TextBox 1"/>
          <p:cNvSpPr txBox="1"/>
          <p:nvPr/>
        </p:nvSpPr>
        <p:spPr>
          <a:xfrm>
            <a:off x="5018483" y="421749"/>
            <a:ext cx="1334691" cy="5078313"/>
          </a:xfrm>
          <a:prstGeom prst="rect">
            <a:avLst/>
          </a:prstGeom>
          <a:solidFill>
            <a:schemeClr val="bg1"/>
          </a:solidFill>
        </p:spPr>
        <p:txBody>
          <a:bodyPr wrap="square" rtlCol="0">
            <a:spAutoFit/>
          </a:bodyPr>
          <a:lstStyle/>
          <a:p>
            <a:r>
              <a:rPr lang="en-US" b="1" dirty="0">
                <a:latin typeface="Courier New" pitchFamily="49" charset="0"/>
                <a:cs typeface="Courier New" pitchFamily="49" charset="0"/>
              </a:rPr>
              <a:t>3 </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4 </a:t>
            </a:r>
          </a:p>
          <a:p>
            <a:r>
              <a:rPr lang="en-US" b="1" dirty="0" smtClean="0">
                <a:latin typeface="Courier New" pitchFamily="49" charset="0"/>
                <a:cs typeface="Courier New" pitchFamily="49" charset="0"/>
              </a:rPr>
              <a:t>2 </a:t>
            </a:r>
          </a:p>
          <a:p>
            <a:r>
              <a:rPr lang="en-US" b="1" dirty="0" smtClean="0">
                <a:latin typeface="Courier New" pitchFamily="49" charset="0"/>
                <a:cs typeface="Courier New" pitchFamily="49" charset="0"/>
              </a:rPr>
              <a:t>6 </a:t>
            </a:r>
          </a:p>
          <a:p>
            <a:r>
              <a:rPr lang="en-US" b="1" dirty="0" smtClean="0">
                <a:latin typeface="Courier New" pitchFamily="49" charset="0"/>
                <a:cs typeface="Courier New" pitchFamily="49" charset="0"/>
              </a:rPr>
              <a:t>7 </a:t>
            </a:r>
          </a:p>
          <a:p>
            <a:r>
              <a:rPr lang="en-US" b="1" dirty="0" smtClean="0">
                <a:latin typeface="Courier New" pitchFamily="49" charset="0"/>
                <a:cs typeface="Courier New" pitchFamily="49" charset="0"/>
              </a:rPr>
              <a:t>8</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8 </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0 </a:t>
            </a:r>
          </a:p>
          <a:p>
            <a:r>
              <a:rPr lang="en-US" b="1" dirty="0" smtClean="0">
                <a:latin typeface="Courier New" pitchFamily="49" charset="0"/>
                <a:cs typeface="Courier New" pitchFamily="49" charset="0"/>
              </a:rPr>
              <a:t>9 </a:t>
            </a:r>
          </a:p>
          <a:p>
            <a:r>
              <a:rPr lang="en-US" b="1" dirty="0" smtClean="0">
                <a:latin typeface="Courier New" pitchFamily="49" charset="0"/>
                <a:cs typeface="Courier New" pitchFamily="49" charset="0"/>
              </a:rPr>
              <a:t>6 </a:t>
            </a:r>
          </a:p>
          <a:p>
            <a:r>
              <a:rPr lang="en-US" b="1" dirty="0" smtClean="0">
                <a:latin typeface="Courier New" pitchFamily="49" charset="0"/>
                <a:cs typeface="Courier New" pitchFamily="49" charset="0"/>
              </a:rPr>
              <a:t>5 </a:t>
            </a:r>
          </a:p>
          <a:p>
            <a:r>
              <a:rPr lang="en-US" b="1" dirty="0" smtClean="0">
                <a:latin typeface="Courier New" pitchFamily="49" charset="0"/>
                <a:cs typeface="Courier New" pitchFamily="49" charset="0"/>
              </a:rPr>
              <a:t>4</a:t>
            </a:r>
            <a:endParaRPr lang="en-US" b="1" dirty="0">
              <a:latin typeface="Courier New" pitchFamily="49" charset="0"/>
              <a:cs typeface="Courier New" pitchFamily="49" charset="0"/>
            </a:endParaRPr>
          </a:p>
          <a:p>
            <a:r>
              <a:rPr lang="en-US" b="1" dirty="0">
                <a:solidFill>
                  <a:srgbClr val="FF0000"/>
                </a:solidFill>
                <a:latin typeface="Courier New" pitchFamily="49" charset="0"/>
                <a:cs typeface="Courier New" pitchFamily="49" charset="0"/>
              </a:rPr>
              <a:t>6 </a:t>
            </a:r>
            <a:endParaRPr lang="en-US" b="1" dirty="0" smtClean="0">
              <a:solidFill>
                <a:srgbClr val="FF0000"/>
              </a:solidFill>
              <a:latin typeface="Courier New" pitchFamily="49" charset="0"/>
              <a:cs typeface="Courier New" pitchFamily="49" charset="0"/>
            </a:endParaRPr>
          </a:p>
          <a:p>
            <a:r>
              <a:rPr lang="en-US" b="1" dirty="0" smtClean="0">
                <a:solidFill>
                  <a:srgbClr val="FF0000"/>
                </a:solidFill>
                <a:latin typeface="Courier New" pitchFamily="49" charset="0"/>
                <a:cs typeface="Courier New" pitchFamily="49" charset="0"/>
              </a:rPr>
              <a:t>1 </a:t>
            </a:r>
          </a:p>
          <a:p>
            <a:r>
              <a:rPr lang="en-US" b="1" dirty="0" smtClean="0">
                <a:solidFill>
                  <a:srgbClr val="FF0000"/>
                </a:solidFill>
                <a:latin typeface="Courier New" pitchFamily="49" charset="0"/>
                <a:cs typeface="Courier New" pitchFamily="49" charset="0"/>
              </a:rPr>
              <a:t>2 </a:t>
            </a:r>
          </a:p>
          <a:p>
            <a:r>
              <a:rPr lang="en-US" b="1" dirty="0" smtClean="0">
                <a:solidFill>
                  <a:srgbClr val="FF0000"/>
                </a:solidFill>
                <a:latin typeface="Courier New" pitchFamily="49" charset="0"/>
                <a:cs typeface="Courier New" pitchFamily="49" charset="0"/>
              </a:rPr>
              <a:t>3 </a:t>
            </a:r>
          </a:p>
          <a:p>
            <a:r>
              <a:rPr lang="en-US" b="1" dirty="0" smtClean="0">
                <a:solidFill>
                  <a:srgbClr val="FF0000"/>
                </a:solidFill>
                <a:latin typeface="Courier New" pitchFamily="49" charset="0"/>
                <a:cs typeface="Courier New" pitchFamily="49" charset="0"/>
              </a:rPr>
              <a:t>0 </a:t>
            </a:r>
          </a:p>
          <a:p>
            <a:r>
              <a:rPr lang="en-US" b="1" dirty="0" smtClean="0">
                <a:solidFill>
                  <a:srgbClr val="FF0000"/>
                </a:solidFill>
                <a:latin typeface="Courier New" pitchFamily="49" charset="0"/>
                <a:cs typeface="Courier New" pitchFamily="49" charset="0"/>
              </a:rPr>
              <a:t>8</a:t>
            </a:r>
            <a:endParaRPr lang="en-US" dirty="0"/>
          </a:p>
        </p:txBody>
      </p:sp>
      <p:sp>
        <p:nvSpPr>
          <p:cNvPr id="35" name="TextBox 34"/>
          <p:cNvSpPr txBox="1"/>
          <p:nvPr/>
        </p:nvSpPr>
        <p:spPr>
          <a:xfrm>
            <a:off x="6340080" y="450324"/>
            <a:ext cx="566735" cy="5078313"/>
          </a:xfrm>
          <a:prstGeom prst="rect">
            <a:avLst/>
          </a:prstGeom>
          <a:solidFill>
            <a:schemeClr val="bg1"/>
          </a:solidFill>
        </p:spPr>
        <p:txBody>
          <a:bodyPr wrap="square" rtlCol="0">
            <a:spAutoFit/>
          </a:bodyPr>
          <a:lstStyle/>
          <a:p>
            <a:r>
              <a:rPr lang="en-US" b="1" dirty="0" smtClean="0">
                <a:latin typeface="Courier New" pitchFamily="49" charset="0"/>
                <a:cs typeface="Courier New" pitchFamily="49" charset="0"/>
              </a:rPr>
              <a:t>4 </a:t>
            </a:r>
          </a:p>
          <a:p>
            <a:r>
              <a:rPr lang="en-US" b="1" dirty="0" smtClean="0">
                <a:latin typeface="Courier New" pitchFamily="49" charset="0"/>
                <a:cs typeface="Courier New" pitchFamily="49" charset="0"/>
              </a:rPr>
              <a:t>8 </a:t>
            </a:r>
          </a:p>
          <a:p>
            <a:r>
              <a:rPr lang="en-US" b="1" dirty="0" smtClean="0">
                <a:latin typeface="Courier New" pitchFamily="49" charset="0"/>
                <a:cs typeface="Courier New" pitchFamily="49" charset="0"/>
              </a:rPr>
              <a:t>9 </a:t>
            </a:r>
          </a:p>
          <a:p>
            <a:r>
              <a:rPr lang="en-US" b="1" dirty="0" smtClean="0">
                <a:latin typeface="Courier New" pitchFamily="49" charset="0"/>
                <a:cs typeface="Courier New" pitchFamily="49" charset="0"/>
              </a:rPr>
              <a:t>5 </a:t>
            </a:r>
          </a:p>
          <a:p>
            <a:r>
              <a:rPr lang="en-US" b="1" dirty="0" smtClean="0">
                <a:latin typeface="Courier New" pitchFamily="49" charset="0"/>
                <a:cs typeface="Courier New" pitchFamily="49" charset="0"/>
              </a:rPr>
              <a:t>7 </a:t>
            </a:r>
          </a:p>
          <a:p>
            <a:r>
              <a:rPr lang="en-US" b="1" dirty="0" smtClean="0">
                <a:latin typeface="Courier New" pitchFamily="49" charset="0"/>
                <a:cs typeface="Courier New" pitchFamily="49" charset="0"/>
              </a:rPr>
              <a:t>6</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0 </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5 </a:t>
            </a:r>
          </a:p>
          <a:p>
            <a:r>
              <a:rPr lang="en-US" b="1" dirty="0" smtClean="0">
                <a:latin typeface="Courier New" pitchFamily="49" charset="0"/>
                <a:cs typeface="Courier New" pitchFamily="49" charset="0"/>
              </a:rPr>
              <a:t>4 </a:t>
            </a:r>
          </a:p>
          <a:p>
            <a:r>
              <a:rPr lang="en-US" b="1" dirty="0" smtClean="0">
                <a:latin typeface="Courier New" pitchFamily="49" charset="0"/>
                <a:cs typeface="Courier New" pitchFamily="49" charset="0"/>
              </a:rPr>
              <a:t>0 </a:t>
            </a:r>
          </a:p>
          <a:p>
            <a:r>
              <a:rPr lang="en-US" b="1" dirty="0" smtClean="0">
                <a:latin typeface="Courier New" pitchFamily="49" charset="0"/>
                <a:cs typeface="Courier New" pitchFamily="49" charset="0"/>
              </a:rPr>
              <a:t>0 </a:t>
            </a:r>
          </a:p>
          <a:p>
            <a:r>
              <a:rPr lang="en-US" b="1" dirty="0" smtClean="0">
                <a:latin typeface="Courier New" pitchFamily="49" charset="0"/>
                <a:cs typeface="Courier New" pitchFamily="49" charset="0"/>
              </a:rPr>
              <a:t>9</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8 </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6 </a:t>
            </a:r>
          </a:p>
          <a:p>
            <a:r>
              <a:rPr lang="en-US" b="1" dirty="0" smtClean="0">
                <a:latin typeface="Courier New" pitchFamily="49" charset="0"/>
                <a:cs typeface="Courier New" pitchFamily="49" charset="0"/>
              </a:rPr>
              <a:t>1 </a:t>
            </a:r>
          </a:p>
          <a:p>
            <a:r>
              <a:rPr lang="en-US" b="1" dirty="0" smtClean="0">
                <a:latin typeface="Courier New" pitchFamily="49" charset="0"/>
                <a:cs typeface="Courier New" pitchFamily="49" charset="0"/>
              </a:rPr>
              <a:t>1 </a:t>
            </a:r>
          </a:p>
          <a:p>
            <a:r>
              <a:rPr lang="en-US" b="1" dirty="0" smtClean="0">
                <a:latin typeface="Courier New" pitchFamily="49" charset="0"/>
                <a:cs typeface="Courier New" pitchFamily="49" charset="0"/>
              </a:rPr>
              <a:t>0 </a:t>
            </a:r>
          </a:p>
          <a:p>
            <a:r>
              <a:rPr lang="en-US" b="1" dirty="0" smtClean="0">
                <a:latin typeface="Courier New" pitchFamily="49" charset="0"/>
                <a:cs typeface="Courier New" pitchFamily="49" charset="0"/>
              </a:rPr>
              <a:t>7</a:t>
            </a:r>
            <a:endParaRPr lang="en-US" dirty="0"/>
          </a:p>
        </p:txBody>
      </p:sp>
      <p:sp>
        <p:nvSpPr>
          <p:cNvPr id="45" name="Freeform 44"/>
          <p:cNvSpPr/>
          <p:nvPr/>
        </p:nvSpPr>
        <p:spPr>
          <a:xfrm>
            <a:off x="5286375" y="617981"/>
            <a:ext cx="1133475" cy="4658869"/>
          </a:xfrm>
          <a:custGeom>
            <a:avLst/>
            <a:gdLst>
              <a:gd name="connsiteX0" fmla="*/ 0 w 1133475"/>
              <a:gd name="connsiteY0" fmla="*/ 4658869 h 4658869"/>
              <a:gd name="connsiteX1" fmla="*/ 371475 w 1133475"/>
              <a:gd name="connsiteY1" fmla="*/ 4630294 h 4658869"/>
              <a:gd name="connsiteX2" fmla="*/ 428625 w 1133475"/>
              <a:gd name="connsiteY2" fmla="*/ 4620769 h 4658869"/>
              <a:gd name="connsiteX3" fmla="*/ 466725 w 1133475"/>
              <a:gd name="connsiteY3" fmla="*/ 4573144 h 4658869"/>
              <a:gd name="connsiteX4" fmla="*/ 495300 w 1133475"/>
              <a:gd name="connsiteY4" fmla="*/ 4554094 h 4658869"/>
              <a:gd name="connsiteX5" fmla="*/ 514350 w 1133475"/>
              <a:gd name="connsiteY5" fmla="*/ 4515994 h 4658869"/>
              <a:gd name="connsiteX6" fmla="*/ 533400 w 1133475"/>
              <a:gd name="connsiteY6" fmla="*/ 4487419 h 4658869"/>
              <a:gd name="connsiteX7" fmla="*/ 571500 w 1133475"/>
              <a:gd name="connsiteY7" fmla="*/ 4373119 h 4658869"/>
              <a:gd name="connsiteX8" fmla="*/ 581025 w 1133475"/>
              <a:gd name="connsiteY8" fmla="*/ 4306444 h 4658869"/>
              <a:gd name="connsiteX9" fmla="*/ 590550 w 1133475"/>
              <a:gd name="connsiteY9" fmla="*/ 4230244 h 4658869"/>
              <a:gd name="connsiteX10" fmla="*/ 628650 w 1133475"/>
              <a:gd name="connsiteY10" fmla="*/ 4125469 h 4658869"/>
              <a:gd name="connsiteX11" fmla="*/ 647700 w 1133475"/>
              <a:gd name="connsiteY11" fmla="*/ 3963544 h 4658869"/>
              <a:gd name="connsiteX12" fmla="*/ 657225 w 1133475"/>
              <a:gd name="connsiteY12" fmla="*/ 3382519 h 4658869"/>
              <a:gd name="connsiteX13" fmla="*/ 638175 w 1133475"/>
              <a:gd name="connsiteY13" fmla="*/ 3068194 h 4658869"/>
              <a:gd name="connsiteX14" fmla="*/ 619125 w 1133475"/>
              <a:gd name="connsiteY14" fmla="*/ 2963419 h 4658869"/>
              <a:gd name="connsiteX15" fmla="*/ 590550 w 1133475"/>
              <a:gd name="connsiteY15" fmla="*/ 2849119 h 4658869"/>
              <a:gd name="connsiteX16" fmla="*/ 581025 w 1133475"/>
              <a:gd name="connsiteY16" fmla="*/ 2753869 h 4658869"/>
              <a:gd name="connsiteX17" fmla="*/ 561975 w 1133475"/>
              <a:gd name="connsiteY17" fmla="*/ 2706244 h 4658869"/>
              <a:gd name="connsiteX18" fmla="*/ 542925 w 1133475"/>
              <a:gd name="connsiteY18" fmla="*/ 2468119 h 4658869"/>
              <a:gd name="connsiteX19" fmla="*/ 504825 w 1133475"/>
              <a:gd name="connsiteY19" fmla="*/ 2353819 h 4658869"/>
              <a:gd name="connsiteX20" fmla="*/ 485775 w 1133475"/>
              <a:gd name="connsiteY20" fmla="*/ 2125219 h 4658869"/>
              <a:gd name="connsiteX21" fmla="*/ 476250 w 1133475"/>
              <a:gd name="connsiteY21" fmla="*/ 2058544 h 4658869"/>
              <a:gd name="connsiteX22" fmla="*/ 466725 w 1133475"/>
              <a:gd name="connsiteY22" fmla="*/ 1934719 h 4658869"/>
              <a:gd name="connsiteX23" fmla="*/ 476250 w 1133475"/>
              <a:gd name="connsiteY23" fmla="*/ 1277494 h 4658869"/>
              <a:gd name="connsiteX24" fmla="*/ 485775 w 1133475"/>
              <a:gd name="connsiteY24" fmla="*/ 1229869 h 4658869"/>
              <a:gd name="connsiteX25" fmla="*/ 504825 w 1133475"/>
              <a:gd name="connsiteY25" fmla="*/ 915544 h 4658869"/>
              <a:gd name="connsiteX26" fmla="*/ 523875 w 1133475"/>
              <a:gd name="connsiteY26" fmla="*/ 801244 h 4658869"/>
              <a:gd name="connsiteX27" fmla="*/ 533400 w 1133475"/>
              <a:gd name="connsiteY27" fmla="*/ 763144 h 4658869"/>
              <a:gd name="connsiteX28" fmla="*/ 552450 w 1133475"/>
              <a:gd name="connsiteY28" fmla="*/ 677419 h 4658869"/>
              <a:gd name="connsiteX29" fmla="*/ 571500 w 1133475"/>
              <a:gd name="connsiteY29" fmla="*/ 601219 h 4658869"/>
              <a:gd name="connsiteX30" fmla="*/ 600075 w 1133475"/>
              <a:gd name="connsiteY30" fmla="*/ 496444 h 4658869"/>
              <a:gd name="connsiteX31" fmla="*/ 628650 w 1133475"/>
              <a:gd name="connsiteY31" fmla="*/ 448819 h 4658869"/>
              <a:gd name="connsiteX32" fmla="*/ 638175 w 1133475"/>
              <a:gd name="connsiteY32" fmla="*/ 410719 h 4658869"/>
              <a:gd name="connsiteX33" fmla="*/ 742950 w 1133475"/>
              <a:gd name="connsiteY33" fmla="*/ 248794 h 4658869"/>
              <a:gd name="connsiteX34" fmla="*/ 781050 w 1133475"/>
              <a:gd name="connsiteY34" fmla="*/ 134494 h 4658869"/>
              <a:gd name="connsiteX35" fmla="*/ 838200 w 1133475"/>
              <a:gd name="connsiteY35" fmla="*/ 96394 h 4658869"/>
              <a:gd name="connsiteX36" fmla="*/ 876300 w 1133475"/>
              <a:gd name="connsiteY36" fmla="*/ 67819 h 4658869"/>
              <a:gd name="connsiteX37" fmla="*/ 904875 w 1133475"/>
              <a:gd name="connsiteY37" fmla="*/ 58294 h 4658869"/>
              <a:gd name="connsiteX38" fmla="*/ 952500 w 1133475"/>
              <a:gd name="connsiteY38" fmla="*/ 29719 h 4658869"/>
              <a:gd name="connsiteX39" fmla="*/ 1009650 w 1133475"/>
              <a:gd name="connsiteY39" fmla="*/ 1144 h 4658869"/>
              <a:gd name="connsiteX40" fmla="*/ 1133475 w 1133475"/>
              <a:gd name="connsiteY40" fmla="*/ 1144 h 465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3475" h="4658869">
                <a:moveTo>
                  <a:pt x="0" y="4658869"/>
                </a:moveTo>
                <a:cubicBezTo>
                  <a:pt x="160249" y="4626819"/>
                  <a:pt x="-12538" y="4659095"/>
                  <a:pt x="371475" y="4630294"/>
                </a:cubicBezTo>
                <a:cubicBezTo>
                  <a:pt x="390734" y="4628850"/>
                  <a:pt x="409575" y="4623944"/>
                  <a:pt x="428625" y="4620769"/>
                </a:cubicBezTo>
                <a:cubicBezTo>
                  <a:pt x="441325" y="4604894"/>
                  <a:pt x="452350" y="4587519"/>
                  <a:pt x="466725" y="4573144"/>
                </a:cubicBezTo>
                <a:cubicBezTo>
                  <a:pt x="474820" y="4565049"/>
                  <a:pt x="487971" y="4562888"/>
                  <a:pt x="495300" y="4554094"/>
                </a:cubicBezTo>
                <a:cubicBezTo>
                  <a:pt x="504390" y="4543186"/>
                  <a:pt x="507305" y="4528322"/>
                  <a:pt x="514350" y="4515994"/>
                </a:cubicBezTo>
                <a:cubicBezTo>
                  <a:pt x="520030" y="4506055"/>
                  <a:pt x="529148" y="4498048"/>
                  <a:pt x="533400" y="4487419"/>
                </a:cubicBezTo>
                <a:cubicBezTo>
                  <a:pt x="548315" y="4450131"/>
                  <a:pt x="571500" y="4373119"/>
                  <a:pt x="571500" y="4373119"/>
                </a:cubicBezTo>
                <a:cubicBezTo>
                  <a:pt x="574675" y="4350894"/>
                  <a:pt x="578058" y="4328698"/>
                  <a:pt x="581025" y="4306444"/>
                </a:cubicBezTo>
                <a:cubicBezTo>
                  <a:pt x="584408" y="4281071"/>
                  <a:pt x="585530" y="4255345"/>
                  <a:pt x="590550" y="4230244"/>
                </a:cubicBezTo>
                <a:cubicBezTo>
                  <a:pt x="602025" y="4172867"/>
                  <a:pt x="606312" y="4170145"/>
                  <a:pt x="628650" y="4125469"/>
                </a:cubicBezTo>
                <a:cubicBezTo>
                  <a:pt x="635285" y="4079025"/>
                  <a:pt x="646462" y="4007485"/>
                  <a:pt x="647700" y="3963544"/>
                </a:cubicBezTo>
                <a:cubicBezTo>
                  <a:pt x="653154" y="3769920"/>
                  <a:pt x="654050" y="3576194"/>
                  <a:pt x="657225" y="3382519"/>
                </a:cubicBezTo>
                <a:cubicBezTo>
                  <a:pt x="653689" y="3315342"/>
                  <a:pt x="645858" y="3145021"/>
                  <a:pt x="638175" y="3068194"/>
                </a:cubicBezTo>
                <a:cubicBezTo>
                  <a:pt x="633110" y="3017542"/>
                  <a:pt x="626468" y="3011148"/>
                  <a:pt x="619125" y="2963419"/>
                </a:cubicBezTo>
                <a:cubicBezTo>
                  <a:pt x="604077" y="2865605"/>
                  <a:pt x="623134" y="2914288"/>
                  <a:pt x="590550" y="2849119"/>
                </a:cubicBezTo>
                <a:cubicBezTo>
                  <a:pt x="587375" y="2817369"/>
                  <a:pt x="587283" y="2785158"/>
                  <a:pt x="581025" y="2753869"/>
                </a:cubicBezTo>
                <a:cubicBezTo>
                  <a:pt x="577672" y="2737103"/>
                  <a:pt x="564235" y="2723192"/>
                  <a:pt x="561975" y="2706244"/>
                </a:cubicBezTo>
                <a:cubicBezTo>
                  <a:pt x="551451" y="2627314"/>
                  <a:pt x="555671" y="2546721"/>
                  <a:pt x="542925" y="2468119"/>
                </a:cubicBezTo>
                <a:cubicBezTo>
                  <a:pt x="536496" y="2428476"/>
                  <a:pt x="504825" y="2353819"/>
                  <a:pt x="504825" y="2353819"/>
                </a:cubicBezTo>
                <a:cubicBezTo>
                  <a:pt x="481795" y="2169583"/>
                  <a:pt x="511196" y="2417562"/>
                  <a:pt x="485775" y="2125219"/>
                </a:cubicBezTo>
                <a:cubicBezTo>
                  <a:pt x="483830" y="2102853"/>
                  <a:pt x="478484" y="2080883"/>
                  <a:pt x="476250" y="2058544"/>
                </a:cubicBezTo>
                <a:cubicBezTo>
                  <a:pt x="472131" y="2017353"/>
                  <a:pt x="469900" y="1975994"/>
                  <a:pt x="466725" y="1934719"/>
                </a:cubicBezTo>
                <a:cubicBezTo>
                  <a:pt x="469900" y="1715644"/>
                  <a:pt x="470331" y="1496512"/>
                  <a:pt x="476250" y="1277494"/>
                </a:cubicBezTo>
                <a:cubicBezTo>
                  <a:pt x="476687" y="1261311"/>
                  <a:pt x="484431" y="1246002"/>
                  <a:pt x="485775" y="1229869"/>
                </a:cubicBezTo>
                <a:cubicBezTo>
                  <a:pt x="509282" y="947789"/>
                  <a:pt x="482410" y="1150905"/>
                  <a:pt x="504825" y="915544"/>
                </a:cubicBezTo>
                <a:cubicBezTo>
                  <a:pt x="508138" y="880756"/>
                  <a:pt x="516077" y="836333"/>
                  <a:pt x="523875" y="801244"/>
                </a:cubicBezTo>
                <a:cubicBezTo>
                  <a:pt x="526715" y="788465"/>
                  <a:pt x="530456" y="775900"/>
                  <a:pt x="533400" y="763144"/>
                </a:cubicBezTo>
                <a:cubicBezTo>
                  <a:pt x="539982" y="734622"/>
                  <a:pt x="545746" y="705913"/>
                  <a:pt x="552450" y="677419"/>
                </a:cubicBezTo>
                <a:cubicBezTo>
                  <a:pt x="558447" y="651933"/>
                  <a:pt x="565613" y="626730"/>
                  <a:pt x="571500" y="601219"/>
                </a:cubicBezTo>
                <a:cubicBezTo>
                  <a:pt x="581863" y="556313"/>
                  <a:pt x="579751" y="541158"/>
                  <a:pt x="600075" y="496444"/>
                </a:cubicBezTo>
                <a:cubicBezTo>
                  <a:pt x="607736" y="479590"/>
                  <a:pt x="619125" y="464694"/>
                  <a:pt x="628650" y="448819"/>
                </a:cubicBezTo>
                <a:cubicBezTo>
                  <a:pt x="631825" y="436119"/>
                  <a:pt x="632050" y="422289"/>
                  <a:pt x="638175" y="410719"/>
                </a:cubicBezTo>
                <a:cubicBezTo>
                  <a:pt x="682548" y="326903"/>
                  <a:pt x="698447" y="308131"/>
                  <a:pt x="742950" y="248794"/>
                </a:cubicBezTo>
                <a:cubicBezTo>
                  <a:pt x="746538" y="234441"/>
                  <a:pt x="760544" y="155000"/>
                  <a:pt x="781050" y="134494"/>
                </a:cubicBezTo>
                <a:cubicBezTo>
                  <a:pt x="797239" y="118305"/>
                  <a:pt x="819443" y="109524"/>
                  <a:pt x="838200" y="96394"/>
                </a:cubicBezTo>
                <a:cubicBezTo>
                  <a:pt x="851205" y="87290"/>
                  <a:pt x="862517" y="75695"/>
                  <a:pt x="876300" y="67819"/>
                </a:cubicBezTo>
                <a:cubicBezTo>
                  <a:pt x="885017" y="62838"/>
                  <a:pt x="895895" y="62784"/>
                  <a:pt x="904875" y="58294"/>
                </a:cubicBezTo>
                <a:cubicBezTo>
                  <a:pt x="921434" y="50015"/>
                  <a:pt x="936801" y="39531"/>
                  <a:pt x="952500" y="29719"/>
                </a:cubicBezTo>
                <a:cubicBezTo>
                  <a:pt x="970516" y="18459"/>
                  <a:pt x="986803" y="2572"/>
                  <a:pt x="1009650" y="1144"/>
                </a:cubicBezTo>
                <a:cubicBezTo>
                  <a:pt x="1050845" y="-1431"/>
                  <a:pt x="1092200" y="1144"/>
                  <a:pt x="1133475" y="114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urved Connector 46"/>
          <p:cNvCxnSpPr/>
          <p:nvPr/>
        </p:nvCxnSpPr>
        <p:spPr>
          <a:xfrm>
            <a:off x="8511183" y="1600200"/>
            <a:ext cx="110134" cy="1270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6324548" y="514350"/>
            <a:ext cx="104827" cy="114300"/>
          </a:xfrm>
          <a:custGeom>
            <a:avLst/>
            <a:gdLst>
              <a:gd name="connsiteX0" fmla="*/ 104827 w 104827"/>
              <a:gd name="connsiteY0" fmla="*/ 114300 h 114300"/>
              <a:gd name="connsiteX1" fmla="*/ 57202 w 104827"/>
              <a:gd name="connsiteY1" fmla="*/ 76200 h 114300"/>
              <a:gd name="connsiteX2" fmla="*/ 38152 w 104827"/>
              <a:gd name="connsiteY2" fmla="*/ 19050 h 114300"/>
              <a:gd name="connsiteX3" fmla="*/ 52 w 104827"/>
              <a:gd name="connsiteY3" fmla="*/ 0 h 114300"/>
            </a:gdLst>
            <a:ahLst/>
            <a:cxnLst>
              <a:cxn ang="0">
                <a:pos x="connsiteX0" y="connsiteY0"/>
              </a:cxn>
              <a:cxn ang="0">
                <a:pos x="connsiteX1" y="connsiteY1"/>
              </a:cxn>
              <a:cxn ang="0">
                <a:pos x="connsiteX2" y="connsiteY2"/>
              </a:cxn>
              <a:cxn ang="0">
                <a:pos x="connsiteX3" y="connsiteY3"/>
              </a:cxn>
            </a:cxnLst>
            <a:rect l="l" t="t" r="r" b="b"/>
            <a:pathLst>
              <a:path w="104827" h="114300">
                <a:moveTo>
                  <a:pt x="104827" y="114300"/>
                </a:moveTo>
                <a:cubicBezTo>
                  <a:pt x="88952" y="101600"/>
                  <a:pt x="68860" y="92855"/>
                  <a:pt x="57202" y="76200"/>
                </a:cubicBezTo>
                <a:cubicBezTo>
                  <a:pt x="45687" y="59749"/>
                  <a:pt x="57633" y="23920"/>
                  <a:pt x="38152" y="19050"/>
                </a:cubicBezTo>
                <a:cubicBezTo>
                  <a:pt x="-3028" y="8755"/>
                  <a:pt x="52" y="22616"/>
                  <a:pt x="52"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5295900" y="5029200"/>
            <a:ext cx="209550" cy="247650"/>
          </a:xfrm>
          <a:custGeom>
            <a:avLst/>
            <a:gdLst>
              <a:gd name="connsiteX0" fmla="*/ 0 w 209550"/>
              <a:gd name="connsiteY0" fmla="*/ 247650 h 247650"/>
              <a:gd name="connsiteX1" fmla="*/ 209550 w 209550"/>
              <a:gd name="connsiteY1" fmla="*/ 0 h 247650"/>
            </a:gdLst>
            <a:ahLst/>
            <a:cxnLst>
              <a:cxn ang="0">
                <a:pos x="connsiteX0" y="connsiteY0"/>
              </a:cxn>
              <a:cxn ang="0">
                <a:pos x="connsiteX1" y="connsiteY1"/>
              </a:cxn>
            </a:cxnLst>
            <a:rect l="l" t="t" r="r" b="b"/>
            <a:pathLst>
              <a:path w="209550" h="247650">
                <a:moveTo>
                  <a:pt x="0" y="247650"/>
                </a:moveTo>
                <a:lnTo>
                  <a:pt x="2095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6315075" y="638175"/>
            <a:ext cx="95250" cy="133350"/>
          </a:xfrm>
          <a:custGeom>
            <a:avLst/>
            <a:gdLst>
              <a:gd name="connsiteX0" fmla="*/ 95250 w 95250"/>
              <a:gd name="connsiteY0" fmla="*/ 0 h 133350"/>
              <a:gd name="connsiteX1" fmla="*/ 0 w 95250"/>
              <a:gd name="connsiteY1" fmla="*/ 133350 h 133350"/>
            </a:gdLst>
            <a:ahLst/>
            <a:cxnLst>
              <a:cxn ang="0">
                <a:pos x="connsiteX0" y="connsiteY0"/>
              </a:cxn>
              <a:cxn ang="0">
                <a:pos x="connsiteX1" y="connsiteY1"/>
              </a:cxn>
            </a:cxnLst>
            <a:rect l="l" t="t" r="r" b="b"/>
            <a:pathLst>
              <a:path w="95250" h="133350">
                <a:moveTo>
                  <a:pt x="95250" y="0"/>
                </a:moveTo>
                <a:lnTo>
                  <a:pt x="0" y="1333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5305425" y="5267325"/>
            <a:ext cx="266700" cy="209550"/>
          </a:xfrm>
          <a:custGeom>
            <a:avLst/>
            <a:gdLst>
              <a:gd name="connsiteX0" fmla="*/ 0 w 266700"/>
              <a:gd name="connsiteY0" fmla="*/ 0 h 209550"/>
              <a:gd name="connsiteX1" fmla="*/ 266700 w 266700"/>
              <a:gd name="connsiteY1" fmla="*/ 209550 h 209550"/>
            </a:gdLst>
            <a:ahLst/>
            <a:cxnLst>
              <a:cxn ang="0">
                <a:pos x="connsiteX0" y="connsiteY0"/>
              </a:cxn>
              <a:cxn ang="0">
                <a:pos x="connsiteX1" y="connsiteY1"/>
              </a:cxn>
            </a:cxnLst>
            <a:rect l="l" t="t" r="r" b="b"/>
            <a:pathLst>
              <a:path w="266700" h="209550">
                <a:moveTo>
                  <a:pt x="0" y="0"/>
                </a:moveTo>
                <a:lnTo>
                  <a:pt x="266700" y="2095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083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828800"/>
            <a:ext cx="1905000" cy="2031325"/>
          </a:xfrm>
          <a:prstGeom prst="rect">
            <a:avLst/>
          </a:prstGeom>
          <a:noFill/>
        </p:spPr>
        <p:txBody>
          <a:bodyPr wrap="square" rtlCol="0">
            <a:spAutoFit/>
          </a:bodyPr>
          <a:lstStyle/>
          <a:p>
            <a:r>
              <a:rPr lang="en-US" b="1" dirty="0" smtClean="0">
                <a:latin typeface="Courier New" pitchFamily="49" charset="0"/>
                <a:cs typeface="Courier New" pitchFamily="49" charset="0"/>
              </a:rPr>
              <a:t>3 4 2 6 7 8</a:t>
            </a:r>
          </a:p>
          <a:p>
            <a:r>
              <a:rPr lang="en-US" b="1" dirty="0" smtClean="0">
                <a:latin typeface="Courier New" pitchFamily="49" charset="0"/>
                <a:cs typeface="Courier New" pitchFamily="49" charset="0"/>
              </a:rPr>
              <a:t>8 0 9 6 5 4</a:t>
            </a:r>
          </a:p>
          <a:p>
            <a:r>
              <a:rPr lang="en-US" b="1" dirty="0" smtClean="0">
                <a:solidFill>
                  <a:srgbClr val="FF0000"/>
                </a:solidFill>
                <a:latin typeface="Courier New" pitchFamily="49" charset="0"/>
                <a:cs typeface="Courier New" pitchFamily="49" charset="0"/>
              </a:rPr>
              <a:t>6 1 2 3 0 8</a:t>
            </a:r>
          </a:p>
          <a:p>
            <a:r>
              <a:rPr lang="en-US" b="1" dirty="0" smtClean="0">
                <a:latin typeface="Courier New" pitchFamily="49" charset="0"/>
                <a:cs typeface="Courier New" pitchFamily="49" charset="0"/>
              </a:rPr>
              <a:t>4 8 9 5 7 6</a:t>
            </a:r>
          </a:p>
          <a:p>
            <a:r>
              <a:rPr lang="en-US" b="1" dirty="0" smtClean="0">
                <a:latin typeface="Courier New" pitchFamily="49" charset="0"/>
                <a:cs typeface="Courier New" pitchFamily="49" charset="0"/>
              </a:rPr>
              <a:t>0 5 4 0 0 9</a:t>
            </a:r>
          </a:p>
          <a:p>
            <a:r>
              <a:rPr lang="en-US" b="1" dirty="0" smtClean="0">
                <a:latin typeface="Courier New" pitchFamily="49" charset="0"/>
                <a:cs typeface="Courier New" pitchFamily="49" charset="0"/>
              </a:rPr>
              <a:t>8 6 1 1 0 7</a:t>
            </a:r>
          </a:p>
          <a:p>
            <a:endParaRPr lang="en-US" b="1" dirty="0">
              <a:latin typeface="Courier New" pitchFamily="49" charset="0"/>
              <a:cs typeface="Courier New" pitchFamily="49" charset="0"/>
            </a:endParaRPr>
          </a:p>
        </p:txBody>
      </p:sp>
      <p:sp>
        <p:nvSpPr>
          <p:cNvPr id="4" name="TextBox 3"/>
          <p:cNvSpPr txBox="1"/>
          <p:nvPr/>
        </p:nvSpPr>
        <p:spPr>
          <a:xfrm>
            <a:off x="3352800" y="1828800"/>
            <a:ext cx="1752600" cy="2031325"/>
          </a:xfrm>
          <a:prstGeom prst="rect">
            <a:avLst/>
          </a:prstGeom>
          <a:noFill/>
        </p:spPr>
        <p:txBody>
          <a:bodyPr wrap="square" rtlCol="0">
            <a:spAutoFit/>
          </a:bodyPr>
          <a:lstStyle/>
          <a:p>
            <a:r>
              <a:rPr lang="en-US" b="1" dirty="0" smtClean="0">
                <a:latin typeface="Courier New" pitchFamily="49" charset="0"/>
                <a:cs typeface="Courier New" pitchFamily="49" charset="0"/>
              </a:rPr>
              <a:t>6 7 5 4 </a:t>
            </a:r>
            <a:r>
              <a:rPr lang="en-US" b="1" dirty="0" smtClean="0">
                <a:solidFill>
                  <a:srgbClr val="FF0000"/>
                </a:solidFill>
                <a:latin typeface="Courier New" pitchFamily="49" charset="0"/>
                <a:cs typeface="Courier New" pitchFamily="49" charset="0"/>
              </a:rPr>
              <a:t>3</a:t>
            </a:r>
            <a:r>
              <a:rPr lang="en-US" b="1" dirty="0" smtClean="0">
                <a:latin typeface="Courier New" pitchFamily="49" charset="0"/>
                <a:cs typeface="Courier New" pitchFamily="49" charset="0"/>
              </a:rPr>
              <a:t> 0</a:t>
            </a:r>
          </a:p>
          <a:p>
            <a:r>
              <a:rPr lang="en-US" b="1" dirty="0" smtClean="0">
                <a:latin typeface="Courier New" pitchFamily="49" charset="0"/>
                <a:cs typeface="Courier New" pitchFamily="49" charset="0"/>
              </a:rPr>
              <a:t>2 8 0 9 </a:t>
            </a:r>
            <a:r>
              <a:rPr lang="en-US" b="1" dirty="0">
                <a:solidFill>
                  <a:srgbClr val="FF0000"/>
                </a:solidFill>
                <a:latin typeface="Courier New" pitchFamily="49" charset="0"/>
                <a:cs typeface="Courier New" pitchFamily="49" charset="0"/>
              </a:rPr>
              <a:t>5</a:t>
            </a:r>
            <a:r>
              <a:rPr lang="en-US" b="1" dirty="0" smtClean="0">
                <a:latin typeface="Courier New" pitchFamily="49" charset="0"/>
                <a:cs typeface="Courier New" pitchFamily="49" charset="0"/>
              </a:rPr>
              <a:t> 4</a:t>
            </a:r>
          </a:p>
          <a:p>
            <a:r>
              <a:rPr lang="en-US" b="1" dirty="0" smtClean="0">
                <a:latin typeface="Courier New" pitchFamily="49" charset="0"/>
                <a:cs typeface="Courier New" pitchFamily="49" charset="0"/>
              </a:rPr>
              <a:t>2 4 7 6 </a:t>
            </a:r>
            <a:r>
              <a:rPr lang="en-US" b="1" dirty="0">
                <a:solidFill>
                  <a:srgbClr val="FF0000"/>
                </a:solidFill>
                <a:latin typeface="Courier New" pitchFamily="49" charset="0"/>
                <a:cs typeface="Courier New" pitchFamily="49" charset="0"/>
              </a:rPr>
              <a:t>5</a:t>
            </a:r>
            <a:r>
              <a:rPr lang="en-US" b="1" dirty="0" smtClean="0">
                <a:latin typeface="Courier New" pitchFamily="49" charset="0"/>
                <a:cs typeface="Courier New" pitchFamily="49" charset="0"/>
              </a:rPr>
              <a:t> 4</a:t>
            </a:r>
          </a:p>
          <a:p>
            <a:r>
              <a:rPr lang="en-US" b="1" dirty="0" smtClean="0">
                <a:latin typeface="Courier New" pitchFamily="49" charset="0"/>
                <a:cs typeface="Courier New" pitchFamily="49" charset="0"/>
              </a:rPr>
              <a:t>9 0 5 0 </a:t>
            </a:r>
            <a:r>
              <a:rPr lang="en-US" b="1" dirty="0">
                <a:solidFill>
                  <a:srgbClr val="FF0000"/>
                </a:solidFill>
                <a:latin typeface="Courier New" pitchFamily="49" charset="0"/>
                <a:cs typeface="Courier New" pitchFamily="49" charset="0"/>
              </a:rPr>
              <a:t>0</a:t>
            </a:r>
            <a:r>
              <a:rPr lang="en-US" b="1" dirty="0" smtClean="0">
                <a:latin typeface="Courier New" pitchFamily="49" charset="0"/>
                <a:cs typeface="Courier New" pitchFamily="49" charset="0"/>
              </a:rPr>
              <a:t> 1</a:t>
            </a:r>
          </a:p>
          <a:p>
            <a:r>
              <a:rPr lang="en-US" b="1" dirty="0" smtClean="0">
                <a:latin typeface="Courier New" pitchFamily="49" charset="0"/>
                <a:cs typeface="Courier New" pitchFamily="49" charset="0"/>
              </a:rPr>
              <a:t>4 2 8 6 </a:t>
            </a:r>
            <a:r>
              <a:rPr lang="en-US" b="1" dirty="0">
                <a:solidFill>
                  <a:srgbClr val="FF0000"/>
                </a:solidFill>
                <a:latin typeface="Courier New" pitchFamily="49" charset="0"/>
                <a:cs typeface="Courier New" pitchFamily="49" charset="0"/>
              </a:rPr>
              <a:t>7</a:t>
            </a:r>
            <a:r>
              <a:rPr lang="en-US" b="1" dirty="0" smtClean="0">
                <a:latin typeface="Courier New" pitchFamily="49" charset="0"/>
                <a:cs typeface="Courier New" pitchFamily="49" charset="0"/>
              </a:rPr>
              <a:t> 5</a:t>
            </a:r>
          </a:p>
          <a:p>
            <a:r>
              <a:rPr lang="en-US" b="1" dirty="0" smtClean="0">
                <a:latin typeface="Courier New" pitchFamily="49" charset="0"/>
                <a:cs typeface="Courier New" pitchFamily="49" charset="0"/>
              </a:rPr>
              <a:t>5 0 9 1 </a:t>
            </a:r>
            <a:r>
              <a:rPr lang="en-US" b="1" dirty="0">
                <a:solidFill>
                  <a:srgbClr val="FF0000"/>
                </a:solidFill>
                <a:latin typeface="Courier New" pitchFamily="49" charset="0"/>
                <a:cs typeface="Courier New" pitchFamily="49" charset="0"/>
              </a:rPr>
              <a:t>2</a:t>
            </a:r>
            <a:r>
              <a:rPr lang="en-US" b="1" dirty="0" smtClean="0">
                <a:latin typeface="Courier New" pitchFamily="49" charset="0"/>
                <a:cs typeface="Courier New" pitchFamily="49" charset="0"/>
              </a:rPr>
              <a:t> 6</a:t>
            </a:r>
          </a:p>
          <a:p>
            <a:endParaRPr lang="en-US" b="1" dirty="0">
              <a:latin typeface="Courier New" pitchFamily="49" charset="0"/>
              <a:cs typeface="Courier New" pitchFamily="49" charset="0"/>
            </a:endParaRPr>
          </a:p>
        </p:txBody>
      </p:sp>
      <p:sp>
        <p:nvSpPr>
          <p:cNvPr id="5" name="TextBox 4"/>
          <p:cNvSpPr txBox="1"/>
          <p:nvPr/>
        </p:nvSpPr>
        <p:spPr>
          <a:xfrm>
            <a:off x="5867400" y="1828800"/>
            <a:ext cx="1752600" cy="1754326"/>
          </a:xfrm>
          <a:prstGeom prst="rect">
            <a:avLst/>
          </a:prstGeom>
          <a:noFill/>
        </p:spPr>
        <p:txBody>
          <a:bodyPr wrap="square" rtlCol="0">
            <a:spAutoFit/>
          </a:bodyPr>
          <a:lstStyle/>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endParaRPr lang="en-US" b="1" dirty="0">
              <a:latin typeface="Courier New" pitchFamily="49" charset="0"/>
              <a:cs typeface="Courier New" pitchFamily="49" charset="0"/>
            </a:endParaRPr>
          </a:p>
        </p:txBody>
      </p:sp>
      <p:grpSp>
        <p:nvGrpSpPr>
          <p:cNvPr id="6" name="Group 5"/>
          <p:cNvGrpSpPr/>
          <p:nvPr/>
        </p:nvGrpSpPr>
        <p:grpSpPr>
          <a:xfrm>
            <a:off x="1057275" y="1838325"/>
            <a:ext cx="126207" cy="1754326"/>
            <a:chOff x="990600" y="1828800"/>
            <a:chExt cx="126207" cy="1754326"/>
          </a:xfrm>
        </p:grpSpPr>
        <p:cxnSp>
          <p:nvCxnSpPr>
            <p:cNvPr id="7" name="Straight Connector 6"/>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flipH="1">
            <a:off x="2638425" y="1821775"/>
            <a:ext cx="126207" cy="1754326"/>
            <a:chOff x="990600" y="1828800"/>
            <a:chExt cx="126207" cy="1754326"/>
          </a:xfrm>
        </p:grpSpPr>
        <p:cxnSp>
          <p:nvCxnSpPr>
            <p:cNvPr id="11" name="Straight Connector 10"/>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352800" y="1838325"/>
            <a:ext cx="126207" cy="1754326"/>
            <a:chOff x="990600" y="1828800"/>
            <a:chExt cx="126207" cy="1754326"/>
          </a:xfrm>
        </p:grpSpPr>
        <p:cxnSp>
          <p:nvCxnSpPr>
            <p:cNvPr id="15" name="Straight Connector 14"/>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flipH="1">
            <a:off x="4933950" y="1821775"/>
            <a:ext cx="126207" cy="1754326"/>
            <a:chOff x="990600" y="1828800"/>
            <a:chExt cx="126207" cy="1754326"/>
          </a:xfrm>
        </p:grpSpPr>
        <p:cxnSp>
          <p:nvCxnSpPr>
            <p:cNvPr id="19" name="Straight Connector 18"/>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895975" y="1828800"/>
            <a:ext cx="126207" cy="1754326"/>
            <a:chOff x="990600" y="1828800"/>
            <a:chExt cx="126207" cy="1754326"/>
          </a:xfrm>
        </p:grpSpPr>
        <p:cxnSp>
          <p:nvCxnSpPr>
            <p:cNvPr id="23" name="Straight Connector 22"/>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flipH="1">
            <a:off x="7477125" y="1812250"/>
            <a:ext cx="126207" cy="1754326"/>
            <a:chOff x="990600" y="1828800"/>
            <a:chExt cx="126207" cy="1754326"/>
          </a:xfrm>
        </p:grpSpPr>
        <p:cxnSp>
          <p:nvCxnSpPr>
            <p:cNvPr id="27" name="Straight Connector 26"/>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2886075" y="2314575"/>
            <a:ext cx="361950" cy="646331"/>
          </a:xfrm>
          <a:prstGeom prst="rect">
            <a:avLst/>
          </a:prstGeom>
          <a:noFill/>
        </p:spPr>
        <p:txBody>
          <a:bodyPr wrap="square" rtlCol="0">
            <a:spAutoFit/>
          </a:bodyPr>
          <a:lstStyle/>
          <a:p>
            <a:pPr algn="ctr"/>
            <a:r>
              <a:rPr lang="en-US" sz="3600" b="1" dirty="0" smtClean="0"/>
              <a:t>x</a:t>
            </a:r>
            <a:endParaRPr lang="en-US" sz="3600" b="1" dirty="0"/>
          </a:p>
        </p:txBody>
      </p:sp>
      <p:sp>
        <p:nvSpPr>
          <p:cNvPr id="31" name="TextBox 30"/>
          <p:cNvSpPr txBox="1"/>
          <p:nvPr/>
        </p:nvSpPr>
        <p:spPr>
          <a:xfrm>
            <a:off x="5286375" y="2314575"/>
            <a:ext cx="361950" cy="646331"/>
          </a:xfrm>
          <a:prstGeom prst="rect">
            <a:avLst/>
          </a:prstGeom>
          <a:noFill/>
        </p:spPr>
        <p:txBody>
          <a:bodyPr wrap="square" rtlCol="0">
            <a:spAutoFit/>
          </a:bodyPr>
          <a:lstStyle/>
          <a:p>
            <a:pPr algn="ctr"/>
            <a:r>
              <a:rPr lang="en-US" sz="3600" b="1" dirty="0" smtClean="0"/>
              <a:t>=</a:t>
            </a:r>
            <a:endParaRPr lang="en-US" sz="3600" b="1" dirty="0"/>
          </a:p>
        </p:txBody>
      </p:sp>
      <p:sp>
        <p:nvSpPr>
          <p:cNvPr id="33" name="TextBox 32"/>
          <p:cNvSpPr txBox="1"/>
          <p:nvPr/>
        </p:nvSpPr>
        <p:spPr>
          <a:xfrm>
            <a:off x="1905000" y="3860125"/>
            <a:ext cx="5334000" cy="400110"/>
          </a:xfrm>
          <a:prstGeom prst="rect">
            <a:avLst/>
          </a:prstGeom>
          <a:noFill/>
        </p:spPr>
        <p:txBody>
          <a:bodyPr wrap="square" rtlCol="0">
            <a:spAutoFit/>
          </a:bodyPr>
          <a:lstStyle/>
          <a:p>
            <a:r>
              <a:rPr lang="en-US" sz="2000" b="1" dirty="0" smtClean="0">
                <a:solidFill>
                  <a:srgbClr val="C00000"/>
                </a:solidFill>
                <a:latin typeface="Courier New" pitchFamily="49" charset="0"/>
                <a:cs typeface="Courier New" pitchFamily="49" charset="0"/>
              </a:rPr>
              <a:t>*</a:t>
            </a:r>
            <a:r>
              <a:rPr lang="en-US" sz="2000" b="1" dirty="0" smtClean="0">
                <a:solidFill>
                  <a:srgbClr val="C00000"/>
                </a:solidFill>
              </a:rPr>
              <a:t> = 6 x 3 + 1 x 5 + 2 x 5 + 3 x 0 + 0 x 7 + 8 x 2</a:t>
            </a:r>
          </a:p>
        </p:txBody>
      </p:sp>
      <p:sp>
        <p:nvSpPr>
          <p:cNvPr id="34" name="Title 1"/>
          <p:cNvSpPr>
            <a:spLocks noGrp="1"/>
          </p:cNvSpPr>
          <p:nvPr>
            <p:ph type="ctrTitle"/>
          </p:nvPr>
        </p:nvSpPr>
        <p:spPr>
          <a:xfrm>
            <a:off x="152400" y="152400"/>
            <a:ext cx="7772400" cy="917575"/>
          </a:xfrm>
        </p:spPr>
        <p:txBody>
          <a:bodyPr>
            <a:normAutofit/>
          </a:bodyPr>
          <a:lstStyle/>
          <a:p>
            <a:pPr algn="l"/>
            <a:r>
              <a:rPr lang="en-US" sz="4000" b="1" dirty="0" smtClean="0"/>
              <a:t>Matrix Multiplication</a:t>
            </a:r>
            <a:endParaRPr lang="en-US" sz="4000" b="1" dirty="0"/>
          </a:p>
        </p:txBody>
      </p:sp>
      <p:sp>
        <p:nvSpPr>
          <p:cNvPr id="2" name="TextBox 1"/>
          <p:cNvSpPr txBox="1"/>
          <p:nvPr/>
        </p:nvSpPr>
        <p:spPr>
          <a:xfrm>
            <a:off x="5018483" y="421749"/>
            <a:ext cx="1334691" cy="5078313"/>
          </a:xfrm>
          <a:prstGeom prst="rect">
            <a:avLst/>
          </a:prstGeom>
          <a:solidFill>
            <a:schemeClr val="bg1"/>
          </a:solidFill>
        </p:spPr>
        <p:txBody>
          <a:bodyPr wrap="square" rtlCol="0">
            <a:spAutoFit/>
          </a:bodyPr>
          <a:lstStyle/>
          <a:p>
            <a:r>
              <a:rPr lang="en-US" b="1" dirty="0">
                <a:latin typeface="Courier New" pitchFamily="49" charset="0"/>
                <a:cs typeface="Courier New" pitchFamily="49" charset="0"/>
              </a:rPr>
              <a:t>6 </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7 </a:t>
            </a:r>
          </a:p>
          <a:p>
            <a:r>
              <a:rPr lang="en-US" b="1" dirty="0" smtClean="0">
                <a:latin typeface="Courier New" pitchFamily="49" charset="0"/>
                <a:cs typeface="Courier New" pitchFamily="49" charset="0"/>
              </a:rPr>
              <a:t>5 </a:t>
            </a:r>
          </a:p>
          <a:p>
            <a:r>
              <a:rPr lang="en-US" b="1" dirty="0" smtClean="0">
                <a:latin typeface="Courier New" pitchFamily="49" charset="0"/>
                <a:cs typeface="Courier New" pitchFamily="49" charset="0"/>
              </a:rPr>
              <a:t>4 </a:t>
            </a:r>
          </a:p>
          <a:p>
            <a:r>
              <a:rPr lang="en-US" b="1" dirty="0" smtClean="0">
                <a:solidFill>
                  <a:srgbClr val="FF0000"/>
                </a:solidFill>
                <a:latin typeface="Courier New" pitchFamily="49" charset="0"/>
                <a:cs typeface="Courier New" pitchFamily="49" charset="0"/>
              </a:rPr>
              <a:t>3</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0</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2 </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8 </a:t>
            </a:r>
          </a:p>
          <a:p>
            <a:r>
              <a:rPr lang="en-US" b="1" dirty="0" smtClean="0">
                <a:latin typeface="Courier New" pitchFamily="49" charset="0"/>
                <a:cs typeface="Courier New" pitchFamily="49" charset="0"/>
              </a:rPr>
              <a:t>0 </a:t>
            </a:r>
          </a:p>
          <a:p>
            <a:r>
              <a:rPr lang="en-US" b="1" dirty="0" smtClean="0">
                <a:latin typeface="Courier New" pitchFamily="49" charset="0"/>
                <a:cs typeface="Courier New" pitchFamily="49" charset="0"/>
              </a:rPr>
              <a:t>9 </a:t>
            </a:r>
          </a:p>
          <a:p>
            <a:r>
              <a:rPr lang="en-US" b="1" dirty="0" smtClean="0">
                <a:solidFill>
                  <a:srgbClr val="FF0000"/>
                </a:solidFill>
                <a:latin typeface="Courier New" pitchFamily="49" charset="0"/>
                <a:cs typeface="Courier New" pitchFamily="49" charset="0"/>
              </a:rPr>
              <a:t>5</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4</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2 </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4 </a:t>
            </a:r>
          </a:p>
          <a:p>
            <a:r>
              <a:rPr lang="en-US" b="1" dirty="0" smtClean="0">
                <a:latin typeface="Courier New" pitchFamily="49" charset="0"/>
                <a:cs typeface="Courier New" pitchFamily="49" charset="0"/>
              </a:rPr>
              <a:t>7 </a:t>
            </a:r>
          </a:p>
          <a:p>
            <a:r>
              <a:rPr lang="en-US" b="1" dirty="0" smtClean="0">
                <a:latin typeface="Courier New" pitchFamily="49" charset="0"/>
                <a:cs typeface="Courier New" pitchFamily="49" charset="0"/>
              </a:rPr>
              <a:t>6 </a:t>
            </a:r>
          </a:p>
          <a:p>
            <a:r>
              <a:rPr lang="en-US" b="1" dirty="0" smtClean="0">
                <a:solidFill>
                  <a:srgbClr val="FF0000"/>
                </a:solidFill>
                <a:latin typeface="Courier New" pitchFamily="49" charset="0"/>
                <a:cs typeface="Courier New" pitchFamily="49" charset="0"/>
              </a:rPr>
              <a:t>5</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4</a:t>
            </a:r>
            <a:endParaRPr lang="en-US" b="1" dirty="0">
              <a:latin typeface="Courier New" pitchFamily="49" charset="0"/>
              <a:cs typeface="Courier New" pitchFamily="49" charset="0"/>
            </a:endParaRPr>
          </a:p>
        </p:txBody>
      </p:sp>
      <p:sp>
        <p:nvSpPr>
          <p:cNvPr id="35" name="TextBox 34"/>
          <p:cNvSpPr txBox="1"/>
          <p:nvPr/>
        </p:nvSpPr>
        <p:spPr>
          <a:xfrm>
            <a:off x="6340080" y="450324"/>
            <a:ext cx="566735" cy="5078313"/>
          </a:xfrm>
          <a:prstGeom prst="rect">
            <a:avLst/>
          </a:prstGeom>
          <a:solidFill>
            <a:schemeClr val="bg1"/>
          </a:solidFill>
        </p:spPr>
        <p:txBody>
          <a:bodyPr wrap="square" rtlCol="0">
            <a:spAutoFit/>
          </a:bodyPr>
          <a:lstStyle/>
          <a:p>
            <a:r>
              <a:rPr lang="en-US" b="1" dirty="0" smtClean="0">
                <a:latin typeface="Courier New" pitchFamily="49" charset="0"/>
                <a:cs typeface="Courier New" pitchFamily="49" charset="0"/>
              </a:rPr>
              <a:t>9 </a:t>
            </a:r>
            <a:r>
              <a:rPr lang="en-US" b="1" dirty="0">
                <a:latin typeface="Courier New" pitchFamily="49" charset="0"/>
                <a:cs typeface="Courier New" pitchFamily="49" charset="0"/>
              </a:rPr>
              <a:t>0 5 0 </a:t>
            </a:r>
            <a:r>
              <a:rPr lang="en-US" b="1" dirty="0">
                <a:solidFill>
                  <a:srgbClr val="FF0000"/>
                </a:solidFill>
                <a:latin typeface="Courier New" pitchFamily="49" charset="0"/>
                <a:cs typeface="Courier New" pitchFamily="49" charset="0"/>
              </a:rPr>
              <a:t>0</a:t>
            </a:r>
            <a:r>
              <a:rPr lang="en-US" b="1" dirty="0">
                <a:latin typeface="Courier New" pitchFamily="49" charset="0"/>
                <a:cs typeface="Courier New" pitchFamily="49" charset="0"/>
              </a:rPr>
              <a:t> 1</a:t>
            </a:r>
          </a:p>
          <a:p>
            <a:r>
              <a:rPr lang="en-US" b="1" dirty="0">
                <a:latin typeface="Courier New" pitchFamily="49" charset="0"/>
                <a:cs typeface="Courier New" pitchFamily="49" charset="0"/>
              </a:rPr>
              <a:t>4 2 8 6 </a:t>
            </a:r>
            <a:r>
              <a:rPr lang="en-US" b="1" dirty="0">
                <a:solidFill>
                  <a:srgbClr val="FF0000"/>
                </a:solidFill>
                <a:latin typeface="Courier New" pitchFamily="49" charset="0"/>
                <a:cs typeface="Courier New" pitchFamily="49" charset="0"/>
              </a:rPr>
              <a:t>7</a:t>
            </a:r>
            <a:r>
              <a:rPr lang="en-US" b="1" dirty="0">
                <a:latin typeface="Courier New" pitchFamily="49" charset="0"/>
                <a:cs typeface="Courier New" pitchFamily="49" charset="0"/>
              </a:rPr>
              <a:t> 5</a:t>
            </a:r>
          </a:p>
          <a:p>
            <a:r>
              <a:rPr lang="en-US" b="1" dirty="0">
                <a:latin typeface="Courier New" pitchFamily="49" charset="0"/>
                <a:cs typeface="Courier New" pitchFamily="49" charset="0"/>
              </a:rPr>
              <a:t>5 0 9 1 </a:t>
            </a:r>
            <a:r>
              <a:rPr lang="en-US" b="1" dirty="0">
                <a:solidFill>
                  <a:srgbClr val="FF0000"/>
                </a:solidFill>
                <a:latin typeface="Courier New" pitchFamily="49" charset="0"/>
                <a:cs typeface="Courier New" pitchFamily="49" charset="0"/>
              </a:rPr>
              <a:t>2</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6</a:t>
            </a:r>
            <a:endParaRPr lang="en-US" b="1" dirty="0">
              <a:latin typeface="Courier New" pitchFamily="49" charset="0"/>
              <a:cs typeface="Courier New" pitchFamily="49" charset="0"/>
            </a:endParaRPr>
          </a:p>
        </p:txBody>
      </p:sp>
      <p:sp>
        <p:nvSpPr>
          <p:cNvPr id="45" name="Freeform 44"/>
          <p:cNvSpPr/>
          <p:nvPr/>
        </p:nvSpPr>
        <p:spPr>
          <a:xfrm>
            <a:off x="5286375" y="617981"/>
            <a:ext cx="1133475" cy="4658869"/>
          </a:xfrm>
          <a:custGeom>
            <a:avLst/>
            <a:gdLst>
              <a:gd name="connsiteX0" fmla="*/ 0 w 1133475"/>
              <a:gd name="connsiteY0" fmla="*/ 4658869 h 4658869"/>
              <a:gd name="connsiteX1" fmla="*/ 371475 w 1133475"/>
              <a:gd name="connsiteY1" fmla="*/ 4630294 h 4658869"/>
              <a:gd name="connsiteX2" fmla="*/ 428625 w 1133475"/>
              <a:gd name="connsiteY2" fmla="*/ 4620769 h 4658869"/>
              <a:gd name="connsiteX3" fmla="*/ 466725 w 1133475"/>
              <a:gd name="connsiteY3" fmla="*/ 4573144 h 4658869"/>
              <a:gd name="connsiteX4" fmla="*/ 495300 w 1133475"/>
              <a:gd name="connsiteY4" fmla="*/ 4554094 h 4658869"/>
              <a:gd name="connsiteX5" fmla="*/ 514350 w 1133475"/>
              <a:gd name="connsiteY5" fmla="*/ 4515994 h 4658869"/>
              <a:gd name="connsiteX6" fmla="*/ 533400 w 1133475"/>
              <a:gd name="connsiteY6" fmla="*/ 4487419 h 4658869"/>
              <a:gd name="connsiteX7" fmla="*/ 571500 w 1133475"/>
              <a:gd name="connsiteY7" fmla="*/ 4373119 h 4658869"/>
              <a:gd name="connsiteX8" fmla="*/ 581025 w 1133475"/>
              <a:gd name="connsiteY8" fmla="*/ 4306444 h 4658869"/>
              <a:gd name="connsiteX9" fmla="*/ 590550 w 1133475"/>
              <a:gd name="connsiteY9" fmla="*/ 4230244 h 4658869"/>
              <a:gd name="connsiteX10" fmla="*/ 628650 w 1133475"/>
              <a:gd name="connsiteY10" fmla="*/ 4125469 h 4658869"/>
              <a:gd name="connsiteX11" fmla="*/ 647700 w 1133475"/>
              <a:gd name="connsiteY11" fmla="*/ 3963544 h 4658869"/>
              <a:gd name="connsiteX12" fmla="*/ 657225 w 1133475"/>
              <a:gd name="connsiteY12" fmla="*/ 3382519 h 4658869"/>
              <a:gd name="connsiteX13" fmla="*/ 638175 w 1133475"/>
              <a:gd name="connsiteY13" fmla="*/ 3068194 h 4658869"/>
              <a:gd name="connsiteX14" fmla="*/ 619125 w 1133475"/>
              <a:gd name="connsiteY14" fmla="*/ 2963419 h 4658869"/>
              <a:gd name="connsiteX15" fmla="*/ 590550 w 1133475"/>
              <a:gd name="connsiteY15" fmla="*/ 2849119 h 4658869"/>
              <a:gd name="connsiteX16" fmla="*/ 581025 w 1133475"/>
              <a:gd name="connsiteY16" fmla="*/ 2753869 h 4658869"/>
              <a:gd name="connsiteX17" fmla="*/ 561975 w 1133475"/>
              <a:gd name="connsiteY17" fmla="*/ 2706244 h 4658869"/>
              <a:gd name="connsiteX18" fmla="*/ 542925 w 1133475"/>
              <a:gd name="connsiteY18" fmla="*/ 2468119 h 4658869"/>
              <a:gd name="connsiteX19" fmla="*/ 504825 w 1133475"/>
              <a:gd name="connsiteY19" fmla="*/ 2353819 h 4658869"/>
              <a:gd name="connsiteX20" fmla="*/ 485775 w 1133475"/>
              <a:gd name="connsiteY20" fmla="*/ 2125219 h 4658869"/>
              <a:gd name="connsiteX21" fmla="*/ 476250 w 1133475"/>
              <a:gd name="connsiteY21" fmla="*/ 2058544 h 4658869"/>
              <a:gd name="connsiteX22" fmla="*/ 466725 w 1133475"/>
              <a:gd name="connsiteY22" fmla="*/ 1934719 h 4658869"/>
              <a:gd name="connsiteX23" fmla="*/ 476250 w 1133475"/>
              <a:gd name="connsiteY23" fmla="*/ 1277494 h 4658869"/>
              <a:gd name="connsiteX24" fmla="*/ 485775 w 1133475"/>
              <a:gd name="connsiteY24" fmla="*/ 1229869 h 4658869"/>
              <a:gd name="connsiteX25" fmla="*/ 504825 w 1133475"/>
              <a:gd name="connsiteY25" fmla="*/ 915544 h 4658869"/>
              <a:gd name="connsiteX26" fmla="*/ 523875 w 1133475"/>
              <a:gd name="connsiteY26" fmla="*/ 801244 h 4658869"/>
              <a:gd name="connsiteX27" fmla="*/ 533400 w 1133475"/>
              <a:gd name="connsiteY27" fmla="*/ 763144 h 4658869"/>
              <a:gd name="connsiteX28" fmla="*/ 552450 w 1133475"/>
              <a:gd name="connsiteY28" fmla="*/ 677419 h 4658869"/>
              <a:gd name="connsiteX29" fmla="*/ 571500 w 1133475"/>
              <a:gd name="connsiteY29" fmla="*/ 601219 h 4658869"/>
              <a:gd name="connsiteX30" fmla="*/ 600075 w 1133475"/>
              <a:gd name="connsiteY30" fmla="*/ 496444 h 4658869"/>
              <a:gd name="connsiteX31" fmla="*/ 628650 w 1133475"/>
              <a:gd name="connsiteY31" fmla="*/ 448819 h 4658869"/>
              <a:gd name="connsiteX32" fmla="*/ 638175 w 1133475"/>
              <a:gd name="connsiteY32" fmla="*/ 410719 h 4658869"/>
              <a:gd name="connsiteX33" fmla="*/ 742950 w 1133475"/>
              <a:gd name="connsiteY33" fmla="*/ 248794 h 4658869"/>
              <a:gd name="connsiteX34" fmla="*/ 781050 w 1133475"/>
              <a:gd name="connsiteY34" fmla="*/ 134494 h 4658869"/>
              <a:gd name="connsiteX35" fmla="*/ 838200 w 1133475"/>
              <a:gd name="connsiteY35" fmla="*/ 96394 h 4658869"/>
              <a:gd name="connsiteX36" fmla="*/ 876300 w 1133475"/>
              <a:gd name="connsiteY36" fmla="*/ 67819 h 4658869"/>
              <a:gd name="connsiteX37" fmla="*/ 904875 w 1133475"/>
              <a:gd name="connsiteY37" fmla="*/ 58294 h 4658869"/>
              <a:gd name="connsiteX38" fmla="*/ 952500 w 1133475"/>
              <a:gd name="connsiteY38" fmla="*/ 29719 h 4658869"/>
              <a:gd name="connsiteX39" fmla="*/ 1009650 w 1133475"/>
              <a:gd name="connsiteY39" fmla="*/ 1144 h 4658869"/>
              <a:gd name="connsiteX40" fmla="*/ 1133475 w 1133475"/>
              <a:gd name="connsiteY40" fmla="*/ 1144 h 465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3475" h="4658869">
                <a:moveTo>
                  <a:pt x="0" y="4658869"/>
                </a:moveTo>
                <a:cubicBezTo>
                  <a:pt x="160249" y="4626819"/>
                  <a:pt x="-12538" y="4659095"/>
                  <a:pt x="371475" y="4630294"/>
                </a:cubicBezTo>
                <a:cubicBezTo>
                  <a:pt x="390734" y="4628850"/>
                  <a:pt x="409575" y="4623944"/>
                  <a:pt x="428625" y="4620769"/>
                </a:cubicBezTo>
                <a:cubicBezTo>
                  <a:pt x="441325" y="4604894"/>
                  <a:pt x="452350" y="4587519"/>
                  <a:pt x="466725" y="4573144"/>
                </a:cubicBezTo>
                <a:cubicBezTo>
                  <a:pt x="474820" y="4565049"/>
                  <a:pt x="487971" y="4562888"/>
                  <a:pt x="495300" y="4554094"/>
                </a:cubicBezTo>
                <a:cubicBezTo>
                  <a:pt x="504390" y="4543186"/>
                  <a:pt x="507305" y="4528322"/>
                  <a:pt x="514350" y="4515994"/>
                </a:cubicBezTo>
                <a:cubicBezTo>
                  <a:pt x="520030" y="4506055"/>
                  <a:pt x="529148" y="4498048"/>
                  <a:pt x="533400" y="4487419"/>
                </a:cubicBezTo>
                <a:cubicBezTo>
                  <a:pt x="548315" y="4450131"/>
                  <a:pt x="571500" y="4373119"/>
                  <a:pt x="571500" y="4373119"/>
                </a:cubicBezTo>
                <a:cubicBezTo>
                  <a:pt x="574675" y="4350894"/>
                  <a:pt x="578058" y="4328698"/>
                  <a:pt x="581025" y="4306444"/>
                </a:cubicBezTo>
                <a:cubicBezTo>
                  <a:pt x="584408" y="4281071"/>
                  <a:pt x="585530" y="4255345"/>
                  <a:pt x="590550" y="4230244"/>
                </a:cubicBezTo>
                <a:cubicBezTo>
                  <a:pt x="602025" y="4172867"/>
                  <a:pt x="606312" y="4170145"/>
                  <a:pt x="628650" y="4125469"/>
                </a:cubicBezTo>
                <a:cubicBezTo>
                  <a:pt x="635285" y="4079025"/>
                  <a:pt x="646462" y="4007485"/>
                  <a:pt x="647700" y="3963544"/>
                </a:cubicBezTo>
                <a:cubicBezTo>
                  <a:pt x="653154" y="3769920"/>
                  <a:pt x="654050" y="3576194"/>
                  <a:pt x="657225" y="3382519"/>
                </a:cubicBezTo>
                <a:cubicBezTo>
                  <a:pt x="653689" y="3315342"/>
                  <a:pt x="645858" y="3145021"/>
                  <a:pt x="638175" y="3068194"/>
                </a:cubicBezTo>
                <a:cubicBezTo>
                  <a:pt x="633110" y="3017542"/>
                  <a:pt x="626468" y="3011148"/>
                  <a:pt x="619125" y="2963419"/>
                </a:cubicBezTo>
                <a:cubicBezTo>
                  <a:pt x="604077" y="2865605"/>
                  <a:pt x="623134" y="2914288"/>
                  <a:pt x="590550" y="2849119"/>
                </a:cubicBezTo>
                <a:cubicBezTo>
                  <a:pt x="587375" y="2817369"/>
                  <a:pt x="587283" y="2785158"/>
                  <a:pt x="581025" y="2753869"/>
                </a:cubicBezTo>
                <a:cubicBezTo>
                  <a:pt x="577672" y="2737103"/>
                  <a:pt x="564235" y="2723192"/>
                  <a:pt x="561975" y="2706244"/>
                </a:cubicBezTo>
                <a:cubicBezTo>
                  <a:pt x="551451" y="2627314"/>
                  <a:pt x="555671" y="2546721"/>
                  <a:pt x="542925" y="2468119"/>
                </a:cubicBezTo>
                <a:cubicBezTo>
                  <a:pt x="536496" y="2428476"/>
                  <a:pt x="504825" y="2353819"/>
                  <a:pt x="504825" y="2353819"/>
                </a:cubicBezTo>
                <a:cubicBezTo>
                  <a:pt x="481795" y="2169583"/>
                  <a:pt x="511196" y="2417562"/>
                  <a:pt x="485775" y="2125219"/>
                </a:cubicBezTo>
                <a:cubicBezTo>
                  <a:pt x="483830" y="2102853"/>
                  <a:pt x="478484" y="2080883"/>
                  <a:pt x="476250" y="2058544"/>
                </a:cubicBezTo>
                <a:cubicBezTo>
                  <a:pt x="472131" y="2017353"/>
                  <a:pt x="469900" y="1975994"/>
                  <a:pt x="466725" y="1934719"/>
                </a:cubicBezTo>
                <a:cubicBezTo>
                  <a:pt x="469900" y="1715644"/>
                  <a:pt x="470331" y="1496512"/>
                  <a:pt x="476250" y="1277494"/>
                </a:cubicBezTo>
                <a:cubicBezTo>
                  <a:pt x="476687" y="1261311"/>
                  <a:pt x="484431" y="1246002"/>
                  <a:pt x="485775" y="1229869"/>
                </a:cubicBezTo>
                <a:cubicBezTo>
                  <a:pt x="509282" y="947789"/>
                  <a:pt x="482410" y="1150905"/>
                  <a:pt x="504825" y="915544"/>
                </a:cubicBezTo>
                <a:cubicBezTo>
                  <a:pt x="508138" y="880756"/>
                  <a:pt x="516077" y="836333"/>
                  <a:pt x="523875" y="801244"/>
                </a:cubicBezTo>
                <a:cubicBezTo>
                  <a:pt x="526715" y="788465"/>
                  <a:pt x="530456" y="775900"/>
                  <a:pt x="533400" y="763144"/>
                </a:cubicBezTo>
                <a:cubicBezTo>
                  <a:pt x="539982" y="734622"/>
                  <a:pt x="545746" y="705913"/>
                  <a:pt x="552450" y="677419"/>
                </a:cubicBezTo>
                <a:cubicBezTo>
                  <a:pt x="558447" y="651933"/>
                  <a:pt x="565613" y="626730"/>
                  <a:pt x="571500" y="601219"/>
                </a:cubicBezTo>
                <a:cubicBezTo>
                  <a:pt x="581863" y="556313"/>
                  <a:pt x="579751" y="541158"/>
                  <a:pt x="600075" y="496444"/>
                </a:cubicBezTo>
                <a:cubicBezTo>
                  <a:pt x="607736" y="479590"/>
                  <a:pt x="619125" y="464694"/>
                  <a:pt x="628650" y="448819"/>
                </a:cubicBezTo>
                <a:cubicBezTo>
                  <a:pt x="631825" y="436119"/>
                  <a:pt x="632050" y="422289"/>
                  <a:pt x="638175" y="410719"/>
                </a:cubicBezTo>
                <a:cubicBezTo>
                  <a:pt x="682548" y="326903"/>
                  <a:pt x="698447" y="308131"/>
                  <a:pt x="742950" y="248794"/>
                </a:cubicBezTo>
                <a:cubicBezTo>
                  <a:pt x="746538" y="234441"/>
                  <a:pt x="760544" y="155000"/>
                  <a:pt x="781050" y="134494"/>
                </a:cubicBezTo>
                <a:cubicBezTo>
                  <a:pt x="797239" y="118305"/>
                  <a:pt x="819443" y="109524"/>
                  <a:pt x="838200" y="96394"/>
                </a:cubicBezTo>
                <a:cubicBezTo>
                  <a:pt x="851205" y="87290"/>
                  <a:pt x="862517" y="75695"/>
                  <a:pt x="876300" y="67819"/>
                </a:cubicBezTo>
                <a:cubicBezTo>
                  <a:pt x="885017" y="62838"/>
                  <a:pt x="895895" y="62784"/>
                  <a:pt x="904875" y="58294"/>
                </a:cubicBezTo>
                <a:cubicBezTo>
                  <a:pt x="921434" y="50015"/>
                  <a:pt x="936801" y="39531"/>
                  <a:pt x="952500" y="29719"/>
                </a:cubicBezTo>
                <a:cubicBezTo>
                  <a:pt x="970516" y="18459"/>
                  <a:pt x="986803" y="2572"/>
                  <a:pt x="1009650" y="1144"/>
                </a:cubicBezTo>
                <a:cubicBezTo>
                  <a:pt x="1050845" y="-1431"/>
                  <a:pt x="1092200" y="1144"/>
                  <a:pt x="1133475" y="114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urved Connector 46"/>
          <p:cNvCxnSpPr/>
          <p:nvPr/>
        </p:nvCxnSpPr>
        <p:spPr>
          <a:xfrm>
            <a:off x="8511183" y="1600200"/>
            <a:ext cx="110134" cy="1270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6324548" y="514350"/>
            <a:ext cx="104827" cy="114300"/>
          </a:xfrm>
          <a:custGeom>
            <a:avLst/>
            <a:gdLst>
              <a:gd name="connsiteX0" fmla="*/ 104827 w 104827"/>
              <a:gd name="connsiteY0" fmla="*/ 114300 h 114300"/>
              <a:gd name="connsiteX1" fmla="*/ 57202 w 104827"/>
              <a:gd name="connsiteY1" fmla="*/ 76200 h 114300"/>
              <a:gd name="connsiteX2" fmla="*/ 38152 w 104827"/>
              <a:gd name="connsiteY2" fmla="*/ 19050 h 114300"/>
              <a:gd name="connsiteX3" fmla="*/ 52 w 104827"/>
              <a:gd name="connsiteY3" fmla="*/ 0 h 114300"/>
            </a:gdLst>
            <a:ahLst/>
            <a:cxnLst>
              <a:cxn ang="0">
                <a:pos x="connsiteX0" y="connsiteY0"/>
              </a:cxn>
              <a:cxn ang="0">
                <a:pos x="connsiteX1" y="connsiteY1"/>
              </a:cxn>
              <a:cxn ang="0">
                <a:pos x="connsiteX2" y="connsiteY2"/>
              </a:cxn>
              <a:cxn ang="0">
                <a:pos x="connsiteX3" y="connsiteY3"/>
              </a:cxn>
            </a:cxnLst>
            <a:rect l="l" t="t" r="r" b="b"/>
            <a:pathLst>
              <a:path w="104827" h="114300">
                <a:moveTo>
                  <a:pt x="104827" y="114300"/>
                </a:moveTo>
                <a:cubicBezTo>
                  <a:pt x="88952" y="101600"/>
                  <a:pt x="68860" y="92855"/>
                  <a:pt x="57202" y="76200"/>
                </a:cubicBezTo>
                <a:cubicBezTo>
                  <a:pt x="45687" y="59749"/>
                  <a:pt x="57633" y="23920"/>
                  <a:pt x="38152" y="19050"/>
                </a:cubicBezTo>
                <a:cubicBezTo>
                  <a:pt x="-3028" y="8755"/>
                  <a:pt x="52" y="22616"/>
                  <a:pt x="52"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5295900" y="5029200"/>
            <a:ext cx="209550" cy="247650"/>
          </a:xfrm>
          <a:custGeom>
            <a:avLst/>
            <a:gdLst>
              <a:gd name="connsiteX0" fmla="*/ 0 w 209550"/>
              <a:gd name="connsiteY0" fmla="*/ 247650 h 247650"/>
              <a:gd name="connsiteX1" fmla="*/ 209550 w 209550"/>
              <a:gd name="connsiteY1" fmla="*/ 0 h 247650"/>
            </a:gdLst>
            <a:ahLst/>
            <a:cxnLst>
              <a:cxn ang="0">
                <a:pos x="connsiteX0" y="connsiteY0"/>
              </a:cxn>
              <a:cxn ang="0">
                <a:pos x="connsiteX1" y="connsiteY1"/>
              </a:cxn>
            </a:cxnLst>
            <a:rect l="l" t="t" r="r" b="b"/>
            <a:pathLst>
              <a:path w="209550" h="247650">
                <a:moveTo>
                  <a:pt x="0" y="247650"/>
                </a:moveTo>
                <a:lnTo>
                  <a:pt x="2095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6315075" y="638175"/>
            <a:ext cx="95250" cy="133350"/>
          </a:xfrm>
          <a:custGeom>
            <a:avLst/>
            <a:gdLst>
              <a:gd name="connsiteX0" fmla="*/ 95250 w 95250"/>
              <a:gd name="connsiteY0" fmla="*/ 0 h 133350"/>
              <a:gd name="connsiteX1" fmla="*/ 0 w 95250"/>
              <a:gd name="connsiteY1" fmla="*/ 133350 h 133350"/>
            </a:gdLst>
            <a:ahLst/>
            <a:cxnLst>
              <a:cxn ang="0">
                <a:pos x="connsiteX0" y="connsiteY0"/>
              </a:cxn>
              <a:cxn ang="0">
                <a:pos x="connsiteX1" y="connsiteY1"/>
              </a:cxn>
            </a:cxnLst>
            <a:rect l="l" t="t" r="r" b="b"/>
            <a:pathLst>
              <a:path w="95250" h="133350">
                <a:moveTo>
                  <a:pt x="95250" y="0"/>
                </a:moveTo>
                <a:lnTo>
                  <a:pt x="0" y="1333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5305425" y="5267325"/>
            <a:ext cx="266700" cy="209550"/>
          </a:xfrm>
          <a:custGeom>
            <a:avLst/>
            <a:gdLst>
              <a:gd name="connsiteX0" fmla="*/ 0 w 266700"/>
              <a:gd name="connsiteY0" fmla="*/ 0 h 209550"/>
              <a:gd name="connsiteX1" fmla="*/ 266700 w 266700"/>
              <a:gd name="connsiteY1" fmla="*/ 209550 h 209550"/>
            </a:gdLst>
            <a:ahLst/>
            <a:cxnLst>
              <a:cxn ang="0">
                <a:pos x="connsiteX0" y="connsiteY0"/>
              </a:cxn>
              <a:cxn ang="0">
                <a:pos x="connsiteX1" y="connsiteY1"/>
              </a:cxn>
            </a:cxnLst>
            <a:rect l="l" t="t" r="r" b="b"/>
            <a:pathLst>
              <a:path w="266700" h="209550">
                <a:moveTo>
                  <a:pt x="0" y="0"/>
                </a:moveTo>
                <a:lnTo>
                  <a:pt x="266700" y="2095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633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457200"/>
            <a:ext cx="68580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WINDOW PRIZE!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990" y="1752600"/>
            <a:ext cx="3055620" cy="3064038"/>
          </a:xfrm>
          <a:prstGeom prst="rect">
            <a:avLst/>
          </a:prstGeom>
        </p:spPr>
      </p:pic>
      <p:sp>
        <p:nvSpPr>
          <p:cNvPr id="8" name="TextBox 7"/>
          <p:cNvSpPr txBox="1"/>
          <p:nvPr/>
        </p:nvSpPr>
        <p:spPr>
          <a:xfrm>
            <a:off x="838200" y="4953000"/>
            <a:ext cx="75438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What the heck is this?</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Tree>
    <p:extLst>
      <p:ext uri="{BB962C8B-B14F-4D97-AF65-F5344CB8AC3E}">
        <p14:creationId xmlns:p14="http://schemas.microsoft.com/office/powerpoint/2010/main" val="1038492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828800"/>
            <a:ext cx="1905000" cy="2031325"/>
          </a:xfrm>
          <a:prstGeom prst="rect">
            <a:avLst/>
          </a:prstGeom>
          <a:noFill/>
        </p:spPr>
        <p:txBody>
          <a:bodyPr wrap="square" rtlCol="0">
            <a:spAutoFit/>
          </a:bodyPr>
          <a:lstStyle/>
          <a:p>
            <a:r>
              <a:rPr lang="en-US" b="1" dirty="0" smtClean="0">
                <a:latin typeface="Courier New" pitchFamily="49" charset="0"/>
                <a:cs typeface="Courier New" pitchFamily="49" charset="0"/>
              </a:rPr>
              <a:t>3 4 2 6 7 8</a:t>
            </a:r>
          </a:p>
          <a:p>
            <a:r>
              <a:rPr lang="en-US" b="1" dirty="0" smtClean="0">
                <a:latin typeface="Courier New" pitchFamily="49" charset="0"/>
                <a:cs typeface="Courier New" pitchFamily="49" charset="0"/>
              </a:rPr>
              <a:t>8 0 9 6 5 4</a:t>
            </a:r>
          </a:p>
          <a:p>
            <a:r>
              <a:rPr lang="en-US" b="1" dirty="0" smtClean="0">
                <a:solidFill>
                  <a:srgbClr val="FF0000"/>
                </a:solidFill>
                <a:latin typeface="Courier New" pitchFamily="49" charset="0"/>
                <a:cs typeface="Courier New" pitchFamily="49" charset="0"/>
              </a:rPr>
              <a:t>6 1 2 3 0 8</a:t>
            </a:r>
          </a:p>
          <a:p>
            <a:r>
              <a:rPr lang="en-US" b="1" dirty="0" smtClean="0">
                <a:latin typeface="Courier New" pitchFamily="49" charset="0"/>
                <a:cs typeface="Courier New" pitchFamily="49" charset="0"/>
              </a:rPr>
              <a:t>4 8 9 5 7 6</a:t>
            </a:r>
          </a:p>
          <a:p>
            <a:r>
              <a:rPr lang="en-US" b="1" dirty="0" smtClean="0">
                <a:latin typeface="Courier New" pitchFamily="49" charset="0"/>
                <a:cs typeface="Courier New" pitchFamily="49" charset="0"/>
              </a:rPr>
              <a:t>0 5 4 0 0 9</a:t>
            </a:r>
          </a:p>
          <a:p>
            <a:r>
              <a:rPr lang="en-US" b="1" dirty="0" smtClean="0">
                <a:latin typeface="Courier New" pitchFamily="49" charset="0"/>
                <a:cs typeface="Courier New" pitchFamily="49" charset="0"/>
              </a:rPr>
              <a:t>8 6 1 1 0 7</a:t>
            </a:r>
          </a:p>
          <a:p>
            <a:endParaRPr lang="en-US" b="1" dirty="0">
              <a:latin typeface="Courier New" pitchFamily="49" charset="0"/>
              <a:cs typeface="Courier New" pitchFamily="49" charset="0"/>
            </a:endParaRPr>
          </a:p>
        </p:txBody>
      </p:sp>
      <p:sp>
        <p:nvSpPr>
          <p:cNvPr id="4" name="TextBox 3"/>
          <p:cNvSpPr txBox="1"/>
          <p:nvPr/>
        </p:nvSpPr>
        <p:spPr>
          <a:xfrm>
            <a:off x="3352800" y="1828800"/>
            <a:ext cx="1752600" cy="2031325"/>
          </a:xfrm>
          <a:prstGeom prst="rect">
            <a:avLst/>
          </a:prstGeom>
          <a:noFill/>
        </p:spPr>
        <p:txBody>
          <a:bodyPr wrap="square" rtlCol="0">
            <a:spAutoFit/>
          </a:bodyPr>
          <a:lstStyle/>
          <a:p>
            <a:r>
              <a:rPr lang="en-US" b="1" dirty="0" smtClean="0">
                <a:latin typeface="Courier New" pitchFamily="49" charset="0"/>
                <a:cs typeface="Courier New" pitchFamily="49" charset="0"/>
              </a:rPr>
              <a:t>6 7 5 4 </a:t>
            </a:r>
            <a:r>
              <a:rPr lang="en-US" b="1" dirty="0" smtClean="0">
                <a:solidFill>
                  <a:srgbClr val="FF0000"/>
                </a:solidFill>
                <a:latin typeface="Courier New" pitchFamily="49" charset="0"/>
                <a:cs typeface="Courier New" pitchFamily="49" charset="0"/>
              </a:rPr>
              <a:t>3</a:t>
            </a:r>
            <a:r>
              <a:rPr lang="en-US" b="1" dirty="0" smtClean="0">
                <a:latin typeface="Courier New" pitchFamily="49" charset="0"/>
                <a:cs typeface="Courier New" pitchFamily="49" charset="0"/>
              </a:rPr>
              <a:t> 0</a:t>
            </a:r>
          </a:p>
          <a:p>
            <a:r>
              <a:rPr lang="en-US" b="1" dirty="0" smtClean="0">
                <a:latin typeface="Courier New" pitchFamily="49" charset="0"/>
                <a:cs typeface="Courier New" pitchFamily="49" charset="0"/>
              </a:rPr>
              <a:t>2 8 0 9 </a:t>
            </a:r>
            <a:r>
              <a:rPr lang="en-US" b="1" dirty="0">
                <a:solidFill>
                  <a:srgbClr val="FF0000"/>
                </a:solidFill>
                <a:latin typeface="Courier New" pitchFamily="49" charset="0"/>
                <a:cs typeface="Courier New" pitchFamily="49" charset="0"/>
              </a:rPr>
              <a:t>5</a:t>
            </a:r>
            <a:r>
              <a:rPr lang="en-US" b="1" dirty="0" smtClean="0">
                <a:latin typeface="Courier New" pitchFamily="49" charset="0"/>
                <a:cs typeface="Courier New" pitchFamily="49" charset="0"/>
              </a:rPr>
              <a:t> 4</a:t>
            </a:r>
          </a:p>
          <a:p>
            <a:r>
              <a:rPr lang="en-US" b="1" dirty="0" smtClean="0">
                <a:latin typeface="Courier New" pitchFamily="49" charset="0"/>
                <a:cs typeface="Courier New" pitchFamily="49" charset="0"/>
              </a:rPr>
              <a:t>2 4 7 6 </a:t>
            </a:r>
            <a:r>
              <a:rPr lang="en-US" b="1" dirty="0">
                <a:solidFill>
                  <a:srgbClr val="FF0000"/>
                </a:solidFill>
                <a:latin typeface="Courier New" pitchFamily="49" charset="0"/>
                <a:cs typeface="Courier New" pitchFamily="49" charset="0"/>
              </a:rPr>
              <a:t>5</a:t>
            </a:r>
            <a:r>
              <a:rPr lang="en-US" b="1" dirty="0" smtClean="0">
                <a:latin typeface="Courier New" pitchFamily="49" charset="0"/>
                <a:cs typeface="Courier New" pitchFamily="49" charset="0"/>
              </a:rPr>
              <a:t> 4</a:t>
            </a:r>
          </a:p>
          <a:p>
            <a:r>
              <a:rPr lang="en-US" b="1" dirty="0" smtClean="0">
                <a:latin typeface="Courier New" pitchFamily="49" charset="0"/>
                <a:cs typeface="Courier New" pitchFamily="49" charset="0"/>
              </a:rPr>
              <a:t>9 0 5 0 </a:t>
            </a:r>
            <a:r>
              <a:rPr lang="en-US" b="1" dirty="0">
                <a:solidFill>
                  <a:srgbClr val="FF0000"/>
                </a:solidFill>
                <a:latin typeface="Courier New" pitchFamily="49" charset="0"/>
                <a:cs typeface="Courier New" pitchFamily="49" charset="0"/>
              </a:rPr>
              <a:t>0</a:t>
            </a:r>
            <a:r>
              <a:rPr lang="en-US" b="1" dirty="0" smtClean="0">
                <a:latin typeface="Courier New" pitchFamily="49" charset="0"/>
                <a:cs typeface="Courier New" pitchFamily="49" charset="0"/>
              </a:rPr>
              <a:t> 1</a:t>
            </a:r>
          </a:p>
          <a:p>
            <a:r>
              <a:rPr lang="en-US" b="1" dirty="0" smtClean="0">
                <a:latin typeface="Courier New" pitchFamily="49" charset="0"/>
                <a:cs typeface="Courier New" pitchFamily="49" charset="0"/>
              </a:rPr>
              <a:t>4 2 8 6 </a:t>
            </a:r>
            <a:r>
              <a:rPr lang="en-US" b="1" dirty="0">
                <a:solidFill>
                  <a:srgbClr val="FF0000"/>
                </a:solidFill>
                <a:latin typeface="Courier New" pitchFamily="49" charset="0"/>
                <a:cs typeface="Courier New" pitchFamily="49" charset="0"/>
              </a:rPr>
              <a:t>7</a:t>
            </a:r>
            <a:r>
              <a:rPr lang="en-US" b="1" dirty="0" smtClean="0">
                <a:latin typeface="Courier New" pitchFamily="49" charset="0"/>
                <a:cs typeface="Courier New" pitchFamily="49" charset="0"/>
              </a:rPr>
              <a:t> 5</a:t>
            </a:r>
          </a:p>
          <a:p>
            <a:r>
              <a:rPr lang="en-US" b="1" dirty="0" smtClean="0">
                <a:latin typeface="Courier New" pitchFamily="49" charset="0"/>
                <a:cs typeface="Courier New" pitchFamily="49" charset="0"/>
              </a:rPr>
              <a:t>5 0 9 1 </a:t>
            </a:r>
            <a:r>
              <a:rPr lang="en-US" b="1" dirty="0">
                <a:solidFill>
                  <a:srgbClr val="FF0000"/>
                </a:solidFill>
                <a:latin typeface="Courier New" pitchFamily="49" charset="0"/>
                <a:cs typeface="Courier New" pitchFamily="49" charset="0"/>
              </a:rPr>
              <a:t>2</a:t>
            </a:r>
            <a:r>
              <a:rPr lang="en-US" b="1" dirty="0" smtClean="0">
                <a:latin typeface="Courier New" pitchFamily="49" charset="0"/>
                <a:cs typeface="Courier New" pitchFamily="49" charset="0"/>
              </a:rPr>
              <a:t> 6</a:t>
            </a:r>
          </a:p>
          <a:p>
            <a:endParaRPr lang="en-US" b="1" dirty="0">
              <a:latin typeface="Courier New" pitchFamily="49" charset="0"/>
              <a:cs typeface="Courier New" pitchFamily="49" charset="0"/>
            </a:endParaRPr>
          </a:p>
        </p:txBody>
      </p:sp>
      <p:sp>
        <p:nvSpPr>
          <p:cNvPr id="5" name="TextBox 4"/>
          <p:cNvSpPr txBox="1"/>
          <p:nvPr/>
        </p:nvSpPr>
        <p:spPr>
          <a:xfrm>
            <a:off x="5867400" y="1828800"/>
            <a:ext cx="1752600" cy="1754326"/>
          </a:xfrm>
          <a:prstGeom prst="rect">
            <a:avLst/>
          </a:prstGeom>
          <a:noFill/>
        </p:spPr>
        <p:txBody>
          <a:bodyPr wrap="square" rtlCol="0">
            <a:spAutoFit/>
          </a:bodyPr>
          <a:lstStyle/>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p>
          <a:p>
            <a:r>
              <a:rPr lang="en-US" b="1" dirty="0" smtClean="0">
                <a:latin typeface="Courier New" pitchFamily="49" charset="0"/>
                <a:cs typeface="Courier New" pitchFamily="49" charset="0"/>
              </a:rPr>
              <a:t>- - - - - -</a:t>
            </a:r>
            <a:endParaRPr lang="en-US" b="1" dirty="0">
              <a:latin typeface="Courier New" pitchFamily="49" charset="0"/>
              <a:cs typeface="Courier New" pitchFamily="49" charset="0"/>
            </a:endParaRPr>
          </a:p>
        </p:txBody>
      </p:sp>
      <p:grpSp>
        <p:nvGrpSpPr>
          <p:cNvPr id="6" name="Group 5"/>
          <p:cNvGrpSpPr/>
          <p:nvPr/>
        </p:nvGrpSpPr>
        <p:grpSpPr>
          <a:xfrm>
            <a:off x="1057275" y="1838325"/>
            <a:ext cx="126207" cy="1754326"/>
            <a:chOff x="990600" y="1828800"/>
            <a:chExt cx="126207" cy="1754326"/>
          </a:xfrm>
        </p:grpSpPr>
        <p:cxnSp>
          <p:nvCxnSpPr>
            <p:cNvPr id="7" name="Straight Connector 6"/>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flipH="1">
            <a:off x="2638425" y="1821775"/>
            <a:ext cx="126207" cy="1754326"/>
            <a:chOff x="990600" y="1828800"/>
            <a:chExt cx="126207" cy="1754326"/>
          </a:xfrm>
        </p:grpSpPr>
        <p:cxnSp>
          <p:nvCxnSpPr>
            <p:cNvPr id="11" name="Straight Connector 10"/>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352800" y="1838325"/>
            <a:ext cx="126207" cy="1754326"/>
            <a:chOff x="990600" y="1828800"/>
            <a:chExt cx="126207" cy="1754326"/>
          </a:xfrm>
        </p:grpSpPr>
        <p:cxnSp>
          <p:nvCxnSpPr>
            <p:cNvPr id="15" name="Straight Connector 14"/>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flipH="1">
            <a:off x="4933950" y="1821775"/>
            <a:ext cx="126207" cy="1754326"/>
            <a:chOff x="990600" y="1828800"/>
            <a:chExt cx="126207" cy="1754326"/>
          </a:xfrm>
        </p:grpSpPr>
        <p:cxnSp>
          <p:nvCxnSpPr>
            <p:cNvPr id="19" name="Straight Connector 18"/>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895975" y="1828800"/>
            <a:ext cx="126207" cy="1754326"/>
            <a:chOff x="990600" y="1828800"/>
            <a:chExt cx="126207" cy="1754326"/>
          </a:xfrm>
        </p:grpSpPr>
        <p:cxnSp>
          <p:nvCxnSpPr>
            <p:cNvPr id="23" name="Straight Connector 22"/>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flipH="1">
            <a:off x="7477125" y="1812250"/>
            <a:ext cx="126207" cy="1754326"/>
            <a:chOff x="990600" y="1828800"/>
            <a:chExt cx="126207" cy="1754326"/>
          </a:xfrm>
        </p:grpSpPr>
        <p:cxnSp>
          <p:nvCxnSpPr>
            <p:cNvPr id="27" name="Straight Connector 26"/>
            <p:cNvCxnSpPr/>
            <p:nvPr/>
          </p:nvCxnSpPr>
          <p:spPr>
            <a:xfrm>
              <a:off x="990600" y="1828800"/>
              <a:ext cx="0" cy="175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02507" y="356883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02506" y="184308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2886075" y="2314575"/>
            <a:ext cx="361950" cy="646331"/>
          </a:xfrm>
          <a:prstGeom prst="rect">
            <a:avLst/>
          </a:prstGeom>
          <a:noFill/>
        </p:spPr>
        <p:txBody>
          <a:bodyPr wrap="square" rtlCol="0">
            <a:spAutoFit/>
          </a:bodyPr>
          <a:lstStyle/>
          <a:p>
            <a:pPr algn="ctr"/>
            <a:r>
              <a:rPr lang="en-US" sz="3600" b="1" dirty="0" smtClean="0"/>
              <a:t>x</a:t>
            </a:r>
            <a:endParaRPr lang="en-US" sz="3600" b="1" dirty="0"/>
          </a:p>
        </p:txBody>
      </p:sp>
      <p:sp>
        <p:nvSpPr>
          <p:cNvPr id="31" name="TextBox 30"/>
          <p:cNvSpPr txBox="1"/>
          <p:nvPr/>
        </p:nvSpPr>
        <p:spPr>
          <a:xfrm>
            <a:off x="5286375" y="2314575"/>
            <a:ext cx="361950" cy="646331"/>
          </a:xfrm>
          <a:prstGeom prst="rect">
            <a:avLst/>
          </a:prstGeom>
          <a:noFill/>
        </p:spPr>
        <p:txBody>
          <a:bodyPr wrap="square" rtlCol="0">
            <a:spAutoFit/>
          </a:bodyPr>
          <a:lstStyle/>
          <a:p>
            <a:pPr algn="ctr"/>
            <a:r>
              <a:rPr lang="en-US" sz="3600" b="1" dirty="0" smtClean="0"/>
              <a:t>=</a:t>
            </a:r>
            <a:endParaRPr lang="en-US" sz="3600" b="1" dirty="0"/>
          </a:p>
        </p:txBody>
      </p:sp>
      <p:sp>
        <p:nvSpPr>
          <p:cNvPr id="33" name="TextBox 32"/>
          <p:cNvSpPr txBox="1"/>
          <p:nvPr/>
        </p:nvSpPr>
        <p:spPr>
          <a:xfrm>
            <a:off x="1295400" y="3853100"/>
            <a:ext cx="6858000" cy="1938992"/>
          </a:xfrm>
          <a:prstGeom prst="rect">
            <a:avLst/>
          </a:prstGeom>
          <a:noFill/>
        </p:spPr>
        <p:txBody>
          <a:bodyPr wrap="square" rtlCol="0">
            <a:spAutoFit/>
          </a:bodyPr>
          <a:lstStyle/>
          <a:p>
            <a:r>
              <a:rPr lang="en-US" sz="2000" b="1" dirty="0" smtClean="0">
                <a:solidFill>
                  <a:srgbClr val="C00000"/>
                </a:solidFill>
                <a:latin typeface="Courier New" pitchFamily="49" charset="0"/>
                <a:cs typeface="Courier New" pitchFamily="49" charset="0"/>
              </a:rPr>
              <a:t>*</a:t>
            </a:r>
            <a:r>
              <a:rPr lang="en-US" sz="2000" b="1" dirty="0" smtClean="0">
                <a:solidFill>
                  <a:srgbClr val="C00000"/>
                </a:solidFill>
              </a:rPr>
              <a:t> = 6 </a:t>
            </a:r>
            <a:r>
              <a:rPr lang="en-US" sz="2000" b="1" dirty="0" smtClean="0">
                <a:solidFill>
                  <a:schemeClr val="tx2"/>
                </a:solidFill>
              </a:rPr>
              <a:t>x</a:t>
            </a:r>
            <a:r>
              <a:rPr lang="en-US" sz="2000" b="1" dirty="0" smtClean="0">
                <a:solidFill>
                  <a:srgbClr val="C00000"/>
                </a:solidFill>
              </a:rPr>
              <a:t> 3 + 1 </a:t>
            </a:r>
            <a:r>
              <a:rPr lang="en-US" sz="2000" b="1" dirty="0">
                <a:solidFill>
                  <a:schemeClr val="tx2"/>
                </a:solidFill>
              </a:rPr>
              <a:t>x</a:t>
            </a:r>
            <a:r>
              <a:rPr lang="en-US" sz="2000" b="1" dirty="0" smtClean="0">
                <a:solidFill>
                  <a:srgbClr val="C00000"/>
                </a:solidFill>
              </a:rPr>
              <a:t> 5 + 2 </a:t>
            </a:r>
            <a:r>
              <a:rPr lang="en-US" sz="2000" b="1" dirty="0">
                <a:solidFill>
                  <a:schemeClr val="tx2"/>
                </a:solidFill>
              </a:rPr>
              <a:t>x</a:t>
            </a:r>
            <a:r>
              <a:rPr lang="en-US" sz="2000" b="1" dirty="0" smtClean="0">
                <a:solidFill>
                  <a:srgbClr val="C00000"/>
                </a:solidFill>
              </a:rPr>
              <a:t> 5 + 3 </a:t>
            </a:r>
            <a:r>
              <a:rPr lang="en-US" sz="2000" b="1" dirty="0">
                <a:solidFill>
                  <a:schemeClr val="tx2"/>
                </a:solidFill>
              </a:rPr>
              <a:t>x</a:t>
            </a:r>
            <a:r>
              <a:rPr lang="en-US" sz="2000" b="1" dirty="0" smtClean="0">
                <a:solidFill>
                  <a:srgbClr val="C00000"/>
                </a:solidFill>
              </a:rPr>
              <a:t> 0 + 0 </a:t>
            </a:r>
            <a:r>
              <a:rPr lang="en-US" sz="2000" b="1" dirty="0">
                <a:solidFill>
                  <a:schemeClr val="tx2"/>
                </a:solidFill>
              </a:rPr>
              <a:t>x</a:t>
            </a:r>
            <a:r>
              <a:rPr lang="en-US" sz="2000" b="1" dirty="0" smtClean="0">
                <a:solidFill>
                  <a:srgbClr val="C00000"/>
                </a:solidFill>
              </a:rPr>
              <a:t> 7 + 8 </a:t>
            </a:r>
            <a:r>
              <a:rPr lang="en-US" sz="2000" b="1" dirty="0">
                <a:solidFill>
                  <a:schemeClr val="tx2"/>
                </a:solidFill>
              </a:rPr>
              <a:t>x</a:t>
            </a:r>
            <a:r>
              <a:rPr lang="en-US" sz="2000" b="1" dirty="0" smtClean="0">
                <a:solidFill>
                  <a:srgbClr val="C00000"/>
                </a:solidFill>
              </a:rPr>
              <a:t> 2</a:t>
            </a:r>
          </a:p>
          <a:p>
            <a:endParaRPr lang="en-US" sz="2000" b="1" dirty="0" smtClean="0">
              <a:solidFill>
                <a:srgbClr val="C00000"/>
              </a:solidFill>
            </a:endParaRPr>
          </a:p>
          <a:p>
            <a:r>
              <a:rPr lang="en-US" sz="2000" b="1" dirty="0" smtClean="0">
                <a:solidFill>
                  <a:srgbClr val="C00000"/>
                </a:solidFill>
              </a:rPr>
              <a:t>Each cell’s required data is sent to a processor with MPI code.</a:t>
            </a:r>
          </a:p>
          <a:p>
            <a:endParaRPr lang="en-US" sz="2000" b="1" dirty="0" smtClean="0">
              <a:solidFill>
                <a:srgbClr val="C00000"/>
              </a:solidFill>
            </a:endParaRPr>
          </a:p>
          <a:p>
            <a:r>
              <a:rPr lang="en-US" sz="2000" b="1" dirty="0" smtClean="0">
                <a:solidFill>
                  <a:srgbClr val="C00000"/>
                </a:solidFill>
              </a:rPr>
              <a:t>That processor sends out all </a:t>
            </a:r>
            <a:r>
              <a:rPr lang="en-US" sz="2000" b="1" dirty="0">
                <a:solidFill>
                  <a:schemeClr val="tx2"/>
                </a:solidFill>
              </a:rPr>
              <a:t>multiplications</a:t>
            </a:r>
            <a:r>
              <a:rPr lang="en-US" sz="2000" b="1" dirty="0" smtClean="0">
                <a:solidFill>
                  <a:srgbClr val="C00000"/>
                </a:solidFill>
              </a:rPr>
              <a:t> to the GPUs </a:t>
            </a:r>
          </a:p>
          <a:p>
            <a:r>
              <a:rPr lang="en-US" sz="2000" b="1" dirty="0" smtClean="0">
                <a:solidFill>
                  <a:srgbClr val="C00000"/>
                </a:solidFill>
              </a:rPr>
              <a:t>by using </a:t>
            </a:r>
            <a:r>
              <a:rPr lang="en-US" sz="2000" b="1" dirty="0">
                <a:solidFill>
                  <a:schemeClr val="tx2"/>
                </a:solidFill>
              </a:rPr>
              <a:t>CUDA</a:t>
            </a:r>
            <a:r>
              <a:rPr lang="en-US" sz="2000" b="1" dirty="0" smtClean="0">
                <a:solidFill>
                  <a:srgbClr val="C00000"/>
                </a:solidFill>
              </a:rPr>
              <a:t> code.</a:t>
            </a:r>
          </a:p>
        </p:txBody>
      </p:sp>
      <p:sp>
        <p:nvSpPr>
          <p:cNvPr id="34" name="Title 1"/>
          <p:cNvSpPr>
            <a:spLocks noGrp="1"/>
          </p:cNvSpPr>
          <p:nvPr>
            <p:ph type="ctrTitle"/>
          </p:nvPr>
        </p:nvSpPr>
        <p:spPr>
          <a:xfrm>
            <a:off x="152400" y="152400"/>
            <a:ext cx="7772400" cy="917575"/>
          </a:xfrm>
        </p:spPr>
        <p:txBody>
          <a:bodyPr>
            <a:normAutofit/>
          </a:bodyPr>
          <a:lstStyle/>
          <a:p>
            <a:pPr algn="l"/>
            <a:r>
              <a:rPr lang="en-US" sz="4000" b="1" dirty="0" smtClean="0"/>
              <a:t>Matrix Multiplication – Add CUDA</a:t>
            </a:r>
            <a:endParaRPr lang="en-US" sz="4000" b="1" dirty="0"/>
          </a:p>
        </p:txBody>
      </p:sp>
    </p:spTree>
    <p:extLst>
      <p:ext uri="{BB962C8B-B14F-4D97-AF65-F5344CB8AC3E}">
        <p14:creationId xmlns:p14="http://schemas.microsoft.com/office/powerpoint/2010/main" val="951838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0"/>
            <a:ext cx="80772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CURRICULA    SCHEDULE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6" name="TextBox 5"/>
          <p:cNvSpPr txBox="1"/>
          <p:nvPr/>
        </p:nvSpPr>
        <p:spPr>
          <a:xfrm>
            <a:off x="762000" y="1219200"/>
            <a:ext cx="2895600" cy="4832092"/>
          </a:xfrm>
          <a:prstGeom prst="rect">
            <a:avLst/>
          </a:prstGeom>
          <a:noFill/>
        </p:spPr>
        <p:txBody>
          <a:bodyPr wrap="square" rtlCol="0">
            <a:spAutoFit/>
          </a:bodyPr>
          <a:lstStyle/>
          <a:p>
            <a:pPr marL="571500" indent="-571500">
              <a:buFont typeface="Arial" panose="020B0604020202020204" pitchFamily="34" charset="0"/>
              <a:buChar char="•"/>
            </a:pPr>
            <a:r>
              <a:rPr lang="en-US" sz="2800" b="1" dirty="0" smtClean="0">
                <a:solidFill>
                  <a:srgbClr val="002060"/>
                </a:solidFill>
              </a:rPr>
              <a:t>Fall 2011</a:t>
            </a:r>
          </a:p>
          <a:p>
            <a:pPr marL="571500" indent="-571500">
              <a:buFont typeface="Arial" panose="020B0604020202020204" pitchFamily="34" charset="0"/>
              <a:buChar char="•"/>
            </a:pPr>
            <a:r>
              <a:rPr lang="en-US" sz="2800" b="1" dirty="0" smtClean="0">
                <a:solidFill>
                  <a:srgbClr val="002060"/>
                </a:solidFill>
              </a:rPr>
              <a:t>Spring 2012</a:t>
            </a:r>
          </a:p>
          <a:p>
            <a:pPr marL="571500" indent="-571500">
              <a:buFont typeface="Arial" panose="020B0604020202020204" pitchFamily="34" charset="0"/>
              <a:buChar char="•"/>
            </a:pPr>
            <a:r>
              <a:rPr lang="en-US" sz="2800" b="1" dirty="0" smtClean="0">
                <a:solidFill>
                  <a:srgbClr val="002060"/>
                </a:solidFill>
              </a:rPr>
              <a:t>Fall 2012</a:t>
            </a:r>
          </a:p>
          <a:p>
            <a:pPr marL="571500" indent="-571500">
              <a:buFont typeface="Arial" panose="020B0604020202020204" pitchFamily="34" charset="0"/>
              <a:buChar char="•"/>
            </a:pPr>
            <a:r>
              <a:rPr lang="en-US" sz="2800" b="1" dirty="0" smtClean="0">
                <a:solidFill>
                  <a:srgbClr val="002060"/>
                </a:solidFill>
              </a:rPr>
              <a:t>Spring 2013</a:t>
            </a:r>
          </a:p>
          <a:p>
            <a:pPr marL="571500" indent="-571500">
              <a:buFont typeface="Arial" panose="020B0604020202020204" pitchFamily="34" charset="0"/>
              <a:buChar char="•"/>
            </a:pPr>
            <a:r>
              <a:rPr lang="en-US" sz="2800" b="1" dirty="0" smtClean="0">
                <a:solidFill>
                  <a:srgbClr val="002060"/>
                </a:solidFill>
              </a:rPr>
              <a:t>Fall 2013</a:t>
            </a:r>
          </a:p>
          <a:p>
            <a:pPr marL="571500" indent="-571500">
              <a:buFont typeface="Arial" panose="020B0604020202020204" pitchFamily="34" charset="0"/>
              <a:buChar char="•"/>
            </a:pPr>
            <a:r>
              <a:rPr lang="en-US" sz="2800" b="1" dirty="0">
                <a:solidFill>
                  <a:srgbClr val="002060"/>
                </a:solidFill>
              </a:rPr>
              <a:t>Spring 2014</a:t>
            </a:r>
          </a:p>
          <a:p>
            <a:pPr marL="571500" indent="-571500">
              <a:buFont typeface="Arial" panose="020B0604020202020204" pitchFamily="34" charset="0"/>
              <a:buChar char="•"/>
            </a:pPr>
            <a:r>
              <a:rPr lang="en-US" sz="2800" b="1" dirty="0">
                <a:solidFill>
                  <a:srgbClr val="002060"/>
                </a:solidFill>
              </a:rPr>
              <a:t>Fall 2014</a:t>
            </a:r>
          </a:p>
          <a:p>
            <a:pPr marL="571500" indent="-571500">
              <a:buFont typeface="Arial" panose="020B0604020202020204" pitchFamily="34" charset="0"/>
              <a:buChar char="•"/>
            </a:pPr>
            <a:r>
              <a:rPr lang="en-US" sz="2800" b="1" dirty="0">
                <a:solidFill>
                  <a:srgbClr val="002060"/>
                </a:solidFill>
              </a:rPr>
              <a:t>Spring </a:t>
            </a:r>
            <a:r>
              <a:rPr lang="en-US" sz="2800" b="1" dirty="0" smtClean="0">
                <a:solidFill>
                  <a:srgbClr val="002060"/>
                </a:solidFill>
              </a:rPr>
              <a:t>2015</a:t>
            </a:r>
            <a:endParaRPr lang="en-US" sz="2800" b="1" dirty="0">
              <a:solidFill>
                <a:srgbClr val="002060"/>
              </a:solidFill>
            </a:endParaRPr>
          </a:p>
          <a:p>
            <a:pPr marL="571500" indent="-571500">
              <a:buFont typeface="Arial" panose="020B0604020202020204" pitchFamily="34" charset="0"/>
              <a:buChar char="•"/>
            </a:pPr>
            <a:r>
              <a:rPr lang="en-US" sz="2800" b="1" dirty="0">
                <a:solidFill>
                  <a:srgbClr val="002060"/>
                </a:solidFill>
              </a:rPr>
              <a:t>Fall </a:t>
            </a:r>
            <a:r>
              <a:rPr lang="en-US" sz="2800" b="1" dirty="0" smtClean="0">
                <a:solidFill>
                  <a:srgbClr val="002060"/>
                </a:solidFill>
              </a:rPr>
              <a:t>2015</a:t>
            </a:r>
            <a:endParaRPr lang="en-US" sz="2800" b="1" dirty="0">
              <a:solidFill>
                <a:srgbClr val="002060"/>
              </a:solidFill>
            </a:endParaRPr>
          </a:p>
          <a:p>
            <a:pPr marL="571500" indent="-571500">
              <a:buFont typeface="Arial" panose="020B0604020202020204" pitchFamily="34" charset="0"/>
              <a:buChar char="•"/>
            </a:pPr>
            <a:r>
              <a:rPr lang="en-US" sz="2800" b="1" dirty="0" smtClean="0">
                <a:solidFill>
                  <a:srgbClr val="002060"/>
                </a:solidFill>
              </a:rPr>
              <a:t>Spring 2016</a:t>
            </a:r>
          </a:p>
          <a:p>
            <a:pPr marL="571500" indent="-571500">
              <a:buFont typeface="Arial" panose="020B0604020202020204" pitchFamily="34" charset="0"/>
              <a:buChar char="•"/>
            </a:pPr>
            <a:r>
              <a:rPr lang="en-US" sz="2800" b="1" dirty="0" smtClean="0">
                <a:solidFill>
                  <a:srgbClr val="002060"/>
                </a:solidFill>
              </a:rPr>
              <a:t>Fall 2016</a:t>
            </a:r>
            <a:endParaRPr lang="en-US" sz="2800" b="1" dirty="0">
              <a:solidFill>
                <a:srgbClr val="002060"/>
              </a:solidFill>
            </a:endParaRPr>
          </a:p>
        </p:txBody>
      </p:sp>
      <p:sp>
        <p:nvSpPr>
          <p:cNvPr id="4" name="TextBox 3"/>
          <p:cNvSpPr txBox="1"/>
          <p:nvPr/>
        </p:nvSpPr>
        <p:spPr>
          <a:xfrm>
            <a:off x="3810000" y="1219200"/>
            <a:ext cx="4876800" cy="954107"/>
          </a:xfrm>
          <a:prstGeom prst="rect">
            <a:avLst/>
          </a:prstGeom>
          <a:noFill/>
        </p:spPr>
        <p:txBody>
          <a:bodyPr wrap="square" rtlCol="0">
            <a:spAutoFit/>
          </a:bodyPr>
          <a:lstStyle/>
          <a:p>
            <a:r>
              <a:rPr lang="en-US" sz="2800" b="1" dirty="0" smtClean="0">
                <a:solidFill>
                  <a:srgbClr val="002060"/>
                </a:solidFill>
              </a:rPr>
              <a:t>Intro to Parallel Computing</a:t>
            </a:r>
          </a:p>
          <a:p>
            <a:r>
              <a:rPr lang="en-US" sz="2800" b="1" dirty="0" smtClean="0">
                <a:solidFill>
                  <a:srgbClr val="002060"/>
                </a:solidFill>
              </a:rPr>
              <a:t>Matrix Multiplication</a:t>
            </a:r>
            <a:endParaRPr lang="en-US" sz="2800" b="1" dirty="0">
              <a:solidFill>
                <a:srgbClr val="002060"/>
              </a:solidFill>
            </a:endParaRPr>
          </a:p>
        </p:txBody>
      </p:sp>
      <p:sp>
        <p:nvSpPr>
          <p:cNvPr id="7" name="TextBox 6"/>
          <p:cNvSpPr txBox="1"/>
          <p:nvPr/>
        </p:nvSpPr>
        <p:spPr>
          <a:xfrm>
            <a:off x="3810000" y="2057400"/>
            <a:ext cx="4876800" cy="3970318"/>
          </a:xfrm>
          <a:prstGeom prst="rect">
            <a:avLst/>
          </a:prstGeom>
          <a:noFill/>
        </p:spPr>
        <p:txBody>
          <a:bodyPr wrap="square" rtlCol="0">
            <a:spAutoFit/>
          </a:bodyPr>
          <a:lstStyle/>
          <a:p>
            <a:r>
              <a:rPr lang="en-US" sz="2800" b="1" dirty="0" smtClean="0">
                <a:solidFill>
                  <a:srgbClr val="002060"/>
                </a:solidFill>
              </a:rPr>
              <a:t>Parallel Computing II</a:t>
            </a:r>
          </a:p>
          <a:p>
            <a:r>
              <a:rPr lang="en-US" sz="2800" b="1" dirty="0" smtClean="0">
                <a:solidFill>
                  <a:srgbClr val="002060"/>
                </a:solidFill>
              </a:rPr>
              <a:t>Intro to CUDA</a:t>
            </a:r>
          </a:p>
          <a:p>
            <a:r>
              <a:rPr lang="en-US" sz="2800" b="1" dirty="0" smtClean="0">
                <a:solidFill>
                  <a:srgbClr val="002060"/>
                </a:solidFill>
              </a:rPr>
              <a:t>HPC Concepts</a:t>
            </a:r>
          </a:p>
          <a:p>
            <a:r>
              <a:rPr lang="en-US" sz="2800" b="1" dirty="0" smtClean="0">
                <a:solidFill>
                  <a:srgbClr val="002060"/>
                </a:solidFill>
              </a:rPr>
              <a:t>Parallel Programming</a:t>
            </a:r>
          </a:p>
          <a:p>
            <a:r>
              <a:rPr lang="en-US" sz="2800" b="1" dirty="0" smtClean="0">
                <a:solidFill>
                  <a:srgbClr val="002060"/>
                </a:solidFill>
              </a:rPr>
              <a:t>HPC Math Programming</a:t>
            </a:r>
            <a:endParaRPr lang="en-US" sz="2800" b="1" dirty="0">
              <a:solidFill>
                <a:srgbClr val="002060"/>
              </a:solidFill>
            </a:endParaRPr>
          </a:p>
          <a:p>
            <a:r>
              <a:rPr lang="en-US" sz="2800" b="1" dirty="0" smtClean="0">
                <a:solidFill>
                  <a:srgbClr val="002060"/>
                </a:solidFill>
              </a:rPr>
              <a:t>Cluster Building &amp; OS Study</a:t>
            </a:r>
          </a:p>
          <a:p>
            <a:r>
              <a:rPr lang="en-US" sz="2800" b="1" dirty="0" smtClean="0">
                <a:solidFill>
                  <a:srgbClr val="002060"/>
                </a:solidFill>
              </a:rPr>
              <a:t>HPC Aps – Genome Studies</a:t>
            </a:r>
          </a:p>
          <a:p>
            <a:r>
              <a:rPr lang="en-US" sz="2800" b="1" dirty="0" smtClean="0">
                <a:solidFill>
                  <a:srgbClr val="002060"/>
                </a:solidFill>
              </a:rPr>
              <a:t>Programming Contest Prep</a:t>
            </a:r>
          </a:p>
          <a:p>
            <a:r>
              <a:rPr lang="en-US" sz="2800" b="1" dirty="0" smtClean="0">
                <a:solidFill>
                  <a:srgbClr val="002060"/>
                </a:solidFill>
              </a:rPr>
              <a:t>Intro to Parallel Computing</a:t>
            </a:r>
            <a:endParaRPr lang="en-US" sz="2800" b="1" dirty="0">
              <a:solidFill>
                <a:srgbClr val="002060"/>
              </a:solidFill>
            </a:endParaRPr>
          </a:p>
        </p:txBody>
      </p:sp>
    </p:spTree>
    <p:extLst>
      <p:ext uri="{BB962C8B-B14F-4D97-AF65-F5344CB8AC3E}">
        <p14:creationId xmlns:p14="http://schemas.microsoft.com/office/powerpoint/2010/main" val="4361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229600" cy="1676400"/>
          </a:xfrm>
        </p:spPr>
        <p:txBody>
          <a:bodyPr vert="horz" anchor="ctr" anchorCtr="0">
            <a:noAutofit/>
          </a:bodyPr>
          <a:lstStyle/>
          <a:p>
            <a:r>
              <a:rPr lang="en-US" sz="5400" b="1" dirty="0" smtClean="0"/>
              <a:t>Sustaining HPC Curricula</a:t>
            </a:r>
            <a:br>
              <a:rPr lang="en-US" sz="5400" b="1" dirty="0" smtClean="0"/>
            </a:br>
            <a:r>
              <a:rPr lang="en-US" sz="4800" b="1" dirty="0" smtClean="0"/>
              <a:t>at a Regional Institution</a:t>
            </a:r>
            <a:endParaRPr lang="en-US" sz="48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7100" y="2647347"/>
            <a:ext cx="2209800" cy="496506"/>
          </a:xfrm>
          <a:prstGeom prst="rect">
            <a:avLst/>
          </a:prstGeom>
        </p:spPr>
      </p:pic>
      <p:sp>
        <p:nvSpPr>
          <p:cNvPr id="5" name="TextBox 4"/>
          <p:cNvSpPr txBox="1"/>
          <p:nvPr/>
        </p:nvSpPr>
        <p:spPr>
          <a:xfrm>
            <a:off x="1219200" y="3429000"/>
            <a:ext cx="3733800" cy="1938992"/>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WINDOW PRIZE!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743200"/>
            <a:ext cx="2438400" cy="3048000"/>
          </a:xfrm>
          <a:prstGeom prst="rect">
            <a:avLst/>
          </a:prstGeom>
        </p:spPr>
      </p:pic>
    </p:spTree>
    <p:extLst>
      <p:ext uri="{BB962C8B-B14F-4D97-AF65-F5344CB8AC3E}">
        <p14:creationId xmlns:p14="http://schemas.microsoft.com/office/powerpoint/2010/main" val="2997768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457200"/>
            <a:ext cx="68580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WINDOW PRIZE!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8" name="TextBox 7"/>
          <p:cNvSpPr txBox="1"/>
          <p:nvPr/>
        </p:nvSpPr>
        <p:spPr>
          <a:xfrm>
            <a:off x="838200" y="4953000"/>
            <a:ext cx="75438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What the heck is this?</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365082"/>
            <a:ext cx="2895600" cy="3619500"/>
          </a:xfrm>
          <a:prstGeom prst="rect">
            <a:avLst/>
          </a:prstGeom>
        </p:spPr>
      </p:pic>
    </p:spTree>
    <p:extLst>
      <p:ext uri="{BB962C8B-B14F-4D97-AF65-F5344CB8AC3E}">
        <p14:creationId xmlns:p14="http://schemas.microsoft.com/office/powerpoint/2010/main" val="18767230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457200"/>
            <a:ext cx="68580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WINDOW PRIZE!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8" name="TextBox 7"/>
          <p:cNvSpPr txBox="1"/>
          <p:nvPr/>
        </p:nvSpPr>
        <p:spPr>
          <a:xfrm>
            <a:off x="838200" y="4953000"/>
            <a:ext cx="75438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Apple III w/5M Profile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365082"/>
            <a:ext cx="2895600" cy="3619500"/>
          </a:xfrm>
          <a:prstGeom prst="rect">
            <a:avLst/>
          </a:prstGeom>
        </p:spPr>
      </p:pic>
    </p:spTree>
    <p:extLst>
      <p:ext uri="{BB962C8B-B14F-4D97-AF65-F5344CB8AC3E}">
        <p14:creationId xmlns:p14="http://schemas.microsoft.com/office/powerpoint/2010/main" val="997225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0"/>
            <a:ext cx="80772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CURRICULA . . . NEXT ?</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6" name="TextBox 5"/>
          <p:cNvSpPr txBox="1"/>
          <p:nvPr/>
        </p:nvSpPr>
        <p:spPr>
          <a:xfrm>
            <a:off x="1066800" y="1727031"/>
            <a:ext cx="6781800" cy="769441"/>
          </a:xfrm>
          <a:prstGeom prst="rect">
            <a:avLst/>
          </a:prstGeom>
          <a:noFill/>
        </p:spPr>
        <p:txBody>
          <a:bodyPr wrap="square" rtlCol="0">
            <a:spAutoFit/>
          </a:bodyPr>
          <a:lstStyle/>
          <a:p>
            <a:pPr algn="ctr"/>
            <a:r>
              <a:rPr lang="en-US" sz="4400" b="1" dirty="0" smtClean="0">
                <a:solidFill>
                  <a:srgbClr val="002060"/>
                </a:solidFill>
              </a:rPr>
              <a:t>Unknown for Spring 17</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980" y="2743200"/>
            <a:ext cx="3901440" cy="2584704"/>
          </a:xfrm>
          <a:prstGeom prst="rect">
            <a:avLst/>
          </a:prstGeom>
        </p:spPr>
      </p:pic>
    </p:spTree>
    <p:extLst>
      <p:ext uri="{BB962C8B-B14F-4D97-AF65-F5344CB8AC3E}">
        <p14:creationId xmlns:p14="http://schemas.microsoft.com/office/powerpoint/2010/main" val="35038018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0"/>
            <a:ext cx="80772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CURRICULA . . . NEXT ?</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6" name="TextBox 5"/>
          <p:cNvSpPr txBox="1"/>
          <p:nvPr/>
        </p:nvSpPr>
        <p:spPr>
          <a:xfrm>
            <a:off x="2324100" y="2667000"/>
            <a:ext cx="4648200" cy="1015663"/>
          </a:xfrm>
          <a:prstGeom prst="rect">
            <a:avLst/>
          </a:prstGeom>
          <a:noFill/>
          <a:ln>
            <a:solidFill>
              <a:srgbClr val="FF0000"/>
            </a:solidFill>
          </a:ln>
        </p:spPr>
        <p:txBody>
          <a:bodyPr wrap="square" rtlCol="0">
            <a:spAutoFit/>
          </a:bodyPr>
          <a:lstStyle/>
          <a:p>
            <a:pPr algn="ctr"/>
            <a:r>
              <a:rPr lang="en-US" sz="6000" b="1" dirty="0" smtClean="0">
                <a:solidFill>
                  <a:srgbClr val="002060"/>
                </a:solidFill>
              </a:rPr>
              <a:t>Cycle Project</a:t>
            </a:r>
          </a:p>
        </p:txBody>
      </p:sp>
    </p:spTree>
    <p:extLst>
      <p:ext uri="{BB962C8B-B14F-4D97-AF65-F5344CB8AC3E}">
        <p14:creationId xmlns:p14="http://schemas.microsoft.com/office/powerpoint/2010/main" val="31350258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76200"/>
            <a:ext cx="21336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Cycle Project</a:t>
            </a:r>
          </a:p>
        </p:txBody>
      </p:sp>
      <p:sp>
        <p:nvSpPr>
          <p:cNvPr id="4" name="TextBox 3"/>
          <p:cNvSpPr txBox="1"/>
          <p:nvPr/>
        </p:nvSpPr>
        <p:spPr>
          <a:xfrm>
            <a:off x="152400" y="76200"/>
            <a:ext cx="6781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Functions</a:t>
            </a:r>
            <a:endPar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304800" y="2005548"/>
            <a:ext cx="2362200" cy="3785652"/>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Bob</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Sue</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Mo</a:t>
            </a:r>
          </a:p>
          <a:p>
            <a:pPr algn="ctr"/>
            <a:r>
              <a:rPr lang="en-US" sz="4800" b="1" dirty="0" err="1"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Yo</a:t>
            </a:r>
            <a:endPar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Tim</a:t>
            </a:r>
            <a:endParaRPr lang="en-US" sz="44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4191000" y="2005548"/>
            <a:ext cx="1295400" cy="2800767"/>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Calibri" panose="020F0502020204030204" pitchFamily="34" charset="0"/>
                <a:cs typeface="Arial" panose="020B0604020202020204" pitchFamily="34" charset="0"/>
              </a:rPr>
              <a:t>¥</a:t>
            </a:r>
          </a:p>
          <a:p>
            <a:pPr algn="ctr"/>
            <a:r>
              <a:rPr lang="en-US" sz="4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Calibri" panose="020F0502020204030204" pitchFamily="34" charset="0"/>
                <a:cs typeface="Arial" panose="020B0604020202020204" pitchFamily="34" charset="0"/>
                <a:sym typeface="Symbol" panose="05050102010706020507" pitchFamily="18" charset="2"/>
              </a:rPr>
              <a:t></a:t>
            </a:r>
          </a:p>
          <a:p>
            <a:pPr algn="ctr"/>
            <a:r>
              <a:rPr lang="en-US" sz="4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Calibri" panose="020F0502020204030204" pitchFamily="34" charset="0"/>
                <a:cs typeface="Arial" panose="020B0604020202020204" pitchFamily="34" charset="0"/>
                <a:sym typeface="Symbol" panose="05050102010706020507" pitchFamily="18" charset="2"/>
              </a:rPr>
              <a:t></a:t>
            </a:r>
          </a:p>
          <a:p>
            <a:pPr algn="ctr"/>
            <a:r>
              <a:rPr lang="en-US" sz="4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Calibri" panose="020F0502020204030204" pitchFamily="34" charset="0"/>
                <a:cs typeface="Arial" panose="020B0604020202020204" pitchFamily="34" charset="0"/>
                <a:sym typeface="Symbol" panose="05050102010706020507" pitchFamily="18" charset="2"/>
              </a:rPr>
              <a:t></a:t>
            </a:r>
            <a:endParaRPr lang="en-US" sz="44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304800" y="1506646"/>
            <a:ext cx="1371600" cy="461665"/>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2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domain</a:t>
            </a:r>
            <a:endParaRPr lang="en-US" sz="2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4191000" y="1506645"/>
            <a:ext cx="1295400" cy="461665"/>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2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range</a:t>
            </a:r>
            <a:endParaRPr lang="en-US" sz="2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cxnSp>
        <p:nvCxnSpPr>
          <p:cNvPr id="3" name="Straight Arrow Connector 2"/>
          <p:cNvCxnSpPr/>
          <p:nvPr/>
        </p:nvCxnSpPr>
        <p:spPr>
          <a:xfrm>
            <a:off x="2133600" y="2514600"/>
            <a:ext cx="2438400" cy="609600"/>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33600" y="3177444"/>
            <a:ext cx="2390775" cy="493046"/>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981200" y="3962400"/>
            <a:ext cx="2695575" cy="37165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981200" y="3177445"/>
            <a:ext cx="2543175" cy="1470755"/>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133600" y="3177444"/>
            <a:ext cx="2514600" cy="2232756"/>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29200" y="324832"/>
            <a:ext cx="609600" cy="70788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0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f</a:t>
            </a:r>
            <a:endParaRPr lang="en-US" sz="36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5" name="TextBox 14"/>
          <p:cNvSpPr txBox="1"/>
          <p:nvPr/>
        </p:nvSpPr>
        <p:spPr>
          <a:xfrm>
            <a:off x="6486525" y="1905000"/>
            <a:ext cx="2133600" cy="3539430"/>
          </a:xfrm>
          <a:prstGeom prst="rect">
            <a:avLst/>
          </a:prstGeom>
          <a:noFill/>
          <a:ln>
            <a:solidFill>
              <a:srgbClr val="FF0000"/>
            </a:solidFill>
          </a:ln>
        </p:spPr>
        <p:txBody>
          <a:bodyPr wrap="square" rtlCol="0">
            <a:spAutoFit/>
          </a:bodyPr>
          <a:lstStyle/>
          <a:p>
            <a:pPr algn="ctr"/>
            <a:r>
              <a:rPr lang="en-US" sz="2800" b="1" dirty="0" smtClean="0">
                <a:solidFill>
                  <a:srgbClr val="002060"/>
                </a:solidFill>
              </a:rPr>
              <a:t>f is said to be a function from the domain </a:t>
            </a:r>
            <a:r>
              <a:rPr lang="en-US" sz="2800" b="1" u="sng" dirty="0" smtClean="0">
                <a:solidFill>
                  <a:srgbClr val="002060"/>
                </a:solidFill>
              </a:rPr>
              <a:t>into</a:t>
            </a:r>
            <a:r>
              <a:rPr lang="en-US" sz="2800" b="1" dirty="0" smtClean="0">
                <a:solidFill>
                  <a:srgbClr val="002060"/>
                </a:solidFill>
              </a:rPr>
              <a:t> the range</a:t>
            </a:r>
          </a:p>
          <a:p>
            <a:pPr algn="ctr"/>
            <a:endParaRPr lang="en-US" sz="2800" b="1" dirty="0">
              <a:solidFill>
                <a:srgbClr val="002060"/>
              </a:solidFill>
            </a:endParaRPr>
          </a:p>
          <a:p>
            <a:pPr algn="ctr"/>
            <a:r>
              <a:rPr lang="en-US" sz="2800" b="1" dirty="0" smtClean="0">
                <a:solidFill>
                  <a:srgbClr val="002060"/>
                </a:solidFill>
              </a:rPr>
              <a:t>f(Sue) = </a:t>
            </a:r>
            <a:r>
              <a:rPr lang="en-US" sz="2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Calibri" panose="020F0502020204030204" pitchFamily="34" charset="0"/>
                <a:cs typeface="Arial" panose="020B0604020202020204" pitchFamily="34" charset="0"/>
                <a:sym typeface="Symbol" panose="05050102010706020507" pitchFamily="18" charset="2"/>
              </a:rPr>
              <a:t></a:t>
            </a:r>
          </a:p>
          <a:p>
            <a:pPr algn="ctr"/>
            <a:r>
              <a:rPr lang="en-US" sz="2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Calibri" panose="020F0502020204030204" pitchFamily="34" charset="0"/>
                <a:cs typeface="Arial" panose="020B0604020202020204" pitchFamily="34" charset="0"/>
                <a:sym typeface="Symbol" panose="05050102010706020507" pitchFamily="18" charset="2"/>
              </a:rPr>
              <a:t>etc.</a:t>
            </a:r>
            <a:endParaRPr lang="en-US" sz="2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1081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76200"/>
            <a:ext cx="21336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Cycle Project</a:t>
            </a:r>
          </a:p>
        </p:txBody>
      </p:sp>
      <p:sp>
        <p:nvSpPr>
          <p:cNvPr id="4" name="TextBox 3"/>
          <p:cNvSpPr txBox="1"/>
          <p:nvPr/>
        </p:nvSpPr>
        <p:spPr>
          <a:xfrm>
            <a:off x="152400" y="76200"/>
            <a:ext cx="6781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Functions - Injection</a:t>
            </a:r>
            <a:endPar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304800" y="2005548"/>
            <a:ext cx="1371600" cy="3785652"/>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0</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12</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29</a:t>
            </a:r>
            <a:endParaRPr lang="en-US" sz="44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4191000" y="2005548"/>
            <a:ext cx="1295400" cy="3046988"/>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8</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12</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16</a:t>
            </a:r>
            <a:endParaRPr lang="en-US" sz="44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304800" y="1506646"/>
            <a:ext cx="1371600" cy="461665"/>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2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domain</a:t>
            </a:r>
            <a:endParaRPr lang="en-US" sz="2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4191000" y="1506645"/>
            <a:ext cx="1295400" cy="461665"/>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2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range</a:t>
            </a:r>
            <a:endParaRPr lang="en-US" sz="2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cxnSp>
        <p:nvCxnSpPr>
          <p:cNvPr id="3" name="Straight Arrow Connector 2"/>
          <p:cNvCxnSpPr/>
          <p:nvPr/>
        </p:nvCxnSpPr>
        <p:spPr>
          <a:xfrm>
            <a:off x="1295400" y="2438400"/>
            <a:ext cx="3276600" cy="685800"/>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266825" y="3124200"/>
            <a:ext cx="3228975" cy="77417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66825" y="3816518"/>
            <a:ext cx="3228975" cy="774175"/>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371600" y="3177444"/>
            <a:ext cx="3152775" cy="1413249"/>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81137" y="3177444"/>
            <a:ext cx="3167063" cy="220879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76512" y="1144566"/>
            <a:ext cx="609600" cy="70788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0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f</a:t>
            </a:r>
            <a:endParaRPr lang="en-US" sz="36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5" name="TextBox 14"/>
          <p:cNvSpPr txBox="1"/>
          <p:nvPr/>
        </p:nvSpPr>
        <p:spPr>
          <a:xfrm>
            <a:off x="6172200" y="1498509"/>
            <a:ext cx="2514600" cy="3108543"/>
          </a:xfrm>
          <a:prstGeom prst="rect">
            <a:avLst/>
          </a:prstGeom>
          <a:noFill/>
          <a:ln>
            <a:solidFill>
              <a:srgbClr val="FF0000"/>
            </a:solidFill>
          </a:ln>
        </p:spPr>
        <p:txBody>
          <a:bodyPr wrap="square" rtlCol="0">
            <a:spAutoFit/>
          </a:bodyPr>
          <a:lstStyle/>
          <a:p>
            <a:pPr algn="ctr"/>
            <a:r>
              <a:rPr lang="en-US" sz="2800" b="1" dirty="0" smtClean="0">
                <a:solidFill>
                  <a:srgbClr val="002060"/>
                </a:solidFill>
              </a:rPr>
              <a:t>f is said to be a function from the domain </a:t>
            </a:r>
            <a:r>
              <a:rPr lang="en-US" sz="2800" b="1" u="sng" dirty="0" smtClean="0">
                <a:solidFill>
                  <a:srgbClr val="002060"/>
                </a:solidFill>
              </a:rPr>
              <a:t>into</a:t>
            </a:r>
            <a:r>
              <a:rPr lang="en-US" sz="2800" b="1" dirty="0" smtClean="0">
                <a:solidFill>
                  <a:srgbClr val="002060"/>
                </a:solidFill>
              </a:rPr>
              <a:t> the range</a:t>
            </a:r>
          </a:p>
          <a:p>
            <a:pPr algn="ctr"/>
            <a:endParaRPr lang="en-US" sz="2800" b="1" dirty="0">
              <a:solidFill>
                <a:srgbClr val="002060"/>
              </a:solidFill>
            </a:endParaRPr>
          </a:p>
          <a:p>
            <a:pPr algn="ctr"/>
            <a:r>
              <a:rPr lang="en-US" sz="2800" b="1" dirty="0" smtClean="0">
                <a:solidFill>
                  <a:srgbClr val="002060"/>
                </a:solidFill>
              </a:rPr>
              <a:t>f(5) = 16</a:t>
            </a:r>
          </a:p>
          <a:p>
            <a:pPr algn="ctr"/>
            <a:r>
              <a:rPr lang="en-US" sz="2800" b="1" dirty="0" smtClean="0">
                <a:solidFill>
                  <a:srgbClr val="002060"/>
                </a:solidFill>
              </a:rPr>
              <a:t>etc.</a:t>
            </a:r>
          </a:p>
        </p:txBody>
      </p:sp>
    </p:spTree>
    <p:extLst>
      <p:ext uri="{BB962C8B-B14F-4D97-AF65-F5344CB8AC3E}">
        <p14:creationId xmlns:p14="http://schemas.microsoft.com/office/powerpoint/2010/main" val="15346579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76200"/>
            <a:ext cx="21336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Cycle Project</a:t>
            </a:r>
          </a:p>
        </p:txBody>
      </p:sp>
      <p:sp>
        <p:nvSpPr>
          <p:cNvPr id="4" name="TextBox 3"/>
          <p:cNvSpPr txBox="1"/>
          <p:nvPr/>
        </p:nvSpPr>
        <p:spPr>
          <a:xfrm>
            <a:off x="152400" y="76200"/>
            <a:ext cx="6781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Functions - Surjection</a:t>
            </a:r>
            <a:endPar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304800" y="2005548"/>
            <a:ext cx="1371600" cy="3046988"/>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0</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12</a:t>
            </a:r>
            <a:endParaRPr lang="en-US" sz="44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4191000" y="2005548"/>
            <a:ext cx="1295400" cy="2308324"/>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8</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12</a:t>
            </a:r>
            <a:endParaRPr lang="en-US" sz="44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304800" y="1506646"/>
            <a:ext cx="1371600" cy="461665"/>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2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domain</a:t>
            </a:r>
            <a:endParaRPr lang="en-US" sz="2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4191000" y="1506645"/>
            <a:ext cx="1295400" cy="461665"/>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2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range</a:t>
            </a:r>
            <a:endParaRPr lang="en-US" sz="2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cxnSp>
        <p:nvCxnSpPr>
          <p:cNvPr id="3" name="Straight Arrow Connector 2"/>
          <p:cNvCxnSpPr/>
          <p:nvPr/>
        </p:nvCxnSpPr>
        <p:spPr>
          <a:xfrm>
            <a:off x="1295400" y="2438400"/>
            <a:ext cx="3228975" cy="0"/>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266825" y="3124200"/>
            <a:ext cx="3228975" cy="77417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266825" y="3177444"/>
            <a:ext cx="3152775" cy="63907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371600" y="3177444"/>
            <a:ext cx="3152775" cy="1413249"/>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76512" y="1144566"/>
            <a:ext cx="609600" cy="70788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0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h</a:t>
            </a:r>
            <a:endParaRPr lang="en-US" sz="36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5" name="TextBox 14"/>
          <p:cNvSpPr txBox="1"/>
          <p:nvPr/>
        </p:nvSpPr>
        <p:spPr>
          <a:xfrm>
            <a:off x="6172200" y="1498509"/>
            <a:ext cx="2514600" cy="2246769"/>
          </a:xfrm>
          <a:prstGeom prst="rect">
            <a:avLst/>
          </a:prstGeom>
          <a:noFill/>
          <a:ln>
            <a:solidFill>
              <a:srgbClr val="FF0000"/>
            </a:solidFill>
          </a:ln>
        </p:spPr>
        <p:txBody>
          <a:bodyPr wrap="square" rtlCol="0">
            <a:spAutoFit/>
          </a:bodyPr>
          <a:lstStyle/>
          <a:p>
            <a:pPr algn="ctr"/>
            <a:r>
              <a:rPr lang="en-US" sz="2800" b="1" dirty="0" smtClean="0">
                <a:solidFill>
                  <a:srgbClr val="002060"/>
                </a:solidFill>
              </a:rPr>
              <a:t>h is said to be a function from the domain </a:t>
            </a:r>
            <a:r>
              <a:rPr lang="en-US" sz="2800" b="1" u="sng" dirty="0" smtClean="0">
                <a:solidFill>
                  <a:srgbClr val="002060"/>
                </a:solidFill>
              </a:rPr>
              <a:t>onto</a:t>
            </a:r>
            <a:endParaRPr lang="en-US" sz="2800" b="1" dirty="0">
              <a:solidFill>
                <a:srgbClr val="002060"/>
              </a:solidFill>
            </a:endParaRPr>
          </a:p>
          <a:p>
            <a:pPr algn="ctr"/>
            <a:r>
              <a:rPr lang="en-US" sz="2800" b="1" dirty="0" smtClean="0">
                <a:solidFill>
                  <a:srgbClr val="002060"/>
                </a:solidFill>
              </a:rPr>
              <a:t>the range</a:t>
            </a:r>
            <a:endParaRPr lang="en-US" sz="2800" b="1" u="sng" dirty="0" smtClean="0">
              <a:solidFill>
                <a:srgbClr val="002060"/>
              </a:solidFill>
            </a:endParaRPr>
          </a:p>
        </p:txBody>
      </p:sp>
    </p:spTree>
    <p:extLst>
      <p:ext uri="{BB962C8B-B14F-4D97-AF65-F5344CB8AC3E}">
        <p14:creationId xmlns:p14="http://schemas.microsoft.com/office/powerpoint/2010/main" val="3106654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457200"/>
            <a:ext cx="68580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WINDOW PRIZE!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990" y="1752600"/>
            <a:ext cx="3055620" cy="3064038"/>
          </a:xfrm>
          <a:prstGeom prst="rect">
            <a:avLst/>
          </a:prstGeom>
        </p:spPr>
      </p:pic>
      <p:sp>
        <p:nvSpPr>
          <p:cNvPr id="8" name="TextBox 7"/>
          <p:cNvSpPr txBox="1"/>
          <p:nvPr/>
        </p:nvSpPr>
        <p:spPr>
          <a:xfrm>
            <a:off x="838200" y="4953000"/>
            <a:ext cx="7543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Apple Lisa w/5M Profile HD!</a:t>
            </a:r>
            <a:endParaRPr lang="en-US" sz="48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Tree>
    <p:extLst>
      <p:ext uri="{BB962C8B-B14F-4D97-AF65-F5344CB8AC3E}">
        <p14:creationId xmlns:p14="http://schemas.microsoft.com/office/powerpoint/2010/main" val="3589687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76200"/>
            <a:ext cx="21336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Cycle Project</a:t>
            </a:r>
          </a:p>
        </p:txBody>
      </p:sp>
      <p:sp>
        <p:nvSpPr>
          <p:cNvPr id="4" name="TextBox 3"/>
          <p:cNvSpPr txBox="1"/>
          <p:nvPr/>
        </p:nvSpPr>
        <p:spPr>
          <a:xfrm>
            <a:off x="152400" y="76200"/>
            <a:ext cx="6781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Functions – 1-to-1</a:t>
            </a:r>
            <a:endPar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304800" y="2005548"/>
            <a:ext cx="1371600" cy="3046988"/>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0</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12</a:t>
            </a:r>
            <a:endParaRPr lang="en-US" sz="44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4191000" y="2005548"/>
            <a:ext cx="1295400" cy="3785652"/>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8</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12</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16</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27</a:t>
            </a:r>
            <a:endParaRPr lang="en-US" sz="44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304800" y="1506646"/>
            <a:ext cx="1371600" cy="461665"/>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2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domain</a:t>
            </a:r>
            <a:endParaRPr lang="en-US" sz="2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4191000" y="1506645"/>
            <a:ext cx="1295400" cy="461665"/>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2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range</a:t>
            </a:r>
            <a:endParaRPr lang="en-US" sz="2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cxnSp>
        <p:nvCxnSpPr>
          <p:cNvPr id="3" name="Straight Arrow Connector 2"/>
          <p:cNvCxnSpPr/>
          <p:nvPr/>
        </p:nvCxnSpPr>
        <p:spPr>
          <a:xfrm>
            <a:off x="1295400" y="2438400"/>
            <a:ext cx="3228975" cy="0"/>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266825" y="3124200"/>
            <a:ext cx="3228975" cy="77417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66825" y="3816518"/>
            <a:ext cx="3228975" cy="774175"/>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371600" y="3177444"/>
            <a:ext cx="3152775" cy="1413249"/>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76512" y="1144566"/>
            <a:ext cx="609600" cy="70788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0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g</a:t>
            </a:r>
            <a:endParaRPr lang="en-US" sz="36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5" name="TextBox 14"/>
          <p:cNvSpPr txBox="1"/>
          <p:nvPr/>
        </p:nvSpPr>
        <p:spPr>
          <a:xfrm>
            <a:off x="6172200" y="1498509"/>
            <a:ext cx="2514600" cy="2677656"/>
          </a:xfrm>
          <a:prstGeom prst="rect">
            <a:avLst/>
          </a:prstGeom>
          <a:noFill/>
          <a:ln>
            <a:solidFill>
              <a:srgbClr val="FF0000"/>
            </a:solidFill>
          </a:ln>
        </p:spPr>
        <p:txBody>
          <a:bodyPr wrap="square" rtlCol="0">
            <a:spAutoFit/>
          </a:bodyPr>
          <a:lstStyle/>
          <a:p>
            <a:pPr algn="ctr"/>
            <a:r>
              <a:rPr lang="en-US" sz="2800" b="1" dirty="0" smtClean="0">
                <a:solidFill>
                  <a:srgbClr val="002060"/>
                </a:solidFill>
              </a:rPr>
              <a:t>g is said to be a function from the domain </a:t>
            </a:r>
            <a:r>
              <a:rPr lang="en-US" sz="2800" b="1" u="sng" dirty="0" smtClean="0">
                <a:solidFill>
                  <a:srgbClr val="002060"/>
                </a:solidFill>
              </a:rPr>
              <a:t>into</a:t>
            </a:r>
            <a:r>
              <a:rPr lang="en-US" sz="2800" b="1" dirty="0" smtClean="0">
                <a:solidFill>
                  <a:srgbClr val="002060"/>
                </a:solidFill>
              </a:rPr>
              <a:t> the range</a:t>
            </a:r>
          </a:p>
          <a:p>
            <a:pPr algn="ctr"/>
            <a:r>
              <a:rPr lang="en-US" sz="2800" b="1" dirty="0" smtClean="0">
                <a:solidFill>
                  <a:srgbClr val="002060"/>
                </a:solidFill>
              </a:rPr>
              <a:t>that is</a:t>
            </a:r>
          </a:p>
          <a:p>
            <a:pPr algn="ctr"/>
            <a:r>
              <a:rPr lang="en-US" sz="2800" b="1" u="sng" dirty="0" smtClean="0">
                <a:solidFill>
                  <a:srgbClr val="002060"/>
                </a:solidFill>
              </a:rPr>
              <a:t>1-to-1</a:t>
            </a:r>
          </a:p>
        </p:txBody>
      </p:sp>
    </p:spTree>
    <p:extLst>
      <p:ext uri="{BB962C8B-B14F-4D97-AF65-F5344CB8AC3E}">
        <p14:creationId xmlns:p14="http://schemas.microsoft.com/office/powerpoint/2010/main" val="27902981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76200"/>
            <a:ext cx="21336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Cycle Project</a:t>
            </a:r>
          </a:p>
        </p:txBody>
      </p:sp>
      <p:sp>
        <p:nvSpPr>
          <p:cNvPr id="4" name="TextBox 3"/>
          <p:cNvSpPr txBox="1"/>
          <p:nvPr/>
        </p:nvSpPr>
        <p:spPr>
          <a:xfrm>
            <a:off x="152400" y="76200"/>
            <a:ext cx="6781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Functions - Bijection</a:t>
            </a:r>
            <a:endPar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304800" y="2005548"/>
            <a:ext cx="1371600" cy="3046988"/>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0</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12</a:t>
            </a:r>
            <a:endParaRPr lang="en-US" sz="44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4191000" y="2005548"/>
            <a:ext cx="1295400" cy="3046988"/>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8</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12</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30</a:t>
            </a:r>
            <a:endParaRPr lang="en-US" sz="44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304800" y="1506646"/>
            <a:ext cx="1371600" cy="461665"/>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2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domain</a:t>
            </a:r>
            <a:endParaRPr lang="en-US" sz="2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4191000" y="1506645"/>
            <a:ext cx="1295400" cy="461665"/>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2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range</a:t>
            </a:r>
            <a:endParaRPr lang="en-US" sz="2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cxnSp>
        <p:nvCxnSpPr>
          <p:cNvPr id="3" name="Straight Arrow Connector 2"/>
          <p:cNvCxnSpPr/>
          <p:nvPr/>
        </p:nvCxnSpPr>
        <p:spPr>
          <a:xfrm>
            <a:off x="1295400" y="2438400"/>
            <a:ext cx="3228975" cy="0"/>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266825" y="3124200"/>
            <a:ext cx="3152775" cy="146649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266825" y="3177444"/>
            <a:ext cx="3152775" cy="63907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371600" y="3886200"/>
            <a:ext cx="3048000" cy="70449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76512" y="1144566"/>
            <a:ext cx="609600" cy="70788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0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j</a:t>
            </a:r>
            <a:endParaRPr lang="en-US" sz="36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5" name="TextBox 14"/>
          <p:cNvSpPr txBox="1"/>
          <p:nvPr/>
        </p:nvSpPr>
        <p:spPr>
          <a:xfrm>
            <a:off x="6172200" y="1498509"/>
            <a:ext cx="2514600" cy="2246769"/>
          </a:xfrm>
          <a:prstGeom prst="rect">
            <a:avLst/>
          </a:prstGeom>
          <a:noFill/>
          <a:ln>
            <a:solidFill>
              <a:srgbClr val="FF0000"/>
            </a:solidFill>
          </a:ln>
        </p:spPr>
        <p:txBody>
          <a:bodyPr wrap="square" rtlCol="0">
            <a:spAutoFit/>
          </a:bodyPr>
          <a:lstStyle/>
          <a:p>
            <a:pPr algn="ctr"/>
            <a:r>
              <a:rPr lang="en-US" sz="2800" b="1" dirty="0" smtClean="0">
                <a:solidFill>
                  <a:srgbClr val="002060"/>
                </a:solidFill>
              </a:rPr>
              <a:t>a function that is both </a:t>
            </a:r>
            <a:r>
              <a:rPr lang="en-US" sz="2800" b="1" u="sng" dirty="0" smtClean="0">
                <a:solidFill>
                  <a:srgbClr val="002060"/>
                </a:solidFill>
              </a:rPr>
              <a:t>onto</a:t>
            </a:r>
            <a:endParaRPr lang="en-US" sz="2800" b="1" dirty="0">
              <a:solidFill>
                <a:srgbClr val="002060"/>
              </a:solidFill>
            </a:endParaRPr>
          </a:p>
          <a:p>
            <a:pPr algn="ctr"/>
            <a:r>
              <a:rPr lang="en-US" sz="2800" b="1" dirty="0">
                <a:solidFill>
                  <a:srgbClr val="002060"/>
                </a:solidFill>
              </a:rPr>
              <a:t>a</a:t>
            </a:r>
            <a:r>
              <a:rPr lang="en-US" sz="2800" b="1" dirty="0" smtClean="0">
                <a:solidFill>
                  <a:srgbClr val="002060"/>
                </a:solidFill>
              </a:rPr>
              <a:t>nd </a:t>
            </a:r>
            <a:r>
              <a:rPr lang="en-US" sz="2800" b="1" u="sng" dirty="0" smtClean="0">
                <a:solidFill>
                  <a:srgbClr val="002060"/>
                </a:solidFill>
              </a:rPr>
              <a:t>1-to-1</a:t>
            </a:r>
            <a:r>
              <a:rPr lang="en-US" sz="2800" b="1" dirty="0" smtClean="0">
                <a:solidFill>
                  <a:srgbClr val="002060"/>
                </a:solidFill>
              </a:rPr>
              <a:t> is called a </a:t>
            </a:r>
            <a:r>
              <a:rPr lang="en-US" sz="2800" b="1" u="sng" dirty="0" smtClean="0">
                <a:solidFill>
                  <a:srgbClr val="002060"/>
                </a:solidFill>
              </a:rPr>
              <a:t>bijection</a:t>
            </a:r>
          </a:p>
        </p:txBody>
      </p:sp>
    </p:spTree>
    <p:extLst>
      <p:ext uri="{BB962C8B-B14F-4D97-AF65-F5344CB8AC3E}">
        <p14:creationId xmlns:p14="http://schemas.microsoft.com/office/powerpoint/2010/main" val="8037920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76200"/>
            <a:ext cx="21336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Cycle Project</a:t>
            </a:r>
          </a:p>
        </p:txBody>
      </p:sp>
      <p:sp>
        <p:nvSpPr>
          <p:cNvPr id="4" name="TextBox 3"/>
          <p:cNvSpPr txBox="1"/>
          <p:nvPr/>
        </p:nvSpPr>
        <p:spPr>
          <a:xfrm>
            <a:off x="152400" y="76200"/>
            <a:ext cx="6781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Functions</a:t>
            </a:r>
            <a:endPar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304800" y="2005548"/>
            <a:ext cx="1371600" cy="3046988"/>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endParaRPr lang="en-US" sz="44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4191000" y="2005548"/>
            <a:ext cx="1295400" cy="3046988"/>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endParaRPr lang="en-US" sz="44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304800" y="1506646"/>
            <a:ext cx="1371600" cy="461665"/>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2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domain</a:t>
            </a:r>
            <a:endParaRPr lang="en-US" sz="2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4191000" y="1506645"/>
            <a:ext cx="1295400" cy="461665"/>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2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range</a:t>
            </a:r>
            <a:endParaRPr lang="en-US" sz="2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cxnSp>
        <p:nvCxnSpPr>
          <p:cNvPr id="3" name="Straight Arrow Connector 2"/>
          <p:cNvCxnSpPr/>
          <p:nvPr/>
        </p:nvCxnSpPr>
        <p:spPr>
          <a:xfrm>
            <a:off x="1295400" y="2438400"/>
            <a:ext cx="3228975" cy="0"/>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266825" y="3124200"/>
            <a:ext cx="3152775" cy="146649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266825" y="3177444"/>
            <a:ext cx="3152775" cy="63907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371600" y="3886200"/>
            <a:ext cx="3048000" cy="70449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76512" y="1144566"/>
            <a:ext cx="609600" cy="70788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0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j</a:t>
            </a:r>
            <a:endParaRPr lang="en-US" sz="36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5" name="TextBox 14"/>
          <p:cNvSpPr txBox="1"/>
          <p:nvPr/>
        </p:nvSpPr>
        <p:spPr>
          <a:xfrm>
            <a:off x="6172200" y="1498509"/>
            <a:ext cx="2514600" cy="1815882"/>
          </a:xfrm>
          <a:prstGeom prst="rect">
            <a:avLst/>
          </a:prstGeom>
          <a:noFill/>
          <a:ln>
            <a:solidFill>
              <a:srgbClr val="FF0000"/>
            </a:solidFill>
          </a:ln>
        </p:spPr>
        <p:txBody>
          <a:bodyPr wrap="square" rtlCol="0">
            <a:spAutoFit/>
          </a:bodyPr>
          <a:lstStyle/>
          <a:p>
            <a:pPr algn="ctr"/>
            <a:r>
              <a:rPr lang="en-US" sz="2800" b="1" dirty="0" smtClean="0">
                <a:solidFill>
                  <a:srgbClr val="002060"/>
                </a:solidFill>
              </a:rPr>
              <a:t>We are interested in a special subset of bijections.</a:t>
            </a:r>
            <a:endParaRPr lang="en-US" sz="2800" b="1" u="sng" dirty="0" smtClean="0">
              <a:solidFill>
                <a:srgbClr val="002060"/>
              </a:solidFill>
            </a:endParaRPr>
          </a:p>
        </p:txBody>
      </p:sp>
    </p:spTree>
    <p:extLst>
      <p:ext uri="{BB962C8B-B14F-4D97-AF65-F5344CB8AC3E}">
        <p14:creationId xmlns:p14="http://schemas.microsoft.com/office/powerpoint/2010/main" val="12714275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3D5328-A22B-4691-979C-5B99340FC640}" type="slidenum">
              <a:rPr lang="en-US" smtClean="0"/>
              <a:pPr/>
              <a:t>53</a:t>
            </a:fld>
            <a:endParaRPr lang="en-US"/>
          </a:p>
        </p:txBody>
      </p:sp>
      <p:sp>
        <p:nvSpPr>
          <p:cNvPr id="3" name="TextBox 2"/>
          <p:cNvSpPr txBox="1"/>
          <p:nvPr/>
        </p:nvSpPr>
        <p:spPr>
          <a:xfrm>
            <a:off x="533400" y="1745900"/>
            <a:ext cx="2209800" cy="954107"/>
          </a:xfrm>
          <a:prstGeom prst="rect">
            <a:avLst/>
          </a:prstGeom>
          <a:solidFill>
            <a:schemeClr val="accent1"/>
          </a:solidFill>
          <a:ln>
            <a:solidFill>
              <a:schemeClr val="accent1"/>
            </a:solidFill>
          </a:ln>
        </p:spPr>
        <p:txBody>
          <a:bodyPr wrap="square" rtlCol="0">
            <a:spAutoFit/>
          </a:bodyPr>
          <a:lstStyle/>
          <a:p>
            <a:pPr algn="ctr"/>
            <a:r>
              <a:rPr lang="en-US" sz="2800" b="1" dirty="0" smtClean="0">
                <a:solidFill>
                  <a:schemeClr val="bg1"/>
                </a:solidFill>
              </a:rPr>
              <a:t>Moment of</a:t>
            </a:r>
          </a:p>
          <a:p>
            <a:pPr algn="ctr"/>
            <a:r>
              <a:rPr lang="en-US" sz="2800" b="1" dirty="0" smtClean="0">
                <a:solidFill>
                  <a:schemeClr val="bg1"/>
                </a:solidFill>
              </a:rPr>
              <a:t>transition.</a:t>
            </a:r>
            <a:endParaRPr lang="en-US" sz="2800"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66800"/>
            <a:ext cx="2209800" cy="496506"/>
          </a:xfrm>
          <a:prstGeom prst="rect">
            <a:avLst/>
          </a:prstGeom>
        </p:spPr>
      </p:pic>
      <p:sp>
        <p:nvSpPr>
          <p:cNvPr id="7" name="TextBox 6"/>
          <p:cNvSpPr txBox="1"/>
          <p:nvPr/>
        </p:nvSpPr>
        <p:spPr>
          <a:xfrm>
            <a:off x="533400" y="4724400"/>
            <a:ext cx="8077200" cy="1323439"/>
          </a:xfrm>
          <a:prstGeom prst="rect">
            <a:avLst/>
          </a:prstGeom>
          <a:noFill/>
        </p:spPr>
        <p:txBody>
          <a:bodyPr wrap="square" rtlCol="0">
            <a:spAutoFit/>
          </a:bodyPr>
          <a:lstStyle/>
          <a:p>
            <a:pPr algn="ctr"/>
            <a:r>
              <a:rPr lang="en-US" sz="8000" b="1" dirty="0" smtClean="0">
                <a:solidFill>
                  <a:srgbClr val="FF0000"/>
                </a:solidFill>
                <a:latin typeface="Amienne" panose="04000508060000020003" pitchFamily="82" charset="0"/>
              </a:rPr>
              <a:t>. . . Karl </a:t>
            </a:r>
            <a:r>
              <a:rPr lang="en-US" sz="8000" b="1" dirty="0" err="1" smtClean="0">
                <a:solidFill>
                  <a:srgbClr val="FF0000"/>
                </a:solidFill>
                <a:latin typeface="Amienne" panose="04000508060000020003" pitchFamily="82" charset="0"/>
              </a:rPr>
              <a:t>kontinues</a:t>
            </a:r>
            <a:r>
              <a:rPr lang="en-US" sz="8000" b="1" dirty="0" smtClean="0">
                <a:solidFill>
                  <a:srgbClr val="FF0000"/>
                </a:solidFill>
                <a:latin typeface="Amienne" panose="04000508060000020003" pitchFamily="82" charset="0"/>
              </a:rPr>
              <a:t> . . .</a:t>
            </a:r>
            <a:endParaRPr lang="en-US" sz="8000" b="1" dirty="0">
              <a:solidFill>
                <a:srgbClr val="FF0000"/>
              </a:solidFill>
              <a:latin typeface="Amienne" panose="04000508060000020003" pitchFamily="8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0" y="445649"/>
            <a:ext cx="5308600" cy="4124496"/>
          </a:xfrm>
          <a:prstGeom prst="rect">
            <a:avLst/>
          </a:prstGeom>
        </p:spPr>
      </p:pic>
    </p:spTree>
    <p:extLst>
      <p:ext uri="{BB962C8B-B14F-4D97-AF65-F5344CB8AC3E}">
        <p14:creationId xmlns:p14="http://schemas.microsoft.com/office/powerpoint/2010/main" val="13902054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76200"/>
            <a:ext cx="21336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Cycle Project</a:t>
            </a:r>
          </a:p>
        </p:txBody>
      </p:sp>
      <p:sp>
        <p:nvSpPr>
          <p:cNvPr id="4" name="TextBox 3"/>
          <p:cNvSpPr txBox="1"/>
          <p:nvPr/>
        </p:nvSpPr>
        <p:spPr>
          <a:xfrm>
            <a:off x="152400" y="76200"/>
            <a:ext cx="6781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Permutations</a:t>
            </a:r>
            <a:endPar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304800" y="2133600"/>
            <a:ext cx="8534400" cy="1508105"/>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Z</a:t>
            </a:r>
            <a:r>
              <a:rPr lang="en-US" sz="4800" b="1" baseline="-25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n</a:t>
            </a: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 = {1, 2, 3, 4, … , n}</a:t>
            </a:r>
          </a:p>
          <a:p>
            <a:pPr algn="ctr"/>
            <a:r>
              <a:rPr lang="en-US" sz="4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so    Z</a:t>
            </a:r>
            <a:r>
              <a:rPr lang="en-US" sz="4400" b="1" baseline="-25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r>
              <a:rPr lang="en-US" sz="4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 </a:t>
            </a:r>
            <a:r>
              <a:rPr lang="en-US" sz="44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 {1, 2, 3, 4, </a:t>
            </a:r>
            <a:r>
              <a:rPr lang="en-US" sz="44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 6}  etc.</a:t>
            </a:r>
            <a:endParaRPr lang="en-US" sz="4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8" name="TextBox 17"/>
          <p:cNvSpPr txBox="1"/>
          <p:nvPr/>
        </p:nvSpPr>
        <p:spPr>
          <a:xfrm>
            <a:off x="304800" y="1524000"/>
            <a:ext cx="14478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Define:</a:t>
            </a:r>
          </a:p>
        </p:txBody>
      </p:sp>
    </p:spTree>
    <p:extLst>
      <p:ext uri="{BB962C8B-B14F-4D97-AF65-F5344CB8AC3E}">
        <p14:creationId xmlns:p14="http://schemas.microsoft.com/office/powerpoint/2010/main" val="38879742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76200"/>
            <a:ext cx="21336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Cycle Project</a:t>
            </a:r>
          </a:p>
        </p:txBody>
      </p:sp>
      <p:sp>
        <p:nvSpPr>
          <p:cNvPr id="4" name="TextBox 3"/>
          <p:cNvSpPr txBox="1"/>
          <p:nvPr/>
        </p:nvSpPr>
        <p:spPr>
          <a:xfrm>
            <a:off x="152400" y="76200"/>
            <a:ext cx="6781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Permutations</a:t>
            </a:r>
            <a:endPar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304800" y="2416076"/>
            <a:ext cx="8534400" cy="2308324"/>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A </a:t>
            </a:r>
            <a:r>
              <a:rPr lang="en-US" sz="4800" b="1" u="sng"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FF0066"/>
                </a:solidFill>
                <a:latin typeface="Arial" panose="020B0604020202020204" pitchFamily="34" charset="0"/>
                <a:cs typeface="Arial" panose="020B0604020202020204" pitchFamily="34" charset="0"/>
              </a:rPr>
              <a:t>permutation</a:t>
            </a: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 is a </a:t>
            </a:r>
            <a:r>
              <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bijection</a:t>
            </a: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 whose domain and range are both Z</a:t>
            </a:r>
            <a:r>
              <a:rPr lang="en-US" sz="4800" b="1" baseline="-25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n</a:t>
            </a: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a:t>
            </a:r>
            <a:endParaRPr lang="en-US" sz="4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304800" y="1524000"/>
            <a:ext cx="14478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Define:</a:t>
            </a:r>
          </a:p>
        </p:txBody>
      </p:sp>
    </p:spTree>
    <p:extLst>
      <p:ext uri="{BB962C8B-B14F-4D97-AF65-F5344CB8AC3E}">
        <p14:creationId xmlns:p14="http://schemas.microsoft.com/office/powerpoint/2010/main" val="11061320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76200"/>
            <a:ext cx="21336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Cycle Project</a:t>
            </a:r>
          </a:p>
        </p:txBody>
      </p:sp>
      <p:sp>
        <p:nvSpPr>
          <p:cNvPr id="4" name="TextBox 3"/>
          <p:cNvSpPr txBox="1"/>
          <p:nvPr/>
        </p:nvSpPr>
        <p:spPr>
          <a:xfrm>
            <a:off x="152400" y="76200"/>
            <a:ext cx="6781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Permutations</a:t>
            </a:r>
            <a:endPar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1828800" y="1395948"/>
            <a:ext cx="1371600" cy="4524315"/>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endParaRPr lang="en-US" sz="44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5715000" y="1395948"/>
            <a:ext cx="1295400" cy="4524315"/>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endParaRPr lang="en-US" sz="44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cxnSp>
        <p:nvCxnSpPr>
          <p:cNvPr id="16" name="Straight Arrow Connector 15"/>
          <p:cNvCxnSpPr/>
          <p:nvPr/>
        </p:nvCxnSpPr>
        <p:spPr>
          <a:xfrm>
            <a:off x="2895600" y="1828800"/>
            <a:ext cx="3276600" cy="0"/>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90825" y="2514600"/>
            <a:ext cx="3381375" cy="146649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790825" y="2567844"/>
            <a:ext cx="3381375" cy="63907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95600" y="3260162"/>
            <a:ext cx="3276600" cy="720932"/>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790825" y="4685588"/>
            <a:ext cx="3381375" cy="800812"/>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819400" y="4685588"/>
            <a:ext cx="3352800" cy="800812"/>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2729084"/>
            <a:ext cx="16002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Example:</a:t>
            </a:r>
          </a:p>
        </p:txBody>
      </p:sp>
    </p:spTree>
    <p:extLst>
      <p:ext uri="{BB962C8B-B14F-4D97-AF65-F5344CB8AC3E}">
        <p14:creationId xmlns:p14="http://schemas.microsoft.com/office/powerpoint/2010/main" val="7073957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76200"/>
            <a:ext cx="21336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Cycle Project</a:t>
            </a:r>
          </a:p>
        </p:txBody>
      </p:sp>
      <p:sp>
        <p:nvSpPr>
          <p:cNvPr id="4" name="TextBox 3"/>
          <p:cNvSpPr txBox="1"/>
          <p:nvPr/>
        </p:nvSpPr>
        <p:spPr>
          <a:xfrm>
            <a:off x="152400" y="76200"/>
            <a:ext cx="6781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Permutations</a:t>
            </a:r>
            <a:endPar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381000" y="1091951"/>
            <a:ext cx="609600" cy="175432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endParaRPr lang="en-US" sz="16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1547813" y="1091951"/>
            <a:ext cx="581025" cy="175432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p>
        </p:txBody>
      </p:sp>
      <p:cxnSp>
        <p:nvCxnSpPr>
          <p:cNvPr id="16" name="Straight Arrow Connector 15"/>
          <p:cNvCxnSpPr/>
          <p:nvPr/>
        </p:nvCxnSpPr>
        <p:spPr>
          <a:xfrm>
            <a:off x="838200" y="1295400"/>
            <a:ext cx="914400" cy="0"/>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200" y="1564537"/>
            <a:ext cx="914400" cy="575115"/>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38200" y="1564537"/>
            <a:ext cx="914400" cy="287557"/>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38200" y="1852094"/>
            <a:ext cx="914400" cy="216687"/>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38200" y="2398778"/>
            <a:ext cx="914400" cy="268222"/>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857250" y="2398778"/>
            <a:ext cx="895350" cy="230919"/>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90800" y="1951709"/>
            <a:ext cx="5791200" cy="1077218"/>
          </a:xfrm>
          <a:prstGeom prst="rect">
            <a:avLst/>
          </a:prstGeom>
          <a:noFill/>
          <a:ln>
            <a:solidFill>
              <a:srgbClr val="FF0000"/>
            </a:solidFill>
          </a:ln>
        </p:spPr>
        <p:txBody>
          <a:bodyPr wrap="square" rtlCol="0">
            <a:spAutoFit/>
          </a:bodyPr>
          <a:lstStyle/>
          <a:p>
            <a:pPr algn="ctr"/>
            <a:r>
              <a:rPr lang="en-US" sz="3200" b="1" dirty="0" smtClean="0">
                <a:solidFill>
                  <a:srgbClr val="002060"/>
                </a:solidFill>
              </a:rPr>
              <a:t>We refer to such a function as a </a:t>
            </a:r>
            <a:r>
              <a:rPr lang="en-US" sz="3200" b="1" u="sng" dirty="0" smtClean="0">
                <a:solidFill>
                  <a:srgbClr val="FF0066"/>
                </a:solidFill>
              </a:rPr>
              <a:t>cycle</a:t>
            </a:r>
            <a:r>
              <a:rPr lang="en-US" sz="3200" b="1" dirty="0" smtClean="0">
                <a:solidFill>
                  <a:srgbClr val="002060"/>
                </a:solidFill>
              </a:rPr>
              <a:t> and represent it as follows:</a:t>
            </a:r>
          </a:p>
        </p:txBody>
      </p:sp>
      <p:sp>
        <p:nvSpPr>
          <p:cNvPr id="24" name="TextBox 23"/>
          <p:cNvSpPr txBox="1"/>
          <p:nvPr/>
        </p:nvSpPr>
        <p:spPr>
          <a:xfrm>
            <a:off x="1066800" y="3355373"/>
            <a:ext cx="67818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(1)(2 4 3)(5 6)</a:t>
            </a:r>
            <a:endParaRPr lang="en-US" sz="6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4" name="TextBox 13"/>
          <p:cNvSpPr txBox="1"/>
          <p:nvPr/>
        </p:nvSpPr>
        <p:spPr>
          <a:xfrm>
            <a:off x="1066800" y="4786621"/>
            <a:ext cx="67818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 4 3)(5 6)</a:t>
            </a:r>
            <a:endParaRPr lang="en-US" sz="6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5" name="TextBox 14"/>
          <p:cNvSpPr txBox="1"/>
          <p:nvPr/>
        </p:nvSpPr>
        <p:spPr>
          <a:xfrm>
            <a:off x="3962400" y="4304882"/>
            <a:ext cx="895350" cy="584775"/>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32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or</a:t>
            </a:r>
            <a:endParaRPr lang="en-US" sz="32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2974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76200"/>
            <a:ext cx="21336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Cycle Project</a:t>
            </a:r>
          </a:p>
        </p:txBody>
      </p:sp>
      <p:sp>
        <p:nvSpPr>
          <p:cNvPr id="4" name="TextBox 3"/>
          <p:cNvSpPr txBox="1"/>
          <p:nvPr/>
        </p:nvSpPr>
        <p:spPr>
          <a:xfrm>
            <a:off x="152400" y="76200"/>
            <a:ext cx="6781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Permutations</a:t>
            </a:r>
            <a:endPar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381000" y="1091951"/>
            <a:ext cx="609600" cy="175432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endParaRPr lang="en-US" sz="16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1547813" y="1091951"/>
            <a:ext cx="581025" cy="175432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p>
        </p:txBody>
      </p:sp>
      <p:cxnSp>
        <p:nvCxnSpPr>
          <p:cNvPr id="16" name="Straight Arrow Connector 15"/>
          <p:cNvCxnSpPr/>
          <p:nvPr/>
        </p:nvCxnSpPr>
        <p:spPr>
          <a:xfrm>
            <a:off x="838200" y="1295400"/>
            <a:ext cx="914400" cy="0"/>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200" y="1564537"/>
            <a:ext cx="914400" cy="575115"/>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38200" y="1564537"/>
            <a:ext cx="914400" cy="287557"/>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38200" y="1852094"/>
            <a:ext cx="914400" cy="216687"/>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38200" y="2398778"/>
            <a:ext cx="914400" cy="268222"/>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857250" y="2398778"/>
            <a:ext cx="895350" cy="230919"/>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438400" y="1981979"/>
            <a:ext cx="5791200" cy="2554545"/>
            <a:chOff x="2438400" y="1981979"/>
            <a:chExt cx="5791200" cy="2554545"/>
          </a:xfrm>
        </p:grpSpPr>
        <p:sp>
          <p:nvSpPr>
            <p:cNvPr id="21" name="TextBox 20"/>
            <p:cNvSpPr txBox="1"/>
            <p:nvPr/>
          </p:nvSpPr>
          <p:spPr>
            <a:xfrm>
              <a:off x="2438400" y="1981979"/>
              <a:ext cx="5791200" cy="2554545"/>
            </a:xfrm>
            <a:prstGeom prst="rect">
              <a:avLst/>
            </a:prstGeom>
            <a:noFill/>
            <a:ln>
              <a:solidFill>
                <a:srgbClr val="FF0000"/>
              </a:solidFill>
            </a:ln>
          </p:spPr>
          <p:txBody>
            <a:bodyPr wrap="square" rtlCol="0">
              <a:spAutoFit/>
            </a:bodyPr>
            <a:lstStyle/>
            <a:p>
              <a:pPr algn="ctr"/>
              <a:r>
                <a:rPr lang="en-US" sz="3200" b="1" dirty="0" smtClean="0">
                  <a:solidFill>
                    <a:srgbClr val="002060"/>
                  </a:solidFill>
                </a:rPr>
                <a:t>We expand this notion and define </a:t>
              </a:r>
              <a:r>
                <a:rPr lang="en-US" sz="3200" b="1" u="sng" dirty="0" smtClean="0">
                  <a:solidFill>
                    <a:srgbClr val="FF0066"/>
                  </a:solidFill>
                </a:rPr>
                <a:t>multiplication</a:t>
              </a:r>
              <a:r>
                <a:rPr lang="en-US" sz="3200" b="1" dirty="0" smtClean="0">
                  <a:solidFill>
                    <a:srgbClr val="002060"/>
                  </a:solidFill>
                </a:rPr>
                <a:t> in terms of composition, by:</a:t>
              </a:r>
            </a:p>
            <a:p>
              <a:pPr algn="ctr"/>
              <a:r>
                <a:rPr lang="en-US" sz="3200" b="1" dirty="0">
                  <a:solidFill>
                    <a:srgbClr val="002060"/>
                  </a:solidFill>
                </a:rPr>
                <a:t>i</a:t>
              </a:r>
              <a:r>
                <a:rPr lang="en-US" sz="3200" b="1" dirty="0" smtClean="0">
                  <a:solidFill>
                    <a:srgbClr val="002060"/>
                  </a:solidFill>
                </a:rPr>
                <a:t>f f and g are cycles, then f x g is defined to be </a:t>
              </a:r>
              <a:r>
                <a:rPr lang="en-US" sz="3200" b="1" dirty="0" smtClean="0">
                  <a:solidFill>
                    <a:srgbClr val="FF0066"/>
                  </a:solidFill>
                </a:rPr>
                <a:t>g </a:t>
              </a:r>
              <a:r>
                <a:rPr lang="en-US" sz="3200" b="1" dirty="0" smtClean="0">
                  <a:solidFill>
                    <a:srgbClr val="FF0066"/>
                  </a:solidFill>
                  <a:sym typeface="Symbol" panose="05050102010706020507" pitchFamily="18" charset="2"/>
                </a:rPr>
                <a:t>  </a:t>
              </a:r>
              <a:r>
                <a:rPr lang="en-US" sz="3200" b="1" dirty="0" smtClean="0">
                  <a:solidFill>
                    <a:srgbClr val="FF0066"/>
                  </a:solidFill>
                </a:rPr>
                <a:t>f</a:t>
              </a:r>
              <a:r>
                <a:rPr lang="en-US" sz="3200" b="1" dirty="0" smtClean="0">
                  <a:solidFill>
                    <a:srgbClr val="002060"/>
                  </a:solidFill>
                </a:rPr>
                <a:t> or </a:t>
              </a:r>
              <a:r>
                <a:rPr lang="en-US" sz="3200" b="1" dirty="0" smtClean="0">
                  <a:solidFill>
                    <a:srgbClr val="FF0066"/>
                  </a:solidFill>
                </a:rPr>
                <a:t>g(f(n))</a:t>
              </a:r>
              <a:r>
                <a:rPr lang="en-US" sz="3200" b="1" dirty="0" smtClean="0">
                  <a:solidFill>
                    <a:srgbClr val="002060"/>
                  </a:solidFill>
                </a:rPr>
                <a:t>.</a:t>
              </a:r>
            </a:p>
          </p:txBody>
        </p:sp>
        <p:sp>
          <p:nvSpPr>
            <p:cNvPr id="2" name="Oval 1"/>
            <p:cNvSpPr/>
            <p:nvPr/>
          </p:nvSpPr>
          <p:spPr>
            <a:xfrm>
              <a:off x="5638800" y="4191000"/>
              <a:ext cx="76200" cy="762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39157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76200"/>
            <a:ext cx="21336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Cycle Project</a:t>
            </a:r>
          </a:p>
        </p:txBody>
      </p:sp>
      <p:sp>
        <p:nvSpPr>
          <p:cNvPr id="4" name="TextBox 3"/>
          <p:cNvSpPr txBox="1"/>
          <p:nvPr/>
        </p:nvSpPr>
        <p:spPr>
          <a:xfrm>
            <a:off x="152400" y="76200"/>
            <a:ext cx="6781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Permutations</a:t>
            </a:r>
            <a:endPar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438149" y="1785182"/>
            <a:ext cx="609600" cy="175432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endParaRPr lang="en-US" sz="16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1604962" y="1785182"/>
            <a:ext cx="581025" cy="175432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p>
        </p:txBody>
      </p:sp>
      <p:cxnSp>
        <p:nvCxnSpPr>
          <p:cNvPr id="16" name="Straight Arrow Connector 15"/>
          <p:cNvCxnSpPr/>
          <p:nvPr/>
        </p:nvCxnSpPr>
        <p:spPr>
          <a:xfrm>
            <a:off x="895349" y="1988631"/>
            <a:ext cx="914400" cy="0"/>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95349" y="2257768"/>
            <a:ext cx="914400" cy="575115"/>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95349" y="2257768"/>
            <a:ext cx="914400" cy="287557"/>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95349" y="2545325"/>
            <a:ext cx="914400" cy="216687"/>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95349" y="3092009"/>
            <a:ext cx="914400" cy="268222"/>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914399" y="3092009"/>
            <a:ext cx="895350" cy="230919"/>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23937" y="3927711"/>
            <a:ext cx="581025" cy="369332"/>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f</a:t>
            </a:r>
            <a:endPar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4" name="TextBox 13"/>
          <p:cNvSpPr txBox="1"/>
          <p:nvPr/>
        </p:nvSpPr>
        <p:spPr>
          <a:xfrm>
            <a:off x="3562349" y="1760031"/>
            <a:ext cx="609600" cy="175432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endParaRPr lang="en-US" sz="16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5" name="TextBox 14"/>
          <p:cNvSpPr txBox="1"/>
          <p:nvPr/>
        </p:nvSpPr>
        <p:spPr>
          <a:xfrm>
            <a:off x="4729162" y="1760031"/>
            <a:ext cx="581025" cy="175432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p>
        </p:txBody>
      </p:sp>
      <p:cxnSp>
        <p:nvCxnSpPr>
          <p:cNvPr id="17" name="Straight Arrow Connector 16"/>
          <p:cNvCxnSpPr/>
          <p:nvPr/>
        </p:nvCxnSpPr>
        <p:spPr>
          <a:xfrm>
            <a:off x="4019549" y="1963480"/>
            <a:ext cx="914400" cy="1396751"/>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019549" y="2232617"/>
            <a:ext cx="914400" cy="575115"/>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019549" y="1926177"/>
            <a:ext cx="914400" cy="593998"/>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019549" y="2520174"/>
            <a:ext cx="914400" cy="216687"/>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019549" y="3037353"/>
            <a:ext cx="914400" cy="29505"/>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038599" y="2207466"/>
            <a:ext cx="895350" cy="1090312"/>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171949" y="3877409"/>
            <a:ext cx="581025" cy="369332"/>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g</a:t>
            </a:r>
          </a:p>
        </p:txBody>
      </p:sp>
      <p:sp>
        <p:nvSpPr>
          <p:cNvPr id="30" name="TextBox 29"/>
          <p:cNvSpPr txBox="1"/>
          <p:nvPr/>
        </p:nvSpPr>
        <p:spPr>
          <a:xfrm>
            <a:off x="2605086" y="2446212"/>
            <a:ext cx="581025" cy="369332"/>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x</a:t>
            </a:r>
            <a:endPar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31" name="TextBox 30"/>
          <p:cNvSpPr txBox="1"/>
          <p:nvPr/>
        </p:nvSpPr>
        <p:spPr>
          <a:xfrm>
            <a:off x="5867400" y="2438400"/>
            <a:ext cx="581025" cy="369332"/>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a:t>
            </a:r>
            <a:endPar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32" name="TextBox 31"/>
          <p:cNvSpPr txBox="1"/>
          <p:nvPr/>
        </p:nvSpPr>
        <p:spPr>
          <a:xfrm>
            <a:off x="6919911" y="1758305"/>
            <a:ext cx="609600" cy="175432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endParaRPr lang="en-US" sz="16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33" name="TextBox 32"/>
          <p:cNvSpPr txBox="1"/>
          <p:nvPr/>
        </p:nvSpPr>
        <p:spPr>
          <a:xfrm>
            <a:off x="8086724" y="1758305"/>
            <a:ext cx="581025" cy="175432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p>
        </p:txBody>
      </p:sp>
      <p:cxnSp>
        <p:nvCxnSpPr>
          <p:cNvPr id="34" name="Straight Arrow Connector 33"/>
          <p:cNvCxnSpPr/>
          <p:nvPr/>
        </p:nvCxnSpPr>
        <p:spPr>
          <a:xfrm>
            <a:off x="7377111" y="1961754"/>
            <a:ext cx="914400" cy="1396751"/>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377111" y="2230891"/>
            <a:ext cx="914400" cy="31443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377111" y="2518449"/>
            <a:ext cx="914400" cy="296013"/>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377111" y="1936603"/>
            <a:ext cx="914400" cy="798533"/>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377111" y="2230891"/>
            <a:ext cx="914400" cy="834242"/>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396161" y="3065133"/>
            <a:ext cx="895350" cy="230919"/>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329486" y="3886934"/>
            <a:ext cx="962025" cy="369332"/>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g(f)</a:t>
            </a:r>
            <a:endPar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0597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68580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48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Semi-interesting tidbit:</a:t>
            </a:r>
            <a:endParaRPr lang="en-US" sz="48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4715" y="304800"/>
            <a:ext cx="1146810" cy="1149969"/>
          </a:xfrm>
          <a:prstGeom prst="rect">
            <a:avLst/>
          </a:prstGeom>
        </p:spPr>
      </p:pic>
      <p:sp>
        <p:nvSpPr>
          <p:cNvPr id="8" name="TextBox 7"/>
          <p:cNvSpPr txBox="1"/>
          <p:nvPr/>
        </p:nvSpPr>
        <p:spPr>
          <a:xfrm>
            <a:off x="533400" y="1676400"/>
            <a:ext cx="8010525" cy="4154984"/>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8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5M x 200 = 1G (5M was $2,000)</a:t>
            </a:r>
          </a:p>
          <a:p>
            <a:pPr algn="ctr"/>
            <a:r>
              <a:rPr lang="en-US" sz="48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200 x 16 = 3,200</a:t>
            </a:r>
          </a:p>
          <a:p>
            <a:pPr algn="ctr"/>
            <a:r>
              <a:rPr lang="en-US" sz="48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3,200 x $2,000 = </a:t>
            </a:r>
          </a:p>
          <a:p>
            <a:pPr algn="ctr"/>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FF0066"/>
                </a:solidFill>
                <a:latin typeface="Impact" panose="020B0806030902050204" pitchFamily="34" charset="0"/>
              </a:rPr>
              <a:t>$6,400,000</a:t>
            </a:r>
          </a:p>
          <a:p>
            <a:pPr algn="ctr"/>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I got 16G in W-M for $5</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Tree>
    <p:extLst>
      <p:ext uri="{BB962C8B-B14F-4D97-AF65-F5344CB8AC3E}">
        <p14:creationId xmlns:p14="http://schemas.microsoft.com/office/powerpoint/2010/main" val="88161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76200"/>
            <a:ext cx="21336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Cycle Project</a:t>
            </a:r>
          </a:p>
        </p:txBody>
      </p:sp>
      <p:sp>
        <p:nvSpPr>
          <p:cNvPr id="4" name="TextBox 3"/>
          <p:cNvSpPr txBox="1"/>
          <p:nvPr/>
        </p:nvSpPr>
        <p:spPr>
          <a:xfrm>
            <a:off x="152400" y="76200"/>
            <a:ext cx="6781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Permutations</a:t>
            </a:r>
            <a:endPar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438149" y="1785182"/>
            <a:ext cx="609600" cy="175432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endParaRPr lang="en-US" sz="16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1604962" y="1785182"/>
            <a:ext cx="581025" cy="175432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p>
        </p:txBody>
      </p:sp>
      <p:cxnSp>
        <p:nvCxnSpPr>
          <p:cNvPr id="16" name="Straight Arrow Connector 15"/>
          <p:cNvCxnSpPr/>
          <p:nvPr/>
        </p:nvCxnSpPr>
        <p:spPr>
          <a:xfrm>
            <a:off x="895349" y="1988631"/>
            <a:ext cx="914400" cy="0"/>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95349" y="2257768"/>
            <a:ext cx="914400" cy="575115"/>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95349" y="2257768"/>
            <a:ext cx="914400" cy="287557"/>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95349" y="2545325"/>
            <a:ext cx="914400" cy="216687"/>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95349" y="3092009"/>
            <a:ext cx="914400" cy="268222"/>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914399" y="3092009"/>
            <a:ext cx="895350" cy="230919"/>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23937" y="3927711"/>
            <a:ext cx="581025" cy="369332"/>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f</a:t>
            </a:r>
            <a:endPar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4" name="TextBox 13"/>
          <p:cNvSpPr txBox="1"/>
          <p:nvPr/>
        </p:nvSpPr>
        <p:spPr>
          <a:xfrm>
            <a:off x="3562349" y="1760031"/>
            <a:ext cx="609600" cy="175432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endParaRPr lang="en-US" sz="16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15" name="TextBox 14"/>
          <p:cNvSpPr txBox="1"/>
          <p:nvPr/>
        </p:nvSpPr>
        <p:spPr>
          <a:xfrm>
            <a:off x="4729162" y="1760031"/>
            <a:ext cx="581025" cy="175432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p>
        </p:txBody>
      </p:sp>
      <p:cxnSp>
        <p:nvCxnSpPr>
          <p:cNvPr id="17" name="Straight Arrow Connector 16"/>
          <p:cNvCxnSpPr/>
          <p:nvPr/>
        </p:nvCxnSpPr>
        <p:spPr>
          <a:xfrm>
            <a:off x="4019549" y="1963480"/>
            <a:ext cx="914400" cy="1396751"/>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019549" y="2232617"/>
            <a:ext cx="914400" cy="575115"/>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019549" y="1926177"/>
            <a:ext cx="914400" cy="593998"/>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019549" y="2520174"/>
            <a:ext cx="914400" cy="216687"/>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019549" y="3037353"/>
            <a:ext cx="914400" cy="29505"/>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038599" y="2207466"/>
            <a:ext cx="895350" cy="1090312"/>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171949" y="3877409"/>
            <a:ext cx="581025" cy="369332"/>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g</a:t>
            </a:r>
          </a:p>
        </p:txBody>
      </p:sp>
      <p:sp>
        <p:nvSpPr>
          <p:cNvPr id="30" name="TextBox 29"/>
          <p:cNvSpPr txBox="1"/>
          <p:nvPr/>
        </p:nvSpPr>
        <p:spPr>
          <a:xfrm>
            <a:off x="2605086" y="2446212"/>
            <a:ext cx="581025" cy="369332"/>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x</a:t>
            </a:r>
            <a:endPar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31" name="TextBox 30"/>
          <p:cNvSpPr txBox="1"/>
          <p:nvPr/>
        </p:nvSpPr>
        <p:spPr>
          <a:xfrm>
            <a:off x="5867400" y="2438400"/>
            <a:ext cx="581025" cy="369332"/>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a:t>
            </a:r>
            <a:endPar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32" name="TextBox 31"/>
          <p:cNvSpPr txBox="1"/>
          <p:nvPr/>
        </p:nvSpPr>
        <p:spPr>
          <a:xfrm>
            <a:off x="6919911" y="1758305"/>
            <a:ext cx="609600" cy="175432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endParaRPr lang="en-US" sz="16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33" name="TextBox 32"/>
          <p:cNvSpPr txBox="1"/>
          <p:nvPr/>
        </p:nvSpPr>
        <p:spPr>
          <a:xfrm>
            <a:off x="8086724" y="1758305"/>
            <a:ext cx="581025" cy="1754326"/>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3</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4</a:t>
            </a:r>
          </a:p>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5</a:t>
            </a:r>
          </a:p>
          <a:p>
            <a:pPr algn="ctr"/>
            <a:r>
              <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6</a:t>
            </a:r>
          </a:p>
        </p:txBody>
      </p:sp>
      <p:cxnSp>
        <p:nvCxnSpPr>
          <p:cNvPr id="34" name="Straight Arrow Connector 33"/>
          <p:cNvCxnSpPr/>
          <p:nvPr/>
        </p:nvCxnSpPr>
        <p:spPr>
          <a:xfrm>
            <a:off x="7377111" y="1961754"/>
            <a:ext cx="914400" cy="1396751"/>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377111" y="2230891"/>
            <a:ext cx="914400" cy="31443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377111" y="2518449"/>
            <a:ext cx="914400" cy="296013"/>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377111" y="1936603"/>
            <a:ext cx="914400" cy="798533"/>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377111" y="2230891"/>
            <a:ext cx="914400" cy="834242"/>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396161" y="3065133"/>
            <a:ext cx="895350" cy="230919"/>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329486" y="3886934"/>
            <a:ext cx="962025" cy="369332"/>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g(f)</a:t>
            </a:r>
            <a:endParaRPr lang="en-US"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41" name="TextBox 40"/>
          <p:cNvSpPr txBox="1"/>
          <p:nvPr/>
        </p:nvSpPr>
        <p:spPr>
          <a:xfrm>
            <a:off x="1157287" y="4897520"/>
            <a:ext cx="6929437" cy="523220"/>
          </a:xfrm>
          <a:prstGeom prst="rect">
            <a:avLst/>
          </a:prstGeom>
          <a:noFill/>
          <a:ln w="25400">
            <a:solidFill>
              <a:srgbClr val="FF0066"/>
            </a:solidFill>
          </a:ln>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2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 4 3)(5 6)  x  (1 6 2 4 3)  =  (1 6 5 2 3 4)</a:t>
            </a:r>
            <a:endParaRPr lang="en-US" sz="2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935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76200"/>
            <a:ext cx="21336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Cycle Project</a:t>
            </a:r>
          </a:p>
        </p:txBody>
      </p:sp>
      <p:sp>
        <p:nvSpPr>
          <p:cNvPr id="4" name="TextBox 3"/>
          <p:cNvSpPr txBox="1"/>
          <p:nvPr/>
        </p:nvSpPr>
        <p:spPr>
          <a:xfrm>
            <a:off x="152400" y="76200"/>
            <a:ext cx="6781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Permutations</a:t>
            </a:r>
            <a:endPar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41" name="TextBox 40"/>
          <p:cNvSpPr txBox="1"/>
          <p:nvPr/>
        </p:nvSpPr>
        <p:spPr>
          <a:xfrm>
            <a:off x="304800" y="1447800"/>
            <a:ext cx="5486400" cy="830997"/>
          </a:xfrm>
          <a:prstGeom prst="rect">
            <a:avLst/>
          </a:prstGeom>
          <a:noFill/>
          <a:ln>
            <a:solidFill>
              <a:srgbClr val="FF0000"/>
            </a:solidFill>
          </a:ln>
        </p:spPr>
        <p:txBody>
          <a:bodyPr wrap="square" rtlCol="0">
            <a:spAutoFit/>
          </a:bodyPr>
          <a:lstStyle/>
          <a:p>
            <a:pPr algn="ctr"/>
            <a:r>
              <a:rPr lang="en-US" sz="4800" b="1" dirty="0" smtClean="0">
                <a:solidFill>
                  <a:srgbClr val="002060"/>
                </a:solidFill>
              </a:rPr>
              <a:t>So . . . things like . . .</a:t>
            </a:r>
          </a:p>
        </p:txBody>
      </p:sp>
      <p:sp>
        <p:nvSpPr>
          <p:cNvPr id="42" name="TextBox 41"/>
          <p:cNvSpPr txBox="1"/>
          <p:nvPr/>
        </p:nvSpPr>
        <p:spPr>
          <a:xfrm>
            <a:off x="1238250" y="2895600"/>
            <a:ext cx="67818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 4 3)(5 6)]</a:t>
            </a:r>
            <a:r>
              <a:rPr lang="en-US" sz="6000" b="1" baseline="30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8</a:t>
            </a:r>
            <a:endParaRPr lang="en-US" sz="6000" b="1" baseline="30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43" name="TextBox 42"/>
          <p:cNvSpPr txBox="1"/>
          <p:nvPr/>
        </p:nvSpPr>
        <p:spPr>
          <a:xfrm>
            <a:off x="3810000" y="4648200"/>
            <a:ext cx="4800600" cy="830997"/>
          </a:xfrm>
          <a:prstGeom prst="rect">
            <a:avLst/>
          </a:prstGeom>
          <a:noFill/>
          <a:ln>
            <a:solidFill>
              <a:srgbClr val="FF0000"/>
            </a:solidFill>
          </a:ln>
        </p:spPr>
        <p:txBody>
          <a:bodyPr wrap="square" rtlCol="0">
            <a:spAutoFit/>
          </a:bodyPr>
          <a:lstStyle/>
          <a:p>
            <a:pPr algn="ctr"/>
            <a:r>
              <a:rPr lang="en-US" sz="4800" b="1" dirty="0" smtClean="0">
                <a:solidFill>
                  <a:srgbClr val="002060"/>
                </a:solidFill>
              </a:rPr>
              <a:t>. . . make sense!</a:t>
            </a:r>
          </a:p>
        </p:txBody>
      </p:sp>
    </p:spTree>
    <p:extLst>
      <p:ext uri="{BB962C8B-B14F-4D97-AF65-F5344CB8AC3E}">
        <p14:creationId xmlns:p14="http://schemas.microsoft.com/office/powerpoint/2010/main" val="9063063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76200"/>
            <a:ext cx="2133600" cy="533400"/>
          </a:xfrm>
          <a:prstGeom prst="rect">
            <a:avLst/>
          </a:prstGeom>
          <a:noFill/>
          <a:ln>
            <a:solidFill>
              <a:srgbClr val="FF0000"/>
            </a:solidFill>
          </a:ln>
        </p:spPr>
        <p:txBody>
          <a:bodyPr wrap="square" rtlCol="0">
            <a:spAutoFit/>
          </a:bodyPr>
          <a:lstStyle/>
          <a:p>
            <a:pPr algn="ctr"/>
            <a:r>
              <a:rPr lang="en-US" sz="2800" b="1" dirty="0" smtClean="0">
                <a:solidFill>
                  <a:srgbClr val="002060"/>
                </a:solidFill>
              </a:rPr>
              <a:t>Cycle Project</a:t>
            </a:r>
          </a:p>
        </p:txBody>
      </p:sp>
      <p:sp>
        <p:nvSpPr>
          <p:cNvPr id="4" name="TextBox 3"/>
          <p:cNvSpPr txBox="1"/>
          <p:nvPr/>
        </p:nvSpPr>
        <p:spPr>
          <a:xfrm>
            <a:off x="152400" y="76200"/>
            <a:ext cx="6781800" cy="830997"/>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48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Permutations</a:t>
            </a:r>
            <a:endParaRPr lang="en-US" sz="48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41" name="TextBox 40"/>
          <p:cNvSpPr txBox="1"/>
          <p:nvPr/>
        </p:nvSpPr>
        <p:spPr>
          <a:xfrm>
            <a:off x="304800" y="1346537"/>
            <a:ext cx="8229600" cy="1446550"/>
          </a:xfrm>
          <a:prstGeom prst="rect">
            <a:avLst/>
          </a:prstGeom>
          <a:noFill/>
          <a:ln>
            <a:solidFill>
              <a:srgbClr val="FF0000"/>
            </a:solidFill>
          </a:ln>
        </p:spPr>
        <p:txBody>
          <a:bodyPr wrap="square" rtlCol="0">
            <a:spAutoFit/>
          </a:bodyPr>
          <a:lstStyle/>
          <a:p>
            <a:pPr algn="ctr"/>
            <a:r>
              <a:rPr lang="en-US" sz="2000" b="1" dirty="0" smtClean="0">
                <a:solidFill>
                  <a:srgbClr val="002060"/>
                </a:solidFill>
              </a:rPr>
              <a:t>It doesn’t take too long for things to start getting a little wacky real fast and you realize some serious computing power would help get some results. </a:t>
            </a:r>
          </a:p>
          <a:p>
            <a:pPr algn="ctr"/>
            <a:endParaRPr lang="en-US" sz="2000" b="1" dirty="0">
              <a:solidFill>
                <a:srgbClr val="002060"/>
              </a:solidFill>
            </a:endParaRPr>
          </a:p>
          <a:p>
            <a:pPr algn="ctr"/>
            <a:r>
              <a:rPr lang="en-US" sz="2800" b="1" dirty="0" smtClean="0">
                <a:solidFill>
                  <a:srgbClr val="FF0000"/>
                </a:solidFill>
              </a:rPr>
              <a:t>After careful pondering, we decide to investigate:</a:t>
            </a:r>
          </a:p>
        </p:txBody>
      </p:sp>
      <p:sp>
        <p:nvSpPr>
          <p:cNvPr id="42" name="TextBox 41"/>
          <p:cNvSpPr txBox="1"/>
          <p:nvPr/>
        </p:nvSpPr>
        <p:spPr>
          <a:xfrm>
            <a:off x="257175" y="3429000"/>
            <a:ext cx="8534400" cy="1118255"/>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40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(1,2,3,…,n</a:t>
            </a:r>
            <a:r>
              <a:rPr lang="en-US" sz="4000" b="1" baseline="-25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a:t>
            </a:r>
            <a:r>
              <a:rPr lang="en-US" sz="40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a:t>
            </a:r>
            <a:r>
              <a:rPr lang="en-US" sz="4000" b="1" baseline="30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k1</a:t>
            </a:r>
            <a:r>
              <a:rPr lang="en-US" sz="40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 x </a:t>
            </a:r>
            <a:r>
              <a:rPr lang="en-US" sz="4000" b="1"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(1,2,3,…,</a:t>
            </a:r>
            <a:r>
              <a:rPr lang="en-US" sz="40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n</a:t>
            </a:r>
            <a:r>
              <a:rPr lang="en-US" sz="4000" b="1" baseline="-25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2</a:t>
            </a:r>
            <a:r>
              <a:rPr lang="en-US" sz="40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a:t>
            </a:r>
            <a:r>
              <a:rPr lang="en-US" sz="4000" b="1" baseline="30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k2</a:t>
            </a:r>
            <a:r>
              <a:rPr lang="en-US" sz="4000" b="1"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rPr>
              <a:t> = ? </a:t>
            </a:r>
            <a:endParaRPr lang="en-US" sz="4000" b="1" baseline="30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a:p>
            <a:pPr algn="ctr"/>
            <a:endParaRPr lang="en-US" sz="4000" b="1" baseline="30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Arial" panose="020B0604020202020204" pitchFamily="34" charset="0"/>
              <a:cs typeface="Arial" panose="020B0604020202020204" pitchFamily="34" charset="0"/>
            </a:endParaRPr>
          </a:p>
        </p:txBody>
      </p:sp>
      <p:sp>
        <p:nvSpPr>
          <p:cNvPr id="43" name="TextBox 42"/>
          <p:cNvSpPr txBox="1"/>
          <p:nvPr/>
        </p:nvSpPr>
        <p:spPr>
          <a:xfrm>
            <a:off x="304800" y="4869359"/>
            <a:ext cx="8229600" cy="769441"/>
          </a:xfrm>
          <a:prstGeom prst="rect">
            <a:avLst/>
          </a:prstGeom>
          <a:noFill/>
          <a:ln>
            <a:solidFill>
              <a:srgbClr val="FF0000"/>
            </a:solidFill>
          </a:ln>
        </p:spPr>
        <p:txBody>
          <a:bodyPr wrap="square" rtlCol="0">
            <a:spAutoFit/>
          </a:bodyPr>
          <a:lstStyle/>
          <a:p>
            <a:pPr algn="ctr"/>
            <a:r>
              <a:rPr lang="en-US" sz="4400" b="1" dirty="0" smtClean="0">
                <a:solidFill>
                  <a:srgbClr val="002060"/>
                </a:solidFill>
              </a:rPr>
              <a:t>It’s more than a semester’s work.</a:t>
            </a:r>
          </a:p>
        </p:txBody>
      </p:sp>
    </p:spTree>
    <p:extLst>
      <p:ext uri="{BB962C8B-B14F-4D97-AF65-F5344CB8AC3E}">
        <p14:creationId xmlns:p14="http://schemas.microsoft.com/office/powerpoint/2010/main" val="5398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229600" cy="1676400"/>
          </a:xfrm>
        </p:spPr>
        <p:txBody>
          <a:bodyPr vert="horz" anchor="ctr" anchorCtr="0">
            <a:noAutofit/>
          </a:bodyPr>
          <a:lstStyle/>
          <a:p>
            <a:r>
              <a:rPr lang="en-US" sz="5400" b="1" dirty="0" smtClean="0"/>
              <a:t>Sustaining HPC Curricula</a:t>
            </a:r>
            <a:br>
              <a:rPr lang="en-US" sz="5400" b="1" dirty="0" smtClean="0"/>
            </a:br>
            <a:r>
              <a:rPr lang="en-US" sz="4800" b="1" dirty="0" smtClean="0"/>
              <a:t>at a Regional Institution</a:t>
            </a:r>
            <a:endParaRPr lang="en-US" sz="48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7100" y="3025340"/>
            <a:ext cx="2209800" cy="496506"/>
          </a:xfrm>
          <a:prstGeom prst="rect">
            <a:avLst/>
          </a:prstGeom>
        </p:spPr>
      </p:pic>
      <p:sp>
        <p:nvSpPr>
          <p:cNvPr id="5" name="TextBox 4"/>
          <p:cNvSpPr txBox="1"/>
          <p:nvPr/>
        </p:nvSpPr>
        <p:spPr>
          <a:xfrm>
            <a:off x="609600" y="4089737"/>
            <a:ext cx="80772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CURRICULA CONCLUSIONS</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Tree>
    <p:extLst>
      <p:ext uri="{BB962C8B-B14F-4D97-AF65-F5344CB8AC3E}">
        <p14:creationId xmlns:p14="http://schemas.microsoft.com/office/powerpoint/2010/main" val="6058647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0"/>
            <a:ext cx="80772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CURRICULA CONCLUSIONS</a:t>
            </a:r>
          </a:p>
        </p:txBody>
      </p:sp>
      <p:sp>
        <p:nvSpPr>
          <p:cNvPr id="6" name="TextBox 5"/>
          <p:cNvSpPr txBox="1"/>
          <p:nvPr/>
        </p:nvSpPr>
        <p:spPr>
          <a:xfrm>
            <a:off x="381000" y="1572905"/>
            <a:ext cx="8458200" cy="4154984"/>
          </a:xfrm>
          <a:prstGeom prst="rect">
            <a:avLst/>
          </a:prstGeom>
          <a:noFill/>
        </p:spPr>
        <p:txBody>
          <a:bodyPr wrap="square" rtlCol="0">
            <a:spAutoFit/>
          </a:bodyPr>
          <a:lstStyle/>
          <a:p>
            <a:pPr marL="571500" indent="-571500">
              <a:buFont typeface="Arial" panose="020B0604020202020204" pitchFamily="34" charset="0"/>
              <a:buChar char="•"/>
            </a:pPr>
            <a:r>
              <a:rPr lang="en-US" sz="3200" b="1" dirty="0" smtClean="0">
                <a:solidFill>
                  <a:srgbClr val="002060"/>
                </a:solidFill>
              </a:rPr>
              <a:t>This is very subjective – use your judgement</a:t>
            </a:r>
          </a:p>
          <a:p>
            <a:pPr marL="571500" indent="-571500">
              <a:buFont typeface="Arial" panose="020B0604020202020204" pitchFamily="34" charset="0"/>
              <a:buChar char="•"/>
            </a:pPr>
            <a:r>
              <a:rPr lang="en-US" sz="3200" b="1" dirty="0" smtClean="0">
                <a:solidFill>
                  <a:srgbClr val="002060"/>
                </a:solidFill>
              </a:rPr>
              <a:t>Make sure students get the basics of MPI</a:t>
            </a:r>
          </a:p>
          <a:p>
            <a:pPr marL="1028700" lvl="1" indent="-571500">
              <a:buFont typeface="Arial" panose="020B0604020202020204" pitchFamily="34" charset="0"/>
              <a:buChar char="•"/>
            </a:pPr>
            <a:r>
              <a:rPr lang="en-US" sz="3200" b="1" dirty="0" smtClean="0">
                <a:solidFill>
                  <a:srgbClr val="002060"/>
                </a:solidFill>
              </a:rPr>
              <a:t>Use the heck out of “Hello World”</a:t>
            </a:r>
          </a:p>
          <a:p>
            <a:pPr marL="571500" indent="-571500">
              <a:buFont typeface="Arial" panose="020B0604020202020204" pitchFamily="34" charset="0"/>
              <a:buChar char="•"/>
            </a:pPr>
            <a:r>
              <a:rPr lang="en-US" sz="3200" b="1" dirty="0" smtClean="0">
                <a:solidFill>
                  <a:srgbClr val="002060"/>
                </a:solidFill>
              </a:rPr>
              <a:t>Use C++ and C. It’s good to get the diversity</a:t>
            </a:r>
          </a:p>
          <a:p>
            <a:pPr marL="571500" indent="-571500">
              <a:buFont typeface="Arial" panose="020B0604020202020204" pitchFamily="34" charset="0"/>
              <a:buChar char="•"/>
            </a:pPr>
            <a:r>
              <a:rPr lang="en-US" sz="3200" b="1" dirty="0" smtClean="0">
                <a:solidFill>
                  <a:srgbClr val="002060"/>
                </a:solidFill>
              </a:rPr>
              <a:t>Call upon your peers</a:t>
            </a:r>
          </a:p>
          <a:p>
            <a:pPr marL="1028700" lvl="1" indent="-571500">
              <a:buFont typeface="Arial" panose="020B0604020202020204" pitchFamily="34" charset="0"/>
              <a:buChar char="•"/>
            </a:pPr>
            <a:r>
              <a:rPr lang="en-US" sz="3200" b="1" dirty="0" smtClean="0">
                <a:solidFill>
                  <a:srgbClr val="002060"/>
                </a:solidFill>
              </a:rPr>
              <a:t>Karl has a great library of programs</a:t>
            </a:r>
          </a:p>
          <a:p>
            <a:pPr marL="571500" indent="-571500">
              <a:buFont typeface="Arial" panose="020B0604020202020204" pitchFamily="34" charset="0"/>
              <a:buChar char="•"/>
            </a:pPr>
            <a:r>
              <a:rPr lang="en-US" sz="3600" b="1" u="sng" dirty="0" smtClean="0">
                <a:solidFill>
                  <a:srgbClr val="FF0000"/>
                </a:solidFill>
              </a:rPr>
              <a:t>Remember that HPC is where it’s at and where it’s going!!!</a:t>
            </a:r>
            <a:endParaRPr lang="en-US" sz="3600" b="1" u="sng" dirty="0">
              <a:solidFill>
                <a:srgbClr val="FF0000"/>
              </a:solidFill>
            </a:endParaRPr>
          </a:p>
        </p:txBody>
      </p:sp>
    </p:spTree>
    <p:extLst>
      <p:ext uri="{BB962C8B-B14F-4D97-AF65-F5344CB8AC3E}">
        <p14:creationId xmlns:p14="http://schemas.microsoft.com/office/powerpoint/2010/main" val="189619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239548"/>
            <a:ext cx="2209800" cy="496506"/>
          </a:xfrm>
          <a:prstGeom prst="rect">
            <a:avLst/>
          </a:prstGeom>
        </p:spPr>
      </p:pic>
      <p:sp>
        <p:nvSpPr>
          <p:cNvPr id="5" name="TextBox 4"/>
          <p:cNvSpPr txBox="1"/>
          <p:nvPr/>
        </p:nvSpPr>
        <p:spPr>
          <a:xfrm>
            <a:off x="1219200" y="3124200"/>
            <a:ext cx="3733800" cy="1938992"/>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WINDOW PRIZE!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819400"/>
            <a:ext cx="2987113" cy="286762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2" y="695231"/>
            <a:ext cx="1514118" cy="1495425"/>
          </a:xfrm>
          <a:prstGeom prst="rect">
            <a:avLst/>
          </a:prstGeom>
        </p:spPr>
      </p:pic>
      <p:sp>
        <p:nvSpPr>
          <p:cNvPr id="9" name="TextBox 8"/>
          <p:cNvSpPr txBox="1"/>
          <p:nvPr/>
        </p:nvSpPr>
        <p:spPr>
          <a:xfrm>
            <a:off x="1524000" y="842780"/>
            <a:ext cx="7301938" cy="1200329"/>
          </a:xfrm>
          <a:prstGeom prst="rect">
            <a:avLst/>
          </a:prstGeom>
          <a:noFill/>
        </p:spPr>
        <p:txBody>
          <a:bodyPr wrap="square" rtlCol="0">
            <a:spAutoFit/>
          </a:bodyPr>
          <a:lstStyle/>
          <a:p>
            <a:pPr algn="ctr"/>
            <a:r>
              <a:rPr lang="en-US" sz="7200" b="1" dirty="0" smtClean="0">
                <a:solidFill>
                  <a:srgbClr val="FF0000"/>
                </a:solidFill>
                <a:latin typeface="Amienne" panose="04000508060000020003" pitchFamily="82" charset="0"/>
              </a:rPr>
              <a:t>. . . Mike announces another  . . .</a:t>
            </a:r>
            <a:endParaRPr lang="en-US" sz="7200" b="1" dirty="0">
              <a:solidFill>
                <a:srgbClr val="FF0000"/>
              </a:solidFill>
              <a:latin typeface="Amienne" panose="04000508060000020003" pitchFamily="82" charset="0"/>
            </a:endParaRPr>
          </a:p>
        </p:txBody>
      </p:sp>
    </p:spTree>
    <p:extLst>
      <p:ext uri="{BB962C8B-B14F-4D97-AF65-F5344CB8AC3E}">
        <p14:creationId xmlns:p14="http://schemas.microsoft.com/office/powerpoint/2010/main" val="28488596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457200"/>
            <a:ext cx="68580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WINDOW PRIZE!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8" name="TextBox 7"/>
          <p:cNvSpPr txBox="1"/>
          <p:nvPr/>
        </p:nvSpPr>
        <p:spPr>
          <a:xfrm>
            <a:off x="838200" y="4953000"/>
            <a:ext cx="75438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What the heck is this?</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807692"/>
            <a:ext cx="2987113" cy="2867628"/>
          </a:xfrm>
          <a:prstGeom prst="rect">
            <a:avLst/>
          </a:prstGeom>
        </p:spPr>
      </p:pic>
    </p:spTree>
    <p:extLst>
      <p:ext uri="{BB962C8B-B14F-4D97-AF65-F5344CB8AC3E}">
        <p14:creationId xmlns:p14="http://schemas.microsoft.com/office/powerpoint/2010/main" val="42175146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457200"/>
            <a:ext cx="68580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WINDOW PRIZE!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8" name="TextBox 7"/>
          <p:cNvSpPr txBox="1"/>
          <p:nvPr/>
        </p:nvSpPr>
        <p:spPr>
          <a:xfrm>
            <a:off x="4038600" y="1905000"/>
            <a:ext cx="4648200" cy="2862322"/>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36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This </a:t>
            </a:r>
            <a:r>
              <a:rPr lang="en-US" sz="3600" u="sng" dirty="0" err="1"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FF0066"/>
                </a:solidFill>
                <a:latin typeface="Impact" panose="020B0806030902050204" pitchFamily="34" charset="0"/>
              </a:rPr>
              <a:t>Televideo</a:t>
            </a:r>
            <a:r>
              <a:rPr lang="en-US" sz="3600" u="sng"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FF0066"/>
                </a:solidFill>
                <a:latin typeface="Impact" panose="020B0806030902050204" pitchFamily="34" charset="0"/>
              </a:rPr>
              <a:t> 802</a:t>
            </a:r>
            <a:r>
              <a:rPr lang="en-US" sz="36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 dog had a </a:t>
            </a:r>
            <a:r>
              <a:rPr lang="en-US" sz="3600" dirty="0" err="1"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Zilog</a:t>
            </a:r>
            <a:r>
              <a:rPr lang="en-US" sz="36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 Z-80 8-bit processor. What was the name of its very popular OS? </a:t>
            </a:r>
            <a:endParaRPr lang="en-US" sz="36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828800"/>
            <a:ext cx="2987113" cy="2867628"/>
          </a:xfrm>
          <a:prstGeom prst="rect">
            <a:avLst/>
          </a:prstGeom>
        </p:spPr>
      </p:pic>
    </p:spTree>
    <p:extLst>
      <p:ext uri="{BB962C8B-B14F-4D97-AF65-F5344CB8AC3E}">
        <p14:creationId xmlns:p14="http://schemas.microsoft.com/office/powerpoint/2010/main" val="38511156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457200"/>
            <a:ext cx="6858000" cy="1015663"/>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60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WINDOW PRIZE!</a:t>
            </a:r>
            <a:endParaRPr lang="en-US" sz="60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sp>
        <p:nvSpPr>
          <p:cNvPr id="8" name="TextBox 7"/>
          <p:cNvSpPr txBox="1"/>
          <p:nvPr/>
        </p:nvSpPr>
        <p:spPr>
          <a:xfrm>
            <a:off x="4038600" y="1905000"/>
            <a:ext cx="4648200" cy="2862322"/>
          </a:xfrm>
          <a:prstGeom prst="rect">
            <a:avLst/>
          </a:prstGeom>
          <a:noFill/>
          <a:effectLst>
            <a:glow rad="228600">
              <a:schemeClr val="accent1">
                <a:satMod val="175000"/>
                <a:alpha val="40000"/>
              </a:schemeClr>
            </a:glow>
            <a:innerShdw blurRad="635000" dist="127000" dir="2700000">
              <a:prstClr val="black"/>
            </a:innerShdw>
          </a:effectLst>
          <a:scene3d>
            <a:camera prst="orthographicFront"/>
            <a:lightRig rig="threePt" dir="t"/>
          </a:scene3d>
          <a:sp3d prstMaterial="metal"/>
        </p:spPr>
        <p:txBody>
          <a:bodyPr wrap="square" rtlCol="0">
            <a:spAutoFit/>
          </a:bodyPr>
          <a:lstStyle/>
          <a:p>
            <a:pPr algn="ctr"/>
            <a:r>
              <a:rPr lang="en-US" sz="36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This </a:t>
            </a:r>
            <a:r>
              <a:rPr lang="en-US" sz="3600" u="sng" dirty="0" err="1"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FF0066"/>
                </a:solidFill>
                <a:latin typeface="Impact" panose="020B0806030902050204" pitchFamily="34" charset="0"/>
              </a:rPr>
              <a:t>Televideo</a:t>
            </a:r>
            <a:r>
              <a:rPr lang="en-US" sz="3600" u="sng"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FF0066"/>
                </a:solidFill>
                <a:latin typeface="Impact" panose="020B0806030902050204" pitchFamily="34" charset="0"/>
              </a:rPr>
              <a:t> 802</a:t>
            </a:r>
            <a:r>
              <a:rPr lang="en-US" sz="36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 dog had a </a:t>
            </a:r>
            <a:r>
              <a:rPr lang="en-US" sz="3600" dirty="0" err="1"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Zilog</a:t>
            </a:r>
            <a:r>
              <a:rPr lang="en-US" sz="3600" dirty="0" smtClean="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rPr>
              <a:t> Z-80 8-bit processor. What was the name of its very popular OS? </a:t>
            </a:r>
            <a:endParaRPr lang="en-US" sz="3600" dirty="0">
              <a:ln>
                <a:gradFill flip="none" rotWithShape="1">
                  <a:gsLst>
                    <a:gs pos="9000">
                      <a:schemeClr val="bg2">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solidFill>
                <a:srgbClr val="002060"/>
              </a:solidFill>
              <a:latin typeface="Impact" panose="020B080603090205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828800"/>
            <a:ext cx="2987113" cy="2867628"/>
          </a:xfrm>
          <a:prstGeom prst="rect">
            <a:avLst/>
          </a:prstGeom>
        </p:spPr>
      </p:pic>
      <p:sp>
        <p:nvSpPr>
          <p:cNvPr id="7" name="TextBox 6"/>
          <p:cNvSpPr txBox="1"/>
          <p:nvPr/>
        </p:nvSpPr>
        <p:spPr>
          <a:xfrm>
            <a:off x="1676400" y="2562106"/>
            <a:ext cx="5791200" cy="2646878"/>
          </a:xfrm>
          <a:prstGeom prst="rect">
            <a:avLst/>
          </a:prstGeom>
          <a:gradFill>
            <a:gsLst>
              <a:gs pos="0">
                <a:srgbClr val="8488C4"/>
              </a:gs>
              <a:gs pos="53000">
                <a:srgbClr val="D4DEFF"/>
              </a:gs>
              <a:gs pos="83000">
                <a:srgbClr val="D4DEFF"/>
              </a:gs>
              <a:gs pos="100000">
                <a:srgbClr val="96AB94"/>
              </a:gs>
            </a:gsLst>
            <a:path path="circle">
              <a:fillToRect l="100000" t="100000"/>
            </a:path>
          </a:gradFill>
          <a:ln w="152400" cmpd="thinThick">
            <a:solidFill>
              <a:srgbClr val="FF0000"/>
            </a:solidFill>
          </a:ln>
        </p:spPr>
        <p:txBody>
          <a:bodyPr wrap="square" rtlCol="0">
            <a:spAutoFit/>
          </a:bodyPr>
          <a:lstStyle/>
          <a:p>
            <a:pPr algn="ctr"/>
            <a:r>
              <a:rPr lang="en-US" sz="16600" b="1" dirty="0" smtClean="0">
                <a:solidFill>
                  <a:srgbClr val="663300"/>
                </a:solidFill>
              </a:rPr>
              <a:t>CP/M</a:t>
            </a:r>
            <a:endParaRPr lang="en-US" sz="16600" b="1" dirty="0">
              <a:solidFill>
                <a:srgbClr val="663300"/>
              </a:solidFill>
            </a:endParaRPr>
          </a:p>
        </p:txBody>
      </p:sp>
    </p:spTree>
    <p:extLst>
      <p:ext uri="{BB962C8B-B14F-4D97-AF65-F5344CB8AC3E}">
        <p14:creationId xmlns:p14="http://schemas.microsoft.com/office/powerpoint/2010/main" val="11752227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841375"/>
          </a:xfrm>
        </p:spPr>
        <p:txBody>
          <a:bodyPr/>
          <a:lstStyle/>
          <a:p>
            <a:r>
              <a:rPr lang="en-US" dirty="0" smtClean="0"/>
              <a:t>Thank You!</a:t>
            </a:r>
            <a:endParaRPr lang="en-US" dirty="0"/>
          </a:p>
        </p:txBody>
      </p:sp>
      <p:sp>
        <p:nvSpPr>
          <p:cNvPr id="3" name="TextBox 2"/>
          <p:cNvSpPr txBox="1"/>
          <p:nvPr/>
        </p:nvSpPr>
        <p:spPr>
          <a:xfrm>
            <a:off x="733425" y="1676400"/>
            <a:ext cx="7696200" cy="2677656"/>
          </a:xfrm>
          <a:prstGeom prst="rect">
            <a:avLst/>
          </a:prstGeom>
          <a:noFill/>
          <a:ln>
            <a:solidFill>
              <a:schemeClr val="tx1"/>
            </a:solidFill>
          </a:ln>
        </p:spPr>
        <p:txBody>
          <a:bodyPr wrap="square" rtlCol="0">
            <a:spAutoFit/>
          </a:bodyPr>
          <a:lstStyle/>
          <a:p>
            <a:pPr algn="ctr"/>
            <a:r>
              <a:rPr lang="en-US" sz="2400" dirty="0" smtClean="0"/>
              <a:t>We especially thank Henry </a:t>
            </a:r>
            <a:r>
              <a:rPr lang="en-US" sz="2400" dirty="0" err="1" smtClean="0"/>
              <a:t>Neeman</a:t>
            </a:r>
            <a:r>
              <a:rPr lang="en-US" sz="2400" dirty="0" smtClean="0"/>
              <a:t> and everyone else associated with OU IT, the excellent mentorship we’ve received from </a:t>
            </a:r>
            <a:r>
              <a:rPr lang="en-US" sz="2400" dirty="0" err="1" smtClean="0"/>
              <a:t>OneOCII</a:t>
            </a:r>
            <a:r>
              <a:rPr lang="en-US" sz="2400" dirty="0" smtClean="0"/>
              <a:t>, the SOSU IT guys, Charlie Peck &amp; the </a:t>
            </a:r>
            <a:r>
              <a:rPr lang="en-US" sz="2400" dirty="0" err="1" smtClean="0"/>
              <a:t>LittleFe</a:t>
            </a:r>
            <a:r>
              <a:rPr lang="en-US" sz="2400" dirty="0" smtClean="0"/>
              <a:t> gang and all of our colleagues and friends in the educational community involved with HPC, for all the help we have received over the last few years, and thankfully continuing today..</a:t>
            </a:r>
            <a:endParaRPr lang="en-US" sz="2400" b="1" dirty="0"/>
          </a:p>
        </p:txBody>
      </p:sp>
      <p:cxnSp>
        <p:nvCxnSpPr>
          <p:cNvPr id="6" name="Straight Connector 5"/>
          <p:cNvCxnSpPr/>
          <p:nvPr/>
        </p:nvCxnSpPr>
        <p:spPr>
          <a:xfrm>
            <a:off x="2857500" y="1447800"/>
            <a:ext cx="3429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0" y="4495800"/>
            <a:ext cx="4419600" cy="954107"/>
          </a:xfrm>
          <a:prstGeom prst="rect">
            <a:avLst/>
          </a:prstGeom>
          <a:noFill/>
        </p:spPr>
        <p:txBody>
          <a:bodyPr wrap="square" rtlCol="0">
            <a:spAutoFit/>
          </a:bodyPr>
          <a:lstStyle/>
          <a:p>
            <a:pPr algn="ctr"/>
            <a:r>
              <a:rPr lang="en-US" sz="2800" dirty="0" smtClean="0">
                <a:latin typeface="Comic Sans MS" pitchFamily="66" charset="0"/>
                <a:cs typeface="Times New Roman" pitchFamily="18" charset="0"/>
              </a:rPr>
              <a:t>Karl </a:t>
            </a:r>
            <a:r>
              <a:rPr lang="en-US" sz="2800" dirty="0" err="1" smtClean="0">
                <a:latin typeface="Comic Sans MS" pitchFamily="66" charset="0"/>
                <a:cs typeface="Times New Roman" pitchFamily="18" charset="0"/>
              </a:rPr>
              <a:t>Frinkle</a:t>
            </a:r>
            <a:endParaRPr lang="en-US" sz="2800" dirty="0" smtClean="0">
              <a:latin typeface="Comic Sans MS" pitchFamily="66" charset="0"/>
              <a:cs typeface="Times New Roman" pitchFamily="18" charset="0"/>
            </a:endParaRPr>
          </a:p>
          <a:p>
            <a:pPr algn="ctr"/>
            <a:r>
              <a:rPr lang="en-US" sz="2800" dirty="0" smtClean="0">
                <a:latin typeface="Comic Sans MS" pitchFamily="66" charset="0"/>
                <a:cs typeface="Times New Roman" pitchFamily="18" charset="0"/>
              </a:rPr>
              <a:t>Mike Morris</a:t>
            </a:r>
            <a:endParaRPr lang="en-US" sz="2800" dirty="0">
              <a:latin typeface="Comic Sans MS" pitchFamily="66" charset="0"/>
              <a:cs typeface="Times New Roman"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900" y="5421332"/>
            <a:ext cx="2209800" cy="496506"/>
          </a:xfrm>
          <a:prstGeom prst="rect">
            <a:avLst/>
          </a:prstGeom>
        </p:spPr>
      </p:pic>
    </p:spTree>
    <p:extLst>
      <p:ext uri="{BB962C8B-B14F-4D97-AF65-F5344CB8AC3E}">
        <p14:creationId xmlns:p14="http://schemas.microsoft.com/office/powerpoint/2010/main" val="223668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MG_0001.JPG"/>
          <p:cNvPicPr>
            <a:picLocks noGrp="1" noChangeAspect="1"/>
          </p:cNvPicPr>
          <p:nvPr isPhoto="1"/>
        </p:nvPicPr>
        <p:blipFill>
          <a:blip r:embed="rId3" cstate="print">
            <a:lum/>
          </a:blip>
          <a:srcRect l="14871" t="24626" r="47133" b="27500"/>
          <a:stretch>
            <a:fillRect/>
          </a:stretch>
        </p:blipFill>
        <p:spPr>
          <a:xfrm>
            <a:off x="609600" y="1295400"/>
            <a:ext cx="5334000" cy="4322283"/>
          </a:xfrm>
          <a:prstGeom prst="rect">
            <a:avLst/>
          </a:prstGeom>
          <a:noFill/>
          <a:ln>
            <a:noFill/>
          </a:ln>
        </p:spPr>
      </p:pic>
      <p:sp>
        <p:nvSpPr>
          <p:cNvPr id="7" name="Content Placeholder 2"/>
          <p:cNvSpPr txBox="1">
            <a:spLocks/>
          </p:cNvSpPr>
          <p:nvPr/>
        </p:nvSpPr>
        <p:spPr>
          <a:xfrm>
            <a:off x="6172200" y="1447801"/>
            <a:ext cx="2819400" cy="39624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Dell Dimension 4500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6 Pentium 4s @ 2.4GHz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L1 Cache: 8K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L2 Cache: 512K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Main Memory: 512MB DDR @ 400MHz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Hard Drive: 40GB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1" dirty="0" smtClean="0">
                <a:latin typeface="Times New Roman" pitchFamily="18" charset="0"/>
                <a:cs typeface="Times New Roman" pitchFamily="18" charset="0"/>
              </a:rPr>
              <a:t>OS – Fedora 10</a:t>
            </a:r>
            <a:endPar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6" name="Title 1"/>
          <p:cNvSpPr txBox="1">
            <a:spLocks/>
          </p:cNvSpPr>
          <p:nvPr/>
        </p:nvSpPr>
        <p:spPr>
          <a:xfrm>
            <a:off x="304800" y="152400"/>
            <a:ext cx="8686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a:t>2007 - Where </a:t>
            </a:r>
            <a:r>
              <a:rPr lang="en-US" sz="4800" b="1" dirty="0" smtClean="0"/>
              <a:t>Our HPC </a:t>
            </a:r>
            <a:r>
              <a:rPr lang="en-US" sz="4800" b="1" dirty="0"/>
              <a:t>Began . . .</a:t>
            </a:r>
            <a:endParaRPr lang="en-US" sz="4800" dirty="0"/>
          </a:p>
        </p:txBody>
      </p:sp>
    </p:spTree>
    <p:extLst>
      <p:ext uri="{BB962C8B-B14F-4D97-AF65-F5344CB8AC3E}">
        <p14:creationId xmlns:p14="http://schemas.microsoft.com/office/powerpoint/2010/main" val="2249570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4800" y="152400"/>
            <a:ext cx="8686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a:t>2007 - Where </a:t>
            </a:r>
            <a:r>
              <a:rPr lang="en-US" sz="4800" b="1" dirty="0" smtClean="0"/>
              <a:t>Our HPC </a:t>
            </a:r>
            <a:r>
              <a:rPr lang="en-US" sz="4800" b="1" dirty="0"/>
              <a:t>Began . . .</a:t>
            </a:r>
            <a:endParaRPr lang="en-US" sz="4800" dirty="0"/>
          </a:p>
        </p:txBody>
      </p:sp>
      <p:pic>
        <p:nvPicPr>
          <p:cNvPr id="5" name="Picture 4" descr="_MG_0001.JPG"/>
          <p:cNvPicPr>
            <a:picLocks noGrp="1" noChangeAspect="1"/>
          </p:cNvPicPr>
          <p:nvPr isPhoto="1"/>
        </p:nvPicPr>
        <p:blipFill>
          <a:blip r:embed="rId3" cstate="print">
            <a:lum/>
          </a:blip>
          <a:srcRect l="14871" t="24626" r="47133" b="27500"/>
          <a:stretch>
            <a:fillRect/>
          </a:stretch>
        </p:blipFill>
        <p:spPr>
          <a:xfrm>
            <a:off x="609600" y="1295400"/>
            <a:ext cx="5334000" cy="4322283"/>
          </a:xfrm>
          <a:prstGeom prst="rect">
            <a:avLst/>
          </a:prstGeom>
          <a:noFill/>
          <a:ln>
            <a:noFill/>
          </a:ln>
        </p:spPr>
      </p:pic>
      <p:sp>
        <p:nvSpPr>
          <p:cNvPr id="6" name="Line Callout 3 (Accent Bar) 5"/>
          <p:cNvSpPr/>
          <p:nvPr/>
        </p:nvSpPr>
        <p:spPr>
          <a:xfrm>
            <a:off x="2286000" y="1219200"/>
            <a:ext cx="2209800" cy="1524000"/>
          </a:xfrm>
          <a:prstGeom prst="accentCallout3">
            <a:avLst>
              <a:gd name="adj1" fmla="val 18750"/>
              <a:gd name="adj2" fmla="val -8333"/>
              <a:gd name="adj3" fmla="val 18750"/>
              <a:gd name="adj4" fmla="val -16667"/>
              <a:gd name="adj5" fmla="val 99368"/>
              <a:gd name="adj6" fmla="val -47157"/>
              <a:gd name="adj7" fmla="val 138858"/>
              <a:gd name="adj8" fmla="val 3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Plywood</a:t>
            </a:r>
          </a:p>
          <a:p>
            <a:pPr algn="ctr"/>
            <a:r>
              <a:rPr lang="en-US" sz="3600" b="1" dirty="0" smtClean="0"/>
              <a:t>Layer</a:t>
            </a:r>
            <a:endParaRPr lang="en-US" sz="3600" b="1" dirty="0"/>
          </a:p>
        </p:txBody>
      </p:sp>
      <p:pic>
        <p:nvPicPr>
          <p:cNvPr id="8" name="Picture 2"/>
          <p:cNvPicPr>
            <a:picLocks noChangeAspect="1" noChangeArrowheads="1"/>
          </p:cNvPicPr>
          <p:nvPr/>
        </p:nvPicPr>
        <p:blipFill>
          <a:blip r:embed="rId4" cstate="print">
            <a:biLevel thresh="50000"/>
          </a:blip>
          <a:srcRect/>
          <a:stretch>
            <a:fillRect/>
          </a:stretch>
        </p:blipFill>
        <p:spPr bwMode="auto">
          <a:xfrm>
            <a:off x="6324600" y="1524000"/>
            <a:ext cx="2285999" cy="3372785"/>
          </a:xfrm>
          <a:prstGeom prst="rect">
            <a:avLst/>
          </a:prstGeom>
          <a:ln w="9525">
            <a:noFill/>
            <a:miter lim="800000"/>
            <a:headEnd/>
            <a:tailEnd/>
          </a:ln>
        </p:spPr>
      </p:pic>
      <p:sp>
        <p:nvSpPr>
          <p:cNvPr id="10" name="TextBox 9"/>
          <p:cNvSpPr txBox="1"/>
          <p:nvPr/>
        </p:nvSpPr>
        <p:spPr>
          <a:xfrm>
            <a:off x="6324600" y="4884003"/>
            <a:ext cx="2286000" cy="830997"/>
          </a:xfrm>
          <a:prstGeom prst="rect">
            <a:avLst/>
          </a:prstGeom>
          <a:noFill/>
        </p:spPr>
        <p:txBody>
          <a:bodyPr wrap="square" rtlCol="0">
            <a:spAutoFit/>
          </a:bodyPr>
          <a:lstStyle/>
          <a:p>
            <a:pPr algn="ctr"/>
            <a:r>
              <a:rPr lang="en-US" sz="4800" b="1" dirty="0" smtClean="0">
                <a:latin typeface="Mistral" pitchFamily="66" charset="0"/>
              </a:rPr>
              <a:t>Savage One</a:t>
            </a:r>
            <a:endParaRPr lang="en-US" sz="4800" b="1" dirty="0">
              <a:latin typeface="Mistral" pitchFamily="66" charset="0"/>
            </a:endParaRPr>
          </a:p>
        </p:txBody>
      </p:sp>
    </p:spTree>
    <p:extLst>
      <p:ext uri="{BB962C8B-B14F-4D97-AF65-F5344CB8AC3E}">
        <p14:creationId xmlns:p14="http://schemas.microsoft.com/office/powerpoint/2010/main" val="2249570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_MG_0005.JPG"/>
          <p:cNvPicPr>
            <a:picLocks noGrp="1" noChangeAspect="1"/>
          </p:cNvPicPr>
          <p:nvPr isPhoto="1"/>
        </p:nvPicPr>
        <p:blipFill>
          <a:blip r:embed="rId3" cstate="print">
            <a:lum/>
          </a:blip>
          <a:stretch>
            <a:fillRect/>
          </a:stretch>
        </p:blipFill>
        <p:spPr>
          <a:xfrm>
            <a:off x="5486400" y="304800"/>
            <a:ext cx="3505200" cy="5257800"/>
          </a:xfrm>
          <a:prstGeom prst="rect">
            <a:avLst/>
          </a:prstGeom>
          <a:noFill/>
          <a:ln>
            <a:noFill/>
          </a:ln>
        </p:spPr>
      </p:pic>
      <p:sp>
        <p:nvSpPr>
          <p:cNvPr id="9" name="Title 1"/>
          <p:cNvSpPr txBox="1">
            <a:spLocks/>
          </p:cNvSpPr>
          <p:nvPr/>
        </p:nvSpPr>
        <p:spPr>
          <a:xfrm>
            <a:off x="304800" y="152400"/>
            <a:ext cx="7467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b="1" dirty="0" smtClean="0"/>
              <a:t>Progressing to . . .</a:t>
            </a:r>
            <a:endParaRPr lang="en-US" sz="5400" dirty="0"/>
          </a:p>
        </p:txBody>
      </p:sp>
      <p:sp>
        <p:nvSpPr>
          <p:cNvPr id="11" name="Content Placeholder 2"/>
          <p:cNvSpPr txBox="1">
            <a:spLocks/>
          </p:cNvSpPr>
          <p:nvPr/>
        </p:nvSpPr>
        <p:spPr>
          <a:xfrm>
            <a:off x="533400" y="1752600"/>
            <a:ext cx="4648200" cy="2362200"/>
          </a:xfrm>
          <a:prstGeom prst="rect">
            <a:avLst/>
          </a:prstGeom>
        </p:spPr>
        <p:txBody>
          <a:bodyPr>
            <a:noAutofit/>
          </a:bodyPr>
          <a:lstStyle/>
          <a:p>
            <a:pPr marL="342900" indent="-342900">
              <a:spcBef>
                <a:spcPct val="20000"/>
              </a:spcBef>
              <a:buFont typeface="Arial" pitchFamily="34" charset="0"/>
              <a:buChar char="•"/>
              <a:defRPr/>
            </a:pPr>
            <a:r>
              <a:rPr lang="en-US" sz="2800" b="1" dirty="0">
                <a:latin typeface="Times New Roman" pitchFamily="18" charset="0"/>
                <a:cs typeface="Times New Roman" pitchFamily="18" charset="0"/>
              </a:rPr>
              <a:t>Phone guys gave us a rack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Much more photogenic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Same computers</a:t>
            </a:r>
          </a:p>
        </p:txBody>
      </p:sp>
    </p:spTree>
    <p:extLst>
      <p:ext uri="{BB962C8B-B14F-4D97-AF65-F5344CB8AC3E}">
        <p14:creationId xmlns:p14="http://schemas.microsoft.com/office/powerpoint/2010/main" val="2249570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58647</TotalTime>
  <Words>3202</Words>
  <Application>Microsoft Office PowerPoint</Application>
  <PresentationFormat>On-screen Show (4:3)</PresentationFormat>
  <Paragraphs>787</Paragraphs>
  <Slides>69</Slides>
  <Notes>59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Amienne</vt:lpstr>
      <vt:lpstr>Arial</vt:lpstr>
      <vt:lpstr>Calibri</vt:lpstr>
      <vt:lpstr>Comic Sans MS</vt:lpstr>
      <vt:lpstr>Courier New</vt:lpstr>
      <vt:lpstr>Impact</vt:lpstr>
      <vt:lpstr>Mistral</vt:lpstr>
      <vt:lpstr>Symbol</vt:lpstr>
      <vt:lpstr>Times New Roman</vt:lpstr>
      <vt:lpstr>Office Theme</vt:lpstr>
      <vt:lpstr>Sustaining HPC Curricula at a Regional Institution</vt:lpstr>
      <vt:lpstr>Sustaining HPC Curricula at a Regional Institution</vt:lpstr>
      <vt:lpstr>Sustaining HPC Curricula at a Regional Institution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Sustaining HPC Curricula at a Regional Institution</vt:lpstr>
      <vt:lpstr>PowerPoint Presentation</vt:lpstr>
      <vt:lpstr>Sustaining HPC Curricula at a Regional Institution</vt:lpstr>
      <vt:lpstr>PowerPoint Presentation</vt:lpstr>
      <vt:lpstr>PowerPoint Presentation</vt:lpstr>
      <vt:lpstr>PowerPoint Presentation</vt:lpstr>
      <vt:lpstr>Sustaining HPC Curricula at a Regional Institution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Matrix Multiplication</vt:lpstr>
      <vt:lpstr>Matrix Multiplication</vt:lpstr>
      <vt:lpstr>Matrix Multiplication</vt:lpstr>
      <vt:lpstr>Matrix Multiplication</vt:lpstr>
      <vt:lpstr>Matrix Multiplication</vt:lpstr>
      <vt:lpstr>Matrix Multiplication – Add CUDA</vt:lpstr>
      <vt:lpstr>PowerPoint Presentation</vt:lpstr>
      <vt:lpstr>Sustaining HPC Curricula at a Regional Institution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Sustaining HPC Curricula at a Regional Institution</vt:lpstr>
      <vt:lpstr>PowerPoint Presentation</vt:lpstr>
      <vt:lpstr>PowerPoint Presentation</vt:lpstr>
      <vt:lpstr>PowerPoint Presentation</vt:lpstr>
      <vt:lpstr>PowerPoint Presentation</vt:lpstr>
      <vt:lpstr>PowerPoint Presentation</vt:lpstr>
      <vt:lpstr>Thank You!</vt:lpstr>
    </vt:vector>
  </TitlesOfParts>
  <Company>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1</dc:title>
  <dc:creator>mmorris</dc:creator>
  <cp:lastModifiedBy>presentation</cp:lastModifiedBy>
  <cp:revision>339</cp:revision>
  <cp:lastPrinted>2014-07-13T01:03:54Z</cp:lastPrinted>
  <dcterms:created xsi:type="dcterms:W3CDTF">2012-09-24T19:56:29Z</dcterms:created>
  <dcterms:modified xsi:type="dcterms:W3CDTF">2016-09-20T18:38:29Z</dcterms:modified>
</cp:coreProperties>
</file>