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6" r:id="rId3"/>
    <p:sldId id="275" r:id="rId4"/>
    <p:sldId id="274" r:id="rId5"/>
    <p:sldId id="258" r:id="rId6"/>
    <p:sldId id="257" r:id="rId7"/>
    <p:sldId id="267" r:id="rId8"/>
    <p:sldId id="259" r:id="rId9"/>
    <p:sldId id="276" r:id="rId10"/>
    <p:sldId id="269" r:id="rId11"/>
    <p:sldId id="261" r:id="rId12"/>
    <p:sldId id="265" r:id="rId13"/>
    <p:sldId id="277" r:id="rId14"/>
    <p:sldId id="270" r:id="rId15"/>
    <p:sldId id="279" r:id="rId16"/>
    <p:sldId id="282" r:id="rId17"/>
    <p:sldId id="28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67635" autoAdjust="0"/>
  </p:normalViewPr>
  <p:slideViewPr>
    <p:cSldViewPr snapToGrid="0">
      <p:cViewPr varScale="1">
        <p:scale>
          <a:sx n="75" d="100"/>
          <a:sy n="75" d="100"/>
        </p:scale>
        <p:origin x="820" y="36"/>
      </p:cViewPr>
      <p:guideLst/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63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y\Documents\benchmark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y\Documents\benchmark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y\Documents\benchmark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y\Documents\benchmark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Random I/O</a:t>
            </a:r>
            <a:r>
              <a:rPr lang="en-US" baseline="0" dirty="0"/>
              <a:t> 100% Read vs 100% Write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'100_charts'!$C$1</c:f>
              <c:strCache>
                <c:ptCount val="1"/>
                <c:pt idx="0">
                  <c:v>MB/sec 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'100_charts'!$B$2:$B$7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'100_charts'!$C$2:$C$7</c:f>
              <c:numCache>
                <c:formatCode>General</c:formatCode>
                <c:ptCount val="6"/>
                <c:pt idx="0">
                  <c:v>6.8450129999999998</c:v>
                </c:pt>
                <c:pt idx="1">
                  <c:v>27.438651</c:v>
                </c:pt>
                <c:pt idx="2">
                  <c:v>103.533619</c:v>
                </c:pt>
                <c:pt idx="3">
                  <c:v>424.727124</c:v>
                </c:pt>
                <c:pt idx="4">
                  <c:v>1576.2517869999999</c:v>
                </c:pt>
                <c:pt idx="5">
                  <c:v>2619.3737310000001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E-4C4E-9B2B-ACC05CD6268A}"/>
            </c:ext>
          </c:extLst>
        </c:ser>
        <c:ser>
          <c:idx val="1"/>
          <c:order val="1"/>
          <c:tx>
            <c:strRef>
              <c:f>'100_charts'!$D$1</c:f>
              <c:strCache>
                <c:ptCount val="1"/>
                <c:pt idx="0">
                  <c:v>MB/sec Write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'100_charts'!$B$2:$B$7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'100_charts'!$D$2:$D$7</c:f>
              <c:numCache>
                <c:formatCode>General</c:formatCode>
                <c:ptCount val="6"/>
                <c:pt idx="0">
                  <c:v>3.2213250000000002</c:v>
                </c:pt>
                <c:pt idx="1">
                  <c:v>13.154965000000001</c:v>
                </c:pt>
                <c:pt idx="2">
                  <c:v>51.654814999999999</c:v>
                </c:pt>
                <c:pt idx="3">
                  <c:v>193.52681000000001</c:v>
                </c:pt>
                <c:pt idx="4">
                  <c:v>782.43827299999998</c:v>
                </c:pt>
                <c:pt idx="5">
                  <c:v>3095.0159819999999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E-4C4E-9B2B-ACC05CD62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843528"/>
        <c:axId val="432258008"/>
      </c:barChart>
      <c:catAx>
        <c:axId val="33584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258008"/>
        <c:crosses val="autoZero"/>
        <c:auto val="1"/>
        <c:lblAlgn val="ctr"/>
        <c:lblOffset val="100"/>
        <c:noMultiLvlLbl val="0"/>
      </c:catAx>
      <c:valAx>
        <c:axId val="43225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84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Sequential I/O 100% Read vs 100%</a:t>
            </a:r>
            <a:r>
              <a:rPr lang="en-US" baseline="0" dirty="0"/>
              <a:t> Write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'100_charts'!$C$9</c:f>
              <c:strCache>
                <c:ptCount val="1"/>
                <c:pt idx="0">
                  <c:v>MB/sec 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'100_charts'!$B$10:$B$15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'100_charts'!$C$10:$C$15</c:f>
              <c:numCache>
                <c:formatCode>General</c:formatCode>
                <c:ptCount val="6"/>
                <c:pt idx="0">
                  <c:v>3.806028</c:v>
                </c:pt>
                <c:pt idx="1">
                  <c:v>16.705822000000001</c:v>
                </c:pt>
                <c:pt idx="2">
                  <c:v>78.281588999999997</c:v>
                </c:pt>
                <c:pt idx="3">
                  <c:v>449.47572100000002</c:v>
                </c:pt>
                <c:pt idx="4">
                  <c:v>1790.4931180000001</c:v>
                </c:pt>
                <c:pt idx="5">
                  <c:v>6158.9114520000003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E-4D47-A1E4-18643584050C}"/>
            </c:ext>
          </c:extLst>
        </c:ser>
        <c:ser>
          <c:idx val="1"/>
          <c:order val="1"/>
          <c:tx>
            <c:strRef>
              <c:f>'100_charts'!$D$9</c:f>
              <c:strCache>
                <c:ptCount val="1"/>
                <c:pt idx="0">
                  <c:v>MB/sec Write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'100_charts'!$B$10:$B$15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'100_charts'!$D$10:$D$15</c:f>
              <c:numCache>
                <c:formatCode>General</c:formatCode>
                <c:ptCount val="6"/>
                <c:pt idx="0">
                  <c:v>3.7800539999999998</c:v>
                </c:pt>
                <c:pt idx="1">
                  <c:v>13.785600000000001</c:v>
                </c:pt>
                <c:pt idx="2">
                  <c:v>57.008721999999999</c:v>
                </c:pt>
                <c:pt idx="3">
                  <c:v>203.12803700000001</c:v>
                </c:pt>
                <c:pt idx="4">
                  <c:v>791.17420300000003</c:v>
                </c:pt>
                <c:pt idx="5">
                  <c:v>3112.7540309999999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D47-A1E4-186435840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5728"/>
        <c:axId val="337961136"/>
      </c:barChart>
      <c:catAx>
        <c:axId val="3379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61136"/>
        <c:crosses val="autoZero"/>
        <c:auto val="1"/>
        <c:lblAlgn val="ctr"/>
        <c:lblOffset val="100"/>
        <c:noMultiLvlLbl val="0"/>
      </c:catAx>
      <c:valAx>
        <c:axId val="33796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Random I/O 60% Read/40% Write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'60_charts'!$C$1</c:f>
              <c:strCache>
                <c:ptCount val="1"/>
                <c:pt idx="0">
                  <c:v>MB/sec 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'60_charts'!$B$2:$B$7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'60_charts'!$C$2:$C$7</c:f>
              <c:numCache>
                <c:formatCode>General</c:formatCode>
                <c:ptCount val="6"/>
                <c:pt idx="0">
                  <c:v>3.8732039999999999</c:v>
                </c:pt>
                <c:pt idx="1">
                  <c:v>14.994327999999999</c:v>
                </c:pt>
                <c:pt idx="2">
                  <c:v>60.458274000000003</c:v>
                </c:pt>
                <c:pt idx="3">
                  <c:v>233.58515199999999</c:v>
                </c:pt>
                <c:pt idx="4">
                  <c:v>771.88286900000003</c:v>
                </c:pt>
                <c:pt idx="5">
                  <c:v>1773.823985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2-453E-8786-265BF8969BAF}"/>
            </c:ext>
          </c:extLst>
        </c:ser>
        <c:ser>
          <c:idx val="1"/>
          <c:order val="1"/>
          <c:tx>
            <c:strRef>
              <c:f>'60_charts'!$D$1</c:f>
              <c:strCache>
                <c:ptCount val="1"/>
                <c:pt idx="0">
                  <c:v>MB/sec Write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'60_charts'!$B$2:$B$7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'60_charts'!$D$2:$D$7</c:f>
              <c:numCache>
                <c:formatCode>General</c:formatCode>
                <c:ptCount val="6"/>
                <c:pt idx="0">
                  <c:v>1.3316760000000001</c:v>
                </c:pt>
                <c:pt idx="1">
                  <c:v>4.8494200000000003</c:v>
                </c:pt>
                <c:pt idx="2">
                  <c:v>20.305371999999998</c:v>
                </c:pt>
                <c:pt idx="3">
                  <c:v>81.274066000000005</c:v>
                </c:pt>
                <c:pt idx="4">
                  <c:v>327.82260200000002</c:v>
                </c:pt>
                <c:pt idx="5">
                  <c:v>1301.7098579999999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2-453E-8786-265BF8969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092928"/>
        <c:axId val="444090304"/>
      </c:barChart>
      <c:catAx>
        <c:axId val="44409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090304"/>
        <c:crosses val="autoZero"/>
        <c:auto val="1"/>
        <c:lblAlgn val="ctr"/>
        <c:lblOffset val="100"/>
        <c:noMultiLvlLbl val="0"/>
      </c:catAx>
      <c:valAx>
        <c:axId val="44409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09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Sequential</a:t>
            </a:r>
            <a:r>
              <a:rPr lang="en-US" baseline="0" dirty="0"/>
              <a:t> I/O 60% Read/40% Write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'60_charts'!$C$9</c:f>
              <c:strCache>
                <c:ptCount val="1"/>
                <c:pt idx="0">
                  <c:v>MB/sec Read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'60_charts'!$B$10:$B$15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'60_charts'!$C$10:$C$15</c:f>
              <c:numCache>
                <c:formatCode>General</c:formatCode>
                <c:ptCount val="6"/>
                <c:pt idx="0">
                  <c:v>3.0828229999999999</c:v>
                </c:pt>
                <c:pt idx="1">
                  <c:v>12.864383</c:v>
                </c:pt>
                <c:pt idx="2">
                  <c:v>56.404698000000003</c:v>
                </c:pt>
                <c:pt idx="3">
                  <c:v>280.67393199999998</c:v>
                </c:pt>
                <c:pt idx="4">
                  <c:v>820.051061</c:v>
                </c:pt>
                <c:pt idx="5">
                  <c:v>2427.746721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D-432A-BB68-102F8DC53DE4}"/>
            </c:ext>
          </c:extLst>
        </c:ser>
        <c:ser>
          <c:idx val="1"/>
          <c:order val="1"/>
          <c:tx>
            <c:strRef>
              <c:f>'60_charts'!$D$9</c:f>
              <c:strCache>
                <c:ptCount val="1"/>
                <c:pt idx="0">
                  <c:v>MB/sec Write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'60_charts'!$B$10:$B$15</c:f>
              <c:strCache>
                <c:ptCount val="6"/>
                <c:pt idx="0">
                  <c:v>4kB</c:v>
                </c:pt>
                <c:pt idx="1">
                  <c:v>16kB</c:v>
                </c:pt>
                <c:pt idx="2">
                  <c:v>64kB</c:v>
                </c:pt>
                <c:pt idx="3">
                  <c:v>256kB</c:v>
                </c:pt>
                <c:pt idx="4">
                  <c:v>1MB</c:v>
                </c:pt>
                <c:pt idx="5">
                  <c:v>4MB</c:v>
                </c:pt>
              </c:strCache>
            </c:strRef>
          </c:cat>
          <c:val>
            <c:numRef>
              <c:f>'60_charts'!$D$10:$D$15</c:f>
              <c:numCache>
                <c:formatCode>General</c:formatCode>
                <c:ptCount val="6"/>
                <c:pt idx="0">
                  <c:v>1.7390159999999999</c:v>
                </c:pt>
                <c:pt idx="1">
                  <c:v>5.733841</c:v>
                </c:pt>
                <c:pt idx="2">
                  <c:v>23.772065999999999</c:v>
                </c:pt>
                <c:pt idx="3">
                  <c:v>81.685364000000007</c:v>
                </c:pt>
                <c:pt idx="4">
                  <c:v>320.462583</c:v>
                </c:pt>
                <c:pt idx="5">
                  <c:v>1260.1866729999999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D-432A-BB68-102F8DC53D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755632"/>
        <c:axId val="254755960"/>
      </c:barChart>
      <c:catAx>
        <c:axId val="25475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55960"/>
        <c:crosses val="autoZero"/>
        <c:auto val="1"/>
        <c:lblAlgn val="ctr"/>
        <c:lblOffset val="100"/>
        <c:noMultiLvlLbl val="0"/>
      </c:catAx>
      <c:valAx>
        <c:axId val="25475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75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D362-1418-42CC-848E-530BC8A62382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420DD-3DF9-4BEC-B30D-77431793B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-more</a:t>
            </a:r>
            <a:r>
              <a:rPr lang="en-US" baseline="0" dirty="0"/>
              <a:t> ram more better</a:t>
            </a:r>
          </a:p>
          <a:p>
            <a:r>
              <a:rPr lang="en-US" baseline="0" dirty="0"/>
              <a:t>-roughly 10GB RAM per disk</a:t>
            </a:r>
          </a:p>
          <a:p>
            <a:r>
              <a:rPr lang="en-US" baseline="0" dirty="0"/>
              <a:t>--plenty of capacity for caching and non-normal ceph operations</a:t>
            </a:r>
          </a:p>
          <a:p>
            <a:r>
              <a:rPr lang="en-US" baseline="0" dirty="0"/>
              <a:t>-little more than 1 physical core per osd process</a:t>
            </a:r>
          </a:p>
          <a:p>
            <a:r>
              <a:rPr lang="en-US" dirty="0"/>
              <a:t>-1x</a:t>
            </a:r>
            <a:r>
              <a:rPr lang="en-US" baseline="0" dirty="0"/>
              <a:t> nvme for filesystem journal per 12 disks</a:t>
            </a:r>
          </a:p>
          <a:p>
            <a:r>
              <a:rPr lang="en-US" baseline="0" dirty="0"/>
              <a:t>-we’ll talk about the network decision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4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-original thought was to build</a:t>
            </a:r>
            <a:r>
              <a:rPr lang="en-US" baseline="0" dirty="0"/>
              <a:t> monitor and mds nodes same for easy provisioning</a:t>
            </a:r>
            <a:endParaRPr lang="en-US" dirty="0"/>
          </a:p>
          <a:p>
            <a:r>
              <a:rPr lang="en-US" dirty="0"/>
              <a:t>-probably going to scale back ram</a:t>
            </a:r>
            <a:r>
              <a:rPr lang="en-US" baseline="0" dirty="0"/>
              <a:t> on the monitor nodes and add it to the mds, though it isn’t necessary at the moment</a:t>
            </a:r>
          </a:p>
          <a:p>
            <a:r>
              <a:rPr lang="en-US" baseline="0" dirty="0"/>
              <a:t>-went with fewer faster cores because mds processes aren’t very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5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-Ethernet</a:t>
            </a:r>
            <a:r>
              <a:rPr lang="en-US" baseline="0" dirty="0"/>
              <a:t> vs infiniband decision</a:t>
            </a:r>
          </a:p>
          <a:p>
            <a:r>
              <a:rPr lang="en-US" baseline="0" dirty="0"/>
              <a:t>-Spectra Logic T950 + Black Pearl for backup and archive</a:t>
            </a:r>
          </a:p>
          <a:p>
            <a:r>
              <a:rPr lang="en-US" baseline="0" dirty="0"/>
              <a:t>--facilitated by Ceph’s extended attributes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4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BBE5-CF1B-F44A-9337-5E0BCACF4D1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0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-2x 3 tesla MRI machines with 128 channel head</a:t>
            </a:r>
            <a:r>
              <a:rPr lang="en-US" baseline="0" dirty="0"/>
              <a:t> coils</a:t>
            </a:r>
          </a:p>
          <a:p>
            <a:r>
              <a:rPr lang="en-US" baseline="0" dirty="0"/>
              <a:t>-approximately 70 full and part-time employees</a:t>
            </a:r>
          </a:p>
          <a:p>
            <a:r>
              <a:rPr lang="en-US" baseline="0" dirty="0"/>
              <a:t>-located in Tulsa (Main St. Francis Complex)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BBE5-CF1B-F44A-9337-5E0BCACF4D1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5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-Network Core RX-16</a:t>
            </a:r>
            <a:r>
              <a:rPr lang="en-US" baseline="0" dirty="0"/>
              <a:t> purchased in 2008</a:t>
            </a:r>
          </a:p>
          <a:p>
            <a:r>
              <a:rPr lang="en-US" baseline="0" dirty="0"/>
              <a:t>-Isilon (2012) 128TB raw</a:t>
            </a:r>
          </a:p>
          <a:p>
            <a:r>
              <a:rPr lang="en-US" baseline="0" dirty="0"/>
              <a:t>-Oracle (2008) 400TB raw</a:t>
            </a:r>
          </a:p>
          <a:p>
            <a:r>
              <a:rPr lang="en-US" baseline="0" dirty="0"/>
              <a:t>-Tape archive (2014) wasn’t being used</a:t>
            </a:r>
          </a:p>
          <a:p>
            <a:r>
              <a:rPr lang="en-US" baseline="0" dirty="0"/>
              <a:t>-Zmanda (2014) backups</a:t>
            </a:r>
          </a:p>
          <a:p>
            <a:r>
              <a:rPr lang="en-US" baseline="0" dirty="0"/>
              <a:t>-t950 (2014) 920 tapes (9x LTO-6 drives)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7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-90</a:t>
            </a:r>
            <a:r>
              <a:rPr lang="en-US" baseline="0" dirty="0"/>
              <a:t>% used in tier 2</a:t>
            </a:r>
          </a:p>
          <a:p>
            <a:r>
              <a:rPr lang="en-US" baseline="0" dirty="0"/>
              <a:t>-80% used in tier 1</a:t>
            </a:r>
          </a:p>
          <a:p>
            <a:r>
              <a:rPr lang="en-US" dirty="0"/>
              <a:t>-aging infrastructure not being replaced</a:t>
            </a:r>
          </a:p>
          <a:p>
            <a:r>
              <a:rPr lang="en-US" dirty="0"/>
              <a:t>-network</a:t>
            </a:r>
            <a:r>
              <a:rPr lang="en-US" baseline="0" dirty="0"/>
              <a:t> design lacked redundancy and was 1gig nearly everywhere</a:t>
            </a:r>
          </a:p>
          <a:p>
            <a:r>
              <a:rPr lang="en-US" baseline="0" dirty="0"/>
              <a:t>--including to hypervisors and compute nodes</a:t>
            </a:r>
          </a:p>
          <a:p>
            <a:r>
              <a:rPr lang="en-US" baseline="0" dirty="0"/>
              <a:t>-no formal cap ex IT budget</a:t>
            </a:r>
          </a:p>
          <a:p>
            <a:r>
              <a:rPr lang="en-US" dirty="0"/>
              <a:t>-the</a:t>
            </a:r>
            <a:r>
              <a:rPr lang="en-US" baseline="0" dirty="0"/>
              <a:t> oracle storage would throw random “file not found”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8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-Roughly 30 networks</a:t>
            </a:r>
          </a:p>
          <a:p>
            <a:r>
              <a:rPr lang="en-US" dirty="0"/>
              <a:t>-Existence</a:t>
            </a:r>
            <a:r>
              <a:rPr lang="en-US" baseline="0" dirty="0"/>
              <a:t> and purpose completely undocumented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9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</a:t>
            </a:r>
            <a:r>
              <a:rPr lang="en-US" baseline="0" dirty="0"/>
              <a:t> project was quoted out to provide 500TB of usable space by the end of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6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</a:t>
            </a:r>
          </a:p>
          <a:p>
            <a:r>
              <a:rPr lang="en-US" dirty="0"/>
              <a:t>-Following</a:t>
            </a:r>
            <a:r>
              <a:rPr lang="en-US" baseline="0" dirty="0"/>
              <a:t> too many meetings management was convinced that I wasn’t completely insane.</a:t>
            </a:r>
          </a:p>
          <a:p>
            <a:r>
              <a:rPr lang="en-US" baseline="0" dirty="0"/>
              <a:t>-Make the smallest possible hardware purchase necessary to get a real world look at a Ceph</a:t>
            </a:r>
          </a:p>
          <a:p>
            <a:r>
              <a:rPr lang="en-US" baseline="0" dirty="0"/>
              <a:t>-The hardware purchased would be able to be adapted to fit into a full cluster if we moved forward</a:t>
            </a:r>
          </a:p>
          <a:p>
            <a:r>
              <a:rPr lang="en-US" baseline="0" dirty="0"/>
              <a:t>-Before purchasing, I’d have to have a backup plan in case Ceph failed. This meant having a design for adapting our Ceph cluster to either Lustre or Gluster.</a:t>
            </a:r>
          </a:p>
          <a:p>
            <a:endParaRPr lang="en-US" dirty="0"/>
          </a:p>
          <a:p>
            <a:r>
              <a:rPr lang="en-US" dirty="0"/>
              <a:t>May</a:t>
            </a:r>
          </a:p>
          <a:p>
            <a:r>
              <a:rPr lang="en-US" dirty="0"/>
              <a:t>-I’m ready to move forward</a:t>
            </a:r>
          </a:p>
          <a:p>
            <a:endParaRPr lang="en-US" dirty="0"/>
          </a:p>
          <a:p>
            <a:r>
              <a:rPr lang="en-US" dirty="0"/>
              <a:t>July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-This was annoying</a:t>
            </a:r>
          </a:p>
          <a:p>
            <a:r>
              <a:rPr lang="en-US" dirty="0"/>
              <a:t>-Had to wait for meetings with CEO</a:t>
            </a:r>
            <a:r>
              <a:rPr lang="en-US" baseline="0" dirty="0"/>
              <a:t> who doesn’t work fulltime with the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420DD-3DF9-4BEC-B30D-77431793BD3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9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5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6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9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3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32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55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2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3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0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47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5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2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3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4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6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62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073"/>
            <a:ext cx="8229600" cy="389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ine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142" y="784396"/>
            <a:ext cx="7810500" cy="38100"/>
          </a:xfrm>
          <a:prstGeom prst="rect">
            <a:avLst/>
          </a:prstGeom>
        </p:spPr>
      </p:pic>
      <p:pic>
        <p:nvPicPr>
          <p:cNvPr id="8" name="Picture 7" descr="LIBR_full_color_logo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838" y="163009"/>
            <a:ext cx="2651577" cy="5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62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6073"/>
            <a:ext cx="8229600" cy="3897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8642-B013-479C-8E02-53016983C379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86312-B23B-42E7-9946-853F74163D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ine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142" y="784396"/>
            <a:ext cx="7810500" cy="38100"/>
          </a:xfrm>
          <a:prstGeom prst="rect">
            <a:avLst/>
          </a:prstGeom>
        </p:spPr>
      </p:pic>
      <p:pic>
        <p:nvPicPr>
          <p:cNvPr id="8" name="Picture 7" descr="LIBR_full_color_logo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838" y="163009"/>
            <a:ext cx="2651577" cy="5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9022"/>
            <a:ext cx="9144000" cy="1790700"/>
          </a:xfrm>
        </p:spPr>
        <p:txBody>
          <a:bodyPr/>
          <a:lstStyle/>
          <a:p>
            <a:r>
              <a:rPr lang="en-US" dirty="0"/>
              <a:t>Another Year, Another Petabyte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Look Into the Laureate Institute for Brain Research’s CephFS Deployment</a:t>
            </a:r>
          </a:p>
        </p:txBody>
      </p:sp>
    </p:spTree>
    <p:extLst>
      <p:ext uri="{BB962C8B-B14F-4D97-AF65-F5344CB8AC3E}">
        <p14:creationId xmlns:p14="http://schemas.microsoft.com/office/powerpoint/2010/main" val="118114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Ceph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226469"/>
            <a:ext cx="5647793" cy="244931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8x OSD nodes</a:t>
            </a:r>
          </a:p>
          <a:p>
            <a:pPr lvl="1"/>
            <a:r>
              <a:rPr lang="en-US" dirty="0"/>
              <a:t>256 GB RAM</a:t>
            </a:r>
          </a:p>
          <a:p>
            <a:pPr lvl="1"/>
            <a:r>
              <a:rPr lang="en-US" dirty="0"/>
              <a:t>2x Intel S3610 for OS</a:t>
            </a:r>
          </a:p>
          <a:p>
            <a:pPr lvl="1"/>
            <a:r>
              <a:rPr lang="en-US" dirty="0"/>
              <a:t>24x 6TB Enterprise SATA (24 slot chassis)</a:t>
            </a:r>
          </a:p>
          <a:p>
            <a:pPr lvl="1"/>
            <a:r>
              <a:rPr lang="en-US" dirty="0"/>
              <a:t>2x Intel P3700</a:t>
            </a:r>
          </a:p>
          <a:p>
            <a:pPr lvl="1"/>
            <a:r>
              <a:rPr lang="en-US" dirty="0"/>
              <a:t>2x Xeon 2660 V4</a:t>
            </a:r>
          </a:p>
          <a:p>
            <a:pPr lvl="2"/>
            <a:r>
              <a:rPr lang="en-US" dirty="0"/>
              <a:t>28x2.0GHz</a:t>
            </a:r>
          </a:p>
          <a:p>
            <a:pPr lvl="1"/>
            <a:r>
              <a:rPr lang="en-US" dirty="0"/>
              <a:t>Dual 40GB Ethernet Adapter (Mellanox ConnectX-4)</a:t>
            </a:r>
          </a:p>
        </p:txBody>
      </p:sp>
    </p:spTree>
    <p:extLst>
      <p:ext uri="{BB962C8B-B14F-4D97-AF65-F5344CB8AC3E}">
        <p14:creationId xmlns:p14="http://schemas.microsoft.com/office/powerpoint/2010/main" val="340928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Ceph Design (Cont…)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5560010" cy="25156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2x MDS + 3x MON node</a:t>
            </a:r>
          </a:p>
          <a:p>
            <a:pPr lvl="1"/>
            <a:r>
              <a:rPr lang="en-US" dirty="0"/>
              <a:t>128 GB RAM</a:t>
            </a:r>
          </a:p>
          <a:p>
            <a:pPr lvl="1"/>
            <a:r>
              <a:rPr lang="en-US" dirty="0"/>
              <a:t>2x Intel S3610 for OS</a:t>
            </a:r>
          </a:p>
          <a:p>
            <a:pPr lvl="1"/>
            <a:r>
              <a:rPr lang="en-US" dirty="0"/>
              <a:t>2x Xeon 2643 V4</a:t>
            </a:r>
          </a:p>
          <a:p>
            <a:pPr lvl="2"/>
            <a:r>
              <a:rPr lang="en-US" dirty="0"/>
              <a:t>12x3.4GHz</a:t>
            </a:r>
          </a:p>
          <a:p>
            <a:pPr lvl="1"/>
            <a:r>
              <a:rPr lang="en-US" dirty="0"/>
              <a:t>Dual 40GB Ethernet Adapter (Mellanox ConnectX-4)</a:t>
            </a:r>
          </a:p>
        </p:txBody>
      </p:sp>
    </p:spTree>
    <p:extLst>
      <p:ext uri="{BB962C8B-B14F-4D97-AF65-F5344CB8AC3E}">
        <p14:creationId xmlns:p14="http://schemas.microsoft.com/office/powerpoint/2010/main" val="207569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Hardware and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Brocade VDX</a:t>
            </a:r>
          </a:p>
          <a:p>
            <a:r>
              <a:rPr lang="en-US" dirty="0"/>
              <a:t>Spectra Logic</a:t>
            </a:r>
          </a:p>
          <a:p>
            <a:r>
              <a:rPr lang="en-US" dirty="0"/>
              <a:t>Zabbix</a:t>
            </a:r>
          </a:p>
          <a:p>
            <a:r>
              <a:rPr lang="en-US" dirty="0"/>
              <a:t>ELK</a:t>
            </a:r>
          </a:p>
          <a:p>
            <a:r>
              <a:rPr lang="en-US" dirty="0"/>
              <a:t>Nfs-ganesha</a:t>
            </a:r>
          </a:p>
          <a:p>
            <a:r>
              <a:rPr lang="en-US" dirty="0"/>
              <a:t>Samba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7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606400"/>
              </p:ext>
            </p:extLst>
          </p:nvPr>
        </p:nvGraphicFramePr>
        <p:xfrm>
          <a:off x="169330" y="946243"/>
          <a:ext cx="2379138" cy="2073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46">
                  <a:extLst>
                    <a:ext uri="{9D8B030D-6E8A-4147-A177-3AD203B41FA5}">
                      <a16:colId xmlns:a16="http://schemas.microsoft.com/office/drawing/2014/main" val="2159352798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060638438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546131320"/>
                    </a:ext>
                  </a:extLst>
                </a:gridCol>
              </a:tblGrid>
              <a:tr h="4898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Blocksize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Read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Write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96858880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6.845013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3.221325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570609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27.43865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13.15497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5012427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64kB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103.5336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51.65482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98134209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256kB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424.7271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193.5268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0614043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1576.252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782.4383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8354888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2619.374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3095.016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3502612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070398"/>
              </p:ext>
            </p:extLst>
          </p:nvPr>
        </p:nvGraphicFramePr>
        <p:xfrm>
          <a:off x="2548468" y="946243"/>
          <a:ext cx="6595532" cy="591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51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461096"/>
              </p:ext>
            </p:extLst>
          </p:nvPr>
        </p:nvGraphicFramePr>
        <p:xfrm>
          <a:off x="169330" y="946243"/>
          <a:ext cx="2379138" cy="207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46">
                  <a:extLst>
                    <a:ext uri="{9D8B030D-6E8A-4147-A177-3AD203B41FA5}">
                      <a16:colId xmlns:a16="http://schemas.microsoft.com/office/drawing/2014/main" val="1492739290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903626928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379954745"/>
                    </a:ext>
                  </a:extLst>
                </a:gridCol>
              </a:tblGrid>
              <a:tr h="48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Blocksize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Read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Write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1184801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3.806028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3.780054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7530876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16.70582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13.7856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6756263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64kB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78.28159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57.00872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22436620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256kB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449.4757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203.128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33608339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1790.493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791.1742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074283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6158.911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3112.754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9277260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909856"/>
              </p:ext>
            </p:extLst>
          </p:nvPr>
        </p:nvGraphicFramePr>
        <p:xfrm>
          <a:off x="2548468" y="946242"/>
          <a:ext cx="6595532" cy="591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73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53471"/>
              </p:ext>
            </p:extLst>
          </p:nvPr>
        </p:nvGraphicFramePr>
        <p:xfrm>
          <a:off x="169330" y="946242"/>
          <a:ext cx="2379138" cy="207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46">
                  <a:extLst>
                    <a:ext uri="{9D8B030D-6E8A-4147-A177-3AD203B41FA5}">
                      <a16:colId xmlns:a16="http://schemas.microsoft.com/office/drawing/2014/main" val="486637268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938735531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487972675"/>
                    </a:ext>
                  </a:extLst>
                </a:gridCol>
              </a:tblGrid>
              <a:tr h="48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Blocksize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Read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Write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2217863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3.873204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1.331676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26782064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14.99433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4.84942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0464620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64kB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60.45827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20.30537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3732240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256kB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233.5852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81.27407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76615644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771.8829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327.8226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2753007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1773.824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1301.71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6345417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10381"/>
              </p:ext>
            </p:extLst>
          </p:nvPr>
        </p:nvGraphicFramePr>
        <p:xfrm>
          <a:off x="2548468" y="946242"/>
          <a:ext cx="6595532" cy="591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9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22749"/>
              </p:ext>
            </p:extLst>
          </p:nvPr>
        </p:nvGraphicFramePr>
        <p:xfrm>
          <a:off x="169330" y="946242"/>
          <a:ext cx="2379138" cy="207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046">
                  <a:extLst>
                    <a:ext uri="{9D8B030D-6E8A-4147-A177-3AD203B41FA5}">
                      <a16:colId xmlns:a16="http://schemas.microsoft.com/office/drawing/2014/main" val="3883518154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1780853248"/>
                    </a:ext>
                  </a:extLst>
                </a:gridCol>
                <a:gridCol w="793046">
                  <a:extLst>
                    <a:ext uri="{9D8B030D-6E8A-4147-A177-3AD203B41FA5}">
                      <a16:colId xmlns:a16="http://schemas.microsoft.com/office/drawing/2014/main" val="2000696425"/>
                    </a:ext>
                  </a:extLst>
                </a:gridCol>
              </a:tblGrid>
              <a:tr h="48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Blocksize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Read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baseline="0" dirty="0">
                          <a:effectLst/>
                        </a:rPr>
                        <a:t>MB/sec Write</a:t>
                      </a:r>
                      <a:endParaRPr lang="en-US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3532967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3.082823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1.739016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7578829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12.86438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5.733841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4122771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64kB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56.4047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23.77207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9000315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256kB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280.6739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81.68536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473932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1MB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820.0511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320.4626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1985713"/>
                  </a:ext>
                </a:extLst>
              </a:tr>
              <a:tr h="264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baseline="0" dirty="0">
                          <a:effectLst/>
                        </a:rPr>
                        <a:t>4MB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2427.747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u="none" strike="noStrike" baseline="0" dirty="0">
                          <a:effectLst/>
                        </a:rPr>
                        <a:t>1260.187</a:t>
                      </a:r>
                      <a:endParaRPr lang="en-US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65403472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91478"/>
              </p:ext>
            </p:extLst>
          </p:nvPr>
        </p:nvGraphicFramePr>
        <p:xfrm>
          <a:off x="2548468" y="946242"/>
          <a:ext cx="6595532" cy="591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68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Good</a:t>
            </a:r>
          </a:p>
          <a:p>
            <a:pPr lvl="1"/>
            <a:r>
              <a:rPr lang="en-US" dirty="0"/>
              <a:t>Power users and their projects migrated</a:t>
            </a:r>
          </a:p>
          <a:p>
            <a:pPr lvl="2"/>
            <a:r>
              <a:rPr lang="en-US" dirty="0"/>
              <a:t>No more “file not found” errors</a:t>
            </a:r>
          </a:p>
          <a:p>
            <a:pPr lvl="2"/>
            <a:r>
              <a:rPr lang="en-US" dirty="0"/>
              <a:t>Computation &gt; 100% faster</a:t>
            </a:r>
          </a:p>
          <a:p>
            <a:pPr lvl="1"/>
            <a:r>
              <a:rPr lang="en-US" dirty="0"/>
              <a:t>Backups running and performing nicely</a:t>
            </a:r>
          </a:p>
          <a:p>
            <a:pPr lvl="1"/>
            <a:r>
              <a:rPr lang="en-US" dirty="0"/>
              <a:t>Everybody is fairly happy</a:t>
            </a:r>
          </a:p>
          <a:p>
            <a:pPr lvl="1"/>
            <a:r>
              <a:rPr lang="en-US" dirty="0"/>
              <a:t>Very resilient to many types of failure</a:t>
            </a:r>
          </a:p>
          <a:p>
            <a:r>
              <a:rPr lang="en-US" dirty="0"/>
              <a:t>The Bad</a:t>
            </a:r>
          </a:p>
          <a:p>
            <a:pPr lvl="1"/>
            <a:r>
              <a:rPr lang="en-US" dirty="0"/>
              <a:t>Snapshots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9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At LIBR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Neuroscience-based, clinical and developmental research</a:t>
            </a:r>
            <a:r>
              <a:rPr lang="en-US" dirty="0"/>
              <a:t>:</a:t>
            </a:r>
          </a:p>
          <a:p>
            <a:pPr marL="685800" lvl="1" indent="-385763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To develop neuroscience-based individually </a:t>
            </a:r>
            <a:r>
              <a:rPr lang="en-US" u="sng" dirty="0">
                <a:latin typeface="Calibri" charset="0"/>
              </a:rPr>
              <a:t>predictive assessments</a:t>
            </a:r>
            <a:r>
              <a:rPr lang="en-US" dirty="0">
                <a:latin typeface="Calibri" charset="0"/>
              </a:rPr>
              <a:t>.</a:t>
            </a:r>
          </a:p>
          <a:p>
            <a:pPr marL="685800" lvl="1" indent="-385763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To develop novel </a:t>
            </a:r>
            <a:r>
              <a:rPr lang="en-US" u="sng" dirty="0">
                <a:latin typeface="Calibri" charset="0"/>
              </a:rPr>
              <a:t>brain-body based interventions</a:t>
            </a:r>
            <a:r>
              <a:rPr lang="en-US" dirty="0">
                <a:latin typeface="Calibri" charset="0"/>
              </a:rPr>
              <a:t> </a:t>
            </a:r>
          </a:p>
          <a:p>
            <a:pPr marL="985838" lvl="2" indent="-385763"/>
            <a:r>
              <a:rPr lang="en-US" dirty="0">
                <a:latin typeface="Calibri" charset="0"/>
              </a:rPr>
              <a:t>Focus: mood, anxiety, addiction, or eating disorders.</a:t>
            </a:r>
          </a:p>
          <a:p>
            <a:pPr marL="685800" lvl="1" indent="-385763">
              <a:buFont typeface="Calibri" charset="0"/>
              <a:buAutoNum type="arabicPeriod"/>
            </a:pPr>
            <a:r>
              <a:rPr lang="en-US" dirty="0">
                <a:latin typeface="Calibri" charset="0"/>
              </a:rPr>
              <a:t>To use </a:t>
            </a:r>
            <a:r>
              <a:rPr lang="en-US" u="sng" dirty="0">
                <a:latin typeface="Calibri" charset="0"/>
              </a:rPr>
              <a:t>experimental systems</a:t>
            </a:r>
            <a:r>
              <a:rPr lang="en-US" dirty="0">
                <a:latin typeface="Calibri" charset="0"/>
              </a:rPr>
              <a:t> to quickly test assessments and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4477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LIBR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27" y="2571196"/>
            <a:ext cx="3678333" cy="3231092"/>
          </a:xfrm>
          <a:prstGeom prst="rect">
            <a:avLst/>
          </a:prstGeom>
        </p:spPr>
      </p:pic>
      <p:pic>
        <p:nvPicPr>
          <p:cNvPr id="6" name="Picture 5" descr="Large Group_T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3" y="3879992"/>
            <a:ext cx="2902289" cy="1922295"/>
          </a:xfrm>
          <a:prstGeom prst="rect">
            <a:avLst/>
          </a:prstGeom>
        </p:spPr>
      </p:pic>
      <p:pic>
        <p:nvPicPr>
          <p:cNvPr id="7" name="Picture 6" descr="Scanner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3" y="2571197"/>
            <a:ext cx="2078154" cy="1385436"/>
          </a:xfrm>
          <a:prstGeom prst="rect">
            <a:avLst/>
          </a:prstGeom>
        </p:spPr>
      </p:pic>
      <p:pic>
        <p:nvPicPr>
          <p:cNvPr id="8" name="Picture 7" descr="building_5_October_201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5" y="2571197"/>
            <a:ext cx="2481615" cy="16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Inheritance</a:t>
            </a:r>
            <a:br>
              <a:rPr lang="en-US" dirty="0"/>
            </a:br>
            <a:r>
              <a:rPr lang="en-US" dirty="0"/>
              <a:t>November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Foundry Big Iron RX-16</a:t>
            </a:r>
          </a:p>
          <a:p>
            <a:r>
              <a:rPr lang="en-US" dirty="0"/>
              <a:t>EMC Isilon</a:t>
            </a:r>
          </a:p>
          <a:p>
            <a:r>
              <a:rPr lang="en-US" dirty="0"/>
              <a:t>Oracle ZFS Appliance</a:t>
            </a:r>
          </a:p>
          <a:p>
            <a:r>
              <a:rPr lang="en-US" dirty="0"/>
              <a:t>Spectra Logic Black Pearl</a:t>
            </a:r>
          </a:p>
          <a:p>
            <a:r>
              <a:rPr lang="en-US" dirty="0"/>
              <a:t>Zmanda</a:t>
            </a:r>
          </a:p>
          <a:p>
            <a:r>
              <a:rPr lang="en-US" dirty="0"/>
              <a:t>Spectra Logic T950e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58" y="2285789"/>
            <a:ext cx="2476075" cy="4378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14" y="2290372"/>
            <a:ext cx="2473484" cy="43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Depletion of compute/storage resources</a:t>
            </a:r>
          </a:p>
          <a:p>
            <a:r>
              <a:rPr lang="en-US" dirty="0"/>
              <a:t>Neglected infrastructure</a:t>
            </a:r>
          </a:p>
          <a:p>
            <a:r>
              <a:rPr lang="en-US" dirty="0"/>
              <a:t>$$$</a:t>
            </a:r>
          </a:p>
          <a:p>
            <a:r>
              <a:rPr lang="en-US" dirty="0"/>
              <a:t>Inadequate performance</a:t>
            </a:r>
          </a:p>
          <a:p>
            <a:r>
              <a:rPr lang="en-US" dirty="0"/>
              <a:t>Unreliable</a:t>
            </a:r>
          </a:p>
        </p:txBody>
      </p:sp>
      <p:pic>
        <p:nvPicPr>
          <p:cNvPr id="2052" name="Picture 4" descr="http://cdn.agarz.com/fuuu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95" y="3346146"/>
            <a:ext cx="3224372" cy="32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6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Diagram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770593"/>
            <a:ext cx="3886200" cy="5019675"/>
          </a:xfrm>
        </p:spPr>
      </p:pic>
    </p:spTree>
    <p:extLst>
      <p:ext uri="{BB962C8B-B14F-4D97-AF65-F5344CB8AC3E}">
        <p14:creationId xmlns:p14="http://schemas.microsoft.com/office/powerpoint/2010/main" val="392619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Options Presented to Stakeholders</a:t>
            </a:r>
            <a:br>
              <a:rPr lang="en-US" dirty="0"/>
            </a:br>
            <a:r>
              <a:rPr lang="en-US" dirty="0"/>
              <a:t>January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 existing Isilon with used hardware ($1.3M)</a:t>
            </a:r>
          </a:p>
          <a:p>
            <a:r>
              <a:rPr lang="en-US" dirty="0"/>
              <a:t>Panasas ($630k)</a:t>
            </a:r>
          </a:p>
          <a:p>
            <a:r>
              <a:rPr lang="en-US" dirty="0"/>
              <a:t>Oracle ZFS ($450k)</a:t>
            </a:r>
          </a:p>
          <a:p>
            <a:r>
              <a:rPr lang="en-US" dirty="0"/>
              <a:t>DiY scale-out + Network Refresh ($450k)</a:t>
            </a:r>
          </a:p>
          <a:p>
            <a:pPr lvl="1"/>
            <a:r>
              <a:rPr lang="en-US" dirty="0"/>
              <a:t>Lustre</a:t>
            </a:r>
          </a:p>
          <a:p>
            <a:pPr lvl="1"/>
            <a:r>
              <a:rPr lang="en-US" dirty="0"/>
              <a:t>Gluster</a:t>
            </a:r>
          </a:p>
          <a:p>
            <a:pPr lvl="1"/>
            <a:r>
              <a:rPr lang="en-US" dirty="0"/>
              <a:t>Ceph</a:t>
            </a:r>
          </a:p>
          <a:p>
            <a:pPr lvl="1"/>
            <a:r>
              <a:rPr lang="en-US" dirty="0"/>
              <a:t>OrangeFS</a:t>
            </a:r>
          </a:p>
        </p:txBody>
      </p:sp>
    </p:spTree>
    <p:extLst>
      <p:ext uri="{BB962C8B-B14F-4D97-AF65-F5344CB8AC3E}">
        <p14:creationId xmlns:p14="http://schemas.microsoft.com/office/powerpoint/2010/main" val="69676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February – Approval to develop pilot</a:t>
            </a:r>
          </a:p>
          <a:p>
            <a:r>
              <a:rPr lang="en-US" dirty="0"/>
              <a:t>June – pilot approval</a:t>
            </a:r>
          </a:p>
          <a:p>
            <a:r>
              <a:rPr lang="en-US" dirty="0"/>
              <a:t>July – Pilot Equipment arrival</a:t>
            </a:r>
          </a:p>
          <a:p>
            <a:r>
              <a:rPr lang="en-US" dirty="0"/>
              <a:t>July – CEO approval to proceed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of Directors Approval</a:t>
            </a:r>
            <a:br>
              <a:rPr lang="en-US" dirty="0"/>
            </a:br>
            <a:r>
              <a:rPr lang="en-US" dirty="0"/>
              <a:t>August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Placed Order</a:t>
            </a:r>
          </a:p>
          <a:p>
            <a:r>
              <a:rPr lang="en-US" dirty="0"/>
              <a:t>Brings configuration to:</a:t>
            </a:r>
          </a:p>
          <a:p>
            <a:pPr lvl="1"/>
            <a:r>
              <a:rPr lang="en-US" dirty="0"/>
              <a:t>8x OSD (24 disk + 2 journal NVMe per node)</a:t>
            </a:r>
          </a:p>
          <a:p>
            <a:pPr lvl="2"/>
            <a:r>
              <a:rPr lang="en-US" dirty="0"/>
              <a:t>1.1PB raw</a:t>
            </a:r>
          </a:p>
          <a:p>
            <a:pPr lvl="1"/>
            <a:r>
              <a:rPr lang="en-US" dirty="0"/>
              <a:t>3x MON</a:t>
            </a:r>
          </a:p>
          <a:p>
            <a:pPr lvl="1"/>
            <a:r>
              <a:rPr lang="en-US" dirty="0"/>
              <a:t>2x MDS</a:t>
            </a:r>
          </a:p>
        </p:txBody>
      </p:sp>
    </p:spTree>
    <p:extLst>
      <p:ext uri="{BB962C8B-B14F-4D97-AF65-F5344CB8AC3E}">
        <p14:creationId xmlns:p14="http://schemas.microsoft.com/office/powerpoint/2010/main" val="3860733458"/>
      </p:ext>
    </p:extLst>
  </p:cSld>
  <p:clrMapOvr>
    <a:masterClrMapping/>
  </p:clrMapOvr>
</p:sld>
</file>

<file path=ppt/theme/theme1.xml><?xml version="1.0" encoding="utf-8"?>
<a:theme xmlns:a="http://schemas.openxmlformats.org/drawingml/2006/main" name="libr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br-theme" id="{44C13E20-A009-431A-A537-61778F0066B8}" vid="{7698FF7D-10EC-4657-95DF-FD42FF8C5912}"/>
    </a:ext>
  </a:extLst>
</a:theme>
</file>

<file path=ppt/theme/theme2.xml><?xml version="1.0" encoding="utf-8"?>
<a:theme xmlns:a="http://schemas.openxmlformats.org/drawingml/2006/main" name="1_libr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br-theme" id="{44C13E20-A009-431A-A537-61778F0066B8}" vid="{7698FF7D-10EC-4657-95DF-FD42FF8C59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libr-theme</Template>
  <TotalTime>355</TotalTime>
  <Words>836</Words>
  <Application>Microsoft Office PowerPoint</Application>
  <PresentationFormat>On-screen Show (4:3)</PresentationFormat>
  <Paragraphs>220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libr-theme</vt:lpstr>
      <vt:lpstr>1_libr-theme</vt:lpstr>
      <vt:lpstr>Another Year, Another Petabyte</vt:lpstr>
      <vt:lpstr>Research At LIBR</vt:lpstr>
      <vt:lpstr>The LIBR Facilities</vt:lpstr>
      <vt:lpstr>My Inheritance November 2015</vt:lpstr>
      <vt:lpstr>The Problem</vt:lpstr>
      <vt:lpstr>Network Diagram</vt:lpstr>
      <vt:lpstr>Options Presented to Stakeholders January 2016</vt:lpstr>
      <vt:lpstr>Slow Progress</vt:lpstr>
      <vt:lpstr>Board of Directors Approval August 2016</vt:lpstr>
      <vt:lpstr>Ceph Design</vt:lpstr>
      <vt:lpstr>Ceph Design (Cont…)</vt:lpstr>
      <vt:lpstr>Other Hardware and Software</vt:lpstr>
      <vt:lpstr>PowerPoint Presentation</vt:lpstr>
      <vt:lpstr>PowerPoint Presentation</vt:lpstr>
      <vt:lpstr>PowerPoint Presentation</vt:lpstr>
      <vt:lpstr>PowerPoint Presentation</vt:lpstr>
      <vt:lpstr>Current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Another Year, Another Petabyte</dc:title>
  <dc:creator>Brady Deetz</dc:creator>
  <cp:lastModifiedBy>Brady Deetz</cp:lastModifiedBy>
  <cp:revision>44</cp:revision>
  <dcterms:created xsi:type="dcterms:W3CDTF">2016-09-12T18:42:41Z</dcterms:created>
  <dcterms:modified xsi:type="dcterms:W3CDTF">2016-09-21T16:08:10Z</dcterms:modified>
</cp:coreProperties>
</file>