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5"/>
  </p:notesMasterIdLst>
  <p:handoutMasterIdLst>
    <p:handoutMasterId r:id="rId16"/>
  </p:handoutMasterIdLst>
  <p:sldIdLst>
    <p:sldId id="701" r:id="rId2"/>
    <p:sldId id="1097" r:id="rId3"/>
    <p:sldId id="1123" r:id="rId4"/>
    <p:sldId id="1116" r:id="rId5"/>
    <p:sldId id="1114" r:id="rId6"/>
    <p:sldId id="1109" r:id="rId7"/>
    <p:sldId id="1110" r:id="rId8"/>
    <p:sldId id="1111" r:id="rId9"/>
    <p:sldId id="1077" r:id="rId10"/>
    <p:sldId id="1078" r:id="rId11"/>
    <p:sldId id="1118" r:id="rId12"/>
    <p:sldId id="1119" r:id="rId13"/>
    <p:sldId id="1122" r:id="rId14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3" autoAdjust="0"/>
    <p:restoredTop sz="94544" autoAdjust="0"/>
  </p:normalViewPr>
  <p:slideViewPr>
    <p:cSldViewPr>
      <p:cViewPr varScale="1">
        <p:scale>
          <a:sx n="91" d="100"/>
          <a:sy n="91" d="100"/>
        </p:scale>
        <p:origin x="58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9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86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96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863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F3728E-6EC1-49E1-B72F-EBF7C1D7DF9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62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F3728E-6EC1-49E1-B72F-EBF7C1D7DF9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703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06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706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83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 txBox="1">
            <a:spLocks noChangeArrowheads="1"/>
          </p:cNvSpPr>
          <p:nvPr userDrawn="1"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1524000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Roundtable: Experiences in The </a:t>
            </a:r>
            <a:r>
              <a:rPr lang="en-US" sz="44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Advanced Cyberinfrastructure Research and Education </a:t>
            </a:r>
            <a: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Facilitators</a:t>
            </a:r>
            <a:b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Virtual Residency Program</a:t>
            </a:r>
            <a:endParaRPr lang="en-US" sz="4400" dirty="0"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AutoShape 4" descr="Image result for great plains network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4011304"/>
            <a:ext cx="4953000" cy="1551296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sz="1600" b="1" dirty="0" smtClean="0"/>
              <a:t>Creator: Henry Neeman, University of Oklahoma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 smtClean="0"/>
              <a:t>Roundtable Participants:</a:t>
            </a:r>
            <a:endParaRPr lang="en-US" sz="1600" b="1" dirty="0" smtClean="0"/>
          </a:p>
          <a:p>
            <a:pPr eaLnBrk="1" hangingPunct="1">
              <a:spcBef>
                <a:spcPts val="0"/>
              </a:spcBef>
            </a:pPr>
            <a:r>
              <a:rPr lang="en-US" sz="1600" b="1" dirty="0" smtClean="0"/>
              <a:t>Marcus </a:t>
            </a:r>
            <a:r>
              <a:rPr lang="en-US" sz="1600" b="1" dirty="0"/>
              <a:t>Bond, Southeast Missouri State </a:t>
            </a:r>
            <a:r>
              <a:rPr lang="en-US" sz="1600" b="1" dirty="0" smtClean="0"/>
              <a:t>University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/>
              <a:t>Dana Brunson, Oklahoma State University </a:t>
            </a:r>
            <a:r>
              <a:rPr lang="en-US" sz="1600" b="1" dirty="0" smtClean="0"/>
              <a:t> 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 smtClean="0"/>
              <a:t>James Deaton, OneNet 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 smtClean="0"/>
              <a:t>Perdeep Mehta, Samuel Roberts Noble Foundation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/>
              <a:t>Horst Severini, University of Oklahoma </a:t>
            </a:r>
          </a:p>
          <a:p>
            <a:pPr eaLnBrk="1" hangingPunct="1">
              <a:spcBef>
                <a:spcPts val="0"/>
              </a:spcBef>
            </a:pPr>
            <a:r>
              <a:rPr lang="en-US" sz="1600" b="1" dirty="0" smtClean="0"/>
              <a:t> 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ACI-REF Workshop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700" dirty="0"/>
              <a:t>THURSDAY</a:t>
            </a:r>
          </a:p>
          <a:p>
            <a:pPr lvl="1">
              <a:spcBef>
                <a:spcPts val="0"/>
              </a:spcBef>
            </a:pPr>
            <a:r>
              <a:rPr lang="en-US" sz="1500" dirty="0"/>
              <a:t>Early AM: The Shifting Landscape of CI Funding </a:t>
            </a:r>
            <a:r>
              <a:rPr lang="en-US" sz="1500" dirty="0" smtClean="0"/>
              <a:t>Opportunities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How to Design a Cluster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CI user support</a:t>
            </a:r>
            <a:endParaRPr lang="en-US" sz="1500" dirty="0"/>
          </a:p>
          <a:p>
            <a:pPr lvl="1">
              <a:spcBef>
                <a:spcPts val="0"/>
              </a:spcBef>
            </a:pPr>
            <a:r>
              <a:rPr lang="en-US" sz="1500" dirty="0" smtClean="0"/>
              <a:t>CDS&amp;E Track</a:t>
            </a:r>
            <a:endParaRPr lang="en-US" sz="1500" dirty="0"/>
          </a:p>
          <a:p>
            <a:pPr lvl="2">
              <a:spcBef>
                <a:spcPts val="0"/>
              </a:spcBef>
            </a:pPr>
            <a:r>
              <a:rPr lang="en-US" sz="1300" dirty="0" smtClean="0"/>
              <a:t>Early </a:t>
            </a:r>
            <a:r>
              <a:rPr lang="en-US" sz="1300" dirty="0"/>
              <a:t>PM: Real users present CDS&amp;E </a:t>
            </a:r>
            <a:r>
              <a:rPr lang="en-US" sz="1300" dirty="0" smtClean="0"/>
              <a:t>research 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Mid </a:t>
            </a:r>
            <a:r>
              <a:rPr lang="en-US" sz="1300" dirty="0"/>
              <a:t>PM: </a:t>
            </a:r>
            <a:r>
              <a:rPr lang="en-US" sz="1300" dirty="0" smtClean="0"/>
              <a:t>“Speed Dating”</a:t>
            </a:r>
            <a:endParaRPr lang="en-US" sz="1300" dirty="0"/>
          </a:p>
          <a:p>
            <a:pPr lvl="1">
              <a:spcBef>
                <a:spcPts val="0"/>
              </a:spcBef>
            </a:pPr>
            <a:r>
              <a:rPr lang="en-US" sz="1500" dirty="0" smtClean="0"/>
              <a:t>SCIENCE </a:t>
            </a:r>
            <a:r>
              <a:rPr lang="en-US" sz="1500" dirty="0"/>
              <a:t>DMZ </a:t>
            </a:r>
            <a:r>
              <a:rPr lang="en-US" sz="1500" dirty="0" smtClean="0"/>
              <a:t>Track</a:t>
            </a:r>
            <a:endParaRPr lang="en-US" sz="1500" dirty="0"/>
          </a:p>
          <a:p>
            <a:pPr lvl="2">
              <a:spcBef>
                <a:spcPts val="0"/>
              </a:spcBef>
            </a:pPr>
            <a:r>
              <a:rPr lang="en-US" sz="1300" dirty="0" smtClean="0"/>
              <a:t>Early PM</a:t>
            </a:r>
            <a:r>
              <a:rPr lang="en-US" sz="1300" dirty="0"/>
              <a:t>: The Software in SDN 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Mid </a:t>
            </a:r>
            <a:r>
              <a:rPr lang="en-US" sz="1300" dirty="0"/>
              <a:t>PM: </a:t>
            </a:r>
            <a:r>
              <a:rPr lang="en-US" sz="1300" dirty="0" smtClean="0"/>
              <a:t>Exploring SDN Software</a:t>
            </a:r>
            <a:endParaRPr lang="en-US" sz="13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1700" dirty="0"/>
              <a:t>FRIDAY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Early </a:t>
            </a:r>
            <a:r>
              <a:rPr lang="en-US" sz="1500" dirty="0"/>
              <a:t>AM: </a:t>
            </a:r>
            <a:r>
              <a:rPr lang="en-US" sz="1500" dirty="0" smtClean="0"/>
              <a:t>So You Want to Write a CI Proposal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Mid </a:t>
            </a:r>
            <a:r>
              <a:rPr lang="en-US" sz="1500" dirty="0"/>
              <a:t>AM: </a:t>
            </a:r>
            <a:r>
              <a:rPr lang="en-US" sz="1500" dirty="0" smtClean="0"/>
              <a:t>Research Data Management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Lunch: Stories from </a:t>
            </a:r>
            <a:r>
              <a:rPr lang="en-US" sz="1500" smtClean="0"/>
              <a:t>the trenches</a:t>
            </a:r>
            <a:endParaRPr lang="en-US" sz="1500" dirty="0"/>
          </a:p>
          <a:p>
            <a:pPr lvl="1">
              <a:spcBef>
                <a:spcPts val="0"/>
              </a:spcBef>
            </a:pPr>
            <a:r>
              <a:rPr lang="en-US" sz="1500" dirty="0" smtClean="0"/>
              <a:t>Early </a:t>
            </a:r>
            <a:r>
              <a:rPr lang="en-US" sz="1500" dirty="0"/>
              <a:t>PM: Project work time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Mid </a:t>
            </a:r>
            <a:r>
              <a:rPr lang="en-US" sz="1500" dirty="0"/>
              <a:t>PM: Project work time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Late </a:t>
            </a:r>
            <a:r>
              <a:rPr lang="en-US" sz="1500" dirty="0"/>
              <a:t>PM: Project presentations from early </a:t>
            </a:r>
            <a:r>
              <a:rPr lang="en-US" sz="1500" dirty="0" err="1"/>
              <a:t>departers</a:t>
            </a:r>
            <a:endParaRPr lang="en-US" sz="1500" dirty="0"/>
          </a:p>
          <a:p>
            <a:pPr>
              <a:spcBef>
                <a:spcPts val="0"/>
              </a:spcBef>
            </a:pPr>
            <a:r>
              <a:rPr lang="en-US" sz="1700" dirty="0" smtClean="0"/>
              <a:t>SATURDAY</a:t>
            </a:r>
            <a:endParaRPr lang="en-US" sz="1700" dirty="0"/>
          </a:p>
          <a:p>
            <a:pPr lvl="1">
              <a:spcBef>
                <a:spcPts val="0"/>
              </a:spcBef>
            </a:pPr>
            <a:r>
              <a:rPr lang="en-US" sz="1500" dirty="0" smtClean="0"/>
              <a:t>AM</a:t>
            </a:r>
            <a:r>
              <a:rPr lang="en-US" sz="1500" dirty="0"/>
              <a:t>: Project </a:t>
            </a:r>
            <a:r>
              <a:rPr lang="en-US" sz="1500" dirty="0" smtClean="0"/>
              <a:t>presentations</a:t>
            </a:r>
            <a:endParaRPr lang="en-US" sz="1500" dirty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4454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the ACI-REF Career Path?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Preferably an advanced degree in a STEM discipline.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But, at most doctoral institutions, you could easily have only one person doing everything CI-related (HPC sysadmin,  ACI-REF, Campus </a:t>
            </a:r>
            <a:r>
              <a:rPr lang="en-US" dirty="0"/>
              <a:t>Champion, </a:t>
            </a:r>
            <a:r>
              <a:rPr lang="en-US" dirty="0" smtClean="0"/>
              <a:t>proposal writing, </a:t>
            </a:r>
            <a:r>
              <a:rPr lang="en-US" dirty="0" err="1" smtClean="0"/>
              <a:t>etc</a:t>
            </a:r>
            <a:r>
              <a:rPr lang="en-US" dirty="0" smtClean="0"/>
              <a:t>).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ACI-REF Virtual Residency early on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Campus Champion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Lots of CI workshops (National Computational Science Institute, Linux Clusters Institute, XSEDE,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Coalition for Academic Scientific Computation and  Campus </a:t>
            </a:r>
            <a:r>
              <a:rPr lang="en-US" dirty="0"/>
              <a:t>Research Computing (</a:t>
            </a:r>
            <a:r>
              <a:rPr lang="en-US" dirty="0" err="1"/>
              <a:t>CaRC</a:t>
            </a:r>
            <a:r>
              <a:rPr lang="en-US" dirty="0"/>
              <a:t>) Consortium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/>
              <a:t>I</a:t>
            </a:r>
            <a:r>
              <a:rPr lang="en-US" dirty="0" smtClean="0"/>
              <a:t>nstitutional center </a:t>
            </a:r>
            <a:r>
              <a:rPr lang="en-US" dirty="0"/>
              <a:t>d</a:t>
            </a:r>
            <a:r>
              <a:rPr lang="en-US" dirty="0" smtClean="0"/>
              <a:t>eputy director, then director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Aspiration: training and mentoring opportunities at every career stage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02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ACI-REF is the Best Job Ever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Every day, you get to see how the work you do helps other people to be successful.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549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6710"/>
            <a:ext cx="8001000" cy="4648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50" dirty="0"/>
              <a:t>Portions of this material are based upon work supported by the National Science Foundation </a:t>
            </a:r>
            <a:r>
              <a:rPr lang="en-US" sz="2050" dirty="0" smtClean="0"/>
              <a:t>and the Department of Defense         under </a:t>
            </a:r>
            <a:r>
              <a:rPr lang="en-US" sz="2050" dirty="0"/>
              <a:t>the following </a:t>
            </a:r>
            <a:r>
              <a:rPr lang="en-US" sz="2050" dirty="0" smtClean="0"/>
              <a:t>grants: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EPS-0814361, “Building Oklahoma's Leadership Role in Cellulosic </a:t>
            </a:r>
            <a:r>
              <a:rPr lang="en-US" sz="1200" dirty="0" smtClean="0"/>
              <a:t>Bioenergy”</a:t>
            </a:r>
          </a:p>
          <a:p>
            <a:pPr lvl="1">
              <a:spcBef>
                <a:spcPts val="0"/>
              </a:spcBef>
            </a:pPr>
            <a:r>
              <a:rPr lang="en-US" sz="1200" dirty="0"/>
              <a:t>Grant No. EPS-0919466, “A </a:t>
            </a:r>
            <a:r>
              <a:rPr lang="en-US" sz="1200" dirty="0" err="1"/>
              <a:t>cyberCommons</a:t>
            </a:r>
            <a:r>
              <a:rPr lang="en-US" sz="1200" dirty="0"/>
              <a:t> for Ecological </a:t>
            </a:r>
            <a:r>
              <a:rPr lang="en-US" sz="1200" dirty="0" smtClean="0"/>
              <a:t>Forecasting”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EPS-1006919, “Oklahoma Optical </a:t>
            </a:r>
            <a:r>
              <a:rPr lang="en-US" sz="1200" dirty="0" smtClean="0"/>
              <a:t>Initiative”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</a:t>
            </a:r>
            <a:r>
              <a:rPr lang="en-US" sz="1200" dirty="0" smtClean="0"/>
              <a:t>OCI-10310029</a:t>
            </a:r>
            <a:r>
              <a:rPr lang="en-US" sz="1200" dirty="0"/>
              <a:t>, “MRI: Acquisition of Extensible </a:t>
            </a:r>
            <a:r>
              <a:rPr lang="en-US" sz="1200" dirty="0" err="1"/>
              <a:t>Petascale</a:t>
            </a:r>
            <a:r>
              <a:rPr lang="en-US" sz="1200" dirty="0"/>
              <a:t> Storage for Data Intensive </a:t>
            </a:r>
            <a:r>
              <a:rPr lang="en-US" sz="1200" dirty="0" smtClean="0"/>
              <a:t>Research”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</a:t>
            </a:r>
            <a:r>
              <a:rPr lang="en-US" sz="1200" dirty="0" smtClean="0"/>
              <a:t>OCI-1126330, </a:t>
            </a:r>
            <a:r>
              <a:rPr lang="en-US" sz="1200" dirty="0"/>
              <a:t>“Acquisition of a High Performance Compute Cluster for Multidisciplinary </a:t>
            </a:r>
            <a:r>
              <a:rPr lang="en-US" sz="1200" dirty="0" smtClean="0"/>
              <a:t>Research”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No. </a:t>
            </a:r>
            <a:r>
              <a:rPr lang="en-US" sz="1200" dirty="0"/>
              <a:t>ACI- </a:t>
            </a:r>
            <a:r>
              <a:rPr lang="en-US" sz="1200" dirty="0" smtClean="0"/>
              <a:t>1229107, “Acquisition </a:t>
            </a:r>
            <a:r>
              <a:rPr lang="en-US" sz="1200" dirty="0"/>
              <a:t>of a High Performance Computing Cluster for Research and </a:t>
            </a:r>
            <a:r>
              <a:rPr lang="en-US" sz="1200" dirty="0" smtClean="0"/>
              <a:t>Education”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EPS-1301789, “Adapting Socio-ecological Systems to Increased Climate </a:t>
            </a:r>
            <a:r>
              <a:rPr lang="en-US" sz="1200" dirty="0" smtClean="0"/>
              <a:t>Variability”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ACI-1341028, </a:t>
            </a:r>
            <a:r>
              <a:rPr lang="en-US" sz="1200" dirty="0" smtClean="0"/>
              <a:t>“OneOklahoma Friction Free Network”</a:t>
            </a:r>
          </a:p>
          <a:p>
            <a:pPr lvl="1">
              <a:spcBef>
                <a:spcPts val="0"/>
              </a:spcBef>
            </a:pPr>
            <a:r>
              <a:rPr lang="en-US" sz="1200" b="1" dirty="0"/>
              <a:t>Grant No. ACI-1440783, </a:t>
            </a:r>
            <a:r>
              <a:rPr lang="en-US" sz="1200" b="1" dirty="0" smtClean="0"/>
              <a:t>“A </a:t>
            </a:r>
            <a:r>
              <a:rPr lang="en-US" sz="1200" b="1" dirty="0"/>
              <a:t>Model for Advanced Cyberinfrastructure Research and Education </a:t>
            </a:r>
            <a:r>
              <a:rPr lang="en-US" sz="1200" b="1" dirty="0" smtClean="0"/>
              <a:t>Facilitators”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ACI-1440774, “</a:t>
            </a:r>
            <a:r>
              <a:rPr lang="en-US" sz="1200" dirty="0" err="1"/>
              <a:t>ENabling</a:t>
            </a:r>
            <a:r>
              <a:rPr lang="en-US" sz="1200" dirty="0"/>
              <a:t> </a:t>
            </a:r>
            <a:r>
              <a:rPr lang="en-US" sz="1200" dirty="0" err="1"/>
              <a:t>CyberInfrastructure</a:t>
            </a:r>
            <a:r>
              <a:rPr lang="en-US" sz="1200" dirty="0"/>
              <a:t> via Training and </a:t>
            </a:r>
            <a:r>
              <a:rPr lang="en-US" sz="1200" dirty="0" smtClean="0"/>
              <a:t>Engagement”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ACI-1531128, “MRI: Acquisition of Shared High Performance Compute Cluster for Multidisciplinary Computational and Data-Intensive Research,” OSU, $</a:t>
            </a:r>
            <a:r>
              <a:rPr lang="en-US" sz="1200" dirty="0" smtClean="0"/>
              <a:t>950K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?, “DURIP-ARO: Heterogeneous Cluster for Cyber-Physical System Security Analytics,” TU, $</a:t>
            </a:r>
            <a:r>
              <a:rPr lang="en-US" sz="1200" dirty="0" smtClean="0"/>
              <a:t>200K</a:t>
            </a:r>
          </a:p>
          <a:p>
            <a:pPr lvl="1">
              <a:spcBef>
                <a:spcPts val="0"/>
              </a:spcBef>
            </a:pPr>
            <a:r>
              <a:rPr lang="en-US" sz="1200" dirty="0" smtClean="0"/>
              <a:t>Grant </a:t>
            </a:r>
            <a:r>
              <a:rPr lang="en-US" sz="1200" dirty="0"/>
              <a:t>No. CNS-1531270, “MRI: Development of Heterogeneous Cluster for Cyber-Physical System Hybrid Analytics,” TU, $</a:t>
            </a:r>
            <a:r>
              <a:rPr lang="en-US" sz="1200" dirty="0" smtClean="0"/>
              <a:t>180K</a:t>
            </a:r>
          </a:p>
          <a:p>
            <a:pPr lvl="1">
              <a:spcBef>
                <a:spcPts val="0"/>
              </a:spcBef>
            </a:pPr>
            <a:r>
              <a:rPr lang="en-US" sz="1200" b="1" dirty="0" smtClean="0"/>
              <a:t>Grant No</a:t>
            </a:r>
            <a:r>
              <a:rPr lang="en-US" sz="1200" b="1" dirty="0"/>
              <a:t>. ACI-1546711, “EAGER: Fact-Gathering and Planning for a National-Scale </a:t>
            </a:r>
            <a:r>
              <a:rPr lang="en-US" sz="1200" b="1" dirty="0" err="1"/>
              <a:t>Cyberpractitioner</a:t>
            </a:r>
            <a:r>
              <a:rPr lang="en-US" sz="1200" b="1" dirty="0"/>
              <a:t> </a:t>
            </a:r>
            <a:r>
              <a:rPr lang="en-US" sz="1200" b="1" dirty="0" smtClean="0"/>
              <a:t>Program,” Internet2, $41K</a:t>
            </a:r>
          </a:p>
          <a:p>
            <a:pPr lvl="1">
              <a:spcBef>
                <a:spcPts val="0"/>
              </a:spcBef>
            </a:pPr>
            <a:r>
              <a:rPr lang="en-US" sz="1200" b="1" dirty="0"/>
              <a:t>Grant No. ACI-1620695, “RCN: Advancing Research and Education Through a National Network of Campus Research Computing, Infrastructures – The </a:t>
            </a:r>
            <a:r>
              <a:rPr lang="en-US" sz="1200" b="1" dirty="0" err="1"/>
              <a:t>CaRC</a:t>
            </a:r>
            <a:r>
              <a:rPr lang="en-US" sz="1200" b="1" dirty="0"/>
              <a:t> </a:t>
            </a:r>
            <a:r>
              <a:rPr lang="en-US" sz="1200" b="1" dirty="0" smtClean="0"/>
              <a:t>Consortium, “ Clemson U, $748K</a:t>
            </a:r>
            <a:endParaRPr lang="en-US" sz="1200" b="1" dirty="0"/>
          </a:p>
          <a:p>
            <a:pPr>
              <a:spcBef>
                <a:spcPts val="0"/>
              </a:spcBef>
            </a:pPr>
            <a:r>
              <a:rPr lang="en-US" sz="1700" dirty="0" smtClean="0"/>
              <a:t>Dell </a:t>
            </a:r>
            <a:r>
              <a:rPr lang="en-US" sz="1700" dirty="0"/>
              <a:t>provided seed systems for the OU Research Cloud </a:t>
            </a:r>
            <a:r>
              <a:rPr lang="en-US" sz="1700" dirty="0" smtClean="0"/>
              <a:t>(“</a:t>
            </a:r>
            <a:r>
              <a:rPr lang="en-US" sz="1700" dirty="0" err="1"/>
              <a:t>OURcloud</a:t>
            </a:r>
            <a:r>
              <a:rPr lang="en-US" sz="1700" dirty="0"/>
              <a:t>”) and the </a:t>
            </a:r>
            <a:r>
              <a:rPr lang="en-US" sz="1700" dirty="0" smtClean="0"/>
              <a:t>       OU </a:t>
            </a:r>
            <a:r>
              <a:rPr lang="en-US" sz="1700" dirty="0"/>
              <a:t>Science DMZ.</a:t>
            </a:r>
          </a:p>
          <a:p>
            <a:pPr>
              <a:spcBef>
                <a:spcPts val="0"/>
              </a:spcBef>
            </a:pPr>
            <a:endParaRPr lang="en-US" sz="205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24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ACI-REF?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Advanced Cyberinfrastructure Research &amp; Education Facilitator (term invented by </a:t>
            </a:r>
            <a:r>
              <a:rPr lang="en-US" dirty="0" err="1" smtClean="0"/>
              <a:t>Miron</a:t>
            </a:r>
            <a:r>
              <a:rPr lang="en-US" dirty="0" smtClean="0"/>
              <a:t> </a:t>
            </a:r>
            <a:r>
              <a:rPr lang="en-US" dirty="0" err="1" smtClean="0"/>
              <a:t>Livny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Work with users -- researchers and educators -- to help them improve their research and/or education productivity using advanced cyberinfrastructure.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Typically, one or a few ACI-REFs have responsibility for an entire institution, or multiple institutions.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Some ACI-REFs are: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faculty or former faculty;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postdocs or former postdocs;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research staff or former research staff;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IT professionals;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graduate or undergraduate students.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3489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Residency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r>
              <a:rPr lang="en-US" dirty="0" smtClean="0"/>
              <a:t>OU (PI Henry Neeman) submitted </a:t>
            </a:r>
            <a:r>
              <a:rPr lang="en-US" dirty="0"/>
              <a:t>a proposal to the Campus CI Engineer subprogram:</a:t>
            </a:r>
          </a:p>
          <a:p>
            <a:pPr lvl="1"/>
            <a:r>
              <a:rPr lang="en-US" dirty="0"/>
              <a:t>“A Model for Advanced Cyberinfrastructure Research and Education Facilitators”</a:t>
            </a:r>
          </a:p>
          <a:p>
            <a:pPr lvl="1"/>
            <a:r>
              <a:rPr lang="en-US" dirty="0"/>
              <a:t>$400K</a:t>
            </a:r>
          </a:p>
          <a:p>
            <a:pPr lvl="1"/>
            <a:r>
              <a:rPr lang="en-US" dirty="0"/>
              <a:t>Highlights the relationship between OU and </a:t>
            </a:r>
            <a:r>
              <a:rPr lang="en-US" dirty="0" smtClean="0"/>
              <a:t>the original </a:t>
            </a:r>
            <a:r>
              <a:rPr lang="en-US" dirty="0"/>
              <a:t>ACI-REF project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Included:</a:t>
            </a:r>
          </a:p>
          <a:p>
            <a:pPr lvl="1"/>
            <a:r>
              <a:rPr lang="en-US" dirty="0"/>
              <a:t>National training regime: Provide a “virtual residency” program for Campus CI Engineers and other ACI-REFs, open to not only CC*IIE awardees and ACI-REF members but any institution that needs.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8429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ACI-REF Virtual Residency: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 Facilitators have strong experience within their discipline (often non-CS).</a:t>
            </a:r>
          </a:p>
          <a:p>
            <a:r>
              <a:rPr lang="en-US" dirty="0" smtClean="0"/>
              <a:t>Most CI Facilitators and CI Engineers haven’t been faculty.</a:t>
            </a:r>
          </a:p>
          <a:p>
            <a:r>
              <a:rPr lang="en-US" dirty="0" smtClean="0"/>
              <a:t>Sometimes little or no research experience (especially for SDN-focused CI Engineers).</a:t>
            </a:r>
          </a:p>
          <a:p>
            <a:r>
              <a:rPr lang="en-US" dirty="0" smtClean="0"/>
              <a:t>Even if strong research background, typically little or no experience with research outside their own discipline.</a:t>
            </a:r>
          </a:p>
          <a:p>
            <a:r>
              <a:rPr lang="en-US" dirty="0" smtClean="0"/>
              <a:t>When the Virtual Residency started in 2015, there were no local, regional or national programs to teach people   how to be an ACI-REF.</a:t>
            </a:r>
          </a:p>
          <a:p>
            <a:r>
              <a:rPr lang="en-US" dirty="0" smtClean="0"/>
              <a:t>In the olden days, you could take your time learning how to do this -- but not anymore ….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47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Interest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30656"/>
            <a:ext cx="7924800" cy="4648200"/>
          </a:xfrm>
        </p:spPr>
        <p:txBody>
          <a:bodyPr/>
          <a:lstStyle/>
          <a:p>
            <a:r>
              <a:rPr lang="en-US" b="1" u="sng" dirty="0" smtClean="0"/>
              <a:t>Participants</a:t>
            </a:r>
            <a:endParaRPr lang="en-US" dirty="0"/>
          </a:p>
          <a:p>
            <a:pPr lvl="1"/>
            <a:r>
              <a:rPr lang="en-US" dirty="0" smtClean="0"/>
              <a:t>2015: 50 </a:t>
            </a:r>
            <a:r>
              <a:rPr lang="en-US" dirty="0"/>
              <a:t>total from </a:t>
            </a:r>
            <a:r>
              <a:rPr lang="en-US" dirty="0" smtClean="0"/>
              <a:t>38 </a:t>
            </a:r>
            <a:r>
              <a:rPr lang="en-US" dirty="0"/>
              <a:t>institutions in 26 states and territories (28 onsite and 22 offsite via videoconferencing), </a:t>
            </a:r>
            <a:r>
              <a:rPr lang="en-US" dirty="0" smtClean="0"/>
              <a:t>including:</a:t>
            </a:r>
          </a:p>
          <a:p>
            <a:pPr lvl="2"/>
            <a:r>
              <a:rPr lang="en-US" dirty="0" smtClean="0"/>
              <a:t>21 </a:t>
            </a:r>
            <a:r>
              <a:rPr lang="en-US" dirty="0"/>
              <a:t>institutions in 12 EPSCoR </a:t>
            </a:r>
            <a:r>
              <a:rPr lang="en-US" dirty="0" smtClean="0"/>
              <a:t>jurisdictions;</a:t>
            </a:r>
          </a:p>
          <a:p>
            <a:pPr lvl="2"/>
            <a:r>
              <a:rPr lang="en-US" dirty="0" smtClean="0"/>
              <a:t>5 </a:t>
            </a:r>
            <a:r>
              <a:rPr lang="en-US" dirty="0"/>
              <a:t>Minority Serving </a:t>
            </a:r>
            <a:r>
              <a:rPr lang="en-US" dirty="0" smtClean="0"/>
              <a:t>Institutions;</a:t>
            </a:r>
          </a:p>
          <a:p>
            <a:pPr lvl="2"/>
            <a:r>
              <a:rPr lang="en-US" dirty="0" smtClean="0"/>
              <a:t>5 </a:t>
            </a:r>
            <a:r>
              <a:rPr lang="en-US" dirty="0"/>
              <a:t>non-PhD-granting institutions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2016: 98 total from 67 institutions in 33 states &amp; territories plus 3 other countries (43 onsite and 56 offsite via videoconferencing), including:</a:t>
            </a:r>
          </a:p>
          <a:p>
            <a:pPr lvl="2"/>
            <a:r>
              <a:rPr lang="en-US" dirty="0" smtClean="0"/>
              <a:t>20 institutions in 13 EPSCoR jurisdictions;</a:t>
            </a:r>
          </a:p>
          <a:p>
            <a:pPr lvl="2"/>
            <a:r>
              <a:rPr lang="en-US" dirty="0" smtClean="0"/>
              <a:t>10 Minority Serving Institutions;</a:t>
            </a:r>
          </a:p>
          <a:p>
            <a:pPr lvl="2"/>
            <a:r>
              <a:rPr lang="en-US" dirty="0" smtClean="0"/>
              <a:t>13 non-PhD-granting institutions.</a:t>
            </a:r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9440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900" dirty="0" smtClean="0"/>
              <a:t>What Did We Cover?</a:t>
            </a:r>
            <a:endParaRPr lang="en-US" sz="3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work with researchers who are using CI.</a:t>
            </a:r>
          </a:p>
          <a:p>
            <a:pPr lvl="1"/>
            <a:r>
              <a:rPr lang="en-US" dirty="0" smtClean="0"/>
              <a:t>How to talk to them.</a:t>
            </a:r>
          </a:p>
          <a:p>
            <a:pPr lvl="1"/>
            <a:r>
              <a:rPr lang="en-US" dirty="0" smtClean="0"/>
              <a:t>How to help them.</a:t>
            </a:r>
          </a:p>
          <a:p>
            <a:r>
              <a:rPr lang="en-US" dirty="0" smtClean="0"/>
              <a:t>How to contribute to, and ultimately to lead, grant proposals.</a:t>
            </a:r>
          </a:p>
          <a:p>
            <a:pPr lvl="1"/>
            <a:r>
              <a:rPr lang="en-US" dirty="0" smtClean="0"/>
              <a:t>Some already us knew how to do this, so our job was to help the rest.</a:t>
            </a:r>
          </a:p>
          <a:p>
            <a:r>
              <a:rPr lang="en-US" dirty="0" smtClean="0"/>
              <a:t>Science DMZ Track</a:t>
            </a:r>
          </a:p>
          <a:p>
            <a:pPr lvl="1"/>
            <a:r>
              <a:rPr lang="en-US" dirty="0" smtClean="0"/>
              <a:t>How to manage a Science DMZ.</a:t>
            </a:r>
          </a:p>
          <a:p>
            <a:r>
              <a:rPr lang="en-US" dirty="0" smtClean="0"/>
              <a:t>Computational Science &amp; Engineering Track</a:t>
            </a:r>
          </a:p>
          <a:p>
            <a:pPr lvl="1"/>
            <a:r>
              <a:rPr lang="en-US" dirty="0" smtClean="0"/>
              <a:t>Get some practice working with researchers.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05515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Weren’t We Trying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the Computational &amp; Data-enabled Science &amp; Engineering track, we </a:t>
            </a:r>
            <a:r>
              <a:rPr lang="en-US" b="1" u="sng" dirty="0" smtClean="0"/>
              <a:t>WEREN’T</a:t>
            </a:r>
            <a:r>
              <a:rPr lang="en-US" dirty="0" smtClean="0"/>
              <a:t> trying to cover a lot of </a:t>
            </a:r>
            <a:r>
              <a:rPr lang="en-US" strike="sngStrike" dirty="0" smtClean="0"/>
              <a:t>technical content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People can learn that from other sources.</a:t>
            </a:r>
          </a:p>
          <a:p>
            <a:r>
              <a:rPr lang="en-US" dirty="0" smtClean="0"/>
              <a:t>Instead, the goal was to learn them the </a:t>
            </a:r>
            <a:r>
              <a:rPr lang="en-US" b="1" u="sng" dirty="0" smtClean="0"/>
              <a:t>PROFESSION</a:t>
            </a:r>
            <a:r>
              <a:rPr lang="en-US" dirty="0" smtClean="0"/>
              <a:t> of ACI-REF.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0930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Was the Hidden Agenda?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real goal was to prepare for an upcoming transition to: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ore need for this kind of skilled workforce, but</a:t>
            </a:r>
          </a:p>
          <a:p>
            <a:pPr lvl="1"/>
            <a:r>
              <a:rPr lang="en-US" dirty="0" smtClean="0"/>
              <a:t>fewer people who know how to do it, with</a:t>
            </a:r>
          </a:p>
          <a:p>
            <a:pPr lvl="1"/>
            <a:r>
              <a:rPr lang="en-US" dirty="0" smtClean="0"/>
              <a:t>no mechanism to prepare a sufficiently large cohort.</a:t>
            </a:r>
          </a:p>
          <a:p>
            <a:r>
              <a:rPr lang="en-US" dirty="0" smtClean="0"/>
              <a:t>Some of the participants already knew how to do this.</a:t>
            </a:r>
          </a:p>
          <a:p>
            <a:pPr lvl="1"/>
            <a:r>
              <a:rPr lang="en-US" dirty="0" smtClean="0"/>
              <a:t>But it took a very long time to learn on their own.</a:t>
            </a:r>
          </a:p>
          <a:p>
            <a:pPr lvl="1"/>
            <a:r>
              <a:rPr lang="en-US" dirty="0" smtClean="0"/>
              <a:t>To keep up with demand, the community needs us to streamline the process so that new ACI-REFs can become fully productive quickly.</a:t>
            </a:r>
          </a:p>
          <a:p>
            <a:r>
              <a:rPr lang="en-US" dirty="0" smtClean="0"/>
              <a:t>These are the CI leaders of tomorrow.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6200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ACI-REF Workshop Agenda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49738"/>
            <a:ext cx="4114800" cy="42656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700" dirty="0"/>
              <a:t>SUNDAY (evening pizza party)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Welcome </a:t>
            </a:r>
            <a:r>
              <a:rPr lang="en-US" sz="1500" dirty="0"/>
              <a:t>and virtual residency overview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Introduction </a:t>
            </a:r>
            <a:r>
              <a:rPr lang="en-US" sz="1500" dirty="0"/>
              <a:t>to Research Cyberinfrastructure </a:t>
            </a:r>
            <a:r>
              <a:rPr lang="en-US" sz="1500" dirty="0" smtClean="0"/>
              <a:t>Facilitation</a:t>
            </a:r>
            <a:endParaRPr lang="en-US" sz="1500" dirty="0"/>
          </a:p>
          <a:p>
            <a:pPr lvl="1">
              <a:spcBef>
                <a:spcPts val="0"/>
              </a:spcBef>
            </a:pPr>
            <a:r>
              <a:rPr lang="en-US" sz="1500" dirty="0" smtClean="0"/>
              <a:t>How </a:t>
            </a:r>
            <a:r>
              <a:rPr lang="en-US" sz="1500" dirty="0"/>
              <a:t>to Give a CI </a:t>
            </a:r>
            <a:r>
              <a:rPr lang="en-US" sz="1500" dirty="0" smtClean="0"/>
              <a:t>Tour</a:t>
            </a:r>
          </a:p>
          <a:p>
            <a:pPr>
              <a:spcBef>
                <a:spcPts val="0"/>
              </a:spcBef>
            </a:pPr>
            <a:r>
              <a:rPr lang="en-US" sz="1700" dirty="0" smtClean="0"/>
              <a:t>MONDAY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Early </a:t>
            </a:r>
            <a:r>
              <a:rPr lang="en-US" sz="1500" dirty="0"/>
              <a:t>AM: Effective Communication: How to Talk to </a:t>
            </a:r>
            <a:r>
              <a:rPr lang="en-US" sz="1500" dirty="0" smtClean="0"/>
              <a:t>Researchers about </a:t>
            </a:r>
            <a:r>
              <a:rPr lang="en-US" sz="1500" dirty="0"/>
              <a:t>Their Research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Computational </a:t>
            </a:r>
            <a:r>
              <a:rPr lang="en-US" sz="1500" dirty="0"/>
              <a:t>and Data-enabled Science &amp; Engineering </a:t>
            </a:r>
            <a:r>
              <a:rPr lang="en-US" sz="1500" dirty="0" smtClean="0"/>
              <a:t>(CDS&amp;E) Track</a:t>
            </a:r>
            <a:endParaRPr lang="en-US" sz="1500" dirty="0"/>
          </a:p>
          <a:p>
            <a:pPr lvl="2">
              <a:spcBef>
                <a:spcPts val="0"/>
              </a:spcBef>
            </a:pPr>
            <a:r>
              <a:rPr lang="en-US" sz="1300" dirty="0" smtClean="0"/>
              <a:t>Mid </a:t>
            </a:r>
            <a:r>
              <a:rPr lang="en-US" sz="1300" dirty="0"/>
              <a:t>AM: Deploying Community Codes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Early </a:t>
            </a:r>
            <a:r>
              <a:rPr lang="en-US" sz="1300" dirty="0"/>
              <a:t>PM: Real </a:t>
            </a:r>
            <a:r>
              <a:rPr lang="en-US" sz="1300" dirty="0" smtClean="0"/>
              <a:t>user presents </a:t>
            </a:r>
            <a:r>
              <a:rPr lang="en-US" sz="1300" dirty="0"/>
              <a:t>their CDS&amp;E research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SCIENCE </a:t>
            </a:r>
            <a:r>
              <a:rPr lang="en-US" sz="1500" dirty="0"/>
              <a:t>DMZ </a:t>
            </a:r>
            <a:r>
              <a:rPr lang="en-US" sz="1500" dirty="0" smtClean="0"/>
              <a:t>Track</a:t>
            </a:r>
            <a:endParaRPr lang="en-US" sz="1500" dirty="0"/>
          </a:p>
          <a:p>
            <a:pPr lvl="2">
              <a:spcBef>
                <a:spcPts val="0"/>
              </a:spcBef>
            </a:pPr>
            <a:r>
              <a:rPr lang="en-US" sz="1300" dirty="0" smtClean="0"/>
              <a:t>Mid </a:t>
            </a:r>
            <a:r>
              <a:rPr lang="en-US" sz="1300" dirty="0"/>
              <a:t>AM: </a:t>
            </a:r>
            <a:r>
              <a:rPr lang="en-US" sz="1300" dirty="0" err="1"/>
              <a:t>OpenFlow</a:t>
            </a:r>
            <a:r>
              <a:rPr lang="en-US" sz="1300" dirty="0"/>
              <a:t> - Lecture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Early </a:t>
            </a:r>
            <a:r>
              <a:rPr lang="en-US" sz="1300" dirty="0"/>
              <a:t>PM: </a:t>
            </a:r>
            <a:r>
              <a:rPr lang="en-US" sz="1300" dirty="0" err="1"/>
              <a:t>OpenFlow</a:t>
            </a:r>
            <a:r>
              <a:rPr lang="en-US" sz="1300" dirty="0"/>
              <a:t> - Lab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Mid PM: </a:t>
            </a:r>
            <a:r>
              <a:rPr lang="en-US" sz="1500" dirty="0"/>
              <a:t>Faculty: Tenure, Promotion, Reward System</a:t>
            </a:r>
          </a:p>
          <a:p>
            <a:pPr lvl="1">
              <a:spcBef>
                <a:spcPts val="0"/>
              </a:spcBef>
            </a:pPr>
            <a:endParaRPr lang="en-US" sz="15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349738"/>
            <a:ext cx="4572000" cy="426561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700" dirty="0"/>
              <a:t>TUESDAY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Very </a:t>
            </a:r>
            <a:r>
              <a:rPr lang="en-US" sz="1500" dirty="0"/>
              <a:t>Early AM: Project </a:t>
            </a:r>
            <a:r>
              <a:rPr lang="en-US" sz="1500" dirty="0" smtClean="0"/>
              <a:t>Guidelines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Early AM: Grant Proposal Basics</a:t>
            </a:r>
            <a:endParaRPr lang="en-US" sz="1500" dirty="0"/>
          </a:p>
          <a:p>
            <a:pPr lvl="1">
              <a:spcBef>
                <a:spcPts val="0"/>
              </a:spcBef>
            </a:pPr>
            <a:r>
              <a:rPr lang="en-US" sz="1500" dirty="0" smtClean="0"/>
              <a:t>Mid </a:t>
            </a:r>
            <a:r>
              <a:rPr lang="en-US" sz="1500" dirty="0"/>
              <a:t>AM: </a:t>
            </a:r>
            <a:r>
              <a:rPr lang="en-US" sz="1500" dirty="0" smtClean="0"/>
              <a:t>Exploring the Faculty </a:t>
            </a:r>
            <a:br>
              <a:rPr lang="en-US" sz="1500" dirty="0" smtClean="0"/>
            </a:br>
            <a:r>
              <a:rPr lang="en-US" sz="1500" dirty="0" smtClean="0"/>
              <a:t>Entrepreneurial Mindset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CDS&amp;E Track</a:t>
            </a:r>
            <a:endParaRPr lang="en-US" sz="1500" dirty="0"/>
          </a:p>
          <a:p>
            <a:pPr lvl="2">
              <a:spcBef>
                <a:spcPts val="0"/>
              </a:spcBef>
            </a:pPr>
            <a:r>
              <a:rPr lang="en-US" sz="1300" dirty="0" smtClean="0"/>
              <a:t>Early </a:t>
            </a:r>
            <a:r>
              <a:rPr lang="en-US" sz="1300" dirty="0"/>
              <a:t>PM: </a:t>
            </a:r>
            <a:r>
              <a:rPr lang="en-US" sz="1300" dirty="0" smtClean="0"/>
              <a:t>How to do an intake interview</a:t>
            </a:r>
            <a:endParaRPr lang="en-US" sz="1300" dirty="0"/>
          </a:p>
          <a:p>
            <a:pPr lvl="2">
              <a:spcBef>
                <a:spcPts val="0"/>
              </a:spcBef>
            </a:pPr>
            <a:r>
              <a:rPr lang="en-US" sz="1300" dirty="0" smtClean="0"/>
              <a:t>Early PM 2: Real users: CI consulting practicum (“speed dating”)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Mid PM: Best Practices from ACI-REF Phase 1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Mid PM 2: Ongoing assistance of researchers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SCIENCE DMZ Track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Mid </a:t>
            </a:r>
            <a:r>
              <a:rPr lang="en-US" sz="1300" dirty="0"/>
              <a:t>AM: </a:t>
            </a:r>
            <a:r>
              <a:rPr lang="en-US" sz="1300" dirty="0" smtClean="0"/>
              <a:t>Exploring Open Daylight </a:t>
            </a:r>
            <a:r>
              <a:rPr lang="en-US" sz="1300" dirty="0"/>
              <a:t>- Lecture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PM</a:t>
            </a:r>
            <a:r>
              <a:rPr lang="en-US" sz="1300" dirty="0"/>
              <a:t>: </a:t>
            </a:r>
            <a:r>
              <a:rPr lang="en-US" sz="1300" dirty="0" smtClean="0"/>
              <a:t>Exploring Open Daylight </a:t>
            </a:r>
            <a:r>
              <a:rPr lang="en-US" sz="1300" dirty="0"/>
              <a:t>- Lab</a:t>
            </a:r>
          </a:p>
          <a:p>
            <a:pPr>
              <a:spcBef>
                <a:spcPts val="0"/>
              </a:spcBef>
            </a:pPr>
            <a:r>
              <a:rPr lang="en-US" sz="1700" dirty="0" smtClean="0"/>
              <a:t>WEDNESDAY</a:t>
            </a:r>
            <a:endParaRPr lang="en-US" sz="1700" dirty="0"/>
          </a:p>
          <a:p>
            <a:pPr lvl="1">
              <a:spcBef>
                <a:spcPts val="0"/>
              </a:spcBef>
            </a:pPr>
            <a:r>
              <a:rPr lang="en-US" sz="1500" dirty="0" smtClean="0"/>
              <a:t>Early </a:t>
            </a:r>
            <a:r>
              <a:rPr lang="en-US" sz="1500" dirty="0"/>
              <a:t>AM: </a:t>
            </a:r>
            <a:r>
              <a:rPr lang="en-US" sz="1500" dirty="0" smtClean="0"/>
              <a:t>CI Milieu</a:t>
            </a:r>
            <a:endParaRPr lang="en-US" sz="1500" dirty="0"/>
          </a:p>
          <a:p>
            <a:pPr lvl="1">
              <a:spcBef>
                <a:spcPts val="0"/>
              </a:spcBef>
            </a:pPr>
            <a:r>
              <a:rPr lang="en-US" sz="1500" dirty="0" smtClean="0"/>
              <a:t>Mid </a:t>
            </a:r>
            <a:r>
              <a:rPr lang="en-US" sz="1500" dirty="0"/>
              <a:t>AM: </a:t>
            </a:r>
            <a:r>
              <a:rPr lang="en-US" sz="1500" dirty="0" smtClean="0"/>
              <a:t>Creating and Evaluating Training workshops</a:t>
            </a:r>
          </a:p>
          <a:p>
            <a:pPr lvl="1">
              <a:spcBef>
                <a:spcPts val="0"/>
              </a:spcBef>
            </a:pPr>
            <a:r>
              <a:rPr lang="en-US" sz="1500" dirty="0" smtClean="0"/>
              <a:t>Late AM: Creating Effective Documentation</a:t>
            </a:r>
            <a:endParaRPr lang="en-US" sz="1500" dirty="0"/>
          </a:p>
          <a:p>
            <a:pPr lvl="1">
              <a:spcBef>
                <a:spcPts val="0"/>
              </a:spcBef>
            </a:pPr>
            <a:r>
              <a:rPr lang="en-US" sz="1500" dirty="0" smtClean="0"/>
              <a:t>PM</a:t>
            </a:r>
            <a:r>
              <a:rPr lang="en-US" sz="1500" dirty="0"/>
              <a:t>: BREAK (free time)</a:t>
            </a:r>
          </a:p>
          <a:p>
            <a:pPr>
              <a:spcBef>
                <a:spcPts val="0"/>
              </a:spcBef>
            </a:pPr>
            <a:endParaRPr lang="en-US" sz="1900" dirty="0"/>
          </a:p>
        </p:txBody>
      </p:sp>
      <p:sp>
        <p:nvSpPr>
          <p:cNvPr id="9" name="Rectangle 12"/>
          <p:cNvSpPr txBox="1">
            <a:spLocks noChangeArrowheads="1"/>
          </p:cNvSpPr>
          <p:nvPr/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Oklahoma Supercomputing Symposium</a:t>
            </a:r>
          </a:p>
          <a:p>
            <a:pPr>
              <a:defRPr/>
            </a:pPr>
            <a:r>
              <a:rPr lang="en-US" dirty="0" smtClean="0"/>
              <a:t>September 21,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67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22124</TotalTime>
  <Words>1321</Words>
  <Application>Microsoft Office PowerPoint</Application>
  <PresentationFormat>On-screen Show (4:3)</PresentationFormat>
  <Paragraphs>168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 Black</vt:lpstr>
      <vt:lpstr>Tahoma</vt:lpstr>
      <vt:lpstr>Times New Roman</vt:lpstr>
      <vt:lpstr>Wingdings</vt:lpstr>
      <vt:lpstr>Blends</vt:lpstr>
      <vt:lpstr>Roundtable: Experiences in The Advanced Cyberinfrastructure Research and Education Facilitators Virtual Residency Program</vt:lpstr>
      <vt:lpstr>What is an ACI-REF?</vt:lpstr>
      <vt:lpstr>Virtual Residency</vt:lpstr>
      <vt:lpstr>ACI-REF Virtual Residency: Why?</vt:lpstr>
      <vt:lpstr>Lots of Interest </vt:lpstr>
      <vt:lpstr>What Did We Cover?</vt:lpstr>
      <vt:lpstr>What Weren’t We Trying to Do?</vt:lpstr>
      <vt:lpstr>What Was the Hidden Agenda?</vt:lpstr>
      <vt:lpstr>ACI-REF Workshop Agenda 2016</vt:lpstr>
      <vt:lpstr>ACI-REF Workshop Agenda</vt:lpstr>
      <vt:lpstr>What’s the ACI-REF Career Path?</vt:lpstr>
      <vt:lpstr>Why ACI-REF is the Best Job Ever</vt:lpstr>
      <vt:lpstr>Acknowledgements</vt:lpstr>
    </vt:vector>
  </TitlesOfParts>
  <Company>University of Oklahoma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Dana Brunson</cp:lastModifiedBy>
  <cp:revision>674</cp:revision>
  <cp:lastPrinted>1601-01-01T00:00:00Z</cp:lastPrinted>
  <dcterms:created xsi:type="dcterms:W3CDTF">2001-08-18T12:37:15Z</dcterms:created>
  <dcterms:modified xsi:type="dcterms:W3CDTF">2016-09-20T13:43:13Z</dcterms:modified>
</cp:coreProperties>
</file>