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0" r:id="rId2"/>
    <p:sldId id="262" r:id="rId3"/>
    <p:sldId id="264" r:id="rId4"/>
    <p:sldId id="321" r:id="rId5"/>
    <p:sldId id="267" r:id="rId6"/>
    <p:sldId id="298" r:id="rId7"/>
    <p:sldId id="300" r:id="rId8"/>
    <p:sldId id="320" r:id="rId9"/>
    <p:sldId id="306" r:id="rId10"/>
    <p:sldId id="322" r:id="rId11"/>
    <p:sldId id="258" r:id="rId12"/>
  </p:sldIdLst>
  <p:sldSz cx="9144000" cy="5143500" type="screen16x9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reative User" initials="" lastIdx="1" clrIdx="0"/>
  <p:cmAuthor id="1" name="Teresa Colon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0F73C3"/>
    <a:srgbClr val="00B6F1"/>
    <a:srgbClr val="8EBE68"/>
    <a:srgbClr val="DCDCDC"/>
    <a:srgbClr val="F47F16"/>
    <a:srgbClr val="B0B9BF"/>
    <a:srgbClr val="002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48" autoAdjust="0"/>
    <p:restoredTop sz="92189" autoAdjust="0"/>
  </p:normalViewPr>
  <p:slideViewPr>
    <p:cSldViewPr snapToGrid="0">
      <p:cViewPr varScale="1">
        <p:scale>
          <a:sx n="143" d="100"/>
          <a:sy n="143" d="100"/>
        </p:scale>
        <p:origin x="-96" y="-200"/>
      </p:cViewPr>
      <p:guideLst>
        <p:guide orient="horz" pos="2852"/>
        <p:guide orient="horz" pos="439"/>
        <p:guide orient="horz" pos="522"/>
        <p:guide pos="553"/>
        <p:guide pos="53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6696"/>
    </p:cViewPr>
  </p:sorterViewPr>
  <p:notesViewPr>
    <p:cSldViewPr snapToGrid="0">
      <p:cViewPr varScale="1">
        <p:scale>
          <a:sx n="132" d="100"/>
          <a:sy n="132" d="100"/>
        </p:scale>
        <p:origin x="-858" y="-96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package" Target="../embeddings/Microsoft_Excel_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b="0" dirty="0" smtClean="0"/>
              <a:t>Master</a:t>
            </a:r>
            <a:r>
              <a:rPr lang="en-US" sz="1400" b="0" baseline="0" dirty="0" smtClean="0"/>
              <a:t> template </a:t>
            </a:r>
            <a:r>
              <a:rPr lang="en-US" sz="1400" b="0" dirty="0" smtClean="0"/>
              <a:t>chart title</a:t>
            </a:r>
            <a:endParaRPr lang="en-US" sz="1400" b="0" dirty="0"/>
          </a:p>
        </c:rich>
      </c:tx>
      <c:layout>
        <c:manualLayout>
          <c:xMode val="edge"/>
          <c:yMode val="edge"/>
          <c:x val="0.000137303149606299"/>
          <c:y val="0.0051967579779270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1631208"/>
        <c:axId val="2101544728"/>
      </c:barChart>
      <c:catAx>
        <c:axId val="2101631208"/>
        <c:scaling>
          <c:orientation val="minMax"/>
        </c:scaling>
        <c:delete val="0"/>
        <c:axPos val="b"/>
        <c:majorTickMark val="none"/>
        <c:minorTickMark val="none"/>
        <c:tickLblPos val="nextTo"/>
        <c:crossAx val="2101544728"/>
        <c:crosses val="autoZero"/>
        <c:auto val="1"/>
        <c:lblAlgn val="ctr"/>
        <c:lblOffset val="100"/>
        <c:noMultiLvlLbl val="0"/>
      </c:catAx>
      <c:valAx>
        <c:axId val="2101544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101631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3566272965879"/>
          <c:y val="0.841510599973911"/>
          <c:w val="0.433470190169739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"/>
          <c:y val="0.05324347946372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"/>
          <c:y val="0.215704927331501"/>
          <c:w val="0.67648918108944"/>
          <c:h val="0.7133182627539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Pt>
            <c:idx val="3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0.177399688782564"/>
                  <c:y val="0.44907447835323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8598199013228"/>
                  <c:y val="-0.4576430785447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5471586417601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b="0" dirty="0" smtClean="0"/>
              <a:t>Master</a:t>
            </a:r>
            <a:r>
              <a:rPr lang="en-US" sz="1400" b="0" baseline="0" dirty="0" smtClean="0"/>
              <a:t> template </a:t>
            </a:r>
            <a:r>
              <a:rPr lang="en-US" sz="1400" b="0" dirty="0" smtClean="0"/>
              <a:t>chart title</a:t>
            </a:r>
            <a:endParaRPr lang="en-US" sz="1400" b="0" dirty="0"/>
          </a:p>
        </c:rich>
      </c:tx>
      <c:layout>
        <c:manualLayout>
          <c:xMode val="edge"/>
          <c:yMode val="edge"/>
          <c:x val="0.000137303149606299"/>
          <c:y val="0.0051967579779270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CC0BA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F73C3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BCC0BA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7286760"/>
        <c:axId val="-2147283784"/>
      </c:barChart>
      <c:catAx>
        <c:axId val="-2147286760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47283784"/>
        <c:crosses val="autoZero"/>
        <c:auto val="1"/>
        <c:lblAlgn val="ctr"/>
        <c:lblOffset val="100"/>
        <c:noMultiLvlLbl val="0"/>
      </c:catAx>
      <c:valAx>
        <c:axId val="-2147283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21472867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3566272965879"/>
          <c:y val="0.841510599973911"/>
          <c:w val="0.433470190169739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0.000220688918454352"/>
          <c:y val="0.0051966159926042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6007864"/>
        <c:axId val="-2147416456"/>
      </c:barChart>
      <c:catAx>
        <c:axId val="-2106007864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47416456"/>
        <c:crosses val="autoZero"/>
        <c:auto val="1"/>
        <c:lblAlgn val="ctr"/>
        <c:lblOffset val="100"/>
        <c:noMultiLvlLbl val="0"/>
      </c:catAx>
      <c:valAx>
        <c:axId val="-2147416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21060078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516024399865839"/>
          <c:y val="0.862392259815345"/>
          <c:w val="0.923462450240458"/>
          <c:h val="0.116916377646803"/>
        </c:manualLayout>
      </c:layout>
      <c:overlay val="0"/>
      <c:txPr>
        <a:bodyPr/>
        <a:lstStyle/>
        <a:p>
          <a:pPr>
            <a:defRPr>
              <a:solidFill>
                <a:srgbClr val="BCC0BA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0.000220688918454352"/>
          <c:y val="0.0051966159926042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7375016"/>
        <c:axId val="-2147372040"/>
      </c:barChart>
      <c:catAx>
        <c:axId val="-2147375016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47372040"/>
        <c:crosses val="autoZero"/>
        <c:auto val="1"/>
        <c:lblAlgn val="ctr"/>
        <c:lblOffset val="100"/>
        <c:noMultiLvlLbl val="0"/>
      </c:catAx>
      <c:valAx>
        <c:axId val="-2147372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21473750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548942549793238"/>
          <c:y val="0.862392441106457"/>
          <c:w val="0.920170635247718"/>
          <c:h val="0.116916377646803"/>
        </c:manualLayout>
      </c:layout>
      <c:overlay val="0"/>
      <c:txPr>
        <a:bodyPr/>
        <a:lstStyle/>
        <a:p>
          <a:pPr>
            <a:defRPr>
              <a:solidFill>
                <a:srgbClr val="BCC0BA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0.000220688918454352"/>
          <c:y val="0.0051966159926042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7438792"/>
        <c:axId val="2062095816"/>
      </c:barChart>
      <c:catAx>
        <c:axId val="-2147438792"/>
        <c:scaling>
          <c:orientation val="minMax"/>
        </c:scaling>
        <c:delete val="0"/>
        <c:axPos val="b"/>
        <c:majorTickMark val="none"/>
        <c:minorTickMark val="none"/>
        <c:tickLblPos val="nextTo"/>
        <c:crossAx val="2062095816"/>
        <c:crosses val="autoZero"/>
        <c:auto val="1"/>
        <c:lblAlgn val="ctr"/>
        <c:lblOffset val="100"/>
        <c:noMultiLvlLbl val="0"/>
      </c:catAx>
      <c:valAx>
        <c:axId val="2062095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21474387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614778849648035"/>
          <c:y val="0.878415370064223"/>
          <c:w val="0.874085230307939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dirty="0" smtClean="0"/>
              <a:t>Master template chart title</a:t>
            </a:r>
            <a:endParaRPr lang="en-US" sz="1400" dirty="0"/>
          </a:p>
        </c:rich>
      </c:tx>
      <c:layout>
        <c:manualLayout>
          <c:xMode val="edge"/>
          <c:yMode val="edge"/>
          <c:x val="0.24144012731396"/>
          <c:y val="0.058544485182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3045057299485"/>
          <c:y val="0.194684147825189"/>
          <c:w val="0.596054351049552"/>
          <c:h val="0.7593214091413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Pt>
            <c:idx val="3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0.198264099407106"/>
                  <c:y val="0.16618711916190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5761702451346"/>
                  <c:y val="-0.1756413723566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8949107974498"/>
                  <c:y val="-0.1750377948457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23154406209986"/>
                  <c:y val="0.13926870219434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dirty="0" smtClean="0"/>
              <a:t>Call out category</a:t>
            </a:r>
            <a:endParaRPr lang="en-US" sz="1400" dirty="0"/>
          </a:p>
        </c:rich>
      </c:tx>
      <c:layout>
        <c:manualLayout>
          <c:xMode val="edge"/>
          <c:yMode val="edge"/>
          <c:x val="0.33615002047076"/>
          <c:y val="0.058544485182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3045057299485"/>
          <c:y val="0.194684147825189"/>
          <c:w val="0.596054351049552"/>
          <c:h val="0.7593214091413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6A7B84"/>
            </a:solidFill>
            <a:ln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0F73C3"/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</c:dPt>
          <c:dPt>
            <c:idx val="2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</c:dPt>
          <c:dPt>
            <c:idx val="3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</c:dPt>
          <c:dLbls>
            <c:dLbl>
              <c:idx val="0"/>
              <c:layout>
                <c:manualLayout>
                  <c:x val="-0.198264099407106"/>
                  <c:y val="0.1621653802379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75232940349422"/>
                  <c:y val="-0.1756413723566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8949107974498"/>
                  <c:y val="-0.1750377948457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23154406209986"/>
                  <c:y val="0.13926870219434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"/>
          <c:y val="0.05324347946372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"/>
          <c:y val="0.215704927331501"/>
          <c:w val="0.67648918108944"/>
          <c:h val="0.7133182627539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Pt>
            <c:idx val="3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0.177399962596954"/>
                  <c:y val="0.179180573511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54688427974083"/>
                  <c:y val="-0.15830620226625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5471586417601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"/>
          <c:y val="0.05324347946372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"/>
          <c:y val="0.215704927331501"/>
          <c:w val="0.67648918108944"/>
          <c:h val="0.7133182627539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  <c:spPr>
              <a:solidFill>
                <a:schemeClr val="accent5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Pt>
            <c:idx val="3"/>
            <c:bubble3D val="0"/>
            <c:spPr>
              <a:solidFill>
                <a:schemeClr val="accent3"/>
              </a:solidFill>
            </c:spPr>
          </c:dPt>
          <c:dLbls>
            <c:dLbl>
              <c:idx val="0"/>
              <c:layout>
                <c:manualLayout>
                  <c:x val="-0.177399688782564"/>
                  <c:y val="0.44907447835323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68598199013228"/>
                  <c:y val="-0.4576430785447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35471586417601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91126B-48DF-9943-97B3-6F4FE00A989C}" type="datetimeFigureOut">
              <a:rPr lang="en-US"/>
              <a:pPr>
                <a:defRPr/>
              </a:pPr>
              <a:t>9/23/15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A82CFC8-E374-F944-BB96-0DA719E3E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53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B6AE0F1-34EE-2949-9CD6-2F08B9797F13}" type="datetimeFigureOut">
              <a:rPr lang="en-US"/>
              <a:pPr>
                <a:defRPr/>
              </a:pPr>
              <a:t>9/23/15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30575"/>
            <a:ext cx="7435850" cy="31543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AA793E-8016-FE43-AB97-BC0D9B80D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63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It’s likely that the audience has a preconceived</a:t>
            </a:r>
            <a:r>
              <a:rPr lang="en-US" i="1" baseline="0" dirty="0" smtClean="0"/>
              <a:t> notion of Quantum from our rich history.  I would encourage you not to change this title, as it emphasizes our broader scope and sets the stage for a broader conversation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EB833-B88B-46BF-B6F5-D97A19E433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2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This</a:t>
            </a:r>
            <a:r>
              <a:rPr lang="en-US" i="1" baseline="0" dirty="0" smtClean="0"/>
              <a:t> is about emphasizing our heritage and our specialized focus.  It can also be a great spot to tell a couple brief customer stories that are relevant for the particular meeting (see the customer story module). 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EB833-B88B-46BF-B6F5-D97A19E433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29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</a:t>
            </a:r>
            <a:r>
              <a:rPr lang="en-US" baseline="0" dirty="0" smtClean="0"/>
              <a:t> the core is our approach to aligning storage tiers with the right stage of workflow across the data lifecycle. </a:t>
            </a:r>
          </a:p>
          <a:p>
            <a:r>
              <a:rPr lang="en-US" baseline="0" dirty="0" smtClean="0"/>
              <a:t>It’s about applying the right technology at the right time, guided by the workflow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EB833-B88B-46BF-B6F5-D97A19E433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4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result is a complete end-to-end storage portfolio,</a:t>
            </a:r>
            <a:r>
              <a:rPr lang="en-US" baseline="0" dirty="0" smtClean="0"/>
              <a:t> including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 complete scale-out storage portfolio for workflows from M&amp;E to Surveillance to HPC.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 complete archive portfolio, including our latest innovation called </a:t>
            </a:r>
            <a:r>
              <a:rPr lang="en-US" baseline="0" dirty="0" err="1" smtClean="0"/>
              <a:t>Artico</a:t>
            </a:r>
            <a:r>
              <a:rPr lang="en-US" baseline="0" dirty="0" smtClean="0"/>
              <a:t>, a NAS archive system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To industry-leading tape, where Quantum has been recognized as the market share leader for many years running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To a new DXi deduplication portfolio with industry-leading performance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To a set of cloud services for data protection and archiving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To a set of primary storage offerings with great price-performance value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EB833-B88B-46BF-B6F5-D97A19E433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86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result is a complete end-to-end storage portfolio,</a:t>
            </a:r>
            <a:r>
              <a:rPr lang="en-US" baseline="0" dirty="0" smtClean="0"/>
              <a:t> including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 complete scale-out storage portfolio for workflows from M&amp;E to Surveillance to HPC.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 complete archive portfolio, including our latest innovation called </a:t>
            </a:r>
            <a:r>
              <a:rPr lang="en-US" baseline="0" dirty="0" err="1" smtClean="0"/>
              <a:t>Artico</a:t>
            </a:r>
            <a:r>
              <a:rPr lang="en-US" baseline="0" dirty="0" smtClean="0"/>
              <a:t>, a NAS archive system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To industry-leading tape, where Quantum has been recognized as the market share leader for many years running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To a new DXi deduplication portfolio with industry-leading performance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To a set of cloud services for data protection and archiving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To a set of primary storage offerings with great price-performance value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EB833-B88B-46BF-B6F5-D97A19E433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8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Relationship Id="rId3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Relationship Id="rId3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Relationship Id="rId3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8.xml"/><Relationship Id="rId3" Type="http://schemas.openxmlformats.org/officeDocument/2006/relationships/chart" Target="../charts/chart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0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20" Type="http://schemas.openxmlformats.org/officeDocument/2006/relationships/image" Target="../media/image34.png"/><Relationship Id="rId21" Type="http://schemas.openxmlformats.org/officeDocument/2006/relationships/image" Target="../media/image35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638550"/>
            <a:ext cx="5715000" cy="590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092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veillanc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34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8681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Storag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2724150"/>
            <a:ext cx="9144000" cy="241776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802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prise Archiv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2724150"/>
            <a:ext cx="9144000" cy="241776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918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bersecurity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8100" y="0"/>
            <a:ext cx="9220200" cy="514191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rgbClr val="26292E">
                  <a:alpha val="33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65313" y="1628775"/>
            <a:ext cx="7354887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546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prise Data Protection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2724150"/>
            <a:ext cx="9144000" cy="241776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601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Entertainment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2724150"/>
            <a:ext cx="9144000" cy="241776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437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ud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2724150"/>
            <a:ext cx="9144000" cy="2417763"/>
          </a:xfrm>
          <a:prstGeom prst="rect">
            <a:avLst/>
          </a:prstGeom>
          <a:gradFill>
            <a:gsLst>
              <a:gs pos="100000">
                <a:srgbClr val="26292E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066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81000" y="1047750"/>
            <a:ext cx="12954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Default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801813" y="1047750"/>
            <a:ext cx="1295400" cy="1143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1000" y="2290763"/>
            <a:ext cx="1295400" cy="433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801813" y="2290763"/>
            <a:ext cx="1295400" cy="433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81000" y="2952750"/>
            <a:ext cx="1295400" cy="1143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801813" y="2952750"/>
            <a:ext cx="1295400" cy="1143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81000" y="4195763"/>
            <a:ext cx="1295400" cy="433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801813" y="4195763"/>
            <a:ext cx="1295400" cy="4333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019800" y="1047750"/>
            <a:ext cx="2743200" cy="1143000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Dark Callout/takeaway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019800" y="2952750"/>
            <a:ext cx="2752725" cy="1143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Bright Highlight/takeaway</a:t>
            </a:r>
          </a:p>
        </p:txBody>
      </p:sp>
      <p:sp>
        <p:nvSpPr>
          <p:cNvPr id="13" name="TextBox 21"/>
          <p:cNvSpPr txBox="1">
            <a:spLocks noChangeArrowheads="1"/>
          </p:cNvSpPr>
          <p:nvPr userDrawn="1"/>
        </p:nvSpPr>
        <p:spPr bwMode="auto">
          <a:xfrm>
            <a:off x="3475038" y="1114425"/>
            <a:ext cx="1995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accent1"/>
                </a:solidFill>
              </a:rPr>
              <a:t>As a style standard</a:t>
            </a:r>
          </a:p>
        </p:txBody>
      </p:sp>
      <p:sp>
        <p:nvSpPr>
          <p:cNvPr id="14" name="Rectangle 22"/>
          <p:cNvSpPr>
            <a:spLocks noChangeArrowheads="1"/>
          </p:cNvSpPr>
          <p:nvPr userDrawn="1"/>
        </p:nvSpPr>
        <p:spPr bwMode="auto">
          <a:xfrm>
            <a:off x="3503613" y="1204913"/>
            <a:ext cx="11287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600" b="1">
                <a:solidFill>
                  <a:srgbClr val="BCC0BA"/>
                </a:solidFill>
              </a:rPr>
              <a:t>NO</a:t>
            </a:r>
          </a:p>
        </p:txBody>
      </p:sp>
      <p:sp>
        <p:nvSpPr>
          <p:cNvPr id="15" name="Rectangle 24"/>
          <p:cNvSpPr>
            <a:spLocks noChangeArrowheads="1"/>
          </p:cNvSpPr>
          <p:nvPr userDrawn="1"/>
        </p:nvSpPr>
        <p:spPr bwMode="auto">
          <a:xfrm>
            <a:off x="4600575" y="1384300"/>
            <a:ext cx="8969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shadows</a:t>
            </a:r>
          </a:p>
          <a:p>
            <a:r>
              <a:rPr lang="en-US" sz="1400"/>
              <a:t>gradients</a:t>
            </a:r>
          </a:p>
          <a:p>
            <a:r>
              <a:rPr lang="en-US" sz="1400"/>
              <a:t>bevels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352800" y="1047750"/>
            <a:ext cx="2344738" cy="1143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706813" y="3021013"/>
            <a:ext cx="1751012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706813" y="3162300"/>
            <a:ext cx="1751012" cy="0"/>
          </a:xfrm>
          <a:prstGeom prst="line">
            <a:avLst/>
          </a:prstGeom>
          <a:ln w="28575" cmpd="sng"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706813" y="3363913"/>
            <a:ext cx="1751012" cy="0"/>
          </a:xfrm>
          <a:prstGeom prst="line">
            <a:avLst/>
          </a:prstGeom>
          <a:ln w="28575" cmpd="sng"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3706813" y="3675063"/>
            <a:ext cx="1751012" cy="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3706813" y="3817938"/>
            <a:ext cx="1751012" cy="0"/>
          </a:xfrm>
          <a:prstGeom prst="line">
            <a:avLst/>
          </a:prstGeom>
          <a:ln w="28575" cmpd="sng">
            <a:solidFill>
              <a:schemeClr val="accent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3706813" y="4019550"/>
            <a:ext cx="1751012" cy="0"/>
          </a:xfrm>
          <a:prstGeom prst="line">
            <a:avLst/>
          </a:prstGeom>
          <a:ln w="28575" cmpd="sng">
            <a:solidFill>
              <a:schemeClr val="accent6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 b="1" baseline="0"/>
            </a:lvl1pPr>
          </a:lstStyle>
          <a:p>
            <a:r>
              <a:rPr lang="en-US" dirty="0" smtClean="0"/>
              <a:t>Standard styles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58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6875" y="1871663"/>
          <a:ext cx="3657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48200" y="1871663"/>
          <a:ext cx="3657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1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1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1"/>
                          </a:solidFill>
                        </a:rPr>
                        <a:t>Header</a:t>
                      </a:r>
                      <a:endParaRPr lang="en-US" sz="14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Sample tables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69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54864"/>
            <a:ext cx="7863840" cy="6880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400" b="1" kern="1200" baseline="0" dirty="0">
                <a:solidFill>
                  <a:srgbClr val="0F73C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00777" y="1200151"/>
            <a:ext cx="8286023" cy="339447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3435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column chart</a:t>
            </a:r>
            <a:endParaRPr lang="en-US" dirty="0"/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285217136"/>
              </p:ext>
            </p:extLst>
          </p:nvPr>
        </p:nvGraphicFramePr>
        <p:xfrm>
          <a:off x="1524000" y="1136993"/>
          <a:ext cx="6096000" cy="324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7295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column category call out chart</a:t>
            </a:r>
            <a:endParaRPr lang="en-US" dirty="0"/>
          </a:p>
        </p:txBody>
      </p:sp>
      <p:graphicFrame>
        <p:nvGraphicFramePr>
          <p:cNvPr id="3" name="Chart 2"/>
          <p:cNvGraphicFramePr/>
          <p:nvPr userDrawn="1">
            <p:extLst>
              <p:ext uri="{D42A27DB-BD31-4B8C-83A1-F6EECF244321}">
                <p14:modId xmlns:p14="http://schemas.microsoft.com/office/powerpoint/2010/main" val="1639361300"/>
              </p:ext>
            </p:extLst>
          </p:nvPr>
        </p:nvGraphicFramePr>
        <p:xfrm>
          <a:off x="1524000" y="1136993"/>
          <a:ext cx="6096000" cy="324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5619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column chart 2-up w/text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55625" y="4029290"/>
            <a:ext cx="8045450" cy="2413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3887932860"/>
              </p:ext>
            </p:extLst>
          </p:nvPr>
        </p:nvGraphicFramePr>
        <p:xfrm>
          <a:off x="411892" y="1136993"/>
          <a:ext cx="3858054" cy="254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/>
          <p:nvPr userDrawn="1">
            <p:extLst>
              <p:ext uri="{D42A27DB-BD31-4B8C-83A1-F6EECF244321}">
                <p14:modId xmlns:p14="http://schemas.microsoft.com/office/powerpoint/2010/main" val="338070548"/>
              </p:ext>
            </p:extLst>
          </p:nvPr>
        </p:nvGraphicFramePr>
        <p:xfrm>
          <a:off x="4876800" y="1136993"/>
          <a:ext cx="3858054" cy="254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8220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V="1">
            <a:off x="4462463" y="1400175"/>
            <a:ext cx="0" cy="2312988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Sample column chart with text layout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66725" y="2189634"/>
            <a:ext cx="3665924" cy="1050925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None/>
              <a:defRPr/>
            </a:lvl3pPr>
            <a:lvl4pPr marL="974725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2050874442"/>
              </p:ext>
            </p:extLst>
          </p:nvPr>
        </p:nvGraphicFramePr>
        <p:xfrm>
          <a:off x="4876800" y="1411588"/>
          <a:ext cx="3858054" cy="2377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7355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pie chart</a:t>
            </a:r>
            <a:endParaRPr lang="en-US" dirty="0"/>
          </a:p>
        </p:txBody>
      </p:sp>
      <p:graphicFrame>
        <p:nvGraphicFramePr>
          <p:cNvPr id="4" name="Chart 3"/>
          <p:cNvGraphicFramePr/>
          <p:nvPr userDrawn="1">
            <p:extLst>
              <p:ext uri="{D42A27DB-BD31-4B8C-83A1-F6EECF244321}">
                <p14:modId xmlns:p14="http://schemas.microsoft.com/office/powerpoint/2010/main" val="1741949400"/>
              </p:ext>
            </p:extLst>
          </p:nvPr>
        </p:nvGraphicFramePr>
        <p:xfrm>
          <a:off x="2718486" y="1263135"/>
          <a:ext cx="4022811" cy="315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3552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Sample category call out pie</a:t>
            </a:r>
          </a:p>
        </p:txBody>
      </p:sp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2321601228"/>
              </p:ext>
            </p:extLst>
          </p:nvPr>
        </p:nvGraphicFramePr>
        <p:xfrm>
          <a:off x="2718486" y="1263135"/>
          <a:ext cx="4022811" cy="315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1830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55625" y="4132263"/>
            <a:ext cx="8045450" cy="2413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644665309"/>
              </p:ext>
            </p:extLst>
          </p:nvPr>
        </p:nvGraphicFramePr>
        <p:xfrm>
          <a:off x="556053" y="1070919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965866956"/>
              </p:ext>
            </p:extLst>
          </p:nvPr>
        </p:nvGraphicFramePr>
        <p:xfrm>
          <a:off x="4974281" y="1070919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6112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4778375" y="1400175"/>
            <a:ext cx="0" cy="2312988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66725" y="2189634"/>
            <a:ext cx="3665924" cy="1050925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None/>
              <a:defRPr/>
            </a:lvl3pPr>
            <a:lvl4pPr marL="974725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3182214891"/>
              </p:ext>
            </p:extLst>
          </p:nvPr>
        </p:nvGraphicFramePr>
        <p:xfrm>
          <a:off x="4974281" y="1304324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2447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/>
          <p:cNvSpPr/>
          <p:nvPr userDrawn="1"/>
        </p:nvSpPr>
        <p:spPr>
          <a:xfrm>
            <a:off x="4661244" y="1001738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8" name="Rounded Rectangle 77"/>
          <p:cNvSpPr/>
          <p:nvPr userDrawn="1"/>
        </p:nvSpPr>
        <p:spPr>
          <a:xfrm>
            <a:off x="457201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9" name="Rounded Rectangle 78"/>
          <p:cNvSpPr/>
          <p:nvPr userDrawn="1"/>
        </p:nvSpPr>
        <p:spPr>
          <a:xfrm>
            <a:off x="3258066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0" name="Rounded Rectangle 79"/>
          <p:cNvSpPr/>
          <p:nvPr userDrawn="1"/>
        </p:nvSpPr>
        <p:spPr>
          <a:xfrm>
            <a:off x="6039708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1" name="Rounded Rectangle 80"/>
          <p:cNvSpPr/>
          <p:nvPr userDrawn="1"/>
        </p:nvSpPr>
        <p:spPr>
          <a:xfrm>
            <a:off x="457200" y="1001738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2" name="Rounded Rectangle 81"/>
          <p:cNvSpPr/>
          <p:nvPr userDrawn="1"/>
        </p:nvSpPr>
        <p:spPr>
          <a:xfrm>
            <a:off x="4661244" y="3521160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3" name="Rounded Rectangle 82"/>
          <p:cNvSpPr/>
          <p:nvPr userDrawn="1"/>
        </p:nvSpPr>
        <p:spPr>
          <a:xfrm>
            <a:off x="457200" y="3528025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Text Box 56"/>
          <p:cNvSpPr txBox="1">
            <a:spLocks noChangeArrowheads="1"/>
          </p:cNvSpPr>
          <p:nvPr userDrawn="1"/>
        </p:nvSpPr>
        <p:spPr bwMode="auto">
          <a:xfrm>
            <a:off x="2173416" y="1847850"/>
            <a:ext cx="844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GLOBE</a:t>
            </a:r>
          </a:p>
        </p:txBody>
      </p:sp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74" y="1183124"/>
            <a:ext cx="394394" cy="3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6"/>
          <p:cNvSpPr txBox="1">
            <a:spLocks noChangeArrowheads="1"/>
          </p:cNvSpPr>
          <p:nvPr userDrawn="1"/>
        </p:nvSpPr>
        <p:spPr bwMode="auto">
          <a:xfrm>
            <a:off x="3442430" y="1847850"/>
            <a:ext cx="844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+mn-ea"/>
              </a:rPr>
              <a:t>MAP MARKER</a:t>
            </a:r>
            <a:endParaRPr lang="en-US" altLang="en-US" dirty="0">
              <a:ea typeface="+mn-ea"/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72" y="1216462"/>
            <a:ext cx="304758" cy="3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9" y="1155232"/>
            <a:ext cx="747328" cy="49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/>
          <p:cNvSpPr txBox="1">
            <a:spLocks noChangeArrowheads="1"/>
          </p:cNvSpPr>
          <p:nvPr userDrawn="1"/>
        </p:nvSpPr>
        <p:spPr bwMode="auto">
          <a:xfrm>
            <a:off x="724672" y="1847850"/>
            <a:ext cx="85883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+mn-ea"/>
              </a:rPr>
              <a:t>WORLD MAP</a:t>
            </a:r>
            <a:endParaRPr lang="en-US" altLang="en-US" dirty="0">
              <a:ea typeface="+mn-ea"/>
            </a:endParaRPr>
          </a:p>
        </p:txBody>
      </p:sp>
      <p:sp>
        <p:nvSpPr>
          <p:cNvPr id="9" name="Text Box 79"/>
          <p:cNvSpPr txBox="1">
            <a:spLocks noChangeArrowheads="1"/>
          </p:cNvSpPr>
          <p:nvPr userDrawn="1"/>
        </p:nvSpPr>
        <p:spPr bwMode="auto">
          <a:xfrm>
            <a:off x="1189038" y="3150285"/>
            <a:ext cx="137953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 smtClean="0">
                <a:solidFill>
                  <a:srgbClr val="BCC0BA"/>
                </a:solidFill>
                <a:ea typeface="+mn-ea"/>
              </a:rPr>
              <a:t>DISK DRUMS / STORAGE</a:t>
            </a:r>
            <a:endParaRPr lang="en-US" altLang="en-US" sz="800" dirty="0">
              <a:solidFill>
                <a:srgbClr val="BCC0BA"/>
              </a:solidFill>
              <a:ea typeface="+mn-ea"/>
            </a:endParaRPr>
          </a:p>
        </p:txBody>
      </p: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9" y="2579155"/>
            <a:ext cx="262181" cy="30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9"/>
          <p:cNvGrpSpPr>
            <a:grpSpLocks/>
          </p:cNvGrpSpPr>
          <p:nvPr userDrawn="1"/>
        </p:nvGrpSpPr>
        <p:grpSpPr bwMode="auto">
          <a:xfrm>
            <a:off x="1488530" y="2536579"/>
            <a:ext cx="429125" cy="391031"/>
            <a:chOff x="8018997" y="2625171"/>
            <a:chExt cx="659169" cy="601150"/>
          </a:xfrm>
        </p:grpSpPr>
        <p:pic>
          <p:nvPicPr>
            <p:cNvPr id="12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997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7541" y="275859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22"/>
          <p:cNvGrpSpPr>
            <a:grpSpLocks/>
          </p:cNvGrpSpPr>
          <p:nvPr userDrawn="1"/>
        </p:nvGrpSpPr>
        <p:grpSpPr bwMode="auto">
          <a:xfrm>
            <a:off x="2497055" y="2532097"/>
            <a:ext cx="521001" cy="399994"/>
            <a:chOff x="8018997" y="2625171"/>
            <a:chExt cx="801250" cy="615646"/>
          </a:xfrm>
        </p:grpSpPr>
        <p:pic>
          <p:nvPicPr>
            <p:cNvPr id="1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997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9622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6800" y="2773087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73"/>
          <p:cNvSpPr txBox="1">
            <a:spLocks noChangeArrowheads="1"/>
          </p:cNvSpPr>
          <p:nvPr/>
        </p:nvSpPr>
        <p:spPr bwMode="auto">
          <a:xfrm>
            <a:off x="4043963" y="3150285"/>
            <a:ext cx="117951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+mn-ea"/>
              </a:rPr>
              <a:t>SECURITY / LOCKS</a:t>
            </a:r>
            <a:endParaRPr lang="en-US" altLang="en-US" dirty="0">
              <a:ea typeface="+mn-ea"/>
            </a:endParaRPr>
          </a:p>
        </p:txBody>
      </p:sp>
      <p:pic>
        <p:nvPicPr>
          <p:cNvPr id="1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34" y="2532242"/>
            <a:ext cx="316067" cy="39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441" y="2529634"/>
            <a:ext cx="400447" cy="39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41" y="2571354"/>
            <a:ext cx="308917" cy="30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7"/>
          <p:cNvSpPr txBox="1">
            <a:spLocks noChangeArrowheads="1"/>
          </p:cNvSpPr>
          <p:nvPr userDrawn="1"/>
        </p:nvSpPr>
        <p:spPr bwMode="auto">
          <a:xfrm>
            <a:off x="6027351" y="1847850"/>
            <a:ext cx="130187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MOBILE </a:t>
            </a:r>
            <a:r>
              <a:rPr lang="en-US" altLang="en-US" dirty="0" smtClean="0">
                <a:ea typeface="+mn-ea"/>
              </a:rPr>
              <a:t>PHONE/</a:t>
            </a:r>
            <a:r>
              <a:rPr lang="en-US" altLang="en-US" dirty="0" err="1" smtClean="0">
                <a:ea typeface="+mn-ea"/>
              </a:rPr>
              <a:t>iPHONE</a:t>
            </a:r>
            <a:endParaRPr lang="en-US" altLang="en-US" dirty="0">
              <a:ea typeface="+mn-ea"/>
            </a:endParaRPr>
          </a:p>
        </p:txBody>
      </p:sp>
      <p:pic>
        <p:nvPicPr>
          <p:cNvPr id="23" name="Picture 3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5" y="1240515"/>
            <a:ext cx="192715" cy="35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80" y="1151323"/>
            <a:ext cx="363020" cy="48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0"/>
          <p:cNvSpPr txBox="1">
            <a:spLocks noChangeArrowheads="1"/>
          </p:cNvSpPr>
          <p:nvPr userDrawn="1"/>
        </p:nvSpPr>
        <p:spPr bwMode="auto">
          <a:xfrm>
            <a:off x="5096518" y="1847850"/>
            <a:ext cx="72231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err="1" smtClean="0">
                <a:ea typeface="+mn-ea"/>
              </a:rPr>
              <a:t>iPAD</a:t>
            </a:r>
            <a:endParaRPr lang="en-US" altLang="en-US" dirty="0">
              <a:ea typeface="+mn-ea"/>
            </a:endParaRPr>
          </a:p>
        </p:txBody>
      </p:sp>
      <p:pic>
        <p:nvPicPr>
          <p:cNvPr id="26" name="Picture 3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405" y="1095734"/>
            <a:ext cx="693548" cy="50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0"/>
          <p:cNvSpPr txBox="1">
            <a:spLocks noChangeArrowheads="1"/>
          </p:cNvSpPr>
          <p:nvPr userDrawn="1"/>
        </p:nvSpPr>
        <p:spPr bwMode="auto">
          <a:xfrm>
            <a:off x="7585976" y="1847850"/>
            <a:ext cx="9398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+mn-ea"/>
              </a:rPr>
              <a:t>TV</a:t>
            </a:r>
            <a:endParaRPr lang="en-US" altLang="en-US" dirty="0">
              <a:ea typeface="+mn-ea"/>
            </a:endParaRPr>
          </a:p>
        </p:txBody>
      </p:sp>
      <p:pic>
        <p:nvPicPr>
          <p:cNvPr id="28" name="Picture 4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58" y="3786030"/>
            <a:ext cx="532206" cy="30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31" y="3800226"/>
            <a:ext cx="529964" cy="30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17" y="3785938"/>
            <a:ext cx="529965" cy="3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67" y="2556880"/>
            <a:ext cx="309239" cy="30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4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29" y="2546209"/>
            <a:ext cx="286498" cy="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5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18" y="2556880"/>
            <a:ext cx="309239" cy="30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55"/>
          <p:cNvSpPr txBox="1">
            <a:spLocks noChangeArrowheads="1"/>
          </p:cNvSpPr>
          <p:nvPr userDrawn="1"/>
        </p:nvSpPr>
        <p:spPr bwMode="auto">
          <a:xfrm>
            <a:off x="3581959" y="4335892"/>
            <a:ext cx="844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MAGNIFYING GLASS</a:t>
            </a:r>
          </a:p>
        </p:txBody>
      </p:sp>
      <p:pic>
        <p:nvPicPr>
          <p:cNvPr id="35" name="Picture 4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t="18568" r="21211" b="18280"/>
          <a:stretch>
            <a:fillRect/>
          </a:stretch>
        </p:blipFill>
        <p:spPr bwMode="auto">
          <a:xfrm flipH="1">
            <a:off x="3787052" y="3658087"/>
            <a:ext cx="620720" cy="58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60"/>
          <p:cNvSpPr txBox="1">
            <a:spLocks noChangeArrowheads="1"/>
          </p:cNvSpPr>
          <p:nvPr userDrawn="1"/>
        </p:nvSpPr>
        <p:spPr bwMode="auto">
          <a:xfrm>
            <a:off x="2574667" y="4337479"/>
            <a:ext cx="7683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SERVICE TEAM</a:t>
            </a:r>
          </a:p>
        </p:txBody>
      </p:sp>
      <p:sp>
        <p:nvSpPr>
          <p:cNvPr id="37" name="Text Box 60"/>
          <p:cNvSpPr txBox="1">
            <a:spLocks noChangeArrowheads="1"/>
          </p:cNvSpPr>
          <p:nvPr userDrawn="1"/>
        </p:nvSpPr>
        <p:spPr bwMode="auto">
          <a:xfrm>
            <a:off x="1532279" y="4275567"/>
            <a:ext cx="7683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PROBLEM</a:t>
            </a:r>
            <a:b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</a:b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/HEALTH</a:t>
            </a:r>
          </a:p>
        </p:txBody>
      </p:sp>
      <p:sp>
        <p:nvSpPr>
          <p:cNvPr id="38" name="Text Box 60"/>
          <p:cNvSpPr txBox="1">
            <a:spLocks noChangeArrowheads="1"/>
          </p:cNvSpPr>
          <p:nvPr userDrawn="1"/>
        </p:nvSpPr>
        <p:spPr bwMode="auto">
          <a:xfrm>
            <a:off x="504567" y="4268702"/>
            <a:ext cx="857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PERFORMANCE MONITORING</a:t>
            </a:r>
          </a:p>
        </p:txBody>
      </p:sp>
      <p:pic>
        <p:nvPicPr>
          <p:cNvPr id="39" name="Picture 5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7" y="3734277"/>
            <a:ext cx="432487" cy="4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40" y="3711868"/>
            <a:ext cx="481786" cy="47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92" y="3703464"/>
            <a:ext cx="498593" cy="4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 userDrawn="1"/>
        </p:nvCxnSpPr>
        <p:spPr>
          <a:xfrm flipH="1" flipV="1">
            <a:off x="1400257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flipH="1" flipV="1">
            <a:off x="2207355" y="2457774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 flipV="1">
            <a:off x="1891099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H="1" flipV="1">
            <a:off x="3219622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 flipV="1">
            <a:off x="4269541" y="249209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H="1" flipV="1">
            <a:off x="5071685" y="249209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 flipH="1" flipV="1">
            <a:off x="7002612" y="243717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 flipV="1">
            <a:off x="7916663" y="243717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 Box 73"/>
          <p:cNvSpPr txBox="1">
            <a:spLocks noChangeArrowheads="1"/>
          </p:cNvSpPr>
          <p:nvPr userDrawn="1"/>
        </p:nvSpPr>
        <p:spPr bwMode="auto">
          <a:xfrm>
            <a:off x="6452244" y="3067907"/>
            <a:ext cx="2101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smtClean="0">
                <a:ea typeface="+mn-ea"/>
              </a:rPr>
              <a:t>COGS – PROCESSES – SYSTEM -  POLICY MANAGER – DATA MOVEMENT - </a:t>
            </a:r>
            <a:r>
              <a:rPr lang="en-US" altLang="en-US" dirty="0" err="1" smtClean="0">
                <a:ea typeface="+mn-ea"/>
              </a:rPr>
              <a:t>iMover</a:t>
            </a:r>
            <a:endParaRPr lang="en-US" altLang="en-US" dirty="0" smtClean="0">
              <a:ea typeface="+mn-ea"/>
            </a:endParaRPr>
          </a:p>
        </p:txBody>
      </p:sp>
      <p:sp>
        <p:nvSpPr>
          <p:cNvPr id="51" name="Text Box 55"/>
          <p:cNvSpPr txBox="1">
            <a:spLocks noChangeArrowheads="1"/>
          </p:cNvSpPr>
          <p:nvPr userDrawn="1"/>
        </p:nvSpPr>
        <p:spPr bwMode="auto">
          <a:xfrm>
            <a:off x="5347173" y="4335891"/>
            <a:ext cx="29114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 smtClean="0">
                <a:solidFill>
                  <a:schemeClr val="accent5"/>
                </a:solidFill>
                <a:latin typeface="+mn-lt"/>
                <a:ea typeface="+mn-ea"/>
              </a:rPr>
              <a:t>CLOUD, WAN, LAN, SAN, WWW</a:t>
            </a:r>
            <a:endParaRPr lang="en-US" altLang="en-US" sz="800" dirty="0">
              <a:solidFill>
                <a:schemeClr val="accent5"/>
              </a:solidFill>
              <a:latin typeface="+mn-lt"/>
              <a:ea typeface="+mn-ea"/>
            </a:endParaRPr>
          </a:p>
        </p:txBody>
      </p:sp>
      <p:cxnSp>
        <p:nvCxnSpPr>
          <p:cNvPr id="52" name="Straight Connector 51"/>
          <p:cNvCxnSpPr/>
          <p:nvPr userDrawn="1"/>
        </p:nvCxnSpPr>
        <p:spPr>
          <a:xfrm flipH="1" flipV="1">
            <a:off x="5971745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>
          <a:xfrm flipH="1" flipV="1">
            <a:off x="7396376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 userDrawn="1"/>
        </p:nvCxnSpPr>
        <p:spPr>
          <a:xfrm flipV="1">
            <a:off x="7328930" y="3672187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flipV="1">
            <a:off x="6236730" y="3672187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 userDrawn="1"/>
        </p:nvCxnSpPr>
        <p:spPr>
          <a:xfrm flipH="1" flipV="1">
            <a:off x="2444609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 userDrawn="1"/>
        </p:nvCxnSpPr>
        <p:spPr>
          <a:xfrm flipH="1" flipV="1">
            <a:off x="3505768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 flipH="1" flipV="1">
            <a:off x="1198830" y="2457774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Useful Iconography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7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982913" y="1262063"/>
            <a:ext cx="1412875" cy="2381250"/>
          </a:xfrm>
          <a:prstGeom prst="roundRect">
            <a:avLst>
              <a:gd name="adj" fmla="val 9252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3"/>
          <p:cNvSpPr/>
          <p:nvPr userDrawn="1"/>
        </p:nvSpPr>
        <p:spPr>
          <a:xfrm>
            <a:off x="376238" y="1262063"/>
            <a:ext cx="2379662" cy="3633787"/>
          </a:xfrm>
          <a:prstGeom prst="roundRect">
            <a:avLst>
              <a:gd name="adj" fmla="val 4659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 Box 41"/>
          <p:cNvSpPr txBox="1">
            <a:spLocks noChangeArrowheads="1"/>
          </p:cNvSpPr>
          <p:nvPr userDrawn="1"/>
        </p:nvSpPr>
        <p:spPr bwMode="auto">
          <a:xfrm>
            <a:off x="500063" y="1000125"/>
            <a:ext cx="41687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SzPct val="75000"/>
              <a:buBlip>
                <a:blip r:embed="rId2"/>
              </a:buBlip>
              <a:defRPr sz="2400">
                <a:solidFill>
                  <a:srgbClr val="21212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AD6"/>
              </a:buClr>
              <a:buFont typeface="Arial" charset="0"/>
              <a:buChar char="–"/>
              <a:defRPr sz="2800">
                <a:solidFill>
                  <a:srgbClr val="21212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AD6"/>
              </a:buClr>
              <a:buFont typeface="Arial" charset="0"/>
              <a:buChar char="–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en-US" sz="800" b="1" dirty="0" smtClean="0">
                <a:solidFill>
                  <a:schemeClr val="tx1"/>
                </a:solidFill>
                <a:ea typeface="+mn-ea"/>
              </a:rPr>
              <a:t>Background Shapes (can depict different locations, e.g. On-site, Offsite, etc.</a:t>
            </a:r>
            <a:endParaRPr lang="en-US" altLang="en-US" sz="800" b="1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Rounded Rectangle 5"/>
          <p:cNvSpPr/>
          <p:nvPr userDrawn="1"/>
        </p:nvSpPr>
        <p:spPr>
          <a:xfrm>
            <a:off x="4737100" y="1289050"/>
            <a:ext cx="1412875" cy="2381250"/>
          </a:xfrm>
          <a:prstGeom prst="roundRect">
            <a:avLst>
              <a:gd name="adj" fmla="val 9252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4937125" y="1524000"/>
            <a:ext cx="1011238" cy="820738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00B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4937125" y="2616200"/>
            <a:ext cx="1011238" cy="820738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00B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>
            <a:off x="6478588" y="1309688"/>
            <a:ext cx="1611312" cy="1309687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6A7B8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4119563" y="3732213"/>
            <a:ext cx="1071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6151563" y="4271963"/>
            <a:ext cx="1852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NUMBERS</a:t>
            </a:r>
            <a:b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(FOR STEPS IN DIAGRAMS)</a:t>
            </a:r>
          </a:p>
        </p:txBody>
      </p:sp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>
            <a:off x="3151188" y="3732213"/>
            <a:ext cx="1071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" name="Text Box 10"/>
          <p:cNvSpPr txBox="1">
            <a:spLocks noChangeArrowheads="1"/>
          </p:cNvSpPr>
          <p:nvPr userDrawn="1"/>
        </p:nvSpPr>
        <p:spPr bwMode="auto">
          <a:xfrm>
            <a:off x="5086350" y="3732213"/>
            <a:ext cx="1071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Useful iconography frames and backgrounds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9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914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3"/>
          <p:cNvSpPr txBox="1">
            <a:spLocks noChangeArrowheads="1"/>
          </p:cNvSpPr>
          <p:nvPr userDrawn="1"/>
        </p:nvSpPr>
        <p:spPr bwMode="auto">
          <a:xfrm>
            <a:off x="5249863" y="396081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ARROW 1</a:t>
            </a: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7688263" y="396081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ARROW 2 </a:t>
            </a:r>
          </a:p>
        </p:txBody>
      </p:sp>
      <p:sp>
        <p:nvSpPr>
          <p:cNvPr id="5" name="Text Box 54"/>
          <p:cNvSpPr txBox="1">
            <a:spLocks noChangeArrowheads="1"/>
          </p:cNvSpPr>
          <p:nvPr userDrawn="1"/>
        </p:nvSpPr>
        <p:spPr bwMode="auto">
          <a:xfrm>
            <a:off x="555625" y="2646363"/>
            <a:ext cx="10048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Broken Arrow</a:t>
            </a:r>
          </a:p>
        </p:txBody>
      </p:sp>
      <p:sp>
        <p:nvSpPr>
          <p:cNvPr id="6" name="Text Box 55"/>
          <p:cNvSpPr txBox="1">
            <a:spLocks noChangeArrowheads="1"/>
          </p:cNvSpPr>
          <p:nvPr userDrawn="1"/>
        </p:nvSpPr>
        <p:spPr bwMode="auto">
          <a:xfrm>
            <a:off x="2786063" y="264636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Cyclical Arrow</a:t>
            </a:r>
          </a:p>
        </p:txBody>
      </p:sp>
      <p:sp>
        <p:nvSpPr>
          <p:cNvPr id="7" name="Text Box 64"/>
          <p:cNvSpPr txBox="1">
            <a:spLocks noChangeArrowheads="1"/>
          </p:cNvSpPr>
          <p:nvPr userDrawn="1"/>
        </p:nvSpPr>
        <p:spPr bwMode="auto">
          <a:xfrm>
            <a:off x="914400" y="4235450"/>
            <a:ext cx="10048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WRAP ARROW (L)</a:t>
            </a:r>
          </a:p>
        </p:txBody>
      </p:sp>
      <p:sp>
        <p:nvSpPr>
          <p:cNvPr id="8" name="Text Box 65"/>
          <p:cNvSpPr txBox="1">
            <a:spLocks noChangeArrowheads="1"/>
          </p:cNvSpPr>
          <p:nvPr userDrawn="1"/>
        </p:nvSpPr>
        <p:spPr bwMode="auto">
          <a:xfrm>
            <a:off x="2400300" y="4235450"/>
            <a:ext cx="10048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WRAP ARROW (R)</a:t>
            </a:r>
          </a:p>
        </p:txBody>
      </p: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004888"/>
            <a:ext cx="61595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1492250"/>
            <a:ext cx="2227262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3338513"/>
            <a:ext cx="16970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3338513"/>
            <a:ext cx="16970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811463"/>
            <a:ext cx="1851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3121025"/>
            <a:ext cx="208597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312863"/>
            <a:ext cx="129698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373063" y="1966913"/>
            <a:ext cx="20129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373063" y="1624013"/>
            <a:ext cx="20129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Arrows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298575"/>
            <a:ext cx="1455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1298575"/>
            <a:ext cx="1455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371725"/>
            <a:ext cx="97948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371725"/>
            <a:ext cx="9763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7"/>
          <p:cNvSpPr>
            <a:spLocks noChangeArrowheads="1"/>
          </p:cNvSpPr>
          <p:nvPr userDrawn="1"/>
        </p:nvSpPr>
        <p:spPr bwMode="auto">
          <a:xfrm>
            <a:off x="4119563" y="2209800"/>
            <a:ext cx="2752725" cy="2039938"/>
          </a:xfrm>
          <a:prstGeom prst="rect">
            <a:avLst/>
          </a:prstGeom>
          <a:solidFill>
            <a:srgbClr val="41A2E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2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3619500"/>
            <a:ext cx="19891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2460625"/>
            <a:ext cx="19764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041650"/>
            <a:ext cx="19891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Company logos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89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462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64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8834" y="1197864"/>
            <a:ext cx="4096966" cy="25455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defRPr lang="en-US" sz="2000" kern="1200" baseline="0" dirty="0" smtClean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defRPr lang="en-US" sz="18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en-US" sz="14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en-US" sz="12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7864"/>
            <a:ext cx="4038600" cy="25455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defRPr lang="en-US" sz="2000" kern="1200" baseline="0" dirty="0" smtClean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defRPr lang="en-US" sz="18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en-US" sz="14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57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 cap="all" baseline="0">
                <a:solidFill>
                  <a:srgbClr val="4141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09750"/>
            <a:ext cx="4040188" cy="278487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414141"/>
                </a:solidFill>
              </a:defRPr>
            </a:lvl1pPr>
            <a:lvl2pPr marL="685800" indent="-287338">
              <a:defRPr sz="1800" baseline="0">
                <a:solidFill>
                  <a:srgbClr val="414141"/>
                </a:solidFill>
              </a:defRPr>
            </a:lvl2pPr>
            <a:lvl3pPr>
              <a:defRPr sz="1600" baseline="0">
                <a:solidFill>
                  <a:srgbClr val="414141"/>
                </a:solidFill>
              </a:defRPr>
            </a:lvl3pPr>
            <a:lvl4pPr>
              <a:defRPr sz="1400" baseline="0">
                <a:solidFill>
                  <a:srgbClr val="414141"/>
                </a:solidFill>
              </a:defRPr>
            </a:lvl4pPr>
            <a:lvl5pPr>
              <a:defRPr sz="1200" baseline="0">
                <a:solidFill>
                  <a:srgbClr val="4141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 cap="all" baseline="0">
                <a:solidFill>
                  <a:srgbClr val="4141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09750"/>
            <a:ext cx="4041775" cy="278487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414141"/>
                </a:solidFill>
              </a:defRPr>
            </a:lvl1pPr>
            <a:lvl2pPr>
              <a:defRPr sz="1800" baseline="0">
                <a:solidFill>
                  <a:srgbClr val="414141"/>
                </a:solidFill>
              </a:defRPr>
            </a:lvl2pPr>
            <a:lvl3pPr>
              <a:defRPr sz="1600" baseline="0">
                <a:solidFill>
                  <a:srgbClr val="414141"/>
                </a:solidFill>
              </a:defRPr>
            </a:lvl3pPr>
            <a:lvl4pPr>
              <a:defRPr sz="1400" baseline="0">
                <a:solidFill>
                  <a:srgbClr val="414141"/>
                </a:solidFill>
              </a:defRPr>
            </a:lvl4pPr>
            <a:lvl5pPr>
              <a:defRPr sz="1200" baseline="0">
                <a:solidFill>
                  <a:srgbClr val="4141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F73C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76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3" y="0"/>
            <a:ext cx="9139237" cy="5141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84" y="2339336"/>
            <a:ext cx="2979163" cy="46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014"/>
          <p:cNvSpPr>
            <a:spLocks noChangeArrowheads="1"/>
          </p:cNvSpPr>
          <p:nvPr userDrawn="1"/>
        </p:nvSpPr>
        <p:spPr bwMode="auto">
          <a:xfrm>
            <a:off x="1066800" y="4400550"/>
            <a:ext cx="7310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800">
                <a:solidFill>
                  <a:schemeClr val="bg1"/>
                </a:solidFill>
                <a:cs typeface="Arial" charset="0"/>
                <a:sym typeface="Arial" charset="0"/>
              </a:rPr>
              <a:t>© 2015 Quantum Corporation. Company Confidential. Forward-looking information is based upon multiple assumptions and uncertainties,</a:t>
            </a:r>
            <a:br>
              <a:rPr lang="en-US" sz="800">
                <a:solidFill>
                  <a:schemeClr val="bg1"/>
                </a:solidFill>
                <a:cs typeface="Arial" charset="0"/>
                <a:sym typeface="Arial" charset="0"/>
              </a:rPr>
            </a:br>
            <a:r>
              <a:rPr lang="en-US" sz="800">
                <a:solidFill>
                  <a:schemeClr val="bg1"/>
                </a:solidFill>
                <a:cs typeface="Arial" charset="0"/>
                <a:sym typeface="Arial" charset="0"/>
              </a:rPr>
              <a:t>does not necessarily represent the company</a:t>
            </a:r>
            <a:r>
              <a:rPr lang="ja-JP" altLang="en-US" sz="800">
                <a:solidFill>
                  <a:schemeClr val="bg1"/>
                </a:solidFill>
                <a:cs typeface="Arial" charset="0"/>
                <a:sym typeface="Arial" charset="0"/>
              </a:rPr>
              <a:t>’</a:t>
            </a:r>
            <a:r>
              <a:rPr lang="en-US" sz="800">
                <a:solidFill>
                  <a:schemeClr val="bg1"/>
                </a:solidFill>
                <a:cs typeface="Arial" charset="0"/>
                <a:sym typeface="Arial" charset="0"/>
              </a:rPr>
              <a:t>s outlook and is for planning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61737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erenceRoom Background on Whi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63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96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1.png"/><Relationship Id="rId34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400050" y="438150"/>
            <a:ext cx="8345488" cy="407988"/>
            <a:chOff x="400778" y="438150"/>
            <a:chExt cx="8343994" cy="408049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00778" y="827146"/>
              <a:ext cx="8343994" cy="19053"/>
            </a:xfrm>
            <a:prstGeom prst="rect">
              <a:avLst/>
            </a:prstGeom>
            <a:solidFill>
              <a:srgbClr val="0F7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032" name="Picture 12"/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5837" y="438150"/>
              <a:ext cx="325737" cy="23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23"/>
          <p:cNvSpPr>
            <a:spLocks noGrp="1"/>
          </p:cNvSpPr>
          <p:nvPr>
            <p:ph type="title"/>
          </p:nvPr>
        </p:nvSpPr>
        <p:spPr bwMode="auto">
          <a:xfrm>
            <a:off x="365125" y="57150"/>
            <a:ext cx="78644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3" name="Slide Number Placeholder 27"/>
          <p:cNvSpPr txBox="1">
            <a:spLocks/>
          </p:cNvSpPr>
          <p:nvPr/>
        </p:nvSpPr>
        <p:spPr>
          <a:xfrm>
            <a:off x="8448675" y="4772025"/>
            <a:ext cx="390525" cy="2460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9B86059C-0B7F-F140-9E3F-CD83B681D04B}" type="slidenum">
              <a:rPr 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lnSpc>
                  <a:spcPct val="100000"/>
                </a:lnSpc>
                <a:defRPr/>
              </a:pPr>
              <a:t>‹#›</a:t>
            </a:fld>
            <a:endParaRPr 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Footer Placeholder 4"/>
          <p:cNvSpPr txBox="1">
            <a:spLocks/>
          </p:cNvSpPr>
          <p:nvPr/>
        </p:nvSpPr>
        <p:spPr>
          <a:xfrm>
            <a:off x="5562600" y="4772025"/>
            <a:ext cx="2889250" cy="2460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8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dirty="0">
                <a:solidFill>
                  <a:srgbClr val="898989"/>
                </a:solidFill>
                <a:latin typeface="Calibri" panose="020F0502020204030204" pitchFamily="34" charset="0"/>
              </a:rPr>
              <a:t>© 2015 Quantum Corporation | </a:t>
            </a:r>
            <a:r>
              <a:rPr i="1" dirty="0">
                <a:solidFill>
                  <a:srgbClr val="898989"/>
                </a:solidFill>
                <a:latin typeface="Calibri" panose="020F0502020204030204" pitchFamily="34" charset="0"/>
              </a:rPr>
              <a:t>Company Confidential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0050" y="1200150"/>
            <a:ext cx="828675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09" r:id="rId2"/>
    <p:sldLayoutId id="2147483710" r:id="rId3"/>
    <p:sldLayoutId id="2147483714" r:id="rId4"/>
    <p:sldLayoutId id="2147483711" r:id="rId5"/>
    <p:sldLayoutId id="2147483712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39" r:id="rId21"/>
    <p:sldLayoutId id="2147483729" r:id="rId22"/>
    <p:sldLayoutId id="2147483730" r:id="rId23"/>
    <p:sldLayoutId id="2147483731" r:id="rId24"/>
    <p:sldLayoutId id="2147483738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lang="en-US" sz="2400" b="1" kern="1200" dirty="0">
          <a:solidFill>
            <a:srgbClr val="0F73C3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27013" indent="-227013" algn="l" rtl="0" eaLnBrk="1" fontAlgn="base" hangingPunct="1">
        <a:spcBef>
          <a:spcPts val="300"/>
        </a:spcBef>
        <a:spcAft>
          <a:spcPts val="300"/>
        </a:spcAft>
        <a:buSzPct val="95000"/>
        <a:buBlip>
          <a:blip r:embed="rId34"/>
        </a:buBlip>
        <a:defRPr lang="en-US" sz="2000" kern="1200" dirty="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1pPr>
      <a:lvl2pPr marL="569913" indent="-171450" algn="l" rtl="0" eaLnBrk="1" fontAlgn="base" hangingPunct="1">
        <a:spcBef>
          <a:spcPct val="0"/>
        </a:spcBef>
        <a:spcAft>
          <a:spcPts val="200"/>
        </a:spcAft>
        <a:buClr>
          <a:srgbClr val="0F73C3"/>
        </a:buClr>
        <a:buSzPct val="95000"/>
        <a:buFont typeface="Arial" charset="0"/>
        <a:buChar char="–"/>
        <a:defRPr sz="16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2pPr>
      <a:lvl3pPr marL="858838" indent="-1730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Wingdings" charset="0"/>
        <a:buChar char="§"/>
        <a:defRPr sz="14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3pPr>
      <a:lvl4pPr marL="1084263" indent="-1095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Arial" charset="0"/>
        <a:buChar char="•"/>
        <a:defRPr sz="14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4pPr>
      <a:lvl5pPr marL="1255713" indent="-1095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Arial" charset="0"/>
        <a:buChar char="»"/>
        <a:defRPr sz="14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454545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jpg"/><Relationship Id="rId12" Type="http://schemas.openxmlformats.org/officeDocument/2006/relationships/image" Target="../media/image62.jpeg"/><Relationship Id="rId13" Type="http://schemas.openxmlformats.org/officeDocument/2006/relationships/image" Target="../media/image6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slide" Target="slide11.xml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6" Type="http://schemas.openxmlformats.org/officeDocument/2006/relationships/image" Target="../media/image56.jp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9" Type="http://schemas.openxmlformats.org/officeDocument/2006/relationships/image" Target="../media/image59.jpg"/><Relationship Id="rId10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microsoft.com/office/2007/relationships/hdphoto" Target="../media/hdphoto1.wdp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057400" y="3638550"/>
            <a:ext cx="5715000" cy="533400"/>
          </a:xfrm>
        </p:spPr>
        <p:txBody>
          <a:bodyPr/>
          <a:lstStyle/>
          <a:p>
            <a:r>
              <a:rPr lang="en-US" dirty="0" smtClean="0"/>
              <a:t>Neal Wingenbach – RSM for HPC</a:t>
            </a:r>
          </a:p>
          <a:p>
            <a:r>
              <a:rPr lang="en-US" dirty="0" smtClean="0"/>
              <a:t>Seth Ingram – RSM, Tom </a:t>
            </a:r>
            <a:r>
              <a:rPr lang="en-US" dirty="0" err="1" smtClean="0"/>
              <a:t>Yenny</a:t>
            </a:r>
            <a:r>
              <a:rPr lang="en-US" dirty="0"/>
              <a:t> </a:t>
            </a:r>
            <a:r>
              <a:rPr lang="en-US" dirty="0" smtClean="0"/>
              <a:t>– RSM QSS (Disk)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High Performance and long term retention that doesn’t break the bank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3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7"/>
          <a:stretch/>
        </p:blipFill>
        <p:spPr>
          <a:xfrm>
            <a:off x="454741" y="862635"/>
            <a:ext cx="8214805" cy="4065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Tiered Storage Portfolio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43" y="4171950"/>
            <a:ext cx="9140757" cy="971550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End-to-end storage portfolio that powers your strategic applications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2341" y="2999849"/>
            <a:ext cx="841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StorNext Scale-out Storage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9085" y="2707969"/>
            <a:ext cx="844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Artico</a:t>
            </a: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 NAS Archive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8577" y="1372214"/>
            <a:ext cx="934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Scalar LTO Libraries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2312" y="1282408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Lattus</a:t>
            </a: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 Object Storage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8714" y="2035894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Q-Cloud Services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432" y="342638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QXS </a:t>
            </a:r>
            <a:r>
              <a:rPr lang="en-US" sz="1000" kern="0" dirty="0" smtClean="0"/>
              <a:t>Hybrid</a:t>
            </a: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Storage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8688" y="226961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 smtClean="0">
                <a:solidFill>
                  <a:srgbClr val="26292E"/>
                </a:solidFill>
              </a:rPr>
              <a:t>DXi Deduplication</a:t>
            </a:r>
            <a:endParaRPr kumimoji="0" lang="en-US" sz="1000" i="0" u="none" strike="noStrike" kern="0" cap="none" spc="0" normalizeH="0" baseline="0" noProof="0" dirty="0" smtClean="0">
              <a:ln>
                <a:noFill/>
              </a:ln>
              <a:solidFill>
                <a:srgbClr val="26292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6926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Demanding Markets We Serve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381001" y="1047750"/>
            <a:ext cx="8382000" cy="3353899"/>
            <a:chOff x="338333" y="1336356"/>
            <a:chExt cx="8467335" cy="3388044"/>
          </a:xfrm>
        </p:grpSpPr>
        <p:grpSp>
          <p:nvGrpSpPr>
            <p:cNvPr id="3" name="Group 2"/>
            <p:cNvGrpSpPr/>
            <p:nvPr/>
          </p:nvGrpSpPr>
          <p:grpSpPr>
            <a:xfrm>
              <a:off x="338333" y="3030819"/>
              <a:ext cx="1693580" cy="1693580"/>
              <a:chOff x="338333" y="3030819"/>
              <a:chExt cx="1693580" cy="1693580"/>
            </a:xfrm>
          </p:grpSpPr>
          <p:pic>
            <p:nvPicPr>
              <p:cNvPr id="4" name="Picture 3">
                <a:hlinkClick r:id="rId3" action="ppaction://hlinksldjump"/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333" y="3030819"/>
                <a:ext cx="1693580" cy="1693580"/>
              </a:xfrm>
              <a:prstGeom prst="round2SameRect">
                <a:avLst>
                  <a:gd name="adj1" fmla="val 0"/>
                  <a:gd name="adj2" fmla="val 0"/>
                </a:avLst>
              </a:prstGeom>
              <a:ln w="6350">
                <a:solidFill>
                  <a:schemeClr val="bg1"/>
                </a:solidFill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38333" y="4075389"/>
                <a:ext cx="1687624" cy="649010"/>
              </a:xfrm>
              <a:prstGeom prst="rect">
                <a:avLst/>
              </a:prstGeom>
              <a:gradFill>
                <a:gsLst>
                  <a:gs pos="100000">
                    <a:srgbClr val="21222B"/>
                  </a:gs>
                  <a:gs pos="0">
                    <a:schemeClr val="bg1">
                      <a:alpha val="0"/>
                    </a:schemeClr>
                  </a:gs>
                </a:gsLst>
                <a:lin ang="5400000" scaled="0"/>
              </a:gradFill>
              <a:ln w="12700">
                <a:noFill/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38333" y="4396724"/>
                <a:ext cx="168762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white"/>
                    </a:solidFill>
                  </a:rPr>
                  <a:t>SURVEILLANCE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031646" y="3029936"/>
              <a:ext cx="1696839" cy="1693580"/>
              <a:chOff x="2031646" y="3029936"/>
              <a:chExt cx="1696839" cy="169358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1646" y="3029936"/>
                <a:ext cx="1693580" cy="1693580"/>
              </a:xfrm>
              <a:prstGeom prst="round2SameRect">
                <a:avLst>
                  <a:gd name="adj1" fmla="val 0"/>
                  <a:gd name="adj2" fmla="val 0"/>
                </a:avLst>
              </a:prstGeom>
              <a:ln w="6350">
                <a:solidFill>
                  <a:schemeClr val="bg1"/>
                </a:solidFill>
              </a:ln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031912" y="4396724"/>
                <a:ext cx="1696573" cy="215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white"/>
                    </a:solidFill>
                  </a:rPr>
                  <a:t>GEOSPATIAL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031646" y="1337239"/>
              <a:ext cx="1692697" cy="1692697"/>
              <a:chOff x="2031646" y="1337239"/>
              <a:chExt cx="1692697" cy="169269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1646" y="1337239"/>
                <a:ext cx="1692697" cy="1692697"/>
              </a:xfrm>
              <a:prstGeom prst="round2SameRect">
                <a:avLst>
                  <a:gd name="adj1" fmla="val 0"/>
                  <a:gd name="adj2" fmla="val 0"/>
                </a:avLst>
              </a:prstGeom>
              <a:ln w="6350">
                <a:solidFill>
                  <a:schemeClr val="bg1"/>
                </a:solidFill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031913" y="2725154"/>
                <a:ext cx="1692430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white"/>
                    </a:solidFill>
                  </a:rPr>
                  <a:t>OIL &amp; GAS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724343" y="3030820"/>
              <a:ext cx="1700122" cy="1693580"/>
              <a:chOff x="3724343" y="3030820"/>
              <a:chExt cx="1700122" cy="169358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4343" y="3030820"/>
                <a:ext cx="1693580" cy="1693580"/>
              </a:xfrm>
              <a:prstGeom prst="round2SameRect">
                <a:avLst>
                  <a:gd name="adj1" fmla="val 0"/>
                  <a:gd name="adj2" fmla="val 0"/>
                </a:avLst>
              </a:prstGeom>
              <a:ln w="6350">
                <a:solidFill>
                  <a:schemeClr val="bg1"/>
                </a:solidFill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733800" y="4080847"/>
                <a:ext cx="1676400" cy="643553"/>
              </a:xfrm>
              <a:prstGeom prst="rect">
                <a:avLst/>
              </a:prstGeom>
              <a:gradFill>
                <a:gsLst>
                  <a:gs pos="100000">
                    <a:srgbClr val="21222B"/>
                  </a:gs>
                  <a:gs pos="0">
                    <a:schemeClr val="bg1">
                      <a:alpha val="0"/>
                    </a:schemeClr>
                  </a:gs>
                </a:gsLst>
                <a:lin ang="5400000" scaled="0"/>
              </a:gradFill>
              <a:ln w="12700">
                <a:noFill/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724343" y="4396724"/>
                <a:ext cx="170012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white"/>
                    </a:solidFill>
                  </a:rPr>
                  <a:t>UNIVERSITIES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417923" y="3029936"/>
              <a:ext cx="1694166" cy="1693580"/>
              <a:chOff x="5417923" y="3029936"/>
              <a:chExt cx="1694166" cy="169358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36" r="22782" b="1160"/>
              <a:stretch/>
            </p:blipFill>
            <p:spPr>
              <a:xfrm>
                <a:off x="5417923" y="3029936"/>
                <a:ext cx="1693579" cy="1693580"/>
              </a:xfrm>
              <a:prstGeom prst="round2SameRect">
                <a:avLst>
                  <a:gd name="adj1" fmla="val 0"/>
                  <a:gd name="adj2" fmla="val 0"/>
                </a:avLst>
              </a:prstGeom>
              <a:ln w="6350">
                <a:solidFill>
                  <a:schemeClr val="bg1"/>
                </a:solidFill>
              </a:ln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424465" y="4396724"/>
                <a:ext cx="168762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white"/>
                    </a:solidFill>
                  </a:rPr>
                  <a:t>CORPORATE VIDEO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112089" y="3030820"/>
              <a:ext cx="1693579" cy="1693579"/>
              <a:chOff x="7112089" y="3030820"/>
              <a:chExt cx="1693579" cy="1693579"/>
            </a:xfrm>
          </p:grpSpPr>
          <p:pic>
            <p:nvPicPr>
              <p:cNvPr id="21" name="Picture 20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2089" y="3030820"/>
                <a:ext cx="1693579" cy="1693579"/>
              </a:xfrm>
              <a:prstGeom prst="round2SameRect">
                <a:avLst>
                  <a:gd name="adj1" fmla="val 0"/>
                  <a:gd name="adj2" fmla="val 0"/>
                </a:avLst>
              </a:prstGeom>
              <a:ln w="6350">
                <a:solidFill>
                  <a:schemeClr val="bg1"/>
                </a:solidFill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7118044" y="4077954"/>
                <a:ext cx="1687624" cy="643553"/>
              </a:xfrm>
              <a:prstGeom prst="rect">
                <a:avLst/>
              </a:prstGeom>
              <a:gradFill>
                <a:gsLst>
                  <a:gs pos="100000">
                    <a:srgbClr val="21222B"/>
                  </a:gs>
                  <a:gs pos="0">
                    <a:schemeClr val="bg1">
                      <a:alpha val="0"/>
                    </a:schemeClr>
                  </a:gs>
                </a:gsLst>
                <a:lin ang="5400000" scaled="0"/>
              </a:gradFill>
              <a:ln w="12700">
                <a:noFill/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447341" y="4235950"/>
                <a:ext cx="1023073" cy="4352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white"/>
                    </a:solidFill>
                  </a:rPr>
                  <a:t>ENTERPRISE</a:t>
                </a:r>
                <a:br>
                  <a:rPr lang="en-US" sz="1400" b="1" dirty="0" smtClean="0">
                    <a:solidFill>
                      <a:prstClr val="white"/>
                    </a:solidFill>
                  </a:rPr>
                </a:br>
                <a:r>
                  <a:rPr lang="en-US" sz="1400" b="1" dirty="0" smtClean="0">
                    <a:solidFill>
                      <a:prstClr val="white"/>
                    </a:solidFill>
                  </a:rPr>
                  <a:t>ARCHIVE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38333" y="1337239"/>
              <a:ext cx="1693312" cy="1693311"/>
              <a:chOff x="338333" y="1337239"/>
              <a:chExt cx="1693312" cy="1693311"/>
            </a:xfrm>
          </p:grpSpPr>
          <p:pic>
            <p:nvPicPr>
              <p:cNvPr id="25" name="Picture 24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333" y="1337239"/>
                <a:ext cx="1693312" cy="1693311"/>
              </a:xfrm>
              <a:prstGeom prst="round2SameRect">
                <a:avLst>
                  <a:gd name="adj1" fmla="val 0"/>
                  <a:gd name="adj2" fmla="val 0"/>
                </a:avLst>
              </a:prstGeom>
              <a:ln w="6350">
                <a:solidFill>
                  <a:schemeClr val="bg1"/>
                </a:solidFill>
              </a:ln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338333" y="2387267"/>
                <a:ext cx="1687624" cy="642669"/>
              </a:xfrm>
              <a:prstGeom prst="rect">
                <a:avLst/>
              </a:prstGeom>
              <a:gradFill>
                <a:gsLst>
                  <a:gs pos="100000">
                    <a:srgbClr val="21222B"/>
                  </a:gs>
                  <a:gs pos="0">
                    <a:schemeClr val="bg1">
                      <a:alpha val="0"/>
                    </a:schemeClr>
                  </a:gs>
                </a:gsLst>
                <a:lin ang="5400000" scaled="0"/>
              </a:gradFill>
              <a:ln w="12700">
                <a:noFill/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38334" y="2725154"/>
                <a:ext cx="1687622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white"/>
                    </a:solidFill>
                  </a:rPr>
                  <a:t>CYBERSECURITY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724343" y="1336356"/>
              <a:ext cx="1693580" cy="1693580"/>
              <a:chOff x="3724343" y="1336356"/>
              <a:chExt cx="1693580" cy="1693580"/>
            </a:xfrm>
          </p:grpSpPr>
          <p:pic>
            <p:nvPicPr>
              <p:cNvPr id="29" name="Picture 2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724343" y="1336356"/>
                <a:ext cx="1693580" cy="1693580"/>
              </a:xfrm>
              <a:prstGeom prst="rect">
                <a:avLst/>
              </a:prstGeom>
              <a:noFill/>
              <a:ln w="63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3733800" y="2386383"/>
                <a:ext cx="1676400" cy="643553"/>
              </a:xfrm>
              <a:prstGeom prst="rect">
                <a:avLst/>
              </a:prstGeom>
              <a:gradFill>
                <a:gsLst>
                  <a:gs pos="100000">
                    <a:srgbClr val="21222B"/>
                  </a:gs>
                  <a:gs pos="0">
                    <a:schemeClr val="bg1">
                      <a:alpha val="0"/>
                    </a:schemeClr>
                  </a:gs>
                </a:gsLst>
                <a:lin ang="5400000" scaled="0"/>
              </a:gradFill>
              <a:ln w="12700">
                <a:noFill/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728486" y="2725154"/>
                <a:ext cx="168171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white"/>
                    </a:solidFill>
                  </a:rPr>
                  <a:t>GENOMICS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417923" y="1337238"/>
              <a:ext cx="1694166" cy="1693580"/>
              <a:chOff x="5417923" y="1337238"/>
              <a:chExt cx="1694166" cy="169358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7923" y="1337238"/>
                <a:ext cx="1693579" cy="1693580"/>
              </a:xfrm>
              <a:prstGeom prst="round2SameRect">
                <a:avLst>
                  <a:gd name="adj1" fmla="val 0"/>
                  <a:gd name="adj2" fmla="val 0"/>
                </a:avLst>
              </a:prstGeom>
              <a:ln w="6350">
                <a:solidFill>
                  <a:schemeClr val="bg1"/>
                </a:solidFill>
              </a:ln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5417923" y="2380658"/>
                <a:ext cx="1694166" cy="649278"/>
              </a:xfrm>
              <a:prstGeom prst="rect">
                <a:avLst/>
              </a:prstGeom>
              <a:gradFill>
                <a:gsLst>
                  <a:gs pos="100000">
                    <a:srgbClr val="21222B"/>
                  </a:gs>
                  <a:gs pos="0">
                    <a:schemeClr val="bg1">
                      <a:alpha val="0"/>
                    </a:schemeClr>
                  </a:gs>
                </a:gsLst>
                <a:lin ang="5400000" scaled="0"/>
              </a:gradFill>
              <a:ln w="12700">
                <a:noFill/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24465" y="2725154"/>
                <a:ext cx="168762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white"/>
                    </a:solidFill>
                  </a:rPr>
                  <a:t>FEDERAL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112089" y="1337240"/>
              <a:ext cx="1693579" cy="1693580"/>
              <a:chOff x="7112089" y="1337240"/>
              <a:chExt cx="1693579" cy="1693580"/>
            </a:xfrm>
          </p:grpSpPr>
          <p:pic>
            <p:nvPicPr>
              <p:cNvPr id="37" name="Picture 36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2089" y="1337240"/>
                <a:ext cx="1693579" cy="1693579"/>
              </a:xfrm>
              <a:prstGeom prst="round2SameRect">
                <a:avLst>
                  <a:gd name="adj1" fmla="val 0"/>
                  <a:gd name="adj2" fmla="val 0"/>
                </a:avLst>
              </a:prstGeom>
              <a:ln w="6350">
                <a:solidFill>
                  <a:schemeClr val="bg1"/>
                </a:solidFill>
              </a:ln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7118044" y="2260065"/>
                <a:ext cx="1687624" cy="770755"/>
              </a:xfrm>
              <a:prstGeom prst="rect">
                <a:avLst/>
              </a:prstGeom>
              <a:gradFill>
                <a:gsLst>
                  <a:gs pos="100000">
                    <a:srgbClr val="21222B"/>
                  </a:gs>
                  <a:gs pos="0">
                    <a:schemeClr val="bg1">
                      <a:alpha val="0"/>
                    </a:schemeClr>
                  </a:gs>
                </a:gsLst>
                <a:lin ang="5400000" scaled="0"/>
              </a:gradFill>
              <a:ln w="12700">
                <a:noFill/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150141" y="2554062"/>
                <a:ext cx="1617476" cy="3970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white"/>
                    </a:solidFill>
                  </a:rPr>
                  <a:t>ENTERPRISE </a:t>
                </a:r>
                <a:r>
                  <a:rPr lang="en-US" sz="1400" b="1" dirty="0" smtClean="0">
                    <a:solidFill>
                      <a:prstClr val="white"/>
                    </a:solidFill>
                  </a:rPr>
                  <a:t/>
                </a:r>
                <a:br>
                  <a:rPr lang="en-US" sz="1400" b="1" dirty="0" smtClean="0">
                    <a:solidFill>
                      <a:prstClr val="white"/>
                    </a:solidFill>
                  </a:rPr>
                </a:br>
                <a:r>
                  <a:rPr lang="en-US" sz="1400" b="1" dirty="0" smtClean="0">
                    <a:solidFill>
                      <a:prstClr val="white"/>
                    </a:solidFill>
                  </a:rPr>
                  <a:t>BACKUP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996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0" y="1789786"/>
            <a:ext cx="9144000" cy="1890532"/>
            <a:chOff x="0" y="1789786"/>
            <a:chExt cx="9144000" cy="189053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789787"/>
              <a:ext cx="9143999" cy="1890531"/>
            </a:xfrm>
            <a:prstGeom prst="rect">
              <a:avLst/>
            </a:prstGeom>
          </p:spPr>
        </p:pic>
        <p:sp>
          <p:nvSpPr>
            <p:cNvPr id="63" name="Rounded Rectangle 62"/>
            <p:cNvSpPr/>
            <p:nvPr/>
          </p:nvSpPr>
          <p:spPr>
            <a:xfrm>
              <a:off x="0" y="1789786"/>
              <a:ext cx="9143999" cy="1890531"/>
            </a:xfrm>
            <a:prstGeom prst="roundRect">
              <a:avLst>
                <a:gd name="adj" fmla="val 0"/>
              </a:avLst>
            </a:prstGeom>
            <a:solidFill>
              <a:srgbClr val="26292E">
                <a:alpha val="78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" y="3685150"/>
            <a:ext cx="9144000" cy="1458349"/>
          </a:xfrm>
          <a:prstGeom prst="rect">
            <a:avLst/>
          </a:prstGeom>
          <a:solidFill>
            <a:srgbClr val="3F41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Applying The Right Technology At The Right Time 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1119315" y="1123949"/>
            <a:ext cx="6905370" cy="1246443"/>
          </a:xfrm>
          <a:prstGeom prst="roundRect">
            <a:avLst>
              <a:gd name="adj" fmla="val 9252"/>
            </a:avLst>
          </a:prstGeom>
          <a:solidFill>
            <a:srgbClr val="00B6F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/>
          <p:cNvSpPr txBox="1"/>
          <p:nvPr/>
        </p:nvSpPr>
        <p:spPr>
          <a:xfrm>
            <a:off x="1284666" y="1476630"/>
            <a:ext cx="15654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HPC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507363" y="1334677"/>
            <a:ext cx="4833332" cy="842695"/>
            <a:chOff x="2681226" y="1419809"/>
            <a:chExt cx="4833332" cy="842695"/>
          </a:xfrm>
        </p:grpSpPr>
        <p:grpSp>
          <p:nvGrpSpPr>
            <p:cNvPr id="31" name="Group 30"/>
            <p:cNvGrpSpPr/>
            <p:nvPr/>
          </p:nvGrpSpPr>
          <p:grpSpPr>
            <a:xfrm>
              <a:off x="2681226" y="1419809"/>
              <a:ext cx="1608664" cy="842695"/>
              <a:chOff x="958972" y="1415653"/>
              <a:chExt cx="1363146" cy="995271"/>
            </a:xfrm>
            <a:solidFill>
              <a:srgbClr val="3F4143"/>
            </a:solidFill>
          </p:grpSpPr>
          <p:sp>
            <p:nvSpPr>
              <p:cNvPr id="42" name="Rectangle 41"/>
              <p:cNvSpPr/>
              <p:nvPr/>
            </p:nvSpPr>
            <p:spPr>
              <a:xfrm>
                <a:off x="958972" y="1415653"/>
                <a:ext cx="1107287" cy="991283"/>
              </a:xfrm>
              <a:prstGeom prst="rect">
                <a:avLst/>
              </a:prstGeom>
              <a:solidFill>
                <a:srgbClr val="41414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5400000">
                <a:off x="1696553" y="1785359"/>
                <a:ext cx="995271" cy="255859"/>
              </a:xfrm>
              <a:prstGeom prst="triangle">
                <a:avLst/>
              </a:prstGeom>
              <a:solidFill>
                <a:srgbClr val="41414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289889" y="1419809"/>
              <a:ext cx="1699020" cy="842695"/>
              <a:chOff x="703113" y="1415653"/>
              <a:chExt cx="1619005" cy="995271"/>
            </a:xfrm>
            <a:solidFill>
              <a:srgbClr val="3F4143"/>
            </a:solidFill>
          </p:grpSpPr>
          <p:sp>
            <p:nvSpPr>
              <p:cNvPr id="39" name="Rectangle 38"/>
              <p:cNvSpPr/>
              <p:nvPr/>
            </p:nvSpPr>
            <p:spPr>
              <a:xfrm>
                <a:off x="958972" y="1415653"/>
                <a:ext cx="1107287" cy="991283"/>
              </a:xfrm>
              <a:prstGeom prst="rect">
                <a:avLst/>
              </a:prstGeom>
              <a:solidFill>
                <a:srgbClr val="41414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0" name="Isosceles Triangle 39"/>
              <p:cNvSpPr/>
              <p:nvPr/>
            </p:nvSpPr>
            <p:spPr>
              <a:xfrm rot="5400000">
                <a:off x="1696553" y="1785359"/>
                <a:ext cx="995271" cy="255859"/>
              </a:xfrm>
              <a:prstGeom prst="triangle">
                <a:avLst/>
              </a:prstGeom>
              <a:solidFill>
                <a:srgbClr val="41414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16200000">
                <a:off x="333407" y="1785359"/>
                <a:ext cx="995271" cy="255859"/>
              </a:xfrm>
              <a:prstGeom prst="triangle">
                <a:avLst/>
              </a:prstGeom>
              <a:solidFill>
                <a:srgbClr val="41414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5994005" y="1419809"/>
              <a:ext cx="1520553" cy="842695"/>
              <a:chOff x="703113" y="1415653"/>
              <a:chExt cx="1363146" cy="995271"/>
            </a:xfrm>
            <a:solidFill>
              <a:srgbClr val="3F4143"/>
            </a:solidFill>
          </p:grpSpPr>
          <p:sp>
            <p:nvSpPr>
              <p:cNvPr id="37" name="Rectangle 36"/>
              <p:cNvSpPr/>
              <p:nvPr/>
            </p:nvSpPr>
            <p:spPr>
              <a:xfrm>
                <a:off x="958972" y="1415653"/>
                <a:ext cx="1107287" cy="991283"/>
              </a:xfrm>
              <a:prstGeom prst="rect">
                <a:avLst/>
              </a:prstGeom>
              <a:solidFill>
                <a:srgbClr val="41414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8" name="Isosceles Triangle 37"/>
              <p:cNvSpPr/>
              <p:nvPr/>
            </p:nvSpPr>
            <p:spPr>
              <a:xfrm rot="16200000">
                <a:off x="333407" y="1785359"/>
                <a:ext cx="995271" cy="255859"/>
              </a:xfrm>
              <a:prstGeom prst="triangle">
                <a:avLst/>
              </a:prstGeom>
              <a:solidFill>
                <a:srgbClr val="41414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852676" y="1722200"/>
              <a:ext cx="10458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ACQUIRE</a:t>
              </a:r>
              <a:endParaRPr lang="en-US" sz="9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33110" y="1722200"/>
              <a:ext cx="13938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rgbClr val="00B6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ANALYZE</a:t>
              </a:r>
              <a:endParaRPr lang="en-US" sz="900" b="1" dirty="0">
                <a:solidFill>
                  <a:srgbClr val="00B6F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90666" y="1722200"/>
              <a:ext cx="112864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rgbClr val="00B6F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RETAIN</a:t>
              </a:r>
              <a:endParaRPr lang="en-US" sz="900" b="1" dirty="0">
                <a:solidFill>
                  <a:srgbClr val="00B6F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19315" y="2536549"/>
            <a:ext cx="690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STORNEXT 5 DATA MANAGEMENT LAYER</a:t>
            </a: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119315" y="3052736"/>
            <a:ext cx="6905370" cy="1246443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0" name="TextBox 49"/>
          <p:cNvSpPr txBox="1"/>
          <p:nvPr/>
        </p:nvSpPr>
        <p:spPr>
          <a:xfrm>
            <a:off x="1346833" y="3435493"/>
            <a:ext cx="1456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F4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Tiers and Sites</a:t>
            </a:r>
            <a:endParaRPr lang="en-US" sz="1600" b="1" dirty="0">
              <a:solidFill>
                <a:srgbClr val="3F41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31474" y="3166964"/>
            <a:ext cx="794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B6F1"/>
                </a:solidFill>
              </a:rPr>
              <a:t>PRIMARY</a:t>
            </a:r>
            <a:endParaRPr lang="en-US" sz="1000" dirty="0">
              <a:solidFill>
                <a:srgbClr val="00B6F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55524" y="3166964"/>
            <a:ext cx="1058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B6F1"/>
                </a:solidFill>
              </a:rPr>
              <a:t>SECONDARY</a:t>
            </a:r>
            <a:endParaRPr lang="en-US" sz="1000" dirty="0">
              <a:solidFill>
                <a:srgbClr val="00B6F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34957" y="3166964"/>
            <a:ext cx="9750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B6F1"/>
                </a:solidFill>
              </a:rPr>
              <a:t>ARCHIVE</a:t>
            </a:r>
            <a:endParaRPr lang="en-US" sz="1000" dirty="0">
              <a:solidFill>
                <a:srgbClr val="00B6F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73984" y="3166964"/>
            <a:ext cx="9750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B6F1"/>
                </a:solidFill>
              </a:rPr>
              <a:t>CLOUD</a:t>
            </a:r>
            <a:endParaRPr lang="en-US" sz="1000" dirty="0">
              <a:solidFill>
                <a:srgbClr val="00B6F1"/>
              </a:solidFill>
            </a:endParaRPr>
          </a:p>
        </p:txBody>
      </p:sp>
      <p:pic>
        <p:nvPicPr>
          <p:cNvPr id="1026" name="Picture 2" descr="I:\Quantum\Powerpoints\FY16 Corporate\image assets\archive-blu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50" y="3527776"/>
            <a:ext cx="391913" cy="49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0622" y="3565042"/>
            <a:ext cx="709312" cy="43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Quantum\Powerpoints\FY16 Corporate\image assets\storage-lightBlu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48" y="3499667"/>
            <a:ext cx="439163" cy="5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58020" y="3499667"/>
            <a:ext cx="494780" cy="641853"/>
            <a:chOff x="2858020" y="3606297"/>
            <a:chExt cx="494780" cy="641853"/>
          </a:xfrm>
        </p:grpSpPr>
        <p:sp>
          <p:nvSpPr>
            <p:cNvPr id="45" name="Rounded Rectangle 44"/>
            <p:cNvSpPr/>
            <p:nvPr/>
          </p:nvSpPr>
          <p:spPr>
            <a:xfrm>
              <a:off x="2858020" y="3606297"/>
              <a:ext cx="494780" cy="641853"/>
            </a:xfrm>
            <a:prstGeom prst="roundRect">
              <a:avLst/>
            </a:prstGeom>
            <a:ln w="31750">
              <a:solidFill>
                <a:srgbClr val="00B0F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970" y="4001888"/>
              <a:ext cx="146324" cy="167663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370" y="4001888"/>
              <a:ext cx="146324" cy="167663"/>
            </a:xfrm>
            <a:prstGeom prst="rect">
              <a:avLst/>
            </a:prstGeom>
          </p:spPr>
        </p:pic>
        <p:pic>
          <p:nvPicPr>
            <p:cNvPr id="48" name="Picture 5" descr="I:\Quantum\Powerpoints\FY16 Corporate\image assets\primary-lightblue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986"/>
            <a:stretch/>
          </p:blipFill>
          <p:spPr bwMode="auto">
            <a:xfrm>
              <a:off x="2899198" y="3703916"/>
              <a:ext cx="426069" cy="291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309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System, Tape, and </a:t>
            </a:r>
            <a:r>
              <a:rPr lang="en-US" dirty="0" err="1" smtClean="0"/>
              <a:t>Nearline</a:t>
            </a:r>
            <a:r>
              <a:rPr lang="en-US" dirty="0" smtClean="0"/>
              <a:t> Disk: </a:t>
            </a:r>
            <a:r>
              <a:rPr lang="en-US" dirty="0" err="1" smtClean="0">
                <a:solidFill>
                  <a:schemeClr val="accent2"/>
                </a:solidFill>
              </a:rPr>
              <a:t>StorNext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005"/>
            <a:ext cx="9144000" cy="318990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 descr="http://www.quantum.com/glg/app/images/products/dataProtection_clou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911" y="3210769"/>
            <a:ext cx="1081617" cy="6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84671" y="2990521"/>
            <a:ext cx="800099" cy="215444"/>
          </a:xfrm>
          <a:prstGeom prst="rect">
            <a:avLst/>
          </a:prstGeom>
          <a:solidFill>
            <a:srgbClr val="E6E7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 Q-CLOUD</a:t>
            </a:r>
            <a:endParaRPr lang="en-US" sz="900" b="1" dirty="0">
              <a:solidFill>
                <a:sysClr val="windowText" lastClr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Line Callout 1 (Accent Bar) 7"/>
          <p:cNvSpPr/>
          <p:nvPr/>
        </p:nvSpPr>
        <p:spPr>
          <a:xfrm flipH="1">
            <a:off x="4592886" y="4158408"/>
            <a:ext cx="2130038" cy="577184"/>
          </a:xfrm>
          <a:prstGeom prst="accentCallout1">
            <a:avLst>
              <a:gd name="adj1" fmla="val 18750"/>
              <a:gd name="adj2" fmla="val -5081"/>
              <a:gd name="adj3" fmla="val -31522"/>
              <a:gd name="adj4" fmla="val -22072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Leverage technology tiers of choice</a:t>
            </a:r>
            <a:endParaRPr lang="en-US" sz="16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Line Callout 1 (Accent Bar) 8"/>
          <p:cNvSpPr/>
          <p:nvPr/>
        </p:nvSpPr>
        <p:spPr>
          <a:xfrm>
            <a:off x="1823688" y="4158408"/>
            <a:ext cx="2123954" cy="579011"/>
          </a:xfrm>
          <a:prstGeom prst="accentCallout1">
            <a:avLst>
              <a:gd name="adj1" fmla="val 16850"/>
              <a:gd name="adj2" fmla="val -5400"/>
              <a:gd name="adj3" fmla="val -52800"/>
              <a:gd name="adj4" fmla="val -27578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Enable comprehensive workflow sharing</a:t>
            </a:r>
          </a:p>
        </p:txBody>
      </p:sp>
    </p:spTree>
    <p:extLst>
      <p:ext uri="{BB962C8B-B14F-4D97-AF65-F5344CB8AC3E}">
        <p14:creationId xmlns:p14="http://schemas.microsoft.com/office/powerpoint/2010/main" val="154841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7"/>
          <a:stretch/>
        </p:blipFill>
        <p:spPr>
          <a:xfrm>
            <a:off x="454741" y="862635"/>
            <a:ext cx="8214805" cy="4065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Tiered Storage Portfolio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43" y="4171950"/>
            <a:ext cx="9140757" cy="971550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End-to-end storage portfolio that powers your strategic applications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2341" y="2999849"/>
            <a:ext cx="8419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StorNext Scale-out Storage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9085" y="2707969"/>
            <a:ext cx="844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Artico</a:t>
            </a: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 NAS Archive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8577" y="1372214"/>
            <a:ext cx="934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Scalar LTO Libraries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2312" y="1282408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Lattus</a:t>
            </a: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 Object Storage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8714" y="2035894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solidFill>
                  <a:srgbClr val="26292E"/>
                </a:solidFill>
                <a:effectLst/>
                <a:uLnTx/>
                <a:uFillTx/>
              </a:rPr>
              <a:t>Q-Cloud Services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432" y="342638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QXS </a:t>
            </a:r>
            <a:r>
              <a:rPr lang="en-US" sz="1000" kern="0" dirty="0" smtClean="0"/>
              <a:t>Hybrid</a:t>
            </a:r>
            <a:r>
              <a:rPr kumimoji="0" lang="en-US" sz="1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Storage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8688" y="226961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0" dirty="0" smtClean="0">
                <a:solidFill>
                  <a:srgbClr val="26292E"/>
                </a:solidFill>
              </a:rPr>
              <a:t>DXi Deduplication</a:t>
            </a:r>
            <a:endParaRPr kumimoji="0" lang="en-US" sz="1000" i="0" u="none" strike="noStrike" kern="0" cap="none" spc="0" normalizeH="0" baseline="0" noProof="0" dirty="0" smtClean="0">
              <a:ln>
                <a:noFill/>
              </a:ln>
              <a:solidFill>
                <a:srgbClr val="26292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013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ARTICO – Intelligent NAS Archive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0777" y="1123951"/>
            <a:ext cx="8286023" cy="121285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kern="0" dirty="0" err="1"/>
              <a:t>Tiering</a:t>
            </a:r>
            <a:r>
              <a:rPr lang="en-US" sz="1800" kern="0" dirty="0"/>
              <a:t> policies deliver the best TCO for sharing, storing</a:t>
            </a:r>
            <a:r>
              <a:rPr lang="en-US" sz="1800" kern="0" dirty="0" smtClean="0"/>
              <a:t>, and </a:t>
            </a:r>
            <a:r>
              <a:rPr lang="en-US" sz="1800" kern="0" dirty="0"/>
              <a:t>protecting data</a:t>
            </a:r>
          </a:p>
          <a:p>
            <a:pPr>
              <a:spcAft>
                <a:spcPts val="600"/>
              </a:spcAft>
            </a:pPr>
            <a:r>
              <a:rPr lang="en-US" sz="1800" kern="0" dirty="0" smtClean="0"/>
              <a:t>Comprehensive </a:t>
            </a:r>
            <a:r>
              <a:rPr lang="en-US" sz="1800" kern="0" dirty="0"/>
              <a:t>choice of archive targets</a:t>
            </a:r>
          </a:p>
          <a:p>
            <a:r>
              <a:rPr lang="en-US" sz="1800" kern="0" dirty="0" smtClean="0"/>
              <a:t>Scales </a:t>
            </a:r>
            <a:r>
              <a:rPr lang="en-US" sz="1800" kern="0" dirty="0"/>
              <a:t>from small environments to </a:t>
            </a:r>
            <a:r>
              <a:rPr lang="en-US" sz="1800" kern="0" dirty="0" smtClean="0"/>
              <a:t>petabytes</a:t>
            </a:r>
            <a:endParaRPr lang="en-US" sz="1800" kern="0" dirty="0"/>
          </a:p>
        </p:txBody>
      </p:sp>
      <p:grpSp>
        <p:nvGrpSpPr>
          <p:cNvPr id="4" name="Group 3"/>
          <p:cNvGrpSpPr/>
          <p:nvPr/>
        </p:nvGrpSpPr>
        <p:grpSpPr>
          <a:xfrm>
            <a:off x="508000" y="2515137"/>
            <a:ext cx="7467600" cy="2160167"/>
            <a:chOff x="304799" y="2036106"/>
            <a:chExt cx="8599190" cy="2122079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457205" y="3204234"/>
              <a:ext cx="8229601" cy="953951"/>
            </a:xfrm>
            <a:prstGeom prst="rect">
              <a:avLst/>
            </a:prstGeom>
          </p:spPr>
          <p:txBody>
            <a:bodyPr lIns="91428" tIns="45714" rIns="91428" bIns="45714" numCol="2"/>
            <a:lstStyle>
              <a:lvl1pPr marL="342900"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0DB6EC"/>
                </a:buClr>
                <a:buSzPct val="75000"/>
                <a:buFont typeface="Wingdings" panose="05000000000000000000" pitchFamily="2" charset="2"/>
                <a:buChar char="§"/>
                <a:defRPr lang="en-US" sz="2400" dirty="0">
                  <a:solidFill>
                    <a:srgbClr val="666666"/>
                  </a:solidFill>
                  <a:latin typeface="Arial" pitchFamily="34" charset="0"/>
                  <a:ea typeface="MS PGothic" panose="020B0600070205080204" pitchFamily="34" charset="-128"/>
                  <a:cs typeface="Arial" pitchFamily="34" charset="0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0DB6EC"/>
                </a:buClr>
                <a:buFont typeface="Arial" panose="020B0604020202020204" pitchFamily="34" charset="0"/>
                <a:buChar char="–"/>
                <a:defRPr lang="en-US" dirty="0">
                  <a:solidFill>
                    <a:srgbClr val="666666"/>
                  </a:solidFill>
                  <a:latin typeface="Arial" pitchFamily="34" charset="0"/>
                  <a:ea typeface="MS PGothic" panose="020B0600070205080204" pitchFamily="34" charset="-128"/>
                  <a:cs typeface="Arial" pitchFamily="34" charset="0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0DB6EC"/>
                </a:buClr>
                <a:buFont typeface="Wingdings" panose="05000000000000000000" pitchFamily="2" charset="2"/>
                <a:buChar char="§"/>
                <a:defRPr lang="en-US" sz="1600" dirty="0">
                  <a:solidFill>
                    <a:srgbClr val="666666"/>
                  </a:solidFill>
                  <a:latin typeface="Arial" pitchFamily="34" charset="0"/>
                  <a:ea typeface="MS PGothic" panose="020B0600070205080204" pitchFamily="34" charset="-128"/>
                  <a:cs typeface="Arial" pitchFamily="34" charset="0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0DB6EC"/>
                </a:buClr>
                <a:buFont typeface="Arial" panose="020B0604020202020204" pitchFamily="34" charset="0"/>
                <a:buChar char="–"/>
                <a:defRPr lang="en-US" sz="1600" dirty="0">
                  <a:solidFill>
                    <a:srgbClr val="666666"/>
                  </a:solidFill>
                  <a:latin typeface="Arial" pitchFamily="34" charset="0"/>
                  <a:ea typeface="MS PGothic" panose="020B0600070205080204" pitchFamily="34" charset="-128"/>
                  <a:cs typeface="Arial" pitchFamily="34" charset="0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Clr>
                  <a:srgbClr val="0DB6EC"/>
                </a:buClr>
                <a:buFont typeface="Wingdings" panose="05000000000000000000" pitchFamily="2" charset="2"/>
                <a:buChar char="§"/>
                <a:defRPr lang="en-US" sz="1600" dirty="0">
                  <a:solidFill>
                    <a:srgbClr val="666666"/>
                  </a:solidFill>
                  <a:latin typeface="Arial" pitchFamily="34" charset="0"/>
                  <a:ea typeface="MS PGothic" panose="020B0600070205080204" pitchFamily="34" charset="-128"/>
                  <a:cs typeface="Arial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99990">
                <a:buSzPct val="91000"/>
              </a:pPr>
              <a:endParaRPr sz="1100" kern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4835" y="2621592"/>
              <a:ext cx="4867295" cy="257176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6257896" y="2965144"/>
              <a:ext cx="676309" cy="0"/>
            </a:xfrm>
            <a:prstGeom prst="line">
              <a:avLst/>
            </a:prstGeom>
            <a:ln w="38100">
              <a:solidFill>
                <a:srgbClr val="00B6F0"/>
              </a:solidFill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6885433" y="2222310"/>
              <a:ext cx="2018556" cy="1487737"/>
              <a:chOff x="5876287" y="916803"/>
              <a:chExt cx="3137647" cy="2312543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5962220" y="916803"/>
                <a:ext cx="3051714" cy="2312543"/>
              </a:xfrm>
              <a:prstGeom prst="roundRect">
                <a:avLst>
                  <a:gd name="adj" fmla="val 4952"/>
                </a:avLst>
              </a:prstGeom>
              <a:solidFill>
                <a:srgbClr val="EBEBEB"/>
              </a:solidFill>
              <a:ln w="12700">
                <a:noFill/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65"/>
                <a:endParaRPr lang="en-US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48367" y="1123952"/>
                <a:ext cx="641789" cy="1121848"/>
              </a:xfrm>
              <a:prstGeom prst="rect">
                <a:avLst/>
              </a:prstGeom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7285194" y="1064688"/>
                <a:ext cx="506377" cy="1817864"/>
                <a:chOff x="8221326" y="1051444"/>
                <a:chExt cx="533400" cy="1914876"/>
              </a:xfrm>
            </p:grpSpPr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2010" y="1051444"/>
                  <a:ext cx="512032" cy="1894931"/>
                </a:xfrm>
                <a:prstGeom prst="rect">
                  <a:avLst/>
                </a:prstGeom>
              </p:spPr>
            </p:pic>
            <p:sp>
              <p:nvSpPr>
                <p:cNvPr id="53" name="Rounded Rectangle 52"/>
                <p:cNvSpPr/>
                <p:nvPr/>
              </p:nvSpPr>
              <p:spPr>
                <a:xfrm rot="10800000">
                  <a:off x="8221326" y="1203843"/>
                  <a:ext cx="533400" cy="1762477"/>
                </a:xfrm>
                <a:prstGeom prst="roundRect">
                  <a:avLst>
                    <a:gd name="adj" fmla="val 4952"/>
                  </a:avLst>
                </a:prstGeom>
                <a:gradFill>
                  <a:gsLst>
                    <a:gs pos="49000">
                      <a:srgbClr val="EBEBEB"/>
                    </a:gs>
                    <a:gs pos="100000">
                      <a:srgbClr val="EBEBEB">
                        <a:alpha val="0"/>
                      </a:srgbClr>
                    </a:gs>
                  </a:gsLst>
                  <a:lin ang="5400000" scaled="0"/>
                </a:gradFill>
                <a:ln w="12700">
                  <a:noFill/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265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47" name="Picture 46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8130091" y="1724781"/>
                <a:ext cx="546253" cy="331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6893098" y="2012254"/>
                <a:ext cx="1291721" cy="635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65"/>
                <a:r>
                  <a:rPr lang="en-US" sz="400" b="1" cap="all" dirty="0">
                    <a:solidFill>
                      <a:srgbClr val="00B6F0"/>
                    </a:solidFill>
                  </a:rPr>
                  <a:t>Lattus</a:t>
                </a:r>
              </a:p>
              <a:p>
                <a:pPr algn="ctr" defTabSz="914265"/>
                <a:r>
                  <a:rPr lang="en-US" sz="400" b="1" cap="all" dirty="0">
                    <a:solidFill>
                      <a:srgbClr val="00B6F0"/>
                    </a:solidFill>
                  </a:rPr>
                  <a:t>Object </a:t>
                </a:r>
                <a:br>
                  <a:rPr lang="en-US" sz="400" b="1" cap="all" dirty="0">
                    <a:solidFill>
                      <a:srgbClr val="00B6F0"/>
                    </a:solidFill>
                  </a:rPr>
                </a:br>
                <a:r>
                  <a:rPr lang="en-US" sz="400" b="1" cap="all" dirty="0">
                    <a:solidFill>
                      <a:srgbClr val="00B6F0"/>
                    </a:solidFill>
                  </a:rPr>
                  <a:t>Storage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876287" y="2187774"/>
                <a:ext cx="1436769" cy="494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65"/>
                <a:r>
                  <a:rPr lang="en-US" sz="400" b="1" cap="all" dirty="0">
                    <a:solidFill>
                      <a:srgbClr val="00B6F0"/>
                    </a:solidFill>
                  </a:rPr>
                  <a:t>Scalar Tape</a:t>
                </a:r>
              </a:p>
              <a:p>
                <a:pPr algn="ctr" defTabSz="914265"/>
                <a:r>
                  <a:rPr lang="en-US" sz="400" b="1" cap="all" dirty="0">
                    <a:solidFill>
                      <a:srgbClr val="00B6F0"/>
                    </a:solidFill>
                  </a:rPr>
                  <a:t>Library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972557" y="2023264"/>
                <a:ext cx="909526" cy="494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65"/>
                <a:r>
                  <a:rPr lang="en-US" sz="400" b="1" cap="all" dirty="0">
                    <a:solidFill>
                      <a:srgbClr val="00B6F0"/>
                    </a:solidFill>
                  </a:rPr>
                  <a:t>Q-Cloud Archive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04799" y="2102537"/>
              <a:ext cx="1810512" cy="1726920"/>
              <a:chOff x="304799" y="2102536"/>
              <a:chExt cx="1810512" cy="172692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304799" y="2102536"/>
                <a:ext cx="1810512" cy="1726920"/>
              </a:xfrm>
              <a:prstGeom prst="roundRect">
                <a:avLst>
                  <a:gd name="adj" fmla="val 4952"/>
                </a:avLst>
              </a:prstGeom>
              <a:solidFill>
                <a:srgbClr val="EBEBEB"/>
              </a:solidFill>
              <a:ln w="12700">
                <a:noFill/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65"/>
                <a:endParaRPr lang="en-US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9296" y="2835646"/>
                <a:ext cx="541518" cy="568967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594775" y="2102536"/>
                <a:ext cx="1230558" cy="272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65"/>
                <a:r>
                  <a:rPr lang="en-US" sz="600" b="1" cap="all" dirty="0">
                    <a:solidFill>
                      <a:srgbClr val="00B6F0"/>
                    </a:solidFill>
                  </a:rPr>
                  <a:t>Primary Storage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0527" y="2451034"/>
              <a:ext cx="423595" cy="4450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138" y="2451034"/>
              <a:ext cx="423595" cy="4450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0527" y="3243474"/>
              <a:ext cx="423595" cy="4450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138" y="3243474"/>
              <a:ext cx="423595" cy="445067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097185" y="2955590"/>
              <a:ext cx="1484214" cy="897551"/>
              <a:chOff x="2097185" y="2955589"/>
              <a:chExt cx="1484214" cy="89755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133600" y="2955589"/>
                <a:ext cx="1295400" cy="897551"/>
                <a:chOff x="2191592" y="2371695"/>
                <a:chExt cx="1295400" cy="897551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2191592" y="2598105"/>
                  <a:ext cx="1295400" cy="671141"/>
                  <a:chOff x="2191592" y="2598105"/>
                  <a:chExt cx="1295400" cy="671141"/>
                </a:xfrm>
              </p:grpSpPr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191592" y="2743513"/>
                    <a:ext cx="1295400" cy="5257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265">
                      <a:lnSpc>
                        <a:spcPts val="700"/>
                      </a:lnSpc>
                    </a:pPr>
                    <a:r>
                      <a:rPr lang="en-US" sz="500" b="1" dirty="0">
                        <a:solidFill>
                          <a:srgbClr val="00B0F0"/>
                        </a:solidFill>
                      </a:rPr>
                      <a:t>Add intelligent data movement from </a:t>
                    </a:r>
                    <a:br>
                      <a:rPr lang="en-US" sz="500" b="1" dirty="0">
                        <a:solidFill>
                          <a:srgbClr val="00B0F0"/>
                        </a:solidFill>
                      </a:rPr>
                    </a:br>
                    <a:r>
                      <a:rPr lang="en-US" sz="500" b="1" dirty="0">
                        <a:solidFill>
                          <a:srgbClr val="00B0F0"/>
                        </a:solidFill>
                      </a:rPr>
                      <a:t>existing primary storage</a:t>
                    </a:r>
                  </a:p>
                </p:txBody>
              </p: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2850333" y="2598105"/>
                    <a:ext cx="0" cy="207278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TextBox 24"/>
                <p:cNvSpPr txBox="1"/>
                <p:nvPr/>
              </p:nvSpPr>
              <p:spPr>
                <a:xfrm>
                  <a:off x="2462497" y="2371695"/>
                  <a:ext cx="753591" cy="2953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265"/>
                  <a:r>
                    <a:rPr lang="en-US" sz="700" b="1" cap="all" dirty="0">
                      <a:solidFill>
                        <a:srgbClr val="00B6F0"/>
                      </a:solidFill>
                    </a:rPr>
                    <a:t>NAS</a:t>
                  </a: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>
                <a:off x="2097185" y="2965144"/>
                <a:ext cx="1484214" cy="0"/>
              </a:xfrm>
              <a:prstGeom prst="line">
                <a:avLst/>
              </a:prstGeom>
              <a:ln w="38100">
                <a:solidFill>
                  <a:srgbClr val="00B6F0"/>
                </a:solidFill>
                <a:headEnd type="triangl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3466606" y="2036106"/>
              <a:ext cx="2791284" cy="2035498"/>
              <a:chOff x="3466606" y="1452211"/>
              <a:chExt cx="2791284" cy="203549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4258" y="1752805"/>
                <a:ext cx="2703631" cy="1584331"/>
              </a:xfrm>
              <a:prstGeom prst="rect">
                <a:avLst/>
              </a:prstGeom>
            </p:spPr>
          </p:pic>
          <p:sp>
            <p:nvSpPr>
              <p:cNvPr id="20" name="Oval 19"/>
              <p:cNvSpPr/>
              <p:nvPr/>
            </p:nvSpPr>
            <p:spPr>
              <a:xfrm>
                <a:off x="3466606" y="2706919"/>
                <a:ext cx="916077" cy="780790"/>
              </a:xfrm>
              <a:prstGeom prst="ellipse">
                <a:avLst/>
              </a:prstGeom>
              <a:solidFill>
                <a:schemeClr val="bg2"/>
              </a:solidFill>
              <a:ln w="12700">
                <a:noFill/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265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581398" y="1452211"/>
                <a:ext cx="2676492" cy="211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65"/>
                <a:r>
                  <a:rPr lang="en-US" sz="800" b="1" cap="all" dirty="0" err="1">
                    <a:solidFill>
                      <a:schemeClr val="accent2"/>
                    </a:solidFill>
                  </a:rPr>
                  <a:t>Artico</a:t>
                </a:r>
                <a:r>
                  <a:rPr lang="en-US" sz="800" b="1" cap="all" dirty="0">
                    <a:solidFill>
                      <a:schemeClr val="accent2"/>
                    </a:solidFill>
                  </a:rPr>
                  <a:t> NAS Appliance</a:t>
                </a:r>
              </a:p>
            </p:txBody>
          </p:sp>
        </p:grp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077" y="3902807"/>
            <a:ext cx="658655" cy="5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31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HYBRID Storage</a:t>
            </a:r>
          </a:p>
        </p:txBody>
      </p:sp>
    </p:spTree>
    <p:extLst>
      <p:ext uri="{BB962C8B-B14F-4D97-AF65-F5344CB8AC3E}">
        <p14:creationId xmlns:p14="http://schemas.microsoft.com/office/powerpoint/2010/main" val="306732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QXS Hybrid Storage Family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644951" y="928284"/>
            <a:ext cx="8000999" cy="845906"/>
          </a:xfrm>
          <a:prstGeom prst="rect">
            <a:avLst/>
          </a:prstGeom>
          <a:gradFill flip="none" rotWithShape="1">
            <a:gsLst>
              <a:gs pos="52000">
                <a:srgbClr val="00B6F1"/>
              </a:gs>
              <a:gs pos="0">
                <a:srgbClr val="0F73C3"/>
              </a:gs>
              <a:gs pos="100000">
                <a:srgbClr val="0F73C3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Subtitle 7"/>
          <p:cNvSpPr txBox="1">
            <a:spLocks/>
          </p:cNvSpPr>
          <p:nvPr/>
        </p:nvSpPr>
        <p:spPr>
          <a:xfrm>
            <a:off x="1786467" y="951910"/>
            <a:ext cx="2099733" cy="701749"/>
          </a:xfrm>
          <a:prstGeom prst="rect">
            <a:avLst/>
          </a:prstGeom>
        </p:spPr>
        <p:txBody>
          <a:bodyPr vert="horz" wrap="square" lIns="68598" tIns="34299" rIns="68598" bIns="34299" rtlCol="0" anchor="t" anchorCtr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QXS-3 </a:t>
            </a:r>
            <a:r>
              <a:rPr lang="en-US" b="1" kern="0" dirty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Series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1050" b="1" kern="0" dirty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A</a:t>
            </a:r>
            <a:r>
              <a:rPr lang="en-US" sz="1050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rrays </a:t>
            </a:r>
            <a:r>
              <a:rPr lang="en-US" sz="1050" b="1" kern="0" dirty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optimized for </a:t>
            </a:r>
            <a:r>
              <a:rPr lang="en-US" sz="1050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virtualized</a:t>
            </a:r>
            <a:br>
              <a:rPr lang="en-US" sz="1050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</a:br>
            <a:r>
              <a:rPr lang="en-US" sz="1050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IT </a:t>
            </a:r>
            <a:r>
              <a:rPr lang="en-US" sz="1050" b="1" kern="0" dirty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workloads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81716" y="1134068"/>
            <a:ext cx="60850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Entry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40798" y="3058341"/>
            <a:ext cx="8000999" cy="822616"/>
          </a:xfrm>
          <a:prstGeom prst="rect">
            <a:avLst/>
          </a:prstGeom>
          <a:gradFill>
            <a:gsLst>
              <a:gs pos="77000">
                <a:srgbClr val="8EBE68"/>
              </a:gs>
              <a:gs pos="0">
                <a:srgbClr val="74A534"/>
              </a:gs>
              <a:gs pos="100000">
                <a:srgbClr val="74A534"/>
              </a:gs>
            </a:gsLst>
            <a:lin ang="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80611" y="3211133"/>
            <a:ext cx="12110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High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Performance</a:t>
            </a:r>
            <a:endParaRPr lang="en-US" sz="1500" b="1" dirty="0">
              <a:solidFill>
                <a:prstClr val="white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69" name="Subtitle 7"/>
          <p:cNvSpPr txBox="1">
            <a:spLocks/>
          </p:cNvSpPr>
          <p:nvPr/>
        </p:nvSpPr>
        <p:spPr>
          <a:xfrm>
            <a:off x="2930141" y="3116629"/>
            <a:ext cx="2623821" cy="540166"/>
          </a:xfrm>
          <a:prstGeom prst="rect">
            <a:avLst/>
          </a:prstGeom>
          <a:noFill/>
        </p:spPr>
        <p:txBody>
          <a:bodyPr vert="horz" wrap="square" lIns="68598" tIns="34299" rIns="68598" bIns="34299" rtlCol="0" anchor="t" anchorCtr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QXS-6 </a:t>
            </a:r>
            <a:r>
              <a:rPr lang="en-US" b="1" kern="0" dirty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Series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1050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High-Performance Computing</a:t>
            </a:r>
            <a:endParaRPr lang="en-US" sz="1050" b="1" kern="0" dirty="0">
              <a:solidFill>
                <a:prstClr val="white"/>
              </a:solidFill>
              <a:latin typeface="+mj-lt"/>
              <a:ea typeface="ＭＳ Ｐゴシック" pitchFamily="34" charset="-128"/>
              <a:cs typeface="Arial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43467" y="1931054"/>
            <a:ext cx="8000999" cy="986136"/>
          </a:xfrm>
          <a:prstGeom prst="rect">
            <a:avLst/>
          </a:prstGeom>
          <a:gradFill flip="none" rotWithShape="1">
            <a:gsLst>
              <a:gs pos="58000">
                <a:srgbClr val="B0B9BF"/>
              </a:gs>
              <a:gs pos="0">
                <a:srgbClr val="898989"/>
              </a:gs>
              <a:gs pos="100000">
                <a:srgbClr val="898989"/>
              </a:gs>
            </a:gsLst>
            <a:lin ang="27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Subtitle 7"/>
          <p:cNvSpPr txBox="1">
            <a:spLocks/>
          </p:cNvSpPr>
          <p:nvPr/>
        </p:nvSpPr>
        <p:spPr>
          <a:xfrm>
            <a:off x="2167467" y="1977831"/>
            <a:ext cx="2474057" cy="895648"/>
          </a:xfrm>
          <a:prstGeom prst="rect">
            <a:avLst/>
          </a:prstGeom>
        </p:spPr>
        <p:txBody>
          <a:bodyPr vert="horz" wrap="square" lIns="68598" tIns="34299" rIns="68598" bIns="34299" rtlCol="0" anchor="t" anchorCtr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QXS-4 </a:t>
            </a:r>
            <a:r>
              <a:rPr lang="en-US" b="1" kern="0" dirty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Series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1050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Storage </a:t>
            </a:r>
            <a:r>
              <a:rPr lang="en-US" sz="1050" b="1" kern="0" dirty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targeting </a:t>
            </a:r>
            <a:r>
              <a:rPr lang="en-US" sz="1050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vertical markets:</a:t>
            </a:r>
            <a:br>
              <a:rPr lang="en-US" sz="1050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</a:br>
            <a:r>
              <a:rPr lang="en-US" sz="1050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Telco</a:t>
            </a:r>
            <a:r>
              <a:rPr lang="en-US" sz="1050" b="1" kern="0" dirty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, M&amp;E, Big Data </a:t>
            </a:r>
            <a:r>
              <a:rPr lang="en-US" sz="1050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Analytics,</a:t>
            </a:r>
            <a:endParaRPr lang="en-US" sz="1050" b="1" kern="0" dirty="0">
              <a:solidFill>
                <a:prstClr val="white"/>
              </a:solidFill>
              <a:latin typeface="+mj-lt"/>
              <a:ea typeface="ＭＳ Ｐゴシック" pitchFamily="34" charset="-128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1050" b="1" kern="0" dirty="0" smtClean="0">
                <a:solidFill>
                  <a:prstClr val="white"/>
                </a:solidFill>
                <a:latin typeface="+mj-lt"/>
                <a:ea typeface="ＭＳ Ｐゴシック" pitchFamily="34" charset="-128"/>
                <a:cs typeface="Arial" charset="0"/>
              </a:rPr>
              <a:t>High-Performance Computing</a:t>
            </a:r>
            <a:endParaRPr lang="en-US" sz="1050" b="1" kern="0" dirty="0">
              <a:solidFill>
                <a:prstClr val="white"/>
              </a:solidFill>
              <a:latin typeface="+mj-lt"/>
              <a:ea typeface="ＭＳ Ｐゴシック" pitchFamily="34" charset="-128"/>
              <a:cs typeface="Arial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76589" y="2170347"/>
            <a:ext cx="12110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Optimized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Performance</a:t>
            </a:r>
            <a:endParaRPr lang="en-US" sz="1500" b="1" dirty="0">
              <a:solidFill>
                <a:prstClr val="white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3043" y="1377115"/>
            <a:ext cx="1553322" cy="35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Rectangle 118"/>
          <p:cNvSpPr/>
          <p:nvPr/>
        </p:nvSpPr>
        <p:spPr>
          <a:xfrm>
            <a:off x="272173" y="3892214"/>
            <a:ext cx="86582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414141"/>
                </a:solidFill>
                <a:latin typeface="+mj-lt"/>
              </a:rPr>
              <a:t>Real-time, autonomic data placement </a:t>
            </a:r>
            <a:r>
              <a:rPr lang="en-US" sz="1500" b="1" dirty="0" smtClean="0">
                <a:solidFill>
                  <a:srgbClr val="414141"/>
                </a:solidFill>
                <a:latin typeface="+mj-lt"/>
              </a:rPr>
              <a:t>(</a:t>
            </a:r>
            <a:r>
              <a:rPr lang="en-US" sz="1500" b="1" dirty="0" err="1" smtClean="0">
                <a:solidFill>
                  <a:srgbClr val="414141"/>
                </a:solidFill>
                <a:latin typeface="+mj-lt"/>
              </a:rPr>
              <a:t>tiering</a:t>
            </a:r>
            <a:r>
              <a:rPr lang="en-US" sz="1500" b="1" dirty="0" smtClean="0">
                <a:solidFill>
                  <a:srgbClr val="414141"/>
                </a:solidFill>
                <a:latin typeface="+mj-lt"/>
              </a:rPr>
              <a:t>) for </a:t>
            </a:r>
            <a:r>
              <a:rPr lang="en-US" sz="1500" b="1" dirty="0">
                <a:solidFill>
                  <a:srgbClr val="414141"/>
                </a:solidFill>
                <a:latin typeface="+mj-lt"/>
              </a:rPr>
              <a:t>balancing performance and costs are critical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640798" y="4240389"/>
            <a:ext cx="8000999" cy="276999"/>
            <a:chOff x="364139" y="3868984"/>
            <a:chExt cx="11393221" cy="436859"/>
          </a:xfrm>
        </p:grpSpPr>
        <p:sp>
          <p:nvSpPr>
            <p:cNvPr id="121" name="Freeform 120"/>
            <p:cNvSpPr/>
            <p:nvPr/>
          </p:nvSpPr>
          <p:spPr>
            <a:xfrm>
              <a:off x="364139" y="3932496"/>
              <a:ext cx="11393221" cy="311100"/>
            </a:xfrm>
            <a:custGeom>
              <a:avLst/>
              <a:gdLst>
                <a:gd name="connsiteX0" fmla="*/ 11266221 w 11393221"/>
                <a:gd name="connsiteY0" fmla="*/ 254000 h 254000"/>
                <a:gd name="connsiteX1" fmla="*/ 9747806 w 11393221"/>
                <a:gd name="connsiteY1" fmla="*/ 254000 h 254000"/>
                <a:gd name="connsiteX2" fmla="*/ 1645415 w 11393221"/>
                <a:gd name="connsiteY2" fmla="*/ 254000 h 254000"/>
                <a:gd name="connsiteX3" fmla="*/ 127000 w 11393221"/>
                <a:gd name="connsiteY3" fmla="*/ 254000 h 254000"/>
                <a:gd name="connsiteX4" fmla="*/ 0 w 11393221"/>
                <a:gd name="connsiteY4" fmla="*/ 127000 h 254000"/>
                <a:gd name="connsiteX5" fmla="*/ 127000 w 11393221"/>
                <a:gd name="connsiteY5" fmla="*/ 0 h 254000"/>
                <a:gd name="connsiteX6" fmla="*/ 1645415 w 11393221"/>
                <a:gd name="connsiteY6" fmla="*/ 0 h 254000"/>
                <a:gd name="connsiteX7" fmla="*/ 9747806 w 11393221"/>
                <a:gd name="connsiteY7" fmla="*/ 0 h 254000"/>
                <a:gd name="connsiteX8" fmla="*/ 11266221 w 11393221"/>
                <a:gd name="connsiteY8" fmla="*/ 0 h 254000"/>
                <a:gd name="connsiteX9" fmla="*/ 11393221 w 11393221"/>
                <a:gd name="connsiteY9" fmla="*/ 127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93221" h="254000">
                  <a:moveTo>
                    <a:pt x="11266221" y="254000"/>
                  </a:moveTo>
                  <a:lnTo>
                    <a:pt x="9747806" y="254000"/>
                  </a:lnTo>
                  <a:lnTo>
                    <a:pt x="1645415" y="254000"/>
                  </a:lnTo>
                  <a:lnTo>
                    <a:pt x="127000" y="254000"/>
                  </a:lnTo>
                  <a:lnTo>
                    <a:pt x="0" y="127000"/>
                  </a:lnTo>
                  <a:lnTo>
                    <a:pt x="127000" y="0"/>
                  </a:lnTo>
                  <a:lnTo>
                    <a:pt x="1645415" y="0"/>
                  </a:lnTo>
                  <a:lnTo>
                    <a:pt x="9747806" y="0"/>
                  </a:lnTo>
                  <a:lnTo>
                    <a:pt x="11266221" y="0"/>
                  </a:lnTo>
                  <a:lnTo>
                    <a:pt x="11393221" y="127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878"/>
                </a:gs>
                <a:gs pos="50000">
                  <a:srgbClr val="B0B9BF"/>
                </a:gs>
                <a:gs pos="100000">
                  <a:srgbClr val="F47F16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797662" y="3868984"/>
              <a:ext cx="1800696" cy="43685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Capacity HDD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179761" y="3868984"/>
              <a:ext cx="4114800" cy="43685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Performance HDD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290457" y="3868984"/>
              <a:ext cx="2067819" cy="43685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SSD</a:t>
              </a:r>
            </a:p>
          </p:txBody>
        </p:sp>
      </p:grp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411" y="2296249"/>
            <a:ext cx="1769352" cy="40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9837" y="3185255"/>
            <a:ext cx="1902450" cy="708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7545984" y="928284"/>
            <a:ext cx="10958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Up to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40,000 </a:t>
            </a:r>
            <a:r>
              <a:rPr lang="en-US" sz="1500" b="1" dirty="0" err="1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i</a:t>
            </a:r>
            <a:r>
              <a:rPr lang="en-US" sz="1500" b="1" dirty="0" err="1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ops</a:t>
            </a:r>
            <a:endParaRPr lang="en-US" sz="1500" b="1" dirty="0">
              <a:solidFill>
                <a:prstClr val="white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448201" y="1944306"/>
            <a:ext cx="11935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Up to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100,000 iops</a:t>
            </a:r>
            <a:endParaRPr lang="en-US" sz="1500" b="1">
              <a:solidFill>
                <a:prstClr val="white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48950" y="3060624"/>
            <a:ext cx="11935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Up to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200,000 </a:t>
            </a:r>
            <a:r>
              <a:rPr lang="en-US" sz="1500" b="1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i</a:t>
            </a:r>
            <a:r>
              <a:rPr lang="en-US" sz="1500" b="1" smtClean="0">
                <a:solidFill>
                  <a:prstClr val="white"/>
                </a:solidFill>
                <a:latin typeface="+mj-lt"/>
                <a:ea typeface="Verdana" pitchFamily="34" charset="0"/>
                <a:cs typeface="Verdana" pitchFamily="34" charset="0"/>
              </a:rPr>
              <a:t>ops</a:t>
            </a:r>
            <a:endParaRPr lang="en-US" sz="1500" b="1">
              <a:solidFill>
                <a:prstClr val="white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3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Example: </a:t>
            </a:r>
            <a:r>
              <a:rPr lang="en-US" dirty="0" smtClean="0">
                <a:solidFill>
                  <a:schemeClr val="accent2"/>
                </a:solidFill>
              </a:rPr>
              <a:t>HPC Customer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00778" y="992188"/>
            <a:ext cx="3616746" cy="3941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F73C3"/>
                </a:solidFill>
              </a:rPr>
              <a:t>SITUATION / </a:t>
            </a:r>
            <a:r>
              <a:rPr lang="en-US" sz="1400" b="1" dirty="0" smtClean="0">
                <a:solidFill>
                  <a:srgbClr val="0F73C3"/>
                </a:solidFill>
              </a:rPr>
              <a:t>PROBLEM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en-US" sz="1400" dirty="0"/>
              <a:t>New HPC customer, wanting to avoid </a:t>
            </a:r>
            <a:r>
              <a:rPr lang="en-US" sz="1400" dirty="0" err="1"/>
              <a:t>Panasas</a:t>
            </a:r>
            <a:r>
              <a:rPr lang="en-US" sz="1400" dirty="0"/>
              <a:t> and EMC/</a:t>
            </a:r>
            <a:r>
              <a:rPr lang="en-US" sz="1400" dirty="0" err="1"/>
              <a:t>Isilon</a:t>
            </a:r>
            <a:r>
              <a:rPr lang="en-US" sz="1400" dirty="0"/>
              <a:t> lock-in. Needs 1PB with tremendous read, good write throughput and ability to expand. Concerned with </a:t>
            </a:r>
            <a:r>
              <a:rPr lang="en-US" sz="1400" dirty="0" err="1"/>
              <a:t>Lustre</a:t>
            </a:r>
            <a:r>
              <a:rPr lang="en-US" sz="1400" dirty="0"/>
              <a:t> ramp</a:t>
            </a:r>
            <a:r>
              <a:rPr lang="en-US" sz="1400" dirty="0" smtClean="0"/>
              <a:t>.</a:t>
            </a:r>
            <a:endParaRPr lang="en-US" sz="1400" dirty="0" smtClean="0">
              <a:solidFill>
                <a:srgbClr val="41414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400" b="1" dirty="0" smtClean="0">
                <a:solidFill>
                  <a:srgbClr val="0F73C3"/>
                </a:solidFill>
              </a:rPr>
              <a:t>CUSTOMER SOLUTION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en-US" sz="1400" b="1" dirty="0"/>
              <a:t>QXS-656 </a:t>
            </a:r>
            <a:r>
              <a:rPr lang="en-US" sz="1400" dirty="0"/>
              <a:t>with 224x6TB LFF drives, Linear Configuration, 22 Object Storage Targets +</a:t>
            </a:r>
            <a:r>
              <a:rPr lang="en-US" sz="1400" dirty="0">
                <a:solidFill>
                  <a:srgbClr val="414141"/>
                </a:solidFill>
              </a:rPr>
              <a:t/>
            </a:r>
            <a:br>
              <a:rPr lang="en-US" sz="1400" dirty="0">
                <a:solidFill>
                  <a:srgbClr val="414141"/>
                </a:solidFill>
              </a:rPr>
            </a:br>
            <a:r>
              <a:rPr lang="en-US" sz="1400" b="1" dirty="0"/>
              <a:t>QXS-456 </a:t>
            </a:r>
            <a:r>
              <a:rPr lang="en-US" sz="1400" dirty="0"/>
              <a:t>with 8x900GB LFF </a:t>
            </a:r>
            <a:r>
              <a:rPr lang="en-US" sz="1400" dirty="0" smtClean="0"/>
              <a:t>HDDs</a:t>
            </a:r>
            <a:endParaRPr lang="en-US" sz="1400" dirty="0" smtClean="0">
              <a:solidFill>
                <a:srgbClr val="0F73C3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400" b="1" dirty="0" smtClean="0">
                <a:solidFill>
                  <a:srgbClr val="0F73C3"/>
                </a:solidFill>
              </a:rPr>
              <a:t>BUSINESS BENEFITS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en-US" sz="1400" dirty="0"/>
              <a:t>Extreme read performance of 12GBps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en-US" sz="1400" dirty="0"/>
              <a:t>Trusted partner with Intel IEEL™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en-US" sz="1400" dirty="0"/>
              <a:t>Simple setup and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25" y="1079776"/>
            <a:ext cx="4809637" cy="345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5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Quantum-master-template-widescreen">
  <a:themeElements>
    <a:clrScheme name="Quantum">
      <a:dk1>
        <a:srgbClr val="FFFFFF"/>
      </a:dk1>
      <a:lt1>
        <a:srgbClr val="454545"/>
      </a:lt1>
      <a:dk2>
        <a:srgbClr val="FFFFFF"/>
      </a:dk2>
      <a:lt2>
        <a:srgbClr val="454545"/>
      </a:lt2>
      <a:accent1>
        <a:srgbClr val="0F73C3"/>
      </a:accent1>
      <a:accent2>
        <a:srgbClr val="00B6F1"/>
      </a:accent2>
      <a:accent3>
        <a:srgbClr val="8EBE68"/>
      </a:accent3>
      <a:accent4>
        <a:srgbClr val="FBC85B"/>
      </a:accent4>
      <a:accent5>
        <a:srgbClr val="BCC0BA"/>
      </a:accent5>
      <a:accent6>
        <a:srgbClr val="6A7B84"/>
      </a:accent6>
      <a:hlink>
        <a:srgbClr val="00B6F1"/>
      </a:hlink>
      <a:folHlink>
        <a:srgbClr val="00B6F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1600" dirty="0">
            <a:solidFill>
              <a:srgbClr val="FFFFFF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Quantum-master-template-widescreen.potx</Template>
  <TotalTime>6012</TotalTime>
  <Words>683</Words>
  <Application>Microsoft Macintosh PowerPoint</Application>
  <PresentationFormat>On-screen Show (16:9)</PresentationFormat>
  <Paragraphs>117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Quantum-master-template-widescreen</vt:lpstr>
      <vt:lpstr>PowerPoint Presentation</vt:lpstr>
      <vt:lpstr>The Demanding Markets We Serve</vt:lpstr>
      <vt:lpstr>Applying The Right Technology At The Right Time </vt:lpstr>
      <vt:lpstr>File System, Tape, and Nearline Disk: StorNext</vt:lpstr>
      <vt:lpstr>Quantum Tiered Storage Portfolio</vt:lpstr>
      <vt:lpstr>ARTICO – Intelligent NAS Archive</vt:lpstr>
      <vt:lpstr>PowerPoint Presentation</vt:lpstr>
      <vt:lpstr>Quantum QXS Hybrid Storage Family</vt:lpstr>
      <vt:lpstr>Customer Example: HPC Customer</vt:lpstr>
      <vt:lpstr>Quantum Tiered Storage Portfolio</vt:lpstr>
      <vt:lpstr>PowerPoint Presentation</vt:lpstr>
    </vt:vector>
  </TitlesOfParts>
  <Manager>Isaac Alves</Manager>
  <Company>Quantum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Master 16:9</dc:title>
  <dc:subject>Quantum 16:9</dc:subject>
  <dc:creator>quantumcorp</dc:creator>
  <cp:keywords>Template Mater 2015</cp:keywords>
  <cp:lastModifiedBy>Neal Wingenbach</cp:lastModifiedBy>
  <cp:revision>427</cp:revision>
  <cp:lastPrinted>2015-05-05T15:24:22Z</cp:lastPrinted>
  <dcterms:created xsi:type="dcterms:W3CDTF">2015-05-01T18:20:13Z</dcterms:created>
  <dcterms:modified xsi:type="dcterms:W3CDTF">2015-09-23T18:38:07Z</dcterms:modified>
</cp:coreProperties>
</file>