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9" r:id="rId3"/>
    <p:sldId id="277" r:id="rId4"/>
    <p:sldId id="260" r:id="rId5"/>
    <p:sldId id="278" r:id="rId6"/>
    <p:sldId id="275" r:id="rId7"/>
    <p:sldId id="265" r:id="rId8"/>
    <p:sldId id="266" r:id="rId9"/>
    <p:sldId id="273" r:id="rId10"/>
    <p:sldId id="267" r:id="rId11"/>
    <p:sldId id="268" r:id="rId12"/>
    <p:sldId id="276" r:id="rId13"/>
    <p:sldId id="271" r:id="rId14"/>
    <p:sldId id="272" r:id="rId15"/>
    <p:sldId id="258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1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8" d="100"/>
          <a:sy n="88" d="100"/>
        </p:scale>
        <p:origin x="1368" y="90"/>
      </p:cViewPr>
      <p:guideLst>
        <p:guide orient="horz" pos="321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26" charset="0"/>
              </a:defRPr>
            </a:lvl1pPr>
          </a:lstStyle>
          <a:p>
            <a:fld id="{CE3F8924-DA17-426C-B136-5F9665D9D499}" type="datetime1">
              <a:rPr lang="en-US"/>
              <a:pPr/>
              <a:t>9/23/2015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26" charset="0"/>
              </a:defRPr>
            </a:lvl1pPr>
          </a:lstStyle>
          <a:p>
            <a:fld id="{8F1F9E2B-B03A-4DA9-88D4-D3B1075C37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319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26" charset="0"/>
              </a:defRPr>
            </a:lvl1pPr>
          </a:lstStyle>
          <a:p>
            <a:fld id="{126A936A-4905-49F6-863F-8B410962E234}" type="datetime1">
              <a:rPr lang="en-US"/>
              <a:pPr/>
              <a:t>9/23/2015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26" charset="0"/>
              </a:defRPr>
            </a:lvl1pPr>
          </a:lstStyle>
          <a:p>
            <a:fld id="{8A2BD26E-0A52-4541-8350-CC055E3C57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759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xsede-ppt-titl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6705600" y="350838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/>
            <a:fld id="{835BE3A6-128C-4C35-835C-8D6CC08275F7}" type="datetime4">
              <a:rPr lang="en-US" sz="1500">
                <a:solidFill>
                  <a:schemeClr val="bg1"/>
                </a:solidFill>
                <a:latin typeface="Verdana" pitchFamily="26" charset="0"/>
              </a:rPr>
              <a:pPr algn="r"/>
              <a:t>September 23, 2015</a:t>
            </a:fld>
            <a:endParaRPr lang="en-US" sz="1500">
              <a:solidFill>
                <a:schemeClr val="bg1"/>
              </a:solidFill>
              <a:latin typeface="Verdana" pitchFamily="26" charset="0"/>
            </a:endParaRPr>
          </a:p>
        </p:txBody>
      </p:sp>
      <p:pic>
        <p:nvPicPr>
          <p:cNvPr id="6" name="Picture 8" descr="nsf-white-576x576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663380"/>
            <a:ext cx="8153400" cy="918020"/>
          </a:xfrm>
        </p:spPr>
        <p:txBody>
          <a:bodyPr>
            <a:noAutofit/>
          </a:bodyPr>
          <a:lstStyle>
            <a:lvl1pPr algn="l"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657600"/>
            <a:ext cx="8153400" cy="505586"/>
          </a:xfrm>
        </p:spPr>
        <p:txBody>
          <a:bodyPr>
            <a:noAutofit/>
          </a:bodyPr>
          <a:lstStyle>
            <a:lvl1pPr marL="0" indent="0" algn="l">
              <a:buNone/>
              <a:defRPr sz="2700" b="1" i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sf-white-576x576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6700" y="624840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219200" y="6351588"/>
            <a:ext cx="1219200" cy="365125"/>
          </a:xfrm>
        </p:spPr>
        <p:txBody>
          <a:bodyPr/>
          <a:lstStyle>
            <a:lvl1pPr>
              <a:defRPr/>
            </a:lvl1pPr>
          </a:lstStyle>
          <a:p>
            <a:fld id="{3BED79AD-5024-4881-A4D7-FF8675B27C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nsf-white-576x576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6700" y="624840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219200" y="6351588"/>
            <a:ext cx="1219200" cy="365125"/>
          </a:xfrm>
        </p:spPr>
        <p:txBody>
          <a:bodyPr/>
          <a:lstStyle>
            <a:lvl1pPr>
              <a:defRPr/>
            </a:lvl1pPr>
          </a:lstStyle>
          <a:p>
            <a:fld id="{07AD0214-F88B-48C9-A4F9-5DA134E6FD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sf-white-576x576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6700" y="624840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219200" y="6351588"/>
            <a:ext cx="1219200" cy="365125"/>
          </a:xfrm>
        </p:spPr>
        <p:txBody>
          <a:bodyPr/>
          <a:lstStyle>
            <a:lvl1pPr>
              <a:defRPr/>
            </a:lvl1pPr>
          </a:lstStyle>
          <a:p>
            <a:fld id="{0DFDF686-8156-4D98-B8E4-42218C323B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nsf-white-576x576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6700" y="624840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219200" y="6351588"/>
            <a:ext cx="1219200" cy="365125"/>
          </a:xfrm>
        </p:spPr>
        <p:txBody>
          <a:bodyPr/>
          <a:lstStyle>
            <a:lvl1pPr>
              <a:defRPr/>
            </a:lvl1pPr>
          </a:lstStyle>
          <a:p>
            <a:fld id="{A290C913-F3DB-4A8B-B4D1-50AA56F98E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nsf-white-576x576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6700" y="624840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219200" y="6351588"/>
            <a:ext cx="1219200" cy="365125"/>
          </a:xfrm>
        </p:spPr>
        <p:txBody>
          <a:bodyPr/>
          <a:lstStyle>
            <a:lvl1pPr>
              <a:defRPr/>
            </a:lvl1pPr>
          </a:lstStyle>
          <a:p>
            <a:fld id="{DB2C34FF-9CDD-4710-BD28-9AB93A9FFC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nsf-white-576x576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6700" y="624840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219200" y="6351588"/>
            <a:ext cx="1219200" cy="365125"/>
          </a:xfrm>
        </p:spPr>
        <p:txBody>
          <a:bodyPr/>
          <a:lstStyle>
            <a:lvl1pPr>
              <a:defRPr/>
            </a:lvl1pPr>
          </a:lstStyle>
          <a:p>
            <a:fld id="{DE6BA34B-DAA5-4D7C-BC19-8285B7F9AC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xsede-ppt-page.jpg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cs typeface="Arial" charset="0"/>
              </a:defRPr>
            </a:lvl1pPr>
          </a:lstStyle>
          <a:p>
            <a:fld id="{61BF7B75-E18C-48DA-93EA-5C3474311D7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376092"/>
          </a:solidFill>
          <a:latin typeface="Arial"/>
          <a:ea typeface="ＭＳ Ｐゴシック" pitchFamily="-107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76092"/>
          </a:solidFill>
          <a:latin typeface="Arial" pitchFamily="-107" charset="0"/>
          <a:ea typeface="ＭＳ Ｐゴシック" pitchFamily="-107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76092"/>
          </a:solidFill>
          <a:latin typeface="Arial" pitchFamily="-107" charset="0"/>
          <a:ea typeface="ＭＳ Ｐゴシック" pitchFamily="-107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76092"/>
          </a:solidFill>
          <a:latin typeface="Arial" pitchFamily="-107" charset="0"/>
          <a:ea typeface="ＭＳ Ｐゴシック" pitchFamily="-107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76092"/>
          </a:solidFill>
          <a:latin typeface="Arial" pitchFamily="-107" charset="0"/>
          <a:ea typeface="ＭＳ Ｐゴシック" pitchFamily="-107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376092"/>
          </a:solidFill>
          <a:latin typeface="Arial" pitchFamily="-107" charset="0"/>
          <a:ea typeface="ＭＳ Ｐゴシック" pitchFamily="-107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376092"/>
          </a:solidFill>
          <a:latin typeface="Arial" pitchFamily="-107" charset="0"/>
          <a:ea typeface="ＭＳ Ｐゴシック" pitchFamily="-107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376092"/>
          </a:solidFill>
          <a:latin typeface="Arial" pitchFamily="-107" charset="0"/>
          <a:ea typeface="ＭＳ Ｐゴシック" pitchFamily="-107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376092"/>
          </a:solidFill>
          <a:latin typeface="Arial" pitchFamily="-107" charset="0"/>
          <a:ea typeface="ＭＳ Ｐゴシック" pitchFamily="-10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25406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254061"/>
          </a:solidFill>
          <a:latin typeface="+mn-lt"/>
          <a:ea typeface="ＭＳ Ｐゴシック" pitchFamily="-107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54061"/>
          </a:solidFill>
          <a:latin typeface="+mn-lt"/>
          <a:ea typeface="ＭＳ Ｐゴシック" pitchFamily="-107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54061"/>
          </a:solidFill>
          <a:latin typeface="+mn-lt"/>
          <a:ea typeface="ＭＳ Ｐゴシック" pitchFamily="-107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254061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enome.jgi.doe.gov/pages/portal_apps.js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b-repo.iu.xsede.org/xsederepo/" TargetMode="External"/><Relationship Id="rId2" Type="http://schemas.openxmlformats.org/officeDocument/2006/relationships/hyperlink" Target="https://www.xsede.org/campus-bridging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campusbridging@xsede.org" TargetMode="External"/><Relationship Id="rId4" Type="http://schemas.openxmlformats.org/officeDocument/2006/relationships/hyperlink" Target="https://www.xsede.org/globus-online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4"/>
          <p:cNvSpPr>
            <a:spLocks noGrp="1"/>
          </p:cNvSpPr>
          <p:nvPr>
            <p:ph type="ctrTitle"/>
          </p:nvPr>
        </p:nvSpPr>
        <p:spPr>
          <a:xfrm>
            <a:off x="609600" y="2663825"/>
            <a:ext cx="7848600" cy="91757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pitchFamily="26" charset="-128"/>
              </a:rPr>
              <a:t>XSEDE’s Campus </a:t>
            </a:r>
            <a:r>
              <a:rPr lang="en-US" dirty="0" smtClean="0">
                <a:latin typeface="Arial" charset="0"/>
                <a:ea typeface="ＭＳ Ｐゴシック" pitchFamily="26" charset="-128"/>
              </a:rPr>
              <a:t>Bridging </a:t>
            </a:r>
            <a:r>
              <a:rPr lang="en-US" dirty="0" smtClean="0">
                <a:latin typeface="Arial" charset="0"/>
                <a:ea typeface="ＭＳ Ｐゴシック" pitchFamily="26" charset="-128"/>
              </a:rPr>
              <a:t>Project</a:t>
            </a:r>
            <a:endParaRPr lang="en-US" dirty="0" smtClean="0">
              <a:latin typeface="Arial" charset="0"/>
              <a:ea typeface="ＭＳ Ｐゴシック" pitchFamily="26" charset="-128"/>
            </a:endParaRPr>
          </a:p>
        </p:txBody>
      </p:sp>
      <p:sp>
        <p:nvSpPr>
          <p:cNvPr id="11267" name="Subtitle 5"/>
          <p:cNvSpPr>
            <a:spLocks noGrp="1"/>
          </p:cNvSpPr>
          <p:nvPr>
            <p:ph type="subTitle" idx="1"/>
          </p:nvPr>
        </p:nvSpPr>
        <p:spPr>
          <a:xfrm>
            <a:off x="609600" y="3657600"/>
            <a:ext cx="7848600" cy="504825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rgbClr val="B9CDE5"/>
                </a:solidFill>
                <a:latin typeface="Arial" charset="0"/>
                <a:ea typeface="ＭＳ Ｐゴシック" pitchFamily="26" charset="-128"/>
                <a:cs typeface="Arial" charset="0"/>
              </a:rPr>
              <a:t>Jim Ferguson</a:t>
            </a:r>
          </a:p>
          <a:p>
            <a:pPr eaLnBrk="1" hangingPunct="1"/>
            <a:r>
              <a:rPr lang="en-US" sz="2000" dirty="0" smtClean="0">
                <a:solidFill>
                  <a:srgbClr val="B9CDE5"/>
                </a:solidFill>
                <a:latin typeface="Arial" charset="0"/>
                <a:ea typeface="ＭＳ Ｐゴシック" pitchFamily="26" charset="-128"/>
                <a:cs typeface="Arial" charset="0"/>
              </a:rPr>
              <a:t>National Institute for Computational Sciences</a:t>
            </a:r>
          </a:p>
          <a:p>
            <a:pPr eaLnBrk="1" hangingPunct="1"/>
            <a:r>
              <a:rPr lang="en-US" sz="2000" dirty="0" smtClean="0">
                <a:solidFill>
                  <a:srgbClr val="B9CDE5"/>
                </a:solidFill>
                <a:latin typeface="Arial" charset="0"/>
                <a:ea typeface="ＭＳ Ｐゴシック" pitchFamily="26" charset="-128"/>
                <a:cs typeface="Arial" charset="0"/>
              </a:rPr>
              <a:t>jwf@utk.edu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C34FF-9CDD-4710-BD28-9AB93A9FFCC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76092"/>
                </a:solidFill>
                <a:latin typeface="Arial"/>
                <a:ea typeface="ＭＳ Ｐゴシック" pitchFamily="-107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76092"/>
                </a:solidFill>
                <a:latin typeface="Arial" pitchFamily="-107" charset="0"/>
                <a:ea typeface="ＭＳ Ｐゴシック" pitchFamily="-107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76092"/>
                </a:solidFill>
                <a:latin typeface="Arial" pitchFamily="-107" charset="0"/>
                <a:ea typeface="ＭＳ Ｐゴシック" pitchFamily="-107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76092"/>
                </a:solidFill>
                <a:latin typeface="Arial" pitchFamily="-107" charset="0"/>
                <a:ea typeface="ＭＳ Ｐゴシック" pitchFamily="-107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76092"/>
                </a:solidFill>
                <a:latin typeface="Arial" pitchFamily="-107" charset="0"/>
                <a:ea typeface="ＭＳ Ｐゴシック" pitchFamily="-107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76092"/>
                </a:solidFill>
                <a:latin typeface="Arial" pitchFamily="-107" charset="0"/>
                <a:ea typeface="ＭＳ Ｐゴシック" pitchFamily="-107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76092"/>
                </a:solidFill>
                <a:latin typeface="Arial" pitchFamily="-107" charset="0"/>
                <a:ea typeface="ＭＳ Ｐゴシック" pitchFamily="-107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76092"/>
                </a:solidFill>
                <a:latin typeface="Arial" pitchFamily="-107" charset="0"/>
                <a:ea typeface="ＭＳ Ｐゴシック" pitchFamily="-107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76092"/>
                </a:solidFill>
                <a:latin typeface="Arial" pitchFamily="-107" charset="0"/>
                <a:ea typeface="ＭＳ Ｐゴシック" pitchFamily="-107" charset="-128"/>
              </a:defRPr>
            </a:lvl9pPr>
          </a:lstStyle>
          <a:p>
            <a:r>
              <a:rPr lang="en-US" smtClean="0"/>
              <a:t>GlobusOnline</a:t>
            </a:r>
            <a:endParaRPr lang="en-US" dirty="0"/>
          </a:p>
        </p:txBody>
      </p:sp>
      <p:pic>
        <p:nvPicPr>
          <p:cNvPr id="4" name="Content Placeholder 7" descr="globus_online_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54" r="-1454"/>
          <a:stretch>
            <a:fillRect/>
          </a:stretch>
        </p:blipFill>
        <p:spPr>
          <a:xfrm>
            <a:off x="3465513" y="1435100"/>
            <a:ext cx="5655124" cy="4318908"/>
          </a:xfrm>
          <a:prstGeom prst="rect">
            <a:avLst/>
          </a:prstGeom>
        </p:spPr>
      </p:pic>
      <p:sp>
        <p:nvSpPr>
          <p:cNvPr id="5" name="Text Placeholder 5"/>
          <p:cNvSpPr txBox="1">
            <a:spLocks/>
          </p:cNvSpPr>
          <p:nvPr/>
        </p:nvSpPr>
        <p:spPr>
          <a:xfrm>
            <a:off x="457200" y="1435100"/>
            <a:ext cx="3008313" cy="438395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25406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254061"/>
                </a:solidFill>
                <a:latin typeface="+mn-lt"/>
                <a:ea typeface="ＭＳ Ｐゴシック" pitchFamily="-107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254061"/>
                </a:solidFill>
                <a:latin typeface="+mn-lt"/>
                <a:ea typeface="ＭＳ Ｐゴシック" pitchFamily="-107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254061"/>
                </a:solidFill>
                <a:latin typeface="+mn-lt"/>
                <a:ea typeface="ＭＳ Ｐゴシック" pitchFamily="-107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254061"/>
                </a:solidFill>
                <a:latin typeface="+mn-lt"/>
                <a:ea typeface="ＭＳ Ｐゴシック" pitchFamily="-10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mtClean="0"/>
              <a:t>Simple, Dropbox-like interface for moving files back and forth</a:t>
            </a:r>
          </a:p>
          <a:p>
            <a:pPr marL="285750" indent="-285750">
              <a:buFont typeface="Arial"/>
              <a:buChar char="•"/>
            </a:pPr>
            <a:r>
              <a:rPr lang="en-US" smtClean="0"/>
              <a:t>Can be configured to connect between multiple computers and larger resources to transfer data</a:t>
            </a:r>
          </a:p>
          <a:p>
            <a:pPr lvl="3"/>
            <a:r>
              <a:rPr lang="en-US" smtClean="0"/>
              <a:t>Screenshot courtesy of </a:t>
            </a:r>
            <a:r>
              <a:rPr lang="en-US" smtClean="0">
                <a:hlinkClick r:id="rId3"/>
              </a:rPr>
              <a:t>http://genome.jgi.doe.gov/pages/portal_apps.jsf</a:t>
            </a:r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71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C34FF-9CDD-4710-BD28-9AB93A9FFCC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itle 5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76092"/>
                </a:solidFill>
                <a:latin typeface="Arial"/>
                <a:ea typeface="ＭＳ Ｐゴシック" pitchFamily="-107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76092"/>
                </a:solidFill>
                <a:latin typeface="Arial" pitchFamily="-107" charset="0"/>
                <a:ea typeface="ＭＳ Ｐゴシック" pitchFamily="-107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76092"/>
                </a:solidFill>
                <a:latin typeface="Arial" pitchFamily="-107" charset="0"/>
                <a:ea typeface="ＭＳ Ｐゴシック" pitchFamily="-107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76092"/>
                </a:solidFill>
                <a:latin typeface="Arial" pitchFamily="-107" charset="0"/>
                <a:ea typeface="ＭＳ Ｐゴシック" pitchFamily="-107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76092"/>
                </a:solidFill>
                <a:latin typeface="Arial" pitchFamily="-107" charset="0"/>
                <a:ea typeface="ＭＳ Ｐゴシック" pitchFamily="-107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76092"/>
                </a:solidFill>
                <a:latin typeface="Arial" pitchFamily="-107" charset="0"/>
                <a:ea typeface="ＭＳ Ｐゴシック" pitchFamily="-107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76092"/>
                </a:solidFill>
                <a:latin typeface="Arial" pitchFamily="-107" charset="0"/>
                <a:ea typeface="ＭＳ Ｐゴシック" pitchFamily="-107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76092"/>
                </a:solidFill>
                <a:latin typeface="Arial" pitchFamily="-107" charset="0"/>
                <a:ea typeface="ＭＳ Ｐゴシック" pitchFamily="-107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76092"/>
                </a:solidFill>
                <a:latin typeface="Arial" pitchFamily="-107" charset="0"/>
                <a:ea typeface="ＭＳ Ｐゴシック" pitchFamily="-107" charset="-128"/>
              </a:defRPr>
            </a:lvl9pPr>
          </a:lstStyle>
          <a:p>
            <a:r>
              <a:rPr lang="en-US" dirty="0" smtClean="0"/>
              <a:t>Globus </a:t>
            </a:r>
            <a:r>
              <a:rPr lang="en-US" dirty="0" smtClean="0"/>
              <a:t>Online (cont.)</a:t>
            </a:r>
            <a:endParaRPr lang="en-US" dirty="0"/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457200" y="1600201"/>
            <a:ext cx="8229600" cy="419042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25406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254061"/>
                </a:solidFill>
                <a:latin typeface="+mn-lt"/>
                <a:ea typeface="ＭＳ Ｐゴシック" pitchFamily="-107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254061"/>
                </a:solidFill>
                <a:latin typeface="+mn-lt"/>
                <a:ea typeface="ＭＳ Ｐゴシック" pitchFamily="-107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254061"/>
                </a:solidFill>
                <a:latin typeface="+mn-lt"/>
                <a:ea typeface="ＭＳ Ｐゴシック" pitchFamily="-107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254061"/>
                </a:solidFill>
                <a:latin typeface="+mn-lt"/>
                <a:ea typeface="ＭＳ Ｐゴシック" pitchFamily="-10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mtClean="0"/>
              <a:t>Set a transfer and start it, walk away, and get a notification when the transfer is complete</a:t>
            </a:r>
          </a:p>
          <a:p>
            <a:pPr marL="285750" indent="-285750"/>
            <a:r>
              <a:rPr lang="en-US" smtClean="0"/>
              <a:t>During Q3 2013, GlobusOnline allowed researchers to move over 630TB of data onto the XSEDE network</a:t>
            </a:r>
          </a:p>
          <a:p>
            <a:pPr lvl="1"/>
            <a:r>
              <a:rPr lang="en-US" smtClean="0"/>
              <a:t>That’s just ONE direction!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70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UNICORE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Production CI suite</a:t>
            </a:r>
          </a:p>
          <a:p>
            <a:r>
              <a:rPr lang="en-US" dirty="0" smtClean="0"/>
              <a:t>Installation </a:t>
            </a:r>
            <a:r>
              <a:rPr lang="en-US" dirty="0"/>
              <a:t>instructions at </a:t>
            </a:r>
            <a:r>
              <a:rPr lang="en-US" i="1" dirty="0" smtClean="0"/>
              <a:t>https</a:t>
            </a:r>
            <a:r>
              <a:rPr lang="en-US" i="1" dirty="0"/>
              <a:t>://portal.xsede.org/software/unicore</a:t>
            </a:r>
            <a:endParaRPr lang="en-US" i="1" dirty="0" smtClean="0"/>
          </a:p>
          <a:p>
            <a:r>
              <a:rPr lang="en-US" dirty="0" smtClean="0"/>
              <a:t>Server and Client software available, web interface under development</a:t>
            </a:r>
          </a:p>
          <a:p>
            <a:r>
              <a:rPr lang="en-US" dirty="0" smtClean="0"/>
              <a:t>Under continued development at </a:t>
            </a:r>
            <a:r>
              <a:rPr lang="en-US" dirty="0" err="1"/>
              <a:t>Forschungszentrum</a:t>
            </a:r>
            <a:r>
              <a:rPr lang="en-US" dirty="0"/>
              <a:t> </a:t>
            </a:r>
            <a:r>
              <a:rPr lang="en-US" dirty="0" err="1" smtClean="0"/>
              <a:t>Jülich</a:t>
            </a:r>
            <a:r>
              <a:rPr lang="en-US" dirty="0" smtClean="0"/>
              <a:t> in Germany, one developer on XSEDE team.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5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C34FF-9CDD-4710-BD28-9AB93A9FFCC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52652"/>
            <a:ext cx="8229600" cy="656695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76092"/>
                </a:solidFill>
                <a:latin typeface="Arial"/>
                <a:ea typeface="ＭＳ Ｐゴシック" pitchFamily="-107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76092"/>
                </a:solidFill>
                <a:latin typeface="Arial" pitchFamily="-107" charset="0"/>
                <a:ea typeface="ＭＳ Ｐゴシック" pitchFamily="-107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76092"/>
                </a:solidFill>
                <a:latin typeface="Arial" pitchFamily="-107" charset="0"/>
                <a:ea typeface="ＭＳ Ｐゴシック" pitchFamily="-107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76092"/>
                </a:solidFill>
                <a:latin typeface="Arial" pitchFamily="-107" charset="0"/>
                <a:ea typeface="ＭＳ Ｐゴシック" pitchFamily="-107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76092"/>
                </a:solidFill>
                <a:latin typeface="Arial" pitchFamily="-107" charset="0"/>
                <a:ea typeface="ＭＳ Ｐゴシック" pitchFamily="-107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76092"/>
                </a:solidFill>
                <a:latin typeface="Arial" pitchFamily="-107" charset="0"/>
                <a:ea typeface="ＭＳ Ｐゴシック" pitchFamily="-107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76092"/>
                </a:solidFill>
                <a:latin typeface="Arial" pitchFamily="-107" charset="0"/>
                <a:ea typeface="ＭＳ Ｐゴシック" pitchFamily="-107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76092"/>
                </a:solidFill>
                <a:latin typeface="Arial" pitchFamily="-107" charset="0"/>
                <a:ea typeface="ＭＳ Ｐゴシック" pitchFamily="-107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76092"/>
                </a:solidFill>
                <a:latin typeface="Arial" pitchFamily="-107" charset="0"/>
                <a:ea typeface="ＭＳ Ｐゴシック" pitchFamily="-107" charset="-128"/>
              </a:defRPr>
            </a:lvl9pPr>
          </a:lstStyle>
          <a:p>
            <a:r>
              <a:rPr lang="en-US" smtClean="0"/>
              <a:t>Summary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717814"/>
            <a:ext cx="9144000" cy="530198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25406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254061"/>
                </a:solidFill>
                <a:latin typeface="+mn-lt"/>
                <a:ea typeface="ＭＳ Ｐゴシック" pitchFamily="-107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254061"/>
                </a:solidFill>
                <a:latin typeface="+mn-lt"/>
                <a:ea typeface="ＭＳ Ｐゴシック" pitchFamily="-107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254061"/>
                </a:solidFill>
                <a:latin typeface="+mn-lt"/>
                <a:ea typeface="ＭＳ Ｐゴシック" pitchFamily="-107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254061"/>
                </a:solidFill>
                <a:latin typeface="+mn-lt"/>
                <a:ea typeface="ＭＳ Ｐゴシック" pitchFamily="-10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Campus bridging aims to create virtual proximity between researchers and resources</a:t>
            </a:r>
          </a:p>
          <a:p>
            <a:r>
              <a:rPr lang="en-US" dirty="0" smtClean="0"/>
              <a:t>Streamlining and easing the analysis part of research</a:t>
            </a:r>
          </a:p>
          <a:p>
            <a:r>
              <a:rPr lang="en-US" dirty="0" smtClean="0"/>
              <a:t>Ways we are working to bridge research computing:</a:t>
            </a:r>
          </a:p>
          <a:p>
            <a:pPr lvl="1"/>
            <a:r>
              <a:rPr lang="en-US" dirty="0" smtClean="0"/>
              <a:t>XSEDE-compatible basic cluster </a:t>
            </a:r>
            <a:r>
              <a:rPr lang="en-US" dirty="0" smtClean="0"/>
              <a:t>stack (XCBC)</a:t>
            </a:r>
          </a:p>
          <a:p>
            <a:pPr lvl="1"/>
            <a:r>
              <a:rPr lang="en-US" dirty="0" smtClean="0"/>
              <a:t>XSEDE National Integration </a:t>
            </a:r>
            <a:r>
              <a:rPr lang="en-US" dirty="0" err="1" smtClean="0"/>
              <a:t>Tookit</a:t>
            </a:r>
            <a:r>
              <a:rPr lang="en-US" dirty="0" smtClean="0"/>
              <a:t> (XNIT)</a:t>
            </a:r>
            <a:endParaRPr lang="en-US" dirty="0" smtClean="0"/>
          </a:p>
          <a:p>
            <a:pPr lvl="1"/>
            <a:r>
              <a:rPr lang="en-US" dirty="0"/>
              <a:t>Full-time dedicated support and </a:t>
            </a:r>
            <a:r>
              <a:rPr lang="en-US" dirty="0" smtClean="0"/>
              <a:t>consulting</a:t>
            </a:r>
          </a:p>
          <a:p>
            <a:pPr lvl="1"/>
            <a:r>
              <a:rPr lang="en-US" dirty="0" err="1" smtClean="0"/>
              <a:t>GlobusOnline</a:t>
            </a:r>
            <a:endParaRPr lang="en-US" dirty="0" smtClean="0"/>
          </a:p>
          <a:p>
            <a:pPr lvl="1"/>
            <a:r>
              <a:rPr lang="en-US" dirty="0" smtClean="0"/>
              <a:t>UNICORE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597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C34FF-9CDD-4710-BD28-9AB93A9FFCC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76092"/>
                </a:solidFill>
                <a:latin typeface="Arial"/>
                <a:ea typeface="ＭＳ Ｐゴシック" pitchFamily="-107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76092"/>
                </a:solidFill>
                <a:latin typeface="Arial" pitchFamily="-107" charset="0"/>
                <a:ea typeface="ＭＳ Ｐゴシック" pitchFamily="-107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76092"/>
                </a:solidFill>
                <a:latin typeface="Arial" pitchFamily="-107" charset="0"/>
                <a:ea typeface="ＭＳ Ｐゴシック" pitchFamily="-107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76092"/>
                </a:solidFill>
                <a:latin typeface="Arial" pitchFamily="-107" charset="0"/>
                <a:ea typeface="ＭＳ Ｐゴシック" pitchFamily="-107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76092"/>
                </a:solidFill>
                <a:latin typeface="Arial" pitchFamily="-107" charset="0"/>
                <a:ea typeface="ＭＳ Ｐゴシック" pitchFamily="-107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76092"/>
                </a:solidFill>
                <a:latin typeface="Arial" pitchFamily="-107" charset="0"/>
                <a:ea typeface="ＭＳ Ｐゴシック" pitchFamily="-107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76092"/>
                </a:solidFill>
                <a:latin typeface="Arial" pitchFamily="-107" charset="0"/>
                <a:ea typeface="ＭＳ Ｐゴシック" pitchFamily="-107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76092"/>
                </a:solidFill>
                <a:latin typeface="Arial" pitchFamily="-107" charset="0"/>
                <a:ea typeface="ＭＳ Ｐゴシック" pitchFamily="-107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76092"/>
                </a:solidFill>
                <a:latin typeface="Arial" pitchFamily="-107" charset="0"/>
                <a:ea typeface="ＭＳ Ｐゴシック" pitchFamily="-107" charset="-128"/>
              </a:defRPr>
            </a:lvl9pPr>
          </a:lstStyle>
          <a:p>
            <a:r>
              <a:rPr lang="en-US" smtClean="0"/>
              <a:t>For more information…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1"/>
            <a:ext cx="8229600" cy="41904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25406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254061"/>
                </a:solidFill>
                <a:latin typeface="+mn-lt"/>
                <a:ea typeface="ＭＳ Ｐゴシック" pitchFamily="-107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254061"/>
                </a:solidFill>
                <a:latin typeface="+mn-lt"/>
                <a:ea typeface="ＭＳ Ｐゴシック" pitchFamily="-107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254061"/>
                </a:solidFill>
                <a:latin typeface="+mn-lt"/>
                <a:ea typeface="ＭＳ Ｐゴシック" pitchFamily="-107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254061"/>
                </a:solidFill>
                <a:latin typeface="+mn-lt"/>
                <a:ea typeface="ＭＳ Ｐゴシック" pitchFamily="-10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hlinkClick r:id="rId2"/>
              </a:rPr>
              <a:t>https://www.xsede.org/campus-bridging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http://cb-repo.iu.xsede.org/xsederepo/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https://www.xsede.org/globus-online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campusbridging@xsede.org</a:t>
            </a:r>
            <a:endParaRPr lang="en-US" dirty="0" smtClean="0"/>
          </a:p>
          <a:p>
            <a:r>
              <a:rPr lang="en-US" dirty="0" smtClean="0"/>
              <a:t>+1 (812) 318-2872 (M-F, 9a-5p Eastern)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849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XSEDE?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eXtreme</a:t>
            </a:r>
            <a:r>
              <a:rPr lang="en-US" dirty="0" smtClean="0"/>
              <a:t> Science and Engineering Discovery Environment</a:t>
            </a:r>
          </a:p>
          <a:p>
            <a:r>
              <a:rPr lang="en-US" dirty="0" smtClean="0"/>
              <a:t>$121M project funded by NSF to fund all the “non-infrastructure” things needed to support users and their science on NSF-funded hardware awards. Computational science support, Training, Helpdesk, Education, Allocations, Accounting,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D79AD-5024-4881-A4D7-FF8675B27C7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9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Campus Bridging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Mission: Facilitate the use of national cyberinfrastructure in aggregate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What’s this mean?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Tools to facilitate management of data and jobs between campuses and national CI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Sharing best practices from XSEDE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Documentation, consulting, site visits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1941F86-390A-4A20-AFC4-D7D5E0C82883}" type="slidenum">
              <a:rPr lang="en-US" altLang="en-US">
                <a:solidFill>
                  <a:schemeClr val="bg1"/>
                </a:solidFill>
              </a:rPr>
              <a:pPr eaLnBrk="1" hangingPunct="1"/>
              <a:t>3</a:t>
            </a:fld>
            <a:endParaRPr lang="en-US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96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198437"/>
            <a:ext cx="8458200" cy="763057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76092"/>
                </a:solidFill>
                <a:latin typeface="Arial"/>
                <a:ea typeface="ＭＳ Ｐゴシック" pitchFamily="-107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76092"/>
                </a:solidFill>
                <a:latin typeface="Arial" pitchFamily="-107" charset="0"/>
                <a:ea typeface="ＭＳ Ｐゴシック" pitchFamily="-107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76092"/>
                </a:solidFill>
                <a:latin typeface="Arial" pitchFamily="-107" charset="0"/>
                <a:ea typeface="ＭＳ Ｐゴシック" pitchFamily="-107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76092"/>
                </a:solidFill>
                <a:latin typeface="Arial" pitchFamily="-107" charset="0"/>
                <a:ea typeface="ＭＳ Ｐゴシック" pitchFamily="-107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76092"/>
                </a:solidFill>
                <a:latin typeface="Arial" pitchFamily="-107" charset="0"/>
                <a:ea typeface="ＭＳ Ｐゴシック" pitchFamily="-107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76092"/>
                </a:solidFill>
                <a:latin typeface="Arial" pitchFamily="-107" charset="0"/>
                <a:ea typeface="ＭＳ Ｐゴシック" pitchFamily="-107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76092"/>
                </a:solidFill>
                <a:latin typeface="Arial" pitchFamily="-107" charset="0"/>
                <a:ea typeface="ＭＳ Ｐゴシック" pitchFamily="-107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76092"/>
                </a:solidFill>
                <a:latin typeface="Arial" pitchFamily="-107" charset="0"/>
                <a:ea typeface="ＭＳ Ｐゴシック" pitchFamily="-107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76092"/>
                </a:solidFill>
                <a:latin typeface="Arial" pitchFamily="-107" charset="0"/>
                <a:ea typeface="ＭＳ Ｐゴシック" pitchFamily="-107" charset="-128"/>
              </a:defRPr>
            </a:lvl9pPr>
          </a:lstStyle>
          <a:p>
            <a:r>
              <a:rPr lang="en-US" dirty="0" smtClean="0"/>
              <a:t>More on Campus Bridging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0999" y="1144056"/>
            <a:ext cx="8627533" cy="45234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25406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254061"/>
                </a:solidFill>
                <a:latin typeface="+mn-lt"/>
                <a:ea typeface="ＭＳ Ｐゴシック" pitchFamily="-107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254061"/>
                </a:solidFill>
                <a:latin typeface="+mn-lt"/>
                <a:ea typeface="ＭＳ Ｐゴシック" pitchFamily="-107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254061"/>
                </a:solidFill>
                <a:latin typeface="+mn-lt"/>
                <a:ea typeface="ＭＳ Ｐゴシック" pitchFamily="-107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254061"/>
                </a:solidFill>
                <a:latin typeface="+mn-lt"/>
                <a:ea typeface="ＭＳ Ｐゴシック" pitchFamily="-10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 smtClean="0"/>
              <a:t>The goal of campus bridging is virtual </a:t>
            </a:r>
            <a:r>
              <a:rPr lang="en-US" dirty="0" smtClean="0"/>
              <a:t>proximity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The biggest problems: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Not enough CI resources available to most researchers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When you go from your campus to the national cyberinfrastructure it can feel like you are falling off a cliff! That’s why you need bridging….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Campus bridging is a major priority within XSEDE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15875"/>
            <a:ext cx="2133600" cy="365125"/>
          </a:xfrm>
          <a:prstGeom prst="rect">
            <a:avLst/>
          </a:prstGeom>
        </p:spPr>
        <p:txBody>
          <a:bodyPr/>
          <a:lstStyle/>
          <a:p>
            <a:fld id="{99B3E77A-8818-E744-91A6-7DB2CAA25D29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XSEDE Campus Bridging Initiatives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Software for Clusters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Repository of XSEDE software packages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Rocks Roll including XSEDE software packages for new cluster installations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Tools for data and job management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Globus Transfer</a:t>
            </a:r>
          </a:p>
          <a:p>
            <a:pPr lvl="1"/>
            <a:r>
              <a:rPr lang="en-US" altLang="en-US" dirty="0" err="1" smtClean="0">
                <a:ea typeface="ＭＳ Ｐゴシック" panose="020B0600070205080204" pitchFamily="34" charset="-128"/>
              </a:rPr>
              <a:t>Unicore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6 workflow manager</a:t>
            </a:r>
          </a:p>
          <a:p>
            <a:pPr marL="457200" lvl="1" indent="0">
              <a:buNone/>
            </a:pP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5F961BF-EF80-4EF9-9EAD-2AFF032F2EBE}" type="slidenum">
              <a:rPr lang="en-US" altLang="en-US">
                <a:solidFill>
                  <a:schemeClr val="bg1"/>
                </a:solidFill>
              </a:rPr>
              <a:pPr eaLnBrk="1" hangingPunct="1"/>
              <a:t>5</a:t>
            </a:fld>
            <a:endParaRPr lang="en-US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56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Campus Bridging services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XSEDE </a:t>
            </a:r>
            <a:r>
              <a:rPr lang="en-US" dirty="0" smtClean="0"/>
              <a:t>Compatible Basic </a:t>
            </a:r>
            <a:r>
              <a:rPr lang="en-US" dirty="0" smtClean="0"/>
              <a:t>Cluster</a:t>
            </a:r>
            <a:r>
              <a:rPr lang="en-US" dirty="0"/>
              <a:t>  </a:t>
            </a:r>
            <a:r>
              <a:rPr lang="en-US" sz="2000" dirty="0"/>
              <a:t>https://portal.xsede.org/web/xup/knowledge-base/-/kb/document/bdpe</a:t>
            </a:r>
            <a:endParaRPr lang="en-US" sz="2000" dirty="0" smtClean="0"/>
          </a:p>
          <a:p>
            <a:r>
              <a:rPr lang="en-US" dirty="0" smtClean="0"/>
              <a:t>XSEDE </a:t>
            </a:r>
            <a:r>
              <a:rPr lang="en-US" dirty="0"/>
              <a:t>National Integration Toolkit (</a:t>
            </a:r>
            <a:r>
              <a:rPr lang="en-US" dirty="0"/>
              <a:t>XNIT) </a:t>
            </a:r>
            <a:r>
              <a:rPr lang="en-US" sz="2200" dirty="0"/>
              <a:t>https://portal.xsede.org/knowledge-base/-/kb/document/bdwx</a:t>
            </a:r>
            <a:endParaRPr lang="en-US" sz="2200" dirty="0" smtClean="0"/>
          </a:p>
          <a:p>
            <a:r>
              <a:rPr lang="en-US" dirty="0" smtClean="0"/>
              <a:t>Globus Online – File transfer utility, approved for use on XSEDE resources. Globus Connect Server also through engineering process.</a:t>
            </a:r>
          </a:p>
          <a:p>
            <a:r>
              <a:rPr lang="en-US" dirty="0" smtClean="0"/>
              <a:t>UNICORE – </a:t>
            </a:r>
            <a:r>
              <a:rPr lang="en-US" sz="2000" dirty="0" smtClean="0"/>
              <a:t>https://portal.xsede.org/software/unicore</a:t>
            </a:r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C34FF-9CDD-4710-BD28-9AB93A9FFCC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76092"/>
                </a:solidFill>
                <a:latin typeface="Arial"/>
                <a:ea typeface="ＭＳ Ｐゴシック" pitchFamily="-107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76092"/>
                </a:solidFill>
                <a:latin typeface="Arial" pitchFamily="-107" charset="0"/>
                <a:ea typeface="ＭＳ Ｐゴシック" pitchFamily="-107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76092"/>
                </a:solidFill>
                <a:latin typeface="Arial" pitchFamily="-107" charset="0"/>
                <a:ea typeface="ＭＳ Ｐゴシック" pitchFamily="-107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76092"/>
                </a:solidFill>
                <a:latin typeface="Arial" pitchFamily="-107" charset="0"/>
                <a:ea typeface="ＭＳ Ｐゴシック" pitchFamily="-107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76092"/>
                </a:solidFill>
                <a:latin typeface="Arial" pitchFamily="-107" charset="0"/>
                <a:ea typeface="ＭＳ Ｐゴシック" pitchFamily="-107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76092"/>
                </a:solidFill>
                <a:latin typeface="Arial" pitchFamily="-107" charset="0"/>
                <a:ea typeface="ＭＳ Ｐゴシック" pitchFamily="-107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76092"/>
                </a:solidFill>
                <a:latin typeface="Arial" pitchFamily="-107" charset="0"/>
                <a:ea typeface="ＭＳ Ｐゴシック" pitchFamily="-107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76092"/>
                </a:solidFill>
                <a:latin typeface="Arial" pitchFamily="-107" charset="0"/>
                <a:ea typeface="ＭＳ Ｐゴシック" pitchFamily="-107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76092"/>
                </a:solidFill>
                <a:latin typeface="Arial" pitchFamily="-107" charset="0"/>
                <a:ea typeface="ＭＳ Ｐゴシック" pitchFamily="-107" charset="-128"/>
              </a:defRPr>
            </a:lvl9pPr>
          </a:lstStyle>
          <a:p>
            <a:r>
              <a:rPr lang="en-US" dirty="0" smtClean="0"/>
              <a:t>Rocks </a:t>
            </a:r>
            <a:r>
              <a:rPr lang="en-US" dirty="0" smtClean="0"/>
              <a:t>XCBC</a:t>
            </a:r>
            <a:endParaRPr lang="en-US" dirty="0"/>
          </a:p>
        </p:txBody>
      </p:sp>
      <p:sp>
        <p:nvSpPr>
          <p:cNvPr id="4" name="Content Placeholder 7"/>
          <p:cNvSpPr txBox="1">
            <a:spLocks/>
          </p:cNvSpPr>
          <p:nvPr/>
        </p:nvSpPr>
        <p:spPr>
          <a:xfrm>
            <a:off x="457200" y="1066800"/>
            <a:ext cx="8229600" cy="528478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25406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254061"/>
                </a:solidFill>
                <a:latin typeface="+mn-lt"/>
                <a:ea typeface="ＭＳ Ｐゴシック" pitchFamily="-107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254061"/>
                </a:solidFill>
                <a:latin typeface="+mn-lt"/>
                <a:ea typeface="ＭＳ Ｐゴシック" pitchFamily="-107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254061"/>
                </a:solidFill>
                <a:latin typeface="+mn-lt"/>
                <a:ea typeface="ＭＳ Ｐゴシック" pitchFamily="-107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254061"/>
                </a:solidFill>
                <a:latin typeface="+mn-lt"/>
                <a:ea typeface="ＭＳ Ｐゴシック" pitchFamily="-10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Tools to allow cluster administrators to create a XCBC: the “XSEDE-compatible basic </a:t>
            </a:r>
            <a:r>
              <a:rPr lang="en-US" dirty="0" smtClean="0"/>
              <a:t>cluster”</a:t>
            </a:r>
            <a:endParaRPr lang="en-US" dirty="0" smtClean="0"/>
          </a:p>
          <a:p>
            <a:r>
              <a:rPr lang="en-US" dirty="0" smtClean="0"/>
              <a:t>Make your cluster more XSEDE-like</a:t>
            </a:r>
          </a:p>
          <a:p>
            <a:pPr lvl="1"/>
            <a:r>
              <a:rPr lang="en-US" dirty="0" smtClean="0"/>
              <a:t>Eases later transition to larger CI</a:t>
            </a:r>
          </a:p>
          <a:p>
            <a:pPr lvl="1"/>
            <a:r>
              <a:rPr lang="en-US" dirty="0" smtClean="0"/>
              <a:t>Saves investment on development and updates</a:t>
            </a:r>
          </a:p>
          <a:p>
            <a:pPr lvl="1"/>
            <a:r>
              <a:rPr lang="en-US" dirty="0" smtClean="0"/>
              <a:t>Allows researchers to benefit from XSEDE-wide training</a:t>
            </a:r>
          </a:p>
          <a:p>
            <a:pPr lvl="1"/>
            <a:r>
              <a:rPr lang="en-US" dirty="0"/>
              <a:t>Teaches students interested in HPC to operate within a context similar to XSEDE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199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C34FF-9CDD-4710-BD28-9AB93A9FFCC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76092"/>
                </a:solidFill>
                <a:latin typeface="Arial"/>
                <a:ea typeface="ＭＳ Ｐゴシック" pitchFamily="-107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76092"/>
                </a:solidFill>
                <a:latin typeface="Arial" pitchFamily="-107" charset="0"/>
                <a:ea typeface="ＭＳ Ｐゴシック" pitchFamily="-107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76092"/>
                </a:solidFill>
                <a:latin typeface="Arial" pitchFamily="-107" charset="0"/>
                <a:ea typeface="ＭＳ Ｐゴシック" pitchFamily="-107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76092"/>
                </a:solidFill>
                <a:latin typeface="Arial" pitchFamily="-107" charset="0"/>
                <a:ea typeface="ＭＳ Ｐゴシック" pitchFamily="-107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76092"/>
                </a:solidFill>
                <a:latin typeface="Arial" pitchFamily="-107" charset="0"/>
                <a:ea typeface="ＭＳ Ｐゴシック" pitchFamily="-107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76092"/>
                </a:solidFill>
                <a:latin typeface="Arial" pitchFamily="-107" charset="0"/>
                <a:ea typeface="ＭＳ Ｐゴシック" pitchFamily="-107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76092"/>
                </a:solidFill>
                <a:latin typeface="Arial" pitchFamily="-107" charset="0"/>
                <a:ea typeface="ＭＳ Ｐゴシック" pitchFamily="-107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76092"/>
                </a:solidFill>
                <a:latin typeface="Arial" pitchFamily="-107" charset="0"/>
                <a:ea typeface="ＭＳ Ｐゴシック" pitchFamily="-107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76092"/>
                </a:solidFill>
                <a:latin typeface="Arial" pitchFamily="-107" charset="0"/>
                <a:ea typeface="ＭＳ Ｐゴシック" pitchFamily="-107" charset="-128"/>
              </a:defRPr>
            </a:lvl9pPr>
          </a:lstStyle>
          <a:p>
            <a:r>
              <a:rPr lang="en-US" dirty="0" smtClean="0"/>
              <a:t>XCBC notes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1"/>
            <a:ext cx="8229600" cy="419042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25406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254061"/>
                </a:solidFill>
                <a:latin typeface="+mn-lt"/>
                <a:ea typeface="ＭＳ Ｐゴシック" pitchFamily="-107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254061"/>
                </a:solidFill>
                <a:latin typeface="+mn-lt"/>
                <a:ea typeface="ＭＳ Ｐゴシック" pitchFamily="-107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254061"/>
                </a:solidFill>
                <a:latin typeface="+mn-lt"/>
                <a:ea typeface="ＭＳ Ｐゴシック" pitchFamily="-107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254061"/>
                </a:solidFill>
                <a:latin typeface="+mn-lt"/>
                <a:ea typeface="ＭＳ Ｐゴシック" pitchFamily="-10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Maintained </a:t>
            </a:r>
            <a:r>
              <a:rPr lang="en-US" dirty="0"/>
              <a:t>and updated by XSEDE Campus </a:t>
            </a:r>
            <a:r>
              <a:rPr lang="en-US" dirty="0" smtClean="0"/>
              <a:t>Bridging</a:t>
            </a:r>
          </a:p>
          <a:p>
            <a:r>
              <a:rPr lang="en-US" dirty="0" smtClean="0"/>
              <a:t>New cluster?  Rocks ISOs can automate much of the work of setting up a basic XSEDE-like cluster</a:t>
            </a:r>
          </a:p>
        </p:txBody>
      </p:sp>
    </p:spTree>
    <p:extLst>
      <p:ext uri="{BB962C8B-B14F-4D97-AF65-F5344CB8AC3E}">
        <p14:creationId xmlns:p14="http://schemas.microsoft.com/office/powerpoint/2010/main" val="115438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XNIT</a:t>
            </a:r>
            <a:r>
              <a:rPr lang="en-US" dirty="0"/>
              <a:t>: XSEDE National Integration Toolkit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those with an e</a:t>
            </a:r>
            <a:r>
              <a:rPr lang="en-US" dirty="0" smtClean="0"/>
              <a:t>xisting cluster you like </a:t>
            </a:r>
          </a:p>
          <a:p>
            <a:r>
              <a:rPr lang="en-US" dirty="0" smtClean="0"/>
              <a:t>Install </a:t>
            </a:r>
            <a:r>
              <a:rPr lang="en-US" dirty="0" smtClean="0"/>
              <a:t>YUM Repo locally, manage XSEDE packages as if they were part of the </a:t>
            </a:r>
            <a:r>
              <a:rPr lang="en-US" dirty="0" smtClean="0"/>
              <a:t>OS</a:t>
            </a:r>
          </a:p>
          <a:p>
            <a:r>
              <a:rPr lang="en-US" dirty="0"/>
              <a:t>a collection of </a:t>
            </a:r>
            <a:r>
              <a:rPr lang="en-US" dirty="0" smtClean="0"/>
              <a:t>recommended Red </a:t>
            </a:r>
            <a:r>
              <a:rPr lang="en-US" dirty="0"/>
              <a:t>Hat Package Manager (RPM) </a:t>
            </a:r>
            <a:r>
              <a:rPr lang="en-US" dirty="0" smtClean="0"/>
              <a:t>packages</a:t>
            </a:r>
          </a:p>
          <a:p>
            <a:r>
              <a:rPr lang="en-US" dirty="0"/>
              <a:t>packages included in the repository are specific versions and builds of scientific, mathematical, and visualization applications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C34FF-9CDD-4710-BD28-9AB93A9FFCC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xsede-slidese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1881</TotalTime>
  <Words>593</Words>
  <Application>Microsoft Office PowerPoint</Application>
  <PresentationFormat>On-screen Show (4:3)</PresentationFormat>
  <Paragraphs>90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ＭＳ Ｐゴシック</vt:lpstr>
      <vt:lpstr>Arial</vt:lpstr>
      <vt:lpstr>Calibri</vt:lpstr>
      <vt:lpstr>Verdana</vt:lpstr>
      <vt:lpstr>xsede-slideset</vt:lpstr>
      <vt:lpstr>XSEDE’s Campus Bridging Project</vt:lpstr>
      <vt:lpstr>What is XSEDE?</vt:lpstr>
      <vt:lpstr>Campus Bridging</vt:lpstr>
      <vt:lpstr>PowerPoint Presentation</vt:lpstr>
      <vt:lpstr>XSEDE Campus Bridging Initiatives</vt:lpstr>
      <vt:lpstr>Campus Bridging services today</vt:lpstr>
      <vt:lpstr>PowerPoint Presentation</vt:lpstr>
      <vt:lpstr>PowerPoint Presentation</vt:lpstr>
      <vt:lpstr>XNIT: XSEDE National Integration Toolkit </vt:lpstr>
      <vt:lpstr>PowerPoint Presentation</vt:lpstr>
      <vt:lpstr>PowerPoint Presentation</vt:lpstr>
      <vt:lpstr>UNICORE </vt:lpstr>
      <vt:lpstr>PowerPoint Presentation</vt:lpstr>
      <vt:lpstr>PowerPoint Presentation</vt:lpstr>
      <vt:lpstr>PowerPoint Presentation</vt:lpstr>
    </vt:vector>
  </TitlesOfParts>
  <Company>NCSA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Paula Popowski</dc:creator>
  <cp:lastModifiedBy>JFerguson</cp:lastModifiedBy>
  <cp:revision>26</cp:revision>
  <dcterms:created xsi:type="dcterms:W3CDTF">2011-07-07T18:53:50Z</dcterms:created>
  <dcterms:modified xsi:type="dcterms:W3CDTF">2015-09-23T19:41:50Z</dcterms:modified>
</cp:coreProperties>
</file>