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2">
  <p:sldMasterIdLst>
    <p:sldMasterId id="2147483648" r:id="rId1"/>
    <p:sldMasterId id="2147483744" r:id="rId2"/>
  </p:sldMasterIdLst>
  <p:notesMasterIdLst>
    <p:notesMasterId r:id="rId29"/>
  </p:notesMasterIdLst>
  <p:handoutMasterIdLst>
    <p:handoutMasterId r:id="rId30"/>
  </p:handoutMasterIdLst>
  <p:sldIdLst>
    <p:sldId id="257" r:id="rId3"/>
    <p:sldId id="258" r:id="rId4"/>
    <p:sldId id="261"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2" r:id="rId23"/>
    <p:sldId id="281" r:id="rId24"/>
    <p:sldId id="283" r:id="rId25"/>
    <p:sldId id="285" r:id="rId26"/>
    <p:sldId id="284" r:id="rId27"/>
    <p:sldId id="286" r:id="rId28"/>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rgbClr val="FFFFFF"/>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rgbClr val="FFFFFF"/>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rgbClr val="FFFFFF"/>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rgbClr val="FFFFFF"/>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rgbClr val="FFFFFF"/>
        </a:solidFill>
        <a:latin typeface="Times New Roman" panose="02020603050405020304" pitchFamily="18" charset="0"/>
        <a:ea typeface="+mn-ea"/>
        <a:cs typeface="+mn-cs"/>
      </a:defRPr>
    </a:lvl5pPr>
    <a:lvl6pPr marL="2286000" algn="l" defTabSz="914400" rtl="0" eaLnBrk="1" latinLnBrk="0" hangingPunct="1">
      <a:defRPr sz="2000" kern="1200">
        <a:solidFill>
          <a:srgbClr val="FFFFFF"/>
        </a:solidFill>
        <a:latin typeface="Times New Roman" panose="02020603050405020304" pitchFamily="18" charset="0"/>
        <a:ea typeface="+mn-ea"/>
        <a:cs typeface="+mn-cs"/>
      </a:defRPr>
    </a:lvl6pPr>
    <a:lvl7pPr marL="2743200" algn="l" defTabSz="914400" rtl="0" eaLnBrk="1" latinLnBrk="0" hangingPunct="1">
      <a:defRPr sz="2000" kern="1200">
        <a:solidFill>
          <a:srgbClr val="FFFFFF"/>
        </a:solidFill>
        <a:latin typeface="Times New Roman" panose="02020603050405020304" pitchFamily="18" charset="0"/>
        <a:ea typeface="+mn-ea"/>
        <a:cs typeface="+mn-cs"/>
      </a:defRPr>
    </a:lvl7pPr>
    <a:lvl8pPr marL="3200400" algn="l" defTabSz="914400" rtl="0" eaLnBrk="1" latinLnBrk="0" hangingPunct="1">
      <a:defRPr sz="2000" kern="1200">
        <a:solidFill>
          <a:srgbClr val="FFFFFF"/>
        </a:solidFill>
        <a:latin typeface="Times New Roman" panose="02020603050405020304" pitchFamily="18" charset="0"/>
        <a:ea typeface="+mn-ea"/>
        <a:cs typeface="+mn-cs"/>
      </a:defRPr>
    </a:lvl8pPr>
    <a:lvl9pPr marL="3657600" algn="l" defTabSz="914400" rtl="0" eaLnBrk="1" latinLnBrk="0" hangingPunct="1">
      <a:defRPr sz="2000" kern="1200">
        <a:solidFill>
          <a:srgbClr val="FFFFFF"/>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993300"/>
    <a:srgbClr val="A50021"/>
    <a:srgbClr val="800000"/>
    <a:srgbClr val="0033CC"/>
    <a:srgbClr val="FF9900"/>
    <a:srgbClr val="18B2B6"/>
    <a:srgbClr val="CC3300"/>
    <a:srgbClr val="22222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24" autoAdjust="0"/>
    <p:restoredTop sz="94531" autoAdjust="0"/>
  </p:normalViewPr>
  <p:slideViewPr>
    <p:cSldViewPr>
      <p:cViewPr varScale="1">
        <p:scale>
          <a:sx n="74" d="100"/>
          <a:sy n="74" d="100"/>
        </p:scale>
        <p:origin x="144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142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defRPr>
            </a:lvl1pPr>
          </a:lstStyle>
          <a:p>
            <a:pPr>
              <a:defRPr/>
            </a:pPr>
            <a:endParaRPr lang="en-US"/>
          </a:p>
        </p:txBody>
      </p:sp>
      <p:sp>
        <p:nvSpPr>
          <p:cNvPr id="1228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endParaRPr lang="en-US"/>
          </a:p>
        </p:txBody>
      </p:sp>
      <p:sp>
        <p:nvSpPr>
          <p:cNvPr id="1228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endParaRPr lang="en-US"/>
          </a:p>
        </p:txBody>
      </p:sp>
      <p:sp>
        <p:nvSpPr>
          <p:cNvPr id="1228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B5885A4F-8069-4845-9BE3-0FF6D4C91C8F}" type="slidenum">
              <a:rPr lang="en-US" altLang="en-US"/>
              <a:pPr>
                <a:defRPr/>
              </a:pPr>
              <a:t>‹#›</a:t>
            </a:fld>
            <a:endParaRPr lang="en-US" altLang="en-US"/>
          </a:p>
        </p:txBody>
      </p:sp>
    </p:spTree>
    <p:extLst>
      <p:ext uri="{BB962C8B-B14F-4D97-AF65-F5344CB8AC3E}">
        <p14:creationId xmlns:p14="http://schemas.microsoft.com/office/powerpoint/2010/main" val="4061637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2A5C38CB-6E64-4CC8-B5DC-1D9810441CC7}" type="slidenum">
              <a:rPr lang="en-US" altLang="en-US"/>
              <a:pPr>
                <a:defRPr/>
              </a:pPr>
              <a:t>‹#›</a:t>
            </a:fld>
            <a:endParaRPr lang="en-US" altLang="en-US"/>
          </a:p>
        </p:txBody>
      </p:sp>
    </p:spTree>
    <p:extLst>
      <p:ext uri="{BB962C8B-B14F-4D97-AF65-F5344CB8AC3E}">
        <p14:creationId xmlns:p14="http://schemas.microsoft.com/office/powerpoint/2010/main" val="37166274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7BCA044-127F-4382-A475-8384CE5862DA}" type="slidenum">
              <a:rPr lang="en-US" altLang="en-US" smtClean="0"/>
              <a:pPr>
                <a:spcBef>
                  <a:spcPct val="0"/>
                </a:spcBef>
              </a:pPr>
              <a:t>1</a:t>
            </a:fld>
            <a:endParaRPr lang="en-US" alt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6363923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10</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977723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11</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418730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12</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31059850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13</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1258330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14</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2469440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15</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3926312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16</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22027301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17</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351582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18</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30465826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19</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850336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CC55E4A-82CD-4C1D-ACB9-53C328CBD7D2}" type="slidenum">
              <a:rPr lang="en-US" altLang="en-US" smtClean="0"/>
              <a:pPr>
                <a:spcBef>
                  <a:spcPct val="0"/>
                </a:spcBef>
              </a:pPr>
              <a:t>2</a:t>
            </a:fld>
            <a:endParaRPr lang="en-US"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36706459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20</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19574228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21</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10831775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22</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13479618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23</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17178138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24</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26022003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CC55E4A-82CD-4C1D-ACB9-53C328CBD7D2}" type="slidenum">
              <a:rPr lang="en-US" altLang="en-US" smtClean="0"/>
              <a:pPr>
                <a:spcBef>
                  <a:spcPct val="0"/>
                </a:spcBef>
              </a:pPr>
              <a:t>25</a:t>
            </a:fld>
            <a:endParaRPr lang="en-US"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34794008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CC55E4A-82CD-4C1D-ACB9-53C328CBD7D2}" type="slidenum">
              <a:rPr lang="en-US" altLang="en-US" smtClean="0"/>
              <a:pPr>
                <a:spcBef>
                  <a:spcPct val="0"/>
                </a:spcBef>
              </a:pPr>
              <a:t>26</a:t>
            </a:fld>
            <a:endParaRPr lang="en-US"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2238736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3</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2639770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2F53D24-BA9F-4E5C-9D0A-CD885616B145}" type="slidenum">
              <a:rPr lang="en-US" altLang="en-US" smtClean="0"/>
              <a:pPr>
                <a:spcBef>
                  <a:spcPct val="0"/>
                </a:spcBef>
              </a:pPr>
              <a:t>4</a:t>
            </a:fld>
            <a:endParaRPr lang="en-US" alt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4085578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06431F4-60E2-406D-9DAF-3884E6D0090E}" type="slidenum">
              <a:rPr lang="en-US" altLang="en-US" smtClean="0"/>
              <a:pPr>
                <a:spcBef>
                  <a:spcPct val="0"/>
                </a:spcBef>
              </a:pPr>
              <a:t>5</a:t>
            </a:fld>
            <a:endParaRPr lang="en-US" alt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2439017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6</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2504918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7</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3622524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8</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3178048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7A97B1-AAA2-4CEB-BC57-4F3ACCFDDAF1}" type="slidenum">
              <a:rPr lang="en-US" altLang="en-US" smtClean="0"/>
              <a:pPr>
                <a:spcBef>
                  <a:spcPct val="0"/>
                </a:spcBef>
              </a:pPr>
              <a:t>9</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123788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124200"/>
            <a:ext cx="7772400" cy="838200"/>
          </a:xfrm>
        </p:spPr>
        <p:txBody>
          <a:bodyPr/>
          <a:lstStyle>
            <a:lvl1pPr>
              <a:defRPr sz="4400"/>
            </a:lvl1pPr>
          </a:lstStyle>
          <a:p>
            <a:r>
              <a:rPr lang="en-US"/>
              <a:t>Click to edit Master title style</a:t>
            </a:r>
          </a:p>
        </p:txBody>
      </p:sp>
      <p:sp>
        <p:nvSpPr>
          <p:cNvPr id="4099" name="Rectangle 3"/>
          <p:cNvSpPr>
            <a:spLocks noGrp="1" noChangeArrowheads="1"/>
          </p:cNvSpPr>
          <p:nvPr>
            <p:ph type="subTitle" idx="1"/>
          </p:nvPr>
        </p:nvSpPr>
        <p:spPr>
          <a:xfrm>
            <a:off x="1371600" y="4191000"/>
            <a:ext cx="6248400" cy="990600"/>
          </a:xfrm>
        </p:spPr>
        <p:txBody>
          <a:bodyPr/>
          <a:lstStyle>
            <a:lvl1pPr marL="0" indent="0" algn="ctr">
              <a:buFontTx/>
              <a:buNone/>
              <a:defRPr sz="4300" b="1"/>
            </a:lvl1pPr>
          </a:lstStyle>
          <a:p>
            <a:r>
              <a:rPr lang="en-US"/>
              <a:t>Click to edit Master subtitle style</a:t>
            </a:r>
          </a:p>
        </p:txBody>
      </p:sp>
      <p:sp>
        <p:nvSpPr>
          <p:cNvPr id="4" name="Rectangle 4"/>
          <p:cNvSpPr>
            <a:spLocks noGrp="1" noChangeArrowheads="1"/>
          </p:cNvSpPr>
          <p:nvPr>
            <p:ph type="dt" sz="half" idx="10"/>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400">
                <a:solidFill>
                  <a:srgbClr val="222222"/>
                </a:solidFill>
              </a:defRPr>
            </a:lvl1pPr>
          </a:lstStyle>
          <a:p>
            <a:pPr>
              <a:defRPr/>
            </a:pPr>
            <a:endParaRPr lang="en-US"/>
          </a:p>
        </p:txBody>
      </p:sp>
      <p:sp>
        <p:nvSpPr>
          <p:cNvPr id="5" name="Rectangle 5"/>
          <p:cNvSpPr>
            <a:spLocks noGrp="1" noChangeArrowheads="1"/>
          </p:cNvSpPr>
          <p:nvPr>
            <p:ph type="ftr" sz="quarter" idx="11"/>
          </p:nvPr>
        </p:nvSpPr>
        <p:spPr>
          <a:xfrm>
            <a:off x="3124200" y="6248400"/>
            <a:ext cx="2895600" cy="457200"/>
          </a:xfrm>
        </p:spPr>
        <p:txBody>
          <a:bodyPr/>
          <a:lstStyle>
            <a:lvl1pPr algn="ctr">
              <a:defRPr>
                <a:latin typeface="Times New Roman" pitchFamily="18" charset="0"/>
              </a:defRPr>
            </a:lvl1pPr>
          </a:lstStyle>
          <a:p>
            <a:pPr>
              <a:defRPr/>
            </a:pPr>
            <a:endParaRPr lang="en-US"/>
          </a:p>
        </p:txBody>
      </p:sp>
      <p:sp>
        <p:nvSpPr>
          <p:cNvPr id="6" name="Rectangle 6"/>
          <p:cNvSpPr>
            <a:spLocks noGrp="1" noChangeArrowheads="1"/>
          </p:cNvSpPr>
          <p:nvPr>
            <p:ph type="sldNum" sz="quarter" idx="12"/>
          </p:nvPr>
        </p:nvSpPr>
        <p:spPr>
          <a:xfrm>
            <a:off x="6553200" y="6248400"/>
            <a:ext cx="1905000" cy="457200"/>
          </a:xfrm>
        </p:spPr>
        <p:txBody>
          <a:bodyPr/>
          <a:lstStyle>
            <a:lvl1pPr>
              <a:defRPr>
                <a:latin typeface="Times New Roman" panose="02020603050405020304" pitchFamily="18" charset="0"/>
              </a:defRPr>
            </a:lvl1pPr>
          </a:lstStyle>
          <a:p>
            <a:pPr>
              <a:defRPr/>
            </a:pPr>
            <a:fld id="{6762B39D-FC0A-4C15-9065-7BE6B54D20A8}" type="slidenum">
              <a:rPr lang="en-US" altLang="en-US"/>
              <a:pPr>
                <a:defRPr/>
              </a:pPr>
              <a:t>‹#›</a:t>
            </a:fld>
            <a:endParaRPr lang="en-US" altLang="en-US"/>
          </a:p>
        </p:txBody>
      </p:sp>
    </p:spTree>
    <p:extLst>
      <p:ext uri="{BB962C8B-B14F-4D97-AF65-F5344CB8AC3E}">
        <p14:creationId xmlns:p14="http://schemas.microsoft.com/office/powerpoint/2010/main" val="4111693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5A310E8-A291-4A23-95AB-0797E2E48ABE}" type="slidenum">
              <a:rPr lang="en-US" altLang="en-US"/>
              <a:pPr>
                <a:defRPr/>
              </a:pPr>
              <a:t>‹#›</a:t>
            </a:fld>
            <a:endParaRPr lang="en-US" altLang="en-US"/>
          </a:p>
        </p:txBody>
      </p:sp>
    </p:spTree>
    <p:extLst>
      <p:ext uri="{BB962C8B-B14F-4D97-AF65-F5344CB8AC3E}">
        <p14:creationId xmlns:p14="http://schemas.microsoft.com/office/powerpoint/2010/main" val="2744038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381000"/>
            <a:ext cx="20193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81000"/>
            <a:ext cx="59055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F087FB7-29D0-4CC6-9D65-829374F29A9F}" type="slidenum">
              <a:rPr lang="en-US" altLang="en-US"/>
              <a:pPr>
                <a:defRPr/>
              </a:pPr>
              <a:t>‹#›</a:t>
            </a:fld>
            <a:endParaRPr lang="en-US" altLang="en-US"/>
          </a:p>
        </p:txBody>
      </p:sp>
    </p:spTree>
    <p:extLst>
      <p:ext uri="{BB962C8B-B14F-4D97-AF65-F5344CB8AC3E}">
        <p14:creationId xmlns:p14="http://schemas.microsoft.com/office/powerpoint/2010/main" val="893990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7DC0ABD-A132-4F58-BD77-F2A25381F09B}" type="slidenum">
              <a:rPr lang="en-US" altLang="en-US"/>
              <a:pPr>
                <a:defRPr/>
              </a:pPr>
              <a:t>‹#›</a:t>
            </a:fld>
            <a:endParaRPr lang="en-US" altLang="en-US"/>
          </a:p>
        </p:txBody>
      </p:sp>
    </p:spTree>
    <p:extLst>
      <p:ext uri="{BB962C8B-B14F-4D97-AF65-F5344CB8AC3E}">
        <p14:creationId xmlns:p14="http://schemas.microsoft.com/office/powerpoint/2010/main" val="5795971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2D4ED9-9584-4700-BB38-A642978B8A12}" type="slidenum">
              <a:rPr lang="en-US" altLang="en-US"/>
              <a:pPr>
                <a:defRPr/>
              </a:pPr>
              <a:t>‹#›</a:t>
            </a:fld>
            <a:endParaRPr lang="en-US" altLang="en-US"/>
          </a:p>
        </p:txBody>
      </p:sp>
    </p:spTree>
    <p:extLst>
      <p:ext uri="{BB962C8B-B14F-4D97-AF65-F5344CB8AC3E}">
        <p14:creationId xmlns:p14="http://schemas.microsoft.com/office/powerpoint/2010/main" val="842907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EED975-85BD-480F-A116-53E4F396C06B}" type="slidenum">
              <a:rPr lang="en-US" altLang="en-US"/>
              <a:pPr>
                <a:defRPr/>
              </a:pPr>
              <a:t>‹#›</a:t>
            </a:fld>
            <a:endParaRPr lang="en-US" altLang="en-US"/>
          </a:p>
        </p:txBody>
      </p:sp>
    </p:spTree>
    <p:extLst>
      <p:ext uri="{BB962C8B-B14F-4D97-AF65-F5344CB8AC3E}">
        <p14:creationId xmlns:p14="http://schemas.microsoft.com/office/powerpoint/2010/main" val="9305175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76400"/>
            <a:ext cx="3962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962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A39FDF8-F015-4801-9526-B55B3C8351F7}" type="slidenum">
              <a:rPr lang="en-US" altLang="en-US"/>
              <a:pPr>
                <a:defRPr/>
              </a:pPr>
              <a:t>‹#›</a:t>
            </a:fld>
            <a:endParaRPr lang="en-US" altLang="en-US"/>
          </a:p>
        </p:txBody>
      </p:sp>
    </p:spTree>
    <p:extLst>
      <p:ext uri="{BB962C8B-B14F-4D97-AF65-F5344CB8AC3E}">
        <p14:creationId xmlns:p14="http://schemas.microsoft.com/office/powerpoint/2010/main" val="2627203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1623CD7-7ACF-46E8-81F6-9D1F9C1929B3}" type="slidenum">
              <a:rPr lang="en-US" altLang="en-US"/>
              <a:pPr>
                <a:defRPr/>
              </a:pPr>
              <a:t>‹#›</a:t>
            </a:fld>
            <a:endParaRPr lang="en-US" altLang="en-US"/>
          </a:p>
        </p:txBody>
      </p:sp>
    </p:spTree>
    <p:extLst>
      <p:ext uri="{BB962C8B-B14F-4D97-AF65-F5344CB8AC3E}">
        <p14:creationId xmlns:p14="http://schemas.microsoft.com/office/powerpoint/2010/main" val="5134679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16E531E-65F0-4757-AE12-7DE95A52A477}" type="slidenum">
              <a:rPr lang="en-US" altLang="en-US"/>
              <a:pPr>
                <a:defRPr/>
              </a:pPr>
              <a:t>‹#›</a:t>
            </a:fld>
            <a:endParaRPr lang="en-US" altLang="en-US"/>
          </a:p>
        </p:txBody>
      </p:sp>
    </p:spTree>
    <p:extLst>
      <p:ext uri="{BB962C8B-B14F-4D97-AF65-F5344CB8AC3E}">
        <p14:creationId xmlns:p14="http://schemas.microsoft.com/office/powerpoint/2010/main" val="16725468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FCD978F-1B0F-4E61-B882-4DD22D348F77}" type="slidenum">
              <a:rPr lang="en-US" altLang="en-US"/>
              <a:pPr>
                <a:defRPr/>
              </a:pPr>
              <a:t>‹#›</a:t>
            </a:fld>
            <a:endParaRPr lang="en-US" altLang="en-US"/>
          </a:p>
        </p:txBody>
      </p:sp>
    </p:spTree>
    <p:extLst>
      <p:ext uri="{BB962C8B-B14F-4D97-AF65-F5344CB8AC3E}">
        <p14:creationId xmlns:p14="http://schemas.microsoft.com/office/powerpoint/2010/main" val="31031881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A38F3C4-C6A2-4CD3-ACA6-40DF589E1A16}" type="slidenum">
              <a:rPr lang="en-US" altLang="en-US"/>
              <a:pPr>
                <a:defRPr/>
              </a:pPr>
              <a:t>‹#›</a:t>
            </a:fld>
            <a:endParaRPr lang="en-US" altLang="en-US"/>
          </a:p>
        </p:txBody>
      </p:sp>
    </p:spTree>
    <p:extLst>
      <p:ext uri="{BB962C8B-B14F-4D97-AF65-F5344CB8AC3E}">
        <p14:creationId xmlns:p14="http://schemas.microsoft.com/office/powerpoint/2010/main" val="222448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DF834EBA-2D07-481E-8AC1-1D84820D2418}" type="slidenum">
              <a:rPr lang="en-US" altLang="en-US"/>
              <a:pPr>
                <a:defRPr/>
              </a:pPr>
              <a:t>‹#›</a:t>
            </a:fld>
            <a:endParaRPr lang="en-US" altLang="en-US"/>
          </a:p>
        </p:txBody>
      </p:sp>
    </p:spTree>
    <p:extLst>
      <p:ext uri="{BB962C8B-B14F-4D97-AF65-F5344CB8AC3E}">
        <p14:creationId xmlns:p14="http://schemas.microsoft.com/office/powerpoint/2010/main" val="27497213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59385D2-CB76-4324-870C-F47C509DB67D}" type="slidenum">
              <a:rPr lang="en-US" altLang="en-US"/>
              <a:pPr>
                <a:defRPr/>
              </a:pPr>
              <a:t>‹#›</a:t>
            </a:fld>
            <a:endParaRPr lang="en-US" altLang="en-US"/>
          </a:p>
        </p:txBody>
      </p:sp>
    </p:spTree>
    <p:extLst>
      <p:ext uri="{BB962C8B-B14F-4D97-AF65-F5344CB8AC3E}">
        <p14:creationId xmlns:p14="http://schemas.microsoft.com/office/powerpoint/2010/main" val="21345565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BF6C22-1631-4D0A-83B9-6A24C8D99414}" type="slidenum">
              <a:rPr lang="en-US" altLang="en-US"/>
              <a:pPr>
                <a:defRPr/>
              </a:pPr>
              <a:t>‹#›</a:t>
            </a:fld>
            <a:endParaRPr lang="en-US" altLang="en-US"/>
          </a:p>
        </p:txBody>
      </p:sp>
    </p:spTree>
    <p:extLst>
      <p:ext uri="{BB962C8B-B14F-4D97-AF65-F5344CB8AC3E}">
        <p14:creationId xmlns:p14="http://schemas.microsoft.com/office/powerpoint/2010/main" val="5670956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381000"/>
            <a:ext cx="20193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81000"/>
            <a:ext cx="59055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364F21-CF3D-4694-9DFC-B63A66ED9E99}" type="slidenum">
              <a:rPr lang="en-US" altLang="en-US"/>
              <a:pPr>
                <a:defRPr/>
              </a:pPr>
              <a:t>‹#›</a:t>
            </a:fld>
            <a:endParaRPr lang="en-US" altLang="en-US"/>
          </a:p>
        </p:txBody>
      </p:sp>
    </p:spTree>
    <p:extLst>
      <p:ext uri="{BB962C8B-B14F-4D97-AF65-F5344CB8AC3E}">
        <p14:creationId xmlns:p14="http://schemas.microsoft.com/office/powerpoint/2010/main" val="89324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802DD784-5295-4894-B70F-343B9513979E}" type="slidenum">
              <a:rPr lang="en-US" altLang="en-US"/>
              <a:pPr>
                <a:defRPr/>
              </a:pPr>
              <a:t>‹#›</a:t>
            </a:fld>
            <a:endParaRPr lang="en-US" altLang="en-US"/>
          </a:p>
        </p:txBody>
      </p:sp>
    </p:spTree>
    <p:extLst>
      <p:ext uri="{BB962C8B-B14F-4D97-AF65-F5344CB8AC3E}">
        <p14:creationId xmlns:p14="http://schemas.microsoft.com/office/powerpoint/2010/main" val="4032314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76400"/>
            <a:ext cx="3962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962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BD5664D7-DDF8-421A-9130-BA90D021F5F9}" type="slidenum">
              <a:rPr lang="en-US" altLang="en-US"/>
              <a:pPr>
                <a:defRPr/>
              </a:pPr>
              <a:t>‹#›</a:t>
            </a:fld>
            <a:endParaRPr lang="en-US" altLang="en-US"/>
          </a:p>
        </p:txBody>
      </p:sp>
    </p:spTree>
    <p:extLst>
      <p:ext uri="{BB962C8B-B14F-4D97-AF65-F5344CB8AC3E}">
        <p14:creationId xmlns:p14="http://schemas.microsoft.com/office/powerpoint/2010/main" val="62182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2A5F31D1-7D96-42D6-81F5-89AFC3BEB7C1}" type="slidenum">
              <a:rPr lang="en-US" altLang="en-US"/>
              <a:pPr>
                <a:defRPr/>
              </a:pPr>
              <a:t>‹#›</a:t>
            </a:fld>
            <a:endParaRPr lang="en-US" altLang="en-US"/>
          </a:p>
        </p:txBody>
      </p:sp>
    </p:spTree>
    <p:extLst>
      <p:ext uri="{BB962C8B-B14F-4D97-AF65-F5344CB8AC3E}">
        <p14:creationId xmlns:p14="http://schemas.microsoft.com/office/powerpoint/2010/main" val="153084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DE88B5BB-5169-4473-A81F-D91800C041BC}" type="slidenum">
              <a:rPr lang="en-US" altLang="en-US"/>
              <a:pPr>
                <a:defRPr/>
              </a:pPr>
              <a:t>‹#›</a:t>
            </a:fld>
            <a:endParaRPr lang="en-US" altLang="en-US"/>
          </a:p>
        </p:txBody>
      </p:sp>
    </p:spTree>
    <p:extLst>
      <p:ext uri="{BB962C8B-B14F-4D97-AF65-F5344CB8AC3E}">
        <p14:creationId xmlns:p14="http://schemas.microsoft.com/office/powerpoint/2010/main" val="2260659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650224A2-AF4C-4B1B-9FED-7E8EB136AA0E}" type="slidenum">
              <a:rPr lang="en-US" altLang="en-US"/>
              <a:pPr>
                <a:defRPr/>
              </a:pPr>
              <a:t>‹#›</a:t>
            </a:fld>
            <a:endParaRPr lang="en-US" altLang="en-US"/>
          </a:p>
        </p:txBody>
      </p:sp>
    </p:spTree>
    <p:extLst>
      <p:ext uri="{BB962C8B-B14F-4D97-AF65-F5344CB8AC3E}">
        <p14:creationId xmlns:p14="http://schemas.microsoft.com/office/powerpoint/2010/main" val="4242028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3DA224B7-06DF-4F23-BCEA-3D6BE6700805}" type="slidenum">
              <a:rPr lang="en-US" altLang="en-US"/>
              <a:pPr>
                <a:defRPr/>
              </a:pPr>
              <a:t>‹#›</a:t>
            </a:fld>
            <a:endParaRPr lang="en-US" altLang="en-US"/>
          </a:p>
        </p:txBody>
      </p:sp>
    </p:spTree>
    <p:extLst>
      <p:ext uri="{BB962C8B-B14F-4D97-AF65-F5344CB8AC3E}">
        <p14:creationId xmlns:p14="http://schemas.microsoft.com/office/powerpoint/2010/main" val="1964605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9062D04D-CFCF-42DF-8EB2-C744D3AA1415}" type="slidenum">
              <a:rPr lang="en-US" altLang="en-US"/>
              <a:pPr>
                <a:defRPr/>
              </a:pPr>
              <a:t>‹#›</a:t>
            </a:fld>
            <a:endParaRPr lang="en-US" altLang="en-US"/>
          </a:p>
        </p:txBody>
      </p:sp>
    </p:spTree>
    <p:extLst>
      <p:ext uri="{BB962C8B-B14F-4D97-AF65-F5344CB8AC3E}">
        <p14:creationId xmlns:p14="http://schemas.microsoft.com/office/powerpoint/2010/main" val="1504242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381000"/>
            <a:ext cx="8077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33400" y="1676400"/>
            <a:ext cx="8077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33400" y="6324600"/>
            <a:ext cx="5867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222222"/>
                </a:solidFill>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324600"/>
            <a:ext cx="2057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222222"/>
                </a:solidFill>
                <a:latin typeface="Arial" panose="020B0604020202020204" pitchFamily="34" charset="0"/>
              </a:defRPr>
            </a:lvl1pPr>
          </a:lstStyle>
          <a:p>
            <a:pPr>
              <a:defRPr/>
            </a:pPr>
            <a:fld id="{45A9E2A6-ECF9-435A-953E-261AA479613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77" r:id="rId1"/>
    <p:sldLayoutId id="2147484056" r:id="rId2"/>
    <p:sldLayoutId id="2147484057" r:id="rId3"/>
    <p:sldLayoutId id="2147484058" r:id="rId4"/>
    <p:sldLayoutId id="2147484059" r:id="rId5"/>
    <p:sldLayoutId id="2147484060" r:id="rId6"/>
    <p:sldLayoutId id="2147484061" r:id="rId7"/>
    <p:sldLayoutId id="2147484062" r:id="rId8"/>
    <p:sldLayoutId id="2147484063" r:id="rId9"/>
    <p:sldLayoutId id="2147484064" r:id="rId10"/>
    <p:sldLayoutId id="2147484065" r:id="rId11"/>
  </p:sldLayoutIdLst>
  <p:hf hdr="0" ftr="0" dt="0"/>
  <p:txStyles>
    <p:titleStyle>
      <a:lvl1pPr algn="ctr" rtl="0" eaLnBrk="0" fontAlgn="base" hangingPunct="0">
        <a:spcBef>
          <a:spcPct val="0"/>
        </a:spcBef>
        <a:spcAft>
          <a:spcPct val="0"/>
        </a:spcAft>
        <a:defRPr sz="3600">
          <a:solidFill>
            <a:srgbClr val="222222"/>
          </a:solidFill>
          <a:latin typeface="+mj-lt"/>
          <a:ea typeface="+mj-ea"/>
          <a:cs typeface="+mj-cs"/>
        </a:defRPr>
      </a:lvl1pPr>
      <a:lvl2pPr algn="ctr" rtl="0" eaLnBrk="0" fontAlgn="base" hangingPunct="0">
        <a:spcBef>
          <a:spcPct val="0"/>
        </a:spcBef>
        <a:spcAft>
          <a:spcPct val="0"/>
        </a:spcAft>
        <a:defRPr sz="3600">
          <a:solidFill>
            <a:srgbClr val="222222"/>
          </a:solidFill>
          <a:latin typeface="Arial" charset="0"/>
        </a:defRPr>
      </a:lvl2pPr>
      <a:lvl3pPr algn="ctr" rtl="0" eaLnBrk="0" fontAlgn="base" hangingPunct="0">
        <a:spcBef>
          <a:spcPct val="0"/>
        </a:spcBef>
        <a:spcAft>
          <a:spcPct val="0"/>
        </a:spcAft>
        <a:defRPr sz="3600">
          <a:solidFill>
            <a:srgbClr val="222222"/>
          </a:solidFill>
          <a:latin typeface="Arial" charset="0"/>
        </a:defRPr>
      </a:lvl3pPr>
      <a:lvl4pPr algn="ctr" rtl="0" eaLnBrk="0" fontAlgn="base" hangingPunct="0">
        <a:spcBef>
          <a:spcPct val="0"/>
        </a:spcBef>
        <a:spcAft>
          <a:spcPct val="0"/>
        </a:spcAft>
        <a:defRPr sz="3600">
          <a:solidFill>
            <a:srgbClr val="222222"/>
          </a:solidFill>
          <a:latin typeface="Arial" charset="0"/>
        </a:defRPr>
      </a:lvl4pPr>
      <a:lvl5pPr algn="ctr" rtl="0" eaLnBrk="0" fontAlgn="base" hangingPunct="0">
        <a:spcBef>
          <a:spcPct val="0"/>
        </a:spcBef>
        <a:spcAft>
          <a:spcPct val="0"/>
        </a:spcAft>
        <a:defRPr sz="3600">
          <a:solidFill>
            <a:srgbClr val="222222"/>
          </a:solidFill>
          <a:latin typeface="Arial" charset="0"/>
        </a:defRPr>
      </a:lvl5pPr>
      <a:lvl6pPr marL="457200" algn="ctr" rtl="0" fontAlgn="base">
        <a:spcBef>
          <a:spcPct val="0"/>
        </a:spcBef>
        <a:spcAft>
          <a:spcPct val="0"/>
        </a:spcAft>
        <a:defRPr sz="3600">
          <a:solidFill>
            <a:srgbClr val="222222"/>
          </a:solidFill>
          <a:latin typeface="Arial" charset="0"/>
        </a:defRPr>
      </a:lvl6pPr>
      <a:lvl7pPr marL="914400" algn="ctr" rtl="0" fontAlgn="base">
        <a:spcBef>
          <a:spcPct val="0"/>
        </a:spcBef>
        <a:spcAft>
          <a:spcPct val="0"/>
        </a:spcAft>
        <a:defRPr sz="3600">
          <a:solidFill>
            <a:srgbClr val="222222"/>
          </a:solidFill>
          <a:latin typeface="Arial" charset="0"/>
        </a:defRPr>
      </a:lvl7pPr>
      <a:lvl8pPr marL="1371600" algn="ctr" rtl="0" fontAlgn="base">
        <a:spcBef>
          <a:spcPct val="0"/>
        </a:spcBef>
        <a:spcAft>
          <a:spcPct val="0"/>
        </a:spcAft>
        <a:defRPr sz="3600">
          <a:solidFill>
            <a:srgbClr val="222222"/>
          </a:solidFill>
          <a:latin typeface="Arial" charset="0"/>
        </a:defRPr>
      </a:lvl8pPr>
      <a:lvl9pPr marL="1828800" algn="ctr" rtl="0" fontAlgn="base">
        <a:spcBef>
          <a:spcPct val="0"/>
        </a:spcBef>
        <a:spcAft>
          <a:spcPct val="0"/>
        </a:spcAft>
        <a:defRPr sz="3600">
          <a:solidFill>
            <a:srgbClr val="222222"/>
          </a:solidFill>
          <a:latin typeface="Arial" charset="0"/>
        </a:defRPr>
      </a:lvl9pPr>
    </p:titleStyle>
    <p:bodyStyle>
      <a:lvl1pPr marL="342900" indent="-342900" algn="l" rtl="0" eaLnBrk="0" fontAlgn="base" hangingPunct="0">
        <a:spcBef>
          <a:spcPct val="20000"/>
        </a:spcBef>
        <a:spcAft>
          <a:spcPct val="0"/>
        </a:spcAft>
        <a:buChar char="•"/>
        <a:defRPr sz="2600">
          <a:solidFill>
            <a:srgbClr val="222222"/>
          </a:solidFill>
          <a:latin typeface="+mn-lt"/>
          <a:ea typeface="+mn-ea"/>
          <a:cs typeface="+mn-cs"/>
        </a:defRPr>
      </a:lvl1pPr>
      <a:lvl2pPr marL="742950" indent="-285750" algn="l" rtl="0" eaLnBrk="0" fontAlgn="base" hangingPunct="0">
        <a:spcBef>
          <a:spcPct val="20000"/>
        </a:spcBef>
        <a:spcAft>
          <a:spcPct val="0"/>
        </a:spcAft>
        <a:buChar char="–"/>
        <a:defRPr sz="2400">
          <a:solidFill>
            <a:srgbClr val="222222"/>
          </a:solidFill>
          <a:latin typeface="+mn-lt"/>
        </a:defRPr>
      </a:lvl2pPr>
      <a:lvl3pPr marL="1143000" indent="-228600" algn="l" rtl="0" eaLnBrk="0" fontAlgn="base" hangingPunct="0">
        <a:spcBef>
          <a:spcPct val="20000"/>
        </a:spcBef>
        <a:spcAft>
          <a:spcPct val="0"/>
        </a:spcAft>
        <a:buChar char="•"/>
        <a:defRPr sz="2200">
          <a:solidFill>
            <a:srgbClr val="222222"/>
          </a:solidFill>
          <a:latin typeface="+mn-lt"/>
        </a:defRPr>
      </a:lvl3pPr>
      <a:lvl4pPr marL="1600200" indent="-228600" algn="l" rtl="0" eaLnBrk="0" fontAlgn="base" hangingPunct="0">
        <a:spcBef>
          <a:spcPct val="20000"/>
        </a:spcBef>
        <a:spcAft>
          <a:spcPct val="0"/>
        </a:spcAft>
        <a:buChar char="–"/>
        <a:defRPr sz="2200">
          <a:solidFill>
            <a:srgbClr val="222222"/>
          </a:solidFill>
          <a:latin typeface="+mn-lt"/>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3400" y="381000"/>
            <a:ext cx="8077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533400" y="1676400"/>
            <a:ext cx="8077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Rectangle 4"/>
          <p:cNvSpPr>
            <a:spLocks noGrp="1" noChangeArrowheads="1"/>
          </p:cNvSpPr>
          <p:nvPr>
            <p:ph type="dt" sz="half" idx="2"/>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400">
                <a:solidFill>
                  <a:srgbClr val="222222"/>
                </a:solidFill>
                <a:latin typeface="Times New Roman" pitchFamily="18" charset="0"/>
              </a:defRPr>
            </a:lvl1pPr>
          </a:lstStyle>
          <a:p>
            <a:pPr>
              <a:defRPr/>
            </a:pPr>
            <a:endParaRPr lang="en-US"/>
          </a:p>
        </p:txBody>
      </p:sp>
      <p:sp>
        <p:nvSpPr>
          <p:cNvPr id="7" name="Rectangle 5"/>
          <p:cNvSpPr>
            <a:spLocks noGrp="1" noChangeArrowheads="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solidFill>
                  <a:srgbClr val="222222"/>
                </a:solidFill>
                <a:latin typeface="Times New Roman" pitchFamily="18" charset="0"/>
              </a:defRPr>
            </a:lvl1pPr>
          </a:lstStyle>
          <a:p>
            <a:pPr>
              <a:defRPr/>
            </a:pPr>
            <a:endParaRPr lang="en-US"/>
          </a:p>
        </p:txBody>
      </p:sp>
      <p:sp>
        <p:nvSpPr>
          <p:cNvPr id="8" name="Rectangle 6"/>
          <p:cNvSpPr>
            <a:spLocks noGrp="1" noChangeArrowheads="1"/>
          </p:cNvSpPr>
          <p:nvPr>
            <p:ph type="sldNum" sz="quarter" idx="4"/>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solidFill>
                  <a:srgbClr val="222222"/>
                </a:solidFill>
              </a:defRPr>
            </a:lvl1pPr>
          </a:lstStyle>
          <a:p>
            <a:pPr>
              <a:defRPr/>
            </a:pPr>
            <a:fld id="{5E23F26A-DCAB-4994-BFCF-819854AF37D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Lst>
  <p:hf hdr="0" ftr="0" dt="0"/>
  <p:txStyles>
    <p:titleStyle>
      <a:lvl1pPr algn="ctr" rtl="0" eaLnBrk="0" fontAlgn="base" hangingPunct="0">
        <a:spcBef>
          <a:spcPct val="0"/>
        </a:spcBef>
        <a:spcAft>
          <a:spcPct val="0"/>
        </a:spcAft>
        <a:defRPr sz="3600">
          <a:solidFill>
            <a:srgbClr val="222222"/>
          </a:solidFill>
          <a:latin typeface="+mj-lt"/>
          <a:ea typeface="+mj-ea"/>
          <a:cs typeface="+mj-cs"/>
        </a:defRPr>
      </a:lvl1pPr>
      <a:lvl2pPr algn="ctr" rtl="0" eaLnBrk="0" fontAlgn="base" hangingPunct="0">
        <a:spcBef>
          <a:spcPct val="0"/>
        </a:spcBef>
        <a:spcAft>
          <a:spcPct val="0"/>
        </a:spcAft>
        <a:defRPr sz="3600">
          <a:solidFill>
            <a:srgbClr val="222222"/>
          </a:solidFill>
          <a:latin typeface="Arial" charset="0"/>
        </a:defRPr>
      </a:lvl2pPr>
      <a:lvl3pPr algn="ctr" rtl="0" eaLnBrk="0" fontAlgn="base" hangingPunct="0">
        <a:spcBef>
          <a:spcPct val="0"/>
        </a:spcBef>
        <a:spcAft>
          <a:spcPct val="0"/>
        </a:spcAft>
        <a:defRPr sz="3600">
          <a:solidFill>
            <a:srgbClr val="222222"/>
          </a:solidFill>
          <a:latin typeface="Arial" charset="0"/>
        </a:defRPr>
      </a:lvl3pPr>
      <a:lvl4pPr algn="ctr" rtl="0" eaLnBrk="0" fontAlgn="base" hangingPunct="0">
        <a:spcBef>
          <a:spcPct val="0"/>
        </a:spcBef>
        <a:spcAft>
          <a:spcPct val="0"/>
        </a:spcAft>
        <a:defRPr sz="3600">
          <a:solidFill>
            <a:srgbClr val="222222"/>
          </a:solidFill>
          <a:latin typeface="Arial" charset="0"/>
        </a:defRPr>
      </a:lvl4pPr>
      <a:lvl5pPr algn="ctr" rtl="0" eaLnBrk="0" fontAlgn="base" hangingPunct="0">
        <a:spcBef>
          <a:spcPct val="0"/>
        </a:spcBef>
        <a:spcAft>
          <a:spcPct val="0"/>
        </a:spcAft>
        <a:defRPr sz="3600">
          <a:solidFill>
            <a:srgbClr val="222222"/>
          </a:solidFill>
          <a:latin typeface="Arial" charset="0"/>
        </a:defRPr>
      </a:lvl5pPr>
      <a:lvl6pPr marL="457200" algn="ctr" rtl="0" fontAlgn="base">
        <a:spcBef>
          <a:spcPct val="0"/>
        </a:spcBef>
        <a:spcAft>
          <a:spcPct val="0"/>
        </a:spcAft>
        <a:defRPr sz="3600">
          <a:solidFill>
            <a:srgbClr val="222222"/>
          </a:solidFill>
          <a:latin typeface="Arial" charset="0"/>
        </a:defRPr>
      </a:lvl6pPr>
      <a:lvl7pPr marL="914400" algn="ctr" rtl="0" fontAlgn="base">
        <a:spcBef>
          <a:spcPct val="0"/>
        </a:spcBef>
        <a:spcAft>
          <a:spcPct val="0"/>
        </a:spcAft>
        <a:defRPr sz="3600">
          <a:solidFill>
            <a:srgbClr val="222222"/>
          </a:solidFill>
          <a:latin typeface="Arial" charset="0"/>
        </a:defRPr>
      </a:lvl7pPr>
      <a:lvl8pPr marL="1371600" algn="ctr" rtl="0" fontAlgn="base">
        <a:spcBef>
          <a:spcPct val="0"/>
        </a:spcBef>
        <a:spcAft>
          <a:spcPct val="0"/>
        </a:spcAft>
        <a:defRPr sz="3600">
          <a:solidFill>
            <a:srgbClr val="222222"/>
          </a:solidFill>
          <a:latin typeface="Arial" charset="0"/>
        </a:defRPr>
      </a:lvl8pPr>
      <a:lvl9pPr marL="1828800" algn="ctr" rtl="0" fontAlgn="base">
        <a:spcBef>
          <a:spcPct val="0"/>
        </a:spcBef>
        <a:spcAft>
          <a:spcPct val="0"/>
        </a:spcAft>
        <a:defRPr sz="3600">
          <a:solidFill>
            <a:srgbClr val="222222"/>
          </a:solidFill>
          <a:latin typeface="Arial" charset="0"/>
        </a:defRPr>
      </a:lvl9pPr>
    </p:titleStyle>
    <p:bodyStyle>
      <a:lvl1pPr marL="342900" indent="-342900" algn="l" rtl="0" eaLnBrk="0" fontAlgn="base" hangingPunct="0">
        <a:spcBef>
          <a:spcPct val="20000"/>
        </a:spcBef>
        <a:spcAft>
          <a:spcPct val="0"/>
        </a:spcAft>
        <a:buChar char="•"/>
        <a:defRPr sz="2600">
          <a:solidFill>
            <a:srgbClr val="222222"/>
          </a:solidFill>
          <a:latin typeface="+mn-lt"/>
          <a:ea typeface="+mn-ea"/>
          <a:cs typeface="+mn-cs"/>
        </a:defRPr>
      </a:lvl1pPr>
      <a:lvl2pPr marL="742950" indent="-285750" algn="l" rtl="0" eaLnBrk="0" fontAlgn="base" hangingPunct="0">
        <a:spcBef>
          <a:spcPct val="20000"/>
        </a:spcBef>
        <a:spcAft>
          <a:spcPct val="0"/>
        </a:spcAft>
        <a:buChar char="–"/>
        <a:defRPr sz="2400">
          <a:solidFill>
            <a:srgbClr val="222222"/>
          </a:solidFill>
          <a:latin typeface="+mn-lt"/>
        </a:defRPr>
      </a:lvl2pPr>
      <a:lvl3pPr marL="1143000" indent="-228600" algn="l" rtl="0" eaLnBrk="0" fontAlgn="base" hangingPunct="0">
        <a:spcBef>
          <a:spcPct val="20000"/>
        </a:spcBef>
        <a:spcAft>
          <a:spcPct val="0"/>
        </a:spcAft>
        <a:buChar char="•"/>
        <a:defRPr sz="2200">
          <a:solidFill>
            <a:srgbClr val="222222"/>
          </a:solidFill>
          <a:latin typeface="+mn-lt"/>
        </a:defRPr>
      </a:lvl3pPr>
      <a:lvl4pPr marL="1600200" indent="-228600" algn="l" rtl="0" eaLnBrk="0" fontAlgn="base" hangingPunct="0">
        <a:spcBef>
          <a:spcPct val="20000"/>
        </a:spcBef>
        <a:spcAft>
          <a:spcPct val="0"/>
        </a:spcAft>
        <a:buChar char="–"/>
        <a:defRPr sz="2200">
          <a:solidFill>
            <a:srgbClr val="222222"/>
          </a:solidFill>
          <a:latin typeface="+mn-lt"/>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57200" y="1828800"/>
            <a:ext cx="8686800" cy="914400"/>
          </a:xfrm>
        </p:spPr>
        <p:txBody>
          <a:bodyPr/>
          <a:lstStyle/>
          <a:p>
            <a:pPr marL="0" indent="0" algn="ctr">
              <a:buNone/>
            </a:pPr>
            <a:r>
              <a:rPr lang="en-US" altLang="en-US" sz="2800" b="1" dirty="0" smtClean="0">
                <a:latin typeface="Cambria" panose="02040503050406030204" pitchFamily="18" charset="0"/>
              </a:rPr>
              <a:t>A Data Communication Reliability and Trustability Study for Cluster Computing</a:t>
            </a:r>
          </a:p>
        </p:txBody>
      </p:sp>
      <p:pic>
        <p:nvPicPr>
          <p:cNvPr id="6"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txBox="1">
            <a:spLocks noChangeArrowheads="1"/>
          </p:cNvSpPr>
          <p:nvPr/>
        </p:nvSpPr>
        <p:spPr bwMode="auto">
          <a:xfrm>
            <a:off x="2590800" y="3172390"/>
            <a:ext cx="521373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600">
                <a:solidFill>
                  <a:srgbClr val="222222"/>
                </a:solidFill>
                <a:latin typeface="+mn-lt"/>
                <a:ea typeface="+mn-ea"/>
                <a:cs typeface="+mn-cs"/>
              </a:defRPr>
            </a:lvl1pPr>
            <a:lvl2pPr marL="742950" indent="-285750" algn="l" rtl="0" eaLnBrk="0" fontAlgn="base" hangingPunct="0">
              <a:spcBef>
                <a:spcPct val="20000"/>
              </a:spcBef>
              <a:spcAft>
                <a:spcPct val="0"/>
              </a:spcAft>
              <a:buChar char="–"/>
              <a:defRPr sz="2400">
                <a:solidFill>
                  <a:srgbClr val="222222"/>
                </a:solidFill>
                <a:latin typeface="+mn-lt"/>
              </a:defRPr>
            </a:lvl2pPr>
            <a:lvl3pPr marL="1143000" indent="-228600" algn="l" rtl="0" eaLnBrk="0" fontAlgn="base" hangingPunct="0">
              <a:spcBef>
                <a:spcPct val="20000"/>
              </a:spcBef>
              <a:spcAft>
                <a:spcPct val="0"/>
              </a:spcAft>
              <a:buChar char="•"/>
              <a:defRPr sz="2200">
                <a:solidFill>
                  <a:srgbClr val="222222"/>
                </a:solidFill>
                <a:latin typeface="+mn-lt"/>
              </a:defRPr>
            </a:lvl3pPr>
            <a:lvl4pPr marL="1600200" indent="-228600" algn="l" rtl="0" eaLnBrk="0" fontAlgn="base" hangingPunct="0">
              <a:spcBef>
                <a:spcPct val="20000"/>
              </a:spcBef>
              <a:spcAft>
                <a:spcPct val="0"/>
              </a:spcAft>
              <a:buChar char="–"/>
              <a:defRPr sz="2200">
                <a:solidFill>
                  <a:srgbClr val="222222"/>
                </a:solidFill>
                <a:latin typeface="+mn-lt"/>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a:lstStyle>
          <a:p>
            <a:pPr marL="0" indent="0">
              <a:buFontTx/>
              <a:buNone/>
            </a:pPr>
            <a:r>
              <a:rPr lang="en-US" altLang="en-US" kern="0" dirty="0" smtClean="0">
                <a:latin typeface="Cambria" panose="02040503050406030204" pitchFamily="18" charset="0"/>
              </a:rPr>
              <a:t>Speaker: Eduardo Colmenares</a:t>
            </a:r>
          </a:p>
          <a:p>
            <a:pPr marL="0" indent="0">
              <a:buFontTx/>
              <a:buNone/>
            </a:pPr>
            <a:r>
              <a:rPr lang="en-US" altLang="en-US" kern="0" dirty="0" smtClean="0">
                <a:latin typeface="Cambria" panose="02040503050406030204" pitchFamily="18" charset="0"/>
              </a:rPr>
              <a:t> Midwestern State University</a:t>
            </a:r>
          </a:p>
          <a:p>
            <a:pPr marL="0" indent="0">
              <a:buFontTx/>
              <a:buNone/>
            </a:pPr>
            <a:r>
              <a:rPr lang="en-US" altLang="en-US" kern="0" dirty="0" smtClean="0">
                <a:latin typeface="Cambria" panose="02040503050406030204" pitchFamily="18" charset="0"/>
              </a:rPr>
              <a:t>            Wichita Falls, TX</a:t>
            </a:r>
          </a:p>
        </p:txBody>
      </p:sp>
      <p:sp>
        <p:nvSpPr>
          <p:cNvPr id="2" name="Rectangle 1"/>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91846"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33CC"/>
                </a:solidFill>
              </a:rPr>
              <a:t>Ping-Pong-A</a:t>
            </a: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dirty="0" smtClean="0">
                <a:solidFill>
                  <a:srgbClr val="FF0000"/>
                </a:solidFill>
                <a:latin typeface="Cambria" panose="02040503050406030204" pitchFamily="18" charset="0"/>
              </a:rPr>
              <a:t>Community-Cluster</a:t>
            </a:r>
            <a:r>
              <a:rPr lang="en-US" altLang="en-US" sz="2800" dirty="0" smtClean="0">
                <a:latin typeface="Cambria" panose="02040503050406030204" pitchFamily="18" charset="0"/>
              </a:rPr>
              <a:t> (queue</a:t>
            </a:r>
            <a:r>
              <a:rPr lang="en-US" altLang="en-US" sz="2800" smtClean="0">
                <a:latin typeface="Cambria" panose="02040503050406030204" pitchFamily="18" charset="0"/>
              </a:rPr>
              <a:t>: </a:t>
            </a:r>
            <a:r>
              <a:rPr lang="en-US" altLang="en-US" sz="2800" b="1" u="sng" smtClean="0">
                <a:solidFill>
                  <a:srgbClr val="FF9900"/>
                </a:solidFill>
                <a:latin typeface="Cambria" panose="02040503050406030204" pitchFamily="18" charset="0"/>
              </a:rPr>
              <a:t>48Hquadpar</a:t>
            </a:r>
            <a:r>
              <a:rPr lang="en-US" altLang="en-US" sz="2800" dirty="0" smtClean="0">
                <a:latin typeface="Cambria" panose="02040503050406030204" pitchFamily="18" charset="0"/>
              </a:rPr>
              <a:t>)</a:t>
            </a: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10</a:t>
            </a:fld>
            <a:endParaRPr lang="en-US" altLang="en-US" sz="1400" smtClean="0"/>
          </a:p>
        </p:txBody>
      </p:sp>
      <p:graphicFrame>
        <p:nvGraphicFramePr>
          <p:cNvPr id="4" name="Table 3"/>
          <p:cNvGraphicFramePr>
            <a:graphicFrameLocks noGrp="1"/>
          </p:cNvGraphicFramePr>
          <p:nvPr>
            <p:extLst>
              <p:ext uri="{D42A27DB-BD31-4B8C-83A1-F6EECF244321}">
                <p14:modId xmlns:p14="http://schemas.microsoft.com/office/powerpoint/2010/main" val="3593645414"/>
              </p:ext>
            </p:extLst>
          </p:nvPr>
        </p:nvGraphicFramePr>
        <p:xfrm>
          <a:off x="2133600" y="2179320"/>
          <a:ext cx="4952999" cy="2346960"/>
        </p:xfrm>
        <a:graphic>
          <a:graphicData uri="http://schemas.openxmlformats.org/drawingml/2006/table">
            <a:tbl>
              <a:tblPr/>
              <a:tblGrid>
                <a:gridCol w="952274"/>
                <a:gridCol w="884464"/>
                <a:gridCol w="1174371"/>
                <a:gridCol w="901170"/>
                <a:gridCol w="1040720"/>
              </a:tblGrid>
              <a:tr h="161925">
                <a:tc gridSpan="5">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Community-Cluster - 48Hquadpar-9P-</a:t>
                      </a:r>
                      <a:r>
                        <a:rPr lang="en-US" sz="1400" b="1" dirty="0">
                          <a:solidFill>
                            <a:srgbClr val="FF0000"/>
                          </a:solidFill>
                          <a:effectLst/>
                          <a:latin typeface="Cambria" panose="02040503050406030204" pitchFamily="18" charset="0"/>
                          <a:ea typeface="Times New Roman" panose="02020603050405020304" pitchFamily="18" charset="0"/>
                        </a:rPr>
                        <a:t>1</a:t>
                      </a:r>
                      <a:r>
                        <a:rPr lang="en-US" sz="1400" b="1" baseline="30000" dirty="0">
                          <a:solidFill>
                            <a:srgbClr val="FF0000"/>
                          </a:solidFill>
                          <a:effectLst/>
                          <a:latin typeface="Cambria" panose="02040503050406030204" pitchFamily="18" charset="0"/>
                          <a:ea typeface="Times New Roman" panose="02020603050405020304" pitchFamily="18" charset="0"/>
                        </a:rPr>
                        <a:t>st</a:t>
                      </a:r>
                      <a:r>
                        <a:rPr lang="en-US" sz="1400" b="1" dirty="0">
                          <a:solidFill>
                            <a:srgbClr val="FF0000"/>
                          </a:solidFill>
                          <a:effectLst/>
                          <a:latin typeface="Cambria" panose="02040503050406030204" pitchFamily="18" charset="0"/>
                          <a:ea typeface="Times New Roman" panose="02020603050405020304" pitchFamily="18" charset="0"/>
                        </a:rPr>
                        <a:t>  Sample Removed</a:t>
                      </a:r>
                      <a:endParaRPr lang="en-US" sz="1600" b="1" dirty="0">
                        <a:solidFill>
                          <a:srgbClr val="FF0000"/>
                        </a:solidFill>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Proc-Pair</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Average (usecs)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err="1">
                          <a:effectLst/>
                          <a:latin typeface="Cambria" panose="02040503050406030204" pitchFamily="18" charset="0"/>
                          <a:ea typeface="Times New Roman" panose="02020603050405020304" pitchFamily="18" charset="0"/>
                        </a:rPr>
                        <a:t>Stdv</a:t>
                      </a:r>
                      <a:endParaRPr lang="en-US" sz="1600" dirty="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a:t>
                      </a:r>
                      <a:r>
                        <a:rPr lang="en-US" sz="1400" dirty="0" err="1">
                          <a:effectLst/>
                          <a:latin typeface="Cambria" panose="02040503050406030204" pitchFamily="18" charset="0"/>
                          <a:ea typeface="Times New Roman" panose="02020603050405020304" pitchFamily="18" charset="0"/>
                        </a:rPr>
                        <a:t>usecs</a:t>
                      </a:r>
                      <a:r>
                        <a:rPr lang="en-US" sz="1400" dirty="0">
                          <a:effectLst/>
                          <a:latin typeface="Cambria" panose="02040503050406030204" pitchFamily="18" charset="0"/>
                          <a:ea typeface="Times New Roman" panose="02020603050405020304" pitchFamily="18" charset="0"/>
                        </a:rPr>
                        <a:t>)</a:t>
                      </a:r>
                      <a:endParaRPr lang="en-US" sz="16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Min</a:t>
                      </a:r>
                      <a:endParaRPr lang="en-US" sz="16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Max</a:t>
                      </a:r>
                      <a:endParaRPr lang="en-US" sz="16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P1</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10.38384</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2.141462</a:t>
                      </a:r>
                      <a:endParaRPr lang="en-US" sz="16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19</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P2</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10.25253</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1.745802</a:t>
                      </a:r>
                      <a:endParaRPr lang="en-US" sz="16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21</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P3</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10.54545</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1.540426</a:t>
                      </a:r>
                      <a:endParaRPr lang="en-US" sz="16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16</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P4</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9.373737</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1.7237</a:t>
                      </a:r>
                      <a:endParaRPr lang="en-US" sz="16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7</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P5</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16.66667</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53.26733</a:t>
                      </a:r>
                      <a:endParaRPr lang="en-US" sz="16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526</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P6</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10.14141</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1.51866</a:t>
                      </a:r>
                      <a:endParaRPr lang="en-US" sz="16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P7</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9.282828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1.450126</a:t>
                      </a:r>
                      <a:endParaRPr lang="en-US" sz="16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15</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9.363636</a:t>
                      </a:r>
                      <a:endParaRPr lang="en-US" sz="16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1.548235</a:t>
                      </a:r>
                      <a:endParaRPr lang="en-US" sz="16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16</a:t>
                      </a:r>
                      <a:endParaRPr lang="en-US" sz="16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pic>
        <p:nvPicPr>
          <p:cNvPr id="6"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extLst>
      <p:ext uri="{BB962C8B-B14F-4D97-AF65-F5344CB8AC3E}">
        <p14:creationId xmlns:p14="http://schemas.microsoft.com/office/powerpoint/2010/main" val="4072437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91846"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33CC"/>
                </a:solidFill>
              </a:rPr>
              <a:t>Ping-Pong-A</a:t>
            </a: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dirty="0" smtClean="0">
                <a:solidFill>
                  <a:srgbClr val="FF0000"/>
                </a:solidFill>
                <a:latin typeface="Cambria" panose="02040503050406030204" pitchFamily="18" charset="0"/>
              </a:rPr>
              <a:t>Community-Cluster</a:t>
            </a:r>
            <a:r>
              <a:rPr lang="en-US" altLang="en-US" sz="2800" dirty="0" smtClean="0">
                <a:latin typeface="Cambria" panose="02040503050406030204" pitchFamily="18" charset="0"/>
              </a:rPr>
              <a:t> (queue: </a:t>
            </a:r>
            <a:r>
              <a:rPr lang="en-US" altLang="en-US" sz="2800" b="1" u="sng" dirty="0" smtClean="0">
                <a:solidFill>
                  <a:srgbClr val="FF9900"/>
                </a:solidFill>
                <a:latin typeface="Cambria" panose="02040503050406030204" pitchFamily="18" charset="0"/>
              </a:rPr>
              <a:t>48Hquadpar</a:t>
            </a:r>
            <a:r>
              <a:rPr lang="en-US" altLang="en-US" sz="2800" dirty="0" smtClean="0">
                <a:latin typeface="Cambria" panose="02040503050406030204" pitchFamily="18" charset="0"/>
              </a:rPr>
              <a:t>)</a:t>
            </a: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11</a:t>
            </a:fld>
            <a:endParaRPr lang="en-US" altLang="en-US" sz="1400" smtClean="0"/>
          </a:p>
        </p:txBody>
      </p:sp>
      <p:pic>
        <p:nvPicPr>
          <p:cNvPr id="6" name="Picture 5"/>
          <p:cNvPicPr/>
          <p:nvPr/>
        </p:nvPicPr>
        <p:blipFill>
          <a:blip r:embed="rId3" cstate="print"/>
          <a:srcRect/>
          <a:stretch>
            <a:fillRect/>
          </a:stretch>
        </p:blipFill>
        <p:spPr bwMode="auto">
          <a:xfrm>
            <a:off x="152400" y="1676400"/>
            <a:ext cx="8686800" cy="4648200"/>
          </a:xfrm>
          <a:prstGeom prst="rect">
            <a:avLst/>
          </a:prstGeom>
          <a:noFill/>
          <a:ln w="9525">
            <a:noFill/>
            <a:miter lim="800000"/>
            <a:headEnd/>
            <a:tailEnd/>
          </a:ln>
        </p:spPr>
      </p:pic>
      <p:pic>
        <p:nvPicPr>
          <p:cNvPr id="7" name="Picture 2" descr="http://www.mwsu.edu/Assets/Images/academics/honors/MSU-logo-horizonta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4913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33CC"/>
                </a:solidFill>
              </a:rPr>
              <a:t>Ping-Pong-A</a:t>
            </a: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b="1" dirty="0" smtClean="0">
                <a:solidFill>
                  <a:srgbClr val="FF0000"/>
                </a:solidFill>
                <a:effectLst>
                  <a:outerShdw blurRad="38100" dist="38100" dir="2700000" algn="tl">
                    <a:srgbClr val="000000">
                      <a:alpha val="43137"/>
                    </a:srgbClr>
                  </a:outerShdw>
                </a:effectLst>
                <a:latin typeface="Cambria" panose="02040503050406030204" pitchFamily="18" charset="0"/>
              </a:rPr>
              <a:t>My-Cluster</a:t>
            </a: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12</a:t>
            </a:fld>
            <a:endParaRPr lang="en-US" altLang="en-US" sz="1400" smtClean="0"/>
          </a:p>
        </p:txBody>
      </p:sp>
      <p:graphicFrame>
        <p:nvGraphicFramePr>
          <p:cNvPr id="6" name="Table 5"/>
          <p:cNvGraphicFramePr>
            <a:graphicFrameLocks noGrp="1"/>
          </p:cNvGraphicFramePr>
          <p:nvPr>
            <p:extLst>
              <p:ext uri="{D42A27DB-BD31-4B8C-83A1-F6EECF244321}">
                <p14:modId xmlns:p14="http://schemas.microsoft.com/office/powerpoint/2010/main" val="2197785867"/>
              </p:ext>
            </p:extLst>
          </p:nvPr>
        </p:nvGraphicFramePr>
        <p:xfrm>
          <a:off x="1676400" y="4358640"/>
          <a:ext cx="5562600" cy="2346960"/>
        </p:xfrm>
        <a:graphic>
          <a:graphicData uri="http://schemas.openxmlformats.org/drawingml/2006/table">
            <a:tbl>
              <a:tblPr/>
              <a:tblGrid>
                <a:gridCol w="1019847"/>
                <a:gridCol w="973839"/>
                <a:gridCol w="1559894"/>
                <a:gridCol w="1004510"/>
                <a:gridCol w="1004510"/>
              </a:tblGrid>
              <a:tr h="161925">
                <a:tc gridSpan="5">
                  <a:txBody>
                    <a:bodyPr/>
                    <a:lstStyle/>
                    <a:p>
                      <a:pPr marL="0" marR="0" algn="ctr">
                        <a:spcBef>
                          <a:spcPts val="0"/>
                        </a:spcBef>
                        <a:spcAft>
                          <a:spcPts val="0"/>
                        </a:spcAft>
                      </a:pPr>
                      <a:r>
                        <a:rPr lang="en-US" sz="1400" dirty="0">
                          <a:solidFill>
                            <a:schemeClr val="tx1"/>
                          </a:solidFill>
                          <a:effectLst/>
                          <a:latin typeface="Cambria" panose="02040503050406030204" pitchFamily="18" charset="0"/>
                          <a:ea typeface="Times New Roman" panose="02020603050405020304" pitchFamily="18" charset="0"/>
                        </a:rPr>
                        <a:t>My-Cluster - 9P -  </a:t>
                      </a:r>
                      <a:r>
                        <a:rPr lang="en-US" sz="1400" b="1" dirty="0">
                          <a:solidFill>
                            <a:srgbClr val="FF0000"/>
                          </a:solidFill>
                          <a:effectLst/>
                          <a:latin typeface="Cambria" panose="02040503050406030204" pitchFamily="18" charset="0"/>
                          <a:ea typeface="Times New Roman" panose="02020603050405020304" pitchFamily="18" charset="0"/>
                        </a:rPr>
                        <a:t>1</a:t>
                      </a:r>
                      <a:r>
                        <a:rPr lang="en-US" sz="1400" b="1" baseline="30000" dirty="0">
                          <a:solidFill>
                            <a:srgbClr val="FF0000"/>
                          </a:solidFill>
                          <a:effectLst/>
                          <a:latin typeface="Cambria" panose="02040503050406030204" pitchFamily="18" charset="0"/>
                          <a:ea typeface="Times New Roman" panose="02020603050405020304" pitchFamily="18" charset="0"/>
                        </a:rPr>
                        <a:t>st</a:t>
                      </a:r>
                      <a:r>
                        <a:rPr lang="en-US" sz="1400" b="1" dirty="0">
                          <a:solidFill>
                            <a:srgbClr val="FF0000"/>
                          </a:solidFill>
                          <a:effectLst/>
                          <a:latin typeface="Cambria" panose="02040503050406030204" pitchFamily="18" charset="0"/>
                          <a:ea typeface="Times New Roman" panose="02020603050405020304" pitchFamily="18" charset="0"/>
                        </a:rPr>
                        <a:t> Sample Removed</a:t>
                      </a:r>
                      <a:endParaRPr lang="en-US" sz="1600" b="1" dirty="0">
                        <a:solidFill>
                          <a:srgbClr val="FF0000"/>
                        </a:solidFill>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Proc-Pair</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Average</a:t>
                      </a:r>
                      <a:endParaRPr lang="en-US" sz="16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Stdv</a:t>
                      </a:r>
                      <a:endParaRPr lang="en-US" sz="16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Min</a:t>
                      </a:r>
                      <a:endParaRPr lang="en-US" sz="16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Max</a:t>
                      </a:r>
                      <a:endParaRPr lang="en-US" sz="1600" dirty="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a:t>
                      </a:r>
                      <a:r>
                        <a:rPr lang="en-US" sz="1400" dirty="0" err="1">
                          <a:effectLst/>
                          <a:latin typeface="Cambria" panose="02040503050406030204" pitchFamily="18" charset="0"/>
                          <a:ea typeface="Times New Roman" panose="02020603050405020304" pitchFamily="18" charset="0"/>
                        </a:rPr>
                        <a:t>usecs</a:t>
                      </a:r>
                      <a:r>
                        <a:rPr lang="en-US" sz="1400" dirty="0">
                          <a:effectLst/>
                          <a:latin typeface="Cambria" panose="02040503050406030204" pitchFamily="18" charset="0"/>
                          <a:ea typeface="Times New Roman" panose="02020603050405020304" pitchFamily="18" charset="0"/>
                        </a:rPr>
                        <a:t>)</a:t>
                      </a:r>
                      <a:endParaRPr lang="en-US" sz="16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P1</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134.1111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19.91507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273</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P2</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144.202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49.94302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126</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477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P3</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140.9091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170.2679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114</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1676</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P4</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138.0202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100.3862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821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P5</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162.7172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185.8668</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118</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1495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P6</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145.1515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163.1716</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1575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P7</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154.8485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152.9347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1086</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138.0101</a:t>
                      </a:r>
                      <a:endParaRPr lang="en-US" sz="1600" dirty="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123.824</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116</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1277</a:t>
                      </a:r>
                      <a:endParaRPr lang="en-US" sz="1600" dirty="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648039093"/>
              </p:ext>
            </p:extLst>
          </p:nvPr>
        </p:nvGraphicFramePr>
        <p:xfrm>
          <a:off x="1676401" y="1658303"/>
          <a:ext cx="5562599" cy="2346960"/>
        </p:xfrm>
        <a:graphic>
          <a:graphicData uri="http://schemas.openxmlformats.org/drawingml/2006/table">
            <a:tbl>
              <a:tblPr/>
              <a:tblGrid>
                <a:gridCol w="1066799"/>
                <a:gridCol w="914400"/>
                <a:gridCol w="1524000"/>
                <a:gridCol w="1066800"/>
                <a:gridCol w="990600"/>
              </a:tblGrid>
              <a:tr h="161925">
                <a:tc gridSpan="5">
                  <a:txBody>
                    <a:bodyPr/>
                    <a:lstStyle/>
                    <a:p>
                      <a:pPr marL="0" marR="0" algn="ctr">
                        <a:spcBef>
                          <a:spcPts val="0"/>
                        </a:spcBef>
                        <a:spcAft>
                          <a:spcPts val="0"/>
                        </a:spcAft>
                      </a:pPr>
                      <a:r>
                        <a:rPr lang="en-US" sz="1400" b="0" dirty="0" smtClean="0">
                          <a:solidFill>
                            <a:schemeClr val="tx1"/>
                          </a:solidFill>
                          <a:effectLst/>
                          <a:latin typeface="Cambria" panose="02040503050406030204" pitchFamily="18" charset="0"/>
                          <a:ea typeface="Times New Roman" panose="02020603050405020304" pitchFamily="18" charset="0"/>
                        </a:rPr>
                        <a:t>My-Cluster </a:t>
                      </a:r>
                      <a:r>
                        <a:rPr lang="en-US" sz="1400" b="0" dirty="0">
                          <a:solidFill>
                            <a:schemeClr val="tx1"/>
                          </a:solidFill>
                          <a:effectLst/>
                          <a:latin typeface="Cambria" panose="02040503050406030204" pitchFamily="18" charset="0"/>
                          <a:ea typeface="Times New Roman" panose="02020603050405020304" pitchFamily="18" charset="0"/>
                        </a:rPr>
                        <a:t>- 9P -  </a:t>
                      </a:r>
                      <a:r>
                        <a:rPr lang="en-US" sz="1400" b="0" dirty="0">
                          <a:solidFill>
                            <a:srgbClr val="0033CC"/>
                          </a:solidFill>
                          <a:effectLst/>
                          <a:latin typeface="Cambria" panose="02040503050406030204" pitchFamily="18" charset="0"/>
                          <a:ea typeface="Times New Roman" panose="02020603050405020304" pitchFamily="18" charset="0"/>
                        </a:rPr>
                        <a:t>1</a:t>
                      </a:r>
                      <a:r>
                        <a:rPr lang="en-US" sz="1400" b="0" baseline="30000" dirty="0">
                          <a:solidFill>
                            <a:srgbClr val="0033CC"/>
                          </a:solidFill>
                          <a:effectLst/>
                          <a:latin typeface="Cambria" panose="02040503050406030204" pitchFamily="18" charset="0"/>
                          <a:ea typeface="Times New Roman" panose="02020603050405020304" pitchFamily="18" charset="0"/>
                        </a:rPr>
                        <a:t>st</a:t>
                      </a:r>
                      <a:r>
                        <a:rPr lang="en-US" sz="1400" b="0" dirty="0">
                          <a:solidFill>
                            <a:srgbClr val="0033CC"/>
                          </a:solidFill>
                          <a:effectLst/>
                          <a:latin typeface="Cambria" panose="02040503050406030204" pitchFamily="18" charset="0"/>
                          <a:ea typeface="Times New Roman" panose="02020603050405020304" pitchFamily="18" charset="0"/>
                        </a:rPr>
                        <a:t> SAMPLE INCLUDED</a:t>
                      </a:r>
                      <a:endParaRPr lang="en-US" sz="2000" b="0" dirty="0">
                        <a:solidFill>
                          <a:srgbClr val="0033CC"/>
                        </a:solidFill>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925">
                <a:tc>
                  <a:txBody>
                    <a:bodyPr/>
                    <a:lstStyle/>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Proc-Pair</a:t>
                      </a:r>
                      <a:endParaRPr lang="en-US" sz="2000" b="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Average</a:t>
                      </a:r>
                      <a:endParaRPr lang="en-US" sz="2000" b="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(usecs)</a:t>
                      </a:r>
                      <a:endParaRPr lang="en-US" sz="2000" b="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Stdv</a:t>
                      </a:r>
                      <a:endParaRPr lang="en-US" sz="2000" b="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(usecs)</a:t>
                      </a:r>
                      <a:endParaRPr lang="en-US" sz="2000" b="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Min</a:t>
                      </a:r>
                      <a:endParaRPr lang="en-US" sz="2000" b="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(usecs)</a:t>
                      </a:r>
                      <a:endParaRPr lang="en-US" sz="2000" b="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0" dirty="0">
                          <a:effectLst/>
                          <a:latin typeface="Cambria" panose="02040503050406030204" pitchFamily="18" charset="0"/>
                          <a:ea typeface="Times New Roman" panose="02020603050405020304" pitchFamily="18" charset="0"/>
                        </a:rPr>
                        <a:t>Max</a:t>
                      </a:r>
                      <a:endParaRPr lang="en-US" sz="2000" b="0" dirty="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b="0" dirty="0">
                          <a:effectLst/>
                          <a:latin typeface="Cambria" panose="02040503050406030204" pitchFamily="18" charset="0"/>
                          <a:ea typeface="Times New Roman" panose="02020603050405020304" pitchFamily="18" charset="0"/>
                        </a:rPr>
                        <a:t>(</a:t>
                      </a:r>
                      <a:r>
                        <a:rPr lang="en-US" sz="1400" b="0" dirty="0" err="1">
                          <a:effectLst/>
                          <a:latin typeface="Cambria" panose="02040503050406030204" pitchFamily="18" charset="0"/>
                          <a:ea typeface="Times New Roman" panose="02020603050405020304" pitchFamily="18" charset="0"/>
                        </a:rPr>
                        <a:t>usecs</a:t>
                      </a:r>
                      <a:r>
                        <a:rPr lang="en-US" sz="1400" b="0" dirty="0">
                          <a:effectLst/>
                          <a:latin typeface="Cambria" panose="02040503050406030204" pitchFamily="18" charset="0"/>
                          <a:ea typeface="Times New Roman" panose="02020603050405020304" pitchFamily="18" charset="0"/>
                        </a:rPr>
                        <a:t>)</a:t>
                      </a:r>
                      <a:endParaRPr lang="en-US" sz="2000" b="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P1</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203.41</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693.2721</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127</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7064</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P2</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211.21</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671.9197</a:t>
                      </a:r>
                      <a:endParaRPr lang="en-US" sz="2000" dirty="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126</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6845</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P3</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200.24</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617.0202</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114</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6074</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P4</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196.65</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594.7444</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115</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6001</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P5</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222.55</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626.2541</a:t>
                      </a:r>
                      <a:endParaRPr lang="en-US" sz="2000" dirty="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118</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6146</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P6</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203.47</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605.3599</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117</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5977</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P7</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213.4</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604.9634</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117</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6010</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P8</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200.64</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638.3008</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116</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6401</a:t>
                      </a:r>
                      <a:endParaRPr lang="en-US" sz="2000" dirty="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2"/>
          <p:cNvSpPr/>
          <p:nvPr/>
        </p:nvSpPr>
        <p:spPr bwMode="auto">
          <a:xfrm>
            <a:off x="1295400" y="4191000"/>
            <a:ext cx="6172200" cy="2590800"/>
          </a:xfrm>
          <a:prstGeom prst="rect">
            <a:avLst/>
          </a:prstGeom>
          <a:solidFill>
            <a:schemeClr val="accent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pic>
        <p:nvPicPr>
          <p:cNvPr id="10"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extLst>
      <p:ext uri="{BB962C8B-B14F-4D97-AF65-F5344CB8AC3E}">
        <p14:creationId xmlns:p14="http://schemas.microsoft.com/office/powerpoint/2010/main" val="2826101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33CC"/>
                </a:solidFill>
              </a:rPr>
              <a:t>Ping-Pong-A</a:t>
            </a: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b="1" dirty="0" smtClean="0">
                <a:solidFill>
                  <a:srgbClr val="FF0000"/>
                </a:solidFill>
                <a:effectLst>
                  <a:outerShdw blurRad="38100" dist="38100" dir="2700000" algn="tl">
                    <a:srgbClr val="000000">
                      <a:alpha val="43137"/>
                    </a:srgbClr>
                  </a:outerShdw>
                </a:effectLst>
                <a:latin typeface="Cambria" panose="02040503050406030204" pitchFamily="18" charset="0"/>
              </a:rPr>
              <a:t>My-Cluster</a:t>
            </a: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13</a:t>
            </a:fld>
            <a:endParaRPr lang="en-US" altLang="en-US" sz="1400" smtClean="0"/>
          </a:p>
        </p:txBody>
      </p:sp>
      <p:graphicFrame>
        <p:nvGraphicFramePr>
          <p:cNvPr id="4" name="Table 3"/>
          <p:cNvGraphicFramePr>
            <a:graphicFrameLocks noGrp="1"/>
          </p:cNvGraphicFramePr>
          <p:nvPr/>
        </p:nvGraphicFramePr>
        <p:xfrm>
          <a:off x="2396847" y="4356999"/>
          <a:ext cx="4267199" cy="2011680"/>
        </p:xfrm>
        <a:graphic>
          <a:graphicData uri="http://schemas.openxmlformats.org/drawingml/2006/table">
            <a:tbl>
              <a:tblPr/>
              <a:tblGrid>
                <a:gridCol w="961766"/>
                <a:gridCol w="860526"/>
                <a:gridCol w="987074"/>
                <a:gridCol w="683359"/>
                <a:gridCol w="774474"/>
              </a:tblGrid>
              <a:tr h="161925">
                <a:tc gridSpan="5">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Community-Cluster - 2WKpar - 9P – </a:t>
                      </a:r>
                      <a:r>
                        <a:rPr lang="en-US" sz="1200" b="1" dirty="0">
                          <a:solidFill>
                            <a:srgbClr val="FF0000"/>
                          </a:solidFill>
                          <a:effectLst/>
                          <a:latin typeface="Cambria" panose="02040503050406030204" pitchFamily="18" charset="0"/>
                          <a:ea typeface="Times New Roman" panose="02020603050405020304" pitchFamily="18" charset="0"/>
                        </a:rPr>
                        <a:t>1</a:t>
                      </a:r>
                      <a:r>
                        <a:rPr lang="en-US" sz="1200" b="1" baseline="30000" dirty="0">
                          <a:solidFill>
                            <a:srgbClr val="FF0000"/>
                          </a:solidFill>
                          <a:effectLst/>
                          <a:latin typeface="Cambria" panose="02040503050406030204" pitchFamily="18" charset="0"/>
                          <a:ea typeface="Times New Roman" panose="02020603050405020304" pitchFamily="18" charset="0"/>
                        </a:rPr>
                        <a:t>st</a:t>
                      </a:r>
                      <a:r>
                        <a:rPr lang="en-US" sz="1200" b="1" dirty="0">
                          <a:solidFill>
                            <a:srgbClr val="FF0000"/>
                          </a:solidFill>
                          <a:effectLst/>
                          <a:latin typeface="Cambria" panose="02040503050406030204" pitchFamily="18" charset="0"/>
                          <a:ea typeface="Times New Roman" panose="02020603050405020304" pitchFamily="18" charset="0"/>
                        </a:rPr>
                        <a:t> Sample Removed</a:t>
                      </a:r>
                      <a:endParaRPr lang="en-US" sz="1400" b="1" dirty="0">
                        <a:solidFill>
                          <a:srgbClr val="FF0000"/>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925">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Proc-Pair</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Average (</a:t>
                      </a:r>
                      <a:r>
                        <a:rPr lang="en-US" sz="1200" dirty="0" err="1">
                          <a:effectLst/>
                          <a:latin typeface="Cambria" panose="02040503050406030204" pitchFamily="18" charset="0"/>
                          <a:ea typeface="Times New Roman" panose="02020603050405020304" pitchFamily="18" charset="0"/>
                        </a:rPr>
                        <a:t>usecs</a:t>
                      </a:r>
                      <a:r>
                        <a:rPr lang="en-US" sz="1200" dirty="0">
                          <a:effectLst/>
                          <a:latin typeface="Cambria" panose="02040503050406030204" pitchFamily="18" charset="0"/>
                          <a:ea typeface="Times New Roman" panose="02020603050405020304" pitchFamily="18" charset="0"/>
                        </a:rPr>
                        <a:t>)</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err="1">
                          <a:effectLst/>
                          <a:latin typeface="Cambria" panose="02040503050406030204" pitchFamily="18" charset="0"/>
                          <a:ea typeface="Times New Roman" panose="02020603050405020304" pitchFamily="18" charset="0"/>
                        </a:rPr>
                        <a:t>Stdv</a:t>
                      </a:r>
                      <a:endParaRPr lang="en-US" sz="1400" dirty="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a:t>
                      </a:r>
                      <a:r>
                        <a:rPr lang="en-US" sz="1200" dirty="0" err="1">
                          <a:effectLst/>
                          <a:latin typeface="Cambria" panose="02040503050406030204" pitchFamily="18" charset="0"/>
                          <a:ea typeface="Times New Roman" panose="02020603050405020304" pitchFamily="18" charset="0"/>
                        </a:rPr>
                        <a:t>usecs</a:t>
                      </a:r>
                      <a:r>
                        <a:rPr lang="en-US" sz="1200" dirty="0">
                          <a:effectLst/>
                          <a:latin typeface="Cambria" panose="02040503050406030204" pitchFamily="18" charset="0"/>
                          <a:ea typeface="Times New Roman" panose="02020603050405020304" pitchFamily="18" charset="0"/>
                        </a:rPr>
                        <a:t>)</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Min</a:t>
                      </a:r>
                      <a:endParaRPr lang="en-US" sz="14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(usecs)</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Max</a:t>
                      </a:r>
                      <a:endParaRPr lang="en-US" sz="14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(usecs)</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P1</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9.16</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1.861024</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25</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P2</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9.33</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1.8681</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25</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P3</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9.36</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1.548235</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21</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P4</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8.22</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1.644754</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18</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P5</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8.36</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1.36617</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16</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P6</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9.53</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2.149101</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25</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P7</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8.18</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1.312138</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17</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P8</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8.25</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1.592991</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20</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bwMode="auto">
          <a:xfrm>
            <a:off x="1951776" y="4305828"/>
            <a:ext cx="5181600" cy="21140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pic>
        <p:nvPicPr>
          <p:cNvPr id="9" name="Picture 8"/>
          <p:cNvPicPr/>
          <p:nvPr/>
        </p:nvPicPr>
        <p:blipFill>
          <a:blip r:embed="rId3" cstate="print"/>
          <a:srcRect/>
          <a:stretch>
            <a:fillRect/>
          </a:stretch>
        </p:blipFill>
        <p:spPr bwMode="auto">
          <a:xfrm>
            <a:off x="76200" y="1607527"/>
            <a:ext cx="8991600" cy="4838700"/>
          </a:xfrm>
          <a:prstGeom prst="rect">
            <a:avLst/>
          </a:prstGeom>
          <a:noFill/>
          <a:ln w="9525">
            <a:noFill/>
            <a:miter lim="800000"/>
            <a:headEnd/>
            <a:tailEnd/>
          </a:ln>
        </p:spPr>
      </p:pic>
      <p:pic>
        <p:nvPicPr>
          <p:cNvPr id="10" name="Picture 2" descr="http://www.mwsu.edu/Assets/Images/academics/honors/MSU-logo-horizonta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0521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33CC"/>
                </a:solidFill>
              </a:rPr>
              <a:t>Ping-Pong-A</a:t>
            </a:r>
          </a:p>
        </p:txBody>
      </p:sp>
      <p:sp>
        <p:nvSpPr>
          <p:cNvPr id="8195" name="Rectangle 3"/>
          <p:cNvSpPr>
            <a:spLocks noGrp="1" noChangeArrowheads="1"/>
          </p:cNvSpPr>
          <p:nvPr>
            <p:ph type="body" idx="1"/>
          </p:nvPr>
        </p:nvSpPr>
        <p:spPr>
          <a:xfrm>
            <a:off x="228600" y="952500"/>
            <a:ext cx="8686800" cy="5562600"/>
          </a:xfrm>
        </p:spPr>
        <p:txBody>
          <a:bodyPr/>
          <a:lstStyle/>
          <a:p>
            <a:pPr marL="57150" indent="0" algn="ctr">
              <a:buNone/>
              <a:defRPr/>
            </a:pPr>
            <a:r>
              <a:rPr lang="en-US" altLang="en-US" sz="2800" b="1" dirty="0" smtClean="0">
                <a:solidFill>
                  <a:srgbClr val="FF0000"/>
                </a:solidFill>
                <a:effectLst>
                  <a:outerShdw blurRad="38100" dist="38100" dir="2700000" algn="tl">
                    <a:srgbClr val="000000">
                      <a:alpha val="43137"/>
                    </a:srgbClr>
                  </a:outerShdw>
                </a:effectLst>
                <a:latin typeface="Cambria" panose="02040503050406030204" pitchFamily="18" charset="0"/>
              </a:rPr>
              <a:t>Let’s compare </a:t>
            </a: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14</a:t>
            </a:fld>
            <a:endParaRPr lang="en-US" altLang="en-US" sz="1400" smtClean="0"/>
          </a:p>
        </p:txBody>
      </p:sp>
      <p:graphicFrame>
        <p:nvGraphicFramePr>
          <p:cNvPr id="4" name="Table 3"/>
          <p:cNvGraphicFramePr>
            <a:graphicFrameLocks noGrp="1"/>
          </p:cNvGraphicFramePr>
          <p:nvPr/>
        </p:nvGraphicFramePr>
        <p:xfrm>
          <a:off x="2396847" y="4356999"/>
          <a:ext cx="4267199" cy="2011680"/>
        </p:xfrm>
        <a:graphic>
          <a:graphicData uri="http://schemas.openxmlformats.org/drawingml/2006/table">
            <a:tbl>
              <a:tblPr/>
              <a:tblGrid>
                <a:gridCol w="961766"/>
                <a:gridCol w="860526"/>
                <a:gridCol w="987074"/>
                <a:gridCol w="683359"/>
                <a:gridCol w="774474"/>
              </a:tblGrid>
              <a:tr h="161925">
                <a:tc gridSpan="5">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Community-Cluster - 2WKpar - 9P – </a:t>
                      </a:r>
                      <a:r>
                        <a:rPr lang="en-US" sz="1200" b="1" dirty="0">
                          <a:solidFill>
                            <a:srgbClr val="FF0000"/>
                          </a:solidFill>
                          <a:effectLst/>
                          <a:latin typeface="Cambria" panose="02040503050406030204" pitchFamily="18" charset="0"/>
                          <a:ea typeface="Times New Roman" panose="02020603050405020304" pitchFamily="18" charset="0"/>
                        </a:rPr>
                        <a:t>1</a:t>
                      </a:r>
                      <a:r>
                        <a:rPr lang="en-US" sz="1200" b="1" baseline="30000" dirty="0">
                          <a:solidFill>
                            <a:srgbClr val="FF0000"/>
                          </a:solidFill>
                          <a:effectLst/>
                          <a:latin typeface="Cambria" panose="02040503050406030204" pitchFamily="18" charset="0"/>
                          <a:ea typeface="Times New Roman" panose="02020603050405020304" pitchFamily="18" charset="0"/>
                        </a:rPr>
                        <a:t>st</a:t>
                      </a:r>
                      <a:r>
                        <a:rPr lang="en-US" sz="1200" b="1" dirty="0">
                          <a:solidFill>
                            <a:srgbClr val="FF0000"/>
                          </a:solidFill>
                          <a:effectLst/>
                          <a:latin typeface="Cambria" panose="02040503050406030204" pitchFamily="18" charset="0"/>
                          <a:ea typeface="Times New Roman" panose="02020603050405020304" pitchFamily="18" charset="0"/>
                        </a:rPr>
                        <a:t> Sample Removed</a:t>
                      </a:r>
                      <a:endParaRPr lang="en-US" sz="1400" b="1" dirty="0">
                        <a:solidFill>
                          <a:srgbClr val="FF0000"/>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925">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Proc-Pair</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Average (</a:t>
                      </a:r>
                      <a:r>
                        <a:rPr lang="en-US" sz="1200" dirty="0" err="1">
                          <a:effectLst/>
                          <a:latin typeface="Cambria" panose="02040503050406030204" pitchFamily="18" charset="0"/>
                          <a:ea typeface="Times New Roman" panose="02020603050405020304" pitchFamily="18" charset="0"/>
                        </a:rPr>
                        <a:t>usecs</a:t>
                      </a:r>
                      <a:r>
                        <a:rPr lang="en-US" sz="1200" dirty="0">
                          <a:effectLst/>
                          <a:latin typeface="Cambria" panose="02040503050406030204" pitchFamily="18" charset="0"/>
                          <a:ea typeface="Times New Roman" panose="02020603050405020304" pitchFamily="18" charset="0"/>
                        </a:rPr>
                        <a:t>)</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err="1">
                          <a:effectLst/>
                          <a:latin typeface="Cambria" panose="02040503050406030204" pitchFamily="18" charset="0"/>
                          <a:ea typeface="Times New Roman" panose="02020603050405020304" pitchFamily="18" charset="0"/>
                        </a:rPr>
                        <a:t>Stdv</a:t>
                      </a:r>
                      <a:endParaRPr lang="en-US" sz="1400" dirty="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a:t>
                      </a:r>
                      <a:r>
                        <a:rPr lang="en-US" sz="1200" dirty="0" err="1">
                          <a:effectLst/>
                          <a:latin typeface="Cambria" panose="02040503050406030204" pitchFamily="18" charset="0"/>
                          <a:ea typeface="Times New Roman" panose="02020603050405020304" pitchFamily="18" charset="0"/>
                        </a:rPr>
                        <a:t>usecs</a:t>
                      </a:r>
                      <a:r>
                        <a:rPr lang="en-US" sz="1200" dirty="0">
                          <a:effectLst/>
                          <a:latin typeface="Cambria" panose="02040503050406030204" pitchFamily="18" charset="0"/>
                          <a:ea typeface="Times New Roman" panose="02020603050405020304" pitchFamily="18" charset="0"/>
                        </a:rPr>
                        <a:t>)</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Min</a:t>
                      </a:r>
                      <a:endParaRPr lang="en-US" sz="14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(usecs)</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Max</a:t>
                      </a:r>
                      <a:endParaRPr lang="en-US" sz="14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(usecs)</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P1</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9.16</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1.861024</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25</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P2</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9.33</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1.8681</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25</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P3</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9.36</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1.548235</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21</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P4</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8.22</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1.644754</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18</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P5</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8.36</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1.36617</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16</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P6</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9.53</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2.149101</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25</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P7</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8.18</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1.312138</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17</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P8</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8.25</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1.592991</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20</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bwMode="auto">
          <a:xfrm>
            <a:off x="1951776" y="4305828"/>
            <a:ext cx="5181600" cy="21140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pic>
        <p:nvPicPr>
          <p:cNvPr id="9" name="Picture 8"/>
          <p:cNvPicPr/>
          <p:nvPr/>
        </p:nvPicPr>
        <p:blipFill>
          <a:blip r:embed="rId3" cstate="print"/>
          <a:srcRect/>
          <a:stretch>
            <a:fillRect/>
          </a:stretch>
        </p:blipFill>
        <p:spPr bwMode="auto">
          <a:xfrm>
            <a:off x="76200" y="1447800"/>
            <a:ext cx="8839200" cy="4876800"/>
          </a:xfrm>
          <a:prstGeom prst="rect">
            <a:avLst/>
          </a:prstGeom>
          <a:noFill/>
          <a:ln w="9525">
            <a:noFill/>
            <a:miter lim="800000"/>
            <a:headEnd/>
            <a:tailEnd/>
          </a:ln>
        </p:spPr>
      </p:pic>
      <p:pic>
        <p:nvPicPr>
          <p:cNvPr id="8" name="Picture 2" descr="http://www.mwsu.edu/Assets/Images/academics/honors/MSU-logo-horizonta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88860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91846"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B050"/>
                </a:solidFill>
              </a:rPr>
              <a:t>Ping-Pong-B</a:t>
            </a: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dirty="0">
                <a:solidFill>
                  <a:srgbClr val="FF0000"/>
                </a:solidFill>
                <a:latin typeface="Cambria" panose="02040503050406030204" pitchFamily="18" charset="0"/>
              </a:rPr>
              <a:t>Community-Cluster</a:t>
            </a:r>
            <a:r>
              <a:rPr lang="en-US" altLang="en-US" sz="2800" dirty="0">
                <a:latin typeface="Cambria" panose="02040503050406030204" pitchFamily="18" charset="0"/>
              </a:rPr>
              <a:t> (queue: </a:t>
            </a:r>
            <a:r>
              <a:rPr lang="en-US" altLang="en-US" sz="2800" b="1" u="sng" dirty="0">
                <a:solidFill>
                  <a:srgbClr val="0033CC"/>
                </a:solidFill>
                <a:latin typeface="Cambria" panose="02040503050406030204" pitchFamily="18" charset="0"/>
              </a:rPr>
              <a:t>2WKpar</a:t>
            </a:r>
            <a:r>
              <a:rPr lang="en-US" altLang="en-US" sz="2800" dirty="0">
                <a:latin typeface="Cambria" panose="02040503050406030204" pitchFamily="18" charset="0"/>
              </a:rPr>
              <a:t>)</a:t>
            </a: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15</a:t>
            </a:fld>
            <a:endParaRPr lang="en-US" altLang="en-US" sz="1400" smtClean="0"/>
          </a:p>
        </p:txBody>
      </p:sp>
      <p:graphicFrame>
        <p:nvGraphicFramePr>
          <p:cNvPr id="3" name="Table 2"/>
          <p:cNvGraphicFramePr>
            <a:graphicFrameLocks noGrp="1"/>
          </p:cNvGraphicFramePr>
          <p:nvPr>
            <p:extLst>
              <p:ext uri="{D42A27DB-BD31-4B8C-83A1-F6EECF244321}">
                <p14:modId xmlns:p14="http://schemas.microsoft.com/office/powerpoint/2010/main" val="325506267"/>
              </p:ext>
            </p:extLst>
          </p:nvPr>
        </p:nvGraphicFramePr>
        <p:xfrm>
          <a:off x="1752601" y="4263390"/>
          <a:ext cx="5562601" cy="2346960"/>
        </p:xfrm>
        <a:graphic>
          <a:graphicData uri="http://schemas.openxmlformats.org/drawingml/2006/table">
            <a:tbl>
              <a:tblPr/>
              <a:tblGrid>
                <a:gridCol w="1295399"/>
                <a:gridCol w="1219200"/>
                <a:gridCol w="1295400"/>
                <a:gridCol w="838200"/>
                <a:gridCol w="914402"/>
              </a:tblGrid>
              <a:tr h="171450">
                <a:tc gridSpan="5">
                  <a:txBody>
                    <a:bodyPr/>
                    <a:lstStyle/>
                    <a:p>
                      <a:pPr marL="0" marR="0" algn="ctr">
                        <a:spcBef>
                          <a:spcPts val="0"/>
                        </a:spcBef>
                        <a:spcAft>
                          <a:spcPts val="0"/>
                        </a:spcAft>
                      </a:pPr>
                      <a:r>
                        <a:rPr lang="en-US" sz="1400" b="0" dirty="0">
                          <a:solidFill>
                            <a:schemeClr val="tx1"/>
                          </a:solidFill>
                          <a:effectLst/>
                          <a:latin typeface="Cambria" panose="02040503050406030204" pitchFamily="18" charset="0"/>
                          <a:ea typeface="Times New Roman" panose="02020603050405020304" pitchFamily="18" charset="0"/>
                        </a:rPr>
                        <a:t>Community-Cluster - 2WKpar - 9P – </a:t>
                      </a:r>
                      <a:r>
                        <a:rPr lang="en-US" sz="1400" b="0" dirty="0">
                          <a:solidFill>
                            <a:srgbClr val="FF0000"/>
                          </a:solidFill>
                          <a:effectLst/>
                          <a:latin typeface="Cambria" panose="02040503050406030204" pitchFamily="18" charset="0"/>
                          <a:ea typeface="Times New Roman" panose="02020603050405020304" pitchFamily="18" charset="0"/>
                        </a:rPr>
                        <a:t>1</a:t>
                      </a:r>
                      <a:r>
                        <a:rPr lang="en-US" sz="1400" b="0" baseline="30000" dirty="0">
                          <a:solidFill>
                            <a:srgbClr val="FF0000"/>
                          </a:solidFill>
                          <a:effectLst/>
                          <a:latin typeface="Cambria" panose="02040503050406030204" pitchFamily="18" charset="0"/>
                          <a:ea typeface="Times New Roman" panose="02020603050405020304" pitchFamily="18" charset="0"/>
                        </a:rPr>
                        <a:t>st</a:t>
                      </a:r>
                      <a:r>
                        <a:rPr lang="en-US" sz="1400" b="0" dirty="0">
                          <a:solidFill>
                            <a:srgbClr val="FF0000"/>
                          </a:solidFill>
                          <a:effectLst/>
                          <a:latin typeface="Cambria" panose="02040503050406030204" pitchFamily="18" charset="0"/>
                          <a:ea typeface="Times New Roman" panose="02020603050405020304" pitchFamily="18" charset="0"/>
                        </a:rPr>
                        <a:t> Sample Removed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925">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Proc-Pair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Average (usecs)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Stdv</a:t>
                      </a:r>
                    </a:p>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(usecs)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Min</a:t>
                      </a:r>
                    </a:p>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(usecs)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dirty="0">
                          <a:solidFill>
                            <a:schemeClr val="tx1"/>
                          </a:solidFill>
                          <a:effectLst/>
                          <a:latin typeface="Cambria" panose="02040503050406030204" pitchFamily="18" charset="0"/>
                          <a:ea typeface="Times New Roman" panose="02020603050405020304" pitchFamily="18" charset="0"/>
                        </a:rPr>
                        <a:t>Max</a:t>
                      </a:r>
                    </a:p>
                    <a:p>
                      <a:pPr marL="0" marR="0" algn="ctr">
                        <a:spcBef>
                          <a:spcPts val="0"/>
                        </a:spcBef>
                        <a:spcAft>
                          <a:spcPts val="0"/>
                        </a:spcAft>
                      </a:pPr>
                      <a:r>
                        <a:rPr lang="en-US" sz="1400" b="0" dirty="0">
                          <a:solidFill>
                            <a:schemeClr val="tx1"/>
                          </a:solidFill>
                          <a:effectLst/>
                          <a:latin typeface="Cambria" panose="02040503050406030204" pitchFamily="18" charset="0"/>
                          <a:ea typeface="Times New Roman" panose="02020603050405020304" pitchFamily="18" charset="0"/>
                        </a:rPr>
                        <a:t>(</a:t>
                      </a:r>
                      <a:r>
                        <a:rPr lang="en-US" sz="1400" b="0" dirty="0" err="1">
                          <a:solidFill>
                            <a:schemeClr val="tx1"/>
                          </a:solidFill>
                          <a:effectLst/>
                          <a:latin typeface="Cambria" panose="02040503050406030204" pitchFamily="18" charset="0"/>
                          <a:ea typeface="Times New Roman" panose="02020603050405020304" pitchFamily="18" charset="0"/>
                        </a:rPr>
                        <a:t>usecs</a:t>
                      </a:r>
                      <a:r>
                        <a:rPr lang="en-US" sz="1400" b="0" dirty="0">
                          <a:solidFill>
                            <a:schemeClr val="tx1"/>
                          </a:solidFill>
                          <a:effectLst/>
                          <a:latin typeface="Cambria" panose="02040503050406030204" pitchFamily="18" charset="0"/>
                          <a:ea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1925">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P0 - P1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dirty="0">
                          <a:solidFill>
                            <a:schemeClr val="tx1"/>
                          </a:solidFill>
                          <a:effectLst/>
                          <a:latin typeface="Cambria" panose="02040503050406030204" pitchFamily="18" charset="0"/>
                          <a:ea typeface="Times New Roman" panose="02020603050405020304" pitchFamily="18" charset="0"/>
                        </a:rPr>
                        <a:t>9.585859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1.628885314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18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1925">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P0 - P2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9.292929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1.56656732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20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1925">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P0 - P3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11.54545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1.960178705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10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28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1925">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P0 - P4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10.25253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1.547502493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22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1925">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P0 - P5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13.0404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5.396369134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40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1925">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P0 - P6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9.282828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1.229239055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18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1925">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P0 - P7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25.40404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89.00159586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888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1450">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P0 - P8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10.26263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0.932254877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0" dirty="0">
                          <a:solidFill>
                            <a:schemeClr val="tx1"/>
                          </a:solidFill>
                          <a:effectLst/>
                          <a:latin typeface="Cambria" panose="02040503050406030204" pitchFamily="18" charset="0"/>
                          <a:ea typeface="Times New Roman" panose="02020603050405020304" pitchFamily="18" charset="0"/>
                        </a:rPr>
                        <a:t>13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790512019"/>
              </p:ext>
            </p:extLst>
          </p:nvPr>
        </p:nvGraphicFramePr>
        <p:xfrm>
          <a:off x="1752600" y="1676400"/>
          <a:ext cx="5562601" cy="2346960"/>
        </p:xfrm>
        <a:graphic>
          <a:graphicData uri="http://schemas.openxmlformats.org/drawingml/2006/table">
            <a:tbl>
              <a:tblPr/>
              <a:tblGrid>
                <a:gridCol w="1284327"/>
                <a:gridCol w="1234569"/>
                <a:gridCol w="1303104"/>
                <a:gridCol w="860912"/>
                <a:gridCol w="879689"/>
              </a:tblGrid>
              <a:tr h="171450">
                <a:tc gridSpan="5">
                  <a:txBody>
                    <a:bodyPr/>
                    <a:lstStyle/>
                    <a:p>
                      <a:pPr marL="0" marR="0" algn="ctr">
                        <a:spcBef>
                          <a:spcPts val="0"/>
                        </a:spcBef>
                        <a:spcAft>
                          <a:spcPts val="0"/>
                        </a:spcAft>
                      </a:pPr>
                      <a:r>
                        <a:rPr lang="en-US" sz="1400" b="0" dirty="0" smtClean="0">
                          <a:solidFill>
                            <a:schemeClr val="tx1"/>
                          </a:solidFill>
                          <a:effectLst/>
                          <a:latin typeface="Cambria" panose="02040503050406030204" pitchFamily="18" charset="0"/>
                          <a:ea typeface="Times New Roman" panose="02020603050405020304" pitchFamily="18" charset="0"/>
                        </a:rPr>
                        <a:t>Community-Cluster- </a:t>
                      </a:r>
                      <a:r>
                        <a:rPr lang="en-US" sz="1400" b="0" dirty="0">
                          <a:solidFill>
                            <a:schemeClr val="tx1"/>
                          </a:solidFill>
                          <a:effectLst/>
                          <a:latin typeface="Cambria" panose="02040503050406030204" pitchFamily="18" charset="0"/>
                          <a:ea typeface="Times New Roman" panose="02020603050405020304" pitchFamily="18" charset="0"/>
                        </a:rPr>
                        <a:t>2WKpar - 9P – </a:t>
                      </a:r>
                      <a:r>
                        <a:rPr lang="en-US" sz="1400" b="0" dirty="0">
                          <a:solidFill>
                            <a:srgbClr val="0033CC"/>
                          </a:solidFill>
                          <a:effectLst/>
                          <a:latin typeface="Cambria" panose="02040503050406030204" pitchFamily="18" charset="0"/>
                          <a:ea typeface="Times New Roman" panose="02020603050405020304" pitchFamily="18" charset="0"/>
                        </a:rPr>
                        <a:t>1</a:t>
                      </a:r>
                      <a:r>
                        <a:rPr lang="en-US" sz="1400" b="0" baseline="30000" dirty="0">
                          <a:solidFill>
                            <a:srgbClr val="0033CC"/>
                          </a:solidFill>
                          <a:effectLst/>
                          <a:latin typeface="Cambria" panose="02040503050406030204" pitchFamily="18" charset="0"/>
                          <a:ea typeface="Times New Roman" panose="02020603050405020304" pitchFamily="18" charset="0"/>
                        </a:rPr>
                        <a:t>st</a:t>
                      </a:r>
                      <a:r>
                        <a:rPr lang="en-US" sz="1400" b="0" dirty="0">
                          <a:solidFill>
                            <a:srgbClr val="0033CC"/>
                          </a:solidFill>
                          <a:effectLst/>
                          <a:latin typeface="Cambria" panose="02040503050406030204" pitchFamily="18" charset="0"/>
                          <a:ea typeface="Times New Roman" panose="02020603050405020304" pitchFamily="18" charset="0"/>
                        </a:rPr>
                        <a:t> SAMPLE INCLUDED</a:t>
                      </a:r>
                      <a:endParaRPr lang="en-US" sz="2000" b="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925">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Proc-Pair</a:t>
                      </a:r>
                      <a:endParaRPr lang="en-US" sz="2000" b="0">
                        <a:solidFill>
                          <a:schemeClr val="tx1"/>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Average (usecs)</a:t>
                      </a:r>
                      <a:endParaRPr lang="en-US" sz="2000" b="0">
                        <a:solidFill>
                          <a:schemeClr val="tx1"/>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Stdv</a:t>
                      </a:r>
                      <a:endParaRPr lang="en-US" sz="2000" b="0">
                        <a:solidFill>
                          <a:schemeClr val="tx1"/>
                        </a:solidFill>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b="0">
                          <a:solidFill>
                            <a:schemeClr val="tx1"/>
                          </a:solidFill>
                          <a:effectLst/>
                          <a:latin typeface="Cambria" panose="02040503050406030204" pitchFamily="18" charset="0"/>
                          <a:ea typeface="Times New Roman" panose="02020603050405020304" pitchFamily="18" charset="0"/>
                        </a:rPr>
                        <a:t>(usecs)</a:t>
                      </a:r>
                      <a:endParaRPr lang="en-US" sz="2000" b="0">
                        <a:solidFill>
                          <a:schemeClr val="tx1"/>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chemeClr val="tx1"/>
                          </a:solidFill>
                          <a:effectLst/>
                          <a:latin typeface="Cambria" panose="02040503050406030204" pitchFamily="18" charset="0"/>
                          <a:ea typeface="Times New Roman" panose="02020603050405020304" pitchFamily="18" charset="0"/>
                        </a:rPr>
                        <a:t>Min</a:t>
                      </a:r>
                      <a:endParaRPr lang="en-US" sz="2000" b="0" dirty="0">
                        <a:solidFill>
                          <a:schemeClr val="tx1"/>
                        </a:solidFill>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b="0" dirty="0">
                          <a:solidFill>
                            <a:schemeClr val="tx1"/>
                          </a:solidFill>
                          <a:effectLst/>
                          <a:latin typeface="Cambria" panose="02040503050406030204" pitchFamily="18" charset="0"/>
                          <a:ea typeface="Times New Roman" panose="02020603050405020304" pitchFamily="18" charset="0"/>
                        </a:rPr>
                        <a:t>(</a:t>
                      </a:r>
                      <a:r>
                        <a:rPr lang="en-US" sz="1400" b="0" dirty="0" err="1">
                          <a:solidFill>
                            <a:schemeClr val="tx1"/>
                          </a:solidFill>
                          <a:effectLst/>
                          <a:latin typeface="Cambria" panose="02040503050406030204" pitchFamily="18" charset="0"/>
                          <a:ea typeface="Times New Roman" panose="02020603050405020304" pitchFamily="18" charset="0"/>
                        </a:rPr>
                        <a:t>usecs</a:t>
                      </a:r>
                      <a:r>
                        <a:rPr lang="en-US" sz="1400" b="0" dirty="0">
                          <a:solidFill>
                            <a:schemeClr val="tx1"/>
                          </a:solidFill>
                          <a:effectLst/>
                          <a:latin typeface="Cambria" panose="02040503050406030204" pitchFamily="18" charset="0"/>
                          <a:ea typeface="Times New Roman" panose="02020603050405020304" pitchFamily="18" charset="0"/>
                        </a:rPr>
                        <a:t>)</a:t>
                      </a:r>
                      <a:endParaRPr lang="en-US" sz="2000" b="0" dirty="0">
                        <a:solidFill>
                          <a:schemeClr val="tx1"/>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chemeClr val="tx1"/>
                          </a:solidFill>
                          <a:effectLst/>
                          <a:latin typeface="Cambria" panose="02040503050406030204" pitchFamily="18" charset="0"/>
                          <a:ea typeface="Times New Roman" panose="02020603050405020304" pitchFamily="18" charset="0"/>
                        </a:rPr>
                        <a:t>Max</a:t>
                      </a:r>
                      <a:endParaRPr lang="en-US" sz="2000" b="0" dirty="0">
                        <a:solidFill>
                          <a:schemeClr val="tx1"/>
                        </a:solidFill>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b="0" dirty="0">
                          <a:solidFill>
                            <a:schemeClr val="tx1"/>
                          </a:solidFill>
                          <a:effectLst/>
                          <a:latin typeface="Cambria" panose="02040503050406030204" pitchFamily="18" charset="0"/>
                          <a:ea typeface="Times New Roman" panose="02020603050405020304" pitchFamily="18" charset="0"/>
                        </a:rPr>
                        <a:t>(</a:t>
                      </a:r>
                      <a:r>
                        <a:rPr lang="en-US" sz="1400" b="0" dirty="0" err="1">
                          <a:solidFill>
                            <a:schemeClr val="tx1"/>
                          </a:solidFill>
                          <a:effectLst/>
                          <a:latin typeface="Cambria" panose="02040503050406030204" pitchFamily="18" charset="0"/>
                          <a:ea typeface="Times New Roman" panose="02020603050405020304" pitchFamily="18" charset="0"/>
                        </a:rPr>
                        <a:t>usecs</a:t>
                      </a:r>
                      <a:r>
                        <a:rPr lang="en-US" sz="1400" b="0" dirty="0">
                          <a:solidFill>
                            <a:schemeClr val="tx1"/>
                          </a:solidFill>
                          <a:effectLst/>
                          <a:latin typeface="Cambria" panose="02040503050406030204" pitchFamily="18" charset="0"/>
                          <a:ea typeface="Times New Roman" panose="02020603050405020304" pitchFamily="18" charset="0"/>
                        </a:rPr>
                        <a:t>)</a:t>
                      </a:r>
                      <a:endParaRPr lang="en-US" sz="2000" b="0" dirty="0">
                        <a:solidFill>
                          <a:schemeClr val="tx1"/>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P1</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565.79</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5562.042</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55630</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P2</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508.85</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4995.571</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49965</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P3</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511.28</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4997.346</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49985</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P4</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509.17</a:t>
                      </a:r>
                      <a:endParaRPr lang="en-US" sz="2000" dirty="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4989.175</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49902</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P0 - P5</a:t>
                      </a:r>
                      <a:endParaRPr lang="en-US" sz="20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513.83</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5007.899</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50092</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P6</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509.03</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4997.472</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49984</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P7</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524.87</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4995.444</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49972</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P8</a:t>
                      </a:r>
                      <a:endParaRPr lang="en-US" sz="20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510.24</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4999.774</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a:t>
                      </a:r>
                      <a:endParaRPr lang="en-US" sz="20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50008</a:t>
                      </a:r>
                      <a:endParaRPr lang="en-US" sz="2000" dirty="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bwMode="auto">
          <a:xfrm>
            <a:off x="1714500" y="4114800"/>
            <a:ext cx="5867400" cy="25908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pic>
        <p:nvPicPr>
          <p:cNvPr id="10"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extLst>
      <p:ext uri="{BB962C8B-B14F-4D97-AF65-F5344CB8AC3E}">
        <p14:creationId xmlns:p14="http://schemas.microsoft.com/office/powerpoint/2010/main" val="367509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91846"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B050"/>
                </a:solidFill>
              </a:rPr>
              <a:t>Ping-Pong-B</a:t>
            </a: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dirty="0">
                <a:solidFill>
                  <a:srgbClr val="FF0000"/>
                </a:solidFill>
                <a:latin typeface="Cambria" panose="02040503050406030204" pitchFamily="18" charset="0"/>
              </a:rPr>
              <a:t>Community-Cluster</a:t>
            </a:r>
            <a:r>
              <a:rPr lang="en-US" altLang="en-US" sz="2800" dirty="0">
                <a:latin typeface="Cambria" panose="02040503050406030204" pitchFamily="18" charset="0"/>
              </a:rPr>
              <a:t> (queue: </a:t>
            </a:r>
            <a:r>
              <a:rPr lang="en-US" altLang="en-US" sz="2800" b="1" u="sng" dirty="0">
                <a:solidFill>
                  <a:srgbClr val="0033CC"/>
                </a:solidFill>
                <a:latin typeface="Cambria" panose="02040503050406030204" pitchFamily="18" charset="0"/>
              </a:rPr>
              <a:t>2WKpar</a:t>
            </a:r>
            <a:r>
              <a:rPr lang="en-US" altLang="en-US" sz="2800" dirty="0">
                <a:latin typeface="Cambria" panose="02040503050406030204" pitchFamily="18" charset="0"/>
              </a:rPr>
              <a:t>)</a:t>
            </a: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16</a:t>
            </a:fld>
            <a:endParaRPr lang="en-US" altLang="en-US" sz="1400" smtClean="0"/>
          </a:p>
        </p:txBody>
      </p:sp>
      <p:pic>
        <p:nvPicPr>
          <p:cNvPr id="8" name="Picture 7"/>
          <p:cNvPicPr/>
          <p:nvPr/>
        </p:nvPicPr>
        <p:blipFill>
          <a:blip r:embed="rId3" cstate="print"/>
          <a:srcRect/>
          <a:stretch>
            <a:fillRect/>
          </a:stretch>
        </p:blipFill>
        <p:spPr bwMode="auto">
          <a:xfrm>
            <a:off x="76200" y="1676400"/>
            <a:ext cx="8915400" cy="4572000"/>
          </a:xfrm>
          <a:prstGeom prst="rect">
            <a:avLst/>
          </a:prstGeom>
          <a:noFill/>
          <a:ln w="9525">
            <a:noFill/>
            <a:miter lim="800000"/>
            <a:headEnd/>
            <a:tailEnd/>
          </a:ln>
        </p:spPr>
      </p:pic>
      <p:pic>
        <p:nvPicPr>
          <p:cNvPr id="6" name="Picture 2" descr="http://www.mwsu.edu/Assets/Images/academics/honors/MSU-logo-horizonta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038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91846"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B050"/>
                </a:solidFill>
              </a:rPr>
              <a:t>Ping-Pong-B</a:t>
            </a: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dirty="0">
                <a:solidFill>
                  <a:srgbClr val="FF0000"/>
                </a:solidFill>
                <a:latin typeface="Cambria" panose="02040503050406030204" pitchFamily="18" charset="0"/>
              </a:rPr>
              <a:t>Community-Cluster</a:t>
            </a:r>
            <a:r>
              <a:rPr lang="en-US" altLang="en-US" sz="2800" dirty="0">
                <a:latin typeface="Cambria" panose="02040503050406030204" pitchFamily="18" charset="0"/>
              </a:rPr>
              <a:t> (queue: </a:t>
            </a:r>
            <a:r>
              <a:rPr lang="en-US" altLang="en-US" sz="2800" b="1" u="sng" dirty="0">
                <a:solidFill>
                  <a:srgbClr val="18B2B6"/>
                </a:solidFill>
                <a:latin typeface="Cambria" panose="02040503050406030204" pitchFamily="18" charset="0"/>
              </a:rPr>
              <a:t>48Hpar</a:t>
            </a:r>
            <a:r>
              <a:rPr lang="en-US" altLang="en-US" sz="2800" dirty="0" smtClean="0">
                <a:latin typeface="Cambria" panose="02040503050406030204" pitchFamily="18" charset="0"/>
              </a:rPr>
              <a:t>)</a:t>
            </a:r>
            <a:endParaRPr lang="en-US" altLang="en-US" sz="2800" dirty="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17</a:t>
            </a:fld>
            <a:endParaRPr lang="en-US" altLang="en-US" sz="1400" smtClean="0"/>
          </a:p>
        </p:txBody>
      </p:sp>
      <p:graphicFrame>
        <p:nvGraphicFramePr>
          <p:cNvPr id="2" name="Table 1"/>
          <p:cNvGraphicFramePr>
            <a:graphicFrameLocks noGrp="1"/>
          </p:cNvGraphicFramePr>
          <p:nvPr>
            <p:extLst>
              <p:ext uri="{D42A27DB-BD31-4B8C-83A1-F6EECF244321}">
                <p14:modId xmlns:p14="http://schemas.microsoft.com/office/powerpoint/2010/main" val="31451406"/>
              </p:ext>
            </p:extLst>
          </p:nvPr>
        </p:nvGraphicFramePr>
        <p:xfrm>
          <a:off x="1524000" y="2087880"/>
          <a:ext cx="6096000" cy="2346960"/>
        </p:xfrm>
        <a:graphic>
          <a:graphicData uri="http://schemas.openxmlformats.org/drawingml/2006/table">
            <a:tbl>
              <a:tblPr/>
              <a:tblGrid>
                <a:gridCol w="965485"/>
                <a:gridCol w="1324792"/>
                <a:gridCol w="1429896"/>
                <a:gridCol w="1099920"/>
                <a:gridCol w="1275907"/>
              </a:tblGrid>
              <a:tr h="161925">
                <a:tc gridSpan="5">
                  <a:txBody>
                    <a:bodyPr/>
                    <a:lstStyle/>
                    <a:p>
                      <a:pPr marL="0" marR="0" algn="ctr">
                        <a:spcBef>
                          <a:spcPts val="0"/>
                        </a:spcBef>
                        <a:spcAft>
                          <a:spcPts val="0"/>
                        </a:spcAft>
                      </a:pPr>
                      <a:r>
                        <a:rPr lang="en-US" sz="1400" b="0" dirty="0">
                          <a:effectLst/>
                          <a:latin typeface="Cambria" panose="02040503050406030204" pitchFamily="18" charset="0"/>
                          <a:ea typeface="Times New Roman" panose="02020603050405020304" pitchFamily="18" charset="0"/>
                        </a:rPr>
                        <a:t>Community-Cluster – 48Hpar - 9P – </a:t>
                      </a:r>
                      <a:r>
                        <a:rPr lang="en-US" sz="1400" b="1" dirty="0">
                          <a:solidFill>
                            <a:srgbClr val="FF0000"/>
                          </a:solidFill>
                          <a:effectLst/>
                          <a:latin typeface="Cambria" panose="02040503050406030204" pitchFamily="18" charset="0"/>
                          <a:ea typeface="Times New Roman" panose="02020603050405020304" pitchFamily="18" charset="0"/>
                        </a:rPr>
                        <a:t>1</a:t>
                      </a:r>
                      <a:r>
                        <a:rPr lang="en-US" sz="1400" b="1" baseline="30000" dirty="0">
                          <a:solidFill>
                            <a:srgbClr val="FF0000"/>
                          </a:solidFill>
                          <a:effectLst/>
                          <a:latin typeface="Cambria" panose="02040503050406030204" pitchFamily="18" charset="0"/>
                          <a:ea typeface="Times New Roman" panose="02020603050405020304" pitchFamily="18" charset="0"/>
                        </a:rPr>
                        <a:t>st</a:t>
                      </a:r>
                      <a:r>
                        <a:rPr lang="en-US" sz="1400" b="1" dirty="0">
                          <a:solidFill>
                            <a:srgbClr val="FF0000"/>
                          </a:solidFill>
                          <a:effectLst/>
                          <a:latin typeface="Cambria" panose="02040503050406030204" pitchFamily="18" charset="0"/>
                          <a:ea typeface="Times New Roman" panose="02020603050405020304" pitchFamily="18" charset="0"/>
                        </a:rPr>
                        <a:t> Sample Removed</a:t>
                      </a:r>
                      <a:endParaRPr lang="en-US" sz="1600" b="1" dirty="0">
                        <a:solidFill>
                          <a:srgbClr val="FF0000"/>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925">
                <a:tc>
                  <a:txBody>
                    <a:bodyPr/>
                    <a:lstStyle/>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Proc-Pair</a:t>
                      </a:r>
                      <a:endParaRPr lang="en-US" sz="1600" b="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Average (usecs)</a:t>
                      </a:r>
                      <a:endParaRPr lang="en-US" sz="1600" b="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Stdv</a:t>
                      </a:r>
                      <a:endParaRPr lang="en-US" sz="1600" b="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(usecs)</a:t>
                      </a:r>
                      <a:endParaRPr lang="en-US" sz="1600" b="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Min</a:t>
                      </a:r>
                      <a:endParaRPr lang="en-US" sz="1600" b="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b="0">
                          <a:effectLst/>
                          <a:latin typeface="Cambria" panose="02040503050406030204" pitchFamily="18" charset="0"/>
                          <a:ea typeface="Times New Roman" panose="02020603050405020304" pitchFamily="18" charset="0"/>
                        </a:rPr>
                        <a:t>(usecs)</a:t>
                      </a:r>
                      <a:endParaRPr lang="en-US" sz="1600" b="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b="0" dirty="0">
                          <a:effectLst/>
                          <a:latin typeface="Cambria" panose="02040503050406030204" pitchFamily="18" charset="0"/>
                          <a:ea typeface="Times New Roman" panose="02020603050405020304" pitchFamily="18" charset="0"/>
                        </a:rPr>
                        <a:t>Max</a:t>
                      </a:r>
                      <a:endParaRPr lang="en-US" sz="1600" b="0" dirty="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b="0" dirty="0">
                          <a:effectLst/>
                          <a:latin typeface="Cambria" panose="02040503050406030204" pitchFamily="18" charset="0"/>
                          <a:ea typeface="Times New Roman" panose="02020603050405020304" pitchFamily="18" charset="0"/>
                        </a:rPr>
                        <a:t>(</a:t>
                      </a:r>
                      <a:r>
                        <a:rPr lang="en-US" sz="1400" b="0" dirty="0" err="1">
                          <a:effectLst/>
                          <a:latin typeface="Cambria" panose="02040503050406030204" pitchFamily="18" charset="0"/>
                          <a:ea typeface="Times New Roman" panose="02020603050405020304" pitchFamily="18" charset="0"/>
                        </a:rPr>
                        <a:t>usecs</a:t>
                      </a:r>
                      <a:r>
                        <a:rPr lang="en-US" sz="1400" b="0" dirty="0">
                          <a:effectLst/>
                          <a:latin typeface="Cambria" panose="02040503050406030204" pitchFamily="18" charset="0"/>
                          <a:ea typeface="Times New Roman" panose="02020603050405020304" pitchFamily="18" charset="0"/>
                        </a:rPr>
                        <a:t>)</a:t>
                      </a:r>
                      <a:endParaRPr lang="en-US" sz="1600" b="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P1</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12.19192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2.414567894</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P2</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12.9697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2.50083474</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P3</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11.89899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2.384023993</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20</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P4</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12.93939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2.376836269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P5</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12.94949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2.480017023</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P6</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14.77778</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2.593380725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13</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24</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P7</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12.89899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2.296825447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71450">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13.27273</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3.24766221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35</a:t>
                      </a:r>
                      <a:endParaRPr lang="en-US" sz="1600" dirty="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pic>
        <p:nvPicPr>
          <p:cNvPr id="9"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extLst>
      <p:ext uri="{BB962C8B-B14F-4D97-AF65-F5344CB8AC3E}">
        <p14:creationId xmlns:p14="http://schemas.microsoft.com/office/powerpoint/2010/main" val="299692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91846"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B050"/>
                </a:solidFill>
              </a:rPr>
              <a:t>Ping-Pong-B</a:t>
            </a: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dirty="0">
                <a:solidFill>
                  <a:srgbClr val="FF0000"/>
                </a:solidFill>
                <a:latin typeface="Cambria" panose="02040503050406030204" pitchFamily="18" charset="0"/>
              </a:rPr>
              <a:t>Community-Cluster</a:t>
            </a:r>
            <a:r>
              <a:rPr lang="en-US" altLang="en-US" sz="2800" dirty="0">
                <a:latin typeface="Cambria" panose="02040503050406030204" pitchFamily="18" charset="0"/>
              </a:rPr>
              <a:t> (queue: </a:t>
            </a:r>
            <a:r>
              <a:rPr lang="en-US" altLang="en-US" sz="2800" b="1" u="sng" dirty="0">
                <a:solidFill>
                  <a:srgbClr val="18B2B6"/>
                </a:solidFill>
                <a:latin typeface="Cambria" panose="02040503050406030204" pitchFamily="18" charset="0"/>
              </a:rPr>
              <a:t>48Hpar</a:t>
            </a:r>
            <a:r>
              <a:rPr lang="en-US" altLang="en-US" sz="2800" dirty="0" smtClean="0">
                <a:latin typeface="Cambria" panose="02040503050406030204" pitchFamily="18" charset="0"/>
              </a:rPr>
              <a:t>)</a:t>
            </a:r>
            <a:endParaRPr lang="en-US" altLang="en-US" sz="2800" dirty="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18</a:t>
            </a:fld>
            <a:endParaRPr lang="en-US" altLang="en-US" sz="1400" smtClean="0"/>
          </a:p>
        </p:txBody>
      </p:sp>
      <p:pic>
        <p:nvPicPr>
          <p:cNvPr id="6" name="Picture 5"/>
          <p:cNvPicPr/>
          <p:nvPr/>
        </p:nvPicPr>
        <p:blipFill>
          <a:blip r:embed="rId3" cstate="print"/>
          <a:srcRect/>
          <a:stretch>
            <a:fillRect/>
          </a:stretch>
        </p:blipFill>
        <p:spPr bwMode="auto">
          <a:xfrm>
            <a:off x="76200" y="1638300"/>
            <a:ext cx="8915400" cy="4495800"/>
          </a:xfrm>
          <a:prstGeom prst="rect">
            <a:avLst/>
          </a:prstGeom>
          <a:noFill/>
          <a:ln w="9525">
            <a:noFill/>
            <a:miter lim="800000"/>
            <a:headEnd/>
            <a:tailEnd/>
          </a:ln>
        </p:spPr>
      </p:pic>
      <p:pic>
        <p:nvPicPr>
          <p:cNvPr id="7" name="Picture 2" descr="http://www.mwsu.edu/Assets/Images/academics/honors/MSU-logo-horizonta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63588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91846" y="266700"/>
            <a:ext cx="8077200" cy="685800"/>
          </a:xfrm>
        </p:spPr>
        <p:txBody>
          <a:bodyPr/>
          <a:lstStyle/>
          <a:p>
            <a:r>
              <a:rPr lang="en-US" altLang="en-US" sz="2800" dirty="0" smtClean="0"/>
              <a:t>Experimental results</a:t>
            </a:r>
            <a:br>
              <a:rPr lang="en-US" altLang="en-US" sz="2800" dirty="0" smtClean="0"/>
            </a:br>
            <a:r>
              <a:rPr lang="en-US" altLang="en-US" sz="2800" b="1" dirty="0">
                <a:solidFill>
                  <a:srgbClr val="00B050"/>
                </a:solidFill>
              </a:rPr>
              <a:t>Ping-Pong-B</a:t>
            </a:r>
            <a:endParaRPr lang="en-US" altLang="en-US" sz="2800" b="1" dirty="0" smtClean="0">
              <a:solidFill>
                <a:srgbClr val="0033CC"/>
              </a:solidFill>
            </a:endParaRP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dirty="0" smtClean="0">
                <a:solidFill>
                  <a:srgbClr val="FF0000"/>
                </a:solidFill>
                <a:latin typeface="Cambria" panose="02040503050406030204" pitchFamily="18" charset="0"/>
              </a:rPr>
              <a:t>Community-Cluster</a:t>
            </a:r>
            <a:r>
              <a:rPr lang="en-US" altLang="en-US" sz="2800" dirty="0" smtClean="0">
                <a:latin typeface="Cambria" panose="02040503050406030204" pitchFamily="18" charset="0"/>
              </a:rPr>
              <a:t> (queue: </a:t>
            </a:r>
            <a:r>
              <a:rPr lang="en-US" altLang="en-US" sz="2800" b="1" u="sng" dirty="0" smtClean="0">
                <a:solidFill>
                  <a:srgbClr val="FF9900"/>
                </a:solidFill>
                <a:latin typeface="Cambria" panose="02040503050406030204" pitchFamily="18" charset="0"/>
              </a:rPr>
              <a:t>48Hquadpar</a:t>
            </a:r>
            <a:r>
              <a:rPr lang="en-US" altLang="en-US" sz="2800" dirty="0" smtClean="0">
                <a:latin typeface="Cambria" panose="02040503050406030204" pitchFamily="18" charset="0"/>
              </a:rPr>
              <a:t>)</a:t>
            </a: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19</a:t>
            </a:fld>
            <a:endParaRPr lang="en-US" altLang="en-US" sz="1400" smtClean="0"/>
          </a:p>
        </p:txBody>
      </p:sp>
      <p:graphicFrame>
        <p:nvGraphicFramePr>
          <p:cNvPr id="3" name="Table 2"/>
          <p:cNvGraphicFramePr>
            <a:graphicFrameLocks noGrp="1"/>
          </p:cNvGraphicFramePr>
          <p:nvPr>
            <p:extLst>
              <p:ext uri="{D42A27DB-BD31-4B8C-83A1-F6EECF244321}">
                <p14:modId xmlns:p14="http://schemas.microsoft.com/office/powerpoint/2010/main" val="1568309783"/>
              </p:ext>
            </p:extLst>
          </p:nvPr>
        </p:nvGraphicFramePr>
        <p:xfrm>
          <a:off x="1485900" y="2209800"/>
          <a:ext cx="6172200" cy="2346960"/>
        </p:xfrm>
        <a:graphic>
          <a:graphicData uri="http://schemas.openxmlformats.org/drawingml/2006/table">
            <a:tbl>
              <a:tblPr/>
              <a:tblGrid>
                <a:gridCol w="1158936"/>
                <a:gridCol w="1138561"/>
                <a:gridCol w="1391441"/>
                <a:gridCol w="1029499"/>
                <a:gridCol w="1453763"/>
              </a:tblGrid>
              <a:tr h="156845">
                <a:tc gridSpan="5">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Community-Cluster – 48Hquadpar - 9P – </a:t>
                      </a:r>
                      <a:r>
                        <a:rPr lang="en-US" sz="1400" b="1" dirty="0">
                          <a:solidFill>
                            <a:srgbClr val="FF0000"/>
                          </a:solidFill>
                          <a:effectLst/>
                          <a:latin typeface="Cambria" panose="02040503050406030204" pitchFamily="18" charset="0"/>
                          <a:ea typeface="Times New Roman" panose="02020603050405020304" pitchFamily="18" charset="0"/>
                        </a:rPr>
                        <a:t>1</a:t>
                      </a:r>
                      <a:r>
                        <a:rPr lang="en-US" sz="1400" b="1" baseline="30000" dirty="0">
                          <a:solidFill>
                            <a:srgbClr val="FF0000"/>
                          </a:solidFill>
                          <a:effectLst/>
                          <a:latin typeface="Cambria" panose="02040503050406030204" pitchFamily="18" charset="0"/>
                          <a:ea typeface="Times New Roman" panose="02020603050405020304" pitchFamily="18" charset="0"/>
                        </a:rPr>
                        <a:t>st</a:t>
                      </a:r>
                      <a:r>
                        <a:rPr lang="en-US" sz="1400" b="1" dirty="0">
                          <a:solidFill>
                            <a:srgbClr val="FF0000"/>
                          </a:solidFill>
                          <a:effectLst/>
                          <a:latin typeface="Cambria" panose="02040503050406030204" pitchFamily="18" charset="0"/>
                          <a:ea typeface="Times New Roman" panose="02020603050405020304" pitchFamily="18" charset="0"/>
                        </a:rPr>
                        <a:t> Sample Removed</a:t>
                      </a:r>
                      <a:endParaRPr lang="en-US" sz="1600" b="1" dirty="0">
                        <a:solidFill>
                          <a:srgbClr val="FF0000"/>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795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Proc-Pair</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Average (usecs)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Stdv</a:t>
                      </a:r>
                      <a:endParaRPr lang="en-US" sz="16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Min</a:t>
                      </a:r>
                      <a:endParaRPr lang="en-US" sz="16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Max</a:t>
                      </a:r>
                      <a:endParaRPr lang="en-US" sz="16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795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P1</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9.343434</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1.691283875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795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P2</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9.464646</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1.547302665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795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P3</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10.90909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2.321553443</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795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P4</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10.36364</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1.438923531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795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P5</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10.61616</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1.838960835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795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P6</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10.47475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1.053114277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795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P7</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9.353535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0.872635362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13</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5684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9.676768</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2.668135032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8</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28</a:t>
                      </a:r>
                      <a:endParaRPr lang="en-US" sz="1600" dirty="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pic>
        <p:nvPicPr>
          <p:cNvPr id="8"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extLst>
      <p:ext uri="{BB962C8B-B14F-4D97-AF65-F5344CB8AC3E}">
        <p14:creationId xmlns:p14="http://schemas.microsoft.com/office/powerpoint/2010/main" val="1931410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76200"/>
            <a:ext cx="8077200" cy="685800"/>
          </a:xfrm>
        </p:spPr>
        <p:txBody>
          <a:bodyPr/>
          <a:lstStyle/>
          <a:p>
            <a:r>
              <a:rPr lang="en-US" altLang="en-US" sz="2800" dirty="0" smtClean="0"/>
              <a:t>Introduction</a:t>
            </a:r>
          </a:p>
        </p:txBody>
      </p:sp>
      <p:sp>
        <p:nvSpPr>
          <p:cNvPr id="8195" name="Rectangle 3"/>
          <p:cNvSpPr>
            <a:spLocks noGrp="1" noChangeArrowheads="1"/>
          </p:cNvSpPr>
          <p:nvPr>
            <p:ph type="body" idx="1"/>
          </p:nvPr>
        </p:nvSpPr>
        <p:spPr>
          <a:xfrm>
            <a:off x="228600" y="876300"/>
            <a:ext cx="8686800" cy="5638800"/>
          </a:xfrm>
        </p:spPr>
        <p:txBody>
          <a:bodyPr/>
          <a:lstStyle/>
          <a:p>
            <a:r>
              <a:rPr lang="en-US" altLang="en-US" sz="2400" dirty="0" smtClean="0">
                <a:latin typeface="Cambria" panose="02040503050406030204" pitchFamily="18" charset="0"/>
              </a:rPr>
              <a:t>HPC </a:t>
            </a:r>
          </a:p>
          <a:p>
            <a:pPr lvl="1"/>
            <a:r>
              <a:rPr lang="en-US" altLang="en-US" dirty="0" smtClean="0">
                <a:latin typeface="Cambria" panose="02040503050406030204" pitchFamily="18" charset="0"/>
              </a:rPr>
              <a:t>Relevant to a variety of sciences, not only CS</a:t>
            </a:r>
          </a:p>
          <a:p>
            <a:pPr lvl="1"/>
            <a:r>
              <a:rPr lang="en-US" altLang="en-US" dirty="0" smtClean="0">
                <a:latin typeface="Cambria" panose="02040503050406030204" pitchFamily="18" charset="0"/>
              </a:rPr>
              <a:t>More and more researchers considering new technologies capable of considerable computational power</a:t>
            </a:r>
          </a:p>
          <a:p>
            <a:pPr lvl="2"/>
            <a:r>
              <a:rPr lang="en-US" altLang="en-US" sz="2000" dirty="0" smtClean="0">
                <a:latin typeface="Cambria" panose="02040503050406030204" pitchFamily="18" charset="0"/>
              </a:rPr>
              <a:t>Distributed Shared Memory Systems (Clusters)</a:t>
            </a:r>
          </a:p>
          <a:p>
            <a:pPr lvl="3"/>
            <a:r>
              <a:rPr lang="en-US" altLang="en-US" sz="2000" dirty="0" smtClean="0">
                <a:latin typeface="Cambria" panose="02040503050406030204" pitchFamily="18" charset="0"/>
              </a:rPr>
              <a:t>Combine computational capabilities of multiple nodes via a high speed communication network.</a:t>
            </a:r>
          </a:p>
          <a:p>
            <a:pPr lvl="2"/>
            <a:r>
              <a:rPr lang="en-US" altLang="en-US" sz="2000" dirty="0" smtClean="0">
                <a:latin typeface="Cambria" panose="02040503050406030204" pitchFamily="18" charset="0"/>
              </a:rPr>
              <a:t>Clusters, if public</a:t>
            </a:r>
          </a:p>
          <a:p>
            <a:pPr lvl="3"/>
            <a:r>
              <a:rPr lang="en-US" altLang="en-US" sz="2000" dirty="0" smtClean="0">
                <a:latin typeface="Cambria" panose="02040503050406030204" pitchFamily="18" charset="0"/>
              </a:rPr>
              <a:t>Multiple users</a:t>
            </a:r>
          </a:p>
          <a:p>
            <a:pPr lvl="4"/>
            <a:r>
              <a:rPr lang="en-US" altLang="en-US" dirty="0" smtClean="0">
                <a:latin typeface="Cambria" panose="02040503050406030204" pitchFamily="18" charset="0"/>
              </a:rPr>
              <a:t>Need policies to schedule jobs and manage resources</a:t>
            </a:r>
          </a:p>
          <a:p>
            <a:pPr lvl="1"/>
            <a:r>
              <a:rPr lang="en-US" altLang="en-US" dirty="0" smtClean="0">
                <a:latin typeface="Cambria" panose="02040503050406030204" pitchFamily="18" charset="0"/>
              </a:rPr>
              <a:t>We acknowledge to potential characteristics of interest</a:t>
            </a:r>
          </a:p>
          <a:p>
            <a:pPr lvl="2"/>
            <a:r>
              <a:rPr lang="en-US" altLang="en-US" dirty="0" smtClean="0">
                <a:solidFill>
                  <a:srgbClr val="FF0000"/>
                </a:solidFill>
                <a:latin typeface="Cambria" panose="02040503050406030204" pitchFamily="18" charset="0"/>
              </a:rPr>
              <a:t>Performance</a:t>
            </a:r>
            <a:r>
              <a:rPr lang="en-US" altLang="en-US" dirty="0" smtClean="0">
                <a:latin typeface="Cambria" panose="02040503050406030204" pitchFamily="18" charset="0"/>
              </a:rPr>
              <a:t> 		</a:t>
            </a:r>
          </a:p>
          <a:p>
            <a:pPr lvl="2"/>
            <a:r>
              <a:rPr lang="en-US" altLang="en-US" dirty="0" smtClean="0">
                <a:solidFill>
                  <a:srgbClr val="FF0000"/>
                </a:solidFill>
                <a:latin typeface="Cambria" panose="02040503050406030204" pitchFamily="18" charset="0"/>
              </a:rPr>
              <a:t>Consistent time accuracy</a:t>
            </a:r>
          </a:p>
          <a:p>
            <a:pPr lvl="1"/>
            <a:endParaRPr lang="en-US" altLang="en-US" dirty="0" smtClean="0"/>
          </a:p>
          <a:p>
            <a:pPr lvl="1"/>
            <a:endParaRPr lang="en-US" altLang="en-US" dirty="0" smtClean="0"/>
          </a:p>
        </p:txBody>
      </p:sp>
      <p:sp>
        <p:nvSpPr>
          <p:cNvPr id="819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63E3F20-DE13-4EDF-8CBD-70DDC19FE8B5}" type="slidenum">
              <a:rPr lang="en-US" altLang="en-US" sz="1400" smtClean="0"/>
              <a:pPr>
                <a:spcBef>
                  <a:spcPct val="0"/>
                </a:spcBef>
                <a:buFontTx/>
                <a:buNone/>
              </a:pPr>
              <a:t>2</a:t>
            </a:fld>
            <a:endParaRPr lang="en-US" altLang="en-US" sz="1400" smtClean="0"/>
          </a:p>
        </p:txBody>
      </p:sp>
      <p:pic>
        <p:nvPicPr>
          <p:cNvPr id="7"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91846" y="266700"/>
            <a:ext cx="8077200" cy="685800"/>
          </a:xfrm>
        </p:spPr>
        <p:txBody>
          <a:bodyPr/>
          <a:lstStyle/>
          <a:p>
            <a:r>
              <a:rPr lang="en-US" altLang="en-US" sz="2800" dirty="0" smtClean="0"/>
              <a:t>Experimental results</a:t>
            </a:r>
            <a:br>
              <a:rPr lang="en-US" altLang="en-US" sz="2800" dirty="0" smtClean="0"/>
            </a:br>
            <a:r>
              <a:rPr lang="en-US" altLang="en-US" sz="2800" b="1" dirty="0">
                <a:solidFill>
                  <a:srgbClr val="00B050"/>
                </a:solidFill>
              </a:rPr>
              <a:t>Ping-Pong-B</a:t>
            </a:r>
            <a:endParaRPr lang="en-US" altLang="en-US" sz="2800" b="1" dirty="0" smtClean="0">
              <a:solidFill>
                <a:srgbClr val="0033CC"/>
              </a:solidFill>
            </a:endParaRP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dirty="0" smtClean="0">
                <a:solidFill>
                  <a:srgbClr val="FF0000"/>
                </a:solidFill>
                <a:latin typeface="Cambria" panose="02040503050406030204" pitchFamily="18" charset="0"/>
              </a:rPr>
              <a:t>Community-Cluster</a:t>
            </a:r>
            <a:r>
              <a:rPr lang="en-US" altLang="en-US" sz="2800" dirty="0" smtClean="0">
                <a:latin typeface="Cambria" panose="02040503050406030204" pitchFamily="18" charset="0"/>
              </a:rPr>
              <a:t> (queue: </a:t>
            </a:r>
            <a:r>
              <a:rPr lang="en-US" altLang="en-US" sz="2800" b="1" u="sng" dirty="0" smtClean="0">
                <a:solidFill>
                  <a:srgbClr val="FF9900"/>
                </a:solidFill>
                <a:latin typeface="Cambria" panose="02040503050406030204" pitchFamily="18" charset="0"/>
              </a:rPr>
              <a:t>48Hquadpar</a:t>
            </a:r>
            <a:r>
              <a:rPr lang="en-US" altLang="en-US" sz="2800" dirty="0" smtClean="0">
                <a:latin typeface="Cambria" panose="02040503050406030204" pitchFamily="18" charset="0"/>
              </a:rPr>
              <a:t>)</a:t>
            </a: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20</a:t>
            </a:fld>
            <a:endParaRPr lang="en-US" altLang="en-US" sz="1400" smtClean="0"/>
          </a:p>
        </p:txBody>
      </p:sp>
      <p:pic>
        <p:nvPicPr>
          <p:cNvPr id="6" name="Picture 5"/>
          <p:cNvPicPr/>
          <p:nvPr/>
        </p:nvPicPr>
        <p:blipFill>
          <a:blip r:embed="rId3" cstate="print"/>
          <a:srcRect/>
          <a:stretch>
            <a:fillRect/>
          </a:stretch>
        </p:blipFill>
        <p:spPr bwMode="auto">
          <a:xfrm>
            <a:off x="228600" y="1676400"/>
            <a:ext cx="8686800" cy="4648200"/>
          </a:xfrm>
          <a:prstGeom prst="rect">
            <a:avLst/>
          </a:prstGeom>
          <a:noFill/>
          <a:ln w="9525">
            <a:noFill/>
            <a:miter lim="800000"/>
            <a:headEnd/>
            <a:tailEnd/>
          </a:ln>
        </p:spPr>
      </p:pic>
      <p:pic>
        <p:nvPicPr>
          <p:cNvPr id="7" name="Picture 2" descr="http://www.mwsu.edu/Assets/Images/academics/honors/MSU-logo-horizonta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5597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266700"/>
            <a:ext cx="8077200" cy="685800"/>
          </a:xfrm>
        </p:spPr>
        <p:txBody>
          <a:bodyPr/>
          <a:lstStyle/>
          <a:p>
            <a:r>
              <a:rPr lang="en-US" altLang="en-US" sz="2800" dirty="0" smtClean="0"/>
              <a:t>Experimental results</a:t>
            </a:r>
            <a:br>
              <a:rPr lang="en-US" altLang="en-US" sz="2800" dirty="0" smtClean="0"/>
            </a:br>
            <a:r>
              <a:rPr lang="en-US" altLang="en-US" sz="2800" b="1" dirty="0">
                <a:solidFill>
                  <a:srgbClr val="00B050"/>
                </a:solidFill>
              </a:rPr>
              <a:t>Ping-Pong-B</a:t>
            </a:r>
            <a:endParaRPr lang="en-US" altLang="en-US" sz="2800" b="1" dirty="0" smtClean="0">
              <a:solidFill>
                <a:srgbClr val="0033CC"/>
              </a:solidFill>
            </a:endParaRP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b="1" dirty="0" smtClean="0">
                <a:solidFill>
                  <a:srgbClr val="FF0000"/>
                </a:solidFill>
                <a:effectLst>
                  <a:outerShdw blurRad="38100" dist="38100" dir="2700000" algn="tl">
                    <a:srgbClr val="000000">
                      <a:alpha val="43137"/>
                    </a:srgbClr>
                  </a:outerShdw>
                </a:effectLst>
                <a:latin typeface="Cambria" panose="02040503050406030204" pitchFamily="18" charset="0"/>
              </a:rPr>
              <a:t>My-Cluster</a:t>
            </a: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21</a:t>
            </a:fld>
            <a:endParaRPr lang="en-US" altLang="en-US" sz="1400" smtClean="0"/>
          </a:p>
        </p:txBody>
      </p:sp>
      <p:graphicFrame>
        <p:nvGraphicFramePr>
          <p:cNvPr id="3" name="Table 2"/>
          <p:cNvGraphicFramePr>
            <a:graphicFrameLocks noGrp="1"/>
          </p:cNvGraphicFramePr>
          <p:nvPr>
            <p:extLst>
              <p:ext uri="{D42A27DB-BD31-4B8C-83A1-F6EECF244321}">
                <p14:modId xmlns:p14="http://schemas.microsoft.com/office/powerpoint/2010/main" val="2155004445"/>
              </p:ext>
            </p:extLst>
          </p:nvPr>
        </p:nvGraphicFramePr>
        <p:xfrm>
          <a:off x="1951776" y="1828800"/>
          <a:ext cx="5058624" cy="2346960"/>
        </p:xfrm>
        <a:graphic>
          <a:graphicData uri="http://schemas.openxmlformats.org/drawingml/2006/table">
            <a:tbl>
              <a:tblPr/>
              <a:tblGrid>
                <a:gridCol w="1168323"/>
                <a:gridCol w="1122084"/>
                <a:gridCol w="1184764"/>
                <a:gridCol w="781964"/>
                <a:gridCol w="801489"/>
              </a:tblGrid>
              <a:tr h="154940">
                <a:tc gridSpan="5">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My-Cluster - 9P – </a:t>
                      </a:r>
                      <a:r>
                        <a:rPr lang="en-US" sz="1400" b="1" dirty="0">
                          <a:solidFill>
                            <a:srgbClr val="FF0000"/>
                          </a:solidFill>
                          <a:effectLst/>
                          <a:latin typeface="Cambria" panose="02040503050406030204" pitchFamily="18" charset="0"/>
                          <a:ea typeface="Times New Roman" panose="02020603050405020304" pitchFamily="18" charset="0"/>
                        </a:rPr>
                        <a:t>1</a:t>
                      </a:r>
                      <a:r>
                        <a:rPr lang="en-US" sz="1400" b="1" baseline="30000" dirty="0">
                          <a:solidFill>
                            <a:srgbClr val="FF0000"/>
                          </a:solidFill>
                          <a:effectLst/>
                          <a:latin typeface="Cambria" panose="02040503050406030204" pitchFamily="18" charset="0"/>
                          <a:ea typeface="Times New Roman" panose="02020603050405020304" pitchFamily="18" charset="0"/>
                        </a:rPr>
                        <a:t>st</a:t>
                      </a:r>
                      <a:r>
                        <a:rPr lang="en-US" sz="1400" b="1" dirty="0">
                          <a:solidFill>
                            <a:srgbClr val="FF0000"/>
                          </a:solidFill>
                          <a:effectLst/>
                          <a:latin typeface="Cambria" panose="02040503050406030204" pitchFamily="18" charset="0"/>
                          <a:ea typeface="Times New Roman" panose="02020603050405020304" pitchFamily="18" charset="0"/>
                        </a:rPr>
                        <a:t> Sample Removed</a:t>
                      </a:r>
                      <a:endParaRPr lang="en-US" sz="1600" b="1" dirty="0">
                        <a:solidFill>
                          <a:srgbClr val="FF0000"/>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668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Proc-Pair</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Average (usecs)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Stdv</a:t>
                      </a:r>
                      <a:endParaRPr lang="en-US" sz="16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Min</a:t>
                      </a:r>
                      <a:endParaRPr lang="en-US" sz="16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Max</a:t>
                      </a:r>
                      <a:endParaRPr lang="en-US" sz="16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668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P1</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155.5657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54.73240312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133</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583</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668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P2</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199.4545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410.5913921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138</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4221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668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P3</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214.9293</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788.5313299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7978</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668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P4</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261.9697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1216.547821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12236</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668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P5</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174.8283</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272.2759345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124</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2767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668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P6</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161.3636</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233.9981011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2449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668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P7</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202.4646</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64.69146762</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121</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358</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54940">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P8</a:t>
                      </a:r>
                      <a:endParaRPr lang="en-US" sz="16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129.4747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19.3086337</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274</a:t>
                      </a:r>
                      <a:endParaRPr lang="en-US" sz="1600" dirty="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pic>
        <p:nvPicPr>
          <p:cNvPr id="9"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extLst>
      <p:ext uri="{BB962C8B-B14F-4D97-AF65-F5344CB8AC3E}">
        <p14:creationId xmlns:p14="http://schemas.microsoft.com/office/powerpoint/2010/main" val="7034193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266700"/>
            <a:ext cx="8077200" cy="685800"/>
          </a:xfrm>
        </p:spPr>
        <p:txBody>
          <a:bodyPr/>
          <a:lstStyle/>
          <a:p>
            <a:r>
              <a:rPr lang="en-US" altLang="en-US" sz="2800" dirty="0" smtClean="0"/>
              <a:t>Experimental results</a:t>
            </a:r>
            <a:br>
              <a:rPr lang="en-US" altLang="en-US" sz="2800" dirty="0" smtClean="0"/>
            </a:br>
            <a:r>
              <a:rPr lang="en-US" altLang="en-US" sz="2800" b="1" dirty="0">
                <a:solidFill>
                  <a:srgbClr val="00B050"/>
                </a:solidFill>
              </a:rPr>
              <a:t>Ping-Pong-B</a:t>
            </a:r>
            <a:endParaRPr lang="en-US" altLang="en-US" sz="2800" b="1" dirty="0" smtClean="0">
              <a:solidFill>
                <a:srgbClr val="0033CC"/>
              </a:solidFill>
            </a:endParaRP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b="1" dirty="0" smtClean="0">
                <a:solidFill>
                  <a:srgbClr val="FF0000"/>
                </a:solidFill>
                <a:effectLst>
                  <a:outerShdw blurRad="38100" dist="38100" dir="2700000" algn="tl">
                    <a:srgbClr val="000000">
                      <a:alpha val="43137"/>
                    </a:srgbClr>
                  </a:outerShdw>
                </a:effectLst>
                <a:latin typeface="Cambria" panose="02040503050406030204" pitchFamily="18" charset="0"/>
              </a:rPr>
              <a:t>My-Cluster</a:t>
            </a: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22</a:t>
            </a:fld>
            <a:endParaRPr lang="en-US" altLang="en-US" sz="1400" smtClean="0"/>
          </a:p>
        </p:txBody>
      </p:sp>
      <p:pic>
        <p:nvPicPr>
          <p:cNvPr id="8" name="Picture 7"/>
          <p:cNvPicPr/>
          <p:nvPr/>
        </p:nvPicPr>
        <p:blipFill>
          <a:blip r:embed="rId3" cstate="print"/>
          <a:srcRect/>
          <a:stretch>
            <a:fillRect/>
          </a:stretch>
        </p:blipFill>
        <p:spPr bwMode="auto">
          <a:xfrm>
            <a:off x="152400" y="1657351"/>
            <a:ext cx="8763000" cy="4476749"/>
          </a:xfrm>
          <a:prstGeom prst="rect">
            <a:avLst/>
          </a:prstGeom>
          <a:noFill/>
          <a:ln w="9525">
            <a:noFill/>
            <a:miter lim="800000"/>
            <a:headEnd/>
            <a:tailEnd/>
          </a:ln>
        </p:spPr>
      </p:pic>
      <p:pic>
        <p:nvPicPr>
          <p:cNvPr id="9" name="Picture 2" descr="http://www.mwsu.edu/Assets/Images/academics/honors/MSU-logo-horizonta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1341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266700"/>
            <a:ext cx="8077200" cy="685800"/>
          </a:xfrm>
        </p:spPr>
        <p:txBody>
          <a:bodyPr/>
          <a:lstStyle/>
          <a:p>
            <a:r>
              <a:rPr lang="en-US" altLang="en-US" sz="2800" dirty="0" smtClean="0"/>
              <a:t>Experimental results</a:t>
            </a:r>
            <a:br>
              <a:rPr lang="en-US" altLang="en-US" sz="2800" dirty="0" smtClean="0"/>
            </a:br>
            <a:r>
              <a:rPr lang="en-US" altLang="en-US" sz="2800" b="1" dirty="0">
                <a:solidFill>
                  <a:srgbClr val="00B050"/>
                </a:solidFill>
              </a:rPr>
              <a:t>Ping-Pong-B</a:t>
            </a:r>
            <a:endParaRPr lang="en-US" altLang="en-US" sz="2800" b="1" dirty="0" smtClean="0">
              <a:solidFill>
                <a:srgbClr val="0033CC"/>
              </a:solidFill>
            </a:endParaRP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b="1" dirty="0" smtClean="0">
                <a:solidFill>
                  <a:srgbClr val="FF0000"/>
                </a:solidFill>
                <a:effectLst>
                  <a:outerShdw blurRad="38100" dist="38100" dir="2700000" algn="tl">
                    <a:srgbClr val="000000">
                      <a:alpha val="43137"/>
                    </a:srgbClr>
                  </a:outerShdw>
                </a:effectLst>
                <a:latin typeface="Cambria" panose="02040503050406030204" pitchFamily="18" charset="0"/>
              </a:rPr>
              <a:t>Let’s compare</a:t>
            </a: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23</a:t>
            </a:fld>
            <a:endParaRPr lang="en-US" altLang="en-US" sz="1400" smtClean="0"/>
          </a:p>
        </p:txBody>
      </p:sp>
      <p:pic>
        <p:nvPicPr>
          <p:cNvPr id="9" name="Picture 8"/>
          <p:cNvPicPr/>
          <p:nvPr/>
        </p:nvPicPr>
        <p:blipFill>
          <a:blip r:embed="rId3" cstate="print"/>
          <a:srcRect/>
          <a:stretch>
            <a:fillRect/>
          </a:stretch>
        </p:blipFill>
        <p:spPr bwMode="auto">
          <a:xfrm>
            <a:off x="228600" y="1676400"/>
            <a:ext cx="8686800" cy="4552950"/>
          </a:xfrm>
          <a:prstGeom prst="rect">
            <a:avLst/>
          </a:prstGeom>
          <a:noFill/>
          <a:ln w="9525">
            <a:noFill/>
            <a:miter lim="800000"/>
            <a:headEnd/>
            <a:tailEnd/>
          </a:ln>
        </p:spPr>
      </p:pic>
      <p:pic>
        <p:nvPicPr>
          <p:cNvPr id="10" name="Picture 2" descr="http://www.mwsu.edu/Assets/Images/academics/honors/MSU-logo-horizonta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39519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266700"/>
            <a:ext cx="8077200" cy="685800"/>
          </a:xfrm>
        </p:spPr>
        <p:txBody>
          <a:bodyPr/>
          <a:lstStyle/>
          <a:p>
            <a:r>
              <a:rPr lang="en-US" altLang="en-US" sz="2800" dirty="0" smtClean="0"/>
              <a:t>Was all this worth it?</a:t>
            </a:r>
            <a:endParaRPr lang="en-US" altLang="en-US" sz="2800" b="1" dirty="0" smtClean="0">
              <a:solidFill>
                <a:srgbClr val="0033CC"/>
              </a:solidFill>
            </a:endParaRP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24</a:t>
            </a:fld>
            <a:endParaRPr lang="en-US" altLang="en-US" sz="1400" smtClean="0"/>
          </a:p>
        </p:txBody>
      </p:sp>
      <p:pic>
        <p:nvPicPr>
          <p:cNvPr id="6" name="Picture 5"/>
          <p:cNvPicPr/>
          <p:nvPr/>
        </p:nvPicPr>
        <p:blipFill>
          <a:blip r:embed="rId3" cstate="print"/>
          <a:srcRect/>
          <a:stretch>
            <a:fillRect/>
          </a:stretch>
        </p:blipFill>
        <p:spPr bwMode="auto">
          <a:xfrm>
            <a:off x="228600" y="1066801"/>
            <a:ext cx="8763000" cy="4876800"/>
          </a:xfrm>
          <a:prstGeom prst="rect">
            <a:avLst/>
          </a:prstGeom>
          <a:noFill/>
          <a:ln w="9525">
            <a:noFill/>
            <a:miter lim="800000"/>
            <a:headEnd/>
            <a:tailEnd/>
          </a:ln>
        </p:spPr>
      </p:pic>
      <p:pic>
        <p:nvPicPr>
          <p:cNvPr id="7" name="Picture 2" descr="http://www.mwsu.edu/Assets/Images/academics/honors/MSU-logo-horizonta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90390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190500"/>
            <a:ext cx="8077200" cy="685800"/>
          </a:xfrm>
        </p:spPr>
        <p:txBody>
          <a:bodyPr/>
          <a:lstStyle/>
          <a:p>
            <a:r>
              <a:rPr lang="en-US" altLang="en-US" sz="2800" dirty="0" smtClean="0"/>
              <a:t>Conclusions</a:t>
            </a:r>
          </a:p>
        </p:txBody>
      </p:sp>
      <p:sp>
        <p:nvSpPr>
          <p:cNvPr id="8195" name="Rectangle 3"/>
          <p:cNvSpPr>
            <a:spLocks noGrp="1" noChangeArrowheads="1"/>
          </p:cNvSpPr>
          <p:nvPr>
            <p:ph type="body" idx="1"/>
          </p:nvPr>
        </p:nvSpPr>
        <p:spPr>
          <a:xfrm>
            <a:off x="228600" y="876300"/>
            <a:ext cx="8686800" cy="5638800"/>
          </a:xfrm>
        </p:spPr>
        <p:txBody>
          <a:bodyPr/>
          <a:lstStyle/>
          <a:p>
            <a:r>
              <a:rPr lang="en-US" sz="1800" dirty="0" smtClean="0">
                <a:latin typeface="Cambria" panose="02040503050406030204" pitchFamily="18" charset="0"/>
              </a:rPr>
              <a:t>All </a:t>
            </a:r>
            <a:r>
              <a:rPr lang="en-US" sz="1800" dirty="0">
                <a:latin typeface="Cambria" panose="02040503050406030204" pitchFamily="18" charset="0"/>
              </a:rPr>
              <a:t>three queues of the Community-Cluster are prone to pulses of some nature </a:t>
            </a:r>
            <a:r>
              <a:rPr lang="en-US" sz="1800" dirty="0" smtClean="0">
                <a:latin typeface="Cambria" panose="02040503050406030204" pitchFamily="18" charset="0"/>
              </a:rPr>
              <a:t>that can negatively impact </a:t>
            </a:r>
            <a:r>
              <a:rPr lang="en-US" sz="1800" dirty="0">
                <a:latin typeface="Cambria" panose="02040503050406030204" pitchFamily="18" charset="0"/>
              </a:rPr>
              <a:t>high performance applications where consecutive steady and accurate time readings are needed to statistically validate a phenomena under study. </a:t>
            </a:r>
            <a:endParaRPr lang="en-US" sz="1800" dirty="0" smtClean="0">
              <a:latin typeface="Cambria" panose="02040503050406030204" pitchFamily="18" charset="0"/>
            </a:endParaRPr>
          </a:p>
          <a:p>
            <a:pPr marL="0" indent="0">
              <a:buNone/>
            </a:pPr>
            <a:endParaRPr lang="en-US" sz="1800" dirty="0">
              <a:latin typeface="Cambria" panose="02040503050406030204" pitchFamily="18" charset="0"/>
            </a:endParaRPr>
          </a:p>
          <a:p>
            <a:r>
              <a:rPr lang="en-US" sz="1800" dirty="0">
                <a:latin typeface="Cambria" panose="02040503050406030204" pitchFamily="18" charset="0"/>
              </a:rPr>
              <a:t>The one-user cluster, referred to as My-Cluster, presents a much better behavior in terms of disturbances during communication between processes; the communication between processes is clearly more stable and steady for a considerable number of consecutive samples; as a consequence, it constitutes a  more appropriate choice for time sensitive analysis</a:t>
            </a:r>
            <a:r>
              <a:rPr lang="en-US" sz="1800" dirty="0" smtClean="0">
                <a:latin typeface="Cambria" panose="02040503050406030204" pitchFamily="18" charset="0"/>
              </a:rPr>
              <a:t>.</a:t>
            </a:r>
          </a:p>
          <a:p>
            <a:pPr marL="0" indent="0">
              <a:buNone/>
            </a:pPr>
            <a:endParaRPr lang="en-US" sz="1800" dirty="0">
              <a:latin typeface="Cambria" panose="02040503050406030204" pitchFamily="18" charset="0"/>
            </a:endParaRPr>
          </a:p>
          <a:p>
            <a:r>
              <a:rPr lang="en-US" sz="1800" dirty="0">
                <a:latin typeface="Cambria" panose="02040503050406030204" pitchFamily="18" charset="0"/>
              </a:rPr>
              <a:t>The third and most important conclusion is derived from both ping pong tests, and it is associated with the fact that only the first time that a pair of processes establish a communication, a one-time high fee to pay in terms of time will exist. Consequently, it is possible to think that some sort of communication initialization takes place during this first message, and that such situation does not occur for all subsequent communications. This finding is supported by both ping pong tests, ping-pong-A and ping-pong-B, and occurs in both clusters even though they have different operating systems, hardware architecture and communication capabilities.</a:t>
            </a:r>
          </a:p>
          <a:p>
            <a:pPr marL="57150" indent="0">
              <a:buNone/>
            </a:pPr>
            <a:endParaRPr lang="en-US" altLang="en-US" sz="1050" dirty="0" smtClean="0"/>
          </a:p>
        </p:txBody>
      </p:sp>
      <p:sp>
        <p:nvSpPr>
          <p:cNvPr id="819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63E3F20-DE13-4EDF-8CBD-70DDC19FE8B5}" type="slidenum">
              <a:rPr lang="en-US" altLang="en-US" sz="1400" smtClean="0"/>
              <a:pPr>
                <a:spcBef>
                  <a:spcPct val="0"/>
                </a:spcBef>
                <a:buFontTx/>
                <a:buNone/>
              </a:pPr>
              <a:t>25</a:t>
            </a:fld>
            <a:endParaRPr lang="en-US" altLang="en-US" sz="1400" smtClean="0"/>
          </a:p>
        </p:txBody>
      </p:sp>
      <p:sp>
        <p:nvSpPr>
          <p:cNvPr id="2" name="Rectangle 1"/>
          <p:cNvSpPr/>
          <p:nvPr/>
        </p:nvSpPr>
        <p:spPr bwMode="auto">
          <a:xfrm>
            <a:off x="228600" y="2362200"/>
            <a:ext cx="8686800" cy="14478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
        <p:nvSpPr>
          <p:cNvPr id="6" name="Rectangle 5"/>
          <p:cNvSpPr/>
          <p:nvPr/>
        </p:nvSpPr>
        <p:spPr bwMode="auto">
          <a:xfrm>
            <a:off x="304800" y="4038600"/>
            <a:ext cx="8686800" cy="25908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pic>
        <p:nvPicPr>
          <p:cNvPr id="7"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extLst>
      <p:ext uri="{BB962C8B-B14F-4D97-AF65-F5344CB8AC3E}">
        <p14:creationId xmlns:p14="http://schemas.microsoft.com/office/powerpoint/2010/main" val="3532871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63E3F20-DE13-4EDF-8CBD-70DDC19FE8B5}" type="slidenum">
              <a:rPr lang="en-US" altLang="en-US" sz="1400" smtClean="0"/>
              <a:pPr>
                <a:spcBef>
                  <a:spcPct val="0"/>
                </a:spcBef>
                <a:buFontTx/>
                <a:buNone/>
              </a:pPr>
              <a:t>26</a:t>
            </a:fld>
            <a:endParaRPr lang="en-US" altLang="en-US" sz="1400" smtClean="0"/>
          </a:p>
        </p:txBody>
      </p:sp>
      <p:sp>
        <p:nvSpPr>
          <p:cNvPr id="2" name="Rectangle 1"/>
          <p:cNvSpPr/>
          <p:nvPr/>
        </p:nvSpPr>
        <p:spPr bwMode="auto">
          <a:xfrm>
            <a:off x="228600" y="2362200"/>
            <a:ext cx="8686800" cy="14478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
        <p:nvSpPr>
          <p:cNvPr id="10" name="Rectangle 9"/>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
        <p:nvSpPr>
          <p:cNvPr id="11" name="Rectangle 3"/>
          <p:cNvSpPr txBox="1">
            <a:spLocks noChangeArrowheads="1"/>
          </p:cNvSpPr>
          <p:nvPr/>
        </p:nvSpPr>
        <p:spPr bwMode="auto">
          <a:xfrm>
            <a:off x="228600" y="876300"/>
            <a:ext cx="86868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600">
                <a:solidFill>
                  <a:srgbClr val="222222"/>
                </a:solidFill>
                <a:latin typeface="+mn-lt"/>
                <a:ea typeface="+mn-ea"/>
                <a:cs typeface="+mn-cs"/>
              </a:defRPr>
            </a:lvl1pPr>
            <a:lvl2pPr marL="742950" indent="-285750" algn="l" rtl="0" eaLnBrk="0" fontAlgn="base" hangingPunct="0">
              <a:spcBef>
                <a:spcPct val="20000"/>
              </a:spcBef>
              <a:spcAft>
                <a:spcPct val="0"/>
              </a:spcAft>
              <a:buChar char="–"/>
              <a:defRPr sz="2400">
                <a:solidFill>
                  <a:srgbClr val="222222"/>
                </a:solidFill>
                <a:latin typeface="+mn-lt"/>
              </a:defRPr>
            </a:lvl2pPr>
            <a:lvl3pPr marL="1143000" indent="-228600" algn="l" rtl="0" eaLnBrk="0" fontAlgn="base" hangingPunct="0">
              <a:spcBef>
                <a:spcPct val="20000"/>
              </a:spcBef>
              <a:spcAft>
                <a:spcPct val="0"/>
              </a:spcAft>
              <a:buChar char="•"/>
              <a:defRPr sz="2200">
                <a:solidFill>
                  <a:srgbClr val="222222"/>
                </a:solidFill>
                <a:latin typeface="+mn-lt"/>
              </a:defRPr>
            </a:lvl3pPr>
            <a:lvl4pPr marL="1600200" indent="-228600" algn="l" rtl="0" eaLnBrk="0" fontAlgn="base" hangingPunct="0">
              <a:spcBef>
                <a:spcPct val="20000"/>
              </a:spcBef>
              <a:spcAft>
                <a:spcPct val="0"/>
              </a:spcAft>
              <a:buChar char="–"/>
              <a:defRPr sz="2200">
                <a:solidFill>
                  <a:srgbClr val="222222"/>
                </a:solidFill>
                <a:latin typeface="+mn-lt"/>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a:lstStyle>
          <a:p>
            <a:pPr marL="0" indent="0" algn="ctr">
              <a:buNone/>
            </a:pPr>
            <a:endParaRPr lang="en-US" sz="1800" kern="0" dirty="0" smtClean="0">
              <a:latin typeface="Cambria" panose="02040503050406030204" pitchFamily="18" charset="0"/>
            </a:endParaRPr>
          </a:p>
          <a:p>
            <a:pPr marL="0" indent="0" algn="ctr">
              <a:buNone/>
            </a:pPr>
            <a:endParaRPr lang="en-US" sz="1800" kern="0" dirty="0">
              <a:latin typeface="Cambria" panose="02040503050406030204" pitchFamily="18" charset="0"/>
            </a:endParaRPr>
          </a:p>
          <a:p>
            <a:pPr marL="0" indent="0" algn="ctr">
              <a:buNone/>
            </a:pPr>
            <a:endParaRPr lang="en-US" sz="3600" b="1" kern="0" dirty="0" smtClean="0">
              <a:latin typeface="Cambria" panose="02040503050406030204" pitchFamily="18" charset="0"/>
            </a:endParaRPr>
          </a:p>
          <a:p>
            <a:pPr marL="0" indent="0" algn="ctr">
              <a:buNone/>
            </a:pPr>
            <a:r>
              <a:rPr lang="en-US" sz="3600" b="1" kern="0" dirty="0" smtClean="0">
                <a:latin typeface="Cambria" panose="02040503050406030204" pitchFamily="18" charset="0"/>
              </a:rPr>
              <a:t>Thank You</a:t>
            </a:r>
          </a:p>
          <a:p>
            <a:pPr marL="0" indent="0" algn="ctr">
              <a:buNone/>
            </a:pPr>
            <a:endParaRPr lang="en-US" sz="3600" b="1" kern="0" dirty="0" smtClean="0">
              <a:latin typeface="Cambria" panose="02040503050406030204" pitchFamily="18" charset="0"/>
            </a:endParaRPr>
          </a:p>
          <a:p>
            <a:pPr marL="0" indent="0" algn="ctr">
              <a:buNone/>
            </a:pPr>
            <a:r>
              <a:rPr lang="en-US" sz="3600" b="1" kern="0" dirty="0" smtClean="0">
                <a:latin typeface="Cambria" panose="02040503050406030204" pitchFamily="18" charset="0"/>
              </a:rPr>
              <a:t>Questions ?</a:t>
            </a:r>
          </a:p>
          <a:p>
            <a:pPr marL="57150" indent="0">
              <a:buFontTx/>
              <a:buNone/>
            </a:pPr>
            <a:endParaRPr lang="en-US" altLang="en-US" sz="1050" kern="0" dirty="0" smtClean="0"/>
          </a:p>
        </p:txBody>
      </p:sp>
      <p:pic>
        <p:nvPicPr>
          <p:cNvPr id="1026" name="Picture 2" descr="http://www.goldenkey.org/GKImages/chapters/logos/MidwesternStateUniversity(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86175" y="4743450"/>
            <a:ext cx="177165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3069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76200"/>
            <a:ext cx="8077200" cy="685800"/>
          </a:xfrm>
        </p:spPr>
        <p:txBody>
          <a:bodyPr/>
          <a:lstStyle/>
          <a:p>
            <a:r>
              <a:rPr lang="en-US" altLang="en-US" sz="2800" dirty="0" smtClean="0"/>
              <a:t>Ping-Pong Test</a:t>
            </a:r>
          </a:p>
        </p:txBody>
      </p:sp>
      <p:sp>
        <p:nvSpPr>
          <p:cNvPr id="8195" name="Rectangle 3"/>
          <p:cNvSpPr>
            <a:spLocks noGrp="1" noChangeArrowheads="1"/>
          </p:cNvSpPr>
          <p:nvPr>
            <p:ph type="body" idx="1"/>
          </p:nvPr>
        </p:nvSpPr>
        <p:spPr>
          <a:xfrm>
            <a:off x="533400" y="876300"/>
            <a:ext cx="8382000" cy="5638800"/>
          </a:xfrm>
        </p:spPr>
        <p:txBody>
          <a:bodyPr/>
          <a:lstStyle/>
          <a:p>
            <a:pPr marL="57150" indent="0">
              <a:buFontTx/>
              <a:buNone/>
              <a:defRPr/>
            </a:pPr>
            <a:r>
              <a:rPr lang="en-US" altLang="en-US" sz="3000" dirty="0" smtClean="0">
                <a:latin typeface="Cambria" panose="02040503050406030204" pitchFamily="18" charset="0"/>
              </a:rPr>
              <a:t>Purpose: </a:t>
            </a:r>
          </a:p>
          <a:p>
            <a:pPr marL="914400" lvl="1" indent="-457200">
              <a:defRPr/>
            </a:pPr>
            <a:r>
              <a:rPr lang="en-US" altLang="en-US" sz="2800" dirty="0" smtClean="0">
                <a:latin typeface="Cambria" panose="02040503050406030204" pitchFamily="18" charset="0"/>
              </a:rPr>
              <a:t>To measure the </a:t>
            </a:r>
            <a:r>
              <a:rPr lang="en-US" altLang="en-US" sz="2800" u="sng" dirty="0" smtClean="0">
                <a:solidFill>
                  <a:srgbClr val="0033CC"/>
                </a:solidFill>
                <a:latin typeface="Cambria" panose="02040503050406030204" pitchFamily="18" charset="0"/>
              </a:rPr>
              <a:t>end-to-end delay time </a:t>
            </a:r>
            <a:r>
              <a:rPr lang="en-US" altLang="en-US" sz="2800" dirty="0" smtClean="0">
                <a:latin typeface="Cambria" panose="02040503050406030204" pitchFamily="18" charset="0"/>
              </a:rPr>
              <a:t>associated with sending a message back and forth between processes in a cluster of workstations (or any other parallel system)</a:t>
            </a:r>
          </a:p>
          <a:p>
            <a:pPr marL="914400" lvl="1" indent="-457200">
              <a:defRPr/>
            </a:pPr>
            <a:r>
              <a:rPr lang="en-US" altLang="en-US" sz="2800" dirty="0" smtClean="0">
                <a:latin typeface="Cambria" panose="02040503050406030204" pitchFamily="18" charset="0"/>
              </a:rPr>
              <a:t>Two variants</a:t>
            </a:r>
          </a:p>
          <a:p>
            <a:pPr lvl="1">
              <a:defRPr/>
            </a:pPr>
            <a:endParaRPr lang="en-US" altLang="en-US" sz="2800" dirty="0" smtClean="0"/>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3</a:t>
            </a:fld>
            <a:endParaRPr lang="en-US" altLang="en-US" sz="1400" smtClean="0"/>
          </a:p>
        </p:txBody>
      </p:sp>
      <p:pic>
        <p:nvPicPr>
          <p:cNvPr id="6"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0"/>
            <a:ext cx="8077200" cy="685800"/>
          </a:xfrm>
        </p:spPr>
        <p:txBody>
          <a:bodyPr/>
          <a:lstStyle/>
          <a:p>
            <a:r>
              <a:rPr lang="en-US" altLang="en-US" sz="2800" dirty="0" smtClean="0"/>
              <a:t>Both Ping-Pong Tests</a:t>
            </a:r>
          </a:p>
        </p:txBody>
      </p:sp>
      <p:sp>
        <p:nvSpPr>
          <p:cNvPr id="14339" name="Rectangle 3"/>
          <p:cNvSpPr>
            <a:spLocks noGrp="1" noChangeArrowheads="1"/>
          </p:cNvSpPr>
          <p:nvPr>
            <p:ph type="body" idx="1"/>
          </p:nvPr>
        </p:nvSpPr>
        <p:spPr>
          <a:xfrm>
            <a:off x="228600" y="876300"/>
            <a:ext cx="8686800" cy="5638800"/>
          </a:xfrm>
        </p:spPr>
        <p:txBody>
          <a:bodyPr/>
          <a:lstStyle/>
          <a:p>
            <a:pPr marL="57150" indent="0">
              <a:buFontTx/>
              <a:buNone/>
            </a:pPr>
            <a:endParaRPr lang="en-US" altLang="en-US" sz="3000" dirty="0" smtClean="0"/>
          </a:p>
          <a:p>
            <a:pPr marL="57150" indent="0">
              <a:buFontTx/>
              <a:buNone/>
            </a:pPr>
            <a:endParaRPr lang="en-US" altLang="en-US" sz="3000" dirty="0"/>
          </a:p>
          <a:p>
            <a:pPr marL="57150" indent="0">
              <a:buFontTx/>
              <a:buNone/>
            </a:pPr>
            <a:endParaRPr lang="en-US" altLang="en-US" sz="3000" dirty="0" smtClean="0"/>
          </a:p>
          <a:p>
            <a:pPr marL="57150" indent="0">
              <a:buFontTx/>
              <a:buNone/>
            </a:pPr>
            <a:endParaRPr lang="en-US" altLang="en-US" sz="3000" dirty="0"/>
          </a:p>
          <a:p>
            <a:pPr marL="57150" indent="0">
              <a:buFontTx/>
              <a:buNone/>
            </a:pPr>
            <a:endParaRPr lang="en-US" altLang="en-US" sz="3000" dirty="0" smtClean="0"/>
          </a:p>
          <a:p>
            <a:pPr marL="57150" indent="0">
              <a:buFontTx/>
              <a:buNone/>
            </a:pPr>
            <a:endParaRPr lang="en-US" altLang="en-US" sz="3000" dirty="0"/>
          </a:p>
          <a:p>
            <a:pPr marL="57150" indent="0">
              <a:buFontTx/>
              <a:buNone/>
            </a:pPr>
            <a:endParaRPr lang="en-US" altLang="en-US" sz="3000" dirty="0" smtClean="0"/>
          </a:p>
          <a:p>
            <a:pPr marL="57150" indent="0">
              <a:buFontTx/>
              <a:buNone/>
            </a:pPr>
            <a:endParaRPr lang="en-US" altLang="en-US" sz="3000" dirty="0"/>
          </a:p>
          <a:p>
            <a:pPr marL="57150" indent="0" algn="ctr">
              <a:buFontTx/>
              <a:buNone/>
            </a:pPr>
            <a:r>
              <a:rPr lang="en-US" altLang="en-US" sz="3000" dirty="0" smtClean="0">
                <a:solidFill>
                  <a:srgbClr val="0033CC"/>
                </a:solidFill>
                <a:latin typeface="Cambria" panose="02040503050406030204" pitchFamily="18" charset="0"/>
              </a:rPr>
              <a:t>Message Size </a:t>
            </a:r>
            <a:r>
              <a:rPr lang="en-US" altLang="en-US" sz="3000" dirty="0" smtClean="0">
                <a:latin typeface="Cambria" panose="02040503050406030204" pitchFamily="18" charset="0"/>
              </a:rPr>
              <a:t>= </a:t>
            </a:r>
            <a:r>
              <a:rPr lang="en-US" altLang="en-US" sz="3000" dirty="0" smtClean="0">
                <a:solidFill>
                  <a:srgbClr val="FF0000"/>
                </a:solidFill>
                <a:latin typeface="Cambria" panose="02040503050406030204" pitchFamily="18" charset="0"/>
              </a:rPr>
              <a:t>8 bytes</a:t>
            </a:r>
          </a:p>
        </p:txBody>
      </p:sp>
      <p:sp>
        <p:nvSpPr>
          <p:cNvPr id="1434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021047D-5A01-4678-BE1F-6611417F3D29}" type="slidenum">
              <a:rPr lang="en-US" altLang="en-US" sz="1400" smtClean="0"/>
              <a:pPr>
                <a:spcBef>
                  <a:spcPct val="0"/>
                </a:spcBef>
                <a:buFontTx/>
                <a:buNone/>
              </a:pPr>
              <a:t>4</a:t>
            </a:fld>
            <a:endParaRPr lang="en-US" altLang="en-US" sz="1400" smtClean="0"/>
          </a:p>
        </p:txBody>
      </p:sp>
      <p:pic>
        <p:nvPicPr>
          <p:cNvPr id="1434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676400"/>
            <a:ext cx="38100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676400"/>
            <a:ext cx="3886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895600" y="1733490"/>
            <a:ext cx="1524000" cy="400110"/>
          </a:xfrm>
          <a:prstGeom prst="rect">
            <a:avLst/>
          </a:prstGeom>
          <a:noFill/>
        </p:spPr>
        <p:txBody>
          <a:bodyPr wrap="square" rtlCol="0">
            <a:spAutoFit/>
          </a:bodyPr>
          <a:lstStyle/>
          <a:p>
            <a:r>
              <a:rPr lang="en-US" dirty="0" smtClean="0">
                <a:solidFill>
                  <a:srgbClr val="0033CC"/>
                </a:solidFill>
              </a:rPr>
              <a:t>Ping-Pong-A</a:t>
            </a:r>
            <a:endParaRPr lang="en-US" dirty="0">
              <a:solidFill>
                <a:srgbClr val="0033CC"/>
              </a:solidFill>
            </a:endParaRPr>
          </a:p>
        </p:txBody>
      </p:sp>
      <p:sp>
        <p:nvSpPr>
          <p:cNvPr id="9" name="TextBox 8"/>
          <p:cNvSpPr txBox="1"/>
          <p:nvPr/>
        </p:nvSpPr>
        <p:spPr>
          <a:xfrm>
            <a:off x="6781800" y="1733490"/>
            <a:ext cx="1524000" cy="400110"/>
          </a:xfrm>
          <a:prstGeom prst="rect">
            <a:avLst/>
          </a:prstGeom>
          <a:noFill/>
        </p:spPr>
        <p:txBody>
          <a:bodyPr wrap="square" rtlCol="0">
            <a:spAutoFit/>
          </a:bodyPr>
          <a:lstStyle/>
          <a:p>
            <a:r>
              <a:rPr lang="en-US" dirty="0" smtClean="0">
                <a:solidFill>
                  <a:srgbClr val="0033CC"/>
                </a:solidFill>
              </a:rPr>
              <a:t>Ping-Pong-B</a:t>
            </a:r>
            <a:endParaRPr lang="en-US" dirty="0">
              <a:solidFill>
                <a:srgbClr val="0033CC"/>
              </a:solidFill>
            </a:endParaRPr>
          </a:p>
        </p:txBody>
      </p:sp>
      <p:sp>
        <p:nvSpPr>
          <p:cNvPr id="4" name="Rectangle 3"/>
          <p:cNvSpPr/>
          <p:nvPr/>
        </p:nvSpPr>
        <p:spPr bwMode="auto">
          <a:xfrm>
            <a:off x="4495800" y="1524000"/>
            <a:ext cx="4038600" cy="3505200"/>
          </a:xfrm>
          <a:prstGeom prst="rect">
            <a:avLst/>
          </a:prstGeom>
          <a:solidFill>
            <a:schemeClr val="accent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
        <p:nvSpPr>
          <p:cNvPr id="11" name="Rectangle 10"/>
          <p:cNvSpPr/>
          <p:nvPr/>
        </p:nvSpPr>
        <p:spPr bwMode="auto">
          <a:xfrm>
            <a:off x="2552700" y="5263662"/>
            <a:ext cx="4038600" cy="762000"/>
          </a:xfrm>
          <a:prstGeom prst="rect">
            <a:avLst/>
          </a:prstGeom>
          <a:solidFill>
            <a:schemeClr val="accent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
        <p:nvSpPr>
          <p:cNvPr id="12" name="Rectangle 11"/>
          <p:cNvSpPr/>
          <p:nvPr/>
        </p:nvSpPr>
        <p:spPr bwMode="auto">
          <a:xfrm>
            <a:off x="419100" y="1524000"/>
            <a:ext cx="4038600" cy="3505200"/>
          </a:xfrm>
          <a:prstGeom prst="rect">
            <a:avLst/>
          </a:prstGeom>
          <a:solidFill>
            <a:schemeClr val="accent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pic>
        <p:nvPicPr>
          <p:cNvPr id="13" name="Picture 2" descr="http://www.mwsu.edu/Assets/Images/academics/honors/MSU-logo-horizontal-(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gtEl>
                                      </p:cBhvr>
                                    </p:animEffect>
                                    <p:set>
                                      <p:cBhvr>
                                        <p:cTn id="17"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15938" y="0"/>
            <a:ext cx="8077200" cy="685800"/>
          </a:xfrm>
        </p:spPr>
        <p:txBody>
          <a:bodyPr/>
          <a:lstStyle/>
          <a:p>
            <a:r>
              <a:rPr lang="en-US" altLang="en-US" sz="2800" dirty="0" smtClean="0"/>
              <a:t>Testing Environments</a:t>
            </a:r>
          </a:p>
        </p:txBody>
      </p:sp>
      <p:sp>
        <p:nvSpPr>
          <p:cNvPr id="8195" name="Rectangle 3"/>
          <p:cNvSpPr>
            <a:spLocks noGrp="1" noChangeArrowheads="1"/>
          </p:cNvSpPr>
          <p:nvPr>
            <p:ph type="body" idx="1"/>
          </p:nvPr>
        </p:nvSpPr>
        <p:spPr>
          <a:xfrm>
            <a:off x="228600" y="533400"/>
            <a:ext cx="4267200" cy="5943600"/>
          </a:xfrm>
          <a:ln>
            <a:solidFill>
              <a:schemeClr val="tx1"/>
            </a:solidFill>
          </a:ln>
        </p:spPr>
        <p:txBody>
          <a:bodyPr/>
          <a:lstStyle/>
          <a:p>
            <a:pPr marL="57150" indent="0" algn="ctr">
              <a:buFontTx/>
              <a:buNone/>
              <a:defRPr/>
            </a:pPr>
            <a:r>
              <a:rPr lang="en-US" altLang="en-US" sz="3000" u="sng" dirty="0" smtClean="0">
                <a:solidFill>
                  <a:srgbClr val="FF0000"/>
                </a:solidFill>
              </a:rPr>
              <a:t>Community-Cluster</a:t>
            </a:r>
            <a:endParaRPr lang="en-US" altLang="en-US" sz="2800" u="sng" dirty="0"/>
          </a:p>
          <a:p>
            <a:pPr marL="0" indent="0">
              <a:buFontTx/>
              <a:buNone/>
              <a:defRPr/>
            </a:pPr>
            <a:r>
              <a:rPr lang="en-US" sz="1400" dirty="0">
                <a:latin typeface="Cambria" panose="02040503050406030204" pitchFamily="18" charset="0"/>
              </a:rPr>
              <a:t>This cluster has 12TB of public shared </a:t>
            </a:r>
            <a:r>
              <a:rPr lang="en-US" sz="1400" dirty="0" err="1">
                <a:latin typeface="Cambria" panose="02040503050406030204" pitchFamily="18" charset="0"/>
              </a:rPr>
              <a:t>Lustre</a:t>
            </a:r>
            <a:r>
              <a:rPr lang="en-US" sz="1400" dirty="0">
                <a:latin typeface="Cambria" panose="02040503050406030204" pitchFamily="18" charset="0"/>
              </a:rPr>
              <a:t> storage and three groups of public and private nodes, all connected by SDR </a:t>
            </a:r>
            <a:r>
              <a:rPr lang="en-US" sz="1400" dirty="0" err="1">
                <a:latin typeface="Cambria" panose="02040503050406030204" pitchFamily="18" charset="0"/>
              </a:rPr>
              <a:t>Infiniband</a:t>
            </a:r>
            <a:r>
              <a:rPr lang="en-US" sz="1400" dirty="0">
                <a:latin typeface="Cambria" panose="02040503050406030204" pitchFamily="18" charset="0"/>
              </a:rPr>
              <a:t> and Gigabit Ethernet. The quad-core nodes have </a:t>
            </a:r>
            <a:r>
              <a:rPr lang="en-US" sz="1400" dirty="0" err="1">
                <a:latin typeface="Cambria" panose="02040503050406030204" pitchFamily="18" charset="0"/>
              </a:rPr>
              <a:t>Infinihost</a:t>
            </a:r>
            <a:r>
              <a:rPr lang="en-US" sz="1400" dirty="0">
                <a:latin typeface="Cambria" panose="02040503050406030204" pitchFamily="18" charset="0"/>
              </a:rPr>
              <a:t> III Lx (PCI-e) cards, and the older nodes have </a:t>
            </a:r>
            <a:r>
              <a:rPr lang="en-US" sz="1400" dirty="0" err="1">
                <a:latin typeface="Cambria" panose="02040503050406030204" pitchFamily="18" charset="0"/>
              </a:rPr>
              <a:t>Infinihost</a:t>
            </a:r>
            <a:r>
              <a:rPr lang="en-US" sz="1400" dirty="0">
                <a:latin typeface="Cambria" panose="02040503050406030204" pitchFamily="18" charset="0"/>
              </a:rPr>
              <a:t> (PCI-X) cards. </a:t>
            </a:r>
            <a:endParaRPr lang="en-US" sz="1400" dirty="0" smtClean="0">
              <a:latin typeface="Cambria" panose="02040503050406030204" pitchFamily="18" charset="0"/>
            </a:endParaRPr>
          </a:p>
          <a:p>
            <a:pPr marL="0" indent="0">
              <a:buFontTx/>
              <a:buNone/>
              <a:defRPr/>
            </a:pPr>
            <a:endParaRPr lang="en-US" sz="1400" dirty="0">
              <a:latin typeface="Cambria" panose="02040503050406030204" pitchFamily="18" charset="0"/>
            </a:endParaRPr>
          </a:p>
          <a:p>
            <a:pPr marL="0" indent="0">
              <a:buFontTx/>
              <a:buNone/>
              <a:defRPr/>
            </a:pPr>
            <a:r>
              <a:rPr lang="en-US" sz="1400" b="1" dirty="0">
                <a:latin typeface="Cambria" panose="02040503050406030204" pitchFamily="18" charset="0"/>
              </a:rPr>
              <a:t>Public quad-core (512 </a:t>
            </a:r>
            <a:r>
              <a:rPr lang="en-US" sz="1400" b="1" dirty="0" err="1">
                <a:latin typeface="Cambria" panose="02040503050406030204" pitchFamily="18" charset="0"/>
              </a:rPr>
              <a:t>cpu</a:t>
            </a:r>
            <a:r>
              <a:rPr lang="en-US" sz="1400" b="1" dirty="0">
                <a:latin typeface="Cambria" panose="02040503050406030204" pitchFamily="18" charset="0"/>
              </a:rPr>
              <a:t>, 4.77 TF). </a:t>
            </a:r>
          </a:p>
          <a:p>
            <a:pPr marL="0" indent="0">
              <a:buFontTx/>
              <a:buNone/>
              <a:defRPr/>
            </a:pPr>
            <a:r>
              <a:rPr lang="en-US" sz="1400" dirty="0" smtClean="0">
                <a:latin typeface="Cambria" panose="02040503050406030204" pitchFamily="18" charset="0"/>
              </a:rPr>
              <a:t>64 </a:t>
            </a:r>
            <a:r>
              <a:rPr lang="en-US" sz="1400" dirty="0">
                <a:latin typeface="Cambria" panose="02040503050406030204" pitchFamily="18" charset="0"/>
              </a:rPr>
              <a:t>nodes with dual quad-core Intel 5345 processors (2.33 GHz) and 12GB of memory each. Designated compute-1-x, 2-x. </a:t>
            </a:r>
            <a:endParaRPr lang="en-US" sz="1400" dirty="0" smtClean="0">
              <a:latin typeface="Cambria" panose="02040503050406030204" pitchFamily="18" charset="0"/>
            </a:endParaRPr>
          </a:p>
          <a:p>
            <a:pPr marL="0" indent="0">
              <a:buFontTx/>
              <a:buNone/>
              <a:defRPr/>
            </a:pPr>
            <a:endParaRPr lang="en-US" sz="1400" dirty="0" smtClean="0">
              <a:latin typeface="Cambria" panose="02040503050406030204" pitchFamily="18" charset="0"/>
            </a:endParaRPr>
          </a:p>
          <a:p>
            <a:pPr marL="0" indent="0">
              <a:buFontTx/>
              <a:buNone/>
              <a:defRPr/>
            </a:pPr>
            <a:r>
              <a:rPr lang="en-US" sz="1400" b="1" dirty="0" smtClean="0">
                <a:latin typeface="Cambria" panose="02040503050406030204" pitchFamily="18" charset="0"/>
              </a:rPr>
              <a:t>Public </a:t>
            </a:r>
            <a:r>
              <a:rPr lang="en-US" sz="1400" b="1" dirty="0">
                <a:latin typeface="Cambria" panose="02040503050406030204" pitchFamily="18" charset="0"/>
              </a:rPr>
              <a:t>single-core (128 </a:t>
            </a:r>
            <a:r>
              <a:rPr lang="en-US" sz="1400" b="1" dirty="0" err="1">
                <a:latin typeface="Cambria" panose="02040503050406030204" pitchFamily="18" charset="0"/>
              </a:rPr>
              <a:t>cpu</a:t>
            </a:r>
            <a:r>
              <a:rPr lang="en-US" sz="1400" b="1" dirty="0">
                <a:latin typeface="Cambria" panose="02040503050406030204" pitchFamily="18" charset="0"/>
              </a:rPr>
              <a:t>, 0.82 TF). </a:t>
            </a:r>
          </a:p>
          <a:p>
            <a:pPr marL="0" indent="0">
              <a:buFontTx/>
              <a:buNone/>
              <a:defRPr/>
            </a:pPr>
            <a:r>
              <a:rPr lang="en-US" sz="1400" dirty="0">
                <a:latin typeface="Cambria" panose="02040503050406030204" pitchFamily="18" charset="0"/>
              </a:rPr>
              <a:t>64 nodes with dual single-core Intel "Irwindale" processors (3.2 GHz) and 4 GB of memory each. Designated compute-3-x, 4-x, </a:t>
            </a:r>
            <a:r>
              <a:rPr lang="en-US" sz="1400" dirty="0" smtClean="0">
                <a:latin typeface="Cambria" panose="02040503050406030204" pitchFamily="18" charset="0"/>
              </a:rPr>
              <a:t>5-x.</a:t>
            </a:r>
          </a:p>
          <a:p>
            <a:pPr>
              <a:defRPr/>
            </a:pPr>
            <a:endParaRPr lang="en-US" sz="1400" dirty="0" smtClean="0">
              <a:latin typeface="Cambria" panose="02040503050406030204" pitchFamily="18" charset="0"/>
            </a:endParaRPr>
          </a:p>
          <a:p>
            <a:pPr marL="0" indent="0">
              <a:buFontTx/>
              <a:buNone/>
              <a:defRPr/>
            </a:pPr>
            <a:r>
              <a:rPr lang="en-US" sz="1400" b="1" dirty="0" smtClean="0">
                <a:latin typeface="Cambria" panose="02040503050406030204" pitchFamily="18" charset="0"/>
              </a:rPr>
              <a:t>Public </a:t>
            </a:r>
            <a:r>
              <a:rPr lang="en-US" sz="1400" b="1" dirty="0">
                <a:latin typeface="Cambria" panose="02040503050406030204" pitchFamily="18" charset="0"/>
              </a:rPr>
              <a:t>AMD dual-core (8 </a:t>
            </a:r>
            <a:r>
              <a:rPr lang="en-US" sz="1400" b="1" dirty="0" err="1">
                <a:latin typeface="Cambria" panose="02040503050406030204" pitchFamily="18" charset="0"/>
              </a:rPr>
              <a:t>cpu</a:t>
            </a:r>
            <a:r>
              <a:rPr lang="en-US" sz="1400" b="1" dirty="0">
                <a:latin typeface="Cambria" panose="02040503050406030204" pitchFamily="18" charset="0"/>
              </a:rPr>
              <a:t>, .04 TF). </a:t>
            </a:r>
            <a:endParaRPr lang="en-US" sz="1400" b="1" dirty="0" smtClean="0">
              <a:latin typeface="Cambria" panose="02040503050406030204" pitchFamily="18" charset="0"/>
            </a:endParaRPr>
          </a:p>
          <a:p>
            <a:pPr marL="0" indent="0">
              <a:buFontTx/>
              <a:buNone/>
              <a:defRPr/>
            </a:pPr>
            <a:r>
              <a:rPr lang="en-US" sz="1400" dirty="0" smtClean="0">
                <a:latin typeface="Cambria" panose="02040503050406030204" pitchFamily="18" charset="0"/>
              </a:rPr>
              <a:t>1 </a:t>
            </a:r>
            <a:r>
              <a:rPr lang="en-US" sz="1400" dirty="0">
                <a:latin typeface="Cambria" panose="02040503050406030204" pitchFamily="18" charset="0"/>
              </a:rPr>
              <a:t>node with quad dual-core AMD 8218 processors (2.60 GHz) and 64GB of memory. Designated compute-8-1. </a:t>
            </a:r>
            <a:endParaRPr lang="en-US" sz="1400" dirty="0" smtClean="0">
              <a:latin typeface="Cambria" panose="02040503050406030204" pitchFamily="18" charset="0"/>
            </a:endParaRPr>
          </a:p>
          <a:p>
            <a:pPr marL="0" indent="0">
              <a:buNone/>
              <a:defRPr/>
            </a:pPr>
            <a:r>
              <a:rPr lang="en-US" sz="1400" b="1" u="sng" dirty="0" smtClean="0">
                <a:solidFill>
                  <a:srgbClr val="FF0000"/>
                </a:solidFill>
                <a:latin typeface="Cambria" panose="02040503050406030204" pitchFamily="18" charset="0"/>
              </a:rPr>
              <a:t>Multi-user</a:t>
            </a:r>
            <a:r>
              <a:rPr lang="en-US" sz="1400" dirty="0" smtClean="0">
                <a:latin typeface="Cambria" panose="02040503050406030204" pitchFamily="18" charset="0"/>
              </a:rPr>
              <a:t> and 3 queues {</a:t>
            </a:r>
            <a:r>
              <a:rPr lang="en-US" sz="1400" dirty="0" smtClean="0">
                <a:solidFill>
                  <a:srgbClr val="0033CC"/>
                </a:solidFill>
                <a:latin typeface="Cambria" panose="02040503050406030204" pitchFamily="18" charset="0"/>
              </a:rPr>
              <a:t>2WKpar</a:t>
            </a:r>
            <a:r>
              <a:rPr lang="en-US" sz="1400" dirty="0" smtClean="0">
                <a:latin typeface="Cambria" panose="02040503050406030204" pitchFamily="18" charset="0"/>
              </a:rPr>
              <a:t>, </a:t>
            </a:r>
            <a:r>
              <a:rPr lang="en-US" sz="1400" dirty="0" smtClean="0">
                <a:solidFill>
                  <a:srgbClr val="FF0000"/>
                </a:solidFill>
                <a:latin typeface="Cambria" panose="02040503050406030204" pitchFamily="18" charset="0"/>
              </a:rPr>
              <a:t>48Hquadpar</a:t>
            </a:r>
            <a:r>
              <a:rPr lang="en-US" sz="1400" dirty="0" smtClean="0">
                <a:latin typeface="Cambria" panose="02040503050406030204" pitchFamily="18" charset="0"/>
              </a:rPr>
              <a:t>, </a:t>
            </a:r>
            <a:r>
              <a:rPr lang="en-US" sz="1400" dirty="0" smtClean="0">
                <a:solidFill>
                  <a:srgbClr val="0033CC"/>
                </a:solidFill>
                <a:latin typeface="Cambria" panose="02040503050406030204" pitchFamily="18" charset="0"/>
              </a:rPr>
              <a:t>2WKpar</a:t>
            </a:r>
            <a:r>
              <a:rPr lang="en-US" sz="1400" dirty="0" smtClean="0">
                <a:latin typeface="Cambria" panose="02040503050406030204" pitchFamily="18" charset="0"/>
              </a:rPr>
              <a:t>}</a:t>
            </a:r>
            <a:endParaRPr lang="en-US" sz="1400" dirty="0">
              <a:latin typeface="Cambria" panose="02040503050406030204" pitchFamily="18" charset="0"/>
            </a:endParaRPr>
          </a:p>
          <a:p>
            <a:pPr marL="0" indent="0">
              <a:buFontTx/>
              <a:buNone/>
              <a:defRPr/>
            </a:pPr>
            <a:endParaRPr lang="en-US" sz="1400" dirty="0">
              <a:latin typeface="Cambria" panose="02040503050406030204" pitchFamily="18" charset="0"/>
            </a:endParaRPr>
          </a:p>
          <a:p>
            <a:pPr marL="57150" indent="0">
              <a:buFontTx/>
              <a:buNone/>
              <a:defRPr/>
            </a:pPr>
            <a:endParaRPr lang="en-US" altLang="en-US" sz="3000" dirty="0" smtClean="0">
              <a:solidFill>
                <a:srgbClr val="FF0000"/>
              </a:solidFill>
            </a:endParaRPr>
          </a:p>
        </p:txBody>
      </p:sp>
      <p:sp>
        <p:nvSpPr>
          <p:cNvPr id="1638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2DF1633-B7AA-4763-B034-2376DF3B9FBC}" type="slidenum">
              <a:rPr lang="en-US" altLang="en-US" sz="1400" smtClean="0"/>
              <a:pPr>
                <a:spcBef>
                  <a:spcPct val="0"/>
                </a:spcBef>
                <a:buFontTx/>
                <a:buNone/>
              </a:pPr>
              <a:t>5</a:t>
            </a:fld>
            <a:endParaRPr lang="en-US" altLang="en-US" sz="1400" smtClean="0"/>
          </a:p>
        </p:txBody>
      </p:sp>
      <p:sp>
        <p:nvSpPr>
          <p:cNvPr id="5" name="Rectangle 3"/>
          <p:cNvSpPr txBox="1">
            <a:spLocks noChangeArrowheads="1"/>
          </p:cNvSpPr>
          <p:nvPr/>
        </p:nvSpPr>
        <p:spPr bwMode="auto">
          <a:xfrm>
            <a:off x="4572000" y="533400"/>
            <a:ext cx="4419600" cy="5946775"/>
          </a:xfrm>
          <a:prstGeom prst="rect">
            <a:avLst/>
          </a:prstGeom>
          <a:solidFill>
            <a:schemeClr val="bg1"/>
          </a:solidFill>
          <a:ln>
            <a:solidFill>
              <a:schemeClr val="tx1"/>
            </a:solidFill>
          </a:ln>
        </p:spPr>
        <p:txBody>
          <a:bodyPr/>
          <a:lstStyle>
            <a:lvl1pPr marL="342900" indent="-342900" algn="l" rtl="0" eaLnBrk="0" fontAlgn="base" hangingPunct="0">
              <a:spcBef>
                <a:spcPct val="20000"/>
              </a:spcBef>
              <a:spcAft>
                <a:spcPct val="0"/>
              </a:spcAft>
              <a:buChar char="•"/>
              <a:defRPr sz="2600">
                <a:solidFill>
                  <a:srgbClr val="222222"/>
                </a:solidFill>
                <a:latin typeface="+mn-lt"/>
                <a:ea typeface="+mn-ea"/>
                <a:cs typeface="+mn-cs"/>
              </a:defRPr>
            </a:lvl1pPr>
            <a:lvl2pPr marL="742950" indent="-285750" algn="l" rtl="0" eaLnBrk="0" fontAlgn="base" hangingPunct="0">
              <a:spcBef>
                <a:spcPct val="20000"/>
              </a:spcBef>
              <a:spcAft>
                <a:spcPct val="0"/>
              </a:spcAft>
              <a:buChar char="–"/>
              <a:defRPr sz="2400">
                <a:solidFill>
                  <a:srgbClr val="222222"/>
                </a:solidFill>
                <a:latin typeface="+mn-lt"/>
              </a:defRPr>
            </a:lvl2pPr>
            <a:lvl3pPr marL="1143000" indent="-228600" algn="l" rtl="0" eaLnBrk="0" fontAlgn="base" hangingPunct="0">
              <a:spcBef>
                <a:spcPct val="20000"/>
              </a:spcBef>
              <a:spcAft>
                <a:spcPct val="0"/>
              </a:spcAft>
              <a:buChar char="•"/>
              <a:defRPr sz="2200">
                <a:solidFill>
                  <a:srgbClr val="222222"/>
                </a:solidFill>
                <a:latin typeface="+mn-lt"/>
              </a:defRPr>
            </a:lvl3pPr>
            <a:lvl4pPr marL="1600200" indent="-228600" algn="l" rtl="0" eaLnBrk="0" fontAlgn="base" hangingPunct="0">
              <a:spcBef>
                <a:spcPct val="20000"/>
              </a:spcBef>
              <a:spcAft>
                <a:spcPct val="0"/>
              </a:spcAft>
              <a:buChar char="–"/>
              <a:defRPr sz="2200">
                <a:solidFill>
                  <a:srgbClr val="222222"/>
                </a:solidFill>
                <a:latin typeface="+mn-lt"/>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a:lstStyle>
          <a:p>
            <a:pPr marL="57150" indent="0" algn="ctr">
              <a:buFontTx/>
              <a:buNone/>
              <a:defRPr/>
            </a:pPr>
            <a:r>
              <a:rPr lang="en-US" altLang="en-US" sz="3000" u="sng" kern="0" dirty="0" smtClean="0">
                <a:solidFill>
                  <a:srgbClr val="FF0000"/>
                </a:solidFill>
              </a:rPr>
              <a:t>My-Cluster</a:t>
            </a:r>
          </a:p>
          <a:p>
            <a:pPr marL="57150" indent="0">
              <a:buNone/>
              <a:defRPr/>
            </a:pPr>
            <a:r>
              <a:rPr lang="en-US" sz="1400" dirty="0">
                <a:latin typeface="Cambria" panose="02040503050406030204" pitchFamily="18" charset="0"/>
              </a:rPr>
              <a:t>Each one of the nodes in this cluster has the following characteristics: one Intel(R) Pentium(R) 4 CPU at 1.70GHz, one 3Com PCI 3c905C Tornado network card. All the nodes in this cluster are interconnected via a 3Com® Super Stack® 3 Switch 3300 12-Port. Table 1 summarizes the major hardware differences between nodes</a:t>
            </a:r>
            <a:r>
              <a:rPr lang="en-US" sz="1400" dirty="0" smtClean="0">
                <a:latin typeface="Cambria" panose="02040503050406030204" pitchFamily="18" charset="0"/>
              </a:rPr>
              <a:t>.</a:t>
            </a:r>
          </a:p>
          <a:p>
            <a:pPr marL="57150" indent="0">
              <a:buNone/>
              <a:defRPr/>
            </a:pPr>
            <a:endParaRPr lang="en-US" sz="1400" dirty="0">
              <a:latin typeface="Cambria" panose="02040503050406030204" pitchFamily="18" charset="0"/>
            </a:endParaRPr>
          </a:p>
          <a:p>
            <a:pPr marL="57150" indent="0">
              <a:buNone/>
              <a:defRPr/>
            </a:pPr>
            <a:endParaRPr lang="en-US" sz="1400" dirty="0" smtClean="0">
              <a:latin typeface="Cambria" panose="02040503050406030204" pitchFamily="18" charset="0"/>
            </a:endParaRPr>
          </a:p>
          <a:p>
            <a:pPr marL="57150" indent="0">
              <a:buNone/>
              <a:defRPr/>
            </a:pPr>
            <a:endParaRPr lang="en-US" sz="1400" dirty="0">
              <a:latin typeface="Cambria" panose="02040503050406030204" pitchFamily="18" charset="0"/>
            </a:endParaRPr>
          </a:p>
          <a:p>
            <a:pPr marL="57150" indent="0">
              <a:buNone/>
              <a:defRPr/>
            </a:pPr>
            <a:endParaRPr lang="en-US" sz="1400" dirty="0" smtClean="0">
              <a:latin typeface="Cambria" panose="02040503050406030204" pitchFamily="18" charset="0"/>
            </a:endParaRPr>
          </a:p>
          <a:p>
            <a:pPr marL="57150" indent="0">
              <a:buNone/>
              <a:defRPr/>
            </a:pPr>
            <a:endParaRPr lang="en-US" sz="1400" dirty="0">
              <a:latin typeface="Cambria" panose="02040503050406030204" pitchFamily="18" charset="0"/>
            </a:endParaRPr>
          </a:p>
          <a:p>
            <a:pPr marL="57150" indent="0">
              <a:buNone/>
              <a:defRPr/>
            </a:pPr>
            <a:endParaRPr lang="en-US" sz="1400" dirty="0" smtClean="0">
              <a:latin typeface="Cambria" panose="02040503050406030204" pitchFamily="18" charset="0"/>
            </a:endParaRPr>
          </a:p>
          <a:p>
            <a:pPr marL="57150" indent="0">
              <a:buNone/>
              <a:defRPr/>
            </a:pPr>
            <a:endParaRPr lang="en-US" sz="1400" dirty="0">
              <a:latin typeface="Cambria" panose="02040503050406030204" pitchFamily="18" charset="0"/>
            </a:endParaRPr>
          </a:p>
          <a:p>
            <a:pPr marL="57150" indent="0">
              <a:buNone/>
              <a:defRPr/>
            </a:pPr>
            <a:endParaRPr lang="en-US" sz="1400" dirty="0" smtClean="0">
              <a:latin typeface="Cambria" panose="02040503050406030204" pitchFamily="18" charset="0"/>
            </a:endParaRPr>
          </a:p>
          <a:p>
            <a:pPr marL="57150" indent="0">
              <a:buNone/>
              <a:defRPr/>
            </a:pPr>
            <a:endParaRPr lang="en-US" sz="1400" dirty="0">
              <a:latin typeface="Cambria" panose="02040503050406030204" pitchFamily="18" charset="0"/>
            </a:endParaRPr>
          </a:p>
          <a:p>
            <a:pPr marL="57150" indent="0">
              <a:buNone/>
              <a:defRPr/>
            </a:pPr>
            <a:endParaRPr lang="en-US" sz="1400" dirty="0" smtClean="0">
              <a:latin typeface="Cambria" panose="02040503050406030204" pitchFamily="18" charset="0"/>
            </a:endParaRPr>
          </a:p>
          <a:p>
            <a:pPr marL="57150" indent="0">
              <a:buNone/>
              <a:defRPr/>
            </a:pPr>
            <a:endParaRPr lang="en-US" sz="1400" dirty="0">
              <a:latin typeface="Cambria" panose="02040503050406030204" pitchFamily="18" charset="0"/>
            </a:endParaRPr>
          </a:p>
          <a:p>
            <a:pPr marL="57150" indent="0">
              <a:buNone/>
              <a:defRPr/>
            </a:pPr>
            <a:endParaRPr lang="en-US" sz="1400" dirty="0" smtClean="0">
              <a:latin typeface="Cambria" panose="02040503050406030204" pitchFamily="18" charset="0"/>
            </a:endParaRPr>
          </a:p>
          <a:p>
            <a:pPr marL="57150" indent="0">
              <a:buNone/>
              <a:defRPr/>
            </a:pPr>
            <a:endParaRPr lang="en-US" sz="1400" dirty="0">
              <a:latin typeface="Cambria" panose="02040503050406030204" pitchFamily="18" charset="0"/>
            </a:endParaRPr>
          </a:p>
          <a:p>
            <a:pPr marL="57150" indent="0">
              <a:buNone/>
              <a:defRPr/>
            </a:pPr>
            <a:r>
              <a:rPr lang="en-US" sz="1400" b="1" u="sng" dirty="0" smtClean="0">
                <a:solidFill>
                  <a:srgbClr val="FF0000"/>
                </a:solidFill>
                <a:latin typeface="Cambria" panose="02040503050406030204" pitchFamily="18" charset="0"/>
              </a:rPr>
              <a:t>1 user</a:t>
            </a:r>
            <a:endParaRPr lang="en-US" sz="1400" b="1" u="sng" dirty="0">
              <a:solidFill>
                <a:srgbClr val="FF0000"/>
              </a:solidFill>
              <a:latin typeface="Cambria" panose="02040503050406030204" pitchFamily="18" charset="0"/>
            </a:endParaRPr>
          </a:p>
          <a:p>
            <a:pPr marL="57150" indent="0">
              <a:buFontTx/>
              <a:buNone/>
              <a:defRPr/>
            </a:pPr>
            <a:endParaRPr lang="en-US" altLang="en-US" sz="3000" kern="0" dirty="0" smtClean="0">
              <a:solidFill>
                <a:srgbClr val="FF0000"/>
              </a:solidFill>
            </a:endParaRPr>
          </a:p>
          <a:p>
            <a:pPr marL="57150" indent="0" algn="ctr">
              <a:buFontTx/>
              <a:buNone/>
              <a:defRPr/>
            </a:pPr>
            <a:endParaRPr lang="en-US" altLang="en-US" sz="3000" kern="0" dirty="0" smtClean="0">
              <a:solidFill>
                <a:srgbClr val="FF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931025065"/>
              </p:ext>
            </p:extLst>
          </p:nvPr>
        </p:nvGraphicFramePr>
        <p:xfrm>
          <a:off x="4859338" y="3200400"/>
          <a:ext cx="3733800" cy="1828800"/>
        </p:xfrm>
        <a:graphic>
          <a:graphicData uri="http://schemas.openxmlformats.org/drawingml/2006/table">
            <a:tbl>
              <a:tblPr firstRow="1" firstCol="1" lastRow="1" lastCol="1" bandRow="1" bandCol="1"/>
              <a:tblGrid>
                <a:gridCol w="609600"/>
                <a:gridCol w="838200"/>
                <a:gridCol w="2286000"/>
              </a:tblGrid>
              <a:tr h="222885">
                <a:tc>
                  <a:txBody>
                    <a:bodyPr/>
                    <a:lstStyle/>
                    <a:p>
                      <a:pPr marL="0" marR="33020" algn="ctr">
                        <a:spcBef>
                          <a:spcPts val="0"/>
                        </a:spcBef>
                        <a:spcAft>
                          <a:spcPts val="0"/>
                        </a:spcAft>
                      </a:pPr>
                      <a:r>
                        <a:rPr lang="en-US" sz="1000" b="1" dirty="0">
                          <a:effectLst/>
                          <a:latin typeface="Cambria" panose="02040503050406030204" pitchFamily="18" charset="0"/>
                          <a:ea typeface="Times New Roman" panose="02020603050405020304" pitchFamily="18" charset="0"/>
                        </a:rPr>
                        <a:t>NODE</a:t>
                      </a:r>
                      <a:endParaRPr lang="en-US" sz="1100" dirty="0">
                        <a:effectLst/>
                        <a:latin typeface="Cambria" panose="0204050305040603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33020" algn="ctr">
                        <a:spcBef>
                          <a:spcPts val="0"/>
                        </a:spcBef>
                        <a:spcAft>
                          <a:spcPts val="0"/>
                        </a:spcAft>
                      </a:pPr>
                      <a:r>
                        <a:rPr lang="en-US" sz="1000" b="1">
                          <a:effectLst/>
                          <a:latin typeface="Cambria" panose="02040503050406030204" pitchFamily="18" charset="0"/>
                          <a:ea typeface="Times New Roman" panose="02020603050405020304" pitchFamily="18" charset="0"/>
                        </a:rPr>
                        <a:t>MEMORY</a:t>
                      </a:r>
                      <a:endParaRPr lang="en-US" sz="1100">
                        <a:effectLst/>
                        <a:latin typeface="Cambria" panose="02040503050406030204" pitchFamily="18" charset="0"/>
                        <a:ea typeface="Times New Roman" panose="02020603050405020304" pitchFamily="18" charset="0"/>
                      </a:endParaRPr>
                    </a:p>
                    <a:p>
                      <a:pPr marL="0" marR="33020" algn="ctr">
                        <a:spcBef>
                          <a:spcPts val="0"/>
                        </a:spcBef>
                        <a:spcAft>
                          <a:spcPts val="0"/>
                        </a:spcAft>
                      </a:pPr>
                      <a:r>
                        <a:rPr lang="en-US" sz="1000" b="1">
                          <a:effectLst/>
                          <a:latin typeface="Cambria" panose="02040503050406030204" pitchFamily="18" charset="0"/>
                          <a:ea typeface="Times New Roman" panose="02020603050405020304" pitchFamily="18" charset="0"/>
                        </a:rPr>
                        <a:t>(MB)</a:t>
                      </a:r>
                      <a:endParaRPr lang="en-US" sz="1100">
                        <a:effectLst/>
                        <a:latin typeface="Cambria" panose="0204050305040603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33020" algn="ctr">
                        <a:spcBef>
                          <a:spcPts val="0"/>
                        </a:spcBef>
                        <a:spcAft>
                          <a:spcPts val="0"/>
                        </a:spcAft>
                      </a:pPr>
                      <a:r>
                        <a:rPr lang="en-US" sz="1000" b="1">
                          <a:effectLst/>
                          <a:latin typeface="Cambria" panose="02040503050406030204" pitchFamily="18" charset="0"/>
                          <a:ea typeface="Times New Roman" panose="02020603050405020304" pitchFamily="18" charset="0"/>
                        </a:rPr>
                        <a:t>HARD DISK</a:t>
                      </a:r>
                      <a:endParaRPr lang="en-US" sz="1100">
                        <a:effectLst/>
                        <a:latin typeface="Cambria" panose="0204050305040603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1</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511.46</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just">
                        <a:spcBef>
                          <a:spcPts val="0"/>
                        </a:spcBef>
                        <a:spcAft>
                          <a:spcPts val="0"/>
                        </a:spcAft>
                      </a:pPr>
                      <a:r>
                        <a:rPr lang="en-US" sz="1000">
                          <a:effectLst/>
                          <a:latin typeface="Cambria" panose="02040503050406030204" pitchFamily="18" charset="0"/>
                          <a:ea typeface="Times New Roman" panose="02020603050405020304" pitchFamily="18" charset="0"/>
                        </a:rPr>
                        <a:t>40020 MB-T340016A, ATA </a:t>
                      </a:r>
                      <a:endParaRPr lang="en-US" sz="1100">
                        <a:effectLst/>
                        <a:latin typeface="Cambria" panose="0204050305040603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2</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1023.4</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just">
                        <a:spcBef>
                          <a:spcPts val="0"/>
                        </a:spcBef>
                        <a:spcAft>
                          <a:spcPts val="0"/>
                        </a:spcAft>
                      </a:pPr>
                      <a:r>
                        <a:rPr lang="en-US" sz="1000">
                          <a:effectLst/>
                          <a:latin typeface="Cambria" panose="02040503050406030204" pitchFamily="18" charset="0"/>
                          <a:ea typeface="Times New Roman" panose="02020603050405020304" pitchFamily="18" charset="0"/>
                        </a:rPr>
                        <a:t>40020 MB-T340016A, ATA</a:t>
                      </a:r>
                      <a:endParaRPr lang="en-US" sz="1100">
                        <a:effectLst/>
                        <a:latin typeface="Cambria" panose="0204050305040603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3</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1023.4</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just">
                        <a:spcBef>
                          <a:spcPts val="0"/>
                        </a:spcBef>
                        <a:spcAft>
                          <a:spcPts val="0"/>
                        </a:spcAft>
                      </a:pPr>
                      <a:r>
                        <a:rPr lang="en-US" sz="1000">
                          <a:effectLst/>
                          <a:latin typeface="Cambria" panose="02040503050406030204" pitchFamily="18" charset="0"/>
                          <a:ea typeface="Times New Roman" panose="02020603050405020304" pitchFamily="18" charset="0"/>
                        </a:rPr>
                        <a:t>20547 MB-MAXTOR 6L020J1, ATA </a:t>
                      </a:r>
                      <a:endParaRPr lang="en-US" sz="1100">
                        <a:effectLst/>
                        <a:latin typeface="Cambria" panose="0204050305040603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4</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511.46</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just">
                        <a:spcBef>
                          <a:spcPts val="0"/>
                        </a:spcBef>
                        <a:spcAft>
                          <a:spcPts val="0"/>
                        </a:spcAft>
                      </a:pPr>
                      <a:r>
                        <a:rPr lang="en-US" sz="1000">
                          <a:effectLst/>
                          <a:latin typeface="Cambria" panose="02040503050406030204" pitchFamily="18" charset="0"/>
                          <a:ea typeface="Times New Roman" panose="02020603050405020304" pitchFamily="18" charset="0"/>
                        </a:rPr>
                        <a:t>40020 MB-T340016A, ATA </a:t>
                      </a:r>
                      <a:endParaRPr lang="en-US" sz="1100">
                        <a:effectLst/>
                        <a:latin typeface="Cambria" panose="0204050305040603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5</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1023.4</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just">
                        <a:spcBef>
                          <a:spcPts val="0"/>
                        </a:spcBef>
                        <a:spcAft>
                          <a:spcPts val="0"/>
                        </a:spcAft>
                      </a:pPr>
                      <a:r>
                        <a:rPr lang="en-US" sz="1000">
                          <a:effectLst/>
                          <a:latin typeface="Cambria" panose="02040503050406030204" pitchFamily="18" charset="0"/>
                          <a:ea typeface="Times New Roman" panose="02020603050405020304" pitchFamily="18" charset="0"/>
                        </a:rPr>
                        <a:t>20547 MB-MAXTOR 6L020J1, ATA </a:t>
                      </a:r>
                      <a:endParaRPr lang="en-US" sz="1100">
                        <a:effectLst/>
                        <a:latin typeface="Cambria" panose="0204050305040603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6</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1023.4</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just">
                        <a:spcBef>
                          <a:spcPts val="0"/>
                        </a:spcBef>
                        <a:spcAft>
                          <a:spcPts val="0"/>
                        </a:spcAft>
                      </a:pPr>
                      <a:r>
                        <a:rPr lang="en-US" sz="1000">
                          <a:effectLst/>
                          <a:latin typeface="Cambria" panose="02040503050406030204" pitchFamily="18" charset="0"/>
                          <a:ea typeface="Times New Roman" panose="02020603050405020304" pitchFamily="18" charset="0"/>
                        </a:rPr>
                        <a:t>20547 MB-MAXTOR 6L020J1, ATA </a:t>
                      </a:r>
                      <a:endParaRPr lang="en-US" sz="1100">
                        <a:effectLst/>
                        <a:latin typeface="Cambria" panose="0204050305040603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305">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7</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1023.4</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just">
                        <a:spcBef>
                          <a:spcPts val="0"/>
                        </a:spcBef>
                        <a:spcAft>
                          <a:spcPts val="0"/>
                        </a:spcAft>
                      </a:pPr>
                      <a:r>
                        <a:rPr lang="en-US" sz="1000">
                          <a:effectLst/>
                          <a:latin typeface="Cambria" panose="02040503050406030204" pitchFamily="18" charset="0"/>
                          <a:ea typeface="Times New Roman" panose="02020603050405020304" pitchFamily="18" charset="0"/>
                        </a:rPr>
                        <a:t>40020 MB-WDC WD400BB-75DEA0, ATA </a:t>
                      </a:r>
                      <a:endParaRPr lang="en-US" sz="1100">
                        <a:effectLst/>
                        <a:latin typeface="Cambria" panose="0204050305040603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8</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1023.4</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just">
                        <a:spcBef>
                          <a:spcPts val="0"/>
                        </a:spcBef>
                        <a:spcAft>
                          <a:spcPts val="0"/>
                        </a:spcAft>
                      </a:pPr>
                      <a:r>
                        <a:rPr lang="en-US" sz="1000">
                          <a:effectLst/>
                          <a:latin typeface="Cambria" panose="02040503050406030204" pitchFamily="18" charset="0"/>
                          <a:ea typeface="Times New Roman" panose="02020603050405020304" pitchFamily="18" charset="0"/>
                        </a:rPr>
                        <a:t>40027 MB-MAXTOR 6L040J2, ATA </a:t>
                      </a:r>
                      <a:endParaRPr lang="en-US" sz="1100">
                        <a:effectLst/>
                        <a:latin typeface="Cambria" panose="0204050305040603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9</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ctr">
                        <a:spcBef>
                          <a:spcPts val="0"/>
                        </a:spcBef>
                        <a:spcAft>
                          <a:spcPts val="0"/>
                        </a:spcAft>
                      </a:pPr>
                      <a:r>
                        <a:rPr lang="en-US" sz="1000">
                          <a:effectLst/>
                          <a:latin typeface="Cambria" panose="02040503050406030204" pitchFamily="18" charset="0"/>
                          <a:ea typeface="Times New Roman" panose="02020603050405020304" pitchFamily="18" charset="0"/>
                        </a:rPr>
                        <a:t>1023.4</a:t>
                      </a:r>
                      <a:endParaRPr lang="en-US" sz="11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3020" algn="just">
                        <a:spcBef>
                          <a:spcPts val="0"/>
                        </a:spcBef>
                        <a:spcAft>
                          <a:spcPts val="0"/>
                        </a:spcAft>
                      </a:pPr>
                      <a:r>
                        <a:rPr lang="en-US" sz="1000" dirty="0">
                          <a:effectLst/>
                          <a:latin typeface="Cambria" panose="02040503050406030204" pitchFamily="18" charset="0"/>
                          <a:ea typeface="Times New Roman" panose="02020603050405020304" pitchFamily="18" charset="0"/>
                        </a:rPr>
                        <a:t>40027 MB-MAXTOR 6L040J2, ATA </a:t>
                      </a:r>
                      <a:endParaRPr lang="en-US" sz="1100" dirty="0">
                        <a:effectLst/>
                        <a:latin typeface="Cambria" panose="0204050305040603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7"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91846"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33CC"/>
                </a:solidFill>
              </a:rPr>
              <a:t>Ping-Pong-A</a:t>
            </a: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dirty="0" smtClean="0">
                <a:solidFill>
                  <a:srgbClr val="FF0000"/>
                </a:solidFill>
                <a:latin typeface="Cambria" panose="02040503050406030204" pitchFamily="18" charset="0"/>
              </a:rPr>
              <a:t>Community-Cluster</a:t>
            </a:r>
            <a:r>
              <a:rPr lang="en-US" altLang="en-US" sz="2800" dirty="0" smtClean="0">
                <a:latin typeface="Cambria" panose="02040503050406030204" pitchFamily="18" charset="0"/>
              </a:rPr>
              <a:t> (queue: </a:t>
            </a:r>
            <a:r>
              <a:rPr lang="en-US" altLang="en-US" sz="2800" b="1" u="sng" dirty="0" smtClean="0">
                <a:solidFill>
                  <a:srgbClr val="0033CC"/>
                </a:solidFill>
                <a:latin typeface="Cambria" panose="02040503050406030204" pitchFamily="18" charset="0"/>
              </a:rPr>
              <a:t>2WKpar</a:t>
            </a:r>
            <a:r>
              <a:rPr lang="en-US" altLang="en-US" sz="2800" dirty="0" smtClean="0">
                <a:latin typeface="Cambria" panose="02040503050406030204" pitchFamily="18" charset="0"/>
              </a:rPr>
              <a:t>)</a:t>
            </a: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6</a:t>
            </a:fld>
            <a:endParaRPr lang="en-US" altLang="en-US" sz="1400" smtClean="0"/>
          </a:p>
        </p:txBody>
      </p:sp>
      <p:graphicFrame>
        <p:nvGraphicFramePr>
          <p:cNvPr id="2" name="Table 1"/>
          <p:cNvGraphicFramePr>
            <a:graphicFrameLocks noGrp="1"/>
          </p:cNvGraphicFramePr>
          <p:nvPr>
            <p:extLst>
              <p:ext uri="{D42A27DB-BD31-4B8C-83A1-F6EECF244321}">
                <p14:modId xmlns:p14="http://schemas.microsoft.com/office/powerpoint/2010/main" val="460536119"/>
              </p:ext>
            </p:extLst>
          </p:nvPr>
        </p:nvGraphicFramePr>
        <p:xfrm>
          <a:off x="2414954" y="1981200"/>
          <a:ext cx="4267199" cy="2011680"/>
        </p:xfrm>
        <a:graphic>
          <a:graphicData uri="http://schemas.openxmlformats.org/drawingml/2006/table">
            <a:tbl>
              <a:tblPr/>
              <a:tblGrid>
                <a:gridCol w="931967"/>
                <a:gridCol w="776638"/>
                <a:gridCol w="1271099"/>
                <a:gridCol w="635118"/>
                <a:gridCol w="652377"/>
              </a:tblGrid>
              <a:tr h="161925">
                <a:tc gridSpan="5">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Community-Cluster - 2WKpar - 9P – </a:t>
                      </a:r>
                      <a:r>
                        <a:rPr lang="en-US" sz="1200" b="1" dirty="0">
                          <a:solidFill>
                            <a:srgbClr val="FF0000"/>
                          </a:solidFill>
                          <a:effectLst/>
                          <a:latin typeface="Cambria" panose="02040503050406030204" pitchFamily="18" charset="0"/>
                          <a:ea typeface="Times New Roman" panose="02020603050405020304" pitchFamily="18" charset="0"/>
                        </a:rPr>
                        <a:t>1</a:t>
                      </a:r>
                      <a:r>
                        <a:rPr lang="en-US" sz="1200" b="1" baseline="30000" dirty="0">
                          <a:solidFill>
                            <a:srgbClr val="FF0000"/>
                          </a:solidFill>
                          <a:effectLst/>
                          <a:latin typeface="Cambria" panose="02040503050406030204" pitchFamily="18" charset="0"/>
                          <a:ea typeface="Times New Roman" panose="02020603050405020304" pitchFamily="18" charset="0"/>
                        </a:rPr>
                        <a:t>st</a:t>
                      </a:r>
                      <a:r>
                        <a:rPr lang="en-US" sz="1200" b="1" dirty="0">
                          <a:solidFill>
                            <a:srgbClr val="FF0000"/>
                          </a:solidFill>
                          <a:effectLst/>
                          <a:latin typeface="Cambria" panose="02040503050406030204" pitchFamily="18" charset="0"/>
                          <a:ea typeface="Times New Roman" panose="02020603050405020304" pitchFamily="18" charset="0"/>
                        </a:rPr>
                        <a:t> Sample Included</a:t>
                      </a:r>
                      <a:endParaRPr lang="en-US" sz="1400" b="1" dirty="0">
                        <a:solidFill>
                          <a:srgbClr val="FF0000"/>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Proc-Pair</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Average (</a:t>
                      </a:r>
                      <a:r>
                        <a:rPr lang="en-US" sz="1200" dirty="0" err="1">
                          <a:effectLst/>
                          <a:latin typeface="Cambria" panose="02040503050406030204" pitchFamily="18" charset="0"/>
                          <a:ea typeface="Times New Roman" panose="02020603050405020304" pitchFamily="18" charset="0"/>
                        </a:rPr>
                        <a:t>usecs</a:t>
                      </a:r>
                      <a:r>
                        <a:rPr lang="en-US" sz="1200" dirty="0">
                          <a:effectLst/>
                          <a:latin typeface="Cambria" panose="02040503050406030204" pitchFamily="18" charset="0"/>
                          <a:ea typeface="Times New Roman" panose="02020603050405020304" pitchFamily="18" charset="0"/>
                        </a:rPr>
                        <a:t>)</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err="1">
                          <a:effectLst/>
                          <a:latin typeface="Cambria" panose="02040503050406030204" pitchFamily="18" charset="0"/>
                          <a:ea typeface="Times New Roman" panose="02020603050405020304" pitchFamily="18" charset="0"/>
                        </a:rPr>
                        <a:t>Stdv</a:t>
                      </a:r>
                      <a:endParaRPr lang="en-US" sz="1400" dirty="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a:t>
                      </a:r>
                      <a:r>
                        <a:rPr lang="en-US" sz="1200" dirty="0" err="1">
                          <a:effectLst/>
                          <a:latin typeface="Cambria" panose="02040503050406030204" pitchFamily="18" charset="0"/>
                          <a:ea typeface="Times New Roman" panose="02020603050405020304" pitchFamily="18" charset="0"/>
                        </a:rPr>
                        <a:t>usecs</a:t>
                      </a:r>
                      <a:r>
                        <a:rPr lang="en-US" sz="1200" dirty="0">
                          <a:effectLst/>
                          <a:latin typeface="Cambria" panose="02040503050406030204" pitchFamily="18" charset="0"/>
                          <a:ea typeface="Times New Roman" panose="02020603050405020304" pitchFamily="18" charset="0"/>
                        </a:rPr>
                        <a:t>)</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Min</a:t>
                      </a:r>
                      <a:endParaRPr lang="en-US" sz="1400" dirty="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a:t>
                      </a:r>
                      <a:r>
                        <a:rPr lang="en-US" sz="1200" dirty="0" err="1">
                          <a:effectLst/>
                          <a:latin typeface="Cambria" panose="02040503050406030204" pitchFamily="18" charset="0"/>
                          <a:ea typeface="Times New Roman" panose="02020603050405020304" pitchFamily="18" charset="0"/>
                        </a:rPr>
                        <a:t>usecs</a:t>
                      </a:r>
                      <a:r>
                        <a:rPr lang="en-US" sz="1200" dirty="0">
                          <a:effectLst/>
                          <a:latin typeface="Cambria" panose="02040503050406030204" pitchFamily="18" charset="0"/>
                          <a:ea typeface="Times New Roman" panose="02020603050405020304" pitchFamily="18" charset="0"/>
                        </a:rPr>
                        <a:t>)</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Max</a:t>
                      </a:r>
                      <a:endParaRPr lang="en-US" sz="14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(usecs)</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P0 - P1</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1218.29</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12091.28</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120922</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P2</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751.8</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7424.667</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Cambria" panose="02040503050406030204" pitchFamily="18" charset="0"/>
                          <a:ea typeface="Times New Roman" panose="02020603050405020304" pitchFamily="18" charset="0"/>
                        </a:rPr>
                        <a:t>8</a:t>
                      </a:r>
                      <a:endParaRPr lang="en-US" sz="1400" b="1">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74256</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P3</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598.89</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5895.264</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Cambria" panose="02040503050406030204" pitchFamily="18" charset="0"/>
                          <a:ea typeface="Times New Roman" panose="02020603050405020304" pitchFamily="18" charset="0"/>
                        </a:rPr>
                        <a:t>8</a:t>
                      </a:r>
                      <a:endParaRPr lang="en-US" sz="1400" b="1">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58962</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P4</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496.8</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4885.778</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Cambria" panose="02040503050406030204" pitchFamily="18" charset="0"/>
                          <a:ea typeface="Times New Roman" panose="02020603050405020304" pitchFamily="18" charset="0"/>
                        </a:rPr>
                        <a:t>7</a:t>
                      </a:r>
                      <a:endParaRPr lang="en-US" sz="1400" b="1">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48866</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P5</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599.54</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5911.764</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Cambria" panose="02040503050406030204" pitchFamily="18" charset="0"/>
                          <a:ea typeface="Times New Roman" panose="02020603050405020304" pitchFamily="18" charset="0"/>
                        </a:rPr>
                        <a:t>7</a:t>
                      </a:r>
                      <a:endParaRPr lang="en-US" sz="1400" b="1">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59126</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P6</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600.08</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5905.447</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Cambria" panose="02040503050406030204" pitchFamily="18" charset="0"/>
                          <a:ea typeface="Times New Roman" panose="02020603050405020304" pitchFamily="18" charset="0"/>
                        </a:rPr>
                        <a:t>8</a:t>
                      </a:r>
                      <a:endParaRPr lang="en-US" sz="1400" b="1">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59064</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P7</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597.5</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5893.182</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58940</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P8</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599.12</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5908.675</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59095</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294432589"/>
              </p:ext>
            </p:extLst>
          </p:nvPr>
        </p:nvGraphicFramePr>
        <p:xfrm>
          <a:off x="2396847" y="4356999"/>
          <a:ext cx="4267199" cy="2011680"/>
        </p:xfrm>
        <a:graphic>
          <a:graphicData uri="http://schemas.openxmlformats.org/drawingml/2006/table">
            <a:tbl>
              <a:tblPr/>
              <a:tblGrid>
                <a:gridCol w="961766"/>
                <a:gridCol w="860526"/>
                <a:gridCol w="987074"/>
                <a:gridCol w="683359"/>
                <a:gridCol w="774474"/>
              </a:tblGrid>
              <a:tr h="161925">
                <a:tc gridSpan="5">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Community-Cluster - 2WKpar - 9P – </a:t>
                      </a:r>
                      <a:r>
                        <a:rPr lang="en-US" sz="1200" b="1" dirty="0">
                          <a:solidFill>
                            <a:srgbClr val="FF0000"/>
                          </a:solidFill>
                          <a:effectLst/>
                          <a:latin typeface="Cambria" panose="02040503050406030204" pitchFamily="18" charset="0"/>
                          <a:ea typeface="Times New Roman" panose="02020603050405020304" pitchFamily="18" charset="0"/>
                        </a:rPr>
                        <a:t>1</a:t>
                      </a:r>
                      <a:r>
                        <a:rPr lang="en-US" sz="1200" b="1" baseline="30000" dirty="0">
                          <a:solidFill>
                            <a:srgbClr val="FF0000"/>
                          </a:solidFill>
                          <a:effectLst/>
                          <a:latin typeface="Cambria" panose="02040503050406030204" pitchFamily="18" charset="0"/>
                          <a:ea typeface="Times New Roman" panose="02020603050405020304" pitchFamily="18" charset="0"/>
                        </a:rPr>
                        <a:t>st</a:t>
                      </a:r>
                      <a:r>
                        <a:rPr lang="en-US" sz="1200" b="1" dirty="0">
                          <a:solidFill>
                            <a:srgbClr val="FF0000"/>
                          </a:solidFill>
                          <a:effectLst/>
                          <a:latin typeface="Cambria" panose="02040503050406030204" pitchFamily="18" charset="0"/>
                          <a:ea typeface="Times New Roman" panose="02020603050405020304" pitchFamily="18" charset="0"/>
                        </a:rPr>
                        <a:t> Sample Removed</a:t>
                      </a:r>
                      <a:endParaRPr lang="en-US" sz="1400" b="1" dirty="0">
                        <a:solidFill>
                          <a:srgbClr val="FF0000"/>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925">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Proc-Pair</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Average (</a:t>
                      </a:r>
                      <a:r>
                        <a:rPr lang="en-US" sz="1200" dirty="0" err="1">
                          <a:effectLst/>
                          <a:latin typeface="Cambria" panose="02040503050406030204" pitchFamily="18" charset="0"/>
                          <a:ea typeface="Times New Roman" panose="02020603050405020304" pitchFamily="18" charset="0"/>
                        </a:rPr>
                        <a:t>usecs</a:t>
                      </a:r>
                      <a:r>
                        <a:rPr lang="en-US" sz="1200" dirty="0">
                          <a:effectLst/>
                          <a:latin typeface="Cambria" panose="02040503050406030204" pitchFamily="18" charset="0"/>
                          <a:ea typeface="Times New Roman" panose="02020603050405020304" pitchFamily="18" charset="0"/>
                        </a:rPr>
                        <a:t>)</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err="1">
                          <a:effectLst/>
                          <a:latin typeface="Cambria" panose="02040503050406030204" pitchFamily="18" charset="0"/>
                          <a:ea typeface="Times New Roman" panose="02020603050405020304" pitchFamily="18" charset="0"/>
                        </a:rPr>
                        <a:t>Stdv</a:t>
                      </a:r>
                      <a:endParaRPr lang="en-US" sz="1400" dirty="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a:t>
                      </a:r>
                      <a:r>
                        <a:rPr lang="en-US" sz="1200" dirty="0" err="1">
                          <a:effectLst/>
                          <a:latin typeface="Cambria" panose="02040503050406030204" pitchFamily="18" charset="0"/>
                          <a:ea typeface="Times New Roman" panose="02020603050405020304" pitchFamily="18" charset="0"/>
                        </a:rPr>
                        <a:t>usecs</a:t>
                      </a:r>
                      <a:r>
                        <a:rPr lang="en-US" sz="1200" dirty="0">
                          <a:effectLst/>
                          <a:latin typeface="Cambria" panose="02040503050406030204" pitchFamily="18" charset="0"/>
                          <a:ea typeface="Times New Roman" panose="02020603050405020304" pitchFamily="18" charset="0"/>
                        </a:rPr>
                        <a:t>)</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Min</a:t>
                      </a:r>
                      <a:endParaRPr lang="en-US" sz="14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(usecs)</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Max</a:t>
                      </a:r>
                      <a:endParaRPr lang="en-US" sz="140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(usecs)</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P1</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9.16</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1.861024</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25</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P2</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9.33</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1.8681</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25</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P3</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9.36</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1.548235</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21</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P4</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8.22</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1.644754</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18</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P5</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8.36</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1.36617</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16</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P6</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9.53</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2.149101</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8</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25</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P7</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8.18</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1.312138</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17</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marR="0" algn="ctr">
                        <a:spcBef>
                          <a:spcPts val="0"/>
                        </a:spcBef>
                        <a:spcAft>
                          <a:spcPts val="0"/>
                        </a:spcAft>
                      </a:pPr>
                      <a:r>
                        <a:rPr lang="en-US" sz="1200">
                          <a:effectLst/>
                          <a:latin typeface="Cambria" panose="02040503050406030204" pitchFamily="18" charset="0"/>
                          <a:ea typeface="Times New Roman" panose="02020603050405020304" pitchFamily="18" charset="0"/>
                        </a:rPr>
                        <a:t>P0 - P8</a:t>
                      </a:r>
                      <a:endParaRPr lang="en-US" sz="140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Cambria" panose="02040503050406030204" pitchFamily="18" charset="0"/>
                          <a:ea typeface="Times New Roman" panose="02020603050405020304" pitchFamily="18" charset="0"/>
                        </a:rPr>
                        <a:t>8.25</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effectLst/>
                          <a:latin typeface="Cambria" panose="02040503050406030204" pitchFamily="18" charset="0"/>
                          <a:ea typeface="Times New Roman" panose="02020603050405020304" pitchFamily="18" charset="0"/>
                        </a:rPr>
                        <a:t>1.592991</a:t>
                      </a:r>
                      <a:endParaRPr lang="en-US" sz="1400"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mbria" panose="02040503050406030204" pitchFamily="18" charset="0"/>
                          <a:ea typeface="Times New Roman" panose="02020603050405020304" pitchFamily="18" charset="0"/>
                        </a:rPr>
                        <a:t>7</a:t>
                      </a:r>
                      <a:endParaRPr lang="en-US" sz="1400" b="1" dirty="0">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33CC"/>
                          </a:solidFill>
                          <a:effectLst/>
                          <a:latin typeface="Cambria" panose="02040503050406030204" pitchFamily="18" charset="0"/>
                          <a:ea typeface="Times New Roman" panose="02020603050405020304" pitchFamily="18" charset="0"/>
                        </a:rPr>
                        <a:t>20</a:t>
                      </a:r>
                      <a:endParaRPr lang="en-US" sz="1400" dirty="0">
                        <a:solidFill>
                          <a:srgbClr val="0033CC"/>
                        </a:solidFill>
                        <a:effectLst/>
                        <a:latin typeface="Cambria" panose="020405030504060302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bwMode="auto">
          <a:xfrm>
            <a:off x="1951776" y="4305828"/>
            <a:ext cx="5181600" cy="21140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pic>
        <p:nvPicPr>
          <p:cNvPr id="8"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extLst>
      <p:ext uri="{BB962C8B-B14F-4D97-AF65-F5344CB8AC3E}">
        <p14:creationId xmlns:p14="http://schemas.microsoft.com/office/powerpoint/2010/main" val="2944109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91846"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33CC"/>
                </a:solidFill>
              </a:rPr>
              <a:t>Ping-Pong-A</a:t>
            </a: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dirty="0" smtClean="0">
                <a:solidFill>
                  <a:srgbClr val="FF0000"/>
                </a:solidFill>
                <a:latin typeface="Cambria" panose="02040503050406030204" pitchFamily="18" charset="0"/>
              </a:rPr>
              <a:t>Community-Cluster</a:t>
            </a:r>
            <a:r>
              <a:rPr lang="en-US" altLang="en-US" sz="2800" dirty="0" smtClean="0">
                <a:latin typeface="Cambria" panose="02040503050406030204" pitchFamily="18" charset="0"/>
              </a:rPr>
              <a:t> (queue: </a:t>
            </a:r>
            <a:r>
              <a:rPr lang="en-US" altLang="en-US" sz="2800" b="1" u="sng" dirty="0">
                <a:solidFill>
                  <a:srgbClr val="0033CC"/>
                </a:solidFill>
                <a:latin typeface="Cambria" panose="02040503050406030204" pitchFamily="18" charset="0"/>
              </a:rPr>
              <a:t>2WKpar</a:t>
            </a:r>
            <a:r>
              <a:rPr lang="en-US" altLang="en-US" sz="2800" dirty="0" smtClean="0">
                <a:latin typeface="Cambria" panose="02040503050406030204" pitchFamily="18" charset="0"/>
              </a:rPr>
              <a:t>)</a:t>
            </a: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7</a:t>
            </a:fld>
            <a:endParaRPr lang="en-US" altLang="en-US" sz="1400" smtClean="0"/>
          </a:p>
        </p:txBody>
      </p:sp>
      <p:pic>
        <p:nvPicPr>
          <p:cNvPr id="8" name="Picture 7"/>
          <p:cNvPicPr/>
          <p:nvPr/>
        </p:nvPicPr>
        <p:blipFill>
          <a:blip r:embed="rId3" cstate="print"/>
          <a:srcRect/>
          <a:stretch>
            <a:fillRect/>
          </a:stretch>
        </p:blipFill>
        <p:spPr bwMode="auto">
          <a:xfrm>
            <a:off x="228600" y="1676400"/>
            <a:ext cx="8686800" cy="4457700"/>
          </a:xfrm>
          <a:prstGeom prst="rect">
            <a:avLst/>
          </a:prstGeom>
          <a:noFill/>
          <a:ln w="9525">
            <a:noFill/>
            <a:miter lim="800000"/>
            <a:headEnd/>
            <a:tailEnd/>
          </a:ln>
        </p:spPr>
      </p:pic>
      <p:pic>
        <p:nvPicPr>
          <p:cNvPr id="6" name="Picture 2" descr="http://www.mwsu.edu/Assets/Images/academics/honors/MSU-logo-horizonta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985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91846"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33CC"/>
                </a:solidFill>
              </a:rPr>
              <a:t>Ping-Pong-A</a:t>
            </a: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dirty="0" smtClean="0">
                <a:solidFill>
                  <a:srgbClr val="FF0000"/>
                </a:solidFill>
                <a:latin typeface="Cambria" panose="02040503050406030204" pitchFamily="18" charset="0"/>
              </a:rPr>
              <a:t>Community-Cluster</a:t>
            </a:r>
            <a:r>
              <a:rPr lang="en-US" altLang="en-US" sz="2800" dirty="0" smtClean="0">
                <a:latin typeface="Cambria" panose="02040503050406030204" pitchFamily="18" charset="0"/>
              </a:rPr>
              <a:t> (queue: </a:t>
            </a:r>
            <a:r>
              <a:rPr lang="en-US" altLang="en-US" sz="2800" b="1" u="sng" dirty="0" smtClean="0">
                <a:solidFill>
                  <a:srgbClr val="18B2B6"/>
                </a:solidFill>
                <a:latin typeface="Cambria" panose="02040503050406030204" pitchFamily="18" charset="0"/>
              </a:rPr>
              <a:t>48Hpar</a:t>
            </a:r>
            <a:r>
              <a:rPr lang="en-US" altLang="en-US" sz="2800" dirty="0" smtClean="0">
                <a:latin typeface="Cambria" panose="02040503050406030204" pitchFamily="18" charset="0"/>
              </a:rPr>
              <a:t>)</a:t>
            </a: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8</a:t>
            </a:fld>
            <a:endParaRPr lang="en-US" altLang="en-US" sz="1400" smtClean="0"/>
          </a:p>
        </p:txBody>
      </p:sp>
      <p:graphicFrame>
        <p:nvGraphicFramePr>
          <p:cNvPr id="3" name="Table 2"/>
          <p:cNvGraphicFramePr>
            <a:graphicFrameLocks noGrp="1"/>
          </p:cNvGraphicFramePr>
          <p:nvPr>
            <p:extLst>
              <p:ext uri="{D42A27DB-BD31-4B8C-83A1-F6EECF244321}">
                <p14:modId xmlns:p14="http://schemas.microsoft.com/office/powerpoint/2010/main" val="3941199003"/>
              </p:ext>
            </p:extLst>
          </p:nvPr>
        </p:nvGraphicFramePr>
        <p:xfrm>
          <a:off x="2057400" y="2133600"/>
          <a:ext cx="4800600" cy="2346960"/>
        </p:xfrm>
        <a:graphic>
          <a:graphicData uri="http://schemas.openxmlformats.org/drawingml/2006/table">
            <a:tbl>
              <a:tblPr/>
              <a:tblGrid>
                <a:gridCol w="855417"/>
                <a:gridCol w="1049583"/>
                <a:gridCol w="972471"/>
                <a:gridCol w="815401"/>
                <a:gridCol w="1107728"/>
              </a:tblGrid>
              <a:tr h="161925">
                <a:tc gridSpan="5">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Community-Cluster – 48Hpar - 9P – </a:t>
                      </a:r>
                      <a:r>
                        <a:rPr lang="en-US" sz="1400" b="1" dirty="0">
                          <a:solidFill>
                            <a:srgbClr val="FF0000"/>
                          </a:solidFill>
                          <a:effectLst/>
                          <a:latin typeface="Cambria" panose="02040503050406030204" pitchFamily="18" charset="0"/>
                          <a:ea typeface="Times New Roman" panose="02020603050405020304" pitchFamily="18" charset="0"/>
                        </a:rPr>
                        <a:t>1</a:t>
                      </a:r>
                      <a:r>
                        <a:rPr lang="en-US" sz="1400" b="1" baseline="30000" dirty="0">
                          <a:solidFill>
                            <a:srgbClr val="FF0000"/>
                          </a:solidFill>
                          <a:effectLst/>
                          <a:latin typeface="Cambria" panose="02040503050406030204" pitchFamily="18" charset="0"/>
                          <a:ea typeface="Times New Roman" panose="02020603050405020304" pitchFamily="18" charset="0"/>
                        </a:rPr>
                        <a:t>st</a:t>
                      </a:r>
                      <a:r>
                        <a:rPr lang="en-US" sz="1400" b="1" dirty="0">
                          <a:solidFill>
                            <a:srgbClr val="FF0000"/>
                          </a:solidFill>
                          <a:effectLst/>
                          <a:latin typeface="Cambria" panose="02040503050406030204" pitchFamily="18" charset="0"/>
                          <a:ea typeface="Times New Roman" panose="02020603050405020304" pitchFamily="18" charset="0"/>
                        </a:rPr>
                        <a:t> Sample Removed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Proc-Pair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Average (usecs)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err="1">
                          <a:effectLst/>
                          <a:latin typeface="Cambria" panose="02040503050406030204" pitchFamily="18" charset="0"/>
                          <a:ea typeface="Times New Roman" panose="02020603050405020304" pitchFamily="18" charset="0"/>
                        </a:rPr>
                        <a:t>Stdv</a:t>
                      </a:r>
                      <a:endParaRPr lang="en-US" sz="1400" dirty="0">
                        <a:effectLst/>
                        <a:latin typeface="Cambria" panose="02040503050406030204" pitchFamily="18" charset="0"/>
                        <a:ea typeface="Times New Roman" panose="02020603050405020304" pitchFamily="18" charset="0"/>
                      </a:endParaRPr>
                    </a:p>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a:t>
                      </a:r>
                      <a:r>
                        <a:rPr lang="en-US" sz="1400" dirty="0" err="1">
                          <a:effectLst/>
                          <a:latin typeface="Cambria" panose="02040503050406030204" pitchFamily="18" charset="0"/>
                          <a:ea typeface="Times New Roman" panose="02020603050405020304" pitchFamily="18" charset="0"/>
                        </a:rPr>
                        <a:t>usecs</a:t>
                      </a:r>
                      <a:r>
                        <a:rPr lang="en-US" sz="1400" dirty="0">
                          <a:effectLst/>
                          <a:latin typeface="Cambria" panose="02040503050406030204" pitchFamily="18" charset="0"/>
                          <a:ea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Min</a:t>
                      </a: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Max</a:t>
                      </a:r>
                    </a:p>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(usecs)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12.80808</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2.961235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13.86869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2.448017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13.49495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2.800779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P0 - P4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12.31313</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2.648243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13.88889</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2.754917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13.48485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2.708127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P0 - P7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13.52525</a:t>
                      </a:r>
                      <a:endParaRPr lang="en-US" sz="160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2.749187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25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71450">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P0 - P8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13.50505</a:t>
                      </a:r>
                      <a:endParaRPr lang="en-US" sz="1600" dirty="0">
                        <a:effectLst/>
                        <a:latin typeface="Cambria" panose="020405030504060302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2.588726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effectLst/>
                          <a:latin typeface="Cambria" panose="02040503050406030204" pitchFamily="18" charset="0"/>
                          <a:ea typeface="Times New Roman" panose="02020603050405020304" pitchFamily="18" charset="0"/>
                        </a:rPr>
                        <a:t>11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effectLst/>
                          <a:latin typeface="Cambria" panose="02040503050406030204" pitchFamily="18" charset="0"/>
                          <a:ea typeface="Times New Roman" panose="02020603050405020304" pitchFamily="18" charset="0"/>
                        </a:rPr>
                        <a:t>24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pic>
        <p:nvPicPr>
          <p:cNvPr id="6" name="Picture 2" descr="http://www.mwsu.edu/Assets/Images/academics/honors/MSU-logo-horizont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bwMode="auto">
          <a:xfrm>
            <a:off x="0" y="0"/>
            <a:ext cx="533400" cy="68580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FFFF"/>
              </a:solidFill>
              <a:effectLst/>
              <a:latin typeface="Times New Roman" pitchFamily="18" charset="0"/>
            </a:endParaRPr>
          </a:p>
        </p:txBody>
      </p:sp>
    </p:spTree>
    <p:extLst>
      <p:ext uri="{BB962C8B-B14F-4D97-AF65-F5344CB8AC3E}">
        <p14:creationId xmlns:p14="http://schemas.microsoft.com/office/powerpoint/2010/main" val="1624818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91846" y="266700"/>
            <a:ext cx="8077200" cy="685800"/>
          </a:xfrm>
        </p:spPr>
        <p:txBody>
          <a:bodyPr/>
          <a:lstStyle/>
          <a:p>
            <a:r>
              <a:rPr lang="en-US" altLang="en-US" sz="2800" dirty="0" smtClean="0"/>
              <a:t>Experimental results</a:t>
            </a:r>
            <a:br>
              <a:rPr lang="en-US" altLang="en-US" sz="2800" dirty="0" smtClean="0"/>
            </a:br>
            <a:r>
              <a:rPr lang="en-US" altLang="en-US" sz="2800" b="1" dirty="0" smtClean="0">
                <a:solidFill>
                  <a:srgbClr val="0033CC"/>
                </a:solidFill>
              </a:rPr>
              <a:t>Ping-Pong-A</a:t>
            </a:r>
          </a:p>
        </p:txBody>
      </p:sp>
      <p:sp>
        <p:nvSpPr>
          <p:cNvPr id="8195" name="Rectangle 3"/>
          <p:cNvSpPr>
            <a:spLocks noGrp="1" noChangeArrowheads="1"/>
          </p:cNvSpPr>
          <p:nvPr>
            <p:ph type="body" idx="1"/>
          </p:nvPr>
        </p:nvSpPr>
        <p:spPr>
          <a:xfrm>
            <a:off x="228600" y="1143000"/>
            <a:ext cx="8686800" cy="5372100"/>
          </a:xfrm>
        </p:spPr>
        <p:txBody>
          <a:bodyPr/>
          <a:lstStyle/>
          <a:p>
            <a:pPr marL="57150" indent="0" algn="ctr">
              <a:buNone/>
              <a:defRPr/>
            </a:pPr>
            <a:r>
              <a:rPr lang="en-US" altLang="en-US" sz="2800" dirty="0" smtClean="0">
                <a:solidFill>
                  <a:srgbClr val="FF0000"/>
                </a:solidFill>
                <a:latin typeface="Cambria" panose="02040503050406030204" pitchFamily="18" charset="0"/>
              </a:rPr>
              <a:t>Community-Cluster</a:t>
            </a:r>
            <a:r>
              <a:rPr lang="en-US" altLang="en-US" sz="2800" dirty="0" smtClean="0">
                <a:latin typeface="Cambria" panose="02040503050406030204" pitchFamily="18" charset="0"/>
              </a:rPr>
              <a:t> (queue: </a:t>
            </a:r>
            <a:r>
              <a:rPr lang="en-US" altLang="en-US" sz="2800" b="1" u="sng" dirty="0" smtClean="0">
                <a:solidFill>
                  <a:srgbClr val="18B2B6"/>
                </a:solidFill>
                <a:latin typeface="Cambria" panose="02040503050406030204" pitchFamily="18" charset="0"/>
              </a:rPr>
              <a:t>48Hpar</a:t>
            </a:r>
            <a:r>
              <a:rPr lang="en-US" altLang="en-US" sz="2800" dirty="0" smtClean="0">
                <a:latin typeface="Cambria" panose="02040503050406030204" pitchFamily="18" charset="0"/>
              </a:rPr>
              <a:t>)</a:t>
            </a: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a:p>
            <a:pPr marL="57150" indent="0" algn="ctr">
              <a:buNone/>
              <a:defRPr/>
            </a:pPr>
            <a:endParaRPr lang="en-US" altLang="en-US" sz="2800" dirty="0" smtClean="0">
              <a:latin typeface="Cambria" panose="02040503050406030204" pitchFamily="18" charset="0"/>
            </a:endParaRPr>
          </a:p>
        </p:txBody>
      </p:sp>
      <p:sp>
        <p:nvSpPr>
          <p:cNvPr id="122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rgbClr val="222222"/>
                </a:solidFill>
                <a:latin typeface="Arial" panose="020B0604020202020204" pitchFamily="34" charset="0"/>
              </a:defRPr>
            </a:lvl1pPr>
            <a:lvl2pPr marL="742950" indent="-285750">
              <a:spcBef>
                <a:spcPct val="20000"/>
              </a:spcBef>
              <a:buChar char="–"/>
              <a:defRPr sz="2400">
                <a:solidFill>
                  <a:srgbClr val="222222"/>
                </a:solidFill>
                <a:latin typeface="Arial" panose="020B0604020202020204" pitchFamily="34" charset="0"/>
              </a:defRPr>
            </a:lvl2pPr>
            <a:lvl3pPr marL="1143000" indent="-228600">
              <a:spcBef>
                <a:spcPct val="20000"/>
              </a:spcBef>
              <a:buChar char="•"/>
              <a:defRPr sz="2200">
                <a:solidFill>
                  <a:srgbClr val="222222"/>
                </a:solidFill>
                <a:latin typeface="Arial" panose="020B0604020202020204" pitchFamily="34" charset="0"/>
              </a:defRPr>
            </a:lvl3pPr>
            <a:lvl4pPr marL="1600200" indent="-228600">
              <a:spcBef>
                <a:spcPct val="20000"/>
              </a:spcBef>
              <a:buChar char="–"/>
              <a:defRPr sz="2200">
                <a:solidFill>
                  <a:srgbClr val="222222"/>
                </a:solidFill>
                <a:latin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163675-FB8D-4078-909F-660CF1677AAA}" type="slidenum">
              <a:rPr lang="en-US" altLang="en-US" sz="1400" smtClean="0"/>
              <a:pPr>
                <a:spcBef>
                  <a:spcPct val="0"/>
                </a:spcBef>
                <a:buFontTx/>
                <a:buNone/>
              </a:pPr>
              <a:t>9</a:t>
            </a:fld>
            <a:endParaRPr lang="en-US" altLang="en-US" sz="1400" smtClean="0"/>
          </a:p>
        </p:txBody>
      </p:sp>
      <p:pic>
        <p:nvPicPr>
          <p:cNvPr id="6" name="Picture 5"/>
          <p:cNvPicPr/>
          <p:nvPr/>
        </p:nvPicPr>
        <p:blipFill>
          <a:blip r:embed="rId3" cstate="print"/>
          <a:srcRect/>
          <a:stretch>
            <a:fillRect/>
          </a:stretch>
        </p:blipFill>
        <p:spPr bwMode="auto">
          <a:xfrm>
            <a:off x="72746" y="1828800"/>
            <a:ext cx="8995054" cy="4781550"/>
          </a:xfrm>
          <a:prstGeom prst="rect">
            <a:avLst/>
          </a:prstGeom>
          <a:noFill/>
          <a:ln w="9525">
            <a:noFill/>
            <a:miter lim="800000"/>
            <a:headEnd/>
            <a:tailEnd/>
          </a:ln>
        </p:spPr>
      </p:pic>
      <p:pic>
        <p:nvPicPr>
          <p:cNvPr id="7" name="Picture 2" descr="http://www.mwsu.edu/Assets/Images/academics/honors/MSU-logo-horizonta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2561" y="0"/>
            <a:ext cx="2005012" cy="485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8945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FFFFFF"/>
      </a:accent1>
      <a:accent2>
        <a:srgbClr val="3333CC"/>
      </a:accent2>
      <a:accent3>
        <a:srgbClr val="FFFFFF"/>
      </a:accent3>
      <a:accent4>
        <a:srgbClr val="000000"/>
      </a:accent4>
      <a:accent5>
        <a:srgbClr val="FFFFFF"/>
      </a:accent5>
      <a:accent6>
        <a:srgbClr val="2D2DB9"/>
      </a:accent6>
      <a:hlink>
        <a:srgbClr val="FFFF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FFFFFF"/>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FFFFFF"/>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FFFFFF"/>
        </a:accent1>
        <a:accent2>
          <a:srgbClr val="3333CC"/>
        </a:accent2>
        <a:accent3>
          <a:srgbClr val="FFFFFF"/>
        </a:accent3>
        <a:accent4>
          <a:srgbClr val="000000"/>
        </a:accent4>
        <a:accent5>
          <a:srgbClr val="FFFFFF"/>
        </a:accent5>
        <a:accent6>
          <a:srgbClr val="2D2DB9"/>
        </a:accent6>
        <a:hlink>
          <a:srgbClr val="FFFF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8">
      <a:dk1>
        <a:srgbClr val="000000"/>
      </a:dk1>
      <a:lt1>
        <a:srgbClr val="FFFFFF"/>
      </a:lt1>
      <a:dk2>
        <a:srgbClr val="000000"/>
      </a:dk2>
      <a:lt2>
        <a:srgbClr val="808080"/>
      </a:lt2>
      <a:accent1>
        <a:srgbClr val="FFFFFF"/>
      </a:accent1>
      <a:accent2>
        <a:srgbClr val="3333CC"/>
      </a:accent2>
      <a:accent3>
        <a:srgbClr val="FFFFFF"/>
      </a:accent3>
      <a:accent4>
        <a:srgbClr val="000000"/>
      </a:accent4>
      <a:accent5>
        <a:srgbClr val="FFFFFF"/>
      </a:accent5>
      <a:accent6>
        <a:srgbClr val="2D2DB9"/>
      </a:accent6>
      <a:hlink>
        <a:srgbClr val="FFFFFF"/>
      </a:hlink>
      <a:folHlink>
        <a:srgbClr val="B2B2B2"/>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3_Default Design 8">
        <a:dk1>
          <a:srgbClr val="000000"/>
        </a:dk1>
        <a:lt1>
          <a:srgbClr val="FFFFFF"/>
        </a:lt1>
        <a:dk2>
          <a:srgbClr val="000000"/>
        </a:dk2>
        <a:lt2>
          <a:srgbClr val="808080"/>
        </a:lt2>
        <a:accent1>
          <a:srgbClr val="FFFFFF"/>
        </a:accent1>
        <a:accent2>
          <a:srgbClr val="3333CC"/>
        </a:accent2>
        <a:accent3>
          <a:srgbClr val="FFFFFF"/>
        </a:accent3>
        <a:accent4>
          <a:srgbClr val="000000"/>
        </a:accent4>
        <a:accent5>
          <a:srgbClr val="FFFFFF"/>
        </a:accent5>
        <a:accent6>
          <a:srgbClr val="2D2DB9"/>
        </a:accent6>
        <a:hlink>
          <a:srgbClr val="FFFF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1867</Words>
  <Application>Microsoft Office PowerPoint</Application>
  <PresentationFormat>On-screen Show (4:3)</PresentationFormat>
  <Paragraphs>841</Paragraphs>
  <Slides>26</Slides>
  <Notes>26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26</vt:i4>
      </vt:variant>
    </vt:vector>
  </HeadingPairs>
  <TitlesOfParts>
    <vt:vector size="31" baseType="lpstr">
      <vt:lpstr>Arial</vt:lpstr>
      <vt:lpstr>Cambria</vt:lpstr>
      <vt:lpstr>Times New Roman</vt:lpstr>
      <vt:lpstr>Default Design</vt:lpstr>
      <vt:lpstr>3_Default Design</vt:lpstr>
      <vt:lpstr>PowerPoint Presentation</vt:lpstr>
      <vt:lpstr>Introduction</vt:lpstr>
      <vt:lpstr>Ping-Pong Test</vt:lpstr>
      <vt:lpstr>Both Ping-Pong Tests</vt:lpstr>
      <vt:lpstr>Testing Environments</vt:lpstr>
      <vt:lpstr>Experimental results Ping-Pong-A</vt:lpstr>
      <vt:lpstr>Experimental results Ping-Pong-A</vt:lpstr>
      <vt:lpstr>Experimental results Ping-Pong-A</vt:lpstr>
      <vt:lpstr>Experimental results Ping-Pong-A</vt:lpstr>
      <vt:lpstr>Experimental results Ping-Pong-A</vt:lpstr>
      <vt:lpstr>Experimental results Ping-Pong-A</vt:lpstr>
      <vt:lpstr>Experimental results Ping-Pong-A</vt:lpstr>
      <vt:lpstr>Experimental results Ping-Pong-A</vt:lpstr>
      <vt:lpstr>Experimental results Ping-Pong-A</vt:lpstr>
      <vt:lpstr>Experimental results Ping-Pong-B</vt:lpstr>
      <vt:lpstr>Experimental results Ping-Pong-B</vt:lpstr>
      <vt:lpstr>Experimental results Ping-Pong-B</vt:lpstr>
      <vt:lpstr>Experimental results Ping-Pong-B</vt:lpstr>
      <vt:lpstr>Experimental results Ping-Pong-B</vt:lpstr>
      <vt:lpstr>Experimental results Ping-Pong-B</vt:lpstr>
      <vt:lpstr>Experimental results Ping-Pong-B</vt:lpstr>
      <vt:lpstr>Experimental results Ping-Pong-B</vt:lpstr>
      <vt:lpstr>Experimental results Ping-Pong-B</vt:lpstr>
      <vt:lpstr>Was all this worth it?</vt:lpstr>
      <vt:lpstr>Conclusions</vt:lpstr>
      <vt:lpstr>PowerPoint Presentation</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
  <cp:lastModifiedBy/>
  <cp:revision>537</cp:revision>
  <dcterms:created xsi:type="dcterms:W3CDTF">2002-09-27T23:29:22Z</dcterms:created>
  <dcterms:modified xsi:type="dcterms:W3CDTF">2015-09-23T04:02:38Z</dcterms:modified>
</cp:coreProperties>
</file>