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Author clrIdx="0" id="0" initials="" lastIdx="2" name="Greg Monaco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E1F574BA-FB8E-4D30-91BA-506DB4076A25}">
  <a:tblStyle styleId="{E1F574BA-FB8E-4D30-91BA-506DB4076A25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  <a:tblStyle styleId="{51D59684-18E2-4103-9934-E26433F205FF}" styleName="Table_1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  <a:tblStyle styleId="{B59B1E44-8B05-45CF-AF8A-5CAED777149A}" styleName="Table_2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authorId="0" idx="1">
    <p:pos x="6000" y="0"/>
    <p:text>Please use percent on this slide rather than n.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authorId="0" idx="2">
    <p:pos x="6000" y="0"/>
    <p:text>Please use percent on these slides rather than n.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5176499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/>
          <p:nvPr/>
        </p:nvSpPr>
        <p:spPr>
          <a:xfrm flipH="1">
            <a:off x="-3832" y="12039"/>
            <a:ext cx="10925833" cy="5165065"/>
          </a:xfrm>
          <a:custGeom>
            <a:pathLst>
              <a:path extrusionOk="0" h="6863875" w="24279631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14659" y="660"/>
            <a:ext cx="10500940" cy="5165065"/>
          </a:xfrm>
          <a:custGeom>
            <a:pathLst>
              <a:path extrusionOk="0" h="6863875" w="24279631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-846666" y="-661"/>
            <a:ext cx="2167466" cy="5176308"/>
          </a:xfrm>
          <a:custGeom>
            <a:pathLst>
              <a:path extrusionOk="0" h="6180667" w="2167467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/>
          <p:nvPr/>
        </p:nvSpPr>
        <p:spPr>
          <a:xfrm flipH="1" rot="10800000">
            <a:off x="-524933" y="131"/>
            <a:ext cx="1403434" cy="5176308"/>
          </a:xfrm>
          <a:custGeom>
            <a:pathLst>
              <a:path extrusionOk="0" h="6180667" w="2167467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" name="Shape 14"/>
          <p:cNvSpPr txBox="1"/>
          <p:nvPr>
            <p:ph type="ctrTitle"/>
          </p:nvPr>
        </p:nvSpPr>
        <p:spPr>
          <a:xfrm>
            <a:off x="1082040" y="1242060"/>
            <a:ext cx="7050900" cy="1102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1082040" y="2423159"/>
            <a:ext cx="7035899" cy="694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algn="r">
              <a:spcBef>
                <a:spcPts val="0"/>
              </a:spcBef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3pPr>
            <a:lvl4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 flipH="1" rot="10800000">
            <a:off x="-348182" y="-16424"/>
            <a:ext cx="1723519" cy="5159924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/>
          <p:nvPr/>
        </p:nvSpPr>
        <p:spPr>
          <a:xfrm flipH="1" rot="10800000">
            <a:off x="-1118653" y="774"/>
            <a:ext cx="3100650" cy="5142725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x="8088846" y="-9550"/>
            <a:ext cx="1100667" cy="5153050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flipH="1" rot="10800000">
            <a:off x="-348182" y="-16424"/>
            <a:ext cx="1723519" cy="5159924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 flipH="1" rot="10800000">
            <a:off x="-1118653" y="774"/>
            <a:ext cx="3100650" cy="5142725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/>
          <p:nvPr/>
        </p:nvSpPr>
        <p:spPr>
          <a:xfrm rot="10800000">
            <a:off x="8088846" y="-9550"/>
            <a:ext cx="1100667" cy="5153050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457200" y="1244242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30" name="Shape 30"/>
          <p:cNvSpPr txBox="1"/>
          <p:nvPr>
            <p:ph idx="2" type="body"/>
          </p:nvPr>
        </p:nvSpPr>
        <p:spPr>
          <a:xfrm>
            <a:off x="4648200" y="1244242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 flipH="1" rot="10800000">
            <a:off x="-348182" y="-16424"/>
            <a:ext cx="1723519" cy="5159924"/>
          </a:xfrm>
          <a:custGeom>
            <a:pathLst>
              <a:path extrusionOk="0" h="6879900" w="4476675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/>
          <p:nvPr/>
        </p:nvSpPr>
        <p:spPr>
          <a:xfrm flipH="1" rot="10800000">
            <a:off x="-1118653" y="774"/>
            <a:ext cx="3100650" cy="5142725"/>
          </a:xfrm>
          <a:custGeom>
            <a:pathLst>
              <a:path extrusionOk="0" h="6879900" w="8053639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b="-100%" l="-100%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/>
          <p:nvPr/>
        </p:nvSpPr>
        <p:spPr>
          <a:xfrm rot="10800000">
            <a:off x="8088846" y="-9550"/>
            <a:ext cx="1100667" cy="5153050"/>
          </a:xfrm>
          <a:custGeom>
            <a:pathLst>
              <a:path extrusionOk="0" h="6916846" w="1100668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Shape 39"/>
          <p:cNvGrpSpPr/>
          <p:nvPr/>
        </p:nvGrpSpPr>
        <p:grpSpPr>
          <a:xfrm>
            <a:off x="-6264" y="3700039"/>
            <a:ext cx="9150267" cy="2325488"/>
            <a:chOff x="-6264" y="4933386"/>
            <a:chExt cx="9150267" cy="3100650"/>
          </a:xfrm>
        </p:grpSpPr>
        <p:sp>
          <p:nvSpPr>
            <p:cNvPr id="40" name="Shape 40"/>
            <p:cNvSpPr/>
            <p:nvPr/>
          </p:nvSpPr>
          <p:spPr>
            <a:xfrm>
              <a:off x="-7" y="5537200"/>
              <a:ext cx="9144008" cy="1574769"/>
            </a:xfrm>
            <a:custGeom>
              <a:pathLst>
                <a:path extrusionOk="0" h="1257301" w="9144009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 flipH="1" rot="5400000">
              <a:off x="3018543" y="1908578"/>
              <a:ext cx="3100650" cy="9150266"/>
            </a:xfrm>
            <a:custGeom>
              <a:pathLst>
                <a:path extrusionOk="0" h="6879900" w="8053639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r="100%" t="100%"/>
              </a:path>
              <a:tileRect b="-100%" l="-100%"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-7" y="5740400"/>
              <a:ext cx="9144010" cy="1574769"/>
            </a:xfrm>
            <a:custGeom>
              <a:pathLst>
                <a:path extrusionOk="0" h="1257301" w="9144011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43" name="Shape 43"/>
          <p:cNvSpPr txBox="1"/>
          <p:nvPr>
            <p:ph idx="1" type="body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buSzPct val="100000"/>
              <a:buNone/>
              <a:defRPr sz="2400"/>
            </a:lvl1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9540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560"/>
              </a:spcBef>
              <a:buClr>
                <a:schemeClr val="dk2"/>
              </a:buClr>
              <a:buSzPct val="100000"/>
              <a:buFont typeface="Trebuchet MS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mailto:kate@greatplains.net" TargetMode="External"/><Relationship Id="rId4" Type="http://schemas.openxmlformats.org/officeDocument/2006/relationships/hyperlink" Target="www.greatplains.net" TargetMode="External"/><Relationship Id="rId5" Type="http://schemas.openxmlformats.org/officeDocument/2006/relationships/hyperlink" Target="mailto:gp@greatplains.net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gpn.adobeconnect.com/admin/show-event-catalog" TargetMode="External"/><Relationship Id="rId4" Type="http://schemas.openxmlformats.org/officeDocument/2006/relationships/hyperlink" Target="www.greatplains.net" TargetMode="External"/><Relationship Id="rId9" Type="http://schemas.openxmlformats.org/officeDocument/2006/relationships/hyperlink" Target="https://gpn.adobeconnect.com/e5gfc5jg29c/event/event_info.html" TargetMode="External"/><Relationship Id="rId5" Type="http://schemas.openxmlformats.org/officeDocument/2006/relationships/hyperlink" Target="https://gpn.adobeconnect.com/e5jyy5n1un5/event/event_info.html" TargetMode="External"/><Relationship Id="rId6" Type="http://schemas.openxmlformats.org/officeDocument/2006/relationships/hyperlink" Target="https://gpn.adobeconnect.com/e72ww3qehqy/event/event_info.html" TargetMode="External"/><Relationship Id="rId7" Type="http://schemas.openxmlformats.org/officeDocument/2006/relationships/hyperlink" Target="https://gpn.adobeconnect.com/e1xixhw9aa4/event/event_info.html" TargetMode="External"/><Relationship Id="rId8" Type="http://schemas.openxmlformats.org/officeDocument/2006/relationships/hyperlink" Target="https://gpn.adobeconnect.com/e5xsmfuwvjg/event/event_info.htm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omments" Target="../comments/comment1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omments" Target="../comments/commen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ctrTitle"/>
          </p:nvPr>
        </p:nvSpPr>
        <p:spPr>
          <a:xfrm>
            <a:off x="1082040" y="1242060"/>
            <a:ext cx="7050900" cy="1102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ENCITE: Year One</a:t>
            </a:r>
          </a:p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1082040" y="2423159"/>
            <a:ext cx="7035899" cy="694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An Overview and Some Statistics from a Survey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Great Plains Network, Kate Adams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One hour webinars are a good way to introduce technology.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Widespread advertising is important.</a:t>
            </a:r>
          </a:p>
        </p:txBody>
      </p:sp>
      <p:sp>
        <p:nvSpPr>
          <p:cNvPr id="101" name="Shape 101"/>
          <p:cNvSpPr txBox="1"/>
          <p:nvPr>
            <p:ph type="title"/>
          </p:nvPr>
        </p:nvSpPr>
        <p:spPr>
          <a:xfrm>
            <a:off x="457200" y="205976"/>
            <a:ext cx="8229600" cy="7091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Bottom Line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" type="body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New webinars coming in January 2016</a:t>
            </a:r>
          </a:p>
          <a:p>
            <a:pPr indent="-228600" lvl="1" marL="914400" rtl="0">
              <a:spcBef>
                <a:spcPts val="0"/>
              </a:spcBef>
              <a:buSzPct val="100000"/>
            </a:pPr>
            <a:r>
              <a:rPr lang="en" sz="2400"/>
              <a:t>CC-XXX grant prep in 2 parts + open forum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A workshop at the GPN/GWLA annual meeting in KC (June 1-3, 2016)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Email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kate@greatplains.net</a:t>
            </a:r>
            <a:r>
              <a:rPr lang="en" sz="2400"/>
              <a:t> on any topic you’d like a webinar about!</a:t>
            </a: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2400"/>
              <a:t>See </a:t>
            </a:r>
            <a:r>
              <a:rPr lang="en" sz="2400" u="sng">
                <a:solidFill>
                  <a:schemeClr val="hlink"/>
                </a:solidFill>
                <a:hlinkClick r:id="rId4"/>
              </a:rPr>
              <a:t>www.greatplains.net</a:t>
            </a:r>
            <a:r>
              <a:rPr lang="en" sz="2400"/>
              <a:t> for webinars</a:t>
            </a:r>
          </a:p>
          <a:p>
            <a:pPr indent="-228600" lvl="0" marL="457200">
              <a:spcBef>
                <a:spcPts val="0"/>
              </a:spcBef>
              <a:buSzPct val="100000"/>
            </a:pPr>
            <a:r>
              <a:rPr lang="en" sz="2400"/>
              <a:t>Subscribe to </a:t>
            </a:r>
            <a:r>
              <a:rPr lang="en" sz="2400" u="sng">
                <a:solidFill>
                  <a:schemeClr val="hlink"/>
                </a:solidFill>
                <a:hlinkClick r:id="rId5"/>
              </a:rPr>
              <a:t>gp@greatplains.net</a:t>
            </a:r>
            <a:r>
              <a:rPr lang="en" sz="2400"/>
              <a:t> (Friday emails)</a:t>
            </a:r>
          </a:p>
        </p:txBody>
      </p:sp>
      <p:sp>
        <p:nvSpPr>
          <p:cNvPr id="107" name="Shape 107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Coming Up Next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366975" y="1069967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See our </a:t>
            </a:r>
            <a:r>
              <a:rPr lang="en" u="sng">
                <a:solidFill>
                  <a:schemeClr val="hlink"/>
                </a:solidFill>
                <a:hlinkClick r:id="rId3"/>
              </a:rPr>
              <a:t>Adobe Connect</a:t>
            </a:r>
            <a:r>
              <a:rPr lang="en"/>
              <a:t> catalog or </a:t>
            </a:r>
            <a:r>
              <a:rPr lang="en" u="sng">
                <a:solidFill>
                  <a:schemeClr val="hlink"/>
                </a:solidFill>
                <a:hlinkClick r:id="rId4"/>
              </a:rPr>
              <a:t>www.greatplains.net</a:t>
            </a:r>
            <a:r>
              <a:rPr lang="en"/>
              <a:t>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400" u="sng">
                <a:solidFill>
                  <a:srgbClr val="1155CC"/>
                </a:solidFill>
                <a:hlinkClick r:id="rId5"/>
              </a:rPr>
              <a:t>DataQ: Platform to Answer Research Data Q's in Libraries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400" u="sng">
                <a:solidFill>
                  <a:srgbClr val="1155CC"/>
                </a:solidFill>
                <a:hlinkClick r:id="rId6"/>
              </a:rPr>
              <a:t>Ownership, IP, &amp; Governance of Data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400" u="sng">
                <a:solidFill>
                  <a:srgbClr val="1155CC"/>
                </a:solidFill>
                <a:hlinkClick r:id="rId7"/>
              </a:rPr>
              <a:t>Using Student Data Responsibly in Multi-Institutional Study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400" u="sng">
                <a:solidFill>
                  <a:srgbClr val="1155CC"/>
                </a:solidFill>
                <a:hlinkClick r:id="rId8"/>
              </a:rPr>
              <a:t>Data Carpentry: Researchers Work Effectively with Data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indent="-228600" lvl="0" marL="457200" rtl="0">
              <a:spcBef>
                <a:spcPts val="0"/>
              </a:spcBef>
              <a:buSzPct val="100000"/>
            </a:pPr>
            <a:r>
              <a:rPr lang="en" sz="1400" u="sng">
                <a:solidFill>
                  <a:srgbClr val="1155CC"/>
                </a:solidFill>
                <a:hlinkClick r:id="rId9"/>
              </a:rPr>
              <a:t>The Current Landscape of Confidential Data Storage</a:t>
            </a:r>
            <a:r>
              <a:rPr lang="en" sz="1400">
                <a:solidFill>
                  <a:schemeClr val="dk1"/>
                </a:solidFill>
              </a:rPr>
              <a:t> </a:t>
            </a:r>
          </a:p>
        </p:txBody>
      </p:sp>
      <p:sp>
        <p:nvSpPr>
          <p:cNvPr id="113" name="Shape 113"/>
          <p:cNvSpPr txBox="1"/>
          <p:nvPr>
            <p:ph type="title"/>
          </p:nvPr>
        </p:nvSpPr>
        <p:spPr>
          <a:xfrm>
            <a:off x="457200" y="205975"/>
            <a:ext cx="8229600" cy="86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We Also Have Data Webinars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" type="body"/>
          </p:nvPr>
        </p:nvSpPr>
        <p:spPr>
          <a:xfrm>
            <a:off x="457200" y="773392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A GPN Project to ENhance CyberInfrastructure via Training and Engagement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An NSF award with the </a:t>
            </a:r>
            <a:r>
              <a:rPr b="1" lang="en"/>
              <a:t>goal</a:t>
            </a:r>
            <a:r>
              <a:rPr lang="en"/>
              <a:t> of improving network technology in support of research </a:t>
            </a:r>
            <a:r>
              <a:rPr i="1" lang="en"/>
              <a:t>(#1440774)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  <p:sp>
        <p:nvSpPr>
          <p:cNvPr id="55" name="Shape 55"/>
          <p:cNvSpPr txBox="1"/>
          <p:nvPr>
            <p:ph type="title"/>
          </p:nvPr>
        </p:nvSpPr>
        <p:spPr>
          <a:xfrm>
            <a:off x="457200" y="0"/>
            <a:ext cx="8229600" cy="773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What is ENCITE?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idx="1" type="body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We </a:t>
            </a:r>
            <a:r>
              <a:rPr b="1" lang="en"/>
              <a:t>provide training</a:t>
            </a:r>
            <a:r>
              <a:rPr lang="en"/>
              <a:t> on network technology and grant preparation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From January-July 2015 we had </a:t>
            </a:r>
            <a:r>
              <a:rPr b="1" lang="en"/>
              <a:t>14</a:t>
            </a:r>
            <a:r>
              <a:rPr lang="en"/>
              <a:t> webinars, </a:t>
            </a:r>
            <a:r>
              <a:rPr b="1" lang="en"/>
              <a:t>3</a:t>
            </a:r>
            <a:r>
              <a:rPr lang="en"/>
              <a:t> state visits (SD, OK, AR), and an </a:t>
            </a:r>
            <a:r>
              <a:rPr b="1" lang="en"/>
              <a:t>Operating Innovative Networks workshop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 txBox="1"/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Clr>
                <a:schemeClr val="dk1"/>
              </a:buClr>
              <a:buSzPct val="27500"/>
              <a:buFont typeface="Arial"/>
              <a:buNone/>
            </a:pPr>
            <a:r>
              <a:rPr lang="en">
                <a:solidFill>
                  <a:schemeClr val="dk2"/>
                </a:solidFill>
              </a:rPr>
              <a:t>What is ENCITE?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idx="1" type="body"/>
          </p:nvPr>
        </p:nvSpPr>
        <p:spPr>
          <a:xfrm>
            <a:off x="457200" y="889475"/>
            <a:ext cx="8229600" cy="3985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 rtl="0">
              <a:lnSpc>
                <a:spcPct val="115000"/>
              </a:lnSpc>
              <a:spcBef>
                <a:spcPts val="0"/>
              </a:spcBef>
              <a:buSzPct val="100000"/>
              <a:buChar char="●"/>
            </a:pPr>
            <a:r>
              <a:rPr b="1" lang="en" sz="2000"/>
              <a:t>Eight CC-DNI proposals</a:t>
            </a:r>
            <a:r>
              <a:rPr lang="en" sz="2000"/>
              <a:t> submitted from our region, including four from small universities*</a:t>
            </a:r>
          </a:p>
          <a:p>
            <a:pPr indent="-355600" lvl="1" marL="914400" rtl="0">
              <a:lnSpc>
                <a:spcPct val="115000"/>
              </a:lnSpc>
              <a:spcBef>
                <a:spcPts val="0"/>
              </a:spcBef>
              <a:buSzPct val="100000"/>
              <a:buChar char="○"/>
            </a:pPr>
            <a:r>
              <a:rPr lang="en" sz="2000"/>
              <a:t>South Dakota: Dakota State University*, South Dakota State University</a:t>
            </a:r>
          </a:p>
          <a:p>
            <a:pPr indent="-355600" lvl="1" marL="914400" rtl="0">
              <a:lnSpc>
                <a:spcPct val="115000"/>
              </a:lnSpc>
              <a:spcBef>
                <a:spcPts val="0"/>
              </a:spcBef>
              <a:buSzPct val="100000"/>
              <a:buChar char="○"/>
            </a:pPr>
            <a:r>
              <a:rPr lang="en" sz="2000"/>
              <a:t>Kansas: Emporia State University*, Fort Hays State University*</a:t>
            </a:r>
          </a:p>
          <a:p>
            <a:pPr indent="-355600" lvl="1" marL="914400" rtl="0">
              <a:lnSpc>
                <a:spcPct val="115000"/>
              </a:lnSpc>
              <a:spcBef>
                <a:spcPts val="0"/>
              </a:spcBef>
              <a:buSzPct val="100000"/>
              <a:buChar char="○"/>
            </a:pPr>
            <a:r>
              <a:rPr lang="en" sz="2000"/>
              <a:t>Missouri: University of Missouri--Kansas City</a:t>
            </a:r>
          </a:p>
          <a:p>
            <a:pPr indent="-355600" lvl="1" marL="914400" rtl="0">
              <a:lnSpc>
                <a:spcPct val="115000"/>
              </a:lnSpc>
              <a:spcBef>
                <a:spcPts val="0"/>
              </a:spcBef>
              <a:buSzPct val="100000"/>
              <a:buChar char="○"/>
            </a:pPr>
            <a:r>
              <a:rPr lang="en" sz="2000"/>
              <a:t>Arkansas: University of Arkansas Medical Sciences</a:t>
            </a:r>
          </a:p>
          <a:p>
            <a:pPr indent="-381000" lvl="1" marL="914400" rtl="0">
              <a:lnSpc>
                <a:spcPct val="115000"/>
              </a:lnSpc>
              <a:spcBef>
                <a:spcPts val="0"/>
              </a:spcBef>
              <a:buSzPct val="100000"/>
              <a:buChar char="○"/>
            </a:pPr>
            <a:r>
              <a:rPr b="1" lang="en" sz="2400"/>
              <a:t>Oklahoma: Southeastern Oklahoma State University*, University of Oklahoma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  <p:sp>
        <p:nvSpPr>
          <p:cNvPr id="67" name="Shape 67"/>
          <p:cNvSpPr txBox="1"/>
          <p:nvPr>
            <p:ph type="title"/>
          </p:nvPr>
        </p:nvSpPr>
        <p:spPr>
          <a:xfrm>
            <a:off x="457200" y="205976"/>
            <a:ext cx="8229600" cy="606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Accomplishments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650575" y="60650"/>
            <a:ext cx="8229600" cy="735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Attendance in Year One</a:t>
            </a:r>
          </a:p>
        </p:txBody>
      </p:sp>
      <p:graphicFrame>
        <p:nvGraphicFramePr>
          <p:cNvPr id="73" name="Shape 73"/>
          <p:cNvGraphicFramePr/>
          <p:nvPr/>
        </p:nvGraphicFramePr>
        <p:xfrm>
          <a:off x="917675" y="913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{E1F574BA-FB8E-4D30-91BA-506DB4076A25}</a:tableStyleId>
              </a:tblPr>
              <a:tblGrid>
                <a:gridCol w="1005650"/>
                <a:gridCol w="3708800"/>
                <a:gridCol w="856125"/>
                <a:gridCol w="719525"/>
                <a:gridCol w="983725"/>
              </a:tblGrid>
              <a:tr h="5163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200"/>
                        <a:t>Original Date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200"/>
                        <a:t>Title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200"/>
                        <a:t># Registered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200"/>
                        <a:t># Watched Live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200"/>
                        <a:t># Watched Recording as of 8/27/2015</a:t>
                      </a:r>
                    </a:p>
                  </a:txBody>
                  <a:tcPr marT="19050" marB="19050" marR="28575" marL="28575" anchor="b"/>
                </a:tc>
              </a:tr>
              <a:tr h="64527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1/16/2015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Science Engagement: Bridging the Technical Divide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58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14</a:t>
                      </a:r>
                    </a:p>
                  </a:txBody>
                  <a:tcPr marT="19050" marB="19050" marR="28575" marL="28575" anchor="b"/>
                </a:tc>
              </a:tr>
              <a:tr h="49057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1/23/2015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SciPass:OpenFlow Based IDS Load Balancer &amp; Science DMZ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54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T="19050" marB="19050" marR="28575" marL="28575" anchor="b"/>
                </a:tc>
              </a:tr>
              <a:tr h="46477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1/30/2015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Overview of NSF's CC-DNI Program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45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8</a:t>
                      </a:r>
                    </a:p>
                  </a:txBody>
                  <a:tcPr marT="19050" marB="19050" marR="28575" marL="28575" anchor="b"/>
                </a:tc>
              </a:tr>
              <a:tr h="503450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2/3/2015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Structuring Your NSF Infrastructure Proposal, Part 1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</a:t>
                      </a:r>
                    </a:p>
                  </a:txBody>
                  <a:tcPr marT="19050" marB="19050" marR="28575" marL="28575" anchor="b"/>
                </a:tc>
              </a:tr>
              <a:tr h="503450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2/5/2015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Structuring Your NSF Infrastructure Proposal, Part 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24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19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4</a:t>
                      </a:r>
                    </a:p>
                  </a:txBody>
                  <a:tcPr marT="19050" marB="19050" marR="28575" marL="28575" anchor="b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" name="Shape 78"/>
          <p:cNvGraphicFramePr/>
          <p:nvPr/>
        </p:nvGraphicFramePr>
        <p:xfrm>
          <a:off x="787500" y="475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{51D59684-18E2-4103-9934-E26433F205FF}</a:tableStyleId>
              </a:tblPr>
              <a:tblGrid>
                <a:gridCol w="994025"/>
                <a:gridCol w="3581075"/>
                <a:gridCol w="972225"/>
                <a:gridCol w="731150"/>
                <a:gridCol w="983725"/>
              </a:tblGrid>
              <a:tr h="5163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200"/>
                        <a:t>Original Date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200"/>
                        <a:t>Title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200"/>
                        <a:t># Registered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200"/>
                        <a:t># Watched Live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200"/>
                        <a:t># Watched Recording as of 8/27/2015</a:t>
                      </a:r>
                    </a:p>
                  </a:txBody>
                  <a:tcPr marT="19050" marB="19050" marR="28575" marL="28575" anchor="b"/>
                </a:tc>
              </a:tr>
              <a:tr h="64527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2/6/2015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Determining Network Requirements for Modern Network Design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96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21</a:t>
                      </a:r>
                    </a:p>
                  </a:txBody>
                  <a:tcPr marT="19050" marB="19050" marR="28575" marL="28575" anchor="b"/>
                </a:tc>
              </a:tr>
              <a:tr h="49057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2/27/2015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Open Forum on Preparing Your CC-DNI Proposal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4</a:t>
                      </a:r>
                    </a:p>
                  </a:txBody>
                  <a:tcPr marT="19050" marB="19050" marR="28575" marL="28575" anchor="b"/>
                </a:tc>
              </a:tr>
              <a:tr h="46477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3/13/2015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PerfSonar and Network Monitoring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45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11</a:t>
                      </a:r>
                    </a:p>
                  </a:txBody>
                  <a:tcPr marT="19050" marB="19050" marR="28575" marL="28575" anchor="b"/>
                </a:tc>
              </a:tr>
              <a:tr h="503450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4/3/2015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Science DMZ Architecture and Security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58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8</a:t>
                      </a:r>
                    </a:p>
                  </a:txBody>
                  <a:tcPr marT="19050" marB="19050" marR="28575" marL="28575" anchor="b"/>
                </a:tc>
              </a:tr>
              <a:tr h="503450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5/8/2015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Basic Cyber Security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36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21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9</a:t>
                      </a:r>
                    </a:p>
                  </a:txBody>
                  <a:tcPr marT="19050" marB="19050" marR="28575" marL="28575" anchor="b"/>
                </a:tc>
              </a:tr>
              <a:tr h="503450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5/22/2015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Overview of bro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60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18</a:t>
                      </a:r>
                    </a:p>
                  </a:txBody>
                  <a:tcPr marT="19050" marB="19050" marR="28575" marL="28575" anchor="b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Shape 83"/>
          <p:cNvGraphicFramePr/>
          <p:nvPr/>
        </p:nvGraphicFramePr>
        <p:xfrm>
          <a:off x="810700" y="475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{B59B1E44-8B05-45CF-AF8A-5CAED777149A}</a:tableStyleId>
              </a:tblPr>
              <a:tblGrid>
                <a:gridCol w="970825"/>
                <a:gridCol w="3662350"/>
                <a:gridCol w="879350"/>
                <a:gridCol w="742750"/>
                <a:gridCol w="983725"/>
              </a:tblGrid>
              <a:tr h="5163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200"/>
                        <a:t>Original Date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200"/>
                        <a:t>Title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200"/>
                        <a:t># Registered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200"/>
                        <a:t># Watched Live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200"/>
                        <a:t># Watched Recording as of 8/27/2015</a:t>
                      </a:r>
                    </a:p>
                  </a:txBody>
                  <a:tcPr marT="19050" marB="19050" marR="28575" marL="28575" anchor="b"/>
                </a:tc>
              </a:tr>
              <a:tr h="64527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6/26/2015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An Overview on sFlow/DDoS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47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28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25</a:t>
                      </a:r>
                    </a:p>
                  </a:txBody>
                  <a:tcPr marT="19050" marB="19050" marR="28575" marL="28575" anchor="b"/>
                </a:tc>
              </a:tr>
              <a:tr h="49057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7/17/2015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ScienceDMZ on a Budget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37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18</a:t>
                      </a:r>
                    </a:p>
                  </a:txBody>
                  <a:tcPr marT="19050" marB="19050" marR="28575" marL="28575" anchor="b"/>
                </a:tc>
              </a:tr>
              <a:tr h="46477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8/21/2015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/>
                        <a:t>So You Want to Write a CI MRI Proposal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17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12</a:t>
                      </a:r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0</a:t>
                      </a:r>
                    </a:p>
                  </a:txBody>
                  <a:tcPr marT="19050" marB="19050" marR="28575" marL="28575" anchor="b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idx="1" type="body"/>
          </p:nvPr>
        </p:nvSpPr>
        <p:spPr>
          <a:xfrm>
            <a:off x="457200" y="992600"/>
            <a:ext cx="8229600" cy="388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Sent survey to the 260 who watched live webinars, received 65 (25%). All statistics are based on these 65 responses.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33% </a:t>
            </a:r>
            <a:r>
              <a:rPr lang="en" sz="2400"/>
              <a:t>(19 people)</a:t>
            </a:r>
            <a:r>
              <a:rPr lang="en"/>
              <a:t> watched in groups of 2-30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These webinars helped people understand perfSonar, ScienceDMZs, SciPass, sFlow, and bro. </a:t>
            </a:r>
            <a:r>
              <a:rPr b="1" lang="en"/>
              <a:t>Goal achieved!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 txBox="1"/>
          <p:nvPr>
            <p:ph type="title"/>
          </p:nvPr>
        </p:nvSpPr>
        <p:spPr>
          <a:xfrm>
            <a:off x="457200" y="205976"/>
            <a:ext cx="8229600" cy="696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7500"/>
              <a:buFont typeface="Arial"/>
              <a:buNone/>
            </a:pPr>
            <a:r>
              <a:rPr lang="en">
                <a:solidFill>
                  <a:schemeClr val="dk2"/>
                </a:solidFill>
              </a:rPr>
              <a:t>Lessons Learned from Year One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" type="body"/>
          </p:nvPr>
        </p:nvSpPr>
        <p:spPr>
          <a:xfrm>
            <a:off x="457200" y="850675"/>
            <a:ext cx="8229600" cy="4023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 sz="2400"/>
              <a:t> </a:t>
            </a:r>
            <a:r>
              <a:rPr lang="en"/>
              <a:t>33%</a:t>
            </a:r>
            <a:r>
              <a:rPr lang="en" sz="2400"/>
              <a:t> (12 people)</a:t>
            </a:r>
            <a:r>
              <a:rPr lang="en"/>
              <a:t> also watched at least one recorded webinar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More people heard about webinars from ESnet or a colleague than from GPN’s mailing list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24% </a:t>
            </a:r>
            <a:r>
              <a:rPr lang="en" sz="2400"/>
              <a:t>(13)</a:t>
            </a:r>
            <a:r>
              <a:rPr lang="en"/>
              <a:t> contacted a presenter afterwards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19% </a:t>
            </a:r>
            <a:r>
              <a:rPr lang="en" sz="2400"/>
              <a:t>(10)</a:t>
            </a:r>
            <a:r>
              <a:rPr lang="en"/>
              <a:t> contacted a fellow attendee 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35%</a:t>
            </a:r>
            <a:r>
              <a:rPr lang="en" sz="2400"/>
              <a:t> (19)</a:t>
            </a:r>
            <a:r>
              <a:rPr lang="en"/>
              <a:t> submitted a CC-DNI proposal</a:t>
            </a:r>
          </a:p>
        </p:txBody>
      </p:sp>
      <p:sp>
        <p:nvSpPr>
          <p:cNvPr id="95" name="Shape 95"/>
          <p:cNvSpPr txBox="1"/>
          <p:nvPr>
            <p:ph type="title"/>
          </p:nvPr>
        </p:nvSpPr>
        <p:spPr>
          <a:xfrm>
            <a:off x="457200" y="205976"/>
            <a:ext cx="8229600" cy="644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7500"/>
              <a:buFont typeface="Arial"/>
              <a:buNone/>
            </a:pPr>
            <a:r>
              <a:rPr lang="en">
                <a:solidFill>
                  <a:schemeClr val="dk2"/>
                </a:solidFill>
              </a:rPr>
              <a:t>Lessons Learned from Year One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wav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