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7" r:id="rId2"/>
    <p:sldMasterId id="2147483689" r:id="rId3"/>
    <p:sldMasterId id="2147483726" r:id="rId4"/>
  </p:sldMasterIdLst>
  <p:notesMasterIdLst>
    <p:notesMasterId r:id="rId51"/>
  </p:notesMasterIdLst>
  <p:handoutMasterIdLst>
    <p:handoutMasterId r:id="rId52"/>
  </p:handoutMasterIdLst>
  <p:sldIdLst>
    <p:sldId id="257" r:id="rId5"/>
    <p:sldId id="319" r:id="rId6"/>
    <p:sldId id="320" r:id="rId7"/>
    <p:sldId id="321" r:id="rId8"/>
    <p:sldId id="322" r:id="rId9"/>
    <p:sldId id="297" r:id="rId10"/>
    <p:sldId id="300" r:id="rId11"/>
    <p:sldId id="323" r:id="rId12"/>
    <p:sldId id="334" r:id="rId13"/>
    <p:sldId id="343" r:id="rId14"/>
    <p:sldId id="344" r:id="rId15"/>
    <p:sldId id="345" r:id="rId16"/>
    <p:sldId id="301" r:id="rId17"/>
    <p:sldId id="333" r:id="rId18"/>
    <p:sldId id="326" r:id="rId19"/>
    <p:sldId id="327" r:id="rId20"/>
    <p:sldId id="307" r:id="rId21"/>
    <p:sldId id="337" r:id="rId22"/>
    <p:sldId id="315" r:id="rId23"/>
    <p:sldId id="332" r:id="rId24"/>
    <p:sldId id="289" r:id="rId25"/>
    <p:sldId id="280" r:id="rId26"/>
    <p:sldId id="351" r:id="rId27"/>
    <p:sldId id="353" r:id="rId28"/>
    <p:sldId id="288" r:id="rId29"/>
    <p:sldId id="349" r:id="rId30"/>
    <p:sldId id="350" r:id="rId31"/>
    <p:sldId id="317" r:id="rId32"/>
    <p:sldId id="318" r:id="rId33"/>
    <p:sldId id="282" r:id="rId34"/>
    <p:sldId id="355" r:id="rId35"/>
    <p:sldId id="354" r:id="rId36"/>
    <p:sldId id="335" r:id="rId37"/>
    <p:sldId id="328" r:id="rId38"/>
    <p:sldId id="338" r:id="rId39"/>
    <p:sldId id="347" r:id="rId40"/>
    <p:sldId id="348" r:id="rId41"/>
    <p:sldId id="298" r:id="rId42"/>
    <p:sldId id="310" r:id="rId43"/>
    <p:sldId id="340" r:id="rId44"/>
    <p:sldId id="346" r:id="rId45"/>
    <p:sldId id="341" r:id="rId46"/>
    <p:sldId id="292" r:id="rId47"/>
    <p:sldId id="299" r:id="rId48"/>
    <p:sldId id="329" r:id="rId49"/>
    <p:sldId id="295" r:id="rId5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56" autoAdjust="0"/>
    <p:restoredTop sz="93783" autoAdjust="0"/>
  </p:normalViewPr>
  <p:slideViewPr>
    <p:cSldViewPr>
      <p:cViewPr>
        <p:scale>
          <a:sx n="66" d="100"/>
          <a:sy n="66" d="100"/>
        </p:scale>
        <p:origin x="-1200" y="-84"/>
      </p:cViewPr>
      <p:guideLst>
        <p:guide orient="horz" pos="2160"/>
        <p:guide pos="2880"/>
      </p:guideLst>
    </p:cSldViewPr>
  </p:slideViewPr>
  <p:notesTextViewPr>
    <p:cViewPr>
      <p:scale>
        <a:sx n="1" d="1"/>
        <a:sy n="1" d="1"/>
      </p:scale>
      <p:origin x="0" y="0"/>
    </p:cViewPr>
  </p:notesTextViewPr>
  <p:sorterViewPr>
    <p:cViewPr>
      <p:scale>
        <a:sx n="100" d="100"/>
        <a:sy n="100" d="100"/>
      </p:scale>
      <p:origin x="0" y="156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'[1]fund PEC pivot'!$I$17</c:f>
              <c:strCache>
                <c:ptCount val="1"/>
                <c:pt idx="0">
                  <c:v>FY13 ACI Funding Dollars Spent by Cluster/Area</c:v>
                </c:pt>
              </c:strCache>
            </c:strRef>
          </c:tx>
          <c:dLbls>
            <c:dLbl>
              <c:idx val="0"/>
              <c:layout>
                <c:manualLayout>
                  <c:x val="-7.029381743948673E-3"/>
                  <c:y val="5.2887956762414047E-3"/>
                </c:manualLayout>
              </c:layout>
              <c:showLegendKey val="0"/>
              <c:showVal val="0"/>
              <c:showCatName val="1"/>
              <c:showSerName val="0"/>
              <c:showPercent val="1"/>
              <c:showBubbleSize val="0"/>
            </c:dLbl>
            <c:dLbl>
              <c:idx val="1"/>
              <c:layout/>
              <c:tx>
                <c:rich>
                  <a:bodyPr/>
                  <a:lstStyle/>
                  <a:p>
                    <a:r>
                      <a:rPr lang="en-US"/>
                      <a:t>Cyber-infrastructure
7.4%</a:t>
                    </a:r>
                  </a:p>
                </c:rich>
              </c:tx>
              <c:showLegendKey val="0"/>
              <c:showVal val="0"/>
              <c:showCatName val="1"/>
              <c:showSerName val="0"/>
              <c:showPercent val="1"/>
              <c:showBubbleSize val="0"/>
            </c:dLbl>
            <c:dLbl>
              <c:idx val="2"/>
              <c:layout/>
              <c:tx>
                <c:rich>
                  <a:bodyPr/>
                  <a:lstStyle/>
                  <a:p>
                    <a:r>
                      <a:rPr lang="en-US"/>
                      <a:t>Data
17.3%</a:t>
                    </a:r>
                  </a:p>
                </c:rich>
              </c:tx>
              <c:showLegendKey val="0"/>
              <c:showVal val="0"/>
              <c:showCatName val="1"/>
              <c:showSerName val="0"/>
              <c:showPercent val="1"/>
              <c:showBubbleSize val="0"/>
            </c:dLbl>
            <c:dLbl>
              <c:idx val="3"/>
              <c:layout/>
              <c:tx>
                <c:rich>
                  <a:bodyPr/>
                  <a:lstStyle/>
                  <a:p>
                    <a:r>
                      <a:rPr lang="en-US"/>
                      <a:t>HPC
33.1%</a:t>
                    </a:r>
                  </a:p>
                </c:rich>
              </c:tx>
              <c:showLegendKey val="0"/>
              <c:showVal val="0"/>
              <c:showCatName val="1"/>
              <c:showSerName val="0"/>
              <c:showPercent val="1"/>
              <c:showBubbleSize val="0"/>
            </c:dLbl>
            <c:dLbl>
              <c:idx val="4"/>
              <c:delete val="1"/>
            </c:dLbl>
            <c:dLbl>
              <c:idx val="5"/>
              <c:layout/>
              <c:tx>
                <c:rich>
                  <a:bodyPr/>
                  <a:lstStyle/>
                  <a:p>
                    <a:r>
                      <a:rPr lang="en-US" dirty="0" smtClean="0"/>
                      <a:t>Other</a:t>
                    </a:r>
                    <a:r>
                      <a:rPr lang="en-US" dirty="0"/>
                      <a:t>
1.2%</a:t>
                    </a:r>
                  </a:p>
                </c:rich>
              </c:tx>
              <c:showLegendKey val="0"/>
              <c:showVal val="0"/>
              <c:showCatName val="1"/>
              <c:showSerName val="0"/>
              <c:showPercent val="1"/>
              <c:showBubbleSize val="0"/>
            </c:dLbl>
            <c:dLbl>
              <c:idx val="6"/>
              <c:layout/>
              <c:tx>
                <c:rich>
                  <a:bodyPr/>
                  <a:lstStyle/>
                  <a:p>
                    <a:r>
                      <a:rPr lang="en-US" smtClean="0"/>
                      <a:t>Networking </a:t>
                    </a:r>
                    <a:r>
                      <a:rPr lang="en-US"/>
                      <a:t>&amp; Cybersecurity
16.9%</a:t>
                    </a:r>
                  </a:p>
                </c:rich>
              </c:tx>
              <c:showLegendKey val="0"/>
              <c:showVal val="0"/>
              <c:showCatName val="1"/>
              <c:showSerName val="0"/>
              <c:showPercent val="1"/>
              <c:showBubbleSize val="0"/>
            </c:dLbl>
            <c:dLbl>
              <c:idx val="7"/>
              <c:layout>
                <c:manualLayout>
                  <c:x val="-1.7334251570785362E-2"/>
                  <c:y val="9.5091007645783404E-2"/>
                </c:manualLayout>
              </c:layout>
              <c:tx>
                <c:rich>
                  <a:bodyPr/>
                  <a:lstStyle/>
                  <a:p>
                    <a:r>
                      <a:rPr lang="en-US"/>
                      <a:t>Software
11.6%</a:t>
                    </a:r>
                  </a:p>
                </c:rich>
              </c:tx>
              <c:showLegendKey val="0"/>
              <c:showVal val="0"/>
              <c:showCatName val="1"/>
              <c:showSerName val="0"/>
              <c:showPercent val="1"/>
              <c:showBubbleSize val="0"/>
            </c:dLbl>
            <c:dLbl>
              <c:idx val="8"/>
              <c:layout>
                <c:manualLayout>
                  <c:x val="-0.13513697506561681"/>
                  <c:y val="2.4990188142370053E-2"/>
                </c:manualLayout>
              </c:layout>
              <c:tx>
                <c:rich>
                  <a:bodyPr/>
                  <a:lstStyle/>
                  <a:p>
                    <a:r>
                      <a:rPr lang="en-US"/>
                      <a:t>Workforce Development
4.9%</a:t>
                    </a:r>
                  </a:p>
                </c:rich>
              </c:tx>
              <c:showLegendKey val="0"/>
              <c:showVal val="0"/>
              <c:showCatName val="1"/>
              <c:showSerName val="0"/>
              <c:showPercent val="1"/>
              <c:showBubbleSize val="0"/>
            </c:dLbl>
            <c:numFmt formatCode="0.0%" sourceLinked="0"/>
            <c:showLegendKey val="0"/>
            <c:showVal val="0"/>
            <c:showCatName val="1"/>
            <c:showSerName val="0"/>
            <c:showPercent val="1"/>
            <c:showBubbleSize val="0"/>
            <c:showLeaderLines val="1"/>
          </c:dLbls>
          <c:cat>
            <c:strRef>
              <c:f>'[1]fund PEC pivot'!$H$18:$H$26</c:f>
              <c:strCache>
                <c:ptCount val="9"/>
                <c:pt idx="0">
                  <c:v>_x000c_Crosscutting</c:v>
                </c:pt>
                <c:pt idx="1">
                  <c:v>_x0013_Cyberinfrastructure</c:v>
                </c:pt>
                <c:pt idx="2">
                  <c:v>_x0004_Data</c:v>
                </c:pt>
                <c:pt idx="3">
                  <c:v>_x0003_HPC</c:v>
                </c:pt>
                <c:pt idx="4">
                  <c:v>_x0016_Interagency (outgoing)</c:v>
                </c:pt>
                <c:pt idx="5">
                  <c:v>_x0003_ITR</c:v>
                </c:pt>
                <c:pt idx="6">
                  <c:v>_x001a_Networking &amp; Cybersecurity</c:v>
                </c:pt>
                <c:pt idx="7">
                  <c:v>_x0008_Software</c:v>
                </c:pt>
                <c:pt idx="8">
                  <c:v>_x0015_Workforce Development</c:v>
                </c:pt>
              </c:strCache>
            </c:strRef>
          </c:cat>
          <c:val>
            <c:numRef>
              <c:f>'[1]fund PEC pivot'!$I$18:$I$26</c:f>
              <c:numCache>
                <c:formatCode>General</c:formatCode>
                <c:ptCount val="9"/>
                <c:pt idx="0">
                  <c:v>15981838</c:v>
                </c:pt>
                <c:pt idx="1">
                  <c:v>15619772</c:v>
                </c:pt>
                <c:pt idx="2">
                  <c:v>36500000</c:v>
                </c:pt>
                <c:pt idx="3">
                  <c:v>69801303</c:v>
                </c:pt>
                <c:pt idx="4">
                  <c:v>83667</c:v>
                </c:pt>
                <c:pt idx="5">
                  <c:v>2583333</c:v>
                </c:pt>
                <c:pt idx="6">
                  <c:v>35534646</c:v>
                </c:pt>
                <c:pt idx="7">
                  <c:v>24441649</c:v>
                </c:pt>
                <c:pt idx="8">
                  <c:v>10226364</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baseline="0">
          <a:solidFill>
            <a:schemeClr val="bg1"/>
          </a:solidFill>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9A44A8-DDEF-4C2F-942D-47CAA7935119}"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9486C04B-D53E-4023-AEAD-56C90CB96EDC}">
      <dgm:prSet phldrT="[Text]"/>
      <dgm:spPr/>
      <dgm:t>
        <a:bodyPr/>
        <a:lstStyle/>
        <a:p>
          <a:pPr algn="ctr"/>
          <a:r>
            <a:rPr lang="en-US"/>
            <a:t>Policy</a:t>
          </a:r>
        </a:p>
      </dgm:t>
    </dgm:pt>
    <dgm:pt modelId="{0EF706D3-F2CD-454E-A274-FA79756574EB}" type="parTrans" cxnId="{F3D40383-079B-48D5-93E2-E7F0DBB307A7}">
      <dgm:prSet/>
      <dgm:spPr/>
      <dgm:t>
        <a:bodyPr/>
        <a:lstStyle/>
        <a:p>
          <a:pPr algn="ctr"/>
          <a:endParaRPr lang="en-US"/>
        </a:p>
      </dgm:t>
    </dgm:pt>
    <dgm:pt modelId="{95817BEA-5D19-4F0C-8415-C68D8922E337}" type="sibTrans" cxnId="{F3D40383-079B-48D5-93E2-E7F0DBB307A7}">
      <dgm:prSet/>
      <dgm:spPr/>
      <dgm:t>
        <a:bodyPr/>
        <a:lstStyle/>
        <a:p>
          <a:pPr algn="ctr"/>
          <a:endParaRPr lang="en-US"/>
        </a:p>
      </dgm:t>
    </dgm:pt>
    <dgm:pt modelId="{BB2262E1-CA55-40E9-8858-ADAC1CC5EFAB}">
      <dgm:prSet phldrT="[Text]"/>
      <dgm:spPr/>
      <dgm:t>
        <a:bodyPr/>
        <a:lstStyle/>
        <a:p>
          <a:pPr algn="ctr"/>
          <a:r>
            <a:rPr lang="en-US" u="sng" baseline="0" dirty="0"/>
            <a:t>Foundational </a:t>
          </a:r>
          <a:r>
            <a:rPr lang="en-US" u="sng" baseline="0" dirty="0" smtClean="0"/>
            <a:t>Research </a:t>
          </a:r>
          <a:r>
            <a:rPr lang="en-US" dirty="0"/>
            <a:t>in algorithms and technologies to  store, access, manage  and derive knowledge from large, distributed and diverse data sets</a:t>
          </a:r>
        </a:p>
      </dgm:t>
    </dgm:pt>
    <dgm:pt modelId="{76F09E14-D987-45BD-9634-970119D03FA2}" type="parTrans" cxnId="{17882411-DB5C-46D0-8908-ABEEFC1BC950}">
      <dgm:prSet/>
      <dgm:spPr/>
      <dgm:t>
        <a:bodyPr/>
        <a:lstStyle/>
        <a:p>
          <a:pPr algn="ctr"/>
          <a:endParaRPr lang="en-US"/>
        </a:p>
      </dgm:t>
    </dgm:pt>
    <dgm:pt modelId="{B56E7476-2AE7-48A1-9725-7B58A712349B}" type="sibTrans" cxnId="{17882411-DB5C-46D0-8908-ABEEFC1BC950}">
      <dgm:prSet/>
      <dgm:spPr/>
      <dgm:t>
        <a:bodyPr/>
        <a:lstStyle/>
        <a:p>
          <a:pPr algn="ctr"/>
          <a:endParaRPr lang="en-US"/>
        </a:p>
      </dgm:t>
    </dgm:pt>
    <dgm:pt modelId="{D00F9986-EFF0-476D-AE97-454B1A54125F}">
      <dgm:prSet phldrT="[Text]"/>
      <dgm:spPr/>
      <dgm:t>
        <a:bodyPr/>
        <a:lstStyle/>
        <a:p>
          <a:pPr algn="ctr"/>
          <a:r>
            <a:rPr lang="en-US" u="sng" baseline="0" dirty="0" smtClean="0"/>
            <a:t>Collaborative </a:t>
          </a:r>
          <a:r>
            <a:rPr lang="en-US" u="sng" baseline="0" dirty="0" err="1" smtClean="0"/>
            <a:t>cyberinfrastructure</a:t>
          </a:r>
          <a:r>
            <a:rPr lang="en-US" u="sng" baseline="0" dirty="0" smtClean="0"/>
            <a:t> to</a:t>
          </a:r>
          <a:r>
            <a:rPr lang="en-US" dirty="0" smtClean="0"/>
            <a:t> curate, analyze, archive </a:t>
          </a:r>
          <a:r>
            <a:rPr lang="en-US" dirty="0"/>
            <a:t>and </a:t>
          </a:r>
          <a:r>
            <a:rPr lang="en-US" dirty="0" smtClean="0"/>
            <a:t>access high value research data </a:t>
          </a:r>
          <a:endParaRPr lang="en-US" dirty="0"/>
        </a:p>
      </dgm:t>
    </dgm:pt>
    <dgm:pt modelId="{4D3BD920-F78F-4F41-ABD0-403B4F494962}" type="parTrans" cxnId="{847B3D9F-BC03-463A-8CCF-EB648042A719}">
      <dgm:prSet/>
      <dgm:spPr/>
      <dgm:t>
        <a:bodyPr/>
        <a:lstStyle/>
        <a:p>
          <a:pPr algn="ctr"/>
          <a:endParaRPr lang="en-US"/>
        </a:p>
      </dgm:t>
    </dgm:pt>
    <dgm:pt modelId="{70279101-FCD2-48AE-AC4F-C92DECFC6A7E}" type="sibTrans" cxnId="{847B3D9F-BC03-463A-8CCF-EB648042A719}">
      <dgm:prSet/>
      <dgm:spPr/>
      <dgm:t>
        <a:bodyPr/>
        <a:lstStyle/>
        <a:p>
          <a:pPr algn="ctr"/>
          <a:endParaRPr lang="en-US"/>
        </a:p>
      </dgm:t>
    </dgm:pt>
    <dgm:pt modelId="{F4B6EC9E-9DE0-492E-A4CA-0E9E0C4E8425}">
      <dgm:prSet phldrT="[Text]"/>
      <dgm:spPr/>
      <dgm:t>
        <a:bodyPr/>
        <a:lstStyle/>
        <a:p>
          <a:pPr algn="ctr"/>
          <a:r>
            <a:rPr lang="en-US" dirty="0" smtClean="0"/>
            <a:t>Advance education </a:t>
          </a:r>
          <a:r>
            <a:rPr lang="en-US" dirty="0"/>
            <a:t>and workforce development</a:t>
          </a:r>
        </a:p>
      </dgm:t>
    </dgm:pt>
    <dgm:pt modelId="{F6603590-FCEC-4495-859A-D231140EFED8}" type="parTrans" cxnId="{B20A62F5-6F5B-4FAC-988D-2262FAD838F4}">
      <dgm:prSet/>
      <dgm:spPr/>
      <dgm:t>
        <a:bodyPr/>
        <a:lstStyle/>
        <a:p>
          <a:pPr algn="ctr"/>
          <a:endParaRPr lang="en-US"/>
        </a:p>
      </dgm:t>
    </dgm:pt>
    <dgm:pt modelId="{EED4997F-BF3D-4255-8E5A-70923E3A83D4}" type="sibTrans" cxnId="{B20A62F5-6F5B-4FAC-988D-2262FAD838F4}">
      <dgm:prSet/>
      <dgm:spPr/>
      <dgm:t>
        <a:bodyPr/>
        <a:lstStyle/>
        <a:p>
          <a:pPr algn="ctr"/>
          <a:endParaRPr lang="en-US"/>
        </a:p>
      </dgm:t>
    </dgm:pt>
    <dgm:pt modelId="{B5502264-9716-4E80-94DC-922F1299D276}">
      <dgm:prSet phldrT="[Text]"/>
      <dgm:spPr/>
      <dgm:t>
        <a:bodyPr/>
        <a:lstStyle/>
        <a:p>
          <a:pPr algn="ctr"/>
          <a:r>
            <a:rPr lang="en-US" dirty="0" smtClean="0"/>
            <a:t>Promote </a:t>
          </a:r>
          <a:r>
            <a:rPr lang="en-US" dirty="0"/>
            <a:t>interdisciplinary  collaboration and </a:t>
          </a:r>
          <a:r>
            <a:rPr lang="en-US" u="sng" baseline="0" dirty="0"/>
            <a:t>community building</a:t>
          </a:r>
        </a:p>
      </dgm:t>
    </dgm:pt>
    <dgm:pt modelId="{D1D46594-ACFB-4BE6-970D-1C1263D41076}" type="parTrans" cxnId="{5808F1BC-BDB1-48DD-AACA-E96840AE691E}">
      <dgm:prSet/>
      <dgm:spPr/>
      <dgm:t>
        <a:bodyPr/>
        <a:lstStyle/>
        <a:p>
          <a:pPr algn="ctr"/>
          <a:endParaRPr lang="en-US"/>
        </a:p>
      </dgm:t>
    </dgm:pt>
    <dgm:pt modelId="{78DCF4D8-14A4-4318-8E4D-A9580CB2D85A}" type="sibTrans" cxnId="{5808F1BC-BDB1-48DD-AACA-E96840AE691E}">
      <dgm:prSet/>
      <dgm:spPr/>
      <dgm:t>
        <a:bodyPr/>
        <a:lstStyle/>
        <a:p>
          <a:pPr algn="ctr"/>
          <a:endParaRPr lang="en-US"/>
        </a:p>
      </dgm:t>
    </dgm:pt>
    <dgm:pt modelId="{5C6B01FD-34DE-42C5-8873-800B0FA9011A}" type="pres">
      <dgm:prSet presAssocID="{669A44A8-DDEF-4C2F-942D-47CAA7935119}" presName="diagram" presStyleCnt="0">
        <dgm:presLayoutVars>
          <dgm:chMax val="1"/>
          <dgm:dir/>
          <dgm:animLvl val="ctr"/>
          <dgm:resizeHandles val="exact"/>
        </dgm:presLayoutVars>
      </dgm:prSet>
      <dgm:spPr/>
      <dgm:t>
        <a:bodyPr/>
        <a:lstStyle/>
        <a:p>
          <a:endParaRPr lang="en-US"/>
        </a:p>
      </dgm:t>
    </dgm:pt>
    <dgm:pt modelId="{BF8CD80E-7053-4BC0-8115-D85AD1AC9187}" type="pres">
      <dgm:prSet presAssocID="{669A44A8-DDEF-4C2F-942D-47CAA7935119}" presName="matrix" presStyleCnt="0"/>
      <dgm:spPr/>
    </dgm:pt>
    <dgm:pt modelId="{AFA765CD-B64B-45A0-9971-59E50DC4DDAC}" type="pres">
      <dgm:prSet presAssocID="{669A44A8-DDEF-4C2F-942D-47CAA7935119}" presName="tile1" presStyleLbl="node1" presStyleIdx="0" presStyleCnt="4"/>
      <dgm:spPr/>
      <dgm:t>
        <a:bodyPr/>
        <a:lstStyle/>
        <a:p>
          <a:endParaRPr lang="en-US"/>
        </a:p>
      </dgm:t>
    </dgm:pt>
    <dgm:pt modelId="{6CA8F0C7-273D-4BA4-87BB-EE901CE67321}" type="pres">
      <dgm:prSet presAssocID="{669A44A8-DDEF-4C2F-942D-47CAA7935119}" presName="tile1text" presStyleLbl="node1" presStyleIdx="0" presStyleCnt="4">
        <dgm:presLayoutVars>
          <dgm:chMax val="0"/>
          <dgm:chPref val="0"/>
          <dgm:bulletEnabled val="1"/>
        </dgm:presLayoutVars>
      </dgm:prSet>
      <dgm:spPr/>
      <dgm:t>
        <a:bodyPr/>
        <a:lstStyle/>
        <a:p>
          <a:endParaRPr lang="en-US"/>
        </a:p>
      </dgm:t>
    </dgm:pt>
    <dgm:pt modelId="{07A9B4CA-4616-4284-9770-CD03BF397F70}" type="pres">
      <dgm:prSet presAssocID="{669A44A8-DDEF-4C2F-942D-47CAA7935119}" presName="tile2" presStyleLbl="node1" presStyleIdx="1" presStyleCnt="4" custLinFactNeighborX="9256"/>
      <dgm:spPr/>
      <dgm:t>
        <a:bodyPr/>
        <a:lstStyle/>
        <a:p>
          <a:endParaRPr lang="en-US"/>
        </a:p>
      </dgm:t>
    </dgm:pt>
    <dgm:pt modelId="{47B45AAB-25AD-4730-A9CE-CDF30C6D1669}" type="pres">
      <dgm:prSet presAssocID="{669A44A8-DDEF-4C2F-942D-47CAA7935119}" presName="tile2text" presStyleLbl="node1" presStyleIdx="1" presStyleCnt="4">
        <dgm:presLayoutVars>
          <dgm:chMax val="0"/>
          <dgm:chPref val="0"/>
          <dgm:bulletEnabled val="1"/>
        </dgm:presLayoutVars>
      </dgm:prSet>
      <dgm:spPr/>
      <dgm:t>
        <a:bodyPr/>
        <a:lstStyle/>
        <a:p>
          <a:endParaRPr lang="en-US"/>
        </a:p>
      </dgm:t>
    </dgm:pt>
    <dgm:pt modelId="{E06BFA24-36C5-41AB-8D47-F0E5EE3138F1}" type="pres">
      <dgm:prSet presAssocID="{669A44A8-DDEF-4C2F-942D-47CAA7935119}" presName="tile3" presStyleLbl="node1" presStyleIdx="2" presStyleCnt="4"/>
      <dgm:spPr/>
      <dgm:t>
        <a:bodyPr/>
        <a:lstStyle/>
        <a:p>
          <a:endParaRPr lang="en-US"/>
        </a:p>
      </dgm:t>
    </dgm:pt>
    <dgm:pt modelId="{E363C86B-C44D-4487-AC8E-03C0B76D6D78}" type="pres">
      <dgm:prSet presAssocID="{669A44A8-DDEF-4C2F-942D-47CAA7935119}" presName="tile3text" presStyleLbl="node1" presStyleIdx="2" presStyleCnt="4">
        <dgm:presLayoutVars>
          <dgm:chMax val="0"/>
          <dgm:chPref val="0"/>
          <dgm:bulletEnabled val="1"/>
        </dgm:presLayoutVars>
      </dgm:prSet>
      <dgm:spPr/>
      <dgm:t>
        <a:bodyPr/>
        <a:lstStyle/>
        <a:p>
          <a:endParaRPr lang="en-US"/>
        </a:p>
      </dgm:t>
    </dgm:pt>
    <dgm:pt modelId="{91BB350D-7356-4B56-B41F-11F0481A6FFD}" type="pres">
      <dgm:prSet presAssocID="{669A44A8-DDEF-4C2F-942D-47CAA7935119}" presName="tile4" presStyleLbl="node1" presStyleIdx="3" presStyleCnt="4" custAng="0"/>
      <dgm:spPr/>
      <dgm:t>
        <a:bodyPr/>
        <a:lstStyle/>
        <a:p>
          <a:endParaRPr lang="en-US"/>
        </a:p>
      </dgm:t>
    </dgm:pt>
    <dgm:pt modelId="{5CA6D3DA-0F4F-4E59-BAD3-38267694EC41}" type="pres">
      <dgm:prSet presAssocID="{669A44A8-DDEF-4C2F-942D-47CAA7935119}" presName="tile4text" presStyleLbl="node1" presStyleIdx="3" presStyleCnt="4">
        <dgm:presLayoutVars>
          <dgm:chMax val="0"/>
          <dgm:chPref val="0"/>
          <dgm:bulletEnabled val="1"/>
        </dgm:presLayoutVars>
      </dgm:prSet>
      <dgm:spPr/>
      <dgm:t>
        <a:bodyPr/>
        <a:lstStyle/>
        <a:p>
          <a:endParaRPr lang="en-US"/>
        </a:p>
      </dgm:t>
    </dgm:pt>
    <dgm:pt modelId="{21106335-124E-4F0C-B9E1-0A73A73A88F7}" type="pres">
      <dgm:prSet presAssocID="{669A44A8-DDEF-4C2F-942D-47CAA7935119}" presName="centerTile" presStyleLbl="fgShp" presStyleIdx="0" presStyleCnt="1">
        <dgm:presLayoutVars>
          <dgm:chMax val="0"/>
          <dgm:chPref val="0"/>
        </dgm:presLayoutVars>
      </dgm:prSet>
      <dgm:spPr/>
      <dgm:t>
        <a:bodyPr/>
        <a:lstStyle/>
        <a:p>
          <a:endParaRPr lang="en-US"/>
        </a:p>
      </dgm:t>
    </dgm:pt>
  </dgm:ptLst>
  <dgm:cxnLst>
    <dgm:cxn modelId="{AFA41907-5A9A-410D-971D-E12DF3121248}" type="presOf" srcId="{F4B6EC9E-9DE0-492E-A4CA-0E9E0C4E8425}" destId="{E363C86B-C44D-4487-AC8E-03C0B76D6D78}" srcOrd="1" destOrd="0" presId="urn:microsoft.com/office/officeart/2005/8/layout/matrix1"/>
    <dgm:cxn modelId="{50E0193C-D18F-48AE-B953-28DB359FD7CE}" type="presOf" srcId="{669A44A8-DDEF-4C2F-942D-47CAA7935119}" destId="{5C6B01FD-34DE-42C5-8873-800B0FA9011A}" srcOrd="0" destOrd="0" presId="urn:microsoft.com/office/officeart/2005/8/layout/matrix1"/>
    <dgm:cxn modelId="{847B3D9F-BC03-463A-8CCF-EB648042A719}" srcId="{9486C04B-D53E-4023-AEAD-56C90CB96EDC}" destId="{D00F9986-EFF0-476D-AE97-454B1A54125F}" srcOrd="1" destOrd="0" parTransId="{4D3BD920-F78F-4F41-ABD0-403B4F494962}" sibTransId="{70279101-FCD2-48AE-AC4F-C92DECFC6A7E}"/>
    <dgm:cxn modelId="{FA023CF0-2659-4818-AA9D-3E150C917AAB}" type="presOf" srcId="{D00F9986-EFF0-476D-AE97-454B1A54125F}" destId="{47B45AAB-25AD-4730-A9CE-CDF30C6D1669}" srcOrd="1" destOrd="0" presId="urn:microsoft.com/office/officeart/2005/8/layout/matrix1"/>
    <dgm:cxn modelId="{F3D40383-079B-48D5-93E2-E7F0DBB307A7}" srcId="{669A44A8-DDEF-4C2F-942D-47CAA7935119}" destId="{9486C04B-D53E-4023-AEAD-56C90CB96EDC}" srcOrd="0" destOrd="0" parTransId="{0EF706D3-F2CD-454E-A274-FA79756574EB}" sibTransId="{95817BEA-5D19-4F0C-8415-C68D8922E337}"/>
    <dgm:cxn modelId="{48790D8A-72F9-492F-8D22-A0C5E2ABB9DA}" type="presOf" srcId="{F4B6EC9E-9DE0-492E-A4CA-0E9E0C4E8425}" destId="{E06BFA24-36C5-41AB-8D47-F0E5EE3138F1}" srcOrd="0" destOrd="0" presId="urn:microsoft.com/office/officeart/2005/8/layout/matrix1"/>
    <dgm:cxn modelId="{17882411-DB5C-46D0-8908-ABEEFC1BC950}" srcId="{9486C04B-D53E-4023-AEAD-56C90CB96EDC}" destId="{BB2262E1-CA55-40E9-8858-ADAC1CC5EFAB}" srcOrd="0" destOrd="0" parTransId="{76F09E14-D987-45BD-9634-970119D03FA2}" sibTransId="{B56E7476-2AE7-48A1-9725-7B58A712349B}"/>
    <dgm:cxn modelId="{5808F1BC-BDB1-48DD-AACA-E96840AE691E}" srcId="{9486C04B-D53E-4023-AEAD-56C90CB96EDC}" destId="{B5502264-9716-4E80-94DC-922F1299D276}" srcOrd="3" destOrd="0" parTransId="{D1D46594-ACFB-4BE6-970D-1C1263D41076}" sibTransId="{78DCF4D8-14A4-4318-8E4D-A9580CB2D85A}"/>
    <dgm:cxn modelId="{3877AA87-F08B-411E-8377-1696D632C25F}" type="presOf" srcId="{BB2262E1-CA55-40E9-8858-ADAC1CC5EFAB}" destId="{6CA8F0C7-273D-4BA4-87BB-EE901CE67321}" srcOrd="1" destOrd="0" presId="urn:microsoft.com/office/officeart/2005/8/layout/matrix1"/>
    <dgm:cxn modelId="{0CA94427-D6C6-4BCB-86DA-CE9D87D086B2}" type="presOf" srcId="{D00F9986-EFF0-476D-AE97-454B1A54125F}" destId="{07A9B4CA-4616-4284-9770-CD03BF397F70}" srcOrd="0" destOrd="0" presId="urn:microsoft.com/office/officeart/2005/8/layout/matrix1"/>
    <dgm:cxn modelId="{9628BFF9-DAB1-4A71-A671-E21C94B7E455}" type="presOf" srcId="{BB2262E1-CA55-40E9-8858-ADAC1CC5EFAB}" destId="{AFA765CD-B64B-45A0-9971-59E50DC4DDAC}" srcOrd="0" destOrd="0" presId="urn:microsoft.com/office/officeart/2005/8/layout/matrix1"/>
    <dgm:cxn modelId="{EE00141B-91F4-4F0D-9BCE-E558D0762BAD}" type="presOf" srcId="{B5502264-9716-4E80-94DC-922F1299D276}" destId="{91BB350D-7356-4B56-B41F-11F0481A6FFD}" srcOrd="0" destOrd="0" presId="urn:microsoft.com/office/officeart/2005/8/layout/matrix1"/>
    <dgm:cxn modelId="{8A187574-B843-41CC-A4C0-9E05B1D1171D}" type="presOf" srcId="{9486C04B-D53E-4023-AEAD-56C90CB96EDC}" destId="{21106335-124E-4F0C-B9E1-0A73A73A88F7}" srcOrd="0" destOrd="0" presId="urn:microsoft.com/office/officeart/2005/8/layout/matrix1"/>
    <dgm:cxn modelId="{B20A62F5-6F5B-4FAC-988D-2262FAD838F4}" srcId="{9486C04B-D53E-4023-AEAD-56C90CB96EDC}" destId="{F4B6EC9E-9DE0-492E-A4CA-0E9E0C4E8425}" srcOrd="2" destOrd="0" parTransId="{F6603590-FCEC-4495-859A-D231140EFED8}" sibTransId="{EED4997F-BF3D-4255-8E5A-70923E3A83D4}"/>
    <dgm:cxn modelId="{863A5E50-D803-43A5-8049-A3EBB92BF57C}" type="presOf" srcId="{B5502264-9716-4E80-94DC-922F1299D276}" destId="{5CA6D3DA-0F4F-4E59-BAD3-38267694EC41}" srcOrd="1" destOrd="0" presId="urn:microsoft.com/office/officeart/2005/8/layout/matrix1"/>
    <dgm:cxn modelId="{B9A11354-365D-49FD-AC40-805EEB1F3271}" type="presParOf" srcId="{5C6B01FD-34DE-42C5-8873-800B0FA9011A}" destId="{BF8CD80E-7053-4BC0-8115-D85AD1AC9187}" srcOrd="0" destOrd="0" presId="urn:microsoft.com/office/officeart/2005/8/layout/matrix1"/>
    <dgm:cxn modelId="{7EDBA0E5-25DC-4760-B6CF-619986757405}" type="presParOf" srcId="{BF8CD80E-7053-4BC0-8115-D85AD1AC9187}" destId="{AFA765CD-B64B-45A0-9971-59E50DC4DDAC}" srcOrd="0" destOrd="0" presId="urn:microsoft.com/office/officeart/2005/8/layout/matrix1"/>
    <dgm:cxn modelId="{57B72EBA-B26A-4643-B3C0-CADDC4D70B95}" type="presParOf" srcId="{BF8CD80E-7053-4BC0-8115-D85AD1AC9187}" destId="{6CA8F0C7-273D-4BA4-87BB-EE901CE67321}" srcOrd="1" destOrd="0" presId="urn:microsoft.com/office/officeart/2005/8/layout/matrix1"/>
    <dgm:cxn modelId="{2AF1817E-B5B0-4E2D-A4A2-2A3497A7D0AC}" type="presParOf" srcId="{BF8CD80E-7053-4BC0-8115-D85AD1AC9187}" destId="{07A9B4CA-4616-4284-9770-CD03BF397F70}" srcOrd="2" destOrd="0" presId="urn:microsoft.com/office/officeart/2005/8/layout/matrix1"/>
    <dgm:cxn modelId="{CA1C329C-FA64-4EB8-9CB2-423704316EDC}" type="presParOf" srcId="{BF8CD80E-7053-4BC0-8115-D85AD1AC9187}" destId="{47B45AAB-25AD-4730-A9CE-CDF30C6D1669}" srcOrd="3" destOrd="0" presId="urn:microsoft.com/office/officeart/2005/8/layout/matrix1"/>
    <dgm:cxn modelId="{EAC6D2EF-6D4F-4C12-B0EA-7C60E0E682AB}" type="presParOf" srcId="{BF8CD80E-7053-4BC0-8115-D85AD1AC9187}" destId="{E06BFA24-36C5-41AB-8D47-F0E5EE3138F1}" srcOrd="4" destOrd="0" presId="urn:microsoft.com/office/officeart/2005/8/layout/matrix1"/>
    <dgm:cxn modelId="{EFEA033A-17F1-4819-BE9F-20BC161DDA00}" type="presParOf" srcId="{BF8CD80E-7053-4BC0-8115-D85AD1AC9187}" destId="{E363C86B-C44D-4487-AC8E-03C0B76D6D78}" srcOrd="5" destOrd="0" presId="urn:microsoft.com/office/officeart/2005/8/layout/matrix1"/>
    <dgm:cxn modelId="{AF69BDB4-6284-469C-8D2F-11D08F5F7B5D}" type="presParOf" srcId="{BF8CD80E-7053-4BC0-8115-D85AD1AC9187}" destId="{91BB350D-7356-4B56-B41F-11F0481A6FFD}" srcOrd="6" destOrd="0" presId="urn:microsoft.com/office/officeart/2005/8/layout/matrix1"/>
    <dgm:cxn modelId="{ADB81D6E-B98A-4DAA-A621-BC25AC551EE8}" type="presParOf" srcId="{BF8CD80E-7053-4BC0-8115-D85AD1AC9187}" destId="{5CA6D3DA-0F4F-4E59-BAD3-38267694EC41}" srcOrd="7" destOrd="0" presId="urn:microsoft.com/office/officeart/2005/8/layout/matrix1"/>
    <dgm:cxn modelId="{86D0A4A9-2687-477B-8A6F-1B1295BE8D31}" type="presParOf" srcId="{5C6B01FD-34DE-42C5-8873-800B0FA9011A}" destId="{21106335-124E-4F0C-B9E1-0A73A73A88F7}"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03E839-55B9-4AD4-B4EF-4BFC22B9F9F2}" type="doc">
      <dgm:prSet loTypeId="urn:microsoft.com/office/officeart/2005/8/layout/hChevron3" loCatId="process" qsTypeId="urn:microsoft.com/office/officeart/2005/8/quickstyle/simple1" qsCatId="simple" csTypeId="urn:microsoft.com/office/officeart/2005/8/colors/accent1_2" csCatId="accent1" phldr="1"/>
      <dgm:spPr/>
    </dgm:pt>
    <dgm:pt modelId="{586C8690-1A51-4349-9277-7277880E1D92}">
      <dgm:prSet phldrT="[Text]"/>
      <dgm:spPr/>
      <dgm:t>
        <a:bodyPr/>
        <a:lstStyle/>
        <a:p>
          <a:r>
            <a:rPr lang="en-US" dirty="0" smtClean="0"/>
            <a:t>2013</a:t>
          </a:r>
          <a:endParaRPr lang="en-US" dirty="0"/>
        </a:p>
      </dgm:t>
    </dgm:pt>
    <dgm:pt modelId="{59C0A844-2D54-45E5-BA56-7E56C84E88F6}" type="parTrans" cxnId="{978D2621-5AF6-4C0E-8836-8955B203F084}">
      <dgm:prSet/>
      <dgm:spPr/>
      <dgm:t>
        <a:bodyPr/>
        <a:lstStyle/>
        <a:p>
          <a:endParaRPr lang="en-US"/>
        </a:p>
      </dgm:t>
    </dgm:pt>
    <dgm:pt modelId="{4E245B83-2152-4239-8D2C-FE5B5373BE4D}" type="sibTrans" cxnId="{978D2621-5AF6-4C0E-8836-8955B203F084}">
      <dgm:prSet/>
      <dgm:spPr/>
      <dgm:t>
        <a:bodyPr/>
        <a:lstStyle/>
        <a:p>
          <a:endParaRPr lang="en-US"/>
        </a:p>
      </dgm:t>
    </dgm:pt>
    <dgm:pt modelId="{1BA02F19-72C8-42AF-8F14-EC5507531FE4}">
      <dgm:prSet phldrT="[Text]"/>
      <dgm:spPr/>
      <dgm:t>
        <a:bodyPr/>
        <a:lstStyle/>
        <a:p>
          <a:r>
            <a:rPr lang="en-US" dirty="0" smtClean="0"/>
            <a:t>2015</a:t>
          </a:r>
          <a:endParaRPr lang="en-US" dirty="0"/>
        </a:p>
      </dgm:t>
    </dgm:pt>
    <dgm:pt modelId="{E850A022-BB09-4F17-B156-20CA72283F4E}" type="parTrans" cxnId="{4BA9D8FE-2755-48E5-98CF-64DFA207CF45}">
      <dgm:prSet/>
      <dgm:spPr/>
      <dgm:t>
        <a:bodyPr/>
        <a:lstStyle/>
        <a:p>
          <a:endParaRPr lang="en-US"/>
        </a:p>
      </dgm:t>
    </dgm:pt>
    <dgm:pt modelId="{150114E8-9A93-4445-832D-272C40E3FB28}" type="sibTrans" cxnId="{4BA9D8FE-2755-48E5-98CF-64DFA207CF45}">
      <dgm:prSet/>
      <dgm:spPr/>
      <dgm:t>
        <a:bodyPr/>
        <a:lstStyle/>
        <a:p>
          <a:endParaRPr lang="en-US"/>
        </a:p>
      </dgm:t>
    </dgm:pt>
    <dgm:pt modelId="{4671444B-1CBE-4077-9753-2B86A1161A9F}">
      <dgm:prSet phldrT="[Text]"/>
      <dgm:spPr/>
      <dgm:t>
        <a:bodyPr/>
        <a:lstStyle/>
        <a:p>
          <a:r>
            <a:rPr lang="en-US" dirty="0" smtClean="0"/>
            <a:t>2016</a:t>
          </a:r>
          <a:endParaRPr lang="en-US" dirty="0"/>
        </a:p>
      </dgm:t>
    </dgm:pt>
    <dgm:pt modelId="{EF406DD6-2D6A-4941-BB31-8912E8F4F9AB}" type="parTrans" cxnId="{8E760C25-EF2F-4BE3-A847-CBC8AA7D432B}">
      <dgm:prSet/>
      <dgm:spPr/>
      <dgm:t>
        <a:bodyPr/>
        <a:lstStyle/>
        <a:p>
          <a:endParaRPr lang="en-US"/>
        </a:p>
      </dgm:t>
    </dgm:pt>
    <dgm:pt modelId="{FC528DE8-15B3-46CA-BD33-16286F5C9F30}" type="sibTrans" cxnId="{8E760C25-EF2F-4BE3-A847-CBC8AA7D432B}">
      <dgm:prSet/>
      <dgm:spPr/>
      <dgm:t>
        <a:bodyPr/>
        <a:lstStyle/>
        <a:p>
          <a:endParaRPr lang="en-US"/>
        </a:p>
      </dgm:t>
    </dgm:pt>
    <dgm:pt modelId="{ACB36811-AB46-419D-A2B5-9EEBED0B4B65}">
      <dgm:prSet phldrT="[Text]"/>
      <dgm:spPr/>
      <dgm:t>
        <a:bodyPr/>
        <a:lstStyle/>
        <a:p>
          <a:r>
            <a:rPr lang="en-US" dirty="0" smtClean="0"/>
            <a:t>2017</a:t>
          </a:r>
          <a:endParaRPr lang="en-US" dirty="0"/>
        </a:p>
      </dgm:t>
    </dgm:pt>
    <dgm:pt modelId="{AE7F66BF-8A54-4129-8B37-46199FA9A0BB}" type="parTrans" cxnId="{AB407821-0081-4A1E-B873-D1FCFDF52B21}">
      <dgm:prSet/>
      <dgm:spPr/>
      <dgm:t>
        <a:bodyPr/>
        <a:lstStyle/>
        <a:p>
          <a:endParaRPr lang="en-US"/>
        </a:p>
      </dgm:t>
    </dgm:pt>
    <dgm:pt modelId="{102E8EBA-792F-4989-804D-343EB033A7AC}" type="sibTrans" cxnId="{AB407821-0081-4A1E-B873-D1FCFDF52B21}">
      <dgm:prSet/>
      <dgm:spPr/>
      <dgm:t>
        <a:bodyPr/>
        <a:lstStyle/>
        <a:p>
          <a:endParaRPr lang="en-US"/>
        </a:p>
      </dgm:t>
    </dgm:pt>
    <dgm:pt modelId="{9C4E29CA-9418-4C9C-A0D1-B7DD94308189}">
      <dgm:prSet phldrT="[Text]"/>
      <dgm:spPr/>
      <dgm:t>
        <a:bodyPr/>
        <a:lstStyle/>
        <a:p>
          <a:r>
            <a:rPr lang="en-US" smtClean="0"/>
            <a:t>2014</a:t>
          </a:r>
          <a:endParaRPr lang="en-US" dirty="0"/>
        </a:p>
      </dgm:t>
    </dgm:pt>
    <dgm:pt modelId="{6BF66BEF-0DA0-45CD-83FD-75C40F6C019B}" type="parTrans" cxnId="{851FC83F-8570-4ABA-B490-586B8C271EC6}">
      <dgm:prSet/>
      <dgm:spPr/>
      <dgm:t>
        <a:bodyPr/>
        <a:lstStyle/>
        <a:p>
          <a:endParaRPr lang="en-US"/>
        </a:p>
      </dgm:t>
    </dgm:pt>
    <dgm:pt modelId="{2DC9FE88-FE1A-4F74-9DA4-8EFB7CD5DFB5}" type="sibTrans" cxnId="{851FC83F-8570-4ABA-B490-586B8C271EC6}">
      <dgm:prSet/>
      <dgm:spPr/>
      <dgm:t>
        <a:bodyPr/>
        <a:lstStyle/>
        <a:p>
          <a:endParaRPr lang="en-US"/>
        </a:p>
      </dgm:t>
    </dgm:pt>
    <dgm:pt modelId="{3E295D85-4928-4869-9227-811E6617783D}" type="pres">
      <dgm:prSet presAssocID="{5603E839-55B9-4AD4-B4EF-4BFC22B9F9F2}" presName="Name0" presStyleCnt="0">
        <dgm:presLayoutVars>
          <dgm:dir/>
          <dgm:resizeHandles val="exact"/>
        </dgm:presLayoutVars>
      </dgm:prSet>
      <dgm:spPr/>
    </dgm:pt>
    <dgm:pt modelId="{A945F8A7-9DF6-4FFC-90A2-5828E61218FC}" type="pres">
      <dgm:prSet presAssocID="{586C8690-1A51-4349-9277-7277880E1D92}" presName="parTxOnly" presStyleLbl="node1" presStyleIdx="0" presStyleCnt="5">
        <dgm:presLayoutVars>
          <dgm:bulletEnabled val="1"/>
        </dgm:presLayoutVars>
      </dgm:prSet>
      <dgm:spPr/>
      <dgm:t>
        <a:bodyPr/>
        <a:lstStyle/>
        <a:p>
          <a:endParaRPr lang="en-US"/>
        </a:p>
      </dgm:t>
    </dgm:pt>
    <dgm:pt modelId="{89DC33FE-E30A-4095-8261-CAEB4FDCC909}" type="pres">
      <dgm:prSet presAssocID="{4E245B83-2152-4239-8D2C-FE5B5373BE4D}" presName="parSpace" presStyleCnt="0"/>
      <dgm:spPr/>
    </dgm:pt>
    <dgm:pt modelId="{A8F03897-5333-41B3-812C-52913F49CCDB}" type="pres">
      <dgm:prSet presAssocID="{9C4E29CA-9418-4C9C-A0D1-B7DD94308189}" presName="parTxOnly" presStyleLbl="node1" presStyleIdx="1" presStyleCnt="5">
        <dgm:presLayoutVars>
          <dgm:bulletEnabled val="1"/>
        </dgm:presLayoutVars>
      </dgm:prSet>
      <dgm:spPr/>
      <dgm:t>
        <a:bodyPr/>
        <a:lstStyle/>
        <a:p>
          <a:endParaRPr lang="en-US"/>
        </a:p>
      </dgm:t>
    </dgm:pt>
    <dgm:pt modelId="{1DB6C3AB-1A43-446E-94D6-A630AAAC1EA6}" type="pres">
      <dgm:prSet presAssocID="{2DC9FE88-FE1A-4F74-9DA4-8EFB7CD5DFB5}" presName="parSpace" presStyleCnt="0"/>
      <dgm:spPr/>
    </dgm:pt>
    <dgm:pt modelId="{BE33D034-D159-48C2-8FD6-BDB8BCA7BDAF}" type="pres">
      <dgm:prSet presAssocID="{1BA02F19-72C8-42AF-8F14-EC5507531FE4}" presName="parTxOnly" presStyleLbl="node1" presStyleIdx="2" presStyleCnt="5">
        <dgm:presLayoutVars>
          <dgm:bulletEnabled val="1"/>
        </dgm:presLayoutVars>
      </dgm:prSet>
      <dgm:spPr/>
      <dgm:t>
        <a:bodyPr/>
        <a:lstStyle/>
        <a:p>
          <a:endParaRPr lang="en-US"/>
        </a:p>
      </dgm:t>
    </dgm:pt>
    <dgm:pt modelId="{37F630E6-07EE-4F9C-885B-2D5544237F2E}" type="pres">
      <dgm:prSet presAssocID="{150114E8-9A93-4445-832D-272C40E3FB28}" presName="parSpace" presStyleCnt="0"/>
      <dgm:spPr/>
    </dgm:pt>
    <dgm:pt modelId="{2B6A08E5-9E06-4764-86BD-CED79B838717}" type="pres">
      <dgm:prSet presAssocID="{4671444B-1CBE-4077-9753-2B86A1161A9F}" presName="parTxOnly" presStyleLbl="node1" presStyleIdx="3" presStyleCnt="5" custLinFactNeighborX="-6619" custLinFactNeighborY="223">
        <dgm:presLayoutVars>
          <dgm:bulletEnabled val="1"/>
        </dgm:presLayoutVars>
      </dgm:prSet>
      <dgm:spPr/>
      <dgm:t>
        <a:bodyPr/>
        <a:lstStyle/>
        <a:p>
          <a:endParaRPr lang="en-US"/>
        </a:p>
      </dgm:t>
    </dgm:pt>
    <dgm:pt modelId="{1F8A0FA3-5F6D-40D2-BCD2-EC60DB14F402}" type="pres">
      <dgm:prSet presAssocID="{FC528DE8-15B3-46CA-BD33-16286F5C9F30}" presName="parSpace" presStyleCnt="0"/>
      <dgm:spPr/>
    </dgm:pt>
    <dgm:pt modelId="{BBE32EA8-09CE-487E-B1D0-BE53706800EC}" type="pres">
      <dgm:prSet presAssocID="{ACB36811-AB46-419D-A2B5-9EEBED0B4B65}" presName="parTxOnly" presStyleLbl="node1" presStyleIdx="4" presStyleCnt="5">
        <dgm:presLayoutVars>
          <dgm:bulletEnabled val="1"/>
        </dgm:presLayoutVars>
      </dgm:prSet>
      <dgm:spPr/>
      <dgm:t>
        <a:bodyPr/>
        <a:lstStyle/>
        <a:p>
          <a:endParaRPr lang="en-US"/>
        </a:p>
      </dgm:t>
    </dgm:pt>
  </dgm:ptLst>
  <dgm:cxnLst>
    <dgm:cxn modelId="{978D2621-5AF6-4C0E-8836-8955B203F084}" srcId="{5603E839-55B9-4AD4-B4EF-4BFC22B9F9F2}" destId="{586C8690-1A51-4349-9277-7277880E1D92}" srcOrd="0" destOrd="0" parTransId="{59C0A844-2D54-45E5-BA56-7E56C84E88F6}" sibTransId="{4E245B83-2152-4239-8D2C-FE5B5373BE4D}"/>
    <dgm:cxn modelId="{851FC83F-8570-4ABA-B490-586B8C271EC6}" srcId="{5603E839-55B9-4AD4-B4EF-4BFC22B9F9F2}" destId="{9C4E29CA-9418-4C9C-A0D1-B7DD94308189}" srcOrd="1" destOrd="0" parTransId="{6BF66BEF-0DA0-45CD-83FD-75C40F6C019B}" sibTransId="{2DC9FE88-FE1A-4F74-9DA4-8EFB7CD5DFB5}"/>
    <dgm:cxn modelId="{AB407821-0081-4A1E-B873-D1FCFDF52B21}" srcId="{5603E839-55B9-4AD4-B4EF-4BFC22B9F9F2}" destId="{ACB36811-AB46-419D-A2B5-9EEBED0B4B65}" srcOrd="4" destOrd="0" parTransId="{AE7F66BF-8A54-4129-8B37-46199FA9A0BB}" sibTransId="{102E8EBA-792F-4989-804D-343EB033A7AC}"/>
    <dgm:cxn modelId="{2BF922D1-80FA-4BC4-A825-A9466B105DA4}" type="presOf" srcId="{1BA02F19-72C8-42AF-8F14-EC5507531FE4}" destId="{BE33D034-D159-48C2-8FD6-BDB8BCA7BDAF}" srcOrd="0" destOrd="0" presId="urn:microsoft.com/office/officeart/2005/8/layout/hChevron3"/>
    <dgm:cxn modelId="{E10D3096-D297-44D3-A98A-B363E786A338}" type="presOf" srcId="{5603E839-55B9-4AD4-B4EF-4BFC22B9F9F2}" destId="{3E295D85-4928-4869-9227-811E6617783D}" srcOrd="0" destOrd="0" presId="urn:microsoft.com/office/officeart/2005/8/layout/hChevron3"/>
    <dgm:cxn modelId="{4BA9D8FE-2755-48E5-98CF-64DFA207CF45}" srcId="{5603E839-55B9-4AD4-B4EF-4BFC22B9F9F2}" destId="{1BA02F19-72C8-42AF-8F14-EC5507531FE4}" srcOrd="2" destOrd="0" parTransId="{E850A022-BB09-4F17-B156-20CA72283F4E}" sibTransId="{150114E8-9A93-4445-832D-272C40E3FB28}"/>
    <dgm:cxn modelId="{BAD1B4E2-EFB2-469F-B277-675392AFB27B}" type="presOf" srcId="{9C4E29CA-9418-4C9C-A0D1-B7DD94308189}" destId="{A8F03897-5333-41B3-812C-52913F49CCDB}" srcOrd="0" destOrd="0" presId="urn:microsoft.com/office/officeart/2005/8/layout/hChevron3"/>
    <dgm:cxn modelId="{EC91EBB3-8EE1-4677-A6AD-C39BC79AEBCF}" type="presOf" srcId="{4671444B-1CBE-4077-9753-2B86A1161A9F}" destId="{2B6A08E5-9E06-4764-86BD-CED79B838717}" srcOrd="0" destOrd="0" presId="urn:microsoft.com/office/officeart/2005/8/layout/hChevron3"/>
    <dgm:cxn modelId="{8E760C25-EF2F-4BE3-A847-CBC8AA7D432B}" srcId="{5603E839-55B9-4AD4-B4EF-4BFC22B9F9F2}" destId="{4671444B-1CBE-4077-9753-2B86A1161A9F}" srcOrd="3" destOrd="0" parTransId="{EF406DD6-2D6A-4941-BB31-8912E8F4F9AB}" sibTransId="{FC528DE8-15B3-46CA-BD33-16286F5C9F30}"/>
    <dgm:cxn modelId="{854D9CCB-4236-4113-9733-B2A43054C3A4}" type="presOf" srcId="{586C8690-1A51-4349-9277-7277880E1D92}" destId="{A945F8A7-9DF6-4FFC-90A2-5828E61218FC}" srcOrd="0" destOrd="0" presId="urn:microsoft.com/office/officeart/2005/8/layout/hChevron3"/>
    <dgm:cxn modelId="{B3502A21-5AD0-400F-80ED-F781C672BF95}" type="presOf" srcId="{ACB36811-AB46-419D-A2B5-9EEBED0B4B65}" destId="{BBE32EA8-09CE-487E-B1D0-BE53706800EC}" srcOrd="0" destOrd="0" presId="urn:microsoft.com/office/officeart/2005/8/layout/hChevron3"/>
    <dgm:cxn modelId="{1852C9DD-CD69-4788-8790-4FD1F28210C3}" type="presParOf" srcId="{3E295D85-4928-4869-9227-811E6617783D}" destId="{A945F8A7-9DF6-4FFC-90A2-5828E61218FC}" srcOrd="0" destOrd="0" presId="urn:microsoft.com/office/officeart/2005/8/layout/hChevron3"/>
    <dgm:cxn modelId="{55BA60EC-183E-4DB7-B514-90514CFD1C63}" type="presParOf" srcId="{3E295D85-4928-4869-9227-811E6617783D}" destId="{89DC33FE-E30A-4095-8261-CAEB4FDCC909}" srcOrd="1" destOrd="0" presId="urn:microsoft.com/office/officeart/2005/8/layout/hChevron3"/>
    <dgm:cxn modelId="{4E580E53-E37D-4412-AD4C-2246CF8986A8}" type="presParOf" srcId="{3E295D85-4928-4869-9227-811E6617783D}" destId="{A8F03897-5333-41B3-812C-52913F49CCDB}" srcOrd="2" destOrd="0" presId="urn:microsoft.com/office/officeart/2005/8/layout/hChevron3"/>
    <dgm:cxn modelId="{B348A118-D757-4141-889D-6C21219ECF72}" type="presParOf" srcId="{3E295D85-4928-4869-9227-811E6617783D}" destId="{1DB6C3AB-1A43-446E-94D6-A630AAAC1EA6}" srcOrd="3" destOrd="0" presId="urn:microsoft.com/office/officeart/2005/8/layout/hChevron3"/>
    <dgm:cxn modelId="{24AFD2C3-6D19-42C6-B669-F1D21D6080CE}" type="presParOf" srcId="{3E295D85-4928-4869-9227-811E6617783D}" destId="{BE33D034-D159-48C2-8FD6-BDB8BCA7BDAF}" srcOrd="4" destOrd="0" presId="urn:microsoft.com/office/officeart/2005/8/layout/hChevron3"/>
    <dgm:cxn modelId="{59DF18B3-DE60-4109-BCA4-E37AA120C358}" type="presParOf" srcId="{3E295D85-4928-4869-9227-811E6617783D}" destId="{37F630E6-07EE-4F9C-885B-2D5544237F2E}" srcOrd="5" destOrd="0" presId="urn:microsoft.com/office/officeart/2005/8/layout/hChevron3"/>
    <dgm:cxn modelId="{8AAEC79D-83C1-4788-9890-EE7B11881079}" type="presParOf" srcId="{3E295D85-4928-4869-9227-811E6617783D}" destId="{2B6A08E5-9E06-4764-86BD-CED79B838717}" srcOrd="6" destOrd="0" presId="urn:microsoft.com/office/officeart/2005/8/layout/hChevron3"/>
    <dgm:cxn modelId="{E1FEBCB2-3950-4C50-9960-BA635CEB13C4}" type="presParOf" srcId="{3E295D85-4928-4869-9227-811E6617783D}" destId="{1F8A0FA3-5F6D-40D2-BCD2-EC60DB14F402}" srcOrd="7" destOrd="0" presId="urn:microsoft.com/office/officeart/2005/8/layout/hChevron3"/>
    <dgm:cxn modelId="{5E98726F-04F4-4D94-847C-84266D61F0CC}" type="presParOf" srcId="{3E295D85-4928-4869-9227-811E6617783D}" destId="{BBE32EA8-09CE-487E-B1D0-BE53706800EC}" srcOrd="8" destOrd="0" presId="urn:microsoft.com/office/officeart/2005/8/layout/hChevron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A765CD-B64B-45A0-9971-59E50DC4DDAC}">
      <dsp:nvSpPr>
        <dsp:cNvPr id="0" name=""/>
        <dsp:cNvSpPr/>
      </dsp:nvSpPr>
      <dsp:spPr>
        <a:xfrm rot="16200000">
          <a:off x="628650" y="-628650"/>
          <a:ext cx="1943100" cy="3200400"/>
        </a:xfrm>
        <a:prstGeom prst="round1Rect">
          <a:avLst/>
        </a:prstGeom>
        <a:solidFill>
          <a:schemeClr val="accent1">
            <a:hueOff val="0"/>
            <a:satOff val="0"/>
            <a:lumOff val="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n-US" sz="1500" u="sng" kern="1200" baseline="0" dirty="0"/>
            <a:t>Foundational </a:t>
          </a:r>
          <a:r>
            <a:rPr lang="en-US" sz="1500" u="sng" kern="1200" baseline="0" dirty="0" smtClean="0"/>
            <a:t>Research </a:t>
          </a:r>
          <a:r>
            <a:rPr lang="en-US" sz="1500" kern="1200" dirty="0"/>
            <a:t>in algorithms and technologies to  store, access, manage  and derive knowledge from large, distributed and diverse data sets</a:t>
          </a:r>
        </a:p>
      </dsp:txBody>
      <dsp:txXfrm rot="5400000">
        <a:off x="0" y="0"/>
        <a:ext cx="3200400" cy="1457325"/>
      </dsp:txXfrm>
    </dsp:sp>
    <dsp:sp modelId="{07A9B4CA-4616-4284-9770-CD03BF397F70}">
      <dsp:nvSpPr>
        <dsp:cNvPr id="0" name=""/>
        <dsp:cNvSpPr/>
      </dsp:nvSpPr>
      <dsp:spPr>
        <a:xfrm>
          <a:off x="3200400" y="0"/>
          <a:ext cx="3200400" cy="1943100"/>
        </a:xfrm>
        <a:prstGeom prst="round1Rect">
          <a:avLst/>
        </a:prstGeom>
        <a:solidFill>
          <a:schemeClr val="accent1">
            <a:hueOff val="0"/>
            <a:satOff val="0"/>
            <a:lumOff val="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n-US" sz="1500" u="sng" kern="1200" baseline="0" dirty="0" smtClean="0"/>
            <a:t>Collaborative </a:t>
          </a:r>
          <a:r>
            <a:rPr lang="en-US" sz="1500" u="sng" kern="1200" baseline="0" dirty="0" err="1" smtClean="0"/>
            <a:t>cyberinfrastructure</a:t>
          </a:r>
          <a:r>
            <a:rPr lang="en-US" sz="1500" u="sng" kern="1200" baseline="0" dirty="0" smtClean="0"/>
            <a:t> to</a:t>
          </a:r>
          <a:r>
            <a:rPr lang="en-US" sz="1500" kern="1200" dirty="0" smtClean="0"/>
            <a:t> curate, analyze, archive </a:t>
          </a:r>
          <a:r>
            <a:rPr lang="en-US" sz="1500" kern="1200" dirty="0"/>
            <a:t>and </a:t>
          </a:r>
          <a:r>
            <a:rPr lang="en-US" sz="1500" kern="1200" dirty="0" smtClean="0"/>
            <a:t>access high value research data </a:t>
          </a:r>
          <a:endParaRPr lang="en-US" sz="1500" kern="1200" dirty="0"/>
        </a:p>
      </dsp:txBody>
      <dsp:txXfrm>
        <a:off x="3200400" y="0"/>
        <a:ext cx="3200400" cy="1457325"/>
      </dsp:txXfrm>
    </dsp:sp>
    <dsp:sp modelId="{E06BFA24-36C5-41AB-8D47-F0E5EE3138F1}">
      <dsp:nvSpPr>
        <dsp:cNvPr id="0" name=""/>
        <dsp:cNvSpPr/>
      </dsp:nvSpPr>
      <dsp:spPr>
        <a:xfrm rot="10800000">
          <a:off x="0" y="1943100"/>
          <a:ext cx="3200400" cy="1943100"/>
        </a:xfrm>
        <a:prstGeom prst="round1Rect">
          <a:avLst/>
        </a:prstGeom>
        <a:solidFill>
          <a:schemeClr val="accent1">
            <a:hueOff val="0"/>
            <a:satOff val="0"/>
            <a:lumOff val="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n-US" sz="1500" kern="1200" dirty="0" smtClean="0"/>
            <a:t>Advance education </a:t>
          </a:r>
          <a:r>
            <a:rPr lang="en-US" sz="1500" kern="1200" dirty="0"/>
            <a:t>and workforce development</a:t>
          </a:r>
        </a:p>
      </dsp:txBody>
      <dsp:txXfrm rot="10800000">
        <a:off x="0" y="2428875"/>
        <a:ext cx="3200400" cy="1457325"/>
      </dsp:txXfrm>
    </dsp:sp>
    <dsp:sp modelId="{91BB350D-7356-4B56-B41F-11F0481A6FFD}">
      <dsp:nvSpPr>
        <dsp:cNvPr id="0" name=""/>
        <dsp:cNvSpPr/>
      </dsp:nvSpPr>
      <dsp:spPr>
        <a:xfrm rot="5400000">
          <a:off x="3829050" y="1314450"/>
          <a:ext cx="1943100" cy="3200400"/>
        </a:xfrm>
        <a:prstGeom prst="round1Rect">
          <a:avLst/>
        </a:prstGeom>
        <a:solidFill>
          <a:schemeClr val="accent1">
            <a:hueOff val="0"/>
            <a:satOff val="0"/>
            <a:lumOff val="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n-US" sz="1500" kern="1200" dirty="0" smtClean="0"/>
            <a:t>Promote </a:t>
          </a:r>
          <a:r>
            <a:rPr lang="en-US" sz="1500" kern="1200" dirty="0"/>
            <a:t>interdisciplinary  collaboration and </a:t>
          </a:r>
          <a:r>
            <a:rPr lang="en-US" sz="1500" u="sng" kern="1200" baseline="0" dirty="0"/>
            <a:t>community building</a:t>
          </a:r>
        </a:p>
      </dsp:txBody>
      <dsp:txXfrm rot="-5400000">
        <a:off x="3200400" y="2428874"/>
        <a:ext cx="3200400" cy="1457325"/>
      </dsp:txXfrm>
    </dsp:sp>
    <dsp:sp modelId="{21106335-124E-4F0C-B9E1-0A73A73A88F7}">
      <dsp:nvSpPr>
        <dsp:cNvPr id="0" name=""/>
        <dsp:cNvSpPr/>
      </dsp:nvSpPr>
      <dsp:spPr>
        <a:xfrm>
          <a:off x="2240280" y="1457325"/>
          <a:ext cx="1920240" cy="971550"/>
        </a:xfrm>
        <a:prstGeom prst="roundRect">
          <a:avLst/>
        </a:prstGeom>
        <a:solidFill>
          <a:schemeClr val="accent1">
            <a:tint val="60000"/>
            <a:hueOff val="0"/>
            <a:satOff val="0"/>
            <a:lumOff val="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a:t>Policy</a:t>
          </a:r>
        </a:p>
      </dsp:txBody>
      <dsp:txXfrm>
        <a:off x="2287707" y="1504752"/>
        <a:ext cx="1825386" cy="8766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5F8A7-9DF6-4FFC-90A2-5828E61218FC}">
      <dsp:nvSpPr>
        <dsp:cNvPr id="0" name=""/>
        <dsp:cNvSpPr/>
      </dsp:nvSpPr>
      <dsp:spPr>
        <a:xfrm>
          <a:off x="939" y="692478"/>
          <a:ext cx="1831981" cy="732792"/>
        </a:xfrm>
        <a:prstGeom prst="homePlate">
          <a:avLst/>
        </a:prstGeom>
        <a:solidFill>
          <a:schemeClr val="accent1">
            <a:hueOff val="0"/>
            <a:satOff val="0"/>
            <a:lumOff val="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1356" tIns="90678" rIns="45339" bIns="90678" numCol="1" spcCol="1270" anchor="ctr" anchorCtr="0">
          <a:noAutofit/>
        </a:bodyPr>
        <a:lstStyle/>
        <a:p>
          <a:pPr lvl="0" algn="ctr" defTabSz="1511300">
            <a:lnSpc>
              <a:spcPct val="90000"/>
            </a:lnSpc>
            <a:spcBef>
              <a:spcPct val="0"/>
            </a:spcBef>
            <a:spcAft>
              <a:spcPct val="35000"/>
            </a:spcAft>
          </a:pPr>
          <a:r>
            <a:rPr lang="en-US" sz="3400" kern="1200" dirty="0" smtClean="0"/>
            <a:t>2013</a:t>
          </a:r>
          <a:endParaRPr lang="en-US" sz="3400" kern="1200" dirty="0"/>
        </a:p>
      </dsp:txBody>
      <dsp:txXfrm>
        <a:off x="939" y="692478"/>
        <a:ext cx="1648783" cy="732792"/>
      </dsp:txXfrm>
    </dsp:sp>
    <dsp:sp modelId="{A8F03897-5333-41B3-812C-52913F49CCDB}">
      <dsp:nvSpPr>
        <dsp:cNvPr id="0" name=""/>
        <dsp:cNvSpPr/>
      </dsp:nvSpPr>
      <dsp:spPr>
        <a:xfrm>
          <a:off x="1466524" y="692478"/>
          <a:ext cx="1831981" cy="732792"/>
        </a:xfrm>
        <a:prstGeom prst="chevron">
          <a:avLst/>
        </a:prstGeom>
        <a:solidFill>
          <a:schemeClr val="accent1">
            <a:hueOff val="0"/>
            <a:satOff val="0"/>
            <a:lumOff val="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017" tIns="90678" rIns="45339" bIns="90678" numCol="1" spcCol="1270" anchor="ctr" anchorCtr="0">
          <a:noAutofit/>
        </a:bodyPr>
        <a:lstStyle/>
        <a:p>
          <a:pPr lvl="0" algn="ctr" defTabSz="1511300">
            <a:lnSpc>
              <a:spcPct val="90000"/>
            </a:lnSpc>
            <a:spcBef>
              <a:spcPct val="0"/>
            </a:spcBef>
            <a:spcAft>
              <a:spcPct val="35000"/>
            </a:spcAft>
          </a:pPr>
          <a:r>
            <a:rPr lang="en-US" sz="3400" kern="1200" smtClean="0"/>
            <a:t>2014</a:t>
          </a:r>
          <a:endParaRPr lang="en-US" sz="3400" kern="1200" dirty="0"/>
        </a:p>
      </dsp:txBody>
      <dsp:txXfrm>
        <a:off x="1832920" y="692478"/>
        <a:ext cx="1099189" cy="732792"/>
      </dsp:txXfrm>
    </dsp:sp>
    <dsp:sp modelId="{BE33D034-D159-48C2-8FD6-BDB8BCA7BDAF}">
      <dsp:nvSpPr>
        <dsp:cNvPr id="0" name=""/>
        <dsp:cNvSpPr/>
      </dsp:nvSpPr>
      <dsp:spPr>
        <a:xfrm>
          <a:off x="2932109" y="692478"/>
          <a:ext cx="1831981" cy="732792"/>
        </a:xfrm>
        <a:prstGeom prst="chevron">
          <a:avLst/>
        </a:prstGeom>
        <a:solidFill>
          <a:schemeClr val="accent1">
            <a:hueOff val="0"/>
            <a:satOff val="0"/>
            <a:lumOff val="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017" tIns="90678" rIns="45339" bIns="90678" numCol="1" spcCol="1270" anchor="ctr" anchorCtr="0">
          <a:noAutofit/>
        </a:bodyPr>
        <a:lstStyle/>
        <a:p>
          <a:pPr lvl="0" algn="ctr" defTabSz="1511300">
            <a:lnSpc>
              <a:spcPct val="90000"/>
            </a:lnSpc>
            <a:spcBef>
              <a:spcPct val="0"/>
            </a:spcBef>
            <a:spcAft>
              <a:spcPct val="35000"/>
            </a:spcAft>
          </a:pPr>
          <a:r>
            <a:rPr lang="en-US" sz="3400" kern="1200" dirty="0" smtClean="0"/>
            <a:t>2015</a:t>
          </a:r>
          <a:endParaRPr lang="en-US" sz="3400" kern="1200" dirty="0"/>
        </a:p>
      </dsp:txBody>
      <dsp:txXfrm>
        <a:off x="3298505" y="692478"/>
        <a:ext cx="1099189" cy="732792"/>
      </dsp:txXfrm>
    </dsp:sp>
    <dsp:sp modelId="{2B6A08E5-9E06-4764-86BD-CED79B838717}">
      <dsp:nvSpPr>
        <dsp:cNvPr id="0" name=""/>
        <dsp:cNvSpPr/>
      </dsp:nvSpPr>
      <dsp:spPr>
        <a:xfrm>
          <a:off x="4373442" y="694112"/>
          <a:ext cx="1831981" cy="732792"/>
        </a:xfrm>
        <a:prstGeom prst="chevron">
          <a:avLst/>
        </a:prstGeom>
        <a:solidFill>
          <a:schemeClr val="accent1">
            <a:hueOff val="0"/>
            <a:satOff val="0"/>
            <a:lumOff val="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017" tIns="90678" rIns="45339" bIns="90678" numCol="1" spcCol="1270" anchor="ctr" anchorCtr="0">
          <a:noAutofit/>
        </a:bodyPr>
        <a:lstStyle/>
        <a:p>
          <a:pPr lvl="0" algn="ctr" defTabSz="1511300">
            <a:lnSpc>
              <a:spcPct val="90000"/>
            </a:lnSpc>
            <a:spcBef>
              <a:spcPct val="0"/>
            </a:spcBef>
            <a:spcAft>
              <a:spcPct val="35000"/>
            </a:spcAft>
          </a:pPr>
          <a:r>
            <a:rPr lang="en-US" sz="3400" kern="1200" dirty="0" smtClean="0"/>
            <a:t>2016</a:t>
          </a:r>
          <a:endParaRPr lang="en-US" sz="3400" kern="1200" dirty="0"/>
        </a:p>
      </dsp:txBody>
      <dsp:txXfrm>
        <a:off x="4739838" y="694112"/>
        <a:ext cx="1099189" cy="732792"/>
      </dsp:txXfrm>
    </dsp:sp>
    <dsp:sp modelId="{BBE32EA8-09CE-487E-B1D0-BE53706800EC}">
      <dsp:nvSpPr>
        <dsp:cNvPr id="0" name=""/>
        <dsp:cNvSpPr/>
      </dsp:nvSpPr>
      <dsp:spPr>
        <a:xfrm>
          <a:off x="5863279" y="692478"/>
          <a:ext cx="1831981" cy="732792"/>
        </a:xfrm>
        <a:prstGeom prst="chevron">
          <a:avLst/>
        </a:prstGeom>
        <a:solidFill>
          <a:schemeClr val="accent1">
            <a:hueOff val="0"/>
            <a:satOff val="0"/>
            <a:lumOff val="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017" tIns="90678" rIns="45339" bIns="90678" numCol="1" spcCol="1270" anchor="ctr" anchorCtr="0">
          <a:noAutofit/>
        </a:bodyPr>
        <a:lstStyle/>
        <a:p>
          <a:pPr lvl="0" algn="ctr" defTabSz="1511300">
            <a:lnSpc>
              <a:spcPct val="90000"/>
            </a:lnSpc>
            <a:spcBef>
              <a:spcPct val="0"/>
            </a:spcBef>
            <a:spcAft>
              <a:spcPct val="35000"/>
            </a:spcAft>
          </a:pPr>
          <a:r>
            <a:rPr lang="en-US" sz="3400" kern="1200" dirty="0" smtClean="0"/>
            <a:t>2017</a:t>
          </a:r>
          <a:endParaRPr lang="en-US" sz="3400" kern="1200" dirty="0"/>
        </a:p>
      </dsp:txBody>
      <dsp:txXfrm>
        <a:off x="6229675" y="692478"/>
        <a:ext cx="1099189" cy="732792"/>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EA1016F7-0B1A-4191-81E2-735FD7866A24}" type="datetimeFigureOut">
              <a:rPr lang="en-US" smtClean="0"/>
              <a:t>9/24/2014</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67A5CF29-1537-4BB2-B816-FB570986057C}" type="slidenum">
              <a:rPr lang="en-US" smtClean="0"/>
              <a:t>‹#›</a:t>
            </a:fld>
            <a:endParaRPr lang="en-US"/>
          </a:p>
        </p:txBody>
      </p:sp>
    </p:spTree>
    <p:extLst>
      <p:ext uri="{BB962C8B-B14F-4D97-AF65-F5344CB8AC3E}">
        <p14:creationId xmlns:p14="http://schemas.microsoft.com/office/powerpoint/2010/main" val="11295070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84A4A99-D178-4AE2-9231-92A4B931DD2D}" type="datetimeFigureOut">
              <a:rPr lang="en-US" smtClean="0"/>
              <a:t>9/24/2014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952DBF0-6FA8-4C5B-9FC9-AE99F81DEC56}" type="slidenum">
              <a:rPr lang="en-US" smtClean="0"/>
              <a:t>‹#›</a:t>
            </a:fld>
            <a:endParaRPr lang="en-US"/>
          </a:p>
        </p:txBody>
      </p:sp>
    </p:spTree>
    <p:extLst>
      <p:ext uri="{BB962C8B-B14F-4D97-AF65-F5344CB8AC3E}">
        <p14:creationId xmlns:p14="http://schemas.microsoft.com/office/powerpoint/2010/main" val="515900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nature.com/doifinder/10.1038/507281a"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ACCB90-83EE-9749-85CB-FADF05577015}"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405088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charset="0"/>
                <a:ea typeface="MS PGothic" pitchFamily="34" charset="-128"/>
              </a:defRPr>
            </a:lvl1pPr>
            <a:lvl2pPr marL="742950" indent="-285750" defTabSz="931863" eaLnBrk="0" hangingPunct="0">
              <a:spcBef>
                <a:spcPct val="30000"/>
              </a:spcBef>
              <a:defRPr sz="1200">
                <a:solidFill>
                  <a:schemeClr val="tx1"/>
                </a:solidFill>
                <a:latin typeface="Times" charset="0"/>
                <a:ea typeface="MS PGothic" pitchFamily="34" charset="-128"/>
              </a:defRPr>
            </a:lvl2pPr>
            <a:lvl3pPr marL="1143000" indent="-228600" defTabSz="931863" eaLnBrk="0" hangingPunct="0">
              <a:spcBef>
                <a:spcPct val="30000"/>
              </a:spcBef>
              <a:defRPr sz="1200">
                <a:solidFill>
                  <a:schemeClr val="tx1"/>
                </a:solidFill>
                <a:latin typeface="Times" charset="0"/>
                <a:ea typeface="MS PGothic" pitchFamily="34" charset="-128"/>
              </a:defRPr>
            </a:lvl3pPr>
            <a:lvl4pPr marL="1600200" indent="-228600" defTabSz="931863" eaLnBrk="0" hangingPunct="0">
              <a:spcBef>
                <a:spcPct val="30000"/>
              </a:spcBef>
              <a:defRPr sz="1200">
                <a:solidFill>
                  <a:schemeClr val="tx1"/>
                </a:solidFill>
                <a:latin typeface="Times" charset="0"/>
                <a:ea typeface="MS PGothic" pitchFamily="34" charset="-128"/>
              </a:defRPr>
            </a:lvl4pPr>
            <a:lvl5pPr marL="2057400" indent="-228600" defTabSz="931863" eaLnBrk="0" hangingPunct="0">
              <a:spcBef>
                <a:spcPct val="30000"/>
              </a:spcBef>
              <a:defRPr sz="1200">
                <a:solidFill>
                  <a:schemeClr val="tx1"/>
                </a:solidFill>
                <a:latin typeface="Times" charset="0"/>
                <a:ea typeface="MS PGothic" pitchFamily="34" charset="-128"/>
              </a:defRPr>
            </a:lvl5pPr>
            <a:lvl6pPr marL="2514600" indent="-228600" defTabSz="931863" eaLnBrk="0" fontAlgn="base" hangingPunct="0">
              <a:spcBef>
                <a:spcPct val="30000"/>
              </a:spcBef>
              <a:spcAft>
                <a:spcPct val="0"/>
              </a:spcAft>
              <a:defRPr sz="1200">
                <a:solidFill>
                  <a:schemeClr val="tx1"/>
                </a:solidFill>
                <a:latin typeface="Times" charset="0"/>
                <a:ea typeface="MS PGothic" pitchFamily="34" charset="-128"/>
              </a:defRPr>
            </a:lvl6pPr>
            <a:lvl7pPr marL="2971800" indent="-228600" defTabSz="931863" eaLnBrk="0" fontAlgn="base" hangingPunct="0">
              <a:spcBef>
                <a:spcPct val="30000"/>
              </a:spcBef>
              <a:spcAft>
                <a:spcPct val="0"/>
              </a:spcAft>
              <a:defRPr sz="1200">
                <a:solidFill>
                  <a:schemeClr val="tx1"/>
                </a:solidFill>
                <a:latin typeface="Times" charset="0"/>
                <a:ea typeface="MS PGothic" pitchFamily="34" charset="-128"/>
              </a:defRPr>
            </a:lvl7pPr>
            <a:lvl8pPr marL="3429000" indent="-228600" defTabSz="931863" eaLnBrk="0" fontAlgn="base" hangingPunct="0">
              <a:spcBef>
                <a:spcPct val="30000"/>
              </a:spcBef>
              <a:spcAft>
                <a:spcPct val="0"/>
              </a:spcAft>
              <a:defRPr sz="1200">
                <a:solidFill>
                  <a:schemeClr val="tx1"/>
                </a:solidFill>
                <a:latin typeface="Times" charset="0"/>
                <a:ea typeface="MS PGothic" pitchFamily="34" charset="-128"/>
              </a:defRPr>
            </a:lvl8pPr>
            <a:lvl9pPr marL="3886200" indent="-228600" defTabSz="931863" eaLnBrk="0" fontAlgn="base" hangingPunct="0">
              <a:spcBef>
                <a:spcPct val="30000"/>
              </a:spcBef>
              <a:spcAft>
                <a:spcPct val="0"/>
              </a:spcAft>
              <a:defRPr sz="1200">
                <a:solidFill>
                  <a:schemeClr val="tx1"/>
                </a:solidFill>
                <a:latin typeface="Times" charset="0"/>
                <a:ea typeface="MS PGothic" pitchFamily="34" charset="-128"/>
              </a:defRPr>
            </a:lvl9pPr>
          </a:lstStyle>
          <a:p>
            <a:pPr>
              <a:spcBef>
                <a:spcPct val="0"/>
              </a:spcBef>
            </a:pPr>
            <a:fld id="{E479D67E-F035-4225-91BD-06BE668E85FE}" type="slidenum">
              <a:rPr lang="en-US" altLang="en-US"/>
              <a:pPr>
                <a:spcBef>
                  <a:spcPct val="0"/>
                </a:spcBef>
              </a:pPr>
              <a:t>12</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52DBF0-6FA8-4C5B-9FC9-AE99F81DEC56}" type="slidenum">
              <a:rPr lang="en-US" smtClean="0"/>
              <a:t>13</a:t>
            </a:fld>
            <a:endParaRPr lang="en-US"/>
          </a:p>
        </p:txBody>
      </p:sp>
    </p:spTree>
    <p:extLst>
      <p:ext uri="{BB962C8B-B14F-4D97-AF65-F5344CB8AC3E}">
        <p14:creationId xmlns:p14="http://schemas.microsoft.com/office/powerpoint/2010/main" val="713753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latin typeface="Arial" panose="020B0604020202020204" pitchFamily="34" charset="0"/>
                <a:cs typeface="Arial" panose="020B0604020202020204" pitchFamily="34" charset="0"/>
              </a:rPr>
              <a:t>derived from  “Goals for Data in Science and Engineering”</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https://www.nsf.gov/cise/aci/cif21/DataVision2012.pdf</a:t>
            </a:r>
          </a:p>
        </p:txBody>
      </p:sp>
      <p:sp>
        <p:nvSpPr>
          <p:cNvPr id="4" name="Slide Number Placeholder 3"/>
          <p:cNvSpPr>
            <a:spLocks noGrp="1"/>
          </p:cNvSpPr>
          <p:nvPr>
            <p:ph type="sldNum" sz="quarter" idx="10"/>
          </p:nvPr>
        </p:nvSpPr>
        <p:spPr/>
        <p:txBody>
          <a:bodyPr/>
          <a:lstStyle/>
          <a:p>
            <a:fld id="{AFC45437-1F62-447E-A345-4F236404B7D4}"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062739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FC45437-1F62-447E-A345-4F236404B7D4}" type="slidenum">
              <a:rPr lang="en-US" smtClean="0"/>
              <a:t>17</a:t>
            </a:fld>
            <a:endParaRPr lang="en-US"/>
          </a:p>
        </p:txBody>
      </p:sp>
    </p:spTree>
    <p:extLst>
      <p:ext uri="{BB962C8B-B14F-4D97-AF65-F5344CB8AC3E}">
        <p14:creationId xmlns:p14="http://schemas.microsoft.com/office/powerpoint/2010/main" val="3062739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23A448-0F62-417E-8CD8-F16DA1C01347}" type="slidenum">
              <a:rPr lang="en-US" smtClean="0">
                <a:solidFill>
                  <a:prstClr val="black"/>
                </a:solidFill>
              </a:rPr>
              <a:pPr/>
              <a:t>18</a:t>
            </a:fld>
            <a:endParaRPr lang="en-US">
              <a:solidFill>
                <a:prstClr val="black"/>
              </a:solidFill>
            </a:endParaRPr>
          </a:p>
        </p:txBody>
      </p:sp>
      <p:pic>
        <p:nvPicPr>
          <p:cNvPr id="20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 y="4415790"/>
            <a:ext cx="8597478" cy="22088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4736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libri" panose="020F0502020204030204" pitchFamily="34" charset="0"/>
                <a:cs typeface="Arial" panose="020B0604020202020204" pitchFamily="34" charset="0"/>
              </a:rPr>
              <a:t>The </a:t>
            </a:r>
            <a:r>
              <a:rPr lang="en-US" b="1" dirty="0" err="1">
                <a:latin typeface="Calibri" panose="020F0502020204030204" pitchFamily="34" charset="0"/>
                <a:cs typeface="Arial" panose="020B0604020202020204" pitchFamily="34" charset="0"/>
              </a:rPr>
              <a:t>DataONE</a:t>
            </a:r>
            <a:r>
              <a:rPr lang="en-US" b="1" dirty="0">
                <a:latin typeface="Calibri" panose="020F0502020204030204" pitchFamily="34" charset="0"/>
                <a:cs typeface="Arial" panose="020B0604020202020204" pitchFamily="34" charset="0"/>
              </a:rPr>
              <a:t> Data (Observation Network for Earth) award was made in 2009 for five years as a cooperative agreement.  The main goals of the program were to:</a:t>
            </a:r>
          </a:p>
          <a:p>
            <a:r>
              <a:rPr lang="en-US" b="1" dirty="0">
                <a:latin typeface="Calibri" panose="020F0502020204030204" pitchFamily="34" charset="0"/>
                <a:cs typeface="Arial" panose="020B0604020202020204" pitchFamily="34" charset="0"/>
              </a:rPr>
              <a:t>Address the growing environmental, social, and technological challenges facing the world, scientists, educators, librarians, resource managers, and the public need for open, persistent, robust, and secure access to well-described and easily discovered Earth observational data.  </a:t>
            </a:r>
          </a:p>
          <a:p>
            <a:r>
              <a:rPr lang="en-US" b="1" dirty="0" err="1">
                <a:latin typeface="Calibri" panose="020F0502020204030204" pitchFamily="34" charset="0"/>
                <a:cs typeface="Arial" panose="020B0604020202020204" pitchFamily="34" charset="0"/>
              </a:rPr>
              <a:t>DataONE</a:t>
            </a:r>
            <a:r>
              <a:rPr lang="en-US" b="1" dirty="0">
                <a:latin typeface="Calibri" panose="020F0502020204030204" pitchFamily="34" charset="0"/>
                <a:cs typeface="Arial" panose="020B0604020202020204" pitchFamily="34" charset="0"/>
              </a:rPr>
              <a:t> was designed to provide the distributed framework, sound management, and reliable technologies which enable the long-term preservation of diverse and complex multi-scale, multi-discipline, and multi-national science data. </a:t>
            </a:r>
          </a:p>
          <a:p>
            <a:r>
              <a:rPr lang="en-US" b="1" dirty="0" err="1">
                <a:latin typeface="Calibri" panose="020F0502020204030204" pitchFamily="34" charset="0"/>
                <a:cs typeface="Arial" panose="020B0604020202020204" pitchFamily="34" charset="0"/>
              </a:rPr>
              <a:t>DataONE</a:t>
            </a:r>
            <a:r>
              <a:rPr lang="en-US" b="1" dirty="0">
                <a:latin typeface="Calibri" panose="020F0502020204030204" pitchFamily="34" charset="0"/>
                <a:cs typeface="Arial" panose="020B0604020202020204" pitchFamily="34" charset="0"/>
              </a:rPr>
              <a:t> would initially emphasize multi-disciplinary observational data collected by biological (genome to ecosystem) and environmental (atmospheric, ecological, hydrological, and oceanographic) scientists, national and international research networks, and environmental observatories. </a:t>
            </a:r>
          </a:p>
          <a:p>
            <a:r>
              <a:rPr lang="en-US" b="1" dirty="0">
                <a:latin typeface="Calibri" panose="020F0502020204030204" pitchFamily="34" charset="0"/>
                <a:cs typeface="Arial" panose="020B0604020202020204" pitchFamily="34" charset="0"/>
              </a:rPr>
              <a:t>However, the </a:t>
            </a:r>
            <a:r>
              <a:rPr lang="en-US" b="1" dirty="0" err="1">
                <a:latin typeface="Calibri" panose="020F0502020204030204" pitchFamily="34" charset="0"/>
                <a:cs typeface="Arial" panose="020B0604020202020204" pitchFamily="34" charset="0"/>
              </a:rPr>
              <a:t>DataONE</a:t>
            </a:r>
            <a:r>
              <a:rPr lang="en-US" b="1" dirty="0">
                <a:latin typeface="Calibri" panose="020F0502020204030204" pitchFamily="34" charset="0"/>
                <a:cs typeface="Arial" panose="020B0604020202020204" pitchFamily="34" charset="0"/>
              </a:rPr>
              <a:t> structure was not domain-specific, and would be extended to serve a broader range of science domains both directly and through interoperability with other </a:t>
            </a:r>
            <a:r>
              <a:rPr lang="en-US" b="1" dirty="0" err="1">
                <a:latin typeface="Calibri" panose="020F0502020204030204" pitchFamily="34" charset="0"/>
                <a:cs typeface="Arial" panose="020B0604020202020204" pitchFamily="34" charset="0"/>
              </a:rPr>
              <a:t>DataNet</a:t>
            </a:r>
            <a:r>
              <a:rPr lang="en-US" b="1">
                <a:latin typeface="Calibri" panose="020F0502020204030204" pitchFamily="34" charset="0"/>
                <a:cs typeface="Arial" panose="020B0604020202020204" pitchFamily="34" charset="0"/>
              </a:rPr>
              <a:t> deployments.</a:t>
            </a:r>
          </a:p>
          <a:p>
            <a:endParaRPr lang="en-US"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FC45437-1F62-447E-A345-4F236404B7D4}"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062739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fontScale="77500" lnSpcReduction="20000"/>
          </a:bodyPr>
          <a:lstStyle/>
          <a:p>
            <a:r>
              <a:rPr lang="en-US" sz="1800" dirty="0">
                <a:latin typeface="Arial"/>
                <a:cs typeface="Arial"/>
              </a:rPr>
              <a:t>These investments of course complement NSF’s existing investments in computational resources at all scales - campus, regional, national, international…</a:t>
            </a:r>
          </a:p>
          <a:p>
            <a:endParaRPr lang="en-US" dirty="0">
              <a:latin typeface="Arial"/>
              <a:cs typeface="Arial"/>
            </a:endParaRPr>
          </a:p>
          <a:p>
            <a:pPr defTabSz="931723">
              <a:defRPr/>
            </a:pPr>
            <a:r>
              <a:rPr lang="en-US" dirty="0">
                <a:latin typeface="Arial"/>
                <a:cs typeface="Arial"/>
              </a:rPr>
              <a:t>Blue Waters at UIUC: National resource offering large allocations for a small number of diverse and significant research projects across the U.S.</a:t>
            </a:r>
            <a:r>
              <a:rPr lang="en-US" altLang="ja-JP" dirty="0">
                <a:latin typeface="Arial"/>
                <a:cs typeface="Arial"/>
              </a:rPr>
              <a:t> In particular, provides access to Highly Scalable Heterogeneous System to enable investigations of computationally challenging problems that require sustained PetaFlops (10</a:t>
            </a:r>
            <a:r>
              <a:rPr lang="en-US" altLang="ja-JP" baseline="30000" dirty="0">
                <a:latin typeface="Arial"/>
                <a:cs typeface="Arial"/>
              </a:rPr>
              <a:t>15</a:t>
            </a:r>
            <a:r>
              <a:rPr lang="en-US" altLang="ja-JP" dirty="0">
                <a:latin typeface="Arial"/>
                <a:cs typeface="Arial"/>
              </a:rPr>
              <a:t>) performance and/or large data and large memory</a:t>
            </a:r>
          </a:p>
          <a:p>
            <a:pPr defTabSz="931723">
              <a:defRPr/>
            </a:pPr>
            <a:endParaRPr lang="en-US" dirty="0">
              <a:latin typeface="Arial"/>
              <a:cs typeface="Arial"/>
            </a:endParaRPr>
          </a:p>
          <a:p>
            <a:r>
              <a:rPr lang="en-US" dirty="0">
                <a:latin typeface="Arial"/>
                <a:cs typeface="Arial"/>
              </a:rPr>
              <a:t>Stampede/UT at Austin: Expands the range of data intensive computationally-challenging science and engineering applications that can be tackled with current national resources</a:t>
            </a:r>
          </a:p>
          <a:p>
            <a:r>
              <a:rPr lang="en-US" dirty="0">
                <a:latin typeface="Arial"/>
                <a:cs typeface="Arial"/>
              </a:rPr>
              <a:t>Introduces new heterogeneous architecture based on Intel MIC to science and engineering research communities</a:t>
            </a:r>
          </a:p>
          <a:p>
            <a:pPr defTabSz="931723">
              <a:defRPr/>
            </a:pPr>
            <a:r>
              <a:rPr lang="en-US" dirty="0">
                <a:latin typeface="Arial"/>
                <a:cs typeface="Arial"/>
              </a:rPr>
              <a:t>Stampede will accommodate larger simulations (both in fidelity and number of ensemble members) producing more accurate forecasts, and permit more research groups during critical response efforts</a:t>
            </a:r>
          </a:p>
          <a:p>
            <a:pPr defTabSz="931723">
              <a:defRPr/>
            </a:pPr>
            <a:r>
              <a:rPr lang="en-US" dirty="0">
                <a:latin typeface="Arial"/>
                <a:cs typeface="Arial"/>
              </a:rPr>
              <a:t>Stampede will also enable genetic relationships (phylogeny) to be determined for all green plant species (~500,000) on Earth to gain insights into the origins of drought resistance or nitrogen efficiency in plants, which could then be bred into future food crops</a:t>
            </a:r>
          </a:p>
          <a:p>
            <a:endParaRPr lang="en-US" dirty="0">
              <a:latin typeface="Arial"/>
              <a:cs typeface="Arial"/>
            </a:endParaRPr>
          </a:p>
          <a:p>
            <a:r>
              <a:rPr lang="en-US" dirty="0">
                <a:latin typeface="Arial"/>
                <a:cs typeface="Arial"/>
              </a:rPr>
              <a:t>XSEDE: </a:t>
            </a:r>
            <a:r>
              <a:rPr lang="en-US" dirty="0">
                <a:solidFill>
                  <a:srgbClr val="000000"/>
                </a:solidFill>
                <a:latin typeface="Arial"/>
                <a:cs typeface="Arial"/>
              </a:rPr>
              <a:t>Enables campus, regional and national resources and communities to interact transparently</a:t>
            </a:r>
          </a:p>
          <a:p>
            <a:r>
              <a:rPr lang="en-US" dirty="0">
                <a:solidFill>
                  <a:srgbClr val="000000"/>
                </a:solidFill>
                <a:latin typeface="Arial"/>
                <a:cs typeface="Arial"/>
              </a:rPr>
              <a:t>Flexibly adds diverse, distributed, heterogeneous sets of digital resources (computers, data, instruments)  that change over time</a:t>
            </a:r>
          </a:p>
          <a:p>
            <a:r>
              <a:rPr lang="en-US" dirty="0">
                <a:solidFill>
                  <a:srgbClr val="000000"/>
                </a:solidFill>
                <a:latin typeface="Arial"/>
                <a:cs typeface="Arial"/>
              </a:rPr>
              <a:t>Provides ACI support (management and user), education and outreach to science community</a:t>
            </a:r>
          </a:p>
          <a:p>
            <a:r>
              <a:rPr lang="en-US" dirty="0">
                <a:solidFill>
                  <a:srgbClr val="000000"/>
                </a:solidFill>
                <a:latin typeface="Arial"/>
                <a:cs typeface="Arial"/>
              </a:rPr>
              <a:t>Develops computational science and education expertise and capabilities across a broad set of disciplines</a:t>
            </a:r>
          </a:p>
          <a:p>
            <a:endParaRPr lang="en-US" dirty="0">
              <a:latin typeface="Arial"/>
              <a:cs typeface="Arial"/>
            </a:endParaRPr>
          </a:p>
          <a:p>
            <a:r>
              <a:rPr lang="en-US" dirty="0">
                <a:latin typeface="Arial"/>
                <a:cs typeface="Arial"/>
              </a:rPr>
              <a:t> </a:t>
            </a:r>
          </a:p>
        </p:txBody>
      </p:sp>
    </p:spTree>
    <p:extLst>
      <p:ext uri="{BB962C8B-B14F-4D97-AF65-F5344CB8AC3E}">
        <p14:creationId xmlns:p14="http://schemas.microsoft.com/office/powerpoint/2010/main" val="2572551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52DBF0-6FA8-4C5B-9FC9-AE99F81DEC56}" type="slidenum">
              <a:rPr lang="en-US" smtClean="0"/>
              <a:t>21</a:t>
            </a:fld>
            <a:endParaRPr lang="en-US"/>
          </a:p>
        </p:txBody>
      </p:sp>
    </p:spTree>
    <p:extLst>
      <p:ext uri="{BB962C8B-B14F-4D97-AF65-F5344CB8AC3E}">
        <p14:creationId xmlns:p14="http://schemas.microsoft.com/office/powerpoint/2010/main" val="1335830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fontScale="85000" lnSpcReduction="10000"/>
          </a:bodyPr>
          <a:lstStyle/>
          <a:p>
            <a:r>
              <a:rPr lang="en-US" b="1" dirty="0" smtClean="0">
                <a:solidFill>
                  <a:srgbClr val="000000"/>
                </a:solidFill>
                <a:latin typeface="Arial"/>
                <a:cs typeface="Arial"/>
              </a:rPr>
              <a:t>Blue </a:t>
            </a:r>
            <a:r>
              <a:rPr lang="en-US" b="1" dirty="0">
                <a:solidFill>
                  <a:srgbClr val="000000"/>
                </a:solidFill>
                <a:latin typeface="Arial"/>
                <a:cs typeface="Arial"/>
              </a:rPr>
              <a:t>Waters, UIUC</a:t>
            </a:r>
          </a:p>
          <a:p>
            <a:r>
              <a:rPr lang="en-US" dirty="0">
                <a:solidFill>
                  <a:srgbClr val="000000"/>
                </a:solidFill>
                <a:latin typeface="Arial"/>
                <a:cs typeface="Arial"/>
              </a:rPr>
              <a:t>A national resource offering large allocations for a small number of diverse and significant research projects across the U.S. </a:t>
            </a:r>
            <a:r>
              <a:rPr lang="en-US" altLang="ja-JP" dirty="0">
                <a:solidFill>
                  <a:srgbClr val="000000"/>
                </a:solidFill>
                <a:latin typeface="Arial"/>
                <a:cs typeface="Arial"/>
              </a:rPr>
              <a:t>In particular, provides access to Highly Scalable Heterogeneous System to enable investigations of computationally challenging problems that require sustained PetaFlops (10</a:t>
            </a:r>
            <a:r>
              <a:rPr lang="en-US" altLang="ja-JP" baseline="30000" dirty="0">
                <a:solidFill>
                  <a:srgbClr val="000000"/>
                </a:solidFill>
                <a:latin typeface="Arial"/>
                <a:cs typeface="Arial"/>
              </a:rPr>
              <a:t>15</a:t>
            </a:r>
            <a:r>
              <a:rPr lang="en-US" altLang="ja-JP" dirty="0">
                <a:solidFill>
                  <a:srgbClr val="000000"/>
                </a:solidFill>
                <a:latin typeface="Arial"/>
                <a:cs typeface="Arial"/>
              </a:rPr>
              <a:t>) performance and/or large data and large memory.</a:t>
            </a:r>
          </a:p>
          <a:p>
            <a:endParaRPr lang="en-US" b="1" dirty="0">
              <a:solidFill>
                <a:srgbClr val="000000"/>
              </a:solidFill>
              <a:latin typeface="Arial"/>
              <a:cs typeface="Arial"/>
            </a:endParaRPr>
          </a:p>
          <a:p>
            <a:r>
              <a:rPr lang="en-US" b="1" dirty="0">
                <a:solidFill>
                  <a:srgbClr val="000000"/>
                </a:solidFill>
                <a:latin typeface="Arial"/>
                <a:cs typeface="Arial"/>
              </a:rPr>
              <a:t>Stampede, UT at Austin</a:t>
            </a:r>
          </a:p>
          <a:p>
            <a:pPr marL="174659" indent="-174659">
              <a:buFont typeface="Arial"/>
              <a:buChar char="•"/>
            </a:pPr>
            <a:r>
              <a:rPr lang="en-US" dirty="0">
                <a:solidFill>
                  <a:srgbClr val="000000"/>
                </a:solidFill>
                <a:latin typeface="Arial"/>
                <a:cs typeface="Arial"/>
              </a:rPr>
              <a:t>Empowers America's scientists and engineers to interactively share advanced computational resources, data and expertise to further research across scientific disciplines. Expands the range of data intensive computationally-challenging science and engineering applications that can be tackled with current national resources.</a:t>
            </a:r>
          </a:p>
          <a:p>
            <a:pPr marL="174659" indent="-174659">
              <a:buFont typeface="Arial"/>
              <a:buChar char="•"/>
            </a:pPr>
            <a:r>
              <a:rPr lang="en-US" dirty="0">
                <a:solidFill>
                  <a:srgbClr val="000000"/>
                </a:solidFill>
                <a:latin typeface="Arial"/>
                <a:cs typeface="Arial"/>
              </a:rPr>
              <a:t>Introduces new heterogeneous architecture based on Intel MIC to science and engineering research communities.</a:t>
            </a:r>
          </a:p>
          <a:p>
            <a:pPr marL="174659" indent="-174659" defTabSz="931515">
              <a:buFont typeface="Arial"/>
              <a:buChar char="•"/>
              <a:defRPr/>
            </a:pPr>
            <a:r>
              <a:rPr lang="en-US" dirty="0">
                <a:solidFill>
                  <a:srgbClr val="000000"/>
                </a:solidFill>
                <a:latin typeface="Arial"/>
                <a:cs typeface="Arial"/>
              </a:rPr>
              <a:t>Stampede will accommodate larger simulations (both in fidelity and number of ensemble members) producing more accurate forecasts, and permit more research groups during critical response efforts.</a:t>
            </a:r>
          </a:p>
          <a:p>
            <a:pPr marL="174659" indent="-174659" defTabSz="931515">
              <a:buFont typeface="Arial"/>
              <a:buChar char="•"/>
              <a:defRPr/>
            </a:pPr>
            <a:r>
              <a:rPr lang="en-US" dirty="0">
                <a:solidFill>
                  <a:srgbClr val="000000"/>
                </a:solidFill>
                <a:latin typeface="Arial"/>
                <a:cs typeface="Arial"/>
              </a:rPr>
              <a:t>Stampede will also enable genetic relationships (phylogeny) to be determined for all green plant species (~500,000) on Earth to gain insights into the origins of drought resistance or nitrogen efficiency in plants, which could then be bred into future food crops</a:t>
            </a:r>
          </a:p>
          <a:p>
            <a:endParaRPr lang="en-US" dirty="0">
              <a:solidFill>
                <a:srgbClr val="000000"/>
              </a:solidFill>
              <a:latin typeface="Arial"/>
              <a:cs typeface="Arial"/>
            </a:endParaRPr>
          </a:p>
          <a:p>
            <a:r>
              <a:rPr lang="en-US" b="1" dirty="0">
                <a:solidFill>
                  <a:srgbClr val="000000"/>
                </a:solidFill>
                <a:latin typeface="Arial"/>
                <a:cs typeface="Arial"/>
              </a:rPr>
              <a:t>NCAR-Wyoming </a:t>
            </a:r>
            <a:r>
              <a:rPr lang="en-US" b="1" dirty="0" smtClean="0">
                <a:solidFill>
                  <a:srgbClr val="000000"/>
                </a:solidFill>
                <a:latin typeface="Arial"/>
                <a:cs typeface="Arial"/>
              </a:rPr>
              <a:t>“Yellowstone” Supercomputing </a:t>
            </a:r>
            <a:r>
              <a:rPr lang="en-US" b="1" dirty="0">
                <a:solidFill>
                  <a:srgbClr val="000000"/>
                </a:solidFill>
                <a:latin typeface="Arial"/>
                <a:cs typeface="Arial"/>
              </a:rPr>
              <a:t>Center</a:t>
            </a:r>
          </a:p>
          <a:p>
            <a:pPr marL="174659" indent="-174659">
              <a:buFont typeface="Arial"/>
              <a:buChar char="•"/>
            </a:pPr>
            <a:r>
              <a:rPr lang="en-US" dirty="0">
                <a:solidFill>
                  <a:srgbClr val="000000"/>
                </a:solidFill>
                <a:latin typeface="Arial"/>
                <a:cs typeface="Arial"/>
              </a:rPr>
              <a:t>Provides advanced computing services (through Yellowstone) to Earth systems scientists nationwide. </a:t>
            </a:r>
          </a:p>
          <a:p>
            <a:pPr marL="174659" indent="-174659">
              <a:buFont typeface="Arial"/>
              <a:buChar char="•"/>
            </a:pPr>
            <a:r>
              <a:rPr lang="en-US" dirty="0">
                <a:solidFill>
                  <a:srgbClr val="000000"/>
                </a:solidFill>
                <a:latin typeface="Arial"/>
                <a:cs typeface="Arial"/>
              </a:rPr>
              <a:t>Features a massive data archiving system (Globally Accessible Data Environment, GLADE) that will enable the storage of historical climate records and other scientific datasets.</a:t>
            </a:r>
          </a:p>
          <a:p>
            <a:pPr marL="174659" indent="-174659">
              <a:buFont typeface="Arial"/>
              <a:buChar char="•"/>
            </a:pPr>
            <a:endParaRPr lang="en-US" dirty="0">
              <a:solidFill>
                <a:schemeClr val="bg1"/>
              </a:solidFill>
              <a:latin typeface="Arial"/>
              <a:cs typeface="Arial"/>
            </a:endParaRPr>
          </a:p>
        </p:txBody>
      </p:sp>
      <p:sp>
        <p:nvSpPr>
          <p:cNvPr id="4" name="Slide Number Placeholder 3"/>
          <p:cNvSpPr>
            <a:spLocks noGrp="1"/>
          </p:cNvSpPr>
          <p:nvPr>
            <p:ph type="sldNum" sz="quarter" idx="10"/>
          </p:nvPr>
        </p:nvSpPr>
        <p:spPr>
          <a:xfrm>
            <a:off x="3970340" y="8829677"/>
            <a:ext cx="3038474" cy="465138"/>
          </a:xfrm>
          <a:prstGeom prst="rect">
            <a:avLst/>
          </a:prstGeom>
        </p:spPr>
        <p:txBody>
          <a:bodyPr lIns="92243" tIns="46124" rIns="92243" bIns="46124"/>
          <a:lstStyle/>
          <a:p>
            <a:fld id="{FE8495AA-4F0E-4113-90CE-F175E1AF3490}" type="slidenum">
              <a:rPr lang="en-US" smtClean="0"/>
              <a:pPr/>
              <a:t>22</a:t>
            </a:fld>
            <a:endParaRPr lang="en-US" dirty="0"/>
          </a:p>
        </p:txBody>
      </p:sp>
    </p:spTree>
    <p:extLst>
      <p:ext uri="{BB962C8B-B14F-4D97-AF65-F5344CB8AC3E}">
        <p14:creationId xmlns:p14="http://schemas.microsoft.com/office/powerpoint/2010/main" val="2802893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dirty="0" smtClean="0"/>
              <a:t>Blue Waters is the result of a community vision to advance large scale computational science to solve some of the most challenging problems in discovery, broad foundational development for the next generation of </a:t>
            </a:r>
            <a:r>
              <a:rPr lang="en-US" baseline="0" dirty="0" err="1" smtClean="0"/>
              <a:t>multiphysics</a:t>
            </a:r>
            <a:r>
              <a:rPr lang="en-US" baseline="0" dirty="0" smtClean="0"/>
              <a:t>, </a:t>
            </a:r>
            <a:r>
              <a:rPr lang="en-US" baseline="0" dirty="0" err="1" smtClean="0"/>
              <a:t>multiscale</a:t>
            </a:r>
            <a:r>
              <a:rPr lang="en-US" baseline="0" dirty="0" smtClean="0"/>
              <a:t> models and modelers, transition learnings to industry.  It built upon the popular cross directorate </a:t>
            </a:r>
            <a:r>
              <a:rPr lang="en-US" baseline="0" dirty="0" err="1" smtClean="0"/>
              <a:t>PetaApps</a:t>
            </a:r>
            <a:r>
              <a:rPr lang="en-US" baseline="0" dirty="0" smtClean="0"/>
              <a:t> program .</a:t>
            </a:r>
          </a:p>
          <a:p>
            <a:endParaRPr lang="en-US" baseline="0" dirty="0" smtClean="0"/>
          </a:p>
          <a:p>
            <a:r>
              <a:rPr lang="en-US" baseline="0" dirty="0" smtClean="0"/>
              <a:t>Five years of collaborative activities:   buildings, network infrastructure, data infrastructure, application team competitions, leading to….discovery, education and industry impacts.  Almost exactly one year ago, Dr. </a:t>
            </a:r>
            <a:r>
              <a:rPr lang="en-US" baseline="0" dirty="0" err="1" smtClean="0"/>
              <a:t>Marrett</a:t>
            </a:r>
            <a:r>
              <a:rPr lang="en-US" baseline="0" dirty="0" smtClean="0"/>
              <a:t> addressed the audience at its dedication too almost exactly one year ago.  Initial results are beginning – discovery, education, economic impact.   Four more years are planned.</a:t>
            </a:r>
          </a:p>
          <a:p>
            <a:endParaRPr lang="en-US" baseline="0" dirty="0" smtClean="0"/>
          </a:p>
          <a:p>
            <a:r>
              <a:rPr lang="en-US" baseline="0" dirty="0" smtClean="0"/>
              <a:t>To date there is strong evidence of discovery impacts, the Blue Waters Fellowships have had &gt;100 proposals, the UIUC software development to increase the size of the archival that could be  robustly managed by IBM’s HPSS software have recently been selected by NOAA for its ability to handle the scale and robustness of a large archive, and Blue Waters has recently received more than 100 proposals for its Blue Waters Fellowship Program, and Chicago won a recent bidding war for a digital lab for manufacturing based on Blue Waters.</a:t>
            </a:r>
          </a:p>
          <a:p>
            <a:endParaRPr lang="en-US" baseline="0" dirty="0" smtClean="0"/>
          </a:p>
          <a:p>
            <a:r>
              <a:rPr lang="en-US" baseline="0" dirty="0" smtClean="0"/>
              <a:t>But this is not about being the advocate general for Blue Waters but more the internal story about  NSF’s role in computational infrastructure.</a:t>
            </a:r>
            <a:endParaRPr lang="en-US" baseline="0" dirty="0"/>
          </a:p>
          <a:p>
            <a:endParaRPr lang="en-US" baseline="0" dirty="0"/>
          </a:p>
          <a:p>
            <a:endParaRPr lang="en-US" baseline="0" dirty="0" smtClean="0"/>
          </a:p>
        </p:txBody>
      </p:sp>
      <p:sp>
        <p:nvSpPr>
          <p:cNvPr id="4" name="Slide Number Placeholder 3"/>
          <p:cNvSpPr>
            <a:spLocks noGrp="1"/>
          </p:cNvSpPr>
          <p:nvPr>
            <p:ph type="sldNum" sz="quarter" idx="10"/>
          </p:nvPr>
        </p:nvSpPr>
        <p:spPr/>
        <p:txBody>
          <a:bodyPr/>
          <a:lstStyle/>
          <a:p>
            <a:fld id="{FE8495AA-4F0E-4113-90CE-F175E1AF3490}"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1718424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Planet: http://www.nsf.gov/news/news_summ.jsp?cntn_id=129831&amp;org=MPS&amp;from=news</a:t>
            </a:r>
          </a:p>
          <a:p>
            <a:pPr eaLnBrk="1" hangingPunct="1">
              <a:spcBef>
                <a:spcPct val="0"/>
              </a:spcBef>
            </a:pPr>
            <a:endParaRPr lang="en-US" altLang="en-US" dirty="0" smtClean="0"/>
          </a:p>
        </p:txBody>
      </p:sp>
      <p:sp>
        <p:nvSpPr>
          <p:cNvPr id="297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600">
                <a:solidFill>
                  <a:schemeClr val="tx1"/>
                </a:solidFill>
                <a:latin typeface="Calibri" pitchFamily="34" charset="0"/>
              </a:defRPr>
            </a:lvl1pPr>
            <a:lvl2pPr marL="757066" indent="-291179">
              <a:defRPr sz="2600">
                <a:solidFill>
                  <a:schemeClr val="tx1"/>
                </a:solidFill>
                <a:latin typeface="Calibri" pitchFamily="34" charset="0"/>
              </a:defRPr>
            </a:lvl2pPr>
            <a:lvl3pPr marL="1164717" indent="-232943">
              <a:defRPr sz="2600">
                <a:solidFill>
                  <a:schemeClr val="tx1"/>
                </a:solidFill>
                <a:latin typeface="Calibri" pitchFamily="34" charset="0"/>
              </a:defRPr>
            </a:lvl3pPr>
            <a:lvl4pPr marL="1630604" indent="-232943">
              <a:defRPr sz="2600">
                <a:solidFill>
                  <a:schemeClr val="tx1"/>
                </a:solidFill>
                <a:latin typeface="Calibri" pitchFamily="34" charset="0"/>
              </a:defRPr>
            </a:lvl4pPr>
            <a:lvl5pPr marL="2096491" indent="-232943">
              <a:defRPr sz="2600">
                <a:solidFill>
                  <a:schemeClr val="tx1"/>
                </a:solidFill>
                <a:latin typeface="Calibri" pitchFamily="34" charset="0"/>
              </a:defRPr>
            </a:lvl5pPr>
            <a:lvl6pPr marL="2562377" indent="-232943" defTabSz="1329719" fontAlgn="base">
              <a:spcBef>
                <a:spcPct val="0"/>
              </a:spcBef>
              <a:spcAft>
                <a:spcPct val="0"/>
              </a:spcAft>
              <a:defRPr sz="2600">
                <a:solidFill>
                  <a:schemeClr val="tx1"/>
                </a:solidFill>
                <a:latin typeface="Calibri" pitchFamily="34" charset="0"/>
              </a:defRPr>
            </a:lvl6pPr>
            <a:lvl7pPr marL="3028264" indent="-232943" defTabSz="1329719" fontAlgn="base">
              <a:spcBef>
                <a:spcPct val="0"/>
              </a:spcBef>
              <a:spcAft>
                <a:spcPct val="0"/>
              </a:spcAft>
              <a:defRPr sz="2600">
                <a:solidFill>
                  <a:schemeClr val="tx1"/>
                </a:solidFill>
                <a:latin typeface="Calibri" pitchFamily="34" charset="0"/>
              </a:defRPr>
            </a:lvl7pPr>
            <a:lvl8pPr marL="3494151" indent="-232943" defTabSz="1329719" fontAlgn="base">
              <a:spcBef>
                <a:spcPct val="0"/>
              </a:spcBef>
              <a:spcAft>
                <a:spcPct val="0"/>
              </a:spcAft>
              <a:defRPr sz="2600">
                <a:solidFill>
                  <a:schemeClr val="tx1"/>
                </a:solidFill>
                <a:latin typeface="Calibri" pitchFamily="34" charset="0"/>
              </a:defRPr>
            </a:lvl8pPr>
            <a:lvl9pPr marL="3960038" indent="-232943" defTabSz="1329719" fontAlgn="base">
              <a:spcBef>
                <a:spcPct val="0"/>
              </a:spcBef>
              <a:spcAft>
                <a:spcPct val="0"/>
              </a:spcAft>
              <a:defRPr sz="2600">
                <a:solidFill>
                  <a:schemeClr val="tx1"/>
                </a:solidFill>
                <a:latin typeface="Calibri" pitchFamily="34" charset="0"/>
              </a:defRPr>
            </a:lvl9pPr>
          </a:lstStyle>
          <a:p>
            <a:pPr defTabSz="1329719" fontAlgn="base">
              <a:spcBef>
                <a:spcPct val="0"/>
              </a:spcBef>
              <a:spcAft>
                <a:spcPct val="0"/>
              </a:spcAft>
              <a:defRPr/>
            </a:pPr>
            <a:fld id="{99471A52-F52A-413E-9389-015E6582EBF5}" type="slidenum">
              <a:rPr lang="en-US" altLang="en-US" sz="1200"/>
              <a:pPr defTabSz="1329719" fontAlgn="base">
                <a:spcBef>
                  <a:spcPct val="0"/>
                </a:spcBef>
                <a:spcAft>
                  <a:spcPct val="0"/>
                </a:spcAft>
                <a:defRPr/>
              </a:pPr>
              <a:t>2</a:t>
            </a:fld>
            <a:endParaRPr lang="en-US" altLang="en-US" sz="12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same fiscal year in which Blue Waters  and  Yellowstone/NCAR are deployed, Stampede is accepted.   It, too, is completing its first year.   While  Yellowstone is designed to  serves a specific community, Stampede’s heterogeneous architecture is designed to support  multiple communities, over a thousand projects annually.</a:t>
            </a:r>
            <a:endParaRPr lang="en-US" dirty="0"/>
          </a:p>
        </p:txBody>
      </p:sp>
      <p:sp>
        <p:nvSpPr>
          <p:cNvPr id="4" name="Slide Number Placeholder 3"/>
          <p:cNvSpPr>
            <a:spLocks noGrp="1"/>
          </p:cNvSpPr>
          <p:nvPr>
            <p:ph type="sldNum" sz="quarter" idx="10"/>
          </p:nvPr>
        </p:nvSpPr>
        <p:spPr/>
        <p:txBody>
          <a:bodyPr/>
          <a:lstStyle/>
          <a:p>
            <a:pPr>
              <a:defRPr/>
            </a:pPr>
            <a:fld id="{43279D9D-F0C8-4CFD-98D4-A87D607EEEF3}" type="slidenum">
              <a:rPr lang="en-US" smtClean="0">
                <a:solidFill>
                  <a:prstClr val="black"/>
                </a:solidFill>
              </a:rPr>
              <a:pPr>
                <a:defRPr/>
              </a:pPr>
              <a:t>24</a:t>
            </a:fld>
            <a:endParaRPr lang="en-US" dirty="0">
              <a:solidFill>
                <a:prstClr val="black"/>
              </a:solidFill>
            </a:endParaRPr>
          </a:p>
        </p:txBody>
      </p:sp>
    </p:spTree>
    <p:extLst>
      <p:ext uri="{BB962C8B-B14F-4D97-AF65-F5344CB8AC3E}">
        <p14:creationId xmlns:p14="http://schemas.microsoft.com/office/powerpoint/2010/main" val="2760825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52DBF0-6FA8-4C5B-9FC9-AE99F81DEC56}" type="slidenum">
              <a:rPr lang="en-US" smtClean="0"/>
              <a:t>25</a:t>
            </a:fld>
            <a:endParaRPr lang="en-US"/>
          </a:p>
        </p:txBody>
      </p:sp>
    </p:spTree>
    <p:extLst>
      <p:ext uri="{BB962C8B-B14F-4D97-AF65-F5344CB8AC3E}">
        <p14:creationId xmlns:p14="http://schemas.microsoft.com/office/powerpoint/2010/main" val="32889045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52DBF0-6FA8-4C5B-9FC9-AE99F81DEC56}" type="slidenum">
              <a:rPr lang="en-US" smtClean="0"/>
              <a:t>27</a:t>
            </a:fld>
            <a:endParaRPr lang="en-US"/>
          </a:p>
        </p:txBody>
      </p:sp>
    </p:spTree>
    <p:extLst>
      <p:ext uri="{BB962C8B-B14F-4D97-AF65-F5344CB8AC3E}">
        <p14:creationId xmlns:p14="http://schemas.microsoft.com/office/powerpoint/2010/main" val="820487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A21B20-5567-F447-94DD-57801F24D251}"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671165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does not include NCAR</a:t>
            </a:r>
            <a:r>
              <a:rPr lang="en-US" baseline="0" dirty="0" smtClean="0"/>
              <a:t> or </a:t>
            </a:r>
            <a:r>
              <a:rPr lang="en-US" baseline="0" dirty="0" err="1" smtClean="0"/>
              <a:t>Bluewaters</a:t>
            </a:r>
            <a:r>
              <a:rPr lang="en-US" baseline="0" dirty="0" smtClean="0"/>
              <a:t>.</a:t>
            </a:r>
          </a:p>
          <a:p>
            <a:endParaRPr lang="en-US" baseline="0" dirty="0" smtClean="0"/>
          </a:p>
          <a:p>
            <a:r>
              <a:rPr lang="en-US" dirty="0" smtClean="0"/>
              <a:t>The number of active users is cumulative quarterly, if one looks at it annually, the number of annual active users increases to 5,000.  </a:t>
            </a:r>
            <a:endParaRPr lang="en-US" dirty="0"/>
          </a:p>
        </p:txBody>
      </p:sp>
      <p:sp>
        <p:nvSpPr>
          <p:cNvPr id="4" name="Slide Number Placeholder 3"/>
          <p:cNvSpPr>
            <a:spLocks noGrp="1"/>
          </p:cNvSpPr>
          <p:nvPr>
            <p:ph type="sldNum" sz="quarter" idx="10"/>
          </p:nvPr>
        </p:nvSpPr>
        <p:spPr/>
        <p:txBody>
          <a:bodyPr/>
          <a:lstStyle/>
          <a:p>
            <a:fld id="{4952DBF0-6FA8-4C5B-9FC9-AE99F81DEC56}"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41401811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 log scale</a:t>
            </a:r>
            <a:endParaRPr lang="en-US" dirty="0"/>
          </a:p>
        </p:txBody>
      </p:sp>
      <p:sp>
        <p:nvSpPr>
          <p:cNvPr id="4" name="Slide Number Placeholder 3"/>
          <p:cNvSpPr>
            <a:spLocks noGrp="1"/>
          </p:cNvSpPr>
          <p:nvPr>
            <p:ph type="sldNum" sz="quarter" idx="10"/>
          </p:nvPr>
        </p:nvSpPr>
        <p:spPr/>
        <p:txBody>
          <a:bodyPr/>
          <a:lstStyle/>
          <a:p>
            <a:fld id="{4952DBF0-6FA8-4C5B-9FC9-AE99F81DEC56}"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7870016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EC7708-C69F-4F4E-9E53-8C8812BEA7C6}" type="slidenum">
              <a:rPr lang="en-US" smtClean="0"/>
              <a:t>35</a:t>
            </a:fld>
            <a:endParaRPr lang="en-US"/>
          </a:p>
        </p:txBody>
      </p:sp>
    </p:spTree>
    <p:extLst>
      <p:ext uri="{BB962C8B-B14F-4D97-AF65-F5344CB8AC3E}">
        <p14:creationId xmlns:p14="http://schemas.microsoft.com/office/powerpoint/2010/main" val="9289573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CA767-981B-4048-96DF-22E78A431D9F}" type="slidenum">
              <a:rPr lang="en-US" smtClean="0"/>
              <a:t>36</a:t>
            </a:fld>
            <a:endParaRPr lang="en-US"/>
          </a:p>
        </p:txBody>
      </p:sp>
    </p:spTree>
    <p:extLst>
      <p:ext uri="{BB962C8B-B14F-4D97-AF65-F5344CB8AC3E}">
        <p14:creationId xmlns:p14="http://schemas.microsoft.com/office/powerpoint/2010/main" val="31518715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4BF04EF-D5D4-1240-9BA7-6DA9BC1548C3}" type="slidenum">
              <a:rPr lang="en-US" smtClean="0"/>
              <a:pPr/>
              <a:t>37</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EFD28B8-678F-4F26-B6AC-5DCEFDBC113C}" type="slidenum">
              <a:rPr lang="en-US" smtClean="0"/>
              <a:pPr/>
              <a:t>38</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p:cNvSpPr>
          <p:nvPr>
            <p:ph type="sldImg"/>
          </p:nvPr>
        </p:nvSpPr>
        <p:spPr>
          <a:ln/>
        </p:spPr>
      </p:sp>
      <p:sp>
        <p:nvSpPr>
          <p:cNvPr id="18435" name="Notes Placeholder 2"/>
          <p:cNvSpPr>
            <a:spLocks noGrp="1"/>
          </p:cNvSpPr>
          <p:nvPr>
            <p:ph type="body" idx="1"/>
          </p:nvPr>
        </p:nvSpPr>
        <p:spPr>
          <a:noFill/>
          <a:ln/>
        </p:spPr>
        <p:txBody>
          <a:bodyPr/>
          <a:lstStyle/>
          <a:p>
            <a:r>
              <a:rPr lang="en-US" dirty="0" smtClean="0"/>
              <a:t>ACI through</a:t>
            </a:r>
            <a:r>
              <a:rPr lang="en-US" baseline="0" dirty="0" smtClean="0"/>
              <a:t> its engagement with CLG, with directorates, has developed visions, initiatives, plans and activities within its four key thrust areas.</a:t>
            </a:r>
          </a:p>
          <a:p>
            <a:endParaRPr lang="en-US" baseline="0" dirty="0" smtClean="0"/>
          </a:p>
          <a:p>
            <a:r>
              <a:rPr lang="en-US" baseline="0" dirty="0" smtClean="0"/>
              <a:t>Individually clusters have taken on the issues of sustainability, LWD, point to point activities (e.g. LIGO and computing, International collaborations in data and software, security for facilities.</a:t>
            </a:r>
          </a:p>
          <a:p>
            <a:endParaRPr lang="en-US" baseline="0" dirty="0" smtClean="0"/>
          </a:p>
          <a:p>
            <a:r>
              <a:rPr lang="en-US" baseline="0" dirty="0" smtClean="0"/>
              <a:t>ACI has demonstrated the ability to work effectively in a multidisciplinary fashion with other directorates.</a:t>
            </a:r>
          </a:p>
          <a:p>
            <a:endParaRPr lang="en-US" baseline="0" dirty="0" smtClean="0"/>
          </a:p>
          <a:p>
            <a:r>
              <a:rPr lang="en-US" baseline="0" dirty="0" smtClean="0"/>
              <a:t>It should not move to advance  the collaborative capabilities of cohesiveness of NSF’s CI.</a:t>
            </a:r>
            <a:endParaRPr lang="en-US" dirty="0" smtClean="0"/>
          </a:p>
        </p:txBody>
      </p:sp>
      <p:sp>
        <p:nvSpPr>
          <p:cNvPr id="18436" name="Slide Number Placeholder 3"/>
          <p:cNvSpPr>
            <a:spLocks noGrp="1"/>
          </p:cNvSpPr>
          <p:nvPr>
            <p:ph type="sldNum" sz="quarter" idx="5"/>
          </p:nvPr>
        </p:nvSpPr>
        <p:spPr>
          <a:xfrm>
            <a:off x="3970939" y="8829676"/>
            <a:ext cx="3037840" cy="465137"/>
          </a:xfrm>
          <a:prstGeom prst="rect">
            <a:avLst/>
          </a:prstGeom>
          <a:noFill/>
        </p:spPr>
        <p:txBody>
          <a:bodyPr/>
          <a:lstStyle/>
          <a:p>
            <a:fld id="{BE4D51B2-934F-4B45-91B1-3D4EFDB4D74D}" type="slidenum">
              <a:rPr lang="en-US" smtClean="0">
                <a:solidFill>
                  <a:prstClr val="black"/>
                </a:solidFill>
                <a:ea typeface="Arial" charset="0"/>
                <a:cs typeface="Arial" charset="0"/>
              </a:rPr>
              <a:pPr/>
              <a:t>3</a:t>
            </a:fld>
            <a:endParaRPr lang="en-US" dirty="0" smtClean="0">
              <a:solidFill>
                <a:prstClr val="black"/>
              </a:solidFill>
              <a:ea typeface="Arial" charset="0"/>
              <a:cs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17 March, John </a:t>
            </a:r>
            <a:r>
              <a:rPr lang="en-US" dirty="0" err="1" smtClean="0"/>
              <a:t>Kovac</a:t>
            </a:r>
            <a:r>
              <a:rPr lang="en-US" dirty="0" smtClean="0"/>
              <a:t> announced to the world that he and his team of radio astronomers had </a:t>
            </a:r>
            <a:r>
              <a:rPr lang="en-US" dirty="0" smtClean="0">
                <a:hlinkClick r:id="rId3"/>
              </a:rPr>
              <a:t>found the imprint of gravitational waves from the Big Bang</a:t>
            </a:r>
            <a:r>
              <a:rPr lang="en-US" dirty="0" smtClean="0"/>
              <a:t>. They did so by looking at the cosmic microwave background (CMB), sometimes called the 'afterglow' of the Big Bang, using BICEP2, a telescope experiment based at the South Pole. </a:t>
            </a:r>
            <a:endParaRPr lang="en-US" dirty="0"/>
          </a:p>
        </p:txBody>
      </p:sp>
      <p:sp>
        <p:nvSpPr>
          <p:cNvPr id="4" name="Slide Number Placeholder 3"/>
          <p:cNvSpPr>
            <a:spLocks noGrp="1"/>
          </p:cNvSpPr>
          <p:nvPr>
            <p:ph type="sldNum" sz="quarter" idx="10"/>
          </p:nvPr>
        </p:nvSpPr>
        <p:spPr/>
        <p:txBody>
          <a:bodyPr/>
          <a:lstStyle/>
          <a:p>
            <a:fld id="{13ACCB90-83EE-9749-85CB-FADF05577015}" type="slidenum">
              <a:rPr lang="en-US" smtClean="0"/>
              <a:pPr/>
              <a:t>40</a:t>
            </a:fld>
            <a:endParaRPr lang="en-US"/>
          </a:p>
        </p:txBody>
      </p:sp>
    </p:spTree>
    <p:extLst>
      <p:ext uri="{BB962C8B-B14F-4D97-AF65-F5344CB8AC3E}">
        <p14:creationId xmlns:p14="http://schemas.microsoft.com/office/powerpoint/2010/main" val="34761667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This REU Site was funded in FY14.</a:t>
            </a:r>
          </a:p>
          <a:p>
            <a:endParaRPr lang="en-US" dirty="0"/>
          </a:p>
        </p:txBody>
      </p:sp>
      <p:sp>
        <p:nvSpPr>
          <p:cNvPr id="4" name="Slide Number Placeholder 3"/>
          <p:cNvSpPr>
            <a:spLocks noGrp="1"/>
          </p:cNvSpPr>
          <p:nvPr>
            <p:ph type="sldNum" sz="quarter" idx="10"/>
          </p:nvPr>
        </p:nvSpPr>
        <p:spPr/>
        <p:txBody>
          <a:bodyPr/>
          <a:lstStyle/>
          <a:p>
            <a:fld id="{4952DBF0-6FA8-4C5B-9FC9-AE99F81DEC56}" type="slidenum">
              <a:rPr lang="en-US" smtClean="0"/>
              <a:pPr/>
              <a:t>41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fontScale="85000" lnSpcReduction="20000"/>
          </a:bodyPr>
          <a:lstStyle/>
          <a:p>
            <a:pPr marL="291179" indent="-291179" defTabSz="931774" fontAlgn="base">
              <a:spcBef>
                <a:spcPct val="30000"/>
              </a:spcBef>
              <a:spcAft>
                <a:spcPct val="0"/>
              </a:spcAft>
              <a:buFont typeface="Arial"/>
              <a:buChar char="•"/>
              <a:defRPr/>
            </a:pPr>
            <a:r>
              <a:rPr lang="en-US" sz="1600" dirty="0"/>
              <a:t>Advances in computing, information and communication technologies continue to transform scientific and engineering research and practice. Cyberinfrastructure has increasingly become a critical component of the R&amp;D ecosystem.</a:t>
            </a:r>
          </a:p>
          <a:p>
            <a:pPr marL="349415" indent="-349415" defTabSz="931774" fontAlgn="base">
              <a:spcBef>
                <a:spcPct val="30000"/>
              </a:spcBef>
              <a:spcAft>
                <a:spcPct val="0"/>
              </a:spcAft>
              <a:buFont typeface="Arial"/>
              <a:buChar char="•"/>
              <a:defRPr/>
            </a:pPr>
            <a:r>
              <a:rPr lang="en-US" sz="1600" dirty="0">
                <a:solidFill>
                  <a:srgbClr val="000000"/>
                </a:solidFill>
                <a:cs typeface="Arial"/>
                <a:sym typeface="Wingdings"/>
              </a:rPr>
              <a:t>Advanced cyberinfrastructure will accelerate the pace of discovery and innovation in all areas of inquiry </a:t>
            </a:r>
            <a:r>
              <a:rPr lang="en-US" sz="1600" dirty="0">
                <a:solidFill>
                  <a:srgbClr val="000000"/>
                </a:solidFill>
                <a:cs typeface="Arial"/>
              </a:rPr>
              <a:t>and enables a platform on which cross- and inter-disciplinary research thrives.</a:t>
            </a:r>
            <a:endParaRPr lang="en-US" sz="1600" dirty="0">
              <a:solidFill>
                <a:srgbClr val="000000"/>
              </a:solidFill>
              <a:cs typeface="Arial"/>
              <a:sym typeface="Wingdings"/>
            </a:endParaRPr>
          </a:p>
          <a:p>
            <a:pPr marL="349415" indent="-349415" defTabSz="931774" fontAlgn="base">
              <a:spcBef>
                <a:spcPct val="30000"/>
              </a:spcBef>
              <a:spcAft>
                <a:spcPct val="0"/>
              </a:spcAft>
              <a:buFont typeface="Arial"/>
              <a:buChar char="•"/>
              <a:defRPr/>
            </a:pPr>
            <a:r>
              <a:rPr lang="en-US" sz="1600" dirty="0"/>
              <a:t>As a result, the deployment and use of cyberinfrastructure across the entire spectrum of science, engineering, and education continues to expand each year. </a:t>
            </a:r>
          </a:p>
          <a:p>
            <a:endParaRPr lang="en-US" sz="1600" dirty="0"/>
          </a:p>
          <a:p>
            <a:r>
              <a:rPr lang="en-US" sz="1600" dirty="0"/>
              <a:t>Achieving the NSF vision for advanced CI requires synergy among 3 types of activities:</a:t>
            </a:r>
          </a:p>
          <a:p>
            <a:pPr marL="349415" indent="-349415" defTabSz="931774" fontAlgn="base">
              <a:spcBef>
                <a:spcPct val="30000"/>
              </a:spcBef>
              <a:spcAft>
                <a:spcPct val="0"/>
              </a:spcAft>
              <a:buFont typeface="+mj-lt"/>
              <a:buAutoNum type="arabicPeriod"/>
              <a:defRPr/>
            </a:pPr>
            <a:r>
              <a:rPr lang="en-US" sz="1600" b="1" i="1" dirty="0"/>
              <a:t>R&amp;D </a:t>
            </a:r>
            <a:r>
              <a:rPr lang="en-US" sz="1600" b="1" dirty="0"/>
              <a:t>to enhance technical and social effectiveness of future CI environments</a:t>
            </a:r>
          </a:p>
          <a:p>
            <a:pPr marL="349415" indent="-349415" defTabSz="931774" fontAlgn="base">
              <a:spcBef>
                <a:spcPct val="30000"/>
              </a:spcBef>
              <a:spcAft>
                <a:spcPct val="0"/>
              </a:spcAft>
              <a:buFont typeface="+mj-lt"/>
              <a:buAutoNum type="arabicPeriod"/>
              <a:defRPr/>
            </a:pPr>
            <a:r>
              <a:rPr lang="en-US" sz="1600" b="1" i="1" dirty="0"/>
              <a:t>Transformative Application </a:t>
            </a:r>
            <a:r>
              <a:rPr lang="en-US" sz="1600" b="1" dirty="0"/>
              <a:t>to enhance discovery &amp; learning</a:t>
            </a:r>
          </a:p>
          <a:p>
            <a:pPr marL="349415" indent="-349415" defTabSz="931774" fontAlgn="base">
              <a:spcBef>
                <a:spcPct val="30000"/>
              </a:spcBef>
              <a:spcAft>
                <a:spcPct val="0"/>
              </a:spcAft>
              <a:buFont typeface="+mj-lt"/>
              <a:buAutoNum type="arabicPeriod"/>
              <a:defRPr/>
            </a:pPr>
            <a:r>
              <a:rPr lang="en-US" sz="1600" b="1" i="1" dirty="0"/>
              <a:t>Provisioning</a:t>
            </a:r>
            <a:r>
              <a:rPr lang="en-US" sz="1600" b="1" dirty="0"/>
              <a:t> to create, deploy, and operate advanced CI</a:t>
            </a:r>
          </a:p>
          <a:p>
            <a:pPr marL="291179" indent="-291179" defTabSz="931774" fontAlgn="base">
              <a:spcBef>
                <a:spcPct val="30000"/>
              </a:spcBef>
              <a:spcAft>
                <a:spcPct val="0"/>
              </a:spcAft>
              <a:buFont typeface="Arial"/>
              <a:buChar char="•"/>
              <a:defRPr/>
            </a:pPr>
            <a:endParaRPr lang="en-US" sz="1600" dirty="0"/>
          </a:p>
          <a:p>
            <a:r>
              <a:rPr lang="en-US" sz="1600" dirty="0"/>
              <a:t>Borromean Ring: The three rings taken together are inseparable, but remove any one ring and the other two fall apart.</a:t>
            </a:r>
          </a:p>
          <a:p>
            <a:endParaRPr lang="en-US" sz="1600" dirty="0"/>
          </a:p>
        </p:txBody>
      </p:sp>
      <p:sp>
        <p:nvSpPr>
          <p:cNvPr id="4" name="Slide Number Placeholder 3"/>
          <p:cNvSpPr>
            <a:spLocks noGrp="1"/>
          </p:cNvSpPr>
          <p:nvPr>
            <p:ph type="sldNum" sz="quarter" idx="10"/>
          </p:nvPr>
        </p:nvSpPr>
        <p:spPr/>
        <p:txBody>
          <a:bodyPr/>
          <a:lstStyle/>
          <a:p>
            <a:pPr>
              <a:defRPr/>
            </a:pPr>
            <a:fld id="{43279D9D-F0C8-4CFD-98D4-A87D607EEEF3}" type="slidenum">
              <a:rPr lang="en-US" smtClean="0"/>
              <a:pPr>
                <a:defRPr/>
              </a:pPr>
              <a:t>45</a:t>
            </a:fld>
            <a:endParaRPr lang="en-US" dirty="0"/>
          </a:p>
        </p:txBody>
      </p:sp>
    </p:spTree>
    <p:extLst>
      <p:ext uri="{BB962C8B-B14F-4D97-AF65-F5344CB8AC3E}">
        <p14:creationId xmlns:p14="http://schemas.microsoft.com/office/powerpoint/2010/main" val="3665953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7D22428A-308F-4395-858C-72FA3448A150}" type="slidenum">
              <a:rPr lang="en-US" smtClean="0">
                <a:solidFill>
                  <a:prstClr val="black"/>
                </a:solidFill>
              </a:rPr>
              <a:pPr/>
              <a:t>4</a:t>
            </a:fld>
            <a:endParaRPr lang="en-US" dirty="0" smtClean="0">
              <a:solidFill>
                <a:prstClr val="black"/>
              </a:solidFill>
            </a:endParaRPr>
          </a:p>
        </p:txBody>
      </p:sp>
      <p:sp>
        <p:nvSpPr>
          <p:cNvPr id="80899" name="Rectangle 2"/>
          <p:cNvSpPr>
            <a:spLocks noGrp="1" noRot="1" noChangeAspect="1" noChangeArrowheads="1" noTextEdit="1"/>
          </p:cNvSpPr>
          <p:nvPr>
            <p:ph type="sldImg"/>
          </p:nvPr>
        </p:nvSpPr>
        <p:spPr>
          <a:xfrm>
            <a:off x="1181100" y="696913"/>
            <a:ext cx="4648200" cy="3486150"/>
          </a:xfrm>
          <a:ln/>
        </p:spPr>
      </p:sp>
      <p:sp>
        <p:nvSpPr>
          <p:cNvPr id="8090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3279D9D-F0C8-4CFD-98D4-A87D607EEEF3}" type="slidenum">
              <a:rPr lang="en-US" smtClean="0"/>
              <a:pPr>
                <a:defRPr/>
              </a:pPr>
              <a:t>5</a:t>
            </a:fld>
            <a:endParaRPr lang="en-US" dirty="0"/>
          </a:p>
        </p:txBody>
      </p:sp>
    </p:spTree>
    <p:extLst>
      <p:ext uri="{BB962C8B-B14F-4D97-AF65-F5344CB8AC3E}">
        <p14:creationId xmlns:p14="http://schemas.microsoft.com/office/powerpoint/2010/main" val="3513056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endParaRPr lang="en-US" baseline="0" dirty="0" smtClean="0"/>
          </a:p>
          <a:p>
            <a:pPr defTabSz="914166">
              <a:lnSpc>
                <a:spcPct val="110000"/>
              </a:lnSpc>
              <a:defRPr/>
            </a:pPr>
            <a:r>
              <a:rPr lang="en-US" sz="1600" dirty="0">
                <a:solidFill>
                  <a:srgbClr val="000000"/>
                </a:solidFill>
                <a:latin typeface="Arial"/>
                <a:cs typeface="Arial"/>
                <a:sym typeface="Wingdings"/>
              </a:rPr>
              <a:t>Advanced cyberinfrastructure will accelerate the pace of discovery and innovation in all areas of inquiry.</a:t>
            </a:r>
          </a:p>
          <a:p>
            <a:pPr defTabSz="914166">
              <a:lnSpc>
                <a:spcPct val="110000"/>
              </a:lnSpc>
              <a:defRPr/>
            </a:pPr>
            <a:endParaRPr lang="en-US" sz="1600" dirty="0">
              <a:solidFill>
                <a:srgbClr val="000000"/>
              </a:solidFill>
              <a:latin typeface="Arial"/>
              <a:cs typeface="Arial"/>
            </a:endParaRPr>
          </a:p>
          <a:p>
            <a:pPr defTabSz="914166">
              <a:lnSpc>
                <a:spcPct val="110000"/>
              </a:lnSpc>
              <a:defRPr/>
            </a:pPr>
            <a:r>
              <a:rPr lang="en-US" sz="1600" dirty="0">
                <a:solidFill>
                  <a:srgbClr val="000000"/>
                </a:solidFill>
                <a:latin typeface="Arial"/>
                <a:cs typeface="Arial"/>
              </a:rPr>
              <a:t>Cross- and inter-disciplinary research is pushed by advances in IT and pulled by the expanding complexity, scope, and scale of global priorities.</a:t>
            </a:r>
          </a:p>
          <a:p>
            <a:endParaRPr lang="en-US" sz="1600" dirty="0"/>
          </a:p>
        </p:txBody>
      </p:sp>
      <p:sp>
        <p:nvSpPr>
          <p:cNvPr id="4" name="Slide Number Placeholder 3"/>
          <p:cNvSpPr>
            <a:spLocks noGrp="1"/>
          </p:cNvSpPr>
          <p:nvPr>
            <p:ph type="sldNum" sz="quarter" idx="10"/>
          </p:nvPr>
        </p:nvSpPr>
        <p:spPr/>
        <p:txBody>
          <a:bodyPr/>
          <a:lstStyle/>
          <a:p>
            <a:fld id="{BEFD28B8-678F-4F26-B6AC-5DCEFDBC113C}"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3279D9D-F0C8-4CFD-98D4-A87D607EEEF3}" type="slidenum">
              <a:rPr lang="en-US" smtClean="0"/>
              <a:pPr>
                <a:defRPr/>
              </a:pPr>
              <a:t>8</a:t>
            </a:fld>
            <a:endParaRPr lang="en-US" dirty="0"/>
          </a:p>
        </p:txBody>
      </p:sp>
    </p:spTree>
    <p:extLst>
      <p:ext uri="{BB962C8B-B14F-4D97-AF65-F5344CB8AC3E}">
        <p14:creationId xmlns:p14="http://schemas.microsoft.com/office/powerpoint/2010/main" val="3216365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opportunities to:  </a:t>
            </a:r>
          </a:p>
          <a:p>
            <a:r>
              <a:rPr lang="en-US" dirty="0" smtClean="0"/>
              <a:t>Increase synergies between data-producing instruments and simulations in real-time</a:t>
            </a:r>
          </a:p>
          <a:p>
            <a:pPr lvl="1"/>
            <a:r>
              <a:rPr lang="en-US" dirty="0" smtClean="0"/>
              <a:t>Grow existing infrastructure and introduce novel capabilities directly responding to the emerging grand challenge needs derived from new and existing communities </a:t>
            </a:r>
          </a:p>
          <a:p>
            <a:r>
              <a:rPr lang="en-US" dirty="0" smtClean="0"/>
              <a:t>Develop a more holistic ecosystem of data, computation, networking and learning workflows</a:t>
            </a:r>
          </a:p>
          <a:p>
            <a:pPr lvl="1"/>
            <a:r>
              <a:rPr lang="en-US" dirty="0" smtClean="0"/>
              <a:t>Create new, large-scale, next-generation data resources and relevant analytic techniques </a:t>
            </a:r>
          </a:p>
          <a:p>
            <a:endParaRPr lang="en-US" b="1" dirty="0" smtClean="0">
              <a:effectLst/>
            </a:endParaRPr>
          </a:p>
          <a:p>
            <a:endParaRPr lang="en-US" b="1" dirty="0" smtClean="0">
              <a:effectLst/>
            </a:endParaRPr>
          </a:p>
          <a:p>
            <a:endParaRPr lang="en-US" b="1" dirty="0" smtClean="0">
              <a:effectLst/>
            </a:endParaRPr>
          </a:p>
          <a:p>
            <a:endParaRPr lang="en-US" b="1" dirty="0" smtClean="0">
              <a:effectLst/>
            </a:endParaRPr>
          </a:p>
          <a:p>
            <a:endParaRPr lang="en-US" b="1" dirty="0" smtClean="0">
              <a:effectLst/>
            </a:endParaRPr>
          </a:p>
          <a:p>
            <a:r>
              <a:rPr lang="en-US" b="1" dirty="0" smtClean="0">
                <a:effectLst/>
              </a:rPr>
              <a:t>Document Title</a:t>
            </a:r>
            <a:r>
              <a:rPr lang="en-US" dirty="0" smtClean="0">
                <a:effectLst/>
              </a:rPr>
              <a:t>: Growth of climate modeling (DI02411) </a:t>
            </a:r>
            <a:br>
              <a:rPr lang="en-US" dirty="0" smtClean="0">
                <a:effectLst/>
              </a:rPr>
            </a:br>
            <a:r>
              <a:rPr lang="en-US" b="1" dirty="0" smtClean="0">
                <a:effectLst/>
              </a:rPr>
              <a:t>Description</a:t>
            </a:r>
            <a:r>
              <a:rPr lang="en-US" dirty="0" smtClean="0">
                <a:effectLst/>
              </a:rPr>
              <a:t>: The complexity of global climate models has increased enormously over the last four decades, as shown in this graphic. The most powerful models, such as the Community Earth System Model (developed by scientists at the Department of Energy and NCAR with colleagues at other organizations), now have the capability of simulating a broad range of atmospheric processes, such as the impact of marine ecosystems on the atmosphere. </a:t>
            </a:r>
            <a:endParaRPr lang="en-US" dirty="0"/>
          </a:p>
        </p:txBody>
      </p:sp>
      <p:sp>
        <p:nvSpPr>
          <p:cNvPr id="4" name="Slide Number Placeholder 3"/>
          <p:cNvSpPr>
            <a:spLocks noGrp="1"/>
          </p:cNvSpPr>
          <p:nvPr>
            <p:ph type="sldNum" sz="quarter" idx="10"/>
          </p:nvPr>
        </p:nvSpPr>
        <p:spPr/>
        <p:txBody>
          <a:bodyPr/>
          <a:lstStyle/>
          <a:p>
            <a:fld id="{B6382035-EFE9-40F3-926E-2B4CFD80CB8D}"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524125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3550" eaLnBrk="0" hangingPunct="0">
              <a:spcBef>
                <a:spcPct val="30000"/>
              </a:spcBef>
              <a:defRPr sz="1200">
                <a:solidFill>
                  <a:schemeClr val="tx1"/>
                </a:solidFill>
                <a:latin typeface="Times" charset="0"/>
                <a:ea typeface="MS PGothic" pitchFamily="34" charset="-128"/>
              </a:defRPr>
            </a:lvl1pPr>
            <a:lvl2pPr marL="742950" indent="-285750" defTabSz="463550" eaLnBrk="0" hangingPunct="0">
              <a:spcBef>
                <a:spcPct val="30000"/>
              </a:spcBef>
              <a:defRPr sz="1200">
                <a:solidFill>
                  <a:schemeClr val="tx1"/>
                </a:solidFill>
                <a:latin typeface="Times" charset="0"/>
                <a:ea typeface="MS PGothic" pitchFamily="34" charset="-128"/>
              </a:defRPr>
            </a:lvl2pPr>
            <a:lvl3pPr marL="1143000" indent="-228600" defTabSz="463550" eaLnBrk="0" hangingPunct="0">
              <a:spcBef>
                <a:spcPct val="30000"/>
              </a:spcBef>
              <a:defRPr sz="1200">
                <a:solidFill>
                  <a:schemeClr val="tx1"/>
                </a:solidFill>
                <a:latin typeface="Times" charset="0"/>
                <a:ea typeface="MS PGothic" pitchFamily="34" charset="-128"/>
              </a:defRPr>
            </a:lvl3pPr>
            <a:lvl4pPr marL="1600200" indent="-228600" defTabSz="463550" eaLnBrk="0" hangingPunct="0">
              <a:spcBef>
                <a:spcPct val="30000"/>
              </a:spcBef>
              <a:defRPr sz="1200">
                <a:solidFill>
                  <a:schemeClr val="tx1"/>
                </a:solidFill>
                <a:latin typeface="Times" charset="0"/>
                <a:ea typeface="MS PGothic" pitchFamily="34" charset="-128"/>
              </a:defRPr>
            </a:lvl4pPr>
            <a:lvl5pPr marL="2057400" indent="-228600" defTabSz="463550" eaLnBrk="0" hangingPunct="0">
              <a:spcBef>
                <a:spcPct val="30000"/>
              </a:spcBef>
              <a:defRPr sz="1200">
                <a:solidFill>
                  <a:schemeClr val="tx1"/>
                </a:solidFill>
                <a:latin typeface="Times" charset="0"/>
                <a:ea typeface="MS PGothic" pitchFamily="34" charset="-128"/>
              </a:defRPr>
            </a:lvl5pPr>
            <a:lvl6pPr marL="2514600" indent="-228600" defTabSz="463550" eaLnBrk="0" fontAlgn="base" hangingPunct="0">
              <a:spcBef>
                <a:spcPct val="30000"/>
              </a:spcBef>
              <a:spcAft>
                <a:spcPct val="0"/>
              </a:spcAft>
              <a:defRPr sz="1200">
                <a:solidFill>
                  <a:schemeClr val="tx1"/>
                </a:solidFill>
                <a:latin typeface="Times" charset="0"/>
                <a:ea typeface="MS PGothic" pitchFamily="34" charset="-128"/>
              </a:defRPr>
            </a:lvl6pPr>
            <a:lvl7pPr marL="2971800" indent="-228600" defTabSz="463550" eaLnBrk="0" fontAlgn="base" hangingPunct="0">
              <a:spcBef>
                <a:spcPct val="30000"/>
              </a:spcBef>
              <a:spcAft>
                <a:spcPct val="0"/>
              </a:spcAft>
              <a:defRPr sz="1200">
                <a:solidFill>
                  <a:schemeClr val="tx1"/>
                </a:solidFill>
                <a:latin typeface="Times" charset="0"/>
                <a:ea typeface="MS PGothic" pitchFamily="34" charset="-128"/>
              </a:defRPr>
            </a:lvl7pPr>
            <a:lvl8pPr marL="3429000" indent="-228600" defTabSz="463550" eaLnBrk="0" fontAlgn="base" hangingPunct="0">
              <a:spcBef>
                <a:spcPct val="30000"/>
              </a:spcBef>
              <a:spcAft>
                <a:spcPct val="0"/>
              </a:spcAft>
              <a:defRPr sz="1200">
                <a:solidFill>
                  <a:schemeClr val="tx1"/>
                </a:solidFill>
                <a:latin typeface="Times" charset="0"/>
                <a:ea typeface="MS PGothic" pitchFamily="34" charset="-128"/>
              </a:defRPr>
            </a:lvl8pPr>
            <a:lvl9pPr marL="3886200" indent="-228600" defTabSz="463550" eaLnBrk="0" fontAlgn="base" hangingPunct="0">
              <a:spcBef>
                <a:spcPct val="30000"/>
              </a:spcBef>
              <a:spcAft>
                <a:spcPct val="0"/>
              </a:spcAft>
              <a:defRPr sz="1200">
                <a:solidFill>
                  <a:schemeClr val="tx1"/>
                </a:solidFill>
                <a:latin typeface="Times" charset="0"/>
                <a:ea typeface="MS PGothic" pitchFamily="34" charset="-128"/>
              </a:defRPr>
            </a:lvl9pPr>
          </a:lstStyle>
          <a:p>
            <a:pPr>
              <a:spcBef>
                <a:spcPct val="0"/>
              </a:spcBef>
            </a:pPr>
            <a:fld id="{0A76D848-9494-406D-BC19-A4226BB05878}" type="slidenum">
              <a:rPr lang="en-US" altLang="en-US"/>
              <a:pPr>
                <a:spcBef>
                  <a:spcPct val="0"/>
                </a:spcBef>
              </a:pPr>
              <a:t>11</a:t>
            </a:fld>
            <a:endParaRPr lang="en-US" alt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cstate="print"/>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fld id="{8FFBC74C-4CFC-4655-911E-135BD630FADC}" type="slidenum">
              <a:rPr lang="en-US" smtClean="0">
                <a:solidFill>
                  <a:srgbClr val="1B3861"/>
                </a:solidFill>
              </a:rPr>
              <a:pPr/>
              <a:t>‹#›</a:t>
            </a:fld>
            <a:endParaRPr lang="en-US">
              <a:solidFill>
                <a:srgbClr val="1B3861"/>
              </a:solidFill>
            </a:endParaRPr>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en-US" smtClean="0"/>
              <a:t>Click to edit Master title style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B16F68F0-7CA0-4168-8ADF-5443AD3A084E}" type="datetime1">
              <a:rPr lang="en-US" smtClean="0">
                <a:solidFill>
                  <a:srgbClr val="38ABED"/>
                </a:solidFill>
              </a:rPr>
              <a:t>9/24/2014</a:t>
            </a:fld>
            <a:endParaRPr lang="en-US">
              <a:solidFill>
                <a:srgbClr val="38ABED"/>
              </a:solidFill>
            </a:endParaRPr>
          </a:p>
        </p:txBody>
      </p:sp>
      <p:sp>
        <p:nvSpPr>
          <p:cNvPr id="5" name="Footer Placeholder 4"/>
          <p:cNvSpPr>
            <a:spLocks noGrp="1"/>
          </p:cNvSpPr>
          <p:nvPr>
            <p:ph type="ftr" sz="quarter" idx="11"/>
          </p:nvPr>
        </p:nvSpPr>
        <p:spPr/>
        <p:txBody>
          <a:bodyPr/>
          <a:lstStyle/>
          <a:p>
            <a:endParaRPr lang="en-US">
              <a:solidFill>
                <a:srgbClr val="38ABED"/>
              </a:solidFill>
            </a:endParaRPr>
          </a:p>
        </p:txBody>
      </p:sp>
    </p:spTree>
    <p:extLst>
      <p:ext uri="{BB962C8B-B14F-4D97-AF65-F5344CB8AC3E}">
        <p14:creationId xmlns:p14="http://schemas.microsoft.com/office/powerpoint/2010/main" val="82404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cstate="print"/>
          <a:stretch>
            <a:fillRect/>
          </a:stretch>
        </p:blipFill>
        <p:spPr>
          <a:xfrm>
            <a:off x="150887" y="186645"/>
            <a:ext cx="8827266" cy="6483096"/>
          </a:xfrm>
          <a:prstGeom prst="rect">
            <a:avLst/>
          </a:prstGeom>
        </p:spPr>
      </p:pic>
      <p:sp>
        <p:nvSpPr>
          <p:cNvPr id="2" name="Date Placeholder 1"/>
          <p:cNvSpPr>
            <a:spLocks noGrp="1"/>
          </p:cNvSpPr>
          <p:nvPr>
            <p:ph type="dt" sz="half" idx="10"/>
          </p:nvPr>
        </p:nvSpPr>
        <p:spPr/>
        <p:txBody>
          <a:bodyPr/>
          <a:lstStyle/>
          <a:p>
            <a:fld id="{EA42E071-D6B5-4142-B455-CB6AA54CDFCD}" type="datetime1">
              <a:rPr lang="en-US" smtClean="0">
                <a:solidFill>
                  <a:srgbClr val="38ABED"/>
                </a:solidFill>
              </a:rPr>
              <a:t>9/24/2014</a:t>
            </a:fld>
            <a:endParaRPr lang="en-US">
              <a:solidFill>
                <a:srgbClr val="38ABED"/>
              </a:solidFill>
            </a:endParaRPr>
          </a:p>
        </p:txBody>
      </p:sp>
      <p:sp>
        <p:nvSpPr>
          <p:cNvPr id="3" name="Footer Placeholder 2"/>
          <p:cNvSpPr>
            <a:spLocks noGrp="1"/>
          </p:cNvSpPr>
          <p:nvPr>
            <p:ph type="ftr" sz="quarter" idx="11"/>
          </p:nvPr>
        </p:nvSpPr>
        <p:spPr/>
        <p:txBody>
          <a:bodyPr/>
          <a:lstStyle/>
          <a:p>
            <a:endParaRPr lang="en-US">
              <a:solidFill>
                <a:srgbClr val="38ABED"/>
              </a:solidFill>
            </a:endParaRPr>
          </a:p>
        </p:txBody>
      </p:sp>
      <p:sp>
        <p:nvSpPr>
          <p:cNvPr id="4" name="Slide Number Placeholder 3"/>
          <p:cNvSpPr>
            <a:spLocks noGrp="1"/>
          </p:cNvSpPr>
          <p:nvPr>
            <p:ph type="sldNum" sz="quarter" idx="12"/>
          </p:nvPr>
        </p:nvSpPr>
        <p:spPr/>
        <p:txBody>
          <a:bodyPr/>
          <a:lstStyle/>
          <a:p>
            <a:fld id="{8FFBC74C-4CFC-4655-911E-135BD630FADC}" type="slidenum">
              <a:rPr lang="en-US" smtClean="0">
                <a:solidFill>
                  <a:srgbClr val="1B3861"/>
                </a:solidFill>
              </a:rPr>
              <a:pPr/>
              <a:t>‹#›</a:t>
            </a:fld>
            <a:endParaRPr lang="en-US">
              <a:solidFill>
                <a:srgbClr val="1B3861"/>
              </a:solidFill>
            </a:endParaRPr>
          </a:p>
        </p:txBody>
      </p:sp>
    </p:spTree>
    <p:extLst>
      <p:ext uri="{BB962C8B-B14F-4D97-AF65-F5344CB8AC3E}">
        <p14:creationId xmlns:p14="http://schemas.microsoft.com/office/powerpoint/2010/main" val="3180587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cstate="print"/>
          <a:stretch>
            <a:fillRect/>
          </a:stretch>
        </p:blipFill>
        <p:spPr>
          <a:xfrm>
            <a:off x="158367" y="187452"/>
            <a:ext cx="8827266" cy="6483096"/>
          </a:xfrm>
          <a:prstGeom prst="rect">
            <a:avLst/>
          </a:prstGeom>
        </p:spPr>
      </p:pic>
      <p:sp>
        <p:nvSpPr>
          <p:cNvPr id="2" name="Title 1"/>
          <p:cNvSpPr>
            <a:spLocks noGrp="1"/>
          </p:cNvSpPr>
          <p:nvPr>
            <p:ph type="title"/>
          </p:nvPr>
        </p:nvSpPr>
        <p:spPr>
          <a:xfrm>
            <a:off x="779464" y="590550"/>
            <a:ext cx="365760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DB68EB-A32B-49BA-ABB3-0D205B2DEDC7}" type="datetime1">
              <a:rPr lang="en-US" smtClean="0">
                <a:solidFill>
                  <a:srgbClr val="38ABED"/>
                </a:solidFill>
              </a:rPr>
              <a:t>9/24/2014</a:t>
            </a:fld>
            <a:endParaRPr lang="en-US">
              <a:solidFill>
                <a:srgbClr val="38ABED"/>
              </a:solidFill>
            </a:endParaRPr>
          </a:p>
        </p:txBody>
      </p:sp>
      <p:sp>
        <p:nvSpPr>
          <p:cNvPr id="6" name="Footer Placeholder 5"/>
          <p:cNvSpPr>
            <a:spLocks noGrp="1"/>
          </p:cNvSpPr>
          <p:nvPr>
            <p:ph type="ftr" sz="quarter" idx="11"/>
          </p:nvPr>
        </p:nvSpPr>
        <p:spPr/>
        <p:txBody>
          <a:bodyPr/>
          <a:lstStyle/>
          <a:p>
            <a:endParaRPr lang="en-US">
              <a:solidFill>
                <a:srgbClr val="38ABED"/>
              </a:solidFill>
            </a:endParaRPr>
          </a:p>
        </p:txBody>
      </p:sp>
      <p:sp>
        <p:nvSpPr>
          <p:cNvPr id="7" name="Slide Number Placeholder 6"/>
          <p:cNvSpPr>
            <a:spLocks noGrp="1"/>
          </p:cNvSpPr>
          <p:nvPr>
            <p:ph type="sldNum" sz="quarter" idx="12"/>
          </p:nvPr>
        </p:nvSpPr>
        <p:spPr/>
        <p:txBody>
          <a:bodyPr/>
          <a:lstStyle/>
          <a:p>
            <a:fld id="{8FFBC74C-4CFC-4655-911E-135BD630FADC}" type="slidenum">
              <a:rPr lang="en-US" smtClean="0">
                <a:solidFill>
                  <a:srgbClr val="1B3861"/>
                </a:solidFill>
              </a:rPr>
              <a:pPr/>
              <a:t>‹#›</a:t>
            </a:fld>
            <a:endParaRPr lang="en-US">
              <a:solidFill>
                <a:srgbClr val="1B3861"/>
              </a:solidFill>
            </a:endParaRPr>
          </a:p>
        </p:txBody>
      </p:sp>
    </p:spTree>
    <p:extLst>
      <p:ext uri="{BB962C8B-B14F-4D97-AF65-F5344CB8AC3E}">
        <p14:creationId xmlns:p14="http://schemas.microsoft.com/office/powerpoint/2010/main" val="3106633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cstate="print"/>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0"/>
            <a:ext cx="4476750" cy="1252538"/>
          </a:xfrm>
        </p:spPr>
        <p:txBody>
          <a:bodyPr anchor="b"/>
          <a:lstStyle>
            <a:lvl1pPr algn="l">
              <a:defRPr sz="3600" b="0"/>
            </a:lvl1pPr>
          </a:lstStyle>
          <a:p>
            <a:r>
              <a:rPr lang="en-US" smtClean="0"/>
              <a:t>Click to edit Master title style</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124" y="6288741"/>
            <a:ext cx="1887537" cy="365125"/>
          </a:xfrm>
        </p:spPr>
        <p:txBody>
          <a:bodyPr/>
          <a:lstStyle/>
          <a:p>
            <a:fld id="{47E69486-8542-4CCC-9C9B-3E36471CAD27}" type="datetime1">
              <a:rPr lang="en-US" smtClean="0">
                <a:solidFill>
                  <a:srgbClr val="38ABED"/>
                </a:solidFill>
              </a:rPr>
              <a:t>9/24/2014</a:t>
            </a:fld>
            <a:endParaRPr lang="en-US">
              <a:solidFill>
                <a:srgbClr val="38ABED"/>
              </a:solidFill>
            </a:endParaRPr>
          </a:p>
        </p:txBody>
      </p:sp>
      <p:sp>
        <p:nvSpPr>
          <p:cNvPr id="6" name="Footer Placeholder 5"/>
          <p:cNvSpPr>
            <a:spLocks noGrp="1"/>
          </p:cNvSpPr>
          <p:nvPr>
            <p:ph type="ftr" sz="quarter" idx="11"/>
          </p:nvPr>
        </p:nvSpPr>
        <p:spPr>
          <a:xfrm>
            <a:off x="5867399" y="6288741"/>
            <a:ext cx="2675965" cy="365125"/>
          </a:xfrm>
        </p:spPr>
        <p:txBody>
          <a:bodyPr/>
          <a:lstStyle/>
          <a:p>
            <a:endParaRPr lang="en-US">
              <a:solidFill>
                <a:srgbClr val="38ABED"/>
              </a:solidFill>
            </a:endParaRPr>
          </a:p>
        </p:txBody>
      </p:sp>
      <p:sp>
        <p:nvSpPr>
          <p:cNvPr id="7" name="Slide Number Placeholder 6"/>
          <p:cNvSpPr>
            <a:spLocks noGrp="1"/>
          </p:cNvSpPr>
          <p:nvPr>
            <p:ph type="sldNum" sz="quarter" idx="12"/>
          </p:nvPr>
        </p:nvSpPr>
        <p:spPr/>
        <p:txBody>
          <a:bodyPr/>
          <a:lstStyle/>
          <a:p>
            <a:fld id="{8FFBC74C-4CFC-4655-911E-135BD630FADC}" type="slidenum">
              <a:rPr lang="en-US" smtClean="0">
                <a:solidFill>
                  <a:srgbClr val="1B3861"/>
                </a:solidFill>
              </a:rPr>
              <a:pPr/>
              <a:t>‹#›</a:t>
            </a:fld>
            <a:endParaRPr lang="en-US">
              <a:solidFill>
                <a:srgbClr val="1B3861"/>
              </a:solidFill>
            </a:endParaRPr>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extLst>
      <p:ext uri="{BB962C8B-B14F-4D97-AF65-F5344CB8AC3E}">
        <p14:creationId xmlns:p14="http://schemas.microsoft.com/office/powerpoint/2010/main" val="1823686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cstate="print"/>
          <a:stretch>
            <a:fillRect/>
          </a:stretch>
        </p:blipFill>
        <p:spPr>
          <a:xfrm>
            <a:off x="158367" y="187452"/>
            <a:ext cx="8827266" cy="6483096"/>
          </a:xfrm>
          <a:prstGeom prst="rect">
            <a:avLst/>
          </a:prstGeom>
        </p:spPr>
      </p:pic>
      <p:sp>
        <p:nvSpPr>
          <p:cNvPr id="2" name="Title 1"/>
          <p:cNvSpPr>
            <a:spLocks noGrp="1"/>
          </p:cNvSpPr>
          <p:nvPr>
            <p:ph type="title"/>
          </p:nvPr>
        </p:nvSpPr>
        <p:spPr>
          <a:xfrm>
            <a:off x="4710953" y="533400"/>
            <a:ext cx="3657600" cy="125253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9E4F10FD-186D-43D5-9FC0-1B58493304E5}" type="datetime1">
              <a:rPr lang="en-US" smtClean="0">
                <a:solidFill>
                  <a:srgbClr val="38ABED"/>
                </a:solidFill>
              </a:rPr>
              <a:t>9/24/2014</a:t>
            </a:fld>
            <a:endParaRPr lang="en-US">
              <a:solidFill>
                <a:srgbClr val="38ABED"/>
              </a:solidFill>
            </a:endParaRPr>
          </a:p>
        </p:txBody>
      </p:sp>
      <p:sp>
        <p:nvSpPr>
          <p:cNvPr id="6" name="Footer Placeholder 5"/>
          <p:cNvSpPr>
            <a:spLocks noGrp="1"/>
          </p:cNvSpPr>
          <p:nvPr>
            <p:ph type="ftr" sz="quarter" idx="11"/>
          </p:nvPr>
        </p:nvSpPr>
        <p:spPr>
          <a:xfrm>
            <a:off x="3325813" y="6288741"/>
            <a:ext cx="5217551" cy="365125"/>
          </a:xfrm>
        </p:spPr>
        <p:txBody>
          <a:bodyPr/>
          <a:lstStyle/>
          <a:p>
            <a:endParaRPr lang="en-US">
              <a:solidFill>
                <a:srgbClr val="38ABED"/>
              </a:solidFill>
            </a:endParaRPr>
          </a:p>
        </p:txBody>
      </p:sp>
      <p:sp>
        <p:nvSpPr>
          <p:cNvPr id="7" name="Slide Number Placeholder 6"/>
          <p:cNvSpPr>
            <a:spLocks noGrp="1"/>
          </p:cNvSpPr>
          <p:nvPr>
            <p:ph type="sldNum" sz="quarter" idx="12"/>
          </p:nvPr>
        </p:nvSpPr>
        <p:spPr/>
        <p:txBody>
          <a:bodyPr/>
          <a:lstStyle/>
          <a:p>
            <a:fld id="{8FFBC74C-4CFC-4655-911E-135BD630FADC}" type="slidenum">
              <a:rPr lang="en-US" smtClean="0">
                <a:solidFill>
                  <a:srgbClr val="1B3861"/>
                </a:solidFill>
              </a:rPr>
              <a:pPr/>
              <a:t>‹#›</a:t>
            </a:fld>
            <a:endParaRPr lang="en-US">
              <a:solidFill>
                <a:srgbClr val="1B3861"/>
              </a:solidFill>
            </a:endParaRPr>
          </a:p>
        </p:txBody>
      </p:sp>
    </p:spTree>
    <p:extLst>
      <p:ext uri="{BB962C8B-B14F-4D97-AF65-F5344CB8AC3E}">
        <p14:creationId xmlns:p14="http://schemas.microsoft.com/office/powerpoint/2010/main" val="35811631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cstate="print"/>
          <a:stretch>
            <a:fillRect/>
          </a:stretch>
        </p:blipFill>
        <p:spPr>
          <a:xfrm>
            <a:off x="158367" y="187452"/>
            <a:ext cx="8827266" cy="6483096"/>
          </a:xfrm>
          <a:prstGeom prst="rect">
            <a:avLst/>
          </a:prstGeom>
        </p:spPr>
      </p:pic>
      <p:sp>
        <p:nvSpPr>
          <p:cNvPr id="2" name="Title 1"/>
          <p:cNvSpPr>
            <a:spLocks noGrp="1"/>
          </p:cNvSpPr>
          <p:nvPr>
            <p:ph type="title"/>
          </p:nvPr>
        </p:nvSpPr>
        <p:spPr>
          <a:xfrm>
            <a:off x="808038" y="3778624"/>
            <a:ext cx="7560515" cy="110265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spcBef>
                <a:spcPts val="3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1CCE4415-3199-4298-93C7-A150E9DC53AA}" type="datetime1">
              <a:rPr lang="en-US" smtClean="0">
                <a:solidFill>
                  <a:srgbClr val="38ABED"/>
                </a:solidFill>
              </a:rPr>
              <a:t>9/24/2014</a:t>
            </a:fld>
            <a:endParaRPr lang="en-US">
              <a:solidFill>
                <a:srgbClr val="38ABED"/>
              </a:solidFill>
            </a:endParaRPr>
          </a:p>
        </p:txBody>
      </p:sp>
      <p:sp>
        <p:nvSpPr>
          <p:cNvPr id="6" name="Footer Placeholder 5"/>
          <p:cNvSpPr>
            <a:spLocks noGrp="1"/>
          </p:cNvSpPr>
          <p:nvPr>
            <p:ph type="ftr" sz="quarter" idx="11"/>
          </p:nvPr>
        </p:nvSpPr>
        <p:spPr>
          <a:xfrm>
            <a:off x="3325813" y="6288741"/>
            <a:ext cx="5217551" cy="365125"/>
          </a:xfrm>
        </p:spPr>
        <p:txBody>
          <a:bodyPr/>
          <a:lstStyle/>
          <a:p>
            <a:endParaRPr lang="en-US">
              <a:solidFill>
                <a:srgbClr val="38ABED"/>
              </a:solidFill>
            </a:endParaRPr>
          </a:p>
        </p:txBody>
      </p:sp>
      <p:sp>
        <p:nvSpPr>
          <p:cNvPr id="7" name="Slide Number Placeholder 6"/>
          <p:cNvSpPr>
            <a:spLocks noGrp="1"/>
          </p:cNvSpPr>
          <p:nvPr>
            <p:ph type="sldNum" sz="quarter" idx="12"/>
          </p:nvPr>
        </p:nvSpPr>
        <p:spPr/>
        <p:txBody>
          <a:bodyPr/>
          <a:lstStyle/>
          <a:p>
            <a:fld id="{8FFBC74C-4CFC-4655-911E-135BD630FADC}" type="slidenum">
              <a:rPr lang="en-US" smtClean="0">
                <a:solidFill>
                  <a:srgbClr val="1B3861"/>
                </a:solidFill>
              </a:rPr>
              <a:pPr/>
              <a:t>‹#›</a:t>
            </a:fld>
            <a:endParaRPr lang="en-US">
              <a:solidFill>
                <a:srgbClr val="1B3861"/>
              </a:solidFill>
            </a:endParaRPr>
          </a:p>
        </p:txBody>
      </p:sp>
    </p:spTree>
    <p:extLst>
      <p:ext uri="{BB962C8B-B14F-4D97-AF65-F5344CB8AC3E}">
        <p14:creationId xmlns:p14="http://schemas.microsoft.com/office/powerpoint/2010/main" val="3843592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cstate="print"/>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BDF304A-EE66-4595-87BC-4FDC22F72316}" type="datetime1">
              <a:rPr lang="en-US" smtClean="0">
                <a:solidFill>
                  <a:srgbClr val="38ABED"/>
                </a:solidFill>
              </a:rPr>
              <a:t>9/24/2014</a:t>
            </a:fld>
            <a:endParaRPr lang="en-US">
              <a:solidFill>
                <a:srgbClr val="38ABED"/>
              </a:solidFill>
            </a:endParaRPr>
          </a:p>
        </p:txBody>
      </p:sp>
      <p:sp>
        <p:nvSpPr>
          <p:cNvPr id="5" name="Footer Placeholder 4"/>
          <p:cNvSpPr>
            <a:spLocks noGrp="1"/>
          </p:cNvSpPr>
          <p:nvPr>
            <p:ph type="ftr" sz="quarter" idx="11"/>
          </p:nvPr>
        </p:nvSpPr>
        <p:spPr/>
        <p:txBody>
          <a:bodyPr/>
          <a:lstStyle/>
          <a:p>
            <a:endParaRPr lang="en-US">
              <a:solidFill>
                <a:srgbClr val="38ABED"/>
              </a:solidFill>
            </a:endParaRPr>
          </a:p>
        </p:txBody>
      </p:sp>
      <p:sp>
        <p:nvSpPr>
          <p:cNvPr id="6" name="Slide Number Placeholder 5"/>
          <p:cNvSpPr>
            <a:spLocks noGrp="1"/>
          </p:cNvSpPr>
          <p:nvPr>
            <p:ph type="sldNum" sz="quarter" idx="12"/>
          </p:nvPr>
        </p:nvSpPr>
        <p:spPr/>
        <p:txBody>
          <a:bodyPr/>
          <a:lstStyle/>
          <a:p>
            <a:fld id="{8FFBC74C-4CFC-4655-911E-135BD630FADC}" type="slidenum">
              <a:rPr lang="en-US" smtClean="0">
                <a:solidFill>
                  <a:srgbClr val="1B3861"/>
                </a:solidFill>
              </a:rPr>
              <a:pPr/>
              <a:t>‹#›</a:t>
            </a:fld>
            <a:endParaRPr lang="en-US">
              <a:solidFill>
                <a:srgbClr val="1B3861"/>
              </a:solidFill>
            </a:endParaRPr>
          </a:p>
        </p:txBody>
      </p:sp>
    </p:spTree>
    <p:extLst>
      <p:ext uri="{BB962C8B-B14F-4D97-AF65-F5344CB8AC3E}">
        <p14:creationId xmlns:p14="http://schemas.microsoft.com/office/powerpoint/2010/main" val="1098255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cstate="print"/>
          <a:stretch>
            <a:fillRect/>
          </a:stretch>
        </p:blipFill>
        <p:spPr>
          <a:xfrm>
            <a:off x="150887" y="186645"/>
            <a:ext cx="8827266" cy="6483096"/>
          </a:xfrm>
          <a:prstGeom prst="rect">
            <a:avLst/>
          </a:prstGeom>
        </p:spPr>
      </p:pic>
      <p:sp>
        <p:nvSpPr>
          <p:cNvPr id="2" name="Vertical Title 1"/>
          <p:cNvSpPr>
            <a:spLocks noGrp="1"/>
          </p:cNvSpPr>
          <p:nvPr>
            <p:ph type="title" orient="vert"/>
          </p:nvPr>
        </p:nvSpPr>
        <p:spPr>
          <a:xfrm>
            <a:off x="7328646" y="779463"/>
            <a:ext cx="1358153" cy="526891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79462" y="779464"/>
            <a:ext cx="6170613" cy="5268911"/>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4419B777-D4D4-4746-AB65-902C0C9FE35B}" type="datetime1">
              <a:rPr lang="en-US" smtClean="0">
                <a:solidFill>
                  <a:srgbClr val="38ABED"/>
                </a:solidFill>
              </a:rPr>
              <a:t>9/24/2014</a:t>
            </a:fld>
            <a:endParaRPr lang="en-US">
              <a:solidFill>
                <a:srgbClr val="38ABED"/>
              </a:solidFill>
            </a:endParaRPr>
          </a:p>
        </p:txBody>
      </p:sp>
      <p:sp>
        <p:nvSpPr>
          <p:cNvPr id="5" name="Footer Placeholder 4"/>
          <p:cNvSpPr>
            <a:spLocks noGrp="1"/>
          </p:cNvSpPr>
          <p:nvPr>
            <p:ph type="ftr" sz="quarter" idx="11"/>
          </p:nvPr>
        </p:nvSpPr>
        <p:spPr/>
        <p:txBody>
          <a:bodyPr/>
          <a:lstStyle/>
          <a:p>
            <a:endParaRPr lang="en-US">
              <a:solidFill>
                <a:srgbClr val="38ABED"/>
              </a:solidFill>
            </a:endParaRPr>
          </a:p>
        </p:txBody>
      </p:sp>
      <p:sp>
        <p:nvSpPr>
          <p:cNvPr id="6" name="Slide Number Placeholder 5"/>
          <p:cNvSpPr>
            <a:spLocks noGrp="1"/>
          </p:cNvSpPr>
          <p:nvPr>
            <p:ph type="sldNum" sz="quarter" idx="12"/>
          </p:nvPr>
        </p:nvSpPr>
        <p:spPr/>
        <p:txBody>
          <a:bodyPr/>
          <a:lstStyle/>
          <a:p>
            <a:fld id="{8FFBC74C-4CFC-4655-911E-135BD630FADC}" type="slidenum">
              <a:rPr lang="en-US" smtClean="0">
                <a:solidFill>
                  <a:srgbClr val="1B3861"/>
                </a:solidFill>
              </a:rPr>
              <a:pPr/>
              <a:t>‹#›</a:t>
            </a:fld>
            <a:endParaRPr lang="en-US">
              <a:solidFill>
                <a:srgbClr val="1B3861"/>
              </a:solidFill>
            </a:endParaRPr>
          </a:p>
        </p:txBody>
      </p:sp>
    </p:spTree>
    <p:extLst>
      <p:ext uri="{BB962C8B-B14F-4D97-AF65-F5344CB8AC3E}">
        <p14:creationId xmlns:p14="http://schemas.microsoft.com/office/powerpoint/2010/main" val="2394459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4"/>
            <a:ext cx="7772400" cy="1470025"/>
          </a:xfrm>
        </p:spPr>
        <p:txBody>
          <a:bodyPr>
            <a:normAutofit/>
          </a:bodyPr>
          <a:lstStyle>
            <a:lvl1pPr>
              <a:defRPr sz="40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93438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sz="2400" b="1" i="0" baseline="0">
                <a:solidFill>
                  <a:schemeClr val="tx1"/>
                </a:solidFill>
                <a:effectLst/>
                <a:latin typeface="Arial"/>
              </a:defRPr>
            </a:lvl1pPr>
          </a:lstStyle>
          <a:p>
            <a:r>
              <a:rPr lang="en-US" dirty="0" smtClean="0"/>
              <a:t>Click to edit Master title style</a:t>
            </a:r>
            <a:endParaRPr lang="en-US" dirty="0"/>
          </a:p>
        </p:txBody>
      </p:sp>
      <p:sp>
        <p:nvSpPr>
          <p:cNvPr id="5" name="Picture Placeholder 4"/>
          <p:cNvSpPr>
            <a:spLocks noGrp="1"/>
          </p:cNvSpPr>
          <p:nvPr>
            <p:ph type="pic" sz="quarter" idx="10"/>
          </p:nvPr>
        </p:nvSpPr>
        <p:spPr>
          <a:xfrm>
            <a:off x="457200" y="1600200"/>
            <a:ext cx="8229600" cy="4343400"/>
          </a:xfrm>
          <a:prstGeom prst="rect">
            <a:avLst/>
          </a:prstGeom>
          <a:solidFill>
            <a:schemeClr val="bg1"/>
          </a:solidFill>
          <a:ln w="12700">
            <a:solidFill>
              <a:schemeClr val="tx1">
                <a:lumMod val="50000"/>
                <a:lumOff val="50000"/>
              </a:schemeClr>
            </a:solidFill>
          </a:ln>
        </p:spPr>
        <p:txBody>
          <a:bodyPr vert="horz"/>
          <a:lstStyle/>
          <a:p>
            <a:endParaRPr lang="en-US" dirty="0"/>
          </a:p>
        </p:txBody>
      </p:sp>
      <p:sp>
        <p:nvSpPr>
          <p:cNvPr id="7" name="Text Placeholder 6"/>
          <p:cNvSpPr>
            <a:spLocks noGrp="1"/>
          </p:cNvSpPr>
          <p:nvPr>
            <p:ph type="body" sz="quarter" idx="11" hasCustomPrompt="1"/>
          </p:nvPr>
        </p:nvSpPr>
        <p:spPr>
          <a:xfrm>
            <a:off x="685800" y="5638800"/>
            <a:ext cx="5257800" cy="246221"/>
          </a:xfrm>
          <a:prstGeom prst="rect">
            <a:avLst/>
          </a:prstGeom>
        </p:spPr>
        <p:txBody>
          <a:bodyPr vert="horz" lIns="0" rIns="0" anchor="t">
            <a:spAutoFit/>
          </a:bodyPr>
          <a:lstStyle>
            <a:lvl1pPr>
              <a:buNone/>
              <a:defRPr sz="1000" b="0" i="0" baseline="0">
                <a:solidFill>
                  <a:schemeClr val="tx1"/>
                </a:solidFill>
                <a:latin typeface="Arial"/>
                <a:cs typeface="Arial"/>
              </a:defRPr>
            </a:lvl1pPr>
            <a:lvl2pPr>
              <a:buNone/>
              <a:defRPr sz="1000" b="0" i="0">
                <a:solidFill>
                  <a:schemeClr val="tx1"/>
                </a:solidFill>
                <a:latin typeface="Arial"/>
                <a:cs typeface="Arial"/>
              </a:defRPr>
            </a:lvl2pPr>
            <a:lvl3pPr>
              <a:buNone/>
              <a:defRPr sz="1000" b="0" i="0">
                <a:solidFill>
                  <a:schemeClr val="tx1"/>
                </a:solidFill>
                <a:latin typeface="Arial"/>
                <a:cs typeface="Arial"/>
              </a:defRPr>
            </a:lvl3pPr>
            <a:lvl4pPr>
              <a:buNone/>
              <a:defRPr sz="1000" b="0" i="0">
                <a:solidFill>
                  <a:schemeClr val="tx1"/>
                </a:solidFill>
                <a:latin typeface="Arial"/>
                <a:cs typeface="Arial"/>
              </a:defRPr>
            </a:lvl4pPr>
            <a:lvl5pPr>
              <a:buNone/>
              <a:defRPr sz="1000" b="0" i="0">
                <a:solidFill>
                  <a:schemeClr val="tx1"/>
                </a:solidFill>
                <a:latin typeface="Arial"/>
                <a:cs typeface="Arial"/>
              </a:defRPr>
            </a:lvl5pPr>
          </a:lstStyle>
          <a:p>
            <a:pPr lvl="0"/>
            <a:r>
              <a:rPr lang="en-US" dirty="0" smtClean="0"/>
              <a:t>Source/Notes: Click to edit Master text styles</a:t>
            </a:r>
            <a:endParaRPr lang="en-US" dirty="0"/>
          </a:p>
        </p:txBody>
      </p:sp>
    </p:spTree>
    <p:extLst>
      <p:ext uri="{BB962C8B-B14F-4D97-AF65-F5344CB8AC3E}">
        <p14:creationId xmlns:p14="http://schemas.microsoft.com/office/powerpoint/2010/main" val="838514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sz="2400" b="1" i="0" baseline="0">
                <a:solidFill>
                  <a:schemeClr val="tx1"/>
                </a:solidFill>
                <a:effectLst/>
                <a:latin typeface="Arial"/>
              </a:defRPr>
            </a:lvl1pPr>
          </a:lstStyle>
          <a:p>
            <a:r>
              <a:rPr lang="en-US" dirty="0" smtClean="0"/>
              <a:t>Click to edit Master title style</a:t>
            </a:r>
            <a:endParaRPr lang="en-US" dirty="0"/>
          </a:p>
        </p:txBody>
      </p:sp>
      <p:sp>
        <p:nvSpPr>
          <p:cNvPr id="5" name="Picture Placeholder 4"/>
          <p:cNvSpPr>
            <a:spLocks noGrp="1"/>
          </p:cNvSpPr>
          <p:nvPr>
            <p:ph type="pic" sz="quarter" idx="10"/>
          </p:nvPr>
        </p:nvSpPr>
        <p:spPr>
          <a:xfrm>
            <a:off x="457200" y="1600200"/>
            <a:ext cx="8229600" cy="4343400"/>
          </a:xfrm>
          <a:prstGeom prst="rect">
            <a:avLst/>
          </a:prstGeom>
          <a:solidFill>
            <a:schemeClr val="bg1"/>
          </a:solidFill>
          <a:ln w="12700">
            <a:solidFill>
              <a:schemeClr val="tx1">
                <a:lumMod val="50000"/>
                <a:lumOff val="50000"/>
              </a:schemeClr>
            </a:solidFill>
          </a:ln>
        </p:spPr>
        <p:txBody>
          <a:bodyPr vert="horz"/>
          <a:lstStyle/>
          <a:p>
            <a:endParaRPr lang="en-US" dirty="0"/>
          </a:p>
        </p:txBody>
      </p:sp>
      <p:sp>
        <p:nvSpPr>
          <p:cNvPr id="7" name="Text Placeholder 6"/>
          <p:cNvSpPr>
            <a:spLocks noGrp="1"/>
          </p:cNvSpPr>
          <p:nvPr>
            <p:ph type="body" sz="quarter" idx="11" hasCustomPrompt="1"/>
          </p:nvPr>
        </p:nvSpPr>
        <p:spPr>
          <a:xfrm>
            <a:off x="685800" y="5638801"/>
            <a:ext cx="5257800" cy="246181"/>
          </a:xfrm>
          <a:prstGeom prst="rect">
            <a:avLst/>
          </a:prstGeom>
        </p:spPr>
        <p:txBody>
          <a:bodyPr vert="horz" lIns="0" rIns="0" anchor="t">
            <a:spAutoFit/>
          </a:bodyPr>
          <a:lstStyle>
            <a:lvl1pPr>
              <a:buNone/>
              <a:defRPr sz="1000" b="0" i="0" baseline="0">
                <a:solidFill>
                  <a:schemeClr val="tx1"/>
                </a:solidFill>
                <a:latin typeface="Arial"/>
                <a:cs typeface="Arial"/>
              </a:defRPr>
            </a:lvl1pPr>
            <a:lvl2pPr>
              <a:buNone/>
              <a:defRPr sz="1000" b="0" i="0">
                <a:solidFill>
                  <a:schemeClr val="tx1"/>
                </a:solidFill>
                <a:latin typeface="Arial"/>
                <a:cs typeface="Arial"/>
              </a:defRPr>
            </a:lvl2pPr>
            <a:lvl3pPr>
              <a:buNone/>
              <a:defRPr sz="1000" b="0" i="0">
                <a:solidFill>
                  <a:schemeClr val="tx1"/>
                </a:solidFill>
                <a:latin typeface="Arial"/>
                <a:cs typeface="Arial"/>
              </a:defRPr>
            </a:lvl3pPr>
            <a:lvl4pPr>
              <a:buNone/>
              <a:defRPr sz="1000" b="0" i="0">
                <a:solidFill>
                  <a:schemeClr val="tx1"/>
                </a:solidFill>
                <a:latin typeface="Arial"/>
                <a:cs typeface="Arial"/>
              </a:defRPr>
            </a:lvl4pPr>
            <a:lvl5pPr>
              <a:buNone/>
              <a:defRPr sz="1000" b="0" i="0">
                <a:solidFill>
                  <a:schemeClr val="tx1"/>
                </a:solidFill>
                <a:latin typeface="Arial"/>
                <a:cs typeface="Arial"/>
              </a:defRPr>
            </a:lvl5pPr>
          </a:lstStyle>
          <a:p>
            <a:pPr lvl="0"/>
            <a:r>
              <a:rPr lang="en-US" dirty="0" smtClean="0"/>
              <a:t>Source/Notes: Click to edit Master text styles</a:t>
            </a:r>
            <a:endParaRPr lang="en-US" dirty="0"/>
          </a:p>
        </p:txBody>
      </p:sp>
    </p:spTree>
    <p:extLst>
      <p:ext uri="{BB962C8B-B14F-4D97-AF65-F5344CB8AC3E}">
        <p14:creationId xmlns:p14="http://schemas.microsoft.com/office/powerpoint/2010/main" val="3376049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cstate="print"/>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DADC43B-98B5-4E18-B31C-87ACC5590D4D}" type="datetime1">
              <a:rPr lang="en-US" smtClean="0">
                <a:solidFill>
                  <a:srgbClr val="38ABED"/>
                </a:solidFill>
              </a:rPr>
              <a:t>9/24/2014</a:t>
            </a:fld>
            <a:endParaRPr lang="en-US">
              <a:solidFill>
                <a:srgbClr val="38ABED"/>
              </a:solidFill>
            </a:endParaRPr>
          </a:p>
        </p:txBody>
      </p:sp>
      <p:sp>
        <p:nvSpPr>
          <p:cNvPr id="5" name="Footer Placeholder 4"/>
          <p:cNvSpPr>
            <a:spLocks noGrp="1"/>
          </p:cNvSpPr>
          <p:nvPr>
            <p:ph type="ftr" sz="quarter" idx="11"/>
          </p:nvPr>
        </p:nvSpPr>
        <p:spPr/>
        <p:txBody>
          <a:bodyPr/>
          <a:lstStyle/>
          <a:p>
            <a:endParaRPr lang="en-US">
              <a:solidFill>
                <a:srgbClr val="38ABED"/>
              </a:solidFill>
            </a:endParaRPr>
          </a:p>
        </p:txBody>
      </p:sp>
      <p:sp>
        <p:nvSpPr>
          <p:cNvPr id="6" name="Slide Number Placeholder 5"/>
          <p:cNvSpPr>
            <a:spLocks noGrp="1"/>
          </p:cNvSpPr>
          <p:nvPr>
            <p:ph type="sldNum" sz="quarter" idx="12"/>
          </p:nvPr>
        </p:nvSpPr>
        <p:spPr/>
        <p:txBody>
          <a:bodyPr/>
          <a:lstStyle/>
          <a:p>
            <a:fld id="{8FFBC74C-4CFC-4655-911E-135BD630FADC}" type="slidenum">
              <a:rPr lang="en-US" smtClean="0">
                <a:solidFill>
                  <a:srgbClr val="1B3861"/>
                </a:solidFill>
              </a:rPr>
              <a:pPr/>
              <a:t>‹#›</a:t>
            </a:fld>
            <a:endParaRPr lang="en-US" dirty="0">
              <a:solidFill>
                <a:srgbClr val="1B3861"/>
              </a:solidFill>
            </a:endParaRPr>
          </a:p>
        </p:txBody>
      </p:sp>
    </p:spTree>
    <p:extLst>
      <p:ext uri="{BB962C8B-B14F-4D97-AF65-F5344CB8AC3E}">
        <p14:creationId xmlns:p14="http://schemas.microsoft.com/office/powerpoint/2010/main" val="23042250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00817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4112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12277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6910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0496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5456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08104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06275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67550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1267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cstate="print"/>
          <a:stretch>
            <a:fillRect/>
          </a:stretch>
        </p:blipFill>
        <p:spPr>
          <a:xfrm>
            <a:off x="158367" y="187452"/>
            <a:ext cx="8827266" cy="6483096"/>
          </a:xfrm>
          <a:prstGeom prst="rect">
            <a:avLst/>
          </a:prstGeom>
        </p:spPr>
      </p:pic>
      <p:sp>
        <p:nvSpPr>
          <p:cNvPr id="2" name="Title 1"/>
          <p:cNvSpPr>
            <a:spLocks noGrp="1"/>
          </p:cNvSpPr>
          <p:nvPr>
            <p:ph type="title"/>
          </p:nvPr>
        </p:nvSpPr>
        <p:spPr>
          <a:xfrm>
            <a:off x="779463" y="2591360"/>
            <a:ext cx="7583487" cy="1362075"/>
          </a:xfrm>
        </p:spPr>
        <p:txBody>
          <a:bodyPr anchor="b" anchorCtr="0">
            <a:noAutofit/>
          </a:bodyPr>
          <a:lstStyle>
            <a:lvl1pPr algn="l">
              <a:defRPr sz="4400" b="1"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779463" y="3950354"/>
            <a:ext cx="7583487"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5BB367-C776-4B55-90F6-E10C3B2C40A7}" type="datetime1">
              <a:rPr lang="en-US" smtClean="0">
                <a:solidFill>
                  <a:srgbClr val="38ABED"/>
                </a:solidFill>
              </a:rPr>
              <a:t>9/24/2014</a:t>
            </a:fld>
            <a:endParaRPr lang="en-US">
              <a:solidFill>
                <a:srgbClr val="38ABED"/>
              </a:solidFill>
            </a:endParaRPr>
          </a:p>
        </p:txBody>
      </p:sp>
      <p:sp>
        <p:nvSpPr>
          <p:cNvPr id="5" name="Footer Placeholder 4"/>
          <p:cNvSpPr>
            <a:spLocks noGrp="1"/>
          </p:cNvSpPr>
          <p:nvPr>
            <p:ph type="ftr" sz="quarter" idx="11"/>
          </p:nvPr>
        </p:nvSpPr>
        <p:spPr/>
        <p:txBody>
          <a:bodyPr/>
          <a:lstStyle/>
          <a:p>
            <a:endParaRPr lang="en-US">
              <a:solidFill>
                <a:srgbClr val="38ABED"/>
              </a:solidFill>
            </a:endParaRPr>
          </a:p>
        </p:txBody>
      </p:sp>
      <p:sp>
        <p:nvSpPr>
          <p:cNvPr id="6" name="Slide Number Placeholder 5"/>
          <p:cNvSpPr>
            <a:spLocks noGrp="1"/>
          </p:cNvSpPr>
          <p:nvPr>
            <p:ph type="sldNum" sz="quarter" idx="12"/>
          </p:nvPr>
        </p:nvSpPr>
        <p:spPr/>
        <p:txBody>
          <a:bodyPr/>
          <a:lstStyle/>
          <a:p>
            <a:fld id="{8FFBC74C-4CFC-4655-911E-135BD630FADC}" type="slidenum">
              <a:rPr lang="en-US" smtClean="0">
                <a:solidFill>
                  <a:srgbClr val="1B3861"/>
                </a:solidFill>
              </a:rPr>
              <a:pPr/>
              <a:t>‹#›</a:t>
            </a:fld>
            <a:endParaRPr lang="en-US">
              <a:solidFill>
                <a:srgbClr val="1B3861"/>
              </a:solidFill>
            </a:endParaRPr>
          </a:p>
        </p:txBody>
      </p:sp>
    </p:spTree>
    <p:extLst>
      <p:ext uri="{BB962C8B-B14F-4D97-AF65-F5344CB8AC3E}">
        <p14:creationId xmlns:p14="http://schemas.microsoft.com/office/powerpoint/2010/main" val="27517455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80120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5373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Date Placeholder 3"/>
          <p:cNvSpPr txBox="1">
            <a:spLocks/>
          </p:cNvSpPr>
          <p:nvPr/>
        </p:nvSpPr>
        <p:spPr>
          <a:xfrm>
            <a:off x="6705600" y="350838"/>
            <a:ext cx="2133600" cy="365125"/>
          </a:xfrm>
          <a:prstGeom prst="rect">
            <a:avLst/>
          </a:prstGeom>
        </p:spPr>
        <p:txBody>
          <a:bodyPr anchor="ctr"/>
          <a:lstStyle/>
          <a:p>
            <a:pPr algn="r" eaLnBrk="0" fontAlgn="base" hangingPunct="0">
              <a:spcBef>
                <a:spcPct val="0"/>
              </a:spcBef>
              <a:spcAft>
                <a:spcPct val="0"/>
              </a:spcAft>
            </a:pPr>
            <a:fld id="{4D71F8D1-984B-4442-A24C-E3D0FEC4E148}" type="datetime4">
              <a:rPr lang="en-US" sz="1500">
                <a:solidFill>
                  <a:prstClr val="white"/>
                </a:solidFill>
                <a:latin typeface="Verdana" pitchFamily="-65" charset="0"/>
                <a:ea typeface="ＭＳ Ｐゴシック" pitchFamily="34" charset="-128"/>
              </a:rPr>
              <a:pPr algn="r" eaLnBrk="0" fontAlgn="base" hangingPunct="0">
                <a:spcBef>
                  <a:spcPct val="0"/>
                </a:spcBef>
                <a:spcAft>
                  <a:spcPct val="0"/>
                </a:spcAft>
              </a:pPr>
              <a:t>September 24, 2014</a:t>
            </a:fld>
            <a:endParaRPr lang="en-US" sz="1500">
              <a:solidFill>
                <a:prstClr val="white"/>
              </a:solidFill>
              <a:latin typeface="Verdana" pitchFamily="-65" charset="0"/>
              <a:ea typeface="ＭＳ Ｐゴシック" pitchFamily="34" charset="-128"/>
            </a:endParaRPr>
          </a:p>
        </p:txBody>
      </p:sp>
      <p:sp>
        <p:nvSpPr>
          <p:cNvPr id="2" name="Title 1"/>
          <p:cNvSpPr>
            <a:spLocks noGrp="1"/>
          </p:cNvSpPr>
          <p:nvPr>
            <p:ph type="ctrTitle"/>
          </p:nvPr>
        </p:nvSpPr>
        <p:spPr>
          <a:xfrm>
            <a:off x="609600" y="2663380"/>
            <a:ext cx="7848600" cy="918020"/>
          </a:xfrm>
        </p:spPr>
        <p:txBody>
          <a:bodyPr>
            <a:normAutofit/>
          </a:bodyPr>
          <a:lstStyle>
            <a:lvl1pPr algn="l">
              <a:defRPr sz="3200" b="1" i="0">
                <a:solidFill>
                  <a:schemeClr val="bg1"/>
                </a:solidFill>
                <a:latin typeface="Arial"/>
                <a:cs typeface="Arial"/>
              </a:defRPr>
            </a:lvl1pPr>
          </a:lstStyle>
          <a:p>
            <a:r>
              <a:rPr lang="en-US" smtClean="0"/>
              <a:t>Click to edit Master title style</a:t>
            </a:r>
            <a:endParaRPr lang="en-US" dirty="0"/>
          </a:p>
        </p:txBody>
      </p:sp>
      <p:sp>
        <p:nvSpPr>
          <p:cNvPr id="3" name="Subtitle 2"/>
          <p:cNvSpPr>
            <a:spLocks noGrp="1"/>
          </p:cNvSpPr>
          <p:nvPr>
            <p:ph type="subTitle" idx="1"/>
          </p:nvPr>
        </p:nvSpPr>
        <p:spPr>
          <a:xfrm>
            <a:off x="609600" y="3657600"/>
            <a:ext cx="7848600" cy="505586"/>
          </a:xfrm>
        </p:spPr>
        <p:txBody>
          <a:bodyPr>
            <a:normAutofit/>
          </a:bodyPr>
          <a:lstStyle>
            <a:lvl1pPr marL="0" indent="0" algn="l">
              <a:buNone/>
              <a:defRPr sz="2700" b="1" i="0">
                <a:solidFill>
                  <a:schemeClr val="accent1">
                    <a:lumMod val="40000"/>
                    <a:lumOff val="6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6" name="Picture 5" descr="xsede-ppt-title.jpg"/>
          <p:cNvPicPr>
            <a:picLocks noChangeAspect="1"/>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2002684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Click to edit Master title style</a:t>
            </a:r>
            <a:endParaRPr lang="en-US"/>
          </a:p>
        </p:txBody>
      </p:sp>
      <p:sp>
        <p:nvSpPr>
          <p:cNvPr id="3" name="Content Placeholder 2"/>
          <p:cNvSpPr>
            <a:spLocks noGrp="1"/>
          </p:cNvSpPr>
          <p:nvPr>
            <p:ph idx="1"/>
          </p:nvPr>
        </p:nvSpPr>
        <p:spPr>
          <a:xfrm>
            <a:off x="457200" y="1143000"/>
            <a:ext cx="8229600" cy="4800600"/>
          </a:xfrm>
        </p:spPr>
        <p:txBody>
          <a:bodyPr>
            <a:normAutofit/>
          </a:bodyPr>
          <a:lstStyle>
            <a:lvl2pPr>
              <a:defRPr>
                <a:solidFill>
                  <a:srgbClr val="7C81AD"/>
                </a:solidFill>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0"/>
          </p:nvPr>
        </p:nvSpPr>
        <p:spPr>
          <a:xfrm>
            <a:off x="0" y="6492875"/>
            <a:ext cx="1219200" cy="365125"/>
          </a:xfrm>
        </p:spPr>
        <p:txBody>
          <a:bodyPr/>
          <a:lstStyle>
            <a:lvl1pPr>
              <a:defRPr/>
            </a:lvl1pPr>
          </a:lstStyle>
          <a:p>
            <a:fld id="{B6F15528-21DE-4FAA-801E-634DDDAF4B2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8627637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Click to edit Master title style</a:t>
            </a:r>
            <a:endParaRPr lang="en-US"/>
          </a:p>
        </p:txBody>
      </p:sp>
      <p:sp>
        <p:nvSpPr>
          <p:cNvPr id="3" name="Content Placeholder 2"/>
          <p:cNvSpPr>
            <a:spLocks noGrp="1"/>
          </p:cNvSpPr>
          <p:nvPr>
            <p:ph sz="half" idx="1"/>
          </p:nvPr>
        </p:nvSpPr>
        <p:spPr>
          <a:xfrm>
            <a:off x="457200" y="1143000"/>
            <a:ext cx="4038600" cy="48006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038600" cy="48006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6"/>
          <p:cNvSpPr>
            <a:spLocks noGrp="1"/>
          </p:cNvSpPr>
          <p:nvPr>
            <p:ph type="sldNum" sz="quarter" idx="10"/>
          </p:nvPr>
        </p:nvSpPr>
        <p:spPr>
          <a:xfrm>
            <a:off x="0" y="6492875"/>
            <a:ext cx="1066800" cy="365125"/>
          </a:xfrm>
        </p:spPr>
        <p:txBody>
          <a:bodyPr/>
          <a:lstStyle>
            <a:lvl1pPr>
              <a:defRPr/>
            </a:lvl1pPr>
          </a:lstStyle>
          <a:p>
            <a:fld id="{B6F15528-21DE-4FAA-801E-634DDDAF4B2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8132044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066800"/>
            <a:ext cx="4040188" cy="63976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706562"/>
            <a:ext cx="4040188" cy="4237038"/>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066800"/>
            <a:ext cx="4041775" cy="63976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706562"/>
            <a:ext cx="4041775" cy="4237038"/>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8"/>
          <p:cNvSpPr>
            <a:spLocks noGrp="1"/>
          </p:cNvSpPr>
          <p:nvPr>
            <p:ph type="sldNum" sz="quarter" idx="10"/>
          </p:nvPr>
        </p:nvSpPr>
        <p:spPr>
          <a:xfrm>
            <a:off x="0" y="6492875"/>
            <a:ext cx="1219200" cy="365125"/>
          </a:xfrm>
        </p:spPr>
        <p:txBody>
          <a:bodyPr/>
          <a:lstStyle>
            <a:lvl1pPr>
              <a:defRPr/>
            </a:lvl1pPr>
          </a:lstStyle>
          <a:p>
            <a:fld id="{B6F15528-21DE-4FAA-801E-634DDDAF4B2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8353623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Click to edit Master title style</a:t>
            </a:r>
            <a:endParaRPr lang="en-US" dirty="0"/>
          </a:p>
        </p:txBody>
      </p:sp>
      <p:sp>
        <p:nvSpPr>
          <p:cNvPr id="3" name="Slide Number Placeholder 4"/>
          <p:cNvSpPr>
            <a:spLocks noGrp="1"/>
          </p:cNvSpPr>
          <p:nvPr>
            <p:ph type="sldNum" sz="quarter" idx="10"/>
          </p:nvPr>
        </p:nvSpPr>
        <p:spPr>
          <a:xfrm>
            <a:off x="0" y="6492875"/>
            <a:ext cx="1219200" cy="365125"/>
          </a:xfrm>
        </p:spPr>
        <p:txBody>
          <a:bodyPr/>
          <a:lstStyle>
            <a:lvl1pPr>
              <a:defRPr/>
            </a:lvl1pPr>
          </a:lstStyle>
          <a:p>
            <a:fld id="{B6F15528-21DE-4FAA-801E-634DDDAF4B2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8030062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a:xfrm>
            <a:off x="0" y="6492875"/>
            <a:ext cx="1219200" cy="365125"/>
          </a:xfrm>
        </p:spPr>
        <p:txBody>
          <a:bodyPr/>
          <a:lstStyle>
            <a:lvl1pPr>
              <a:defRPr/>
            </a:lvl1pPr>
          </a:lstStyle>
          <a:p>
            <a:fld id="{B6F15528-21DE-4FAA-801E-634DDDAF4B2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3256072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rmAutofit/>
          </a:bodyPr>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norm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6"/>
          <p:cNvSpPr>
            <a:spLocks noGrp="1"/>
          </p:cNvSpPr>
          <p:nvPr>
            <p:ph type="sldNum" sz="quarter" idx="10"/>
          </p:nvPr>
        </p:nvSpPr>
        <p:spPr>
          <a:xfrm>
            <a:off x="457200" y="6356350"/>
            <a:ext cx="1447800" cy="365125"/>
          </a:xfrm>
        </p:spPr>
        <p:txBody>
          <a:bodyPr/>
          <a:lstStyle>
            <a:lvl1pPr>
              <a:defRPr/>
            </a:lvl1pPr>
          </a:lstStyle>
          <a:p>
            <a:fld id="{B6F15528-21DE-4FAA-801E-634DDDAF4B2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1842826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lvl1pPr>
              <a:defRPr>
                <a:solidFill>
                  <a:srgbClr val="1F497D"/>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954392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cstate="print"/>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AC23955C-E568-4FAB-8F76-9C08DB565D21}" type="datetime1">
              <a:rPr lang="en-US" smtClean="0">
                <a:solidFill>
                  <a:srgbClr val="38ABED"/>
                </a:solidFill>
              </a:rPr>
              <a:t>9/24/2014</a:t>
            </a:fld>
            <a:endParaRPr lang="en-US">
              <a:solidFill>
                <a:srgbClr val="38ABED"/>
              </a:solidFill>
            </a:endParaRPr>
          </a:p>
        </p:txBody>
      </p:sp>
      <p:sp>
        <p:nvSpPr>
          <p:cNvPr id="6" name="Footer Placeholder 5"/>
          <p:cNvSpPr>
            <a:spLocks noGrp="1"/>
          </p:cNvSpPr>
          <p:nvPr>
            <p:ph type="ftr" sz="quarter" idx="11"/>
          </p:nvPr>
        </p:nvSpPr>
        <p:spPr/>
        <p:txBody>
          <a:bodyPr/>
          <a:lstStyle/>
          <a:p>
            <a:endParaRPr lang="en-US">
              <a:solidFill>
                <a:srgbClr val="38ABED"/>
              </a:solidFill>
            </a:endParaRPr>
          </a:p>
        </p:txBody>
      </p:sp>
      <p:sp>
        <p:nvSpPr>
          <p:cNvPr id="7" name="Slide Number Placeholder 6"/>
          <p:cNvSpPr>
            <a:spLocks noGrp="1"/>
          </p:cNvSpPr>
          <p:nvPr>
            <p:ph type="sldNum" sz="quarter" idx="12"/>
          </p:nvPr>
        </p:nvSpPr>
        <p:spPr/>
        <p:txBody>
          <a:bodyPr/>
          <a:lstStyle/>
          <a:p>
            <a:fld id="{8FFBC74C-4CFC-4655-911E-135BD630FADC}" type="slidenum">
              <a:rPr lang="en-US" smtClean="0">
                <a:solidFill>
                  <a:srgbClr val="1B3861"/>
                </a:solidFill>
              </a:rPr>
              <a:pPr/>
              <a:t>‹#›</a:t>
            </a:fld>
            <a:endParaRPr lang="en-US">
              <a:solidFill>
                <a:srgbClr val="1B3861"/>
              </a:solidFill>
            </a:endParaRPr>
          </a:p>
        </p:txBody>
      </p:sp>
    </p:spTree>
    <p:extLst>
      <p:ext uri="{BB962C8B-B14F-4D97-AF65-F5344CB8AC3E}">
        <p14:creationId xmlns:p14="http://schemas.microsoft.com/office/powerpoint/2010/main" val="28607307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171667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514605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56D2F222-6C0B-49AF-B1E2-B10E3A6CC090}" type="datetimeFigureOut">
              <a:rPr lang="en-US" smtClean="0">
                <a:solidFill>
                  <a:prstClr val="black"/>
                </a:solidFill>
              </a:rPr>
              <a:pPr/>
              <a:t>9/24/2014</a:t>
            </a:fld>
            <a:endParaRPr lang="en-US" dirty="0">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E1FF95FB-CBAD-4241-92EA-052A516708E1}"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7822038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2"/>
            <a:ext cx="2133600" cy="365125"/>
          </a:xfrm>
          <a:prstGeom prst="rect">
            <a:avLst/>
          </a:prstGeom>
        </p:spPr>
        <p:txBody>
          <a:bodyPr/>
          <a:lstStyle/>
          <a:p>
            <a:fld id="{56D2F222-6C0B-49AF-B1E2-B10E3A6CC090}" type="datetimeFigureOut">
              <a:rPr lang="en-US" smtClean="0">
                <a:solidFill>
                  <a:prstClr val="black"/>
                </a:solidFill>
              </a:rPr>
              <a:pPr/>
              <a:t>9/24/2014</a:t>
            </a:fld>
            <a:endParaRPr lang="en-US" dirty="0">
              <a:solidFill>
                <a:prstClr val="black"/>
              </a:solidFill>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E1FF95FB-CBAD-4241-92EA-052A516708E1}"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6573418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2"/>
            <a:ext cx="2133600" cy="365125"/>
          </a:xfrm>
          <a:prstGeom prst="rect">
            <a:avLst/>
          </a:prstGeom>
        </p:spPr>
        <p:txBody>
          <a:bodyPr/>
          <a:lstStyle/>
          <a:p>
            <a:fld id="{56D2F222-6C0B-49AF-B1E2-B10E3A6CC090}" type="datetimeFigureOut">
              <a:rPr lang="en-US" smtClean="0">
                <a:solidFill>
                  <a:prstClr val="black"/>
                </a:solidFill>
              </a:rPr>
              <a:pPr/>
              <a:t>9/24/2014</a:t>
            </a:fld>
            <a:endParaRPr lang="en-US" dirty="0">
              <a:solidFill>
                <a:prstClr val="black"/>
              </a:solidFill>
            </a:endParaRPr>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p>
            <a:endParaRPr lang="en-US" dirty="0">
              <a:solidFill>
                <a:prstClr val="black"/>
              </a:solidFill>
            </a:endParaRPr>
          </a:p>
        </p:txBody>
      </p:sp>
      <p:sp>
        <p:nvSpPr>
          <p:cNvPr id="9" name="Slide Number Placeholder 8"/>
          <p:cNvSpPr>
            <a:spLocks noGrp="1"/>
          </p:cNvSpPr>
          <p:nvPr>
            <p:ph type="sldNum" sz="quarter" idx="12"/>
          </p:nvPr>
        </p:nvSpPr>
        <p:spPr>
          <a:xfrm>
            <a:off x="6553200" y="6356352"/>
            <a:ext cx="2133600" cy="365125"/>
          </a:xfrm>
          <a:prstGeom prst="rect">
            <a:avLst/>
          </a:prstGeom>
        </p:spPr>
        <p:txBody>
          <a:bodyPr/>
          <a:lstStyle/>
          <a:p>
            <a:fld id="{E1FF95FB-CBAD-4241-92EA-052A516708E1}"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2495039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2"/>
            <a:ext cx="2133600" cy="365125"/>
          </a:xfrm>
          <a:prstGeom prst="rect">
            <a:avLst/>
          </a:prstGeom>
        </p:spPr>
        <p:txBody>
          <a:bodyPr/>
          <a:lstStyle/>
          <a:p>
            <a:fld id="{56D2F222-6C0B-49AF-B1E2-B10E3A6CC090}" type="datetimeFigureOut">
              <a:rPr lang="en-US" smtClean="0">
                <a:solidFill>
                  <a:prstClr val="black"/>
                </a:solidFill>
              </a:rPr>
              <a:pPr/>
              <a:t>9/24/2014</a:t>
            </a:fld>
            <a:endParaRPr lang="en-US" dirty="0">
              <a:solidFill>
                <a:prstClr val="black"/>
              </a:solidFill>
            </a:endParaRPr>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p>
            <a:fld id="{E1FF95FB-CBAD-4241-92EA-052A516708E1}"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2503303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fld id="{56D2F222-6C0B-49AF-B1E2-B10E3A6CC090}" type="datetimeFigureOut">
              <a:rPr lang="en-US" smtClean="0">
                <a:solidFill>
                  <a:prstClr val="black"/>
                </a:solidFill>
              </a:rPr>
              <a:pPr/>
              <a:t>9/24/2014</a:t>
            </a:fld>
            <a:endParaRPr lang="en-US" dirty="0">
              <a:solidFill>
                <a:prstClr val="black"/>
              </a:solidFill>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p>
            <a:fld id="{E1FF95FB-CBAD-4241-92EA-052A516708E1}"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5864734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fld id="{56D2F222-6C0B-49AF-B1E2-B10E3A6CC090}" type="datetimeFigureOut">
              <a:rPr lang="en-US" smtClean="0">
                <a:solidFill>
                  <a:prstClr val="black"/>
                </a:solidFill>
              </a:rPr>
              <a:pPr/>
              <a:t>9/24/2014</a:t>
            </a:fld>
            <a:endParaRPr lang="en-US" dirty="0">
              <a:solidFill>
                <a:prstClr val="black"/>
              </a:solidFill>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E1FF95FB-CBAD-4241-92EA-052A516708E1}"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4831320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fld id="{56D2F222-6C0B-49AF-B1E2-B10E3A6CC090}" type="datetimeFigureOut">
              <a:rPr lang="en-US" smtClean="0">
                <a:solidFill>
                  <a:prstClr val="black"/>
                </a:solidFill>
              </a:rPr>
              <a:pPr/>
              <a:t>9/24/2014</a:t>
            </a:fld>
            <a:endParaRPr lang="en-US" dirty="0">
              <a:solidFill>
                <a:prstClr val="black"/>
              </a:solidFill>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E1FF95FB-CBAD-4241-92EA-052A516708E1}"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181401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56D2F222-6C0B-49AF-B1E2-B10E3A6CC090}" type="datetimeFigureOut">
              <a:rPr lang="en-US" smtClean="0">
                <a:solidFill>
                  <a:prstClr val="black"/>
                </a:solidFill>
              </a:rPr>
              <a:pPr/>
              <a:t>9/24/2014</a:t>
            </a:fld>
            <a:endParaRPr lang="en-US" dirty="0">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E1FF95FB-CBAD-4241-92EA-052A516708E1}"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28820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cstate="print"/>
          <a:stretch>
            <a:fillRect/>
          </a:stretch>
        </p:blipFill>
        <p:spPr>
          <a:xfrm>
            <a:off x="150887" y="186645"/>
            <a:ext cx="8827266" cy="6483096"/>
          </a:xfrm>
          <a:prstGeom prst="rect">
            <a:avLst/>
          </a:prstGeom>
        </p:spPr>
      </p:pic>
      <p:sp>
        <p:nvSpPr>
          <p:cNvPr id="2" name="Title 1"/>
          <p:cNvSpPr>
            <a:spLocks noGrp="1"/>
          </p:cNvSpPr>
          <p:nvPr>
            <p:ph type="title"/>
          </p:nvPr>
        </p:nvSpPr>
        <p:spPr>
          <a:xfrm>
            <a:off x="779463" y="381000"/>
            <a:ext cx="7583487" cy="10443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5EF1E065-6A14-47E9-9DCA-51303E17EB6F}" type="datetime1">
              <a:rPr lang="en-US" smtClean="0">
                <a:solidFill>
                  <a:srgbClr val="38ABED"/>
                </a:solidFill>
              </a:rPr>
              <a:t>9/24/2014</a:t>
            </a:fld>
            <a:endParaRPr lang="en-US">
              <a:solidFill>
                <a:srgbClr val="38ABED"/>
              </a:solidFill>
            </a:endParaRPr>
          </a:p>
        </p:txBody>
      </p:sp>
      <p:sp>
        <p:nvSpPr>
          <p:cNvPr id="8" name="Footer Placeholder 7"/>
          <p:cNvSpPr>
            <a:spLocks noGrp="1"/>
          </p:cNvSpPr>
          <p:nvPr>
            <p:ph type="ftr" sz="quarter" idx="11"/>
          </p:nvPr>
        </p:nvSpPr>
        <p:spPr/>
        <p:txBody>
          <a:bodyPr/>
          <a:lstStyle/>
          <a:p>
            <a:endParaRPr lang="en-US">
              <a:solidFill>
                <a:srgbClr val="38ABED"/>
              </a:solidFill>
            </a:endParaRPr>
          </a:p>
        </p:txBody>
      </p:sp>
      <p:sp>
        <p:nvSpPr>
          <p:cNvPr id="9" name="Slide Number Placeholder 8"/>
          <p:cNvSpPr>
            <a:spLocks noGrp="1"/>
          </p:cNvSpPr>
          <p:nvPr>
            <p:ph type="sldNum" sz="quarter" idx="12"/>
          </p:nvPr>
        </p:nvSpPr>
        <p:spPr/>
        <p:txBody>
          <a:bodyPr/>
          <a:lstStyle/>
          <a:p>
            <a:fld id="{8FFBC74C-4CFC-4655-911E-135BD630FADC}" type="slidenum">
              <a:rPr lang="en-US" smtClean="0">
                <a:solidFill>
                  <a:srgbClr val="1B3861"/>
                </a:solidFill>
              </a:rPr>
              <a:pPr/>
              <a:t>‹#›</a:t>
            </a:fld>
            <a:endParaRPr lang="en-US">
              <a:solidFill>
                <a:srgbClr val="1B3861"/>
              </a:solidFill>
            </a:endParaRPr>
          </a:p>
        </p:txBody>
      </p:sp>
      <p:cxnSp>
        <p:nvCxnSpPr>
          <p:cNvPr id="12" name="Straight Connector 11"/>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23524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56D2F222-6C0B-49AF-B1E2-B10E3A6CC090}" type="datetimeFigureOut">
              <a:rPr lang="en-US" smtClean="0">
                <a:solidFill>
                  <a:prstClr val="black"/>
                </a:solidFill>
              </a:rPr>
              <a:pPr/>
              <a:t>9/24/2014</a:t>
            </a:fld>
            <a:endParaRPr lang="en-US" dirty="0">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E1FF95FB-CBAD-4241-92EA-052A516708E1}"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27443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cstate="print"/>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0F8E3026-F2BF-4C82-A464-019089F3B1A5}" type="datetime1">
              <a:rPr lang="en-US" smtClean="0">
                <a:solidFill>
                  <a:srgbClr val="38ABED"/>
                </a:solidFill>
              </a:rPr>
              <a:t>9/24/2014</a:t>
            </a:fld>
            <a:endParaRPr lang="en-US">
              <a:solidFill>
                <a:srgbClr val="38ABED"/>
              </a:solidFill>
            </a:endParaRPr>
          </a:p>
        </p:txBody>
      </p:sp>
      <p:sp>
        <p:nvSpPr>
          <p:cNvPr id="6" name="Footer Placeholder 5"/>
          <p:cNvSpPr>
            <a:spLocks noGrp="1"/>
          </p:cNvSpPr>
          <p:nvPr>
            <p:ph type="ftr" sz="quarter" idx="11"/>
          </p:nvPr>
        </p:nvSpPr>
        <p:spPr/>
        <p:txBody>
          <a:bodyPr/>
          <a:lstStyle/>
          <a:p>
            <a:endParaRPr lang="en-US">
              <a:solidFill>
                <a:srgbClr val="38ABED"/>
              </a:solidFill>
            </a:endParaRPr>
          </a:p>
        </p:txBody>
      </p:sp>
      <p:sp>
        <p:nvSpPr>
          <p:cNvPr id="7" name="Slide Number Placeholder 6"/>
          <p:cNvSpPr>
            <a:spLocks noGrp="1"/>
          </p:cNvSpPr>
          <p:nvPr>
            <p:ph type="sldNum" sz="quarter" idx="12"/>
          </p:nvPr>
        </p:nvSpPr>
        <p:spPr/>
        <p:txBody>
          <a:bodyPr/>
          <a:lstStyle/>
          <a:p>
            <a:fld id="{8FFBC74C-4CFC-4655-911E-135BD630FADC}" type="slidenum">
              <a:rPr lang="en-US" smtClean="0">
                <a:solidFill>
                  <a:srgbClr val="1B3861"/>
                </a:solidFill>
              </a:rPr>
              <a:pPr/>
              <a:t>‹#›</a:t>
            </a:fld>
            <a:endParaRPr lang="en-US">
              <a:solidFill>
                <a:srgbClr val="1B3861"/>
              </a:solidFill>
            </a:endParaRPr>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950844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cstate="print"/>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C263C505-5141-4FC2-9AAC-6253A93E1FFD}" type="datetime1">
              <a:rPr lang="en-US" smtClean="0">
                <a:solidFill>
                  <a:srgbClr val="38ABED"/>
                </a:solidFill>
              </a:rPr>
              <a:t>9/24/2014</a:t>
            </a:fld>
            <a:endParaRPr lang="en-US">
              <a:solidFill>
                <a:srgbClr val="38ABED"/>
              </a:solidFill>
            </a:endParaRPr>
          </a:p>
        </p:txBody>
      </p:sp>
      <p:sp>
        <p:nvSpPr>
          <p:cNvPr id="6" name="Footer Placeholder 5"/>
          <p:cNvSpPr>
            <a:spLocks noGrp="1"/>
          </p:cNvSpPr>
          <p:nvPr>
            <p:ph type="ftr" sz="quarter" idx="11"/>
          </p:nvPr>
        </p:nvSpPr>
        <p:spPr/>
        <p:txBody>
          <a:bodyPr/>
          <a:lstStyle/>
          <a:p>
            <a:endParaRPr lang="en-US">
              <a:solidFill>
                <a:srgbClr val="38ABED"/>
              </a:solidFill>
            </a:endParaRPr>
          </a:p>
        </p:txBody>
      </p:sp>
      <p:sp>
        <p:nvSpPr>
          <p:cNvPr id="7" name="Slide Number Placeholder 6"/>
          <p:cNvSpPr>
            <a:spLocks noGrp="1"/>
          </p:cNvSpPr>
          <p:nvPr>
            <p:ph type="sldNum" sz="quarter" idx="12"/>
          </p:nvPr>
        </p:nvSpPr>
        <p:spPr/>
        <p:txBody>
          <a:bodyPr/>
          <a:lstStyle/>
          <a:p>
            <a:fld id="{8FFBC74C-4CFC-4655-911E-135BD630FADC}" type="slidenum">
              <a:rPr lang="en-US" smtClean="0">
                <a:solidFill>
                  <a:srgbClr val="1B3861"/>
                </a:solidFill>
              </a:rPr>
              <a:pPr/>
              <a:t>‹#›</a:t>
            </a:fld>
            <a:endParaRPr lang="en-US">
              <a:solidFill>
                <a:srgbClr val="1B3861"/>
              </a:solidFill>
            </a:endParaRPr>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4031046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cstate="print"/>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203AD542-A229-4635-ADFC-23092871B34F}" type="datetime1">
              <a:rPr lang="en-US" smtClean="0">
                <a:solidFill>
                  <a:srgbClr val="38ABED"/>
                </a:solidFill>
              </a:rPr>
              <a:t>9/24/2014</a:t>
            </a:fld>
            <a:endParaRPr lang="en-US">
              <a:solidFill>
                <a:srgbClr val="38ABED"/>
              </a:solidFill>
            </a:endParaRPr>
          </a:p>
        </p:txBody>
      </p:sp>
      <p:sp>
        <p:nvSpPr>
          <p:cNvPr id="6" name="Footer Placeholder 5"/>
          <p:cNvSpPr>
            <a:spLocks noGrp="1"/>
          </p:cNvSpPr>
          <p:nvPr>
            <p:ph type="ftr" sz="quarter" idx="11"/>
          </p:nvPr>
        </p:nvSpPr>
        <p:spPr/>
        <p:txBody>
          <a:bodyPr/>
          <a:lstStyle/>
          <a:p>
            <a:endParaRPr lang="en-US">
              <a:solidFill>
                <a:srgbClr val="38ABED"/>
              </a:solidFill>
            </a:endParaRPr>
          </a:p>
        </p:txBody>
      </p:sp>
      <p:sp>
        <p:nvSpPr>
          <p:cNvPr id="7" name="Slide Number Placeholder 6"/>
          <p:cNvSpPr>
            <a:spLocks noGrp="1"/>
          </p:cNvSpPr>
          <p:nvPr>
            <p:ph type="sldNum" sz="quarter" idx="12"/>
          </p:nvPr>
        </p:nvSpPr>
        <p:spPr/>
        <p:txBody>
          <a:bodyPr/>
          <a:lstStyle/>
          <a:p>
            <a:fld id="{8FFBC74C-4CFC-4655-911E-135BD630FADC}" type="slidenum">
              <a:rPr lang="en-US" smtClean="0">
                <a:solidFill>
                  <a:srgbClr val="1B3861"/>
                </a:solidFill>
              </a:rPr>
              <a:pPr/>
              <a:t>‹#›</a:t>
            </a:fld>
            <a:endParaRPr lang="en-US">
              <a:solidFill>
                <a:srgbClr val="1B3861"/>
              </a:solidFill>
            </a:endParaRPr>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2667304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cstate="print"/>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C96F53EE-F792-4F4B-BC2A-4DF65BEB81C2}" type="datetime1">
              <a:rPr lang="en-US" smtClean="0">
                <a:solidFill>
                  <a:srgbClr val="38ABED"/>
                </a:solidFill>
              </a:rPr>
              <a:t>9/24/2014</a:t>
            </a:fld>
            <a:endParaRPr lang="en-US">
              <a:solidFill>
                <a:srgbClr val="38ABED"/>
              </a:solidFill>
            </a:endParaRPr>
          </a:p>
        </p:txBody>
      </p:sp>
      <p:sp>
        <p:nvSpPr>
          <p:cNvPr id="4" name="Footer Placeholder 3"/>
          <p:cNvSpPr>
            <a:spLocks noGrp="1"/>
          </p:cNvSpPr>
          <p:nvPr>
            <p:ph type="ftr" sz="quarter" idx="11"/>
          </p:nvPr>
        </p:nvSpPr>
        <p:spPr/>
        <p:txBody>
          <a:bodyPr/>
          <a:lstStyle/>
          <a:p>
            <a:endParaRPr lang="en-US">
              <a:solidFill>
                <a:srgbClr val="38ABED"/>
              </a:solidFill>
            </a:endParaRPr>
          </a:p>
        </p:txBody>
      </p:sp>
      <p:sp>
        <p:nvSpPr>
          <p:cNvPr id="5" name="Slide Number Placeholder 4"/>
          <p:cNvSpPr>
            <a:spLocks noGrp="1"/>
          </p:cNvSpPr>
          <p:nvPr>
            <p:ph type="sldNum" sz="quarter" idx="12"/>
          </p:nvPr>
        </p:nvSpPr>
        <p:spPr/>
        <p:txBody>
          <a:bodyPr/>
          <a:lstStyle/>
          <a:p>
            <a:fld id="{8FFBC74C-4CFC-4655-911E-135BD630FADC}" type="slidenum">
              <a:rPr lang="en-US" smtClean="0">
                <a:solidFill>
                  <a:srgbClr val="1B3861"/>
                </a:solidFill>
              </a:rPr>
              <a:pPr/>
              <a:t>‹#›</a:t>
            </a:fld>
            <a:endParaRPr lang="en-US">
              <a:solidFill>
                <a:srgbClr val="1B3861"/>
              </a:solidFill>
            </a:endParaRPr>
          </a:p>
        </p:txBody>
      </p:sp>
    </p:spTree>
    <p:extLst>
      <p:ext uri="{BB962C8B-B14F-4D97-AF65-F5344CB8AC3E}">
        <p14:creationId xmlns:p14="http://schemas.microsoft.com/office/powerpoint/2010/main" val="4277788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image" Target="../media/image10.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13.pn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1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ound Diagonal Corner Rectangle 7"/>
          <p:cNvSpPr/>
          <p:nvPr/>
        </p:nvSpPr>
        <p:spPr>
          <a:xfrm>
            <a:off x="189707" y="189707"/>
            <a:ext cx="8764587"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Title Placeholder 1"/>
          <p:cNvSpPr>
            <a:spLocks noGrp="1"/>
          </p:cNvSpPr>
          <p:nvPr>
            <p:ph type="title"/>
          </p:nvPr>
        </p:nvSpPr>
        <p:spPr>
          <a:xfrm>
            <a:off x="779463" y="381000"/>
            <a:ext cx="7583487" cy="1044388"/>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779463" y="1828800"/>
            <a:ext cx="7583487" cy="420893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381000" y="6288741"/>
            <a:ext cx="1887537" cy="365125"/>
          </a:xfrm>
          <a:prstGeom prst="rect">
            <a:avLst/>
          </a:prstGeom>
        </p:spPr>
        <p:txBody>
          <a:bodyPr vert="horz" lIns="91440" tIns="45720" rIns="91440" bIns="45720" rtlCol="0" anchor="ctr"/>
          <a:lstStyle>
            <a:lvl1pPr algn="l">
              <a:defRPr sz="1200">
                <a:solidFill>
                  <a:schemeClr val="bg2"/>
                </a:solidFill>
              </a:defRPr>
            </a:lvl1pPr>
          </a:lstStyle>
          <a:p>
            <a:fld id="{02BE1930-215C-45E0-A47C-EB1A1086990F}" type="datetime1">
              <a:rPr lang="en-US" smtClean="0">
                <a:solidFill>
                  <a:srgbClr val="38ABED"/>
                </a:solidFill>
              </a:rPr>
              <a:t>9/24/2014</a:t>
            </a:fld>
            <a:endParaRPr lang="en-US">
              <a:solidFill>
                <a:srgbClr val="38ABED"/>
              </a:solidFill>
            </a:endParaRPr>
          </a:p>
        </p:txBody>
      </p:sp>
      <p:sp>
        <p:nvSpPr>
          <p:cNvPr id="5" name="Footer Placeholder 4"/>
          <p:cNvSpPr>
            <a:spLocks noGrp="1"/>
          </p:cNvSpPr>
          <p:nvPr>
            <p:ph type="ftr" sz="quarter" idx="3"/>
          </p:nvPr>
        </p:nvSpPr>
        <p:spPr>
          <a:xfrm>
            <a:off x="3304615" y="6288741"/>
            <a:ext cx="5238750" cy="365125"/>
          </a:xfrm>
          <a:prstGeom prst="rect">
            <a:avLst/>
          </a:prstGeom>
        </p:spPr>
        <p:txBody>
          <a:bodyPr vert="horz" lIns="91440" tIns="45720" rIns="91440" bIns="45720" rtlCol="0" anchor="ctr"/>
          <a:lstStyle>
            <a:lvl1pPr algn="r">
              <a:defRPr sz="1200">
                <a:solidFill>
                  <a:schemeClr val="bg2"/>
                </a:solidFill>
              </a:defRPr>
            </a:lvl1pPr>
          </a:lstStyle>
          <a:p>
            <a:endParaRPr lang="en-US">
              <a:solidFill>
                <a:srgbClr val="38ABED"/>
              </a:solidFill>
            </a:endParaRPr>
          </a:p>
        </p:txBody>
      </p:sp>
      <p:sp>
        <p:nvSpPr>
          <p:cNvPr id="6" name="Slide Number Placeholder 5"/>
          <p:cNvSpPr>
            <a:spLocks noGrp="1"/>
          </p:cNvSpPr>
          <p:nvPr>
            <p:ph type="sldNum" sz="quarter" idx="4"/>
          </p:nvPr>
        </p:nvSpPr>
        <p:spPr>
          <a:xfrm>
            <a:off x="8404411" y="219635"/>
            <a:ext cx="493059" cy="365125"/>
          </a:xfrm>
          <a:prstGeom prst="rect">
            <a:avLst/>
          </a:prstGeom>
        </p:spPr>
        <p:txBody>
          <a:bodyPr vert="horz" lIns="91440" tIns="45720" rIns="91440" bIns="45720" rtlCol="0" anchor="ctr"/>
          <a:lstStyle>
            <a:lvl1pPr algn="r">
              <a:defRPr sz="1200">
                <a:solidFill>
                  <a:schemeClr val="tx2"/>
                </a:solidFill>
              </a:defRPr>
            </a:lvl1pPr>
          </a:lstStyle>
          <a:p>
            <a:fld id="{8FFBC74C-4CFC-4655-911E-135BD630FADC}" type="slidenum">
              <a:rPr lang="en-US" smtClean="0">
                <a:solidFill>
                  <a:srgbClr val="1B3861"/>
                </a:solidFill>
              </a:rPr>
              <a:pPr/>
              <a:t>‹#›</a:t>
            </a:fld>
            <a:endParaRPr lang="en-US" dirty="0">
              <a:solidFill>
                <a:srgbClr val="1B3861"/>
              </a:solidFill>
            </a:endParaRPr>
          </a:p>
        </p:txBody>
      </p:sp>
      <p:pic>
        <p:nvPicPr>
          <p:cNvPr id="9" name="Picture 6" descr="G:\Apodaca Work Current\NSF logo\NEW NSF Logo Design\Final\BitmapLogo_NOLayers_F.png"/>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7848176" y="228600"/>
            <a:ext cx="106087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64499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722" r:id="rId17"/>
    <p:sldLayoutId id="2147483723" r:id="rId18"/>
    <p:sldLayoutId id="2147483724" r:id="rId19"/>
    <p:sldLayoutId id="2147483725" r:id="rId20"/>
  </p:sldLayoutIdLst>
  <p:hf sldNum="0" hdr="0" ftr="0"/>
  <p:txStyles>
    <p:titleStyle>
      <a:lvl1pPr algn="l" defTabSz="914400" rtl="0" eaLnBrk="1" latinLnBrk="0" hangingPunct="1">
        <a:spcBef>
          <a:spcPct val="0"/>
        </a:spcBef>
        <a:buNone/>
        <a:defRPr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9/24/2014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483395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xsede-ppt-page.jpg"/>
          <p:cNvPicPr>
            <a:picLocks noChangeAspect="1"/>
          </p:cNvPicPr>
          <p:nvPr/>
        </p:nvPicPr>
        <p:blipFill>
          <a:blip r:embed="rId9"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7159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028" name="Text Placeholder 2"/>
          <p:cNvSpPr>
            <a:spLocks noGrp="1"/>
          </p:cNvSpPr>
          <p:nvPr>
            <p:ph type="body" idx="1"/>
          </p:nvPr>
        </p:nvSpPr>
        <p:spPr bwMode="auto">
          <a:xfrm>
            <a:off x="457200" y="1219200"/>
            <a:ext cx="82296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6" name="Slide Number Placeholder 5"/>
          <p:cNvSpPr>
            <a:spLocks noGrp="1"/>
          </p:cNvSpPr>
          <p:nvPr>
            <p:ph type="sldNum" sz="quarter" idx="4"/>
          </p:nvPr>
        </p:nvSpPr>
        <p:spPr>
          <a:xfrm>
            <a:off x="0" y="6492875"/>
            <a:ext cx="12192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bg1"/>
                </a:solidFill>
                <a:cs typeface="Arial" charset="0"/>
              </a:defRPr>
            </a:lvl1pPr>
          </a:lstStyle>
          <a:p>
            <a:pPr algn="ctr" eaLnBrk="0" fontAlgn="base" hangingPunct="0">
              <a:spcBef>
                <a:spcPct val="0"/>
              </a:spcBef>
              <a:spcAft>
                <a:spcPct val="0"/>
              </a:spcAft>
            </a:pPr>
            <a:fld id="{B6F15528-21DE-4FAA-801E-634DDDAF4B2B}" type="slidenum">
              <a:rPr lang="en-US" smtClean="0">
                <a:solidFill>
                  <a:prstClr val="white"/>
                </a:solidFill>
                <a:latin typeface="Times" pitchFamily="80" charset="0"/>
                <a:ea typeface="ＭＳ Ｐゴシック" pitchFamily="34" charset="-128"/>
              </a:rPr>
              <a:pPr algn="ctr" eaLnBrk="0" fontAlgn="base" hangingPunct="0">
                <a:spcBef>
                  <a:spcPct val="0"/>
                </a:spcBef>
                <a:spcAft>
                  <a:spcPct val="0"/>
                </a:spcAft>
              </a:pPr>
              <a:t>‹#›</a:t>
            </a:fld>
            <a:endParaRPr lang="en-US">
              <a:solidFill>
                <a:prstClr val="white"/>
              </a:solidFill>
              <a:latin typeface="Times" pitchFamily="80" charset="0"/>
              <a:ea typeface="ＭＳ Ｐゴシック" pitchFamily="34" charset="-128"/>
            </a:endParaRPr>
          </a:p>
        </p:txBody>
      </p:sp>
    </p:spTree>
    <p:extLst>
      <p:ext uri="{BB962C8B-B14F-4D97-AF65-F5344CB8AC3E}">
        <p14:creationId xmlns:p14="http://schemas.microsoft.com/office/powerpoint/2010/main" val="218774603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Lst>
  <p:hf hdr="0" ftr="0" dt="0"/>
  <p:txStyles>
    <p:titleStyle>
      <a:lvl1pPr algn="l" defTabSz="457200" rtl="0" eaLnBrk="1" fontAlgn="base" hangingPunct="1">
        <a:spcBef>
          <a:spcPct val="0"/>
        </a:spcBef>
        <a:spcAft>
          <a:spcPct val="0"/>
        </a:spcAft>
        <a:defRPr sz="3200" b="1" kern="1200">
          <a:solidFill>
            <a:srgbClr val="376092"/>
          </a:solidFill>
          <a:latin typeface="Arial"/>
          <a:ea typeface="ＭＳ Ｐゴシック" pitchFamily="-65" charset="-128"/>
          <a:cs typeface="Arial"/>
        </a:defRPr>
      </a:lvl1pPr>
      <a:lvl2pPr algn="l" defTabSz="457200" rtl="0" eaLnBrk="1" fontAlgn="base" hangingPunct="1">
        <a:spcBef>
          <a:spcPct val="0"/>
        </a:spcBef>
        <a:spcAft>
          <a:spcPct val="0"/>
        </a:spcAft>
        <a:defRPr sz="3200" b="1">
          <a:solidFill>
            <a:srgbClr val="376092"/>
          </a:solidFill>
          <a:latin typeface="Arial" charset="0"/>
          <a:ea typeface="ＭＳ Ｐゴシック" pitchFamily="-65" charset="-128"/>
        </a:defRPr>
      </a:lvl2pPr>
      <a:lvl3pPr algn="l" defTabSz="457200" rtl="0" eaLnBrk="1" fontAlgn="base" hangingPunct="1">
        <a:spcBef>
          <a:spcPct val="0"/>
        </a:spcBef>
        <a:spcAft>
          <a:spcPct val="0"/>
        </a:spcAft>
        <a:defRPr sz="3200" b="1">
          <a:solidFill>
            <a:srgbClr val="376092"/>
          </a:solidFill>
          <a:latin typeface="Arial" charset="0"/>
          <a:ea typeface="ＭＳ Ｐゴシック" pitchFamily="-65" charset="-128"/>
        </a:defRPr>
      </a:lvl3pPr>
      <a:lvl4pPr algn="l" defTabSz="457200" rtl="0" eaLnBrk="1" fontAlgn="base" hangingPunct="1">
        <a:spcBef>
          <a:spcPct val="0"/>
        </a:spcBef>
        <a:spcAft>
          <a:spcPct val="0"/>
        </a:spcAft>
        <a:defRPr sz="3200" b="1">
          <a:solidFill>
            <a:srgbClr val="376092"/>
          </a:solidFill>
          <a:latin typeface="Arial" charset="0"/>
          <a:ea typeface="ＭＳ Ｐゴシック" pitchFamily="-65" charset="-128"/>
        </a:defRPr>
      </a:lvl4pPr>
      <a:lvl5pPr algn="l" defTabSz="457200" rtl="0" eaLnBrk="1" fontAlgn="base" hangingPunct="1">
        <a:spcBef>
          <a:spcPct val="0"/>
        </a:spcBef>
        <a:spcAft>
          <a:spcPct val="0"/>
        </a:spcAft>
        <a:defRPr sz="3200" b="1">
          <a:solidFill>
            <a:srgbClr val="376092"/>
          </a:solidFill>
          <a:latin typeface="Arial" charset="0"/>
          <a:ea typeface="ＭＳ Ｐゴシック" pitchFamily="-65" charset="-128"/>
        </a:defRPr>
      </a:lvl5pPr>
      <a:lvl6pPr marL="457200" algn="l" defTabSz="457200" rtl="0" eaLnBrk="1" fontAlgn="base" hangingPunct="1">
        <a:spcBef>
          <a:spcPct val="0"/>
        </a:spcBef>
        <a:spcAft>
          <a:spcPct val="0"/>
        </a:spcAft>
        <a:defRPr sz="3200" b="1">
          <a:solidFill>
            <a:srgbClr val="376092"/>
          </a:solidFill>
          <a:latin typeface="Arial" charset="0"/>
          <a:ea typeface="ＭＳ Ｐゴシック" pitchFamily="-65" charset="-128"/>
        </a:defRPr>
      </a:lvl6pPr>
      <a:lvl7pPr marL="914400" algn="l" defTabSz="457200" rtl="0" eaLnBrk="1" fontAlgn="base" hangingPunct="1">
        <a:spcBef>
          <a:spcPct val="0"/>
        </a:spcBef>
        <a:spcAft>
          <a:spcPct val="0"/>
        </a:spcAft>
        <a:defRPr sz="3200" b="1">
          <a:solidFill>
            <a:srgbClr val="376092"/>
          </a:solidFill>
          <a:latin typeface="Arial" charset="0"/>
          <a:ea typeface="ＭＳ Ｐゴシック" pitchFamily="-65" charset="-128"/>
        </a:defRPr>
      </a:lvl7pPr>
      <a:lvl8pPr marL="1371600" algn="l" defTabSz="457200" rtl="0" eaLnBrk="1" fontAlgn="base" hangingPunct="1">
        <a:spcBef>
          <a:spcPct val="0"/>
        </a:spcBef>
        <a:spcAft>
          <a:spcPct val="0"/>
        </a:spcAft>
        <a:defRPr sz="3200" b="1">
          <a:solidFill>
            <a:srgbClr val="376092"/>
          </a:solidFill>
          <a:latin typeface="Arial" charset="0"/>
          <a:ea typeface="ＭＳ Ｐゴシック" pitchFamily="-65" charset="-128"/>
        </a:defRPr>
      </a:lvl8pPr>
      <a:lvl9pPr marL="1828800" algn="l" defTabSz="457200" rtl="0" eaLnBrk="1" fontAlgn="base" hangingPunct="1">
        <a:spcBef>
          <a:spcPct val="0"/>
        </a:spcBef>
        <a:spcAft>
          <a:spcPct val="0"/>
        </a:spcAft>
        <a:defRPr sz="3200" b="1">
          <a:solidFill>
            <a:srgbClr val="376092"/>
          </a:solidFill>
          <a:latin typeface="Arial" charset="0"/>
          <a:ea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rgbClr val="254061"/>
          </a:solidFill>
          <a:latin typeface="+mn-lt"/>
          <a:ea typeface="ＭＳ Ｐゴシック" pitchFamily="-65" charset="-128"/>
          <a:cs typeface="+mn-cs"/>
        </a:defRPr>
      </a:lvl1pPr>
      <a:lvl2pPr marL="742950" indent="-285750" algn="l" defTabSz="457200" rtl="0" eaLnBrk="1" fontAlgn="base" hangingPunct="1">
        <a:spcBef>
          <a:spcPct val="20000"/>
        </a:spcBef>
        <a:spcAft>
          <a:spcPct val="0"/>
        </a:spcAft>
        <a:buFont typeface="Arial" charset="0"/>
        <a:buChar char="–"/>
        <a:defRPr sz="2800" kern="1200">
          <a:solidFill>
            <a:srgbClr val="254061"/>
          </a:solidFill>
          <a:latin typeface="+mn-lt"/>
          <a:ea typeface="ＭＳ Ｐゴシック" pitchFamily="-65"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rgbClr val="254061"/>
          </a:solidFill>
          <a:latin typeface="+mn-lt"/>
          <a:ea typeface="ＭＳ Ｐゴシック" pitchFamily="-65"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rgbClr val="254061"/>
          </a:solidFill>
          <a:latin typeface="+mn-lt"/>
          <a:ea typeface="ＭＳ Ｐゴシック" pitchFamily="-65"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rgbClr val="25406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B6E9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6200"/>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41437"/>
            <a:ext cx="8229600" cy="49831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descr="NITRD background 1024x768-1.jpg"/>
          <p:cNvPicPr>
            <a:picLocks noChangeAspect="1"/>
          </p:cNvPicPr>
          <p:nvPr userDrawn="1"/>
        </p:nvPicPr>
        <p:blipFill rotWithShape="1">
          <a:blip r:embed="rId14">
            <a:extLst>
              <a:ext uri="{28A0092B-C50C-407E-A947-70E740481C1C}">
                <a14:useLocalDpi xmlns:a14="http://schemas.microsoft.com/office/drawing/2010/main" val="0"/>
              </a:ext>
            </a:extLst>
          </a:blip>
          <a:srcRect r="14286" b="12937"/>
          <a:stretch/>
        </p:blipFill>
        <p:spPr>
          <a:xfrm>
            <a:off x="0" y="-31677"/>
            <a:ext cx="9144000" cy="6965879"/>
          </a:xfrm>
          <a:prstGeom prst="rect">
            <a:avLst/>
          </a:prstGeom>
        </p:spPr>
      </p:pic>
      <p:pic>
        <p:nvPicPr>
          <p:cNvPr id="8" name="Picture 7" descr="nsf1.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457762" y="6248402"/>
            <a:ext cx="610038" cy="613564"/>
          </a:xfrm>
          <a:prstGeom prst="rect">
            <a:avLst/>
          </a:prstGeom>
        </p:spPr>
      </p:pic>
    </p:spTree>
    <p:extLst>
      <p:ext uri="{BB962C8B-B14F-4D97-AF65-F5344CB8AC3E}">
        <p14:creationId xmlns:p14="http://schemas.microsoft.com/office/powerpoint/2010/main" val="332983410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914400" rtl="0" eaLnBrk="1" latinLnBrk="0" hangingPunct="1">
        <a:spcBef>
          <a:spcPct val="0"/>
        </a:spcBef>
        <a:buNone/>
        <a:defRPr sz="3600" b="1" kern="1200">
          <a:solidFill>
            <a:schemeClr val="tx2"/>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6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wmf"/><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2.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emf"/><Relationship Id="rId5" Type="http://schemas.openxmlformats.org/officeDocument/2006/relationships/image" Target="../media/image16.jpeg"/><Relationship Id="rId10" Type="http://schemas.openxmlformats.org/officeDocument/2006/relationships/image" Target="../media/image21.emf"/><Relationship Id="rId4" Type="http://schemas.openxmlformats.org/officeDocument/2006/relationships/image" Target="../media/image15.jpeg"/><Relationship Id="rId9" Type="http://schemas.openxmlformats.org/officeDocument/2006/relationships/image" Target="../media/image20.emf"/></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hyperlink" Target="http://sites.nationalacademies.org/CSTB/CurrentProjects/CSTB_087924"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2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png"/></Relationships>
</file>

<file path=ppt/slides/_rels/slide2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diagramLayout" Target="../diagrams/layout2.xml"/><Relationship Id="rId7" Type="http://schemas.openxmlformats.org/officeDocument/2006/relationships/image" Target="../media/image72.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74.png"/><Relationship Id="rId4" Type="http://schemas.openxmlformats.org/officeDocument/2006/relationships/diagramQuickStyle" Target="../diagrams/quickStyle2.xml"/><Relationship Id="rId9" Type="http://schemas.openxmlformats.org/officeDocument/2006/relationships/image" Target="../media/image6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33.xml"/><Relationship Id="rId5" Type="http://schemas.openxmlformats.org/officeDocument/2006/relationships/image" Target="../media/image78.png"/><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9.png"/><Relationship Id="rId7"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22.xml"/><Relationship Id="rId6" Type="http://schemas.microsoft.com/office/2007/relationships/hdphoto" Target="../media/hdphoto2.wdp"/><Relationship Id="rId5" Type="http://schemas.openxmlformats.org/officeDocument/2006/relationships/image" Target="../media/image80.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22.xml"/><Relationship Id="rId4" Type="http://schemas.microsoft.com/office/2007/relationships/hdphoto" Target="../media/hdphoto4.wdp"/></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86.emf"/><Relationship Id="rId4" Type="http://schemas.openxmlformats.org/officeDocument/2006/relationships/image" Target="../media/image85.emf"/></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4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0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microsoft.com/office/2007/relationships/hdphoto" Target="../media/hdphoto5.wdp"/></Relationships>
</file>

<file path=ppt/slides/_rels/slide46.xml.rels><?xml version="1.0" encoding="UTF-8" standalone="yes"?>
<Relationships xmlns="http://schemas.openxmlformats.org/package/2006/relationships"><Relationship Id="rId2" Type="http://schemas.openxmlformats.org/officeDocument/2006/relationships/hyperlink" Target="mailto:iqualter@nsf.gov"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hyperlink" Target="http://creativecommons.org/licenses/by-nc/3.0/" TargetMode="External"/><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2475" y="2667000"/>
            <a:ext cx="7467600" cy="2399866"/>
          </a:xfrm>
        </p:spPr>
        <p:txBody>
          <a:bodyPr>
            <a:normAutofit fontScale="90000"/>
          </a:bodyPr>
          <a:lstStyle/>
          <a:p>
            <a:pPr algn="ctr"/>
            <a:r>
              <a:rPr lang="en-US" dirty="0" smtClean="0">
                <a:latin typeface="Calibri" panose="020F0502020204030204" pitchFamily="34" charset="0"/>
              </a:rPr>
              <a:t/>
            </a:r>
            <a:br>
              <a:rPr lang="en-US" dirty="0" smtClean="0">
                <a:latin typeface="Calibri" panose="020F0502020204030204" pitchFamily="34" charset="0"/>
              </a:rPr>
            </a:br>
            <a:r>
              <a:rPr lang="en-US" b="1" i="1" dirty="0" smtClean="0">
                <a:latin typeface="Calibri" panose="020F0502020204030204" pitchFamily="34" charset="0"/>
              </a:rPr>
              <a:t/>
            </a:r>
            <a:br>
              <a:rPr lang="en-US" b="1" i="1" dirty="0" smtClean="0">
                <a:latin typeface="Calibri" panose="020F0502020204030204" pitchFamily="34" charset="0"/>
              </a:rPr>
            </a:br>
            <a:r>
              <a:rPr lang="en-US" b="1" i="1" dirty="0">
                <a:latin typeface="Calibri" panose="020F0502020204030204" pitchFamily="34" charset="0"/>
              </a:rPr>
              <a:t/>
            </a:r>
            <a:br>
              <a:rPr lang="en-US" b="1" i="1" dirty="0">
                <a:latin typeface="Calibri" panose="020F0502020204030204" pitchFamily="34" charset="0"/>
              </a:rPr>
            </a:br>
            <a:r>
              <a:rPr lang="en-US" dirty="0" smtClean="0">
                <a:latin typeface="Calibri" panose="020F0502020204030204" pitchFamily="34" charset="0"/>
              </a:rPr>
              <a:t/>
            </a:r>
            <a:br>
              <a:rPr lang="en-US" dirty="0" smtClean="0">
                <a:latin typeface="Calibri" panose="020F0502020204030204" pitchFamily="34" charset="0"/>
              </a:rPr>
            </a:br>
            <a:r>
              <a:rPr lang="en-US" dirty="0" smtClean="0">
                <a:latin typeface="Calibri" panose="020F0502020204030204" pitchFamily="34" charset="0"/>
              </a:rPr>
              <a:t>Supporting Collaborative </a:t>
            </a:r>
            <a:r>
              <a:rPr lang="en-US" dirty="0" err="1" smtClean="0">
                <a:latin typeface="Calibri" panose="020F0502020204030204" pitchFamily="34" charset="0"/>
              </a:rPr>
              <a:t>Cyberinfrastructure</a:t>
            </a:r>
            <a:r>
              <a:rPr lang="en-US" dirty="0" smtClean="0">
                <a:latin typeface="Calibri" panose="020F0502020204030204" pitchFamily="34" charset="0"/>
              </a:rPr>
              <a:t> for Ground-breaking Research</a:t>
            </a:r>
            <a:br>
              <a:rPr lang="en-US" dirty="0" smtClean="0">
                <a:latin typeface="Calibri" panose="020F0502020204030204" pitchFamily="34" charset="0"/>
              </a:rPr>
            </a:br>
            <a:endParaRPr lang="en-US" dirty="0">
              <a:latin typeface="Calibri" panose="020F0502020204030204" pitchFamily="34" charset="0"/>
            </a:endParaRPr>
          </a:p>
        </p:txBody>
      </p:sp>
      <p:sp>
        <p:nvSpPr>
          <p:cNvPr id="3" name="Subtitle 2"/>
          <p:cNvSpPr>
            <a:spLocks noGrp="1"/>
          </p:cNvSpPr>
          <p:nvPr>
            <p:ph type="subTitle" idx="1"/>
          </p:nvPr>
        </p:nvSpPr>
        <p:spPr>
          <a:xfrm>
            <a:off x="2482849" y="5257800"/>
            <a:ext cx="6400800" cy="1333074"/>
          </a:xfrm>
        </p:spPr>
        <p:txBody>
          <a:bodyPr>
            <a:normAutofit fontScale="62500" lnSpcReduction="20000"/>
          </a:bodyPr>
          <a:lstStyle/>
          <a:p>
            <a:endParaRPr lang="en-US" sz="2400" dirty="0" smtClean="0">
              <a:latin typeface="Calibri" panose="020F0502020204030204" pitchFamily="34" charset="0"/>
            </a:endParaRPr>
          </a:p>
          <a:p>
            <a:r>
              <a:rPr lang="en-US" sz="2400" dirty="0" smtClean="0">
                <a:latin typeface="Calibri" panose="020F0502020204030204" pitchFamily="34" charset="0"/>
              </a:rPr>
              <a:t>Irene M. </a:t>
            </a:r>
            <a:r>
              <a:rPr lang="en-US" sz="2400" dirty="0" err="1" smtClean="0">
                <a:latin typeface="Calibri" panose="020F0502020204030204" pitchFamily="34" charset="0"/>
              </a:rPr>
              <a:t>Qualters</a:t>
            </a:r>
            <a:endParaRPr lang="en-US" sz="2400" dirty="0" smtClean="0">
              <a:latin typeface="Calibri" panose="020F0502020204030204" pitchFamily="34" charset="0"/>
            </a:endParaRPr>
          </a:p>
          <a:p>
            <a:r>
              <a:rPr lang="en-US" sz="2400" dirty="0" smtClean="0">
                <a:latin typeface="Calibri" panose="020F0502020204030204" pitchFamily="34" charset="0"/>
              </a:rPr>
              <a:t>Division Director, Advanced </a:t>
            </a:r>
            <a:r>
              <a:rPr lang="en-US" sz="2400" dirty="0" err="1" smtClean="0">
                <a:latin typeface="Calibri" panose="020F0502020204030204" pitchFamily="34" charset="0"/>
              </a:rPr>
              <a:t>Cyberinfrastructure</a:t>
            </a:r>
            <a:endParaRPr lang="en-US" sz="2400" dirty="0" smtClean="0">
              <a:latin typeface="Calibri" panose="020F0502020204030204" pitchFamily="34" charset="0"/>
            </a:endParaRPr>
          </a:p>
          <a:p>
            <a:r>
              <a:rPr lang="en-US" sz="2400" dirty="0" smtClean="0">
                <a:latin typeface="Calibri" panose="020F0502020204030204" pitchFamily="34" charset="0"/>
              </a:rPr>
              <a:t>National Science foundation</a:t>
            </a:r>
          </a:p>
          <a:p>
            <a:r>
              <a:rPr lang="en-US" sz="2400" dirty="0" smtClean="0">
                <a:latin typeface="Calibri" panose="020F0502020204030204" pitchFamily="34" charset="0"/>
              </a:rPr>
              <a:t>September 24, </a:t>
            </a:r>
            <a:r>
              <a:rPr lang="en-US" sz="2400" dirty="0">
                <a:latin typeface="Calibri" panose="020F0502020204030204" pitchFamily="34" charset="0"/>
              </a:rPr>
              <a:t>2014</a:t>
            </a:r>
            <a:endParaRPr lang="en-US" sz="2400" dirty="0" smtClean="0">
              <a:latin typeface="Calibri" panose="020F0502020204030204" pitchFamily="34" charset="0"/>
            </a:endParaRPr>
          </a:p>
        </p:txBody>
      </p:sp>
      <p:pic>
        <p:nvPicPr>
          <p:cNvPr id="5" name="Picture 6" descr="G:\Apodaca Work Current\NSF logo\NEW NSF Logo Design\Final\BitmapLogo_NOLayers_F.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176" y="228600"/>
            <a:ext cx="106087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85750" y="549890"/>
            <a:ext cx="8401050" cy="1446550"/>
          </a:xfrm>
          <a:prstGeom prst="rect">
            <a:avLst/>
          </a:prstGeom>
          <a:noFill/>
        </p:spPr>
        <p:txBody>
          <a:bodyPr wrap="square" rtlCol="0">
            <a:spAutoFit/>
          </a:bodyPr>
          <a:lstStyle/>
          <a:p>
            <a:r>
              <a:rPr lang="en-US" sz="4400" b="1" i="1" dirty="0" smtClean="0">
                <a:solidFill>
                  <a:prstClr val="white"/>
                </a:solidFill>
                <a:latin typeface="Calibri" panose="020F0502020204030204" pitchFamily="34" charset="0"/>
                <a:ea typeface="+mj-ea"/>
                <a:cs typeface="+mj-cs"/>
              </a:rPr>
              <a:t>Oklahoma Supercomputing Symposium -2014</a:t>
            </a:r>
            <a:endParaRPr lang="en-US" dirty="0"/>
          </a:p>
        </p:txBody>
      </p:sp>
    </p:spTree>
    <p:extLst>
      <p:ext uri="{BB962C8B-B14F-4D97-AF65-F5344CB8AC3E}">
        <p14:creationId xmlns:p14="http://schemas.microsoft.com/office/powerpoint/2010/main" val="20539124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p:cNvSpPr>
            <a:spLocks noChangeArrowheads="1"/>
          </p:cNvSpPr>
          <p:nvPr/>
        </p:nvSpPr>
        <p:spPr bwMode="auto">
          <a:xfrm>
            <a:off x="0" y="228600"/>
            <a:ext cx="8991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rgbClr val="FF3300"/>
              </a:buClr>
              <a:buSzPct val="75000"/>
              <a:buFont typeface="Wingdings" pitchFamily="2" charset="2"/>
              <a:buChar char="v"/>
              <a:defRPr sz="2800">
                <a:solidFill>
                  <a:srgbClr val="EAEAEA"/>
                </a:solidFill>
                <a:latin typeface="Tahoma" pitchFamily="34" charset="0"/>
                <a:ea typeface="MS PGothic" pitchFamily="34" charset="-128"/>
              </a:defRPr>
            </a:lvl1pPr>
            <a:lvl2pPr marL="742950" indent="-285750" eaLnBrk="0" hangingPunct="0">
              <a:spcBef>
                <a:spcPct val="20000"/>
              </a:spcBef>
              <a:buClr>
                <a:srgbClr val="66FFFF"/>
              </a:buClr>
              <a:buFont typeface="Wingdings" pitchFamily="2" charset="2"/>
              <a:buChar char="Ø"/>
              <a:defRPr sz="2400">
                <a:solidFill>
                  <a:srgbClr val="EAEAEA"/>
                </a:solidFill>
                <a:latin typeface="Tahoma" pitchFamily="34" charset="0"/>
                <a:ea typeface="MS PGothic" pitchFamily="34" charset="-128"/>
              </a:defRPr>
            </a:lvl2pPr>
            <a:lvl3pPr marL="1143000" indent="-228600" eaLnBrk="0" hangingPunct="0">
              <a:spcBef>
                <a:spcPct val="20000"/>
              </a:spcBef>
              <a:buClr>
                <a:srgbClr val="FFFF00"/>
              </a:buClr>
              <a:buChar char="•"/>
              <a:defRPr sz="2200">
                <a:solidFill>
                  <a:srgbClr val="EAEAEA"/>
                </a:solidFill>
                <a:latin typeface="Tahoma" pitchFamily="34" charset="0"/>
                <a:ea typeface="MS PGothic" pitchFamily="34" charset="-128"/>
              </a:defRPr>
            </a:lvl3pPr>
            <a:lvl4pPr marL="1600200" indent="-228600" eaLnBrk="0" hangingPunct="0">
              <a:spcBef>
                <a:spcPct val="20000"/>
              </a:spcBef>
              <a:buChar char="–"/>
              <a:defRPr sz="2000">
                <a:solidFill>
                  <a:srgbClr val="EAEAEA"/>
                </a:solidFill>
                <a:latin typeface="Tahoma" pitchFamily="34" charset="0"/>
                <a:ea typeface="MS PGothic" pitchFamily="34" charset="-128"/>
              </a:defRPr>
            </a:lvl4pPr>
            <a:lvl5pPr marL="2057400" indent="-228600" eaLnBrk="0" hangingPunct="0">
              <a:spcBef>
                <a:spcPct val="20000"/>
              </a:spcBef>
              <a:buChar char="»"/>
              <a:defRPr sz="2000">
                <a:solidFill>
                  <a:srgbClr val="EAEAEA"/>
                </a:solidFill>
                <a:latin typeface="Tahoma" pitchFamily="34" charset="0"/>
                <a:ea typeface="MS PGothic" pitchFamily="34" charset="-128"/>
              </a:defRPr>
            </a:lvl5pPr>
            <a:lvl6pPr marL="2514600" indent="-228600" eaLnBrk="0" fontAlgn="base" hangingPunct="0">
              <a:spcBef>
                <a:spcPct val="20000"/>
              </a:spcBef>
              <a:spcAft>
                <a:spcPct val="0"/>
              </a:spcAft>
              <a:buChar char="»"/>
              <a:defRPr sz="2000">
                <a:solidFill>
                  <a:srgbClr val="EAEAEA"/>
                </a:solidFill>
                <a:latin typeface="Tahoma" pitchFamily="34" charset="0"/>
                <a:ea typeface="MS PGothic" pitchFamily="34" charset="-128"/>
              </a:defRPr>
            </a:lvl6pPr>
            <a:lvl7pPr marL="2971800" indent="-228600" eaLnBrk="0" fontAlgn="base" hangingPunct="0">
              <a:spcBef>
                <a:spcPct val="20000"/>
              </a:spcBef>
              <a:spcAft>
                <a:spcPct val="0"/>
              </a:spcAft>
              <a:buChar char="»"/>
              <a:defRPr sz="2000">
                <a:solidFill>
                  <a:srgbClr val="EAEAEA"/>
                </a:solidFill>
                <a:latin typeface="Tahoma" pitchFamily="34" charset="0"/>
                <a:ea typeface="MS PGothic" pitchFamily="34" charset="-128"/>
              </a:defRPr>
            </a:lvl7pPr>
            <a:lvl8pPr marL="3429000" indent="-228600" eaLnBrk="0" fontAlgn="base" hangingPunct="0">
              <a:spcBef>
                <a:spcPct val="20000"/>
              </a:spcBef>
              <a:spcAft>
                <a:spcPct val="0"/>
              </a:spcAft>
              <a:buChar char="»"/>
              <a:defRPr sz="2000">
                <a:solidFill>
                  <a:srgbClr val="EAEAEA"/>
                </a:solidFill>
                <a:latin typeface="Tahoma" pitchFamily="34" charset="0"/>
                <a:ea typeface="MS PGothic" pitchFamily="34" charset="-128"/>
              </a:defRPr>
            </a:lvl8pPr>
            <a:lvl9pPr marL="3886200" indent="-228600" eaLnBrk="0" fontAlgn="base" hangingPunct="0">
              <a:spcBef>
                <a:spcPct val="20000"/>
              </a:spcBef>
              <a:spcAft>
                <a:spcPct val="0"/>
              </a:spcAft>
              <a:buChar char="»"/>
              <a:defRPr sz="2000">
                <a:solidFill>
                  <a:srgbClr val="EAEAEA"/>
                </a:solidFill>
                <a:latin typeface="Tahoma" pitchFamily="34" charset="0"/>
                <a:ea typeface="MS PGothic" pitchFamily="34" charset="-128"/>
              </a:defRPr>
            </a:lvl9pPr>
          </a:lstStyle>
          <a:p>
            <a:pPr lvl="1" eaLnBrk="1" hangingPunct="1">
              <a:lnSpc>
                <a:spcPct val="80000"/>
              </a:lnSpc>
              <a:buClr>
                <a:srgbClr val="660033"/>
              </a:buClr>
              <a:buFont typeface="Wingdings" pitchFamily="2" charset="2"/>
              <a:buNone/>
            </a:pPr>
            <a:r>
              <a:rPr lang="en-US" altLang="en-US" sz="2800" u="sng" dirty="0">
                <a:solidFill>
                  <a:schemeClr val="bg1"/>
                </a:solidFill>
                <a:latin typeface="+mj-lt"/>
              </a:rPr>
              <a:t>LSST: A Deep, Wide, Fast, Optical Sky Survey</a:t>
            </a:r>
          </a:p>
          <a:p>
            <a:pPr lvl="1" eaLnBrk="1" hangingPunct="1">
              <a:lnSpc>
                <a:spcPct val="80000"/>
              </a:lnSpc>
              <a:buClr>
                <a:srgbClr val="660033"/>
              </a:buClr>
              <a:buFont typeface="Wingdings" pitchFamily="2" charset="2"/>
              <a:buNone/>
            </a:pPr>
            <a:r>
              <a:rPr lang="en-US" altLang="en-US" dirty="0">
                <a:solidFill>
                  <a:srgbClr val="DCB9FF"/>
                </a:solidFill>
                <a:latin typeface="Calibri" pitchFamily="34" charset="0"/>
              </a:rPr>
              <a:t/>
            </a:r>
            <a:br>
              <a:rPr lang="en-US" altLang="en-US" dirty="0">
                <a:solidFill>
                  <a:srgbClr val="DCB9FF"/>
                </a:solidFill>
                <a:latin typeface="Calibri" pitchFamily="34" charset="0"/>
              </a:rPr>
            </a:br>
            <a:r>
              <a:rPr lang="en-US" altLang="en-US" dirty="0">
                <a:solidFill>
                  <a:srgbClr val="DCB9FF"/>
                </a:solidFill>
                <a:latin typeface="Calibri" pitchFamily="34" charset="0"/>
              </a:rPr>
              <a:t/>
            </a:r>
            <a:br>
              <a:rPr lang="en-US" altLang="en-US" dirty="0">
                <a:solidFill>
                  <a:srgbClr val="DCB9FF"/>
                </a:solidFill>
                <a:latin typeface="Calibri" pitchFamily="34" charset="0"/>
              </a:rPr>
            </a:br>
            <a:endParaRPr lang="en-US" altLang="en-US" dirty="0">
              <a:solidFill>
                <a:schemeClr val="bg1"/>
              </a:solidFill>
              <a:latin typeface="Calibri" pitchFamily="34" charset="0"/>
            </a:endParaRPr>
          </a:p>
          <a:p>
            <a:pPr lvl="1" algn="ctr" eaLnBrk="1" hangingPunct="1">
              <a:lnSpc>
                <a:spcPct val="80000"/>
              </a:lnSpc>
              <a:buClr>
                <a:srgbClr val="660033"/>
              </a:buClr>
              <a:buFont typeface="Wingdings" pitchFamily="2" charset="2"/>
              <a:buNone/>
            </a:pPr>
            <a:r>
              <a:rPr lang="en-US" altLang="en-US" dirty="0">
                <a:solidFill>
                  <a:schemeClr val="bg1"/>
                </a:solidFill>
                <a:latin typeface="Calibri" pitchFamily="34" charset="0"/>
              </a:rPr>
              <a:t>8.4m telescope	optical (</a:t>
            </a:r>
            <a:r>
              <a:rPr lang="en-US" altLang="en-US" dirty="0" err="1">
                <a:solidFill>
                  <a:schemeClr val="bg1"/>
                </a:solidFill>
                <a:latin typeface="Calibri" pitchFamily="34" charset="0"/>
              </a:rPr>
              <a:t>ugrizy</a:t>
            </a:r>
            <a:r>
              <a:rPr lang="en-US" altLang="en-US" dirty="0">
                <a:solidFill>
                  <a:schemeClr val="bg1"/>
                </a:solidFill>
                <a:latin typeface="Calibri" pitchFamily="34" charset="0"/>
              </a:rPr>
              <a:t>)	     0.5-1% photometry (sys</a:t>
            </a:r>
            <a:r>
              <a:rPr lang="en-US" altLang="en-US" dirty="0" smtClean="0">
                <a:solidFill>
                  <a:schemeClr val="bg1"/>
                </a:solidFill>
                <a:latin typeface="Calibri" pitchFamily="34" charset="0"/>
              </a:rPr>
              <a:t>)</a:t>
            </a:r>
            <a:endParaRPr lang="en-US" altLang="en-US" dirty="0">
              <a:solidFill>
                <a:schemeClr val="bg1"/>
              </a:solidFill>
              <a:latin typeface="Calibri" pitchFamily="34" charset="0"/>
            </a:endParaRPr>
          </a:p>
          <a:p>
            <a:pPr lvl="1" algn="ctr" eaLnBrk="1" hangingPunct="1">
              <a:lnSpc>
                <a:spcPct val="80000"/>
              </a:lnSpc>
              <a:buClr>
                <a:srgbClr val="660033"/>
              </a:buClr>
              <a:buFont typeface="Wingdings" pitchFamily="2" charset="2"/>
              <a:buNone/>
            </a:pPr>
            <a:r>
              <a:rPr lang="en-US" altLang="en-US" dirty="0">
                <a:solidFill>
                  <a:schemeClr val="bg1"/>
                </a:solidFill>
                <a:latin typeface="Calibri" pitchFamily="34" charset="0"/>
              </a:rPr>
              <a:t>3.2Gpix camera	2 x 15sec </a:t>
            </a:r>
            <a:r>
              <a:rPr lang="en-US" altLang="en-US" dirty="0" err="1">
                <a:solidFill>
                  <a:schemeClr val="bg1"/>
                </a:solidFill>
                <a:latin typeface="Calibri" pitchFamily="34" charset="0"/>
              </a:rPr>
              <a:t>exp</a:t>
            </a:r>
            <a:r>
              <a:rPr lang="en-US" altLang="en-US" dirty="0">
                <a:solidFill>
                  <a:schemeClr val="bg1"/>
                </a:solidFill>
                <a:latin typeface="Calibri" pitchFamily="34" charset="0"/>
              </a:rPr>
              <a:t> / 2sec read</a:t>
            </a:r>
          </a:p>
        </p:txBody>
      </p:sp>
      <p:pic>
        <p:nvPicPr>
          <p:cNvPr id="1501191" name="Picture 7"/>
          <p:cNvPicPr>
            <a:picLocks noChangeAspect="1" noChangeArrowheads="1"/>
          </p:cNvPicPr>
          <p:nvPr/>
        </p:nvPicPr>
        <p:blipFill>
          <a:blip r:embed="rId2" cstate="print"/>
          <a:srcRect r="1266"/>
          <a:stretch>
            <a:fillRect/>
          </a:stretch>
        </p:blipFill>
        <p:spPr bwMode="auto">
          <a:xfrm>
            <a:off x="4648200" y="2560140"/>
            <a:ext cx="4038600" cy="2502398"/>
          </a:xfrm>
          <a:prstGeom prst="roundRect">
            <a:avLst>
              <a:gd name="adj" fmla="val 3992"/>
            </a:avLst>
          </a:prstGeom>
          <a:solidFill>
            <a:srgbClr val="FFFFFF">
              <a:shade val="85000"/>
            </a:srgbClr>
          </a:solidFill>
          <a:ln>
            <a:noFill/>
          </a:ln>
          <a:effectLst>
            <a:reflection blurRad="12700" stA="38000" endPos="28000" dist="5000" dir="5400000" sy="-100000" algn="bl" rotWithShape="0"/>
          </a:effectLst>
        </p:spPr>
      </p:pic>
      <p:pic>
        <p:nvPicPr>
          <p:cNvPr id="1501192" name="Picture 8"/>
          <p:cNvPicPr>
            <a:picLocks noChangeAspect="1" noChangeArrowheads="1"/>
          </p:cNvPicPr>
          <p:nvPr/>
        </p:nvPicPr>
        <p:blipFill>
          <a:blip r:embed="rId3" cstate="print"/>
          <a:srcRect/>
          <a:stretch>
            <a:fillRect/>
          </a:stretch>
        </p:blipFill>
        <p:spPr bwMode="auto">
          <a:xfrm>
            <a:off x="685800" y="2539874"/>
            <a:ext cx="3505200" cy="2527425"/>
          </a:xfrm>
          <a:prstGeom prst="rect">
            <a:avLst/>
          </a:prstGeom>
          <a:solidFill>
            <a:srgbClr val="FFFFFF">
              <a:shade val="85000"/>
            </a:srgbClr>
          </a:solidFill>
          <a:ln>
            <a:noFill/>
          </a:ln>
          <a:effectLst>
            <a:reflection blurRad="12700" stA="38000" endPos="28000" dist="5000" dir="5400000" sy="-100000" algn="bl" rotWithShape="0"/>
          </a:effectLst>
        </p:spPr>
      </p:pic>
      <p:sp>
        <p:nvSpPr>
          <p:cNvPr id="14341" name="Rectangle 9"/>
          <p:cNvSpPr>
            <a:spLocks noChangeArrowheads="1"/>
          </p:cNvSpPr>
          <p:nvPr/>
        </p:nvSpPr>
        <p:spPr bwMode="auto">
          <a:xfrm>
            <a:off x="152400" y="5410200"/>
            <a:ext cx="868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rgbClr val="FF3300"/>
              </a:buClr>
              <a:buSzPct val="75000"/>
              <a:buFont typeface="Wingdings" pitchFamily="2" charset="2"/>
              <a:buChar char="v"/>
              <a:defRPr sz="2800">
                <a:solidFill>
                  <a:srgbClr val="EAEAEA"/>
                </a:solidFill>
                <a:latin typeface="Tahoma" pitchFamily="34" charset="0"/>
                <a:ea typeface="MS PGothic" pitchFamily="34" charset="-128"/>
              </a:defRPr>
            </a:lvl1pPr>
            <a:lvl2pPr marL="742950" indent="-285750" eaLnBrk="0" hangingPunct="0">
              <a:spcBef>
                <a:spcPct val="20000"/>
              </a:spcBef>
              <a:buClr>
                <a:srgbClr val="66FFFF"/>
              </a:buClr>
              <a:buFont typeface="Wingdings" pitchFamily="2" charset="2"/>
              <a:buChar char="Ø"/>
              <a:defRPr sz="2400">
                <a:solidFill>
                  <a:srgbClr val="EAEAEA"/>
                </a:solidFill>
                <a:latin typeface="Tahoma" pitchFamily="34" charset="0"/>
                <a:ea typeface="MS PGothic" pitchFamily="34" charset="-128"/>
              </a:defRPr>
            </a:lvl2pPr>
            <a:lvl3pPr marL="1143000" indent="-228600" eaLnBrk="0" hangingPunct="0">
              <a:spcBef>
                <a:spcPct val="20000"/>
              </a:spcBef>
              <a:buClr>
                <a:srgbClr val="FFFF00"/>
              </a:buClr>
              <a:buChar char="•"/>
              <a:defRPr sz="2200">
                <a:solidFill>
                  <a:srgbClr val="EAEAEA"/>
                </a:solidFill>
                <a:latin typeface="Tahoma" pitchFamily="34" charset="0"/>
                <a:ea typeface="MS PGothic" pitchFamily="34" charset="-128"/>
              </a:defRPr>
            </a:lvl3pPr>
            <a:lvl4pPr marL="1600200" indent="-228600" eaLnBrk="0" hangingPunct="0">
              <a:spcBef>
                <a:spcPct val="20000"/>
              </a:spcBef>
              <a:buChar char="–"/>
              <a:defRPr sz="2000">
                <a:solidFill>
                  <a:srgbClr val="EAEAEA"/>
                </a:solidFill>
                <a:latin typeface="Tahoma" pitchFamily="34" charset="0"/>
                <a:ea typeface="MS PGothic" pitchFamily="34" charset="-128"/>
              </a:defRPr>
            </a:lvl4pPr>
            <a:lvl5pPr marL="2057400" indent="-228600" eaLnBrk="0" hangingPunct="0">
              <a:spcBef>
                <a:spcPct val="20000"/>
              </a:spcBef>
              <a:buChar char="»"/>
              <a:defRPr sz="2000">
                <a:solidFill>
                  <a:srgbClr val="EAEAEA"/>
                </a:solidFill>
                <a:latin typeface="Tahoma" pitchFamily="34" charset="0"/>
                <a:ea typeface="MS PGothic" pitchFamily="34" charset="-128"/>
              </a:defRPr>
            </a:lvl5pPr>
            <a:lvl6pPr marL="2514600" indent="-228600" eaLnBrk="0" fontAlgn="base" hangingPunct="0">
              <a:spcBef>
                <a:spcPct val="20000"/>
              </a:spcBef>
              <a:spcAft>
                <a:spcPct val="0"/>
              </a:spcAft>
              <a:buChar char="»"/>
              <a:defRPr sz="2000">
                <a:solidFill>
                  <a:srgbClr val="EAEAEA"/>
                </a:solidFill>
                <a:latin typeface="Tahoma" pitchFamily="34" charset="0"/>
                <a:ea typeface="MS PGothic" pitchFamily="34" charset="-128"/>
              </a:defRPr>
            </a:lvl6pPr>
            <a:lvl7pPr marL="2971800" indent="-228600" eaLnBrk="0" fontAlgn="base" hangingPunct="0">
              <a:spcBef>
                <a:spcPct val="20000"/>
              </a:spcBef>
              <a:spcAft>
                <a:spcPct val="0"/>
              </a:spcAft>
              <a:buChar char="»"/>
              <a:defRPr sz="2000">
                <a:solidFill>
                  <a:srgbClr val="EAEAEA"/>
                </a:solidFill>
                <a:latin typeface="Tahoma" pitchFamily="34" charset="0"/>
                <a:ea typeface="MS PGothic" pitchFamily="34" charset="-128"/>
              </a:defRPr>
            </a:lvl7pPr>
            <a:lvl8pPr marL="3429000" indent="-228600" eaLnBrk="0" fontAlgn="base" hangingPunct="0">
              <a:spcBef>
                <a:spcPct val="20000"/>
              </a:spcBef>
              <a:spcAft>
                <a:spcPct val="0"/>
              </a:spcAft>
              <a:buChar char="»"/>
              <a:defRPr sz="2000">
                <a:solidFill>
                  <a:srgbClr val="EAEAEA"/>
                </a:solidFill>
                <a:latin typeface="Tahoma" pitchFamily="34" charset="0"/>
                <a:ea typeface="MS PGothic" pitchFamily="34" charset="-128"/>
              </a:defRPr>
            </a:lvl8pPr>
            <a:lvl9pPr marL="3886200" indent="-228600" eaLnBrk="0" fontAlgn="base" hangingPunct="0">
              <a:spcBef>
                <a:spcPct val="20000"/>
              </a:spcBef>
              <a:spcAft>
                <a:spcPct val="0"/>
              </a:spcAft>
              <a:buChar char="»"/>
              <a:defRPr sz="2000">
                <a:solidFill>
                  <a:srgbClr val="EAEAEA"/>
                </a:solidFill>
                <a:latin typeface="Tahoma" pitchFamily="34" charset="0"/>
                <a:ea typeface="MS PGothic" pitchFamily="34" charset="-128"/>
              </a:defRPr>
            </a:lvl9pPr>
          </a:lstStyle>
          <a:p>
            <a:pPr lvl="1" algn="ctr" eaLnBrk="1" hangingPunct="1">
              <a:lnSpc>
                <a:spcPct val="80000"/>
              </a:lnSpc>
              <a:buClr>
                <a:srgbClr val="660033"/>
              </a:buClr>
              <a:buFont typeface="Wingdings" pitchFamily="2" charset="2"/>
              <a:buNone/>
            </a:pPr>
            <a:r>
              <a:rPr lang="en-US" altLang="en-US" dirty="0">
                <a:solidFill>
                  <a:schemeClr val="bg1"/>
                </a:solidFill>
                <a:latin typeface="Calibri" pitchFamily="34" charset="0"/>
              </a:rPr>
              <a:t>Location: Cerro </a:t>
            </a:r>
            <a:r>
              <a:rPr lang="en-US" altLang="en-US" dirty="0" err="1">
                <a:solidFill>
                  <a:schemeClr val="bg1"/>
                </a:solidFill>
                <a:latin typeface="Calibri" pitchFamily="34" charset="0"/>
              </a:rPr>
              <a:t>Pachon</a:t>
            </a:r>
            <a:r>
              <a:rPr lang="en-US" altLang="en-US" dirty="0">
                <a:solidFill>
                  <a:schemeClr val="bg1"/>
                </a:solidFill>
                <a:latin typeface="Calibri" pitchFamily="34" charset="0"/>
              </a:rPr>
              <a:t>, Chile	Construction Start: July 2014 </a:t>
            </a:r>
            <a:r>
              <a:rPr lang="en-US" altLang="en-US" dirty="0" smtClean="0">
                <a:solidFill>
                  <a:schemeClr val="bg1"/>
                </a:solidFill>
                <a:latin typeface="Calibri" pitchFamily="34" charset="0"/>
              </a:rPr>
              <a:t>First </a:t>
            </a:r>
            <a:r>
              <a:rPr lang="en-US" altLang="en-US" dirty="0">
                <a:solidFill>
                  <a:schemeClr val="bg1"/>
                </a:solidFill>
                <a:latin typeface="Calibri" pitchFamily="34" charset="0"/>
              </a:rPr>
              <a:t>Light: May 2019               Operations: May 2022</a:t>
            </a:r>
            <a:r>
              <a:rPr lang="en-US" altLang="en-US" dirty="0">
                <a:solidFill>
                  <a:srgbClr val="DCB9FF"/>
                </a:solidFill>
                <a:latin typeface="Calibri" pitchFamily="34" charset="0"/>
              </a:rPr>
              <a:t/>
            </a:r>
            <a:br>
              <a:rPr lang="en-US" altLang="en-US" dirty="0">
                <a:solidFill>
                  <a:srgbClr val="DCB9FF"/>
                </a:solidFill>
                <a:latin typeface="Calibri" pitchFamily="34" charset="0"/>
              </a:rPr>
            </a:br>
            <a:endParaRPr lang="en-US" altLang="en-US" dirty="0">
              <a:solidFill>
                <a:srgbClr val="DCB9FF"/>
              </a:solidFill>
              <a:latin typeface="Calibri" pitchFamily="34" charset="0"/>
            </a:endParaRPr>
          </a:p>
        </p:txBody>
      </p:sp>
    </p:spTree>
    <p:extLst>
      <p:ext uri="{BB962C8B-B14F-4D97-AF65-F5344CB8AC3E}">
        <p14:creationId xmlns:p14="http://schemas.microsoft.com/office/powerpoint/2010/main" val="1889448292"/>
      </p:ext>
    </p:extLst>
  </p:cSld>
  <p:clrMapOvr>
    <a:masterClrMapping/>
  </p:clrMapOvr>
  <p:transition>
    <p:circl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7" descr="americas_map"/>
          <p:cNvPicPr>
            <a:picLocks noChangeAspect="1" noChangeArrowheads="1"/>
          </p:cNvPicPr>
          <p:nvPr/>
        </p:nvPicPr>
        <p:blipFill>
          <a:blip r:embed="rId3">
            <a:extLst>
              <a:ext uri="{28A0092B-C50C-407E-A947-70E740481C1C}">
                <a14:useLocalDpi xmlns:a14="http://schemas.microsoft.com/office/drawing/2010/main" val="0"/>
              </a:ext>
            </a:extLst>
          </a:blip>
          <a:srcRect t="10655" b="13815"/>
          <a:stretch>
            <a:fillRect/>
          </a:stretch>
        </p:blipFill>
        <p:spPr bwMode="auto">
          <a:xfrm>
            <a:off x="909638" y="977900"/>
            <a:ext cx="5757862" cy="561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18" descr="LSST Corporation.JPG"/>
          <p:cNvPicPr>
            <a:picLocks noChangeAspect="1"/>
          </p:cNvPicPr>
          <p:nvPr/>
        </p:nvPicPr>
        <p:blipFill>
          <a:blip r:embed="rId4" cstate="print">
            <a:extLst>
              <a:ext uri="{28A0092B-C50C-407E-A947-70E740481C1C}">
                <a14:useLocalDpi xmlns:a14="http://schemas.microsoft.com/office/drawing/2010/main" val="0"/>
              </a:ext>
            </a:extLst>
          </a:blip>
          <a:srcRect t="27419" r="3642" b="19272"/>
          <a:stretch>
            <a:fillRect/>
          </a:stretch>
        </p:blipFill>
        <p:spPr bwMode="auto">
          <a:xfrm>
            <a:off x="487363" y="2971800"/>
            <a:ext cx="1585912"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Freeform 11"/>
          <p:cNvSpPr>
            <a:spLocks/>
          </p:cNvSpPr>
          <p:nvPr/>
        </p:nvSpPr>
        <p:spPr bwMode="auto">
          <a:xfrm rot="1068067" flipH="1" flipV="1">
            <a:off x="4648200" y="5849938"/>
            <a:ext cx="109538" cy="152400"/>
          </a:xfrm>
          <a:custGeom>
            <a:avLst/>
            <a:gdLst>
              <a:gd name="T0" fmla="*/ 2147483647 w 12228"/>
              <a:gd name="T1" fmla="*/ 2147483647 h 12102"/>
              <a:gd name="T2" fmla="*/ 2147483647 w 12228"/>
              <a:gd name="T3" fmla="*/ 2147483647 h 12102"/>
              <a:gd name="T4" fmla="*/ 2147483647 w 12228"/>
              <a:gd name="T5" fmla="*/ 2147483647 h 12102"/>
              <a:gd name="T6" fmla="*/ 2147483647 w 12228"/>
              <a:gd name="T7" fmla="*/ 2147483647 h 12102"/>
              <a:gd name="T8" fmla="*/ 2147483647 w 12228"/>
              <a:gd name="T9" fmla="*/ 2147483647 h 12102"/>
              <a:gd name="T10" fmla="*/ 2147483647 w 12228"/>
              <a:gd name="T11" fmla="*/ 2147483647 h 12102"/>
              <a:gd name="T12" fmla="*/ 0 60000 65536"/>
              <a:gd name="T13" fmla="*/ 0 60000 65536"/>
              <a:gd name="T14" fmla="*/ 0 60000 65536"/>
              <a:gd name="T15" fmla="*/ 0 60000 65536"/>
              <a:gd name="T16" fmla="*/ 0 60000 65536"/>
              <a:gd name="T17" fmla="*/ 0 60000 65536"/>
              <a:gd name="T18" fmla="*/ 0 w 12228"/>
              <a:gd name="T19" fmla="*/ 0 h 12102"/>
              <a:gd name="T20" fmla="*/ 12228 w 12228"/>
              <a:gd name="T21" fmla="*/ 12102 h 12102"/>
            </a:gdLst>
            <a:ahLst/>
            <a:cxnLst>
              <a:cxn ang="T12">
                <a:pos x="T0" y="T1"/>
              </a:cxn>
              <a:cxn ang="T13">
                <a:pos x="T2" y="T3"/>
              </a:cxn>
              <a:cxn ang="T14">
                <a:pos x="T4" y="T5"/>
              </a:cxn>
              <a:cxn ang="T15">
                <a:pos x="T6" y="T7"/>
              </a:cxn>
              <a:cxn ang="T16">
                <a:pos x="T8" y="T9"/>
              </a:cxn>
              <a:cxn ang="T17">
                <a:pos x="T10" y="T11"/>
              </a:cxn>
            </a:cxnLst>
            <a:rect l="T18" t="T19" r="T20" b="T21"/>
            <a:pathLst>
              <a:path w="12228" h="12102">
                <a:moveTo>
                  <a:pt x="12228" y="12102"/>
                </a:moveTo>
                <a:cubicBezTo>
                  <a:pt x="10473" y="7628"/>
                  <a:pt x="10820" y="6362"/>
                  <a:pt x="9801" y="4402"/>
                </a:cubicBezTo>
                <a:cubicBezTo>
                  <a:pt x="8782" y="2442"/>
                  <a:pt x="7439" y="1019"/>
                  <a:pt x="6111" y="343"/>
                </a:cubicBezTo>
                <a:cubicBezTo>
                  <a:pt x="4635" y="-335"/>
                  <a:pt x="3075" y="78"/>
                  <a:pt x="2064" y="857"/>
                </a:cubicBezTo>
                <a:cubicBezTo>
                  <a:pt x="1053" y="1636"/>
                  <a:pt x="-252" y="3439"/>
                  <a:pt x="43" y="5018"/>
                </a:cubicBezTo>
                <a:cubicBezTo>
                  <a:pt x="339" y="6596"/>
                  <a:pt x="558" y="7628"/>
                  <a:pt x="1295" y="8642"/>
                </a:cubicBezTo>
              </a:path>
            </a:pathLst>
          </a:custGeom>
          <a:noFill/>
          <a:ln w="38100">
            <a:solidFill>
              <a:srgbClr val="4988D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65" name="Freeform 12"/>
          <p:cNvSpPr>
            <a:spLocks/>
          </p:cNvSpPr>
          <p:nvPr/>
        </p:nvSpPr>
        <p:spPr bwMode="auto">
          <a:xfrm flipH="1" flipV="1">
            <a:off x="3895725" y="2859088"/>
            <a:ext cx="1849438" cy="2928937"/>
          </a:xfrm>
          <a:custGeom>
            <a:avLst/>
            <a:gdLst>
              <a:gd name="T0" fmla="*/ 2147483647 w 10000"/>
              <a:gd name="T1" fmla="*/ 2147483647 h 10000"/>
              <a:gd name="T2" fmla="*/ 2147483647 w 10000"/>
              <a:gd name="T3" fmla="*/ 2147483647 h 10000"/>
              <a:gd name="T4" fmla="*/ 2147483647 w 10000"/>
              <a:gd name="T5" fmla="*/ 2147483647 h 10000"/>
              <a:gd name="T6" fmla="*/ 2147483647 w 10000"/>
              <a:gd name="T7" fmla="*/ 2147483647 h 10000"/>
              <a:gd name="T8" fmla="*/ 2147483647 w 10000"/>
              <a:gd name="T9" fmla="*/ 2147483647 h 10000"/>
              <a:gd name="T10" fmla="*/ 2147483647 w 10000"/>
              <a:gd name="T11" fmla="*/ 2147483647 h 10000"/>
              <a:gd name="T12" fmla="*/ 2147483647 w 10000"/>
              <a:gd name="T13" fmla="*/ 0 h 10000"/>
              <a:gd name="T14" fmla="*/ 0 60000 65536"/>
              <a:gd name="T15" fmla="*/ 0 60000 65536"/>
              <a:gd name="T16" fmla="*/ 0 60000 65536"/>
              <a:gd name="T17" fmla="*/ 0 60000 65536"/>
              <a:gd name="T18" fmla="*/ 0 60000 65536"/>
              <a:gd name="T19" fmla="*/ 0 60000 65536"/>
              <a:gd name="T20" fmla="*/ 0 60000 65536"/>
              <a:gd name="T21" fmla="*/ 0 w 10000"/>
              <a:gd name="T22" fmla="*/ 0 h 10000"/>
              <a:gd name="T23" fmla="*/ 10000 w 10000"/>
              <a:gd name="T24" fmla="*/ 10000 h 1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000" h="10000">
                <a:moveTo>
                  <a:pt x="10000" y="10000"/>
                </a:moveTo>
                <a:cubicBezTo>
                  <a:pt x="8703" y="9739"/>
                  <a:pt x="7418" y="9478"/>
                  <a:pt x="6181" y="9061"/>
                </a:cubicBezTo>
                <a:cubicBezTo>
                  <a:pt x="4943" y="8643"/>
                  <a:pt x="3540" y="8095"/>
                  <a:pt x="2573" y="7510"/>
                </a:cubicBezTo>
                <a:cubicBezTo>
                  <a:pt x="1607" y="6926"/>
                  <a:pt x="734" y="6310"/>
                  <a:pt x="346" y="5537"/>
                </a:cubicBezTo>
                <a:cubicBezTo>
                  <a:pt x="-44" y="4764"/>
                  <a:pt x="-138" y="3627"/>
                  <a:pt x="239" y="2859"/>
                </a:cubicBezTo>
                <a:cubicBezTo>
                  <a:pt x="616" y="2092"/>
                  <a:pt x="1795" y="1403"/>
                  <a:pt x="2573" y="933"/>
                </a:cubicBezTo>
                <a:cubicBezTo>
                  <a:pt x="3352" y="464"/>
                  <a:pt x="4636" y="188"/>
                  <a:pt x="5119" y="0"/>
                </a:cubicBezTo>
              </a:path>
            </a:pathLst>
          </a:custGeom>
          <a:noFill/>
          <a:ln w="38100">
            <a:solidFill>
              <a:srgbClr val="4988D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66" name="Freeform 13"/>
          <p:cNvSpPr>
            <a:spLocks/>
          </p:cNvSpPr>
          <p:nvPr/>
        </p:nvSpPr>
        <p:spPr bwMode="auto">
          <a:xfrm>
            <a:off x="3454400" y="2095500"/>
            <a:ext cx="544513" cy="774700"/>
          </a:xfrm>
          <a:custGeom>
            <a:avLst/>
            <a:gdLst>
              <a:gd name="T0" fmla="*/ 2147483647 w 376"/>
              <a:gd name="T1" fmla="*/ 2147483647 h 486"/>
              <a:gd name="T2" fmla="*/ 2147483647 w 376"/>
              <a:gd name="T3" fmla="*/ 2147483647 h 486"/>
              <a:gd name="T4" fmla="*/ 2147483647 w 376"/>
              <a:gd name="T5" fmla="*/ 2147483647 h 486"/>
              <a:gd name="T6" fmla="*/ 2147483647 w 376"/>
              <a:gd name="T7" fmla="*/ 2147483647 h 486"/>
              <a:gd name="T8" fmla="*/ 2147483647 w 376"/>
              <a:gd name="T9" fmla="*/ 2147483647 h 486"/>
              <a:gd name="T10" fmla="*/ 2147483647 w 376"/>
              <a:gd name="T11" fmla="*/ 0 h 486"/>
              <a:gd name="T12" fmla="*/ 0 60000 65536"/>
              <a:gd name="T13" fmla="*/ 0 60000 65536"/>
              <a:gd name="T14" fmla="*/ 0 60000 65536"/>
              <a:gd name="T15" fmla="*/ 0 60000 65536"/>
              <a:gd name="T16" fmla="*/ 0 60000 65536"/>
              <a:gd name="T17" fmla="*/ 0 60000 65536"/>
              <a:gd name="T18" fmla="*/ 0 w 376"/>
              <a:gd name="T19" fmla="*/ 0 h 486"/>
              <a:gd name="T20" fmla="*/ 376 w 376"/>
              <a:gd name="T21" fmla="*/ 486 h 486"/>
            </a:gdLst>
            <a:ahLst/>
            <a:cxnLst>
              <a:cxn ang="T12">
                <a:pos x="T0" y="T1"/>
              </a:cxn>
              <a:cxn ang="T13">
                <a:pos x="T2" y="T3"/>
              </a:cxn>
              <a:cxn ang="T14">
                <a:pos x="T4" y="T5"/>
              </a:cxn>
              <a:cxn ang="T15">
                <a:pos x="T6" y="T7"/>
              </a:cxn>
              <a:cxn ang="T16">
                <a:pos x="T8" y="T9"/>
              </a:cxn>
              <a:cxn ang="T17">
                <a:pos x="T10" y="T11"/>
              </a:cxn>
            </a:cxnLst>
            <a:rect l="T18" t="T19" r="T20" b="T21"/>
            <a:pathLst>
              <a:path w="376" h="486">
                <a:moveTo>
                  <a:pt x="376" y="486"/>
                </a:moveTo>
                <a:cubicBezTo>
                  <a:pt x="349" y="483"/>
                  <a:pt x="263" y="481"/>
                  <a:pt x="214" y="468"/>
                </a:cubicBezTo>
                <a:cubicBezTo>
                  <a:pt x="165" y="455"/>
                  <a:pt x="113" y="438"/>
                  <a:pt x="79" y="405"/>
                </a:cubicBezTo>
                <a:cubicBezTo>
                  <a:pt x="45" y="372"/>
                  <a:pt x="14" y="318"/>
                  <a:pt x="7" y="270"/>
                </a:cubicBezTo>
                <a:cubicBezTo>
                  <a:pt x="0" y="222"/>
                  <a:pt x="15" y="162"/>
                  <a:pt x="34" y="117"/>
                </a:cubicBezTo>
                <a:cubicBezTo>
                  <a:pt x="53" y="72"/>
                  <a:pt x="105" y="24"/>
                  <a:pt x="124" y="0"/>
                </a:cubicBezTo>
              </a:path>
            </a:pathLst>
          </a:custGeom>
          <a:noFill/>
          <a:ln w="38100">
            <a:solidFill>
              <a:srgbClr val="4988D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67" name="Text Box 19"/>
          <p:cNvSpPr txBox="1">
            <a:spLocks noChangeArrowheads="1"/>
          </p:cNvSpPr>
          <p:nvPr/>
        </p:nvSpPr>
        <p:spPr bwMode="auto">
          <a:xfrm>
            <a:off x="-214313" y="5653088"/>
            <a:ext cx="2028826"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3300"/>
              </a:buClr>
              <a:buSzPct val="75000"/>
              <a:buFont typeface="Wingdings" pitchFamily="2" charset="2"/>
              <a:buChar char="v"/>
              <a:defRPr sz="2800">
                <a:solidFill>
                  <a:srgbClr val="EAEAEA"/>
                </a:solidFill>
                <a:latin typeface="Tahoma" pitchFamily="34" charset="0"/>
                <a:ea typeface="MS PGothic" pitchFamily="34" charset="-128"/>
              </a:defRPr>
            </a:lvl1pPr>
            <a:lvl2pPr marL="742950" indent="-285750" eaLnBrk="0" hangingPunct="0">
              <a:spcBef>
                <a:spcPct val="20000"/>
              </a:spcBef>
              <a:buClr>
                <a:srgbClr val="66FFFF"/>
              </a:buClr>
              <a:buFont typeface="Wingdings" pitchFamily="2" charset="2"/>
              <a:buChar char="Ø"/>
              <a:defRPr sz="2400">
                <a:solidFill>
                  <a:srgbClr val="EAEAEA"/>
                </a:solidFill>
                <a:latin typeface="Tahoma" pitchFamily="34" charset="0"/>
                <a:ea typeface="MS PGothic" pitchFamily="34" charset="-128"/>
              </a:defRPr>
            </a:lvl2pPr>
            <a:lvl3pPr marL="1143000" indent="-228600" eaLnBrk="0" hangingPunct="0">
              <a:spcBef>
                <a:spcPct val="20000"/>
              </a:spcBef>
              <a:buClr>
                <a:srgbClr val="FFFF00"/>
              </a:buClr>
              <a:buChar char="•"/>
              <a:defRPr sz="2200">
                <a:solidFill>
                  <a:srgbClr val="EAEAEA"/>
                </a:solidFill>
                <a:latin typeface="Tahoma" pitchFamily="34" charset="0"/>
                <a:ea typeface="MS PGothic" pitchFamily="34" charset="-128"/>
              </a:defRPr>
            </a:lvl3pPr>
            <a:lvl4pPr marL="1600200" indent="-228600" eaLnBrk="0" hangingPunct="0">
              <a:spcBef>
                <a:spcPct val="20000"/>
              </a:spcBef>
              <a:buChar char="–"/>
              <a:defRPr sz="2000">
                <a:solidFill>
                  <a:srgbClr val="EAEAEA"/>
                </a:solidFill>
                <a:latin typeface="Tahoma" pitchFamily="34" charset="0"/>
                <a:ea typeface="MS PGothic" pitchFamily="34" charset="-128"/>
              </a:defRPr>
            </a:lvl4pPr>
            <a:lvl5pPr marL="2057400" indent="-228600" eaLnBrk="0" hangingPunct="0">
              <a:spcBef>
                <a:spcPct val="20000"/>
              </a:spcBef>
              <a:buChar char="»"/>
              <a:defRPr sz="2000">
                <a:solidFill>
                  <a:srgbClr val="EAEAEA"/>
                </a:solidFill>
                <a:latin typeface="Tahoma" pitchFamily="34" charset="0"/>
                <a:ea typeface="MS PGothic" pitchFamily="34" charset="-128"/>
              </a:defRPr>
            </a:lvl5pPr>
            <a:lvl6pPr marL="2514600" indent="-228600" eaLnBrk="0" fontAlgn="base" hangingPunct="0">
              <a:spcBef>
                <a:spcPct val="20000"/>
              </a:spcBef>
              <a:spcAft>
                <a:spcPct val="0"/>
              </a:spcAft>
              <a:buChar char="»"/>
              <a:defRPr sz="2000">
                <a:solidFill>
                  <a:srgbClr val="EAEAEA"/>
                </a:solidFill>
                <a:latin typeface="Tahoma" pitchFamily="34" charset="0"/>
                <a:ea typeface="MS PGothic" pitchFamily="34" charset="-128"/>
              </a:defRPr>
            </a:lvl6pPr>
            <a:lvl7pPr marL="2971800" indent="-228600" eaLnBrk="0" fontAlgn="base" hangingPunct="0">
              <a:spcBef>
                <a:spcPct val="20000"/>
              </a:spcBef>
              <a:spcAft>
                <a:spcPct val="0"/>
              </a:spcAft>
              <a:buChar char="»"/>
              <a:defRPr sz="2000">
                <a:solidFill>
                  <a:srgbClr val="EAEAEA"/>
                </a:solidFill>
                <a:latin typeface="Tahoma" pitchFamily="34" charset="0"/>
                <a:ea typeface="MS PGothic" pitchFamily="34" charset="-128"/>
              </a:defRPr>
            </a:lvl7pPr>
            <a:lvl8pPr marL="3429000" indent="-228600" eaLnBrk="0" fontAlgn="base" hangingPunct="0">
              <a:spcBef>
                <a:spcPct val="20000"/>
              </a:spcBef>
              <a:spcAft>
                <a:spcPct val="0"/>
              </a:spcAft>
              <a:buChar char="»"/>
              <a:defRPr sz="2000">
                <a:solidFill>
                  <a:srgbClr val="EAEAEA"/>
                </a:solidFill>
                <a:latin typeface="Tahoma" pitchFamily="34" charset="0"/>
                <a:ea typeface="MS PGothic" pitchFamily="34" charset="-128"/>
              </a:defRPr>
            </a:lvl8pPr>
            <a:lvl9pPr marL="3886200" indent="-228600" eaLnBrk="0" fontAlgn="base" hangingPunct="0">
              <a:spcBef>
                <a:spcPct val="20000"/>
              </a:spcBef>
              <a:spcAft>
                <a:spcPct val="0"/>
              </a:spcAft>
              <a:buChar char="»"/>
              <a:defRPr sz="2000">
                <a:solidFill>
                  <a:srgbClr val="EAEAEA"/>
                </a:solidFill>
                <a:latin typeface="Tahoma" pitchFamily="34" charset="0"/>
                <a:ea typeface="MS PGothic" pitchFamily="34" charset="-128"/>
              </a:defRPr>
            </a:lvl9pPr>
          </a:lstStyle>
          <a:p>
            <a:pPr algn="ctr">
              <a:lnSpc>
                <a:spcPct val="138000"/>
              </a:lnSpc>
              <a:spcBef>
                <a:spcPct val="0"/>
              </a:spcBef>
              <a:buClr>
                <a:srgbClr val="000000"/>
              </a:buClr>
              <a:buSzPct val="100000"/>
              <a:buFont typeface="Times New Roman" pitchFamily="18" charset="0"/>
              <a:buNone/>
            </a:pPr>
            <a:endParaRPr lang="en-US" altLang="en-US" sz="1400" b="1">
              <a:solidFill>
                <a:schemeClr val="tx1"/>
              </a:solidFill>
              <a:latin typeface="Times New Roman" pitchFamily="18" charset="0"/>
            </a:endParaRPr>
          </a:p>
        </p:txBody>
      </p:sp>
      <p:pic>
        <p:nvPicPr>
          <p:cNvPr id="15368" name="Picture 6" descr="pcf_exterio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18238" y="1606550"/>
            <a:ext cx="2286000" cy="177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3" descr="New Bldg. East View.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7363" y="5383213"/>
            <a:ext cx="3173412"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6" descr="new facility design ARCADI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30950" y="4845050"/>
            <a:ext cx="2036763"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AutoShape 8"/>
          <p:cNvSpPr>
            <a:spLocks noChangeArrowheads="1"/>
          </p:cNvSpPr>
          <p:nvPr/>
        </p:nvSpPr>
        <p:spPr bwMode="auto">
          <a:xfrm>
            <a:off x="6056313" y="3627438"/>
            <a:ext cx="2311400" cy="1217612"/>
          </a:xfrm>
          <a:prstGeom prst="wedgeRectCallout">
            <a:avLst>
              <a:gd name="adj1" fmla="val -104144"/>
              <a:gd name="adj2" fmla="val 139907"/>
            </a:avLst>
          </a:prstGeom>
          <a:solidFill>
            <a:srgbClr val="CCFFCC"/>
          </a:solidFill>
          <a:ln w="38100">
            <a:solidFill>
              <a:srgbClr val="663300"/>
            </a:solidFill>
            <a:miter lim="800000"/>
            <a:headEnd/>
            <a:tailEnd/>
          </a:ln>
        </p:spPr>
        <p:txBody>
          <a:bodyPr/>
          <a:lstStyle>
            <a:lvl1pPr eaLnBrk="0" hangingPunct="0">
              <a:spcBef>
                <a:spcPct val="20000"/>
              </a:spcBef>
              <a:buClr>
                <a:srgbClr val="FF3300"/>
              </a:buClr>
              <a:buSzPct val="75000"/>
              <a:buFont typeface="Wingdings" pitchFamily="2" charset="2"/>
              <a:buChar char="v"/>
              <a:defRPr sz="2800">
                <a:solidFill>
                  <a:srgbClr val="EAEAEA"/>
                </a:solidFill>
                <a:latin typeface="Tahoma" pitchFamily="34" charset="0"/>
                <a:ea typeface="MS PGothic" pitchFamily="34" charset="-128"/>
              </a:defRPr>
            </a:lvl1pPr>
            <a:lvl2pPr marL="742950" indent="-285750" eaLnBrk="0" hangingPunct="0">
              <a:spcBef>
                <a:spcPct val="20000"/>
              </a:spcBef>
              <a:buClr>
                <a:srgbClr val="66FFFF"/>
              </a:buClr>
              <a:buFont typeface="Wingdings" pitchFamily="2" charset="2"/>
              <a:buChar char="Ø"/>
              <a:defRPr sz="2400">
                <a:solidFill>
                  <a:srgbClr val="EAEAEA"/>
                </a:solidFill>
                <a:latin typeface="Tahoma" pitchFamily="34" charset="0"/>
                <a:ea typeface="MS PGothic" pitchFamily="34" charset="-128"/>
              </a:defRPr>
            </a:lvl2pPr>
            <a:lvl3pPr marL="1143000" indent="-228600" eaLnBrk="0" hangingPunct="0">
              <a:spcBef>
                <a:spcPct val="20000"/>
              </a:spcBef>
              <a:buClr>
                <a:srgbClr val="FFFF00"/>
              </a:buClr>
              <a:buChar char="•"/>
              <a:defRPr sz="2200">
                <a:solidFill>
                  <a:srgbClr val="EAEAEA"/>
                </a:solidFill>
                <a:latin typeface="Tahoma" pitchFamily="34" charset="0"/>
                <a:ea typeface="MS PGothic" pitchFamily="34" charset="-128"/>
              </a:defRPr>
            </a:lvl3pPr>
            <a:lvl4pPr marL="1600200" indent="-228600" eaLnBrk="0" hangingPunct="0">
              <a:spcBef>
                <a:spcPct val="20000"/>
              </a:spcBef>
              <a:buChar char="–"/>
              <a:defRPr sz="2000">
                <a:solidFill>
                  <a:srgbClr val="EAEAEA"/>
                </a:solidFill>
                <a:latin typeface="Tahoma" pitchFamily="34" charset="0"/>
                <a:ea typeface="MS PGothic" pitchFamily="34" charset="-128"/>
              </a:defRPr>
            </a:lvl4pPr>
            <a:lvl5pPr marL="2057400" indent="-228600" eaLnBrk="0" hangingPunct="0">
              <a:spcBef>
                <a:spcPct val="20000"/>
              </a:spcBef>
              <a:buChar char="»"/>
              <a:defRPr sz="2000">
                <a:solidFill>
                  <a:srgbClr val="EAEAEA"/>
                </a:solidFill>
                <a:latin typeface="Tahoma" pitchFamily="34" charset="0"/>
                <a:ea typeface="MS PGothic" pitchFamily="34" charset="-128"/>
              </a:defRPr>
            </a:lvl5pPr>
            <a:lvl6pPr marL="2514600" indent="-228600" eaLnBrk="0" fontAlgn="base" hangingPunct="0">
              <a:spcBef>
                <a:spcPct val="20000"/>
              </a:spcBef>
              <a:spcAft>
                <a:spcPct val="0"/>
              </a:spcAft>
              <a:buChar char="»"/>
              <a:defRPr sz="2000">
                <a:solidFill>
                  <a:srgbClr val="EAEAEA"/>
                </a:solidFill>
                <a:latin typeface="Tahoma" pitchFamily="34" charset="0"/>
                <a:ea typeface="MS PGothic" pitchFamily="34" charset="-128"/>
              </a:defRPr>
            </a:lvl6pPr>
            <a:lvl7pPr marL="2971800" indent="-228600" eaLnBrk="0" fontAlgn="base" hangingPunct="0">
              <a:spcBef>
                <a:spcPct val="20000"/>
              </a:spcBef>
              <a:spcAft>
                <a:spcPct val="0"/>
              </a:spcAft>
              <a:buChar char="»"/>
              <a:defRPr sz="2000">
                <a:solidFill>
                  <a:srgbClr val="EAEAEA"/>
                </a:solidFill>
                <a:latin typeface="Tahoma" pitchFamily="34" charset="0"/>
                <a:ea typeface="MS PGothic" pitchFamily="34" charset="-128"/>
              </a:defRPr>
            </a:lvl7pPr>
            <a:lvl8pPr marL="3429000" indent="-228600" eaLnBrk="0" fontAlgn="base" hangingPunct="0">
              <a:spcBef>
                <a:spcPct val="20000"/>
              </a:spcBef>
              <a:spcAft>
                <a:spcPct val="0"/>
              </a:spcAft>
              <a:buChar char="»"/>
              <a:defRPr sz="2000">
                <a:solidFill>
                  <a:srgbClr val="EAEAEA"/>
                </a:solidFill>
                <a:latin typeface="Tahoma" pitchFamily="34" charset="0"/>
                <a:ea typeface="MS PGothic" pitchFamily="34" charset="-128"/>
              </a:defRPr>
            </a:lvl8pPr>
            <a:lvl9pPr marL="3886200" indent="-228600" eaLnBrk="0" fontAlgn="base" hangingPunct="0">
              <a:spcBef>
                <a:spcPct val="20000"/>
              </a:spcBef>
              <a:spcAft>
                <a:spcPct val="0"/>
              </a:spcAft>
              <a:buChar char="»"/>
              <a:defRPr sz="2000">
                <a:solidFill>
                  <a:srgbClr val="EAEAEA"/>
                </a:solidFill>
                <a:latin typeface="Tahoma" pitchFamily="34" charset="0"/>
                <a:ea typeface="MS PGothic" pitchFamily="34" charset="-128"/>
              </a:defRPr>
            </a:lvl9pPr>
          </a:lstStyle>
          <a:p>
            <a:pPr algn="ctr" eaLnBrk="1" hangingPunct="1">
              <a:lnSpc>
                <a:spcPct val="90000"/>
              </a:lnSpc>
              <a:spcBef>
                <a:spcPct val="0"/>
              </a:spcBef>
              <a:buClrTx/>
              <a:buSzTx/>
              <a:buFontTx/>
              <a:buNone/>
            </a:pPr>
            <a:r>
              <a:rPr lang="en-US" altLang="en-US" sz="2400" b="1">
                <a:solidFill>
                  <a:srgbClr val="800000"/>
                </a:solidFill>
                <a:latin typeface="Times New Roman" pitchFamily="18" charset="0"/>
              </a:rPr>
              <a:t>Summit Site</a:t>
            </a:r>
          </a:p>
          <a:p>
            <a:pPr algn="ctr" eaLnBrk="1" hangingPunct="1">
              <a:lnSpc>
                <a:spcPct val="90000"/>
              </a:lnSpc>
              <a:spcBef>
                <a:spcPct val="0"/>
              </a:spcBef>
              <a:buClrTx/>
              <a:buSzTx/>
              <a:buFontTx/>
              <a:buNone/>
            </a:pPr>
            <a:r>
              <a:rPr lang="en-US" altLang="en-US" sz="1600" b="1">
                <a:solidFill>
                  <a:srgbClr val="800000"/>
                </a:solidFill>
                <a:latin typeface="Times New Roman" pitchFamily="18" charset="0"/>
              </a:rPr>
              <a:t>Summit Facility</a:t>
            </a:r>
          </a:p>
          <a:p>
            <a:pPr algn="ctr" eaLnBrk="1" hangingPunct="1">
              <a:lnSpc>
                <a:spcPct val="90000"/>
              </a:lnSpc>
              <a:spcBef>
                <a:spcPct val="0"/>
              </a:spcBef>
              <a:buClrTx/>
              <a:buSzTx/>
              <a:buFontTx/>
              <a:buNone/>
            </a:pPr>
            <a:r>
              <a:rPr lang="en-US" altLang="en-US" sz="1200">
                <a:solidFill>
                  <a:srgbClr val="800000"/>
                </a:solidFill>
                <a:latin typeface="Times New Roman" pitchFamily="18" charset="0"/>
              </a:rPr>
              <a:t>Telescope and Camera</a:t>
            </a:r>
          </a:p>
          <a:p>
            <a:pPr algn="ctr" eaLnBrk="1" hangingPunct="1">
              <a:lnSpc>
                <a:spcPct val="90000"/>
              </a:lnSpc>
              <a:spcBef>
                <a:spcPct val="0"/>
              </a:spcBef>
              <a:buClrTx/>
              <a:buSzTx/>
              <a:buFontTx/>
              <a:buNone/>
            </a:pPr>
            <a:r>
              <a:rPr lang="en-US" altLang="en-US" sz="1200">
                <a:solidFill>
                  <a:srgbClr val="800000"/>
                </a:solidFill>
                <a:latin typeface="Times New Roman" pitchFamily="18" charset="0"/>
              </a:rPr>
              <a:t>Data Acquisition</a:t>
            </a:r>
          </a:p>
          <a:p>
            <a:pPr algn="ctr" eaLnBrk="1" hangingPunct="1">
              <a:lnSpc>
                <a:spcPct val="90000"/>
              </a:lnSpc>
              <a:spcBef>
                <a:spcPct val="0"/>
              </a:spcBef>
              <a:buClrTx/>
              <a:buSzTx/>
              <a:buFontTx/>
              <a:buNone/>
            </a:pPr>
            <a:r>
              <a:rPr lang="en-US" altLang="en-US" sz="1200">
                <a:solidFill>
                  <a:srgbClr val="800000"/>
                </a:solidFill>
                <a:latin typeface="Times New Roman" pitchFamily="18" charset="0"/>
              </a:rPr>
              <a:t>Crosstalk Correction</a:t>
            </a:r>
          </a:p>
        </p:txBody>
      </p:sp>
      <p:sp>
        <p:nvSpPr>
          <p:cNvPr id="15372" name="Title 3"/>
          <p:cNvSpPr>
            <a:spLocks noGrp="1"/>
          </p:cNvSpPr>
          <p:nvPr>
            <p:ph type="title"/>
          </p:nvPr>
        </p:nvSpPr>
        <p:spPr>
          <a:xfrm>
            <a:off x="370682" y="150813"/>
            <a:ext cx="7224711" cy="577850"/>
          </a:xfrm>
        </p:spPr>
        <p:txBody>
          <a:bodyPr/>
          <a:lstStyle/>
          <a:p>
            <a:r>
              <a:rPr lang="en-US" altLang="en-US" sz="2900" dirty="0" smtClean="0"/>
              <a:t>LSST </a:t>
            </a:r>
            <a:r>
              <a:rPr lang="en-US" altLang="en-US" sz="2900" dirty="0" err="1" smtClean="0"/>
              <a:t>Cyberinfrastructure</a:t>
            </a:r>
            <a:r>
              <a:rPr lang="en-US" altLang="en-US" sz="2900" dirty="0" smtClean="0"/>
              <a:t> for Data Capture</a:t>
            </a:r>
            <a:endParaRPr lang="en-US" altLang="en-US" sz="1300" dirty="0" smtClean="0"/>
          </a:p>
        </p:txBody>
      </p:sp>
      <p:sp>
        <p:nvSpPr>
          <p:cNvPr id="15373" name="TextBox 5"/>
          <p:cNvSpPr txBox="1">
            <a:spLocks noChangeArrowheads="1"/>
          </p:cNvSpPr>
          <p:nvPr/>
        </p:nvSpPr>
        <p:spPr bwMode="auto">
          <a:xfrm>
            <a:off x="4402138" y="6249988"/>
            <a:ext cx="1654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3300"/>
              </a:buClr>
              <a:buSzPct val="75000"/>
              <a:buFont typeface="Wingdings" pitchFamily="2" charset="2"/>
              <a:buChar char="v"/>
              <a:defRPr sz="2800">
                <a:solidFill>
                  <a:srgbClr val="EAEAEA"/>
                </a:solidFill>
                <a:latin typeface="Tahoma" pitchFamily="34" charset="0"/>
                <a:ea typeface="MS PGothic" pitchFamily="34" charset="-128"/>
              </a:defRPr>
            </a:lvl1pPr>
            <a:lvl2pPr marL="742950" indent="-285750" eaLnBrk="0" hangingPunct="0">
              <a:spcBef>
                <a:spcPct val="20000"/>
              </a:spcBef>
              <a:buClr>
                <a:srgbClr val="66FFFF"/>
              </a:buClr>
              <a:buFont typeface="Wingdings" pitchFamily="2" charset="2"/>
              <a:buChar char="Ø"/>
              <a:defRPr sz="2400">
                <a:solidFill>
                  <a:srgbClr val="EAEAEA"/>
                </a:solidFill>
                <a:latin typeface="Tahoma" pitchFamily="34" charset="0"/>
                <a:ea typeface="MS PGothic" pitchFamily="34" charset="-128"/>
              </a:defRPr>
            </a:lvl2pPr>
            <a:lvl3pPr marL="1143000" indent="-228600" eaLnBrk="0" hangingPunct="0">
              <a:spcBef>
                <a:spcPct val="20000"/>
              </a:spcBef>
              <a:buClr>
                <a:srgbClr val="FFFF00"/>
              </a:buClr>
              <a:buChar char="•"/>
              <a:defRPr sz="2200">
                <a:solidFill>
                  <a:srgbClr val="EAEAEA"/>
                </a:solidFill>
                <a:latin typeface="Tahoma" pitchFamily="34" charset="0"/>
                <a:ea typeface="MS PGothic" pitchFamily="34" charset="-128"/>
              </a:defRPr>
            </a:lvl3pPr>
            <a:lvl4pPr marL="1600200" indent="-228600" eaLnBrk="0" hangingPunct="0">
              <a:spcBef>
                <a:spcPct val="20000"/>
              </a:spcBef>
              <a:buChar char="–"/>
              <a:defRPr sz="2000">
                <a:solidFill>
                  <a:srgbClr val="EAEAEA"/>
                </a:solidFill>
                <a:latin typeface="Tahoma" pitchFamily="34" charset="0"/>
                <a:ea typeface="MS PGothic" pitchFamily="34" charset="-128"/>
              </a:defRPr>
            </a:lvl4pPr>
            <a:lvl5pPr marL="2057400" indent="-228600" eaLnBrk="0" hangingPunct="0">
              <a:spcBef>
                <a:spcPct val="20000"/>
              </a:spcBef>
              <a:buChar char="»"/>
              <a:defRPr sz="2000">
                <a:solidFill>
                  <a:srgbClr val="EAEAEA"/>
                </a:solidFill>
                <a:latin typeface="Tahoma" pitchFamily="34" charset="0"/>
                <a:ea typeface="MS PGothic" pitchFamily="34" charset="-128"/>
              </a:defRPr>
            </a:lvl5pPr>
            <a:lvl6pPr marL="2514600" indent="-228600" eaLnBrk="0" fontAlgn="base" hangingPunct="0">
              <a:spcBef>
                <a:spcPct val="20000"/>
              </a:spcBef>
              <a:spcAft>
                <a:spcPct val="0"/>
              </a:spcAft>
              <a:buChar char="»"/>
              <a:defRPr sz="2000">
                <a:solidFill>
                  <a:srgbClr val="EAEAEA"/>
                </a:solidFill>
                <a:latin typeface="Tahoma" pitchFamily="34" charset="0"/>
                <a:ea typeface="MS PGothic" pitchFamily="34" charset="-128"/>
              </a:defRPr>
            </a:lvl6pPr>
            <a:lvl7pPr marL="2971800" indent="-228600" eaLnBrk="0" fontAlgn="base" hangingPunct="0">
              <a:spcBef>
                <a:spcPct val="20000"/>
              </a:spcBef>
              <a:spcAft>
                <a:spcPct val="0"/>
              </a:spcAft>
              <a:buChar char="»"/>
              <a:defRPr sz="2000">
                <a:solidFill>
                  <a:srgbClr val="EAEAEA"/>
                </a:solidFill>
                <a:latin typeface="Tahoma" pitchFamily="34" charset="0"/>
                <a:ea typeface="MS PGothic" pitchFamily="34" charset="-128"/>
              </a:defRPr>
            </a:lvl7pPr>
            <a:lvl8pPr marL="3429000" indent="-228600" eaLnBrk="0" fontAlgn="base" hangingPunct="0">
              <a:spcBef>
                <a:spcPct val="20000"/>
              </a:spcBef>
              <a:spcAft>
                <a:spcPct val="0"/>
              </a:spcAft>
              <a:buChar char="»"/>
              <a:defRPr sz="2000">
                <a:solidFill>
                  <a:srgbClr val="EAEAEA"/>
                </a:solidFill>
                <a:latin typeface="Tahoma" pitchFamily="34" charset="0"/>
                <a:ea typeface="MS PGothic" pitchFamily="34" charset="-128"/>
              </a:defRPr>
            </a:lvl8pPr>
            <a:lvl9pPr marL="3886200" indent="-228600" eaLnBrk="0" fontAlgn="base" hangingPunct="0">
              <a:spcBef>
                <a:spcPct val="20000"/>
              </a:spcBef>
              <a:spcAft>
                <a:spcPct val="0"/>
              </a:spcAft>
              <a:buChar char="»"/>
              <a:defRPr sz="2000">
                <a:solidFill>
                  <a:srgbClr val="EAEAEA"/>
                </a:solidFill>
                <a:latin typeface="Tahoma" pitchFamily="34" charset="0"/>
                <a:ea typeface="MS PGothic" pitchFamily="34" charset="-128"/>
              </a:defRPr>
            </a:lvl9pPr>
          </a:lstStyle>
          <a:p>
            <a:pPr eaLnBrk="1" hangingPunct="1">
              <a:spcBef>
                <a:spcPct val="0"/>
              </a:spcBef>
              <a:buClrTx/>
              <a:buSzTx/>
              <a:buFontTx/>
              <a:buNone/>
            </a:pPr>
            <a:r>
              <a:rPr lang="en-US" altLang="en-US" sz="1400">
                <a:solidFill>
                  <a:schemeClr val="tx1"/>
                </a:solidFill>
                <a:latin typeface="Calibri" pitchFamily="34" charset="0"/>
              </a:rPr>
              <a:t>Document LDM-129</a:t>
            </a:r>
          </a:p>
        </p:txBody>
      </p:sp>
      <p:sp>
        <p:nvSpPr>
          <p:cNvPr id="15374" name="Freeform 12"/>
          <p:cNvSpPr>
            <a:spLocks/>
          </p:cNvSpPr>
          <p:nvPr/>
        </p:nvSpPr>
        <p:spPr bwMode="auto">
          <a:xfrm rot="19176861" flipV="1">
            <a:off x="3459163" y="4083050"/>
            <a:ext cx="1381125" cy="1952625"/>
          </a:xfrm>
          <a:custGeom>
            <a:avLst/>
            <a:gdLst>
              <a:gd name="T0" fmla="*/ 2147483647 w 10000"/>
              <a:gd name="T1" fmla="*/ 2147483647 h 10000"/>
              <a:gd name="T2" fmla="*/ 2147483647 w 10000"/>
              <a:gd name="T3" fmla="*/ 2147483647 h 10000"/>
              <a:gd name="T4" fmla="*/ 2147483647 w 10000"/>
              <a:gd name="T5" fmla="*/ 2147483647 h 10000"/>
              <a:gd name="T6" fmla="*/ 2147483647 w 10000"/>
              <a:gd name="T7" fmla="*/ 2147483647 h 10000"/>
              <a:gd name="T8" fmla="*/ 2147483647 w 10000"/>
              <a:gd name="T9" fmla="*/ 2147483647 h 10000"/>
              <a:gd name="T10" fmla="*/ 2147483647 w 10000"/>
              <a:gd name="T11" fmla="*/ 2147483647 h 10000"/>
              <a:gd name="T12" fmla="*/ 2147483647 w 10000"/>
              <a:gd name="T13" fmla="*/ 0 h 10000"/>
              <a:gd name="T14" fmla="*/ 0 60000 65536"/>
              <a:gd name="T15" fmla="*/ 0 60000 65536"/>
              <a:gd name="T16" fmla="*/ 0 60000 65536"/>
              <a:gd name="T17" fmla="*/ 0 60000 65536"/>
              <a:gd name="T18" fmla="*/ 0 60000 65536"/>
              <a:gd name="T19" fmla="*/ 0 60000 65536"/>
              <a:gd name="T20" fmla="*/ 0 60000 65536"/>
              <a:gd name="T21" fmla="*/ 0 w 10000"/>
              <a:gd name="T22" fmla="*/ 0 h 10000"/>
              <a:gd name="T23" fmla="*/ 10000 w 10000"/>
              <a:gd name="T24" fmla="*/ 10000 h 1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000" h="10000">
                <a:moveTo>
                  <a:pt x="10000" y="10000"/>
                </a:moveTo>
                <a:cubicBezTo>
                  <a:pt x="8703" y="9739"/>
                  <a:pt x="7418" y="9478"/>
                  <a:pt x="6181" y="9061"/>
                </a:cubicBezTo>
                <a:cubicBezTo>
                  <a:pt x="4943" y="8643"/>
                  <a:pt x="3540" y="8095"/>
                  <a:pt x="2573" y="7510"/>
                </a:cubicBezTo>
                <a:cubicBezTo>
                  <a:pt x="1607" y="6926"/>
                  <a:pt x="734" y="6310"/>
                  <a:pt x="346" y="5537"/>
                </a:cubicBezTo>
                <a:cubicBezTo>
                  <a:pt x="-44" y="4764"/>
                  <a:pt x="-138" y="3627"/>
                  <a:pt x="239" y="2859"/>
                </a:cubicBezTo>
                <a:cubicBezTo>
                  <a:pt x="616" y="2092"/>
                  <a:pt x="1795" y="1403"/>
                  <a:pt x="2573" y="933"/>
                </a:cubicBezTo>
                <a:cubicBezTo>
                  <a:pt x="3352" y="464"/>
                  <a:pt x="4636" y="188"/>
                  <a:pt x="5119" y="0"/>
                </a:cubicBezTo>
              </a:path>
            </a:pathLst>
          </a:custGeom>
          <a:noFill/>
          <a:ln w="38100">
            <a:solidFill>
              <a:srgbClr val="4988D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75" name="AutoShape 17"/>
          <p:cNvSpPr>
            <a:spLocks noChangeArrowheads="1"/>
          </p:cNvSpPr>
          <p:nvPr/>
        </p:nvSpPr>
        <p:spPr bwMode="auto">
          <a:xfrm flipH="1" flipV="1">
            <a:off x="1874838" y="4114800"/>
            <a:ext cx="2605087" cy="1422400"/>
          </a:xfrm>
          <a:prstGeom prst="wedgeRectCallout">
            <a:avLst>
              <a:gd name="adj1" fmla="val -51815"/>
              <a:gd name="adj2" fmla="val -69625"/>
            </a:avLst>
          </a:prstGeom>
          <a:solidFill>
            <a:srgbClr val="CCFFCC"/>
          </a:solidFill>
          <a:ln w="38100">
            <a:solidFill>
              <a:srgbClr val="663300"/>
            </a:solidFill>
            <a:miter lim="800000"/>
            <a:headEnd/>
            <a:tailEnd/>
          </a:ln>
        </p:spPr>
        <p:txBody>
          <a:bodyPr rot="10800000"/>
          <a:lstStyle>
            <a:lvl1pPr eaLnBrk="0" hangingPunct="0">
              <a:spcBef>
                <a:spcPct val="20000"/>
              </a:spcBef>
              <a:buClr>
                <a:srgbClr val="FF3300"/>
              </a:buClr>
              <a:buSzPct val="75000"/>
              <a:buFont typeface="Wingdings" pitchFamily="2" charset="2"/>
              <a:buChar char="v"/>
              <a:defRPr sz="2800">
                <a:solidFill>
                  <a:srgbClr val="EAEAEA"/>
                </a:solidFill>
                <a:latin typeface="Tahoma" pitchFamily="34" charset="0"/>
                <a:ea typeface="MS PGothic" pitchFamily="34" charset="-128"/>
              </a:defRPr>
            </a:lvl1pPr>
            <a:lvl2pPr eaLnBrk="0" hangingPunct="0">
              <a:spcBef>
                <a:spcPct val="20000"/>
              </a:spcBef>
              <a:buClr>
                <a:srgbClr val="66FFFF"/>
              </a:buClr>
              <a:buFont typeface="Wingdings" pitchFamily="2" charset="2"/>
              <a:buChar char="Ø"/>
              <a:defRPr sz="2400">
                <a:solidFill>
                  <a:srgbClr val="EAEAEA"/>
                </a:solidFill>
                <a:latin typeface="Tahoma" pitchFamily="34" charset="0"/>
                <a:ea typeface="MS PGothic" pitchFamily="34" charset="-128"/>
              </a:defRPr>
            </a:lvl2pPr>
            <a:lvl3pPr marL="1143000" indent="-228600" eaLnBrk="0" hangingPunct="0">
              <a:spcBef>
                <a:spcPct val="20000"/>
              </a:spcBef>
              <a:buClr>
                <a:srgbClr val="FFFF00"/>
              </a:buClr>
              <a:buChar char="•"/>
              <a:defRPr sz="2200">
                <a:solidFill>
                  <a:srgbClr val="EAEAEA"/>
                </a:solidFill>
                <a:latin typeface="Tahoma" pitchFamily="34" charset="0"/>
                <a:ea typeface="MS PGothic" pitchFamily="34" charset="-128"/>
              </a:defRPr>
            </a:lvl3pPr>
            <a:lvl4pPr marL="1600200" indent="-228600" eaLnBrk="0" hangingPunct="0">
              <a:spcBef>
                <a:spcPct val="20000"/>
              </a:spcBef>
              <a:buChar char="–"/>
              <a:defRPr sz="2000">
                <a:solidFill>
                  <a:srgbClr val="EAEAEA"/>
                </a:solidFill>
                <a:latin typeface="Tahoma" pitchFamily="34" charset="0"/>
                <a:ea typeface="MS PGothic" pitchFamily="34" charset="-128"/>
              </a:defRPr>
            </a:lvl4pPr>
            <a:lvl5pPr marL="2057400" indent="-228600" eaLnBrk="0" hangingPunct="0">
              <a:spcBef>
                <a:spcPct val="20000"/>
              </a:spcBef>
              <a:buChar char="»"/>
              <a:defRPr sz="2000">
                <a:solidFill>
                  <a:srgbClr val="EAEAEA"/>
                </a:solidFill>
                <a:latin typeface="Tahoma" pitchFamily="34" charset="0"/>
                <a:ea typeface="MS PGothic" pitchFamily="34" charset="-128"/>
              </a:defRPr>
            </a:lvl5pPr>
            <a:lvl6pPr marL="2514600" indent="-228600" eaLnBrk="0" fontAlgn="base" hangingPunct="0">
              <a:spcBef>
                <a:spcPct val="20000"/>
              </a:spcBef>
              <a:spcAft>
                <a:spcPct val="0"/>
              </a:spcAft>
              <a:buChar char="»"/>
              <a:defRPr sz="2000">
                <a:solidFill>
                  <a:srgbClr val="EAEAEA"/>
                </a:solidFill>
                <a:latin typeface="Tahoma" pitchFamily="34" charset="0"/>
                <a:ea typeface="MS PGothic" pitchFamily="34" charset="-128"/>
              </a:defRPr>
            </a:lvl6pPr>
            <a:lvl7pPr marL="2971800" indent="-228600" eaLnBrk="0" fontAlgn="base" hangingPunct="0">
              <a:spcBef>
                <a:spcPct val="20000"/>
              </a:spcBef>
              <a:spcAft>
                <a:spcPct val="0"/>
              </a:spcAft>
              <a:buChar char="»"/>
              <a:defRPr sz="2000">
                <a:solidFill>
                  <a:srgbClr val="EAEAEA"/>
                </a:solidFill>
                <a:latin typeface="Tahoma" pitchFamily="34" charset="0"/>
                <a:ea typeface="MS PGothic" pitchFamily="34" charset="-128"/>
              </a:defRPr>
            </a:lvl7pPr>
            <a:lvl8pPr marL="3429000" indent="-228600" eaLnBrk="0" fontAlgn="base" hangingPunct="0">
              <a:spcBef>
                <a:spcPct val="20000"/>
              </a:spcBef>
              <a:spcAft>
                <a:spcPct val="0"/>
              </a:spcAft>
              <a:buChar char="»"/>
              <a:defRPr sz="2000">
                <a:solidFill>
                  <a:srgbClr val="EAEAEA"/>
                </a:solidFill>
                <a:latin typeface="Tahoma" pitchFamily="34" charset="0"/>
                <a:ea typeface="MS PGothic" pitchFamily="34" charset="-128"/>
              </a:defRPr>
            </a:lvl8pPr>
            <a:lvl9pPr marL="3886200" indent="-228600" eaLnBrk="0" fontAlgn="base" hangingPunct="0">
              <a:spcBef>
                <a:spcPct val="20000"/>
              </a:spcBef>
              <a:spcAft>
                <a:spcPct val="0"/>
              </a:spcAft>
              <a:buChar char="»"/>
              <a:defRPr sz="2000">
                <a:solidFill>
                  <a:srgbClr val="EAEAEA"/>
                </a:solidFill>
                <a:latin typeface="Tahoma" pitchFamily="34" charset="0"/>
                <a:ea typeface="MS PGothic" pitchFamily="34" charset="-128"/>
              </a:defRPr>
            </a:lvl9pPr>
          </a:lstStyle>
          <a:p>
            <a:pPr algn="ctr" eaLnBrk="1" hangingPunct="1">
              <a:lnSpc>
                <a:spcPct val="90000"/>
              </a:lnSpc>
              <a:spcBef>
                <a:spcPct val="0"/>
              </a:spcBef>
              <a:buClrTx/>
              <a:buSzTx/>
              <a:buFontTx/>
              <a:buNone/>
            </a:pPr>
            <a:r>
              <a:rPr lang="en-US" altLang="en-US" sz="2400" b="1">
                <a:solidFill>
                  <a:srgbClr val="800000"/>
                </a:solidFill>
                <a:latin typeface="Times New Roman" pitchFamily="18" charset="0"/>
              </a:rPr>
              <a:t>Base Site</a:t>
            </a:r>
          </a:p>
          <a:p>
            <a:pPr algn="ctr" eaLnBrk="1" hangingPunct="1">
              <a:lnSpc>
                <a:spcPct val="90000"/>
              </a:lnSpc>
              <a:spcBef>
                <a:spcPct val="0"/>
              </a:spcBef>
              <a:buClrTx/>
              <a:buSzTx/>
              <a:buFontTx/>
              <a:buNone/>
            </a:pPr>
            <a:r>
              <a:rPr lang="en-US" altLang="en-US" sz="1600" b="1">
                <a:solidFill>
                  <a:srgbClr val="800000"/>
                </a:solidFill>
                <a:latin typeface="Times New Roman" pitchFamily="18" charset="0"/>
              </a:rPr>
              <a:t>Base Facility</a:t>
            </a:r>
            <a:r>
              <a:rPr lang="en-US" altLang="en-US" sz="1200">
                <a:solidFill>
                  <a:srgbClr val="800000"/>
                </a:solidFill>
                <a:latin typeface="Times New Roman" pitchFamily="18" charset="0"/>
              </a:rPr>
              <a:t/>
            </a:r>
            <a:br>
              <a:rPr lang="en-US" altLang="en-US" sz="1200">
                <a:solidFill>
                  <a:srgbClr val="800000"/>
                </a:solidFill>
                <a:latin typeface="Times New Roman" pitchFamily="18" charset="0"/>
              </a:rPr>
            </a:br>
            <a:r>
              <a:rPr lang="en-US" altLang="en-US" sz="1200">
                <a:solidFill>
                  <a:srgbClr val="800000"/>
                </a:solidFill>
                <a:latin typeface="Times New Roman" pitchFamily="18" charset="0"/>
              </a:rPr>
              <a:t>Long-term storage (copy 1)</a:t>
            </a:r>
            <a:endParaRPr lang="en-US" altLang="en-US" sz="1600" b="1">
              <a:solidFill>
                <a:srgbClr val="800000"/>
              </a:solidFill>
              <a:latin typeface="Times New Roman" pitchFamily="18" charset="0"/>
            </a:endParaRPr>
          </a:p>
          <a:p>
            <a:pPr algn="ctr" eaLnBrk="1" hangingPunct="1">
              <a:lnSpc>
                <a:spcPct val="90000"/>
              </a:lnSpc>
              <a:spcBef>
                <a:spcPct val="0"/>
              </a:spcBef>
              <a:buClrTx/>
              <a:buSzTx/>
              <a:buFontTx/>
              <a:buNone/>
            </a:pPr>
            <a:r>
              <a:rPr lang="en-US" altLang="en-US" sz="1600" b="1">
                <a:solidFill>
                  <a:srgbClr val="800000"/>
                </a:solidFill>
                <a:latin typeface="Times New Roman" pitchFamily="18" charset="0"/>
              </a:rPr>
              <a:t>Data Access Center</a:t>
            </a:r>
          </a:p>
          <a:p>
            <a:pPr marL="0" lvl="1" algn="ctr" eaLnBrk="1" hangingPunct="1">
              <a:lnSpc>
                <a:spcPct val="90000"/>
              </a:lnSpc>
              <a:spcBef>
                <a:spcPct val="0"/>
              </a:spcBef>
              <a:buClrTx/>
              <a:buFontTx/>
              <a:buNone/>
            </a:pPr>
            <a:r>
              <a:rPr lang="en-US" altLang="en-US" sz="1200">
                <a:solidFill>
                  <a:srgbClr val="800000"/>
                </a:solidFill>
                <a:latin typeface="Times New Roman" pitchFamily="18" charset="0"/>
              </a:rPr>
              <a:t>Data Access and User Services</a:t>
            </a:r>
            <a:endParaRPr lang="en-US" altLang="en-US" sz="1600" b="1">
              <a:solidFill>
                <a:srgbClr val="800000"/>
              </a:solidFill>
              <a:latin typeface="Times New Roman" pitchFamily="18" charset="0"/>
            </a:endParaRPr>
          </a:p>
        </p:txBody>
      </p:sp>
      <p:sp>
        <p:nvSpPr>
          <p:cNvPr id="15376" name="Freeform 12"/>
          <p:cNvSpPr>
            <a:spLocks/>
          </p:cNvSpPr>
          <p:nvPr/>
        </p:nvSpPr>
        <p:spPr bwMode="auto">
          <a:xfrm rot="17952879" flipV="1">
            <a:off x="2758282" y="2150269"/>
            <a:ext cx="596900" cy="2281237"/>
          </a:xfrm>
          <a:custGeom>
            <a:avLst/>
            <a:gdLst>
              <a:gd name="T0" fmla="*/ 2147483647 w 10000"/>
              <a:gd name="T1" fmla="*/ 2147483647 h 10000"/>
              <a:gd name="T2" fmla="*/ 2147483647 w 10000"/>
              <a:gd name="T3" fmla="*/ 2147483647 h 10000"/>
              <a:gd name="T4" fmla="*/ 2147483647 w 10000"/>
              <a:gd name="T5" fmla="*/ 2147483647 h 10000"/>
              <a:gd name="T6" fmla="*/ 2147483647 w 10000"/>
              <a:gd name="T7" fmla="*/ 2147483647 h 10000"/>
              <a:gd name="T8" fmla="*/ 2147483647 w 10000"/>
              <a:gd name="T9" fmla="*/ 2147483647 h 10000"/>
              <a:gd name="T10" fmla="*/ 2147483647 w 10000"/>
              <a:gd name="T11" fmla="*/ 2147483647 h 10000"/>
              <a:gd name="T12" fmla="*/ 2147483647 w 10000"/>
              <a:gd name="T13" fmla="*/ 0 h 10000"/>
              <a:gd name="T14" fmla="*/ 0 60000 65536"/>
              <a:gd name="T15" fmla="*/ 0 60000 65536"/>
              <a:gd name="T16" fmla="*/ 0 60000 65536"/>
              <a:gd name="T17" fmla="*/ 0 60000 65536"/>
              <a:gd name="T18" fmla="*/ 0 60000 65536"/>
              <a:gd name="T19" fmla="*/ 0 60000 65536"/>
              <a:gd name="T20" fmla="*/ 0 60000 65536"/>
              <a:gd name="T21" fmla="*/ 0 w 10000"/>
              <a:gd name="T22" fmla="*/ 0 h 10000"/>
              <a:gd name="T23" fmla="*/ 10000 w 10000"/>
              <a:gd name="T24" fmla="*/ 10000 h 1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000" h="10000">
                <a:moveTo>
                  <a:pt x="10000" y="10000"/>
                </a:moveTo>
                <a:cubicBezTo>
                  <a:pt x="8703" y="9739"/>
                  <a:pt x="7418" y="9478"/>
                  <a:pt x="6181" y="9061"/>
                </a:cubicBezTo>
                <a:cubicBezTo>
                  <a:pt x="4943" y="8643"/>
                  <a:pt x="3540" y="8095"/>
                  <a:pt x="2573" y="7510"/>
                </a:cubicBezTo>
                <a:cubicBezTo>
                  <a:pt x="1607" y="6926"/>
                  <a:pt x="734" y="6310"/>
                  <a:pt x="346" y="5537"/>
                </a:cubicBezTo>
                <a:cubicBezTo>
                  <a:pt x="-44" y="4764"/>
                  <a:pt x="-138" y="3627"/>
                  <a:pt x="239" y="2859"/>
                </a:cubicBezTo>
                <a:cubicBezTo>
                  <a:pt x="616" y="2092"/>
                  <a:pt x="1795" y="1403"/>
                  <a:pt x="2573" y="933"/>
                </a:cubicBezTo>
                <a:cubicBezTo>
                  <a:pt x="3352" y="464"/>
                  <a:pt x="4636" y="188"/>
                  <a:pt x="5119" y="0"/>
                </a:cubicBezTo>
              </a:path>
            </a:pathLst>
          </a:custGeom>
          <a:noFill/>
          <a:ln w="38100">
            <a:solidFill>
              <a:srgbClr val="4988D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77" name="Freeform 14"/>
          <p:cNvSpPr>
            <a:spLocks/>
          </p:cNvSpPr>
          <p:nvPr/>
        </p:nvSpPr>
        <p:spPr bwMode="auto">
          <a:xfrm rot="20480725" flipV="1">
            <a:off x="2190750" y="2254250"/>
            <a:ext cx="1476375" cy="196850"/>
          </a:xfrm>
          <a:custGeom>
            <a:avLst/>
            <a:gdLst>
              <a:gd name="T0" fmla="*/ 2147483647 w 1116"/>
              <a:gd name="T1" fmla="*/ 2147483647 h 273"/>
              <a:gd name="T2" fmla="*/ 2147483647 w 1116"/>
              <a:gd name="T3" fmla="*/ 2147483647 h 273"/>
              <a:gd name="T4" fmla="*/ 2147483647 w 1116"/>
              <a:gd name="T5" fmla="*/ 2147483647 h 273"/>
              <a:gd name="T6" fmla="*/ 2147483647 w 1116"/>
              <a:gd name="T7" fmla="*/ 2147483647 h 273"/>
              <a:gd name="T8" fmla="*/ 2147483647 w 1116"/>
              <a:gd name="T9" fmla="*/ 2147483647 h 273"/>
              <a:gd name="T10" fmla="*/ 2147483647 w 1116"/>
              <a:gd name="T11" fmla="*/ 2147483647 h 273"/>
              <a:gd name="T12" fmla="*/ 0 w 1116"/>
              <a:gd name="T13" fmla="*/ 2147483647 h 273"/>
              <a:gd name="T14" fmla="*/ 0 60000 65536"/>
              <a:gd name="T15" fmla="*/ 0 60000 65536"/>
              <a:gd name="T16" fmla="*/ 0 60000 65536"/>
              <a:gd name="T17" fmla="*/ 0 60000 65536"/>
              <a:gd name="T18" fmla="*/ 0 60000 65536"/>
              <a:gd name="T19" fmla="*/ 0 60000 65536"/>
              <a:gd name="T20" fmla="*/ 0 60000 65536"/>
              <a:gd name="T21" fmla="*/ 0 w 1116"/>
              <a:gd name="T22" fmla="*/ 0 h 273"/>
              <a:gd name="T23" fmla="*/ 1116 w 1116"/>
              <a:gd name="T24" fmla="*/ 273 h 2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16" h="273">
                <a:moveTo>
                  <a:pt x="1116" y="183"/>
                </a:moveTo>
                <a:cubicBezTo>
                  <a:pt x="1076" y="152"/>
                  <a:pt x="1036" y="121"/>
                  <a:pt x="963" y="93"/>
                </a:cubicBezTo>
                <a:cubicBezTo>
                  <a:pt x="890" y="65"/>
                  <a:pt x="775" y="24"/>
                  <a:pt x="675" y="12"/>
                </a:cubicBezTo>
                <a:cubicBezTo>
                  <a:pt x="575" y="0"/>
                  <a:pt x="442" y="11"/>
                  <a:pt x="360" y="21"/>
                </a:cubicBezTo>
                <a:cubicBezTo>
                  <a:pt x="278" y="31"/>
                  <a:pt x="232" y="50"/>
                  <a:pt x="180" y="75"/>
                </a:cubicBezTo>
                <a:cubicBezTo>
                  <a:pt x="128" y="100"/>
                  <a:pt x="75" y="141"/>
                  <a:pt x="45" y="174"/>
                </a:cubicBezTo>
                <a:cubicBezTo>
                  <a:pt x="15" y="207"/>
                  <a:pt x="9" y="253"/>
                  <a:pt x="0" y="273"/>
                </a:cubicBezTo>
              </a:path>
            </a:pathLst>
          </a:custGeom>
          <a:noFill/>
          <a:ln w="38100">
            <a:solidFill>
              <a:srgbClr val="4988D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78" name="AutoShape 17"/>
          <p:cNvSpPr>
            <a:spLocks noChangeArrowheads="1"/>
          </p:cNvSpPr>
          <p:nvPr/>
        </p:nvSpPr>
        <p:spPr bwMode="auto">
          <a:xfrm flipH="1" flipV="1">
            <a:off x="319088" y="977900"/>
            <a:ext cx="2460625" cy="1431925"/>
          </a:xfrm>
          <a:prstGeom prst="wedgeRectCallout">
            <a:avLst>
              <a:gd name="adj1" fmla="val -39028"/>
              <a:gd name="adj2" fmla="val -58523"/>
            </a:avLst>
          </a:prstGeom>
          <a:solidFill>
            <a:srgbClr val="CCFFCC"/>
          </a:solidFill>
          <a:ln w="38100">
            <a:solidFill>
              <a:srgbClr val="663300"/>
            </a:solidFill>
            <a:miter lim="800000"/>
            <a:headEnd/>
            <a:tailEnd/>
          </a:ln>
        </p:spPr>
        <p:txBody>
          <a:bodyPr rot="10800000"/>
          <a:lstStyle>
            <a:lvl1pPr eaLnBrk="0" hangingPunct="0">
              <a:spcBef>
                <a:spcPct val="20000"/>
              </a:spcBef>
              <a:buClr>
                <a:srgbClr val="FF3300"/>
              </a:buClr>
              <a:buSzPct val="75000"/>
              <a:buFont typeface="Wingdings" pitchFamily="2" charset="2"/>
              <a:buChar char="v"/>
              <a:defRPr sz="2800">
                <a:solidFill>
                  <a:srgbClr val="EAEAEA"/>
                </a:solidFill>
                <a:latin typeface="Tahoma" pitchFamily="34" charset="0"/>
                <a:ea typeface="MS PGothic" pitchFamily="34" charset="-128"/>
              </a:defRPr>
            </a:lvl1pPr>
            <a:lvl2pPr marL="454025" indent="3175" eaLnBrk="0" hangingPunct="0">
              <a:spcBef>
                <a:spcPct val="20000"/>
              </a:spcBef>
              <a:buClr>
                <a:srgbClr val="66FFFF"/>
              </a:buClr>
              <a:buFont typeface="Wingdings" pitchFamily="2" charset="2"/>
              <a:buChar char="Ø"/>
              <a:defRPr sz="2400">
                <a:solidFill>
                  <a:srgbClr val="EAEAEA"/>
                </a:solidFill>
                <a:latin typeface="Tahoma" pitchFamily="34" charset="0"/>
                <a:ea typeface="MS PGothic" pitchFamily="34" charset="-128"/>
              </a:defRPr>
            </a:lvl2pPr>
            <a:lvl3pPr marL="1143000" indent="-228600" eaLnBrk="0" hangingPunct="0">
              <a:spcBef>
                <a:spcPct val="20000"/>
              </a:spcBef>
              <a:buClr>
                <a:srgbClr val="FFFF00"/>
              </a:buClr>
              <a:buChar char="•"/>
              <a:defRPr sz="2200">
                <a:solidFill>
                  <a:srgbClr val="EAEAEA"/>
                </a:solidFill>
                <a:latin typeface="Tahoma" pitchFamily="34" charset="0"/>
                <a:ea typeface="MS PGothic" pitchFamily="34" charset="-128"/>
              </a:defRPr>
            </a:lvl3pPr>
            <a:lvl4pPr marL="1600200" indent="-228600" eaLnBrk="0" hangingPunct="0">
              <a:spcBef>
                <a:spcPct val="20000"/>
              </a:spcBef>
              <a:buChar char="–"/>
              <a:defRPr sz="2000">
                <a:solidFill>
                  <a:srgbClr val="EAEAEA"/>
                </a:solidFill>
                <a:latin typeface="Tahoma" pitchFamily="34" charset="0"/>
                <a:ea typeface="MS PGothic" pitchFamily="34" charset="-128"/>
              </a:defRPr>
            </a:lvl4pPr>
            <a:lvl5pPr marL="2057400" indent="-228600" eaLnBrk="0" hangingPunct="0">
              <a:spcBef>
                <a:spcPct val="20000"/>
              </a:spcBef>
              <a:buChar char="»"/>
              <a:defRPr sz="2000">
                <a:solidFill>
                  <a:srgbClr val="EAEAEA"/>
                </a:solidFill>
                <a:latin typeface="Tahoma" pitchFamily="34" charset="0"/>
                <a:ea typeface="MS PGothic" pitchFamily="34" charset="-128"/>
              </a:defRPr>
            </a:lvl5pPr>
            <a:lvl6pPr marL="2514600" indent="-228600" eaLnBrk="0" fontAlgn="base" hangingPunct="0">
              <a:spcBef>
                <a:spcPct val="20000"/>
              </a:spcBef>
              <a:spcAft>
                <a:spcPct val="0"/>
              </a:spcAft>
              <a:buChar char="»"/>
              <a:defRPr sz="2000">
                <a:solidFill>
                  <a:srgbClr val="EAEAEA"/>
                </a:solidFill>
                <a:latin typeface="Tahoma" pitchFamily="34" charset="0"/>
                <a:ea typeface="MS PGothic" pitchFamily="34" charset="-128"/>
              </a:defRPr>
            </a:lvl6pPr>
            <a:lvl7pPr marL="2971800" indent="-228600" eaLnBrk="0" fontAlgn="base" hangingPunct="0">
              <a:spcBef>
                <a:spcPct val="20000"/>
              </a:spcBef>
              <a:spcAft>
                <a:spcPct val="0"/>
              </a:spcAft>
              <a:buChar char="»"/>
              <a:defRPr sz="2000">
                <a:solidFill>
                  <a:srgbClr val="EAEAEA"/>
                </a:solidFill>
                <a:latin typeface="Tahoma" pitchFamily="34" charset="0"/>
                <a:ea typeface="MS PGothic" pitchFamily="34" charset="-128"/>
              </a:defRPr>
            </a:lvl7pPr>
            <a:lvl8pPr marL="3429000" indent="-228600" eaLnBrk="0" fontAlgn="base" hangingPunct="0">
              <a:spcBef>
                <a:spcPct val="20000"/>
              </a:spcBef>
              <a:spcAft>
                <a:spcPct val="0"/>
              </a:spcAft>
              <a:buChar char="»"/>
              <a:defRPr sz="2000">
                <a:solidFill>
                  <a:srgbClr val="EAEAEA"/>
                </a:solidFill>
                <a:latin typeface="Tahoma" pitchFamily="34" charset="0"/>
                <a:ea typeface="MS PGothic" pitchFamily="34" charset="-128"/>
              </a:defRPr>
            </a:lvl8pPr>
            <a:lvl9pPr marL="3886200" indent="-228600" eaLnBrk="0" fontAlgn="base" hangingPunct="0">
              <a:spcBef>
                <a:spcPct val="20000"/>
              </a:spcBef>
              <a:spcAft>
                <a:spcPct val="0"/>
              </a:spcAft>
              <a:buChar char="»"/>
              <a:defRPr sz="2000">
                <a:solidFill>
                  <a:srgbClr val="EAEAEA"/>
                </a:solidFill>
                <a:latin typeface="Tahoma" pitchFamily="34" charset="0"/>
                <a:ea typeface="MS PGothic" pitchFamily="34" charset="-128"/>
              </a:defRPr>
            </a:lvl9pPr>
          </a:lstStyle>
          <a:p>
            <a:pPr algn="ctr" eaLnBrk="1" hangingPunct="1">
              <a:lnSpc>
                <a:spcPct val="90000"/>
              </a:lnSpc>
              <a:spcBef>
                <a:spcPct val="0"/>
              </a:spcBef>
              <a:buClrTx/>
              <a:buSzTx/>
              <a:buFontTx/>
              <a:buNone/>
            </a:pPr>
            <a:r>
              <a:rPr lang="en-US" altLang="en-US" sz="2400" b="1">
                <a:solidFill>
                  <a:srgbClr val="800000"/>
                </a:solidFill>
                <a:latin typeface="Times New Roman" pitchFamily="18" charset="0"/>
              </a:rPr>
              <a:t>HQ Site</a:t>
            </a:r>
          </a:p>
          <a:p>
            <a:pPr lvl="1" eaLnBrk="1" hangingPunct="1">
              <a:lnSpc>
                <a:spcPct val="80000"/>
              </a:lnSpc>
              <a:buClrTx/>
              <a:buFontTx/>
              <a:buNone/>
            </a:pPr>
            <a:r>
              <a:rPr lang="en-US" altLang="en-US" sz="1600" b="1">
                <a:solidFill>
                  <a:srgbClr val="800000"/>
                </a:solidFill>
                <a:latin typeface="Times New Roman" pitchFamily="18" charset="0"/>
              </a:rPr>
              <a:t>HQ Facility</a:t>
            </a:r>
          </a:p>
          <a:p>
            <a:pPr lvl="1" algn="ctr" eaLnBrk="1" hangingPunct="1">
              <a:lnSpc>
                <a:spcPct val="80000"/>
              </a:lnSpc>
              <a:buClrTx/>
              <a:buFontTx/>
              <a:buNone/>
            </a:pPr>
            <a:r>
              <a:rPr lang="en-US" altLang="en-US" sz="1200">
                <a:solidFill>
                  <a:srgbClr val="800000"/>
                </a:solidFill>
                <a:latin typeface="Times New Roman" pitchFamily="18" charset="0"/>
              </a:rPr>
              <a:t>Observatory Management</a:t>
            </a:r>
          </a:p>
          <a:p>
            <a:pPr lvl="1" algn="ctr" eaLnBrk="1" hangingPunct="1">
              <a:lnSpc>
                <a:spcPct val="80000"/>
              </a:lnSpc>
              <a:buClrTx/>
              <a:buFontTx/>
              <a:buNone/>
            </a:pPr>
            <a:r>
              <a:rPr lang="en-US" altLang="en-US" sz="1200">
                <a:solidFill>
                  <a:srgbClr val="800000"/>
                </a:solidFill>
                <a:latin typeface="Times New Roman" pitchFamily="18" charset="0"/>
              </a:rPr>
              <a:t>Science Operations</a:t>
            </a:r>
          </a:p>
          <a:p>
            <a:pPr lvl="1" algn="ctr" eaLnBrk="1" hangingPunct="1">
              <a:lnSpc>
                <a:spcPct val="80000"/>
              </a:lnSpc>
              <a:buClrTx/>
              <a:buFontTx/>
              <a:buNone/>
            </a:pPr>
            <a:r>
              <a:rPr lang="en-US" altLang="en-US" sz="1200">
                <a:solidFill>
                  <a:srgbClr val="800000"/>
                </a:solidFill>
                <a:latin typeface="Times New Roman" pitchFamily="18" charset="0"/>
              </a:rPr>
              <a:t>Education and Public Outreach</a:t>
            </a:r>
          </a:p>
          <a:p>
            <a:pPr algn="ctr" eaLnBrk="1" hangingPunct="1">
              <a:lnSpc>
                <a:spcPct val="90000"/>
              </a:lnSpc>
              <a:spcBef>
                <a:spcPct val="0"/>
              </a:spcBef>
              <a:buClrTx/>
              <a:buSzTx/>
              <a:buFontTx/>
              <a:buNone/>
            </a:pPr>
            <a:endParaRPr lang="en-US" altLang="en-US" sz="1600" b="1">
              <a:solidFill>
                <a:srgbClr val="800000"/>
              </a:solidFill>
              <a:latin typeface="Times New Roman" pitchFamily="18" charset="0"/>
            </a:endParaRPr>
          </a:p>
          <a:p>
            <a:pPr algn="ctr" eaLnBrk="1" hangingPunct="1">
              <a:lnSpc>
                <a:spcPct val="90000"/>
              </a:lnSpc>
              <a:spcBef>
                <a:spcPct val="0"/>
              </a:spcBef>
              <a:buClrTx/>
              <a:buSzTx/>
              <a:buFontTx/>
              <a:buNone/>
            </a:pPr>
            <a:endParaRPr lang="en-US" altLang="en-US" sz="1600" b="1">
              <a:solidFill>
                <a:srgbClr val="800000"/>
              </a:solidFill>
              <a:latin typeface="Times New Roman" pitchFamily="18" charset="0"/>
            </a:endParaRPr>
          </a:p>
        </p:txBody>
      </p:sp>
      <p:sp>
        <p:nvSpPr>
          <p:cNvPr id="15379" name="AutoShape 9"/>
          <p:cNvSpPr>
            <a:spLocks noChangeArrowheads="1"/>
          </p:cNvSpPr>
          <p:nvPr/>
        </p:nvSpPr>
        <p:spPr bwMode="auto">
          <a:xfrm>
            <a:off x="6821488" y="728663"/>
            <a:ext cx="2208212" cy="814387"/>
          </a:xfrm>
          <a:prstGeom prst="wedgeRectCallout">
            <a:avLst>
              <a:gd name="adj1" fmla="val -50204"/>
              <a:gd name="adj2" fmla="val 16815"/>
            </a:avLst>
          </a:prstGeom>
          <a:solidFill>
            <a:srgbClr val="CCFFCC"/>
          </a:solidFill>
          <a:ln w="38100">
            <a:solidFill>
              <a:srgbClr val="663300"/>
            </a:solidFill>
            <a:miter lim="800000"/>
            <a:headEnd/>
            <a:tailEnd/>
          </a:ln>
        </p:spPr>
        <p:txBody>
          <a:bodyPr/>
          <a:lstStyle>
            <a:lvl1pPr eaLnBrk="0" hangingPunct="0">
              <a:spcBef>
                <a:spcPct val="20000"/>
              </a:spcBef>
              <a:buClr>
                <a:srgbClr val="FF3300"/>
              </a:buClr>
              <a:buSzPct val="75000"/>
              <a:buFont typeface="Wingdings" pitchFamily="2" charset="2"/>
              <a:buChar char="v"/>
              <a:defRPr sz="2800">
                <a:solidFill>
                  <a:srgbClr val="EAEAEA"/>
                </a:solidFill>
                <a:latin typeface="Tahoma" pitchFamily="34" charset="0"/>
                <a:ea typeface="MS PGothic" pitchFamily="34" charset="-128"/>
              </a:defRPr>
            </a:lvl1pPr>
            <a:lvl2pPr eaLnBrk="0" hangingPunct="0">
              <a:spcBef>
                <a:spcPct val="20000"/>
              </a:spcBef>
              <a:buClr>
                <a:srgbClr val="66FFFF"/>
              </a:buClr>
              <a:buFont typeface="Wingdings" pitchFamily="2" charset="2"/>
              <a:buChar char="Ø"/>
              <a:defRPr sz="2400">
                <a:solidFill>
                  <a:srgbClr val="EAEAEA"/>
                </a:solidFill>
                <a:latin typeface="Tahoma" pitchFamily="34" charset="0"/>
                <a:ea typeface="MS PGothic" pitchFamily="34" charset="-128"/>
              </a:defRPr>
            </a:lvl2pPr>
            <a:lvl3pPr marL="1143000" indent="-228600" eaLnBrk="0" hangingPunct="0">
              <a:spcBef>
                <a:spcPct val="20000"/>
              </a:spcBef>
              <a:buClr>
                <a:srgbClr val="FFFF00"/>
              </a:buClr>
              <a:buChar char="•"/>
              <a:defRPr sz="2200">
                <a:solidFill>
                  <a:srgbClr val="EAEAEA"/>
                </a:solidFill>
                <a:latin typeface="Tahoma" pitchFamily="34" charset="0"/>
                <a:ea typeface="MS PGothic" pitchFamily="34" charset="-128"/>
              </a:defRPr>
            </a:lvl3pPr>
            <a:lvl4pPr marL="1600200" indent="-228600" eaLnBrk="0" hangingPunct="0">
              <a:spcBef>
                <a:spcPct val="20000"/>
              </a:spcBef>
              <a:buChar char="–"/>
              <a:defRPr sz="2000">
                <a:solidFill>
                  <a:srgbClr val="EAEAEA"/>
                </a:solidFill>
                <a:latin typeface="Tahoma" pitchFamily="34" charset="0"/>
                <a:ea typeface="MS PGothic" pitchFamily="34" charset="-128"/>
              </a:defRPr>
            </a:lvl4pPr>
            <a:lvl5pPr marL="2057400" indent="-228600" eaLnBrk="0" hangingPunct="0">
              <a:spcBef>
                <a:spcPct val="20000"/>
              </a:spcBef>
              <a:buChar char="»"/>
              <a:defRPr sz="2000">
                <a:solidFill>
                  <a:srgbClr val="EAEAEA"/>
                </a:solidFill>
                <a:latin typeface="Tahoma" pitchFamily="34" charset="0"/>
                <a:ea typeface="MS PGothic" pitchFamily="34" charset="-128"/>
              </a:defRPr>
            </a:lvl5pPr>
            <a:lvl6pPr marL="2514600" indent="-228600" eaLnBrk="0" fontAlgn="base" hangingPunct="0">
              <a:spcBef>
                <a:spcPct val="20000"/>
              </a:spcBef>
              <a:spcAft>
                <a:spcPct val="0"/>
              </a:spcAft>
              <a:buChar char="»"/>
              <a:defRPr sz="2000">
                <a:solidFill>
                  <a:srgbClr val="EAEAEA"/>
                </a:solidFill>
                <a:latin typeface="Tahoma" pitchFamily="34" charset="0"/>
                <a:ea typeface="MS PGothic" pitchFamily="34" charset="-128"/>
              </a:defRPr>
            </a:lvl6pPr>
            <a:lvl7pPr marL="2971800" indent="-228600" eaLnBrk="0" fontAlgn="base" hangingPunct="0">
              <a:spcBef>
                <a:spcPct val="20000"/>
              </a:spcBef>
              <a:spcAft>
                <a:spcPct val="0"/>
              </a:spcAft>
              <a:buChar char="»"/>
              <a:defRPr sz="2000">
                <a:solidFill>
                  <a:srgbClr val="EAEAEA"/>
                </a:solidFill>
                <a:latin typeface="Tahoma" pitchFamily="34" charset="0"/>
                <a:ea typeface="MS PGothic" pitchFamily="34" charset="-128"/>
              </a:defRPr>
            </a:lvl7pPr>
            <a:lvl8pPr marL="3429000" indent="-228600" eaLnBrk="0" fontAlgn="base" hangingPunct="0">
              <a:spcBef>
                <a:spcPct val="20000"/>
              </a:spcBef>
              <a:spcAft>
                <a:spcPct val="0"/>
              </a:spcAft>
              <a:buChar char="»"/>
              <a:defRPr sz="2000">
                <a:solidFill>
                  <a:srgbClr val="EAEAEA"/>
                </a:solidFill>
                <a:latin typeface="Tahoma" pitchFamily="34" charset="0"/>
                <a:ea typeface="MS PGothic" pitchFamily="34" charset="-128"/>
              </a:defRPr>
            </a:lvl8pPr>
            <a:lvl9pPr marL="3886200" indent="-228600" eaLnBrk="0" fontAlgn="base" hangingPunct="0">
              <a:spcBef>
                <a:spcPct val="20000"/>
              </a:spcBef>
              <a:spcAft>
                <a:spcPct val="0"/>
              </a:spcAft>
              <a:buChar char="»"/>
              <a:defRPr sz="2000">
                <a:solidFill>
                  <a:srgbClr val="EAEAEA"/>
                </a:solidFill>
                <a:latin typeface="Tahoma" pitchFamily="34" charset="0"/>
                <a:ea typeface="MS PGothic" pitchFamily="34" charset="-128"/>
              </a:defRPr>
            </a:lvl9pPr>
          </a:lstStyle>
          <a:p>
            <a:pPr algn="ctr" eaLnBrk="1" hangingPunct="1">
              <a:lnSpc>
                <a:spcPct val="90000"/>
              </a:lnSpc>
              <a:spcBef>
                <a:spcPct val="0"/>
              </a:spcBef>
              <a:buClrTx/>
              <a:buSzTx/>
              <a:buFontTx/>
              <a:buNone/>
            </a:pPr>
            <a:r>
              <a:rPr lang="en-US" altLang="en-US" sz="2400" b="1">
                <a:solidFill>
                  <a:srgbClr val="800000"/>
                </a:solidFill>
                <a:latin typeface="Times New Roman" pitchFamily="18" charset="0"/>
              </a:rPr>
              <a:t>French Site</a:t>
            </a:r>
          </a:p>
          <a:p>
            <a:pPr algn="ctr" eaLnBrk="1" hangingPunct="1">
              <a:lnSpc>
                <a:spcPct val="90000"/>
              </a:lnSpc>
              <a:spcBef>
                <a:spcPct val="0"/>
              </a:spcBef>
              <a:buClrTx/>
              <a:buSzTx/>
              <a:buFontTx/>
              <a:buNone/>
            </a:pPr>
            <a:r>
              <a:rPr lang="en-US" altLang="en-US" sz="1600" b="1">
                <a:solidFill>
                  <a:srgbClr val="800000"/>
                </a:solidFill>
                <a:latin typeface="Times New Roman" pitchFamily="18" charset="0"/>
              </a:rPr>
              <a:t>Processing Center</a:t>
            </a:r>
          </a:p>
          <a:p>
            <a:pPr marL="0" lvl="1" algn="ctr" eaLnBrk="1" hangingPunct="1">
              <a:lnSpc>
                <a:spcPts val="1325"/>
              </a:lnSpc>
              <a:spcBef>
                <a:spcPct val="0"/>
              </a:spcBef>
              <a:buClrTx/>
              <a:buFontTx/>
              <a:buNone/>
            </a:pPr>
            <a:r>
              <a:rPr lang="en-US" altLang="en-US" sz="1200">
                <a:solidFill>
                  <a:srgbClr val="800000"/>
                </a:solidFill>
                <a:latin typeface="Times New Roman" pitchFamily="18" charset="0"/>
              </a:rPr>
              <a:t>Data Release Production</a:t>
            </a:r>
          </a:p>
          <a:p>
            <a:pPr marL="0" lvl="1" algn="ctr" eaLnBrk="1" hangingPunct="1">
              <a:lnSpc>
                <a:spcPts val="1325"/>
              </a:lnSpc>
              <a:spcBef>
                <a:spcPct val="0"/>
              </a:spcBef>
              <a:buClrTx/>
              <a:buFontTx/>
              <a:buNone/>
            </a:pPr>
            <a:endParaRPr lang="en-US" altLang="en-US" sz="1600" b="1">
              <a:solidFill>
                <a:srgbClr val="800000"/>
              </a:solidFill>
              <a:latin typeface="Times New Roman" pitchFamily="18" charset="0"/>
            </a:endParaRPr>
          </a:p>
        </p:txBody>
      </p:sp>
      <p:sp>
        <p:nvSpPr>
          <p:cNvPr id="15380" name="Freeform 14"/>
          <p:cNvSpPr>
            <a:spLocks/>
          </p:cNvSpPr>
          <p:nvPr/>
        </p:nvSpPr>
        <p:spPr bwMode="auto">
          <a:xfrm rot="-1119275">
            <a:off x="3517900" y="1439863"/>
            <a:ext cx="3376613" cy="119062"/>
          </a:xfrm>
          <a:custGeom>
            <a:avLst/>
            <a:gdLst>
              <a:gd name="T0" fmla="*/ 2147483647 w 1116"/>
              <a:gd name="T1" fmla="*/ 2147483647 h 273"/>
              <a:gd name="T2" fmla="*/ 2147483647 w 1116"/>
              <a:gd name="T3" fmla="*/ 2147483647 h 273"/>
              <a:gd name="T4" fmla="*/ 2147483647 w 1116"/>
              <a:gd name="T5" fmla="*/ 2147483647 h 273"/>
              <a:gd name="T6" fmla="*/ 2147483647 w 1116"/>
              <a:gd name="T7" fmla="*/ 2147483647 h 273"/>
              <a:gd name="T8" fmla="*/ 2147483647 w 1116"/>
              <a:gd name="T9" fmla="*/ 2147483647 h 273"/>
              <a:gd name="T10" fmla="*/ 2147483647 w 1116"/>
              <a:gd name="T11" fmla="*/ 2147483647 h 273"/>
              <a:gd name="T12" fmla="*/ 0 w 1116"/>
              <a:gd name="T13" fmla="*/ 2147483647 h 273"/>
              <a:gd name="T14" fmla="*/ 0 60000 65536"/>
              <a:gd name="T15" fmla="*/ 0 60000 65536"/>
              <a:gd name="T16" fmla="*/ 0 60000 65536"/>
              <a:gd name="T17" fmla="*/ 0 60000 65536"/>
              <a:gd name="T18" fmla="*/ 0 60000 65536"/>
              <a:gd name="T19" fmla="*/ 0 60000 65536"/>
              <a:gd name="T20" fmla="*/ 0 60000 65536"/>
              <a:gd name="T21" fmla="*/ 0 w 1116"/>
              <a:gd name="T22" fmla="*/ 0 h 273"/>
              <a:gd name="T23" fmla="*/ 1116 w 1116"/>
              <a:gd name="T24" fmla="*/ 273 h 2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16" h="273">
                <a:moveTo>
                  <a:pt x="1116" y="183"/>
                </a:moveTo>
                <a:cubicBezTo>
                  <a:pt x="1076" y="152"/>
                  <a:pt x="1036" y="121"/>
                  <a:pt x="963" y="93"/>
                </a:cubicBezTo>
                <a:cubicBezTo>
                  <a:pt x="890" y="65"/>
                  <a:pt x="775" y="24"/>
                  <a:pt x="675" y="12"/>
                </a:cubicBezTo>
                <a:cubicBezTo>
                  <a:pt x="575" y="0"/>
                  <a:pt x="442" y="11"/>
                  <a:pt x="360" y="21"/>
                </a:cubicBezTo>
                <a:cubicBezTo>
                  <a:pt x="278" y="31"/>
                  <a:pt x="232" y="50"/>
                  <a:pt x="180" y="75"/>
                </a:cubicBezTo>
                <a:cubicBezTo>
                  <a:pt x="128" y="100"/>
                  <a:pt x="75" y="141"/>
                  <a:pt x="45" y="174"/>
                </a:cubicBezTo>
                <a:cubicBezTo>
                  <a:pt x="15" y="207"/>
                  <a:pt x="9" y="253"/>
                  <a:pt x="0" y="273"/>
                </a:cubicBezTo>
              </a:path>
            </a:pathLst>
          </a:custGeom>
          <a:noFill/>
          <a:ln w="38100">
            <a:solidFill>
              <a:srgbClr val="4988D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81" name="AutoShape 9"/>
          <p:cNvSpPr>
            <a:spLocks noChangeArrowheads="1"/>
          </p:cNvSpPr>
          <p:nvPr/>
        </p:nvSpPr>
        <p:spPr bwMode="auto">
          <a:xfrm>
            <a:off x="3983038" y="1006475"/>
            <a:ext cx="2466975" cy="1839913"/>
          </a:xfrm>
          <a:prstGeom prst="wedgeRectCallout">
            <a:avLst>
              <a:gd name="adj1" fmla="val -60991"/>
              <a:gd name="adj2" fmla="val 15421"/>
            </a:avLst>
          </a:prstGeom>
          <a:solidFill>
            <a:srgbClr val="CCFFCC"/>
          </a:solidFill>
          <a:ln w="38100">
            <a:solidFill>
              <a:srgbClr val="663300"/>
            </a:solidFill>
            <a:miter lim="800000"/>
            <a:headEnd/>
            <a:tailEnd/>
          </a:ln>
        </p:spPr>
        <p:txBody>
          <a:bodyPr/>
          <a:lstStyle>
            <a:lvl1pPr eaLnBrk="0" hangingPunct="0">
              <a:spcBef>
                <a:spcPct val="20000"/>
              </a:spcBef>
              <a:buClr>
                <a:srgbClr val="FF3300"/>
              </a:buClr>
              <a:buSzPct val="75000"/>
              <a:buFont typeface="Wingdings" pitchFamily="2" charset="2"/>
              <a:buChar char="v"/>
              <a:defRPr sz="2800">
                <a:solidFill>
                  <a:srgbClr val="EAEAEA"/>
                </a:solidFill>
                <a:latin typeface="Tahoma" pitchFamily="34" charset="0"/>
                <a:ea typeface="MS PGothic" pitchFamily="34" charset="-128"/>
              </a:defRPr>
            </a:lvl1pPr>
            <a:lvl2pPr eaLnBrk="0" hangingPunct="0">
              <a:spcBef>
                <a:spcPct val="20000"/>
              </a:spcBef>
              <a:buClr>
                <a:srgbClr val="66FFFF"/>
              </a:buClr>
              <a:buFont typeface="Wingdings" pitchFamily="2" charset="2"/>
              <a:buChar char="Ø"/>
              <a:defRPr sz="2400">
                <a:solidFill>
                  <a:srgbClr val="EAEAEA"/>
                </a:solidFill>
                <a:latin typeface="Tahoma" pitchFamily="34" charset="0"/>
                <a:ea typeface="MS PGothic" pitchFamily="34" charset="-128"/>
              </a:defRPr>
            </a:lvl2pPr>
            <a:lvl3pPr marL="1143000" indent="-228600" eaLnBrk="0" hangingPunct="0">
              <a:spcBef>
                <a:spcPct val="20000"/>
              </a:spcBef>
              <a:buClr>
                <a:srgbClr val="FFFF00"/>
              </a:buClr>
              <a:buChar char="•"/>
              <a:defRPr sz="2200">
                <a:solidFill>
                  <a:srgbClr val="EAEAEA"/>
                </a:solidFill>
                <a:latin typeface="Tahoma" pitchFamily="34" charset="0"/>
                <a:ea typeface="MS PGothic" pitchFamily="34" charset="-128"/>
              </a:defRPr>
            </a:lvl3pPr>
            <a:lvl4pPr marL="1600200" indent="-228600" eaLnBrk="0" hangingPunct="0">
              <a:spcBef>
                <a:spcPct val="20000"/>
              </a:spcBef>
              <a:buChar char="–"/>
              <a:defRPr sz="2000">
                <a:solidFill>
                  <a:srgbClr val="EAEAEA"/>
                </a:solidFill>
                <a:latin typeface="Tahoma" pitchFamily="34" charset="0"/>
                <a:ea typeface="MS PGothic" pitchFamily="34" charset="-128"/>
              </a:defRPr>
            </a:lvl4pPr>
            <a:lvl5pPr marL="2057400" indent="-228600" eaLnBrk="0" hangingPunct="0">
              <a:spcBef>
                <a:spcPct val="20000"/>
              </a:spcBef>
              <a:buChar char="»"/>
              <a:defRPr sz="2000">
                <a:solidFill>
                  <a:srgbClr val="EAEAEA"/>
                </a:solidFill>
                <a:latin typeface="Tahoma" pitchFamily="34" charset="0"/>
                <a:ea typeface="MS PGothic" pitchFamily="34" charset="-128"/>
              </a:defRPr>
            </a:lvl5pPr>
            <a:lvl6pPr marL="2514600" indent="-228600" eaLnBrk="0" fontAlgn="base" hangingPunct="0">
              <a:spcBef>
                <a:spcPct val="20000"/>
              </a:spcBef>
              <a:spcAft>
                <a:spcPct val="0"/>
              </a:spcAft>
              <a:buChar char="»"/>
              <a:defRPr sz="2000">
                <a:solidFill>
                  <a:srgbClr val="EAEAEA"/>
                </a:solidFill>
                <a:latin typeface="Tahoma" pitchFamily="34" charset="0"/>
                <a:ea typeface="MS PGothic" pitchFamily="34" charset="-128"/>
              </a:defRPr>
            </a:lvl6pPr>
            <a:lvl7pPr marL="2971800" indent="-228600" eaLnBrk="0" fontAlgn="base" hangingPunct="0">
              <a:spcBef>
                <a:spcPct val="20000"/>
              </a:spcBef>
              <a:spcAft>
                <a:spcPct val="0"/>
              </a:spcAft>
              <a:buChar char="»"/>
              <a:defRPr sz="2000">
                <a:solidFill>
                  <a:srgbClr val="EAEAEA"/>
                </a:solidFill>
                <a:latin typeface="Tahoma" pitchFamily="34" charset="0"/>
                <a:ea typeface="MS PGothic" pitchFamily="34" charset="-128"/>
              </a:defRPr>
            </a:lvl7pPr>
            <a:lvl8pPr marL="3429000" indent="-228600" eaLnBrk="0" fontAlgn="base" hangingPunct="0">
              <a:spcBef>
                <a:spcPct val="20000"/>
              </a:spcBef>
              <a:spcAft>
                <a:spcPct val="0"/>
              </a:spcAft>
              <a:buChar char="»"/>
              <a:defRPr sz="2000">
                <a:solidFill>
                  <a:srgbClr val="EAEAEA"/>
                </a:solidFill>
                <a:latin typeface="Tahoma" pitchFamily="34" charset="0"/>
                <a:ea typeface="MS PGothic" pitchFamily="34" charset="-128"/>
              </a:defRPr>
            </a:lvl8pPr>
            <a:lvl9pPr marL="3886200" indent="-228600" eaLnBrk="0" fontAlgn="base" hangingPunct="0">
              <a:spcBef>
                <a:spcPct val="20000"/>
              </a:spcBef>
              <a:spcAft>
                <a:spcPct val="0"/>
              </a:spcAft>
              <a:buChar char="»"/>
              <a:defRPr sz="2000">
                <a:solidFill>
                  <a:srgbClr val="EAEAEA"/>
                </a:solidFill>
                <a:latin typeface="Tahoma" pitchFamily="34" charset="0"/>
                <a:ea typeface="MS PGothic" pitchFamily="34" charset="-128"/>
              </a:defRPr>
            </a:lvl9pPr>
          </a:lstStyle>
          <a:p>
            <a:pPr algn="ctr" eaLnBrk="1" hangingPunct="1">
              <a:lnSpc>
                <a:spcPct val="90000"/>
              </a:lnSpc>
              <a:spcBef>
                <a:spcPct val="0"/>
              </a:spcBef>
              <a:buClrTx/>
              <a:buSzTx/>
              <a:buFontTx/>
              <a:buNone/>
            </a:pPr>
            <a:r>
              <a:rPr lang="en-US" altLang="en-US" sz="2400" b="1">
                <a:solidFill>
                  <a:srgbClr val="800000"/>
                </a:solidFill>
                <a:latin typeface="Times New Roman" pitchFamily="18" charset="0"/>
              </a:rPr>
              <a:t>Archive Site</a:t>
            </a:r>
          </a:p>
          <a:p>
            <a:pPr algn="ctr" eaLnBrk="1" hangingPunct="1">
              <a:lnSpc>
                <a:spcPct val="90000"/>
              </a:lnSpc>
              <a:spcBef>
                <a:spcPct val="0"/>
              </a:spcBef>
              <a:buClrTx/>
              <a:buSzTx/>
              <a:buFontTx/>
              <a:buNone/>
            </a:pPr>
            <a:r>
              <a:rPr lang="en-US" altLang="en-US" sz="1600" b="1">
                <a:solidFill>
                  <a:srgbClr val="800000"/>
                </a:solidFill>
                <a:latin typeface="Times New Roman" pitchFamily="18" charset="0"/>
              </a:rPr>
              <a:t>Archive Center</a:t>
            </a:r>
          </a:p>
          <a:p>
            <a:pPr marL="0" lvl="1" algn="ctr" eaLnBrk="1" hangingPunct="1">
              <a:lnSpc>
                <a:spcPts val="1325"/>
              </a:lnSpc>
              <a:spcBef>
                <a:spcPct val="0"/>
              </a:spcBef>
              <a:buClrTx/>
              <a:buFontTx/>
              <a:buNone/>
            </a:pPr>
            <a:r>
              <a:rPr lang="en-US" altLang="en-US" sz="1200">
                <a:solidFill>
                  <a:srgbClr val="800000"/>
                </a:solidFill>
                <a:latin typeface="Times New Roman" pitchFamily="18" charset="0"/>
              </a:rPr>
              <a:t>Alert Production</a:t>
            </a:r>
          </a:p>
          <a:p>
            <a:pPr marL="0" lvl="1" algn="ctr" eaLnBrk="1" hangingPunct="1">
              <a:lnSpc>
                <a:spcPts val="1325"/>
              </a:lnSpc>
              <a:spcBef>
                <a:spcPct val="0"/>
              </a:spcBef>
              <a:buClrTx/>
              <a:buFontTx/>
              <a:buNone/>
            </a:pPr>
            <a:r>
              <a:rPr lang="en-US" altLang="en-US" sz="1200">
                <a:solidFill>
                  <a:srgbClr val="800000"/>
                </a:solidFill>
                <a:latin typeface="Times New Roman" pitchFamily="18" charset="0"/>
              </a:rPr>
              <a:t>Data Release Production</a:t>
            </a:r>
          </a:p>
          <a:p>
            <a:pPr marL="0" lvl="1" algn="ctr" eaLnBrk="1" hangingPunct="1">
              <a:lnSpc>
                <a:spcPts val="1325"/>
              </a:lnSpc>
              <a:spcBef>
                <a:spcPct val="0"/>
              </a:spcBef>
              <a:buClrTx/>
              <a:buFontTx/>
              <a:buNone/>
            </a:pPr>
            <a:r>
              <a:rPr lang="en-US" altLang="en-US" sz="1200">
                <a:solidFill>
                  <a:srgbClr val="800000"/>
                </a:solidFill>
                <a:latin typeface="Times New Roman" pitchFamily="18" charset="0"/>
              </a:rPr>
              <a:t>Calibration Products Production</a:t>
            </a:r>
          </a:p>
          <a:p>
            <a:pPr marL="0" lvl="1" algn="ctr" eaLnBrk="1" hangingPunct="1">
              <a:lnSpc>
                <a:spcPts val="1325"/>
              </a:lnSpc>
              <a:spcBef>
                <a:spcPct val="0"/>
              </a:spcBef>
              <a:buClrTx/>
              <a:buFontTx/>
              <a:buNone/>
            </a:pPr>
            <a:r>
              <a:rPr lang="en-US" altLang="en-US" sz="1200">
                <a:solidFill>
                  <a:srgbClr val="800000"/>
                </a:solidFill>
                <a:latin typeface="Times New Roman" pitchFamily="18" charset="0"/>
              </a:rPr>
              <a:t>EPO Infrastructure</a:t>
            </a:r>
          </a:p>
          <a:p>
            <a:pPr marL="0" lvl="1" algn="ctr" eaLnBrk="1" hangingPunct="1">
              <a:lnSpc>
                <a:spcPts val="1325"/>
              </a:lnSpc>
              <a:spcBef>
                <a:spcPct val="0"/>
              </a:spcBef>
              <a:buClrTx/>
              <a:buFontTx/>
              <a:buNone/>
            </a:pPr>
            <a:r>
              <a:rPr lang="en-US" altLang="en-US" sz="1200">
                <a:solidFill>
                  <a:srgbClr val="800000"/>
                </a:solidFill>
                <a:latin typeface="Times New Roman" pitchFamily="18" charset="0"/>
              </a:rPr>
              <a:t> Long-term Storage (copy 2)</a:t>
            </a:r>
            <a:endParaRPr lang="en-US" altLang="en-US" sz="1600" b="1">
              <a:solidFill>
                <a:srgbClr val="800000"/>
              </a:solidFill>
              <a:latin typeface="Times New Roman" pitchFamily="18" charset="0"/>
            </a:endParaRPr>
          </a:p>
          <a:p>
            <a:pPr algn="ctr" eaLnBrk="1" hangingPunct="1">
              <a:lnSpc>
                <a:spcPct val="90000"/>
              </a:lnSpc>
              <a:spcBef>
                <a:spcPct val="0"/>
              </a:spcBef>
              <a:buClrTx/>
              <a:buSzTx/>
              <a:buFontTx/>
              <a:buNone/>
            </a:pPr>
            <a:r>
              <a:rPr lang="en-US" altLang="en-US" sz="1600" b="1">
                <a:solidFill>
                  <a:srgbClr val="800000"/>
                </a:solidFill>
                <a:latin typeface="Times New Roman" pitchFamily="18" charset="0"/>
              </a:rPr>
              <a:t>Data Access Center</a:t>
            </a:r>
          </a:p>
          <a:p>
            <a:pPr marL="0" lvl="1" algn="ctr" eaLnBrk="1" hangingPunct="1">
              <a:lnSpc>
                <a:spcPct val="90000"/>
              </a:lnSpc>
              <a:spcBef>
                <a:spcPct val="0"/>
              </a:spcBef>
              <a:buClrTx/>
              <a:buFontTx/>
              <a:buNone/>
            </a:pPr>
            <a:r>
              <a:rPr lang="en-US" altLang="en-US" sz="1200">
                <a:solidFill>
                  <a:srgbClr val="800000"/>
                </a:solidFill>
                <a:latin typeface="Times New Roman" pitchFamily="18" charset="0"/>
              </a:rPr>
              <a:t>Data Access and User Services</a:t>
            </a:r>
            <a:endParaRPr lang="en-US" altLang="en-US" sz="1600" b="1">
              <a:solidFill>
                <a:srgbClr val="800000"/>
              </a:solidFill>
              <a:latin typeface="Times New Roman" pitchFamily="18" charset="0"/>
            </a:endParaRPr>
          </a:p>
        </p:txBody>
      </p:sp>
      <p:pic>
        <p:nvPicPr>
          <p:cNvPr id="15382" name="Picture 21" descr="aura_logo.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74638" y="2409825"/>
            <a:ext cx="1270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0817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1700" y="3689350"/>
            <a:ext cx="1730375"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7171" name="Title 1"/>
          <p:cNvSpPr>
            <a:spLocks noGrp="1"/>
          </p:cNvSpPr>
          <p:nvPr>
            <p:ph type="title"/>
          </p:nvPr>
        </p:nvSpPr>
        <p:spPr>
          <a:xfrm>
            <a:off x="582387" y="0"/>
            <a:ext cx="7583487" cy="739588"/>
          </a:xfrm>
        </p:spPr>
        <p:txBody>
          <a:bodyPr/>
          <a:lstStyle/>
          <a:p>
            <a:r>
              <a:rPr lang="en-US" altLang="en-US" sz="3200" dirty="0" smtClean="0"/>
              <a:t>Networking Programs in CISE/ACI</a:t>
            </a:r>
            <a:endParaRPr lang="en-US" altLang="en-US" dirty="0" smtClean="0"/>
          </a:p>
        </p:txBody>
      </p:sp>
      <p:sp>
        <p:nvSpPr>
          <p:cNvPr id="7172" name="Content Placeholder 2"/>
          <p:cNvSpPr>
            <a:spLocks noGrp="1"/>
          </p:cNvSpPr>
          <p:nvPr>
            <p:ph idx="1"/>
          </p:nvPr>
        </p:nvSpPr>
        <p:spPr>
          <a:xfrm>
            <a:off x="657225" y="904875"/>
            <a:ext cx="6388100" cy="4676775"/>
          </a:xfrm>
        </p:spPr>
        <p:txBody>
          <a:bodyPr>
            <a:normAutofit fontScale="92500"/>
          </a:bodyPr>
          <a:lstStyle/>
          <a:p>
            <a:r>
              <a:rPr lang="en-US" altLang="en-US" b="1" dirty="0"/>
              <a:t>F</a:t>
            </a:r>
            <a:r>
              <a:rPr lang="en-US" altLang="en-US" sz="2200" b="1" dirty="0" smtClean="0"/>
              <a:t>undamental enabling layer and CI underpinning </a:t>
            </a:r>
          </a:p>
          <a:p>
            <a:r>
              <a:rPr lang="en-US" altLang="en-US" sz="2200" b="1" dirty="0" smtClean="0"/>
              <a:t>CC-NIE (Campus </a:t>
            </a:r>
            <a:r>
              <a:rPr lang="en-US" altLang="en-US" sz="2200" b="1" dirty="0" err="1" smtClean="0"/>
              <a:t>Cyberinfrastructure</a:t>
            </a:r>
            <a:r>
              <a:rPr lang="en-US" altLang="en-US" sz="2200" b="1" dirty="0" smtClean="0"/>
              <a:t> – Network Infrastructure and Engineering): joint with CNS</a:t>
            </a:r>
          </a:p>
          <a:p>
            <a:pPr lvl="1"/>
            <a:r>
              <a:rPr lang="en-US" altLang="en-US" sz="1600" dirty="0" smtClean="0"/>
              <a:t>Campus networking upgrades (10/100Gbps), re-architecting and innovation</a:t>
            </a:r>
          </a:p>
          <a:p>
            <a:pPr lvl="1"/>
            <a:r>
              <a:rPr lang="en-US" altLang="en-US" sz="1600" dirty="0" smtClean="0"/>
              <a:t>Directly responsive to ACCI 2011 Task Force report</a:t>
            </a:r>
          </a:p>
          <a:p>
            <a:r>
              <a:rPr lang="en-US" altLang="en-US" sz="2200" dirty="0" smtClean="0"/>
              <a:t>IRNC – International R&amp;E Network Connections: joint </a:t>
            </a:r>
            <a:r>
              <a:rPr lang="en-US" altLang="en-US" sz="2000" dirty="0" smtClean="0"/>
              <a:t>with OIA/ISE</a:t>
            </a:r>
          </a:p>
          <a:p>
            <a:pPr lvl="1"/>
            <a:r>
              <a:rPr lang="en-US" altLang="en-US" sz="1600" dirty="0" smtClean="0"/>
              <a:t>Scientific discovery as a global collaborative endeavor</a:t>
            </a:r>
          </a:p>
          <a:p>
            <a:pPr lvl="1"/>
            <a:r>
              <a:rPr lang="en-US" altLang="en-US" sz="1600" dirty="0" smtClean="0"/>
              <a:t>Provide network connections linking U.S. research with peer networks in other parts of the world</a:t>
            </a:r>
          </a:p>
          <a:p>
            <a:pPr lvl="1"/>
            <a:r>
              <a:rPr lang="en-US" altLang="en-US" sz="1600" dirty="0" smtClean="0"/>
              <a:t>Stimulate the deployment and operational understanding of emerging network technology and standards in an international context</a:t>
            </a:r>
          </a:p>
        </p:txBody>
      </p:sp>
      <p:pic>
        <p:nvPicPr>
          <p:cNvPr id="717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8813" y="2287588"/>
            <a:ext cx="2033587" cy="131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717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640388"/>
            <a:ext cx="1425575"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717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3438" y="930275"/>
            <a:ext cx="18923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52825" y="5673725"/>
            <a:ext cx="336073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7177" name="Content Placeholder 3" descr="esnet_dmz_web.tiff"/>
          <p:cNvPicPr>
            <a:picLocks noChangeAspect="1"/>
          </p:cNvPicPr>
          <p:nvPr/>
        </p:nvPicPr>
        <p:blipFill>
          <a:blip r:embed="rId8" cstate="print">
            <a:extLst>
              <a:ext uri="{28A0092B-C50C-407E-A947-70E740481C1C}">
                <a14:useLocalDpi xmlns:a14="http://schemas.microsoft.com/office/drawing/2010/main" val="0"/>
              </a:ext>
            </a:extLst>
          </a:blip>
          <a:srcRect l="-34734" r="-34734"/>
          <a:stretch>
            <a:fillRect/>
          </a:stretch>
        </p:blipFill>
        <p:spPr bwMode="auto">
          <a:xfrm>
            <a:off x="6107113" y="4910138"/>
            <a:ext cx="3805237"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4230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52400" y="0"/>
            <a:ext cx="7964488" cy="992620"/>
          </a:xfrm>
        </p:spPr>
        <p:txBody>
          <a:bodyPr/>
          <a:lstStyle/>
          <a:p>
            <a:r>
              <a:rPr lang="en-US" sz="3200" b="1" dirty="0" smtClean="0"/>
              <a:t>Networking/Cybersecurity -ACI</a:t>
            </a:r>
            <a:endParaRPr lang="en-US" sz="3200" b="1" dirty="0"/>
          </a:p>
        </p:txBody>
      </p:sp>
      <p:sp>
        <p:nvSpPr>
          <p:cNvPr id="3" name="Content Placeholder 2"/>
          <p:cNvSpPr>
            <a:spLocks noGrp="1"/>
          </p:cNvSpPr>
          <p:nvPr>
            <p:ph idx="4294967295"/>
          </p:nvPr>
        </p:nvSpPr>
        <p:spPr>
          <a:xfrm>
            <a:off x="815975" y="1066800"/>
            <a:ext cx="8328025" cy="5486400"/>
          </a:xfrm>
        </p:spPr>
        <p:txBody>
          <a:bodyPr>
            <a:normAutofit lnSpcReduction="10000"/>
          </a:bodyPr>
          <a:lstStyle/>
          <a:p>
            <a:pPr marL="282575" lvl="1" indent="0">
              <a:buNone/>
            </a:pPr>
            <a:r>
              <a:rPr lang="en-US" sz="2400" b="1" dirty="0" smtClean="0">
                <a:latin typeface="Calibri" panose="020F0502020204030204" pitchFamily="34" charset="0"/>
              </a:rPr>
              <a:t>Program Directors:  Kevin Thompson, Anita </a:t>
            </a:r>
            <a:r>
              <a:rPr lang="en-US" sz="2400" b="1" dirty="0" err="1" smtClean="0">
                <a:latin typeface="Calibri" panose="020F0502020204030204" pitchFamily="34" charset="0"/>
              </a:rPr>
              <a:t>Nikolich</a:t>
            </a:r>
            <a:endParaRPr lang="en-US" sz="2400" b="1" dirty="0" smtClean="0">
              <a:latin typeface="Calibri" panose="020F0502020204030204" pitchFamily="34" charset="0"/>
            </a:endParaRPr>
          </a:p>
          <a:p>
            <a:pPr lvl="1"/>
            <a:r>
              <a:rPr lang="en-US" sz="2400" b="1" dirty="0" smtClean="0">
                <a:latin typeface="Calibri" panose="020F0502020204030204" pitchFamily="34" charset="0"/>
              </a:rPr>
              <a:t>Campus Networking (CC-NIE/CC*IIE programs)</a:t>
            </a:r>
          </a:p>
          <a:p>
            <a:pPr lvl="2"/>
            <a:r>
              <a:rPr lang="en-US" sz="1600" dirty="0" smtClean="0">
                <a:latin typeface="Calibri" panose="020F0502020204030204" pitchFamily="34" charset="0"/>
              </a:rPr>
              <a:t>Campus </a:t>
            </a:r>
            <a:r>
              <a:rPr lang="en-US" sz="1600" dirty="0" err="1" smtClean="0">
                <a:latin typeface="Calibri" panose="020F0502020204030204" pitchFamily="34" charset="0"/>
              </a:rPr>
              <a:t>Cyberinfrastructure</a:t>
            </a:r>
            <a:r>
              <a:rPr lang="en-US" sz="1600" dirty="0" smtClean="0">
                <a:latin typeface="Calibri" panose="020F0502020204030204" pitchFamily="34" charset="0"/>
              </a:rPr>
              <a:t> – Infrastructure, </a:t>
            </a:r>
            <a:r>
              <a:rPr lang="en-US" sz="1600" dirty="0" err="1" smtClean="0">
                <a:latin typeface="Calibri" panose="020F0502020204030204" pitchFamily="34" charset="0"/>
              </a:rPr>
              <a:t>Innnovation</a:t>
            </a:r>
            <a:r>
              <a:rPr lang="en-US" sz="1600" dirty="0" smtClean="0">
                <a:latin typeface="Calibri" panose="020F0502020204030204" pitchFamily="34" charset="0"/>
              </a:rPr>
              <a:t> and Engineering (CC*IIE) – campus network upgrades (10/100Gbps), re-architecting</a:t>
            </a:r>
          </a:p>
          <a:p>
            <a:pPr lvl="2"/>
            <a:r>
              <a:rPr lang="en-US" sz="1600" dirty="0">
                <a:latin typeface="Calibri" panose="020F0502020204030204" pitchFamily="34" charset="0"/>
              </a:rPr>
              <a:t>C</a:t>
            </a:r>
            <a:r>
              <a:rPr lang="en-US" sz="1600" dirty="0" smtClean="0">
                <a:latin typeface="Calibri" panose="020F0502020204030204" pitchFamily="34" charset="0"/>
              </a:rPr>
              <a:t>ontinue re-forming campus (inter/intra) networking (entering year 4)</a:t>
            </a:r>
          </a:p>
          <a:p>
            <a:pPr lvl="2"/>
            <a:r>
              <a:rPr lang="en-US" sz="1600" dirty="0">
                <a:latin typeface="Calibri" panose="020F0502020204030204" pitchFamily="34" charset="0"/>
              </a:rPr>
              <a:t>A</a:t>
            </a:r>
            <a:r>
              <a:rPr lang="en-US" sz="1600" dirty="0" smtClean="0">
                <a:latin typeface="Calibri" panose="020F0502020204030204" pitchFamily="34" charset="0"/>
              </a:rPr>
              <a:t>ddress needs of smaller schools, regional coordination, science VO’s</a:t>
            </a:r>
            <a:endParaRPr lang="en-US" sz="1600" dirty="0">
              <a:latin typeface="Calibri" panose="020F0502020204030204" pitchFamily="34" charset="0"/>
            </a:endParaRPr>
          </a:p>
          <a:p>
            <a:pPr lvl="1"/>
            <a:r>
              <a:rPr lang="en-US" sz="2400" b="1" dirty="0" smtClean="0">
                <a:latin typeface="Calibri" panose="020F0502020204030204" pitchFamily="34" charset="0"/>
              </a:rPr>
              <a:t>International networking (IRNC program)  NSF 14-544</a:t>
            </a:r>
          </a:p>
          <a:p>
            <a:pPr lvl="2"/>
            <a:r>
              <a:rPr lang="en-US" sz="1600" dirty="0" smtClean="0">
                <a:latin typeface="Calibri" panose="020F0502020204030204" pitchFamily="34" charset="0"/>
              </a:rPr>
              <a:t>Scientific discovery as a global endeavor</a:t>
            </a:r>
          </a:p>
          <a:p>
            <a:pPr lvl="2"/>
            <a:r>
              <a:rPr lang="en-US" sz="1600" dirty="0" smtClean="0">
                <a:latin typeface="Calibri" panose="020F0502020204030204" pitchFamily="34" charset="0"/>
                <a:ea typeface="ＭＳ Ｐゴシック" charset="0"/>
              </a:rPr>
              <a:t>Stimulate deployment of </a:t>
            </a:r>
            <a:r>
              <a:rPr lang="en-US" sz="1600" dirty="0">
                <a:latin typeface="Calibri" panose="020F0502020204030204" pitchFamily="34" charset="0"/>
                <a:ea typeface="ＭＳ Ｐゴシック" charset="0"/>
              </a:rPr>
              <a:t>emerging network technology and standards in an international </a:t>
            </a:r>
            <a:r>
              <a:rPr lang="en-US" sz="1600" dirty="0" smtClean="0">
                <a:latin typeface="Calibri" panose="020F0502020204030204" pitchFamily="34" charset="0"/>
                <a:ea typeface="ＭＳ Ｐゴシック" charset="0"/>
              </a:rPr>
              <a:t>context</a:t>
            </a:r>
          </a:p>
          <a:p>
            <a:pPr lvl="1"/>
            <a:r>
              <a:rPr lang="en-US" sz="2400" b="1" dirty="0" smtClean="0">
                <a:latin typeface="Calibri" panose="020F0502020204030204" pitchFamily="34" charset="0"/>
                <a:ea typeface="ＭＳ Ｐゴシック" charset="0"/>
              </a:rPr>
              <a:t>Secure and Trustworthy Cyberspace (</a:t>
            </a:r>
            <a:r>
              <a:rPr lang="en-US" sz="2400" b="1" dirty="0" err="1" smtClean="0">
                <a:latin typeface="Calibri" panose="020F0502020204030204" pitchFamily="34" charset="0"/>
                <a:ea typeface="ＭＳ Ｐゴシック" charset="0"/>
              </a:rPr>
              <a:t>SaTC</a:t>
            </a:r>
            <a:r>
              <a:rPr lang="en-US" sz="2400" b="1" dirty="0" smtClean="0">
                <a:latin typeface="Calibri" panose="020F0502020204030204" pitchFamily="34" charset="0"/>
                <a:ea typeface="ＭＳ Ｐゴシック" charset="0"/>
              </a:rPr>
              <a:t>) NSF 14-599</a:t>
            </a:r>
          </a:p>
          <a:p>
            <a:pPr lvl="2"/>
            <a:r>
              <a:rPr lang="en-US" altLang="en-US" sz="1200" dirty="0" smtClean="0">
                <a:latin typeface="Calibri" panose="020F0502020204030204" pitchFamily="34" charset="0"/>
              </a:rPr>
              <a:t>.</a:t>
            </a:r>
            <a:r>
              <a:rPr lang="en-US" altLang="en-US" sz="1600" dirty="0" smtClean="0">
                <a:latin typeface="Calibri" panose="020F0502020204030204" pitchFamily="34" charset="0"/>
              </a:rPr>
              <a:t>ACI </a:t>
            </a:r>
            <a:r>
              <a:rPr lang="en-US" altLang="en-US" sz="1600" dirty="0">
                <a:latin typeface="Calibri" panose="020F0502020204030204" pitchFamily="34" charset="0"/>
              </a:rPr>
              <a:t>provides </a:t>
            </a:r>
            <a:r>
              <a:rPr lang="en-US" altLang="en-US" sz="1600" dirty="0" smtClean="0">
                <a:latin typeface="Calibri" panose="020F0502020204030204" pitchFamily="34" charset="0"/>
              </a:rPr>
              <a:t>funding </a:t>
            </a:r>
            <a:r>
              <a:rPr lang="en-US" altLang="en-US" sz="1600" dirty="0">
                <a:latin typeface="Calibri" panose="020F0502020204030204" pitchFamily="34" charset="0"/>
              </a:rPr>
              <a:t>for transition to practice (TTP) </a:t>
            </a:r>
            <a:r>
              <a:rPr lang="en-US" altLang="en-US" sz="1600" dirty="0" smtClean="0">
                <a:latin typeface="Calibri" panose="020F0502020204030204" pitchFamily="34" charset="0"/>
              </a:rPr>
              <a:t>projects (7 awards in FY2014)</a:t>
            </a:r>
            <a:endParaRPr lang="en-US" sz="1600" dirty="0" smtClean="0">
              <a:latin typeface="Calibri" panose="020F0502020204030204" pitchFamily="34" charset="0"/>
              <a:ea typeface="ＭＳ Ｐゴシック" charset="0"/>
            </a:endParaRPr>
          </a:p>
          <a:p>
            <a:pPr lvl="1"/>
            <a:r>
              <a:rPr lang="en-US" sz="2400" b="1" dirty="0" smtClean="0">
                <a:latin typeface="Calibri" panose="020F0502020204030204" pitchFamily="34" charset="0"/>
                <a:ea typeface="ＭＳ Ｐゴシック" charset="0"/>
              </a:rPr>
              <a:t>Emerging Cybersecurity Topics </a:t>
            </a:r>
          </a:p>
          <a:p>
            <a:pPr lvl="2"/>
            <a:r>
              <a:rPr lang="en-US" sz="1600" b="1" dirty="0" smtClean="0">
                <a:latin typeface="Calibri" panose="020F0502020204030204" pitchFamily="34" charset="0"/>
                <a:ea typeface="ＭＳ Ｐゴシック" charset="0"/>
              </a:rPr>
              <a:t>Secure and Trustworthy Software </a:t>
            </a:r>
          </a:p>
          <a:p>
            <a:pPr lvl="2"/>
            <a:r>
              <a:rPr lang="en-US" sz="1600" b="1" dirty="0" smtClean="0">
                <a:latin typeface="Calibri" panose="020F0502020204030204" pitchFamily="34" charset="0"/>
                <a:ea typeface="ＭＳ Ｐゴシック" charset="0"/>
              </a:rPr>
              <a:t>Data Provenance and Privacy</a:t>
            </a:r>
          </a:p>
          <a:p>
            <a:pPr lvl="2"/>
            <a:r>
              <a:rPr lang="en-US" sz="1600" b="1" dirty="0" smtClean="0">
                <a:latin typeface="Calibri" panose="020F0502020204030204" pitchFamily="34" charset="0"/>
                <a:ea typeface="ＭＳ Ｐゴシック" charset="0"/>
              </a:rPr>
              <a:t>Coherent Cybersecurity for national CI  </a:t>
            </a:r>
          </a:p>
          <a:p>
            <a:pPr lvl="3"/>
            <a:r>
              <a:rPr lang="en-US" sz="1600" dirty="0" smtClean="0">
                <a:latin typeface="Calibri" panose="020F0502020204030204" pitchFamily="34" charset="0"/>
                <a:ea typeface="ＭＳ Ｐゴシック" charset="0"/>
              </a:rPr>
              <a:t>Center for Trustworthy Scientific Infrastructure:  PI, Von Welch; Indiana University</a:t>
            </a:r>
          </a:p>
          <a:p>
            <a:pPr marL="577850" lvl="2" indent="0">
              <a:buNone/>
            </a:pPr>
            <a:endParaRPr lang="en-US" sz="1600" b="1" dirty="0" smtClean="0">
              <a:latin typeface="Calibri" panose="020F0502020204030204" pitchFamily="34" charset="0"/>
              <a:ea typeface="ＭＳ Ｐゴシック" charset="0"/>
            </a:endParaRPr>
          </a:p>
        </p:txBody>
      </p:sp>
    </p:spTree>
    <p:extLst>
      <p:ext uri="{BB962C8B-B14F-4D97-AF65-F5344CB8AC3E}">
        <p14:creationId xmlns:p14="http://schemas.microsoft.com/office/powerpoint/2010/main" val="1657827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381000"/>
            <a:ext cx="8686800" cy="762000"/>
          </a:xfrm>
        </p:spPr>
        <p:txBody>
          <a:bodyPr>
            <a:normAutofit fontScale="90000"/>
          </a:bodyPr>
          <a:lstStyle/>
          <a:p>
            <a:r>
              <a:rPr lang="en-US" sz="3200" dirty="0" smtClean="0"/>
              <a:t>Transforming the national CI foundation to increase </a:t>
            </a:r>
            <a:r>
              <a:rPr lang="en-US" sz="3200" dirty="0"/>
              <a:t>c</a:t>
            </a:r>
            <a:r>
              <a:rPr lang="en-US" sz="3200" dirty="0" smtClean="0"/>
              <a:t>apacity and innovative capability</a:t>
            </a:r>
            <a:endParaRPr lang="en-US" sz="3200" dirty="0"/>
          </a:p>
        </p:txBody>
      </p:sp>
      <p:pic>
        <p:nvPicPr>
          <p:cNvPr id="2" name="Picture 2" descr="C:\Users\iqualter\Pictures\CC-IIE awar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944" y="1295400"/>
            <a:ext cx="7348256" cy="5280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5816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t> Overall Data </a:t>
            </a:r>
            <a:r>
              <a:rPr lang="en-US" sz="3200" b="1" dirty="0"/>
              <a:t>I</a:t>
            </a:r>
            <a:r>
              <a:rPr lang="en-US" sz="3200" b="1" dirty="0" smtClean="0"/>
              <a:t>nvestment </a:t>
            </a:r>
            <a:r>
              <a:rPr lang="en-US" sz="3200" b="1" dirty="0"/>
              <a:t>F</a:t>
            </a:r>
            <a:r>
              <a:rPr lang="en-US" sz="3200" b="1" dirty="0" smtClean="0"/>
              <a:t>ramework  </a:t>
            </a:r>
            <a:endParaRPr lang="en-US" sz="3200" b="1"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530563" y="2134555"/>
            <a:ext cx="6081287" cy="3596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Diagram 5"/>
          <p:cNvGraphicFramePr/>
          <p:nvPr>
            <p:extLst>
              <p:ext uri="{D42A27DB-BD31-4B8C-83A1-F6EECF244321}">
                <p14:modId xmlns:p14="http://schemas.microsoft.com/office/powerpoint/2010/main" val="2320443193"/>
              </p:ext>
            </p:extLst>
          </p:nvPr>
        </p:nvGraphicFramePr>
        <p:xfrm>
          <a:off x="1600200" y="2057400"/>
          <a:ext cx="6400800" cy="388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67096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654" y="685800"/>
            <a:ext cx="7467176" cy="520700"/>
          </a:xfrm>
        </p:spPr>
        <p:txBody>
          <a:bodyPr>
            <a:normAutofit fontScale="90000"/>
          </a:bodyPr>
          <a:lstStyle/>
          <a:p>
            <a:r>
              <a:rPr lang="en-US" sz="2400" b="1" dirty="0">
                <a:solidFill>
                  <a:prstClr val="white"/>
                </a:solidFill>
              </a:rPr>
              <a:t>ACI data </a:t>
            </a:r>
            <a:r>
              <a:rPr lang="en-US" sz="2400" b="1" dirty="0" smtClean="0">
                <a:solidFill>
                  <a:prstClr val="white"/>
                </a:solidFill>
              </a:rPr>
              <a:t>focused CI - </a:t>
            </a:r>
            <a:r>
              <a:rPr lang="en-US" sz="2400" b="1" dirty="0">
                <a:solidFill>
                  <a:prstClr val="white"/>
                </a:solidFill>
              </a:rPr>
              <a:t>“A view towards the horizon</a:t>
            </a:r>
            <a:r>
              <a:rPr lang="en-US" sz="2400" b="1" dirty="0" smtClean="0">
                <a:solidFill>
                  <a:prstClr val="white"/>
                </a:solidFill>
              </a:rPr>
              <a:t>”</a:t>
            </a:r>
            <a:br>
              <a:rPr lang="en-US" sz="2400" b="1" dirty="0" smtClean="0">
                <a:solidFill>
                  <a:prstClr val="white"/>
                </a:solidFill>
              </a:rPr>
            </a:br>
            <a:r>
              <a:rPr lang="en-US" sz="2400" b="1" dirty="0" smtClean="0">
                <a:solidFill>
                  <a:prstClr val="white"/>
                </a:solidFill>
              </a:rPr>
              <a:t> </a:t>
            </a:r>
            <a:endParaRPr lang="en-US" sz="2400" b="1" dirty="0">
              <a:latin typeface="Arial" pitchFamily="34" charset="0"/>
              <a:cs typeface="Arial" pitchFamily="34" charset="0"/>
            </a:endParaRPr>
          </a:p>
        </p:txBody>
      </p:sp>
      <p:sp>
        <p:nvSpPr>
          <p:cNvPr id="5" name="Content Placeholder 4"/>
          <p:cNvSpPr>
            <a:spLocks noGrp="1"/>
          </p:cNvSpPr>
          <p:nvPr>
            <p:ph idx="1"/>
          </p:nvPr>
        </p:nvSpPr>
        <p:spPr>
          <a:xfrm>
            <a:off x="381000" y="1066800"/>
            <a:ext cx="7583487" cy="4953000"/>
          </a:xfrm>
        </p:spPr>
        <p:txBody>
          <a:bodyPr>
            <a:noAutofit/>
          </a:bodyPr>
          <a:lstStyle/>
          <a:p>
            <a:pPr marL="0" lvl="0" indent="0">
              <a:buNone/>
            </a:pPr>
            <a:r>
              <a:rPr lang="en-US" sz="1600" b="1" dirty="0" smtClean="0">
                <a:solidFill>
                  <a:prstClr val="white"/>
                </a:solidFill>
              </a:rPr>
              <a:t>Program Directors:  Bob Chadduck, Amy Walton;  Irene Lombardo</a:t>
            </a:r>
            <a:endParaRPr lang="en-US" sz="1600" b="1" dirty="0">
              <a:solidFill>
                <a:prstClr val="white"/>
              </a:solidFill>
            </a:endParaRPr>
          </a:p>
          <a:p>
            <a:pPr lvl="0"/>
            <a:r>
              <a:rPr lang="en-US" sz="1600" b="1" dirty="0" smtClean="0">
                <a:solidFill>
                  <a:prstClr val="white"/>
                </a:solidFill>
              </a:rPr>
              <a:t>Catalyze transformative </a:t>
            </a:r>
            <a:r>
              <a:rPr lang="en-US" sz="1600" dirty="0" smtClean="0">
                <a:solidFill>
                  <a:prstClr val="white"/>
                </a:solidFill>
              </a:rPr>
              <a:t>, interdisciplinary  </a:t>
            </a:r>
            <a:r>
              <a:rPr lang="en-US" sz="1600" b="1" dirty="0" smtClean="0">
                <a:solidFill>
                  <a:prstClr val="white"/>
                </a:solidFill>
              </a:rPr>
              <a:t>science, &amp; engineering</a:t>
            </a:r>
            <a:r>
              <a:rPr lang="en-US" sz="1600" dirty="0" smtClean="0">
                <a:solidFill>
                  <a:prstClr val="white"/>
                </a:solidFill>
              </a:rPr>
              <a:t>, research &amp; education  through robust</a:t>
            </a:r>
            <a:r>
              <a:rPr lang="en-US" sz="1600" dirty="0">
                <a:solidFill>
                  <a:prstClr val="white"/>
                </a:solidFill>
              </a:rPr>
              <a:t>, shared, </a:t>
            </a:r>
            <a:r>
              <a:rPr lang="en-US" sz="1600" dirty="0" smtClean="0">
                <a:solidFill>
                  <a:prstClr val="white"/>
                </a:solidFill>
              </a:rPr>
              <a:t>resources, services,  </a:t>
            </a:r>
            <a:r>
              <a:rPr lang="en-US" sz="1600" dirty="0">
                <a:solidFill>
                  <a:prstClr val="white"/>
                </a:solidFill>
              </a:rPr>
              <a:t>&amp; </a:t>
            </a:r>
            <a:r>
              <a:rPr lang="en-US" sz="1600" dirty="0" smtClean="0">
                <a:solidFill>
                  <a:prstClr val="white"/>
                </a:solidFill>
              </a:rPr>
              <a:t> collaborations across </a:t>
            </a:r>
            <a:r>
              <a:rPr lang="en-US" sz="1600" dirty="0">
                <a:solidFill>
                  <a:prstClr val="white"/>
                </a:solidFill>
              </a:rPr>
              <a:t>diverse communities;</a:t>
            </a:r>
          </a:p>
          <a:p>
            <a:pPr lvl="0"/>
            <a:r>
              <a:rPr lang="en-US" sz="1600" b="1" dirty="0">
                <a:solidFill>
                  <a:prstClr val="white"/>
                </a:solidFill>
              </a:rPr>
              <a:t>Advance </a:t>
            </a:r>
            <a:r>
              <a:rPr lang="en-US" sz="1600" b="1" dirty="0" smtClean="0">
                <a:solidFill>
                  <a:prstClr val="white"/>
                </a:solidFill>
              </a:rPr>
              <a:t> capabilities </a:t>
            </a:r>
            <a:r>
              <a:rPr lang="en-US" sz="1600" dirty="0" smtClean="0">
                <a:solidFill>
                  <a:prstClr val="white"/>
                </a:solidFill>
              </a:rPr>
              <a:t>for robust </a:t>
            </a:r>
            <a:r>
              <a:rPr lang="en-US" sz="1600" dirty="0">
                <a:solidFill>
                  <a:prstClr val="white"/>
                </a:solidFill>
              </a:rPr>
              <a:t>shared </a:t>
            </a:r>
            <a:r>
              <a:rPr lang="en-US" sz="1600" dirty="0" smtClean="0">
                <a:solidFill>
                  <a:prstClr val="white"/>
                </a:solidFill>
              </a:rPr>
              <a:t>resources </a:t>
            </a:r>
            <a:r>
              <a:rPr lang="en-US" sz="1600" dirty="0">
                <a:solidFill>
                  <a:prstClr val="white"/>
                </a:solidFill>
              </a:rPr>
              <a:t> </a:t>
            </a:r>
            <a:r>
              <a:rPr lang="en-US" sz="1600" dirty="0" smtClean="0">
                <a:solidFill>
                  <a:prstClr val="white"/>
                </a:solidFill>
              </a:rPr>
              <a:t>to capture</a:t>
            </a:r>
            <a:r>
              <a:rPr lang="en-US" sz="1600" dirty="0">
                <a:solidFill>
                  <a:prstClr val="white"/>
                </a:solidFill>
              </a:rPr>
              <a:t>, </a:t>
            </a:r>
            <a:r>
              <a:rPr lang="en-US" sz="1600" dirty="0" smtClean="0">
                <a:solidFill>
                  <a:prstClr val="white"/>
                </a:solidFill>
              </a:rPr>
              <a:t>manage, curate, analyze,  interpret, archive &amp; share data </a:t>
            </a:r>
            <a:r>
              <a:rPr lang="en-US" sz="1600" dirty="0">
                <a:solidFill>
                  <a:prstClr val="white"/>
                </a:solidFill>
              </a:rPr>
              <a:t>at unprecedented scales &amp; complexities enabling </a:t>
            </a:r>
            <a:r>
              <a:rPr lang="en-US" sz="1600" dirty="0" smtClean="0">
                <a:solidFill>
                  <a:prstClr val="white"/>
                </a:solidFill>
              </a:rPr>
              <a:t>discoveries in </a:t>
            </a:r>
            <a:r>
              <a:rPr lang="en-US" sz="1600" dirty="0">
                <a:solidFill>
                  <a:prstClr val="white"/>
                </a:solidFill>
              </a:rPr>
              <a:t>all areas of inquiry and from all facilities, ranging from the </a:t>
            </a:r>
            <a:r>
              <a:rPr lang="en-US" sz="1600" dirty="0" smtClean="0">
                <a:solidFill>
                  <a:prstClr val="white"/>
                </a:solidFill>
              </a:rPr>
              <a:t>campus to </a:t>
            </a:r>
            <a:r>
              <a:rPr lang="en-US" sz="1600" dirty="0">
                <a:solidFill>
                  <a:prstClr val="white"/>
                </a:solidFill>
              </a:rPr>
              <a:t>the national </a:t>
            </a:r>
            <a:r>
              <a:rPr lang="en-US" sz="1600" dirty="0" smtClean="0">
                <a:solidFill>
                  <a:prstClr val="white"/>
                </a:solidFill>
              </a:rPr>
              <a:t>level;</a:t>
            </a:r>
            <a:endParaRPr lang="en-US" sz="1600" dirty="0">
              <a:solidFill>
                <a:prstClr val="white"/>
              </a:solidFill>
            </a:endParaRPr>
          </a:p>
          <a:p>
            <a:pPr lvl="0"/>
            <a:r>
              <a:rPr lang="en-US" sz="1600" dirty="0">
                <a:solidFill>
                  <a:prstClr val="white"/>
                </a:solidFill>
              </a:rPr>
              <a:t>Ensure data focused </a:t>
            </a:r>
            <a:r>
              <a:rPr lang="en-US" sz="1600" dirty="0" smtClean="0">
                <a:solidFill>
                  <a:prstClr val="white"/>
                </a:solidFill>
              </a:rPr>
              <a:t>research cyberinfrastructure </a:t>
            </a:r>
            <a:r>
              <a:rPr lang="en-US" sz="1600" dirty="0">
                <a:solidFill>
                  <a:prstClr val="white"/>
                </a:solidFill>
              </a:rPr>
              <a:t>remains </a:t>
            </a:r>
            <a:r>
              <a:rPr lang="en-US" sz="1600" b="1" dirty="0" smtClean="0">
                <a:solidFill>
                  <a:prstClr val="white"/>
                </a:solidFill>
              </a:rPr>
              <a:t>aligned with research priorities and at </a:t>
            </a:r>
            <a:r>
              <a:rPr lang="en-US" sz="1600" b="1" dirty="0">
                <a:solidFill>
                  <a:prstClr val="white"/>
                </a:solidFill>
              </a:rPr>
              <a:t>the </a:t>
            </a:r>
            <a:r>
              <a:rPr lang="en-US" sz="1600" b="1" dirty="0" smtClean="0">
                <a:solidFill>
                  <a:prstClr val="white"/>
                </a:solidFill>
              </a:rPr>
              <a:t>forefront of technologie</a:t>
            </a:r>
            <a:r>
              <a:rPr lang="en-US" sz="1600" dirty="0" smtClean="0">
                <a:solidFill>
                  <a:prstClr val="white"/>
                </a:solidFill>
              </a:rPr>
              <a:t>s necessary to advance fundamental science and engineering;</a:t>
            </a:r>
            <a:endParaRPr lang="en-US" sz="1600" dirty="0">
              <a:solidFill>
                <a:prstClr val="white"/>
              </a:solidFill>
            </a:endParaRPr>
          </a:p>
          <a:p>
            <a:pPr lvl="0"/>
            <a:r>
              <a:rPr lang="en-US" sz="1600" dirty="0">
                <a:solidFill>
                  <a:prstClr val="white"/>
                </a:solidFill>
              </a:rPr>
              <a:t>Ensure that the </a:t>
            </a:r>
            <a:r>
              <a:rPr lang="en-US" sz="1600" b="1" dirty="0">
                <a:solidFill>
                  <a:prstClr val="white"/>
                </a:solidFill>
              </a:rPr>
              <a:t>future workforce of scientists, </a:t>
            </a:r>
            <a:r>
              <a:rPr lang="en-US" sz="1600" b="1" dirty="0" smtClean="0">
                <a:solidFill>
                  <a:prstClr val="white"/>
                </a:solidFill>
              </a:rPr>
              <a:t>engineers &amp; educators </a:t>
            </a:r>
            <a:r>
              <a:rPr lang="en-US" sz="1600" dirty="0">
                <a:solidFill>
                  <a:prstClr val="white"/>
                </a:solidFill>
              </a:rPr>
              <a:t>are equipped with skills to make use of, and </a:t>
            </a:r>
            <a:r>
              <a:rPr lang="en-US" sz="1600" dirty="0" smtClean="0">
                <a:solidFill>
                  <a:prstClr val="white"/>
                </a:solidFill>
              </a:rPr>
              <a:t>build </a:t>
            </a:r>
            <a:r>
              <a:rPr lang="en-US" sz="1600" dirty="0">
                <a:solidFill>
                  <a:prstClr val="white"/>
                </a:solidFill>
              </a:rPr>
              <a:t>the next generation of data focused </a:t>
            </a:r>
            <a:r>
              <a:rPr lang="en-US" sz="1600" dirty="0" smtClean="0">
                <a:solidFill>
                  <a:prstClr val="white"/>
                </a:solidFill>
              </a:rPr>
              <a:t>cyberinfrastructure</a:t>
            </a:r>
            <a:endParaRPr lang="en-US" sz="1600" dirty="0">
              <a:solidFill>
                <a:prstClr val="white"/>
              </a:solidFill>
            </a:endParaRPr>
          </a:p>
          <a:p>
            <a:pPr lvl="0"/>
            <a:r>
              <a:rPr lang="en-US" sz="1600" b="1" dirty="0">
                <a:solidFill>
                  <a:prstClr val="white"/>
                </a:solidFill>
              </a:rPr>
              <a:t>Contribute</a:t>
            </a:r>
            <a:r>
              <a:rPr lang="en-US" sz="1600" dirty="0">
                <a:solidFill>
                  <a:prstClr val="white"/>
                </a:solidFill>
              </a:rPr>
              <a:t> </a:t>
            </a:r>
            <a:r>
              <a:rPr lang="en-US" sz="1600" b="1" dirty="0">
                <a:solidFill>
                  <a:prstClr val="white"/>
                </a:solidFill>
              </a:rPr>
              <a:t>to</a:t>
            </a:r>
            <a:r>
              <a:rPr lang="en-US" sz="1600" dirty="0">
                <a:solidFill>
                  <a:prstClr val="white"/>
                </a:solidFill>
              </a:rPr>
              <a:t> advances in comprehensive </a:t>
            </a:r>
            <a:r>
              <a:rPr lang="en-US" sz="1600" b="1" dirty="0">
                <a:solidFill>
                  <a:prstClr val="white"/>
                </a:solidFill>
              </a:rPr>
              <a:t>policies</a:t>
            </a:r>
            <a:r>
              <a:rPr lang="en-US" sz="1600" dirty="0">
                <a:solidFill>
                  <a:prstClr val="white"/>
                </a:solidFill>
              </a:rPr>
              <a:t> for data, software, </a:t>
            </a:r>
            <a:r>
              <a:rPr lang="en-US" sz="1600" dirty="0" smtClean="0">
                <a:solidFill>
                  <a:prstClr val="white"/>
                </a:solidFill>
              </a:rPr>
              <a:t>publications &amp; other </a:t>
            </a:r>
            <a:r>
              <a:rPr lang="en-US" sz="1600" dirty="0">
                <a:solidFill>
                  <a:prstClr val="white"/>
                </a:solidFill>
              </a:rPr>
              <a:t>digital </a:t>
            </a:r>
            <a:r>
              <a:rPr lang="en-US" sz="1600" dirty="0" smtClean="0">
                <a:solidFill>
                  <a:prstClr val="white"/>
                </a:solidFill>
              </a:rPr>
              <a:t>outputs</a:t>
            </a:r>
            <a:endParaRPr lang="en-US" sz="2000" dirty="0" smtClean="0">
              <a:latin typeface="Arial" panose="020B0604020202020204" pitchFamily="34" charset="0"/>
              <a:cs typeface="Arial" panose="020B0604020202020204" pitchFamily="34" charset="0"/>
            </a:endParaRPr>
          </a:p>
        </p:txBody>
      </p:sp>
      <p:pic>
        <p:nvPicPr>
          <p:cNvPr id="4" name="Picture 6" descr="G:\Apodaca Work Current\NSF logo\NEW NSF Logo Design\Final\BitmapLogo_NOLayers_F.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176" y="228600"/>
            <a:ext cx="106087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61629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228600"/>
            <a:ext cx="8073811" cy="815788"/>
          </a:xfrm>
        </p:spPr>
        <p:txBody>
          <a:bodyPr>
            <a:noAutofit/>
          </a:bodyPr>
          <a:lstStyle/>
          <a:p>
            <a:r>
              <a:rPr lang="en-US" sz="2400" b="1" dirty="0" smtClean="0">
                <a:solidFill>
                  <a:prstClr val="white"/>
                </a:solidFill>
              </a:rPr>
              <a:t>FY13 data awards  </a:t>
            </a:r>
            <a:r>
              <a:rPr lang="en-US" sz="2400" b="1" dirty="0">
                <a:solidFill>
                  <a:prstClr val="white"/>
                </a:solidFill>
              </a:rPr>
              <a:t>- </a:t>
            </a:r>
            <a:r>
              <a:rPr lang="en-US" sz="2400" b="1" dirty="0" smtClean="0">
                <a:solidFill>
                  <a:prstClr val="white"/>
                </a:solidFill>
              </a:rPr>
              <a:t>towards  an integrated  portfolio for science, engineering, research &amp; education</a:t>
            </a:r>
            <a:endParaRPr lang="en-US" sz="2400" b="1" dirty="0">
              <a:latin typeface="Arial" pitchFamily="34" charset="0"/>
              <a:cs typeface="Arial" pitchFamily="34" charset="0"/>
            </a:endParaRPr>
          </a:p>
        </p:txBody>
      </p:sp>
      <p:sp>
        <p:nvSpPr>
          <p:cNvPr id="5" name="Content Placeholder 4"/>
          <p:cNvSpPr>
            <a:spLocks noGrp="1"/>
          </p:cNvSpPr>
          <p:nvPr>
            <p:ph idx="1"/>
          </p:nvPr>
        </p:nvSpPr>
        <p:spPr>
          <a:xfrm>
            <a:off x="198438" y="1143000"/>
            <a:ext cx="8710612" cy="5486400"/>
          </a:xfrm>
        </p:spPr>
        <p:txBody>
          <a:bodyPr>
            <a:normAutofit/>
          </a:bodyPr>
          <a:lstStyle/>
          <a:p>
            <a:pPr lvl="0"/>
            <a:r>
              <a:rPr lang="en-US" sz="1400" u="sng" dirty="0">
                <a:solidFill>
                  <a:prstClr val="white"/>
                </a:solidFill>
              </a:rPr>
              <a:t>HPC Acquisition </a:t>
            </a:r>
            <a:r>
              <a:rPr lang="en-US" sz="1400" u="sng" dirty="0" smtClean="0">
                <a:solidFill>
                  <a:prstClr val="white"/>
                </a:solidFill>
              </a:rPr>
              <a:t> Data Resource </a:t>
            </a:r>
            <a:r>
              <a:rPr lang="en-US" sz="1400" u="sng" dirty="0">
                <a:solidFill>
                  <a:prstClr val="white"/>
                </a:solidFill>
              </a:rPr>
              <a:t>-</a:t>
            </a:r>
            <a:r>
              <a:rPr lang="en-US" sz="1400" b="1" dirty="0" smtClean="0">
                <a:solidFill>
                  <a:prstClr val="white"/>
                </a:solidFill>
              </a:rPr>
              <a:t>TACC  </a:t>
            </a:r>
            <a:r>
              <a:rPr lang="en-US" sz="1400" b="1" dirty="0">
                <a:solidFill>
                  <a:prstClr val="white"/>
                </a:solidFill>
              </a:rPr>
              <a:t>“Wrangler” – </a:t>
            </a:r>
            <a:r>
              <a:rPr lang="en-US" sz="1400" dirty="0">
                <a:solidFill>
                  <a:prstClr val="white"/>
                </a:solidFill>
              </a:rPr>
              <a:t>PI: Dan Stanzione; Novel data intensive CI resource advancing open science </a:t>
            </a:r>
            <a:r>
              <a:rPr lang="en-US" sz="1400" dirty="0" smtClean="0">
                <a:solidFill>
                  <a:prstClr val="white"/>
                </a:solidFill>
              </a:rPr>
              <a:t>communities;  </a:t>
            </a:r>
            <a:endParaRPr lang="en-US" sz="1400" dirty="0">
              <a:solidFill>
                <a:prstClr val="white"/>
              </a:solidFill>
            </a:endParaRPr>
          </a:p>
          <a:p>
            <a:pPr lvl="0"/>
            <a:r>
              <a:rPr lang="en-US" sz="1400" u="sng" dirty="0" smtClean="0">
                <a:solidFill>
                  <a:prstClr val="white"/>
                </a:solidFill>
              </a:rPr>
              <a:t>DIBBS – Data Information Building Blocks</a:t>
            </a:r>
            <a:endParaRPr lang="en-US" sz="1400" u="sng" dirty="0">
              <a:solidFill>
                <a:prstClr val="white"/>
              </a:solidFill>
            </a:endParaRPr>
          </a:p>
          <a:p>
            <a:pPr lvl="1"/>
            <a:r>
              <a:rPr lang="en-US" sz="1400" b="1" dirty="0" smtClean="0">
                <a:solidFill>
                  <a:prstClr val="white"/>
                </a:solidFill>
              </a:rPr>
              <a:t>NCSA </a:t>
            </a:r>
            <a:r>
              <a:rPr lang="en-US" sz="1400" b="1" dirty="0">
                <a:solidFill>
                  <a:prstClr val="white"/>
                </a:solidFill>
              </a:rPr>
              <a:t>“Brown Dog” </a:t>
            </a:r>
            <a:r>
              <a:rPr lang="en-US" sz="1400" dirty="0">
                <a:solidFill>
                  <a:prstClr val="white"/>
                </a:solidFill>
              </a:rPr>
              <a:t>– PI: Kenton McHenry;  CI enabled tools  &amp; capabilities advancing integration of </a:t>
            </a:r>
            <a:r>
              <a:rPr lang="en-US" sz="1400" dirty="0" smtClean="0">
                <a:solidFill>
                  <a:prstClr val="white"/>
                </a:solidFill>
              </a:rPr>
              <a:t>large </a:t>
            </a:r>
            <a:r>
              <a:rPr lang="en-US" sz="1400" dirty="0">
                <a:solidFill>
                  <a:prstClr val="white"/>
                </a:solidFill>
              </a:rPr>
              <a:t>unstructured, heterogeneous data </a:t>
            </a:r>
            <a:r>
              <a:rPr lang="en-US" sz="1400" dirty="0" smtClean="0">
                <a:solidFill>
                  <a:prstClr val="white"/>
                </a:solidFill>
              </a:rPr>
              <a:t>collections </a:t>
            </a:r>
            <a:r>
              <a:rPr lang="en-US" sz="1400" dirty="0">
                <a:solidFill>
                  <a:prstClr val="white"/>
                </a:solidFill>
              </a:rPr>
              <a:t>as </a:t>
            </a:r>
            <a:r>
              <a:rPr lang="en-US" sz="1400" dirty="0" smtClean="0">
                <a:solidFill>
                  <a:prstClr val="white"/>
                </a:solidFill>
              </a:rPr>
              <a:t>resources </a:t>
            </a:r>
            <a:r>
              <a:rPr lang="en-US" sz="1400" dirty="0">
                <a:solidFill>
                  <a:prstClr val="white"/>
                </a:solidFill>
              </a:rPr>
              <a:t>in </a:t>
            </a:r>
            <a:r>
              <a:rPr lang="en-US" sz="1400" dirty="0" smtClean="0">
                <a:solidFill>
                  <a:prstClr val="white"/>
                </a:solidFill>
              </a:rPr>
              <a:t>science; </a:t>
            </a:r>
            <a:endParaRPr lang="en-US" sz="1400" dirty="0">
              <a:solidFill>
                <a:prstClr val="white"/>
              </a:solidFill>
            </a:endParaRPr>
          </a:p>
          <a:p>
            <a:pPr lvl="1"/>
            <a:r>
              <a:rPr lang="en-US" sz="1400" b="1" dirty="0" smtClean="0">
                <a:solidFill>
                  <a:prstClr val="white"/>
                </a:solidFill>
              </a:rPr>
              <a:t>Purdue “Geospatial </a:t>
            </a:r>
            <a:r>
              <a:rPr lang="en-US" sz="1400" b="1" dirty="0">
                <a:solidFill>
                  <a:prstClr val="white"/>
                </a:solidFill>
              </a:rPr>
              <a:t>data Analysis Building </a:t>
            </a:r>
            <a:r>
              <a:rPr lang="en-US" sz="1400" b="1" dirty="0" smtClean="0">
                <a:solidFill>
                  <a:prstClr val="white"/>
                </a:solidFill>
              </a:rPr>
              <a:t>Blocks” (</a:t>
            </a:r>
            <a:r>
              <a:rPr lang="en-US" sz="1400" dirty="0" smtClean="0">
                <a:solidFill>
                  <a:prstClr val="white"/>
                </a:solidFill>
              </a:rPr>
              <a:t>GABBs)– </a:t>
            </a:r>
            <a:r>
              <a:rPr lang="en-US" sz="1400" dirty="0">
                <a:solidFill>
                  <a:prstClr val="white"/>
                </a:solidFill>
              </a:rPr>
              <a:t>PI: Carol Song; </a:t>
            </a:r>
            <a:r>
              <a:rPr lang="en-US" sz="1400" dirty="0" smtClean="0">
                <a:solidFill>
                  <a:prstClr val="white"/>
                </a:solidFill>
              </a:rPr>
              <a:t>Novel </a:t>
            </a:r>
            <a:r>
              <a:rPr lang="en-US" sz="1400" dirty="0" err="1">
                <a:solidFill>
                  <a:prstClr val="white"/>
                </a:solidFill>
              </a:rPr>
              <a:t>HUBzero</a:t>
            </a:r>
            <a:r>
              <a:rPr lang="en-US" sz="1400" dirty="0">
                <a:solidFill>
                  <a:prstClr val="white"/>
                </a:solidFill>
              </a:rPr>
              <a:t> CI capabilities enabling creation &amp; sharing </a:t>
            </a:r>
            <a:r>
              <a:rPr lang="en-US" sz="1400" dirty="0" smtClean="0">
                <a:solidFill>
                  <a:prstClr val="white"/>
                </a:solidFill>
              </a:rPr>
              <a:t>of geospatial </a:t>
            </a:r>
            <a:r>
              <a:rPr lang="en-US" sz="1400" dirty="0">
                <a:solidFill>
                  <a:prstClr val="white"/>
                </a:solidFill>
              </a:rPr>
              <a:t>data </a:t>
            </a:r>
            <a:r>
              <a:rPr lang="en-US" sz="1400" dirty="0" smtClean="0">
                <a:solidFill>
                  <a:prstClr val="white"/>
                </a:solidFill>
              </a:rPr>
              <a:t>&amp; </a:t>
            </a:r>
            <a:r>
              <a:rPr lang="en-US" sz="1400" dirty="0">
                <a:solidFill>
                  <a:prstClr val="white"/>
                </a:solidFill>
              </a:rPr>
              <a:t>modeling </a:t>
            </a:r>
            <a:r>
              <a:rPr lang="en-US" sz="1400" dirty="0" smtClean="0">
                <a:solidFill>
                  <a:prstClr val="white"/>
                </a:solidFill>
              </a:rPr>
              <a:t>tools;</a:t>
            </a:r>
            <a:endParaRPr lang="en-US" sz="1400" dirty="0">
              <a:solidFill>
                <a:prstClr val="white"/>
              </a:solidFill>
            </a:endParaRPr>
          </a:p>
          <a:p>
            <a:pPr lvl="1"/>
            <a:r>
              <a:rPr lang="en-US" sz="1400" b="1" dirty="0" smtClean="0">
                <a:solidFill>
                  <a:prstClr val="white"/>
                </a:solidFill>
              </a:rPr>
              <a:t>JHU </a:t>
            </a:r>
            <a:r>
              <a:rPr lang="en-US" sz="1400" b="1" dirty="0">
                <a:solidFill>
                  <a:prstClr val="white"/>
                </a:solidFill>
              </a:rPr>
              <a:t>“</a:t>
            </a:r>
            <a:r>
              <a:rPr lang="en-US" sz="1400" b="1" dirty="0" err="1">
                <a:solidFill>
                  <a:prstClr val="white"/>
                </a:solidFill>
              </a:rPr>
              <a:t>SciServer</a:t>
            </a:r>
            <a:r>
              <a:rPr lang="en-US" sz="1400" dirty="0">
                <a:solidFill>
                  <a:prstClr val="white"/>
                </a:solidFill>
              </a:rPr>
              <a:t>” (formerly “</a:t>
            </a:r>
            <a:r>
              <a:rPr lang="en-US" sz="1400" dirty="0" err="1">
                <a:solidFill>
                  <a:prstClr val="white"/>
                </a:solidFill>
              </a:rPr>
              <a:t>SkyServer</a:t>
            </a:r>
            <a:r>
              <a:rPr lang="en-US" sz="1400" dirty="0">
                <a:solidFill>
                  <a:prstClr val="white"/>
                </a:solidFill>
              </a:rPr>
              <a:t>”) – PI: Alex Szalay; </a:t>
            </a:r>
            <a:r>
              <a:rPr lang="en-US" sz="1400" dirty="0" smtClean="0">
                <a:solidFill>
                  <a:prstClr val="white"/>
                </a:solidFill>
              </a:rPr>
              <a:t>Novel </a:t>
            </a:r>
            <a:r>
              <a:rPr lang="en-US" sz="1400" dirty="0">
                <a:solidFill>
                  <a:prstClr val="white"/>
                </a:solidFill>
              </a:rPr>
              <a:t>data focused CI </a:t>
            </a:r>
            <a:r>
              <a:rPr lang="en-US" sz="1400" dirty="0" smtClean="0">
                <a:solidFill>
                  <a:prstClr val="white"/>
                </a:solidFill>
              </a:rPr>
              <a:t>responsive to </a:t>
            </a:r>
            <a:r>
              <a:rPr lang="en-US" sz="1400" dirty="0">
                <a:solidFill>
                  <a:prstClr val="white"/>
                </a:solidFill>
              </a:rPr>
              <a:t>interests in </a:t>
            </a:r>
            <a:r>
              <a:rPr lang="en-US" sz="1400" dirty="0" smtClean="0">
                <a:solidFill>
                  <a:prstClr val="white"/>
                </a:solidFill>
              </a:rPr>
              <a:t>multiple large </a:t>
            </a:r>
            <a:r>
              <a:rPr lang="en-US" sz="1400" dirty="0">
                <a:solidFill>
                  <a:prstClr val="white"/>
                </a:solidFill>
              </a:rPr>
              <a:t>scientific data sets </a:t>
            </a:r>
            <a:r>
              <a:rPr lang="en-US" sz="1400" dirty="0" smtClean="0">
                <a:solidFill>
                  <a:prstClr val="white"/>
                </a:solidFill>
              </a:rPr>
              <a:t>serving broad </a:t>
            </a:r>
            <a:r>
              <a:rPr lang="en-US" sz="1400" dirty="0">
                <a:solidFill>
                  <a:prstClr val="white"/>
                </a:solidFill>
              </a:rPr>
              <a:t>science </a:t>
            </a:r>
            <a:r>
              <a:rPr lang="en-US" sz="1400" dirty="0" smtClean="0">
                <a:solidFill>
                  <a:prstClr val="white"/>
                </a:solidFill>
              </a:rPr>
              <a:t>communities;</a:t>
            </a:r>
            <a:endParaRPr lang="en-US" sz="1400" dirty="0">
              <a:solidFill>
                <a:prstClr val="white"/>
              </a:solidFill>
            </a:endParaRPr>
          </a:p>
          <a:p>
            <a:pPr lvl="1"/>
            <a:r>
              <a:rPr lang="en-US" sz="1400" b="1" dirty="0" smtClean="0">
                <a:solidFill>
                  <a:prstClr val="white"/>
                </a:solidFill>
              </a:rPr>
              <a:t>PSC </a:t>
            </a:r>
            <a:r>
              <a:rPr lang="en-US" sz="1400" b="1" dirty="0">
                <a:solidFill>
                  <a:prstClr val="white"/>
                </a:solidFill>
              </a:rPr>
              <a:t>“</a:t>
            </a:r>
            <a:r>
              <a:rPr lang="en-US" sz="1400" b="1" dirty="0" err="1">
                <a:solidFill>
                  <a:prstClr val="white"/>
                </a:solidFill>
              </a:rPr>
              <a:t>Exacell</a:t>
            </a:r>
            <a:r>
              <a:rPr lang="en-US" sz="1400" dirty="0">
                <a:solidFill>
                  <a:prstClr val="white"/>
                </a:solidFill>
              </a:rPr>
              <a:t>” - PI: Mike Levine – Novel data focused CI building </a:t>
            </a:r>
            <a:r>
              <a:rPr lang="en-US" sz="1400" dirty="0" smtClean="0">
                <a:solidFill>
                  <a:prstClr val="white"/>
                </a:solidFill>
              </a:rPr>
              <a:t>blocks </a:t>
            </a:r>
            <a:r>
              <a:rPr lang="en-US" sz="1400" dirty="0">
                <a:solidFill>
                  <a:prstClr val="white"/>
                </a:solidFill>
              </a:rPr>
              <a:t>&amp; hardware supporting large scale analytics </a:t>
            </a:r>
            <a:r>
              <a:rPr lang="en-US" sz="1400" dirty="0" smtClean="0">
                <a:solidFill>
                  <a:prstClr val="white"/>
                </a:solidFill>
              </a:rPr>
              <a:t>enabling data </a:t>
            </a:r>
            <a:r>
              <a:rPr lang="en-US" sz="1400" dirty="0">
                <a:solidFill>
                  <a:prstClr val="white"/>
                </a:solidFill>
              </a:rPr>
              <a:t>intensive scientific </a:t>
            </a:r>
            <a:r>
              <a:rPr lang="en-US" sz="1400" dirty="0" smtClean="0">
                <a:solidFill>
                  <a:prstClr val="white"/>
                </a:solidFill>
              </a:rPr>
              <a:t>research; </a:t>
            </a:r>
            <a:endParaRPr lang="en-US" sz="1400" dirty="0">
              <a:solidFill>
                <a:prstClr val="white"/>
              </a:solidFill>
            </a:endParaRPr>
          </a:p>
          <a:p>
            <a:pPr lvl="0"/>
            <a:r>
              <a:rPr lang="en-US" sz="1400" u="sng" dirty="0">
                <a:solidFill>
                  <a:prstClr val="white"/>
                </a:solidFill>
              </a:rPr>
              <a:t>Research Collaboration Network </a:t>
            </a:r>
            <a:r>
              <a:rPr lang="en-US" sz="1400" dirty="0" smtClean="0">
                <a:solidFill>
                  <a:prstClr val="white"/>
                </a:solidFill>
              </a:rPr>
              <a:t>– </a:t>
            </a:r>
            <a:r>
              <a:rPr lang="en-US" sz="1400" b="1" dirty="0">
                <a:solidFill>
                  <a:prstClr val="white"/>
                </a:solidFill>
              </a:rPr>
              <a:t>RPI “Research Data Alliance</a:t>
            </a:r>
            <a:r>
              <a:rPr lang="en-US" sz="1400" dirty="0">
                <a:solidFill>
                  <a:prstClr val="white"/>
                </a:solidFill>
              </a:rPr>
              <a:t>” – PI: Fran Berman; data focused CI pilots, tools and  capabilities developments responsive to  global </a:t>
            </a:r>
            <a:r>
              <a:rPr lang="en-US" sz="1400" dirty="0" smtClean="0">
                <a:solidFill>
                  <a:prstClr val="white"/>
                </a:solidFill>
              </a:rPr>
              <a:t>communities’ </a:t>
            </a:r>
            <a:r>
              <a:rPr lang="en-US" sz="1400" dirty="0">
                <a:solidFill>
                  <a:prstClr val="white"/>
                </a:solidFill>
              </a:rPr>
              <a:t>interests to  share </a:t>
            </a:r>
            <a:r>
              <a:rPr lang="en-US" sz="1400" dirty="0" smtClean="0">
                <a:solidFill>
                  <a:prstClr val="white"/>
                </a:solidFill>
              </a:rPr>
              <a:t>&amp; access </a:t>
            </a:r>
            <a:r>
              <a:rPr lang="en-US" sz="1400" dirty="0">
                <a:solidFill>
                  <a:prstClr val="white"/>
                </a:solidFill>
              </a:rPr>
              <a:t>data </a:t>
            </a:r>
            <a:r>
              <a:rPr lang="en-US" sz="1400" dirty="0" smtClean="0">
                <a:solidFill>
                  <a:prstClr val="white"/>
                </a:solidFill>
              </a:rPr>
              <a:t>catalyzing science advances;</a:t>
            </a:r>
            <a:endParaRPr lang="en-US" sz="1400" dirty="0">
              <a:solidFill>
                <a:prstClr val="white"/>
              </a:solidFill>
            </a:endParaRPr>
          </a:p>
          <a:p>
            <a:pPr lvl="0"/>
            <a:r>
              <a:rPr lang="en-US" sz="1400" u="sng" dirty="0" smtClean="0">
                <a:solidFill>
                  <a:prstClr val="white"/>
                </a:solidFill>
              </a:rPr>
              <a:t>Big Data </a:t>
            </a:r>
            <a:r>
              <a:rPr lang="en-US" sz="1400" b="1" dirty="0">
                <a:solidFill>
                  <a:prstClr val="white"/>
                </a:solidFill>
              </a:rPr>
              <a:t>- </a:t>
            </a:r>
            <a:r>
              <a:rPr lang="en-US" sz="1400" b="1" dirty="0" err="1">
                <a:solidFill>
                  <a:prstClr val="white"/>
                </a:solidFill>
              </a:rPr>
              <a:t>UChicago</a:t>
            </a:r>
            <a:r>
              <a:rPr lang="en-US" sz="1400" b="1" dirty="0">
                <a:solidFill>
                  <a:prstClr val="white"/>
                </a:solidFill>
              </a:rPr>
              <a:t> “Open Flow Enabled Hadoop over Local &amp; Wide Area Clusters” </a:t>
            </a:r>
            <a:r>
              <a:rPr lang="en-US" sz="1400" dirty="0">
                <a:solidFill>
                  <a:prstClr val="white"/>
                </a:solidFill>
              </a:rPr>
              <a:t>PI: Bob Grossman – integration of </a:t>
            </a:r>
            <a:r>
              <a:rPr lang="en-US" sz="1400" dirty="0" err="1">
                <a:solidFill>
                  <a:prstClr val="white"/>
                </a:solidFill>
              </a:rPr>
              <a:t>OpenFlow</a:t>
            </a:r>
            <a:r>
              <a:rPr lang="en-US" sz="1400" dirty="0">
                <a:solidFill>
                  <a:prstClr val="white"/>
                </a:solidFill>
              </a:rPr>
              <a:t> enabled switches with Hadoop to handle more efficiently large data flows arising in data intensive computing</a:t>
            </a:r>
          </a:p>
          <a:p>
            <a:endParaRPr lang="en-US" sz="2000" dirty="0" smtClean="0">
              <a:latin typeface="Arial" panose="020B0604020202020204" pitchFamily="34" charset="0"/>
              <a:cs typeface="Arial" panose="020B0604020202020204" pitchFamily="34" charset="0"/>
            </a:endParaRPr>
          </a:p>
        </p:txBody>
      </p:sp>
      <p:pic>
        <p:nvPicPr>
          <p:cNvPr id="4" name="Picture 6" descr="G:\Apodaca Work Current\NSF logo\NEW NSF Logo Design\Final\BitmapLogo_NOLayers_F.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176" y="228600"/>
            <a:ext cx="106087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94691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49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86352"/>
            <a:ext cx="9144000" cy="5657850"/>
          </a:xfrm>
          <a:prstGeom prst="rect">
            <a:avLst/>
          </a:prstGeom>
        </p:spPr>
      </p:pic>
      <p:sp>
        <p:nvSpPr>
          <p:cNvPr id="2" name="TextBox 1"/>
          <p:cNvSpPr txBox="1"/>
          <p:nvPr/>
        </p:nvSpPr>
        <p:spPr>
          <a:xfrm>
            <a:off x="5882385" y="652117"/>
            <a:ext cx="1263423" cy="307777"/>
          </a:xfrm>
          <a:prstGeom prst="rect">
            <a:avLst/>
          </a:prstGeom>
          <a:noFill/>
        </p:spPr>
        <p:txBody>
          <a:bodyPr wrap="none" rtlCol="0">
            <a:spAutoFit/>
          </a:bodyPr>
          <a:lstStyle/>
          <a:p>
            <a:pPr defTabSz="457200"/>
            <a:r>
              <a:rPr lang="en-US" sz="1200" b="1" dirty="0" smtClean="0">
                <a:solidFill>
                  <a:schemeClr val="bg1"/>
                </a:solidFill>
                <a:latin typeface="Arial" panose="020B0604020202020204" pitchFamily="34" charset="0"/>
                <a:cs typeface="Arial" panose="020B0604020202020204" pitchFamily="34" charset="0"/>
              </a:rPr>
              <a:t>2013 </a:t>
            </a:r>
            <a:r>
              <a:rPr lang="en-US" sz="1400" b="1" dirty="0" smtClean="0">
                <a:solidFill>
                  <a:schemeClr val="bg1"/>
                </a:solidFill>
                <a:latin typeface="Arial" panose="020B0604020202020204" pitchFamily="34" charset="0"/>
                <a:cs typeface="Arial" panose="020B0604020202020204" pitchFamily="34" charset="0"/>
              </a:rPr>
              <a:t>Awards</a:t>
            </a:r>
            <a:r>
              <a:rPr lang="en-US" sz="1200" b="1" dirty="0" smtClean="0">
                <a:solidFill>
                  <a:schemeClr val="bg1"/>
                </a:solidFill>
                <a:latin typeface="Arial" panose="020B0604020202020204" pitchFamily="34" charset="0"/>
                <a:cs typeface="Arial" panose="020B0604020202020204" pitchFamily="34" charset="0"/>
              </a:rPr>
              <a:t>:</a:t>
            </a:r>
            <a:endParaRPr lang="en-US" sz="1200" b="1"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3365983" y="652116"/>
            <a:ext cx="1222964" cy="307777"/>
          </a:xfrm>
          <a:prstGeom prst="rect">
            <a:avLst/>
          </a:prstGeom>
          <a:noFill/>
        </p:spPr>
        <p:txBody>
          <a:bodyPr wrap="none" rtlCol="0">
            <a:spAutoFit/>
          </a:bodyPr>
          <a:lstStyle/>
          <a:p>
            <a:pPr defTabSz="457200"/>
            <a:r>
              <a:rPr lang="en-US" sz="1400" b="1" dirty="0" smtClean="0">
                <a:solidFill>
                  <a:schemeClr val="bg1"/>
                </a:solidFill>
                <a:latin typeface="Arial" panose="020B0604020202020204" pitchFamily="34" charset="0"/>
                <a:cs typeface="Arial" panose="020B0604020202020204" pitchFamily="34" charset="0"/>
              </a:rPr>
              <a:t>2014</a:t>
            </a:r>
            <a:r>
              <a:rPr lang="en-US" sz="1200" b="1" dirty="0" smtClean="0">
                <a:solidFill>
                  <a:prstClr val="black"/>
                </a:solidFill>
                <a:latin typeface="Arial" panose="020B0604020202020204" pitchFamily="34" charset="0"/>
                <a:cs typeface="Arial" panose="020B0604020202020204" pitchFamily="34" charset="0"/>
              </a:rPr>
              <a:t> </a:t>
            </a:r>
            <a:r>
              <a:rPr lang="en-US" sz="1200" b="1" dirty="0" smtClean="0">
                <a:solidFill>
                  <a:schemeClr val="bg1"/>
                </a:solidFill>
                <a:latin typeface="Arial" panose="020B0604020202020204" pitchFamily="34" charset="0"/>
                <a:cs typeface="Arial" panose="020B0604020202020204" pitchFamily="34" charset="0"/>
              </a:rPr>
              <a:t>Awards</a:t>
            </a:r>
            <a:r>
              <a:rPr lang="en-US" sz="1200" b="1" dirty="0" smtClean="0">
                <a:solidFill>
                  <a:prstClr val="black"/>
                </a:solidFill>
                <a:latin typeface="Arial" panose="020B0604020202020204" pitchFamily="34" charset="0"/>
                <a:cs typeface="Arial" panose="020B0604020202020204" pitchFamily="34" charset="0"/>
              </a:rPr>
              <a:t>:</a:t>
            </a:r>
            <a:endParaRPr lang="en-US" sz="1200" b="1" dirty="0">
              <a:solidFill>
                <a:prstClr val="black"/>
              </a:solidFill>
              <a:latin typeface="Arial" panose="020B0604020202020204" pitchFamily="34" charset="0"/>
              <a:cs typeface="Arial" panose="020B0604020202020204" pitchFamily="34" charset="0"/>
            </a:endParaRPr>
          </a:p>
        </p:txBody>
      </p:sp>
      <p:sp>
        <p:nvSpPr>
          <p:cNvPr id="6" name="TextBox 5"/>
          <p:cNvSpPr txBox="1"/>
          <p:nvPr/>
        </p:nvSpPr>
        <p:spPr>
          <a:xfrm>
            <a:off x="5930801" y="927507"/>
            <a:ext cx="1401346" cy="276999"/>
          </a:xfrm>
          <a:prstGeom prst="rect">
            <a:avLst/>
          </a:prstGeom>
          <a:noFill/>
        </p:spPr>
        <p:txBody>
          <a:bodyPr wrap="none" rtlCol="0">
            <a:spAutoFit/>
          </a:bodyPr>
          <a:lstStyle/>
          <a:p>
            <a:pPr defTabSz="457200"/>
            <a:r>
              <a:rPr lang="en-US" sz="1200" dirty="0" smtClean="0">
                <a:solidFill>
                  <a:schemeClr val="bg1"/>
                </a:solidFill>
                <a:latin typeface="Arial" panose="020B0604020202020204" pitchFamily="34" charset="0"/>
                <a:cs typeface="Arial" panose="020B0604020202020204" pitchFamily="34" charset="0"/>
              </a:rPr>
              <a:t>Conceptualization</a:t>
            </a:r>
          </a:p>
        </p:txBody>
      </p:sp>
      <p:sp>
        <p:nvSpPr>
          <p:cNvPr id="7" name="TextBox 6"/>
          <p:cNvSpPr txBox="1"/>
          <p:nvPr/>
        </p:nvSpPr>
        <p:spPr>
          <a:xfrm>
            <a:off x="6028170" y="1125659"/>
            <a:ext cx="1233030" cy="276999"/>
          </a:xfrm>
          <a:prstGeom prst="rect">
            <a:avLst/>
          </a:prstGeom>
          <a:noFill/>
        </p:spPr>
        <p:txBody>
          <a:bodyPr wrap="none" rtlCol="0">
            <a:spAutoFit/>
          </a:bodyPr>
          <a:lstStyle/>
          <a:p>
            <a:pPr defTabSz="457200"/>
            <a:r>
              <a:rPr lang="en-US" sz="1200" dirty="0" smtClean="0">
                <a:solidFill>
                  <a:schemeClr val="bg1"/>
                </a:solidFill>
                <a:latin typeface="Arial" panose="020B0604020202020204" pitchFamily="34" charset="0"/>
                <a:cs typeface="Arial" panose="020B0604020202020204" pitchFamily="34" charset="0"/>
              </a:rPr>
              <a:t>Implementation</a:t>
            </a:r>
          </a:p>
        </p:txBody>
      </p:sp>
      <p:sp>
        <p:nvSpPr>
          <p:cNvPr id="8" name="Rectangle 7"/>
          <p:cNvSpPr/>
          <p:nvPr/>
        </p:nvSpPr>
        <p:spPr>
          <a:xfrm flipH="1" flipV="1">
            <a:off x="5673370" y="1008464"/>
            <a:ext cx="91440" cy="914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9" name="Rectangle 8"/>
          <p:cNvSpPr/>
          <p:nvPr/>
        </p:nvSpPr>
        <p:spPr>
          <a:xfrm flipH="1" flipV="1">
            <a:off x="5674466" y="1193000"/>
            <a:ext cx="91440" cy="9144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0" name="TextBox 9"/>
          <p:cNvSpPr txBox="1"/>
          <p:nvPr/>
        </p:nvSpPr>
        <p:spPr>
          <a:xfrm>
            <a:off x="3596640" y="870203"/>
            <a:ext cx="1298753" cy="246221"/>
          </a:xfrm>
          <a:prstGeom prst="rect">
            <a:avLst/>
          </a:prstGeom>
          <a:noFill/>
        </p:spPr>
        <p:txBody>
          <a:bodyPr wrap="none" rtlCol="0">
            <a:spAutoFit/>
          </a:bodyPr>
          <a:lstStyle/>
          <a:p>
            <a:pPr defTabSz="457200"/>
            <a:r>
              <a:rPr lang="en-US" sz="1000" dirty="0" smtClean="0">
                <a:solidFill>
                  <a:schemeClr val="bg1"/>
                </a:solidFill>
                <a:latin typeface="Arial" panose="020B0604020202020204" pitchFamily="34" charset="0"/>
                <a:cs typeface="Arial" panose="020B0604020202020204" pitchFamily="34" charset="0"/>
              </a:rPr>
              <a:t>Pilot Demonstration</a:t>
            </a:r>
          </a:p>
        </p:txBody>
      </p:sp>
      <p:sp>
        <p:nvSpPr>
          <p:cNvPr id="11" name="TextBox 10"/>
          <p:cNvSpPr txBox="1"/>
          <p:nvPr/>
        </p:nvSpPr>
        <p:spPr>
          <a:xfrm>
            <a:off x="3596640" y="1006265"/>
            <a:ext cx="1560042" cy="276999"/>
          </a:xfrm>
          <a:prstGeom prst="rect">
            <a:avLst/>
          </a:prstGeom>
          <a:noFill/>
        </p:spPr>
        <p:txBody>
          <a:bodyPr wrap="none" rtlCol="0">
            <a:spAutoFit/>
          </a:bodyPr>
          <a:lstStyle/>
          <a:p>
            <a:pPr defTabSz="457200"/>
            <a:r>
              <a:rPr lang="en-US" sz="1000" dirty="0">
                <a:solidFill>
                  <a:schemeClr val="bg1"/>
                </a:solidFill>
                <a:latin typeface="Arial" panose="020B0604020202020204" pitchFamily="34" charset="0"/>
                <a:cs typeface="Arial" panose="020B0604020202020204" pitchFamily="34" charset="0"/>
              </a:rPr>
              <a:t>E</a:t>
            </a:r>
            <a:r>
              <a:rPr lang="en-US" sz="1000" dirty="0" smtClean="0">
                <a:solidFill>
                  <a:schemeClr val="bg1"/>
                </a:solidFill>
                <a:latin typeface="Arial" panose="020B0604020202020204" pitchFamily="34" charset="0"/>
                <a:cs typeface="Arial" panose="020B0604020202020204" pitchFamily="34" charset="0"/>
              </a:rPr>
              <a:t>arly </a:t>
            </a:r>
            <a:r>
              <a:rPr lang="en-US" sz="1200" dirty="0" smtClean="0">
                <a:solidFill>
                  <a:schemeClr val="bg1"/>
                </a:solidFill>
                <a:latin typeface="Arial" panose="020B0604020202020204" pitchFamily="34" charset="0"/>
                <a:cs typeface="Arial" panose="020B0604020202020204" pitchFamily="34" charset="0"/>
              </a:rPr>
              <a:t>Implementation</a:t>
            </a:r>
          </a:p>
        </p:txBody>
      </p:sp>
      <p:sp>
        <p:nvSpPr>
          <p:cNvPr id="17" name="Oval 16"/>
          <p:cNvSpPr/>
          <p:nvPr/>
        </p:nvSpPr>
        <p:spPr>
          <a:xfrm flipV="1">
            <a:off x="3271241" y="901874"/>
            <a:ext cx="91440" cy="91440"/>
          </a:xfrm>
          <a:prstGeom prst="ellips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8" name="Oval 17"/>
          <p:cNvSpPr/>
          <p:nvPr/>
        </p:nvSpPr>
        <p:spPr>
          <a:xfrm flipH="1" flipV="1">
            <a:off x="3225521" y="1111065"/>
            <a:ext cx="91440" cy="91440"/>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9" name="Rectangle 18"/>
          <p:cNvSpPr/>
          <p:nvPr/>
        </p:nvSpPr>
        <p:spPr>
          <a:xfrm>
            <a:off x="7526835" y="3802564"/>
            <a:ext cx="76197" cy="916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0" name="Rectangle 19"/>
          <p:cNvSpPr/>
          <p:nvPr/>
        </p:nvSpPr>
        <p:spPr>
          <a:xfrm>
            <a:off x="5562485" y="2481706"/>
            <a:ext cx="76197" cy="916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1" name="Rectangle 20"/>
          <p:cNvSpPr/>
          <p:nvPr/>
        </p:nvSpPr>
        <p:spPr>
          <a:xfrm>
            <a:off x="7611499" y="3040528"/>
            <a:ext cx="76197" cy="916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2" name="Rectangle 21"/>
          <p:cNvSpPr/>
          <p:nvPr/>
        </p:nvSpPr>
        <p:spPr>
          <a:xfrm>
            <a:off x="5994296" y="3006654"/>
            <a:ext cx="76197" cy="916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3" name="Rectangle 22"/>
          <p:cNvSpPr/>
          <p:nvPr/>
        </p:nvSpPr>
        <p:spPr>
          <a:xfrm>
            <a:off x="6028170" y="3048995"/>
            <a:ext cx="76197" cy="91648"/>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4" name="Rectangle 23"/>
          <p:cNvSpPr/>
          <p:nvPr/>
        </p:nvSpPr>
        <p:spPr>
          <a:xfrm>
            <a:off x="7696169" y="2955858"/>
            <a:ext cx="76197" cy="91648"/>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5" name="Rectangle 24"/>
          <p:cNvSpPr/>
          <p:nvPr/>
        </p:nvSpPr>
        <p:spPr>
          <a:xfrm>
            <a:off x="5748753" y="3091324"/>
            <a:ext cx="76197" cy="91648"/>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6" name="Rectangle 25"/>
          <p:cNvSpPr/>
          <p:nvPr/>
        </p:nvSpPr>
        <p:spPr>
          <a:xfrm>
            <a:off x="7145808" y="2905050"/>
            <a:ext cx="76197" cy="91648"/>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7" name="TextBox 26"/>
          <p:cNvSpPr txBox="1"/>
          <p:nvPr/>
        </p:nvSpPr>
        <p:spPr>
          <a:xfrm>
            <a:off x="467178" y="153228"/>
            <a:ext cx="7557679" cy="624880"/>
          </a:xfrm>
          <a:prstGeom prst="rect">
            <a:avLst/>
          </a:prstGeom>
          <a:noFill/>
        </p:spPr>
        <p:txBody>
          <a:bodyPr wrap="none" rtlCol="0">
            <a:normAutofit/>
          </a:bodyPr>
          <a:lstStyle/>
          <a:p>
            <a:pPr algn="ctr" defTabSz="457200"/>
            <a:r>
              <a:rPr lang="en-US" sz="2800" b="1" dirty="0" smtClean="0">
                <a:solidFill>
                  <a:schemeClr val="bg1"/>
                </a:solidFill>
              </a:rPr>
              <a:t>Data Infrastructure Building Block (DIBBs) </a:t>
            </a:r>
          </a:p>
          <a:p>
            <a:pPr algn="ctr" defTabSz="457200"/>
            <a:endParaRPr lang="en-US" sz="2800" dirty="0">
              <a:solidFill>
                <a:schemeClr val="bg1"/>
              </a:solidFill>
            </a:endParaRPr>
          </a:p>
        </p:txBody>
      </p:sp>
      <p:sp>
        <p:nvSpPr>
          <p:cNvPr id="28" name="Oval 27"/>
          <p:cNvSpPr/>
          <p:nvPr/>
        </p:nvSpPr>
        <p:spPr>
          <a:xfrm>
            <a:off x="8356676" y="2201176"/>
            <a:ext cx="101600" cy="76233"/>
          </a:xfrm>
          <a:prstGeom prst="ellips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9" name="Oval 28"/>
          <p:cNvSpPr/>
          <p:nvPr/>
        </p:nvSpPr>
        <p:spPr>
          <a:xfrm>
            <a:off x="6095987" y="3208743"/>
            <a:ext cx="101600" cy="76233"/>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0" name="Oval 29"/>
          <p:cNvSpPr/>
          <p:nvPr/>
        </p:nvSpPr>
        <p:spPr>
          <a:xfrm>
            <a:off x="7171290" y="2946260"/>
            <a:ext cx="101600" cy="76233"/>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2" name="Oval 31"/>
          <p:cNvSpPr/>
          <p:nvPr/>
        </p:nvSpPr>
        <p:spPr>
          <a:xfrm>
            <a:off x="5774235" y="3141007"/>
            <a:ext cx="101600" cy="76233"/>
          </a:xfrm>
          <a:prstGeom prst="ellips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3" name="Oval 32"/>
          <p:cNvSpPr/>
          <p:nvPr/>
        </p:nvSpPr>
        <p:spPr>
          <a:xfrm>
            <a:off x="5825031" y="3191803"/>
            <a:ext cx="101600" cy="76233"/>
          </a:xfrm>
          <a:prstGeom prst="ellips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4" name="Oval 33"/>
          <p:cNvSpPr/>
          <p:nvPr/>
        </p:nvSpPr>
        <p:spPr>
          <a:xfrm>
            <a:off x="7230547" y="2971655"/>
            <a:ext cx="101600" cy="76233"/>
          </a:xfrm>
          <a:prstGeom prst="ellips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5" name="Oval 34"/>
          <p:cNvSpPr/>
          <p:nvPr/>
        </p:nvSpPr>
        <p:spPr>
          <a:xfrm>
            <a:off x="7594622" y="3691344"/>
            <a:ext cx="101600" cy="76233"/>
          </a:xfrm>
          <a:prstGeom prst="ellips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6" name="Oval 35"/>
          <p:cNvSpPr/>
          <p:nvPr/>
        </p:nvSpPr>
        <p:spPr>
          <a:xfrm>
            <a:off x="1997959" y="4597337"/>
            <a:ext cx="101600" cy="76233"/>
          </a:xfrm>
          <a:prstGeom prst="ellips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7" name="Oval 36"/>
          <p:cNvSpPr/>
          <p:nvPr/>
        </p:nvSpPr>
        <p:spPr>
          <a:xfrm>
            <a:off x="6062101" y="3098660"/>
            <a:ext cx="101600" cy="76233"/>
          </a:xfrm>
          <a:prstGeom prst="ellips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8" name="Oval 37"/>
          <p:cNvSpPr/>
          <p:nvPr/>
        </p:nvSpPr>
        <p:spPr>
          <a:xfrm>
            <a:off x="7408342" y="4360231"/>
            <a:ext cx="101600" cy="76233"/>
          </a:xfrm>
          <a:prstGeom prst="ellips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9" name="Oval 38"/>
          <p:cNvSpPr/>
          <p:nvPr/>
        </p:nvSpPr>
        <p:spPr>
          <a:xfrm>
            <a:off x="6620905" y="4394093"/>
            <a:ext cx="101600" cy="76233"/>
          </a:xfrm>
          <a:prstGeom prst="ellips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40" name="Oval 39"/>
          <p:cNvSpPr/>
          <p:nvPr/>
        </p:nvSpPr>
        <p:spPr>
          <a:xfrm>
            <a:off x="1540735" y="1405272"/>
            <a:ext cx="101600" cy="76233"/>
          </a:xfrm>
          <a:prstGeom prst="ellips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41" name="Oval 40"/>
          <p:cNvSpPr/>
          <p:nvPr/>
        </p:nvSpPr>
        <p:spPr>
          <a:xfrm>
            <a:off x="2099559" y="2895544"/>
            <a:ext cx="101592" cy="88832"/>
          </a:xfrm>
          <a:prstGeom prst="ellips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42" name="Oval 41"/>
          <p:cNvSpPr/>
          <p:nvPr/>
        </p:nvSpPr>
        <p:spPr>
          <a:xfrm>
            <a:off x="7586173" y="2201170"/>
            <a:ext cx="101600" cy="76233"/>
          </a:xfrm>
          <a:prstGeom prst="ellips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43" name="Oval 42"/>
          <p:cNvSpPr/>
          <p:nvPr/>
        </p:nvSpPr>
        <p:spPr>
          <a:xfrm>
            <a:off x="7501485" y="3132522"/>
            <a:ext cx="101600" cy="76233"/>
          </a:xfrm>
          <a:prstGeom prst="ellips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44" name="Oval 43"/>
          <p:cNvSpPr/>
          <p:nvPr/>
        </p:nvSpPr>
        <p:spPr>
          <a:xfrm>
            <a:off x="956512" y="4157047"/>
            <a:ext cx="101600" cy="76233"/>
          </a:xfrm>
          <a:prstGeom prst="ellips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45" name="Oval 44"/>
          <p:cNvSpPr/>
          <p:nvPr/>
        </p:nvSpPr>
        <p:spPr>
          <a:xfrm>
            <a:off x="3048001" y="3141008"/>
            <a:ext cx="91440" cy="91440"/>
          </a:xfrm>
          <a:prstGeom prst="ellips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25903534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689" y="609600"/>
            <a:ext cx="7583487" cy="552450"/>
          </a:xfrm>
        </p:spPr>
        <p:txBody>
          <a:bodyPr>
            <a:normAutofit fontScale="90000"/>
          </a:bodyPr>
          <a:lstStyle/>
          <a:p>
            <a:pPr lvl="0" algn="ctr">
              <a:spcBef>
                <a:spcPts val="0"/>
              </a:spcBef>
            </a:pPr>
            <a:r>
              <a:rPr lang="en-US" sz="1500" b="1" dirty="0">
                <a:solidFill>
                  <a:prstClr val="white"/>
                </a:solidFill>
                <a:latin typeface="Calibri" panose="020F0502020204030204" pitchFamily="34" charset="0"/>
              </a:rPr>
              <a:t/>
            </a:r>
            <a:br>
              <a:rPr lang="en-US" sz="1500" b="1" dirty="0">
                <a:solidFill>
                  <a:prstClr val="white"/>
                </a:solidFill>
                <a:latin typeface="Calibri" panose="020F0502020204030204" pitchFamily="34" charset="0"/>
              </a:rPr>
            </a:br>
            <a:r>
              <a:rPr lang="en-US" sz="2400" b="1" dirty="0" err="1">
                <a:latin typeface="Arial" pitchFamily="34" charset="0"/>
                <a:cs typeface="Arial" pitchFamily="34" charset="0"/>
              </a:rPr>
              <a:t>DataONE</a:t>
            </a:r>
            <a:r>
              <a:rPr lang="en-US" sz="2400" b="1" dirty="0">
                <a:latin typeface="Arial" pitchFamily="34" charset="0"/>
                <a:cs typeface="Arial" pitchFamily="34" charset="0"/>
              </a:rPr>
              <a:t> (Observation Network for Earth</a:t>
            </a:r>
            <a:r>
              <a:rPr lang="en-US" sz="2400" b="1" dirty="0" smtClean="0">
                <a:latin typeface="Arial" pitchFamily="34" charset="0"/>
                <a:cs typeface="Arial" pitchFamily="34" charset="0"/>
              </a:rPr>
              <a:t>) Award  </a:t>
            </a:r>
            <a:r>
              <a:rPr lang="en-US" sz="2400" b="1" dirty="0">
                <a:latin typeface="Arial" pitchFamily="34" charset="0"/>
                <a:cs typeface="Arial" pitchFamily="34" charset="0"/>
              </a:rPr>
              <a:t/>
            </a:r>
            <a:br>
              <a:rPr lang="en-US" sz="2400" b="1" dirty="0">
                <a:latin typeface="Arial" pitchFamily="34" charset="0"/>
                <a:cs typeface="Arial" pitchFamily="34" charset="0"/>
              </a:rPr>
            </a:br>
            <a:r>
              <a:rPr lang="en-US" sz="1500" b="1" dirty="0" smtClean="0">
                <a:solidFill>
                  <a:prstClr val="white"/>
                </a:solidFill>
                <a:latin typeface="Calibri" panose="020F0502020204030204" pitchFamily="34" charset="0"/>
              </a:rPr>
              <a:t>William Michener, University of New Mexico</a:t>
            </a:r>
            <a:endParaRPr lang="en-US" sz="2400" b="1" dirty="0">
              <a:latin typeface="Arial" pitchFamily="34" charset="0"/>
              <a:cs typeface="Arial" pitchFamily="34" charset="0"/>
            </a:endParaRPr>
          </a:p>
        </p:txBody>
      </p:sp>
      <p:sp>
        <p:nvSpPr>
          <p:cNvPr id="5" name="Content Placeholder 4"/>
          <p:cNvSpPr>
            <a:spLocks noGrp="1"/>
          </p:cNvSpPr>
          <p:nvPr>
            <p:ph idx="1"/>
          </p:nvPr>
        </p:nvSpPr>
        <p:spPr>
          <a:xfrm>
            <a:off x="914400" y="1447800"/>
            <a:ext cx="7583487" cy="4343400"/>
          </a:xfrm>
        </p:spPr>
        <p:txBody>
          <a:bodyPr>
            <a:noAutofit/>
          </a:bodyPr>
          <a:lstStyle/>
          <a:p>
            <a:endParaRPr lang="en-US" sz="1600" dirty="0">
              <a:latin typeface="Calibri" panose="020F050202020403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p:txBody>
      </p:sp>
      <p:pic>
        <p:nvPicPr>
          <p:cNvPr id="4" name="Picture 6" descr="G:\Apodaca Work Current\NSF logo\NEW NSF Logo Design\Final\BitmapLogo_NOLayers_F.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176" y="228600"/>
            <a:ext cx="106087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334568"/>
            <a:ext cx="6858000" cy="3023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28600" y="4419600"/>
            <a:ext cx="8252245" cy="2209800"/>
          </a:xfrm>
          <a:prstGeom prst="rect">
            <a:avLst/>
          </a:prstGeom>
        </p:spPr>
        <p:txBody>
          <a:bodyPr wrap="square">
            <a:normAutofit fontScale="77500" lnSpcReduction="20000"/>
          </a:bodyPr>
          <a:lstStyle/>
          <a:p>
            <a:pPr marL="282575" lvl="0" indent="-282575">
              <a:spcBef>
                <a:spcPts val="2000"/>
              </a:spcBef>
              <a:buFont typeface="Wingdings 2" pitchFamily="18" charset="2"/>
              <a:buChar char=""/>
            </a:pPr>
            <a:r>
              <a:rPr lang="en-US" sz="2000" dirty="0" err="1">
                <a:solidFill>
                  <a:prstClr val="white"/>
                </a:solidFill>
                <a:latin typeface="Arial" panose="020B0604020202020204" pitchFamily="34" charset="0"/>
                <a:cs typeface="Arial" panose="020B0604020202020204" pitchFamily="34" charset="0"/>
              </a:rPr>
              <a:t>DataONE</a:t>
            </a:r>
            <a:r>
              <a:rPr lang="en-US" sz="2000" dirty="0">
                <a:solidFill>
                  <a:prstClr val="white"/>
                </a:solidFill>
                <a:latin typeface="Arial" panose="020B0604020202020204" pitchFamily="34" charset="0"/>
                <a:cs typeface="Arial" panose="020B0604020202020204" pitchFamily="34" charset="0"/>
              </a:rPr>
              <a:t> has interacted with almost 20,000 users; has 462,00 objects,  150,000 datasets and about 200,000 metadata records.  It is a large and diverse community with 55 partnering projects and 300 plus collaborators with 170 plus persons that are active in the </a:t>
            </a:r>
            <a:r>
              <a:rPr lang="en-US" sz="2000" dirty="0" err="1">
                <a:solidFill>
                  <a:prstClr val="white"/>
                </a:solidFill>
                <a:latin typeface="Arial" panose="020B0604020202020204" pitchFamily="34" charset="0"/>
                <a:cs typeface="Arial" panose="020B0604020202020204" pitchFamily="34" charset="0"/>
              </a:rPr>
              <a:t>DataONE</a:t>
            </a:r>
            <a:r>
              <a:rPr lang="en-US" sz="2000" dirty="0">
                <a:solidFill>
                  <a:prstClr val="white"/>
                </a:solidFill>
                <a:latin typeface="Arial" panose="020B0604020202020204" pitchFamily="34" charset="0"/>
                <a:cs typeface="Arial" panose="020B0604020202020204" pitchFamily="34" charset="0"/>
              </a:rPr>
              <a:t> Users Groups as well as many and varied training workshops.</a:t>
            </a:r>
          </a:p>
          <a:p>
            <a:pPr marL="282575" lvl="0" indent="-282575">
              <a:spcBef>
                <a:spcPts val="2000"/>
              </a:spcBef>
              <a:buFont typeface="Wingdings 2" pitchFamily="18" charset="2"/>
              <a:buChar char=""/>
            </a:pPr>
            <a:r>
              <a:rPr lang="en-US" sz="2000" dirty="0" err="1">
                <a:solidFill>
                  <a:prstClr val="white"/>
                </a:solidFill>
                <a:latin typeface="Arial" panose="020B0604020202020204" pitchFamily="34" charset="0"/>
                <a:cs typeface="Arial" panose="020B0604020202020204" pitchFamily="34" charset="0"/>
              </a:rPr>
              <a:t>DataONE</a:t>
            </a:r>
            <a:r>
              <a:rPr lang="en-US" sz="2000" dirty="0">
                <a:solidFill>
                  <a:prstClr val="white"/>
                </a:solidFill>
                <a:latin typeface="Arial" panose="020B0604020202020204" pitchFamily="34" charset="0"/>
                <a:cs typeface="Arial" panose="020B0604020202020204" pitchFamily="34" charset="0"/>
              </a:rPr>
              <a:t> has been actively involved with federal, local government agencies, as well as industry (such as Microsoft), contributed to OSTP lead safety data challenge to improve public preparedness &amp; emergency response, advised OSTP on Big Data challenges, advised the Federal Reserve Bank regarding data focused cyberinfrastructure topics.</a:t>
            </a:r>
          </a:p>
        </p:txBody>
      </p:sp>
    </p:spTree>
    <p:extLst>
      <p:ext uri="{BB962C8B-B14F-4D97-AF65-F5344CB8AC3E}">
        <p14:creationId xmlns:p14="http://schemas.microsoft.com/office/powerpoint/2010/main" val="1839924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152400"/>
            <a:ext cx="8229600" cy="1143000"/>
          </a:xfrm>
        </p:spPr>
        <p:txBody>
          <a:bodyPr>
            <a:noAutofit/>
          </a:bodyPr>
          <a:lstStyle/>
          <a:p>
            <a:r>
              <a:rPr lang="en-US" sz="3600" cap="small" spc="-105" dirty="0">
                <a:solidFill>
                  <a:srgbClr val="FFFFFF"/>
                </a:solidFill>
              </a:rPr>
              <a:t>NSF Core Mission: Fundamental Research</a:t>
            </a:r>
            <a:endParaRPr lang="en-US" altLang="en-US" sz="3600" dirty="0" smtClean="0">
              <a:latin typeface="Arial" charset="0"/>
              <a:cs typeface="Arial" charset="0"/>
            </a:endParaRPr>
          </a:p>
        </p:txBody>
      </p:sp>
      <p:sp>
        <p:nvSpPr>
          <p:cNvPr id="15" name="Right Brace 14"/>
          <p:cNvSpPr/>
          <p:nvPr/>
        </p:nvSpPr>
        <p:spPr>
          <a:xfrm>
            <a:off x="2243479" y="2144977"/>
            <a:ext cx="381000" cy="3050646"/>
          </a:xfrm>
          <a:prstGeom prst="rightBrace">
            <a:avLst/>
          </a:prstGeom>
          <a:ln w="38100"/>
        </p:spPr>
        <p:style>
          <a:lnRef idx="1">
            <a:schemeClr val="accent3"/>
          </a:lnRef>
          <a:fillRef idx="0">
            <a:schemeClr val="accent3"/>
          </a:fillRef>
          <a:effectRef idx="0">
            <a:schemeClr val="accent3"/>
          </a:effectRef>
          <a:fontRef idx="minor">
            <a:schemeClr val="tx1"/>
          </a:fontRef>
        </p:style>
        <p:txBody>
          <a:bodyPr lIns="64008" tIns="32004" rIns="64008" bIns="32004" anchor="ctr"/>
          <a:lstStyle/>
          <a:p>
            <a:pPr algn="ctr" defTabSz="914354" fontAlgn="auto">
              <a:spcBef>
                <a:spcPts val="0"/>
              </a:spcBef>
              <a:spcAft>
                <a:spcPts val="0"/>
              </a:spcAft>
              <a:defRPr/>
            </a:pPr>
            <a:endParaRPr lang="en-US" dirty="0"/>
          </a:p>
        </p:txBody>
      </p:sp>
      <p:sp>
        <p:nvSpPr>
          <p:cNvPr id="35" name="Right Brace 34"/>
          <p:cNvSpPr/>
          <p:nvPr/>
        </p:nvSpPr>
        <p:spPr>
          <a:xfrm>
            <a:off x="4624729" y="2144977"/>
            <a:ext cx="381000" cy="3050646"/>
          </a:xfrm>
          <a:prstGeom prst="rightBrace">
            <a:avLst/>
          </a:prstGeom>
          <a:ln w="38100"/>
        </p:spPr>
        <p:style>
          <a:lnRef idx="1">
            <a:schemeClr val="accent5"/>
          </a:lnRef>
          <a:fillRef idx="0">
            <a:schemeClr val="accent5"/>
          </a:fillRef>
          <a:effectRef idx="0">
            <a:schemeClr val="accent5"/>
          </a:effectRef>
          <a:fontRef idx="minor">
            <a:schemeClr val="tx1"/>
          </a:fontRef>
        </p:style>
        <p:txBody>
          <a:bodyPr lIns="64008" tIns="32004" rIns="64008" bIns="32004" anchor="ctr"/>
          <a:lstStyle/>
          <a:p>
            <a:pPr algn="ctr" defTabSz="914354" fontAlgn="auto">
              <a:spcBef>
                <a:spcPts val="0"/>
              </a:spcBef>
              <a:spcAft>
                <a:spcPts val="0"/>
              </a:spcAft>
              <a:defRPr/>
            </a:pPr>
            <a:endParaRPr lang="en-US" dirty="0"/>
          </a:p>
        </p:txBody>
      </p:sp>
      <p:grpSp>
        <p:nvGrpSpPr>
          <p:cNvPr id="5" name="Group 4"/>
          <p:cNvGrpSpPr/>
          <p:nvPr/>
        </p:nvGrpSpPr>
        <p:grpSpPr>
          <a:xfrm>
            <a:off x="5110901" y="1447800"/>
            <a:ext cx="3800078" cy="4445000"/>
            <a:chOff x="8245475" y="1600200"/>
            <a:chExt cx="6080125" cy="5334000"/>
          </a:xfrm>
        </p:grpSpPr>
        <p:sp>
          <p:nvSpPr>
            <p:cNvPr id="13" name="Rounded Rectangle 12"/>
            <p:cNvSpPr/>
            <p:nvPr/>
          </p:nvSpPr>
          <p:spPr bwMode="auto">
            <a:xfrm>
              <a:off x="8245475" y="1600200"/>
              <a:ext cx="6080125" cy="5334000"/>
            </a:xfrm>
            <a:prstGeom prst="roundRect">
              <a:avLst>
                <a:gd name="adj" fmla="val 4377"/>
              </a:avLst>
            </a:prstGeom>
            <a:solidFill>
              <a:srgbClr val="C0A91E"/>
            </a:solidFill>
            <a:ln w="28575">
              <a:solidFill>
                <a:srgbClr val="FFFF00"/>
              </a:solidFill>
            </a:ln>
          </p:spPr>
          <p:style>
            <a:lnRef idx="1">
              <a:schemeClr val="accent2"/>
            </a:lnRef>
            <a:fillRef idx="3">
              <a:schemeClr val="accent2"/>
            </a:fillRef>
            <a:effectRef idx="2">
              <a:schemeClr val="accent2"/>
            </a:effectRef>
            <a:fontRef idx="minor">
              <a:schemeClr val="lt1"/>
            </a:fontRef>
          </p:style>
          <p:txBody>
            <a:bodyPr anchor="ctr"/>
            <a:lstStyle/>
            <a:p>
              <a:pPr algn="ctr" defTabSz="914354" fontAlgn="auto">
                <a:spcBef>
                  <a:spcPts val="0"/>
                </a:spcBef>
                <a:spcAft>
                  <a:spcPts val="0"/>
                </a:spcAft>
                <a:defRPr/>
              </a:pPr>
              <a:endParaRPr lang="en-US" dirty="0"/>
            </a:p>
          </p:txBody>
        </p:sp>
        <p:sp>
          <p:nvSpPr>
            <p:cNvPr id="14349" name="TextBox 13"/>
            <p:cNvSpPr txBox="1">
              <a:spLocks noChangeArrowheads="1"/>
            </p:cNvSpPr>
            <p:nvPr/>
          </p:nvSpPr>
          <p:spPr bwMode="auto">
            <a:xfrm>
              <a:off x="9466078" y="1641475"/>
              <a:ext cx="4134498"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4600">
                  <a:solidFill>
                    <a:schemeClr val="bg1"/>
                  </a:solidFill>
                  <a:latin typeface="Arial" charset="0"/>
                  <a:cs typeface="Arial" charset="0"/>
                </a:defRPr>
              </a:lvl1pPr>
              <a:lvl2pPr marL="742950" indent="-285750" eaLnBrk="0" hangingPunct="0">
                <a:spcBef>
                  <a:spcPct val="20000"/>
                </a:spcBef>
                <a:buFont typeface="Arial" charset="0"/>
                <a:buChar char="–"/>
                <a:defRPr sz="4000">
                  <a:solidFill>
                    <a:schemeClr val="bg1"/>
                  </a:solidFill>
                  <a:latin typeface="Arial" charset="0"/>
                  <a:cs typeface="Arial" charset="0"/>
                </a:defRPr>
              </a:lvl2pPr>
              <a:lvl3pPr marL="1143000" indent="-228600" eaLnBrk="0" hangingPunct="0">
                <a:spcBef>
                  <a:spcPct val="20000"/>
                </a:spcBef>
                <a:buFont typeface="Arial" charset="0"/>
                <a:buChar char="•"/>
                <a:defRPr sz="3400">
                  <a:solidFill>
                    <a:schemeClr val="bg1"/>
                  </a:solidFill>
                  <a:latin typeface="Arial" charset="0"/>
                  <a:cs typeface="Arial" charset="0"/>
                </a:defRPr>
              </a:lvl3pPr>
              <a:lvl4pPr marL="1600200" indent="-228600" eaLnBrk="0" hangingPunct="0">
                <a:spcBef>
                  <a:spcPct val="20000"/>
                </a:spcBef>
                <a:buFont typeface="Arial" charset="0"/>
                <a:buChar char="–"/>
                <a:defRPr sz="2900">
                  <a:solidFill>
                    <a:schemeClr val="bg1"/>
                  </a:solidFill>
                  <a:latin typeface="Arial" charset="0"/>
                  <a:cs typeface="Arial" charset="0"/>
                </a:defRPr>
              </a:lvl4pPr>
              <a:lvl5pPr marL="2057400" indent="-228600" eaLnBrk="0" hangingPunct="0">
                <a:spcBef>
                  <a:spcPct val="20000"/>
                </a:spcBef>
                <a:buFont typeface="Arial" charset="0"/>
                <a:buChar char="»"/>
                <a:defRPr sz="2900">
                  <a:solidFill>
                    <a:schemeClr val="bg1"/>
                  </a:solidFill>
                  <a:latin typeface="Arial" charset="0"/>
                  <a:cs typeface="Arial" charset="0"/>
                </a:defRPr>
              </a:lvl5pPr>
              <a:lvl6pPr marL="2514600" indent="-228600" defTabSz="1304925" eaLnBrk="0" fontAlgn="base" hangingPunct="0">
                <a:spcBef>
                  <a:spcPct val="20000"/>
                </a:spcBef>
                <a:spcAft>
                  <a:spcPct val="0"/>
                </a:spcAft>
                <a:buFont typeface="Arial" charset="0"/>
                <a:buChar char="»"/>
                <a:defRPr sz="2900">
                  <a:solidFill>
                    <a:schemeClr val="bg1"/>
                  </a:solidFill>
                  <a:latin typeface="Arial" charset="0"/>
                  <a:cs typeface="Arial" charset="0"/>
                </a:defRPr>
              </a:lvl6pPr>
              <a:lvl7pPr marL="2971800" indent="-228600" defTabSz="1304925" eaLnBrk="0" fontAlgn="base" hangingPunct="0">
                <a:spcBef>
                  <a:spcPct val="20000"/>
                </a:spcBef>
                <a:spcAft>
                  <a:spcPct val="0"/>
                </a:spcAft>
                <a:buFont typeface="Arial" charset="0"/>
                <a:buChar char="»"/>
                <a:defRPr sz="2900">
                  <a:solidFill>
                    <a:schemeClr val="bg1"/>
                  </a:solidFill>
                  <a:latin typeface="Arial" charset="0"/>
                  <a:cs typeface="Arial" charset="0"/>
                </a:defRPr>
              </a:lvl7pPr>
              <a:lvl8pPr marL="3429000" indent="-228600" defTabSz="1304925" eaLnBrk="0" fontAlgn="base" hangingPunct="0">
                <a:spcBef>
                  <a:spcPct val="20000"/>
                </a:spcBef>
                <a:spcAft>
                  <a:spcPct val="0"/>
                </a:spcAft>
                <a:buFont typeface="Arial" charset="0"/>
                <a:buChar char="»"/>
                <a:defRPr sz="2900">
                  <a:solidFill>
                    <a:schemeClr val="bg1"/>
                  </a:solidFill>
                  <a:latin typeface="Arial" charset="0"/>
                  <a:cs typeface="Arial" charset="0"/>
                </a:defRPr>
              </a:lvl8pPr>
              <a:lvl9pPr marL="3886200" indent="-228600" defTabSz="1304925" eaLnBrk="0" fontAlgn="base" hangingPunct="0">
                <a:spcBef>
                  <a:spcPct val="20000"/>
                </a:spcBef>
                <a:spcAft>
                  <a:spcPct val="0"/>
                </a:spcAft>
                <a:buFont typeface="Arial" charset="0"/>
                <a:buChar char="»"/>
                <a:defRPr sz="2900">
                  <a:solidFill>
                    <a:schemeClr val="bg1"/>
                  </a:solidFill>
                  <a:latin typeface="Arial" charset="0"/>
                  <a:cs typeface="Arial" charset="0"/>
                </a:defRPr>
              </a:lvl9pPr>
            </a:lstStyle>
            <a:p>
              <a:pPr eaLnBrk="1" hangingPunct="1">
                <a:spcBef>
                  <a:spcPct val="0"/>
                </a:spcBef>
                <a:buFontTx/>
                <a:buNone/>
              </a:pPr>
              <a:r>
                <a:rPr lang="en-US" altLang="en-US" sz="1800" dirty="0">
                  <a:solidFill>
                    <a:schemeClr val="tx1"/>
                  </a:solidFill>
                  <a:latin typeface="Arial"/>
                  <a:cs typeface="Arial"/>
                </a:rPr>
                <a:t>Fundamental Research</a:t>
              </a:r>
            </a:p>
          </p:txBody>
        </p:sp>
        <p:pic>
          <p:nvPicPr>
            <p:cNvPr id="5136" name="Picture 16" descr="G:\_News_images\BANNER\_UPDATED_BANNER\Bacterial immune system\Doudna-PAM.jpg"/>
            <p:cNvPicPr>
              <a:picLocks noChangeAspect="1" noChangeArrowheads="1"/>
            </p:cNvPicPr>
            <p:nvPr/>
          </p:nvPicPr>
          <p:blipFill>
            <a:blip r:embed="rId3" cstate="print"/>
            <a:srcRect l="40331" t="6390" r="39491"/>
            <a:stretch>
              <a:fillRect/>
            </a:stretch>
          </p:blipFill>
          <p:spPr bwMode="auto">
            <a:xfrm>
              <a:off x="10009188" y="2422525"/>
              <a:ext cx="1192212" cy="41513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7" name="Picture 21" descr="G:\_News_images\BANNER\_UPDATED_BANNER\Lemur scents\Haring photo\DH_ NHE 7 Pc_DSC4323.jpg"/>
            <p:cNvPicPr>
              <a:picLocks noChangeAspect="1" noChangeArrowheads="1"/>
            </p:cNvPicPr>
            <p:nvPr/>
          </p:nvPicPr>
          <p:blipFill rotWithShape="1">
            <a:blip r:embed="rId4" cstate="print"/>
            <a:srcRect l="40478" t="7115" r="30697" b="25715"/>
            <a:stretch/>
          </p:blipFill>
          <p:spPr bwMode="auto">
            <a:xfrm>
              <a:off x="11379200" y="2436813"/>
              <a:ext cx="1193800" cy="41671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8610600" y="2420719"/>
              <a:ext cx="1193800" cy="4169760"/>
              <a:chOff x="8610600" y="2444750"/>
              <a:chExt cx="1193800" cy="4169760"/>
            </a:xfrm>
          </p:grpSpPr>
          <p:pic>
            <p:nvPicPr>
              <p:cNvPr id="22" name="Picture 2" descr="http://nsf.gov/news/mmg/media/images/PF3290_ATE_5_BioLk_h.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2925" b="8370"/>
              <a:stretch/>
            </p:blipFill>
            <p:spPr bwMode="auto">
              <a:xfrm>
                <a:off x="8610600" y="2444750"/>
                <a:ext cx="1193800" cy="4169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314" name="Picture 2" descr="http://nsf.gov/news/mmg/media/images/PF3290_ATE_5_BioLk_h.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4066" r="20127"/>
              <a:stretch/>
            </p:blipFill>
            <p:spPr bwMode="auto">
              <a:xfrm>
                <a:off x="8610600" y="3139617"/>
                <a:ext cx="1193800" cy="34748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pic>
          <p:nvPicPr>
            <p:cNvPr id="1028" name="Picture 4" descr="http://almaobservatory.org/gallery2/main.php?g2_view=core.DownloadItem&amp;g2_itemId=521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641" r="19258"/>
            <a:stretch/>
          </p:blipFill>
          <p:spPr bwMode="auto">
            <a:xfrm>
              <a:off x="12758683" y="2422526"/>
              <a:ext cx="1193800" cy="41513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243229" y="2282749"/>
            <a:ext cx="1952625" cy="825500"/>
            <a:chOff x="457200" y="6168329"/>
            <a:chExt cx="3124200" cy="990600"/>
          </a:xfrm>
        </p:grpSpPr>
        <p:sp>
          <p:nvSpPr>
            <p:cNvPr id="2" name="Rounded Rectangle 1"/>
            <p:cNvSpPr/>
            <p:nvPr/>
          </p:nvSpPr>
          <p:spPr>
            <a:xfrm>
              <a:off x="457200" y="6168329"/>
              <a:ext cx="3124200" cy="990600"/>
            </a:xfrm>
            <a:prstGeom prst="roundRect">
              <a:avLst/>
            </a:prstGeom>
            <a:solidFill>
              <a:srgbClr val="628B13"/>
            </a:solidFill>
            <a:ln w="25400">
              <a:solidFill>
                <a:srgbClr val="A2E80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511034" y="6371241"/>
              <a:ext cx="1174032" cy="517064"/>
            </a:xfrm>
            <a:prstGeom prst="rect">
              <a:avLst/>
            </a:prstGeom>
            <a:noFill/>
          </p:spPr>
          <p:txBody>
            <a:bodyPr wrap="none" rtlCol="0">
              <a:spAutoFit/>
            </a:bodyPr>
            <a:lstStyle/>
            <a:p>
              <a:r>
                <a:rPr lang="en-US" sz="2200" dirty="0">
                  <a:solidFill>
                    <a:schemeClr val="bg1"/>
                  </a:solidFill>
                  <a:latin typeface="Arial"/>
                  <a:cs typeface="Arial"/>
                </a:rPr>
                <a:t>$</a:t>
              </a:r>
              <a:r>
                <a:rPr lang="en-US" sz="2200" dirty="0" smtClean="0">
                  <a:solidFill>
                    <a:schemeClr val="bg1"/>
                  </a:solidFill>
                  <a:latin typeface="Arial"/>
                  <a:cs typeface="Arial"/>
                </a:rPr>
                <a:t>7.1</a:t>
              </a:r>
              <a:endParaRPr lang="en-US" sz="2200" dirty="0">
                <a:solidFill>
                  <a:schemeClr val="bg1"/>
                </a:solidFill>
                <a:latin typeface="Arial"/>
                <a:cs typeface="Arial"/>
              </a:endParaRPr>
            </a:p>
          </p:txBody>
        </p:sp>
        <p:sp>
          <p:nvSpPr>
            <p:cNvPr id="24" name="TextBox 23"/>
            <p:cNvSpPr txBox="1"/>
            <p:nvPr/>
          </p:nvSpPr>
          <p:spPr>
            <a:xfrm>
              <a:off x="1375109" y="6405096"/>
              <a:ext cx="1981200" cy="517064"/>
            </a:xfrm>
            <a:prstGeom prst="rect">
              <a:avLst/>
            </a:prstGeom>
            <a:noFill/>
          </p:spPr>
          <p:txBody>
            <a:bodyPr wrap="square" rtlCol="0" anchor="ctr" anchorCtr="0">
              <a:spAutoFit/>
            </a:bodyPr>
            <a:lstStyle/>
            <a:p>
              <a:r>
                <a:rPr lang="en-US" sz="1100" dirty="0">
                  <a:solidFill>
                    <a:schemeClr val="bg1"/>
                  </a:solidFill>
                  <a:latin typeface="Arial"/>
                  <a:cs typeface="Arial"/>
                </a:rPr>
                <a:t>billion FY </a:t>
              </a:r>
              <a:r>
                <a:rPr lang="en-US" sz="1100" dirty="0" smtClean="0">
                  <a:solidFill>
                    <a:schemeClr val="bg1"/>
                  </a:solidFill>
                  <a:latin typeface="Arial"/>
                  <a:cs typeface="Arial"/>
                </a:rPr>
                <a:t>2014 research budget</a:t>
              </a:r>
              <a:endParaRPr lang="en-US" sz="1100" dirty="0">
                <a:solidFill>
                  <a:schemeClr val="bg1"/>
                </a:solidFill>
                <a:latin typeface="Arial"/>
                <a:cs typeface="Arial"/>
              </a:endParaRPr>
            </a:p>
          </p:txBody>
        </p:sp>
      </p:grpSp>
      <p:grpSp>
        <p:nvGrpSpPr>
          <p:cNvPr id="11" name="Group 10"/>
          <p:cNvGrpSpPr/>
          <p:nvPr/>
        </p:nvGrpSpPr>
        <p:grpSpPr>
          <a:xfrm>
            <a:off x="243229" y="3270225"/>
            <a:ext cx="1952625" cy="825500"/>
            <a:chOff x="457200" y="7353301"/>
            <a:chExt cx="3124200" cy="990600"/>
          </a:xfrm>
        </p:grpSpPr>
        <p:sp>
          <p:nvSpPr>
            <p:cNvPr id="21" name="Rounded Rectangle 20"/>
            <p:cNvSpPr/>
            <p:nvPr/>
          </p:nvSpPr>
          <p:spPr>
            <a:xfrm>
              <a:off x="457200" y="7353301"/>
              <a:ext cx="3124200" cy="990600"/>
            </a:xfrm>
            <a:prstGeom prst="roundRect">
              <a:avLst/>
            </a:prstGeom>
            <a:solidFill>
              <a:srgbClr val="628B13"/>
            </a:solidFill>
            <a:ln w="25400">
              <a:solidFill>
                <a:srgbClr val="A2E80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extBox 24"/>
            <p:cNvSpPr txBox="1"/>
            <p:nvPr/>
          </p:nvSpPr>
          <p:spPr>
            <a:xfrm>
              <a:off x="511034" y="7556805"/>
              <a:ext cx="1198938" cy="517064"/>
            </a:xfrm>
            <a:prstGeom prst="rect">
              <a:avLst/>
            </a:prstGeom>
            <a:noFill/>
          </p:spPr>
          <p:txBody>
            <a:bodyPr wrap="none" rtlCol="0">
              <a:spAutoFit/>
            </a:bodyPr>
            <a:lstStyle/>
            <a:p>
              <a:r>
                <a:rPr lang="en-US" sz="2200" dirty="0">
                  <a:solidFill>
                    <a:schemeClr val="bg1"/>
                  </a:solidFill>
                  <a:latin typeface="Arial"/>
                  <a:cs typeface="Arial"/>
                </a:rPr>
                <a:t>94%</a:t>
              </a:r>
            </a:p>
          </p:txBody>
        </p:sp>
        <p:sp>
          <p:nvSpPr>
            <p:cNvPr id="26" name="TextBox 25"/>
            <p:cNvSpPr txBox="1"/>
            <p:nvPr/>
          </p:nvSpPr>
          <p:spPr>
            <a:xfrm>
              <a:off x="1375109" y="7489095"/>
              <a:ext cx="1981200" cy="720197"/>
            </a:xfrm>
            <a:prstGeom prst="rect">
              <a:avLst/>
            </a:prstGeom>
            <a:noFill/>
          </p:spPr>
          <p:txBody>
            <a:bodyPr wrap="square" rtlCol="0" anchor="ctr" anchorCtr="0">
              <a:spAutoFit/>
            </a:bodyPr>
            <a:lstStyle/>
            <a:p>
              <a:r>
                <a:rPr lang="en-US" sz="1100" dirty="0">
                  <a:solidFill>
                    <a:schemeClr val="bg1"/>
                  </a:solidFill>
                  <a:latin typeface="Arial"/>
                  <a:cs typeface="Arial"/>
                </a:rPr>
                <a:t>funds research, education and related activities</a:t>
              </a:r>
            </a:p>
          </p:txBody>
        </p:sp>
      </p:grpSp>
      <p:grpSp>
        <p:nvGrpSpPr>
          <p:cNvPr id="12" name="Group 11"/>
          <p:cNvGrpSpPr/>
          <p:nvPr/>
        </p:nvGrpSpPr>
        <p:grpSpPr>
          <a:xfrm>
            <a:off x="243229" y="4254475"/>
            <a:ext cx="1952625" cy="825500"/>
            <a:chOff x="457200" y="8534400"/>
            <a:chExt cx="3124200" cy="990600"/>
          </a:xfrm>
        </p:grpSpPr>
        <p:sp>
          <p:nvSpPr>
            <p:cNvPr id="23" name="Rounded Rectangle 22"/>
            <p:cNvSpPr/>
            <p:nvPr/>
          </p:nvSpPr>
          <p:spPr>
            <a:xfrm>
              <a:off x="457200" y="8534400"/>
              <a:ext cx="3124200" cy="990600"/>
            </a:xfrm>
            <a:prstGeom prst="roundRect">
              <a:avLst/>
            </a:prstGeom>
            <a:solidFill>
              <a:srgbClr val="628B13"/>
            </a:solidFill>
            <a:ln w="25400">
              <a:solidFill>
                <a:srgbClr val="A2E80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8" cstate="print"/>
            <a:stretch>
              <a:fillRect/>
            </a:stretch>
          </p:blipFill>
          <p:spPr>
            <a:xfrm>
              <a:off x="544828" y="8680810"/>
              <a:ext cx="676636" cy="697781"/>
            </a:xfrm>
            <a:prstGeom prst="rect">
              <a:avLst/>
            </a:prstGeom>
          </p:spPr>
        </p:pic>
        <p:sp>
          <p:nvSpPr>
            <p:cNvPr id="28" name="TextBox 27"/>
            <p:cNvSpPr txBox="1"/>
            <p:nvPr/>
          </p:nvSpPr>
          <p:spPr>
            <a:xfrm>
              <a:off x="1439634" y="8669603"/>
              <a:ext cx="1667373" cy="720197"/>
            </a:xfrm>
            <a:prstGeom prst="rect">
              <a:avLst/>
            </a:prstGeom>
            <a:noFill/>
          </p:spPr>
          <p:txBody>
            <a:bodyPr wrap="square" rtlCol="0" anchor="ctr" anchorCtr="0">
              <a:spAutoFit/>
            </a:bodyPr>
            <a:lstStyle/>
            <a:p>
              <a:pPr algn="ctr"/>
              <a:r>
                <a:rPr lang="en-US" sz="2200" dirty="0">
                  <a:solidFill>
                    <a:schemeClr val="bg1"/>
                  </a:solidFill>
                  <a:latin typeface="Arial"/>
                  <a:cs typeface="Arial"/>
                </a:rPr>
                <a:t>50,000</a:t>
              </a:r>
            </a:p>
            <a:p>
              <a:pPr algn="ctr"/>
              <a:r>
                <a:rPr lang="en-US" sz="1100" dirty="0">
                  <a:solidFill>
                    <a:schemeClr val="bg1"/>
                  </a:solidFill>
                  <a:latin typeface="Arial"/>
                  <a:cs typeface="Arial"/>
                </a:rPr>
                <a:t>proposals</a:t>
              </a:r>
            </a:p>
          </p:txBody>
        </p:sp>
      </p:grpSp>
      <p:grpSp>
        <p:nvGrpSpPr>
          <p:cNvPr id="18" name="Group 17"/>
          <p:cNvGrpSpPr/>
          <p:nvPr/>
        </p:nvGrpSpPr>
        <p:grpSpPr>
          <a:xfrm>
            <a:off x="2719729" y="2275431"/>
            <a:ext cx="1952625" cy="825500"/>
            <a:chOff x="4419600" y="6159548"/>
            <a:chExt cx="3124200" cy="990600"/>
          </a:xfrm>
        </p:grpSpPr>
        <p:sp>
          <p:nvSpPr>
            <p:cNvPr id="29" name="Rounded Rectangle 28"/>
            <p:cNvSpPr/>
            <p:nvPr/>
          </p:nvSpPr>
          <p:spPr>
            <a:xfrm>
              <a:off x="4419600" y="6159548"/>
              <a:ext cx="3124200" cy="990600"/>
            </a:xfrm>
            <a:prstGeom prst="roundRect">
              <a:avLst/>
            </a:prstGeom>
            <a:solidFill>
              <a:srgbClr val="166B83"/>
            </a:solidFill>
            <a:ln w="25400">
              <a:solidFill>
                <a:srgbClr val="1DC6D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TextBox 39"/>
            <p:cNvSpPr txBox="1"/>
            <p:nvPr/>
          </p:nvSpPr>
          <p:spPr>
            <a:xfrm>
              <a:off x="5463058" y="6294751"/>
              <a:ext cx="1776090" cy="720197"/>
            </a:xfrm>
            <a:prstGeom prst="rect">
              <a:avLst/>
            </a:prstGeom>
            <a:noFill/>
          </p:spPr>
          <p:txBody>
            <a:bodyPr wrap="none" rtlCol="0" anchor="ctr" anchorCtr="0">
              <a:spAutoFit/>
            </a:bodyPr>
            <a:lstStyle/>
            <a:p>
              <a:pPr algn="ctr"/>
              <a:r>
                <a:rPr lang="en-US" sz="2200" dirty="0">
                  <a:solidFill>
                    <a:schemeClr val="bg1"/>
                  </a:solidFill>
                  <a:latin typeface="Arial"/>
                  <a:cs typeface="Arial"/>
                </a:rPr>
                <a:t>11,000</a:t>
              </a:r>
            </a:p>
            <a:p>
              <a:pPr algn="ctr"/>
              <a:r>
                <a:rPr lang="en-US" sz="1100" dirty="0">
                  <a:solidFill>
                    <a:schemeClr val="bg1"/>
                  </a:solidFill>
                  <a:latin typeface="Arial"/>
                  <a:cs typeface="Arial"/>
                </a:rPr>
                <a:t>awards funded</a:t>
              </a:r>
            </a:p>
          </p:txBody>
        </p:sp>
        <p:pic>
          <p:nvPicPr>
            <p:cNvPr id="7" name="Picture 6"/>
            <p:cNvPicPr>
              <a:picLocks noChangeAspect="1"/>
            </p:cNvPicPr>
            <p:nvPr/>
          </p:nvPicPr>
          <p:blipFill>
            <a:blip r:embed="rId9" cstate="print"/>
            <a:stretch>
              <a:fillRect/>
            </a:stretch>
          </p:blipFill>
          <p:spPr>
            <a:xfrm>
              <a:off x="4498074" y="6307376"/>
              <a:ext cx="694944" cy="694944"/>
            </a:xfrm>
            <a:prstGeom prst="rect">
              <a:avLst/>
            </a:prstGeom>
          </p:spPr>
        </p:pic>
      </p:grpSp>
      <p:grpSp>
        <p:nvGrpSpPr>
          <p:cNvPr id="17" name="Group 16"/>
          <p:cNvGrpSpPr/>
          <p:nvPr/>
        </p:nvGrpSpPr>
        <p:grpSpPr>
          <a:xfrm>
            <a:off x="2719729" y="3262908"/>
            <a:ext cx="2032637" cy="825500"/>
            <a:chOff x="4419600" y="7344520"/>
            <a:chExt cx="3252219" cy="990600"/>
          </a:xfrm>
        </p:grpSpPr>
        <p:sp>
          <p:nvSpPr>
            <p:cNvPr id="30" name="Rounded Rectangle 29"/>
            <p:cNvSpPr/>
            <p:nvPr/>
          </p:nvSpPr>
          <p:spPr>
            <a:xfrm>
              <a:off x="4419600" y="7344520"/>
              <a:ext cx="3124200" cy="990600"/>
            </a:xfrm>
            <a:prstGeom prst="roundRect">
              <a:avLst/>
            </a:prstGeom>
            <a:solidFill>
              <a:srgbClr val="166B83"/>
            </a:solidFill>
            <a:ln w="25400">
              <a:solidFill>
                <a:srgbClr val="1DC6D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TextBox 38"/>
            <p:cNvSpPr txBox="1"/>
            <p:nvPr/>
          </p:nvSpPr>
          <p:spPr>
            <a:xfrm>
              <a:off x="5030389" y="7479723"/>
              <a:ext cx="2641430" cy="720197"/>
            </a:xfrm>
            <a:prstGeom prst="rect">
              <a:avLst/>
            </a:prstGeom>
            <a:noFill/>
          </p:spPr>
          <p:txBody>
            <a:bodyPr wrap="none" rtlCol="0" anchor="ctr" anchorCtr="0">
              <a:spAutoFit/>
            </a:bodyPr>
            <a:lstStyle/>
            <a:p>
              <a:pPr algn="ctr"/>
              <a:r>
                <a:rPr lang="en-US" sz="2200" dirty="0">
                  <a:solidFill>
                    <a:schemeClr val="bg1"/>
                  </a:solidFill>
                  <a:latin typeface="Arial"/>
                  <a:cs typeface="Arial"/>
                </a:rPr>
                <a:t>2,000</a:t>
              </a:r>
            </a:p>
            <a:p>
              <a:pPr algn="ctr"/>
              <a:r>
                <a:rPr lang="en-US" sz="1100" dirty="0">
                  <a:solidFill>
                    <a:schemeClr val="bg1"/>
                  </a:solidFill>
                  <a:latin typeface="Arial"/>
                  <a:cs typeface="Arial"/>
                </a:rPr>
                <a:t>NSF-funded institutions</a:t>
              </a:r>
            </a:p>
          </p:txBody>
        </p:sp>
        <p:pic>
          <p:nvPicPr>
            <p:cNvPr id="8" name="Picture 7"/>
            <p:cNvPicPr>
              <a:picLocks noChangeAspect="1"/>
            </p:cNvPicPr>
            <p:nvPr/>
          </p:nvPicPr>
          <p:blipFill>
            <a:blip r:embed="rId10" cstate="print"/>
            <a:stretch>
              <a:fillRect/>
            </a:stretch>
          </p:blipFill>
          <p:spPr>
            <a:xfrm>
              <a:off x="4498074" y="7492348"/>
              <a:ext cx="694944" cy="694944"/>
            </a:xfrm>
            <a:prstGeom prst="rect">
              <a:avLst/>
            </a:prstGeom>
          </p:spPr>
        </p:pic>
      </p:grpSp>
      <p:grpSp>
        <p:nvGrpSpPr>
          <p:cNvPr id="16" name="Group 15"/>
          <p:cNvGrpSpPr/>
          <p:nvPr/>
        </p:nvGrpSpPr>
        <p:grpSpPr>
          <a:xfrm>
            <a:off x="2719729" y="4247154"/>
            <a:ext cx="1952625" cy="825500"/>
            <a:chOff x="4419600" y="8525619"/>
            <a:chExt cx="3124200" cy="990600"/>
          </a:xfrm>
        </p:grpSpPr>
        <p:sp>
          <p:nvSpPr>
            <p:cNvPr id="31" name="Rounded Rectangle 30"/>
            <p:cNvSpPr/>
            <p:nvPr/>
          </p:nvSpPr>
          <p:spPr>
            <a:xfrm>
              <a:off x="4419600" y="8525619"/>
              <a:ext cx="3124200" cy="990600"/>
            </a:xfrm>
            <a:prstGeom prst="roundRect">
              <a:avLst/>
            </a:prstGeom>
            <a:solidFill>
              <a:srgbClr val="166B83"/>
            </a:solidFill>
            <a:ln w="25400">
              <a:solidFill>
                <a:srgbClr val="1DC6D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TextBox 37"/>
            <p:cNvSpPr txBox="1"/>
            <p:nvPr/>
          </p:nvSpPr>
          <p:spPr>
            <a:xfrm>
              <a:off x="5387512" y="8559254"/>
              <a:ext cx="1927182" cy="923329"/>
            </a:xfrm>
            <a:prstGeom prst="rect">
              <a:avLst/>
            </a:prstGeom>
            <a:noFill/>
          </p:spPr>
          <p:txBody>
            <a:bodyPr wrap="none" rtlCol="0" anchor="ctr" anchorCtr="0">
              <a:spAutoFit/>
            </a:bodyPr>
            <a:lstStyle/>
            <a:p>
              <a:pPr algn="ctr"/>
              <a:r>
                <a:rPr lang="en-US" sz="2200" dirty="0">
                  <a:solidFill>
                    <a:schemeClr val="bg1"/>
                  </a:solidFill>
                  <a:latin typeface="Arial"/>
                  <a:cs typeface="Arial"/>
                </a:rPr>
                <a:t>300,000</a:t>
              </a:r>
            </a:p>
            <a:p>
              <a:pPr algn="ctr"/>
              <a:r>
                <a:rPr lang="en-US" sz="1100" dirty="0">
                  <a:solidFill>
                    <a:schemeClr val="bg1"/>
                  </a:solidFill>
                  <a:latin typeface="Arial"/>
                  <a:cs typeface="Arial"/>
                </a:rPr>
                <a:t>NSF-supported</a:t>
              </a:r>
            </a:p>
            <a:p>
              <a:pPr algn="ctr"/>
              <a:r>
                <a:rPr lang="en-US" sz="1100" dirty="0">
                  <a:solidFill>
                    <a:schemeClr val="bg1"/>
                  </a:solidFill>
                  <a:latin typeface="Arial"/>
                  <a:cs typeface="Arial"/>
                </a:rPr>
                <a:t>researchers</a:t>
              </a:r>
            </a:p>
          </p:txBody>
        </p:sp>
        <p:pic>
          <p:nvPicPr>
            <p:cNvPr id="14" name="Picture 13"/>
            <p:cNvPicPr>
              <a:picLocks noChangeAspect="1"/>
            </p:cNvPicPr>
            <p:nvPr/>
          </p:nvPicPr>
          <p:blipFill>
            <a:blip r:embed="rId11" cstate="print"/>
            <a:stretch>
              <a:fillRect/>
            </a:stretch>
          </p:blipFill>
          <p:spPr>
            <a:xfrm>
              <a:off x="4495800" y="8673447"/>
              <a:ext cx="694944" cy="694944"/>
            </a:xfrm>
            <a:prstGeom prst="rect">
              <a:avLst/>
            </a:prstGeom>
          </p:spPr>
        </p:pic>
      </p:grpSp>
    </p:spTree>
    <p:extLst>
      <p:ext uri="{BB962C8B-B14F-4D97-AF65-F5344CB8AC3E}">
        <p14:creationId xmlns:p14="http://schemas.microsoft.com/office/powerpoint/2010/main" val="1684756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descr="Image of Ranger rack"/>
          <p:cNvGrpSpPr/>
          <p:nvPr/>
        </p:nvGrpSpPr>
        <p:grpSpPr>
          <a:xfrm>
            <a:off x="6324600" y="5029202"/>
            <a:ext cx="2057400" cy="1405354"/>
            <a:chOff x="6870507" y="5117068"/>
            <a:chExt cx="2057400" cy="1405354"/>
          </a:xfrm>
        </p:grpSpPr>
        <p:grpSp>
          <p:nvGrpSpPr>
            <p:cNvPr id="24" name="Group 23"/>
            <p:cNvGrpSpPr/>
            <p:nvPr/>
          </p:nvGrpSpPr>
          <p:grpSpPr>
            <a:xfrm>
              <a:off x="6870507" y="5181600"/>
              <a:ext cx="2044893" cy="1340822"/>
              <a:chOff x="6870507" y="5181600"/>
              <a:chExt cx="2044893" cy="1340822"/>
            </a:xfrm>
          </p:grpSpPr>
          <p:pic>
            <p:nvPicPr>
              <p:cNvPr id="22" name="Picture 21"/>
              <p:cNvPicPr>
                <a:picLocks noChangeAspect="1"/>
              </p:cNvPicPr>
              <p:nvPr/>
            </p:nvPicPr>
            <p:blipFill>
              <a:blip r:embed="rId3"/>
              <a:stretch>
                <a:fillRect/>
              </a:stretch>
            </p:blipFill>
            <p:spPr>
              <a:xfrm>
                <a:off x="6934200" y="5181600"/>
                <a:ext cx="1981200" cy="1320800"/>
              </a:xfrm>
              <a:prstGeom prst="rect">
                <a:avLst/>
              </a:prstGeom>
            </p:spPr>
          </p:pic>
          <p:sp>
            <p:nvSpPr>
              <p:cNvPr id="23" name="Rectangle 22"/>
              <p:cNvSpPr/>
              <p:nvPr/>
            </p:nvSpPr>
            <p:spPr>
              <a:xfrm>
                <a:off x="6870507" y="6337756"/>
                <a:ext cx="2044149" cy="184666"/>
              </a:xfrm>
              <a:prstGeom prst="rect">
                <a:avLst/>
              </a:prstGeom>
            </p:spPr>
            <p:txBody>
              <a:bodyPr wrap="none">
                <a:spAutoFit/>
              </a:bodyPr>
              <a:lstStyle/>
              <a:p>
                <a:pPr algn="r"/>
                <a:r>
                  <a:rPr lang="en-US" sz="600" dirty="0">
                    <a:solidFill>
                      <a:srgbClr val="FFFFFF"/>
                    </a:solidFill>
                  </a:rPr>
                  <a:t>Image Credit: </a:t>
                </a:r>
                <a:r>
                  <a:rPr lang="en-US" sz="600" i="1" dirty="0">
                    <a:solidFill>
                      <a:srgbClr val="FFFFFF"/>
                    </a:solidFill>
                  </a:rPr>
                  <a:t>TACC, The University of Texas at Austin</a:t>
                </a:r>
                <a:endParaRPr lang="en-US" sz="600" dirty="0">
                  <a:solidFill>
                    <a:srgbClr val="FFFFFF"/>
                  </a:solidFill>
                </a:endParaRPr>
              </a:p>
            </p:txBody>
          </p:sp>
        </p:grpSp>
        <p:sp>
          <p:nvSpPr>
            <p:cNvPr id="25" name="TextBox 24"/>
            <p:cNvSpPr txBox="1"/>
            <p:nvPr/>
          </p:nvSpPr>
          <p:spPr>
            <a:xfrm>
              <a:off x="7784907" y="5117068"/>
              <a:ext cx="1143000" cy="369332"/>
            </a:xfrm>
            <a:prstGeom prst="rect">
              <a:avLst/>
            </a:prstGeom>
            <a:noFill/>
          </p:spPr>
          <p:txBody>
            <a:bodyPr wrap="square" rtlCol="0">
              <a:spAutoFit/>
            </a:bodyPr>
            <a:lstStyle/>
            <a:p>
              <a:pPr algn="r"/>
              <a:r>
                <a:rPr lang="en-US" b="1" dirty="0" smtClean="0">
                  <a:solidFill>
                    <a:schemeClr val="accent2">
                      <a:lumMod val="75000"/>
                    </a:schemeClr>
                  </a:solidFill>
                </a:rPr>
                <a:t>Ranger</a:t>
              </a:r>
              <a:endParaRPr lang="en-US" b="1" dirty="0">
                <a:solidFill>
                  <a:schemeClr val="accent2">
                    <a:lumMod val="75000"/>
                  </a:schemeClr>
                </a:solidFill>
              </a:endParaRPr>
            </a:p>
          </p:txBody>
        </p:sp>
      </p:grpSp>
      <p:sp>
        <p:nvSpPr>
          <p:cNvPr id="2" name="Title 1"/>
          <p:cNvSpPr>
            <a:spLocks noGrp="1"/>
          </p:cNvSpPr>
          <p:nvPr>
            <p:ph type="title"/>
          </p:nvPr>
        </p:nvSpPr>
        <p:spPr>
          <a:xfrm>
            <a:off x="-152406" y="160064"/>
            <a:ext cx="8534406" cy="1015023"/>
          </a:xfrm>
        </p:spPr>
        <p:txBody>
          <a:bodyPr>
            <a:noAutofit/>
          </a:bodyPr>
          <a:lstStyle/>
          <a:p>
            <a:pPr algn="ctr"/>
            <a:r>
              <a:rPr lang="en-US" sz="3600" dirty="0">
                <a:latin typeface="Arial"/>
                <a:cs typeface="Arial"/>
              </a:rPr>
              <a:t>Advanced Computational Infrastructure</a:t>
            </a:r>
          </a:p>
        </p:txBody>
      </p:sp>
      <p:sp>
        <p:nvSpPr>
          <p:cNvPr id="4" name="TextBox 3"/>
          <p:cNvSpPr txBox="1"/>
          <p:nvPr/>
        </p:nvSpPr>
        <p:spPr>
          <a:xfrm>
            <a:off x="228600" y="1143000"/>
            <a:ext cx="8610600" cy="1987525"/>
          </a:xfrm>
          <a:prstGeom prst="rect">
            <a:avLst/>
          </a:prstGeom>
          <a:noFill/>
        </p:spPr>
        <p:txBody>
          <a:bodyPr wrap="square" lIns="91389" tIns="45695" rIns="91389" bIns="45695" rtlCol="0">
            <a:normAutofit fontScale="92500" lnSpcReduction="10000"/>
          </a:bodyPr>
          <a:lstStyle/>
          <a:p>
            <a:r>
              <a:rPr lang="en-US" dirty="0" smtClean="0">
                <a:solidFill>
                  <a:schemeClr val="bg1"/>
                </a:solidFill>
                <a:latin typeface="Arial"/>
                <a:ea typeface="Tahoma" pitchFamily="34" charset="0"/>
                <a:cs typeface="Arial"/>
              </a:rPr>
              <a:t>Program Directors:  Rudi Eigenmann, Bob Chadduck;  (Tom Russell, Irene Lombardo)</a:t>
            </a:r>
          </a:p>
          <a:p>
            <a:pPr marL="285596" indent="-285596">
              <a:buFont typeface="Arial" pitchFamily="34" charset="0"/>
              <a:buChar char="•"/>
            </a:pPr>
            <a:endParaRPr lang="en-US" dirty="0" smtClean="0">
              <a:solidFill>
                <a:schemeClr val="bg1"/>
              </a:solidFill>
              <a:latin typeface="Arial"/>
              <a:ea typeface="Tahoma" pitchFamily="34" charset="0"/>
              <a:cs typeface="Arial"/>
            </a:endParaRPr>
          </a:p>
          <a:p>
            <a:pPr marL="285596" indent="-285596">
              <a:buFont typeface="Arial" pitchFamily="34" charset="0"/>
              <a:buChar char="•"/>
            </a:pPr>
            <a:r>
              <a:rPr lang="en-US" dirty="0" smtClean="0">
                <a:solidFill>
                  <a:schemeClr val="bg1"/>
                </a:solidFill>
                <a:latin typeface="Arial"/>
                <a:ea typeface="Tahoma" pitchFamily="34" charset="0"/>
                <a:cs typeface="Arial"/>
              </a:rPr>
              <a:t>Anticipate and invest in diverse and innovative national scale shared resources, outreach and education complementing campus and other national investments</a:t>
            </a:r>
          </a:p>
          <a:p>
            <a:pPr marL="285596" indent="-285596">
              <a:buFont typeface="Arial" pitchFamily="34" charset="0"/>
              <a:buChar char="•"/>
            </a:pPr>
            <a:endParaRPr lang="en-US" dirty="0" smtClean="0">
              <a:solidFill>
                <a:schemeClr val="bg1"/>
              </a:solidFill>
              <a:latin typeface="Arial"/>
              <a:ea typeface="Tahoma" pitchFamily="34" charset="0"/>
              <a:cs typeface="Arial"/>
            </a:endParaRPr>
          </a:p>
          <a:p>
            <a:pPr marL="285596" indent="-285596">
              <a:buFont typeface="Arial" pitchFamily="34" charset="0"/>
              <a:buChar char="•"/>
            </a:pPr>
            <a:r>
              <a:rPr lang="en-US" dirty="0" smtClean="0">
                <a:solidFill>
                  <a:schemeClr val="bg1"/>
                </a:solidFill>
                <a:latin typeface="Arial"/>
                <a:ea typeface="Tahoma" pitchFamily="34" charset="0"/>
                <a:cs typeface="Arial"/>
              </a:rPr>
              <a:t>Leverage and invest in collaborative flexible “fabrics” dynamically connecting scientific communities with computational resources and services at all scales (campus, regional, national, international)</a:t>
            </a:r>
          </a:p>
        </p:txBody>
      </p:sp>
      <p:pic>
        <p:nvPicPr>
          <p:cNvPr id="12" name="Picture 11" descr="XSEDE logo"/>
          <p:cNvPicPr>
            <a:picLocks noChangeAspect="1"/>
          </p:cNvPicPr>
          <p:nvPr/>
        </p:nvPicPr>
        <p:blipFill>
          <a:blip r:embed="rId4"/>
          <a:stretch>
            <a:fillRect/>
          </a:stretch>
        </p:blipFill>
        <p:spPr>
          <a:xfrm rot="20718023">
            <a:off x="864632" y="5094310"/>
            <a:ext cx="2057400" cy="779015"/>
          </a:xfrm>
          <a:prstGeom prst="rect">
            <a:avLst/>
          </a:prstGeom>
        </p:spPr>
      </p:pic>
      <p:grpSp>
        <p:nvGrpSpPr>
          <p:cNvPr id="28" name="Group 27" descr="Image of Stampede computer rack"/>
          <p:cNvGrpSpPr/>
          <p:nvPr/>
        </p:nvGrpSpPr>
        <p:grpSpPr>
          <a:xfrm>
            <a:off x="4800601" y="3657602"/>
            <a:ext cx="2286001" cy="1480066"/>
            <a:chOff x="5410200" y="4038600"/>
            <a:chExt cx="2286001" cy="1480066"/>
          </a:xfrm>
        </p:grpSpPr>
        <p:grpSp>
          <p:nvGrpSpPr>
            <p:cNvPr id="16" name="Group 15"/>
            <p:cNvGrpSpPr/>
            <p:nvPr/>
          </p:nvGrpSpPr>
          <p:grpSpPr>
            <a:xfrm>
              <a:off x="5410200" y="4038600"/>
              <a:ext cx="2286001" cy="1480066"/>
              <a:chOff x="6477000" y="3962400"/>
              <a:chExt cx="2286001" cy="1480066"/>
            </a:xfrm>
          </p:grpSpPr>
          <p:pic>
            <p:nvPicPr>
              <p:cNvPr id="10" name="Picture 9"/>
              <p:cNvPicPr>
                <a:picLocks noChangeAspect="1"/>
              </p:cNvPicPr>
              <p:nvPr/>
            </p:nvPicPr>
            <p:blipFill>
              <a:blip r:embed="rId5"/>
              <a:stretch>
                <a:fillRect/>
              </a:stretch>
            </p:blipFill>
            <p:spPr>
              <a:xfrm>
                <a:off x="6477000" y="3962400"/>
                <a:ext cx="2209800" cy="1473200"/>
              </a:xfrm>
              <a:prstGeom prst="rect">
                <a:avLst/>
              </a:prstGeom>
            </p:spPr>
          </p:pic>
          <p:sp>
            <p:nvSpPr>
              <p:cNvPr id="11" name="Rectangle 10"/>
              <p:cNvSpPr/>
              <p:nvPr/>
            </p:nvSpPr>
            <p:spPr>
              <a:xfrm>
                <a:off x="7885838" y="5257800"/>
                <a:ext cx="877163" cy="184666"/>
              </a:xfrm>
              <a:prstGeom prst="rect">
                <a:avLst/>
              </a:prstGeom>
            </p:spPr>
            <p:txBody>
              <a:bodyPr wrap="none">
                <a:spAutoFit/>
              </a:bodyPr>
              <a:lstStyle/>
              <a:p>
                <a:pPr algn="r"/>
                <a:r>
                  <a:rPr lang="en-US" sz="600" dirty="0"/>
                  <a:t>Image Credit: </a:t>
                </a:r>
                <a:r>
                  <a:rPr lang="en-US" sz="600" i="1" dirty="0"/>
                  <a:t>TACC</a:t>
                </a:r>
                <a:endParaRPr lang="en-US" sz="600" dirty="0"/>
              </a:p>
            </p:txBody>
          </p:sp>
        </p:grpSp>
        <p:sp>
          <p:nvSpPr>
            <p:cNvPr id="36" name="TextBox 35"/>
            <p:cNvSpPr txBox="1"/>
            <p:nvPr/>
          </p:nvSpPr>
          <p:spPr>
            <a:xfrm>
              <a:off x="6248400" y="5105400"/>
              <a:ext cx="1295400" cy="338554"/>
            </a:xfrm>
            <a:prstGeom prst="rect">
              <a:avLst/>
            </a:prstGeom>
            <a:noFill/>
          </p:spPr>
          <p:txBody>
            <a:bodyPr wrap="square" rtlCol="0">
              <a:spAutoFit/>
            </a:bodyPr>
            <a:lstStyle/>
            <a:p>
              <a:pPr algn="r"/>
              <a:r>
                <a:rPr lang="en-US" sz="1600" b="1" dirty="0">
                  <a:solidFill>
                    <a:schemeClr val="accent2">
                      <a:lumMod val="75000"/>
                    </a:schemeClr>
                  </a:solidFill>
                </a:rPr>
                <a:t>Stampede</a:t>
              </a:r>
            </a:p>
          </p:txBody>
        </p:sp>
      </p:grpSp>
      <p:grpSp>
        <p:nvGrpSpPr>
          <p:cNvPr id="31" name="Group 30" descr="Image of Blue Waters building"/>
          <p:cNvGrpSpPr/>
          <p:nvPr/>
        </p:nvGrpSpPr>
        <p:grpSpPr>
          <a:xfrm>
            <a:off x="3200400" y="4494893"/>
            <a:ext cx="2530410" cy="2363109"/>
            <a:chOff x="-2286000" y="2590800"/>
            <a:chExt cx="2530410" cy="2363109"/>
          </a:xfrm>
        </p:grpSpPr>
        <p:pic>
          <p:nvPicPr>
            <p:cNvPr id="4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0" y="2590800"/>
              <a:ext cx="2530410" cy="2363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133600" y="4344309"/>
              <a:ext cx="2057400" cy="184666"/>
            </a:xfrm>
            <a:prstGeom prst="rect">
              <a:avLst/>
            </a:prstGeom>
          </p:spPr>
          <p:txBody>
            <a:bodyPr wrap="square">
              <a:spAutoFit/>
            </a:bodyPr>
            <a:lstStyle/>
            <a:p>
              <a:r>
                <a:rPr lang="en-US" sz="600" dirty="0">
                  <a:solidFill>
                    <a:schemeClr val="bg1"/>
                  </a:solidFill>
                </a:rPr>
                <a:t>Image Credit: </a:t>
              </a:r>
              <a:r>
                <a:rPr lang="en-US" sz="600" i="1" dirty="0">
                  <a:solidFill>
                    <a:schemeClr val="bg1"/>
                  </a:solidFill>
                </a:rPr>
                <a:t>NCSA/University of Illinois</a:t>
              </a:r>
              <a:endParaRPr lang="en-US" sz="600" dirty="0">
                <a:solidFill>
                  <a:schemeClr val="bg1"/>
                </a:solidFill>
              </a:endParaRPr>
            </a:p>
          </p:txBody>
        </p:sp>
        <p:sp>
          <p:nvSpPr>
            <p:cNvPr id="33" name="TextBox 32"/>
            <p:cNvSpPr txBox="1"/>
            <p:nvPr/>
          </p:nvSpPr>
          <p:spPr>
            <a:xfrm>
              <a:off x="-1524000" y="2743200"/>
              <a:ext cx="1447800" cy="646331"/>
            </a:xfrm>
            <a:prstGeom prst="rect">
              <a:avLst/>
            </a:prstGeom>
            <a:noFill/>
          </p:spPr>
          <p:txBody>
            <a:bodyPr wrap="square" rtlCol="0">
              <a:spAutoFit/>
            </a:bodyPr>
            <a:lstStyle/>
            <a:p>
              <a:pPr algn="ctr"/>
              <a:r>
                <a:rPr lang="en-US" b="1" dirty="0" smtClean="0">
                  <a:solidFill>
                    <a:schemeClr val="accent2">
                      <a:lumMod val="75000"/>
                    </a:schemeClr>
                  </a:solidFill>
                </a:rPr>
                <a:t>Blue Waters</a:t>
              </a:r>
              <a:endParaRPr lang="en-US" b="1" dirty="0">
                <a:solidFill>
                  <a:schemeClr val="accent2">
                    <a:lumMod val="75000"/>
                  </a:schemeClr>
                </a:solidFill>
              </a:endParaRPr>
            </a:p>
          </p:txBody>
        </p:sp>
      </p:grpSp>
      <p:grpSp>
        <p:nvGrpSpPr>
          <p:cNvPr id="29" name="Group 28" descr="Image of wires from Gordon"/>
          <p:cNvGrpSpPr/>
          <p:nvPr/>
        </p:nvGrpSpPr>
        <p:grpSpPr>
          <a:xfrm>
            <a:off x="1524000" y="3442158"/>
            <a:ext cx="2286000" cy="1403866"/>
            <a:chOff x="3124200" y="5029200"/>
            <a:chExt cx="2286000" cy="1403866"/>
          </a:xfrm>
        </p:grpSpPr>
        <p:grpSp>
          <p:nvGrpSpPr>
            <p:cNvPr id="15" name="Group 14"/>
            <p:cNvGrpSpPr/>
            <p:nvPr/>
          </p:nvGrpSpPr>
          <p:grpSpPr>
            <a:xfrm>
              <a:off x="3124200" y="5029200"/>
              <a:ext cx="2286000" cy="1403866"/>
              <a:chOff x="3962400" y="4419600"/>
              <a:chExt cx="2286000" cy="1403866"/>
            </a:xfrm>
          </p:grpSpPr>
          <p:pic>
            <p:nvPicPr>
              <p:cNvPr id="13" name="Picture 12"/>
              <p:cNvPicPr>
                <a:picLocks noChangeAspect="1"/>
              </p:cNvPicPr>
              <p:nvPr/>
            </p:nvPicPr>
            <p:blipFill>
              <a:blip r:embed="rId7"/>
              <a:stretch>
                <a:fillRect/>
              </a:stretch>
            </p:blipFill>
            <p:spPr>
              <a:xfrm>
                <a:off x="4038600" y="4419600"/>
                <a:ext cx="2209800" cy="1389017"/>
              </a:xfrm>
              <a:prstGeom prst="rect">
                <a:avLst/>
              </a:prstGeom>
            </p:spPr>
          </p:pic>
          <p:sp>
            <p:nvSpPr>
              <p:cNvPr id="14" name="Rectangle 13"/>
              <p:cNvSpPr/>
              <p:nvPr/>
            </p:nvSpPr>
            <p:spPr>
              <a:xfrm>
                <a:off x="3962400" y="5638800"/>
                <a:ext cx="2286000" cy="184666"/>
              </a:xfrm>
              <a:prstGeom prst="rect">
                <a:avLst/>
              </a:prstGeom>
            </p:spPr>
            <p:txBody>
              <a:bodyPr wrap="square">
                <a:spAutoFit/>
              </a:bodyPr>
              <a:lstStyle/>
              <a:p>
                <a:r>
                  <a:rPr lang="en-US" sz="600" dirty="0">
                    <a:solidFill>
                      <a:schemeClr val="bg1"/>
                    </a:solidFill>
                  </a:rPr>
                  <a:t>Image Credit: </a:t>
                </a:r>
                <a:r>
                  <a:rPr lang="en-US" sz="600" i="1" dirty="0">
                    <a:solidFill>
                      <a:schemeClr val="bg1"/>
                    </a:solidFill>
                  </a:rPr>
                  <a:t>UC San Diego Publications/Erik Jepsen</a:t>
                </a:r>
                <a:endParaRPr lang="en-US" sz="600" dirty="0">
                  <a:solidFill>
                    <a:schemeClr val="bg1"/>
                  </a:solidFill>
                </a:endParaRPr>
              </a:p>
            </p:txBody>
          </p:sp>
        </p:grpSp>
        <p:sp>
          <p:nvSpPr>
            <p:cNvPr id="38" name="TextBox 37"/>
            <p:cNvSpPr txBox="1"/>
            <p:nvPr/>
          </p:nvSpPr>
          <p:spPr>
            <a:xfrm rot="16200000">
              <a:off x="2788075" y="5580769"/>
              <a:ext cx="1041581" cy="369332"/>
            </a:xfrm>
            <a:prstGeom prst="rect">
              <a:avLst/>
            </a:prstGeom>
            <a:noFill/>
          </p:spPr>
          <p:txBody>
            <a:bodyPr wrap="square" rtlCol="0">
              <a:spAutoFit/>
            </a:bodyPr>
            <a:lstStyle/>
            <a:p>
              <a:pPr algn="r"/>
              <a:r>
                <a:rPr lang="en-US" b="1" dirty="0" smtClean="0">
                  <a:solidFill>
                    <a:schemeClr val="accent2">
                      <a:lumMod val="75000"/>
                    </a:schemeClr>
                  </a:solidFill>
                </a:rPr>
                <a:t>Gordon</a:t>
              </a:r>
              <a:endParaRPr lang="en-US" b="1" dirty="0">
                <a:solidFill>
                  <a:schemeClr val="accent2">
                    <a:lumMod val="75000"/>
                  </a:schemeClr>
                </a:solidFill>
              </a:endParaRPr>
            </a:p>
          </p:txBody>
        </p:sp>
      </p:grpSp>
    </p:spTree>
    <p:extLst>
      <p:ext uri="{BB962C8B-B14F-4D97-AF65-F5344CB8AC3E}">
        <p14:creationId xmlns:p14="http://schemas.microsoft.com/office/powerpoint/2010/main" val="3237701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381000"/>
            <a:ext cx="7981950" cy="1044388"/>
          </a:xfrm>
        </p:spPr>
        <p:txBody>
          <a:bodyPr/>
          <a:lstStyle/>
          <a:p>
            <a:r>
              <a:rPr lang="en-US" sz="2800" b="1" dirty="0" smtClean="0"/>
              <a:t>In 2012 NSF published its Advanced Computing Infrastructure Vision and Strategy  (12-051)</a:t>
            </a:r>
            <a:endParaRPr lang="en-US" sz="2800" b="1" dirty="0"/>
          </a:p>
        </p:txBody>
      </p:sp>
      <p:sp>
        <p:nvSpPr>
          <p:cNvPr id="3" name="Content Placeholder 2"/>
          <p:cNvSpPr>
            <a:spLocks noGrp="1"/>
          </p:cNvSpPr>
          <p:nvPr>
            <p:ph idx="1"/>
          </p:nvPr>
        </p:nvSpPr>
        <p:spPr>
          <a:xfrm>
            <a:off x="457200" y="1676400"/>
            <a:ext cx="8229601" cy="4361330"/>
          </a:xfrm>
        </p:spPr>
        <p:txBody>
          <a:bodyPr>
            <a:normAutofit fontScale="92500"/>
          </a:bodyPr>
          <a:lstStyle/>
          <a:p>
            <a:r>
              <a:rPr lang="en-US" dirty="0" smtClean="0"/>
              <a:t>Vision:  Position and support the entire spectrum of NSF-funded communities at the cutting edge of advanced computing technologies, hard, and software</a:t>
            </a:r>
          </a:p>
          <a:p>
            <a:r>
              <a:rPr lang="en-US" dirty="0" smtClean="0"/>
              <a:t>Strategies</a:t>
            </a:r>
          </a:p>
          <a:p>
            <a:pPr lvl="1"/>
            <a:r>
              <a:rPr lang="en-US" dirty="0" smtClean="0"/>
              <a:t>Foundational research to full exploit parallelism and concurrency</a:t>
            </a:r>
          </a:p>
          <a:p>
            <a:pPr lvl="1"/>
            <a:r>
              <a:rPr lang="en-US" dirty="0" smtClean="0"/>
              <a:t>Application research and development in use of high-end computing resources</a:t>
            </a:r>
          </a:p>
          <a:p>
            <a:pPr lvl="1"/>
            <a:r>
              <a:rPr lang="en-US" dirty="0" smtClean="0"/>
              <a:t>Building, testing and deploying resources into a collaborative ecosystem</a:t>
            </a:r>
          </a:p>
          <a:p>
            <a:pPr lvl="1"/>
            <a:r>
              <a:rPr lang="en-US" dirty="0" smtClean="0"/>
              <a:t>Development of comprehensive education and workforce programs</a:t>
            </a:r>
          </a:p>
          <a:p>
            <a:pPr lvl="1"/>
            <a:r>
              <a:rPr lang="en-US" dirty="0" smtClean="0"/>
              <a:t>Development of transformational and grand challenge communities </a:t>
            </a:r>
            <a:endParaRPr lang="en-US" dirty="0"/>
          </a:p>
        </p:txBody>
      </p:sp>
      <p:sp>
        <p:nvSpPr>
          <p:cNvPr id="4" name="Date Placeholder 3"/>
          <p:cNvSpPr>
            <a:spLocks noGrp="1"/>
          </p:cNvSpPr>
          <p:nvPr>
            <p:ph type="dt" sz="half" idx="10"/>
          </p:nvPr>
        </p:nvSpPr>
        <p:spPr/>
        <p:txBody>
          <a:bodyPr/>
          <a:lstStyle/>
          <a:p>
            <a:fld id="{0DADC43B-98B5-4E18-B31C-87ACC5590D4D}" type="datetime1">
              <a:rPr lang="en-US" smtClean="0">
                <a:solidFill>
                  <a:srgbClr val="38ABED"/>
                </a:solidFill>
              </a:rPr>
              <a:t>9/24/2014</a:t>
            </a:fld>
            <a:endParaRPr lang="en-US">
              <a:solidFill>
                <a:srgbClr val="38ABED"/>
              </a:solidFill>
            </a:endParaRPr>
          </a:p>
        </p:txBody>
      </p:sp>
    </p:spTree>
    <p:extLst>
      <p:ext uri="{BB962C8B-B14F-4D97-AF65-F5344CB8AC3E}">
        <p14:creationId xmlns:p14="http://schemas.microsoft.com/office/powerpoint/2010/main" val="7281831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646" y="228600"/>
            <a:ext cx="7701901" cy="1143000"/>
          </a:xfrm>
        </p:spPr>
        <p:txBody>
          <a:bodyPr>
            <a:noAutofit/>
          </a:bodyPr>
          <a:lstStyle/>
          <a:p>
            <a:r>
              <a:rPr lang="en-US" sz="3600" b="1" dirty="0" smtClean="0"/>
              <a:t>In 2013 Major Computing NSF Computing Infrastructure deployed</a:t>
            </a:r>
            <a:endParaRPr lang="en-US" sz="3600" b="1" dirty="0"/>
          </a:p>
        </p:txBody>
      </p:sp>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646" y="1065593"/>
            <a:ext cx="4135954" cy="28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4" cstate="print"/>
          <a:srcRect/>
          <a:stretch>
            <a:fillRect/>
          </a:stretch>
        </p:blipFill>
        <p:spPr bwMode="auto">
          <a:xfrm>
            <a:off x="2743202" y="3814520"/>
            <a:ext cx="2978343" cy="2234551"/>
          </a:xfrm>
          <a:prstGeom prst="rect">
            <a:avLst/>
          </a:prstGeom>
          <a:ln>
            <a:noFill/>
          </a:ln>
          <a:effectLst>
            <a:outerShdw blurRad="292100" dist="139700" dir="2700000" algn="tl" rotWithShape="0">
              <a:srgbClr val="333333">
                <a:alpha val="65000"/>
              </a:srgbClr>
            </a:outerShdw>
          </a:effectLst>
        </p:spPr>
      </p:pic>
      <p:sp>
        <p:nvSpPr>
          <p:cNvPr id="15" name="Content Placeholder 6"/>
          <p:cNvSpPr txBox="1">
            <a:spLocks/>
          </p:cNvSpPr>
          <p:nvPr/>
        </p:nvSpPr>
        <p:spPr>
          <a:xfrm>
            <a:off x="2758786" y="6050363"/>
            <a:ext cx="2971800" cy="838200"/>
          </a:xfrm>
          <a:prstGeom prst="rect">
            <a:avLst/>
          </a:prstGeom>
        </p:spPr>
        <p:txBody>
          <a:bodyPr vert="horz" lIns="91426" tIns="45714" rIns="91426" bIns="45714"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700" b="1" dirty="0" smtClean="0">
                <a:solidFill>
                  <a:schemeClr val="bg1"/>
                </a:solidFill>
                <a:latin typeface="Arial"/>
                <a:cs typeface="Arial"/>
              </a:rPr>
              <a:t>NCAR/ Wyoming Supercomputing Center</a:t>
            </a:r>
          </a:p>
        </p:txBody>
      </p:sp>
      <p:grpSp>
        <p:nvGrpSpPr>
          <p:cNvPr id="17" name="Group 16" descr="Image of computer racks at Stampede"/>
          <p:cNvGrpSpPr/>
          <p:nvPr/>
        </p:nvGrpSpPr>
        <p:grpSpPr>
          <a:xfrm>
            <a:off x="5105400" y="1371600"/>
            <a:ext cx="3276600" cy="2186706"/>
            <a:chOff x="6477000" y="3962400"/>
            <a:chExt cx="2209800" cy="1496845"/>
          </a:xfrm>
        </p:grpSpPr>
        <p:pic>
          <p:nvPicPr>
            <p:cNvPr id="18" name="Picture 17"/>
            <p:cNvPicPr>
              <a:picLocks noChangeAspect="1"/>
            </p:cNvPicPr>
            <p:nvPr/>
          </p:nvPicPr>
          <p:blipFill>
            <a:blip r:embed="rId5"/>
            <a:stretch>
              <a:fillRect/>
            </a:stretch>
          </p:blipFill>
          <p:spPr>
            <a:xfrm>
              <a:off x="6477000" y="3962400"/>
              <a:ext cx="2209800" cy="1473200"/>
            </a:xfrm>
            <a:prstGeom prst="rect">
              <a:avLst/>
            </a:prstGeom>
          </p:spPr>
        </p:pic>
        <p:sp>
          <p:nvSpPr>
            <p:cNvPr id="19" name="Rectangle 18"/>
            <p:cNvSpPr/>
            <p:nvPr/>
          </p:nvSpPr>
          <p:spPr>
            <a:xfrm>
              <a:off x="7928930" y="5311769"/>
              <a:ext cx="747253" cy="147476"/>
            </a:xfrm>
            <a:prstGeom prst="rect">
              <a:avLst/>
            </a:prstGeom>
          </p:spPr>
          <p:txBody>
            <a:bodyPr wrap="none">
              <a:spAutoFit/>
            </a:bodyPr>
            <a:lstStyle/>
            <a:p>
              <a:pPr algn="r"/>
              <a:r>
                <a:rPr lang="en-US" sz="800" kern="1200" dirty="0" smtClean="0"/>
                <a:t>Image Credit</a:t>
              </a:r>
              <a:r>
                <a:rPr lang="en-US" sz="800" kern="1200" dirty="0"/>
                <a:t>: </a:t>
              </a:r>
              <a:r>
                <a:rPr lang="en-US" sz="800" i="1" kern="1200" dirty="0"/>
                <a:t>TACC</a:t>
              </a:r>
              <a:endParaRPr lang="en-US" sz="800" kern="1200" dirty="0"/>
            </a:p>
          </p:txBody>
        </p:sp>
      </p:grpSp>
      <p:sp>
        <p:nvSpPr>
          <p:cNvPr id="12" name="Content Placeholder 6"/>
          <p:cNvSpPr txBox="1">
            <a:spLocks/>
          </p:cNvSpPr>
          <p:nvPr/>
        </p:nvSpPr>
        <p:spPr>
          <a:xfrm>
            <a:off x="5486400" y="3528682"/>
            <a:ext cx="2438400" cy="738519"/>
          </a:xfrm>
          <a:prstGeom prst="rect">
            <a:avLst/>
          </a:prstGeom>
        </p:spPr>
        <p:txBody>
          <a:bodyPr vert="horz" lIns="91426" tIns="45714" rIns="91426" bIns="45714"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700" b="1" dirty="0">
                <a:solidFill>
                  <a:schemeClr val="bg1"/>
                </a:solidFill>
                <a:latin typeface="Arial"/>
                <a:cs typeface="Arial"/>
              </a:rPr>
              <a:t>Stampede</a:t>
            </a:r>
            <a:r>
              <a:rPr lang="en-US" sz="1700" b="1" dirty="0" smtClean="0">
                <a:solidFill>
                  <a:schemeClr val="bg1"/>
                </a:solidFill>
                <a:latin typeface="Arial"/>
                <a:cs typeface="Arial"/>
              </a:rPr>
              <a:t>, UT Austin</a:t>
            </a:r>
            <a:endParaRPr lang="en-US" sz="1700" b="1" dirty="0">
              <a:solidFill>
                <a:schemeClr val="bg1"/>
              </a:solidFill>
              <a:latin typeface="Arial"/>
              <a:cs typeface="Arial"/>
            </a:endParaRPr>
          </a:p>
        </p:txBody>
      </p:sp>
      <p:sp>
        <p:nvSpPr>
          <p:cNvPr id="20" name="Rectangle 19"/>
          <p:cNvSpPr/>
          <p:nvPr/>
        </p:nvSpPr>
        <p:spPr>
          <a:xfrm>
            <a:off x="457200" y="3048000"/>
            <a:ext cx="2362200" cy="215444"/>
          </a:xfrm>
          <a:prstGeom prst="rect">
            <a:avLst/>
          </a:prstGeom>
        </p:spPr>
        <p:txBody>
          <a:bodyPr wrap="square">
            <a:spAutoFit/>
          </a:bodyPr>
          <a:lstStyle/>
          <a:p>
            <a:r>
              <a:rPr lang="en-US" sz="800" dirty="0" smtClean="0">
                <a:solidFill>
                  <a:schemeClr val="bg1"/>
                </a:solidFill>
              </a:rPr>
              <a:t>Image Credits: </a:t>
            </a:r>
            <a:r>
              <a:rPr lang="en-US" sz="800" dirty="0">
                <a:solidFill>
                  <a:schemeClr val="bg1"/>
                </a:solidFill>
              </a:rPr>
              <a:t>NCSA</a:t>
            </a:r>
            <a:r>
              <a:rPr lang="en-US" sz="800" dirty="0" smtClean="0">
                <a:solidFill>
                  <a:schemeClr val="bg1"/>
                </a:solidFill>
              </a:rPr>
              <a:t>/University </a:t>
            </a:r>
            <a:r>
              <a:rPr lang="en-US" sz="800" dirty="0">
                <a:solidFill>
                  <a:schemeClr val="bg1"/>
                </a:solidFill>
              </a:rPr>
              <a:t>of Illinois</a:t>
            </a:r>
          </a:p>
        </p:txBody>
      </p:sp>
      <p:sp>
        <p:nvSpPr>
          <p:cNvPr id="8" name="Content Placeholder 6"/>
          <p:cNvSpPr txBox="1">
            <a:spLocks/>
          </p:cNvSpPr>
          <p:nvPr/>
        </p:nvSpPr>
        <p:spPr>
          <a:xfrm>
            <a:off x="533400" y="3429000"/>
            <a:ext cx="3276600" cy="838200"/>
          </a:xfrm>
          <a:prstGeom prst="rect">
            <a:avLst/>
          </a:prstGeom>
        </p:spPr>
        <p:txBody>
          <a:bodyPr vert="horz" lIns="91426" tIns="45714" rIns="91426" bIns="45714"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700" b="1" dirty="0" smtClean="0">
                <a:solidFill>
                  <a:schemeClr val="bg1"/>
                </a:solidFill>
                <a:latin typeface="Arial"/>
                <a:cs typeface="Arial"/>
              </a:rPr>
              <a:t>Blue Waters, UIUC</a:t>
            </a:r>
          </a:p>
        </p:txBody>
      </p:sp>
    </p:spTree>
    <p:extLst>
      <p:ext uri="{BB962C8B-B14F-4D97-AF65-F5344CB8AC3E}">
        <p14:creationId xmlns:p14="http://schemas.microsoft.com/office/powerpoint/2010/main" val="616043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762" y="0"/>
            <a:ext cx="8915400" cy="1158788"/>
          </a:xfrm>
        </p:spPr>
        <p:txBody>
          <a:bodyPr>
            <a:noAutofit/>
          </a:bodyPr>
          <a:lstStyle/>
          <a:p>
            <a:r>
              <a:rPr lang="en-US" sz="2400" dirty="0" smtClean="0"/>
              <a:t>Blue Waters:  Grand Challenge Computational Science/ Engineering through Sustained Petascale Performance </a:t>
            </a:r>
            <a:endParaRPr lang="en-US" sz="2400" dirty="0"/>
          </a:p>
        </p:txBody>
      </p:sp>
      <p:sp>
        <p:nvSpPr>
          <p:cNvPr id="3" name="Slide Number Placeholder 2"/>
          <p:cNvSpPr>
            <a:spLocks noGrp="1"/>
          </p:cNvSpPr>
          <p:nvPr>
            <p:ph type="sldNum" sz="quarter" idx="12"/>
          </p:nvPr>
        </p:nvSpPr>
        <p:spPr/>
        <p:txBody>
          <a:bodyPr/>
          <a:lstStyle/>
          <a:p>
            <a:fld id="{93A57BB6-E640-4666-821B-D342D78CCABF}" type="slidenum">
              <a:rPr lang="en-US" smtClean="0">
                <a:solidFill>
                  <a:prstClr val="black">
                    <a:tint val="75000"/>
                  </a:prstClr>
                </a:solidFill>
              </a:rPr>
              <a:pPr/>
              <a:t>23</a:t>
            </a:fld>
            <a:endParaRPr lang="en-US">
              <a:solidFill>
                <a:prstClr val="black">
                  <a:tint val="75000"/>
                </a:prstClr>
              </a:solidFill>
            </a:endParaRPr>
          </a:p>
        </p:txBody>
      </p:sp>
      <p:pic>
        <p:nvPicPr>
          <p:cNvPr id="5" name="Picture 4"/>
          <p:cNvPicPr>
            <a:picLocks noChangeAspect="1"/>
          </p:cNvPicPr>
          <p:nvPr/>
        </p:nvPicPr>
        <p:blipFill>
          <a:blip r:embed="rId3"/>
          <a:stretch>
            <a:fillRect/>
          </a:stretch>
        </p:blipFill>
        <p:spPr>
          <a:xfrm>
            <a:off x="3816252" y="1493745"/>
            <a:ext cx="3412381" cy="2362249"/>
          </a:xfrm>
          <a:prstGeom prst="rect">
            <a:avLst/>
          </a:prstGeom>
        </p:spPr>
      </p:pic>
      <p:pic>
        <p:nvPicPr>
          <p:cNvPr id="8" name="Picture 7"/>
          <p:cNvPicPr>
            <a:picLocks noChangeAspect="1"/>
          </p:cNvPicPr>
          <p:nvPr/>
        </p:nvPicPr>
        <p:blipFill>
          <a:blip r:embed="rId4"/>
          <a:stretch>
            <a:fillRect/>
          </a:stretch>
        </p:blipFill>
        <p:spPr>
          <a:xfrm>
            <a:off x="228600" y="1702569"/>
            <a:ext cx="2809235" cy="2106926"/>
          </a:xfrm>
          <a:prstGeom prst="rect">
            <a:avLst/>
          </a:prstGeom>
        </p:spPr>
      </p:pic>
      <p:sp>
        <p:nvSpPr>
          <p:cNvPr id="13" name="TextBox 12"/>
          <p:cNvSpPr txBox="1"/>
          <p:nvPr/>
        </p:nvSpPr>
        <p:spPr>
          <a:xfrm>
            <a:off x="713734" y="1333237"/>
            <a:ext cx="1838965" cy="369332"/>
          </a:xfrm>
          <a:prstGeom prst="rect">
            <a:avLst/>
          </a:prstGeom>
          <a:noFill/>
        </p:spPr>
        <p:txBody>
          <a:bodyPr wrap="none" rtlCol="0">
            <a:spAutoFit/>
          </a:bodyPr>
          <a:lstStyle/>
          <a:p>
            <a:pPr fontAlgn="auto">
              <a:spcBef>
                <a:spcPts val="0"/>
              </a:spcBef>
              <a:spcAft>
                <a:spcPts val="0"/>
              </a:spcAft>
            </a:pPr>
            <a:r>
              <a:rPr lang="en-US" dirty="0" smtClean="0">
                <a:solidFill>
                  <a:schemeClr val="bg1"/>
                </a:solidFill>
                <a:latin typeface="Calibri"/>
              </a:rPr>
              <a:t>UIUC Data Center</a:t>
            </a:r>
            <a:endParaRPr lang="en-US" dirty="0">
              <a:solidFill>
                <a:schemeClr val="bg1"/>
              </a:solidFill>
              <a:latin typeface="Calibri"/>
            </a:endParaRPr>
          </a:p>
        </p:txBody>
      </p:sp>
      <p:sp>
        <p:nvSpPr>
          <p:cNvPr id="14" name="TextBox 13"/>
          <p:cNvSpPr txBox="1"/>
          <p:nvPr/>
        </p:nvSpPr>
        <p:spPr>
          <a:xfrm>
            <a:off x="3992324" y="1148571"/>
            <a:ext cx="4094069" cy="369332"/>
          </a:xfrm>
          <a:prstGeom prst="rect">
            <a:avLst/>
          </a:prstGeom>
          <a:noFill/>
        </p:spPr>
        <p:txBody>
          <a:bodyPr wrap="none" rtlCol="0">
            <a:spAutoFit/>
          </a:bodyPr>
          <a:lstStyle/>
          <a:p>
            <a:pPr fontAlgn="auto">
              <a:spcBef>
                <a:spcPts val="0"/>
              </a:spcBef>
              <a:spcAft>
                <a:spcPts val="0"/>
              </a:spcAft>
            </a:pPr>
            <a:r>
              <a:rPr lang="en-US" dirty="0" smtClean="0">
                <a:solidFill>
                  <a:schemeClr val="bg1"/>
                </a:solidFill>
                <a:latin typeface="Calibri"/>
              </a:rPr>
              <a:t> Cray XE6/XK7 accepted December, 2012</a:t>
            </a:r>
            <a:endParaRPr lang="en-US" dirty="0">
              <a:solidFill>
                <a:schemeClr val="bg1"/>
              </a:solidFill>
              <a:latin typeface="Calibri"/>
            </a:endParaRPr>
          </a:p>
        </p:txBody>
      </p:sp>
      <p:pic>
        <p:nvPicPr>
          <p:cNvPr id="10"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4436723"/>
            <a:ext cx="3505200" cy="234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602595" y="5929986"/>
            <a:ext cx="3581400" cy="855611"/>
          </a:xfrm>
          <a:prstGeom prst="rect">
            <a:avLst/>
          </a:prstGeom>
        </p:spPr>
        <p:txBody>
          <a:bodyPr wrap="square">
            <a:normAutofit fontScale="85000" lnSpcReduction="20000"/>
          </a:bodyPr>
          <a:lstStyle/>
          <a:p>
            <a:pPr fontAlgn="auto">
              <a:spcBef>
                <a:spcPts val="0"/>
              </a:spcBef>
              <a:spcAft>
                <a:spcPts val="0"/>
              </a:spcAft>
            </a:pPr>
            <a:r>
              <a:rPr lang="en-US" dirty="0">
                <a:solidFill>
                  <a:schemeClr val="bg1"/>
                </a:solidFill>
                <a:latin typeface="Calibri"/>
              </a:rPr>
              <a:t>Credit: </a:t>
            </a:r>
            <a:r>
              <a:rPr lang="en-US" i="1" dirty="0">
                <a:solidFill>
                  <a:schemeClr val="bg1"/>
                </a:solidFill>
                <a:latin typeface="Calibri"/>
              </a:rPr>
              <a:t>Theoretical and Computational Biophysics Group (www.ks.uiuc.edu), Beckman Institute for Advanced Science and Technology, UIUC</a:t>
            </a:r>
            <a:endParaRPr lang="en-US" dirty="0">
              <a:solidFill>
                <a:schemeClr val="bg1"/>
              </a:solidFill>
              <a:latin typeface="Calibri"/>
            </a:endParaRPr>
          </a:p>
        </p:txBody>
      </p:sp>
      <p:pic>
        <p:nvPicPr>
          <p:cNvPr id="1026" name="Picture 2" descr="F:\HPCUserForum\capsid1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47636" y="3994546"/>
            <a:ext cx="2838757" cy="18869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435635" y="4032141"/>
            <a:ext cx="1207446" cy="369332"/>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Calibri"/>
              </a:rPr>
              <a:t> May, 2013</a:t>
            </a:r>
            <a:endParaRPr lang="en-US" dirty="0">
              <a:solidFill>
                <a:prstClr val="black"/>
              </a:solidFill>
              <a:latin typeface="Calibri"/>
            </a:endParaRPr>
          </a:p>
        </p:txBody>
      </p:sp>
      <p:sp>
        <p:nvSpPr>
          <p:cNvPr id="16" name="TextBox 15"/>
          <p:cNvSpPr txBox="1"/>
          <p:nvPr/>
        </p:nvSpPr>
        <p:spPr>
          <a:xfrm>
            <a:off x="259976" y="3994546"/>
            <a:ext cx="3059748" cy="369332"/>
          </a:xfrm>
          <a:prstGeom prst="rect">
            <a:avLst/>
          </a:prstGeom>
          <a:noFill/>
        </p:spPr>
        <p:txBody>
          <a:bodyPr wrap="none" rtlCol="0">
            <a:spAutoFit/>
          </a:bodyPr>
          <a:lstStyle/>
          <a:p>
            <a:pPr fontAlgn="auto">
              <a:spcBef>
                <a:spcPts val="0"/>
              </a:spcBef>
              <a:spcAft>
                <a:spcPts val="0"/>
              </a:spcAft>
            </a:pPr>
            <a:r>
              <a:rPr lang="en-US" dirty="0" smtClean="0">
                <a:solidFill>
                  <a:schemeClr val="bg1"/>
                </a:solidFill>
                <a:latin typeface="Calibri"/>
              </a:rPr>
              <a:t>Petascale Application Projects</a:t>
            </a:r>
            <a:endParaRPr lang="en-US" dirty="0">
              <a:solidFill>
                <a:schemeClr val="bg1"/>
              </a:solidFill>
              <a:latin typeface="Calibri"/>
            </a:endParaRPr>
          </a:p>
        </p:txBody>
      </p:sp>
      <p:pic>
        <p:nvPicPr>
          <p:cNvPr id="71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1908" y="3142030"/>
            <a:ext cx="942975" cy="116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86049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SFUSER\AppData\Local\Temp\wze2b1\Stampede-Final-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0" y="65088"/>
            <a:ext cx="9144000" cy="792162"/>
          </a:xfrm>
        </p:spPr>
        <p:txBody>
          <a:bodyPr>
            <a:noAutofit/>
          </a:bodyPr>
          <a:lstStyle/>
          <a:p>
            <a:r>
              <a:rPr lang="en-US" sz="2400" dirty="0" smtClean="0"/>
              <a:t>Stampede is both innovative and highly capable, doubling the resource pool for XRAC/XSEDE allocations</a:t>
            </a:r>
            <a:endParaRPr lang="en-US" sz="2400" dirty="0"/>
          </a:p>
        </p:txBody>
      </p:sp>
    </p:spTree>
    <p:extLst>
      <p:ext uri="{BB962C8B-B14F-4D97-AF65-F5344CB8AC3E}">
        <p14:creationId xmlns:p14="http://schemas.microsoft.com/office/powerpoint/2010/main" val="5662927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210550" cy="1044388"/>
          </a:xfrm>
        </p:spPr>
        <p:txBody>
          <a:bodyPr>
            <a:normAutofit fontScale="90000"/>
          </a:bodyPr>
          <a:lstStyle/>
          <a:p>
            <a:r>
              <a:rPr lang="en-US" sz="2800" dirty="0" smtClean="0"/>
              <a:t>National Academies Study  launched in 2013:  Future </a:t>
            </a:r>
            <a:r>
              <a:rPr lang="en-US" sz="2800" dirty="0"/>
              <a:t>Directions </a:t>
            </a:r>
            <a:r>
              <a:rPr lang="en-US" sz="2800" dirty="0" smtClean="0"/>
              <a:t>for NSF </a:t>
            </a:r>
            <a:r>
              <a:rPr lang="en-US" sz="2800" dirty="0"/>
              <a:t>Advanced Computing Infrastructure to support US </a:t>
            </a:r>
            <a:r>
              <a:rPr lang="en-US" sz="2800" dirty="0" smtClean="0"/>
              <a:t>Science</a:t>
            </a:r>
            <a:r>
              <a:rPr lang="en-US" sz="2800" dirty="0"/>
              <a:t> </a:t>
            </a:r>
            <a:r>
              <a:rPr lang="en-US" sz="2800" dirty="0" smtClean="0"/>
              <a:t>in </a:t>
            </a:r>
            <a:r>
              <a:rPr lang="en-US" sz="2800" dirty="0"/>
              <a:t>2017-2022</a:t>
            </a:r>
          </a:p>
        </p:txBody>
      </p:sp>
      <p:sp>
        <p:nvSpPr>
          <p:cNvPr id="3" name="Content Placeholder 2"/>
          <p:cNvSpPr>
            <a:spLocks noGrp="1"/>
          </p:cNvSpPr>
          <p:nvPr>
            <p:ph idx="1"/>
          </p:nvPr>
        </p:nvSpPr>
        <p:spPr>
          <a:xfrm>
            <a:off x="457200" y="2013466"/>
            <a:ext cx="7905750" cy="4114800"/>
          </a:xfrm>
        </p:spPr>
        <p:txBody>
          <a:bodyPr numCol="2">
            <a:normAutofit/>
          </a:bodyPr>
          <a:lstStyle/>
          <a:p>
            <a:r>
              <a:rPr lang="en-US" sz="1800" b="1" dirty="0" smtClean="0"/>
              <a:t>Bill </a:t>
            </a:r>
            <a:r>
              <a:rPr lang="en-US" sz="1800" b="1" dirty="0" err="1" smtClean="0"/>
              <a:t>Gropp</a:t>
            </a:r>
            <a:r>
              <a:rPr lang="en-US" sz="1800" b="1" dirty="0" smtClean="0"/>
              <a:t>/University of </a:t>
            </a:r>
            <a:r>
              <a:rPr lang="en-US" sz="1800" b="1" dirty="0" err="1" smtClean="0"/>
              <a:t>Illionois</a:t>
            </a:r>
            <a:r>
              <a:rPr lang="en-US" sz="1800" b="1" dirty="0" smtClean="0"/>
              <a:t> at Urbana-Champaign</a:t>
            </a:r>
          </a:p>
          <a:p>
            <a:r>
              <a:rPr lang="en-US" sz="1800" b="1" dirty="0" smtClean="0"/>
              <a:t>Robert Harrison/Stony Brook University </a:t>
            </a:r>
          </a:p>
          <a:p>
            <a:r>
              <a:rPr lang="en-US" sz="1600" dirty="0" smtClean="0"/>
              <a:t>Mark Abbott/Oregon State University</a:t>
            </a:r>
          </a:p>
          <a:p>
            <a:r>
              <a:rPr lang="en-US" sz="1600" dirty="0" smtClean="0"/>
              <a:t>David Arnett/University of Arizona</a:t>
            </a:r>
          </a:p>
          <a:p>
            <a:r>
              <a:rPr lang="en-US" sz="1600" dirty="0" smtClean="0"/>
              <a:t>Robert Grossman/University of Chicago</a:t>
            </a:r>
          </a:p>
          <a:p>
            <a:r>
              <a:rPr lang="en-US" sz="1600" dirty="0" smtClean="0"/>
              <a:t>Peter </a:t>
            </a:r>
            <a:r>
              <a:rPr lang="en-US" sz="1600" dirty="0" err="1" smtClean="0"/>
              <a:t>Kogge</a:t>
            </a:r>
            <a:r>
              <a:rPr lang="en-US" sz="1600" dirty="0" smtClean="0"/>
              <a:t>/University of Notre Dame</a:t>
            </a:r>
          </a:p>
          <a:p>
            <a:pPr marL="0" indent="0" algn="ctr">
              <a:buNone/>
            </a:pPr>
            <a:endParaRPr lang="en-US" sz="1600" dirty="0" smtClean="0"/>
          </a:p>
          <a:p>
            <a:endParaRPr lang="en-US" sz="1600" dirty="0"/>
          </a:p>
          <a:p>
            <a:pPr marL="0" indent="0">
              <a:buNone/>
            </a:pPr>
            <a:endParaRPr lang="en-US" sz="1600" dirty="0" smtClean="0"/>
          </a:p>
          <a:p>
            <a:r>
              <a:rPr lang="en-US" sz="1600" dirty="0" smtClean="0"/>
              <a:t>Padma </a:t>
            </a:r>
            <a:r>
              <a:rPr lang="en-US" sz="1600" dirty="0" err="1"/>
              <a:t>Raghavan</a:t>
            </a:r>
            <a:r>
              <a:rPr lang="en-US" sz="1600" dirty="0"/>
              <a:t>/Penn State </a:t>
            </a:r>
            <a:r>
              <a:rPr lang="en-US" sz="1600" dirty="0" smtClean="0"/>
              <a:t>University</a:t>
            </a:r>
            <a:endParaRPr lang="en-US" sz="1600" dirty="0"/>
          </a:p>
          <a:p>
            <a:r>
              <a:rPr lang="en-US" sz="1600" dirty="0" smtClean="0"/>
              <a:t>Dan Reed/University of Iowa</a:t>
            </a:r>
          </a:p>
          <a:p>
            <a:r>
              <a:rPr lang="en-US" sz="1600" dirty="0" smtClean="0"/>
              <a:t>Valerie Taylor/Texas A&amp;M</a:t>
            </a:r>
          </a:p>
          <a:p>
            <a:r>
              <a:rPr lang="en-US" sz="1600" dirty="0" smtClean="0"/>
              <a:t>Kathy Yelick/UC Berkeley</a:t>
            </a:r>
            <a:endParaRPr lang="en-US" sz="1600" dirty="0"/>
          </a:p>
        </p:txBody>
      </p:sp>
      <p:sp>
        <p:nvSpPr>
          <p:cNvPr id="4" name="Date Placeholder 3"/>
          <p:cNvSpPr>
            <a:spLocks noGrp="1"/>
          </p:cNvSpPr>
          <p:nvPr>
            <p:ph type="dt" sz="half" idx="10"/>
          </p:nvPr>
        </p:nvSpPr>
        <p:spPr/>
        <p:txBody>
          <a:bodyPr/>
          <a:lstStyle/>
          <a:p>
            <a:fld id="{0DADC43B-98B5-4E18-B31C-87ACC5590D4D}" type="datetime1">
              <a:rPr lang="en-US" smtClean="0">
                <a:solidFill>
                  <a:srgbClr val="38ABED"/>
                </a:solidFill>
              </a:rPr>
              <a:t>9/24/2014</a:t>
            </a:fld>
            <a:endParaRPr lang="en-US">
              <a:solidFill>
                <a:srgbClr val="38ABED"/>
              </a:solidFill>
            </a:endParaRPr>
          </a:p>
        </p:txBody>
      </p:sp>
      <p:sp>
        <p:nvSpPr>
          <p:cNvPr id="5" name="Rectangle 4"/>
          <p:cNvSpPr/>
          <p:nvPr/>
        </p:nvSpPr>
        <p:spPr>
          <a:xfrm>
            <a:off x="751490" y="5943600"/>
            <a:ext cx="8001000" cy="646331"/>
          </a:xfrm>
          <a:prstGeom prst="rect">
            <a:avLst/>
          </a:prstGeom>
        </p:spPr>
        <p:txBody>
          <a:bodyPr wrap="square">
            <a:spAutoFit/>
          </a:bodyPr>
          <a:lstStyle/>
          <a:p>
            <a:r>
              <a:rPr lang="en-US" dirty="0">
                <a:solidFill>
                  <a:schemeClr val="bg1"/>
                </a:solidFill>
                <a:hlinkClick r:id="rId3"/>
              </a:rPr>
              <a:t>http://</a:t>
            </a:r>
            <a:r>
              <a:rPr lang="en-US" dirty="0" smtClean="0">
                <a:solidFill>
                  <a:schemeClr val="bg1"/>
                </a:solidFill>
                <a:hlinkClick r:id="rId3"/>
              </a:rPr>
              <a:t>sites.nationalacademies.org/CSTB/CurrentProjects/CSTB_087924</a:t>
            </a:r>
            <a:endParaRPr lang="en-US" dirty="0" smtClean="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17034666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040687" cy="1044388"/>
          </a:xfrm>
        </p:spPr>
        <p:txBody>
          <a:bodyPr/>
          <a:lstStyle/>
          <a:p>
            <a:r>
              <a:rPr lang="en-US" b="1" dirty="0" smtClean="0"/>
              <a:t>Goals for this Study- Final Report</a:t>
            </a:r>
            <a:endParaRPr lang="en-US" b="1" dirty="0"/>
          </a:p>
        </p:txBody>
      </p:sp>
      <p:sp>
        <p:nvSpPr>
          <p:cNvPr id="3" name="Content Placeholder 2"/>
          <p:cNvSpPr>
            <a:spLocks noGrp="1"/>
          </p:cNvSpPr>
          <p:nvPr>
            <p:ph idx="1"/>
          </p:nvPr>
        </p:nvSpPr>
        <p:spPr>
          <a:xfrm>
            <a:off x="304800" y="1219200"/>
            <a:ext cx="8229600" cy="5257800"/>
          </a:xfrm>
        </p:spPr>
        <p:txBody>
          <a:bodyPr>
            <a:normAutofit fontScale="77500" lnSpcReduction="20000"/>
          </a:bodyPr>
          <a:lstStyle/>
          <a:p>
            <a:pPr marL="0" lvl="1" indent="0">
              <a:spcBef>
                <a:spcPts val="2000"/>
              </a:spcBef>
              <a:buNone/>
            </a:pPr>
            <a:r>
              <a:rPr lang="en-US" dirty="0" smtClean="0"/>
              <a:t>By Summer, 2015, the </a:t>
            </a:r>
            <a:r>
              <a:rPr lang="en-US" dirty="0"/>
              <a:t>final report will yield insights </a:t>
            </a:r>
            <a:r>
              <a:rPr lang="en-US" dirty="0" smtClean="0"/>
              <a:t>such </a:t>
            </a:r>
            <a:r>
              <a:rPr lang="en-US" dirty="0"/>
              <a:t>as</a:t>
            </a:r>
            <a:r>
              <a:rPr lang="en-US" dirty="0" smtClean="0"/>
              <a:t>:</a:t>
            </a:r>
          </a:p>
          <a:p>
            <a:pPr marL="342900" lvl="1" indent="-342900">
              <a:spcBef>
                <a:spcPts val="2000"/>
              </a:spcBef>
            </a:pPr>
            <a:endParaRPr lang="en-US" dirty="0" smtClean="0"/>
          </a:p>
          <a:p>
            <a:pPr lvl="1"/>
            <a:r>
              <a:rPr lang="en-US" b="1" dirty="0" smtClean="0"/>
              <a:t>The </a:t>
            </a:r>
            <a:r>
              <a:rPr lang="en-US" b="1" dirty="0"/>
              <a:t>contribution of high end computing to U.S. leadership and competitiveness in basic science and engineering</a:t>
            </a:r>
            <a:r>
              <a:rPr lang="en-US" dirty="0"/>
              <a:t>, </a:t>
            </a:r>
            <a:r>
              <a:rPr lang="en-US" b="1" dirty="0"/>
              <a:t>the roles that NSF can play in sustaining this leadership</a:t>
            </a:r>
            <a:r>
              <a:rPr lang="en-US" dirty="0"/>
              <a:t>, and how leadership can be measured, benchmarked, and monitored. </a:t>
            </a:r>
            <a:endParaRPr lang="en-US" dirty="0" smtClean="0"/>
          </a:p>
          <a:p>
            <a:pPr lvl="1"/>
            <a:endParaRPr lang="en-US" dirty="0"/>
          </a:p>
          <a:p>
            <a:pPr lvl="1"/>
            <a:r>
              <a:rPr lang="en-US" b="1" dirty="0"/>
              <a:t>Expected future national-scale computing needs across the full range </a:t>
            </a:r>
            <a:r>
              <a:rPr lang="en-US" dirty="0"/>
              <a:t>of basic science and engineering research supported by NSF. </a:t>
            </a:r>
            <a:endParaRPr lang="en-US" dirty="0" smtClean="0"/>
          </a:p>
          <a:p>
            <a:pPr lvl="1"/>
            <a:endParaRPr lang="en-US" dirty="0"/>
          </a:p>
          <a:p>
            <a:pPr lvl="1"/>
            <a:r>
              <a:rPr lang="en-US" dirty="0"/>
              <a:t>Tradeoffs among investments in computing, software, data, and networking infrastructure and between those that advance the computational frontiers vs. those that focus on delivering more aggregate computing capacity. </a:t>
            </a:r>
          </a:p>
          <a:p>
            <a:pPr lvl="1"/>
            <a:endParaRPr lang="en-US" dirty="0" smtClean="0"/>
          </a:p>
          <a:p>
            <a:pPr lvl="1"/>
            <a:r>
              <a:rPr lang="en-US" dirty="0" smtClean="0"/>
              <a:t>The </a:t>
            </a:r>
            <a:r>
              <a:rPr lang="en-US" b="1" dirty="0"/>
              <a:t>roles of different models for advanced computing infrastructure, </a:t>
            </a:r>
            <a:r>
              <a:rPr lang="en-US" dirty="0"/>
              <a:t>including NSF centers and consortia, campus-based infrastructure, and the commercial marketplace. </a:t>
            </a:r>
            <a:endParaRPr lang="en-US" dirty="0" smtClean="0"/>
          </a:p>
          <a:p>
            <a:pPr lvl="1"/>
            <a:endParaRPr lang="en-US" dirty="0"/>
          </a:p>
          <a:p>
            <a:pPr lvl="1"/>
            <a:r>
              <a:rPr lang="en-US" b="1" dirty="0"/>
              <a:t>Technical challenges </a:t>
            </a:r>
            <a:r>
              <a:rPr lang="en-US" dirty="0"/>
              <a:t>to delivering needed computing capabilities, and what research and development may be needed to deliver expected future capabilities. </a:t>
            </a:r>
          </a:p>
        </p:txBody>
      </p:sp>
      <p:sp>
        <p:nvSpPr>
          <p:cNvPr id="4" name="Date Placeholder 3"/>
          <p:cNvSpPr>
            <a:spLocks noGrp="1"/>
          </p:cNvSpPr>
          <p:nvPr>
            <p:ph type="dt" sz="half" idx="10"/>
          </p:nvPr>
        </p:nvSpPr>
        <p:spPr/>
        <p:txBody>
          <a:bodyPr/>
          <a:lstStyle/>
          <a:p>
            <a:fld id="{A59BF331-44C4-4CD3-9409-8BD5130305F0}" type="datetime1">
              <a:rPr lang="en-US" smtClean="0">
                <a:solidFill>
                  <a:srgbClr val="38ABED"/>
                </a:solidFill>
              </a:rPr>
              <a:t>9/24/2014</a:t>
            </a:fld>
            <a:endParaRPr lang="en-US">
              <a:solidFill>
                <a:srgbClr val="38ABED"/>
              </a:solidFill>
            </a:endParaRPr>
          </a:p>
        </p:txBody>
      </p:sp>
    </p:spTree>
    <p:extLst>
      <p:ext uri="{BB962C8B-B14F-4D97-AF65-F5344CB8AC3E}">
        <p14:creationId xmlns:p14="http://schemas.microsoft.com/office/powerpoint/2010/main" val="17229438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534400" cy="1044388"/>
          </a:xfrm>
        </p:spPr>
        <p:txBody>
          <a:bodyPr/>
          <a:lstStyle/>
          <a:p>
            <a:r>
              <a:rPr lang="en-US" sz="3200" b="1" dirty="0" smtClean="0"/>
              <a:t>Goals for the Study – Interim Report</a:t>
            </a:r>
            <a:endParaRPr lang="en-US" sz="3200" b="1" dirty="0"/>
          </a:p>
        </p:txBody>
      </p:sp>
      <p:sp>
        <p:nvSpPr>
          <p:cNvPr id="3" name="Content Placeholder 2"/>
          <p:cNvSpPr>
            <a:spLocks noGrp="1"/>
          </p:cNvSpPr>
          <p:nvPr>
            <p:ph idx="1"/>
          </p:nvPr>
        </p:nvSpPr>
        <p:spPr>
          <a:xfrm>
            <a:off x="228600" y="1219200"/>
            <a:ext cx="8116887" cy="5105400"/>
          </a:xfrm>
        </p:spPr>
        <p:txBody>
          <a:bodyPr>
            <a:normAutofit fontScale="85000" lnSpcReduction="20000"/>
          </a:bodyPr>
          <a:lstStyle/>
          <a:p>
            <a:pPr marL="0" indent="0">
              <a:buNone/>
            </a:pPr>
            <a:r>
              <a:rPr lang="en-US" dirty="0" smtClean="0"/>
              <a:t>By Summer, 2014, the </a:t>
            </a:r>
            <a:r>
              <a:rPr lang="en-US" b="1" u="sng" dirty="0" smtClean="0"/>
              <a:t>interim</a:t>
            </a:r>
            <a:r>
              <a:rPr lang="en-US" dirty="0" smtClean="0"/>
              <a:t> </a:t>
            </a:r>
            <a:r>
              <a:rPr lang="en-US" dirty="0"/>
              <a:t>report will </a:t>
            </a:r>
            <a:r>
              <a:rPr lang="en-US" dirty="0" smtClean="0"/>
              <a:t>focus on the 2017-2020 timeframe and yield </a:t>
            </a:r>
            <a:r>
              <a:rPr lang="en-US" dirty="0"/>
              <a:t>insights on key issues such as</a:t>
            </a:r>
            <a:r>
              <a:rPr lang="en-US" dirty="0" smtClean="0"/>
              <a:t>:</a:t>
            </a:r>
          </a:p>
          <a:p>
            <a:pPr marL="625475" lvl="2" indent="-342900">
              <a:spcBef>
                <a:spcPts val="2000"/>
              </a:spcBef>
            </a:pPr>
            <a:r>
              <a:rPr lang="en-US" sz="1900" dirty="0"/>
              <a:t>Characterization of the </a:t>
            </a:r>
            <a:r>
              <a:rPr lang="en-US" sz="1900" b="1" dirty="0"/>
              <a:t>trajectory and relevance of large scale simulation’s impact on foundational advances</a:t>
            </a:r>
            <a:r>
              <a:rPr lang="en-US" sz="1900" dirty="0"/>
              <a:t> in science and engineering</a:t>
            </a:r>
            <a:r>
              <a:rPr lang="en-US" sz="1900" dirty="0" smtClean="0"/>
              <a:t>.</a:t>
            </a:r>
          </a:p>
          <a:p>
            <a:pPr marL="625475" lvl="2" indent="-342900">
              <a:spcBef>
                <a:spcPts val="2000"/>
              </a:spcBef>
            </a:pPr>
            <a:endParaRPr lang="en-US" sz="1900" dirty="0"/>
          </a:p>
          <a:p>
            <a:pPr lvl="1"/>
            <a:r>
              <a:rPr lang="en-US" sz="1900" dirty="0"/>
              <a:t>Identification of </a:t>
            </a:r>
            <a:r>
              <a:rPr lang="en-US" sz="1900" b="1" dirty="0"/>
              <a:t>scientific research grand challenges that will be substantially advanced by large scale data analytics and data mining </a:t>
            </a:r>
            <a:r>
              <a:rPr lang="en-US" sz="1900" dirty="0"/>
              <a:t>not currently possible in research infrastructures.  </a:t>
            </a:r>
            <a:endParaRPr lang="en-US" sz="1900" dirty="0" smtClean="0"/>
          </a:p>
          <a:p>
            <a:pPr lvl="1"/>
            <a:endParaRPr lang="en-US" sz="1900" dirty="0"/>
          </a:p>
          <a:p>
            <a:pPr lvl="1"/>
            <a:r>
              <a:rPr lang="en-US" sz="1900" dirty="0" smtClean="0"/>
              <a:t>Based </a:t>
            </a:r>
            <a:r>
              <a:rPr lang="en-US" sz="1900" dirty="0"/>
              <a:t>on the response to the previous two bullets, identify categories for research cyberinfrastructure investments  (e.g. emergent technologies and algorithms, balance between experimental and “production”, education and workforce development, community software) required to support sustained advances in  U.S. science </a:t>
            </a:r>
            <a:endParaRPr lang="en-US" sz="1900" dirty="0" smtClean="0"/>
          </a:p>
          <a:p>
            <a:pPr lvl="1"/>
            <a:endParaRPr lang="en-US" sz="1900" dirty="0"/>
          </a:p>
          <a:p>
            <a:pPr lvl="1"/>
            <a:r>
              <a:rPr lang="en-US" sz="1900" b="1" dirty="0" smtClean="0"/>
              <a:t>Challenges </a:t>
            </a:r>
            <a:r>
              <a:rPr lang="en-US" sz="1900" b="1" dirty="0"/>
              <a:t>and responses by research infrastructures at all scales </a:t>
            </a:r>
            <a:r>
              <a:rPr lang="en-US" sz="1900" dirty="0"/>
              <a:t>(e.g. campus, regional, national; problem focused or multipurpose) to the items above, identifying those which can be most positively impacted by NSF.  These should encompass economic, cross agency and international considerations</a:t>
            </a:r>
            <a:r>
              <a:rPr lang="en-US" sz="1900" dirty="0" smtClean="0"/>
              <a:t>.</a:t>
            </a:r>
            <a:endParaRPr lang="en-US" sz="1900" dirty="0"/>
          </a:p>
        </p:txBody>
      </p:sp>
      <p:sp>
        <p:nvSpPr>
          <p:cNvPr id="4" name="Date Placeholder 3"/>
          <p:cNvSpPr>
            <a:spLocks noGrp="1"/>
          </p:cNvSpPr>
          <p:nvPr>
            <p:ph type="dt" sz="half" idx="10"/>
          </p:nvPr>
        </p:nvSpPr>
        <p:spPr/>
        <p:txBody>
          <a:bodyPr/>
          <a:lstStyle/>
          <a:p>
            <a:fld id="{A59BF331-44C4-4CD3-9409-8BD5130305F0}" type="datetime1">
              <a:rPr lang="en-US" smtClean="0">
                <a:solidFill>
                  <a:srgbClr val="38ABED"/>
                </a:solidFill>
              </a:rPr>
              <a:t>9/24/2014</a:t>
            </a:fld>
            <a:endParaRPr lang="en-US">
              <a:solidFill>
                <a:srgbClr val="38ABED"/>
              </a:solidFill>
            </a:endParaRPr>
          </a:p>
        </p:txBody>
      </p:sp>
    </p:spTree>
    <p:extLst>
      <p:ext uri="{BB962C8B-B14F-4D97-AF65-F5344CB8AC3E}">
        <p14:creationId xmlns:p14="http://schemas.microsoft.com/office/powerpoint/2010/main" val="41203013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alphaModFix amt="68000"/>
          </a:blip>
          <a:stretch>
            <a:fillRect/>
          </a:stretch>
        </p:blipFill>
        <p:spPr>
          <a:xfrm>
            <a:off x="1491957" y="339893"/>
            <a:ext cx="5693660" cy="4013941"/>
          </a:xfrm>
          <a:prstGeom prst="rect">
            <a:avLst/>
          </a:prstGeom>
        </p:spPr>
      </p:pic>
      <p:grpSp>
        <p:nvGrpSpPr>
          <p:cNvPr id="15" name="Group 14"/>
          <p:cNvGrpSpPr/>
          <p:nvPr/>
        </p:nvGrpSpPr>
        <p:grpSpPr>
          <a:xfrm>
            <a:off x="359755" y="1432581"/>
            <a:ext cx="7648644" cy="2878983"/>
            <a:chOff x="2064878" y="4576242"/>
            <a:chExt cx="4803223" cy="1807953"/>
          </a:xfrm>
        </p:grpSpPr>
        <p:pic>
          <p:nvPicPr>
            <p:cNvPr id="5" name="Picture 4"/>
            <p:cNvPicPr>
              <a:picLocks noChangeAspect="1"/>
            </p:cNvPicPr>
            <p:nvPr/>
          </p:nvPicPr>
          <p:blipFill>
            <a:blip r:embed="rId4"/>
            <a:stretch>
              <a:fillRect/>
            </a:stretch>
          </p:blipFill>
          <p:spPr>
            <a:xfrm>
              <a:off x="3929153" y="5322609"/>
              <a:ext cx="906644" cy="676860"/>
            </a:xfrm>
            <a:prstGeom prst="rect">
              <a:avLst/>
            </a:prstGeom>
          </p:spPr>
        </p:pic>
        <p:pic>
          <p:nvPicPr>
            <p:cNvPr id="1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2698" y="4576242"/>
              <a:ext cx="938932" cy="676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6"/>
            <a:stretch>
              <a:fillRect/>
            </a:stretch>
          </p:blipFill>
          <p:spPr>
            <a:xfrm>
              <a:off x="6195298" y="4599794"/>
              <a:ext cx="672803" cy="533970"/>
            </a:xfrm>
            <a:prstGeom prst="rect">
              <a:avLst/>
            </a:prstGeom>
          </p:spPr>
        </p:pic>
        <p:pic>
          <p:nvPicPr>
            <p:cNvPr id="7" name="Picture 6"/>
            <p:cNvPicPr>
              <a:picLocks noChangeAspect="1"/>
            </p:cNvPicPr>
            <p:nvPr/>
          </p:nvPicPr>
          <p:blipFill>
            <a:blip r:embed="rId7"/>
            <a:stretch>
              <a:fillRect/>
            </a:stretch>
          </p:blipFill>
          <p:spPr>
            <a:xfrm>
              <a:off x="2064878" y="5614743"/>
              <a:ext cx="841029" cy="769452"/>
            </a:xfrm>
            <a:prstGeom prst="rect">
              <a:avLst/>
            </a:prstGeom>
          </p:spPr>
        </p:pic>
      </p:grpSp>
      <p:sp>
        <p:nvSpPr>
          <p:cNvPr id="17" name="Rectangle 16"/>
          <p:cNvSpPr/>
          <p:nvPr/>
        </p:nvSpPr>
        <p:spPr>
          <a:xfrm>
            <a:off x="7408518" y="792977"/>
            <a:ext cx="1199761" cy="677108"/>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en-US" sz="1400" b="1" dirty="0" err="1" smtClean="0">
                <a:solidFill>
                  <a:srgbClr val="000090"/>
                </a:solidFill>
              </a:rPr>
              <a:t>Blacklight</a:t>
            </a:r>
            <a:endParaRPr lang="en-US" sz="1400" b="1" dirty="0" smtClean="0">
              <a:solidFill>
                <a:srgbClr val="000090"/>
              </a:solidFill>
            </a:endParaRPr>
          </a:p>
          <a:p>
            <a:r>
              <a:rPr lang="en-US" sz="1200" dirty="0" smtClean="0">
                <a:solidFill>
                  <a:prstClr val="black"/>
                </a:solidFill>
              </a:rPr>
              <a:t>Shared Memory</a:t>
            </a:r>
          </a:p>
          <a:p>
            <a:r>
              <a:rPr lang="en-US" sz="1200" dirty="0">
                <a:solidFill>
                  <a:prstClr val="black"/>
                </a:solidFill>
              </a:rPr>
              <a:t>4k Xeon </a:t>
            </a:r>
            <a:r>
              <a:rPr lang="en-US" sz="1200" dirty="0" smtClean="0">
                <a:solidFill>
                  <a:prstClr val="black"/>
                </a:solidFill>
              </a:rPr>
              <a:t>cores</a:t>
            </a:r>
            <a:endParaRPr lang="en-US" sz="1200" dirty="0">
              <a:solidFill>
                <a:prstClr val="black"/>
              </a:solidFill>
            </a:endParaRPr>
          </a:p>
        </p:txBody>
      </p:sp>
      <p:sp>
        <p:nvSpPr>
          <p:cNvPr id="19" name="Rectangle 18"/>
          <p:cNvSpPr/>
          <p:nvPr/>
        </p:nvSpPr>
        <p:spPr>
          <a:xfrm>
            <a:off x="7606047" y="2535081"/>
            <a:ext cx="1077796" cy="2154436"/>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p>
            <a:endParaRPr lang="en-US" sz="1200" dirty="0">
              <a:solidFill>
                <a:prstClr val="black"/>
              </a:solidFill>
            </a:endParaRPr>
          </a:p>
          <a:p>
            <a:r>
              <a:rPr lang="en-US" sz="1400" b="1" dirty="0" smtClean="0">
                <a:solidFill>
                  <a:srgbClr val="000090"/>
                </a:solidFill>
              </a:rPr>
              <a:t>Darter</a:t>
            </a:r>
          </a:p>
          <a:p>
            <a:pPr lvl="0"/>
            <a:r>
              <a:rPr lang="en-US" sz="1400" dirty="0" smtClean="0">
                <a:solidFill>
                  <a:prstClr val="black"/>
                </a:solidFill>
              </a:rPr>
              <a:t>24k cores</a:t>
            </a:r>
            <a:endParaRPr lang="en-US" sz="1400" b="1" dirty="0">
              <a:solidFill>
                <a:srgbClr val="000090"/>
              </a:solidFill>
            </a:endParaRPr>
          </a:p>
          <a:p>
            <a:endParaRPr lang="en-US" sz="1400" b="1" dirty="0" smtClean="0">
              <a:solidFill>
                <a:srgbClr val="000090"/>
              </a:solidFill>
            </a:endParaRPr>
          </a:p>
          <a:p>
            <a:r>
              <a:rPr lang="en-US" sz="1400" b="1" dirty="0" smtClean="0">
                <a:solidFill>
                  <a:srgbClr val="000090"/>
                </a:solidFill>
              </a:rPr>
              <a:t>Nautilus</a:t>
            </a:r>
          </a:p>
          <a:p>
            <a:pPr lvl="0"/>
            <a:r>
              <a:rPr lang="en-US" sz="1200" dirty="0">
                <a:solidFill>
                  <a:prstClr val="black"/>
                </a:solidFill>
              </a:rPr>
              <a:t>Visualization</a:t>
            </a:r>
          </a:p>
          <a:p>
            <a:pPr lvl="0"/>
            <a:r>
              <a:rPr lang="en-US" sz="1200" dirty="0">
                <a:solidFill>
                  <a:prstClr val="black"/>
                </a:solidFill>
              </a:rPr>
              <a:t>Data </a:t>
            </a:r>
            <a:r>
              <a:rPr lang="en-US" sz="1200" dirty="0" smtClean="0">
                <a:solidFill>
                  <a:prstClr val="black"/>
                </a:solidFill>
              </a:rPr>
              <a:t>Analytics</a:t>
            </a:r>
            <a:endParaRPr lang="en-US" sz="1200" b="1" dirty="0">
              <a:solidFill>
                <a:srgbClr val="000090"/>
              </a:solidFill>
            </a:endParaRPr>
          </a:p>
          <a:p>
            <a:endParaRPr lang="en-US" sz="1400" b="1" dirty="0" smtClean="0">
              <a:solidFill>
                <a:srgbClr val="000090"/>
              </a:solidFill>
            </a:endParaRPr>
          </a:p>
          <a:p>
            <a:r>
              <a:rPr lang="en-US" sz="1400" b="1" dirty="0" err="1" smtClean="0">
                <a:solidFill>
                  <a:srgbClr val="000090"/>
                </a:solidFill>
              </a:rPr>
              <a:t>Keeneland</a:t>
            </a:r>
            <a:endParaRPr lang="en-US" sz="1400" b="1" dirty="0" smtClean="0">
              <a:solidFill>
                <a:srgbClr val="000090"/>
              </a:solidFill>
            </a:endParaRPr>
          </a:p>
          <a:p>
            <a:r>
              <a:rPr lang="en-US" sz="1400" dirty="0" smtClean="0">
                <a:solidFill>
                  <a:prstClr val="black"/>
                </a:solidFill>
              </a:rPr>
              <a:t> </a:t>
            </a:r>
            <a:r>
              <a:rPr lang="en-US" sz="1200" dirty="0" smtClean="0">
                <a:solidFill>
                  <a:prstClr val="black"/>
                </a:solidFill>
              </a:rPr>
              <a:t>CPU/GPGPU</a:t>
            </a:r>
            <a:endParaRPr lang="en-US" sz="1200" dirty="0">
              <a:solidFill>
                <a:prstClr val="black"/>
              </a:solidFill>
            </a:endParaRPr>
          </a:p>
        </p:txBody>
      </p:sp>
      <p:sp>
        <p:nvSpPr>
          <p:cNvPr id="20" name="Rectangle 19"/>
          <p:cNvSpPr/>
          <p:nvPr/>
        </p:nvSpPr>
        <p:spPr>
          <a:xfrm>
            <a:off x="4022601" y="4003120"/>
            <a:ext cx="1223412" cy="2431435"/>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p>
            <a:r>
              <a:rPr lang="en-US" sz="1400" b="1" dirty="0" smtClean="0">
                <a:solidFill>
                  <a:prstClr val="black"/>
                </a:solidFill>
              </a:rPr>
              <a:t>Stampede</a:t>
            </a:r>
          </a:p>
          <a:p>
            <a:r>
              <a:rPr lang="en-US" sz="1200" i="1" dirty="0" smtClean="0">
                <a:solidFill>
                  <a:prstClr val="black"/>
                </a:solidFill>
              </a:rPr>
              <a:t>460K cores</a:t>
            </a:r>
          </a:p>
          <a:p>
            <a:r>
              <a:rPr lang="en-US" sz="1200" i="1" dirty="0" smtClean="0">
                <a:solidFill>
                  <a:prstClr val="black"/>
                </a:solidFill>
              </a:rPr>
              <a:t>w. Xeon Phi</a:t>
            </a:r>
          </a:p>
          <a:p>
            <a:r>
              <a:rPr lang="en-US" sz="1200" i="1" dirty="0" smtClean="0">
                <a:solidFill>
                  <a:prstClr val="black"/>
                </a:solidFill>
              </a:rPr>
              <a:t>&gt;1000 users</a:t>
            </a:r>
          </a:p>
          <a:p>
            <a:r>
              <a:rPr lang="en-US" sz="1200" i="1" dirty="0" smtClean="0">
                <a:solidFill>
                  <a:prstClr val="black"/>
                </a:solidFill>
              </a:rPr>
              <a:t>Upgrade in 2015</a:t>
            </a:r>
          </a:p>
          <a:p>
            <a:endParaRPr lang="en-US" sz="1200" i="1" dirty="0" smtClean="0">
              <a:solidFill>
                <a:prstClr val="black"/>
              </a:solidFill>
            </a:endParaRPr>
          </a:p>
          <a:p>
            <a:pPr lvl="0"/>
            <a:r>
              <a:rPr lang="en-US" sz="1400" b="1" dirty="0">
                <a:solidFill>
                  <a:prstClr val="black"/>
                </a:solidFill>
              </a:rPr>
              <a:t>Maverick</a:t>
            </a:r>
          </a:p>
          <a:p>
            <a:pPr lvl="0"/>
            <a:r>
              <a:rPr lang="en-US" sz="1200" dirty="0">
                <a:solidFill>
                  <a:prstClr val="black"/>
                </a:solidFill>
              </a:rPr>
              <a:t>Visualization</a:t>
            </a:r>
          </a:p>
          <a:p>
            <a:pPr lvl="0"/>
            <a:r>
              <a:rPr lang="en-US" sz="1200" dirty="0">
                <a:solidFill>
                  <a:prstClr val="black"/>
                </a:solidFill>
              </a:rPr>
              <a:t>Data Analytics</a:t>
            </a:r>
          </a:p>
          <a:p>
            <a:endParaRPr lang="en-US" sz="1400" i="1" dirty="0" smtClean="0">
              <a:solidFill>
                <a:prstClr val="black"/>
              </a:solidFill>
            </a:endParaRPr>
          </a:p>
          <a:p>
            <a:r>
              <a:rPr lang="en-US" sz="1400" b="1" dirty="0" err="1" smtClean="0">
                <a:solidFill>
                  <a:srgbClr val="000090"/>
                </a:solidFill>
              </a:rPr>
              <a:t>Lonestar</a:t>
            </a:r>
            <a:r>
              <a:rPr lang="en-US" sz="1400" b="1" dirty="0" smtClean="0">
                <a:solidFill>
                  <a:srgbClr val="000090"/>
                </a:solidFill>
              </a:rPr>
              <a:t>*</a:t>
            </a:r>
            <a:endParaRPr lang="en-US" sz="1400" b="1" dirty="0">
              <a:solidFill>
                <a:srgbClr val="000090"/>
              </a:solidFill>
            </a:endParaRPr>
          </a:p>
          <a:p>
            <a:r>
              <a:rPr lang="en-US" sz="1200" dirty="0">
                <a:solidFill>
                  <a:prstClr val="black"/>
                </a:solidFill>
              </a:rPr>
              <a:t>Large </a:t>
            </a:r>
            <a:r>
              <a:rPr lang="en-US" sz="1200" dirty="0" smtClean="0">
                <a:solidFill>
                  <a:prstClr val="black"/>
                </a:solidFill>
              </a:rPr>
              <a:t>memory</a:t>
            </a:r>
            <a:endParaRPr lang="en-US" sz="1200" dirty="0">
              <a:solidFill>
                <a:prstClr val="black"/>
              </a:solidFill>
            </a:endParaRPr>
          </a:p>
        </p:txBody>
      </p:sp>
      <p:sp>
        <p:nvSpPr>
          <p:cNvPr id="21" name="Rectangle 20"/>
          <p:cNvSpPr/>
          <p:nvPr/>
        </p:nvSpPr>
        <p:spPr>
          <a:xfrm>
            <a:off x="2650336" y="4033070"/>
            <a:ext cx="1384339" cy="492443"/>
          </a:xfrm>
          <a:prstGeom prst="rect">
            <a:avLst/>
          </a:prstGeom>
          <a:solidFill>
            <a:schemeClr val="accent6">
              <a:lumMod val="20000"/>
              <a:lumOff val="80000"/>
            </a:schemeClr>
          </a:solidFill>
          <a:ln w="28575" cmpd="sng">
            <a:solidFill>
              <a:srgbClr val="4F81BD"/>
            </a:solidFill>
          </a:ln>
        </p:spPr>
        <p:txBody>
          <a:bodyPr wrap="square">
            <a:spAutoFit/>
          </a:bodyPr>
          <a:lstStyle/>
          <a:p>
            <a:r>
              <a:rPr lang="en-US" sz="1400" b="1" dirty="0" smtClean="0">
                <a:solidFill>
                  <a:srgbClr val="000000"/>
                </a:solidFill>
              </a:rPr>
              <a:t>Wrangler</a:t>
            </a:r>
          </a:p>
          <a:p>
            <a:r>
              <a:rPr lang="en-US" sz="1200" dirty="0" smtClean="0">
                <a:solidFill>
                  <a:prstClr val="black"/>
                </a:solidFill>
              </a:rPr>
              <a:t>Date Analytics</a:t>
            </a:r>
          </a:p>
        </p:txBody>
      </p:sp>
      <p:sp>
        <p:nvSpPr>
          <p:cNvPr id="23" name="Rectangle 22"/>
          <p:cNvSpPr/>
          <p:nvPr/>
        </p:nvSpPr>
        <p:spPr>
          <a:xfrm>
            <a:off x="188305" y="1208062"/>
            <a:ext cx="1645786" cy="1877437"/>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en-US" sz="1400" b="1" dirty="0" smtClean="0">
                <a:solidFill>
                  <a:srgbClr val="000090"/>
                </a:solidFill>
              </a:rPr>
              <a:t>Trestles</a:t>
            </a:r>
          </a:p>
          <a:p>
            <a:r>
              <a:rPr lang="en-US" sz="1200" dirty="0" smtClean="0">
                <a:solidFill>
                  <a:srgbClr val="000000"/>
                </a:solidFill>
              </a:rPr>
              <a:t>IO-intensive</a:t>
            </a:r>
          </a:p>
          <a:p>
            <a:r>
              <a:rPr lang="en-US" sz="1200" dirty="0" smtClean="0">
                <a:solidFill>
                  <a:prstClr val="black"/>
                </a:solidFill>
              </a:rPr>
              <a:t>10k cores</a:t>
            </a:r>
          </a:p>
          <a:p>
            <a:r>
              <a:rPr lang="en-US" sz="1200" dirty="0" smtClean="0">
                <a:solidFill>
                  <a:prstClr val="black"/>
                </a:solidFill>
              </a:rPr>
              <a:t>160 GB SSD/Flash</a:t>
            </a:r>
          </a:p>
          <a:p>
            <a:endParaRPr lang="en-US" sz="1200" dirty="0">
              <a:solidFill>
                <a:prstClr val="black"/>
              </a:solidFill>
            </a:endParaRPr>
          </a:p>
          <a:p>
            <a:r>
              <a:rPr lang="en-US" sz="1400" b="1" dirty="0" smtClean="0">
                <a:solidFill>
                  <a:srgbClr val="000090"/>
                </a:solidFill>
              </a:rPr>
              <a:t>Gordon  </a:t>
            </a:r>
            <a:endParaRPr lang="en-US" sz="1400" b="1" dirty="0" smtClean="0">
              <a:solidFill>
                <a:prstClr val="black"/>
              </a:solidFill>
            </a:endParaRPr>
          </a:p>
          <a:p>
            <a:r>
              <a:rPr lang="en-US" sz="1200" dirty="0" smtClean="0">
                <a:solidFill>
                  <a:prstClr val="black"/>
                </a:solidFill>
              </a:rPr>
              <a:t>Data </a:t>
            </a:r>
            <a:r>
              <a:rPr lang="en-US" sz="1200" dirty="0">
                <a:solidFill>
                  <a:prstClr val="black"/>
                </a:solidFill>
              </a:rPr>
              <a:t>i</a:t>
            </a:r>
            <a:r>
              <a:rPr lang="en-US" sz="1200" dirty="0" smtClean="0">
                <a:solidFill>
                  <a:prstClr val="black"/>
                </a:solidFill>
              </a:rPr>
              <a:t>ntensive</a:t>
            </a:r>
          </a:p>
          <a:p>
            <a:r>
              <a:rPr lang="en-US" sz="1200" dirty="0" smtClean="0">
                <a:solidFill>
                  <a:prstClr val="black"/>
                </a:solidFill>
              </a:rPr>
              <a:t>64 TB memory</a:t>
            </a:r>
          </a:p>
          <a:p>
            <a:r>
              <a:rPr lang="en-US" sz="1200" dirty="0" smtClean="0">
                <a:solidFill>
                  <a:prstClr val="black"/>
                </a:solidFill>
              </a:rPr>
              <a:t>300 TB Flash </a:t>
            </a:r>
            <a:r>
              <a:rPr lang="en-US" sz="1200" dirty="0" err="1" smtClean="0">
                <a:solidFill>
                  <a:prstClr val="black"/>
                </a:solidFill>
              </a:rPr>
              <a:t>Mem</a:t>
            </a:r>
            <a:endParaRPr lang="en-US" sz="1200" dirty="0">
              <a:solidFill>
                <a:prstClr val="black"/>
              </a:solidFill>
            </a:endParaRPr>
          </a:p>
        </p:txBody>
      </p:sp>
      <p:sp>
        <p:nvSpPr>
          <p:cNvPr id="24" name="Rectangle 23"/>
          <p:cNvSpPr/>
          <p:nvPr/>
        </p:nvSpPr>
        <p:spPr>
          <a:xfrm>
            <a:off x="5700687" y="1477440"/>
            <a:ext cx="1081963" cy="492443"/>
          </a:xfrm>
          <a:prstGeom prst="rect">
            <a:avLst/>
          </a:prstGeom>
          <a:gradFill>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a:solidFill>
              <a:schemeClr val="tx1"/>
            </a:solidFill>
          </a:ln>
        </p:spPr>
        <p:txBody>
          <a:bodyPr wrap="none">
            <a:spAutoFit/>
          </a:bodyPr>
          <a:lstStyle/>
          <a:p>
            <a:r>
              <a:rPr lang="en-US" sz="1400" b="1" dirty="0" err="1" smtClean="0">
                <a:solidFill>
                  <a:srgbClr val="000090"/>
                </a:solidFill>
              </a:rPr>
              <a:t>FutureGrid</a:t>
            </a:r>
            <a:r>
              <a:rPr lang="en-US" sz="1400" b="1" dirty="0" smtClean="0">
                <a:solidFill>
                  <a:srgbClr val="000090"/>
                </a:solidFill>
              </a:rPr>
              <a:t>*</a:t>
            </a:r>
          </a:p>
          <a:p>
            <a:r>
              <a:rPr lang="en-US" sz="1200" dirty="0" smtClean="0">
                <a:solidFill>
                  <a:prstClr val="black"/>
                </a:solidFill>
              </a:rPr>
              <a:t>CS </a:t>
            </a:r>
            <a:r>
              <a:rPr lang="en-US" sz="1200" dirty="0" err="1" smtClean="0">
                <a:solidFill>
                  <a:prstClr val="black"/>
                </a:solidFill>
              </a:rPr>
              <a:t>testbed</a:t>
            </a:r>
            <a:endParaRPr lang="en-US" sz="1200" dirty="0">
              <a:solidFill>
                <a:prstClr val="black"/>
              </a:solidFill>
            </a:endParaRPr>
          </a:p>
        </p:txBody>
      </p:sp>
      <p:sp>
        <p:nvSpPr>
          <p:cNvPr id="25" name="Rectangle 24"/>
          <p:cNvSpPr/>
          <p:nvPr/>
        </p:nvSpPr>
        <p:spPr>
          <a:xfrm>
            <a:off x="5391895" y="909357"/>
            <a:ext cx="1545134" cy="492443"/>
          </a:xfrm>
          <a:prstGeom prst="rect">
            <a:avLst/>
          </a:prstGeom>
          <a:noFill/>
          <a:ln>
            <a:solidFill>
              <a:srgbClr val="000000"/>
            </a:solidFill>
          </a:ln>
        </p:spPr>
        <p:txBody>
          <a:bodyPr wrap="square">
            <a:spAutoFit/>
          </a:bodyPr>
          <a:lstStyle/>
          <a:p>
            <a:r>
              <a:rPr lang="en-US" sz="1400" b="1" dirty="0" smtClean="0">
                <a:solidFill>
                  <a:prstClr val="black"/>
                </a:solidFill>
              </a:rPr>
              <a:t>Open Science Grid</a:t>
            </a:r>
          </a:p>
          <a:p>
            <a:r>
              <a:rPr lang="en-US" sz="1200" dirty="0" smtClean="0">
                <a:solidFill>
                  <a:prstClr val="black"/>
                </a:solidFill>
              </a:rPr>
              <a:t>High throughput</a:t>
            </a:r>
            <a:endParaRPr lang="en-US" sz="1200" dirty="0">
              <a:solidFill>
                <a:prstClr val="black"/>
              </a:solidFill>
            </a:endParaRPr>
          </a:p>
        </p:txBody>
      </p:sp>
      <p:sp>
        <p:nvSpPr>
          <p:cNvPr id="26" name="Rectangle 25"/>
          <p:cNvSpPr/>
          <p:nvPr/>
        </p:nvSpPr>
        <p:spPr>
          <a:xfrm>
            <a:off x="3317220" y="1024119"/>
            <a:ext cx="1452282" cy="646331"/>
          </a:xfrm>
          <a:prstGeom prst="rect">
            <a:avLst/>
          </a:prstGeom>
          <a:noFill/>
        </p:spPr>
        <p:txBody>
          <a:bodyPr wrap="square">
            <a:spAutoFit/>
          </a:bodyPr>
          <a:lstStyle/>
          <a:p>
            <a:pPr algn="r"/>
            <a:r>
              <a:rPr lang="en-US" sz="1400" b="1" dirty="0" smtClean="0">
                <a:solidFill>
                  <a:prstClr val="black"/>
                </a:solidFill>
              </a:rPr>
              <a:t>Blue Waters</a:t>
            </a:r>
          </a:p>
          <a:p>
            <a:pPr algn="r"/>
            <a:r>
              <a:rPr lang="en-US" sz="1200" dirty="0" smtClean="0">
                <a:solidFill>
                  <a:prstClr val="black"/>
                </a:solidFill>
              </a:rPr>
              <a:t>Leadership Class</a:t>
            </a:r>
          </a:p>
          <a:p>
            <a:pPr algn="r"/>
            <a:endParaRPr lang="en-US" sz="1000" dirty="0">
              <a:solidFill>
                <a:prstClr val="black"/>
              </a:solidFill>
            </a:endParaRPr>
          </a:p>
        </p:txBody>
      </p:sp>
      <p:sp>
        <p:nvSpPr>
          <p:cNvPr id="3" name="TextBox 2"/>
          <p:cNvSpPr txBox="1"/>
          <p:nvPr/>
        </p:nvSpPr>
        <p:spPr>
          <a:xfrm>
            <a:off x="6489105" y="5715000"/>
            <a:ext cx="2270389"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i="1" dirty="0" smtClean="0">
                <a:solidFill>
                  <a:srgbClr val="000090"/>
                </a:solidFill>
              </a:rPr>
              <a:t>XSEDE integration</a:t>
            </a:r>
            <a:endParaRPr lang="en-US" i="1" dirty="0">
              <a:solidFill>
                <a:srgbClr val="000090"/>
              </a:solidFill>
            </a:endParaRPr>
          </a:p>
        </p:txBody>
      </p:sp>
      <p:cxnSp>
        <p:nvCxnSpPr>
          <p:cNvPr id="30" name="Straight Arrow Connector 29"/>
          <p:cNvCxnSpPr/>
          <p:nvPr/>
        </p:nvCxnSpPr>
        <p:spPr>
          <a:xfrm>
            <a:off x="1800003" y="2886634"/>
            <a:ext cx="849555" cy="440766"/>
          </a:xfrm>
          <a:prstGeom prst="straightConnector1">
            <a:avLst/>
          </a:prstGeom>
          <a:ln>
            <a:solidFill>
              <a:srgbClr val="000000"/>
            </a:solidFill>
            <a:tailEnd type="oval"/>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4101840" y="3698929"/>
            <a:ext cx="404967" cy="156935"/>
          </a:xfrm>
          <a:prstGeom prst="straightConnector1">
            <a:avLst/>
          </a:prstGeom>
          <a:ln>
            <a:solidFill>
              <a:srgbClr val="000000"/>
            </a:solidFill>
            <a:tailEnd type="oval"/>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5290660" y="2279549"/>
            <a:ext cx="181969" cy="292736"/>
          </a:xfrm>
          <a:prstGeom prst="straightConnector1">
            <a:avLst/>
          </a:prstGeom>
          <a:ln>
            <a:solidFill>
              <a:srgbClr val="000000"/>
            </a:solidFill>
            <a:tailEnd type="oval"/>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5504625" y="1432577"/>
            <a:ext cx="83375" cy="1039253"/>
          </a:xfrm>
          <a:prstGeom prst="straightConnector1">
            <a:avLst/>
          </a:prstGeom>
          <a:ln>
            <a:solidFill>
              <a:srgbClr val="000000"/>
            </a:solidFill>
            <a:tailEnd type="oval"/>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H="1">
            <a:off x="5700688" y="2031111"/>
            <a:ext cx="118550" cy="478614"/>
          </a:xfrm>
          <a:prstGeom prst="straightConnector1">
            <a:avLst/>
          </a:prstGeom>
          <a:ln>
            <a:solidFill>
              <a:srgbClr val="000000"/>
            </a:solidFill>
            <a:tailEnd type="oval"/>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H="1">
            <a:off x="6307668" y="2279549"/>
            <a:ext cx="629361" cy="0"/>
          </a:xfrm>
          <a:prstGeom prst="straightConnector1">
            <a:avLst/>
          </a:prstGeom>
          <a:ln>
            <a:solidFill>
              <a:srgbClr val="000000"/>
            </a:solidFill>
            <a:tailEnd type="oval"/>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H="1" flipV="1">
            <a:off x="5700687" y="3022600"/>
            <a:ext cx="679222" cy="132631"/>
          </a:xfrm>
          <a:prstGeom prst="straightConnector1">
            <a:avLst/>
          </a:prstGeom>
          <a:ln>
            <a:solidFill>
              <a:srgbClr val="000000"/>
            </a:solidFill>
            <a:tailEnd type="ova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59754" y="4324330"/>
            <a:ext cx="1621445" cy="861774"/>
          </a:xfrm>
          <a:prstGeom prst="rect">
            <a:avLst/>
          </a:prstGeom>
          <a:solidFill>
            <a:schemeClr val="accent6">
              <a:lumMod val="20000"/>
              <a:lumOff val="80000"/>
            </a:schemeClr>
          </a:solidFill>
          <a:ln w="28575" cmpd="sng">
            <a:solidFill>
              <a:srgbClr val="4F81BD"/>
            </a:solidFill>
          </a:ln>
        </p:spPr>
        <p:txBody>
          <a:bodyPr wrap="square" rtlCol="0">
            <a:spAutoFit/>
          </a:bodyPr>
          <a:lstStyle/>
          <a:p>
            <a:r>
              <a:rPr lang="en-US" sz="1400" b="1" dirty="0" smtClean="0">
                <a:solidFill>
                  <a:prstClr val="black"/>
                </a:solidFill>
              </a:rPr>
              <a:t>Comet</a:t>
            </a:r>
          </a:p>
          <a:p>
            <a:r>
              <a:rPr lang="en-US" sz="1200" dirty="0" smtClean="0">
                <a:solidFill>
                  <a:prstClr val="black"/>
                </a:solidFill>
              </a:rPr>
              <a:t>“Long Tail Science</a:t>
            </a:r>
            <a:r>
              <a:rPr lang="en-US" sz="1200" b="1" dirty="0" smtClean="0">
                <a:solidFill>
                  <a:prstClr val="black"/>
                </a:solidFill>
              </a:rPr>
              <a:t>”</a:t>
            </a:r>
          </a:p>
          <a:p>
            <a:r>
              <a:rPr lang="en-US" sz="1200" dirty="0" smtClean="0">
                <a:solidFill>
                  <a:prstClr val="black"/>
                </a:solidFill>
              </a:rPr>
              <a:t>47k cores/2 PF</a:t>
            </a:r>
          </a:p>
          <a:p>
            <a:r>
              <a:rPr lang="en-US" sz="1200" dirty="0" smtClean="0">
                <a:solidFill>
                  <a:prstClr val="black"/>
                </a:solidFill>
              </a:rPr>
              <a:t>High throughput</a:t>
            </a:r>
          </a:p>
        </p:txBody>
      </p:sp>
      <p:sp>
        <p:nvSpPr>
          <p:cNvPr id="2" name="TextBox 1"/>
          <p:cNvSpPr txBox="1"/>
          <p:nvPr/>
        </p:nvSpPr>
        <p:spPr>
          <a:xfrm>
            <a:off x="5524500" y="4416663"/>
            <a:ext cx="1858073" cy="677108"/>
          </a:xfrm>
          <a:prstGeom prst="rect">
            <a:avLst/>
          </a:prstGeom>
          <a:solidFill>
            <a:schemeClr val="accent6">
              <a:lumMod val="20000"/>
              <a:lumOff val="80000"/>
            </a:schemeClr>
          </a:solidFill>
          <a:ln w="28575" cmpd="sng">
            <a:solidFill>
              <a:srgbClr val="4F81BD"/>
            </a:solidFill>
          </a:ln>
        </p:spPr>
        <p:txBody>
          <a:bodyPr wrap="none" rtlCol="0">
            <a:spAutoFit/>
          </a:bodyPr>
          <a:lstStyle/>
          <a:p>
            <a:r>
              <a:rPr lang="en-US" sz="1400" b="1" dirty="0" err="1" smtClean="0">
                <a:solidFill>
                  <a:prstClr val="black"/>
                </a:solidFill>
              </a:rPr>
              <a:t>SuperMIC</a:t>
            </a:r>
            <a:endParaRPr lang="en-US" sz="1400" b="1" dirty="0" smtClean="0">
              <a:solidFill>
                <a:prstClr val="black"/>
              </a:solidFill>
            </a:endParaRPr>
          </a:p>
          <a:p>
            <a:r>
              <a:rPr lang="en-US" sz="1200" dirty="0" smtClean="0">
                <a:solidFill>
                  <a:srgbClr val="000000"/>
                </a:solidFill>
              </a:rPr>
              <a:t>380 nodes – 1PF</a:t>
            </a:r>
          </a:p>
          <a:p>
            <a:r>
              <a:rPr lang="en-US" sz="1200" dirty="0" smtClean="0">
                <a:solidFill>
                  <a:srgbClr val="000000"/>
                </a:solidFill>
              </a:rPr>
              <a:t>(Ivy bridge, Xeon Phi, GPU)</a:t>
            </a:r>
          </a:p>
        </p:txBody>
      </p:sp>
      <p:cxnSp>
        <p:nvCxnSpPr>
          <p:cNvPr id="32" name="Straight Arrow Connector 31"/>
          <p:cNvCxnSpPr>
            <a:stCxn id="2" idx="0"/>
          </p:cNvCxnSpPr>
          <p:nvPr/>
        </p:nvCxnSpPr>
        <p:spPr>
          <a:xfrm flipH="1" flipV="1">
            <a:off x="5184940" y="3768277"/>
            <a:ext cx="1268597" cy="648386"/>
          </a:xfrm>
          <a:prstGeom prst="straightConnector1">
            <a:avLst/>
          </a:prstGeom>
          <a:ln>
            <a:solidFill>
              <a:srgbClr val="000000"/>
            </a:solidFill>
            <a:tailEnd type="oval"/>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188305" y="6067794"/>
            <a:ext cx="2379431" cy="738664"/>
          </a:xfrm>
          <a:prstGeom prst="rect">
            <a:avLst/>
          </a:prstGeom>
          <a:solidFill>
            <a:schemeClr val="accent6">
              <a:lumMod val="20000"/>
              <a:lumOff val="80000"/>
            </a:schemeClr>
          </a:solidFill>
          <a:ln w="28575" cmpd="sng">
            <a:solidFill>
              <a:srgbClr val="4F81BD"/>
            </a:solidFill>
          </a:ln>
        </p:spPr>
        <p:txBody>
          <a:bodyPr wrap="square" rtlCol="0">
            <a:spAutoFit/>
          </a:bodyPr>
          <a:lstStyle/>
          <a:p>
            <a:r>
              <a:rPr lang="en-US" sz="1400" dirty="0" smtClean="0">
                <a:solidFill>
                  <a:prstClr val="black"/>
                </a:solidFill>
              </a:rPr>
              <a:t>To be deployed in  FY2015 with XSEDE  integration and user services</a:t>
            </a:r>
            <a:endParaRPr lang="en-US" sz="1400" dirty="0" smtClean="0">
              <a:solidFill>
                <a:srgbClr val="000000"/>
              </a:solidFill>
            </a:endParaRPr>
          </a:p>
        </p:txBody>
      </p:sp>
      <p:sp>
        <p:nvSpPr>
          <p:cNvPr id="6" name="Rectangle 5"/>
          <p:cNvSpPr/>
          <p:nvPr/>
        </p:nvSpPr>
        <p:spPr>
          <a:xfrm>
            <a:off x="6535350" y="6364966"/>
            <a:ext cx="2342533" cy="369332"/>
          </a:xfrm>
          <a:prstGeom prst="rect">
            <a:avLst/>
          </a:prstGeom>
        </p:spPr>
        <p:txBody>
          <a:bodyPr wrap="none">
            <a:spAutoFit/>
          </a:bodyPr>
          <a:lstStyle/>
          <a:p>
            <a:r>
              <a:rPr lang="en-US" i="1" dirty="0" smtClean="0">
                <a:solidFill>
                  <a:srgbClr val="000090"/>
                </a:solidFill>
              </a:rPr>
              <a:t>* To </a:t>
            </a:r>
            <a:r>
              <a:rPr lang="en-US" i="1" dirty="0">
                <a:solidFill>
                  <a:srgbClr val="000090"/>
                </a:solidFill>
              </a:rPr>
              <a:t>be retired in </a:t>
            </a:r>
            <a:r>
              <a:rPr lang="en-US" i="1" dirty="0" smtClean="0">
                <a:solidFill>
                  <a:srgbClr val="000090"/>
                </a:solidFill>
              </a:rPr>
              <a:t>2014</a:t>
            </a:r>
          </a:p>
        </p:txBody>
      </p:sp>
      <p:sp>
        <p:nvSpPr>
          <p:cNvPr id="34" name="Rectangle 33"/>
          <p:cNvSpPr/>
          <p:nvPr/>
        </p:nvSpPr>
        <p:spPr>
          <a:xfrm>
            <a:off x="2005952" y="1846988"/>
            <a:ext cx="1336554" cy="662741"/>
          </a:xfrm>
          <a:prstGeom prst="rect">
            <a:avLst/>
          </a:prstGeom>
        </p:spPr>
        <p:txBody>
          <a:bodyPr wrap="square">
            <a:normAutofit/>
          </a:bodyPr>
          <a:lstStyle/>
          <a:p>
            <a:pPr algn="ctr" fontAlgn="base">
              <a:spcBef>
                <a:spcPct val="0"/>
              </a:spcBef>
              <a:spcAft>
                <a:spcPct val="0"/>
              </a:spcAft>
            </a:pPr>
            <a:r>
              <a:rPr lang="en-US" sz="1400" b="1" dirty="0" smtClean="0">
                <a:solidFill>
                  <a:srgbClr val="000000"/>
                </a:solidFill>
                <a:cs typeface="Arial"/>
              </a:rPr>
              <a:t>Yellowstone</a:t>
            </a:r>
          </a:p>
          <a:p>
            <a:pPr algn="ctr" fontAlgn="base">
              <a:spcBef>
                <a:spcPct val="0"/>
              </a:spcBef>
              <a:spcAft>
                <a:spcPct val="0"/>
              </a:spcAft>
            </a:pPr>
            <a:r>
              <a:rPr lang="en-US" sz="1200" dirty="0" smtClean="0">
                <a:solidFill>
                  <a:srgbClr val="000000"/>
                </a:solidFill>
                <a:cs typeface="Arial"/>
              </a:rPr>
              <a:t>Geosciences</a:t>
            </a:r>
          </a:p>
        </p:txBody>
      </p:sp>
      <p:pic>
        <p:nvPicPr>
          <p:cNvPr id="36" name="Picture 2"/>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394231" y="1114356"/>
            <a:ext cx="948275" cy="711459"/>
          </a:xfrm>
          <a:prstGeom prst="rect">
            <a:avLst/>
          </a:prstGeom>
          <a:ln>
            <a:noFill/>
          </a:ln>
          <a:effectLst>
            <a:outerShdw blurRad="292100" dist="139700" dir="2700000" algn="tl" rotWithShape="0">
              <a:srgbClr val="333333">
                <a:alpha val="65000"/>
              </a:srgbClr>
            </a:outerShdw>
          </a:effectLst>
        </p:spPr>
      </p:pic>
      <p:cxnSp>
        <p:nvCxnSpPr>
          <p:cNvPr id="37" name="Straight Arrow Connector 36"/>
          <p:cNvCxnSpPr/>
          <p:nvPr/>
        </p:nvCxnSpPr>
        <p:spPr>
          <a:xfrm>
            <a:off x="3317220" y="1846118"/>
            <a:ext cx="416580" cy="369986"/>
          </a:xfrm>
          <a:prstGeom prst="straightConnector1">
            <a:avLst/>
          </a:prstGeom>
          <a:ln>
            <a:solidFill>
              <a:srgbClr val="000000"/>
            </a:solidFill>
            <a:tailEnd type="oval"/>
          </a:ln>
        </p:spPr>
        <p:style>
          <a:lnRef idx="2">
            <a:schemeClr val="accent1"/>
          </a:lnRef>
          <a:fillRef idx="0">
            <a:schemeClr val="accent1"/>
          </a:fillRef>
          <a:effectRef idx="1">
            <a:schemeClr val="accent1"/>
          </a:effectRef>
          <a:fontRef idx="minor">
            <a:schemeClr val="tx1"/>
          </a:fontRef>
        </p:style>
      </p:cxnSp>
      <p:sp>
        <p:nvSpPr>
          <p:cNvPr id="18" name="Title 17"/>
          <p:cNvSpPr>
            <a:spLocks noGrp="1"/>
          </p:cNvSpPr>
          <p:nvPr>
            <p:ph type="title"/>
          </p:nvPr>
        </p:nvSpPr>
        <p:spPr>
          <a:xfrm>
            <a:off x="-65193" y="158258"/>
            <a:ext cx="9144000" cy="634719"/>
          </a:xfrm>
        </p:spPr>
        <p:txBody>
          <a:bodyPr>
            <a:normAutofit fontScale="90000"/>
          </a:bodyPr>
          <a:lstStyle/>
          <a:p>
            <a:r>
              <a:rPr lang="en-US" sz="3200" b="1" dirty="0" smtClean="0"/>
              <a:t>NSF Supported National Resources are increasingly diverse and collaborative</a:t>
            </a:r>
            <a:endParaRPr lang="en-US" sz="3200" b="1" dirty="0"/>
          </a:p>
        </p:txBody>
      </p:sp>
      <p:pic>
        <p:nvPicPr>
          <p:cNvPr id="1026" name="Picture 2" descr="Darter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96727" y="2836085"/>
            <a:ext cx="1209320" cy="6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7993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976" y="381000"/>
            <a:ext cx="7770878" cy="990600"/>
          </a:xfrm>
        </p:spPr>
        <p:txBody>
          <a:bodyPr/>
          <a:lstStyle/>
          <a:p>
            <a:pPr algn="ctr"/>
            <a:r>
              <a:rPr lang="en-US" sz="3600" dirty="0" smtClean="0"/>
              <a:t>Recent ACI supported acquisitions </a:t>
            </a:r>
            <a:br>
              <a:rPr lang="en-US" sz="3600" dirty="0" smtClean="0"/>
            </a:br>
            <a:r>
              <a:rPr lang="en-US" sz="3600" dirty="0" smtClean="0"/>
              <a:t>&amp; deployments are complementary </a:t>
            </a:r>
            <a:endParaRPr lang="en-US" sz="36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202473777"/>
              </p:ext>
            </p:extLst>
          </p:nvPr>
        </p:nvGraphicFramePr>
        <p:xfrm>
          <a:off x="152400" y="5334000"/>
          <a:ext cx="7696200" cy="2117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p:cNvSpPr>
            <a:spLocks noGrp="1"/>
          </p:cNvSpPr>
          <p:nvPr>
            <p:ph type="dt" sz="half" idx="10"/>
          </p:nvPr>
        </p:nvSpPr>
        <p:spPr/>
        <p:txBody>
          <a:bodyPr/>
          <a:lstStyle/>
          <a:p>
            <a:fld id="{0DADC43B-98B5-4E18-B31C-87ACC5590D4D}" type="datetime1">
              <a:rPr lang="en-US" smtClean="0">
                <a:solidFill>
                  <a:srgbClr val="38ABED"/>
                </a:solidFill>
              </a:rPr>
              <a:pPr/>
              <a:t>9/24/2014</a:t>
            </a:fld>
            <a:endParaRPr lang="en-US">
              <a:solidFill>
                <a:srgbClr val="38ABED"/>
              </a:solidFill>
            </a:endParaRPr>
          </a:p>
        </p:txBody>
      </p:sp>
      <p:pic>
        <p:nvPicPr>
          <p:cNvPr id="1026" name="Picture 2" descr="C:\Users\NSFUSER\Pictures\comet-log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3520" y="3698657"/>
            <a:ext cx="1518017" cy="708408"/>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a:stCxn id="1026" idx="3"/>
          </p:cNvCxnSpPr>
          <p:nvPr/>
        </p:nvCxnSpPr>
        <p:spPr>
          <a:xfrm>
            <a:off x="3801537" y="4052861"/>
            <a:ext cx="5113863" cy="0"/>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pic>
        <p:nvPicPr>
          <p:cNvPr id="12"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938" y="1582511"/>
            <a:ext cx="1548392" cy="1084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Straight Arrow Connector 12"/>
          <p:cNvCxnSpPr/>
          <p:nvPr/>
        </p:nvCxnSpPr>
        <p:spPr>
          <a:xfrm>
            <a:off x="1331976" y="2277835"/>
            <a:ext cx="7191708" cy="0"/>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9"/>
          <a:stretch>
            <a:fillRect/>
          </a:stretch>
        </p:blipFill>
        <p:spPr>
          <a:xfrm>
            <a:off x="256293" y="2597703"/>
            <a:ext cx="1075683" cy="803057"/>
          </a:xfrm>
          <a:prstGeom prst="rect">
            <a:avLst/>
          </a:prstGeom>
        </p:spPr>
      </p:pic>
      <p:cxnSp>
        <p:nvCxnSpPr>
          <p:cNvPr id="17" name="Straight Arrow Connector 16"/>
          <p:cNvCxnSpPr/>
          <p:nvPr/>
        </p:nvCxnSpPr>
        <p:spPr>
          <a:xfrm>
            <a:off x="1331976" y="2999231"/>
            <a:ext cx="5181600" cy="0"/>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endCxn id="1026" idx="1"/>
          </p:cNvCxnSpPr>
          <p:nvPr/>
        </p:nvCxnSpPr>
        <p:spPr>
          <a:xfrm>
            <a:off x="1514087" y="4052861"/>
            <a:ext cx="769433" cy="0"/>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4953000" y="3450835"/>
            <a:ext cx="3962400" cy="3548"/>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3661849" y="2703576"/>
            <a:ext cx="1617751" cy="369332"/>
          </a:xfrm>
          <a:prstGeom prst="rect">
            <a:avLst/>
          </a:prstGeom>
          <a:noFill/>
        </p:spPr>
        <p:txBody>
          <a:bodyPr wrap="none" rtlCol="0">
            <a:spAutoFit/>
          </a:bodyPr>
          <a:lstStyle/>
          <a:p>
            <a:r>
              <a:rPr lang="en-US" dirty="0" smtClean="0">
                <a:solidFill>
                  <a:prstClr val="black"/>
                </a:solidFill>
              </a:rPr>
              <a:t>Xeon Upgrade</a:t>
            </a:r>
            <a:endParaRPr lang="en-US" dirty="0">
              <a:solidFill>
                <a:prstClr val="black"/>
              </a:solidFill>
            </a:endParaRPr>
          </a:p>
        </p:txBody>
      </p:sp>
      <p:sp>
        <p:nvSpPr>
          <p:cNvPr id="30" name="TextBox 29"/>
          <p:cNvSpPr txBox="1"/>
          <p:nvPr/>
        </p:nvSpPr>
        <p:spPr>
          <a:xfrm>
            <a:off x="5273504" y="3139688"/>
            <a:ext cx="1135504" cy="369332"/>
          </a:xfrm>
          <a:prstGeom prst="rect">
            <a:avLst/>
          </a:prstGeom>
          <a:noFill/>
        </p:spPr>
        <p:txBody>
          <a:bodyPr wrap="none" rtlCol="0">
            <a:spAutoFit/>
          </a:bodyPr>
          <a:lstStyle/>
          <a:p>
            <a:r>
              <a:rPr lang="en-US" dirty="0" smtClean="0">
                <a:solidFill>
                  <a:prstClr val="black"/>
                </a:solidFill>
              </a:rPr>
              <a:t>Renewal?</a:t>
            </a:r>
            <a:endParaRPr lang="en-US" dirty="0">
              <a:solidFill>
                <a:prstClr val="black"/>
              </a:solidFill>
            </a:endParaRPr>
          </a:p>
        </p:txBody>
      </p:sp>
      <p:sp>
        <p:nvSpPr>
          <p:cNvPr id="1025" name="AutoShape 4" descr="https://www.tacc.utexas.edu/documents/13601/127723/Wrangler.png/eb1d56db-c9fc-4118-b4a4-78cabf46a14d?t=138602307950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029" name="Picture 5" descr="C:\Users\iqualter\Pictures\Wrangler.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08388" y="4572000"/>
            <a:ext cx="1043781" cy="695375"/>
          </a:xfrm>
          <a:prstGeom prst="rect">
            <a:avLst/>
          </a:prstGeom>
          <a:extLst/>
        </p:spPr>
        <p:style>
          <a:lnRef idx="2">
            <a:schemeClr val="accent1">
              <a:shade val="50000"/>
            </a:schemeClr>
          </a:lnRef>
          <a:fillRef idx="1">
            <a:schemeClr val="accent1"/>
          </a:fillRef>
          <a:effectRef idx="0">
            <a:schemeClr val="accent1"/>
          </a:effectRef>
          <a:fontRef idx="minor">
            <a:schemeClr val="lt1"/>
          </a:fontRef>
        </p:style>
      </p:pic>
      <p:cxnSp>
        <p:nvCxnSpPr>
          <p:cNvPr id="37" name="Straight Arrow Connector 36"/>
          <p:cNvCxnSpPr/>
          <p:nvPr/>
        </p:nvCxnSpPr>
        <p:spPr>
          <a:xfrm>
            <a:off x="1514087" y="4919687"/>
            <a:ext cx="921832" cy="0"/>
          </a:xfrm>
          <a:prstGeom prst="straightConnector1">
            <a:avLst/>
          </a:prstGeom>
          <a:ln w="63500">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3582421" y="4879084"/>
            <a:ext cx="5332979" cy="0"/>
          </a:xfrm>
          <a:prstGeom prst="straightConnector1">
            <a:avLst/>
          </a:prstGeom>
          <a:ln w="63500">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034" name="TextBox 1033"/>
          <p:cNvSpPr txBox="1"/>
          <p:nvPr/>
        </p:nvSpPr>
        <p:spPr>
          <a:xfrm>
            <a:off x="4032113" y="3753350"/>
            <a:ext cx="2869696" cy="369332"/>
          </a:xfrm>
          <a:prstGeom prst="rect">
            <a:avLst/>
          </a:prstGeom>
          <a:noFill/>
        </p:spPr>
        <p:txBody>
          <a:bodyPr wrap="none" rtlCol="0">
            <a:spAutoFit/>
          </a:bodyPr>
          <a:lstStyle/>
          <a:p>
            <a:r>
              <a:rPr lang="en-US" dirty="0" smtClean="0">
                <a:solidFill>
                  <a:prstClr val="black"/>
                </a:solidFill>
              </a:rPr>
              <a:t>Long-tail/high throughput</a:t>
            </a:r>
            <a:endParaRPr lang="en-US" dirty="0">
              <a:solidFill>
                <a:prstClr val="black"/>
              </a:solidFill>
            </a:endParaRPr>
          </a:p>
        </p:txBody>
      </p:sp>
      <p:sp>
        <p:nvSpPr>
          <p:cNvPr id="1035" name="TextBox 1034"/>
          <p:cNvSpPr txBox="1"/>
          <p:nvPr/>
        </p:nvSpPr>
        <p:spPr>
          <a:xfrm>
            <a:off x="4118508" y="4550355"/>
            <a:ext cx="1646669" cy="369332"/>
          </a:xfrm>
          <a:prstGeom prst="rect">
            <a:avLst/>
          </a:prstGeom>
          <a:noFill/>
        </p:spPr>
        <p:txBody>
          <a:bodyPr wrap="none" rtlCol="0">
            <a:spAutoFit/>
          </a:bodyPr>
          <a:lstStyle/>
          <a:p>
            <a:r>
              <a:rPr lang="en-US" dirty="0" smtClean="0">
                <a:solidFill>
                  <a:prstClr val="black"/>
                </a:solidFill>
              </a:rPr>
              <a:t>Data Analytics</a:t>
            </a:r>
            <a:endParaRPr lang="en-US" dirty="0">
              <a:solidFill>
                <a:prstClr val="black"/>
              </a:solidFill>
            </a:endParaRPr>
          </a:p>
        </p:txBody>
      </p:sp>
      <p:cxnSp>
        <p:nvCxnSpPr>
          <p:cNvPr id="21" name="Straight Arrow Connector 20"/>
          <p:cNvCxnSpPr/>
          <p:nvPr/>
        </p:nvCxnSpPr>
        <p:spPr>
          <a:xfrm>
            <a:off x="3163736" y="5638800"/>
            <a:ext cx="1408264" cy="0"/>
          </a:xfrm>
          <a:prstGeom prst="straightConnector1">
            <a:avLst/>
          </a:prstGeom>
          <a:ln w="63500">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2613239" y="4747187"/>
            <a:ext cx="858578" cy="370379"/>
          </a:xfrm>
          <a:prstGeom prst="rect">
            <a:avLst/>
          </a:prstGeom>
          <a:noFill/>
        </p:spPr>
        <p:txBody>
          <a:bodyPr wrap="none" lIns="91440" tIns="45720" rIns="91440" bIns="45720">
            <a:normAutofit fontScale="40000" lnSpcReduction="20000"/>
          </a:bodyPr>
          <a:lstStyle/>
          <a:p>
            <a:pPr algn="ct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Wrangler</a:t>
            </a:r>
            <a:endPar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25" name="Straight Arrow Connector 24"/>
          <p:cNvCxnSpPr>
            <a:stCxn id="10" idx="3"/>
          </p:cNvCxnSpPr>
          <p:nvPr/>
        </p:nvCxnSpPr>
        <p:spPr>
          <a:xfrm>
            <a:off x="5501200" y="5630798"/>
            <a:ext cx="3414200" cy="8002"/>
          </a:xfrm>
          <a:prstGeom prst="straightConnector1">
            <a:avLst/>
          </a:prstGeom>
          <a:ln w="63500">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4616094" y="5378183"/>
            <a:ext cx="885106" cy="505230"/>
          </a:xfrm>
          <a:prstGeom prst="rect">
            <a:avLst/>
          </a:prstGeom>
          <a:noFill/>
        </p:spPr>
        <p:txBody>
          <a:bodyPr wrap="none" lIns="91440" tIns="45720" rIns="91440" bIns="45720">
            <a:normAutofit fontScale="55000" lnSpcReduction="20000"/>
          </a:bodyPr>
          <a:lstStyle/>
          <a:p>
            <a:pPr algn="ct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TBA</a:t>
            </a:r>
            <a:endPar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TextBox 10"/>
          <p:cNvSpPr txBox="1"/>
          <p:nvPr/>
        </p:nvSpPr>
        <p:spPr>
          <a:xfrm>
            <a:off x="1898803" y="5446132"/>
            <a:ext cx="1327608" cy="369332"/>
          </a:xfrm>
          <a:prstGeom prst="rect">
            <a:avLst/>
          </a:prstGeom>
          <a:noFill/>
        </p:spPr>
        <p:txBody>
          <a:bodyPr wrap="none" rtlCol="0">
            <a:spAutoFit/>
          </a:bodyPr>
          <a:lstStyle/>
          <a:p>
            <a:r>
              <a:rPr lang="en-US" dirty="0" smtClean="0">
                <a:solidFill>
                  <a:prstClr val="black"/>
                </a:solidFill>
              </a:rPr>
              <a:t>NSF 14-536</a:t>
            </a:r>
            <a:endParaRPr lang="en-US" dirty="0">
              <a:solidFill>
                <a:prstClr val="black"/>
              </a:solidFill>
            </a:endParaRPr>
          </a:p>
        </p:txBody>
      </p:sp>
      <p:sp>
        <p:nvSpPr>
          <p:cNvPr id="9" name="Explosion 1 8"/>
          <p:cNvSpPr/>
          <p:nvPr/>
        </p:nvSpPr>
        <p:spPr>
          <a:xfrm>
            <a:off x="4552561" y="5117566"/>
            <a:ext cx="914400" cy="914400"/>
          </a:xfrm>
          <a:prstGeom prst="irregularSeal1">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4438626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7" name="TextBox 28"/>
          <p:cNvSpPr txBox="1">
            <a:spLocks noChangeArrowheads="1"/>
          </p:cNvSpPr>
          <p:nvPr/>
        </p:nvSpPr>
        <p:spPr bwMode="auto">
          <a:xfrm>
            <a:off x="3810000" y="3791489"/>
            <a:ext cx="1524000" cy="830997"/>
          </a:xfrm>
          <a:prstGeom prst="rect">
            <a:avLst/>
          </a:prstGeom>
          <a:noFill/>
          <a:ln w="9525">
            <a:noFill/>
            <a:miter lim="800000"/>
            <a:headEnd/>
            <a:tailEnd/>
          </a:ln>
        </p:spPr>
        <p:txBody>
          <a:bodyPr wrap="square">
            <a:prstTxWarp prst="textNoShape">
              <a:avLst/>
            </a:prstTxWarp>
            <a:spAutoFit/>
          </a:bodyPr>
          <a:lstStyle/>
          <a:p>
            <a:pPr algn="ctr" fontAlgn="base">
              <a:spcBef>
                <a:spcPct val="0"/>
              </a:spcBef>
              <a:spcAft>
                <a:spcPct val="0"/>
              </a:spcAft>
            </a:pPr>
            <a:r>
              <a:rPr lang="en-US" sz="1600" b="1" dirty="0">
                <a:solidFill>
                  <a:srgbClr val="FFFF00"/>
                </a:solidFill>
                <a:latin typeface="Arial" charset="0"/>
                <a:sym typeface="Arial" charset="0"/>
              </a:rPr>
              <a:t>Discovery</a:t>
            </a:r>
          </a:p>
          <a:p>
            <a:pPr algn="ctr" fontAlgn="base">
              <a:spcBef>
                <a:spcPct val="0"/>
              </a:spcBef>
              <a:spcAft>
                <a:spcPct val="0"/>
              </a:spcAft>
            </a:pPr>
            <a:r>
              <a:rPr lang="en-US" sz="1600" b="1" dirty="0">
                <a:solidFill>
                  <a:srgbClr val="FFFF00"/>
                </a:solidFill>
                <a:latin typeface="Arial" charset="0"/>
                <a:sym typeface="Arial" charset="0"/>
              </a:rPr>
              <a:t>Collaboration</a:t>
            </a:r>
          </a:p>
          <a:p>
            <a:pPr algn="ctr" fontAlgn="base">
              <a:spcBef>
                <a:spcPct val="0"/>
              </a:spcBef>
              <a:spcAft>
                <a:spcPct val="0"/>
              </a:spcAft>
            </a:pPr>
            <a:r>
              <a:rPr lang="en-US" sz="1600" b="1" dirty="0">
                <a:solidFill>
                  <a:srgbClr val="FFFF00"/>
                </a:solidFill>
                <a:latin typeface="Arial" charset="0"/>
                <a:sym typeface="Arial" charset="0"/>
              </a:rPr>
              <a:t>Education</a:t>
            </a:r>
          </a:p>
        </p:txBody>
      </p:sp>
      <p:sp>
        <p:nvSpPr>
          <p:cNvPr id="47" name="Oval 46"/>
          <p:cNvSpPr/>
          <p:nvPr/>
        </p:nvSpPr>
        <p:spPr>
          <a:xfrm rot="454138">
            <a:off x="3618827" y="3386118"/>
            <a:ext cx="5064125" cy="2053139"/>
          </a:xfrm>
          <a:prstGeom prst="ellipse">
            <a:avLst/>
          </a:prstGeom>
          <a:noFill/>
          <a:ln w="25400" cap="flat" cmpd="sng" algn="ctr">
            <a:solidFill>
              <a:schemeClr val="bg1">
                <a:lumMod val="20000"/>
                <a:lumOff val="80000"/>
              </a:schemeClr>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3200" dirty="0">
              <a:solidFill>
                <a:srgbClr val="000066"/>
              </a:solidFill>
              <a:sym typeface="Arial" charset="0"/>
            </a:endParaRPr>
          </a:p>
        </p:txBody>
      </p:sp>
      <p:sp>
        <p:nvSpPr>
          <p:cNvPr id="48" name="Oval 47"/>
          <p:cNvSpPr/>
          <p:nvPr/>
        </p:nvSpPr>
        <p:spPr>
          <a:xfrm rot="2222632">
            <a:off x="3430712" y="3991259"/>
            <a:ext cx="4249738" cy="2189122"/>
          </a:xfrm>
          <a:prstGeom prst="ellipse">
            <a:avLst/>
          </a:prstGeom>
          <a:noFill/>
          <a:ln w="25400" cap="flat" cmpd="sng" algn="ctr">
            <a:solidFill>
              <a:schemeClr val="bg1">
                <a:lumMod val="20000"/>
                <a:lumOff val="80000"/>
              </a:schemeClr>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3200" dirty="0">
              <a:solidFill>
                <a:srgbClr val="000066"/>
              </a:solidFill>
              <a:sym typeface="Arial" charset="0"/>
            </a:endParaRPr>
          </a:p>
        </p:txBody>
      </p:sp>
      <p:sp>
        <p:nvSpPr>
          <p:cNvPr id="49" name="Oval 48"/>
          <p:cNvSpPr/>
          <p:nvPr/>
        </p:nvSpPr>
        <p:spPr>
          <a:xfrm rot="18799724">
            <a:off x="1719564" y="4180268"/>
            <a:ext cx="4206847" cy="1993900"/>
          </a:xfrm>
          <a:prstGeom prst="ellipse">
            <a:avLst/>
          </a:prstGeom>
          <a:noFill/>
          <a:ln w="25400" cap="flat" cmpd="sng" algn="ctr">
            <a:solidFill>
              <a:schemeClr val="bg1">
                <a:lumMod val="20000"/>
                <a:lumOff val="80000"/>
              </a:schemeClr>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3200" dirty="0">
              <a:solidFill>
                <a:srgbClr val="000066"/>
              </a:solidFill>
              <a:sym typeface="Arial" charset="0"/>
            </a:endParaRPr>
          </a:p>
        </p:txBody>
      </p:sp>
      <p:sp>
        <p:nvSpPr>
          <p:cNvPr id="50" name="Oval 49"/>
          <p:cNvSpPr/>
          <p:nvPr/>
        </p:nvSpPr>
        <p:spPr>
          <a:xfrm rot="20823864">
            <a:off x="551860" y="3567958"/>
            <a:ext cx="4772025" cy="2102935"/>
          </a:xfrm>
          <a:prstGeom prst="ellipse">
            <a:avLst/>
          </a:prstGeom>
          <a:noFill/>
          <a:ln w="25400" cap="flat" cmpd="sng" algn="ctr">
            <a:solidFill>
              <a:schemeClr val="bg1">
                <a:lumMod val="20000"/>
                <a:lumOff val="80000"/>
              </a:schemeClr>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3200" dirty="0">
              <a:solidFill>
                <a:srgbClr val="000066"/>
              </a:solidFill>
              <a:sym typeface="Arial" charset="0"/>
            </a:endParaRPr>
          </a:p>
        </p:txBody>
      </p:sp>
      <p:sp>
        <p:nvSpPr>
          <p:cNvPr id="51" name="Oval 50"/>
          <p:cNvSpPr/>
          <p:nvPr/>
        </p:nvSpPr>
        <p:spPr>
          <a:xfrm rot="1637909">
            <a:off x="1189299" y="2380306"/>
            <a:ext cx="4365625" cy="2150817"/>
          </a:xfrm>
          <a:prstGeom prst="ellipse">
            <a:avLst/>
          </a:prstGeom>
          <a:noFill/>
          <a:ln w="25400" cap="flat" cmpd="sng" algn="ctr">
            <a:solidFill>
              <a:schemeClr val="bg1">
                <a:lumMod val="20000"/>
                <a:lumOff val="80000"/>
              </a:schemeClr>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3200" dirty="0">
              <a:solidFill>
                <a:srgbClr val="000066"/>
              </a:solidFill>
              <a:sym typeface="Arial" charset="0"/>
            </a:endParaRPr>
          </a:p>
        </p:txBody>
      </p:sp>
      <p:sp>
        <p:nvSpPr>
          <p:cNvPr id="52" name="Oval 51"/>
          <p:cNvSpPr/>
          <p:nvPr/>
        </p:nvSpPr>
        <p:spPr>
          <a:xfrm rot="20145915">
            <a:off x="3438648" y="2371935"/>
            <a:ext cx="4699000" cy="2166138"/>
          </a:xfrm>
          <a:prstGeom prst="ellipse">
            <a:avLst/>
          </a:prstGeom>
          <a:noFill/>
          <a:ln w="25400" cap="flat" cmpd="sng" algn="ctr">
            <a:solidFill>
              <a:schemeClr val="bg1">
                <a:lumMod val="20000"/>
                <a:lumOff val="80000"/>
              </a:schemeClr>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3200" dirty="0">
              <a:solidFill>
                <a:srgbClr val="000066"/>
              </a:solidFill>
              <a:sym typeface="Arial" charset="0"/>
            </a:endParaRPr>
          </a:p>
        </p:txBody>
      </p:sp>
      <p:sp>
        <p:nvSpPr>
          <p:cNvPr id="53" name="Oval 52"/>
          <p:cNvSpPr/>
          <p:nvPr/>
        </p:nvSpPr>
        <p:spPr>
          <a:xfrm rot="16491414">
            <a:off x="2749339" y="2262972"/>
            <a:ext cx="3752134" cy="1916113"/>
          </a:xfrm>
          <a:prstGeom prst="ellipse">
            <a:avLst/>
          </a:prstGeom>
          <a:noFill/>
          <a:ln w="25400" cap="flat" cmpd="sng" algn="ctr">
            <a:solidFill>
              <a:schemeClr val="bg1">
                <a:lumMod val="20000"/>
                <a:lumOff val="80000"/>
              </a:schemeClr>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3200" dirty="0">
              <a:solidFill>
                <a:srgbClr val="000066"/>
              </a:solidFill>
              <a:sym typeface="Arial" charset="0"/>
            </a:endParaRPr>
          </a:p>
        </p:txBody>
      </p:sp>
      <p:sp>
        <p:nvSpPr>
          <p:cNvPr id="19" name="Rectangle 2"/>
          <p:cNvSpPr txBox="1">
            <a:spLocks noChangeArrowheads="1"/>
          </p:cNvSpPr>
          <p:nvPr/>
        </p:nvSpPr>
        <p:spPr bwMode="auto">
          <a:xfrm>
            <a:off x="377034" y="232389"/>
            <a:ext cx="7533956" cy="127058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85000" lnSpcReduction="10000"/>
          </a:bodyPr>
          <a:lstStyle/>
          <a:p>
            <a:pPr eaLnBrk="0" fontAlgn="base" hangingPunct="0">
              <a:spcBef>
                <a:spcPct val="0"/>
              </a:spcBef>
              <a:spcAft>
                <a:spcPct val="0"/>
              </a:spcAft>
              <a:defRPr/>
            </a:pPr>
            <a:r>
              <a:rPr lang="en-US" sz="3200" b="1" kern="0" dirty="0" smtClean="0">
                <a:solidFill>
                  <a:srgbClr val="FFFFFF"/>
                </a:solidFill>
                <a:latin typeface="+mj-lt"/>
                <a:cs typeface="Arial"/>
                <a:sym typeface="Arial" charset="0"/>
              </a:rPr>
              <a:t>NSF Embraces an </a:t>
            </a:r>
            <a:r>
              <a:rPr lang="en-US" sz="3200" b="1" kern="0" dirty="0">
                <a:solidFill>
                  <a:srgbClr val="FFFFFF"/>
                </a:solidFill>
                <a:latin typeface="+mj-lt"/>
                <a:cs typeface="Arial"/>
                <a:sym typeface="Arial" charset="0"/>
              </a:rPr>
              <a:t>E</a:t>
            </a:r>
            <a:r>
              <a:rPr lang="en-US" sz="3200" b="1" kern="0" dirty="0" smtClean="0">
                <a:solidFill>
                  <a:srgbClr val="FFFFFF"/>
                </a:solidFill>
                <a:latin typeface="+mj-lt"/>
                <a:cs typeface="Arial"/>
                <a:sym typeface="Arial" charset="0"/>
              </a:rPr>
              <a:t>xpansive </a:t>
            </a:r>
            <a:r>
              <a:rPr lang="en-US" sz="3200" b="1" kern="0" dirty="0">
                <a:solidFill>
                  <a:srgbClr val="FFFFFF"/>
                </a:solidFill>
                <a:latin typeface="+mj-lt"/>
                <a:cs typeface="Arial"/>
                <a:sym typeface="Arial" charset="0"/>
              </a:rPr>
              <a:t>V</a:t>
            </a:r>
            <a:r>
              <a:rPr lang="en-US" sz="3200" b="1" kern="0" dirty="0" smtClean="0">
                <a:solidFill>
                  <a:srgbClr val="FFFFFF"/>
                </a:solidFill>
                <a:latin typeface="+mj-lt"/>
                <a:cs typeface="Arial"/>
                <a:sym typeface="Arial" charset="0"/>
              </a:rPr>
              <a:t>iew of </a:t>
            </a:r>
            <a:r>
              <a:rPr lang="en-US" sz="3200" b="1" kern="0" dirty="0" err="1" smtClean="0">
                <a:solidFill>
                  <a:srgbClr val="FFFFFF"/>
                </a:solidFill>
                <a:latin typeface="+mj-lt"/>
                <a:cs typeface="Arial"/>
                <a:sym typeface="Arial" charset="0"/>
              </a:rPr>
              <a:t>Cyberinfrastructure</a:t>
            </a:r>
            <a:r>
              <a:rPr lang="en-US" sz="3200" b="1" kern="0" dirty="0" smtClean="0">
                <a:solidFill>
                  <a:srgbClr val="FFFFFF"/>
                </a:solidFill>
                <a:latin typeface="+mj-lt"/>
                <a:cs typeface="Arial"/>
                <a:sym typeface="Arial" charset="0"/>
              </a:rPr>
              <a:t> Motivated by Research Priorities and the Scientific Process</a:t>
            </a:r>
          </a:p>
        </p:txBody>
      </p:sp>
      <p:sp>
        <p:nvSpPr>
          <p:cNvPr id="17412" name="TextBox 10"/>
          <p:cNvSpPr txBox="1">
            <a:spLocks noChangeArrowheads="1"/>
          </p:cNvSpPr>
          <p:nvPr/>
        </p:nvSpPr>
        <p:spPr bwMode="auto">
          <a:xfrm>
            <a:off x="4038600" y="1803898"/>
            <a:ext cx="1865313" cy="1200329"/>
          </a:xfrm>
          <a:prstGeom prst="rect">
            <a:avLst/>
          </a:prstGeom>
          <a:noFill/>
          <a:ln w="19050">
            <a:noFill/>
            <a:prstDash val="dash"/>
            <a:round/>
            <a:headEnd/>
            <a:tailEnd/>
          </a:ln>
        </p:spPr>
        <p:txBody>
          <a:bodyPr wrap="square">
            <a:prstTxWarp prst="textNoShape">
              <a:avLst/>
            </a:prstTxWarp>
            <a:spAutoFit/>
          </a:bodyPr>
          <a:lstStyle/>
          <a:p>
            <a:pPr fontAlgn="base">
              <a:spcBef>
                <a:spcPct val="0"/>
              </a:spcBef>
              <a:spcAft>
                <a:spcPct val="0"/>
              </a:spcAft>
            </a:pPr>
            <a:r>
              <a:rPr lang="en-US" dirty="0">
                <a:solidFill>
                  <a:srgbClr val="F8F8F8"/>
                </a:solidFill>
                <a:latin typeface="Arial" charset="0"/>
                <a:sym typeface="Arial" charset="0"/>
              </a:rPr>
              <a:t>Organizations</a:t>
            </a:r>
          </a:p>
          <a:p>
            <a:pPr fontAlgn="base">
              <a:spcBef>
                <a:spcPct val="0"/>
              </a:spcBef>
              <a:spcAft>
                <a:spcPct val="0"/>
              </a:spcAft>
            </a:pPr>
            <a:r>
              <a:rPr lang="en-US" sz="900" dirty="0">
                <a:solidFill>
                  <a:srgbClr val="F8F8F8"/>
                </a:solidFill>
                <a:latin typeface="Arial" charset="0"/>
                <a:sym typeface="Arial" charset="0"/>
              </a:rPr>
              <a:t>   Universities, schools</a:t>
            </a:r>
          </a:p>
          <a:p>
            <a:pPr fontAlgn="base">
              <a:spcBef>
                <a:spcPct val="0"/>
              </a:spcBef>
              <a:spcAft>
                <a:spcPct val="0"/>
              </a:spcAft>
            </a:pPr>
            <a:r>
              <a:rPr lang="en-US" sz="900" dirty="0">
                <a:solidFill>
                  <a:srgbClr val="F8F8F8"/>
                </a:solidFill>
                <a:latin typeface="Arial" charset="0"/>
                <a:sym typeface="Arial" charset="0"/>
              </a:rPr>
              <a:t>   Government labs, agencies</a:t>
            </a:r>
          </a:p>
          <a:p>
            <a:pPr fontAlgn="base">
              <a:spcBef>
                <a:spcPct val="0"/>
              </a:spcBef>
              <a:spcAft>
                <a:spcPct val="0"/>
              </a:spcAft>
            </a:pPr>
            <a:r>
              <a:rPr lang="en-US" sz="900" dirty="0">
                <a:solidFill>
                  <a:srgbClr val="F8F8F8"/>
                </a:solidFill>
                <a:latin typeface="Arial" charset="0"/>
                <a:sym typeface="Arial" charset="0"/>
              </a:rPr>
              <a:t>   Research and Medical Centers</a:t>
            </a:r>
          </a:p>
          <a:p>
            <a:pPr fontAlgn="base">
              <a:spcBef>
                <a:spcPct val="0"/>
              </a:spcBef>
              <a:spcAft>
                <a:spcPct val="0"/>
              </a:spcAft>
            </a:pPr>
            <a:r>
              <a:rPr lang="en-US" sz="900" dirty="0">
                <a:solidFill>
                  <a:srgbClr val="F8F8F8"/>
                </a:solidFill>
                <a:latin typeface="Arial" charset="0"/>
                <a:sym typeface="Arial" charset="0"/>
              </a:rPr>
              <a:t>   Libraries, Museums</a:t>
            </a:r>
          </a:p>
          <a:p>
            <a:pPr fontAlgn="base">
              <a:spcBef>
                <a:spcPct val="0"/>
              </a:spcBef>
              <a:spcAft>
                <a:spcPct val="0"/>
              </a:spcAft>
            </a:pPr>
            <a:r>
              <a:rPr lang="en-US" sz="900" dirty="0">
                <a:solidFill>
                  <a:srgbClr val="F8F8F8"/>
                </a:solidFill>
                <a:latin typeface="Arial" charset="0"/>
                <a:sym typeface="Arial" charset="0"/>
              </a:rPr>
              <a:t>   Virtual Organizations</a:t>
            </a:r>
          </a:p>
          <a:p>
            <a:pPr fontAlgn="base">
              <a:spcBef>
                <a:spcPct val="0"/>
              </a:spcBef>
              <a:spcAft>
                <a:spcPct val="0"/>
              </a:spcAft>
            </a:pPr>
            <a:r>
              <a:rPr lang="en-US" sz="900" dirty="0">
                <a:solidFill>
                  <a:srgbClr val="F8F8F8"/>
                </a:solidFill>
                <a:latin typeface="Arial" charset="0"/>
                <a:sym typeface="Arial" charset="0"/>
              </a:rPr>
              <a:t>   Communities</a:t>
            </a:r>
          </a:p>
        </p:txBody>
      </p:sp>
      <p:sp>
        <p:nvSpPr>
          <p:cNvPr id="17411" name="TextBox 9"/>
          <p:cNvSpPr txBox="1">
            <a:spLocks noChangeArrowheads="1"/>
          </p:cNvSpPr>
          <p:nvPr/>
        </p:nvSpPr>
        <p:spPr bwMode="auto">
          <a:xfrm>
            <a:off x="1447800" y="2365813"/>
            <a:ext cx="2222500" cy="1061829"/>
          </a:xfrm>
          <a:prstGeom prst="rect">
            <a:avLst/>
          </a:prstGeom>
          <a:noFill/>
          <a:ln w="19050">
            <a:noFill/>
            <a:prstDash val="dash"/>
            <a:round/>
            <a:headEnd/>
            <a:tailEnd/>
          </a:ln>
        </p:spPr>
        <p:txBody>
          <a:bodyPr wrap="square">
            <a:prstTxWarp prst="textNoShape">
              <a:avLst/>
            </a:prstTxWarp>
            <a:spAutoFit/>
          </a:bodyPr>
          <a:lstStyle/>
          <a:p>
            <a:pPr fontAlgn="base">
              <a:spcBef>
                <a:spcPct val="0"/>
              </a:spcBef>
              <a:spcAft>
                <a:spcPct val="0"/>
              </a:spcAft>
            </a:pPr>
            <a:r>
              <a:rPr lang="en-US" dirty="0">
                <a:solidFill>
                  <a:srgbClr val="F8F8F8"/>
                </a:solidFill>
                <a:latin typeface="Arial" charset="0"/>
                <a:sym typeface="Arial" charset="0"/>
              </a:rPr>
              <a:t>Expertise</a:t>
            </a:r>
          </a:p>
          <a:p>
            <a:pPr fontAlgn="base">
              <a:spcBef>
                <a:spcPct val="0"/>
              </a:spcBef>
              <a:spcAft>
                <a:spcPct val="0"/>
              </a:spcAft>
            </a:pPr>
            <a:r>
              <a:rPr lang="en-US" sz="900" dirty="0">
                <a:solidFill>
                  <a:srgbClr val="F8F8F8"/>
                </a:solidFill>
                <a:latin typeface="Arial" charset="0"/>
                <a:sym typeface="Arial" charset="0"/>
              </a:rPr>
              <a:t>   Research and Scholarship</a:t>
            </a:r>
          </a:p>
          <a:p>
            <a:pPr fontAlgn="base">
              <a:spcBef>
                <a:spcPct val="0"/>
              </a:spcBef>
              <a:spcAft>
                <a:spcPct val="0"/>
              </a:spcAft>
            </a:pPr>
            <a:r>
              <a:rPr lang="en-US" sz="900" dirty="0">
                <a:solidFill>
                  <a:srgbClr val="F8F8F8"/>
                </a:solidFill>
                <a:latin typeface="Arial" charset="0"/>
                <a:sym typeface="Arial" charset="0"/>
              </a:rPr>
              <a:t>   Education</a:t>
            </a:r>
          </a:p>
          <a:p>
            <a:pPr fontAlgn="base">
              <a:spcBef>
                <a:spcPct val="0"/>
              </a:spcBef>
              <a:spcAft>
                <a:spcPct val="0"/>
              </a:spcAft>
            </a:pPr>
            <a:r>
              <a:rPr lang="en-US" sz="900" dirty="0">
                <a:solidFill>
                  <a:srgbClr val="F8F8F8"/>
                </a:solidFill>
                <a:latin typeface="Arial" charset="0"/>
                <a:sym typeface="Arial" charset="0"/>
              </a:rPr>
              <a:t>   Learning and Workforce Development</a:t>
            </a:r>
          </a:p>
          <a:p>
            <a:pPr fontAlgn="base">
              <a:spcBef>
                <a:spcPct val="0"/>
              </a:spcBef>
              <a:spcAft>
                <a:spcPct val="0"/>
              </a:spcAft>
            </a:pPr>
            <a:r>
              <a:rPr lang="en-US" sz="900" dirty="0">
                <a:solidFill>
                  <a:srgbClr val="F8F8F8"/>
                </a:solidFill>
                <a:latin typeface="Arial" charset="0"/>
                <a:sym typeface="Arial" charset="0"/>
              </a:rPr>
              <a:t>   Interoperability and operations</a:t>
            </a:r>
          </a:p>
          <a:p>
            <a:pPr fontAlgn="base">
              <a:spcBef>
                <a:spcPct val="0"/>
              </a:spcBef>
              <a:spcAft>
                <a:spcPct val="0"/>
              </a:spcAft>
            </a:pPr>
            <a:r>
              <a:rPr lang="en-US" sz="900" dirty="0">
                <a:solidFill>
                  <a:srgbClr val="F8F8F8"/>
                </a:solidFill>
                <a:latin typeface="Arial" charset="0"/>
                <a:sym typeface="Arial" charset="0"/>
              </a:rPr>
              <a:t>   Cyberscience</a:t>
            </a:r>
          </a:p>
        </p:txBody>
      </p:sp>
      <p:sp>
        <p:nvSpPr>
          <p:cNvPr id="17413" name="TextBox 11"/>
          <p:cNvSpPr txBox="1">
            <a:spLocks noChangeArrowheads="1"/>
          </p:cNvSpPr>
          <p:nvPr/>
        </p:nvSpPr>
        <p:spPr bwMode="auto">
          <a:xfrm>
            <a:off x="5257800" y="5391689"/>
            <a:ext cx="2370138" cy="938719"/>
          </a:xfrm>
          <a:prstGeom prst="rect">
            <a:avLst/>
          </a:prstGeom>
          <a:noFill/>
          <a:ln w="19050">
            <a:noFill/>
            <a:prstDash val="dash"/>
            <a:round/>
            <a:headEnd/>
            <a:tailEnd/>
          </a:ln>
        </p:spPr>
        <p:txBody>
          <a:bodyPr wrap="square">
            <a:prstTxWarp prst="textNoShape">
              <a:avLst/>
            </a:prstTxWarp>
            <a:spAutoFit/>
          </a:bodyPr>
          <a:lstStyle/>
          <a:p>
            <a:pPr fontAlgn="base">
              <a:spcBef>
                <a:spcPct val="0"/>
              </a:spcBef>
              <a:spcAft>
                <a:spcPct val="0"/>
              </a:spcAft>
            </a:pPr>
            <a:r>
              <a:rPr lang="en-US" dirty="0">
                <a:solidFill>
                  <a:srgbClr val="F8F8F8"/>
                </a:solidFill>
                <a:latin typeface="Arial" charset="0"/>
                <a:sym typeface="Arial" charset="0"/>
              </a:rPr>
              <a:t>Networking</a:t>
            </a:r>
          </a:p>
          <a:p>
            <a:pPr fontAlgn="base">
              <a:spcBef>
                <a:spcPct val="0"/>
              </a:spcBef>
              <a:spcAft>
                <a:spcPct val="0"/>
              </a:spcAft>
            </a:pPr>
            <a:r>
              <a:rPr lang="en-US" sz="1000" dirty="0">
                <a:solidFill>
                  <a:srgbClr val="F8F8F8"/>
                </a:solidFill>
                <a:latin typeface="Arial" charset="0"/>
                <a:sym typeface="Arial" charset="0"/>
              </a:rPr>
              <a:t> </a:t>
            </a:r>
            <a:r>
              <a:rPr lang="en-US" sz="900" dirty="0">
                <a:solidFill>
                  <a:srgbClr val="F8F8F8"/>
                </a:solidFill>
                <a:latin typeface="Arial" charset="0"/>
                <a:sym typeface="Arial" charset="0"/>
              </a:rPr>
              <a:t>  Campus, national, international networks</a:t>
            </a:r>
          </a:p>
          <a:p>
            <a:pPr fontAlgn="base">
              <a:spcBef>
                <a:spcPct val="0"/>
              </a:spcBef>
              <a:spcAft>
                <a:spcPct val="0"/>
              </a:spcAft>
            </a:pPr>
            <a:r>
              <a:rPr lang="en-US" sz="900" dirty="0">
                <a:solidFill>
                  <a:srgbClr val="F8F8F8"/>
                </a:solidFill>
                <a:latin typeface="Arial" charset="0"/>
                <a:sym typeface="Arial" charset="0"/>
              </a:rPr>
              <a:t> </a:t>
            </a:r>
            <a:r>
              <a:rPr lang="en-US" sz="900" dirty="0" smtClean="0">
                <a:solidFill>
                  <a:srgbClr val="F8F8F8"/>
                </a:solidFill>
                <a:latin typeface="Arial" charset="0"/>
                <a:sym typeface="Arial" charset="0"/>
              </a:rPr>
              <a:t>  Research </a:t>
            </a:r>
            <a:r>
              <a:rPr lang="en-US" sz="900" dirty="0">
                <a:solidFill>
                  <a:srgbClr val="F8F8F8"/>
                </a:solidFill>
                <a:latin typeface="Arial" charset="0"/>
                <a:sym typeface="Arial" charset="0"/>
              </a:rPr>
              <a:t>and experimental networks</a:t>
            </a:r>
          </a:p>
          <a:p>
            <a:pPr fontAlgn="base">
              <a:spcBef>
                <a:spcPct val="0"/>
              </a:spcBef>
              <a:spcAft>
                <a:spcPct val="0"/>
              </a:spcAft>
            </a:pPr>
            <a:r>
              <a:rPr lang="en-US" sz="900" dirty="0">
                <a:solidFill>
                  <a:srgbClr val="F8F8F8"/>
                </a:solidFill>
                <a:latin typeface="Arial" charset="0"/>
                <a:sym typeface="Arial" charset="0"/>
              </a:rPr>
              <a:t>   End-to-end throughput </a:t>
            </a:r>
          </a:p>
          <a:p>
            <a:pPr fontAlgn="base">
              <a:spcBef>
                <a:spcPct val="0"/>
              </a:spcBef>
              <a:spcAft>
                <a:spcPct val="0"/>
              </a:spcAft>
            </a:pPr>
            <a:r>
              <a:rPr lang="en-US" sz="900" dirty="0">
                <a:solidFill>
                  <a:srgbClr val="F8F8F8"/>
                </a:solidFill>
                <a:latin typeface="Arial" charset="0"/>
                <a:sym typeface="Arial" charset="0"/>
              </a:rPr>
              <a:t>   Cybersecurity</a:t>
            </a:r>
          </a:p>
        </p:txBody>
      </p:sp>
      <p:sp>
        <p:nvSpPr>
          <p:cNvPr id="17414" name="TextBox 12"/>
          <p:cNvSpPr txBox="1">
            <a:spLocks noChangeArrowheads="1"/>
          </p:cNvSpPr>
          <p:nvPr/>
        </p:nvSpPr>
        <p:spPr bwMode="auto">
          <a:xfrm>
            <a:off x="990600" y="4347013"/>
            <a:ext cx="2362200" cy="1338828"/>
          </a:xfrm>
          <a:prstGeom prst="rect">
            <a:avLst/>
          </a:prstGeom>
          <a:noFill/>
          <a:ln w="19050">
            <a:noFill/>
            <a:prstDash val="dash"/>
            <a:round/>
            <a:headEnd/>
            <a:tailEnd/>
          </a:ln>
        </p:spPr>
        <p:txBody>
          <a:bodyPr wrap="square">
            <a:prstTxWarp prst="textNoShape">
              <a:avLst/>
            </a:prstTxWarp>
            <a:spAutoFit/>
          </a:bodyPr>
          <a:lstStyle/>
          <a:p>
            <a:pPr fontAlgn="base">
              <a:spcBef>
                <a:spcPct val="0"/>
              </a:spcBef>
              <a:spcAft>
                <a:spcPct val="0"/>
              </a:spcAft>
            </a:pPr>
            <a:r>
              <a:rPr lang="en-US" dirty="0">
                <a:solidFill>
                  <a:srgbClr val="F8F8F8"/>
                </a:solidFill>
                <a:latin typeface="Arial" charset="0"/>
                <a:sym typeface="Arial" charset="0"/>
              </a:rPr>
              <a:t>Computational Resources</a:t>
            </a:r>
          </a:p>
          <a:p>
            <a:pPr fontAlgn="base">
              <a:spcBef>
                <a:spcPct val="0"/>
              </a:spcBef>
              <a:spcAft>
                <a:spcPct val="0"/>
              </a:spcAft>
            </a:pPr>
            <a:r>
              <a:rPr lang="en-US" sz="900" dirty="0">
                <a:solidFill>
                  <a:srgbClr val="F8F8F8"/>
                </a:solidFill>
                <a:latin typeface="Arial" charset="0"/>
                <a:sym typeface="Arial" charset="0"/>
              </a:rPr>
              <a:t>   Supercomputers</a:t>
            </a:r>
          </a:p>
          <a:p>
            <a:pPr fontAlgn="base">
              <a:spcBef>
                <a:spcPct val="0"/>
              </a:spcBef>
              <a:spcAft>
                <a:spcPct val="0"/>
              </a:spcAft>
            </a:pPr>
            <a:r>
              <a:rPr lang="en-US" sz="900" dirty="0">
                <a:solidFill>
                  <a:srgbClr val="F8F8F8"/>
                </a:solidFill>
                <a:latin typeface="Arial" charset="0"/>
                <a:sym typeface="Arial" charset="0"/>
              </a:rPr>
              <a:t>   Clouds, Grids, Clusters</a:t>
            </a:r>
          </a:p>
          <a:p>
            <a:pPr fontAlgn="base">
              <a:spcBef>
                <a:spcPct val="0"/>
              </a:spcBef>
              <a:spcAft>
                <a:spcPct val="0"/>
              </a:spcAft>
            </a:pPr>
            <a:r>
              <a:rPr lang="en-US" sz="900" dirty="0">
                <a:solidFill>
                  <a:srgbClr val="F8F8F8"/>
                </a:solidFill>
                <a:latin typeface="Arial" charset="0"/>
                <a:sym typeface="Arial" charset="0"/>
              </a:rPr>
              <a:t>   Visualization</a:t>
            </a:r>
          </a:p>
          <a:p>
            <a:pPr fontAlgn="base">
              <a:spcBef>
                <a:spcPct val="0"/>
              </a:spcBef>
              <a:spcAft>
                <a:spcPct val="0"/>
              </a:spcAft>
            </a:pPr>
            <a:r>
              <a:rPr lang="en-US" sz="900" dirty="0">
                <a:solidFill>
                  <a:srgbClr val="F8F8F8"/>
                </a:solidFill>
                <a:latin typeface="Arial" charset="0"/>
                <a:sym typeface="Arial" charset="0"/>
              </a:rPr>
              <a:t>   Compute services</a:t>
            </a:r>
          </a:p>
          <a:p>
            <a:pPr fontAlgn="base">
              <a:spcBef>
                <a:spcPct val="0"/>
              </a:spcBef>
              <a:spcAft>
                <a:spcPct val="0"/>
              </a:spcAft>
            </a:pPr>
            <a:r>
              <a:rPr lang="en-US" sz="900" dirty="0">
                <a:solidFill>
                  <a:srgbClr val="F8F8F8"/>
                </a:solidFill>
                <a:latin typeface="Arial" charset="0"/>
                <a:sym typeface="Arial" charset="0"/>
              </a:rPr>
              <a:t>   Data Centers</a:t>
            </a:r>
          </a:p>
        </p:txBody>
      </p:sp>
      <p:sp>
        <p:nvSpPr>
          <p:cNvPr id="17415" name="TextBox 13"/>
          <p:cNvSpPr txBox="1">
            <a:spLocks noChangeArrowheads="1"/>
          </p:cNvSpPr>
          <p:nvPr/>
        </p:nvSpPr>
        <p:spPr bwMode="auto">
          <a:xfrm>
            <a:off x="6781800" y="4096289"/>
            <a:ext cx="1962150" cy="1077218"/>
          </a:xfrm>
          <a:prstGeom prst="rect">
            <a:avLst/>
          </a:prstGeom>
          <a:noFill/>
          <a:ln w="25400" cap="flat" cmpd="sng" algn="ctr">
            <a:noFill/>
            <a:prstDash val="sysDash"/>
            <a:round/>
            <a:headEnd type="none" w="med" len="med"/>
            <a:tailEnd type="none" w="med" len="med"/>
          </a:ln>
        </p:spPr>
        <p:txBody>
          <a:bodyPr wrap="square">
            <a:prstTxWarp prst="textNoShape">
              <a:avLst/>
            </a:prstTxWarp>
            <a:spAutoFit/>
          </a:bodyPr>
          <a:lstStyle/>
          <a:p>
            <a:pPr fontAlgn="base">
              <a:spcBef>
                <a:spcPct val="0"/>
              </a:spcBef>
              <a:spcAft>
                <a:spcPct val="0"/>
              </a:spcAft>
            </a:pPr>
            <a:r>
              <a:rPr lang="en-US" dirty="0">
                <a:solidFill>
                  <a:srgbClr val="F8F8F8"/>
                </a:solidFill>
                <a:latin typeface="Arial" charset="0"/>
                <a:sym typeface="Arial" charset="0"/>
              </a:rPr>
              <a:t>Data</a:t>
            </a:r>
          </a:p>
          <a:p>
            <a:pPr fontAlgn="base">
              <a:spcBef>
                <a:spcPct val="0"/>
              </a:spcBef>
              <a:spcAft>
                <a:spcPct val="0"/>
              </a:spcAft>
            </a:pPr>
            <a:r>
              <a:rPr lang="en-US" sz="1000" dirty="0">
                <a:solidFill>
                  <a:srgbClr val="F8F8F8"/>
                </a:solidFill>
                <a:latin typeface="Arial" charset="0"/>
                <a:sym typeface="Arial" charset="0"/>
              </a:rPr>
              <a:t>  </a:t>
            </a:r>
            <a:r>
              <a:rPr lang="en-US" sz="900" dirty="0">
                <a:solidFill>
                  <a:srgbClr val="F8F8F8"/>
                </a:solidFill>
                <a:latin typeface="Arial" charset="0"/>
                <a:sym typeface="Arial" charset="0"/>
              </a:rPr>
              <a:t> Databases, Data repositories</a:t>
            </a:r>
          </a:p>
          <a:p>
            <a:pPr fontAlgn="base">
              <a:spcBef>
                <a:spcPct val="0"/>
              </a:spcBef>
              <a:spcAft>
                <a:spcPct val="0"/>
              </a:spcAft>
            </a:pPr>
            <a:r>
              <a:rPr lang="en-US" sz="900" dirty="0">
                <a:solidFill>
                  <a:srgbClr val="F8F8F8"/>
                </a:solidFill>
                <a:latin typeface="Arial" charset="0"/>
                <a:sym typeface="Arial" charset="0"/>
              </a:rPr>
              <a:t>   Collections and Libraries</a:t>
            </a:r>
          </a:p>
          <a:p>
            <a:pPr fontAlgn="base">
              <a:spcBef>
                <a:spcPct val="0"/>
              </a:spcBef>
              <a:spcAft>
                <a:spcPct val="0"/>
              </a:spcAft>
            </a:pPr>
            <a:r>
              <a:rPr lang="en-US" sz="900" dirty="0">
                <a:solidFill>
                  <a:srgbClr val="F8F8F8"/>
                </a:solidFill>
                <a:latin typeface="Arial" charset="0"/>
                <a:sym typeface="Arial" charset="0"/>
              </a:rPr>
              <a:t>   Data Access; storage, navigation</a:t>
            </a:r>
          </a:p>
          <a:p>
            <a:pPr fontAlgn="base">
              <a:spcBef>
                <a:spcPct val="0"/>
              </a:spcBef>
              <a:spcAft>
                <a:spcPct val="0"/>
              </a:spcAft>
            </a:pPr>
            <a:r>
              <a:rPr lang="en-US" sz="900" dirty="0">
                <a:solidFill>
                  <a:srgbClr val="F8F8F8"/>
                </a:solidFill>
                <a:latin typeface="Arial" charset="0"/>
                <a:sym typeface="Arial" charset="0"/>
              </a:rPr>
              <a:t>       management, mining tools,</a:t>
            </a:r>
          </a:p>
          <a:p>
            <a:pPr fontAlgn="base">
              <a:spcBef>
                <a:spcPct val="0"/>
              </a:spcBef>
              <a:spcAft>
                <a:spcPct val="0"/>
              </a:spcAft>
            </a:pPr>
            <a:r>
              <a:rPr lang="en-US" sz="900" dirty="0">
                <a:solidFill>
                  <a:srgbClr val="F8F8F8"/>
                </a:solidFill>
                <a:latin typeface="Arial" charset="0"/>
                <a:sym typeface="Arial" charset="0"/>
              </a:rPr>
              <a:t>       </a:t>
            </a:r>
            <a:r>
              <a:rPr lang="en-US" sz="900" dirty="0" smtClean="0">
                <a:solidFill>
                  <a:srgbClr val="F8F8F8"/>
                </a:solidFill>
                <a:latin typeface="Arial" charset="0"/>
                <a:sym typeface="Arial" charset="0"/>
              </a:rPr>
              <a:t>curation, privacy</a:t>
            </a:r>
            <a:endParaRPr lang="en-US" sz="900" dirty="0">
              <a:solidFill>
                <a:srgbClr val="F8F8F8"/>
              </a:solidFill>
              <a:latin typeface="Arial" charset="0"/>
              <a:sym typeface="Arial" charset="0"/>
            </a:endParaRPr>
          </a:p>
        </p:txBody>
      </p:sp>
      <p:sp>
        <p:nvSpPr>
          <p:cNvPr id="17416" name="TextBox 14"/>
          <p:cNvSpPr txBox="1">
            <a:spLocks noChangeArrowheads="1"/>
          </p:cNvSpPr>
          <p:nvPr/>
        </p:nvSpPr>
        <p:spPr bwMode="auto">
          <a:xfrm>
            <a:off x="6019800" y="2362534"/>
            <a:ext cx="2362200" cy="1077218"/>
          </a:xfrm>
          <a:prstGeom prst="rect">
            <a:avLst/>
          </a:prstGeom>
          <a:noFill/>
          <a:ln w="19050">
            <a:noFill/>
            <a:prstDash val="dash"/>
            <a:round/>
            <a:headEnd/>
            <a:tailEnd/>
          </a:ln>
        </p:spPr>
        <p:txBody>
          <a:bodyPr wrap="square">
            <a:prstTxWarp prst="textNoShape">
              <a:avLst/>
            </a:prstTxWarp>
            <a:spAutoFit/>
          </a:bodyPr>
          <a:lstStyle/>
          <a:p>
            <a:pPr fontAlgn="base">
              <a:spcBef>
                <a:spcPct val="0"/>
              </a:spcBef>
              <a:spcAft>
                <a:spcPct val="0"/>
              </a:spcAft>
            </a:pPr>
            <a:r>
              <a:rPr lang="en-US" dirty="0">
                <a:solidFill>
                  <a:srgbClr val="F8F8F8"/>
                </a:solidFill>
                <a:latin typeface="Arial" charset="0"/>
                <a:sym typeface="Arial" charset="0"/>
              </a:rPr>
              <a:t>Scientific Instruments</a:t>
            </a:r>
          </a:p>
          <a:p>
            <a:pPr fontAlgn="base">
              <a:spcBef>
                <a:spcPct val="0"/>
              </a:spcBef>
              <a:spcAft>
                <a:spcPct val="0"/>
              </a:spcAft>
            </a:pPr>
            <a:r>
              <a:rPr lang="en-US" sz="1000" dirty="0">
                <a:solidFill>
                  <a:srgbClr val="F8F8F8"/>
                </a:solidFill>
                <a:latin typeface="Arial" charset="0"/>
                <a:sym typeface="Arial" charset="0"/>
              </a:rPr>
              <a:t>   </a:t>
            </a:r>
            <a:r>
              <a:rPr lang="en-US" sz="900" dirty="0">
                <a:solidFill>
                  <a:srgbClr val="F8F8F8"/>
                </a:solidFill>
                <a:latin typeface="Arial" charset="0"/>
                <a:sym typeface="Arial" charset="0"/>
              </a:rPr>
              <a:t>Large Facilities, </a:t>
            </a:r>
            <a:r>
              <a:rPr lang="en-US" sz="900" dirty="0" smtClean="0">
                <a:solidFill>
                  <a:srgbClr val="F8F8F8"/>
                </a:solidFill>
                <a:latin typeface="Arial" charset="0"/>
                <a:sym typeface="Arial" charset="0"/>
              </a:rPr>
              <a:t>MREFCs,,</a:t>
            </a:r>
            <a:r>
              <a:rPr lang="en-US" sz="900" dirty="0">
                <a:solidFill>
                  <a:srgbClr val="F8F8F8"/>
                </a:solidFill>
                <a:latin typeface="Arial" charset="0"/>
                <a:sym typeface="Arial" charset="0"/>
              </a:rPr>
              <a:t>telescopes</a:t>
            </a:r>
          </a:p>
          <a:p>
            <a:pPr fontAlgn="base">
              <a:spcBef>
                <a:spcPct val="0"/>
              </a:spcBef>
              <a:spcAft>
                <a:spcPct val="0"/>
              </a:spcAft>
            </a:pPr>
            <a:r>
              <a:rPr lang="en-US" sz="900" dirty="0">
                <a:solidFill>
                  <a:srgbClr val="F8F8F8"/>
                </a:solidFill>
                <a:latin typeface="Arial" charset="0"/>
                <a:sym typeface="Arial" charset="0"/>
              </a:rPr>
              <a:t>    Colliders, shake Tables</a:t>
            </a:r>
          </a:p>
          <a:p>
            <a:pPr fontAlgn="base">
              <a:spcBef>
                <a:spcPct val="0"/>
              </a:spcBef>
              <a:spcAft>
                <a:spcPct val="0"/>
              </a:spcAft>
            </a:pPr>
            <a:r>
              <a:rPr lang="en-US" sz="900" dirty="0">
                <a:solidFill>
                  <a:srgbClr val="F8F8F8"/>
                </a:solidFill>
                <a:latin typeface="Arial" charset="0"/>
                <a:sym typeface="Arial" charset="0"/>
              </a:rPr>
              <a:t>    Sensor Arrays</a:t>
            </a:r>
          </a:p>
          <a:p>
            <a:pPr fontAlgn="base">
              <a:spcBef>
                <a:spcPct val="0"/>
              </a:spcBef>
              <a:spcAft>
                <a:spcPct val="0"/>
              </a:spcAft>
            </a:pPr>
            <a:r>
              <a:rPr lang="en-US" sz="900" dirty="0">
                <a:solidFill>
                  <a:srgbClr val="F8F8F8"/>
                </a:solidFill>
                <a:latin typeface="Arial" charset="0"/>
                <a:sym typeface="Arial" charset="0"/>
              </a:rPr>
              <a:t>       - Ocean, environment, weather,</a:t>
            </a:r>
          </a:p>
          <a:p>
            <a:pPr fontAlgn="base">
              <a:spcBef>
                <a:spcPct val="0"/>
              </a:spcBef>
              <a:spcAft>
                <a:spcPct val="0"/>
              </a:spcAft>
            </a:pPr>
            <a:r>
              <a:rPr lang="en-US" sz="900" dirty="0">
                <a:solidFill>
                  <a:srgbClr val="F8F8F8"/>
                </a:solidFill>
                <a:latin typeface="Arial" charset="0"/>
                <a:sym typeface="Arial" charset="0"/>
              </a:rPr>
              <a:t>          buildings, climate. etc</a:t>
            </a:r>
          </a:p>
        </p:txBody>
      </p:sp>
      <p:sp>
        <p:nvSpPr>
          <p:cNvPr id="17418" name="TextBox 11"/>
          <p:cNvSpPr txBox="1">
            <a:spLocks noChangeArrowheads="1"/>
          </p:cNvSpPr>
          <p:nvPr/>
        </p:nvSpPr>
        <p:spPr bwMode="auto">
          <a:xfrm>
            <a:off x="2438400" y="5620289"/>
            <a:ext cx="2071688" cy="923330"/>
          </a:xfrm>
          <a:prstGeom prst="rect">
            <a:avLst/>
          </a:prstGeom>
          <a:noFill/>
          <a:ln w="19050">
            <a:noFill/>
            <a:prstDash val="dash"/>
            <a:round/>
            <a:headEnd/>
            <a:tailEnd/>
          </a:ln>
        </p:spPr>
        <p:txBody>
          <a:bodyPr wrap="square">
            <a:prstTxWarp prst="textNoShape">
              <a:avLst/>
            </a:prstTxWarp>
            <a:spAutoFit/>
          </a:bodyPr>
          <a:lstStyle/>
          <a:p>
            <a:pPr fontAlgn="base">
              <a:spcBef>
                <a:spcPct val="0"/>
              </a:spcBef>
              <a:spcAft>
                <a:spcPct val="0"/>
              </a:spcAft>
            </a:pPr>
            <a:r>
              <a:rPr lang="en-US" dirty="0" smtClean="0">
                <a:solidFill>
                  <a:srgbClr val="F8F8F8"/>
                </a:solidFill>
                <a:latin typeface="Arial" charset="0"/>
                <a:sym typeface="Arial" charset="0"/>
              </a:rPr>
              <a:t>Software</a:t>
            </a:r>
          </a:p>
          <a:p>
            <a:pPr fontAlgn="base">
              <a:spcBef>
                <a:spcPct val="0"/>
              </a:spcBef>
              <a:spcAft>
                <a:spcPct val="0"/>
              </a:spcAft>
            </a:pPr>
            <a:r>
              <a:rPr lang="en-US" sz="900" dirty="0">
                <a:solidFill>
                  <a:srgbClr val="F8F8F8"/>
                </a:solidFill>
                <a:latin typeface="Arial" charset="0"/>
                <a:sym typeface="Arial" charset="0"/>
              </a:rPr>
              <a:t> </a:t>
            </a:r>
            <a:r>
              <a:rPr lang="en-US" sz="900" dirty="0" smtClean="0">
                <a:solidFill>
                  <a:srgbClr val="F8F8F8"/>
                </a:solidFill>
                <a:latin typeface="Arial" charset="0"/>
                <a:sym typeface="Arial" charset="0"/>
              </a:rPr>
              <a:t>  Applications</a:t>
            </a:r>
            <a:r>
              <a:rPr lang="en-US" sz="900" dirty="0">
                <a:solidFill>
                  <a:srgbClr val="F8F8F8"/>
                </a:solidFill>
                <a:latin typeface="Arial" charset="0"/>
                <a:sym typeface="Arial" charset="0"/>
              </a:rPr>
              <a:t>, </a:t>
            </a:r>
            <a:r>
              <a:rPr lang="en-US" sz="900" dirty="0" smtClean="0">
                <a:solidFill>
                  <a:srgbClr val="F8F8F8"/>
                </a:solidFill>
                <a:latin typeface="Arial" charset="0"/>
                <a:sym typeface="Arial" charset="0"/>
              </a:rPr>
              <a:t>middleware</a:t>
            </a:r>
          </a:p>
          <a:p>
            <a:pPr fontAlgn="base">
              <a:spcBef>
                <a:spcPct val="0"/>
              </a:spcBef>
              <a:spcAft>
                <a:spcPct val="0"/>
              </a:spcAft>
            </a:pPr>
            <a:r>
              <a:rPr lang="en-US" sz="900" dirty="0" smtClean="0">
                <a:solidFill>
                  <a:srgbClr val="F8F8F8"/>
                </a:solidFill>
                <a:latin typeface="Arial" charset="0"/>
                <a:sym typeface="Arial" charset="0"/>
              </a:rPr>
              <a:t>   Software </a:t>
            </a:r>
            <a:r>
              <a:rPr lang="en-US" sz="900" dirty="0">
                <a:solidFill>
                  <a:srgbClr val="F8F8F8"/>
                </a:solidFill>
                <a:latin typeface="Arial" charset="0"/>
                <a:sym typeface="Arial" charset="0"/>
              </a:rPr>
              <a:t>development and support</a:t>
            </a:r>
          </a:p>
          <a:p>
            <a:pPr fontAlgn="base">
              <a:spcBef>
                <a:spcPct val="0"/>
              </a:spcBef>
              <a:spcAft>
                <a:spcPct val="0"/>
              </a:spcAft>
            </a:pPr>
            <a:r>
              <a:rPr lang="en-US" sz="900" dirty="0" smtClean="0">
                <a:solidFill>
                  <a:srgbClr val="F8F8F8"/>
                </a:solidFill>
                <a:latin typeface="Arial" charset="0"/>
                <a:sym typeface="Arial" charset="0"/>
              </a:rPr>
              <a:t>   Cybersecurity</a:t>
            </a:r>
            <a:r>
              <a:rPr lang="en-US" sz="900" dirty="0">
                <a:solidFill>
                  <a:srgbClr val="F8F8F8"/>
                </a:solidFill>
                <a:latin typeface="Arial" charset="0"/>
                <a:sym typeface="Arial" charset="0"/>
              </a:rPr>
              <a:t>:  access,</a:t>
            </a:r>
          </a:p>
          <a:p>
            <a:pPr fontAlgn="base">
              <a:spcBef>
                <a:spcPct val="0"/>
              </a:spcBef>
              <a:spcAft>
                <a:spcPct val="0"/>
              </a:spcAft>
            </a:pPr>
            <a:r>
              <a:rPr lang="en-US" sz="900" dirty="0">
                <a:solidFill>
                  <a:srgbClr val="F8F8F8"/>
                </a:solidFill>
                <a:latin typeface="Arial" charset="0"/>
                <a:sym typeface="Arial" charset="0"/>
              </a:rPr>
              <a:t> </a:t>
            </a:r>
            <a:r>
              <a:rPr lang="en-US" sz="900" dirty="0" smtClean="0">
                <a:solidFill>
                  <a:srgbClr val="F8F8F8"/>
                </a:solidFill>
                <a:latin typeface="Arial" charset="0"/>
                <a:sym typeface="Arial" charset="0"/>
              </a:rPr>
              <a:t>  authorization</a:t>
            </a:r>
            <a:r>
              <a:rPr lang="en-US" sz="900" dirty="0">
                <a:solidFill>
                  <a:srgbClr val="F8F8F8"/>
                </a:solidFill>
                <a:latin typeface="Arial" charset="0"/>
                <a:sym typeface="Arial" charset="0"/>
              </a:rPr>
              <a:t>, authentication</a:t>
            </a:r>
          </a:p>
        </p:txBody>
      </p:sp>
    </p:spTree>
    <p:extLst>
      <p:ext uri="{BB962C8B-B14F-4D97-AF65-F5344CB8AC3E}">
        <p14:creationId xmlns:p14="http://schemas.microsoft.com/office/powerpoint/2010/main" val="3143964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66889"/>
            <a:ext cx="9144000" cy="715962"/>
          </a:xfrm>
        </p:spPr>
        <p:txBody>
          <a:bodyPr>
            <a:normAutofit fontScale="90000"/>
          </a:bodyPr>
          <a:lstStyle/>
          <a:p>
            <a:pPr algn="ctr"/>
            <a:r>
              <a:rPr lang="en-US" dirty="0" smtClean="0"/>
              <a:t>Continued investment in evolving and new models for collaborative CI to advances science frontiers</a:t>
            </a:r>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B6F15528-21DE-4FAA-801E-634DDDAF4B2B}" type="slidenum">
              <a:rPr lang="en-US" smtClean="0">
                <a:solidFill>
                  <a:prstClr val="white"/>
                </a:solidFill>
                <a:latin typeface="Arial"/>
                <a:cs typeface="Arial"/>
              </a:rPr>
              <a:pPr/>
              <a:t>30</a:t>
            </a:fld>
            <a:endParaRPr lang="en-US">
              <a:solidFill>
                <a:prstClr val="white"/>
              </a:solidFill>
              <a:latin typeface="Arial"/>
              <a:cs typeface="Arial"/>
            </a:endParaRPr>
          </a:p>
        </p:txBody>
      </p:sp>
      <p:sp>
        <p:nvSpPr>
          <p:cNvPr id="19" name="Oval 18"/>
          <p:cNvSpPr/>
          <p:nvPr/>
        </p:nvSpPr>
        <p:spPr>
          <a:xfrm>
            <a:off x="1626439" y="3491751"/>
            <a:ext cx="1436287" cy="1342389"/>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eaLnBrk="0" fontAlgn="base" hangingPunct="0">
              <a:spcBef>
                <a:spcPct val="0"/>
              </a:spcBef>
              <a:spcAft>
                <a:spcPct val="0"/>
              </a:spcAft>
            </a:pPr>
            <a:endParaRPr lang="en-US" sz="1200">
              <a:solidFill>
                <a:prstClr val="white"/>
              </a:solidFill>
              <a:latin typeface="Arial"/>
              <a:cs typeface="Arial"/>
            </a:endParaRPr>
          </a:p>
        </p:txBody>
      </p:sp>
      <p:grpSp>
        <p:nvGrpSpPr>
          <p:cNvPr id="11" name="Group 10"/>
          <p:cNvGrpSpPr/>
          <p:nvPr/>
        </p:nvGrpSpPr>
        <p:grpSpPr>
          <a:xfrm>
            <a:off x="2029" y="902685"/>
            <a:ext cx="4732020" cy="3790962"/>
            <a:chOff x="1211580" y="990600"/>
            <a:chExt cx="5951220" cy="4639145"/>
          </a:xfrm>
        </p:grpSpPr>
        <p:sp>
          <p:nvSpPr>
            <p:cNvPr id="18" name="Oval 17"/>
            <p:cNvSpPr/>
            <p:nvPr/>
          </p:nvSpPr>
          <p:spPr>
            <a:xfrm>
              <a:off x="5486400" y="3429000"/>
              <a:ext cx="1676400" cy="16764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eaLnBrk="0" fontAlgn="base" hangingPunct="0">
                <a:spcBef>
                  <a:spcPct val="0"/>
                </a:spcBef>
                <a:spcAft>
                  <a:spcPct val="0"/>
                </a:spcAft>
              </a:pPr>
              <a:endParaRPr lang="en-US" sz="1200">
                <a:solidFill>
                  <a:prstClr val="white"/>
                </a:solidFill>
                <a:latin typeface="Arial"/>
                <a:cs typeface="Arial"/>
              </a:endParaRPr>
            </a:p>
          </p:txBody>
        </p:sp>
        <p:sp>
          <p:nvSpPr>
            <p:cNvPr id="17" name="Oval 16"/>
            <p:cNvSpPr/>
            <p:nvPr/>
          </p:nvSpPr>
          <p:spPr>
            <a:xfrm>
              <a:off x="5410200" y="1447800"/>
              <a:ext cx="1600200" cy="16002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eaLnBrk="0" fontAlgn="base" hangingPunct="0">
                <a:spcBef>
                  <a:spcPct val="0"/>
                </a:spcBef>
                <a:spcAft>
                  <a:spcPct val="0"/>
                </a:spcAft>
              </a:pPr>
              <a:endParaRPr lang="en-US" sz="1200">
                <a:solidFill>
                  <a:prstClr val="white"/>
                </a:solidFill>
                <a:latin typeface="Arial"/>
                <a:cs typeface="Arial"/>
              </a:endParaRPr>
            </a:p>
          </p:txBody>
        </p:sp>
        <p:sp>
          <p:nvSpPr>
            <p:cNvPr id="7" name="Rectangle 6"/>
            <p:cNvSpPr/>
            <p:nvPr/>
          </p:nvSpPr>
          <p:spPr>
            <a:xfrm>
              <a:off x="5422901" y="1656892"/>
              <a:ext cx="1587500" cy="1034029"/>
            </a:xfrm>
            <a:prstGeom prst="rect">
              <a:avLst/>
            </a:prstGeom>
          </p:spPr>
          <p:txBody>
            <a:bodyPr wrap="square">
              <a:noAutofit/>
            </a:bodyPr>
            <a:lstStyle/>
            <a:p>
              <a:pPr algn="ctr" eaLnBrk="0" fontAlgn="base" hangingPunct="0">
                <a:spcBef>
                  <a:spcPct val="0"/>
                </a:spcBef>
                <a:spcAft>
                  <a:spcPct val="0"/>
                </a:spcAft>
              </a:pPr>
              <a:r>
                <a:rPr lang="en-US" sz="1200" b="1" dirty="0" smtClean="0">
                  <a:solidFill>
                    <a:schemeClr val="bg1"/>
                  </a:solidFill>
                  <a:latin typeface="Arial"/>
                  <a:ea typeface="ＭＳ Ｐゴシック" pitchFamily="34" charset="-128"/>
                  <a:cs typeface="Arial"/>
                </a:rPr>
                <a:t>Promote an open, robust, collaborative, and innovative ecosystem </a:t>
              </a:r>
              <a:endParaRPr lang="en-US" sz="1200" dirty="0">
                <a:solidFill>
                  <a:schemeClr val="bg1"/>
                </a:solidFill>
                <a:latin typeface="Arial"/>
                <a:ea typeface="ＭＳ Ｐゴシック" pitchFamily="34" charset="-128"/>
                <a:cs typeface="Arial"/>
              </a:endParaRPr>
            </a:p>
          </p:txBody>
        </p:sp>
        <p:sp>
          <p:nvSpPr>
            <p:cNvPr id="13" name="Rectangle 12"/>
            <p:cNvSpPr/>
            <p:nvPr/>
          </p:nvSpPr>
          <p:spPr>
            <a:xfrm>
              <a:off x="5537198" y="3638371"/>
              <a:ext cx="1625601" cy="1062718"/>
            </a:xfrm>
            <a:prstGeom prst="rect">
              <a:avLst/>
            </a:prstGeom>
          </p:spPr>
          <p:txBody>
            <a:bodyPr wrap="square">
              <a:spAutoFit/>
            </a:bodyPr>
            <a:lstStyle/>
            <a:p>
              <a:pPr algn="ctr" eaLnBrk="0" fontAlgn="base" hangingPunct="0">
                <a:spcBef>
                  <a:spcPct val="0"/>
                </a:spcBef>
                <a:spcAft>
                  <a:spcPct val="0"/>
                </a:spcAft>
              </a:pPr>
              <a:r>
                <a:rPr lang="en-US" sz="1200" b="1" dirty="0" smtClean="0">
                  <a:solidFill>
                    <a:schemeClr val="bg1"/>
                  </a:solidFill>
                  <a:latin typeface="Arial"/>
                  <a:ea typeface="ＭＳ Ｐゴシック" pitchFamily="34" charset="-128"/>
                  <a:cs typeface="Arial"/>
                </a:rPr>
                <a:t>Adopt, create and disseminate knowledge</a:t>
              </a:r>
              <a:endParaRPr lang="en-US" sz="1200" dirty="0">
                <a:solidFill>
                  <a:schemeClr val="bg1"/>
                </a:solidFill>
                <a:latin typeface="Arial"/>
                <a:ea typeface="ＭＳ Ｐゴシック" pitchFamily="34" charset="-128"/>
                <a:cs typeface="Arial"/>
              </a:endParaRPr>
            </a:p>
          </p:txBody>
        </p:sp>
        <p:cxnSp>
          <p:nvCxnSpPr>
            <p:cNvPr id="37" name="Straight Connector 36"/>
            <p:cNvCxnSpPr/>
            <p:nvPr/>
          </p:nvCxnSpPr>
          <p:spPr>
            <a:xfrm flipV="1">
              <a:off x="2793999" y="3843868"/>
              <a:ext cx="304800" cy="152400"/>
            </a:xfrm>
            <a:prstGeom prst="line">
              <a:avLst/>
            </a:prstGeom>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3352800" y="990600"/>
              <a:ext cx="1600200" cy="16002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eaLnBrk="0" fontAlgn="base" hangingPunct="0">
                <a:spcBef>
                  <a:spcPct val="0"/>
                </a:spcBef>
                <a:spcAft>
                  <a:spcPct val="0"/>
                </a:spcAft>
              </a:pPr>
              <a:endParaRPr lang="en-US" sz="1200">
                <a:solidFill>
                  <a:prstClr val="white"/>
                </a:solidFill>
                <a:latin typeface="Arial"/>
                <a:cs typeface="Arial"/>
              </a:endParaRPr>
            </a:p>
          </p:txBody>
        </p:sp>
        <p:sp>
          <p:nvSpPr>
            <p:cNvPr id="14" name="Oval 13"/>
            <p:cNvSpPr/>
            <p:nvPr/>
          </p:nvSpPr>
          <p:spPr>
            <a:xfrm>
              <a:off x="1219200" y="3429000"/>
              <a:ext cx="1600200" cy="16002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eaLnBrk="0" fontAlgn="base" hangingPunct="0">
                <a:spcBef>
                  <a:spcPct val="0"/>
                </a:spcBef>
                <a:spcAft>
                  <a:spcPct val="0"/>
                </a:spcAft>
              </a:pPr>
              <a:endParaRPr lang="en-US" sz="1200">
                <a:solidFill>
                  <a:prstClr val="white"/>
                </a:solidFill>
                <a:latin typeface="Arial"/>
                <a:cs typeface="Arial"/>
              </a:endParaRPr>
            </a:p>
          </p:txBody>
        </p:sp>
        <p:sp>
          <p:nvSpPr>
            <p:cNvPr id="9" name="Oval 8"/>
            <p:cNvSpPr/>
            <p:nvPr/>
          </p:nvSpPr>
          <p:spPr>
            <a:xfrm>
              <a:off x="1295400" y="1600200"/>
              <a:ext cx="1600200" cy="16002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eaLnBrk="0" fontAlgn="base" hangingPunct="0">
                <a:spcBef>
                  <a:spcPct val="0"/>
                </a:spcBef>
                <a:spcAft>
                  <a:spcPct val="0"/>
                </a:spcAft>
              </a:pPr>
              <a:endParaRPr lang="en-US" sz="1200">
                <a:solidFill>
                  <a:prstClr val="white"/>
                </a:solidFill>
                <a:latin typeface="Arial"/>
                <a:cs typeface="Arial"/>
              </a:endParaRPr>
            </a:p>
          </p:txBody>
        </p:sp>
        <p:sp>
          <p:nvSpPr>
            <p:cNvPr id="5" name="Rectangle 4"/>
            <p:cNvSpPr/>
            <p:nvPr/>
          </p:nvSpPr>
          <p:spPr>
            <a:xfrm>
              <a:off x="3352800" y="1194137"/>
              <a:ext cx="1600200" cy="1062718"/>
            </a:xfrm>
            <a:prstGeom prst="rect">
              <a:avLst/>
            </a:prstGeom>
          </p:spPr>
          <p:txBody>
            <a:bodyPr wrap="square">
              <a:spAutoFit/>
            </a:bodyPr>
            <a:lstStyle/>
            <a:p>
              <a:pPr algn="ctr" eaLnBrk="0" fontAlgn="base" hangingPunct="0">
                <a:spcBef>
                  <a:spcPct val="0"/>
                </a:spcBef>
                <a:spcAft>
                  <a:spcPct val="0"/>
                </a:spcAft>
              </a:pPr>
              <a:r>
                <a:rPr lang="en-US" sz="1200" b="1" dirty="0" smtClean="0">
                  <a:solidFill>
                    <a:schemeClr val="bg1"/>
                  </a:solidFill>
                  <a:latin typeface="Arial"/>
                  <a:ea typeface="ＭＳ Ｐゴシック" pitchFamily="34" charset="-128"/>
                  <a:cs typeface="Arial"/>
                </a:rPr>
                <a:t>Extend</a:t>
              </a:r>
            </a:p>
            <a:p>
              <a:pPr algn="ctr" eaLnBrk="0" fontAlgn="base" hangingPunct="0">
                <a:spcBef>
                  <a:spcPct val="0"/>
                </a:spcBef>
                <a:spcAft>
                  <a:spcPct val="0"/>
                </a:spcAft>
              </a:pPr>
              <a:r>
                <a:rPr lang="en-US" sz="1200" b="1" dirty="0" smtClean="0">
                  <a:solidFill>
                    <a:schemeClr val="bg1"/>
                  </a:solidFill>
                  <a:latin typeface="Arial"/>
                  <a:ea typeface="ＭＳ Ｐゴシック" pitchFamily="34" charset="-128"/>
                  <a:cs typeface="Arial"/>
                </a:rPr>
                <a:t> </a:t>
              </a:r>
              <a:r>
                <a:rPr lang="en-US" sz="1200" b="1" dirty="0">
                  <a:solidFill>
                    <a:schemeClr val="bg1"/>
                  </a:solidFill>
                  <a:latin typeface="Arial"/>
                  <a:ea typeface="ＭＳ Ｐゴシック" pitchFamily="34" charset="-128"/>
                  <a:cs typeface="Arial"/>
                </a:rPr>
                <a:t>the impact of </a:t>
              </a:r>
              <a:r>
                <a:rPr lang="en-US" sz="1200" b="1" dirty="0" smtClean="0">
                  <a:solidFill>
                    <a:schemeClr val="bg1"/>
                  </a:solidFill>
                  <a:latin typeface="Arial"/>
                  <a:ea typeface="ＭＳ Ｐゴシック" pitchFamily="34" charset="-128"/>
                  <a:cs typeface="Arial"/>
                </a:rPr>
                <a:t>cyberinfrastructure</a:t>
              </a:r>
              <a:endParaRPr lang="en-US" sz="1200" dirty="0">
                <a:solidFill>
                  <a:schemeClr val="bg1"/>
                </a:solidFill>
                <a:latin typeface="Arial"/>
                <a:ea typeface="ＭＳ Ｐゴシック" pitchFamily="34" charset="-128"/>
                <a:cs typeface="Arial"/>
              </a:endParaRPr>
            </a:p>
          </p:txBody>
        </p:sp>
        <p:sp>
          <p:nvSpPr>
            <p:cNvPr id="6" name="Rectangle 5"/>
            <p:cNvSpPr/>
            <p:nvPr/>
          </p:nvSpPr>
          <p:spPr>
            <a:xfrm>
              <a:off x="1498599" y="1676399"/>
              <a:ext cx="1219200" cy="1298877"/>
            </a:xfrm>
            <a:prstGeom prst="rect">
              <a:avLst/>
            </a:prstGeom>
          </p:spPr>
          <p:txBody>
            <a:bodyPr wrap="square">
              <a:spAutoFit/>
            </a:bodyPr>
            <a:lstStyle/>
            <a:p>
              <a:pPr algn="ctr" eaLnBrk="0" fontAlgn="base" hangingPunct="0">
                <a:spcBef>
                  <a:spcPct val="0"/>
                </a:spcBef>
                <a:spcAft>
                  <a:spcPct val="0"/>
                </a:spcAft>
              </a:pPr>
              <a:r>
                <a:rPr lang="en-US" sz="1200" b="1" dirty="0">
                  <a:solidFill>
                    <a:schemeClr val="bg1"/>
                  </a:solidFill>
                  <a:latin typeface="Arial"/>
                  <a:ea typeface="ＭＳ Ｐゴシック" pitchFamily="34" charset="-128"/>
                  <a:cs typeface="Arial"/>
                </a:rPr>
                <a:t>Prepare the current and next </a:t>
              </a:r>
              <a:r>
                <a:rPr lang="en-US" sz="1200" b="1" dirty="0" smtClean="0">
                  <a:solidFill>
                    <a:schemeClr val="bg1"/>
                  </a:solidFill>
                  <a:latin typeface="Arial"/>
                  <a:ea typeface="ＭＳ Ｐゴシック" pitchFamily="34" charset="-128"/>
                  <a:cs typeface="Arial"/>
                </a:rPr>
                <a:t>generation</a:t>
              </a:r>
              <a:endParaRPr lang="en-US" sz="1200" dirty="0">
                <a:solidFill>
                  <a:schemeClr val="bg1"/>
                </a:solidFill>
                <a:latin typeface="Arial"/>
                <a:ea typeface="ＭＳ Ｐゴシック" pitchFamily="34" charset="-128"/>
                <a:cs typeface="Arial"/>
              </a:endParaRPr>
            </a:p>
          </p:txBody>
        </p:sp>
        <p:sp>
          <p:nvSpPr>
            <p:cNvPr id="8" name="Rectangle 7"/>
            <p:cNvSpPr/>
            <p:nvPr/>
          </p:nvSpPr>
          <p:spPr>
            <a:xfrm>
              <a:off x="3352800" y="4330868"/>
              <a:ext cx="1594051" cy="1298877"/>
            </a:xfrm>
            <a:prstGeom prst="rect">
              <a:avLst/>
            </a:prstGeom>
          </p:spPr>
          <p:txBody>
            <a:bodyPr wrap="square">
              <a:spAutoFit/>
            </a:bodyPr>
            <a:lstStyle/>
            <a:p>
              <a:pPr algn="ctr" eaLnBrk="0" fontAlgn="base" hangingPunct="0">
                <a:spcBef>
                  <a:spcPct val="0"/>
                </a:spcBef>
                <a:spcAft>
                  <a:spcPct val="0"/>
                </a:spcAft>
              </a:pPr>
              <a:r>
                <a:rPr lang="en-US" sz="1200" b="1" dirty="0" smtClean="0">
                  <a:solidFill>
                    <a:schemeClr val="bg1"/>
                  </a:solidFill>
                  <a:latin typeface="Arial"/>
                  <a:ea typeface="ＭＳ Ｐゴシック" pitchFamily="34" charset="-128"/>
                  <a:cs typeface="Arial"/>
                </a:rPr>
                <a:t>Provide technical </a:t>
              </a:r>
              <a:r>
                <a:rPr lang="en-US" sz="1200" b="1" dirty="0">
                  <a:solidFill>
                    <a:schemeClr val="bg1"/>
                  </a:solidFill>
                  <a:latin typeface="Arial"/>
                  <a:ea typeface="ＭＳ Ｐゴシック" pitchFamily="34" charset="-128"/>
                  <a:cs typeface="Arial"/>
                </a:rPr>
                <a:t>expertise and support </a:t>
              </a:r>
              <a:r>
                <a:rPr lang="en-US" sz="1200" b="1" dirty="0" smtClean="0">
                  <a:solidFill>
                    <a:schemeClr val="bg1"/>
                  </a:solidFill>
                  <a:latin typeface="Arial"/>
                  <a:ea typeface="ＭＳ Ｐゴシック" pitchFamily="34" charset="-128"/>
                  <a:cs typeface="Arial"/>
                </a:rPr>
                <a:t>services</a:t>
              </a:r>
              <a:endParaRPr lang="en-US" sz="1200" dirty="0">
                <a:solidFill>
                  <a:schemeClr val="bg1"/>
                </a:solidFill>
                <a:latin typeface="Arial"/>
                <a:ea typeface="ＭＳ Ｐゴシック" pitchFamily="34" charset="-128"/>
                <a:cs typeface="Arial"/>
              </a:endParaRPr>
            </a:p>
          </p:txBody>
        </p:sp>
        <p:sp>
          <p:nvSpPr>
            <p:cNvPr id="15" name="Rectangle 14"/>
            <p:cNvSpPr/>
            <p:nvPr/>
          </p:nvSpPr>
          <p:spPr>
            <a:xfrm>
              <a:off x="1211580" y="3740318"/>
              <a:ext cx="1638300" cy="1053763"/>
            </a:xfrm>
            <a:prstGeom prst="rect">
              <a:avLst/>
            </a:prstGeom>
          </p:spPr>
          <p:txBody>
            <a:bodyPr>
              <a:noAutofit/>
            </a:bodyPr>
            <a:lstStyle/>
            <a:p>
              <a:pPr algn="ctr" eaLnBrk="0" fontAlgn="base" hangingPunct="0">
                <a:spcBef>
                  <a:spcPct val="0"/>
                </a:spcBef>
                <a:spcAft>
                  <a:spcPct val="0"/>
                </a:spcAft>
              </a:pPr>
              <a:r>
                <a:rPr lang="en-US" sz="1200" b="1" dirty="0" smtClean="0">
                  <a:solidFill>
                    <a:schemeClr val="bg1"/>
                  </a:solidFill>
                  <a:latin typeface="Arial"/>
                  <a:ea typeface="ＭＳ Ｐゴシック" pitchFamily="34" charset="-128"/>
                  <a:cs typeface="Arial"/>
                </a:rPr>
                <a:t>Collaborate with other CI groups and projects</a:t>
              </a:r>
              <a:endParaRPr lang="en-US" sz="1200" b="1" dirty="0">
                <a:solidFill>
                  <a:schemeClr val="bg1"/>
                </a:solidFill>
                <a:latin typeface="Arial"/>
                <a:ea typeface="ＭＳ Ｐゴシック" pitchFamily="34" charset="-128"/>
                <a:cs typeface="Arial"/>
              </a:endParaRPr>
            </a:p>
          </p:txBody>
        </p:sp>
        <p:pic>
          <p:nvPicPr>
            <p:cNvPr id="3" name="Picture 2"/>
            <p:cNvPicPr>
              <a:picLocks noChangeAspect="1"/>
            </p:cNvPicPr>
            <p:nvPr/>
          </p:nvPicPr>
          <p:blipFill>
            <a:blip r:embed="rId2"/>
            <a:stretch>
              <a:fillRect/>
            </a:stretch>
          </p:blipFill>
          <p:spPr>
            <a:xfrm>
              <a:off x="3034055" y="2819400"/>
              <a:ext cx="2235200" cy="1059218"/>
            </a:xfrm>
            <a:prstGeom prst="rect">
              <a:avLst/>
            </a:prstGeom>
          </p:spPr>
        </p:pic>
        <p:cxnSp>
          <p:nvCxnSpPr>
            <p:cNvPr id="12" name="Straight Connector 11"/>
            <p:cNvCxnSpPr>
              <a:stCxn id="16" idx="4"/>
              <a:endCxn id="3" idx="0"/>
            </p:cNvCxnSpPr>
            <p:nvPr/>
          </p:nvCxnSpPr>
          <p:spPr>
            <a:xfrm flipH="1">
              <a:off x="4151655" y="2590800"/>
              <a:ext cx="1245" cy="228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57800" y="2667000"/>
              <a:ext cx="2286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flipV="1">
              <a:off x="5269255" y="3809116"/>
              <a:ext cx="228600" cy="221903"/>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a:stCxn id="3" idx="2"/>
              <a:endCxn id="19" idx="0"/>
            </p:cNvCxnSpPr>
            <p:nvPr/>
          </p:nvCxnSpPr>
          <p:spPr>
            <a:xfrm>
              <a:off x="4151656" y="3878617"/>
              <a:ext cx="6034" cy="2803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2819400" y="2667000"/>
              <a:ext cx="228600" cy="178792"/>
            </a:xfrm>
            <a:prstGeom prst="line">
              <a:avLst/>
            </a:prstGeom>
          </p:spPr>
          <p:style>
            <a:lnRef idx="2">
              <a:schemeClr val="accent1"/>
            </a:lnRef>
            <a:fillRef idx="0">
              <a:schemeClr val="accent1"/>
            </a:fillRef>
            <a:effectRef idx="1">
              <a:schemeClr val="accent1"/>
            </a:effectRef>
            <a:fontRef idx="minor">
              <a:schemeClr val="tx1"/>
            </a:fontRef>
          </p:style>
        </p:cxnSp>
      </p:grpSp>
      <p:pic>
        <p:nvPicPr>
          <p:cNvPr id="28" name="Picture 3" descr="C:\Users\iqualter\Pictures\OS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3508" y="4632686"/>
            <a:ext cx="6020341" cy="205740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5714999" y="1168049"/>
            <a:ext cx="3219241" cy="2390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Users\iqualter\Pictures\xdmo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608" y="5105400"/>
            <a:ext cx="1895475" cy="72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3953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Autofit/>
          </a:bodyPr>
          <a:lstStyle/>
          <a:p>
            <a:r>
              <a:rPr lang="en-US" sz="3600" b="1" dirty="0" smtClean="0"/>
              <a:t>Quantitative Trends:  the Number of Research Projects, Institutions and Users have increased  </a:t>
            </a:r>
            <a:endParaRPr lang="en-US" sz="3600" b="1" dirty="0"/>
          </a:p>
        </p:txBody>
      </p:sp>
      <p:pic>
        <p:nvPicPr>
          <p:cNvPr id="1026" name="Picture 2" descr="C:\Users\iqualter\Pictures\Number_of_Institutions__Active_2005-04-01_to_2014-03-31_timeseries.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8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11668" y="1447800"/>
            <a:ext cx="4131732" cy="23241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iqualter\Pictures\Number_of_PIs__Active_2005-04-01_to_2014-03-31_timeseries.png"/>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46000"/>
                    </a14:imgEffect>
                    <a14:imgEffect>
                      <a14:brightnessContrast contrast="54000"/>
                    </a14:imgEffect>
                  </a14:imgLayer>
                </a14:imgProps>
              </a:ext>
              <a:ext uri="{28A0092B-C50C-407E-A947-70E740481C1C}">
                <a14:useLocalDpi xmlns:a14="http://schemas.microsoft.com/office/drawing/2010/main" val="0"/>
              </a:ext>
            </a:extLst>
          </a:blip>
          <a:srcRect/>
          <a:stretch>
            <a:fillRect/>
          </a:stretch>
        </p:blipFill>
        <p:spPr bwMode="auto">
          <a:xfrm>
            <a:off x="4038600" y="2005012"/>
            <a:ext cx="4495800" cy="25288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iqualter\Pictures\Number_of_Users__Active_2005-04-01_to_2014-03-31_timeseries.png"/>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73000"/>
                    </a14:imgEffect>
                    <a14:imgEffect>
                      <a14:brightnessContrast contrast="37000"/>
                    </a14:imgEffect>
                  </a14:imgLayer>
                </a14:imgProps>
              </a:ext>
              <a:ext uri="{28A0092B-C50C-407E-A947-70E740481C1C}">
                <a14:useLocalDpi xmlns:a14="http://schemas.microsoft.com/office/drawing/2010/main" val="0"/>
              </a:ext>
            </a:extLst>
          </a:blip>
          <a:srcRect/>
          <a:stretch>
            <a:fillRect/>
          </a:stretch>
        </p:blipFill>
        <p:spPr bwMode="auto">
          <a:xfrm>
            <a:off x="457200" y="4052887"/>
            <a:ext cx="4572000" cy="257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4869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All Scientific Disciplines have increased use of national resources</a:t>
            </a:r>
            <a:endParaRPr lang="en-US" b="1" dirty="0"/>
          </a:p>
        </p:txBody>
      </p:sp>
      <p:sp>
        <p:nvSpPr>
          <p:cNvPr id="3" name="Content Placeholder 2"/>
          <p:cNvSpPr>
            <a:spLocks noGrp="1"/>
          </p:cNvSpPr>
          <p:nvPr>
            <p:ph idx="1"/>
          </p:nvPr>
        </p:nvSpPr>
        <p:spPr/>
        <p:txBody>
          <a:bodyPr/>
          <a:lstStyle/>
          <a:p>
            <a:endParaRPr lang="en-US" dirty="0"/>
          </a:p>
        </p:txBody>
      </p:sp>
      <p:pic>
        <p:nvPicPr>
          <p:cNvPr id="2050" name="Picture 2" descr="C:\Users\iqualter\Pictures\XD_SUs__Used__by_NSF_Directorate_2005-04-01_to_2014-03-31_timeseries.pn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41000"/>
                    </a14:imgEffect>
                    <a14:imgEffect>
                      <a14:brightnessContrast contrast="72000"/>
                    </a14:imgEffect>
                  </a14:imgLayer>
                </a14:imgProps>
              </a:ext>
              <a:ext uri="{28A0092B-C50C-407E-A947-70E740481C1C}">
                <a14:useLocalDpi xmlns:a14="http://schemas.microsoft.com/office/drawing/2010/main" val="0"/>
              </a:ext>
            </a:extLst>
          </a:blip>
          <a:srcRect/>
          <a:stretch>
            <a:fillRect/>
          </a:stretch>
        </p:blipFill>
        <p:spPr bwMode="auto">
          <a:xfrm>
            <a:off x="533400" y="1457324"/>
            <a:ext cx="8077200" cy="454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2665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143000"/>
          </a:xfrm>
        </p:spPr>
        <p:txBody>
          <a:bodyPr>
            <a:normAutofit fontScale="90000"/>
          </a:bodyPr>
          <a:lstStyle/>
          <a:p>
            <a:r>
              <a:rPr lang="en-US" dirty="0" smtClean="0"/>
              <a:t>2014 NSF Cloud Awards:  </a:t>
            </a:r>
            <a:br>
              <a:rPr lang="en-US" dirty="0" smtClean="0"/>
            </a:br>
            <a:r>
              <a:rPr lang="en-US" dirty="0" smtClean="0"/>
              <a:t>Multi-institutional CI Research </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1676400"/>
            <a:ext cx="2971799" cy="222884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676400"/>
            <a:ext cx="2946400" cy="2209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114800"/>
            <a:ext cx="3315043" cy="248628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7042" y="4133335"/>
            <a:ext cx="3238157" cy="24286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62946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18356" y="251012"/>
            <a:ext cx="7583487" cy="1044388"/>
          </a:xfrm>
        </p:spPr>
        <p:txBody>
          <a:bodyPr>
            <a:normAutofit fontScale="90000"/>
          </a:bodyPr>
          <a:lstStyle/>
          <a:p>
            <a:pPr algn="ctr"/>
            <a:r>
              <a:rPr lang="en-US" dirty="0" smtClean="0">
                <a:effectLst/>
              </a:rPr>
              <a:t>Computational science takes the   Nobel stage</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4488203"/>
            <a:ext cx="266700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52400" y="6186053"/>
            <a:ext cx="2514600" cy="662464"/>
          </a:xfrm>
          <a:prstGeom prst="rect">
            <a:avLst/>
          </a:prstGeom>
        </p:spPr>
        <p:txBody>
          <a:bodyPr wrap="square">
            <a:normAutofit fontScale="47500" lnSpcReduction="20000"/>
          </a:bodyPr>
          <a:lstStyle/>
          <a:p>
            <a:r>
              <a:rPr lang="en-US" dirty="0" smtClean="0">
                <a:solidFill>
                  <a:schemeClr val="bg1"/>
                </a:solidFill>
                <a:effectLst/>
              </a:rPr>
              <a:t>Michael Levitt, 2013 Nobel Laureate in Chemistry</a:t>
            </a:r>
            <a:br>
              <a:rPr lang="en-US" dirty="0" smtClean="0">
                <a:solidFill>
                  <a:schemeClr val="bg1"/>
                </a:solidFill>
                <a:effectLst/>
              </a:rPr>
            </a:br>
            <a:r>
              <a:rPr lang="en-US" dirty="0" smtClean="0">
                <a:solidFill>
                  <a:schemeClr val="bg1"/>
                </a:solidFill>
                <a:effectLst/>
              </a:rPr>
              <a:t/>
            </a:r>
            <a:br>
              <a:rPr lang="en-US" dirty="0" smtClean="0">
                <a:solidFill>
                  <a:schemeClr val="bg1"/>
                </a:solidFill>
                <a:effectLst/>
              </a:rPr>
            </a:br>
            <a:r>
              <a:rPr lang="en-US" dirty="0" smtClean="0">
                <a:solidFill>
                  <a:schemeClr val="bg1"/>
                </a:solidFill>
                <a:effectLst/>
              </a:rPr>
              <a:t>Credit: </a:t>
            </a:r>
            <a:r>
              <a:rPr lang="en-US" i="1" dirty="0" smtClean="0">
                <a:solidFill>
                  <a:schemeClr val="bg1"/>
                </a:solidFill>
                <a:effectLst/>
              </a:rPr>
              <a:t>Alexander Mahmoud. Copyright Nobel Foundation 2013</a:t>
            </a:r>
            <a:endParaRPr lang="en-US" dirty="0">
              <a:solidFill>
                <a:schemeClr val="bg1"/>
              </a:solidFill>
              <a:effectLst/>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3886200"/>
            <a:ext cx="1638300"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6096000" y="6195536"/>
            <a:ext cx="2895600" cy="586264"/>
          </a:xfrm>
          <a:prstGeom prst="rect">
            <a:avLst/>
          </a:prstGeom>
        </p:spPr>
        <p:txBody>
          <a:bodyPr>
            <a:normAutofit fontScale="47500" lnSpcReduction="20000"/>
          </a:bodyPr>
          <a:lstStyle/>
          <a:p>
            <a:r>
              <a:rPr lang="en-US" dirty="0" smtClean="0">
                <a:solidFill>
                  <a:schemeClr val="bg1"/>
                </a:solidFill>
                <a:effectLst/>
              </a:rPr>
              <a:t>Martin </a:t>
            </a:r>
            <a:r>
              <a:rPr lang="en-US" dirty="0" err="1" smtClean="0">
                <a:solidFill>
                  <a:schemeClr val="bg1"/>
                </a:solidFill>
                <a:effectLst/>
              </a:rPr>
              <a:t>Karplus</a:t>
            </a:r>
            <a:r>
              <a:rPr lang="en-US" dirty="0" smtClean="0">
                <a:solidFill>
                  <a:schemeClr val="bg1"/>
                </a:solidFill>
                <a:effectLst/>
              </a:rPr>
              <a:t>, 2013 Nobel Laureate in Chemistry</a:t>
            </a:r>
            <a:br>
              <a:rPr lang="en-US" dirty="0" smtClean="0">
                <a:solidFill>
                  <a:schemeClr val="bg1"/>
                </a:solidFill>
                <a:effectLst/>
              </a:rPr>
            </a:br>
            <a:r>
              <a:rPr lang="en-US" dirty="0" smtClean="0">
                <a:solidFill>
                  <a:schemeClr val="bg1"/>
                </a:solidFill>
                <a:effectLst/>
              </a:rPr>
              <a:t/>
            </a:r>
            <a:br>
              <a:rPr lang="en-US" dirty="0" smtClean="0">
                <a:solidFill>
                  <a:schemeClr val="bg1"/>
                </a:solidFill>
                <a:effectLst/>
              </a:rPr>
            </a:br>
            <a:r>
              <a:rPr lang="en-US" dirty="0" smtClean="0">
                <a:solidFill>
                  <a:schemeClr val="bg1"/>
                </a:solidFill>
                <a:effectLst/>
              </a:rPr>
              <a:t>Credit: </a:t>
            </a:r>
            <a:r>
              <a:rPr lang="en-US" i="1" dirty="0" smtClean="0">
                <a:solidFill>
                  <a:schemeClr val="bg1"/>
                </a:solidFill>
                <a:effectLst/>
              </a:rPr>
              <a:t>Alexander Mahmoud. Copyright Nobel Foundation 2013</a:t>
            </a:r>
            <a:endParaRPr lang="en-US" dirty="0">
              <a:solidFill>
                <a:schemeClr val="bg1"/>
              </a:solidFill>
              <a:effectLst/>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4100036"/>
            <a:ext cx="1638300"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3124200" y="6224153"/>
            <a:ext cx="2971800" cy="586264"/>
          </a:xfrm>
          <a:prstGeom prst="rect">
            <a:avLst/>
          </a:prstGeom>
        </p:spPr>
        <p:txBody>
          <a:bodyPr>
            <a:normAutofit fontScale="47500" lnSpcReduction="20000"/>
          </a:bodyPr>
          <a:lstStyle/>
          <a:p>
            <a:r>
              <a:rPr lang="en-US" dirty="0" err="1" smtClean="0">
                <a:solidFill>
                  <a:schemeClr val="bg1"/>
                </a:solidFill>
                <a:effectLst/>
              </a:rPr>
              <a:t>Arieh</a:t>
            </a:r>
            <a:r>
              <a:rPr lang="en-US" dirty="0" smtClean="0">
                <a:solidFill>
                  <a:schemeClr val="bg1"/>
                </a:solidFill>
                <a:effectLst/>
              </a:rPr>
              <a:t> </a:t>
            </a:r>
            <a:r>
              <a:rPr lang="en-US" dirty="0" err="1" smtClean="0">
                <a:solidFill>
                  <a:schemeClr val="bg1"/>
                </a:solidFill>
                <a:effectLst/>
              </a:rPr>
              <a:t>Warshel</a:t>
            </a:r>
            <a:r>
              <a:rPr lang="en-US" dirty="0" smtClean="0">
                <a:solidFill>
                  <a:schemeClr val="bg1"/>
                </a:solidFill>
                <a:effectLst/>
              </a:rPr>
              <a:t>, 2013 Nobel Laureate in Chemistry</a:t>
            </a:r>
            <a:br>
              <a:rPr lang="en-US" dirty="0" smtClean="0">
                <a:solidFill>
                  <a:schemeClr val="bg1"/>
                </a:solidFill>
                <a:effectLst/>
              </a:rPr>
            </a:br>
            <a:r>
              <a:rPr lang="en-US" dirty="0" smtClean="0">
                <a:solidFill>
                  <a:schemeClr val="bg1"/>
                </a:solidFill>
                <a:effectLst/>
              </a:rPr>
              <a:t/>
            </a:r>
            <a:br>
              <a:rPr lang="en-US" dirty="0" smtClean="0">
                <a:solidFill>
                  <a:schemeClr val="bg1"/>
                </a:solidFill>
                <a:effectLst/>
              </a:rPr>
            </a:br>
            <a:r>
              <a:rPr lang="en-US" dirty="0" smtClean="0">
                <a:solidFill>
                  <a:schemeClr val="bg1"/>
                </a:solidFill>
                <a:effectLst/>
              </a:rPr>
              <a:t>Credit: </a:t>
            </a:r>
            <a:r>
              <a:rPr lang="en-US" i="1" dirty="0" smtClean="0">
                <a:solidFill>
                  <a:schemeClr val="bg1"/>
                </a:solidFill>
                <a:effectLst/>
              </a:rPr>
              <a:t>Alexander Mahmoud. Copyright Nobel Foundation 2013</a:t>
            </a:r>
            <a:endParaRPr lang="en-US" dirty="0">
              <a:solidFill>
                <a:schemeClr val="bg1"/>
              </a:solidFill>
              <a:effectLst/>
            </a:endParaRPr>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297" y="1347012"/>
            <a:ext cx="3333750"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79273" y="3422233"/>
            <a:ext cx="4572000" cy="927934"/>
          </a:xfrm>
          <a:prstGeom prst="rect">
            <a:avLst/>
          </a:prstGeom>
        </p:spPr>
        <p:txBody>
          <a:bodyPr>
            <a:normAutofit fontScale="55000" lnSpcReduction="20000"/>
          </a:bodyPr>
          <a:lstStyle/>
          <a:p>
            <a:r>
              <a:rPr lang="en-US" dirty="0" smtClean="0">
                <a:solidFill>
                  <a:schemeClr val="bg1"/>
                </a:solidFill>
                <a:effectLst/>
              </a:rPr>
              <a:t>Snapshots from extensive simulations of a step in the free energy perturbation study of phosphate hydrolysis in water. The simulations involve a QM/MM surface with a description of the phosphate (red and white) from first principle and an MM description of the water molecules (blue).</a:t>
            </a:r>
            <a:br>
              <a:rPr lang="en-US" dirty="0" smtClean="0">
                <a:solidFill>
                  <a:schemeClr val="bg1"/>
                </a:solidFill>
                <a:effectLst/>
              </a:rPr>
            </a:br>
            <a:r>
              <a:rPr lang="en-US" dirty="0" smtClean="0">
                <a:solidFill>
                  <a:schemeClr val="bg1"/>
                </a:solidFill>
                <a:effectLst/>
              </a:rPr>
              <a:t/>
            </a:r>
            <a:br>
              <a:rPr lang="en-US" dirty="0" smtClean="0">
                <a:solidFill>
                  <a:schemeClr val="bg1"/>
                </a:solidFill>
                <a:effectLst/>
              </a:rPr>
            </a:br>
            <a:r>
              <a:rPr lang="en-US" dirty="0" smtClean="0">
                <a:solidFill>
                  <a:schemeClr val="bg1"/>
                </a:solidFill>
                <a:effectLst/>
              </a:rPr>
              <a:t>Credit: </a:t>
            </a:r>
            <a:r>
              <a:rPr lang="en-US" i="1" dirty="0" err="1" smtClean="0">
                <a:solidFill>
                  <a:schemeClr val="bg1"/>
                </a:solidFill>
                <a:effectLst/>
              </a:rPr>
              <a:t>Arieh</a:t>
            </a:r>
            <a:r>
              <a:rPr lang="en-US" i="1" dirty="0" smtClean="0">
                <a:solidFill>
                  <a:schemeClr val="bg1"/>
                </a:solidFill>
                <a:effectLst/>
              </a:rPr>
              <a:t> </a:t>
            </a:r>
            <a:r>
              <a:rPr lang="en-US" i="1" dirty="0" err="1" smtClean="0">
                <a:solidFill>
                  <a:schemeClr val="bg1"/>
                </a:solidFill>
                <a:effectLst/>
              </a:rPr>
              <a:t>Warshel</a:t>
            </a:r>
            <a:endParaRPr lang="en-US" dirty="0">
              <a:solidFill>
                <a:schemeClr val="bg1"/>
              </a:solidFill>
              <a:effectLst/>
            </a:endParaRPr>
          </a:p>
        </p:txBody>
      </p:sp>
      <p:sp>
        <p:nvSpPr>
          <p:cNvPr id="11" name="Rectangle 10"/>
          <p:cNvSpPr/>
          <p:nvPr/>
        </p:nvSpPr>
        <p:spPr>
          <a:xfrm>
            <a:off x="4419600" y="1295400"/>
            <a:ext cx="4572000" cy="2031325"/>
          </a:xfrm>
          <a:prstGeom prst="rect">
            <a:avLst/>
          </a:prstGeom>
        </p:spPr>
        <p:txBody>
          <a:bodyPr>
            <a:spAutoFit/>
          </a:bodyPr>
          <a:lstStyle/>
          <a:p>
            <a:r>
              <a:rPr lang="en-US" dirty="0" smtClean="0">
                <a:solidFill>
                  <a:schemeClr val="bg1"/>
                </a:solidFill>
                <a:effectLst/>
              </a:rPr>
              <a:t>The molecular dynamics methods that </a:t>
            </a:r>
            <a:r>
              <a:rPr lang="en-US" dirty="0" err="1" smtClean="0">
                <a:solidFill>
                  <a:schemeClr val="bg1"/>
                </a:solidFill>
                <a:effectLst/>
              </a:rPr>
              <a:t>Karplus</a:t>
            </a:r>
            <a:r>
              <a:rPr lang="en-US" dirty="0" smtClean="0">
                <a:solidFill>
                  <a:schemeClr val="bg1"/>
                </a:solidFill>
                <a:effectLst/>
              </a:rPr>
              <a:t>, </a:t>
            </a:r>
            <a:r>
              <a:rPr lang="en-US" dirty="0" err="1" smtClean="0">
                <a:solidFill>
                  <a:schemeClr val="bg1"/>
                </a:solidFill>
                <a:effectLst/>
              </a:rPr>
              <a:t>Warshel</a:t>
            </a:r>
            <a:r>
              <a:rPr lang="en-US" dirty="0" smtClean="0">
                <a:solidFill>
                  <a:schemeClr val="bg1"/>
                </a:solidFill>
                <a:effectLst/>
              </a:rPr>
              <a:t>, and Levitt pioneered using NSF supported HPC systems have evolved into the standard approach to investigate complex chemical and biochemical processes and the behavior of materials.   </a:t>
            </a:r>
            <a:endParaRPr lang="en-US" dirty="0">
              <a:solidFill>
                <a:schemeClr val="bg1"/>
              </a:solidFill>
            </a:endParaRPr>
          </a:p>
        </p:txBody>
      </p:sp>
    </p:spTree>
    <p:extLst>
      <p:ext uri="{BB962C8B-B14F-4D97-AF65-F5344CB8AC3E}">
        <p14:creationId xmlns:p14="http://schemas.microsoft.com/office/powerpoint/2010/main" val="38727225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04800" y="1907559"/>
            <a:ext cx="7983338" cy="3871973"/>
            <a:chOff x="304800" y="1907559"/>
            <a:chExt cx="7983338" cy="3871973"/>
          </a:xfrm>
        </p:grpSpPr>
        <p:sp>
          <p:nvSpPr>
            <p:cNvPr id="2" name="Rectangle 1"/>
            <p:cNvSpPr/>
            <p:nvPr/>
          </p:nvSpPr>
          <p:spPr>
            <a:xfrm>
              <a:off x="3581400" y="5410200"/>
              <a:ext cx="4706738" cy="369332"/>
            </a:xfrm>
            <a:prstGeom prst="rect">
              <a:avLst/>
            </a:prstGeom>
          </p:spPr>
          <p:txBody>
            <a:bodyPr wrap="none">
              <a:spAutoFit/>
            </a:bodyPr>
            <a:lstStyle/>
            <a:p>
              <a:r>
                <a:rPr lang="en-US" dirty="0">
                  <a:solidFill>
                    <a:schemeClr val="bg1"/>
                  </a:solidFill>
                </a:rPr>
                <a:t>See http://</a:t>
              </a:r>
              <a:r>
                <a:rPr lang="en-US" dirty="0" err="1">
                  <a:solidFill>
                    <a:schemeClr val="bg1"/>
                  </a:solidFill>
                </a:rPr>
                <a:t>bit.ly</a:t>
              </a:r>
              <a:r>
                <a:rPr lang="en-US" dirty="0">
                  <a:solidFill>
                    <a:schemeClr val="bg1"/>
                  </a:solidFill>
                </a:rPr>
                <a:t>/</a:t>
              </a:r>
              <a:r>
                <a:rPr lang="en-US" dirty="0" err="1">
                  <a:solidFill>
                    <a:schemeClr val="bg1"/>
                  </a:solidFill>
                </a:rPr>
                <a:t>sw</a:t>
              </a:r>
              <a:r>
                <a:rPr lang="en-US" dirty="0">
                  <a:solidFill>
                    <a:schemeClr val="bg1"/>
                  </a:solidFill>
                </a:rPr>
                <a:t>-ci for current projects</a:t>
              </a:r>
            </a:p>
          </p:txBody>
        </p:sp>
        <p:grpSp>
          <p:nvGrpSpPr>
            <p:cNvPr id="14" name="Group 13"/>
            <p:cNvGrpSpPr/>
            <p:nvPr/>
          </p:nvGrpSpPr>
          <p:grpSpPr>
            <a:xfrm>
              <a:off x="304800" y="1907559"/>
              <a:ext cx="5517547" cy="2441529"/>
              <a:chOff x="304800" y="1907559"/>
              <a:chExt cx="5517547" cy="2441529"/>
            </a:xfrm>
          </p:grpSpPr>
          <p:pic>
            <p:nvPicPr>
              <p:cNvPr id="4" name="Picture 3" descr="TieredSoftwareApproach_Figure_v10_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89962" y="1907559"/>
                <a:ext cx="2432385" cy="2441529"/>
              </a:xfrm>
              <a:prstGeom prst="rect">
                <a:avLst/>
              </a:prstGeom>
            </p:spPr>
          </p:pic>
          <p:sp>
            <p:nvSpPr>
              <p:cNvPr id="3" name="TextBox 2"/>
              <p:cNvSpPr txBox="1"/>
              <p:nvPr/>
            </p:nvSpPr>
            <p:spPr>
              <a:xfrm>
                <a:off x="304800" y="2133600"/>
                <a:ext cx="2209800" cy="646331"/>
              </a:xfrm>
              <a:prstGeom prst="rect">
                <a:avLst/>
              </a:prstGeom>
              <a:noFill/>
              <a:ln>
                <a:solidFill>
                  <a:schemeClr val="accent2"/>
                </a:solidFill>
              </a:ln>
            </p:spPr>
            <p:txBody>
              <a:bodyPr wrap="square" rtlCol="0">
                <a:spAutoFit/>
              </a:bodyPr>
              <a:lstStyle/>
              <a:p>
                <a:r>
                  <a:rPr lang="en-US" dirty="0" smtClean="0">
                    <a:solidFill>
                      <a:schemeClr val="bg1"/>
                    </a:solidFill>
                  </a:rPr>
                  <a:t>5 rounds of funding, 65 SSEs</a:t>
                </a:r>
                <a:endParaRPr lang="en-US" dirty="0">
                  <a:solidFill>
                    <a:schemeClr val="bg1"/>
                  </a:solidFill>
                </a:endParaRPr>
              </a:p>
            </p:txBody>
          </p:sp>
        </p:grpSp>
      </p:grpSp>
      <p:grpSp>
        <p:nvGrpSpPr>
          <p:cNvPr id="13" name="Group 12"/>
          <p:cNvGrpSpPr/>
          <p:nvPr/>
        </p:nvGrpSpPr>
        <p:grpSpPr>
          <a:xfrm>
            <a:off x="304800" y="1808118"/>
            <a:ext cx="6614863" cy="2715859"/>
            <a:chOff x="304800" y="1808118"/>
            <a:chExt cx="6614863" cy="2715859"/>
          </a:xfrm>
        </p:grpSpPr>
        <p:pic>
          <p:nvPicPr>
            <p:cNvPr id="5" name="Picture 4" descr="TieredSoftwareApproach_Figure_v10_2.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98518" y="1808118"/>
              <a:ext cx="3621145" cy="2715859"/>
            </a:xfrm>
            <a:prstGeom prst="rect">
              <a:avLst/>
            </a:prstGeom>
          </p:spPr>
        </p:pic>
        <p:sp>
          <p:nvSpPr>
            <p:cNvPr id="11" name="TextBox 10"/>
            <p:cNvSpPr txBox="1"/>
            <p:nvPr/>
          </p:nvSpPr>
          <p:spPr>
            <a:xfrm>
              <a:off x="304800" y="3200400"/>
              <a:ext cx="2209800" cy="646331"/>
            </a:xfrm>
            <a:prstGeom prst="rect">
              <a:avLst/>
            </a:prstGeom>
            <a:noFill/>
            <a:ln>
              <a:solidFill>
                <a:srgbClr val="333399"/>
              </a:solidFill>
            </a:ln>
          </p:spPr>
          <p:txBody>
            <a:bodyPr wrap="square" rtlCol="0">
              <a:spAutoFit/>
            </a:bodyPr>
            <a:lstStyle/>
            <a:p>
              <a:r>
                <a:rPr lang="en-US" dirty="0" smtClean="0">
                  <a:solidFill>
                    <a:schemeClr val="bg1"/>
                  </a:solidFill>
                </a:rPr>
                <a:t>4 rounds of funding, 35 SSIs</a:t>
              </a:r>
              <a:endParaRPr lang="en-US" dirty="0">
                <a:solidFill>
                  <a:schemeClr val="bg1"/>
                </a:solidFill>
              </a:endParaRPr>
            </a:p>
          </p:txBody>
        </p:sp>
      </p:grpSp>
      <p:grpSp>
        <p:nvGrpSpPr>
          <p:cNvPr id="9" name="Group 8"/>
          <p:cNvGrpSpPr/>
          <p:nvPr/>
        </p:nvGrpSpPr>
        <p:grpSpPr>
          <a:xfrm>
            <a:off x="304800" y="1799739"/>
            <a:ext cx="7867633" cy="3667790"/>
            <a:chOff x="304800" y="1799739"/>
            <a:chExt cx="7867633" cy="3667790"/>
          </a:xfrm>
        </p:grpSpPr>
        <p:pic>
          <p:nvPicPr>
            <p:cNvPr id="6" name="Picture 5" descr="TieredSoftwareApproach_Figure_v10_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98518" y="1799739"/>
              <a:ext cx="4873915" cy="2749388"/>
            </a:xfrm>
            <a:prstGeom prst="rect">
              <a:avLst/>
            </a:prstGeom>
          </p:spPr>
        </p:pic>
        <p:sp>
          <p:nvSpPr>
            <p:cNvPr id="12" name="TextBox 11"/>
            <p:cNvSpPr txBox="1"/>
            <p:nvPr/>
          </p:nvSpPr>
          <p:spPr>
            <a:xfrm>
              <a:off x="304800" y="4267200"/>
              <a:ext cx="2209800" cy="1200329"/>
            </a:xfrm>
            <a:prstGeom prst="rect">
              <a:avLst/>
            </a:prstGeom>
            <a:noFill/>
            <a:ln>
              <a:solidFill>
                <a:srgbClr val="333399"/>
              </a:solidFill>
            </a:ln>
          </p:spPr>
          <p:txBody>
            <a:bodyPr wrap="square" rtlCol="0">
              <a:spAutoFit/>
            </a:bodyPr>
            <a:lstStyle/>
            <a:p>
              <a:r>
                <a:rPr lang="en-US" dirty="0">
                  <a:solidFill>
                    <a:schemeClr val="bg1"/>
                  </a:solidFill>
                </a:rPr>
                <a:t>2</a:t>
              </a:r>
              <a:r>
                <a:rPr lang="en-US" dirty="0" smtClean="0">
                  <a:solidFill>
                    <a:schemeClr val="bg1"/>
                  </a:solidFill>
                </a:rPr>
                <a:t> rounds of funding, </a:t>
              </a:r>
              <a:br>
                <a:rPr lang="en-US" dirty="0" smtClean="0">
                  <a:solidFill>
                    <a:schemeClr val="bg1"/>
                  </a:solidFill>
                </a:rPr>
              </a:br>
              <a:r>
                <a:rPr lang="en-US" dirty="0" smtClean="0">
                  <a:solidFill>
                    <a:schemeClr val="bg1"/>
                  </a:solidFill>
                </a:rPr>
                <a:t>14 S2I2 conceptualizations</a:t>
              </a:r>
              <a:endParaRPr lang="en-US" dirty="0">
                <a:solidFill>
                  <a:schemeClr val="bg1"/>
                </a:solidFill>
              </a:endParaRPr>
            </a:p>
          </p:txBody>
        </p:sp>
      </p:grpSp>
      <p:pic>
        <p:nvPicPr>
          <p:cNvPr id="7" name="Picture 6" descr="TieredSoftwareApproach_Figure_v10_4.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98523" y="1799739"/>
            <a:ext cx="4873915" cy="3054198"/>
          </a:xfrm>
          <a:prstGeom prst="rect">
            <a:avLst/>
          </a:prstGeom>
        </p:spPr>
      </p:pic>
      <p:sp>
        <p:nvSpPr>
          <p:cNvPr id="10" name="Title 59"/>
          <p:cNvSpPr txBox="1">
            <a:spLocks/>
          </p:cNvSpPr>
          <p:nvPr/>
        </p:nvSpPr>
        <p:spPr>
          <a:xfrm>
            <a:off x="533400" y="304800"/>
            <a:ext cx="7086600" cy="79216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en-US" sz="3200" dirty="0" smtClean="0">
                <a:solidFill>
                  <a:srgbClr val="0070C0"/>
                </a:solidFill>
              </a:rPr>
              <a:t>NSF Software Infrastructure Projects</a:t>
            </a:r>
            <a:endParaRPr lang="en-US" sz="3200" baseline="30000" dirty="0">
              <a:solidFill>
                <a:srgbClr val="0070C0"/>
              </a:solidFill>
            </a:endParaRPr>
          </a:p>
        </p:txBody>
      </p:sp>
      <p:grpSp>
        <p:nvGrpSpPr>
          <p:cNvPr id="17" name="Group 16"/>
          <p:cNvGrpSpPr/>
          <p:nvPr/>
        </p:nvGrpSpPr>
        <p:grpSpPr>
          <a:xfrm>
            <a:off x="-2923135" y="967585"/>
            <a:ext cx="11677790" cy="6599229"/>
            <a:chOff x="152400" y="66902"/>
            <a:chExt cx="11677790" cy="6599229"/>
          </a:xfrm>
        </p:grpSpPr>
        <p:pic>
          <p:nvPicPr>
            <p:cNvPr id="8" name="Picture 7" descr="TieredSoftwareApproach_Figure_v10_5.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679121" y="66902"/>
              <a:ext cx="6151069" cy="4736750"/>
            </a:xfrm>
            <a:prstGeom prst="rect">
              <a:avLst/>
            </a:prstGeom>
          </p:spPr>
        </p:pic>
        <p:sp>
          <p:nvSpPr>
            <p:cNvPr id="16" name="TextBox 15"/>
            <p:cNvSpPr txBox="1"/>
            <p:nvPr/>
          </p:nvSpPr>
          <p:spPr>
            <a:xfrm>
              <a:off x="152400" y="6019800"/>
              <a:ext cx="8686800" cy="646331"/>
            </a:xfrm>
            <a:prstGeom prst="rect">
              <a:avLst/>
            </a:prstGeom>
            <a:noFill/>
            <a:ln>
              <a:solidFill>
                <a:srgbClr val="333399"/>
              </a:solidFill>
            </a:ln>
          </p:spPr>
          <p:txBody>
            <a:bodyPr wrap="square" rtlCol="0">
              <a:spAutoFit/>
            </a:bodyPr>
            <a:lstStyle/>
            <a:p>
              <a:pPr algn="ctr"/>
              <a:r>
                <a:rPr lang="en-US" dirty="0" smtClean="0">
                  <a:solidFill>
                    <a:schemeClr val="bg1"/>
                  </a:solidFill>
                </a:rPr>
                <a:t>SSE &amp; SSI – NSF 14-520: Cross-NSF, all Directorates participating</a:t>
              </a:r>
            </a:p>
            <a:p>
              <a:pPr algn="ctr"/>
              <a:r>
                <a:rPr lang="en-US" dirty="0" smtClean="0">
                  <a:solidFill>
                    <a:schemeClr val="bg1"/>
                  </a:solidFill>
                </a:rPr>
                <a:t>Next SSEs due Feb 2015</a:t>
              </a:r>
              <a:r>
                <a:rPr lang="en-US" dirty="0">
                  <a:solidFill>
                    <a:schemeClr val="bg1"/>
                  </a:solidFill>
                </a:rPr>
                <a:t>;</a:t>
              </a:r>
              <a:r>
                <a:rPr lang="en-US" dirty="0" smtClean="0">
                  <a:solidFill>
                    <a:schemeClr val="bg1"/>
                  </a:solidFill>
                </a:rPr>
                <a:t> Next SSIs due June 2015</a:t>
              </a:r>
              <a:endParaRPr lang="en-US" dirty="0">
                <a:solidFill>
                  <a:schemeClr val="bg1"/>
                </a:solidFill>
              </a:endParaRPr>
            </a:p>
          </p:txBody>
        </p:sp>
      </p:grpSp>
    </p:spTree>
    <p:extLst>
      <p:ext uri="{BB962C8B-B14F-4D97-AF65-F5344CB8AC3E}">
        <p14:creationId xmlns:p14="http://schemas.microsoft.com/office/powerpoint/2010/main" val="286195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linds(horizont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linds(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linds(horizont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68782" y="727737"/>
            <a:ext cx="2768858" cy="2480338"/>
          </a:xfrm>
          <a:prstGeom prst="rect">
            <a:avLst/>
          </a:prstGeom>
          <a:solidFill>
            <a:schemeClr val="accent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lvl="0"/>
            <a:r>
              <a:rPr lang="en-US" dirty="0"/>
              <a:t>Create and maintain a software ecosystem providing new </a:t>
            </a:r>
            <a:r>
              <a:rPr lang="en-US" b="1" dirty="0"/>
              <a:t>capabilities </a:t>
            </a:r>
            <a:r>
              <a:rPr lang="en-US" dirty="0"/>
              <a:t>that advance and accelerate scientific inquiry at unprecedented complexity and scale</a:t>
            </a:r>
          </a:p>
        </p:txBody>
      </p:sp>
      <p:grpSp>
        <p:nvGrpSpPr>
          <p:cNvPr id="2" name="Group 1"/>
          <p:cNvGrpSpPr/>
          <p:nvPr/>
        </p:nvGrpSpPr>
        <p:grpSpPr>
          <a:xfrm>
            <a:off x="245820" y="2005338"/>
            <a:ext cx="3022962" cy="1998999"/>
            <a:chOff x="245820" y="1447800"/>
            <a:chExt cx="3022962" cy="1998999"/>
          </a:xfrm>
        </p:grpSpPr>
        <p:sp>
          <p:nvSpPr>
            <p:cNvPr id="6" name="Rectangle 5"/>
            <p:cNvSpPr/>
            <p:nvPr/>
          </p:nvSpPr>
          <p:spPr>
            <a:xfrm>
              <a:off x="245820" y="1447800"/>
              <a:ext cx="2335292" cy="1998999"/>
            </a:xfrm>
            <a:prstGeom prst="rect">
              <a:avLst/>
            </a:prstGeom>
            <a:solidFill>
              <a:schemeClr val="tx2">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lvl="0"/>
              <a:r>
                <a:rPr lang="en-US" dirty="0"/>
                <a:t>Support the foundational </a:t>
              </a:r>
              <a:r>
                <a:rPr lang="en-US" b="1" dirty="0"/>
                <a:t>research </a:t>
              </a:r>
              <a:r>
                <a:rPr lang="en-US" dirty="0"/>
                <a:t>necessary to continue to efficiently advance scientific software</a:t>
              </a:r>
            </a:p>
          </p:txBody>
        </p:sp>
        <p:cxnSp>
          <p:nvCxnSpPr>
            <p:cNvPr id="11" name="Straight Arrow Connector 10"/>
            <p:cNvCxnSpPr>
              <a:stCxn id="6" idx="3"/>
              <a:endCxn id="5" idx="1"/>
            </p:cNvCxnSpPr>
            <p:nvPr/>
          </p:nvCxnSpPr>
          <p:spPr>
            <a:xfrm flipV="1">
              <a:off x="2581112" y="1486568"/>
              <a:ext cx="687670" cy="960732"/>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3" name="Group 2"/>
          <p:cNvGrpSpPr/>
          <p:nvPr/>
        </p:nvGrpSpPr>
        <p:grpSpPr>
          <a:xfrm>
            <a:off x="6089541" y="1537326"/>
            <a:ext cx="3023079" cy="2314612"/>
            <a:chOff x="6037640" y="1114389"/>
            <a:chExt cx="3023079" cy="2314612"/>
          </a:xfrm>
        </p:grpSpPr>
        <p:sp>
          <p:nvSpPr>
            <p:cNvPr id="7" name="Rectangle 6"/>
            <p:cNvSpPr/>
            <p:nvPr/>
          </p:nvSpPr>
          <p:spPr>
            <a:xfrm>
              <a:off x="6553200" y="1114389"/>
              <a:ext cx="2507519" cy="2314612"/>
            </a:xfrm>
            <a:prstGeom prst="rect">
              <a:avLst/>
            </a:prstGeom>
            <a:solidFill>
              <a:schemeClr val="bg2">
                <a:lumMod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normAutofit lnSpcReduction="10000"/>
            </a:bodyPr>
            <a:lstStyle/>
            <a:p>
              <a:pPr lvl="0"/>
              <a:r>
                <a:rPr lang="en-US" dirty="0"/>
                <a:t>Enable transformative, interdisciplinary, collaborative, </a:t>
              </a:r>
              <a:r>
                <a:rPr lang="en-US" b="1" dirty="0"/>
                <a:t>science and engineering</a:t>
              </a:r>
              <a:r>
                <a:rPr lang="en-US" dirty="0"/>
                <a:t> research and education through the use of advanced software and services</a:t>
              </a:r>
            </a:p>
          </p:txBody>
        </p:sp>
        <p:cxnSp>
          <p:nvCxnSpPr>
            <p:cNvPr id="13" name="Straight Arrow Connector 12"/>
            <p:cNvCxnSpPr>
              <a:stCxn id="5" idx="3"/>
              <a:endCxn id="7" idx="1"/>
            </p:cNvCxnSpPr>
            <p:nvPr/>
          </p:nvCxnSpPr>
          <p:spPr>
            <a:xfrm>
              <a:off x="6037640" y="1621169"/>
              <a:ext cx="515560" cy="650526"/>
            </a:xfrm>
            <a:prstGeom prst="straightConnector1">
              <a:avLst/>
            </a:prstGeom>
            <a:ln>
              <a:solidFill>
                <a:schemeClr val="bg1"/>
              </a:solidFill>
              <a:headEnd type="triangle"/>
              <a:tailEnd type="arrow"/>
            </a:ln>
          </p:spPr>
          <p:style>
            <a:lnRef idx="2">
              <a:schemeClr val="accent1"/>
            </a:lnRef>
            <a:fillRef idx="0">
              <a:schemeClr val="accent1"/>
            </a:fillRef>
            <a:effectRef idx="1">
              <a:schemeClr val="accent1"/>
            </a:effectRef>
            <a:fontRef idx="minor">
              <a:schemeClr val="tx1"/>
            </a:fontRef>
          </p:style>
        </p:cxnSp>
      </p:grpSp>
      <p:grpSp>
        <p:nvGrpSpPr>
          <p:cNvPr id="4" name="Group 3"/>
          <p:cNvGrpSpPr/>
          <p:nvPr/>
        </p:nvGrpSpPr>
        <p:grpSpPr>
          <a:xfrm>
            <a:off x="139936" y="3208075"/>
            <a:ext cx="4513275" cy="3421325"/>
            <a:chOff x="139936" y="3131876"/>
            <a:chExt cx="4513275" cy="3421325"/>
          </a:xfrm>
        </p:grpSpPr>
        <p:sp>
          <p:nvSpPr>
            <p:cNvPr id="8" name="Rectangle 7"/>
            <p:cNvSpPr/>
            <p:nvPr/>
          </p:nvSpPr>
          <p:spPr>
            <a:xfrm>
              <a:off x="139936" y="4486097"/>
              <a:ext cx="4432064" cy="2067104"/>
            </a:xfrm>
            <a:prstGeom prst="rect">
              <a:avLst/>
            </a:prstGeom>
            <a:solidFill>
              <a:schemeClr val="bg1">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lvl="0"/>
              <a:r>
                <a:rPr lang="en-US" b="1" dirty="0">
                  <a:solidFill>
                    <a:schemeClr val="bg1"/>
                  </a:solidFill>
                </a:rPr>
                <a:t>Transform practice through new policies for </a:t>
              </a:r>
              <a:r>
                <a:rPr lang="en-US" b="1" dirty="0" smtClean="0">
                  <a:solidFill>
                    <a:schemeClr val="bg1"/>
                  </a:solidFill>
                </a:rPr>
                <a:t>software, </a:t>
              </a:r>
              <a:r>
                <a:rPr lang="en-US" b="1" dirty="0">
                  <a:solidFill>
                    <a:schemeClr val="bg1"/>
                  </a:solidFill>
                </a:rPr>
                <a:t>addressing challenges of academic culture, open dissemination and use, reproducibility and trust, curation, sustainability, governance, citation, stewardship, and attribution of software authorship</a:t>
              </a:r>
            </a:p>
          </p:txBody>
        </p:sp>
        <p:cxnSp>
          <p:nvCxnSpPr>
            <p:cNvPr id="15" name="Straight Arrow Connector 14"/>
            <p:cNvCxnSpPr>
              <a:stCxn id="8" idx="0"/>
              <a:endCxn id="5" idx="2"/>
            </p:cNvCxnSpPr>
            <p:nvPr/>
          </p:nvCxnSpPr>
          <p:spPr>
            <a:xfrm flipV="1">
              <a:off x="2355968" y="3131876"/>
              <a:ext cx="2297243" cy="1354221"/>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10" name="Group 9"/>
          <p:cNvGrpSpPr/>
          <p:nvPr/>
        </p:nvGrpSpPr>
        <p:grpSpPr>
          <a:xfrm>
            <a:off x="4653211" y="3208075"/>
            <a:ext cx="4407507" cy="3421325"/>
            <a:chOff x="4653211" y="3131876"/>
            <a:chExt cx="4407507" cy="3421325"/>
          </a:xfrm>
        </p:grpSpPr>
        <p:sp>
          <p:nvSpPr>
            <p:cNvPr id="9" name="Rectangle 8"/>
            <p:cNvSpPr/>
            <p:nvPr/>
          </p:nvSpPr>
          <p:spPr>
            <a:xfrm>
              <a:off x="5194655" y="4486097"/>
              <a:ext cx="3866063" cy="2067104"/>
            </a:xfrm>
            <a:prstGeom prst="rect">
              <a:avLst/>
            </a:prstGeom>
            <a:solidFill>
              <a:schemeClr val="accent1">
                <a:lumMod val="60000"/>
                <a:lumOff val="4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lvl="0"/>
              <a:r>
                <a:rPr lang="en-US" dirty="0"/>
                <a:t>Develop a </a:t>
              </a:r>
              <a:r>
                <a:rPr lang="en-US" b="1" dirty="0"/>
                <a:t>next generation diverse workforce </a:t>
              </a:r>
              <a:r>
                <a:rPr lang="en-US" dirty="0"/>
                <a:t>of scientists and engineers equipped with essential skills to use and develop software, with software and services used in both the research and </a:t>
              </a:r>
              <a:r>
                <a:rPr lang="en-US" b="1" dirty="0"/>
                <a:t>education </a:t>
              </a:r>
              <a:r>
                <a:rPr lang="en-US" dirty="0"/>
                <a:t>process</a:t>
              </a:r>
            </a:p>
          </p:txBody>
        </p:sp>
        <p:cxnSp>
          <p:nvCxnSpPr>
            <p:cNvPr id="17" name="Straight Arrow Connector 16"/>
            <p:cNvCxnSpPr>
              <a:stCxn id="5" idx="2"/>
              <a:endCxn id="9" idx="0"/>
            </p:cNvCxnSpPr>
            <p:nvPr/>
          </p:nvCxnSpPr>
          <p:spPr>
            <a:xfrm>
              <a:off x="4653211" y="3131876"/>
              <a:ext cx="2474476" cy="1354221"/>
            </a:xfrm>
            <a:prstGeom prst="straightConnector1">
              <a:avLst/>
            </a:prstGeom>
            <a:ln>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grpSp>
      <p:sp>
        <p:nvSpPr>
          <p:cNvPr id="18" name="Title 1"/>
          <p:cNvSpPr>
            <a:spLocks noGrp="1"/>
          </p:cNvSpPr>
          <p:nvPr>
            <p:ph type="title"/>
          </p:nvPr>
        </p:nvSpPr>
        <p:spPr>
          <a:xfrm>
            <a:off x="349621" y="118137"/>
            <a:ext cx="8762999" cy="609600"/>
          </a:xfrm>
        </p:spPr>
        <p:txBody>
          <a:bodyPr/>
          <a:lstStyle/>
          <a:p>
            <a:r>
              <a:rPr lang="en-US" sz="2800" dirty="0" smtClean="0"/>
              <a:t>Software as Infrastructure- Role &amp; Lifecycle</a:t>
            </a:r>
            <a:endParaRPr lang="en-US" sz="2800" dirty="0"/>
          </a:p>
        </p:txBody>
      </p:sp>
    </p:spTree>
    <p:extLst>
      <p:ext uri="{BB962C8B-B14F-4D97-AF65-F5344CB8AC3E}">
        <p14:creationId xmlns:p14="http://schemas.microsoft.com/office/powerpoint/2010/main" val="311692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7583487" cy="1295400"/>
          </a:xfrm>
        </p:spPr>
        <p:txBody>
          <a:bodyPr>
            <a:normAutofit fontScale="90000"/>
          </a:bodyPr>
          <a:lstStyle/>
          <a:p>
            <a:r>
              <a:rPr lang="en-US" dirty="0" smtClean="0"/>
              <a:t>Working Towards Sustainable Software </a:t>
            </a:r>
            <a:r>
              <a:rPr lang="en-US" sz="3100" dirty="0" smtClean="0"/>
              <a:t>for</a:t>
            </a:r>
            <a:r>
              <a:rPr lang="en-US" dirty="0" smtClean="0"/>
              <a:t> Science: Practice and Experiences</a:t>
            </a:r>
            <a:endParaRPr lang="en-US" dirty="0"/>
          </a:p>
        </p:txBody>
      </p:sp>
      <p:sp>
        <p:nvSpPr>
          <p:cNvPr id="3" name="Subtitle 2"/>
          <p:cNvSpPr>
            <a:spLocks noGrp="1"/>
          </p:cNvSpPr>
          <p:nvPr>
            <p:ph idx="1"/>
          </p:nvPr>
        </p:nvSpPr>
        <p:spPr>
          <a:xfrm>
            <a:off x="1447800" y="1981200"/>
            <a:ext cx="7315200" cy="4419600"/>
          </a:xfrm>
        </p:spPr>
        <p:txBody>
          <a:bodyPr>
            <a:normAutofit fontScale="92500" lnSpcReduction="10000"/>
          </a:bodyPr>
          <a:lstStyle/>
          <a:p>
            <a:pPr>
              <a:buClr>
                <a:schemeClr val="bg1"/>
              </a:buClr>
            </a:pPr>
            <a:r>
              <a:rPr lang="en-US" sz="2000" dirty="0"/>
              <a:t>https://sites.google.com/site/si2pimeeting2014/agenda</a:t>
            </a:r>
          </a:p>
          <a:p>
            <a:pPr>
              <a:buClr>
                <a:schemeClr val="bg1"/>
              </a:buClr>
            </a:pPr>
            <a:r>
              <a:rPr lang="en-US" sz="2000" dirty="0" smtClean="0"/>
              <a:t>http</a:t>
            </a:r>
            <a:r>
              <a:rPr lang="en-US" sz="2000" dirty="0"/>
              <a:t>://</a:t>
            </a:r>
            <a:r>
              <a:rPr lang="en-US" sz="2000" dirty="0" smtClean="0"/>
              <a:t>wssspe.researchcomputing.org.uk</a:t>
            </a:r>
          </a:p>
          <a:p>
            <a:pPr>
              <a:spcAft>
                <a:spcPts val="0"/>
              </a:spcAft>
            </a:pPr>
            <a:r>
              <a:rPr lang="en-US" sz="2000" dirty="0" smtClean="0"/>
              <a:t>First </a:t>
            </a:r>
            <a:r>
              <a:rPr lang="en-US" sz="2000" dirty="0"/>
              <a:t>Workshop on Sustainable Software for Science: Practice and Experiences (WSSSPE1), @ SC13, 17 November 2013, </a:t>
            </a:r>
            <a:r>
              <a:rPr lang="en-US" sz="2000" dirty="0" smtClean="0"/>
              <a:t>Denver</a:t>
            </a:r>
          </a:p>
          <a:p>
            <a:pPr lvl="1">
              <a:spcAft>
                <a:spcPts val="0"/>
              </a:spcAft>
            </a:pPr>
            <a:r>
              <a:rPr lang="en-US" sz="1600" dirty="0" smtClean="0"/>
              <a:t>2 keynotes, 54 accepted papers</a:t>
            </a:r>
          </a:p>
          <a:p>
            <a:pPr lvl="1">
              <a:spcAft>
                <a:spcPts val="0"/>
              </a:spcAft>
            </a:pPr>
            <a:r>
              <a:rPr lang="en-US" sz="1600" dirty="0" smtClean="0"/>
              <a:t>Discussion sessions</a:t>
            </a:r>
            <a:r>
              <a:rPr lang="en-US" sz="1600" dirty="0"/>
              <a:t>: Developing </a:t>
            </a:r>
            <a:r>
              <a:rPr lang="en-US" sz="1600" dirty="0" smtClean="0"/>
              <a:t>software; Policy; Communities</a:t>
            </a:r>
            <a:endParaRPr lang="en-US" sz="1600" dirty="0"/>
          </a:p>
          <a:p>
            <a:pPr lvl="1">
              <a:spcAft>
                <a:spcPts val="0"/>
              </a:spcAft>
            </a:pPr>
            <a:r>
              <a:rPr lang="en-US" sz="1600" dirty="0" smtClean="0"/>
              <a:t>Cross</a:t>
            </a:r>
            <a:r>
              <a:rPr lang="en-US" sz="1600" dirty="0"/>
              <a:t>-cutting (emergent) </a:t>
            </a:r>
            <a:r>
              <a:rPr lang="en-US" sz="1600" dirty="0" smtClean="0"/>
              <a:t>topics: Defining sustainability; Career paths</a:t>
            </a:r>
          </a:p>
          <a:p>
            <a:pPr lvl="1">
              <a:spcAft>
                <a:spcPts val="0"/>
              </a:spcAft>
            </a:pPr>
            <a:r>
              <a:rPr lang="en-US" sz="1600" dirty="0">
                <a:sym typeface="Arial"/>
              </a:rPr>
              <a:t>Post-workshop paper: http://arxiv.org/abs/</a:t>
            </a:r>
            <a:r>
              <a:rPr lang="en-US" sz="1600" dirty="0" smtClean="0">
                <a:sym typeface="Arial"/>
              </a:rPr>
              <a:t>1404.7414</a:t>
            </a:r>
            <a:endParaRPr lang="en-US" sz="1600" dirty="0"/>
          </a:p>
          <a:p>
            <a:pPr marL="342900" lvl="1" indent="-342900">
              <a:spcAft>
                <a:spcPts val="0"/>
              </a:spcAft>
              <a:buFontTx/>
              <a:buChar char="•"/>
            </a:pPr>
            <a:r>
              <a:rPr lang="en-US" sz="2000" dirty="0"/>
              <a:t>WSSSPE1.1, @ SciPy2014, </a:t>
            </a:r>
            <a:r>
              <a:rPr lang="en-US" sz="2000" dirty="0" smtClean="0"/>
              <a:t>Austin</a:t>
            </a:r>
          </a:p>
          <a:p>
            <a:pPr marL="342900" lvl="1" indent="-342900">
              <a:spcAft>
                <a:spcPts val="0"/>
              </a:spcAft>
              <a:buFontTx/>
              <a:buChar char="•"/>
            </a:pPr>
            <a:r>
              <a:rPr lang="en-US" sz="2000" dirty="0" smtClean="0"/>
              <a:t>WSSSPE2, @ SC14</a:t>
            </a:r>
            <a:r>
              <a:rPr lang="en-US" sz="2000" dirty="0"/>
              <a:t>, 16 November 2014, New </a:t>
            </a:r>
            <a:r>
              <a:rPr lang="en-US" sz="2000" dirty="0" smtClean="0"/>
              <a:t>Orleans</a:t>
            </a:r>
          </a:p>
          <a:p>
            <a:pPr marL="742950" lvl="2" indent="-342900">
              <a:spcAft>
                <a:spcPts val="0"/>
              </a:spcAft>
            </a:pPr>
            <a:r>
              <a:rPr lang="en-US" sz="1600" dirty="0" smtClean="0"/>
              <a:t>29 accepted papers</a:t>
            </a:r>
          </a:p>
          <a:p>
            <a:pPr marL="742950" lvl="2" indent="-342900">
              <a:spcAft>
                <a:spcPts val="0"/>
              </a:spcAft>
            </a:pPr>
            <a:r>
              <a:rPr lang="en-US" sz="1600" dirty="0" smtClean="0"/>
              <a:t>Keynotes/sessions being planned</a:t>
            </a:r>
          </a:p>
        </p:txBody>
      </p:sp>
    </p:spTree>
    <p:extLst>
      <p:ext uri="{BB962C8B-B14F-4D97-AF65-F5344CB8AC3E}">
        <p14:creationId xmlns:p14="http://schemas.microsoft.com/office/powerpoint/2010/main" val="299564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latin typeface="Arial"/>
                <a:cs typeface="Arial"/>
              </a:rPr>
              <a:t>Advanced </a:t>
            </a:r>
            <a:r>
              <a:rPr lang="en-US" b="1" dirty="0" smtClean="0">
                <a:latin typeface="Arial"/>
                <a:cs typeface="Arial"/>
              </a:rPr>
              <a:t>Cyberinfrastructure</a:t>
            </a:r>
            <a:r>
              <a:rPr lang="en-US" b="1" dirty="0"/>
              <a:t/>
            </a:r>
            <a:br>
              <a:rPr lang="en-US" b="1" dirty="0"/>
            </a:br>
            <a:endParaRPr lang="en-US" dirty="0"/>
          </a:p>
        </p:txBody>
      </p:sp>
      <p:sp>
        <p:nvSpPr>
          <p:cNvPr id="20483" name="Rectangle 3"/>
          <p:cNvSpPr>
            <a:spLocks noGrp="1" noChangeArrowheads="1"/>
          </p:cNvSpPr>
          <p:nvPr>
            <p:ph sz="quarter" idx="4294967295"/>
          </p:nvPr>
        </p:nvSpPr>
        <p:spPr>
          <a:xfrm>
            <a:off x="0" y="990600"/>
            <a:ext cx="6381750" cy="5715000"/>
          </a:xfrm>
          <a:noFill/>
        </p:spPr>
        <p:txBody>
          <a:bodyPr vert="horz" anchor="t">
            <a:normAutofit fontScale="92500" lnSpcReduction="20000"/>
          </a:bodyPr>
          <a:lstStyle/>
          <a:p>
            <a:pPr marL="0" indent="0">
              <a:lnSpc>
                <a:spcPct val="90000"/>
              </a:lnSpc>
              <a:spcAft>
                <a:spcPts val="1800"/>
              </a:spcAft>
              <a:buNone/>
            </a:pPr>
            <a:r>
              <a:rPr lang="en-US" sz="2000" b="1" dirty="0">
                <a:latin typeface="Arial"/>
                <a:ea typeface="Arial Unicode MS" pitchFamily="34" charset="-128"/>
                <a:cs typeface="Arial"/>
              </a:rPr>
              <a:t>Supports the </a:t>
            </a:r>
            <a:r>
              <a:rPr lang="en-US" sz="2000" b="1" dirty="0" smtClean="0">
                <a:latin typeface="Arial"/>
                <a:ea typeface="Arial Unicode MS" pitchFamily="34" charset="-128"/>
                <a:cs typeface="Arial"/>
              </a:rPr>
              <a:t>research, development</a:t>
            </a:r>
            <a:r>
              <a:rPr lang="en-US" sz="2000" b="1" dirty="0">
                <a:latin typeface="Arial"/>
                <a:ea typeface="Arial Unicode MS" pitchFamily="34" charset="-128"/>
                <a:cs typeface="Arial"/>
              </a:rPr>
              <a:t>, acquisition, and provision of state-of-the-</a:t>
            </a:r>
            <a:r>
              <a:rPr lang="en-US" sz="2000" b="1" dirty="0" smtClean="0">
                <a:latin typeface="Arial"/>
                <a:ea typeface="Arial Unicode MS" pitchFamily="34" charset="-128"/>
                <a:cs typeface="Arial"/>
              </a:rPr>
              <a:t>art CI resources</a:t>
            </a:r>
            <a:r>
              <a:rPr lang="en-US" sz="2000" b="1" dirty="0">
                <a:latin typeface="Arial"/>
                <a:ea typeface="Arial Unicode MS" pitchFamily="34" charset="-128"/>
                <a:cs typeface="Arial"/>
              </a:rPr>
              <a:t>, tools, and </a:t>
            </a:r>
            <a:r>
              <a:rPr lang="en-US" sz="2000" b="1" dirty="0" smtClean="0">
                <a:latin typeface="Arial"/>
                <a:ea typeface="Arial Unicode MS" pitchFamily="34" charset="-128"/>
                <a:cs typeface="Arial"/>
              </a:rPr>
              <a:t>services:</a:t>
            </a:r>
            <a:endParaRPr lang="en-US" sz="2000" b="1" dirty="0">
              <a:latin typeface="Arial"/>
              <a:ea typeface="Arial Unicode MS" pitchFamily="34" charset="-128"/>
              <a:cs typeface="Arial"/>
            </a:endParaRPr>
          </a:p>
          <a:p>
            <a:pPr>
              <a:lnSpc>
                <a:spcPct val="90000"/>
              </a:lnSpc>
              <a:spcAft>
                <a:spcPts val="1800"/>
              </a:spcAft>
              <a:buFont typeface="Courier New"/>
              <a:buChar char="o"/>
            </a:pPr>
            <a:r>
              <a:rPr lang="en-US" sz="1800" b="1" i="1" dirty="0">
                <a:latin typeface="Arial"/>
                <a:cs typeface="Arial"/>
              </a:rPr>
              <a:t>High Performance Computing</a:t>
            </a:r>
            <a:r>
              <a:rPr lang="en-US" sz="1800" i="1" dirty="0">
                <a:latin typeface="Arial"/>
                <a:cs typeface="Arial"/>
              </a:rPr>
              <a:t>: </a:t>
            </a:r>
            <a:r>
              <a:rPr lang="en-US" sz="1800" dirty="0">
                <a:latin typeface="Arial"/>
                <a:cs typeface="Arial"/>
              </a:rPr>
              <a:t>Enable petascale computing; provide open-science community with state-of-the-art HPC assets ranging from loosely coupled clusters to large scale instruments; develop an integrated scientific HPC environment. </a:t>
            </a:r>
          </a:p>
          <a:p>
            <a:pPr>
              <a:lnSpc>
                <a:spcPct val="90000"/>
              </a:lnSpc>
              <a:spcAft>
                <a:spcPts val="1800"/>
              </a:spcAft>
              <a:buFont typeface="Courier New"/>
              <a:buChar char="o"/>
            </a:pPr>
            <a:r>
              <a:rPr lang="en-US" sz="1800" b="1" i="1" dirty="0" smtClean="0">
                <a:latin typeface="Arial"/>
                <a:cs typeface="Arial"/>
              </a:rPr>
              <a:t>Data</a:t>
            </a:r>
            <a:r>
              <a:rPr lang="en-US" sz="1800" b="1" i="1" dirty="0">
                <a:latin typeface="Arial"/>
                <a:cs typeface="Arial"/>
              </a:rPr>
              <a:t>:</a:t>
            </a:r>
            <a:r>
              <a:rPr lang="en-US" sz="1800" i="1" dirty="0">
                <a:latin typeface="Arial"/>
                <a:cs typeface="Arial"/>
              </a:rPr>
              <a:t> </a:t>
            </a:r>
            <a:r>
              <a:rPr lang="en-US" sz="1800" dirty="0">
                <a:latin typeface="Arial"/>
                <a:cs typeface="Arial"/>
              </a:rPr>
              <a:t>Support scientific communities in the use, sharing and archiving of data by creating building blocks to address community needs in data infrastructure.</a:t>
            </a:r>
          </a:p>
          <a:p>
            <a:pPr>
              <a:lnSpc>
                <a:spcPct val="90000"/>
              </a:lnSpc>
              <a:spcAft>
                <a:spcPts val="1800"/>
              </a:spcAft>
              <a:buFont typeface="Courier New"/>
              <a:buChar char="o"/>
            </a:pPr>
            <a:r>
              <a:rPr lang="en-US" sz="1800" b="1" i="1" dirty="0" smtClean="0">
                <a:latin typeface="Arial"/>
                <a:cs typeface="Arial"/>
              </a:rPr>
              <a:t>Networking </a:t>
            </a:r>
            <a:r>
              <a:rPr lang="en-US" sz="1800" b="1" i="1" dirty="0">
                <a:latin typeface="Arial"/>
                <a:cs typeface="Arial"/>
              </a:rPr>
              <a:t>and Cybersecurity</a:t>
            </a:r>
            <a:r>
              <a:rPr lang="en-US" sz="1800" i="1" dirty="0">
                <a:latin typeface="Arial"/>
                <a:cs typeface="Arial"/>
              </a:rPr>
              <a:t>: </a:t>
            </a:r>
            <a:r>
              <a:rPr lang="en-US" sz="1800" dirty="0">
                <a:latin typeface="Arial"/>
                <a:cs typeface="Arial"/>
              </a:rPr>
              <a:t>Invest in campus network improvements and re-engineering to support a range of activities in modern computational science. Support transition of cybersecurity research to practice.</a:t>
            </a:r>
          </a:p>
          <a:p>
            <a:pPr>
              <a:lnSpc>
                <a:spcPct val="90000"/>
              </a:lnSpc>
              <a:spcAft>
                <a:spcPts val="1800"/>
              </a:spcAft>
              <a:buFont typeface="Courier New"/>
              <a:buChar char="o"/>
            </a:pPr>
            <a:r>
              <a:rPr lang="en-US" sz="1800" b="1" i="1" dirty="0">
                <a:latin typeface="Arial"/>
                <a:cs typeface="Arial"/>
              </a:rPr>
              <a:t>Software:</a:t>
            </a:r>
            <a:r>
              <a:rPr lang="en-US" sz="1800" i="1" dirty="0">
                <a:latin typeface="Arial"/>
                <a:cs typeface="Arial"/>
              </a:rPr>
              <a:t> </a:t>
            </a:r>
            <a:r>
              <a:rPr lang="en-US" sz="1800" dirty="0">
                <a:latin typeface="Arial"/>
                <a:cs typeface="Arial"/>
              </a:rPr>
              <a:t>Transform innovations in research and education into sustained software resources that are an integral part of cyberinfrastructure.</a:t>
            </a:r>
          </a:p>
          <a:p>
            <a:pPr>
              <a:lnSpc>
                <a:spcPct val="90000"/>
              </a:lnSpc>
              <a:spcAft>
                <a:spcPts val="1800"/>
              </a:spcAft>
              <a:buFont typeface="Courier New"/>
              <a:buChar char="o"/>
            </a:pPr>
            <a:endParaRPr lang="en-US" sz="1800" dirty="0">
              <a:latin typeface="Arial"/>
              <a:cs typeface="Arial"/>
            </a:endParaRPr>
          </a:p>
          <a:p>
            <a:pPr lvl="2">
              <a:lnSpc>
                <a:spcPct val="90000"/>
              </a:lnSpc>
              <a:spcAft>
                <a:spcPts val="1800"/>
              </a:spcAft>
              <a:buNone/>
            </a:pPr>
            <a:endParaRPr lang="en-US" sz="2000" dirty="0">
              <a:latin typeface="Arial"/>
              <a:cs typeface="Arial"/>
            </a:endParaRPr>
          </a:p>
        </p:txBody>
      </p:sp>
      <p:sp>
        <p:nvSpPr>
          <p:cNvPr id="12" name="Title 1"/>
          <p:cNvSpPr txBox="1">
            <a:spLocks/>
          </p:cNvSpPr>
          <p:nvPr/>
        </p:nvSpPr>
        <p:spPr>
          <a:xfrm>
            <a:off x="304800" y="0"/>
            <a:ext cx="8839200" cy="1219200"/>
          </a:xfrm>
          <a:prstGeom prst="rect">
            <a:avLst/>
          </a:prstGeom>
        </p:spPr>
        <p:txBody>
          <a:bodyPr vert="horz" lIns="91426" tIns="45714" rIns="91426" bIns="45714" rtlCol="0" anchor="ctr">
            <a:noAutofit/>
          </a:bodyPr>
          <a:lstStyle/>
          <a:p>
            <a:pPr algn="ctr">
              <a:buNone/>
            </a:pPr>
            <a:endParaRPr lang="en-US" sz="3200" b="1" dirty="0">
              <a:solidFill>
                <a:schemeClr val="bg1"/>
              </a:solidFill>
            </a:endParaRPr>
          </a:p>
        </p:txBody>
      </p:sp>
      <p:pic>
        <p:nvPicPr>
          <p:cNvPr id="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3090" y="1371601"/>
            <a:ext cx="2065259" cy="1709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print"/>
          <a:srcRect/>
          <a:stretch>
            <a:fillRect/>
          </a:stretch>
        </p:blipFill>
        <p:spPr bwMode="auto">
          <a:xfrm>
            <a:off x="6896853" y="4213778"/>
            <a:ext cx="2170949" cy="1477759"/>
          </a:xfrm>
          <a:prstGeom prst="rect">
            <a:avLst/>
          </a:prstGeom>
          <a:ln>
            <a:noFill/>
          </a:ln>
          <a:effectLst>
            <a:outerShdw blurRad="292100" dist="139700" dir="2700000" algn="tl" rotWithShape="0">
              <a:srgbClr val="333333">
                <a:alpha val="65000"/>
              </a:srgbClr>
            </a:outerShdw>
          </a:effec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1072" y="2785742"/>
            <a:ext cx="2019528" cy="1527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73652" y="2905821"/>
            <a:ext cx="1620951" cy="1513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2209800" y="1828800"/>
            <a:ext cx="5334000" cy="3785652"/>
          </a:xfrm>
          <a:prstGeom prst="rect">
            <a:avLst/>
          </a:prstGeom>
          <a:solidFill>
            <a:schemeClr val="bg2"/>
          </a:solidFill>
          <a:effectLst>
            <a:glow rad="63500">
              <a:schemeClr val="accent1">
                <a:satMod val="175000"/>
                <a:alpha val="40000"/>
              </a:schemeClr>
            </a:glow>
            <a:outerShdw blurRad="50800" dist="38100" dir="5400000" algn="t" rotWithShape="0">
              <a:prstClr val="black">
                <a:alpha val="40000"/>
              </a:prstClr>
            </a:outerShdw>
          </a:effectLst>
        </p:spPr>
        <p:txBody>
          <a:bodyPr wrap="square" lIns="91440" tIns="45720" rIns="91440" bIns="45720">
            <a:spAutoFit/>
          </a:bodyPr>
          <a:lstStyle/>
          <a:p>
            <a:pPr algn="ctr"/>
            <a:endParaRPr lang="en-US" sz="8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a:p>
            <a:pPr algn="ctr"/>
            <a:r>
              <a:rPr lang="en-US" sz="8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PEOPLE</a:t>
            </a:r>
          </a:p>
          <a:p>
            <a:pPr algn="ctr"/>
            <a:endParaRPr lang="en-US" sz="80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extLst>
      <p:ext uri="{BB962C8B-B14F-4D97-AF65-F5344CB8AC3E}">
        <p14:creationId xmlns:p14="http://schemas.microsoft.com/office/powerpoint/2010/main" val="242848724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400" y="228600"/>
            <a:ext cx="7467600" cy="580993"/>
          </a:xfrm>
        </p:spPr>
        <p:txBody>
          <a:bodyPr/>
          <a:lstStyle/>
          <a:p>
            <a:r>
              <a:rPr lang="en-US" sz="2800" dirty="0" smtClean="0">
                <a:latin typeface="Berlin Sans FB Demi" panose="020E0802020502020306" pitchFamily="34" charset="0"/>
              </a:rPr>
              <a:t>Learning and Workforce Development</a:t>
            </a:r>
            <a:endParaRPr lang="en-US" sz="2800" dirty="0">
              <a:latin typeface="Berlin Sans FB Demi" panose="020E0802020502020306" pitchFamily="34" charset="0"/>
            </a:endParaRPr>
          </a:p>
        </p:txBody>
      </p:sp>
      <p:sp>
        <p:nvSpPr>
          <p:cNvPr id="4" name="Left Arrow 3"/>
          <p:cNvSpPr/>
          <p:nvPr/>
        </p:nvSpPr>
        <p:spPr>
          <a:xfrm rot="19623210">
            <a:off x="5465265" y="2867921"/>
            <a:ext cx="1675438" cy="324309"/>
          </a:xfrm>
          <a:prstGeom prst="leftArrow">
            <a:avLst>
              <a:gd name="adj1" fmla="val 60000"/>
              <a:gd name="adj2" fmla="val 92717"/>
            </a:avLst>
          </a:prstGeom>
          <a:solidFill>
            <a:schemeClr val="accent1">
              <a:lumMod val="50000"/>
            </a:schemeClr>
          </a:solidFill>
          <a:scene3d>
            <a:camera prst="orthographicFront"/>
            <a:lightRig rig="flat" dir="t"/>
          </a:scene3d>
          <a:sp3d z="-190500" prstMaterial="plastic">
            <a:bevelT w="50800" h="50800"/>
            <a:bevelB w="25400" h="25400" prst="angle"/>
          </a:sp3d>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sp>
        <p:nvSpPr>
          <p:cNvPr id="5" name="Left Arrow 4"/>
          <p:cNvSpPr/>
          <p:nvPr/>
        </p:nvSpPr>
        <p:spPr>
          <a:xfrm rot="12948260">
            <a:off x="2985411" y="2948769"/>
            <a:ext cx="1339233" cy="324309"/>
          </a:xfrm>
          <a:prstGeom prst="leftArrow">
            <a:avLst>
              <a:gd name="adj1" fmla="val 60000"/>
              <a:gd name="adj2" fmla="val 92717"/>
            </a:avLst>
          </a:prstGeom>
          <a:solidFill>
            <a:schemeClr val="accent1">
              <a:lumMod val="50000"/>
            </a:schemeClr>
          </a:solidFill>
          <a:scene3d>
            <a:camera prst="orthographicFront"/>
            <a:lightRig rig="flat" dir="t"/>
          </a:scene3d>
          <a:sp3d z="-190500" prstMaterial="plastic">
            <a:bevelT w="50800" h="50800"/>
            <a:bevelB w="25400" h="25400" prst="angle"/>
          </a:sp3d>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sp>
        <p:nvSpPr>
          <p:cNvPr id="6" name="Freeform 5"/>
          <p:cNvSpPr/>
          <p:nvPr/>
        </p:nvSpPr>
        <p:spPr>
          <a:xfrm>
            <a:off x="381000" y="1219200"/>
            <a:ext cx="2997200" cy="1752600"/>
          </a:xfrm>
          <a:custGeom>
            <a:avLst/>
            <a:gdLst>
              <a:gd name="connsiteX0" fmla="*/ 0 w 1081031"/>
              <a:gd name="connsiteY0" fmla="*/ 86483 h 864825"/>
              <a:gd name="connsiteX1" fmla="*/ 25330 w 1081031"/>
              <a:gd name="connsiteY1" fmla="*/ 25330 h 864825"/>
              <a:gd name="connsiteX2" fmla="*/ 86483 w 1081031"/>
              <a:gd name="connsiteY2" fmla="*/ 0 h 864825"/>
              <a:gd name="connsiteX3" fmla="*/ 994548 w 1081031"/>
              <a:gd name="connsiteY3" fmla="*/ 0 h 864825"/>
              <a:gd name="connsiteX4" fmla="*/ 1055701 w 1081031"/>
              <a:gd name="connsiteY4" fmla="*/ 25330 h 864825"/>
              <a:gd name="connsiteX5" fmla="*/ 1081031 w 1081031"/>
              <a:gd name="connsiteY5" fmla="*/ 86483 h 864825"/>
              <a:gd name="connsiteX6" fmla="*/ 1081031 w 1081031"/>
              <a:gd name="connsiteY6" fmla="*/ 778342 h 864825"/>
              <a:gd name="connsiteX7" fmla="*/ 1055701 w 1081031"/>
              <a:gd name="connsiteY7" fmla="*/ 839495 h 864825"/>
              <a:gd name="connsiteX8" fmla="*/ 994548 w 1081031"/>
              <a:gd name="connsiteY8" fmla="*/ 864825 h 864825"/>
              <a:gd name="connsiteX9" fmla="*/ 86483 w 1081031"/>
              <a:gd name="connsiteY9" fmla="*/ 864825 h 864825"/>
              <a:gd name="connsiteX10" fmla="*/ 25330 w 1081031"/>
              <a:gd name="connsiteY10" fmla="*/ 839495 h 864825"/>
              <a:gd name="connsiteX11" fmla="*/ 0 w 1081031"/>
              <a:gd name="connsiteY11" fmla="*/ 778342 h 864825"/>
              <a:gd name="connsiteX12" fmla="*/ 0 w 1081031"/>
              <a:gd name="connsiteY12" fmla="*/ 86483 h 86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1031" h="864825">
                <a:moveTo>
                  <a:pt x="0" y="86483"/>
                </a:moveTo>
                <a:cubicBezTo>
                  <a:pt x="0" y="63546"/>
                  <a:pt x="9112" y="41549"/>
                  <a:pt x="25330" y="25330"/>
                </a:cubicBezTo>
                <a:cubicBezTo>
                  <a:pt x="41549" y="9111"/>
                  <a:pt x="63546" y="0"/>
                  <a:pt x="86483" y="0"/>
                </a:cubicBezTo>
                <a:lnTo>
                  <a:pt x="994548" y="0"/>
                </a:lnTo>
                <a:cubicBezTo>
                  <a:pt x="1017485" y="0"/>
                  <a:pt x="1039482" y="9112"/>
                  <a:pt x="1055701" y="25330"/>
                </a:cubicBezTo>
                <a:cubicBezTo>
                  <a:pt x="1071920" y="41549"/>
                  <a:pt x="1081031" y="63546"/>
                  <a:pt x="1081031" y="86483"/>
                </a:cubicBezTo>
                <a:lnTo>
                  <a:pt x="1081031" y="778342"/>
                </a:lnTo>
                <a:cubicBezTo>
                  <a:pt x="1081031" y="801279"/>
                  <a:pt x="1071919" y="823276"/>
                  <a:pt x="1055701" y="839495"/>
                </a:cubicBezTo>
                <a:cubicBezTo>
                  <a:pt x="1039482" y="855714"/>
                  <a:pt x="1017485" y="864825"/>
                  <a:pt x="994548" y="864825"/>
                </a:cubicBezTo>
                <a:lnTo>
                  <a:pt x="86483" y="864825"/>
                </a:lnTo>
                <a:cubicBezTo>
                  <a:pt x="63546" y="864825"/>
                  <a:pt x="41549" y="855713"/>
                  <a:pt x="25330" y="839495"/>
                </a:cubicBezTo>
                <a:cubicBezTo>
                  <a:pt x="9111" y="823276"/>
                  <a:pt x="0" y="801279"/>
                  <a:pt x="0" y="778342"/>
                </a:cubicBezTo>
                <a:lnTo>
                  <a:pt x="0" y="86483"/>
                </a:lnTo>
                <a:close/>
              </a:path>
            </a:pathLst>
          </a:custGeom>
          <a:solidFill>
            <a:schemeClr val="accent1">
              <a:lumMod val="5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3905" tIns="53905" rIns="53905" bIns="53905" numCol="1" spcCol="1270" anchor="ctr" anchorCtr="0">
            <a:noAutofit/>
          </a:bodyPr>
          <a:lstStyle/>
          <a:p>
            <a:pPr algn="ctr"/>
            <a:r>
              <a:rPr lang="en-US" sz="2000" dirty="0" smtClean="0">
                <a:solidFill>
                  <a:schemeClr val="bg1"/>
                </a:solidFill>
              </a:rPr>
              <a:t>CI-focused</a:t>
            </a:r>
            <a:endParaRPr lang="en-US" sz="2000" dirty="0">
              <a:solidFill>
                <a:schemeClr val="bg1"/>
              </a:solidFill>
            </a:endParaRPr>
          </a:p>
          <a:p>
            <a:pPr algn="ctr"/>
            <a:r>
              <a:rPr lang="en-US" sz="2000" b="1" i="1" dirty="0">
                <a:solidFill>
                  <a:schemeClr val="bg1"/>
                </a:solidFill>
                <a:effectLst>
                  <a:outerShdw blurRad="38100" dist="38100" dir="2700000" algn="tl">
                    <a:srgbClr val="000000">
                      <a:alpha val="43137"/>
                    </a:srgbClr>
                  </a:outerShdw>
                </a:effectLst>
              </a:rPr>
              <a:t>C</a:t>
            </a:r>
            <a:r>
              <a:rPr lang="en-US" sz="2000" b="1" i="1" dirty="0" smtClean="0">
                <a:solidFill>
                  <a:schemeClr val="bg1"/>
                </a:solidFill>
                <a:effectLst>
                  <a:outerShdw blurRad="38100" dist="38100" dir="2700000" algn="tl">
                    <a:srgbClr val="000000">
                      <a:alpha val="43137"/>
                    </a:srgbClr>
                  </a:outerShdw>
                </a:effectLst>
              </a:rPr>
              <a:t>yber </a:t>
            </a:r>
            <a:r>
              <a:rPr lang="en-US" sz="2000" b="1" i="1" dirty="0">
                <a:solidFill>
                  <a:schemeClr val="bg1"/>
                </a:solidFill>
                <a:effectLst>
                  <a:outerShdw blurRad="38100" dist="38100" dir="2700000" algn="tl">
                    <a:srgbClr val="000000">
                      <a:alpha val="43137"/>
                    </a:srgbClr>
                  </a:outerShdw>
                </a:effectLst>
              </a:rPr>
              <a:t>S</a:t>
            </a:r>
            <a:r>
              <a:rPr lang="en-US" sz="2000" b="1" i="1" dirty="0" smtClean="0">
                <a:solidFill>
                  <a:schemeClr val="bg1"/>
                </a:solidFill>
                <a:effectLst>
                  <a:outerShdw blurRad="38100" dist="38100" dir="2700000" algn="tl">
                    <a:srgbClr val="000000">
                      <a:alpha val="43137"/>
                    </a:srgbClr>
                  </a:outerShdw>
                </a:effectLst>
              </a:rPr>
              <a:t>cientists</a:t>
            </a:r>
          </a:p>
          <a:p>
            <a:pPr algn="ctr"/>
            <a:r>
              <a:rPr lang="en-US" sz="2000" dirty="0" smtClean="0">
                <a:solidFill>
                  <a:schemeClr val="bg1"/>
                </a:solidFill>
              </a:rPr>
              <a:t>to develop, pilot and deliver </a:t>
            </a:r>
            <a:endParaRPr lang="en-US" sz="2000" dirty="0">
              <a:solidFill>
                <a:schemeClr val="bg1"/>
              </a:solidFill>
            </a:endParaRPr>
          </a:p>
          <a:p>
            <a:pPr algn="ctr"/>
            <a:r>
              <a:rPr lang="en-US" sz="2000" dirty="0" smtClean="0">
                <a:solidFill>
                  <a:schemeClr val="bg1"/>
                </a:solidFill>
              </a:rPr>
              <a:t>new capabilities </a:t>
            </a:r>
          </a:p>
        </p:txBody>
      </p:sp>
      <p:sp>
        <p:nvSpPr>
          <p:cNvPr id="7" name="Freeform 6"/>
          <p:cNvSpPr/>
          <p:nvPr/>
        </p:nvSpPr>
        <p:spPr>
          <a:xfrm>
            <a:off x="6302984" y="1219200"/>
            <a:ext cx="2637816" cy="1752600"/>
          </a:xfrm>
          <a:custGeom>
            <a:avLst/>
            <a:gdLst>
              <a:gd name="connsiteX0" fmla="*/ 0 w 1081031"/>
              <a:gd name="connsiteY0" fmla="*/ 86483 h 864825"/>
              <a:gd name="connsiteX1" fmla="*/ 25330 w 1081031"/>
              <a:gd name="connsiteY1" fmla="*/ 25330 h 864825"/>
              <a:gd name="connsiteX2" fmla="*/ 86483 w 1081031"/>
              <a:gd name="connsiteY2" fmla="*/ 0 h 864825"/>
              <a:gd name="connsiteX3" fmla="*/ 994548 w 1081031"/>
              <a:gd name="connsiteY3" fmla="*/ 0 h 864825"/>
              <a:gd name="connsiteX4" fmla="*/ 1055701 w 1081031"/>
              <a:gd name="connsiteY4" fmla="*/ 25330 h 864825"/>
              <a:gd name="connsiteX5" fmla="*/ 1081031 w 1081031"/>
              <a:gd name="connsiteY5" fmla="*/ 86483 h 864825"/>
              <a:gd name="connsiteX6" fmla="*/ 1081031 w 1081031"/>
              <a:gd name="connsiteY6" fmla="*/ 778342 h 864825"/>
              <a:gd name="connsiteX7" fmla="*/ 1055701 w 1081031"/>
              <a:gd name="connsiteY7" fmla="*/ 839495 h 864825"/>
              <a:gd name="connsiteX8" fmla="*/ 994548 w 1081031"/>
              <a:gd name="connsiteY8" fmla="*/ 864825 h 864825"/>
              <a:gd name="connsiteX9" fmla="*/ 86483 w 1081031"/>
              <a:gd name="connsiteY9" fmla="*/ 864825 h 864825"/>
              <a:gd name="connsiteX10" fmla="*/ 25330 w 1081031"/>
              <a:gd name="connsiteY10" fmla="*/ 839495 h 864825"/>
              <a:gd name="connsiteX11" fmla="*/ 0 w 1081031"/>
              <a:gd name="connsiteY11" fmla="*/ 778342 h 864825"/>
              <a:gd name="connsiteX12" fmla="*/ 0 w 1081031"/>
              <a:gd name="connsiteY12" fmla="*/ 86483 h 86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1031" h="864825">
                <a:moveTo>
                  <a:pt x="0" y="86483"/>
                </a:moveTo>
                <a:cubicBezTo>
                  <a:pt x="0" y="63546"/>
                  <a:pt x="9112" y="41549"/>
                  <a:pt x="25330" y="25330"/>
                </a:cubicBezTo>
                <a:cubicBezTo>
                  <a:pt x="41549" y="9111"/>
                  <a:pt x="63546" y="0"/>
                  <a:pt x="86483" y="0"/>
                </a:cubicBezTo>
                <a:lnTo>
                  <a:pt x="994548" y="0"/>
                </a:lnTo>
                <a:cubicBezTo>
                  <a:pt x="1017485" y="0"/>
                  <a:pt x="1039482" y="9112"/>
                  <a:pt x="1055701" y="25330"/>
                </a:cubicBezTo>
                <a:cubicBezTo>
                  <a:pt x="1071920" y="41549"/>
                  <a:pt x="1081031" y="63546"/>
                  <a:pt x="1081031" y="86483"/>
                </a:cubicBezTo>
                <a:lnTo>
                  <a:pt x="1081031" y="778342"/>
                </a:lnTo>
                <a:cubicBezTo>
                  <a:pt x="1081031" y="801279"/>
                  <a:pt x="1071919" y="823276"/>
                  <a:pt x="1055701" y="839495"/>
                </a:cubicBezTo>
                <a:cubicBezTo>
                  <a:pt x="1039482" y="855714"/>
                  <a:pt x="1017485" y="864825"/>
                  <a:pt x="994548" y="864825"/>
                </a:cubicBezTo>
                <a:lnTo>
                  <a:pt x="86483" y="864825"/>
                </a:lnTo>
                <a:cubicBezTo>
                  <a:pt x="63546" y="864825"/>
                  <a:pt x="41549" y="855713"/>
                  <a:pt x="25330" y="839495"/>
                </a:cubicBezTo>
                <a:cubicBezTo>
                  <a:pt x="9111" y="823276"/>
                  <a:pt x="0" y="801279"/>
                  <a:pt x="0" y="778342"/>
                </a:cubicBezTo>
                <a:lnTo>
                  <a:pt x="0" y="86483"/>
                </a:lnTo>
                <a:close/>
              </a:path>
            </a:pathLst>
          </a:custGeom>
          <a:solidFill>
            <a:schemeClr val="accent1">
              <a:lumMod val="5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3905" tIns="53905" rIns="53905" bIns="53905" numCol="1" spcCol="1270" anchor="ctr" anchorCtr="0">
            <a:noAutofit/>
          </a:bodyPr>
          <a:lstStyle/>
          <a:p>
            <a:pPr algn="ctr"/>
            <a:r>
              <a:rPr lang="en-US" sz="2000" dirty="0" smtClean="0">
                <a:solidFill>
                  <a:schemeClr val="bg1"/>
                </a:solidFill>
              </a:rPr>
              <a:t>CI-enabled</a:t>
            </a:r>
            <a:endParaRPr lang="en-US" sz="2000" dirty="0">
              <a:solidFill>
                <a:schemeClr val="bg1"/>
              </a:solidFill>
            </a:endParaRPr>
          </a:p>
          <a:p>
            <a:pPr algn="ctr"/>
            <a:r>
              <a:rPr lang="en-US" sz="2000" b="1" i="1" dirty="0" smtClean="0">
                <a:solidFill>
                  <a:schemeClr val="bg1"/>
                </a:solidFill>
                <a:effectLst>
                  <a:outerShdw blurRad="38100" dist="38100" dir="2700000" algn="tl">
                    <a:srgbClr val="000000">
                      <a:alpha val="43137"/>
                    </a:srgbClr>
                  </a:outerShdw>
                </a:effectLst>
              </a:rPr>
              <a:t>Domain Scientists</a:t>
            </a:r>
          </a:p>
          <a:p>
            <a:pPr algn="ctr"/>
            <a:r>
              <a:rPr lang="en-US" sz="2000" dirty="0" smtClean="0">
                <a:solidFill>
                  <a:schemeClr val="bg1"/>
                </a:solidFill>
              </a:rPr>
              <a:t>To explore and  exploit</a:t>
            </a:r>
            <a:endParaRPr lang="en-US" sz="2000" dirty="0">
              <a:solidFill>
                <a:schemeClr val="bg1"/>
              </a:solidFill>
            </a:endParaRPr>
          </a:p>
          <a:p>
            <a:pPr algn="ctr"/>
            <a:r>
              <a:rPr lang="en-US" sz="2000" dirty="0" smtClean="0">
                <a:solidFill>
                  <a:schemeClr val="bg1"/>
                </a:solidFill>
              </a:rPr>
              <a:t>new capabilities</a:t>
            </a:r>
          </a:p>
        </p:txBody>
      </p:sp>
      <p:sp>
        <p:nvSpPr>
          <p:cNvPr id="9" name="Freeform 8"/>
          <p:cNvSpPr>
            <a:spLocks noChangeAspect="1"/>
          </p:cNvSpPr>
          <p:nvPr/>
        </p:nvSpPr>
        <p:spPr>
          <a:xfrm>
            <a:off x="4250326" y="3124200"/>
            <a:ext cx="1303749" cy="1303749"/>
          </a:xfrm>
          <a:custGeom>
            <a:avLst/>
            <a:gdLst>
              <a:gd name="connsiteX0" fmla="*/ 0 w 1137927"/>
              <a:gd name="connsiteY0" fmla="*/ 568964 h 1137927"/>
              <a:gd name="connsiteX1" fmla="*/ 166646 w 1137927"/>
              <a:gd name="connsiteY1" fmla="*/ 166646 h 1137927"/>
              <a:gd name="connsiteX2" fmla="*/ 568965 w 1137927"/>
              <a:gd name="connsiteY2" fmla="*/ 1 h 1137927"/>
              <a:gd name="connsiteX3" fmla="*/ 971283 w 1137927"/>
              <a:gd name="connsiteY3" fmla="*/ 166647 h 1137927"/>
              <a:gd name="connsiteX4" fmla="*/ 1137928 w 1137927"/>
              <a:gd name="connsiteY4" fmla="*/ 568966 h 1137927"/>
              <a:gd name="connsiteX5" fmla="*/ 971282 w 1137927"/>
              <a:gd name="connsiteY5" fmla="*/ 971284 h 1137927"/>
              <a:gd name="connsiteX6" fmla="*/ 568963 w 1137927"/>
              <a:gd name="connsiteY6" fmla="*/ 1137930 h 1137927"/>
              <a:gd name="connsiteX7" fmla="*/ 166645 w 1137927"/>
              <a:gd name="connsiteY7" fmla="*/ 971284 h 1137927"/>
              <a:gd name="connsiteX8" fmla="*/ 0 w 1137927"/>
              <a:gd name="connsiteY8" fmla="*/ 568965 h 1137927"/>
              <a:gd name="connsiteX9" fmla="*/ 0 w 1137927"/>
              <a:gd name="connsiteY9" fmla="*/ 568964 h 113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7927" h="1137927">
                <a:moveTo>
                  <a:pt x="0" y="568964"/>
                </a:moveTo>
                <a:cubicBezTo>
                  <a:pt x="0" y="418065"/>
                  <a:pt x="59945" y="273347"/>
                  <a:pt x="166646" y="166646"/>
                </a:cubicBezTo>
                <a:cubicBezTo>
                  <a:pt x="273348" y="59945"/>
                  <a:pt x="418066" y="1"/>
                  <a:pt x="568965" y="1"/>
                </a:cubicBezTo>
                <a:cubicBezTo>
                  <a:pt x="719864" y="1"/>
                  <a:pt x="864582" y="59946"/>
                  <a:pt x="971283" y="166647"/>
                </a:cubicBezTo>
                <a:cubicBezTo>
                  <a:pt x="1077984" y="273349"/>
                  <a:pt x="1137928" y="418067"/>
                  <a:pt x="1137928" y="568966"/>
                </a:cubicBezTo>
                <a:cubicBezTo>
                  <a:pt x="1137928" y="719865"/>
                  <a:pt x="1077984" y="864583"/>
                  <a:pt x="971282" y="971284"/>
                </a:cubicBezTo>
                <a:cubicBezTo>
                  <a:pt x="864580" y="1077985"/>
                  <a:pt x="719862" y="1137930"/>
                  <a:pt x="568963" y="1137930"/>
                </a:cubicBezTo>
                <a:cubicBezTo>
                  <a:pt x="418064" y="1137930"/>
                  <a:pt x="273346" y="1077986"/>
                  <a:pt x="166645" y="971284"/>
                </a:cubicBezTo>
                <a:cubicBezTo>
                  <a:pt x="59944" y="864582"/>
                  <a:pt x="-1" y="719864"/>
                  <a:pt x="0" y="568965"/>
                </a:cubicBezTo>
                <a:lnTo>
                  <a:pt x="0" y="568964"/>
                </a:lnTo>
                <a:close/>
              </a:path>
            </a:pathLst>
          </a:custGeom>
          <a:gradFill rotWithShape="0">
            <a:gsLst>
              <a:gs pos="0">
                <a:srgbClr val="FFF200"/>
              </a:gs>
              <a:gs pos="45000">
                <a:srgbClr val="FF7A00"/>
              </a:gs>
              <a:gs pos="70000">
                <a:srgbClr val="FF0300"/>
              </a:gs>
              <a:gs pos="100000">
                <a:srgbClr val="4D0808"/>
              </a:gs>
            </a:gsLst>
            <a:lin ang="16200000" scaled="0"/>
          </a:gra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200301" tIns="200300" rIns="200301" bIns="200300" numCol="1" spcCol="1270" anchor="ctr" anchorCtr="0">
            <a:noAutofit/>
          </a:bodyPr>
          <a:lstStyle/>
          <a:p>
            <a:pPr lvl="0" algn="ctr" defTabSz="2355850">
              <a:lnSpc>
                <a:spcPct val="90000"/>
              </a:lnSpc>
              <a:spcBef>
                <a:spcPct val="0"/>
              </a:spcBef>
              <a:spcAft>
                <a:spcPct val="35000"/>
              </a:spcAft>
            </a:pPr>
            <a:r>
              <a:rPr lang="en-US" sz="6600" kern="1200" dirty="0" smtClean="0">
                <a:latin typeface="Stencil" pitchFamily="82" charset="0"/>
              </a:rPr>
              <a:t>CI</a:t>
            </a:r>
            <a:endParaRPr lang="en-US" sz="6600" kern="1200" dirty="0">
              <a:latin typeface="Stencil" pitchFamily="82" charset="0"/>
            </a:endParaRPr>
          </a:p>
        </p:txBody>
      </p:sp>
      <p:pic>
        <p:nvPicPr>
          <p:cNvPr id="10" name="Picture 2" descr="http://www.mtu.edu/ece/graduate/images/ee-grad.jpg"/>
          <p:cNvPicPr>
            <a:picLocks noChangeAspect="1" noChangeArrowheads="1"/>
          </p:cNvPicPr>
          <p:nvPr/>
        </p:nvPicPr>
        <p:blipFill>
          <a:blip r:embed="rId2" cstate="print"/>
          <a:srcRect/>
          <a:stretch>
            <a:fillRect/>
          </a:stretch>
        </p:blipFill>
        <p:spPr bwMode="auto">
          <a:xfrm>
            <a:off x="787400" y="3352800"/>
            <a:ext cx="2672861" cy="1828800"/>
          </a:xfrm>
          <a:prstGeom prst="rect">
            <a:avLst/>
          </a:prstGeom>
          <a:ln>
            <a:noFill/>
          </a:ln>
          <a:effectLst>
            <a:outerShdw blurRad="190500" algn="tl" rotWithShape="0">
              <a:srgbClr val="000000">
                <a:alpha val="70000"/>
              </a:srgbClr>
            </a:outerShdw>
          </a:effectLst>
        </p:spPr>
      </p:pic>
      <p:pic>
        <p:nvPicPr>
          <p:cNvPr id="11" name="Picture 8" descr="http://www.olcf.ornl.gov/wp-content/uploads/2011/09/Evans_Worley_EVEREST1-427x300.jpg"/>
          <p:cNvPicPr>
            <a:picLocks noChangeAspect="1" noChangeArrowheads="1"/>
          </p:cNvPicPr>
          <p:nvPr/>
        </p:nvPicPr>
        <p:blipFill>
          <a:blip r:embed="rId3" cstate="print"/>
          <a:srcRect b="1462"/>
          <a:stretch>
            <a:fillRect/>
          </a:stretch>
        </p:blipFill>
        <p:spPr bwMode="auto">
          <a:xfrm>
            <a:off x="6350000" y="3352800"/>
            <a:ext cx="2641600" cy="1828800"/>
          </a:xfrm>
          <a:prstGeom prst="rect">
            <a:avLst/>
          </a:prstGeom>
          <a:ln>
            <a:noFill/>
          </a:ln>
          <a:effectLst>
            <a:outerShdw blurRad="190500" algn="tl" rotWithShape="0">
              <a:srgbClr val="000000">
                <a:alpha val="70000"/>
              </a:srgbClr>
            </a:outerShdw>
          </a:effectLst>
        </p:spPr>
      </p:pic>
      <p:pic>
        <p:nvPicPr>
          <p:cNvPr id="12" name="Picture 11" descr="maccartney-carter01.jpg"/>
          <p:cNvPicPr>
            <a:picLocks noChangeAspect="1"/>
          </p:cNvPicPr>
          <p:nvPr/>
        </p:nvPicPr>
        <p:blipFill>
          <a:blip r:embed="rId4" cstate="print"/>
          <a:srcRect/>
          <a:stretch>
            <a:fillRect/>
          </a:stretch>
        </p:blipFill>
        <p:spPr>
          <a:xfrm>
            <a:off x="3582331" y="4648200"/>
            <a:ext cx="2639739" cy="1828800"/>
          </a:xfrm>
          <a:prstGeom prst="rect">
            <a:avLst/>
          </a:prstGeom>
          <a:ln>
            <a:noFill/>
          </a:ln>
          <a:effectLst>
            <a:outerShdw blurRad="190500" algn="tl" rotWithShape="0">
              <a:srgbClr val="000000">
                <a:alpha val="70000"/>
              </a:srgbClr>
            </a:outerShdw>
          </a:effectLst>
        </p:spPr>
      </p:pic>
      <p:sp>
        <p:nvSpPr>
          <p:cNvPr id="13" name="Title 1"/>
          <p:cNvSpPr txBox="1">
            <a:spLocks/>
          </p:cNvSpPr>
          <p:nvPr/>
        </p:nvSpPr>
        <p:spPr>
          <a:xfrm>
            <a:off x="2514600" y="771330"/>
            <a:ext cx="5029200" cy="427653"/>
          </a:xfrm>
          <a:prstGeom prst="rect">
            <a:avLst/>
          </a:prstGeom>
        </p:spPr>
        <p:txBody>
          <a:bodyPr/>
          <a:lstStyle>
            <a:lvl1pPr algn="l" rtl="0" eaLnBrk="0" fontAlgn="base" hangingPunct="0">
              <a:spcBef>
                <a:spcPct val="0"/>
              </a:spcBef>
              <a:spcAft>
                <a:spcPct val="0"/>
              </a:spcAft>
              <a:defRPr sz="3800">
                <a:solidFill>
                  <a:srgbClr val="0070C0"/>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ctr"/>
            <a:r>
              <a:rPr lang="en-US" sz="2400" dirty="0" smtClean="0">
                <a:solidFill>
                  <a:schemeClr val="bg1"/>
                </a:solidFill>
                <a:latin typeface="Berlin Sans FB Demi" panose="020E0802020502020306" pitchFamily="34" charset="0"/>
              </a:rPr>
              <a:t>Workforce as Cyberinfrastructure</a:t>
            </a:r>
            <a:endParaRPr lang="en-US" sz="2400" dirty="0">
              <a:solidFill>
                <a:schemeClr val="bg1"/>
              </a:solidFill>
              <a:latin typeface="Berlin Sans FB Demi" panose="020E0802020502020306" pitchFamily="34" charset="0"/>
            </a:endParaRPr>
          </a:p>
        </p:txBody>
      </p:sp>
      <p:sp>
        <p:nvSpPr>
          <p:cNvPr id="14" name="TextBox 13"/>
          <p:cNvSpPr txBox="1"/>
          <p:nvPr/>
        </p:nvSpPr>
        <p:spPr>
          <a:xfrm>
            <a:off x="3460261" y="1265853"/>
            <a:ext cx="2749471" cy="1754326"/>
          </a:xfrm>
          <a:prstGeom prst="rect">
            <a:avLst/>
          </a:prstGeom>
          <a:noFill/>
        </p:spPr>
        <p:txBody>
          <a:bodyPr wrap="none" rtlCol="0">
            <a:spAutoFit/>
          </a:bodyPr>
          <a:lstStyle/>
          <a:p>
            <a:r>
              <a:rPr lang="en-US" dirty="0" smtClean="0">
                <a:solidFill>
                  <a:schemeClr val="bg1"/>
                </a:solidFill>
              </a:rPr>
              <a:t>Computational Scientists</a:t>
            </a:r>
          </a:p>
          <a:p>
            <a:r>
              <a:rPr lang="en-US" dirty="0" smtClean="0">
                <a:solidFill>
                  <a:schemeClr val="bg1"/>
                </a:solidFill>
              </a:rPr>
              <a:t>Data Scientists</a:t>
            </a:r>
          </a:p>
          <a:p>
            <a:r>
              <a:rPr lang="en-US" dirty="0" smtClean="0">
                <a:solidFill>
                  <a:schemeClr val="bg1"/>
                </a:solidFill>
              </a:rPr>
              <a:t> Architects/Designers</a:t>
            </a:r>
          </a:p>
          <a:p>
            <a:r>
              <a:rPr lang="en-US" dirty="0" smtClean="0">
                <a:solidFill>
                  <a:schemeClr val="bg1"/>
                </a:solidFill>
              </a:rPr>
              <a:t>Software Engineers</a:t>
            </a:r>
          </a:p>
          <a:p>
            <a:r>
              <a:rPr lang="en-US" dirty="0" smtClean="0">
                <a:solidFill>
                  <a:schemeClr val="bg1"/>
                </a:solidFill>
              </a:rPr>
              <a:t>System Management</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19578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Scale>
                                      <p:cBhvr>
                                        <p:cTn id="7"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9"/>
                                        </p:tgtEl>
                                        <p:attrNameLst>
                                          <p:attrName>ppt_x</p:attrName>
                                          <p:attrName>ppt_y</p:attrName>
                                        </p:attrNameLst>
                                      </p:cBhvr>
                                    </p:animMotion>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500"/>
                                        <p:tgtEl>
                                          <p:spTgt spid="6"/>
                                        </p:tgtEl>
                                      </p:cBhvr>
                                    </p:animEffect>
                                  </p:childTnLst>
                                </p:cTn>
                              </p:par>
                              <p:par>
                                <p:cTn id="15" presetID="9"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0" fill="hold" nodeType="clickEffect">
                                  <p:stCondLst>
                                    <p:cond delay="0"/>
                                  </p:stCondLst>
                                  <p:childTnLst>
                                    <p:anim calcmode="lin" valueType="num">
                                      <p:cBhvr>
                                        <p:cTn id="25" dur="500"/>
                                        <p:tgtEl>
                                          <p:spTgt spid="10"/>
                                        </p:tgtEl>
                                        <p:attrNameLst>
                                          <p:attrName>ppt_w</p:attrName>
                                        </p:attrNameLst>
                                      </p:cBhvr>
                                      <p:tavLst>
                                        <p:tav tm="0">
                                          <p:val>
                                            <p:strVal val="ppt_w"/>
                                          </p:val>
                                        </p:tav>
                                        <p:tav tm="100000">
                                          <p:val>
                                            <p:fltVal val="0"/>
                                          </p:val>
                                        </p:tav>
                                      </p:tavLst>
                                    </p:anim>
                                    <p:anim calcmode="lin" valueType="num">
                                      <p:cBhvr>
                                        <p:cTn id="26" dur="500"/>
                                        <p:tgtEl>
                                          <p:spTgt spid="10"/>
                                        </p:tgtEl>
                                        <p:attrNameLst>
                                          <p:attrName>ppt_h</p:attrName>
                                        </p:attrNameLst>
                                      </p:cBhvr>
                                      <p:tavLst>
                                        <p:tav tm="0">
                                          <p:val>
                                            <p:strVal val="ppt_h"/>
                                          </p:val>
                                        </p:tav>
                                        <p:tav tm="100000">
                                          <p:val>
                                            <p:fltVal val="0"/>
                                          </p:val>
                                        </p:tav>
                                      </p:tavLst>
                                    </p:anim>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childTnLst>
                          </p:cTn>
                        </p:par>
                        <p:par>
                          <p:cTn id="29" fill="hold">
                            <p:stCondLst>
                              <p:cond delay="500"/>
                            </p:stCondLst>
                            <p:childTnLst>
                              <p:par>
                                <p:cTn id="30" presetID="9" presetClass="entr" presetSubtype="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dissolve">
                                      <p:cBhvr>
                                        <p:cTn id="32" dur="500"/>
                                        <p:tgtEl>
                                          <p:spTgt spid="7"/>
                                        </p:tgtEl>
                                      </p:cBhvr>
                                    </p:animEffect>
                                  </p:childTnLst>
                                </p:cTn>
                              </p:par>
                              <p:par>
                                <p:cTn id="33" presetID="9"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dissolve">
                                      <p:cBhvr>
                                        <p:cTn id="35" dur="500"/>
                                        <p:tgtEl>
                                          <p:spTgt spid="4"/>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xit" presetSubtype="0" fill="hold" nodeType="clickEffect">
                                  <p:stCondLst>
                                    <p:cond delay="0"/>
                                  </p:stCondLst>
                                  <p:childTnLst>
                                    <p:anim calcmode="lin" valueType="num">
                                      <p:cBhvr>
                                        <p:cTn id="43" dur="500"/>
                                        <p:tgtEl>
                                          <p:spTgt spid="11"/>
                                        </p:tgtEl>
                                        <p:attrNameLst>
                                          <p:attrName>ppt_w</p:attrName>
                                        </p:attrNameLst>
                                      </p:cBhvr>
                                      <p:tavLst>
                                        <p:tav tm="0">
                                          <p:val>
                                            <p:strVal val="ppt_w"/>
                                          </p:val>
                                        </p:tav>
                                        <p:tav tm="100000">
                                          <p:val>
                                            <p:fltVal val="0"/>
                                          </p:val>
                                        </p:tav>
                                      </p:tavLst>
                                    </p:anim>
                                    <p:anim calcmode="lin" valueType="num">
                                      <p:cBhvr>
                                        <p:cTn id="44" dur="500"/>
                                        <p:tgtEl>
                                          <p:spTgt spid="11"/>
                                        </p:tgtEl>
                                        <p:attrNameLst>
                                          <p:attrName>ppt_h</p:attrName>
                                        </p:attrNameLst>
                                      </p:cBhvr>
                                      <p:tavLst>
                                        <p:tav tm="0">
                                          <p:val>
                                            <p:strVal val="ppt_h"/>
                                          </p:val>
                                        </p:tav>
                                        <p:tav tm="100000">
                                          <p:val>
                                            <p:fltVal val="0"/>
                                          </p:val>
                                        </p:tav>
                                      </p:tavLst>
                                    </p:anim>
                                    <p:animEffect transition="out" filter="fade">
                                      <p:cBhvr>
                                        <p:cTn id="45" dur="500"/>
                                        <p:tgtEl>
                                          <p:spTgt spid="11"/>
                                        </p:tgtEl>
                                      </p:cBhvr>
                                    </p:animEffect>
                                    <p:set>
                                      <p:cBhvr>
                                        <p:cTn id="46" dur="1" fill="hold">
                                          <p:stCondLst>
                                            <p:cond delay="499"/>
                                          </p:stCondLst>
                                        </p:cTn>
                                        <p:tgtEl>
                                          <p:spTgt spid="11"/>
                                        </p:tgtEl>
                                        <p:attrNameLst>
                                          <p:attrName>style.visibility</p:attrName>
                                        </p:attrNameLst>
                                      </p:cBhvr>
                                      <p:to>
                                        <p:strVal val="hidden"/>
                                      </p:to>
                                    </p:se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20"/>
          <p:cNvSpPr/>
          <p:nvPr/>
        </p:nvSpPr>
        <p:spPr>
          <a:xfrm>
            <a:off x="2435279" y="914400"/>
            <a:ext cx="3276600" cy="756701"/>
          </a:xfrm>
          <a:custGeom>
            <a:avLst/>
            <a:gdLst>
              <a:gd name="connsiteX0" fmla="*/ 0 w 2897366"/>
              <a:gd name="connsiteY0" fmla="*/ 0 h 908041"/>
              <a:gd name="connsiteX1" fmla="*/ 2897366 w 2897366"/>
              <a:gd name="connsiteY1" fmla="*/ 0 h 908041"/>
              <a:gd name="connsiteX2" fmla="*/ 2897366 w 2897366"/>
              <a:gd name="connsiteY2" fmla="*/ 908041 h 908041"/>
              <a:gd name="connsiteX3" fmla="*/ 0 w 2897366"/>
              <a:gd name="connsiteY3" fmla="*/ 908041 h 908041"/>
              <a:gd name="connsiteX4" fmla="*/ 0 w 2897366"/>
              <a:gd name="connsiteY4" fmla="*/ 0 h 9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7366" h="908041">
                <a:moveTo>
                  <a:pt x="0" y="0"/>
                </a:moveTo>
                <a:lnTo>
                  <a:pt x="2897366" y="0"/>
                </a:lnTo>
                <a:lnTo>
                  <a:pt x="2897366" y="908041"/>
                </a:lnTo>
                <a:lnTo>
                  <a:pt x="0" y="908041"/>
                </a:lnTo>
                <a:lnTo>
                  <a:pt x="0" y="0"/>
                </a:lnTo>
                <a:close/>
              </a:path>
            </a:pathLst>
          </a:custGeom>
          <a:solidFill>
            <a:srgbClr val="00206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7112" tIns="7112" rIns="7112" bIns="7112" numCol="1" spcCol="889" anchor="ctr" anchorCtr="0">
            <a:noAutofit/>
          </a:bodyPr>
          <a:lstStyle/>
          <a:p>
            <a:pPr algn="ctr" defTabSz="497840">
              <a:lnSpc>
                <a:spcPct val="90000"/>
              </a:lnSpc>
              <a:spcAft>
                <a:spcPct val="35000"/>
              </a:spcAft>
            </a:pPr>
            <a:r>
              <a:rPr lang="en-US" sz="1400" b="1" dirty="0" smtClean="0">
                <a:solidFill>
                  <a:prstClr val="white"/>
                </a:solidFill>
                <a:latin typeface="Arial" pitchFamily="34" charset="0"/>
                <a:cs typeface="Arial" pitchFamily="34" charset="0"/>
              </a:rPr>
              <a:t>Computer and Information Science and Engineering (CISE)</a:t>
            </a:r>
            <a:endParaRPr lang="en-US" sz="1400" b="1" dirty="0">
              <a:solidFill>
                <a:prstClr val="white"/>
              </a:solidFill>
              <a:latin typeface="Arial" pitchFamily="34" charset="0"/>
              <a:cs typeface="Arial" pitchFamily="34" charset="0"/>
            </a:endParaRPr>
          </a:p>
        </p:txBody>
      </p:sp>
      <p:sp>
        <p:nvSpPr>
          <p:cNvPr id="22" name="Freeform 21"/>
          <p:cNvSpPr/>
          <p:nvPr/>
        </p:nvSpPr>
        <p:spPr>
          <a:xfrm>
            <a:off x="685800" y="1751920"/>
            <a:ext cx="1689377" cy="986140"/>
          </a:xfrm>
          <a:custGeom>
            <a:avLst/>
            <a:gdLst>
              <a:gd name="connsiteX0" fmla="*/ 0 w 1999342"/>
              <a:gd name="connsiteY0" fmla="*/ 0 h 999671"/>
              <a:gd name="connsiteX1" fmla="*/ 1999342 w 1999342"/>
              <a:gd name="connsiteY1" fmla="*/ 0 h 999671"/>
              <a:gd name="connsiteX2" fmla="*/ 1999342 w 1999342"/>
              <a:gd name="connsiteY2" fmla="*/ 999671 h 999671"/>
              <a:gd name="connsiteX3" fmla="*/ 0 w 1999342"/>
              <a:gd name="connsiteY3" fmla="*/ 999671 h 999671"/>
              <a:gd name="connsiteX4" fmla="*/ 0 w 1999342"/>
              <a:gd name="connsiteY4" fmla="*/ 0 h 999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342" h="999671">
                <a:moveTo>
                  <a:pt x="0" y="0"/>
                </a:moveTo>
                <a:lnTo>
                  <a:pt x="1999342" y="0"/>
                </a:lnTo>
                <a:lnTo>
                  <a:pt x="1999342" y="999671"/>
                </a:lnTo>
                <a:lnTo>
                  <a:pt x="0" y="999671"/>
                </a:lnTo>
                <a:lnTo>
                  <a:pt x="0" y="0"/>
                </a:lnTo>
                <a:close/>
              </a:path>
            </a:pathLst>
          </a:custGeom>
          <a:solidFill>
            <a:srgbClr val="00206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7112" tIns="7112" rIns="7112" bIns="7112" numCol="1" spcCol="889" anchor="ctr" anchorCtr="0">
            <a:noAutofit/>
          </a:bodyPr>
          <a:lstStyle/>
          <a:p>
            <a:pPr algn="ctr" defTabSz="497840">
              <a:lnSpc>
                <a:spcPct val="90000"/>
              </a:lnSpc>
              <a:spcAft>
                <a:spcPct val="35000"/>
              </a:spcAft>
            </a:pPr>
            <a:r>
              <a:rPr lang="en-US" sz="1400" b="1" dirty="0" smtClean="0">
                <a:solidFill>
                  <a:prstClr val="white"/>
                </a:solidFill>
                <a:cs typeface="Arial"/>
              </a:rPr>
              <a:t>Division of </a:t>
            </a:r>
          </a:p>
          <a:p>
            <a:pPr algn="ctr" defTabSz="497840">
              <a:lnSpc>
                <a:spcPct val="90000"/>
              </a:lnSpc>
              <a:spcAft>
                <a:spcPct val="35000"/>
              </a:spcAft>
            </a:pPr>
            <a:r>
              <a:rPr lang="en-US" sz="1400" b="1" dirty="0" smtClean="0">
                <a:solidFill>
                  <a:prstClr val="white"/>
                </a:solidFill>
                <a:cs typeface="Arial"/>
              </a:rPr>
              <a:t>Advanced </a:t>
            </a:r>
            <a:r>
              <a:rPr lang="en-US" sz="1400" b="1" dirty="0">
                <a:solidFill>
                  <a:prstClr val="white"/>
                </a:solidFill>
                <a:cs typeface="Arial"/>
              </a:rPr>
              <a:t>Cyberinfrastructure (ACI)</a:t>
            </a:r>
          </a:p>
        </p:txBody>
      </p:sp>
      <p:sp>
        <p:nvSpPr>
          <p:cNvPr id="23" name="Freeform 22"/>
          <p:cNvSpPr/>
          <p:nvPr/>
        </p:nvSpPr>
        <p:spPr>
          <a:xfrm>
            <a:off x="884012" y="2895600"/>
            <a:ext cx="1249589" cy="632664"/>
          </a:xfrm>
          <a:custGeom>
            <a:avLst/>
            <a:gdLst>
              <a:gd name="connsiteX0" fmla="*/ 0 w 1999342"/>
              <a:gd name="connsiteY0" fmla="*/ 0 h 1019544"/>
              <a:gd name="connsiteX1" fmla="*/ 1999342 w 1999342"/>
              <a:gd name="connsiteY1" fmla="*/ 0 h 1019544"/>
              <a:gd name="connsiteX2" fmla="*/ 1999342 w 1999342"/>
              <a:gd name="connsiteY2" fmla="*/ 1019544 h 1019544"/>
              <a:gd name="connsiteX3" fmla="*/ 0 w 1999342"/>
              <a:gd name="connsiteY3" fmla="*/ 1019544 h 1019544"/>
              <a:gd name="connsiteX4" fmla="*/ 0 w 1999342"/>
              <a:gd name="connsiteY4" fmla="*/ 0 h 1019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342" h="1019544">
                <a:moveTo>
                  <a:pt x="0" y="0"/>
                </a:moveTo>
                <a:lnTo>
                  <a:pt x="1999342" y="0"/>
                </a:lnTo>
                <a:lnTo>
                  <a:pt x="1999342" y="1019544"/>
                </a:lnTo>
                <a:lnTo>
                  <a:pt x="0" y="1019544"/>
                </a:lnTo>
                <a:lnTo>
                  <a:pt x="0" y="0"/>
                </a:lnTo>
                <a:close/>
              </a:path>
            </a:pathLst>
          </a:custGeom>
          <a:solidFill>
            <a:srgbClr val="00206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8001" tIns="8001" rIns="8001" bIns="8001" numCol="1" spcCol="889" anchor="ctr" anchorCtr="0">
            <a:noAutofit/>
          </a:bodyPr>
          <a:lstStyle/>
          <a:p>
            <a:pPr algn="ctr" defTabSz="560070">
              <a:lnSpc>
                <a:spcPct val="90000"/>
              </a:lnSpc>
              <a:spcAft>
                <a:spcPct val="35000"/>
              </a:spcAft>
            </a:pPr>
            <a:endParaRPr lang="en-US" sz="1300" b="1" dirty="0">
              <a:solidFill>
                <a:prstClr val="white"/>
              </a:solidFill>
            </a:endParaRPr>
          </a:p>
          <a:p>
            <a:pPr algn="ctr" defTabSz="560070">
              <a:lnSpc>
                <a:spcPct val="90000"/>
              </a:lnSpc>
              <a:spcAft>
                <a:spcPct val="35000"/>
              </a:spcAft>
            </a:pPr>
            <a:r>
              <a:rPr lang="en-US" sz="1300" b="1" dirty="0">
                <a:solidFill>
                  <a:prstClr val="white"/>
                </a:solidFill>
              </a:rPr>
              <a:t>Data</a:t>
            </a:r>
          </a:p>
          <a:p>
            <a:pPr algn="ctr" defTabSz="560070">
              <a:lnSpc>
                <a:spcPct val="90000"/>
              </a:lnSpc>
              <a:spcAft>
                <a:spcPct val="35000"/>
              </a:spcAft>
            </a:pPr>
            <a:endParaRPr lang="en-US" sz="1300" b="1" dirty="0">
              <a:solidFill>
                <a:prstClr val="white"/>
              </a:solidFill>
            </a:endParaRPr>
          </a:p>
        </p:txBody>
      </p:sp>
      <p:sp>
        <p:nvSpPr>
          <p:cNvPr id="24" name="Freeform 23"/>
          <p:cNvSpPr/>
          <p:nvPr/>
        </p:nvSpPr>
        <p:spPr>
          <a:xfrm>
            <a:off x="884012" y="3655264"/>
            <a:ext cx="1249589" cy="626938"/>
          </a:xfrm>
          <a:custGeom>
            <a:avLst/>
            <a:gdLst>
              <a:gd name="connsiteX0" fmla="*/ 0 w 1999342"/>
              <a:gd name="connsiteY0" fmla="*/ 0 h 644038"/>
              <a:gd name="connsiteX1" fmla="*/ 1999342 w 1999342"/>
              <a:gd name="connsiteY1" fmla="*/ 0 h 644038"/>
              <a:gd name="connsiteX2" fmla="*/ 1999342 w 1999342"/>
              <a:gd name="connsiteY2" fmla="*/ 644038 h 644038"/>
              <a:gd name="connsiteX3" fmla="*/ 0 w 1999342"/>
              <a:gd name="connsiteY3" fmla="*/ 644038 h 644038"/>
              <a:gd name="connsiteX4" fmla="*/ 0 w 1999342"/>
              <a:gd name="connsiteY4" fmla="*/ 0 h 644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342" h="644038">
                <a:moveTo>
                  <a:pt x="0" y="0"/>
                </a:moveTo>
                <a:lnTo>
                  <a:pt x="1999342" y="0"/>
                </a:lnTo>
                <a:lnTo>
                  <a:pt x="1999342" y="644038"/>
                </a:lnTo>
                <a:lnTo>
                  <a:pt x="0" y="644038"/>
                </a:lnTo>
                <a:lnTo>
                  <a:pt x="0" y="0"/>
                </a:lnTo>
                <a:close/>
              </a:path>
            </a:pathLst>
          </a:custGeom>
          <a:solidFill>
            <a:srgbClr val="00206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8001" tIns="8001" rIns="8001" bIns="8001" numCol="1" spcCol="889" anchor="ctr" anchorCtr="0">
            <a:noAutofit/>
          </a:bodyPr>
          <a:lstStyle/>
          <a:p>
            <a:pPr algn="ctr" defTabSz="560070">
              <a:lnSpc>
                <a:spcPct val="90000"/>
              </a:lnSpc>
              <a:spcAft>
                <a:spcPct val="35000"/>
              </a:spcAft>
            </a:pPr>
            <a:r>
              <a:rPr lang="en-US" sz="1300" b="1" dirty="0">
                <a:solidFill>
                  <a:prstClr val="white"/>
                </a:solidFill>
              </a:rPr>
              <a:t>High Performance Computing</a:t>
            </a:r>
          </a:p>
        </p:txBody>
      </p:sp>
      <p:sp>
        <p:nvSpPr>
          <p:cNvPr id="25" name="Freeform 24"/>
          <p:cNvSpPr/>
          <p:nvPr/>
        </p:nvSpPr>
        <p:spPr>
          <a:xfrm>
            <a:off x="884012" y="4417264"/>
            <a:ext cx="1249589" cy="612060"/>
          </a:xfrm>
          <a:custGeom>
            <a:avLst/>
            <a:gdLst>
              <a:gd name="connsiteX0" fmla="*/ 0 w 1999342"/>
              <a:gd name="connsiteY0" fmla="*/ 0 h 509542"/>
              <a:gd name="connsiteX1" fmla="*/ 1999342 w 1999342"/>
              <a:gd name="connsiteY1" fmla="*/ 0 h 509542"/>
              <a:gd name="connsiteX2" fmla="*/ 1999342 w 1999342"/>
              <a:gd name="connsiteY2" fmla="*/ 509542 h 509542"/>
              <a:gd name="connsiteX3" fmla="*/ 0 w 1999342"/>
              <a:gd name="connsiteY3" fmla="*/ 509542 h 509542"/>
              <a:gd name="connsiteX4" fmla="*/ 0 w 1999342"/>
              <a:gd name="connsiteY4" fmla="*/ 0 h 509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342" h="509542">
                <a:moveTo>
                  <a:pt x="0" y="0"/>
                </a:moveTo>
                <a:lnTo>
                  <a:pt x="1999342" y="0"/>
                </a:lnTo>
                <a:lnTo>
                  <a:pt x="1999342" y="509542"/>
                </a:lnTo>
                <a:lnTo>
                  <a:pt x="0" y="509542"/>
                </a:lnTo>
                <a:lnTo>
                  <a:pt x="0" y="0"/>
                </a:lnTo>
                <a:close/>
              </a:path>
            </a:pathLst>
          </a:custGeom>
          <a:solidFill>
            <a:srgbClr val="00206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8001" tIns="8001" rIns="8001" bIns="8001" numCol="1" spcCol="889" anchor="ctr" anchorCtr="0">
            <a:noAutofit/>
          </a:bodyPr>
          <a:lstStyle/>
          <a:p>
            <a:pPr algn="ctr" defTabSz="560070">
              <a:lnSpc>
                <a:spcPct val="90000"/>
              </a:lnSpc>
              <a:spcAft>
                <a:spcPct val="35000"/>
              </a:spcAft>
            </a:pPr>
            <a:r>
              <a:rPr lang="en-US" sz="1300" b="1" dirty="0">
                <a:solidFill>
                  <a:prstClr val="white"/>
                </a:solidFill>
              </a:rPr>
              <a:t>Networking/ Cybersecurity</a:t>
            </a:r>
          </a:p>
        </p:txBody>
      </p:sp>
      <p:sp>
        <p:nvSpPr>
          <p:cNvPr id="26" name="Freeform 25"/>
          <p:cNvSpPr/>
          <p:nvPr/>
        </p:nvSpPr>
        <p:spPr>
          <a:xfrm>
            <a:off x="884012" y="5141602"/>
            <a:ext cx="1255987" cy="593642"/>
          </a:xfrm>
          <a:custGeom>
            <a:avLst/>
            <a:gdLst>
              <a:gd name="connsiteX0" fmla="*/ 0 w 1912590"/>
              <a:gd name="connsiteY0" fmla="*/ 0 h 600662"/>
              <a:gd name="connsiteX1" fmla="*/ 1912590 w 1912590"/>
              <a:gd name="connsiteY1" fmla="*/ 0 h 600662"/>
              <a:gd name="connsiteX2" fmla="*/ 1912590 w 1912590"/>
              <a:gd name="connsiteY2" fmla="*/ 600662 h 600662"/>
              <a:gd name="connsiteX3" fmla="*/ 0 w 1912590"/>
              <a:gd name="connsiteY3" fmla="*/ 600662 h 600662"/>
              <a:gd name="connsiteX4" fmla="*/ 0 w 1912590"/>
              <a:gd name="connsiteY4" fmla="*/ 0 h 600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590" h="600662">
                <a:moveTo>
                  <a:pt x="0" y="0"/>
                </a:moveTo>
                <a:lnTo>
                  <a:pt x="1912590" y="0"/>
                </a:lnTo>
                <a:lnTo>
                  <a:pt x="1912590" y="600662"/>
                </a:lnTo>
                <a:lnTo>
                  <a:pt x="0" y="600662"/>
                </a:lnTo>
                <a:lnTo>
                  <a:pt x="0" y="0"/>
                </a:lnTo>
                <a:close/>
              </a:path>
            </a:pathLst>
          </a:custGeom>
          <a:solidFill>
            <a:srgbClr val="00206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8001" tIns="8001" rIns="8001" bIns="8001" numCol="1" spcCol="889" anchor="ctr" anchorCtr="0">
            <a:noAutofit/>
          </a:bodyPr>
          <a:lstStyle/>
          <a:p>
            <a:pPr algn="ctr" defTabSz="560070">
              <a:lnSpc>
                <a:spcPct val="90000"/>
              </a:lnSpc>
              <a:spcAft>
                <a:spcPct val="35000"/>
              </a:spcAft>
            </a:pPr>
            <a:r>
              <a:rPr lang="en-US" sz="1300" b="1" dirty="0">
                <a:solidFill>
                  <a:prstClr val="white"/>
                </a:solidFill>
              </a:rPr>
              <a:t>Software</a:t>
            </a:r>
          </a:p>
        </p:txBody>
      </p:sp>
      <p:sp>
        <p:nvSpPr>
          <p:cNvPr id="27" name="Freeform 26"/>
          <p:cNvSpPr/>
          <p:nvPr/>
        </p:nvSpPr>
        <p:spPr>
          <a:xfrm>
            <a:off x="2484212" y="1763916"/>
            <a:ext cx="1663156" cy="986140"/>
          </a:xfrm>
          <a:custGeom>
            <a:avLst/>
            <a:gdLst>
              <a:gd name="connsiteX0" fmla="*/ 0 w 2190639"/>
              <a:gd name="connsiteY0" fmla="*/ 0 h 999671"/>
              <a:gd name="connsiteX1" fmla="*/ 2190639 w 2190639"/>
              <a:gd name="connsiteY1" fmla="*/ 0 h 999671"/>
              <a:gd name="connsiteX2" fmla="*/ 2190639 w 2190639"/>
              <a:gd name="connsiteY2" fmla="*/ 999671 h 999671"/>
              <a:gd name="connsiteX3" fmla="*/ 0 w 2190639"/>
              <a:gd name="connsiteY3" fmla="*/ 999671 h 999671"/>
              <a:gd name="connsiteX4" fmla="*/ 0 w 2190639"/>
              <a:gd name="connsiteY4" fmla="*/ 0 h 999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639" h="999671">
                <a:moveTo>
                  <a:pt x="0" y="0"/>
                </a:moveTo>
                <a:lnTo>
                  <a:pt x="2190639" y="0"/>
                </a:lnTo>
                <a:lnTo>
                  <a:pt x="2190639" y="999671"/>
                </a:lnTo>
                <a:lnTo>
                  <a:pt x="0" y="999671"/>
                </a:lnTo>
                <a:lnTo>
                  <a:pt x="0" y="0"/>
                </a:lnTo>
                <a:close/>
              </a:path>
            </a:pathLst>
          </a:custGeom>
          <a:solidFill>
            <a:srgbClr val="00206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7112" tIns="7112" rIns="7112" bIns="7112" numCol="1" spcCol="889" anchor="ctr" anchorCtr="0">
            <a:noAutofit/>
          </a:bodyPr>
          <a:lstStyle/>
          <a:p>
            <a:pPr algn="ctr" defTabSz="497840">
              <a:lnSpc>
                <a:spcPct val="90000"/>
              </a:lnSpc>
              <a:spcAft>
                <a:spcPct val="35000"/>
              </a:spcAft>
            </a:pPr>
            <a:r>
              <a:rPr lang="en-US" altLang="en-US" sz="1400" b="1" dirty="0" smtClean="0">
                <a:solidFill>
                  <a:prstClr val="white"/>
                </a:solidFill>
                <a:cs typeface="Arial"/>
              </a:rPr>
              <a:t>Division of </a:t>
            </a:r>
          </a:p>
          <a:p>
            <a:pPr algn="ctr" defTabSz="497840">
              <a:lnSpc>
                <a:spcPct val="90000"/>
              </a:lnSpc>
              <a:spcAft>
                <a:spcPct val="35000"/>
              </a:spcAft>
            </a:pPr>
            <a:r>
              <a:rPr lang="en-US" altLang="en-US" sz="1400" b="1" dirty="0" smtClean="0">
                <a:solidFill>
                  <a:prstClr val="white"/>
                </a:solidFill>
                <a:cs typeface="Arial"/>
              </a:rPr>
              <a:t>Computing </a:t>
            </a:r>
            <a:r>
              <a:rPr lang="en-US" altLang="en-US" sz="1400" b="1" dirty="0">
                <a:solidFill>
                  <a:prstClr val="white"/>
                </a:solidFill>
                <a:cs typeface="Arial"/>
              </a:rPr>
              <a:t>and Communications Foundations (CCF)</a:t>
            </a:r>
          </a:p>
        </p:txBody>
      </p:sp>
      <p:sp>
        <p:nvSpPr>
          <p:cNvPr id="28" name="Freeform 27"/>
          <p:cNvSpPr/>
          <p:nvPr/>
        </p:nvSpPr>
        <p:spPr>
          <a:xfrm>
            <a:off x="2735399" y="2900669"/>
            <a:ext cx="1249589" cy="833059"/>
          </a:xfrm>
          <a:custGeom>
            <a:avLst/>
            <a:gdLst>
              <a:gd name="connsiteX0" fmla="*/ 0 w 1999342"/>
              <a:gd name="connsiteY0" fmla="*/ 0 h 999671"/>
              <a:gd name="connsiteX1" fmla="*/ 1999342 w 1999342"/>
              <a:gd name="connsiteY1" fmla="*/ 0 h 999671"/>
              <a:gd name="connsiteX2" fmla="*/ 1999342 w 1999342"/>
              <a:gd name="connsiteY2" fmla="*/ 999671 h 999671"/>
              <a:gd name="connsiteX3" fmla="*/ 0 w 1999342"/>
              <a:gd name="connsiteY3" fmla="*/ 999671 h 999671"/>
              <a:gd name="connsiteX4" fmla="*/ 0 w 1999342"/>
              <a:gd name="connsiteY4" fmla="*/ 0 h 999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342" h="999671">
                <a:moveTo>
                  <a:pt x="0" y="0"/>
                </a:moveTo>
                <a:lnTo>
                  <a:pt x="1999342" y="0"/>
                </a:lnTo>
                <a:lnTo>
                  <a:pt x="1999342" y="999671"/>
                </a:lnTo>
                <a:lnTo>
                  <a:pt x="0" y="999671"/>
                </a:lnTo>
                <a:lnTo>
                  <a:pt x="0" y="0"/>
                </a:lnTo>
                <a:close/>
              </a:path>
            </a:pathLst>
          </a:custGeom>
          <a:solidFill>
            <a:srgbClr val="00206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8001" tIns="8001" rIns="8001" bIns="8001" numCol="1" spcCol="889" anchor="ctr" anchorCtr="0">
            <a:noAutofit/>
          </a:bodyPr>
          <a:lstStyle/>
          <a:p>
            <a:pPr algn="ctr" defTabSz="560070">
              <a:lnSpc>
                <a:spcPct val="90000"/>
              </a:lnSpc>
              <a:spcAft>
                <a:spcPct val="35000"/>
              </a:spcAft>
            </a:pPr>
            <a:r>
              <a:rPr lang="en-US" sz="1300" b="1" dirty="0">
                <a:solidFill>
                  <a:prstClr val="white"/>
                </a:solidFill>
              </a:rPr>
              <a:t>Algorithmic </a:t>
            </a:r>
          </a:p>
          <a:p>
            <a:pPr algn="ctr" defTabSz="560070">
              <a:lnSpc>
                <a:spcPct val="90000"/>
              </a:lnSpc>
              <a:spcAft>
                <a:spcPct val="35000"/>
              </a:spcAft>
            </a:pPr>
            <a:r>
              <a:rPr lang="en-US" sz="1300" b="1" dirty="0">
                <a:solidFill>
                  <a:prstClr val="white"/>
                </a:solidFill>
              </a:rPr>
              <a:t>Foundations</a:t>
            </a:r>
          </a:p>
        </p:txBody>
      </p:sp>
      <p:sp>
        <p:nvSpPr>
          <p:cNvPr id="29" name="Freeform 28"/>
          <p:cNvSpPr/>
          <p:nvPr/>
        </p:nvSpPr>
        <p:spPr>
          <a:xfrm>
            <a:off x="2735399" y="3890235"/>
            <a:ext cx="1249589" cy="833059"/>
          </a:xfrm>
          <a:custGeom>
            <a:avLst/>
            <a:gdLst>
              <a:gd name="connsiteX0" fmla="*/ 0 w 1999342"/>
              <a:gd name="connsiteY0" fmla="*/ 0 h 999671"/>
              <a:gd name="connsiteX1" fmla="*/ 1999342 w 1999342"/>
              <a:gd name="connsiteY1" fmla="*/ 0 h 999671"/>
              <a:gd name="connsiteX2" fmla="*/ 1999342 w 1999342"/>
              <a:gd name="connsiteY2" fmla="*/ 999671 h 999671"/>
              <a:gd name="connsiteX3" fmla="*/ 0 w 1999342"/>
              <a:gd name="connsiteY3" fmla="*/ 999671 h 999671"/>
              <a:gd name="connsiteX4" fmla="*/ 0 w 1999342"/>
              <a:gd name="connsiteY4" fmla="*/ 0 h 999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342" h="999671">
                <a:moveTo>
                  <a:pt x="0" y="0"/>
                </a:moveTo>
                <a:lnTo>
                  <a:pt x="1999342" y="0"/>
                </a:lnTo>
                <a:lnTo>
                  <a:pt x="1999342" y="999671"/>
                </a:lnTo>
                <a:lnTo>
                  <a:pt x="0" y="999671"/>
                </a:lnTo>
                <a:lnTo>
                  <a:pt x="0" y="0"/>
                </a:lnTo>
                <a:close/>
              </a:path>
            </a:pathLst>
          </a:custGeom>
          <a:solidFill>
            <a:srgbClr val="00206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8001" tIns="8001" rIns="8001" bIns="8001" numCol="1" spcCol="889" anchor="ctr" anchorCtr="0">
            <a:noAutofit/>
          </a:bodyPr>
          <a:lstStyle/>
          <a:p>
            <a:pPr algn="ctr" defTabSz="560070">
              <a:lnSpc>
                <a:spcPct val="90000"/>
              </a:lnSpc>
              <a:spcAft>
                <a:spcPct val="35000"/>
              </a:spcAft>
            </a:pPr>
            <a:r>
              <a:rPr lang="en-US" sz="1300" b="1" dirty="0">
                <a:solidFill>
                  <a:prstClr val="white"/>
                </a:solidFill>
              </a:rPr>
              <a:t>Communication and Information Foundations</a:t>
            </a:r>
          </a:p>
        </p:txBody>
      </p:sp>
      <p:sp>
        <p:nvSpPr>
          <p:cNvPr id="30" name="Freeform 29"/>
          <p:cNvSpPr/>
          <p:nvPr/>
        </p:nvSpPr>
        <p:spPr>
          <a:xfrm>
            <a:off x="2735399" y="4879809"/>
            <a:ext cx="1249589" cy="833059"/>
          </a:xfrm>
          <a:custGeom>
            <a:avLst/>
            <a:gdLst>
              <a:gd name="connsiteX0" fmla="*/ 0 w 1999342"/>
              <a:gd name="connsiteY0" fmla="*/ 0 h 999671"/>
              <a:gd name="connsiteX1" fmla="*/ 1999342 w 1999342"/>
              <a:gd name="connsiteY1" fmla="*/ 0 h 999671"/>
              <a:gd name="connsiteX2" fmla="*/ 1999342 w 1999342"/>
              <a:gd name="connsiteY2" fmla="*/ 999671 h 999671"/>
              <a:gd name="connsiteX3" fmla="*/ 0 w 1999342"/>
              <a:gd name="connsiteY3" fmla="*/ 999671 h 999671"/>
              <a:gd name="connsiteX4" fmla="*/ 0 w 1999342"/>
              <a:gd name="connsiteY4" fmla="*/ 0 h 999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342" h="999671">
                <a:moveTo>
                  <a:pt x="0" y="0"/>
                </a:moveTo>
                <a:lnTo>
                  <a:pt x="1999342" y="0"/>
                </a:lnTo>
                <a:lnTo>
                  <a:pt x="1999342" y="999671"/>
                </a:lnTo>
                <a:lnTo>
                  <a:pt x="0" y="999671"/>
                </a:lnTo>
                <a:lnTo>
                  <a:pt x="0" y="0"/>
                </a:lnTo>
                <a:close/>
              </a:path>
            </a:pathLst>
          </a:custGeom>
          <a:solidFill>
            <a:srgbClr val="00206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8001" tIns="8001" rIns="8001" bIns="8001" numCol="1" spcCol="889" anchor="ctr" anchorCtr="0">
            <a:noAutofit/>
          </a:bodyPr>
          <a:lstStyle/>
          <a:p>
            <a:pPr algn="ctr" defTabSz="560070">
              <a:lnSpc>
                <a:spcPct val="90000"/>
              </a:lnSpc>
              <a:spcAft>
                <a:spcPct val="35000"/>
              </a:spcAft>
            </a:pPr>
            <a:r>
              <a:rPr lang="en-US" sz="1300" b="1" dirty="0">
                <a:solidFill>
                  <a:prstClr val="white"/>
                </a:solidFill>
              </a:rPr>
              <a:t>Software and Hardware Foundations</a:t>
            </a:r>
          </a:p>
        </p:txBody>
      </p:sp>
      <p:sp>
        <p:nvSpPr>
          <p:cNvPr id="31" name="Freeform 30"/>
          <p:cNvSpPr/>
          <p:nvPr/>
        </p:nvSpPr>
        <p:spPr>
          <a:xfrm>
            <a:off x="4236812" y="1751919"/>
            <a:ext cx="1517922" cy="986140"/>
          </a:xfrm>
          <a:custGeom>
            <a:avLst/>
            <a:gdLst>
              <a:gd name="connsiteX0" fmla="*/ 0 w 1999342"/>
              <a:gd name="connsiteY0" fmla="*/ 0 h 999671"/>
              <a:gd name="connsiteX1" fmla="*/ 1999342 w 1999342"/>
              <a:gd name="connsiteY1" fmla="*/ 0 h 999671"/>
              <a:gd name="connsiteX2" fmla="*/ 1999342 w 1999342"/>
              <a:gd name="connsiteY2" fmla="*/ 999671 h 999671"/>
              <a:gd name="connsiteX3" fmla="*/ 0 w 1999342"/>
              <a:gd name="connsiteY3" fmla="*/ 999671 h 999671"/>
              <a:gd name="connsiteX4" fmla="*/ 0 w 1999342"/>
              <a:gd name="connsiteY4" fmla="*/ 0 h 999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342" h="999671">
                <a:moveTo>
                  <a:pt x="0" y="0"/>
                </a:moveTo>
                <a:lnTo>
                  <a:pt x="1999342" y="0"/>
                </a:lnTo>
                <a:lnTo>
                  <a:pt x="1999342" y="999671"/>
                </a:lnTo>
                <a:lnTo>
                  <a:pt x="0" y="999671"/>
                </a:lnTo>
                <a:lnTo>
                  <a:pt x="0" y="0"/>
                </a:lnTo>
                <a:close/>
              </a:path>
            </a:pathLst>
          </a:custGeom>
          <a:solidFill>
            <a:srgbClr val="00206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7112" tIns="7112" rIns="7112" bIns="7112" numCol="1" spcCol="889" anchor="ctr" anchorCtr="0">
            <a:noAutofit/>
          </a:bodyPr>
          <a:lstStyle/>
          <a:p>
            <a:pPr algn="ctr" defTabSz="497840">
              <a:lnSpc>
                <a:spcPct val="90000"/>
              </a:lnSpc>
              <a:spcAft>
                <a:spcPct val="35000"/>
              </a:spcAft>
            </a:pPr>
            <a:r>
              <a:rPr lang="en-US" altLang="en-US" sz="1400" b="1" dirty="0" smtClean="0">
                <a:solidFill>
                  <a:prstClr val="white"/>
                </a:solidFill>
                <a:cs typeface="Arial"/>
              </a:rPr>
              <a:t>Division of </a:t>
            </a:r>
          </a:p>
          <a:p>
            <a:pPr algn="ctr" defTabSz="497840">
              <a:lnSpc>
                <a:spcPct val="90000"/>
              </a:lnSpc>
              <a:spcAft>
                <a:spcPct val="35000"/>
              </a:spcAft>
            </a:pPr>
            <a:r>
              <a:rPr lang="en-US" altLang="en-US" sz="1400" b="1" dirty="0" smtClean="0">
                <a:solidFill>
                  <a:prstClr val="white"/>
                </a:solidFill>
                <a:cs typeface="Arial"/>
              </a:rPr>
              <a:t>Computer </a:t>
            </a:r>
            <a:r>
              <a:rPr lang="en-US" altLang="en-US" sz="1400" b="1" dirty="0">
                <a:solidFill>
                  <a:prstClr val="white"/>
                </a:solidFill>
                <a:cs typeface="Arial"/>
              </a:rPr>
              <a:t>and Network Systems (CNS</a:t>
            </a:r>
            <a:r>
              <a:rPr lang="en-US" altLang="en-US" sz="1400" b="1" dirty="0" smtClean="0">
                <a:solidFill>
                  <a:prstClr val="white"/>
                </a:solidFill>
                <a:cs typeface="Arial"/>
              </a:rPr>
              <a:t>)</a:t>
            </a:r>
            <a:endParaRPr lang="en-US" altLang="en-US" sz="1400" b="1" dirty="0">
              <a:solidFill>
                <a:prstClr val="white"/>
              </a:solidFill>
              <a:cs typeface="Arial"/>
            </a:endParaRPr>
          </a:p>
        </p:txBody>
      </p:sp>
      <p:sp>
        <p:nvSpPr>
          <p:cNvPr id="32" name="Freeform 31"/>
          <p:cNvSpPr/>
          <p:nvPr/>
        </p:nvSpPr>
        <p:spPr>
          <a:xfrm>
            <a:off x="4343400" y="2902876"/>
            <a:ext cx="1341212" cy="833059"/>
          </a:xfrm>
          <a:custGeom>
            <a:avLst/>
            <a:gdLst>
              <a:gd name="connsiteX0" fmla="*/ 0 w 1999342"/>
              <a:gd name="connsiteY0" fmla="*/ 0 h 999671"/>
              <a:gd name="connsiteX1" fmla="*/ 1999342 w 1999342"/>
              <a:gd name="connsiteY1" fmla="*/ 0 h 999671"/>
              <a:gd name="connsiteX2" fmla="*/ 1999342 w 1999342"/>
              <a:gd name="connsiteY2" fmla="*/ 999671 h 999671"/>
              <a:gd name="connsiteX3" fmla="*/ 0 w 1999342"/>
              <a:gd name="connsiteY3" fmla="*/ 999671 h 999671"/>
              <a:gd name="connsiteX4" fmla="*/ 0 w 1999342"/>
              <a:gd name="connsiteY4" fmla="*/ 0 h 999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342" h="999671">
                <a:moveTo>
                  <a:pt x="0" y="0"/>
                </a:moveTo>
                <a:lnTo>
                  <a:pt x="1999342" y="0"/>
                </a:lnTo>
                <a:lnTo>
                  <a:pt x="1999342" y="999671"/>
                </a:lnTo>
                <a:lnTo>
                  <a:pt x="0" y="999671"/>
                </a:lnTo>
                <a:lnTo>
                  <a:pt x="0" y="0"/>
                </a:lnTo>
                <a:close/>
              </a:path>
            </a:pathLst>
          </a:custGeom>
          <a:solidFill>
            <a:srgbClr val="00206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8001" tIns="8001" rIns="8001" bIns="8001" numCol="1" spcCol="889" anchor="ctr" anchorCtr="0">
            <a:noAutofit/>
          </a:bodyPr>
          <a:lstStyle/>
          <a:p>
            <a:pPr algn="ctr" defTabSz="560070">
              <a:lnSpc>
                <a:spcPct val="90000"/>
              </a:lnSpc>
              <a:spcAft>
                <a:spcPct val="35000"/>
              </a:spcAft>
            </a:pPr>
            <a:r>
              <a:rPr lang="en-US" sz="1300" b="1" dirty="0">
                <a:solidFill>
                  <a:prstClr val="white"/>
                </a:solidFill>
              </a:rPr>
              <a:t>Computer Systems Research</a:t>
            </a:r>
          </a:p>
        </p:txBody>
      </p:sp>
      <p:sp>
        <p:nvSpPr>
          <p:cNvPr id="33" name="Freeform 32"/>
          <p:cNvSpPr/>
          <p:nvPr/>
        </p:nvSpPr>
        <p:spPr>
          <a:xfrm>
            <a:off x="4358823" y="3890235"/>
            <a:ext cx="1325789" cy="833059"/>
          </a:xfrm>
          <a:custGeom>
            <a:avLst/>
            <a:gdLst>
              <a:gd name="connsiteX0" fmla="*/ 0 w 1999342"/>
              <a:gd name="connsiteY0" fmla="*/ 0 h 999671"/>
              <a:gd name="connsiteX1" fmla="*/ 1999342 w 1999342"/>
              <a:gd name="connsiteY1" fmla="*/ 0 h 999671"/>
              <a:gd name="connsiteX2" fmla="*/ 1999342 w 1999342"/>
              <a:gd name="connsiteY2" fmla="*/ 999671 h 999671"/>
              <a:gd name="connsiteX3" fmla="*/ 0 w 1999342"/>
              <a:gd name="connsiteY3" fmla="*/ 999671 h 999671"/>
              <a:gd name="connsiteX4" fmla="*/ 0 w 1999342"/>
              <a:gd name="connsiteY4" fmla="*/ 0 h 999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342" h="999671">
                <a:moveTo>
                  <a:pt x="0" y="0"/>
                </a:moveTo>
                <a:lnTo>
                  <a:pt x="1999342" y="0"/>
                </a:lnTo>
                <a:lnTo>
                  <a:pt x="1999342" y="999671"/>
                </a:lnTo>
                <a:lnTo>
                  <a:pt x="0" y="999671"/>
                </a:lnTo>
                <a:lnTo>
                  <a:pt x="0" y="0"/>
                </a:lnTo>
                <a:close/>
              </a:path>
            </a:pathLst>
          </a:custGeom>
          <a:solidFill>
            <a:srgbClr val="00206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8001" tIns="8001" rIns="8001" bIns="8001" numCol="1" spcCol="889" anchor="ctr" anchorCtr="0">
            <a:noAutofit/>
          </a:bodyPr>
          <a:lstStyle/>
          <a:p>
            <a:pPr algn="ctr" defTabSz="560070">
              <a:lnSpc>
                <a:spcPct val="90000"/>
              </a:lnSpc>
              <a:spcAft>
                <a:spcPct val="35000"/>
              </a:spcAft>
            </a:pPr>
            <a:r>
              <a:rPr lang="en-US" sz="1300" b="1" dirty="0">
                <a:solidFill>
                  <a:prstClr val="white"/>
                </a:solidFill>
              </a:rPr>
              <a:t>Networking Technology and Systems</a:t>
            </a:r>
          </a:p>
        </p:txBody>
      </p:sp>
      <p:sp>
        <p:nvSpPr>
          <p:cNvPr id="34" name="Freeform 33"/>
          <p:cNvSpPr/>
          <p:nvPr/>
        </p:nvSpPr>
        <p:spPr>
          <a:xfrm>
            <a:off x="5985965" y="1752601"/>
            <a:ext cx="1517922" cy="986140"/>
          </a:xfrm>
          <a:custGeom>
            <a:avLst/>
            <a:gdLst>
              <a:gd name="connsiteX0" fmla="*/ 0 w 1999342"/>
              <a:gd name="connsiteY0" fmla="*/ 0 h 999671"/>
              <a:gd name="connsiteX1" fmla="*/ 1999342 w 1999342"/>
              <a:gd name="connsiteY1" fmla="*/ 0 h 999671"/>
              <a:gd name="connsiteX2" fmla="*/ 1999342 w 1999342"/>
              <a:gd name="connsiteY2" fmla="*/ 999671 h 999671"/>
              <a:gd name="connsiteX3" fmla="*/ 0 w 1999342"/>
              <a:gd name="connsiteY3" fmla="*/ 999671 h 999671"/>
              <a:gd name="connsiteX4" fmla="*/ 0 w 1999342"/>
              <a:gd name="connsiteY4" fmla="*/ 0 h 999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342" h="999671">
                <a:moveTo>
                  <a:pt x="0" y="0"/>
                </a:moveTo>
                <a:lnTo>
                  <a:pt x="1999342" y="0"/>
                </a:lnTo>
                <a:lnTo>
                  <a:pt x="1999342" y="999671"/>
                </a:lnTo>
                <a:lnTo>
                  <a:pt x="0" y="999671"/>
                </a:lnTo>
                <a:lnTo>
                  <a:pt x="0" y="0"/>
                </a:lnTo>
                <a:close/>
              </a:path>
            </a:pathLst>
          </a:custGeom>
          <a:solidFill>
            <a:srgbClr val="00206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7112" tIns="7112" rIns="7112" bIns="7112" numCol="1" spcCol="889" anchor="ctr" anchorCtr="0">
            <a:noAutofit/>
          </a:bodyPr>
          <a:lstStyle/>
          <a:p>
            <a:pPr algn="ctr" defTabSz="497840">
              <a:lnSpc>
                <a:spcPct val="90000"/>
              </a:lnSpc>
              <a:spcAft>
                <a:spcPct val="35000"/>
              </a:spcAft>
            </a:pPr>
            <a:r>
              <a:rPr lang="en-US" altLang="en-US" sz="1400" b="1" dirty="0" smtClean="0">
                <a:solidFill>
                  <a:prstClr val="white"/>
                </a:solidFill>
                <a:cs typeface="Arial"/>
              </a:rPr>
              <a:t>Division of </a:t>
            </a:r>
          </a:p>
          <a:p>
            <a:pPr algn="ctr" defTabSz="497840">
              <a:lnSpc>
                <a:spcPct val="90000"/>
              </a:lnSpc>
              <a:spcAft>
                <a:spcPct val="35000"/>
              </a:spcAft>
            </a:pPr>
            <a:r>
              <a:rPr lang="en-US" altLang="en-US" sz="1400" b="1" dirty="0" smtClean="0">
                <a:solidFill>
                  <a:prstClr val="white"/>
                </a:solidFill>
                <a:cs typeface="Arial"/>
              </a:rPr>
              <a:t>Information </a:t>
            </a:r>
            <a:r>
              <a:rPr lang="en-US" altLang="en-US" sz="1400" b="1" dirty="0">
                <a:solidFill>
                  <a:prstClr val="white"/>
                </a:solidFill>
                <a:cs typeface="Arial"/>
              </a:rPr>
              <a:t>and Intelligent Systems (IIS)</a:t>
            </a:r>
          </a:p>
        </p:txBody>
      </p:sp>
      <p:sp>
        <p:nvSpPr>
          <p:cNvPr id="35" name="Freeform 34"/>
          <p:cNvSpPr/>
          <p:nvPr/>
        </p:nvSpPr>
        <p:spPr>
          <a:xfrm>
            <a:off x="6106182" y="2902876"/>
            <a:ext cx="1249589" cy="833059"/>
          </a:xfrm>
          <a:custGeom>
            <a:avLst/>
            <a:gdLst>
              <a:gd name="connsiteX0" fmla="*/ 0 w 1999342"/>
              <a:gd name="connsiteY0" fmla="*/ 0 h 999671"/>
              <a:gd name="connsiteX1" fmla="*/ 1999342 w 1999342"/>
              <a:gd name="connsiteY1" fmla="*/ 0 h 999671"/>
              <a:gd name="connsiteX2" fmla="*/ 1999342 w 1999342"/>
              <a:gd name="connsiteY2" fmla="*/ 999671 h 999671"/>
              <a:gd name="connsiteX3" fmla="*/ 0 w 1999342"/>
              <a:gd name="connsiteY3" fmla="*/ 999671 h 999671"/>
              <a:gd name="connsiteX4" fmla="*/ 0 w 1999342"/>
              <a:gd name="connsiteY4" fmla="*/ 0 h 999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342" h="999671">
                <a:moveTo>
                  <a:pt x="0" y="0"/>
                </a:moveTo>
                <a:lnTo>
                  <a:pt x="1999342" y="0"/>
                </a:lnTo>
                <a:lnTo>
                  <a:pt x="1999342" y="999671"/>
                </a:lnTo>
                <a:lnTo>
                  <a:pt x="0" y="999671"/>
                </a:lnTo>
                <a:lnTo>
                  <a:pt x="0" y="0"/>
                </a:lnTo>
                <a:close/>
              </a:path>
            </a:pathLst>
          </a:custGeom>
          <a:solidFill>
            <a:srgbClr val="00206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8001" tIns="8001" rIns="8001" bIns="8001" numCol="1" spcCol="889" anchor="ctr" anchorCtr="0">
            <a:noAutofit/>
          </a:bodyPr>
          <a:lstStyle/>
          <a:p>
            <a:pPr algn="ctr" defTabSz="560070">
              <a:lnSpc>
                <a:spcPct val="90000"/>
              </a:lnSpc>
              <a:spcAft>
                <a:spcPct val="35000"/>
              </a:spcAft>
            </a:pPr>
            <a:r>
              <a:rPr lang="en-US" sz="1300" b="1" dirty="0" smtClean="0">
                <a:solidFill>
                  <a:prstClr val="white"/>
                </a:solidFill>
              </a:rPr>
              <a:t>Cyber-Human Systems</a:t>
            </a:r>
            <a:endParaRPr lang="en-US" sz="1300" b="1" dirty="0">
              <a:solidFill>
                <a:prstClr val="white"/>
              </a:solidFill>
            </a:endParaRPr>
          </a:p>
        </p:txBody>
      </p:sp>
      <p:sp>
        <p:nvSpPr>
          <p:cNvPr id="36" name="Freeform 35"/>
          <p:cNvSpPr/>
          <p:nvPr/>
        </p:nvSpPr>
        <p:spPr>
          <a:xfrm>
            <a:off x="6111423" y="3866043"/>
            <a:ext cx="1249589" cy="833059"/>
          </a:xfrm>
          <a:custGeom>
            <a:avLst/>
            <a:gdLst>
              <a:gd name="connsiteX0" fmla="*/ 0 w 1999342"/>
              <a:gd name="connsiteY0" fmla="*/ 0 h 999671"/>
              <a:gd name="connsiteX1" fmla="*/ 1999342 w 1999342"/>
              <a:gd name="connsiteY1" fmla="*/ 0 h 999671"/>
              <a:gd name="connsiteX2" fmla="*/ 1999342 w 1999342"/>
              <a:gd name="connsiteY2" fmla="*/ 999671 h 999671"/>
              <a:gd name="connsiteX3" fmla="*/ 0 w 1999342"/>
              <a:gd name="connsiteY3" fmla="*/ 999671 h 999671"/>
              <a:gd name="connsiteX4" fmla="*/ 0 w 1999342"/>
              <a:gd name="connsiteY4" fmla="*/ 0 h 999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342" h="999671">
                <a:moveTo>
                  <a:pt x="0" y="0"/>
                </a:moveTo>
                <a:lnTo>
                  <a:pt x="1999342" y="0"/>
                </a:lnTo>
                <a:lnTo>
                  <a:pt x="1999342" y="999671"/>
                </a:lnTo>
                <a:lnTo>
                  <a:pt x="0" y="999671"/>
                </a:lnTo>
                <a:lnTo>
                  <a:pt x="0" y="0"/>
                </a:lnTo>
                <a:close/>
              </a:path>
            </a:pathLst>
          </a:custGeom>
          <a:solidFill>
            <a:srgbClr val="00206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8001" tIns="8001" rIns="8001" bIns="8001" numCol="1" spcCol="889" anchor="ctr" anchorCtr="0">
            <a:noAutofit/>
          </a:bodyPr>
          <a:lstStyle/>
          <a:p>
            <a:pPr algn="ctr" defTabSz="560070">
              <a:lnSpc>
                <a:spcPct val="90000"/>
              </a:lnSpc>
              <a:spcAft>
                <a:spcPct val="35000"/>
              </a:spcAft>
            </a:pPr>
            <a:r>
              <a:rPr lang="en-US" sz="1300" b="1" dirty="0">
                <a:solidFill>
                  <a:prstClr val="white"/>
                </a:solidFill>
              </a:rPr>
              <a:t>Information Integration and Informatics</a:t>
            </a:r>
          </a:p>
        </p:txBody>
      </p:sp>
      <p:sp>
        <p:nvSpPr>
          <p:cNvPr id="37" name="Freeform 36"/>
          <p:cNvSpPr/>
          <p:nvPr/>
        </p:nvSpPr>
        <p:spPr>
          <a:xfrm>
            <a:off x="6111423" y="4829209"/>
            <a:ext cx="1249589" cy="833059"/>
          </a:xfrm>
          <a:custGeom>
            <a:avLst/>
            <a:gdLst>
              <a:gd name="connsiteX0" fmla="*/ 0 w 1999342"/>
              <a:gd name="connsiteY0" fmla="*/ 0 h 999671"/>
              <a:gd name="connsiteX1" fmla="*/ 1999342 w 1999342"/>
              <a:gd name="connsiteY1" fmla="*/ 0 h 999671"/>
              <a:gd name="connsiteX2" fmla="*/ 1999342 w 1999342"/>
              <a:gd name="connsiteY2" fmla="*/ 999671 h 999671"/>
              <a:gd name="connsiteX3" fmla="*/ 0 w 1999342"/>
              <a:gd name="connsiteY3" fmla="*/ 999671 h 999671"/>
              <a:gd name="connsiteX4" fmla="*/ 0 w 1999342"/>
              <a:gd name="connsiteY4" fmla="*/ 0 h 999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342" h="999671">
                <a:moveTo>
                  <a:pt x="0" y="0"/>
                </a:moveTo>
                <a:lnTo>
                  <a:pt x="1999342" y="0"/>
                </a:lnTo>
                <a:lnTo>
                  <a:pt x="1999342" y="999671"/>
                </a:lnTo>
                <a:lnTo>
                  <a:pt x="0" y="999671"/>
                </a:lnTo>
                <a:lnTo>
                  <a:pt x="0" y="0"/>
                </a:lnTo>
                <a:close/>
              </a:path>
            </a:pathLst>
          </a:custGeom>
          <a:solidFill>
            <a:srgbClr val="00206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8001" tIns="8001" rIns="8001" bIns="8001" numCol="1" spcCol="889" anchor="ctr" anchorCtr="0">
            <a:noAutofit/>
          </a:bodyPr>
          <a:lstStyle/>
          <a:p>
            <a:pPr algn="ctr" defTabSz="560070">
              <a:lnSpc>
                <a:spcPct val="90000"/>
              </a:lnSpc>
              <a:spcAft>
                <a:spcPct val="35000"/>
              </a:spcAft>
            </a:pPr>
            <a:r>
              <a:rPr lang="en-US" sz="1300" b="1" dirty="0">
                <a:solidFill>
                  <a:prstClr val="white"/>
                </a:solidFill>
              </a:rPr>
              <a:t>Robust Intelligence</a:t>
            </a:r>
          </a:p>
        </p:txBody>
      </p:sp>
      <p:sp>
        <p:nvSpPr>
          <p:cNvPr id="3" name="Right Brace 2"/>
          <p:cNvSpPr/>
          <p:nvPr/>
        </p:nvSpPr>
        <p:spPr>
          <a:xfrm>
            <a:off x="7503887" y="2806012"/>
            <a:ext cx="420913" cy="2985188"/>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latin typeface="Arial" panose="020B0604020202020204" pitchFamily="34" charset="0"/>
              <a:cs typeface="Arial" panose="020B0604020202020204" pitchFamily="34" charset="0"/>
            </a:endParaRPr>
          </a:p>
        </p:txBody>
      </p:sp>
      <p:sp>
        <p:nvSpPr>
          <p:cNvPr id="6" name="TextBox 5"/>
          <p:cNvSpPr txBox="1"/>
          <p:nvPr/>
        </p:nvSpPr>
        <p:spPr>
          <a:xfrm>
            <a:off x="7924800" y="3810000"/>
            <a:ext cx="1122423" cy="830997"/>
          </a:xfrm>
          <a:prstGeom prst="rect">
            <a:avLst/>
          </a:prstGeom>
          <a:noFill/>
        </p:spPr>
        <p:txBody>
          <a:bodyPr wrap="none" rtlCol="0">
            <a:spAutoFit/>
          </a:bodyPr>
          <a:lstStyle/>
          <a:p>
            <a:r>
              <a:rPr lang="en-US" sz="1600" b="1" dirty="0" smtClean="0">
                <a:solidFill>
                  <a:srgbClr val="1B3861"/>
                </a:solidFill>
              </a:rPr>
              <a:t>Core </a:t>
            </a:r>
          </a:p>
          <a:p>
            <a:r>
              <a:rPr lang="en-US" sz="1600" b="1" dirty="0" smtClean="0">
                <a:solidFill>
                  <a:srgbClr val="1B3861"/>
                </a:solidFill>
              </a:rPr>
              <a:t>Research </a:t>
            </a:r>
          </a:p>
          <a:p>
            <a:r>
              <a:rPr lang="en-US" sz="1600" b="1" dirty="0" smtClean="0">
                <a:solidFill>
                  <a:srgbClr val="1B3861"/>
                </a:solidFill>
              </a:rPr>
              <a:t>Programs</a:t>
            </a:r>
            <a:endParaRPr lang="en-US" sz="1600" b="1" dirty="0">
              <a:solidFill>
                <a:srgbClr val="1B3861"/>
              </a:solidFill>
            </a:endParaRPr>
          </a:p>
        </p:txBody>
      </p:sp>
      <p:sp>
        <p:nvSpPr>
          <p:cNvPr id="38" name="Title 1"/>
          <p:cNvSpPr txBox="1">
            <a:spLocks/>
          </p:cNvSpPr>
          <p:nvPr/>
        </p:nvSpPr>
        <p:spPr>
          <a:xfrm>
            <a:off x="533400" y="342900"/>
            <a:ext cx="7543800" cy="571500"/>
          </a:xfrm>
          <a:prstGeom prst="rect">
            <a:avLst/>
          </a:prstGeom>
        </p:spPr>
        <p:txBody>
          <a:bodyPr vert="horz" lIns="91347" tIns="45674" rIns="91347" bIns="45674" rtlCol="0" anchor="ctr">
            <a:noAutofit/>
          </a:bodyPr>
          <a:lstStyle/>
          <a:p>
            <a:pPr algn="ctr">
              <a:spcBef>
                <a:spcPct val="0"/>
              </a:spcBef>
              <a:defRPr/>
            </a:pPr>
            <a:r>
              <a:rPr lang="en-US" sz="2000" b="1" dirty="0" smtClean="0">
                <a:solidFill>
                  <a:prstClr val="white"/>
                </a:solidFill>
                <a:latin typeface="Arial"/>
                <a:cs typeface="Arial"/>
              </a:rPr>
              <a:t>NSF Cyberinfrastructure (ACI) is part of the CISE Directorate and responsible for NSF-wide CI coordination and support</a:t>
            </a:r>
            <a:endParaRPr lang="en-US" sz="2000" b="1" dirty="0">
              <a:solidFill>
                <a:prstClr val="white"/>
              </a:solidFill>
              <a:latin typeface="Arial"/>
              <a:cs typeface="Arial"/>
            </a:endParaRPr>
          </a:p>
        </p:txBody>
      </p:sp>
      <p:sp>
        <p:nvSpPr>
          <p:cNvPr id="2" name="Oval 1"/>
          <p:cNvSpPr/>
          <p:nvPr/>
        </p:nvSpPr>
        <p:spPr>
          <a:xfrm>
            <a:off x="304800" y="1483410"/>
            <a:ext cx="2286000" cy="4688790"/>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138654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08837" y="1385078"/>
            <a:ext cx="4835163" cy="1708160"/>
          </a:xfrm>
          <a:prstGeom prst="rect">
            <a:avLst/>
          </a:prstGeom>
          <a:noFill/>
        </p:spPr>
        <p:txBody>
          <a:bodyPr wrap="square" rtlCol="0">
            <a:spAutoFit/>
          </a:bodyPr>
          <a:lstStyle/>
          <a:p>
            <a:r>
              <a:rPr lang="en-US" sz="1500" b="1" dirty="0" smtClean="0">
                <a:solidFill>
                  <a:schemeClr val="bg1"/>
                </a:solidFill>
                <a:latin typeface="Calibri" panose="020F0502020204030204" pitchFamily="34" charset="0"/>
              </a:rPr>
              <a:t>Project aims supported by CISE/ACI:</a:t>
            </a:r>
          </a:p>
          <a:p>
            <a:pPr marL="285750" indent="-285750">
              <a:buFont typeface="Arial" panose="020B0604020202020204" pitchFamily="34" charset="0"/>
              <a:buChar char="•"/>
            </a:pPr>
            <a:r>
              <a:rPr lang="en-US" sz="1500" dirty="0" smtClean="0">
                <a:solidFill>
                  <a:schemeClr val="bg1"/>
                </a:solidFill>
                <a:latin typeface="Calibri" panose="020F0502020204030204" pitchFamily="34" charset="0"/>
              </a:rPr>
              <a:t>Share </a:t>
            </a:r>
            <a:r>
              <a:rPr lang="en-US" sz="1500" dirty="0">
                <a:solidFill>
                  <a:schemeClr val="bg1"/>
                </a:solidFill>
                <a:latin typeface="Calibri" panose="020F0502020204030204" pitchFamily="34" charset="0"/>
              </a:rPr>
              <a:t>ultra-deep CMB polarization maps from SPUD, BICEP2, BICEP1, and </a:t>
            </a:r>
            <a:r>
              <a:rPr lang="en-US" sz="1500" dirty="0" smtClean="0">
                <a:solidFill>
                  <a:schemeClr val="bg1"/>
                </a:solidFill>
                <a:latin typeface="Calibri" panose="020F0502020204030204" pitchFamily="34" charset="0"/>
              </a:rPr>
              <a:t>DASI</a:t>
            </a:r>
          </a:p>
          <a:p>
            <a:pPr marL="285750" indent="-285750">
              <a:buFont typeface="Arial" panose="020B0604020202020204" pitchFamily="34" charset="0"/>
              <a:buChar char="•"/>
            </a:pPr>
            <a:r>
              <a:rPr lang="en-US" sz="1500" dirty="0" smtClean="0">
                <a:solidFill>
                  <a:schemeClr val="bg1"/>
                </a:solidFill>
                <a:latin typeface="Calibri" panose="020F0502020204030204" pitchFamily="34" charset="0"/>
              </a:rPr>
              <a:t>Develop </a:t>
            </a:r>
            <a:r>
              <a:rPr lang="en-US" sz="1500" dirty="0">
                <a:solidFill>
                  <a:schemeClr val="bg1"/>
                </a:solidFill>
                <a:latin typeface="Calibri" panose="020F0502020204030204" pitchFamily="34" charset="0"/>
              </a:rPr>
              <a:t>and </a:t>
            </a:r>
            <a:r>
              <a:rPr lang="en-US" sz="1500" dirty="0" smtClean="0">
                <a:solidFill>
                  <a:schemeClr val="bg1"/>
                </a:solidFill>
                <a:latin typeface="Calibri" panose="020F0502020204030204" pitchFamily="34" charset="0"/>
              </a:rPr>
              <a:t>disseminate </a:t>
            </a:r>
            <a:r>
              <a:rPr lang="en-US" sz="1500" dirty="0">
                <a:solidFill>
                  <a:schemeClr val="bg1"/>
                </a:solidFill>
                <a:latin typeface="Calibri" panose="020F0502020204030204" pitchFamily="34" charset="0"/>
              </a:rPr>
              <a:t>complete data products and software tools that broaden the use and impact of </a:t>
            </a:r>
            <a:r>
              <a:rPr lang="en-US" sz="1500" dirty="0" smtClean="0">
                <a:solidFill>
                  <a:schemeClr val="bg1"/>
                </a:solidFill>
                <a:latin typeface="Calibri" panose="020F0502020204030204" pitchFamily="34" charset="0"/>
              </a:rPr>
              <a:t>path finding </a:t>
            </a:r>
            <a:r>
              <a:rPr lang="en-US" sz="1500" dirty="0">
                <a:solidFill>
                  <a:schemeClr val="bg1"/>
                </a:solidFill>
                <a:latin typeface="Calibri" panose="020F0502020204030204" pitchFamily="34" charset="0"/>
              </a:rPr>
              <a:t>surveys while setting what are expected to be useful standards for others to do the </a:t>
            </a:r>
            <a:r>
              <a:rPr lang="en-US" sz="1500" dirty="0" smtClean="0">
                <a:solidFill>
                  <a:schemeClr val="bg1"/>
                </a:solidFill>
                <a:latin typeface="Calibri" panose="020F0502020204030204" pitchFamily="34" charset="0"/>
              </a:rPr>
              <a:t>same</a:t>
            </a:r>
          </a:p>
        </p:txBody>
      </p:sp>
      <p:sp>
        <p:nvSpPr>
          <p:cNvPr id="5" name="TextBox 4"/>
          <p:cNvSpPr txBox="1"/>
          <p:nvPr/>
        </p:nvSpPr>
        <p:spPr>
          <a:xfrm>
            <a:off x="10277" y="759671"/>
            <a:ext cx="7685924" cy="553998"/>
          </a:xfrm>
          <a:prstGeom prst="rect">
            <a:avLst/>
          </a:prstGeom>
          <a:noFill/>
        </p:spPr>
        <p:txBody>
          <a:bodyPr wrap="square" rtlCol="0">
            <a:spAutoFit/>
          </a:bodyPr>
          <a:lstStyle/>
          <a:p>
            <a:pPr algn="ctr"/>
            <a:r>
              <a:rPr lang="en-US" sz="1500" b="1" dirty="0" smtClean="0">
                <a:solidFill>
                  <a:schemeClr val="bg1"/>
                </a:solidFill>
                <a:latin typeface="Calibri" panose="020F0502020204030204" pitchFamily="34" charset="0"/>
              </a:rPr>
              <a:t>John M. </a:t>
            </a:r>
            <a:r>
              <a:rPr lang="en-US" sz="1500" b="1" dirty="0" err="1" smtClean="0">
                <a:solidFill>
                  <a:schemeClr val="bg1"/>
                </a:solidFill>
                <a:latin typeface="Calibri" panose="020F0502020204030204" pitchFamily="34" charset="0"/>
              </a:rPr>
              <a:t>Kovac</a:t>
            </a:r>
            <a:r>
              <a:rPr lang="en-US" sz="1500" b="1" dirty="0" smtClean="0">
                <a:solidFill>
                  <a:schemeClr val="bg1"/>
                </a:solidFill>
                <a:latin typeface="Calibri" panose="020F0502020204030204" pitchFamily="34" charset="0"/>
              </a:rPr>
              <a:t>, Harvard University</a:t>
            </a:r>
          </a:p>
          <a:p>
            <a:pPr algn="ctr"/>
            <a:r>
              <a:rPr lang="en-US" sz="1500" dirty="0" smtClean="0">
                <a:solidFill>
                  <a:schemeClr val="bg1"/>
                </a:solidFill>
                <a:latin typeface="Calibri" panose="020F0502020204030204" pitchFamily="34" charset="0"/>
              </a:rPr>
              <a:t>supported by MPS/AST, MPS/PHY, CISE/ACI, GEO/PLR</a:t>
            </a:r>
          </a:p>
        </p:txBody>
      </p:sp>
      <p:sp>
        <p:nvSpPr>
          <p:cNvPr id="6" name="Title 1"/>
          <p:cNvSpPr txBox="1">
            <a:spLocks/>
          </p:cNvSpPr>
          <p:nvPr/>
        </p:nvSpPr>
        <p:spPr>
          <a:xfrm>
            <a:off x="457200" y="0"/>
            <a:ext cx="6781800" cy="10366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a:solidFill>
                  <a:schemeClr val="bg1"/>
                </a:solidFill>
                <a:latin typeface="Calibri" panose="020F0502020204030204" pitchFamily="34" charset="0"/>
              </a:rPr>
              <a:t>CAREER: Sharing Deep </a:t>
            </a:r>
            <a:r>
              <a:rPr lang="en-US" sz="2000" dirty="0" smtClean="0">
                <a:solidFill>
                  <a:schemeClr val="bg1"/>
                </a:solidFill>
                <a:latin typeface="Calibri" panose="020F0502020204030204" pitchFamily="34" charset="0"/>
              </a:rPr>
              <a:t>Cosmic Microwave Background (CMB) </a:t>
            </a:r>
            <a:r>
              <a:rPr lang="en-US" sz="2000" dirty="0">
                <a:solidFill>
                  <a:schemeClr val="bg1"/>
                </a:solidFill>
                <a:latin typeface="Calibri" panose="020F0502020204030204" pitchFamily="34" charset="0"/>
              </a:rPr>
              <a:t>Maps for Cosmological Discovery</a:t>
            </a:r>
          </a:p>
        </p:txBody>
      </p:sp>
      <p:grpSp>
        <p:nvGrpSpPr>
          <p:cNvPr id="7" name="Group 6"/>
          <p:cNvGrpSpPr/>
          <p:nvPr/>
        </p:nvGrpSpPr>
        <p:grpSpPr>
          <a:xfrm>
            <a:off x="82192" y="1385079"/>
            <a:ext cx="4267741" cy="3070315"/>
            <a:chOff x="0" y="1611107"/>
            <a:chExt cx="4267741" cy="3070315"/>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11107"/>
              <a:ext cx="4267741" cy="2279598"/>
            </a:xfrm>
            <a:prstGeom prst="rect">
              <a:avLst/>
            </a:prstGeom>
          </p:spPr>
        </p:pic>
        <p:sp>
          <p:nvSpPr>
            <p:cNvPr id="9" name="TextBox 8"/>
            <p:cNvSpPr txBox="1"/>
            <p:nvPr/>
          </p:nvSpPr>
          <p:spPr>
            <a:xfrm>
              <a:off x="0" y="3973536"/>
              <a:ext cx="4267741" cy="707886"/>
            </a:xfrm>
            <a:prstGeom prst="rect">
              <a:avLst/>
            </a:prstGeom>
            <a:noFill/>
          </p:spPr>
          <p:txBody>
            <a:bodyPr wrap="square" rtlCol="0">
              <a:spAutoFit/>
            </a:bodyPr>
            <a:lstStyle/>
            <a:p>
              <a:r>
                <a:rPr lang="en-US" sz="1000" dirty="0">
                  <a:solidFill>
                    <a:schemeClr val="bg1"/>
                  </a:solidFill>
                  <a:latin typeface="Calibri" panose="020F0502020204030204" pitchFamily="34" charset="0"/>
                </a:rPr>
                <a:t>The actual B-mode pattern observed with the BICEP2 telescope, with the line segments showing the polarization from different spots on the sky. The red and blue shading shows the degree of clockwise and anti-clockwise twisting of this B-mode </a:t>
              </a:r>
              <a:r>
                <a:rPr lang="en-US" sz="1000" dirty="0" smtClean="0">
                  <a:solidFill>
                    <a:schemeClr val="bg1"/>
                  </a:solidFill>
                  <a:latin typeface="Calibri" panose="020F0502020204030204" pitchFamily="34" charset="0"/>
                </a:rPr>
                <a:t>pattern.  Credit</a:t>
              </a:r>
              <a:r>
                <a:rPr lang="en-US" sz="1000" dirty="0">
                  <a:solidFill>
                    <a:schemeClr val="bg1"/>
                  </a:solidFill>
                  <a:latin typeface="Calibri" panose="020F0502020204030204" pitchFamily="34" charset="0"/>
                </a:rPr>
                <a:t>: </a:t>
              </a:r>
              <a:r>
                <a:rPr lang="en-US" sz="1000" i="1" dirty="0">
                  <a:solidFill>
                    <a:schemeClr val="bg1"/>
                  </a:solidFill>
                  <a:latin typeface="Calibri" panose="020F0502020204030204" pitchFamily="34" charset="0"/>
                </a:rPr>
                <a:t>BICEP2 </a:t>
              </a:r>
              <a:r>
                <a:rPr lang="en-US" sz="1000" i="1" dirty="0" smtClean="0">
                  <a:solidFill>
                    <a:schemeClr val="bg1"/>
                  </a:solidFill>
                  <a:latin typeface="Calibri" panose="020F0502020204030204" pitchFamily="34" charset="0"/>
                </a:rPr>
                <a:t>Collaboration</a:t>
              </a:r>
              <a:endParaRPr lang="en-US" sz="1000" dirty="0">
                <a:solidFill>
                  <a:schemeClr val="bg1"/>
                </a:solidFill>
                <a:latin typeface="Calibri" panose="020F0502020204030204" pitchFamily="34" charset="0"/>
              </a:endParaRPr>
            </a:p>
          </p:txBody>
        </p:sp>
      </p:grpSp>
      <p:grpSp>
        <p:nvGrpSpPr>
          <p:cNvPr id="15" name="Group 14"/>
          <p:cNvGrpSpPr/>
          <p:nvPr/>
        </p:nvGrpSpPr>
        <p:grpSpPr>
          <a:xfrm>
            <a:off x="4489807" y="3273687"/>
            <a:ext cx="4407613" cy="3340711"/>
            <a:chOff x="4571999" y="3242865"/>
            <a:chExt cx="4407613" cy="3340711"/>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1999" y="3242865"/>
              <a:ext cx="4407613" cy="2945682"/>
            </a:xfrm>
            <a:prstGeom prst="rect">
              <a:avLst/>
            </a:prstGeom>
          </p:spPr>
        </p:pic>
        <p:sp>
          <p:nvSpPr>
            <p:cNvPr id="12" name="TextBox 11"/>
            <p:cNvSpPr txBox="1"/>
            <p:nvPr/>
          </p:nvSpPr>
          <p:spPr>
            <a:xfrm>
              <a:off x="4572000" y="6183466"/>
              <a:ext cx="4407612" cy="400110"/>
            </a:xfrm>
            <a:prstGeom prst="rect">
              <a:avLst/>
            </a:prstGeom>
            <a:noFill/>
          </p:spPr>
          <p:txBody>
            <a:bodyPr wrap="square" rtlCol="0">
              <a:spAutoFit/>
            </a:bodyPr>
            <a:lstStyle/>
            <a:p>
              <a:r>
                <a:rPr lang="en-US" sz="1000" dirty="0">
                  <a:solidFill>
                    <a:schemeClr val="bg1"/>
                  </a:solidFill>
                  <a:latin typeface="Calibri" panose="020F0502020204030204" pitchFamily="34" charset="0"/>
                </a:rPr>
                <a:t>The sun sets behind BICEP2 and the South Pole Telescope at NSF's Amundsen-Scott South Pole </a:t>
              </a:r>
              <a:r>
                <a:rPr lang="en-US" sz="1000" dirty="0" smtClean="0">
                  <a:solidFill>
                    <a:schemeClr val="bg1"/>
                  </a:solidFill>
                  <a:latin typeface="Calibri" panose="020F0502020204030204" pitchFamily="34" charset="0"/>
                </a:rPr>
                <a:t>Station. Credit</a:t>
              </a:r>
              <a:r>
                <a:rPr lang="en-US" sz="1000" dirty="0">
                  <a:solidFill>
                    <a:schemeClr val="bg1"/>
                  </a:solidFill>
                  <a:latin typeface="Calibri" panose="020F0502020204030204" pitchFamily="34" charset="0"/>
                </a:rPr>
                <a:t>: </a:t>
              </a:r>
              <a:r>
                <a:rPr lang="en-US" sz="1000" i="1" dirty="0">
                  <a:solidFill>
                    <a:schemeClr val="bg1"/>
                  </a:solidFill>
                  <a:latin typeface="Calibri" panose="020F0502020204030204" pitchFamily="34" charset="0"/>
                </a:rPr>
                <a:t>Steffen Richter, BICEP</a:t>
              </a:r>
            </a:p>
          </p:txBody>
        </p:sp>
      </p:grpSp>
      <p:sp>
        <p:nvSpPr>
          <p:cNvPr id="13" name="TextBox 12"/>
          <p:cNvSpPr txBox="1"/>
          <p:nvPr/>
        </p:nvSpPr>
        <p:spPr>
          <a:xfrm>
            <a:off x="175943" y="4706183"/>
            <a:ext cx="4080237" cy="1708160"/>
          </a:xfrm>
          <a:prstGeom prst="rect">
            <a:avLst/>
          </a:prstGeom>
          <a:noFill/>
        </p:spPr>
        <p:txBody>
          <a:bodyPr wrap="square" rtlCol="0">
            <a:spAutoFit/>
          </a:bodyPr>
          <a:lstStyle/>
          <a:p>
            <a:pPr marL="285750" indent="-285750">
              <a:buFont typeface="Arial" panose="020B0604020202020204" pitchFamily="34" charset="0"/>
              <a:buChar char="•"/>
            </a:pPr>
            <a:r>
              <a:rPr lang="en-US" sz="1500" dirty="0">
                <a:solidFill>
                  <a:schemeClr val="bg1"/>
                </a:solidFill>
                <a:latin typeface="Calibri" panose="020F0502020204030204" pitchFamily="34" charset="0"/>
              </a:rPr>
              <a:t>Derive needed portable data products and software tools, test them in key joint analyses of overlapping maps with external collaborators</a:t>
            </a:r>
          </a:p>
          <a:p>
            <a:pPr marL="285750" indent="-285750">
              <a:buFont typeface="Arial" panose="020B0604020202020204" pitchFamily="34" charset="0"/>
              <a:buChar char="•"/>
            </a:pPr>
            <a:r>
              <a:rPr lang="en-US" sz="1500" dirty="0">
                <a:solidFill>
                  <a:schemeClr val="bg1"/>
                </a:solidFill>
                <a:latin typeface="Calibri" panose="020F0502020204030204" pitchFamily="34" charset="0"/>
              </a:rPr>
              <a:t>Share data products and software tools with the full astrophysics community</a:t>
            </a:r>
          </a:p>
          <a:p>
            <a:pPr marL="285750" indent="-285750">
              <a:buFont typeface="Arial" panose="020B0604020202020204" pitchFamily="34" charset="0"/>
              <a:buChar char="•"/>
            </a:pPr>
            <a:r>
              <a:rPr lang="en-US" sz="1500" dirty="0">
                <a:solidFill>
                  <a:schemeClr val="bg1"/>
                </a:solidFill>
                <a:latin typeface="Calibri" panose="020F0502020204030204" pitchFamily="34" charset="0"/>
              </a:rPr>
              <a:t>Encourage independent reanalysis of findings</a:t>
            </a:r>
            <a:endParaRPr lang="en-US" sz="1600" dirty="0">
              <a:solidFill>
                <a:schemeClr val="bg1"/>
              </a:solidFill>
            </a:endParaRPr>
          </a:p>
        </p:txBody>
      </p:sp>
    </p:spTree>
    <p:extLst>
      <p:ext uri="{BB962C8B-B14F-4D97-AF65-F5344CB8AC3E}">
        <p14:creationId xmlns:p14="http://schemas.microsoft.com/office/powerpoint/2010/main" val="7697198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458789" y="2722563"/>
            <a:ext cx="8196262" cy="3693319"/>
          </a:xfrm>
          <a:prstGeom prst="rect">
            <a:avLst/>
          </a:prstGeom>
          <a:gradFill rotWithShape="1">
            <a:gsLst>
              <a:gs pos="0">
                <a:srgbClr val="F0EAF9"/>
              </a:gs>
              <a:gs pos="64999">
                <a:srgbClr val="D9CBEE"/>
              </a:gs>
              <a:gs pos="100000">
                <a:srgbClr val="C9B5E8"/>
              </a:gs>
            </a:gsLst>
            <a:lin ang="5400000" scaled="1"/>
          </a:gradFill>
          <a:ln w="9525">
            <a:solidFill>
              <a:srgbClr val="7D60A0"/>
            </a:solidFill>
            <a:miter lim="800000"/>
            <a:headEnd/>
            <a:tailEnd/>
          </a:ln>
          <a:effectLst>
            <a:outerShdw blurRad="40000" dist="20000" dir="5400000" rotWithShape="0">
              <a:srgbClr val="808080">
                <a:alpha val="37999"/>
              </a:srgbClr>
            </a:outerShdw>
          </a:effectLst>
        </p:spPr>
        <p:txBody>
          <a:bodyPr wrap="square">
            <a:spAutoFit/>
          </a:bodyPr>
          <a:lstStyle/>
          <a:p>
            <a:r>
              <a:rPr lang="en-US" b="1">
                <a:solidFill>
                  <a:srgbClr val="000000"/>
                </a:solidFill>
                <a:ea typeface="ＭＳ Ｐゴシック" pitchFamily="34" charset="-128"/>
              </a:rPr>
              <a:t>Research areas of this site: </a:t>
            </a:r>
            <a:r>
              <a:rPr lang="en-US">
                <a:latin typeface="Arial" pitchFamily="34" charset="0"/>
                <a:ea typeface="ＭＳ Ｐゴシック" pitchFamily="34" charset="-128"/>
              </a:rPr>
              <a:t>Visualization, Computer Science, Genetics and Biochemistry, Geophysics, Sociology, Molecular Modeling and Simulation, Inorganic Chemistry, Social Media, Parks Recreation Tourism Management, Biological Sciences and Digital Humanities</a:t>
            </a:r>
            <a:endParaRPr lang="en-US">
              <a:solidFill>
                <a:srgbClr val="000000"/>
              </a:solidFill>
              <a:ea typeface="ＭＳ Ｐゴシック" pitchFamily="34" charset="-128"/>
            </a:endParaRPr>
          </a:p>
          <a:p>
            <a:endParaRPr lang="en-US">
              <a:solidFill>
                <a:srgbClr val="000000"/>
              </a:solidFill>
              <a:ea typeface="ＭＳ Ｐゴシック" pitchFamily="34" charset="-128"/>
            </a:endParaRPr>
          </a:p>
          <a:p>
            <a:endParaRPr lang="en-US">
              <a:solidFill>
                <a:srgbClr val="000000"/>
              </a:solidFill>
              <a:ea typeface="ＭＳ Ｐゴシック" pitchFamily="34" charset="-128"/>
            </a:endParaRPr>
          </a:p>
          <a:p>
            <a:endParaRPr lang="en-US">
              <a:solidFill>
                <a:srgbClr val="000000"/>
              </a:solidFill>
              <a:ea typeface="ＭＳ Ｐゴシック" pitchFamily="34" charset="-128"/>
            </a:endParaRPr>
          </a:p>
          <a:p>
            <a:endParaRPr lang="en-US">
              <a:solidFill>
                <a:srgbClr val="000000"/>
              </a:solidFill>
              <a:ea typeface="ＭＳ Ｐゴシック" pitchFamily="34" charset="-128"/>
            </a:endParaRPr>
          </a:p>
          <a:p>
            <a:endParaRPr lang="en-US">
              <a:solidFill>
                <a:srgbClr val="000000"/>
              </a:solidFill>
              <a:ea typeface="ＭＳ Ｐゴシック" pitchFamily="34" charset="-128"/>
            </a:endParaRPr>
          </a:p>
          <a:p>
            <a:endParaRPr lang="en-US">
              <a:solidFill>
                <a:srgbClr val="000000"/>
              </a:solidFill>
              <a:ea typeface="ＭＳ Ｐゴシック" pitchFamily="34" charset="-128"/>
            </a:endParaRPr>
          </a:p>
          <a:p>
            <a:endParaRPr lang="en-US" b="1">
              <a:solidFill>
                <a:srgbClr val="000000"/>
              </a:solidFill>
              <a:ea typeface="ＭＳ Ｐゴシック" pitchFamily="34" charset="-128"/>
            </a:endParaRPr>
          </a:p>
          <a:p>
            <a:endParaRPr lang="en-US">
              <a:solidFill>
                <a:srgbClr val="000000"/>
              </a:solidFill>
              <a:ea typeface="ＭＳ Ｐゴシック" pitchFamily="34" charset="-128"/>
            </a:endParaRPr>
          </a:p>
          <a:p>
            <a:endParaRPr lang="en-US">
              <a:solidFill>
                <a:srgbClr val="000000"/>
              </a:solidFill>
              <a:ea typeface="ＭＳ Ｐゴシック" pitchFamily="34" charset="-128"/>
            </a:endParaRPr>
          </a:p>
        </p:txBody>
      </p:sp>
      <p:sp>
        <p:nvSpPr>
          <p:cNvPr id="73731" name="TextBox 3"/>
          <p:cNvSpPr txBox="1">
            <a:spLocks noChangeArrowheads="1"/>
          </p:cNvSpPr>
          <p:nvPr/>
        </p:nvSpPr>
        <p:spPr bwMode="auto">
          <a:xfrm>
            <a:off x="2420938" y="211138"/>
            <a:ext cx="2768600" cy="646112"/>
          </a:xfrm>
          <a:prstGeom prst="rect">
            <a:avLst/>
          </a:prstGeom>
          <a:noFill/>
          <a:ln w="9525">
            <a:noFill/>
            <a:miter lim="800000"/>
            <a:headEnd/>
            <a:tailEnd/>
          </a:ln>
        </p:spPr>
        <p:txBody>
          <a:bodyPr wrap="none">
            <a:spAutoFit/>
          </a:bodyPr>
          <a:lstStyle/>
          <a:p>
            <a:r>
              <a:rPr lang="en-US" sz="3600"/>
              <a:t>Vetria L. Byrd</a:t>
            </a:r>
          </a:p>
        </p:txBody>
      </p:sp>
      <p:sp>
        <p:nvSpPr>
          <p:cNvPr id="73732" name="TextBox 5"/>
          <p:cNvSpPr txBox="1">
            <a:spLocks noChangeArrowheads="1"/>
          </p:cNvSpPr>
          <p:nvPr/>
        </p:nvSpPr>
        <p:spPr bwMode="auto">
          <a:xfrm>
            <a:off x="2420938" y="760413"/>
            <a:ext cx="6234112" cy="1692275"/>
          </a:xfrm>
          <a:prstGeom prst="rect">
            <a:avLst/>
          </a:prstGeom>
          <a:noFill/>
          <a:ln w="9525">
            <a:noFill/>
            <a:miter lim="800000"/>
            <a:headEnd/>
            <a:tailEnd/>
          </a:ln>
        </p:spPr>
        <p:txBody>
          <a:bodyPr wrap="none">
            <a:spAutoFit/>
          </a:bodyPr>
          <a:lstStyle/>
          <a:p>
            <a:r>
              <a:rPr lang="en-US" sz="2200" b="1"/>
              <a:t>REU Site: Undergraduate Research in </a:t>
            </a:r>
          </a:p>
          <a:p>
            <a:r>
              <a:rPr lang="en-US" sz="2200" b="1"/>
              <a:t>Collaborative Data Visualization Applications</a:t>
            </a:r>
            <a:endParaRPr lang="en-US" sz="2200"/>
          </a:p>
          <a:p>
            <a:r>
              <a:rPr lang="en-US" sz="2000"/>
              <a:t>Clemson University </a:t>
            </a:r>
          </a:p>
          <a:p>
            <a:r>
              <a:rPr lang="en-US" sz="2000"/>
              <a:t>Clemson, South Carolina</a:t>
            </a:r>
          </a:p>
          <a:p>
            <a:r>
              <a:rPr lang="en-US" sz="2000"/>
              <a:t>vlbyrd@clemson.edu</a:t>
            </a:r>
            <a:endParaRPr lang="en-US" sz="2000">
              <a:latin typeface="Courier" pitchFamily="49" charset="0"/>
            </a:endParaRPr>
          </a:p>
        </p:txBody>
      </p:sp>
      <p:sp>
        <p:nvSpPr>
          <p:cNvPr id="73733" name="TextBox 9"/>
          <p:cNvSpPr txBox="1">
            <a:spLocks noChangeArrowheads="1"/>
          </p:cNvSpPr>
          <p:nvPr/>
        </p:nvSpPr>
        <p:spPr bwMode="auto">
          <a:xfrm>
            <a:off x="458789" y="3862892"/>
            <a:ext cx="5256211" cy="2523768"/>
          </a:xfrm>
          <a:prstGeom prst="rect">
            <a:avLst/>
          </a:prstGeom>
          <a:noFill/>
          <a:ln w="9525">
            <a:noFill/>
            <a:miter lim="800000"/>
            <a:headEnd/>
            <a:tailEnd/>
          </a:ln>
        </p:spPr>
        <p:txBody>
          <a:bodyPr wrap="square">
            <a:spAutoFit/>
          </a:bodyPr>
          <a:lstStyle/>
          <a:p>
            <a:r>
              <a:rPr lang="en-US" b="1" dirty="0">
                <a:solidFill>
                  <a:srgbClr val="000000"/>
                </a:solidFill>
              </a:rPr>
              <a:t>Unique Feature in 2014</a:t>
            </a:r>
          </a:p>
          <a:p>
            <a:r>
              <a:rPr lang="en-US" sz="1400" dirty="0"/>
              <a:t>The program identifies research collaborators with visualization needs and assigns each student to a REU team. Each REU Team consists of a research/science collaborator, a visualization mentor  and a visualization REU student. This arrangement fosters further collaboration among team members, an appreciation of the visualization process and an understanding of the role visualization plays in discovery and analysis. REU students participate in activities as a member of their REU Team, their Research Lab, and their REU cohort thereby creating a rich, multidisciplinary research experience.</a:t>
            </a:r>
          </a:p>
        </p:txBody>
      </p:sp>
      <p:pic>
        <p:nvPicPr>
          <p:cNvPr id="14" name="Picture 13"/>
          <p:cNvPicPr>
            <a:picLocks noChangeAspect="1"/>
          </p:cNvPicPr>
          <p:nvPr/>
        </p:nvPicPr>
        <p:blipFill>
          <a:blip r:embed="rId3" cstate="print"/>
          <a:stretch>
            <a:fillRect/>
          </a:stretch>
        </p:blipFill>
        <p:spPr>
          <a:xfrm>
            <a:off x="458788" y="314325"/>
            <a:ext cx="1730375" cy="2322513"/>
          </a:xfrm>
          <a:prstGeom prst="rect">
            <a:avLst/>
          </a:prstGeom>
          <a:ln>
            <a:noFill/>
          </a:ln>
          <a:effectLst>
            <a:outerShdw blurRad="292100" dist="139700" dir="2700000" algn="tl" rotWithShape="0">
              <a:srgbClr val="333333">
                <a:alpha val="65000"/>
              </a:srgbClr>
            </a:outerShdw>
          </a:effectLst>
        </p:spPr>
      </p:pic>
      <p:pic>
        <p:nvPicPr>
          <p:cNvPr id="73735" name="Picture 4"/>
          <p:cNvPicPr>
            <a:picLocks noChangeAspect="1" noChangeArrowheads="1"/>
          </p:cNvPicPr>
          <p:nvPr/>
        </p:nvPicPr>
        <p:blipFill>
          <a:blip r:embed="rId4" cstate="print"/>
          <a:srcRect/>
          <a:stretch>
            <a:fillRect/>
          </a:stretch>
        </p:blipFill>
        <p:spPr bwMode="auto">
          <a:xfrm>
            <a:off x="5792091" y="3928173"/>
            <a:ext cx="2792413" cy="1798638"/>
          </a:xfrm>
          <a:prstGeom prst="rect">
            <a:avLst/>
          </a:prstGeom>
          <a:noFill/>
          <a:ln w="9525">
            <a:noFill/>
            <a:miter lim="800000"/>
            <a:headEnd/>
            <a:tailEnd/>
          </a:ln>
          <a:effectLst/>
        </p:spPr>
      </p:pic>
      <p:sp>
        <p:nvSpPr>
          <p:cNvPr id="73736" name="TextBox 33"/>
          <p:cNvSpPr txBox="1">
            <a:spLocks noChangeArrowheads="1"/>
          </p:cNvSpPr>
          <p:nvPr/>
        </p:nvSpPr>
        <p:spPr bwMode="auto">
          <a:xfrm>
            <a:off x="5970588" y="5919788"/>
            <a:ext cx="1390650" cy="246062"/>
          </a:xfrm>
          <a:prstGeom prst="rect">
            <a:avLst/>
          </a:prstGeom>
          <a:noFill/>
          <a:ln w="9525">
            <a:noFill/>
            <a:miter lim="800000"/>
            <a:headEnd/>
            <a:tailEnd/>
          </a:ln>
        </p:spPr>
        <p:txBody>
          <a:bodyPr wrap="none">
            <a:spAutoFit/>
          </a:bodyPr>
          <a:lstStyle/>
          <a:p>
            <a:r>
              <a:rPr lang="en-US" sz="1000"/>
              <a:t>Figure 1: REU Team.</a:t>
            </a:r>
          </a:p>
        </p:txBody>
      </p:sp>
      <p:sp>
        <p:nvSpPr>
          <p:cNvPr id="73737" name="TextBox 6"/>
          <p:cNvSpPr txBox="1">
            <a:spLocks noChangeArrowheads="1"/>
          </p:cNvSpPr>
          <p:nvPr/>
        </p:nvSpPr>
        <p:spPr bwMode="auto">
          <a:xfrm rot="10800000" flipV="1">
            <a:off x="458788" y="6565671"/>
            <a:ext cx="5511800" cy="307777"/>
          </a:xfrm>
          <a:prstGeom prst="rect">
            <a:avLst/>
          </a:prstGeom>
          <a:noFill/>
          <a:ln w="9525">
            <a:noFill/>
            <a:miter lim="800000"/>
            <a:headEnd/>
            <a:tailEnd/>
          </a:ln>
        </p:spPr>
        <p:txBody>
          <a:bodyPr wrap="square">
            <a:spAutoFit/>
          </a:bodyPr>
          <a:lstStyle/>
          <a:p>
            <a:r>
              <a:rPr lang="en-US" sz="1400" dirty="0">
                <a:solidFill>
                  <a:srgbClr val="984807"/>
                </a:solidFill>
                <a:latin typeface="Arial" pitchFamily="34" charset="0"/>
                <a:ea typeface="ＭＳ Ｐゴシック" pitchFamily="34" charset="-128"/>
              </a:rPr>
              <a:t>CISE REU Site PI Meeting, Washington, D.C., March 2014</a:t>
            </a:r>
          </a:p>
        </p:txBody>
      </p:sp>
    </p:spTree>
    <p:extLst>
      <p:ext uri="{BB962C8B-B14F-4D97-AF65-F5344CB8AC3E}">
        <p14:creationId xmlns:p14="http://schemas.microsoft.com/office/powerpoint/2010/main" val="2319595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42E071-D6B5-4142-B455-CB6AA54CDFCD}" type="datetime1">
              <a:rPr lang="en-US" smtClean="0">
                <a:solidFill>
                  <a:srgbClr val="38ABED"/>
                </a:solidFill>
              </a:rPr>
              <a:pPr/>
              <a:t>9/24/2014</a:t>
            </a:fld>
            <a:endParaRPr lang="en-US">
              <a:solidFill>
                <a:srgbClr val="38ABED"/>
              </a:solidFill>
            </a:endParaRPr>
          </a:p>
        </p:txBody>
      </p:sp>
      <p:graphicFrame>
        <p:nvGraphicFramePr>
          <p:cNvPr id="3" name="Table 2"/>
          <p:cNvGraphicFramePr>
            <a:graphicFrameLocks noGrp="1"/>
          </p:cNvGraphicFramePr>
          <p:nvPr/>
        </p:nvGraphicFramePr>
        <p:xfrm>
          <a:off x="990600" y="1371601"/>
          <a:ext cx="7391400" cy="5258886"/>
        </p:xfrm>
        <a:graphic>
          <a:graphicData uri="http://schemas.openxmlformats.org/drawingml/2006/table">
            <a:tbl>
              <a:tblPr/>
              <a:tblGrid>
                <a:gridCol w="3532653"/>
                <a:gridCol w="3858747"/>
              </a:tblGrid>
              <a:tr h="993769">
                <a:tc>
                  <a:txBody>
                    <a:bodyPr/>
                    <a:lstStyle/>
                    <a:p>
                      <a:pPr algn="l" fontAlgn="b"/>
                      <a:r>
                        <a:rPr lang="en-US" sz="2800" b="1" i="0" u="none" strike="noStrike" dirty="0">
                          <a:solidFill>
                            <a:schemeClr val="bg1"/>
                          </a:solidFill>
                          <a:latin typeface="Calibri"/>
                        </a:rPr>
                        <a:t>Name of Program</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1" i="0" u="none" strike="noStrike" dirty="0">
                          <a:solidFill>
                            <a:schemeClr val="bg1"/>
                          </a:solidFill>
                          <a:latin typeface="Calibri"/>
                        </a:rPr>
                        <a:t>Solicitation Number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70216">
                <a:tc>
                  <a:txBody>
                    <a:bodyPr/>
                    <a:lstStyle/>
                    <a:p>
                      <a:pPr algn="r" fontAlgn="b"/>
                      <a:r>
                        <a:rPr lang="en-US" sz="2800" b="1" i="1" u="none" strike="noStrike" dirty="0">
                          <a:solidFill>
                            <a:schemeClr val="bg1"/>
                          </a:solidFill>
                          <a:latin typeface="Calibri"/>
                        </a:rPr>
                        <a:t>CAREER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1" i="1" u="none" strike="noStrike" dirty="0">
                          <a:solidFill>
                            <a:schemeClr val="bg1"/>
                          </a:solidFill>
                          <a:latin typeface="Calibri"/>
                        </a:rPr>
                        <a:t>NSF 11-960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70216">
                <a:tc>
                  <a:txBody>
                    <a:bodyPr/>
                    <a:lstStyle/>
                    <a:p>
                      <a:pPr algn="r" fontAlgn="b"/>
                      <a:r>
                        <a:rPr lang="en-US" sz="2800" b="1" i="0" u="none" strike="noStrike">
                          <a:solidFill>
                            <a:schemeClr val="bg1"/>
                          </a:solidFill>
                          <a:latin typeface="Calibri"/>
                        </a:rPr>
                        <a:t>REU Sites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1" i="0" u="none" strike="noStrike" dirty="0">
                          <a:solidFill>
                            <a:schemeClr val="bg1"/>
                          </a:solidFill>
                          <a:latin typeface="Calibri"/>
                        </a:rPr>
                        <a:t>NSF 13-542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70216">
                <a:tc>
                  <a:txBody>
                    <a:bodyPr/>
                    <a:lstStyle/>
                    <a:p>
                      <a:pPr algn="r" fontAlgn="b"/>
                      <a:r>
                        <a:rPr lang="en-US" sz="2800" b="1" i="0" u="none" strike="noStrike">
                          <a:solidFill>
                            <a:schemeClr val="bg1"/>
                          </a:solidFill>
                          <a:latin typeface="Calibri"/>
                        </a:rPr>
                        <a:t>EXTREEMS-QED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1" i="0" u="none" strike="noStrike" dirty="0">
                          <a:solidFill>
                            <a:schemeClr val="bg1"/>
                          </a:solidFill>
                          <a:latin typeface="Calibri"/>
                        </a:rPr>
                        <a:t>NSF 12-606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70216">
                <a:tc>
                  <a:txBody>
                    <a:bodyPr/>
                    <a:lstStyle/>
                    <a:p>
                      <a:pPr algn="r" fontAlgn="b"/>
                      <a:r>
                        <a:rPr lang="en-US" sz="2800" b="1" i="0" u="none" strike="noStrike">
                          <a:solidFill>
                            <a:schemeClr val="bg1"/>
                          </a:solidFill>
                          <a:latin typeface="Calibri"/>
                        </a:rPr>
                        <a:t>STEM-C Partnerships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1" i="0" u="none" strike="noStrike" dirty="0" smtClean="0">
                          <a:solidFill>
                            <a:schemeClr val="bg1"/>
                          </a:solidFill>
                          <a:latin typeface="Calibri"/>
                        </a:rPr>
                        <a:t>NSF</a:t>
                      </a:r>
                      <a:r>
                        <a:rPr lang="en-US" sz="2800" b="1" i="0" u="none" strike="noStrike" baseline="0" dirty="0" smtClean="0">
                          <a:solidFill>
                            <a:schemeClr val="bg1"/>
                          </a:solidFill>
                          <a:latin typeface="Calibri"/>
                        </a:rPr>
                        <a:t> </a:t>
                      </a:r>
                      <a:r>
                        <a:rPr lang="en-US" sz="2800" b="1" i="0" u="none" strike="noStrike" dirty="0" smtClean="0">
                          <a:solidFill>
                            <a:schemeClr val="bg1"/>
                          </a:solidFill>
                          <a:latin typeface="Calibri"/>
                        </a:rPr>
                        <a:t>14-522</a:t>
                      </a:r>
                      <a:endParaRPr lang="en-US" sz="2800" b="1" i="0" u="none" strike="noStrike" dirty="0">
                        <a:solidFill>
                          <a:schemeClr val="bg1"/>
                        </a:solidFill>
                        <a:latin typeface="Calibri"/>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70216">
                <a:tc>
                  <a:txBody>
                    <a:bodyPr/>
                    <a:lstStyle/>
                    <a:p>
                      <a:pPr algn="r" fontAlgn="b"/>
                      <a:r>
                        <a:rPr lang="en-US" sz="2800" b="1" i="0" u="none" strike="noStrike">
                          <a:solidFill>
                            <a:schemeClr val="bg1"/>
                          </a:solidFill>
                          <a:latin typeface="Calibri"/>
                        </a:rPr>
                        <a:t>Cyberlearning</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1" i="0" u="none" strike="noStrike" dirty="0">
                          <a:solidFill>
                            <a:schemeClr val="bg1"/>
                          </a:solidFill>
                          <a:latin typeface="Calibri"/>
                        </a:rPr>
                        <a:t>NSF 14-526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14037">
                <a:tc>
                  <a:txBody>
                    <a:bodyPr/>
                    <a:lstStyle/>
                    <a:p>
                      <a:pPr algn="r" fontAlgn="b"/>
                      <a:r>
                        <a:rPr lang="en-US" sz="2800" b="1" i="0" u="none" strike="noStrike">
                          <a:solidFill>
                            <a:schemeClr val="bg1"/>
                          </a:solidFill>
                          <a:latin typeface="Calibri"/>
                        </a:rPr>
                        <a:t>NRT (formerly CIF21 IGERT)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1" i="0" u="none" strike="noStrike" dirty="0">
                          <a:solidFill>
                            <a:schemeClr val="bg1"/>
                          </a:solidFill>
                          <a:latin typeface="Calibri"/>
                        </a:rPr>
                        <a:t>NSF 14-548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4" name="TextBox 3"/>
          <p:cNvSpPr txBox="1"/>
          <p:nvPr/>
        </p:nvSpPr>
        <p:spPr>
          <a:xfrm>
            <a:off x="990600" y="533400"/>
            <a:ext cx="6858000" cy="584775"/>
          </a:xfrm>
          <a:prstGeom prst="rect">
            <a:avLst/>
          </a:prstGeom>
          <a:noFill/>
        </p:spPr>
        <p:txBody>
          <a:bodyPr wrap="square" rtlCol="0">
            <a:spAutoFit/>
          </a:bodyPr>
          <a:lstStyle/>
          <a:p>
            <a:pPr algn="ctr"/>
            <a:r>
              <a:rPr lang="en-US" sz="3200" b="1" dirty="0" smtClean="0">
                <a:solidFill>
                  <a:schemeClr val="bg1"/>
                </a:solidFill>
              </a:rPr>
              <a:t>ACI LWD </a:t>
            </a:r>
            <a:endParaRPr lang="en-US" sz="3200" b="1" dirty="0">
              <a:solidFill>
                <a:schemeClr val="bg1"/>
              </a:solidFill>
            </a:endParaRPr>
          </a:p>
        </p:txBody>
      </p:sp>
    </p:spTree>
    <p:extLst>
      <p:ext uri="{BB962C8B-B14F-4D97-AF65-F5344CB8AC3E}">
        <p14:creationId xmlns:p14="http://schemas.microsoft.com/office/powerpoint/2010/main" val="5131098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33400"/>
            <a:ext cx="8763000" cy="1044388"/>
          </a:xfrm>
        </p:spPr>
        <p:txBody>
          <a:bodyPr/>
          <a:lstStyle/>
          <a:p>
            <a:r>
              <a:rPr lang="en-US" sz="3200" b="1" dirty="0" smtClean="0"/>
              <a:t>Current Research Context</a:t>
            </a:r>
            <a:endParaRPr lang="en-US" sz="3200" b="1" dirty="0"/>
          </a:p>
        </p:txBody>
      </p:sp>
      <p:sp>
        <p:nvSpPr>
          <p:cNvPr id="3" name="Content Placeholder 2"/>
          <p:cNvSpPr>
            <a:spLocks noGrp="1"/>
          </p:cNvSpPr>
          <p:nvPr>
            <p:ph idx="1"/>
          </p:nvPr>
        </p:nvSpPr>
        <p:spPr/>
        <p:txBody>
          <a:bodyPr/>
          <a:lstStyle/>
          <a:p>
            <a:r>
              <a:rPr lang="en-US" dirty="0" smtClean="0"/>
              <a:t>Changing practice of science:  interdisciplinary, </a:t>
            </a:r>
            <a:r>
              <a:rPr lang="en-US" dirty="0"/>
              <a:t>team-oriented, </a:t>
            </a:r>
            <a:r>
              <a:rPr lang="en-US" dirty="0" smtClean="0"/>
              <a:t>global, data intensive, complex work and data flows increasingly integrated with technology</a:t>
            </a:r>
          </a:p>
          <a:p>
            <a:r>
              <a:rPr lang="en-US" dirty="0" smtClean="0"/>
              <a:t>The power and challenges of technology: instrumenting everything; computational and data learning and workforce development; ubiquitous connectivity</a:t>
            </a:r>
          </a:p>
          <a:p>
            <a:r>
              <a:rPr lang="en-US" dirty="0" smtClean="0"/>
              <a:t>Shifting funding landscape and role for foundational research in the face of escalating global challenges</a:t>
            </a:r>
          </a:p>
          <a:p>
            <a:r>
              <a:rPr lang="en-US" dirty="0" smtClean="0"/>
              <a:t>Changing demographics: diversity, increased need for more computational and data scientists</a:t>
            </a:r>
            <a:endParaRPr lang="en-US" dirty="0"/>
          </a:p>
        </p:txBody>
      </p:sp>
      <p:sp>
        <p:nvSpPr>
          <p:cNvPr id="4" name="Date Placeholder 3"/>
          <p:cNvSpPr>
            <a:spLocks noGrp="1"/>
          </p:cNvSpPr>
          <p:nvPr>
            <p:ph type="dt" sz="half" idx="10"/>
          </p:nvPr>
        </p:nvSpPr>
        <p:spPr/>
        <p:txBody>
          <a:bodyPr/>
          <a:lstStyle/>
          <a:p>
            <a:fld id="{0DADC43B-98B5-4E18-B31C-87ACC5590D4D}" type="datetime1">
              <a:rPr lang="en-US" smtClean="0">
                <a:solidFill>
                  <a:srgbClr val="38ABED"/>
                </a:solidFill>
              </a:rPr>
              <a:t>9/24/2014</a:t>
            </a:fld>
            <a:endParaRPr lang="en-US">
              <a:solidFill>
                <a:srgbClr val="38ABED"/>
              </a:solidFill>
            </a:endParaRPr>
          </a:p>
        </p:txBody>
      </p:sp>
    </p:spTree>
    <p:extLst>
      <p:ext uri="{BB962C8B-B14F-4D97-AF65-F5344CB8AC3E}">
        <p14:creationId xmlns:p14="http://schemas.microsoft.com/office/powerpoint/2010/main" val="8787499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381000"/>
            <a:ext cx="8134350" cy="1044388"/>
          </a:xfrm>
        </p:spPr>
        <p:txBody>
          <a:bodyPr/>
          <a:lstStyle/>
          <a:p>
            <a:r>
              <a:rPr lang="en-US" sz="3200" b="1" dirty="0" smtClean="0"/>
              <a:t>Research </a:t>
            </a:r>
            <a:r>
              <a:rPr lang="en-US" sz="3200" b="1" dirty="0" err="1" smtClean="0"/>
              <a:t>Cyberinfrastructure</a:t>
            </a:r>
            <a:r>
              <a:rPr lang="en-US" sz="3200" b="1" dirty="0" smtClean="0"/>
              <a:t> Response</a:t>
            </a:r>
            <a:endParaRPr lang="en-US" sz="3200" b="1" dirty="0"/>
          </a:p>
        </p:txBody>
      </p:sp>
      <p:sp>
        <p:nvSpPr>
          <p:cNvPr id="3" name="Content Placeholder 2"/>
          <p:cNvSpPr>
            <a:spLocks noGrp="1"/>
          </p:cNvSpPr>
          <p:nvPr>
            <p:ph idx="1"/>
          </p:nvPr>
        </p:nvSpPr>
        <p:spPr>
          <a:xfrm>
            <a:off x="779463" y="1828800"/>
            <a:ext cx="7678737" cy="4208930"/>
          </a:xfrm>
        </p:spPr>
        <p:txBody>
          <a:bodyPr>
            <a:normAutofit/>
          </a:bodyPr>
          <a:lstStyle/>
          <a:p>
            <a:r>
              <a:rPr lang="en-US" sz="2400" dirty="0" smtClean="0"/>
              <a:t>Cooperating campus, national and global </a:t>
            </a:r>
            <a:r>
              <a:rPr lang="en-US" sz="2400" dirty="0" err="1" smtClean="0"/>
              <a:t>cyberinfrastructure</a:t>
            </a:r>
            <a:r>
              <a:rPr lang="en-US" sz="2400" dirty="0" smtClean="0"/>
              <a:t> at all scales</a:t>
            </a:r>
          </a:p>
          <a:p>
            <a:r>
              <a:rPr lang="en-US" sz="2400" dirty="0" smtClean="0"/>
              <a:t>Sustainability Model Development, especially for burgeoning CI areas of software and data</a:t>
            </a:r>
          </a:p>
          <a:p>
            <a:r>
              <a:rPr lang="en-US" sz="2400" dirty="0" smtClean="0"/>
              <a:t>Ubiquitous, capable, secure and facile CI access for more researchers, educators, institutions and communities </a:t>
            </a:r>
          </a:p>
          <a:p>
            <a:r>
              <a:rPr lang="en-US" sz="2400" dirty="0" smtClean="0"/>
              <a:t>Integrated Learning and Workforce Development (LWD)  for both CI creators and users</a:t>
            </a:r>
            <a:endParaRPr lang="en-US" sz="2400" dirty="0"/>
          </a:p>
        </p:txBody>
      </p:sp>
      <p:sp>
        <p:nvSpPr>
          <p:cNvPr id="4" name="Date Placeholder 3"/>
          <p:cNvSpPr>
            <a:spLocks noGrp="1"/>
          </p:cNvSpPr>
          <p:nvPr>
            <p:ph type="dt" sz="half" idx="10"/>
          </p:nvPr>
        </p:nvSpPr>
        <p:spPr/>
        <p:txBody>
          <a:bodyPr/>
          <a:lstStyle/>
          <a:p>
            <a:fld id="{0DADC43B-98B5-4E18-B31C-87ACC5590D4D}" type="datetime1">
              <a:rPr lang="en-US" smtClean="0">
                <a:solidFill>
                  <a:srgbClr val="38ABED"/>
                </a:solidFill>
              </a:rPr>
              <a:t>9/24/2014</a:t>
            </a:fld>
            <a:endParaRPr lang="en-US">
              <a:solidFill>
                <a:srgbClr val="38ABED"/>
              </a:solidFill>
            </a:endParaRPr>
          </a:p>
        </p:txBody>
      </p:sp>
    </p:spTree>
    <p:extLst>
      <p:ext uri="{BB962C8B-B14F-4D97-AF65-F5344CB8AC3E}">
        <p14:creationId xmlns:p14="http://schemas.microsoft.com/office/powerpoint/2010/main" val="27639771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4508" b="93155" l="5795" r="94702"/>
                    </a14:imgEffect>
                  </a14:imgLayer>
                </a14:imgProps>
              </a:ext>
            </a:extLst>
          </a:blip>
          <a:stretch>
            <a:fillRect/>
          </a:stretch>
        </p:blipFill>
        <p:spPr>
          <a:xfrm>
            <a:off x="2057400" y="1143004"/>
            <a:ext cx="5143500" cy="5100923"/>
          </a:xfrm>
          <a:prstGeom prst="rect">
            <a:avLst/>
          </a:prstGeom>
        </p:spPr>
      </p:pic>
      <p:sp>
        <p:nvSpPr>
          <p:cNvPr id="16" name="TextBox 15"/>
          <p:cNvSpPr txBox="1"/>
          <p:nvPr/>
        </p:nvSpPr>
        <p:spPr>
          <a:xfrm>
            <a:off x="6172200" y="1280521"/>
            <a:ext cx="2819400" cy="1154108"/>
          </a:xfrm>
          <a:prstGeom prst="rect">
            <a:avLst/>
          </a:prstGeom>
        </p:spPr>
        <p:style>
          <a:lnRef idx="1">
            <a:schemeClr val="accent3"/>
          </a:lnRef>
          <a:fillRef idx="3">
            <a:schemeClr val="accent3"/>
          </a:fillRef>
          <a:effectRef idx="2">
            <a:schemeClr val="accent3"/>
          </a:effectRef>
          <a:fontRef idx="minor">
            <a:schemeClr val="lt1"/>
          </a:fontRef>
        </p:style>
        <p:txBody>
          <a:bodyPr wrap="square" lIns="91384" tIns="45693" rIns="91384" bIns="45693" rtlCol="0">
            <a:normAutofit fontScale="92500"/>
          </a:bodyPr>
          <a:lstStyle/>
          <a:p>
            <a:pPr algn="ctr"/>
            <a:r>
              <a:rPr lang="en-US" sz="2300" b="1" i="1" dirty="0"/>
              <a:t>Provisioning</a:t>
            </a:r>
            <a:r>
              <a:rPr lang="en-US" sz="2300" b="1" dirty="0"/>
              <a:t> to create, deploy, and operate advanced CI</a:t>
            </a:r>
          </a:p>
        </p:txBody>
      </p:sp>
      <p:sp>
        <p:nvSpPr>
          <p:cNvPr id="15" name="TextBox 14"/>
          <p:cNvSpPr txBox="1"/>
          <p:nvPr/>
        </p:nvSpPr>
        <p:spPr>
          <a:xfrm>
            <a:off x="2286000" y="5156201"/>
            <a:ext cx="4724400" cy="1154108"/>
          </a:xfrm>
          <a:prstGeom prst="rect">
            <a:avLst/>
          </a:prstGeom>
        </p:spPr>
        <p:style>
          <a:lnRef idx="1">
            <a:schemeClr val="accent1"/>
          </a:lnRef>
          <a:fillRef idx="3">
            <a:schemeClr val="accent1"/>
          </a:fillRef>
          <a:effectRef idx="2">
            <a:schemeClr val="accent1"/>
          </a:effectRef>
          <a:fontRef idx="minor">
            <a:schemeClr val="lt1"/>
          </a:fontRef>
        </p:style>
        <p:txBody>
          <a:bodyPr wrap="square" lIns="91384" tIns="45693" rIns="91384" bIns="45693" rtlCol="0">
            <a:normAutofit/>
          </a:bodyPr>
          <a:lstStyle/>
          <a:p>
            <a:pPr algn="ctr"/>
            <a:r>
              <a:rPr lang="en-US" sz="2300" b="1" dirty="0" smtClean="0"/>
              <a:t>Research and Exploration of </a:t>
            </a:r>
            <a:r>
              <a:rPr lang="en-US" sz="2300" b="1" dirty="0"/>
              <a:t>future CI </a:t>
            </a:r>
            <a:r>
              <a:rPr lang="en-US" sz="2300" b="1" dirty="0" smtClean="0"/>
              <a:t>environments for science and engineering</a:t>
            </a:r>
            <a:endParaRPr lang="en-US" sz="2300" b="1" dirty="0"/>
          </a:p>
        </p:txBody>
      </p:sp>
      <p:sp>
        <p:nvSpPr>
          <p:cNvPr id="14" name="TextBox 13"/>
          <p:cNvSpPr txBox="1"/>
          <p:nvPr/>
        </p:nvSpPr>
        <p:spPr>
          <a:xfrm>
            <a:off x="152400" y="1280521"/>
            <a:ext cx="3124200" cy="1154108"/>
          </a:xfrm>
          <a:prstGeom prst="rect">
            <a:avLst/>
          </a:prstGeom>
          <a:solidFill>
            <a:srgbClr val="C0504D"/>
          </a:solidFill>
          <a:ln>
            <a:noFill/>
          </a:ln>
        </p:spPr>
        <p:style>
          <a:lnRef idx="1">
            <a:schemeClr val="accent2"/>
          </a:lnRef>
          <a:fillRef idx="3">
            <a:schemeClr val="accent2"/>
          </a:fillRef>
          <a:effectRef idx="2">
            <a:schemeClr val="accent2"/>
          </a:effectRef>
          <a:fontRef idx="minor">
            <a:schemeClr val="lt1"/>
          </a:fontRef>
        </p:style>
        <p:txBody>
          <a:bodyPr wrap="square" lIns="91384" tIns="45693" rIns="91384" bIns="45693" rtlCol="0">
            <a:normAutofit/>
          </a:bodyPr>
          <a:lstStyle/>
          <a:p>
            <a:pPr algn="ctr"/>
            <a:r>
              <a:rPr lang="en-US" sz="2300" b="1" i="1" dirty="0"/>
              <a:t>Transformative  </a:t>
            </a:r>
            <a:r>
              <a:rPr lang="en-US" sz="2300" b="1" i="1" dirty="0" smtClean="0"/>
              <a:t>CDS&amp;E  </a:t>
            </a:r>
            <a:r>
              <a:rPr lang="en-US" sz="2300" b="1" dirty="0"/>
              <a:t>to enhance discovery &amp; learning</a:t>
            </a:r>
          </a:p>
        </p:txBody>
      </p:sp>
      <p:sp>
        <p:nvSpPr>
          <p:cNvPr id="2" name="Title 1"/>
          <p:cNvSpPr>
            <a:spLocks noGrp="1"/>
          </p:cNvSpPr>
          <p:nvPr>
            <p:ph type="title"/>
          </p:nvPr>
        </p:nvSpPr>
        <p:spPr>
          <a:xfrm>
            <a:off x="0" y="-76200"/>
            <a:ext cx="9144000" cy="1143000"/>
          </a:xfrm>
        </p:spPr>
        <p:txBody>
          <a:bodyPr/>
          <a:lstStyle/>
          <a:p>
            <a:pPr algn="ctr"/>
            <a:r>
              <a:rPr lang="en-US" sz="3600" dirty="0"/>
              <a:t>Advanced Cyberinfrastructure</a:t>
            </a:r>
          </a:p>
        </p:txBody>
      </p:sp>
    </p:spTree>
    <p:extLst>
      <p:ext uri="{BB962C8B-B14F-4D97-AF65-F5344CB8AC3E}">
        <p14:creationId xmlns:p14="http://schemas.microsoft.com/office/powerpoint/2010/main" val="2488466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Thank you!</a:t>
            </a:r>
            <a:endParaRPr lang="en-US" dirty="0"/>
          </a:p>
        </p:txBody>
      </p:sp>
      <p:sp>
        <p:nvSpPr>
          <p:cNvPr id="6" name="Text Placeholder 5"/>
          <p:cNvSpPr>
            <a:spLocks noGrp="1"/>
          </p:cNvSpPr>
          <p:nvPr>
            <p:ph type="body" idx="1"/>
          </p:nvPr>
        </p:nvSpPr>
        <p:spPr>
          <a:xfrm>
            <a:off x="5029200" y="4800600"/>
            <a:ext cx="3773487" cy="1500187"/>
          </a:xfrm>
        </p:spPr>
        <p:txBody>
          <a:bodyPr/>
          <a:lstStyle/>
          <a:p>
            <a:r>
              <a:rPr lang="en-US" dirty="0" smtClean="0"/>
              <a:t>Contact Information:</a:t>
            </a:r>
          </a:p>
          <a:p>
            <a:r>
              <a:rPr lang="en-US" dirty="0" smtClean="0">
                <a:hlinkClick r:id="rId2"/>
              </a:rPr>
              <a:t>iqualter@nsf.gov</a:t>
            </a:r>
            <a:endParaRPr lang="en-US" dirty="0" smtClean="0"/>
          </a:p>
          <a:p>
            <a:r>
              <a:rPr lang="en-US" dirty="0" smtClean="0"/>
              <a:t>+1 703 292 2339</a:t>
            </a:r>
            <a:endParaRPr lang="en-US" dirty="0"/>
          </a:p>
        </p:txBody>
      </p:sp>
      <p:sp>
        <p:nvSpPr>
          <p:cNvPr id="4" name="Date Placeholder 3"/>
          <p:cNvSpPr>
            <a:spLocks noGrp="1"/>
          </p:cNvSpPr>
          <p:nvPr>
            <p:ph type="dt" sz="half" idx="10"/>
          </p:nvPr>
        </p:nvSpPr>
        <p:spPr/>
        <p:txBody>
          <a:bodyPr/>
          <a:lstStyle/>
          <a:p>
            <a:fld id="{0DADC43B-98B5-4E18-B31C-87ACC5590D4D}" type="datetime1">
              <a:rPr lang="en-US" smtClean="0">
                <a:solidFill>
                  <a:srgbClr val="38ABED"/>
                </a:solidFill>
              </a:rPr>
              <a:t>9/24/2014</a:t>
            </a:fld>
            <a:endParaRPr lang="en-US">
              <a:solidFill>
                <a:srgbClr val="38ABED"/>
              </a:solidFill>
            </a:endParaRPr>
          </a:p>
        </p:txBody>
      </p:sp>
    </p:spTree>
    <p:extLst>
      <p:ext uri="{BB962C8B-B14F-4D97-AF65-F5344CB8AC3E}">
        <p14:creationId xmlns:p14="http://schemas.microsoft.com/office/powerpoint/2010/main" val="42465397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217" y="25791"/>
            <a:ext cx="7543800" cy="1143000"/>
          </a:xfrm>
        </p:spPr>
        <p:txBody>
          <a:bodyPr>
            <a:normAutofit fontScale="90000"/>
          </a:bodyPr>
          <a:lstStyle/>
          <a:p>
            <a:r>
              <a:rPr lang="en-US" sz="2800" dirty="0" smtClean="0">
                <a:latin typeface="Calibri" panose="020F0502020204030204" pitchFamily="34" charset="0"/>
              </a:rPr>
              <a:t>ACI Mission:  To support advanced </a:t>
            </a:r>
            <a:r>
              <a:rPr lang="en-US" sz="2800" dirty="0">
                <a:latin typeface="Calibri" panose="020F0502020204030204" pitchFamily="34" charset="0"/>
              </a:rPr>
              <a:t>cyberinfrastructure to </a:t>
            </a:r>
            <a:r>
              <a:rPr lang="en-US" sz="2800" u="sng" dirty="0" smtClean="0">
                <a:latin typeface="Calibri" panose="020F0502020204030204" pitchFamily="34" charset="0"/>
              </a:rPr>
              <a:t>accelerate</a:t>
            </a:r>
            <a:r>
              <a:rPr lang="en-US" sz="2800" dirty="0" smtClean="0">
                <a:latin typeface="Calibri" panose="020F0502020204030204" pitchFamily="34" charset="0"/>
              </a:rPr>
              <a:t> </a:t>
            </a:r>
            <a:r>
              <a:rPr lang="en-US" sz="2800" dirty="0">
                <a:latin typeface="Calibri" panose="020F0502020204030204" pitchFamily="34" charset="0"/>
              </a:rPr>
              <a:t>discovery and innovation </a:t>
            </a:r>
            <a:r>
              <a:rPr lang="en-US" sz="2800" u="sng" dirty="0">
                <a:latin typeface="Calibri" panose="020F0502020204030204" pitchFamily="34" charset="0"/>
              </a:rPr>
              <a:t>across all disciplines</a:t>
            </a:r>
          </a:p>
        </p:txBody>
      </p:sp>
      <p:pic>
        <p:nvPicPr>
          <p:cNvPr id="3074" name="Picture 2" descr="F:\SC10\SC13\pasteur's quadra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915" y="1466836"/>
            <a:ext cx="3526202" cy="2724164"/>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2667000" y="1828800"/>
            <a:ext cx="1219200" cy="1981200"/>
          </a:xfrm>
          <a:prstGeom prst="ellips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6" name="Rectangle 31" descr="box"/>
          <p:cNvSpPr>
            <a:spLocks noChangeArrowheads="1"/>
          </p:cNvSpPr>
          <p:nvPr/>
        </p:nvSpPr>
        <p:spPr bwMode="auto">
          <a:xfrm>
            <a:off x="6236311" y="4267200"/>
            <a:ext cx="2576800" cy="544513"/>
          </a:xfrm>
          <a:prstGeom prst="rect">
            <a:avLst/>
          </a:prstGeom>
          <a:solidFill>
            <a:srgbClr val="800000"/>
          </a:solidFill>
          <a:ln w="9525">
            <a:solidFill>
              <a:schemeClr val="tx1"/>
            </a:solidFill>
            <a:miter lim="800000"/>
            <a:headEnd/>
            <a:tailEnd/>
          </a:ln>
        </p:spPr>
        <p:txBody>
          <a:bodyPr lIns="91440" tIns="45720" rIns="91440" bIns="45720">
            <a:prstTxWarp prst="textNoShape">
              <a:avLst/>
            </a:prstTxWarp>
          </a:bodyPr>
          <a:lstStyle/>
          <a:p>
            <a:pPr fontAlgn="auto">
              <a:spcBef>
                <a:spcPts val="0"/>
              </a:spcBef>
              <a:spcAft>
                <a:spcPts val="0"/>
              </a:spcAft>
            </a:pPr>
            <a:endParaRPr lang="en-US" sz="1600" dirty="0">
              <a:solidFill>
                <a:prstClr val="white"/>
              </a:solidFill>
              <a:latin typeface="Calibri"/>
            </a:endParaRPr>
          </a:p>
        </p:txBody>
      </p:sp>
      <p:sp>
        <p:nvSpPr>
          <p:cNvPr id="20" name="Rectangle 38"/>
          <p:cNvSpPr>
            <a:spLocks noChangeArrowheads="1"/>
          </p:cNvSpPr>
          <p:nvPr/>
        </p:nvSpPr>
        <p:spPr bwMode="auto">
          <a:xfrm>
            <a:off x="6249011" y="4914900"/>
            <a:ext cx="2564100" cy="544513"/>
          </a:xfrm>
          <a:prstGeom prst="rect">
            <a:avLst/>
          </a:prstGeom>
          <a:solidFill>
            <a:srgbClr val="800000"/>
          </a:solidFill>
          <a:ln w="9525">
            <a:solidFill>
              <a:schemeClr val="tx1"/>
            </a:solidFill>
            <a:miter lim="800000"/>
            <a:headEnd/>
            <a:tailEnd/>
          </a:ln>
        </p:spPr>
        <p:txBody>
          <a:bodyPr lIns="91440" tIns="45720" rIns="91440" bIns="45720">
            <a:prstTxWarp prst="textNoShape">
              <a:avLst/>
            </a:prstTxWarp>
          </a:bodyPr>
          <a:lstStyle/>
          <a:p>
            <a:pPr fontAlgn="auto">
              <a:spcBef>
                <a:spcPts val="0"/>
              </a:spcBef>
              <a:spcAft>
                <a:spcPts val="0"/>
              </a:spcAft>
            </a:pPr>
            <a:endParaRPr lang="en-US" sz="1600" dirty="0">
              <a:solidFill>
                <a:prstClr val="white"/>
              </a:solidFill>
              <a:latin typeface="Calibri"/>
            </a:endParaRPr>
          </a:p>
        </p:txBody>
      </p:sp>
      <p:sp>
        <p:nvSpPr>
          <p:cNvPr id="6" name="Rectangle 2" descr="box"/>
          <p:cNvSpPr>
            <a:spLocks noChangeArrowheads="1"/>
          </p:cNvSpPr>
          <p:nvPr/>
        </p:nvSpPr>
        <p:spPr bwMode="auto">
          <a:xfrm>
            <a:off x="3174310" y="4927599"/>
            <a:ext cx="2760375" cy="544513"/>
          </a:xfrm>
          <a:prstGeom prst="rect">
            <a:avLst/>
          </a:prstGeom>
          <a:solidFill>
            <a:srgbClr val="800000"/>
          </a:solidFill>
          <a:ln w="12700">
            <a:solidFill>
              <a:schemeClr val="tx1"/>
            </a:solidFill>
            <a:miter lim="800000"/>
            <a:headEnd/>
            <a:tailEnd/>
          </a:ln>
        </p:spPr>
        <p:txBody>
          <a:bodyPr lIns="91440" tIns="45720" rIns="91440" bIns="45720">
            <a:prstTxWarp prst="textNoShape">
              <a:avLst/>
            </a:prstTxWarp>
          </a:bodyPr>
          <a:lstStyle/>
          <a:p>
            <a:pPr fontAlgn="auto">
              <a:spcBef>
                <a:spcPts val="0"/>
              </a:spcBef>
              <a:spcAft>
                <a:spcPts val="0"/>
              </a:spcAft>
            </a:pPr>
            <a:r>
              <a:rPr lang="en-US" sz="1300" b="1" dirty="0">
                <a:solidFill>
                  <a:prstClr val="white"/>
                </a:solidFill>
                <a:latin typeface="Calibri"/>
              </a:rPr>
              <a:t>Computer and Information Science and Engineering Directorate</a:t>
            </a:r>
          </a:p>
        </p:txBody>
      </p:sp>
      <p:sp>
        <p:nvSpPr>
          <p:cNvPr id="10" name="Line 18"/>
          <p:cNvSpPr>
            <a:spLocks noChangeShapeType="1"/>
          </p:cNvSpPr>
          <p:nvPr/>
        </p:nvSpPr>
        <p:spPr bwMode="auto">
          <a:xfrm flipV="1">
            <a:off x="6088675" y="4540249"/>
            <a:ext cx="1587" cy="647700"/>
          </a:xfrm>
          <a:prstGeom prst="line">
            <a:avLst/>
          </a:prstGeom>
          <a:noFill/>
          <a:ln w="12700">
            <a:solidFill>
              <a:schemeClr val="tx1"/>
            </a:solidFill>
            <a:round/>
            <a:headEnd/>
            <a:tailEnd/>
          </a:ln>
        </p:spPr>
        <p:txBody>
          <a:bodyPr lIns="91440" tIns="45720" rIns="91440" bIns="45720">
            <a:prstTxWarp prst="textNoShape">
              <a:avLst/>
            </a:prstTxWarp>
          </a:bodyPr>
          <a:lstStyle/>
          <a:p>
            <a:pPr fontAlgn="auto">
              <a:spcBef>
                <a:spcPts val="0"/>
              </a:spcBef>
              <a:spcAft>
                <a:spcPts val="0"/>
              </a:spcAft>
            </a:pPr>
            <a:endParaRPr lang="en-US" sz="1600" dirty="0">
              <a:solidFill>
                <a:prstClr val="white"/>
              </a:solidFill>
              <a:latin typeface="Calibri"/>
            </a:endParaRPr>
          </a:p>
        </p:txBody>
      </p:sp>
      <p:sp>
        <p:nvSpPr>
          <p:cNvPr id="11" name="Line 20"/>
          <p:cNvSpPr>
            <a:spLocks noChangeShapeType="1"/>
          </p:cNvSpPr>
          <p:nvPr/>
        </p:nvSpPr>
        <p:spPr bwMode="auto">
          <a:xfrm flipV="1">
            <a:off x="6088675" y="5187950"/>
            <a:ext cx="1587" cy="646113"/>
          </a:xfrm>
          <a:prstGeom prst="line">
            <a:avLst/>
          </a:prstGeom>
          <a:noFill/>
          <a:ln w="12700">
            <a:solidFill>
              <a:schemeClr val="tx1"/>
            </a:solidFill>
            <a:round/>
            <a:headEnd/>
            <a:tailEnd/>
          </a:ln>
        </p:spPr>
        <p:txBody>
          <a:bodyPr lIns="91440" tIns="45720" rIns="91440" bIns="45720">
            <a:prstTxWarp prst="textNoShape">
              <a:avLst/>
            </a:prstTxWarp>
          </a:bodyPr>
          <a:lstStyle/>
          <a:p>
            <a:pPr fontAlgn="auto">
              <a:spcBef>
                <a:spcPts val="0"/>
              </a:spcBef>
              <a:spcAft>
                <a:spcPts val="0"/>
              </a:spcAft>
            </a:pPr>
            <a:endParaRPr lang="en-US" sz="1600" dirty="0">
              <a:solidFill>
                <a:prstClr val="white"/>
              </a:solidFill>
              <a:latin typeface="Calibri"/>
            </a:endParaRPr>
          </a:p>
        </p:txBody>
      </p:sp>
      <p:sp>
        <p:nvSpPr>
          <p:cNvPr id="12" name="Line 22"/>
          <p:cNvSpPr>
            <a:spLocks noChangeShapeType="1"/>
          </p:cNvSpPr>
          <p:nvPr/>
        </p:nvSpPr>
        <p:spPr bwMode="auto">
          <a:xfrm flipH="1" flipV="1">
            <a:off x="6088674" y="5834061"/>
            <a:ext cx="1" cy="647701"/>
          </a:xfrm>
          <a:prstGeom prst="line">
            <a:avLst/>
          </a:prstGeom>
          <a:noFill/>
          <a:ln w="12700">
            <a:solidFill>
              <a:schemeClr val="tx1"/>
            </a:solidFill>
            <a:round/>
            <a:headEnd/>
            <a:tailEnd/>
          </a:ln>
        </p:spPr>
        <p:txBody>
          <a:bodyPr lIns="91440" tIns="45720" rIns="91440" bIns="45720">
            <a:prstTxWarp prst="textNoShape">
              <a:avLst/>
            </a:prstTxWarp>
          </a:bodyPr>
          <a:lstStyle/>
          <a:p>
            <a:pPr fontAlgn="auto">
              <a:spcBef>
                <a:spcPts val="0"/>
              </a:spcBef>
              <a:spcAft>
                <a:spcPts val="0"/>
              </a:spcAft>
            </a:pPr>
            <a:endParaRPr lang="en-US" sz="1600" dirty="0">
              <a:solidFill>
                <a:prstClr val="white"/>
              </a:solidFill>
              <a:latin typeface="Calibri"/>
            </a:endParaRPr>
          </a:p>
        </p:txBody>
      </p:sp>
      <p:sp>
        <p:nvSpPr>
          <p:cNvPr id="13" name="Rectangle 26"/>
          <p:cNvSpPr>
            <a:spLocks noChangeArrowheads="1"/>
          </p:cNvSpPr>
          <p:nvPr/>
        </p:nvSpPr>
        <p:spPr bwMode="auto">
          <a:xfrm>
            <a:off x="3174309" y="4267200"/>
            <a:ext cx="2765139" cy="544513"/>
          </a:xfrm>
          <a:prstGeom prst="rect">
            <a:avLst/>
          </a:prstGeom>
          <a:solidFill>
            <a:srgbClr val="800000"/>
          </a:solidFill>
          <a:ln w="9525">
            <a:solidFill>
              <a:schemeClr val="tx1"/>
            </a:solidFill>
            <a:miter lim="800000"/>
            <a:headEnd/>
            <a:tailEnd/>
          </a:ln>
        </p:spPr>
        <p:txBody>
          <a:bodyPr lIns="91440" tIns="45720" rIns="91440" bIns="45720">
            <a:prstTxWarp prst="textNoShape">
              <a:avLst/>
            </a:prstTxWarp>
          </a:bodyPr>
          <a:lstStyle/>
          <a:p>
            <a:pPr fontAlgn="auto">
              <a:spcBef>
                <a:spcPts val="0"/>
              </a:spcBef>
              <a:spcAft>
                <a:spcPts val="0"/>
              </a:spcAft>
            </a:pPr>
            <a:endParaRPr lang="en-US" sz="1600" dirty="0">
              <a:solidFill>
                <a:prstClr val="white"/>
              </a:solidFill>
              <a:latin typeface="Calibri"/>
            </a:endParaRPr>
          </a:p>
        </p:txBody>
      </p:sp>
      <p:sp>
        <p:nvSpPr>
          <p:cNvPr id="14" name="Rectangle 28"/>
          <p:cNvSpPr>
            <a:spLocks noChangeArrowheads="1"/>
          </p:cNvSpPr>
          <p:nvPr/>
        </p:nvSpPr>
        <p:spPr bwMode="auto">
          <a:xfrm>
            <a:off x="3269714" y="4412755"/>
            <a:ext cx="2664971" cy="200055"/>
          </a:xfrm>
          <a:prstGeom prst="rect">
            <a:avLst/>
          </a:prstGeom>
          <a:noFill/>
          <a:ln w="9525">
            <a:noFill/>
            <a:miter lim="800000"/>
            <a:headEnd/>
            <a:tailEnd/>
          </a:ln>
        </p:spPr>
        <p:txBody>
          <a:bodyPr wrap="square" lIns="0" tIns="0" rIns="0" bIns="0">
            <a:prstTxWarp prst="textNoShape">
              <a:avLst/>
            </a:prstTxWarp>
            <a:spAutoFit/>
          </a:bodyPr>
          <a:lstStyle/>
          <a:p>
            <a:pPr fontAlgn="auto">
              <a:spcBef>
                <a:spcPts val="0"/>
              </a:spcBef>
              <a:spcAft>
                <a:spcPts val="0"/>
              </a:spcAft>
            </a:pPr>
            <a:r>
              <a:rPr lang="en-US" sz="1300" b="1" dirty="0">
                <a:solidFill>
                  <a:prstClr val="white"/>
                </a:solidFill>
                <a:latin typeface="Calibri"/>
              </a:rPr>
              <a:t>Biological </a:t>
            </a:r>
            <a:r>
              <a:rPr lang="en-US" sz="1300" b="1" dirty="0" smtClean="0">
                <a:solidFill>
                  <a:prstClr val="white"/>
                </a:solidFill>
                <a:latin typeface="Calibri"/>
              </a:rPr>
              <a:t>Sciences </a:t>
            </a:r>
            <a:r>
              <a:rPr lang="en-US" sz="1300" b="1" dirty="0">
                <a:solidFill>
                  <a:prstClr val="white"/>
                </a:solidFill>
                <a:latin typeface="Calibri"/>
              </a:rPr>
              <a:t>Directorate</a:t>
            </a:r>
            <a:endParaRPr lang="en-US" sz="1300" b="1" baseline="-25000" dirty="0">
              <a:solidFill>
                <a:prstClr val="white"/>
              </a:solidFill>
              <a:latin typeface="Calibri"/>
            </a:endParaRPr>
          </a:p>
        </p:txBody>
      </p:sp>
      <p:sp>
        <p:nvSpPr>
          <p:cNvPr id="15" name="Rectangle 30" descr="box"/>
          <p:cNvSpPr>
            <a:spLocks noChangeArrowheads="1"/>
          </p:cNvSpPr>
          <p:nvPr/>
        </p:nvSpPr>
        <p:spPr bwMode="auto">
          <a:xfrm>
            <a:off x="3174309" y="4267200"/>
            <a:ext cx="2765139" cy="544513"/>
          </a:xfrm>
          <a:prstGeom prst="rect">
            <a:avLst/>
          </a:prstGeom>
          <a:noFill/>
          <a:ln w="12700">
            <a:solidFill>
              <a:schemeClr val="tx1"/>
            </a:solidFill>
            <a:miter lim="800000"/>
            <a:headEnd/>
            <a:tailEnd/>
          </a:ln>
        </p:spPr>
        <p:txBody>
          <a:bodyPr lIns="91440" tIns="45720" rIns="91440" bIns="45720">
            <a:prstTxWarp prst="textNoShape">
              <a:avLst/>
            </a:prstTxWarp>
          </a:bodyPr>
          <a:lstStyle/>
          <a:p>
            <a:pPr fontAlgn="auto">
              <a:spcBef>
                <a:spcPts val="0"/>
              </a:spcBef>
              <a:spcAft>
                <a:spcPts val="0"/>
              </a:spcAft>
            </a:pPr>
            <a:endParaRPr lang="en-US" sz="1600" dirty="0">
              <a:solidFill>
                <a:prstClr val="white"/>
              </a:solidFill>
              <a:latin typeface="Calibri"/>
            </a:endParaRPr>
          </a:p>
        </p:txBody>
      </p:sp>
      <p:grpSp>
        <p:nvGrpSpPr>
          <p:cNvPr id="17" name="Group 32"/>
          <p:cNvGrpSpPr>
            <a:grpSpLocks/>
          </p:cNvGrpSpPr>
          <p:nvPr/>
        </p:nvGrpSpPr>
        <p:grpSpPr bwMode="auto">
          <a:xfrm>
            <a:off x="6322037" y="4352925"/>
            <a:ext cx="2309813" cy="400050"/>
            <a:chOff x="3200" y="2034"/>
            <a:chExt cx="1455" cy="252"/>
          </a:xfrm>
        </p:grpSpPr>
        <p:sp>
          <p:nvSpPr>
            <p:cNvPr id="18" name="Rectangle 33"/>
            <p:cNvSpPr>
              <a:spLocks noChangeArrowheads="1"/>
            </p:cNvSpPr>
            <p:nvPr/>
          </p:nvSpPr>
          <p:spPr bwMode="auto">
            <a:xfrm>
              <a:off x="3200" y="2034"/>
              <a:ext cx="1455" cy="252"/>
            </a:xfrm>
            <a:prstGeom prst="rect">
              <a:avLst/>
            </a:prstGeom>
            <a:noFill/>
            <a:ln w="9525">
              <a:noFill/>
              <a:miter lim="800000"/>
              <a:headEnd/>
              <a:tailEnd/>
            </a:ln>
          </p:spPr>
          <p:txBody>
            <a:bodyPr wrap="none" lIns="0" tIns="0" rIns="0" bIns="0">
              <a:prstTxWarp prst="textNoShape">
                <a:avLst/>
              </a:prstTxWarp>
              <a:spAutoFit/>
            </a:bodyPr>
            <a:lstStyle/>
            <a:p>
              <a:pPr fontAlgn="auto">
                <a:spcBef>
                  <a:spcPts val="0"/>
                </a:spcBef>
                <a:spcAft>
                  <a:spcPts val="0"/>
                </a:spcAft>
              </a:pPr>
              <a:r>
                <a:rPr lang="en-US" sz="1300" b="1" dirty="0">
                  <a:solidFill>
                    <a:prstClr val="white"/>
                  </a:solidFill>
                  <a:latin typeface="Calibri"/>
                </a:rPr>
                <a:t>Mathematical </a:t>
              </a:r>
              <a:r>
                <a:rPr lang="en-US" sz="1300" dirty="0">
                  <a:solidFill>
                    <a:prstClr val="white"/>
                  </a:solidFill>
                  <a:latin typeface="Calibri"/>
                </a:rPr>
                <a:t>&amp; Physical Sciences</a:t>
              </a:r>
              <a:endParaRPr lang="en-US" sz="1300" baseline="-25000" dirty="0">
                <a:solidFill>
                  <a:prstClr val="white"/>
                </a:solidFill>
                <a:latin typeface="Calibri"/>
              </a:endParaRPr>
            </a:p>
            <a:p>
              <a:pPr fontAlgn="auto">
                <a:spcBef>
                  <a:spcPts val="0"/>
                </a:spcBef>
                <a:spcAft>
                  <a:spcPts val="0"/>
                </a:spcAft>
              </a:pPr>
              <a:r>
                <a:rPr lang="en-US" sz="1300" dirty="0">
                  <a:solidFill>
                    <a:prstClr val="white"/>
                  </a:solidFill>
                  <a:latin typeface="Calibri"/>
                </a:rPr>
                <a:t>Directorate</a:t>
              </a:r>
              <a:endParaRPr lang="en-US" sz="1300" b="1" baseline="-25000" dirty="0">
                <a:solidFill>
                  <a:prstClr val="white"/>
                </a:solidFill>
                <a:latin typeface="Calibri"/>
              </a:endParaRPr>
            </a:p>
          </p:txBody>
        </p:sp>
        <p:sp>
          <p:nvSpPr>
            <p:cNvPr id="19" name="Rectangle 34"/>
            <p:cNvSpPr>
              <a:spLocks noChangeArrowheads="1"/>
            </p:cNvSpPr>
            <p:nvPr/>
          </p:nvSpPr>
          <p:spPr bwMode="auto">
            <a:xfrm>
              <a:off x="3576" y="2177"/>
              <a:ext cx="0" cy="103"/>
            </a:xfrm>
            <a:prstGeom prst="rect">
              <a:avLst/>
            </a:prstGeom>
            <a:noFill/>
            <a:ln w="9525">
              <a:noFill/>
              <a:miter lim="800000"/>
              <a:headEnd/>
              <a:tailEnd/>
            </a:ln>
          </p:spPr>
          <p:txBody>
            <a:bodyPr wrap="none" lIns="0" tIns="0" rIns="0" bIns="0">
              <a:prstTxWarp prst="textNoShape">
                <a:avLst/>
              </a:prstTxWarp>
              <a:spAutoFit/>
            </a:bodyPr>
            <a:lstStyle/>
            <a:p>
              <a:pPr fontAlgn="auto">
                <a:spcBef>
                  <a:spcPts val="0"/>
                </a:spcBef>
                <a:spcAft>
                  <a:spcPts val="0"/>
                </a:spcAft>
              </a:pPr>
              <a:endParaRPr lang="en-US" sz="1600" b="1" baseline="-25000" dirty="0">
                <a:solidFill>
                  <a:prstClr val="white"/>
                </a:solidFill>
                <a:latin typeface="Calibri"/>
              </a:endParaRPr>
            </a:p>
          </p:txBody>
        </p:sp>
      </p:grpSp>
      <p:grpSp>
        <p:nvGrpSpPr>
          <p:cNvPr id="21" name="Group 39"/>
          <p:cNvGrpSpPr>
            <a:grpSpLocks/>
          </p:cNvGrpSpPr>
          <p:nvPr/>
        </p:nvGrpSpPr>
        <p:grpSpPr bwMode="auto">
          <a:xfrm>
            <a:off x="6377607" y="4953011"/>
            <a:ext cx="2078040" cy="436564"/>
            <a:chOff x="3324" y="2412"/>
            <a:chExt cx="1309" cy="275"/>
          </a:xfrm>
        </p:grpSpPr>
        <p:sp>
          <p:nvSpPr>
            <p:cNvPr id="22" name="Rectangle 40"/>
            <p:cNvSpPr>
              <a:spLocks noChangeArrowheads="1"/>
            </p:cNvSpPr>
            <p:nvPr/>
          </p:nvSpPr>
          <p:spPr bwMode="auto">
            <a:xfrm>
              <a:off x="3324" y="2412"/>
              <a:ext cx="1309" cy="252"/>
            </a:xfrm>
            <a:prstGeom prst="rect">
              <a:avLst/>
            </a:prstGeom>
            <a:noFill/>
            <a:ln w="9525">
              <a:noFill/>
              <a:miter lim="800000"/>
              <a:headEnd/>
              <a:tailEnd/>
            </a:ln>
          </p:spPr>
          <p:txBody>
            <a:bodyPr wrap="none" lIns="0" tIns="0" rIns="0" bIns="0">
              <a:prstTxWarp prst="textNoShape">
                <a:avLst/>
              </a:prstTxWarp>
              <a:spAutoFit/>
            </a:bodyPr>
            <a:lstStyle/>
            <a:p>
              <a:pPr fontAlgn="auto">
                <a:spcBef>
                  <a:spcPts val="0"/>
                </a:spcBef>
                <a:spcAft>
                  <a:spcPts val="0"/>
                </a:spcAft>
              </a:pPr>
              <a:r>
                <a:rPr lang="en-US" sz="1300" b="1" dirty="0">
                  <a:solidFill>
                    <a:prstClr val="white"/>
                  </a:solidFill>
                  <a:latin typeface="Calibri"/>
                </a:rPr>
                <a:t>Social, Behavioral </a:t>
              </a:r>
              <a:r>
                <a:rPr lang="en-US" sz="1300" dirty="0">
                  <a:solidFill>
                    <a:prstClr val="white"/>
                  </a:solidFill>
                  <a:latin typeface="Calibri"/>
                </a:rPr>
                <a:t>&amp; Economic </a:t>
              </a:r>
            </a:p>
            <a:p>
              <a:pPr fontAlgn="auto">
                <a:spcBef>
                  <a:spcPts val="0"/>
                </a:spcBef>
                <a:spcAft>
                  <a:spcPts val="0"/>
                </a:spcAft>
              </a:pPr>
              <a:r>
                <a:rPr lang="en-US" sz="1300" dirty="0">
                  <a:solidFill>
                    <a:prstClr val="white"/>
                  </a:solidFill>
                  <a:latin typeface="Calibri"/>
                </a:rPr>
                <a:t>Sciences </a:t>
              </a:r>
              <a:r>
                <a:rPr lang="en-US" sz="1300" dirty="0" smtClean="0">
                  <a:solidFill>
                    <a:prstClr val="white"/>
                  </a:solidFill>
                  <a:latin typeface="Calibri"/>
                </a:rPr>
                <a:t>Directorate</a:t>
              </a:r>
              <a:endParaRPr lang="en-US" sz="1300" baseline="-25000" dirty="0">
                <a:solidFill>
                  <a:prstClr val="white"/>
                </a:solidFill>
                <a:latin typeface="Calibri"/>
              </a:endParaRPr>
            </a:p>
          </p:txBody>
        </p:sp>
        <p:sp>
          <p:nvSpPr>
            <p:cNvPr id="23" name="Rectangle 41"/>
            <p:cNvSpPr>
              <a:spLocks noChangeArrowheads="1"/>
            </p:cNvSpPr>
            <p:nvPr/>
          </p:nvSpPr>
          <p:spPr bwMode="auto">
            <a:xfrm>
              <a:off x="3625" y="2584"/>
              <a:ext cx="0" cy="103"/>
            </a:xfrm>
            <a:prstGeom prst="rect">
              <a:avLst/>
            </a:prstGeom>
            <a:noFill/>
            <a:ln w="9525">
              <a:noFill/>
              <a:miter lim="800000"/>
              <a:headEnd/>
              <a:tailEnd/>
            </a:ln>
          </p:spPr>
          <p:txBody>
            <a:bodyPr wrap="none" lIns="0" tIns="0" rIns="0" bIns="0">
              <a:prstTxWarp prst="textNoShape">
                <a:avLst/>
              </a:prstTxWarp>
              <a:spAutoFit/>
            </a:bodyPr>
            <a:lstStyle/>
            <a:p>
              <a:pPr fontAlgn="auto">
                <a:spcBef>
                  <a:spcPts val="0"/>
                </a:spcBef>
                <a:spcAft>
                  <a:spcPts val="0"/>
                </a:spcAft>
              </a:pPr>
              <a:endParaRPr lang="en-US" sz="1600" b="1" baseline="-25000" dirty="0">
                <a:solidFill>
                  <a:prstClr val="white"/>
                </a:solidFill>
                <a:latin typeface="Calibri"/>
              </a:endParaRPr>
            </a:p>
          </p:txBody>
        </p:sp>
      </p:grpSp>
      <p:sp>
        <p:nvSpPr>
          <p:cNvPr id="24" name="Rectangle 43"/>
          <p:cNvSpPr>
            <a:spLocks noChangeArrowheads="1"/>
          </p:cNvSpPr>
          <p:nvPr/>
        </p:nvSpPr>
        <p:spPr bwMode="auto">
          <a:xfrm>
            <a:off x="3174310" y="5562600"/>
            <a:ext cx="2765138" cy="544513"/>
          </a:xfrm>
          <a:prstGeom prst="rect">
            <a:avLst/>
          </a:prstGeom>
          <a:solidFill>
            <a:srgbClr val="800000"/>
          </a:solidFill>
          <a:ln w="9525">
            <a:solidFill>
              <a:schemeClr val="tx1"/>
            </a:solidFill>
            <a:miter lim="800000"/>
            <a:headEnd/>
            <a:tailEnd/>
          </a:ln>
        </p:spPr>
        <p:txBody>
          <a:bodyPr lIns="91440" tIns="45720" rIns="91440" bIns="45720">
            <a:prstTxWarp prst="textNoShape">
              <a:avLst/>
            </a:prstTxWarp>
          </a:bodyPr>
          <a:lstStyle/>
          <a:p>
            <a:pPr fontAlgn="auto">
              <a:spcBef>
                <a:spcPts val="0"/>
              </a:spcBef>
              <a:spcAft>
                <a:spcPts val="0"/>
              </a:spcAft>
            </a:pPr>
            <a:r>
              <a:rPr lang="en-US" sz="1300" dirty="0">
                <a:solidFill>
                  <a:prstClr val="white"/>
                </a:solidFill>
                <a:latin typeface="Calibri"/>
              </a:rPr>
              <a:t>Education &amp; Human Resources Directorate</a:t>
            </a:r>
          </a:p>
        </p:txBody>
      </p:sp>
      <p:sp>
        <p:nvSpPr>
          <p:cNvPr id="26" name="Rectangle 50"/>
          <p:cNvSpPr>
            <a:spLocks noChangeArrowheads="1"/>
          </p:cNvSpPr>
          <p:nvPr/>
        </p:nvSpPr>
        <p:spPr bwMode="auto">
          <a:xfrm>
            <a:off x="3174309" y="6210300"/>
            <a:ext cx="2765139" cy="544513"/>
          </a:xfrm>
          <a:prstGeom prst="rect">
            <a:avLst/>
          </a:prstGeom>
          <a:solidFill>
            <a:srgbClr val="800000"/>
          </a:solidFill>
          <a:ln w="9525">
            <a:solidFill>
              <a:schemeClr val="tx1"/>
            </a:solidFill>
            <a:miter lim="800000"/>
            <a:headEnd/>
            <a:tailEnd/>
          </a:ln>
        </p:spPr>
        <p:txBody>
          <a:bodyPr lIns="91440" tIns="45720" rIns="91440" bIns="45720">
            <a:prstTxWarp prst="textNoShape">
              <a:avLst/>
            </a:prstTxWarp>
          </a:bodyPr>
          <a:lstStyle/>
          <a:p>
            <a:pPr fontAlgn="auto">
              <a:spcBef>
                <a:spcPts val="0"/>
              </a:spcBef>
              <a:spcAft>
                <a:spcPts val="0"/>
              </a:spcAft>
            </a:pPr>
            <a:r>
              <a:rPr lang="en-US" sz="1300" dirty="0">
                <a:solidFill>
                  <a:prstClr val="white"/>
                </a:solidFill>
                <a:latin typeface="Calibri"/>
              </a:rPr>
              <a:t>Engineering Directorate</a:t>
            </a:r>
          </a:p>
        </p:txBody>
      </p:sp>
      <p:sp>
        <p:nvSpPr>
          <p:cNvPr id="27" name="Rectangle 52" descr="box"/>
          <p:cNvSpPr>
            <a:spLocks noChangeArrowheads="1"/>
          </p:cNvSpPr>
          <p:nvPr/>
        </p:nvSpPr>
        <p:spPr bwMode="auto">
          <a:xfrm>
            <a:off x="3174309" y="6210300"/>
            <a:ext cx="2765139" cy="544513"/>
          </a:xfrm>
          <a:prstGeom prst="rect">
            <a:avLst/>
          </a:prstGeom>
          <a:noFill/>
          <a:ln w="12700">
            <a:solidFill>
              <a:schemeClr val="tx1"/>
            </a:solidFill>
            <a:miter lim="800000"/>
            <a:headEnd/>
            <a:tailEnd/>
          </a:ln>
        </p:spPr>
        <p:txBody>
          <a:bodyPr lIns="91440" tIns="45720" rIns="91440" bIns="45720">
            <a:prstTxWarp prst="textNoShape">
              <a:avLst/>
            </a:prstTxWarp>
          </a:bodyPr>
          <a:lstStyle/>
          <a:p>
            <a:pPr fontAlgn="auto">
              <a:spcBef>
                <a:spcPts val="0"/>
              </a:spcBef>
              <a:spcAft>
                <a:spcPts val="0"/>
              </a:spcAft>
            </a:pPr>
            <a:endParaRPr lang="en-US" sz="1600" dirty="0">
              <a:solidFill>
                <a:prstClr val="white"/>
              </a:solidFill>
              <a:latin typeface="Calibri"/>
            </a:endParaRPr>
          </a:p>
        </p:txBody>
      </p:sp>
      <p:sp>
        <p:nvSpPr>
          <p:cNvPr id="36" name="Line 9"/>
          <p:cNvSpPr>
            <a:spLocks noChangeShapeType="1"/>
          </p:cNvSpPr>
          <p:nvPr/>
        </p:nvSpPr>
        <p:spPr bwMode="auto">
          <a:xfrm>
            <a:off x="5939449" y="4540250"/>
            <a:ext cx="149225" cy="1588"/>
          </a:xfrm>
          <a:prstGeom prst="line">
            <a:avLst/>
          </a:prstGeom>
          <a:noFill/>
          <a:ln w="25400">
            <a:solidFill>
              <a:schemeClr val="tx1"/>
            </a:solidFill>
            <a:round/>
            <a:headEnd/>
            <a:tailEnd/>
          </a:ln>
        </p:spPr>
        <p:txBody>
          <a:bodyPr>
            <a:prstTxWarp prst="textNoShape">
              <a:avLst/>
            </a:prstTxWarp>
          </a:bodyPr>
          <a:lstStyle/>
          <a:p>
            <a:pPr fontAlgn="auto">
              <a:spcBef>
                <a:spcPts val="0"/>
              </a:spcBef>
              <a:spcAft>
                <a:spcPts val="0"/>
              </a:spcAft>
            </a:pPr>
            <a:endParaRPr lang="en-US" sz="1600" dirty="0">
              <a:solidFill>
                <a:prstClr val="white"/>
              </a:solidFill>
              <a:latin typeface="Calibri"/>
            </a:endParaRPr>
          </a:p>
        </p:txBody>
      </p:sp>
      <p:sp>
        <p:nvSpPr>
          <p:cNvPr id="37" name="Line 10"/>
          <p:cNvSpPr>
            <a:spLocks noChangeShapeType="1"/>
          </p:cNvSpPr>
          <p:nvPr/>
        </p:nvSpPr>
        <p:spPr bwMode="auto">
          <a:xfrm>
            <a:off x="6088674" y="4540250"/>
            <a:ext cx="147637" cy="1588"/>
          </a:xfrm>
          <a:prstGeom prst="line">
            <a:avLst/>
          </a:prstGeom>
          <a:noFill/>
          <a:ln w="25400">
            <a:solidFill>
              <a:schemeClr val="tx1"/>
            </a:solidFill>
            <a:round/>
            <a:headEnd/>
            <a:tailEnd/>
          </a:ln>
        </p:spPr>
        <p:txBody>
          <a:bodyPr>
            <a:prstTxWarp prst="textNoShape">
              <a:avLst/>
            </a:prstTxWarp>
          </a:bodyPr>
          <a:lstStyle/>
          <a:p>
            <a:pPr fontAlgn="auto">
              <a:spcBef>
                <a:spcPts val="0"/>
              </a:spcBef>
              <a:spcAft>
                <a:spcPts val="0"/>
              </a:spcAft>
            </a:pPr>
            <a:endParaRPr lang="en-US" sz="1600" dirty="0">
              <a:solidFill>
                <a:prstClr val="white"/>
              </a:solidFill>
              <a:latin typeface="Calibri"/>
            </a:endParaRPr>
          </a:p>
        </p:txBody>
      </p:sp>
      <p:sp>
        <p:nvSpPr>
          <p:cNvPr id="38" name="Line 11"/>
          <p:cNvSpPr>
            <a:spLocks noChangeShapeType="1"/>
          </p:cNvSpPr>
          <p:nvPr/>
        </p:nvSpPr>
        <p:spPr bwMode="auto">
          <a:xfrm>
            <a:off x="5939449" y="5187950"/>
            <a:ext cx="149225" cy="1588"/>
          </a:xfrm>
          <a:prstGeom prst="line">
            <a:avLst/>
          </a:prstGeom>
          <a:noFill/>
          <a:ln w="25400">
            <a:solidFill>
              <a:schemeClr val="tx1"/>
            </a:solidFill>
            <a:round/>
            <a:headEnd/>
            <a:tailEnd/>
          </a:ln>
        </p:spPr>
        <p:txBody>
          <a:bodyPr>
            <a:prstTxWarp prst="textNoShape">
              <a:avLst/>
            </a:prstTxWarp>
          </a:bodyPr>
          <a:lstStyle/>
          <a:p>
            <a:pPr fontAlgn="auto">
              <a:spcBef>
                <a:spcPts val="0"/>
              </a:spcBef>
              <a:spcAft>
                <a:spcPts val="0"/>
              </a:spcAft>
            </a:pPr>
            <a:endParaRPr lang="en-US" sz="1600" dirty="0">
              <a:solidFill>
                <a:prstClr val="white"/>
              </a:solidFill>
              <a:latin typeface="Calibri"/>
            </a:endParaRPr>
          </a:p>
        </p:txBody>
      </p:sp>
      <p:sp>
        <p:nvSpPr>
          <p:cNvPr id="39" name="Line 12"/>
          <p:cNvSpPr>
            <a:spLocks noChangeShapeType="1"/>
          </p:cNvSpPr>
          <p:nvPr/>
        </p:nvSpPr>
        <p:spPr bwMode="auto">
          <a:xfrm>
            <a:off x="6088674" y="5187950"/>
            <a:ext cx="147637" cy="1588"/>
          </a:xfrm>
          <a:prstGeom prst="line">
            <a:avLst/>
          </a:prstGeom>
          <a:noFill/>
          <a:ln w="25400">
            <a:solidFill>
              <a:schemeClr val="tx1"/>
            </a:solidFill>
            <a:round/>
            <a:headEnd/>
            <a:tailEnd/>
          </a:ln>
        </p:spPr>
        <p:txBody>
          <a:bodyPr>
            <a:prstTxWarp prst="textNoShape">
              <a:avLst/>
            </a:prstTxWarp>
          </a:bodyPr>
          <a:lstStyle/>
          <a:p>
            <a:pPr fontAlgn="auto">
              <a:spcBef>
                <a:spcPts val="0"/>
              </a:spcBef>
              <a:spcAft>
                <a:spcPts val="0"/>
              </a:spcAft>
            </a:pPr>
            <a:endParaRPr lang="en-US" sz="1600" dirty="0">
              <a:solidFill>
                <a:prstClr val="white"/>
              </a:solidFill>
              <a:latin typeface="Calibri"/>
            </a:endParaRPr>
          </a:p>
        </p:txBody>
      </p:sp>
      <p:sp>
        <p:nvSpPr>
          <p:cNvPr id="40" name="Line 13"/>
          <p:cNvSpPr>
            <a:spLocks noChangeShapeType="1"/>
          </p:cNvSpPr>
          <p:nvPr/>
        </p:nvSpPr>
        <p:spPr bwMode="auto">
          <a:xfrm>
            <a:off x="5939449" y="5834063"/>
            <a:ext cx="149225" cy="1587"/>
          </a:xfrm>
          <a:prstGeom prst="line">
            <a:avLst/>
          </a:prstGeom>
          <a:noFill/>
          <a:ln w="25400">
            <a:solidFill>
              <a:schemeClr val="tx1"/>
            </a:solidFill>
            <a:round/>
            <a:headEnd/>
            <a:tailEnd/>
          </a:ln>
        </p:spPr>
        <p:txBody>
          <a:bodyPr>
            <a:prstTxWarp prst="textNoShape">
              <a:avLst/>
            </a:prstTxWarp>
          </a:bodyPr>
          <a:lstStyle/>
          <a:p>
            <a:pPr fontAlgn="auto">
              <a:spcBef>
                <a:spcPts val="0"/>
              </a:spcBef>
              <a:spcAft>
                <a:spcPts val="0"/>
              </a:spcAft>
            </a:pPr>
            <a:endParaRPr lang="en-US" sz="1600" dirty="0">
              <a:solidFill>
                <a:prstClr val="white"/>
              </a:solidFill>
              <a:latin typeface="Calibri"/>
            </a:endParaRPr>
          </a:p>
        </p:txBody>
      </p:sp>
      <p:sp>
        <p:nvSpPr>
          <p:cNvPr id="41" name="Line 15"/>
          <p:cNvSpPr>
            <a:spLocks noChangeShapeType="1"/>
          </p:cNvSpPr>
          <p:nvPr/>
        </p:nvSpPr>
        <p:spPr bwMode="auto">
          <a:xfrm>
            <a:off x="5939449" y="6481763"/>
            <a:ext cx="149225" cy="1587"/>
          </a:xfrm>
          <a:prstGeom prst="line">
            <a:avLst/>
          </a:prstGeom>
          <a:noFill/>
          <a:ln w="25400">
            <a:solidFill>
              <a:schemeClr val="tx1"/>
            </a:solidFill>
            <a:round/>
            <a:headEnd/>
            <a:tailEnd/>
          </a:ln>
        </p:spPr>
        <p:txBody>
          <a:bodyPr>
            <a:prstTxWarp prst="textNoShape">
              <a:avLst/>
            </a:prstTxWarp>
          </a:bodyPr>
          <a:lstStyle/>
          <a:p>
            <a:pPr fontAlgn="auto">
              <a:spcBef>
                <a:spcPts val="0"/>
              </a:spcBef>
              <a:spcAft>
                <a:spcPts val="0"/>
              </a:spcAft>
            </a:pPr>
            <a:endParaRPr lang="en-US" sz="1600" dirty="0">
              <a:solidFill>
                <a:prstClr val="white"/>
              </a:solidFill>
              <a:latin typeface="Calibri"/>
            </a:endParaRPr>
          </a:p>
        </p:txBody>
      </p:sp>
      <p:sp>
        <p:nvSpPr>
          <p:cNvPr id="42" name="Line 19"/>
          <p:cNvSpPr>
            <a:spLocks noChangeShapeType="1"/>
          </p:cNvSpPr>
          <p:nvPr/>
        </p:nvSpPr>
        <p:spPr bwMode="auto">
          <a:xfrm>
            <a:off x="6088674" y="4540250"/>
            <a:ext cx="1587" cy="647700"/>
          </a:xfrm>
          <a:prstGeom prst="line">
            <a:avLst/>
          </a:prstGeom>
          <a:noFill/>
          <a:ln w="25400">
            <a:solidFill>
              <a:schemeClr val="tx1"/>
            </a:solidFill>
            <a:round/>
            <a:headEnd/>
            <a:tailEnd/>
          </a:ln>
        </p:spPr>
        <p:txBody>
          <a:bodyPr>
            <a:prstTxWarp prst="textNoShape">
              <a:avLst/>
            </a:prstTxWarp>
          </a:bodyPr>
          <a:lstStyle/>
          <a:p>
            <a:pPr fontAlgn="auto">
              <a:spcBef>
                <a:spcPts val="0"/>
              </a:spcBef>
              <a:spcAft>
                <a:spcPts val="0"/>
              </a:spcAft>
            </a:pPr>
            <a:endParaRPr lang="en-US" sz="1600" dirty="0">
              <a:solidFill>
                <a:prstClr val="white"/>
              </a:solidFill>
              <a:latin typeface="Calibri"/>
            </a:endParaRPr>
          </a:p>
        </p:txBody>
      </p:sp>
      <p:sp>
        <p:nvSpPr>
          <p:cNvPr id="43" name="Line 21"/>
          <p:cNvSpPr>
            <a:spLocks noChangeShapeType="1"/>
          </p:cNvSpPr>
          <p:nvPr/>
        </p:nvSpPr>
        <p:spPr bwMode="auto">
          <a:xfrm>
            <a:off x="6088674" y="5187950"/>
            <a:ext cx="1587" cy="646113"/>
          </a:xfrm>
          <a:prstGeom prst="line">
            <a:avLst/>
          </a:prstGeom>
          <a:noFill/>
          <a:ln w="25400">
            <a:solidFill>
              <a:schemeClr val="tx1"/>
            </a:solidFill>
            <a:round/>
            <a:headEnd/>
            <a:tailEnd/>
          </a:ln>
        </p:spPr>
        <p:txBody>
          <a:bodyPr>
            <a:prstTxWarp prst="textNoShape">
              <a:avLst/>
            </a:prstTxWarp>
          </a:bodyPr>
          <a:lstStyle/>
          <a:p>
            <a:pPr fontAlgn="auto">
              <a:spcBef>
                <a:spcPts val="0"/>
              </a:spcBef>
              <a:spcAft>
                <a:spcPts val="0"/>
              </a:spcAft>
            </a:pPr>
            <a:endParaRPr lang="en-US" sz="1600" dirty="0">
              <a:solidFill>
                <a:prstClr val="white"/>
              </a:solidFill>
              <a:latin typeface="Calibri"/>
            </a:endParaRPr>
          </a:p>
        </p:txBody>
      </p:sp>
      <p:sp>
        <p:nvSpPr>
          <p:cNvPr id="44" name="Line 23"/>
          <p:cNvSpPr>
            <a:spLocks noChangeShapeType="1"/>
          </p:cNvSpPr>
          <p:nvPr/>
        </p:nvSpPr>
        <p:spPr bwMode="auto">
          <a:xfrm>
            <a:off x="6088674" y="5834063"/>
            <a:ext cx="1587" cy="647700"/>
          </a:xfrm>
          <a:prstGeom prst="line">
            <a:avLst/>
          </a:prstGeom>
          <a:noFill/>
          <a:ln w="25400">
            <a:solidFill>
              <a:schemeClr val="tx1"/>
            </a:solidFill>
            <a:round/>
            <a:headEnd/>
            <a:tailEnd/>
          </a:ln>
        </p:spPr>
        <p:txBody>
          <a:bodyPr>
            <a:prstTxWarp prst="textNoShape">
              <a:avLst/>
            </a:prstTxWarp>
          </a:bodyPr>
          <a:lstStyle/>
          <a:p>
            <a:pPr fontAlgn="auto">
              <a:spcBef>
                <a:spcPts val="0"/>
              </a:spcBef>
              <a:spcAft>
                <a:spcPts val="0"/>
              </a:spcAft>
            </a:pPr>
            <a:endParaRPr lang="en-US" sz="1600" dirty="0">
              <a:solidFill>
                <a:prstClr val="white"/>
              </a:solidFill>
              <a:latin typeface="Calibri"/>
            </a:endParaRPr>
          </a:p>
        </p:txBody>
      </p:sp>
      <p:sp>
        <p:nvSpPr>
          <p:cNvPr id="47" name="TextBox 46"/>
          <p:cNvSpPr txBox="1"/>
          <p:nvPr/>
        </p:nvSpPr>
        <p:spPr>
          <a:xfrm>
            <a:off x="9492734" y="4714054"/>
            <a:ext cx="184666" cy="369332"/>
          </a:xfrm>
          <a:prstGeom prst="rect">
            <a:avLst/>
          </a:prstGeom>
          <a:noFill/>
        </p:spPr>
        <p:txBody>
          <a:bodyPr wrap="none" rtlCol="0">
            <a:spAutoFit/>
          </a:bodyPr>
          <a:lstStyle/>
          <a:p>
            <a:pPr fontAlgn="auto">
              <a:spcBef>
                <a:spcPts val="0"/>
              </a:spcBef>
              <a:spcAft>
                <a:spcPts val="0"/>
              </a:spcAft>
            </a:pPr>
            <a:endParaRPr lang="en-US" dirty="0">
              <a:solidFill>
                <a:prstClr val="black"/>
              </a:solidFill>
              <a:latin typeface="Calibri"/>
            </a:endParaRPr>
          </a:p>
        </p:txBody>
      </p:sp>
      <p:sp>
        <p:nvSpPr>
          <p:cNvPr id="48" name="Rectangle 55"/>
          <p:cNvSpPr>
            <a:spLocks noChangeArrowheads="1"/>
          </p:cNvSpPr>
          <p:nvPr/>
        </p:nvSpPr>
        <p:spPr bwMode="auto">
          <a:xfrm>
            <a:off x="6249011" y="5561805"/>
            <a:ext cx="2564100" cy="544513"/>
          </a:xfrm>
          <a:prstGeom prst="rect">
            <a:avLst/>
          </a:prstGeom>
          <a:solidFill>
            <a:srgbClr val="800000"/>
          </a:solidFill>
          <a:ln w="9525">
            <a:solidFill>
              <a:schemeClr val="tx1"/>
            </a:solidFill>
            <a:miter lim="800000"/>
            <a:headEnd/>
            <a:tailEnd/>
          </a:ln>
        </p:spPr>
        <p:txBody>
          <a:bodyPr lIns="91440" tIns="45720" rIns="91440" bIns="45720">
            <a:prstTxWarp prst="textNoShape">
              <a:avLst/>
            </a:prstTxWarp>
          </a:bodyPr>
          <a:lstStyle/>
          <a:p>
            <a:pPr fontAlgn="auto">
              <a:spcBef>
                <a:spcPts val="0"/>
              </a:spcBef>
              <a:spcAft>
                <a:spcPts val="0"/>
              </a:spcAft>
            </a:pPr>
            <a:r>
              <a:rPr lang="en-US" sz="1300" dirty="0">
                <a:solidFill>
                  <a:prstClr val="white"/>
                </a:solidFill>
                <a:latin typeface="Calibri"/>
              </a:rPr>
              <a:t>Geosciences Directorate</a:t>
            </a:r>
          </a:p>
        </p:txBody>
      </p:sp>
      <p:sp>
        <p:nvSpPr>
          <p:cNvPr id="51" name="Line 15"/>
          <p:cNvSpPr>
            <a:spLocks noChangeShapeType="1"/>
          </p:cNvSpPr>
          <p:nvPr/>
        </p:nvSpPr>
        <p:spPr bwMode="auto">
          <a:xfrm>
            <a:off x="6091849" y="5832474"/>
            <a:ext cx="149225" cy="1587"/>
          </a:xfrm>
          <a:prstGeom prst="line">
            <a:avLst/>
          </a:prstGeom>
          <a:noFill/>
          <a:ln w="25400">
            <a:solidFill>
              <a:schemeClr val="tx1"/>
            </a:solidFill>
            <a:round/>
            <a:headEnd/>
            <a:tailEnd/>
          </a:ln>
        </p:spPr>
        <p:txBody>
          <a:bodyPr>
            <a:prstTxWarp prst="textNoShape">
              <a:avLst/>
            </a:prstTxWarp>
          </a:bodyPr>
          <a:lstStyle/>
          <a:p>
            <a:pPr fontAlgn="auto">
              <a:spcBef>
                <a:spcPts val="0"/>
              </a:spcBef>
              <a:spcAft>
                <a:spcPts val="0"/>
              </a:spcAft>
            </a:pPr>
            <a:endParaRPr lang="en-US" sz="1600" dirty="0">
              <a:solidFill>
                <a:prstClr val="white"/>
              </a:solidFill>
              <a:latin typeface="Calibri"/>
            </a:endParaRPr>
          </a:p>
        </p:txBody>
      </p:sp>
      <p:sp>
        <p:nvSpPr>
          <p:cNvPr id="4" name="TextBox 3"/>
          <p:cNvSpPr txBox="1"/>
          <p:nvPr/>
        </p:nvSpPr>
        <p:spPr>
          <a:xfrm>
            <a:off x="4267199" y="1466836"/>
            <a:ext cx="4876801" cy="2246769"/>
          </a:xfrm>
          <a:prstGeom prst="rect">
            <a:avLst/>
          </a:prstGeom>
          <a:noFill/>
        </p:spPr>
        <p:txBody>
          <a:bodyPr wrap="square" rtlCol="0">
            <a:spAutoFit/>
          </a:bodyPr>
          <a:lstStyle/>
          <a:p>
            <a:pPr marL="285750" indent="-285750" fontAlgn="auto">
              <a:spcBef>
                <a:spcPts val="0"/>
              </a:spcBef>
              <a:spcAft>
                <a:spcPts val="0"/>
              </a:spcAft>
              <a:buFont typeface="Arial" panose="020B0604020202020204" pitchFamily="34" charset="0"/>
              <a:buChar char="•"/>
            </a:pPr>
            <a:r>
              <a:rPr lang="en-US" sz="2000" dirty="0" smtClean="0">
                <a:solidFill>
                  <a:srgbClr val="FFFFFF"/>
                </a:solidFill>
                <a:latin typeface="Calibri" panose="020F0502020204030204" pitchFamily="34" charset="0"/>
              </a:rPr>
              <a:t>Coordination role across NSF</a:t>
            </a:r>
          </a:p>
          <a:p>
            <a:pPr marL="285750" indent="-285750" fontAlgn="auto">
              <a:spcBef>
                <a:spcPts val="0"/>
              </a:spcBef>
              <a:spcAft>
                <a:spcPts val="0"/>
              </a:spcAft>
              <a:buFont typeface="Arial" panose="020B0604020202020204" pitchFamily="34" charset="0"/>
              <a:buChar char="•"/>
            </a:pPr>
            <a:r>
              <a:rPr lang="en-US" sz="2000" dirty="0" smtClean="0">
                <a:solidFill>
                  <a:srgbClr val="FFFFFF"/>
                </a:solidFill>
                <a:latin typeface="Calibri" panose="020F0502020204030204" pitchFamily="34" charset="0"/>
              </a:rPr>
              <a:t>Interagency &amp; international partnerships</a:t>
            </a:r>
          </a:p>
          <a:p>
            <a:pPr marL="285750" indent="-285750" fontAlgn="auto">
              <a:spcBef>
                <a:spcPts val="0"/>
              </a:spcBef>
              <a:spcAft>
                <a:spcPts val="0"/>
              </a:spcAft>
              <a:buFont typeface="Arial" panose="020B0604020202020204" pitchFamily="34" charset="0"/>
              <a:buChar char="•"/>
            </a:pPr>
            <a:r>
              <a:rPr lang="en-US" sz="2000" dirty="0" smtClean="0">
                <a:solidFill>
                  <a:srgbClr val="FFFFFF"/>
                </a:solidFill>
                <a:latin typeface="Calibri" panose="020F0502020204030204" pitchFamily="34" charset="0"/>
              </a:rPr>
              <a:t>Supports Use-inspired Cyberinfrastructure</a:t>
            </a:r>
          </a:p>
          <a:p>
            <a:pPr marL="742950" lvl="1" indent="-285750" fontAlgn="auto">
              <a:spcBef>
                <a:spcPts val="0"/>
              </a:spcBef>
              <a:spcAft>
                <a:spcPts val="0"/>
              </a:spcAft>
              <a:buFont typeface="Arial" panose="020B0604020202020204" pitchFamily="34" charset="0"/>
              <a:buChar char="•"/>
            </a:pPr>
            <a:r>
              <a:rPr lang="en-US" sz="2000" dirty="0" smtClean="0">
                <a:solidFill>
                  <a:srgbClr val="FFFFFF"/>
                </a:solidFill>
                <a:latin typeface="Calibri" panose="020F0502020204030204" pitchFamily="34" charset="0"/>
              </a:rPr>
              <a:t>Research and Education</a:t>
            </a:r>
          </a:p>
          <a:p>
            <a:pPr marL="742950" lvl="1" indent="-285750" fontAlgn="auto">
              <a:spcBef>
                <a:spcPts val="0"/>
              </a:spcBef>
              <a:spcAft>
                <a:spcPts val="0"/>
              </a:spcAft>
              <a:buFont typeface="Arial" panose="020B0604020202020204" pitchFamily="34" charset="0"/>
              <a:buChar char="•"/>
            </a:pPr>
            <a:r>
              <a:rPr lang="en-US" sz="2000" dirty="0" smtClean="0">
                <a:solidFill>
                  <a:srgbClr val="FFFFFF"/>
                </a:solidFill>
                <a:latin typeface="Calibri" panose="020F0502020204030204" pitchFamily="34" charset="0"/>
              </a:rPr>
              <a:t>Science and Engineering </a:t>
            </a:r>
          </a:p>
          <a:p>
            <a:pPr marL="285750" indent="-285750" fontAlgn="auto">
              <a:spcBef>
                <a:spcPts val="0"/>
              </a:spcBef>
              <a:spcAft>
                <a:spcPts val="0"/>
              </a:spcAft>
              <a:buFont typeface="Arial" panose="020B0604020202020204" pitchFamily="34" charset="0"/>
              <a:buChar char="•"/>
            </a:pPr>
            <a:r>
              <a:rPr lang="en-US" sz="2000" dirty="0" smtClean="0">
                <a:solidFill>
                  <a:srgbClr val="FFFFFF"/>
                </a:solidFill>
                <a:latin typeface="Calibri" panose="020F0502020204030204" pitchFamily="34" charset="0"/>
              </a:rPr>
              <a:t>Inherently multidisciplinary with strong ties to all disciplines/directorates </a:t>
            </a:r>
            <a:endParaRPr lang="en-US" sz="20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3511813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 y="327213"/>
            <a:ext cx="7985760" cy="1044388"/>
          </a:xfrm>
        </p:spPr>
        <p:txBody>
          <a:bodyPr>
            <a:noAutofit/>
          </a:bodyPr>
          <a:lstStyle/>
          <a:p>
            <a:pPr algn="ctr"/>
            <a:r>
              <a:rPr lang="en-US" sz="3600" b="1" dirty="0">
                <a:latin typeface="Arial"/>
                <a:cs typeface="Arial"/>
              </a:rPr>
              <a:t>Advanced </a:t>
            </a:r>
            <a:r>
              <a:rPr lang="en-US" sz="3600" b="1" dirty="0" err="1" smtClean="0">
                <a:latin typeface="Arial"/>
                <a:cs typeface="Arial"/>
              </a:rPr>
              <a:t>Cyberinfrastructure</a:t>
            </a:r>
            <a:r>
              <a:rPr lang="en-US" sz="3600" b="1" dirty="0" smtClean="0">
                <a:latin typeface="Arial"/>
                <a:cs typeface="Arial"/>
              </a:rPr>
              <a:t> </a:t>
            </a:r>
            <a:br>
              <a:rPr lang="en-US" sz="3600" b="1" dirty="0" smtClean="0">
                <a:latin typeface="Arial"/>
                <a:cs typeface="Arial"/>
              </a:rPr>
            </a:br>
            <a:r>
              <a:rPr lang="en-US" sz="3600" b="1" dirty="0" smtClean="0">
                <a:latin typeface="Arial"/>
                <a:cs typeface="Arial"/>
              </a:rPr>
              <a:t>(ACI)</a:t>
            </a:r>
            <a:endParaRPr lang="en-US" sz="3600" dirty="0"/>
          </a:p>
        </p:txBody>
      </p:sp>
      <p:sp>
        <p:nvSpPr>
          <p:cNvPr id="20483" name="Rectangle 3"/>
          <p:cNvSpPr>
            <a:spLocks noGrp="1" noChangeArrowheads="1"/>
          </p:cNvSpPr>
          <p:nvPr>
            <p:ph sz="quarter" idx="4294967295"/>
          </p:nvPr>
        </p:nvSpPr>
        <p:spPr>
          <a:xfrm>
            <a:off x="0" y="1371600"/>
            <a:ext cx="6362700" cy="5775325"/>
          </a:xfrm>
          <a:noFill/>
        </p:spPr>
        <p:txBody>
          <a:bodyPr vert="horz" anchor="t">
            <a:normAutofit fontScale="92500" lnSpcReduction="20000"/>
          </a:bodyPr>
          <a:lstStyle/>
          <a:p>
            <a:pPr marL="0" indent="0">
              <a:lnSpc>
                <a:spcPct val="90000"/>
              </a:lnSpc>
              <a:spcAft>
                <a:spcPts val="1800"/>
              </a:spcAft>
              <a:buNone/>
            </a:pPr>
            <a:r>
              <a:rPr lang="en-US" sz="2000" b="1" dirty="0">
                <a:latin typeface="Arial"/>
                <a:ea typeface="Arial Unicode MS" pitchFamily="34" charset="-128"/>
                <a:cs typeface="Arial"/>
              </a:rPr>
              <a:t>Supports </a:t>
            </a:r>
            <a:r>
              <a:rPr lang="en-US" sz="2000" b="1" dirty="0" smtClean="0">
                <a:latin typeface="Arial"/>
                <a:ea typeface="Arial Unicode MS" pitchFamily="34" charset="-128"/>
                <a:cs typeface="Arial"/>
              </a:rPr>
              <a:t>the research, </a:t>
            </a:r>
            <a:r>
              <a:rPr lang="en-US" sz="2000" b="1" dirty="0">
                <a:latin typeface="Arial"/>
                <a:ea typeface="Arial Unicode MS" pitchFamily="34" charset="-128"/>
                <a:cs typeface="Arial"/>
              </a:rPr>
              <a:t>development, </a:t>
            </a:r>
            <a:r>
              <a:rPr lang="en-US" sz="2000" b="1" dirty="0" smtClean="0">
                <a:latin typeface="Arial"/>
                <a:ea typeface="Arial Unicode MS" pitchFamily="34" charset="-128"/>
                <a:cs typeface="Arial"/>
              </a:rPr>
              <a:t>acquisition and </a:t>
            </a:r>
            <a:r>
              <a:rPr lang="en-US" sz="2000" b="1" dirty="0">
                <a:latin typeface="Arial"/>
                <a:ea typeface="Arial Unicode MS" pitchFamily="34" charset="-128"/>
                <a:cs typeface="Arial"/>
              </a:rPr>
              <a:t>provision of state-of-the-art </a:t>
            </a:r>
            <a:r>
              <a:rPr lang="en-US" sz="2000" b="1" dirty="0" smtClean="0">
                <a:latin typeface="Arial"/>
                <a:ea typeface="Arial Unicode MS" pitchFamily="34" charset="-128"/>
                <a:cs typeface="Arial"/>
              </a:rPr>
              <a:t>CI resources</a:t>
            </a:r>
            <a:r>
              <a:rPr lang="en-US" sz="2000" b="1" dirty="0">
                <a:latin typeface="Arial"/>
                <a:ea typeface="Arial Unicode MS" pitchFamily="34" charset="-128"/>
                <a:cs typeface="Arial"/>
              </a:rPr>
              <a:t>, tools, and </a:t>
            </a:r>
            <a:r>
              <a:rPr lang="en-US" sz="2000" b="1" dirty="0" smtClean="0">
                <a:latin typeface="Arial"/>
                <a:ea typeface="Arial Unicode MS" pitchFamily="34" charset="-128"/>
                <a:cs typeface="Arial"/>
              </a:rPr>
              <a:t>services:</a:t>
            </a:r>
            <a:endParaRPr lang="en-US" sz="2000" b="1" dirty="0">
              <a:latin typeface="Arial"/>
              <a:ea typeface="Arial Unicode MS" pitchFamily="34" charset="-128"/>
              <a:cs typeface="Arial"/>
            </a:endParaRPr>
          </a:p>
          <a:p>
            <a:pPr>
              <a:lnSpc>
                <a:spcPct val="90000"/>
              </a:lnSpc>
              <a:spcAft>
                <a:spcPts val="1800"/>
              </a:spcAft>
              <a:buFont typeface="Courier New"/>
              <a:buChar char="o"/>
            </a:pPr>
            <a:r>
              <a:rPr lang="en-US" sz="1800" b="1" i="1" dirty="0" smtClean="0">
                <a:latin typeface="Arial"/>
                <a:cs typeface="Arial"/>
              </a:rPr>
              <a:t>Advanced Computing</a:t>
            </a:r>
            <a:r>
              <a:rPr lang="en-US" sz="1800" i="1" dirty="0" smtClean="0">
                <a:latin typeface="Arial"/>
                <a:cs typeface="Arial"/>
              </a:rPr>
              <a:t>:</a:t>
            </a:r>
            <a:r>
              <a:rPr lang="en-US" sz="1800" dirty="0" smtClean="0">
                <a:latin typeface="Arial"/>
                <a:cs typeface="Arial"/>
              </a:rPr>
              <a:t> Provide </a:t>
            </a:r>
            <a:r>
              <a:rPr lang="en-US" sz="1800" dirty="0">
                <a:latin typeface="Arial"/>
                <a:cs typeface="Arial"/>
              </a:rPr>
              <a:t>open-science community with state-of-the-art </a:t>
            </a:r>
            <a:r>
              <a:rPr lang="en-US" sz="1800" dirty="0" smtClean="0">
                <a:latin typeface="Arial"/>
                <a:cs typeface="Arial"/>
              </a:rPr>
              <a:t>computational systems ranging </a:t>
            </a:r>
            <a:r>
              <a:rPr lang="en-US" sz="1800" dirty="0">
                <a:latin typeface="Arial"/>
                <a:cs typeface="Arial"/>
              </a:rPr>
              <a:t>from loosely coupled clusters to </a:t>
            </a:r>
            <a:r>
              <a:rPr lang="en-US" sz="1800" dirty="0" smtClean="0">
                <a:latin typeface="Arial"/>
                <a:cs typeface="Arial"/>
              </a:rPr>
              <a:t>large scale HPC </a:t>
            </a:r>
            <a:r>
              <a:rPr lang="en-US" sz="1800" dirty="0">
                <a:latin typeface="Arial"/>
                <a:cs typeface="Arial"/>
              </a:rPr>
              <a:t>instruments; develop </a:t>
            </a:r>
            <a:r>
              <a:rPr lang="en-US" sz="1800" dirty="0" smtClean="0">
                <a:latin typeface="Arial"/>
                <a:cs typeface="Arial"/>
              </a:rPr>
              <a:t>a collaborative and innovative </a:t>
            </a:r>
            <a:r>
              <a:rPr lang="en-US" sz="1800" dirty="0">
                <a:latin typeface="Arial"/>
                <a:cs typeface="Arial"/>
              </a:rPr>
              <a:t>scientific </a:t>
            </a:r>
            <a:r>
              <a:rPr lang="en-US" sz="1800" dirty="0" smtClean="0">
                <a:latin typeface="Arial"/>
                <a:cs typeface="Arial"/>
              </a:rPr>
              <a:t>computational </a:t>
            </a:r>
            <a:r>
              <a:rPr lang="en-US" sz="1800" dirty="0">
                <a:latin typeface="Arial"/>
                <a:cs typeface="Arial"/>
              </a:rPr>
              <a:t>environment</a:t>
            </a:r>
            <a:r>
              <a:rPr lang="en-US" sz="1800" dirty="0" smtClean="0">
                <a:latin typeface="Arial"/>
                <a:cs typeface="Arial"/>
              </a:rPr>
              <a:t>.</a:t>
            </a:r>
            <a:endParaRPr lang="en-US" sz="1800" dirty="0">
              <a:latin typeface="Arial"/>
              <a:cs typeface="Arial"/>
            </a:endParaRPr>
          </a:p>
          <a:p>
            <a:pPr>
              <a:lnSpc>
                <a:spcPct val="90000"/>
              </a:lnSpc>
              <a:spcAft>
                <a:spcPts val="1800"/>
              </a:spcAft>
              <a:buFont typeface="Courier New"/>
              <a:buChar char="o"/>
            </a:pPr>
            <a:r>
              <a:rPr lang="en-US" sz="1800" b="1" i="1" dirty="0" smtClean="0">
                <a:latin typeface="Arial"/>
                <a:cs typeface="Arial"/>
              </a:rPr>
              <a:t>Data</a:t>
            </a:r>
            <a:r>
              <a:rPr lang="en-US" sz="1800" b="1" i="1" dirty="0">
                <a:latin typeface="Arial"/>
                <a:cs typeface="Arial"/>
              </a:rPr>
              <a:t>:</a:t>
            </a:r>
            <a:r>
              <a:rPr lang="en-US" sz="1800" i="1" dirty="0">
                <a:latin typeface="Arial"/>
                <a:cs typeface="Arial"/>
              </a:rPr>
              <a:t> </a:t>
            </a:r>
            <a:r>
              <a:rPr lang="en-US" sz="1800" dirty="0">
                <a:latin typeface="Arial"/>
                <a:cs typeface="Arial"/>
              </a:rPr>
              <a:t>Support scientific communities in the use, sharing and archiving of data by creating building blocks to address community needs in data infrastructure.</a:t>
            </a:r>
          </a:p>
          <a:p>
            <a:pPr>
              <a:lnSpc>
                <a:spcPct val="90000"/>
              </a:lnSpc>
              <a:spcAft>
                <a:spcPts val="1800"/>
              </a:spcAft>
              <a:buFont typeface="Courier New"/>
              <a:buChar char="o"/>
            </a:pPr>
            <a:r>
              <a:rPr lang="en-US" sz="1800" b="1" i="1" dirty="0" smtClean="0">
                <a:latin typeface="Arial"/>
                <a:cs typeface="Arial"/>
              </a:rPr>
              <a:t>Networking </a:t>
            </a:r>
            <a:r>
              <a:rPr lang="en-US" sz="1800" b="1" i="1" dirty="0">
                <a:latin typeface="Arial"/>
                <a:cs typeface="Arial"/>
              </a:rPr>
              <a:t>and Cybersecurity</a:t>
            </a:r>
            <a:r>
              <a:rPr lang="en-US" sz="1800" i="1" dirty="0">
                <a:latin typeface="Arial"/>
                <a:cs typeface="Arial"/>
              </a:rPr>
              <a:t>: </a:t>
            </a:r>
            <a:r>
              <a:rPr lang="en-US" sz="1800" dirty="0">
                <a:latin typeface="Arial"/>
                <a:cs typeface="Arial"/>
              </a:rPr>
              <a:t>Invest in campus network improvements and re-engineering to support </a:t>
            </a:r>
            <a:r>
              <a:rPr lang="en-US" sz="1800" dirty="0" smtClean="0">
                <a:latin typeface="Arial"/>
                <a:cs typeface="Arial"/>
              </a:rPr>
              <a:t> computational  and data science</a:t>
            </a:r>
            <a:r>
              <a:rPr lang="en-US" sz="1800" dirty="0">
                <a:latin typeface="Arial"/>
                <a:cs typeface="Arial"/>
              </a:rPr>
              <a:t>. Support transition of cybersecurity research to practice.</a:t>
            </a:r>
          </a:p>
          <a:p>
            <a:pPr>
              <a:lnSpc>
                <a:spcPct val="90000"/>
              </a:lnSpc>
              <a:spcAft>
                <a:spcPts val="1800"/>
              </a:spcAft>
              <a:buFont typeface="Courier New"/>
              <a:buChar char="o"/>
            </a:pPr>
            <a:r>
              <a:rPr lang="en-US" sz="1800" b="1" i="1" dirty="0">
                <a:latin typeface="Arial"/>
                <a:cs typeface="Arial"/>
              </a:rPr>
              <a:t>Software:</a:t>
            </a:r>
            <a:r>
              <a:rPr lang="en-US" sz="1800" i="1" dirty="0">
                <a:latin typeface="Arial"/>
                <a:cs typeface="Arial"/>
              </a:rPr>
              <a:t> </a:t>
            </a:r>
            <a:r>
              <a:rPr lang="en-US" sz="1800" dirty="0">
                <a:latin typeface="Arial"/>
                <a:cs typeface="Arial"/>
              </a:rPr>
              <a:t>Transform innovations in research and education into sustained software </a:t>
            </a:r>
            <a:r>
              <a:rPr lang="en-US" sz="1800" dirty="0" smtClean="0">
                <a:latin typeface="Arial"/>
                <a:cs typeface="Arial"/>
              </a:rPr>
              <a:t>resources (shared tools and services) </a:t>
            </a:r>
            <a:r>
              <a:rPr lang="en-US" sz="1800" dirty="0">
                <a:latin typeface="Arial"/>
                <a:cs typeface="Arial"/>
              </a:rPr>
              <a:t>that are an integral part of cyberinfrastructure.</a:t>
            </a:r>
          </a:p>
          <a:p>
            <a:pPr>
              <a:lnSpc>
                <a:spcPct val="90000"/>
              </a:lnSpc>
              <a:spcAft>
                <a:spcPts val="1800"/>
              </a:spcAft>
              <a:buFont typeface="Courier New"/>
              <a:buChar char="o"/>
            </a:pPr>
            <a:endParaRPr lang="en-US" sz="1800" dirty="0">
              <a:latin typeface="Arial"/>
              <a:cs typeface="Arial"/>
            </a:endParaRPr>
          </a:p>
          <a:p>
            <a:pPr lvl="2">
              <a:lnSpc>
                <a:spcPct val="90000"/>
              </a:lnSpc>
              <a:spcAft>
                <a:spcPts val="1800"/>
              </a:spcAft>
              <a:buNone/>
            </a:pPr>
            <a:endParaRPr lang="en-US" sz="2000" dirty="0">
              <a:latin typeface="Arial"/>
              <a:cs typeface="Arial"/>
            </a:endParaRPr>
          </a:p>
        </p:txBody>
      </p:sp>
      <p:sp>
        <p:nvSpPr>
          <p:cNvPr id="12" name="Title 1"/>
          <p:cNvSpPr txBox="1">
            <a:spLocks/>
          </p:cNvSpPr>
          <p:nvPr/>
        </p:nvSpPr>
        <p:spPr>
          <a:xfrm>
            <a:off x="228600" y="0"/>
            <a:ext cx="8839200" cy="1219200"/>
          </a:xfrm>
          <a:prstGeom prst="rect">
            <a:avLst/>
          </a:prstGeom>
        </p:spPr>
        <p:txBody>
          <a:bodyPr vert="horz" lIns="91426" tIns="45714" rIns="91426" bIns="45714" rtlCol="0" anchor="ctr">
            <a:noAutofit/>
          </a:bodyPr>
          <a:lstStyle/>
          <a:p>
            <a:pPr algn="ctr">
              <a:buNone/>
            </a:pPr>
            <a:endParaRPr lang="en-US" sz="3200" b="1" dirty="0">
              <a:solidFill>
                <a:schemeClr val="bg1"/>
              </a:solidFill>
            </a:endParaRPr>
          </a:p>
        </p:txBody>
      </p:sp>
      <p:pic>
        <p:nvPicPr>
          <p:cNvPr id="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3090" y="1371601"/>
            <a:ext cx="2065259" cy="1709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print"/>
          <a:srcRect/>
          <a:stretch>
            <a:fillRect/>
          </a:stretch>
        </p:blipFill>
        <p:spPr bwMode="auto">
          <a:xfrm>
            <a:off x="6896853" y="4213778"/>
            <a:ext cx="2170949" cy="1477759"/>
          </a:xfrm>
          <a:prstGeom prst="rect">
            <a:avLst/>
          </a:prstGeom>
          <a:ln>
            <a:noFill/>
          </a:ln>
          <a:effectLst>
            <a:outerShdw blurRad="292100" dist="139700" dir="2700000" algn="tl" rotWithShape="0">
              <a:srgbClr val="333333">
                <a:alpha val="65000"/>
              </a:srgbClr>
            </a:outerShdw>
          </a:effec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1072" y="2785742"/>
            <a:ext cx="2019528" cy="1527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73652" y="2905821"/>
            <a:ext cx="1620951" cy="1513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945044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33400"/>
            <a:ext cx="8839200" cy="1143000"/>
          </a:xfrm>
        </p:spPr>
        <p:txBody>
          <a:bodyPr>
            <a:noAutofit/>
          </a:bodyPr>
          <a:lstStyle/>
          <a:p>
            <a:pPr lvl="0">
              <a:spcBef>
                <a:spcPts val="0"/>
              </a:spcBef>
            </a:pPr>
            <a:r>
              <a:rPr lang="en-US" sz="2800" dirty="0" smtClean="0"/>
              <a:t> ACI FY2013 investments reflect a balance across Cyberinfrastructure categories consistent with </a:t>
            </a:r>
            <a:br>
              <a:rPr lang="en-US" sz="2800" dirty="0" smtClean="0"/>
            </a:br>
            <a:r>
              <a:rPr lang="en-US" sz="2800" dirty="0" smtClean="0"/>
              <a:t>NSF’s CI strategy (CIF21)</a:t>
            </a:r>
            <a:endParaRPr lang="en-US"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05007160"/>
              </p:ext>
            </p:extLst>
          </p:nvPr>
        </p:nvGraphicFramePr>
        <p:xfrm>
          <a:off x="-1007596" y="2514601"/>
          <a:ext cx="7408396" cy="350520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2535705" y="6019800"/>
            <a:ext cx="4454296" cy="369332"/>
          </a:xfrm>
          <a:prstGeom prst="rect">
            <a:avLst/>
          </a:prstGeom>
        </p:spPr>
        <p:txBody>
          <a:bodyPr wrap="none">
            <a:spAutoFit/>
          </a:bodyPr>
          <a:lstStyle/>
          <a:p>
            <a:r>
              <a:rPr lang="en-US" dirty="0">
                <a:solidFill>
                  <a:schemeClr val="bg1"/>
                </a:solidFill>
              </a:rPr>
              <a:t>Total ACI FY 2013 funding = $210,772,572</a:t>
            </a:r>
          </a:p>
        </p:txBody>
      </p:sp>
      <p:pic>
        <p:nvPicPr>
          <p:cNvPr id="7" name="Picture 2"/>
          <p:cNvPicPr>
            <a:picLocks noChangeAspect="1" noChangeArrowheads="1"/>
          </p:cNvPicPr>
          <p:nvPr/>
        </p:nvPicPr>
        <p:blipFill>
          <a:blip r:embed="rId3" cstate="print"/>
          <a:srcRect/>
          <a:stretch>
            <a:fillRect/>
          </a:stretch>
        </p:blipFill>
        <p:spPr bwMode="auto">
          <a:xfrm>
            <a:off x="5105400" y="1276350"/>
            <a:ext cx="3733800" cy="2800350"/>
          </a:xfrm>
          <a:prstGeom prst="rect">
            <a:avLst/>
          </a:prstGeom>
          <a:noFill/>
          <a:ln w="9525">
            <a:noFill/>
            <a:miter lim="800000"/>
            <a:headEnd/>
            <a:tailEnd/>
          </a:ln>
        </p:spPr>
      </p:pic>
    </p:spTree>
    <p:extLst>
      <p:ext uri="{BB962C8B-B14F-4D97-AF65-F5344CB8AC3E}">
        <p14:creationId xmlns:p14="http://schemas.microsoft.com/office/powerpoint/2010/main" val="18800270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684" y="1211782"/>
            <a:ext cx="9010316" cy="1143000"/>
          </a:xfrm>
        </p:spPr>
        <p:txBody>
          <a:bodyPr>
            <a:noAutofit/>
          </a:bodyPr>
          <a:lstStyle/>
          <a:p>
            <a:r>
              <a:rPr lang="en-US" sz="2400" dirty="0" smtClean="0"/>
              <a:t>Ubiquity in mobile devices, social networks, sensors, advanced computing and instruments have created a complex data-rich environment ripe for new scientific and engineering advances</a:t>
            </a:r>
            <a:endParaRPr lang="en-US" sz="2400" dirty="0"/>
          </a:p>
        </p:txBody>
      </p:sp>
      <p:sp>
        <p:nvSpPr>
          <p:cNvPr id="3" name="Content Placeholder 2"/>
          <p:cNvSpPr>
            <a:spLocks noGrp="1"/>
          </p:cNvSpPr>
          <p:nvPr>
            <p:ph idx="1"/>
          </p:nvPr>
        </p:nvSpPr>
        <p:spPr>
          <a:xfrm>
            <a:off x="5105400" y="5136227"/>
            <a:ext cx="3536407" cy="654973"/>
          </a:xfrm>
        </p:spPr>
        <p:txBody>
          <a:bodyPr>
            <a:normAutofit fontScale="25000" lnSpcReduction="20000"/>
          </a:bodyPr>
          <a:lstStyle/>
          <a:p>
            <a:pPr marL="0" indent="0">
              <a:buNone/>
            </a:pPr>
            <a:r>
              <a:rPr lang="en-US" dirty="0"/>
              <a:t>An artist's conception of the National Ecological Observatory Network (NEON) depicting its distributed sensor networks, experiments and aerial and satellite remote sensing capabilities, all linked via cyberinfrastructure into a single, scalable, integrated research platform for conducting continental-scale ecological research. NEON is one of several National Science Foundation Earth-observing systems. </a:t>
            </a:r>
          </a:p>
          <a:p>
            <a:pPr marL="0" indent="0">
              <a:buNone/>
            </a:pPr>
            <a:r>
              <a:rPr lang="en-US" i="1" dirty="0"/>
              <a:t>Credit: Nicolle Rager Fuller, National Science Foundation </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354782"/>
            <a:ext cx="3973496" cy="276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33400" y="4945582"/>
            <a:ext cx="1351652" cy="200055"/>
          </a:xfrm>
          <a:prstGeom prst="rect">
            <a:avLst/>
          </a:prstGeom>
        </p:spPr>
        <p:txBody>
          <a:bodyPr wrap="none">
            <a:spAutoFit/>
          </a:bodyPr>
          <a:lstStyle/>
          <a:p>
            <a:r>
              <a:rPr lang="en-US" sz="700" dirty="0"/>
              <a:t>Credit: </a:t>
            </a:r>
            <a:r>
              <a:rPr lang="en-US" sz="700" i="1" dirty="0"/>
              <a:t>Christine Daniloff/MIT</a:t>
            </a:r>
            <a:endParaRPr lang="en-US" sz="7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2516144"/>
            <a:ext cx="3879273" cy="2438400"/>
          </a:xfrm>
          <a:prstGeom prst="rect">
            <a:avLst/>
          </a:prstGeom>
        </p:spPr>
      </p:pic>
    </p:spTree>
    <p:extLst>
      <p:ext uri="{BB962C8B-B14F-4D97-AF65-F5344CB8AC3E}">
        <p14:creationId xmlns:p14="http://schemas.microsoft.com/office/powerpoint/2010/main" val="2001637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7696200" cy="762000"/>
          </a:xfrm>
        </p:spPr>
        <p:txBody>
          <a:bodyPr>
            <a:normAutofit fontScale="90000"/>
          </a:bodyPr>
          <a:lstStyle/>
          <a:p>
            <a:r>
              <a:rPr lang="en-US" sz="2800" dirty="0" smtClean="0">
                <a:solidFill>
                  <a:prstClr val="white"/>
                </a:solidFill>
              </a:rPr>
              <a:t>As </a:t>
            </a:r>
            <a:r>
              <a:rPr lang="en-US" sz="2800" dirty="0">
                <a:solidFill>
                  <a:prstClr val="white"/>
                </a:solidFill>
              </a:rPr>
              <a:t>models </a:t>
            </a:r>
            <a:r>
              <a:rPr lang="en-US" sz="2800" dirty="0" smtClean="0">
                <a:solidFill>
                  <a:prstClr val="white"/>
                </a:solidFill>
              </a:rPr>
              <a:t>and workflows become </a:t>
            </a:r>
            <a:r>
              <a:rPr lang="en-US" sz="2800" dirty="0">
                <a:solidFill>
                  <a:prstClr val="white"/>
                </a:solidFill>
              </a:rPr>
              <a:t>more complex and </a:t>
            </a:r>
            <a:r>
              <a:rPr lang="en-US" sz="2800" dirty="0" smtClean="0">
                <a:solidFill>
                  <a:prstClr val="white"/>
                </a:solidFill>
              </a:rPr>
              <a:t>data-rich, collaborative and capable CI is transformative to results and conduct of science</a:t>
            </a:r>
            <a:endParaRPr lang="en-US" sz="3200" dirty="0">
              <a:latin typeface="Berlin Sans FB Demi" panose="020E0802020502020306"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966" y="2133600"/>
            <a:ext cx="5854285" cy="4515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438400" y="5867400"/>
            <a:ext cx="4267200" cy="609600"/>
          </a:xfrm>
          <a:prstGeom prst="rect">
            <a:avLst/>
          </a:prstGeom>
        </p:spPr>
        <p:txBody>
          <a:bodyPr>
            <a:normAutofit fontScale="92500" lnSpcReduction="20000"/>
          </a:bodyPr>
          <a:lstStyle/>
          <a:p>
            <a:pPr algn="ctr" fontAlgn="base">
              <a:spcBef>
                <a:spcPct val="0"/>
              </a:spcBef>
              <a:spcAft>
                <a:spcPct val="0"/>
              </a:spcAft>
            </a:pPr>
            <a:r>
              <a:rPr lang="en-US" sz="1400" b="1" dirty="0">
                <a:solidFill>
                  <a:prstClr val="black"/>
                </a:solidFill>
              </a:rPr>
              <a:t>I</a:t>
            </a:r>
            <a:r>
              <a:rPr lang="en-US" sz="1400" b="1" dirty="0" smtClean="0">
                <a:solidFill>
                  <a:prstClr val="black"/>
                </a:solidFill>
              </a:rPr>
              <a:t>terative</a:t>
            </a:r>
            <a:r>
              <a:rPr lang="en-US" sz="1400" b="1" dirty="0">
                <a:solidFill>
                  <a:prstClr val="black"/>
                </a:solidFill>
              </a:rPr>
              <a:t>, computationally intense </a:t>
            </a:r>
            <a:r>
              <a:rPr lang="en-US" sz="1400" b="1" dirty="0" smtClean="0">
                <a:solidFill>
                  <a:prstClr val="black"/>
                </a:solidFill>
              </a:rPr>
              <a:t> process of model formulation </a:t>
            </a:r>
            <a:r>
              <a:rPr lang="en-US" sz="1400" b="1" dirty="0">
                <a:solidFill>
                  <a:prstClr val="black"/>
                </a:solidFill>
              </a:rPr>
              <a:t>and </a:t>
            </a:r>
            <a:r>
              <a:rPr lang="en-US" sz="1400" b="1" dirty="0" smtClean="0">
                <a:solidFill>
                  <a:prstClr val="black"/>
                </a:solidFill>
              </a:rPr>
              <a:t>verification in earthquake forecasting </a:t>
            </a:r>
            <a:endParaRPr lang="en-US" sz="1400" dirty="0">
              <a:solidFill>
                <a:prstClr val="black"/>
              </a:solidFill>
            </a:endParaRPr>
          </a:p>
        </p:txBody>
      </p:sp>
      <p:grpSp>
        <p:nvGrpSpPr>
          <p:cNvPr id="6" name="Group 5"/>
          <p:cNvGrpSpPr/>
          <p:nvPr/>
        </p:nvGrpSpPr>
        <p:grpSpPr>
          <a:xfrm>
            <a:off x="76200" y="1375394"/>
            <a:ext cx="3490214" cy="1613923"/>
            <a:chOff x="76200" y="1375394"/>
            <a:chExt cx="3490214" cy="1613923"/>
          </a:xfrm>
        </p:grpSpPr>
        <p:pic>
          <p:nvPicPr>
            <p:cNvPr id="3077" name="Picture 5" descr="C:\Users\iqualter\AppData\Local\Microsoft\Windows\Temporary Internet Files\Content.IE5\AXFCPY6F\DI024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1375394"/>
              <a:ext cx="3490214" cy="122923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30894" y="2573819"/>
              <a:ext cx="3186545" cy="415498"/>
            </a:xfrm>
            <a:prstGeom prst="rect">
              <a:avLst/>
            </a:prstGeom>
          </p:spPr>
          <p:txBody>
            <a:bodyPr wrap="square">
              <a:spAutoFit/>
            </a:bodyPr>
            <a:lstStyle/>
            <a:p>
              <a:pPr fontAlgn="base">
                <a:spcBef>
                  <a:spcPct val="0"/>
                </a:spcBef>
                <a:spcAft>
                  <a:spcPct val="0"/>
                </a:spcAft>
              </a:pPr>
              <a:r>
                <a:rPr lang="en-US" sz="700" dirty="0" smtClean="0">
                  <a:latin typeface="Arial" charset="0"/>
                </a:rPr>
                <a:t>Copyright: </a:t>
              </a:r>
              <a:r>
                <a:rPr lang="en-US" sz="700" dirty="0">
                  <a:latin typeface="Arial" charset="0"/>
                </a:rPr>
                <a:t>University Corporation for Atmospheric </a:t>
              </a:r>
              <a:r>
                <a:rPr lang="en-US" sz="700" dirty="0" smtClean="0">
                  <a:latin typeface="Arial" charset="0"/>
                </a:rPr>
                <a:t>Research</a:t>
              </a:r>
              <a:r>
                <a:rPr lang="en-US" sz="700" dirty="0">
                  <a:latin typeface="Arial" charset="0"/>
                </a:rPr>
                <a:t/>
              </a:r>
              <a:br>
                <a:rPr lang="en-US" sz="700" dirty="0">
                  <a:latin typeface="Arial" charset="0"/>
                </a:rPr>
              </a:br>
              <a:r>
                <a:rPr lang="en-US" sz="700" dirty="0">
                  <a:latin typeface="Arial" charset="0"/>
                </a:rPr>
                <a:t>This work by ©UCAR is licensed under a </a:t>
              </a:r>
              <a:r>
                <a:rPr lang="en-US" sz="700" dirty="0">
                  <a:latin typeface="Arial" charset="0"/>
                  <a:hlinkClick r:id="rId5"/>
                </a:rPr>
                <a:t>Creative Commons Attribution-NonCommercial 3.0 Unported License</a:t>
              </a:r>
              <a:r>
                <a:rPr lang="en-US" sz="700" dirty="0">
                  <a:latin typeface="Arial" charset="0"/>
                </a:rPr>
                <a:t> </a:t>
              </a:r>
            </a:p>
          </p:txBody>
        </p:sp>
      </p:grpSp>
      <p:grpSp>
        <p:nvGrpSpPr>
          <p:cNvPr id="5" name="Group 4"/>
          <p:cNvGrpSpPr/>
          <p:nvPr/>
        </p:nvGrpSpPr>
        <p:grpSpPr>
          <a:xfrm>
            <a:off x="6019800" y="1371600"/>
            <a:ext cx="3048000" cy="1944350"/>
            <a:chOff x="6019800" y="1371600"/>
            <a:chExt cx="3048000" cy="1944350"/>
          </a:xfrm>
        </p:grpSpPr>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1600200"/>
              <a:ext cx="3048000" cy="171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6029278" y="1371600"/>
              <a:ext cx="3029044" cy="253916"/>
            </a:xfrm>
            <a:prstGeom prst="rect">
              <a:avLst/>
            </a:prstGeom>
            <a:solidFill>
              <a:schemeClr val="tx1"/>
            </a:solidFill>
          </p:spPr>
          <p:txBody>
            <a:bodyPr wrap="square" rtlCol="0">
              <a:spAutoFit/>
            </a:bodyPr>
            <a:lstStyle/>
            <a:p>
              <a:pPr fontAlgn="base">
                <a:spcBef>
                  <a:spcPct val="0"/>
                </a:spcBef>
                <a:spcAft>
                  <a:spcPct val="0"/>
                </a:spcAft>
              </a:pPr>
              <a:r>
                <a:rPr lang="en-US" sz="1050" b="1" dirty="0" smtClean="0">
                  <a:solidFill>
                    <a:schemeClr val="bg1"/>
                  </a:solidFill>
                </a:rPr>
                <a:t>Computational Fluid Dynamics</a:t>
              </a:r>
              <a:endParaRPr lang="en-US" sz="1050" b="1" dirty="0">
                <a:solidFill>
                  <a:schemeClr val="bg1"/>
                </a:solidFill>
              </a:endParaRPr>
            </a:p>
          </p:txBody>
        </p:sp>
      </p:grpSp>
      <p:sp>
        <p:nvSpPr>
          <p:cNvPr id="3" name="TextBox 2"/>
          <p:cNvSpPr txBox="1"/>
          <p:nvPr/>
        </p:nvSpPr>
        <p:spPr>
          <a:xfrm>
            <a:off x="152400" y="4953000"/>
            <a:ext cx="2057400" cy="1828800"/>
          </a:xfrm>
          <a:prstGeom prst="rect">
            <a:avLst/>
          </a:prstGeom>
        </p:spPr>
        <p:style>
          <a:lnRef idx="2">
            <a:schemeClr val="accent6"/>
          </a:lnRef>
          <a:fillRef idx="1">
            <a:schemeClr val="lt1"/>
          </a:fillRef>
          <a:effectRef idx="0">
            <a:schemeClr val="accent6"/>
          </a:effectRef>
          <a:fontRef idx="minor">
            <a:schemeClr val="dk1"/>
          </a:fontRef>
        </p:style>
        <p:txBody>
          <a:bodyPr wrap="square" rtlCol="0">
            <a:noAutofit/>
          </a:bodyPr>
          <a:lstStyle/>
          <a:p>
            <a:pPr fontAlgn="base">
              <a:spcBef>
                <a:spcPct val="0"/>
              </a:spcBef>
              <a:spcAft>
                <a:spcPct val="0"/>
              </a:spcAft>
            </a:pPr>
            <a:r>
              <a:rPr lang="en-US" sz="1200" b="1" dirty="0" smtClean="0">
                <a:solidFill>
                  <a:prstClr val="black"/>
                </a:solidFill>
              </a:rPr>
              <a:t>Across many disciplines: </a:t>
            </a:r>
          </a:p>
          <a:p>
            <a:pPr marL="285750" indent="-285750" fontAlgn="base">
              <a:spcBef>
                <a:spcPct val="0"/>
              </a:spcBef>
              <a:spcAft>
                <a:spcPct val="0"/>
              </a:spcAft>
              <a:buFont typeface="Arial" panose="020B0604020202020204" pitchFamily="34" charset="0"/>
              <a:buChar char="•"/>
            </a:pPr>
            <a:r>
              <a:rPr lang="en-US" sz="1200" b="1" dirty="0" smtClean="0">
                <a:solidFill>
                  <a:prstClr val="black"/>
                </a:solidFill>
              </a:rPr>
              <a:t>Molecular Dynamics</a:t>
            </a:r>
          </a:p>
          <a:p>
            <a:pPr marL="285750" indent="-285750" fontAlgn="base">
              <a:spcBef>
                <a:spcPct val="0"/>
              </a:spcBef>
              <a:spcAft>
                <a:spcPct val="0"/>
              </a:spcAft>
              <a:buFont typeface="Arial" panose="020B0604020202020204" pitchFamily="34" charset="0"/>
              <a:buChar char="•"/>
            </a:pPr>
            <a:r>
              <a:rPr lang="en-US" sz="1200" b="1" dirty="0" smtClean="0">
                <a:solidFill>
                  <a:prstClr val="black"/>
                </a:solidFill>
              </a:rPr>
              <a:t>Cosmology &amp; Astronomy</a:t>
            </a:r>
          </a:p>
          <a:p>
            <a:pPr marL="285750" indent="-285750" fontAlgn="base">
              <a:spcBef>
                <a:spcPct val="0"/>
              </a:spcBef>
              <a:spcAft>
                <a:spcPct val="0"/>
              </a:spcAft>
              <a:buFont typeface="Arial" panose="020B0604020202020204" pitchFamily="34" charset="0"/>
              <a:buChar char="•"/>
            </a:pPr>
            <a:r>
              <a:rPr lang="en-US" sz="1200" b="1" dirty="0" smtClean="0">
                <a:solidFill>
                  <a:prstClr val="black"/>
                </a:solidFill>
              </a:rPr>
              <a:t>Plasma Physics</a:t>
            </a:r>
          </a:p>
          <a:p>
            <a:pPr marL="285750" indent="-285750" fontAlgn="base">
              <a:spcBef>
                <a:spcPct val="0"/>
              </a:spcBef>
              <a:spcAft>
                <a:spcPct val="0"/>
              </a:spcAft>
              <a:buFont typeface="Arial" panose="020B0604020202020204" pitchFamily="34" charset="0"/>
              <a:buChar char="•"/>
            </a:pPr>
            <a:r>
              <a:rPr lang="en-US" sz="1200" b="1" dirty="0" smtClean="0">
                <a:solidFill>
                  <a:prstClr val="black"/>
                </a:solidFill>
              </a:rPr>
              <a:t>Quantum Chromo Dynamics</a:t>
            </a:r>
          </a:p>
          <a:p>
            <a:pPr marL="285750" indent="-285750" fontAlgn="base">
              <a:spcBef>
                <a:spcPct val="0"/>
              </a:spcBef>
              <a:spcAft>
                <a:spcPct val="0"/>
              </a:spcAft>
              <a:buFont typeface="Arial" panose="020B0604020202020204" pitchFamily="34" charset="0"/>
              <a:buChar char="•"/>
            </a:pPr>
            <a:r>
              <a:rPr lang="en-US" sz="1200" b="1" dirty="0" smtClean="0">
                <a:solidFill>
                  <a:prstClr val="black"/>
                </a:solidFill>
              </a:rPr>
              <a:t>Seismic Hazards</a:t>
            </a:r>
          </a:p>
          <a:p>
            <a:pPr marL="285750" indent="-285750" fontAlgn="base">
              <a:spcBef>
                <a:spcPct val="0"/>
              </a:spcBef>
              <a:spcAft>
                <a:spcPct val="0"/>
              </a:spcAft>
              <a:buFont typeface="Arial" panose="020B0604020202020204" pitchFamily="34" charset="0"/>
              <a:buChar char="•"/>
            </a:pPr>
            <a:r>
              <a:rPr lang="en-US" sz="1200" b="1" dirty="0" smtClean="0">
                <a:solidFill>
                  <a:prstClr val="black"/>
                </a:solidFill>
              </a:rPr>
              <a:t>Gene Sequence Analysis</a:t>
            </a:r>
          </a:p>
          <a:p>
            <a:pPr marL="285750" indent="-285750" fontAlgn="base">
              <a:spcBef>
                <a:spcPct val="0"/>
              </a:spcBef>
              <a:spcAft>
                <a:spcPct val="0"/>
              </a:spcAft>
              <a:buFont typeface="Arial" panose="020B0604020202020204" pitchFamily="34" charset="0"/>
              <a:buChar char="•"/>
            </a:pPr>
            <a:r>
              <a:rPr lang="en-US" sz="1200" b="1" dirty="0" smtClean="0">
                <a:solidFill>
                  <a:prstClr val="black"/>
                </a:solidFill>
              </a:rPr>
              <a:t>Materials Science</a:t>
            </a:r>
            <a:endParaRPr lang="en-US" sz="1200" b="1" dirty="0">
              <a:solidFill>
                <a:prstClr val="black"/>
              </a:solidFill>
              <a:latin typeface="Berlin Sans FB" panose="020E0602020502020306" pitchFamily="34" charset="0"/>
            </a:endParaRPr>
          </a:p>
        </p:txBody>
      </p:sp>
      <p:pic>
        <p:nvPicPr>
          <p:cNvPr id="7" name="Picture 6" descr="pic1.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30430" y="4846985"/>
            <a:ext cx="2777284" cy="2011015"/>
          </a:xfrm>
          <a:prstGeom prst="rect">
            <a:avLst/>
          </a:prstGeom>
        </p:spPr>
      </p:pic>
      <p:sp>
        <p:nvSpPr>
          <p:cNvPr id="37" name="TextBox 36"/>
          <p:cNvSpPr txBox="1"/>
          <p:nvPr/>
        </p:nvSpPr>
        <p:spPr>
          <a:xfrm>
            <a:off x="6231070" y="4745251"/>
            <a:ext cx="2876644" cy="415498"/>
          </a:xfrm>
          <a:prstGeom prst="rect">
            <a:avLst/>
          </a:prstGeom>
          <a:solidFill>
            <a:schemeClr val="tx1"/>
          </a:solidFill>
        </p:spPr>
        <p:txBody>
          <a:bodyPr wrap="square" rtlCol="0">
            <a:spAutoFit/>
          </a:bodyPr>
          <a:lstStyle/>
          <a:p>
            <a:pPr fontAlgn="base">
              <a:spcBef>
                <a:spcPct val="0"/>
              </a:spcBef>
              <a:spcAft>
                <a:spcPct val="0"/>
              </a:spcAft>
            </a:pPr>
            <a:r>
              <a:rPr lang="en-US" altLang="en-US" sz="1050" dirty="0">
                <a:solidFill>
                  <a:schemeClr val="bg1"/>
                </a:solidFill>
                <a:latin typeface="Arial" charset="0"/>
                <a:ea typeface="ＭＳ Ｐゴシック" pitchFamily="34" charset="-128"/>
              </a:rPr>
              <a:t>Gravitational Wave Astrophysics</a:t>
            </a:r>
            <a:br>
              <a:rPr lang="en-US" altLang="en-US" sz="1050" dirty="0">
                <a:solidFill>
                  <a:schemeClr val="bg1"/>
                </a:solidFill>
                <a:latin typeface="Arial" charset="0"/>
                <a:ea typeface="ＭＳ Ｐゴシック" pitchFamily="34" charset="-128"/>
              </a:rPr>
            </a:br>
            <a:r>
              <a:rPr lang="en-US" altLang="en-US" sz="1050" dirty="0">
                <a:solidFill>
                  <a:schemeClr val="bg1"/>
                </a:solidFill>
                <a:latin typeface="Arial" charset="0"/>
                <a:ea typeface="ＭＳ Ｐゴシック" pitchFamily="34" charset="-128"/>
              </a:rPr>
              <a:t>Interplay of Big Data &amp; Big Simulation</a:t>
            </a:r>
            <a:endParaRPr lang="en-US" sz="1050" b="1" dirty="0">
              <a:solidFill>
                <a:schemeClr val="bg1"/>
              </a:solidFill>
            </a:endParaRPr>
          </a:p>
        </p:txBody>
      </p:sp>
    </p:spTree>
    <p:extLst>
      <p:ext uri="{BB962C8B-B14F-4D97-AF65-F5344CB8AC3E}">
        <p14:creationId xmlns:p14="http://schemas.microsoft.com/office/powerpoint/2010/main" val="3068249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9" presetClass="emph" presetSubtype="0" nodeType="withEffect">
                                  <p:stCondLst>
                                    <p:cond delay="0"/>
                                  </p:stCondLst>
                                  <p:childTnLst>
                                    <p:set>
                                      <p:cBhvr rctx="PPT">
                                        <p:cTn id="14" dur="indefinite"/>
                                        <p:tgtEl>
                                          <p:spTgt spid="4098"/>
                                        </p:tgtEl>
                                        <p:attrNameLst>
                                          <p:attrName>style.opacity</p:attrName>
                                        </p:attrNameLst>
                                      </p:cBhvr>
                                      <p:to>
                                        <p:strVal val="0.5"/>
                                      </p:to>
                                    </p:set>
                                    <p:animEffect filter="image" prLst="opacity: 0.5">
                                      <p:cBhvr rctx="IE">
                                        <p:cTn id="15" dur="indefinite"/>
                                        <p:tgtEl>
                                          <p:spTgt spid="4098"/>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7" grpId="0" animBg="1"/>
    </p:bldLst>
  </p:timing>
</p:sld>
</file>

<file path=ppt/theme/theme1.xml><?xml version="1.0" encoding="utf-8"?>
<a:theme xmlns:a="http://schemas.openxmlformats.org/drawingml/2006/main" name="Revolution">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XSEDE-Slide-Template-v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2940</TotalTime>
  <Words>5088</Words>
  <Application>Microsoft Office PowerPoint</Application>
  <PresentationFormat>On-screen Show (4:3)</PresentationFormat>
  <Paragraphs>625</Paragraphs>
  <Slides>46</Slides>
  <Notes>32</Notes>
  <HiddenSlides>0</HiddenSlides>
  <MMClips>0</MMClips>
  <ScaleCrop>false</ScaleCrop>
  <HeadingPairs>
    <vt:vector size="4" baseType="variant">
      <vt:variant>
        <vt:lpstr>Theme</vt:lpstr>
      </vt:variant>
      <vt:variant>
        <vt:i4>4</vt:i4>
      </vt:variant>
      <vt:variant>
        <vt:lpstr>Slide Titles</vt:lpstr>
      </vt:variant>
      <vt:variant>
        <vt:i4>46</vt:i4>
      </vt:variant>
    </vt:vector>
  </HeadingPairs>
  <TitlesOfParts>
    <vt:vector size="50" baseType="lpstr">
      <vt:lpstr>Revolution</vt:lpstr>
      <vt:lpstr>Office Theme</vt:lpstr>
      <vt:lpstr>XSEDE-Slide-Template-v1.3</vt:lpstr>
      <vt:lpstr>2_Office Theme</vt:lpstr>
      <vt:lpstr>    Supporting Collaborative Cyberinfrastructure for Ground-breaking Research </vt:lpstr>
      <vt:lpstr>NSF Core Mission: Fundamental Research</vt:lpstr>
      <vt:lpstr>PowerPoint Presentation</vt:lpstr>
      <vt:lpstr>PowerPoint Presentation</vt:lpstr>
      <vt:lpstr>ACI Mission:  To support advanced cyberinfrastructure to accelerate discovery and innovation across all disciplines</vt:lpstr>
      <vt:lpstr>Advanced Cyberinfrastructure  (ACI)</vt:lpstr>
      <vt:lpstr> ACI FY2013 investments reflect a balance across Cyberinfrastructure categories consistent with  NSF’s CI strategy (CIF21)</vt:lpstr>
      <vt:lpstr>Ubiquity in mobile devices, social networks, sensors, advanced computing and instruments have created a complex data-rich environment ripe for new scientific and engineering advances</vt:lpstr>
      <vt:lpstr>As models and workflows become more complex and data-rich, collaborative and capable CI is transformative to results and conduct of science</vt:lpstr>
      <vt:lpstr>PowerPoint Presentation</vt:lpstr>
      <vt:lpstr>LSST Cyberinfrastructure for Data Capture</vt:lpstr>
      <vt:lpstr>Networking Programs in CISE/ACI</vt:lpstr>
      <vt:lpstr>Networking/Cybersecurity -ACI</vt:lpstr>
      <vt:lpstr>Transforming the national CI foundation to increase capacity and innovative capability</vt:lpstr>
      <vt:lpstr> Overall Data Investment Framework  </vt:lpstr>
      <vt:lpstr>ACI data focused CI - “A view towards the horizon”  </vt:lpstr>
      <vt:lpstr>FY13 data awards  - towards  an integrated  portfolio for science, engineering, research &amp; education</vt:lpstr>
      <vt:lpstr>PowerPoint Presentation</vt:lpstr>
      <vt:lpstr> DataONE (Observation Network for Earth) Award   William Michener, University of New Mexico</vt:lpstr>
      <vt:lpstr>Advanced Computational Infrastructure</vt:lpstr>
      <vt:lpstr>In 2012 NSF published its Advanced Computing Infrastructure Vision and Strategy  (12-051)</vt:lpstr>
      <vt:lpstr>In 2013 Major Computing NSF Computing Infrastructure deployed</vt:lpstr>
      <vt:lpstr>Blue Waters:  Grand Challenge Computational Science/ Engineering through Sustained Petascale Performance </vt:lpstr>
      <vt:lpstr>Stampede is both innovative and highly capable, doubling the resource pool for XRAC/XSEDE allocations</vt:lpstr>
      <vt:lpstr>National Academies Study  launched in 2013:  Future Directions for NSF Advanced Computing Infrastructure to support US Science in 2017-2022</vt:lpstr>
      <vt:lpstr>Goals for this Study- Final Report</vt:lpstr>
      <vt:lpstr>Goals for the Study – Interim Report</vt:lpstr>
      <vt:lpstr>NSF Supported National Resources are increasingly diverse and collaborative</vt:lpstr>
      <vt:lpstr>Recent ACI supported acquisitions  &amp; deployments are complementary </vt:lpstr>
      <vt:lpstr>Continued investment in evolving and new models for collaborative CI to advances science frontiers </vt:lpstr>
      <vt:lpstr>Quantitative Trends:  the Number of Research Projects, Institutions and Users have increased  </vt:lpstr>
      <vt:lpstr>All Scientific Disciplines have increased use of national resources</vt:lpstr>
      <vt:lpstr>2014 NSF Cloud Awards:   Multi-institutional CI Research </vt:lpstr>
      <vt:lpstr>Computational science takes the   Nobel stage</vt:lpstr>
      <vt:lpstr>PowerPoint Presentation</vt:lpstr>
      <vt:lpstr>Software as Infrastructure- Role &amp; Lifecycle</vt:lpstr>
      <vt:lpstr>Working Towards Sustainable Software for Science: Practice and Experiences</vt:lpstr>
      <vt:lpstr>Advanced Cyberinfrastructure </vt:lpstr>
      <vt:lpstr>Learning and Workforce Development</vt:lpstr>
      <vt:lpstr>PowerPoint Presentation</vt:lpstr>
      <vt:lpstr>PowerPoint Presentation</vt:lpstr>
      <vt:lpstr>PowerPoint Presentation</vt:lpstr>
      <vt:lpstr>Current Research Context</vt:lpstr>
      <vt:lpstr>Research Cyberinfrastructure Response</vt:lpstr>
      <vt:lpstr>Advanced Cyberinfrastructure</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Advisory Committee for Cyberinfrastructure (CASC) April 25, 2014</dc:title>
  <dc:creator>Qualters, Irene M.</dc:creator>
  <cp:lastModifiedBy>NSFUSER</cp:lastModifiedBy>
  <cp:revision>191</cp:revision>
  <cp:lastPrinted>2014-05-12T16:53:46Z</cp:lastPrinted>
  <dcterms:created xsi:type="dcterms:W3CDTF">2014-04-14T14:09:03Z</dcterms:created>
  <dcterms:modified xsi:type="dcterms:W3CDTF">2014-09-24T13:05:55Z</dcterms:modified>
</cp:coreProperties>
</file>