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3" r:id="rId1"/>
  </p:sldMasterIdLst>
  <p:notesMasterIdLst>
    <p:notesMasterId r:id="rId19"/>
  </p:notesMasterIdLst>
  <p:handoutMasterIdLst>
    <p:handoutMasterId r:id="rId20"/>
  </p:handoutMasterIdLst>
  <p:sldIdLst>
    <p:sldId id="391" r:id="rId2"/>
    <p:sldId id="327" r:id="rId3"/>
    <p:sldId id="388" r:id="rId4"/>
    <p:sldId id="374" r:id="rId5"/>
    <p:sldId id="376" r:id="rId6"/>
    <p:sldId id="389" r:id="rId7"/>
    <p:sldId id="348" r:id="rId8"/>
    <p:sldId id="395" r:id="rId9"/>
    <p:sldId id="385" r:id="rId10"/>
    <p:sldId id="386" r:id="rId11"/>
    <p:sldId id="387" r:id="rId12"/>
    <p:sldId id="384" r:id="rId13"/>
    <p:sldId id="351" r:id="rId14"/>
    <p:sldId id="375" r:id="rId15"/>
    <p:sldId id="350" r:id="rId16"/>
    <p:sldId id="354" r:id="rId17"/>
    <p:sldId id="390" r:id="rId18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C99"/>
    <a:srgbClr val="CCFF99"/>
    <a:srgbClr val="FF99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8" autoAdjust="0"/>
    <p:restoredTop sz="94700" autoAdjust="0"/>
  </p:normalViewPr>
  <p:slideViewPr>
    <p:cSldViewPr>
      <p:cViewPr varScale="1">
        <p:scale>
          <a:sx n="77" d="100"/>
          <a:sy n="77" d="100"/>
        </p:scale>
        <p:origin x="-2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448" y="-72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67401" y="314326"/>
            <a:ext cx="89058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2" tIns="48322" rIns="96642" bIns="48322" numCol="1" anchor="t" anchorCtr="0" compatLnSpc="1">
            <a:prstTxWarp prst="textNoShape">
              <a:avLst/>
            </a:prstTxWarp>
          </a:bodyPr>
          <a:lstStyle>
            <a:lvl1pPr algn="r" defTabSz="966679">
              <a:defRPr sz="1700" b="1" i="1"/>
            </a:lvl1pPr>
          </a:lstStyle>
          <a:p>
            <a:endParaRPr lang="en-US" dirty="0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09600" y="8839200"/>
            <a:ext cx="609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2" tIns="48322" rIns="96642" bIns="48322" numCol="1" anchor="b" anchorCtr="0" compatLnSpc="1">
            <a:prstTxWarp prst="textNoShape">
              <a:avLst/>
            </a:prstTxWarp>
          </a:bodyPr>
          <a:lstStyle>
            <a:lvl1pPr algn="l" defTabSz="966679">
              <a:defRPr sz="1200"/>
            </a:lvl1pPr>
          </a:lstStyle>
          <a:p>
            <a:r>
              <a:rPr lang="en-US" dirty="0" smtClean="0"/>
              <a:t>H. </a:t>
            </a:r>
            <a:r>
              <a:rPr lang="en-US" dirty="0" err="1" smtClean="0"/>
              <a:t>Kettani</a:t>
            </a:r>
            <a:r>
              <a:rPr lang="en-US" dirty="0" smtClean="0"/>
              <a:t>, ISE @ FHSU, 2013</a:t>
            </a:r>
            <a:endParaRPr lang="en-US" dirty="0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29400" y="8839201"/>
            <a:ext cx="503238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2" tIns="48322" rIns="96642" bIns="48322" numCol="1" anchor="b" anchorCtr="0" compatLnSpc="1">
            <a:prstTxWarp prst="textNoShape">
              <a:avLst/>
            </a:prstTxWarp>
          </a:bodyPr>
          <a:lstStyle>
            <a:lvl1pPr algn="r" defTabSz="966679">
              <a:defRPr sz="1200"/>
            </a:lvl1pPr>
          </a:lstStyle>
          <a:p>
            <a:fld id="{37E24378-5BB3-4C07-A0AD-B4B03D7E2F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533400" y="304800"/>
            <a:ext cx="55626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232" tIns="50117" rIns="100232" bIns="50117"/>
          <a:lstStyle/>
          <a:p>
            <a:pPr algn="l" defTabSz="1003187"/>
            <a:r>
              <a:rPr lang="en-US" sz="1600" b="1" i="1" dirty="0" smtClean="0">
                <a:solidFill>
                  <a:srgbClr val="000000"/>
                </a:solidFill>
                <a:cs typeface="Times New Roman" pitchFamily="18" charset="0"/>
              </a:rPr>
              <a:t>Information Systems Engineering @ Fort Hays State University</a:t>
            </a:r>
            <a:endParaRPr lang="en-US" sz="1800" b="1" i="1" dirty="0"/>
          </a:p>
        </p:txBody>
      </p:sp>
    </p:spTree>
    <p:extLst>
      <p:ext uri="{BB962C8B-B14F-4D97-AF65-F5344CB8AC3E}">
        <p14:creationId xmlns:p14="http://schemas.microsoft.com/office/powerpoint/2010/main" val="305067223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38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2" tIns="48322" rIns="96642" bIns="48322" numCol="1" anchor="ctr" anchorCtr="0" compatLnSpc="1">
            <a:prstTxWarp prst="textNoShape">
              <a:avLst/>
            </a:prstTxWarp>
          </a:bodyPr>
          <a:lstStyle>
            <a:lvl1pPr algn="l" defTabSz="966679">
              <a:defRPr sz="1200"/>
            </a:lvl1pPr>
          </a:lstStyle>
          <a:p>
            <a:r>
              <a:rPr lang="en-US" smtClean="0"/>
              <a:t>Information Systems Engineering</a:t>
            </a: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70237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2" tIns="48322" rIns="96642" bIns="48322" numCol="1" anchor="ctr" anchorCtr="0" compatLnSpc="1">
            <a:prstTxWarp prst="textNoShape">
              <a:avLst/>
            </a:prstTxWarp>
          </a:bodyPr>
          <a:lstStyle>
            <a:lvl1pPr algn="r" defTabSz="966679">
              <a:defRPr sz="1200"/>
            </a:lvl1pPr>
          </a:lstStyle>
          <a:p>
            <a:endParaRPr lang="en-US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4" y="4560888"/>
            <a:ext cx="5362575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2" tIns="48322" rIns="96642" bIns="483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2" tIns="48322" rIns="96642" bIns="48322" numCol="1" anchor="b" anchorCtr="0" compatLnSpc="1">
            <a:prstTxWarp prst="textNoShape">
              <a:avLst/>
            </a:prstTxWarp>
          </a:bodyPr>
          <a:lstStyle>
            <a:lvl1pPr algn="l" defTabSz="966679">
              <a:defRPr sz="1200"/>
            </a:lvl1pPr>
          </a:lstStyle>
          <a:p>
            <a:r>
              <a:rPr lang="en-US" smtClean="0"/>
              <a:t>H. Kettani, ISE @ FHSU</a:t>
            </a:r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8"/>
            <a:ext cx="3170237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2" tIns="48322" rIns="96642" bIns="48322" numCol="1" anchor="b" anchorCtr="0" compatLnSpc="1">
            <a:prstTxWarp prst="textNoShape">
              <a:avLst/>
            </a:prstTxWarp>
          </a:bodyPr>
          <a:lstStyle>
            <a:lvl1pPr algn="r" defTabSz="966679">
              <a:defRPr sz="1200"/>
            </a:lvl1pPr>
          </a:lstStyle>
          <a:p>
            <a:fld id="{25824AF5-015A-4550-9340-B858DBAAAE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63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824AF5-015A-4550-9340-B858DBAAAEB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Information Systems Engineering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824AF5-015A-4550-9340-B858DBAAAEB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Information Systems Engineering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Information Systems Engineering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2004 by Houssain Kettani, Ph.D., Department of Compter Science, Jackson State University.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BA754-5CA2-4AEF-8C4E-3391654CFF8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Information Systems Engineering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2004 by Houssain Kettani, Ph.D., Department of Compter Science, Jackson State University.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BA754-5CA2-4AEF-8C4E-3391654CFF8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Houssain Kettani, Ph.D., Department of Computer Science, Jackson State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824AF5-015A-4550-9340-B858DBAAAEB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H. Kettani, ISE @ FHSU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824AF5-015A-4550-9340-B858DBAAAEB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Information Systems Engineering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4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AE2D56-6B92-47B5-8C09-AC3DA5C654BD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1143000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477000" cy="365125"/>
          </a:xfrm>
        </p:spPr>
        <p:txBody>
          <a:bodyPr/>
          <a:lstStyle/>
          <a:p>
            <a:pPr algn="r"/>
            <a:r>
              <a:rPr lang="en-US" dirty="0" smtClean="0"/>
              <a:t>H. </a:t>
            </a:r>
            <a:r>
              <a:rPr lang="en-US" dirty="0" err="1" smtClean="0"/>
              <a:t>Kettani</a:t>
            </a:r>
            <a:r>
              <a:rPr lang="en-US" dirty="0" smtClean="0"/>
              <a:t>, ISE @ FHSU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0B28-5CF5-4574-8E8F-05FF8610E9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295400" y="6356350"/>
            <a:ext cx="6781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H. </a:t>
            </a:r>
            <a:r>
              <a:rPr lang="en-US" dirty="0" err="1" smtClean="0"/>
              <a:t>Kettani</a:t>
            </a:r>
            <a:r>
              <a:rPr lang="en-US" dirty="0" smtClean="0"/>
              <a:t>, ISE @ FHSU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AE2D56-6B92-47B5-8C09-AC3DA5C654BD}" type="slidenum">
              <a:rPr lang="en-US" smtClean="0"/>
              <a:pPr/>
              <a:t>‹#›</a:t>
            </a:fld>
            <a:endParaRPr 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ransition>
    <p:sndAc>
      <p:stSnd>
        <p:snd r:embed="rId4" name="arrow.wav"/>
      </p:stSnd>
    </p:sndAc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lang="en-US" sz="5600" b="1" kern="1200" dirty="0" smtClean="0">
          <a:ln>
            <a:noFill/>
          </a:ln>
          <a:solidFill>
            <a:schemeClr val="accent3">
              <a:tint val="90000"/>
              <a:satMod val="120000"/>
            </a:schemeClr>
          </a:solidFill>
          <a:effectLst>
            <a:outerShdw blurRad="38100" dist="25400" dir="5400000" algn="tl" rotWithShape="0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igcat.fhsu.edu/~kettani/ise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fhsu.edu/csis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066800"/>
            <a:ext cx="9144000" cy="9144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ISE@FHSU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2667000"/>
            <a:ext cx="9144000" cy="3810000"/>
          </a:xfrm>
        </p:spPr>
        <p:txBody>
          <a:bodyPr>
            <a:normAutofit/>
          </a:bodyPr>
          <a:lstStyle/>
          <a:p>
            <a:pPr algn="ctr"/>
            <a:endParaRPr lang="en-US" sz="1800" i="1" dirty="0" smtClean="0"/>
          </a:p>
          <a:p>
            <a:pPr algn="ctr"/>
            <a:r>
              <a:rPr lang="fi-FI" sz="2400" b="1" i="1" dirty="0" smtClean="0"/>
              <a:t>Houssain Kettani, Ph.D.</a:t>
            </a:r>
            <a:r>
              <a:rPr lang="en-US" sz="2800" i="1" dirty="0"/>
              <a:t/>
            </a:r>
            <a:br>
              <a:rPr lang="en-US" sz="2800" i="1" dirty="0"/>
            </a:br>
            <a:endParaRPr lang="en-US" sz="2800" i="1" dirty="0"/>
          </a:p>
          <a:p>
            <a:pPr algn="ctr"/>
            <a:r>
              <a:rPr lang="en-US" sz="2100" b="1" i="1" dirty="0" smtClean="0"/>
              <a:t>Professor &amp; </a:t>
            </a:r>
            <a:r>
              <a:rPr lang="en-US" sz="2100" b="1" i="1" dirty="0" smtClean="0"/>
              <a:t>Director</a:t>
            </a:r>
          </a:p>
          <a:p>
            <a:pPr algn="ctr"/>
            <a:r>
              <a:rPr lang="en-US" sz="2100" b="1" i="1" dirty="0" smtClean="0"/>
              <a:t>Computer Science &amp; Information Systems Engineering</a:t>
            </a:r>
            <a:endParaRPr lang="en-US" sz="2100" b="1" i="1" dirty="0" smtClean="0"/>
          </a:p>
          <a:p>
            <a:pPr algn="ctr"/>
            <a:endParaRPr lang="en-US" sz="2000" i="1" dirty="0" smtClean="0"/>
          </a:p>
          <a:p>
            <a:pPr algn="ctr"/>
            <a:r>
              <a:rPr lang="en-US" sz="2000" i="1" dirty="0"/>
              <a:t/>
            </a:r>
            <a:br>
              <a:rPr lang="en-US" sz="2000" i="1" dirty="0"/>
            </a:br>
            <a:endParaRPr lang="en-US" sz="2000" i="1" dirty="0" smtClean="0"/>
          </a:p>
        </p:txBody>
      </p:sp>
      <p:pic>
        <p:nvPicPr>
          <p:cNvPr id="16" name="Picture 7" descr="bism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-7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71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http://www.straighterline.com/blog/assets/content/FHSUlog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5486400"/>
            <a:ext cx="448056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494208" y="5496636"/>
            <a:ext cx="2888932" cy="1231106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8000" b="1" kern="100" spc="-1800" dirty="0" smtClean="0">
                <a:latin typeface="Goudy Stout" pitchFamily="18" charset="0"/>
                <a:cs typeface="Arial" pitchFamily="34" charset="0"/>
              </a:rPr>
              <a:t>I</a:t>
            </a:r>
            <a:r>
              <a:rPr lang="en-US" sz="8000" b="1" kern="100" spc="-1200" dirty="0" smtClean="0">
                <a:solidFill>
                  <a:schemeClr val="accent3"/>
                </a:solidFill>
                <a:latin typeface="Goudy Stout" pitchFamily="18" charset="0"/>
                <a:cs typeface="Arial" pitchFamily="34" charset="0"/>
              </a:rPr>
              <a:t>S</a:t>
            </a:r>
            <a:r>
              <a:rPr lang="en-US" sz="8000" b="1" kern="100" spc="-1200" dirty="0" smtClean="0">
                <a:latin typeface="Goudy Stout" pitchFamily="18" charset="0"/>
                <a:cs typeface="Arial" pitchFamily="34" charset="0"/>
              </a:rPr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9412" y="6400800"/>
            <a:ext cx="2811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solidFill>
                  <a:schemeClr val="accent3"/>
                </a:solidFill>
                <a:cs typeface="Times New Roman" pitchFamily="18" charset="0"/>
              </a:rPr>
              <a:t>Information</a:t>
            </a:r>
            <a:r>
              <a:rPr lang="en-US" sz="1400" b="1" dirty="0">
                <a:cs typeface="Times New Roman" pitchFamily="18" charset="0"/>
              </a:rPr>
              <a:t> Systems  </a:t>
            </a:r>
            <a:r>
              <a:rPr lang="en-US" sz="1400" b="1" dirty="0">
                <a:solidFill>
                  <a:schemeClr val="accent3"/>
                </a:solidFill>
                <a:cs typeface="Times New Roman" pitchFamily="18" charset="0"/>
              </a:rPr>
              <a:t>Engineering</a:t>
            </a:r>
            <a:endParaRPr lang="en-US" sz="1400" dirty="0">
              <a:solidFill>
                <a:schemeClr val="accent3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67205"/>
      </p:ext>
    </p:extLst>
  </p:cSld>
  <p:clrMapOvr>
    <a:masterClrMapping/>
  </p:clrMapOvr>
  <p:transition advClick="0"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Kettani, ISE@FHSU, 2014</a:t>
            </a:r>
            <a:endParaRPr lang="en-US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8229600" cy="1143000"/>
          </a:xfrm>
        </p:spPr>
        <p:txBody>
          <a:bodyPr/>
          <a:lstStyle/>
          <a:p>
            <a:r>
              <a:rPr lang="en-US" dirty="0"/>
              <a:t>Supercomputers 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153400" cy="45720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800" dirty="0" smtClean="0"/>
              <a:t>Fastest: </a:t>
            </a:r>
            <a:r>
              <a:rPr lang="en-US" sz="2800" dirty="0" err="1" smtClean="0"/>
              <a:t>Tianhe</a:t>
            </a:r>
            <a:r>
              <a:rPr lang="en-US" sz="2800" dirty="0" smtClean="0"/>
              <a:t> in China (1), Titan at ORNL (2)</a:t>
            </a:r>
            <a:endParaRPr lang="en-US" sz="2800" dirty="0"/>
          </a:p>
          <a:p>
            <a:pPr lvl="1"/>
            <a:r>
              <a:rPr lang="en-US" sz="2800" dirty="0" smtClean="0"/>
              <a:t>Performs  34 (18) </a:t>
            </a:r>
            <a:r>
              <a:rPr lang="en-US" sz="2800" dirty="0" err="1" smtClean="0"/>
              <a:t>Pflop</a:t>
            </a:r>
            <a:r>
              <a:rPr lang="en-US" sz="2800" dirty="0" smtClean="0"/>
              <a:t>/s </a:t>
            </a:r>
            <a:endParaRPr lang="en-US" sz="2800" dirty="0"/>
          </a:p>
          <a:p>
            <a:pPr lvl="2"/>
            <a:r>
              <a:rPr lang="en-US" dirty="0" err="1" smtClean="0"/>
              <a:t>Petaflop</a:t>
            </a:r>
            <a:r>
              <a:rPr lang="en-US" dirty="0" smtClean="0"/>
              <a:t>/s </a:t>
            </a:r>
            <a:r>
              <a:rPr lang="en-US" dirty="0"/>
              <a:t>or </a:t>
            </a:r>
            <a:r>
              <a:rPr lang="en-US" dirty="0" smtClean="0"/>
              <a:t>quadrillion (10</a:t>
            </a:r>
            <a:r>
              <a:rPr lang="en-US" baseline="30000" dirty="0" smtClean="0"/>
              <a:t>15</a:t>
            </a:r>
            <a:r>
              <a:rPr lang="en-US" dirty="0" smtClean="0"/>
              <a:t>)calculations </a:t>
            </a:r>
            <a:r>
              <a:rPr lang="en-US" dirty="0"/>
              <a:t>per second </a:t>
            </a:r>
            <a:endParaRPr lang="en-US" dirty="0" smtClean="0"/>
          </a:p>
          <a:p>
            <a:pPr lvl="1"/>
            <a:r>
              <a:rPr lang="en-US" dirty="0" smtClean="0"/>
              <a:t>Has ~ 3 (1/2) million processors</a:t>
            </a:r>
          </a:p>
          <a:p>
            <a:r>
              <a:rPr lang="en-US" dirty="0" err="1" smtClean="0"/>
              <a:t>Exaflop</a:t>
            </a:r>
            <a:r>
              <a:rPr lang="en-US" dirty="0" smtClean="0"/>
              <a:t> computing (quintillion - 10</a:t>
            </a:r>
            <a:r>
              <a:rPr lang="en-US" baseline="30000" dirty="0" smtClean="0"/>
              <a:t>18</a:t>
            </a:r>
            <a:r>
              <a:rPr lang="en-US" dirty="0" smtClean="0"/>
              <a:t>) by 2018</a:t>
            </a:r>
          </a:p>
          <a:p>
            <a:pPr lvl="1"/>
            <a:r>
              <a:rPr lang="en-US" dirty="0" err="1" smtClean="0"/>
              <a:t>Gf</a:t>
            </a:r>
            <a:r>
              <a:rPr lang="en-US" dirty="0" smtClean="0"/>
              <a:t> in 1985, </a:t>
            </a:r>
            <a:r>
              <a:rPr lang="en-US" dirty="0" err="1" smtClean="0"/>
              <a:t>Tf</a:t>
            </a:r>
            <a:r>
              <a:rPr lang="en-US" dirty="0" smtClean="0"/>
              <a:t> in 1996, Pf in 2008</a:t>
            </a:r>
          </a:p>
          <a:p>
            <a:r>
              <a:rPr lang="en-US" dirty="0" smtClean="0"/>
              <a:t>Power: 18 (8) MW</a:t>
            </a:r>
          </a:p>
          <a:p>
            <a:r>
              <a:rPr lang="en-US" sz="2400" dirty="0" smtClean="0"/>
              <a:t>http</a:t>
            </a:r>
            <a:r>
              <a:rPr lang="en-US" sz="2400" dirty="0"/>
              <a:t>://top500.org/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752983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Kettani, ISE@FHSU, 2014</a:t>
            </a:r>
            <a:endParaRPr lang="en-US"/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8382000" cy="1143000"/>
          </a:xfrm>
        </p:spPr>
        <p:txBody>
          <a:bodyPr/>
          <a:lstStyle/>
          <a:p>
            <a:r>
              <a:rPr lang="en-US" dirty="0" smtClean="0"/>
              <a:t>SC vs. PC</a:t>
            </a:r>
            <a:endParaRPr lang="en-US" dirty="0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35480"/>
            <a:ext cx="8534400" cy="4389120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dirty="0" smtClean="0"/>
              <a:t>PC achieves </a:t>
            </a:r>
            <a:r>
              <a:rPr lang="en-US" dirty="0"/>
              <a:t>about </a:t>
            </a:r>
            <a:r>
              <a:rPr lang="en-US" dirty="0" smtClean="0"/>
              <a:t>10 </a:t>
            </a:r>
            <a:r>
              <a:rPr lang="en-US" dirty="0"/>
              <a:t>Gigaflop/s (</a:t>
            </a:r>
            <a:r>
              <a:rPr lang="en-US" dirty="0" err="1" smtClean="0"/>
              <a:t>Gflop</a:t>
            </a:r>
            <a:r>
              <a:rPr lang="en-US" dirty="0" smtClean="0"/>
              <a:t>/s or 10</a:t>
            </a:r>
            <a:r>
              <a:rPr lang="en-US" baseline="30000" dirty="0" smtClean="0"/>
              <a:t>10</a:t>
            </a:r>
            <a:r>
              <a:rPr lang="en-US" dirty="0" smtClean="0"/>
              <a:t>) </a:t>
            </a:r>
            <a:endParaRPr lang="en-US" dirty="0"/>
          </a:p>
          <a:p>
            <a:r>
              <a:rPr lang="en-US" dirty="0" smtClean="0"/>
              <a:t>Titan is </a:t>
            </a:r>
            <a:r>
              <a:rPr lang="en-US" dirty="0"/>
              <a:t>2</a:t>
            </a:r>
            <a:r>
              <a:rPr lang="en-US" dirty="0" smtClean="0"/>
              <a:t>,000,000 </a:t>
            </a:r>
            <a:r>
              <a:rPr lang="en-US" dirty="0"/>
              <a:t>times faster</a:t>
            </a:r>
            <a:r>
              <a:rPr lang="en-US" dirty="0" smtClean="0"/>
              <a:t>!</a:t>
            </a:r>
          </a:p>
          <a:p>
            <a:r>
              <a:rPr lang="en-US" dirty="0" smtClean="0"/>
              <a:t>1 sec in Titan = </a:t>
            </a:r>
            <a:r>
              <a:rPr lang="en-US" dirty="0"/>
              <a:t>2</a:t>
            </a:r>
            <a:r>
              <a:rPr lang="en-US" dirty="0" smtClean="0"/>
              <a:t>,000,000 sec in PC </a:t>
            </a:r>
          </a:p>
          <a:p>
            <a:pPr lvl="1"/>
            <a:r>
              <a:rPr lang="en-US" dirty="0" smtClean="0"/>
              <a:t>or 565 hours </a:t>
            </a:r>
          </a:p>
          <a:p>
            <a:pPr lvl="1"/>
            <a:r>
              <a:rPr lang="en-US" dirty="0" smtClean="0"/>
              <a:t>or 24 days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hr</a:t>
            </a:r>
            <a:r>
              <a:rPr lang="en-US" dirty="0" smtClean="0"/>
              <a:t> in Titan = 232 </a:t>
            </a:r>
            <a:r>
              <a:rPr lang="en-US" dirty="0" err="1" smtClean="0"/>
              <a:t>yrs</a:t>
            </a:r>
            <a:r>
              <a:rPr lang="en-US" dirty="0" smtClean="0"/>
              <a:t> in PC! </a:t>
            </a:r>
          </a:p>
          <a:p>
            <a:r>
              <a:rPr lang="en-US" dirty="0"/>
              <a:t>http://whohasthefastestcomputer.com/flopsmeter/</a:t>
            </a:r>
          </a:p>
        </p:txBody>
      </p:sp>
      <p:pic>
        <p:nvPicPr>
          <p:cNvPr id="12290" name="Picture 2" descr="http://icons.iconarchive.com/icons/icons-land/vista-hardware-devices/256/Computer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194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757954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1143000"/>
          </a:xfrm>
        </p:spPr>
        <p:txBody>
          <a:bodyPr>
            <a:normAutofit/>
          </a:bodyPr>
          <a:lstStyle/>
          <a:p>
            <a:r>
              <a:rPr dirty="0" smtClean="0"/>
              <a:t>Info Retrieval</a:t>
            </a:r>
            <a:endParaRPr baseline="-25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Kettani, ISE @ FHSU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0B28-5CF5-4574-8E8F-05FF8610E9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752600" y="5902325"/>
            <a:ext cx="612648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1763712" y="1752600"/>
            <a:ext cx="0" cy="41330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3287712" y="3505200"/>
            <a:ext cx="0" cy="237744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1763712" y="3505200"/>
            <a:ext cx="15240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319046" y="3047999"/>
            <a:ext cx="338554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i="1" dirty="0" smtClean="0"/>
              <a:t>q</a:t>
            </a:r>
            <a:endParaRPr lang="en-US" i="1" baseline="-25000" dirty="0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219200" y="5939135"/>
            <a:ext cx="71628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0			           				t</a:t>
            </a:r>
            <a:r>
              <a:rPr lang="en-US" i="1" baseline="-25000" dirty="0" smtClean="0"/>
              <a:t>1</a:t>
            </a:r>
            <a:endParaRPr lang="en-US" i="1" baseline="-250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143000" y="1371600"/>
            <a:ext cx="372217" cy="2308324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i="1" dirty="0" smtClean="0"/>
              <a:t>t</a:t>
            </a:r>
            <a:r>
              <a:rPr lang="en-US" i="1" baseline="-25000" dirty="0" smtClean="0"/>
              <a:t>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 rot="6360000">
            <a:off x="3202003" y="3406158"/>
            <a:ext cx="182880" cy="182880"/>
          </a:xfrm>
          <a:prstGeom prst="ellipse">
            <a:avLst/>
          </a:prstGeom>
          <a:solidFill>
            <a:srgbClr val="00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 rot="6360000">
            <a:off x="3631528" y="3725331"/>
            <a:ext cx="91440" cy="9144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 rot="6360000">
            <a:off x="4164928" y="4012528"/>
            <a:ext cx="91440" cy="9144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 rot="6360000">
            <a:off x="2906432" y="4030131"/>
            <a:ext cx="91440" cy="9144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 rot="6360000">
            <a:off x="2906432" y="3287432"/>
            <a:ext cx="91440" cy="9144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 rot="6360000">
            <a:off x="1878928" y="4334931"/>
            <a:ext cx="91440" cy="9144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 rot="6360000">
            <a:off x="4393528" y="2982632"/>
            <a:ext cx="91440" cy="9144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 rot="6360000">
            <a:off x="1915832" y="2906432"/>
            <a:ext cx="91440" cy="9144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 rot="6360000">
            <a:off x="1992032" y="3973232"/>
            <a:ext cx="91440" cy="9144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 rot="6360000">
            <a:off x="2296832" y="4944531"/>
            <a:ext cx="91440" cy="9144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 rot="6360000">
            <a:off x="4735232" y="2830232"/>
            <a:ext cx="91440" cy="9144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 rot="6360000">
            <a:off x="1726528" y="5249331"/>
            <a:ext cx="91440" cy="9144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 rot="6360000">
            <a:off x="4354232" y="5802032"/>
            <a:ext cx="91440" cy="9144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 rot="6360000">
            <a:off x="3516032" y="5554131"/>
            <a:ext cx="91440" cy="9144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7" name="Straight Connector 26"/>
          <p:cNvCxnSpPr>
            <a:endCxn id="20" idx="5"/>
          </p:cNvCxnSpPr>
          <p:nvPr/>
        </p:nvCxnSpPr>
        <p:spPr>
          <a:xfrm rot="5400000" flipH="1" flipV="1">
            <a:off x="1302835" y="3991694"/>
            <a:ext cx="2360398" cy="14608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752600" y="4038600"/>
            <a:ext cx="2445445" cy="184140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4267200" y="3805535"/>
            <a:ext cx="378629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i="1" dirty="0" err="1" smtClean="0"/>
              <a:t>c</a:t>
            </a:r>
            <a:r>
              <a:rPr lang="en-US" i="1" baseline="-25000" dirty="0" err="1" smtClean="0"/>
              <a:t>i</a:t>
            </a:r>
            <a:endParaRPr lang="en-US" i="1" baseline="-25000" dirty="0"/>
          </a:p>
        </p:txBody>
      </p:sp>
      <p:sp>
        <p:nvSpPr>
          <p:cNvPr id="47" name="Arc 46"/>
          <p:cNvSpPr/>
          <p:nvPr/>
        </p:nvSpPr>
        <p:spPr>
          <a:xfrm>
            <a:off x="2286000" y="4343400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2667000" y="4419600"/>
            <a:ext cx="39305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l-GR" i="1" dirty="0" smtClean="0"/>
              <a:t>θ</a:t>
            </a:r>
            <a:r>
              <a:rPr lang="en-US" i="1" baseline="-25000" dirty="0" err="1" smtClean="0"/>
              <a:t>i</a:t>
            </a:r>
            <a:endParaRPr lang="en-US" i="1" baseline="-250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4716463" y="1600200"/>
          <a:ext cx="38512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5" imgW="1777680" imgH="457200" progId="Equation.3">
                  <p:embed/>
                </p:oleObj>
              </mc:Choice>
              <mc:Fallback>
                <p:oleObj name="Equation" r:id="rId5" imgW="1777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600200"/>
                        <a:ext cx="385127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6096000" y="3200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 </a:t>
            </a:r>
            <a:r>
              <a:rPr lang="el-GR" dirty="0" smtClean="0"/>
              <a:t>θ</a:t>
            </a:r>
            <a:r>
              <a:rPr lang="en-US" dirty="0" smtClean="0"/>
              <a:t> </a:t>
            </a:r>
            <a:r>
              <a:rPr lang="el-GR" dirty="0" smtClean="0">
                <a:sym typeface="Symbol"/>
              </a:rPr>
              <a:t></a:t>
            </a:r>
            <a:r>
              <a:rPr lang="en-US" dirty="0" smtClean="0">
                <a:sym typeface="Symbol"/>
              </a:rPr>
              <a:t> max </a:t>
            </a:r>
            <a:r>
              <a:rPr lang="el-GR" dirty="0" smtClean="0"/>
              <a:t>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876325"/>
      </p:ext>
    </p:extLst>
  </p:cSld>
  <p:clrMapOvr>
    <a:masterClrMapping/>
  </p:clrMapOvr>
  <p:transition>
    <p:sndAc>
      <p:stSnd>
        <p:snd r:embed="rId4" name="arrow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ISE Curriculum 1/2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Kettani, ISE @ FHSU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0B28-5CF5-4574-8E8F-05FF8610E9B8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609764"/>
              </p:ext>
            </p:extLst>
          </p:nvPr>
        </p:nvGraphicFramePr>
        <p:xfrm>
          <a:off x="152400" y="1766888"/>
          <a:ext cx="4572000" cy="181451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132384"/>
                <a:gridCol w="439616"/>
              </a:tblGrid>
              <a:tr h="3944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Fall 1 Courses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CH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28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COMM100 Fundamentals of Oral Communication [FSU]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3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28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ENG101 English Composition I [FSU]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3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28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HHP200 Personal Wellness [FSU]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3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28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IDS001 The First Year Seminar [FS]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28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MIS101 Introduction to Computer Information Sys [FSU]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28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PHYS100 </a:t>
                      </a:r>
                      <a:r>
                        <a:rPr lang="en-US" sz="1200" b="1" dirty="0" smtClean="0">
                          <a:effectLst/>
                        </a:rPr>
                        <a:t>Introduction </a:t>
                      </a:r>
                      <a:r>
                        <a:rPr lang="en-US" sz="1200" b="1" dirty="0">
                          <a:effectLst/>
                        </a:rPr>
                        <a:t>to Engineering Science [F]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28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Total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6858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16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440418"/>
              </p:ext>
            </p:extLst>
          </p:nvPr>
        </p:nvGraphicFramePr>
        <p:xfrm>
          <a:off x="152400" y="3976689"/>
          <a:ext cx="4648200" cy="166211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192495"/>
                <a:gridCol w="455705"/>
              </a:tblGrid>
              <a:tr h="3693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Fall 2 Courses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CH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46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CSCI261 Computer Science I [F]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3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46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INT291 Internetworking I [FSU]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3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46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MATH235 Analytic Geometry &amp; Calculus II [FS]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5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93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PHYS212 Physics for Scientists &amp; Engineers II &amp; Lab [FS]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5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93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Total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6858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16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945110"/>
              </p:ext>
            </p:extLst>
          </p:nvPr>
        </p:nvGraphicFramePr>
        <p:xfrm>
          <a:off x="4724400" y="1752600"/>
          <a:ext cx="4419600" cy="17526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010377"/>
                <a:gridCol w="409223"/>
              </a:tblGrid>
              <a:tr h="3894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Spring 1 Courses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CH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7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ENG102 English Composition II [FSU]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3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7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INT250 Introduction to Web Development [FS]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3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7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MATH234 Analytic Geometry &amp; Calculus [FS]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5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94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PHYS211 Physics for Scientists &amp; Engineers I &amp; Lab [FS]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5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94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Total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6858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16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668020"/>
              </p:ext>
            </p:extLst>
          </p:nvPr>
        </p:nvGraphicFramePr>
        <p:xfrm>
          <a:off x="4724400" y="3962399"/>
          <a:ext cx="4419600" cy="190500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038600"/>
                <a:gridCol w="381000"/>
              </a:tblGrid>
              <a:tr h="4233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Spring 2 Courses 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CH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3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ECFI205 Theory &amp; Practice of Personal Finance [FSU]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(or other SBS)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3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1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MATH236 Analytic Geometry &amp; Calculus III [FS]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3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1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MATH240 Linear Algebra [S]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3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1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MATH250 Elements of Statistics [FSU]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3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1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PHIL100 General Logic [FSU] (or other Humanities)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3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1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Total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6858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15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82711"/>
      </p:ext>
    </p:extLst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ISE Curriculum 2/2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Kettani, ISE @ FHSU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0B28-5CF5-4574-8E8F-05FF8610E9B8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332764"/>
              </p:ext>
            </p:extLst>
          </p:nvPr>
        </p:nvGraphicFramePr>
        <p:xfrm>
          <a:off x="152400" y="1766888"/>
          <a:ext cx="4572000" cy="181451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132384"/>
                <a:gridCol w="439616"/>
              </a:tblGrid>
              <a:tr h="3944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Fall 3 Courses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CH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2865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CSCI466 Software Engineering I [F]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  <a:tr h="202865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ISE300 Foundations of Info Systems Engineering [FSU]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  <a:tr h="202865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ISE310 Random Signal Analysis [S]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  <a:tr h="202865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MATH646 Discrete Structures [F]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  <a:tr h="202865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PHYS332 Analog &amp; Digital Electronics [F]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  <a:tr h="202865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PSY100 General Psychology [FSU] (or other SBS)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  <a:tr h="2028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6858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396877"/>
              </p:ext>
            </p:extLst>
          </p:nvPr>
        </p:nvGraphicFramePr>
        <p:xfrm>
          <a:off x="152400" y="4457173"/>
          <a:ext cx="4648200" cy="179122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192495"/>
                <a:gridCol w="455705"/>
              </a:tblGrid>
              <a:tr h="290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Fall 4 Courses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CH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46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GSCI110 World Geography (or other IS) [FSU]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  <a:tr h="1846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INT430 Leadership in INT [FU]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  <a:tr h="1846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INT650 Interactive System Design [FSU]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  <a:tr h="2079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INT684 Foundations of Information Systems Security [F]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  <a:tr h="3693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ISE440 Communication Systems [F]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  <a:tr h="3693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6858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909156"/>
              </p:ext>
            </p:extLst>
          </p:nvPr>
        </p:nvGraphicFramePr>
        <p:xfrm>
          <a:off x="4724400" y="1752600"/>
          <a:ext cx="4419600" cy="165946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010377"/>
                <a:gridCol w="409223"/>
              </a:tblGrid>
              <a:tr h="381000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3 Courses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</a:p>
                  </a:txBody>
                  <a:tcPr marL="68580" marR="68580" marT="0" marB="0"/>
                </a:tc>
              </a:tr>
              <a:tr h="194733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CSCI463 Data Structures &amp; Algorithm Design [S]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  <a:tr h="194733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HIST111 Modern World Civilization (or IS) [FSU]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  <a:tr h="194733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ISE320 Information Management [S]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  <a:tr h="245534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ISE330 Signals and Systems [S]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SOC140 Introduction to Sociology [FSU] (or other SBS)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  <a:tr h="220133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6858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896785"/>
              </p:ext>
            </p:extLst>
          </p:nvPr>
        </p:nvGraphicFramePr>
        <p:xfrm>
          <a:off x="4724400" y="4419600"/>
          <a:ext cx="4419600" cy="188129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038600"/>
                <a:gridCol w="381000"/>
              </a:tblGrid>
              <a:tr h="2286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Spring 4 Courses 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CH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CSCI663 Introduction to Cryptography [S]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  <a:tr h="211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COMM318 Intro to Organizational Communication [FSU] (or other Humanities)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  <a:tr h="211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IDS390 Technology in Society [FSU] (or other UDI)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  <a:tr h="211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ISE450 Information Theory [S]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  <a:tr h="211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ISE490 Capstone Seminar in Info Systems Eng. [FS]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  <a:tr h="211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PHIL340 Ethics [FSU] (or other Humanities)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  <a:tr h="211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6858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213489"/>
              </p:ext>
            </p:extLst>
          </p:nvPr>
        </p:nvGraphicFramePr>
        <p:xfrm>
          <a:off x="3657600" y="3886200"/>
          <a:ext cx="5486400" cy="3810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115696"/>
                <a:gridCol w="370704"/>
              </a:tblGrid>
              <a:tr h="381000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Summer 3: ISE400 </a:t>
                      </a: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Internship in Information Systems Engineering [S]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6858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716826"/>
      </p:ext>
    </p:extLst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 schools</a:t>
            </a:r>
          </a:p>
          <a:p>
            <a:r>
              <a:rPr lang="en-US" dirty="0" smtClean="0"/>
              <a:t>ODNI’s federal intelligence agencies</a:t>
            </a:r>
          </a:p>
          <a:p>
            <a:r>
              <a:rPr lang="en-US" dirty="0" smtClean="0"/>
              <a:t>National Laboratories </a:t>
            </a:r>
          </a:p>
          <a:p>
            <a:r>
              <a:rPr lang="en-US" dirty="0" smtClean="0"/>
              <a:t>Private companies</a:t>
            </a:r>
          </a:p>
          <a:p>
            <a:r>
              <a:rPr lang="en-US" dirty="0" smtClean="0"/>
              <a:t>….</a:t>
            </a:r>
          </a:p>
          <a:p>
            <a:r>
              <a:rPr lang="en-US" i="1" dirty="0" smtClean="0"/>
              <a:t>The </a:t>
            </a:r>
            <a:r>
              <a:rPr lang="en-US" i="1" dirty="0"/>
              <a:t>c</a:t>
            </a:r>
            <a:r>
              <a:rPr lang="en-US" i="1" dirty="0" smtClean="0"/>
              <a:t>hoice is yours, we are here to help!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Kettani, ISE @ FHSU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0B28-5CF5-4574-8E8F-05FF8610E9B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2" descr="http://t3.gstatic.com/images?q=tbn:ANd9GcQGZZpJaXgg6UdjGRYYQnoBeH8IBZG4zNSrvFYPfd5XDlrWj8lSv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14400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468346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Kettani, ISE @ FHSU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0B28-5CF5-4574-8E8F-05FF8610E9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6" name="Picture 2" descr="\\int-catbert2\users$\h_kettani\University Stuff\Administrative\ISE\New Building\Binder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0100"/>
            <a:ext cx="9144000" cy="461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000366"/>
      </p:ext>
    </p:extLst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3D villain with a question mark high quality pictures 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80" y="762000"/>
            <a:ext cx="4594860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Kettani, ISE@FHSU,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221852"/>
      </p:ext>
    </p:extLst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Hays, KS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Kettani, ISE @ FHSU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0B28-5CF5-4574-8E8F-05FF8610E9B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42" name="Picture 2" descr="http://pix.epodunk.com/locatorMaps/ks/KS_470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" y="3931920"/>
            <a:ext cx="4681728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bestplaces.net/images/city/Hays_K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pics4.city-data.com/zfar/zfar2268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144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801599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H. Kettani, ISE@FHSU, 2014</a:t>
            </a:r>
            <a:endParaRPr lang="en-US" dirty="0"/>
          </a:p>
        </p:txBody>
      </p:sp>
      <p:pic>
        <p:nvPicPr>
          <p:cNvPr id="4098" name="Picture 2" descr="C:\Users\h_kettani\Downloads\photo (1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647524"/>
      </p:ext>
    </p:extLst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Kettani, ISE @ FHSU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0B28-5CF5-4574-8E8F-05FF8610E9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266" name="Picture 2" descr="http://goforthaysstate.com/s/947/images/editor/Misc/History%20Pics/14aer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8915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574502"/>
      </p:ext>
    </p:extLst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200400"/>
          </a:xfrm>
        </p:spPr>
        <p:txBody>
          <a:bodyPr/>
          <a:lstStyle/>
          <a:p>
            <a:r>
              <a:rPr lang="en-US" dirty="0" smtClean="0"/>
              <a:t>Est. 1902</a:t>
            </a:r>
          </a:p>
          <a:p>
            <a:r>
              <a:rPr lang="en-US" dirty="0" smtClean="0"/>
              <a:t>14,000+ students</a:t>
            </a:r>
          </a:p>
          <a:p>
            <a:r>
              <a:rPr lang="en-US" dirty="0" smtClean="0"/>
              <a:t>NSA/DHS CAE/IAE</a:t>
            </a:r>
          </a:p>
          <a:p>
            <a:r>
              <a:rPr lang="en-US" dirty="0" smtClean="0"/>
              <a:t>Attractive transfer deals and 2+2’s</a:t>
            </a:r>
          </a:p>
          <a:p>
            <a:r>
              <a:rPr lang="en-US" dirty="0">
                <a:hlinkClick r:id="rId3"/>
              </a:rPr>
              <a:t>http://bigcat.fhsu.edu/~</a:t>
            </a:r>
            <a:r>
              <a:rPr lang="en-US" dirty="0" smtClean="0">
                <a:hlinkClick r:id="rId3"/>
              </a:rPr>
              <a:t>kettani/ise.html</a:t>
            </a:r>
            <a:endParaRPr lang="en-US" dirty="0" smtClean="0"/>
          </a:p>
          <a:p>
            <a:r>
              <a:rPr lang="en-US" dirty="0">
                <a:hlinkClick r:id="rId4"/>
              </a:rPr>
              <a:t>http://www.fhsu.edu/csise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Kettani, ISE @ FHSU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0B28-5CF5-4574-8E8F-05FF8610E9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593" cy="288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102598"/>
      </p:ext>
    </p:extLst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387" y="2667000"/>
            <a:ext cx="28322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vs.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Data: recorded facts and figures</a:t>
            </a:r>
          </a:p>
          <a:p>
            <a:pPr lvl="1"/>
            <a:r>
              <a:rPr lang="en-US" dirty="0" smtClean="0"/>
              <a:t>Collection</a:t>
            </a:r>
          </a:p>
          <a:p>
            <a:pPr lvl="1"/>
            <a:r>
              <a:rPr lang="en-US" dirty="0" smtClean="0"/>
              <a:t>Storage</a:t>
            </a:r>
          </a:p>
          <a:p>
            <a:pPr lvl="1"/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Retrieval</a:t>
            </a:r>
          </a:p>
          <a:p>
            <a:pPr lvl="1"/>
            <a:r>
              <a:rPr lang="en-US" dirty="0" smtClean="0"/>
              <a:t>Analysis</a:t>
            </a:r>
          </a:p>
          <a:p>
            <a:endParaRPr lang="en-US" dirty="0" smtClean="0"/>
          </a:p>
          <a:p>
            <a:r>
              <a:rPr lang="en-US" dirty="0" smtClean="0"/>
              <a:t>Information: knowledge derived from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Kettani, ISE@FHSU,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95267"/>
      </p:ext>
    </p:extLst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38912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IS: Collection of hardware, software, data, people and procedures that work together to produce quality information.</a:t>
            </a:r>
          </a:p>
          <a:p>
            <a:endParaRPr lang="en-US" dirty="0"/>
          </a:p>
          <a:p>
            <a:r>
              <a:rPr lang="en-US" dirty="0" smtClean="0"/>
              <a:t>ISE: the effective use or engineering of IS for a better understanding of data to optimize decision making.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Kettani, ISE @ FHSU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0B28-5CF5-4574-8E8F-05FF8610E9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526299"/>
      </p:ext>
    </p:extLst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Degree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BS: FHSU, JCSU</a:t>
            </a:r>
          </a:p>
          <a:p>
            <a:r>
              <a:rPr lang="en-US" dirty="0" smtClean="0"/>
              <a:t>MS: JHU, Harrisburg U., </a:t>
            </a:r>
          </a:p>
          <a:p>
            <a:r>
              <a:rPr lang="en-US" dirty="0" smtClean="0"/>
              <a:t>PhD: U. Michigan – Dearborn, TSU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H. Kettani, ISE @ FHSU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0B28-5CF5-4574-8E8F-05FF8610E9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833518"/>
      </p:ext>
    </p:extLst>
  </p:cSld>
  <p:clrMapOvr>
    <a:masterClrMapping/>
  </p:clrMapOvr>
  <p:transition>
    <p:sndAc>
      <p:stSnd>
        <p:snd r:embed="rId2" name="arrow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Kettani, ISE@FHSU, 2014</a:t>
            </a:r>
            <a:endParaRPr lang="en-US" dirty="0"/>
          </a:p>
        </p:txBody>
      </p:sp>
      <p:pic>
        <p:nvPicPr>
          <p:cNvPr id="2050" name="Picture 2" descr="http://top500.org/static/media/uploads/blog/tianhe-2-jack-dongarra-pd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op500.org/static/media/uploads/galleries/1024px-tita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07594"/>
            <a:ext cx="9144000" cy="325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667000"/>
            <a:ext cx="4876800" cy="990600"/>
          </a:xfrm>
        </p:spPr>
        <p:txBody>
          <a:bodyPr>
            <a:noAutofit/>
          </a:bodyPr>
          <a:lstStyle/>
          <a:p>
            <a:r>
              <a:rPr lang="en-US" sz="5400" dirty="0" smtClean="0"/>
              <a:t>Supercomputers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47488532"/>
      </p:ext>
    </p:extLst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rgbClr val="FFFFFF"/>
      </a:lt1>
      <a:dk2>
        <a:srgbClr val="04617B"/>
      </a:dk2>
      <a:lt2>
        <a:srgbClr val="04617B"/>
      </a:lt2>
      <a:accent1>
        <a:srgbClr val="000000"/>
      </a:accent1>
      <a:accent2>
        <a:srgbClr val="0F6FC6"/>
      </a:accent2>
      <a:accent3>
        <a:srgbClr val="FFC000"/>
      </a:accent3>
      <a:accent4>
        <a:srgbClr val="FAFF2D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17204</TotalTime>
  <Words>936</Words>
  <Application>Microsoft Office PowerPoint</Application>
  <PresentationFormat>On-screen Show (4:3)</PresentationFormat>
  <Paragraphs>234</Paragraphs>
  <Slides>17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Flow</vt:lpstr>
      <vt:lpstr>Equation</vt:lpstr>
      <vt:lpstr>ISE@FHSU</vt:lpstr>
      <vt:lpstr>Hays, KS</vt:lpstr>
      <vt:lpstr>PowerPoint Presentation</vt:lpstr>
      <vt:lpstr>PowerPoint Presentation</vt:lpstr>
      <vt:lpstr>PowerPoint Presentation</vt:lpstr>
      <vt:lpstr>Data vs. Information</vt:lpstr>
      <vt:lpstr>Information Systems</vt:lpstr>
      <vt:lpstr>New Degree</vt:lpstr>
      <vt:lpstr>Supercomputers</vt:lpstr>
      <vt:lpstr>Supercomputers </vt:lpstr>
      <vt:lpstr>SC vs. PC</vt:lpstr>
      <vt:lpstr>Info Retrieval</vt:lpstr>
      <vt:lpstr>ISE Curriculum 1/2</vt:lpstr>
      <vt:lpstr>ISE Curriculum 2/2</vt:lpstr>
      <vt:lpstr>Opportunities</vt:lpstr>
      <vt:lpstr>PowerPoint Presentation</vt:lpstr>
      <vt:lpstr>PowerPoint Presentation</vt:lpstr>
    </vt:vector>
  </TitlesOfParts>
  <Company>Jackson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</dc:title>
  <dc:creator>Dr. Houssain Kettani</dc:creator>
  <cp:lastModifiedBy>Houssain Kettani</cp:lastModifiedBy>
  <cp:revision>553</cp:revision>
  <cp:lastPrinted>2013-02-21T13:36:00Z</cp:lastPrinted>
  <dcterms:created xsi:type="dcterms:W3CDTF">1999-08-23T17:38:43Z</dcterms:created>
  <dcterms:modified xsi:type="dcterms:W3CDTF">2014-09-24T04:05:29Z</dcterms:modified>
</cp:coreProperties>
</file>