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sldIdLst>
    <p:sldId id="258" r:id="rId6"/>
    <p:sldId id="340" r:id="rId7"/>
    <p:sldId id="257" r:id="rId8"/>
    <p:sldId id="341" r:id="rId9"/>
    <p:sldId id="287" r:id="rId10"/>
    <p:sldId id="342" r:id="rId11"/>
    <p:sldId id="343" r:id="rId12"/>
    <p:sldId id="339" r:id="rId13"/>
    <p:sldId id="268" r:id="rId14"/>
    <p:sldId id="344" r:id="rId15"/>
    <p:sldId id="345" r:id="rId16"/>
    <p:sldId id="313" r:id="rId17"/>
    <p:sldId id="31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9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printerSettings" Target="printerSettings/printerSettings1.bin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5592" y="2879414"/>
            <a:ext cx="8082608" cy="721035"/>
          </a:xfrm>
          <a:prstGeom prst="rect">
            <a:avLst/>
          </a:prstGeom>
        </p:spPr>
        <p:txBody>
          <a:bodyPr/>
          <a:lstStyle>
            <a:lvl1pPr algn="l">
              <a:defRPr b="0" i="0">
                <a:latin typeface="Frutiger LT Std 55 Roman"/>
                <a:cs typeface="Frutiger LT Std 55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5592" y="3864429"/>
            <a:ext cx="8082608" cy="1910436"/>
          </a:xfrm>
          <a:prstGeom prst="rect">
            <a:avLst/>
          </a:prstGeom>
        </p:spPr>
        <p:txBody>
          <a:bodyPr/>
          <a:lstStyle>
            <a:lvl1pPr marL="342900" indent="-342900" algn="l">
              <a:buFont typeface="Courier New"/>
              <a:buChar char="o"/>
              <a:defRPr sz="2400" b="0" i="0">
                <a:solidFill>
                  <a:schemeClr val="bg1">
                    <a:lumMod val="65000"/>
                  </a:schemeClr>
                </a:solidFill>
                <a:latin typeface="Frutiger LT Std 55 Roman"/>
                <a:cs typeface="Frutiger LT Std 55 Roma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493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1441440"/>
            <a:ext cx="7129017" cy="781244"/>
          </a:xfrm>
          <a:prstGeom prst="rect">
            <a:avLst/>
          </a:prstGeom>
        </p:spPr>
        <p:txBody>
          <a:bodyPr/>
          <a:lstStyle>
            <a:lvl1pPr algn="l">
              <a:defRPr sz="3600" b="0" i="0">
                <a:latin typeface="Frutiger LT Std 55 Roman"/>
                <a:cs typeface="Frutiger LT Std 55 Roman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358766"/>
            <a:ext cx="8228962" cy="4071141"/>
          </a:xfrm>
          <a:prstGeom prst="rect">
            <a:avLst/>
          </a:prstGeom>
        </p:spPr>
        <p:txBody>
          <a:bodyPr vert="eaVert"/>
          <a:lstStyle>
            <a:lvl1pPr marL="342900" indent="-342900">
              <a:buFont typeface="Courier New"/>
              <a:buChar char="o"/>
              <a:defRPr sz="2400" b="0" i="0">
                <a:solidFill>
                  <a:srgbClr val="A6A6A6"/>
                </a:solidFill>
                <a:latin typeface="Frutiger LT Std 55 Roman"/>
                <a:cs typeface="Frutiger LT Std 55 Roman"/>
              </a:defRPr>
            </a:lvl1pPr>
            <a:lvl2pPr>
              <a:defRPr sz="2400" b="0" i="0">
                <a:latin typeface="Frutiger LT Std 55 Roman"/>
                <a:cs typeface="Frutiger LT Std 55 Roman"/>
              </a:defRPr>
            </a:lvl2pPr>
            <a:lvl3pPr>
              <a:defRPr b="0" i="0">
                <a:latin typeface="Frutiger LT Std 55 Roman"/>
                <a:cs typeface="Frutiger LT Std 55 Roman"/>
              </a:defRPr>
            </a:lvl3pPr>
            <a:lvl4pPr>
              <a:defRPr b="0" i="0">
                <a:latin typeface="Frutiger LT Std 55 Roman"/>
                <a:cs typeface="Frutiger LT Std 55 Roman"/>
              </a:defRPr>
            </a:lvl4pPr>
            <a:lvl5pPr>
              <a:defRPr b="0" i="0">
                <a:latin typeface="Frutiger LT Std 55 Roman"/>
                <a:cs typeface="Frutiger LT Std 55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24355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38146"/>
            <a:ext cx="2057400" cy="5103101"/>
          </a:xfrm>
          <a:prstGeom prst="rect">
            <a:avLst/>
          </a:prstGeom>
        </p:spPr>
        <p:txBody>
          <a:bodyPr vert="eaVert"/>
          <a:lstStyle>
            <a:lvl1pPr algn="l">
              <a:defRPr sz="3600" b="0" i="0">
                <a:latin typeface="Frutiger LT Std 55 Roman"/>
                <a:cs typeface="Frutiger LT Std 55 Roman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38146"/>
            <a:ext cx="6019800" cy="5103101"/>
          </a:xfrm>
          <a:prstGeom prst="rect">
            <a:avLst/>
          </a:prstGeom>
        </p:spPr>
        <p:txBody>
          <a:bodyPr vert="eaVert"/>
          <a:lstStyle>
            <a:lvl1pPr marL="342900" indent="-342900">
              <a:buFont typeface="Courier New"/>
              <a:buChar char="o"/>
              <a:defRPr sz="2400" b="0" i="0">
                <a:solidFill>
                  <a:srgbClr val="A6A6A6"/>
                </a:solidFill>
                <a:latin typeface="Frutiger LT Std 55 Roman"/>
                <a:cs typeface="Frutiger LT Std 55 Roman"/>
              </a:defRPr>
            </a:lvl1pPr>
            <a:lvl2pPr>
              <a:defRPr sz="2400" b="0" i="0">
                <a:solidFill>
                  <a:srgbClr val="A6A6A6"/>
                </a:solidFill>
                <a:latin typeface="Frutiger LT Std 55 Roman"/>
                <a:cs typeface="Frutiger LT Std 55 Roman"/>
              </a:defRPr>
            </a:lvl2pPr>
            <a:lvl3pPr>
              <a:defRPr sz="2400" b="0" i="0">
                <a:latin typeface="Frutiger LT Std 55 Roman"/>
                <a:cs typeface="Frutiger LT Std 55 Roman"/>
              </a:defRPr>
            </a:lvl3pPr>
            <a:lvl4pPr>
              <a:defRPr sz="2400" b="0" i="0">
                <a:latin typeface="Frutiger LT Std 55 Roman"/>
                <a:cs typeface="Frutiger LT Std 55 Roman"/>
              </a:defRPr>
            </a:lvl4pPr>
            <a:lvl5pPr>
              <a:defRPr sz="2400" b="0" i="0">
                <a:latin typeface="Frutiger LT Std 55 Roman"/>
                <a:cs typeface="Frutiger LT Std 55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154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4859"/>
            <a:ext cx="8229600" cy="588070"/>
          </a:xfrm>
          <a:prstGeom prst="rect">
            <a:avLst/>
          </a:prstGeom>
        </p:spPr>
        <p:txBody>
          <a:bodyPr/>
          <a:lstStyle>
            <a:lvl1pPr algn="l">
              <a:defRPr sz="3600" b="0" i="0">
                <a:latin typeface="Frutiger LT Std 55 Roman"/>
                <a:cs typeface="Frutiger LT Std 55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67858"/>
            <a:ext cx="8229600" cy="3858306"/>
          </a:xfrm>
          <a:prstGeom prst="rect">
            <a:avLst/>
          </a:prstGeom>
        </p:spPr>
        <p:txBody>
          <a:bodyPr/>
          <a:lstStyle>
            <a:lvl1pPr marL="342900" indent="-342900">
              <a:buFont typeface="Courier New"/>
              <a:buChar char="o"/>
              <a:defRPr sz="2400" b="0" i="0">
                <a:solidFill>
                  <a:srgbClr val="A6A6A6"/>
                </a:solidFill>
                <a:latin typeface="Frutiger LT Std 55 Roman"/>
                <a:cs typeface="Frutiger LT Std 55 Roman"/>
              </a:defRPr>
            </a:lvl1pPr>
            <a:lvl2pPr marL="742950" indent="-285750">
              <a:buFont typeface="Courier New"/>
              <a:buChar char="o"/>
              <a:defRPr sz="2400" b="0" i="0">
                <a:latin typeface="Frutiger LT Std 55 Roman"/>
                <a:cs typeface="Frutiger LT Std 55 Roman"/>
              </a:defRPr>
            </a:lvl2pPr>
            <a:lvl3pPr marL="1143000" indent="-228600">
              <a:buFont typeface="Courier New"/>
              <a:buChar char="o"/>
              <a:defRPr sz="2400" b="0" i="0">
                <a:latin typeface="Frutiger LT Std 55 Roman"/>
                <a:cs typeface="Frutiger LT Std 55 Roman"/>
              </a:defRPr>
            </a:lvl3pPr>
            <a:lvl4pPr marL="1600200" indent="-228600">
              <a:buFont typeface="Courier New"/>
              <a:buChar char="o"/>
              <a:defRPr sz="2400" b="0" i="0">
                <a:latin typeface="Frutiger LT Std 55 Roman"/>
                <a:cs typeface="Frutiger LT Std 55 Roman"/>
              </a:defRPr>
            </a:lvl4pPr>
            <a:lvl5pPr marL="2057400" indent="-228600">
              <a:buFont typeface="Courier New"/>
              <a:buChar char="o"/>
              <a:defRPr sz="2400" b="0" i="0">
                <a:latin typeface="Frutiger LT Std 55 Roman"/>
                <a:cs typeface="Frutiger LT Std 55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9430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1.0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517"/>
            <a:ext cx="9144000" cy="6089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980" y="2936975"/>
            <a:ext cx="8213418" cy="918701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none">
                <a:solidFill>
                  <a:srgbClr val="FFFFFF"/>
                </a:solidFill>
                <a:latin typeface="Frutiger LT Std 55 Roman"/>
                <a:cs typeface="Frutiger LT Std 55 Roman"/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4980" y="3855676"/>
            <a:ext cx="8213418" cy="541664"/>
          </a:xfrm>
          <a:prstGeom prst="rect">
            <a:avLst/>
          </a:prstGeom>
        </p:spPr>
        <p:txBody>
          <a:bodyPr anchor="b"/>
          <a:lstStyle>
            <a:lvl1pPr marL="342900" indent="-342900">
              <a:buFont typeface="Courier New"/>
              <a:buChar char="o"/>
              <a:defRPr sz="2400" b="0" i="0">
                <a:solidFill>
                  <a:schemeClr val="bg1"/>
                </a:solidFill>
                <a:latin typeface="Frutiger LT Std 55 Roman"/>
                <a:cs typeface="Frutiger LT Std 55 Roman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918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592" y="1430038"/>
            <a:ext cx="8311208" cy="657843"/>
          </a:xfrm>
          <a:prstGeom prst="rect">
            <a:avLst/>
          </a:prstGeom>
        </p:spPr>
        <p:txBody>
          <a:bodyPr/>
          <a:lstStyle>
            <a:lvl1pPr algn="l">
              <a:defRPr sz="3600" b="0" i="0">
                <a:latin typeface="Frutiger LT Std 55 Roman"/>
                <a:cs typeface="Frutiger LT Std 55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5592" y="2370106"/>
            <a:ext cx="4038600" cy="4127842"/>
          </a:xfrm>
          <a:prstGeom prst="rect">
            <a:avLst/>
          </a:prstGeom>
          <a:solidFill>
            <a:srgbClr val="95B3D7">
              <a:alpha val="50000"/>
            </a:srgbClr>
          </a:solidFill>
        </p:spPr>
        <p:txBody>
          <a:bodyPr/>
          <a:lstStyle>
            <a:lvl1pPr marL="342900" indent="-342900">
              <a:buFont typeface="Courier New"/>
              <a:buChar char="o"/>
              <a:defRPr sz="2400" b="0" i="0">
                <a:latin typeface="Frutiger LT Std 55 Roman"/>
                <a:cs typeface="Frutiger LT Std 55 Roman"/>
              </a:defRPr>
            </a:lvl1pPr>
            <a:lvl2pPr>
              <a:defRPr sz="2400" b="0" i="0">
                <a:latin typeface="Frutiger LT Std 55 Roman"/>
                <a:cs typeface="Frutiger LT Std 55 Roman"/>
              </a:defRPr>
            </a:lvl2pPr>
            <a:lvl3pPr>
              <a:defRPr sz="2400" b="0" i="0">
                <a:latin typeface="Frutiger LT Std 55 Roman"/>
                <a:cs typeface="Frutiger LT Std 55 Roman"/>
              </a:defRPr>
            </a:lvl3pPr>
            <a:lvl4pPr>
              <a:defRPr sz="2400" b="0" i="0">
                <a:latin typeface="Frutiger LT Std 55 Roman"/>
                <a:cs typeface="Frutiger LT Std 55 Roman"/>
              </a:defRPr>
            </a:lvl4pPr>
            <a:lvl5pPr>
              <a:defRPr sz="2400" b="0" i="0">
                <a:latin typeface="Frutiger LT Std 55 Roman"/>
                <a:cs typeface="Frutiger LT Std 55 Roman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70106"/>
            <a:ext cx="4038600" cy="412784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342900" indent="-342900">
              <a:buFont typeface="Courier New"/>
              <a:buChar char="o"/>
              <a:defRPr sz="2400" b="0" i="0">
                <a:latin typeface="Frutiger LT Std 55 Roman"/>
                <a:cs typeface="Frutiger LT Std 55 Roman"/>
              </a:defRPr>
            </a:lvl1pPr>
            <a:lvl2pPr>
              <a:defRPr sz="2400" b="0" i="0">
                <a:latin typeface="Frutiger LT Std 55 Roman"/>
                <a:cs typeface="Frutiger LT Std 55 Roman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18013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1337"/>
            <a:ext cx="8245433" cy="723302"/>
          </a:xfrm>
          <a:prstGeom prst="rect">
            <a:avLst/>
          </a:prstGeom>
        </p:spPr>
        <p:txBody>
          <a:bodyPr/>
          <a:lstStyle>
            <a:lvl1pPr algn="l">
              <a:defRPr sz="3600" b="0" i="0">
                <a:latin typeface="Frutiger LT Std 55 Roman"/>
                <a:cs typeface="Frutiger LT Std 55 Roman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0320" y="2256699"/>
            <a:ext cx="4040188" cy="42365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Frutiger LT Std 65 Bold"/>
                <a:cs typeface="Frutiger LT Std 65 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05217"/>
            <a:ext cx="4005713" cy="3670050"/>
          </a:xfrm>
          <a:prstGeom prst="rect">
            <a:avLst/>
          </a:prstGeom>
          <a:solidFill>
            <a:srgbClr val="95B3D7">
              <a:alpha val="48000"/>
            </a:srgbClr>
          </a:solidFill>
        </p:spPr>
        <p:txBody>
          <a:bodyPr/>
          <a:lstStyle>
            <a:lvl1pPr marL="342900" indent="-342900">
              <a:buFont typeface="Courier New"/>
              <a:buChar char="o"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2260881"/>
            <a:ext cx="4041775" cy="4194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Frutiger LT Std 65 Bold"/>
                <a:cs typeface="Frutiger LT Std 65 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05217"/>
            <a:ext cx="4041775" cy="3670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342900" indent="-342900">
              <a:buFont typeface="Courier New"/>
              <a:buChar char="o"/>
              <a:defRPr sz="24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245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447164"/>
            <a:ext cx="8229600" cy="682199"/>
          </a:xfrm>
          <a:prstGeom prst="rect">
            <a:avLst/>
          </a:prstGeom>
        </p:spPr>
        <p:txBody>
          <a:bodyPr/>
          <a:lstStyle>
            <a:lvl1pPr algn="l">
              <a:defRPr sz="3600" b="0" i="0">
                <a:latin typeface="Frutiger LT Std 55 Roman"/>
                <a:cs typeface="Frutiger LT Std 55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180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8559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92785"/>
            <a:ext cx="3008313" cy="385568"/>
          </a:xfrm>
          <a:prstGeom prst="rect">
            <a:avLst/>
          </a:prstGeom>
        </p:spPr>
        <p:txBody>
          <a:bodyPr anchor="b"/>
          <a:lstStyle>
            <a:lvl1pPr algn="l">
              <a:defRPr sz="2000" b="0" i="0">
                <a:latin typeface="Frutiger LT Std 65 Bold"/>
                <a:cs typeface="Frutiger LT Std 65 Bold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92785"/>
            <a:ext cx="5111750" cy="5148462"/>
          </a:xfrm>
          <a:prstGeom prst="rect">
            <a:avLst/>
          </a:prstGeom>
        </p:spPr>
        <p:txBody>
          <a:bodyPr/>
          <a:lstStyle>
            <a:lvl1pPr marL="342900" indent="-342900">
              <a:buFont typeface="Courier New"/>
              <a:buChar char="o"/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16498"/>
            <a:ext cx="3008313" cy="45247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Frutiger LT Std 55 Roman"/>
                <a:cs typeface="Frutiger LT Std 55 Roma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175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81445"/>
            <a:ext cx="5486400" cy="37536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latin typeface="Frutiger LT Std 55 Roman"/>
                <a:cs typeface="Frutiger LT Std 55 Roman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Frutiger LT Std 55 Roman"/>
                <a:cs typeface="Frutiger LT Std 55 Roma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7438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1.0.psd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07218"/>
          </a:xfrm>
          <a:prstGeom prst="rect">
            <a:avLst/>
          </a:prstGeom>
        </p:spPr>
      </p:pic>
      <p:pic>
        <p:nvPicPr>
          <p:cNvPr id="4" name="Picture 3" descr="whitelogo2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899" y="-732014"/>
            <a:ext cx="2421421" cy="242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38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990600" y="1828800"/>
            <a:ext cx="7772400" cy="1143000"/>
          </a:xfrm>
          <a:prstGeom prst="rect">
            <a:avLst/>
          </a:prstGeom>
        </p:spPr>
        <p:txBody>
          <a:bodyPr anchor="t"/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 cap="none">
                <a:solidFill>
                  <a:srgbClr val="FFFFFF"/>
                </a:solidFill>
                <a:latin typeface="Frutiger LT Std 55 Roman"/>
                <a:ea typeface="+mj-ea"/>
                <a:cs typeface="Frutiger LT Std 55 Roman"/>
              </a:defRPr>
            </a:lvl1pPr>
          </a:lstStyle>
          <a:p>
            <a:r>
              <a:rPr lang="en-US" smtClean="0"/>
              <a:t/>
            </a:r>
            <a:br>
              <a:rPr lang="en-US" smtClean="0"/>
            </a:br>
            <a:endParaRPr lang="en-US" dirty="0"/>
          </a:p>
        </p:txBody>
      </p:sp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3865985" y="5353212"/>
            <a:ext cx="3429000" cy="1219200"/>
            <a:chOff x="1824" y="3168"/>
            <a:chExt cx="2160" cy="804"/>
          </a:xfrm>
        </p:grpSpPr>
        <p:pic>
          <p:nvPicPr>
            <p:cNvPr id="10" name="Picture 7" descr="ouit_logo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3168"/>
              <a:ext cx="1536" cy="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8" descr="ou201_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3264"/>
              <a:ext cx="432" cy="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1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66800" y="990600"/>
            <a:ext cx="70866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Synergistic Opportunities 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for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 </a:t>
            </a:r>
            <a:endParaRPr lang="en-US" sz="4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Computational 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Resource Providers </a:t>
            </a:r>
            <a:endParaRPr lang="en-US" sz="4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a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nd</a:t>
            </a:r>
          </a:p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Local 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IT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5581" y="5353212"/>
            <a:ext cx="1730963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909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1691" y="118268"/>
            <a:ext cx="7793038" cy="6778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Existing </a:t>
            </a:r>
            <a:r>
              <a:rPr lang="en-US" dirty="0" smtClean="0">
                <a:solidFill>
                  <a:schemeClr val="bg1"/>
                </a:solidFill>
              </a:rPr>
              <a:t>Deployments (</a:t>
            </a:r>
            <a:r>
              <a:rPr lang="en-US" dirty="0" err="1" smtClean="0">
                <a:solidFill>
                  <a:schemeClr val="bg1"/>
                </a:solidFill>
              </a:rPr>
              <a:t>cont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924800" cy="4648200"/>
          </a:xfrm>
        </p:spPr>
        <p:txBody>
          <a:bodyPr/>
          <a:lstStyle/>
          <a:p>
            <a:pPr marL="457200" lvl="1" indent="0" algn="ctr">
              <a:buNone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Reach out to your peers…</a:t>
            </a:r>
          </a:p>
          <a:p>
            <a:pPr marL="457200" lvl="1" indent="0" algn="ctr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b="1" dirty="0" smtClean="0"/>
              <a:t>Chances are, if you are facing a problem, someone else has faced the same and discovered a solution…</a:t>
            </a:r>
          </a:p>
          <a:p>
            <a:pPr marL="457200" lvl="1" indent="0">
              <a:buNone/>
            </a:pPr>
            <a:endParaRPr lang="en-US" b="1" dirty="0" smtClean="0"/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Get to know your peers.</a:t>
            </a:r>
          </a:p>
          <a:p>
            <a:pPr lvl="1"/>
            <a:r>
              <a:rPr lang="en-US" dirty="0" smtClean="0"/>
              <a:t>Ask for help when needed.</a:t>
            </a:r>
          </a:p>
          <a:p>
            <a:pPr lvl="1"/>
            <a:r>
              <a:rPr lang="en-US" dirty="0" smtClean="0"/>
              <a:t>Give help where you can:</a:t>
            </a:r>
          </a:p>
          <a:p>
            <a:pPr lvl="2"/>
            <a:r>
              <a:rPr lang="en-US" sz="1800" dirty="0" smtClean="0"/>
              <a:t>Involve local IT as problem solvers!</a:t>
            </a:r>
          </a:p>
          <a:p>
            <a:pPr lvl="2"/>
            <a:r>
              <a:rPr lang="en-US" sz="1800" dirty="0" smtClean="0"/>
              <a:t>Use this to build “relationship currency”.</a:t>
            </a: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2133600" y="6172200"/>
            <a:ext cx="5240338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OU Supercomputing Symposium 2014</a:t>
            </a: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E5B335-BAA7-4B6B-B34D-AA405BF5630A}" type="slidenum">
              <a:rPr lang="en-US" smtClean="0">
                <a:solidFill>
                  <a:srgbClr val="953735"/>
                </a:solidFill>
              </a:rPr>
              <a:pPr/>
              <a:t>10</a:t>
            </a:fld>
            <a:endParaRPr lang="en-US" dirty="0">
              <a:solidFill>
                <a:srgbClr val="953735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544" y="3227893"/>
            <a:ext cx="37846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045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1691" y="118268"/>
            <a:ext cx="7793038" cy="6778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Existing </a:t>
            </a:r>
            <a:r>
              <a:rPr lang="en-US" dirty="0" smtClean="0">
                <a:solidFill>
                  <a:schemeClr val="bg1"/>
                </a:solidFill>
              </a:rPr>
              <a:t>Deployments (</a:t>
            </a:r>
            <a:r>
              <a:rPr lang="en-US" dirty="0" err="1" smtClean="0">
                <a:solidFill>
                  <a:schemeClr val="bg1"/>
                </a:solidFill>
              </a:rPr>
              <a:t>cont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924800" cy="4648200"/>
          </a:xfrm>
        </p:spPr>
        <p:txBody>
          <a:bodyPr/>
          <a:lstStyle/>
          <a:p>
            <a:pPr marL="457200" lvl="1" indent="0" algn="ctr">
              <a:buNone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Weigh risk/rewards and “level of effort”!</a:t>
            </a:r>
          </a:p>
          <a:p>
            <a:pPr marL="457200" lvl="1" indent="0" algn="ctr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b="1" dirty="0" smtClean="0"/>
              <a:t>IT may identify an opportunity!  Now what???</a:t>
            </a:r>
          </a:p>
          <a:p>
            <a:pPr marL="457200" lvl="1" indent="0">
              <a:buNone/>
            </a:pPr>
            <a:endParaRPr lang="en-US" b="1" dirty="0" smtClean="0"/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What is the “value” of the opportunity?</a:t>
            </a:r>
          </a:p>
          <a:p>
            <a:pPr lvl="1"/>
            <a:r>
              <a:rPr lang="en-US" dirty="0" smtClean="0"/>
              <a:t>What is the impact of making the change?</a:t>
            </a:r>
          </a:p>
          <a:p>
            <a:pPr lvl="1"/>
            <a:r>
              <a:rPr lang="en-US" dirty="0" smtClean="0"/>
              <a:t>Is the impact worth the effort?</a:t>
            </a:r>
          </a:p>
          <a:p>
            <a:pPr lvl="2"/>
            <a:r>
              <a:rPr lang="en-US" sz="1800" dirty="0" smtClean="0"/>
              <a:t>Don’t make changes for the sake of making changes.</a:t>
            </a:r>
          </a:p>
          <a:p>
            <a:pPr lvl="2"/>
            <a:r>
              <a:rPr lang="en-US" sz="1800" dirty="0" smtClean="0"/>
              <a:t>Look for “immeasurable” rewards (e.g. future grant opportunities)</a:t>
            </a: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2133600" y="6172200"/>
            <a:ext cx="5240338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OU Supercomputing Symposium 2014</a:t>
            </a: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E5B335-BAA7-4B6B-B34D-AA405BF5630A}" type="slidenum">
              <a:rPr lang="en-US" smtClean="0">
                <a:solidFill>
                  <a:srgbClr val="953735"/>
                </a:solidFill>
              </a:rPr>
              <a:pPr/>
              <a:t>11</a:t>
            </a:fld>
            <a:endParaRPr lang="en-US" dirty="0">
              <a:solidFill>
                <a:srgbClr val="953735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495" y="2753883"/>
            <a:ext cx="1654441" cy="166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20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768" y="1140550"/>
            <a:ext cx="5245693" cy="524569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33177" y="118268"/>
            <a:ext cx="7793038" cy="6778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Frutiger LT Std 55 Roman"/>
                <a:ea typeface="+mj-ea"/>
                <a:cs typeface="Frutiger LT Std 55 Roman"/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If you got ‘</a:t>
            </a:r>
            <a:r>
              <a:rPr lang="en-US" dirty="0" err="1" smtClean="0">
                <a:solidFill>
                  <a:srgbClr val="FFFFFF"/>
                </a:solidFill>
              </a:rPr>
              <a:t>em</a:t>
            </a:r>
            <a:r>
              <a:rPr lang="en-US" dirty="0" smtClean="0">
                <a:solidFill>
                  <a:srgbClr val="FFFFFF"/>
                </a:solidFill>
              </a:rPr>
              <a:t>, ask ‘</a:t>
            </a:r>
            <a:r>
              <a:rPr lang="en-US" dirty="0" err="1" smtClean="0">
                <a:solidFill>
                  <a:srgbClr val="FFFFFF"/>
                </a:solidFill>
              </a:rPr>
              <a:t>em</a:t>
            </a:r>
            <a:r>
              <a:rPr lang="en-US" dirty="0" smtClean="0">
                <a:solidFill>
                  <a:srgbClr val="FFFFFF"/>
                </a:solidFill>
              </a:rPr>
              <a:t>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349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3177" y="118268"/>
            <a:ext cx="7793038" cy="6778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Frutiger LT Std 55 Roman"/>
                <a:ea typeface="+mj-ea"/>
                <a:cs typeface="Frutiger LT Std 55 Roman"/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The End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95" y="1458022"/>
            <a:ext cx="8251537" cy="567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349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990600" y="1828800"/>
            <a:ext cx="7772400" cy="1143000"/>
          </a:xfrm>
          <a:prstGeom prst="rect">
            <a:avLst/>
          </a:prstGeom>
        </p:spPr>
        <p:txBody>
          <a:bodyPr anchor="t"/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 cap="none">
                <a:solidFill>
                  <a:srgbClr val="FFFFFF"/>
                </a:solidFill>
                <a:latin typeface="Frutiger LT Std 55 Roman"/>
                <a:ea typeface="+mj-ea"/>
                <a:cs typeface="Frutiger LT Std 55 Roman"/>
              </a:defRPr>
            </a:lvl1pPr>
          </a:lstStyle>
          <a:p>
            <a:r>
              <a:rPr lang="en-US" smtClean="0"/>
              <a:t/>
            </a:r>
            <a:br>
              <a:rPr lang="en-US" smtClean="0"/>
            </a:br>
            <a:endParaRPr lang="en-US" dirty="0"/>
          </a:p>
        </p:txBody>
      </p:sp>
      <p:sp>
        <p:nvSpPr>
          <p:cNvPr id="12" name="Rectangle 1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66800" y="990600"/>
            <a:ext cx="7086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A.K.A…</a:t>
            </a:r>
          </a:p>
          <a:p>
            <a:pPr algn="ctr"/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endParaRPr lang="en-US" sz="4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“Can’t we all just </a:t>
            </a:r>
          </a:p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get along?”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8155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1691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Relationship Perceptions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924800" cy="46482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Historically, IT organizations perceive their relationship with research as “Give” and “Take”*...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lvl="1">
              <a:buNone/>
            </a:pPr>
            <a:r>
              <a:rPr lang="en-US" dirty="0" smtClean="0"/>
              <a:t>									IT is asked to “Give”</a:t>
            </a:r>
          </a:p>
          <a:p>
            <a:endParaRPr lang="en-US" dirty="0" smtClean="0"/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								Research tends to “Take”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sz="1200" dirty="0" smtClean="0"/>
              <a:t>*Your mileage may vary</a:t>
            </a: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2133600" y="6172200"/>
            <a:ext cx="5240338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OU Supercomputing Symposium 2014</a:t>
            </a: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E5B335-BAA7-4B6B-B34D-AA405BF5630A}" type="slidenum">
              <a:rPr lang="en-US" smtClean="0">
                <a:solidFill>
                  <a:srgbClr val="953735"/>
                </a:solidFill>
              </a:rPr>
              <a:pPr/>
              <a:t>3</a:t>
            </a:fld>
            <a:endParaRPr lang="en-US" dirty="0">
              <a:solidFill>
                <a:srgbClr val="953735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46642" y="631493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978043"/>
            <a:ext cx="38100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845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1691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Relationship Perceptions (</a:t>
            </a:r>
            <a:r>
              <a:rPr lang="en-US" dirty="0" err="1" smtClean="0">
                <a:solidFill>
                  <a:srgbClr val="FFFFFF"/>
                </a:solidFill>
              </a:rPr>
              <a:t>cont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924800" cy="46482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Research organizations perceive their relationship with IT as a mission-oriented “consumer” of services…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lvl="1">
              <a:buNone/>
            </a:pPr>
            <a:r>
              <a:rPr lang="en-US" dirty="0" smtClean="0"/>
              <a:t>	“Central IT should provide!”					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“</a:t>
            </a:r>
            <a:r>
              <a:rPr lang="en-US" dirty="0">
                <a:solidFill>
                  <a:schemeClr val="tx1"/>
                </a:solidFill>
              </a:rPr>
              <a:t>What about the mission?</a:t>
            </a:r>
            <a:r>
              <a:rPr lang="en-US" dirty="0" smtClean="0">
                <a:solidFill>
                  <a:schemeClr val="tx1"/>
                </a:solidFill>
              </a:rPr>
              <a:t>”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“Doesn’t my grant cover that?”*</a:t>
            </a:r>
          </a:p>
          <a:p>
            <a:pPr marL="457200" lvl="1" indent="0">
              <a:buNone/>
            </a:pPr>
            <a:endParaRPr lang="en-US" sz="1200" dirty="0" smtClean="0"/>
          </a:p>
          <a:p>
            <a:pPr marL="457200" lvl="1" indent="0">
              <a:buNone/>
            </a:pPr>
            <a:endParaRPr lang="en-US" sz="1200" dirty="0" smtClean="0"/>
          </a:p>
          <a:p>
            <a:pPr marL="457200" lvl="1" indent="0">
              <a:buNone/>
            </a:pPr>
            <a:r>
              <a:rPr lang="en-US" sz="1200" smtClean="0"/>
              <a:t>*</a:t>
            </a:r>
            <a:r>
              <a:rPr lang="en-US" sz="1200" smtClean="0"/>
              <a:t>Current</a:t>
            </a:r>
            <a:r>
              <a:rPr lang="en-US" sz="1200" smtClean="0"/>
              <a:t> </a:t>
            </a:r>
            <a:r>
              <a:rPr lang="en-US" sz="1200" dirty="0" smtClean="0"/>
              <a:t>OU </a:t>
            </a:r>
            <a:r>
              <a:rPr lang="en-US" sz="1200" dirty="0" smtClean="0"/>
              <a:t>Indirect Cost (IDC) rate for grant </a:t>
            </a:r>
            <a:r>
              <a:rPr lang="en-US" sz="1200" dirty="0" smtClean="0"/>
              <a:t>funding </a:t>
            </a:r>
            <a:r>
              <a:rPr lang="en-US" sz="1200" smtClean="0"/>
              <a:t>is </a:t>
            </a:r>
            <a:r>
              <a:rPr lang="en-US" sz="1200" smtClean="0"/>
              <a:t>52%</a:t>
            </a:r>
            <a:r>
              <a:rPr lang="en-US" sz="1200" smtClean="0"/>
              <a:t>…</a:t>
            </a:r>
            <a:endParaRPr lang="en-US" sz="1200" dirty="0"/>
          </a:p>
          <a:p>
            <a:pPr marL="457200" lvl="1" indent="0">
              <a:buNone/>
            </a:pPr>
            <a:endParaRPr lang="en-US" sz="1200" dirty="0" smtClean="0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2133600" y="6172200"/>
            <a:ext cx="5240338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OU Supercomputing Symposium 2014</a:t>
            </a: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E5B335-BAA7-4B6B-B34D-AA405BF5630A}" type="slidenum">
              <a:rPr lang="en-US" smtClean="0">
                <a:solidFill>
                  <a:srgbClr val="953735"/>
                </a:solidFill>
              </a:rPr>
              <a:pPr/>
              <a:t>4</a:t>
            </a:fld>
            <a:endParaRPr lang="en-US" dirty="0">
              <a:solidFill>
                <a:srgbClr val="953735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46642" y="631493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981" y="2531053"/>
            <a:ext cx="3631638" cy="247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108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27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Breaking Perceptions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34197"/>
            <a:ext cx="7924800" cy="4648200"/>
          </a:xfrm>
        </p:spPr>
        <p:txBody>
          <a:bodyPr/>
          <a:lstStyle/>
          <a:p>
            <a:pPr marL="0" indent="0">
              <a:buNone/>
            </a:pPr>
            <a:r>
              <a:rPr lang="en-US" sz="3000" b="1" i="1" dirty="0" smtClean="0">
                <a:solidFill>
                  <a:srgbClr val="008000"/>
                </a:solidFill>
              </a:rPr>
              <a:t>Get them excited!!!</a:t>
            </a: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Sell “opportunities”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/>
              <a:t>“Hands-on” with leading-edge technologies!</a:t>
            </a:r>
          </a:p>
          <a:p>
            <a:pPr lvl="2"/>
            <a:r>
              <a:rPr lang="en-US" sz="1800" dirty="0" smtClean="0"/>
              <a:t>Software Defined Networking</a:t>
            </a:r>
          </a:p>
          <a:p>
            <a:pPr lvl="2"/>
            <a:r>
              <a:rPr lang="en-US" sz="1800" dirty="0"/>
              <a:t>C</a:t>
            </a:r>
            <a:r>
              <a:rPr lang="en-US" sz="1800" dirty="0" smtClean="0"/>
              <a:t>ircuit Services and Fabric Technologies</a:t>
            </a:r>
          </a:p>
          <a:p>
            <a:pPr lvl="2"/>
            <a:r>
              <a:rPr lang="en-US" sz="1800" dirty="0" smtClean="0"/>
              <a:t>IPv6 (you haven’t deployed that yet?!)</a:t>
            </a:r>
            <a:endParaRPr lang="en-US" sz="1800" dirty="0"/>
          </a:p>
          <a:p>
            <a:pPr lvl="1"/>
            <a:r>
              <a:rPr lang="en-US" dirty="0" smtClean="0"/>
              <a:t>Try out other vendors… </a:t>
            </a:r>
            <a:r>
              <a:rPr lang="en-US" sz="1800" dirty="0" smtClean="0"/>
              <a:t>(Dell/Juniper/Cisco/etc.)</a:t>
            </a:r>
          </a:p>
          <a:p>
            <a:pPr lvl="1"/>
            <a:r>
              <a:rPr lang="en-US" dirty="0" smtClean="0"/>
              <a:t>Put new protocols and software in place for a  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NON-PRODUCTION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smtClean="0"/>
              <a:t>environment.</a:t>
            </a:r>
          </a:p>
          <a:p>
            <a:pPr lvl="1"/>
            <a:r>
              <a:rPr lang="en-US" dirty="0" smtClean="0"/>
              <a:t>Stress-test your production tools at high-capacity.</a:t>
            </a:r>
            <a:endParaRPr lang="en-US" dirty="0"/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2133600" y="6172200"/>
            <a:ext cx="5240338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OU Supercomputing Symposium 2014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E5B335-BAA7-4B6B-B34D-AA405BF5630A}" type="slidenum">
              <a:rPr lang="en-US" smtClean="0">
                <a:solidFill>
                  <a:srgbClr val="953735"/>
                </a:solidFill>
              </a:rPr>
              <a:pPr/>
              <a:t>5</a:t>
            </a:fld>
            <a:endParaRPr lang="en-US" dirty="0">
              <a:solidFill>
                <a:srgbClr val="953735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4475" y="985226"/>
            <a:ext cx="1866580" cy="171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771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27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Breaking Perceptions (</a:t>
            </a:r>
            <a:r>
              <a:rPr lang="en-US" dirty="0" err="1" smtClean="0">
                <a:solidFill>
                  <a:schemeClr val="bg1"/>
                </a:solidFill>
              </a:rPr>
              <a:t>cont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10456"/>
            <a:ext cx="7924800" cy="4648200"/>
          </a:xfrm>
        </p:spPr>
        <p:txBody>
          <a:bodyPr/>
          <a:lstStyle/>
          <a:p>
            <a:pPr marL="0" indent="0">
              <a:buNone/>
            </a:pPr>
            <a:r>
              <a:rPr lang="en-US" sz="3000" b="1" i="1" dirty="0" smtClean="0">
                <a:solidFill>
                  <a:srgbClr val="008000"/>
                </a:solidFill>
              </a:rPr>
              <a:t>Make them a stakeholder in your success!</a:t>
            </a: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US" b="1" dirty="0" smtClean="0">
                <a:solidFill>
                  <a:schemeClr val="tx1"/>
                </a:solidFill>
              </a:rPr>
              <a:t>Engage early on grants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/>
              <a:t>Run your idea by them…</a:t>
            </a:r>
          </a:p>
          <a:p>
            <a:pPr lvl="2"/>
            <a:r>
              <a:rPr lang="en-US" sz="1800" dirty="0" smtClean="0"/>
              <a:t>“I want a solar powered </a:t>
            </a:r>
            <a:r>
              <a:rPr lang="en-US" sz="1800" dirty="0" err="1" smtClean="0"/>
              <a:t>Rasberry</a:t>
            </a:r>
            <a:r>
              <a:rPr lang="en-US" sz="1800" dirty="0" smtClean="0"/>
              <a:t> Pi cluster in a remote cow pasture for processing weather data.  How can I connect it to the Internet?”</a:t>
            </a:r>
          </a:p>
          <a:p>
            <a:pPr lvl="1"/>
            <a:r>
              <a:rPr lang="en-US" dirty="0" smtClean="0"/>
              <a:t>Keep them engaged!</a:t>
            </a:r>
          </a:p>
          <a:p>
            <a:pPr lvl="2"/>
            <a:r>
              <a:rPr lang="en-US" sz="1800" dirty="0"/>
              <a:t>“Dell says I need 1.12GW of power.  We have that in the datacenter, right?</a:t>
            </a:r>
            <a:r>
              <a:rPr lang="en-US" sz="1800" dirty="0" smtClean="0"/>
              <a:t>”</a:t>
            </a:r>
          </a:p>
          <a:p>
            <a:pPr lvl="1"/>
            <a:r>
              <a:rPr lang="en-US" dirty="0" smtClean="0"/>
              <a:t>Make them part of the grant writing process…</a:t>
            </a:r>
          </a:p>
          <a:p>
            <a:pPr lvl="1"/>
            <a:r>
              <a:rPr lang="en-US" dirty="0" smtClean="0"/>
              <a:t>Use their time as part of “</a:t>
            </a:r>
            <a:r>
              <a:rPr lang="en-US" dirty="0" smtClean="0">
                <a:solidFill>
                  <a:srgbClr val="FF6600"/>
                </a:solidFill>
              </a:rPr>
              <a:t>institutional commitment</a:t>
            </a:r>
            <a:r>
              <a:rPr lang="en-US" dirty="0" smtClean="0"/>
              <a:t>”.</a:t>
            </a:r>
            <a:endParaRPr lang="en-US" dirty="0"/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2133600" y="6172200"/>
            <a:ext cx="5240338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OU Supercomputing Symposium 2014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E5B335-BAA7-4B6B-B34D-AA405BF5630A}" type="slidenum">
              <a:rPr lang="en-US" smtClean="0">
                <a:solidFill>
                  <a:srgbClr val="953735"/>
                </a:solidFill>
              </a:rPr>
              <a:pPr/>
              <a:t>6</a:t>
            </a:fld>
            <a:endParaRPr lang="en-US" dirty="0">
              <a:solidFill>
                <a:srgbClr val="953735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4248" y="1674811"/>
            <a:ext cx="1733202" cy="129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842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27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Breaking Perceptions (</a:t>
            </a:r>
            <a:r>
              <a:rPr lang="en-US" dirty="0" err="1" smtClean="0">
                <a:solidFill>
                  <a:schemeClr val="bg1"/>
                </a:solidFill>
              </a:rPr>
              <a:t>cont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76" y="1134197"/>
            <a:ext cx="7924800" cy="4648200"/>
          </a:xfrm>
        </p:spPr>
        <p:txBody>
          <a:bodyPr/>
          <a:lstStyle/>
          <a:p>
            <a:pPr marL="0" indent="0">
              <a:buNone/>
            </a:pPr>
            <a:r>
              <a:rPr lang="en-US" sz="3000" b="1" i="1" dirty="0" smtClean="0">
                <a:solidFill>
                  <a:srgbClr val="008000"/>
                </a:solidFill>
              </a:rPr>
              <a:t>Pride in ownership…</a:t>
            </a: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en-US" b="1" dirty="0" smtClean="0">
                <a:solidFill>
                  <a:schemeClr val="tx1"/>
                </a:solidFill>
              </a:rPr>
              <a:t>Make them part of new deployments                  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/>
              <a:t>Schedule deployments, and extend invitations. </a:t>
            </a:r>
          </a:p>
          <a:p>
            <a:pPr lvl="1"/>
            <a:r>
              <a:rPr lang="en-US" dirty="0" smtClean="0"/>
              <a:t>Be open to their ideas!</a:t>
            </a:r>
          </a:p>
          <a:p>
            <a:pPr lvl="2"/>
            <a:r>
              <a:rPr lang="en-US" sz="1800" dirty="0" smtClean="0"/>
              <a:t>They are experts in their field.  We are experts in ours.  Together we can build something great.</a:t>
            </a:r>
          </a:p>
          <a:p>
            <a:pPr lvl="1"/>
            <a:r>
              <a:rPr lang="en-US" dirty="0" smtClean="0"/>
              <a:t>Find their thought leaders and exploit them!</a:t>
            </a:r>
          </a:p>
          <a:p>
            <a:pPr lvl="1"/>
            <a:r>
              <a:rPr lang="en-US" dirty="0" smtClean="0"/>
              <a:t>You can lead a horse to water, but you can’t make it drink…  </a:t>
            </a:r>
          </a:p>
          <a:p>
            <a:pPr lvl="2"/>
            <a:r>
              <a:rPr lang="en-US" sz="1800" dirty="0" smtClean="0"/>
              <a:t>Some organizations are simply not structured to handle “non-standard opportunities”.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2133600" y="6172200"/>
            <a:ext cx="5240338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OU Supercomputing Symposium 2014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E5B335-BAA7-4B6B-B34D-AA405BF5630A}" type="slidenum">
              <a:rPr lang="en-US" smtClean="0">
                <a:solidFill>
                  <a:srgbClr val="953735"/>
                </a:solidFill>
              </a:rPr>
              <a:pPr/>
              <a:t>7</a:t>
            </a:fld>
            <a:endParaRPr lang="en-US" dirty="0">
              <a:solidFill>
                <a:srgbClr val="953735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9466" y="1061510"/>
            <a:ext cx="2322660" cy="130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864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27" y="118268"/>
            <a:ext cx="7793038" cy="6778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Existing Deployments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924800" cy="4648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 smtClean="0">
                <a:solidFill>
                  <a:schemeClr val="accent1"/>
                </a:solidFill>
              </a:rPr>
              <a:t>But Zane, I already have my          compute resources deployed!  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Never fear!  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Opportunity still </a:t>
            </a:r>
            <a:r>
              <a:rPr lang="en-US" dirty="0">
                <a:solidFill>
                  <a:schemeClr val="tx1"/>
                </a:solidFill>
              </a:rPr>
              <a:t>abounds</a:t>
            </a:r>
            <a:r>
              <a:rPr lang="en-US" dirty="0" smtClean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2133600" y="6172200"/>
            <a:ext cx="5240338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OU Supercomputing Symposium 2014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E5B335-BAA7-4B6B-B34D-AA405BF5630A}" type="slidenum">
              <a:rPr lang="en-US" smtClean="0">
                <a:solidFill>
                  <a:srgbClr val="953735"/>
                </a:solidFill>
              </a:rPr>
              <a:pPr/>
              <a:t>8</a:t>
            </a:fld>
            <a:endParaRPr lang="en-US" dirty="0">
              <a:solidFill>
                <a:srgbClr val="953735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1573" y="2699223"/>
            <a:ext cx="3832827" cy="347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66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1691" y="118268"/>
            <a:ext cx="7793038" cy="6778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Existing </a:t>
            </a:r>
            <a:r>
              <a:rPr lang="en-US" dirty="0" smtClean="0">
                <a:solidFill>
                  <a:schemeClr val="bg1"/>
                </a:solidFill>
              </a:rPr>
              <a:t>Deployments (</a:t>
            </a:r>
            <a:r>
              <a:rPr lang="en-US" dirty="0" err="1" smtClean="0">
                <a:solidFill>
                  <a:schemeClr val="bg1"/>
                </a:solidFill>
              </a:rPr>
              <a:t>cont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924800" cy="4648200"/>
          </a:xfrm>
        </p:spPr>
        <p:txBody>
          <a:bodyPr/>
          <a:lstStyle/>
          <a:p>
            <a:pPr marL="457200" lvl="1" indent="0" algn="ctr">
              <a:buNone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You don’t know what you don’t know…</a:t>
            </a:r>
          </a:p>
          <a:p>
            <a:pPr marL="457200" lvl="1" indent="0" algn="ctr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b="1" dirty="0" smtClean="0"/>
              <a:t>Steps to follow to discover synergies:</a:t>
            </a:r>
          </a:p>
          <a:p>
            <a:pPr marL="457200" lvl="1" indent="0">
              <a:buNone/>
            </a:pPr>
            <a:endParaRPr lang="en-US" b="1" dirty="0" smtClean="0"/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Bring IT to the table.</a:t>
            </a:r>
          </a:p>
          <a:p>
            <a:pPr lvl="1"/>
            <a:r>
              <a:rPr lang="en-US" dirty="0" smtClean="0"/>
              <a:t>Describe your deployment.</a:t>
            </a:r>
          </a:p>
          <a:p>
            <a:pPr lvl="1"/>
            <a:r>
              <a:rPr lang="en-US" dirty="0" smtClean="0"/>
              <a:t>Have IT describe capabilities.</a:t>
            </a:r>
          </a:p>
          <a:p>
            <a:pPr lvl="1"/>
            <a:r>
              <a:rPr lang="en-US" dirty="0" smtClean="0"/>
              <a:t>Look for overlap…</a:t>
            </a:r>
          </a:p>
          <a:p>
            <a:pPr lvl="1"/>
            <a:r>
              <a:rPr lang="en-US" dirty="0" smtClean="0"/>
              <a:t>Use those as opportunities!</a:t>
            </a: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2133600" y="6172200"/>
            <a:ext cx="5240338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OU Supercomputing Symposium 2014</a:t>
            </a: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E5B335-BAA7-4B6B-B34D-AA405BF5630A}" type="slidenum">
              <a:rPr lang="en-US" smtClean="0">
                <a:solidFill>
                  <a:srgbClr val="953735"/>
                </a:solidFill>
              </a:rPr>
              <a:pPr/>
              <a:t>9</a:t>
            </a:fld>
            <a:endParaRPr lang="en-US" dirty="0">
              <a:solidFill>
                <a:srgbClr val="953735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900" y="3255673"/>
            <a:ext cx="34798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845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>
  <documentManagement>
    <_dlc_DocId xmlns="8a2480bf-cc95-4fdd-a1d0-afd655e5373b">DHSQMJPQNKM7-2-97</_dlc_DocId>
    <_dlc_DocIdUrl xmlns="8a2480bf-cc95-4fdd-a1d0-afd655e5373b">
      <Url>https://share.ou.edu/sites/IT/_layouts/DocIdRedir.aspx?ID=DHSQMJPQNKM7-2-97</Url>
      <Description>DHSQMJPQNKM7-2-97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32DFB53EC87E4C81B85292B91BEC15" ma:contentTypeVersion="4" ma:contentTypeDescription="Create a new document." ma:contentTypeScope="" ma:versionID="8d6100910239c87bccfe1603389a3c93">
  <xsd:schema xmlns:xsd="http://www.w3.org/2001/XMLSchema" xmlns:xs="http://www.w3.org/2001/XMLSchema" xmlns:p="http://schemas.microsoft.com/office/2006/metadata/properties" xmlns:ns2="8a2480bf-cc95-4fdd-a1d0-afd655e5373b" targetNamespace="http://schemas.microsoft.com/office/2006/metadata/properties" ma:root="true" ma:fieldsID="d0adf29750df24d64f23445b8585a56d" ns2:_="">
    <xsd:import namespace="8a2480bf-cc95-4fdd-a1d0-afd655e5373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2480bf-cc95-4fdd-a1d0-afd655e5373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D854A3-7600-4EC6-A7F6-4BEEFE471C94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FE37D4BC-BFC3-4236-826C-26CFC4E7476E}">
  <ds:schemaRefs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metadata/properties"/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8a2480bf-cc95-4fdd-a1d0-afd655e5373b"/>
  </ds:schemaRefs>
</ds:datastoreItem>
</file>

<file path=customXml/itemProps3.xml><?xml version="1.0" encoding="utf-8"?>
<ds:datastoreItem xmlns:ds="http://schemas.openxmlformats.org/officeDocument/2006/customXml" ds:itemID="{4E622409-FD93-4092-8AC8-B8DB6AD41C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2480bf-cc95-4fdd-a1d0-afd655e537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F1C715F2-107F-434F-A960-0AAD701EA5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594</Words>
  <Application>Microsoft Macintosh PowerPoint</Application>
  <PresentationFormat>On-screen Show (4:3)</PresentationFormat>
  <Paragraphs>121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Relationship Perceptions</vt:lpstr>
      <vt:lpstr>Relationship Perceptions (cont)</vt:lpstr>
      <vt:lpstr>Breaking Perceptions</vt:lpstr>
      <vt:lpstr>Breaking Perceptions (cont)</vt:lpstr>
      <vt:lpstr>Breaking Perceptions (cont)</vt:lpstr>
      <vt:lpstr>Existing Deployments</vt:lpstr>
      <vt:lpstr>Existing Deployments (cont)</vt:lpstr>
      <vt:lpstr>Existing Deployments (cont)</vt:lpstr>
      <vt:lpstr>Existing Deployments (cont)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 Fuller</dc:creator>
  <cp:lastModifiedBy>Zane Gray</cp:lastModifiedBy>
  <cp:revision>60</cp:revision>
  <dcterms:created xsi:type="dcterms:W3CDTF">2012-07-02T17:00:14Z</dcterms:created>
  <dcterms:modified xsi:type="dcterms:W3CDTF">2014-09-23T22:04:50Z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0x0101000832DFB53EC87E4C81B85292B91BEC15</vt:lpwstr>
  </property>
  <property fmtid="{D5CDD505-2E9C-101B-9397-08002B2CF9AE}" pid="3" name="_dlc_DocIdItemGuid">
    <vt:lpwstr>4dba62d6-c2d3-40b8-b8ed-59d1fbc45977</vt:lpwstr>
  </property>
</Properties>
</file>