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9"/>
  </p:notesMasterIdLst>
  <p:sldIdLst>
    <p:sldId id="256" r:id="rId2"/>
    <p:sldId id="591" r:id="rId3"/>
    <p:sldId id="592" r:id="rId4"/>
    <p:sldId id="546" r:id="rId5"/>
    <p:sldId id="593" r:id="rId6"/>
    <p:sldId id="594" r:id="rId7"/>
    <p:sldId id="386" r:id="rId8"/>
    <p:sldId id="535" r:id="rId9"/>
    <p:sldId id="539" r:id="rId10"/>
    <p:sldId id="537" r:id="rId11"/>
    <p:sldId id="549" r:id="rId12"/>
    <p:sldId id="541" r:id="rId13"/>
    <p:sldId id="552" r:id="rId14"/>
    <p:sldId id="551" r:id="rId15"/>
    <p:sldId id="553" r:id="rId16"/>
    <p:sldId id="554" r:id="rId17"/>
    <p:sldId id="555" r:id="rId18"/>
    <p:sldId id="595" r:id="rId19"/>
    <p:sldId id="596" r:id="rId20"/>
    <p:sldId id="597" r:id="rId21"/>
    <p:sldId id="598" r:id="rId22"/>
    <p:sldId id="556" r:id="rId23"/>
    <p:sldId id="599" r:id="rId24"/>
    <p:sldId id="557" r:id="rId25"/>
    <p:sldId id="558" r:id="rId26"/>
    <p:sldId id="559"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583" r:id="rId51"/>
    <p:sldId id="584" r:id="rId52"/>
    <p:sldId id="587" r:id="rId53"/>
    <p:sldId id="585" r:id="rId54"/>
    <p:sldId id="586" r:id="rId55"/>
    <p:sldId id="588" r:id="rId56"/>
    <p:sldId id="589" r:id="rId57"/>
    <p:sldId id="59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BB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0" autoAdjust="0"/>
    <p:restoredTop sz="94660"/>
  </p:normalViewPr>
  <p:slideViewPr>
    <p:cSldViewPr snapToGrid="0" snapToObjects="1">
      <p:cViewPr varScale="1">
        <p:scale>
          <a:sx n="79" d="100"/>
          <a:sy n="79" d="100"/>
        </p:scale>
        <p:origin x="-688"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oleObject" Target="Macintosh%20HD:Users:yelick:Kathy:NERSC:Docs-NERSC:ScalingToExa.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shalf:Desktop:SystemDataMovement.xlsx" TargetMode="External"/><Relationship Id="rId3"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jshalf:Desktop:SystemDataMovement.xlsx" TargetMode="External"/><Relationship Id="rId3"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shalf:Desktop:SystemDataMove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NERSC Major Systems (Flops/sec)</a:t>
            </a:r>
          </a:p>
        </c:rich>
      </c:tx>
      <c:layout>
        <c:manualLayout>
          <c:xMode val="edge"/>
          <c:yMode val="edge"/>
          <c:x val="0.323575776748291"/>
          <c:y val="0.0508375386044625"/>
        </c:manualLayout>
      </c:layout>
      <c:overlay val="0"/>
    </c:title>
    <c:autoTitleDeleted val="0"/>
    <c:plotArea>
      <c:layout>
        <c:manualLayout>
          <c:layoutTarget val="inner"/>
          <c:xMode val="edge"/>
          <c:yMode val="edge"/>
          <c:x val="0.092591338626152"/>
          <c:y val="0.0423248709919522"/>
          <c:w val="0.871554519817859"/>
          <c:h val="0.871362213006251"/>
        </c:manualLayout>
      </c:layout>
      <c:scatterChart>
        <c:scatterStyle val="lineMarker"/>
        <c:varyColors val="0"/>
        <c:ser>
          <c:idx val="0"/>
          <c:order val="0"/>
          <c:spPr>
            <a:ln w="28575">
              <a:noFill/>
            </a:ln>
          </c:spPr>
          <c:marker>
            <c:symbol val="square"/>
            <c:size val="7"/>
            <c:spPr>
              <a:solidFill>
                <a:srgbClr val="0000FF"/>
              </a:solidFill>
              <a:ln>
                <a:noFill/>
              </a:ln>
            </c:spPr>
          </c:marker>
          <c:xVal>
            <c:numRef>
              <c:f>NERSCHistory!$A$2:$A$39</c:f>
              <c:numCache>
                <c:formatCode>General</c:formatCode>
                <c:ptCount val="38"/>
                <c:pt idx="0">
                  <c:v>1974.0</c:v>
                </c:pt>
                <c:pt idx="1">
                  <c:v>1975.0</c:v>
                </c:pt>
                <c:pt idx="2">
                  <c:v>1976.0</c:v>
                </c:pt>
                <c:pt idx="3">
                  <c:v>1977.0</c:v>
                </c:pt>
                <c:pt idx="4">
                  <c:v>1978.0</c:v>
                </c:pt>
                <c:pt idx="5">
                  <c:v>1979.0</c:v>
                </c:pt>
                <c:pt idx="6">
                  <c:v>1980.0</c:v>
                </c:pt>
                <c:pt idx="7">
                  <c:v>1981.0</c:v>
                </c:pt>
                <c:pt idx="8">
                  <c:v>1982.0</c:v>
                </c:pt>
                <c:pt idx="9">
                  <c:v>1983.0</c:v>
                </c:pt>
                <c:pt idx="10">
                  <c:v>1984.0</c:v>
                </c:pt>
                <c:pt idx="11">
                  <c:v>1985.0</c:v>
                </c:pt>
                <c:pt idx="12">
                  <c:v>1986.0</c:v>
                </c:pt>
                <c:pt idx="13">
                  <c:v>1987.0</c:v>
                </c:pt>
                <c:pt idx="14">
                  <c:v>1988.0</c:v>
                </c:pt>
                <c:pt idx="15">
                  <c:v>1989.0</c:v>
                </c:pt>
                <c:pt idx="16">
                  <c:v>1990.0</c:v>
                </c:pt>
                <c:pt idx="17">
                  <c:v>1991.0</c:v>
                </c:pt>
                <c:pt idx="18">
                  <c:v>1992.0</c:v>
                </c:pt>
                <c:pt idx="19">
                  <c:v>1993.0</c:v>
                </c:pt>
                <c:pt idx="20">
                  <c:v>1994.0</c:v>
                </c:pt>
                <c:pt idx="21">
                  <c:v>1995.0</c:v>
                </c:pt>
                <c:pt idx="22">
                  <c:v>1996.0</c:v>
                </c:pt>
                <c:pt idx="23">
                  <c:v>1997.0</c:v>
                </c:pt>
                <c:pt idx="24">
                  <c:v>1998.0</c:v>
                </c:pt>
                <c:pt idx="25">
                  <c:v>1999.0</c:v>
                </c:pt>
                <c:pt idx="26">
                  <c:v>2000.0</c:v>
                </c:pt>
                <c:pt idx="27">
                  <c:v>2001.0</c:v>
                </c:pt>
                <c:pt idx="28">
                  <c:v>2002.0</c:v>
                </c:pt>
                <c:pt idx="29">
                  <c:v>2003.0</c:v>
                </c:pt>
                <c:pt idx="30">
                  <c:v>2004.0</c:v>
                </c:pt>
                <c:pt idx="31">
                  <c:v>2005.0</c:v>
                </c:pt>
                <c:pt idx="32">
                  <c:v>2006.0</c:v>
                </c:pt>
                <c:pt idx="33">
                  <c:v>2007.0</c:v>
                </c:pt>
                <c:pt idx="34">
                  <c:v>2008.0</c:v>
                </c:pt>
                <c:pt idx="35">
                  <c:v>2009.0</c:v>
                </c:pt>
                <c:pt idx="36">
                  <c:v>2010.0</c:v>
                </c:pt>
                <c:pt idx="37">
                  <c:v>2011.0</c:v>
                </c:pt>
              </c:numCache>
            </c:numRef>
          </c:xVal>
          <c:yVal>
            <c:numRef>
              <c:f>NERSCHistory!$J$2:$J$39</c:f>
              <c:numCache>
                <c:formatCode>General</c:formatCode>
                <c:ptCount val="38"/>
                <c:pt idx="0">
                  <c:v>3.0E6</c:v>
                </c:pt>
                <c:pt idx="1">
                  <c:v>3.6E7</c:v>
                </c:pt>
                <c:pt idx="4">
                  <c:v>1.6E8</c:v>
                </c:pt>
                <c:pt idx="11">
                  <c:v>1.9E9</c:v>
                </c:pt>
                <c:pt idx="17">
                  <c:v>1.6E10</c:v>
                </c:pt>
                <c:pt idx="22">
                  <c:v>5.8E11</c:v>
                </c:pt>
                <c:pt idx="25">
                  <c:v>3.2E12</c:v>
                </c:pt>
                <c:pt idx="27">
                  <c:v>5.0E12</c:v>
                </c:pt>
                <c:pt idx="33">
                  <c:v>1.01E14</c:v>
                </c:pt>
                <c:pt idx="34">
                  <c:v>3.55E14</c:v>
                </c:pt>
                <c:pt idx="36">
                  <c:v>1.25E15</c:v>
                </c:pt>
              </c:numCache>
            </c:numRef>
          </c:yVal>
          <c:smooth val="0"/>
        </c:ser>
        <c:dLbls>
          <c:showLegendKey val="0"/>
          <c:showVal val="0"/>
          <c:showCatName val="0"/>
          <c:showSerName val="0"/>
          <c:showPercent val="0"/>
          <c:showBubbleSize val="0"/>
        </c:dLbls>
        <c:axId val="2095937048"/>
        <c:axId val="2095946168"/>
      </c:scatterChart>
      <c:valAx>
        <c:axId val="2095937048"/>
        <c:scaling>
          <c:orientation val="minMax"/>
          <c:max val="2020.0"/>
        </c:scaling>
        <c:delete val="0"/>
        <c:axPos val="b"/>
        <c:numFmt formatCode="General" sourceLinked="1"/>
        <c:majorTickMark val="out"/>
        <c:minorTickMark val="none"/>
        <c:tickLblPos val="nextTo"/>
        <c:txPr>
          <a:bodyPr/>
          <a:lstStyle/>
          <a:p>
            <a:pPr>
              <a:defRPr sz="1400"/>
            </a:pPr>
            <a:endParaRPr lang="en-US"/>
          </a:p>
        </c:txPr>
        <c:crossAx val="2095946168"/>
        <c:crosses val="autoZero"/>
        <c:crossBetween val="midCat"/>
      </c:valAx>
      <c:valAx>
        <c:axId val="2095946168"/>
        <c:scaling>
          <c:logBase val="10.0"/>
          <c:orientation val="minMax"/>
          <c:max val="1.0E18"/>
          <c:min val="1.0E6"/>
        </c:scaling>
        <c:delete val="0"/>
        <c:axPos val="l"/>
        <c:majorGridlines>
          <c:spPr>
            <a:ln>
              <a:noFill/>
            </a:ln>
          </c:spPr>
        </c:majorGridlines>
        <c:numFmt formatCode="0.E+00" sourceLinked="0"/>
        <c:majorTickMark val="out"/>
        <c:minorTickMark val="none"/>
        <c:tickLblPos val="nextTo"/>
        <c:txPr>
          <a:bodyPr/>
          <a:lstStyle/>
          <a:p>
            <a:pPr>
              <a:defRPr sz="1400"/>
            </a:pPr>
            <a:endParaRPr lang="en-US"/>
          </a:p>
        </c:txPr>
        <c:crossAx val="2095937048"/>
        <c:crosses val="autoZero"/>
        <c:crossBetween val="midCat"/>
      </c:valAx>
      <c:spPr>
        <a:blipFill rotWithShape="0">
          <a:blip xmlns:r="http://schemas.openxmlformats.org/officeDocument/2006/relationships" r:embed="rId1"/>
          <a:tile tx="0" ty="0" sx="100000" sy="100000" flip="none" algn="tl"/>
        </a:blipFill>
        <a:ln>
          <a:solidFill>
            <a:schemeClr val="tx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Total</c:v>
                </c:pt>
              </c:strCache>
            </c:strRef>
          </c:tx>
          <c:marker>
            <c:symbol val="diamond"/>
            <c:size val="5"/>
          </c:marker>
          <c:cat>
            <c:numRef>
              <c:f>Sheet1!$A$2:$A$41</c:f>
              <c:numCache>
                <c:formatCode>General</c:formatCode>
                <c:ptCount val="40"/>
                <c:pt idx="2">
                  <c:v>1994.0</c:v>
                </c:pt>
                <c:pt idx="6">
                  <c:v>1996.0</c:v>
                </c:pt>
                <c:pt idx="10">
                  <c:v>1998.0</c:v>
                </c:pt>
                <c:pt idx="14">
                  <c:v>2000.0</c:v>
                </c:pt>
                <c:pt idx="18">
                  <c:v>2002.0</c:v>
                </c:pt>
                <c:pt idx="22">
                  <c:v>2004.0</c:v>
                </c:pt>
                <c:pt idx="26">
                  <c:v>2006.0</c:v>
                </c:pt>
                <c:pt idx="30">
                  <c:v>2008.0</c:v>
                </c:pt>
                <c:pt idx="34">
                  <c:v>2010.0</c:v>
                </c:pt>
                <c:pt idx="38">
                  <c:v>2012.0</c:v>
                </c:pt>
              </c:numCache>
            </c:numRef>
          </c:cat>
          <c:val>
            <c:numRef>
              <c:f>Sheet1!$B$2:$B$41</c:f>
              <c:numCache>
                <c:formatCode>General</c:formatCode>
                <c:ptCount val="40"/>
                <c:pt idx="0">
                  <c:v>1167.4</c:v>
                </c:pt>
                <c:pt idx="1">
                  <c:v>1469.5</c:v>
                </c:pt>
                <c:pt idx="2">
                  <c:v>2234.5</c:v>
                </c:pt>
                <c:pt idx="3">
                  <c:v>2623.0</c:v>
                </c:pt>
                <c:pt idx="4">
                  <c:v>3927.7</c:v>
                </c:pt>
                <c:pt idx="5">
                  <c:v>4785.4</c:v>
                </c:pt>
                <c:pt idx="6">
                  <c:v>5895.4</c:v>
                </c:pt>
                <c:pt idx="7">
                  <c:v>7984.2</c:v>
                </c:pt>
                <c:pt idx="8">
                  <c:v>12858.4</c:v>
                </c:pt>
                <c:pt idx="9">
                  <c:v>16915.2</c:v>
                </c:pt>
                <c:pt idx="10">
                  <c:v>22625.9</c:v>
                </c:pt>
                <c:pt idx="11">
                  <c:v>29324.0</c:v>
                </c:pt>
                <c:pt idx="12">
                  <c:v>39107.8</c:v>
                </c:pt>
                <c:pt idx="13">
                  <c:v>50969.2</c:v>
                </c:pt>
                <c:pt idx="14">
                  <c:v>64333.4</c:v>
                </c:pt>
                <c:pt idx="15">
                  <c:v>88056.0</c:v>
                </c:pt>
                <c:pt idx="16">
                  <c:v>108800.0</c:v>
                </c:pt>
                <c:pt idx="17">
                  <c:v>134980.0</c:v>
                </c:pt>
                <c:pt idx="18" formatCode="#,##0">
                  <c:v>221555.0</c:v>
                </c:pt>
                <c:pt idx="19" formatCode="#,##0">
                  <c:v>293058.7</c:v>
                </c:pt>
                <c:pt idx="20" formatCode="#,##0">
                  <c:v>374644.0</c:v>
                </c:pt>
                <c:pt idx="21" formatCode="#,##0">
                  <c:v>529596.0</c:v>
                </c:pt>
                <c:pt idx="22" formatCode="#,##0">
                  <c:v>813230.0</c:v>
                </c:pt>
                <c:pt idx="23" formatCode="#,##0">
                  <c:v>1.12748E6</c:v>
                </c:pt>
                <c:pt idx="24" formatCode="#,##0">
                  <c:v>1.68693E6</c:v>
                </c:pt>
                <c:pt idx="25" formatCode="#,##0">
                  <c:v>2.30078E6</c:v>
                </c:pt>
                <c:pt idx="26" formatCode="#,##0">
                  <c:v>2.79066E6</c:v>
                </c:pt>
                <c:pt idx="27" formatCode="#,##0">
                  <c:v>3.53608E6</c:v>
                </c:pt>
                <c:pt idx="28" formatCode="#,##0">
                  <c:v>4.91698E6</c:v>
                </c:pt>
                <c:pt idx="29" formatCode="#,##0">
                  <c:v>6.965816E6</c:v>
                </c:pt>
                <c:pt idx="30" formatCode="#,##0">
                  <c:v>1.17E7</c:v>
                </c:pt>
                <c:pt idx="31" formatCode="#,##0">
                  <c:v>1.6953042E7</c:v>
                </c:pt>
                <c:pt idx="32" formatCode="#,##0">
                  <c:v>2.26079963E7</c:v>
                </c:pt>
                <c:pt idx="33" formatCode="#,##0">
                  <c:v>2.79775018E7</c:v>
                </c:pt>
                <c:pt idx="34" formatCode="#,##0">
                  <c:v>3.24099041E7</c:v>
                </c:pt>
                <c:pt idx="35" formatCode="#,##0">
                  <c:v>4.36566E7</c:v>
                </c:pt>
                <c:pt idx="36" formatCode="#,##0">
                  <c:v>5.88763849000001E7</c:v>
                </c:pt>
                <c:pt idx="37" formatCode="#,##0">
                  <c:v>7.415914E7</c:v>
                </c:pt>
                <c:pt idx="38" formatCode="#,##0">
                  <c:v>1.23430321E8</c:v>
                </c:pt>
                <c:pt idx="39" formatCode="#,##0">
                  <c:v>1.62042893E8</c:v>
                </c:pt>
              </c:numCache>
            </c:numRef>
          </c:val>
          <c:smooth val="0"/>
        </c:ser>
        <c:ser>
          <c:idx val="1"/>
          <c:order val="1"/>
          <c:tx>
            <c:strRef>
              <c:f>Sheet1!$C$1</c:f>
              <c:strCache>
                <c:ptCount val="1"/>
                <c:pt idx="0">
                  <c:v>#1</c:v>
                </c:pt>
              </c:strCache>
            </c:strRef>
          </c:tx>
          <c:marker>
            <c:symbol val="square"/>
            <c:size val="5"/>
          </c:marker>
          <c:cat>
            <c:numRef>
              <c:f>Sheet1!$A$2:$A$41</c:f>
              <c:numCache>
                <c:formatCode>General</c:formatCode>
                <c:ptCount val="40"/>
                <c:pt idx="2">
                  <c:v>1994.0</c:v>
                </c:pt>
                <c:pt idx="6">
                  <c:v>1996.0</c:v>
                </c:pt>
                <c:pt idx="10">
                  <c:v>1998.0</c:v>
                </c:pt>
                <c:pt idx="14">
                  <c:v>2000.0</c:v>
                </c:pt>
                <c:pt idx="18">
                  <c:v>2002.0</c:v>
                </c:pt>
                <c:pt idx="22">
                  <c:v>2004.0</c:v>
                </c:pt>
                <c:pt idx="26">
                  <c:v>2006.0</c:v>
                </c:pt>
                <c:pt idx="30">
                  <c:v>2008.0</c:v>
                </c:pt>
                <c:pt idx="34">
                  <c:v>2010.0</c:v>
                </c:pt>
                <c:pt idx="38">
                  <c:v>2012.0</c:v>
                </c:pt>
              </c:numCache>
            </c:numRef>
          </c:cat>
          <c:val>
            <c:numRef>
              <c:f>Sheet1!$C$2:$C$41</c:f>
              <c:numCache>
                <c:formatCode>General</c:formatCode>
                <c:ptCount val="40"/>
                <c:pt idx="0">
                  <c:v>59.7</c:v>
                </c:pt>
                <c:pt idx="1">
                  <c:v>124.5</c:v>
                </c:pt>
                <c:pt idx="2">
                  <c:v>143.4</c:v>
                </c:pt>
                <c:pt idx="3">
                  <c:v>170.4</c:v>
                </c:pt>
                <c:pt idx="4">
                  <c:v>170.4</c:v>
                </c:pt>
                <c:pt idx="5">
                  <c:v>170.4</c:v>
                </c:pt>
                <c:pt idx="6">
                  <c:v>220.4</c:v>
                </c:pt>
                <c:pt idx="7">
                  <c:v>368.2</c:v>
                </c:pt>
                <c:pt idx="8">
                  <c:v>1068.0</c:v>
                </c:pt>
                <c:pt idx="9">
                  <c:v>1338.0</c:v>
                </c:pt>
                <c:pt idx="10">
                  <c:v>1338.0</c:v>
                </c:pt>
                <c:pt idx="11">
                  <c:v>1338.0</c:v>
                </c:pt>
                <c:pt idx="12">
                  <c:v>2121.3</c:v>
                </c:pt>
                <c:pt idx="13">
                  <c:v>2379.6</c:v>
                </c:pt>
                <c:pt idx="14">
                  <c:v>2379.6</c:v>
                </c:pt>
                <c:pt idx="15">
                  <c:v>4938.0</c:v>
                </c:pt>
                <c:pt idx="16">
                  <c:v>7226.0</c:v>
                </c:pt>
                <c:pt idx="17">
                  <c:v>7226.0</c:v>
                </c:pt>
                <c:pt idx="18" formatCode="#,##0">
                  <c:v>35860.0</c:v>
                </c:pt>
                <c:pt idx="19" formatCode="#,##0">
                  <c:v>35860.0</c:v>
                </c:pt>
                <c:pt idx="20" formatCode="#,##0">
                  <c:v>35860.0</c:v>
                </c:pt>
                <c:pt idx="21" formatCode="#,##0">
                  <c:v>35860.0</c:v>
                </c:pt>
                <c:pt idx="22" formatCode="#,##0">
                  <c:v>35860.0</c:v>
                </c:pt>
                <c:pt idx="23" formatCode="#,##0">
                  <c:v>70720.0</c:v>
                </c:pt>
                <c:pt idx="24" formatCode="#,##0">
                  <c:v>136800.0</c:v>
                </c:pt>
                <c:pt idx="25" formatCode="#,##0">
                  <c:v>280600.0</c:v>
                </c:pt>
                <c:pt idx="26" formatCode="#,##0">
                  <c:v>280600.0</c:v>
                </c:pt>
                <c:pt idx="27" formatCode="#,##0">
                  <c:v>280600.0</c:v>
                </c:pt>
                <c:pt idx="28" formatCode="#,##0">
                  <c:v>280600.0</c:v>
                </c:pt>
                <c:pt idx="29" formatCode="#,##0">
                  <c:v>478200.0</c:v>
                </c:pt>
                <c:pt idx="30" formatCode="#,##0">
                  <c:v>1.026E6</c:v>
                </c:pt>
                <c:pt idx="31" formatCode="#,##0">
                  <c:v>1.105E6</c:v>
                </c:pt>
                <c:pt idx="32" formatCode="#,##0">
                  <c:v>1.105E6</c:v>
                </c:pt>
                <c:pt idx="33" formatCode="#,##0">
                  <c:v>1.759E6</c:v>
                </c:pt>
                <c:pt idx="34" formatCode="#,##0">
                  <c:v>1.759E6</c:v>
                </c:pt>
                <c:pt idx="35" formatCode="#,##0">
                  <c:v>2.566E6</c:v>
                </c:pt>
                <c:pt idx="36" formatCode="#,##0">
                  <c:v>8.162E6</c:v>
                </c:pt>
                <c:pt idx="37" formatCode="#,##0">
                  <c:v>1.051E7</c:v>
                </c:pt>
                <c:pt idx="38" formatCode="#,##0">
                  <c:v>1.6324751E7</c:v>
                </c:pt>
                <c:pt idx="39" formatCode="#,##0">
                  <c:v>1.759E7</c:v>
                </c:pt>
              </c:numCache>
            </c:numRef>
          </c:val>
          <c:smooth val="0"/>
        </c:ser>
        <c:ser>
          <c:idx val="2"/>
          <c:order val="2"/>
          <c:tx>
            <c:strRef>
              <c:f>Sheet1!$D$1</c:f>
              <c:strCache>
                <c:ptCount val="1"/>
                <c:pt idx="0">
                  <c:v>#500</c:v>
                </c:pt>
              </c:strCache>
            </c:strRef>
          </c:tx>
          <c:marker>
            <c:symbol val="triangle"/>
            <c:size val="5"/>
          </c:marker>
          <c:cat>
            <c:numRef>
              <c:f>Sheet1!$A$2:$A$41</c:f>
              <c:numCache>
                <c:formatCode>General</c:formatCode>
                <c:ptCount val="40"/>
                <c:pt idx="2">
                  <c:v>1994.0</c:v>
                </c:pt>
                <c:pt idx="6">
                  <c:v>1996.0</c:v>
                </c:pt>
                <c:pt idx="10">
                  <c:v>1998.0</c:v>
                </c:pt>
                <c:pt idx="14">
                  <c:v>2000.0</c:v>
                </c:pt>
                <c:pt idx="18">
                  <c:v>2002.0</c:v>
                </c:pt>
                <c:pt idx="22">
                  <c:v>2004.0</c:v>
                </c:pt>
                <c:pt idx="26">
                  <c:v>2006.0</c:v>
                </c:pt>
                <c:pt idx="30">
                  <c:v>2008.0</c:v>
                </c:pt>
                <c:pt idx="34">
                  <c:v>2010.0</c:v>
                </c:pt>
                <c:pt idx="38">
                  <c:v>2012.0</c:v>
                </c:pt>
              </c:numCache>
            </c:numRef>
          </c:cat>
          <c:val>
            <c:numRef>
              <c:f>Sheet1!$D$2:$D$41</c:f>
              <c:numCache>
                <c:formatCode>General</c:formatCode>
                <c:ptCount val="40"/>
                <c:pt idx="0">
                  <c:v>0.4</c:v>
                </c:pt>
                <c:pt idx="1">
                  <c:v>0.5</c:v>
                </c:pt>
                <c:pt idx="2">
                  <c:v>0.8</c:v>
                </c:pt>
                <c:pt idx="3">
                  <c:v>1.1</c:v>
                </c:pt>
                <c:pt idx="4">
                  <c:v>2.0</c:v>
                </c:pt>
                <c:pt idx="5">
                  <c:v>2.5</c:v>
                </c:pt>
                <c:pt idx="6">
                  <c:v>3.3</c:v>
                </c:pt>
                <c:pt idx="7">
                  <c:v>4.6</c:v>
                </c:pt>
                <c:pt idx="8">
                  <c:v>7.7</c:v>
                </c:pt>
                <c:pt idx="9">
                  <c:v>9.5</c:v>
                </c:pt>
                <c:pt idx="10">
                  <c:v>13.4</c:v>
                </c:pt>
                <c:pt idx="11">
                  <c:v>17.1</c:v>
                </c:pt>
                <c:pt idx="12">
                  <c:v>24.7</c:v>
                </c:pt>
                <c:pt idx="13">
                  <c:v>33.1</c:v>
                </c:pt>
                <c:pt idx="14">
                  <c:v>43.8</c:v>
                </c:pt>
                <c:pt idx="15">
                  <c:v>55.1</c:v>
                </c:pt>
                <c:pt idx="16">
                  <c:v>67.78</c:v>
                </c:pt>
                <c:pt idx="17">
                  <c:v>94.19</c:v>
                </c:pt>
                <c:pt idx="18">
                  <c:v>134.3</c:v>
                </c:pt>
                <c:pt idx="19">
                  <c:v>195.8</c:v>
                </c:pt>
                <c:pt idx="20">
                  <c:v>245.1</c:v>
                </c:pt>
                <c:pt idx="21">
                  <c:v>403.4</c:v>
                </c:pt>
                <c:pt idx="22">
                  <c:v>624.26</c:v>
                </c:pt>
                <c:pt idx="23">
                  <c:v>850.6</c:v>
                </c:pt>
                <c:pt idx="24">
                  <c:v>1166.0</c:v>
                </c:pt>
                <c:pt idx="25">
                  <c:v>1645.7</c:v>
                </c:pt>
                <c:pt idx="26">
                  <c:v>2026.0</c:v>
                </c:pt>
                <c:pt idx="27">
                  <c:v>2726.9</c:v>
                </c:pt>
                <c:pt idx="28">
                  <c:v>4005.0</c:v>
                </c:pt>
                <c:pt idx="29">
                  <c:v>5929.6</c:v>
                </c:pt>
                <c:pt idx="30">
                  <c:v>8996.78</c:v>
                </c:pt>
                <c:pt idx="31">
                  <c:v>12640.0</c:v>
                </c:pt>
                <c:pt idx="32">
                  <c:v>17088.8</c:v>
                </c:pt>
                <c:pt idx="33" formatCode="#,##0">
                  <c:v>20051.0</c:v>
                </c:pt>
                <c:pt idx="34" formatCode="#,##0">
                  <c:v>24670.0</c:v>
                </c:pt>
                <c:pt idx="35" formatCode="#,##0">
                  <c:v>31124.0</c:v>
                </c:pt>
                <c:pt idx="36" formatCode="#,##0.00">
                  <c:v>40187.3</c:v>
                </c:pt>
                <c:pt idx="37" formatCode="#,##0.00">
                  <c:v>50941.0</c:v>
                </c:pt>
                <c:pt idx="38" formatCode="#,##0.00">
                  <c:v>61037.04</c:v>
                </c:pt>
                <c:pt idx="39" formatCode="#,##0.00">
                  <c:v>76510.0</c:v>
                </c:pt>
              </c:numCache>
            </c:numRef>
          </c:val>
          <c:smooth val="0"/>
        </c:ser>
        <c:dLbls>
          <c:showLegendKey val="0"/>
          <c:showVal val="0"/>
          <c:showCatName val="0"/>
          <c:showSerName val="0"/>
          <c:showPercent val="0"/>
          <c:showBubbleSize val="0"/>
        </c:dLbls>
        <c:marker val="1"/>
        <c:smooth val="0"/>
        <c:axId val="-2128126056"/>
        <c:axId val="-2128123016"/>
      </c:lineChart>
      <c:catAx>
        <c:axId val="-2128126056"/>
        <c:scaling>
          <c:orientation val="minMax"/>
        </c:scaling>
        <c:delete val="0"/>
        <c:axPos val="b"/>
        <c:numFmt formatCode="General" sourceLinked="1"/>
        <c:majorTickMark val="out"/>
        <c:minorTickMark val="none"/>
        <c:tickLblPos val="nextTo"/>
        <c:crossAx val="-2128123016"/>
        <c:crossesAt val="0.1"/>
        <c:auto val="1"/>
        <c:lblAlgn val="ctr"/>
        <c:lblOffset val="100"/>
        <c:noMultiLvlLbl val="0"/>
      </c:catAx>
      <c:valAx>
        <c:axId val="-2128123016"/>
        <c:scaling>
          <c:logBase val="10.0"/>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21281260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now</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Sheet1!$B$2:$B$15</c:f>
              <c:numCache>
                <c:formatCode>General</c:formatCode>
                <c:ptCount val="14"/>
                <c:pt idx="0">
                  <c:v>100.0</c:v>
                </c:pt>
                <c:pt idx="1">
                  <c:v>100.0</c:v>
                </c:pt>
                <c:pt idx="2">
                  <c:v>3.5</c:v>
                </c:pt>
                <c:pt idx="3">
                  <c:v>3.5</c:v>
                </c:pt>
                <c:pt idx="4">
                  <c:v>6.0</c:v>
                </c:pt>
                <c:pt idx="5">
                  <c:v>6.0</c:v>
                </c:pt>
                <c:pt idx="6">
                  <c:v>30.0</c:v>
                </c:pt>
                <c:pt idx="7">
                  <c:v>30.0</c:v>
                </c:pt>
                <c:pt idx="8">
                  <c:v>2000.0</c:v>
                </c:pt>
                <c:pt idx="9">
                  <c:v>2000.0</c:v>
                </c:pt>
                <c:pt idx="10">
                  <c:v>2500.0</c:v>
                </c:pt>
                <c:pt idx="11">
                  <c:v>2500.0</c:v>
                </c:pt>
                <c:pt idx="12">
                  <c:v>3000.0</c:v>
                </c:pt>
                <c:pt idx="13">
                  <c:v>3000.0</c:v>
                </c:pt>
              </c:numCache>
            </c:numRef>
          </c:val>
          <c:smooth val="0"/>
        </c:ser>
        <c:dLbls>
          <c:showLegendKey val="0"/>
          <c:showVal val="0"/>
          <c:showCatName val="0"/>
          <c:showSerName val="0"/>
          <c:showPercent val="0"/>
          <c:showBubbleSize val="0"/>
        </c:dLbls>
        <c:marker val="1"/>
        <c:smooth val="0"/>
        <c:axId val="-2056807112"/>
        <c:axId val="-2056804072"/>
      </c:lineChart>
      <c:catAx>
        <c:axId val="-2056807112"/>
        <c:scaling>
          <c:orientation val="minMax"/>
        </c:scaling>
        <c:delete val="0"/>
        <c:axPos val="b"/>
        <c:majorTickMark val="out"/>
        <c:minorTickMark val="none"/>
        <c:tickLblPos val="nextTo"/>
        <c:txPr>
          <a:bodyPr/>
          <a:lstStyle/>
          <a:p>
            <a:pPr>
              <a:defRPr sz="1400" b="1"/>
            </a:pPr>
            <a:endParaRPr lang="en-US"/>
          </a:p>
        </c:txPr>
        <c:crossAx val="-2056804072"/>
        <c:crosses val="autoZero"/>
        <c:auto val="1"/>
        <c:lblAlgn val="ctr"/>
        <c:lblOffset val="100"/>
        <c:noMultiLvlLbl val="0"/>
      </c:catAx>
      <c:valAx>
        <c:axId val="-2056804072"/>
        <c:scaling>
          <c:logBase val="10.0"/>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56807112"/>
        <c:crosses val="autoZero"/>
        <c:crossBetween val="between"/>
      </c:valAx>
    </c:plotArea>
    <c:legend>
      <c:legendPos val="r"/>
      <c:layout/>
      <c:overlay val="0"/>
      <c:txPr>
        <a:bodyPr/>
        <a:lstStyle/>
        <a:p>
          <a:pPr>
            <a:defRPr sz="1400" b="1"/>
          </a:pPr>
          <a:endParaRPr lang="en-US"/>
        </a:p>
      </c:txPr>
    </c:legend>
    <c:plotVisOnly val="1"/>
    <c:dispBlanksAs val="gap"/>
    <c:showDLblsOverMax val="0"/>
  </c:chart>
  <c:spPr>
    <a:solidFill>
      <a:sysClr val="window" lastClr="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now</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Sheet1!$B$2:$B$15</c:f>
              <c:numCache>
                <c:formatCode>General</c:formatCode>
                <c:ptCount val="14"/>
                <c:pt idx="0">
                  <c:v>100.0</c:v>
                </c:pt>
                <c:pt idx="1">
                  <c:v>100.0</c:v>
                </c:pt>
                <c:pt idx="2">
                  <c:v>3.5</c:v>
                </c:pt>
                <c:pt idx="3">
                  <c:v>3.5</c:v>
                </c:pt>
                <c:pt idx="4">
                  <c:v>6.0</c:v>
                </c:pt>
                <c:pt idx="5">
                  <c:v>6.0</c:v>
                </c:pt>
                <c:pt idx="6">
                  <c:v>30.0</c:v>
                </c:pt>
                <c:pt idx="7">
                  <c:v>30.0</c:v>
                </c:pt>
                <c:pt idx="8">
                  <c:v>2000.0</c:v>
                </c:pt>
                <c:pt idx="9">
                  <c:v>2000.0</c:v>
                </c:pt>
                <c:pt idx="10">
                  <c:v>2500.0</c:v>
                </c:pt>
                <c:pt idx="11">
                  <c:v>2500.0</c:v>
                </c:pt>
                <c:pt idx="12">
                  <c:v>3000.0</c:v>
                </c:pt>
                <c:pt idx="13">
                  <c:v>3000.0</c:v>
                </c:pt>
              </c:numCache>
            </c:numRef>
          </c:val>
          <c:smooth val="0"/>
        </c:ser>
        <c:dLbls>
          <c:showLegendKey val="0"/>
          <c:showVal val="0"/>
          <c:showCatName val="0"/>
          <c:showSerName val="0"/>
          <c:showPercent val="0"/>
          <c:showBubbleSize val="0"/>
        </c:dLbls>
        <c:marker val="1"/>
        <c:smooth val="0"/>
        <c:axId val="-2056758344"/>
        <c:axId val="-2056755304"/>
      </c:lineChart>
      <c:catAx>
        <c:axId val="-2056758344"/>
        <c:scaling>
          <c:orientation val="minMax"/>
        </c:scaling>
        <c:delete val="0"/>
        <c:axPos val="b"/>
        <c:majorTickMark val="out"/>
        <c:minorTickMark val="none"/>
        <c:tickLblPos val="nextTo"/>
        <c:txPr>
          <a:bodyPr/>
          <a:lstStyle/>
          <a:p>
            <a:pPr>
              <a:defRPr sz="1400" b="1"/>
            </a:pPr>
            <a:endParaRPr lang="en-US"/>
          </a:p>
        </c:txPr>
        <c:crossAx val="-2056755304"/>
        <c:crosses val="autoZero"/>
        <c:auto val="1"/>
        <c:lblAlgn val="ctr"/>
        <c:lblOffset val="100"/>
        <c:noMultiLvlLbl val="0"/>
      </c:catAx>
      <c:valAx>
        <c:axId val="-2056755304"/>
        <c:scaling>
          <c:logBase val="10.0"/>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56758344"/>
        <c:crosses val="autoZero"/>
        <c:crossBetween val="between"/>
      </c:valAx>
    </c:plotArea>
    <c:legend>
      <c:legendPos val="r"/>
      <c:layout/>
      <c:overlay val="0"/>
      <c:txPr>
        <a:bodyPr/>
        <a:lstStyle/>
        <a:p>
          <a:pPr>
            <a:defRPr sz="1400" b="1"/>
          </a:pPr>
          <a:endParaRPr lang="en-US"/>
        </a:p>
      </c:txPr>
    </c:legend>
    <c:plotVisOnly val="1"/>
    <c:dispBlanksAs val="gap"/>
    <c:showDLblsOverMax val="0"/>
  </c:chart>
  <c:spPr>
    <a:solidFill>
      <a:sysClr val="window" lastClr="FFFFFF"/>
    </a:solid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now</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Sheet1!$B$2:$B$15</c:f>
              <c:numCache>
                <c:formatCode>General</c:formatCode>
                <c:ptCount val="14"/>
                <c:pt idx="0">
                  <c:v>100.0</c:v>
                </c:pt>
                <c:pt idx="1">
                  <c:v>100.0</c:v>
                </c:pt>
                <c:pt idx="2">
                  <c:v>3.5</c:v>
                </c:pt>
                <c:pt idx="3">
                  <c:v>3.5</c:v>
                </c:pt>
                <c:pt idx="4">
                  <c:v>6.0</c:v>
                </c:pt>
                <c:pt idx="5">
                  <c:v>6.0</c:v>
                </c:pt>
                <c:pt idx="6">
                  <c:v>30.0</c:v>
                </c:pt>
                <c:pt idx="7">
                  <c:v>30.0</c:v>
                </c:pt>
                <c:pt idx="8">
                  <c:v>2000.0</c:v>
                </c:pt>
                <c:pt idx="9">
                  <c:v>2000.0</c:v>
                </c:pt>
                <c:pt idx="10">
                  <c:v>2500.0</c:v>
                </c:pt>
                <c:pt idx="11">
                  <c:v>2500.0</c:v>
                </c:pt>
                <c:pt idx="12">
                  <c:v>3000.0</c:v>
                </c:pt>
                <c:pt idx="13">
                  <c:v>3000.0</c:v>
                </c:pt>
              </c:numCache>
            </c:numRef>
          </c:val>
          <c:smooth val="0"/>
        </c:ser>
        <c:ser>
          <c:idx val="1"/>
          <c:order val="1"/>
          <c:tx>
            <c:strRef>
              <c:f>Sheet1!$C$1</c:f>
              <c:strCache>
                <c:ptCount val="1"/>
                <c:pt idx="0">
                  <c:v>2018</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Sheet1!$C$2:$C$15</c:f>
              <c:numCache>
                <c:formatCode>General</c:formatCode>
                <c:ptCount val="14"/>
                <c:pt idx="0">
                  <c:v>25.0</c:v>
                </c:pt>
                <c:pt idx="1">
                  <c:v>25.0</c:v>
                </c:pt>
                <c:pt idx="2">
                  <c:v>1.5</c:v>
                </c:pt>
                <c:pt idx="3">
                  <c:v>1.5</c:v>
                </c:pt>
                <c:pt idx="4">
                  <c:v>6.0</c:v>
                </c:pt>
                <c:pt idx="5">
                  <c:v>6.0</c:v>
                </c:pt>
                <c:pt idx="6">
                  <c:v>30.0</c:v>
                </c:pt>
                <c:pt idx="7">
                  <c:v>30.0</c:v>
                </c:pt>
                <c:pt idx="8">
                  <c:v>850.0</c:v>
                </c:pt>
                <c:pt idx="9">
                  <c:v>850.0</c:v>
                </c:pt>
                <c:pt idx="10">
                  <c:v>1000.0</c:v>
                </c:pt>
                <c:pt idx="11">
                  <c:v>1000.0</c:v>
                </c:pt>
                <c:pt idx="12">
                  <c:v>1500.0</c:v>
                </c:pt>
                <c:pt idx="13">
                  <c:v>1500.0</c:v>
                </c:pt>
              </c:numCache>
            </c:numRef>
          </c:val>
          <c:smooth val="0"/>
        </c:ser>
        <c:dLbls>
          <c:showLegendKey val="0"/>
          <c:showVal val="0"/>
          <c:showCatName val="0"/>
          <c:showSerName val="0"/>
          <c:showPercent val="0"/>
          <c:showBubbleSize val="0"/>
        </c:dLbls>
        <c:marker val="1"/>
        <c:smooth val="0"/>
        <c:axId val="-2126250984"/>
        <c:axId val="-2124931448"/>
      </c:lineChart>
      <c:catAx>
        <c:axId val="-2126250984"/>
        <c:scaling>
          <c:orientation val="minMax"/>
        </c:scaling>
        <c:delete val="0"/>
        <c:axPos val="b"/>
        <c:majorTickMark val="out"/>
        <c:minorTickMark val="none"/>
        <c:tickLblPos val="nextTo"/>
        <c:txPr>
          <a:bodyPr/>
          <a:lstStyle/>
          <a:p>
            <a:pPr>
              <a:defRPr sz="1400" b="1"/>
            </a:pPr>
            <a:endParaRPr lang="en-US"/>
          </a:p>
        </c:txPr>
        <c:crossAx val="-2124931448"/>
        <c:crosses val="autoZero"/>
        <c:auto val="1"/>
        <c:lblAlgn val="ctr"/>
        <c:lblOffset val="100"/>
        <c:noMultiLvlLbl val="0"/>
      </c:catAx>
      <c:valAx>
        <c:axId val="-2124931448"/>
        <c:scaling>
          <c:logBase val="10.0"/>
          <c:orientation val="minMax"/>
        </c:scaling>
        <c:delete val="0"/>
        <c:axPos val="l"/>
        <c:majorGridlines/>
        <c:title>
          <c:tx>
            <c:rich>
              <a:bodyPr/>
              <a:lstStyle/>
              <a:p>
                <a:pPr>
                  <a:defRPr sz="2000"/>
                </a:pPr>
                <a:r>
                  <a:rPr lang="en-US" sz="2000"/>
                  <a:t>PicoJoules</a:t>
                </a:r>
              </a:p>
            </c:rich>
          </c:tx>
          <c:layout/>
          <c:overlay val="0"/>
        </c:title>
        <c:numFmt formatCode="General" sourceLinked="1"/>
        <c:majorTickMark val="out"/>
        <c:minorTickMark val="none"/>
        <c:tickLblPos val="nextTo"/>
        <c:txPr>
          <a:bodyPr/>
          <a:lstStyle/>
          <a:p>
            <a:pPr>
              <a:defRPr sz="1400"/>
            </a:pPr>
            <a:endParaRPr lang="en-US"/>
          </a:p>
        </c:txPr>
        <c:crossAx val="-2126250984"/>
        <c:crosses val="autoZero"/>
        <c:crossBetween val="between"/>
      </c:valAx>
    </c:plotArea>
    <c:legend>
      <c:legendPos val="r"/>
      <c:layout>
        <c:manualLayout>
          <c:xMode val="edge"/>
          <c:yMode val="edge"/>
          <c:x val="0.73552043841742"/>
          <c:y val="0.385193383154038"/>
          <c:w val="0.133306722076407"/>
          <c:h val="0.16507426154389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drawing1.xml><?xml version="1.0" encoding="utf-8"?>
<c:userShapes xmlns:c="http://schemas.openxmlformats.org/drawingml/2006/chart">
  <cdr:relSizeAnchor xmlns:cdr="http://schemas.openxmlformats.org/drawingml/2006/chartDrawing">
    <cdr:from>
      <cdr:x>0.55556</cdr:x>
      <cdr:y>0.01941</cdr:y>
    </cdr:from>
    <cdr:to>
      <cdr:x>0.6307</cdr:x>
      <cdr:y>0.10102</cdr:y>
    </cdr:to>
    <cdr:sp macro="" textlink="">
      <cdr:nvSpPr>
        <cdr:cNvPr id="2" name="TextBox 1"/>
        <cdr:cNvSpPr txBox="1"/>
      </cdr:nvSpPr>
      <cdr:spPr>
        <a:xfrm xmlns:a="http://schemas.openxmlformats.org/drawingml/2006/main">
          <a:off x="4572000" y="87868"/>
          <a:ext cx="61837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b="1" dirty="0" smtClean="0"/>
            <a:t>SMP</a:t>
          </a:r>
        </a:p>
      </cdr:txBody>
    </cdr:sp>
  </cdr:relSizeAnchor>
</c:userShapes>
</file>

<file path=ppt/drawings/drawing2.xml><?xml version="1.0" encoding="utf-8"?>
<c:userShapes xmlns:c="http://schemas.openxmlformats.org/drawingml/2006/chart">
  <cdr:relSizeAnchor xmlns:cdr="http://schemas.openxmlformats.org/drawingml/2006/chartDrawing">
    <cdr:from>
      <cdr:x>0.55556</cdr:x>
      <cdr:y>0.01941</cdr:y>
    </cdr:from>
    <cdr:to>
      <cdr:x>0.6307</cdr:x>
      <cdr:y>0.10102</cdr:y>
    </cdr:to>
    <cdr:sp macro="" textlink="">
      <cdr:nvSpPr>
        <cdr:cNvPr id="2" name="TextBox 1"/>
        <cdr:cNvSpPr txBox="1"/>
      </cdr:nvSpPr>
      <cdr:spPr>
        <a:xfrm xmlns:a="http://schemas.openxmlformats.org/drawingml/2006/main">
          <a:off x="4572000" y="87868"/>
          <a:ext cx="61837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b="1" dirty="0" smtClean="0"/>
            <a:t>SMP</a:t>
          </a:r>
        </a:p>
      </cdr:txBody>
    </cdr:sp>
  </cdr:relSizeAnchor>
  <cdr:relSizeAnchor xmlns:cdr="http://schemas.openxmlformats.org/drawingml/2006/chartDrawing">
    <cdr:from>
      <cdr:x>0.43519</cdr:x>
      <cdr:y>0.40407</cdr:y>
    </cdr:from>
    <cdr:to>
      <cdr:x>0.5463</cdr:x>
      <cdr:y>0.6061</cdr:y>
    </cdr:to>
    <cdr:sp macro="" textlink="">
      <cdr:nvSpPr>
        <cdr:cNvPr id="3" name="TextBox 2"/>
        <cdr:cNvSpPr txBox="1"/>
      </cdr:nvSpPr>
      <cdr:spPr>
        <a:xfrm xmlns:a="http://schemas.openxmlformats.org/drawingml/2006/main">
          <a:off x="3581400" y="1828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0.39815</cdr:x>
      <cdr:y>0.35356</cdr:y>
    </cdr:from>
    <cdr:to>
      <cdr:x>0.50926</cdr:x>
      <cdr:y>0.55559</cdr:y>
    </cdr:to>
    <cdr:sp macro="" textlink="">
      <cdr:nvSpPr>
        <cdr:cNvPr id="4" name="TextBox 3"/>
        <cdr:cNvSpPr txBox="1"/>
      </cdr:nvSpPr>
      <cdr:spPr>
        <a:xfrm xmlns:a="http://schemas.openxmlformats.org/drawingml/2006/main">
          <a:off x="3276600" y="1600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9DB6A-BDEB-4B00-9312-F3A147D1BBB6}" type="datetimeFigureOut">
              <a:rPr lang="en-US" smtClean="0"/>
              <a:pPr/>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79507-148D-4BB5-8A1D-04E287FA67AB}" type="slidenum">
              <a:rPr lang="en-US" smtClean="0"/>
              <a:pPr/>
              <a:t>‹#›</a:t>
            </a:fld>
            <a:endParaRPr lang="en-US"/>
          </a:p>
        </p:txBody>
      </p:sp>
    </p:spTree>
    <p:extLst>
      <p:ext uri="{BB962C8B-B14F-4D97-AF65-F5344CB8AC3E}">
        <p14:creationId xmlns:p14="http://schemas.microsoft.com/office/powerpoint/2010/main" val="97028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B50131F5-165A-A240-A16C-2962B62FE4CD}" type="slidenum">
              <a:rPr lang="en-US">
                <a:latin typeface="Times" charset="0"/>
              </a:rPr>
              <a:pPr/>
              <a:t>2</a:t>
            </a:fld>
            <a:endParaRPr lang="en-US">
              <a:latin typeface="Times" charset="0"/>
            </a:endParaRPr>
          </a:p>
        </p:txBody>
      </p:sp>
      <p:sp>
        <p:nvSpPr>
          <p:cNvPr id="21507"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21508"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6" tIns="45713" rIns="91426" bIns="45713"/>
          <a:lstStyle/>
          <a:p>
            <a:pPr eaLnBrk="1" hangingPunct="1"/>
            <a:endParaRPr lang="en-US" b="1" dirty="0" smtClean="0">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 Wessel: fired if you</a:t>
            </a:r>
            <a:r>
              <a:rPr lang="en-US" baseline="0" dirty="0" smtClean="0"/>
              <a:t> miss a beat.</a:t>
            </a:r>
            <a:endParaRPr lang="en-US" dirty="0"/>
          </a:p>
        </p:txBody>
      </p:sp>
      <p:sp>
        <p:nvSpPr>
          <p:cNvPr id="4" name="Slide Number Placeholder 3"/>
          <p:cNvSpPr>
            <a:spLocks noGrp="1"/>
          </p:cNvSpPr>
          <p:nvPr>
            <p:ph type="sldNum" sz="quarter" idx="10"/>
          </p:nvPr>
        </p:nvSpPr>
        <p:spPr/>
        <p:txBody>
          <a:bodyPr/>
          <a:lstStyle/>
          <a:p>
            <a:fld id="{9D30E9C0-46C9-8445-9A7A-CD88621A6A82}" type="slidenum">
              <a:rPr lang="en-US" smtClean="0"/>
              <a:pPr/>
              <a:t>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79FB3-7CCB-194B-BBA6-049EA9011EE2}"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71AFA-EB9D-6442-B7A4-BD47BFD9F879}" type="slidenum">
              <a:rPr lang="en-US"/>
              <a:pPr/>
              <a:t>5</a:t>
            </a:fld>
            <a:endParaRPr lang="en-US"/>
          </a:p>
        </p:txBody>
      </p:sp>
      <p:sp>
        <p:nvSpPr>
          <p:cNvPr id="112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2E9E2-AA03-A24C-BE95-6F6827E67004}" type="slidenum">
              <a:rPr lang="en-US"/>
              <a:pPr/>
              <a:t>6</a:t>
            </a:fld>
            <a:endParaRPr lang="en-US"/>
          </a:p>
        </p:txBody>
      </p:sp>
      <p:sp>
        <p:nvSpPr>
          <p:cNvPr id="112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I’m not going to be able to program the machine the way I do today!  (NO DUH!!!)</a:t>
            </a:r>
          </a:p>
          <a:p>
            <a:r>
              <a:rPr lang="en-US" baseline="0" dirty="0" smtClean="0"/>
              <a:t>Rewriting your code is a cataclysmic event.  You know that some day you may need to do that, but if so, you only want to do that once!</a:t>
            </a:r>
            <a:endParaRPr lang="en-US" dirty="0" smtClean="0"/>
          </a:p>
          <a:p>
            <a:endParaRPr lang="en-US" dirty="0" smtClean="0"/>
          </a:p>
          <a:p>
            <a:endParaRPr lang="en-US" dirty="0" smtClean="0"/>
          </a:p>
          <a:p>
            <a:endParaRPr lang="en-US" dirty="0" smtClean="0"/>
          </a:p>
          <a:p>
            <a:endParaRPr lang="en-US" dirty="0" smtClean="0"/>
          </a:p>
          <a:p>
            <a:r>
              <a:rPr lang="en-US" dirty="0" smtClean="0"/>
              <a:t>Missing Latencies</a:t>
            </a:r>
          </a:p>
          <a:p>
            <a:r>
              <a:rPr lang="en-US" dirty="0" smtClean="0"/>
              <a:t>Message injection</a:t>
            </a:r>
            <a:r>
              <a:rPr lang="en-US" baseline="0" dirty="0" smtClean="0"/>
              <a:t> rates</a:t>
            </a:r>
          </a:p>
          <a:p>
            <a:r>
              <a:rPr lang="en-US" dirty="0" smtClean="0"/>
              <a:t>Flops/watt</a:t>
            </a:r>
            <a:r>
              <a:rPr lang="en-US" baseline="0" dirty="0" smtClean="0"/>
              <a:t> cost money and bytes/flop that costs money</a:t>
            </a:r>
          </a:p>
          <a:p>
            <a:r>
              <a:rPr lang="en-US" baseline="0" dirty="0" smtClean="0"/>
              <a:t>Joule/op in 2009, 2015 and 2018: </a:t>
            </a:r>
          </a:p>
          <a:p>
            <a:r>
              <a:rPr lang="en-US" baseline="0" dirty="0" smtClean="0"/>
              <a:t>	2015: 100 pj/op</a:t>
            </a:r>
          </a:p>
          <a:p>
            <a:r>
              <a:rPr lang="en-US" baseline="0" dirty="0" smtClean="0"/>
              <a:t>Capacity doesn’t cost as much power as bandwidth </a:t>
            </a:r>
          </a:p>
          <a:p>
            <a:r>
              <a:rPr lang="en-US" baseline="0" dirty="0" smtClean="0"/>
              <a:t>	how many joules to move a bit</a:t>
            </a:r>
          </a:p>
          <a:p>
            <a:r>
              <a:rPr lang="en-US" baseline="0" dirty="0" smtClean="0"/>
              <a:t>	2 picojoule/bit</a:t>
            </a:r>
          </a:p>
          <a:p>
            <a:r>
              <a:rPr lang="en-US" baseline="0" dirty="0" smtClean="0"/>
              <a:t>	75pj/bit for accessing DRAM</a:t>
            </a:r>
          </a:p>
          <a:p>
            <a:r>
              <a:rPr lang="en-US" baseline="0" dirty="0" smtClean="0"/>
              <a:t>32 Petabytes: with system memory at same fraction of system </a:t>
            </a:r>
          </a:p>
          <a:p>
            <a:r>
              <a:rPr lang="en-US" baseline="0" dirty="0" smtClean="0"/>
              <a:t>Need $ number</a:t>
            </a:r>
          </a:p>
          <a:p>
            <a:endParaRPr lang="en-US" baseline="0" dirty="0" smtClean="0"/>
          </a:p>
          <a:p>
            <a:r>
              <a:rPr lang="en-US" baseline="0" dirty="0" smtClean="0"/>
              <a:t>Best machine for 20MW and best machine for $200M</a:t>
            </a:r>
          </a:p>
          <a:p>
            <a:r>
              <a:rPr lang="en-US" baseline="0" dirty="0" smtClean="0"/>
              <a:t>Memory op is 64 bit word of memory</a:t>
            </a:r>
          </a:p>
          <a:p>
            <a:r>
              <a:rPr lang="en-US" baseline="0" dirty="0" smtClean="0"/>
              <a:t>	75 picojoule bit for (multiply by 64) (DDR 3 spec)</a:t>
            </a:r>
          </a:p>
          <a:p>
            <a:r>
              <a:rPr lang="en-US" baseline="0" dirty="0" smtClean="0"/>
              <a:t>	50 pj/ for an entire 64 bit op</a:t>
            </a:r>
          </a:p>
          <a:p>
            <a:r>
              <a:rPr lang="en-US" dirty="0" smtClean="0"/>
              <a:t>Memory technology in 5pj/bit by 2015 if we invest soon</a:t>
            </a:r>
          </a:p>
          <a:p>
            <a:r>
              <a:rPr lang="en-US" dirty="0" smtClean="0"/>
              <a:t>Anything</a:t>
            </a:r>
            <a:r>
              <a:rPr lang="en-US" baseline="0" dirty="0" smtClean="0"/>
              <a:t> more aggressive than 4pj/bit is close to the limit  (will not sign up for 2pj/bit)</a:t>
            </a:r>
          </a:p>
          <a:p>
            <a:r>
              <a:rPr lang="en-US" baseline="0" dirty="0" smtClean="0"/>
              <a:t>2015 10 pj/flop</a:t>
            </a:r>
          </a:p>
          <a:p>
            <a:r>
              <a:rPr lang="en-US" baseline="0" dirty="0" smtClean="0"/>
              <a:t>	5pj/flop in 2018</a:t>
            </a:r>
          </a:p>
          <a:p>
            <a:r>
              <a:rPr lang="en-US" baseline="0" dirty="0" smtClean="0"/>
              <a:t>So we are talking 30:1 ratio of memory reference per flop</a:t>
            </a:r>
          </a:p>
          <a:p>
            <a:r>
              <a:rPr lang="en-US" baseline="0" dirty="0" smtClean="0"/>
              <a:t>    10pj/operation to bring a byte in</a:t>
            </a:r>
          </a:p>
          <a:p>
            <a:r>
              <a:rPr lang="en-US" baseline="0" dirty="0" smtClean="0"/>
              <a:t>8 terabits * 1pj -&gt;  8 watts</a:t>
            </a:r>
          </a:p>
          <a:p>
            <a:r>
              <a:rPr lang="en-US" baseline="0" dirty="0" smtClean="0"/>
              <a:t>JEDEC is fundamentally broken (DDR4 is the end)</a:t>
            </a:r>
          </a:p>
          <a:p>
            <a:r>
              <a:rPr lang="en-US" baseline="0" dirty="0" smtClean="0"/>
              <a:t>	Low swing differential</a:t>
            </a:r>
          </a:p>
          <a:p>
            <a:r>
              <a:rPr lang="en-US" baseline="0" dirty="0" smtClean="0"/>
              <a:t>	insertion of known technology</a:t>
            </a:r>
          </a:p>
          <a:p>
            <a:r>
              <a:rPr lang="en-US" baseline="0" dirty="0" smtClean="0"/>
              <a:t>20GB/s per component to 1 order of magnitude more</a:t>
            </a:r>
          </a:p>
          <a:p>
            <a:r>
              <a:rPr lang="en-US" baseline="0" dirty="0" smtClean="0"/>
              <a:t>	10-12 Gigabits/second per wire</a:t>
            </a:r>
          </a:p>
          <a:p>
            <a:endParaRPr lang="en-US" baseline="0" dirty="0" smtClean="0"/>
          </a:p>
          <a:p>
            <a:r>
              <a:rPr lang="en-US" baseline="0" dirty="0" smtClean="0"/>
              <a:t>16-64 using courant limited scaling of hydro codes</a:t>
            </a:r>
          </a:p>
          <a:p>
            <a:r>
              <a:rPr lang="en-US" baseline="0" dirty="0" smtClean="0"/>
              <a:t>Cost per DRAM in that timeframe and how much to spend</a:t>
            </a:r>
          </a:p>
          <a:p>
            <a:endParaRPr lang="en-US" baseline="0" dirty="0" smtClean="0"/>
          </a:p>
          <a:p>
            <a:r>
              <a:rPr lang="en-US" dirty="0" smtClean="0"/>
              <a:t>#</a:t>
            </a:r>
            <a:r>
              <a:rPr lang="en-US" baseline="0" dirty="0" smtClean="0"/>
              <a:t> outstanding memory references per cycle-</a:t>
            </a:r>
            <a:r>
              <a:rPr lang="en-US" baseline="0" dirty="0" smtClean="0">
                <a:sym typeface="Wingdings"/>
              </a:rPr>
              <a:t> bandwidth * latency</a:t>
            </a:r>
          </a:p>
          <a:p>
            <a:r>
              <a:rPr lang="en-US" baseline="0" dirty="0" smtClean="0">
                <a:sym typeface="Wingdings"/>
              </a:rPr>
              <a:t>	above based on memory reference size </a:t>
            </a:r>
          </a:p>
          <a:p>
            <a:r>
              <a:rPr lang="en-US" baseline="0" dirty="0" smtClean="0">
                <a:sym typeface="Wingdings"/>
              </a:rPr>
              <a:t>	memory concurrency </a:t>
            </a:r>
          </a:p>
          <a:p>
            <a:r>
              <a:rPr lang="en-US" baseline="0" dirty="0" smtClean="0">
                <a:sym typeface="Wingdings"/>
              </a:rPr>
              <a:t>	200 cycles from DRAM  (2GHz) is 100ns  (40ns for memory alone).  With queues will be 100ns</a:t>
            </a:r>
          </a:p>
          <a:p>
            <a:r>
              <a:rPr lang="en-US" baseline="0" dirty="0" smtClean="0">
                <a:sym typeface="Wingdings"/>
              </a:rPr>
              <a:t>	O(1000) references per node to memory</a:t>
            </a:r>
          </a:p>
          <a:p>
            <a:r>
              <a:rPr lang="en-US" baseline="0" dirty="0" smtClean="0">
                <a:sym typeface="Wingdings"/>
              </a:rPr>
              <a:t>	O(10k) for 64 byte cache lines?</a:t>
            </a:r>
          </a:p>
          <a:p>
            <a:endParaRPr lang="en-US" baseline="0" dirty="0" smtClean="0">
              <a:sym typeface="Wingdings"/>
            </a:endParaRPr>
          </a:p>
          <a:p>
            <a:r>
              <a:rPr lang="en-US" baseline="0" dirty="0" smtClean="0">
                <a:sym typeface="Wingdings"/>
              </a:rPr>
              <a:t>Need to add system bisection: </a:t>
            </a:r>
          </a:p>
          <a:p>
            <a:r>
              <a:rPr lang="en-US" baseline="0" dirty="0" smtClean="0">
                <a:sym typeface="Wingdings"/>
              </a:rPr>
              <a:t>	2015: whatever local node bandwidth:  factor of 4-8 or 2-4 against per-node interconnect bandwidth</a:t>
            </a:r>
          </a:p>
          <a:p>
            <a:r>
              <a:rPr lang="en-US" baseline="0" dirty="0" smtClean="0">
                <a:sym typeface="Wingdings"/>
              </a:rPr>
              <a:t>	2018:</a:t>
            </a:r>
          </a:p>
          <a:p>
            <a:r>
              <a:rPr lang="en-US" baseline="0" dirty="0" smtClean="0">
                <a:sym typeface="Wingdings"/>
              </a:rPr>
              <a:t>	</a:t>
            </a:r>
          </a:p>
          <a:p>
            <a:r>
              <a:rPr lang="en-US" baseline="0" dirty="0" smtClean="0">
                <a:sym typeface="Wingdings"/>
              </a:rPr>
              <a:t>Occupancy vs latency: </a:t>
            </a:r>
          </a:p>
          <a:p>
            <a:r>
              <a:rPr lang="en-US" baseline="0" dirty="0" smtClean="0">
                <a:sym typeface="Wingdings"/>
              </a:rPr>
              <a:t>	zero occupancy (1 slot for message launch)</a:t>
            </a:r>
          </a:p>
          <a:p>
            <a:r>
              <a:rPr lang="en-US" baseline="0" dirty="0" smtClean="0">
                <a:sym typeface="Wingdings"/>
              </a:rPr>
              <a:t>	5ns per </a:t>
            </a:r>
          </a:p>
          <a:p>
            <a:r>
              <a:rPr lang="en-US" baseline="0" dirty="0" smtClean="0">
                <a:sym typeface="Wingdings"/>
              </a:rPr>
              <a:t>	</a:t>
            </a:r>
          </a:p>
          <a:p>
            <a:r>
              <a:rPr lang="en-US" baseline="0" dirty="0" smtClean="0">
                <a:sym typeface="Wingdings"/>
              </a:rPr>
              <a:t>2-4 in 2015</a:t>
            </a:r>
          </a:p>
          <a:p>
            <a:r>
              <a:rPr lang="en-US" dirty="0" smtClean="0"/>
              <a:t>2-4 in 2018</a:t>
            </a:r>
          </a:p>
          <a:p>
            <a:endParaRPr lang="en-US" dirty="0" smtClean="0"/>
          </a:p>
          <a:p>
            <a:r>
              <a:rPr lang="en-US" dirty="0" smtClean="0"/>
              <a:t>10^4</a:t>
            </a:r>
            <a:r>
              <a:rPr lang="en-US" baseline="0" dirty="0" smtClean="0"/>
              <a:t> vs 10^9</a:t>
            </a:r>
            <a:r>
              <a:rPr lang="en-US" baseline="30000" dirty="0" smtClean="0"/>
              <a:t>th</a:t>
            </a: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C7E1FE-14CD-0D48-A33C-859146054DC4}"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GridLab</a:t>
            </a:r>
            <a:r>
              <a:rPr lang="en-US" dirty="0" smtClean="0"/>
              <a:t> saying “Just one more layer”</a:t>
            </a:r>
          </a:p>
          <a:p>
            <a:r>
              <a:rPr lang="en-US" dirty="0" smtClean="0"/>
              <a:t>	Is that the</a:t>
            </a:r>
            <a:r>
              <a:rPr lang="en-US" baseline="0" dirty="0" smtClean="0"/>
              <a:t> same for HPGAS?  Is adding layers sensible?</a:t>
            </a:r>
          </a:p>
          <a:p>
            <a:endParaRPr lang="en-US" dirty="0"/>
          </a:p>
        </p:txBody>
      </p:sp>
      <p:sp>
        <p:nvSpPr>
          <p:cNvPr id="4" name="Slide Number Placeholder 3"/>
          <p:cNvSpPr>
            <a:spLocks noGrp="1"/>
          </p:cNvSpPr>
          <p:nvPr>
            <p:ph type="sldNum" sz="quarter" idx="10"/>
          </p:nvPr>
        </p:nvSpPr>
        <p:spPr/>
        <p:txBody>
          <a:bodyPr/>
          <a:lstStyle/>
          <a:p>
            <a:fld id="{74279FB3-7CCB-194B-BBA6-049EA9011EE2}"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097E3-261D-A441-A95A-B5122804275D}" type="slidenum">
              <a:rPr lang="en-US"/>
              <a:pPr/>
              <a:t>30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System programmers of serial applications write enough bugs into the code as it is.  Now there is another dimension of mistakes that can be made involving incorrect reasoning about data-flow hazards. What we need is a mechanism that fails by inhibiting performance in response to incorrect reasoning rather than getting the wrong answer (and doing so inconsistently).  Transactions try to deliver this… if you fail to identify a dataflow hazard (which would normally result in changed answer), then the transaction will roll back and performance collapses to the serial case.  Any way that we can degrade performance in response to an error in reasoning rather than outright failing is a benefit.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could we let</a:t>
            </a:r>
            <a:r>
              <a:rPr lang="en-US" baseline="0" dirty="0" smtClean="0"/>
              <a:t> it get this bad!???</a:t>
            </a:r>
            <a:endParaRPr lang="en-US" dirty="0"/>
          </a:p>
        </p:txBody>
      </p:sp>
      <p:sp>
        <p:nvSpPr>
          <p:cNvPr id="4" name="Slide Number Placeholder 3"/>
          <p:cNvSpPr>
            <a:spLocks noGrp="1"/>
          </p:cNvSpPr>
          <p:nvPr>
            <p:ph type="sldNum" sz="quarter" idx="10"/>
          </p:nvPr>
        </p:nvSpPr>
        <p:spPr/>
        <p:txBody>
          <a:bodyPr/>
          <a:lstStyle/>
          <a:p>
            <a:fld id="{74279FB3-7CCB-194B-BBA6-049EA9011EE2}"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79FB3-7CCB-194B-BBA6-049EA9011EE2}"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588BADA0-A74F-FA45-AD09-AD128ACFA4B8}" type="slidenum">
              <a:rPr lang="en-US" smtClean="0"/>
              <a:pPr/>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Break">
    <p:bg>
      <p:bgPr shadeToTitle="1">
        <a:gradFill flip="none" rotWithShape="1">
          <a:gsLst>
            <a:gs pos="0">
              <a:srgbClr val="FFFFB3"/>
            </a:gs>
            <a:gs pos="100000">
              <a:srgbClr val="93946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0" y="1513150"/>
            <a:ext cx="9144000" cy="48114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sp>
        <p:nvSpPr>
          <p:cNvPr id="2" name="Title 1"/>
          <p:cNvSpPr>
            <a:spLocks noGrp="1"/>
          </p:cNvSpPr>
          <p:nvPr>
            <p:ph type="ctrTitle"/>
          </p:nvPr>
        </p:nvSpPr>
        <p:spPr>
          <a:xfrm>
            <a:off x="685800" y="1950112"/>
            <a:ext cx="7772400" cy="1478888"/>
          </a:xfrm>
        </p:spPr>
        <p:txBody>
          <a:bodyPr vert="horz" lIns="45720" tIns="0" rIns="45720" bIns="0" rtlCol="0" anchor="b" anchorCtr="0">
            <a:noAutofit/>
          </a:bodyPr>
          <a:lstStyle>
            <a:lvl1pPr algn="ctr" defTabSz="914400" rtl="0" eaLnBrk="1" latinLnBrk="0" hangingPunct="1">
              <a:lnSpc>
                <a:spcPts val="5000"/>
              </a:lnSpc>
              <a:spcBef>
                <a:spcPct val="0"/>
              </a:spcBef>
              <a:buNone/>
              <a:defRPr sz="3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882544"/>
            <a:ext cx="7772400" cy="841856"/>
          </a:xfrm>
        </p:spPr>
        <p:txBody>
          <a:bodyPr vert="horz" lIns="91440" tIns="0" rIns="45720" bIns="0" rtlCol="0">
            <a:normAutofit/>
          </a:bodyPr>
          <a:lstStyle>
            <a:lvl1pPr marL="0" indent="0" algn="ctr" defTabSz="914400" rtl="0" eaLnBrk="1" latinLnBrk="0" hangingPunct="1">
              <a:lnSpc>
                <a:spcPts val="2600"/>
              </a:lnSpc>
              <a:spcBef>
                <a:spcPts val="0"/>
              </a:spcBef>
              <a:buSzPct val="90000"/>
              <a:buFontTx/>
              <a:buNone/>
              <a:defRPr sz="28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pic>
        <p:nvPicPr>
          <p:cNvPr id="10" name="Picture 16" descr="LBL_logo_bl_notex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381000"/>
            <a:ext cx="1076678" cy="816438"/>
          </a:xfrm>
          <a:prstGeom prst="rect">
            <a:avLst/>
          </a:prstGeom>
          <a:noFill/>
          <a:ln w="9525">
            <a:noFill/>
            <a:miter lim="800000"/>
            <a:headEnd/>
            <a:tailEnd/>
          </a:ln>
        </p:spPr>
      </p:pic>
      <p:pic>
        <p:nvPicPr>
          <p:cNvPr id="12" name="Picture 20" descr="CRD_logo_new2.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25840" y="70776"/>
            <a:ext cx="2316643" cy="1442374"/>
          </a:xfrm>
          <a:prstGeom prst="rect">
            <a:avLst/>
          </a:prstGeom>
          <a:noFill/>
          <a:ln w="9525">
            <a:noFill/>
            <a:miter lim="800000"/>
            <a:headEnd/>
            <a:tailEnd/>
          </a:ln>
        </p:spPr>
      </p:pic>
      <p:sp>
        <p:nvSpPr>
          <p:cNvPr id="8" name="Text Placeholder 7"/>
          <p:cNvSpPr>
            <a:spLocks noGrp="1"/>
          </p:cNvSpPr>
          <p:nvPr>
            <p:ph type="body" sz="quarter" idx="10"/>
          </p:nvPr>
        </p:nvSpPr>
        <p:spPr>
          <a:xfrm>
            <a:off x="685800" y="5105400"/>
            <a:ext cx="7772400" cy="685800"/>
          </a:xfrm>
        </p:spPr>
        <p:txBody>
          <a:bodyPr>
            <a:normAutofit/>
          </a:bodyPr>
          <a:lstStyle>
            <a:lvl1pPr>
              <a:defRPr sz="1800"/>
            </a:lvl1pPr>
          </a:lstStyle>
          <a:p>
            <a:pPr lvl="0"/>
            <a:r>
              <a:rPr lang="en-US" smtClean="0"/>
              <a:t>Click to edit Master text styles</a:t>
            </a:r>
          </a:p>
        </p:txBody>
      </p:sp>
      <p:pic>
        <p:nvPicPr>
          <p:cNvPr id="13" name="Picture 16" descr="DOE_Office_Science_blk_side.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84162" y="6516711"/>
            <a:ext cx="1268346" cy="214313"/>
          </a:xfrm>
          <a:prstGeom prst="rect">
            <a:avLst/>
          </a:prstGeom>
          <a:noFill/>
          <a:ln w="9525">
            <a:noFill/>
            <a:miter lim="800000"/>
            <a:headEnd/>
            <a:tailEnd/>
          </a:ln>
        </p:spPr>
      </p:pic>
      <p:cxnSp>
        <p:nvCxnSpPr>
          <p:cNvPr id="11" name="Straight Connector 10"/>
          <p:cNvCxnSpPr/>
          <p:nvPr/>
        </p:nvCxnSpPr>
        <p:spPr>
          <a:xfrm>
            <a:off x="0" y="151315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0025" y="6516711"/>
            <a:ext cx="760413" cy="265089"/>
          </a:xfrm>
          <a:prstGeom prst="rect">
            <a:avLst/>
          </a:prstGeom>
        </p:spPr>
        <p:txBody>
          <a:bodyPr/>
          <a:lstStyle>
            <a:lvl1pPr>
              <a:defRPr sz="900"/>
            </a:lvl1pPr>
          </a:lstStyle>
          <a:p>
            <a:r>
              <a:rPr lang="en-US" smtClean="0"/>
              <a:t>1/23/2013</a:t>
            </a:r>
            <a:endParaRPr lang="en-US"/>
          </a:p>
        </p:txBody>
      </p:sp>
      <p:sp>
        <p:nvSpPr>
          <p:cNvPr id="6"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8"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
        <p:nvSpPr>
          <p:cNvPr id="9" name="Rectangle 8"/>
          <p:cNvSpPr/>
          <p:nvPr/>
        </p:nvSpPr>
        <p:spPr>
          <a:xfrm>
            <a:off x="0" y="1"/>
            <a:ext cx="9144000" cy="632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pic>
        <p:nvPicPr>
          <p:cNvPr id="7" name="Picture 16" descr="DOE_Office_Science_blk_side.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84162" y="6516711"/>
            <a:ext cx="1268346" cy="214313"/>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BLUE">
    <p:spTree>
      <p:nvGrpSpPr>
        <p:cNvPr id="1" name=""/>
        <p:cNvGrpSpPr/>
        <p:nvPr/>
      </p:nvGrpSpPr>
      <p:grpSpPr>
        <a:xfrm>
          <a:off x="0" y="0"/>
          <a:ext cx="0" cy="0"/>
          <a:chOff x="0" y="0"/>
          <a:chExt cx="0" cy="0"/>
        </a:xfrm>
      </p:grpSpPr>
      <p:sp>
        <p:nvSpPr>
          <p:cNvPr id="8" name="Rectangle 7"/>
          <p:cNvSpPr/>
          <p:nvPr userDrawn="1"/>
        </p:nvSpPr>
        <p:spPr>
          <a:xfrm>
            <a:off x="12700" y="0"/>
            <a:ext cx="9144000" cy="1003300"/>
          </a:xfrm>
          <a:prstGeom prst="rect">
            <a:avLst/>
          </a:prstGeom>
          <a:gradFill flip="none" rotWithShape="1">
            <a:gsLst>
              <a:gs pos="0">
                <a:srgbClr val="4687BC"/>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hasCustomPrompt="1"/>
          </p:nvPr>
        </p:nvSpPr>
        <p:spPr>
          <a:xfrm>
            <a:off x="457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5" name="Rectangle 6"/>
          <p:cNvSpPr>
            <a:spLocks noGrp="1" noChangeArrowheads="1"/>
          </p:cNvSpPr>
          <p:nvPr>
            <p:ph type="sldNum" sz="quarter" idx="10"/>
          </p:nvPr>
        </p:nvSpPr>
        <p:spPr>
          <a:xfrm>
            <a:off x="3505200" y="6492875"/>
            <a:ext cx="2133600" cy="365125"/>
          </a:xfrm>
          <a:ln/>
        </p:spPr>
        <p:txBody>
          <a:bodyPr/>
          <a:lstStyle>
            <a:lvl1pPr>
              <a:defRPr/>
            </a:lvl1pPr>
          </a:lstStyle>
          <a:p>
            <a:pPr>
              <a:defRPr/>
            </a:pPr>
            <a:fld id="{7615BAFB-6413-AA4E-9D4A-3BD19E1062BF}" type="slidenum">
              <a:rPr lang="en-US"/>
              <a:pPr>
                <a:defRPr/>
              </a:pPr>
              <a:t>‹#›</a:t>
            </a:fld>
            <a:endParaRPr lang="en-US"/>
          </a:p>
        </p:txBody>
      </p:sp>
      <p:pic>
        <p:nvPicPr>
          <p:cNvPr id="11" name="Picture 10" descr="LBNL_Alt_Logo_StackRight_Final.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3"/>
          <a:srcRect/>
          <a:stretch>
            <a:fillRect/>
          </a:stretch>
        </p:blipFill>
        <p:spPr bwMode="auto">
          <a:xfrm>
            <a:off x="0" y="6187501"/>
            <a:ext cx="2374900" cy="670499"/>
          </a:xfrm>
          <a:prstGeom prst="rect">
            <a:avLst/>
          </a:prstGeom>
          <a:noFill/>
          <a:ln w="9525">
            <a:noFill/>
            <a:miter lim="800000"/>
            <a:headEnd/>
            <a:tailEnd/>
          </a:ln>
        </p:spPr>
      </p:pic>
      <p:sp>
        <p:nvSpPr>
          <p:cNvPr id="9" name="Title 1"/>
          <p:cNvSpPr>
            <a:spLocks noGrp="1"/>
          </p:cNvSpPr>
          <p:nvPr>
            <p:ph type="title"/>
          </p:nvPr>
        </p:nvSpPr>
        <p:spPr>
          <a:xfrm>
            <a:off x="457200" y="152400"/>
            <a:ext cx="8305800" cy="7112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Tree>
    <p:extLst>
      <p:ext uri="{BB962C8B-B14F-4D97-AF65-F5344CB8AC3E}">
        <p14:creationId xmlns:p14="http://schemas.microsoft.com/office/powerpoint/2010/main" val="725301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7936" y="1138238"/>
            <a:ext cx="8647761" cy="5143690"/>
          </a:xfrm>
          <a:prstGeom prst="rect">
            <a:avLst/>
          </a:prstGeom>
        </p:spPr>
        <p:txBody>
          <a:bodyPr/>
          <a:lstStyle>
            <a:lvl1pPr marL="228600" marR="0" indent="-228600" algn="l" defTabSz="457200" rtl="0" eaLnBrk="1" fontAlgn="auto" latinLnBrk="0" hangingPunct="1">
              <a:lnSpc>
                <a:spcPct val="100000"/>
              </a:lnSpc>
              <a:spcBef>
                <a:spcPct val="20000"/>
              </a:spcBef>
              <a:spcAft>
                <a:spcPts val="0"/>
              </a:spcAft>
              <a:buClrTx/>
              <a:buSzPct val="90000"/>
              <a:buFont typeface="Arial"/>
              <a:buChar char="•"/>
              <a:tabLst/>
              <a:defRPr sz="2400" b="1">
                <a:latin typeface="Arial"/>
              </a:defRPr>
            </a:lvl1pPr>
            <a:lvl2pPr marL="458788" marR="0" indent="-230188" algn="l" defTabSz="457200" rtl="0" eaLnBrk="1" fontAlgn="auto" latinLnBrk="0" hangingPunct="1">
              <a:lnSpc>
                <a:spcPct val="100000"/>
              </a:lnSpc>
              <a:spcBef>
                <a:spcPct val="20000"/>
              </a:spcBef>
              <a:spcAft>
                <a:spcPts val="0"/>
              </a:spcAft>
              <a:buClrTx/>
              <a:buSzPct val="90000"/>
              <a:buFont typeface="Arial"/>
              <a:buChar char="•"/>
              <a:tabLst/>
              <a:defRPr sz="2000" b="1">
                <a:latin typeface="Arial"/>
              </a:defRPr>
            </a:lvl2pPr>
            <a:lvl3pPr marL="687388" marR="0" indent="-228600" algn="l" defTabSz="457200" rtl="0" eaLnBrk="1" fontAlgn="auto" latinLnBrk="0" hangingPunct="1">
              <a:lnSpc>
                <a:spcPct val="100000"/>
              </a:lnSpc>
              <a:spcBef>
                <a:spcPct val="20000"/>
              </a:spcBef>
              <a:spcAft>
                <a:spcPts val="0"/>
              </a:spcAft>
              <a:buClrTx/>
              <a:buSzPct val="90000"/>
              <a:buFont typeface="Arial"/>
              <a:buChar char="•"/>
              <a:tabLst/>
              <a:defRPr sz="2000" b="1">
                <a:latin typeface="Arial"/>
              </a:defRPr>
            </a:lvl3pPr>
            <a:lvl4pPr marL="917575" marR="0" indent="-230188" algn="l" defTabSz="457200" rtl="0" eaLnBrk="1" fontAlgn="auto" latinLnBrk="0" hangingPunct="1">
              <a:lnSpc>
                <a:spcPct val="100000"/>
              </a:lnSpc>
              <a:spcBef>
                <a:spcPct val="20000"/>
              </a:spcBef>
              <a:spcAft>
                <a:spcPts val="0"/>
              </a:spcAft>
              <a:buClrTx/>
              <a:buSzPct val="90000"/>
              <a:buFont typeface="Arial"/>
              <a:buChar char="•"/>
              <a:tabLst/>
              <a:defRPr sz="2000" b="1">
                <a:latin typeface="Arial"/>
              </a:defRPr>
            </a:lvl4pPr>
            <a:lvl5pPr marL="1146175" marR="0" indent="-228600" algn="l" defTabSz="457200" rtl="0" eaLnBrk="1" fontAlgn="auto" latinLnBrk="0" hangingPunct="1">
              <a:lnSpc>
                <a:spcPct val="100000"/>
              </a:lnSpc>
              <a:spcBef>
                <a:spcPct val="20000"/>
              </a:spcBef>
              <a:spcAft>
                <a:spcPts val="0"/>
              </a:spcAft>
              <a:buClrTx/>
              <a:buSzPct val="90000"/>
              <a:buFont typeface="Arial"/>
              <a:buChar char="•"/>
              <a:tabLst/>
              <a:defRPr sz="2000" b="1">
                <a:latin typeface="Arial"/>
              </a:defRPr>
            </a:lvl5pPr>
          </a:lstStyle>
          <a:p>
            <a:pPr marL="228600" marR="0" lvl="0" indent="-228600" algn="l" defTabSz="457200" rtl="0" eaLnBrk="1" fontAlgn="auto" latinLnBrk="0" hangingPunct="1">
              <a:lnSpc>
                <a:spcPct val="100000"/>
              </a:lnSpc>
              <a:spcBef>
                <a:spcPct val="20000"/>
              </a:spcBef>
              <a:spcAft>
                <a:spcPts val="0"/>
              </a:spcAft>
              <a:buClrTx/>
              <a:buSzPct val="9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Click to edit Master text styles</a:t>
            </a:r>
          </a:p>
          <a:p>
            <a:pPr marL="458788" marR="0" lvl="1" indent="-230188" algn="l" defTabSz="457200" rtl="0" eaLnBrk="1" fontAlgn="auto" latinLnBrk="0" hangingPunct="1">
              <a:lnSpc>
                <a:spcPct val="100000"/>
              </a:lnSpc>
              <a:spcBef>
                <a:spcPct val="20000"/>
              </a:spcBef>
              <a:spcAft>
                <a:spcPts val="0"/>
              </a:spcAft>
              <a:buClrTx/>
              <a:buSzPct val="9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Second level</a:t>
            </a:r>
          </a:p>
          <a:p>
            <a:pPr marL="687388" marR="0" lvl="2" indent="-228600" algn="l" defTabSz="457200" rtl="0" eaLnBrk="1" fontAlgn="auto" latinLnBrk="0" hangingPunct="1">
              <a:lnSpc>
                <a:spcPct val="100000"/>
              </a:lnSpc>
              <a:spcBef>
                <a:spcPct val="20000"/>
              </a:spcBef>
              <a:spcAft>
                <a:spcPts val="0"/>
              </a:spcAft>
              <a:buClrTx/>
              <a:buSzPct val="9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Third level</a:t>
            </a:r>
          </a:p>
          <a:p>
            <a:pPr marL="917575" marR="0" lvl="3" indent="-230188" algn="l" defTabSz="457200" rtl="0" eaLnBrk="1" fontAlgn="auto" latinLnBrk="0" hangingPunct="1">
              <a:lnSpc>
                <a:spcPct val="100000"/>
              </a:lnSpc>
              <a:spcBef>
                <a:spcPct val="20000"/>
              </a:spcBef>
              <a:spcAft>
                <a:spcPts val="0"/>
              </a:spcAft>
              <a:buClrTx/>
              <a:buSzPct val="9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Fourth level</a:t>
            </a:r>
          </a:p>
          <a:p>
            <a:pPr marL="1146175" marR="0" lvl="4" indent="-228600" algn="l" defTabSz="457200" rtl="0" eaLnBrk="1" fontAlgn="auto" latinLnBrk="0" hangingPunct="1">
              <a:lnSpc>
                <a:spcPct val="100000"/>
              </a:lnSpc>
              <a:spcBef>
                <a:spcPct val="20000"/>
              </a:spcBef>
              <a:spcAft>
                <a:spcPts val="0"/>
              </a:spcAft>
              <a:buClrTx/>
              <a:buSzPct val="9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Fifth level</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Placeholder 1"/>
          <p:cNvSpPr>
            <a:spLocks noGrp="1"/>
          </p:cNvSpPr>
          <p:nvPr>
            <p:ph type="title"/>
          </p:nvPr>
        </p:nvSpPr>
        <p:spPr>
          <a:xfrm>
            <a:off x="227937" y="62720"/>
            <a:ext cx="8050759" cy="969264"/>
          </a:xfrm>
          <a:prstGeom prst="rect">
            <a:avLst/>
          </a:prstGeom>
        </p:spPr>
        <p:txBody>
          <a:bodyPr rtlCol="0">
            <a:normAutofit/>
          </a:bodyPr>
          <a:lstStyle>
            <a:lvl1pPr algn="l" defTabSz="457200" rtl="0" eaLnBrk="1" latinLnBrk="0" hangingPunct="1">
              <a:spcBef>
                <a:spcPct val="0"/>
              </a:spcBef>
              <a:buNone/>
              <a:defRPr lang="en-US" sz="2800" b="1" kern="1200" dirty="0">
                <a:solidFill>
                  <a:srgbClr val="1A4171"/>
                </a:solidFill>
                <a:latin typeface="Arial"/>
                <a:ea typeface="+mj-ea"/>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832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0"/>
            <a:ext cx="9144000" cy="1828800"/>
          </a:xfrm>
          <a:prstGeom prst="rect">
            <a:avLst/>
          </a:prstGeom>
          <a:gradFill rotWithShape="0">
            <a:gsLst>
              <a:gs pos="0">
                <a:srgbClr val="4687BC"/>
              </a:gs>
              <a:gs pos="100000">
                <a:schemeClr val="bg1"/>
              </a:gs>
            </a:gsLst>
            <a:lin ang="5400000" scaled="1"/>
          </a:gradFill>
          <a:ln w="9525">
            <a:noFill/>
            <a:miter lim="800000"/>
            <a:headEnd/>
            <a:tailEnd/>
          </a:ln>
        </p:spPr>
        <p:txBody>
          <a:bodyPr wrap="none" anchor="ctr">
            <a:prstTxWarp prst="textNoShape">
              <a:avLst/>
            </a:prstTxWarp>
          </a:bodyPr>
          <a:lstStyle/>
          <a:p>
            <a:endParaRPr lang="en-US" sz="1800"/>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1" name="Picture 13"/>
          <p:cNvPicPr>
            <a:picLocks noChangeAspect="1"/>
          </p:cNvPicPr>
          <p:nvPr userDrawn="1"/>
        </p:nvPicPr>
        <p:blipFill>
          <a:blip r:embed="rId2"/>
          <a:srcRect/>
          <a:stretch>
            <a:fillRect/>
          </a:stretch>
        </p:blipFill>
        <p:spPr bwMode="auto">
          <a:xfrm>
            <a:off x="0" y="533400"/>
            <a:ext cx="9144000" cy="1339850"/>
          </a:xfrm>
          <a:prstGeom prst="rect">
            <a:avLst/>
          </a:prstGeom>
          <a:noFill/>
          <a:ln w="9525">
            <a:noFill/>
            <a:miter lim="800000"/>
            <a:headEnd/>
            <a:tailEnd/>
          </a:ln>
        </p:spPr>
      </p:pic>
      <p:pic>
        <p:nvPicPr>
          <p:cNvPr id="13" name="Picture 12"/>
          <p:cNvPicPr>
            <a:picLocks noChangeAspect="1"/>
          </p:cNvPicPr>
          <p:nvPr/>
        </p:nvPicPr>
        <p:blipFill>
          <a:blip r:embed="rId3"/>
          <a:stretch>
            <a:fillRect/>
          </a:stretch>
        </p:blipFill>
        <p:spPr>
          <a:xfrm>
            <a:off x="3352800" y="6019800"/>
            <a:ext cx="4496830" cy="838200"/>
          </a:xfrm>
          <a:prstGeom prst="rect">
            <a:avLst/>
          </a:prstGeom>
        </p:spPr>
      </p:pic>
    </p:spTree>
    <p:extLst>
      <p:ext uri="{BB962C8B-B14F-4D97-AF65-F5344CB8AC3E}">
        <p14:creationId xmlns:p14="http://schemas.microsoft.com/office/powerpoint/2010/main" val="308139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NG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383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2_Title Slide with Image">
    <p:bg>
      <p:bgPr shadeToTitle="1">
        <a:gradFill flip="none" rotWithShape="1">
          <a:gsLst>
            <a:gs pos="0">
              <a:srgbClr val="FFFFB3"/>
            </a:gs>
            <a:gs pos="100000">
              <a:srgbClr val="93946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0" y="0"/>
            <a:ext cx="9144000" cy="632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sp>
        <p:nvSpPr>
          <p:cNvPr id="2" name="Title 1"/>
          <p:cNvSpPr>
            <a:spLocks noGrp="1"/>
          </p:cNvSpPr>
          <p:nvPr>
            <p:ph type="ctrTitle"/>
          </p:nvPr>
        </p:nvSpPr>
        <p:spPr>
          <a:xfrm>
            <a:off x="685800" y="2975184"/>
            <a:ext cx="7772400" cy="147888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accent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4570158"/>
            <a:ext cx="7772400" cy="654160"/>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Text Placeholder 7"/>
          <p:cNvSpPr>
            <a:spLocks noGrp="1"/>
          </p:cNvSpPr>
          <p:nvPr>
            <p:ph type="body" sz="quarter" idx="10"/>
          </p:nvPr>
        </p:nvSpPr>
        <p:spPr>
          <a:xfrm>
            <a:off x="685800" y="5336712"/>
            <a:ext cx="7772400" cy="451763"/>
          </a:xfrm>
        </p:spPr>
        <p:txBody>
          <a:bodyPr>
            <a:normAutofit/>
          </a:bodyPr>
          <a:lstStyle>
            <a:lvl1pPr algn="l">
              <a:defRPr sz="1800"/>
            </a:lvl1pPr>
          </a:lstStyle>
          <a:p>
            <a:pPr lvl="0"/>
            <a:r>
              <a:rPr lang="en-US" smtClean="0"/>
              <a:t>Click to edit Master text styles</a:t>
            </a:r>
          </a:p>
        </p:txBody>
      </p:sp>
      <p:pic>
        <p:nvPicPr>
          <p:cNvPr id="12" name="Picture 16" descr="DOE_Office_Science_blk_side.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84162" y="6516711"/>
            <a:ext cx="1268346" cy="214313"/>
          </a:xfrm>
          <a:prstGeom prst="rect">
            <a:avLst/>
          </a:prstGeom>
          <a:noFill/>
          <a:ln w="9525">
            <a:noFill/>
            <a:miter lim="800000"/>
            <a:headEnd/>
            <a:tailEnd/>
          </a:ln>
        </p:spPr>
      </p:pic>
      <p:pic>
        <p:nvPicPr>
          <p:cNvPr id="10" name="Picture Placeholder 40" descr="panorama.jpg"/>
          <p:cNvPicPr>
            <a:picLocks noChangeAspect="1"/>
          </p:cNvPicPr>
          <p:nvPr/>
        </p:nvPicPr>
        <p:blipFill>
          <a:blip r:embed="rId3"/>
          <a:srcRect/>
          <a:stretch>
            <a:fillRect/>
          </a:stretch>
        </p:blipFill>
        <p:spPr>
          <a:xfrm>
            <a:off x="0" y="0"/>
            <a:ext cx="9144000" cy="2743200"/>
          </a:xfrm>
          <a:prstGeom prst="rect">
            <a:avLst/>
          </a:prstGeom>
        </p:spPr>
      </p:pic>
    </p:spTree>
    <p:extLst>
      <p:ext uri="{BB962C8B-B14F-4D97-AF65-F5344CB8AC3E}">
        <p14:creationId xmlns:p14="http://schemas.microsoft.com/office/powerpoint/2010/main" val="27793143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193" y="1295400"/>
            <a:ext cx="7313613" cy="4892040"/>
          </a:xfrm>
        </p:spPr>
        <p:txBody>
          <a:bodyPr/>
          <a:lstStyle>
            <a:lvl3pPr>
              <a:spcBef>
                <a:spcPts val="400"/>
              </a:spcBef>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9"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
        <p:nvSpPr>
          <p:cNvPr id="7"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3566160" cy="489204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95400"/>
            <a:ext cx="3566160" cy="48920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1"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lvl1pPr>
              <a:defRPr/>
            </a:lvl1pPr>
          </a:lstStyle>
          <a:p>
            <a:r>
              <a:rPr lang="en-US" smtClean="0"/>
              <a:t>Click to edit Master title style</a:t>
            </a:r>
            <a:endParaRPr dirty="0"/>
          </a:p>
        </p:txBody>
      </p:sp>
      <p:sp>
        <p:nvSpPr>
          <p:cNvPr id="3" name="Text Placeholder 2"/>
          <p:cNvSpPr>
            <a:spLocks noGrp="1"/>
          </p:cNvSpPr>
          <p:nvPr>
            <p:ph type="body" idx="1"/>
          </p:nvPr>
        </p:nvSpPr>
        <p:spPr>
          <a:xfrm>
            <a:off x="897368" y="1295400"/>
            <a:ext cx="3566159" cy="584035"/>
          </a:xfrm>
          <a:solidFill>
            <a:schemeClr val="accent6"/>
          </a:solidFill>
        </p:spPr>
        <p:txBody>
          <a:bodyPr anchor="ctr" anchorCtr="0">
            <a:normAutofit/>
          </a:bodyPr>
          <a:lstStyle>
            <a:lvl1pPr marL="0" indent="0" algn="ctr">
              <a:spcBef>
                <a:spcPct val="0"/>
              </a:spcBef>
              <a:buNone/>
              <a:defRPr sz="1800" b="1" i="0" baseline="0">
                <a:solidFill>
                  <a:schemeClr val="tx1"/>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1879435"/>
            <a:ext cx="3566160" cy="4308004"/>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6514" y="1295400"/>
            <a:ext cx="3566160" cy="584035"/>
          </a:xfrm>
          <a:solidFill>
            <a:schemeClr val="accent6"/>
          </a:solidFill>
        </p:spPr>
        <p:txBody>
          <a:bodyPr anchor="ctr" anchorCtr="0">
            <a:normAutofit/>
          </a:bodyPr>
          <a:lstStyle>
            <a:lvl1pPr marL="0" indent="0" algn="ctr">
              <a:spcBef>
                <a:spcPct val="0"/>
              </a:spcBef>
              <a:buNone/>
              <a:defRPr sz="1800" b="1" i="0" baseline="0">
                <a:solidFill>
                  <a:schemeClr val="tx1"/>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1879435"/>
            <a:ext cx="3566160" cy="4308004"/>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6"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7"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914400" y="390144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2"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11" name="Content Placeholder 2"/>
          <p:cNvSpPr>
            <a:spLocks noGrp="1"/>
          </p:cNvSpPr>
          <p:nvPr>
            <p:ph sz="half" idx="14"/>
          </p:nvPr>
        </p:nvSpPr>
        <p:spPr>
          <a:xfrm>
            <a:off x="4645152" y="1295400"/>
            <a:ext cx="356616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4645152" y="3901441"/>
            <a:ext cx="356616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
          </p:nvPr>
        </p:nvSpPr>
        <p:spPr>
          <a:xfrm>
            <a:off x="914400" y="1295401"/>
            <a:ext cx="3566160" cy="489204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10"/>
          </p:nvPr>
        </p:nvSpPr>
        <p:spPr>
          <a:xfrm>
            <a:off x="200025" y="6516711"/>
            <a:ext cx="760413" cy="265089"/>
          </a:xfrm>
          <a:prstGeom prst="rect">
            <a:avLst/>
          </a:prstGeom>
        </p:spPr>
        <p:txBody>
          <a:bodyPr/>
          <a:lstStyle>
            <a:lvl1pPr>
              <a:defRPr sz="900"/>
            </a:lvl1pPr>
          </a:lstStyle>
          <a:p>
            <a:r>
              <a:rPr lang="en-US" smtClean="0"/>
              <a:t>1/23/2013</a:t>
            </a:r>
            <a:endParaRPr lang="en-US"/>
          </a:p>
        </p:txBody>
      </p:sp>
      <p:sp>
        <p:nvSpPr>
          <p:cNvPr id="13"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5"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914400" y="390144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half" idx="14"/>
          </p:nvPr>
        </p:nvSpPr>
        <p:spPr>
          <a:xfrm>
            <a:off x="4645152" y="129540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4645152" y="390144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Date Placeholder 3"/>
          <p:cNvSpPr>
            <a:spLocks noGrp="1"/>
          </p:cNvSpPr>
          <p:nvPr>
            <p:ph type="dt" sz="half" idx="10"/>
          </p:nvPr>
        </p:nvSpPr>
        <p:spPr>
          <a:xfrm>
            <a:off x="200025" y="6516711"/>
            <a:ext cx="760413" cy="265089"/>
          </a:xfrm>
          <a:prstGeom prst="rect">
            <a:avLst/>
          </a:prstGeom>
        </p:spPr>
        <p:txBody>
          <a:bodyPr/>
          <a:lstStyle>
            <a:lvl1pPr>
              <a:defRPr sz="900"/>
            </a:lvl1pPr>
          </a:lstStyle>
          <a:p>
            <a:r>
              <a:rPr lang="en-US" smtClean="0"/>
              <a:t>1/23/2013</a:t>
            </a:r>
            <a:endParaRPr lang="en-US"/>
          </a:p>
        </p:txBody>
      </p:sp>
      <p:sp>
        <p:nvSpPr>
          <p:cNvPr id="13"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5"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7"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9"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6.png"/><Relationship Id="rId1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Rectangle 16"/>
          <p:cNvSpPr/>
          <p:nvPr/>
        </p:nvSpPr>
        <p:spPr>
          <a:xfrm>
            <a:off x="0" y="981075"/>
            <a:ext cx="9144000" cy="5343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sp>
        <p:nvSpPr>
          <p:cNvPr id="11" name="Footer Placeholder 4"/>
          <p:cNvSpPr>
            <a:spLocks noGrp="1"/>
          </p:cNvSpPr>
          <p:nvPr>
            <p:ph type="ftr" sz="quarter" idx="3"/>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6" name="Slide Number Placeholder 5"/>
          <p:cNvSpPr>
            <a:spLocks noGrp="1"/>
          </p:cNvSpPr>
          <p:nvPr>
            <p:ph type="sldNum" sz="quarter" idx="4"/>
          </p:nvPr>
        </p:nvSpPr>
        <p:spPr>
          <a:xfrm>
            <a:off x="6477000" y="6516711"/>
            <a:ext cx="672546" cy="250614"/>
          </a:xfrm>
          <a:prstGeom prst="rect">
            <a:avLst/>
          </a:prstGeom>
        </p:spPr>
        <p:txBody>
          <a:bodyPr/>
          <a:lstStyle>
            <a:lvl1pPr algn="r">
              <a:defRPr sz="900"/>
            </a:lvl1pPr>
          </a:lstStyle>
          <a:p>
            <a:fld id="{C41FD94A-3280-6B4A-962C-1D6736B77269}" type="slidenum">
              <a:rPr lang="en-US" smtClean="0"/>
              <a:pPr/>
              <a:t>‹#›</a:t>
            </a:fld>
            <a:endParaRPr lang="en-US"/>
          </a:p>
        </p:txBody>
      </p:sp>
      <p:sp>
        <p:nvSpPr>
          <p:cNvPr id="2" name="Title Placeholder 1"/>
          <p:cNvSpPr>
            <a:spLocks noGrp="1"/>
          </p:cNvSpPr>
          <p:nvPr>
            <p:ph type="title"/>
          </p:nvPr>
        </p:nvSpPr>
        <p:spPr>
          <a:xfrm>
            <a:off x="914400" y="71438"/>
            <a:ext cx="7772400" cy="769143"/>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295400"/>
            <a:ext cx="7313613" cy="48920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20" name="Straight Connector 19"/>
          <p:cNvCxnSpPr/>
          <p:nvPr/>
        </p:nvCxnSpPr>
        <p:spPr>
          <a:xfrm>
            <a:off x="0" y="9652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6" descr="DOE_Office_Science_blk_side.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684162" y="6516711"/>
            <a:ext cx="1268346" cy="214313"/>
          </a:xfrm>
          <a:prstGeom prst="rect">
            <a:avLst/>
          </a:prstGeom>
          <a:noFill/>
          <a:ln w="9525">
            <a:noFill/>
            <a:miter lim="800000"/>
            <a:headEnd/>
            <a:tailEnd/>
          </a:ln>
        </p:spPr>
      </p:pic>
      <p:pic>
        <p:nvPicPr>
          <p:cNvPr id="13" name="Picture 16" descr="LBL_logo_bl_notext.png"/>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0" y="6381750"/>
            <a:ext cx="62865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6" r:id="rId13"/>
    <p:sldLayoutId id="2147483677" r:id="rId14"/>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spcBef>
          <a:spcPts val="800"/>
        </a:spcBef>
        <a:buClr>
          <a:schemeClr val="accent1"/>
        </a:buClr>
        <a:buSzPct val="100000"/>
        <a:buFont typeface="Arial"/>
        <a:buNone/>
        <a:defRPr sz="1800" kern="1200">
          <a:solidFill>
            <a:schemeClr val="tx1"/>
          </a:solidFill>
          <a:latin typeface="+mn-lt"/>
          <a:ea typeface="+mn-ea"/>
          <a:cs typeface="+mn-cs"/>
        </a:defRPr>
      </a:lvl1pPr>
      <a:lvl2pPr marL="230188" indent="-230188" algn="l" defTabSz="914400" rtl="0" eaLnBrk="1" latinLnBrk="0" hangingPunct="1">
        <a:spcBef>
          <a:spcPts val="400"/>
        </a:spcBef>
        <a:buClr>
          <a:schemeClr val="accent1"/>
        </a:buClr>
        <a:buSzPct val="100000"/>
        <a:buFont typeface="Arial"/>
        <a:buChar char="•"/>
        <a:defRPr sz="1800" kern="1200">
          <a:solidFill>
            <a:schemeClr val="tx1"/>
          </a:solidFill>
          <a:latin typeface="+mn-lt"/>
          <a:ea typeface="+mn-ea"/>
          <a:cs typeface="+mn-cs"/>
        </a:defRPr>
      </a:lvl2pPr>
      <a:lvl3pPr marL="460375" indent="-230188" algn="l" defTabSz="914400" rtl="0" eaLnBrk="1" latinLnBrk="0" hangingPunct="1">
        <a:spcBef>
          <a:spcPts val="0"/>
        </a:spcBef>
        <a:buClr>
          <a:schemeClr val="accent1"/>
        </a:buClr>
        <a:buSzPct val="100000"/>
        <a:buFont typeface="Lucida Grande"/>
        <a:buChar char="–"/>
        <a:defRPr sz="1800" kern="1200">
          <a:solidFill>
            <a:schemeClr val="tx1"/>
          </a:solidFill>
          <a:latin typeface="+mn-lt"/>
          <a:ea typeface="+mn-ea"/>
          <a:cs typeface="+mn-cs"/>
        </a:defRPr>
      </a:lvl3pPr>
      <a:lvl4pPr marL="1597025"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4pPr>
      <a:lvl5pPr marL="1938338"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5.emf"/><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21.jpg"/><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46.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emf"/></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52.emf"/><Relationship Id="rId5" Type="http://schemas.openxmlformats.org/officeDocument/2006/relationships/image" Target="../media/image53.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emf"/><Relationship Id="rId1" Type="http://schemas.openxmlformats.org/officeDocument/2006/relationships/slideLayout" Target="../slideLayouts/slideLayout3.xml"/><Relationship Id="rId2" Type="http://schemas.openxmlformats.org/officeDocument/2006/relationships/image" Target="../media/image6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emf"/><Relationship Id="rId5" Type="http://schemas.openxmlformats.org/officeDocument/2006/relationships/image" Target="../media/image31.png"/><Relationship Id="rId6" Type="http://schemas.openxmlformats.org/officeDocument/2006/relationships/image" Target="../media/image36.png"/><Relationship Id="rId1" Type="http://schemas.openxmlformats.org/officeDocument/2006/relationships/slideLayout" Target="../slideLayouts/slideLayout9.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67" y="2743201"/>
            <a:ext cx="9033933" cy="1020762"/>
          </a:xfrm>
        </p:spPr>
        <p:txBody>
          <a:bodyPr/>
          <a:lstStyle/>
          <a:p>
            <a:pPr algn="ctr">
              <a:lnSpc>
                <a:spcPts val="3200"/>
              </a:lnSpc>
            </a:pPr>
            <a:r>
              <a:rPr lang="en-US" sz="3200" dirty="0">
                <a:effectLst>
                  <a:outerShdw blurRad="50800" dist="38100" dir="2700000" algn="tl" rotWithShape="0">
                    <a:prstClr val="black">
                      <a:alpha val="40000"/>
                    </a:prstClr>
                  </a:outerShdw>
                </a:effectLst>
              </a:rPr>
              <a:t>The Evolution of Programming Models </a:t>
            </a:r>
            <a:r>
              <a:rPr lang="en-US" sz="3200" dirty="0" smtClean="0">
                <a:effectLst>
                  <a:outerShdw blurRad="50800" dist="38100" dir="2700000" algn="tl" rotWithShape="0">
                    <a:prstClr val="black">
                      <a:alpha val="40000"/>
                    </a:prstClr>
                  </a:outerShdw>
                </a:effectLst>
              </a:rPr>
              <a:t/>
            </a:r>
            <a:br>
              <a:rPr lang="en-US" sz="3200" dirty="0" smtClean="0">
                <a:effectLst>
                  <a:outerShdw blurRad="50800" dist="38100" dir="2700000" algn="tl" rotWithShape="0">
                    <a:prstClr val="black">
                      <a:alpha val="40000"/>
                    </a:prstClr>
                  </a:outerShdw>
                </a:effectLst>
              </a:rPr>
            </a:br>
            <a:r>
              <a:rPr lang="en-US" sz="3200" dirty="0" smtClean="0">
                <a:effectLst>
                  <a:outerShdw blurRad="50800" dist="38100" dir="2700000" algn="tl" rotWithShape="0">
                    <a:prstClr val="black">
                      <a:alpha val="40000"/>
                    </a:prstClr>
                  </a:outerShdw>
                </a:effectLst>
              </a:rPr>
              <a:t>in </a:t>
            </a:r>
            <a:r>
              <a:rPr lang="en-US" sz="3200" dirty="0">
                <a:effectLst>
                  <a:outerShdw blurRad="50800" dist="38100" dir="2700000" algn="tl" rotWithShape="0">
                    <a:prstClr val="black">
                      <a:alpha val="40000"/>
                    </a:prstClr>
                  </a:outerShdw>
                </a:effectLst>
              </a:rPr>
              <a:t>Response to </a:t>
            </a:r>
            <a:r>
              <a:rPr lang="en-US" sz="3200" dirty="0" smtClean="0">
                <a:effectLst>
                  <a:outerShdw blurRad="50800" dist="38100" dir="2700000" algn="tl" rotWithShape="0">
                    <a:prstClr val="black">
                      <a:alpha val="40000"/>
                    </a:prstClr>
                  </a:outerShdw>
                </a:effectLst>
              </a:rPr>
              <a:t>Energy Efficiency Constraints</a:t>
            </a:r>
            <a:endParaRPr lang="en-US" sz="3200" dirty="0">
              <a:effectLst>
                <a:outerShdw blurRad="50800" dist="38100" dir="2700000" algn="tl" rotWithShape="0">
                  <a:prstClr val="black">
                    <a:alpha val="40000"/>
                  </a:prstClr>
                </a:outerShdw>
              </a:effectLst>
            </a:endParaRPr>
          </a:p>
        </p:txBody>
      </p:sp>
      <p:sp>
        <p:nvSpPr>
          <p:cNvPr id="5" name="Subtitle 4"/>
          <p:cNvSpPr>
            <a:spLocks noGrp="1"/>
          </p:cNvSpPr>
          <p:nvPr>
            <p:ph type="subTitle" idx="1"/>
          </p:nvPr>
        </p:nvSpPr>
        <p:spPr>
          <a:xfrm>
            <a:off x="371723" y="4123267"/>
            <a:ext cx="8086477" cy="654160"/>
          </a:xfrm>
        </p:spPr>
        <p:txBody>
          <a:bodyPr/>
          <a:lstStyle/>
          <a:p>
            <a:r>
              <a:rPr lang="en-US" b="1" dirty="0" smtClean="0"/>
              <a:t>John Shalf	</a:t>
            </a:r>
            <a:endParaRPr lang="en-US" b="1" dirty="0"/>
          </a:p>
        </p:txBody>
      </p:sp>
      <p:sp>
        <p:nvSpPr>
          <p:cNvPr id="6" name="Text Placeholder 5"/>
          <p:cNvSpPr>
            <a:spLocks noGrp="1"/>
          </p:cNvSpPr>
          <p:nvPr>
            <p:ph type="body" sz="quarter" idx="10"/>
          </p:nvPr>
        </p:nvSpPr>
        <p:spPr>
          <a:xfrm>
            <a:off x="371723" y="4522951"/>
            <a:ext cx="8627073" cy="1865262"/>
          </a:xfrm>
        </p:spPr>
        <p:txBody>
          <a:bodyPr>
            <a:normAutofit fontScale="92500"/>
          </a:bodyPr>
          <a:lstStyle/>
          <a:p>
            <a:r>
              <a:rPr lang="en-US" sz="2200" dirty="0"/>
              <a:t>Department </a:t>
            </a:r>
            <a:r>
              <a:rPr lang="en-US" sz="2200" dirty="0" smtClean="0"/>
              <a:t>Head: Computer Science and Data </a:t>
            </a:r>
            <a:r>
              <a:rPr lang="en-US" sz="2200" dirty="0"/>
              <a:t>Sciences (CSDS</a:t>
            </a:r>
            <a:r>
              <a:rPr lang="en-US" sz="2200" dirty="0" smtClean="0"/>
              <a:t>) </a:t>
            </a:r>
          </a:p>
          <a:p>
            <a:r>
              <a:rPr lang="en-US" sz="2200" dirty="0" smtClean="0"/>
              <a:t>CTO: National Energy Research Scientific Computing Center (NERSC)</a:t>
            </a:r>
            <a:endParaRPr lang="en-US" sz="1300" dirty="0"/>
          </a:p>
          <a:p>
            <a:pPr algn="ctr"/>
            <a:r>
              <a:rPr lang="en-US" sz="2800" b="1" dirty="0" smtClean="0">
                <a:solidFill>
                  <a:srgbClr val="800000"/>
                </a:solidFill>
                <a:effectLst>
                  <a:outerShdw blurRad="50800" dist="38100" dir="2700000" algn="tl" rotWithShape="0">
                    <a:prstClr val="black">
                      <a:alpha val="40000"/>
                    </a:prstClr>
                  </a:outerShdw>
                </a:effectLst>
              </a:rPr>
              <a:t>Oklahoma Supercomputing Symposium 2013</a:t>
            </a:r>
          </a:p>
          <a:p>
            <a:pPr algn="ctr"/>
            <a:r>
              <a:rPr lang="en-US" sz="2800" b="1" dirty="0" smtClean="0">
                <a:solidFill>
                  <a:srgbClr val="800000"/>
                </a:solidFill>
                <a:effectLst>
                  <a:outerShdw blurRad="50800" dist="38100" dir="2700000" algn="tl" rotWithShape="0">
                    <a:prstClr val="black">
                      <a:alpha val="40000"/>
                    </a:prstClr>
                  </a:outerShdw>
                </a:effectLst>
              </a:rPr>
              <a:t>October 2, 2013</a:t>
            </a:r>
          </a:p>
        </p:txBody>
      </p:sp>
    </p:spTree>
    <p:extLst>
      <p:ext uri="{BB962C8B-B14F-4D97-AF65-F5344CB8AC3E}">
        <p14:creationId xmlns:p14="http://schemas.microsoft.com/office/powerpoint/2010/main" val="37211630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126"/>
            <a:ext cx="8229600" cy="1143000"/>
          </a:xfrm>
        </p:spPr>
        <p:txBody>
          <a:bodyPr>
            <a:normAutofit/>
          </a:bodyPr>
          <a:lstStyle/>
          <a:p>
            <a:r>
              <a:rPr lang="en-US" dirty="0" smtClean="0"/>
              <a:t>Potential System Architectures</a:t>
            </a:r>
            <a:br>
              <a:rPr lang="en-US" dirty="0" smtClean="0"/>
            </a:br>
            <a:r>
              <a:rPr lang="en-US" dirty="0" smtClean="0"/>
              <a:t>What is Possible</a:t>
            </a:r>
            <a:endParaRPr lang="en-US" dirty="0"/>
          </a:p>
        </p:txBody>
      </p:sp>
      <p:graphicFrame>
        <p:nvGraphicFramePr>
          <p:cNvPr id="6" name="Content Placeholder 5"/>
          <p:cNvGraphicFramePr>
            <a:graphicFrameLocks noGrp="1"/>
          </p:cNvGraphicFramePr>
          <p:nvPr>
            <p:ph idx="1"/>
          </p:nvPr>
        </p:nvGraphicFramePr>
        <p:xfrm>
          <a:off x="457200" y="194126"/>
          <a:ext cx="8229600" cy="6527349"/>
        </p:xfrm>
        <a:graphic>
          <a:graphicData uri="http://schemas.openxmlformats.org/drawingml/2006/table">
            <a:tbl>
              <a:tblPr firstRow="1" bandRow="1">
                <a:tableStyleId>{5C22544A-7EE6-4342-B048-85BDC9FD1C3A}</a:tableStyleId>
              </a:tblPr>
              <a:tblGrid>
                <a:gridCol w="2850349"/>
                <a:gridCol w="1128984"/>
                <a:gridCol w="2099734"/>
                <a:gridCol w="2150533"/>
              </a:tblGrid>
              <a:tr h="386453">
                <a:tc>
                  <a:txBody>
                    <a:bodyPr/>
                    <a:lstStyle/>
                    <a:p>
                      <a:r>
                        <a:rPr lang="en-US" sz="1600" dirty="0" smtClean="0"/>
                        <a:t>Systems</a:t>
                      </a:r>
                      <a:endParaRPr lang="en-US" sz="1600" dirty="0"/>
                    </a:p>
                  </a:txBody>
                  <a:tcPr>
                    <a:solidFill>
                      <a:srgbClr val="333399"/>
                    </a:solidFill>
                  </a:tcPr>
                </a:tc>
                <a:tc>
                  <a:txBody>
                    <a:bodyPr/>
                    <a:lstStyle/>
                    <a:p>
                      <a:pPr algn="l"/>
                      <a:r>
                        <a:rPr lang="en-US" sz="1600" dirty="0" smtClean="0"/>
                        <a:t>2009</a:t>
                      </a:r>
                      <a:endParaRPr lang="en-US" sz="1600" dirty="0"/>
                    </a:p>
                  </a:txBody>
                  <a:tcPr>
                    <a:solidFill>
                      <a:srgbClr val="333399"/>
                    </a:solidFill>
                  </a:tcPr>
                </a:tc>
                <a:tc>
                  <a:txBody>
                    <a:bodyPr/>
                    <a:lstStyle/>
                    <a:p>
                      <a:pPr algn="l"/>
                      <a:r>
                        <a:rPr lang="en-US" sz="1600" dirty="0" smtClean="0"/>
                        <a:t>2015 +1/-0</a:t>
                      </a:r>
                      <a:endParaRPr lang="en-US" sz="1600" dirty="0"/>
                    </a:p>
                  </a:txBody>
                  <a:tcPr>
                    <a:solidFill>
                      <a:srgbClr val="333399"/>
                    </a:solidFill>
                  </a:tcPr>
                </a:tc>
                <a:tc>
                  <a:txBody>
                    <a:bodyPr/>
                    <a:lstStyle/>
                    <a:p>
                      <a:r>
                        <a:rPr lang="en-US" sz="1600" dirty="0" smtClean="0"/>
                        <a:t>2018 +1/-0</a:t>
                      </a:r>
                      <a:endParaRPr lang="en-US" sz="1600" dirty="0"/>
                    </a:p>
                  </a:txBody>
                  <a:tcPr>
                    <a:solidFill>
                      <a:srgbClr val="333399"/>
                    </a:solidFill>
                  </a:tcPr>
                </a:tc>
              </a:tr>
              <a:tr h="386453">
                <a:tc>
                  <a:txBody>
                    <a:bodyPr/>
                    <a:lstStyle/>
                    <a:p>
                      <a:r>
                        <a:rPr lang="en-US" sz="1600" b="1" dirty="0" smtClean="0"/>
                        <a:t>System</a:t>
                      </a:r>
                      <a:r>
                        <a:rPr lang="en-US" sz="1600" b="1" baseline="0" dirty="0" smtClean="0"/>
                        <a:t> peak</a:t>
                      </a:r>
                      <a:endParaRPr lang="en-US" sz="1600" b="1" dirty="0" smtClean="0"/>
                    </a:p>
                  </a:txBody>
                  <a:tcPr/>
                </a:tc>
                <a:tc>
                  <a:txBody>
                    <a:bodyPr/>
                    <a:lstStyle/>
                    <a:p>
                      <a:r>
                        <a:rPr lang="en-US" sz="1400" b="1" dirty="0" smtClean="0"/>
                        <a:t>2 Peta</a:t>
                      </a:r>
                      <a:endParaRPr lang="en-US" sz="1400" b="1" dirty="0"/>
                    </a:p>
                  </a:txBody>
                  <a:tcPr/>
                </a:tc>
                <a:tc>
                  <a:txBody>
                    <a:bodyPr/>
                    <a:lstStyle/>
                    <a:p>
                      <a:r>
                        <a:rPr lang="en-US" sz="1400" b="1" dirty="0" smtClean="0"/>
                        <a:t>100-300</a:t>
                      </a:r>
                      <a:r>
                        <a:rPr lang="en-US" sz="1400" b="1" baseline="0" dirty="0" smtClean="0"/>
                        <a:t> Peta</a:t>
                      </a:r>
                      <a:endParaRPr lang="en-US" sz="1400" b="1" dirty="0"/>
                    </a:p>
                  </a:txBody>
                  <a:tcPr/>
                </a:tc>
                <a:tc>
                  <a:txBody>
                    <a:bodyPr/>
                    <a:lstStyle/>
                    <a:p>
                      <a:r>
                        <a:rPr lang="en-US" sz="1400" b="1" dirty="0" smtClean="0"/>
                        <a:t>1 Exa</a:t>
                      </a:r>
                      <a:endParaRPr lang="en-US" sz="1400" b="1" dirty="0"/>
                    </a:p>
                  </a:txBody>
                  <a:tcPr/>
                </a:tc>
              </a:tr>
              <a:tr h="386453">
                <a:tc>
                  <a:txBody>
                    <a:bodyPr/>
                    <a:lstStyle/>
                    <a:p>
                      <a:r>
                        <a:rPr lang="en-US" sz="1600" b="1" dirty="0" smtClean="0"/>
                        <a:t>Power</a:t>
                      </a:r>
                      <a:endParaRPr lang="en-US" sz="1600" b="1" dirty="0"/>
                    </a:p>
                  </a:txBody>
                  <a:tcPr/>
                </a:tc>
                <a:tc>
                  <a:txBody>
                    <a:bodyPr/>
                    <a:lstStyle/>
                    <a:p>
                      <a:r>
                        <a:rPr lang="en-US" sz="1400" b="1" dirty="0" smtClean="0"/>
                        <a:t>6 MW</a:t>
                      </a:r>
                      <a:endParaRPr lang="en-US" sz="1400" b="1" dirty="0"/>
                    </a:p>
                  </a:txBody>
                  <a:tcPr/>
                </a:tc>
                <a:tc>
                  <a:txBody>
                    <a:bodyPr/>
                    <a:lstStyle/>
                    <a:p>
                      <a:r>
                        <a:rPr lang="en-US" sz="1400" b="1" dirty="0" smtClean="0"/>
                        <a:t>~15 MW</a:t>
                      </a:r>
                      <a:endParaRPr lang="en-US" sz="1400" b="1" dirty="0"/>
                    </a:p>
                  </a:txBody>
                  <a:tcPr/>
                </a:tc>
                <a:tc>
                  <a:txBody>
                    <a:bodyPr/>
                    <a:lstStyle/>
                    <a:p>
                      <a:r>
                        <a:rPr lang="en-US" sz="1400" b="1" dirty="0" smtClean="0"/>
                        <a:t>~20 MW</a:t>
                      </a:r>
                      <a:endParaRPr lang="en-US" sz="1400" b="1" dirty="0"/>
                    </a:p>
                  </a:txBody>
                  <a:tcPr/>
                </a:tc>
              </a:tr>
              <a:tr h="386453">
                <a:tc>
                  <a:txBody>
                    <a:bodyPr/>
                    <a:lstStyle/>
                    <a:p>
                      <a:r>
                        <a:rPr lang="en-US" sz="1600" dirty="0" smtClean="0"/>
                        <a:t>System memory</a:t>
                      </a:r>
                    </a:p>
                  </a:txBody>
                  <a:tcPr/>
                </a:tc>
                <a:tc>
                  <a:txBody>
                    <a:bodyPr/>
                    <a:lstStyle/>
                    <a:p>
                      <a:r>
                        <a:rPr lang="en-US" sz="1400" dirty="0" smtClean="0"/>
                        <a:t>0.3</a:t>
                      </a:r>
                      <a:r>
                        <a:rPr lang="en-US" sz="1400" baseline="0" dirty="0" smtClean="0"/>
                        <a:t> PB</a:t>
                      </a:r>
                      <a:endParaRPr lang="en-US" sz="1400" dirty="0"/>
                    </a:p>
                  </a:txBody>
                  <a:tcPr/>
                </a:tc>
                <a:tc>
                  <a:txBody>
                    <a:bodyPr/>
                    <a:lstStyle/>
                    <a:p>
                      <a:r>
                        <a:rPr lang="en-US" sz="1400" dirty="0" smtClean="0"/>
                        <a:t>5 PB</a:t>
                      </a:r>
                      <a:endParaRPr lang="en-US" sz="1400" dirty="0"/>
                    </a:p>
                  </a:txBody>
                  <a:tcPr/>
                </a:tc>
                <a:tc>
                  <a:txBody>
                    <a:bodyPr/>
                    <a:lstStyle/>
                    <a:p>
                      <a:r>
                        <a:rPr lang="en-US" sz="1400" baseline="0" dirty="0" smtClean="0"/>
                        <a:t>64</a:t>
                      </a:r>
                      <a:r>
                        <a:rPr lang="en-US" sz="1400" dirty="0" smtClean="0"/>
                        <a:t> PB (+)</a:t>
                      </a:r>
                      <a:endParaRPr lang="en-US" sz="1400" dirty="0"/>
                    </a:p>
                  </a:txBody>
                  <a:tcPr/>
                </a:tc>
              </a:tr>
              <a:tr h="386453">
                <a:tc>
                  <a:txBody>
                    <a:bodyPr/>
                    <a:lstStyle/>
                    <a:p>
                      <a:r>
                        <a:rPr lang="en-US" sz="1600" dirty="0" smtClean="0"/>
                        <a:t>Node performance</a:t>
                      </a:r>
                      <a:endParaRPr lang="en-US" sz="1600" dirty="0"/>
                    </a:p>
                  </a:txBody>
                  <a:tcPr/>
                </a:tc>
                <a:tc>
                  <a:txBody>
                    <a:bodyPr/>
                    <a:lstStyle/>
                    <a:p>
                      <a:r>
                        <a:rPr lang="en-US" sz="1400" dirty="0" smtClean="0"/>
                        <a:t>125 </a:t>
                      </a:r>
                      <a:r>
                        <a:rPr lang="en-US" sz="1400" baseline="0" dirty="0" smtClean="0"/>
                        <a:t>GF</a:t>
                      </a:r>
                      <a:endParaRPr lang="en-US" sz="1400" dirty="0"/>
                    </a:p>
                  </a:txBody>
                  <a:tcPr/>
                </a:tc>
                <a:tc>
                  <a:txBody>
                    <a:bodyPr/>
                    <a:lstStyle/>
                    <a:p>
                      <a:r>
                        <a:rPr lang="en-US" sz="1400" dirty="0" smtClean="0"/>
                        <a:t>0.5</a:t>
                      </a:r>
                      <a:r>
                        <a:rPr lang="en-US" sz="1400" baseline="0" dirty="0" smtClean="0"/>
                        <a:t> TF or 7 TF</a:t>
                      </a:r>
                      <a:endParaRPr lang="en-US" sz="1400" dirty="0"/>
                    </a:p>
                  </a:txBody>
                  <a:tcPr/>
                </a:tc>
                <a:tc>
                  <a:txBody>
                    <a:bodyPr/>
                    <a:lstStyle/>
                    <a:p>
                      <a:r>
                        <a:rPr lang="en-US" sz="1400" dirty="0" smtClean="0"/>
                        <a:t>2 TF </a:t>
                      </a:r>
                      <a:r>
                        <a:rPr lang="en-US" sz="1400" baseline="0" dirty="0" smtClean="0"/>
                        <a:t> or </a:t>
                      </a:r>
                      <a:r>
                        <a:rPr lang="en-US" sz="1400" dirty="0" smtClean="0"/>
                        <a:t>10TF</a:t>
                      </a:r>
                      <a:endParaRPr lang="en-US" sz="1400" dirty="0"/>
                    </a:p>
                  </a:txBody>
                  <a:tcPr/>
                </a:tc>
              </a:tr>
              <a:tr h="386453">
                <a:tc>
                  <a:txBody>
                    <a:bodyPr/>
                    <a:lstStyle/>
                    <a:p>
                      <a:r>
                        <a:rPr lang="en-US" sz="1600" dirty="0" smtClean="0"/>
                        <a:t>Node memory BW</a:t>
                      </a:r>
                      <a:endParaRPr lang="en-US" sz="1600" dirty="0"/>
                    </a:p>
                  </a:txBody>
                  <a:tcPr/>
                </a:tc>
                <a:tc>
                  <a:txBody>
                    <a:bodyPr/>
                    <a:lstStyle/>
                    <a:p>
                      <a:r>
                        <a:rPr lang="en-US" sz="1400" dirty="0" smtClean="0"/>
                        <a:t>25</a:t>
                      </a:r>
                      <a:r>
                        <a:rPr lang="en-US" sz="1400" baseline="0" dirty="0" smtClean="0"/>
                        <a:t> GB/s</a:t>
                      </a:r>
                      <a:endParaRPr lang="en-US" sz="1400" dirty="0"/>
                    </a:p>
                  </a:txBody>
                  <a:tcPr/>
                </a:tc>
                <a:tc>
                  <a:txBody>
                    <a:bodyPr/>
                    <a:lstStyle/>
                    <a:p>
                      <a:r>
                        <a:rPr lang="en-US" sz="1400" dirty="0" smtClean="0"/>
                        <a:t>0.2TB/s</a:t>
                      </a:r>
                      <a:r>
                        <a:rPr lang="en-US" sz="1400" baseline="0" dirty="0" smtClean="0"/>
                        <a:t> or 0.5</a:t>
                      </a:r>
                      <a:r>
                        <a:rPr lang="en-US" sz="1400" dirty="0" smtClean="0"/>
                        <a:t>TB/s</a:t>
                      </a:r>
                      <a:endParaRPr lang="en-US" sz="1400" dirty="0"/>
                    </a:p>
                  </a:txBody>
                  <a:tcPr/>
                </a:tc>
                <a:tc>
                  <a:txBody>
                    <a:bodyPr/>
                    <a:lstStyle/>
                    <a:p>
                      <a:r>
                        <a:rPr lang="en-US" sz="1400" dirty="0" smtClean="0"/>
                        <a:t>0.4TB/s or 1TB/s</a:t>
                      </a:r>
                      <a:endParaRPr lang="en-US" sz="1400" dirty="0"/>
                    </a:p>
                  </a:txBody>
                  <a:tcPr/>
                </a:tc>
              </a:tr>
              <a:tr h="386453">
                <a:tc>
                  <a:txBody>
                    <a:bodyPr/>
                    <a:lstStyle/>
                    <a:p>
                      <a:r>
                        <a:rPr lang="en-US" sz="1600" dirty="0" smtClean="0"/>
                        <a:t>Node concurrency</a:t>
                      </a:r>
                      <a:endParaRPr lang="en-US" sz="1600" dirty="0"/>
                    </a:p>
                  </a:txBody>
                  <a:tcPr/>
                </a:tc>
                <a:tc>
                  <a:txBody>
                    <a:bodyPr/>
                    <a:lstStyle/>
                    <a:p>
                      <a:r>
                        <a:rPr lang="en-US" sz="1400" dirty="0" smtClean="0"/>
                        <a:t>12</a:t>
                      </a:r>
                      <a:endParaRPr lang="en-US" sz="1400" dirty="0"/>
                    </a:p>
                  </a:txBody>
                  <a:tcPr/>
                </a:tc>
                <a:tc>
                  <a:txBody>
                    <a:bodyPr/>
                    <a:lstStyle/>
                    <a:p>
                      <a:r>
                        <a:rPr lang="en-US" sz="1400" dirty="0" smtClean="0"/>
                        <a:t>O(100)</a:t>
                      </a:r>
                      <a:endParaRPr lang="en-US" sz="1400" dirty="0"/>
                    </a:p>
                  </a:txBody>
                  <a:tcPr/>
                </a:tc>
                <a:tc>
                  <a:txBody>
                    <a:bodyPr/>
                    <a:lstStyle/>
                    <a:p>
                      <a:r>
                        <a:rPr lang="en-US" sz="1400" dirty="0" smtClean="0"/>
                        <a:t>O(1k) or 10k</a:t>
                      </a:r>
                      <a:endParaRPr lang="en-US" sz="1400" dirty="0"/>
                    </a:p>
                  </a:txBody>
                  <a:tcPr/>
                </a:tc>
              </a:tr>
              <a:tr h="984661">
                <a:tc>
                  <a:txBody>
                    <a:bodyPr/>
                    <a:lstStyle/>
                    <a:p>
                      <a:r>
                        <a:rPr lang="en-US" sz="1600" dirty="0" smtClean="0"/>
                        <a:t>Total</a:t>
                      </a:r>
                      <a:r>
                        <a:rPr lang="en-US" sz="1600" baseline="0" dirty="0" smtClean="0"/>
                        <a:t> Node </a:t>
                      </a:r>
                      <a:r>
                        <a:rPr lang="en-US" sz="1600" dirty="0" smtClean="0"/>
                        <a:t>Interconnect BW</a:t>
                      </a:r>
                      <a:endParaRPr lang="en-US" sz="1600" dirty="0"/>
                    </a:p>
                  </a:txBody>
                  <a:tcPr/>
                </a:tc>
                <a:tc>
                  <a:txBody>
                    <a:bodyPr/>
                    <a:lstStyle/>
                    <a:p>
                      <a:r>
                        <a:rPr lang="en-US" sz="1400" dirty="0" smtClean="0"/>
                        <a:t>3.5 GB/s</a:t>
                      </a:r>
                      <a:endParaRPr lang="en-US" sz="1400" dirty="0"/>
                    </a:p>
                  </a:txBody>
                  <a:tcPr/>
                </a:tc>
                <a:tc>
                  <a:txBody>
                    <a:bodyPr/>
                    <a:lstStyle/>
                    <a:p>
                      <a:r>
                        <a:rPr lang="en-US" sz="1400" dirty="0" smtClean="0"/>
                        <a:t>100-200 GB/s</a:t>
                      </a:r>
                    </a:p>
                    <a:p>
                      <a:r>
                        <a:rPr lang="en-US" sz="1400" dirty="0" smtClean="0"/>
                        <a:t>10:1 vs</a:t>
                      </a:r>
                      <a:r>
                        <a:rPr lang="en-US" sz="1400" baseline="0" dirty="0" smtClean="0"/>
                        <a:t> memory bandwidth</a:t>
                      </a:r>
                    </a:p>
                    <a:p>
                      <a:r>
                        <a:rPr lang="en-US" sz="1400" baseline="0" dirty="0" smtClean="0"/>
                        <a:t>2:1 alternative</a:t>
                      </a:r>
                      <a:endParaRPr lang="en-US" sz="1400" dirty="0"/>
                    </a:p>
                  </a:txBody>
                  <a:tcPr/>
                </a:tc>
                <a:tc>
                  <a:txBody>
                    <a:bodyPr/>
                    <a:lstStyle/>
                    <a:p>
                      <a:r>
                        <a:rPr lang="en-US" sz="1400" dirty="0" smtClean="0"/>
                        <a:t>200-400GB/s</a:t>
                      </a:r>
                    </a:p>
                    <a:p>
                      <a:r>
                        <a:rPr lang="en-US" sz="1400" dirty="0" smtClean="0"/>
                        <a:t>(1:4 or 1:8 from memory BW)</a:t>
                      </a:r>
                      <a:endParaRPr lang="en-US" sz="1400" dirty="0"/>
                    </a:p>
                  </a:txBody>
                  <a:tcPr/>
                </a:tc>
              </a:tr>
              <a:tr h="386453">
                <a:tc>
                  <a:txBody>
                    <a:bodyPr/>
                    <a:lstStyle/>
                    <a:p>
                      <a:r>
                        <a:rPr lang="en-US" sz="1600" dirty="0" smtClean="0"/>
                        <a:t>System size (nodes)</a:t>
                      </a:r>
                      <a:endParaRPr lang="en-US" sz="1600" dirty="0"/>
                    </a:p>
                  </a:txBody>
                  <a:tcPr/>
                </a:tc>
                <a:tc>
                  <a:txBody>
                    <a:bodyPr/>
                    <a:lstStyle/>
                    <a:p>
                      <a:r>
                        <a:rPr lang="en-US" sz="1400" dirty="0" smtClean="0"/>
                        <a:t>18,700</a:t>
                      </a:r>
                      <a:endParaRPr lang="en-US" sz="1400" dirty="0"/>
                    </a:p>
                  </a:txBody>
                  <a:tcPr/>
                </a:tc>
                <a:tc>
                  <a:txBody>
                    <a:bodyPr/>
                    <a:lstStyle/>
                    <a:p>
                      <a:r>
                        <a:rPr lang="en-US" sz="1400" dirty="0" smtClean="0"/>
                        <a:t>50,000</a:t>
                      </a:r>
                      <a:r>
                        <a:rPr lang="en-US" sz="1400" baseline="0" dirty="0" smtClean="0"/>
                        <a:t> or </a:t>
                      </a:r>
                      <a:r>
                        <a:rPr lang="en-US" sz="1400" dirty="0" smtClean="0"/>
                        <a:t>500,000</a:t>
                      </a:r>
                      <a:endParaRPr lang="en-US" sz="1400" dirty="0"/>
                    </a:p>
                  </a:txBody>
                  <a:tcPr/>
                </a:tc>
                <a:tc>
                  <a:txBody>
                    <a:bodyPr/>
                    <a:lstStyle/>
                    <a:p>
                      <a:r>
                        <a:rPr lang="en-US" sz="1400" dirty="0" smtClean="0"/>
                        <a:t>O(100,000) or O(1M)</a:t>
                      </a:r>
                      <a:endParaRPr lang="en-US" sz="1400" dirty="0"/>
                    </a:p>
                  </a:txBody>
                  <a:tcPr/>
                </a:tc>
              </a:tr>
              <a:tr h="762318">
                <a:tc>
                  <a:txBody>
                    <a:bodyPr/>
                    <a:lstStyle/>
                    <a:p>
                      <a:r>
                        <a:rPr lang="en-US" sz="1600" dirty="0" smtClean="0"/>
                        <a:t>Total concurrency</a:t>
                      </a:r>
                      <a:endParaRPr lang="en-US" sz="1600" dirty="0"/>
                    </a:p>
                  </a:txBody>
                  <a:tcPr/>
                </a:tc>
                <a:tc>
                  <a:txBody>
                    <a:bodyPr/>
                    <a:lstStyle/>
                    <a:p>
                      <a:r>
                        <a:rPr lang="en-US" sz="1400" dirty="0" smtClean="0"/>
                        <a:t>225,000</a:t>
                      </a:r>
                      <a:endParaRPr lang="en-US" sz="1400" dirty="0"/>
                    </a:p>
                  </a:txBody>
                  <a:tcPr/>
                </a:tc>
                <a:tc>
                  <a:txBody>
                    <a:bodyPr/>
                    <a:lstStyle/>
                    <a:p>
                      <a:r>
                        <a:rPr lang="en-US" sz="1400" dirty="0" smtClean="0"/>
                        <a:t>O(100,000,000) *O(10)-O(50) to hide</a:t>
                      </a:r>
                      <a:r>
                        <a:rPr lang="en-US" sz="1400" baseline="0" dirty="0" smtClean="0"/>
                        <a:t> latency</a:t>
                      </a:r>
                      <a:endParaRPr lang="en-US" sz="1400" dirty="0"/>
                    </a:p>
                  </a:txBody>
                  <a:tcPr/>
                </a:tc>
                <a:tc>
                  <a:txBody>
                    <a:bodyPr/>
                    <a:lstStyle/>
                    <a:p>
                      <a:r>
                        <a:rPr lang="en-US" sz="1400" dirty="0" smtClean="0"/>
                        <a:t>O(billion)</a:t>
                      </a:r>
                      <a:r>
                        <a:rPr lang="en-US" sz="1400" baseline="0" dirty="0" smtClean="0"/>
                        <a:t> * O(10) to O(100) for latency hiding</a:t>
                      </a:r>
                      <a:endParaRPr lang="en-US" sz="1400" dirty="0"/>
                    </a:p>
                  </a:txBody>
                  <a:tcPr/>
                </a:tc>
              </a:tr>
              <a:tr h="762318">
                <a:tc>
                  <a:txBody>
                    <a:bodyPr/>
                    <a:lstStyle/>
                    <a:p>
                      <a:r>
                        <a:rPr lang="en-US" sz="1600" dirty="0" smtClean="0"/>
                        <a:t>Storage</a:t>
                      </a:r>
                      <a:endParaRPr lang="en-US" sz="1600" dirty="0"/>
                    </a:p>
                  </a:txBody>
                  <a:tcPr/>
                </a:tc>
                <a:tc>
                  <a:txBody>
                    <a:bodyPr/>
                    <a:lstStyle/>
                    <a:p>
                      <a:r>
                        <a:rPr lang="en-US" sz="1400" dirty="0" smtClean="0"/>
                        <a:t>15 PB</a:t>
                      </a:r>
                      <a:endParaRPr lang="en-US" sz="1400" dirty="0"/>
                    </a:p>
                  </a:txBody>
                  <a:tcPr/>
                </a:tc>
                <a:tc>
                  <a:txBody>
                    <a:bodyPr/>
                    <a:lstStyle/>
                    <a:p>
                      <a:r>
                        <a:rPr lang="en-US" sz="1400" dirty="0" smtClean="0"/>
                        <a:t>150 PB</a:t>
                      </a:r>
                      <a:endParaRPr lang="en-US" sz="1400" dirty="0"/>
                    </a:p>
                  </a:txBody>
                  <a:tcPr/>
                </a:tc>
                <a:tc>
                  <a:txBody>
                    <a:bodyPr/>
                    <a:lstStyle/>
                    <a:p>
                      <a:r>
                        <a:rPr lang="en-US" sz="1400" dirty="0" smtClean="0"/>
                        <a:t>500-1000 PB (&gt;10x</a:t>
                      </a:r>
                      <a:r>
                        <a:rPr lang="en-US" sz="1400" baseline="0" dirty="0" smtClean="0"/>
                        <a:t> system memory is min)</a:t>
                      </a:r>
                      <a:endParaRPr lang="en-US" sz="1400" dirty="0"/>
                    </a:p>
                  </a:txBody>
                  <a:tcPr/>
                </a:tc>
              </a:tr>
              <a:tr h="539975">
                <a:tc>
                  <a:txBody>
                    <a:bodyPr/>
                    <a:lstStyle/>
                    <a:p>
                      <a:r>
                        <a:rPr lang="en-US" sz="1600" dirty="0" smtClean="0"/>
                        <a:t>IO</a:t>
                      </a:r>
                      <a:endParaRPr lang="en-US" sz="1600" dirty="0"/>
                    </a:p>
                  </a:txBody>
                  <a:tcPr/>
                </a:tc>
                <a:tc>
                  <a:txBody>
                    <a:bodyPr/>
                    <a:lstStyle/>
                    <a:p>
                      <a:r>
                        <a:rPr lang="en-US" sz="1400" dirty="0" smtClean="0"/>
                        <a:t>0.2 TB</a:t>
                      </a:r>
                      <a:endParaRPr lang="en-US" sz="1400" dirty="0"/>
                    </a:p>
                  </a:txBody>
                  <a:tcPr/>
                </a:tc>
                <a:tc>
                  <a:txBody>
                    <a:bodyPr/>
                    <a:lstStyle/>
                    <a:p>
                      <a:r>
                        <a:rPr lang="en-US" sz="1400" dirty="0" smtClean="0"/>
                        <a:t>10 TB/s</a:t>
                      </a:r>
                      <a:endParaRPr lang="en-US" sz="1400" dirty="0"/>
                    </a:p>
                  </a:txBody>
                  <a:tcPr/>
                </a:tc>
                <a:tc>
                  <a:txBody>
                    <a:bodyPr/>
                    <a:lstStyle/>
                    <a:p>
                      <a:r>
                        <a:rPr lang="en-US" sz="1400" dirty="0" smtClean="0"/>
                        <a:t>60</a:t>
                      </a:r>
                      <a:r>
                        <a:rPr lang="en-US" sz="1400" baseline="0" dirty="0" smtClean="0"/>
                        <a:t> TB/s (how long to drain the machine)</a:t>
                      </a:r>
                      <a:endParaRPr lang="en-US" sz="1400" dirty="0"/>
                    </a:p>
                  </a:txBody>
                  <a:tcPr/>
                </a:tc>
              </a:tr>
              <a:tr h="386453">
                <a:tc>
                  <a:txBody>
                    <a:bodyPr/>
                    <a:lstStyle/>
                    <a:p>
                      <a:r>
                        <a:rPr lang="en-US" sz="1600" dirty="0" smtClean="0"/>
                        <a:t>MTTI</a:t>
                      </a:r>
                      <a:endParaRPr lang="en-US" sz="1600" dirty="0"/>
                    </a:p>
                  </a:txBody>
                  <a:tcPr/>
                </a:tc>
                <a:tc>
                  <a:txBody>
                    <a:bodyPr/>
                    <a:lstStyle/>
                    <a:p>
                      <a:r>
                        <a:rPr lang="en-US" sz="1400" dirty="0" smtClean="0"/>
                        <a:t>days</a:t>
                      </a:r>
                      <a:endParaRPr lang="en-US" sz="1400" dirty="0"/>
                    </a:p>
                  </a:txBody>
                  <a:tcPr/>
                </a:tc>
                <a:tc>
                  <a:txBody>
                    <a:bodyPr/>
                    <a:lstStyle/>
                    <a:p>
                      <a:r>
                        <a:rPr lang="en-US" sz="1400" dirty="0" smtClean="0"/>
                        <a:t>O(1day)</a:t>
                      </a:r>
                      <a:endParaRPr lang="en-US" sz="1400" dirty="0"/>
                    </a:p>
                  </a:txBody>
                  <a:tcPr/>
                </a:tc>
                <a:tc>
                  <a:txBody>
                    <a:bodyPr/>
                    <a:lstStyle/>
                    <a:p>
                      <a:r>
                        <a:rPr lang="en-US" sz="1400" dirty="0" smtClean="0"/>
                        <a:t>O(1 day)</a:t>
                      </a:r>
                      <a:endParaRPr lang="en-US" sz="1400" dirty="0"/>
                    </a:p>
                  </a:txBody>
                  <a:tcPr/>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dirty="0" smtClean="0"/>
              <a:t>Slide </a:t>
            </a:r>
            <a:fld id="{18E740BB-E56D-45C3-87F7-EE32BF63DBF6}" type="slidenum">
              <a:rPr lang="en-US" smtClean="0"/>
              <a:pPr/>
              <a:t>10</a:t>
            </a:fld>
            <a:endParaRPr lang="en-US" dirty="0"/>
          </a:p>
        </p:txBody>
      </p:sp>
      <p:sp>
        <p:nvSpPr>
          <p:cNvPr id="7" name="Rounded Rectangle 6"/>
          <p:cNvSpPr/>
          <p:nvPr/>
        </p:nvSpPr>
        <p:spPr>
          <a:xfrm>
            <a:off x="381000" y="914400"/>
            <a:ext cx="8153400" cy="304800"/>
          </a:xfrm>
          <a:prstGeom prst="roundRect">
            <a:avLst/>
          </a:prstGeom>
          <a:solidFill>
            <a:srgbClr val="FFFF00">
              <a:alpha val="29000"/>
            </a:srgbClr>
          </a:solidFill>
          <a:ln>
            <a:solidFill>
              <a:srgbClr val="FFFF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44500" y="1803400"/>
            <a:ext cx="8153400" cy="304800"/>
          </a:xfrm>
          <a:prstGeom prst="roundRect">
            <a:avLst/>
          </a:prstGeom>
          <a:solidFill>
            <a:srgbClr val="FFFF00">
              <a:alpha val="29000"/>
            </a:srgbClr>
          </a:solidFill>
          <a:ln>
            <a:solidFill>
              <a:srgbClr val="FFFF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30200" y="2235200"/>
            <a:ext cx="8382000" cy="685800"/>
          </a:xfrm>
          <a:prstGeom prst="roundRect">
            <a:avLst/>
          </a:prstGeom>
          <a:solidFill>
            <a:srgbClr val="FFFF00">
              <a:alpha val="29000"/>
            </a:srgbClr>
          </a:solidFill>
          <a:ln>
            <a:solidFill>
              <a:srgbClr val="FFFF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441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Why can’t we keep doing what we’ve been doing?</a:t>
            </a:r>
            <a:r>
              <a:rPr lang="en-US" sz="3200" dirty="0" smtClean="0">
                <a:effectLst>
                  <a:outerShdw blurRad="50800" dist="38100" dir="2700000" algn="tl" rotWithShape="0">
                    <a:prstClr val="black">
                      <a:alpha val="40000"/>
                    </a:prstClr>
                  </a:outerShdw>
                </a:effectLst>
              </a:rPr>
              <a:t/>
            </a:r>
            <a:br>
              <a:rPr lang="en-US" sz="3200" dirty="0" smtClean="0">
                <a:effectLst>
                  <a:outerShdw blurRad="50800" dist="38100" dir="2700000" algn="tl" rotWithShape="0">
                    <a:prstClr val="black">
                      <a:alpha val="40000"/>
                    </a:prstClr>
                  </a:outerShdw>
                </a:effectLst>
              </a:rPr>
            </a:br>
            <a:r>
              <a:rPr lang="en-US" sz="2000" b="0" i="1" dirty="0" smtClean="0"/>
              <a:t>Optimization target for hardware has evolved to new direction </a:t>
            </a:r>
            <a:br>
              <a:rPr lang="en-US" sz="2000" b="0" i="1" dirty="0" smtClean="0"/>
            </a:br>
            <a:r>
              <a:rPr lang="en-US" sz="2000" b="0" i="1" dirty="0" smtClean="0"/>
              <a:t>(but </a:t>
            </a:r>
            <a:r>
              <a:rPr lang="en-US" sz="2000" b="0" i="1" dirty="0" err="1" smtClean="0"/>
              <a:t>pmodels</a:t>
            </a:r>
            <a:r>
              <a:rPr lang="en-US" sz="2000" b="0" i="1" dirty="0" smtClean="0"/>
              <a:t> have not kept up)</a:t>
            </a:r>
            <a:endParaRPr lang="en-US" sz="3200" i="1" dirty="0"/>
          </a:p>
        </p:txBody>
      </p:sp>
      <p:sp>
        <p:nvSpPr>
          <p:cNvPr id="8" name="Text Placeholder 7"/>
          <p:cNvSpPr>
            <a:spLocks noGrp="1"/>
          </p:cNvSpPr>
          <p:nvPr>
            <p:ph type="body" idx="1"/>
          </p:nvPr>
        </p:nvSpPr>
        <p:spPr>
          <a:xfrm>
            <a:off x="30316" y="1014547"/>
            <a:ext cx="3566159" cy="584035"/>
          </a:xfrm>
        </p:spPr>
        <p:txBody>
          <a:bodyPr/>
          <a:lstStyle/>
          <a:p>
            <a:r>
              <a:rPr lang="en-US" dirty="0" smtClean="0"/>
              <a:t>Old Constraints</a:t>
            </a:r>
            <a:endParaRPr lang="en-US" dirty="0"/>
          </a:p>
        </p:txBody>
      </p:sp>
      <p:sp>
        <p:nvSpPr>
          <p:cNvPr id="2" name="Content Placeholder 1"/>
          <p:cNvSpPr>
            <a:spLocks noGrp="1"/>
          </p:cNvSpPr>
          <p:nvPr>
            <p:ph sz="half" idx="2"/>
          </p:nvPr>
        </p:nvSpPr>
        <p:spPr>
          <a:xfrm>
            <a:off x="30314" y="1574160"/>
            <a:ext cx="3749147" cy="4006265"/>
          </a:xfrm>
        </p:spPr>
        <p:txBody>
          <a:bodyPr>
            <a:noAutofit/>
          </a:bodyPr>
          <a:lstStyle/>
          <a:p>
            <a:pPr marL="285750" indent="-285750">
              <a:buFont typeface="Arial"/>
              <a:buChar char="•"/>
            </a:pPr>
            <a:r>
              <a:rPr lang="en-US" sz="1600" b="1" i="1" dirty="0" smtClean="0"/>
              <a:t>Peak clock frequency </a:t>
            </a:r>
            <a:r>
              <a:rPr lang="en-US" sz="1600" i="1" dirty="0" smtClean="0"/>
              <a:t>as primary limiter for performance improvement</a:t>
            </a:r>
          </a:p>
          <a:p>
            <a:pPr marL="285750" indent="-285750">
              <a:buFont typeface="Arial"/>
              <a:buChar char="•"/>
            </a:pPr>
            <a:r>
              <a:rPr lang="en-US" sz="1600" b="1" dirty="0" smtClean="0"/>
              <a:t>Cost: </a:t>
            </a:r>
            <a:r>
              <a:rPr lang="en-US" sz="1600" i="1" dirty="0" smtClean="0"/>
              <a:t>FLOPs</a:t>
            </a:r>
            <a:r>
              <a:rPr lang="en-US" sz="1600" dirty="0" smtClean="0"/>
              <a:t> are biggest cost for system: </a:t>
            </a:r>
            <a:r>
              <a:rPr lang="en-US" sz="1600" i="1" dirty="0" smtClean="0"/>
              <a:t>optimize for compute</a:t>
            </a:r>
          </a:p>
          <a:p>
            <a:pPr marL="285750" indent="-285750">
              <a:buFont typeface="Arial"/>
              <a:buChar char="•"/>
            </a:pPr>
            <a:r>
              <a:rPr lang="en-US" sz="1600" b="1" dirty="0" smtClean="0"/>
              <a:t>Concurrency</a:t>
            </a:r>
            <a:r>
              <a:rPr lang="en-US" sz="1600" dirty="0" smtClean="0"/>
              <a:t>: Modest growth of parallelism by adding nodes</a:t>
            </a:r>
            <a:endParaRPr lang="en-US" sz="1600" i="1" dirty="0" smtClean="0"/>
          </a:p>
          <a:p>
            <a:pPr marL="285750" indent="-285750">
              <a:buFont typeface="Arial"/>
              <a:buChar char="•"/>
            </a:pPr>
            <a:r>
              <a:rPr lang="en-US" sz="1600" b="1" dirty="0" smtClean="0"/>
              <a:t>Memory scaling</a:t>
            </a:r>
            <a:r>
              <a:rPr lang="en-US" sz="1600" i="1" dirty="0" smtClean="0"/>
              <a:t>: maintain byte per flop capacity and bandwidth</a:t>
            </a:r>
          </a:p>
          <a:p>
            <a:pPr marL="285750" indent="-285750">
              <a:buFont typeface="Arial"/>
              <a:buChar char="•"/>
            </a:pPr>
            <a:r>
              <a:rPr lang="en-US" sz="1600" b="1" dirty="0" smtClean="0"/>
              <a:t>Locality</a:t>
            </a:r>
            <a:r>
              <a:rPr lang="en-US" sz="1600" i="1" dirty="0" smtClean="0"/>
              <a:t>: MPI+X model </a:t>
            </a:r>
            <a:r>
              <a:rPr lang="en-US" sz="1600" i="1" dirty="0"/>
              <a:t>(uniform costs within node &amp; between nodes</a:t>
            </a:r>
            <a:r>
              <a:rPr lang="en-US" sz="1600" i="1" dirty="0" smtClean="0"/>
              <a:t>)</a:t>
            </a:r>
          </a:p>
          <a:p>
            <a:pPr marL="285750" indent="-285750">
              <a:buFont typeface="Arial"/>
              <a:buChar char="•"/>
            </a:pPr>
            <a:r>
              <a:rPr lang="en-US" sz="1600" b="1" i="1" dirty="0" smtClean="0"/>
              <a:t>Uniformity</a:t>
            </a:r>
            <a:r>
              <a:rPr lang="en-US" sz="1600" i="1" dirty="0" smtClean="0"/>
              <a:t>:  Assume uniform system performance</a:t>
            </a:r>
          </a:p>
          <a:p>
            <a:pPr marL="285750" indent="-285750">
              <a:buFont typeface="Arial"/>
              <a:buChar char="•"/>
            </a:pPr>
            <a:r>
              <a:rPr lang="en-US" sz="1600" b="1" dirty="0" smtClean="0"/>
              <a:t>Reliability</a:t>
            </a:r>
            <a:r>
              <a:rPr lang="en-US" sz="1600" i="1" dirty="0" smtClean="0"/>
              <a:t>: It</a:t>
            </a:r>
            <a:r>
              <a:rPr lang="fr-FR" sz="1600" i="1" dirty="0" smtClean="0"/>
              <a:t>’</a:t>
            </a:r>
            <a:r>
              <a:rPr lang="en-US" sz="1600" i="1" dirty="0" smtClean="0"/>
              <a:t>s the hardware’s problem</a:t>
            </a:r>
          </a:p>
          <a:p>
            <a:endParaRPr lang="en-US" sz="1600" dirty="0"/>
          </a:p>
          <a:p>
            <a:pPr marL="285750" indent="-285750">
              <a:buFont typeface="Arial"/>
              <a:buChar char="•"/>
            </a:pPr>
            <a:endParaRPr lang="en-US" sz="1600" i="1" dirty="0" smtClean="0"/>
          </a:p>
        </p:txBody>
      </p:sp>
      <p:sp>
        <p:nvSpPr>
          <p:cNvPr id="9" name="Text Placeholder 8"/>
          <p:cNvSpPr>
            <a:spLocks noGrp="1"/>
          </p:cNvSpPr>
          <p:nvPr>
            <p:ph type="body" sz="quarter" idx="3"/>
          </p:nvPr>
        </p:nvSpPr>
        <p:spPr>
          <a:xfrm>
            <a:off x="3779462" y="1014547"/>
            <a:ext cx="3566160" cy="584035"/>
          </a:xfrm>
        </p:spPr>
        <p:txBody>
          <a:bodyPr/>
          <a:lstStyle/>
          <a:p>
            <a:r>
              <a:rPr lang="en-US" dirty="0" smtClean="0"/>
              <a:t>New Constraints</a:t>
            </a:r>
            <a:endParaRPr lang="en-US" dirty="0"/>
          </a:p>
        </p:txBody>
      </p:sp>
      <p:sp>
        <p:nvSpPr>
          <p:cNvPr id="10" name="Content Placeholder 9"/>
          <p:cNvSpPr>
            <a:spLocks noGrp="1"/>
          </p:cNvSpPr>
          <p:nvPr>
            <p:ph sz="quarter" idx="4"/>
          </p:nvPr>
        </p:nvSpPr>
        <p:spPr>
          <a:xfrm>
            <a:off x="3596475" y="1574160"/>
            <a:ext cx="3914123" cy="4308004"/>
          </a:xfrm>
        </p:spPr>
        <p:txBody>
          <a:bodyPr>
            <a:noAutofit/>
          </a:bodyPr>
          <a:lstStyle/>
          <a:p>
            <a:pPr marL="285750" indent="-285750">
              <a:buFont typeface="Arial"/>
              <a:buChar char="•"/>
            </a:pPr>
            <a:r>
              <a:rPr lang="en-US" sz="1600" b="1" i="1" dirty="0"/>
              <a:t>Power</a:t>
            </a:r>
            <a:r>
              <a:rPr lang="en-US" sz="1600" i="1" dirty="0"/>
              <a:t> is primary design constraint for future HPC system </a:t>
            </a:r>
            <a:r>
              <a:rPr lang="en-US" sz="1600" i="1" dirty="0" smtClean="0"/>
              <a:t>design</a:t>
            </a:r>
            <a:endParaRPr lang="en-US" sz="1600" i="1" dirty="0"/>
          </a:p>
          <a:p>
            <a:pPr marL="285750" indent="-285750">
              <a:buFont typeface="Arial"/>
              <a:buChar char="•"/>
            </a:pPr>
            <a:r>
              <a:rPr lang="en-US" sz="1600" b="1" dirty="0" smtClean="0"/>
              <a:t>Cost: </a:t>
            </a:r>
            <a:r>
              <a:rPr lang="en-US" sz="1600" i="1" dirty="0" smtClean="0"/>
              <a:t>Data </a:t>
            </a:r>
            <a:r>
              <a:rPr lang="en-US" sz="1600" i="1" dirty="0"/>
              <a:t>movement dominates: optimize to minimize data movement</a:t>
            </a:r>
          </a:p>
          <a:p>
            <a:pPr marL="285750" indent="-285750">
              <a:buFont typeface="Arial"/>
              <a:buChar char="•"/>
            </a:pPr>
            <a:r>
              <a:rPr lang="en-US" sz="1600" b="1" dirty="0" smtClean="0"/>
              <a:t>Concurrency: </a:t>
            </a:r>
            <a:r>
              <a:rPr lang="en-US" sz="1600" i="1" dirty="0" smtClean="0"/>
              <a:t>Exponential growth of parallelism within chips</a:t>
            </a:r>
            <a:endParaRPr lang="en-US" sz="1600" i="1" dirty="0"/>
          </a:p>
          <a:p>
            <a:pPr marL="285750" indent="-285750">
              <a:buFont typeface="Arial"/>
              <a:buChar char="•"/>
            </a:pPr>
            <a:r>
              <a:rPr lang="en-US" sz="1600" b="1" dirty="0"/>
              <a:t>Memory Scaling: </a:t>
            </a:r>
            <a:r>
              <a:rPr lang="en-US" sz="1600" i="1" dirty="0"/>
              <a:t>Compute growing 2x faster than capacity or bandwidth</a:t>
            </a:r>
          </a:p>
          <a:p>
            <a:pPr marL="285750" indent="-285750">
              <a:buFont typeface="Arial"/>
              <a:buChar char="•"/>
            </a:pPr>
            <a:r>
              <a:rPr lang="en-US" sz="1600" b="1" dirty="0"/>
              <a:t>Locality</a:t>
            </a:r>
            <a:r>
              <a:rPr lang="en-US" sz="1600" i="1" dirty="0"/>
              <a:t>: </a:t>
            </a:r>
            <a:r>
              <a:rPr lang="en-US" sz="1600" i="1" dirty="0" smtClean="0"/>
              <a:t>must reason </a:t>
            </a:r>
            <a:r>
              <a:rPr lang="en-US" sz="1600" i="1" dirty="0"/>
              <a:t>about data locality and possibly </a:t>
            </a:r>
            <a:r>
              <a:rPr lang="en-US" sz="1600" i="1" dirty="0" smtClean="0"/>
              <a:t>topology</a:t>
            </a:r>
          </a:p>
          <a:p>
            <a:pPr marL="285750" indent="-285750">
              <a:buFont typeface="Arial"/>
              <a:buChar char="•"/>
            </a:pPr>
            <a:r>
              <a:rPr lang="en-US" sz="1600" b="1" i="1" dirty="0" smtClean="0"/>
              <a:t>Heterogeneity</a:t>
            </a:r>
            <a:r>
              <a:rPr lang="en-US" sz="1600" i="1" dirty="0" smtClean="0"/>
              <a:t>: Architectural and performance non-uniformity increase</a:t>
            </a:r>
            <a:endParaRPr lang="en-US" sz="1600" i="1" dirty="0"/>
          </a:p>
          <a:p>
            <a:pPr marL="285750" indent="-285750">
              <a:buFont typeface="Arial"/>
              <a:buChar char="•"/>
            </a:pPr>
            <a:r>
              <a:rPr lang="en-US" sz="1600" b="1" dirty="0"/>
              <a:t>Reliability</a:t>
            </a:r>
            <a:r>
              <a:rPr lang="en-US" sz="1600" i="1" dirty="0"/>
              <a:t>: Cannot count on hardware protection </a:t>
            </a:r>
            <a:r>
              <a:rPr lang="en-US" sz="1600" i="1" dirty="0" smtClean="0"/>
              <a:t>alone</a:t>
            </a:r>
            <a:endParaRPr lang="en-US" sz="1600" dirty="0"/>
          </a:p>
        </p:txBody>
      </p:sp>
      <p:sp>
        <p:nvSpPr>
          <p:cNvPr id="4" name="Footer Placeholder 3"/>
          <p:cNvSpPr>
            <a:spLocks noGrp="1"/>
          </p:cNvSpPr>
          <p:nvPr>
            <p:ph type="ftr" sz="quarter" idx="11"/>
          </p:nvPr>
        </p:nvSpPr>
        <p:spPr/>
        <p:txBody>
          <a:bodyPr/>
          <a:lstStyle/>
          <a:p>
            <a:r>
              <a:rPr lang="en-US" smtClean="0"/>
              <a:t>Computational Research Division | Lawrence Berkeley National Laboratory | Department of Energy</a:t>
            </a:r>
            <a:endParaRPr lang="en-US"/>
          </a:p>
        </p:txBody>
      </p:sp>
      <p:sp>
        <p:nvSpPr>
          <p:cNvPr id="5" name="Slide Number Placeholder 4"/>
          <p:cNvSpPr>
            <a:spLocks noGrp="1"/>
          </p:cNvSpPr>
          <p:nvPr>
            <p:ph type="sldNum" sz="quarter" idx="12"/>
          </p:nvPr>
        </p:nvSpPr>
        <p:spPr/>
        <p:txBody>
          <a:bodyPr/>
          <a:lstStyle/>
          <a:p>
            <a:fld id="{C41FD94A-3280-6B4A-962C-1D6736B77269}" type="slidenum">
              <a:rPr lang="en-US" smtClean="0"/>
              <a:pPr/>
              <a:t>11</a:t>
            </a:fld>
            <a:endParaRPr lang="en-US"/>
          </a:p>
        </p:txBody>
      </p:sp>
      <p:sp>
        <p:nvSpPr>
          <p:cNvPr id="3" name="Date Placeholder 2"/>
          <p:cNvSpPr>
            <a:spLocks noGrp="1"/>
          </p:cNvSpPr>
          <p:nvPr>
            <p:ph type="dt" sz="half" idx="4294967295"/>
          </p:nvPr>
        </p:nvSpPr>
        <p:spPr>
          <a:xfrm>
            <a:off x="200025" y="6516711"/>
            <a:ext cx="760413" cy="265089"/>
          </a:xfrm>
          <a:prstGeom prst="rect">
            <a:avLst/>
          </a:prstGeom>
        </p:spPr>
        <p:txBody>
          <a:bodyPr/>
          <a:lstStyle/>
          <a:p>
            <a:r>
              <a:rPr lang="en-US" smtClean="0"/>
              <a:t>1/23/2013</a:t>
            </a:r>
            <a:endParaRPr lang="en-US"/>
          </a:p>
        </p:txBody>
      </p:sp>
      <p:sp>
        <p:nvSpPr>
          <p:cNvPr id="11" name="TextBox 10"/>
          <p:cNvSpPr txBox="1"/>
          <p:nvPr/>
        </p:nvSpPr>
        <p:spPr>
          <a:xfrm>
            <a:off x="30315" y="5966725"/>
            <a:ext cx="9113685" cy="630942"/>
          </a:xfrm>
          <a:prstGeom prst="rect">
            <a:avLst/>
          </a:prstGeom>
          <a:noFill/>
        </p:spPr>
        <p:txBody>
          <a:bodyPr wrap="square" rtlCol="0">
            <a:spAutoFit/>
          </a:bodyPr>
          <a:lstStyle/>
          <a:p>
            <a:pPr algn="ctr"/>
            <a:r>
              <a:rPr lang="en-US" sz="1700" b="1" i="1" dirty="0">
                <a:solidFill>
                  <a:srgbClr val="720808"/>
                </a:solidFill>
              </a:rPr>
              <a:t>Fundamentally breaks our current programming paradigm and </a:t>
            </a:r>
            <a:r>
              <a:rPr lang="en-US" sz="1700" b="1" i="1" dirty="0" smtClean="0">
                <a:solidFill>
                  <a:srgbClr val="720808"/>
                </a:solidFill>
              </a:rPr>
              <a:t>computing ecosystem</a:t>
            </a:r>
            <a:endParaRPr lang="en-US" sz="1700" b="1" i="1" dirty="0">
              <a:solidFill>
                <a:srgbClr val="720808"/>
              </a:solidFill>
            </a:endParaRPr>
          </a:p>
          <a:p>
            <a:endParaRPr lang="en-US" dirty="0"/>
          </a:p>
        </p:txBody>
      </p:sp>
      <p:pic>
        <p:nvPicPr>
          <p:cNvPr id="1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38718" y="1370646"/>
            <a:ext cx="1754339" cy="1140763"/>
          </a:xfrm>
          <a:prstGeom prst="rect">
            <a:avLst/>
          </a:prstGeom>
          <a:noFill/>
          <a:ln w="9525">
            <a:noFill/>
            <a:miter lim="800000"/>
            <a:headEnd/>
            <a:tailEnd/>
          </a:ln>
          <a:effectLst/>
        </p:spPr>
      </p:pic>
      <p:pic>
        <p:nvPicPr>
          <p:cNvPr id="13" name="Picture 12" descr="exascale-concurrancy"/>
          <p:cNvPicPr>
            <a:picLocks noChangeAspect="1" noChangeArrowheads="1"/>
          </p:cNvPicPr>
          <p:nvPr/>
        </p:nvPicPr>
        <p:blipFill>
          <a:blip r:embed="rId3"/>
          <a:srcRect/>
          <a:stretch>
            <a:fillRect/>
          </a:stretch>
        </p:blipFill>
        <p:spPr bwMode="auto">
          <a:xfrm>
            <a:off x="7438718" y="2511409"/>
            <a:ext cx="1775944" cy="996035"/>
          </a:xfrm>
          <a:prstGeom prst="rect">
            <a:avLst/>
          </a:prstGeom>
          <a:noFill/>
          <a:ln w="9525">
            <a:noFill/>
            <a:miter lim="800000"/>
            <a:headEnd/>
            <a:tailEnd/>
          </a:ln>
        </p:spPr>
      </p:pic>
      <p:pic>
        <p:nvPicPr>
          <p:cNvPr id="14" name="Picture 4" descr="BOARDS"/>
          <p:cNvPicPr>
            <a:picLocks noChangeAspect="1" noChangeArrowheads="1"/>
          </p:cNvPicPr>
          <p:nvPr/>
        </p:nvPicPr>
        <p:blipFill>
          <a:blip r:embed="rId4"/>
          <a:srcRect/>
          <a:stretch>
            <a:fillRect/>
          </a:stretch>
        </p:blipFill>
        <p:spPr bwMode="auto">
          <a:xfrm>
            <a:off x="7532855" y="3494750"/>
            <a:ext cx="1611145" cy="1110302"/>
          </a:xfrm>
          <a:prstGeom prst="rect">
            <a:avLst/>
          </a:prstGeom>
          <a:noFill/>
          <a:ln w="25400">
            <a:noFill/>
            <a:miter lim="800000"/>
            <a:headEnd/>
            <a:tailEnd/>
          </a:ln>
        </p:spPr>
      </p:pic>
      <p:pic>
        <p:nvPicPr>
          <p:cNvPr id="15" name="Picture 14"/>
          <p:cNvPicPr>
            <a:picLocks noChangeAspect="1"/>
          </p:cNvPicPr>
          <p:nvPr/>
        </p:nvPicPr>
        <p:blipFill>
          <a:blip r:embed="rId5"/>
          <a:stretch>
            <a:fillRect/>
          </a:stretch>
        </p:blipFill>
        <p:spPr>
          <a:xfrm>
            <a:off x="7252676" y="4692256"/>
            <a:ext cx="1961986" cy="1189908"/>
          </a:xfrm>
          <a:prstGeom prst="rect">
            <a:avLst/>
          </a:prstGeom>
        </p:spPr>
      </p:pic>
    </p:spTree>
    <p:extLst>
      <p:ext uri="{BB962C8B-B14F-4D97-AF65-F5344CB8AC3E}">
        <p14:creationId xmlns:p14="http://schemas.microsoft.com/office/powerpoint/2010/main" val="1875508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dissolve">
                                      <p:cBhvr>
                                        <p:cTn id="7" dur="100"/>
                                        <p:tgtEl>
                                          <p:spTgt spid="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ssolve">
                                      <p:cBhvr>
                                        <p:cTn id="10" dur="1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dissolve">
                                      <p:cBhvr>
                                        <p:cTn id="15" dur="1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ssolve">
                                      <p:cBhvr>
                                        <p:cTn id="20" dur="1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dissolve">
                                      <p:cBhvr>
                                        <p:cTn id="25" dur="1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dissolve">
                                      <p:cBhvr>
                                        <p:cTn id="30" dur="1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dissolve">
                                      <p:cBhvr>
                                        <p:cTn id="35" dur="100"/>
                                        <p:tgtEl>
                                          <p:spTgt spid="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dissolve">
                                      <p:cBhvr>
                                        <p:cTn id="40" dur="1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dissolve">
                                      <p:cBhvr>
                                        <p:cTn id="45" dur="1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051" y="1006821"/>
            <a:ext cx="7624756" cy="5180619"/>
          </a:xfrm>
        </p:spPr>
        <p:txBody>
          <a:bodyPr>
            <a:normAutofit lnSpcReduction="10000"/>
          </a:bodyPr>
          <a:lstStyle/>
          <a:p>
            <a:r>
              <a:rPr lang="en-US" sz="2400" b="1" dirty="0" smtClean="0"/>
              <a:t>Programming Models are a Reflection of the Underlying Machine Architecture</a:t>
            </a:r>
          </a:p>
          <a:p>
            <a:pPr lvl="1"/>
            <a:r>
              <a:rPr lang="en-US" sz="2000" i="1" dirty="0" smtClean="0"/>
              <a:t>Express what is important for performance</a:t>
            </a:r>
          </a:p>
          <a:p>
            <a:pPr lvl="1"/>
            <a:r>
              <a:rPr lang="en-US" sz="2000" i="1" dirty="0" smtClean="0"/>
              <a:t>Hide complexity that is not consequential to performance</a:t>
            </a:r>
          </a:p>
          <a:p>
            <a:r>
              <a:rPr lang="en-US" sz="2400" b="1" dirty="0" smtClean="0"/>
              <a:t>Programming Models are Increasingly Mismatched with Underlying Hardware Architecture</a:t>
            </a:r>
          </a:p>
          <a:p>
            <a:pPr lvl="1"/>
            <a:r>
              <a:rPr lang="en-US" sz="2000" i="1" dirty="0" smtClean="0"/>
              <a:t>Changes in computer architecture trends/costs</a:t>
            </a:r>
          </a:p>
          <a:p>
            <a:pPr lvl="1"/>
            <a:r>
              <a:rPr lang="en-US" sz="2000" i="1" dirty="0" smtClean="0"/>
              <a:t>Performance and programmability consequences</a:t>
            </a:r>
          </a:p>
          <a:p>
            <a:r>
              <a:rPr lang="en-US" sz="2400" b="1" dirty="0" smtClean="0"/>
              <a:t>Recommendations on where to Reformulate Programming Models for the Future of HPC</a:t>
            </a:r>
          </a:p>
          <a:p>
            <a:pPr lvl="1"/>
            <a:r>
              <a:rPr lang="en-US" sz="2000" i="1" dirty="0" smtClean="0"/>
              <a:t>Emphasis on </a:t>
            </a:r>
            <a:r>
              <a:rPr lang="en-US" sz="2000" b="1" i="1" dirty="0" smtClean="0">
                <a:solidFill>
                  <a:srgbClr val="0000FF"/>
                </a:solidFill>
              </a:rPr>
              <a:t>Performance Portability</a:t>
            </a:r>
          </a:p>
          <a:p>
            <a:pPr lvl="1"/>
            <a:r>
              <a:rPr lang="en-US" sz="2000" i="1" dirty="0" smtClean="0"/>
              <a:t>What to </a:t>
            </a:r>
            <a:r>
              <a:rPr lang="en-US" sz="2000" b="1" i="1" dirty="0" err="1" smtClean="0"/>
              <a:t>virtualize</a:t>
            </a:r>
            <a:endParaRPr lang="en-US" sz="2000" b="1" i="1" dirty="0" smtClean="0"/>
          </a:p>
          <a:p>
            <a:pPr lvl="1"/>
            <a:r>
              <a:rPr lang="en-US" sz="2000" i="1" dirty="0" smtClean="0"/>
              <a:t>What to make more </a:t>
            </a:r>
            <a:r>
              <a:rPr lang="en-US" sz="2000" b="1" i="1" dirty="0" smtClean="0"/>
              <a:t>expressive/visible</a:t>
            </a:r>
          </a:p>
          <a:p>
            <a:pPr lvl="1"/>
            <a:r>
              <a:rPr lang="en-US" sz="2000" i="1" dirty="0" smtClean="0"/>
              <a:t>What to </a:t>
            </a:r>
            <a:r>
              <a:rPr lang="en-US" sz="2000" b="1" i="1" dirty="0" smtClean="0"/>
              <a:t>ignore</a:t>
            </a:r>
            <a:endParaRPr lang="en-US" sz="2000" b="1" i="1" dirty="0"/>
          </a:p>
        </p:txBody>
      </p:sp>
      <p:sp>
        <p:nvSpPr>
          <p:cNvPr id="3" name="Title 2"/>
          <p:cNvSpPr>
            <a:spLocks noGrp="1"/>
          </p:cNvSpPr>
          <p:nvPr>
            <p:ph type="title"/>
          </p:nvPr>
        </p:nvSpPr>
        <p:spPr>
          <a:xfrm>
            <a:off x="247815" y="76200"/>
            <a:ext cx="8750981" cy="769143"/>
          </a:xfrm>
        </p:spPr>
        <p:txBody>
          <a:bodyPr/>
          <a:lstStyle/>
          <a:p>
            <a:r>
              <a:rPr lang="en-US" sz="3200" b="1" dirty="0" smtClean="0">
                <a:effectLst>
                  <a:outerShdw blurRad="50800" dist="38100" dir="2700000">
                    <a:srgbClr val="000000">
                      <a:alpha val="43000"/>
                    </a:srgbClr>
                  </a:outerShdw>
                </a:effectLst>
              </a:rPr>
              <a:t>Effect of Hardware on Programming Models</a:t>
            </a:r>
            <a:endParaRPr lang="en-US" sz="3200" b="1" dirty="0">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34524346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46"/>
            <a:ext cx="8229600" cy="954107"/>
          </a:xfrm>
        </p:spPr>
        <p:txBody>
          <a:bodyPr/>
          <a:lstStyle/>
          <a:p>
            <a:r>
              <a:rPr lang="en-US" sz="2800" b="1" dirty="0" smtClean="0">
                <a:solidFill>
                  <a:srgbClr val="000090"/>
                </a:solidFill>
                <a:latin typeface="Arial Bold"/>
                <a:cs typeface="Arial Bold"/>
              </a:rPr>
              <a:t>The Programming Model is a Reflection of the Underlying </a:t>
            </a:r>
            <a:r>
              <a:rPr lang="en-US" sz="2800" b="1" i="1" dirty="0" smtClean="0">
                <a:solidFill>
                  <a:srgbClr val="000090"/>
                </a:solidFill>
                <a:latin typeface="Arial Bold"/>
                <a:cs typeface="Arial Bold"/>
              </a:rPr>
              <a:t>Abstract </a:t>
            </a:r>
            <a:r>
              <a:rPr lang="en-US" sz="2800" b="1" i="1" dirty="0" smtClean="0">
                <a:latin typeface="Arial Bold"/>
                <a:cs typeface="Arial Bold"/>
              </a:rPr>
              <a:t>Machine Model</a:t>
            </a:r>
            <a:endParaRPr lang="en-US" sz="2800" b="1" i="1" dirty="0">
              <a:solidFill>
                <a:srgbClr val="000090"/>
              </a:solidFill>
              <a:latin typeface="Arial Bold"/>
              <a:cs typeface="Arial Bold"/>
            </a:endParaRPr>
          </a:p>
        </p:txBody>
      </p:sp>
      <p:sp>
        <p:nvSpPr>
          <p:cNvPr id="7" name="Content Placeholder 6"/>
          <p:cNvSpPr>
            <a:spLocks noGrp="1"/>
          </p:cNvSpPr>
          <p:nvPr>
            <p:ph idx="1"/>
          </p:nvPr>
        </p:nvSpPr>
        <p:spPr>
          <a:xfrm>
            <a:off x="177800" y="1130300"/>
            <a:ext cx="5003800" cy="4983163"/>
          </a:xfrm>
        </p:spPr>
        <p:txBody>
          <a:bodyPr>
            <a:normAutofit lnSpcReduction="10000"/>
          </a:bodyPr>
          <a:lstStyle/>
          <a:p>
            <a:r>
              <a:rPr lang="en-US" sz="2000" b="1" dirty="0" smtClean="0">
                <a:solidFill>
                  <a:srgbClr val="000090"/>
                </a:solidFill>
                <a:latin typeface="Arial"/>
                <a:cs typeface="Arial"/>
              </a:rPr>
              <a:t>Equal cost SMP/PRAM model</a:t>
            </a:r>
          </a:p>
          <a:p>
            <a:pPr lvl="1"/>
            <a:r>
              <a:rPr lang="en-US" sz="1800" dirty="0" smtClean="0">
                <a:latin typeface="Arial"/>
                <a:cs typeface="Arial"/>
              </a:rPr>
              <a:t>No notion of non-local access</a:t>
            </a:r>
          </a:p>
          <a:p>
            <a:pPr lvl="1"/>
            <a:r>
              <a:rPr lang="en-US" sz="1800" dirty="0" err="1" smtClean="0">
                <a:latin typeface="Arial"/>
                <a:cs typeface="Arial"/>
              </a:rPr>
              <a:t>int</a:t>
            </a:r>
            <a:r>
              <a:rPr lang="en-US" sz="1800" dirty="0" smtClean="0">
                <a:latin typeface="Arial"/>
                <a:cs typeface="Arial"/>
              </a:rPr>
              <a:t> [</a:t>
            </a:r>
            <a:r>
              <a:rPr lang="en-US" sz="1800" dirty="0" err="1" smtClean="0">
                <a:latin typeface="Arial"/>
                <a:cs typeface="Arial"/>
              </a:rPr>
              <a:t>nx][ny][nz</a:t>
            </a:r>
            <a:r>
              <a:rPr lang="en-US" sz="1800" dirty="0" smtClean="0">
                <a:latin typeface="Arial"/>
                <a:cs typeface="Arial"/>
              </a:rPr>
              <a:t>];</a:t>
            </a:r>
          </a:p>
          <a:p>
            <a:pPr lvl="1"/>
            <a:endParaRPr lang="en-US" sz="1800" dirty="0" smtClean="0">
              <a:latin typeface="Arial"/>
              <a:cs typeface="Arial"/>
            </a:endParaRPr>
          </a:p>
          <a:p>
            <a:r>
              <a:rPr lang="en-US" sz="2000" b="1" dirty="0" smtClean="0">
                <a:solidFill>
                  <a:srgbClr val="000090"/>
                </a:solidFill>
                <a:latin typeface="Arial"/>
                <a:cs typeface="Arial"/>
              </a:rPr>
              <a:t>Cluster: Distributed memory model</a:t>
            </a:r>
          </a:p>
          <a:p>
            <a:pPr lvl="1"/>
            <a:r>
              <a:rPr lang="en-US" sz="1800" dirty="0" smtClean="0">
                <a:latin typeface="Arial"/>
                <a:cs typeface="Arial"/>
              </a:rPr>
              <a:t>No unified memory</a:t>
            </a:r>
          </a:p>
          <a:p>
            <a:pPr lvl="1"/>
            <a:r>
              <a:rPr lang="en-US" sz="1800" dirty="0" err="1" smtClean="0">
                <a:latin typeface="Arial"/>
                <a:cs typeface="Arial"/>
              </a:rPr>
              <a:t>int</a:t>
            </a:r>
            <a:r>
              <a:rPr lang="en-US" sz="1800" dirty="0" smtClean="0">
                <a:latin typeface="Arial"/>
                <a:cs typeface="Arial"/>
              </a:rPr>
              <a:t> [</a:t>
            </a:r>
            <a:r>
              <a:rPr lang="en-US" sz="1800" dirty="0" err="1" smtClean="0">
                <a:latin typeface="Arial"/>
                <a:cs typeface="Arial"/>
              </a:rPr>
              <a:t>localNX][localNY][localNZ</a:t>
            </a:r>
            <a:r>
              <a:rPr lang="en-US" sz="1800" dirty="0" smtClean="0">
                <a:latin typeface="Arial"/>
                <a:cs typeface="Arial"/>
              </a:rPr>
              <a:t>];</a:t>
            </a:r>
          </a:p>
          <a:p>
            <a:pPr lvl="1"/>
            <a:endParaRPr lang="en-US" sz="1800" dirty="0" smtClean="0">
              <a:latin typeface="Arial"/>
              <a:cs typeface="Arial"/>
            </a:endParaRPr>
          </a:p>
          <a:p>
            <a:r>
              <a:rPr lang="en-US" sz="2000" b="1" dirty="0" smtClean="0">
                <a:solidFill>
                  <a:srgbClr val="000090"/>
                </a:solidFill>
                <a:latin typeface="Arial"/>
                <a:cs typeface="Arial"/>
              </a:rPr>
              <a:t>PGAS for horizontal locality</a:t>
            </a:r>
          </a:p>
          <a:p>
            <a:pPr lvl="1"/>
            <a:r>
              <a:rPr lang="en-US" sz="1800" dirty="0" smtClean="0">
                <a:latin typeface="Arial"/>
                <a:cs typeface="Arial"/>
              </a:rPr>
              <a:t>Data is LOCAL or REMOTE</a:t>
            </a:r>
          </a:p>
          <a:p>
            <a:pPr lvl="1"/>
            <a:r>
              <a:rPr lang="en-US" sz="1800" dirty="0" smtClean="0">
                <a:latin typeface="Arial"/>
                <a:cs typeface="Arial"/>
              </a:rPr>
              <a:t>shared [</a:t>
            </a:r>
            <a:r>
              <a:rPr lang="en-US" sz="1800" dirty="0" smtClean="0"/>
              <a:t>Horizontal</a:t>
            </a:r>
            <a:r>
              <a:rPr lang="en-US" sz="1800" dirty="0" smtClean="0">
                <a:latin typeface="Arial"/>
                <a:cs typeface="Arial"/>
              </a:rPr>
              <a:t>] </a:t>
            </a:r>
            <a:r>
              <a:rPr lang="en-US" sz="1800" dirty="0" err="1" smtClean="0">
                <a:latin typeface="Arial"/>
                <a:cs typeface="Arial"/>
              </a:rPr>
              <a:t>int</a:t>
            </a:r>
            <a:r>
              <a:rPr lang="en-US" sz="1800" dirty="0" smtClean="0">
                <a:latin typeface="Arial"/>
                <a:cs typeface="Arial"/>
              </a:rPr>
              <a:t> [</a:t>
            </a:r>
            <a:r>
              <a:rPr lang="en-US" sz="1800" dirty="0" err="1" smtClean="0">
                <a:latin typeface="Arial"/>
                <a:cs typeface="Arial"/>
              </a:rPr>
              <a:t>nx][ny][nz</a:t>
            </a:r>
            <a:r>
              <a:rPr lang="en-US" sz="1800" dirty="0" smtClean="0">
                <a:latin typeface="Arial"/>
                <a:cs typeface="Arial"/>
              </a:rPr>
              <a:t>];</a:t>
            </a:r>
          </a:p>
          <a:p>
            <a:endParaRPr lang="en-US" sz="2000" dirty="0" smtClean="0">
              <a:latin typeface="Arial"/>
              <a:cs typeface="Arial"/>
            </a:endParaRPr>
          </a:p>
          <a:p>
            <a:r>
              <a:rPr lang="en-US" sz="2000" b="1" dirty="0" smtClean="0">
                <a:solidFill>
                  <a:srgbClr val="000090"/>
                </a:solidFill>
                <a:latin typeface="Arial"/>
                <a:cs typeface="Arial"/>
              </a:rPr>
              <a:t>HPGAS for vertical data movement</a:t>
            </a:r>
          </a:p>
          <a:p>
            <a:pPr lvl="1"/>
            <a:r>
              <a:rPr lang="en-US" sz="1800" dirty="0" smtClean="0">
                <a:latin typeface="Arial"/>
                <a:cs typeface="Arial"/>
              </a:rPr>
              <a:t>Depth of hierarchy also matters now</a:t>
            </a:r>
          </a:p>
          <a:p>
            <a:pPr lvl="1"/>
            <a:r>
              <a:rPr lang="en-US" sz="1800" dirty="0" smtClean="0">
                <a:latin typeface="Arial"/>
                <a:cs typeface="Arial"/>
              </a:rPr>
              <a:t>shared [</a:t>
            </a:r>
            <a:r>
              <a:rPr lang="en-US" sz="1800" dirty="0" err="1" smtClean="0"/>
              <a:t>Vertical</a:t>
            </a:r>
            <a:r>
              <a:rPr lang="en-US" sz="1800" dirty="0" err="1" smtClean="0">
                <a:latin typeface="Arial"/>
                <a:cs typeface="Arial"/>
              </a:rPr>
              <a:t>][Horizontal</a:t>
            </a:r>
            <a:r>
              <a:rPr lang="en-US" sz="1800" dirty="0" smtClean="0">
                <a:latin typeface="Arial"/>
                <a:cs typeface="Arial"/>
              </a:rPr>
              <a:t>] </a:t>
            </a:r>
            <a:r>
              <a:rPr lang="en-US" sz="1800" dirty="0" err="1" smtClean="0">
                <a:latin typeface="Arial"/>
                <a:cs typeface="Arial"/>
              </a:rPr>
              <a:t>int</a:t>
            </a:r>
            <a:r>
              <a:rPr lang="en-US" sz="1800" dirty="0" smtClean="0">
                <a:latin typeface="Arial"/>
                <a:cs typeface="Arial"/>
              </a:rPr>
              <a:t> [</a:t>
            </a:r>
            <a:r>
              <a:rPr lang="en-US" sz="1800" dirty="0" err="1" smtClean="0">
                <a:latin typeface="Arial"/>
                <a:cs typeface="Arial"/>
              </a:rPr>
              <a:t>x][y][z</a:t>
            </a:r>
            <a:r>
              <a:rPr lang="en-US" sz="1800" dirty="0" smtClean="0">
                <a:latin typeface="Arial"/>
                <a:cs typeface="Arial"/>
              </a:rPr>
              <a:t>];?</a:t>
            </a:r>
          </a:p>
        </p:txBody>
      </p:sp>
      <p:sp>
        <p:nvSpPr>
          <p:cNvPr id="5" name="Slide Number Placeholder 4"/>
          <p:cNvSpPr>
            <a:spLocks noGrp="1"/>
          </p:cNvSpPr>
          <p:nvPr>
            <p:ph type="sldNum" sz="quarter" idx="4294967295"/>
          </p:nvPr>
        </p:nvSpPr>
        <p:spPr>
          <a:xfrm>
            <a:off x="534193" y="6516711"/>
            <a:ext cx="760413" cy="265089"/>
          </a:xfrm>
          <a:prstGeom prst="rect">
            <a:avLst/>
          </a:prstGeom>
        </p:spPr>
        <p:txBody>
          <a:bodyPr/>
          <a:lstStyle/>
          <a:p>
            <a:pPr>
              <a:defRPr/>
            </a:pPr>
            <a:fld id="{F75439F4-4CA7-6743-AE2B-08EEDE3CECE0}" type="slidenum">
              <a:rPr lang="en-US" smtClean="0"/>
              <a:pPr>
                <a:defRPr/>
              </a:pPr>
              <a:t>13</a:t>
            </a:fld>
            <a:endParaRPr lang="en-US"/>
          </a:p>
        </p:txBody>
      </p:sp>
      <p:pic>
        <p:nvPicPr>
          <p:cNvPr id="10" name="Picture 9"/>
          <p:cNvPicPr>
            <a:picLocks noChangeAspect="1"/>
          </p:cNvPicPr>
          <p:nvPr/>
        </p:nvPicPr>
        <p:blipFill>
          <a:blip r:embed="rId3"/>
          <a:stretch>
            <a:fillRect/>
          </a:stretch>
        </p:blipFill>
        <p:spPr>
          <a:xfrm>
            <a:off x="4533900" y="1073150"/>
            <a:ext cx="2108200" cy="1274565"/>
          </a:xfrm>
          <a:prstGeom prst="rect">
            <a:avLst/>
          </a:prstGeom>
        </p:spPr>
      </p:pic>
      <p:pic>
        <p:nvPicPr>
          <p:cNvPr id="11" name="Picture 10"/>
          <p:cNvPicPr>
            <a:picLocks noChangeAspect="1"/>
          </p:cNvPicPr>
          <p:nvPr/>
        </p:nvPicPr>
        <p:blipFill>
          <a:blip r:embed="rId4"/>
          <a:stretch>
            <a:fillRect/>
          </a:stretch>
        </p:blipFill>
        <p:spPr>
          <a:xfrm>
            <a:off x="6478016" y="2298700"/>
            <a:ext cx="2665984" cy="1625600"/>
          </a:xfrm>
          <a:prstGeom prst="rect">
            <a:avLst/>
          </a:prstGeom>
        </p:spPr>
      </p:pic>
      <p:pic>
        <p:nvPicPr>
          <p:cNvPr id="12" name="Picture 11"/>
          <p:cNvPicPr>
            <a:picLocks noChangeAspect="1"/>
          </p:cNvPicPr>
          <p:nvPr/>
        </p:nvPicPr>
        <p:blipFill>
          <a:blip r:embed="rId5"/>
          <a:stretch>
            <a:fillRect/>
          </a:stretch>
        </p:blipFill>
        <p:spPr>
          <a:xfrm>
            <a:off x="4419806" y="3641986"/>
            <a:ext cx="2209594" cy="1399914"/>
          </a:xfrm>
          <a:prstGeom prst="rect">
            <a:avLst/>
          </a:prstGeom>
        </p:spPr>
      </p:pic>
      <p:pic>
        <p:nvPicPr>
          <p:cNvPr id="40" name="Picture 39"/>
          <p:cNvPicPr>
            <a:picLocks noChangeAspect="1"/>
          </p:cNvPicPr>
          <p:nvPr/>
        </p:nvPicPr>
        <p:blipFill>
          <a:blip r:embed="rId6"/>
          <a:stretch>
            <a:fillRect/>
          </a:stretch>
        </p:blipFill>
        <p:spPr>
          <a:xfrm>
            <a:off x="6553200" y="5016500"/>
            <a:ext cx="2437755" cy="1644650"/>
          </a:xfrm>
          <a:prstGeom prst="rect">
            <a:avLst/>
          </a:prstGeom>
        </p:spPr>
      </p:pic>
    </p:spTree>
    <p:extLst>
      <p:ext uri="{BB962C8B-B14F-4D97-AF65-F5344CB8AC3E}">
        <p14:creationId xmlns:p14="http://schemas.microsoft.com/office/powerpoint/2010/main" val="4232319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35" y="135673"/>
            <a:ext cx="8038701" cy="646331"/>
          </a:xfrm>
        </p:spPr>
        <p:txBody>
          <a:bodyPr/>
          <a:lstStyle/>
          <a:p>
            <a:r>
              <a:rPr lang="en-US" sz="3200" b="1" dirty="0" smtClean="0">
                <a:solidFill>
                  <a:schemeClr val="tx1"/>
                </a:solidFill>
              </a:rPr>
              <a:t>Abstract </a:t>
            </a:r>
            <a:r>
              <a:rPr lang="en-US" sz="3200" b="1" dirty="0" smtClean="0">
                <a:solidFill>
                  <a:schemeClr val="tx1"/>
                </a:solidFill>
              </a:rPr>
              <a:t>Machine </a:t>
            </a:r>
            <a:r>
              <a:rPr lang="en-US" sz="3200" b="1" dirty="0" smtClean="0">
                <a:solidFill>
                  <a:schemeClr val="tx1"/>
                </a:solidFill>
              </a:rPr>
              <a:t>Models</a:t>
            </a:r>
            <a:endParaRPr lang="en-US" sz="3200" b="1" dirty="0">
              <a:solidFill>
                <a:schemeClr val="tx1"/>
              </a:solidFill>
            </a:endParaRPr>
          </a:p>
        </p:txBody>
      </p:sp>
      <p:sp>
        <p:nvSpPr>
          <p:cNvPr id="3" name="Content Placeholder 2"/>
          <p:cNvSpPr>
            <a:spLocks noGrp="1"/>
          </p:cNvSpPr>
          <p:nvPr>
            <p:ph idx="1"/>
          </p:nvPr>
        </p:nvSpPr>
        <p:spPr>
          <a:xfrm>
            <a:off x="554183" y="941296"/>
            <a:ext cx="8208817" cy="5580530"/>
          </a:xfrm>
        </p:spPr>
        <p:txBody>
          <a:bodyPr>
            <a:normAutofit/>
          </a:bodyPr>
          <a:lstStyle/>
          <a:p>
            <a:pPr>
              <a:buNone/>
            </a:pPr>
            <a:r>
              <a:rPr lang="en-US" sz="2400" b="1" dirty="0" smtClean="0">
                <a:solidFill>
                  <a:srgbClr val="000000"/>
                </a:solidFill>
              </a:rPr>
              <a:t>Definition: </a:t>
            </a:r>
            <a:r>
              <a:rPr lang="en-US" sz="2400" b="1" i="1" dirty="0" smtClean="0">
                <a:solidFill>
                  <a:srgbClr val="000000"/>
                </a:solidFill>
              </a:rPr>
              <a:t>An Abstract Machine model represents the machine attributes that will be important to reasoning about code performance</a:t>
            </a:r>
          </a:p>
          <a:p>
            <a:pPr>
              <a:buNone/>
            </a:pPr>
            <a:endParaRPr lang="en-US" b="1" dirty="0" smtClean="0">
              <a:solidFill>
                <a:srgbClr val="000000"/>
              </a:solidFill>
            </a:endParaRPr>
          </a:p>
          <a:p>
            <a:pPr marL="307682" indent="-307682">
              <a:buFont typeface="Arial"/>
              <a:buChar char="•"/>
            </a:pPr>
            <a:r>
              <a:rPr lang="en-US" sz="2162" dirty="0" smtClean="0"/>
              <a:t>Enables </a:t>
            </a:r>
            <a:r>
              <a:rPr lang="en-US" sz="2162" dirty="0"/>
              <a:t>us to reason about how to map algorithm onto underlying machine </a:t>
            </a:r>
            <a:r>
              <a:rPr lang="en-US" sz="2162" dirty="0" smtClean="0"/>
              <a:t>architecture</a:t>
            </a:r>
          </a:p>
          <a:p>
            <a:pPr marL="307682" indent="-307682">
              <a:buFont typeface="Arial"/>
              <a:buChar char="•"/>
            </a:pPr>
            <a:endParaRPr lang="en-US" sz="2162" dirty="0" smtClean="0"/>
          </a:p>
          <a:p>
            <a:pPr marL="307682" indent="-307682">
              <a:buFont typeface="Arial"/>
              <a:buChar char="•"/>
            </a:pPr>
            <a:r>
              <a:rPr lang="en-US" sz="2162" dirty="0" smtClean="0"/>
              <a:t>Enables </a:t>
            </a:r>
            <a:r>
              <a:rPr lang="en-US" sz="2162" dirty="0"/>
              <a:t>us to reason about </a:t>
            </a:r>
            <a:r>
              <a:rPr lang="en-US" sz="2162" dirty="0" smtClean="0"/>
              <a:t>power/performance </a:t>
            </a:r>
            <a:r>
              <a:rPr lang="en-US" sz="2162" dirty="0"/>
              <a:t>trade-offs for different algorithm or </a:t>
            </a:r>
            <a:r>
              <a:rPr lang="en-US" sz="2162" dirty="0" smtClean="0"/>
              <a:t>execution model choices</a:t>
            </a:r>
          </a:p>
          <a:p>
            <a:pPr marL="307682" indent="-307682">
              <a:buFont typeface="Arial"/>
              <a:buChar char="•"/>
            </a:pPr>
            <a:endParaRPr lang="en-US" sz="2162" dirty="0" smtClean="0"/>
          </a:p>
          <a:p>
            <a:pPr marL="307682" indent="-307682">
              <a:buFont typeface="Arial"/>
              <a:buChar char="•"/>
            </a:pPr>
            <a:r>
              <a:rPr lang="en-US" sz="2162" dirty="0"/>
              <a:t>Want model to be as simple as possible, but not neglect any aspects of the machine that are important for </a:t>
            </a:r>
            <a:r>
              <a:rPr lang="en-US" sz="2162" dirty="0" smtClean="0"/>
              <a:t>performance</a:t>
            </a:r>
          </a:p>
          <a:p>
            <a:pPr marL="307682" indent="-307682">
              <a:buNone/>
            </a:pPr>
            <a:endParaRPr lang="en-US" sz="2162" dirty="0" smtClean="0"/>
          </a:p>
        </p:txBody>
      </p:sp>
    </p:spTree>
    <p:extLst>
      <p:ext uri="{BB962C8B-B14F-4D97-AF65-F5344CB8AC3E}">
        <p14:creationId xmlns:p14="http://schemas.microsoft.com/office/powerpoint/2010/main" val="2065932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800"/>
            <a:ext cx="8229600" cy="830997"/>
          </a:xfrm>
        </p:spPr>
        <p:txBody>
          <a:bodyPr/>
          <a:lstStyle/>
          <a:p>
            <a:r>
              <a:rPr lang="en-US" sz="2800" b="1" dirty="0" smtClean="0">
                <a:effectLst>
                  <a:outerShdw blurRad="50800" dist="38100" dir="2700000">
                    <a:srgbClr val="000000">
                      <a:alpha val="43000"/>
                    </a:srgbClr>
                  </a:outerShdw>
                </a:effectLst>
              </a:rPr>
              <a:t>Notional Multi-Scale </a:t>
            </a:r>
            <a:r>
              <a:rPr lang="en-US" sz="2800" b="1" dirty="0" smtClean="0">
                <a:effectLst>
                  <a:outerShdw blurRad="50800" dist="38100" dir="2700000">
                    <a:srgbClr val="000000">
                      <a:alpha val="43000"/>
                    </a:srgbClr>
                  </a:outerShdw>
                </a:effectLst>
              </a:rPr>
              <a:t>Machine </a:t>
            </a:r>
            <a:r>
              <a:rPr lang="en-US" sz="2800" b="1" dirty="0" smtClean="0">
                <a:effectLst>
                  <a:outerShdw blurRad="50800" dist="38100" dir="2700000">
                    <a:srgbClr val="000000">
                      <a:alpha val="43000"/>
                    </a:srgbClr>
                  </a:outerShdw>
                </a:effectLst>
              </a:rPr>
              <a:t>Model</a:t>
            </a:r>
            <a:r>
              <a:rPr lang="en-US" sz="2800" b="1" dirty="0" smtClean="0"/>
              <a:t/>
            </a:r>
            <a:br>
              <a:rPr lang="en-US" sz="2800" b="1" dirty="0" smtClean="0"/>
            </a:br>
            <a:r>
              <a:rPr lang="en-US" sz="2000" i="1" dirty="0" smtClean="0"/>
              <a:t>(what do we need to reason about when designing a new code?)</a:t>
            </a:r>
            <a:endParaRPr lang="en-US" sz="2800" i="1" dirty="0"/>
          </a:p>
        </p:txBody>
      </p:sp>
      <p:pic>
        <p:nvPicPr>
          <p:cNvPr id="5" name="Picture 6"/>
          <p:cNvPicPr>
            <a:picLocks noChangeAspect="1" noChangeArrowheads="1"/>
          </p:cNvPicPr>
          <p:nvPr/>
        </p:nvPicPr>
        <p:blipFill>
          <a:blip r:embed="rId2"/>
          <a:srcRect/>
          <a:stretch>
            <a:fillRect/>
          </a:stretch>
        </p:blipFill>
        <p:spPr bwMode="auto">
          <a:xfrm>
            <a:off x="277091" y="1143000"/>
            <a:ext cx="2311400" cy="2568575"/>
          </a:xfrm>
          <a:prstGeom prst="rect">
            <a:avLst/>
          </a:prstGeom>
          <a:noFill/>
          <a:ln w="9525">
            <a:noFill/>
            <a:miter lim="800000"/>
            <a:headEnd/>
            <a:tailEnd/>
          </a:ln>
        </p:spPr>
      </p:pic>
      <p:pic>
        <p:nvPicPr>
          <p:cNvPr id="6" name="Picture 5"/>
          <p:cNvPicPr>
            <a:picLocks noChangeAspect="1"/>
          </p:cNvPicPr>
          <p:nvPr/>
        </p:nvPicPr>
        <p:blipFill>
          <a:blip r:embed="rId3">
            <a:clrChange>
              <a:clrFrom>
                <a:srgbClr val="FBFBFB"/>
              </a:clrFrom>
              <a:clrTo>
                <a:srgbClr val="FBFBFB">
                  <a:alpha val="0"/>
                </a:srgbClr>
              </a:clrTo>
            </a:clrChange>
          </a:blip>
          <a:stretch>
            <a:fillRect/>
          </a:stretch>
        </p:blipFill>
        <p:spPr>
          <a:xfrm>
            <a:off x="6425656" y="1277471"/>
            <a:ext cx="2441253" cy="2477022"/>
          </a:xfrm>
          <a:prstGeom prst="rect">
            <a:avLst/>
          </a:prstGeom>
        </p:spPr>
      </p:pic>
      <p:grpSp>
        <p:nvGrpSpPr>
          <p:cNvPr id="2" name="Group 127"/>
          <p:cNvGrpSpPr/>
          <p:nvPr/>
        </p:nvGrpSpPr>
        <p:grpSpPr>
          <a:xfrm>
            <a:off x="3255820" y="1143000"/>
            <a:ext cx="2823519" cy="2590800"/>
            <a:chOff x="3477529" y="1447800"/>
            <a:chExt cx="3105871" cy="2936240"/>
          </a:xfrm>
        </p:grpSpPr>
        <p:grpSp>
          <p:nvGrpSpPr>
            <p:cNvPr id="3" name="Group 40"/>
            <p:cNvGrpSpPr/>
            <p:nvPr/>
          </p:nvGrpSpPr>
          <p:grpSpPr>
            <a:xfrm>
              <a:off x="3477529" y="1447800"/>
              <a:ext cx="1341120" cy="1295400"/>
              <a:chOff x="457200" y="1752600"/>
              <a:chExt cx="2819400" cy="2819400"/>
            </a:xfrm>
          </p:grpSpPr>
          <p:sp>
            <p:nvSpPr>
              <p:cNvPr id="102" name="Rectangle 101"/>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ounded Rectangle 106"/>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ounded Rectangle 108"/>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ounded Rectangle 110"/>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ounded Rectangle 113"/>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ounded Rectangle 114"/>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ounded Rectangle 115"/>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ounded Rectangle 116"/>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ounded Rectangle 118"/>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ounded Rectangle 119"/>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ounded Rectangle 120"/>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ounded Rectangle 121"/>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ounded Rectangle 122"/>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le 123"/>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ounded Rectangle 124"/>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ounded Rectangle 125"/>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ounded Rectangle 126"/>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1"/>
            <p:cNvGrpSpPr/>
            <p:nvPr/>
          </p:nvGrpSpPr>
          <p:grpSpPr>
            <a:xfrm>
              <a:off x="5237749" y="1447800"/>
              <a:ext cx="1341120" cy="1295400"/>
              <a:chOff x="457200" y="1752600"/>
              <a:chExt cx="2819400" cy="2819400"/>
            </a:xfrm>
          </p:grpSpPr>
          <p:sp>
            <p:nvSpPr>
              <p:cNvPr id="76" name="Rectangle 75"/>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85"/>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ed Rectangle 98"/>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Left-Right Arrow 9"/>
            <p:cNvSpPr/>
            <p:nvPr/>
          </p:nvSpPr>
          <p:spPr>
            <a:xfrm>
              <a:off x="4818649" y="2042984"/>
              <a:ext cx="419100" cy="245075"/>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8" name="Group 69"/>
            <p:cNvGrpSpPr/>
            <p:nvPr/>
          </p:nvGrpSpPr>
          <p:grpSpPr>
            <a:xfrm>
              <a:off x="3482060" y="3088640"/>
              <a:ext cx="1341120" cy="1295400"/>
              <a:chOff x="457200" y="1752600"/>
              <a:chExt cx="2819400" cy="2819400"/>
            </a:xfrm>
          </p:grpSpPr>
          <p:sp>
            <p:nvSpPr>
              <p:cNvPr id="50" name="Rectangle 49"/>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ounded Rectangle 71"/>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96"/>
            <p:cNvGrpSpPr/>
            <p:nvPr/>
          </p:nvGrpSpPr>
          <p:grpSpPr>
            <a:xfrm>
              <a:off x="5242280" y="3088640"/>
              <a:ext cx="1341120" cy="1295400"/>
              <a:chOff x="457200" y="1752600"/>
              <a:chExt cx="2819400" cy="2819400"/>
            </a:xfrm>
          </p:grpSpPr>
          <p:sp>
            <p:nvSpPr>
              <p:cNvPr id="24" name="Rectangle 23"/>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Left-Right Arrow 12"/>
            <p:cNvSpPr/>
            <p:nvPr/>
          </p:nvSpPr>
          <p:spPr>
            <a:xfrm>
              <a:off x="4823180" y="3683824"/>
              <a:ext cx="419100" cy="245075"/>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Left-Right Arrow 17"/>
            <p:cNvSpPr/>
            <p:nvPr/>
          </p:nvSpPr>
          <p:spPr>
            <a:xfrm rot="16200000">
              <a:off x="5696940" y="2823828"/>
              <a:ext cx="431800" cy="237867"/>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9" name="Left-Right Arrow 18"/>
            <p:cNvSpPr/>
            <p:nvPr/>
          </p:nvSpPr>
          <p:spPr>
            <a:xfrm rot="16200000">
              <a:off x="3922749" y="2751862"/>
              <a:ext cx="431800" cy="237867"/>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sp>
        <p:nvSpPr>
          <p:cNvPr id="129" name="Rounded Rectangle 128"/>
          <p:cNvSpPr/>
          <p:nvPr/>
        </p:nvSpPr>
        <p:spPr bwMode="auto">
          <a:xfrm>
            <a:off x="3308826" y="1216640"/>
            <a:ext cx="201221" cy="195303"/>
          </a:xfrm>
          <a:prstGeom prst="roundRect">
            <a:avLst/>
          </a:prstGeom>
          <a:noFill/>
          <a:ln w="50800" cap="flat" cmpd="sng" algn="ctr">
            <a:solidFill>
              <a:schemeClr val="accent2"/>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
        <p:nvSpPr>
          <p:cNvPr id="130" name="Rounded Rectangle 129"/>
          <p:cNvSpPr/>
          <p:nvPr/>
        </p:nvSpPr>
        <p:spPr bwMode="auto">
          <a:xfrm>
            <a:off x="75870" y="1008529"/>
            <a:ext cx="2840182" cy="2756647"/>
          </a:xfrm>
          <a:prstGeom prst="roundRect">
            <a:avLst/>
          </a:prstGeom>
          <a:noFill/>
          <a:ln w="50800" cap="flat" cmpd="sng" algn="ctr">
            <a:solidFill>
              <a:schemeClr val="accent2"/>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
        <p:nvSpPr>
          <p:cNvPr id="131" name="Rounded Rectangle 130"/>
          <p:cNvSpPr/>
          <p:nvPr/>
        </p:nvSpPr>
        <p:spPr bwMode="auto">
          <a:xfrm>
            <a:off x="3036568" y="952390"/>
            <a:ext cx="3255818" cy="2958353"/>
          </a:xfrm>
          <a:prstGeom prst="roundRect">
            <a:avLst/>
          </a:prstGeom>
          <a:noFill/>
          <a:ln w="50800" cap="flat" cmpd="sng" algn="ctr">
            <a:solidFill>
              <a:schemeClr val="accent1"/>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
        <p:nvSpPr>
          <p:cNvPr id="147" name="Rounded Rectangle 146"/>
          <p:cNvSpPr/>
          <p:nvPr/>
        </p:nvSpPr>
        <p:spPr>
          <a:xfrm>
            <a:off x="3302000" y="11430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ounded Rectangle 131"/>
          <p:cNvSpPr/>
          <p:nvPr/>
        </p:nvSpPr>
        <p:spPr bwMode="auto">
          <a:xfrm>
            <a:off x="6654905" y="1949823"/>
            <a:ext cx="443975" cy="403412"/>
          </a:xfrm>
          <a:prstGeom prst="roundRect">
            <a:avLst/>
          </a:prstGeom>
          <a:noFill/>
          <a:ln w="50800" cap="flat" cmpd="sng" algn="ctr">
            <a:solidFill>
              <a:schemeClr val="accent1"/>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cxnSp>
        <p:nvCxnSpPr>
          <p:cNvPr id="134" name="Straight Connector 133"/>
          <p:cNvCxnSpPr/>
          <p:nvPr/>
        </p:nvCxnSpPr>
        <p:spPr bwMode="auto">
          <a:xfrm>
            <a:off x="6165274" y="1075766"/>
            <a:ext cx="900545" cy="874059"/>
          </a:xfrm>
          <a:prstGeom prst="line">
            <a:avLst/>
          </a:prstGeom>
          <a:ln w="50800">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bwMode="auto">
          <a:xfrm flipV="1">
            <a:off x="6234545" y="2353235"/>
            <a:ext cx="762000" cy="1344706"/>
          </a:xfrm>
          <a:prstGeom prst="line">
            <a:avLst/>
          </a:prstGeom>
          <a:ln w="50800">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138545" y="4034117"/>
            <a:ext cx="2999342" cy="2231358"/>
          </a:xfrm>
          <a:prstGeom prst="rect">
            <a:avLst/>
          </a:prstGeom>
          <a:noFill/>
        </p:spPr>
        <p:txBody>
          <a:bodyPr wrap="square" lIns="91418" tIns="45709" rIns="91418" bIns="45709" rtlCol="0">
            <a:spAutoFit/>
          </a:bodyPr>
          <a:lstStyle/>
          <a:p>
            <a:r>
              <a:rPr lang="en-US" sz="1600" b="1" dirty="0" smtClean="0"/>
              <a:t>Cores</a:t>
            </a:r>
            <a:endParaRPr lang="en-US" sz="1300" b="1" dirty="0" smtClean="0"/>
          </a:p>
          <a:p>
            <a:pPr lvl="1">
              <a:buFont typeface="Arial"/>
              <a:buChar char="•"/>
            </a:pPr>
            <a:r>
              <a:rPr lang="en-US" sz="1300" dirty="0" smtClean="0"/>
              <a:t>How Many</a:t>
            </a:r>
          </a:p>
          <a:p>
            <a:pPr lvl="1">
              <a:buFont typeface="Arial"/>
              <a:buChar char="•"/>
            </a:pPr>
            <a:r>
              <a:rPr lang="en-US" sz="1300" dirty="0" smtClean="0"/>
              <a:t>Heterogeneous</a:t>
            </a:r>
          </a:p>
          <a:p>
            <a:pPr lvl="1">
              <a:buFont typeface="Arial"/>
              <a:buChar char="•"/>
            </a:pPr>
            <a:r>
              <a:rPr lang="en-US" sz="1300" dirty="0" smtClean="0"/>
              <a:t>SIMD Width</a:t>
            </a:r>
          </a:p>
          <a:p>
            <a:r>
              <a:rPr lang="en-US" sz="1600" b="1" dirty="0" smtClean="0"/>
              <a:t>Network on Chip (</a:t>
            </a:r>
            <a:r>
              <a:rPr lang="en-US" sz="1600" b="1" dirty="0" err="1" smtClean="0"/>
              <a:t>NoC</a:t>
            </a:r>
            <a:r>
              <a:rPr lang="en-US" sz="1600" b="1" dirty="0" smtClean="0"/>
              <a:t>)</a:t>
            </a:r>
          </a:p>
          <a:p>
            <a:pPr lvl="1">
              <a:buFont typeface="Arial"/>
              <a:buChar char="•"/>
            </a:pPr>
            <a:r>
              <a:rPr lang="en-US" sz="1300" dirty="0" smtClean="0"/>
              <a:t>Are they equidistant or </a:t>
            </a:r>
          </a:p>
          <a:p>
            <a:pPr lvl="1">
              <a:buFont typeface="Arial"/>
              <a:buChar char="•"/>
            </a:pPr>
            <a:r>
              <a:rPr lang="en-US" sz="1300" dirty="0" smtClean="0"/>
              <a:t>Constrained </a:t>
            </a:r>
            <a:r>
              <a:rPr lang="en-US" sz="1300" dirty="0"/>
              <a:t>Topology (2D)</a:t>
            </a:r>
            <a:endParaRPr lang="en-US" sz="1300" i="1" dirty="0" smtClean="0"/>
          </a:p>
          <a:p>
            <a:r>
              <a:rPr lang="en-US" sz="1600" b="1" dirty="0" smtClean="0"/>
              <a:t>On-Chip Memory Hierarchy</a:t>
            </a:r>
          </a:p>
          <a:p>
            <a:pPr lvl="1">
              <a:buFont typeface="Arial"/>
              <a:buChar char="•"/>
            </a:pPr>
            <a:r>
              <a:rPr lang="en-US" sz="1300" dirty="0" smtClean="0"/>
              <a:t>Automatic or Scratchpad?</a:t>
            </a:r>
          </a:p>
          <a:p>
            <a:pPr lvl="1">
              <a:buFont typeface="Arial"/>
              <a:buChar char="•"/>
            </a:pPr>
            <a:r>
              <a:rPr lang="en-US" sz="1300" dirty="0" smtClean="0"/>
              <a:t>Memory coherency method?</a:t>
            </a:r>
            <a:endParaRPr lang="en-US" sz="1300" dirty="0"/>
          </a:p>
        </p:txBody>
      </p:sp>
      <p:sp>
        <p:nvSpPr>
          <p:cNvPr id="148" name="Rounded Rectangle 147"/>
          <p:cNvSpPr/>
          <p:nvPr/>
        </p:nvSpPr>
        <p:spPr>
          <a:xfrm>
            <a:off x="3759200" y="11303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ounded Rectangle 148"/>
          <p:cNvSpPr/>
          <p:nvPr/>
        </p:nvSpPr>
        <p:spPr>
          <a:xfrm>
            <a:off x="3302000" y="16002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ounded Rectangle 149"/>
          <p:cNvSpPr/>
          <p:nvPr/>
        </p:nvSpPr>
        <p:spPr>
          <a:xfrm>
            <a:off x="3759200" y="16002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3117273" y="4034119"/>
            <a:ext cx="2999342" cy="2431413"/>
          </a:xfrm>
          <a:prstGeom prst="rect">
            <a:avLst/>
          </a:prstGeom>
          <a:noFill/>
        </p:spPr>
        <p:txBody>
          <a:bodyPr wrap="square" lIns="91418" tIns="45709" rIns="91418" bIns="45709" rtlCol="0">
            <a:spAutoFit/>
          </a:bodyPr>
          <a:lstStyle/>
          <a:p>
            <a:r>
              <a:rPr lang="en-US" sz="1600" b="1" dirty="0" smtClean="0">
                <a:solidFill>
                  <a:srgbClr val="000000"/>
                </a:solidFill>
              </a:rPr>
              <a:t>Node Topology</a:t>
            </a:r>
          </a:p>
          <a:p>
            <a:pPr lvl="1">
              <a:buFont typeface="Arial"/>
              <a:buChar char="•"/>
            </a:pPr>
            <a:r>
              <a:rPr lang="en-US" sz="1300" dirty="0" smtClean="0">
                <a:solidFill>
                  <a:srgbClr val="000000"/>
                </a:solidFill>
              </a:rPr>
              <a:t>NUMA or Flat?</a:t>
            </a:r>
          </a:p>
          <a:p>
            <a:pPr lvl="1">
              <a:buFont typeface="Arial"/>
              <a:buChar char="•"/>
            </a:pPr>
            <a:r>
              <a:rPr lang="en-US" sz="1300" dirty="0" smtClean="0">
                <a:solidFill>
                  <a:srgbClr val="000000"/>
                </a:solidFill>
              </a:rPr>
              <a:t>Topology </a:t>
            </a:r>
            <a:r>
              <a:rPr lang="en-US" sz="1300" dirty="0">
                <a:solidFill>
                  <a:srgbClr val="000000"/>
                </a:solidFill>
              </a:rPr>
              <a:t>may be important</a:t>
            </a:r>
          </a:p>
          <a:p>
            <a:pPr lvl="1">
              <a:buFont typeface="Arial"/>
              <a:buChar char="•"/>
            </a:pPr>
            <a:r>
              <a:rPr lang="en-US" sz="1300" dirty="0">
                <a:solidFill>
                  <a:srgbClr val="000000"/>
                </a:solidFill>
              </a:rPr>
              <a:t>Or perhaps just distance</a:t>
            </a:r>
          </a:p>
          <a:p>
            <a:r>
              <a:rPr lang="en-US" sz="1600" b="1" dirty="0">
                <a:solidFill>
                  <a:srgbClr val="000000"/>
                </a:solidFill>
              </a:rPr>
              <a:t>Memory</a:t>
            </a:r>
            <a:endParaRPr lang="en-US" sz="1300" b="1" dirty="0" smtClean="0">
              <a:solidFill>
                <a:srgbClr val="000000"/>
              </a:solidFill>
            </a:endParaRPr>
          </a:p>
          <a:p>
            <a:pPr lvl="1">
              <a:buFont typeface="Arial"/>
              <a:buChar char="•"/>
            </a:pPr>
            <a:r>
              <a:rPr lang="en-US" sz="1300" dirty="0" smtClean="0">
                <a:solidFill>
                  <a:srgbClr val="000000"/>
                </a:solidFill>
              </a:rPr>
              <a:t>Nonvolatile / multi-tiered?</a:t>
            </a:r>
          </a:p>
          <a:p>
            <a:pPr lvl="1">
              <a:buFont typeface="Arial"/>
              <a:buChar char="•"/>
            </a:pPr>
            <a:r>
              <a:rPr lang="en-US" sz="1300" dirty="0">
                <a:solidFill>
                  <a:srgbClr val="000000"/>
                </a:solidFill>
              </a:rPr>
              <a:t>Intelligence in memory (or not)</a:t>
            </a:r>
          </a:p>
          <a:p>
            <a:r>
              <a:rPr lang="en-US" sz="1600" b="1" dirty="0" smtClean="0">
                <a:solidFill>
                  <a:srgbClr val="000000"/>
                </a:solidFill>
              </a:rPr>
              <a:t>Fault Model for Node</a:t>
            </a:r>
          </a:p>
          <a:p>
            <a:pPr lvl="1">
              <a:buFont typeface="Arial"/>
              <a:buChar char="•"/>
            </a:pPr>
            <a:r>
              <a:rPr lang="en-US" sz="1300" dirty="0" smtClean="0">
                <a:solidFill>
                  <a:srgbClr val="000000"/>
                </a:solidFill>
              </a:rPr>
              <a:t> FIT rates, Kinds </a:t>
            </a:r>
            <a:r>
              <a:rPr lang="en-US" sz="1300" dirty="0">
                <a:solidFill>
                  <a:srgbClr val="000000"/>
                </a:solidFill>
              </a:rPr>
              <a:t>of </a:t>
            </a:r>
            <a:r>
              <a:rPr lang="en-US" sz="1300" dirty="0" smtClean="0">
                <a:solidFill>
                  <a:srgbClr val="000000"/>
                </a:solidFill>
              </a:rPr>
              <a:t>faults</a:t>
            </a:r>
          </a:p>
          <a:p>
            <a:pPr lvl="1">
              <a:buFont typeface="Arial"/>
              <a:buChar char="•"/>
            </a:pPr>
            <a:r>
              <a:rPr lang="en-US" sz="1300" dirty="0" smtClean="0">
                <a:solidFill>
                  <a:srgbClr val="000000"/>
                </a:solidFill>
              </a:rPr>
              <a:t> Granularity </a:t>
            </a:r>
            <a:r>
              <a:rPr lang="en-US" sz="1300" dirty="0">
                <a:solidFill>
                  <a:srgbClr val="000000"/>
                </a:solidFill>
              </a:rPr>
              <a:t>of faults/recovery</a:t>
            </a:r>
          </a:p>
          <a:p>
            <a:pPr lvl="1">
              <a:buFont typeface="Arial"/>
              <a:buChar char="•"/>
            </a:pPr>
            <a:endParaRPr lang="en-US" sz="1300" dirty="0">
              <a:solidFill>
                <a:srgbClr val="000000"/>
              </a:solidFill>
            </a:endParaRPr>
          </a:p>
        </p:txBody>
      </p:sp>
      <p:sp>
        <p:nvSpPr>
          <p:cNvPr id="145" name="TextBox 144"/>
          <p:cNvSpPr txBox="1"/>
          <p:nvPr/>
        </p:nvSpPr>
        <p:spPr>
          <a:xfrm>
            <a:off x="5943600" y="4034119"/>
            <a:ext cx="3200400" cy="1384972"/>
          </a:xfrm>
          <a:prstGeom prst="rect">
            <a:avLst/>
          </a:prstGeom>
          <a:noFill/>
        </p:spPr>
        <p:txBody>
          <a:bodyPr wrap="square" lIns="91418" tIns="45709" rIns="91418" bIns="45709" rtlCol="0">
            <a:spAutoFit/>
          </a:bodyPr>
          <a:lstStyle/>
          <a:p>
            <a:r>
              <a:rPr lang="en-US" sz="1600" b="1" dirty="0">
                <a:solidFill>
                  <a:srgbClr val="000000"/>
                </a:solidFill>
              </a:rPr>
              <a:t>Interconnect</a:t>
            </a:r>
            <a:endParaRPr lang="en-US" sz="1600" b="1" dirty="0" smtClean="0">
              <a:solidFill>
                <a:srgbClr val="000000"/>
              </a:solidFill>
            </a:endParaRPr>
          </a:p>
          <a:p>
            <a:pPr lvl="1">
              <a:buFont typeface="Arial"/>
              <a:buChar char="•"/>
            </a:pPr>
            <a:r>
              <a:rPr lang="en-US" sz="1300" dirty="0" smtClean="0">
                <a:solidFill>
                  <a:srgbClr val="000000"/>
                </a:solidFill>
              </a:rPr>
              <a:t>Bandwidth/Latency/Overhead</a:t>
            </a:r>
          </a:p>
          <a:p>
            <a:pPr lvl="1">
              <a:buFont typeface="Arial"/>
              <a:buChar char="•"/>
            </a:pPr>
            <a:r>
              <a:rPr lang="en-US" sz="1300" dirty="0" smtClean="0">
                <a:solidFill>
                  <a:srgbClr val="000000"/>
                </a:solidFill>
              </a:rPr>
              <a:t>Topology</a:t>
            </a:r>
          </a:p>
          <a:p>
            <a:r>
              <a:rPr lang="en-US" sz="1600" b="1" dirty="0">
                <a:solidFill>
                  <a:srgbClr val="000000"/>
                </a:solidFill>
              </a:rPr>
              <a:t>Primitives for data movement/sync</a:t>
            </a:r>
            <a:endParaRPr lang="en-US" sz="1600" b="1" dirty="0" smtClean="0">
              <a:solidFill>
                <a:srgbClr val="000000"/>
              </a:solidFill>
            </a:endParaRPr>
          </a:p>
          <a:p>
            <a:pPr lvl="1">
              <a:buFont typeface="Arial"/>
              <a:buChar char="•"/>
            </a:pPr>
            <a:r>
              <a:rPr lang="en-US" sz="1300" dirty="0" smtClean="0">
                <a:solidFill>
                  <a:srgbClr val="000000"/>
                </a:solidFill>
              </a:rPr>
              <a:t>Global Address Space or messaging?</a:t>
            </a:r>
          </a:p>
          <a:p>
            <a:pPr lvl="1">
              <a:buFont typeface="Arial"/>
              <a:buChar char="•"/>
            </a:pPr>
            <a:r>
              <a:rPr lang="en-US" sz="1300" dirty="0" smtClean="0">
                <a:solidFill>
                  <a:srgbClr val="000000"/>
                </a:solidFill>
              </a:rPr>
              <a:t>Synchronization primitives/Fences</a:t>
            </a:r>
          </a:p>
        </p:txBody>
      </p:sp>
      <p:cxnSp>
        <p:nvCxnSpPr>
          <p:cNvPr id="138" name="Straight Connector 137"/>
          <p:cNvCxnSpPr/>
          <p:nvPr/>
        </p:nvCxnSpPr>
        <p:spPr bwMode="auto">
          <a:xfrm>
            <a:off x="2563091" y="1008529"/>
            <a:ext cx="900545" cy="201706"/>
          </a:xfrm>
          <a:prstGeom prst="line">
            <a:avLst/>
          </a:prstGeom>
          <a:ln w="50800">
            <a:solidFill>
              <a:schemeClr val="accent2"/>
            </a:solidFill>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endCxn id="129" idx="3"/>
          </p:cNvCxnSpPr>
          <p:nvPr/>
        </p:nvCxnSpPr>
        <p:spPr bwMode="auto">
          <a:xfrm flipV="1">
            <a:off x="2909455" y="1314291"/>
            <a:ext cx="600591" cy="2114710"/>
          </a:xfrm>
          <a:prstGeom prst="line">
            <a:avLst/>
          </a:prstGeom>
          <a:ln w="50800">
            <a:solidFill>
              <a:schemeClr val="accent2"/>
            </a:solidFill>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1116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0" y="60960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ontent Placeholder 132"/>
          <p:cNvSpPr>
            <a:spLocks noGrp="1"/>
          </p:cNvSpPr>
          <p:nvPr>
            <p:ph idx="1"/>
          </p:nvPr>
        </p:nvSpPr>
        <p:spPr>
          <a:xfrm>
            <a:off x="457200" y="3886200"/>
            <a:ext cx="8229600" cy="2514600"/>
          </a:xfrm>
        </p:spPr>
        <p:txBody>
          <a:bodyPr>
            <a:noAutofit/>
          </a:bodyPr>
          <a:lstStyle/>
          <a:p>
            <a:pPr marL="0" indent="0">
              <a:buNone/>
            </a:pPr>
            <a:r>
              <a:rPr lang="en-US" b="1" dirty="0" smtClean="0">
                <a:solidFill>
                  <a:srgbClr val="0000FF"/>
                </a:solidFill>
              </a:rPr>
              <a:t>For each parameterized machine attribute, can </a:t>
            </a:r>
          </a:p>
          <a:p>
            <a:pPr marL="307682" indent="-307682">
              <a:buFont typeface="Arial"/>
              <a:buChar char="•"/>
            </a:pPr>
            <a:r>
              <a:rPr lang="en-US" sz="1400" b="1" dirty="0" smtClean="0"/>
              <a:t>Ignore it</a:t>
            </a:r>
            <a:r>
              <a:rPr lang="en-US" sz="1400" dirty="0" smtClean="0"/>
              <a:t>: </a:t>
            </a:r>
            <a:r>
              <a:rPr lang="en-US" sz="1400" b="0" dirty="0" smtClean="0"/>
              <a:t>If ignoring it has no serious power/performance consequences</a:t>
            </a:r>
          </a:p>
          <a:p>
            <a:pPr marL="307682" indent="-307682">
              <a:buFont typeface="Arial"/>
              <a:buChar char="•"/>
            </a:pPr>
            <a:r>
              <a:rPr lang="en-US" sz="1400" b="1" dirty="0" smtClean="0"/>
              <a:t>Abstract it (</a:t>
            </a:r>
            <a:r>
              <a:rPr lang="en-US" sz="1400" b="1" i="1" dirty="0" err="1" smtClean="0"/>
              <a:t>virtualize</a:t>
            </a:r>
            <a:r>
              <a:rPr lang="en-US" sz="1400" b="1" dirty="0" smtClean="0"/>
              <a:t>)</a:t>
            </a:r>
            <a:r>
              <a:rPr lang="en-US" sz="1400" dirty="0" smtClean="0"/>
              <a:t>: </a:t>
            </a:r>
            <a:r>
              <a:rPr lang="en-US" sz="1400" b="0" dirty="0" smtClean="0"/>
              <a:t>If it is well enough understood to support an automated mechanism to optimize layout or schedule</a:t>
            </a:r>
          </a:p>
          <a:p>
            <a:pPr marL="588930" lvl="1" indent="-307682">
              <a:buFont typeface="Arial"/>
              <a:buChar char="•"/>
            </a:pPr>
            <a:r>
              <a:rPr lang="en-US" sz="1200" dirty="0" smtClean="0"/>
              <a:t>This makes programmers life easier (one less thing to worry about)</a:t>
            </a:r>
          </a:p>
          <a:p>
            <a:pPr marL="307682" indent="-307682">
              <a:buFont typeface="Arial"/>
              <a:buChar char="•"/>
            </a:pPr>
            <a:r>
              <a:rPr lang="en-US" sz="1400" b="1" dirty="0" smtClean="0"/>
              <a:t>Expose it (</a:t>
            </a:r>
            <a:r>
              <a:rPr lang="en-US" sz="1400" b="1" i="1" dirty="0" err="1" smtClean="0"/>
              <a:t>unvirtualize</a:t>
            </a:r>
            <a:r>
              <a:rPr lang="en-US" sz="1400" b="1" dirty="0" smtClean="0"/>
              <a:t>)</a:t>
            </a:r>
            <a:r>
              <a:rPr lang="en-US" sz="1400" dirty="0" smtClean="0"/>
              <a:t>: </a:t>
            </a:r>
            <a:r>
              <a:rPr lang="en-US" sz="1400" b="0" dirty="0" smtClean="0"/>
              <a:t>If there is not a clear automated way of make decisions</a:t>
            </a:r>
          </a:p>
          <a:p>
            <a:pPr marL="588930" lvl="1" indent="-307682">
              <a:buFont typeface="Arial"/>
              <a:buChar char="•"/>
            </a:pPr>
            <a:r>
              <a:rPr lang="en-US" sz="1200" dirty="0" smtClean="0"/>
              <a:t>Must involve the human/programmer in the process </a:t>
            </a:r>
            <a:r>
              <a:rPr lang="en-US" sz="1200" b="1" i="1" dirty="0" smtClean="0">
                <a:solidFill>
                  <a:srgbClr val="0000FF"/>
                </a:solidFill>
              </a:rPr>
              <a:t>(make </a:t>
            </a:r>
            <a:r>
              <a:rPr lang="en-US" sz="1200" b="1" i="1" dirty="0" err="1" smtClean="0">
                <a:solidFill>
                  <a:srgbClr val="0000FF"/>
                </a:solidFill>
              </a:rPr>
              <a:t>pmodel</a:t>
            </a:r>
            <a:r>
              <a:rPr lang="en-US" sz="1200" b="1" i="1" dirty="0" smtClean="0">
                <a:solidFill>
                  <a:srgbClr val="0000FF"/>
                </a:solidFill>
              </a:rPr>
              <a:t> more expressive)</a:t>
            </a:r>
          </a:p>
          <a:p>
            <a:pPr marL="588930" lvl="1" indent="-307682">
              <a:buFont typeface="Arial"/>
              <a:buChar char="•"/>
            </a:pPr>
            <a:r>
              <a:rPr lang="en-US" sz="1200" dirty="0" smtClean="0"/>
              <a:t>Directives to control data movement or layout (for example)</a:t>
            </a:r>
          </a:p>
          <a:p>
            <a:pPr marL="0" indent="0" algn="ctr">
              <a:buNone/>
            </a:pPr>
            <a:r>
              <a:rPr lang="en-US" dirty="0" smtClean="0">
                <a:solidFill>
                  <a:schemeClr val="accent2"/>
                </a:solidFill>
              </a:rPr>
              <a:t>Want model to be as simple as possible, but not neglect any aspects of the machine that are important for performance</a:t>
            </a:r>
            <a:endParaRPr lang="en-US" sz="1400" dirty="0" smtClean="0">
              <a:solidFill>
                <a:schemeClr val="accent2"/>
              </a:solidFill>
            </a:endParaRPr>
          </a:p>
          <a:p>
            <a:pPr marL="0" indent="0" algn="ctr"/>
            <a:endParaRPr lang="en-US" sz="1400" dirty="0"/>
          </a:p>
        </p:txBody>
      </p:sp>
      <p:sp>
        <p:nvSpPr>
          <p:cNvPr id="4" name="Title 3"/>
          <p:cNvSpPr>
            <a:spLocks noGrp="1"/>
          </p:cNvSpPr>
          <p:nvPr>
            <p:ph type="title"/>
          </p:nvPr>
        </p:nvSpPr>
        <p:spPr>
          <a:xfrm>
            <a:off x="457200" y="-1364"/>
            <a:ext cx="8409709" cy="769143"/>
          </a:xfrm>
        </p:spPr>
        <p:txBody>
          <a:bodyPr>
            <a:noAutofit/>
          </a:bodyPr>
          <a:lstStyle/>
          <a:p>
            <a:r>
              <a:rPr lang="en-US" sz="2800" b="1" dirty="0" smtClean="0">
                <a:effectLst>
                  <a:outerShdw blurRad="50800" dist="38100" dir="2700000">
                    <a:srgbClr val="000000">
                      <a:alpha val="43000"/>
                    </a:srgbClr>
                  </a:outerShdw>
                </a:effectLst>
              </a:rPr>
              <a:t>Notional Multi-Scale Abstract Machine Model</a:t>
            </a:r>
            <a:r>
              <a:rPr lang="en-US" sz="2800" b="1" dirty="0" smtClean="0"/>
              <a:t/>
            </a:r>
            <a:br>
              <a:rPr lang="en-US" sz="2800" b="1" dirty="0" smtClean="0"/>
            </a:br>
            <a:r>
              <a:rPr lang="en-US" sz="2000" i="1" dirty="0" smtClean="0"/>
              <a:t>(what do we need to reason about when designing a new code?)</a:t>
            </a:r>
            <a:endParaRPr lang="en-US" sz="2800" b="1" dirty="0"/>
          </a:p>
        </p:txBody>
      </p:sp>
      <p:pic>
        <p:nvPicPr>
          <p:cNvPr id="5" name="Picture 6"/>
          <p:cNvPicPr>
            <a:picLocks noChangeAspect="1" noChangeArrowheads="1"/>
          </p:cNvPicPr>
          <p:nvPr/>
        </p:nvPicPr>
        <p:blipFill>
          <a:blip r:embed="rId2"/>
          <a:srcRect/>
          <a:stretch>
            <a:fillRect/>
          </a:stretch>
        </p:blipFill>
        <p:spPr bwMode="auto">
          <a:xfrm>
            <a:off x="277091" y="1143000"/>
            <a:ext cx="2311400" cy="2568575"/>
          </a:xfrm>
          <a:prstGeom prst="rect">
            <a:avLst/>
          </a:prstGeom>
          <a:noFill/>
          <a:ln w="9525">
            <a:noFill/>
            <a:miter lim="800000"/>
            <a:headEnd/>
            <a:tailEnd/>
          </a:ln>
        </p:spPr>
      </p:pic>
      <p:pic>
        <p:nvPicPr>
          <p:cNvPr id="6" name="Picture 5"/>
          <p:cNvPicPr>
            <a:picLocks noChangeAspect="1"/>
          </p:cNvPicPr>
          <p:nvPr/>
        </p:nvPicPr>
        <p:blipFill>
          <a:blip r:embed="rId3">
            <a:clrChange>
              <a:clrFrom>
                <a:srgbClr val="FBFBFB"/>
              </a:clrFrom>
              <a:clrTo>
                <a:srgbClr val="FBFBFB">
                  <a:alpha val="0"/>
                </a:srgbClr>
              </a:clrTo>
            </a:clrChange>
          </a:blip>
          <a:stretch>
            <a:fillRect/>
          </a:stretch>
        </p:blipFill>
        <p:spPr>
          <a:xfrm>
            <a:off x="6425656" y="1277471"/>
            <a:ext cx="2441253" cy="2477022"/>
          </a:xfrm>
          <a:prstGeom prst="rect">
            <a:avLst/>
          </a:prstGeom>
        </p:spPr>
      </p:pic>
      <p:grpSp>
        <p:nvGrpSpPr>
          <p:cNvPr id="2" name="Group 127"/>
          <p:cNvGrpSpPr/>
          <p:nvPr/>
        </p:nvGrpSpPr>
        <p:grpSpPr>
          <a:xfrm>
            <a:off x="3255820" y="1143000"/>
            <a:ext cx="2823519" cy="2590800"/>
            <a:chOff x="3477529" y="1447800"/>
            <a:chExt cx="3105871" cy="2936240"/>
          </a:xfrm>
        </p:grpSpPr>
        <p:grpSp>
          <p:nvGrpSpPr>
            <p:cNvPr id="3" name="Group 40"/>
            <p:cNvGrpSpPr/>
            <p:nvPr/>
          </p:nvGrpSpPr>
          <p:grpSpPr>
            <a:xfrm>
              <a:off x="3477529" y="1447800"/>
              <a:ext cx="1341120" cy="1295400"/>
              <a:chOff x="457200" y="1752600"/>
              <a:chExt cx="2819400" cy="2819400"/>
            </a:xfrm>
          </p:grpSpPr>
          <p:sp>
            <p:nvSpPr>
              <p:cNvPr id="102" name="Rectangle 101"/>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ounded Rectangle 106"/>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ounded Rectangle 108"/>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ounded Rectangle 110"/>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ounded Rectangle 113"/>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ounded Rectangle 114"/>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ounded Rectangle 115"/>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ounded Rectangle 116"/>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ounded Rectangle 118"/>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ounded Rectangle 119"/>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ounded Rectangle 120"/>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ounded Rectangle 121"/>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ounded Rectangle 122"/>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le 123"/>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ounded Rectangle 124"/>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ounded Rectangle 125"/>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ounded Rectangle 126"/>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1"/>
            <p:cNvGrpSpPr/>
            <p:nvPr/>
          </p:nvGrpSpPr>
          <p:grpSpPr>
            <a:xfrm>
              <a:off x="5237749" y="1447800"/>
              <a:ext cx="1341120" cy="1295400"/>
              <a:chOff x="457200" y="1752600"/>
              <a:chExt cx="2819400" cy="2819400"/>
            </a:xfrm>
          </p:grpSpPr>
          <p:sp>
            <p:nvSpPr>
              <p:cNvPr id="76" name="Rectangle 75"/>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85"/>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ed Rectangle 98"/>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Left-Right Arrow 9"/>
            <p:cNvSpPr/>
            <p:nvPr/>
          </p:nvSpPr>
          <p:spPr>
            <a:xfrm>
              <a:off x="4818649" y="2042984"/>
              <a:ext cx="419100" cy="245075"/>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8" name="Group 69"/>
            <p:cNvGrpSpPr/>
            <p:nvPr/>
          </p:nvGrpSpPr>
          <p:grpSpPr>
            <a:xfrm>
              <a:off x="3482060" y="3088640"/>
              <a:ext cx="1341120" cy="1295400"/>
              <a:chOff x="457200" y="1752600"/>
              <a:chExt cx="2819400" cy="2819400"/>
            </a:xfrm>
          </p:grpSpPr>
          <p:sp>
            <p:nvSpPr>
              <p:cNvPr id="50" name="Rectangle 49"/>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ounded Rectangle 71"/>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96"/>
            <p:cNvGrpSpPr/>
            <p:nvPr/>
          </p:nvGrpSpPr>
          <p:grpSpPr>
            <a:xfrm>
              <a:off x="5242280" y="3088640"/>
              <a:ext cx="1341120" cy="1295400"/>
              <a:chOff x="457200" y="1752600"/>
              <a:chExt cx="2819400" cy="2819400"/>
            </a:xfrm>
          </p:grpSpPr>
          <p:sp>
            <p:nvSpPr>
              <p:cNvPr id="24" name="Rectangle 23"/>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Left-Right Arrow 12"/>
            <p:cNvSpPr/>
            <p:nvPr/>
          </p:nvSpPr>
          <p:spPr>
            <a:xfrm>
              <a:off x="4823180" y="3683824"/>
              <a:ext cx="419100" cy="245075"/>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Left-Right Arrow 17"/>
            <p:cNvSpPr/>
            <p:nvPr/>
          </p:nvSpPr>
          <p:spPr>
            <a:xfrm rot="16200000">
              <a:off x="5696940" y="2823828"/>
              <a:ext cx="431800" cy="237867"/>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9" name="Left-Right Arrow 18"/>
            <p:cNvSpPr/>
            <p:nvPr/>
          </p:nvSpPr>
          <p:spPr>
            <a:xfrm rot="16200000">
              <a:off x="3922749" y="2751862"/>
              <a:ext cx="431800" cy="237867"/>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sp>
        <p:nvSpPr>
          <p:cNvPr id="129" name="Rounded Rectangle 128"/>
          <p:cNvSpPr/>
          <p:nvPr/>
        </p:nvSpPr>
        <p:spPr bwMode="auto">
          <a:xfrm>
            <a:off x="3308826" y="1216640"/>
            <a:ext cx="201221" cy="195303"/>
          </a:xfrm>
          <a:prstGeom prst="roundRect">
            <a:avLst/>
          </a:prstGeom>
          <a:noFill/>
          <a:ln w="50800" cap="flat" cmpd="sng" algn="ctr">
            <a:solidFill>
              <a:schemeClr val="accent2"/>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
        <p:nvSpPr>
          <p:cNvPr id="131" name="Rounded Rectangle 130"/>
          <p:cNvSpPr/>
          <p:nvPr/>
        </p:nvSpPr>
        <p:spPr bwMode="auto">
          <a:xfrm>
            <a:off x="3036568" y="952390"/>
            <a:ext cx="3255818" cy="2958353"/>
          </a:xfrm>
          <a:prstGeom prst="roundRect">
            <a:avLst/>
          </a:prstGeom>
          <a:noFill/>
          <a:ln w="50800" cap="flat" cmpd="sng" algn="ctr">
            <a:solidFill>
              <a:schemeClr val="accent1"/>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
        <p:nvSpPr>
          <p:cNvPr id="132" name="Rounded Rectangle 131"/>
          <p:cNvSpPr/>
          <p:nvPr/>
        </p:nvSpPr>
        <p:spPr bwMode="auto">
          <a:xfrm>
            <a:off x="6654905" y="1949823"/>
            <a:ext cx="443975" cy="403412"/>
          </a:xfrm>
          <a:prstGeom prst="roundRect">
            <a:avLst/>
          </a:prstGeom>
          <a:noFill/>
          <a:ln w="50800" cap="flat" cmpd="sng" algn="ctr">
            <a:solidFill>
              <a:schemeClr val="accent1"/>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cxnSp>
        <p:nvCxnSpPr>
          <p:cNvPr id="134" name="Straight Connector 133"/>
          <p:cNvCxnSpPr/>
          <p:nvPr/>
        </p:nvCxnSpPr>
        <p:spPr bwMode="auto">
          <a:xfrm>
            <a:off x="6165274" y="1075766"/>
            <a:ext cx="900545" cy="874059"/>
          </a:xfrm>
          <a:prstGeom prst="line">
            <a:avLst/>
          </a:prstGeom>
          <a:ln w="50800">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bwMode="auto">
          <a:xfrm flipV="1">
            <a:off x="6234545" y="2353235"/>
            <a:ext cx="762000" cy="1344706"/>
          </a:xfrm>
          <a:prstGeom prst="line">
            <a:avLst/>
          </a:prstGeom>
          <a:ln w="50800">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bwMode="auto">
          <a:xfrm>
            <a:off x="2563091" y="1008529"/>
            <a:ext cx="900545" cy="201706"/>
          </a:xfrm>
          <a:prstGeom prst="line">
            <a:avLst/>
          </a:prstGeom>
          <a:ln w="50800">
            <a:solidFill>
              <a:schemeClr val="accent2"/>
            </a:solidFill>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sp>
        <p:nvSpPr>
          <p:cNvPr id="137" name="Rounded Rectangle 136"/>
          <p:cNvSpPr/>
          <p:nvPr/>
        </p:nvSpPr>
        <p:spPr>
          <a:xfrm>
            <a:off x="3302000" y="11430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ounded Rectangle 138"/>
          <p:cNvSpPr/>
          <p:nvPr/>
        </p:nvSpPr>
        <p:spPr>
          <a:xfrm>
            <a:off x="3759200" y="11303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3302000" y="16002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ounded Rectangle 141"/>
          <p:cNvSpPr/>
          <p:nvPr/>
        </p:nvSpPr>
        <p:spPr>
          <a:xfrm>
            <a:off x="3759200" y="16002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p:cNvCxnSpPr>
            <a:endCxn id="129" idx="3"/>
          </p:cNvCxnSpPr>
          <p:nvPr/>
        </p:nvCxnSpPr>
        <p:spPr bwMode="auto">
          <a:xfrm flipV="1">
            <a:off x="2909455" y="1314291"/>
            <a:ext cx="600591" cy="2114710"/>
          </a:xfrm>
          <a:prstGeom prst="line">
            <a:avLst/>
          </a:prstGeom>
          <a:ln w="50800">
            <a:solidFill>
              <a:schemeClr val="accent2"/>
            </a:solidFill>
            <a:headEnd type="none" w="med" len="med"/>
            <a:tailEnd type="none" w="med" len="med"/>
          </a:ln>
          <a:effectLst/>
          <a:extLst/>
        </p:spPr>
        <p:style>
          <a:lnRef idx="2">
            <a:schemeClr val="accent1"/>
          </a:lnRef>
          <a:fillRef idx="0">
            <a:schemeClr val="accent1"/>
          </a:fillRef>
          <a:effectRef idx="1">
            <a:schemeClr val="accent1"/>
          </a:effectRef>
          <a:fontRef idx="minor">
            <a:schemeClr val="tx1"/>
          </a:fontRef>
        </p:style>
      </p:cxnSp>
      <p:sp>
        <p:nvSpPr>
          <p:cNvPr id="130" name="Rounded Rectangle 129"/>
          <p:cNvSpPr/>
          <p:nvPr/>
        </p:nvSpPr>
        <p:spPr bwMode="auto">
          <a:xfrm>
            <a:off x="75870" y="1008529"/>
            <a:ext cx="2840182" cy="2756647"/>
          </a:xfrm>
          <a:prstGeom prst="roundRect">
            <a:avLst/>
          </a:prstGeom>
          <a:noFill/>
          <a:ln w="50800" cap="flat" cmpd="sng" algn="ctr">
            <a:solidFill>
              <a:schemeClr val="accent2"/>
            </a:solidFill>
            <a:prstDash val="solid"/>
            <a:round/>
            <a:headEnd type="none" w="med" len="med"/>
            <a:tailEnd type="none" w="med" len="med"/>
          </a:ln>
          <a:effectLst/>
          <a:extLst/>
        </p:spPr>
        <p:txBody>
          <a:bodyPr vert="horz" wrap="square" lIns="82048" tIns="41025" rIns="82048" bIns="41025" numCol="1" spcCol="0" rtlCol="0" anchor="t" anchorCtr="0" compatLnSpc="1">
            <a:prstTxWarp prst="textNoShape">
              <a:avLst/>
            </a:prstTxWarp>
          </a:bodyPr>
          <a:lstStyle/>
          <a:p>
            <a:pPr defTabSz="410243"/>
            <a:endParaRPr lang="en-US" sz="1300" dirty="0"/>
          </a:p>
        </p:txBody>
      </p:sp>
    </p:spTree>
    <p:extLst>
      <p:ext uri="{BB962C8B-B14F-4D97-AF65-F5344CB8AC3E}">
        <p14:creationId xmlns:p14="http://schemas.microsoft.com/office/powerpoint/2010/main" val="41559446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effectLst>
                  <a:outerShdw blurRad="50800" dist="38100" dir="2700000">
                    <a:srgbClr val="000000">
                      <a:alpha val="43000"/>
                    </a:srgbClr>
                  </a:outerShdw>
                </a:effectLst>
              </a:rPr>
              <a:t>Data Movement</a:t>
            </a:r>
            <a:endParaRPr lang="en-US" b="1" dirty="0">
              <a:effectLst>
                <a:outerShdw blurRad="50800" dist="38100" dir="2700000">
                  <a:srgbClr val="000000">
                    <a:alpha val="43000"/>
                  </a:srgbClr>
                </a:outerShdw>
              </a:effectLst>
            </a:endParaRPr>
          </a:p>
        </p:txBody>
      </p:sp>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4294967295"/>
          </p:nvPr>
        </p:nvSpPr>
        <p:spPr>
          <a:xfrm>
            <a:off x="0" y="6516688"/>
            <a:ext cx="760413" cy="265112"/>
          </a:xfrm>
        </p:spPr>
        <p:txBody>
          <a:bodyPr/>
          <a:lstStyle/>
          <a:p>
            <a:pPr>
              <a:defRPr/>
            </a:pPr>
            <a:fld id="{52F9DF5F-8273-854E-9CA0-DCC4719475CF}" type="slidenum">
              <a:rPr lang="en-US" smtClean="0"/>
              <a:pPr>
                <a:defRPr/>
              </a:pPr>
              <a:t>17</a:t>
            </a:fld>
            <a:endParaRPr lang="en-US" dirty="0"/>
          </a:p>
        </p:txBody>
      </p:sp>
    </p:spTree>
    <p:extLst>
      <p:ext uri="{BB962C8B-B14F-4D97-AF65-F5344CB8AC3E}">
        <p14:creationId xmlns:p14="http://schemas.microsoft.com/office/powerpoint/2010/main" val="33024972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1"/>
          </p:nvPr>
        </p:nvSpPr>
        <p:spPr bwMode="auto">
          <a:xfrm>
            <a:off x="228600" y="1041391"/>
            <a:ext cx="8647113" cy="40465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rPr>
              <a:t>Cost to move a bit on copper wire:</a:t>
            </a:r>
          </a:p>
          <a:p>
            <a:pPr lvl="1" eaLnBrk="1" hangingPunct="1"/>
            <a:r>
              <a:rPr lang="en-US" smtClean="0">
                <a:latin typeface="Arial" charset="0"/>
              </a:rPr>
              <a:t>power= </a:t>
            </a:r>
            <a:r>
              <a:rPr lang="en-US" dirty="0" smtClean="0">
                <a:latin typeface="Arial" charset="0"/>
              </a:rPr>
              <a:t>bitrate </a:t>
            </a:r>
            <a:r>
              <a:rPr lang="en-US" smtClean="0">
                <a:latin typeface="Arial" charset="0"/>
              </a:rPr>
              <a:t>* </a:t>
            </a:r>
            <a:r>
              <a:rPr lang="en-US" smtClean="0">
                <a:latin typeface="Arial" charset="0"/>
              </a:rPr>
              <a:t>Length </a:t>
            </a:r>
            <a:r>
              <a:rPr lang="en-US" dirty="0" smtClean="0">
                <a:latin typeface="Arial" charset="0"/>
              </a:rPr>
              <a:t>/ cross-section area</a:t>
            </a:r>
          </a:p>
          <a:p>
            <a:pPr eaLnBrk="1" hangingPunct="1"/>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a:p>
            <a:pPr eaLnBrk="1" hangingPunct="1">
              <a:spcBef>
                <a:spcPts val="600"/>
              </a:spcBef>
            </a:pPr>
            <a:r>
              <a:rPr lang="en-US" dirty="0" smtClean="0">
                <a:latin typeface="Arial" charset="0"/>
              </a:rPr>
              <a:t>Wire data capacity constant as feature size shrinks</a:t>
            </a:r>
          </a:p>
          <a:p>
            <a:pPr eaLnBrk="1" hangingPunct="1">
              <a:spcBef>
                <a:spcPts val="600"/>
              </a:spcBef>
            </a:pPr>
            <a:r>
              <a:rPr lang="en-US" i="1" dirty="0" smtClean="0">
                <a:latin typeface="Arial" charset="0"/>
              </a:rPr>
              <a:t>Cost to move bit proportional to distance</a:t>
            </a:r>
          </a:p>
          <a:p>
            <a:pPr eaLnBrk="1" hangingPunct="1">
              <a:spcBef>
                <a:spcPts val="600"/>
              </a:spcBef>
            </a:pPr>
            <a:r>
              <a:rPr lang="en-US" i="1" dirty="0" smtClean="0">
                <a:latin typeface="Arial" charset="0"/>
              </a:rPr>
              <a:t>~1TByte/sec max feasible off-chip BW (10GHz/pin)</a:t>
            </a:r>
          </a:p>
          <a:p>
            <a:pPr eaLnBrk="1" hangingPunct="1">
              <a:spcBef>
                <a:spcPts val="600"/>
              </a:spcBef>
            </a:pPr>
            <a:r>
              <a:rPr lang="en-US" i="1" dirty="0" smtClean="0">
                <a:latin typeface="Arial" charset="0"/>
              </a:rPr>
              <a:t>Photonics reduces distance-dependence of bandwidth</a:t>
            </a:r>
            <a:endParaRPr lang="en-US" dirty="0" smtClean="0">
              <a:latin typeface="Arial" charset="0"/>
            </a:endParaRPr>
          </a:p>
          <a:p>
            <a:pPr eaLnBrk="1" hangingPunct="1"/>
            <a:endParaRPr lang="en-US" dirty="0" smtClean="0">
              <a:latin typeface="Arial" charset="0"/>
            </a:endParaRPr>
          </a:p>
        </p:txBody>
      </p:sp>
      <p:sp>
        <p:nvSpPr>
          <p:cNvPr id="87043" name="Title 2"/>
          <p:cNvSpPr>
            <a:spLocks noGrp="1"/>
          </p:cNvSpPr>
          <p:nvPr>
            <p:ph type="title"/>
          </p:nvPr>
        </p:nvSpPr>
        <p:spPr>
          <a:xfrm>
            <a:off x="228600" y="0"/>
            <a:ext cx="7561263" cy="969963"/>
          </a:xfrm>
        </p:spPr>
        <p:txBody>
          <a:bodyPr/>
          <a:lstStyle/>
          <a:p>
            <a:pPr eaLnBrk="1" hangingPunct="1"/>
            <a:r>
              <a:rPr lang="en-US" dirty="0" smtClean="0">
                <a:latin typeface="Arial" charset="0"/>
                <a:cs typeface="ＭＳ Ｐゴシック" charset="-128"/>
              </a:rPr>
              <a:t>The Problem with Wires: </a:t>
            </a:r>
            <a:br>
              <a:rPr lang="en-US" dirty="0" smtClean="0">
                <a:latin typeface="Arial" charset="0"/>
                <a:cs typeface="ＭＳ Ｐゴシック" charset="-128"/>
              </a:rPr>
            </a:br>
            <a:r>
              <a:rPr lang="en-US" b="0" i="1" dirty="0" smtClean="0">
                <a:latin typeface="Arial" charset="0"/>
                <a:cs typeface="ＭＳ Ｐゴシック" charset="-128"/>
              </a:rPr>
              <a:t>Energy to move data proportional to distance</a:t>
            </a:r>
            <a:endParaRPr lang="en-US" dirty="0" smtClean="0">
              <a:latin typeface="Arial" charset="0"/>
              <a:ea typeface="Arial" charset="0"/>
              <a:cs typeface="Arial" charset="0"/>
            </a:endParaRPr>
          </a:p>
        </p:txBody>
      </p:sp>
      <p:pic>
        <p:nvPicPr>
          <p:cNvPr id="87044" name="Picture 3"/>
          <p:cNvPicPr>
            <a:picLocks noChangeAspect="1"/>
          </p:cNvPicPr>
          <p:nvPr/>
        </p:nvPicPr>
        <p:blipFill>
          <a:blip r:embed="rId2"/>
          <a:srcRect/>
          <a:stretch>
            <a:fillRect/>
          </a:stretch>
        </p:blipFill>
        <p:spPr bwMode="auto">
          <a:xfrm>
            <a:off x="0" y="5503320"/>
            <a:ext cx="8775700" cy="647700"/>
          </a:xfrm>
          <a:prstGeom prst="rect">
            <a:avLst/>
          </a:prstGeom>
          <a:noFill/>
          <a:ln w="9525">
            <a:noFill/>
            <a:miter lim="800000"/>
            <a:headEnd/>
            <a:tailEnd/>
          </a:ln>
        </p:spPr>
      </p:pic>
      <p:sp>
        <p:nvSpPr>
          <p:cNvPr id="87045" name="TextBox 4"/>
          <p:cNvSpPr txBox="1">
            <a:spLocks noChangeArrowheads="1"/>
          </p:cNvSpPr>
          <p:nvPr/>
        </p:nvSpPr>
        <p:spPr bwMode="auto">
          <a:xfrm>
            <a:off x="4267200" y="5009608"/>
            <a:ext cx="3992563" cy="58420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600" b="1" dirty="0">
                <a:solidFill>
                  <a:prstClr val="black"/>
                </a:solidFill>
                <a:latin typeface="Arial" charset="0"/>
                <a:ea typeface="Arial" charset="0"/>
                <a:cs typeface="Arial" charset="0"/>
              </a:rPr>
              <a:t>Copper requires to signal amplification</a:t>
            </a:r>
          </a:p>
          <a:p>
            <a:pPr algn="ctr" defTabSz="914400" eaLnBrk="0" fontAlgn="base" hangingPunct="0">
              <a:spcBef>
                <a:spcPct val="0"/>
              </a:spcBef>
              <a:spcAft>
                <a:spcPct val="0"/>
              </a:spcAft>
            </a:pPr>
            <a:r>
              <a:rPr lang="en-US" sz="1600" b="1" dirty="0">
                <a:solidFill>
                  <a:prstClr val="black"/>
                </a:solidFill>
                <a:latin typeface="Arial" charset="0"/>
                <a:ea typeface="Arial" charset="0"/>
                <a:cs typeface="Arial" charset="0"/>
              </a:rPr>
              <a:t>even for on-chip connections </a:t>
            </a:r>
          </a:p>
        </p:txBody>
      </p:sp>
      <p:sp>
        <p:nvSpPr>
          <p:cNvPr id="87046" name="TextBox 5"/>
          <p:cNvSpPr txBox="1">
            <a:spLocks noChangeArrowheads="1"/>
          </p:cNvSpPr>
          <p:nvPr/>
        </p:nvSpPr>
        <p:spPr bwMode="auto">
          <a:xfrm>
            <a:off x="228600" y="5009608"/>
            <a:ext cx="3276600" cy="584200"/>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600" b="1" dirty="0">
                <a:solidFill>
                  <a:prstClr val="black"/>
                </a:solidFill>
                <a:latin typeface="Arial" charset="0"/>
                <a:ea typeface="Arial" charset="0"/>
                <a:cs typeface="Arial" charset="0"/>
              </a:rPr>
              <a:t>Photonics requires no redrive and passive switch little power</a:t>
            </a:r>
          </a:p>
        </p:txBody>
      </p:sp>
      <p:sp>
        <p:nvSpPr>
          <p:cNvPr id="10" name="Cube 9"/>
          <p:cNvSpPr/>
          <p:nvPr/>
        </p:nvSpPr>
        <p:spPr>
          <a:xfrm>
            <a:off x="1185863" y="2285991"/>
            <a:ext cx="4038600" cy="762000"/>
          </a:xfrm>
          <a:prstGeom prst="cube">
            <a:avLst/>
          </a:prstGeom>
          <a:gradFill rotWithShape="1">
            <a:gsLst>
              <a:gs pos="0">
                <a:srgbClr val="BBE0E3">
                  <a:shade val="51000"/>
                  <a:satMod val="130000"/>
                </a:srgbClr>
              </a:gs>
              <a:gs pos="80000">
                <a:srgbClr val="BBE0E3">
                  <a:shade val="93000"/>
                  <a:satMod val="130000"/>
                </a:srgbClr>
              </a:gs>
              <a:gs pos="100000">
                <a:srgbClr val="BBE0E3">
                  <a:shade val="94000"/>
                  <a:satMod val="135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cxnSp>
        <p:nvCxnSpPr>
          <p:cNvPr id="11" name="Curved Connector 10"/>
          <p:cNvCxnSpPr/>
          <p:nvPr/>
        </p:nvCxnSpPr>
        <p:spPr>
          <a:xfrm rot="5400000">
            <a:off x="4995863" y="2133591"/>
            <a:ext cx="838200" cy="381000"/>
          </a:xfrm>
          <a:prstGeom prst="curvedConnector3">
            <a:avLst>
              <a:gd name="adj1" fmla="val 98485"/>
            </a:avLst>
          </a:prstGeom>
          <a:noFill/>
          <a:ln w="63500"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2" name="Straight Arrow Connector 11"/>
          <p:cNvCxnSpPr>
            <a:cxnSpLocks noChangeShapeType="1"/>
            <a:endCxn id="10" idx="0"/>
          </p:cNvCxnSpPr>
          <p:nvPr/>
        </p:nvCxnSpPr>
        <p:spPr bwMode="auto">
          <a:xfrm rot="16200000" flipH="1">
            <a:off x="3043238" y="2028816"/>
            <a:ext cx="457200" cy="57150"/>
          </a:xfrm>
          <a:prstGeom prst="straightConnector1">
            <a:avLst/>
          </a:prstGeom>
          <a:noFill/>
          <a:ln w="63500">
            <a:solidFill>
              <a:srgbClr val="FF0000"/>
            </a:solidFill>
            <a:round/>
            <a:headEnd type="stealth" w="med" len="med"/>
            <a:tailEnd type="stealth" w="med" len="med"/>
          </a:ln>
          <a:effectLst>
            <a:outerShdw blurRad="40000" dist="20000" dir="5400000" rotWithShape="0">
              <a:srgbClr val="000000">
                <a:alpha val="37999"/>
              </a:srgbClr>
            </a:outerShdw>
          </a:effectLst>
        </p:spPr>
      </p:cxnSp>
    </p:spTree>
    <p:extLst>
      <p:ext uri="{BB962C8B-B14F-4D97-AF65-F5344CB8AC3E}">
        <p14:creationId xmlns:p14="http://schemas.microsoft.com/office/powerpoint/2010/main" val="12666829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p:cNvGraphicFramePr>
            <a:graphicFrameLocks noGrp="1"/>
          </p:cNvGraphicFramePr>
          <p:nvPr>
            <p:ph idx="1"/>
          </p:nvPr>
        </p:nvGraphicFramePr>
        <p:xfrm>
          <a:off x="476250" y="140546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8066" name="Title 2"/>
          <p:cNvSpPr>
            <a:spLocks noGrp="1"/>
          </p:cNvSpPr>
          <p:nvPr>
            <p:ph type="title"/>
          </p:nvPr>
        </p:nvSpPr>
        <p:spPr>
          <a:xfrm>
            <a:off x="228600" y="0"/>
            <a:ext cx="7561263" cy="969963"/>
          </a:xfrm>
        </p:spPr>
        <p:txBody>
          <a:bodyPr/>
          <a:lstStyle/>
          <a:p>
            <a:pPr eaLnBrk="1" hangingPunct="1"/>
            <a:r>
              <a:rPr lang="en-US" dirty="0" smtClean="0">
                <a:latin typeface="Arial" charset="0"/>
                <a:cs typeface="ＭＳ Ｐゴシック" charset="-128"/>
              </a:rPr>
              <a:t>The Cost of Data Movement</a:t>
            </a:r>
            <a:endParaRPr lang="en-US" dirty="0" smtClean="0">
              <a:latin typeface="Arial" charset="0"/>
              <a:ea typeface="Arial" charset="0"/>
              <a:cs typeface="Arial" charset="0"/>
            </a:endParaRPr>
          </a:p>
        </p:txBody>
      </p:sp>
      <p:sp>
        <p:nvSpPr>
          <p:cNvPr id="20" name="Oval 19"/>
          <p:cNvSpPr/>
          <p:nvPr/>
        </p:nvSpPr>
        <p:spPr>
          <a:xfrm>
            <a:off x="6038850" y="1786467"/>
            <a:ext cx="381000" cy="457200"/>
          </a:xfrm>
          <a:prstGeom prst="ellipse">
            <a:avLst/>
          </a:prstGeom>
          <a:noFill/>
          <a:ln w="63500" cap="flat" cmpd="sng" algn="ctr">
            <a:solidFill>
              <a:srgbClr val="333399"/>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sp>
        <p:nvSpPr>
          <p:cNvPr id="21" name="Oval 20"/>
          <p:cNvSpPr/>
          <p:nvPr/>
        </p:nvSpPr>
        <p:spPr>
          <a:xfrm>
            <a:off x="5048250" y="1862667"/>
            <a:ext cx="381000" cy="457200"/>
          </a:xfrm>
          <a:prstGeom prst="ellipse">
            <a:avLst/>
          </a:prstGeom>
          <a:noFill/>
          <a:ln w="63500" cap="flat" cmpd="sng" algn="ctr">
            <a:solidFill>
              <a:srgbClr val="333399"/>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sp>
        <p:nvSpPr>
          <p:cNvPr id="88070" name="TextBox 7"/>
          <p:cNvSpPr txBox="1">
            <a:spLocks noChangeArrowheads="1"/>
          </p:cNvSpPr>
          <p:nvPr/>
        </p:nvSpPr>
        <p:spPr bwMode="auto">
          <a:xfrm>
            <a:off x="5962650" y="1405467"/>
            <a:ext cx="571500" cy="369888"/>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dirty="0">
                <a:solidFill>
                  <a:srgbClr val="000000"/>
                </a:solidFill>
                <a:latin typeface="Times" charset="0"/>
              </a:rPr>
              <a:t>MPI</a:t>
            </a:r>
          </a:p>
        </p:txBody>
      </p:sp>
      <p:sp>
        <p:nvSpPr>
          <p:cNvPr id="8" name="TextBox 7"/>
          <p:cNvSpPr txBox="1"/>
          <p:nvPr/>
        </p:nvSpPr>
        <p:spPr>
          <a:xfrm rot="16200000">
            <a:off x="-579756" y="2956804"/>
            <a:ext cx="2051413" cy="400110"/>
          </a:xfrm>
          <a:prstGeom prst="rect">
            <a:avLst/>
          </a:prstGeom>
          <a:noFill/>
        </p:spPr>
        <p:txBody>
          <a:bodyPr wrap="none" rtlCol="0">
            <a:spAutoFit/>
          </a:bodyPr>
          <a:lstStyle/>
          <a:p>
            <a:r>
              <a:rPr lang="en-US" sz="2000" b="1" dirty="0" err="1" smtClean="0"/>
              <a:t>pico</a:t>
            </a:r>
            <a:r>
              <a:rPr lang="en-US" sz="2000" b="1" dirty="0" smtClean="0"/>
              <a:t> joules / bit</a:t>
            </a:r>
            <a:endParaRPr lang="en-US" sz="2000" b="1" dirty="0"/>
          </a:p>
        </p:txBody>
      </p:sp>
    </p:spTree>
    <p:extLst>
      <p:ext uri="{BB962C8B-B14F-4D97-AF65-F5344CB8AC3E}">
        <p14:creationId xmlns:p14="http://schemas.microsoft.com/office/powerpoint/2010/main" val="4062934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95097" y="30605"/>
            <a:ext cx="8364128" cy="863600"/>
          </a:xfrm>
        </p:spPr>
        <p:txBody>
          <a:bodyPr>
            <a:noAutofit/>
          </a:bodyPr>
          <a:lstStyle/>
          <a:p>
            <a:r>
              <a:rPr lang="en-US" sz="2800" dirty="0" smtClean="0">
                <a:effectLst>
                  <a:outerShdw blurRad="50800" dist="38100" dir="2700000" algn="tl" rotWithShape="0">
                    <a:prstClr val="black">
                      <a:alpha val="40000"/>
                    </a:prstClr>
                  </a:outerShdw>
                </a:effectLst>
              </a:rPr>
              <a:t>National Energy Research Scientific </a:t>
            </a:r>
            <a:br>
              <a:rPr lang="en-US" sz="2800" dirty="0" smtClean="0">
                <a:effectLst>
                  <a:outerShdw blurRad="50800" dist="38100" dir="2700000" algn="tl" rotWithShape="0">
                    <a:prstClr val="black">
                      <a:alpha val="40000"/>
                    </a:prstClr>
                  </a:outerShdw>
                </a:effectLst>
              </a:rPr>
            </a:br>
            <a:r>
              <a:rPr lang="en-US" sz="2800" dirty="0" smtClean="0">
                <a:effectLst>
                  <a:outerShdw blurRad="50800" dist="38100" dir="2700000" algn="tl" rotWithShape="0">
                    <a:prstClr val="black">
                      <a:alpha val="40000"/>
                    </a:prstClr>
                  </a:outerShdw>
                </a:effectLst>
              </a:rPr>
              <a:t>Computing Center (NERSC)</a:t>
            </a:r>
            <a:endParaRPr lang="en-US" sz="2800" dirty="0" smtClean="0">
              <a:effectLst>
                <a:outerShdw blurRad="50800" dist="38100" dir="2700000" algn="tl" rotWithShape="0">
                  <a:prstClr val="black">
                    <a:alpha val="40000"/>
                  </a:prstClr>
                </a:outerShdw>
              </a:effectLst>
              <a:ea typeface="ＭＳ Ｐゴシック" charset="-128"/>
              <a:cs typeface="ＭＳ Ｐゴシック" charset="-128"/>
            </a:endParaRPr>
          </a:p>
        </p:txBody>
      </p:sp>
      <p:sp>
        <p:nvSpPr>
          <p:cNvPr id="20484" name="Rectangle 57"/>
          <p:cNvSpPr>
            <a:spLocks noChangeArrowheads="1"/>
          </p:cNvSpPr>
          <p:nvPr/>
        </p:nvSpPr>
        <p:spPr bwMode="auto">
          <a:xfrm>
            <a:off x="4183380" y="602417"/>
            <a:ext cx="4889500" cy="3785652"/>
          </a:xfrm>
          <a:prstGeom prst="rect">
            <a:avLst/>
          </a:prstGeom>
          <a:noFill/>
          <a:ln w="9525">
            <a:noFill/>
            <a:miter lim="800000"/>
            <a:headEnd/>
            <a:tailEnd/>
          </a:ln>
        </p:spPr>
        <p:txBody>
          <a:bodyPr wrap="square">
            <a:prstTxWarp prst="textNoShape">
              <a:avLst/>
            </a:prstTxWarp>
            <a:spAutoFit/>
          </a:bodyPr>
          <a:lstStyle/>
          <a:p>
            <a:endParaRPr lang="en-US" sz="2000" b="1" dirty="0" smtClean="0">
              <a:ea typeface="Arial" charset="0"/>
              <a:cs typeface="Arial" charset="0"/>
            </a:endParaRPr>
          </a:p>
          <a:p>
            <a:pPr>
              <a:buFont typeface="Arial"/>
              <a:buChar char="•"/>
            </a:pPr>
            <a:r>
              <a:rPr lang="en-US" sz="2000" b="1" dirty="0" smtClean="0">
                <a:ea typeface="Arial" charset="0"/>
                <a:cs typeface="Arial" charset="0"/>
              </a:rPr>
              <a:t> Located at Berkeley Lab</a:t>
            </a:r>
          </a:p>
          <a:p>
            <a:pPr>
              <a:buFont typeface="Arial"/>
              <a:buChar char="•"/>
            </a:pPr>
            <a:r>
              <a:rPr lang="en-US" sz="2000" b="1" dirty="0" smtClean="0">
                <a:ea typeface="Arial" charset="0"/>
                <a:cs typeface="Arial" charset="0"/>
              </a:rPr>
              <a:t> Provides computing for a broad science</a:t>
            </a:r>
            <a:br>
              <a:rPr lang="en-US" sz="2000" b="1" dirty="0" smtClean="0">
                <a:ea typeface="Arial" charset="0"/>
                <a:cs typeface="Arial" charset="0"/>
              </a:rPr>
            </a:br>
            <a:r>
              <a:rPr lang="en-US" sz="2000" b="1" dirty="0" smtClean="0">
                <a:ea typeface="Arial" charset="0"/>
                <a:cs typeface="Arial" charset="0"/>
              </a:rPr>
              <a:t>  community:</a:t>
            </a:r>
          </a:p>
          <a:p>
            <a:pPr marL="349250" indent="-174625">
              <a:buFont typeface="Arial" charset="0"/>
              <a:buChar char="•"/>
            </a:pPr>
            <a:r>
              <a:rPr lang="en-US" sz="2000" dirty="0" smtClean="0">
                <a:ea typeface="Arial" charset="0"/>
                <a:cs typeface="Arial" charset="0"/>
              </a:rPr>
              <a:t>5000 </a:t>
            </a:r>
            <a:r>
              <a:rPr lang="en-US" sz="2000" dirty="0">
                <a:ea typeface="Arial" charset="0"/>
                <a:cs typeface="Arial" charset="0"/>
              </a:rPr>
              <a:t>users,</a:t>
            </a:r>
            <a:r>
              <a:rPr lang="en-US" sz="2000" dirty="0" smtClean="0">
                <a:ea typeface="Arial" charset="0"/>
                <a:cs typeface="Arial" charset="0"/>
              </a:rPr>
              <a:t> 700 research projects</a:t>
            </a:r>
          </a:p>
          <a:p>
            <a:pPr marL="349250" indent="-174625">
              <a:buFont typeface="Arial" charset="0"/>
              <a:buChar char="•"/>
            </a:pPr>
            <a:r>
              <a:rPr lang="en-US" sz="2000" dirty="0" smtClean="0">
                <a:ea typeface="Arial" charset="0"/>
                <a:cs typeface="Arial" charset="0"/>
              </a:rPr>
              <a:t>48 states; 65% from universities </a:t>
            </a:r>
          </a:p>
          <a:p>
            <a:pPr marL="349250" indent="-174625">
              <a:buFont typeface="Arial" charset="0"/>
              <a:buChar char="•"/>
            </a:pPr>
            <a:r>
              <a:rPr lang="en-US" sz="2000" dirty="0" smtClean="0">
                <a:ea typeface="Arial" charset="0"/>
                <a:cs typeface="Arial" charset="0"/>
              </a:rPr>
              <a:t>Hundreds of users each day</a:t>
            </a:r>
          </a:p>
          <a:p>
            <a:pPr marL="349250" indent="-174625">
              <a:buFont typeface="Arial" charset="0"/>
              <a:buChar char="•"/>
            </a:pPr>
            <a:r>
              <a:rPr lang="en-US" sz="2000" dirty="0" smtClean="0">
                <a:ea typeface="Arial" charset="0"/>
                <a:cs typeface="Arial" charset="0"/>
              </a:rPr>
              <a:t>~1500 </a:t>
            </a:r>
            <a:r>
              <a:rPr lang="en-US" sz="2000" dirty="0">
                <a:ea typeface="Arial" charset="0"/>
                <a:cs typeface="Arial" charset="0"/>
              </a:rPr>
              <a:t>publications per </a:t>
            </a:r>
            <a:r>
              <a:rPr lang="en-US" sz="2000" dirty="0" smtClean="0">
                <a:ea typeface="Arial" charset="0"/>
                <a:cs typeface="Arial" charset="0"/>
              </a:rPr>
              <a:t>year</a:t>
            </a:r>
            <a:endParaRPr lang="en-US" sz="2000" b="1" dirty="0" smtClean="0">
              <a:ea typeface="Arial" charset="0"/>
              <a:cs typeface="Arial" charset="0"/>
            </a:endParaRPr>
          </a:p>
          <a:p>
            <a:pPr marL="168275" indent="-168275">
              <a:buFont typeface="Arial"/>
              <a:buChar char="•"/>
            </a:pPr>
            <a:r>
              <a:rPr lang="en-US" sz="2000" b="1" dirty="0" smtClean="0">
                <a:ea typeface="Arial" charset="0"/>
                <a:cs typeface="Arial" charset="0"/>
              </a:rPr>
              <a:t>Systems designed for science:</a:t>
            </a:r>
          </a:p>
          <a:p>
            <a:pPr marL="349250" indent="-174625">
              <a:buFont typeface="Arial" charset="0"/>
              <a:buChar char="•"/>
            </a:pPr>
            <a:r>
              <a:rPr lang="en-US" sz="2000" dirty="0" smtClean="0">
                <a:ea typeface="Arial" charset="0"/>
                <a:cs typeface="Arial" charset="0"/>
              </a:rPr>
              <a:t>1.3PF Hopper + .5 PF clusters</a:t>
            </a:r>
          </a:p>
          <a:p>
            <a:pPr marL="349250" indent="-174625">
              <a:buFont typeface="Arial" charset="0"/>
              <a:buChar char="•"/>
            </a:pPr>
            <a:r>
              <a:rPr lang="en-US" sz="2000" dirty="0" smtClean="0">
                <a:ea typeface="Arial" charset="0"/>
                <a:cs typeface="Arial" charset="0"/>
              </a:rPr>
              <a:t>With services for consulting, data analysis and more</a:t>
            </a:r>
          </a:p>
        </p:txBody>
      </p:sp>
      <p:pic>
        <p:nvPicPr>
          <p:cNvPr id="20491" name="Picture 34" descr="C:\Users\jcissell\Desktop\images for ppt\HOPPER--NERSC.png"/>
          <p:cNvPicPr>
            <a:picLocks noChangeAspect="1" noChangeArrowheads="1"/>
          </p:cNvPicPr>
          <p:nvPr/>
        </p:nvPicPr>
        <p:blipFill>
          <a:blip r:embed="rId3"/>
          <a:srcRect/>
          <a:stretch>
            <a:fillRect/>
          </a:stretch>
        </p:blipFill>
        <p:spPr bwMode="auto">
          <a:xfrm>
            <a:off x="1460882" y="4388069"/>
            <a:ext cx="6150744" cy="2146065"/>
          </a:xfrm>
          <a:prstGeom prst="rect">
            <a:avLst/>
          </a:prstGeom>
          <a:noFill/>
          <a:ln w="9525">
            <a:noFill/>
            <a:miter lim="800000"/>
            <a:headEnd/>
            <a:tailEnd/>
          </a:ln>
        </p:spPr>
      </p:pic>
      <p:pic>
        <p:nvPicPr>
          <p:cNvPr id="12" name="Picture 11"/>
          <p:cNvPicPr>
            <a:picLocks/>
          </p:cNvPicPr>
          <p:nvPr/>
        </p:nvPicPr>
        <p:blipFill>
          <a:blip r:embed="rId4"/>
          <a:stretch>
            <a:fillRect/>
          </a:stretch>
        </p:blipFill>
        <p:spPr>
          <a:xfrm>
            <a:off x="200076" y="3057525"/>
            <a:ext cx="1399032" cy="1856232"/>
          </a:xfrm>
          <a:prstGeom prst="rect">
            <a:avLst/>
          </a:prstGeom>
        </p:spPr>
      </p:pic>
      <p:pic>
        <p:nvPicPr>
          <p:cNvPr id="15" name="Picture 14"/>
          <p:cNvPicPr>
            <a:picLocks/>
          </p:cNvPicPr>
          <p:nvPr/>
        </p:nvPicPr>
        <p:blipFill>
          <a:blip r:embed="rId5" cstate="email">
            <a:extLst>
              <a:ext uri="{28A0092B-C50C-407E-A947-70E740481C1C}">
                <a14:useLocalDpi xmlns:a14="http://schemas.microsoft.com/office/drawing/2010/main"/>
              </a:ext>
            </a:extLst>
          </a:blip>
          <a:stretch>
            <a:fillRect/>
          </a:stretch>
        </p:blipFill>
        <p:spPr>
          <a:xfrm>
            <a:off x="2347582" y="2396248"/>
            <a:ext cx="1399032" cy="1856232"/>
          </a:xfrm>
          <a:prstGeom prst="rect">
            <a:avLst/>
          </a:prstGeom>
        </p:spPr>
      </p:pic>
      <p:pic>
        <p:nvPicPr>
          <p:cNvPr id="2" name="Picture 1"/>
          <p:cNvPicPr>
            <a:picLocks noChangeAspect="1"/>
          </p:cNvPicPr>
          <p:nvPr/>
        </p:nvPicPr>
        <p:blipFill>
          <a:blip r:embed="rId6"/>
          <a:stretch>
            <a:fillRect/>
          </a:stretch>
        </p:blipFill>
        <p:spPr>
          <a:xfrm>
            <a:off x="1767045" y="1257509"/>
            <a:ext cx="1480124" cy="197349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3834" y="1257509"/>
            <a:ext cx="1442358" cy="1888263"/>
          </a:xfrm>
          <a:prstGeom prst="rect">
            <a:avLst/>
          </a:prstGeom>
          <a:ln w="25400">
            <a:solidFill>
              <a:schemeClr val="tx1"/>
            </a:solidFill>
          </a:ln>
        </p:spPr>
      </p:pic>
      <p:pic>
        <p:nvPicPr>
          <p:cNvPr id="13" name="Picture 12"/>
          <p:cNvPicPr>
            <a:picLocks/>
          </p:cNvPicPr>
          <p:nvPr/>
        </p:nvPicPr>
        <p:blipFill>
          <a:blip r:embed="rId8" cstate="email">
            <a:extLst>
              <a:ext uri="{28A0092B-C50C-407E-A947-70E740481C1C}">
                <a14:useLocalDpi xmlns:a14="http://schemas.microsoft.com/office/drawing/2010/main"/>
              </a:ext>
            </a:extLst>
          </a:blip>
          <a:stretch>
            <a:fillRect/>
          </a:stretch>
        </p:blipFill>
        <p:spPr>
          <a:xfrm>
            <a:off x="1108075" y="2663824"/>
            <a:ext cx="1399032" cy="1856232"/>
          </a:xfrm>
          <a:prstGeom prst="rect">
            <a:avLst/>
          </a:prstGeom>
        </p:spPr>
      </p:pic>
      <p:sp>
        <p:nvSpPr>
          <p:cNvPr id="11" name="Slide Number Placeholder 10"/>
          <p:cNvSpPr>
            <a:spLocks noGrp="1"/>
          </p:cNvSpPr>
          <p:nvPr>
            <p:ph type="sldNum" sz="quarter" idx="4294967295"/>
          </p:nvPr>
        </p:nvSpPr>
        <p:spPr>
          <a:xfrm>
            <a:off x="4116656" y="6368805"/>
            <a:ext cx="925708" cy="365125"/>
          </a:xfrm>
          <a:prstGeom prst="rect">
            <a:avLst/>
          </a:prstGeom>
        </p:spPr>
        <p:txBody>
          <a:bodyPr/>
          <a:lstStyle/>
          <a:p>
            <a:r>
              <a:rPr lang="en-US" dirty="0" smtClean="0"/>
              <a:t> </a:t>
            </a:r>
            <a:fld id="{D174BAF6-F8F2-EF4F-936C-8DF63288C82F}" type="slidenum">
              <a:rPr lang="en-US" smtClean="0"/>
              <a:pPr/>
              <a:t>2</a:t>
            </a:fld>
            <a:r>
              <a:rPr lang="en-US" dirty="0" smtClean="0"/>
              <a:t> </a:t>
            </a:r>
            <a:endParaRPr lang="en-US" dirty="0"/>
          </a:p>
        </p:txBody>
      </p:sp>
      <p:grpSp>
        <p:nvGrpSpPr>
          <p:cNvPr id="14" name="Group 13"/>
          <p:cNvGrpSpPr/>
          <p:nvPr/>
        </p:nvGrpSpPr>
        <p:grpSpPr>
          <a:xfrm>
            <a:off x="0" y="6285353"/>
            <a:ext cx="1664900" cy="642800"/>
            <a:chOff x="110067" y="5461000"/>
            <a:chExt cx="1790700" cy="698500"/>
          </a:xfrm>
        </p:grpSpPr>
        <p:sp>
          <p:nvSpPr>
            <p:cNvPr id="16" name="Rectangle 15"/>
            <p:cNvSpPr/>
            <p:nvPr/>
          </p:nvSpPr>
          <p:spPr>
            <a:xfrm>
              <a:off x="233962" y="5516700"/>
              <a:ext cx="1548603" cy="55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NERSC-logo-lowr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067" y="5461000"/>
              <a:ext cx="1790700" cy="698500"/>
            </a:xfrm>
            <a:prstGeom prst="rect">
              <a:avLst/>
            </a:prstGeom>
          </p:spPr>
        </p:pic>
      </p:grpSp>
    </p:spTree>
    <p:extLst>
      <p:ext uri="{BB962C8B-B14F-4D97-AF65-F5344CB8AC3E}">
        <p14:creationId xmlns:p14="http://schemas.microsoft.com/office/powerpoint/2010/main" val="1996979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nvPr>
        </p:nvGraphicFramePr>
        <p:xfrm>
          <a:off x="611370" y="1422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9090" name="Title 2"/>
          <p:cNvSpPr>
            <a:spLocks noGrp="1"/>
          </p:cNvSpPr>
          <p:nvPr>
            <p:ph type="title"/>
          </p:nvPr>
        </p:nvSpPr>
        <p:spPr>
          <a:xfrm>
            <a:off x="228600" y="0"/>
            <a:ext cx="7561263" cy="969963"/>
          </a:xfrm>
        </p:spPr>
        <p:txBody>
          <a:bodyPr/>
          <a:lstStyle/>
          <a:p>
            <a:pPr eaLnBrk="1" hangingPunct="1"/>
            <a:r>
              <a:rPr lang="en-US" dirty="0" smtClean="0">
                <a:latin typeface="Arial" charset="0"/>
                <a:cs typeface="ＭＳ Ｐゴシック" charset="-128"/>
              </a:rPr>
              <a:t>The Cost of Data Movement</a:t>
            </a:r>
            <a:endParaRPr lang="en-US" dirty="0" smtClean="0">
              <a:latin typeface="Arial" charset="0"/>
              <a:ea typeface="Arial" charset="0"/>
              <a:cs typeface="Arial" charset="0"/>
            </a:endParaRPr>
          </a:p>
        </p:txBody>
      </p:sp>
      <p:sp>
        <p:nvSpPr>
          <p:cNvPr id="13" name="Oval 12"/>
          <p:cNvSpPr/>
          <p:nvPr/>
        </p:nvSpPr>
        <p:spPr>
          <a:xfrm>
            <a:off x="6173970" y="1803400"/>
            <a:ext cx="381000" cy="457200"/>
          </a:xfrm>
          <a:prstGeom prst="ellipse">
            <a:avLst/>
          </a:prstGeom>
          <a:noFill/>
          <a:ln w="63500" cap="flat" cmpd="sng" algn="ctr">
            <a:solidFill>
              <a:srgbClr val="333399"/>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sp>
        <p:nvSpPr>
          <p:cNvPr id="14" name="Oval 13"/>
          <p:cNvSpPr/>
          <p:nvPr/>
        </p:nvSpPr>
        <p:spPr>
          <a:xfrm>
            <a:off x="5183370" y="1879600"/>
            <a:ext cx="381000" cy="457200"/>
          </a:xfrm>
          <a:prstGeom prst="ellipse">
            <a:avLst/>
          </a:prstGeom>
          <a:noFill/>
          <a:ln w="63500" cap="flat" cmpd="sng" algn="ctr">
            <a:solidFill>
              <a:srgbClr val="333399"/>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sp>
        <p:nvSpPr>
          <p:cNvPr id="89094" name="TextBox 7"/>
          <p:cNvSpPr txBox="1">
            <a:spLocks noChangeArrowheads="1"/>
          </p:cNvSpPr>
          <p:nvPr/>
        </p:nvSpPr>
        <p:spPr bwMode="auto">
          <a:xfrm>
            <a:off x="6097770" y="1422400"/>
            <a:ext cx="571500" cy="369888"/>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b="1" dirty="0">
                <a:solidFill>
                  <a:srgbClr val="000000"/>
                </a:solidFill>
              </a:rPr>
              <a:t>MPI</a:t>
            </a:r>
          </a:p>
        </p:txBody>
      </p:sp>
      <p:sp>
        <p:nvSpPr>
          <p:cNvPr id="16" name="Oval 15"/>
          <p:cNvSpPr/>
          <p:nvPr/>
        </p:nvSpPr>
        <p:spPr>
          <a:xfrm>
            <a:off x="4192770" y="3240088"/>
            <a:ext cx="381000" cy="457200"/>
          </a:xfrm>
          <a:prstGeom prst="ellipse">
            <a:avLst/>
          </a:prstGeom>
          <a:noFill/>
          <a:ln w="63500" cap="flat" cmpd="sng" algn="ctr">
            <a:solidFill>
              <a:srgbClr val="333399"/>
            </a:solidFill>
            <a:prstDash val="solid"/>
          </a:ln>
          <a:effectLst>
            <a:outerShdw blurRad="40000" dist="23000" dir="5400000" rotWithShape="0">
              <a:srgbClr val="000000">
                <a:alpha val="35000"/>
              </a:srgbClr>
            </a:outerShdw>
          </a:effectLst>
        </p:spPr>
        <p:txBody>
          <a:bodyPr anchor="ctr">
            <a:prstTxWarp prst="textNoShape">
              <a:avLst/>
            </a:prstTxWarp>
          </a:bodyPr>
          <a:lstStyle/>
          <a:p>
            <a:pPr algn="ctr" defTabSz="914400" fontAlgn="base">
              <a:spcBef>
                <a:spcPct val="0"/>
              </a:spcBef>
              <a:spcAft>
                <a:spcPct val="0"/>
              </a:spcAft>
              <a:defRPr/>
            </a:pPr>
            <a:endParaRPr lang="en-US" dirty="0">
              <a:solidFill>
                <a:srgbClr val="FFFFFF"/>
              </a:solidFill>
              <a:latin typeface="Arial" charset="0"/>
            </a:endParaRPr>
          </a:p>
        </p:txBody>
      </p:sp>
      <p:sp>
        <p:nvSpPr>
          <p:cNvPr id="89096" name="TextBox 9"/>
          <p:cNvSpPr txBox="1">
            <a:spLocks noChangeArrowheads="1"/>
          </p:cNvSpPr>
          <p:nvPr/>
        </p:nvSpPr>
        <p:spPr bwMode="auto">
          <a:xfrm>
            <a:off x="4094345" y="2870200"/>
            <a:ext cx="631825" cy="369888"/>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b="1" dirty="0">
                <a:solidFill>
                  <a:srgbClr val="000000"/>
                </a:solidFill>
              </a:rPr>
              <a:t>CMP</a:t>
            </a:r>
          </a:p>
        </p:txBody>
      </p:sp>
      <p:cxnSp>
        <p:nvCxnSpPr>
          <p:cNvPr id="18" name="Straight Connector 17"/>
          <p:cNvCxnSpPr/>
          <p:nvPr/>
        </p:nvCxnSpPr>
        <p:spPr>
          <a:xfrm>
            <a:off x="1387986" y="3098800"/>
            <a:ext cx="6781800" cy="1588"/>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sp>
        <p:nvSpPr>
          <p:cNvPr id="89098" name="TextBox 10"/>
          <p:cNvSpPr txBox="1">
            <a:spLocks noChangeArrowheads="1"/>
          </p:cNvSpPr>
          <p:nvPr/>
        </p:nvSpPr>
        <p:spPr bwMode="auto">
          <a:xfrm>
            <a:off x="6173970" y="2794000"/>
            <a:ext cx="1552575" cy="369888"/>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b="1" dirty="0">
                <a:solidFill>
                  <a:srgbClr val="000000"/>
                </a:solidFill>
                <a:ea typeface="Arial" charset="0"/>
                <a:cs typeface="Arial" charset="0"/>
              </a:rPr>
              <a:t>Cost of a FLOP</a:t>
            </a:r>
          </a:p>
        </p:txBody>
      </p:sp>
      <p:sp>
        <p:nvSpPr>
          <p:cNvPr id="11" name="TextBox 10"/>
          <p:cNvSpPr txBox="1"/>
          <p:nvPr/>
        </p:nvSpPr>
        <p:spPr>
          <a:xfrm rot="16200000">
            <a:off x="-579756" y="2956804"/>
            <a:ext cx="2051413" cy="400110"/>
          </a:xfrm>
          <a:prstGeom prst="rect">
            <a:avLst/>
          </a:prstGeom>
          <a:noFill/>
        </p:spPr>
        <p:txBody>
          <a:bodyPr wrap="none" rtlCol="0">
            <a:spAutoFit/>
          </a:bodyPr>
          <a:lstStyle/>
          <a:p>
            <a:r>
              <a:rPr lang="en-US" sz="2000" b="1" dirty="0" err="1" smtClean="0"/>
              <a:t>pico</a:t>
            </a:r>
            <a:r>
              <a:rPr lang="en-US" sz="2000" b="1" dirty="0" smtClean="0"/>
              <a:t> joules / bit</a:t>
            </a:r>
            <a:endParaRPr lang="en-US" sz="2000" b="1" dirty="0"/>
          </a:p>
        </p:txBody>
      </p:sp>
    </p:spTree>
    <p:extLst>
      <p:ext uri="{BB962C8B-B14F-4D97-AF65-F5344CB8AC3E}">
        <p14:creationId xmlns:p14="http://schemas.microsoft.com/office/powerpoint/2010/main" val="34050997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6" y="206884"/>
            <a:ext cx="8469312" cy="715962"/>
          </a:xfrm>
        </p:spPr>
        <p:txBody>
          <a:bodyPr>
            <a:normAutofit/>
          </a:bodyPr>
          <a:lstStyle/>
          <a:p>
            <a:r>
              <a:rPr lang="en-US" sz="3200" dirty="0" smtClean="0"/>
              <a:t>The Cost of Data Movement in </a:t>
            </a:r>
            <a:r>
              <a:rPr lang="en-US" sz="3200" dirty="0" smtClean="0"/>
              <a:t>2018</a:t>
            </a:r>
            <a:endParaRPr lang="en-US" sz="3200" dirty="0"/>
          </a:p>
        </p:txBody>
      </p:sp>
      <p:pic>
        <p:nvPicPr>
          <p:cNvPr id="91" name="Picture 90"/>
          <p:cNvPicPr>
            <a:picLocks noChangeAspect="1"/>
          </p:cNvPicPr>
          <p:nvPr/>
        </p:nvPicPr>
        <p:blipFill>
          <a:blip r:embed="rId2"/>
          <a:srcRect l="6041"/>
          <a:stretch>
            <a:fillRect/>
          </a:stretch>
        </p:blipFill>
        <p:spPr>
          <a:xfrm>
            <a:off x="516846" y="1864558"/>
            <a:ext cx="7830157" cy="4591207"/>
          </a:xfrm>
          <a:prstGeom prst="rect">
            <a:avLst/>
          </a:prstGeom>
        </p:spPr>
      </p:pic>
      <p:sp>
        <p:nvSpPr>
          <p:cNvPr id="92" name="Rounded Rectangle 91"/>
          <p:cNvSpPr/>
          <p:nvPr/>
        </p:nvSpPr>
        <p:spPr>
          <a:xfrm>
            <a:off x="720064" y="1158029"/>
            <a:ext cx="2743200" cy="914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FLOPs will cost less than on-chip data movement! (NUMA) </a:t>
            </a:r>
            <a:endParaRPr lang="en-US" dirty="0"/>
          </a:p>
        </p:txBody>
      </p:sp>
      <p:sp>
        <p:nvSpPr>
          <p:cNvPr id="93" name="Right Arrow 92"/>
          <p:cNvSpPr/>
          <p:nvPr/>
        </p:nvSpPr>
        <p:spPr>
          <a:xfrm rot="5170850">
            <a:off x="705731" y="2936369"/>
            <a:ext cx="135814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FLOPs</a:t>
            </a:r>
          </a:p>
        </p:txBody>
      </p:sp>
      <p:sp>
        <p:nvSpPr>
          <p:cNvPr id="94" name="Right Arrow 93"/>
          <p:cNvSpPr/>
          <p:nvPr/>
        </p:nvSpPr>
        <p:spPr>
          <a:xfrm rot="3361122">
            <a:off x="2082599" y="2758274"/>
            <a:ext cx="1898211"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Data Movement</a:t>
            </a:r>
            <a:endParaRPr lang="en-US" sz="1600" dirty="0">
              <a:solidFill>
                <a:schemeClr val="bg1"/>
              </a:solidFill>
            </a:endParaRPr>
          </a:p>
        </p:txBody>
      </p:sp>
      <p:sp>
        <p:nvSpPr>
          <p:cNvPr id="8" name="TextBox 7"/>
          <p:cNvSpPr txBox="1"/>
          <p:nvPr/>
        </p:nvSpPr>
        <p:spPr>
          <a:xfrm rot="16200000">
            <a:off x="-512196" y="3321574"/>
            <a:ext cx="2051413" cy="400110"/>
          </a:xfrm>
          <a:prstGeom prst="rect">
            <a:avLst/>
          </a:prstGeom>
          <a:noFill/>
        </p:spPr>
        <p:txBody>
          <a:bodyPr wrap="none" rtlCol="0">
            <a:spAutoFit/>
          </a:bodyPr>
          <a:lstStyle/>
          <a:p>
            <a:r>
              <a:rPr lang="en-US" sz="2000" b="1" dirty="0" err="1" smtClean="0"/>
              <a:t>pico</a:t>
            </a:r>
            <a:r>
              <a:rPr lang="en-US" sz="2000" b="1" dirty="0" smtClean="0"/>
              <a:t> joules / bit</a:t>
            </a:r>
            <a:endParaRPr lang="en-US" sz="2000" b="1" dirty="0"/>
          </a:p>
        </p:txBody>
      </p:sp>
    </p:spTree>
    <p:extLst>
      <p:ext uri="{BB962C8B-B14F-4D97-AF65-F5344CB8AC3E}">
        <p14:creationId xmlns:p14="http://schemas.microsoft.com/office/powerpoint/2010/main" val="77149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dissolve">
                                      <p:cBhvr>
                                        <p:cTn id="10" dur="500"/>
                                        <p:tgtEl>
                                          <p:spTgt spid="9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dissolve">
                                      <p:cBhvr>
                                        <p:cTn id="1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924800" cy="762000"/>
          </a:xfrm>
        </p:spPr>
        <p:txBody>
          <a:bodyPr>
            <a:normAutofit/>
          </a:bodyPr>
          <a:lstStyle/>
          <a:p>
            <a:r>
              <a:rPr lang="en-US" sz="3200" b="1" dirty="0" smtClean="0"/>
              <a:t>Data Movement Costs</a:t>
            </a:r>
            <a:endParaRPr lang="en-US" sz="3200"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6019800" y="1981200"/>
            <a:ext cx="381000" cy="7620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029200" y="2057400"/>
            <a:ext cx="381000" cy="838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191000" y="3405981"/>
            <a:ext cx="381000" cy="457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62000" y="1066800"/>
            <a:ext cx="7467600" cy="369332"/>
          </a:xfrm>
          <a:prstGeom prst="rect">
            <a:avLst/>
          </a:prstGeom>
          <a:noFill/>
        </p:spPr>
        <p:txBody>
          <a:bodyPr wrap="square" rtlCol="0">
            <a:spAutoFit/>
          </a:bodyPr>
          <a:lstStyle/>
          <a:p>
            <a:r>
              <a:rPr lang="en-US" b="1" i="1" dirty="0" smtClean="0">
                <a:solidFill>
                  <a:srgbClr val="008000"/>
                </a:solidFill>
              </a:rPr>
              <a:t>Energy Efficiency will require careful management of data locality</a:t>
            </a:r>
          </a:p>
        </p:txBody>
      </p:sp>
      <p:sp>
        <p:nvSpPr>
          <p:cNvPr id="16" name="TextBox 15"/>
          <p:cNvSpPr txBox="1"/>
          <p:nvPr/>
        </p:nvSpPr>
        <p:spPr>
          <a:xfrm>
            <a:off x="990600" y="5879068"/>
            <a:ext cx="7467600" cy="369332"/>
          </a:xfrm>
          <a:prstGeom prst="rect">
            <a:avLst/>
          </a:prstGeom>
          <a:noFill/>
        </p:spPr>
        <p:txBody>
          <a:bodyPr wrap="square" rtlCol="0">
            <a:spAutoFit/>
          </a:bodyPr>
          <a:lstStyle/>
          <a:p>
            <a:r>
              <a:rPr lang="en-US" b="1" i="1" dirty="0" smtClean="0">
                <a:solidFill>
                  <a:srgbClr val="800000"/>
                </a:solidFill>
              </a:rPr>
              <a:t>Important to know when you are on-chip and when data is off-chip!</a:t>
            </a:r>
          </a:p>
        </p:txBody>
      </p:sp>
    </p:spTree>
    <p:extLst>
      <p:ext uri="{BB962C8B-B14F-4D97-AF65-F5344CB8AC3E}">
        <p14:creationId xmlns:p14="http://schemas.microsoft.com/office/powerpoint/2010/main" val="3904906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a:buChar char="•"/>
            </a:pPr>
            <a:r>
              <a:rPr lang="en-US" dirty="0" smtClean="0"/>
              <a:t>Current Algorithms are designed to minimize FLOPs</a:t>
            </a:r>
          </a:p>
          <a:p>
            <a:pPr marL="515938" lvl="1" indent="-285750"/>
            <a:r>
              <a:rPr lang="en-US" b="0" dirty="0" smtClean="0"/>
              <a:t>Often at the expense of data movement</a:t>
            </a:r>
          </a:p>
          <a:p>
            <a:pPr marL="230188" lvl="1" indent="0">
              <a:buNone/>
            </a:pPr>
            <a:endParaRPr lang="en-US" dirty="0"/>
          </a:p>
          <a:p>
            <a:pPr marL="342900" indent="-342900"/>
            <a:r>
              <a:rPr lang="en-US" dirty="0" smtClean="0"/>
              <a:t>But if data movement costs more than FLOPs, we are using the wrong metric for optimizing algorithms!</a:t>
            </a:r>
          </a:p>
          <a:p>
            <a:pPr marL="342900" indent="-342900"/>
            <a:endParaRPr lang="en-US" dirty="0" smtClean="0"/>
          </a:p>
          <a:p>
            <a:pPr marL="342900" indent="-342900"/>
            <a:r>
              <a:rPr lang="en-US" dirty="0" smtClean="0"/>
              <a:t>Future of algorithm design</a:t>
            </a:r>
          </a:p>
          <a:p>
            <a:pPr marL="573088" lvl="1" indent="-342900"/>
            <a:r>
              <a:rPr lang="en-US" b="0" dirty="0"/>
              <a:t>Incorporate data movement costs as a metric for “algorithm complexity</a:t>
            </a:r>
            <a:r>
              <a:rPr lang="en-US" b="0" dirty="0" smtClean="0"/>
              <a:t>”</a:t>
            </a:r>
          </a:p>
          <a:p>
            <a:pPr marL="573088" lvl="1" indent="-342900"/>
            <a:r>
              <a:rPr lang="en-US" b="0" dirty="0" smtClean="0"/>
              <a:t>Consume additional flops to AVOID data movement (Communication Avoiding Algorithms)</a:t>
            </a:r>
          </a:p>
          <a:p>
            <a:pPr marL="573088" lvl="1" indent="-342900"/>
            <a:r>
              <a:rPr lang="en-US" b="0" dirty="0" smtClean="0"/>
              <a:t>And make communication “locality aware” </a:t>
            </a:r>
            <a:r>
              <a:rPr lang="en-US" b="0" i="1" dirty="0" smtClean="0"/>
              <a:t>(will talk more about that)</a:t>
            </a:r>
          </a:p>
          <a:p>
            <a:pPr marL="573088" lvl="1" indent="-342900"/>
            <a:r>
              <a:rPr lang="en-US" b="0" i="1" dirty="0" smtClean="0"/>
              <a:t>Even communication topology may be important</a:t>
            </a:r>
          </a:p>
        </p:txBody>
      </p:sp>
      <p:sp>
        <p:nvSpPr>
          <p:cNvPr id="5" name="Title 4"/>
          <p:cNvSpPr>
            <a:spLocks noGrp="1"/>
          </p:cNvSpPr>
          <p:nvPr>
            <p:ph type="title"/>
          </p:nvPr>
        </p:nvSpPr>
        <p:spPr/>
        <p:txBody>
          <a:bodyPr>
            <a:normAutofit/>
          </a:bodyPr>
          <a:lstStyle/>
          <a:p>
            <a:r>
              <a:rPr lang="en-US" sz="3200" dirty="0" smtClean="0">
                <a:effectLst>
                  <a:outerShdw blurRad="50800" dist="38100" dir="2700000" algn="tl" rotWithShape="0">
                    <a:prstClr val="black">
                      <a:alpha val="40000"/>
                    </a:prstClr>
                  </a:outerShdw>
                </a:effectLst>
              </a:rPr>
              <a:t>Consequences for Algorithm Design</a:t>
            </a:r>
            <a:endParaRPr lang="en-US" sz="3200" dirty="0">
              <a:effectLst>
                <a:outerShdw blurRad="50800" dist="38100" dir="2700000" algn="tl" rotWithShape="0">
                  <a:prstClr val="black">
                    <a:alpha val="40000"/>
                  </a:prstClr>
                </a:outerShdw>
              </a:effectLst>
            </a:endParaRPr>
          </a:p>
        </p:txBody>
      </p:sp>
      <p:sp>
        <p:nvSpPr>
          <p:cNvPr id="3" name="Footer Placeholder 2"/>
          <p:cNvSpPr>
            <a:spLocks noGrp="1"/>
          </p:cNvSpPr>
          <p:nvPr>
            <p:ph type="ftr" sz="quarter" idx="4294967295"/>
          </p:nvPr>
        </p:nvSpPr>
        <p:spPr>
          <a:xfrm>
            <a:off x="0" y="6516688"/>
            <a:ext cx="5486400" cy="258762"/>
          </a:xfrm>
        </p:spPr>
        <p:txBody>
          <a:bodyPr/>
          <a:lstStyle/>
          <a:p>
            <a:r>
              <a:rPr lang="en-US" smtClean="0"/>
              <a:t>Computational Research Division | Lawrence Berkeley National Laboratory | Department of Energy</a:t>
            </a:r>
            <a:endParaRPr lang="en-US"/>
          </a:p>
        </p:txBody>
      </p:sp>
      <p:sp>
        <p:nvSpPr>
          <p:cNvPr id="4" name="Slide Number Placeholder 3"/>
          <p:cNvSpPr>
            <a:spLocks noGrp="1"/>
          </p:cNvSpPr>
          <p:nvPr>
            <p:ph type="sldNum" sz="quarter" idx="4294967295"/>
          </p:nvPr>
        </p:nvSpPr>
        <p:spPr>
          <a:xfrm>
            <a:off x="8470900" y="6516688"/>
            <a:ext cx="673100" cy="250825"/>
          </a:xfrm>
        </p:spPr>
        <p:txBody>
          <a:bodyPr/>
          <a:lstStyle/>
          <a:p>
            <a:fld id="{C41FD94A-3280-6B4A-962C-1D6736B77269}" type="slidenum">
              <a:rPr lang="en-US" smtClean="0"/>
              <a:pPr/>
              <a:t>23</a:t>
            </a:fld>
            <a:endParaRPr lang="en-US"/>
          </a:p>
        </p:txBody>
      </p:sp>
    </p:spTree>
    <p:extLst>
      <p:ext uri="{BB962C8B-B14F-4D97-AF65-F5344CB8AC3E}">
        <p14:creationId xmlns:p14="http://schemas.microsoft.com/office/powerpoint/2010/main" val="208999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64"/>
            <a:ext cx="8534400" cy="786509"/>
          </a:xfrm>
        </p:spPr>
        <p:txBody>
          <a:bodyPr/>
          <a:lstStyle/>
          <a:p>
            <a:r>
              <a:rPr lang="en-US" sz="3600" b="1" dirty="0" smtClean="0"/>
              <a:t>Future of On-Chip Architecture</a:t>
            </a:r>
            <a:r>
              <a:rPr lang="en-US" sz="4000" dirty="0" smtClean="0"/>
              <a:t/>
            </a:r>
            <a:br>
              <a:rPr lang="en-US" sz="4000" dirty="0" smtClean="0"/>
            </a:br>
            <a:r>
              <a:rPr lang="en-US" sz="2000" i="1" dirty="0" smtClean="0"/>
              <a:t>(Nov 2009 DOE arch workshop)</a:t>
            </a:r>
            <a:endParaRPr lang="en-US" sz="4000" i="1" dirty="0"/>
          </a:p>
        </p:txBody>
      </p:sp>
      <p:sp>
        <p:nvSpPr>
          <p:cNvPr id="3" name="Content Placeholder 2"/>
          <p:cNvSpPr>
            <a:spLocks noGrp="1"/>
          </p:cNvSpPr>
          <p:nvPr>
            <p:ph idx="1"/>
          </p:nvPr>
        </p:nvSpPr>
        <p:spPr>
          <a:xfrm>
            <a:off x="4267200" y="1143000"/>
            <a:ext cx="4876800" cy="5410200"/>
          </a:xfrm>
        </p:spPr>
        <p:txBody>
          <a:bodyPr>
            <a:normAutofit/>
          </a:bodyPr>
          <a:lstStyle/>
          <a:p>
            <a:r>
              <a:rPr lang="en-US" dirty="0" smtClean="0"/>
              <a:t>~1000-10k simple cores</a:t>
            </a:r>
          </a:p>
          <a:p>
            <a:r>
              <a:rPr lang="en-US" dirty="0" smtClean="0"/>
              <a:t>4-8 wide SIMD or VLIW bundles</a:t>
            </a:r>
          </a:p>
          <a:p>
            <a:r>
              <a:rPr lang="en-US" dirty="0" smtClean="0"/>
              <a:t>Either 4 or 50+ HW threads</a:t>
            </a:r>
          </a:p>
          <a:p>
            <a:r>
              <a:rPr lang="en-US" dirty="0" smtClean="0"/>
              <a:t>On-chip communication Fabric</a:t>
            </a:r>
          </a:p>
          <a:p>
            <a:pPr lvl="1"/>
            <a:r>
              <a:rPr lang="en-US" dirty="0" smtClean="0"/>
              <a:t>Low-degree topology for on-chip communication (torus or mesh)</a:t>
            </a:r>
          </a:p>
          <a:p>
            <a:pPr lvl="1"/>
            <a:r>
              <a:rPr lang="en-US" i="1" dirty="0" smtClean="0"/>
              <a:t>Can we scale cache-coherence?</a:t>
            </a:r>
            <a:endParaRPr lang="en-US" dirty="0" smtClean="0"/>
          </a:p>
          <a:p>
            <a:pPr lvl="1"/>
            <a:r>
              <a:rPr lang="en-US" dirty="0" smtClean="0"/>
              <a:t>HW msg. passing</a:t>
            </a:r>
          </a:p>
          <a:p>
            <a:pPr lvl="1"/>
            <a:r>
              <a:rPr lang="en-US" dirty="0" smtClean="0"/>
              <a:t>Global (possibly </a:t>
            </a:r>
            <a:r>
              <a:rPr lang="en-US" dirty="0" err="1" smtClean="0"/>
              <a:t>nonCC</a:t>
            </a:r>
            <a:r>
              <a:rPr lang="en-US" dirty="0" smtClean="0"/>
              <a:t> memory)</a:t>
            </a:r>
          </a:p>
          <a:p>
            <a:pPr lvl="1"/>
            <a:r>
              <a:rPr lang="en-US" dirty="0" smtClean="0"/>
              <a:t>Shared register file (clusters)</a:t>
            </a:r>
          </a:p>
          <a:p>
            <a:r>
              <a:rPr lang="en-US" dirty="0" smtClean="0"/>
              <a:t>Off-chip communication fabric</a:t>
            </a:r>
          </a:p>
          <a:p>
            <a:pPr lvl="1"/>
            <a:r>
              <a:rPr lang="en-US" dirty="0" smtClean="0"/>
              <a:t>Integrated directly on an </a:t>
            </a:r>
            <a:r>
              <a:rPr lang="en-US" dirty="0" err="1" smtClean="0"/>
              <a:t>SoC</a:t>
            </a:r>
            <a:endParaRPr lang="en-US" dirty="0" smtClean="0"/>
          </a:p>
          <a:p>
            <a:pPr lvl="1"/>
            <a:r>
              <a:rPr lang="en-US" dirty="0" smtClean="0"/>
              <a:t>Reduced component counts</a:t>
            </a:r>
          </a:p>
          <a:p>
            <a:pPr lvl="1"/>
            <a:r>
              <a:rPr lang="en-US" dirty="0" smtClean="0"/>
              <a:t>Coherent with TLB (no pinning)</a:t>
            </a:r>
          </a:p>
          <a:p>
            <a:endParaRPr lang="en-US" dirty="0"/>
          </a:p>
        </p:txBody>
      </p:sp>
      <p:sp>
        <p:nvSpPr>
          <p:cNvPr id="4" name="Rectangle 3"/>
          <p:cNvSpPr/>
          <p:nvPr/>
        </p:nvSpPr>
        <p:spPr>
          <a:xfrm>
            <a:off x="457200" y="1752600"/>
            <a:ext cx="2819400" cy="2819400"/>
          </a:xfrm>
          <a:prstGeom prst="rect">
            <a:avLst/>
          </a:prstGeom>
          <a:gradFill>
            <a:gsLst>
              <a:gs pos="0">
                <a:srgbClr val="0000FF"/>
              </a:gs>
              <a:gs pos="100000">
                <a:srgbClr val="3366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3009900" y="20383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a:off x="2971800" y="25717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2971800" y="31051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triped Right Arrow 27"/>
          <p:cNvSpPr/>
          <p:nvPr/>
        </p:nvSpPr>
        <p:spPr>
          <a:xfrm>
            <a:off x="2971800" y="36385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Striped Right Arrow 33"/>
          <p:cNvSpPr/>
          <p:nvPr/>
        </p:nvSpPr>
        <p:spPr>
          <a:xfrm>
            <a:off x="2971800" y="41719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p:cNvGrpSpPr/>
          <p:nvPr/>
        </p:nvGrpSpPr>
        <p:grpSpPr>
          <a:xfrm rot="5400000">
            <a:off x="1485900" y="3543300"/>
            <a:ext cx="647700" cy="2362200"/>
            <a:chOff x="1600200" y="4191000"/>
            <a:chExt cx="647700" cy="2362200"/>
          </a:xfrm>
        </p:grpSpPr>
        <p:sp>
          <p:nvSpPr>
            <p:cNvPr id="35" name="Striped Right Arrow 34"/>
            <p:cNvSpPr/>
            <p:nvPr/>
          </p:nvSpPr>
          <p:spPr>
            <a:xfrm>
              <a:off x="1638300" y="41910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triped Right Arrow 35"/>
            <p:cNvSpPr/>
            <p:nvPr/>
          </p:nvSpPr>
          <p:spPr>
            <a:xfrm>
              <a:off x="1600200" y="47244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triped Right Arrow 36"/>
            <p:cNvSpPr/>
            <p:nvPr/>
          </p:nvSpPr>
          <p:spPr>
            <a:xfrm>
              <a:off x="1600200" y="52578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triped Right Arrow 37"/>
            <p:cNvSpPr/>
            <p:nvPr/>
          </p:nvSpPr>
          <p:spPr>
            <a:xfrm>
              <a:off x="1600200" y="57912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Striped Right Arrow 38"/>
            <p:cNvSpPr/>
            <p:nvPr/>
          </p:nvSpPr>
          <p:spPr>
            <a:xfrm>
              <a:off x="1600200" y="63246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571500" y="5161002"/>
            <a:ext cx="3050009" cy="369332"/>
          </a:xfrm>
          <a:prstGeom prst="rect">
            <a:avLst/>
          </a:prstGeom>
          <a:noFill/>
        </p:spPr>
        <p:txBody>
          <a:bodyPr wrap="none" rtlCol="0">
            <a:spAutoFit/>
          </a:bodyPr>
          <a:lstStyle/>
          <a:p>
            <a:r>
              <a:rPr lang="en-US" dirty="0" smtClean="0"/>
              <a:t>Scale-out for Planar geometry</a:t>
            </a:r>
            <a:endParaRPr lang="en-US" dirty="0"/>
          </a:p>
        </p:txBody>
      </p:sp>
    </p:spTree>
    <p:extLst>
      <p:ext uri="{BB962C8B-B14F-4D97-AF65-F5344CB8AC3E}">
        <p14:creationId xmlns:p14="http://schemas.microsoft.com/office/powerpoint/2010/main" val="381728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7" y="20102"/>
            <a:ext cx="7924800" cy="868362"/>
          </a:xfrm>
        </p:spPr>
        <p:txBody>
          <a:bodyPr>
            <a:normAutofit fontScale="90000"/>
          </a:bodyPr>
          <a:lstStyle/>
          <a:p>
            <a:r>
              <a:rPr lang="en-US" sz="3600" dirty="0" smtClean="0"/>
              <a:t>Cost of Data </a:t>
            </a:r>
            <a:r>
              <a:rPr lang="en-US" sz="3600" dirty="0" smtClean="0"/>
              <a:t>Movement</a:t>
            </a:r>
            <a:br>
              <a:rPr lang="en-US" sz="3600" dirty="0" smtClean="0"/>
            </a:br>
            <a:r>
              <a:rPr lang="en-US" sz="3100" b="0" i="1" dirty="0" smtClean="0"/>
              <a:t>(towards “coherence domains” on chip)</a:t>
            </a:r>
            <a:endParaRPr lang="en-US" sz="3100" b="0" i="1" dirty="0"/>
          </a:p>
        </p:txBody>
      </p:sp>
      <p:sp>
        <p:nvSpPr>
          <p:cNvPr id="3" name="Content Placeholder 2"/>
          <p:cNvSpPr>
            <a:spLocks noGrp="1"/>
          </p:cNvSpPr>
          <p:nvPr>
            <p:ph idx="1"/>
          </p:nvPr>
        </p:nvSpPr>
        <p:spPr>
          <a:xfrm>
            <a:off x="4144426" y="1180219"/>
            <a:ext cx="5105400" cy="4800600"/>
          </a:xfrm>
        </p:spPr>
        <p:txBody>
          <a:bodyPr>
            <a:normAutofit/>
          </a:bodyPr>
          <a:lstStyle/>
          <a:p>
            <a:r>
              <a:rPr lang="en-US" b="1" dirty="0" smtClean="0"/>
              <a:t>Cost of moving long-distances on chip motivates clustering on-chip</a:t>
            </a:r>
          </a:p>
          <a:p>
            <a:pPr lvl="1"/>
            <a:r>
              <a:rPr lang="en-US" dirty="0" smtClean="0"/>
              <a:t>1mm costs ~6pj (today &amp; 2018)</a:t>
            </a:r>
          </a:p>
          <a:p>
            <a:pPr lvl="1"/>
            <a:r>
              <a:rPr lang="en-US" dirty="0" smtClean="0"/>
              <a:t>20mm costs ~120 </a:t>
            </a:r>
            <a:r>
              <a:rPr lang="en-US" dirty="0" err="1" smtClean="0"/>
              <a:t>pj</a:t>
            </a:r>
            <a:r>
              <a:rPr lang="en-US" dirty="0" smtClean="0"/>
              <a:t> (today &amp; 2018)</a:t>
            </a:r>
          </a:p>
          <a:p>
            <a:pPr lvl="1"/>
            <a:r>
              <a:rPr lang="en-US" dirty="0" smtClean="0"/>
              <a:t>FLOP costs ~100pj today</a:t>
            </a:r>
          </a:p>
          <a:p>
            <a:pPr lvl="1"/>
            <a:r>
              <a:rPr lang="en-US" dirty="0" smtClean="0"/>
              <a:t>FLOP costs ~25pj in 2018</a:t>
            </a:r>
          </a:p>
          <a:p>
            <a:endParaRPr lang="en-US" dirty="0" smtClean="0"/>
          </a:p>
          <a:p>
            <a:r>
              <a:rPr lang="en-US" b="1" dirty="0" smtClean="0"/>
              <a:t>Different Architectural Directions</a:t>
            </a:r>
          </a:p>
          <a:p>
            <a:pPr lvl="1"/>
            <a:r>
              <a:rPr lang="en-US" dirty="0" smtClean="0"/>
              <a:t>GPU: </a:t>
            </a:r>
            <a:r>
              <a:rPr lang="en-US" dirty="0" err="1" smtClean="0"/>
              <a:t>WARPs</a:t>
            </a:r>
            <a:r>
              <a:rPr lang="en-US" dirty="0" smtClean="0"/>
              <a:t> of hardware threads clustered around shared register file</a:t>
            </a:r>
          </a:p>
          <a:p>
            <a:pPr lvl="1"/>
            <a:r>
              <a:rPr lang="en-US" dirty="0" smtClean="0"/>
              <a:t>CMP: limited area cache-coherence</a:t>
            </a:r>
          </a:p>
          <a:p>
            <a:pPr lvl="1"/>
            <a:r>
              <a:rPr lang="en-US" dirty="0" smtClean="0"/>
              <a:t>CMT: hardware multithreading clusters</a:t>
            </a:r>
          </a:p>
          <a:p>
            <a:pPr lvl="1"/>
            <a:endParaRPr lang="en-US" dirty="0" smtClean="0"/>
          </a:p>
          <a:p>
            <a:endParaRPr lang="en-US" dirty="0"/>
          </a:p>
        </p:txBody>
      </p:sp>
      <p:grpSp>
        <p:nvGrpSpPr>
          <p:cNvPr id="40" name="Group 45"/>
          <p:cNvGrpSpPr/>
          <p:nvPr/>
        </p:nvGrpSpPr>
        <p:grpSpPr>
          <a:xfrm>
            <a:off x="126274" y="1675519"/>
            <a:ext cx="3810000" cy="3810000"/>
            <a:chOff x="457200" y="1752600"/>
            <a:chExt cx="3124200" cy="3295650"/>
          </a:xfrm>
        </p:grpSpPr>
        <p:sp>
          <p:nvSpPr>
            <p:cNvPr id="4" name="Rectangle 3"/>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5715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1049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6383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1717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7051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2971800" y="20383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a:off x="2971800" y="25717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2971800" y="31051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triped Right Arrow 27"/>
            <p:cNvSpPr/>
            <p:nvPr/>
          </p:nvSpPr>
          <p:spPr>
            <a:xfrm>
              <a:off x="2971800" y="36385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Striped Right Arrow 33"/>
            <p:cNvSpPr/>
            <p:nvPr/>
          </p:nvSpPr>
          <p:spPr>
            <a:xfrm>
              <a:off x="2971800" y="41719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triped Right Arrow 34"/>
            <p:cNvSpPr/>
            <p:nvPr/>
          </p:nvSpPr>
          <p:spPr>
            <a:xfrm rot="5400000">
              <a:off x="2571750" y="46291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triped Right Arrow 35"/>
            <p:cNvSpPr/>
            <p:nvPr/>
          </p:nvSpPr>
          <p:spPr>
            <a:xfrm rot="5400000">
              <a:off x="2038350" y="45910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triped Right Arrow 36"/>
            <p:cNvSpPr/>
            <p:nvPr/>
          </p:nvSpPr>
          <p:spPr>
            <a:xfrm rot="5400000">
              <a:off x="1504950" y="45910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triped Right Arrow 37"/>
            <p:cNvSpPr/>
            <p:nvPr/>
          </p:nvSpPr>
          <p:spPr>
            <a:xfrm rot="5400000">
              <a:off x="971550" y="45910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Striped Right Arrow 38"/>
            <p:cNvSpPr/>
            <p:nvPr/>
          </p:nvSpPr>
          <p:spPr>
            <a:xfrm rot="5400000">
              <a:off x="438150" y="45910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571500" y="19050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1600200" y="19050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1638300" y="29718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571500" y="29718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757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6211"/>
            <a:ext cx="8229600" cy="715962"/>
          </a:xfrm>
        </p:spPr>
        <p:txBody>
          <a:bodyPr>
            <a:normAutofit/>
          </a:bodyPr>
          <a:lstStyle/>
          <a:p>
            <a:r>
              <a:rPr lang="en-US" sz="3600" b="1" dirty="0" smtClean="0">
                <a:solidFill>
                  <a:srgbClr val="000090"/>
                </a:solidFill>
              </a:rPr>
              <a:t>Data Locality Management</a:t>
            </a:r>
            <a:endParaRPr lang="en-US" sz="3600" b="1" dirty="0">
              <a:solidFill>
                <a:srgbClr val="000090"/>
              </a:solidFill>
            </a:endParaRPr>
          </a:p>
        </p:txBody>
      </p:sp>
      <p:sp>
        <p:nvSpPr>
          <p:cNvPr id="6" name="Text Placeholder 5"/>
          <p:cNvSpPr>
            <a:spLocks noGrp="1"/>
          </p:cNvSpPr>
          <p:nvPr>
            <p:ph type="body" idx="1"/>
          </p:nvPr>
        </p:nvSpPr>
        <p:spPr>
          <a:xfrm>
            <a:off x="457200" y="1066800"/>
            <a:ext cx="4038600" cy="639762"/>
          </a:xfrm>
        </p:spPr>
        <p:txBody>
          <a:bodyPr>
            <a:normAutofit fontScale="92500" lnSpcReduction="10000"/>
          </a:bodyPr>
          <a:lstStyle/>
          <a:p>
            <a:r>
              <a:rPr lang="en-US" sz="2000" dirty="0" smtClean="0">
                <a:solidFill>
                  <a:srgbClr val="000090"/>
                </a:solidFill>
              </a:rPr>
              <a:t>Vertical Locality Management</a:t>
            </a:r>
          </a:p>
          <a:p>
            <a:pPr algn="ctr"/>
            <a:r>
              <a:rPr lang="en-US" sz="2000" b="0" i="1" dirty="0" smtClean="0">
                <a:solidFill>
                  <a:srgbClr val="000090"/>
                </a:solidFill>
              </a:rPr>
              <a:t>(</a:t>
            </a:r>
            <a:r>
              <a:rPr lang="en-US" sz="2000" b="0" i="1" dirty="0" err="1" smtClean="0">
                <a:solidFill>
                  <a:srgbClr val="000090"/>
                </a:solidFill>
              </a:rPr>
              <a:t>spatio</a:t>
            </a:r>
            <a:r>
              <a:rPr lang="en-US" sz="2000" b="0" i="1" dirty="0" smtClean="0">
                <a:solidFill>
                  <a:srgbClr val="000090"/>
                </a:solidFill>
              </a:rPr>
              <a:t>-temporal optimization)</a:t>
            </a:r>
            <a:endParaRPr lang="en-US" sz="2000" b="0" i="1" dirty="0">
              <a:solidFill>
                <a:srgbClr val="000090"/>
              </a:solidFill>
            </a:endParaRPr>
          </a:p>
        </p:txBody>
      </p:sp>
      <p:sp>
        <p:nvSpPr>
          <p:cNvPr id="8" name="Text Placeholder 7"/>
          <p:cNvSpPr>
            <a:spLocks noGrp="1"/>
          </p:cNvSpPr>
          <p:nvPr>
            <p:ph type="body" sz="quarter" idx="3"/>
          </p:nvPr>
        </p:nvSpPr>
        <p:spPr>
          <a:xfrm>
            <a:off x="4645025" y="1036638"/>
            <a:ext cx="4270375" cy="639762"/>
          </a:xfrm>
        </p:spPr>
        <p:txBody>
          <a:bodyPr>
            <a:normAutofit fontScale="92500" lnSpcReduction="10000"/>
          </a:bodyPr>
          <a:lstStyle/>
          <a:p>
            <a:pPr algn="ctr"/>
            <a:r>
              <a:rPr lang="en-US" sz="2000" dirty="0" smtClean="0">
                <a:solidFill>
                  <a:srgbClr val="000090"/>
                </a:solidFill>
              </a:rPr>
              <a:t>Horizontal Locality Management</a:t>
            </a:r>
          </a:p>
          <a:p>
            <a:pPr algn="ctr"/>
            <a:r>
              <a:rPr lang="en-US" sz="2000" b="0" i="1" dirty="0" smtClean="0">
                <a:solidFill>
                  <a:srgbClr val="000090"/>
                </a:solidFill>
              </a:rPr>
              <a:t>(topology optimization)</a:t>
            </a:r>
            <a:endParaRPr lang="en-US" sz="2000" b="0" i="1" dirty="0">
              <a:solidFill>
                <a:srgbClr val="000090"/>
              </a:solidFill>
            </a:endParaRPr>
          </a:p>
        </p:txBody>
      </p:sp>
      <p:sp>
        <p:nvSpPr>
          <p:cNvPr id="4" name="Slide Number Placeholder 3"/>
          <p:cNvSpPr>
            <a:spLocks noGrp="1"/>
          </p:cNvSpPr>
          <p:nvPr>
            <p:ph type="sldNum" sz="quarter" idx="4294967295"/>
          </p:nvPr>
        </p:nvSpPr>
        <p:spPr>
          <a:xfrm>
            <a:off x="200025" y="6516711"/>
            <a:ext cx="760413" cy="265089"/>
          </a:xfrm>
          <a:prstGeom prst="rect">
            <a:avLst/>
          </a:prstGeom>
        </p:spPr>
        <p:txBody>
          <a:bodyPr/>
          <a:lstStyle/>
          <a:p>
            <a:pPr>
              <a:defRPr/>
            </a:pPr>
            <a:fld id="{52F9DF5F-8273-854E-9CA0-DCC4719475CF}" type="slidenum">
              <a:rPr lang="en-US" smtClean="0"/>
              <a:pPr>
                <a:defRPr/>
              </a:pPr>
              <a:t>26</a:t>
            </a:fld>
            <a:endParaRPr lang="en-US" dirty="0"/>
          </a:p>
        </p:txBody>
      </p:sp>
      <p:grpSp>
        <p:nvGrpSpPr>
          <p:cNvPr id="2" name="Content Placeholder 9"/>
          <p:cNvGrpSpPr>
            <a:grpSpLocks noGrp="1"/>
          </p:cNvGrpSpPr>
          <p:nvPr/>
        </p:nvGrpSpPr>
        <p:grpSpPr>
          <a:xfrm>
            <a:off x="4495800" y="1828800"/>
            <a:ext cx="4343400" cy="4297363"/>
            <a:chOff x="457200" y="1752600"/>
            <a:chExt cx="3124200" cy="3295650"/>
          </a:xfrm>
        </p:grpSpPr>
        <p:sp>
          <p:nvSpPr>
            <p:cNvPr id="11" name="Rectangle 10"/>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715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1049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6383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717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7051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riped Right Arrow 16"/>
            <p:cNvSpPr/>
            <p:nvPr/>
          </p:nvSpPr>
          <p:spPr>
            <a:xfrm>
              <a:off x="2971800" y="20383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a:off x="2971800" y="25717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triped Right Arrow 28"/>
            <p:cNvSpPr/>
            <p:nvPr/>
          </p:nvSpPr>
          <p:spPr>
            <a:xfrm>
              <a:off x="2971800" y="31051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triped Right Arrow 34"/>
            <p:cNvSpPr/>
            <p:nvPr/>
          </p:nvSpPr>
          <p:spPr>
            <a:xfrm>
              <a:off x="2971800" y="36385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Striped Right Arrow 40"/>
            <p:cNvSpPr/>
            <p:nvPr/>
          </p:nvSpPr>
          <p:spPr>
            <a:xfrm>
              <a:off x="2971800" y="417195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9"/>
            <p:cNvGrpSpPr/>
            <p:nvPr/>
          </p:nvGrpSpPr>
          <p:grpSpPr>
            <a:xfrm rot="5400000">
              <a:off x="1485900" y="3543300"/>
              <a:ext cx="647700" cy="2362200"/>
              <a:chOff x="1600200" y="4191000"/>
              <a:chExt cx="647700" cy="2362200"/>
            </a:xfrm>
          </p:grpSpPr>
          <p:sp>
            <p:nvSpPr>
              <p:cNvPr id="47" name="Striped Right Arrow 34"/>
              <p:cNvSpPr/>
              <p:nvPr/>
            </p:nvSpPr>
            <p:spPr>
              <a:xfrm>
                <a:off x="1638300" y="41910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Striped Right Arrow 47"/>
              <p:cNvSpPr/>
              <p:nvPr/>
            </p:nvSpPr>
            <p:spPr>
              <a:xfrm>
                <a:off x="1600200" y="47244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triped Right Arrow 48"/>
              <p:cNvSpPr/>
              <p:nvPr/>
            </p:nvSpPr>
            <p:spPr>
              <a:xfrm>
                <a:off x="1600200" y="52578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Striped Right Arrow 49"/>
              <p:cNvSpPr/>
              <p:nvPr/>
            </p:nvSpPr>
            <p:spPr>
              <a:xfrm>
                <a:off x="1600200" y="57912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Striped Right Arrow 50"/>
              <p:cNvSpPr/>
              <p:nvPr/>
            </p:nvSpPr>
            <p:spPr>
              <a:xfrm>
                <a:off x="1600200" y="6324600"/>
                <a:ext cx="609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a:off x="571500" y="19050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1600200" y="19050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1638300" y="29718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571500" y="2971800"/>
              <a:ext cx="952500" cy="10668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Content Placeholder 52"/>
          <p:cNvSpPr>
            <a:spLocks noGrp="1"/>
          </p:cNvSpPr>
          <p:nvPr>
            <p:ph sz="half" idx="2"/>
          </p:nvPr>
        </p:nvSpPr>
        <p:spPr/>
        <p:txBody>
          <a:bodyPr/>
          <a:lstStyle/>
          <a:p>
            <a:endParaRPr lang="en-US"/>
          </a:p>
        </p:txBody>
      </p:sp>
      <p:pic>
        <p:nvPicPr>
          <p:cNvPr id="54" name="Picture 53"/>
          <p:cNvPicPr>
            <a:picLocks noChangeAspect="1"/>
          </p:cNvPicPr>
          <p:nvPr/>
        </p:nvPicPr>
        <p:blipFill>
          <a:blip r:embed="rId2"/>
          <a:stretch>
            <a:fillRect/>
          </a:stretch>
        </p:blipFill>
        <p:spPr>
          <a:xfrm>
            <a:off x="762000" y="1828800"/>
            <a:ext cx="3670300" cy="3708400"/>
          </a:xfrm>
          <a:prstGeom prst="rect">
            <a:avLst/>
          </a:prstGeom>
        </p:spPr>
      </p:pic>
      <p:sp>
        <p:nvSpPr>
          <p:cNvPr id="52" name="TextBox 51"/>
          <p:cNvSpPr txBox="1"/>
          <p:nvPr/>
        </p:nvSpPr>
        <p:spPr>
          <a:xfrm rot="1759839">
            <a:off x="953103" y="5069083"/>
            <a:ext cx="1336943" cy="261610"/>
          </a:xfrm>
          <a:prstGeom prst="rect">
            <a:avLst/>
          </a:prstGeom>
          <a:noFill/>
        </p:spPr>
        <p:txBody>
          <a:bodyPr wrap="none" rtlCol="0">
            <a:spAutoFit/>
          </a:bodyPr>
          <a:lstStyle/>
          <a:p>
            <a:r>
              <a:rPr lang="en-US" sz="1100" dirty="0" smtClean="0"/>
              <a:t>Sun Microsystems</a:t>
            </a:r>
            <a:endParaRPr lang="en-US" sz="1100" dirty="0"/>
          </a:p>
        </p:txBody>
      </p:sp>
    </p:spTree>
    <p:extLst>
      <p:ext uri="{BB962C8B-B14F-4D97-AF65-F5344CB8AC3E}">
        <p14:creationId xmlns:p14="http://schemas.microsoft.com/office/powerpoint/2010/main" val="32482650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12837"/>
            <a:ext cx="8458200" cy="5211763"/>
          </a:xfrm>
        </p:spPr>
        <p:txBody>
          <a:bodyPr>
            <a:noAutofit/>
          </a:bodyPr>
          <a:lstStyle/>
          <a:p>
            <a:r>
              <a:rPr lang="en-US" sz="2400" b="1" dirty="0" smtClean="0">
                <a:solidFill>
                  <a:srgbClr val="0000FF"/>
                </a:solidFill>
              </a:rPr>
              <a:t>Old Mental Model -- </a:t>
            </a:r>
            <a:r>
              <a:rPr lang="en-US" sz="2400" b="1" i="1" dirty="0" smtClean="0">
                <a:solidFill>
                  <a:srgbClr val="0000FF"/>
                </a:solidFill>
              </a:rPr>
              <a:t>Reduce </a:t>
            </a:r>
            <a:r>
              <a:rPr lang="en-US" sz="2400" b="1" i="1" dirty="0" err="1" smtClean="0">
                <a:solidFill>
                  <a:srgbClr val="0000FF"/>
                </a:solidFill>
              </a:rPr>
              <a:t>FLOPs</a:t>
            </a:r>
            <a:endParaRPr lang="en-US" sz="2400" b="1" i="1" dirty="0" smtClean="0">
              <a:solidFill>
                <a:srgbClr val="0000FF"/>
              </a:solidFill>
            </a:endParaRPr>
          </a:p>
          <a:p>
            <a:pPr lvl="1"/>
            <a:r>
              <a:rPr lang="en-US" sz="1800" b="1" dirty="0" smtClean="0"/>
              <a:t>FLOPS used to be the most expensive (conserve what is expensive)</a:t>
            </a:r>
          </a:p>
          <a:p>
            <a:pPr lvl="1"/>
            <a:r>
              <a:rPr lang="en-US" sz="1800" b="1" dirty="0" smtClean="0"/>
              <a:t>Concern about sustained-to-peak performance (% of peak flop rate)</a:t>
            </a:r>
            <a:endParaRPr lang="en-US" sz="2000" b="1" dirty="0" smtClean="0"/>
          </a:p>
          <a:p>
            <a:r>
              <a:rPr lang="en-US" sz="2400" b="1" dirty="0" smtClean="0">
                <a:solidFill>
                  <a:srgbClr val="0000FF"/>
                </a:solidFill>
              </a:rPr>
              <a:t>Technology Trends</a:t>
            </a:r>
            <a:endParaRPr lang="en-US" sz="2000" b="1" dirty="0" smtClean="0">
              <a:solidFill>
                <a:srgbClr val="0000FF"/>
              </a:solidFill>
            </a:endParaRPr>
          </a:p>
          <a:p>
            <a:pPr lvl="1"/>
            <a:r>
              <a:rPr lang="en-US" sz="1800" b="1" dirty="0" smtClean="0"/>
              <a:t>Cost of data movement rising faster than cost of a flop</a:t>
            </a:r>
            <a:r>
              <a:rPr lang="en-US" sz="1600" b="1" dirty="0" smtClean="0"/>
              <a:t>. </a:t>
            </a:r>
            <a:r>
              <a:rPr lang="en-US" sz="1600" b="1" i="1" dirty="0" smtClean="0"/>
              <a:t>(IKEA </a:t>
            </a:r>
            <a:r>
              <a:rPr lang="en-US" sz="1600" b="1" i="1" dirty="0" err="1" smtClean="0"/>
              <a:t>FLOPs</a:t>
            </a:r>
            <a:r>
              <a:rPr lang="en-US" sz="1600" b="1" i="1" dirty="0" smtClean="0"/>
              <a:t>)</a:t>
            </a:r>
          </a:p>
          <a:p>
            <a:pPr lvl="1"/>
            <a:r>
              <a:rPr lang="en-US" sz="1600" b="1" i="1" dirty="0" smtClean="0"/>
              <a:t>New costs center around vertical and horizontal data movement</a:t>
            </a:r>
            <a:endParaRPr lang="en-US" sz="2400" b="1" dirty="0" smtClean="0">
              <a:solidFill>
                <a:srgbClr val="0000FF"/>
              </a:solidFill>
            </a:endParaRPr>
          </a:p>
          <a:p>
            <a:r>
              <a:rPr lang="en-US" sz="2400" b="1" dirty="0" smtClean="0">
                <a:solidFill>
                  <a:srgbClr val="0000FF"/>
                </a:solidFill>
              </a:rPr>
              <a:t>New Models / Approaches</a:t>
            </a:r>
          </a:p>
          <a:p>
            <a:pPr lvl="1"/>
            <a:r>
              <a:rPr lang="en-US" sz="2000" b="1" dirty="0" smtClean="0">
                <a:solidFill>
                  <a:srgbClr val="000090"/>
                </a:solidFill>
              </a:rPr>
              <a:t>Communication Avoiding Algorithms</a:t>
            </a:r>
          </a:p>
          <a:p>
            <a:pPr lvl="1"/>
            <a:r>
              <a:rPr lang="en-US" sz="2000" b="1" dirty="0" smtClean="0">
                <a:solidFill>
                  <a:srgbClr val="000090"/>
                </a:solidFill>
              </a:rPr>
              <a:t>Average Communication Distance Model</a:t>
            </a:r>
          </a:p>
          <a:p>
            <a:pPr lvl="1"/>
            <a:r>
              <a:rPr lang="en-US" sz="2000" b="1" dirty="0" smtClean="0">
                <a:solidFill>
                  <a:srgbClr val="000090"/>
                </a:solidFill>
              </a:rPr>
              <a:t>More expressive type-systems to express data layouts</a:t>
            </a:r>
          </a:p>
          <a:p>
            <a:pPr lvl="2"/>
            <a:r>
              <a:rPr lang="en-US" sz="1600" b="1" dirty="0" smtClean="0"/>
              <a:t>Enables compilers and runtimes info to reason about data layout</a:t>
            </a:r>
          </a:p>
          <a:p>
            <a:pPr lvl="1"/>
            <a:r>
              <a:rPr lang="en-US" sz="2000" b="1" dirty="0" smtClean="0">
                <a:solidFill>
                  <a:srgbClr val="000090"/>
                </a:solidFill>
              </a:rPr>
              <a:t>Functional Semantics </a:t>
            </a:r>
          </a:p>
          <a:p>
            <a:pPr lvl="2"/>
            <a:r>
              <a:rPr lang="en-US" sz="1600" b="1" dirty="0" smtClean="0"/>
              <a:t>Make data volume and movement trivial to identify and compute</a:t>
            </a:r>
          </a:p>
          <a:p>
            <a:pPr lvl="2"/>
            <a:r>
              <a:rPr lang="en-US" sz="1600" b="1" dirty="0" smtClean="0"/>
              <a:t>Make tedious </a:t>
            </a:r>
            <a:r>
              <a:rPr lang="en-US" sz="1600" b="1" dirty="0" err="1" smtClean="0"/>
              <a:t>CUDA_copy</a:t>
            </a:r>
            <a:r>
              <a:rPr lang="en-US" sz="1600" b="1" dirty="0" smtClean="0"/>
              <a:t> and ACC data movement directives go away</a:t>
            </a:r>
          </a:p>
        </p:txBody>
      </p:sp>
      <p:sp>
        <p:nvSpPr>
          <p:cNvPr id="3" name="Title 2"/>
          <p:cNvSpPr>
            <a:spLocks noGrp="1"/>
          </p:cNvSpPr>
          <p:nvPr>
            <p:ph type="title"/>
          </p:nvPr>
        </p:nvSpPr>
        <p:spPr>
          <a:xfrm>
            <a:off x="457200" y="233688"/>
            <a:ext cx="8229600" cy="523220"/>
          </a:xfrm>
        </p:spPr>
        <p:txBody>
          <a:bodyPr/>
          <a:lstStyle/>
          <a:p>
            <a:r>
              <a:rPr lang="en-US" sz="2800" b="1" dirty="0" smtClean="0"/>
              <a:t>Algorithm Complexity Related to </a:t>
            </a:r>
            <a:r>
              <a:rPr lang="en-US" sz="2800" b="1" dirty="0" err="1" smtClean="0"/>
              <a:t>FLOPs</a:t>
            </a:r>
            <a:r>
              <a:rPr lang="en-US" sz="2800" b="1" dirty="0" smtClean="0"/>
              <a:t> or Ops</a:t>
            </a:r>
            <a:endParaRPr lang="en-US" sz="2800" i="1" dirty="0"/>
          </a:p>
        </p:txBody>
      </p:sp>
    </p:spTree>
    <p:extLst>
      <p:ext uri="{BB962C8B-B14F-4D97-AF65-F5344CB8AC3E}">
        <p14:creationId xmlns:p14="http://schemas.microsoft.com/office/powerpoint/2010/main" val="323918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effectLst>
                  <a:outerShdw blurRad="50800" dist="38100" dir="2700000">
                    <a:srgbClr val="000000">
                      <a:alpha val="43000"/>
                    </a:srgbClr>
                  </a:outerShdw>
                </a:effectLst>
              </a:rPr>
              <a:t>Software Mechanisms</a:t>
            </a:r>
            <a:r>
              <a:rPr lang="en-US" dirty="0" smtClean="0"/>
              <a:t/>
            </a:r>
            <a:br>
              <a:rPr lang="en-US" dirty="0" smtClean="0"/>
            </a:br>
            <a:r>
              <a:rPr lang="en-US" dirty="0" smtClean="0"/>
              <a:t>for Expressing Locality</a:t>
            </a:r>
            <a:endParaRPr lang="en-US" dirty="0"/>
          </a:p>
        </p:txBody>
      </p:sp>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982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4401"/>
            <a:ext cx="8229600" cy="1754327"/>
          </a:xfrm>
        </p:spPr>
        <p:txBody>
          <a:bodyPr/>
          <a:lstStyle/>
          <a:p>
            <a:pPr>
              <a:lnSpc>
                <a:spcPct val="80000"/>
              </a:lnSpc>
            </a:pPr>
            <a:r>
              <a:rPr lang="en-US" sz="3600" b="1" dirty="0" smtClean="0"/>
              <a:t>Problems with Existing Abstractions for Expressing Locality</a:t>
            </a:r>
            <a:endParaRPr lang="en-US" sz="3600" b="1" dirty="0"/>
          </a:p>
        </p:txBody>
      </p:sp>
      <p:sp>
        <p:nvSpPr>
          <p:cNvPr id="3" name="Content Placeholder 2"/>
          <p:cNvSpPr>
            <a:spLocks noGrp="1"/>
          </p:cNvSpPr>
          <p:nvPr>
            <p:ph idx="1"/>
          </p:nvPr>
        </p:nvSpPr>
        <p:spPr>
          <a:xfrm>
            <a:off x="228600" y="990600"/>
            <a:ext cx="8458200" cy="5410200"/>
          </a:xfrm>
        </p:spPr>
        <p:txBody>
          <a:bodyPr>
            <a:normAutofit/>
          </a:bodyPr>
          <a:lstStyle/>
          <a:p>
            <a:r>
              <a:rPr lang="en-US" sz="2400" b="1" dirty="0" smtClean="0"/>
              <a:t>Our current programming models assume all communicating elements are equidistant (PRAM) </a:t>
            </a:r>
          </a:p>
          <a:p>
            <a:pPr lvl="1"/>
            <a:r>
              <a:rPr lang="en-US" sz="1800" b="0" dirty="0" err="1" smtClean="0"/>
              <a:t>OpenMP</a:t>
            </a:r>
            <a:r>
              <a:rPr lang="en-US" sz="1800" b="0" dirty="0" smtClean="0"/>
              <a:t>, and MPI each assume flat machine at their level of parallelism</a:t>
            </a:r>
          </a:p>
          <a:p>
            <a:endParaRPr lang="en-US" sz="2400" b="1" dirty="0" smtClean="0"/>
          </a:p>
          <a:p>
            <a:r>
              <a:rPr lang="en-US" sz="2400" b="1" dirty="0" smtClean="0"/>
              <a:t>But the machine is not flat!!!</a:t>
            </a:r>
          </a:p>
          <a:p>
            <a:pPr lvl="1"/>
            <a:r>
              <a:rPr lang="en-US" sz="1800" b="0" dirty="0" smtClean="0"/>
              <a:t>Lose performance because expectation and reality are mismatched</a:t>
            </a:r>
          </a:p>
          <a:p>
            <a:pPr lvl="1"/>
            <a:r>
              <a:rPr lang="en-US" sz="1800" b="0" i="1" dirty="0" err="1" smtClean="0"/>
              <a:t>Pmodel</a:t>
            </a:r>
            <a:r>
              <a:rPr lang="en-US" sz="1800" b="0" i="1" dirty="0" smtClean="0"/>
              <a:t> does not match underlying machine model!!</a:t>
            </a:r>
          </a:p>
          <a:p>
            <a:endParaRPr lang="en-US" sz="2400" b="1" dirty="0" smtClean="0"/>
          </a:p>
          <a:p>
            <a:r>
              <a:rPr lang="en-US" sz="2400" b="1" dirty="0" smtClean="0"/>
              <a:t>What is wrong with Flat MPI?</a:t>
            </a:r>
          </a:p>
          <a:p>
            <a:pPr lvl="1"/>
            <a:r>
              <a:rPr lang="en-US" sz="1800" b="0" dirty="0" smtClean="0"/>
              <a:t>10x higher bandwidth between cores on chip</a:t>
            </a:r>
          </a:p>
          <a:p>
            <a:pPr lvl="1"/>
            <a:r>
              <a:rPr lang="en-US" sz="1800" b="0" dirty="0" smtClean="0"/>
              <a:t>10x lower latency between cores on chip</a:t>
            </a:r>
          </a:p>
          <a:p>
            <a:pPr lvl="1"/>
            <a:r>
              <a:rPr lang="en-US" sz="1800" b="0" dirty="0" smtClean="0"/>
              <a:t>If you pretend that every core is a peer (each is just a generic MPI rank) you are leaving a lot of performance on the table</a:t>
            </a:r>
          </a:p>
          <a:p>
            <a:pPr lvl="1"/>
            <a:r>
              <a:rPr lang="en-US" sz="1800" b="0" dirty="0" smtClean="0"/>
              <a:t>You cannot domain-decompose things forever</a:t>
            </a:r>
          </a:p>
        </p:txBody>
      </p:sp>
    </p:spTree>
    <p:extLst>
      <p:ext uri="{BB962C8B-B14F-4D97-AF65-F5344CB8AC3E}">
        <p14:creationId xmlns:p14="http://schemas.microsoft.com/office/powerpoint/2010/main" val="75229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6" name="Chart 5"/>
          <p:cNvGraphicFramePr/>
          <p:nvPr/>
        </p:nvGraphicFramePr>
        <p:xfrm>
          <a:off x="117765" y="965190"/>
          <a:ext cx="8991600" cy="5442376"/>
        </p:xfrm>
        <a:graphic>
          <a:graphicData uri="http://schemas.openxmlformats.org/drawingml/2006/chart">
            <c:chart xmlns:c="http://schemas.openxmlformats.org/drawingml/2006/chart" xmlns:r="http://schemas.openxmlformats.org/officeDocument/2006/relationships" r:id="rId2"/>
          </a:graphicData>
        </a:graphic>
      </p:graphicFrame>
      <p:pic>
        <p:nvPicPr>
          <p:cNvPr id="33796" name="Picture 10" descr="nersc_01.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9813" y="5270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14" descr="nersc_0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2388" y="4459288"/>
            <a:ext cx="606425"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7" descr="nersc_03.pd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9175" y="3863975"/>
            <a:ext cx="55245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18" descr="nersc_04.pdf"/>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16125" y="5194300"/>
            <a:ext cx="588963"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19" descr="nersc_05.pd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3429000"/>
            <a:ext cx="341313"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20" descr="nersc_06.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22925" y="3429000"/>
            <a:ext cx="8842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2" name="Picture 21" descr="franklin-01.gi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84875" y="2479675"/>
            <a:ext cx="6556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3"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67588" y="2163763"/>
            <a:ext cx="677862" cy="538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4" name="Title 12"/>
          <p:cNvSpPr>
            <a:spLocks noGrp="1"/>
          </p:cNvSpPr>
          <p:nvPr>
            <p:ph type="title"/>
          </p:nvPr>
        </p:nvSpPr>
        <p:spPr>
          <a:xfrm>
            <a:off x="382351" y="0"/>
            <a:ext cx="8456849" cy="930275"/>
          </a:xfrm>
        </p:spPr>
        <p:txBody>
          <a:bodyPr/>
          <a:lstStyle/>
          <a:p>
            <a:r>
              <a:rPr lang="en-US" sz="2800" dirty="0" smtClean="0">
                <a:latin typeface="Arial" charset="0"/>
                <a:ea typeface="ＭＳ Ｐゴシック" charset="0"/>
                <a:cs typeface="ＭＳ Ｐゴシック" charset="0"/>
              </a:rPr>
              <a:t>NERSC’s 40 Year </a:t>
            </a:r>
            <a:r>
              <a:rPr lang="en-US" sz="2800" dirty="0">
                <a:latin typeface="Arial" charset="0"/>
                <a:ea typeface="ＭＳ Ｐゴシック" charset="0"/>
                <a:cs typeface="ＭＳ Ｐゴシック" charset="0"/>
              </a:rPr>
              <a:t>History of </a:t>
            </a:r>
            <a:r>
              <a:rPr lang="en-US" sz="2800" dirty="0" smtClean="0">
                <a:latin typeface="Arial" charset="0"/>
                <a:ea typeface="ＭＳ Ｐゴシック" charset="0"/>
                <a:cs typeface="ＭＳ Ｐゴシック" charset="0"/>
              </a:rPr>
              <a:t/>
            </a:r>
            <a:br>
              <a:rPr lang="en-US" sz="2800" dirty="0" smtClean="0">
                <a:latin typeface="Arial" charset="0"/>
                <a:ea typeface="ＭＳ Ｐゴシック" charset="0"/>
                <a:cs typeface="ＭＳ Ｐゴシック" charset="0"/>
              </a:rPr>
            </a:br>
            <a:r>
              <a:rPr lang="en-US" sz="2800" dirty="0" smtClean="0">
                <a:latin typeface="Arial" charset="0"/>
                <a:ea typeface="ＭＳ Ｐゴシック" charset="0"/>
                <a:cs typeface="ＭＳ Ｐゴシック" charset="0"/>
              </a:rPr>
              <a:t>Production </a:t>
            </a:r>
            <a:r>
              <a:rPr lang="en-US" sz="2800" dirty="0">
                <a:latin typeface="Arial" charset="0"/>
                <a:ea typeface="ＭＳ Ｐゴシック" charset="0"/>
                <a:cs typeface="ＭＳ Ｐゴシック" charset="0"/>
              </a:rPr>
              <a:t>High Performance Computing</a:t>
            </a:r>
          </a:p>
        </p:txBody>
      </p:sp>
      <p:sp>
        <p:nvSpPr>
          <p:cNvPr id="33805" name="TextBox 13"/>
          <p:cNvSpPr txBox="1">
            <a:spLocks noChangeArrowheads="1"/>
          </p:cNvSpPr>
          <p:nvPr/>
        </p:nvSpPr>
        <p:spPr bwMode="auto">
          <a:xfrm>
            <a:off x="1182688" y="1757363"/>
            <a:ext cx="40624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spcBef>
                <a:spcPts val="1400"/>
              </a:spcBef>
            </a:pPr>
            <a:r>
              <a:rPr lang="en-US" sz="2000">
                <a:solidFill>
                  <a:srgbClr val="06405C"/>
                </a:solidFill>
                <a:cs typeface="Arial" charset="0"/>
              </a:rPr>
              <a:t>Growth Rate: 10x every 4 years</a:t>
            </a:r>
          </a:p>
          <a:p>
            <a:pPr marL="0" lvl="1" eaLnBrk="1" hangingPunct="1">
              <a:spcBef>
                <a:spcPts val="1400"/>
              </a:spcBef>
            </a:pPr>
            <a:r>
              <a:rPr lang="en-US" sz="2000">
                <a:solidFill>
                  <a:srgbClr val="06405C"/>
                </a:solidFill>
                <a:cs typeface="Arial" charset="0"/>
              </a:rPr>
              <a:t>Goal: application performance</a:t>
            </a:r>
          </a:p>
        </p:txBody>
      </p:sp>
      <p:sp>
        <p:nvSpPr>
          <p:cNvPr id="33806" name="Slide Number Placeholder 23"/>
          <p:cNvSpPr>
            <a:spLocks noGrp="1"/>
          </p:cNvSpPr>
          <p:nvPr>
            <p:ph type="sldNum" sz="quarter" idx="4294967295"/>
          </p:nvPr>
        </p:nvSpPr>
        <p:spPr>
          <a:xfrm>
            <a:off x="200025" y="6516711"/>
            <a:ext cx="760413" cy="2650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AE9EDB-A433-544A-AE5E-9317CD22937F}" type="slidenum">
              <a:rPr lang="en-US" sz="1400"/>
              <a:pPr eaLnBrk="1" hangingPunct="1"/>
              <a:t>3</a:t>
            </a:fld>
            <a:endParaRPr lang="en-US" sz="1400"/>
          </a:p>
        </p:txBody>
      </p:sp>
      <p:sp>
        <p:nvSpPr>
          <p:cNvPr id="25" name="5-Point Star 24"/>
          <p:cNvSpPr/>
          <p:nvPr/>
        </p:nvSpPr>
        <p:spPr>
          <a:xfrm>
            <a:off x="8648700" y="1117600"/>
            <a:ext cx="203200" cy="190500"/>
          </a:xfrm>
          <a:prstGeom prst="star5">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7810500" y="1981200"/>
            <a:ext cx="88900" cy="9207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8267700" y="1536700"/>
            <a:ext cx="88900" cy="9207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0" name="TextBox 29"/>
          <p:cNvSpPr txBox="1">
            <a:spLocks noChangeArrowheads="1"/>
          </p:cNvSpPr>
          <p:nvPr/>
        </p:nvSpPr>
        <p:spPr bwMode="auto">
          <a:xfrm>
            <a:off x="7645400" y="965200"/>
            <a:ext cx="1028700" cy="523875"/>
          </a:xfrm>
          <a:prstGeom prst="rect">
            <a:avLst/>
          </a:prstGeom>
          <a:solidFill>
            <a:srgbClr val="FFFF9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NERSC-9 1 Exa</a:t>
            </a:r>
          </a:p>
        </p:txBody>
      </p:sp>
      <p:grpSp>
        <p:nvGrpSpPr>
          <p:cNvPr id="2" name="Group 36"/>
          <p:cNvGrpSpPr>
            <a:grpSpLocks/>
          </p:cNvGrpSpPr>
          <p:nvPr/>
        </p:nvGrpSpPr>
        <p:grpSpPr bwMode="auto">
          <a:xfrm>
            <a:off x="4419600" y="1816100"/>
            <a:ext cx="4254500" cy="3717925"/>
            <a:chOff x="4419600" y="1816100"/>
            <a:chExt cx="4254501" cy="3717786"/>
          </a:xfrm>
        </p:grpSpPr>
        <p:sp>
          <p:nvSpPr>
            <p:cNvPr id="32" name="Up Arrow 31"/>
            <p:cNvSpPr/>
            <p:nvPr/>
          </p:nvSpPr>
          <p:spPr>
            <a:xfrm>
              <a:off x="4419600" y="4063916"/>
              <a:ext cx="304800" cy="863568"/>
            </a:xfrm>
            <a:prstGeom prst="upArrow">
              <a:avLst/>
            </a:prstGeom>
            <a:solidFill>
              <a:srgbClr val="004F3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TextBox 33"/>
            <p:cNvSpPr txBox="1"/>
            <p:nvPr/>
          </p:nvSpPr>
          <p:spPr>
            <a:xfrm>
              <a:off x="4673601" y="4826000"/>
              <a:ext cx="4000500" cy="707886"/>
            </a:xfrm>
            <a:prstGeom prst="rect">
              <a:avLst/>
            </a:prstGeom>
            <a:noFill/>
          </p:spPr>
          <p:txBody>
            <a:bodyPr>
              <a:spAutoFit/>
              <a:scene3d>
                <a:camera prst="orthographicFront">
                  <a:rot lat="0" lon="0" rev="0"/>
                </a:camera>
                <a:lightRig rig="threePt" dir="t"/>
              </a:scene3d>
            </a:bodyPr>
            <a:lstStyle/>
            <a:p>
              <a:pPr>
                <a:defRPr/>
              </a:pPr>
              <a:r>
                <a:rPr lang="en-US" sz="2000" dirty="0">
                  <a:solidFill>
                    <a:srgbClr val="004F37"/>
                  </a:solidFill>
                  <a:ea typeface="ＭＳ Ｐゴシック" charset="-128"/>
                  <a:cs typeface="ＭＳ Ｐゴシック" charset="-128"/>
                </a:rPr>
                <a:t>Moving Science Community through a Computing Revolution</a:t>
              </a:r>
            </a:p>
          </p:txBody>
        </p:sp>
        <p:sp>
          <p:nvSpPr>
            <p:cNvPr id="35" name="Up Arrow 34"/>
            <p:cNvSpPr/>
            <p:nvPr/>
          </p:nvSpPr>
          <p:spPr>
            <a:xfrm>
              <a:off x="8318501" y="1816100"/>
              <a:ext cx="304800" cy="3085985"/>
            </a:xfrm>
            <a:prstGeom prst="upArrow">
              <a:avLst/>
            </a:prstGeom>
            <a:solidFill>
              <a:srgbClr val="004F3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0" y="6285353"/>
            <a:ext cx="1664900" cy="642800"/>
            <a:chOff x="110067" y="5461000"/>
            <a:chExt cx="1790700" cy="698500"/>
          </a:xfrm>
        </p:grpSpPr>
        <p:sp>
          <p:nvSpPr>
            <p:cNvPr id="24" name="Rectangle 23"/>
            <p:cNvSpPr/>
            <p:nvPr/>
          </p:nvSpPr>
          <p:spPr>
            <a:xfrm>
              <a:off x="233962" y="5516700"/>
              <a:ext cx="1548603" cy="55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NERSC-logo-lowre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067" y="5461000"/>
              <a:ext cx="1790700" cy="698500"/>
            </a:xfrm>
            <a:prstGeom prst="rect">
              <a:avLst/>
            </a:prstGeom>
          </p:spPr>
        </p:pic>
      </p:grpSp>
    </p:spTree>
    <p:extLst>
      <p:ext uri="{BB962C8B-B14F-4D97-AF65-F5344CB8AC3E}">
        <p14:creationId xmlns:p14="http://schemas.microsoft.com/office/powerpoint/2010/main" val="178260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2400"/>
            <a:ext cx="8763000" cy="646331"/>
          </a:xfrm>
        </p:spPr>
        <p:txBody>
          <a:bodyPr/>
          <a:lstStyle/>
          <a:p>
            <a:r>
              <a:rPr lang="en-US" sz="3600" b="1" dirty="0" smtClean="0"/>
              <a:t>Two-level Parallelism? (MPI+X?)</a:t>
            </a:r>
            <a:endParaRPr lang="en-US" sz="5400" b="1" dirty="0"/>
          </a:p>
        </p:txBody>
      </p:sp>
      <p:sp>
        <p:nvSpPr>
          <p:cNvPr id="16387" name="Rectangle 3"/>
          <p:cNvSpPr>
            <a:spLocks noGrp="1" noChangeArrowheads="1"/>
          </p:cNvSpPr>
          <p:nvPr>
            <p:ph type="body" idx="1"/>
          </p:nvPr>
        </p:nvSpPr>
        <p:spPr>
          <a:xfrm>
            <a:off x="307975" y="1112838"/>
            <a:ext cx="8836025" cy="4983162"/>
          </a:xfrm>
        </p:spPr>
        <p:txBody>
          <a:bodyPr>
            <a:normAutofit/>
          </a:bodyPr>
          <a:lstStyle/>
          <a:p>
            <a:pPr>
              <a:lnSpc>
                <a:spcPct val="90000"/>
              </a:lnSpc>
            </a:pPr>
            <a:r>
              <a:rPr lang="en-US" sz="2800" b="1" dirty="0" smtClean="0"/>
              <a:t>Hybrid Model (MPI+X)</a:t>
            </a:r>
          </a:p>
          <a:p>
            <a:pPr lvl="1">
              <a:lnSpc>
                <a:spcPct val="90000"/>
              </a:lnSpc>
            </a:pPr>
            <a:r>
              <a:rPr lang="en-US" sz="2400" b="0" dirty="0" smtClean="0"/>
              <a:t>Recognizes biggest cost delta is when you go off-chip</a:t>
            </a:r>
          </a:p>
          <a:p>
            <a:pPr lvl="1">
              <a:lnSpc>
                <a:spcPct val="90000"/>
              </a:lnSpc>
            </a:pPr>
            <a:r>
              <a:rPr lang="en-US" sz="2400" dirty="0" smtClean="0"/>
              <a:t>This is not the same as old </a:t>
            </a:r>
            <a:r>
              <a:rPr lang="en-US" sz="2400" dirty="0" err="1" smtClean="0"/>
              <a:t>SMPs</a:t>
            </a:r>
            <a:endParaRPr lang="en-US" sz="2400" dirty="0" smtClean="0"/>
          </a:p>
          <a:p>
            <a:pPr lvl="2">
              <a:lnSpc>
                <a:spcPct val="90000"/>
              </a:lnSpc>
            </a:pPr>
            <a:r>
              <a:rPr lang="en-US" sz="1800" b="0" dirty="0" smtClean="0"/>
              <a:t>10x-100x higher bandwidth between cores on chip and 10x-100x lower latency</a:t>
            </a:r>
          </a:p>
          <a:p>
            <a:pPr lvl="1">
              <a:lnSpc>
                <a:spcPct val="90000"/>
              </a:lnSpc>
            </a:pPr>
            <a:r>
              <a:rPr lang="en-US" sz="2400" b="0" i="1" dirty="0" smtClean="0"/>
              <a:t>Failure </a:t>
            </a:r>
            <a:r>
              <a:rPr lang="en-US" sz="2400" b="0" i="1" dirty="0"/>
              <a:t>to exploit hierarchical machine architecture will drastically inhibit ability to efficiently exploit concurrency! (requires code structure changes)</a:t>
            </a:r>
            <a:endParaRPr lang="en-US" sz="2400" dirty="0" smtClean="0"/>
          </a:p>
          <a:p>
            <a:pPr>
              <a:lnSpc>
                <a:spcPct val="90000"/>
              </a:lnSpc>
            </a:pPr>
            <a:endParaRPr lang="en-US" sz="2800" dirty="0" smtClean="0"/>
          </a:p>
          <a:p>
            <a:pPr>
              <a:lnSpc>
                <a:spcPct val="90000"/>
              </a:lnSpc>
            </a:pPr>
            <a:r>
              <a:rPr lang="en-US" sz="2800" b="1" dirty="0" smtClean="0"/>
              <a:t>If this abstraction is sufficient to capture performance (within factor of 2x) then why make things more complicated by having hierarchical abstraction?</a:t>
            </a:r>
          </a:p>
        </p:txBody>
      </p:sp>
    </p:spTree>
    <p:extLst>
      <p:ext uri="{BB962C8B-B14F-4D97-AF65-F5344CB8AC3E}">
        <p14:creationId xmlns:p14="http://schemas.microsoft.com/office/powerpoint/2010/main" val="3399582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5" name="Object 5"/>
          <p:cNvGraphicFramePr>
            <a:graphicFrameLocks noChangeAspect="1"/>
          </p:cNvGraphicFramePr>
          <p:nvPr/>
        </p:nvGraphicFramePr>
        <p:xfrm>
          <a:off x="533400" y="2438400"/>
          <a:ext cx="5943600" cy="3738492"/>
        </p:xfrm>
        <a:graphic>
          <a:graphicData uri="http://schemas.openxmlformats.org/presentationml/2006/ole">
            <mc:AlternateContent xmlns:mc="http://schemas.openxmlformats.org/markup-compatibility/2006">
              <mc:Choice xmlns:v="urn:schemas-microsoft-com:vml" Requires="v">
                <p:oleObj spid="_x0000_s1050" name="Worksheet" r:id="rId3" imgW="4597400" imgH="2895600" progId="Excel.Sheet.8">
                  <p:embed/>
                </p:oleObj>
              </mc:Choice>
              <mc:Fallback>
                <p:oleObj name="Worksheet" r:id="rId3" imgW="4597400" imgH="28956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8400"/>
                        <a:ext cx="5943600" cy="373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2" name="Title 1"/>
          <p:cNvSpPr>
            <a:spLocks noGrp="1"/>
          </p:cNvSpPr>
          <p:nvPr>
            <p:ph type="title"/>
          </p:nvPr>
        </p:nvSpPr>
        <p:spPr>
          <a:xfrm>
            <a:off x="304800" y="210233"/>
            <a:ext cx="8646510" cy="646331"/>
          </a:xfrm>
        </p:spPr>
        <p:txBody>
          <a:bodyPr/>
          <a:lstStyle/>
          <a:p>
            <a:pPr eaLnBrk="1" hangingPunct="1"/>
            <a:r>
              <a:rPr lang="en-US" sz="3600" b="1" dirty="0" smtClean="0"/>
              <a:t>Current Practices (2-level Parallelism)</a:t>
            </a:r>
            <a:endParaRPr lang="en-US" sz="3600" i="1" dirty="0" smtClean="0"/>
          </a:p>
        </p:txBody>
      </p:sp>
      <p:sp>
        <p:nvSpPr>
          <p:cNvPr id="40963" name="Content Placeholder 2"/>
          <p:cNvSpPr>
            <a:spLocks noGrp="1"/>
          </p:cNvSpPr>
          <p:nvPr>
            <p:ph idx="1"/>
          </p:nvPr>
        </p:nvSpPr>
        <p:spPr>
          <a:xfrm>
            <a:off x="0" y="1066800"/>
            <a:ext cx="9067800" cy="1752600"/>
          </a:xfrm>
        </p:spPr>
        <p:txBody>
          <a:bodyPr>
            <a:normAutofit/>
          </a:bodyPr>
          <a:lstStyle/>
          <a:p>
            <a:pPr eaLnBrk="1" hangingPunct="1">
              <a:buNone/>
            </a:pPr>
            <a:r>
              <a:rPr lang="en-US" sz="2400" dirty="0" smtClean="0">
                <a:solidFill>
                  <a:srgbClr val="000090"/>
                </a:solidFill>
              </a:rPr>
              <a:t>Hybrid Model improves 3D FFT communication performance</a:t>
            </a:r>
          </a:p>
          <a:p>
            <a:pPr lvl="1" eaLnBrk="1" hangingPunct="1"/>
            <a:r>
              <a:rPr lang="en-US" sz="2000" b="0" dirty="0" smtClean="0">
                <a:solidFill>
                  <a:srgbClr val="000000"/>
                </a:solidFill>
              </a:rPr>
              <a:t>Enables node to send larger messages between nodes</a:t>
            </a:r>
          </a:p>
          <a:p>
            <a:pPr lvl="1" eaLnBrk="1" hangingPunct="1"/>
            <a:r>
              <a:rPr lang="en-US" sz="2000" b="0" dirty="0" smtClean="0">
                <a:solidFill>
                  <a:srgbClr val="000000"/>
                </a:solidFill>
              </a:rPr>
              <a:t>Substantial improvements in communications efficiency</a:t>
            </a:r>
          </a:p>
        </p:txBody>
      </p:sp>
      <p:sp>
        <p:nvSpPr>
          <p:cNvPr id="9" name="TextBox 8"/>
          <p:cNvSpPr txBox="1"/>
          <p:nvPr/>
        </p:nvSpPr>
        <p:spPr>
          <a:xfrm>
            <a:off x="6553200" y="3200400"/>
            <a:ext cx="2271751" cy="1200329"/>
          </a:xfrm>
          <a:prstGeom prst="rect">
            <a:avLst/>
          </a:prstGeom>
          <a:noFill/>
        </p:spPr>
        <p:txBody>
          <a:bodyPr wrap="none" rtlCol="0">
            <a:spAutoFit/>
          </a:bodyPr>
          <a:lstStyle/>
          <a:p>
            <a:r>
              <a:rPr lang="en-US" b="1" i="1" dirty="0" smtClean="0">
                <a:solidFill>
                  <a:srgbClr val="FF0000"/>
                </a:solidFill>
              </a:rPr>
              <a:t>Good News!</a:t>
            </a:r>
          </a:p>
          <a:p>
            <a:endParaRPr lang="en-US" i="1" dirty="0" smtClean="0">
              <a:solidFill>
                <a:srgbClr val="FF0000"/>
              </a:solidFill>
            </a:endParaRPr>
          </a:p>
          <a:p>
            <a:r>
              <a:rPr lang="en-US" i="1" dirty="0" smtClean="0">
                <a:solidFill>
                  <a:srgbClr val="800000"/>
                </a:solidFill>
              </a:rPr>
              <a:t>Benefits of expressing</a:t>
            </a:r>
          </a:p>
          <a:p>
            <a:r>
              <a:rPr lang="en-US" i="1" dirty="0" smtClean="0">
                <a:solidFill>
                  <a:srgbClr val="800000"/>
                </a:solidFill>
              </a:rPr>
              <a:t>Two-levels of locality</a:t>
            </a:r>
            <a:endParaRPr lang="en-US" i="1" dirty="0">
              <a:solidFill>
                <a:srgbClr val="800000"/>
              </a:solidFill>
            </a:endParaRPr>
          </a:p>
        </p:txBody>
      </p:sp>
    </p:spTree>
    <p:extLst>
      <p:ext uri="{BB962C8B-B14F-4D97-AF65-F5344CB8AC3E}">
        <p14:creationId xmlns:p14="http://schemas.microsoft.com/office/powerpoint/2010/main" val="900566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t="21887"/>
          <a:stretch>
            <a:fillRect/>
          </a:stretch>
        </p:blipFill>
        <p:spPr>
          <a:xfrm>
            <a:off x="1828800" y="3314700"/>
            <a:ext cx="6009408" cy="3162300"/>
          </a:xfrm>
          <a:prstGeom prst="rect">
            <a:avLst/>
          </a:prstGeom>
        </p:spPr>
      </p:pic>
      <p:sp>
        <p:nvSpPr>
          <p:cNvPr id="40962" name="Title 1"/>
          <p:cNvSpPr>
            <a:spLocks noGrp="1"/>
          </p:cNvSpPr>
          <p:nvPr>
            <p:ph type="title"/>
          </p:nvPr>
        </p:nvSpPr>
        <p:spPr>
          <a:xfrm>
            <a:off x="304800" y="-5210"/>
            <a:ext cx="8646510" cy="1077218"/>
          </a:xfrm>
        </p:spPr>
        <p:txBody>
          <a:bodyPr/>
          <a:lstStyle/>
          <a:p>
            <a:pPr eaLnBrk="1" hangingPunct="1">
              <a:lnSpc>
                <a:spcPct val="80000"/>
              </a:lnSpc>
            </a:pPr>
            <a:r>
              <a:rPr lang="en-US" sz="3600" b="1" dirty="0" smtClean="0"/>
              <a:t>Current Practices (2-level Parallelism) </a:t>
            </a:r>
            <a:r>
              <a:rPr lang="en-US" sz="2800" i="1" dirty="0" smtClean="0"/>
              <a:t>NUMA Effects Ignored </a:t>
            </a:r>
            <a:r>
              <a:rPr lang="en-US" sz="2800" i="1" dirty="0" smtClean="0">
                <a:solidFill>
                  <a:srgbClr val="800000"/>
                </a:solidFill>
              </a:rPr>
              <a:t>(with huge consequence)</a:t>
            </a:r>
            <a:endParaRPr lang="en-US" sz="3600" i="1" dirty="0" smtClean="0">
              <a:solidFill>
                <a:srgbClr val="800000"/>
              </a:solidFill>
            </a:endParaRPr>
          </a:p>
        </p:txBody>
      </p:sp>
      <p:sp>
        <p:nvSpPr>
          <p:cNvPr id="40963" name="Content Placeholder 2"/>
          <p:cNvSpPr>
            <a:spLocks noGrp="1"/>
          </p:cNvSpPr>
          <p:nvPr>
            <p:ph idx="1"/>
          </p:nvPr>
        </p:nvSpPr>
        <p:spPr>
          <a:xfrm>
            <a:off x="0" y="1066800"/>
            <a:ext cx="8991600" cy="4114800"/>
          </a:xfrm>
        </p:spPr>
        <p:txBody>
          <a:bodyPr>
            <a:normAutofit/>
          </a:bodyPr>
          <a:lstStyle/>
          <a:p>
            <a:pPr eaLnBrk="1" hangingPunct="1"/>
            <a:r>
              <a:rPr lang="en-US" sz="2800" b="1" dirty="0" smtClean="0">
                <a:solidFill>
                  <a:srgbClr val="000090"/>
                </a:solidFill>
              </a:rPr>
              <a:t>MPI+OMP Hybrid </a:t>
            </a:r>
            <a:endParaRPr lang="en-US" sz="2000" b="1" dirty="0" smtClean="0">
              <a:solidFill>
                <a:srgbClr val="000000"/>
              </a:solidFill>
            </a:endParaRPr>
          </a:p>
          <a:p>
            <a:pPr lvl="1" eaLnBrk="1" hangingPunct="1"/>
            <a:r>
              <a:rPr lang="en-US" sz="2000" dirty="0" smtClean="0"/>
              <a:t>Reduces memory footprint</a:t>
            </a:r>
          </a:p>
          <a:p>
            <a:pPr lvl="1" eaLnBrk="1" hangingPunct="1"/>
            <a:r>
              <a:rPr lang="en-US" sz="2000" dirty="0" smtClean="0"/>
              <a:t>Increases performance up to NUMA-node limit</a:t>
            </a:r>
          </a:p>
          <a:p>
            <a:pPr lvl="1" eaLnBrk="1" hangingPunct="1"/>
            <a:r>
              <a:rPr lang="en-US" sz="2000" i="1" dirty="0" smtClean="0"/>
              <a:t>Then programmer responsible for matching up computation with data layout!! (UGH!)</a:t>
            </a:r>
          </a:p>
          <a:p>
            <a:pPr lvl="1" eaLnBrk="1" hangingPunct="1"/>
            <a:r>
              <a:rPr lang="en-US" sz="2000" i="1" dirty="0" smtClean="0"/>
              <a:t>Makes library writing difficult and </a:t>
            </a:r>
            <a:r>
              <a:rPr lang="en-US" sz="2000" i="1" dirty="0" smtClean="0">
                <a:solidFill>
                  <a:srgbClr val="FF0000"/>
                </a:solidFill>
              </a:rPr>
              <a:t>Makes AMR nearly impossible!</a:t>
            </a:r>
            <a:endParaRPr lang="en-US" sz="2000" dirty="0" smtClean="0">
              <a:solidFill>
                <a:srgbClr val="FF0000"/>
              </a:solidFill>
            </a:endParaRPr>
          </a:p>
        </p:txBody>
      </p:sp>
      <p:sp>
        <p:nvSpPr>
          <p:cNvPr id="7" name="Rounded Rectangle 6"/>
          <p:cNvSpPr/>
          <p:nvPr/>
        </p:nvSpPr>
        <p:spPr>
          <a:xfrm>
            <a:off x="6324600" y="1295400"/>
            <a:ext cx="2362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It’s the Revenge of the SGI Origin2000</a:t>
            </a:r>
            <a:endParaRPr lang="en-US" sz="2000" dirty="0"/>
          </a:p>
        </p:txBody>
      </p:sp>
      <p:sp>
        <p:nvSpPr>
          <p:cNvPr id="8" name="TextBox 7"/>
          <p:cNvSpPr txBox="1"/>
          <p:nvPr/>
        </p:nvSpPr>
        <p:spPr>
          <a:xfrm>
            <a:off x="685800" y="4648200"/>
            <a:ext cx="1243938" cy="369332"/>
          </a:xfrm>
          <a:prstGeom prst="rect">
            <a:avLst/>
          </a:prstGeom>
          <a:noFill/>
        </p:spPr>
        <p:txBody>
          <a:bodyPr wrap="none" rtlCol="0">
            <a:spAutoFit/>
          </a:bodyPr>
          <a:lstStyle/>
          <a:p>
            <a:r>
              <a:rPr lang="en-US" i="1" dirty="0" smtClean="0">
                <a:solidFill>
                  <a:srgbClr val="FF0000"/>
                </a:solidFill>
              </a:rPr>
              <a:t>Bad News!</a:t>
            </a:r>
            <a:endParaRPr lang="en-US" i="1" dirty="0">
              <a:solidFill>
                <a:srgbClr val="FF0000"/>
              </a:solidFill>
            </a:endParaRPr>
          </a:p>
        </p:txBody>
      </p:sp>
    </p:spTree>
    <p:extLst>
      <p:ext uri="{BB962C8B-B14F-4D97-AF65-F5344CB8AC3E}">
        <p14:creationId xmlns:p14="http://schemas.microsoft.com/office/powerpoint/2010/main" val="509795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56219"/>
            <a:ext cx="8610600" cy="5120458"/>
          </a:xfrm>
        </p:spPr>
        <p:txBody>
          <a:bodyPr>
            <a:normAutofit fontScale="92500" lnSpcReduction="20000"/>
          </a:bodyPr>
          <a:lstStyle/>
          <a:p>
            <a:pPr>
              <a:buNone/>
            </a:pPr>
            <a:r>
              <a:rPr lang="en-US" sz="2800" b="1" i="1" dirty="0" smtClean="0">
                <a:solidFill>
                  <a:srgbClr val="800000"/>
                </a:solidFill>
              </a:rPr>
              <a:t>Implicitly binds compute location to data layout</a:t>
            </a:r>
            <a:endParaRPr lang="en-US" sz="2800" b="1" dirty="0" smtClean="0">
              <a:solidFill>
                <a:srgbClr val="800000"/>
              </a:solidFill>
            </a:endParaRPr>
          </a:p>
          <a:p>
            <a:r>
              <a:rPr lang="en-US" sz="2800" b="1" dirty="0" smtClean="0"/>
              <a:t>Data Layout in PGAS understands two categories of data access performance</a:t>
            </a:r>
          </a:p>
          <a:p>
            <a:pPr lvl="2"/>
            <a:r>
              <a:rPr lang="en-US" sz="2400" dirty="0" smtClean="0"/>
              <a:t>Local</a:t>
            </a:r>
          </a:p>
          <a:p>
            <a:pPr lvl="2"/>
            <a:r>
              <a:rPr lang="en-US" sz="2400" dirty="0" smtClean="0"/>
              <a:t>Not </a:t>
            </a:r>
            <a:r>
              <a:rPr lang="en-US" sz="2400" dirty="0" smtClean="0"/>
              <a:t>local</a:t>
            </a:r>
          </a:p>
          <a:p>
            <a:pPr lvl="2"/>
            <a:endParaRPr lang="en-US" sz="2400" dirty="0" smtClean="0"/>
          </a:p>
          <a:p>
            <a:r>
              <a:rPr lang="en-US" sz="2800" b="1" dirty="0" smtClean="0"/>
              <a:t>Enables powerful locality aware looping constructs</a:t>
            </a:r>
          </a:p>
          <a:p>
            <a:pPr lvl="2"/>
            <a:r>
              <a:rPr lang="en-US" sz="2400" dirty="0" smtClean="0"/>
              <a:t>Can write loop in conventional form, while </a:t>
            </a:r>
            <a:r>
              <a:rPr lang="en-US" sz="2400" dirty="0" err="1" smtClean="0"/>
              <a:t>typesystem</a:t>
            </a:r>
            <a:r>
              <a:rPr lang="en-US" sz="2400" dirty="0" smtClean="0"/>
              <a:t> determines data layout</a:t>
            </a:r>
          </a:p>
          <a:p>
            <a:pPr lvl="2"/>
            <a:r>
              <a:rPr lang="en-US" sz="2400" dirty="0" smtClean="0"/>
              <a:t>UPC_FORALL() will execute iterations where data is local (affine renumbering of loop iterations)</a:t>
            </a:r>
          </a:p>
          <a:p>
            <a:pPr lvl="3"/>
            <a:r>
              <a:rPr lang="en-US" sz="2000" i="1" dirty="0" smtClean="0"/>
              <a:t>this is HUGE because totally abstracts/virtualizes # cores</a:t>
            </a:r>
          </a:p>
          <a:p>
            <a:pPr lvl="3"/>
            <a:r>
              <a:rPr lang="en-US" sz="2000" i="1" dirty="0" smtClean="0"/>
              <a:t>It also implicitly binds execution locality to data </a:t>
            </a:r>
            <a:r>
              <a:rPr lang="en-US" sz="2000" i="1" dirty="0" smtClean="0"/>
              <a:t>layout</a:t>
            </a:r>
          </a:p>
          <a:p>
            <a:pPr lvl="3"/>
            <a:endParaRPr lang="en-US" sz="2000" i="1" dirty="0" smtClean="0"/>
          </a:p>
          <a:p>
            <a:r>
              <a:rPr lang="en-US" sz="2800" b="1" dirty="0" smtClean="0"/>
              <a:t>This is better than flat model, but . . .</a:t>
            </a:r>
          </a:p>
          <a:p>
            <a:pPr lvl="1"/>
            <a:endParaRPr lang="en-US" sz="2400" dirty="0" smtClean="0"/>
          </a:p>
        </p:txBody>
      </p:sp>
      <p:sp>
        <p:nvSpPr>
          <p:cNvPr id="3" name="Title 2"/>
          <p:cNvSpPr>
            <a:spLocks noGrp="1"/>
          </p:cNvSpPr>
          <p:nvPr>
            <p:ph type="title"/>
          </p:nvPr>
        </p:nvSpPr>
        <p:spPr>
          <a:xfrm>
            <a:off x="304800" y="-104866"/>
            <a:ext cx="8610600" cy="1200328"/>
          </a:xfrm>
        </p:spPr>
        <p:txBody>
          <a:bodyPr/>
          <a:lstStyle/>
          <a:p>
            <a:r>
              <a:rPr lang="en-US" sz="3200" dirty="0" smtClean="0"/>
              <a:t>Partitioned Global </a:t>
            </a:r>
            <a:r>
              <a:rPr lang="en-US" sz="3200" dirty="0"/>
              <a:t>A</a:t>
            </a:r>
            <a:r>
              <a:rPr lang="en-US" sz="3200" dirty="0" smtClean="0"/>
              <a:t>ddress Space (PGAS)</a:t>
            </a:r>
            <a:r>
              <a:rPr lang="en-US" sz="3200" dirty="0" smtClean="0"/>
              <a:t/>
            </a:r>
            <a:br>
              <a:rPr lang="en-US" sz="3200" dirty="0" smtClean="0"/>
            </a:br>
            <a:r>
              <a:rPr lang="en-US" sz="2800" b="0" i="1" dirty="0" smtClean="0"/>
              <a:t>better expression of data locality</a:t>
            </a:r>
            <a:endParaRPr lang="en-US" sz="1600" b="0" i="1" dirty="0"/>
          </a:p>
        </p:txBody>
      </p:sp>
    </p:spTree>
    <p:extLst>
      <p:ext uri="{BB962C8B-B14F-4D97-AF65-F5344CB8AC3E}">
        <p14:creationId xmlns:p14="http://schemas.microsoft.com/office/powerpoint/2010/main" val="8785000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384995"/>
          </a:xfrm>
        </p:spPr>
        <p:txBody>
          <a:bodyPr/>
          <a:lstStyle/>
          <a:p>
            <a:r>
              <a:rPr lang="en-US" sz="2800" b="1" dirty="0" smtClean="0"/>
              <a:t>PGAS 1D partitions May Be Insufficient for </a:t>
            </a:r>
            <a:br>
              <a:rPr lang="en-US" sz="2800" b="1" dirty="0" smtClean="0"/>
            </a:br>
            <a:r>
              <a:rPr lang="en-US" sz="2800" b="1" dirty="0" smtClean="0"/>
              <a:t>Expressing hierarchical energy and locality cost</a:t>
            </a:r>
            <a:endParaRPr lang="en-US" sz="2800" b="1" dirty="0"/>
          </a:p>
        </p:txBody>
      </p:sp>
      <p:sp>
        <p:nvSpPr>
          <p:cNvPr id="3" name="Content Placeholder 2"/>
          <p:cNvSpPr>
            <a:spLocks noGrp="1"/>
          </p:cNvSpPr>
          <p:nvPr>
            <p:ph idx="1"/>
          </p:nvPr>
        </p:nvSpPr>
        <p:spPr>
          <a:xfrm>
            <a:off x="228600" y="1219200"/>
            <a:ext cx="5181600" cy="4572000"/>
          </a:xfrm>
        </p:spPr>
        <p:txBody>
          <a:bodyPr>
            <a:normAutofit/>
          </a:bodyPr>
          <a:lstStyle/>
          <a:p>
            <a:r>
              <a:rPr lang="en-US" b="1" dirty="0" smtClean="0"/>
              <a:t>Hierarchical Energy Costs</a:t>
            </a:r>
          </a:p>
          <a:p>
            <a:pPr lvl="1"/>
            <a:r>
              <a:rPr lang="en-US" dirty="0" smtClean="0"/>
              <a:t>FP Op: 100pj</a:t>
            </a:r>
          </a:p>
          <a:p>
            <a:pPr lvl="1"/>
            <a:r>
              <a:rPr lang="en-US" dirty="0" smtClean="0"/>
              <a:t>Register: 3.5pj</a:t>
            </a:r>
          </a:p>
          <a:p>
            <a:pPr lvl="1"/>
            <a:r>
              <a:rPr lang="en-US" dirty="0" smtClean="0"/>
              <a:t>1mm on chip: 6pj</a:t>
            </a:r>
          </a:p>
          <a:p>
            <a:pPr lvl="1"/>
            <a:r>
              <a:rPr lang="en-US" dirty="0" smtClean="0"/>
              <a:t>20mm on chip: 120pj</a:t>
            </a:r>
          </a:p>
          <a:p>
            <a:pPr lvl="1"/>
            <a:r>
              <a:rPr lang="en-US" dirty="0" smtClean="0"/>
              <a:t>Off-chip (SMP): 250pj</a:t>
            </a:r>
          </a:p>
          <a:p>
            <a:pPr lvl="1"/>
            <a:r>
              <a:rPr lang="en-US" dirty="0" smtClean="0"/>
              <a:t>Off-chip (DRAM): 2000pj</a:t>
            </a:r>
          </a:p>
          <a:p>
            <a:pPr lvl="1"/>
            <a:r>
              <a:rPr lang="en-US" dirty="0" smtClean="0"/>
              <a:t>Off-chip (neighboring node): ~2500pj</a:t>
            </a:r>
          </a:p>
          <a:p>
            <a:pPr lvl="1"/>
            <a:r>
              <a:rPr lang="en-US" dirty="0" smtClean="0"/>
              <a:t>Off-chip (cross-system): ~3000pj</a:t>
            </a:r>
          </a:p>
          <a:p>
            <a:endParaRPr lang="en-US" dirty="0" smtClean="0"/>
          </a:p>
        </p:txBody>
      </p:sp>
      <p:pic>
        <p:nvPicPr>
          <p:cNvPr id="125" name="Picture 124"/>
          <p:cNvPicPr>
            <a:picLocks noChangeAspect="1"/>
          </p:cNvPicPr>
          <p:nvPr/>
        </p:nvPicPr>
        <p:blipFill>
          <a:blip r:embed="rId2"/>
          <a:stretch>
            <a:fillRect/>
          </a:stretch>
        </p:blipFill>
        <p:spPr>
          <a:xfrm rot="5400000">
            <a:off x="4661835" y="2577165"/>
            <a:ext cx="5105400" cy="2084669"/>
          </a:xfrm>
          <a:prstGeom prst="rect">
            <a:avLst/>
          </a:prstGeom>
        </p:spPr>
      </p:pic>
      <p:sp>
        <p:nvSpPr>
          <p:cNvPr id="126" name="Content Placeholder 2"/>
          <p:cNvSpPr txBox="1">
            <a:spLocks/>
          </p:cNvSpPr>
          <p:nvPr/>
        </p:nvSpPr>
        <p:spPr>
          <a:xfrm>
            <a:off x="4572000" y="3276600"/>
            <a:ext cx="45720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rgbClr val="000090"/>
              </a:solidFill>
              <a:effectLst/>
              <a:uLnTx/>
              <a:uFillTx/>
              <a:latin typeface="Arial"/>
              <a:ea typeface="+mn-ea"/>
              <a:cs typeface="Arial"/>
            </a:endParaRPr>
          </a:p>
        </p:txBody>
      </p:sp>
      <p:cxnSp>
        <p:nvCxnSpPr>
          <p:cNvPr id="128" name="Straight Arrow Connector 127"/>
          <p:cNvCxnSpPr/>
          <p:nvPr/>
        </p:nvCxnSpPr>
        <p:spPr>
          <a:xfrm flipV="1">
            <a:off x="2971800" y="1828800"/>
            <a:ext cx="3352800" cy="76200"/>
          </a:xfrm>
          <a:prstGeom prst="straightConnector1">
            <a:avLst/>
          </a:prstGeom>
          <a:ln w="63500">
            <a:solidFill>
              <a:srgbClr val="0000FF"/>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3429000" y="2514600"/>
            <a:ext cx="3886200" cy="228600"/>
          </a:xfrm>
          <a:prstGeom prst="straightConnector1">
            <a:avLst/>
          </a:prstGeom>
          <a:ln w="63500">
            <a:solidFill>
              <a:srgbClr val="3366FF"/>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endCxn id="125" idx="2"/>
          </p:cNvCxnSpPr>
          <p:nvPr/>
        </p:nvCxnSpPr>
        <p:spPr>
          <a:xfrm>
            <a:off x="4038600" y="3581400"/>
            <a:ext cx="2133601" cy="38100"/>
          </a:xfrm>
          <a:prstGeom prst="straightConnector1">
            <a:avLst/>
          </a:prstGeom>
          <a:ln w="63500">
            <a:solidFill>
              <a:srgbClr val="FF660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343400" y="5105400"/>
            <a:ext cx="2133601" cy="38100"/>
          </a:xfrm>
          <a:prstGeom prst="straightConnector1">
            <a:avLst/>
          </a:prstGeom>
          <a:ln w="63500">
            <a:solidFill>
              <a:srgbClr val="FF000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38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6800" y="5105400"/>
            <a:ext cx="42672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b="1" dirty="0" smtClean="0"/>
              <a:t>Example from UPC</a:t>
            </a:r>
            <a:endParaRPr lang="en-US" sz="3600" b="1" dirty="0"/>
          </a:p>
        </p:txBody>
      </p:sp>
      <p:sp>
        <p:nvSpPr>
          <p:cNvPr id="3" name="Content Placeholder 2"/>
          <p:cNvSpPr>
            <a:spLocks noGrp="1"/>
          </p:cNvSpPr>
          <p:nvPr>
            <p:ph idx="1"/>
          </p:nvPr>
        </p:nvSpPr>
        <p:spPr>
          <a:xfrm>
            <a:off x="152400" y="1143000"/>
            <a:ext cx="8229600" cy="4881563"/>
          </a:xfrm>
        </p:spPr>
        <p:txBody>
          <a:bodyPr>
            <a:normAutofit/>
          </a:bodyPr>
          <a:lstStyle/>
          <a:p>
            <a:r>
              <a:rPr lang="en-US" sz="2800" b="1" dirty="0" smtClean="0"/>
              <a:t>1D </a:t>
            </a:r>
            <a:r>
              <a:rPr lang="en-US" sz="2800" b="1" dirty="0" err="1" smtClean="0"/>
              <a:t>Decomp</a:t>
            </a:r>
            <a:endParaRPr lang="en-US" sz="2800" b="1" dirty="0" smtClean="0"/>
          </a:p>
          <a:p>
            <a:pPr lvl="1"/>
            <a:r>
              <a:rPr lang="en-US" sz="2400" dirty="0" smtClean="0"/>
              <a:t>Shared [</a:t>
            </a:r>
            <a:r>
              <a:rPr lang="en-US" sz="2400" dirty="0" err="1" smtClean="0"/>
              <a:t>blocksize</a:t>
            </a:r>
            <a:r>
              <a:rPr lang="en-US" sz="2400" dirty="0" smtClean="0"/>
              <a:t>] </a:t>
            </a:r>
            <a:r>
              <a:rPr lang="en-US" sz="2400" dirty="0" err="1" smtClean="0"/>
              <a:t>int</a:t>
            </a:r>
            <a:r>
              <a:rPr lang="en-US" sz="2400" dirty="0" smtClean="0"/>
              <a:t> [</a:t>
            </a:r>
            <a:r>
              <a:rPr lang="en-US" sz="2400" dirty="0" err="1" smtClean="0"/>
              <a:t>nx][ny][nz</a:t>
            </a:r>
            <a:r>
              <a:rPr lang="en-US" sz="2400" dirty="0" smtClean="0"/>
              <a:t>]</a:t>
            </a:r>
          </a:p>
          <a:p>
            <a:pPr>
              <a:buNone/>
            </a:pPr>
            <a:endParaRPr lang="en-US" sz="2800" dirty="0" smtClean="0"/>
          </a:p>
          <a:p>
            <a:r>
              <a:rPr lang="en-US" sz="2800" b="1" dirty="0" smtClean="0"/>
              <a:t>3D </a:t>
            </a:r>
            <a:r>
              <a:rPr lang="en-US" sz="2800" b="1" dirty="0" err="1" smtClean="0"/>
              <a:t>Decomp</a:t>
            </a:r>
            <a:endParaRPr lang="en-US" sz="2800" b="1" dirty="0" smtClean="0"/>
          </a:p>
          <a:p>
            <a:pPr lvl="1"/>
            <a:r>
              <a:rPr lang="en-US" sz="2400" dirty="0" err="1" smtClean="0"/>
              <a:t>Struct</a:t>
            </a:r>
            <a:r>
              <a:rPr lang="en-US" sz="2400" dirty="0" smtClean="0"/>
              <a:t> </a:t>
            </a:r>
            <a:r>
              <a:rPr lang="en-US" sz="2400" dirty="0" err="1" smtClean="0"/>
              <a:t>gridcell_s</a:t>
            </a:r>
            <a:r>
              <a:rPr lang="en-US" sz="2400" dirty="0" smtClean="0"/>
              <a:t> { </a:t>
            </a:r>
            <a:r>
              <a:rPr lang="en-US" sz="2400" dirty="0" err="1" smtClean="0"/>
              <a:t>int</a:t>
            </a:r>
            <a:r>
              <a:rPr lang="en-US" sz="2400" dirty="0" smtClean="0"/>
              <a:t> </a:t>
            </a:r>
            <a:r>
              <a:rPr lang="en-US" sz="2400" dirty="0" err="1" smtClean="0"/>
              <a:t>cell[cellsize</a:t>
            </a:r>
            <a:r>
              <a:rPr lang="en-US" sz="2400" dirty="0" smtClean="0"/>
              <a:t>] }</a:t>
            </a:r>
          </a:p>
          <a:p>
            <a:pPr lvl="1"/>
            <a:r>
              <a:rPr lang="en-US" sz="2400" dirty="0" smtClean="0"/>
              <a:t>Shared [</a:t>
            </a:r>
            <a:r>
              <a:rPr lang="en-US" sz="2400" dirty="0" err="1" smtClean="0"/>
              <a:t>blocksize</a:t>
            </a:r>
            <a:r>
              <a:rPr lang="en-US" sz="2400" dirty="0" smtClean="0"/>
              <a:t>] </a:t>
            </a:r>
            <a:r>
              <a:rPr lang="en-US" sz="2400" dirty="0" err="1" smtClean="0"/>
              <a:t>gridcell_t</a:t>
            </a:r>
            <a:r>
              <a:rPr lang="en-US" sz="2400" dirty="0" smtClean="0"/>
              <a:t> </a:t>
            </a:r>
            <a:r>
              <a:rPr lang="en-US" sz="2400" dirty="0" err="1" smtClean="0"/>
              <a:t>cellgrids[nthreads</a:t>
            </a:r>
            <a:r>
              <a:rPr lang="en-US" sz="2400" dirty="0" smtClean="0"/>
              <a:t>];</a:t>
            </a:r>
          </a:p>
          <a:p>
            <a:pPr lvl="1"/>
            <a:r>
              <a:rPr lang="en-US" sz="2400" dirty="0" smtClean="0"/>
              <a:t>#define </a:t>
            </a:r>
            <a:r>
              <a:rPr lang="en-US" sz="2400" dirty="0" err="1" smtClean="0"/>
              <a:t>grids(gridno,z,y,z</a:t>
            </a:r>
            <a:r>
              <a:rPr lang="en-US" sz="2400" dirty="0" smtClean="0"/>
              <a:t>) </a:t>
            </a:r>
            <a:r>
              <a:rPr lang="en-US" sz="2400" dirty="0" err="1" smtClean="0"/>
              <a:t>cell_grids[gridno][((z</a:t>
            </a:r>
            <a:r>
              <a:rPr lang="en-US" sz="1800" dirty="0" smtClean="0"/>
              <a:t>)/DIMZ) *NO_ROWS*NO_COLS+ etc…..</a:t>
            </a:r>
          </a:p>
          <a:p>
            <a:endParaRPr lang="en-US" sz="2800" dirty="0"/>
          </a:p>
        </p:txBody>
      </p:sp>
      <p:sp>
        <p:nvSpPr>
          <p:cNvPr id="4" name="Slide Number Placeholder 3"/>
          <p:cNvSpPr>
            <a:spLocks noGrp="1"/>
          </p:cNvSpPr>
          <p:nvPr>
            <p:ph type="sldNum" sz="quarter" idx="4294967295"/>
          </p:nvPr>
        </p:nvSpPr>
        <p:spPr>
          <a:xfrm>
            <a:off x="534193" y="6516711"/>
            <a:ext cx="760413" cy="265089"/>
          </a:xfrm>
          <a:prstGeom prst="rect">
            <a:avLst/>
          </a:prstGeom>
        </p:spPr>
        <p:txBody>
          <a:bodyPr/>
          <a:lstStyle/>
          <a:p>
            <a:pPr>
              <a:defRPr/>
            </a:pPr>
            <a:fld id="{EBBA07A2-32FF-FE4D-A4F6-D7E1C2A20674}" type="slidenum">
              <a:rPr lang="en-US" smtClean="0"/>
              <a:pPr>
                <a:defRPr/>
              </a:pPr>
              <a:t>35</a:t>
            </a:fld>
            <a:endParaRPr lang="en-US" dirty="0"/>
          </a:p>
        </p:txBody>
      </p:sp>
      <p:pic>
        <p:nvPicPr>
          <p:cNvPr id="5" name="Picture 4"/>
          <p:cNvPicPr>
            <a:picLocks noChangeAspect="1"/>
          </p:cNvPicPr>
          <p:nvPr/>
        </p:nvPicPr>
        <p:blipFill>
          <a:blip r:embed="rId3"/>
          <a:stretch>
            <a:fillRect/>
          </a:stretch>
        </p:blipFill>
        <p:spPr>
          <a:xfrm>
            <a:off x="5924550" y="990600"/>
            <a:ext cx="2305050" cy="2057400"/>
          </a:xfrm>
          <a:prstGeom prst="rect">
            <a:avLst/>
          </a:prstGeom>
        </p:spPr>
      </p:pic>
      <p:pic>
        <p:nvPicPr>
          <p:cNvPr id="6" name="Picture 5"/>
          <p:cNvPicPr>
            <a:picLocks noChangeAspect="1"/>
          </p:cNvPicPr>
          <p:nvPr/>
        </p:nvPicPr>
        <p:blipFill>
          <a:blip r:embed="rId4"/>
          <a:stretch>
            <a:fillRect/>
          </a:stretch>
        </p:blipFill>
        <p:spPr>
          <a:xfrm>
            <a:off x="4572000" y="4495800"/>
            <a:ext cx="4332984" cy="1981200"/>
          </a:xfrm>
          <a:prstGeom prst="rect">
            <a:avLst/>
          </a:prstGeom>
        </p:spPr>
      </p:pic>
    </p:spTree>
    <p:extLst>
      <p:ext uri="{BB962C8B-B14F-4D97-AF65-F5344CB8AC3E}">
        <p14:creationId xmlns:p14="http://schemas.microsoft.com/office/powerpoint/2010/main" val="23126249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Multidimensional Blocking?</a:t>
            </a:r>
            <a:endParaRPr lang="en-US" sz="3600" dirty="0"/>
          </a:p>
        </p:txBody>
      </p:sp>
      <p:sp>
        <p:nvSpPr>
          <p:cNvPr id="3" name="Content Placeholder 2"/>
          <p:cNvSpPr>
            <a:spLocks noGrp="1"/>
          </p:cNvSpPr>
          <p:nvPr>
            <p:ph idx="1"/>
          </p:nvPr>
        </p:nvSpPr>
        <p:spPr>
          <a:xfrm>
            <a:off x="457200" y="1155700"/>
            <a:ext cx="8229600" cy="4970463"/>
          </a:xfrm>
        </p:spPr>
        <p:txBody>
          <a:bodyPr/>
          <a:lstStyle/>
          <a:p>
            <a:pPr lvl="1"/>
            <a:r>
              <a:rPr lang="en-US" b="1" dirty="0" smtClean="0"/>
              <a:t>Shared [</a:t>
            </a:r>
            <a:r>
              <a:rPr lang="en-US" b="1" dirty="0" err="1" smtClean="0"/>
              <a:t>coreblock][nodeblock</a:t>
            </a:r>
            <a:r>
              <a:rPr lang="en-US" b="1" dirty="0" smtClean="0"/>
              <a:t>] </a:t>
            </a:r>
            <a:r>
              <a:rPr lang="en-US" b="1" dirty="0" err="1" smtClean="0"/>
              <a:t>int</a:t>
            </a:r>
            <a:r>
              <a:rPr lang="en-US" b="1" dirty="0" smtClean="0"/>
              <a:t> </a:t>
            </a:r>
            <a:r>
              <a:rPr lang="en-US" b="1" dirty="0" err="1" smtClean="0"/>
              <a:t>x[nx][ny</a:t>
            </a:r>
            <a:r>
              <a:rPr lang="en-US" b="1" dirty="0" smtClean="0"/>
              <a:t>];</a:t>
            </a:r>
          </a:p>
          <a:p>
            <a:pPr lvl="1"/>
            <a:endParaRPr lang="en-US" sz="2000" dirty="0"/>
          </a:p>
        </p:txBody>
      </p:sp>
      <p:sp>
        <p:nvSpPr>
          <p:cNvPr id="4" name="Slide Number Placeholder 3"/>
          <p:cNvSpPr>
            <a:spLocks noGrp="1"/>
          </p:cNvSpPr>
          <p:nvPr>
            <p:ph type="sldNum" sz="quarter" idx="4294967295"/>
          </p:nvPr>
        </p:nvSpPr>
        <p:spPr>
          <a:xfrm>
            <a:off x="534193" y="6516711"/>
            <a:ext cx="760413" cy="265089"/>
          </a:xfrm>
          <a:prstGeom prst="rect">
            <a:avLst/>
          </a:prstGeom>
        </p:spPr>
        <p:txBody>
          <a:bodyPr/>
          <a:lstStyle/>
          <a:p>
            <a:pPr>
              <a:defRPr/>
            </a:pPr>
            <a:fld id="{EBBA07A2-32FF-FE4D-A4F6-D7E1C2A20674}" type="slidenum">
              <a:rPr lang="en-US" smtClean="0"/>
              <a:pPr>
                <a:defRPr/>
              </a:pPr>
              <a:t>36</a:t>
            </a:fld>
            <a:endParaRPr lang="en-US" dirty="0"/>
          </a:p>
        </p:txBody>
      </p:sp>
      <p:sp>
        <p:nvSpPr>
          <p:cNvPr id="7" name="Rectangle 6"/>
          <p:cNvSpPr/>
          <p:nvPr/>
        </p:nvSpPr>
        <p:spPr>
          <a:xfrm>
            <a:off x="1295400" y="2108200"/>
            <a:ext cx="520700" cy="2603500"/>
          </a:xfrm>
          <a:prstGeom prst="rect">
            <a:avLst/>
          </a:prstGeom>
          <a:gradFill>
            <a:gsLst>
              <a:gs pos="0">
                <a:srgbClr val="3366FF"/>
              </a:gs>
              <a:gs pos="100000">
                <a:srgbClr val="0000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320800" y="21717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t>0,0</a:t>
            </a:r>
          </a:p>
        </p:txBody>
      </p:sp>
      <p:sp>
        <p:nvSpPr>
          <p:cNvPr id="9" name="Rounded Rectangle 8"/>
          <p:cNvSpPr/>
          <p:nvPr/>
        </p:nvSpPr>
        <p:spPr>
          <a:xfrm>
            <a:off x="1333500" y="25908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0,1</a:t>
            </a:r>
            <a:endParaRPr lang="en-US" sz="1000" dirty="0" smtClean="0"/>
          </a:p>
        </p:txBody>
      </p:sp>
      <p:sp>
        <p:nvSpPr>
          <p:cNvPr id="10" name="Rounded Rectangle 9"/>
          <p:cNvSpPr/>
          <p:nvPr/>
        </p:nvSpPr>
        <p:spPr>
          <a:xfrm>
            <a:off x="1346200" y="30353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0,2</a:t>
            </a:r>
            <a:endParaRPr lang="en-US" sz="1000" dirty="0" smtClean="0"/>
          </a:p>
        </p:txBody>
      </p:sp>
      <p:sp>
        <p:nvSpPr>
          <p:cNvPr id="11" name="Rounded Rectangle 10"/>
          <p:cNvSpPr/>
          <p:nvPr/>
        </p:nvSpPr>
        <p:spPr>
          <a:xfrm>
            <a:off x="1346200" y="34671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0,3</a:t>
            </a:r>
            <a:endParaRPr lang="en-US" sz="1000" dirty="0" smtClean="0"/>
          </a:p>
        </p:txBody>
      </p:sp>
      <p:sp>
        <p:nvSpPr>
          <p:cNvPr id="12" name="Rounded Rectangle 11"/>
          <p:cNvSpPr/>
          <p:nvPr/>
        </p:nvSpPr>
        <p:spPr>
          <a:xfrm>
            <a:off x="1346200" y="42926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0,n</a:t>
            </a:r>
            <a:endParaRPr lang="en-US" sz="1000" dirty="0" smtClean="0"/>
          </a:p>
        </p:txBody>
      </p:sp>
      <p:sp>
        <p:nvSpPr>
          <p:cNvPr id="13" name="Rectangle 12"/>
          <p:cNvSpPr/>
          <p:nvPr/>
        </p:nvSpPr>
        <p:spPr>
          <a:xfrm>
            <a:off x="1905000" y="2108200"/>
            <a:ext cx="520700" cy="2603500"/>
          </a:xfrm>
          <a:prstGeom prst="rect">
            <a:avLst/>
          </a:prstGeom>
          <a:gradFill>
            <a:gsLst>
              <a:gs pos="0">
                <a:srgbClr val="3366FF"/>
              </a:gs>
              <a:gs pos="100000">
                <a:srgbClr val="0000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930400" y="21717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1,0</a:t>
            </a:r>
            <a:endParaRPr lang="en-US" sz="1000" dirty="0" smtClean="0"/>
          </a:p>
        </p:txBody>
      </p:sp>
      <p:sp>
        <p:nvSpPr>
          <p:cNvPr id="15" name="Rounded Rectangle 14"/>
          <p:cNvSpPr/>
          <p:nvPr/>
        </p:nvSpPr>
        <p:spPr>
          <a:xfrm>
            <a:off x="1943100" y="25908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1,1</a:t>
            </a:r>
            <a:endParaRPr lang="en-US" sz="1000" dirty="0" smtClean="0"/>
          </a:p>
        </p:txBody>
      </p:sp>
      <p:sp>
        <p:nvSpPr>
          <p:cNvPr id="16" name="Rounded Rectangle 15"/>
          <p:cNvSpPr/>
          <p:nvPr/>
        </p:nvSpPr>
        <p:spPr>
          <a:xfrm>
            <a:off x="1955800" y="30353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1,2</a:t>
            </a:r>
            <a:endParaRPr lang="en-US" sz="1000" dirty="0" smtClean="0"/>
          </a:p>
        </p:txBody>
      </p:sp>
      <p:sp>
        <p:nvSpPr>
          <p:cNvPr id="17" name="Rounded Rectangle 16"/>
          <p:cNvSpPr/>
          <p:nvPr/>
        </p:nvSpPr>
        <p:spPr>
          <a:xfrm>
            <a:off x="1955800" y="34671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1,3</a:t>
            </a:r>
            <a:endParaRPr lang="en-US" sz="1000" dirty="0" smtClean="0"/>
          </a:p>
        </p:txBody>
      </p:sp>
      <p:sp>
        <p:nvSpPr>
          <p:cNvPr id="18" name="Rounded Rectangle 17"/>
          <p:cNvSpPr/>
          <p:nvPr/>
        </p:nvSpPr>
        <p:spPr>
          <a:xfrm>
            <a:off x="1955800" y="42926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1,n</a:t>
            </a:r>
            <a:endParaRPr lang="en-US" sz="1000" dirty="0" smtClean="0"/>
          </a:p>
        </p:txBody>
      </p:sp>
      <p:sp>
        <p:nvSpPr>
          <p:cNvPr id="19" name="Rectangle 18"/>
          <p:cNvSpPr/>
          <p:nvPr/>
        </p:nvSpPr>
        <p:spPr>
          <a:xfrm>
            <a:off x="2527300" y="2108200"/>
            <a:ext cx="520700" cy="2603500"/>
          </a:xfrm>
          <a:prstGeom prst="rect">
            <a:avLst/>
          </a:prstGeom>
          <a:gradFill>
            <a:gsLst>
              <a:gs pos="0">
                <a:srgbClr val="3366FF"/>
              </a:gs>
              <a:gs pos="100000">
                <a:srgbClr val="0000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52700" y="21717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2,0</a:t>
            </a:r>
            <a:endParaRPr lang="en-US" sz="1000" dirty="0" smtClean="0"/>
          </a:p>
        </p:txBody>
      </p:sp>
      <p:sp>
        <p:nvSpPr>
          <p:cNvPr id="21" name="Rounded Rectangle 20"/>
          <p:cNvSpPr/>
          <p:nvPr/>
        </p:nvSpPr>
        <p:spPr>
          <a:xfrm>
            <a:off x="2565400" y="25908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2,1</a:t>
            </a:r>
            <a:endParaRPr lang="en-US" sz="1000" dirty="0" smtClean="0"/>
          </a:p>
        </p:txBody>
      </p:sp>
      <p:sp>
        <p:nvSpPr>
          <p:cNvPr id="22" name="Rounded Rectangle 21"/>
          <p:cNvSpPr/>
          <p:nvPr/>
        </p:nvSpPr>
        <p:spPr>
          <a:xfrm>
            <a:off x="2578100" y="30353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2,2</a:t>
            </a:r>
            <a:endParaRPr lang="en-US" sz="1000" dirty="0" smtClean="0"/>
          </a:p>
        </p:txBody>
      </p:sp>
      <p:sp>
        <p:nvSpPr>
          <p:cNvPr id="23" name="Rounded Rectangle 22"/>
          <p:cNvSpPr/>
          <p:nvPr/>
        </p:nvSpPr>
        <p:spPr>
          <a:xfrm>
            <a:off x="2578100" y="34671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2,3</a:t>
            </a:r>
            <a:endParaRPr lang="en-US" sz="1000" dirty="0" smtClean="0"/>
          </a:p>
        </p:txBody>
      </p:sp>
      <p:sp>
        <p:nvSpPr>
          <p:cNvPr id="24" name="Rounded Rectangle 23"/>
          <p:cNvSpPr/>
          <p:nvPr/>
        </p:nvSpPr>
        <p:spPr>
          <a:xfrm>
            <a:off x="2578100" y="42926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2,N</a:t>
            </a:r>
            <a:endParaRPr lang="en-US" sz="1000" dirty="0" smtClean="0"/>
          </a:p>
        </p:txBody>
      </p:sp>
      <p:sp>
        <p:nvSpPr>
          <p:cNvPr id="25" name="Rectangle 24"/>
          <p:cNvSpPr/>
          <p:nvPr/>
        </p:nvSpPr>
        <p:spPr>
          <a:xfrm>
            <a:off x="3860800" y="2146300"/>
            <a:ext cx="520700" cy="2603500"/>
          </a:xfrm>
          <a:prstGeom prst="rect">
            <a:avLst/>
          </a:prstGeom>
          <a:gradFill>
            <a:gsLst>
              <a:gs pos="0">
                <a:srgbClr val="3366FF"/>
              </a:gs>
              <a:gs pos="100000">
                <a:srgbClr val="0000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886200" y="2209800"/>
            <a:ext cx="5080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m,0</a:t>
            </a:r>
            <a:endParaRPr lang="en-US" sz="1000" dirty="0" smtClean="0"/>
          </a:p>
        </p:txBody>
      </p:sp>
      <p:sp>
        <p:nvSpPr>
          <p:cNvPr id="27" name="Rounded Rectangle 26"/>
          <p:cNvSpPr/>
          <p:nvPr/>
        </p:nvSpPr>
        <p:spPr>
          <a:xfrm>
            <a:off x="3898900" y="2628900"/>
            <a:ext cx="4572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M,1</a:t>
            </a:r>
            <a:endParaRPr lang="en-US" sz="1000" dirty="0" smtClean="0"/>
          </a:p>
        </p:txBody>
      </p:sp>
      <p:sp>
        <p:nvSpPr>
          <p:cNvPr id="28" name="Rounded Rectangle 27"/>
          <p:cNvSpPr/>
          <p:nvPr/>
        </p:nvSpPr>
        <p:spPr>
          <a:xfrm>
            <a:off x="3911600" y="3073400"/>
            <a:ext cx="4445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M,2</a:t>
            </a:r>
            <a:endParaRPr lang="en-US" sz="1000" dirty="0" smtClean="0"/>
          </a:p>
        </p:txBody>
      </p:sp>
      <p:sp>
        <p:nvSpPr>
          <p:cNvPr id="29" name="Rounded Rectangle 28"/>
          <p:cNvSpPr/>
          <p:nvPr/>
        </p:nvSpPr>
        <p:spPr>
          <a:xfrm>
            <a:off x="3911600" y="3505200"/>
            <a:ext cx="4572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a:t>
            </a:r>
            <a:endParaRPr lang="en-US" sz="1000" dirty="0" smtClean="0"/>
          </a:p>
        </p:txBody>
      </p:sp>
      <p:sp>
        <p:nvSpPr>
          <p:cNvPr id="30" name="Rounded Rectangle 29"/>
          <p:cNvSpPr/>
          <p:nvPr/>
        </p:nvSpPr>
        <p:spPr>
          <a:xfrm>
            <a:off x="3911600" y="4330700"/>
            <a:ext cx="431800" cy="342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PN</a:t>
            </a:r>
            <a:endParaRPr lang="en-US" sz="1000" dirty="0" smtClean="0"/>
          </a:p>
        </p:txBody>
      </p:sp>
      <p:sp>
        <p:nvSpPr>
          <p:cNvPr id="31" name="Left Brace 30"/>
          <p:cNvSpPr/>
          <p:nvPr/>
        </p:nvSpPr>
        <p:spPr>
          <a:xfrm>
            <a:off x="914400" y="2133600"/>
            <a:ext cx="419100" cy="25527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rot="16200000">
            <a:off x="0" y="3225800"/>
            <a:ext cx="1505540" cy="461665"/>
          </a:xfrm>
          <a:prstGeom prst="rect">
            <a:avLst/>
          </a:prstGeom>
          <a:noFill/>
        </p:spPr>
        <p:txBody>
          <a:bodyPr wrap="none" rtlCol="0">
            <a:spAutoFit/>
          </a:bodyPr>
          <a:lstStyle/>
          <a:p>
            <a:r>
              <a:rPr lang="en-US" dirty="0" err="1" smtClean="0"/>
              <a:t>coreblock</a:t>
            </a:r>
            <a:endParaRPr lang="en-US" dirty="0"/>
          </a:p>
        </p:txBody>
      </p:sp>
      <p:sp>
        <p:nvSpPr>
          <p:cNvPr id="33" name="TextBox 32"/>
          <p:cNvSpPr txBox="1"/>
          <p:nvPr/>
        </p:nvSpPr>
        <p:spPr>
          <a:xfrm>
            <a:off x="1968500" y="5080000"/>
            <a:ext cx="1638940" cy="461665"/>
          </a:xfrm>
          <a:prstGeom prst="rect">
            <a:avLst/>
          </a:prstGeom>
          <a:noFill/>
        </p:spPr>
        <p:txBody>
          <a:bodyPr wrap="none" rtlCol="0">
            <a:spAutoFit/>
          </a:bodyPr>
          <a:lstStyle/>
          <a:p>
            <a:r>
              <a:rPr lang="en-US" dirty="0" err="1" smtClean="0"/>
              <a:t>Nodeblock</a:t>
            </a:r>
            <a:endParaRPr lang="en-US" dirty="0"/>
          </a:p>
        </p:txBody>
      </p:sp>
      <p:sp>
        <p:nvSpPr>
          <p:cNvPr id="34" name="Right Brace 33"/>
          <p:cNvSpPr/>
          <p:nvPr/>
        </p:nvSpPr>
        <p:spPr>
          <a:xfrm rot="5400000">
            <a:off x="2686050" y="3409950"/>
            <a:ext cx="342900" cy="307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ounded Rectangle 34"/>
          <p:cNvSpPr/>
          <p:nvPr/>
        </p:nvSpPr>
        <p:spPr>
          <a:xfrm>
            <a:off x="5410200" y="4419600"/>
            <a:ext cx="2857500" cy="14732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effectLst>
                  <a:outerShdw blurRad="50800" dist="38100" dir="2700000">
                    <a:srgbClr val="000000">
                      <a:alpha val="43000"/>
                    </a:srgbClr>
                  </a:outerShdw>
                </a:effectLst>
              </a:rPr>
              <a:t>Doesn’t really match our target machine</a:t>
            </a:r>
            <a:endParaRPr lang="en-US" sz="2800" b="1" dirty="0">
              <a:solidFill>
                <a:schemeClr val="tx1"/>
              </a:solidFill>
              <a:effectLst>
                <a:outerShdw blurRad="50800" dist="38100" dir="2700000">
                  <a:srgbClr val="000000">
                    <a:alpha val="43000"/>
                  </a:srgbClr>
                </a:outerShdw>
              </a:effectLst>
            </a:endParaRPr>
          </a:p>
        </p:txBody>
      </p:sp>
      <p:pic>
        <p:nvPicPr>
          <p:cNvPr id="36" name="Picture 35"/>
          <p:cNvPicPr>
            <a:picLocks noChangeAspect="1"/>
          </p:cNvPicPr>
          <p:nvPr/>
        </p:nvPicPr>
        <p:blipFill>
          <a:blip r:embed="rId2"/>
          <a:stretch>
            <a:fillRect/>
          </a:stretch>
        </p:blipFill>
        <p:spPr>
          <a:xfrm>
            <a:off x="5791200" y="2133600"/>
            <a:ext cx="2140186" cy="1974850"/>
          </a:xfrm>
          <a:prstGeom prst="rect">
            <a:avLst/>
          </a:prstGeom>
        </p:spPr>
      </p:pic>
      <p:sp>
        <p:nvSpPr>
          <p:cNvPr id="37" name="TextBox 36"/>
          <p:cNvSpPr txBox="1"/>
          <p:nvPr/>
        </p:nvSpPr>
        <p:spPr>
          <a:xfrm>
            <a:off x="5562600" y="1828800"/>
            <a:ext cx="2893353" cy="369332"/>
          </a:xfrm>
          <a:prstGeom prst="rect">
            <a:avLst/>
          </a:prstGeom>
          <a:noFill/>
        </p:spPr>
        <p:txBody>
          <a:bodyPr wrap="none" rtlCol="0">
            <a:spAutoFit/>
          </a:bodyPr>
          <a:lstStyle/>
          <a:p>
            <a:r>
              <a:rPr lang="en-US" i="1" dirty="0" smtClean="0"/>
              <a:t>Our target abstract machine </a:t>
            </a:r>
            <a:endParaRPr lang="en-US" i="1" dirty="0"/>
          </a:p>
        </p:txBody>
      </p:sp>
    </p:spTree>
    <p:extLst>
      <p:ext uri="{BB962C8B-B14F-4D97-AF65-F5344CB8AC3E}">
        <p14:creationId xmlns:p14="http://schemas.microsoft.com/office/powerpoint/2010/main" val="3069394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57"/>
            <a:ext cx="8229600" cy="707886"/>
          </a:xfrm>
        </p:spPr>
        <p:txBody>
          <a:bodyPr/>
          <a:lstStyle/>
          <a:p>
            <a:r>
              <a:rPr lang="en-US" sz="4000" b="1" dirty="0" smtClean="0"/>
              <a:t>Expressing Hierarchical Layout</a:t>
            </a:r>
            <a:endParaRPr lang="en-US" sz="4000" b="1" dirty="0"/>
          </a:p>
        </p:txBody>
      </p:sp>
      <p:sp>
        <p:nvSpPr>
          <p:cNvPr id="3" name="Content Placeholder 2"/>
          <p:cNvSpPr>
            <a:spLocks noGrp="1"/>
          </p:cNvSpPr>
          <p:nvPr>
            <p:ph idx="1"/>
          </p:nvPr>
        </p:nvSpPr>
        <p:spPr>
          <a:xfrm>
            <a:off x="228600" y="1066800"/>
            <a:ext cx="8534400" cy="5059363"/>
          </a:xfrm>
        </p:spPr>
        <p:txBody>
          <a:bodyPr>
            <a:normAutofit/>
          </a:bodyPr>
          <a:lstStyle/>
          <a:p>
            <a:r>
              <a:rPr lang="en-US" sz="2800" b="1" dirty="0" smtClean="0"/>
              <a:t>Hierarchical layout statements</a:t>
            </a:r>
          </a:p>
          <a:p>
            <a:pPr lvl="2"/>
            <a:r>
              <a:rPr lang="en-US" sz="2000" dirty="0" smtClean="0"/>
              <a:t>Express mapping of “natural” enumeration of an array to the unnatural system memory hierarchy</a:t>
            </a:r>
          </a:p>
          <a:p>
            <a:pPr lvl="2"/>
            <a:r>
              <a:rPr lang="en-US" sz="2000" dirty="0" smtClean="0"/>
              <a:t>Maintain unified “global” index space for arrays (</a:t>
            </a:r>
            <a:r>
              <a:rPr lang="en-US" sz="2000" dirty="0" err="1" smtClean="0"/>
              <a:t>A[x][y][z</a:t>
            </a:r>
            <a:r>
              <a:rPr lang="en-US" sz="2000" dirty="0" smtClean="0"/>
              <a:t>])</a:t>
            </a:r>
          </a:p>
          <a:p>
            <a:pPr lvl="2"/>
            <a:r>
              <a:rPr lang="en-US" sz="2000" dirty="0" smtClean="0"/>
              <a:t>Support mapping to complex address spaces</a:t>
            </a:r>
          </a:p>
          <a:p>
            <a:pPr lvl="2"/>
            <a:r>
              <a:rPr lang="en-US" sz="2000" dirty="0" smtClean="0"/>
              <a:t>Convenient for programmers</a:t>
            </a:r>
          </a:p>
          <a:p>
            <a:r>
              <a:rPr lang="en-US" sz="2800" b="1" dirty="0" smtClean="0"/>
              <a:t>Iteration expressions more powerful when they bind to </a:t>
            </a:r>
            <a:r>
              <a:rPr lang="en-US" sz="2800" b="1" i="1" dirty="0" smtClean="0">
                <a:solidFill>
                  <a:srgbClr val="0000FF"/>
                </a:solidFill>
              </a:rPr>
              <a:t>data locality </a:t>
            </a:r>
            <a:r>
              <a:rPr lang="en-US" sz="2800" b="1" dirty="0" smtClean="0"/>
              <a:t>instead of </a:t>
            </a:r>
            <a:r>
              <a:rPr lang="en-US" sz="2800" b="1" i="1" dirty="0" err="1" smtClean="0">
                <a:solidFill>
                  <a:srgbClr val="0000FF"/>
                </a:solidFill>
              </a:rPr>
              <a:t>threadnumber</a:t>
            </a:r>
            <a:endParaRPr lang="en-US" sz="2800" b="1" i="1" dirty="0" smtClean="0">
              <a:solidFill>
                <a:srgbClr val="0000FF"/>
              </a:solidFill>
            </a:endParaRPr>
          </a:p>
          <a:p>
            <a:pPr lvl="2"/>
            <a:r>
              <a:rPr lang="en-US" dirty="0" smtClean="0"/>
              <a:t>instead of </a:t>
            </a:r>
            <a:r>
              <a:rPr lang="en-US" dirty="0" err="1" smtClean="0"/>
              <a:t>upc_forall</a:t>
            </a:r>
            <a:r>
              <a:rPr lang="en-US" dirty="0" smtClean="0"/>
              <a:t>(;;;&lt;</a:t>
            </a:r>
            <a:r>
              <a:rPr lang="en-US" dirty="0" err="1" smtClean="0"/>
              <a:t>threadnumber</a:t>
            </a:r>
            <a:r>
              <a:rPr lang="en-US" dirty="0" smtClean="0"/>
              <a:t>&gt;) </a:t>
            </a:r>
          </a:p>
          <a:p>
            <a:pPr lvl="2"/>
            <a:r>
              <a:rPr lang="en-US" dirty="0" smtClean="0"/>
              <a:t>Use </a:t>
            </a:r>
            <a:r>
              <a:rPr lang="en-US" dirty="0" err="1" smtClean="0"/>
              <a:t>upc_forall</a:t>
            </a:r>
            <a:r>
              <a:rPr lang="en-US" dirty="0" smtClean="0"/>
              <a:t>(;;;&lt;implicitly where Array A is local&gt;)</a:t>
            </a:r>
          </a:p>
          <a:p>
            <a:pPr lvl="1"/>
            <a:endParaRPr lang="en-US" sz="1800" dirty="0" smtClean="0"/>
          </a:p>
          <a:p>
            <a:pPr lvl="1">
              <a:buNone/>
            </a:pPr>
            <a:r>
              <a:rPr lang="en-US" sz="2400" dirty="0" err="1" smtClean="0">
                <a:latin typeface="Courier"/>
                <a:cs typeface="Courier"/>
              </a:rPr>
              <a:t>upc_forall(i</a:t>
            </a:r>
            <a:r>
              <a:rPr lang="en-US" sz="2400" dirty="0" smtClean="0">
                <a:latin typeface="Courier"/>
                <a:cs typeface="Courier"/>
              </a:rPr>
              <a:t>=0;i&lt;</a:t>
            </a:r>
            <a:r>
              <a:rPr lang="en-US" sz="2400" dirty="0" err="1" smtClean="0">
                <a:latin typeface="Courier"/>
                <a:cs typeface="Courier"/>
              </a:rPr>
              <a:t>NX;i++;A</a:t>
            </a:r>
            <a:r>
              <a:rPr lang="en-US" sz="2400" dirty="0" smtClean="0">
                <a:latin typeface="Courier"/>
                <a:cs typeface="Courier"/>
              </a:rPr>
              <a:t>) </a:t>
            </a:r>
          </a:p>
          <a:p>
            <a:pPr lvl="1">
              <a:buNone/>
            </a:pPr>
            <a:r>
              <a:rPr lang="en-US" sz="2400" dirty="0" smtClean="0">
                <a:latin typeface="Courier"/>
                <a:cs typeface="Courier"/>
              </a:rPr>
              <a:t>	</a:t>
            </a:r>
            <a:r>
              <a:rPr lang="en-US" sz="2400" dirty="0" err="1" smtClean="0">
                <a:latin typeface="Courier"/>
                <a:cs typeface="Courier"/>
              </a:rPr>
              <a:t>C[j</a:t>
            </a:r>
            <a:r>
              <a:rPr lang="en-US" sz="2400" dirty="0" smtClean="0">
                <a:latin typeface="Courier"/>
                <a:cs typeface="Courier"/>
              </a:rPr>
              <a:t>]+=</a:t>
            </a:r>
            <a:r>
              <a:rPr lang="en-US" sz="2400" dirty="0" err="1" smtClean="0">
                <a:latin typeface="Courier"/>
                <a:cs typeface="Courier"/>
              </a:rPr>
              <a:t>A[j</a:t>
            </a:r>
            <a:r>
              <a:rPr lang="en-US" sz="2400" dirty="0" smtClean="0">
                <a:latin typeface="Courier"/>
                <a:cs typeface="Courier"/>
              </a:rPr>
              <a:t>]*</a:t>
            </a:r>
            <a:r>
              <a:rPr lang="en-US" sz="2400" dirty="0" err="1" smtClean="0">
                <a:latin typeface="Courier"/>
                <a:cs typeface="Courier"/>
              </a:rPr>
              <a:t>B[i][j</a:t>
            </a:r>
            <a:r>
              <a:rPr lang="en-US" sz="2400" dirty="0" smtClean="0">
                <a:latin typeface="Courier"/>
                <a:cs typeface="Courier"/>
              </a:rPr>
              <a:t>]);</a:t>
            </a:r>
          </a:p>
          <a:p>
            <a:pPr lvl="2"/>
            <a:endParaRPr lang="en-US" sz="2000" dirty="0" smtClean="0"/>
          </a:p>
          <a:p>
            <a:pPr lvl="1"/>
            <a:endParaRPr lang="en-US" sz="2400" dirty="0"/>
          </a:p>
        </p:txBody>
      </p:sp>
      <p:sp>
        <p:nvSpPr>
          <p:cNvPr id="4" name="Slide Number Placeholder 3"/>
          <p:cNvSpPr>
            <a:spLocks noGrp="1"/>
          </p:cNvSpPr>
          <p:nvPr>
            <p:ph type="sldNum" sz="quarter" idx="4294967295"/>
          </p:nvPr>
        </p:nvSpPr>
        <p:spPr>
          <a:xfrm>
            <a:off x="534193" y="6516711"/>
            <a:ext cx="760413" cy="265089"/>
          </a:xfrm>
          <a:prstGeom prst="rect">
            <a:avLst/>
          </a:prstGeom>
        </p:spPr>
        <p:txBody>
          <a:bodyPr/>
          <a:lstStyle/>
          <a:p>
            <a:pPr>
              <a:defRPr/>
            </a:pPr>
            <a:fld id="{EBBA07A2-32FF-FE4D-A4F6-D7E1C2A20674}" type="slidenum">
              <a:rPr lang="en-US" smtClean="0"/>
              <a:pPr>
                <a:defRPr/>
              </a:pPr>
              <a:t>37</a:t>
            </a:fld>
            <a:endParaRPr lang="en-US"/>
          </a:p>
        </p:txBody>
      </p:sp>
    </p:spTree>
    <p:extLst>
      <p:ext uri="{BB962C8B-B14F-4D97-AF65-F5344CB8AC3E}">
        <p14:creationId xmlns:p14="http://schemas.microsoft.com/office/powerpoint/2010/main" val="32272805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57"/>
            <a:ext cx="8229600" cy="707886"/>
          </a:xfrm>
        </p:spPr>
        <p:txBody>
          <a:bodyPr/>
          <a:lstStyle/>
          <a:p>
            <a:r>
              <a:rPr lang="en-US" sz="4000" b="1" dirty="0" smtClean="0"/>
              <a:t>Hierarchical Layout Statements</a:t>
            </a:r>
            <a:endParaRPr lang="en-US" sz="4000" b="1" dirty="0"/>
          </a:p>
        </p:txBody>
      </p:sp>
      <p:sp>
        <p:nvSpPr>
          <p:cNvPr id="3" name="Content Placeholder 2"/>
          <p:cNvSpPr>
            <a:spLocks noGrp="1"/>
          </p:cNvSpPr>
          <p:nvPr>
            <p:ph idx="1"/>
          </p:nvPr>
        </p:nvSpPr>
        <p:spPr>
          <a:xfrm>
            <a:off x="457200" y="1155701"/>
            <a:ext cx="8229600" cy="1930400"/>
          </a:xfrm>
        </p:spPr>
        <p:txBody>
          <a:bodyPr/>
          <a:lstStyle/>
          <a:p>
            <a:r>
              <a:rPr lang="en-US" sz="2400" b="1" dirty="0" smtClean="0"/>
              <a:t>Building up a hierarchical layout</a:t>
            </a:r>
          </a:p>
          <a:p>
            <a:pPr lvl="2"/>
            <a:r>
              <a:rPr lang="en-US" sz="2000" dirty="0" smtClean="0"/>
              <a:t>Layout block </a:t>
            </a:r>
            <a:r>
              <a:rPr lang="en-US" sz="2000" dirty="0" err="1" smtClean="0"/>
              <a:t>coreblk</a:t>
            </a:r>
            <a:r>
              <a:rPr lang="en-US" sz="2000" dirty="0" smtClean="0"/>
              <a:t> {</a:t>
            </a:r>
            <a:r>
              <a:rPr lang="en-US" sz="2000" dirty="0" err="1" smtClean="0"/>
              <a:t>blockx,blocky</a:t>
            </a:r>
            <a:r>
              <a:rPr lang="en-US" sz="2000" dirty="0" smtClean="0"/>
              <a:t>};</a:t>
            </a:r>
          </a:p>
          <a:p>
            <a:pPr lvl="2"/>
            <a:r>
              <a:rPr lang="en-US" sz="2000" dirty="0" smtClean="0"/>
              <a:t>Layout block </a:t>
            </a:r>
            <a:r>
              <a:rPr lang="en-US" sz="2000" dirty="0" err="1" smtClean="0"/>
              <a:t>nodeblk</a:t>
            </a:r>
            <a:r>
              <a:rPr lang="en-US" sz="2000" dirty="0" smtClean="0"/>
              <a:t> {</a:t>
            </a:r>
            <a:r>
              <a:rPr lang="en-US" sz="2000" dirty="0" err="1" smtClean="0"/>
              <a:t>nnx,nny,nnz</a:t>
            </a:r>
            <a:r>
              <a:rPr lang="en-US" sz="2000" dirty="0" smtClean="0"/>
              <a:t>};</a:t>
            </a:r>
          </a:p>
          <a:p>
            <a:pPr lvl="2"/>
            <a:r>
              <a:rPr lang="en-US" sz="2000" dirty="0" smtClean="0"/>
              <a:t>Layout hierarchy </a:t>
            </a:r>
            <a:r>
              <a:rPr lang="en-US" sz="2000" dirty="0" err="1" smtClean="0"/>
              <a:t>myheirarchy</a:t>
            </a:r>
            <a:r>
              <a:rPr lang="en-US" sz="2000" dirty="0" smtClean="0"/>
              <a:t> {</a:t>
            </a:r>
            <a:r>
              <a:rPr lang="en-US" sz="2000" dirty="0" err="1" smtClean="0"/>
              <a:t>coreblk,nodeblk</a:t>
            </a:r>
            <a:r>
              <a:rPr lang="en-US" sz="2000" dirty="0" smtClean="0"/>
              <a:t>};</a:t>
            </a:r>
          </a:p>
          <a:p>
            <a:pPr lvl="2"/>
            <a:r>
              <a:rPr lang="en-US" sz="2000" dirty="0" smtClean="0"/>
              <a:t>Shared </a:t>
            </a:r>
            <a:r>
              <a:rPr lang="en-US" sz="2000" dirty="0" err="1" smtClean="0"/>
              <a:t>myhierarchy</a:t>
            </a:r>
            <a:r>
              <a:rPr lang="en-US" sz="2000" dirty="0" smtClean="0"/>
              <a:t> double </a:t>
            </a:r>
            <a:r>
              <a:rPr lang="en-US" sz="2000" dirty="0" err="1" smtClean="0"/>
              <a:t>a[nx][ny][nz</a:t>
            </a:r>
            <a:r>
              <a:rPr lang="en-US" sz="2000" dirty="0" smtClean="0"/>
              <a:t>];</a:t>
            </a:r>
          </a:p>
          <a:p>
            <a:endParaRPr lang="en-US" sz="2400" dirty="0"/>
          </a:p>
        </p:txBody>
      </p:sp>
      <p:sp>
        <p:nvSpPr>
          <p:cNvPr id="4" name="Slide Number Placeholder 3"/>
          <p:cNvSpPr>
            <a:spLocks noGrp="1"/>
          </p:cNvSpPr>
          <p:nvPr>
            <p:ph type="sldNum" sz="quarter" idx="4294967295"/>
          </p:nvPr>
        </p:nvSpPr>
        <p:spPr>
          <a:xfrm>
            <a:off x="534193" y="6516711"/>
            <a:ext cx="760413" cy="265089"/>
          </a:xfrm>
          <a:prstGeom prst="rect">
            <a:avLst/>
          </a:prstGeom>
        </p:spPr>
        <p:txBody>
          <a:bodyPr/>
          <a:lstStyle/>
          <a:p>
            <a:pPr>
              <a:defRPr/>
            </a:pPr>
            <a:fld id="{EBBA07A2-32FF-FE4D-A4F6-D7E1C2A20674}" type="slidenum">
              <a:rPr lang="en-US" smtClean="0"/>
              <a:pPr>
                <a:defRPr/>
              </a:pPr>
              <a:t>38</a:t>
            </a:fld>
            <a:endParaRPr lang="en-US"/>
          </a:p>
        </p:txBody>
      </p:sp>
      <p:grpSp>
        <p:nvGrpSpPr>
          <p:cNvPr id="5" name="Group 40"/>
          <p:cNvGrpSpPr/>
          <p:nvPr/>
        </p:nvGrpSpPr>
        <p:grpSpPr>
          <a:xfrm>
            <a:off x="558800" y="3098800"/>
            <a:ext cx="1219200" cy="1143000"/>
            <a:chOff x="457200" y="1752600"/>
            <a:chExt cx="2819400" cy="2819400"/>
          </a:xfrm>
        </p:grpSpPr>
        <p:sp>
          <p:nvSpPr>
            <p:cNvPr id="6" name="Rectangle 5"/>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41"/>
          <p:cNvGrpSpPr/>
          <p:nvPr/>
        </p:nvGrpSpPr>
        <p:grpSpPr>
          <a:xfrm>
            <a:off x="2159000" y="3098800"/>
            <a:ext cx="1219200" cy="1143000"/>
            <a:chOff x="457200" y="1752600"/>
            <a:chExt cx="2819400" cy="2819400"/>
          </a:xfrm>
        </p:grpSpPr>
        <p:sp>
          <p:nvSpPr>
            <p:cNvPr id="33" name="Rectangle 32"/>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Left-Right Arrow 58"/>
          <p:cNvSpPr/>
          <p:nvPr/>
        </p:nvSpPr>
        <p:spPr>
          <a:xfrm>
            <a:off x="1778000" y="3623962"/>
            <a:ext cx="381000" cy="216243"/>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69"/>
          <p:cNvGrpSpPr/>
          <p:nvPr/>
        </p:nvGrpSpPr>
        <p:grpSpPr>
          <a:xfrm>
            <a:off x="562919" y="4546600"/>
            <a:ext cx="1219200" cy="1143000"/>
            <a:chOff x="457200" y="1752600"/>
            <a:chExt cx="2819400" cy="2819400"/>
          </a:xfrm>
        </p:grpSpPr>
        <p:sp>
          <p:nvSpPr>
            <p:cNvPr id="61" name="Rectangle 60"/>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ounded Rectangle 71"/>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85"/>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96"/>
          <p:cNvGrpSpPr/>
          <p:nvPr/>
        </p:nvGrpSpPr>
        <p:grpSpPr>
          <a:xfrm>
            <a:off x="2163119" y="4546600"/>
            <a:ext cx="1219200" cy="1143000"/>
            <a:chOff x="457200" y="1752600"/>
            <a:chExt cx="2819400" cy="2819400"/>
          </a:xfrm>
        </p:grpSpPr>
        <p:sp>
          <p:nvSpPr>
            <p:cNvPr id="88" name="Rectangle 87"/>
            <p:cNvSpPr/>
            <p:nvPr/>
          </p:nvSpPr>
          <p:spPr>
            <a:xfrm>
              <a:off x="457200" y="1752600"/>
              <a:ext cx="28194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6096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11430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16764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22098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2743200" y="19812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5715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p:cNvSpPr/>
            <p:nvPr/>
          </p:nvSpPr>
          <p:spPr>
            <a:xfrm>
              <a:off x="11049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16383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21717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2705100" y="25146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ed Rectangle 98"/>
            <p:cNvSpPr/>
            <p:nvPr/>
          </p:nvSpPr>
          <p:spPr>
            <a:xfrm>
              <a:off x="5715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11049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16383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p:nvPr/>
          </p:nvSpPr>
          <p:spPr>
            <a:xfrm>
              <a:off x="21717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2705100" y="30480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5715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11049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16383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ounded Rectangle 106"/>
            <p:cNvSpPr/>
            <p:nvPr/>
          </p:nvSpPr>
          <p:spPr>
            <a:xfrm>
              <a:off x="21717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2705100" y="35814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ounded Rectangle 108"/>
            <p:cNvSpPr/>
            <p:nvPr/>
          </p:nvSpPr>
          <p:spPr>
            <a:xfrm>
              <a:off x="5715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11049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ounded Rectangle 110"/>
            <p:cNvSpPr/>
            <p:nvPr/>
          </p:nvSpPr>
          <p:spPr>
            <a:xfrm>
              <a:off x="16383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21717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2705100" y="4114800"/>
              <a:ext cx="381000" cy="381000"/>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4" name="Left-Right Arrow 113"/>
          <p:cNvSpPr/>
          <p:nvPr/>
        </p:nvSpPr>
        <p:spPr>
          <a:xfrm>
            <a:off x="1782119" y="5071762"/>
            <a:ext cx="381000" cy="216243"/>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ounded Rectangle 114"/>
          <p:cNvSpPr/>
          <p:nvPr/>
        </p:nvSpPr>
        <p:spPr>
          <a:xfrm>
            <a:off x="609600" y="31623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ounded Rectangle 115"/>
          <p:cNvSpPr/>
          <p:nvPr/>
        </p:nvSpPr>
        <p:spPr>
          <a:xfrm>
            <a:off x="1041400" y="31750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ounded Rectangle 116"/>
          <p:cNvSpPr/>
          <p:nvPr/>
        </p:nvSpPr>
        <p:spPr>
          <a:xfrm>
            <a:off x="609600" y="36449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1066800" y="3644900"/>
            <a:ext cx="431800" cy="457200"/>
          </a:xfrm>
          <a:prstGeom prst="roundRect">
            <a:avLst/>
          </a:prstGeom>
          <a:solidFill>
            <a:schemeClr val="accent3">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Left-Right Arrow 118"/>
          <p:cNvSpPr/>
          <p:nvPr/>
        </p:nvSpPr>
        <p:spPr>
          <a:xfrm rot="16200000">
            <a:off x="2565401" y="4309762"/>
            <a:ext cx="381000" cy="216243"/>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Left-Right Arrow 119"/>
          <p:cNvSpPr/>
          <p:nvPr/>
        </p:nvSpPr>
        <p:spPr>
          <a:xfrm rot="16200000">
            <a:off x="965202" y="4309762"/>
            <a:ext cx="381000" cy="216243"/>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ontent Placeholder 2"/>
          <p:cNvSpPr txBox="1">
            <a:spLocks/>
          </p:cNvSpPr>
          <p:nvPr/>
        </p:nvSpPr>
        <p:spPr bwMode="auto">
          <a:xfrm>
            <a:off x="3568700" y="3143444"/>
            <a:ext cx="5575300" cy="2984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000099"/>
                </a:solidFill>
                <a:effectLst/>
                <a:uLnTx/>
                <a:uFillTx/>
                <a:latin typeface="+mn-lt"/>
                <a:ea typeface="ＭＳ Ｐゴシック" pitchFamily="-65" charset="-128"/>
                <a:cs typeface="ＭＳ Ｐゴシック" pitchFamily="-65" charset="-128"/>
              </a:rPr>
              <a:t>Then use data-localized</a:t>
            </a:r>
            <a:r>
              <a:rPr kumimoji="0" lang="en-US" sz="2400" b="1" i="0" u="none" strike="noStrike" kern="0" cap="none" spc="0" normalizeH="0" noProof="0" dirty="0" smtClean="0">
                <a:ln>
                  <a:noFill/>
                </a:ln>
                <a:solidFill>
                  <a:srgbClr val="000099"/>
                </a:solidFill>
                <a:effectLst/>
                <a:uLnTx/>
                <a:uFillTx/>
                <a:latin typeface="+mn-lt"/>
                <a:ea typeface="ＭＳ Ｐゴシック" pitchFamily="-65" charset="-128"/>
                <a:cs typeface="ＭＳ Ｐゴシック" pitchFamily="-65" charset="-128"/>
              </a:rPr>
              <a:t> </a:t>
            </a:r>
            <a:r>
              <a:rPr lang="en-US" b="1" kern="0" noProof="0" dirty="0" smtClean="0">
                <a:solidFill>
                  <a:srgbClr val="000099"/>
                </a:solidFill>
                <a:latin typeface="+mn-lt"/>
                <a:ea typeface="ＭＳ Ｐゴシック" pitchFamily="-65" charset="-128"/>
                <a:cs typeface="ＭＳ Ｐゴシック" pitchFamily="-65" charset="-128"/>
              </a:rPr>
              <a:t>parallel loop</a:t>
            </a:r>
          </a:p>
          <a:p>
            <a:pPr marL="800100" lvl="1" indent="-342900" eaLnBrk="0" hangingPunct="0">
              <a:spcBef>
                <a:spcPct val="20000"/>
              </a:spcBef>
            </a:pPr>
            <a:r>
              <a:rPr lang="en-US" b="1" kern="0" dirty="0" smtClean="0">
                <a:solidFill>
                  <a:srgbClr val="000099"/>
                </a:solidFill>
                <a:latin typeface="+mn-lt"/>
                <a:ea typeface="ＭＳ Ｐゴシック" pitchFamily="-65" charset="-128"/>
                <a:cs typeface="ＭＳ Ｐゴシック" pitchFamily="-65" charset="-128"/>
              </a:rPr>
              <a:t>    </a:t>
            </a:r>
            <a:r>
              <a:rPr lang="en-US" b="1" kern="0" dirty="0" err="1" smtClean="0">
                <a:solidFill>
                  <a:srgbClr val="000099"/>
                </a:solidFill>
                <a:latin typeface="+mn-lt"/>
                <a:ea typeface="ＭＳ Ｐゴシック" pitchFamily="-65" charset="-128"/>
                <a:cs typeface="ＭＳ Ｐゴシック" pitchFamily="-65" charset="-128"/>
              </a:rPr>
              <a:t>d</a:t>
            </a:r>
            <a:r>
              <a:rPr lang="en-US" b="1" kern="0" noProof="0" dirty="0" err="1" smtClean="0">
                <a:solidFill>
                  <a:srgbClr val="000099"/>
                </a:solidFill>
                <a:latin typeface="+mn-lt"/>
                <a:ea typeface="ＭＳ Ｐゴシック" pitchFamily="-65" charset="-128"/>
                <a:cs typeface="ＭＳ Ｐゴシック" pitchFamily="-65" charset="-128"/>
              </a:rPr>
              <a:t>oall_at</a:t>
            </a:r>
            <a:r>
              <a:rPr lang="en-US" b="1" kern="0" noProof="0" dirty="0" smtClean="0">
                <a:solidFill>
                  <a:srgbClr val="000099"/>
                </a:solidFill>
                <a:latin typeface="+mn-lt"/>
                <a:ea typeface="ＭＳ Ｐゴシック" pitchFamily="-65" charset="-128"/>
                <a:cs typeface="ＭＳ Ｐゴシック" pitchFamily="-65" charset="-128"/>
              </a:rPr>
              <a:t>(</a:t>
            </a:r>
            <a:r>
              <a:rPr lang="en-US" b="1" kern="0" dirty="0" err="1" smtClean="0">
                <a:solidFill>
                  <a:srgbClr val="000099"/>
                </a:solidFill>
                <a:latin typeface="+mn-lt"/>
                <a:ea typeface="ＭＳ Ｐゴシック" pitchFamily="-65" charset="-128"/>
                <a:cs typeface="ＭＳ Ｐゴシック" pitchFamily="-65" charset="-128"/>
              </a:rPr>
              <a:t>i</a:t>
            </a:r>
            <a:r>
              <a:rPr lang="en-US" b="1" kern="0" dirty="0" smtClean="0">
                <a:solidFill>
                  <a:srgbClr val="000099"/>
                </a:solidFill>
                <a:latin typeface="+mn-lt"/>
                <a:ea typeface="ＭＳ Ｐゴシック" pitchFamily="-65" charset="-128"/>
                <a:cs typeface="ＭＳ Ｐゴシック" pitchFamily="-65" charset="-128"/>
              </a:rPr>
              <a:t>=0;i&lt;</a:t>
            </a:r>
            <a:r>
              <a:rPr lang="en-US" b="1" kern="0" dirty="0" err="1" smtClean="0">
                <a:solidFill>
                  <a:srgbClr val="000099"/>
                </a:solidFill>
                <a:latin typeface="+mn-lt"/>
                <a:ea typeface="ＭＳ Ｐゴシック" pitchFamily="-65" charset="-128"/>
                <a:cs typeface="ＭＳ Ｐゴシック" pitchFamily="-65" charset="-128"/>
              </a:rPr>
              <a:t>nx;i++;a</a:t>
            </a:r>
            <a:r>
              <a:rPr lang="en-US" b="1" kern="0" dirty="0" smtClean="0">
                <a:solidFill>
                  <a:srgbClr val="000099"/>
                </a:solidFill>
                <a:latin typeface="+mn-lt"/>
                <a:ea typeface="ＭＳ Ｐゴシック" pitchFamily="-65" charset="-128"/>
                <a:cs typeface="ＭＳ Ｐゴシック" pitchFamily="-65" charset="-128"/>
              </a:rPr>
              <a:t>){</a:t>
            </a:r>
          </a:p>
          <a:p>
            <a:pPr marL="1257300" lvl="2" indent="-342900" eaLnBrk="0" hangingPunct="0">
              <a:spcBef>
                <a:spcPct val="20000"/>
              </a:spcBef>
            </a:pPr>
            <a:r>
              <a:rPr kumimoji="0" lang="en-US" b="1" i="0" u="none" strike="noStrike" kern="0" cap="none" spc="0" normalizeH="0" noProof="0" dirty="0" smtClean="0">
                <a:ln>
                  <a:noFill/>
                </a:ln>
                <a:solidFill>
                  <a:srgbClr val="000099"/>
                </a:solidFill>
                <a:effectLst/>
                <a:uLnTx/>
                <a:uFillTx/>
                <a:latin typeface="+mn-lt"/>
                <a:ea typeface="ＭＳ Ｐゴシック" pitchFamily="-65" charset="-128"/>
                <a:cs typeface="ＭＳ Ｐゴシック" pitchFamily="-65" charset="-128"/>
              </a:rPr>
              <a:t>  </a:t>
            </a:r>
            <a:r>
              <a:rPr kumimoji="0" lang="en-US" b="1" i="0" u="none" strike="noStrike" kern="0" cap="none" spc="0" normalizeH="0" noProof="0" dirty="0" err="1" smtClean="0">
                <a:ln>
                  <a:noFill/>
                </a:ln>
                <a:solidFill>
                  <a:srgbClr val="000099"/>
                </a:solidFill>
                <a:effectLst/>
                <a:uLnTx/>
                <a:uFillTx/>
                <a:latin typeface="+mn-lt"/>
                <a:ea typeface="ＭＳ Ｐゴシック" pitchFamily="-65" charset="-128"/>
                <a:cs typeface="ＭＳ Ｐゴシック" pitchFamily="-65" charset="-128"/>
              </a:rPr>
              <a:t>doall_at(j</a:t>
            </a:r>
            <a:r>
              <a:rPr kumimoji="0" lang="en-US" b="1" i="0" u="none" strike="noStrike" kern="0" cap="none" spc="0" normalizeH="0" noProof="0" dirty="0" smtClean="0">
                <a:ln>
                  <a:noFill/>
                </a:ln>
                <a:solidFill>
                  <a:srgbClr val="000099"/>
                </a:solidFill>
                <a:effectLst/>
                <a:uLnTx/>
                <a:uFillTx/>
                <a:latin typeface="+mn-lt"/>
                <a:ea typeface="ＭＳ Ｐゴシック" pitchFamily="-65" charset="-128"/>
                <a:cs typeface="ＭＳ Ｐゴシック" pitchFamily="-65" charset="-128"/>
              </a:rPr>
              <a:t>=0;j&lt;</a:t>
            </a:r>
            <a:r>
              <a:rPr kumimoji="0" lang="en-US" b="1" i="0" u="none" strike="noStrike" kern="0" cap="none" spc="0" normalizeH="0" noProof="0" dirty="0" err="1" smtClean="0">
                <a:ln>
                  <a:noFill/>
                </a:ln>
                <a:solidFill>
                  <a:srgbClr val="000099"/>
                </a:solidFill>
                <a:effectLst/>
                <a:uLnTx/>
                <a:uFillTx/>
                <a:latin typeface="+mn-lt"/>
                <a:ea typeface="ＭＳ Ｐゴシック" pitchFamily="-65" charset="-128"/>
                <a:cs typeface="ＭＳ Ｐゴシック" pitchFamily="-65" charset="-128"/>
              </a:rPr>
              <a:t>ny;j++;a</a:t>
            </a:r>
            <a:r>
              <a:rPr kumimoji="0" lang="en-US" b="1" i="0" u="none" strike="noStrike" kern="0" cap="none" spc="0" normalizeH="0" noProof="0" dirty="0" smtClean="0">
                <a:ln>
                  <a:noFill/>
                </a:ln>
                <a:solidFill>
                  <a:srgbClr val="000099"/>
                </a:solidFill>
                <a:effectLst/>
                <a:uLnTx/>
                <a:uFillTx/>
                <a:latin typeface="+mn-lt"/>
                <a:ea typeface="ＭＳ Ｐゴシック" pitchFamily="-65" charset="-128"/>
                <a:cs typeface="ＭＳ Ｐゴシック" pitchFamily="-65" charset="-128"/>
              </a:rPr>
              <a:t>){</a:t>
            </a:r>
          </a:p>
          <a:p>
            <a:pPr marL="1257300" lvl="2" indent="-342900" eaLnBrk="0" hangingPunct="0">
              <a:spcBef>
                <a:spcPct val="20000"/>
              </a:spcBef>
            </a:pPr>
            <a:r>
              <a:rPr lang="en-US" b="1" kern="0" dirty="0" smtClean="0">
                <a:solidFill>
                  <a:srgbClr val="000099"/>
                </a:solidFill>
                <a:latin typeface="+mn-lt"/>
                <a:ea typeface="ＭＳ Ｐゴシック" pitchFamily="-65" charset="-128"/>
                <a:cs typeface="ＭＳ Ｐゴシック" pitchFamily="-65" charset="-128"/>
              </a:rPr>
              <a:t>    </a:t>
            </a:r>
            <a:r>
              <a:rPr lang="en-US" b="1" kern="0" dirty="0" err="1" smtClean="0">
                <a:solidFill>
                  <a:srgbClr val="000099"/>
                </a:solidFill>
                <a:latin typeface="+mn-lt"/>
                <a:ea typeface="ＭＳ Ｐゴシック" pitchFamily="-65" charset="-128"/>
                <a:cs typeface="ＭＳ Ｐゴシック" pitchFamily="-65" charset="-128"/>
              </a:rPr>
              <a:t>doall_at(k</a:t>
            </a:r>
            <a:r>
              <a:rPr lang="en-US" b="1" kern="0" dirty="0" smtClean="0">
                <a:solidFill>
                  <a:srgbClr val="000099"/>
                </a:solidFill>
                <a:latin typeface="+mn-lt"/>
                <a:ea typeface="ＭＳ Ｐゴシック" pitchFamily="-65" charset="-128"/>
                <a:cs typeface="ＭＳ Ｐゴシック" pitchFamily="-65" charset="-128"/>
              </a:rPr>
              <a:t>=0;k&lt;</a:t>
            </a:r>
            <a:r>
              <a:rPr lang="en-US" b="1" kern="0" dirty="0" err="1" smtClean="0">
                <a:solidFill>
                  <a:srgbClr val="000099"/>
                </a:solidFill>
                <a:latin typeface="+mn-lt"/>
                <a:ea typeface="ＭＳ Ｐゴシック" pitchFamily="-65" charset="-128"/>
                <a:cs typeface="ＭＳ Ｐゴシック" pitchFamily="-65" charset="-128"/>
              </a:rPr>
              <a:t>nz;k++;a</a:t>
            </a:r>
            <a:r>
              <a:rPr lang="en-US" b="1" kern="0" dirty="0" smtClean="0">
                <a:solidFill>
                  <a:srgbClr val="000099"/>
                </a:solidFill>
                <a:latin typeface="+mn-lt"/>
                <a:ea typeface="ＭＳ Ｐゴシック" pitchFamily="-65" charset="-128"/>
                <a:cs typeface="ＭＳ Ｐゴシック" pitchFamily="-65" charset="-128"/>
              </a:rPr>
              <a:t>){</a:t>
            </a:r>
          </a:p>
          <a:p>
            <a:pPr marL="1257300" lvl="2" indent="-342900" eaLnBrk="0" hangingPunct="0">
              <a:spcBef>
                <a:spcPct val="20000"/>
              </a:spcBef>
            </a:pPr>
            <a:r>
              <a:rPr kumimoji="0" lang="en-US" b="1" i="0" u="none" strike="noStrike" kern="0" cap="none" spc="0" normalizeH="0" baseline="0" noProof="0" dirty="0" smtClean="0">
                <a:ln>
                  <a:noFill/>
                </a:ln>
                <a:solidFill>
                  <a:srgbClr val="000099"/>
                </a:solidFill>
                <a:effectLst/>
                <a:uLnTx/>
                <a:uFillTx/>
                <a:latin typeface="+mn-lt"/>
                <a:ea typeface="ＭＳ Ｐゴシック" pitchFamily="-65" charset="-128"/>
                <a:cs typeface="ＭＳ Ｐゴシック" pitchFamily="-65" charset="-128"/>
              </a:rPr>
              <a:t>		</a:t>
            </a:r>
            <a:r>
              <a:rPr kumimoji="0" lang="en-US" b="1" i="0" u="none" strike="noStrike" kern="0" cap="none" spc="0" normalizeH="0" baseline="0" noProof="0" dirty="0" err="1" smtClean="0">
                <a:ln>
                  <a:noFill/>
                </a:ln>
                <a:solidFill>
                  <a:srgbClr val="000099"/>
                </a:solidFill>
                <a:effectLst/>
                <a:uLnTx/>
                <a:uFillTx/>
                <a:latin typeface="+mn-lt"/>
                <a:ea typeface="ＭＳ Ｐゴシック" pitchFamily="-65" charset="-128"/>
                <a:cs typeface="ＭＳ Ｐゴシック" pitchFamily="-65" charset="-128"/>
              </a:rPr>
              <a:t>a[i][j][k</a:t>
            </a:r>
            <a:r>
              <a:rPr kumimoji="0" lang="en-US" b="1" i="0" u="none" strike="noStrike" kern="0" cap="none" spc="0" normalizeH="0" baseline="0" noProof="0" dirty="0" smtClean="0">
                <a:ln>
                  <a:noFill/>
                </a:ln>
                <a:solidFill>
                  <a:srgbClr val="000099"/>
                </a:solidFill>
                <a:effectLst/>
                <a:uLnTx/>
                <a:uFillTx/>
                <a:latin typeface="+mn-lt"/>
                <a:ea typeface="ＭＳ Ｐゴシック" pitchFamily="-65" charset="-128"/>
                <a:cs typeface="ＭＳ Ｐゴシック" pitchFamily="-65" charset="-128"/>
              </a:rPr>
              <a:t>]=C*a[i+1]…&gt;</a:t>
            </a:r>
          </a:p>
          <a:p>
            <a:pPr marL="342900" indent="-342900" eaLnBrk="0" hangingPunct="0">
              <a:spcBef>
                <a:spcPct val="20000"/>
              </a:spcBef>
              <a:buFont typeface="Arial"/>
              <a:buChar char="•"/>
            </a:pPr>
            <a:r>
              <a:rPr lang="en-US" b="1" i="1" kern="0" dirty="0" smtClean="0">
                <a:solidFill>
                  <a:srgbClr val="000099"/>
                </a:solidFill>
                <a:latin typeface="+mn-lt"/>
                <a:ea typeface="ＭＳ Ｐゴシック" pitchFamily="-65" charset="-128"/>
                <a:cs typeface="ＭＳ Ｐゴシック" pitchFamily="-65" charset="-128"/>
              </a:rPr>
              <a:t>And if layout changes, this loop remains the same</a:t>
            </a:r>
            <a:endParaRPr kumimoji="0" lang="en-US" b="1" i="1" u="none" strike="noStrike" kern="0" cap="none" spc="0" normalizeH="0" baseline="0" noProof="0" dirty="0" smtClean="0">
              <a:ln>
                <a:noFill/>
              </a:ln>
              <a:solidFill>
                <a:srgbClr val="000099"/>
              </a:solidFill>
              <a:effectLst/>
              <a:uLnTx/>
              <a:uFillTx/>
              <a:latin typeface="+mn-lt"/>
              <a:ea typeface="ＭＳ Ｐゴシック" pitchFamily="-65" charset="-128"/>
              <a:cs typeface="ＭＳ Ｐゴシック" pitchFamily="-65" charset="-128"/>
            </a:endParaRPr>
          </a:p>
        </p:txBody>
      </p:sp>
      <p:sp>
        <p:nvSpPr>
          <p:cNvPr id="122" name="Curved Right Arrow 121"/>
          <p:cNvSpPr/>
          <p:nvPr/>
        </p:nvSpPr>
        <p:spPr>
          <a:xfrm>
            <a:off x="0" y="1752600"/>
            <a:ext cx="635000" cy="1841500"/>
          </a:xfrm>
          <a:prstGeom prst="curv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3" name="Curved Right Arrow 122"/>
          <p:cNvSpPr/>
          <p:nvPr/>
        </p:nvSpPr>
        <p:spPr>
          <a:xfrm>
            <a:off x="177800" y="2095500"/>
            <a:ext cx="469900" cy="1143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4" name="TextBox 123"/>
          <p:cNvSpPr txBox="1"/>
          <p:nvPr/>
        </p:nvSpPr>
        <p:spPr>
          <a:xfrm>
            <a:off x="2286000" y="5791200"/>
            <a:ext cx="4858684" cy="646331"/>
          </a:xfrm>
          <a:prstGeom prst="rect">
            <a:avLst/>
          </a:prstGeom>
          <a:noFill/>
        </p:spPr>
        <p:txBody>
          <a:bodyPr wrap="none" rtlCol="0">
            <a:spAutoFit/>
          </a:bodyPr>
          <a:lstStyle/>
          <a:p>
            <a:r>
              <a:rPr lang="en-US" dirty="0" smtClean="0"/>
              <a:t>Satisfies the request of the application developers</a:t>
            </a:r>
          </a:p>
          <a:p>
            <a:r>
              <a:rPr lang="en-US" dirty="0" smtClean="0"/>
              <a:t>(minimize the amount of code that changes)</a:t>
            </a:r>
            <a:endParaRPr lang="en-US" dirty="0"/>
          </a:p>
        </p:txBody>
      </p:sp>
    </p:spTree>
    <p:extLst>
      <p:ext uri="{BB962C8B-B14F-4D97-AF65-F5344CB8AC3E}">
        <p14:creationId xmlns:p14="http://schemas.microsoft.com/office/powerpoint/2010/main" val="25259350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50800" dist="38100" dir="2700000">
                    <a:srgbClr val="000000">
                      <a:alpha val="43000"/>
                    </a:srgbClr>
                  </a:outerShdw>
                </a:effectLst>
              </a:rPr>
              <a:t>Conclusions on Data Layout</a:t>
            </a:r>
            <a:endParaRPr lang="en-US" sz="36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341385" y="955819"/>
            <a:ext cx="8345415" cy="5559281"/>
          </a:xfrm>
        </p:spPr>
        <p:txBody>
          <a:bodyPr>
            <a:normAutofit fontScale="85000" lnSpcReduction="20000"/>
          </a:bodyPr>
          <a:lstStyle/>
          <a:p>
            <a:r>
              <a:rPr lang="en-US" sz="2800" b="1" dirty="0" smtClean="0"/>
              <a:t>Failure to express data locality has substantial cost in application performance</a:t>
            </a:r>
          </a:p>
          <a:p>
            <a:pPr lvl="1"/>
            <a:r>
              <a:rPr lang="en-US" sz="2400" dirty="0" smtClean="0"/>
              <a:t>Compiler and runtime cannot figure this out on its own given limited information current languages and programming models provide</a:t>
            </a:r>
          </a:p>
          <a:p>
            <a:endParaRPr lang="en-US" sz="2800" dirty="0" smtClean="0"/>
          </a:p>
          <a:p>
            <a:r>
              <a:rPr lang="en-US" sz="2800" b="1" dirty="0" smtClean="0"/>
              <a:t>Hierarchical data layout statements offer </a:t>
            </a:r>
            <a:r>
              <a:rPr lang="en-US" sz="2800" b="1" i="1" dirty="0" smtClean="0"/>
              <a:t>better expressiveness</a:t>
            </a:r>
          </a:p>
          <a:p>
            <a:pPr lvl="1"/>
            <a:r>
              <a:rPr lang="en-US" sz="2400" dirty="0" smtClean="0"/>
              <a:t>Must be hierarchical</a:t>
            </a:r>
          </a:p>
          <a:p>
            <a:pPr lvl="1"/>
            <a:r>
              <a:rPr lang="en-US" sz="2400" dirty="0" smtClean="0"/>
              <a:t>Must be multidimensional</a:t>
            </a:r>
          </a:p>
          <a:p>
            <a:pPr lvl="1"/>
            <a:r>
              <a:rPr lang="en-US" sz="2400" dirty="0" smtClean="0"/>
              <a:t>Support </a:t>
            </a:r>
            <a:r>
              <a:rPr lang="en-US" sz="2400" dirty="0" err="1" smtClean="0"/>
              <a:t>composable</a:t>
            </a:r>
            <a:r>
              <a:rPr lang="en-US" sz="2400" dirty="0" smtClean="0"/>
              <a:t> build-up of layout description</a:t>
            </a:r>
          </a:p>
          <a:p>
            <a:endParaRPr lang="en-US" sz="2800" dirty="0" smtClean="0"/>
          </a:p>
          <a:p>
            <a:r>
              <a:rPr lang="en-US" sz="2800" b="1" dirty="0" smtClean="0">
                <a:solidFill>
                  <a:srgbClr val="FF0000"/>
                </a:solidFill>
              </a:rPr>
              <a:t>Data-centric parallel expressions offer </a:t>
            </a:r>
            <a:r>
              <a:rPr lang="en-US" sz="2800" b="1" i="1" dirty="0" smtClean="0">
                <a:solidFill>
                  <a:srgbClr val="FF0000"/>
                </a:solidFill>
              </a:rPr>
              <a:t>better virtualization</a:t>
            </a:r>
            <a:r>
              <a:rPr lang="en-US" sz="2800" b="1" dirty="0" smtClean="0">
                <a:solidFill>
                  <a:srgbClr val="FF0000"/>
                </a:solidFill>
              </a:rPr>
              <a:t> of # processors/threads</a:t>
            </a:r>
            <a:endParaRPr lang="en-US" sz="2800" b="1" i="1" dirty="0" smtClean="0">
              <a:solidFill>
                <a:srgbClr val="FF0000"/>
              </a:solidFill>
            </a:endParaRPr>
          </a:p>
          <a:p>
            <a:pPr lvl="1"/>
            <a:r>
              <a:rPr lang="en-US" sz="2400" dirty="0" smtClean="0"/>
              <a:t>Don’t execute based on “thread number”</a:t>
            </a:r>
          </a:p>
          <a:p>
            <a:pPr lvl="1"/>
            <a:r>
              <a:rPr lang="en-US" sz="2400" dirty="0" smtClean="0"/>
              <a:t>Parallelize &amp; execute based on data locality</a:t>
            </a:r>
          </a:p>
          <a:p>
            <a:pPr lvl="1"/>
            <a:r>
              <a:rPr lang="en-US" sz="2400" dirty="0" smtClean="0"/>
              <a:t>Enables layout to be specified in machine-dependent manner without changing execution</a:t>
            </a:r>
          </a:p>
        </p:txBody>
      </p:sp>
      <p:sp>
        <p:nvSpPr>
          <p:cNvPr id="4" name="Slide Number Placeholder 3"/>
          <p:cNvSpPr>
            <a:spLocks noGrp="1"/>
          </p:cNvSpPr>
          <p:nvPr>
            <p:ph type="sldNum" sz="quarter" idx="4294967295"/>
          </p:nvPr>
        </p:nvSpPr>
        <p:spPr>
          <a:xfrm>
            <a:off x="534193" y="6516711"/>
            <a:ext cx="760413" cy="265089"/>
          </a:xfrm>
          <a:prstGeom prst="rect">
            <a:avLst/>
          </a:prstGeom>
        </p:spPr>
        <p:txBody>
          <a:bodyPr/>
          <a:lstStyle/>
          <a:p>
            <a:pPr>
              <a:defRPr/>
            </a:pPr>
            <a:fld id="{EBBA07A2-32FF-FE4D-A4F6-D7E1C2A20674}" type="slidenum">
              <a:rPr lang="en-US" smtClean="0"/>
              <a:pPr>
                <a:defRPr/>
              </a:pPr>
              <a:t>39</a:t>
            </a:fld>
            <a:endParaRPr lang="en-US"/>
          </a:p>
        </p:txBody>
      </p:sp>
    </p:spTree>
    <p:extLst>
      <p:ext uri="{BB962C8B-B14F-4D97-AF65-F5344CB8AC3E}">
        <p14:creationId xmlns:p14="http://schemas.microsoft.com/office/powerpoint/2010/main" val="20311322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37" y="62720"/>
            <a:ext cx="8852271" cy="969264"/>
          </a:xfrm>
        </p:spPr>
        <p:txBody>
          <a:bodyPr>
            <a:normAutofit fontScale="90000"/>
          </a:bodyPr>
          <a:lstStyle/>
          <a:p>
            <a:r>
              <a:rPr lang="en-US" sz="3200" dirty="0" smtClean="0"/>
              <a:t>30 Years of Exponential </a:t>
            </a:r>
            <a:br>
              <a:rPr lang="en-US" sz="3200" dirty="0" smtClean="0"/>
            </a:br>
            <a:r>
              <a:rPr lang="en-US" sz="3200" dirty="0" smtClean="0"/>
              <a:t>Performance Improvement</a:t>
            </a:r>
            <a:endParaRPr lang="en-US" sz="3200" dirty="0"/>
          </a:p>
        </p:txBody>
      </p:sp>
      <p:sp>
        <p:nvSpPr>
          <p:cNvPr id="26" name="TextBox 25"/>
          <p:cNvSpPr txBox="1"/>
          <p:nvPr/>
        </p:nvSpPr>
        <p:spPr>
          <a:xfrm>
            <a:off x="915988" y="6478642"/>
            <a:ext cx="2186658" cy="246221"/>
          </a:xfrm>
          <a:prstGeom prst="rect">
            <a:avLst/>
          </a:prstGeom>
        </p:spPr>
        <p:txBody>
          <a:bodyPr wrap="none" rtlCol="0">
            <a:spAutoFit/>
          </a:bodyPr>
          <a:lstStyle/>
          <a:p>
            <a:pPr defTabSz="914400" eaLnBrk="0" fontAlgn="base" hangingPunct="0">
              <a:spcBef>
                <a:spcPct val="0"/>
              </a:spcBef>
              <a:spcAft>
                <a:spcPct val="0"/>
              </a:spcAft>
            </a:pPr>
            <a:r>
              <a:rPr lang="en-US" sz="1000" b="1" i="1" dirty="0" smtClean="0">
                <a:solidFill>
                  <a:prstClr val="black"/>
                </a:solidFill>
                <a:latin typeface="Arial"/>
                <a:cs typeface="Arial"/>
              </a:rPr>
              <a:t>Source: TOP500 November 2012</a:t>
            </a:r>
          </a:p>
        </p:txBody>
      </p:sp>
      <p:graphicFrame>
        <p:nvGraphicFramePr>
          <p:cNvPr id="70" name="Chart 69"/>
          <p:cNvGraphicFramePr/>
          <p:nvPr/>
        </p:nvGraphicFramePr>
        <p:xfrm>
          <a:off x="241008" y="1255081"/>
          <a:ext cx="8229600" cy="4899819"/>
        </p:xfrm>
        <a:graphic>
          <a:graphicData uri="http://schemas.openxmlformats.org/drawingml/2006/chart">
            <c:chart xmlns:c="http://schemas.openxmlformats.org/drawingml/2006/chart" xmlns:r="http://schemas.openxmlformats.org/officeDocument/2006/relationships" r:id="rId2"/>
          </a:graphicData>
        </a:graphic>
      </p:graphicFrame>
      <p:sp>
        <p:nvSpPr>
          <p:cNvPr id="71" name="Rounded Rectangular Callout 6"/>
          <p:cNvSpPr txBox="1">
            <a:spLocks noChangeArrowheads="1"/>
          </p:cNvSpPr>
          <p:nvPr/>
        </p:nvSpPr>
        <p:spPr bwMode="auto">
          <a:xfrm>
            <a:off x="1688808" y="4264205"/>
            <a:ext cx="1191242" cy="228589"/>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a:solidFill>
                  <a:srgbClr val="464646"/>
                </a:solidFill>
                <a:ea typeface="Calibri"/>
                <a:cs typeface="Calibri"/>
              </a:rPr>
              <a:t>59.7 GFlop/s</a:t>
            </a:r>
          </a:p>
        </p:txBody>
      </p:sp>
      <p:sp>
        <p:nvSpPr>
          <p:cNvPr id="72" name="Rounded Rectangular Callout 7"/>
          <p:cNvSpPr txBox="1">
            <a:spLocks noChangeArrowheads="1"/>
          </p:cNvSpPr>
          <p:nvPr/>
        </p:nvSpPr>
        <p:spPr bwMode="auto">
          <a:xfrm>
            <a:off x="1587760" y="5088100"/>
            <a:ext cx="1191242" cy="304801"/>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US" sz="1400" b="1" dirty="0">
                <a:solidFill>
                  <a:srgbClr val="000000"/>
                </a:solidFill>
                <a:ea typeface="Calibri"/>
                <a:cs typeface="Calibri"/>
              </a:rPr>
              <a:t>400 MFlop/s</a:t>
            </a:r>
          </a:p>
        </p:txBody>
      </p:sp>
      <p:sp>
        <p:nvSpPr>
          <p:cNvPr id="73" name="Rounded Rectangular Callout 8"/>
          <p:cNvSpPr txBox="1">
            <a:spLocks noChangeArrowheads="1"/>
          </p:cNvSpPr>
          <p:nvPr/>
        </p:nvSpPr>
        <p:spPr bwMode="auto">
          <a:xfrm>
            <a:off x="1641164" y="3716407"/>
            <a:ext cx="1038912" cy="276321"/>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US" sz="1400" b="1" dirty="0">
                <a:solidFill>
                  <a:srgbClr val="464646"/>
                </a:solidFill>
                <a:ea typeface="Calibri"/>
                <a:cs typeface="Calibri"/>
              </a:rPr>
              <a:t>1.17 </a:t>
            </a:r>
            <a:r>
              <a:rPr lang="en-US" sz="1400" b="1" dirty="0" err="1">
                <a:solidFill>
                  <a:srgbClr val="464646"/>
                </a:solidFill>
                <a:ea typeface="Calibri"/>
                <a:cs typeface="Calibri"/>
              </a:rPr>
              <a:t>TFlop/s</a:t>
            </a:r>
            <a:endParaRPr lang="en-US" sz="1400" b="1" dirty="0">
              <a:solidFill>
                <a:srgbClr val="464646"/>
              </a:solidFill>
              <a:ea typeface="Calibri"/>
              <a:cs typeface="Calibri"/>
            </a:endParaRPr>
          </a:p>
        </p:txBody>
      </p:sp>
      <p:sp>
        <p:nvSpPr>
          <p:cNvPr id="74" name="Rounded Rectangular Callout 1"/>
          <p:cNvSpPr txBox="1">
            <a:spLocks noChangeArrowheads="1"/>
          </p:cNvSpPr>
          <p:nvPr/>
        </p:nvSpPr>
        <p:spPr bwMode="auto">
          <a:xfrm>
            <a:off x="7945798" y="1855925"/>
            <a:ext cx="1058210" cy="154172"/>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smtClean="0">
                <a:solidFill>
                  <a:srgbClr val="464646"/>
                </a:solidFill>
                <a:ea typeface="Calibri"/>
                <a:cs typeface="Calibri"/>
              </a:rPr>
              <a:t>17.6 </a:t>
            </a:r>
            <a:r>
              <a:rPr lang="en-US" sz="1400" b="1" dirty="0" err="1">
                <a:solidFill>
                  <a:srgbClr val="464646"/>
                </a:solidFill>
                <a:ea typeface="Calibri"/>
                <a:cs typeface="Calibri"/>
              </a:rPr>
              <a:t>PFlop/s</a:t>
            </a:r>
            <a:endParaRPr lang="en-US" sz="1400" b="1" dirty="0">
              <a:solidFill>
                <a:srgbClr val="464646"/>
              </a:solidFill>
              <a:ea typeface="Calibri"/>
              <a:cs typeface="Calibri"/>
            </a:endParaRPr>
          </a:p>
        </p:txBody>
      </p:sp>
      <p:sp>
        <p:nvSpPr>
          <p:cNvPr id="75" name="Rounded Rectangular Callout 2"/>
          <p:cNvSpPr txBox="1">
            <a:spLocks noChangeArrowheads="1"/>
          </p:cNvSpPr>
          <p:nvPr/>
        </p:nvSpPr>
        <p:spPr bwMode="auto">
          <a:xfrm>
            <a:off x="7816660" y="2679117"/>
            <a:ext cx="1263548" cy="351583"/>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US" sz="1400" b="1" dirty="0" smtClean="0">
                <a:solidFill>
                  <a:srgbClr val="000000"/>
                </a:solidFill>
                <a:ea typeface="Calibri"/>
                <a:cs typeface="Calibri"/>
              </a:rPr>
              <a:t>76.5 </a:t>
            </a:r>
            <a:r>
              <a:rPr lang="en-US" sz="1400" b="1" dirty="0" err="1">
                <a:solidFill>
                  <a:srgbClr val="000000"/>
                </a:solidFill>
                <a:ea typeface="Calibri"/>
                <a:cs typeface="Calibri"/>
              </a:rPr>
              <a:t>TFlop/s</a:t>
            </a:r>
            <a:endParaRPr lang="en-US" sz="1400" b="1" dirty="0">
              <a:solidFill>
                <a:srgbClr val="000000"/>
              </a:solidFill>
              <a:ea typeface="Calibri"/>
              <a:cs typeface="Calibri"/>
            </a:endParaRPr>
          </a:p>
        </p:txBody>
      </p:sp>
      <p:sp>
        <p:nvSpPr>
          <p:cNvPr id="76" name="Rounded Rectangular Callout 5"/>
          <p:cNvSpPr txBox="1">
            <a:spLocks noChangeArrowheads="1"/>
          </p:cNvSpPr>
          <p:nvPr/>
        </p:nvSpPr>
        <p:spPr bwMode="auto">
          <a:xfrm>
            <a:off x="7664260" y="1347185"/>
            <a:ext cx="1263548" cy="311915"/>
          </a:xfrm>
          <a:prstGeom prst="rect">
            <a:avLst/>
          </a:prstGeom>
          <a:noFill/>
          <a:ln w="12700">
            <a:noFill/>
            <a:miter lim="800000"/>
            <a:headEnd/>
            <a:tailEnd/>
          </a:ln>
          <a:effectLst>
            <a:outerShdw blurRad="63500" dist="38099" dir="2700000" algn="ctr" rotWithShape="0">
              <a:srgbClr val="000000">
                <a:alpha val="74998"/>
              </a:srgbClr>
            </a:outerShdw>
          </a:effectLst>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US" sz="1400" b="1" dirty="0" smtClean="0">
                <a:solidFill>
                  <a:srgbClr val="464646"/>
                </a:solidFill>
                <a:ea typeface="Calibri"/>
                <a:cs typeface="Calibri"/>
              </a:rPr>
              <a:t>162 </a:t>
            </a:r>
            <a:r>
              <a:rPr lang="en-US" sz="1400" b="1" dirty="0" err="1">
                <a:solidFill>
                  <a:srgbClr val="464646"/>
                </a:solidFill>
                <a:ea typeface="Calibri"/>
                <a:cs typeface="Calibri"/>
              </a:rPr>
              <a:t>PFlop/s</a:t>
            </a:r>
            <a:endParaRPr lang="en-US" sz="1400" b="1" dirty="0">
              <a:solidFill>
                <a:srgbClr val="464646"/>
              </a:solidFill>
              <a:ea typeface="Calibri"/>
              <a:cs typeface="Calibri"/>
            </a:endParaRPr>
          </a:p>
        </p:txBody>
      </p:sp>
      <p:sp>
        <p:nvSpPr>
          <p:cNvPr id="77" name="Rectangle 9"/>
          <p:cNvSpPr txBox="1">
            <a:spLocks noChangeArrowheads="1"/>
          </p:cNvSpPr>
          <p:nvPr/>
        </p:nvSpPr>
        <p:spPr bwMode="auto">
          <a:xfrm>
            <a:off x="4089108" y="2680737"/>
            <a:ext cx="533400" cy="304801"/>
          </a:xfrm>
          <a:prstGeom prst="rect">
            <a:avLst/>
          </a:prstGeom>
          <a:noFill/>
          <a:ln w="12700">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600" b="1" dirty="0">
                <a:solidFill>
                  <a:srgbClr val="333399"/>
                </a:solidFill>
                <a:ea typeface="Calibri"/>
                <a:cs typeface="Calibri"/>
              </a:rPr>
              <a:t>SUM</a:t>
            </a:r>
          </a:p>
        </p:txBody>
      </p:sp>
      <p:sp>
        <p:nvSpPr>
          <p:cNvPr id="78" name="Rectangle 10"/>
          <p:cNvSpPr txBox="1">
            <a:spLocks noChangeArrowheads="1"/>
          </p:cNvSpPr>
          <p:nvPr/>
        </p:nvSpPr>
        <p:spPr bwMode="auto">
          <a:xfrm>
            <a:off x="4355808" y="3422266"/>
            <a:ext cx="533400" cy="304802"/>
          </a:xfrm>
          <a:prstGeom prst="rect">
            <a:avLst/>
          </a:prstGeom>
          <a:noFill/>
          <a:ln w="12700">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600" b="1" dirty="0">
                <a:solidFill>
                  <a:srgbClr val="993366"/>
                </a:solidFill>
                <a:ea typeface="Calibri"/>
                <a:cs typeface="Calibri"/>
              </a:rPr>
              <a:t>N=1</a:t>
            </a:r>
          </a:p>
        </p:txBody>
      </p:sp>
      <p:sp>
        <p:nvSpPr>
          <p:cNvPr id="79" name="Rectangle 11"/>
          <p:cNvSpPr txBox="1">
            <a:spLocks noChangeArrowheads="1"/>
          </p:cNvSpPr>
          <p:nvPr/>
        </p:nvSpPr>
        <p:spPr bwMode="auto">
          <a:xfrm>
            <a:off x="4355808" y="4349918"/>
            <a:ext cx="663550" cy="242764"/>
          </a:xfrm>
          <a:prstGeom prst="rect">
            <a:avLst/>
          </a:prstGeom>
          <a:noFill/>
          <a:ln w="12700">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600" b="1" dirty="0">
                <a:solidFill>
                  <a:srgbClr val="969696"/>
                </a:solidFill>
                <a:ea typeface="Calibri"/>
                <a:cs typeface="Calibri"/>
              </a:rPr>
              <a:t>N=500</a:t>
            </a:r>
          </a:p>
        </p:txBody>
      </p:sp>
      <p:grpSp>
        <p:nvGrpSpPr>
          <p:cNvPr id="80" name="Group 28"/>
          <p:cNvGrpSpPr/>
          <p:nvPr/>
        </p:nvGrpSpPr>
        <p:grpSpPr>
          <a:xfrm>
            <a:off x="241008" y="1278100"/>
            <a:ext cx="1301119" cy="4079024"/>
            <a:chOff x="457200" y="1143000"/>
            <a:chExt cx="1301119" cy="4079024"/>
          </a:xfrm>
        </p:grpSpPr>
        <p:sp>
          <p:nvSpPr>
            <p:cNvPr id="81" name="Text Box 24"/>
            <p:cNvSpPr txBox="1">
              <a:spLocks noChangeArrowheads="1"/>
            </p:cNvSpPr>
            <p:nvPr/>
          </p:nvSpPr>
          <p:spPr bwMode="auto">
            <a:xfrm>
              <a:off x="685801" y="4623687"/>
              <a:ext cx="1072518" cy="269305"/>
            </a:xfrm>
            <a:prstGeom prst="rect">
              <a:avLst/>
            </a:prstGeom>
            <a:noFill/>
            <a:ln w="1">
              <a:noFill/>
              <a:miter lim="800000"/>
              <a:headEnd/>
              <a:tailEnd/>
            </a:ln>
            <a:effectLst/>
          </p:spPr>
          <p:txBody>
            <a:bodyPr wrap="square" lIns="27432"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600" b="1" dirty="0">
                  <a:solidFill>
                    <a:srgbClr val="000000"/>
                  </a:solidFill>
                  <a:latin typeface="Trebuchet MS"/>
                  <a:ea typeface="Trebuchet MS"/>
                  <a:cs typeface="Trebuchet MS"/>
                </a:rPr>
                <a:t>   1 </a:t>
              </a:r>
              <a:r>
                <a:rPr lang="en-US" sz="1600" b="1" dirty="0" err="1">
                  <a:solidFill>
                    <a:srgbClr val="000000"/>
                  </a:solidFill>
                  <a:latin typeface="Trebuchet MS"/>
                  <a:ea typeface="Trebuchet MS"/>
                  <a:cs typeface="Trebuchet MS"/>
                </a:rPr>
                <a:t>Gflop/s</a:t>
              </a:r>
              <a:endParaRPr lang="en-US" sz="1600" b="1" dirty="0">
                <a:solidFill>
                  <a:srgbClr val="000000"/>
                </a:solidFill>
                <a:latin typeface="Trebuchet MS"/>
                <a:ea typeface="Trebuchet MS"/>
                <a:cs typeface="Trebuchet MS"/>
              </a:endParaRPr>
            </a:p>
          </p:txBody>
        </p:sp>
        <p:sp>
          <p:nvSpPr>
            <p:cNvPr id="82" name="Text Box 25"/>
            <p:cNvSpPr txBox="1">
              <a:spLocks noChangeArrowheads="1"/>
            </p:cNvSpPr>
            <p:nvPr/>
          </p:nvSpPr>
          <p:spPr bwMode="auto">
            <a:xfrm>
              <a:off x="457200" y="3463458"/>
              <a:ext cx="1301119" cy="269305"/>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600" dirty="0">
                  <a:solidFill>
                    <a:srgbClr val="000000"/>
                  </a:solidFill>
                  <a:latin typeface="Trebuchet MS"/>
                  <a:ea typeface="Trebuchet MS"/>
                  <a:cs typeface="Trebuchet MS"/>
                </a:rPr>
                <a:t>   </a:t>
              </a:r>
              <a:r>
                <a:rPr lang="en-US" sz="1600" b="1" dirty="0">
                  <a:solidFill>
                    <a:srgbClr val="000000"/>
                  </a:solidFill>
                  <a:latin typeface="Trebuchet MS"/>
                  <a:ea typeface="Trebuchet MS"/>
                  <a:cs typeface="Trebuchet MS"/>
                </a:rPr>
                <a:t>1 </a:t>
              </a:r>
              <a:r>
                <a:rPr lang="en-US" sz="1600" b="1" dirty="0" err="1">
                  <a:solidFill>
                    <a:srgbClr val="000000"/>
                  </a:solidFill>
                  <a:latin typeface="Trebuchet MS"/>
                  <a:ea typeface="Trebuchet MS"/>
                  <a:cs typeface="Trebuchet MS"/>
                </a:rPr>
                <a:t>Tflop</a:t>
              </a:r>
              <a:r>
                <a:rPr lang="en-US" sz="1600" b="1" dirty="0">
                  <a:solidFill>
                    <a:srgbClr val="000000"/>
                  </a:solidFill>
                  <a:latin typeface="Trebuchet MS"/>
                  <a:ea typeface="Trebuchet MS"/>
                  <a:cs typeface="Trebuchet MS"/>
                </a:rPr>
                <a:t>/s</a:t>
              </a:r>
            </a:p>
          </p:txBody>
        </p:sp>
        <p:sp>
          <p:nvSpPr>
            <p:cNvPr id="83" name="Text Box 26"/>
            <p:cNvSpPr txBox="1">
              <a:spLocks noChangeArrowheads="1"/>
            </p:cNvSpPr>
            <p:nvPr/>
          </p:nvSpPr>
          <p:spPr bwMode="auto">
            <a:xfrm>
              <a:off x="647567" y="5014275"/>
              <a:ext cx="1110752"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 100 </a:t>
              </a:r>
              <a:r>
                <a:rPr lang="en-US" sz="1200" dirty="0" err="1">
                  <a:solidFill>
                    <a:srgbClr val="000000"/>
                  </a:solidFill>
                  <a:latin typeface="Trebuchet MS"/>
                  <a:ea typeface="Trebuchet MS"/>
                  <a:cs typeface="Trebuchet MS"/>
                </a:rPr>
                <a:t>Mflop/s</a:t>
              </a:r>
              <a:endParaRPr lang="en-US" sz="1200" dirty="0">
                <a:solidFill>
                  <a:srgbClr val="000000"/>
                </a:solidFill>
                <a:latin typeface="Trebuchet MS"/>
                <a:ea typeface="Trebuchet MS"/>
                <a:cs typeface="Trebuchet MS"/>
              </a:endParaRPr>
            </a:p>
          </p:txBody>
        </p:sp>
        <p:sp>
          <p:nvSpPr>
            <p:cNvPr id="84" name="Text Box 27"/>
            <p:cNvSpPr txBox="1">
              <a:spLocks noChangeArrowheads="1"/>
            </p:cNvSpPr>
            <p:nvPr/>
          </p:nvSpPr>
          <p:spPr bwMode="auto">
            <a:xfrm>
              <a:off x="710550" y="3850201"/>
              <a:ext cx="1047769"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100 </a:t>
              </a:r>
              <a:r>
                <a:rPr lang="en-US" sz="1200" dirty="0" err="1">
                  <a:solidFill>
                    <a:srgbClr val="000000"/>
                  </a:solidFill>
                  <a:latin typeface="Trebuchet MS"/>
                  <a:ea typeface="Trebuchet MS"/>
                  <a:cs typeface="Trebuchet MS"/>
                </a:rPr>
                <a:t>Gflop/s</a:t>
              </a:r>
              <a:endParaRPr lang="en-US" sz="1200" dirty="0">
                <a:solidFill>
                  <a:srgbClr val="000000"/>
                </a:solidFill>
                <a:latin typeface="Trebuchet MS"/>
                <a:ea typeface="Trebuchet MS"/>
                <a:cs typeface="Trebuchet MS"/>
              </a:endParaRPr>
            </a:p>
          </p:txBody>
        </p:sp>
        <p:sp>
          <p:nvSpPr>
            <p:cNvPr id="85" name="Text Box 28"/>
            <p:cNvSpPr txBox="1">
              <a:spLocks noChangeArrowheads="1"/>
            </p:cNvSpPr>
            <p:nvPr/>
          </p:nvSpPr>
          <p:spPr bwMode="auto">
            <a:xfrm>
              <a:off x="761280" y="2689972"/>
              <a:ext cx="997039"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100 </a:t>
              </a:r>
              <a:r>
                <a:rPr lang="en-US" sz="1200" dirty="0" err="1">
                  <a:solidFill>
                    <a:srgbClr val="000000"/>
                  </a:solidFill>
                  <a:latin typeface="Trebuchet MS"/>
                  <a:ea typeface="Trebuchet MS"/>
                  <a:cs typeface="Trebuchet MS"/>
                </a:rPr>
                <a:t>Tflop/s</a:t>
              </a:r>
              <a:endParaRPr lang="en-US" sz="1200" dirty="0">
                <a:solidFill>
                  <a:srgbClr val="000000"/>
                </a:solidFill>
                <a:latin typeface="Trebuchet MS"/>
                <a:ea typeface="Trebuchet MS"/>
                <a:cs typeface="Trebuchet MS"/>
              </a:endParaRPr>
            </a:p>
          </p:txBody>
        </p:sp>
        <p:sp>
          <p:nvSpPr>
            <p:cNvPr id="86" name="Text Box 29"/>
            <p:cNvSpPr txBox="1">
              <a:spLocks noChangeArrowheads="1"/>
            </p:cNvSpPr>
            <p:nvPr/>
          </p:nvSpPr>
          <p:spPr bwMode="auto">
            <a:xfrm>
              <a:off x="699285" y="4236944"/>
              <a:ext cx="1059034"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  10 </a:t>
              </a:r>
              <a:r>
                <a:rPr lang="en-US" sz="1200" dirty="0" err="1">
                  <a:solidFill>
                    <a:srgbClr val="000000"/>
                  </a:solidFill>
                  <a:latin typeface="Trebuchet MS"/>
                  <a:ea typeface="Trebuchet MS"/>
                  <a:cs typeface="Trebuchet MS"/>
                </a:rPr>
                <a:t>Gflop/s</a:t>
              </a:r>
              <a:endParaRPr lang="en-US" sz="1200" dirty="0">
                <a:solidFill>
                  <a:srgbClr val="000000"/>
                </a:solidFill>
                <a:latin typeface="Trebuchet MS"/>
                <a:ea typeface="Trebuchet MS"/>
                <a:cs typeface="Trebuchet MS"/>
              </a:endParaRPr>
            </a:p>
          </p:txBody>
        </p:sp>
        <p:sp>
          <p:nvSpPr>
            <p:cNvPr id="87" name="Text Box 30"/>
            <p:cNvSpPr txBox="1">
              <a:spLocks noChangeArrowheads="1"/>
            </p:cNvSpPr>
            <p:nvPr/>
          </p:nvSpPr>
          <p:spPr bwMode="auto">
            <a:xfrm>
              <a:off x="712769" y="3076715"/>
              <a:ext cx="1045550"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  10 </a:t>
              </a:r>
              <a:r>
                <a:rPr lang="en-US" sz="1200" dirty="0" err="1">
                  <a:solidFill>
                    <a:srgbClr val="000000"/>
                  </a:solidFill>
                  <a:latin typeface="Trebuchet MS"/>
                  <a:ea typeface="Trebuchet MS"/>
                  <a:cs typeface="Trebuchet MS"/>
                </a:rPr>
                <a:t>Tflop</a:t>
              </a:r>
              <a:r>
                <a:rPr lang="en-US" sz="1200" dirty="0">
                  <a:solidFill>
                    <a:srgbClr val="000000"/>
                  </a:solidFill>
                  <a:latin typeface="Trebuchet MS"/>
                  <a:ea typeface="Trebuchet MS"/>
                  <a:cs typeface="Trebuchet MS"/>
                </a:rPr>
                <a:t>/s</a:t>
              </a:r>
            </a:p>
          </p:txBody>
        </p:sp>
        <p:sp>
          <p:nvSpPr>
            <p:cNvPr id="88" name="Text Box 31"/>
            <p:cNvSpPr txBox="1">
              <a:spLocks noChangeArrowheads="1"/>
            </p:cNvSpPr>
            <p:nvPr/>
          </p:nvSpPr>
          <p:spPr bwMode="auto">
            <a:xfrm>
              <a:off x="457200" y="2303229"/>
              <a:ext cx="1301119" cy="269305"/>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600" dirty="0">
                  <a:solidFill>
                    <a:srgbClr val="000000"/>
                  </a:solidFill>
                  <a:latin typeface="Trebuchet MS"/>
                  <a:ea typeface="Trebuchet MS"/>
                  <a:cs typeface="Trebuchet MS"/>
                </a:rPr>
                <a:t>   </a:t>
              </a:r>
              <a:r>
                <a:rPr lang="en-US" sz="1600" b="1" dirty="0">
                  <a:solidFill>
                    <a:srgbClr val="000000"/>
                  </a:solidFill>
                  <a:latin typeface="Trebuchet MS"/>
                  <a:ea typeface="Trebuchet MS"/>
                  <a:cs typeface="Trebuchet MS"/>
                </a:rPr>
                <a:t> 1 </a:t>
              </a:r>
              <a:r>
                <a:rPr lang="en-US" sz="1600" b="1" dirty="0" err="1">
                  <a:solidFill>
                    <a:srgbClr val="000000"/>
                  </a:solidFill>
                  <a:latin typeface="Trebuchet MS"/>
                  <a:ea typeface="Trebuchet MS"/>
                  <a:cs typeface="Trebuchet MS"/>
                </a:rPr>
                <a:t>Pflop/s</a:t>
              </a:r>
              <a:endParaRPr lang="en-US" sz="1600" b="1" dirty="0">
                <a:solidFill>
                  <a:srgbClr val="000000"/>
                </a:solidFill>
                <a:latin typeface="Trebuchet MS"/>
                <a:ea typeface="Trebuchet MS"/>
                <a:cs typeface="Trebuchet MS"/>
              </a:endParaRPr>
            </a:p>
          </p:txBody>
        </p:sp>
        <p:sp>
          <p:nvSpPr>
            <p:cNvPr id="89" name="Text Box 39"/>
            <p:cNvSpPr txBox="1">
              <a:spLocks noChangeArrowheads="1"/>
            </p:cNvSpPr>
            <p:nvPr/>
          </p:nvSpPr>
          <p:spPr bwMode="auto">
            <a:xfrm>
              <a:off x="724035" y="1529743"/>
              <a:ext cx="1034284"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100 </a:t>
              </a:r>
              <a:r>
                <a:rPr lang="en-US" sz="1200" dirty="0" err="1">
                  <a:solidFill>
                    <a:srgbClr val="000000"/>
                  </a:solidFill>
                  <a:latin typeface="Trebuchet MS"/>
                  <a:ea typeface="Trebuchet MS"/>
                  <a:cs typeface="Trebuchet MS"/>
                </a:rPr>
                <a:t>Pflop/s</a:t>
              </a:r>
              <a:endParaRPr lang="en-US" sz="1200" dirty="0">
                <a:solidFill>
                  <a:srgbClr val="000000"/>
                </a:solidFill>
                <a:latin typeface="Trebuchet MS"/>
                <a:ea typeface="Trebuchet MS"/>
                <a:cs typeface="Trebuchet MS"/>
              </a:endParaRPr>
            </a:p>
          </p:txBody>
        </p:sp>
        <p:sp>
          <p:nvSpPr>
            <p:cNvPr id="110" name="Text Box 40"/>
            <p:cNvSpPr txBox="1">
              <a:spLocks noChangeArrowheads="1"/>
            </p:cNvSpPr>
            <p:nvPr/>
          </p:nvSpPr>
          <p:spPr bwMode="auto">
            <a:xfrm>
              <a:off x="712769" y="1916486"/>
              <a:ext cx="1045550" cy="207749"/>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200" dirty="0">
                  <a:solidFill>
                    <a:srgbClr val="000000"/>
                  </a:solidFill>
                  <a:latin typeface="Trebuchet MS"/>
                  <a:ea typeface="Trebuchet MS"/>
                  <a:cs typeface="Trebuchet MS"/>
                </a:rPr>
                <a:t>  10 </a:t>
              </a:r>
              <a:r>
                <a:rPr lang="en-US" sz="1200" dirty="0" err="1">
                  <a:solidFill>
                    <a:srgbClr val="000000"/>
                  </a:solidFill>
                  <a:latin typeface="Trebuchet MS"/>
                  <a:ea typeface="Trebuchet MS"/>
                  <a:cs typeface="Trebuchet MS"/>
                </a:rPr>
                <a:t>Pflop/s</a:t>
              </a:r>
              <a:endParaRPr lang="en-US" sz="1200" dirty="0">
                <a:solidFill>
                  <a:srgbClr val="000000"/>
                </a:solidFill>
                <a:latin typeface="Trebuchet MS"/>
                <a:ea typeface="Trebuchet MS"/>
                <a:cs typeface="Trebuchet MS"/>
              </a:endParaRPr>
            </a:p>
          </p:txBody>
        </p:sp>
        <p:sp>
          <p:nvSpPr>
            <p:cNvPr id="111" name="Text Box 39"/>
            <p:cNvSpPr txBox="1">
              <a:spLocks noChangeArrowheads="1"/>
            </p:cNvSpPr>
            <p:nvPr/>
          </p:nvSpPr>
          <p:spPr bwMode="auto">
            <a:xfrm>
              <a:off x="724035" y="1143000"/>
              <a:ext cx="1034284" cy="269305"/>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en-US" sz="1600" b="1" dirty="0" smtClean="0">
                  <a:solidFill>
                    <a:srgbClr val="000000"/>
                  </a:solidFill>
                  <a:latin typeface="Trebuchet MS"/>
                  <a:ea typeface="Trebuchet MS"/>
                  <a:cs typeface="Trebuchet MS"/>
                </a:rPr>
                <a:t>1 </a:t>
              </a:r>
              <a:r>
                <a:rPr lang="en-US" sz="1600" b="1" dirty="0" err="1">
                  <a:solidFill>
                    <a:srgbClr val="000000"/>
                  </a:solidFill>
                  <a:latin typeface="Trebuchet MS"/>
                  <a:ea typeface="Trebuchet MS"/>
                  <a:cs typeface="Trebuchet MS"/>
                </a:rPr>
                <a:t>E</a:t>
              </a:r>
              <a:r>
                <a:rPr lang="en-US" sz="1600" b="1" dirty="0" err="1" smtClean="0">
                  <a:solidFill>
                    <a:srgbClr val="000000"/>
                  </a:solidFill>
                  <a:latin typeface="Trebuchet MS"/>
                  <a:ea typeface="Trebuchet MS"/>
                  <a:cs typeface="Trebuchet MS"/>
                </a:rPr>
                <a:t>flop</a:t>
              </a:r>
              <a:r>
                <a:rPr lang="en-US" sz="1600" b="1" dirty="0" err="1">
                  <a:solidFill>
                    <a:srgbClr val="000000"/>
                  </a:solidFill>
                  <a:latin typeface="Trebuchet MS"/>
                  <a:ea typeface="Trebuchet MS"/>
                  <a:cs typeface="Trebuchet MS"/>
                </a:rPr>
                <a:t>/s</a:t>
              </a:r>
              <a:endParaRPr lang="en-US" sz="1600" b="1" dirty="0">
                <a:solidFill>
                  <a:srgbClr val="000000"/>
                </a:solidFill>
                <a:latin typeface="Trebuchet MS"/>
                <a:ea typeface="Trebuchet MS"/>
                <a:cs typeface="Trebuchet MS"/>
              </a:endParaRPr>
            </a:p>
          </p:txBody>
        </p:sp>
      </p:grpSp>
    </p:spTree>
    <p:extLst>
      <p:ext uri="{BB962C8B-B14F-4D97-AF65-F5344CB8AC3E}">
        <p14:creationId xmlns:p14="http://schemas.microsoft.com/office/powerpoint/2010/main" val="42866938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Interconnects</a:t>
            </a:r>
            <a:endParaRPr lang="en-US" dirty="0"/>
          </a:p>
        </p:txBody>
      </p:sp>
      <p:sp>
        <p:nvSpPr>
          <p:cNvPr id="6" name="Subtitle 5"/>
          <p:cNvSpPr>
            <a:spLocks noGrp="1"/>
          </p:cNvSpPr>
          <p:nvPr>
            <p:ph type="subTitle" idx="1"/>
          </p:nvPr>
        </p:nvSpPr>
        <p:spPr/>
        <p:txBody>
          <a:bodyPr/>
          <a:lstStyle/>
          <a:p>
            <a:r>
              <a:rPr lang="en-US" dirty="0" smtClean="0"/>
              <a:t>Technology Trends and Effects on Application Performance</a:t>
            </a:r>
            <a:endParaRPr lang="en-US" dirty="0"/>
          </a:p>
        </p:txBody>
      </p:sp>
      <p:sp>
        <p:nvSpPr>
          <p:cNvPr id="2" name="Text Placeholder 1"/>
          <p:cNvSpPr>
            <a:spLocks noGrp="1"/>
          </p:cNvSpPr>
          <p:nvPr>
            <p:ph type="body" sz="quarter" idx="10"/>
          </p:nvPr>
        </p:nvSpPr>
        <p:spPr/>
        <p:txBody>
          <a:bodyPr/>
          <a:lstStyle/>
          <a:p>
            <a:endParaRPr lang="en-US"/>
          </a:p>
        </p:txBody>
      </p:sp>
      <p:sp>
        <p:nvSpPr>
          <p:cNvPr id="4" name="Slide Number Placeholder 3"/>
          <p:cNvSpPr>
            <a:spLocks noGrp="1"/>
          </p:cNvSpPr>
          <p:nvPr>
            <p:ph type="sldNum" sz="quarter" idx="4294967295"/>
          </p:nvPr>
        </p:nvSpPr>
        <p:spPr>
          <a:xfrm>
            <a:off x="0" y="6477000"/>
            <a:ext cx="2133600" cy="304800"/>
          </a:xfrm>
        </p:spPr>
        <p:txBody>
          <a:bodyPr/>
          <a:lstStyle/>
          <a:p>
            <a:pPr>
              <a:defRPr/>
            </a:pPr>
            <a:fld id="{52F9DF5F-8273-854E-9CA0-DCC4719475CF}" type="slidenum">
              <a:rPr lang="en-US" smtClean="0"/>
              <a:pPr>
                <a:defRPr/>
              </a:pPr>
              <a:t>40</a:t>
            </a:fld>
            <a:endParaRPr lang="en-US" dirty="0"/>
          </a:p>
        </p:txBody>
      </p:sp>
    </p:spTree>
    <p:extLst>
      <p:ext uri="{BB962C8B-B14F-4D97-AF65-F5344CB8AC3E}">
        <p14:creationId xmlns:p14="http://schemas.microsoft.com/office/powerpoint/2010/main" val="5713106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110579"/>
            <a:ext cx="8458200" cy="769441"/>
          </a:xfrm>
        </p:spPr>
        <p:txBody>
          <a:bodyPr/>
          <a:lstStyle/>
          <a:p>
            <a:r>
              <a:rPr lang="en-US" sz="3600" dirty="0" smtClean="0"/>
              <a:t>Scalable Interconnects</a:t>
            </a:r>
            <a:endParaRPr lang="en-US" sz="3600" dirty="0"/>
          </a:p>
        </p:txBody>
      </p:sp>
      <p:sp>
        <p:nvSpPr>
          <p:cNvPr id="462851" name="Rectangle 3"/>
          <p:cNvSpPr>
            <a:spLocks noGrp="1" noChangeArrowheads="1"/>
          </p:cNvSpPr>
          <p:nvPr>
            <p:ph type="body" idx="1"/>
          </p:nvPr>
        </p:nvSpPr>
        <p:spPr>
          <a:xfrm>
            <a:off x="0" y="1447800"/>
            <a:ext cx="4495800" cy="4525963"/>
          </a:xfrm>
        </p:spPr>
        <p:txBody>
          <a:bodyPr>
            <a:normAutofit/>
          </a:bodyPr>
          <a:lstStyle/>
          <a:p>
            <a:r>
              <a:rPr lang="en-US" sz="2000" b="1" dirty="0"/>
              <a:t>Can’t afford to continue with Fat-trees or other Fully-Connected Networks (</a:t>
            </a:r>
            <a:r>
              <a:rPr lang="en-US" sz="2000" b="1" dirty="0" err="1"/>
              <a:t>FCNs</a:t>
            </a:r>
            <a:r>
              <a:rPr lang="en-US" sz="2000" b="1" dirty="0"/>
              <a:t>)</a:t>
            </a:r>
          </a:p>
          <a:p>
            <a:endParaRPr lang="en-US" sz="2000" dirty="0" smtClean="0"/>
          </a:p>
          <a:p>
            <a:r>
              <a:rPr lang="en-US" sz="2000" b="1" dirty="0" smtClean="0"/>
              <a:t>But will </a:t>
            </a:r>
            <a:r>
              <a:rPr lang="en-US" sz="2000" b="1" dirty="0" err="1" smtClean="0"/>
              <a:t>Ultrascale</a:t>
            </a:r>
            <a:r>
              <a:rPr lang="en-US" sz="2000" b="1" dirty="0" smtClean="0"/>
              <a:t> </a:t>
            </a:r>
            <a:r>
              <a:rPr lang="en-US" sz="2000" b="1" dirty="0"/>
              <a:t>applications</a:t>
            </a:r>
            <a:r>
              <a:rPr lang="en-US" sz="2000" b="1" dirty="0" smtClean="0"/>
              <a:t> perform well on lower </a:t>
            </a:r>
            <a:r>
              <a:rPr lang="en-US" sz="2000" b="1" dirty="0"/>
              <a:t>degree networks like meshes, </a:t>
            </a:r>
            <a:r>
              <a:rPr lang="en-US" sz="2000" b="1" dirty="0" err="1"/>
              <a:t>hypercubes</a:t>
            </a:r>
            <a:r>
              <a:rPr lang="en-US" sz="2000" b="1" dirty="0"/>
              <a:t> or </a:t>
            </a:r>
            <a:r>
              <a:rPr lang="en-US" sz="2000" b="1" dirty="0" err="1" smtClean="0"/>
              <a:t>torii</a:t>
            </a:r>
            <a:r>
              <a:rPr lang="en-US" sz="2000" b="1" dirty="0" smtClean="0"/>
              <a:t>. Or high-radix routers/tapered dragonfly?</a:t>
            </a:r>
            <a:endParaRPr lang="en-US" sz="1600" b="1" i="1" dirty="0" smtClean="0"/>
          </a:p>
          <a:p>
            <a:endParaRPr lang="en-US" sz="1600" i="1" dirty="0"/>
          </a:p>
          <a:p>
            <a:r>
              <a:rPr lang="en-US" sz="2000" b="1" dirty="0"/>
              <a:t>How can we wire up a custom interconnect topology for each application?</a:t>
            </a:r>
          </a:p>
        </p:txBody>
      </p:sp>
      <p:graphicFrame>
        <p:nvGraphicFramePr>
          <p:cNvPr id="969730" name="Object 2"/>
          <p:cNvGraphicFramePr>
            <a:graphicFrameLocks noChangeAspect="1"/>
          </p:cNvGraphicFramePr>
          <p:nvPr/>
        </p:nvGraphicFramePr>
        <p:xfrm>
          <a:off x="4343400" y="1238250"/>
          <a:ext cx="4800600" cy="2876550"/>
        </p:xfrm>
        <a:graphic>
          <a:graphicData uri="http://schemas.openxmlformats.org/presentationml/2006/ole">
            <mc:AlternateContent xmlns:mc="http://schemas.openxmlformats.org/markup-compatibility/2006">
              <mc:Choice xmlns:v="urn:schemas-microsoft-com:vml" Requires="v">
                <p:oleObj spid="_x0000_s2074" name="Worksheet" r:id="rId3" imgW="16166592" imgH="13740384" progId="Excel.Sheet.8">
                  <p:embed/>
                </p:oleObj>
              </mc:Choice>
              <mc:Fallback>
                <p:oleObj name="Worksheet" r:id="rId3" imgW="16166592" imgH="1374038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38250"/>
                        <a:ext cx="4800600"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p:cNvPicPr>
            <a:picLocks noChangeAspect="1" noChangeArrowheads="1"/>
          </p:cNvPicPr>
          <p:nvPr/>
        </p:nvPicPr>
        <p:blipFill>
          <a:blip r:embed="rId5"/>
          <a:stretch>
            <a:fillRect/>
          </a:stretch>
        </p:blipFill>
        <p:spPr bwMode="auto">
          <a:xfrm>
            <a:off x="4500269" y="4114800"/>
            <a:ext cx="4643731" cy="2743200"/>
          </a:xfrm>
          <a:prstGeom prst="rect">
            <a:avLst/>
          </a:prstGeom>
          <a:noFill/>
          <a:ln>
            <a:noFill/>
          </a:ln>
        </p:spPr>
      </p:pic>
    </p:spTree>
    <p:extLst>
      <p:ext uri="{BB962C8B-B14F-4D97-AF65-F5344CB8AC3E}">
        <p14:creationId xmlns:p14="http://schemas.microsoft.com/office/powerpoint/2010/main" val="1911192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Slide Number Placeholder 11"/>
          <p:cNvSpPr>
            <a:spLocks noGrp="1"/>
          </p:cNvSpPr>
          <p:nvPr>
            <p:ph type="sldNum" sz="quarter" idx="12"/>
          </p:nvPr>
        </p:nvSpPr>
        <p:spPr/>
        <p:txBody>
          <a:bodyPr/>
          <a:lstStyle/>
          <a:p>
            <a:pPr>
              <a:defRPr/>
            </a:pPr>
            <a:fld id="{BDA7BA1F-6464-3744-810E-27202683A044}" type="slidenum">
              <a:rPr lang="en-US" smtClean="0">
                <a:latin typeface="Arial" charset="0"/>
              </a:rPr>
              <a:pPr>
                <a:defRPr/>
              </a:pPr>
              <a:t>42</a:t>
            </a:fld>
            <a:endParaRPr lang="en-US" smtClean="0">
              <a:latin typeface="Arial" charset="0"/>
            </a:endParaRPr>
          </a:p>
        </p:txBody>
      </p:sp>
      <p:sp>
        <p:nvSpPr>
          <p:cNvPr id="122882" name="Rectangle 2"/>
          <p:cNvSpPr>
            <a:spLocks noGrp="1" noChangeArrowheads="1"/>
          </p:cNvSpPr>
          <p:nvPr>
            <p:ph type="title"/>
          </p:nvPr>
        </p:nvSpPr>
        <p:spPr/>
        <p:txBody>
          <a:bodyPr>
            <a:noAutofit/>
          </a:bodyPr>
          <a:lstStyle/>
          <a:p>
            <a:r>
              <a:rPr lang="en-US" sz="2800" b="1" dirty="0">
                <a:ea typeface="ＭＳ Ｐゴシック" charset="-128"/>
                <a:cs typeface="ＭＳ Ｐゴシック" charset="-128"/>
              </a:rPr>
              <a:t>Interconnect Design Considerations </a:t>
            </a:r>
            <a:br>
              <a:rPr lang="en-US" sz="2800" b="1" dirty="0">
                <a:ea typeface="ＭＳ Ｐゴシック" charset="-128"/>
                <a:cs typeface="ＭＳ Ｐゴシック" charset="-128"/>
              </a:rPr>
            </a:br>
            <a:r>
              <a:rPr lang="en-US" sz="2800" b="1" dirty="0">
                <a:ea typeface="ＭＳ Ｐゴシック" charset="-128"/>
                <a:cs typeface="ＭＳ Ｐゴシック" charset="-128"/>
              </a:rPr>
              <a:t>for Message Passing Applications</a:t>
            </a:r>
            <a:endParaRPr lang="en-US" b="1" dirty="0">
              <a:ea typeface="ＭＳ Ｐゴシック" charset="-128"/>
              <a:cs typeface="ＭＳ Ｐゴシック" charset="-128"/>
            </a:endParaRPr>
          </a:p>
        </p:txBody>
      </p:sp>
      <p:grpSp>
        <p:nvGrpSpPr>
          <p:cNvPr id="2" name="Group 3"/>
          <p:cNvGrpSpPr>
            <a:grpSpLocks/>
          </p:cNvGrpSpPr>
          <p:nvPr/>
        </p:nvGrpSpPr>
        <p:grpSpPr bwMode="auto">
          <a:xfrm>
            <a:off x="4708525" y="1177925"/>
            <a:ext cx="4435475" cy="5534025"/>
            <a:chOff x="2966" y="560"/>
            <a:chExt cx="2794" cy="3486"/>
          </a:xfrm>
        </p:grpSpPr>
        <p:pic>
          <p:nvPicPr>
            <p:cNvPr id="122886" name="Picture 4" descr="fvcam_1d_topology.pdf                                          003CA6C3Macintosh HD                   BA80B8E8:"/>
            <p:cNvPicPr>
              <a:picLocks noChangeAspect="1" noChangeArrowheads="1"/>
            </p:cNvPicPr>
            <p:nvPr/>
          </p:nvPicPr>
          <p:blipFill>
            <a:blip r:embed="rId2"/>
            <a:srcRect l="9296" t="25366" r="4588" b="25003"/>
            <a:stretch>
              <a:fillRect/>
            </a:stretch>
          </p:blipFill>
          <p:spPr bwMode="auto">
            <a:xfrm>
              <a:off x="2966" y="561"/>
              <a:ext cx="1543" cy="1151"/>
            </a:xfrm>
            <a:prstGeom prst="rect">
              <a:avLst/>
            </a:prstGeom>
            <a:noFill/>
            <a:ln w="9525">
              <a:noFill/>
              <a:miter lim="800000"/>
              <a:headEnd/>
              <a:tailEnd/>
            </a:ln>
          </p:spPr>
        </p:pic>
        <p:pic>
          <p:nvPicPr>
            <p:cNvPr id="122887" name="Picture 5" descr="gtc-256_topology.pdf                                           003CA6C3Macintosh HD                   BA80B8E8:"/>
            <p:cNvPicPr>
              <a:picLocks noChangeAspect="1" noChangeArrowheads="1"/>
            </p:cNvPicPr>
            <p:nvPr/>
          </p:nvPicPr>
          <p:blipFill>
            <a:blip r:embed="rId3"/>
            <a:srcRect l="8354" t="25276" r="4471" b="25276"/>
            <a:stretch>
              <a:fillRect/>
            </a:stretch>
          </p:blipFill>
          <p:spPr bwMode="auto">
            <a:xfrm>
              <a:off x="4123" y="560"/>
              <a:ext cx="1566" cy="1148"/>
            </a:xfrm>
            <a:prstGeom prst="rect">
              <a:avLst/>
            </a:prstGeom>
            <a:noFill/>
            <a:ln w="9525">
              <a:noFill/>
              <a:miter lim="800000"/>
              <a:headEnd/>
              <a:tailEnd/>
            </a:ln>
          </p:spPr>
        </p:pic>
        <p:pic>
          <p:nvPicPr>
            <p:cNvPr id="122888" name="Picture 6" descr="slu-256_topology.pdf                                           003CA6C3Macintosh HD                   BA80B8E8:"/>
            <p:cNvPicPr>
              <a:picLocks noChangeAspect="1" noChangeArrowheads="1"/>
            </p:cNvPicPr>
            <p:nvPr/>
          </p:nvPicPr>
          <p:blipFill>
            <a:blip r:embed="rId4"/>
            <a:srcRect l="8119" t="25366" r="4353" b="25185"/>
            <a:stretch>
              <a:fillRect/>
            </a:stretch>
          </p:blipFill>
          <p:spPr bwMode="auto">
            <a:xfrm>
              <a:off x="2966" y="2897"/>
              <a:ext cx="1571" cy="1149"/>
            </a:xfrm>
            <a:prstGeom prst="rect">
              <a:avLst/>
            </a:prstGeom>
            <a:noFill/>
            <a:ln w="9525">
              <a:noFill/>
              <a:miter lim="800000"/>
              <a:headEnd/>
              <a:tailEnd/>
            </a:ln>
          </p:spPr>
        </p:pic>
        <p:pic>
          <p:nvPicPr>
            <p:cNvPr id="122889" name="Picture 7" descr="cactus-256_topology-1.pdf                                      00026EBCMacintosh HD                   BA80B8E8:"/>
            <p:cNvPicPr>
              <a:picLocks noChangeAspect="1" noChangeArrowheads="1"/>
            </p:cNvPicPr>
            <p:nvPr/>
          </p:nvPicPr>
          <p:blipFill>
            <a:blip r:embed="rId5"/>
            <a:srcRect l="8119" t="25003" r="4236" b="24911"/>
            <a:stretch>
              <a:fillRect/>
            </a:stretch>
          </p:blipFill>
          <p:spPr bwMode="auto">
            <a:xfrm>
              <a:off x="2966" y="1717"/>
              <a:ext cx="1555" cy="1151"/>
            </a:xfrm>
            <a:prstGeom prst="rect">
              <a:avLst/>
            </a:prstGeom>
            <a:noFill/>
            <a:ln w="9525">
              <a:noFill/>
              <a:miter lim="800000"/>
              <a:headEnd/>
              <a:tailEnd/>
            </a:ln>
          </p:spPr>
        </p:pic>
        <p:pic>
          <p:nvPicPr>
            <p:cNvPr id="122890" name="Picture 8" descr="madbench2_topology.pdf                                         003CA6C3Macintosh HD                   BA80B8E8:"/>
            <p:cNvPicPr>
              <a:picLocks noChangeAspect="1" noChangeArrowheads="1"/>
            </p:cNvPicPr>
            <p:nvPr/>
          </p:nvPicPr>
          <p:blipFill>
            <a:blip r:embed="rId6"/>
            <a:srcRect l="8119" t="25276" r="4588" b="25185"/>
            <a:stretch>
              <a:fillRect/>
            </a:stretch>
          </p:blipFill>
          <p:spPr bwMode="auto">
            <a:xfrm>
              <a:off x="4144" y="1725"/>
              <a:ext cx="1566" cy="1150"/>
            </a:xfrm>
            <a:prstGeom prst="rect">
              <a:avLst/>
            </a:prstGeom>
            <a:noFill/>
            <a:ln w="9525">
              <a:noFill/>
              <a:miter lim="800000"/>
              <a:headEnd/>
              <a:tailEnd/>
            </a:ln>
          </p:spPr>
        </p:pic>
        <p:pic>
          <p:nvPicPr>
            <p:cNvPr id="122891" name="Picture 9" descr="fvcam_2d_topology.pdf                                          003CA6C3Macintosh HD                   BA80B8E8:"/>
            <p:cNvPicPr>
              <a:picLocks noChangeAspect="1" noChangeArrowheads="1"/>
            </p:cNvPicPr>
            <p:nvPr/>
          </p:nvPicPr>
          <p:blipFill>
            <a:blip r:embed="rId7"/>
            <a:srcRect l="9531" t="25366" r="4706" b="25276"/>
            <a:stretch>
              <a:fillRect/>
            </a:stretch>
          </p:blipFill>
          <p:spPr bwMode="auto">
            <a:xfrm>
              <a:off x="4188" y="1731"/>
              <a:ext cx="1549" cy="1153"/>
            </a:xfrm>
            <a:prstGeom prst="rect">
              <a:avLst/>
            </a:prstGeom>
            <a:noFill/>
            <a:ln w="9525">
              <a:noFill/>
              <a:miter lim="800000"/>
              <a:headEnd/>
              <a:tailEnd/>
            </a:ln>
          </p:spPr>
        </p:pic>
        <p:pic>
          <p:nvPicPr>
            <p:cNvPr id="122892" name="Picture 10" descr="pmemd_topology.pdf                                             003CA6C3Macintosh HD                   BA80B8E8:"/>
            <p:cNvPicPr>
              <a:picLocks noChangeAspect="1" noChangeArrowheads="1"/>
            </p:cNvPicPr>
            <p:nvPr/>
          </p:nvPicPr>
          <p:blipFill>
            <a:blip r:embed="rId8"/>
            <a:srcRect l="8354" t="25366" r="4236" b="25003"/>
            <a:stretch>
              <a:fillRect/>
            </a:stretch>
          </p:blipFill>
          <p:spPr bwMode="auto">
            <a:xfrm>
              <a:off x="4194" y="2887"/>
              <a:ext cx="1566" cy="1151"/>
            </a:xfrm>
            <a:prstGeom prst="rect">
              <a:avLst/>
            </a:prstGeom>
            <a:noFill/>
            <a:ln w="9525">
              <a:noFill/>
              <a:miter lim="800000"/>
              <a:headEnd/>
              <a:tailEnd/>
            </a:ln>
          </p:spPr>
        </p:pic>
      </p:grpSp>
      <p:sp>
        <p:nvSpPr>
          <p:cNvPr id="122884" name="Rectangle 11"/>
          <p:cNvSpPr>
            <a:spLocks noChangeArrowheads="1"/>
          </p:cNvSpPr>
          <p:nvPr/>
        </p:nvSpPr>
        <p:spPr bwMode="auto">
          <a:xfrm>
            <a:off x="0" y="941589"/>
            <a:ext cx="4768850" cy="5249661"/>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000" b="1" dirty="0">
                <a:solidFill>
                  <a:srgbClr val="000090"/>
                </a:solidFill>
              </a:rPr>
              <a:t>Application studies provide insight to requirements for Interconnects (both on-chip and off-chip)</a:t>
            </a:r>
          </a:p>
          <a:p>
            <a:pPr marL="742950" lvl="1" indent="-285750">
              <a:lnSpc>
                <a:spcPct val="90000"/>
              </a:lnSpc>
              <a:spcBef>
                <a:spcPct val="20000"/>
              </a:spcBef>
              <a:buFontTx/>
              <a:buChar char="–"/>
            </a:pPr>
            <a:r>
              <a:rPr lang="en-US" sz="2000" dirty="0">
                <a:solidFill>
                  <a:srgbClr val="000000"/>
                </a:solidFill>
              </a:rPr>
              <a:t>On-chip interconnect is 2D planar (crossbar won’t scale!)</a:t>
            </a:r>
          </a:p>
          <a:p>
            <a:pPr marL="742950" lvl="1" indent="-285750">
              <a:lnSpc>
                <a:spcPct val="90000"/>
              </a:lnSpc>
              <a:spcBef>
                <a:spcPct val="20000"/>
              </a:spcBef>
              <a:buFontTx/>
              <a:buChar char="–"/>
            </a:pPr>
            <a:r>
              <a:rPr lang="en-US" sz="2000" dirty="0">
                <a:solidFill>
                  <a:srgbClr val="000000"/>
                </a:solidFill>
              </a:rPr>
              <a:t>Sparse connectivity for most apps.; crossbar is overkill</a:t>
            </a:r>
          </a:p>
          <a:p>
            <a:pPr marL="742950" lvl="1" indent="-285750">
              <a:lnSpc>
                <a:spcPct val="90000"/>
              </a:lnSpc>
              <a:spcBef>
                <a:spcPct val="20000"/>
              </a:spcBef>
              <a:buFontTx/>
              <a:buChar char="–"/>
            </a:pPr>
            <a:r>
              <a:rPr lang="en-US" sz="2000" dirty="0">
                <a:solidFill>
                  <a:srgbClr val="000000"/>
                </a:solidFill>
              </a:rPr>
              <a:t>No single best topology</a:t>
            </a:r>
          </a:p>
          <a:p>
            <a:pPr marL="742950" lvl="1" indent="-285750">
              <a:lnSpc>
                <a:spcPct val="90000"/>
              </a:lnSpc>
              <a:spcBef>
                <a:spcPct val="20000"/>
              </a:spcBef>
              <a:buFontTx/>
              <a:buChar char="–"/>
            </a:pPr>
            <a:r>
              <a:rPr lang="en-US" sz="2000" dirty="0">
                <a:solidFill>
                  <a:srgbClr val="000000"/>
                </a:solidFill>
              </a:rPr>
              <a:t>Most point-to-point message exhibit sparse topology + often bandwidth bound</a:t>
            </a:r>
            <a:endParaRPr lang="en-US" sz="2000" dirty="0" smtClean="0">
              <a:solidFill>
                <a:srgbClr val="000000"/>
              </a:solidFill>
            </a:endParaRPr>
          </a:p>
          <a:p>
            <a:pPr marL="742950" lvl="1" indent="-285750">
              <a:lnSpc>
                <a:spcPct val="90000"/>
              </a:lnSpc>
              <a:spcBef>
                <a:spcPct val="20000"/>
              </a:spcBef>
              <a:buFontTx/>
              <a:buChar char="–"/>
            </a:pPr>
            <a:r>
              <a:rPr lang="en-US" sz="2000" dirty="0" smtClean="0">
                <a:solidFill>
                  <a:srgbClr val="000000"/>
                </a:solidFill>
              </a:rPr>
              <a:t>Collectives tiny and primarily latency bound</a:t>
            </a:r>
          </a:p>
          <a:p>
            <a:pPr marL="342900" indent="-342900">
              <a:lnSpc>
                <a:spcPct val="90000"/>
              </a:lnSpc>
              <a:spcBef>
                <a:spcPct val="20000"/>
              </a:spcBef>
              <a:buFontTx/>
              <a:buChar char="•"/>
            </a:pPr>
            <a:r>
              <a:rPr lang="en-US" sz="2000" b="1" dirty="0" smtClean="0">
                <a:solidFill>
                  <a:srgbClr val="000090"/>
                </a:solidFill>
              </a:rPr>
              <a:t>Ultimately, need to be aware of the on-chip interconnect topology in addition to the off-chip topology</a:t>
            </a:r>
          </a:p>
          <a:p>
            <a:pPr marL="742950" lvl="1" indent="-285750">
              <a:lnSpc>
                <a:spcPct val="90000"/>
              </a:lnSpc>
              <a:spcBef>
                <a:spcPct val="20000"/>
              </a:spcBef>
              <a:buFontTx/>
              <a:buChar char="–"/>
            </a:pPr>
            <a:r>
              <a:rPr lang="en-US" sz="1600" dirty="0" smtClean="0">
                <a:solidFill>
                  <a:srgbClr val="000000"/>
                </a:solidFill>
              </a:rPr>
              <a:t>Adaptive </a:t>
            </a:r>
            <a:r>
              <a:rPr lang="en-US" sz="1600" dirty="0">
                <a:solidFill>
                  <a:srgbClr val="000000"/>
                </a:solidFill>
              </a:rPr>
              <a:t>topology interconnects (HFAST)</a:t>
            </a:r>
          </a:p>
          <a:p>
            <a:pPr marL="742950" lvl="1" indent="-285750">
              <a:lnSpc>
                <a:spcPct val="90000"/>
              </a:lnSpc>
              <a:spcBef>
                <a:spcPct val="20000"/>
              </a:spcBef>
              <a:buFontTx/>
              <a:buChar char="–"/>
            </a:pPr>
            <a:r>
              <a:rPr lang="en-US" sz="1600" dirty="0">
                <a:solidFill>
                  <a:srgbClr val="000000"/>
                </a:solidFill>
              </a:rPr>
              <a:t>Intelligent task migration?</a:t>
            </a:r>
          </a:p>
        </p:txBody>
      </p:sp>
    </p:spTree>
    <p:extLst>
      <p:ext uri="{BB962C8B-B14F-4D97-AF65-F5344CB8AC3E}">
        <p14:creationId xmlns:p14="http://schemas.microsoft.com/office/powerpoint/2010/main" val="7229618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Slide Number Placeholder 11"/>
          <p:cNvSpPr>
            <a:spLocks noGrp="1"/>
          </p:cNvSpPr>
          <p:nvPr>
            <p:ph type="sldNum" sz="quarter" idx="12"/>
          </p:nvPr>
        </p:nvSpPr>
        <p:spPr/>
        <p:txBody>
          <a:bodyPr/>
          <a:lstStyle/>
          <a:p>
            <a:pPr>
              <a:defRPr/>
            </a:pPr>
            <a:fld id="{BDA7BA1F-6464-3744-810E-27202683A044}" type="slidenum">
              <a:rPr lang="en-US" smtClean="0">
                <a:latin typeface="Arial" charset="0"/>
              </a:rPr>
              <a:pPr>
                <a:defRPr/>
              </a:pPr>
              <a:t>43</a:t>
            </a:fld>
            <a:endParaRPr lang="en-US" smtClean="0">
              <a:latin typeface="Arial" charset="0"/>
            </a:endParaRPr>
          </a:p>
        </p:txBody>
      </p:sp>
      <p:sp>
        <p:nvSpPr>
          <p:cNvPr id="122882" name="Rectangle 2"/>
          <p:cNvSpPr>
            <a:spLocks noGrp="1" noChangeArrowheads="1"/>
          </p:cNvSpPr>
          <p:nvPr>
            <p:ph type="title"/>
          </p:nvPr>
        </p:nvSpPr>
        <p:spPr/>
        <p:txBody>
          <a:bodyPr>
            <a:noAutofit/>
          </a:bodyPr>
          <a:lstStyle/>
          <a:p>
            <a:r>
              <a:rPr lang="en-US" sz="2800" b="1" dirty="0">
                <a:ea typeface="ＭＳ Ｐゴシック" charset="-128"/>
                <a:cs typeface="ＭＳ Ｐゴシック" charset="-128"/>
              </a:rPr>
              <a:t>Interconnect Design Considerations </a:t>
            </a:r>
            <a:br>
              <a:rPr lang="en-US" sz="2800" b="1" dirty="0">
                <a:ea typeface="ＭＳ Ｐゴシック" charset="-128"/>
                <a:cs typeface="ＭＳ Ｐゴシック" charset="-128"/>
              </a:rPr>
            </a:br>
            <a:r>
              <a:rPr lang="en-US" sz="2800" b="1" dirty="0">
                <a:ea typeface="ＭＳ Ｐゴシック" charset="-128"/>
                <a:cs typeface="ＭＳ Ｐゴシック" charset="-128"/>
              </a:rPr>
              <a:t>for Message Passing Applications</a:t>
            </a:r>
            <a:endParaRPr lang="en-US" b="1" dirty="0">
              <a:ea typeface="ＭＳ Ｐゴシック" charset="-128"/>
              <a:cs typeface="ＭＳ Ｐゴシック" charset="-128"/>
            </a:endParaRPr>
          </a:p>
        </p:txBody>
      </p:sp>
      <p:grpSp>
        <p:nvGrpSpPr>
          <p:cNvPr id="2" name="Group 3"/>
          <p:cNvGrpSpPr>
            <a:grpSpLocks/>
          </p:cNvGrpSpPr>
          <p:nvPr/>
        </p:nvGrpSpPr>
        <p:grpSpPr bwMode="auto">
          <a:xfrm>
            <a:off x="4708525" y="1177925"/>
            <a:ext cx="4435475" cy="5534025"/>
            <a:chOff x="2966" y="560"/>
            <a:chExt cx="2794" cy="3486"/>
          </a:xfrm>
        </p:grpSpPr>
        <p:pic>
          <p:nvPicPr>
            <p:cNvPr id="122886" name="Picture 4" descr="fvcam_1d_topology.pdf                                          003CA6C3Macintosh HD                   BA80B8E8:"/>
            <p:cNvPicPr>
              <a:picLocks noChangeAspect="1" noChangeArrowheads="1"/>
            </p:cNvPicPr>
            <p:nvPr/>
          </p:nvPicPr>
          <p:blipFill>
            <a:blip r:embed="rId2"/>
            <a:srcRect l="9296" t="25366" r="4588" b="25003"/>
            <a:stretch>
              <a:fillRect/>
            </a:stretch>
          </p:blipFill>
          <p:spPr bwMode="auto">
            <a:xfrm>
              <a:off x="2966" y="561"/>
              <a:ext cx="1543" cy="1151"/>
            </a:xfrm>
            <a:prstGeom prst="rect">
              <a:avLst/>
            </a:prstGeom>
            <a:noFill/>
            <a:ln w="9525">
              <a:noFill/>
              <a:miter lim="800000"/>
              <a:headEnd/>
              <a:tailEnd/>
            </a:ln>
          </p:spPr>
        </p:pic>
        <p:pic>
          <p:nvPicPr>
            <p:cNvPr id="122887" name="Picture 5" descr="gtc-256_topology.pdf                                           003CA6C3Macintosh HD                   BA80B8E8:"/>
            <p:cNvPicPr>
              <a:picLocks noChangeAspect="1" noChangeArrowheads="1"/>
            </p:cNvPicPr>
            <p:nvPr/>
          </p:nvPicPr>
          <p:blipFill>
            <a:blip r:embed="rId3"/>
            <a:srcRect l="8354" t="25276" r="4471" b="25276"/>
            <a:stretch>
              <a:fillRect/>
            </a:stretch>
          </p:blipFill>
          <p:spPr bwMode="auto">
            <a:xfrm>
              <a:off x="4123" y="560"/>
              <a:ext cx="1566" cy="1148"/>
            </a:xfrm>
            <a:prstGeom prst="rect">
              <a:avLst/>
            </a:prstGeom>
            <a:noFill/>
            <a:ln w="9525">
              <a:noFill/>
              <a:miter lim="800000"/>
              <a:headEnd/>
              <a:tailEnd/>
            </a:ln>
          </p:spPr>
        </p:pic>
        <p:pic>
          <p:nvPicPr>
            <p:cNvPr id="122888" name="Picture 6" descr="slu-256_topology.pdf                                           003CA6C3Macintosh HD                   BA80B8E8:"/>
            <p:cNvPicPr>
              <a:picLocks noChangeAspect="1" noChangeArrowheads="1"/>
            </p:cNvPicPr>
            <p:nvPr/>
          </p:nvPicPr>
          <p:blipFill>
            <a:blip r:embed="rId4"/>
            <a:srcRect l="8119" t="25366" r="4353" b="25185"/>
            <a:stretch>
              <a:fillRect/>
            </a:stretch>
          </p:blipFill>
          <p:spPr bwMode="auto">
            <a:xfrm>
              <a:off x="2966" y="2897"/>
              <a:ext cx="1571" cy="1149"/>
            </a:xfrm>
            <a:prstGeom prst="rect">
              <a:avLst/>
            </a:prstGeom>
            <a:noFill/>
            <a:ln w="9525">
              <a:noFill/>
              <a:miter lim="800000"/>
              <a:headEnd/>
              <a:tailEnd/>
            </a:ln>
          </p:spPr>
        </p:pic>
        <p:pic>
          <p:nvPicPr>
            <p:cNvPr id="122889" name="Picture 7" descr="cactus-256_topology-1.pdf                                      00026EBCMacintosh HD                   BA80B8E8:"/>
            <p:cNvPicPr>
              <a:picLocks noChangeAspect="1" noChangeArrowheads="1"/>
            </p:cNvPicPr>
            <p:nvPr/>
          </p:nvPicPr>
          <p:blipFill>
            <a:blip r:embed="rId5"/>
            <a:srcRect l="8119" t="25003" r="4236" b="24911"/>
            <a:stretch>
              <a:fillRect/>
            </a:stretch>
          </p:blipFill>
          <p:spPr bwMode="auto">
            <a:xfrm>
              <a:off x="2966" y="1717"/>
              <a:ext cx="1555" cy="1151"/>
            </a:xfrm>
            <a:prstGeom prst="rect">
              <a:avLst/>
            </a:prstGeom>
            <a:noFill/>
            <a:ln w="9525">
              <a:noFill/>
              <a:miter lim="800000"/>
              <a:headEnd/>
              <a:tailEnd/>
            </a:ln>
          </p:spPr>
        </p:pic>
        <p:pic>
          <p:nvPicPr>
            <p:cNvPr id="122890" name="Picture 8" descr="madbench2_topology.pdf                                         003CA6C3Macintosh HD                   BA80B8E8:"/>
            <p:cNvPicPr>
              <a:picLocks noChangeAspect="1" noChangeArrowheads="1"/>
            </p:cNvPicPr>
            <p:nvPr/>
          </p:nvPicPr>
          <p:blipFill>
            <a:blip r:embed="rId6"/>
            <a:srcRect l="8119" t="25276" r="4588" b="25185"/>
            <a:stretch>
              <a:fillRect/>
            </a:stretch>
          </p:blipFill>
          <p:spPr bwMode="auto">
            <a:xfrm>
              <a:off x="4144" y="1725"/>
              <a:ext cx="1566" cy="1150"/>
            </a:xfrm>
            <a:prstGeom prst="rect">
              <a:avLst/>
            </a:prstGeom>
            <a:noFill/>
            <a:ln w="9525">
              <a:noFill/>
              <a:miter lim="800000"/>
              <a:headEnd/>
              <a:tailEnd/>
            </a:ln>
          </p:spPr>
        </p:pic>
        <p:pic>
          <p:nvPicPr>
            <p:cNvPr id="122891" name="Picture 9" descr="fvcam_2d_topology.pdf                                          003CA6C3Macintosh HD                   BA80B8E8:"/>
            <p:cNvPicPr>
              <a:picLocks noChangeAspect="1" noChangeArrowheads="1"/>
            </p:cNvPicPr>
            <p:nvPr/>
          </p:nvPicPr>
          <p:blipFill>
            <a:blip r:embed="rId7"/>
            <a:srcRect l="9531" t="25366" r="4706" b="25276"/>
            <a:stretch>
              <a:fillRect/>
            </a:stretch>
          </p:blipFill>
          <p:spPr bwMode="auto">
            <a:xfrm>
              <a:off x="4188" y="1731"/>
              <a:ext cx="1549" cy="1153"/>
            </a:xfrm>
            <a:prstGeom prst="rect">
              <a:avLst/>
            </a:prstGeom>
            <a:noFill/>
            <a:ln w="9525">
              <a:noFill/>
              <a:miter lim="800000"/>
              <a:headEnd/>
              <a:tailEnd/>
            </a:ln>
          </p:spPr>
        </p:pic>
        <p:pic>
          <p:nvPicPr>
            <p:cNvPr id="122892" name="Picture 10" descr="pmemd_topology.pdf                                             003CA6C3Macintosh HD                   BA80B8E8:"/>
            <p:cNvPicPr>
              <a:picLocks noChangeAspect="1" noChangeArrowheads="1"/>
            </p:cNvPicPr>
            <p:nvPr/>
          </p:nvPicPr>
          <p:blipFill>
            <a:blip r:embed="rId8"/>
            <a:srcRect l="8354" t="25366" r="4236" b="25003"/>
            <a:stretch>
              <a:fillRect/>
            </a:stretch>
          </p:blipFill>
          <p:spPr bwMode="auto">
            <a:xfrm>
              <a:off x="4194" y="2887"/>
              <a:ext cx="1566" cy="1151"/>
            </a:xfrm>
            <a:prstGeom prst="rect">
              <a:avLst/>
            </a:prstGeom>
            <a:noFill/>
            <a:ln w="9525">
              <a:noFill/>
              <a:miter lim="800000"/>
              <a:headEnd/>
              <a:tailEnd/>
            </a:ln>
          </p:spPr>
        </p:pic>
      </p:grpSp>
      <p:sp>
        <p:nvSpPr>
          <p:cNvPr id="122884" name="Rectangle 11"/>
          <p:cNvSpPr>
            <a:spLocks noChangeArrowheads="1"/>
          </p:cNvSpPr>
          <p:nvPr/>
        </p:nvSpPr>
        <p:spPr bwMode="auto">
          <a:xfrm>
            <a:off x="0" y="941589"/>
            <a:ext cx="4768850" cy="5249661"/>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000" b="1" dirty="0">
                <a:solidFill>
                  <a:srgbClr val="000090"/>
                </a:solidFill>
              </a:rPr>
              <a:t>Application studies provide insight to requirements for Interconnects (both on-chip and off-chip)</a:t>
            </a:r>
          </a:p>
          <a:p>
            <a:pPr marL="742950" lvl="1" indent="-285750">
              <a:lnSpc>
                <a:spcPct val="90000"/>
              </a:lnSpc>
              <a:spcBef>
                <a:spcPct val="20000"/>
              </a:spcBef>
              <a:buFontTx/>
              <a:buChar char="–"/>
            </a:pPr>
            <a:r>
              <a:rPr lang="en-US" sz="2000" dirty="0">
                <a:solidFill>
                  <a:srgbClr val="000000"/>
                </a:solidFill>
              </a:rPr>
              <a:t>On-chip interconnect is 2D planar (crossbar won’t scale!)</a:t>
            </a:r>
          </a:p>
          <a:p>
            <a:pPr marL="742950" lvl="1" indent="-285750">
              <a:lnSpc>
                <a:spcPct val="90000"/>
              </a:lnSpc>
              <a:spcBef>
                <a:spcPct val="20000"/>
              </a:spcBef>
              <a:buFontTx/>
              <a:buChar char="–"/>
            </a:pPr>
            <a:r>
              <a:rPr lang="en-US" sz="2000" dirty="0">
                <a:solidFill>
                  <a:srgbClr val="000000"/>
                </a:solidFill>
              </a:rPr>
              <a:t>Sparse connectivity for most apps.; crossbar is overkill</a:t>
            </a:r>
          </a:p>
          <a:p>
            <a:pPr marL="742950" lvl="1" indent="-285750">
              <a:lnSpc>
                <a:spcPct val="90000"/>
              </a:lnSpc>
              <a:spcBef>
                <a:spcPct val="20000"/>
              </a:spcBef>
              <a:buFontTx/>
              <a:buChar char="–"/>
            </a:pPr>
            <a:r>
              <a:rPr lang="en-US" sz="2000" dirty="0">
                <a:solidFill>
                  <a:srgbClr val="000000"/>
                </a:solidFill>
              </a:rPr>
              <a:t>No single best topology</a:t>
            </a:r>
          </a:p>
          <a:p>
            <a:pPr marL="742950" lvl="1" indent="-285750">
              <a:lnSpc>
                <a:spcPct val="90000"/>
              </a:lnSpc>
              <a:spcBef>
                <a:spcPct val="20000"/>
              </a:spcBef>
              <a:buFontTx/>
              <a:buChar char="–"/>
            </a:pPr>
            <a:r>
              <a:rPr lang="en-US" sz="2000" dirty="0">
                <a:solidFill>
                  <a:srgbClr val="000000"/>
                </a:solidFill>
              </a:rPr>
              <a:t>Most point-to-point message exhibit sparse topology + often bandwidth bound</a:t>
            </a:r>
            <a:endParaRPr lang="en-US" sz="2000" dirty="0" smtClean="0">
              <a:solidFill>
                <a:srgbClr val="000000"/>
              </a:solidFill>
            </a:endParaRPr>
          </a:p>
          <a:p>
            <a:pPr marL="742950" lvl="1" indent="-285750">
              <a:lnSpc>
                <a:spcPct val="90000"/>
              </a:lnSpc>
              <a:spcBef>
                <a:spcPct val="20000"/>
              </a:spcBef>
              <a:buFontTx/>
              <a:buChar char="–"/>
            </a:pPr>
            <a:r>
              <a:rPr lang="en-US" sz="2000" dirty="0" smtClean="0">
                <a:solidFill>
                  <a:srgbClr val="000000"/>
                </a:solidFill>
              </a:rPr>
              <a:t>Collectives tiny and primarily latency bound</a:t>
            </a:r>
          </a:p>
          <a:p>
            <a:pPr marL="342900" indent="-342900">
              <a:lnSpc>
                <a:spcPct val="90000"/>
              </a:lnSpc>
              <a:spcBef>
                <a:spcPct val="20000"/>
              </a:spcBef>
              <a:buFontTx/>
              <a:buChar char="•"/>
            </a:pPr>
            <a:r>
              <a:rPr lang="en-US" sz="2000" b="1" dirty="0" smtClean="0">
                <a:solidFill>
                  <a:srgbClr val="000090"/>
                </a:solidFill>
              </a:rPr>
              <a:t>Ultimately, need to be aware of the on-chip interconnect topology in addition to the off-chip topology</a:t>
            </a:r>
          </a:p>
          <a:p>
            <a:pPr marL="742950" lvl="1" indent="-285750">
              <a:lnSpc>
                <a:spcPct val="90000"/>
              </a:lnSpc>
              <a:spcBef>
                <a:spcPct val="20000"/>
              </a:spcBef>
              <a:buFontTx/>
              <a:buChar char="–"/>
            </a:pPr>
            <a:r>
              <a:rPr lang="en-US" sz="1600" dirty="0" smtClean="0">
                <a:solidFill>
                  <a:srgbClr val="000000"/>
                </a:solidFill>
              </a:rPr>
              <a:t>Adaptive </a:t>
            </a:r>
            <a:r>
              <a:rPr lang="en-US" sz="1600" dirty="0">
                <a:solidFill>
                  <a:srgbClr val="000000"/>
                </a:solidFill>
              </a:rPr>
              <a:t>topology interconnects (HFAST)</a:t>
            </a:r>
          </a:p>
          <a:p>
            <a:pPr marL="742950" lvl="1" indent="-285750">
              <a:lnSpc>
                <a:spcPct val="90000"/>
              </a:lnSpc>
              <a:spcBef>
                <a:spcPct val="20000"/>
              </a:spcBef>
              <a:buFontTx/>
              <a:buChar char="–"/>
            </a:pPr>
            <a:r>
              <a:rPr lang="en-US" sz="1600" dirty="0">
                <a:solidFill>
                  <a:srgbClr val="000000"/>
                </a:solidFill>
              </a:rPr>
              <a:t>Intelligent task migration?</a:t>
            </a:r>
          </a:p>
        </p:txBody>
      </p:sp>
      <p:sp>
        <p:nvSpPr>
          <p:cNvPr id="14" name="Rounded Rectangle 13"/>
          <p:cNvSpPr/>
          <p:nvPr/>
        </p:nvSpPr>
        <p:spPr>
          <a:xfrm>
            <a:off x="4495800" y="4800600"/>
            <a:ext cx="4343400" cy="1828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Opportunity</a:t>
            </a:r>
            <a:endParaRPr lang="en-US" sz="3600" dirty="0"/>
          </a:p>
        </p:txBody>
      </p:sp>
    </p:spTree>
    <p:extLst>
      <p:ext uri="{BB962C8B-B14F-4D97-AF65-F5344CB8AC3E}">
        <p14:creationId xmlns:p14="http://schemas.microsoft.com/office/powerpoint/2010/main" val="27010727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a:xfrm>
            <a:off x="762000" y="25568"/>
            <a:ext cx="8216900" cy="1015663"/>
          </a:xfrm>
        </p:spPr>
        <p:txBody>
          <a:bodyPr/>
          <a:lstStyle/>
          <a:p>
            <a:r>
              <a:rPr lang="en-US" sz="3600" b="1" dirty="0" smtClean="0"/>
              <a:t>CCSM Performance Variability</a:t>
            </a:r>
            <a:br>
              <a:rPr lang="en-US" sz="3600" b="1" dirty="0" smtClean="0"/>
            </a:br>
            <a:r>
              <a:rPr lang="en-US" sz="2400" i="1" dirty="0" smtClean="0"/>
              <a:t>(trials of embedding communication topologies)</a:t>
            </a:r>
            <a:endParaRPr lang="en-US" sz="3600" i="1" dirty="0" smtClean="0"/>
          </a:p>
        </p:txBody>
      </p:sp>
      <p:sp>
        <p:nvSpPr>
          <p:cNvPr id="93190" name="Content Placeholder 14"/>
          <p:cNvSpPr>
            <a:spLocks noGrp="1"/>
          </p:cNvSpPr>
          <p:nvPr>
            <p:ph idx="1"/>
          </p:nvPr>
        </p:nvSpPr>
        <p:spPr>
          <a:xfrm>
            <a:off x="457200" y="1084263"/>
            <a:ext cx="8229600" cy="2628900"/>
          </a:xfrm>
        </p:spPr>
        <p:txBody>
          <a:bodyPr/>
          <a:lstStyle/>
          <a:p>
            <a:pPr>
              <a:spcBef>
                <a:spcPts val="300"/>
              </a:spcBef>
            </a:pPr>
            <a:r>
              <a:rPr lang="en-US" sz="2000" dirty="0" smtClean="0"/>
              <a:t>Result of 311 runs of the coupled climate model showing model throughput as a function of completion date.</a:t>
            </a:r>
          </a:p>
          <a:p>
            <a:pPr>
              <a:spcBef>
                <a:spcPts val="300"/>
              </a:spcBef>
            </a:pPr>
            <a:endParaRPr lang="en-US" sz="2000" dirty="0" smtClean="0"/>
          </a:p>
          <a:p>
            <a:pPr>
              <a:spcBef>
                <a:spcPts val="300"/>
              </a:spcBef>
            </a:pPr>
            <a:endParaRPr lang="en-US" sz="2000" dirty="0" smtClean="0"/>
          </a:p>
        </p:txBody>
      </p:sp>
      <p:pic>
        <p:nvPicPr>
          <p:cNvPr id="11" name="Picture 10"/>
          <p:cNvPicPr>
            <a:picLocks noChangeAspect="1"/>
          </p:cNvPicPr>
          <p:nvPr/>
        </p:nvPicPr>
        <p:blipFill>
          <a:blip r:embed="rId3"/>
          <a:stretch>
            <a:fillRect/>
          </a:stretch>
        </p:blipFill>
        <p:spPr>
          <a:xfrm>
            <a:off x="798860" y="1752600"/>
            <a:ext cx="8040340" cy="4343400"/>
          </a:xfrm>
          <a:prstGeom prst="rect">
            <a:avLst/>
          </a:prstGeom>
        </p:spPr>
      </p:pic>
      <p:sp>
        <p:nvSpPr>
          <p:cNvPr id="5" name="TextBox 4"/>
          <p:cNvSpPr txBox="1"/>
          <p:nvPr/>
        </p:nvSpPr>
        <p:spPr>
          <a:xfrm>
            <a:off x="4267200" y="6172200"/>
            <a:ext cx="2987003" cy="369332"/>
          </a:xfrm>
          <a:prstGeom prst="rect">
            <a:avLst/>
          </a:prstGeom>
          <a:noFill/>
        </p:spPr>
        <p:txBody>
          <a:bodyPr wrap="none" rtlCol="0">
            <a:spAutoFit/>
          </a:bodyPr>
          <a:lstStyle/>
          <a:p>
            <a:r>
              <a:rPr lang="en-US" dirty="0" smtClean="0"/>
              <a:t>Data from Harvey Wasserman</a:t>
            </a:r>
            <a:endParaRPr lang="en-US" dirty="0"/>
          </a:p>
        </p:txBody>
      </p:sp>
      <p:sp>
        <p:nvSpPr>
          <p:cNvPr id="6" name="TextBox 5"/>
          <p:cNvSpPr txBox="1"/>
          <p:nvPr/>
        </p:nvSpPr>
        <p:spPr>
          <a:xfrm>
            <a:off x="7239000" y="1981200"/>
            <a:ext cx="1386803" cy="369332"/>
          </a:xfrm>
          <a:prstGeom prst="rect">
            <a:avLst/>
          </a:prstGeom>
          <a:solidFill>
            <a:srgbClr val="FFFF00"/>
          </a:solidFill>
        </p:spPr>
        <p:txBody>
          <a:bodyPr wrap="square" rtlCol="0">
            <a:spAutoFit/>
          </a:bodyPr>
          <a:lstStyle/>
          <a:p>
            <a:r>
              <a:rPr lang="en-US" dirty="0" smtClean="0"/>
              <a:t>COV ~9%</a:t>
            </a:r>
            <a:endParaRPr lang="en-US" dirty="0"/>
          </a:p>
        </p:txBody>
      </p:sp>
    </p:spTree>
    <p:extLst>
      <p:ext uri="{BB962C8B-B14F-4D97-AF65-F5344CB8AC3E}">
        <p14:creationId xmlns:p14="http://schemas.microsoft.com/office/powerpoint/2010/main" val="8096582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86154"/>
            <a:ext cx="8991600" cy="523220"/>
          </a:xfrm>
        </p:spPr>
        <p:txBody>
          <a:bodyPr/>
          <a:lstStyle/>
          <a:p>
            <a:r>
              <a:rPr lang="en-US" sz="2800" b="1" dirty="0" smtClean="0"/>
              <a:t>Node placement of a fast, average and slow run</a:t>
            </a:r>
            <a:endParaRPr lang="en-US" sz="2800" b="1" dirty="0"/>
          </a:p>
        </p:txBody>
      </p:sp>
      <p:pic>
        <p:nvPicPr>
          <p:cNvPr id="4" name="Picture 3" descr="nodeplacement_goodrun.png"/>
          <p:cNvPicPr>
            <a:picLocks noChangeAspect="1"/>
          </p:cNvPicPr>
          <p:nvPr/>
        </p:nvPicPr>
        <p:blipFill>
          <a:blip r:embed="rId2"/>
          <a:srcRect t="9488" b="2543"/>
          <a:stretch>
            <a:fillRect/>
          </a:stretch>
        </p:blipFill>
        <p:spPr>
          <a:xfrm>
            <a:off x="36309" y="1524000"/>
            <a:ext cx="3011691" cy="3974024"/>
          </a:xfrm>
          <a:prstGeom prst="rect">
            <a:avLst/>
          </a:prstGeom>
        </p:spPr>
      </p:pic>
      <p:pic>
        <p:nvPicPr>
          <p:cNvPr id="5" name="Picture 4" descr="nodeplacement_badrun.png"/>
          <p:cNvPicPr>
            <a:picLocks noChangeAspect="1"/>
          </p:cNvPicPr>
          <p:nvPr/>
        </p:nvPicPr>
        <p:blipFill>
          <a:blip r:embed="rId3"/>
          <a:srcRect t="9488" b="2543"/>
          <a:stretch>
            <a:fillRect/>
          </a:stretch>
        </p:blipFill>
        <p:spPr>
          <a:xfrm>
            <a:off x="6096000" y="1524000"/>
            <a:ext cx="3011691" cy="3974024"/>
          </a:xfrm>
          <a:prstGeom prst="rect">
            <a:avLst/>
          </a:prstGeom>
        </p:spPr>
      </p:pic>
      <p:sp>
        <p:nvSpPr>
          <p:cNvPr id="6" name="TextBox 5"/>
          <p:cNvSpPr txBox="1"/>
          <p:nvPr/>
        </p:nvSpPr>
        <p:spPr>
          <a:xfrm>
            <a:off x="304800" y="5562600"/>
            <a:ext cx="2467342" cy="400110"/>
          </a:xfrm>
          <a:prstGeom prst="rect">
            <a:avLst/>
          </a:prstGeom>
          <a:noFill/>
        </p:spPr>
        <p:txBody>
          <a:bodyPr wrap="none" rtlCol="0">
            <a:spAutoFit/>
          </a:bodyPr>
          <a:lstStyle/>
          <a:p>
            <a:r>
              <a:rPr lang="en-US" sz="2000" b="1" dirty="0" smtClean="0"/>
              <a:t>Fast run: 940 seconds</a:t>
            </a:r>
            <a:endParaRPr lang="en-US" sz="2000" b="1" dirty="0"/>
          </a:p>
        </p:txBody>
      </p:sp>
      <p:sp>
        <p:nvSpPr>
          <p:cNvPr id="7" name="TextBox 6"/>
          <p:cNvSpPr txBox="1"/>
          <p:nvPr/>
        </p:nvSpPr>
        <p:spPr>
          <a:xfrm>
            <a:off x="6248400" y="5638800"/>
            <a:ext cx="2685351" cy="400110"/>
          </a:xfrm>
          <a:prstGeom prst="rect">
            <a:avLst/>
          </a:prstGeom>
          <a:noFill/>
        </p:spPr>
        <p:txBody>
          <a:bodyPr wrap="none" rtlCol="0">
            <a:spAutoFit/>
          </a:bodyPr>
          <a:lstStyle/>
          <a:p>
            <a:r>
              <a:rPr lang="en-US" sz="2000" b="1" dirty="0" smtClean="0"/>
              <a:t>Slow run: 2462 seconds</a:t>
            </a:r>
            <a:endParaRPr lang="en-US" sz="2000" b="1" dirty="0"/>
          </a:p>
        </p:txBody>
      </p:sp>
      <p:pic>
        <p:nvPicPr>
          <p:cNvPr id="8" name="Picture 7" descr="nodeplacement_averagerun.png"/>
          <p:cNvPicPr>
            <a:picLocks noChangeAspect="1"/>
          </p:cNvPicPr>
          <p:nvPr/>
        </p:nvPicPr>
        <p:blipFill>
          <a:blip r:embed="rId4"/>
          <a:srcRect l="6594" t="9488" r="4858" b="8331"/>
          <a:stretch>
            <a:fillRect/>
          </a:stretch>
        </p:blipFill>
        <p:spPr>
          <a:xfrm>
            <a:off x="3173570" y="1524000"/>
            <a:ext cx="2846230" cy="3962400"/>
          </a:xfrm>
          <a:prstGeom prst="rect">
            <a:avLst/>
          </a:prstGeom>
        </p:spPr>
      </p:pic>
      <p:sp>
        <p:nvSpPr>
          <p:cNvPr id="9" name="TextBox 8"/>
          <p:cNvSpPr txBox="1"/>
          <p:nvPr/>
        </p:nvSpPr>
        <p:spPr>
          <a:xfrm>
            <a:off x="3048000" y="5619690"/>
            <a:ext cx="3044423" cy="400110"/>
          </a:xfrm>
          <a:prstGeom prst="rect">
            <a:avLst/>
          </a:prstGeom>
          <a:noFill/>
        </p:spPr>
        <p:txBody>
          <a:bodyPr wrap="none" rtlCol="0">
            <a:spAutoFit/>
          </a:bodyPr>
          <a:lstStyle/>
          <a:p>
            <a:r>
              <a:rPr lang="en-US" sz="2000" b="1" dirty="0" smtClean="0"/>
              <a:t>Average run: 1100 seconds</a:t>
            </a:r>
            <a:endParaRPr lang="en-US" sz="2000" b="1" dirty="0"/>
          </a:p>
        </p:txBody>
      </p:sp>
      <p:sp>
        <p:nvSpPr>
          <p:cNvPr id="10" name="TextBox 9"/>
          <p:cNvSpPr txBox="1"/>
          <p:nvPr/>
        </p:nvSpPr>
        <p:spPr>
          <a:xfrm>
            <a:off x="3200400" y="1295400"/>
            <a:ext cx="575648" cy="400110"/>
          </a:xfrm>
          <a:prstGeom prst="rect">
            <a:avLst/>
          </a:prstGeom>
          <a:noFill/>
        </p:spPr>
        <p:txBody>
          <a:bodyPr wrap="none" rtlCol="0">
            <a:spAutoFit/>
          </a:bodyPr>
          <a:lstStyle/>
          <a:p>
            <a:r>
              <a:rPr lang="en-US" sz="2000" b="1" dirty="0" smtClean="0"/>
              <a:t>Y=8</a:t>
            </a:r>
            <a:endParaRPr lang="en-US" sz="2000" b="1" dirty="0"/>
          </a:p>
        </p:txBody>
      </p:sp>
      <p:sp>
        <p:nvSpPr>
          <p:cNvPr id="11" name="TextBox 10"/>
          <p:cNvSpPr txBox="1"/>
          <p:nvPr/>
        </p:nvSpPr>
        <p:spPr>
          <a:xfrm>
            <a:off x="3858343" y="4953000"/>
            <a:ext cx="713657" cy="400110"/>
          </a:xfrm>
          <a:prstGeom prst="rect">
            <a:avLst/>
          </a:prstGeom>
          <a:noFill/>
        </p:spPr>
        <p:txBody>
          <a:bodyPr wrap="none" rtlCol="0">
            <a:spAutoFit/>
          </a:bodyPr>
          <a:lstStyle/>
          <a:p>
            <a:r>
              <a:rPr lang="en-US" sz="2000" b="1" dirty="0" smtClean="0"/>
              <a:t>X=17</a:t>
            </a:r>
            <a:endParaRPr lang="en-US" sz="2000" b="1" dirty="0"/>
          </a:p>
        </p:txBody>
      </p:sp>
      <p:sp>
        <p:nvSpPr>
          <p:cNvPr id="12" name="TextBox 11"/>
          <p:cNvSpPr txBox="1"/>
          <p:nvPr/>
        </p:nvSpPr>
        <p:spPr>
          <a:xfrm>
            <a:off x="2819400" y="3228945"/>
            <a:ext cx="694997" cy="400110"/>
          </a:xfrm>
          <a:prstGeom prst="rect">
            <a:avLst/>
          </a:prstGeom>
          <a:noFill/>
        </p:spPr>
        <p:txBody>
          <a:bodyPr wrap="none" rtlCol="0">
            <a:spAutoFit/>
          </a:bodyPr>
          <a:lstStyle/>
          <a:p>
            <a:r>
              <a:rPr lang="en-US" sz="2000" b="1" dirty="0" smtClean="0"/>
              <a:t>Z=24</a:t>
            </a:r>
            <a:endParaRPr lang="en-US" sz="2000" b="1" dirty="0"/>
          </a:p>
        </p:txBody>
      </p:sp>
      <p:sp>
        <p:nvSpPr>
          <p:cNvPr id="13" name="TextBox 12"/>
          <p:cNvSpPr txBox="1"/>
          <p:nvPr/>
        </p:nvSpPr>
        <p:spPr>
          <a:xfrm>
            <a:off x="6553200" y="1066800"/>
            <a:ext cx="2093968" cy="369332"/>
          </a:xfrm>
          <a:prstGeom prst="rect">
            <a:avLst/>
          </a:prstGeom>
          <a:noFill/>
        </p:spPr>
        <p:txBody>
          <a:bodyPr wrap="none" rtlCol="0">
            <a:spAutoFit/>
          </a:bodyPr>
          <a:lstStyle/>
          <a:p>
            <a:r>
              <a:rPr lang="en-US" b="1" i="1" dirty="0" smtClean="0"/>
              <a:t>from Katie </a:t>
            </a:r>
            <a:r>
              <a:rPr lang="en-US" b="1" i="1" dirty="0" err="1" smtClean="0"/>
              <a:t>Antypas</a:t>
            </a:r>
            <a:endParaRPr lang="en-US" b="1" i="1" dirty="0"/>
          </a:p>
        </p:txBody>
      </p:sp>
    </p:spTree>
    <p:extLst>
      <p:ext uri="{BB962C8B-B14F-4D97-AF65-F5344CB8AC3E}">
        <p14:creationId xmlns:p14="http://schemas.microsoft.com/office/powerpoint/2010/main" val="31939437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86154"/>
            <a:ext cx="8991600" cy="523220"/>
          </a:xfrm>
        </p:spPr>
        <p:txBody>
          <a:bodyPr/>
          <a:lstStyle/>
          <a:p>
            <a:r>
              <a:rPr lang="en-US" sz="2800" b="1" dirty="0" smtClean="0"/>
              <a:t>Node placement of a fast, average and slow run</a:t>
            </a:r>
            <a:endParaRPr lang="en-US" sz="2800" b="1" dirty="0"/>
          </a:p>
        </p:txBody>
      </p:sp>
      <p:pic>
        <p:nvPicPr>
          <p:cNvPr id="4" name="Picture 3" descr="nodeplacement_goodrun.png"/>
          <p:cNvPicPr>
            <a:picLocks noChangeAspect="1"/>
          </p:cNvPicPr>
          <p:nvPr/>
        </p:nvPicPr>
        <p:blipFill>
          <a:blip r:embed="rId2"/>
          <a:srcRect t="9488" b="2543"/>
          <a:stretch>
            <a:fillRect/>
          </a:stretch>
        </p:blipFill>
        <p:spPr>
          <a:xfrm>
            <a:off x="36309" y="1524000"/>
            <a:ext cx="3011691" cy="3974024"/>
          </a:xfrm>
          <a:prstGeom prst="rect">
            <a:avLst/>
          </a:prstGeom>
        </p:spPr>
      </p:pic>
      <p:pic>
        <p:nvPicPr>
          <p:cNvPr id="5" name="Picture 4" descr="nodeplacement_badrun.png"/>
          <p:cNvPicPr>
            <a:picLocks noChangeAspect="1"/>
          </p:cNvPicPr>
          <p:nvPr/>
        </p:nvPicPr>
        <p:blipFill>
          <a:blip r:embed="rId3"/>
          <a:srcRect t="9488" b="2543"/>
          <a:stretch>
            <a:fillRect/>
          </a:stretch>
        </p:blipFill>
        <p:spPr>
          <a:xfrm>
            <a:off x="6096000" y="1524000"/>
            <a:ext cx="3011691" cy="3974024"/>
          </a:xfrm>
          <a:prstGeom prst="rect">
            <a:avLst/>
          </a:prstGeom>
        </p:spPr>
      </p:pic>
      <p:sp>
        <p:nvSpPr>
          <p:cNvPr id="6" name="TextBox 5"/>
          <p:cNvSpPr txBox="1"/>
          <p:nvPr/>
        </p:nvSpPr>
        <p:spPr>
          <a:xfrm>
            <a:off x="304800" y="5562600"/>
            <a:ext cx="2467342" cy="400110"/>
          </a:xfrm>
          <a:prstGeom prst="rect">
            <a:avLst/>
          </a:prstGeom>
          <a:noFill/>
        </p:spPr>
        <p:txBody>
          <a:bodyPr wrap="none" rtlCol="0">
            <a:spAutoFit/>
          </a:bodyPr>
          <a:lstStyle/>
          <a:p>
            <a:r>
              <a:rPr lang="en-US" sz="2000" b="1" dirty="0" smtClean="0"/>
              <a:t>Fast run: 940 seconds</a:t>
            </a:r>
            <a:endParaRPr lang="en-US" sz="2000" b="1" dirty="0"/>
          </a:p>
        </p:txBody>
      </p:sp>
      <p:sp>
        <p:nvSpPr>
          <p:cNvPr id="7" name="TextBox 6"/>
          <p:cNvSpPr txBox="1"/>
          <p:nvPr/>
        </p:nvSpPr>
        <p:spPr>
          <a:xfrm>
            <a:off x="6248400" y="5638800"/>
            <a:ext cx="2685351" cy="400110"/>
          </a:xfrm>
          <a:prstGeom prst="rect">
            <a:avLst/>
          </a:prstGeom>
          <a:noFill/>
        </p:spPr>
        <p:txBody>
          <a:bodyPr wrap="none" rtlCol="0">
            <a:spAutoFit/>
          </a:bodyPr>
          <a:lstStyle/>
          <a:p>
            <a:r>
              <a:rPr lang="en-US" sz="2000" b="1" dirty="0" smtClean="0"/>
              <a:t>Slow run: 2462 seconds</a:t>
            </a:r>
            <a:endParaRPr lang="en-US" sz="2000" b="1" dirty="0"/>
          </a:p>
        </p:txBody>
      </p:sp>
      <p:pic>
        <p:nvPicPr>
          <p:cNvPr id="8" name="Picture 7" descr="nodeplacement_averagerun.png"/>
          <p:cNvPicPr>
            <a:picLocks noChangeAspect="1"/>
          </p:cNvPicPr>
          <p:nvPr/>
        </p:nvPicPr>
        <p:blipFill>
          <a:blip r:embed="rId4"/>
          <a:srcRect l="6594" t="9488" r="4858" b="8331"/>
          <a:stretch>
            <a:fillRect/>
          </a:stretch>
        </p:blipFill>
        <p:spPr>
          <a:xfrm>
            <a:off x="3173570" y="1524000"/>
            <a:ext cx="2846230" cy="3962400"/>
          </a:xfrm>
          <a:prstGeom prst="rect">
            <a:avLst/>
          </a:prstGeom>
        </p:spPr>
      </p:pic>
      <p:sp>
        <p:nvSpPr>
          <p:cNvPr id="9" name="TextBox 8"/>
          <p:cNvSpPr txBox="1"/>
          <p:nvPr/>
        </p:nvSpPr>
        <p:spPr>
          <a:xfrm>
            <a:off x="3048000" y="5619690"/>
            <a:ext cx="3044423" cy="400110"/>
          </a:xfrm>
          <a:prstGeom prst="rect">
            <a:avLst/>
          </a:prstGeom>
          <a:noFill/>
        </p:spPr>
        <p:txBody>
          <a:bodyPr wrap="none" rtlCol="0">
            <a:spAutoFit/>
          </a:bodyPr>
          <a:lstStyle/>
          <a:p>
            <a:r>
              <a:rPr lang="en-US" sz="2000" b="1" dirty="0" smtClean="0"/>
              <a:t>Average run: 1100 seconds</a:t>
            </a:r>
            <a:endParaRPr lang="en-US" sz="2000" b="1" dirty="0"/>
          </a:p>
        </p:txBody>
      </p:sp>
      <p:sp>
        <p:nvSpPr>
          <p:cNvPr id="10" name="TextBox 9"/>
          <p:cNvSpPr txBox="1"/>
          <p:nvPr/>
        </p:nvSpPr>
        <p:spPr>
          <a:xfrm>
            <a:off x="3200400" y="1295400"/>
            <a:ext cx="575648" cy="400110"/>
          </a:xfrm>
          <a:prstGeom prst="rect">
            <a:avLst/>
          </a:prstGeom>
          <a:noFill/>
        </p:spPr>
        <p:txBody>
          <a:bodyPr wrap="none" rtlCol="0">
            <a:spAutoFit/>
          </a:bodyPr>
          <a:lstStyle/>
          <a:p>
            <a:r>
              <a:rPr lang="en-US" sz="2000" b="1" dirty="0" smtClean="0"/>
              <a:t>Y=8</a:t>
            </a:r>
            <a:endParaRPr lang="en-US" sz="2000" b="1" dirty="0"/>
          </a:p>
        </p:txBody>
      </p:sp>
      <p:sp>
        <p:nvSpPr>
          <p:cNvPr id="11" name="TextBox 10"/>
          <p:cNvSpPr txBox="1"/>
          <p:nvPr/>
        </p:nvSpPr>
        <p:spPr>
          <a:xfrm>
            <a:off x="3858343" y="4953000"/>
            <a:ext cx="713657" cy="400110"/>
          </a:xfrm>
          <a:prstGeom prst="rect">
            <a:avLst/>
          </a:prstGeom>
          <a:noFill/>
        </p:spPr>
        <p:txBody>
          <a:bodyPr wrap="none" rtlCol="0">
            <a:spAutoFit/>
          </a:bodyPr>
          <a:lstStyle/>
          <a:p>
            <a:r>
              <a:rPr lang="en-US" sz="2000" b="1" dirty="0" smtClean="0"/>
              <a:t>X=17</a:t>
            </a:r>
            <a:endParaRPr lang="en-US" sz="2000" b="1" dirty="0"/>
          </a:p>
        </p:txBody>
      </p:sp>
      <p:sp>
        <p:nvSpPr>
          <p:cNvPr id="12" name="TextBox 11"/>
          <p:cNvSpPr txBox="1"/>
          <p:nvPr/>
        </p:nvSpPr>
        <p:spPr>
          <a:xfrm>
            <a:off x="2819400" y="3228945"/>
            <a:ext cx="694997" cy="400110"/>
          </a:xfrm>
          <a:prstGeom prst="rect">
            <a:avLst/>
          </a:prstGeom>
          <a:noFill/>
        </p:spPr>
        <p:txBody>
          <a:bodyPr wrap="none" rtlCol="0">
            <a:spAutoFit/>
          </a:bodyPr>
          <a:lstStyle/>
          <a:p>
            <a:r>
              <a:rPr lang="en-US" sz="2000" b="1" dirty="0" smtClean="0"/>
              <a:t>Z=24</a:t>
            </a:r>
            <a:endParaRPr lang="en-US" sz="2000" b="1" dirty="0"/>
          </a:p>
        </p:txBody>
      </p:sp>
      <p:sp>
        <p:nvSpPr>
          <p:cNvPr id="13" name="TextBox 12"/>
          <p:cNvSpPr txBox="1"/>
          <p:nvPr/>
        </p:nvSpPr>
        <p:spPr>
          <a:xfrm>
            <a:off x="6553200" y="1066800"/>
            <a:ext cx="2093968" cy="369332"/>
          </a:xfrm>
          <a:prstGeom prst="rect">
            <a:avLst/>
          </a:prstGeom>
          <a:noFill/>
        </p:spPr>
        <p:txBody>
          <a:bodyPr wrap="none" rtlCol="0">
            <a:spAutoFit/>
          </a:bodyPr>
          <a:lstStyle/>
          <a:p>
            <a:r>
              <a:rPr lang="en-US" b="1" i="1" dirty="0" smtClean="0"/>
              <a:t>from Katie </a:t>
            </a:r>
            <a:r>
              <a:rPr lang="en-US" b="1" i="1" dirty="0" err="1" smtClean="0"/>
              <a:t>Antypas</a:t>
            </a:r>
            <a:endParaRPr lang="en-US" b="1" i="1" dirty="0"/>
          </a:p>
        </p:txBody>
      </p:sp>
      <p:sp>
        <p:nvSpPr>
          <p:cNvPr id="14" name="Rounded Rectangle 13"/>
          <p:cNvSpPr/>
          <p:nvPr/>
        </p:nvSpPr>
        <p:spPr>
          <a:xfrm>
            <a:off x="2362200" y="2971800"/>
            <a:ext cx="41910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t>Failure to exploit opportunity</a:t>
            </a:r>
          </a:p>
          <a:p>
            <a:pPr algn="ctr"/>
            <a:r>
              <a:rPr lang="en-US" sz="2800" i="1" dirty="0" smtClean="0"/>
              <a:t>(when virtualization of topology goes wrong)</a:t>
            </a:r>
            <a:endParaRPr lang="en-US" sz="2800" i="1" dirty="0"/>
          </a:p>
        </p:txBody>
      </p:sp>
    </p:spTree>
    <p:extLst>
      <p:ext uri="{BB962C8B-B14F-4D97-AF65-F5344CB8AC3E}">
        <p14:creationId xmlns:p14="http://schemas.microsoft.com/office/powerpoint/2010/main" val="1182764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35643"/>
            <a:ext cx="8229600" cy="1261884"/>
          </a:xfrm>
        </p:spPr>
        <p:txBody>
          <a:bodyPr/>
          <a:lstStyle/>
          <a:p>
            <a:r>
              <a:rPr lang="en-US" dirty="0" smtClean="0"/>
              <a:t>Topology Optimization</a:t>
            </a:r>
            <a:br>
              <a:rPr lang="en-US" dirty="0" smtClean="0"/>
            </a:br>
            <a:r>
              <a:rPr lang="en-US" sz="3200" b="0" i="1" dirty="0" smtClean="0"/>
              <a:t>(turning Fat-trees into Fit-trees)</a:t>
            </a:r>
          </a:p>
        </p:txBody>
      </p:sp>
      <p:sp>
        <p:nvSpPr>
          <p:cNvPr id="72707" name="Content Placeholder 8"/>
          <p:cNvSpPr>
            <a:spLocks noGrp="1"/>
          </p:cNvSpPr>
          <p:nvPr>
            <p:ph idx="1"/>
          </p:nvPr>
        </p:nvSpPr>
        <p:spPr>
          <a:xfrm>
            <a:off x="152400" y="3657600"/>
            <a:ext cx="3505200" cy="2163763"/>
          </a:xfrm>
        </p:spPr>
        <p:txBody>
          <a:bodyPr/>
          <a:lstStyle/>
          <a:p>
            <a:r>
              <a:rPr lang="en-US" sz="1800" dirty="0" smtClean="0"/>
              <a:t>A Fit-tree uses OCS to prune unused (or infrequently used) connections in a Fat-Tree</a:t>
            </a:r>
          </a:p>
          <a:p>
            <a:r>
              <a:rPr lang="en-US" sz="1800" dirty="0" smtClean="0"/>
              <a:t>Tailor the interconnect bandwidth taper to match application data flows</a:t>
            </a:r>
          </a:p>
        </p:txBody>
      </p:sp>
      <p:sp>
        <p:nvSpPr>
          <p:cNvPr id="72708" name="Slide Number Placeholder 2"/>
          <p:cNvSpPr>
            <a:spLocks noGrp="1"/>
          </p:cNvSpPr>
          <p:nvPr>
            <p:ph type="sldNum" sz="quarter" idx="4294967295"/>
          </p:nvPr>
        </p:nvSpPr>
        <p:spPr>
          <a:xfrm>
            <a:off x="534193" y="6516711"/>
            <a:ext cx="760413" cy="265089"/>
          </a:xfrm>
          <a:prstGeom prst="rect">
            <a:avLst/>
          </a:prstGeom>
          <a:noFill/>
        </p:spPr>
        <p:txBody>
          <a:bodyPr/>
          <a:lstStyle/>
          <a:p>
            <a:fld id="{BDACAD59-9FC4-C54E-A0C0-739480550C28}" type="slidenum">
              <a:rPr lang="en-US" smtClean="0">
                <a:latin typeface="Arial" charset="0"/>
                <a:ea typeface="ＭＳ Ｐゴシック" charset="-128"/>
                <a:cs typeface="ＭＳ Ｐゴシック" charset="-128"/>
              </a:rPr>
              <a:pPr/>
              <a:t>47</a:t>
            </a:fld>
            <a:endParaRPr lang="en-US" smtClean="0">
              <a:latin typeface="Arial" charset="0"/>
              <a:ea typeface="ＭＳ Ｐゴシック" charset="-128"/>
              <a:cs typeface="ＭＳ Ｐゴシック" charset="-128"/>
            </a:endParaRPr>
          </a:p>
        </p:txBody>
      </p:sp>
      <p:pic>
        <p:nvPicPr>
          <p:cNvPr id="72709" name="Picture 3" descr="FitTree.pdf"/>
          <p:cNvPicPr>
            <a:picLocks noChangeAspect="1"/>
          </p:cNvPicPr>
          <p:nvPr/>
        </p:nvPicPr>
        <p:blipFill>
          <a:blip r:embed="rId2"/>
          <a:srcRect/>
          <a:stretch>
            <a:fillRect/>
          </a:stretch>
        </p:blipFill>
        <p:spPr bwMode="auto">
          <a:xfrm>
            <a:off x="4724400" y="990600"/>
            <a:ext cx="4419600" cy="2465388"/>
          </a:xfrm>
          <a:prstGeom prst="rect">
            <a:avLst/>
          </a:prstGeom>
          <a:noFill/>
          <a:ln w="9525">
            <a:noFill/>
            <a:miter lim="800000"/>
            <a:headEnd/>
            <a:tailEnd/>
          </a:ln>
        </p:spPr>
      </p:pic>
      <p:grpSp>
        <p:nvGrpSpPr>
          <p:cNvPr id="2" name="Group 4"/>
          <p:cNvGrpSpPr>
            <a:grpSpLocks/>
          </p:cNvGrpSpPr>
          <p:nvPr/>
        </p:nvGrpSpPr>
        <p:grpSpPr bwMode="auto">
          <a:xfrm>
            <a:off x="457200" y="1066800"/>
            <a:ext cx="4038600" cy="2438400"/>
            <a:chOff x="838200" y="914400"/>
            <a:chExt cx="7467600" cy="4165600"/>
          </a:xfrm>
        </p:grpSpPr>
        <p:pic>
          <p:nvPicPr>
            <p:cNvPr id="72712" name="Picture 5" descr="FatTree.pdf"/>
            <p:cNvPicPr>
              <a:picLocks noChangeAspect="1"/>
            </p:cNvPicPr>
            <p:nvPr/>
          </p:nvPicPr>
          <p:blipFill>
            <a:blip r:embed="rId3"/>
            <a:srcRect/>
            <a:stretch>
              <a:fillRect/>
            </a:stretch>
          </p:blipFill>
          <p:spPr bwMode="auto">
            <a:xfrm>
              <a:off x="838200" y="914400"/>
              <a:ext cx="7467600" cy="4165600"/>
            </a:xfrm>
            <a:prstGeom prst="rect">
              <a:avLst/>
            </a:prstGeom>
            <a:noFill/>
            <a:ln w="9525">
              <a:noFill/>
              <a:miter lim="800000"/>
              <a:headEnd/>
              <a:tailEnd/>
            </a:ln>
          </p:spPr>
        </p:pic>
        <p:sp>
          <p:nvSpPr>
            <p:cNvPr id="7" name="Rectangle 6"/>
            <p:cNvSpPr/>
            <p:nvPr/>
          </p:nvSpPr>
          <p:spPr>
            <a:xfrm>
              <a:off x="1827423" y="4648796"/>
              <a:ext cx="1450076" cy="3796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sp>
        <p:nvSpPr>
          <p:cNvPr id="10" name="Rectangle 9"/>
          <p:cNvSpPr/>
          <p:nvPr/>
        </p:nvSpPr>
        <p:spPr>
          <a:xfrm>
            <a:off x="5029200" y="3657600"/>
            <a:ext cx="914400" cy="298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1" name="Content Placeholder 9" descr="fatutil.pdf"/>
          <p:cNvPicPr>
            <a:picLocks noChangeAspect="1"/>
          </p:cNvPicPr>
          <p:nvPr/>
        </p:nvPicPr>
        <p:blipFill>
          <a:blip r:embed="rId4"/>
          <a:srcRect l="7068" t="11785" r="38291" b="41073"/>
          <a:stretch>
            <a:fillRect/>
          </a:stretch>
        </p:blipFill>
        <p:spPr bwMode="auto">
          <a:xfrm>
            <a:off x="3592285" y="3429001"/>
            <a:ext cx="5551715" cy="3429000"/>
          </a:xfrm>
          <a:prstGeom prst="rect">
            <a:avLst/>
          </a:prstGeom>
          <a:noFill/>
          <a:ln w="9525">
            <a:noFill/>
            <a:miter lim="800000"/>
            <a:headEnd/>
            <a:tailEnd/>
          </a:ln>
        </p:spPr>
      </p:pic>
    </p:spTree>
    <p:extLst>
      <p:ext uri="{BB962C8B-B14F-4D97-AF65-F5344CB8AC3E}">
        <p14:creationId xmlns:p14="http://schemas.microsoft.com/office/powerpoint/2010/main" val="40879499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257800"/>
          </a:xfrm>
        </p:spPr>
        <p:txBody>
          <a:bodyPr>
            <a:normAutofit fontScale="85000" lnSpcReduction="20000"/>
          </a:bodyPr>
          <a:lstStyle/>
          <a:p>
            <a:r>
              <a:rPr lang="en-US" sz="2800" b="1" dirty="0" smtClean="0"/>
              <a:t>Huge opportunity for communication topology optimization to improve performance</a:t>
            </a:r>
          </a:p>
          <a:p>
            <a:pPr lvl="2"/>
            <a:r>
              <a:rPr lang="en-US" sz="2400" dirty="0" smtClean="0"/>
              <a:t>Runtime information gathering for active task migration, circuit switching</a:t>
            </a:r>
          </a:p>
          <a:p>
            <a:pPr lvl="2"/>
            <a:r>
              <a:rPr lang="en-US" sz="2400" dirty="0" smtClean="0"/>
              <a:t>Use intelligent runtime to remap for locality or to use circuit switching to optimize switch topology</a:t>
            </a:r>
          </a:p>
          <a:p>
            <a:pPr>
              <a:buNone/>
            </a:pPr>
            <a:endParaRPr lang="en-US" sz="2800" dirty="0" smtClean="0"/>
          </a:p>
          <a:p>
            <a:r>
              <a:rPr lang="en-US" sz="2800" b="1" dirty="0" smtClean="0"/>
              <a:t>Current Programming Models do not provide facility to express topology</a:t>
            </a:r>
            <a:endParaRPr lang="en-US" sz="2400" b="1" dirty="0" smtClean="0"/>
          </a:p>
          <a:p>
            <a:pPr lvl="2"/>
            <a:r>
              <a:rPr lang="en-US" sz="2400" dirty="0" err="1" smtClean="0"/>
              <a:t>OpenMP</a:t>
            </a:r>
            <a:r>
              <a:rPr lang="en-US" sz="2400" dirty="0" smtClean="0"/>
              <a:t> topology un-aware</a:t>
            </a:r>
          </a:p>
          <a:p>
            <a:pPr lvl="2"/>
            <a:r>
              <a:rPr lang="en-US" sz="2400" dirty="0" smtClean="0"/>
              <a:t>MPI has topology directives (tedious, and rarely implemented or used)</a:t>
            </a:r>
          </a:p>
          <a:p>
            <a:pPr lvl="2"/>
            <a:r>
              <a:rPr lang="en-US" sz="2400" b="1" dirty="0" smtClean="0">
                <a:solidFill>
                  <a:srgbClr val="FF0000"/>
                </a:solidFill>
              </a:rPr>
              <a:t>Results in substantial measurable losses in performance </a:t>
            </a:r>
            <a:r>
              <a:rPr lang="en-US" sz="2400" b="1" i="1" dirty="0" smtClean="0">
                <a:solidFill>
                  <a:srgbClr val="FF0000"/>
                </a:solidFill>
              </a:rPr>
              <a:t>(within node/</a:t>
            </a:r>
            <a:r>
              <a:rPr lang="en-US" sz="2400" b="1" i="1" dirty="0" err="1" smtClean="0">
                <a:solidFill>
                  <a:srgbClr val="FF0000"/>
                </a:solidFill>
              </a:rPr>
              <a:t>OpenMP</a:t>
            </a:r>
            <a:r>
              <a:rPr lang="en-US" sz="2400" b="1" i="1" dirty="0" smtClean="0">
                <a:solidFill>
                  <a:srgbClr val="FF0000"/>
                </a:solidFill>
              </a:rPr>
              <a:t> and inter-node/MPI)</a:t>
            </a:r>
          </a:p>
          <a:p>
            <a:pPr lvl="1"/>
            <a:endParaRPr lang="en-US" sz="2400" dirty="0" smtClean="0"/>
          </a:p>
          <a:p>
            <a:pPr>
              <a:buNone/>
            </a:pPr>
            <a:r>
              <a:rPr lang="en-US" i="1" dirty="0" smtClean="0">
                <a:solidFill>
                  <a:srgbClr val="800000"/>
                </a:solidFill>
              </a:rPr>
              <a:t>Need to provide the compiler, runtime &amp; resource manager more information about topology</a:t>
            </a:r>
          </a:p>
        </p:txBody>
      </p:sp>
      <p:sp>
        <p:nvSpPr>
          <p:cNvPr id="5" name="Title 4"/>
          <p:cNvSpPr>
            <a:spLocks noGrp="1"/>
          </p:cNvSpPr>
          <p:nvPr>
            <p:ph type="title"/>
          </p:nvPr>
        </p:nvSpPr>
        <p:spPr>
          <a:xfrm>
            <a:off x="228600" y="172135"/>
            <a:ext cx="8686800" cy="646331"/>
          </a:xfrm>
        </p:spPr>
        <p:txBody>
          <a:bodyPr/>
          <a:lstStyle/>
          <a:p>
            <a:r>
              <a:rPr lang="en-US" sz="3600" b="1" dirty="0" smtClean="0"/>
              <a:t>Conclusions on Interconnect</a:t>
            </a:r>
            <a:endParaRPr lang="en-US" sz="3600" b="1" dirty="0"/>
          </a:p>
        </p:txBody>
      </p:sp>
    </p:spTree>
    <p:extLst>
      <p:ext uri="{BB962C8B-B14F-4D97-AF65-F5344CB8AC3E}">
        <p14:creationId xmlns:p14="http://schemas.microsoft.com/office/powerpoint/2010/main" val="1577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Heterogeneity / Inhomogeneity</a:t>
            </a:r>
            <a:br>
              <a:rPr lang="en-US" b="1" dirty="0" smtClean="0"/>
            </a:br>
            <a:endParaRPr lang="en-US" b="1" dirty="0"/>
          </a:p>
        </p:txBody>
      </p:sp>
      <p:sp>
        <p:nvSpPr>
          <p:cNvPr id="2" name="Subtitle 1"/>
          <p:cNvSpPr>
            <a:spLocks noGrp="1"/>
          </p:cNvSpPr>
          <p:nvPr>
            <p:ph type="subTitle" idx="1"/>
          </p:nvPr>
        </p:nvSpPr>
        <p:spPr/>
        <p:txBody>
          <a:bodyPr/>
          <a:lstStyle/>
          <a:p>
            <a:r>
              <a:rPr lang="en-US" dirty="0" smtClean="0"/>
              <a:t>The case for asynchronous runtime systems</a:t>
            </a:r>
          </a:p>
          <a:p>
            <a:r>
              <a:rPr lang="en-US" dirty="0" smtClean="0"/>
              <a:t>(aka “execution models”)</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4020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02" name="Picture 2"/>
          <p:cNvPicPr>
            <a:picLocks noChangeAspect="1" noChangeArrowheads="1"/>
          </p:cNvPicPr>
          <p:nvPr/>
        </p:nvPicPr>
        <p:blipFill>
          <a:blip r:embed="rId3"/>
          <a:srcRect/>
          <a:stretch>
            <a:fillRect/>
          </a:stretch>
        </p:blipFill>
        <p:spPr bwMode="auto">
          <a:xfrm>
            <a:off x="0" y="1444653"/>
            <a:ext cx="8483600" cy="4412978"/>
          </a:xfrm>
          <a:prstGeom prst="rect">
            <a:avLst/>
          </a:prstGeom>
          <a:noFill/>
          <a:ln w="9525">
            <a:noFill/>
            <a:miter lim="800000"/>
            <a:headEnd/>
            <a:tailEnd/>
          </a:ln>
          <a:effectLst/>
        </p:spPr>
      </p:pic>
      <p:sp>
        <p:nvSpPr>
          <p:cNvPr id="1126403" name="Text Box 3"/>
          <p:cNvSpPr txBox="1">
            <a:spLocks noChangeArrowheads="1"/>
          </p:cNvSpPr>
          <p:nvPr/>
        </p:nvSpPr>
        <p:spPr bwMode="auto">
          <a:xfrm>
            <a:off x="974970" y="1055077"/>
            <a:ext cx="1320800" cy="6397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t>From Peter </a:t>
            </a:r>
            <a:r>
              <a:rPr lang="en-US" sz="1200" dirty="0" err="1"/>
              <a:t>Kogge</a:t>
            </a:r>
            <a:r>
              <a:rPr lang="en-US" sz="1200" dirty="0"/>
              <a:t>, DARPA </a:t>
            </a:r>
            <a:r>
              <a:rPr lang="en-US" sz="1200" dirty="0" err="1"/>
              <a:t>Exascale</a:t>
            </a:r>
            <a:r>
              <a:rPr lang="en-US" sz="1200" dirty="0"/>
              <a:t> Study</a:t>
            </a:r>
          </a:p>
        </p:txBody>
      </p:sp>
      <p:sp>
        <p:nvSpPr>
          <p:cNvPr id="1126404" name="Rectangle 4"/>
          <p:cNvSpPr>
            <a:spLocks noChangeArrowheads="1"/>
          </p:cNvSpPr>
          <p:nvPr/>
        </p:nvSpPr>
        <p:spPr bwMode="auto">
          <a:xfrm>
            <a:off x="382351" y="80963"/>
            <a:ext cx="8761649" cy="863600"/>
          </a:xfrm>
          <a:prstGeom prst="rect">
            <a:avLst/>
          </a:prstGeom>
          <a:noFill/>
          <a:ln w="9525">
            <a:noFill/>
            <a:miter lim="800000"/>
            <a:headEnd/>
            <a:tailEnd/>
          </a:ln>
          <a:effectLst/>
        </p:spPr>
        <p:txBody>
          <a:bodyPr anchor="ctr">
            <a:prstTxWarp prst="textNoShape">
              <a:avLst/>
            </a:prstTxWarp>
          </a:bodyPr>
          <a:lstStyle/>
          <a:p>
            <a:pPr algn="ctr" eaLnBrk="1" hangingPunct="1"/>
            <a:r>
              <a:rPr lang="en-US" sz="2800" b="1" dirty="0" smtClean="0">
                <a:solidFill>
                  <a:srgbClr val="000090"/>
                </a:solidFill>
                <a:latin typeface="Arial" charset="0"/>
              </a:rPr>
              <a:t>But Its Going to Be Very Hard to Continue!</a:t>
            </a:r>
          </a:p>
          <a:p>
            <a:pPr algn="ctr" eaLnBrk="1" hangingPunct="1"/>
            <a:r>
              <a:rPr lang="en-US" sz="2000" i="1" dirty="0" smtClean="0">
                <a:solidFill>
                  <a:srgbClr val="000090"/>
                </a:solidFill>
                <a:latin typeface="Arial" charset="0"/>
              </a:rPr>
              <a:t>(Requires a Laboratory-Wide Strategy for Next Decade)</a:t>
            </a:r>
            <a:endParaRPr lang="en-US" sz="2000" i="1" dirty="0">
              <a:solidFill>
                <a:srgbClr val="000090"/>
              </a:solidFill>
              <a:latin typeface="Arial" charset="0"/>
            </a:endParaRPr>
          </a:p>
        </p:txBody>
      </p:sp>
      <p:sp>
        <p:nvSpPr>
          <p:cNvPr id="6" name="TextBox 5"/>
          <p:cNvSpPr txBox="1"/>
          <p:nvPr/>
        </p:nvSpPr>
        <p:spPr>
          <a:xfrm>
            <a:off x="866531" y="5588000"/>
            <a:ext cx="7867032" cy="830997"/>
          </a:xfrm>
          <a:prstGeom prst="rect">
            <a:avLst/>
          </a:prstGeom>
          <a:noFill/>
        </p:spPr>
        <p:txBody>
          <a:bodyPr wrap="none" rtlCol="0">
            <a:spAutoFit/>
          </a:bodyPr>
          <a:lstStyle/>
          <a:p>
            <a:r>
              <a:rPr lang="en-US" b="1" i="1" dirty="0" smtClean="0"/>
              <a:t>Without major changes, computing </a:t>
            </a:r>
            <a:r>
              <a:rPr lang="en-US" b="1" i="1" u="sng" dirty="0" smtClean="0"/>
              <a:t>cannot</a:t>
            </a:r>
            <a:r>
              <a:rPr lang="en-US" b="1" i="1" dirty="0" smtClean="0"/>
              <a:t> continue</a:t>
            </a:r>
          </a:p>
          <a:p>
            <a:r>
              <a:rPr lang="en-US" b="1" i="1" dirty="0" smtClean="0"/>
              <a:t>historical trends of performance improvement</a:t>
            </a:r>
            <a:endParaRPr lang="en-US" b="1" i="1" dirty="0"/>
          </a:p>
        </p:txBody>
      </p:sp>
      <p:sp>
        <p:nvSpPr>
          <p:cNvPr id="8" name="Slide Number Placeholder 3"/>
          <p:cNvSpPr>
            <a:spLocks noGrp="1"/>
          </p:cNvSpPr>
          <p:nvPr>
            <p:ph type="sldNum" sz="quarter" idx="10"/>
          </p:nvPr>
        </p:nvSpPr>
        <p:spPr>
          <a:xfrm>
            <a:off x="3505200" y="6477000"/>
            <a:ext cx="2133600" cy="304800"/>
          </a:xfrm>
        </p:spPr>
        <p:txBody>
          <a:bodyPr/>
          <a:lstStyle/>
          <a:p>
            <a:pPr>
              <a:defRPr/>
            </a:pPr>
            <a:fld id="{EBBA07A2-32FF-FE4D-A4F6-D7E1C2A20674}" type="slidenum">
              <a:rPr lang="en-US" smtClean="0"/>
              <a:pPr>
                <a:defRPr/>
              </a:pPr>
              <a:t>5</a:t>
            </a:fld>
            <a:endParaRPr lang="en-US" dirty="0"/>
          </a:p>
        </p:txBody>
      </p:sp>
      <p:sp>
        <p:nvSpPr>
          <p:cNvPr id="9" name="Rectangle 4"/>
          <p:cNvSpPr>
            <a:spLocks noChangeArrowheads="1"/>
          </p:cNvSpPr>
          <p:nvPr/>
        </p:nvSpPr>
        <p:spPr bwMode="auto">
          <a:xfrm>
            <a:off x="2041769" y="936748"/>
            <a:ext cx="5617308" cy="863600"/>
          </a:xfrm>
          <a:prstGeom prst="rect">
            <a:avLst/>
          </a:prstGeom>
          <a:noFill/>
          <a:ln w="9525">
            <a:noFill/>
            <a:miter lim="800000"/>
            <a:headEnd/>
            <a:tailEnd/>
          </a:ln>
          <a:effectLst/>
        </p:spPr>
        <p:txBody>
          <a:bodyPr anchor="ctr">
            <a:prstTxWarp prst="textNoShape">
              <a:avLst/>
            </a:prstTxWarp>
          </a:bodyPr>
          <a:lstStyle/>
          <a:p>
            <a:pPr algn="ctr" eaLnBrk="1" hangingPunct="1"/>
            <a:r>
              <a:rPr lang="en-US" sz="2000" b="1" i="1" dirty="0" smtClean="0">
                <a:solidFill>
                  <a:srgbClr val="800000"/>
                </a:solidFill>
                <a:latin typeface="Arial" charset="0"/>
              </a:rPr>
              <a:t>Current Technology Roadmaps will Depart from Historical Performance Gains</a:t>
            </a:r>
            <a:endParaRPr lang="en-US" sz="2000" b="1" i="1" dirty="0">
              <a:solidFill>
                <a:srgbClr val="800000"/>
              </a:solidFill>
              <a:latin typeface="Arial" charset="0"/>
            </a:endParaRPr>
          </a:p>
        </p:txBody>
      </p:sp>
    </p:spTree>
    <p:extLst>
      <p:ext uri="{BB962C8B-B14F-4D97-AF65-F5344CB8AC3E}">
        <p14:creationId xmlns:p14="http://schemas.microsoft.com/office/powerpoint/2010/main" val="318413231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5708"/>
            <a:ext cx="7976560" cy="954107"/>
          </a:xfrm>
        </p:spPr>
        <p:txBody>
          <a:bodyPr/>
          <a:lstStyle/>
          <a:p>
            <a:r>
              <a:rPr lang="en-US" sz="2800" b="1" dirty="0" smtClean="0"/>
              <a:t>Assumptions of Uniformity is Breaking</a:t>
            </a:r>
            <a:br>
              <a:rPr lang="en-US" sz="2800" b="1" dirty="0" smtClean="0"/>
            </a:br>
            <a:r>
              <a:rPr lang="en-US" sz="2800" i="1" dirty="0" smtClean="0"/>
              <a:t>(many new sources of heterogeneity)</a:t>
            </a:r>
            <a:endParaRPr lang="en-US" sz="2800" i="1" dirty="0"/>
          </a:p>
        </p:txBody>
      </p:sp>
      <p:sp>
        <p:nvSpPr>
          <p:cNvPr id="3" name="Content Placeholder 2"/>
          <p:cNvSpPr>
            <a:spLocks noGrp="1"/>
          </p:cNvSpPr>
          <p:nvPr>
            <p:ph idx="1"/>
          </p:nvPr>
        </p:nvSpPr>
        <p:spPr>
          <a:xfrm>
            <a:off x="381000" y="990599"/>
            <a:ext cx="8610600" cy="5105401"/>
          </a:xfrm>
        </p:spPr>
        <p:txBody>
          <a:bodyPr>
            <a:normAutofit/>
          </a:bodyPr>
          <a:lstStyle/>
          <a:p>
            <a:pPr marL="342900" indent="-342900">
              <a:buFont typeface="Arial"/>
              <a:buChar char="•"/>
            </a:pPr>
            <a:r>
              <a:rPr lang="en-US" sz="2000" b="1" dirty="0" smtClean="0"/>
              <a:t>Heterogeneous compute engines (hybrid/GPU computing)</a:t>
            </a:r>
          </a:p>
          <a:p>
            <a:pPr marL="342900" indent="-342900">
              <a:buFont typeface="Arial"/>
              <a:buChar char="•"/>
            </a:pPr>
            <a:r>
              <a:rPr lang="en-US" sz="2000" b="1" dirty="0" smtClean="0"/>
              <a:t>Irregular algorithms</a:t>
            </a:r>
          </a:p>
          <a:p>
            <a:pPr marL="342900" indent="-342900">
              <a:buFont typeface="Arial"/>
              <a:buChar char="•"/>
            </a:pPr>
            <a:r>
              <a:rPr lang="en-US" sz="2000" b="1" dirty="0" smtClean="0"/>
              <a:t>Fine grained power mgmt. makes homogeneous cores look heterogeneous</a:t>
            </a:r>
          </a:p>
          <a:p>
            <a:pPr lvl="2"/>
            <a:r>
              <a:rPr lang="en-US" sz="1600" i="1" dirty="0" smtClean="0"/>
              <a:t>thermal throttling on </a:t>
            </a:r>
            <a:r>
              <a:rPr lang="en-US" sz="1600" i="1" dirty="0" err="1" smtClean="0"/>
              <a:t>Sandybridge</a:t>
            </a:r>
            <a:r>
              <a:rPr lang="en-US" sz="1600" i="1" dirty="0" smtClean="0"/>
              <a:t> – no longer guarantee deterministic clock rate</a:t>
            </a:r>
          </a:p>
          <a:p>
            <a:pPr marL="342900" indent="-342900">
              <a:buFont typeface="Arial"/>
              <a:buChar char="•"/>
            </a:pPr>
            <a:r>
              <a:rPr lang="en-US" sz="2000" dirty="0" err="1" smtClean="0"/>
              <a:t>N</a:t>
            </a:r>
            <a:r>
              <a:rPr lang="en-US" sz="2000" b="1" dirty="0" err="1" smtClean="0"/>
              <a:t>onuniformities</a:t>
            </a:r>
            <a:r>
              <a:rPr lang="en-US" sz="2000" b="1" dirty="0" smtClean="0"/>
              <a:t> in process technology creates non-uniform operating characteristics for cores on a CMP</a:t>
            </a:r>
          </a:p>
          <a:p>
            <a:pPr marL="342900" indent="-342900">
              <a:buFont typeface="Arial"/>
              <a:buChar char="•"/>
            </a:pPr>
            <a:r>
              <a:rPr lang="en-US" sz="2000" b="1" dirty="0" smtClean="0"/>
              <a:t>Fault resilience introduces </a:t>
            </a:r>
            <a:r>
              <a:rPr lang="en-US" sz="2000" b="1" dirty="0" err="1" smtClean="0"/>
              <a:t>inhomogeneity</a:t>
            </a:r>
            <a:r>
              <a:rPr lang="en-US" sz="2000" b="1" dirty="0" smtClean="0"/>
              <a:t> in execution rates</a:t>
            </a:r>
          </a:p>
          <a:p>
            <a:pPr lvl="2"/>
            <a:r>
              <a:rPr lang="en-US" sz="1600" i="1" dirty="0" smtClean="0"/>
              <a:t>error correction is not instantaneous</a:t>
            </a:r>
          </a:p>
          <a:p>
            <a:pPr lvl="2"/>
            <a:r>
              <a:rPr lang="en-US" sz="1600" i="1" dirty="0" smtClean="0"/>
              <a:t>And this will get WAY worse if we move towards software-based resilience</a:t>
            </a:r>
          </a:p>
          <a:p>
            <a:pPr lvl="1"/>
            <a:endParaRPr lang="en-US" sz="2000" dirty="0" smtClean="0"/>
          </a:p>
        </p:txBody>
      </p:sp>
      <p:pic>
        <p:nvPicPr>
          <p:cNvPr id="4" name="Picture 3"/>
          <p:cNvPicPr>
            <a:picLocks noChangeAspect="1"/>
          </p:cNvPicPr>
          <p:nvPr/>
        </p:nvPicPr>
        <p:blipFill>
          <a:blip r:embed="rId3"/>
          <a:stretch>
            <a:fillRect/>
          </a:stretch>
        </p:blipFill>
        <p:spPr>
          <a:xfrm>
            <a:off x="1398536" y="4267200"/>
            <a:ext cx="5822477" cy="2590800"/>
          </a:xfrm>
          <a:prstGeom prst="rect">
            <a:avLst/>
          </a:prstGeom>
        </p:spPr>
      </p:pic>
    </p:spTree>
    <p:extLst>
      <p:ext uri="{BB962C8B-B14F-4D97-AF65-F5344CB8AC3E}">
        <p14:creationId xmlns:p14="http://schemas.microsoft.com/office/powerpoint/2010/main" val="308192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257800"/>
          </a:xfrm>
        </p:spPr>
        <p:txBody>
          <a:bodyPr>
            <a:normAutofit fontScale="92500"/>
          </a:bodyPr>
          <a:lstStyle/>
          <a:p>
            <a:r>
              <a:rPr lang="en-US" sz="2800" b="1" dirty="0" smtClean="0"/>
              <a:t>Sources of performance heterogeneity increasing</a:t>
            </a:r>
          </a:p>
          <a:p>
            <a:pPr lvl="1"/>
            <a:r>
              <a:rPr lang="en-US" sz="2400" dirty="0" smtClean="0"/>
              <a:t>Heterogeneous architectures (accelerator)</a:t>
            </a:r>
          </a:p>
          <a:p>
            <a:pPr lvl="1"/>
            <a:r>
              <a:rPr lang="en-US" sz="2400" dirty="0" smtClean="0"/>
              <a:t>Thermal throttling</a:t>
            </a:r>
          </a:p>
          <a:p>
            <a:pPr lvl="1"/>
            <a:r>
              <a:rPr lang="en-US" sz="2400" dirty="0" smtClean="0"/>
              <a:t>Performance heterogeneity due to transient error recovery</a:t>
            </a:r>
          </a:p>
          <a:p>
            <a:pPr>
              <a:buNone/>
            </a:pPr>
            <a:endParaRPr lang="en-US" sz="2800" dirty="0" smtClean="0"/>
          </a:p>
          <a:p>
            <a:r>
              <a:rPr lang="en-US" sz="2800" b="1" dirty="0" smtClean="0"/>
              <a:t>Current Bulk Synchronous Model not up to task</a:t>
            </a:r>
            <a:endParaRPr lang="en-US" sz="2400" b="1" dirty="0" smtClean="0"/>
          </a:p>
          <a:p>
            <a:pPr lvl="1"/>
            <a:r>
              <a:rPr lang="en-US" sz="2400" dirty="0" smtClean="0"/>
              <a:t>Current focus is on removing sources of performance variation (jitter), is increasingly impractical</a:t>
            </a:r>
          </a:p>
          <a:p>
            <a:pPr lvl="1"/>
            <a:r>
              <a:rPr lang="en-US" sz="2400" dirty="0" smtClean="0"/>
              <a:t>Huge costs in power/complexity/performance to extend the life of a purely bulk synchronous model</a:t>
            </a:r>
            <a:endParaRPr lang="en-US" sz="2400" b="1" i="1" dirty="0" smtClean="0">
              <a:solidFill>
                <a:srgbClr val="FF0000"/>
              </a:solidFill>
            </a:endParaRPr>
          </a:p>
          <a:p>
            <a:pPr lvl="1"/>
            <a:endParaRPr lang="en-US" sz="2400" dirty="0" smtClean="0"/>
          </a:p>
          <a:p>
            <a:pPr>
              <a:buNone/>
            </a:pPr>
            <a:r>
              <a:rPr lang="en-US" b="1" i="1" dirty="0" smtClean="0">
                <a:solidFill>
                  <a:srgbClr val="800000"/>
                </a:solidFill>
              </a:rPr>
              <a:t>Embrace performance heterogeneity:  Study use of asynchronous computational models (e.g. SWARM, HPX, and other concepts from 1980s)</a:t>
            </a:r>
          </a:p>
        </p:txBody>
      </p:sp>
      <p:sp>
        <p:nvSpPr>
          <p:cNvPr id="5" name="Title 4"/>
          <p:cNvSpPr>
            <a:spLocks noGrp="1"/>
          </p:cNvSpPr>
          <p:nvPr>
            <p:ph type="title"/>
          </p:nvPr>
        </p:nvSpPr>
        <p:spPr>
          <a:xfrm>
            <a:off x="228600" y="172135"/>
            <a:ext cx="8686800" cy="646331"/>
          </a:xfrm>
        </p:spPr>
        <p:txBody>
          <a:bodyPr/>
          <a:lstStyle/>
          <a:p>
            <a:r>
              <a:rPr lang="en-US" sz="3600" b="1" dirty="0" smtClean="0"/>
              <a:t>Conclusions on Heterogeneity</a:t>
            </a:r>
            <a:endParaRPr lang="en-US" sz="3600" b="1" dirty="0"/>
          </a:p>
        </p:txBody>
      </p:sp>
    </p:spTree>
    <p:extLst>
      <p:ext uri="{BB962C8B-B14F-4D97-AF65-F5344CB8AC3E}">
        <p14:creationId xmlns:p14="http://schemas.microsoft.com/office/powerpoint/2010/main" val="2325385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effectLst>
                  <a:outerShdw blurRad="50800" dist="38100" dir="2700000">
                    <a:srgbClr val="000000">
                      <a:alpha val="43000"/>
                    </a:srgbClr>
                  </a:outerShdw>
                </a:effectLst>
              </a:rPr>
              <a:t>Why Wait for </a:t>
            </a:r>
            <a:r>
              <a:rPr lang="en-US" b="1" dirty="0" err="1" smtClean="0">
                <a:effectLst>
                  <a:outerShdw blurRad="50800" dist="38100" dir="2700000">
                    <a:srgbClr val="000000">
                      <a:alpha val="43000"/>
                    </a:srgbClr>
                  </a:outerShdw>
                </a:effectLst>
              </a:rPr>
              <a:t>Exascale</a:t>
            </a:r>
            <a:r>
              <a:rPr lang="en-US" b="1" dirty="0" smtClean="0">
                <a:effectLst>
                  <a:outerShdw blurRad="50800" dist="38100" dir="2700000">
                    <a:srgbClr val="000000">
                      <a:alpha val="43000"/>
                    </a:srgbClr>
                  </a:outerShdw>
                </a:effectLst>
              </a:rPr>
              <a:t/>
            </a:r>
            <a:br>
              <a:rPr lang="en-US" b="1" dirty="0" smtClean="0">
                <a:effectLst>
                  <a:outerShdw blurRad="50800" dist="38100" dir="2700000">
                    <a:srgbClr val="000000">
                      <a:alpha val="43000"/>
                    </a:srgbClr>
                  </a:outerShdw>
                </a:effectLst>
              </a:rPr>
            </a:br>
            <a:r>
              <a:rPr lang="en-US" dirty="0" smtClean="0">
                <a:effectLst>
                  <a:outerShdw blurRad="50800" dist="38100" dir="2700000">
                    <a:srgbClr val="000000">
                      <a:alpha val="43000"/>
                    </a:srgbClr>
                  </a:outerShdw>
                </a:effectLst>
              </a:rPr>
              <a:t>everything is breaking NOW!</a:t>
            </a:r>
            <a:endParaRPr lang="en-US" b="1" dirty="0">
              <a:effectLst>
                <a:outerShdw blurRad="50800" dist="38100" dir="2700000">
                  <a:srgbClr val="000000">
                    <a:alpha val="43000"/>
                  </a:srgbClr>
                </a:outerShdw>
              </a:effectLst>
            </a:endParaRPr>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70121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and Clock Inflection Point in 2004</a:t>
            </a:r>
            <a:endParaRPr lang="en-US" dirty="0"/>
          </a:p>
        </p:txBody>
      </p:sp>
      <p:pic>
        <p:nvPicPr>
          <p:cNvPr id="4" name="Content Placeholder 3" descr="cise-power-clock.eps"/>
          <p:cNvPicPr>
            <a:picLocks noGrp="1" noChangeAspect="1"/>
          </p:cNvPicPr>
          <p:nvPr>
            <p:ph idx="1"/>
          </p:nvPr>
        </p:nvPicPr>
        <p:blipFill>
          <a:blip r:embed="rId2"/>
          <a:srcRect l="-9267" r="-9267"/>
          <a:stretch>
            <a:fillRect/>
          </a:stretch>
        </p:blipFill>
        <p:spPr>
          <a:xfrm>
            <a:off x="-18077" y="1241267"/>
            <a:ext cx="9063410" cy="5055802"/>
          </a:xfrm>
        </p:spPr>
      </p:pic>
      <p:sp>
        <p:nvSpPr>
          <p:cNvPr id="6" name="TextBox 5"/>
          <p:cNvSpPr txBox="1"/>
          <p:nvPr/>
        </p:nvSpPr>
        <p:spPr>
          <a:xfrm>
            <a:off x="857250" y="6488827"/>
            <a:ext cx="2437816" cy="246221"/>
          </a:xfrm>
          <a:prstGeom prst="rect">
            <a:avLst/>
          </a:prstGeom>
        </p:spPr>
        <p:txBody>
          <a:bodyPr wrap="none" rtlCol="0">
            <a:spAutoFit/>
          </a:bodyPr>
          <a:lstStyle/>
          <a:p>
            <a:pPr defTabSz="914400" eaLnBrk="0" fontAlgn="base" hangingPunct="0">
              <a:spcBef>
                <a:spcPct val="0"/>
              </a:spcBef>
              <a:spcAft>
                <a:spcPct val="0"/>
              </a:spcAft>
            </a:pPr>
            <a:r>
              <a:rPr lang="en-US" sz="1000" b="1" i="1" dirty="0" smtClean="0">
                <a:solidFill>
                  <a:srgbClr val="000000"/>
                </a:solidFill>
                <a:latin typeface="Arial"/>
                <a:cs typeface="Arial"/>
              </a:rPr>
              <a:t>Source: </a:t>
            </a:r>
            <a:r>
              <a:rPr lang="en-US" sz="1000" b="1" i="1" dirty="0" err="1" smtClean="0">
                <a:solidFill>
                  <a:srgbClr val="000000"/>
                </a:solidFill>
                <a:latin typeface="Arial"/>
                <a:cs typeface="Arial"/>
              </a:rPr>
              <a:t>Kogge</a:t>
            </a:r>
            <a:r>
              <a:rPr lang="en-US" sz="1000" b="1" i="1" dirty="0" smtClean="0">
                <a:solidFill>
                  <a:srgbClr val="000000"/>
                </a:solidFill>
                <a:latin typeface="Arial"/>
                <a:cs typeface="Arial"/>
              </a:rPr>
              <a:t> and </a:t>
            </a:r>
            <a:r>
              <a:rPr lang="en-US" sz="1000" b="1" i="1" dirty="0" err="1" smtClean="0">
                <a:solidFill>
                  <a:srgbClr val="000000"/>
                </a:solidFill>
                <a:latin typeface="Arial"/>
                <a:cs typeface="Arial"/>
              </a:rPr>
              <a:t>Shalf</a:t>
            </a:r>
            <a:r>
              <a:rPr lang="en-US" sz="1000" b="1" i="1" dirty="0" smtClean="0">
                <a:solidFill>
                  <a:srgbClr val="000000"/>
                </a:solidFill>
                <a:latin typeface="Arial"/>
                <a:cs typeface="Arial"/>
              </a:rPr>
              <a:t>, IEEE CISE</a:t>
            </a:r>
          </a:p>
        </p:txBody>
      </p:sp>
    </p:spTree>
    <p:extLst>
      <p:ext uri="{BB962C8B-B14F-4D97-AF65-F5344CB8AC3E}">
        <p14:creationId xmlns:p14="http://schemas.microsoft.com/office/powerpoint/2010/main" val="2580978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End of the World as We Know It!</a:t>
            </a:r>
            <a:endParaRPr lang="en-US" dirty="0"/>
          </a:p>
        </p:txBody>
      </p:sp>
      <p:pic>
        <p:nvPicPr>
          <p:cNvPr id="6" name="Picture 5" descr="cagr-summary.eps"/>
          <p:cNvPicPr>
            <a:picLocks noChangeAspect="1"/>
          </p:cNvPicPr>
          <p:nvPr/>
        </p:nvPicPr>
        <p:blipFill>
          <a:blip r:embed="rId2"/>
          <a:stretch>
            <a:fillRect/>
          </a:stretch>
        </p:blipFill>
        <p:spPr>
          <a:xfrm>
            <a:off x="676967" y="1140709"/>
            <a:ext cx="7828166" cy="5145787"/>
          </a:xfrm>
          <a:prstGeom prst="rect">
            <a:avLst/>
          </a:prstGeom>
        </p:spPr>
      </p:pic>
      <p:sp>
        <p:nvSpPr>
          <p:cNvPr id="4" name="TextBox 3"/>
          <p:cNvSpPr txBox="1"/>
          <p:nvPr/>
        </p:nvSpPr>
        <p:spPr>
          <a:xfrm>
            <a:off x="857250" y="6488827"/>
            <a:ext cx="2437816" cy="246221"/>
          </a:xfrm>
          <a:prstGeom prst="rect">
            <a:avLst/>
          </a:prstGeom>
        </p:spPr>
        <p:txBody>
          <a:bodyPr wrap="none" rtlCol="0">
            <a:spAutoFit/>
          </a:bodyPr>
          <a:lstStyle/>
          <a:p>
            <a:pPr defTabSz="914400" eaLnBrk="0" fontAlgn="base" hangingPunct="0">
              <a:spcBef>
                <a:spcPct val="0"/>
              </a:spcBef>
              <a:spcAft>
                <a:spcPct val="0"/>
              </a:spcAft>
            </a:pPr>
            <a:r>
              <a:rPr lang="en-US" sz="1000" b="1" i="1" dirty="0" smtClean="0">
                <a:solidFill>
                  <a:srgbClr val="000000"/>
                </a:solidFill>
                <a:latin typeface="Arial"/>
                <a:cs typeface="Arial"/>
              </a:rPr>
              <a:t>Source: </a:t>
            </a:r>
            <a:r>
              <a:rPr lang="en-US" sz="1000" b="1" i="1" dirty="0" err="1" smtClean="0">
                <a:solidFill>
                  <a:srgbClr val="000000"/>
                </a:solidFill>
                <a:latin typeface="Arial"/>
                <a:cs typeface="Arial"/>
              </a:rPr>
              <a:t>Kogge</a:t>
            </a:r>
            <a:r>
              <a:rPr lang="en-US" sz="1000" b="1" i="1" dirty="0" smtClean="0">
                <a:solidFill>
                  <a:srgbClr val="000000"/>
                </a:solidFill>
                <a:latin typeface="Arial"/>
                <a:cs typeface="Arial"/>
              </a:rPr>
              <a:t> and </a:t>
            </a:r>
            <a:r>
              <a:rPr lang="en-US" sz="1000" b="1" i="1" dirty="0" err="1" smtClean="0">
                <a:solidFill>
                  <a:srgbClr val="000000"/>
                </a:solidFill>
                <a:latin typeface="Arial"/>
                <a:cs typeface="Arial"/>
              </a:rPr>
              <a:t>Shalf</a:t>
            </a:r>
            <a:r>
              <a:rPr lang="en-US" sz="1000" b="1" i="1" dirty="0" smtClean="0">
                <a:solidFill>
                  <a:srgbClr val="000000"/>
                </a:solidFill>
                <a:latin typeface="Arial"/>
                <a:cs typeface="Arial"/>
              </a:rPr>
              <a:t>, IEEE CISE</a:t>
            </a:r>
          </a:p>
        </p:txBody>
      </p:sp>
      <p:sp>
        <p:nvSpPr>
          <p:cNvPr id="5" name="TextBox 4"/>
          <p:cNvSpPr txBox="1"/>
          <p:nvPr/>
        </p:nvSpPr>
        <p:spPr>
          <a:xfrm>
            <a:off x="3647161" y="860036"/>
            <a:ext cx="1849585" cy="338554"/>
          </a:xfrm>
          <a:prstGeom prst="rect">
            <a:avLst/>
          </a:prstGeom>
          <a:noFill/>
        </p:spPr>
        <p:txBody>
          <a:bodyPr wrap="none" rtlCol="0">
            <a:spAutoFit/>
          </a:bodyPr>
          <a:lstStyle/>
          <a:p>
            <a:pPr algn="ctr"/>
            <a:r>
              <a:rPr lang="en-US" sz="1600" b="1" dirty="0" smtClean="0">
                <a:solidFill>
                  <a:srgbClr val="1A4171"/>
                </a:solidFill>
              </a:rPr>
              <a:t>Summary Trends</a:t>
            </a:r>
            <a:endParaRPr lang="en-US" sz="1600" b="1" dirty="0">
              <a:solidFill>
                <a:srgbClr val="1A4171"/>
              </a:solidFill>
            </a:endParaRPr>
          </a:p>
        </p:txBody>
      </p:sp>
    </p:spTree>
    <p:extLst>
      <p:ext uri="{BB962C8B-B14F-4D97-AF65-F5344CB8AC3E}">
        <p14:creationId xmlns:p14="http://schemas.microsoft.com/office/powerpoint/2010/main" val="33997444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410200"/>
          </a:xfrm>
        </p:spPr>
        <p:txBody>
          <a:bodyPr>
            <a:normAutofit lnSpcReduction="10000"/>
          </a:bodyPr>
          <a:lstStyle/>
          <a:p>
            <a:r>
              <a:rPr lang="en-US" b="1" dirty="0" smtClean="0"/>
              <a:t>The changes we are concerned about are underway NOW</a:t>
            </a:r>
          </a:p>
          <a:p>
            <a:endParaRPr lang="en-US" dirty="0" smtClean="0"/>
          </a:p>
          <a:p>
            <a:r>
              <a:rPr lang="en-US" b="1" dirty="0" smtClean="0"/>
              <a:t>Specifics of </a:t>
            </a:r>
            <a:r>
              <a:rPr lang="en-US" b="1" dirty="0" err="1" smtClean="0"/>
              <a:t>exascale</a:t>
            </a:r>
            <a:r>
              <a:rPr lang="en-US" b="1" dirty="0" smtClean="0"/>
              <a:t> machine are not as important as the design TRENDS </a:t>
            </a:r>
          </a:p>
          <a:p>
            <a:endParaRPr lang="en-US" dirty="0" smtClean="0"/>
          </a:p>
          <a:p>
            <a:r>
              <a:rPr lang="en-US" b="1" dirty="0" smtClean="0"/>
              <a:t>Focus on the </a:t>
            </a:r>
            <a:r>
              <a:rPr lang="en-US" b="1" i="1" dirty="0" smtClean="0">
                <a:solidFill>
                  <a:srgbClr val="FF0000"/>
                </a:solidFill>
              </a:rPr>
              <a:t>first derivative </a:t>
            </a:r>
            <a:r>
              <a:rPr lang="en-US" b="1" dirty="0" smtClean="0"/>
              <a:t>of change rather than the target point design</a:t>
            </a:r>
          </a:p>
          <a:p>
            <a:pPr lvl="1"/>
            <a:r>
              <a:rPr lang="en-US" dirty="0" smtClean="0"/>
              <a:t>If you focus on target design, then it will create a brittle non-performance-portable solution</a:t>
            </a:r>
          </a:p>
          <a:p>
            <a:pPr lvl="1"/>
            <a:r>
              <a:rPr lang="en-US" dirty="0" smtClean="0"/>
              <a:t>Performance portability SHOULD be the right metric (how little code to change between generations of machines)</a:t>
            </a:r>
          </a:p>
          <a:p>
            <a:pPr lvl="1"/>
            <a:r>
              <a:rPr lang="en-US" i="1" dirty="0" smtClean="0"/>
              <a:t>Architectural Simulation helps us with sensitivity analysis and extrapolation</a:t>
            </a:r>
          </a:p>
          <a:p>
            <a:endParaRPr lang="en-US" b="1" dirty="0" smtClean="0"/>
          </a:p>
          <a:p>
            <a:r>
              <a:rPr lang="en-US" b="1" dirty="0" smtClean="0"/>
              <a:t>To this end, we should concentrate on what hardware abstractions correctly minimize the impact of these design trends</a:t>
            </a:r>
          </a:p>
          <a:p>
            <a:pPr lvl="1"/>
            <a:r>
              <a:rPr lang="en-US" dirty="0" smtClean="0"/>
              <a:t>How do I make # cores seemingly go away? (or scale without intervention)</a:t>
            </a:r>
          </a:p>
          <a:p>
            <a:pPr lvl="1"/>
            <a:r>
              <a:rPr lang="en-US" dirty="0" smtClean="0"/>
              <a:t>How do I express communication costs in a way that makes it easier to reason about data placement/locality without being pinned down to the specifics of one machine</a:t>
            </a:r>
          </a:p>
        </p:txBody>
      </p:sp>
      <p:sp>
        <p:nvSpPr>
          <p:cNvPr id="3" name="Title 2"/>
          <p:cNvSpPr>
            <a:spLocks noGrp="1"/>
          </p:cNvSpPr>
          <p:nvPr>
            <p:ph type="title"/>
          </p:nvPr>
        </p:nvSpPr>
        <p:spPr>
          <a:xfrm>
            <a:off x="457200" y="141356"/>
            <a:ext cx="8229600" cy="707886"/>
          </a:xfrm>
        </p:spPr>
        <p:txBody>
          <a:bodyPr/>
          <a:lstStyle/>
          <a:p>
            <a:r>
              <a:rPr lang="en-US" sz="4000" b="1" dirty="0" smtClean="0"/>
              <a:t>Why Wait for </a:t>
            </a:r>
            <a:r>
              <a:rPr lang="en-US" sz="4000" b="1" dirty="0" err="1" smtClean="0"/>
              <a:t>Exascale</a:t>
            </a:r>
            <a:r>
              <a:rPr lang="en-US" sz="4000" b="1" dirty="0" smtClean="0"/>
              <a:t> Machine?</a:t>
            </a:r>
            <a:endParaRPr lang="en-US" sz="4000" b="1" dirty="0"/>
          </a:p>
        </p:txBody>
      </p:sp>
    </p:spTree>
    <p:extLst>
      <p:ext uri="{BB962C8B-B14F-4D97-AF65-F5344CB8AC3E}">
        <p14:creationId xmlns:p14="http://schemas.microsoft.com/office/powerpoint/2010/main" val="363703819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0" y="60960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ontent Placeholder 132"/>
          <p:cNvSpPr>
            <a:spLocks noGrp="1"/>
          </p:cNvSpPr>
          <p:nvPr>
            <p:ph idx="1"/>
          </p:nvPr>
        </p:nvSpPr>
        <p:spPr>
          <a:xfrm>
            <a:off x="762000" y="1143000"/>
            <a:ext cx="8001000" cy="5257800"/>
          </a:xfrm>
        </p:spPr>
        <p:txBody>
          <a:bodyPr>
            <a:noAutofit/>
          </a:bodyPr>
          <a:lstStyle/>
          <a:p>
            <a:pPr marL="0" indent="0">
              <a:buNone/>
            </a:pPr>
            <a:r>
              <a:rPr lang="en-US" sz="2400" b="1" dirty="0" smtClean="0">
                <a:solidFill>
                  <a:schemeClr val="tx1"/>
                </a:solidFill>
              </a:rPr>
              <a:t>Programming model IS, and SHOULD BE a proper reflection of the underlying machine architecture</a:t>
            </a:r>
          </a:p>
          <a:p>
            <a:pPr marL="0" indent="0">
              <a:buNone/>
            </a:pPr>
            <a:endParaRPr lang="en-US" sz="2400" dirty="0" smtClean="0">
              <a:solidFill>
                <a:schemeClr val="tx1"/>
              </a:solidFill>
            </a:endParaRPr>
          </a:p>
          <a:p>
            <a:pPr marL="0" indent="0">
              <a:buNone/>
            </a:pPr>
            <a:r>
              <a:rPr lang="en-US" sz="2400" b="1" dirty="0" smtClean="0">
                <a:solidFill>
                  <a:schemeClr val="tx1"/>
                </a:solidFill>
              </a:rPr>
              <a:t>Machine attributes are parameterized</a:t>
            </a:r>
          </a:p>
          <a:p>
            <a:pPr marL="400050" lvl="1" indent="0"/>
            <a:r>
              <a:rPr lang="en-US" sz="1800" dirty="0" smtClean="0">
                <a:solidFill>
                  <a:srgbClr val="000090"/>
                </a:solidFill>
              </a:rPr>
              <a:t>Changes with each generation of machine and between different vendor implementations</a:t>
            </a:r>
          </a:p>
          <a:p>
            <a:pPr marL="400050" lvl="1" indent="0"/>
            <a:r>
              <a:rPr lang="en-US" sz="1800" dirty="0" err="1" smtClean="0">
                <a:solidFill>
                  <a:srgbClr val="000090"/>
                </a:solidFill>
              </a:rPr>
              <a:t>Pmodel</a:t>
            </a:r>
            <a:r>
              <a:rPr lang="en-US" sz="1800" dirty="0" smtClean="0">
                <a:solidFill>
                  <a:srgbClr val="000090"/>
                </a:solidFill>
              </a:rPr>
              <a:t> should target the parameterized attributes</a:t>
            </a:r>
          </a:p>
          <a:p>
            <a:pPr marL="0" indent="0">
              <a:lnSpc>
                <a:spcPct val="80000"/>
              </a:lnSpc>
              <a:buNone/>
            </a:pPr>
            <a:endParaRPr lang="en-US" sz="2400" dirty="0" smtClean="0">
              <a:solidFill>
                <a:schemeClr val="tx1"/>
              </a:solidFill>
            </a:endParaRPr>
          </a:p>
          <a:p>
            <a:pPr marL="0" indent="0">
              <a:lnSpc>
                <a:spcPct val="80000"/>
              </a:lnSpc>
              <a:buNone/>
            </a:pPr>
            <a:r>
              <a:rPr lang="en-US" sz="2400" b="1" dirty="0" smtClean="0">
                <a:solidFill>
                  <a:schemeClr val="tx1"/>
                </a:solidFill>
              </a:rPr>
              <a:t>For each parameterized machine attribute</a:t>
            </a:r>
          </a:p>
          <a:p>
            <a:pPr marL="307682" indent="-307682">
              <a:lnSpc>
                <a:spcPct val="80000"/>
              </a:lnSpc>
              <a:buFont typeface="Arial"/>
              <a:buChar char="•"/>
            </a:pPr>
            <a:r>
              <a:rPr lang="en-US" sz="2000" dirty="0" smtClean="0"/>
              <a:t>Ignore it: </a:t>
            </a:r>
            <a:r>
              <a:rPr lang="en-US" sz="2000" b="0" dirty="0" smtClean="0"/>
              <a:t>If ignoring it has no serious power/performance consequences</a:t>
            </a:r>
          </a:p>
          <a:p>
            <a:pPr marL="307682" indent="-307682">
              <a:lnSpc>
                <a:spcPct val="80000"/>
              </a:lnSpc>
              <a:buFont typeface="Arial"/>
              <a:buChar char="•"/>
            </a:pPr>
            <a:r>
              <a:rPr lang="en-US" sz="2000" dirty="0" smtClean="0"/>
              <a:t>Abstract it (</a:t>
            </a:r>
            <a:r>
              <a:rPr lang="en-US" sz="2000" i="1" dirty="0" err="1" smtClean="0"/>
              <a:t>virtualize</a:t>
            </a:r>
            <a:r>
              <a:rPr lang="en-US" sz="2000" dirty="0" smtClean="0"/>
              <a:t>): </a:t>
            </a:r>
            <a:r>
              <a:rPr lang="en-US" sz="2000" b="0" dirty="0" smtClean="0"/>
              <a:t>If it is well enough understood to support an automated mechanism to optimize layout or schedule</a:t>
            </a:r>
          </a:p>
          <a:p>
            <a:pPr marL="307682" indent="-307682">
              <a:lnSpc>
                <a:spcPct val="80000"/>
              </a:lnSpc>
              <a:buFont typeface="Arial"/>
              <a:buChar char="•"/>
            </a:pPr>
            <a:r>
              <a:rPr lang="en-US" sz="2000" dirty="0" smtClean="0"/>
              <a:t>Expose it (</a:t>
            </a:r>
            <a:r>
              <a:rPr lang="en-US" sz="2000" i="1" dirty="0" err="1" smtClean="0"/>
              <a:t>unvirtualize</a:t>
            </a:r>
            <a:r>
              <a:rPr lang="en-US" sz="2000" dirty="0" smtClean="0"/>
              <a:t>): </a:t>
            </a:r>
            <a:r>
              <a:rPr lang="en-US" sz="2000" b="0" dirty="0" smtClean="0"/>
              <a:t>If there is not a clear automated way of make decisions</a:t>
            </a:r>
          </a:p>
          <a:p>
            <a:pPr marL="0" indent="0" algn="ctr">
              <a:buNone/>
            </a:pPr>
            <a:endParaRPr lang="en-US" sz="2000" dirty="0"/>
          </a:p>
        </p:txBody>
      </p:sp>
      <p:sp>
        <p:nvSpPr>
          <p:cNvPr id="4" name="Title 3"/>
          <p:cNvSpPr>
            <a:spLocks noGrp="1"/>
          </p:cNvSpPr>
          <p:nvPr>
            <p:ph type="title"/>
          </p:nvPr>
        </p:nvSpPr>
        <p:spPr>
          <a:xfrm>
            <a:off x="914400" y="110579"/>
            <a:ext cx="4648200" cy="769441"/>
          </a:xfrm>
        </p:spPr>
        <p:txBody>
          <a:bodyPr>
            <a:noAutofit/>
          </a:bodyPr>
          <a:lstStyle/>
          <a:p>
            <a:r>
              <a:rPr lang="en-US" sz="2800" b="1" dirty="0" smtClean="0">
                <a:effectLst>
                  <a:outerShdw blurRad="50800" dist="38100" dir="2700000">
                    <a:srgbClr val="000000">
                      <a:alpha val="43000"/>
                    </a:srgbClr>
                  </a:outerShdw>
                </a:effectLst>
              </a:rPr>
              <a:t>Remember the Abstract Machine Model</a:t>
            </a:r>
            <a:endParaRPr lang="en-US" sz="2800" b="1" dirty="0"/>
          </a:p>
        </p:txBody>
      </p:sp>
      <p:pic>
        <p:nvPicPr>
          <p:cNvPr id="143" name="Picture 142"/>
          <p:cNvPicPr>
            <a:picLocks noChangeAspect="1"/>
          </p:cNvPicPr>
          <p:nvPr/>
        </p:nvPicPr>
        <p:blipFill>
          <a:blip r:embed="rId2"/>
          <a:stretch>
            <a:fillRect/>
          </a:stretch>
        </p:blipFill>
        <p:spPr>
          <a:xfrm>
            <a:off x="5765250" y="1"/>
            <a:ext cx="2997750" cy="914399"/>
          </a:xfrm>
          <a:prstGeom prst="rect">
            <a:avLst/>
          </a:prstGeom>
        </p:spPr>
      </p:pic>
    </p:spTree>
    <p:extLst>
      <p:ext uri="{BB962C8B-B14F-4D97-AF65-F5344CB8AC3E}">
        <p14:creationId xmlns:p14="http://schemas.microsoft.com/office/powerpoint/2010/main" val="3219712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5193" y="1006821"/>
            <a:ext cx="7313613" cy="5180619"/>
          </a:xfrm>
        </p:spPr>
        <p:txBody>
          <a:bodyPr>
            <a:normAutofit fontScale="85000" lnSpcReduction="20000"/>
          </a:bodyPr>
          <a:lstStyle/>
          <a:p>
            <a:r>
              <a:rPr lang="en-US" sz="2000" b="1" dirty="0" smtClean="0"/>
              <a:t>Data layout (currently, make it more expressive)</a:t>
            </a:r>
          </a:p>
          <a:p>
            <a:pPr lvl="1"/>
            <a:r>
              <a:rPr lang="en-US" sz="1800" dirty="0" smtClean="0"/>
              <a:t>Need to support hierarchical data layout that closer matches architecture</a:t>
            </a:r>
          </a:p>
          <a:p>
            <a:pPr lvl="1"/>
            <a:r>
              <a:rPr lang="en-US" sz="1800" dirty="0" smtClean="0"/>
              <a:t>Automated method to select optimal layout is elusive, but type-system can support minimally invasive user selection of layout</a:t>
            </a:r>
          </a:p>
          <a:p>
            <a:r>
              <a:rPr lang="en-US" sz="2000" b="1" dirty="0" smtClean="0"/>
              <a:t>Horizontal locality management (</a:t>
            </a:r>
            <a:r>
              <a:rPr lang="en-US" sz="2000" b="1" dirty="0" err="1" smtClean="0"/>
              <a:t>virtualize</a:t>
            </a:r>
            <a:r>
              <a:rPr lang="en-US" sz="2000" b="1" dirty="0" smtClean="0"/>
              <a:t>)</a:t>
            </a:r>
          </a:p>
          <a:p>
            <a:pPr lvl="1"/>
            <a:r>
              <a:rPr lang="en-US" sz="1600" dirty="0" smtClean="0"/>
              <a:t>Flexibly use message queues and global address space</a:t>
            </a:r>
          </a:p>
          <a:p>
            <a:pPr lvl="1"/>
            <a:r>
              <a:rPr lang="en-US" sz="1600" dirty="0" smtClean="0"/>
              <a:t>Give intelligent runtime tools to dynamically compute cost of data movement</a:t>
            </a:r>
          </a:p>
          <a:p>
            <a:r>
              <a:rPr lang="en-US" sz="2000" b="1" dirty="0" smtClean="0"/>
              <a:t>Vertical data locality management (make more expressive)</a:t>
            </a:r>
          </a:p>
          <a:p>
            <a:pPr lvl="1"/>
            <a:r>
              <a:rPr lang="en-US" sz="1600" dirty="0" smtClean="0"/>
              <a:t>Need good abstraction for software managed memory</a:t>
            </a:r>
          </a:p>
          <a:p>
            <a:pPr lvl="1"/>
            <a:r>
              <a:rPr lang="en-US" sz="1600" dirty="0" smtClean="0"/>
              <a:t>Malleable memories (allow us to sit on fence while awaiting good abstraction)</a:t>
            </a:r>
          </a:p>
          <a:p>
            <a:r>
              <a:rPr lang="en-US" sz="2000" b="1" dirty="0" smtClean="0"/>
              <a:t>Heterogeneity (</a:t>
            </a:r>
            <a:r>
              <a:rPr lang="en-US" sz="2000" b="1" dirty="0" err="1" smtClean="0"/>
              <a:t>virtualize</a:t>
            </a:r>
            <a:r>
              <a:rPr lang="en-US" sz="2000" b="1" dirty="0" smtClean="0"/>
              <a:t>)</a:t>
            </a:r>
          </a:p>
          <a:p>
            <a:pPr lvl="1"/>
            <a:r>
              <a:rPr lang="en-US" sz="1600" dirty="0" smtClean="0"/>
              <a:t>Its going to be there whether you want it or not</a:t>
            </a:r>
          </a:p>
          <a:p>
            <a:pPr lvl="1"/>
            <a:r>
              <a:rPr lang="en-US" sz="1600" dirty="0" smtClean="0"/>
              <a:t>Pushes us towards </a:t>
            </a:r>
            <a:r>
              <a:rPr lang="en-US" sz="1600" dirty="0" err="1" smtClean="0"/>
              <a:t>async</a:t>
            </a:r>
            <a:r>
              <a:rPr lang="en-US" sz="1600" dirty="0" smtClean="0"/>
              <a:t> model for computation (post-SPMD)</a:t>
            </a:r>
            <a:endParaRPr lang="en-US" sz="2000" dirty="0" smtClean="0"/>
          </a:p>
          <a:p>
            <a:r>
              <a:rPr lang="en-US" sz="2000" b="1" dirty="0" smtClean="0"/>
              <a:t>Parallelism (</a:t>
            </a:r>
            <a:r>
              <a:rPr lang="en-US" sz="2000" b="1" dirty="0" err="1" smtClean="0"/>
              <a:t>virtualize</a:t>
            </a:r>
            <a:r>
              <a:rPr lang="en-US" sz="2000" b="1" dirty="0" smtClean="0"/>
              <a:t>)</a:t>
            </a:r>
          </a:p>
          <a:p>
            <a:pPr lvl="1"/>
            <a:r>
              <a:rPr lang="en-US" sz="1800" dirty="0" smtClean="0"/>
              <a:t>Need abstraction to </a:t>
            </a:r>
            <a:r>
              <a:rPr lang="en-US" sz="1800" dirty="0" err="1" smtClean="0"/>
              <a:t>virtualize</a:t>
            </a:r>
            <a:r>
              <a:rPr lang="en-US" sz="1800" dirty="0" smtClean="0"/>
              <a:t> # processors (but must be cognizant of layout)</a:t>
            </a:r>
          </a:p>
          <a:p>
            <a:pPr lvl="1"/>
            <a:r>
              <a:rPr lang="en-US" sz="1800" dirty="0" smtClean="0"/>
              <a:t>For synchronous model (or sections of code) locality-aware iterators or loops enable implicit binding of work to local data.</a:t>
            </a:r>
          </a:p>
          <a:p>
            <a:pPr lvl="1"/>
            <a:r>
              <a:rPr lang="en-US" sz="1800" dirty="0" smtClean="0"/>
              <a:t>For </a:t>
            </a:r>
            <a:r>
              <a:rPr lang="en-US" sz="1800" dirty="0" err="1" smtClean="0"/>
              <a:t>async</a:t>
            </a:r>
            <a:r>
              <a:rPr lang="en-US" sz="1800" dirty="0" smtClean="0"/>
              <a:t> codes, need to go to functional model to get implicit parallelism</a:t>
            </a:r>
          </a:p>
          <a:p>
            <a:pPr lvl="2"/>
            <a:r>
              <a:rPr lang="en-US" sz="1600" dirty="0" smtClean="0"/>
              <a:t>Helps with scheduling</a:t>
            </a:r>
          </a:p>
          <a:p>
            <a:pPr lvl="2"/>
            <a:r>
              <a:rPr lang="en-US" sz="1600" dirty="0" smtClean="0"/>
              <a:t>Does not solve data layout problem</a:t>
            </a:r>
          </a:p>
        </p:txBody>
      </p:sp>
      <p:sp>
        <p:nvSpPr>
          <p:cNvPr id="3" name="Title 2"/>
          <p:cNvSpPr>
            <a:spLocks noGrp="1"/>
          </p:cNvSpPr>
          <p:nvPr>
            <p:ph type="title"/>
          </p:nvPr>
        </p:nvSpPr>
        <p:spPr/>
        <p:txBody>
          <a:bodyPr/>
          <a:lstStyle/>
          <a:p>
            <a:r>
              <a:rPr lang="en-US" sz="3600" b="1" dirty="0" smtClean="0"/>
              <a:t>Conclusions</a:t>
            </a:r>
            <a:endParaRPr lang="en-US" sz="3600" b="1" dirty="0"/>
          </a:p>
        </p:txBody>
      </p:sp>
    </p:spTree>
    <p:extLst>
      <p:ext uri="{BB962C8B-B14F-4D97-AF65-F5344CB8AC3E}">
        <p14:creationId xmlns:p14="http://schemas.microsoft.com/office/powerpoint/2010/main" val="159707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 and the power costs will still be staggering</a:t>
            </a:r>
          </a:p>
        </p:txBody>
      </p:sp>
      <p:pic>
        <p:nvPicPr>
          <p:cNvPr id="1128451" name="Picture 3"/>
          <p:cNvPicPr>
            <a:picLocks noChangeAspect="1" noChangeArrowheads="1"/>
          </p:cNvPicPr>
          <p:nvPr/>
        </p:nvPicPr>
        <p:blipFill>
          <a:blip r:embed="rId3"/>
          <a:srcRect/>
          <a:stretch>
            <a:fillRect/>
          </a:stretch>
        </p:blipFill>
        <p:spPr bwMode="auto">
          <a:xfrm>
            <a:off x="287338" y="1149350"/>
            <a:ext cx="8334375" cy="4540250"/>
          </a:xfrm>
          <a:prstGeom prst="rect">
            <a:avLst/>
          </a:prstGeom>
          <a:noFill/>
          <a:ln w="9525">
            <a:noFill/>
            <a:miter lim="800000"/>
            <a:headEnd/>
            <a:tailEnd/>
          </a:ln>
          <a:effectLst/>
        </p:spPr>
      </p:pic>
      <p:sp>
        <p:nvSpPr>
          <p:cNvPr id="1128452" name="Text Box 4"/>
          <p:cNvSpPr txBox="1">
            <a:spLocks noChangeArrowheads="1"/>
          </p:cNvSpPr>
          <p:nvPr/>
        </p:nvSpPr>
        <p:spPr bwMode="auto">
          <a:xfrm>
            <a:off x="6959600" y="5435600"/>
            <a:ext cx="195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From Peter Kogge, DARPA Exascale Study</a:t>
            </a:r>
          </a:p>
        </p:txBody>
      </p:sp>
      <p:sp>
        <p:nvSpPr>
          <p:cNvPr id="5" name="TextBox 4"/>
          <p:cNvSpPr txBox="1"/>
          <p:nvPr/>
        </p:nvSpPr>
        <p:spPr>
          <a:xfrm>
            <a:off x="762000" y="5791200"/>
            <a:ext cx="7293734" cy="461665"/>
          </a:xfrm>
          <a:prstGeom prst="rect">
            <a:avLst/>
          </a:prstGeom>
          <a:noFill/>
        </p:spPr>
        <p:txBody>
          <a:bodyPr wrap="none" rtlCol="0">
            <a:spAutoFit/>
          </a:bodyPr>
          <a:lstStyle/>
          <a:p>
            <a:r>
              <a:rPr lang="en-US" sz="2400" b="1" i="1" dirty="0" smtClean="0">
                <a:solidFill>
                  <a:srgbClr val="FF0000"/>
                </a:solidFill>
              </a:rPr>
              <a:t>$1M per megawatt per year! (with CHEAP power)</a:t>
            </a:r>
            <a:endParaRPr lang="en-US" sz="2400" b="1" i="1" dirty="0">
              <a:solidFill>
                <a:srgbClr val="FF0000"/>
              </a:solidFill>
            </a:endParaRPr>
          </a:p>
        </p:txBody>
      </p:sp>
    </p:spTree>
    <p:extLst>
      <p:ext uri="{BB962C8B-B14F-4D97-AF65-F5344CB8AC3E}">
        <p14:creationId xmlns:p14="http://schemas.microsoft.com/office/powerpoint/2010/main" val="350244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BOARDS"/>
          <p:cNvPicPr>
            <a:picLocks noChangeAspect="1" noChangeArrowheads="1"/>
          </p:cNvPicPr>
          <p:nvPr/>
        </p:nvPicPr>
        <p:blipFill>
          <a:blip r:embed="rId2"/>
          <a:srcRect/>
          <a:stretch>
            <a:fillRect/>
          </a:stretch>
        </p:blipFill>
        <p:spPr bwMode="auto">
          <a:xfrm>
            <a:off x="200025" y="3494750"/>
            <a:ext cx="4106698" cy="2830084"/>
          </a:xfrm>
          <a:prstGeom prst="rect">
            <a:avLst/>
          </a:prstGeom>
          <a:noFill/>
          <a:ln w="25400">
            <a:noFill/>
            <a:miter lim="800000"/>
            <a:headEnd/>
            <a:tailEnd/>
          </a:ln>
        </p:spPr>
      </p:pic>
      <p:sp>
        <p:nvSpPr>
          <p:cNvPr id="2" name="Title 1"/>
          <p:cNvSpPr>
            <a:spLocks noGrp="1"/>
          </p:cNvSpPr>
          <p:nvPr>
            <p:ph type="title"/>
          </p:nvPr>
        </p:nvSpPr>
        <p:spPr>
          <a:xfrm>
            <a:off x="259421" y="76200"/>
            <a:ext cx="8816635" cy="769143"/>
          </a:xfrm>
        </p:spPr>
        <p:txBody>
          <a:bodyPr/>
          <a:lstStyle/>
          <a:p>
            <a:r>
              <a:rPr lang="en-US" sz="3200" dirty="0" smtClean="0"/>
              <a:t>Technology Challenges for the Next Decade</a:t>
            </a:r>
            <a:endParaRPr lang="en-US" sz="3200" dirty="0"/>
          </a:p>
        </p:txBody>
      </p:sp>
      <p:sp>
        <p:nvSpPr>
          <p:cNvPr id="3" name="Date Placeholder 2"/>
          <p:cNvSpPr>
            <a:spLocks noGrp="1"/>
          </p:cNvSpPr>
          <p:nvPr>
            <p:ph type="dt" sz="half" idx="4294967295"/>
          </p:nvPr>
        </p:nvSpPr>
        <p:spPr>
          <a:xfrm>
            <a:off x="200025" y="6516711"/>
            <a:ext cx="760413" cy="265089"/>
          </a:xfrm>
          <a:prstGeom prst="rect">
            <a:avLst/>
          </a:prstGeom>
        </p:spPr>
        <p:txBody>
          <a:bodyPr/>
          <a:lstStyle/>
          <a:p>
            <a:r>
              <a:rPr lang="en-US" smtClean="0"/>
              <a:t>1/23/2013</a:t>
            </a:r>
            <a:endParaRPr lang="en-US"/>
          </a:p>
        </p:txBody>
      </p:sp>
      <p:sp>
        <p:nvSpPr>
          <p:cNvPr id="4" name="Footer Placeholder 3"/>
          <p:cNvSpPr>
            <a:spLocks noGrp="1"/>
          </p:cNvSpPr>
          <p:nvPr>
            <p:ph type="ftr" sz="quarter" idx="11"/>
          </p:nvPr>
        </p:nvSpPr>
        <p:spPr/>
        <p:txBody>
          <a:bodyPr/>
          <a:lstStyle/>
          <a:p>
            <a:r>
              <a:rPr lang="en-US" dirty="0" smtClean="0"/>
              <a:t>Computational Research Division | Lawrence Berkeley National Laboratory | Department of Energy</a:t>
            </a:r>
            <a:endParaRPr lang="en-US" dirty="0"/>
          </a:p>
        </p:txBody>
      </p:sp>
      <p:sp>
        <p:nvSpPr>
          <p:cNvPr id="5" name="Slide Number Placeholder 4"/>
          <p:cNvSpPr>
            <a:spLocks noGrp="1"/>
          </p:cNvSpPr>
          <p:nvPr>
            <p:ph type="sldNum" sz="quarter" idx="12"/>
          </p:nvPr>
        </p:nvSpPr>
        <p:spPr/>
        <p:txBody>
          <a:bodyPr/>
          <a:lstStyle/>
          <a:p>
            <a:fld id="{C41FD94A-3280-6B4A-962C-1D6736B77269}" type="slidenum">
              <a:rPr lang="en-US" smtClean="0"/>
              <a:pPr/>
              <a:t>7</a:t>
            </a:fld>
            <a:endParaRPr lang="en-US"/>
          </a:p>
        </p:txBody>
      </p:sp>
      <p:pic>
        <p:nvPicPr>
          <p:cNvPr id="7" name="Picture 6" descr="exascale-concurranc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8153" y="986391"/>
            <a:ext cx="4184216" cy="2346709"/>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4648153" y="3445479"/>
            <a:ext cx="4659456" cy="2825873"/>
          </a:xfrm>
          <a:prstGeom prst="rect">
            <a:avLst/>
          </a:prstGeom>
        </p:spPr>
      </p:pic>
      <p:sp>
        <p:nvSpPr>
          <p:cNvPr id="12" name="Explosion 2 11"/>
          <p:cNvSpPr/>
          <p:nvPr/>
        </p:nvSpPr>
        <p:spPr>
          <a:xfrm>
            <a:off x="4501467" y="986391"/>
            <a:ext cx="3208923" cy="1231377"/>
          </a:xfrm>
          <a:prstGeom prst="irregularSeal2">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Parallelism is growing at exponential rate</a:t>
            </a:r>
            <a:endParaRPr lang="en-US" sz="1200" dirty="0"/>
          </a:p>
        </p:txBody>
      </p:sp>
      <p:pic>
        <p:nvPicPr>
          <p:cNvPr id="1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9421" y="800265"/>
            <a:ext cx="4143753" cy="2694485"/>
          </a:xfrm>
          <a:prstGeom prst="rect">
            <a:avLst/>
          </a:prstGeom>
          <a:noFill/>
          <a:ln w="9525">
            <a:noFill/>
            <a:miter lim="800000"/>
            <a:headEnd/>
            <a:tailEnd/>
          </a:ln>
          <a:effectLst/>
        </p:spPr>
      </p:pic>
      <p:sp>
        <p:nvSpPr>
          <p:cNvPr id="15" name="Rounded Rectangle 14"/>
          <p:cNvSpPr/>
          <p:nvPr/>
        </p:nvSpPr>
        <p:spPr>
          <a:xfrm>
            <a:off x="0" y="986391"/>
            <a:ext cx="2291225" cy="850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Power is leading constraint for future performance growth</a:t>
            </a:r>
            <a:endParaRPr lang="en-US" sz="1400" dirty="0"/>
          </a:p>
        </p:txBody>
      </p:sp>
      <p:sp>
        <p:nvSpPr>
          <p:cNvPr id="10" name="Rounded Rectangular Callout 9"/>
          <p:cNvSpPr/>
          <p:nvPr/>
        </p:nvSpPr>
        <p:spPr>
          <a:xfrm>
            <a:off x="6703676" y="5772828"/>
            <a:ext cx="2372380" cy="997048"/>
          </a:xfrm>
          <a:prstGeom prst="wedgeRoundRectCallout">
            <a:avLst>
              <a:gd name="adj1" fmla="val -46993"/>
              <a:gd name="adj2" fmla="val -1349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By 2018, cost of a FLOP will be less than cost of moving 5mm across the chip’s surface (locality will </a:t>
            </a:r>
            <a:r>
              <a:rPr lang="en-US" sz="1100" i="1" dirty="0" smtClean="0"/>
              <a:t>really </a:t>
            </a:r>
            <a:r>
              <a:rPr lang="en-US" sz="1100" dirty="0" smtClean="0"/>
              <a:t>matter)</a:t>
            </a:r>
            <a:endParaRPr lang="en-US" sz="1100"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85354" y="2401857"/>
            <a:ext cx="3861483" cy="2559831"/>
          </a:xfrm>
          <a:prstGeom prst="rect">
            <a:avLst/>
          </a:prstGeom>
        </p:spPr>
      </p:pic>
      <p:sp>
        <p:nvSpPr>
          <p:cNvPr id="17" name="Explosion 1 16"/>
          <p:cNvSpPr/>
          <p:nvPr/>
        </p:nvSpPr>
        <p:spPr>
          <a:xfrm>
            <a:off x="2995898" y="2885179"/>
            <a:ext cx="4209492" cy="2670761"/>
          </a:xfrm>
          <a:prstGeom prst="irregularSeal1">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Reliability going down for large-scale systems, but also to get more energy efficiency for </a:t>
            </a:r>
            <a:r>
              <a:rPr lang="en-US" sz="1400" i="1" dirty="0" smtClean="0"/>
              <a:t>small</a:t>
            </a:r>
            <a:r>
              <a:rPr lang="en-US" sz="1400" dirty="0" smtClean="0"/>
              <a:t> systems</a:t>
            </a:r>
          </a:p>
        </p:txBody>
      </p:sp>
      <p:sp>
        <p:nvSpPr>
          <p:cNvPr id="19" name="Alternate Process 18"/>
          <p:cNvSpPr/>
          <p:nvPr/>
        </p:nvSpPr>
        <p:spPr>
          <a:xfrm>
            <a:off x="2328334" y="5178577"/>
            <a:ext cx="1947334" cy="1146257"/>
          </a:xfrm>
          <a:prstGeom prst="flowChartAlternateProcess">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Memory Technology improvements are slowing down</a:t>
            </a:r>
            <a:endParaRPr lang="en-US" sz="1400" dirty="0"/>
          </a:p>
        </p:txBody>
      </p:sp>
    </p:spTree>
    <p:extLst>
      <p:ext uri="{BB962C8B-B14F-4D97-AF65-F5344CB8AC3E}">
        <p14:creationId xmlns:p14="http://schemas.microsoft.com/office/powerpoint/2010/main" val="1555141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0"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418" y="1033908"/>
            <a:ext cx="9035581" cy="5153532"/>
          </a:xfrm>
        </p:spPr>
        <p:txBody>
          <a:bodyPr>
            <a:normAutofit fontScale="92500"/>
          </a:bodyPr>
          <a:lstStyle/>
          <a:p>
            <a:r>
              <a:rPr lang="en-US" sz="2400" b="1" dirty="0" smtClean="0"/>
              <a:t>The disruptions are primarily within the node</a:t>
            </a:r>
          </a:p>
          <a:p>
            <a:pPr marL="342900" indent="-342900">
              <a:buFont typeface="Arial"/>
              <a:buChar char="•"/>
            </a:pPr>
            <a:r>
              <a:rPr lang="en-US" sz="1900" dirty="0" smtClean="0"/>
              <a:t>Only resilience and interconnect scaling are exclusively HPC</a:t>
            </a:r>
          </a:p>
          <a:p>
            <a:pPr marL="342900" indent="-342900">
              <a:buFont typeface="Arial"/>
              <a:buChar char="•"/>
            </a:pPr>
            <a:r>
              <a:rPr lang="en-US" sz="1900" dirty="0" smtClean="0"/>
              <a:t>Exponential growth of parallelism, power, and memory trends have pervasive impact on computing for the coming decade</a:t>
            </a:r>
          </a:p>
          <a:p>
            <a:endParaRPr lang="en-US" sz="2400" b="1" dirty="0" smtClean="0"/>
          </a:p>
          <a:p>
            <a:r>
              <a:rPr lang="en-US" sz="2400" b="1" dirty="0" smtClean="0"/>
              <a:t>Worse yet, the changes are already underway!</a:t>
            </a:r>
          </a:p>
          <a:p>
            <a:pPr marL="342900" indent="-342900">
              <a:buFont typeface="Arial"/>
              <a:buChar char="•"/>
            </a:pPr>
            <a:r>
              <a:rPr lang="en-US" sz="2000" dirty="0" smtClean="0"/>
              <a:t>There is no need point in waiting for the “</a:t>
            </a:r>
            <a:r>
              <a:rPr lang="en-US" sz="2000" dirty="0" err="1"/>
              <a:t>E</a:t>
            </a:r>
            <a:r>
              <a:rPr lang="en-US" sz="2000" dirty="0" err="1" smtClean="0"/>
              <a:t>xaFLOP</a:t>
            </a:r>
            <a:r>
              <a:rPr lang="en-US" sz="2000" dirty="0" smtClean="0"/>
              <a:t> computer”.  </a:t>
            </a:r>
          </a:p>
          <a:p>
            <a:pPr marL="342900" indent="-342900">
              <a:buFont typeface="Arial"/>
              <a:buChar char="•"/>
            </a:pPr>
            <a:r>
              <a:rPr lang="en-US" sz="2000" dirty="0" smtClean="0"/>
              <a:t>These trends are happening NOW!</a:t>
            </a:r>
          </a:p>
          <a:p>
            <a:endParaRPr lang="en-US" sz="1400" dirty="0"/>
          </a:p>
          <a:p>
            <a:r>
              <a:rPr lang="en-US" sz="2200" b="1" dirty="0"/>
              <a:t>The Challenge of our Decade</a:t>
            </a:r>
            <a:r>
              <a:rPr lang="en-US" sz="2200" dirty="0"/>
              <a:t>: </a:t>
            </a:r>
            <a:r>
              <a:rPr lang="en-US" sz="2200" i="1" dirty="0"/>
              <a:t>Performance growth in fixed power budget</a:t>
            </a:r>
          </a:p>
          <a:p>
            <a:pPr marL="285750" indent="-285750">
              <a:buFont typeface="Arial"/>
              <a:buChar char="•"/>
            </a:pPr>
            <a:r>
              <a:rPr lang="en-US" sz="1900" dirty="0"/>
              <a:t>The challenge is as dramatic as transition from vector to MPP</a:t>
            </a:r>
          </a:p>
          <a:p>
            <a:pPr marL="285750" indent="-285750">
              <a:buFont typeface="Arial"/>
              <a:buChar char="•"/>
            </a:pPr>
            <a:r>
              <a:rPr lang="en-US" sz="1900" dirty="0"/>
              <a:t>This transition affects </a:t>
            </a:r>
            <a:r>
              <a:rPr lang="en-US" sz="1900" i="1" dirty="0"/>
              <a:t>all</a:t>
            </a:r>
            <a:r>
              <a:rPr lang="en-US" sz="1900" dirty="0"/>
              <a:t> computing for science from smallest to the largest scale</a:t>
            </a:r>
          </a:p>
          <a:p>
            <a:pPr marL="285750" indent="-285750">
              <a:buFont typeface="Arial"/>
              <a:buChar char="•"/>
            </a:pPr>
            <a:r>
              <a:rPr lang="en-US" sz="1900" dirty="0"/>
              <a:t>Fundamentally breaks </a:t>
            </a:r>
            <a:r>
              <a:rPr lang="en-US" sz="2100" dirty="0"/>
              <a:t>our software infrastructure (need to re-architect</a:t>
            </a:r>
            <a:r>
              <a:rPr lang="en-US" sz="2100" dirty="0" smtClean="0"/>
              <a:t>)</a:t>
            </a:r>
          </a:p>
          <a:p>
            <a:pPr marL="285750" indent="-285750">
              <a:buFont typeface="Arial"/>
              <a:buChar char="•"/>
            </a:pPr>
            <a:endParaRPr lang="en-US" sz="2400" b="1" dirty="0" smtClean="0"/>
          </a:p>
          <a:p>
            <a:pPr marL="285750" indent="-285750">
              <a:lnSpc>
                <a:spcPct val="60000"/>
              </a:lnSpc>
              <a:buFont typeface="Arial"/>
              <a:buChar char="•"/>
            </a:pPr>
            <a:endParaRPr lang="en-US" sz="2800" dirty="0"/>
          </a:p>
          <a:p>
            <a:pPr lvl="1"/>
            <a:endParaRPr lang="en-US" sz="2000" dirty="0" smtClean="0"/>
          </a:p>
        </p:txBody>
      </p:sp>
      <p:sp>
        <p:nvSpPr>
          <p:cNvPr id="3" name="Title 2"/>
          <p:cNvSpPr>
            <a:spLocks noGrp="1"/>
          </p:cNvSpPr>
          <p:nvPr>
            <p:ph type="title"/>
          </p:nvPr>
        </p:nvSpPr>
        <p:spPr>
          <a:xfrm>
            <a:off x="402700" y="-43310"/>
            <a:ext cx="8741300" cy="1077218"/>
          </a:xfrm>
        </p:spPr>
        <p:txBody>
          <a:bodyPr/>
          <a:lstStyle/>
          <a:p>
            <a:pPr algn="ctr"/>
            <a:r>
              <a:rPr lang="en-US" sz="2800" b="1" dirty="0" smtClean="0">
                <a:effectLst>
                  <a:outerShdw blurRad="50800" dist="38100" dir="2700000">
                    <a:srgbClr val="000000">
                      <a:alpha val="43000"/>
                    </a:srgbClr>
                  </a:outerShdw>
                </a:effectLst>
              </a:rPr>
              <a:t>These Trends </a:t>
            </a:r>
            <a:r>
              <a:rPr lang="en-US" sz="2800" dirty="0">
                <a:effectLst>
                  <a:outerShdw blurRad="50800" dist="38100" dir="2700000">
                    <a:srgbClr val="000000">
                      <a:alpha val="43000"/>
                    </a:srgbClr>
                  </a:outerShdw>
                </a:effectLst>
              </a:rPr>
              <a:t>A</a:t>
            </a:r>
            <a:r>
              <a:rPr lang="en-US" sz="2800" b="1" dirty="0" smtClean="0">
                <a:effectLst>
                  <a:outerShdw blurRad="50800" dist="38100" dir="2700000">
                    <a:srgbClr val="000000">
                      <a:alpha val="43000"/>
                    </a:srgbClr>
                  </a:outerShdw>
                </a:effectLst>
              </a:rPr>
              <a:t>ffect </a:t>
            </a:r>
            <a:r>
              <a:rPr lang="en-US" sz="2800" dirty="0">
                <a:effectLst>
                  <a:outerShdw blurRad="50800" dist="38100" dir="2700000">
                    <a:srgbClr val="000000">
                      <a:alpha val="43000"/>
                    </a:srgbClr>
                  </a:outerShdw>
                </a:effectLst>
              </a:rPr>
              <a:t> </a:t>
            </a:r>
            <a:r>
              <a:rPr lang="en-US" sz="2800" b="1" dirty="0" smtClean="0">
                <a:effectLst>
                  <a:outerShdw blurRad="50800" dist="38100" dir="2700000">
                    <a:srgbClr val="000000">
                      <a:alpha val="43000"/>
                    </a:srgbClr>
                  </a:outerShdw>
                </a:effectLst>
              </a:rPr>
              <a:t>ALL users at ALL SCALES</a:t>
            </a:r>
            <a:br>
              <a:rPr lang="en-US" sz="2800" b="1" dirty="0" smtClean="0">
                <a:effectLst>
                  <a:outerShdw blurRad="50800" dist="38100" dir="2700000">
                    <a:srgbClr val="000000">
                      <a:alpha val="43000"/>
                    </a:srgbClr>
                  </a:outerShdw>
                </a:effectLst>
              </a:rPr>
            </a:br>
            <a:r>
              <a:rPr lang="en-US" b="0" i="1" dirty="0" smtClean="0">
                <a:effectLst>
                  <a:outerShdw blurRad="50800" dist="38100" dir="2700000">
                    <a:srgbClr val="000000">
                      <a:alpha val="43000"/>
                    </a:srgbClr>
                  </a:outerShdw>
                </a:effectLst>
              </a:rPr>
              <a:t>(this is </a:t>
            </a:r>
            <a:r>
              <a:rPr lang="en-US" i="1" dirty="0" smtClean="0">
                <a:effectLst>
                  <a:outerShdw blurRad="50800" dist="38100" dir="2700000">
                    <a:srgbClr val="000000">
                      <a:alpha val="43000"/>
                    </a:srgbClr>
                  </a:outerShdw>
                </a:effectLst>
              </a:rPr>
              <a:t>NOT</a:t>
            </a:r>
            <a:r>
              <a:rPr lang="en-US" b="0" i="1" dirty="0" smtClean="0">
                <a:effectLst>
                  <a:outerShdw blurRad="50800" dist="38100" dir="2700000">
                    <a:srgbClr val="000000">
                      <a:alpha val="43000"/>
                    </a:srgbClr>
                  </a:outerShdw>
                </a:effectLst>
              </a:rPr>
              <a:t> just about </a:t>
            </a:r>
            <a:r>
              <a:rPr lang="en-US" b="0" i="1" dirty="0" err="1" smtClean="0">
                <a:effectLst>
                  <a:outerShdw blurRad="50800" dist="38100" dir="2700000">
                    <a:srgbClr val="000000">
                      <a:alpha val="43000"/>
                    </a:srgbClr>
                  </a:outerShdw>
                </a:effectLst>
              </a:rPr>
              <a:t>exascale</a:t>
            </a:r>
            <a:r>
              <a:rPr lang="en-US" b="0" i="1" dirty="0" smtClean="0">
                <a:effectLst>
                  <a:outerShdw blurRad="50800" dist="38100" dir="2700000">
                    <a:srgbClr val="000000">
                      <a:alpha val="43000"/>
                    </a:srgbClr>
                  </a:outerShdw>
                </a:effectLst>
              </a:rPr>
              <a:t>)</a:t>
            </a:r>
            <a:endParaRPr lang="en-US" b="0" i="1" dirty="0">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61155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865" y="35700"/>
            <a:ext cx="7426831" cy="969264"/>
          </a:xfrm>
        </p:spPr>
        <p:txBody>
          <a:bodyPr/>
          <a:lstStyle/>
          <a:p>
            <a:pPr lvl="0"/>
            <a:r>
              <a:rPr lang="en-US" dirty="0" smtClean="0"/>
              <a:t>Top 10 Systems in November 2012</a:t>
            </a:r>
            <a:endParaRPr lang="en-US" dirty="0"/>
          </a:p>
        </p:txBody>
      </p:sp>
      <p:graphicFrame>
        <p:nvGraphicFramePr>
          <p:cNvPr id="5" name="Table 4"/>
          <p:cNvGraphicFramePr>
            <a:graphicFrameLocks noGrp="1"/>
          </p:cNvGraphicFramePr>
          <p:nvPr/>
        </p:nvGraphicFramePr>
        <p:xfrm>
          <a:off x="49707" y="999066"/>
          <a:ext cx="9001156" cy="5600472"/>
        </p:xfrm>
        <a:graphic>
          <a:graphicData uri="http://schemas.openxmlformats.org/drawingml/2006/table">
            <a:tbl>
              <a:tblPr/>
              <a:tblGrid>
                <a:gridCol w="241965"/>
                <a:gridCol w="2322871"/>
                <a:gridCol w="949920"/>
                <a:gridCol w="2743200"/>
                <a:gridCol w="875193"/>
                <a:gridCol w="877407"/>
                <a:gridCol w="469905"/>
                <a:gridCol w="520695"/>
              </a:tblGrid>
              <a:tr h="488718">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smtClean="0">
                          <a:solidFill>
                            <a:srgbClr val="FFFFFF"/>
                          </a:solidFill>
                          <a:latin typeface="Arial"/>
                        </a:rPr>
                        <a:t>#</a:t>
                      </a:r>
                      <a:endParaRPr lang="en-US" sz="1100" b="1" i="1" u="none" strike="noStrike" dirty="0">
                        <a:solidFill>
                          <a:srgbClr val="FFFFFF"/>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a:solidFill>
                            <a:srgbClr val="FFFFFF"/>
                          </a:solidFill>
                          <a:latin typeface="Arial"/>
                        </a:rPr>
                        <a:t>Site</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a:solidFill>
                            <a:srgbClr val="FFFFFF"/>
                          </a:solidFill>
                          <a:latin typeface="Arial"/>
                        </a:rPr>
                        <a:t>Manufacturer</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a:solidFill>
                            <a:srgbClr val="FFFFFF"/>
                          </a:solidFill>
                          <a:latin typeface="Arial"/>
                        </a:rPr>
                        <a:t>Computer</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a:solidFill>
                            <a:srgbClr val="FFFFFF"/>
                          </a:solidFill>
                          <a:latin typeface="Arial"/>
                        </a:rPr>
                        <a:t>Country</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a:solidFill>
                            <a:srgbClr val="FFFFFF"/>
                          </a:solidFill>
                          <a:latin typeface="Arial"/>
                        </a:rPr>
                        <a:t>Cores</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err="1" smtClean="0">
                          <a:solidFill>
                            <a:srgbClr val="FFFFFF"/>
                          </a:solidFill>
                          <a:latin typeface="Arial"/>
                        </a:rPr>
                        <a:t>Rmax</a:t>
                      </a:r>
                      <a:endParaRPr lang="en-US" sz="1100" b="1" i="1" u="none" strike="noStrike" dirty="0" smtClean="0">
                        <a:solidFill>
                          <a:srgbClr val="FFFFFF"/>
                        </a:solidFill>
                        <a:latin typeface="Arial"/>
                      </a:endParaRPr>
                    </a:p>
                    <a:p>
                      <a:pPr marL="18288" algn="l" fontAlgn="b"/>
                      <a:r>
                        <a:rPr lang="en-US" sz="1100" b="1" i="1" u="none" strike="noStrike" dirty="0" smtClean="0">
                          <a:solidFill>
                            <a:srgbClr val="FFFFFF"/>
                          </a:solidFill>
                          <a:latin typeface="Arial"/>
                        </a:rPr>
                        <a:t>[</a:t>
                      </a:r>
                      <a:r>
                        <a:rPr lang="en-US" sz="1100" b="1" i="1" u="none" strike="noStrike" dirty="0" err="1" smtClean="0">
                          <a:solidFill>
                            <a:srgbClr val="FFFFFF"/>
                          </a:solidFill>
                          <a:latin typeface="Arial"/>
                        </a:rPr>
                        <a:t>Pflops</a:t>
                      </a:r>
                      <a:r>
                        <a:rPr lang="en-US" sz="1100" b="1" i="1" u="none" strike="noStrike" dirty="0" smtClean="0">
                          <a:solidFill>
                            <a:srgbClr val="FFFFFF"/>
                          </a:solidFill>
                          <a:latin typeface="Arial"/>
                        </a:rPr>
                        <a:t>]</a:t>
                      </a:r>
                      <a:endParaRPr lang="en-US" sz="1100" b="1" i="1" u="none" strike="noStrike" dirty="0">
                        <a:solidFill>
                          <a:srgbClr val="FFFFFF"/>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1" u="none" strike="noStrike" dirty="0" smtClean="0">
                          <a:solidFill>
                            <a:srgbClr val="FFFFFF"/>
                          </a:solidFill>
                          <a:latin typeface="Arial"/>
                        </a:rPr>
                        <a:t>Power</a:t>
                      </a:r>
                    </a:p>
                    <a:p>
                      <a:pPr marL="18288" algn="l" fontAlgn="b"/>
                      <a:r>
                        <a:rPr lang="en-US" sz="1100" b="1" i="1" u="none" strike="noStrike" dirty="0" smtClean="0">
                          <a:solidFill>
                            <a:srgbClr val="FFFFFF"/>
                          </a:solidFill>
                          <a:latin typeface="Arial"/>
                        </a:rPr>
                        <a:t>[MW]</a:t>
                      </a:r>
                      <a:endParaRPr lang="en-US" sz="1100" b="1" i="1" u="none" strike="noStrike" dirty="0">
                        <a:solidFill>
                          <a:srgbClr val="FFFFFF"/>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B641B"/>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a:solidFill>
                            <a:srgbClr val="000000"/>
                          </a:solidFill>
                          <a:latin typeface="Arial"/>
                        </a:rPr>
                        <a:t>1</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a:solidFill>
                            <a:srgbClr val="000000"/>
                          </a:solidFill>
                          <a:latin typeface="Arial"/>
                        </a:rPr>
                        <a:t>Oak Ridge National Laboratory</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Cray</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B0F0"/>
                          </a:solidFill>
                          <a:latin typeface="Arial"/>
                        </a:rPr>
                        <a:t>Titan</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Cray XK7, </a:t>
                      </a:r>
                      <a:r>
                        <a:rPr lang="en-US" sz="1100" b="1" i="0" u="none" strike="noStrike" dirty="0" err="1" smtClean="0">
                          <a:solidFill>
                            <a:srgbClr val="000000"/>
                          </a:solidFill>
                          <a:latin typeface="Arial"/>
                        </a:rPr>
                        <a:t>Opteron</a:t>
                      </a:r>
                      <a:r>
                        <a:rPr lang="en-US" sz="1100" b="1" i="0" u="none" strike="noStrike" dirty="0" smtClean="0">
                          <a:solidFill>
                            <a:srgbClr val="000000"/>
                          </a:solidFill>
                          <a:latin typeface="Arial"/>
                        </a:rPr>
                        <a:t> 16C 2.2GHz, Gemini, NVIDIA K20x</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a:solidFill>
                            <a:srgbClr val="000000"/>
                          </a:solidFill>
                          <a:latin typeface="Arial"/>
                        </a:rPr>
                        <a:t>USA</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560,640</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17.6</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8.21</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a:solidFill>
                            <a:srgbClr val="000000"/>
                          </a:solidFill>
                          <a:latin typeface="Arial"/>
                        </a:rPr>
                        <a:t>2</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Lawrence Livermore National Laboratory</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B0F0"/>
                          </a:solidFill>
                          <a:latin typeface="Arial"/>
                        </a:rPr>
                        <a:t>Sequoia</a:t>
                      </a:r>
                    </a:p>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err="1" smtClean="0">
                          <a:solidFill>
                            <a:srgbClr val="000000"/>
                          </a:solidFill>
                          <a:latin typeface="Arial"/>
                        </a:rPr>
                        <a:t>BlueGene</a:t>
                      </a:r>
                      <a:r>
                        <a:rPr lang="en-US" sz="1100" b="1" i="0" u="none" strike="noStrike" dirty="0" smtClean="0">
                          <a:solidFill>
                            <a:srgbClr val="000000"/>
                          </a:solidFill>
                          <a:latin typeface="Arial"/>
                        </a:rPr>
                        <a:t>/Q,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Power BQC 16C 1.6GHz, Custom</a:t>
                      </a:r>
                      <a:endParaRPr lang="en-US" sz="1100" b="1" i="0" u="none" strike="noStrike" dirty="0">
                        <a:solidFill>
                          <a:schemeClr val="tx1"/>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USA</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rPr>
                        <a:t>1,572,864</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16.3</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7.89</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3</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RIKEN Advanced Institute for Computational Science </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Fujitsu</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B0F0"/>
                          </a:solidFill>
                          <a:latin typeface="Arial"/>
                        </a:rPr>
                        <a:t>K Computer</a:t>
                      </a:r>
                    </a:p>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a:rPr>
                        <a:t>SPARC64 </a:t>
                      </a:r>
                      <a:r>
                        <a:rPr lang="en-US" sz="1100" b="1" i="0" u="none" strike="noStrike" dirty="0" err="1" smtClean="0">
                          <a:solidFill>
                            <a:schemeClr val="tx1"/>
                          </a:solidFill>
                          <a:latin typeface="Arial"/>
                        </a:rPr>
                        <a:t>VIIIfx</a:t>
                      </a:r>
                      <a:r>
                        <a:rPr lang="en-US" sz="1100" b="1" i="0" u="none" strike="noStrike" dirty="0" smtClean="0">
                          <a:solidFill>
                            <a:schemeClr val="tx1"/>
                          </a:solidFill>
                          <a:latin typeface="Arial"/>
                        </a:rPr>
                        <a:t> 2.0GHz, </a:t>
                      </a:r>
                      <a:br>
                        <a:rPr lang="en-US" sz="1100" b="1" i="0" u="none" strike="noStrike" dirty="0" smtClean="0">
                          <a:solidFill>
                            <a:schemeClr val="tx1"/>
                          </a:solidFill>
                          <a:latin typeface="Arial"/>
                        </a:rPr>
                      </a:br>
                      <a:r>
                        <a:rPr lang="en-US" sz="1100" b="1" i="0" u="none" strike="noStrike" dirty="0" smtClean="0">
                          <a:solidFill>
                            <a:schemeClr val="tx1"/>
                          </a:solidFill>
                          <a:latin typeface="Arial"/>
                        </a:rPr>
                        <a:t>Tofu Interconnect</a:t>
                      </a:r>
                      <a:r>
                        <a:rPr kumimoji="0" lang="en-US" sz="1100" b="1" i="0" u="none" strike="noStrike" kern="1200" cap="none" spc="0" normalizeH="0" baseline="0" noProof="0" dirty="0" smtClean="0">
                          <a:ln>
                            <a:noFill/>
                          </a:ln>
                          <a:solidFill>
                            <a:prstClr val="black"/>
                          </a:solidFill>
                          <a:effectLst/>
                          <a:uLnTx/>
                          <a:uFillTx/>
                          <a:latin typeface="Arial"/>
                          <a:ea typeface="+mn-ea"/>
                          <a:cs typeface="+mn-cs"/>
                        </a:rPr>
                        <a:t> </a:t>
                      </a:r>
                      <a:endParaRPr lang="en-US" sz="1100" b="1" i="0" u="none" strike="noStrike" dirty="0">
                        <a:solidFill>
                          <a:schemeClr val="tx1"/>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Japan</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rPr>
                        <a:t>795,024</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10.5</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12.66</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4</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Argonne </a:t>
                      </a:r>
                      <a:r>
                        <a:rPr lang="en-US" sz="1100" b="1" i="0" u="none" strike="noStrike" dirty="0">
                          <a:solidFill>
                            <a:srgbClr val="000000"/>
                          </a:solidFill>
                          <a:latin typeface="Arial"/>
                        </a:rPr>
                        <a:t>National Laboratory</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B0F0"/>
                          </a:solidFill>
                          <a:latin typeface="Arial"/>
                        </a:rPr>
                        <a:t>Mira</a:t>
                      </a:r>
                      <a:r>
                        <a:rPr lang="en-US" sz="1100" b="1" i="0" u="none" strike="noStrike" dirty="0" smtClean="0">
                          <a:solidFill>
                            <a:srgbClr val="000000"/>
                          </a:solidFill>
                          <a:latin typeface="Arial"/>
                        </a:rPr>
                        <a:t> </a:t>
                      </a:r>
                      <a:br>
                        <a:rPr lang="en-US" sz="1100" b="1" i="0" u="none" strike="noStrike" dirty="0" smtClean="0">
                          <a:solidFill>
                            <a:srgbClr val="000000"/>
                          </a:solidFill>
                          <a:latin typeface="Arial"/>
                        </a:rPr>
                      </a:br>
                      <a:r>
                        <a:rPr kumimoji="0" lang="en-US" sz="1100" b="1" i="0" u="none" strike="noStrike" kern="1200" cap="none" spc="0" normalizeH="0" baseline="0" noProof="0" dirty="0" err="1" smtClean="0">
                          <a:ln>
                            <a:noFill/>
                          </a:ln>
                          <a:solidFill>
                            <a:srgbClr val="000000"/>
                          </a:solidFill>
                          <a:effectLst/>
                          <a:uLnTx/>
                          <a:uFillTx/>
                          <a:latin typeface="Arial"/>
                          <a:ea typeface="+mn-ea"/>
                          <a:cs typeface="+mn-cs"/>
                        </a:rPr>
                        <a:t>BlueGene</a:t>
                      </a:r>
                      <a:r>
                        <a:rPr kumimoji="0" lang="en-US" sz="1100" b="1" i="0" u="none" strike="noStrike" kern="1200" cap="none" spc="0" normalizeH="0" baseline="0" noProof="0" dirty="0" smtClean="0">
                          <a:ln>
                            <a:noFill/>
                          </a:ln>
                          <a:solidFill>
                            <a:srgbClr val="000000"/>
                          </a:solidFill>
                          <a:effectLst/>
                          <a:uLnTx/>
                          <a:uFillTx/>
                          <a:latin typeface="Arial"/>
                          <a:ea typeface="+mn-ea"/>
                          <a:cs typeface="+mn-cs"/>
                        </a:rPr>
                        <a:t>/Q, </a:t>
                      </a:r>
                      <a:br>
                        <a:rPr kumimoji="0" lang="en-US" sz="1100" b="1" i="0" u="none" strike="noStrike" kern="1200" cap="none" spc="0" normalizeH="0" baseline="0" noProof="0" dirty="0" smtClean="0">
                          <a:ln>
                            <a:noFill/>
                          </a:ln>
                          <a:solidFill>
                            <a:srgbClr val="000000"/>
                          </a:solidFill>
                          <a:effectLst/>
                          <a:uLnTx/>
                          <a:uFillTx/>
                          <a:latin typeface="Arial"/>
                          <a:ea typeface="+mn-ea"/>
                          <a:cs typeface="+mn-cs"/>
                        </a:rPr>
                      </a:br>
                      <a:r>
                        <a:rPr kumimoji="0" lang="en-US" sz="1100" b="1" i="0" u="none" strike="noStrike" kern="1200" cap="none" spc="0" normalizeH="0" baseline="0" noProof="0" dirty="0" smtClean="0">
                          <a:ln>
                            <a:noFill/>
                          </a:ln>
                          <a:solidFill>
                            <a:srgbClr val="000000"/>
                          </a:solidFill>
                          <a:effectLst/>
                          <a:uLnTx/>
                          <a:uFillTx/>
                          <a:latin typeface="Arial"/>
                          <a:ea typeface="+mn-ea"/>
                          <a:cs typeface="+mn-cs"/>
                        </a:rPr>
                        <a:t>Power BQC 16C 1.6GHz, Custom</a:t>
                      </a:r>
                      <a:endParaRPr kumimoji="0" lang="en-US" sz="1100" b="1" i="0" u="none" strike="noStrike" kern="1200" cap="none" spc="0" normalizeH="0" baseline="0" noProof="0" dirty="0" smtClean="0">
                        <a:ln>
                          <a:noFill/>
                        </a:ln>
                        <a:solidFill>
                          <a:prstClr val="black"/>
                        </a:solidFill>
                        <a:effectLst/>
                        <a:uLnTx/>
                        <a:uFillTx/>
                        <a:latin typeface="Arial"/>
                        <a:ea typeface="+mn-ea"/>
                        <a:cs typeface="+mn-cs"/>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a:solidFill>
                            <a:srgbClr val="000000"/>
                          </a:solidFill>
                          <a:latin typeface="Arial"/>
                        </a:rPr>
                        <a:t>USA</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786,432</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8.16</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3.95</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5</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err="1" smtClean="0">
                          <a:solidFill>
                            <a:srgbClr val="000000"/>
                          </a:solidFill>
                          <a:latin typeface="Arial"/>
                        </a:rPr>
                        <a:t>Forschungszentrum</a:t>
                      </a:r>
                      <a:r>
                        <a:rPr lang="en-US" sz="1100" b="1" i="0" u="none" strike="noStrike" dirty="0" smtClean="0">
                          <a:solidFill>
                            <a:srgbClr val="000000"/>
                          </a:solidFill>
                          <a:latin typeface="Arial"/>
                        </a:rPr>
                        <a:t> </a:t>
                      </a:r>
                      <a:r>
                        <a:rPr lang="en-US" sz="1100" b="1" i="0" u="none" strike="noStrike" dirty="0" err="1" smtClean="0">
                          <a:solidFill>
                            <a:srgbClr val="000000"/>
                          </a:solidFill>
                          <a:latin typeface="Arial"/>
                        </a:rPr>
                        <a:t>Juelich</a:t>
                      </a:r>
                      <a:r>
                        <a:rPr lang="en-US" sz="1100" b="1" i="0" u="none" strike="noStrike" dirty="0" smtClean="0">
                          <a:solidFill>
                            <a:srgbClr val="000000"/>
                          </a:solidFill>
                          <a:latin typeface="Arial"/>
                        </a:rPr>
                        <a:t> (FZJ)</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err="1" smtClean="0">
                          <a:solidFill>
                            <a:srgbClr val="00B0F0"/>
                          </a:solidFill>
                          <a:latin typeface="Arial"/>
                        </a:rPr>
                        <a:t>JuQUEEN</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err="1" smtClean="0">
                          <a:solidFill>
                            <a:srgbClr val="000000"/>
                          </a:solidFill>
                          <a:latin typeface="Arial"/>
                        </a:rPr>
                        <a:t>BlueGene</a:t>
                      </a:r>
                      <a:r>
                        <a:rPr lang="en-US" sz="1100" b="1" i="0" u="none" strike="noStrike" dirty="0" smtClean="0">
                          <a:solidFill>
                            <a:srgbClr val="000000"/>
                          </a:solidFill>
                          <a:latin typeface="Arial"/>
                        </a:rPr>
                        <a:t>/Q,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Power BQC 16C 1.6GHz, Custom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Germany</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393,216</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4.14</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1.97</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6</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Leibniz </a:t>
                      </a:r>
                      <a:r>
                        <a:rPr lang="en-US" sz="1100" b="1" i="0" u="none" strike="noStrike" dirty="0" err="1" smtClean="0">
                          <a:solidFill>
                            <a:srgbClr val="000000"/>
                          </a:solidFill>
                          <a:latin typeface="Arial"/>
                        </a:rPr>
                        <a:t>Rechenzentrum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err="1" smtClean="0">
                          <a:solidFill>
                            <a:srgbClr val="00B0F0"/>
                          </a:solidFill>
                          <a:latin typeface="Arial"/>
                        </a:rPr>
                        <a:t>SuperMUC</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err="1" smtClean="0">
                          <a:solidFill>
                            <a:srgbClr val="000000"/>
                          </a:solidFill>
                          <a:latin typeface="Arial"/>
                        </a:rPr>
                        <a:t>iDataPlex</a:t>
                      </a:r>
                      <a:r>
                        <a:rPr lang="en-US" sz="1100" b="1" i="0" u="none" strike="noStrike" dirty="0" smtClean="0">
                          <a:solidFill>
                            <a:srgbClr val="000000"/>
                          </a:solidFill>
                          <a:latin typeface="Arial"/>
                        </a:rPr>
                        <a:t> DX360M4,</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Xeon E5 8C 2.7GHz, </a:t>
                      </a:r>
                      <a:r>
                        <a:rPr lang="en-US" sz="1100" b="1" i="0" u="none" strike="noStrike" dirty="0" err="1" smtClean="0">
                          <a:solidFill>
                            <a:srgbClr val="000000"/>
                          </a:solidFill>
                          <a:latin typeface="Arial"/>
                        </a:rPr>
                        <a:t>Infiniband</a:t>
                      </a:r>
                      <a:r>
                        <a:rPr lang="en-US" sz="1100" b="1" i="0" u="none" strike="noStrike" dirty="0" smtClean="0">
                          <a:solidFill>
                            <a:srgbClr val="000000"/>
                          </a:solidFill>
                          <a:latin typeface="Arial"/>
                        </a:rPr>
                        <a:t> FDR</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Germany</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147,456</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2.90</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3.52</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0972">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7</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Texas Advanced</a:t>
                      </a:r>
                      <a:r>
                        <a:rPr lang="en-US" sz="1100" b="1" i="0" u="none" strike="noStrike" baseline="0" dirty="0" smtClean="0">
                          <a:solidFill>
                            <a:srgbClr val="000000"/>
                          </a:solidFill>
                          <a:latin typeface="Arial"/>
                        </a:rPr>
                        <a:t> Computing Center/UT</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Dell</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B0F0"/>
                          </a:solidFill>
                          <a:latin typeface="Arial"/>
                        </a:rPr>
                        <a:t>Stampede</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err="1" smtClean="0">
                          <a:solidFill>
                            <a:srgbClr val="000000"/>
                          </a:solidFill>
                          <a:latin typeface="Arial"/>
                        </a:rPr>
                        <a:t>PowerEdge</a:t>
                      </a:r>
                      <a:r>
                        <a:rPr lang="en-US" sz="1100" b="1" i="0" u="none" strike="noStrike" dirty="0" smtClean="0">
                          <a:solidFill>
                            <a:srgbClr val="000000"/>
                          </a:solidFill>
                          <a:latin typeface="Arial"/>
                        </a:rPr>
                        <a:t> C8220,</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Xeon E5 8C 2.7GHz, Intel</a:t>
                      </a:r>
                      <a:r>
                        <a:rPr lang="en-US" sz="1100" b="1" i="0" u="none" strike="noStrike" baseline="0" dirty="0" smtClean="0">
                          <a:solidFill>
                            <a:srgbClr val="000000"/>
                          </a:solidFill>
                          <a:latin typeface="Arial"/>
                        </a:rPr>
                        <a:t> Xeon Phi</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USA</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204,900</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2.66</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endParaRPr lang="en-US" sz="1100" b="1" i="0" u="none" strike="noStrike" dirty="0" smtClean="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8</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National</a:t>
                      </a:r>
                      <a:r>
                        <a:rPr lang="en-US" sz="1100" b="1" i="0" u="none" strike="noStrike" baseline="0" dirty="0" smtClean="0">
                          <a:solidFill>
                            <a:srgbClr val="000000"/>
                          </a:solidFill>
                          <a:latin typeface="Arial"/>
                        </a:rPr>
                        <a:t> </a:t>
                      </a:r>
                      <a:r>
                        <a:rPr lang="en-US" sz="1100" b="1" i="0" u="none" strike="noStrike" dirty="0" err="1" smtClean="0">
                          <a:solidFill>
                            <a:srgbClr val="000000"/>
                          </a:solidFill>
                          <a:latin typeface="Arial"/>
                        </a:rPr>
                        <a:t>SuperComputer</a:t>
                      </a:r>
                      <a:r>
                        <a:rPr lang="en-US" sz="1100" b="1" i="0" u="none" strike="noStrike" dirty="0" smtClean="0">
                          <a:solidFill>
                            <a:srgbClr val="000000"/>
                          </a:solidFill>
                          <a:latin typeface="Arial"/>
                        </a:rPr>
                        <a:t>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Center in Tianjin</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NUDT</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B0F0"/>
                          </a:solidFill>
                          <a:latin typeface="Arial"/>
                        </a:rPr>
                        <a:t>Tianhe-1A</a:t>
                      </a:r>
                    </a:p>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a:rPr>
                        <a:t>NUDT TH MPP,</a:t>
                      </a:r>
                      <a:br>
                        <a:rPr lang="en-US" sz="1100" b="1" i="0" u="none" strike="noStrike" dirty="0" smtClean="0">
                          <a:solidFill>
                            <a:schemeClr val="tx1"/>
                          </a:solidFill>
                          <a:latin typeface="Arial"/>
                        </a:rPr>
                      </a:br>
                      <a:r>
                        <a:rPr lang="en-US" sz="1100" b="1" i="0" u="none" strike="noStrike" dirty="0" smtClean="0">
                          <a:solidFill>
                            <a:schemeClr val="tx1"/>
                          </a:solidFill>
                          <a:latin typeface="Arial"/>
                        </a:rPr>
                        <a:t> </a:t>
                      </a:r>
                      <a:r>
                        <a:rPr kumimoji="0" lang="en-US" sz="1100" b="1" i="0" u="none" strike="noStrike" kern="1200" cap="none" spc="0" normalizeH="0" baseline="0" noProof="0" dirty="0" smtClean="0">
                          <a:ln>
                            <a:noFill/>
                          </a:ln>
                          <a:solidFill>
                            <a:prstClr val="black"/>
                          </a:solidFill>
                          <a:effectLst/>
                          <a:uLnTx/>
                          <a:uFillTx/>
                          <a:latin typeface="Arial"/>
                          <a:ea typeface="+mn-ea"/>
                          <a:cs typeface="+mn-cs"/>
                        </a:rPr>
                        <a:t>Xeon 6C, </a:t>
                      </a:r>
                      <a:r>
                        <a:rPr kumimoji="0" lang="en-US" sz="1100" b="1" i="0" u="none" strike="noStrike" kern="1200" cap="none" spc="0" normalizeH="0" baseline="0" noProof="0" dirty="0" err="1" smtClean="0">
                          <a:ln>
                            <a:noFill/>
                          </a:ln>
                          <a:solidFill>
                            <a:prstClr val="black"/>
                          </a:solidFill>
                          <a:effectLst/>
                          <a:uLnTx/>
                          <a:uFillTx/>
                          <a:latin typeface="Arial"/>
                          <a:ea typeface="+mn-ea"/>
                          <a:cs typeface="+mn-cs"/>
                        </a:rPr>
                        <a:t>NVidia</a:t>
                      </a:r>
                      <a:r>
                        <a:rPr kumimoji="0" lang="en-US" sz="1100" b="1" i="0" u="none" strike="noStrike" kern="1200" cap="none" spc="0" normalizeH="0" baseline="0" noProof="0" dirty="0" smtClean="0">
                          <a:ln>
                            <a:noFill/>
                          </a:ln>
                          <a:solidFill>
                            <a:prstClr val="black"/>
                          </a:solidFill>
                          <a:effectLst/>
                          <a:uLnTx/>
                          <a:uFillTx/>
                          <a:latin typeface="Arial"/>
                          <a:ea typeface="+mn-ea"/>
                          <a:cs typeface="+mn-cs"/>
                        </a:rPr>
                        <a:t>, FT-1000 8C</a:t>
                      </a:r>
                      <a:endParaRPr lang="en-US" sz="1100" b="1" i="0" u="none" strike="noStrike" dirty="0">
                        <a:solidFill>
                          <a:schemeClr val="tx1"/>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China</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186,368</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2.57</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4.04</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9</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CINECA</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B0F0"/>
                          </a:solidFill>
                          <a:latin typeface="Arial"/>
                        </a:rPr>
                        <a:t>Fermi</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err="1" smtClean="0">
                          <a:solidFill>
                            <a:srgbClr val="000000"/>
                          </a:solidFill>
                          <a:latin typeface="Arial"/>
                        </a:rPr>
                        <a:t>BlueGene</a:t>
                      </a:r>
                      <a:r>
                        <a:rPr lang="en-US" sz="1100" b="1" i="0" u="none" strike="noStrike" dirty="0" smtClean="0">
                          <a:solidFill>
                            <a:srgbClr val="000000"/>
                          </a:solidFill>
                          <a:latin typeface="Arial"/>
                        </a:rPr>
                        <a:t>/Q,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Power BQC 16C 1.6GHz, Custom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Italy</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rPr>
                        <a:t>163,840</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1.73</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0.82</a:t>
                      </a: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839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10</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IBM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B0F0"/>
                          </a:solidFill>
                          <a:latin typeface="Arial"/>
                        </a:rPr>
                        <a:t>DARPA</a:t>
                      </a:r>
                      <a:r>
                        <a:rPr lang="en-US" sz="1100" b="1" i="0" u="none" strike="noStrike" baseline="0" dirty="0" smtClean="0">
                          <a:solidFill>
                            <a:srgbClr val="00B0F0"/>
                          </a:solidFill>
                          <a:latin typeface="Arial"/>
                        </a:rPr>
                        <a:t> Trial Subset</a:t>
                      </a:r>
                      <a:r>
                        <a:rPr lang="en-US" sz="1100" b="1" i="0" u="none" strike="noStrike" dirty="0" smtClean="0">
                          <a:solidFill>
                            <a:srgbClr val="000000"/>
                          </a:solidFill>
                          <a:latin typeface="Arial"/>
                        </a:rPr>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Power 775, </a:t>
                      </a:r>
                      <a:br>
                        <a:rPr lang="en-US" sz="1100" b="1" i="0" u="none" strike="noStrike" dirty="0" smtClean="0">
                          <a:solidFill>
                            <a:srgbClr val="000000"/>
                          </a:solidFill>
                          <a:latin typeface="Arial"/>
                        </a:rPr>
                      </a:br>
                      <a:r>
                        <a:rPr lang="en-US" sz="1100" b="1" i="0" u="none" strike="noStrike" dirty="0" smtClean="0">
                          <a:solidFill>
                            <a:srgbClr val="000000"/>
                          </a:solidFill>
                          <a:latin typeface="Arial"/>
                        </a:rPr>
                        <a:t>Power7 8C 3.84GHz, Custom</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USA</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63,360</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latin typeface="Arial"/>
                        </a:rPr>
                        <a:t>1.52</a:t>
                      </a:r>
                      <a:endParaRPr lang="en-US" sz="1100" b="1" i="0" u="none" strike="noStrike" dirty="0">
                        <a:latin typeface="Arial"/>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8288" algn="l" fontAlgn="b"/>
                      <a:r>
                        <a:rPr lang="en-US" sz="1100" b="1" i="0" u="none" strike="noStrike" dirty="0" smtClean="0">
                          <a:solidFill>
                            <a:srgbClr val="000000"/>
                          </a:solidFill>
                          <a:latin typeface="Arial"/>
                        </a:rPr>
                        <a:t>3.57</a:t>
                      </a:r>
                      <a:endParaRPr lang="en-US" sz="1100" b="1" i="0" u="none" strike="noStrike" dirty="0">
                        <a:solidFill>
                          <a:srgbClr val="000000"/>
                        </a:solidFill>
                        <a:latin typeface="Arial"/>
                      </a:endParaRPr>
                    </a:p>
                  </a:txBody>
                  <a:tcPr marL="6030" marR="6030" marT="603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extLst>
      <p:ext uri="{BB962C8B-B14F-4D97-AF65-F5344CB8AC3E}">
        <p14:creationId xmlns:p14="http://schemas.microsoft.com/office/powerpoint/2010/main" val="28660204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RD 2013 Review template">
  <a:themeElements>
    <a:clrScheme name="CRD_PowerPoin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CRD 2013 Review template</Template>
  <TotalTime>2543</TotalTime>
  <Words>4474</Words>
  <Application>Microsoft Macintosh PowerPoint</Application>
  <PresentationFormat>On-screen Show (4:3)</PresentationFormat>
  <Paragraphs>773</Paragraphs>
  <Slides>57</Slides>
  <Notes>11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CRD 2013 Review template</vt:lpstr>
      <vt:lpstr>Worksheet</vt:lpstr>
      <vt:lpstr>The Evolution of Programming Models  in Response to Energy Efficiency Constraints</vt:lpstr>
      <vt:lpstr>National Energy Research Scientific  Computing Center (NERSC)</vt:lpstr>
      <vt:lpstr>NERSC’s 40 Year History of  Production High Performance Computing</vt:lpstr>
      <vt:lpstr>30 Years of Exponential  Performance Improvement</vt:lpstr>
      <vt:lpstr>PowerPoint Presentation</vt:lpstr>
      <vt:lpstr>… and the power costs will still be staggering</vt:lpstr>
      <vt:lpstr>Technology Challenges for the Next Decade</vt:lpstr>
      <vt:lpstr>These Trends Affect  ALL users at ALL SCALES (this is NOT just about exascale)</vt:lpstr>
      <vt:lpstr>Top 10 Systems in November 2012</vt:lpstr>
      <vt:lpstr>Potential System Architectures What is Possible</vt:lpstr>
      <vt:lpstr>Why can’t we keep doing what we’ve been doing? Optimization target for hardware has evolved to new direction  (but pmodels have not kept up)</vt:lpstr>
      <vt:lpstr>Effect of Hardware on Programming Models</vt:lpstr>
      <vt:lpstr>The Programming Model is a Reflection of the Underlying Abstract Machine Model</vt:lpstr>
      <vt:lpstr>Abstract Machine Models</vt:lpstr>
      <vt:lpstr>Notional Multi-Scale Machine Model (what do we need to reason about when designing a new code?)</vt:lpstr>
      <vt:lpstr>Notional Multi-Scale Abstract Machine Model (what do we need to reason about when designing a new code?)</vt:lpstr>
      <vt:lpstr>Data Movement</vt:lpstr>
      <vt:lpstr>The Problem with Wires:  Energy to move data proportional to distance</vt:lpstr>
      <vt:lpstr>The Cost of Data Movement</vt:lpstr>
      <vt:lpstr>The Cost of Data Movement</vt:lpstr>
      <vt:lpstr>The Cost of Data Movement in 2018</vt:lpstr>
      <vt:lpstr>Data Movement Costs</vt:lpstr>
      <vt:lpstr>Consequences for Algorithm Design</vt:lpstr>
      <vt:lpstr>Future of On-Chip Architecture (Nov 2009 DOE arch workshop)</vt:lpstr>
      <vt:lpstr>Cost of Data Movement (towards “coherence domains” on chip)</vt:lpstr>
      <vt:lpstr>Data Locality Management</vt:lpstr>
      <vt:lpstr>Algorithm Complexity Related to FLOPs or Ops</vt:lpstr>
      <vt:lpstr>Software Mechanisms for Expressing Locality</vt:lpstr>
      <vt:lpstr>Problems with Existing Abstractions for Expressing Locality</vt:lpstr>
      <vt:lpstr>Two-level Parallelism? (MPI+X?)</vt:lpstr>
      <vt:lpstr>Current Practices (2-level Parallelism)</vt:lpstr>
      <vt:lpstr>Current Practices (2-level Parallelism) NUMA Effects Ignored (with huge consequence)</vt:lpstr>
      <vt:lpstr>Partitioned Global Address Space (PGAS) better expression of data locality</vt:lpstr>
      <vt:lpstr>PGAS 1D partitions May Be Insufficient for  Expressing hierarchical energy and locality cost</vt:lpstr>
      <vt:lpstr>Example from UPC</vt:lpstr>
      <vt:lpstr>Multidimensional Blocking?</vt:lpstr>
      <vt:lpstr>Expressing Hierarchical Layout</vt:lpstr>
      <vt:lpstr>Hierarchical Layout Statements</vt:lpstr>
      <vt:lpstr>Conclusions on Data Layout</vt:lpstr>
      <vt:lpstr>Interconnects</vt:lpstr>
      <vt:lpstr>Scalable Interconnects</vt:lpstr>
      <vt:lpstr>Interconnect Design Considerations  for Message Passing Applications</vt:lpstr>
      <vt:lpstr>Interconnect Design Considerations  for Message Passing Applications</vt:lpstr>
      <vt:lpstr>CCSM Performance Variability (trials of embedding communication topologies)</vt:lpstr>
      <vt:lpstr>Node placement of a fast, average and slow run</vt:lpstr>
      <vt:lpstr>Node placement of a fast, average and slow run</vt:lpstr>
      <vt:lpstr>Topology Optimization (turning Fat-trees into Fit-trees)</vt:lpstr>
      <vt:lpstr>Conclusions on Interconnect</vt:lpstr>
      <vt:lpstr>Heterogeneity / Inhomogeneity </vt:lpstr>
      <vt:lpstr>Assumptions of Uniformity is Breaking (many new sources of heterogeneity)</vt:lpstr>
      <vt:lpstr>Conclusions on Heterogeneity</vt:lpstr>
      <vt:lpstr>Why Wait for Exascale everything is breaking NOW!</vt:lpstr>
      <vt:lpstr>The Power and Clock Inflection Point in 2004</vt:lpstr>
      <vt:lpstr>It’s the End of the World as We Know It!</vt:lpstr>
      <vt:lpstr>Why Wait for Exascale Machine?</vt:lpstr>
      <vt:lpstr>Remember the Abstract Machine Model</vt:lpstr>
      <vt:lpstr>Conclusions</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Libraries &amp; Resilience</dc:title>
  <dc:creator>Paul H. Hargrove</dc:creator>
  <cp:lastModifiedBy>John Shalf</cp:lastModifiedBy>
  <cp:revision>658</cp:revision>
  <cp:lastPrinted>2013-01-18T17:38:35Z</cp:lastPrinted>
  <dcterms:created xsi:type="dcterms:W3CDTF">2013-01-13T22:58:17Z</dcterms:created>
  <dcterms:modified xsi:type="dcterms:W3CDTF">2013-10-02T15:45:31Z</dcterms:modified>
</cp:coreProperties>
</file>