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tags/tag2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30.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31.xml" ContentType="application/vnd.openxmlformats-officedocument.presentationml.tags+xml"/>
  <Override PartName="/ppt/notesSlides/notesSlide10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6"/>
  </p:notesMasterIdLst>
  <p:handoutMasterIdLst>
    <p:handoutMasterId r:id="rId107"/>
  </p:handoutMasterIdLst>
  <p:sldIdLst>
    <p:sldId id="702" r:id="rId2"/>
    <p:sldId id="703" r:id="rId3"/>
    <p:sldId id="704" r:id="rId4"/>
    <p:sldId id="705" r:id="rId5"/>
    <p:sldId id="925" r:id="rId6"/>
    <p:sldId id="926" r:id="rId7"/>
    <p:sldId id="927" r:id="rId8"/>
    <p:sldId id="928" r:id="rId9"/>
    <p:sldId id="929" r:id="rId10"/>
    <p:sldId id="930" r:id="rId11"/>
    <p:sldId id="706" r:id="rId12"/>
    <p:sldId id="707" r:id="rId13"/>
    <p:sldId id="857" r:id="rId14"/>
    <p:sldId id="823" r:id="rId15"/>
    <p:sldId id="827" r:id="rId16"/>
    <p:sldId id="818" r:id="rId17"/>
    <p:sldId id="819" r:id="rId18"/>
    <p:sldId id="820" r:id="rId19"/>
    <p:sldId id="858" r:id="rId20"/>
    <p:sldId id="863" r:id="rId21"/>
    <p:sldId id="860" r:id="rId22"/>
    <p:sldId id="862" r:id="rId23"/>
    <p:sldId id="861" r:id="rId24"/>
    <p:sldId id="829" r:id="rId25"/>
    <p:sldId id="830" r:id="rId26"/>
    <p:sldId id="831" r:id="rId27"/>
    <p:sldId id="832" r:id="rId28"/>
    <p:sldId id="833" r:id="rId29"/>
    <p:sldId id="834" r:id="rId30"/>
    <p:sldId id="835" r:id="rId31"/>
    <p:sldId id="836" r:id="rId32"/>
    <p:sldId id="837" r:id="rId33"/>
    <p:sldId id="838" r:id="rId34"/>
    <p:sldId id="839" r:id="rId35"/>
    <p:sldId id="840" r:id="rId36"/>
    <p:sldId id="841" r:id="rId37"/>
    <p:sldId id="842" r:id="rId38"/>
    <p:sldId id="843" r:id="rId39"/>
    <p:sldId id="844" r:id="rId40"/>
    <p:sldId id="859" r:id="rId41"/>
    <p:sldId id="864" r:id="rId42"/>
    <p:sldId id="865" r:id="rId43"/>
    <p:sldId id="866" r:id="rId44"/>
    <p:sldId id="867" r:id="rId45"/>
    <p:sldId id="868" r:id="rId46"/>
    <p:sldId id="869" r:id="rId47"/>
    <p:sldId id="870" r:id="rId48"/>
    <p:sldId id="871" r:id="rId49"/>
    <p:sldId id="872" r:id="rId50"/>
    <p:sldId id="873" r:id="rId51"/>
    <p:sldId id="874" r:id="rId52"/>
    <p:sldId id="875" r:id="rId53"/>
    <p:sldId id="876" r:id="rId54"/>
    <p:sldId id="877" r:id="rId55"/>
    <p:sldId id="878" r:id="rId56"/>
    <p:sldId id="879" r:id="rId57"/>
    <p:sldId id="880" r:id="rId58"/>
    <p:sldId id="881" r:id="rId59"/>
    <p:sldId id="882" r:id="rId60"/>
    <p:sldId id="883" r:id="rId61"/>
    <p:sldId id="884" r:id="rId62"/>
    <p:sldId id="885" r:id="rId63"/>
    <p:sldId id="886" r:id="rId64"/>
    <p:sldId id="887" r:id="rId65"/>
    <p:sldId id="888" r:id="rId66"/>
    <p:sldId id="889" r:id="rId67"/>
    <p:sldId id="890" r:id="rId68"/>
    <p:sldId id="891" r:id="rId69"/>
    <p:sldId id="892" r:id="rId70"/>
    <p:sldId id="894" r:id="rId71"/>
    <p:sldId id="895" r:id="rId72"/>
    <p:sldId id="896" r:id="rId73"/>
    <p:sldId id="897" r:id="rId74"/>
    <p:sldId id="898" r:id="rId75"/>
    <p:sldId id="899" r:id="rId76"/>
    <p:sldId id="900" r:id="rId77"/>
    <p:sldId id="901" r:id="rId78"/>
    <p:sldId id="902" r:id="rId79"/>
    <p:sldId id="903" r:id="rId80"/>
    <p:sldId id="904" r:id="rId81"/>
    <p:sldId id="905" r:id="rId82"/>
    <p:sldId id="906" r:id="rId83"/>
    <p:sldId id="907" r:id="rId84"/>
    <p:sldId id="908" r:id="rId85"/>
    <p:sldId id="909" r:id="rId86"/>
    <p:sldId id="910" r:id="rId87"/>
    <p:sldId id="911" r:id="rId88"/>
    <p:sldId id="912" r:id="rId89"/>
    <p:sldId id="913" r:id="rId90"/>
    <p:sldId id="914" r:id="rId91"/>
    <p:sldId id="915" r:id="rId92"/>
    <p:sldId id="916" r:id="rId93"/>
    <p:sldId id="917" r:id="rId94"/>
    <p:sldId id="918" r:id="rId95"/>
    <p:sldId id="919" r:id="rId96"/>
    <p:sldId id="920" r:id="rId97"/>
    <p:sldId id="893" r:id="rId98"/>
    <p:sldId id="850" r:id="rId99"/>
    <p:sldId id="921" r:id="rId100"/>
    <p:sldId id="922" r:id="rId101"/>
    <p:sldId id="924" r:id="rId102"/>
    <p:sldId id="852" r:id="rId103"/>
    <p:sldId id="853" r:id="rId104"/>
    <p:sldId id="854" r:id="rId105"/>
  </p:sldIdLst>
  <p:sldSz cx="9144000" cy="6858000" type="screen4x3"/>
  <p:notesSz cx="6858000" cy="9144000"/>
  <p:custDataLst>
    <p:tags r:id="rId108"/>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CC"/>
    <a:srgbClr val="FF00FF"/>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53" d="100"/>
          <a:sy n="53"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19768936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4366032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11084013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23858367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275297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45010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2046857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292611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68429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875752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3257140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1088781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61117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4048452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2139162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1901854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1307056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4122722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726088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135414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566281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1420104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1051209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6467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695981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3871817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1144993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188179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1970926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354576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1749798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292767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2733115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35028159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3415526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16429516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2698107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12929786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40791087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548888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12772706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4043958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15663702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35134149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3439057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13437723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42072906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9961607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6907509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265247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3458579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29294493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10067903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22783319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35135882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26840659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35905008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28543131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13193586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10375827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22237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41959706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1043229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320064390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37886028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42901291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16168579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34533027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11055819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11934829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42548670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333073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OSCER State of the Center Address</a:t>
            </a:r>
          </a:p>
          <a:p>
            <a:pPr>
              <a:defRPr/>
            </a:pPr>
            <a:r>
              <a:rPr lang="en-US" dirty="0" smtClean="0"/>
              <a:t>Wed Oct 2 2013</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OSCER State of the Center Address</a:t>
            </a:r>
          </a:p>
          <a:p>
            <a:pPr>
              <a:defRPr/>
            </a:pPr>
            <a:r>
              <a:rPr lang="en-US" dirty="0" smtClean="0"/>
              <a:t>Wed Oct 2 2013</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6"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890907" y="6175524"/>
            <a:ext cx="1361553" cy="538163"/>
          </a:xfrm>
          <a:prstGeom prst="rect">
            <a:avLst/>
          </a:prstGeom>
        </p:spPr>
      </p:pic>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81307" y="6096691"/>
            <a:ext cx="609600" cy="66090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mailto:hneeman@ou.edu"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www.oscer.ou.edu/" TargetMode="Externa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hyperlink" Target="http://www.oscer.ou.edu/papers_from_rounds.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a:t>Henry Neeman, OSCER Director</a:t>
            </a:r>
          </a:p>
          <a:p>
            <a:pPr>
              <a:lnSpc>
                <a:spcPct val="70000"/>
              </a:lnSpc>
            </a:pPr>
            <a:r>
              <a:rPr lang="en-US" sz="2000" b="1">
                <a:latin typeface="Courier New" pitchFamily="49" charset="0"/>
                <a:hlinkClick r:id="rId4"/>
              </a:rPr>
              <a:t>hneeman@ou.edu</a:t>
            </a:r>
            <a:endParaRPr lang="en-US" sz="2000" b="1">
              <a:latin typeface="Courier New" pitchFamily="49" charset="0"/>
            </a:endParaRPr>
          </a:p>
          <a:p>
            <a:pPr>
              <a:lnSpc>
                <a:spcPct val="70000"/>
              </a:lnSpc>
            </a:pPr>
            <a:r>
              <a:rPr lang="en-US" sz="2000" b="1"/>
              <a:t>OU Supercomputing Center for Education &amp; Research</a:t>
            </a:r>
          </a:p>
          <a:p>
            <a:pPr>
              <a:lnSpc>
                <a:spcPct val="70000"/>
              </a:lnSpc>
            </a:pPr>
            <a:r>
              <a:rPr lang="en-US" sz="2000" b="1"/>
              <a:t>A Division of OU Information Technology</a:t>
            </a:r>
          </a:p>
        </p:txBody>
      </p:sp>
      <p:sp>
        <p:nvSpPr>
          <p:cNvPr id="768003" name="Text Box 3"/>
          <p:cNvSpPr txBox="1">
            <a:spLocks noChangeArrowheads="1"/>
          </p:cNvSpPr>
          <p:nvPr/>
        </p:nvSpPr>
        <p:spPr bwMode="auto">
          <a:xfrm>
            <a:off x="3121982" y="5764213"/>
            <a:ext cx="3019096" cy="707886"/>
          </a:xfrm>
          <a:prstGeom prst="rect">
            <a:avLst/>
          </a:prstGeom>
          <a:noFill/>
          <a:ln w="9525">
            <a:noFill/>
            <a:miter lim="800000"/>
            <a:headEnd/>
            <a:tailEnd/>
          </a:ln>
          <a:effectLst/>
        </p:spPr>
        <p:txBody>
          <a:bodyPr wrap="none">
            <a:spAutoFit/>
          </a:bodyPr>
          <a:lstStyle/>
          <a:p>
            <a:r>
              <a:rPr lang="en-US" sz="2000" dirty="0" smtClean="0"/>
              <a:t>Wednesday October 2 2013</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smtClean="0">
                <a:solidFill>
                  <a:srgbClr val="A50021"/>
                </a:solidFill>
                <a:latin typeface="Arial Black" pitchFamily="34" charset="0"/>
              </a:rPr>
              <a:t>OSCER</a:t>
            </a:r>
            <a:r>
              <a:rPr lang="en-US" sz="5400" dirty="0">
                <a:solidFill>
                  <a:srgbClr val="A50021"/>
                </a:solidFill>
                <a:latin typeface="Arial Black" pitchFamily="34" charset="0"/>
              </a:rPr>
              <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7" cstate="print"/>
          <a:srcRect/>
          <a:stretch>
            <a:fillRect/>
          </a:stretch>
        </p:blipFill>
        <p:spPr bwMode="auto">
          <a:xfrm>
            <a:off x="5141913" y="3429000"/>
            <a:ext cx="2249487" cy="1219200"/>
          </a:xfrm>
          <a:prstGeom prst="rect">
            <a:avLst/>
          </a:prstGeom>
          <a:noFill/>
        </p:spPr>
      </p:pic>
      <p:pic>
        <p:nvPicPr>
          <p:cNvPr id="768017" name="Picture 17" descr="gpn_logo_pms_445_374"/>
          <p:cNvPicPr>
            <a:picLocks noChangeAspect="1" noChangeArrowheads="1"/>
          </p:cNvPicPr>
          <p:nvPr/>
        </p:nvPicPr>
        <p:blipFill>
          <a:blip r:embed="rId8" cstate="print"/>
          <a:srcRect/>
          <a:stretch>
            <a:fillRect/>
          </a:stretch>
        </p:blipFill>
        <p:spPr bwMode="auto">
          <a:xfrm>
            <a:off x="1676400" y="4953000"/>
            <a:ext cx="2768600" cy="641350"/>
          </a:xfrm>
          <a:prstGeom prst="rect">
            <a:avLst/>
          </a:prstGeom>
          <a:noFill/>
        </p:spPr>
      </p:pic>
      <p:pic>
        <p:nvPicPr>
          <p:cNvPr id="228354" name="Picture 2" descr="http://symposium2013.oscer.ou.edu/images/SponsorLogos/GlobusOnline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440" y="4545013"/>
            <a:ext cx="2085975"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12 years.</a:t>
            </a:r>
          </a:p>
        </p:txBody>
      </p:sp>
    </p:spTree>
    <p:extLst>
      <p:ext uri="{BB962C8B-B14F-4D97-AF65-F5344CB8AC3E}">
        <p14:creationId xmlns:p14="http://schemas.microsoft.com/office/powerpoint/2010/main" val="70554274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smtClean="0"/>
              <a:t>Bob </a:t>
            </a:r>
            <a:r>
              <a:rPr lang="en-US" dirty="0" err="1" smtClean="0"/>
              <a:t>Crovella</a:t>
            </a:r>
            <a:r>
              <a:rPr lang="en-US" dirty="0" smtClean="0"/>
              <a:t>, NVIDIA</a:t>
            </a:r>
          </a:p>
          <a:p>
            <a:r>
              <a:rPr lang="en-US" dirty="0" smtClean="0"/>
              <a:t>Jason Goodman, Cray, Inc.</a:t>
            </a:r>
          </a:p>
          <a:p>
            <a:r>
              <a:rPr lang="en-US" dirty="0" smtClean="0"/>
              <a:t>Darren King, Spectra Logic</a:t>
            </a:r>
          </a:p>
          <a:p>
            <a:r>
              <a:rPr lang="en-US" dirty="0" smtClean="0"/>
              <a:t>Kevin Paschal, </a:t>
            </a:r>
            <a:r>
              <a:rPr lang="en-US" dirty="0" err="1" smtClean="0"/>
              <a:t>CommScope</a:t>
            </a:r>
            <a:endParaRPr lang="en-US" dirty="0" smtClean="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extLst>
      <p:ext uri="{BB962C8B-B14F-4D97-AF65-F5344CB8AC3E}">
        <p14:creationId xmlns:p14="http://schemas.microsoft.com/office/powerpoint/2010/main" val="107442203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idx="1"/>
          </p:nvPr>
        </p:nvSpPr>
        <p:spPr/>
        <p:txBody>
          <a:bodyPr/>
          <a:lstStyle/>
          <a:p>
            <a:r>
              <a:rPr lang="en-US" dirty="0"/>
              <a:t>Dan Andresen, KSU</a:t>
            </a:r>
          </a:p>
          <a:p>
            <a:r>
              <a:rPr lang="en-US" dirty="0" err="1"/>
              <a:t>Workalemahu</a:t>
            </a:r>
            <a:r>
              <a:rPr lang="en-US" dirty="0"/>
              <a:t> </a:t>
            </a:r>
            <a:r>
              <a:rPr lang="en-US" dirty="0" err="1"/>
              <a:t>Berhanu</a:t>
            </a:r>
            <a:r>
              <a:rPr lang="en-US" dirty="0"/>
              <a:t>, OU</a:t>
            </a:r>
          </a:p>
          <a:p>
            <a:r>
              <a:rPr lang="en-US" dirty="0"/>
              <a:t>Shane </a:t>
            </a:r>
            <a:r>
              <a:rPr lang="en-US" dirty="0" err="1"/>
              <a:t>Corder</a:t>
            </a:r>
            <a:r>
              <a:rPr lang="en-US" dirty="0"/>
              <a:t>, Children’s Mercy Hospital</a:t>
            </a:r>
          </a:p>
          <a:p>
            <a:r>
              <a:rPr lang="en-US" dirty="0"/>
              <a:t>Carl Grant, OU</a:t>
            </a:r>
          </a:p>
          <a:p>
            <a:r>
              <a:rPr lang="en-US" dirty="0"/>
              <a:t>Louisiana School for Math, Science and the Arts</a:t>
            </a:r>
          </a:p>
          <a:p>
            <a:r>
              <a:rPr lang="en-US" dirty="0"/>
              <a:t>George </a:t>
            </a:r>
            <a:r>
              <a:rPr lang="en-US" dirty="0" err="1"/>
              <a:t>Louthan</a:t>
            </a:r>
            <a:r>
              <a:rPr lang="en-US" dirty="0"/>
              <a:t>, Oklahoma Innovation Institute</a:t>
            </a:r>
          </a:p>
          <a:p>
            <a:r>
              <a:rPr lang="en-US" dirty="0"/>
              <a:t>Greg Monaco, Great Plains Network</a:t>
            </a:r>
          </a:p>
          <a:p>
            <a:r>
              <a:rPr lang="en-US" dirty="0" err="1"/>
              <a:t>Fatih</a:t>
            </a:r>
            <a:r>
              <a:rPr lang="en-US" dirty="0"/>
              <a:t> </a:t>
            </a:r>
            <a:r>
              <a:rPr lang="en-US" dirty="0" err="1"/>
              <a:t>Yasar</a:t>
            </a:r>
            <a:r>
              <a:rPr lang="en-US" dirty="0"/>
              <a:t>, </a:t>
            </a:r>
            <a:r>
              <a:rPr lang="en-US" dirty="0" err="1"/>
              <a:t>Hacettepe</a:t>
            </a:r>
            <a:r>
              <a:rPr lang="en-US" dirty="0"/>
              <a:t> </a:t>
            </a:r>
            <a:r>
              <a:rPr lang="en-US" dirty="0" smtClean="0"/>
              <a:t>U/OU</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101</a:t>
            </a:fld>
            <a:endParaRPr lang="en-US"/>
          </a:p>
        </p:txBody>
      </p:sp>
    </p:spTree>
    <p:extLst>
      <p:ext uri="{BB962C8B-B14F-4D97-AF65-F5344CB8AC3E}">
        <p14:creationId xmlns:p14="http://schemas.microsoft.com/office/powerpoint/2010/main" val="276128772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102</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12 years.</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103</a:t>
            </a:fld>
            <a:endParaRPr lang="en-US"/>
          </a:p>
        </p:txBody>
      </p:sp>
      <p:sp>
        <p:nvSpPr>
          <p:cNvPr id="857090" name="Rectangle 2"/>
          <p:cNvSpPr>
            <a:spLocks noGrp="1" noChangeArrowheads="1"/>
          </p:cNvSpPr>
          <p:nvPr>
            <p:ph type="title"/>
          </p:nvPr>
        </p:nvSpPr>
        <p:spPr/>
        <p:txBody>
          <a:bodyPr/>
          <a:lstStyle/>
          <a:p>
            <a:r>
              <a:rPr lang="en-US" sz="3600"/>
              <a:t>To Learn More About OSCER</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a:latin typeface="Courier New" pitchFamily="49" charset="0"/>
            </a:endParaRPr>
          </a:p>
          <a:p>
            <a:pPr algn="ctr">
              <a:buFont typeface="Wingdings" pitchFamily="2" charset="2"/>
              <a:buNone/>
            </a:pPr>
            <a:r>
              <a:rPr lang="en-US" sz="3200" b="1">
                <a:latin typeface="Courier New" pitchFamily="49" charset="0"/>
                <a:hlinkClick r:id="rId4"/>
              </a:rPr>
              <a:t>http://www.oscer.ou.edu/</a:t>
            </a:r>
            <a:endParaRPr lang="en-US" sz="3200" b="1">
              <a:latin typeface="Courier New" pitchFamily="49" charset="0"/>
            </a:endParaRPr>
          </a:p>
          <a:p>
            <a:pPr algn="ctr">
              <a:buFont typeface="Wingdings" pitchFamily="2" charset="2"/>
              <a:buNone/>
            </a:pPr>
            <a:endParaRPr lang="en-US" sz="200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8AF43911-355B-473D-8AD9-B752C7F37813}" type="slidenum">
              <a:rPr lang="en-US"/>
              <a:pPr/>
              <a:t>11</a:t>
            </a:fld>
            <a:endParaRPr lang="en-US"/>
          </a:p>
        </p:txBody>
      </p:sp>
      <p:sp>
        <p:nvSpPr>
          <p:cNvPr id="920578" name="Rectangle 2"/>
          <p:cNvSpPr>
            <a:spLocks noGrp="1" noChangeArrowheads="1"/>
          </p:cNvSpPr>
          <p:nvPr>
            <p:ph type="title"/>
          </p:nvPr>
        </p:nvSpPr>
        <p:spPr/>
        <p:txBody>
          <a:bodyPr/>
          <a:lstStyle/>
          <a:p>
            <a:r>
              <a:rPr lang="en-US" dirty="0" smtClean="0"/>
              <a:t>Some Accomplishments</a:t>
            </a:r>
            <a:endParaRPr lang="en-US" dirty="0"/>
          </a:p>
        </p:txBody>
      </p:sp>
      <p:sp>
        <p:nvSpPr>
          <p:cNvPr id="920579" name="Rectangle 3"/>
          <p:cNvSpPr>
            <a:spLocks noGrp="1" noChangeArrowheads="1"/>
          </p:cNvSpPr>
          <p:nvPr>
            <p:ph type="body" idx="1"/>
          </p:nvPr>
        </p:nvSpPr>
        <p:spPr>
          <a:xfrm>
            <a:off x="533400" y="1371600"/>
            <a:ext cx="8153400" cy="4648200"/>
          </a:xfrm>
        </p:spPr>
        <p:txBody>
          <a:bodyPr/>
          <a:lstStyle/>
          <a:p>
            <a:pPr>
              <a:spcBef>
                <a:spcPts val="0"/>
              </a:spcBef>
            </a:pPr>
            <a:r>
              <a:rPr lang="en-US" b="1" dirty="0" smtClean="0">
                <a:solidFill>
                  <a:srgbClr val="800080"/>
                </a:solidFill>
              </a:rPr>
              <a:t>NEW!</a:t>
            </a:r>
            <a:r>
              <a:rPr lang="en-US" dirty="0" smtClean="0"/>
              <a:t> Funded grants</a:t>
            </a:r>
          </a:p>
          <a:p>
            <a:pPr lvl="1">
              <a:spcBef>
                <a:spcPts val="0"/>
              </a:spcBef>
            </a:pPr>
            <a:r>
              <a:rPr lang="en-US" dirty="0" smtClean="0"/>
              <a:t>NSF EPSCoR RII Track-1 started June 1 (submitted the same day as last year’s Symposium)</a:t>
            </a:r>
            <a:endParaRPr lang="en-US" dirty="0"/>
          </a:p>
          <a:p>
            <a:pPr lvl="1">
              <a:spcBef>
                <a:spcPts val="0"/>
              </a:spcBef>
            </a:pPr>
            <a:r>
              <a:rPr lang="en-US" dirty="0" smtClean="0"/>
              <a:t>NSF CC-NIE networking grant: started yesterday!</a:t>
            </a:r>
          </a:p>
          <a:p>
            <a:pPr>
              <a:spcBef>
                <a:spcPts val="0"/>
              </a:spcBef>
            </a:pPr>
            <a:r>
              <a:rPr lang="en-US" b="1" dirty="0" smtClean="0">
                <a:solidFill>
                  <a:srgbClr val="800080"/>
                </a:solidFill>
              </a:rPr>
              <a:t>NEW!</a:t>
            </a:r>
            <a:r>
              <a:rPr lang="en-US" dirty="0" smtClean="0"/>
              <a:t> OU Research Cloud</a:t>
            </a:r>
          </a:p>
          <a:p>
            <a:pPr>
              <a:spcBef>
                <a:spcPts val="0"/>
              </a:spcBef>
            </a:pPr>
            <a:r>
              <a:rPr lang="en-US" dirty="0" err="1" smtClean="0"/>
              <a:t>OneOklahoma</a:t>
            </a:r>
            <a:r>
              <a:rPr lang="en-US" dirty="0" smtClean="0"/>
              <a:t> </a:t>
            </a:r>
            <a:r>
              <a:rPr lang="en-US" dirty="0" err="1" smtClean="0"/>
              <a:t>Cyberinfrastructure</a:t>
            </a:r>
            <a:r>
              <a:rPr lang="en-US" dirty="0" smtClean="0"/>
              <a:t> Initiative has reached 50 academic and 48 non-academic institutions and organizations.</a:t>
            </a:r>
          </a:p>
          <a:p>
            <a:pPr>
              <a:spcBef>
                <a:spcPts val="0"/>
              </a:spcBef>
            </a:pPr>
            <a:r>
              <a:rPr lang="en-US" b="1" dirty="0" smtClean="0">
                <a:solidFill>
                  <a:srgbClr val="800080"/>
                </a:solidFill>
              </a:rPr>
              <a:t>NEW!</a:t>
            </a:r>
            <a:r>
              <a:rPr lang="en-US" dirty="0" smtClean="0"/>
              <a:t> </a:t>
            </a:r>
            <a:r>
              <a:rPr lang="en-US" dirty="0" err="1" smtClean="0"/>
              <a:t>OneOklahoma</a:t>
            </a:r>
            <a:r>
              <a:rPr lang="en-US" dirty="0" smtClean="0"/>
              <a:t> Research Data Stewardship Initiative</a:t>
            </a:r>
          </a:p>
          <a:p>
            <a:pPr>
              <a:spcBef>
                <a:spcPts val="0"/>
              </a:spcBef>
            </a:pPr>
            <a:r>
              <a:rPr lang="en-US" dirty="0" smtClean="0"/>
              <a:t>“A Day in the Life of an IT Professional” talks: so far</a:t>
            </a:r>
          </a:p>
          <a:p>
            <a:pPr>
              <a:spcBef>
                <a:spcPts val="0"/>
              </a:spcBef>
              <a:buNone/>
            </a:pPr>
            <a:r>
              <a:rPr lang="en-US" dirty="0" smtClean="0"/>
              <a:t>	83 visits to or from 36 institutions, to over 1600 students</a:t>
            </a:r>
            <a:r>
              <a:rPr lang="en-US" dirty="0"/>
              <a:t>.</a:t>
            </a: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12</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smtClean="0"/>
              <a:t>OU</a:t>
            </a:r>
          </a:p>
          <a:p>
            <a:pPr lvl="1"/>
            <a:r>
              <a:rPr lang="en-US" dirty="0" smtClean="0"/>
              <a:t>Resources</a:t>
            </a:r>
          </a:p>
          <a:p>
            <a:pPr lvl="1"/>
            <a:r>
              <a:rPr lang="en-US" dirty="0" smtClean="0"/>
              <a:t>Accomplishments</a:t>
            </a:r>
            <a:endParaRPr lang="en-US" dirty="0"/>
          </a:p>
          <a:p>
            <a:r>
              <a:rPr lang="en-US" dirty="0" smtClean="0"/>
              <a:t>OCII/</a:t>
            </a:r>
            <a:r>
              <a:rPr lang="en-US" dirty="0" err="1" smtClean="0"/>
              <a:t>OneOCII</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Resources</a:t>
            </a:r>
            <a:endParaRPr lang="en-US" sz="6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Oct 2 2013</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14</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Just over 3x (300%) as fast as our 2008-12 supercomputer.</a:t>
            </a:r>
          </a:p>
          <a:p>
            <a:pPr eaLnBrk="1" hangingPunct="1">
              <a:lnSpc>
                <a:spcPct val="70000"/>
              </a:lnSpc>
              <a:buFont typeface="Wingdings" pitchFamily="2" charset="2"/>
              <a:buNone/>
            </a:pPr>
            <a:r>
              <a:rPr lang="en-US" sz="2000" dirty="0" smtClean="0"/>
              <a:t>Just over 100x (10,000%) as fast as our first cluster supercomputer in 2002.</a:t>
            </a:r>
          </a:p>
        </p:txBody>
      </p:sp>
      <p:sp>
        <p:nvSpPr>
          <p:cNvPr id="33797" name="Rectangle 3"/>
          <p:cNvSpPr>
            <a:spLocks noGrp="1" noChangeArrowheads="1"/>
          </p:cNvSpPr>
          <p:nvPr>
            <p:ph type="title"/>
          </p:nvPr>
        </p:nvSpPr>
        <p:spPr/>
        <p:txBody>
          <a:bodyPr/>
          <a:lstStyle/>
          <a:p>
            <a:pPr eaLnBrk="1" hangingPunct="1"/>
            <a:r>
              <a:rPr lang="en-US" dirty="0" smtClean="0"/>
              <a:t>Dell Intel Xeon Linux Cluster</a:t>
            </a:r>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Oct 2 2013</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15</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19% of the nodes are</a:t>
            </a:r>
          </a:p>
          <a:p>
            <a:pPr eaLnBrk="1" hangingPunct="1">
              <a:lnSpc>
                <a:spcPct val="70000"/>
              </a:lnSpc>
              <a:buFont typeface="Wingdings" pitchFamily="2" charset="2"/>
              <a:buNone/>
            </a:pPr>
            <a:r>
              <a:rPr lang="en-US" sz="2000" dirty="0" smtClean="0"/>
              <a:t>“condominium” (owned by individual</a:t>
            </a:r>
          </a:p>
          <a:p>
            <a:pPr eaLnBrk="1" hangingPunct="1">
              <a:lnSpc>
                <a:spcPct val="70000"/>
              </a:lnSpc>
              <a:buFont typeface="Wingdings" pitchFamily="2" charset="2"/>
              <a:buNone/>
            </a:pPr>
            <a:r>
              <a:rPr lang="en-US" sz="2000" dirty="0" smtClean="0"/>
              <a:t>research teams): ~4x as many as all OSCER’s</a:t>
            </a:r>
          </a:p>
          <a:p>
            <a:pPr eaLnBrk="1" hangingPunct="1">
              <a:lnSpc>
                <a:spcPct val="70000"/>
              </a:lnSpc>
              <a:buFont typeface="Wingdings" pitchFamily="2" charset="2"/>
              <a:buNone/>
            </a:pPr>
            <a:r>
              <a:rPr lang="en-US" sz="2000" dirty="0" smtClean="0"/>
              <a:t>previous clusters combined.</a:t>
            </a:r>
          </a:p>
        </p:txBody>
      </p:sp>
      <p:sp>
        <p:nvSpPr>
          <p:cNvPr id="33797" name="Rectangle 3"/>
          <p:cNvSpPr>
            <a:spLocks noGrp="1" noChangeArrowheads="1"/>
          </p:cNvSpPr>
          <p:nvPr>
            <p:ph type="title"/>
          </p:nvPr>
        </p:nvSpPr>
        <p:spPr/>
        <p:txBody>
          <a:bodyPr/>
          <a:lstStyle/>
          <a:p>
            <a:pPr eaLnBrk="1" hangingPunct="1"/>
            <a:r>
              <a:rPr lang="en-US" dirty="0"/>
              <a:t>Dell Intel Xeon Linux Cluster</a:t>
            </a:r>
            <a:endParaRPr lang="en-US" dirty="0" smtClean="0"/>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16</a:t>
            </a:fld>
            <a:endParaRPr lang="en-US"/>
          </a:p>
        </p:txBody>
      </p:sp>
      <p:sp>
        <p:nvSpPr>
          <p:cNvPr id="776194" name="Rectangle 2"/>
          <p:cNvSpPr>
            <a:spLocks noGrp="1" noChangeArrowheads="1"/>
          </p:cNvSpPr>
          <p:nvPr>
            <p:ph type="title"/>
          </p:nvPr>
        </p:nvSpPr>
        <p:spPr/>
        <p:txBody>
          <a:bodyPr/>
          <a:lstStyle/>
          <a:p>
            <a:r>
              <a:rPr lang="en-US" sz="3600" dirty="0" smtClean="0"/>
              <a:t>OU Research IT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smtClean="0"/>
              <a:t>OSCER</a:t>
            </a:r>
          </a:p>
          <a:p>
            <a:pPr lvl="1"/>
            <a:r>
              <a:rPr lang="en-US" dirty="0" smtClean="0"/>
              <a:t>Director</a:t>
            </a:r>
            <a:r>
              <a:rPr lang="en-US" dirty="0"/>
              <a:t>: Henry Neeman</a:t>
            </a:r>
          </a:p>
          <a:p>
            <a:pPr lvl="1"/>
            <a:r>
              <a:rPr lang="en-US" dirty="0"/>
              <a:t>Associate Director for Remote &amp; Heterogeneous Computing: Horst </a:t>
            </a:r>
            <a:r>
              <a:rPr lang="en-US" dirty="0" err="1"/>
              <a:t>Severini</a:t>
            </a:r>
            <a:endParaRPr lang="en-US" dirty="0"/>
          </a:p>
          <a:p>
            <a:pPr lvl="1"/>
            <a:r>
              <a:rPr lang="en-US" dirty="0"/>
              <a:t>Manager of Operations: Brandon George</a:t>
            </a:r>
          </a:p>
          <a:p>
            <a:pPr lvl="1"/>
            <a:r>
              <a:rPr lang="en-US" dirty="0" smtClean="0"/>
              <a:t>Senior System </a:t>
            </a:r>
            <a:r>
              <a:rPr lang="en-US" dirty="0"/>
              <a:t>Administrator: David Akin</a:t>
            </a:r>
          </a:p>
          <a:p>
            <a:pPr lvl="1"/>
            <a:r>
              <a:rPr lang="en-US" dirty="0" smtClean="0"/>
              <a:t>Senior System </a:t>
            </a:r>
            <a:r>
              <a:rPr lang="en-US" dirty="0"/>
              <a:t>Administrator: Brett Zimmerman</a:t>
            </a:r>
            <a:endParaRPr lang="en-US" b="1" u="sng" dirty="0">
              <a:solidFill>
                <a:srgbClr val="CC0099"/>
              </a:solidFill>
            </a:endParaRPr>
          </a:p>
          <a:p>
            <a:pPr lvl="1"/>
            <a:r>
              <a:rPr lang="en-US" dirty="0" smtClean="0"/>
              <a:t>HPC Application Software Specialist: Josh Alexander</a:t>
            </a:r>
          </a:p>
          <a:p>
            <a:pPr lvl="1"/>
            <a:r>
              <a:rPr lang="en-US" dirty="0" smtClean="0"/>
              <a:t>Research IT Coordinator: Debi </a:t>
            </a:r>
            <a:r>
              <a:rPr lang="en-US" dirty="0" err="1" smtClean="0"/>
              <a:t>Gentis</a:t>
            </a:r>
            <a:endParaRPr lang="en-US" dirty="0" smtClean="0"/>
          </a:p>
          <a:p>
            <a:pPr lvl="1"/>
            <a:r>
              <a:rPr lang="en-US" dirty="0" smtClean="0"/>
              <a:t>Petascale Storage Administrator: Patrick Calhoun</a:t>
            </a:r>
            <a:endParaRPr lang="en-US" dirty="0"/>
          </a:p>
          <a:p>
            <a:pPr lvl="1"/>
            <a:r>
              <a:rPr lang="en-US" b="1" dirty="0" smtClean="0">
                <a:solidFill>
                  <a:srgbClr val="800080"/>
                </a:solidFill>
              </a:rPr>
              <a:t>NEW!</a:t>
            </a:r>
            <a:r>
              <a:rPr lang="en-US" dirty="0" smtClean="0"/>
              <a:t> Student Hardware Techs: </a:t>
            </a:r>
            <a:r>
              <a:rPr lang="en-US" dirty="0" err="1" smtClean="0"/>
              <a:t>Paulius</a:t>
            </a:r>
            <a:r>
              <a:rPr lang="en-US" dirty="0" smtClean="0"/>
              <a:t> </a:t>
            </a:r>
            <a:r>
              <a:rPr lang="en-US" dirty="0" err="1" smtClean="0"/>
              <a:t>Velesko</a:t>
            </a:r>
            <a:r>
              <a:rPr lang="en-US" dirty="0" smtClean="0"/>
              <a:t>, Matt </a:t>
            </a:r>
            <a:r>
              <a:rPr lang="en-US" dirty="0" err="1" smtClean="0"/>
              <a:t>Borba</a:t>
            </a: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17</a:t>
            </a:fld>
            <a:endParaRPr lang="en-US"/>
          </a:p>
        </p:txBody>
      </p:sp>
      <p:sp>
        <p:nvSpPr>
          <p:cNvPr id="776194" name="Rectangle 2"/>
          <p:cNvSpPr>
            <a:spLocks noGrp="1" noChangeArrowheads="1"/>
          </p:cNvSpPr>
          <p:nvPr>
            <p:ph type="title"/>
          </p:nvPr>
        </p:nvSpPr>
        <p:spPr/>
        <p:txBody>
          <a:bodyPr/>
          <a:lstStyle/>
          <a:p>
            <a:r>
              <a:rPr lang="en-US" sz="3600" dirty="0" smtClean="0"/>
              <a:t>OU Research IT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smtClean="0"/>
              <a:t>Informatics</a:t>
            </a:r>
          </a:p>
          <a:p>
            <a:pPr lvl="1"/>
            <a:r>
              <a:rPr lang="en-US" dirty="0" smtClean="0"/>
              <a:t>Jonah </a:t>
            </a:r>
            <a:r>
              <a:rPr lang="en-US" dirty="0" err="1" smtClean="0"/>
              <a:t>Duckles</a:t>
            </a:r>
            <a:endParaRPr lang="en-US" dirty="0" smtClean="0"/>
          </a:p>
          <a:p>
            <a:pPr lvl="1"/>
            <a:r>
              <a:rPr lang="en-US" dirty="0" smtClean="0"/>
              <a:t>Mark Stacy</a:t>
            </a:r>
          </a:p>
          <a:p>
            <a:pPr lvl="1"/>
            <a:r>
              <a:rPr lang="en-US" b="1" dirty="0" smtClean="0">
                <a:solidFill>
                  <a:srgbClr val="800080"/>
                </a:solidFill>
              </a:rPr>
              <a:t>NEW! </a:t>
            </a:r>
            <a:r>
              <a:rPr lang="en-US" dirty="0" smtClean="0"/>
              <a:t>Katy Franks (undergraduate)</a:t>
            </a:r>
          </a:p>
          <a:p>
            <a:r>
              <a:rPr lang="en-US" b="1" dirty="0" smtClean="0">
                <a:solidFill>
                  <a:srgbClr val="800080"/>
                </a:solidFill>
              </a:rPr>
              <a:t>NEW!</a:t>
            </a:r>
            <a:r>
              <a:rPr lang="en-US" dirty="0" smtClean="0"/>
              <a:t> Integrated Robust Assured Data Services (IRADS)</a:t>
            </a:r>
          </a:p>
          <a:p>
            <a:pPr lvl="1"/>
            <a:r>
              <a:rPr lang="en-US" dirty="0" smtClean="0"/>
              <a:t>Carl Sinclair</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Building!</a:t>
            </a:r>
            <a:endParaRPr lang="en-US" dirty="0"/>
          </a:p>
        </p:txBody>
      </p:sp>
      <p:sp>
        <p:nvSpPr>
          <p:cNvPr id="3" name="Content Placeholder 2"/>
          <p:cNvSpPr>
            <a:spLocks noGrp="1"/>
          </p:cNvSpPr>
          <p:nvPr>
            <p:ph idx="1"/>
          </p:nvPr>
        </p:nvSpPr>
        <p:spPr/>
        <p:txBody>
          <a:bodyPr/>
          <a:lstStyle/>
          <a:p>
            <a:pPr>
              <a:buNone/>
            </a:pPr>
            <a:r>
              <a:rPr lang="en-US" dirty="0" smtClean="0"/>
              <a:t>Four Partners Place: just past SRTC, where we were last night</a:t>
            </a:r>
          </a:p>
          <a:p>
            <a:pPr marL="0" indent="0">
              <a:buNone/>
            </a:pPr>
            <a:r>
              <a:rPr lang="en-US" dirty="0" smtClean="0"/>
              <a:t>We moved into our offices in late Nov 2012, and moved Boomer into the data center in Jan 2013.</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pic>
        <p:nvPicPr>
          <p:cNvPr id="111618" name="Picture 2" descr="http://urc.ou.edu/wp-content/uploads/2012/01/4PP.jpg"/>
          <p:cNvPicPr>
            <a:picLocks noChangeAspect="1" noChangeArrowheads="1"/>
          </p:cNvPicPr>
          <p:nvPr/>
        </p:nvPicPr>
        <p:blipFill>
          <a:blip r:embed="rId3" cstate="print"/>
          <a:srcRect/>
          <a:stretch>
            <a:fillRect/>
          </a:stretch>
        </p:blipFill>
        <p:spPr bwMode="auto">
          <a:xfrm>
            <a:off x="2057400" y="2628899"/>
            <a:ext cx="2190750" cy="1685926"/>
          </a:xfrm>
          <a:prstGeom prst="rect">
            <a:avLst/>
          </a:prstGeom>
          <a:noFill/>
        </p:spPr>
      </p:pic>
      <p:pic>
        <p:nvPicPr>
          <p:cNvPr id="111620" name="Picture 4" descr="https://cq5publish.ou.edu/content/aes/current_projects/jcr%3Acontent/mid_par/textimage_3/image.img.jpg/1340656596660.jpg"/>
          <p:cNvPicPr>
            <a:picLocks noChangeAspect="1" noChangeArrowheads="1"/>
          </p:cNvPicPr>
          <p:nvPr/>
        </p:nvPicPr>
        <p:blipFill>
          <a:blip r:embed="rId4" cstate="print"/>
          <a:srcRect/>
          <a:stretch>
            <a:fillRect/>
          </a:stretch>
        </p:blipFill>
        <p:spPr bwMode="auto">
          <a:xfrm>
            <a:off x="4419600" y="2667000"/>
            <a:ext cx="2190750" cy="1647825"/>
          </a:xfrm>
          <a:prstGeom prst="rect">
            <a:avLst/>
          </a:prstGeom>
          <a:noFill/>
        </p:spPr>
      </p:pic>
      <p:pic>
        <p:nvPicPr>
          <p:cNvPr id="111622" name="Picture 6" descr="http://www.jedunn.com/files/images/portfolio/View_from_North_West_Rendering.jpg"/>
          <p:cNvPicPr>
            <a:picLocks noChangeAspect="1" noChangeArrowheads="1"/>
          </p:cNvPicPr>
          <p:nvPr/>
        </p:nvPicPr>
        <p:blipFill>
          <a:blip r:embed="rId5" cstate="print"/>
          <a:srcRect/>
          <a:stretch>
            <a:fillRect/>
          </a:stretch>
        </p:blipFill>
        <p:spPr bwMode="auto">
          <a:xfrm>
            <a:off x="2895600" y="4424082"/>
            <a:ext cx="3429000" cy="127635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2</a:t>
            </a:fld>
            <a:endParaRPr lang="en-US"/>
          </a:p>
        </p:txBody>
      </p:sp>
      <p:sp>
        <p:nvSpPr>
          <p:cNvPr id="924674" name="Rectangle 2"/>
          <p:cNvSpPr>
            <a:spLocks noGrp="1" noChangeArrowheads="1"/>
          </p:cNvSpPr>
          <p:nvPr>
            <p:ph type="title"/>
          </p:nvPr>
        </p:nvSpPr>
        <p:spPr/>
        <p:txBody>
          <a:bodyPr/>
          <a:lstStyle/>
          <a:p>
            <a:r>
              <a:rPr lang="en-US" sz="3600" dirty="0"/>
              <a:t>Preregistration </a:t>
            </a:r>
            <a:r>
              <a:rPr lang="en-US" sz="3600" dirty="0" smtClean="0"/>
              <a:t>Profile 2013</a:t>
            </a:r>
            <a:endParaRPr lang="en-US" sz="3600" dirty="0"/>
          </a:p>
        </p:txBody>
      </p:sp>
      <p:sp>
        <p:nvSpPr>
          <p:cNvPr id="924675" name="Rectangle 3"/>
          <p:cNvSpPr>
            <a:spLocks noGrp="1" noChangeArrowheads="1"/>
          </p:cNvSpPr>
          <p:nvPr>
            <p:ph type="body" idx="1"/>
          </p:nvPr>
        </p:nvSpPr>
        <p:spPr>
          <a:xfrm>
            <a:off x="304800" y="1371600"/>
            <a:ext cx="8534400" cy="4648200"/>
          </a:xfrm>
        </p:spPr>
        <p:txBody>
          <a:bodyPr/>
          <a:lstStyle/>
          <a:p>
            <a:r>
              <a:rPr lang="en-US" dirty="0" smtClean="0"/>
              <a:t>Organizations: 77 preregistered (or speaking)</a:t>
            </a:r>
            <a:endParaRPr lang="en-US" dirty="0"/>
          </a:p>
          <a:p>
            <a:pPr lvl="1">
              <a:lnSpc>
                <a:spcPct val="90000"/>
              </a:lnSpc>
            </a:pPr>
            <a:r>
              <a:rPr lang="en-US" b="1" u="sng" dirty="0"/>
              <a:t>Academic</a:t>
            </a:r>
            <a:r>
              <a:rPr lang="en-US" dirty="0"/>
              <a:t>: preregistered </a:t>
            </a:r>
            <a:r>
              <a:rPr lang="en-US" dirty="0" smtClean="0"/>
              <a:t>33 </a:t>
            </a:r>
            <a:r>
              <a:rPr lang="en-US" dirty="0"/>
              <a:t>institutions in </a:t>
            </a:r>
            <a:r>
              <a:rPr lang="en-US" dirty="0" smtClean="0"/>
              <a:t>8 states (AR,IL,KS,LA,MO,OK,SD,TX) and one other country (Turkey)</a:t>
            </a:r>
            <a:endParaRPr lang="en-US" dirty="0"/>
          </a:p>
          <a:p>
            <a:pPr lvl="2"/>
            <a:r>
              <a:rPr lang="en-US" dirty="0"/>
              <a:t>Includes </a:t>
            </a:r>
            <a:r>
              <a:rPr lang="en-US" dirty="0" smtClean="0"/>
              <a:t>28 </a:t>
            </a:r>
            <a:r>
              <a:rPr lang="en-US" dirty="0"/>
              <a:t>institutions in </a:t>
            </a:r>
            <a:r>
              <a:rPr lang="en-US" dirty="0" smtClean="0"/>
              <a:t>6 </a:t>
            </a:r>
            <a:r>
              <a:rPr lang="en-US" dirty="0"/>
              <a:t>EPSCoR states </a:t>
            </a:r>
            <a:r>
              <a:rPr lang="en-US" dirty="0" smtClean="0"/>
              <a:t>(AR,KS,LA,MO,OK,SD)</a:t>
            </a:r>
            <a:endParaRPr lang="en-US" dirty="0"/>
          </a:p>
          <a:p>
            <a:pPr lvl="1">
              <a:lnSpc>
                <a:spcPct val="80000"/>
              </a:lnSpc>
            </a:pPr>
            <a:r>
              <a:rPr lang="en-US" b="1" u="sng" dirty="0"/>
              <a:t>Industry</a:t>
            </a:r>
            <a:r>
              <a:rPr lang="en-US" dirty="0"/>
              <a:t>: preregistered </a:t>
            </a:r>
            <a:r>
              <a:rPr lang="en-US" dirty="0" smtClean="0"/>
              <a:t>29 </a:t>
            </a:r>
            <a:r>
              <a:rPr lang="en-US" dirty="0"/>
              <a:t>firms</a:t>
            </a:r>
          </a:p>
          <a:p>
            <a:pPr lvl="1">
              <a:lnSpc>
                <a:spcPct val="80000"/>
              </a:lnSpc>
            </a:pPr>
            <a:r>
              <a:rPr lang="en-US" b="1" u="sng" dirty="0"/>
              <a:t>Government</a:t>
            </a:r>
            <a:r>
              <a:rPr lang="en-US" dirty="0"/>
              <a:t>: preregistered </a:t>
            </a:r>
            <a:r>
              <a:rPr lang="en-US" dirty="0" smtClean="0"/>
              <a:t>9 </a:t>
            </a:r>
            <a:r>
              <a:rPr lang="en-US" dirty="0"/>
              <a:t>agencies (federal, </a:t>
            </a:r>
            <a:r>
              <a:rPr lang="en-US" dirty="0" smtClean="0"/>
              <a:t>state)</a:t>
            </a:r>
            <a:endParaRPr lang="en-US" dirty="0"/>
          </a:p>
          <a:p>
            <a:pPr lvl="1">
              <a:lnSpc>
                <a:spcPct val="80000"/>
              </a:lnSpc>
            </a:pPr>
            <a:r>
              <a:rPr lang="en-US" b="1" u="sng" dirty="0"/>
              <a:t>Non-governmental</a:t>
            </a:r>
            <a:r>
              <a:rPr lang="en-US" dirty="0"/>
              <a:t>: preregistered 6</a:t>
            </a:r>
            <a:r>
              <a:rPr lang="en-US" dirty="0" smtClean="0"/>
              <a:t> </a:t>
            </a:r>
            <a:r>
              <a:rPr lang="en-US" dirty="0"/>
              <a:t>organizations</a:t>
            </a:r>
          </a:p>
          <a:p>
            <a:pPr>
              <a:lnSpc>
                <a:spcPct val="80000"/>
              </a:lnSpc>
            </a:pPr>
            <a:r>
              <a:rPr lang="en-US" dirty="0" smtClean="0"/>
              <a:t>Demographics: 286 preregistered (or speaking)</a:t>
            </a:r>
            <a:endParaRPr lang="en-US" dirty="0"/>
          </a:p>
          <a:p>
            <a:pPr lvl="1">
              <a:lnSpc>
                <a:spcPct val="80000"/>
              </a:lnSpc>
            </a:pPr>
            <a:r>
              <a:rPr lang="en-US" dirty="0" smtClean="0"/>
              <a:t>31% </a:t>
            </a:r>
            <a:r>
              <a:rPr lang="en-US" dirty="0"/>
              <a:t>OU, </a:t>
            </a:r>
            <a:r>
              <a:rPr lang="en-US" dirty="0" smtClean="0"/>
              <a:t>69% </a:t>
            </a:r>
            <a:r>
              <a:rPr lang="en-US" dirty="0"/>
              <a:t>non-OU</a:t>
            </a:r>
          </a:p>
          <a:p>
            <a:pPr lvl="1">
              <a:lnSpc>
                <a:spcPct val="80000"/>
              </a:lnSpc>
            </a:pPr>
            <a:r>
              <a:rPr lang="en-US" dirty="0" smtClean="0"/>
              <a:t>73% </a:t>
            </a:r>
            <a:r>
              <a:rPr lang="en-US" dirty="0"/>
              <a:t>Oklahoma, </a:t>
            </a:r>
            <a:r>
              <a:rPr lang="en-US" dirty="0" smtClean="0"/>
              <a:t>27% </a:t>
            </a:r>
            <a:r>
              <a:rPr lang="en-US" dirty="0"/>
              <a:t>non-Oklahoma</a:t>
            </a:r>
          </a:p>
          <a:p>
            <a:pPr lvl="1">
              <a:lnSpc>
                <a:spcPct val="80000"/>
              </a:lnSpc>
            </a:pPr>
            <a:r>
              <a:rPr lang="en-US" dirty="0" smtClean="0"/>
              <a:t>91% </a:t>
            </a:r>
            <a:r>
              <a:rPr lang="en-US" dirty="0"/>
              <a:t>from EPSCoR states, </a:t>
            </a:r>
            <a:r>
              <a:rPr lang="en-US" dirty="0" smtClean="0"/>
              <a:t>9% </a:t>
            </a:r>
            <a:r>
              <a:rPr lang="en-US" dirty="0"/>
              <a:t>non-EPSCoR</a:t>
            </a:r>
          </a:p>
          <a:p>
            <a:pPr lvl="1">
              <a:lnSpc>
                <a:spcPct val="70000"/>
              </a:lnSpc>
            </a:pPr>
            <a:r>
              <a:rPr lang="en-US" dirty="0" smtClean="0"/>
              <a:t>76% </a:t>
            </a:r>
            <a:r>
              <a:rPr lang="en-US" dirty="0"/>
              <a:t>academic, </a:t>
            </a:r>
            <a:r>
              <a:rPr lang="en-US" dirty="0" smtClean="0"/>
              <a:t>24% </a:t>
            </a:r>
            <a:r>
              <a:rPr lang="en-US" dirty="0"/>
              <a:t>non-academic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a:pPr>
            <a:r>
              <a:rPr lang="en-US" sz="1250" dirty="0" smtClean="0"/>
              <a:t>R</a:t>
            </a:r>
            <a:r>
              <a:rPr lang="en-US" sz="1250" dirty="0"/>
              <a:t>.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a:t>
            </a:r>
            <a:r>
              <a:rPr lang="en-US" sz="1250" dirty="0" smtClean="0"/>
              <a:t>,” NOAA, $1.5M</a:t>
            </a:r>
          </a:p>
          <a:p>
            <a:pPr>
              <a:lnSpc>
                <a:spcPct val="80000"/>
              </a:lnSpc>
              <a:buClr>
                <a:schemeClr val="tx1"/>
              </a:buClr>
              <a:buSzTx/>
              <a:buFont typeface="Wingdings" pitchFamily="2" charset="2"/>
              <a:buAutoNum type="arabicPeriod"/>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a:t>
            </a:r>
            <a:r>
              <a:rPr lang="en-US" sz="1250" dirty="0" smtClean="0"/>
              <a:t>900K</a:t>
            </a:r>
          </a:p>
          <a:p>
            <a:pPr>
              <a:lnSpc>
                <a:spcPct val="80000"/>
              </a:lnSpc>
              <a:buClr>
                <a:schemeClr val="tx1"/>
              </a:buClr>
              <a:buSzTx/>
              <a:buFont typeface="Wingdings" pitchFamily="2" charset="2"/>
              <a:buAutoNum type="arabicPeriod"/>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a:t>
            </a:r>
            <a:r>
              <a:rPr lang="en-US" sz="1250" dirty="0" smtClean="0"/>
              <a:t>860K</a:t>
            </a:r>
          </a:p>
          <a:p>
            <a:pPr>
              <a:lnSpc>
                <a:spcPct val="80000"/>
              </a:lnSpc>
              <a:buClr>
                <a:schemeClr val="tx1"/>
              </a:buClr>
              <a:buSzTx/>
              <a:buFont typeface="Wingdings" pitchFamily="2" charset="2"/>
              <a:buAutoNum type="arabicPeriod"/>
            </a:pPr>
            <a:r>
              <a:rPr lang="en-US" sz="1250" dirty="0"/>
              <a:t>A. Callaghan, “Elucidation of Alkene Metabolism in Two Sulfate-reducing Isolates via Metabolite Profiling and </a:t>
            </a:r>
            <a:r>
              <a:rPr lang="en-US" sz="1250" dirty="0" err="1"/>
              <a:t>Transcriptomics</a:t>
            </a:r>
            <a:r>
              <a:rPr lang="en-US" sz="1250" dirty="0"/>
              <a:t>,” NSF, $</a:t>
            </a:r>
            <a:r>
              <a:rPr lang="en-US" sz="1250" dirty="0" smtClean="0"/>
              <a:t>848K</a:t>
            </a:r>
          </a:p>
          <a:p>
            <a:pPr>
              <a:lnSpc>
                <a:spcPct val="80000"/>
              </a:lnSpc>
              <a:buClr>
                <a:schemeClr val="tx1"/>
              </a:buClr>
              <a:buSzTx/>
              <a:buFont typeface="Wingdings" pitchFamily="2" charset="2"/>
              <a:buAutoNum type="arabicPeriod"/>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8"/>
            </a:pPr>
            <a:r>
              <a:rPr lang="en-US" sz="1250" dirty="0" smtClean="0"/>
              <a:t>L</a:t>
            </a:r>
            <a:r>
              <a:rPr lang="en-US" sz="1250" dirty="0"/>
              <a:t>.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r>
              <a:rPr lang="en-US" sz="1250" dirty="0" smtClean="0"/>
              <a:t>)</a:t>
            </a:r>
          </a:p>
          <a:p>
            <a:pPr>
              <a:lnSpc>
                <a:spcPct val="80000"/>
              </a:lnSpc>
              <a:buClr>
                <a:schemeClr val="tx1"/>
              </a:buClr>
              <a:buSzTx/>
              <a:buFont typeface="+mj-lt"/>
              <a:buAutoNum type="arabicPeriod" startAt="8"/>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a:t>
            </a:r>
            <a:r>
              <a:rPr lang="en-US" sz="1250" dirty="0" smtClean="0"/>
              <a:t>757K</a:t>
            </a:r>
          </a:p>
          <a:p>
            <a:pPr>
              <a:lnSpc>
                <a:spcPct val="80000"/>
              </a:lnSpc>
              <a:buClr>
                <a:schemeClr val="tx1"/>
              </a:buClr>
              <a:buSzTx/>
              <a:buFont typeface="+mj-lt"/>
              <a:buAutoNum type="arabicPeriod" startAt="8"/>
            </a:pPr>
            <a:r>
              <a:rPr lang="en-US" sz="1250" dirty="0"/>
              <a:t>M. </a:t>
            </a:r>
            <a:r>
              <a:rPr lang="en-US" sz="1250" dirty="0" err="1"/>
              <a:t>Xue</a:t>
            </a:r>
            <a:r>
              <a:rPr lang="en-US" sz="1250" dirty="0"/>
              <a:t>, K. Brewster, F. Kong, “Establishment of Precision Weather Analysis and Forecasting Systems (PWAFS) for the Jiangsu Province Meteorological Bureau (JSMB),” NRIET, $</a:t>
            </a:r>
            <a:r>
              <a:rPr lang="en-US" sz="1250" dirty="0" smtClean="0"/>
              <a:t>505K</a:t>
            </a:r>
          </a:p>
          <a:p>
            <a:pPr>
              <a:lnSpc>
                <a:spcPct val="80000"/>
              </a:lnSpc>
              <a:buClr>
                <a:schemeClr val="tx1"/>
              </a:buClr>
              <a:buSzTx/>
              <a:buFont typeface="+mj-lt"/>
              <a:buAutoNum type="arabicPeriod" startAt="8"/>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a:t>
            </a:r>
            <a:r>
              <a:rPr lang="en-US" sz="1250" dirty="0" smtClean="0"/>
              <a:t>500K</a:t>
            </a:r>
          </a:p>
          <a:p>
            <a:pPr>
              <a:lnSpc>
                <a:spcPct val="80000"/>
              </a:lnSpc>
              <a:buClr>
                <a:schemeClr val="tx1"/>
              </a:buClr>
              <a:buSzTx/>
              <a:buFont typeface="+mj-lt"/>
              <a:buAutoNum type="arabicPeriod" startAt="8"/>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8"/>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8"/>
            </a:pPr>
            <a:endParaRPr lang="en-US" sz="1250" dirty="0"/>
          </a:p>
          <a:p>
            <a:pPr>
              <a:lnSpc>
                <a:spcPct val="80000"/>
              </a:lnSpc>
              <a:buClr>
                <a:schemeClr val="tx1"/>
              </a:buClr>
              <a:buSzTx/>
              <a:buFont typeface="+mj-lt"/>
              <a:buAutoNum type="arabicPeriod" startAt="8"/>
            </a:pPr>
            <a:endParaRPr lang="en-US" sz="1250" dirty="0"/>
          </a:p>
          <a:p>
            <a:pPr>
              <a:lnSpc>
                <a:spcPct val="80000"/>
              </a:lnSpc>
              <a:buClr>
                <a:schemeClr val="tx1"/>
              </a:buClr>
              <a:buSzTx/>
              <a:buFont typeface="+mj-lt"/>
              <a:buAutoNum type="arabicPeriod" startAt="8"/>
            </a:pPr>
            <a:endParaRPr lang="en-US" sz="1250" dirty="0"/>
          </a:p>
          <a:p>
            <a:pPr>
              <a:lnSpc>
                <a:spcPct val="80000"/>
              </a:lnSpc>
              <a:buClr>
                <a:schemeClr val="tx1"/>
              </a:buClr>
              <a:buSzTx/>
              <a:buFont typeface="+mj-lt"/>
              <a:buAutoNum type="arabicPeriod" startAt="8"/>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37035584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5"/>
            </a:pPr>
            <a:r>
              <a:rPr lang="en-US" sz="1250" dirty="0"/>
              <a:t>R. </a:t>
            </a:r>
            <a:r>
              <a:rPr lang="en-US" sz="1250" dirty="0" err="1"/>
              <a:t>Kolar</a:t>
            </a:r>
            <a:r>
              <a:rPr lang="en-US" sz="1250" dirty="0"/>
              <a:t>, “Dynamic Integration of Natural, Human, and </a:t>
            </a:r>
            <a:r>
              <a:rPr lang="en-US" sz="1250" dirty="0" err="1"/>
              <a:t>Instructure</a:t>
            </a:r>
            <a:r>
              <a:rPr lang="en-US" sz="1250" dirty="0"/>
              <a:t> Systems for Hurricane Evacuation and Sheltering," NSF, $456K</a:t>
            </a:r>
          </a:p>
          <a:p>
            <a:pPr>
              <a:lnSpc>
                <a:spcPct val="80000"/>
              </a:lnSpc>
              <a:buClr>
                <a:schemeClr val="tx1"/>
              </a:buClr>
              <a:buSzTx/>
              <a:buFont typeface="Wingdings" pitchFamily="2" charset="2"/>
              <a:buAutoNum type="arabicPeriod" startAt="15"/>
            </a:pPr>
            <a:r>
              <a:rPr lang="en-US" sz="1250" dirty="0" smtClean="0"/>
              <a:t>L. </a:t>
            </a:r>
            <a:r>
              <a:rPr lang="en-US" sz="1250" dirty="0"/>
              <a:t>Ding, “Neuroimaging Study of Mental </a:t>
            </a:r>
            <a:r>
              <a:rPr lang="en-US" sz="1250" dirty="0" smtClean="0"/>
              <a:t>Fatigue,” FAA, $430K</a:t>
            </a:r>
          </a:p>
          <a:p>
            <a:pPr>
              <a:lnSpc>
                <a:spcPct val="80000"/>
              </a:lnSpc>
              <a:buClr>
                <a:schemeClr val="tx1"/>
              </a:buClr>
              <a:buSzTx/>
              <a:buFont typeface="Wingdings" pitchFamily="2" charset="2"/>
              <a:buAutoNum type="arabicPeriod" startAt="15"/>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15"/>
            </a:pPr>
            <a:r>
              <a:rPr lang="en-US" sz="1250" dirty="0" smtClean="0"/>
              <a:t>L. </a:t>
            </a:r>
            <a:r>
              <a:rPr lang="en-US" sz="1250" dirty="0"/>
              <a:t>Ding, “Large-Scale Computational Neuroimaging of Brain Electrical </a:t>
            </a:r>
            <a:r>
              <a:rPr lang="en-US" sz="1250" dirty="0" smtClean="0"/>
              <a:t>Activity,” NSF CAREER, $400K</a:t>
            </a:r>
          </a:p>
          <a:p>
            <a:pPr>
              <a:lnSpc>
                <a:spcPct val="80000"/>
              </a:lnSpc>
              <a:buClr>
                <a:schemeClr val="tx1"/>
              </a:buClr>
              <a:buSzTx/>
              <a:buFont typeface="Wingdings" pitchFamily="2" charset="2"/>
              <a:buAutoNum type="arabicPeriod" startAt="15"/>
            </a:pPr>
            <a:r>
              <a:rPr lang="en-US" sz="1250" dirty="0"/>
              <a:t>P. Attar, “Optimal Spatiotemporal Reduced Order Modeling for Nonlinear Structural Dynamics,” NSF, $</a:t>
            </a:r>
            <a:r>
              <a:rPr lang="en-US" sz="1250" dirty="0" smtClean="0"/>
              <a:t>360K</a:t>
            </a:r>
          </a:p>
          <a:p>
            <a:pPr>
              <a:lnSpc>
                <a:spcPct val="80000"/>
              </a:lnSpc>
              <a:buClr>
                <a:schemeClr val="tx1"/>
              </a:buClr>
              <a:buSzTx/>
              <a:buFont typeface="Wingdings" pitchFamily="2" charset="2"/>
              <a:buAutoNum type="arabicPeriod" startAt="15"/>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15"/>
            </a:pPr>
            <a:r>
              <a:rPr lang="en-US" sz="1250" dirty="0" smtClean="0"/>
              <a:t>P</a:t>
            </a:r>
            <a:r>
              <a:rPr lang="en-US" sz="1250" dirty="0"/>
              <a:t>.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15"/>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15"/>
            </a:pPr>
            <a:endParaRPr lang="en-US" sz="1250" dirty="0"/>
          </a:p>
          <a:p>
            <a:pPr>
              <a:lnSpc>
                <a:spcPct val="80000"/>
              </a:lnSpc>
              <a:buClr>
                <a:schemeClr val="tx1"/>
              </a:buClr>
              <a:buSzTx/>
              <a:buFont typeface="Wingdings" pitchFamily="2" charset="2"/>
              <a:buAutoNum type="arabicPeriod" startAt="15"/>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
            </a:pPr>
            <a:r>
              <a:rPr lang="en-US" sz="1250" dirty="0" smtClean="0"/>
              <a:t>E</a:t>
            </a:r>
            <a:r>
              <a:rPr lang="en-US" sz="1250" dirty="0"/>
              <a:t>.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23"/>
            </a:pPr>
            <a:r>
              <a:rPr lang="en-US" sz="1250" dirty="0" smtClean="0"/>
              <a:t>J</a:t>
            </a:r>
            <a:r>
              <a:rPr lang="en-US" sz="1250" dirty="0"/>
              <a:t>.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23"/>
            </a:pPr>
            <a:r>
              <a:rPr lang="en-US" sz="1250" dirty="0" smtClean="0"/>
              <a:t>L</a:t>
            </a:r>
            <a:r>
              <a:rPr lang="en-US" sz="1250" dirty="0"/>
              <a:t>. Ding, “High-Resolution Noninvasive Computational Neuroimaging,” OCAST, $</a:t>
            </a:r>
            <a:r>
              <a:rPr lang="en-US" sz="1250" dirty="0" smtClean="0"/>
              <a:t>283K</a:t>
            </a:r>
          </a:p>
          <a:p>
            <a:pPr>
              <a:lnSpc>
                <a:spcPct val="80000"/>
              </a:lnSpc>
              <a:buClr>
                <a:schemeClr val="tx1"/>
              </a:buClr>
              <a:buSzTx/>
              <a:buFont typeface="Wingdings" pitchFamily="2" charset="2"/>
              <a:buAutoNum type="arabicPeriod" startAt="23"/>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23"/>
            </a:pPr>
            <a:r>
              <a:rPr lang="en-US" sz="1250" dirty="0" smtClean="0"/>
              <a:t>R</a:t>
            </a:r>
            <a:r>
              <a:rPr lang="en-US" sz="1250" dirty="0"/>
              <a:t>. </a:t>
            </a:r>
            <a:r>
              <a:rPr lang="en-US" sz="1250" dirty="0" err="1"/>
              <a:t>Slatt</a:t>
            </a:r>
            <a:r>
              <a:rPr lang="en-US" sz="1250" dirty="0"/>
              <a:t>, Consortium from 14 oil and gas company, $</a:t>
            </a:r>
            <a:r>
              <a:rPr lang="en-US" sz="1250" dirty="0" smtClean="0"/>
              <a:t>245K</a:t>
            </a:r>
          </a:p>
          <a:p>
            <a:pPr>
              <a:lnSpc>
                <a:spcPct val="80000"/>
              </a:lnSpc>
              <a:buClr>
                <a:schemeClr val="tx1"/>
              </a:buClr>
              <a:buSzTx/>
              <a:buFont typeface="Wingdings" pitchFamily="2" charset="2"/>
              <a:buAutoNum type="arabicPeriod" startAt="23"/>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a:t>
            </a:r>
            <a:r>
              <a:rPr lang="en-US" sz="1250" dirty="0" smtClean="0"/>
              <a:t>210K</a:t>
            </a:r>
          </a:p>
          <a:p>
            <a:pPr>
              <a:lnSpc>
                <a:spcPct val="80000"/>
              </a:lnSpc>
              <a:buClr>
                <a:schemeClr val="tx1"/>
              </a:buClr>
              <a:buSzTx/>
              <a:buFont typeface="Wingdings" pitchFamily="2" charset="2"/>
              <a:buAutoNum type="arabicPeriod" startAt="23"/>
            </a:pPr>
            <a:r>
              <a:rPr lang="en-US" sz="1250" dirty="0" smtClean="0"/>
              <a:t>Y</a:t>
            </a:r>
            <a:r>
              <a:rPr lang="en-US" sz="1250" dirty="0"/>
              <a:t>. Jung, M. </a:t>
            </a:r>
            <a:r>
              <a:rPr lang="en-US" sz="1250" dirty="0" err="1"/>
              <a:t>Xue</a:t>
            </a:r>
            <a:r>
              <a:rPr lang="en-US" sz="1250" dirty="0"/>
              <a:t>, G. Zhang, “Development of a </a:t>
            </a:r>
            <a:r>
              <a:rPr lang="en-US" sz="1250" dirty="0" err="1"/>
              <a:t>Polarimetric</a:t>
            </a:r>
            <a:r>
              <a:rPr lang="en-US" sz="1250" dirty="0"/>
              <a:t> Radar Data Simulator for KLAPS,” KMA, $</a:t>
            </a:r>
            <a:r>
              <a:rPr lang="en-US" sz="1250" dirty="0" smtClean="0"/>
              <a:t>176K</a:t>
            </a:r>
          </a:p>
          <a:p>
            <a:pPr>
              <a:lnSpc>
                <a:spcPct val="80000"/>
              </a:lnSpc>
              <a:buClr>
                <a:schemeClr val="tx1"/>
              </a:buClr>
              <a:buSzTx/>
              <a:buFont typeface="Wingdings" pitchFamily="2" charset="2"/>
              <a:buAutoNum type="arabicPeriod" startAt="23"/>
            </a:pPr>
            <a:r>
              <a:rPr lang="en-US" sz="1250" dirty="0" smtClean="0"/>
              <a:t>J</a:t>
            </a:r>
            <a:r>
              <a:rPr lang="en-US" sz="1250" dirty="0"/>
              <a:t>. </a:t>
            </a:r>
            <a:r>
              <a:rPr lang="en-US" sz="1250" dirty="0" err="1"/>
              <a:t>Ruyle</a:t>
            </a:r>
            <a:r>
              <a:rPr lang="en-US" sz="1250" dirty="0"/>
              <a:t>, “BRIGE: Investigation of Slot Antenna Recon figuration Mechanisms,” NSF, $</a:t>
            </a:r>
            <a:r>
              <a:rPr lang="en-US" sz="1250" dirty="0" smtClean="0"/>
              <a:t>175K</a:t>
            </a:r>
          </a:p>
          <a:p>
            <a:pPr>
              <a:lnSpc>
                <a:spcPct val="80000"/>
              </a:lnSpc>
              <a:buClr>
                <a:schemeClr val="tx1"/>
              </a:buClr>
              <a:buSzTx/>
              <a:buFont typeface="Wingdings" pitchFamily="2" charset="2"/>
              <a:buAutoNum type="arabicPeriod" startAt="23"/>
            </a:pPr>
            <a:r>
              <a:rPr lang="en-US" sz="1250" dirty="0" smtClean="0"/>
              <a:t>J</a:t>
            </a:r>
            <a:r>
              <a:rPr lang="en-US" sz="1250" dirty="0"/>
              <a:t>.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32"/>
            </a:pPr>
            <a:r>
              <a:rPr lang="en-US" sz="1250" dirty="0" smtClean="0"/>
              <a:t>J</a:t>
            </a:r>
            <a:r>
              <a:rPr lang="en-US" sz="1250" dirty="0"/>
              <a:t>.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32"/>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32"/>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32"/>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32"/>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32"/>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32"/>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32"/>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32"/>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32"/>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2"/>
            </a:pPr>
            <a:r>
              <a:rPr lang="en-US" sz="1250" dirty="0" smtClean="0"/>
              <a:t>I.Y. </a:t>
            </a:r>
            <a:r>
              <a:rPr lang="en-US" sz="1250" dirty="0" err="1" smtClean="0"/>
              <a:t>Akkutlu</a:t>
            </a:r>
            <a:r>
              <a:rPr lang="en-US" sz="1250" dirty="0" smtClean="0"/>
              <a:t>, J. </a:t>
            </a:r>
            <a:r>
              <a:rPr lang="en-US" sz="1250" dirty="0" err="1" smtClean="0"/>
              <a:t>Callard</a:t>
            </a:r>
            <a:r>
              <a:rPr lang="en-US" sz="1250" dirty="0" smtClean="0"/>
              <a:t>, C. </a:t>
            </a:r>
            <a:r>
              <a:rPr lang="en-US" sz="1250" dirty="0" err="1" smtClean="0"/>
              <a:t>Rai</a:t>
            </a:r>
            <a:r>
              <a:rPr lang="en-US" sz="1250" dirty="0" smtClean="0"/>
              <a:t>, C. </a:t>
            </a:r>
            <a:r>
              <a:rPr lang="en-US" sz="1250" dirty="0" err="1" smtClean="0"/>
              <a:t>Sondergeld</a:t>
            </a:r>
            <a:r>
              <a:rPr lang="en-US" sz="1250" dirty="0" smtClean="0"/>
              <a:t>, “OU Shale Gas and Unconventional Reservoir Research Cooperative,” $2.8M per year</a:t>
            </a:r>
          </a:p>
          <a:p>
            <a:pPr>
              <a:lnSpc>
                <a:spcPct val="80000"/>
              </a:lnSpc>
              <a:buClr>
                <a:schemeClr val="tx1"/>
              </a:buClr>
              <a:buSzTx/>
              <a:buFont typeface="Wingdings" pitchFamily="2" charset="2"/>
              <a:buAutoNum type="arabicPeriod" startAt="42"/>
            </a:pPr>
            <a:r>
              <a:rPr lang="en-US" sz="1250" dirty="0" smtClean="0"/>
              <a:t>J. P. Shaffer, T. </a:t>
            </a:r>
            <a:r>
              <a:rPr lang="en-US" sz="1250" dirty="0" err="1" smtClean="0"/>
              <a:t>Pfau</a:t>
            </a:r>
            <a:r>
              <a:rPr lang="en-US" sz="1250" dirty="0" smtClean="0"/>
              <a:t>, “A </a:t>
            </a:r>
            <a:r>
              <a:rPr lang="en-US" sz="1250" dirty="0" err="1" smtClean="0"/>
              <a:t>Rydberg</a:t>
            </a:r>
            <a:r>
              <a:rPr lang="en-US" sz="1250" dirty="0" smtClean="0"/>
              <a:t> Atom Electric Field Sensor,” DARPA-ARO, $1.18M (total),$1.06M (OU)</a:t>
            </a:r>
          </a:p>
          <a:p>
            <a:pPr>
              <a:lnSpc>
                <a:spcPct val="80000"/>
              </a:lnSpc>
              <a:buClr>
                <a:schemeClr val="tx1"/>
              </a:buClr>
              <a:buSzTx/>
              <a:buFont typeface="Wingdings" pitchFamily="2" charset="2"/>
              <a:buAutoNum type="arabicPeriod" startAt="42"/>
            </a:pPr>
            <a:r>
              <a:rPr lang="en-US" sz="1250" dirty="0" smtClean="0"/>
              <a:t>Y. </a:t>
            </a:r>
            <a:r>
              <a:rPr lang="en-US" sz="1250" dirty="0" err="1" smtClean="0"/>
              <a:t>Luo</a:t>
            </a:r>
            <a:r>
              <a:rPr lang="en-US" sz="1250" dirty="0" smtClean="0"/>
              <a:t>, “Data Synthesis and Data Assimilation at Global Change Experiments and </a:t>
            </a:r>
            <a:r>
              <a:rPr lang="en-US" sz="1250" dirty="0" err="1" smtClean="0"/>
              <a:t>Fluxnet</a:t>
            </a:r>
            <a:r>
              <a:rPr lang="en-US" sz="1250" dirty="0" smtClean="0"/>
              <a:t> toward Improving Land Process Models,” DOE, $1.05M</a:t>
            </a:r>
          </a:p>
          <a:p>
            <a:pPr>
              <a:lnSpc>
                <a:spcPct val="80000"/>
              </a:lnSpc>
              <a:buClr>
                <a:schemeClr val="tx1"/>
              </a:buClr>
              <a:buSzTx/>
              <a:buFont typeface="Wingdings" pitchFamily="2" charset="2"/>
              <a:buAutoNum type="arabicPeriod" startAt="42"/>
            </a:pPr>
            <a:r>
              <a:rPr lang="en-US" sz="1250" dirty="0" smtClean="0"/>
              <a:t>F. Kong, M. </a:t>
            </a:r>
            <a:r>
              <a:rPr lang="en-US" sz="1250" dirty="0" err="1" smtClean="0"/>
              <a:t>Xue</a:t>
            </a:r>
            <a:r>
              <a:rPr lang="en-US" sz="1250" dirty="0" smtClean="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42"/>
            </a:pPr>
            <a:r>
              <a:rPr lang="en-US" sz="1250" dirty="0" smtClean="0"/>
              <a:t>G. Zhang, M. </a:t>
            </a:r>
            <a:r>
              <a:rPr lang="en-US" sz="1250" dirty="0" err="1" smtClean="0"/>
              <a:t>Xue</a:t>
            </a:r>
            <a:r>
              <a:rPr lang="en-US" sz="1250" dirty="0" smtClean="0"/>
              <a:t>, B. L. Cheong, T. J. </a:t>
            </a:r>
            <a:r>
              <a:rPr lang="en-US" sz="1250" dirty="0" err="1" smtClean="0"/>
              <a:t>Schurr</a:t>
            </a:r>
            <a:r>
              <a:rPr lang="en-US" sz="1250" dirty="0" smtClean="0"/>
              <a:t>, “Advanced Study of Precipitation Microphysics with Multi-Frequency </a:t>
            </a:r>
            <a:r>
              <a:rPr lang="en-US" sz="1250" dirty="0" err="1" smtClean="0"/>
              <a:t>Polarimetric</a:t>
            </a:r>
            <a:r>
              <a:rPr lang="en-US" sz="1250" dirty="0" smtClean="0"/>
              <a:t> Radar Observations and Data Assimilation,” NSF, $637K</a:t>
            </a:r>
          </a:p>
          <a:p>
            <a:pPr>
              <a:lnSpc>
                <a:spcPct val="80000"/>
              </a:lnSpc>
              <a:buClr>
                <a:schemeClr val="tx1"/>
              </a:buClr>
              <a:buSzTx/>
              <a:buFont typeface="Wingdings" pitchFamily="2" charset="2"/>
              <a:buAutoNum type="arabicPeriod" startAt="42"/>
            </a:pPr>
            <a:r>
              <a:rPr lang="en-US" sz="1250" dirty="0" smtClean="0"/>
              <a:t>J. P. Shaffer, “A Quantum Hybrid System for Linking </a:t>
            </a:r>
            <a:r>
              <a:rPr lang="en-US" sz="1250" dirty="0" err="1" smtClean="0"/>
              <a:t>Rydberg</a:t>
            </a:r>
            <a:r>
              <a:rPr lang="en-US" sz="1250" dirty="0" smtClean="0"/>
              <a:t> Atom Quantum Gates. NSF, $465K</a:t>
            </a:r>
          </a:p>
          <a:p>
            <a:pPr>
              <a:lnSpc>
                <a:spcPct val="80000"/>
              </a:lnSpc>
              <a:buClr>
                <a:schemeClr val="tx1"/>
              </a:buClr>
              <a:buSzTx/>
              <a:buFont typeface="Wingdings" pitchFamily="2" charset="2"/>
              <a:buAutoNum type="arabicPeriod" startAt="42"/>
            </a:pPr>
            <a:r>
              <a:rPr lang="en-US" sz="1250" dirty="0" smtClean="0"/>
              <a:t>J. P. Shaffer, “Rydberg Atom Interactions and Collective Behavior,” NSF, $436K</a:t>
            </a:r>
          </a:p>
          <a:p>
            <a:pPr>
              <a:lnSpc>
                <a:spcPct val="80000"/>
              </a:lnSpc>
              <a:buClr>
                <a:schemeClr val="tx1"/>
              </a:buClr>
              <a:buSzTx/>
              <a:buFont typeface="Wingdings" pitchFamily="2" charset="2"/>
              <a:buAutoNum type="arabicPeriod" startAt="42"/>
            </a:pPr>
            <a:r>
              <a:rPr lang="en-US" sz="1250" dirty="0" smtClean="0"/>
              <a:t>J. P. Shaffer, “Interactions in Cold Rydberg Gases,” NSF, $422K</a:t>
            </a:r>
          </a:p>
          <a:p>
            <a:pPr>
              <a:lnSpc>
                <a:spcPct val="80000"/>
              </a:lnSpc>
              <a:buClr>
                <a:schemeClr val="tx1"/>
              </a:buClr>
              <a:buSzTx/>
              <a:buFont typeface="Wingdings" pitchFamily="2" charset="2"/>
              <a:buAutoNum type="arabicPeriod" startAt="42"/>
            </a:pPr>
            <a:r>
              <a:rPr lang="en-US" sz="1250" dirty="0" smtClean="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51"/>
            </a:pPr>
            <a:r>
              <a:rPr lang="en-US" sz="1250" dirty="0" smtClean="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51"/>
            </a:pPr>
            <a:r>
              <a:rPr lang="en-US" sz="1250" dirty="0" smtClean="0"/>
              <a:t>X. Wang, M. </a:t>
            </a:r>
            <a:r>
              <a:rPr lang="en-US" sz="1250" dirty="0" err="1" smtClean="0"/>
              <a:t>Xue</a:t>
            </a:r>
            <a:r>
              <a:rPr lang="en-US" sz="1250" dirty="0" smtClean="0"/>
              <a:t>, F. Kong, “Optimal Design of Multi-scale Ensemble Systems for Convective-Scale </a:t>
            </a:r>
            <a:r>
              <a:rPr lang="en-US" sz="1250" dirty="0" err="1" smtClean="0"/>
              <a:t>Probabalistic</a:t>
            </a:r>
            <a:r>
              <a:rPr lang="en-US" sz="1250" dirty="0" smtClean="0"/>
              <a:t> Forecasting,” NSF, $359K</a:t>
            </a:r>
          </a:p>
          <a:p>
            <a:pPr>
              <a:lnSpc>
                <a:spcPct val="80000"/>
              </a:lnSpc>
              <a:buClr>
                <a:schemeClr val="tx1"/>
              </a:buClr>
              <a:buSzTx/>
              <a:buFont typeface="Wingdings" pitchFamily="2" charset="2"/>
              <a:buAutoNum type="arabicPeriod" startAt="51"/>
            </a:pPr>
            <a:r>
              <a:rPr lang="en-US" sz="1250" dirty="0" smtClean="0"/>
              <a:t>F. Kong, M. </a:t>
            </a:r>
            <a:r>
              <a:rPr lang="en-US" sz="1250" dirty="0" err="1" smtClean="0"/>
              <a:t>Xue</a:t>
            </a:r>
            <a:r>
              <a:rPr lang="en-US" sz="1250" dirty="0" smtClean="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51"/>
            </a:pPr>
            <a:r>
              <a:rPr lang="en-US" sz="1250" dirty="0" smtClean="0"/>
              <a:t>J. Snow &amp; F. </a:t>
            </a:r>
            <a:r>
              <a:rPr lang="en-US" sz="1250" dirty="0" err="1" smtClean="0"/>
              <a:t>Fondjo</a:t>
            </a:r>
            <a:r>
              <a:rPr lang="en-US" sz="1250" dirty="0" smtClean="0"/>
              <a:t> </a:t>
            </a:r>
            <a:r>
              <a:rPr lang="en-US" sz="1250" dirty="0" err="1" smtClean="0"/>
              <a:t>Fotou</a:t>
            </a:r>
            <a:r>
              <a:rPr lang="en-US" sz="1250" dirty="0" smtClean="0"/>
              <a:t> (Langston U), “MRI: Acquisition of a High Performance Computing Cluster for Research and Education,” NSF, $250K</a:t>
            </a:r>
          </a:p>
          <a:p>
            <a:pPr>
              <a:lnSpc>
                <a:spcPct val="80000"/>
              </a:lnSpc>
              <a:buClr>
                <a:schemeClr val="tx1"/>
              </a:buClr>
              <a:buSzTx/>
              <a:buFont typeface="Wingdings" pitchFamily="2" charset="2"/>
              <a:buAutoNum type="arabicPeriod" startAt="51"/>
            </a:pPr>
            <a:r>
              <a:rPr lang="en-US" sz="1250" dirty="0" smtClean="0"/>
              <a:t>M. </a:t>
            </a:r>
            <a:r>
              <a:rPr lang="en-US" sz="1250" dirty="0" err="1" smtClean="0"/>
              <a:t>Xue</a:t>
            </a:r>
            <a:r>
              <a:rPr lang="en-US" sz="1250" dirty="0" smtClean="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51"/>
            </a:pPr>
            <a:r>
              <a:rPr lang="en-US" sz="1250" dirty="0" smtClean="0"/>
              <a:t>I.Y. </a:t>
            </a:r>
            <a:r>
              <a:rPr lang="en-US" sz="1250" dirty="0" err="1" smtClean="0"/>
              <a:t>Akkutlu</a:t>
            </a:r>
            <a:r>
              <a:rPr lang="en-US" sz="1250" dirty="0" smtClean="0"/>
              <a:t>, “Multi-scale Characterization of Transport Phenomena in </a:t>
            </a:r>
            <a:r>
              <a:rPr lang="en-US" sz="1250" dirty="0" err="1" smtClean="0"/>
              <a:t>Shales</a:t>
            </a:r>
            <a:r>
              <a:rPr lang="en-US" sz="1250" dirty="0" smtClean="0"/>
              <a:t> for Improved Gas Recovery,” Devon Energy, $200K</a:t>
            </a:r>
          </a:p>
          <a:p>
            <a:pPr>
              <a:lnSpc>
                <a:spcPct val="80000"/>
              </a:lnSpc>
              <a:buClr>
                <a:schemeClr val="tx1"/>
              </a:buClr>
              <a:buSzTx/>
              <a:buFont typeface="Wingdings" pitchFamily="2" charset="2"/>
              <a:buAutoNum type="arabicPeriod" startAt="51"/>
            </a:pPr>
            <a:r>
              <a:rPr lang="en-US" sz="1250" dirty="0" smtClean="0"/>
              <a:t>M</a:t>
            </a:r>
            <a:r>
              <a:rPr lang="en-US" sz="1250" dirty="0"/>
              <a:t>. </a:t>
            </a:r>
            <a:r>
              <a:rPr lang="en-US" sz="1250" dirty="0" err="1"/>
              <a:t>Xue</a:t>
            </a:r>
            <a:r>
              <a:rPr lang="en-US" sz="1250" dirty="0"/>
              <a:t>, R. McPherson, J. </a:t>
            </a:r>
            <a:r>
              <a:rPr lang="en-US" sz="1250" dirty="0" err="1"/>
              <a:t>Brotzge</a:t>
            </a:r>
            <a:r>
              <a:rPr lang="en-US" sz="1250" dirty="0"/>
              <a:t>, B. Moore, “Very High-Resolution Dynamic Downscaling of Regional Climate and Hydrology,” USG, $</a:t>
            </a:r>
            <a:r>
              <a:rPr lang="en-US" sz="1250" dirty="0" smtClean="0"/>
              <a:t>24K</a:t>
            </a:r>
          </a:p>
          <a:p>
            <a:pPr>
              <a:lnSpc>
                <a:spcPct val="80000"/>
              </a:lnSpc>
              <a:buClr>
                <a:schemeClr val="tx1"/>
              </a:buClr>
              <a:buSzTx/>
              <a:buFont typeface="Wingdings" pitchFamily="2" charset="2"/>
              <a:buAutoNum type="arabicPeriod" startAt="51"/>
            </a:pPr>
            <a:r>
              <a:rPr lang="en-US" sz="1250" dirty="0" smtClean="0"/>
              <a:t>J</a:t>
            </a:r>
            <a:r>
              <a:rPr lang="en-US" sz="1250" dirty="0"/>
              <a:t>.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9"/>
            </a:pPr>
            <a:r>
              <a:rPr lang="en-US" sz="1250" dirty="0" smtClean="0"/>
              <a:t>R. </a:t>
            </a:r>
            <a:r>
              <a:rPr lang="en-US" sz="1250" dirty="0" err="1" smtClean="0"/>
              <a:t>Voronov</a:t>
            </a:r>
            <a:r>
              <a:rPr lang="en-US" sz="1250" dirty="0" smtClean="0"/>
              <a:t>, “Intra-Thrombus Chemo-Transport and Local Stress Mechanics under Flow,” American Heart Association Postdoctoral Fellowship, $150K</a:t>
            </a:r>
          </a:p>
          <a:p>
            <a:pPr>
              <a:lnSpc>
                <a:spcPct val="80000"/>
              </a:lnSpc>
              <a:buClr>
                <a:schemeClr val="tx1"/>
              </a:buClr>
              <a:buSzTx/>
              <a:buFont typeface="+mj-lt"/>
              <a:buAutoNum type="arabicPeriod" startAt="59"/>
            </a:pPr>
            <a:r>
              <a:rPr lang="en-US" sz="1250" dirty="0" smtClean="0"/>
              <a:t>X. Wang, M. </a:t>
            </a:r>
            <a:r>
              <a:rPr lang="en-US" sz="1250" dirty="0" err="1" smtClean="0"/>
              <a:t>Xue</a:t>
            </a:r>
            <a:r>
              <a:rPr lang="en-US" sz="1250" dirty="0" smtClean="0"/>
              <a:t>, “Improving High Resolution Tropical Cyclone Prediction using GSI-based Hybrid Ensemble-</a:t>
            </a:r>
            <a:r>
              <a:rPr lang="en-US" sz="1250" dirty="0" err="1" smtClean="0"/>
              <a:t>Variational</a:t>
            </a:r>
            <a:r>
              <a:rPr lang="en-US" sz="1250" dirty="0" smtClean="0"/>
              <a:t> Data Assimilation System for HWRF,” NOAA, $150K</a:t>
            </a:r>
          </a:p>
          <a:p>
            <a:pPr>
              <a:lnSpc>
                <a:spcPct val="80000"/>
              </a:lnSpc>
              <a:buClr>
                <a:schemeClr val="tx1"/>
              </a:buClr>
              <a:buSzTx/>
              <a:buFont typeface="+mj-lt"/>
              <a:buAutoNum type="arabicPeriod" startAt="59"/>
            </a:pPr>
            <a:r>
              <a:rPr lang="en-US" sz="1250" dirty="0" smtClean="0"/>
              <a:t>I. Y. </a:t>
            </a:r>
            <a:r>
              <a:rPr lang="en-US" sz="1250" dirty="0" err="1" smtClean="0"/>
              <a:t>Akkutlu</a:t>
            </a:r>
            <a:r>
              <a:rPr lang="en-US" sz="1250" dirty="0" smtClean="0"/>
              <a:t>, “Molecular Theory of Capillarity in </a:t>
            </a:r>
            <a:r>
              <a:rPr lang="en-US" sz="1250" dirty="0" err="1" smtClean="0"/>
              <a:t>Kerogen</a:t>
            </a:r>
            <a:r>
              <a:rPr lang="en-US" sz="1250" dirty="0" smtClean="0"/>
              <a:t> - A Multi-component Approach to Predict Shale Gas/Liquid In-place and Transport in </a:t>
            </a:r>
            <a:r>
              <a:rPr lang="en-US" sz="1250" dirty="0" err="1" smtClean="0"/>
              <a:t>Nanopores</a:t>
            </a:r>
            <a:r>
              <a:rPr lang="en-US" sz="1250" dirty="0" smtClean="0"/>
              <a:t>,” Devon Energy, $150K</a:t>
            </a:r>
          </a:p>
          <a:p>
            <a:pPr>
              <a:lnSpc>
                <a:spcPct val="80000"/>
              </a:lnSpc>
              <a:buClr>
                <a:schemeClr val="tx1"/>
              </a:buClr>
              <a:buSzTx/>
              <a:buFont typeface="+mj-lt"/>
              <a:buAutoNum type="arabicPeriod" startAt="59"/>
            </a:pPr>
            <a:r>
              <a:rPr lang="en-US" sz="1250" dirty="0" smtClean="0"/>
              <a:t>S. </a:t>
            </a:r>
            <a:r>
              <a:rPr lang="en-US" sz="1250" dirty="0" err="1" smtClean="0"/>
              <a:t>Dhall</a:t>
            </a:r>
            <a:r>
              <a:rPr lang="en-US" sz="1250" dirty="0" smtClean="0"/>
              <a:t>, L. </a:t>
            </a:r>
            <a:r>
              <a:rPr lang="en-US" sz="1250" dirty="0" err="1" smtClean="0"/>
              <a:t>Gruenwald</a:t>
            </a:r>
            <a:r>
              <a:rPr lang="en-US" sz="1250" dirty="0" smtClean="0"/>
              <a:t>, “Autonomous Database Partitioning using Data Mining for High End Computing,” NSF, $150K</a:t>
            </a:r>
          </a:p>
          <a:p>
            <a:pPr>
              <a:lnSpc>
                <a:spcPct val="80000"/>
              </a:lnSpc>
              <a:buClr>
                <a:schemeClr val="tx1"/>
              </a:buClr>
              <a:buSzTx/>
              <a:buFont typeface="+mj-lt"/>
              <a:buAutoNum type="arabicPeriod" startAt="59"/>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$126K</a:t>
            </a:r>
          </a:p>
          <a:p>
            <a:pPr>
              <a:lnSpc>
                <a:spcPct val="80000"/>
              </a:lnSpc>
              <a:buClr>
                <a:schemeClr val="tx1"/>
              </a:buClr>
              <a:buSzTx/>
              <a:buFont typeface="+mj-lt"/>
              <a:buAutoNum type="arabicPeriod" startAt="59"/>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$94K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5"/>
            </a:pPr>
            <a:r>
              <a:rPr lang="en-US" sz="1250" dirty="0" smtClean="0"/>
              <a:t>K. Brewster, M. </a:t>
            </a:r>
            <a:r>
              <a:rPr lang="en-US" sz="1250" dirty="0" err="1" smtClean="0"/>
              <a:t>Xue</a:t>
            </a:r>
            <a:r>
              <a:rPr lang="en-US" sz="1250" dirty="0" smtClean="0"/>
              <a:t>, “High Resolution Data Assimilation for Trajectory Improvement,” DOD-Air Force, $79K</a:t>
            </a:r>
          </a:p>
          <a:p>
            <a:pPr>
              <a:lnSpc>
                <a:spcPct val="80000"/>
              </a:lnSpc>
              <a:buClr>
                <a:schemeClr val="tx1"/>
              </a:buClr>
              <a:buSzTx/>
              <a:buFont typeface="+mj-lt"/>
              <a:buAutoNum type="arabicPeriod" startAt="65"/>
            </a:pPr>
            <a:r>
              <a:rPr lang="en-US" sz="1250" dirty="0" smtClean="0"/>
              <a:t>F. Kong, “CAPS support to the WRF Lightning Forecast Algorithm for the NOAA R3 effort,” NOAA GOES-R/Universities Space Research Assn, $48K</a:t>
            </a:r>
          </a:p>
          <a:p>
            <a:pPr>
              <a:lnSpc>
                <a:spcPct val="80000"/>
              </a:lnSpc>
              <a:buClr>
                <a:schemeClr val="tx1"/>
              </a:buClr>
              <a:buSzTx/>
              <a:buFont typeface="+mj-lt"/>
              <a:buAutoNum type="arabicPeriod" startAt="65"/>
            </a:pPr>
            <a:r>
              <a:rPr lang="en-US" sz="1250" dirty="0" smtClean="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65"/>
            </a:pPr>
            <a:r>
              <a:rPr lang="en-US" sz="1250" dirty="0" smtClean="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65"/>
            </a:pPr>
            <a:r>
              <a:rPr lang="en-US" sz="1250" dirty="0" smtClean="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65"/>
            </a:pPr>
            <a:r>
              <a:rPr lang="en-US" sz="1250" dirty="0" smtClean="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65"/>
            </a:pPr>
            <a:r>
              <a:rPr lang="en-US" sz="1250" dirty="0" smtClean="0"/>
              <a:t>L. Sells, J. </a:t>
            </a:r>
            <a:r>
              <a:rPr lang="en-US" sz="1250" dirty="0" err="1" smtClean="0"/>
              <a:t>Goulden</a:t>
            </a:r>
            <a:r>
              <a:rPr lang="en-US" sz="1250" dirty="0" smtClean="0"/>
              <a:t>, H. </a:t>
            </a:r>
            <a:r>
              <a:rPr lang="en-US" sz="1250" dirty="0" err="1" smtClean="0"/>
              <a:t>Aboudja</a:t>
            </a:r>
            <a:r>
              <a:rPr lang="en-US" sz="1250" dirty="0" smtClean="0"/>
              <a:t>, “LittleFe grant,” LittleFe project, $2.5K</a:t>
            </a:r>
          </a:p>
          <a:p>
            <a:pPr>
              <a:lnSpc>
                <a:spcPct val="80000"/>
              </a:lnSpc>
              <a:buClr>
                <a:schemeClr val="tx1"/>
              </a:buClr>
              <a:buSzTx/>
              <a:buFont typeface="Wingdings" pitchFamily="2" charset="2"/>
              <a:buAutoNum type="arabicPeriod" startAt="65"/>
            </a:pPr>
            <a:r>
              <a:rPr lang="en-US" sz="1250" dirty="0" smtClean="0"/>
              <a:t>L. Sells, J. </a:t>
            </a:r>
            <a:r>
              <a:rPr lang="en-US" sz="1250" dirty="0" err="1" smtClean="0"/>
              <a:t>Goulden</a:t>
            </a:r>
            <a:r>
              <a:rPr lang="en-US" sz="1250" dirty="0" smtClean="0"/>
              <a:t>, “Early Adopter Grant,” NSF/TCPP, $2.5K</a:t>
            </a:r>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73"/>
            </a:pPr>
            <a:r>
              <a:rPr lang="en-US" sz="1250" dirty="0" smtClean="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73"/>
            </a:pPr>
            <a:r>
              <a:rPr lang="en-US" sz="1250" dirty="0" smtClean="0"/>
              <a:t>A. </a:t>
            </a:r>
            <a:r>
              <a:rPr lang="en-US" sz="1250" dirty="0" err="1" smtClean="0"/>
              <a:t>Striolo</a:t>
            </a:r>
            <a:r>
              <a:rPr lang="en-US" sz="1250" dirty="0" smtClean="0"/>
              <a:t>, D. </a:t>
            </a:r>
            <a:r>
              <a:rPr lang="en-US" sz="1250" dirty="0" err="1" smtClean="0"/>
              <a:t>Resasco</a:t>
            </a:r>
            <a:r>
              <a:rPr lang="en-US" sz="1250" dirty="0" smtClean="0"/>
              <a:t> et al, “Center for Application of Single-Walled Carbon </a:t>
            </a:r>
            <a:r>
              <a:rPr lang="en-US" sz="1250" dirty="0" err="1" smtClean="0"/>
              <a:t>Nanotubes</a:t>
            </a:r>
            <a:r>
              <a:rPr lang="en-US" sz="1250" dirty="0" smtClean="0"/>
              <a:t>,” DOE, $1M</a:t>
            </a:r>
          </a:p>
          <a:p>
            <a:pPr>
              <a:lnSpc>
                <a:spcPct val="80000"/>
              </a:lnSpc>
              <a:buClr>
                <a:schemeClr val="tx1"/>
              </a:buClr>
              <a:buSzTx/>
              <a:buFont typeface="Wingdings" pitchFamily="2" charset="2"/>
              <a:buAutoNum type="arabicPeriod" startAt="73"/>
            </a:pPr>
            <a:r>
              <a:rPr lang="en-US" sz="1250" dirty="0" smtClean="0"/>
              <a:t>J. K. </a:t>
            </a:r>
            <a:r>
              <a:rPr lang="en-US" sz="1250" dirty="0" err="1" smtClean="0"/>
              <a:t>Shen</a:t>
            </a:r>
            <a:r>
              <a:rPr lang="en-US" sz="1250" dirty="0" smtClean="0"/>
              <a:t>, “CAREER: Electrostatic Mechanisms in Protein Stability and Folding, NSF, $773K</a:t>
            </a:r>
          </a:p>
          <a:p>
            <a:pPr>
              <a:lnSpc>
                <a:spcPct val="80000"/>
              </a:lnSpc>
              <a:buClr>
                <a:schemeClr val="tx1"/>
              </a:buClr>
              <a:buSzTx/>
              <a:buFont typeface="Wingdings" pitchFamily="2" charset="2"/>
              <a:buAutoNum type="arabicPeriod" startAt="73"/>
            </a:pPr>
            <a:r>
              <a:rPr lang="en-US" sz="1250" dirty="0" smtClean="0"/>
              <a:t>Y. </a:t>
            </a:r>
            <a:r>
              <a:rPr lang="en-US" sz="1250" dirty="0" err="1" smtClean="0"/>
              <a:t>Kogan</a:t>
            </a:r>
            <a:r>
              <a:rPr lang="en-US" sz="1250" dirty="0" smtClean="0"/>
              <a:t>, “Parameterization of cumulus convective cloud systems in </a:t>
            </a:r>
            <a:r>
              <a:rPr lang="en-US" sz="1250" dirty="0" err="1" smtClean="0"/>
              <a:t>mesoscale</a:t>
            </a:r>
            <a:r>
              <a:rPr lang="en-US" sz="1250" dirty="0" smtClean="0"/>
              <a:t> forecast models,” ONR, $594K</a:t>
            </a:r>
          </a:p>
          <a:p>
            <a:pPr>
              <a:lnSpc>
                <a:spcPct val="80000"/>
              </a:lnSpc>
              <a:buClr>
                <a:schemeClr val="tx1"/>
              </a:buClr>
              <a:buSzTx/>
              <a:buFont typeface="Wingdings" pitchFamily="2" charset="2"/>
              <a:buAutoNum type="arabicPeriod" startAt="73"/>
            </a:pPr>
            <a:r>
              <a:rPr lang="en-US" sz="1250" dirty="0" smtClean="0"/>
              <a:t>X. Wang, M. </a:t>
            </a:r>
            <a:r>
              <a:rPr lang="en-US" sz="1250" dirty="0" err="1" smtClean="0"/>
              <a:t>Xue</a:t>
            </a:r>
            <a:r>
              <a:rPr lang="en-US" sz="1250" dirty="0" smtClean="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73"/>
            </a:pPr>
            <a:r>
              <a:rPr lang="en-US" sz="1250" dirty="0" smtClean="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73"/>
            </a:pPr>
            <a:r>
              <a:rPr lang="en-US" sz="1250" dirty="0" smtClean="0"/>
              <a:t>B. Grady, A. </a:t>
            </a:r>
            <a:r>
              <a:rPr lang="en-US" sz="1250" dirty="0" err="1" smtClean="0"/>
              <a:t>Striolo</a:t>
            </a:r>
            <a:r>
              <a:rPr lang="en-US" sz="1250" dirty="0" smtClean="0"/>
              <a:t>, “Novel </a:t>
            </a:r>
            <a:r>
              <a:rPr lang="en-US" sz="1250" dirty="0" err="1" smtClean="0"/>
              <a:t>Supramolecular</a:t>
            </a:r>
            <a:r>
              <a:rPr lang="en-US" sz="1250" dirty="0" smtClean="0"/>
              <a:t> Structures of Laterally Confined </a:t>
            </a:r>
            <a:r>
              <a:rPr lang="en-US" sz="1250" dirty="0" err="1" smtClean="0"/>
              <a:t>Amphiphilic</a:t>
            </a:r>
            <a:r>
              <a:rPr lang="en-US" sz="1250" dirty="0" smtClean="0"/>
              <a:t> Molecules,” NSF, $335K</a:t>
            </a:r>
          </a:p>
          <a:p>
            <a:pPr>
              <a:lnSpc>
                <a:spcPct val="80000"/>
              </a:lnSpc>
              <a:buClr>
                <a:schemeClr val="tx1"/>
              </a:buClr>
              <a:buSzTx/>
              <a:buFont typeface="Wingdings" pitchFamily="2" charset="2"/>
              <a:buAutoNum type="arabicPeriod" startAt="73"/>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$331K</a:t>
            </a:r>
          </a:p>
          <a:p>
            <a:pPr>
              <a:lnSpc>
                <a:spcPct val="80000"/>
              </a:lnSpc>
              <a:buClr>
                <a:schemeClr val="tx1"/>
              </a:buClr>
              <a:buSzTx/>
              <a:buFont typeface="Wingdings" pitchFamily="2" charset="2"/>
              <a:buAutoNum type="arabicPeriod" startAt="73"/>
            </a:pPr>
            <a:r>
              <a:rPr lang="en-US" sz="1250" dirty="0" smtClean="0"/>
              <a:t>C. Y. Tang , R. </a:t>
            </a:r>
            <a:r>
              <a:rPr lang="en-US" sz="1250" dirty="0" err="1" smtClean="0"/>
              <a:t>Ramakumar</a:t>
            </a:r>
            <a:r>
              <a:rPr lang="en-US" sz="1250" dirty="0" smtClean="0"/>
              <a:t>, N. Jiang , “Control and Operation of Large-Scale Wind Farms in the Power System”, NSF, $231K</a:t>
            </a:r>
          </a:p>
          <a:p>
            <a:pPr>
              <a:lnSpc>
                <a:spcPct val="80000"/>
              </a:lnSpc>
              <a:buClr>
                <a:schemeClr val="tx1"/>
              </a:buClr>
              <a:buSzTx/>
              <a:buFont typeface="Wingdings" pitchFamily="2" charset="2"/>
              <a:buAutoNum type="arabicPeriod" startAt="73"/>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2"/>
            </a:pPr>
            <a:r>
              <a:rPr lang="en-US" sz="1250" dirty="0" smtClean="0"/>
              <a:t>J. </a:t>
            </a:r>
            <a:r>
              <a:rPr lang="en-US" sz="1250" dirty="0" err="1" smtClean="0"/>
              <a:t>Shen</a:t>
            </a:r>
            <a:r>
              <a:rPr lang="en-US" sz="1250" dirty="0" smtClean="0"/>
              <a:t>, “Electrostatic </a:t>
            </a:r>
            <a:r>
              <a:rPr lang="en-US" sz="1250" dirty="0" err="1" smtClean="0"/>
              <a:t>Modulationof</a:t>
            </a:r>
            <a:r>
              <a:rPr lang="en-US" sz="1250" dirty="0" smtClean="0"/>
              <a:t> Protein Stability and Folding,” NIH, $1.4M</a:t>
            </a:r>
          </a:p>
          <a:p>
            <a:pPr>
              <a:lnSpc>
                <a:spcPct val="80000"/>
              </a:lnSpc>
              <a:buClr>
                <a:schemeClr val="tx1"/>
              </a:buClr>
              <a:buSzTx/>
              <a:buFont typeface="+mj-lt"/>
              <a:buAutoNum type="arabicPeriod" startAt="82"/>
            </a:pPr>
            <a:r>
              <a:rPr lang="en-US" sz="1250" dirty="0" smtClean="0"/>
              <a:t>Y. Wang, “Theoretical Tools for Measuring Dark Energy from Galaxy Clustering,” DOE, $230K</a:t>
            </a:r>
          </a:p>
          <a:p>
            <a:pPr>
              <a:lnSpc>
                <a:spcPct val="80000"/>
              </a:lnSpc>
              <a:buClr>
                <a:schemeClr val="tx1"/>
              </a:buClr>
              <a:buSzTx/>
              <a:buFont typeface="+mj-lt"/>
              <a:buAutoNum type="arabicPeriod" startAt="82"/>
            </a:pPr>
            <a:r>
              <a:rPr lang="en-US" sz="1250" dirty="0" smtClean="0"/>
              <a:t>F. Kong, M. </a:t>
            </a:r>
            <a:r>
              <a:rPr lang="en-US" sz="1250" dirty="0" err="1" smtClean="0"/>
              <a:t>Xue</a:t>
            </a:r>
            <a:r>
              <a:rPr lang="en-US" sz="1250" dirty="0" smtClean="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82"/>
            </a:pPr>
            <a:r>
              <a:rPr lang="en-US" sz="1250" dirty="0" smtClean="0"/>
              <a:t>P. Attar, P. </a:t>
            </a:r>
            <a:r>
              <a:rPr lang="en-US" sz="1250" dirty="0" err="1" smtClean="0"/>
              <a:t>Vedula</a:t>
            </a:r>
            <a:r>
              <a:rPr lang="en-US" sz="1250" dirty="0" smtClean="0"/>
              <a:t>, “Multi-fidelity Modeling and Simulation (M&amp;S) Tool for Nonlinear </a:t>
            </a:r>
            <a:r>
              <a:rPr lang="en-US" sz="1250" dirty="0" err="1" smtClean="0"/>
              <a:t>Aeroelasticity</a:t>
            </a:r>
            <a:r>
              <a:rPr lang="en-US" sz="1250" dirty="0" smtClean="0"/>
              <a:t>,” Advanced Dynamics, $160K</a:t>
            </a:r>
          </a:p>
          <a:p>
            <a:pPr>
              <a:lnSpc>
                <a:spcPct val="80000"/>
              </a:lnSpc>
              <a:buClr>
                <a:schemeClr val="tx1"/>
              </a:buClr>
              <a:buSzTx/>
              <a:buFont typeface="+mj-lt"/>
              <a:buAutoNum type="arabicPeriod" startAt="82"/>
            </a:pPr>
            <a:r>
              <a:rPr lang="en-US" sz="1250" dirty="0" smtClean="0"/>
              <a:t>B. </a:t>
            </a:r>
            <a:r>
              <a:rPr lang="en-US" sz="1250" dirty="0" err="1" smtClean="0"/>
              <a:t>Eskridge</a:t>
            </a:r>
            <a:r>
              <a:rPr lang="en-US" sz="1250" dirty="0" smtClean="0"/>
              <a:t>, “CDI-TYPE I: RUI: Emergent Hierarchies of Leaders in Multi-Robot Systems,” NSF, $159K</a:t>
            </a:r>
          </a:p>
          <a:p>
            <a:pPr>
              <a:lnSpc>
                <a:spcPct val="80000"/>
              </a:lnSpc>
              <a:buClr>
                <a:schemeClr val="tx1"/>
              </a:buClr>
              <a:buSzTx/>
              <a:buFont typeface="+mj-lt"/>
              <a:buAutoNum type="arabicPeriod" startAt="82"/>
            </a:pPr>
            <a:r>
              <a:rPr lang="en-US" sz="1250" dirty="0" smtClean="0"/>
              <a:t>A. </a:t>
            </a:r>
            <a:r>
              <a:rPr lang="en-US" sz="1250" dirty="0" err="1" smtClean="0"/>
              <a:t>Striolo</a:t>
            </a:r>
            <a:r>
              <a:rPr lang="en-US" sz="1250" dirty="0" smtClean="0"/>
              <a:t>, “Mixed-Volatile Fluids Relevant to Subsurface Energy Systems,” DOE, $120K</a:t>
            </a:r>
          </a:p>
          <a:p>
            <a:pPr>
              <a:lnSpc>
                <a:spcPct val="80000"/>
              </a:lnSpc>
              <a:buClr>
                <a:schemeClr val="tx1"/>
              </a:buClr>
              <a:buSzTx/>
              <a:buFont typeface="+mj-lt"/>
              <a:buAutoNum type="arabicPeriod" startAt="82"/>
            </a:pPr>
            <a:r>
              <a:rPr lang="en-US" sz="1250" dirty="0" smtClean="0"/>
              <a:t>P. </a:t>
            </a:r>
            <a:r>
              <a:rPr lang="en-US" sz="1250" dirty="0" err="1" smtClean="0"/>
              <a:t>Skubic</a:t>
            </a:r>
            <a:r>
              <a:rPr lang="en-US" sz="1250" dirty="0" smtClean="0"/>
              <a:t>, M. Strauss, “OU Contribution to the ATLAS Southwest Tier 2 Computing Center (Supplement),” NSF, $110K</a:t>
            </a:r>
          </a:p>
          <a:p>
            <a:pPr>
              <a:lnSpc>
                <a:spcPct val="80000"/>
              </a:lnSpc>
              <a:buClr>
                <a:schemeClr val="tx1"/>
              </a:buClr>
              <a:buSzTx/>
              <a:buFont typeface="+mj-lt"/>
              <a:buAutoNum type="arabicPeriod" startAt="82"/>
            </a:pPr>
            <a:r>
              <a:rPr lang="en-US" sz="1250" dirty="0" smtClean="0"/>
              <a:t>P. Attar, “High-Fidelity Computational </a:t>
            </a:r>
            <a:r>
              <a:rPr lang="en-US" sz="1250" dirty="0" err="1" smtClean="0"/>
              <a:t>Aeroelastic</a:t>
            </a:r>
            <a:r>
              <a:rPr lang="en-US" sz="1250" dirty="0" smtClean="0"/>
              <a:t> Solver Research,” Ohio Aerospace Institute, $53K</a:t>
            </a:r>
          </a:p>
          <a:p>
            <a:pPr>
              <a:lnSpc>
                <a:spcPct val="80000"/>
              </a:lnSpc>
              <a:buClr>
                <a:schemeClr val="tx1"/>
              </a:buClr>
              <a:buSzTx/>
              <a:buFont typeface="+mj-lt"/>
              <a:buAutoNum type="arabicPeriod" startAt="82"/>
            </a:pPr>
            <a:r>
              <a:rPr lang="en-US" sz="1250" dirty="0" smtClean="0"/>
              <a:t>P. </a:t>
            </a:r>
            <a:r>
              <a:rPr lang="en-US" sz="1250" dirty="0" err="1" smtClean="0"/>
              <a:t>Skubic</a:t>
            </a:r>
            <a:r>
              <a:rPr lang="en-US" sz="1250" dirty="0" smtClean="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91"/>
            </a:pPr>
            <a:r>
              <a:rPr lang="en-US" sz="1250" dirty="0" smtClean="0"/>
              <a:t>P. </a:t>
            </a:r>
            <a:r>
              <a:rPr lang="en-US" sz="1250" dirty="0" err="1" smtClean="0"/>
              <a:t>Skubic</a:t>
            </a:r>
            <a:r>
              <a:rPr lang="en-US" sz="1250" dirty="0" smtClean="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91"/>
            </a:pPr>
            <a:r>
              <a:rPr lang="en-US" sz="1250" dirty="0" smtClean="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91"/>
            </a:pPr>
            <a:r>
              <a:rPr lang="en-US" sz="1250" dirty="0" smtClean="0"/>
              <a:t>A. </a:t>
            </a:r>
            <a:r>
              <a:rPr lang="en-US" sz="1250" dirty="0" err="1" smtClean="0"/>
              <a:t>Striolo</a:t>
            </a:r>
            <a:r>
              <a:rPr lang="en-US" sz="1250" dirty="0" smtClean="0"/>
              <a:t>, “Reduced Carbon in Earth’s Crust and Mantle I,” Alfred P. Sloan Foundation, $39K.</a:t>
            </a:r>
          </a:p>
          <a:p>
            <a:pPr>
              <a:lnSpc>
                <a:spcPct val="80000"/>
              </a:lnSpc>
              <a:buClr>
                <a:schemeClr val="tx1"/>
              </a:buClr>
              <a:buSzTx/>
              <a:buFont typeface="Wingdings" pitchFamily="2" charset="2"/>
              <a:buAutoNum type="arabicPeriod" startAt="91"/>
            </a:pPr>
            <a:r>
              <a:rPr lang="en-US" sz="1250" dirty="0" smtClean="0"/>
              <a:t>J. </a:t>
            </a:r>
            <a:r>
              <a:rPr lang="en-US" sz="1250" dirty="0" err="1" smtClean="0"/>
              <a:t>Gao</a:t>
            </a:r>
            <a:r>
              <a:rPr lang="en-US" sz="1250" dirty="0" smtClean="0"/>
              <a:t>, “Advancing Research on </a:t>
            </a:r>
            <a:r>
              <a:rPr lang="en-US" sz="1250" dirty="0" err="1" smtClean="0"/>
              <a:t>Realtime</a:t>
            </a:r>
            <a:r>
              <a:rPr lang="en-US" sz="1250" dirty="0" smtClean="0"/>
              <a:t> Weather-Adaptive 3DVAR Analyses with Automatic Storm Positioning and On-demand Capability,” NOAA, $36K</a:t>
            </a:r>
          </a:p>
          <a:p>
            <a:pPr>
              <a:lnSpc>
                <a:spcPct val="80000"/>
              </a:lnSpc>
              <a:buClr>
                <a:schemeClr val="tx1"/>
              </a:buClr>
              <a:buSzTx/>
              <a:buFont typeface="Wingdings" pitchFamily="2" charset="2"/>
              <a:buAutoNum type="arabicPeriod" startAt="91"/>
            </a:pPr>
            <a:r>
              <a:rPr lang="en-US" sz="1250" dirty="0" smtClean="0"/>
              <a:t>M. </a:t>
            </a:r>
            <a:r>
              <a:rPr lang="en-US" sz="1250" dirty="0" err="1" smtClean="0"/>
              <a:t>Xue</a:t>
            </a:r>
            <a:r>
              <a:rPr lang="en-US" sz="1250" dirty="0" smtClean="0"/>
              <a:t>, “Probabilistic Forecasting for Aviation Decision Aid Applications,” Impact Technologies,$20K</a:t>
            </a:r>
          </a:p>
          <a:p>
            <a:pPr>
              <a:lnSpc>
                <a:spcPct val="80000"/>
              </a:lnSpc>
              <a:buClr>
                <a:schemeClr val="tx1"/>
              </a:buClr>
              <a:buSzTx/>
              <a:buFont typeface="Wingdings" pitchFamily="2" charset="2"/>
              <a:buAutoNum type="arabicPeriod" startAt="91"/>
            </a:pPr>
            <a:r>
              <a:rPr lang="en-US" sz="1250" dirty="0" smtClean="0"/>
              <a:t>P. Attar, P. </a:t>
            </a:r>
            <a:r>
              <a:rPr lang="en-US" sz="1250" dirty="0" err="1" smtClean="0"/>
              <a:t>Vedula</a:t>
            </a:r>
            <a:r>
              <a:rPr lang="en-US" sz="1250" dirty="0" smtClean="0"/>
              <a:t>, “Towards Better Modeling and Simulation of Nonlinear </a:t>
            </a:r>
            <a:r>
              <a:rPr lang="en-US" sz="1250" dirty="0" err="1" smtClean="0"/>
              <a:t>Aeroelasticity</a:t>
            </a:r>
            <a:r>
              <a:rPr lang="en-US" sz="1250" dirty="0" smtClean="0"/>
              <a:t> On and Beyond Transonic Regimes,” Advanced Dynamics, $20K</a:t>
            </a:r>
          </a:p>
          <a:p>
            <a:pPr>
              <a:lnSpc>
                <a:spcPct val="80000"/>
              </a:lnSpc>
              <a:buClr>
                <a:schemeClr val="tx1"/>
              </a:buClr>
              <a:buSzTx/>
              <a:buFont typeface="Wingdings" pitchFamily="2" charset="2"/>
              <a:buAutoNum type="arabicPeriod" startAt="91"/>
            </a:pPr>
            <a:r>
              <a:rPr lang="en-US" sz="1250" dirty="0" smtClean="0"/>
              <a:t>P. Attar, P. </a:t>
            </a:r>
            <a:r>
              <a:rPr lang="en-US" sz="1250" dirty="0" err="1" smtClean="0"/>
              <a:t>Vedula</a:t>
            </a:r>
            <a:r>
              <a:rPr lang="en-US" sz="1250" dirty="0" smtClean="0"/>
              <a:t>, “High-Fidelity Computational </a:t>
            </a:r>
            <a:r>
              <a:rPr lang="en-US" sz="1250" dirty="0" err="1" smtClean="0"/>
              <a:t>Aeroelastic</a:t>
            </a:r>
            <a:r>
              <a:rPr lang="en-US" sz="1250" dirty="0" smtClean="0"/>
              <a:t> Models in Support of Certification Airworthiness of Control Surfaces with </a:t>
            </a:r>
            <a:r>
              <a:rPr lang="en-US" sz="1250" dirty="0" err="1" smtClean="0"/>
              <a:t>Freeplay</a:t>
            </a:r>
            <a:r>
              <a:rPr lang="en-US" sz="1250" dirty="0" smtClean="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27</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98"/>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startAt="98"/>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98"/>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$2.4M ($1.97M OU)</a:t>
            </a:r>
          </a:p>
          <a:p>
            <a:pPr>
              <a:lnSpc>
                <a:spcPct val="80000"/>
              </a:lnSpc>
              <a:buClr>
                <a:schemeClr val="tx1"/>
              </a:buClr>
              <a:buSzTx/>
              <a:buFont typeface="Wingdings" pitchFamily="2" charset="2"/>
              <a:buAutoNum type="arabicPeriod" startAt="98"/>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a:t>
            </a:r>
            <a:r>
              <a:rPr lang="en-US" sz="1250" dirty="0" err="1" smtClean="0"/>
              <a:t>Hadron</a:t>
            </a:r>
            <a:r>
              <a:rPr lang="en-US" sz="1250" dirty="0" smtClean="0"/>
              <a:t> Collider (LHC) (TASK A) 2010-2013 Renewal,” DOE, $2.8M</a:t>
            </a:r>
          </a:p>
          <a:p>
            <a:pPr>
              <a:lnSpc>
                <a:spcPct val="80000"/>
              </a:lnSpc>
              <a:buClr>
                <a:schemeClr val="tx1"/>
              </a:buClr>
              <a:buSzTx/>
              <a:buFont typeface="Wingdings" pitchFamily="2" charset="2"/>
              <a:buAutoNum type="arabicPeriod" startAt="98"/>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startAt="98"/>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a:t>
            </a:r>
            <a:r>
              <a:rPr lang="en-US" sz="1250" dirty="0" err="1" smtClean="0"/>
              <a:t>Hadron</a:t>
            </a:r>
            <a:r>
              <a:rPr lang="en-US" sz="1250" dirty="0" smtClean="0"/>
              <a:t> Collider (LHC) (TASK A) 2010-2013 Renewal-Revision,” DOE, $1.52M</a:t>
            </a:r>
          </a:p>
          <a:p>
            <a:pPr>
              <a:lnSpc>
                <a:spcPct val="80000"/>
              </a:lnSpc>
              <a:buClr>
                <a:schemeClr val="tx1"/>
              </a:buClr>
              <a:buSzTx/>
              <a:buFont typeface="Wingdings" pitchFamily="2" charset="2"/>
              <a:buAutoNum type="arabicPeriod" startAt="98"/>
            </a:pPr>
            <a:endParaRPr lang="en-US" sz="1250" dirty="0" smtClean="0"/>
          </a:p>
          <a:p>
            <a:pPr>
              <a:lnSpc>
                <a:spcPct val="80000"/>
              </a:lnSpc>
              <a:buClr>
                <a:schemeClr val="tx1"/>
              </a:buClr>
              <a:buSzTx/>
              <a:buFont typeface="Wingdings" pitchFamily="2" charset="2"/>
              <a:buAutoNum type="arabicPeriod" startAt="98"/>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4"/>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104"/>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104"/>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104"/>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104"/>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104"/>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104"/>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104"/>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104"/>
            </a:pPr>
            <a:endParaRPr lang="en-US" sz="1250" dirty="0" smtClean="0"/>
          </a:p>
          <a:p>
            <a:pPr>
              <a:lnSpc>
                <a:spcPct val="80000"/>
              </a:lnSpc>
              <a:buClr>
                <a:schemeClr val="tx1"/>
              </a:buClr>
              <a:buSzTx/>
              <a:buFont typeface="+mj-lt"/>
              <a:buAutoNum type="arabicPeriod" startAt="104"/>
            </a:pPr>
            <a:endParaRPr lang="en-US" sz="1250" dirty="0" smtClean="0"/>
          </a:p>
          <a:p>
            <a:pPr>
              <a:lnSpc>
                <a:spcPct val="80000"/>
              </a:lnSpc>
              <a:buClr>
                <a:schemeClr val="tx1"/>
              </a:buClr>
              <a:buSzTx/>
              <a:buFont typeface="Wingdings" pitchFamily="2" charset="2"/>
              <a:buAutoNum type="arabicPeriod" startAt="104"/>
            </a:pPr>
            <a:endParaRPr lang="en-US" sz="1250" dirty="0" smtClean="0"/>
          </a:p>
          <a:p>
            <a:pPr>
              <a:lnSpc>
                <a:spcPct val="80000"/>
              </a:lnSpc>
              <a:buClr>
                <a:schemeClr val="tx1"/>
              </a:buClr>
              <a:buSzTx/>
              <a:buFont typeface="Wingdings" pitchFamily="2" charset="2"/>
              <a:buAutoNum type="arabicPeriod" startAt="104"/>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28</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12"/>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112"/>
            </a:pPr>
            <a:r>
              <a:rPr lang="en-US" sz="1250" dirty="0" smtClean="0"/>
              <a:t>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112"/>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112"/>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112"/>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$500K, NOAA</a:t>
            </a:r>
          </a:p>
          <a:p>
            <a:pPr>
              <a:lnSpc>
                <a:spcPct val="80000"/>
              </a:lnSpc>
              <a:buClr>
                <a:schemeClr val="tx1"/>
              </a:buClr>
              <a:buSzTx/>
              <a:buFont typeface="+mj-lt"/>
              <a:buAutoNum type="arabicPeriod" startAt="112"/>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$276K</a:t>
            </a:r>
          </a:p>
          <a:p>
            <a:pPr>
              <a:lnSpc>
                <a:spcPct val="80000"/>
              </a:lnSpc>
              <a:buClr>
                <a:schemeClr val="tx1"/>
              </a:buClr>
              <a:buSzTx/>
              <a:buFont typeface="+mj-lt"/>
              <a:buAutoNum type="arabicPeriod" startAt="112"/>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$207K</a:t>
            </a:r>
          </a:p>
          <a:p>
            <a:pPr>
              <a:lnSpc>
                <a:spcPct val="80000"/>
              </a:lnSpc>
              <a:buClr>
                <a:schemeClr val="tx1"/>
              </a:buClr>
              <a:buSzTx/>
              <a:buFont typeface="Wingdings" pitchFamily="2" charset="2"/>
              <a:buAutoNum type="arabicPeriod" startAt="112"/>
            </a:pPr>
            <a:endParaRPr lang="en-US" sz="1250" dirty="0" smtClean="0"/>
          </a:p>
          <a:p>
            <a:pPr>
              <a:lnSpc>
                <a:spcPct val="80000"/>
              </a:lnSpc>
              <a:buClr>
                <a:schemeClr val="tx1"/>
              </a:buClr>
              <a:buSzTx/>
              <a:buFont typeface="Wingdings" pitchFamily="2" charset="2"/>
              <a:buAutoNum type="arabicPeriod" startAt="112"/>
            </a:pPr>
            <a:endParaRPr lang="en-US" sz="1250" dirty="0" smtClean="0"/>
          </a:p>
          <a:p>
            <a:pPr>
              <a:lnSpc>
                <a:spcPct val="80000"/>
              </a:lnSpc>
              <a:buClr>
                <a:schemeClr val="tx1"/>
              </a:buClr>
              <a:buSzTx/>
              <a:buFont typeface="Wingdings" pitchFamily="2" charset="2"/>
              <a:buAutoNum type="arabicPeriod" startAt="112"/>
            </a:pPr>
            <a:endParaRPr lang="en-US" sz="1300" dirty="0" smtClean="0"/>
          </a:p>
          <a:p>
            <a:pPr>
              <a:lnSpc>
                <a:spcPct val="80000"/>
              </a:lnSpc>
              <a:buClr>
                <a:schemeClr val="tx1"/>
              </a:buClr>
              <a:buSzTx/>
              <a:buFont typeface="Wingdings" pitchFamily="2" charset="2"/>
              <a:buAutoNum type="arabicPeriod" startAt="112"/>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9"/>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119"/>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119"/>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119"/>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119"/>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119"/>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119"/>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119"/>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29</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127"/>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127"/>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127"/>
            </a:pPr>
            <a:r>
              <a:rPr lang="en-US" sz="1250" dirty="0" smtClean="0"/>
              <a:t>A. McGovern, “Learning to guide search in large state spaces,” IBM DARPA, $95K</a:t>
            </a:r>
          </a:p>
          <a:p>
            <a:pPr>
              <a:lnSpc>
                <a:spcPct val="80000"/>
              </a:lnSpc>
              <a:buClr>
                <a:schemeClr val="tx1"/>
              </a:buClr>
              <a:buSzTx/>
              <a:buFont typeface="+mj-lt"/>
              <a:buAutoNum type="arabicPeriod" startAt="127"/>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127"/>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127"/>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127"/>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127"/>
            </a:pPr>
            <a:r>
              <a:rPr lang="en-US" sz="1250" dirty="0" smtClean="0"/>
              <a:t>J. Cruz, R. Todd, “Medium-Density Parity-Check Codes for Tape Systems,” INSIC, $36K</a:t>
            </a:r>
          </a:p>
          <a:p>
            <a:pPr>
              <a:lnSpc>
                <a:spcPct val="80000"/>
              </a:lnSpc>
              <a:buClr>
                <a:schemeClr val="tx1"/>
              </a:buClr>
              <a:buSzTx/>
              <a:buFont typeface="+mj-lt"/>
              <a:buAutoNum type="arabicPeriod" startAt="127"/>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127"/>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127"/>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127"/>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138"/>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138"/>
            </a:pPr>
            <a:r>
              <a:rPr lang="en-US" sz="1250" dirty="0" smtClean="0"/>
              <a:t>J. Cruz, R. Todd, “Signal Processing for Magnetic Recording Channels,” private company, $30K</a:t>
            </a:r>
          </a:p>
          <a:p>
            <a:pPr>
              <a:lnSpc>
                <a:spcPct val="80000"/>
              </a:lnSpc>
              <a:buClr>
                <a:schemeClr val="tx1"/>
              </a:buClr>
              <a:buSzTx/>
              <a:buFont typeface="+mj-lt"/>
              <a:buAutoNum type="arabicPeriod" startAt="138"/>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138"/>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138"/>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138"/>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 Profile 2002-2012</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dirty="0" smtClean="0"/>
              <a:t>Over 3000 attendees at the previous 11 Symposia</a:t>
            </a:r>
          </a:p>
          <a:p>
            <a:pPr lvl="1">
              <a:spcBef>
                <a:spcPts val="0"/>
              </a:spcBef>
            </a:pPr>
            <a:r>
              <a:rPr lang="en-US" dirty="0" smtClean="0"/>
              <a:t>69 in 2002, 225-325 per year thereafter</a:t>
            </a:r>
          </a:p>
          <a:p>
            <a:pPr>
              <a:spcBef>
                <a:spcPts val="0"/>
              </a:spcBef>
            </a:pPr>
            <a:r>
              <a:rPr lang="en-US" dirty="0" smtClean="0"/>
              <a:t>Organizations: 268 through 2012</a:t>
            </a:r>
          </a:p>
          <a:p>
            <a:pPr lvl="1">
              <a:spcBef>
                <a:spcPts val="0"/>
              </a:spcBef>
            </a:pPr>
            <a:r>
              <a:rPr lang="en-US" b="1" u="sng" dirty="0" smtClean="0"/>
              <a:t>Academic</a:t>
            </a:r>
            <a:r>
              <a:rPr lang="en-US" dirty="0" smtClean="0"/>
              <a:t>: from 101 institutions in 27 US states &amp; territories</a:t>
            </a:r>
          </a:p>
          <a:p>
            <a:pPr lvl="2">
              <a:spcBef>
                <a:spcPts val="0"/>
              </a:spcBef>
            </a:pPr>
            <a:r>
              <a:rPr lang="en-US" dirty="0" smtClean="0"/>
              <a:t>67 institutions in 14 EPSCoR jurisdictions</a:t>
            </a:r>
          </a:p>
          <a:p>
            <a:pPr lvl="2">
              <a:spcBef>
                <a:spcPts val="0"/>
              </a:spcBef>
            </a:pPr>
            <a:r>
              <a:rPr lang="en-US" dirty="0" smtClean="0"/>
              <a:t>32 institutions in Oklahoma</a:t>
            </a:r>
          </a:p>
          <a:p>
            <a:pPr lvl="3">
              <a:spcBef>
                <a:spcPts val="0"/>
              </a:spcBef>
            </a:pPr>
            <a:r>
              <a:rPr lang="en-US" dirty="0" smtClean="0"/>
              <a:t>PhD-granting, masters-granting, bachelors-granting, community college, career tech, high school</a:t>
            </a:r>
          </a:p>
          <a:p>
            <a:pPr lvl="3">
              <a:spcBef>
                <a:spcPts val="0"/>
              </a:spcBef>
            </a:pPr>
            <a:r>
              <a:rPr lang="en-US" dirty="0" smtClean="0"/>
              <a:t>Historically Black University, Tribal College</a:t>
            </a:r>
          </a:p>
          <a:p>
            <a:pPr lvl="3">
              <a:spcBef>
                <a:spcPts val="0"/>
              </a:spcBef>
            </a:pPr>
            <a:r>
              <a:rPr lang="en-US" dirty="0" smtClean="0"/>
              <a:t>public, private, for-profit</a:t>
            </a:r>
          </a:p>
          <a:p>
            <a:pPr lvl="1">
              <a:lnSpc>
                <a:spcPct val="80000"/>
              </a:lnSpc>
              <a:spcBef>
                <a:spcPts val="0"/>
              </a:spcBef>
            </a:pPr>
            <a:r>
              <a:rPr lang="en-US" b="1" u="sng" dirty="0" smtClean="0"/>
              <a:t>Industry</a:t>
            </a:r>
            <a:r>
              <a:rPr lang="en-US" dirty="0" smtClean="0"/>
              <a:t>: attendees from 119 firms</a:t>
            </a:r>
          </a:p>
          <a:p>
            <a:pPr lvl="1">
              <a:lnSpc>
                <a:spcPct val="80000"/>
              </a:lnSpc>
              <a:spcBef>
                <a:spcPts val="0"/>
              </a:spcBef>
            </a:pPr>
            <a:r>
              <a:rPr lang="en-US" b="1" u="sng" dirty="0" smtClean="0"/>
              <a:t>Government</a:t>
            </a:r>
            <a:r>
              <a:rPr lang="en-US" dirty="0" smtClean="0"/>
              <a:t>: attendees from 34 agencies (federal, state, municipal, foreign)</a:t>
            </a:r>
          </a:p>
          <a:p>
            <a:pPr lvl="1">
              <a:lnSpc>
                <a:spcPct val="80000"/>
              </a:lnSpc>
              <a:spcBef>
                <a:spcPts val="0"/>
              </a:spcBef>
            </a:pPr>
            <a:r>
              <a:rPr lang="en-US" b="1" u="sng" dirty="0" smtClean="0"/>
              <a:t>Non-governmental</a:t>
            </a:r>
            <a:r>
              <a:rPr lang="en-US" dirty="0" smtClean="0"/>
              <a:t>: attendees from 14 organizations</a:t>
            </a:r>
          </a:p>
        </p:txBody>
      </p:sp>
      <p:sp>
        <p:nvSpPr>
          <p:cNvPr id="4" name="Footer Placeholder 3"/>
          <p:cNvSpPr>
            <a:spLocks noGrp="1"/>
          </p:cNvSpPr>
          <p:nvPr>
            <p:ph type="ftr" sz="quarter" idx="10"/>
          </p:nvPr>
        </p:nvSpPr>
        <p:spPr/>
        <p:txBody>
          <a:bodyPr/>
          <a:lstStyle/>
          <a:p>
            <a:r>
              <a:rPr lang="en-US" dirty="0" smtClean="0"/>
              <a:t>OSCER State of the Center Address</a:t>
            </a:r>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144"/>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144"/>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144"/>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144"/>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144"/>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144"/>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144"/>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51"/>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151"/>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151"/>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151"/>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151"/>
            </a:pPr>
            <a:r>
              <a:rPr lang="en-US" sz="1250" dirty="0"/>
              <a:t>Y. Hong, “Improving NASA Global Hazard System and Implementing SERVIR-Africa,” NASA, $272K</a:t>
            </a:r>
          </a:p>
          <a:p>
            <a:pPr>
              <a:lnSpc>
                <a:spcPct val="80000"/>
              </a:lnSpc>
              <a:buClr>
                <a:schemeClr val="tx1"/>
              </a:buClr>
              <a:buSzTx/>
              <a:buFont typeface="+mj-lt"/>
              <a:buAutoNum type="arabicPeriod" startAt="151"/>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151"/>
            </a:pPr>
            <a:r>
              <a:rPr lang="en-US" sz="1250" dirty="0"/>
              <a:t>R. Adler (NASA), Y. Hong, “Global Hazard (Flood-Landslide) Decision-Support System,” NASA, $900K</a:t>
            </a:r>
          </a:p>
          <a:p>
            <a:pPr>
              <a:lnSpc>
                <a:spcPct val="80000"/>
              </a:lnSpc>
              <a:buClr>
                <a:schemeClr val="tx1"/>
              </a:buClr>
              <a:buSzTx/>
              <a:buFont typeface="+mj-lt"/>
              <a:buAutoNum type="arabicPeriod" startAt="151"/>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31</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159"/>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159"/>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159"/>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159"/>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a:t>
            </a:r>
            <a:r>
              <a:rPr lang="en-US" sz="1250" dirty="0" smtClean="0"/>
              <a:t>476K</a:t>
            </a:r>
            <a:r>
              <a:rPr lang="en-US" sz="1250" dirty="0"/>
              <a:t>; OK Board of Regents $100K</a:t>
            </a:r>
          </a:p>
          <a:p>
            <a:pPr>
              <a:lnSpc>
                <a:spcPct val="80000"/>
              </a:lnSpc>
              <a:buClr>
                <a:schemeClr val="tx1"/>
              </a:buClr>
              <a:buSzTx/>
              <a:buFont typeface="+mj-lt"/>
              <a:buAutoNum type="arabicPeriod" startAt="159"/>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64"/>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164"/>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164"/>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164"/>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164"/>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164"/>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164"/>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32</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171"/>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171"/>
            </a:pPr>
            <a:r>
              <a:rPr lang="sv-SE" sz="1250" dirty="0"/>
              <a:t>D.S. Oliver, software, $16.7M</a:t>
            </a:r>
          </a:p>
          <a:p>
            <a:pPr>
              <a:lnSpc>
                <a:spcPct val="80000"/>
              </a:lnSpc>
              <a:buClr>
                <a:schemeClr val="tx1"/>
              </a:buClr>
              <a:buSzTx/>
              <a:buFont typeface="+mj-lt"/>
              <a:buAutoNum type="arabicPeriod" startAt="171"/>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171"/>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171"/>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171"/>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171"/>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171"/>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171"/>
            </a:pPr>
            <a:r>
              <a:rPr lang="en-US" sz="1250" dirty="0"/>
              <a:t>T. Conway, “E. coli Model Organism Resource,” UN-Purdue, ($685K OU)</a:t>
            </a:r>
          </a:p>
          <a:p>
            <a:pPr>
              <a:lnSpc>
                <a:spcPct val="90000"/>
              </a:lnSpc>
              <a:buClr>
                <a:schemeClr val="tx1"/>
              </a:buClr>
              <a:buSzTx/>
              <a:buFont typeface="+mj-lt"/>
              <a:buAutoNum type="arabicPeriod" startAt="171"/>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181"/>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181"/>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181"/>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181"/>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181"/>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181"/>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181"/>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33</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188"/>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188"/>
            </a:pPr>
            <a:r>
              <a:rPr lang="en-US" sz="1250" dirty="0"/>
              <a:t>M. </a:t>
            </a:r>
            <a:r>
              <a:rPr lang="en-US" sz="1250" dirty="0" err="1"/>
              <a:t>Xue</a:t>
            </a:r>
            <a:r>
              <a:rPr lang="en-US" sz="1250" dirty="0"/>
              <a:t>, “Contribution to Model Development and Enhancement Research Team by the Center for Analysis and Prediction of Storms,” DOC-NOAA, </a:t>
            </a:r>
            <a:r>
              <a:rPr lang="en-US" sz="1250" dirty="0" smtClean="0"/>
              <a:t>$620K</a:t>
            </a:r>
            <a:endParaRPr lang="en-US" sz="1250" dirty="0"/>
          </a:p>
          <a:p>
            <a:pPr marL="381000" indent="-381000">
              <a:lnSpc>
                <a:spcPct val="80000"/>
              </a:lnSpc>
              <a:buClr>
                <a:schemeClr val="tx1"/>
              </a:buClr>
              <a:buSzTx/>
              <a:buFont typeface="+mj-lt"/>
              <a:buAutoNum type="arabicPeriod" startAt="188"/>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188"/>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188"/>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188"/>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188"/>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95"/>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195"/>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195"/>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195"/>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195"/>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195"/>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195"/>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34</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202"/>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202"/>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202"/>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202"/>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202"/>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202"/>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202"/>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202"/>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10"/>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210"/>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210"/>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210"/>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210"/>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210"/>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210"/>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35</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17"/>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217"/>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217"/>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217"/>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217"/>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217"/>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217"/>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217"/>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25"/>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225"/>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225"/>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225"/>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225"/>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225"/>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225"/>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225"/>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36</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233"/>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233"/>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233"/>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233"/>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233"/>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233"/>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233"/>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240"/>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240"/>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240"/>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240"/>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240"/>
            </a:pPr>
            <a:r>
              <a:rPr lang="en-US" sz="1250" dirty="0"/>
              <a:t>T. Ibrahim et al., “Micro-Neural Interface,” OCAST, $135K</a:t>
            </a:r>
          </a:p>
          <a:p>
            <a:pPr marL="381000" indent="-381000">
              <a:lnSpc>
                <a:spcPct val="80000"/>
              </a:lnSpc>
              <a:buClr>
                <a:schemeClr val="tx1"/>
              </a:buClr>
              <a:buSzTx/>
              <a:buFont typeface="+mj-lt"/>
              <a:buAutoNum type="arabicPeriod" startAt="240"/>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37</a:t>
            </a:fld>
            <a:endParaRPr lang="en-US"/>
          </a:p>
        </p:txBody>
      </p:sp>
      <p:sp>
        <p:nvSpPr>
          <p:cNvPr id="826370" name="Rectangle 2"/>
          <p:cNvSpPr>
            <a:spLocks noGrp="1" noChangeArrowheads="1"/>
          </p:cNvSpPr>
          <p:nvPr>
            <p:ph type="title"/>
          </p:nvPr>
        </p:nvSpPr>
        <p:spPr/>
        <p:txBody>
          <a:bodyPr/>
          <a:lstStyle/>
          <a:p>
            <a:r>
              <a:rPr lang="en-US" sz="360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46"/>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246"/>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246"/>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246"/>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246"/>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246"/>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246"/>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252"/>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252"/>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252"/>
            </a:pPr>
            <a:r>
              <a:rPr lang="en-US" sz="1250" dirty="0"/>
              <a:t>D. Oliver, software license grant, $1.5M</a:t>
            </a:r>
          </a:p>
          <a:p>
            <a:pPr>
              <a:lnSpc>
                <a:spcPct val="80000"/>
              </a:lnSpc>
              <a:buClr>
                <a:schemeClr val="tx1"/>
              </a:buClr>
              <a:buSzTx/>
              <a:buFont typeface="+mj-lt"/>
              <a:buAutoNum type="arabicPeriod" startAt="252"/>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252"/>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252"/>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252"/>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252"/>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$259M total, $145M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38</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p:txBody>
          <a:bodyPr/>
          <a:lstStyle/>
          <a:p>
            <a:r>
              <a:rPr lang="en-US" dirty="0"/>
              <a:t>External research funding </a:t>
            </a:r>
            <a:r>
              <a:rPr lang="en-US" dirty="0" smtClean="0"/>
              <a:t>facilitated by </a:t>
            </a:r>
            <a:r>
              <a:rPr lang="en-US" dirty="0"/>
              <a:t>OSCER                (Fall 2001- Fall </a:t>
            </a:r>
            <a:r>
              <a:rPr lang="en-US" dirty="0" smtClean="0"/>
              <a:t>2013): </a:t>
            </a:r>
            <a:r>
              <a:rPr lang="en-US" b="1" dirty="0" smtClean="0"/>
              <a:t>$259M total, $145M to OU </a:t>
            </a:r>
            <a:r>
              <a:rPr lang="en-US" dirty="0" smtClean="0"/>
              <a:t>(56%)</a:t>
            </a:r>
            <a:endParaRPr lang="en-US" dirty="0"/>
          </a:p>
          <a:p>
            <a:r>
              <a:rPr lang="en-US" dirty="0"/>
              <a:t>Funded projects: </a:t>
            </a:r>
            <a:r>
              <a:rPr lang="en-US" b="1" dirty="0" smtClean="0"/>
              <a:t>OVER 250</a:t>
            </a:r>
            <a:endParaRPr lang="en-US" b="1" dirty="0"/>
          </a:p>
          <a:p>
            <a:r>
              <a:rPr lang="en-US" b="1" dirty="0" smtClean="0"/>
              <a:t>134</a:t>
            </a:r>
            <a:r>
              <a:rPr lang="en-US" dirty="0" smtClean="0"/>
              <a:t> </a:t>
            </a:r>
            <a:r>
              <a:rPr lang="en-US" dirty="0"/>
              <a:t>OU faculty and staff in </a:t>
            </a:r>
            <a:r>
              <a:rPr lang="en-US" b="1" dirty="0" smtClean="0"/>
              <a:t>21</a:t>
            </a:r>
            <a:r>
              <a:rPr lang="en-US" dirty="0" smtClean="0"/>
              <a:t> </a:t>
            </a:r>
            <a:r>
              <a:rPr lang="en-US" dirty="0"/>
              <a:t>academic departments and     </a:t>
            </a:r>
            <a:r>
              <a:rPr lang="en-US" b="1" dirty="0"/>
              <a:t>6</a:t>
            </a:r>
            <a:r>
              <a:rPr lang="en-US" dirty="0" smtClean="0"/>
              <a:t> non-academic units</a:t>
            </a:r>
            <a:endParaRPr lang="en-US" dirty="0"/>
          </a:p>
          <a:p>
            <a:r>
              <a:rPr lang="en-US" dirty="0" smtClean="0"/>
              <a:t>Comparison: Fiscal </a:t>
            </a:r>
            <a:r>
              <a:rPr lang="en-US" dirty="0"/>
              <a:t>Year </a:t>
            </a:r>
            <a:r>
              <a:rPr lang="en-US" dirty="0" smtClean="0"/>
              <a:t>2002-13 </a:t>
            </a:r>
            <a:r>
              <a:rPr lang="en-US" dirty="0"/>
              <a:t>(July 2001 – June </a:t>
            </a:r>
            <a:r>
              <a:rPr lang="en-US" dirty="0" smtClean="0"/>
              <a:t>2013): </a:t>
            </a:r>
            <a:r>
              <a:rPr lang="en-US" dirty="0"/>
              <a:t>OU Norman externally funded research expenditure: </a:t>
            </a:r>
            <a:r>
              <a:rPr lang="en-US" dirty="0" smtClean="0"/>
              <a:t>$891M</a:t>
            </a:r>
            <a:endParaRPr lang="en-US" dirty="0"/>
          </a:p>
          <a:p>
            <a:pPr>
              <a:buFont typeface="Wingdings" pitchFamily="2" charset="2"/>
              <a:buNone/>
            </a:pPr>
            <a:r>
              <a:rPr lang="en-US" dirty="0"/>
              <a:t>Since being founded in fall of 2001, OSCER has enabled research projects comprising more than                                 </a:t>
            </a:r>
            <a:r>
              <a:rPr lang="en-US" b="1" u="sng" dirty="0"/>
              <a:t>1 / 7 of OU Norman's total externally funded research </a:t>
            </a:r>
            <a:r>
              <a:rPr lang="en-US" b="1" u="sng" dirty="0" smtClean="0"/>
              <a:t>expenditure</a:t>
            </a:r>
            <a:r>
              <a:rPr lang="en-US" dirty="0" smtClean="0"/>
              <a:t>, with a </a:t>
            </a:r>
            <a:r>
              <a:rPr lang="en-US" b="1" u="sng" dirty="0" smtClean="0"/>
              <a:t>7-to-1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39</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Research IT</a:t>
            </a:r>
            <a:endParaRPr lang="en-US" sz="3600" dirty="0"/>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smtClean="0"/>
              <a:t>Publications facilitated by Research IT resources</a:t>
            </a:r>
            <a:endParaRPr lang="en-US" sz="2000" dirty="0"/>
          </a:p>
          <a:p>
            <a:pPr lvl="1">
              <a:lnSpc>
                <a:spcPct val="90000"/>
              </a:lnSpc>
            </a:pPr>
            <a:r>
              <a:rPr lang="en-US" sz="2000" b="1" u="sng" dirty="0" smtClean="0">
                <a:solidFill>
                  <a:srgbClr val="CC0099"/>
                </a:solidFill>
              </a:rPr>
              <a:t>2013: 128</a:t>
            </a:r>
            <a:r>
              <a:rPr lang="en-US" sz="2000" dirty="0" smtClean="0">
                <a:solidFill>
                  <a:srgbClr val="CC0099"/>
                </a:solidFill>
              </a:rPr>
              <a:t> </a:t>
            </a:r>
            <a:r>
              <a:rPr lang="en-US" sz="2000" dirty="0" smtClean="0"/>
              <a:t>(so far)</a:t>
            </a:r>
          </a:p>
          <a:p>
            <a:pPr lvl="1">
              <a:lnSpc>
                <a:spcPct val="90000"/>
              </a:lnSpc>
            </a:pPr>
            <a:r>
              <a:rPr lang="en-US" sz="2000" dirty="0" smtClean="0"/>
              <a:t>2012: 142</a:t>
            </a:r>
          </a:p>
          <a:p>
            <a:pPr lvl="1">
              <a:lnSpc>
                <a:spcPct val="90000"/>
              </a:lnSpc>
            </a:pPr>
            <a:r>
              <a:rPr lang="en-US" sz="2000" dirty="0" smtClean="0"/>
              <a:t>2011: 117</a:t>
            </a:r>
          </a:p>
          <a:p>
            <a:pPr lvl="1">
              <a:lnSpc>
                <a:spcPct val="90000"/>
              </a:lnSpc>
            </a:pPr>
            <a:r>
              <a:rPr lang="en-US" sz="2000" dirty="0" smtClean="0"/>
              <a:t>2010: 124</a:t>
            </a:r>
          </a:p>
          <a:p>
            <a:pPr lvl="1">
              <a:lnSpc>
                <a:spcPct val="90000"/>
              </a:lnSpc>
            </a:pPr>
            <a:r>
              <a:rPr lang="en-US" sz="2000" dirty="0" smtClean="0"/>
              <a:t>2009</a:t>
            </a:r>
            <a:r>
              <a:rPr lang="en-US" sz="2000" dirty="0"/>
              <a:t>: </a:t>
            </a:r>
            <a:r>
              <a:rPr lang="en-US" sz="2000" dirty="0" smtClean="0"/>
              <a:t>106</a:t>
            </a:r>
            <a:endParaRPr lang="en-US" sz="2000" dirty="0"/>
          </a:p>
          <a:p>
            <a:pPr lvl="1">
              <a:lnSpc>
                <a:spcPct val="90000"/>
              </a:lnSpc>
            </a:pPr>
            <a:r>
              <a:rPr lang="en-US" sz="2000" dirty="0"/>
              <a:t>2008: </a:t>
            </a:r>
            <a:r>
              <a:rPr lang="en-US" sz="2000" dirty="0" smtClean="0"/>
              <a:t>109</a:t>
            </a:r>
            <a:endParaRPr lang="en-US" sz="2000" dirty="0"/>
          </a:p>
          <a:p>
            <a:pPr lvl="1">
              <a:lnSpc>
                <a:spcPct val="80000"/>
              </a:lnSpc>
            </a:pPr>
            <a:r>
              <a:rPr lang="en-US" sz="2000" dirty="0"/>
              <a:t>2007: </a:t>
            </a:r>
            <a:r>
              <a:rPr lang="en-US" sz="2000" dirty="0" smtClean="0"/>
              <a:t>  73</a:t>
            </a:r>
            <a:endParaRPr lang="en-US" sz="2000" dirty="0"/>
          </a:p>
          <a:p>
            <a:pPr lvl="1">
              <a:lnSpc>
                <a:spcPct val="80000"/>
              </a:lnSpc>
            </a:pPr>
            <a:r>
              <a:rPr lang="en-US" sz="2000" dirty="0"/>
              <a:t>2006: </a:t>
            </a:r>
            <a:r>
              <a:rPr lang="en-US" sz="2000" dirty="0" smtClean="0"/>
              <a:t>  93</a:t>
            </a:r>
            <a:endParaRPr lang="en-US" sz="2000" dirty="0"/>
          </a:p>
          <a:p>
            <a:pPr lvl="1">
              <a:lnSpc>
                <a:spcPct val="80000"/>
              </a:lnSpc>
            </a:pPr>
            <a:r>
              <a:rPr lang="en-US" sz="2000" dirty="0"/>
              <a:t>2005: </a:t>
            </a:r>
            <a:r>
              <a:rPr lang="en-US" sz="2000" dirty="0" smtClean="0"/>
              <a:t>  66</a:t>
            </a:r>
            <a:endParaRPr lang="en-US" sz="2000" dirty="0"/>
          </a:p>
          <a:p>
            <a:pPr lvl="1">
              <a:lnSpc>
                <a:spcPct val="80000"/>
              </a:lnSpc>
            </a:pPr>
            <a:r>
              <a:rPr lang="en-US" sz="2000" dirty="0"/>
              <a:t>2004: </a:t>
            </a:r>
            <a:r>
              <a:rPr lang="en-US" sz="2000" dirty="0" smtClean="0"/>
              <a:t>  28</a:t>
            </a:r>
            <a:endParaRPr lang="en-US" sz="2000" dirty="0"/>
          </a:p>
          <a:p>
            <a:pPr lvl="1">
              <a:lnSpc>
                <a:spcPct val="80000"/>
              </a:lnSpc>
            </a:pPr>
            <a:r>
              <a:rPr lang="en-US" sz="2000" dirty="0"/>
              <a:t>2003: </a:t>
            </a:r>
            <a:r>
              <a:rPr lang="en-US" sz="2000" dirty="0" smtClean="0"/>
              <a:t>    9</a:t>
            </a:r>
          </a:p>
          <a:p>
            <a:pPr lvl="1">
              <a:lnSpc>
                <a:spcPct val="80000"/>
              </a:lnSpc>
            </a:pPr>
            <a:r>
              <a:rPr lang="en-US" sz="2000" dirty="0" smtClean="0"/>
              <a:t>2002:     8</a:t>
            </a:r>
          </a:p>
          <a:p>
            <a:pPr lvl="1">
              <a:lnSpc>
                <a:spcPct val="80000"/>
              </a:lnSpc>
            </a:pPr>
            <a:r>
              <a:rPr lang="en-US" sz="2000" dirty="0" smtClean="0"/>
              <a:t>2001:     3</a:t>
            </a:r>
            <a:endParaRPr lang="en-US" sz="2000" dirty="0"/>
          </a:p>
          <a:p>
            <a:pPr>
              <a:lnSpc>
                <a:spcPct val="90000"/>
              </a:lnSpc>
              <a:buFont typeface="Wingdings" pitchFamily="2" charset="2"/>
              <a:buNone/>
            </a:pPr>
            <a:r>
              <a:rPr lang="en-US" sz="2000" dirty="0" smtClean="0"/>
              <a:t>	Includes: 28 MS theses, 23 PhD dissertations</a:t>
            </a:r>
            <a:endParaRPr lang="en-US" sz="2000" dirty="0"/>
          </a:p>
        </p:txBody>
      </p:sp>
      <p:sp>
        <p:nvSpPr>
          <p:cNvPr id="886789" name="Text Box 5"/>
          <p:cNvSpPr txBox="1">
            <a:spLocks noChangeArrowheads="1"/>
          </p:cNvSpPr>
          <p:nvPr/>
        </p:nvSpPr>
        <p:spPr bwMode="auto">
          <a:xfrm>
            <a:off x="2438400" y="2514600"/>
            <a:ext cx="6553200" cy="615553"/>
          </a:xfrm>
          <a:prstGeom prst="rect">
            <a:avLst/>
          </a:prstGeom>
          <a:noFill/>
          <a:ln w="9525">
            <a:noFill/>
            <a:miter lim="800000"/>
            <a:headEnd/>
            <a:tailEnd/>
          </a:ln>
          <a:effectLst/>
        </p:spPr>
        <p:txBody>
          <a:bodyPr>
            <a:spAutoFit/>
          </a:bodyPr>
          <a:lstStyle/>
          <a:p>
            <a:pPr>
              <a:lnSpc>
                <a:spcPct val="70000"/>
              </a:lnSpc>
              <a:spcBef>
                <a:spcPts val="600"/>
              </a:spcBef>
            </a:pPr>
            <a:r>
              <a:rPr lang="en-US" sz="2800" b="1" dirty="0" smtClean="0"/>
              <a:t>TOTAL SO FAR: 1006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http://www.oscer.ou.edu/papers_from_rounds.php</a:t>
            </a:r>
            <a:endParaRPr lang="en-US" sz="1600" dirty="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4</a:t>
            </a:fld>
            <a:endParaRPr lang="en-US"/>
          </a:p>
        </p:txBody>
      </p:sp>
      <p:sp>
        <p:nvSpPr>
          <p:cNvPr id="918530" name="Rectangle 2"/>
          <p:cNvSpPr>
            <a:spLocks noGrp="1" noChangeArrowheads="1"/>
          </p:cNvSpPr>
          <p:nvPr>
            <p:ph type="title"/>
          </p:nvPr>
        </p:nvSpPr>
        <p:spPr/>
        <p:txBody>
          <a:bodyPr/>
          <a:lstStyle/>
          <a:p>
            <a:r>
              <a:rPr lang="en-US" sz="3600" dirty="0" smtClean="0"/>
              <a:t>Symposium 2013 Sponsors</a:t>
            </a:r>
            <a:endParaRPr lang="en-US" sz="3600" dirty="0"/>
          </a:p>
        </p:txBody>
      </p:sp>
      <p:sp>
        <p:nvSpPr>
          <p:cNvPr id="918531" name="Rectangle 3"/>
          <p:cNvSpPr>
            <a:spLocks noGrp="1" noChangeArrowheads="1"/>
          </p:cNvSpPr>
          <p:nvPr>
            <p:ph type="body" idx="1"/>
          </p:nvPr>
        </p:nvSpPr>
        <p:spPr/>
        <p:txBody>
          <a:bodyPr/>
          <a:lstStyle/>
          <a:p>
            <a:pPr>
              <a:spcBef>
                <a:spcPts val="300"/>
              </a:spcBef>
            </a:pPr>
            <a:r>
              <a:rPr lang="en-US" dirty="0"/>
              <a:t>Academic </a:t>
            </a:r>
            <a:r>
              <a:rPr lang="en-US" dirty="0" smtClean="0"/>
              <a:t>sponsors</a:t>
            </a:r>
          </a:p>
          <a:p>
            <a:pPr lvl="1">
              <a:spcBef>
                <a:spcPts val="300"/>
              </a:spcBef>
            </a:pPr>
            <a:r>
              <a:rPr lang="en-US" dirty="0" smtClean="0"/>
              <a:t>Globus Online</a:t>
            </a:r>
          </a:p>
          <a:p>
            <a:pPr lvl="1">
              <a:spcBef>
                <a:spcPts val="300"/>
              </a:spcBef>
            </a:pPr>
            <a:r>
              <a:rPr lang="en-US" dirty="0" smtClean="0"/>
              <a:t>Great </a:t>
            </a:r>
            <a:r>
              <a:rPr lang="en-US" dirty="0"/>
              <a:t>Plains Network</a:t>
            </a:r>
          </a:p>
          <a:p>
            <a:pPr>
              <a:spcBef>
                <a:spcPts val="300"/>
              </a:spcBef>
            </a:pPr>
            <a:r>
              <a:rPr lang="en-US" dirty="0"/>
              <a:t>Industry sponsors</a:t>
            </a:r>
          </a:p>
          <a:p>
            <a:pPr lvl="1">
              <a:spcBef>
                <a:spcPts val="300"/>
              </a:spcBef>
            </a:pPr>
            <a:r>
              <a:rPr lang="en-US" dirty="0"/>
              <a:t>Platinum: </a:t>
            </a:r>
            <a:r>
              <a:rPr lang="en-US" dirty="0" smtClean="0"/>
              <a:t>Intel</a:t>
            </a:r>
            <a:endParaRPr lang="en-US" dirty="0"/>
          </a:p>
          <a:p>
            <a:pPr lvl="1">
              <a:spcBef>
                <a:spcPts val="300"/>
              </a:spcBef>
            </a:pPr>
            <a:r>
              <a:rPr lang="en-US" dirty="0"/>
              <a:t>Gold</a:t>
            </a:r>
            <a:r>
              <a:rPr lang="en-US" dirty="0" smtClean="0"/>
              <a:t>: </a:t>
            </a:r>
            <a:r>
              <a:rPr lang="en-US" dirty="0" err="1" smtClean="0"/>
              <a:t>CommScope</a:t>
            </a:r>
            <a:r>
              <a:rPr lang="en-US" dirty="0" smtClean="0"/>
              <a:t>, Cray, Dell, Graybar, NVIDIA</a:t>
            </a:r>
            <a:endParaRPr lang="en-US" dirty="0"/>
          </a:p>
          <a:p>
            <a:pPr lvl="1">
              <a:spcBef>
                <a:spcPts val="300"/>
              </a:spcBef>
            </a:pPr>
            <a:r>
              <a:rPr lang="en-US" dirty="0"/>
              <a:t>Silver</a:t>
            </a:r>
            <a:r>
              <a:rPr lang="en-US" dirty="0" smtClean="0"/>
              <a:t>:, DLT Solutions, </a:t>
            </a:r>
            <a:r>
              <a:rPr lang="en-US" dirty="0" err="1" smtClean="0"/>
              <a:t>GovConnection</a:t>
            </a:r>
            <a:r>
              <a:rPr lang="en-US" dirty="0" smtClean="0"/>
              <a:t>, Red Hat, Tangent</a:t>
            </a:r>
            <a:endParaRPr lang="en-US" dirty="0"/>
          </a:p>
          <a:p>
            <a:pPr lvl="1">
              <a:spcBef>
                <a:spcPts val="300"/>
              </a:spcBef>
            </a:pPr>
            <a:r>
              <a:rPr lang="en-US" dirty="0"/>
              <a:t>Bronze: Advanced Clustering </a:t>
            </a:r>
            <a:r>
              <a:rPr lang="en-US" dirty="0" smtClean="0"/>
              <a:t>Technologies, </a:t>
            </a:r>
            <a:r>
              <a:rPr lang="en-US" dirty="0" err="1" smtClean="0"/>
              <a:t>DataDirect</a:t>
            </a:r>
            <a:r>
              <a:rPr lang="en-US" dirty="0" smtClean="0"/>
              <a:t> Networks, Open Technologies, SGI</a:t>
            </a:r>
          </a:p>
          <a:p>
            <a:pPr>
              <a:spcBef>
                <a:spcPts val="300"/>
              </a:spcBef>
              <a:buNone/>
            </a:pPr>
            <a:r>
              <a:rPr lang="en-US" dirty="0" smtClean="0"/>
              <a:t>Thank you all! Without you, the Symposium couldn’t happen.</a:t>
            </a:r>
          </a:p>
          <a:p>
            <a:pPr>
              <a:spcBef>
                <a:spcPts val="300"/>
              </a:spcBef>
              <a:buNone/>
            </a:pPr>
            <a:r>
              <a:rPr lang="en-US" dirty="0" smtClean="0"/>
              <a:t>Over the past 12 Symposia, we’ve had a total of 70 companies as sponsors.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Ribbon Panel</a:t>
            </a:r>
            <a:endParaRPr lang="en-US" dirty="0"/>
          </a:p>
        </p:txBody>
      </p:sp>
      <p:sp>
        <p:nvSpPr>
          <p:cNvPr id="3" name="Content Placeholder 2"/>
          <p:cNvSpPr>
            <a:spLocks noGrp="1"/>
          </p:cNvSpPr>
          <p:nvPr>
            <p:ph idx="1"/>
          </p:nvPr>
        </p:nvSpPr>
        <p:spPr/>
        <p:txBody>
          <a:bodyPr/>
          <a:lstStyle/>
          <a:p>
            <a:r>
              <a:rPr lang="en-US" dirty="0" smtClean="0"/>
              <a:t>In August 2012, OU hosted a Blue Ribbon panel of experts from across the US, mostly academic but also industry, to help us understand how to strategize for the coming decade.</a:t>
            </a:r>
          </a:p>
          <a:p>
            <a:r>
              <a:rPr lang="en-US" dirty="0" smtClean="0"/>
              <a:t>Non-panelist participants included:</a:t>
            </a:r>
          </a:p>
          <a:p>
            <a:pPr lvl="1"/>
            <a:r>
              <a:rPr lang="en-US" dirty="0" smtClean="0"/>
              <a:t>several dozen from OU;</a:t>
            </a:r>
          </a:p>
          <a:p>
            <a:pPr lvl="1"/>
            <a:r>
              <a:rPr lang="en-US" dirty="0" smtClean="0"/>
              <a:t>about a dozen other Oklahoma institutions;</a:t>
            </a:r>
          </a:p>
          <a:p>
            <a:pPr lvl="1"/>
            <a:r>
              <a:rPr lang="en-US" dirty="0" smtClean="0"/>
              <a:t>about a dozen institutions in 10 other EPSCoR jurisdictions;</a:t>
            </a:r>
          </a:p>
          <a:p>
            <a:pPr lvl="1"/>
            <a:r>
              <a:rPr lang="en-US" dirty="0" smtClean="0"/>
              <a:t>about a dozen from institutions in non-EPSCoR jurisdictions.</a:t>
            </a:r>
          </a:p>
          <a:p>
            <a:r>
              <a:rPr lang="en-US" dirty="0" smtClean="0"/>
              <a:t>Major realization: collaboration!</a:t>
            </a:r>
          </a:p>
          <a:p>
            <a:pPr lvl="1"/>
            <a:r>
              <a:rPr lang="en-US" dirty="0" smtClean="0"/>
              <a:t>with researchers, instead of only providing service;</a:t>
            </a:r>
          </a:p>
          <a:p>
            <a:pPr lvl="1"/>
            <a:r>
              <a:rPr lang="en-US" dirty="0" smtClean="0"/>
              <a:t>among OU’s CIO, VPR and Dean of Libraries.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err="1"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2008-13</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63876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3875162"/>
            <a:ext cx="3276600" cy="2449438"/>
            <a:chOff x="5638800" y="4019622"/>
            <a:chExt cx="3276600" cy="2449438"/>
          </a:xfrm>
        </p:grpSpPr>
        <p:grpSp>
          <p:nvGrpSpPr>
            <p:cNvPr id="7" name="Group 16"/>
            <p:cNvGrpSpPr/>
            <p:nvPr/>
          </p:nvGrpSpPr>
          <p:grpSpPr>
            <a:xfrm>
              <a:off x="5638800" y="4367208"/>
              <a:ext cx="3276600" cy="2101852"/>
              <a:chOff x="5715000" y="4286248"/>
              <a:chExt cx="3276600" cy="2101852"/>
            </a:xfrm>
          </p:grpSpPr>
          <p:pic>
            <p:nvPicPr>
              <p:cNvPr id="9" name="Picture 8" descr="Pages from oksupercompsymp2012_tshirt_final_front_cropped_20120928.png"/>
              <p:cNvPicPr>
                <a:picLocks noChangeAspect="1"/>
              </p:cNvPicPr>
              <p:nvPr/>
            </p:nvPicPr>
            <p:blipFill>
              <a:blip r:embed="rId3" cstate="print"/>
              <a:stretch>
                <a:fillRect/>
              </a:stretch>
            </p:blipFill>
            <p:spPr>
              <a:xfrm>
                <a:off x="5791200" y="4419600"/>
                <a:ext cx="3111190" cy="1968500"/>
              </a:xfrm>
              <a:prstGeom prst="rect">
                <a:avLst/>
              </a:prstGeom>
            </p:spPr>
          </p:pic>
          <p:sp>
            <p:nvSpPr>
              <p:cNvPr id="10" name="Rectangle 9"/>
              <p:cNvSpPr/>
              <p:nvPr/>
            </p:nvSpPr>
            <p:spPr bwMode="auto">
              <a:xfrm>
                <a:off x="5715000" y="4286248"/>
                <a:ext cx="3276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8" name="Picture 7" descr="ocii_oitmp_logo_cropped_20120625.png"/>
            <p:cNvPicPr>
              <a:picLocks noChangeAspect="1"/>
            </p:cNvPicPr>
            <p:nvPr/>
          </p:nvPicPr>
          <p:blipFill>
            <a:blip r:embed="rId4" cstate="print"/>
            <a:stretch>
              <a:fillRect/>
            </a:stretch>
          </p:blipFill>
          <p:spPr>
            <a:xfrm>
              <a:off x="6553201" y="4019622"/>
              <a:ext cx="1777236" cy="999276"/>
            </a:xfrm>
            <a:prstGeom prst="rect">
              <a:avLst/>
            </a:prstGeom>
          </p:spPr>
        </p:pic>
      </p:grpSp>
      <p:sp>
        <p:nvSpPr>
          <p:cNvPr id="31746" name="Footer Placeholder 3"/>
          <p:cNvSpPr>
            <a:spLocks noGrp="1"/>
          </p:cNvSpPr>
          <p:nvPr>
            <p:ph type="ftr" sz="quarter" idx="10"/>
          </p:nvPr>
        </p:nvSpPr>
        <p:spPr>
          <a:noFill/>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42</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non-governmental)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a:p>
            <a:pPr eaLnBrk="1" hangingPunct="1"/>
            <a:r>
              <a:rPr lang="en-US" dirty="0" smtClean="0"/>
              <a:t>Triggered by OK’s NSF </a:t>
            </a:r>
            <a:r>
              <a:rPr lang="en-US" dirty="0" err="1" smtClean="0"/>
              <a:t>EPSCoR</a:t>
            </a:r>
            <a:r>
              <a:rPr lang="en-US" dirty="0" smtClean="0"/>
              <a:t> RII                           Track-1 2008-13.</a:t>
            </a:r>
          </a:p>
        </p:txBody>
      </p:sp>
    </p:spTree>
    <p:extLst>
      <p:ext uri="{BB962C8B-B14F-4D97-AF65-F5344CB8AC3E}">
        <p14:creationId xmlns:p14="http://schemas.microsoft.com/office/powerpoint/2010/main" val="285495351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Tree>
    <p:extLst>
      <p:ext uri="{BB962C8B-B14F-4D97-AF65-F5344CB8AC3E}">
        <p14:creationId xmlns:p14="http://schemas.microsoft.com/office/powerpoint/2010/main" val="297303986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OK academic institutions to date).</a:t>
            </a:r>
          </a:p>
          <a:p>
            <a:pPr lvl="0"/>
            <a:r>
              <a:rPr lang="en-US" b="1" u="sng" dirty="0" smtClean="0"/>
              <a:t>Dissemination (D)</a:t>
            </a:r>
            <a:r>
              <a:rPr lang="en-US" dirty="0" smtClean="0"/>
              <a:t>: Oklahoma Supercomputing Symposium – annual advanced computing conference                          (25 OK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248 institutions (academic, government, industry, nonprofit) in 47 US states and territories and 10 other countries (14 OK academic institutions to date).</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Tree>
    <p:extLst>
      <p:ext uri="{BB962C8B-B14F-4D97-AF65-F5344CB8AC3E}">
        <p14:creationId xmlns:p14="http://schemas.microsoft.com/office/powerpoint/2010/main" val="52106073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Faculty/Staff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 OK academic to date).</a:t>
            </a:r>
          </a:p>
          <a:p>
            <a:pPr lvl="0"/>
            <a:r>
              <a:rPr lang="en-US" b="1" u="sng" dirty="0" smtClean="0"/>
              <a:t>Outreach (O)</a:t>
            </a:r>
            <a:r>
              <a:rPr lang="en-US" dirty="0" smtClean="0"/>
              <a:t>: “Supercomputing in Plain English” (SiPE) overview talk (24 OK academic to date).</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377277763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80010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 to date).</a:t>
            </a:r>
          </a:p>
          <a:p>
            <a:pPr lvl="0">
              <a:spcBef>
                <a:spcPts val="0"/>
              </a:spcBef>
            </a:pPr>
            <a:r>
              <a:rPr lang="en-US" b="1" u="sng" dirty="0" smtClean="0"/>
              <a:t>Workforce Development (W)</a:t>
            </a:r>
            <a:r>
              <a:rPr lang="en-US" dirty="0" smtClean="0"/>
              <a:t> – (36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high schools,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7561438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98 Oklahoma institutions, agencies and organizations:</a:t>
            </a:r>
          </a:p>
          <a:p>
            <a:r>
              <a:rPr lang="en-US" dirty="0" smtClean="0"/>
              <a:t>50 OK academic</a:t>
            </a:r>
          </a:p>
          <a:p>
            <a:r>
              <a:rPr lang="en-US" dirty="0" smtClean="0"/>
              <a:t>48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extLst>
      <p:ext uri="{BB962C8B-B14F-4D97-AF65-F5344CB8AC3E}">
        <p14:creationId xmlns:p14="http://schemas.microsoft.com/office/powerpoint/2010/main" val="228658149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98 Oklahoma institutions, agencies and organizations:</a:t>
            </a:r>
          </a:p>
          <a:p>
            <a:r>
              <a:rPr lang="en-US" dirty="0" smtClean="0"/>
              <a:t>50 OK academic</a:t>
            </a:r>
          </a:p>
          <a:p>
            <a:pPr lvl="1"/>
            <a:r>
              <a:rPr lang="en-US" dirty="0" smtClean="0"/>
              <a:t>Universities &amp; Colleges</a:t>
            </a:r>
          </a:p>
          <a:p>
            <a:pPr lvl="2"/>
            <a:r>
              <a:rPr lang="en-US" dirty="0" smtClean="0"/>
              <a:t>3 comprehensive PhD-granting</a:t>
            </a:r>
          </a:p>
          <a:p>
            <a:pPr lvl="2"/>
            <a:r>
              <a:rPr lang="en-US" dirty="0" smtClean="0"/>
              <a:t>20 regional non-PhD-granting</a:t>
            </a:r>
          </a:p>
          <a:p>
            <a:pPr lvl="1"/>
            <a:r>
              <a:rPr lang="en-US" dirty="0" smtClean="0"/>
              <a:t>Community Colleges: 10</a:t>
            </a:r>
          </a:p>
          <a:p>
            <a:pPr lvl="1"/>
            <a:r>
              <a:rPr lang="en-US" dirty="0" smtClean="0"/>
              <a:t>Career techs: 12</a:t>
            </a:r>
          </a:p>
          <a:p>
            <a:pPr lvl="1"/>
            <a:r>
              <a:rPr lang="en-US" dirty="0" smtClean="0"/>
              <a:t>Secondary schools: 3</a:t>
            </a:r>
          </a:p>
          <a:p>
            <a:pPr lvl="1"/>
            <a:r>
              <a:rPr lang="en-US" dirty="0" smtClean="0"/>
              <a:t>Public school systems: 2</a:t>
            </a:r>
          </a:p>
          <a:p>
            <a:r>
              <a:rPr lang="en-US" dirty="0" smtClean="0"/>
              <a:t>48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Tree>
    <p:extLst>
      <p:ext uri="{BB962C8B-B14F-4D97-AF65-F5344CB8AC3E}">
        <p14:creationId xmlns:p14="http://schemas.microsoft.com/office/powerpoint/2010/main" val="269590316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OCII Institution Profile</a:t>
            </a:r>
          </a:p>
        </p:txBody>
      </p:sp>
      <p:sp>
        <p:nvSpPr>
          <p:cNvPr id="3" name="Content Placeholder 2"/>
          <p:cNvSpPr>
            <a:spLocks noGrp="1"/>
          </p:cNvSpPr>
          <p:nvPr>
            <p:ph sz="half" idx="1"/>
          </p:nvPr>
        </p:nvSpPr>
        <p:spPr>
          <a:xfrm>
            <a:off x="381000" y="1295400"/>
            <a:ext cx="3886200" cy="4648200"/>
          </a:xfrm>
        </p:spPr>
        <p:txBody>
          <a:bodyPr/>
          <a:lstStyle/>
          <a:p>
            <a:pPr>
              <a:spcBef>
                <a:spcPts val="0"/>
              </a:spcBef>
              <a:buNone/>
            </a:pPr>
            <a:r>
              <a:rPr lang="en-US" sz="2400" dirty="0" smtClean="0"/>
              <a:t>So far, </a:t>
            </a:r>
            <a:r>
              <a:rPr lang="en-US" sz="2400" dirty="0"/>
              <a:t>OCII has </a:t>
            </a:r>
            <a:r>
              <a:rPr lang="en-US" sz="2400" dirty="0" smtClean="0"/>
              <a:t>served:</a:t>
            </a:r>
            <a:endParaRPr lang="en-US" sz="2400" dirty="0"/>
          </a:p>
          <a:p>
            <a:pPr>
              <a:spcBef>
                <a:spcPts val="0"/>
              </a:spcBef>
            </a:pPr>
            <a:r>
              <a:rPr lang="en-US" sz="2400" dirty="0"/>
              <a:t>50 OK academic</a:t>
            </a:r>
          </a:p>
          <a:p>
            <a:pPr lvl="1">
              <a:spcBef>
                <a:spcPts val="0"/>
              </a:spcBef>
            </a:pPr>
            <a:r>
              <a:rPr lang="en-US" sz="2200" dirty="0"/>
              <a:t>9 Minority Serving </a:t>
            </a:r>
            <a:r>
              <a:rPr lang="en-US" sz="2200" dirty="0" smtClean="0"/>
              <a:t>Institutions</a:t>
            </a:r>
            <a:endParaRPr lang="en-US" sz="2200" dirty="0"/>
          </a:p>
          <a:p>
            <a:pPr lvl="1">
              <a:spcBef>
                <a:spcPts val="0"/>
              </a:spcBef>
            </a:pPr>
            <a:r>
              <a:rPr lang="en-US" sz="2200" dirty="0" smtClean="0"/>
              <a:t>15 </a:t>
            </a:r>
            <a:r>
              <a:rPr lang="en-US" sz="2200" dirty="0"/>
              <a:t>other institutions with above state </a:t>
            </a:r>
            <a:r>
              <a:rPr lang="en-US" sz="2200" dirty="0" smtClean="0"/>
              <a:t>average and </a:t>
            </a:r>
            <a:r>
              <a:rPr lang="en-US" sz="2200" dirty="0"/>
              <a:t>national average for one or more underrepresented minorities</a:t>
            </a:r>
          </a:p>
          <a:p>
            <a:pPr>
              <a:spcBef>
                <a:spcPts val="0"/>
              </a:spcBef>
            </a:pPr>
            <a:r>
              <a:rPr lang="en-US" sz="2400" dirty="0" smtClean="0"/>
              <a:t>48 </a:t>
            </a:r>
            <a:r>
              <a:rPr lang="en-US" sz="2400" dirty="0"/>
              <a:t>OK </a:t>
            </a:r>
            <a:r>
              <a:rPr lang="en-US" sz="2400" dirty="0" smtClean="0"/>
              <a:t>non-academic</a:t>
            </a:r>
            <a:endParaRPr lang="en-US" sz="2400" dirty="0"/>
          </a:p>
        </p:txBody>
      </p:sp>
      <p:sp>
        <p:nvSpPr>
          <p:cNvPr id="4" name="Content Placeholder 3"/>
          <p:cNvSpPr>
            <a:spLocks noGrp="1"/>
          </p:cNvSpPr>
          <p:nvPr>
            <p:ph sz="half" idx="2"/>
          </p:nvPr>
        </p:nvSpPr>
        <p:spPr>
          <a:xfrm>
            <a:off x="4267200" y="1295400"/>
            <a:ext cx="4495800" cy="4648200"/>
          </a:xfrm>
        </p:spPr>
        <p:txBody>
          <a:bodyPr/>
          <a:lstStyle/>
          <a:p>
            <a:pPr marL="0" indent="0">
              <a:spcBef>
                <a:spcPts val="0"/>
              </a:spcBef>
              <a:buNone/>
            </a:pPr>
            <a:r>
              <a:rPr lang="en-US" sz="2000" dirty="0" smtClean="0"/>
              <a:t>Minority Serving Institutions</a:t>
            </a:r>
          </a:p>
          <a:p>
            <a:pPr>
              <a:spcBef>
                <a:spcPts val="0"/>
              </a:spcBef>
            </a:pPr>
            <a:r>
              <a:rPr lang="en-US" sz="1800" dirty="0" smtClean="0"/>
              <a:t>Oklahoma’s </a:t>
            </a:r>
            <a:r>
              <a:rPr lang="en-US" sz="1800" dirty="0"/>
              <a:t>only </a:t>
            </a:r>
            <a:r>
              <a:rPr lang="en-US" sz="1800" u="sng" dirty="0"/>
              <a:t>Historically Black </a:t>
            </a:r>
            <a:r>
              <a:rPr lang="en-US" sz="1800" u="sng" dirty="0" smtClean="0"/>
              <a:t>College or University</a:t>
            </a:r>
            <a:endParaRPr lang="en-US" sz="1800" dirty="0"/>
          </a:p>
          <a:p>
            <a:pPr lvl="1">
              <a:spcBef>
                <a:spcPts val="0"/>
              </a:spcBef>
            </a:pPr>
            <a:r>
              <a:rPr lang="en-US" sz="1600" dirty="0" smtClean="0"/>
              <a:t>Langston U (Langston)</a:t>
            </a:r>
            <a:endParaRPr lang="en-US" sz="1600" dirty="0"/>
          </a:p>
          <a:p>
            <a:pPr>
              <a:spcBef>
                <a:spcPts val="0"/>
              </a:spcBef>
            </a:pPr>
            <a:r>
              <a:rPr lang="en-US" sz="1800" u="sng" dirty="0"/>
              <a:t>Native American Serving Non-tribal Institutions</a:t>
            </a:r>
            <a:endParaRPr lang="en-US" sz="1800" dirty="0"/>
          </a:p>
          <a:p>
            <a:pPr lvl="1">
              <a:spcBef>
                <a:spcPts val="0"/>
              </a:spcBef>
            </a:pPr>
            <a:r>
              <a:rPr lang="en-US" sz="1600" dirty="0"/>
              <a:t>East Central U (Ada)</a:t>
            </a:r>
          </a:p>
          <a:p>
            <a:pPr lvl="1">
              <a:spcBef>
                <a:spcPts val="0"/>
              </a:spcBef>
            </a:pPr>
            <a:r>
              <a:rPr lang="en-US" sz="1600" dirty="0"/>
              <a:t>Northeastern Oklahoma A&amp;M College (Miami)</a:t>
            </a:r>
          </a:p>
          <a:p>
            <a:pPr lvl="1">
              <a:spcBef>
                <a:spcPts val="0"/>
              </a:spcBef>
            </a:pPr>
            <a:r>
              <a:rPr lang="en-US" sz="1600" dirty="0"/>
              <a:t>Northeastern State U (Tahlequah)</a:t>
            </a:r>
          </a:p>
          <a:p>
            <a:pPr lvl="1">
              <a:spcBef>
                <a:spcPts val="0"/>
              </a:spcBef>
            </a:pPr>
            <a:r>
              <a:rPr lang="en-US" sz="1600" dirty="0"/>
              <a:t>Southeastern Oklahoma State U (Durant)</a:t>
            </a:r>
          </a:p>
          <a:p>
            <a:pPr>
              <a:spcBef>
                <a:spcPts val="0"/>
              </a:spcBef>
            </a:pPr>
            <a:r>
              <a:rPr lang="en-US" sz="1800" u="sng" dirty="0"/>
              <a:t>Tribal Colleges</a:t>
            </a:r>
            <a:endParaRPr lang="en-US" sz="1800" dirty="0"/>
          </a:p>
          <a:p>
            <a:pPr lvl="1">
              <a:spcBef>
                <a:spcPts val="0"/>
              </a:spcBef>
            </a:pPr>
            <a:r>
              <a:rPr lang="en-US" sz="1600" dirty="0"/>
              <a:t>College of the Muscogee Nation (Okmulgee)</a:t>
            </a:r>
          </a:p>
          <a:p>
            <a:pPr lvl="1">
              <a:spcBef>
                <a:spcPts val="0"/>
              </a:spcBef>
            </a:pPr>
            <a:r>
              <a:rPr lang="en-US" sz="1600" dirty="0"/>
              <a:t>Comanche Nation College (Lawton)</a:t>
            </a:r>
          </a:p>
          <a:p>
            <a:pPr lvl="1">
              <a:spcBef>
                <a:spcPts val="0"/>
              </a:spcBef>
            </a:pPr>
            <a:r>
              <a:rPr lang="en-US" sz="1600" dirty="0"/>
              <a:t>Pawnee Nation College (Pawnee)</a:t>
            </a:r>
          </a:p>
          <a:p>
            <a:pPr>
              <a:spcBef>
                <a:spcPts val="0"/>
              </a:spcBef>
            </a:pPr>
            <a:r>
              <a:rPr lang="en-US" sz="1800" dirty="0"/>
              <a:t>Other </a:t>
            </a:r>
            <a:r>
              <a:rPr lang="en-US" sz="1800" u="sng" dirty="0"/>
              <a:t>Minority Serving </a:t>
            </a:r>
            <a:r>
              <a:rPr lang="en-US" sz="1800" u="sng" dirty="0" err="1"/>
              <a:t>Insitution</a:t>
            </a:r>
            <a:endParaRPr lang="en-US" sz="1800" u="sng" dirty="0"/>
          </a:p>
          <a:p>
            <a:pPr lvl="1">
              <a:spcBef>
                <a:spcPts val="0"/>
              </a:spcBef>
            </a:pPr>
            <a:r>
              <a:rPr lang="en-US" sz="1600" dirty="0" err="1"/>
              <a:t>Bacone</a:t>
            </a:r>
            <a:r>
              <a:rPr lang="en-US" sz="1600" dirty="0"/>
              <a:t> College (Muskogee</a:t>
            </a:r>
            <a:r>
              <a:rPr lang="en-US" sz="1600" dirty="0" smtClean="0"/>
              <a:t>)</a:t>
            </a:r>
            <a:endParaRPr lang="en-US" sz="16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49</a:t>
            </a:fld>
            <a:endParaRPr lang="en-US"/>
          </a:p>
        </p:txBody>
      </p:sp>
      <p:cxnSp>
        <p:nvCxnSpPr>
          <p:cNvPr id="8" name="Straight Connector 7"/>
          <p:cNvCxnSpPr/>
          <p:nvPr/>
        </p:nvCxnSpPr>
        <p:spPr bwMode="auto">
          <a:xfrm>
            <a:off x="4114800" y="1295400"/>
            <a:ext cx="0" cy="4724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27167076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600" dirty="0" smtClean="0"/>
              <a:t>Thank You!</a:t>
            </a:r>
            <a:endParaRPr lang="en-US" sz="3600" dirty="0"/>
          </a:p>
        </p:txBody>
      </p:sp>
      <p:sp>
        <p:nvSpPr>
          <p:cNvPr id="918531" name="Rectangle 3"/>
          <p:cNvSpPr>
            <a:spLocks noGrp="1" noChangeArrowheads="1"/>
          </p:cNvSpPr>
          <p:nvPr>
            <p:ph type="body" idx="1"/>
          </p:nvPr>
        </p:nvSpPr>
        <p:spPr/>
        <p:txBody>
          <a:bodyPr/>
          <a:lstStyle/>
          <a:p>
            <a:pPr>
              <a:spcBef>
                <a:spcPts val="300"/>
              </a:spcBef>
            </a:pPr>
            <a:r>
              <a:rPr lang="en-US" dirty="0"/>
              <a:t>Academic </a:t>
            </a:r>
            <a:r>
              <a:rPr lang="en-US" dirty="0" smtClean="0"/>
              <a:t>sponsors</a:t>
            </a:r>
          </a:p>
          <a:p>
            <a:pPr lvl="1">
              <a:spcBef>
                <a:spcPts val="300"/>
              </a:spcBef>
            </a:pPr>
            <a:r>
              <a:rPr lang="en-US" dirty="0" smtClean="0"/>
              <a:t>Globus Online</a:t>
            </a:r>
          </a:p>
          <a:p>
            <a:pPr lvl="1">
              <a:spcBef>
                <a:spcPts val="300"/>
              </a:spcBef>
            </a:pPr>
            <a:r>
              <a:rPr lang="en-US" dirty="0" smtClean="0"/>
              <a:t>Great </a:t>
            </a:r>
            <a:r>
              <a:rPr lang="en-US" dirty="0"/>
              <a:t>Plains Network</a:t>
            </a:r>
          </a:p>
          <a:p>
            <a:pPr>
              <a:spcBef>
                <a:spcPts val="300"/>
              </a:spcBef>
            </a:pPr>
            <a:r>
              <a:rPr lang="en-US" dirty="0"/>
              <a:t>Industry sponsors</a:t>
            </a:r>
          </a:p>
          <a:p>
            <a:pPr lvl="1">
              <a:spcBef>
                <a:spcPts val="300"/>
              </a:spcBef>
            </a:pPr>
            <a:r>
              <a:rPr lang="en-US" dirty="0"/>
              <a:t>Platinum: </a:t>
            </a:r>
            <a:r>
              <a:rPr lang="en-US" dirty="0" smtClean="0"/>
              <a:t>Intel</a:t>
            </a:r>
            <a:endParaRPr lang="en-US" dirty="0"/>
          </a:p>
          <a:p>
            <a:pPr lvl="1">
              <a:spcBef>
                <a:spcPts val="300"/>
              </a:spcBef>
            </a:pPr>
            <a:r>
              <a:rPr lang="en-US" dirty="0"/>
              <a:t>Gold</a:t>
            </a:r>
            <a:r>
              <a:rPr lang="en-US" dirty="0" smtClean="0"/>
              <a:t>: </a:t>
            </a:r>
            <a:r>
              <a:rPr lang="en-US" dirty="0" err="1" smtClean="0"/>
              <a:t>CommScope</a:t>
            </a:r>
            <a:r>
              <a:rPr lang="en-US" dirty="0" smtClean="0"/>
              <a:t>, Cray, Dell, Graybar, NVIDIA</a:t>
            </a:r>
            <a:endParaRPr lang="en-US" dirty="0"/>
          </a:p>
          <a:p>
            <a:pPr lvl="1">
              <a:spcBef>
                <a:spcPts val="300"/>
              </a:spcBef>
            </a:pPr>
            <a:r>
              <a:rPr lang="en-US" dirty="0"/>
              <a:t>Silver</a:t>
            </a:r>
            <a:r>
              <a:rPr lang="en-US" dirty="0" smtClean="0"/>
              <a:t>:, DLT Solutions, </a:t>
            </a:r>
            <a:r>
              <a:rPr lang="en-US" dirty="0" err="1" smtClean="0"/>
              <a:t>GovConnection</a:t>
            </a:r>
            <a:r>
              <a:rPr lang="en-US" dirty="0" smtClean="0"/>
              <a:t>, Red Hat, Tangent</a:t>
            </a:r>
            <a:endParaRPr lang="en-US" dirty="0"/>
          </a:p>
          <a:p>
            <a:pPr lvl="1">
              <a:spcBef>
                <a:spcPts val="300"/>
              </a:spcBef>
            </a:pPr>
            <a:r>
              <a:rPr lang="en-US" dirty="0"/>
              <a:t>Bronze: Advanced Clustering </a:t>
            </a:r>
            <a:r>
              <a:rPr lang="en-US" dirty="0" smtClean="0"/>
              <a:t>Technologies, </a:t>
            </a:r>
            <a:r>
              <a:rPr lang="en-US" dirty="0" err="1" smtClean="0"/>
              <a:t>DataDirect</a:t>
            </a:r>
            <a:r>
              <a:rPr lang="en-US" dirty="0" smtClean="0"/>
              <a:t> Networks, Open Technologies, SGI</a:t>
            </a:r>
          </a:p>
          <a:p>
            <a:pPr>
              <a:spcBef>
                <a:spcPts val="300"/>
              </a:spcBef>
              <a:buNone/>
            </a:pPr>
            <a:r>
              <a:rPr lang="en-US" dirty="0" smtClean="0"/>
              <a:t>Thank you all! Without you, the Symposium couldn’t happen.</a:t>
            </a:r>
          </a:p>
        </p:txBody>
      </p:sp>
    </p:spTree>
    <p:extLst>
      <p:ext uri="{BB962C8B-B14F-4D97-AF65-F5344CB8AC3E}">
        <p14:creationId xmlns:p14="http://schemas.microsoft.com/office/powerpoint/2010/main" val="199716199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98 Oklahoma institutions, agencies and organizations:</a:t>
            </a:r>
          </a:p>
          <a:p>
            <a:r>
              <a:rPr lang="en-US" dirty="0" smtClean="0"/>
              <a:t>50 OK academic institutions</a:t>
            </a:r>
          </a:p>
          <a:p>
            <a:r>
              <a:rPr lang="en-US" dirty="0" smtClean="0"/>
              <a:t>48 OK non-academic organizations</a:t>
            </a:r>
          </a:p>
          <a:p>
            <a:pPr lvl="1"/>
            <a:r>
              <a:rPr lang="en-US" dirty="0" smtClean="0"/>
              <a:t>16 commercial</a:t>
            </a:r>
          </a:p>
          <a:p>
            <a:pPr lvl="1"/>
            <a:r>
              <a:rPr lang="en-US" dirty="0" smtClean="0"/>
              <a:t>19 government</a:t>
            </a:r>
          </a:p>
          <a:p>
            <a:pPr lvl="1"/>
            <a:r>
              <a:rPr lang="en-US" dirty="0" smtClean="0"/>
              <a:t>2 military</a:t>
            </a:r>
          </a:p>
          <a:p>
            <a:pPr lvl="1"/>
            <a:r>
              <a:rPr lang="en-US" dirty="0" smtClean="0"/>
              <a:t>11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Tree>
    <p:extLst>
      <p:ext uri="{BB962C8B-B14F-4D97-AF65-F5344CB8AC3E}">
        <p14:creationId xmlns:p14="http://schemas.microsoft.com/office/powerpoint/2010/main" val="203981207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28.3% AI, 27.3% AA): T</a:t>
            </a:r>
            <a:endParaRPr lang="en-US" sz="1400" dirty="0" smtClean="0"/>
          </a:p>
          <a:p>
            <a:pPr lvl="0">
              <a:spcBef>
                <a:spcPts val="250"/>
              </a:spcBef>
              <a:buClrTx/>
              <a:buSzPct val="100000"/>
              <a:buFont typeface="+mj-lt"/>
              <a:buAutoNum type="arabicPeriod"/>
            </a:pPr>
            <a:r>
              <a:rPr lang="en-US" sz="1400" b="1" dirty="0" smtClean="0"/>
              <a:t>Cameron U (15.3% AA): A, D, E, F, O,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 (multiple times).</a:t>
            </a:r>
            <a:endParaRPr lang="en-US" sz="1400" dirty="0" smtClean="0"/>
          </a:p>
          <a:p>
            <a:pPr lvl="0">
              <a:spcBef>
                <a:spcPts val="250"/>
              </a:spcBef>
              <a:buClrTx/>
              <a:buSzPct val="100000"/>
              <a:buFont typeface="+mj-lt"/>
              <a:buAutoNum type="arabicPeriod" startAt="3"/>
            </a:pPr>
            <a:r>
              <a:rPr lang="en-US" sz="1400" dirty="0" smtClean="0"/>
              <a:t>Canadian Valley Tech Center: W</a:t>
            </a:r>
          </a:p>
          <a:p>
            <a:pPr lvl="0">
              <a:spcBef>
                <a:spcPts val="250"/>
              </a:spcBef>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spcBef>
                <a:spcPts val="250"/>
              </a:spcBef>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spcBef>
                <a:spcPts val="250"/>
              </a:spcBef>
              <a:buClrTx/>
              <a:buSzPct val="100000"/>
              <a:buFont typeface="+mj-lt"/>
              <a:buAutoNum type="arabicPeriod" startAt="3"/>
            </a:pPr>
            <a:r>
              <a:rPr lang="en-US" sz="1400" dirty="0" err="1" smtClean="0"/>
              <a:t>DeVry</a:t>
            </a:r>
            <a:r>
              <a:rPr lang="en-US" sz="1400" dirty="0" smtClean="0"/>
              <a:t> U Oklahoma City: D, F, O</a:t>
            </a:r>
          </a:p>
          <a:p>
            <a:pPr lvl="0">
              <a:spcBef>
                <a:spcPts val="250"/>
              </a:spcBef>
              <a:buClrTx/>
              <a:buSzPct val="100000"/>
              <a:buFont typeface="+mj-lt"/>
              <a:buAutoNum type="arabicPeriod" startAt="3"/>
            </a:pPr>
            <a:r>
              <a:rPr lang="en-US" sz="1400" b="1" dirty="0" smtClean="0"/>
              <a:t>East Central U (</a:t>
            </a:r>
            <a:r>
              <a:rPr lang="en-US" sz="1400" b="1" u="sng" dirty="0" smtClean="0"/>
              <a:t>NASNI</a:t>
            </a:r>
            <a:r>
              <a:rPr lang="en-US" sz="1400" b="1" dirty="0" smtClean="0"/>
              <a:t>, 17.9% AI, </a:t>
            </a:r>
            <a:r>
              <a:rPr lang="en-US" sz="1400" b="1" u="sng" dirty="0" smtClean="0"/>
              <a:t>rural</a:t>
            </a:r>
            <a:r>
              <a:rPr lang="en-US" sz="1400" b="1" dirty="0" smtClean="0"/>
              <a:t>):                        A, D, E, F, O, P,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8"/>
            </a:pPr>
            <a:r>
              <a:rPr lang="en-US" sz="1400" b="1" dirty="0" smtClean="0"/>
              <a:t>Eastern Oklahoma State College (23.7% AI): W</a:t>
            </a:r>
          </a:p>
          <a:p>
            <a:pPr>
              <a:spcBef>
                <a:spcPts val="250"/>
              </a:spcBef>
              <a:buNone/>
            </a:pPr>
            <a:r>
              <a:rPr lang="en-US" sz="1400" dirty="0" smtClean="0"/>
              <a:t>Average: ~3 (mean 3.4, median 3, mode 1)</a:t>
            </a:r>
            <a:endParaRPr lang="en-US" sz="1400" dirty="0"/>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9"/>
            </a:pPr>
            <a:r>
              <a:rPr lang="en-US" sz="1400" b="1" dirty="0" smtClean="0"/>
              <a:t>Eastern Oklahoma County Tech Center   (10.4% AI): W</a:t>
            </a:r>
          </a:p>
          <a:p>
            <a:pPr lvl="0">
              <a:spcBef>
                <a:spcPts val="250"/>
              </a:spcBef>
              <a:buClrTx/>
              <a:buSzPct val="100000"/>
              <a:buFont typeface="+mj-lt"/>
              <a:buAutoNum type="arabicPeriod" startAt="9"/>
            </a:pPr>
            <a:r>
              <a:rPr lang="en-US" sz="1400" dirty="0" smtClean="0"/>
              <a:t>Elgin Middle School: O (tour only)</a:t>
            </a:r>
          </a:p>
          <a:p>
            <a:pPr>
              <a:spcBef>
                <a:spcPts val="250"/>
              </a:spcBef>
              <a:buClrTx/>
              <a:buSzPct val="100000"/>
              <a:buFont typeface="+mj-lt"/>
              <a:buAutoNum type="arabicPeriod" startAt="9"/>
            </a:pPr>
            <a:r>
              <a:rPr lang="en-US" sz="1400" dirty="0" smtClean="0"/>
              <a:t>Francis Tuttle Tech Center: D, T, W</a:t>
            </a:r>
            <a:endParaRPr lang="en-US" sz="1400" b="1" dirty="0" smtClean="0"/>
          </a:p>
          <a:p>
            <a:pPr>
              <a:spcBef>
                <a:spcPts val="250"/>
              </a:spcBef>
              <a:buClrTx/>
              <a:buSzPct val="100000"/>
              <a:buFont typeface="+mj-lt"/>
              <a:buAutoNum type="arabicPeriod" startAt="9"/>
            </a:pPr>
            <a:r>
              <a:rPr lang="en-US" sz="1400" b="1" dirty="0" smtClean="0"/>
              <a:t>Gordon Cooper Tech Center (15.6% AI, </a:t>
            </a:r>
            <a:r>
              <a:rPr lang="en-US" sz="1400" b="1" u="sng" dirty="0" smtClean="0"/>
              <a:t>nonmetro</a:t>
            </a:r>
            <a:r>
              <a:rPr lang="en-US" sz="1400" b="1" dirty="0" smtClean="0"/>
              <a:t>): D, O, W</a:t>
            </a:r>
            <a:endParaRPr lang="en-US" sz="1400" dirty="0" smtClean="0"/>
          </a:p>
          <a:p>
            <a:pPr lvl="0">
              <a:spcBef>
                <a:spcPts val="250"/>
              </a:spcBef>
              <a:buClrTx/>
              <a:buSzPct val="100000"/>
              <a:buFont typeface="+mj-lt"/>
              <a:buAutoNum type="arabicPeriod" startAt="9"/>
            </a:pPr>
            <a:r>
              <a:rPr lang="en-US" sz="1400" b="1" dirty="0" smtClean="0"/>
              <a:t>Great Plains Tech Center (11.1% AI): W</a:t>
            </a:r>
          </a:p>
          <a:p>
            <a:pPr lvl="0">
              <a:spcBef>
                <a:spcPts val="250"/>
              </a:spcBef>
              <a:buClrTx/>
              <a:buSzPct val="100000"/>
              <a:buFont typeface="+mj-lt"/>
              <a:buAutoNum type="arabicPeriod" startAt="9"/>
            </a:pPr>
            <a:r>
              <a:rPr lang="en-US" sz="1400" b="1" dirty="0" smtClean="0"/>
              <a:t>Kiamichi Tech Center (18.8% AI): T, W</a:t>
            </a:r>
            <a:endParaRPr lang="en-US" sz="1400" dirty="0" smtClean="0"/>
          </a:p>
          <a:p>
            <a:pPr lvl="0">
              <a:spcBef>
                <a:spcPts val="250"/>
              </a:spcBef>
              <a:buClrTx/>
              <a:buSzPct val="100000"/>
              <a:buFont typeface="+mj-lt"/>
              <a:buAutoNum type="arabicPeriod" startAt="9"/>
            </a:pPr>
            <a:r>
              <a:rPr lang="en-US" sz="1400" b="1" dirty="0" smtClean="0"/>
              <a:t>Langston U (</a:t>
            </a:r>
            <a:r>
              <a:rPr lang="en-US" sz="1400" b="1" u="sng" dirty="0" smtClean="0"/>
              <a:t>HBCU</a:t>
            </a:r>
            <a:r>
              <a:rPr lang="en-US" sz="1400" b="1" dirty="0" smtClean="0"/>
              <a:t>, 81.6% AA):                       A, D, E, F, O, P, T, W</a:t>
            </a:r>
            <a:endParaRPr lang="en-US" sz="1400" dirty="0" smtClean="0"/>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spcBef>
                <a:spcPts val="250"/>
              </a:spcBef>
              <a:buNone/>
            </a:pPr>
            <a:r>
              <a:rPr lang="en-US" sz="800" dirty="0" smtClean="0"/>
              <a:t> </a:t>
            </a:r>
          </a:p>
          <a:p>
            <a:pPr>
              <a:spcBef>
                <a:spcPts val="250"/>
              </a:spcBef>
              <a:buNone/>
            </a:pPr>
            <a:r>
              <a:rPr lang="en-US" sz="1400" dirty="0" smtClean="0"/>
              <a:t>	</a:t>
            </a:r>
            <a:r>
              <a:rPr lang="en-US" sz="1400" u="sng" dirty="0" smtClean="0"/>
              <a:t>Note</a:t>
            </a:r>
            <a:r>
              <a:rPr lang="en-US" sz="1400" dirty="0" smtClean="0"/>
              <a:t>: Langston U (HBCU) and East Central U (NASNI) are the only two non-PhD-granting institutions to have benefited from every category of service that OCII provides.</a:t>
            </a:r>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(7.47 OK population, 13.1% US population)</a:t>
              </a:r>
            </a:p>
            <a:p>
              <a:pPr algn="l"/>
              <a:r>
                <a:rPr lang="en-US" sz="1200" dirty="0" smtClean="0"/>
                <a:t>AI = American Indian (8.9% OK, 1.2% US)</a:t>
              </a:r>
            </a:p>
            <a:p>
              <a:pPr algn="l"/>
              <a:r>
                <a:rPr lang="en-US" sz="1200" dirty="0" smtClean="0"/>
                <a:t>H = Hispanic (9.2% OK, 16.7% US)</a:t>
              </a:r>
            </a:p>
            <a:p>
              <a:pPr algn="l"/>
              <a:r>
                <a:rPr lang="en-US" sz="1200" dirty="0" smtClean="0"/>
                <a:t>ALL = 25.8% OK, 31.0%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Oct 2 2013</a:t>
            </a:r>
            <a:endParaRPr lang="en-US" dirty="0"/>
          </a:p>
        </p:txBody>
      </p:sp>
      <p:sp>
        <p:nvSpPr>
          <p:cNvPr id="11" name="Rectangle 10"/>
          <p:cNvSpPr/>
          <p:nvPr/>
        </p:nvSpPr>
        <p:spPr bwMode="auto">
          <a:xfrm>
            <a:off x="304800" y="3429000"/>
            <a:ext cx="4267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4681536" y="3429000"/>
            <a:ext cx="3886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675495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startAt="16"/>
            </a:pPr>
            <a:r>
              <a:rPr lang="en-US" sz="1400" dirty="0" smtClean="0"/>
              <a:t>Lawton Christian School (high school): W</a:t>
            </a:r>
            <a:endParaRPr lang="en-US" sz="1400" b="1" dirty="0" smtClean="0"/>
          </a:p>
          <a:p>
            <a:pPr lvl="0">
              <a:spcBef>
                <a:spcPts val="250"/>
              </a:spcBef>
              <a:buClrTx/>
              <a:buSzPct val="100000"/>
              <a:buFont typeface="+mj-lt"/>
              <a:buAutoNum type="arabicPeriod" startAt="16"/>
            </a:pPr>
            <a:r>
              <a:rPr lang="en-US" sz="1400" b="1" dirty="0" smtClean="0"/>
              <a:t>Metro Tech Centers (28.2% AA): D</a:t>
            </a:r>
          </a:p>
          <a:p>
            <a:pPr lvl="0">
              <a:spcBef>
                <a:spcPts val="250"/>
              </a:spcBef>
              <a:buClrTx/>
              <a:buSzPct val="100000"/>
              <a:buFont typeface="+mj-lt"/>
              <a:buAutoNum type="arabicPeriod" startAt="16"/>
            </a:pPr>
            <a:r>
              <a:rPr lang="en-US" sz="1400" dirty="0" smtClean="0"/>
              <a:t>Mid-America Tech Center: D, W</a:t>
            </a:r>
          </a:p>
          <a:p>
            <a:pPr lvl="0">
              <a:spcBef>
                <a:spcPts val="250"/>
              </a:spcBef>
              <a:buClrTx/>
              <a:buSzPct val="100000"/>
              <a:buFont typeface="+mj-lt"/>
              <a:buAutoNum type="arabicPeriod" startAt="16"/>
            </a:pPr>
            <a:r>
              <a:rPr lang="en-US" sz="1400" dirty="0" smtClean="0"/>
              <a:t>Mid-Del Public Schools: D</a:t>
            </a:r>
          </a:p>
          <a:p>
            <a:pPr lvl="0">
              <a:spcBef>
                <a:spcPts val="250"/>
              </a:spcBef>
              <a:buClrTx/>
              <a:buSzPct val="100000"/>
              <a:buFont typeface="+mj-lt"/>
              <a:buAutoNum type="arabicPeriod" startAt="16"/>
            </a:pPr>
            <a:r>
              <a:rPr lang="en-US" sz="1400" dirty="0" smtClean="0"/>
              <a:t>Moore Norman Tech Center: D, W</a:t>
            </a:r>
            <a:endParaRPr lang="en-US" sz="1400" dirty="0"/>
          </a:p>
          <a:p>
            <a:pPr lvl="0">
              <a:spcBef>
                <a:spcPts val="250"/>
              </a:spcBef>
              <a:buClrTx/>
              <a:buSzPct val="100000"/>
              <a:buFont typeface="+mj-lt"/>
              <a:buAutoNum type="arabicPeriod" startAt="16"/>
            </a:pPr>
            <a:r>
              <a:rPr lang="en-US" sz="1400" b="1" dirty="0" smtClean="0"/>
              <a:t>Northeast Tech Center (22.1% AI): W</a:t>
            </a:r>
          </a:p>
          <a:p>
            <a:pPr lvl="0">
              <a:spcBef>
                <a:spcPts val="250"/>
              </a:spcBef>
              <a:buClrTx/>
              <a:buSzPct val="100000"/>
              <a:buFont typeface="+mj-lt"/>
              <a:buAutoNum type="arabicPeriod" startAt="16"/>
            </a:pPr>
            <a:r>
              <a:rPr lang="en-US" sz="1400" b="1" dirty="0" smtClean="0"/>
              <a:t>Northeastern Oklahoma A&amp;M College         (</a:t>
            </a:r>
            <a:r>
              <a:rPr lang="en-US" sz="1400" b="1" u="sng" dirty="0" smtClean="0"/>
              <a:t>NASNI</a:t>
            </a:r>
            <a:r>
              <a:rPr lang="en-US" sz="1400" b="1" dirty="0" smtClean="0"/>
              <a:t>, 22.8% AI): T, W</a:t>
            </a:r>
            <a:endParaRPr lang="en-US" sz="1400" b="1" dirty="0"/>
          </a:p>
          <a:p>
            <a:pPr lvl="0">
              <a:spcBef>
                <a:spcPts val="250"/>
              </a:spcBef>
              <a:buClrTx/>
              <a:buSzPct val="100000"/>
              <a:buFont typeface="+mj-lt"/>
              <a:buAutoNum type="arabicPeriod" startAt="16"/>
            </a:pPr>
            <a:r>
              <a:rPr lang="en-US" sz="1400" b="1" dirty="0" smtClean="0"/>
              <a:t>Northeastern State U (</a:t>
            </a:r>
            <a:r>
              <a:rPr lang="en-US" sz="1400" b="1" u="sng" dirty="0" smtClean="0"/>
              <a:t>NASNI</a:t>
            </a:r>
            <a:r>
              <a:rPr lang="en-US" sz="1400" b="1" dirty="0" smtClean="0"/>
              <a:t>, 27.2% AI, </a:t>
            </a:r>
            <a:r>
              <a:rPr lang="en-US" sz="1400" b="1" u="sng" dirty="0" smtClean="0"/>
              <a:t>nonmetro</a:t>
            </a:r>
            <a:r>
              <a:rPr lang="en-US" sz="1400" b="1" dirty="0" smtClean="0"/>
              <a:t>): A, D, E, F, O, T, W</a:t>
            </a:r>
            <a:endParaRPr lang="en-US" sz="1400" dirty="0" smtClean="0"/>
          </a:p>
          <a:p>
            <a:pPr>
              <a:spcBef>
                <a:spcPts val="250"/>
              </a:spcBef>
              <a:buNone/>
            </a:pPr>
            <a:r>
              <a:rPr lang="en-US" sz="1400" i="1" dirty="0" smtClean="0"/>
              <a:t>	Taught </a:t>
            </a:r>
            <a:r>
              <a:rPr lang="en-US" sz="1400" i="1" u="sng" dirty="0" smtClean="0"/>
              <a:t>computational chemistry course</a:t>
            </a:r>
            <a:r>
              <a:rPr lang="en-US" sz="1400" i="1" dirty="0" smtClean="0"/>
              <a:t> using OSCER’s supercomputer (multiple).</a:t>
            </a:r>
            <a:endParaRPr lang="en-US" sz="1400" dirty="0" smtClean="0"/>
          </a:p>
          <a:p>
            <a:pPr lvl="0">
              <a:spcBef>
                <a:spcPts val="250"/>
              </a:spcBef>
              <a:buClrTx/>
              <a:buSzPct val="100000"/>
              <a:buFont typeface="+mj-lt"/>
              <a:buAutoNum type="arabicPeriod" startAt="24"/>
            </a:pPr>
            <a:r>
              <a:rPr lang="en-US" sz="1400" dirty="0" smtClean="0"/>
              <a:t>Northwestern Oklahoma State U: A, F, O</a:t>
            </a:r>
          </a:p>
          <a:p>
            <a:pPr lvl="0">
              <a:spcBef>
                <a:spcPts val="250"/>
              </a:spcBef>
              <a:buClrTx/>
              <a:buSzPct val="100000"/>
              <a:buFont typeface="+mj-lt"/>
              <a:buAutoNum type="arabicPeriod" startAt="24"/>
            </a:pPr>
            <a:r>
              <a:rPr lang="en-US" sz="1400" dirty="0" smtClean="0"/>
              <a:t>Oklahoma Baptist U (</a:t>
            </a:r>
            <a:r>
              <a:rPr lang="en-US" sz="1400" u="sng" dirty="0" smtClean="0"/>
              <a:t>nonmetro</a:t>
            </a:r>
            <a:r>
              <a:rPr lang="en-US" sz="1400" dirty="0" smtClean="0"/>
              <a:t>): A, D, E, F, O, T, W</a:t>
            </a:r>
          </a:p>
          <a:p>
            <a:pPr lvl="0">
              <a:spcBef>
                <a:spcPts val="250"/>
              </a:spcBef>
              <a:buClrTx/>
              <a:buSzPct val="100000"/>
              <a:buFont typeface="+mj-lt"/>
              <a:buAutoNum type="arabicPeriod" startAt="24"/>
            </a:pPr>
            <a:r>
              <a:rPr lang="en-US" sz="1400" dirty="0" smtClean="0"/>
              <a:t>Oklahoma Christian U: W</a:t>
            </a:r>
          </a:p>
        </p:txBody>
      </p:sp>
      <p:sp>
        <p:nvSpPr>
          <p:cNvPr id="4" name="Content Placeholder 3"/>
          <p:cNvSpPr>
            <a:spLocks noGrp="1"/>
          </p:cNvSpPr>
          <p:nvPr>
            <p:ph sz="half" idx="2"/>
          </p:nvPr>
        </p:nvSpPr>
        <p:spPr>
          <a:xfrm>
            <a:off x="4648200" y="1447800"/>
            <a:ext cx="4191000" cy="4265612"/>
          </a:xfrm>
        </p:spPr>
        <p:txBody>
          <a:bodyPr/>
          <a:lstStyle/>
          <a:p>
            <a:pPr>
              <a:spcBef>
                <a:spcPts val="250"/>
              </a:spcBef>
              <a:buClrTx/>
              <a:buSzPct val="100000"/>
              <a:buFont typeface="+mj-lt"/>
              <a:buAutoNum type="arabicPeriod" startAt="27"/>
            </a:pPr>
            <a:r>
              <a:rPr lang="en-US" sz="1400" dirty="0"/>
              <a:t>Oklahoma City Community College: W</a:t>
            </a:r>
            <a:endParaRPr lang="en-US" sz="1400" b="1" dirty="0"/>
          </a:p>
          <a:p>
            <a:pPr lvl="0">
              <a:spcBef>
                <a:spcPts val="250"/>
              </a:spcBef>
              <a:buClrTx/>
              <a:buSzPct val="100000"/>
              <a:buFont typeface="+mj-lt"/>
              <a:buAutoNum type="arabicPeriod" startAt="27"/>
            </a:pPr>
            <a:r>
              <a:rPr lang="en-US" sz="1400" dirty="0" smtClean="0"/>
              <a:t>Oklahoma City U: A, D, E, F, O, T, W</a:t>
            </a:r>
          </a:p>
          <a:p>
            <a:pPr>
              <a:spcBef>
                <a:spcPts val="250"/>
              </a:spcBef>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spcBef>
                <a:spcPts val="250"/>
              </a:spcBef>
              <a:buNone/>
            </a:pPr>
            <a:r>
              <a:rPr lang="en-US" sz="1400" i="1" dirty="0" smtClean="0"/>
              <a:t>	Taught </a:t>
            </a:r>
            <a:r>
              <a:rPr lang="en-US" sz="1400" i="1" u="sng" dirty="0" smtClean="0"/>
              <a:t>advanced computing course</a:t>
            </a:r>
            <a:r>
              <a:rPr lang="en-US" sz="1400" i="1" dirty="0" smtClean="0"/>
              <a:t> using OSCER’s supercomputer (multiple).</a:t>
            </a:r>
            <a:endParaRPr lang="en-US" sz="1400" dirty="0" smtClean="0"/>
          </a:p>
          <a:p>
            <a:pPr>
              <a:spcBef>
                <a:spcPts val="250"/>
              </a:spcBef>
              <a:buClrTx/>
              <a:buSzPct val="100000"/>
              <a:buFont typeface="+mj-lt"/>
              <a:buAutoNum type="arabicPeriod" startAt="29"/>
            </a:pPr>
            <a:r>
              <a:rPr lang="en-US" sz="1400" b="1" dirty="0" smtClean="0"/>
              <a:t>Oklahoma Panhandle State U (</a:t>
            </a:r>
            <a:r>
              <a:rPr lang="en-US" sz="1400" b="1" u="sng" dirty="0" smtClean="0"/>
              <a:t>rural</a:t>
            </a:r>
            <a:r>
              <a:rPr lang="en-US" sz="1400" b="1" dirty="0" smtClean="0"/>
              <a:t>,): A,D,O,W</a:t>
            </a:r>
          </a:p>
          <a:p>
            <a:pPr>
              <a:spcBef>
                <a:spcPts val="250"/>
              </a:spcBef>
              <a:buClrTx/>
              <a:buSzPct val="100000"/>
              <a:buFont typeface="+mj-lt"/>
              <a:buAutoNum type="arabicPeriod" startAt="29"/>
            </a:pPr>
            <a:r>
              <a:rPr lang="en-US" sz="1400" dirty="0" smtClean="0"/>
              <a:t>Oklahoma School of Science &amp; Mathematics (high school): A, D, E, O, W</a:t>
            </a:r>
          </a:p>
          <a:p>
            <a:pPr lvl="0">
              <a:spcBef>
                <a:spcPts val="250"/>
              </a:spcBef>
              <a:buClrTx/>
              <a:buSzPct val="100000"/>
              <a:buFont typeface="+mj-lt"/>
              <a:buAutoNum type="arabicPeriod" startAt="29"/>
            </a:pPr>
            <a:r>
              <a:rPr lang="en-US" sz="1400" b="1" dirty="0" smtClean="0"/>
              <a:t>Oklahoma State U (PhD, 8.3% AI):                   A, D, E, F, O, P, T, W</a:t>
            </a:r>
            <a:endParaRPr lang="en-US" sz="1400" dirty="0" smtClean="0"/>
          </a:p>
          <a:p>
            <a:pPr>
              <a:spcBef>
                <a:spcPts val="250"/>
              </a:spcBef>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spcBef>
                <a:spcPts val="250"/>
              </a:spcBef>
              <a:buClrTx/>
              <a:buSzPct val="100000"/>
              <a:buFont typeface="+mj-lt"/>
              <a:buAutoNum type="arabicPeriod" startAt="32"/>
            </a:pPr>
            <a:r>
              <a:rPr lang="en-US" sz="1400" b="1" dirty="0" smtClean="0"/>
              <a:t>Oklahoma State U Institute of Technology (community college, 21.4% AI): W</a:t>
            </a:r>
          </a:p>
          <a:p>
            <a:pPr>
              <a:spcBef>
                <a:spcPts val="0"/>
              </a:spcBef>
              <a:buClrTx/>
              <a:buSzPct val="100000"/>
              <a:buNone/>
            </a:pPr>
            <a:r>
              <a:rPr lang="en-US" sz="1400" dirty="0" smtClean="0"/>
              <a:t>                Average: ~3 (mean 3.4, median 3, mode 1)</a:t>
            </a:r>
          </a:p>
        </p:txBody>
      </p:sp>
      <p:grpSp>
        <p:nvGrpSpPr>
          <p:cNvPr id="5"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13.1% US population)</a:t>
              </a:r>
            </a:p>
            <a:p>
              <a:pPr algn="l"/>
              <a:r>
                <a:rPr lang="en-US" sz="1200" dirty="0" smtClean="0"/>
                <a:t>AI = American Indian (8.9% OK, 1.2% US)</a:t>
              </a:r>
            </a:p>
            <a:p>
              <a:pPr algn="l"/>
              <a:r>
                <a:rPr lang="en-US" sz="1200" dirty="0" smtClean="0"/>
                <a:t>H = Hispanic (9.2% OK, 16.7% US)</a:t>
              </a:r>
            </a:p>
            <a:p>
              <a:pPr algn="l"/>
              <a:r>
                <a:rPr lang="en-US" sz="1200" dirty="0" smtClean="0"/>
                <a:t>ALL = 25.8% OK, 31.0%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Oct 2 2013</a:t>
            </a:r>
            <a:endParaRPr lang="en-US" dirty="0"/>
          </a:p>
        </p:txBody>
      </p:sp>
      <p:sp>
        <p:nvSpPr>
          <p:cNvPr id="9" name="Rectangle 8"/>
          <p:cNvSpPr/>
          <p:nvPr/>
        </p:nvSpPr>
        <p:spPr bwMode="auto">
          <a:xfrm>
            <a:off x="304800" y="3457576"/>
            <a:ext cx="4038600" cy="962024"/>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545106" y="3621742"/>
            <a:ext cx="4038600" cy="9144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648200" y="1712258"/>
            <a:ext cx="4038600" cy="1219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093073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spcBef>
                <a:spcPts val="250"/>
              </a:spcBef>
              <a:buClrTx/>
              <a:buSzPct val="100000"/>
              <a:buFont typeface="+mj-lt"/>
              <a:buAutoNum type="arabicPeriod" startAt="33"/>
            </a:pPr>
            <a:r>
              <a:rPr lang="en-US" sz="1400" b="1" dirty="0" smtClean="0"/>
              <a:t>Oklahoma State U OKC (16.2% AA, </a:t>
            </a:r>
            <a:r>
              <a:rPr lang="en-US" sz="1400" b="1" dirty="0" err="1" smtClean="0"/>
              <a:t>comm</a:t>
            </a:r>
            <a:r>
              <a:rPr lang="en-US" sz="1400" b="1" dirty="0" smtClean="0"/>
              <a:t> college): O, T, W</a:t>
            </a:r>
          </a:p>
          <a:p>
            <a:pPr lvl="0">
              <a:spcBef>
                <a:spcPts val="250"/>
              </a:spcBef>
              <a:buClrTx/>
              <a:buSzPct val="100000"/>
              <a:buFont typeface="+mj-lt"/>
              <a:buAutoNum type="arabicPeriod" startAt="33"/>
            </a:pPr>
            <a:r>
              <a:rPr lang="en-US" sz="1400" dirty="0" smtClean="0"/>
              <a:t>Oral Roberts U: A, F, O, W</a:t>
            </a:r>
          </a:p>
          <a:p>
            <a:pPr lvl="0">
              <a:spcBef>
                <a:spcPts val="250"/>
              </a:spcBef>
              <a:buClrTx/>
              <a:buSzPct val="100000"/>
              <a:buFont typeface="+mj-lt"/>
              <a:buAutoNum type="arabicPeriod" startAt="33"/>
            </a:pPr>
            <a:r>
              <a:rPr lang="en-US" sz="1400" dirty="0" smtClean="0"/>
              <a:t>Panola Public Schools: D</a:t>
            </a:r>
          </a:p>
          <a:p>
            <a:pPr lvl="0">
              <a:spcBef>
                <a:spcPts val="250"/>
              </a:spcBef>
              <a:buClrTx/>
              <a:buSzPct val="100000"/>
              <a:buFont typeface="+mj-lt"/>
              <a:buAutoNum type="arabicPeriod" startAt="33"/>
            </a:pPr>
            <a:r>
              <a:rPr lang="en-US" sz="1400" b="1" dirty="0" smtClean="0"/>
              <a:t>Pawnee Nation College (</a:t>
            </a:r>
            <a:r>
              <a:rPr lang="en-US" sz="1400" b="1" u="sng" dirty="0" smtClean="0"/>
              <a:t>Tribal</a:t>
            </a:r>
            <a:r>
              <a:rPr lang="en-US" sz="1400" b="1" dirty="0" smtClean="0"/>
              <a:t>): T</a:t>
            </a:r>
            <a:endParaRPr lang="en-US" sz="1400" dirty="0" smtClean="0"/>
          </a:p>
          <a:p>
            <a:pPr lvl="0">
              <a:spcBef>
                <a:spcPts val="250"/>
              </a:spcBef>
              <a:buClrTx/>
              <a:buSzPct val="100000"/>
              <a:buFont typeface="+mj-lt"/>
              <a:buAutoNum type="arabicPeriod" startAt="33"/>
            </a:pPr>
            <a:r>
              <a:rPr lang="en-US" sz="1400" b="1" dirty="0" smtClean="0"/>
              <a:t>Pontotoc Tech Center (34.1% AI): T, W</a:t>
            </a:r>
            <a:endParaRPr lang="en-US" sz="1400" dirty="0" smtClean="0"/>
          </a:p>
          <a:p>
            <a:pPr lvl="0">
              <a:spcBef>
                <a:spcPts val="250"/>
              </a:spcBef>
              <a:buClrTx/>
              <a:buSzPct val="100000"/>
              <a:buFont typeface="+mj-lt"/>
              <a:buAutoNum type="arabicPeriod" startAt="33"/>
            </a:pPr>
            <a:r>
              <a:rPr lang="en-US" sz="1400" b="1" dirty="0" smtClean="0"/>
              <a:t>Rogers State U (13.6% AI): A, D, F, O</a:t>
            </a:r>
            <a:endParaRPr lang="en-US" sz="1400" dirty="0" smtClean="0"/>
          </a:p>
          <a:p>
            <a:pPr lvl="0">
              <a:spcBef>
                <a:spcPts val="250"/>
              </a:spcBef>
              <a:buClrTx/>
              <a:buSzPct val="100000"/>
              <a:buFont typeface="+mj-lt"/>
              <a:buAutoNum type="arabicPeriod" startAt="33"/>
            </a:pPr>
            <a:r>
              <a:rPr lang="en-US" sz="1400" b="1" dirty="0" smtClean="0"/>
              <a:t>Rose State College (17.4% AA): F, W</a:t>
            </a:r>
          </a:p>
          <a:p>
            <a:pPr lvl="0">
              <a:spcBef>
                <a:spcPts val="250"/>
              </a:spcBef>
              <a:buClrTx/>
              <a:buSzPct val="100000"/>
              <a:buFont typeface="+mj-lt"/>
              <a:buAutoNum type="arabicPeriod" startAt="33"/>
            </a:pPr>
            <a:r>
              <a:rPr lang="en-US" sz="1400" dirty="0" smtClean="0"/>
              <a:t>St. Gregory’s U (</a:t>
            </a:r>
            <a:r>
              <a:rPr lang="en-US" sz="1400" u="sng" dirty="0" smtClean="0"/>
              <a:t>nonmetro</a:t>
            </a:r>
            <a:r>
              <a:rPr lang="en-US" sz="1400" dirty="0" smtClean="0"/>
              <a:t>): A, D, E, F, O</a:t>
            </a:r>
          </a:p>
          <a:p>
            <a:pPr lvl="0">
              <a:spcBef>
                <a:spcPts val="250"/>
              </a:spcBef>
              <a:buClrTx/>
              <a:buSzPct val="100000"/>
              <a:buFont typeface="+mj-lt"/>
              <a:buAutoNum type="arabicPeriod" startAt="33"/>
            </a:pPr>
            <a:r>
              <a:rPr lang="en-US" sz="1400" b="1" dirty="0" smtClean="0"/>
              <a:t>Southeastern Oklahoma State U                    (</a:t>
            </a:r>
            <a:r>
              <a:rPr lang="en-US" sz="1400" b="1" u="sng" dirty="0" smtClean="0"/>
              <a:t>NASNI</a:t>
            </a:r>
            <a:r>
              <a:rPr lang="en-US" sz="1400" b="1" dirty="0" smtClean="0"/>
              <a:t>, 26.0% AI, </a:t>
            </a:r>
            <a:r>
              <a:rPr lang="en-US" sz="1400" b="1" u="sng" dirty="0" smtClean="0"/>
              <a:t>nonmetro</a:t>
            </a:r>
            <a:r>
              <a:rPr lang="en-US" sz="1400" b="1" dirty="0" smtClean="0"/>
              <a:t>): A, D, E, F, O, T, W</a:t>
            </a:r>
            <a:endParaRPr lang="en-US" sz="1400" dirty="0" smtClean="0"/>
          </a:p>
          <a:p>
            <a:pPr>
              <a:spcBef>
                <a:spcPts val="250"/>
              </a:spcBef>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spcBef>
                <a:spcPts val="250"/>
              </a:spcBef>
              <a:buClrTx/>
              <a:buSzPct val="100000"/>
              <a:buFont typeface="+mj-lt"/>
              <a:buAutoNum type="arabicPeriod" startAt="42"/>
            </a:pPr>
            <a:r>
              <a:rPr lang="en-US" sz="1400" dirty="0" smtClean="0"/>
              <a:t>Southern Nazarene U: A, D, F, O, P, T, W</a:t>
            </a:r>
          </a:p>
          <a:p>
            <a:pPr>
              <a:spcBef>
                <a:spcPts val="250"/>
              </a:spcBef>
              <a:buNone/>
            </a:pPr>
            <a:r>
              <a:rPr lang="en-US" sz="1400" i="1" dirty="0" smtClean="0"/>
              <a:t>	Teaching </a:t>
            </a:r>
            <a:r>
              <a:rPr lang="en-US" sz="1400" i="1" u="sng" dirty="0" smtClean="0"/>
              <a:t>computational chemistry course</a:t>
            </a:r>
            <a:r>
              <a:rPr lang="en-US" sz="1400" i="1" dirty="0" smtClean="0"/>
              <a:t> using OSCER’s supercomputer.</a:t>
            </a:r>
          </a:p>
          <a:p>
            <a:pPr>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a:spcBef>
                <a:spcPts val="250"/>
              </a:spcBef>
              <a:buClrTx/>
              <a:buSzPct val="100000"/>
              <a:buFont typeface="+mj-lt"/>
              <a:buAutoNum type="arabicPeriod" startAt="43"/>
            </a:pPr>
            <a:r>
              <a:rPr lang="en-US" sz="1400" dirty="0"/>
              <a:t>Southern Tech Center: T, W</a:t>
            </a:r>
          </a:p>
          <a:p>
            <a:pPr lvl="0">
              <a:spcBef>
                <a:spcPts val="250"/>
              </a:spcBef>
              <a:buClrTx/>
              <a:buSzPct val="100000"/>
              <a:buFont typeface="+mj-lt"/>
              <a:buAutoNum type="arabicPeriod" startAt="43"/>
            </a:pPr>
            <a:r>
              <a:rPr lang="en-US" sz="1400" dirty="0" smtClean="0"/>
              <a:t>Southwestern Oklahoma State U (</a:t>
            </a:r>
            <a:r>
              <a:rPr lang="en-US" sz="1400" u="sng" dirty="0" smtClean="0"/>
              <a:t>rural</a:t>
            </a:r>
            <a:r>
              <a:rPr lang="en-US" sz="1400" dirty="0" smtClean="0"/>
              <a:t>):                          A, D, E, F, O, T, W</a:t>
            </a:r>
          </a:p>
          <a:p>
            <a:pPr marL="0" indent="0">
              <a:spcBef>
                <a:spcPts val="250"/>
              </a:spcBef>
              <a:buClrTx/>
              <a:buSzPct val="100000"/>
              <a:buNone/>
            </a:pPr>
            <a:r>
              <a:rPr lang="en-US" sz="1400" i="1" dirty="0"/>
              <a:t> </a:t>
            </a:r>
            <a:r>
              <a:rPr lang="en-US" sz="1400" i="1" dirty="0" smtClean="0"/>
              <a:t>      Teaching </a:t>
            </a:r>
            <a:r>
              <a:rPr lang="en-US" sz="1400" i="1" u="sng" dirty="0"/>
              <a:t>advanced computing course</a:t>
            </a:r>
            <a:r>
              <a:rPr lang="en-US" sz="1400" i="1" dirty="0"/>
              <a:t> </a:t>
            </a:r>
            <a:r>
              <a:rPr lang="en-US" sz="1400" i="1" dirty="0" smtClean="0"/>
              <a:t>using</a:t>
            </a:r>
          </a:p>
          <a:p>
            <a:pPr marL="0" indent="0">
              <a:spcBef>
                <a:spcPts val="0"/>
              </a:spcBef>
              <a:buClrTx/>
              <a:buSzPct val="100000"/>
              <a:buNone/>
            </a:pPr>
            <a:r>
              <a:rPr lang="en-US" sz="1400" i="1" dirty="0"/>
              <a:t> </a:t>
            </a:r>
            <a:r>
              <a:rPr lang="en-US" sz="1400" i="1" dirty="0" smtClean="0"/>
              <a:t>      OSCER’s </a:t>
            </a:r>
            <a:r>
              <a:rPr lang="en-US" sz="1400" i="1" dirty="0"/>
              <a:t>supercomputer (multiple).</a:t>
            </a:r>
            <a:endParaRPr lang="en-US" sz="1400" dirty="0"/>
          </a:p>
          <a:p>
            <a:pPr lvl="0">
              <a:spcBef>
                <a:spcPts val="250"/>
              </a:spcBef>
              <a:buClrTx/>
              <a:buSzPct val="100000"/>
              <a:buFont typeface="+mj-lt"/>
              <a:buAutoNum type="arabicPeriod" startAt="45"/>
            </a:pPr>
            <a:r>
              <a:rPr lang="en-US" sz="1400" dirty="0" smtClean="0"/>
              <a:t>Tulsa Community College: W</a:t>
            </a:r>
          </a:p>
          <a:p>
            <a:pPr lvl="0">
              <a:spcBef>
                <a:spcPts val="250"/>
              </a:spcBef>
              <a:buClrTx/>
              <a:buSzPct val="100000"/>
              <a:buFont typeface="+mj-lt"/>
              <a:buAutoNum type="arabicPeriod" startAt="45"/>
            </a:pPr>
            <a:r>
              <a:rPr lang="en-US" sz="1400" dirty="0" smtClean="0"/>
              <a:t>U Central Oklahoma: A, D, E, F, O, P, W</a:t>
            </a:r>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2011-13.</a:t>
            </a:r>
            <a:r>
              <a:rPr lang="en-US" sz="1400" dirty="0" smtClean="0"/>
              <a:t> </a:t>
            </a:r>
          </a:p>
          <a:p>
            <a:pPr lvl="0">
              <a:spcBef>
                <a:spcPts val="250"/>
              </a:spcBef>
              <a:buClrTx/>
              <a:buSzPct val="100000"/>
              <a:buFont typeface="+mj-lt"/>
              <a:buAutoNum type="arabicPeriod" startAt="47"/>
            </a:pPr>
            <a:r>
              <a:rPr lang="en-US" sz="1400" dirty="0" smtClean="0"/>
              <a:t>U Oklahoma (PhD): A, D, E, F, O, P, T, W</a:t>
            </a:r>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large scale storage </a:t>
            </a:r>
            <a:r>
              <a:rPr lang="en-US" sz="1400" b="1" i="1" u="sng" dirty="0" smtClean="0"/>
              <a:t>funded</a:t>
            </a:r>
            <a:r>
              <a:rPr lang="en-US" sz="1400" i="1" dirty="0" smtClean="0"/>
              <a:t> in 2010.</a:t>
            </a:r>
            <a:r>
              <a:rPr lang="en-US" sz="1400" dirty="0" smtClean="0"/>
              <a:t> </a:t>
            </a:r>
          </a:p>
          <a:p>
            <a:pPr lvl="0">
              <a:spcBef>
                <a:spcPts val="250"/>
              </a:spcBef>
              <a:buClrTx/>
              <a:buSzPct val="100000"/>
              <a:buFont typeface="+mj-lt"/>
              <a:buAutoNum type="arabicPeriod" startAt="48"/>
            </a:pPr>
            <a:r>
              <a:rPr lang="en-US" sz="1400" dirty="0" smtClean="0"/>
              <a:t>U Phoenix: D</a:t>
            </a:r>
          </a:p>
          <a:p>
            <a:pPr lvl="0">
              <a:spcBef>
                <a:spcPts val="250"/>
              </a:spcBef>
              <a:buClrTx/>
              <a:buSzPct val="100000"/>
              <a:buFont typeface="+mj-lt"/>
              <a:buAutoNum type="arabicPeriod" startAt="48"/>
            </a:pPr>
            <a:r>
              <a:rPr lang="en-US" sz="1400" b="1" dirty="0" smtClean="0"/>
              <a:t>U of Science &amp; Arts of Oklahoma                (9.7% AI): A, O</a:t>
            </a:r>
            <a:endParaRPr lang="en-US" sz="1400" dirty="0" smtClean="0"/>
          </a:p>
          <a:p>
            <a:pPr lvl="0">
              <a:spcBef>
                <a:spcPts val="250"/>
              </a:spcBef>
              <a:buClrTx/>
              <a:buSzPct val="100000"/>
              <a:buFont typeface="+mj-lt"/>
              <a:buAutoNum type="arabicPeriod" startAt="48"/>
            </a:pPr>
            <a:r>
              <a:rPr lang="en-US" sz="1400" dirty="0" smtClean="0"/>
              <a:t>U Tulsa (PhD): A, D, E, F, O, P, T, W</a:t>
            </a:r>
          </a:p>
          <a:p>
            <a:pPr>
              <a:spcBef>
                <a:spcPts val="250"/>
              </a:spcBef>
              <a:buNone/>
            </a:pPr>
            <a:r>
              <a:rPr lang="en-US" sz="1400" i="1" dirty="0" smtClean="0"/>
              <a:t>	Taught </a:t>
            </a:r>
            <a:r>
              <a:rPr lang="en-US" sz="1400" i="1" u="sng" dirty="0" smtClean="0"/>
              <a:t>bioinformatics course</a:t>
            </a:r>
            <a:r>
              <a:rPr lang="en-US" sz="1400" i="1" dirty="0" smtClean="0"/>
              <a:t> using OSCER’s supercomputer.</a:t>
            </a:r>
          </a:p>
          <a:p>
            <a:pPr>
              <a:spcBef>
                <a:spcPts val="250"/>
              </a:spcBef>
              <a:buNone/>
            </a:pPr>
            <a:r>
              <a:rPr lang="en-US" sz="1400" dirty="0" smtClean="0"/>
              <a:t>Average: ~3 (mean 3.4, median 3, mode 1)</a:t>
            </a:r>
            <a:endParaRPr lang="en-US" sz="1400" dirty="0"/>
          </a:p>
        </p:txBody>
      </p:sp>
      <p:grpSp>
        <p:nvGrpSpPr>
          <p:cNvPr id="5" name="Group 8"/>
          <p:cNvGrpSpPr/>
          <p:nvPr/>
        </p:nvGrpSpPr>
        <p:grpSpPr>
          <a:xfrm>
            <a:off x="457200" y="5210628"/>
            <a:ext cx="7543800" cy="845903"/>
            <a:chOff x="457200" y="5210628"/>
            <a:chExt cx="7543800" cy="845903"/>
          </a:xfrm>
        </p:grpSpPr>
        <p:sp>
          <p:nvSpPr>
            <p:cNvPr id="10" name="TextBox 9"/>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1" name="TextBox 10"/>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13.1% US population)</a:t>
              </a:r>
            </a:p>
            <a:p>
              <a:pPr algn="l"/>
              <a:r>
                <a:rPr lang="en-US" sz="1200" dirty="0" smtClean="0"/>
                <a:t>AI = American Indian (8.9% OK, 1.2% US)</a:t>
              </a:r>
            </a:p>
            <a:p>
              <a:pPr algn="l"/>
              <a:r>
                <a:rPr lang="en-US" sz="1200" dirty="0" smtClean="0"/>
                <a:t>H = Hispanic (9.2% OK, 16.7% US)</a:t>
              </a:r>
            </a:p>
            <a:p>
              <a:pPr algn="l"/>
              <a:r>
                <a:rPr lang="en-US" sz="1200" dirty="0" smtClean="0"/>
                <a:t>ALL = 25.8% OK, 31.0% US</a:t>
              </a:r>
            </a:p>
          </p:txBody>
        </p:sp>
      </p:gr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Oct 2 2013</a:t>
            </a:r>
            <a:endParaRPr lang="en-US" dirty="0"/>
          </a:p>
        </p:txBody>
      </p:sp>
      <p:sp>
        <p:nvSpPr>
          <p:cNvPr id="9" name="Rectangle 8"/>
          <p:cNvSpPr/>
          <p:nvPr/>
        </p:nvSpPr>
        <p:spPr bwMode="auto">
          <a:xfrm>
            <a:off x="304800" y="3554503"/>
            <a:ext cx="4343400" cy="838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04800" y="4392703"/>
            <a:ext cx="4343400"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4681536" y="3411073"/>
            <a:ext cx="4081464" cy="7620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681536" y="1506071"/>
            <a:ext cx="4081464" cy="9906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681536" y="2702858"/>
            <a:ext cx="4081464"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681536" y="4787148"/>
            <a:ext cx="4081464" cy="7620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549431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(16)</a:t>
            </a:r>
          </a:p>
          <a:p>
            <a:pPr marL="800100" lvl="1" indent="-342900">
              <a:spcBef>
                <a:spcPts val="0"/>
              </a:spcBef>
              <a:buClrTx/>
              <a:buSzPct val="100000"/>
              <a:buFont typeface="+mj-lt"/>
              <a:buAutoNum type="arabicPeriod"/>
            </a:pPr>
            <a:r>
              <a:rPr lang="en-US" sz="1400" dirty="0" err="1" smtClean="0"/>
              <a:t>Andon</a:t>
            </a:r>
            <a:r>
              <a:rPr lang="en-US" sz="1400" dirty="0" smtClean="0"/>
              <a:t> Corp : D, F</a:t>
            </a:r>
          </a:p>
          <a:p>
            <a:pPr marL="800100" lvl="1" indent="-342900">
              <a:spcBef>
                <a:spcPts val="0"/>
              </a:spcBef>
              <a:buClrTx/>
              <a:buSzPct val="100000"/>
              <a:buFont typeface="+mj-lt"/>
              <a:buAutoNum type="arabicPeriod"/>
            </a:pPr>
            <a:r>
              <a:rPr lang="en-US" sz="1400" dirty="0" smtClean="0"/>
              <a:t>Chesapeake Energy Corp : D</a:t>
            </a:r>
          </a:p>
          <a:p>
            <a:pPr marL="800100" lvl="1" indent="-342900">
              <a:spcBef>
                <a:spcPts val="0"/>
              </a:spcBef>
              <a:buClrTx/>
              <a:buSzPct val="100000"/>
              <a:buFont typeface="+mj-lt"/>
              <a:buAutoNum type="arabicPeriod"/>
            </a:pPr>
            <a:r>
              <a:rPr lang="en-US" sz="1400" dirty="0" smtClean="0"/>
              <a:t>Creative Consultants : D</a:t>
            </a:r>
          </a:p>
          <a:p>
            <a:pPr marL="800100" lvl="1" indent="-342900">
              <a:spcBef>
                <a:spcPts val="0"/>
              </a:spcBef>
              <a:buClrTx/>
              <a:buSzPct val="100000"/>
              <a:buFont typeface="+mj-lt"/>
              <a:buAutoNum type="arabicPeriod"/>
            </a:pPr>
            <a:r>
              <a:rPr lang="en-US" sz="1400" dirty="0" smtClean="0"/>
              <a:t>Fusion Geophysical: D</a:t>
            </a:r>
          </a:p>
          <a:p>
            <a:pPr marL="800100" lvl="1" indent="-342900">
              <a:spcBef>
                <a:spcPts val="0"/>
              </a:spcBef>
              <a:buClrTx/>
              <a:buSzPct val="100000"/>
              <a:buFont typeface="+mj-lt"/>
              <a:buAutoNum type="arabicPeriod"/>
            </a:pPr>
            <a:r>
              <a:rPr lang="en-US" sz="1400" dirty="0" smtClean="0"/>
              <a:t>Indus Corp: D, E</a:t>
            </a:r>
          </a:p>
          <a:p>
            <a:pPr marL="800100" lvl="1" indent="-342900">
              <a:spcBef>
                <a:spcPts val="0"/>
              </a:spcBef>
              <a:buClrTx/>
              <a:buSzPct val="100000"/>
              <a:buFont typeface="+mj-lt"/>
              <a:buAutoNum type="arabicPeriod"/>
            </a:pPr>
            <a:r>
              <a:rPr lang="en-US" sz="1400" dirty="0" smtClean="0"/>
              <a:t>Information </a:t>
            </a:r>
            <a:r>
              <a:rPr lang="en-US" sz="1400" dirty="0" err="1" smtClean="0"/>
              <a:t>Techknologic</a:t>
            </a:r>
            <a:r>
              <a:rPr lang="en-US" sz="1400" dirty="0" smtClean="0"/>
              <a:t>: D</a:t>
            </a:r>
          </a:p>
          <a:p>
            <a:pPr marL="800100" lvl="1" indent="-342900">
              <a:spcBef>
                <a:spcPts val="0"/>
              </a:spcBef>
              <a:buClrTx/>
              <a:buSzPct val="100000"/>
              <a:buFont typeface="+mj-lt"/>
              <a:buAutoNum type="arabicPeriod"/>
            </a:pPr>
            <a:r>
              <a:rPr lang="en-US" sz="1400" dirty="0" err="1" smtClean="0"/>
              <a:t>KANresearch</a:t>
            </a:r>
            <a:r>
              <a:rPr lang="en-US" sz="1400" dirty="0" smtClean="0"/>
              <a:t>: D</a:t>
            </a:r>
          </a:p>
          <a:p>
            <a:pPr marL="800100" lvl="1" indent="-342900">
              <a:spcBef>
                <a:spcPts val="0"/>
              </a:spcBef>
              <a:buClrTx/>
              <a:buSzPct val="100000"/>
              <a:buFont typeface="+mj-lt"/>
              <a:buAutoNum type="arabicPeriod"/>
            </a:pPr>
            <a:r>
              <a:rPr lang="en-US" sz="1400" dirty="0" err="1" smtClean="0"/>
              <a:t>KeyBridge</a:t>
            </a:r>
            <a:r>
              <a:rPr lang="en-US" sz="1400" dirty="0" smtClean="0"/>
              <a:t> Technologies: D</a:t>
            </a:r>
          </a:p>
          <a:p>
            <a:pPr marL="800100" lvl="1" indent="-342900">
              <a:spcBef>
                <a:spcPts val="0"/>
              </a:spcBef>
              <a:buClrTx/>
              <a:buSzPct val="100000"/>
              <a:buFont typeface="+mj-lt"/>
              <a:buAutoNum type="arabicPeriod"/>
            </a:pPr>
            <a:r>
              <a:rPr lang="en-US" sz="1400" dirty="0" err="1" smtClean="0"/>
              <a:t>Lumenate</a:t>
            </a:r>
            <a:r>
              <a:rPr lang="en-US" sz="1400" dirty="0" smtClean="0"/>
              <a:t>: D</a:t>
            </a:r>
          </a:p>
          <a:p>
            <a:pPr marL="800100" lvl="1" indent="-342900">
              <a:spcBef>
                <a:spcPts val="0"/>
              </a:spcBef>
              <a:buClrTx/>
              <a:buSzPct val="100000"/>
              <a:buFont typeface="+mj-lt"/>
              <a:buAutoNum type="arabicPeriod"/>
            </a:pPr>
            <a:r>
              <a:rPr lang="en-US" sz="1400" dirty="0" smtClean="0"/>
              <a:t>OGE Energy Corp: D</a:t>
            </a:r>
          </a:p>
          <a:p>
            <a:pPr marL="800100" lvl="1" indent="-342900">
              <a:spcBef>
                <a:spcPts val="0"/>
              </a:spcBef>
              <a:buClrTx/>
              <a:buSzPct val="100000"/>
              <a:buFont typeface="+mj-lt"/>
              <a:buAutoNum type="arabicPeriod"/>
            </a:pPr>
            <a:r>
              <a:rPr lang="en-US" sz="1400" dirty="0" smtClean="0"/>
              <a:t>Perfect Order (now defunct): D</a:t>
            </a:r>
          </a:p>
          <a:p>
            <a:pPr marL="800100" lvl="1" indent="-342900">
              <a:spcBef>
                <a:spcPts val="0"/>
              </a:spcBef>
              <a:buClrTx/>
              <a:buSzPct val="100000"/>
              <a:buFont typeface="+mj-lt"/>
              <a:buAutoNum type="arabicPeriod"/>
            </a:pPr>
            <a:r>
              <a:rPr lang="en-US" sz="1400" dirty="0" err="1" smtClean="0"/>
              <a:t>PowerJam</a:t>
            </a:r>
            <a:r>
              <a:rPr lang="en-US" sz="1400" dirty="0" smtClean="0"/>
              <a:t> Production Inc: D</a:t>
            </a:r>
          </a:p>
          <a:p>
            <a:pPr marL="800100" lvl="1" indent="-342900">
              <a:spcBef>
                <a:spcPts val="0"/>
              </a:spcBef>
              <a:buClrTx/>
              <a:buSzPct val="100000"/>
              <a:buFont typeface="+mj-lt"/>
              <a:buAutoNum type="arabicPeriod"/>
            </a:pPr>
            <a:r>
              <a:rPr lang="en-US" sz="1400" dirty="0" smtClean="0"/>
              <a:t>Versatile: D</a:t>
            </a:r>
          </a:p>
          <a:p>
            <a:pPr marL="800100" lvl="1" indent="-342900">
              <a:spcBef>
                <a:spcPts val="0"/>
              </a:spcBef>
              <a:buClrTx/>
              <a:buSzPct val="100000"/>
              <a:buFont typeface="+mj-lt"/>
              <a:buAutoNum type="arabicPeriod"/>
            </a:pPr>
            <a:r>
              <a:rPr lang="en-US" sz="1400" dirty="0" smtClean="0"/>
              <a:t>Visage Production Inc: D, E</a:t>
            </a:r>
          </a:p>
          <a:p>
            <a:pPr marL="800100" lvl="1" indent="-342900">
              <a:spcBef>
                <a:spcPts val="0"/>
              </a:spcBef>
              <a:buClrTx/>
              <a:buSzPct val="100000"/>
              <a:buFont typeface="+mj-lt"/>
              <a:buAutoNum type="arabicPeriod"/>
            </a:pPr>
            <a:r>
              <a:rPr lang="en-US" sz="1400" dirty="0" smtClean="0"/>
              <a:t>Weather Decision Technologies Inc : A</a:t>
            </a:r>
          </a:p>
          <a:p>
            <a:pPr marL="800100" lvl="1" indent="-342900">
              <a:spcBef>
                <a:spcPts val="0"/>
              </a:spcBef>
              <a:buClrTx/>
              <a:buSzPct val="100000"/>
              <a:buFont typeface="+mj-lt"/>
              <a:buAutoNum type="arabicPeriod"/>
            </a:pPr>
            <a:r>
              <a:rPr lang="en-US" sz="1400" dirty="0" err="1" smtClean="0"/>
              <a:t>Weathernews</a:t>
            </a:r>
            <a:r>
              <a:rPr lang="en-US" sz="1400" dirty="0" smtClean="0"/>
              <a:t> Americas Inc.: A, D</a:t>
            </a:r>
          </a:p>
        </p:txBody>
      </p:sp>
      <p:sp>
        <p:nvSpPr>
          <p:cNvPr id="4" name="Content Placeholder 3"/>
          <p:cNvSpPr>
            <a:spLocks noGrp="1"/>
          </p:cNvSpPr>
          <p:nvPr>
            <p:ph sz="half" idx="2"/>
          </p:nvPr>
        </p:nvSpPr>
        <p:spPr>
          <a:xfrm>
            <a:off x="4343400" y="1371600"/>
            <a:ext cx="4343400" cy="4648200"/>
          </a:xfrm>
        </p:spPr>
        <p:txBody>
          <a:bodyPr/>
          <a:lstStyle/>
          <a:p>
            <a:pPr lvl="0"/>
            <a:r>
              <a:rPr lang="en-US" sz="1600" dirty="0" smtClean="0"/>
              <a:t>Government (19)</a:t>
            </a:r>
          </a:p>
          <a:p>
            <a:pPr marL="800100" lvl="1" indent="-342900">
              <a:spcBef>
                <a:spcPts val="0"/>
              </a:spcBef>
              <a:buClrTx/>
              <a:buSzPct val="100000"/>
              <a:buFont typeface="+mj-lt"/>
              <a:buAutoNum type="arabicPeriod"/>
            </a:pPr>
            <a:r>
              <a:rPr lang="en-US" sz="1350" dirty="0" smtClean="0"/>
              <a:t>City of Duncan: D</a:t>
            </a:r>
          </a:p>
          <a:p>
            <a:pPr marL="800100" lvl="1" indent="-342900">
              <a:spcBef>
                <a:spcPts val="0"/>
              </a:spcBef>
              <a:buClrTx/>
              <a:buSzPct val="100000"/>
              <a:buFont typeface="+mj-lt"/>
              <a:buAutoNum type="arabicPeriod"/>
            </a:pPr>
            <a:r>
              <a:rPr lang="en-US" sz="1350" dirty="0" smtClean="0"/>
              <a:t>City of Edmond: D</a:t>
            </a:r>
          </a:p>
          <a:p>
            <a:pPr marL="800100" lvl="1" indent="-342900">
              <a:spcBef>
                <a:spcPts val="0"/>
              </a:spcBef>
              <a:buClrTx/>
              <a:buSzPct val="100000"/>
              <a:buFont typeface="+mj-lt"/>
              <a:buAutoNum type="arabicPeriod"/>
            </a:pPr>
            <a:r>
              <a:rPr lang="en-US" sz="1350" dirty="0" smtClean="0"/>
              <a:t>City of Nichols Hills: D</a:t>
            </a:r>
          </a:p>
          <a:p>
            <a:pPr marL="800100" lvl="1" indent="-342900">
              <a:spcBef>
                <a:spcPts val="0"/>
              </a:spcBef>
              <a:buClrTx/>
              <a:buSzPct val="100000"/>
              <a:buFont typeface="+mj-lt"/>
              <a:buAutoNum type="arabicPeriod"/>
            </a:pPr>
            <a:r>
              <a:rPr lang="en-US" sz="1350" dirty="0" smtClean="0"/>
              <a:t>City of Tulsa: E</a:t>
            </a:r>
          </a:p>
          <a:p>
            <a:pPr marL="800100" lvl="1" indent="-342900">
              <a:spcBef>
                <a:spcPts val="0"/>
              </a:spcBef>
              <a:buClrTx/>
              <a:buSzPct val="100000"/>
              <a:buFont typeface="+mj-lt"/>
              <a:buAutoNum type="arabicPeriod"/>
            </a:pPr>
            <a:r>
              <a:rPr lang="en-US" sz="1350" dirty="0" smtClean="0"/>
              <a:t>NOAA National Severe Storms Laboratory:     A, D, E, F</a:t>
            </a:r>
          </a:p>
          <a:p>
            <a:pPr marL="800100" lvl="1" indent="-342900">
              <a:spcBef>
                <a:spcPts val="0"/>
              </a:spcBef>
              <a:buClrTx/>
              <a:buSzPct val="100000"/>
              <a:buFont typeface="+mj-lt"/>
              <a:buAutoNum type="arabicPeriod"/>
            </a:pPr>
            <a:r>
              <a:rPr lang="en-US" sz="1350" dirty="0" smtClean="0"/>
              <a:t>NOAA Storm Prediction Center: D</a:t>
            </a:r>
          </a:p>
          <a:p>
            <a:pPr marL="800100" lvl="1" indent="-342900">
              <a:spcBef>
                <a:spcPts val="0"/>
              </a:spcBef>
              <a:buClrTx/>
              <a:buSzPct val="100000"/>
              <a:buFont typeface="+mj-lt"/>
              <a:buAutoNum type="arabicPeriod"/>
            </a:pPr>
            <a:r>
              <a:rPr lang="en-US" sz="1350" dirty="0" smtClean="0"/>
              <a:t>NOAA National Weather Service: D</a:t>
            </a:r>
          </a:p>
          <a:p>
            <a:pPr marL="800100" lvl="1" indent="-342900">
              <a:spcBef>
                <a:spcPts val="0"/>
              </a:spcBef>
              <a:buClrTx/>
              <a:buSzPct val="100000"/>
              <a:buFont typeface="+mj-lt"/>
              <a:buAutoNum type="arabicPeriod"/>
            </a:pPr>
            <a:r>
              <a:rPr lang="en-US" sz="1350" dirty="0" smtClean="0"/>
              <a:t>NOAA Radar Operations Center: D</a:t>
            </a:r>
          </a:p>
          <a:p>
            <a:pPr marL="800100" lvl="1" indent="-342900">
              <a:spcBef>
                <a:spcPts val="0"/>
              </a:spcBef>
              <a:buClrTx/>
              <a:buSzPct val="100000"/>
              <a:buFont typeface="+mj-lt"/>
              <a:buAutoNum type="arabicPeriod"/>
            </a:pPr>
            <a:r>
              <a:rPr lang="en-US" sz="1350" dirty="0" smtClean="0"/>
              <a:t>OK </a:t>
            </a:r>
            <a:r>
              <a:rPr lang="en-US" sz="1350" dirty="0" err="1" smtClean="0"/>
              <a:t>Climatological</a:t>
            </a:r>
            <a:r>
              <a:rPr lang="en-US" sz="1350" dirty="0" smtClean="0"/>
              <a:t> Survey: D</a:t>
            </a:r>
          </a:p>
          <a:p>
            <a:pPr marL="800100" lvl="1" indent="-342900">
              <a:spcBef>
                <a:spcPts val="0"/>
              </a:spcBef>
              <a:buClrTx/>
              <a:buSzPct val="100000"/>
              <a:buFont typeface="+mj-lt"/>
              <a:buAutoNum type="arabicPeriod"/>
            </a:pPr>
            <a:r>
              <a:rPr lang="en-US" sz="1350" dirty="0" smtClean="0"/>
              <a:t>OK Department of Health: D, E</a:t>
            </a:r>
          </a:p>
          <a:p>
            <a:pPr marL="800100" lvl="1" indent="-342900">
              <a:spcBef>
                <a:spcPts val="0"/>
              </a:spcBef>
              <a:buClrTx/>
              <a:buSzPct val="100000"/>
              <a:buFont typeface="+mj-lt"/>
              <a:buAutoNum type="arabicPeriod"/>
            </a:pPr>
            <a:r>
              <a:rPr lang="en-US" sz="1350" dirty="0" smtClean="0"/>
              <a:t>OK Department of Human Services: D, E</a:t>
            </a:r>
          </a:p>
          <a:p>
            <a:pPr marL="800100" lvl="1" indent="-342900">
              <a:spcBef>
                <a:spcPts val="0"/>
              </a:spcBef>
              <a:buClrTx/>
              <a:buSzPct val="100000"/>
              <a:buFont typeface="+mj-lt"/>
              <a:buAutoNum type="arabicPeriod"/>
            </a:pPr>
            <a:r>
              <a:rPr lang="en-US" sz="1350" dirty="0" smtClean="0"/>
              <a:t>OK Department of Libraries: D</a:t>
            </a:r>
          </a:p>
          <a:p>
            <a:pPr marL="800100" lvl="1" indent="-342900">
              <a:spcBef>
                <a:spcPts val="0"/>
              </a:spcBef>
              <a:buClrTx/>
              <a:buSzPct val="100000"/>
              <a:buFont typeface="+mj-lt"/>
              <a:buAutoNum type="arabicPeriod"/>
            </a:pPr>
            <a:r>
              <a:rPr lang="en-US" sz="1350" dirty="0" smtClean="0"/>
              <a:t>OK Department of Mental Health and Substance Abuse Services: D</a:t>
            </a:r>
          </a:p>
          <a:p>
            <a:pPr marL="800100" lvl="1" indent="-342900">
              <a:spcBef>
                <a:spcPts val="0"/>
              </a:spcBef>
              <a:buClrTx/>
              <a:buSzPct val="100000"/>
              <a:buFont typeface="+mj-lt"/>
              <a:buAutoNum type="arabicPeriod"/>
            </a:pPr>
            <a:r>
              <a:rPr lang="en-US" sz="1350" dirty="0" smtClean="0"/>
              <a:t>OK Office of State Finance: D</a:t>
            </a:r>
          </a:p>
          <a:p>
            <a:pPr marL="800100" lvl="1" indent="-342900">
              <a:spcBef>
                <a:spcPts val="0"/>
              </a:spcBef>
              <a:buClrTx/>
              <a:buSzPct val="100000"/>
              <a:buFont typeface="+mj-lt"/>
              <a:buAutoNum type="arabicPeriod"/>
            </a:pPr>
            <a:r>
              <a:rPr lang="en-US" sz="1350" dirty="0" smtClean="0"/>
              <a:t>Oklahoma State Chamber of Commerce: D</a:t>
            </a:r>
          </a:p>
          <a:p>
            <a:pPr marL="800100" lvl="1" indent="-342900">
              <a:spcBef>
                <a:spcPts val="0"/>
              </a:spcBef>
              <a:buClrTx/>
              <a:buSzPct val="100000"/>
              <a:buFont typeface="+mj-lt"/>
              <a:buAutoNum type="arabicPeriod"/>
            </a:pPr>
            <a:r>
              <a:rPr lang="en-US" sz="1350" dirty="0" smtClean="0"/>
              <a:t>OK State Regents for Higher Education: A, D, T</a:t>
            </a:r>
          </a:p>
          <a:p>
            <a:pPr marL="800100" lvl="1" indent="-342900">
              <a:spcBef>
                <a:spcPts val="0"/>
              </a:spcBef>
              <a:buClrTx/>
              <a:buSzPct val="100000"/>
              <a:buFont typeface="+mj-lt"/>
              <a:buAutoNum type="arabicPeriod"/>
            </a:pPr>
            <a:r>
              <a:rPr lang="en-US" sz="1350" dirty="0" smtClean="0"/>
              <a:t>OK State Supreme Court: D</a:t>
            </a:r>
          </a:p>
          <a:p>
            <a:pPr marL="800100" lvl="1" indent="-342900">
              <a:spcBef>
                <a:spcPts val="0"/>
              </a:spcBef>
              <a:buClrTx/>
              <a:buSzPct val="100000"/>
              <a:buFont typeface="+mj-lt"/>
              <a:buAutoNum type="arabicPeriod"/>
            </a:pPr>
            <a:r>
              <a:rPr lang="en-US" sz="1350" dirty="0" smtClean="0"/>
              <a:t>OK Tax Commission: D</a:t>
            </a:r>
          </a:p>
          <a:p>
            <a:pPr marL="800100" lvl="1" indent="-342900">
              <a:spcBef>
                <a:spcPts val="0"/>
              </a:spcBef>
              <a:buClrTx/>
              <a:buSzPct val="100000"/>
              <a:buFont typeface="+mj-lt"/>
              <a:buAutoNum type="arabicPeriod"/>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54</a:t>
            </a:fld>
            <a:endParaRPr lang="en-US"/>
          </a:p>
        </p:txBody>
      </p:sp>
    </p:spTree>
    <p:extLst>
      <p:ext uri="{BB962C8B-B14F-4D97-AF65-F5344CB8AC3E}">
        <p14:creationId xmlns:p14="http://schemas.microsoft.com/office/powerpoint/2010/main" val="309570651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marL="800100" lvl="1" indent="-342900">
              <a:buClrTx/>
              <a:buSzPct val="100000"/>
              <a:buFont typeface="+mj-lt"/>
              <a:buAutoNum type="arabicPeriod"/>
            </a:pPr>
            <a:r>
              <a:rPr lang="en-US" sz="1300" dirty="0" smtClean="0"/>
              <a:t>Fort Sill Army Base: E</a:t>
            </a:r>
          </a:p>
          <a:p>
            <a:pPr marL="800100" lvl="1" indent="-342900">
              <a:buClrTx/>
              <a:buSzPct val="100000"/>
              <a:buFont typeface="+mj-lt"/>
              <a:buAutoNum type="arabicPeriod"/>
            </a:pPr>
            <a:r>
              <a:rPr lang="en-US" sz="1300" dirty="0" smtClean="0"/>
              <a:t>Tinker Air Force Base: A, D, E, F, O</a:t>
            </a:r>
          </a:p>
          <a:p>
            <a:pPr lvl="0"/>
            <a:r>
              <a:rPr lang="en-US" sz="1600" dirty="0" smtClean="0"/>
              <a:t>Non-governmental/non-profit (11)</a:t>
            </a:r>
          </a:p>
          <a:p>
            <a:pPr marL="800100" lvl="1" indent="-342900">
              <a:buClrTx/>
              <a:buSzPct val="100000"/>
              <a:buFont typeface="+mj-lt"/>
              <a:buAutoNum type="arabicPeriod"/>
            </a:pPr>
            <a:r>
              <a:rPr lang="en-US" sz="1300" dirty="0" smtClean="0"/>
              <a:t>American Society of Mechanical Engineers, Oklahoma City chapter: O</a:t>
            </a:r>
          </a:p>
          <a:p>
            <a:pPr marL="800100" lvl="1" indent="-342900">
              <a:buClrTx/>
              <a:buSzPct val="100000"/>
              <a:buFont typeface="+mj-lt"/>
              <a:buAutoNum type="arabicPeriod"/>
            </a:pPr>
            <a:r>
              <a:rPr lang="en-US" sz="1300" dirty="0" smtClean="0"/>
              <a:t>Engineering Club of Oklahoma City: O</a:t>
            </a:r>
          </a:p>
          <a:p>
            <a:pPr marL="800100" lvl="1" indent="-342900">
              <a:buClrTx/>
              <a:buSzPct val="100000"/>
              <a:buFont typeface="+mj-lt"/>
              <a:buAutoNum type="arabicPeriod"/>
            </a:pPr>
            <a:r>
              <a:rPr lang="en-US" sz="1300" dirty="0" smtClean="0"/>
              <a:t>Lions Club of Norman OK: O</a:t>
            </a:r>
          </a:p>
          <a:p>
            <a:pPr marL="800100" lvl="1" indent="-342900">
              <a:buClrTx/>
              <a:buSzPct val="100000"/>
              <a:buFont typeface="+mj-lt"/>
              <a:buAutoNum type="arabicPeriod"/>
            </a:pPr>
            <a:r>
              <a:rPr lang="en-US" sz="1300" dirty="0" smtClean="0"/>
              <a:t>Lions Club of Shawnee OK: O</a:t>
            </a:r>
          </a:p>
          <a:p>
            <a:pPr marL="800100" lvl="1" indent="-342900">
              <a:buClrTx/>
              <a:buSzPct val="100000"/>
              <a:buFont typeface="+mj-lt"/>
              <a:buAutoNum type="arabicPeriod"/>
            </a:pPr>
            <a:r>
              <a:rPr lang="en-US" sz="1300" dirty="0" smtClean="0"/>
              <a:t>Norman Science Café: O</a:t>
            </a:r>
          </a:p>
          <a:p>
            <a:pPr marL="800100" lvl="1" indent="-342900">
              <a:buClrTx/>
              <a:buSzPct val="100000"/>
              <a:buFont typeface="+mj-lt"/>
              <a:buAutoNum type="arabicPeriod"/>
            </a:pPr>
            <a:r>
              <a:rPr lang="en-US" sz="1300" dirty="0" smtClean="0"/>
              <a:t>Oklahoma EPSCoR: D</a:t>
            </a:r>
          </a:p>
          <a:p>
            <a:pPr marL="800100" lvl="1" indent="-342900">
              <a:buClrTx/>
              <a:buSzPct val="100000"/>
              <a:buFont typeface="+mj-lt"/>
              <a:buAutoNum type="arabicPeriod"/>
            </a:pPr>
            <a:r>
              <a:rPr lang="en-US" sz="1300" dirty="0" smtClean="0"/>
              <a:t>Oklahoma Historical Society: D</a:t>
            </a:r>
          </a:p>
          <a:p>
            <a:pPr marL="800100" lvl="1" indent="-342900">
              <a:buClrTx/>
              <a:buSzPct val="100000"/>
              <a:buFont typeface="+mj-lt"/>
              <a:buAutoNum type="arabicPeriod"/>
            </a:pPr>
            <a:r>
              <a:rPr lang="en-US" sz="1300" dirty="0" smtClean="0"/>
              <a:t>Oklahoma Innovation Institute/Tulsa Research Partners: A, D, E, O, P</a:t>
            </a:r>
          </a:p>
          <a:p>
            <a:pPr marL="800100" lvl="1" indent="-342900">
              <a:buClrTx/>
              <a:buSzPct val="100000"/>
              <a:buFont typeface="+mj-lt"/>
              <a:buAutoNum type="arabicPeriod"/>
            </a:pPr>
            <a:r>
              <a:rPr lang="en-US" sz="1300" dirty="0" smtClean="0"/>
              <a:t>Oklahoma Medical Research Foundation:       A, D, P</a:t>
            </a:r>
          </a:p>
          <a:p>
            <a:pPr marL="800100" lvl="1" indent="-342900">
              <a:buClrTx/>
              <a:buSzPct val="100000"/>
              <a:buFont typeface="+mj-lt"/>
              <a:buAutoNum type="arabicPeriod"/>
            </a:pPr>
            <a:r>
              <a:rPr lang="en-US" sz="1300" dirty="0" smtClean="0"/>
              <a:t>Oklahoma Nanotechnology Initiative: D</a:t>
            </a:r>
          </a:p>
          <a:p>
            <a:pPr marL="800100" lvl="1" indent="-342900">
              <a:buClrTx/>
              <a:buSzPct val="100000"/>
              <a:buFont typeface="+mj-lt"/>
              <a:buAutoNum type="arabicPeriod"/>
            </a:pPr>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55</a:t>
            </a:fld>
            <a:endParaRPr lang="en-US"/>
          </a:p>
        </p:txBody>
      </p:sp>
    </p:spTree>
    <p:extLst>
      <p:ext uri="{BB962C8B-B14F-4D97-AF65-F5344CB8AC3E}">
        <p14:creationId xmlns:p14="http://schemas.microsoft.com/office/powerpoint/2010/main" val="353159070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56</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143000"/>
            <a:ext cx="8305800" cy="4648200"/>
          </a:xfrm>
        </p:spPr>
        <p:txBody>
          <a:bodyPr/>
          <a:lstStyle/>
          <a:p>
            <a:pPr>
              <a:spcBef>
                <a:spcPts val="0"/>
              </a:spcBef>
            </a:pPr>
            <a:r>
              <a:rPr lang="en-US" dirty="0"/>
              <a:t>External research funding </a:t>
            </a:r>
            <a:r>
              <a:rPr lang="en-US" dirty="0" smtClean="0"/>
              <a:t>to OK institutions facilitated by OCII lead institutions (</a:t>
            </a:r>
            <a:r>
              <a:rPr lang="en-US" dirty="0"/>
              <a:t>Fall 2001- </a:t>
            </a:r>
            <a:r>
              <a:rPr lang="en-US" dirty="0" smtClean="0"/>
              <a:t>Summer 2013): </a:t>
            </a:r>
            <a:r>
              <a:rPr lang="en-US" b="1" dirty="0" smtClean="0"/>
              <a:t>over $150M</a:t>
            </a:r>
          </a:p>
          <a:p>
            <a:pPr>
              <a:spcBef>
                <a:spcPts val="0"/>
              </a:spcBef>
            </a:pPr>
            <a:r>
              <a:rPr lang="en-US" dirty="0" smtClean="0"/>
              <a:t>Funded projects facilitated: </a:t>
            </a:r>
            <a:r>
              <a:rPr lang="en-US" b="1" dirty="0" smtClean="0"/>
              <a:t>over 250</a:t>
            </a:r>
          </a:p>
          <a:p>
            <a:pPr>
              <a:spcBef>
                <a:spcPts val="0"/>
              </a:spcBef>
            </a:pPr>
            <a:r>
              <a:rPr lang="en-US" dirty="0" smtClean="0"/>
              <a:t>OK </a:t>
            </a:r>
            <a:r>
              <a:rPr lang="en-US" dirty="0"/>
              <a:t>faculty and </a:t>
            </a:r>
            <a:r>
              <a:rPr lang="en-US" dirty="0" smtClean="0"/>
              <a:t>staff: </a:t>
            </a:r>
            <a:r>
              <a:rPr lang="en-US" b="1" dirty="0" smtClean="0"/>
              <a:t>over 130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Specifically needed OCII just to be funded: </a:t>
            </a:r>
            <a:r>
              <a:rPr lang="en-US" b="1" dirty="0" smtClean="0"/>
              <a:t>over $41M</a:t>
            </a:r>
          </a:p>
          <a:p>
            <a:pPr>
              <a:spcBef>
                <a:spcPts val="0"/>
              </a:spcBef>
              <a:buNone/>
            </a:pPr>
            <a:r>
              <a:rPr lang="en-US" b="1" dirty="0" smtClean="0"/>
              <a:t>	</a:t>
            </a:r>
            <a:r>
              <a:rPr lang="en-US" dirty="0" smtClean="0"/>
              <a:t>(necessary but far from sufficient)</a:t>
            </a:r>
            <a:endParaRPr lang="en-US" b="1" dirty="0" smtClean="0"/>
          </a:p>
          <a:p>
            <a:pPr lvl="1">
              <a:spcBef>
                <a:spcPts val="0"/>
              </a:spcBef>
            </a:pPr>
            <a:r>
              <a:rPr lang="en-US" sz="2100" dirty="0" smtClean="0"/>
              <a:t>NSF EPSCoR RII Track-1 (2008-13): $15M to OK</a:t>
            </a:r>
          </a:p>
          <a:p>
            <a:pPr lvl="1">
              <a:spcBef>
                <a:spcPts val="0"/>
              </a:spcBef>
            </a:pPr>
            <a:r>
              <a:rPr lang="en-US" sz="2100" dirty="0" smtClean="0"/>
              <a:t>NSF </a:t>
            </a:r>
            <a:r>
              <a:rPr lang="en-US" sz="2100" dirty="0" err="1" smtClean="0"/>
              <a:t>EPSCoR</a:t>
            </a:r>
            <a:r>
              <a:rPr lang="en-US" sz="2100" dirty="0" smtClean="0"/>
              <a:t> RII Track-1 (2013-18): $20M to OK (+$4M Regents)</a:t>
            </a:r>
          </a:p>
          <a:p>
            <a:pPr lvl="1">
              <a:spcBef>
                <a:spcPts val="0"/>
              </a:spcBef>
            </a:pPr>
            <a:r>
              <a:rPr lang="en-US" sz="2100" dirty="0" smtClean="0"/>
              <a:t>NSF EPSCoR RII Track-2: $3M to OK</a:t>
            </a:r>
          </a:p>
          <a:p>
            <a:pPr lvl="1">
              <a:spcBef>
                <a:spcPts val="0"/>
              </a:spcBef>
            </a:pPr>
            <a:r>
              <a:rPr lang="en-US" sz="2100" dirty="0" smtClean="0"/>
              <a:t>NSF EPSCoR RII C2: $1.17M to OK</a:t>
            </a:r>
          </a:p>
          <a:p>
            <a:pPr lvl="1">
              <a:spcBef>
                <a:spcPts val="0"/>
              </a:spcBef>
            </a:pPr>
            <a:r>
              <a:rPr lang="en-US" sz="2100" dirty="0" smtClean="0"/>
              <a:t>NSF MRI (OU): $793K</a:t>
            </a:r>
          </a:p>
          <a:p>
            <a:pPr lvl="1">
              <a:spcBef>
                <a:spcPts val="0"/>
              </a:spcBef>
            </a:pPr>
            <a:r>
              <a:rPr lang="en-US" sz="2100" dirty="0" smtClean="0"/>
              <a:t>NSF MRI (OSU): $908K</a:t>
            </a:r>
          </a:p>
          <a:p>
            <a:pPr lvl="1">
              <a:spcBef>
                <a:spcPts val="0"/>
              </a:spcBef>
            </a:pPr>
            <a:r>
              <a:rPr lang="en-US" sz="2100" dirty="0" smtClean="0"/>
              <a:t>NSF MRI (Langston U): $250K</a:t>
            </a:r>
          </a:p>
          <a:p>
            <a:pPr>
              <a:spcBef>
                <a:spcPts val="0"/>
              </a:spcBef>
            </a:pPr>
            <a:r>
              <a:rPr lang="en-US" dirty="0" smtClean="0"/>
              <a:t>Publications facilitated: </a:t>
            </a:r>
            <a:r>
              <a:rPr lang="en-US" b="1" dirty="0" smtClean="0"/>
              <a:t>over 1000</a:t>
            </a:r>
            <a:endParaRPr lang="en-US" b="1" dirty="0"/>
          </a:p>
        </p:txBody>
      </p:sp>
    </p:spTree>
    <p:extLst>
      <p:ext uri="{BB962C8B-B14F-4D97-AF65-F5344CB8AC3E}">
        <p14:creationId xmlns:p14="http://schemas.microsoft.com/office/powerpoint/2010/main" val="36107321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Education</a:t>
            </a:r>
            <a:endParaRPr lang="en-US" dirty="0"/>
          </a:p>
        </p:txBody>
      </p:sp>
      <p:sp>
        <p:nvSpPr>
          <p:cNvPr id="3" name="Content Placeholder 2"/>
          <p:cNvSpPr>
            <a:spLocks noGrp="1"/>
          </p:cNvSpPr>
          <p:nvPr>
            <p:ph idx="1"/>
          </p:nvPr>
        </p:nvSpPr>
        <p:spPr>
          <a:xfrm>
            <a:off x="609600" y="1156452"/>
            <a:ext cx="80010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Teaching/taught parallel computing using OCII resources:</a:t>
            </a:r>
          </a:p>
          <a:p>
            <a:pPr lvl="1">
              <a:spcBef>
                <a:spcPts val="0"/>
              </a:spcBef>
            </a:pPr>
            <a:r>
              <a:rPr lang="en-US" sz="2000" u="sng" dirty="0" smtClean="0"/>
              <a:t>Cameron U</a:t>
            </a:r>
            <a:r>
              <a:rPr lang="en-US" sz="2000" dirty="0" smtClean="0"/>
              <a:t> – multiple times</a:t>
            </a:r>
          </a:p>
          <a:p>
            <a:pPr lvl="1">
              <a:spcBef>
                <a:spcPts val="0"/>
              </a:spcBef>
            </a:pPr>
            <a:r>
              <a:rPr lang="en-US" sz="2000" u="sng" dirty="0" smtClean="0"/>
              <a:t>East Central U</a:t>
            </a:r>
            <a:r>
              <a:rPr lang="en-US" sz="2000" dirty="0" smtClean="0"/>
              <a:t> (NASNI)</a:t>
            </a:r>
          </a:p>
          <a:p>
            <a:pPr lvl="1">
              <a:spcBef>
                <a:spcPts val="0"/>
              </a:spcBef>
            </a:pPr>
            <a:r>
              <a:rPr lang="en-US" sz="2000" u="sng" dirty="0" smtClean="0"/>
              <a:t>Oklahoma City U</a:t>
            </a:r>
            <a:r>
              <a:rPr lang="en-US" sz="2000" dirty="0" smtClean="0"/>
              <a:t> – multiple times</a:t>
            </a:r>
            <a:endParaRPr lang="en-US" sz="2000" u="sng" dirty="0" smtClean="0"/>
          </a:p>
          <a:p>
            <a:pPr lvl="1">
              <a:spcBef>
                <a:spcPts val="0"/>
              </a:spcBef>
            </a:pPr>
            <a:r>
              <a:rPr lang="en-US" sz="2000" u="sng" dirty="0" smtClean="0"/>
              <a:t>Southwestern Oklahoma State U</a:t>
            </a:r>
            <a:r>
              <a:rPr lang="en-US" sz="2000" dirty="0" smtClean="0"/>
              <a:t> (this summer)</a:t>
            </a:r>
          </a:p>
          <a:p>
            <a:pPr>
              <a:spcBef>
                <a:spcPts val="0"/>
              </a:spcBef>
            </a:pPr>
            <a:r>
              <a:rPr lang="en-US" dirty="0" smtClean="0"/>
              <a:t>Taught parallel computing via LittleFe baby supercomputer:</a:t>
            </a:r>
          </a:p>
          <a:p>
            <a:pPr lvl="1">
              <a:spcBef>
                <a:spcPts val="0"/>
              </a:spcBef>
            </a:pPr>
            <a:r>
              <a:rPr lang="en-US" sz="2000" u="sng" dirty="0" smtClean="0"/>
              <a:t>Southeastern Oklahoma State U</a:t>
            </a:r>
            <a:r>
              <a:rPr lang="en-US" sz="2000" dirty="0" smtClean="0"/>
              <a:t> (NASNI) – multiple times</a:t>
            </a:r>
          </a:p>
          <a:p>
            <a:pPr>
              <a:spcBef>
                <a:spcPts val="0"/>
              </a:spcBef>
            </a:pPr>
            <a:r>
              <a:rPr lang="en-US" dirty="0" smtClean="0"/>
              <a:t>Taught computational chemistry using OSCER resources:</a:t>
            </a:r>
          </a:p>
          <a:p>
            <a:pPr lvl="1">
              <a:spcBef>
                <a:spcPts val="0"/>
              </a:spcBef>
            </a:pPr>
            <a:r>
              <a:rPr lang="en-US" sz="2000" u="sng" dirty="0" smtClean="0"/>
              <a:t>Northeastern State U</a:t>
            </a:r>
            <a:r>
              <a:rPr lang="en-US" sz="2000" dirty="0" smtClean="0"/>
              <a:t> (NASNI) – multiple times</a:t>
            </a:r>
          </a:p>
          <a:p>
            <a:pPr lvl="1">
              <a:spcBef>
                <a:spcPts val="0"/>
              </a:spcBef>
            </a:pPr>
            <a:r>
              <a:rPr lang="en-US" sz="2000" u="sng" dirty="0" smtClean="0"/>
              <a:t>Southern Nazarene U</a:t>
            </a:r>
          </a:p>
          <a:p>
            <a:pPr lvl="1">
              <a:spcBef>
                <a:spcPts val="0"/>
              </a:spcBef>
            </a:pPr>
            <a:r>
              <a:rPr lang="en-US" sz="2000" u="sng" dirty="0" smtClean="0"/>
              <a:t>Rogers State U</a:t>
            </a:r>
            <a:r>
              <a:rPr lang="en-US" sz="2000" dirty="0" smtClean="0"/>
              <a:t> – multiple times</a:t>
            </a:r>
            <a:endParaRPr lang="en-US" sz="2000" u="sng" dirty="0" smtClean="0"/>
          </a:p>
          <a:p>
            <a:pPr>
              <a:spcBef>
                <a:spcPts val="0"/>
              </a:spcBef>
            </a:pPr>
            <a:r>
              <a:rPr lang="en-US" dirty="0" smtClean="0"/>
              <a:t>Taught Bioinformatics using OCII resources:</a:t>
            </a:r>
          </a:p>
          <a:p>
            <a:pPr lvl="1">
              <a:spcBef>
                <a:spcPts val="0"/>
              </a:spcBef>
            </a:pPr>
            <a:r>
              <a:rPr lang="en-US" sz="2000" u="sng" dirty="0" smtClean="0"/>
              <a:t>U Tulsa</a:t>
            </a:r>
            <a:r>
              <a:rPr lang="en-US" sz="2000" dirty="0" smtClean="0"/>
              <a:t> – 2 semester sequence</a:t>
            </a:r>
          </a:p>
          <a:p>
            <a:pPr marL="0" indent="0">
              <a:buNone/>
            </a:pPr>
            <a:r>
              <a:rPr lang="en-US" sz="1200" dirty="0" smtClean="0"/>
              <a:t>C</a:t>
            </a:r>
            <a:r>
              <a:rPr lang="en-US" sz="1200" dirty="0"/>
              <a:t>. </a:t>
            </a:r>
            <a:r>
              <a:rPr lang="en-US" sz="1200" dirty="0" err="1"/>
              <a:t>Carley</a:t>
            </a:r>
            <a:r>
              <a:rPr lang="en-US" sz="1200" dirty="0"/>
              <a:t>, B. McKinney, L. Sells, C. Zhao and H. </a:t>
            </a:r>
            <a:r>
              <a:rPr lang="en-US" sz="1200" dirty="0" err="1"/>
              <a:t>Neeman</a:t>
            </a:r>
            <a:r>
              <a:rPr lang="en-US" sz="1200" dirty="0"/>
              <a:t>, 2013: “Using a Shared, Remote Cluster for Teaching HPC</a:t>
            </a:r>
            <a:r>
              <a:rPr lang="en-US" sz="1200" dirty="0" smtClean="0"/>
              <a:t>.”     </a:t>
            </a:r>
            <a:r>
              <a:rPr lang="en-US" sz="1200" i="1" dirty="0"/>
              <a:t>Proc. IEEE Cluster 2013</a:t>
            </a:r>
            <a:r>
              <a:rPr lang="en-US" sz="1200" dirty="0"/>
              <a:t>. </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spTree>
    <p:extLst>
      <p:ext uri="{BB962C8B-B14F-4D97-AF65-F5344CB8AC3E}">
        <p14:creationId xmlns:p14="http://schemas.microsoft.com/office/powerpoint/2010/main" val="59745641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buNone/>
            </a:pPr>
            <a:r>
              <a:rPr lang="en-US" dirty="0" smtClean="0"/>
              <a:t>6 institutions including 2 MSIs, plus C2 institutions</a:t>
            </a:r>
          </a:p>
          <a:p>
            <a:r>
              <a:rPr lang="en-US" dirty="0" smtClean="0"/>
              <a:t>NSF Major Research Instrumentation grants: $1.95M</a:t>
            </a:r>
          </a:p>
          <a:p>
            <a:pPr lvl="1"/>
            <a:r>
              <a:rPr lang="en-US" u="sng" dirty="0" smtClean="0"/>
              <a:t>OU</a:t>
            </a:r>
            <a:r>
              <a:rPr lang="en-US" dirty="0" smtClean="0"/>
              <a:t>: Oklahoma  PetaStore, $793K (in production)</a:t>
            </a:r>
          </a:p>
          <a:p>
            <a:pPr lvl="1"/>
            <a:r>
              <a:rPr lang="en-US" u="sng" dirty="0" smtClean="0"/>
              <a:t>Oklahoma State U</a:t>
            </a:r>
            <a:r>
              <a:rPr lang="en-US" dirty="0" smtClean="0"/>
              <a:t>: Cowboy cluster, $909K (in production)</a:t>
            </a:r>
          </a:p>
          <a:p>
            <a:pPr lvl="1"/>
            <a:r>
              <a:rPr lang="en-US" u="sng" dirty="0" smtClean="0"/>
              <a:t>Langston U</a:t>
            </a:r>
            <a:r>
              <a:rPr lang="en-US" dirty="0" smtClean="0"/>
              <a:t>: cluster, $250K (recently deployed)</a:t>
            </a:r>
          </a:p>
          <a:p>
            <a:r>
              <a:rPr lang="en-US" dirty="0" smtClean="0"/>
              <a:t>LittleFe baby supercomputer grants ($2500 each)</a:t>
            </a:r>
          </a:p>
          <a:p>
            <a:pPr lvl="1"/>
            <a:r>
              <a:rPr lang="en-US" u="sng" dirty="0" smtClean="0"/>
              <a:t>OU</a:t>
            </a:r>
            <a:r>
              <a:rPr lang="en-US" dirty="0" smtClean="0"/>
              <a:t>: Ron Barnes</a:t>
            </a:r>
          </a:p>
          <a:p>
            <a:pPr lvl="1"/>
            <a:r>
              <a:rPr lang="en-US" u="sng" dirty="0" smtClean="0"/>
              <a:t>Oklahoma City U</a:t>
            </a:r>
            <a:r>
              <a:rPr lang="en-US" dirty="0" smtClean="0"/>
              <a:t>: Larry Sells &amp; John </a:t>
            </a:r>
            <a:r>
              <a:rPr lang="en-US" dirty="0" err="1" smtClean="0"/>
              <a:t>Goulden</a:t>
            </a:r>
            <a:endParaRPr lang="en-US" dirty="0" smtClean="0"/>
          </a:p>
          <a:p>
            <a:pPr lvl="1"/>
            <a:r>
              <a:rPr lang="en-US" u="sng" dirty="0" smtClean="0"/>
              <a:t>Southeastern Oklahoma State U</a:t>
            </a:r>
            <a:r>
              <a:rPr lang="en-US" dirty="0" smtClean="0"/>
              <a:t>: Mike Morris &amp; Karl </a:t>
            </a:r>
            <a:r>
              <a:rPr lang="en-US" dirty="0" err="1" smtClean="0"/>
              <a:t>Frinkle</a:t>
            </a:r>
            <a:endParaRPr lang="en-US" dirty="0" smtClean="0"/>
          </a:p>
          <a:p>
            <a:r>
              <a:rPr lang="en-US" dirty="0" smtClean="0"/>
              <a:t>Networking: C2 grant: $1.17M</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321975384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OK Optical Initiative (NSF </a:t>
            </a:r>
            <a:r>
              <a:rPr lang="en-US" sz="3500" dirty="0" err="1" smtClean="0"/>
              <a:t>EPSCoR</a:t>
            </a:r>
            <a:r>
              <a:rPr lang="en-US" sz="3500" dirty="0" smtClean="0"/>
              <a:t> C2)</a:t>
            </a:r>
            <a:endParaRPr lang="en-US" sz="3500" dirty="0"/>
          </a:p>
        </p:txBody>
      </p:sp>
      <p:sp>
        <p:nvSpPr>
          <p:cNvPr id="3" name="Content Placeholder 2"/>
          <p:cNvSpPr>
            <a:spLocks noGrp="1"/>
          </p:cNvSpPr>
          <p:nvPr>
            <p:ph idx="1"/>
          </p:nvPr>
        </p:nvSpPr>
        <p:spPr>
          <a:xfrm>
            <a:off x="457200" y="1371600"/>
            <a:ext cx="8229600" cy="4648200"/>
          </a:xfrm>
        </p:spPr>
        <p:txBody>
          <a:bodyPr/>
          <a:lstStyle/>
          <a:p>
            <a:r>
              <a:rPr lang="en-US" dirty="0" smtClean="0"/>
              <a:t>Hardware</a:t>
            </a:r>
          </a:p>
          <a:p>
            <a:pPr lvl="1"/>
            <a:r>
              <a:rPr lang="en-US" u="sng" dirty="0" smtClean="0"/>
              <a:t>Statewide Ring upgrade</a:t>
            </a:r>
            <a:r>
              <a:rPr lang="en-US" dirty="0" smtClean="0"/>
              <a:t>: replaced routed mux/</a:t>
            </a:r>
            <a:r>
              <a:rPr lang="en-US" dirty="0" err="1" smtClean="0"/>
              <a:t>demuxes</a:t>
            </a:r>
            <a:r>
              <a:rPr lang="en-US" dirty="0" smtClean="0"/>
              <a:t> with Reconfigurable Optical Add Drop Modules: much less expensive and much more straightforward to add new 10G circuits.</a:t>
            </a:r>
          </a:p>
          <a:p>
            <a:pPr lvl="1"/>
            <a:r>
              <a:rPr lang="en-US" dirty="0" smtClean="0"/>
              <a:t>Institutional upgrades</a:t>
            </a:r>
          </a:p>
          <a:p>
            <a:pPr lvl="2"/>
            <a:r>
              <a:rPr lang="en-US" u="sng" dirty="0" smtClean="0"/>
              <a:t>OU and OSU</a:t>
            </a:r>
            <a:r>
              <a:rPr lang="en-US" dirty="0" smtClean="0"/>
              <a:t>: cluster upgraded to 10G shared from GigE (10X), now being upgraded to 20G (2 x 10G) dedicated (20X), which is connected to Internet2’s 100G Innovation Platform backbone.</a:t>
            </a:r>
          </a:p>
          <a:p>
            <a:pPr lvl="2"/>
            <a:r>
              <a:rPr lang="en-US" u="sng" dirty="0" smtClean="0"/>
              <a:t>OU</a:t>
            </a:r>
            <a:r>
              <a:rPr lang="en-US" dirty="0" smtClean="0"/>
              <a:t>: new mini-Science DMZ.</a:t>
            </a:r>
          </a:p>
          <a:p>
            <a:pPr lvl="2"/>
            <a:r>
              <a:rPr lang="en-US" u="sng" dirty="0" smtClean="0"/>
              <a:t>U Tulsa</a:t>
            </a:r>
            <a:r>
              <a:rPr lang="en-US" dirty="0" smtClean="0"/>
              <a:t>: upgraded to GigE from 200 Mbps (5X).</a:t>
            </a:r>
          </a:p>
          <a:p>
            <a:pPr lvl="2"/>
            <a:r>
              <a:rPr lang="en-US" u="sng" dirty="0" smtClean="0"/>
              <a:t>Samuel Roberts Noble Foundation</a:t>
            </a:r>
            <a:r>
              <a:rPr lang="en-US" dirty="0" smtClean="0"/>
              <a:t>: (private non-profit research institutions): upgraded to GigE from 45 Mbps for research (22X), 100 Mbps for commodity (2X)</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spTree>
    <p:extLst>
      <p:ext uri="{BB962C8B-B14F-4D97-AF65-F5344CB8AC3E}">
        <p14:creationId xmlns:p14="http://schemas.microsoft.com/office/powerpoint/2010/main" val="24575003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r>
              <a:rPr lang="en-US" dirty="0"/>
              <a:t>OU IT</a:t>
            </a:r>
          </a:p>
          <a:p>
            <a:pPr lvl="1"/>
            <a:r>
              <a:rPr lang="en-US" dirty="0"/>
              <a:t>OU CIO/VPIT </a:t>
            </a:r>
            <a:r>
              <a:rPr lang="en-US" dirty="0" smtClean="0"/>
              <a:t>Loretta Early</a:t>
            </a:r>
          </a:p>
          <a:p>
            <a:pPr lvl="1"/>
            <a:r>
              <a:rPr lang="en-US" dirty="0" smtClean="0"/>
              <a:t>Symposium </a:t>
            </a:r>
            <a:r>
              <a:rPr lang="en-US" dirty="0" err="1" smtClean="0"/>
              <a:t>commmittee</a:t>
            </a:r>
            <a:r>
              <a:rPr lang="en-US" dirty="0" smtClean="0"/>
              <a:t>: Josh Alexander (OU), Dana Brunson (OSU), Debi </a:t>
            </a:r>
            <a:r>
              <a:rPr lang="en-US" dirty="0" err="1" smtClean="0"/>
              <a:t>Gentis</a:t>
            </a:r>
            <a:r>
              <a:rPr lang="en-US" dirty="0" smtClean="0"/>
              <a:t> (OU), Jeff </a:t>
            </a:r>
            <a:r>
              <a:rPr lang="en-US" dirty="0" err="1" smtClean="0"/>
              <a:t>Pummill</a:t>
            </a:r>
            <a:r>
              <a:rPr lang="en-US" dirty="0" smtClean="0"/>
              <a:t> (U Ark)</a:t>
            </a:r>
            <a:endParaRPr lang="en-US" dirty="0"/>
          </a:p>
          <a:p>
            <a:pPr lvl="1"/>
            <a:r>
              <a:rPr lang="en-US" dirty="0" smtClean="0"/>
              <a:t>Symposium coordinator: Debi </a:t>
            </a:r>
            <a:r>
              <a:rPr lang="en-US" dirty="0" err="1" smtClean="0"/>
              <a:t>Gentis</a:t>
            </a:r>
            <a:endParaRPr lang="en-US" dirty="0" smtClean="0"/>
          </a:p>
          <a:p>
            <a:pPr lvl="1"/>
            <a:r>
              <a:rPr lang="en-US" dirty="0" smtClean="0"/>
              <a:t>Sponsorship coordinator: Chance Grubb</a:t>
            </a:r>
            <a:endParaRPr lang="en-US" dirty="0"/>
          </a:p>
          <a:p>
            <a:pPr lvl="1"/>
            <a:r>
              <a:rPr lang="en-US" dirty="0" smtClean="0"/>
              <a:t>OSCER </a:t>
            </a:r>
            <a:r>
              <a:rPr lang="en-US" dirty="0"/>
              <a:t>Operations Team: Brandon George, Dave Akin, Brett Zimmerman, Josh </a:t>
            </a:r>
            <a:r>
              <a:rPr lang="en-US" dirty="0" smtClean="0"/>
              <a:t>Alexander, Patrick Calhoun</a:t>
            </a:r>
          </a:p>
          <a:p>
            <a:pPr lvl="1"/>
            <a:r>
              <a:rPr lang="en-US" dirty="0" smtClean="0"/>
              <a:t>All </a:t>
            </a:r>
            <a:r>
              <a:rPr lang="en-US" dirty="0"/>
              <a:t>of the OU IT folks who helped put this together</a:t>
            </a:r>
          </a:p>
          <a:p>
            <a:r>
              <a:rPr lang="en-US" dirty="0"/>
              <a:t>CCE Forum</a:t>
            </a:r>
          </a:p>
          <a:p>
            <a:pPr lvl="1"/>
            <a:r>
              <a:rPr lang="en-US" dirty="0" smtClean="0"/>
              <a:t>Kristin Livingston, Deborah Haddock</a:t>
            </a:r>
            <a:endParaRPr lang="en-US" dirty="0"/>
          </a:p>
          <a:p>
            <a:pPr lvl="1"/>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318991623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OK Optical Initiative (NSF </a:t>
            </a:r>
            <a:r>
              <a:rPr lang="en-US" sz="3500" dirty="0" err="1"/>
              <a:t>EPSCoR</a:t>
            </a:r>
            <a:r>
              <a:rPr lang="en-US" sz="3500" dirty="0"/>
              <a:t> C2)</a:t>
            </a:r>
          </a:p>
        </p:txBody>
      </p:sp>
      <p:sp>
        <p:nvSpPr>
          <p:cNvPr id="3" name="Content Placeholder 2"/>
          <p:cNvSpPr>
            <a:spLocks noGrp="1"/>
          </p:cNvSpPr>
          <p:nvPr>
            <p:ph idx="1"/>
          </p:nvPr>
        </p:nvSpPr>
        <p:spPr>
          <a:xfrm>
            <a:off x="457200" y="1371600"/>
            <a:ext cx="8229600" cy="4648200"/>
          </a:xfrm>
        </p:spPr>
        <p:txBody>
          <a:bodyPr/>
          <a:lstStyle/>
          <a:p>
            <a:r>
              <a:rPr lang="en-US" dirty="0" smtClean="0"/>
              <a:t>Hardware (continued)</a:t>
            </a:r>
          </a:p>
          <a:p>
            <a:pPr lvl="1"/>
            <a:r>
              <a:rPr lang="en-US" dirty="0" smtClean="0"/>
              <a:t>Institutional Upgrades (continued)</a:t>
            </a:r>
          </a:p>
          <a:p>
            <a:pPr lvl="2"/>
            <a:r>
              <a:rPr lang="en-US" u="sng" dirty="0" smtClean="0"/>
              <a:t>Langston U</a:t>
            </a:r>
            <a:r>
              <a:rPr lang="en-US" dirty="0" smtClean="0"/>
              <a:t> (Oklahoma’s only Historically Black College or University): upgraded to 10G from 100 Mbps (100X) for research.</a:t>
            </a:r>
          </a:p>
          <a:p>
            <a:pPr lvl="2"/>
            <a:r>
              <a:rPr lang="en-US" u="sng" dirty="0" err="1" smtClean="0"/>
              <a:t>Bacone</a:t>
            </a:r>
            <a:r>
              <a:rPr lang="en-US" u="sng" dirty="0" smtClean="0"/>
              <a:t> College</a:t>
            </a:r>
            <a:r>
              <a:rPr lang="en-US" dirty="0" smtClean="0"/>
              <a:t> (Minority Serving Institution): campus backbone upgraded to 100 Mbps with GigE core from 10 Mbps (10X upgrade).</a:t>
            </a:r>
          </a:p>
          <a:p>
            <a:pPr lvl="2"/>
            <a:r>
              <a:rPr lang="en-US" u="sng" dirty="0" smtClean="0"/>
              <a:t>College of the Muscogee Nation</a:t>
            </a:r>
            <a:r>
              <a:rPr lang="en-US" dirty="0" smtClean="0"/>
              <a:t> (Tribal): network core for new residence hall.</a:t>
            </a:r>
          </a:p>
          <a:p>
            <a:pPr lvl="2"/>
            <a:r>
              <a:rPr lang="en-US" u="sng" dirty="0" smtClean="0"/>
              <a:t>Comanche Nation College</a:t>
            </a:r>
            <a:r>
              <a:rPr lang="en-US" dirty="0" smtClean="0"/>
              <a:t> (Tribal) distance learning system.</a:t>
            </a:r>
          </a:p>
          <a:p>
            <a:pPr lvl="2"/>
            <a:r>
              <a:rPr lang="en-US" u="sng" dirty="0" smtClean="0"/>
              <a:t>Pawnee Nation College</a:t>
            </a:r>
            <a:r>
              <a:rPr lang="en-US" dirty="0" smtClean="0"/>
              <a:t> (Tribal) Internet radio station, distance learning system, campus backbone upgrade to GigE.</a:t>
            </a:r>
          </a:p>
          <a:p>
            <a:r>
              <a:rPr lang="en-US" u="sng" dirty="0" smtClean="0"/>
              <a:t>OK IT Mentorship Program</a:t>
            </a:r>
            <a:endParaRPr lang="en-US" u="sng"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Tree>
    <p:extLst>
      <p:ext uri="{BB962C8B-B14F-4D97-AF65-F5344CB8AC3E}">
        <p14:creationId xmlns:p14="http://schemas.microsoft.com/office/powerpoint/2010/main" val="93060587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Optical Initiative Side Effects</a:t>
            </a:r>
            <a:endParaRPr lang="en-US" dirty="0"/>
          </a:p>
        </p:txBody>
      </p:sp>
      <p:sp>
        <p:nvSpPr>
          <p:cNvPr id="3" name="Content Placeholder 2"/>
          <p:cNvSpPr>
            <a:spLocks noGrp="1"/>
          </p:cNvSpPr>
          <p:nvPr>
            <p:ph idx="1"/>
          </p:nvPr>
        </p:nvSpPr>
        <p:spPr/>
        <p:txBody>
          <a:bodyPr/>
          <a:lstStyle/>
          <a:p>
            <a:pPr>
              <a:spcBef>
                <a:spcPts val="0"/>
              </a:spcBef>
            </a:pPr>
            <a:r>
              <a:rPr lang="en-US" dirty="0" smtClean="0"/>
              <a:t>100G connection to Internet2’s Innovation Platform</a:t>
            </a:r>
          </a:p>
          <a:p>
            <a:pPr>
              <a:spcBef>
                <a:spcPts val="0"/>
              </a:spcBef>
            </a:pPr>
            <a:r>
              <a:rPr lang="en-US" dirty="0" smtClean="0"/>
              <a:t>OU+OSU Shared Services initiative: leveraging </a:t>
            </a:r>
            <a:r>
              <a:rPr lang="en-US" dirty="0"/>
              <a:t>C2 investments to create enterprise IT collaborations both within and between the </a:t>
            </a:r>
            <a:r>
              <a:rPr lang="en-US" dirty="0" smtClean="0"/>
              <a:t>institutions.</a:t>
            </a:r>
            <a:endParaRPr lang="en-US" dirty="0"/>
          </a:p>
          <a:p>
            <a:pPr lvl="1">
              <a:spcBef>
                <a:spcPts val="0"/>
              </a:spcBef>
            </a:pPr>
            <a:r>
              <a:rPr lang="en-US" dirty="0" smtClean="0"/>
              <a:t>OU Virtual </a:t>
            </a:r>
            <a:r>
              <a:rPr lang="en-US" dirty="0"/>
              <a:t>data center – highly robust</a:t>
            </a:r>
          </a:p>
          <a:p>
            <a:pPr lvl="1">
              <a:spcBef>
                <a:spcPts val="0"/>
              </a:spcBef>
            </a:pPr>
            <a:r>
              <a:rPr lang="en-US" dirty="0"/>
              <a:t>Virtualized </a:t>
            </a:r>
            <a:r>
              <a:rPr lang="en-US" dirty="0" smtClean="0"/>
              <a:t>services</a:t>
            </a:r>
            <a:endParaRPr lang="en-US" dirty="0"/>
          </a:p>
          <a:p>
            <a:pPr lvl="1">
              <a:spcBef>
                <a:spcPts val="0"/>
              </a:spcBef>
            </a:pPr>
            <a:r>
              <a:rPr lang="en-US" dirty="0"/>
              <a:t>Substantial savings from shared infrastructure and shared purchasing vehicles.</a:t>
            </a:r>
          </a:p>
          <a:p>
            <a:pPr lvl="1">
              <a:spcBef>
                <a:spcPts val="0"/>
              </a:spcBef>
            </a:pPr>
            <a:r>
              <a:rPr lang="en-US" b="1" dirty="0"/>
              <a:t>NOT AT ALL FUNDED BY C2.</a:t>
            </a:r>
          </a:p>
          <a:p>
            <a:pPr lvl="1">
              <a:spcBef>
                <a:spcPts val="0"/>
              </a:spcBef>
            </a:pPr>
            <a:r>
              <a:rPr lang="en-US" dirty="0"/>
              <a:t>But, leverages C2 capabilities – if not for the C2, Shared Services would have had to make the exact same investments in the state ring</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extLst>
      <p:ext uri="{BB962C8B-B14F-4D97-AF65-F5344CB8AC3E}">
        <p14:creationId xmlns:p14="http://schemas.microsoft.com/office/powerpoint/2010/main" val="29021888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HPC (2008-12)</a:t>
            </a:r>
            <a:endParaRPr lang="en-US" dirty="0"/>
          </a:p>
        </p:txBody>
      </p:sp>
      <p:sp>
        <p:nvSpPr>
          <p:cNvPr id="3" name="Content Placeholder 2"/>
          <p:cNvSpPr>
            <a:spLocks noGrp="1"/>
          </p:cNvSpPr>
          <p:nvPr>
            <p:ph idx="1"/>
          </p:nvPr>
        </p:nvSpPr>
        <p:spPr/>
        <p:txBody>
          <a:bodyPr/>
          <a:lstStyle/>
          <a:p>
            <a:pPr marL="0" indent="0">
              <a:buNone/>
            </a:pPr>
            <a:r>
              <a:rPr lang="en-US" dirty="0" smtClean="0"/>
              <a:t>Just over 40 TFLOPs of HPC capacity across the state:</a:t>
            </a:r>
          </a:p>
          <a:p>
            <a:r>
              <a:rPr lang="en-US" dirty="0" smtClean="0"/>
              <a:t>OU: 34.5 TFLOPs (internally funded)</a:t>
            </a:r>
          </a:p>
          <a:p>
            <a:r>
              <a:rPr lang="en-US" dirty="0" smtClean="0"/>
              <a:t>OSU: 6.3 TFLOPs (internally funded)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Tree>
    <p:extLst>
      <p:ext uri="{BB962C8B-B14F-4D97-AF65-F5344CB8AC3E}">
        <p14:creationId xmlns:p14="http://schemas.microsoft.com/office/powerpoint/2010/main" val="88740129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Outreach, Training, </a:t>
            </a:r>
            <a:r>
              <a:rPr lang="en-US" dirty="0" err="1" smtClean="0"/>
              <a:t>etc</a:t>
            </a:r>
            <a:endParaRPr lang="en-US" dirty="0"/>
          </a:p>
        </p:txBody>
      </p:sp>
      <p:sp>
        <p:nvSpPr>
          <p:cNvPr id="3" name="Content Placeholder 2"/>
          <p:cNvSpPr>
            <a:spLocks noGrp="1"/>
          </p:cNvSpPr>
          <p:nvPr>
            <p:ph idx="1"/>
          </p:nvPr>
        </p:nvSpPr>
        <p:spPr/>
        <p:txBody>
          <a:bodyPr/>
          <a:lstStyle/>
          <a:p>
            <a:r>
              <a:rPr lang="en-US" dirty="0" smtClean="0"/>
              <a:t>Education</a:t>
            </a:r>
          </a:p>
          <a:p>
            <a:pPr lvl="1"/>
            <a:r>
              <a:rPr lang="en-US" dirty="0" smtClean="0"/>
              <a:t>Supercomputing in Plain English (</a:t>
            </a:r>
            <a:r>
              <a:rPr lang="en-US" dirty="0" err="1" smtClean="0"/>
              <a:t>SiPE</a:t>
            </a:r>
            <a:r>
              <a:rPr lang="en-US" dirty="0" smtClean="0"/>
              <a:t>)</a:t>
            </a:r>
          </a:p>
          <a:p>
            <a:r>
              <a:rPr lang="en-US" dirty="0" smtClean="0"/>
              <a:t>Outreach</a:t>
            </a:r>
          </a:p>
          <a:p>
            <a:pPr lvl="1"/>
            <a:r>
              <a:rPr lang="en-US" dirty="0" err="1" smtClean="0"/>
              <a:t>SiPE</a:t>
            </a:r>
            <a:r>
              <a:rPr lang="en-US" dirty="0" smtClean="0"/>
              <a:t> Overview Talk, </a:t>
            </a:r>
            <a:r>
              <a:rPr lang="en-US" dirty="0" err="1" smtClean="0"/>
              <a:t>Cyberinfrastructure</a:t>
            </a:r>
            <a:r>
              <a:rPr lang="en-US" dirty="0" smtClean="0"/>
              <a:t> tours</a:t>
            </a:r>
          </a:p>
          <a:p>
            <a:r>
              <a:rPr lang="en-US" dirty="0" smtClean="0"/>
              <a:t>Training</a:t>
            </a:r>
          </a:p>
          <a:p>
            <a:pPr lvl="1"/>
            <a:r>
              <a:rPr lang="en-US" dirty="0" smtClean="0"/>
              <a:t>Various technology trainings (run by vendors)</a:t>
            </a:r>
          </a:p>
          <a:p>
            <a:r>
              <a:rPr lang="en-US" dirty="0" smtClean="0"/>
              <a:t>Faculty/Staff Development</a:t>
            </a:r>
          </a:p>
          <a:p>
            <a:pPr lvl="1"/>
            <a:r>
              <a:rPr lang="en-US" dirty="0" smtClean="0"/>
              <a:t>Summer workshops</a:t>
            </a:r>
          </a:p>
          <a:p>
            <a:r>
              <a:rPr lang="en-US" dirty="0" smtClean="0"/>
              <a:t>Workforce Development</a:t>
            </a:r>
          </a:p>
          <a:p>
            <a:pPr lvl="1"/>
            <a:r>
              <a:rPr lang="en-US" dirty="0" smtClean="0"/>
              <a:t>Oklahoma IT Mentorship Program</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Tree>
    <p:extLst>
      <p:ext uri="{BB962C8B-B14F-4D97-AF65-F5344CB8AC3E}">
        <p14:creationId xmlns:p14="http://schemas.microsoft.com/office/powerpoint/2010/main" val="177087699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Supercomputing in Plain English</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b="1" dirty="0" smtClean="0"/>
              <a:t>FREE and OPEN TO ALL</a:t>
            </a:r>
          </a:p>
          <a:p>
            <a:pPr>
              <a:spcBef>
                <a:spcPts val="0"/>
              </a:spcBef>
            </a:pPr>
            <a:r>
              <a:rPr lang="en-US" dirty="0" smtClean="0"/>
              <a:t>Provided every other spring (most recently Spring 2013)</a:t>
            </a:r>
            <a:endParaRPr lang="en-US" u="sng" dirty="0" smtClean="0"/>
          </a:p>
          <a:p>
            <a:pPr>
              <a:spcBef>
                <a:spcPts val="0"/>
              </a:spcBef>
            </a:pPr>
            <a:r>
              <a:rPr lang="en-US" dirty="0" smtClean="0"/>
              <a:t>Available LIVE via videoconferencing</a:t>
            </a:r>
          </a:p>
          <a:p>
            <a:pPr>
              <a:spcBef>
                <a:spcPts val="0"/>
              </a:spcBef>
            </a:pPr>
            <a:r>
              <a:rPr lang="en-US" dirty="0" smtClean="0"/>
              <a:t>Topics</a:t>
            </a:r>
          </a:p>
          <a:p>
            <a:pPr marL="914400" lvl="1" indent="-457200">
              <a:spcBef>
                <a:spcPts val="0"/>
              </a:spcBef>
              <a:buClrTx/>
              <a:buSzPct val="100000"/>
              <a:buFont typeface="+mj-lt"/>
              <a:buAutoNum type="arabicPeriod"/>
            </a:pPr>
            <a:r>
              <a:rPr lang="en-US" sz="2000" dirty="0" smtClean="0"/>
              <a:t>Overview: What the Heck is Supercomputing?</a:t>
            </a:r>
          </a:p>
          <a:p>
            <a:pPr marL="914400" lvl="1" indent="-457200">
              <a:spcBef>
                <a:spcPts val="0"/>
              </a:spcBef>
              <a:buClrTx/>
              <a:buSzPct val="100000"/>
              <a:buFont typeface="+mj-lt"/>
              <a:buAutoNum type="arabicPeriod"/>
            </a:pPr>
            <a:r>
              <a:rPr lang="en-US" sz="2000" dirty="0" smtClean="0"/>
              <a:t>The Tyranny of the Storage Hierarchy</a:t>
            </a:r>
          </a:p>
          <a:p>
            <a:pPr marL="914400" lvl="1" indent="-457200">
              <a:spcBef>
                <a:spcPts val="0"/>
              </a:spcBef>
              <a:buClrTx/>
              <a:buSzPct val="100000"/>
              <a:buFont typeface="+mj-lt"/>
              <a:buAutoNum type="arabicPeriod"/>
            </a:pPr>
            <a:r>
              <a:rPr lang="en-US" sz="2000" dirty="0" smtClean="0"/>
              <a:t>Instruction Level Parallelism</a:t>
            </a:r>
          </a:p>
          <a:p>
            <a:pPr marL="914400" lvl="1" indent="-457200">
              <a:spcBef>
                <a:spcPts val="0"/>
              </a:spcBef>
              <a:buClrTx/>
              <a:buSzPct val="100000"/>
              <a:buFont typeface="+mj-lt"/>
              <a:buAutoNum type="arabicPeriod"/>
            </a:pPr>
            <a:r>
              <a:rPr lang="en-US" sz="2000" dirty="0" smtClean="0"/>
              <a:t>Stupid Compiler Tricks</a:t>
            </a:r>
          </a:p>
          <a:p>
            <a:pPr marL="914400" lvl="1" indent="-457200">
              <a:spcBef>
                <a:spcPts val="0"/>
              </a:spcBef>
              <a:buClrTx/>
              <a:buSzPct val="100000"/>
              <a:buFont typeface="+mj-lt"/>
              <a:buAutoNum type="arabicPeriod"/>
            </a:pPr>
            <a:r>
              <a:rPr lang="en-US" sz="2000" dirty="0" smtClean="0"/>
              <a:t>Shared Memory Multithreading</a:t>
            </a:r>
          </a:p>
          <a:p>
            <a:pPr marL="914400" lvl="1" indent="-457200">
              <a:spcBef>
                <a:spcPts val="0"/>
              </a:spcBef>
              <a:buClrTx/>
              <a:buSzPct val="100000"/>
              <a:buFont typeface="+mj-lt"/>
              <a:buAutoNum type="arabicPeriod"/>
            </a:pPr>
            <a:r>
              <a:rPr lang="en-US" sz="2000" dirty="0" smtClean="0"/>
              <a:t>Distributed Multiprocessing</a:t>
            </a:r>
          </a:p>
          <a:p>
            <a:pPr marL="914400" lvl="1" indent="-457200">
              <a:spcBef>
                <a:spcPts val="0"/>
              </a:spcBef>
              <a:buClrTx/>
              <a:buSzPct val="100000"/>
              <a:buFont typeface="+mj-lt"/>
              <a:buAutoNum type="arabicPeriod"/>
            </a:pPr>
            <a:r>
              <a:rPr lang="en-US" sz="2000" dirty="0" smtClean="0"/>
              <a:t>Application Types and Parallel Paradigms</a:t>
            </a:r>
          </a:p>
          <a:p>
            <a:pPr marL="914400" lvl="1" indent="-457200">
              <a:spcBef>
                <a:spcPts val="0"/>
              </a:spcBef>
              <a:buClrTx/>
              <a:buSzPct val="100000"/>
              <a:buFont typeface="+mj-lt"/>
              <a:buAutoNum type="arabicPeriod"/>
            </a:pPr>
            <a:r>
              <a:rPr lang="en-US" sz="2000" dirty="0" smtClean="0"/>
              <a:t>Multicore Madness</a:t>
            </a:r>
          </a:p>
          <a:p>
            <a:pPr marL="914400" lvl="1" indent="-457200">
              <a:spcBef>
                <a:spcPts val="0"/>
              </a:spcBef>
              <a:buClrTx/>
              <a:buSzPct val="100000"/>
              <a:buFont typeface="+mj-lt"/>
              <a:buAutoNum type="arabicPeriod"/>
            </a:pPr>
            <a:r>
              <a:rPr lang="en-US" sz="2000" dirty="0" smtClean="0"/>
              <a:t>High Throughput Computing</a:t>
            </a:r>
          </a:p>
          <a:p>
            <a:pPr marL="914400" lvl="1" indent="-457200">
              <a:spcBef>
                <a:spcPts val="0"/>
              </a:spcBef>
              <a:buClrTx/>
              <a:buSzPct val="100000"/>
              <a:buFont typeface="+mj-lt"/>
              <a:buAutoNum type="arabicPeriod"/>
            </a:pPr>
            <a:r>
              <a:rPr lang="en-US" sz="2000" dirty="0" smtClean="0"/>
              <a:t>GPGPU: Number Crunching in Your Graphics Card</a:t>
            </a:r>
          </a:p>
          <a:p>
            <a:pPr marL="914400" lvl="1" indent="-457200">
              <a:spcBef>
                <a:spcPts val="0"/>
              </a:spcBef>
              <a:buClrTx/>
              <a:buSzPct val="100000"/>
              <a:buFont typeface="+mj-lt"/>
              <a:buAutoNum type="arabicPeriod"/>
            </a:pPr>
            <a:r>
              <a:rPr lang="en-US" sz="2000" dirty="0" smtClean="0"/>
              <a:t>Grab Bag: Scientific Libraries, I/O Libraries, Visualization</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
        <p:nvSpPr>
          <p:cNvPr id="6" name="TextBox 5"/>
          <p:cNvSpPr txBox="1"/>
          <p:nvPr/>
        </p:nvSpPr>
        <p:spPr>
          <a:xfrm>
            <a:off x="4267200" y="2362200"/>
            <a:ext cx="4343400" cy="338554"/>
          </a:xfrm>
          <a:prstGeom prst="rect">
            <a:avLst/>
          </a:prstGeom>
          <a:noFill/>
        </p:spPr>
        <p:txBody>
          <a:bodyPr wrap="square" rtlCol="0">
            <a:spAutoFit/>
          </a:bodyPr>
          <a:lstStyle/>
          <a:p>
            <a:r>
              <a:rPr lang="en-US" sz="1600" dirty="0" smtClean="0">
                <a:latin typeface="Courier New" pitchFamily="49" charset="0"/>
                <a:cs typeface="Courier New" pitchFamily="49" charset="0"/>
                <a:hlinkClick r:id="rId3"/>
              </a:rPr>
              <a:t>http://www.oscer.ou.edu/education/</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52108304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SiPE</a:t>
            </a:r>
            <a:r>
              <a:rPr lang="en-US" dirty="0" smtClean="0"/>
              <a:t> Participants</a:t>
            </a:r>
            <a:endParaRPr lang="en-US" dirty="0"/>
          </a:p>
        </p:txBody>
      </p:sp>
      <p:sp>
        <p:nvSpPr>
          <p:cNvPr id="3" name="Content Placeholder 2"/>
          <p:cNvSpPr>
            <a:spLocks noGrp="1"/>
          </p:cNvSpPr>
          <p:nvPr>
            <p:ph idx="1"/>
          </p:nvPr>
        </p:nvSpPr>
        <p:spPr/>
        <p:txBody>
          <a:bodyPr/>
          <a:lstStyle/>
          <a:p>
            <a:pPr>
              <a:spcBef>
                <a:spcPts val="0"/>
              </a:spcBef>
            </a:pPr>
            <a:r>
              <a:rPr lang="en-US" dirty="0" smtClean="0"/>
              <a:t>248 institutions, firms, agencies and organizations in         47 US states &amp; territories and 10 other countries</a:t>
            </a:r>
          </a:p>
          <a:p>
            <a:pPr lvl="1">
              <a:spcBef>
                <a:spcPts val="0"/>
              </a:spcBef>
            </a:pPr>
            <a:r>
              <a:rPr lang="en-US" dirty="0" smtClean="0"/>
              <a:t>Academic: 178 institutions in 46 US states &amp; territories and 6 other countries</a:t>
            </a:r>
          </a:p>
          <a:p>
            <a:pPr lvl="2">
              <a:spcBef>
                <a:spcPts val="0"/>
              </a:spcBef>
            </a:pPr>
            <a:r>
              <a:rPr lang="en-US" dirty="0" smtClean="0"/>
              <a:t>69 institutions in 23 </a:t>
            </a:r>
            <a:r>
              <a:rPr lang="en-US" dirty="0" err="1" smtClean="0"/>
              <a:t>EPSCoR</a:t>
            </a:r>
            <a:r>
              <a:rPr lang="en-US" dirty="0" smtClean="0"/>
              <a:t> jurisdictions</a:t>
            </a:r>
          </a:p>
          <a:p>
            <a:pPr lvl="3">
              <a:spcBef>
                <a:spcPts val="0"/>
              </a:spcBef>
            </a:pPr>
            <a:r>
              <a:rPr lang="en-US" dirty="0" smtClean="0"/>
              <a:t>15 institutions in Oklahoma</a:t>
            </a:r>
          </a:p>
          <a:p>
            <a:pPr lvl="1">
              <a:spcBef>
                <a:spcPts val="0"/>
              </a:spcBef>
            </a:pPr>
            <a:r>
              <a:rPr lang="en-US" dirty="0" smtClean="0"/>
              <a:t>Industry: 26 firms in the US and 1 other country</a:t>
            </a:r>
          </a:p>
          <a:p>
            <a:pPr lvl="1">
              <a:spcBef>
                <a:spcPts val="0"/>
              </a:spcBef>
            </a:pPr>
            <a:r>
              <a:rPr lang="en-US" dirty="0" smtClean="0"/>
              <a:t>Government: 29 – US federal and state plus 4 other countries</a:t>
            </a:r>
            <a:endParaRPr lang="en-US" dirty="0"/>
          </a:p>
          <a:p>
            <a:pPr lvl="1">
              <a:spcBef>
                <a:spcPts val="0"/>
              </a:spcBef>
            </a:pPr>
            <a:r>
              <a:rPr lang="en-US" dirty="0" smtClean="0"/>
              <a:t>Non-Governmental: 15 (US and 1 other country)</a:t>
            </a:r>
          </a:p>
          <a:p>
            <a:pPr>
              <a:spcBef>
                <a:spcPts val="0"/>
              </a:spcBef>
            </a:pPr>
            <a:r>
              <a:rPr lang="en-US" dirty="0" smtClean="0"/>
              <a:t>Missing US states &amp; territories</a:t>
            </a:r>
          </a:p>
          <a:p>
            <a:pPr lvl="1">
              <a:spcBef>
                <a:spcPts val="0"/>
              </a:spcBef>
            </a:pPr>
            <a:r>
              <a:rPr lang="en-US" dirty="0" err="1" smtClean="0"/>
              <a:t>EPSCoR</a:t>
            </a:r>
            <a:r>
              <a:rPr lang="en-US" dirty="0" smtClean="0"/>
              <a:t> states: MT, NH, RI, VT, WY</a:t>
            </a:r>
          </a:p>
          <a:p>
            <a:pPr lvl="1">
              <a:spcBef>
                <a:spcPts val="0"/>
              </a:spcBef>
            </a:pPr>
            <a:r>
              <a:rPr lang="en-US" dirty="0" err="1" smtClean="0"/>
              <a:t>EPSCoR</a:t>
            </a:r>
            <a:r>
              <a:rPr lang="en-US" dirty="0" smtClean="0"/>
              <a:t> territories: US Virgin Islands, Guam (no PhD-granting)</a:t>
            </a:r>
          </a:p>
          <a:p>
            <a:pPr lvl="1">
              <a:spcBef>
                <a:spcPts val="0"/>
              </a:spcBef>
            </a:pPr>
            <a:r>
              <a:rPr lang="en-US" dirty="0" smtClean="0"/>
              <a:t>Other territories: American Samoa, Northern Marianas Islands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378269222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11" name="Slide Number Placeholder 5"/>
          <p:cNvSpPr>
            <a:spLocks noGrp="1"/>
          </p:cNvSpPr>
          <p:nvPr>
            <p:ph type="sldNum" sz="quarter" idx="11"/>
          </p:nvPr>
        </p:nvSpPr>
        <p:spPr/>
        <p:txBody>
          <a:bodyPr/>
          <a:lstStyle/>
          <a:p>
            <a:fld id="{AE767BE4-AF4D-4F3E-8268-D80315092045}" type="slidenum">
              <a:rPr lang="en-US"/>
              <a:pPr/>
              <a:t>66</a:t>
            </a:fld>
            <a:endParaRPr lang="en-US"/>
          </a:p>
        </p:txBody>
      </p:sp>
      <p:sp>
        <p:nvSpPr>
          <p:cNvPr id="812034" name="Rectangle 2"/>
          <p:cNvSpPr>
            <a:spLocks noGrp="1" noChangeArrowheads="1"/>
          </p:cNvSpPr>
          <p:nvPr>
            <p:ph type="title"/>
          </p:nvPr>
        </p:nvSpPr>
        <p:spPr/>
        <p:txBody>
          <a:bodyPr/>
          <a:lstStyle/>
          <a:p>
            <a:r>
              <a:rPr lang="en-US" dirty="0" smtClean="0"/>
              <a:t>Outreach: </a:t>
            </a:r>
            <a:r>
              <a:rPr lang="en-US" dirty="0"/>
              <a:t>Presentations &amp; Tours</a:t>
            </a:r>
          </a:p>
        </p:txBody>
      </p:sp>
      <p:sp>
        <p:nvSpPr>
          <p:cNvPr id="812035" name="Rectangle 3"/>
          <p:cNvSpPr>
            <a:spLocks noGrp="1" noChangeArrowheads="1"/>
          </p:cNvSpPr>
          <p:nvPr>
            <p:ph type="body" sz="half" idx="1"/>
          </p:nvPr>
        </p:nvSpPr>
        <p:spPr>
          <a:xfrm>
            <a:off x="457200" y="1270000"/>
            <a:ext cx="4191000" cy="4724400"/>
          </a:xfrm>
        </p:spPr>
        <p:txBody>
          <a:bodyPr/>
          <a:lstStyle/>
          <a:p>
            <a:pPr>
              <a:lnSpc>
                <a:spcPct val="70000"/>
              </a:lnSpc>
            </a:pPr>
            <a:r>
              <a:rPr lang="en-US" sz="900" dirty="0"/>
              <a:t>Courses at OU</a:t>
            </a:r>
          </a:p>
          <a:p>
            <a:pPr lvl="1">
              <a:lnSpc>
                <a:spcPct val="80000"/>
              </a:lnSpc>
              <a:buClrTx/>
              <a:buSzPct val="100000"/>
              <a:buFont typeface="+mj-lt"/>
              <a:buAutoNum type="arabicPeriod"/>
            </a:pPr>
            <a:r>
              <a:rPr lang="en-US" sz="900" dirty="0" err="1"/>
              <a:t>Chem</a:t>
            </a:r>
            <a:r>
              <a:rPr lang="en-US" sz="900" dirty="0"/>
              <a:t> </a:t>
            </a:r>
            <a:r>
              <a:rPr lang="en-US" sz="900" dirty="0" err="1"/>
              <a:t>Engr</a:t>
            </a:r>
            <a:r>
              <a:rPr lang="en-US" sz="900" dirty="0"/>
              <a:t>: Industrial &amp; Environmental Transport Processes (D. </a:t>
            </a:r>
            <a:r>
              <a:rPr lang="en-US" sz="900" dirty="0" err="1"/>
              <a:t>Papavassiliou</a:t>
            </a:r>
            <a:r>
              <a:rPr lang="en-US" sz="900" dirty="0"/>
              <a:t>)</a:t>
            </a:r>
          </a:p>
          <a:p>
            <a:pPr lvl="1">
              <a:lnSpc>
                <a:spcPct val="80000"/>
              </a:lnSpc>
              <a:buClrTx/>
              <a:buSzPct val="100000"/>
              <a:buFont typeface="+mj-lt"/>
              <a:buAutoNum type="arabicPeriod"/>
            </a:pPr>
            <a:r>
              <a:rPr lang="en-US" sz="900" dirty="0"/>
              <a:t>Engineering Numerical Methods (U. </a:t>
            </a:r>
            <a:r>
              <a:rPr lang="en-US" sz="900" dirty="0" err="1"/>
              <a:t>Nollert</a:t>
            </a:r>
            <a:r>
              <a:rPr lang="en-US" sz="900" dirty="0"/>
              <a:t>)</a:t>
            </a:r>
          </a:p>
          <a:p>
            <a:pPr lvl="1">
              <a:lnSpc>
                <a:spcPct val="80000"/>
              </a:lnSpc>
              <a:buClrTx/>
              <a:buSzPct val="100000"/>
              <a:buFont typeface="+mj-lt"/>
              <a:buAutoNum type="arabicPeriod"/>
            </a:pPr>
            <a:r>
              <a:rPr lang="en-US" sz="900" dirty="0"/>
              <a:t>Math: Advanced Numerical Methods (R. </a:t>
            </a:r>
            <a:r>
              <a:rPr lang="en-US" sz="900" dirty="0" err="1"/>
              <a:t>Landes</a:t>
            </a:r>
            <a:r>
              <a:rPr lang="en-US" sz="900" dirty="0"/>
              <a:t>)</a:t>
            </a:r>
          </a:p>
          <a:p>
            <a:pPr lvl="1">
              <a:lnSpc>
                <a:spcPct val="80000"/>
              </a:lnSpc>
              <a:buClrTx/>
              <a:buSzPct val="100000"/>
              <a:buFont typeface="+mj-lt"/>
              <a:buAutoNum type="arabicPeriod"/>
            </a:pPr>
            <a:r>
              <a:rPr lang="en-US" sz="900" dirty="0"/>
              <a:t>Electrical </a:t>
            </a:r>
            <a:r>
              <a:rPr lang="en-US" sz="900" dirty="0" err="1"/>
              <a:t>Engr</a:t>
            </a:r>
            <a:r>
              <a:rPr lang="en-US" sz="900" dirty="0"/>
              <a:t>: Computational Bioengineering (T. Ibrahim</a:t>
            </a:r>
            <a:r>
              <a:rPr lang="en-US" sz="900" dirty="0" smtClean="0"/>
              <a:t>)</a:t>
            </a:r>
          </a:p>
          <a:p>
            <a:pPr>
              <a:lnSpc>
                <a:spcPct val="80000"/>
              </a:lnSpc>
            </a:pPr>
            <a:r>
              <a:rPr lang="en-US" sz="900" dirty="0" smtClean="0"/>
              <a:t>Research </a:t>
            </a:r>
            <a:r>
              <a:rPr lang="en-US" sz="900" dirty="0"/>
              <a:t>Experience for Undergraduates at OU</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Metrology REU (T. Reed Rhoads)</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Human Technology Interaction Center REU (R. </a:t>
            </a:r>
            <a:r>
              <a:rPr lang="en-US" sz="900" dirty="0" err="1"/>
              <a:t>Shehab</a:t>
            </a:r>
            <a:r>
              <a:rPr lang="en-US" sz="900" dirty="0"/>
              <a:t>)</a:t>
            </a:r>
          </a:p>
          <a:p>
            <a:pPr lvl="1">
              <a:lnSpc>
                <a:spcPct val="70000"/>
              </a:lnSpc>
              <a:buClrTx/>
              <a:buSzPct val="100000"/>
              <a:buFont typeface="+mj-lt"/>
              <a:buAutoNum type="arabicPeriod"/>
            </a:pPr>
            <a:r>
              <a:rPr lang="en-US" sz="900" dirty="0"/>
              <a:t>Meteorology REU (D. </a:t>
            </a:r>
            <a:r>
              <a:rPr lang="en-US" sz="900" dirty="0" err="1"/>
              <a:t>Zaras</a:t>
            </a:r>
            <a:r>
              <a:rPr lang="en-US" sz="900" dirty="0"/>
              <a:t>)</a:t>
            </a:r>
          </a:p>
          <a:p>
            <a:pPr>
              <a:lnSpc>
                <a:spcPct val="80000"/>
              </a:lnSpc>
            </a:pPr>
            <a:r>
              <a:rPr lang="en-US" sz="900" dirty="0"/>
              <a:t>External</a:t>
            </a:r>
          </a:p>
          <a:p>
            <a:pPr lvl="1">
              <a:lnSpc>
                <a:spcPct val="80000"/>
              </a:lnSpc>
              <a:buClrTx/>
              <a:buSzPct val="100000"/>
              <a:buFont typeface="+mj-lt"/>
              <a:buAutoNum type="arabicPeriod"/>
            </a:pPr>
            <a:r>
              <a:rPr lang="en-US" sz="900" dirty="0"/>
              <a:t>American Society of Mechanical Engineers, OKC </a:t>
            </a:r>
            <a:r>
              <a:rPr lang="en-US" sz="900" dirty="0" smtClean="0"/>
              <a:t>Chapter</a:t>
            </a:r>
          </a:p>
          <a:p>
            <a:pPr lvl="1">
              <a:lnSpc>
                <a:spcPct val="80000"/>
              </a:lnSpc>
              <a:buClrTx/>
              <a:buSzPct val="100000"/>
              <a:buFont typeface="+mj-lt"/>
              <a:buAutoNum type="arabicPeriod"/>
            </a:pPr>
            <a:r>
              <a:rPr lang="en-US" sz="900" dirty="0" smtClean="0"/>
              <a:t>Engineering Club of Oklahoma City</a:t>
            </a:r>
          </a:p>
          <a:p>
            <a:pPr lvl="1">
              <a:lnSpc>
                <a:spcPct val="80000"/>
              </a:lnSpc>
              <a:buClrTx/>
              <a:buSzPct val="100000"/>
              <a:buFont typeface="+mj-lt"/>
              <a:buAutoNum type="arabicPeriod"/>
            </a:pPr>
            <a:r>
              <a:rPr lang="en-US" sz="900" dirty="0" smtClean="0"/>
              <a:t>Association for Computing Machinery (ACM) Special Interest Group on Computer Science Education (SIGCSE) 2010</a:t>
            </a:r>
            <a:endParaRPr lang="en-US" sz="900" dirty="0"/>
          </a:p>
          <a:p>
            <a:pPr lvl="1">
              <a:lnSpc>
                <a:spcPct val="70000"/>
              </a:lnSpc>
              <a:buClrTx/>
              <a:buSzPct val="100000"/>
              <a:buFont typeface="+mj-lt"/>
              <a:buAutoNum type="arabicPeriod"/>
            </a:pPr>
            <a:r>
              <a:rPr lang="en-US" sz="900" dirty="0" smtClean="0"/>
              <a:t>Oklahoma </a:t>
            </a:r>
            <a:r>
              <a:rPr lang="en-US" sz="900" dirty="0"/>
              <a:t>State Chamber of Commerce</a:t>
            </a:r>
          </a:p>
          <a:p>
            <a:pPr lvl="1">
              <a:lnSpc>
                <a:spcPct val="80000"/>
              </a:lnSpc>
              <a:buClrTx/>
              <a:buSzPct val="100000"/>
              <a:buFont typeface="+mj-lt"/>
              <a:buAutoNum type="arabicPeriod"/>
            </a:pPr>
            <a:r>
              <a:rPr lang="en-US" sz="900" dirty="0" smtClean="0"/>
              <a:t>National </a:t>
            </a:r>
            <a:r>
              <a:rPr lang="en-US" sz="900" dirty="0"/>
              <a:t>Educational Computing Conference 2006 (virtual tour via videoconference)</a:t>
            </a:r>
          </a:p>
          <a:p>
            <a:pPr lvl="1">
              <a:lnSpc>
                <a:spcPct val="70000"/>
              </a:lnSpc>
              <a:buClrTx/>
              <a:buSzPct val="100000"/>
              <a:buFont typeface="+mj-lt"/>
              <a:buAutoNum type="arabicPeriod"/>
            </a:pPr>
            <a:r>
              <a:rPr lang="en-US" sz="900" dirty="0" smtClean="0"/>
              <a:t>Norman </a:t>
            </a:r>
            <a:r>
              <a:rPr lang="en-US" sz="900" dirty="0"/>
              <a:t>(OK) Lions Club</a:t>
            </a:r>
          </a:p>
          <a:p>
            <a:pPr lvl="1">
              <a:lnSpc>
                <a:spcPct val="80000"/>
              </a:lnSpc>
              <a:buClrTx/>
              <a:buSzPct val="100000"/>
              <a:buFont typeface="+mj-lt"/>
              <a:buAutoNum type="arabicPeriod"/>
            </a:pPr>
            <a:r>
              <a:rPr lang="en-US" sz="900" dirty="0" smtClean="0"/>
              <a:t>Society </a:t>
            </a:r>
            <a:r>
              <a:rPr lang="en-US" sz="900" dirty="0"/>
              <a:t>for Information Technology &amp; Teacher Education conference </a:t>
            </a:r>
            <a:r>
              <a:rPr lang="en-US" sz="900" dirty="0" smtClean="0"/>
              <a:t>2008, 2009, 2010</a:t>
            </a:r>
            <a:endParaRPr lang="en-US" sz="900" dirty="0"/>
          </a:p>
          <a:p>
            <a:pPr lvl="1">
              <a:lnSpc>
                <a:spcPct val="80000"/>
              </a:lnSpc>
              <a:buClrTx/>
              <a:buSzPct val="100000"/>
              <a:buFont typeface="+mj-lt"/>
              <a:buAutoNum type="arabicPeriod"/>
            </a:pPr>
            <a:r>
              <a:rPr lang="en-US" sz="900" dirty="0" smtClean="0"/>
              <a:t>Acxiom </a:t>
            </a:r>
            <a:r>
              <a:rPr lang="en-US" sz="900" dirty="0"/>
              <a:t>Conference on Applied Research in Information Technology 2008</a:t>
            </a:r>
          </a:p>
          <a:p>
            <a:pPr lvl="1">
              <a:lnSpc>
                <a:spcPct val="70000"/>
              </a:lnSpc>
              <a:buClrTx/>
              <a:buSzPct val="100000"/>
              <a:buFont typeface="+mj-lt"/>
              <a:buAutoNum type="arabicPeriod"/>
            </a:pPr>
            <a:r>
              <a:rPr lang="en-US" sz="900" dirty="0" smtClean="0"/>
              <a:t>Shawnee </a:t>
            </a:r>
            <a:r>
              <a:rPr lang="en-US" sz="900" dirty="0"/>
              <a:t>(OK) Lions </a:t>
            </a:r>
            <a:r>
              <a:rPr lang="en-US" sz="900" dirty="0" smtClean="0"/>
              <a:t>Club</a:t>
            </a:r>
          </a:p>
          <a:p>
            <a:pPr lvl="1">
              <a:lnSpc>
                <a:spcPct val="80000"/>
              </a:lnSpc>
              <a:buClrTx/>
              <a:buSzPct val="100000"/>
              <a:buFont typeface="+mj-lt"/>
              <a:buAutoNum type="arabicPeriod"/>
            </a:pPr>
            <a:r>
              <a:rPr lang="en-US" sz="900" dirty="0" smtClean="0"/>
              <a:t>Oklahoma Louis Stokes Alliance for Minority Participation (@ OSU) 2010 (Keynote)</a:t>
            </a:r>
          </a:p>
          <a:p>
            <a:pPr lvl="1">
              <a:lnSpc>
                <a:spcPct val="80000"/>
              </a:lnSpc>
              <a:buClrTx/>
              <a:buSzPct val="100000"/>
              <a:buFont typeface="+mj-lt"/>
              <a:buAutoNum type="arabicPeriod"/>
            </a:pPr>
            <a:r>
              <a:rPr lang="en-US" sz="900" dirty="0" smtClean="0"/>
              <a:t>Norman (OK) Science Café</a:t>
            </a:r>
          </a:p>
          <a:p>
            <a:pPr lvl="1">
              <a:lnSpc>
                <a:spcPct val="80000"/>
              </a:lnSpc>
              <a:buClrTx/>
              <a:buSzPct val="100000"/>
              <a:buFont typeface="+mj-lt"/>
              <a:buAutoNum type="arabicPeriod"/>
            </a:pPr>
            <a:r>
              <a:rPr lang="en-US" sz="900" dirty="0" smtClean="0"/>
              <a:t>Tech Forum Texas 2010</a:t>
            </a:r>
          </a:p>
          <a:p>
            <a:pPr lvl="1">
              <a:lnSpc>
                <a:spcPct val="80000"/>
              </a:lnSpc>
              <a:buClrTx/>
              <a:buSzPct val="100000"/>
              <a:buFont typeface="+mj-lt"/>
              <a:buAutoNum type="arabicPeriod"/>
            </a:pPr>
            <a:r>
              <a:rPr lang="en-US" sz="900" dirty="0" smtClean="0"/>
              <a:t>Texas Computer Education Association 2011</a:t>
            </a:r>
          </a:p>
          <a:p>
            <a:pPr lvl="1">
              <a:lnSpc>
                <a:spcPct val="80000"/>
              </a:lnSpc>
              <a:buClrTx/>
              <a:buSzPct val="100000"/>
              <a:buFont typeface="+mj-lt"/>
              <a:buAutoNum type="arabicPeriod"/>
            </a:pPr>
            <a:r>
              <a:rPr lang="en-US" sz="900" dirty="0" smtClean="0"/>
              <a:t>Tinker Air Force Base</a:t>
            </a:r>
          </a:p>
          <a:p>
            <a:pPr lvl="1">
              <a:lnSpc>
                <a:spcPct val="80000"/>
              </a:lnSpc>
              <a:buClrTx/>
              <a:buSzPct val="100000"/>
              <a:buFont typeface="+mj-lt"/>
              <a:buAutoNum type="arabicPeriod"/>
            </a:pPr>
            <a:r>
              <a:rPr lang="en-US" sz="900" dirty="0" smtClean="0"/>
              <a:t>Consortium for School Networking 2011</a:t>
            </a:r>
          </a:p>
          <a:p>
            <a:pPr lvl="1">
              <a:lnSpc>
                <a:spcPct val="80000"/>
              </a:lnSpc>
              <a:buClrTx/>
              <a:buSzPct val="100000"/>
              <a:buFont typeface="+mj-lt"/>
              <a:buAutoNum type="arabicPeriod"/>
            </a:pPr>
            <a:r>
              <a:rPr lang="en-US" sz="900" dirty="0" smtClean="0"/>
              <a:t>Consortium for Computing Sciences in Colleges 2011 (Keynote)</a:t>
            </a:r>
          </a:p>
          <a:p>
            <a:pPr lvl="1">
              <a:lnSpc>
                <a:spcPct val="80000"/>
              </a:lnSpc>
              <a:buClrTx/>
              <a:buSzPct val="100000"/>
              <a:buFont typeface="+mj-lt"/>
              <a:buAutoNum type="arabicPeriod"/>
            </a:pPr>
            <a:r>
              <a:rPr lang="en-US" sz="900" dirty="0" smtClean="0"/>
              <a:t>SC07-13</a:t>
            </a:r>
          </a:p>
          <a:p>
            <a:pPr lvl="1">
              <a:lnSpc>
                <a:spcPct val="80000"/>
              </a:lnSpc>
              <a:buClrTx/>
              <a:buSzPct val="100000"/>
              <a:buFont typeface="+mj-lt"/>
              <a:buAutoNum type="arabicPeriod"/>
            </a:pPr>
            <a:endParaRPr lang="en-US" sz="900" dirty="0" smtClean="0"/>
          </a:p>
        </p:txBody>
      </p:sp>
      <p:sp>
        <p:nvSpPr>
          <p:cNvPr id="812036" name="Rectangle 4"/>
          <p:cNvSpPr>
            <a:spLocks noGrp="1" noChangeArrowheads="1"/>
          </p:cNvSpPr>
          <p:nvPr>
            <p:ph type="body" sz="half" idx="2"/>
          </p:nvPr>
        </p:nvSpPr>
        <p:spPr>
          <a:xfrm>
            <a:off x="4343400" y="1219200"/>
            <a:ext cx="4495800" cy="5257800"/>
          </a:xfrm>
        </p:spPr>
        <p:txBody>
          <a:bodyPr/>
          <a:lstStyle/>
          <a:p>
            <a:pPr>
              <a:lnSpc>
                <a:spcPct val="70000"/>
              </a:lnSpc>
            </a:pPr>
            <a:r>
              <a:rPr lang="en-US" sz="900" dirty="0"/>
              <a:t>Other Universities</a:t>
            </a:r>
          </a:p>
          <a:p>
            <a:pPr lvl="1">
              <a:lnSpc>
                <a:spcPct val="60000"/>
              </a:lnSpc>
              <a:buClr>
                <a:schemeClr val="tx1"/>
              </a:buClr>
              <a:buSzTx/>
              <a:buFont typeface="Wingdings" pitchFamily="2" charset="2"/>
              <a:buAutoNum type="arabicPeriod"/>
            </a:pPr>
            <a:r>
              <a:rPr lang="en-US" sz="900" dirty="0"/>
              <a:t> SUNY Binghamton (NY)</a:t>
            </a:r>
          </a:p>
          <a:p>
            <a:pPr lvl="1">
              <a:lnSpc>
                <a:spcPct val="70000"/>
              </a:lnSpc>
              <a:buClr>
                <a:schemeClr val="tx1"/>
              </a:buClr>
              <a:buSzTx/>
              <a:buFont typeface="Wingdings" pitchFamily="2" charset="2"/>
              <a:buAutoNum type="arabicPeriod"/>
            </a:pPr>
            <a:r>
              <a:rPr lang="en-US" sz="900" dirty="0"/>
              <a:t> Bradley University (IL)</a:t>
            </a:r>
          </a:p>
          <a:p>
            <a:pPr lvl="1">
              <a:lnSpc>
                <a:spcPct val="60000"/>
              </a:lnSpc>
              <a:buClr>
                <a:schemeClr val="tx1"/>
              </a:buClr>
              <a:buSzTx/>
              <a:buFont typeface="Wingdings" pitchFamily="2" charset="2"/>
              <a:buAutoNum type="arabicPeriod"/>
            </a:pPr>
            <a:r>
              <a:rPr lang="en-US" sz="900" dirty="0"/>
              <a:t> Cameron University (OK</a:t>
            </a:r>
            <a:r>
              <a:rPr lang="en-US" sz="900" dirty="0" smtClean="0"/>
              <a:t>)</a:t>
            </a:r>
          </a:p>
          <a:p>
            <a:pPr lvl="1">
              <a:lnSpc>
                <a:spcPct val="60000"/>
              </a:lnSpc>
              <a:buClr>
                <a:schemeClr val="tx1"/>
              </a:buClr>
              <a:buSzTx/>
              <a:buFont typeface="Wingdings" pitchFamily="2" charset="2"/>
              <a:buAutoNum type="arabicPeriod"/>
            </a:pPr>
            <a:r>
              <a:rPr lang="en-US" sz="900" dirty="0" smtClean="0"/>
              <a:t> The Citadel (SC)</a:t>
            </a:r>
          </a:p>
          <a:p>
            <a:pPr lvl="1">
              <a:lnSpc>
                <a:spcPct val="60000"/>
              </a:lnSpc>
              <a:buClr>
                <a:schemeClr val="tx1"/>
              </a:buClr>
              <a:buSzTx/>
              <a:buFont typeface="Wingdings" pitchFamily="2" charset="2"/>
              <a:buAutoNum type="arabicPeriod"/>
            </a:pPr>
            <a:r>
              <a:rPr lang="en-US" sz="900" dirty="0" smtClean="0"/>
              <a:t> College of the Muscogee Nation (OK)     </a:t>
            </a:r>
          </a:p>
          <a:p>
            <a:pPr lvl="1">
              <a:lnSpc>
                <a:spcPct val="60000"/>
              </a:lnSpc>
              <a:buClr>
                <a:schemeClr val="tx1"/>
              </a:buClr>
              <a:buSzTx/>
              <a:buFont typeface="Wingdings" pitchFamily="2" charset="2"/>
              <a:buAutoNum type="arabicPeriod"/>
            </a:pPr>
            <a:r>
              <a:rPr lang="en-US" sz="900" dirty="0" smtClean="0"/>
              <a:t> Comanche Nation College (OK)                                                                                                                                                              </a:t>
            </a:r>
            <a:endParaRPr lang="en-US" sz="900" dirty="0"/>
          </a:p>
          <a:p>
            <a:pPr lvl="1">
              <a:lnSpc>
                <a:spcPct val="60000"/>
              </a:lnSpc>
              <a:buClr>
                <a:schemeClr val="tx1"/>
              </a:buClr>
              <a:buSzTx/>
              <a:buFont typeface="Wingdings" pitchFamily="2" charset="2"/>
              <a:buAutoNum type="arabicPeriod"/>
            </a:pPr>
            <a:r>
              <a:rPr lang="en-US" sz="900" dirty="0"/>
              <a:t> </a:t>
            </a:r>
            <a:r>
              <a:rPr lang="en-US" sz="900" dirty="0" err="1"/>
              <a:t>DeVry</a:t>
            </a:r>
            <a:r>
              <a:rPr lang="en-US" sz="900" dirty="0"/>
              <a:t> University (OK)</a:t>
            </a:r>
          </a:p>
          <a:p>
            <a:pPr lvl="1">
              <a:lnSpc>
                <a:spcPct val="60000"/>
              </a:lnSpc>
              <a:buClr>
                <a:schemeClr val="tx1"/>
              </a:buClr>
              <a:buSzTx/>
              <a:buFont typeface="Wingdings" pitchFamily="2" charset="2"/>
              <a:buAutoNum type="arabicPeriod"/>
            </a:pPr>
            <a:r>
              <a:rPr lang="en-US" sz="900" dirty="0"/>
              <a:t> East Central University (OK</a:t>
            </a:r>
            <a:r>
              <a:rPr lang="en-US" sz="900" dirty="0" smtClean="0"/>
              <a:t>)</a:t>
            </a:r>
            <a:endParaRPr lang="en-US" sz="900" dirty="0"/>
          </a:p>
          <a:p>
            <a:pPr lvl="1">
              <a:lnSpc>
                <a:spcPct val="60000"/>
              </a:lnSpc>
              <a:buClr>
                <a:schemeClr val="tx1"/>
              </a:buClr>
              <a:buSzTx/>
              <a:buFont typeface="Wingdings" pitchFamily="2" charset="2"/>
              <a:buAutoNum type="arabicPeriod"/>
            </a:pPr>
            <a:r>
              <a:rPr lang="en-US" sz="900" dirty="0"/>
              <a:t> El Bosque University </a:t>
            </a:r>
            <a:r>
              <a:rPr lang="en-US" sz="900" dirty="0" smtClean="0"/>
              <a:t>(Bogota Colombia</a:t>
            </a:r>
            <a:r>
              <a:rPr lang="en-US" sz="900" dirty="0"/>
              <a:t>)</a:t>
            </a:r>
          </a:p>
          <a:p>
            <a:pPr lvl="1">
              <a:lnSpc>
                <a:spcPct val="70000"/>
              </a:lnSpc>
              <a:buClr>
                <a:schemeClr val="tx1"/>
              </a:buClr>
              <a:buSzTx/>
              <a:buFont typeface="Wingdings" pitchFamily="2" charset="2"/>
              <a:buAutoNum type="arabicPeriod"/>
            </a:pPr>
            <a:r>
              <a:rPr lang="en-US" sz="900" dirty="0"/>
              <a:t> Southwestern University (TX)</a:t>
            </a:r>
          </a:p>
          <a:p>
            <a:pPr lvl="1">
              <a:lnSpc>
                <a:spcPct val="70000"/>
              </a:lnSpc>
              <a:buClr>
                <a:schemeClr val="tx1"/>
              </a:buClr>
              <a:buSzTx/>
              <a:buFont typeface="Wingdings" pitchFamily="2" charset="2"/>
              <a:buAutoNum type="arabicPeriod"/>
            </a:pPr>
            <a:r>
              <a:rPr lang="en-US" sz="900" dirty="0"/>
              <a:t> </a:t>
            </a:r>
            <a:r>
              <a:rPr lang="en-US" sz="900" dirty="0" smtClean="0"/>
              <a:t>Langston </a:t>
            </a:r>
            <a:r>
              <a:rPr lang="en-US" sz="900" dirty="0"/>
              <a:t>University (OK)</a:t>
            </a:r>
          </a:p>
          <a:p>
            <a:pPr lvl="1">
              <a:lnSpc>
                <a:spcPct val="60000"/>
              </a:lnSpc>
              <a:buClr>
                <a:schemeClr val="tx1"/>
              </a:buClr>
              <a:buSzTx/>
              <a:buFont typeface="Wingdings" pitchFamily="2" charset="2"/>
              <a:buAutoNum type="arabicPeriod"/>
            </a:pPr>
            <a:r>
              <a:rPr lang="en-US" sz="900" dirty="0"/>
              <a:t> Louisiana State University</a:t>
            </a:r>
          </a:p>
          <a:p>
            <a:pPr lvl="1">
              <a:lnSpc>
                <a:spcPct val="60000"/>
              </a:lnSpc>
              <a:buClr>
                <a:schemeClr val="tx1"/>
              </a:buClr>
              <a:buSzTx/>
              <a:buFont typeface="Wingdings" pitchFamily="2" charset="2"/>
              <a:buAutoNum type="arabicPeriod"/>
            </a:pPr>
            <a:r>
              <a:rPr lang="en-US" sz="900" dirty="0"/>
              <a:t> Midwestern State University (TX)</a:t>
            </a:r>
          </a:p>
          <a:p>
            <a:pPr lvl="1">
              <a:lnSpc>
                <a:spcPct val="60000"/>
              </a:lnSpc>
              <a:buClr>
                <a:schemeClr val="tx1"/>
              </a:buClr>
              <a:buSzTx/>
              <a:buFont typeface="Wingdings" pitchFamily="2" charset="2"/>
              <a:buAutoNum type="arabicPeriod"/>
            </a:pPr>
            <a:r>
              <a:rPr lang="en-US" sz="900" dirty="0"/>
              <a:t> </a:t>
            </a:r>
            <a:r>
              <a:rPr lang="en-US" sz="900" dirty="0" smtClean="0"/>
              <a:t>Northeastern </a:t>
            </a:r>
            <a:r>
              <a:rPr lang="en-US" sz="900" dirty="0"/>
              <a:t>Oklahoma State </a:t>
            </a:r>
            <a:r>
              <a:rPr lang="en-US" sz="900" dirty="0" smtClean="0"/>
              <a:t>University</a:t>
            </a:r>
            <a:endParaRPr lang="en-US" sz="900" dirty="0"/>
          </a:p>
          <a:p>
            <a:pPr lvl="1">
              <a:lnSpc>
                <a:spcPct val="70000"/>
              </a:lnSpc>
              <a:buClr>
                <a:schemeClr val="tx1"/>
              </a:buClr>
              <a:buSzTx/>
              <a:buFont typeface="Wingdings" pitchFamily="2" charset="2"/>
              <a:buAutoNum type="arabicPeriod"/>
            </a:pPr>
            <a:r>
              <a:rPr lang="en-US" sz="900" dirty="0"/>
              <a:t> Northwestern Oklahoma State University</a:t>
            </a:r>
          </a:p>
          <a:p>
            <a:pPr lvl="1">
              <a:lnSpc>
                <a:spcPct val="60000"/>
              </a:lnSpc>
              <a:buClr>
                <a:schemeClr val="tx1"/>
              </a:buClr>
              <a:buSzTx/>
              <a:buFont typeface="Wingdings" pitchFamily="2" charset="2"/>
              <a:buAutoNum type="arabicPeriod"/>
            </a:pPr>
            <a:r>
              <a:rPr lang="en-US" sz="900" dirty="0"/>
              <a:t> Oklahoma Baptist University</a:t>
            </a:r>
          </a:p>
          <a:p>
            <a:pPr lvl="1">
              <a:lnSpc>
                <a:spcPct val="60000"/>
              </a:lnSpc>
              <a:buClr>
                <a:schemeClr val="tx1"/>
              </a:buClr>
              <a:buSzTx/>
              <a:buFont typeface="Wingdings" pitchFamily="2" charset="2"/>
              <a:buAutoNum type="arabicPeriod"/>
            </a:pPr>
            <a:r>
              <a:rPr lang="en-US" sz="900" dirty="0"/>
              <a:t> Oklahoma City University</a:t>
            </a:r>
          </a:p>
          <a:p>
            <a:pPr lvl="1">
              <a:lnSpc>
                <a:spcPct val="60000"/>
              </a:lnSpc>
              <a:buClr>
                <a:schemeClr val="tx1"/>
              </a:buClr>
              <a:buSzTx/>
              <a:buFont typeface="Wingdings" pitchFamily="2" charset="2"/>
              <a:buAutoNum type="arabicPeriod"/>
            </a:pPr>
            <a:r>
              <a:rPr lang="en-US" sz="900" dirty="0"/>
              <a:t> </a:t>
            </a:r>
            <a:r>
              <a:rPr lang="en-US" sz="900" dirty="0" smtClean="0"/>
              <a:t>Oklahoma </a:t>
            </a:r>
            <a:r>
              <a:rPr lang="en-US" sz="900" dirty="0"/>
              <a:t>State </a:t>
            </a:r>
            <a:r>
              <a:rPr lang="en-US" sz="900" dirty="0" smtClean="0"/>
              <a:t>University x 2</a:t>
            </a:r>
            <a:endParaRPr lang="en-US" sz="900" dirty="0"/>
          </a:p>
          <a:p>
            <a:pPr lvl="1">
              <a:lnSpc>
                <a:spcPct val="60000"/>
              </a:lnSpc>
              <a:buClr>
                <a:schemeClr val="tx1"/>
              </a:buClr>
              <a:buSzTx/>
              <a:buFont typeface="Wingdings" pitchFamily="2" charset="2"/>
              <a:buAutoNum type="arabicPeriod"/>
            </a:pPr>
            <a:r>
              <a:rPr lang="en-US" sz="900" dirty="0"/>
              <a:t> Oklahoma State University – OKC</a:t>
            </a:r>
          </a:p>
          <a:p>
            <a:pPr lvl="1">
              <a:lnSpc>
                <a:spcPct val="70000"/>
              </a:lnSpc>
              <a:buClr>
                <a:schemeClr val="tx1"/>
              </a:buClr>
              <a:buSzTx/>
              <a:buFont typeface="Wingdings" pitchFamily="2" charset="2"/>
              <a:buAutoNum type="arabicPeriod"/>
            </a:pPr>
            <a:r>
              <a:rPr lang="en-US" sz="900" dirty="0"/>
              <a:t> </a:t>
            </a:r>
            <a:r>
              <a:rPr lang="en-US" sz="900" dirty="0" smtClean="0"/>
              <a:t>Oral </a:t>
            </a:r>
            <a:r>
              <a:rPr lang="en-US" sz="900" dirty="0"/>
              <a:t>Roberts University (OK</a:t>
            </a:r>
            <a:r>
              <a:rPr lang="en-US" sz="900" dirty="0" smtClean="0"/>
              <a:t>) x 2</a:t>
            </a:r>
          </a:p>
          <a:p>
            <a:pPr lvl="1">
              <a:lnSpc>
                <a:spcPct val="70000"/>
              </a:lnSpc>
              <a:buClr>
                <a:schemeClr val="tx1"/>
              </a:buClr>
              <a:buSzTx/>
              <a:buFont typeface="Wingdings" pitchFamily="2" charset="2"/>
              <a:buAutoNum type="arabicPeriod"/>
            </a:pPr>
            <a:r>
              <a:rPr lang="en-US" sz="900" dirty="0"/>
              <a:t> </a:t>
            </a:r>
            <a:r>
              <a:rPr lang="en-US" sz="900" dirty="0" smtClean="0"/>
              <a:t>Rogers State U (OK)</a:t>
            </a:r>
          </a:p>
          <a:p>
            <a:pPr lvl="1">
              <a:lnSpc>
                <a:spcPct val="70000"/>
              </a:lnSpc>
              <a:buClr>
                <a:schemeClr val="tx1"/>
              </a:buClr>
              <a:buSzTx/>
              <a:buFont typeface="Wingdings" pitchFamily="2" charset="2"/>
              <a:buAutoNum type="arabicPeriod"/>
            </a:pPr>
            <a:r>
              <a:rPr lang="en-US" sz="900" dirty="0" smtClean="0"/>
              <a:t> Philander Smith College (AR)</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St</a:t>
            </a:r>
            <a:r>
              <a:rPr lang="en-US" sz="900" dirty="0"/>
              <a:t>. Gregory’s University (OK</a:t>
            </a:r>
            <a:r>
              <a:rPr lang="en-US" sz="900" dirty="0" smtClean="0"/>
              <a:t>) x 2</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Southeastern </a:t>
            </a:r>
            <a:r>
              <a:rPr lang="en-US" sz="900" dirty="0"/>
              <a:t>Oklahoma State </a:t>
            </a:r>
            <a:r>
              <a:rPr lang="en-US" sz="900" dirty="0" smtClean="0"/>
              <a:t>University x 2</a:t>
            </a:r>
          </a:p>
          <a:p>
            <a:pPr lvl="1">
              <a:lnSpc>
                <a:spcPct val="70000"/>
              </a:lnSpc>
              <a:buClr>
                <a:schemeClr val="tx1"/>
              </a:buClr>
              <a:buSzTx/>
              <a:buFont typeface="Wingdings" pitchFamily="2" charset="2"/>
              <a:buAutoNum type="arabicPeriod"/>
            </a:pPr>
            <a:r>
              <a:rPr lang="en-US" sz="900" dirty="0" smtClean="0"/>
              <a:t> Southern Nazarene University (OK)</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Southwestern </a:t>
            </a:r>
            <a:r>
              <a:rPr lang="en-US" sz="900" dirty="0"/>
              <a:t>Oklahoma State </a:t>
            </a:r>
            <a:r>
              <a:rPr lang="en-US" sz="900" dirty="0" smtClean="0"/>
              <a:t>University x 2</a:t>
            </a:r>
            <a:endParaRPr lang="en-US" sz="900" dirty="0"/>
          </a:p>
          <a:p>
            <a:pPr lvl="1">
              <a:lnSpc>
                <a:spcPct val="70000"/>
              </a:lnSpc>
              <a:buClr>
                <a:schemeClr val="tx1"/>
              </a:buClr>
              <a:buSzTx/>
              <a:buFont typeface="Wingdings" pitchFamily="2" charset="2"/>
              <a:buAutoNum type="arabicPeriod"/>
            </a:pPr>
            <a:r>
              <a:rPr lang="en-US" sz="900" dirty="0"/>
              <a:t> Texas A&amp;M-Commerce</a:t>
            </a:r>
          </a:p>
          <a:p>
            <a:pPr lvl="1">
              <a:lnSpc>
                <a:spcPct val="70000"/>
              </a:lnSpc>
              <a:buClr>
                <a:schemeClr val="tx1"/>
              </a:buClr>
              <a:buSzTx/>
              <a:buFont typeface="Wingdings" pitchFamily="2" charset="2"/>
              <a:buAutoNum type="arabicPeriod"/>
            </a:pPr>
            <a:r>
              <a:rPr lang="en-US" sz="900" dirty="0"/>
              <a:t> University of Arkansas Fayetteville</a:t>
            </a:r>
          </a:p>
          <a:p>
            <a:pPr lvl="1">
              <a:lnSpc>
                <a:spcPct val="70000"/>
              </a:lnSpc>
              <a:buClr>
                <a:schemeClr val="tx1"/>
              </a:buClr>
              <a:buSzTx/>
              <a:buFont typeface="Wingdings" pitchFamily="2" charset="2"/>
              <a:buAutoNum type="arabicPeriod"/>
            </a:pPr>
            <a:r>
              <a:rPr lang="en-US" sz="900" dirty="0"/>
              <a:t> University of Arkansas at Little </a:t>
            </a:r>
            <a:r>
              <a:rPr lang="en-US" sz="900" dirty="0" smtClean="0"/>
              <a:t>Rock</a:t>
            </a:r>
          </a:p>
          <a:p>
            <a:pPr lvl="1">
              <a:lnSpc>
                <a:spcPct val="70000"/>
              </a:lnSpc>
              <a:buClr>
                <a:schemeClr val="tx1"/>
              </a:buClr>
              <a:buSzTx/>
              <a:buFont typeface="Wingdings" pitchFamily="2" charset="2"/>
              <a:buAutoNum type="arabicPeriod"/>
            </a:pPr>
            <a:r>
              <a:rPr lang="en-US" sz="900" dirty="0" smtClean="0"/>
              <a:t> University of Arkansas at Pine Bluff</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University </a:t>
            </a:r>
            <a:r>
              <a:rPr lang="en-US" sz="900" dirty="0"/>
              <a:t>of Central </a:t>
            </a:r>
            <a:r>
              <a:rPr lang="en-US" sz="900" dirty="0" smtClean="0"/>
              <a:t>Oklahoma</a:t>
            </a:r>
          </a:p>
          <a:p>
            <a:pPr lvl="1">
              <a:lnSpc>
                <a:spcPct val="60000"/>
              </a:lnSpc>
              <a:buClr>
                <a:schemeClr val="tx1"/>
              </a:buClr>
              <a:buSzTx/>
              <a:buFont typeface="Wingdings" pitchFamily="2" charset="2"/>
              <a:buAutoNum type="arabicPeriod"/>
            </a:pPr>
            <a:r>
              <a:rPr lang="en-US" sz="900" dirty="0" smtClean="0"/>
              <a:t> University of Oklahoma-Tulsa</a:t>
            </a:r>
          </a:p>
          <a:p>
            <a:pPr lvl="1">
              <a:lnSpc>
                <a:spcPct val="60000"/>
              </a:lnSpc>
              <a:buClr>
                <a:schemeClr val="tx1"/>
              </a:buClr>
              <a:buSzTx/>
              <a:buFont typeface="Wingdings" pitchFamily="2" charset="2"/>
              <a:buAutoNum type="arabicPeriod"/>
            </a:pPr>
            <a:r>
              <a:rPr lang="en-US" sz="900" dirty="0"/>
              <a:t> </a:t>
            </a:r>
            <a:r>
              <a:rPr lang="en-US" sz="900" dirty="0" smtClean="0"/>
              <a:t>University of Science &amp; Arts of Oklahoma</a:t>
            </a:r>
          </a:p>
          <a:p>
            <a:pPr lvl="1">
              <a:lnSpc>
                <a:spcPct val="60000"/>
              </a:lnSpc>
              <a:buClr>
                <a:schemeClr val="tx1"/>
              </a:buClr>
              <a:buSzTx/>
              <a:buFont typeface="Wingdings" pitchFamily="2" charset="2"/>
              <a:buAutoNum type="arabicPeriod"/>
            </a:pPr>
            <a:r>
              <a:rPr lang="en-US" sz="900" dirty="0" smtClean="0"/>
              <a:t> University of Texas Brownsville</a:t>
            </a:r>
          </a:p>
          <a:p>
            <a:pPr lvl="1">
              <a:lnSpc>
                <a:spcPct val="60000"/>
              </a:lnSpc>
              <a:buClr>
                <a:schemeClr val="tx1"/>
              </a:buClr>
              <a:buSzTx/>
              <a:buFont typeface="Wingdings" pitchFamily="2" charset="2"/>
              <a:buAutoNum type="arabicPeriod"/>
            </a:pPr>
            <a:r>
              <a:rPr lang="en-US" sz="900" dirty="0" smtClean="0"/>
              <a:t> University of Tulsa (OK)</a:t>
            </a:r>
          </a:p>
          <a:p>
            <a:pPr>
              <a:lnSpc>
                <a:spcPct val="80000"/>
              </a:lnSpc>
            </a:pPr>
            <a:r>
              <a:rPr lang="en-US" sz="900" dirty="0" smtClean="0"/>
              <a:t>High Schools and High School Programs</a:t>
            </a:r>
          </a:p>
          <a:p>
            <a:pPr lvl="1">
              <a:lnSpc>
                <a:spcPct val="70000"/>
              </a:lnSpc>
              <a:buClr>
                <a:schemeClr val="tx1"/>
              </a:buClr>
              <a:buSzTx/>
              <a:buFont typeface="Wingdings" pitchFamily="2" charset="2"/>
              <a:buAutoNum type="arabicPeriod"/>
            </a:pPr>
            <a:r>
              <a:rPr lang="en-US" sz="900" dirty="0" smtClean="0"/>
              <a:t>Oklahoma School of Science &amp; Mathematics x 2</a:t>
            </a:r>
          </a:p>
          <a:p>
            <a:pPr lvl="1">
              <a:lnSpc>
                <a:spcPct val="80000"/>
              </a:lnSpc>
              <a:buClr>
                <a:schemeClr val="tx1"/>
              </a:buClr>
              <a:buSzTx/>
              <a:buFont typeface="Wingdings" pitchFamily="2" charset="2"/>
              <a:buAutoNum type="arabicPeriod"/>
            </a:pPr>
            <a:r>
              <a:rPr lang="en-US" sz="900" dirty="0" smtClean="0"/>
              <a:t>Oklahoma Christian University’s Opportunity Bytes Summer Academy</a:t>
            </a:r>
          </a:p>
          <a:p>
            <a:pPr lvl="1">
              <a:lnSpc>
                <a:spcPct val="60000"/>
              </a:lnSpc>
              <a:buClr>
                <a:schemeClr val="tx1"/>
              </a:buClr>
              <a:buSzTx/>
              <a:buFont typeface="Wingdings" pitchFamily="2" charset="2"/>
              <a:buAutoNum type="arabicPeriod"/>
            </a:pPr>
            <a:r>
              <a:rPr lang="en-US" sz="900" dirty="0" smtClean="0"/>
              <a:t>Dept of Energy National Scholarship Finalists</a:t>
            </a:r>
          </a:p>
          <a:p>
            <a:pPr lvl="1">
              <a:lnSpc>
                <a:spcPct val="60000"/>
              </a:lnSpc>
              <a:buClr>
                <a:schemeClr val="tx1"/>
              </a:buClr>
              <a:buSzTx/>
              <a:buFont typeface="Wingdings" pitchFamily="2" charset="2"/>
              <a:buAutoNum type="arabicPeriod"/>
            </a:pPr>
            <a:r>
              <a:rPr lang="en-US" sz="900" dirty="0" smtClean="0"/>
              <a:t>Ardmore High School (OK)</a:t>
            </a:r>
          </a:p>
          <a:p>
            <a:pPr lvl="1">
              <a:lnSpc>
                <a:spcPct val="60000"/>
              </a:lnSpc>
              <a:buClr>
                <a:schemeClr val="tx1"/>
              </a:buClr>
              <a:buSzTx/>
              <a:buFont typeface="Wingdings" pitchFamily="2" charset="2"/>
              <a:buAutoNum type="arabicPeriod"/>
            </a:pPr>
            <a:r>
              <a:rPr lang="en-US" sz="900" dirty="0" smtClean="0"/>
              <a:t>Elgin Middle School</a:t>
            </a:r>
          </a:p>
        </p:txBody>
      </p:sp>
      <p:grpSp>
        <p:nvGrpSpPr>
          <p:cNvPr id="812037" name="Group 5"/>
          <p:cNvGrpSpPr>
            <a:grpSpLocks/>
          </p:cNvGrpSpPr>
          <p:nvPr/>
        </p:nvGrpSpPr>
        <p:grpSpPr bwMode="auto">
          <a:xfrm>
            <a:off x="6858000" y="1371600"/>
            <a:ext cx="1668463" cy="403225"/>
            <a:chOff x="672" y="3543"/>
            <a:chExt cx="1051" cy="254"/>
          </a:xfrm>
        </p:grpSpPr>
        <p:sp>
          <p:nvSpPr>
            <p:cNvPr id="812038"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39"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812040"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41"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263846029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a:xfrm>
            <a:off x="457200" y="1371600"/>
            <a:ext cx="8229600" cy="4648200"/>
          </a:xfrm>
        </p:spPr>
        <p:txBody>
          <a:bodyPr/>
          <a:lstStyle/>
          <a:p>
            <a:pPr>
              <a:spcBef>
                <a:spcPts val="0"/>
              </a:spcBef>
            </a:pPr>
            <a:r>
              <a:rPr lang="en-US" dirty="0" smtClean="0"/>
              <a:t>National Computational Science Institute workshops</a:t>
            </a:r>
          </a:p>
          <a:p>
            <a:pPr lvl="1">
              <a:spcBef>
                <a:spcPts val="0"/>
              </a:spcBef>
            </a:pPr>
            <a:r>
              <a:rPr lang="en-US" dirty="0" smtClean="0"/>
              <a:t>Intro to Parallel Programming &amp; Cluster Computing weeklong: summer 2004, summer 2005, summer 2008, summer 2009, summer 2012</a:t>
            </a:r>
          </a:p>
          <a:p>
            <a:pPr lvl="1">
              <a:spcBef>
                <a:spcPts val="0"/>
              </a:spcBef>
            </a:pPr>
            <a:r>
              <a:rPr lang="en-US" dirty="0" smtClean="0"/>
              <a:t>Intro to Parallel Programming &amp; Cluster Computing daylong: fall 2003, fall 2007-11</a:t>
            </a:r>
          </a:p>
          <a:p>
            <a:pPr lvl="1">
              <a:spcBef>
                <a:spcPts val="0"/>
              </a:spcBef>
            </a:pPr>
            <a:r>
              <a:rPr lang="en-US" dirty="0" smtClean="0"/>
              <a:t>Intermediate Parallel Programming &amp; Cluster Computing weeklong: summer 2010, summer 2011</a:t>
            </a:r>
          </a:p>
          <a:p>
            <a:pPr lvl="2">
              <a:spcBef>
                <a:spcPts val="0"/>
              </a:spcBef>
            </a:pPr>
            <a:r>
              <a:rPr lang="en-US" dirty="0" err="1"/>
              <a:t>LittleFe</a:t>
            </a:r>
            <a:r>
              <a:rPr lang="en-US" dirty="0"/>
              <a:t> baby supercomputer </a:t>
            </a:r>
            <a:r>
              <a:rPr lang="en-US" dirty="0" err="1"/>
              <a:t>buildout</a:t>
            </a:r>
            <a:r>
              <a:rPr lang="en-US" dirty="0"/>
              <a:t> (summer 2011 – first ever anywhere; summer 2012</a:t>
            </a:r>
            <a:r>
              <a:rPr lang="en-US" dirty="0" smtClean="0"/>
              <a:t>)</a:t>
            </a:r>
          </a:p>
          <a:p>
            <a:pPr lvl="1">
              <a:spcBef>
                <a:spcPts val="0"/>
              </a:spcBef>
            </a:pPr>
            <a:r>
              <a:rPr lang="en-US" dirty="0" smtClean="0"/>
              <a:t>Computational Chemistry for Chemistry Educators weeklong: summer 2009, summer 2011</a:t>
            </a:r>
          </a:p>
          <a:p>
            <a:pPr lvl="1">
              <a:spcBef>
                <a:spcPts val="0"/>
              </a:spcBef>
            </a:pPr>
            <a:r>
              <a:rPr lang="en-US" dirty="0" smtClean="0"/>
              <a:t>Many of these were co-sponsored by Oklahoma </a:t>
            </a:r>
            <a:r>
              <a:rPr lang="en-US" dirty="0" err="1" smtClean="0"/>
              <a:t>EPSCoR</a:t>
            </a:r>
            <a:r>
              <a:rPr lang="en-US" dirty="0" smtClean="0"/>
              <a:t> (2008-2012) and/or the SC Education Program (2007-9, 2011)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Tree>
    <p:extLst>
      <p:ext uri="{BB962C8B-B14F-4D97-AF65-F5344CB8AC3E}">
        <p14:creationId xmlns:p14="http://schemas.microsoft.com/office/powerpoint/2010/main" val="277295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p:txBody>
          <a:bodyPr/>
          <a:lstStyle/>
          <a:p>
            <a:r>
              <a:rPr lang="en-US" dirty="0"/>
              <a:t>Linux Clusters Institute </a:t>
            </a:r>
            <a:r>
              <a:rPr lang="en-US" dirty="0" smtClean="0"/>
              <a:t>workshops: June </a:t>
            </a:r>
            <a:r>
              <a:rPr lang="en-US" dirty="0"/>
              <a:t>2005, Feb </a:t>
            </a:r>
            <a:r>
              <a:rPr lang="en-US" dirty="0" smtClean="0"/>
              <a:t>2007</a:t>
            </a:r>
          </a:p>
          <a:p>
            <a:r>
              <a:rPr lang="en-US" dirty="0" smtClean="0"/>
              <a:t>Virtual School for Computational Science &amp; Engineering weeklong</a:t>
            </a:r>
          </a:p>
          <a:p>
            <a:pPr lvl="1"/>
            <a:r>
              <a:rPr lang="en-US" dirty="0" smtClean="0"/>
              <a:t>2012: Programming Heterogeneous Parallel Computing Systems; Proven Algorithmic Techniques for Many-core Processors (both on GPU computing)</a:t>
            </a:r>
          </a:p>
          <a:p>
            <a:pPr lvl="1"/>
            <a:r>
              <a:rPr lang="en-US" dirty="0" smtClean="0"/>
              <a:t>2013: Data Intensive Summer School (big data)</a:t>
            </a:r>
          </a:p>
          <a:p>
            <a:r>
              <a:rPr lang="en-US" dirty="0" smtClean="0"/>
              <a:t>Software Carpentry </a:t>
            </a:r>
            <a:r>
              <a:rPr lang="en-US" dirty="0" err="1" smtClean="0"/>
              <a:t>Bootcamp</a:t>
            </a:r>
            <a:r>
              <a:rPr lang="en-US" dirty="0" smtClean="0"/>
              <a:t> (2013): Python, scripting, version control </a:t>
            </a:r>
            <a:r>
              <a:rPr lang="en-US" dirty="0" err="1" smtClean="0"/>
              <a:t>etc</a:t>
            </a:r>
            <a:endParaRPr lang="en-US" dirty="0"/>
          </a:p>
          <a:p>
            <a:r>
              <a:rPr lang="en-US" dirty="0" smtClean="0"/>
              <a:t>Bioinformatics weeklong (2012)</a:t>
            </a:r>
          </a:p>
          <a:p>
            <a:r>
              <a:rPr lang="en-US" u="sng" dirty="0" smtClean="0"/>
              <a:t>SUMMARY</a:t>
            </a:r>
            <a:r>
              <a:rPr lang="en-US" dirty="0" smtClean="0"/>
              <a:t>: Every summer 2004-2013 except 2006, 2007.</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Tree>
    <p:extLst>
      <p:ext uri="{BB962C8B-B14F-4D97-AF65-F5344CB8AC3E}">
        <p14:creationId xmlns:p14="http://schemas.microsoft.com/office/powerpoint/2010/main" val="273016761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idx="1"/>
          </p:nvPr>
        </p:nvSpPr>
        <p:spPr>
          <a:xfrm>
            <a:off x="609600" y="1246097"/>
            <a:ext cx="7924800" cy="4648200"/>
          </a:xfrm>
        </p:spPr>
        <p:txBody>
          <a:bodyPr/>
          <a:lstStyle/>
          <a:p>
            <a:pPr>
              <a:spcBef>
                <a:spcPts val="0"/>
              </a:spcBef>
              <a:buNone/>
            </a:pPr>
            <a:r>
              <a:rPr lang="en-US" dirty="0" smtClean="0"/>
              <a:t>The </a:t>
            </a:r>
            <a:r>
              <a:rPr lang="en-US" u="sng" dirty="0" smtClean="0"/>
              <a:t>Oklahoma Information Technology Mentorship Program </a:t>
            </a:r>
            <a:r>
              <a:rPr lang="en-US" dirty="0" smtClean="0"/>
              <a:t>is sending networking professionals to universities, colleges, career techs and even a high school statewide.</a:t>
            </a:r>
          </a:p>
          <a:p>
            <a:pPr>
              <a:spcBef>
                <a:spcPts val="0"/>
              </a:spcBef>
              <a:buNone/>
            </a:pPr>
            <a:r>
              <a:rPr lang="en-US" dirty="0" smtClean="0"/>
              <a:t>These professionals will give talks on the practicalities of being a networking professional – what that career choice means day by day.</a:t>
            </a:r>
          </a:p>
          <a:p>
            <a:pPr>
              <a:spcBef>
                <a:spcPts val="0"/>
              </a:spcBef>
              <a:buNone/>
            </a:pPr>
            <a:r>
              <a:rPr lang="en-US" dirty="0" smtClean="0"/>
              <a:t>We also provide both live and virtual job shadowing opportunities – students can follow networking professionals around to see what their work looks like, either in person or via Twitter and Facebook.</a:t>
            </a:r>
          </a:p>
          <a:p>
            <a:pPr>
              <a:spcBef>
                <a:spcPts val="0"/>
              </a:spcBef>
              <a:buNone/>
            </a:pPr>
            <a:r>
              <a:rPr lang="en-US" dirty="0" smtClean="0"/>
              <a:t>So far we’ve done 83 visits or reverse visits for 36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69</a:t>
            </a:fld>
            <a:endParaRPr lang="en-US"/>
          </a:p>
        </p:txBody>
      </p:sp>
    </p:spTree>
    <p:extLst>
      <p:ext uri="{BB962C8B-B14F-4D97-AF65-F5344CB8AC3E}">
        <p14:creationId xmlns:p14="http://schemas.microsoft.com/office/powerpoint/2010/main" val="40723698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Plenary Speakers</a:t>
            </a:r>
          </a:p>
          <a:p>
            <a:pPr lvl="1"/>
            <a:r>
              <a:rPr lang="en-US" dirty="0" smtClean="0"/>
              <a:t>Mike Little, NASA (couldn’t attend)</a:t>
            </a:r>
          </a:p>
          <a:p>
            <a:pPr lvl="1"/>
            <a:r>
              <a:rPr lang="en-US" dirty="0" err="1"/>
              <a:t>Rachana</a:t>
            </a:r>
            <a:r>
              <a:rPr lang="en-US" dirty="0"/>
              <a:t> </a:t>
            </a:r>
            <a:r>
              <a:rPr lang="en-US" dirty="0" err="1" smtClean="0"/>
              <a:t>Ananthakrishnan</a:t>
            </a:r>
            <a:r>
              <a:rPr lang="en-US" dirty="0" smtClean="0"/>
              <a:t>, University </a:t>
            </a:r>
            <a:r>
              <a:rPr lang="en-US" dirty="0"/>
              <a:t>of </a:t>
            </a:r>
            <a:r>
              <a:rPr lang="en-US" dirty="0" smtClean="0"/>
              <a:t>Chicago/Argonne </a:t>
            </a:r>
            <a:r>
              <a:rPr lang="en-US" dirty="0"/>
              <a:t>National </a:t>
            </a:r>
            <a:r>
              <a:rPr lang="en-US" dirty="0" smtClean="0"/>
              <a:t>Laboratory Computation Institute, Globus Online </a:t>
            </a:r>
          </a:p>
          <a:p>
            <a:pPr lvl="1"/>
            <a:r>
              <a:rPr lang="en-US" dirty="0" smtClean="0"/>
              <a:t>John </a:t>
            </a:r>
            <a:r>
              <a:rPr lang="en-US" dirty="0" err="1" smtClean="0"/>
              <a:t>Shalf</a:t>
            </a:r>
            <a:r>
              <a:rPr lang="en-US" dirty="0" smtClean="0"/>
              <a:t>, Lawrence Berkeley National Laboratory/National Energy Research Scientific Computing Center</a:t>
            </a:r>
          </a:p>
          <a:p>
            <a:pPr lvl="1"/>
            <a:r>
              <a:rPr lang="en-US" dirty="0" smtClean="0"/>
              <a:t>Stephen Wheat, Intel (Platinum sponsor)</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u="sng" dirty="0" err="1" smtClean="0">
                <a:solidFill>
                  <a:schemeClr val="tx1"/>
                </a:solidFill>
                <a:latin typeface="Arial Black" panose="020B0A04020102020204" pitchFamily="34" charset="0"/>
              </a:rPr>
              <a:t>One</a:t>
            </a:r>
            <a:r>
              <a:rPr lang="en-US" sz="5550" dirty="0" err="1" smtClean="0">
                <a:solidFill>
                  <a:schemeClr val="tx1"/>
                </a:solidFill>
                <a:latin typeface="Arial Black" panose="020B0A04020102020204" pitchFamily="34" charset="0"/>
              </a:rPr>
              <a:t>Oklahoma</a:t>
            </a:r>
            <a:r>
              <a:rPr lang="en-US" sz="5550" dirty="0" smtClean="0">
                <a:solidFill>
                  <a:schemeClr val="tx1"/>
                </a:solidFill>
                <a:latin typeface="Arial Black" panose="020B0A04020102020204" pitchFamily="34" charset="0"/>
              </a:rPr>
              <a:t/>
            </a:r>
            <a:br>
              <a:rPr lang="en-US" sz="5550" dirty="0" smtClean="0">
                <a:solidFill>
                  <a:schemeClr val="tx1"/>
                </a:solidFill>
                <a:latin typeface="Arial Black" panose="020B0A04020102020204" pitchFamily="34" charset="0"/>
              </a:rPr>
            </a:br>
            <a:r>
              <a:rPr lang="en-US" sz="5550" dirty="0" err="1"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2013-18</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16086474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grpSp>
        <p:nvGrpSpPr>
          <p:cNvPr id="6" name="Group 5"/>
          <p:cNvGrpSpPr/>
          <p:nvPr/>
        </p:nvGrpSpPr>
        <p:grpSpPr>
          <a:xfrm>
            <a:off x="83633" y="228600"/>
            <a:ext cx="8912055" cy="5638800"/>
            <a:chOff x="83633" y="457200"/>
            <a:chExt cx="8912055" cy="5638800"/>
          </a:xfrm>
        </p:grpSpPr>
        <p:pic>
          <p:nvPicPr>
            <p:cNvPr id="7" name="Picture 6" descr="Pages from oksupercompsymp2012_tshirt_final_front_cropped_20120928.png"/>
            <p:cNvPicPr>
              <a:picLocks noChangeAspect="1"/>
            </p:cNvPicPr>
            <p:nvPr/>
          </p:nvPicPr>
          <p:blipFill>
            <a:blip r:embed="rId3" cstate="print"/>
            <a:stretch>
              <a:fillRect/>
            </a:stretch>
          </p:blipFill>
          <p:spPr>
            <a:xfrm>
              <a:off x="83633" y="457200"/>
              <a:ext cx="8912055" cy="5638800"/>
            </a:xfrm>
            <a:prstGeom prst="rect">
              <a:avLst/>
            </a:prstGeom>
          </p:spPr>
        </p:pic>
        <p:sp>
          <p:nvSpPr>
            <p:cNvPr id="8" name="Rectangle 7"/>
            <p:cNvSpPr/>
            <p:nvPr/>
          </p:nvSpPr>
          <p:spPr bwMode="auto">
            <a:xfrm>
              <a:off x="83633" y="457200"/>
              <a:ext cx="8679367" cy="1447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0" name="TextBox 9"/>
          <p:cNvSpPr txBox="1"/>
          <p:nvPr/>
        </p:nvSpPr>
        <p:spPr>
          <a:xfrm>
            <a:off x="224118" y="432497"/>
            <a:ext cx="8534400" cy="1323439"/>
          </a:xfrm>
          <a:prstGeom prst="rect">
            <a:avLst/>
          </a:prstGeom>
          <a:noFill/>
        </p:spPr>
        <p:txBody>
          <a:bodyPr wrap="square" rtlCol="0">
            <a:spAutoFit/>
          </a:bodyPr>
          <a:lstStyle/>
          <a:p>
            <a:r>
              <a:rPr lang="en-US" sz="4000" u="sng" dirty="0" err="1" smtClean="0">
                <a:latin typeface="Arial Black" pitchFamily="34" charset="0"/>
              </a:rPr>
              <a:t>One</a:t>
            </a:r>
            <a:r>
              <a:rPr lang="en-US" sz="4000" dirty="0" err="1" smtClean="0">
                <a:latin typeface="Arial Black" pitchFamily="34" charset="0"/>
              </a:rPr>
              <a:t>Oklahoma</a:t>
            </a:r>
            <a:r>
              <a:rPr lang="en-US" sz="4000" dirty="0" smtClean="0">
                <a:latin typeface="Arial Black" pitchFamily="34" charset="0"/>
              </a:rPr>
              <a:t> Cyberinfrastructure Initiative</a:t>
            </a:r>
            <a:endParaRPr lang="en-US" sz="4000" dirty="0">
              <a:latin typeface="Arial Black" pitchFamily="34" charset="0"/>
            </a:endParaRPr>
          </a:p>
        </p:txBody>
      </p:sp>
      <p:sp>
        <p:nvSpPr>
          <p:cNvPr id="11" name="TextBox 10"/>
          <p:cNvSpPr txBox="1"/>
          <p:nvPr/>
        </p:nvSpPr>
        <p:spPr>
          <a:xfrm>
            <a:off x="152402" y="2290491"/>
            <a:ext cx="3204882" cy="3862596"/>
          </a:xfrm>
          <a:prstGeom prst="rect">
            <a:avLst/>
          </a:prstGeom>
          <a:noFill/>
        </p:spPr>
        <p:txBody>
          <a:bodyPr wrap="square" rtlCol="0">
            <a:spAutoFit/>
          </a:bodyPr>
          <a:lstStyle/>
          <a:p>
            <a:r>
              <a:rPr lang="en-US" sz="3600" dirty="0" smtClean="0">
                <a:latin typeface="Arial Black" pitchFamily="34" charset="0"/>
              </a:rPr>
              <a:t>2013-18</a:t>
            </a:r>
          </a:p>
          <a:p>
            <a:pPr algn="l"/>
            <a:r>
              <a:rPr lang="en-US" sz="1700" dirty="0" smtClean="0">
                <a:latin typeface="Arial" pitchFamily="34" charset="0"/>
                <a:cs typeface="Arial" pitchFamily="34" charset="0"/>
              </a:rPr>
              <a:t>Resource Providers: OU, OSU, TSC, Langston (HBCU, HEP)</a:t>
            </a:r>
          </a:p>
          <a:p>
            <a:pPr marL="342900" indent="-342900" algn="l">
              <a:buFont typeface="Arial" pitchFamily="34" charset="0"/>
              <a:buChar char="•"/>
            </a:pPr>
            <a:r>
              <a:rPr lang="en-US" sz="1250" u="sng" dirty="0" smtClean="0">
                <a:latin typeface="Arial" pitchFamily="34" charset="0"/>
                <a:cs typeface="Arial" pitchFamily="34" charset="0"/>
              </a:rPr>
              <a:t>All OCII Services</a:t>
            </a:r>
          </a:p>
          <a:p>
            <a:pPr marL="342900" indent="-342900" algn="l">
              <a:buFont typeface="Arial" pitchFamily="34" charset="0"/>
              <a:buChar char="•"/>
            </a:pPr>
            <a:r>
              <a:rPr lang="en-US" sz="1250" u="sng" dirty="0" smtClean="0">
                <a:latin typeface="Arial" pitchFamily="34" charset="0"/>
                <a:cs typeface="Arial" pitchFamily="34" charset="0"/>
              </a:rPr>
              <a:t>Informatics</a:t>
            </a:r>
            <a:r>
              <a:rPr lang="en-US" sz="1250" dirty="0" smtClean="0">
                <a:latin typeface="Arial" pitchFamily="34" charset="0"/>
                <a:cs typeface="Arial" pitchFamily="34" charset="0"/>
              </a:rPr>
              <a:t>: Research facilitators (NOT researchers) who embed in specific research teams . Expands Informatics team from just OU to OSU, available to others statewide.</a:t>
            </a:r>
          </a:p>
          <a:p>
            <a:pPr marL="342900" indent="-342900" algn="l">
              <a:buFont typeface="Arial" pitchFamily="34" charset="0"/>
              <a:buChar char="•"/>
            </a:pPr>
            <a:r>
              <a:rPr lang="en-US" sz="1250" u="sng" dirty="0" err="1" smtClean="0">
                <a:latin typeface="Arial" pitchFamily="34" charset="0"/>
                <a:cs typeface="Arial" pitchFamily="34" charset="0"/>
              </a:rPr>
              <a:t>cyberCommons</a:t>
            </a:r>
            <a:r>
              <a:rPr lang="en-US" sz="1250" dirty="0" smtClean="0">
                <a:latin typeface="Arial" pitchFamily="34" charset="0"/>
                <a:cs typeface="Arial" pitchFamily="34" charset="0"/>
              </a:rPr>
              <a:t>: adaptable </a:t>
            </a:r>
            <a:r>
              <a:rPr lang="en-US" sz="1250" dirty="0">
                <a:latin typeface="Arial" pitchFamily="34" charset="0"/>
                <a:cs typeface="Arial" pitchFamily="34" charset="0"/>
              </a:rPr>
              <a:t>B</a:t>
            </a:r>
            <a:r>
              <a:rPr lang="en-US" sz="1250" dirty="0" smtClean="0">
                <a:latin typeface="Arial" pitchFamily="34" charset="0"/>
                <a:cs typeface="Arial" pitchFamily="34" charset="0"/>
              </a:rPr>
              <a:t>ig Data environment developed under OK-KS Track-2 (2009-13).</a:t>
            </a:r>
          </a:p>
          <a:p>
            <a:pPr marL="342900" indent="-342900" algn="l">
              <a:buFont typeface="Arial" pitchFamily="34" charset="0"/>
              <a:buChar char="•"/>
            </a:pPr>
            <a:r>
              <a:rPr lang="en-US" sz="1250" u="sng" dirty="0" smtClean="0">
                <a:latin typeface="Arial" pitchFamily="34" charset="0"/>
                <a:cs typeface="Arial" pitchFamily="34" charset="0"/>
              </a:rPr>
              <a:t>Data Stewardship Initiative</a:t>
            </a:r>
            <a:r>
              <a:rPr lang="en-US" sz="1250" dirty="0" smtClean="0">
                <a:latin typeface="Arial" pitchFamily="34" charset="0"/>
                <a:cs typeface="Arial" pitchFamily="34" charset="0"/>
              </a:rPr>
              <a:t>: collaboration among CI and Libraries.</a:t>
            </a:r>
          </a:p>
          <a:p>
            <a:pPr marL="342900" indent="-342900" algn="l">
              <a:buFont typeface="Arial" pitchFamily="34" charset="0"/>
              <a:buChar char="•"/>
            </a:pPr>
            <a:r>
              <a:rPr lang="en-US" sz="1250" u="sng" dirty="0" smtClean="0">
                <a:latin typeface="Arial" pitchFamily="34" charset="0"/>
                <a:cs typeface="Arial" pitchFamily="34" charset="0"/>
              </a:rPr>
              <a:t>OK STEM Mentorship Program</a:t>
            </a:r>
            <a:r>
              <a:rPr lang="en-US" sz="1250" dirty="0" smtClean="0">
                <a:latin typeface="Arial" pitchFamily="34" charset="0"/>
                <a:cs typeface="Arial" pitchFamily="34" charset="0"/>
              </a:rPr>
              <a:t>: extended OK IT Mentorship Program to other STEM disciplines.</a:t>
            </a:r>
          </a:p>
        </p:txBody>
      </p:sp>
      <p:sp>
        <p:nvSpPr>
          <p:cNvPr id="12" name="TextBox 11"/>
          <p:cNvSpPr txBox="1"/>
          <p:nvPr/>
        </p:nvSpPr>
        <p:spPr>
          <a:xfrm>
            <a:off x="3608290" y="5457430"/>
            <a:ext cx="3729316" cy="707886"/>
          </a:xfrm>
          <a:prstGeom prst="rect">
            <a:avLst/>
          </a:prstGeom>
          <a:noFill/>
        </p:spPr>
        <p:txBody>
          <a:bodyPr wrap="square" rtlCol="0">
            <a:spAutoFit/>
          </a:bodyPr>
          <a:lstStyle/>
          <a:p>
            <a:pPr algn="l"/>
            <a:r>
              <a:rPr lang="en-US" sz="2000" b="1" dirty="0" smtClean="0">
                <a:latin typeface="Arial" pitchFamily="34" charset="0"/>
                <a:cs typeface="Arial" pitchFamily="34" charset="0"/>
              </a:rPr>
              <a:t>50 OK academic</a:t>
            </a:r>
          </a:p>
          <a:p>
            <a:pPr algn="l"/>
            <a:r>
              <a:rPr lang="en-US" sz="2000" b="1" dirty="0" smtClean="0">
                <a:latin typeface="Arial" pitchFamily="34" charset="0"/>
                <a:cs typeface="Arial" pitchFamily="34" charset="0"/>
              </a:rPr>
              <a:t>48 OK non-academic</a:t>
            </a:r>
            <a:endParaRPr lang="en-US" sz="2000" b="1" dirty="0">
              <a:latin typeface="Arial" pitchFamily="34" charset="0"/>
              <a:cs typeface="Arial" pitchFamily="34" charset="0"/>
            </a:endParaRPr>
          </a:p>
        </p:txBody>
      </p:sp>
      <p:sp>
        <p:nvSpPr>
          <p:cNvPr id="13" name="TextBox 12"/>
          <p:cNvSpPr txBox="1"/>
          <p:nvPr/>
        </p:nvSpPr>
        <p:spPr>
          <a:xfrm>
            <a:off x="3608290" y="5145742"/>
            <a:ext cx="1344710" cy="400110"/>
          </a:xfrm>
          <a:prstGeom prst="rect">
            <a:avLst/>
          </a:prstGeom>
          <a:noFill/>
        </p:spPr>
        <p:txBody>
          <a:bodyPr wrap="square" rtlCol="0">
            <a:spAutoFit/>
          </a:bodyPr>
          <a:lstStyle/>
          <a:p>
            <a:pPr algn="l"/>
            <a:r>
              <a:rPr lang="en-US" sz="2000" b="1" dirty="0" smtClean="0">
                <a:latin typeface="Arial" pitchFamily="34" charset="0"/>
                <a:cs typeface="Arial" pitchFamily="34" charset="0"/>
              </a:rPr>
              <a:t>So far:</a:t>
            </a:r>
            <a:endParaRPr lang="en-US" sz="2000" b="1" dirty="0">
              <a:latin typeface="Arial" pitchFamily="34" charset="0"/>
              <a:cs typeface="Arial" pitchFamily="34" charset="0"/>
            </a:endParaRPr>
          </a:p>
        </p:txBody>
      </p:sp>
      <p:sp>
        <p:nvSpPr>
          <p:cNvPr id="3" name="TextBox 2"/>
          <p:cNvSpPr txBox="1"/>
          <p:nvPr/>
        </p:nvSpPr>
        <p:spPr>
          <a:xfrm>
            <a:off x="7212106" y="2105825"/>
            <a:ext cx="636494" cy="369332"/>
          </a:xfrm>
          <a:prstGeom prst="rect">
            <a:avLst/>
          </a:prstGeom>
          <a:solidFill>
            <a:schemeClr val="bg1"/>
          </a:solidFill>
        </p:spPr>
        <p:txBody>
          <a:bodyPr wrap="square" rtlCol="0">
            <a:spAutoFit/>
          </a:bodyPr>
          <a:lstStyle/>
          <a:p>
            <a:pPr algn="l"/>
            <a:r>
              <a:rPr lang="en-US" sz="1750" b="1" dirty="0" smtClean="0">
                <a:solidFill>
                  <a:srgbClr val="A50021"/>
                </a:solidFill>
                <a:latin typeface="Arial" pitchFamily="34" charset="0"/>
                <a:cs typeface="Arial" pitchFamily="34" charset="0"/>
              </a:rPr>
              <a:t>TSC</a:t>
            </a:r>
            <a:endParaRPr lang="en-US" sz="1750" b="1" dirty="0">
              <a:solidFill>
                <a:srgbClr val="A50021"/>
              </a:solidFill>
              <a:latin typeface="Arial" pitchFamily="34" charset="0"/>
              <a:cs typeface="Arial" pitchFamily="34" charset="0"/>
            </a:endParaRPr>
          </a:p>
        </p:txBody>
      </p:sp>
      <p:sp>
        <p:nvSpPr>
          <p:cNvPr id="14" name="TextBox 13"/>
          <p:cNvSpPr txBox="1"/>
          <p:nvPr/>
        </p:nvSpPr>
        <p:spPr>
          <a:xfrm>
            <a:off x="6167716" y="2709099"/>
            <a:ext cx="609600" cy="369332"/>
          </a:xfrm>
          <a:prstGeom prst="rect">
            <a:avLst/>
          </a:prstGeom>
          <a:solidFill>
            <a:schemeClr val="bg1"/>
          </a:solidFill>
          <a:ln w="38100">
            <a:noFill/>
          </a:ln>
        </p:spPr>
        <p:txBody>
          <a:bodyPr wrap="square" rtlCol="0">
            <a:spAutoFit/>
          </a:bodyPr>
          <a:lstStyle/>
          <a:p>
            <a:pPr algn="l"/>
            <a:r>
              <a:rPr lang="en-US" b="1" dirty="0" smtClean="0">
                <a:solidFill>
                  <a:srgbClr val="A50021"/>
                </a:solidFill>
                <a:latin typeface="Arial" pitchFamily="34" charset="0"/>
                <a:cs typeface="Arial" pitchFamily="34" charset="0"/>
              </a:rPr>
              <a:t>LU</a:t>
            </a:r>
            <a:endParaRPr lang="en-US" b="1" dirty="0">
              <a:solidFill>
                <a:srgbClr val="A50021"/>
              </a:solidFill>
              <a:latin typeface="Arial" pitchFamily="34" charset="0"/>
              <a:cs typeface="Arial" pitchFamily="34" charset="0"/>
            </a:endParaRPr>
          </a:p>
        </p:txBody>
      </p:sp>
    </p:spTree>
    <p:extLst>
      <p:ext uri="{BB962C8B-B14F-4D97-AF65-F5344CB8AC3E}">
        <p14:creationId xmlns:p14="http://schemas.microsoft.com/office/powerpoint/2010/main" val="422191697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OneOCII</a:t>
            </a:r>
            <a:endParaRPr lang="en-US" dirty="0"/>
          </a:p>
        </p:txBody>
      </p:sp>
      <p:sp>
        <p:nvSpPr>
          <p:cNvPr id="3" name="Content Placeholder 2"/>
          <p:cNvSpPr>
            <a:spLocks noGrp="1"/>
          </p:cNvSpPr>
          <p:nvPr>
            <p:ph idx="1"/>
          </p:nvPr>
        </p:nvSpPr>
        <p:spPr/>
        <p:txBody>
          <a:bodyPr/>
          <a:lstStyle/>
          <a:p>
            <a:pPr marL="0" indent="0">
              <a:buNone/>
            </a:pPr>
            <a:r>
              <a:rPr lang="en-US" dirty="0" smtClean="0"/>
              <a:t>All of OCII, plus:</a:t>
            </a:r>
          </a:p>
          <a:p>
            <a:r>
              <a:rPr lang="en-US" u="sng" dirty="0" smtClean="0"/>
              <a:t>Informatics</a:t>
            </a:r>
            <a:r>
              <a:rPr lang="en-US" dirty="0" smtClean="0"/>
              <a:t> professionals: research facilitators embedded in specific research projects (and largely funded by them)</a:t>
            </a:r>
          </a:p>
          <a:p>
            <a:r>
              <a:rPr lang="en-US" u="sng" dirty="0" err="1" smtClean="0"/>
              <a:t>CyberCommons</a:t>
            </a:r>
            <a:r>
              <a:rPr lang="en-US" dirty="0" smtClean="0"/>
              <a:t> (from old NSF </a:t>
            </a:r>
            <a:r>
              <a:rPr lang="en-US" dirty="0" err="1" smtClean="0"/>
              <a:t>EPSCoR</a:t>
            </a:r>
            <a:r>
              <a:rPr lang="en-US" dirty="0" smtClean="0"/>
              <a:t> RII Track-2 grant)</a:t>
            </a:r>
          </a:p>
          <a:p>
            <a:pPr lvl="1"/>
            <a:r>
              <a:rPr lang="en-US" dirty="0" smtClean="0"/>
              <a:t>Software platform for end-to-end research workflow support</a:t>
            </a:r>
          </a:p>
          <a:p>
            <a:r>
              <a:rPr lang="en-US" b="1" dirty="0" smtClean="0">
                <a:solidFill>
                  <a:srgbClr val="800080"/>
                </a:solidFill>
              </a:rPr>
              <a:t>NEW!</a:t>
            </a:r>
            <a:r>
              <a:rPr lang="en-US" dirty="0" smtClean="0"/>
              <a:t> Physical resources</a:t>
            </a:r>
          </a:p>
          <a:p>
            <a:pPr lvl="1"/>
            <a:r>
              <a:rPr lang="en-US" u="sng" dirty="0" smtClean="0"/>
              <a:t>Research Clouds</a:t>
            </a:r>
            <a:r>
              <a:rPr lang="en-US" dirty="0" smtClean="0"/>
              <a:t>: research teams can buy virtual servers</a:t>
            </a:r>
          </a:p>
          <a:p>
            <a:pPr lvl="1"/>
            <a:r>
              <a:rPr lang="en-US" u="sng" dirty="0" err="1" smtClean="0"/>
              <a:t>Hadoop</a:t>
            </a:r>
            <a:r>
              <a:rPr lang="en-US" dirty="0" smtClean="0"/>
              <a:t> cluster</a:t>
            </a:r>
          </a:p>
          <a:p>
            <a:r>
              <a:rPr lang="en-US" b="1" dirty="0" smtClean="0">
                <a:solidFill>
                  <a:srgbClr val="800080"/>
                </a:solidFill>
              </a:rPr>
              <a:t>NEW! </a:t>
            </a:r>
            <a:r>
              <a:rPr lang="en-US" u="sng" dirty="0" smtClean="0"/>
              <a:t>Data Stewardship Initiative </a:t>
            </a:r>
            <a:r>
              <a:rPr lang="en-US" dirty="0" smtClean="0"/>
              <a:t>(led by Libraries)</a:t>
            </a:r>
          </a:p>
          <a:p>
            <a:r>
              <a:rPr lang="en-US" u="sng" dirty="0" smtClean="0"/>
              <a:t>Oklahoma STEM Mentorship Program</a:t>
            </a:r>
            <a:r>
              <a:rPr lang="en-US" dirty="0" smtClean="0"/>
              <a:t> (not just IT) – already 20 institutions signed up, including 3 new</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112101353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NSF </a:t>
            </a:r>
            <a:r>
              <a:rPr lang="en-US" dirty="0" err="1" smtClean="0"/>
              <a:t>EPSCoR</a:t>
            </a:r>
            <a:r>
              <a:rPr lang="en-US" dirty="0" smtClean="0"/>
              <a:t> RII Track-1</a:t>
            </a:r>
            <a:endParaRPr lang="en-US" dirty="0"/>
          </a:p>
        </p:txBody>
      </p:sp>
      <p:sp>
        <p:nvSpPr>
          <p:cNvPr id="3" name="Content Placeholder 2"/>
          <p:cNvSpPr>
            <a:spLocks noGrp="1"/>
          </p:cNvSpPr>
          <p:nvPr>
            <p:ph idx="1"/>
          </p:nvPr>
        </p:nvSpPr>
        <p:spPr/>
        <p:txBody>
          <a:bodyPr/>
          <a:lstStyle/>
          <a:p>
            <a:r>
              <a:rPr lang="en-US" dirty="0"/>
              <a:t>“Adapting Socio-ecological Systems to Increased Climate </a:t>
            </a:r>
            <a:r>
              <a:rPr lang="en-US" dirty="0" smtClean="0"/>
              <a:t>Variability”</a:t>
            </a:r>
          </a:p>
          <a:p>
            <a:r>
              <a:rPr lang="en-US" dirty="0" smtClean="0"/>
              <a:t>OU, OSU, U Tulsa, Noble Foundation</a:t>
            </a:r>
            <a:endParaRPr lang="en-US" dirty="0"/>
          </a:p>
          <a:p>
            <a:r>
              <a:rPr lang="en-US" dirty="0" smtClean="0"/>
              <a:t>$24M ($20M NSF, $4M State Regents) over 5 years</a:t>
            </a:r>
          </a:p>
          <a:p>
            <a:r>
              <a:rPr lang="en-US" dirty="0" smtClean="0"/>
              <a:t>Includes just under $1M for Informatics</a:t>
            </a:r>
          </a:p>
          <a:p>
            <a:pPr lvl="1"/>
            <a:r>
              <a:rPr lang="en-US" dirty="0" smtClean="0"/>
              <a:t>OU: heavy in Year 1 and first half of Year 2, light thereafter</a:t>
            </a:r>
          </a:p>
          <a:p>
            <a:pPr lvl="1"/>
            <a:r>
              <a:rPr lang="en-US" dirty="0" smtClean="0"/>
              <a:t>OSU: nothing in Year 1 and first half of Year 2, 1 FTE thereafter</a:t>
            </a:r>
          </a:p>
          <a:p>
            <a:pPr lvl="1"/>
            <a:r>
              <a:rPr lang="en-US" dirty="0" smtClean="0"/>
              <a:t>Sustainability plan, in place, guarantees at least through 2021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191576068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HPC</a:t>
            </a:r>
            <a:endParaRPr lang="en-US" dirty="0"/>
          </a:p>
        </p:txBody>
      </p:sp>
      <p:sp>
        <p:nvSpPr>
          <p:cNvPr id="3" name="Content Placeholder 2"/>
          <p:cNvSpPr>
            <a:spLocks noGrp="1"/>
          </p:cNvSpPr>
          <p:nvPr>
            <p:ph idx="1"/>
          </p:nvPr>
        </p:nvSpPr>
        <p:spPr/>
        <p:txBody>
          <a:bodyPr/>
          <a:lstStyle/>
          <a:p>
            <a:pPr marL="0" indent="0">
              <a:buNone/>
            </a:pPr>
            <a:r>
              <a:rPr lang="en-US" dirty="0" smtClean="0"/>
              <a:t>Just over 200 TFLOPs of HPC capacity across the state       (5X increase from 2008-12)</a:t>
            </a:r>
          </a:p>
          <a:p>
            <a:r>
              <a:rPr lang="en-US" u="sng" dirty="0" smtClean="0"/>
              <a:t>OU</a:t>
            </a:r>
            <a:r>
              <a:rPr lang="en-US" dirty="0" smtClean="0"/>
              <a:t>: 111.6 TFLOPs, acquired 2012 (internally funded)</a:t>
            </a:r>
          </a:p>
          <a:p>
            <a:r>
              <a:rPr lang="en-US" u="sng" dirty="0" smtClean="0"/>
              <a:t>OSU</a:t>
            </a:r>
            <a:r>
              <a:rPr lang="en-US" dirty="0" smtClean="0"/>
              <a:t>: 48.8 TFLOPs, acquired 2012 (NSF MRI)</a:t>
            </a:r>
          </a:p>
          <a:p>
            <a:r>
              <a:rPr lang="en-US" u="sng" dirty="0" smtClean="0"/>
              <a:t>Langston U</a:t>
            </a:r>
            <a:r>
              <a:rPr lang="en-US" dirty="0" smtClean="0"/>
              <a:t>: 8 TFLOPs CPU, 18.72 TFLOPs GPU, acquiring 2013 (NSF MRI)</a:t>
            </a:r>
          </a:p>
          <a:p>
            <a:r>
              <a:rPr lang="en-US" u="sng" dirty="0" smtClean="0"/>
              <a:t>Tandy Supercomputing Center</a:t>
            </a:r>
            <a:r>
              <a:rPr lang="en-US" dirty="0" smtClean="0"/>
              <a:t> (Tulsa): 34.56 TFLOPs, acquired 2013 (independently of OCII/</a:t>
            </a:r>
            <a:r>
              <a:rPr lang="en-US" dirty="0" err="1" smtClean="0"/>
              <a:t>OneOCII</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130668305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STEM Mentorship Program</a:t>
            </a:r>
            <a:endParaRPr lang="en-US" dirty="0"/>
          </a:p>
        </p:txBody>
      </p:sp>
      <p:sp>
        <p:nvSpPr>
          <p:cNvPr id="3" name="Content Placeholder 2"/>
          <p:cNvSpPr>
            <a:spLocks noGrp="1"/>
          </p:cNvSpPr>
          <p:nvPr>
            <p:ph idx="1"/>
          </p:nvPr>
        </p:nvSpPr>
        <p:spPr>
          <a:xfrm>
            <a:off x="609600" y="1371600"/>
            <a:ext cx="8001000" cy="4648200"/>
          </a:xfrm>
        </p:spPr>
        <p:txBody>
          <a:bodyPr/>
          <a:lstStyle/>
          <a:p>
            <a:pPr>
              <a:spcBef>
                <a:spcPts val="0"/>
              </a:spcBef>
            </a:pPr>
            <a:r>
              <a:rPr lang="en-US" b="1" dirty="0" smtClean="0">
                <a:solidFill>
                  <a:srgbClr val="800080"/>
                </a:solidFill>
              </a:rPr>
              <a:t>NEW!</a:t>
            </a:r>
            <a:r>
              <a:rPr lang="en-US" dirty="0" smtClean="0"/>
              <a:t> Starting Fall 2013</a:t>
            </a:r>
          </a:p>
          <a:p>
            <a:pPr>
              <a:spcBef>
                <a:spcPts val="0"/>
              </a:spcBef>
            </a:pPr>
            <a:r>
              <a:rPr lang="en-US" dirty="0" smtClean="0"/>
              <a:t>Already have presenters signed up for:</a:t>
            </a:r>
          </a:p>
          <a:p>
            <a:pPr lvl="1">
              <a:spcBef>
                <a:spcPts val="0"/>
              </a:spcBef>
            </a:pPr>
            <a:r>
              <a:rPr lang="en-US" dirty="0" smtClean="0"/>
              <a:t>Agriculture</a:t>
            </a:r>
          </a:p>
          <a:p>
            <a:pPr lvl="1">
              <a:spcBef>
                <a:spcPts val="0"/>
              </a:spcBef>
            </a:pPr>
            <a:r>
              <a:rPr lang="en-US" dirty="0" smtClean="0"/>
              <a:t>Earth Sciences</a:t>
            </a:r>
          </a:p>
          <a:p>
            <a:pPr lvl="2">
              <a:spcBef>
                <a:spcPts val="0"/>
              </a:spcBef>
            </a:pPr>
            <a:r>
              <a:rPr lang="en-US" dirty="0" smtClean="0"/>
              <a:t>Atmospheric Sciences: Meteorology</a:t>
            </a:r>
          </a:p>
          <a:p>
            <a:pPr lvl="2">
              <a:spcBef>
                <a:spcPts val="0"/>
              </a:spcBef>
            </a:pPr>
            <a:r>
              <a:rPr lang="en-US" dirty="0" smtClean="0"/>
              <a:t>Ecological Sciences: Ecology, Rangeland Ecology, Urban Ecology</a:t>
            </a:r>
          </a:p>
          <a:p>
            <a:pPr lvl="2">
              <a:spcBef>
                <a:spcPts val="0"/>
              </a:spcBef>
            </a:pPr>
            <a:r>
              <a:rPr lang="en-US" dirty="0" smtClean="0"/>
              <a:t>Geographical Sciences: Geography, Geographic Information Systems</a:t>
            </a:r>
          </a:p>
          <a:p>
            <a:pPr lvl="1">
              <a:spcBef>
                <a:spcPts val="0"/>
              </a:spcBef>
            </a:pPr>
            <a:r>
              <a:rPr lang="en-US" dirty="0" smtClean="0"/>
              <a:t>Engineering: IT/CS</a:t>
            </a:r>
          </a:p>
          <a:p>
            <a:pPr lvl="1">
              <a:spcBef>
                <a:spcPts val="0"/>
              </a:spcBef>
            </a:pPr>
            <a:r>
              <a:rPr lang="en-US" dirty="0" smtClean="0"/>
              <a:t>Libraries</a:t>
            </a:r>
          </a:p>
          <a:p>
            <a:pPr lvl="1">
              <a:spcBef>
                <a:spcPts val="0"/>
              </a:spcBef>
            </a:pPr>
            <a:r>
              <a:rPr lang="en-US" dirty="0" smtClean="0"/>
              <a:t>Life Sciences: Plant Biology</a:t>
            </a:r>
          </a:p>
          <a:p>
            <a:pPr lvl="1">
              <a:spcBef>
                <a:spcPts val="0"/>
              </a:spcBef>
            </a:pPr>
            <a:r>
              <a:rPr lang="en-US" dirty="0" smtClean="0"/>
              <a:t>Social Sciences: Anthropology, Economics, Political Science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57524869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u="sng" dirty="0" err="1" smtClean="0">
                <a:solidFill>
                  <a:schemeClr val="tx1"/>
                </a:solidFill>
                <a:latin typeface="Arial Black" panose="020B0A04020102020204" pitchFamily="34" charset="0"/>
              </a:rPr>
              <a:t>One</a:t>
            </a:r>
            <a:r>
              <a:rPr lang="en-US" sz="5550" dirty="0" err="1" smtClean="0">
                <a:solidFill>
                  <a:schemeClr val="tx1"/>
                </a:solidFill>
                <a:latin typeface="Arial Black" panose="020B0A04020102020204" pitchFamily="34" charset="0"/>
              </a:rPr>
              <a:t>Oklahoma</a:t>
            </a:r>
            <a:r>
              <a:rPr lang="en-US" sz="5550" dirty="0" smtClean="0">
                <a:solidFill>
                  <a:schemeClr val="tx1"/>
                </a:solidFill>
                <a:latin typeface="Arial Black" panose="020B0A04020102020204" pitchFamily="34" charset="0"/>
              </a:rPr>
              <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Friction Free Network</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2013-15</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17727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NSF CC-NIE Grant (Just </a:t>
            </a:r>
            <a:r>
              <a:rPr lang="en-US" sz="3600" dirty="0"/>
              <a:t>A</a:t>
            </a:r>
            <a:r>
              <a:rPr lang="en-US" sz="3600" dirty="0" smtClean="0"/>
              <a:t>warded)</a:t>
            </a:r>
            <a:endParaRPr lang="en-US" sz="395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8835"/>
            <a:ext cx="6036334" cy="4648200"/>
          </a:xfrm>
          <a:prstGeom prst="rect">
            <a:avLst/>
          </a:prstGeom>
        </p:spPr>
      </p:pic>
      <p:sp>
        <p:nvSpPr>
          <p:cNvPr id="9" name="TextBox 8"/>
          <p:cNvSpPr txBox="1"/>
          <p:nvPr/>
        </p:nvSpPr>
        <p:spPr>
          <a:xfrm>
            <a:off x="6324600" y="1407459"/>
            <a:ext cx="2654948" cy="3139321"/>
          </a:xfrm>
          <a:prstGeom prst="rect">
            <a:avLst/>
          </a:prstGeom>
          <a:noFill/>
        </p:spPr>
        <p:txBody>
          <a:bodyPr wrap="square" rtlCol="0">
            <a:spAutoFit/>
          </a:bodyPr>
          <a:lstStyle/>
          <a:p>
            <a:pPr algn="l"/>
            <a:r>
              <a:rPr lang="en-US" b="1" dirty="0" err="1" smtClean="0">
                <a:cs typeface="Times New Roman" pitchFamily="18" charset="0"/>
              </a:rPr>
              <a:t>OneOklahoma</a:t>
            </a:r>
            <a:r>
              <a:rPr lang="en-US" b="1" dirty="0" smtClean="0">
                <a:cs typeface="Times New Roman" pitchFamily="18" charset="0"/>
              </a:rPr>
              <a:t> Friction Free Network (OFFN)</a:t>
            </a:r>
          </a:p>
          <a:p>
            <a:pPr marL="285750" indent="-285750" algn="l">
              <a:buFont typeface="Arial" pitchFamily="34" charset="0"/>
              <a:buChar char="•"/>
            </a:pPr>
            <a:r>
              <a:rPr lang="en-US" dirty="0" smtClean="0">
                <a:cs typeface="Times New Roman" pitchFamily="18" charset="0"/>
              </a:rPr>
              <a:t>Multi-institutional </a:t>
            </a:r>
            <a:r>
              <a:rPr lang="en-US" u="sng" dirty="0" smtClean="0">
                <a:cs typeface="Times New Roman" pitchFamily="18" charset="0"/>
              </a:rPr>
              <a:t>Science DMZ</a:t>
            </a:r>
          </a:p>
          <a:p>
            <a:pPr marL="285750" indent="-285750" algn="l">
              <a:buFont typeface="Arial" pitchFamily="34" charset="0"/>
              <a:buChar char="•"/>
            </a:pPr>
            <a:r>
              <a:rPr lang="en-US" dirty="0" smtClean="0">
                <a:cs typeface="Times New Roman" pitchFamily="18" charset="0"/>
              </a:rPr>
              <a:t>Software Defined Networking</a:t>
            </a:r>
          </a:p>
          <a:p>
            <a:pPr marL="285750" indent="-285750" algn="l">
              <a:buFont typeface="Arial" pitchFamily="34" charset="0"/>
              <a:buChar char="•"/>
            </a:pPr>
            <a:r>
              <a:rPr lang="en-US" u="sng" dirty="0" smtClean="0">
                <a:cs typeface="Times New Roman" pitchFamily="18" charset="0"/>
              </a:rPr>
              <a:t>Dedicated 10G</a:t>
            </a:r>
            <a:r>
              <a:rPr lang="en-US" dirty="0" smtClean="0">
                <a:cs typeface="Times New Roman" pitchFamily="18" charset="0"/>
              </a:rPr>
              <a:t> among the participating</a:t>
            </a:r>
            <a:r>
              <a:rPr lang="en-US" dirty="0">
                <a:cs typeface="Times New Roman" pitchFamily="18" charset="0"/>
              </a:rPr>
              <a:t> </a:t>
            </a:r>
            <a:r>
              <a:rPr lang="en-US" dirty="0" smtClean="0">
                <a:cs typeface="Times New Roman" pitchFamily="18" charset="0"/>
              </a:rPr>
              <a:t>sites</a:t>
            </a:r>
          </a:p>
          <a:p>
            <a:pPr marL="285750" indent="-285750" algn="l">
              <a:buFont typeface="Arial" pitchFamily="34" charset="0"/>
              <a:buChar char="•"/>
            </a:pPr>
            <a:r>
              <a:rPr lang="en-US" u="sng" dirty="0" smtClean="0">
                <a:cs typeface="Times New Roman" pitchFamily="18" charset="0"/>
              </a:rPr>
              <a:t>Aggregate compute</a:t>
            </a:r>
            <a:r>
              <a:rPr lang="en-US" dirty="0" smtClean="0">
                <a:cs typeface="Times New Roman" pitchFamily="18" charset="0"/>
              </a:rPr>
              <a:t>: </a:t>
            </a:r>
          </a:p>
          <a:p>
            <a:pPr algn="l"/>
            <a:r>
              <a:rPr lang="en-US" dirty="0">
                <a:cs typeface="Times New Roman" pitchFamily="18" charset="0"/>
              </a:rPr>
              <a:t> </a:t>
            </a:r>
            <a:r>
              <a:rPr lang="en-US" dirty="0" smtClean="0">
                <a:cs typeface="Times New Roman" pitchFamily="18" charset="0"/>
              </a:rPr>
              <a:t>    just over 200 TFLOPs</a:t>
            </a:r>
          </a:p>
          <a:p>
            <a:pPr algn="l"/>
            <a:r>
              <a:rPr lang="en-US" dirty="0">
                <a:cs typeface="Times New Roman" pitchFamily="18" charset="0"/>
              </a:rPr>
              <a:t> </a:t>
            </a:r>
            <a:r>
              <a:rPr lang="en-US" dirty="0" smtClean="0">
                <a:cs typeface="Times New Roman" pitchFamily="18" charset="0"/>
              </a:rPr>
              <a:t>   (peak)</a:t>
            </a:r>
          </a:p>
        </p:txBody>
      </p:sp>
      <p:sp>
        <p:nvSpPr>
          <p:cNvPr id="10" name="TextBox 9"/>
          <p:cNvSpPr txBox="1"/>
          <p:nvPr/>
        </p:nvSpPr>
        <p:spPr>
          <a:xfrm>
            <a:off x="815785" y="1559863"/>
            <a:ext cx="1634490"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48.8 TFLOPs</a:t>
            </a:r>
          </a:p>
          <a:p>
            <a:pPr algn="r"/>
            <a:r>
              <a:rPr lang="en-US" sz="1600" b="1" dirty="0" smtClean="0">
                <a:latin typeface="Arial" pitchFamily="34" charset="0"/>
                <a:cs typeface="Arial" pitchFamily="34" charset="0"/>
              </a:rPr>
              <a:t>(NSF MRI)</a:t>
            </a:r>
            <a:endParaRPr lang="en-US" sz="1600" b="1" dirty="0">
              <a:latin typeface="Arial" pitchFamily="34" charset="0"/>
              <a:cs typeface="Arial" pitchFamily="34" charset="0"/>
            </a:endParaRPr>
          </a:p>
        </p:txBody>
      </p:sp>
      <p:sp>
        <p:nvSpPr>
          <p:cNvPr id="11" name="TextBox 10"/>
          <p:cNvSpPr txBox="1"/>
          <p:nvPr/>
        </p:nvSpPr>
        <p:spPr>
          <a:xfrm>
            <a:off x="3801038" y="5244355"/>
            <a:ext cx="2294961" cy="584775"/>
          </a:xfrm>
          <a:prstGeom prst="rect">
            <a:avLst/>
          </a:prstGeom>
          <a:noFill/>
        </p:spPr>
        <p:txBody>
          <a:bodyPr wrap="square" rtlCol="0">
            <a:spAutoFit/>
          </a:bodyPr>
          <a:lstStyle/>
          <a:p>
            <a:pPr algn="l"/>
            <a:r>
              <a:rPr lang="en-US" sz="1600" b="1" dirty="0" smtClean="0">
                <a:latin typeface="Arial" pitchFamily="34" charset="0"/>
                <a:cs typeface="Arial" pitchFamily="34" charset="0"/>
              </a:rPr>
              <a:t>111.6 TFLOPs</a:t>
            </a:r>
          </a:p>
          <a:p>
            <a:pPr algn="l"/>
            <a:r>
              <a:rPr lang="en-US" sz="1600" b="1" dirty="0" err="1" smtClean="0">
                <a:latin typeface="Arial" pitchFamily="34" charset="0"/>
                <a:cs typeface="Arial" pitchFamily="34" charset="0"/>
              </a:rPr>
              <a:t>PetaStore</a:t>
            </a:r>
            <a:r>
              <a:rPr lang="en-US" sz="1600" b="1" dirty="0" smtClean="0">
                <a:latin typeface="Arial" pitchFamily="34" charset="0"/>
                <a:cs typeface="Arial" pitchFamily="34" charset="0"/>
              </a:rPr>
              <a:t> (NSF MRI)</a:t>
            </a:r>
            <a:endParaRPr lang="en-US" sz="1600" b="1" dirty="0">
              <a:latin typeface="Arial" pitchFamily="34" charset="0"/>
              <a:cs typeface="Arial" pitchFamily="34" charset="0"/>
            </a:endParaRPr>
          </a:p>
        </p:txBody>
      </p:sp>
      <p:sp>
        <p:nvSpPr>
          <p:cNvPr id="12" name="TextBox 11"/>
          <p:cNvSpPr txBox="1"/>
          <p:nvPr/>
        </p:nvSpPr>
        <p:spPr>
          <a:xfrm>
            <a:off x="5163642" y="2350095"/>
            <a:ext cx="1141461"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34.5</a:t>
            </a:r>
          </a:p>
          <a:p>
            <a:pPr algn="r"/>
            <a:r>
              <a:rPr lang="en-US" sz="1600" b="1" dirty="0" smtClean="0">
                <a:latin typeface="Arial" pitchFamily="34" charset="0"/>
                <a:cs typeface="Arial" pitchFamily="34" charset="0"/>
              </a:rPr>
              <a:t>TFLOPs</a:t>
            </a:r>
            <a:endParaRPr lang="en-US" sz="1600" b="1" dirty="0">
              <a:latin typeface="Arial" pitchFamily="34" charset="0"/>
              <a:cs typeface="Arial" pitchFamily="34" charset="0"/>
            </a:endParaRPr>
          </a:p>
        </p:txBody>
      </p:sp>
      <p:sp>
        <p:nvSpPr>
          <p:cNvPr id="13" name="TextBox 12"/>
          <p:cNvSpPr txBox="1"/>
          <p:nvPr/>
        </p:nvSpPr>
        <p:spPr>
          <a:xfrm>
            <a:off x="560297" y="2258058"/>
            <a:ext cx="1447800" cy="584775"/>
          </a:xfrm>
          <a:prstGeom prst="rect">
            <a:avLst/>
          </a:prstGeom>
          <a:noFill/>
        </p:spPr>
        <p:txBody>
          <a:bodyPr wrap="square" rtlCol="0">
            <a:spAutoFit/>
          </a:bodyPr>
          <a:lstStyle/>
          <a:p>
            <a:r>
              <a:rPr lang="en-US" sz="1600" b="1" dirty="0" smtClean="0">
                <a:latin typeface="Arial" pitchFamily="34" charset="0"/>
                <a:cs typeface="Arial" pitchFamily="34" charset="0"/>
              </a:rPr>
              <a:t>8 TFLOPs (NSF MRI)</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69061728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382000" cy="4648200"/>
          </a:xfrm>
        </p:spPr>
        <p:txBody>
          <a:bodyPr/>
          <a:lstStyle/>
          <a:p>
            <a:pPr marL="457200" indent="-457200">
              <a:buClrTx/>
              <a:buSzPct val="100000"/>
              <a:buFont typeface="+mj-lt"/>
              <a:buAutoNum type="arabicPeriod"/>
            </a:pPr>
            <a:r>
              <a:rPr lang="en-US" dirty="0" smtClean="0"/>
              <a:t>Deploy </a:t>
            </a:r>
            <a:r>
              <a:rPr lang="en-US" dirty="0"/>
              <a:t>and maintain, at the four institutions, a </a:t>
            </a:r>
            <a:r>
              <a:rPr lang="en-US" u="sng" dirty="0"/>
              <a:t>research-only network </a:t>
            </a:r>
            <a:r>
              <a:rPr lang="en-US" dirty="0"/>
              <a:t>consisting of institutional last mile components that are independent of enterprise networks, with its internal hub collocated with </a:t>
            </a:r>
            <a:r>
              <a:rPr lang="en-US" dirty="0" err="1" smtClean="0"/>
              <a:t>OneNet</a:t>
            </a:r>
            <a:r>
              <a:rPr lang="en-US" dirty="0" smtClean="0"/>
              <a:t>.</a:t>
            </a:r>
          </a:p>
          <a:p>
            <a:pPr marL="457200" indent="-457200">
              <a:buClrTx/>
              <a:buSzPct val="100000"/>
              <a:buFont typeface="+mj-lt"/>
              <a:buAutoNum type="arabicPeriod"/>
            </a:pPr>
            <a:r>
              <a:rPr lang="en-US" dirty="0" smtClean="0"/>
              <a:t>Apply </a:t>
            </a:r>
            <a:r>
              <a:rPr lang="en-US" u="sng" dirty="0"/>
              <a:t>Software Defined Networking </a:t>
            </a:r>
            <a:r>
              <a:rPr lang="en-US" dirty="0" smtClean="0"/>
              <a:t>(SDN) across </a:t>
            </a:r>
            <a:r>
              <a:rPr lang="en-US" dirty="0"/>
              <a:t>OFFN, facilitating end-to-end management, by researchers, of high bandwidth/high performance data flows through a distributed hierarchy of open standards tools, giving researchers a new layer of transparency into network </a:t>
            </a:r>
            <a:r>
              <a:rPr lang="en-US" dirty="0" smtClean="0"/>
              <a:t>transport.</a:t>
            </a:r>
          </a:p>
          <a:p>
            <a:pPr marL="457200" indent="-457200">
              <a:buClrTx/>
              <a:buSzPct val="100000"/>
              <a:buFont typeface="+mj-lt"/>
              <a:buAutoNum type="arabicPeriod"/>
            </a:pPr>
            <a:r>
              <a:rPr lang="en-US" dirty="0" smtClean="0"/>
              <a:t>Provide </a:t>
            </a:r>
            <a:r>
              <a:rPr lang="en-US" dirty="0"/>
              <a:t>these capabilities </a:t>
            </a:r>
            <a:r>
              <a:rPr lang="en-US" dirty="0" smtClean="0"/>
              <a:t>– OFFN's </a:t>
            </a:r>
            <a:r>
              <a:rPr lang="en-US" dirty="0"/>
              <a:t>in particular and </a:t>
            </a:r>
            <a:r>
              <a:rPr lang="en-US" dirty="0" err="1"/>
              <a:t>OneOCII's</a:t>
            </a:r>
            <a:r>
              <a:rPr lang="en-US" dirty="0"/>
              <a:t> in general </a:t>
            </a:r>
            <a:r>
              <a:rPr lang="en-US" dirty="0" smtClean="0"/>
              <a:t>– </a:t>
            </a:r>
            <a:r>
              <a:rPr lang="en-US" dirty="0"/>
              <a:t>to all relevant researchers and educators </a:t>
            </a:r>
            <a:r>
              <a:rPr lang="en-US" u="sng" dirty="0"/>
              <a:t>statewide</a:t>
            </a:r>
            <a:r>
              <a:rPr lang="en-US" dirty="0"/>
              <a:t>, and facilitate their use. </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352833447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Science Drivers</a:t>
            </a:r>
            <a:endParaRPr lang="en-US" dirty="0"/>
          </a:p>
        </p:txBody>
      </p:sp>
      <p:sp>
        <p:nvSpPr>
          <p:cNvPr id="3" name="Content Placeholder 2"/>
          <p:cNvSpPr>
            <a:spLocks noGrp="1"/>
          </p:cNvSpPr>
          <p:nvPr>
            <p:ph idx="1"/>
          </p:nvPr>
        </p:nvSpPr>
        <p:spPr/>
        <p:txBody>
          <a:bodyPr/>
          <a:lstStyle/>
          <a:p>
            <a:r>
              <a:rPr lang="en-US" dirty="0" smtClean="0"/>
              <a:t>High Energy Physics (ATLAS, DØ): OU, LU, OSU</a:t>
            </a:r>
          </a:p>
          <a:p>
            <a:r>
              <a:rPr lang="en-US" dirty="0" smtClean="0"/>
              <a:t>Real Time Numerical Weather Prediction: OU</a:t>
            </a:r>
          </a:p>
          <a:p>
            <a:r>
              <a:rPr lang="en-US" dirty="0" smtClean="0"/>
              <a:t>Weather Radar: OU</a:t>
            </a:r>
          </a:p>
          <a:p>
            <a:r>
              <a:rPr lang="en-US" dirty="0" smtClean="0"/>
              <a:t>Bioinformatics: OSU</a:t>
            </a:r>
          </a:p>
          <a:p>
            <a:r>
              <a:rPr lang="en-US" dirty="0" smtClean="0"/>
              <a:t>… with more to come.</a:t>
            </a:r>
          </a:p>
          <a:p>
            <a:endParaRPr lang="en-US" dirty="0" smtClean="0"/>
          </a:p>
          <a:p>
            <a:pPr marL="0" indent="0">
              <a:buNone/>
            </a:pPr>
            <a:r>
              <a:rPr lang="en-US" dirty="0" smtClean="0"/>
              <a:t>Identified aggregate bandwidth: 23+ </a:t>
            </a:r>
            <a:r>
              <a:rPr lang="en-US" dirty="0" err="1" smtClean="0"/>
              <a:t>Gbps</a:t>
            </a:r>
            <a:r>
              <a:rPr lang="en-US" dirty="0" smtClean="0"/>
              <a:t> (when everything is going full tilt at the same time)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79</a:t>
            </a:fld>
            <a:endParaRPr lang="en-US"/>
          </a:p>
        </p:txBody>
      </p:sp>
    </p:spTree>
    <p:extLst>
      <p:ext uri="{BB962C8B-B14F-4D97-AF65-F5344CB8AC3E}">
        <p14:creationId xmlns:p14="http://schemas.microsoft.com/office/powerpoint/2010/main" val="8297120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smtClean="0"/>
              <a:t>Bob </a:t>
            </a:r>
            <a:r>
              <a:rPr lang="en-US" dirty="0" err="1" smtClean="0"/>
              <a:t>Crovella</a:t>
            </a:r>
            <a:r>
              <a:rPr lang="en-US" dirty="0" smtClean="0"/>
              <a:t>, NVIDIA</a:t>
            </a:r>
          </a:p>
          <a:p>
            <a:r>
              <a:rPr lang="en-US" dirty="0" smtClean="0"/>
              <a:t>Jason Goodman, Cray, Inc.</a:t>
            </a:r>
          </a:p>
          <a:p>
            <a:r>
              <a:rPr lang="en-US" dirty="0" smtClean="0"/>
              <a:t>Darren King, Spectra Logic</a:t>
            </a:r>
          </a:p>
          <a:p>
            <a:r>
              <a:rPr lang="en-US" dirty="0" smtClean="0"/>
              <a:t>Kevin Paschal, </a:t>
            </a:r>
            <a:r>
              <a:rPr lang="en-US" dirty="0" err="1" smtClean="0"/>
              <a:t>CommScope</a:t>
            </a:r>
            <a:endParaRPr lang="en-US" dirty="0" smtClean="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16743790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a:xfrm>
            <a:off x="609600" y="1371600"/>
            <a:ext cx="8153400" cy="4648200"/>
          </a:xfrm>
        </p:spPr>
        <p:txBody>
          <a:bodyPr/>
          <a:lstStyle/>
          <a:p>
            <a:pPr>
              <a:spcBef>
                <a:spcPts val="0"/>
              </a:spcBef>
            </a:pPr>
            <a:r>
              <a:rPr lang="en-US" dirty="0" smtClean="0"/>
              <a:t>Senior Personnel</a:t>
            </a:r>
          </a:p>
          <a:p>
            <a:pPr lvl="1">
              <a:spcBef>
                <a:spcPts val="0"/>
              </a:spcBef>
            </a:pPr>
            <a:r>
              <a:rPr lang="en-US" dirty="0" smtClean="0"/>
              <a:t>H. </a:t>
            </a:r>
            <a:r>
              <a:rPr lang="en-US" dirty="0" err="1" smtClean="0"/>
              <a:t>Severini</a:t>
            </a:r>
            <a:r>
              <a:rPr lang="en-US" dirty="0"/>
              <a:t> </a:t>
            </a:r>
            <a:r>
              <a:rPr lang="en-US" dirty="0" smtClean="0"/>
              <a:t>(OU)</a:t>
            </a:r>
          </a:p>
          <a:p>
            <a:pPr lvl="1">
              <a:spcBef>
                <a:spcPts val="0"/>
              </a:spcBef>
            </a:pPr>
            <a:r>
              <a:rPr lang="en-US" dirty="0" smtClean="0"/>
              <a:t>P. </a:t>
            </a:r>
            <a:r>
              <a:rPr lang="en-US" dirty="0" err="1" smtClean="0"/>
              <a:t>Skubic</a:t>
            </a:r>
            <a:r>
              <a:rPr lang="en-US" dirty="0" smtClean="0"/>
              <a:t> (OU)</a:t>
            </a:r>
          </a:p>
          <a:p>
            <a:pPr lvl="1">
              <a:spcBef>
                <a:spcPts val="0"/>
              </a:spcBef>
            </a:pPr>
            <a:r>
              <a:rPr lang="en-US" dirty="0" smtClean="0"/>
              <a:t>J. Snow (LU)</a:t>
            </a:r>
          </a:p>
          <a:p>
            <a:pPr lvl="1">
              <a:spcBef>
                <a:spcPts val="0"/>
              </a:spcBef>
            </a:pPr>
            <a:r>
              <a:rPr lang="en-US" dirty="0" smtClean="0"/>
              <a:t>M. Strauss (OU)</a:t>
            </a:r>
          </a:p>
          <a:p>
            <a:pPr>
              <a:spcBef>
                <a:spcPts val="0"/>
              </a:spcBef>
            </a:pPr>
            <a:r>
              <a:rPr lang="en-US" dirty="0" smtClean="0"/>
              <a:t>Oklahoma Center for High Energy Physics (OCHEP)</a:t>
            </a:r>
          </a:p>
          <a:p>
            <a:pPr>
              <a:spcBef>
                <a:spcPts val="0"/>
              </a:spcBef>
            </a:pPr>
            <a:r>
              <a:rPr lang="en-US" dirty="0" smtClean="0"/>
              <a:t>Funding: $1.7M current, $1M planned (NSF, DOE, </a:t>
            </a:r>
            <a:r>
              <a:rPr lang="en-US" dirty="0" err="1" smtClean="0"/>
              <a:t>Fermilab</a:t>
            </a:r>
            <a:r>
              <a:rPr lang="en-US" dirty="0" smtClean="0"/>
              <a:t>)</a:t>
            </a:r>
          </a:p>
          <a:p>
            <a:pPr>
              <a:spcBef>
                <a:spcPts val="0"/>
              </a:spcBef>
            </a:pPr>
            <a:r>
              <a:rPr lang="en-US" dirty="0" smtClean="0"/>
              <a:t>7 faculty, 2 staff, 4 postdocs, 3 graduate students</a:t>
            </a:r>
          </a:p>
          <a:p>
            <a:pPr>
              <a:spcBef>
                <a:spcPts val="0"/>
              </a:spcBef>
            </a:pPr>
            <a:r>
              <a:rPr lang="en-US" dirty="0" smtClean="0"/>
              <a:t>Identified bandwidth need: up to 8 </a:t>
            </a:r>
            <a:r>
              <a:rPr lang="en-US" dirty="0" err="1" smtClean="0"/>
              <a:t>Gbps</a:t>
            </a:r>
            <a:r>
              <a:rPr lang="en-US" dirty="0" smtClean="0"/>
              <a:t> sustained</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spTree>
    <p:extLst>
      <p:ext uri="{BB962C8B-B14F-4D97-AF65-F5344CB8AC3E}">
        <p14:creationId xmlns:p14="http://schemas.microsoft.com/office/powerpoint/2010/main" val="198712118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p:txBody>
          <a:bodyPr/>
          <a:lstStyle/>
          <a:p>
            <a:pPr>
              <a:spcBef>
                <a:spcPts val="0"/>
              </a:spcBef>
            </a:pPr>
            <a:r>
              <a:rPr lang="en-US" dirty="0" smtClean="0"/>
              <a:t>OU and LU already do a lot of ATLAS computing         (data analysis and Monte Carlo simulation).</a:t>
            </a:r>
          </a:p>
          <a:p>
            <a:pPr>
              <a:spcBef>
                <a:spcPts val="0"/>
              </a:spcBef>
            </a:pPr>
            <a:r>
              <a:rPr lang="en-US" dirty="0" smtClean="0"/>
              <a:t>OU, LU and OSU constitute the Oklahoma Center for   High Energy Physics (OCHEP).</a:t>
            </a:r>
          </a:p>
          <a:p>
            <a:pPr lvl="1">
              <a:spcBef>
                <a:spcPts val="0"/>
              </a:spcBef>
            </a:pPr>
            <a:r>
              <a:rPr lang="en-US" dirty="0" smtClean="0"/>
              <a:t>OSU physicists aren’t doing computational.</a:t>
            </a:r>
          </a:p>
          <a:p>
            <a:pPr>
              <a:spcBef>
                <a:spcPts val="0"/>
              </a:spcBef>
            </a:pPr>
            <a:r>
              <a:rPr lang="en-US" dirty="0" smtClean="0"/>
              <a:t>OU, LU and U Texas Arlington constitute the NSF’s ATLAS Southwest Tier2 Center (SWT2), which is consistently in the top 3 most productive US academic Tier2 sites (OU is consistently #6-#8 most productive US academic institution).</a:t>
            </a:r>
          </a:p>
          <a:p>
            <a:pPr>
              <a:spcBef>
                <a:spcPts val="0"/>
              </a:spcBef>
            </a:pPr>
            <a:r>
              <a:rPr lang="en-US" dirty="0" smtClean="0"/>
              <a:t>OSU and TSC have agreed to provide their idle cycles for ATLAS jobs, but will kill them off in favor of local jobs.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81</a:t>
            </a:fld>
            <a:endParaRPr lang="en-US"/>
          </a:p>
        </p:txBody>
      </p:sp>
    </p:spTree>
    <p:extLst>
      <p:ext uri="{BB962C8B-B14F-4D97-AF65-F5344CB8AC3E}">
        <p14:creationId xmlns:p14="http://schemas.microsoft.com/office/powerpoint/2010/main" val="357347711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Weather Prediction</a:t>
            </a:r>
            <a:endParaRPr lang="en-US" sz="3800" dirty="0"/>
          </a:p>
        </p:txBody>
      </p:sp>
      <p:sp>
        <p:nvSpPr>
          <p:cNvPr id="3" name="Content Placeholder 2"/>
          <p:cNvSpPr>
            <a:spLocks noGrp="1"/>
          </p:cNvSpPr>
          <p:nvPr>
            <p:ph idx="1"/>
          </p:nvPr>
        </p:nvSpPr>
        <p:spPr/>
        <p:txBody>
          <a:bodyPr/>
          <a:lstStyle/>
          <a:p>
            <a:r>
              <a:rPr lang="en-US" dirty="0" smtClean="0"/>
              <a:t>OU Center for Analysis &amp; Prediction of Storms (CAPS)</a:t>
            </a:r>
          </a:p>
          <a:p>
            <a:r>
              <a:rPr lang="en-US" dirty="0" smtClean="0"/>
              <a:t>Senior Personnel</a:t>
            </a:r>
          </a:p>
          <a:p>
            <a:pPr lvl="1"/>
            <a:r>
              <a:rPr lang="en-US" dirty="0" smtClean="0"/>
              <a:t>M. </a:t>
            </a:r>
            <a:r>
              <a:rPr lang="en-US" dirty="0" err="1" smtClean="0"/>
              <a:t>Xue</a:t>
            </a:r>
            <a:r>
              <a:rPr lang="en-US" dirty="0" smtClean="0"/>
              <a:t> (CAPS Director and faculty in OU’s School of Meteorology)</a:t>
            </a:r>
          </a:p>
          <a:p>
            <a:pPr lvl="1"/>
            <a:r>
              <a:rPr lang="en-US" dirty="0" smtClean="0"/>
              <a:t>K. Brewster (CAPS Associate Director)</a:t>
            </a:r>
          </a:p>
          <a:p>
            <a:r>
              <a:rPr lang="en-US" dirty="0" smtClean="0"/>
              <a:t>Funding: $2.5M per year current, $1M per year planned (NSF, NOAA)</a:t>
            </a:r>
          </a:p>
          <a:p>
            <a:r>
              <a:rPr lang="en-US" dirty="0" smtClean="0"/>
              <a:t>6 faculty, 10 staff, 20 graduate students</a:t>
            </a:r>
          </a:p>
          <a:p>
            <a:r>
              <a:rPr lang="en-US" dirty="0" smtClean="0"/>
              <a:t>Identified bandwidth need: 12 </a:t>
            </a:r>
            <a:r>
              <a:rPr lang="en-US" dirty="0" err="1" smtClean="0"/>
              <a:t>Gbps</a:t>
            </a:r>
            <a:r>
              <a:rPr lang="en-US" dirty="0" smtClean="0"/>
              <a:t> sustained (during the annual Spring </a:t>
            </a:r>
            <a:r>
              <a:rPr lang="en-US" dirty="0" err="1" smtClean="0"/>
              <a:t>Realtime</a:t>
            </a:r>
            <a:r>
              <a:rPr lang="en-US" dirty="0" smtClean="0"/>
              <a:t> Storm Forecasting Experiment, mid-March – mid-June)</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82</a:t>
            </a:fld>
            <a:endParaRPr lang="en-US"/>
          </a:p>
        </p:txBody>
      </p:sp>
    </p:spTree>
    <p:extLst>
      <p:ext uri="{BB962C8B-B14F-4D97-AF65-F5344CB8AC3E}">
        <p14:creationId xmlns:p14="http://schemas.microsoft.com/office/powerpoint/2010/main" val="211963200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Weather Radar</a:t>
            </a:r>
            <a:endParaRPr lang="en-US" dirty="0"/>
          </a:p>
        </p:txBody>
      </p:sp>
      <p:sp>
        <p:nvSpPr>
          <p:cNvPr id="3" name="Content Placeholder 2"/>
          <p:cNvSpPr>
            <a:spLocks noGrp="1"/>
          </p:cNvSpPr>
          <p:nvPr>
            <p:ph idx="1"/>
          </p:nvPr>
        </p:nvSpPr>
        <p:spPr/>
        <p:txBody>
          <a:bodyPr/>
          <a:lstStyle/>
          <a:p>
            <a:r>
              <a:rPr lang="en-US" dirty="0" smtClean="0"/>
              <a:t>Advanced Radar Research Center (ARRC)</a:t>
            </a:r>
          </a:p>
          <a:p>
            <a:r>
              <a:rPr lang="en-US" dirty="0" smtClean="0"/>
              <a:t>Senior Personnel: </a:t>
            </a:r>
            <a:r>
              <a:rPr lang="en-US" dirty="0" err="1" smtClean="0"/>
              <a:t>Tian</a:t>
            </a:r>
            <a:r>
              <a:rPr lang="en-US" dirty="0" smtClean="0"/>
              <a:t>-You Yu et al</a:t>
            </a:r>
          </a:p>
          <a:p>
            <a:r>
              <a:rPr lang="en-US" dirty="0" smtClean="0"/>
              <a:t>Funding: $10M current, $5M pending, $25M planned (NOAA, NSF, NASA, industry)</a:t>
            </a:r>
          </a:p>
          <a:p>
            <a:r>
              <a:rPr lang="en-US" dirty="0" smtClean="0"/>
              <a:t>15 faculty, 2 staff, 11 postdocs, ~60 graduate students,    ~10 undergraduates</a:t>
            </a:r>
          </a:p>
          <a:p>
            <a:r>
              <a:rPr lang="en-US" dirty="0" smtClean="0"/>
              <a:t>Identified bandwidth need: 1.5 </a:t>
            </a:r>
            <a:r>
              <a:rPr lang="en-US" dirty="0" err="1" smtClean="0"/>
              <a:t>Gbps</a:t>
            </a:r>
            <a:r>
              <a:rPr lang="en-US" dirty="0" smtClean="0"/>
              <a:t> sustained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83</a:t>
            </a:fld>
            <a:endParaRPr lang="en-US"/>
          </a:p>
        </p:txBody>
      </p:sp>
    </p:spTree>
    <p:extLst>
      <p:ext uri="{BB962C8B-B14F-4D97-AF65-F5344CB8AC3E}">
        <p14:creationId xmlns:p14="http://schemas.microsoft.com/office/powerpoint/2010/main" val="246626950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Bioinformatics</a:t>
            </a:r>
            <a:endParaRPr lang="en-US" dirty="0"/>
          </a:p>
        </p:txBody>
      </p:sp>
      <p:sp>
        <p:nvSpPr>
          <p:cNvPr id="3" name="Content Placeholder 2"/>
          <p:cNvSpPr>
            <a:spLocks noGrp="1"/>
          </p:cNvSpPr>
          <p:nvPr>
            <p:ph idx="1"/>
          </p:nvPr>
        </p:nvSpPr>
        <p:spPr/>
        <p:txBody>
          <a:bodyPr/>
          <a:lstStyle/>
          <a:p>
            <a:r>
              <a:rPr lang="en-US" dirty="0" smtClean="0"/>
              <a:t>OSU Bioinformatics program</a:t>
            </a:r>
          </a:p>
          <a:p>
            <a:r>
              <a:rPr lang="en-US" dirty="0" smtClean="0"/>
              <a:t>Senior Personnel </a:t>
            </a:r>
            <a:r>
              <a:rPr lang="en-US" dirty="0" err="1" smtClean="0"/>
              <a:t>Elshahed</a:t>
            </a:r>
            <a:r>
              <a:rPr lang="en-US" dirty="0" smtClean="0"/>
              <a:t> (OSU), Hoyt (OSU)</a:t>
            </a:r>
          </a:p>
          <a:p>
            <a:r>
              <a:rPr lang="en-US" dirty="0" smtClean="0"/>
              <a:t>Funding: $6.1M current, $4.4M pending (NSF, NIH, USDA, DOD, US Army, OCAST, OK Ag Experiment Station)</a:t>
            </a:r>
          </a:p>
          <a:p>
            <a:r>
              <a:rPr lang="en-US" dirty="0" smtClean="0"/>
              <a:t>14 faculty, 6 postdocs, 35 graduate students</a:t>
            </a:r>
          </a:p>
          <a:p>
            <a:r>
              <a:rPr lang="en-US" dirty="0" smtClean="0"/>
              <a:t>Identified bandwidth need: likely 1.6+ </a:t>
            </a:r>
            <a:r>
              <a:rPr lang="en-US" dirty="0" err="1" smtClean="0"/>
              <a:t>Gbps</a:t>
            </a:r>
            <a:r>
              <a:rPr lang="en-US" dirty="0" smtClean="0"/>
              <a:t> – lesser of (a) bandwidth of OSU HPC cluster disk or (b) bandwidth of Oklahoma </a:t>
            </a:r>
            <a:r>
              <a:rPr lang="en-US" dirty="0" err="1" smtClean="0"/>
              <a:t>PetaStore</a:t>
            </a:r>
            <a:r>
              <a:rPr lang="en-US" dirty="0" smtClean="0"/>
              <a:t> disk</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84</a:t>
            </a:fld>
            <a:endParaRPr lang="en-US"/>
          </a:p>
        </p:txBody>
      </p:sp>
    </p:spTree>
    <p:extLst>
      <p:ext uri="{BB962C8B-B14F-4D97-AF65-F5344CB8AC3E}">
        <p14:creationId xmlns:p14="http://schemas.microsoft.com/office/powerpoint/2010/main" val="59457513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a:t>
            </a:r>
            <a:endParaRPr lang="en-US" sz="3950" dirty="0"/>
          </a:p>
        </p:txBody>
      </p:sp>
      <p:sp>
        <p:nvSpPr>
          <p:cNvPr id="3" name="Content Placeholder 2"/>
          <p:cNvSpPr>
            <a:spLocks noGrp="1"/>
          </p:cNvSpPr>
          <p:nvPr>
            <p:ph idx="1"/>
          </p:nvPr>
        </p:nvSpPr>
        <p:spPr/>
        <p:txBody>
          <a:bodyPr/>
          <a:lstStyle/>
          <a:p>
            <a:pPr>
              <a:spcBef>
                <a:spcPts val="0"/>
              </a:spcBef>
            </a:pPr>
            <a:r>
              <a:rPr lang="en-US" dirty="0" smtClean="0"/>
              <a:t>Provide </a:t>
            </a:r>
            <a:r>
              <a:rPr lang="en-US" dirty="0"/>
              <a:t>a proven, </a:t>
            </a:r>
            <a:r>
              <a:rPr lang="en-US" u="sng" dirty="0"/>
              <a:t>commercial off-the-shelf </a:t>
            </a:r>
            <a:r>
              <a:rPr lang="en-US" dirty="0"/>
              <a:t>(COTS) hardware platform backed with vendor support.</a:t>
            </a:r>
          </a:p>
          <a:p>
            <a:pPr>
              <a:spcBef>
                <a:spcPts val="0"/>
              </a:spcBef>
            </a:pPr>
            <a:r>
              <a:rPr lang="en-US" dirty="0" smtClean="0"/>
              <a:t>Realize </a:t>
            </a:r>
            <a:r>
              <a:rPr lang="en-US" dirty="0"/>
              <a:t>the Science DMZ goals through the use of a truly </a:t>
            </a:r>
            <a:r>
              <a:rPr lang="en-US" u="sng" dirty="0"/>
              <a:t>independent network at each campus </a:t>
            </a:r>
            <a:r>
              <a:rPr lang="en-US" u="sng" dirty="0" smtClean="0"/>
              <a:t>site</a:t>
            </a:r>
            <a:r>
              <a:rPr lang="en-US" dirty="0" smtClean="0"/>
              <a:t>.</a:t>
            </a:r>
          </a:p>
          <a:p>
            <a:pPr lvl="1">
              <a:spcBef>
                <a:spcPts val="0"/>
              </a:spcBef>
            </a:pPr>
            <a:r>
              <a:rPr lang="en-US" dirty="0" smtClean="0"/>
              <a:t>The </a:t>
            </a:r>
            <a:r>
              <a:rPr lang="en-US" dirty="0"/>
              <a:t>network deployment will consist of </a:t>
            </a:r>
            <a:r>
              <a:rPr lang="en-US" u="sng" dirty="0"/>
              <a:t>dedicated optical pathways</a:t>
            </a:r>
            <a:r>
              <a:rPr lang="en-US" dirty="0"/>
              <a:t> to the optical transport </a:t>
            </a:r>
            <a:r>
              <a:rPr lang="en-US" dirty="0" smtClean="0"/>
              <a:t>provider (</a:t>
            </a:r>
            <a:r>
              <a:rPr lang="en-US" dirty="0" err="1"/>
              <a:t>OneNet</a:t>
            </a:r>
            <a:r>
              <a:rPr lang="en-US" dirty="0"/>
              <a:t>), as well as to the local campus backbone where desired.</a:t>
            </a:r>
          </a:p>
          <a:p>
            <a:pPr>
              <a:spcBef>
                <a:spcPts val="0"/>
              </a:spcBef>
            </a:pPr>
            <a:r>
              <a:rPr lang="en-US" dirty="0" smtClean="0"/>
              <a:t>Deploy </a:t>
            </a:r>
            <a:r>
              <a:rPr lang="en-US" dirty="0"/>
              <a:t>a </a:t>
            </a:r>
            <a:r>
              <a:rPr lang="en-US" u="sng" dirty="0"/>
              <a:t>fully virtualized infrastructure</a:t>
            </a:r>
            <a:r>
              <a:rPr lang="en-US" dirty="0"/>
              <a:t>, to be used simultaneously by multiple research </a:t>
            </a:r>
            <a:r>
              <a:rPr lang="en-US" dirty="0" smtClean="0"/>
              <a:t>entities, presented </a:t>
            </a:r>
            <a:r>
              <a:rPr lang="en-US" dirty="0"/>
              <a:t>to each entity as a dedicated “slice” of the overall resource.</a:t>
            </a:r>
          </a:p>
          <a:p>
            <a:pPr>
              <a:spcBef>
                <a:spcPts val="0"/>
              </a:spcBef>
            </a:pPr>
            <a:r>
              <a:rPr lang="en-US" dirty="0" smtClean="0"/>
              <a:t>Leverage </a:t>
            </a:r>
            <a:r>
              <a:rPr lang="en-US" u="sng" dirty="0"/>
              <a:t>federation</a:t>
            </a:r>
            <a:r>
              <a:rPr lang="en-US" dirty="0"/>
              <a:t> to provide oversight and visibility into the operations of the virtualized platform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85</a:t>
            </a:fld>
            <a:endParaRPr lang="en-US"/>
          </a:p>
        </p:txBody>
      </p:sp>
    </p:spTree>
    <p:extLst>
      <p:ext uri="{BB962C8B-B14F-4D97-AF65-F5344CB8AC3E}">
        <p14:creationId xmlns:p14="http://schemas.microsoft.com/office/powerpoint/2010/main" val="1028109847"/>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 (cont’d)</a:t>
            </a:r>
            <a:endParaRPr lang="en-US" sz="3950" dirty="0"/>
          </a:p>
        </p:txBody>
      </p:sp>
      <p:sp>
        <p:nvSpPr>
          <p:cNvPr id="3" name="Content Placeholder 2"/>
          <p:cNvSpPr>
            <a:spLocks noGrp="1"/>
          </p:cNvSpPr>
          <p:nvPr>
            <p:ph idx="1"/>
          </p:nvPr>
        </p:nvSpPr>
        <p:spPr/>
        <p:txBody>
          <a:bodyPr/>
          <a:lstStyle/>
          <a:p>
            <a:pPr>
              <a:spcBef>
                <a:spcPts val="0"/>
              </a:spcBef>
            </a:pPr>
            <a:r>
              <a:rPr lang="en-US" dirty="0" smtClean="0"/>
              <a:t>Realize </a:t>
            </a:r>
            <a:r>
              <a:rPr lang="en-US" dirty="0"/>
              <a:t>the full potential of OFFN through </a:t>
            </a:r>
            <a:r>
              <a:rPr lang="en-US" u="sng" dirty="0"/>
              <a:t>awareness, training, site-specific hand-off, </a:t>
            </a:r>
            <a:r>
              <a:rPr lang="en-US" u="sng" dirty="0" smtClean="0"/>
              <a:t>and communities </a:t>
            </a:r>
            <a:r>
              <a:rPr lang="en-US" u="sng" dirty="0"/>
              <a:t>of support </a:t>
            </a:r>
            <a:r>
              <a:rPr lang="en-US" dirty="0"/>
              <a:t>for OFFN adopters.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86</a:t>
            </a:fld>
            <a:endParaRPr lang="en-US"/>
          </a:p>
        </p:txBody>
      </p:sp>
    </p:spTree>
    <p:extLst>
      <p:ext uri="{BB962C8B-B14F-4D97-AF65-F5344CB8AC3E}">
        <p14:creationId xmlns:p14="http://schemas.microsoft.com/office/powerpoint/2010/main" val="77404527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(Conceptual)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87</a:t>
            </a:fld>
            <a:endParaRPr lang="en-US"/>
          </a:p>
        </p:txBody>
      </p:sp>
      <p:sp>
        <p:nvSpPr>
          <p:cNvPr id="7" name="TextBox 6"/>
          <p:cNvSpPr txBox="1"/>
          <p:nvPr/>
        </p:nvSpPr>
        <p:spPr>
          <a:xfrm>
            <a:off x="5800168" y="3092826"/>
            <a:ext cx="990600" cy="369332"/>
          </a:xfrm>
          <a:prstGeom prst="rect">
            <a:avLst/>
          </a:prstGeom>
          <a:noFill/>
        </p:spPr>
        <p:txBody>
          <a:bodyPr wrap="square" rtlCol="0">
            <a:spAutoFit/>
          </a:bodyPr>
          <a:lstStyle/>
          <a:p>
            <a:pPr algn="l"/>
            <a:r>
              <a:rPr lang="en-US" dirty="0" err="1" smtClean="0">
                <a:solidFill>
                  <a:schemeClr val="bg1"/>
                </a:solidFill>
                <a:latin typeface="Arial Narrow" panose="020B0606020202030204" pitchFamily="34" charset="0"/>
              </a:rPr>
              <a:t>OneNet</a:t>
            </a:r>
            <a:endParaRPr lang="en-US" dirty="0">
              <a:solidFill>
                <a:schemeClr val="bg1"/>
              </a:solidFill>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295400"/>
            <a:ext cx="4161868" cy="4743305"/>
          </a:xfrm>
          <a:prstGeom prst="rect">
            <a:avLst/>
          </a:prstGeom>
        </p:spPr>
      </p:pic>
    </p:spTree>
    <p:extLst>
      <p:ext uri="{BB962C8B-B14F-4D97-AF65-F5344CB8AC3E}">
        <p14:creationId xmlns:p14="http://schemas.microsoft.com/office/powerpoint/2010/main" val="65353051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38835"/>
            <a:ext cx="6036334" cy="4648200"/>
          </a:xfrm>
          <a:prstGeom prst="rect">
            <a:avLst/>
          </a:prstGeom>
        </p:spPr>
      </p:pic>
    </p:spTree>
    <p:extLst>
      <p:ext uri="{BB962C8B-B14F-4D97-AF65-F5344CB8AC3E}">
        <p14:creationId xmlns:p14="http://schemas.microsoft.com/office/powerpoint/2010/main" val="303674335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a:t>
            </a:r>
            <a:endParaRPr lang="en-US" dirty="0"/>
          </a:p>
        </p:txBody>
      </p:sp>
      <p:sp>
        <p:nvSpPr>
          <p:cNvPr id="3" name="Content Placeholder 2"/>
          <p:cNvSpPr>
            <a:spLocks noGrp="1"/>
          </p:cNvSpPr>
          <p:nvPr>
            <p:ph idx="1"/>
          </p:nvPr>
        </p:nvSpPr>
        <p:spPr/>
        <p:txBody>
          <a:bodyPr/>
          <a:lstStyle/>
          <a:p>
            <a:pPr lvl="0"/>
            <a:r>
              <a:rPr lang="en-US" u="sng" dirty="0"/>
              <a:t>SDN </a:t>
            </a:r>
            <a:r>
              <a:rPr lang="en-US" u="sng" dirty="0" smtClean="0"/>
              <a:t>switches</a:t>
            </a:r>
            <a:r>
              <a:rPr lang="en-US" dirty="0" smtClean="0"/>
              <a:t> </a:t>
            </a:r>
            <a:r>
              <a:rPr lang="en-US" dirty="0"/>
              <a:t>provide a virtualized data plane resource, to effectively and efficiently forward Ethernet traffic based on rules configured on the SDN controller. (Note that TSC will use a 24-port SDN-capable Brocade </a:t>
            </a:r>
            <a:r>
              <a:rPr lang="en-US" dirty="0" err="1"/>
              <a:t>linecard</a:t>
            </a:r>
            <a:r>
              <a:rPr lang="en-US" dirty="0"/>
              <a:t> instead.)</a:t>
            </a:r>
          </a:p>
          <a:p>
            <a:pPr lvl="0"/>
            <a:r>
              <a:rPr lang="en-US" u="sng" dirty="0"/>
              <a:t>Platform support </a:t>
            </a:r>
            <a:r>
              <a:rPr lang="en-US" u="sng" dirty="0" smtClean="0"/>
              <a:t>switches</a:t>
            </a:r>
            <a:r>
              <a:rPr lang="en-US" dirty="0" smtClean="0"/>
              <a:t> </a:t>
            </a:r>
            <a:r>
              <a:rPr lang="en-US" dirty="0"/>
              <a:t>provide the connectivity required for out-of-band management functions, including server lights-out management, SDN switch component management, and Virtual Machine (VM) host management</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89</a:t>
            </a:fld>
            <a:endParaRPr lang="en-US"/>
          </a:p>
        </p:txBody>
      </p:sp>
    </p:spTree>
    <p:extLst>
      <p:ext uri="{BB962C8B-B14F-4D97-AF65-F5344CB8AC3E}">
        <p14:creationId xmlns:p14="http://schemas.microsoft.com/office/powerpoint/2010/main" val="412154246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idx="1"/>
          </p:nvPr>
        </p:nvSpPr>
        <p:spPr/>
        <p:txBody>
          <a:bodyPr/>
          <a:lstStyle/>
          <a:p>
            <a:r>
              <a:rPr lang="en-US" dirty="0"/>
              <a:t>Dan Andresen, KSU</a:t>
            </a:r>
          </a:p>
          <a:p>
            <a:r>
              <a:rPr lang="en-US" dirty="0" err="1"/>
              <a:t>Workalemahu</a:t>
            </a:r>
            <a:r>
              <a:rPr lang="en-US" dirty="0"/>
              <a:t> </a:t>
            </a:r>
            <a:r>
              <a:rPr lang="en-US" dirty="0" err="1"/>
              <a:t>Berhanu</a:t>
            </a:r>
            <a:r>
              <a:rPr lang="en-US" dirty="0"/>
              <a:t>, OU</a:t>
            </a:r>
          </a:p>
          <a:p>
            <a:r>
              <a:rPr lang="en-US" dirty="0"/>
              <a:t>Shane </a:t>
            </a:r>
            <a:r>
              <a:rPr lang="en-US" dirty="0" err="1"/>
              <a:t>Corder</a:t>
            </a:r>
            <a:r>
              <a:rPr lang="en-US" dirty="0"/>
              <a:t>, Children’s Mercy Hospital</a:t>
            </a:r>
          </a:p>
          <a:p>
            <a:r>
              <a:rPr lang="en-US" dirty="0"/>
              <a:t>Carl Grant, OU</a:t>
            </a:r>
          </a:p>
          <a:p>
            <a:r>
              <a:rPr lang="en-US" dirty="0"/>
              <a:t>Louisiana School for Math, Science and the Arts</a:t>
            </a:r>
          </a:p>
          <a:p>
            <a:r>
              <a:rPr lang="en-US" dirty="0"/>
              <a:t>George </a:t>
            </a:r>
            <a:r>
              <a:rPr lang="en-US" dirty="0" err="1"/>
              <a:t>Louthan</a:t>
            </a:r>
            <a:r>
              <a:rPr lang="en-US" dirty="0"/>
              <a:t>, Oklahoma Innovation Institute</a:t>
            </a:r>
          </a:p>
          <a:p>
            <a:r>
              <a:rPr lang="en-US" dirty="0"/>
              <a:t>Greg Monaco, Great Plains Network</a:t>
            </a:r>
          </a:p>
          <a:p>
            <a:r>
              <a:rPr lang="en-US" dirty="0" err="1"/>
              <a:t>Fatih</a:t>
            </a:r>
            <a:r>
              <a:rPr lang="en-US" dirty="0"/>
              <a:t> </a:t>
            </a:r>
            <a:r>
              <a:rPr lang="en-US" dirty="0" err="1"/>
              <a:t>Yasar</a:t>
            </a:r>
            <a:r>
              <a:rPr lang="en-US" dirty="0"/>
              <a:t>, </a:t>
            </a:r>
            <a:r>
              <a:rPr lang="en-US" dirty="0" err="1"/>
              <a:t>Hacettepe</a:t>
            </a:r>
            <a:r>
              <a:rPr lang="en-US" dirty="0"/>
              <a:t> </a:t>
            </a:r>
            <a:r>
              <a:rPr lang="en-US" dirty="0" smtClean="0"/>
              <a:t>U/OU</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164746380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 (cont’d)</a:t>
            </a:r>
            <a:endParaRPr lang="en-US" dirty="0"/>
          </a:p>
        </p:txBody>
      </p:sp>
      <p:sp>
        <p:nvSpPr>
          <p:cNvPr id="3" name="Content Placeholder 2"/>
          <p:cNvSpPr>
            <a:spLocks noGrp="1"/>
          </p:cNvSpPr>
          <p:nvPr>
            <p:ph idx="1"/>
          </p:nvPr>
        </p:nvSpPr>
        <p:spPr/>
        <p:txBody>
          <a:bodyPr/>
          <a:lstStyle/>
          <a:p>
            <a:pPr lvl="0"/>
            <a:r>
              <a:rPr lang="en-US" u="sng" dirty="0" smtClean="0"/>
              <a:t>Servers</a:t>
            </a:r>
            <a:r>
              <a:rPr lang="en-US" dirty="0" smtClean="0"/>
              <a:t> </a:t>
            </a:r>
            <a:r>
              <a:rPr lang="en-US" dirty="0"/>
              <a:t>provide multiple virtualized SDN controller resources, plus a virtualized platform for providing performance toolsets, management and monitoring utilities, and data transfer tools (e.g., </a:t>
            </a:r>
            <a:r>
              <a:rPr lang="en-US" dirty="0" err="1"/>
              <a:t>perfSonar</a:t>
            </a:r>
            <a:r>
              <a:rPr lang="en-US" dirty="0"/>
              <a:t>). </a:t>
            </a:r>
          </a:p>
          <a:p>
            <a:pPr lvl="0"/>
            <a:r>
              <a:rPr lang="en-US" u="sng" dirty="0"/>
              <a:t>Software</a:t>
            </a:r>
            <a:r>
              <a:rPr lang="en-US" dirty="0"/>
              <a:t> (all Open Source and/or </a:t>
            </a:r>
            <a:r>
              <a:rPr lang="en-US" dirty="0" smtClean="0"/>
              <a:t>free)</a:t>
            </a:r>
          </a:p>
          <a:p>
            <a:pPr lvl="1"/>
            <a:r>
              <a:rPr lang="en-US" dirty="0" smtClean="0"/>
              <a:t>OS </a:t>
            </a:r>
            <a:r>
              <a:rPr lang="en-US" dirty="0"/>
              <a:t>virtualization platform (</a:t>
            </a:r>
            <a:r>
              <a:rPr lang="en-US" dirty="0" err="1"/>
              <a:t>Xen</a:t>
            </a:r>
            <a:r>
              <a:rPr lang="en-US" dirty="0"/>
              <a:t>, </a:t>
            </a:r>
            <a:r>
              <a:rPr lang="en-US" dirty="0" err="1"/>
              <a:t>VirtualBox</a:t>
            </a:r>
            <a:r>
              <a:rPr lang="en-US" dirty="0"/>
              <a:t> or </a:t>
            </a:r>
            <a:r>
              <a:rPr lang="en-US" dirty="0" err="1" smtClean="0"/>
              <a:t>Qemu</a:t>
            </a:r>
            <a:r>
              <a:rPr lang="en-US" dirty="0" smtClean="0"/>
              <a:t>)</a:t>
            </a:r>
          </a:p>
          <a:p>
            <a:pPr lvl="1"/>
            <a:r>
              <a:rPr lang="en-US" dirty="0" smtClean="0"/>
              <a:t>Linux </a:t>
            </a:r>
            <a:r>
              <a:rPr lang="en-US" dirty="0"/>
              <a:t>host and guest OS (Fedora or </a:t>
            </a:r>
            <a:r>
              <a:rPr lang="en-US" dirty="0" err="1" smtClean="0"/>
              <a:t>CentOS</a:t>
            </a:r>
            <a:r>
              <a:rPr lang="en-US" dirty="0" smtClean="0"/>
              <a:t>)</a:t>
            </a:r>
          </a:p>
          <a:p>
            <a:pPr lvl="1"/>
            <a:r>
              <a:rPr lang="en-US" dirty="0" smtClean="0"/>
              <a:t>SDN </a:t>
            </a:r>
            <a:r>
              <a:rPr lang="en-US" dirty="0"/>
              <a:t>controller (Beacon or </a:t>
            </a:r>
            <a:r>
              <a:rPr lang="en-US" dirty="0" smtClean="0"/>
              <a:t>Floodlight)</a:t>
            </a:r>
          </a:p>
          <a:p>
            <a:pPr lvl="1"/>
            <a:r>
              <a:rPr lang="en-US" dirty="0"/>
              <a:t>P</a:t>
            </a:r>
            <a:r>
              <a:rPr lang="en-US" dirty="0" smtClean="0"/>
              <a:t>erformance </a:t>
            </a:r>
            <a:r>
              <a:rPr lang="en-US" dirty="0"/>
              <a:t>testing (</a:t>
            </a:r>
            <a:r>
              <a:rPr lang="en-US" dirty="0" err="1"/>
              <a:t>iPerf</a:t>
            </a:r>
            <a:r>
              <a:rPr lang="en-US" dirty="0"/>
              <a:t> and the </a:t>
            </a:r>
            <a:r>
              <a:rPr lang="en-US" dirty="0" err="1"/>
              <a:t>PSPerformance</a:t>
            </a:r>
            <a:r>
              <a:rPr lang="en-US" dirty="0"/>
              <a:t> </a:t>
            </a:r>
            <a:r>
              <a:rPr lang="en-US" dirty="0" smtClean="0"/>
              <a:t>Toolkit)</a:t>
            </a:r>
          </a:p>
          <a:p>
            <a:pPr lvl="1"/>
            <a:r>
              <a:rPr lang="en-US" dirty="0"/>
              <a:t>M</a:t>
            </a:r>
            <a:r>
              <a:rPr lang="en-US" dirty="0" smtClean="0"/>
              <a:t>onitoring </a:t>
            </a:r>
            <a:r>
              <a:rPr lang="en-US" dirty="0"/>
              <a:t>(Cacti or </a:t>
            </a:r>
            <a:r>
              <a:rPr lang="en-US" dirty="0" err="1"/>
              <a:t>Nagios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90</a:t>
            </a:fld>
            <a:endParaRPr lang="en-US"/>
          </a:p>
        </p:txBody>
      </p:sp>
    </p:spTree>
    <p:extLst>
      <p:ext uri="{BB962C8B-B14F-4D97-AF65-F5344CB8AC3E}">
        <p14:creationId xmlns:p14="http://schemas.microsoft.com/office/powerpoint/2010/main" val="368706760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91</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4000" y="1371600"/>
            <a:ext cx="6324600" cy="4648200"/>
          </a:xfrm>
          <a:prstGeom prst="rect">
            <a:avLst/>
          </a:prstGeom>
        </p:spPr>
      </p:pic>
    </p:spTree>
    <p:extLst>
      <p:ext uri="{BB962C8B-B14F-4D97-AF65-F5344CB8AC3E}">
        <p14:creationId xmlns:p14="http://schemas.microsoft.com/office/powerpoint/2010/main" val="11399974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(Physical)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8200" y="1295400"/>
            <a:ext cx="7848600" cy="4800599"/>
          </a:xfrm>
          <a:prstGeom prst="rect">
            <a:avLst/>
          </a:prstGeom>
        </p:spPr>
      </p:pic>
    </p:spTree>
    <p:extLst>
      <p:ext uri="{BB962C8B-B14F-4D97-AF65-F5344CB8AC3E}">
        <p14:creationId xmlns:p14="http://schemas.microsoft.com/office/powerpoint/2010/main" val="2516358490"/>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a:t>
            </a:r>
            <a:endParaRPr lang="en-US" dirty="0"/>
          </a:p>
        </p:txBody>
      </p:sp>
      <p:sp>
        <p:nvSpPr>
          <p:cNvPr id="3" name="Content Placeholder 2"/>
          <p:cNvSpPr>
            <a:spLocks noGrp="1"/>
          </p:cNvSpPr>
          <p:nvPr>
            <p:ph idx="1"/>
          </p:nvPr>
        </p:nvSpPr>
        <p:spPr/>
        <p:txBody>
          <a:bodyPr/>
          <a:lstStyle/>
          <a:p>
            <a:r>
              <a:rPr lang="en-US" b="1" u="sng" dirty="0"/>
              <a:t>Innovation Platform</a:t>
            </a:r>
            <a:r>
              <a:rPr lang="en-US" dirty="0"/>
              <a:t>: </a:t>
            </a:r>
            <a:r>
              <a:rPr lang="en-US" dirty="0" err="1"/>
              <a:t>OneNet</a:t>
            </a:r>
            <a:r>
              <a:rPr lang="en-US" dirty="0"/>
              <a:t> has secured a 100G connection onto Internet2’s Innovation Platform (IP</a:t>
            </a:r>
            <a:r>
              <a:rPr lang="en-US" dirty="0" smtClean="0"/>
              <a:t>).</a:t>
            </a:r>
          </a:p>
          <a:p>
            <a:pPr lvl="1"/>
            <a:r>
              <a:rPr lang="en-US" dirty="0" smtClean="0"/>
              <a:t>OSU has </a:t>
            </a:r>
            <a:r>
              <a:rPr lang="en-US" dirty="0"/>
              <a:t>dedicated connectivity to connect to the IP at </a:t>
            </a:r>
            <a:r>
              <a:rPr lang="en-US" dirty="0" smtClean="0"/>
              <a:t>100G.</a:t>
            </a:r>
          </a:p>
          <a:p>
            <a:pPr lvl="1"/>
            <a:r>
              <a:rPr lang="en-US" dirty="0" smtClean="0"/>
              <a:t>OU is deploying </a:t>
            </a:r>
            <a:r>
              <a:rPr lang="en-US" dirty="0"/>
              <a:t>2 x 10G with Layer-2 and Layer-3 transport services, from OU to </a:t>
            </a:r>
            <a:r>
              <a:rPr lang="en-US" dirty="0" err="1"/>
              <a:t>OneNet</a:t>
            </a:r>
            <a:r>
              <a:rPr lang="en-US" dirty="0"/>
              <a:t>, connecting directly into the same </a:t>
            </a:r>
            <a:r>
              <a:rPr lang="en-US" dirty="0" err="1"/>
              <a:t>OneNet</a:t>
            </a:r>
            <a:r>
              <a:rPr lang="en-US" dirty="0"/>
              <a:t> chassis as the </a:t>
            </a:r>
            <a:r>
              <a:rPr lang="en-US" dirty="0" smtClean="0"/>
              <a:t>IP. </a:t>
            </a:r>
            <a:r>
              <a:rPr lang="en-US" dirty="0"/>
              <a:t>Under OFFN, researchers statewide will straightforwardly be able to access the IP via OU and OSU.</a:t>
            </a:r>
          </a:p>
          <a:p>
            <a:r>
              <a:rPr lang="en-US" b="1" u="sng" dirty="0"/>
              <a:t>DYNES</a:t>
            </a:r>
            <a:r>
              <a:rPr lang="en-US" dirty="0"/>
              <a:t>: OU hosts a “static” DYNES site </a:t>
            </a:r>
            <a:r>
              <a:rPr lang="en-US" dirty="0" smtClean="0"/>
              <a:t>deployment.</a:t>
            </a:r>
          </a:p>
          <a:p>
            <a:pPr lvl="1"/>
            <a:r>
              <a:rPr lang="en-US" dirty="0" smtClean="0"/>
              <a:t>Primarily </a:t>
            </a:r>
            <a:r>
              <a:rPr lang="en-US" dirty="0"/>
              <a:t>implemented as a dedicated path tool for OUHEP’s SWT2 cluster to receive large datasets from </a:t>
            </a:r>
            <a:r>
              <a:rPr lang="en-US" dirty="0" err="1" smtClean="0"/>
              <a:t>LHCOne</a:t>
            </a:r>
            <a:r>
              <a:rPr lang="en-US" dirty="0" smtClean="0"/>
              <a:t>.</a:t>
            </a:r>
          </a:p>
          <a:p>
            <a:pPr lvl="1"/>
            <a:r>
              <a:rPr lang="en-US" dirty="0" smtClean="0"/>
              <a:t>Can </a:t>
            </a:r>
            <a:r>
              <a:rPr lang="en-US" dirty="0"/>
              <a:t>easily be migrated to the 4PP Science </a:t>
            </a:r>
            <a:r>
              <a:rPr lang="en-US" dirty="0" smtClean="0"/>
              <a:t>DMZ.</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93</a:t>
            </a:fld>
            <a:endParaRPr lang="en-US"/>
          </a:p>
        </p:txBody>
      </p:sp>
    </p:spTree>
    <p:extLst>
      <p:ext uri="{BB962C8B-B14F-4D97-AF65-F5344CB8AC3E}">
        <p14:creationId xmlns:p14="http://schemas.microsoft.com/office/powerpoint/2010/main" val="99941893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 (cont’d)</a:t>
            </a:r>
            <a:endParaRPr lang="en-US" dirty="0"/>
          </a:p>
        </p:txBody>
      </p:sp>
      <p:sp>
        <p:nvSpPr>
          <p:cNvPr id="3" name="Content Placeholder 2"/>
          <p:cNvSpPr>
            <a:spLocks noGrp="1"/>
          </p:cNvSpPr>
          <p:nvPr>
            <p:ph idx="1"/>
          </p:nvPr>
        </p:nvSpPr>
        <p:spPr/>
        <p:txBody>
          <a:bodyPr/>
          <a:lstStyle/>
          <a:p>
            <a:r>
              <a:rPr lang="en-US" b="1" u="sng" dirty="0" smtClean="0"/>
              <a:t>XSEDE</a:t>
            </a:r>
            <a:r>
              <a:rPr lang="en-US" dirty="0"/>
              <a:t>: </a:t>
            </a:r>
            <a:r>
              <a:rPr lang="en-US" dirty="0" smtClean="0"/>
              <a:t>OU’s </a:t>
            </a:r>
            <a:r>
              <a:rPr lang="en-US" dirty="0"/>
              <a:t>already-funded plan to connect to the Innovation </a:t>
            </a:r>
            <a:r>
              <a:rPr lang="en-US" dirty="0" smtClean="0"/>
              <a:t>Platform can </a:t>
            </a:r>
            <a:r>
              <a:rPr lang="en-US" dirty="0"/>
              <a:t>also facilitate connection to </a:t>
            </a:r>
            <a:r>
              <a:rPr lang="en-US" dirty="0" err="1"/>
              <a:t>XSEDEnet</a:t>
            </a:r>
            <a:r>
              <a:rPr lang="en-US" dirty="0"/>
              <a:t> at no additional charge, by </a:t>
            </a:r>
            <a:r>
              <a:rPr lang="en-US" dirty="0" err="1"/>
              <a:t>OneNet</a:t>
            </a:r>
            <a:r>
              <a:rPr lang="en-US" dirty="0"/>
              <a:t> simply setting aside 10 </a:t>
            </a:r>
            <a:r>
              <a:rPr lang="en-US" dirty="0" err="1"/>
              <a:t>Gbps</a:t>
            </a:r>
            <a:r>
              <a:rPr lang="en-US" dirty="0"/>
              <a:t> of the 100 </a:t>
            </a:r>
            <a:r>
              <a:rPr lang="en-US" dirty="0" err="1"/>
              <a:t>Gbps</a:t>
            </a:r>
            <a:r>
              <a:rPr lang="en-US" dirty="0"/>
              <a:t> connection into the Innovation Platform (subject to </a:t>
            </a:r>
            <a:r>
              <a:rPr lang="en-US" dirty="0" err="1"/>
              <a:t>OneNet’s</a:t>
            </a:r>
            <a:r>
              <a:rPr lang="en-US" dirty="0"/>
              <a:t> and XSEDE’s approval</a:t>
            </a:r>
            <a:r>
              <a:rPr lang="en-US" dirty="0" smtClean="0"/>
              <a:t>).</a:t>
            </a:r>
            <a:endParaRPr lang="en-US" dirty="0"/>
          </a:p>
          <a:p>
            <a:r>
              <a:rPr lang="en-US" b="1" u="sng" dirty="0" err="1"/>
              <a:t>PlanetLab</a:t>
            </a:r>
            <a:r>
              <a:rPr lang="en-US" dirty="0"/>
              <a:t> provides an overlay services network that can be decomposed into tangible resource pools used for network experimentation. Both OU and OSU provide dedicated </a:t>
            </a:r>
            <a:r>
              <a:rPr lang="en-US" dirty="0" err="1"/>
              <a:t>PlanetLab</a:t>
            </a:r>
            <a:r>
              <a:rPr lang="en-US" dirty="0"/>
              <a:t> hardware </a:t>
            </a:r>
            <a:r>
              <a:rPr lang="en-US" dirty="0" smtClean="0"/>
              <a:t>resources</a:t>
            </a:r>
            <a:r>
              <a:rPr lang="en-US" dirty="0"/>
              <a: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94</a:t>
            </a:fld>
            <a:endParaRPr lang="en-US"/>
          </a:p>
        </p:txBody>
      </p:sp>
    </p:spTree>
    <p:extLst>
      <p:ext uri="{BB962C8B-B14F-4D97-AF65-F5344CB8AC3E}">
        <p14:creationId xmlns:p14="http://schemas.microsoft.com/office/powerpoint/2010/main" val="222512880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2050" dirty="0" smtClean="0"/>
              <a:t>Grant </a:t>
            </a:r>
            <a:r>
              <a:rPr lang="en-US" sz="2050" dirty="0"/>
              <a:t>No. EPS-0814361, “Building Oklahoma's Leadership Role in Cellulosic </a:t>
            </a:r>
            <a:r>
              <a:rPr lang="en-US" sz="2050" dirty="0" smtClean="0"/>
              <a:t>Bioenergy”</a:t>
            </a:r>
          </a:p>
          <a:p>
            <a:pPr>
              <a:spcBef>
                <a:spcPts val="0"/>
              </a:spcBef>
            </a:pPr>
            <a:r>
              <a:rPr lang="en-US" sz="2050" dirty="0" smtClean="0"/>
              <a:t>Grant </a:t>
            </a:r>
            <a:r>
              <a:rPr lang="en-US" sz="2050" dirty="0"/>
              <a:t>No. EPS-1006919, “Oklahoma Optical </a:t>
            </a:r>
            <a:r>
              <a:rPr lang="en-US" sz="2050" dirty="0" smtClean="0"/>
              <a:t>Initiative”</a:t>
            </a:r>
          </a:p>
          <a:p>
            <a:pPr>
              <a:spcBef>
                <a:spcPts val="0"/>
              </a:spcBef>
            </a:pPr>
            <a:r>
              <a:rPr lang="en-US" sz="2050" dirty="0" smtClean="0"/>
              <a:t>Grant </a:t>
            </a:r>
            <a:r>
              <a:rPr lang="en-US" sz="2050" dirty="0"/>
              <a:t>No. OCI-1039829, “MRI: Acquisition of Extensible </a:t>
            </a:r>
            <a:r>
              <a:rPr lang="en-US" sz="2050" dirty="0" err="1"/>
              <a:t>Petascale</a:t>
            </a:r>
            <a:r>
              <a:rPr lang="en-US" sz="2050" dirty="0"/>
              <a:t> Storage for Data Intensive </a:t>
            </a:r>
            <a:r>
              <a:rPr lang="en-US" sz="2050" dirty="0" smtClean="0"/>
              <a:t>Research”</a:t>
            </a:r>
          </a:p>
          <a:p>
            <a:pPr>
              <a:spcBef>
                <a:spcPts val="0"/>
              </a:spcBef>
            </a:pPr>
            <a:r>
              <a:rPr lang="en-US" sz="2050" dirty="0" smtClean="0"/>
              <a:t>Grant </a:t>
            </a:r>
            <a:r>
              <a:rPr lang="en-US" sz="2050" dirty="0"/>
              <a:t>No. </a:t>
            </a:r>
            <a:r>
              <a:rPr lang="en-US" sz="2050" dirty="0" smtClean="0"/>
              <a:t>OCI-1126330, </a:t>
            </a:r>
            <a:r>
              <a:rPr lang="en-US" sz="2050" dirty="0"/>
              <a:t>“Acquisition of a High Performance Compute Cluster for Multidisciplinary </a:t>
            </a:r>
            <a:r>
              <a:rPr lang="en-US" sz="2050" dirty="0" smtClean="0"/>
              <a:t>Research”</a:t>
            </a:r>
          </a:p>
          <a:p>
            <a:pPr>
              <a:spcBef>
                <a:spcPts val="0"/>
              </a:spcBef>
            </a:pPr>
            <a:r>
              <a:rPr lang="en-US" sz="2000" dirty="0" smtClean="0"/>
              <a:t>Grant No. </a:t>
            </a:r>
            <a:r>
              <a:rPr lang="en-US" sz="2000" dirty="0"/>
              <a:t>ACI- </a:t>
            </a:r>
            <a:r>
              <a:rPr lang="en-US" sz="2000" dirty="0" smtClean="0"/>
              <a:t>1229107, “Acquisition </a:t>
            </a:r>
            <a:r>
              <a:rPr lang="en-US" sz="2000" dirty="0"/>
              <a:t>of a High Performance Computing Cluster for Research and </a:t>
            </a:r>
            <a:r>
              <a:rPr lang="en-US" sz="2000" dirty="0" smtClean="0"/>
              <a:t>Education”</a:t>
            </a:r>
            <a:endParaRPr lang="en-US" sz="2050" dirty="0" smtClean="0"/>
          </a:p>
          <a:p>
            <a:pPr>
              <a:spcBef>
                <a:spcPts val="0"/>
              </a:spcBef>
            </a:pPr>
            <a:r>
              <a:rPr lang="en-US" sz="2050" dirty="0" smtClean="0"/>
              <a:t>Grant </a:t>
            </a:r>
            <a:r>
              <a:rPr lang="en-US" sz="2050" dirty="0"/>
              <a:t>No. EPS-1301789, “Adapting Socio-ecological Systems to Increased Climate </a:t>
            </a:r>
            <a:r>
              <a:rPr lang="en-US" sz="2050" dirty="0" smtClean="0"/>
              <a:t>Variability”</a:t>
            </a:r>
          </a:p>
          <a:p>
            <a:pPr>
              <a:spcBef>
                <a:spcPts val="0"/>
              </a:spcBef>
            </a:pPr>
            <a:r>
              <a:rPr lang="en-US" sz="2050" dirty="0" smtClean="0"/>
              <a:t>Grant </a:t>
            </a:r>
            <a:r>
              <a:rPr lang="en-US" sz="2050" dirty="0"/>
              <a:t>No. ACI-1341028, “</a:t>
            </a:r>
            <a:r>
              <a:rPr lang="en-US" sz="2050" dirty="0" err="1"/>
              <a:t>OneOklahoma</a:t>
            </a:r>
            <a:r>
              <a:rPr lang="en-US" sz="2050" dirty="0"/>
              <a:t> Friction Free </a:t>
            </a:r>
            <a:r>
              <a:rPr lang="en-US" sz="2050" dirty="0" smtClean="0"/>
              <a:t>Network”</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95</a:t>
            </a:fld>
            <a:endParaRPr lang="en-US"/>
          </a:p>
        </p:txBody>
      </p:sp>
    </p:spTree>
    <p:extLst>
      <p:ext uri="{BB962C8B-B14F-4D97-AF65-F5344CB8AC3E}">
        <p14:creationId xmlns:p14="http://schemas.microsoft.com/office/powerpoint/2010/main" val="334514180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96</a:t>
            </a:fld>
            <a:endParaRPr lang="en-US"/>
          </a:p>
        </p:txBody>
      </p:sp>
    </p:spTree>
    <p:extLst>
      <p:ext uri="{BB962C8B-B14F-4D97-AF65-F5344CB8AC3E}">
        <p14:creationId xmlns:p14="http://schemas.microsoft.com/office/powerpoint/2010/main" val="391520063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97</a:t>
            </a:fld>
            <a:endParaRPr lang="en-US"/>
          </a:p>
        </p:txBody>
      </p:sp>
      <p:sp>
        <p:nvSpPr>
          <p:cNvPr id="918530" name="Rectangle 2"/>
          <p:cNvSpPr>
            <a:spLocks noGrp="1" noChangeArrowheads="1"/>
          </p:cNvSpPr>
          <p:nvPr>
            <p:ph type="title"/>
          </p:nvPr>
        </p:nvSpPr>
        <p:spPr/>
        <p:txBody>
          <a:bodyPr/>
          <a:lstStyle/>
          <a:p>
            <a:r>
              <a:rPr lang="en-US" sz="3600" dirty="0" smtClean="0"/>
              <a:t>Thank You!</a:t>
            </a:r>
            <a:endParaRPr lang="en-US" sz="3600" dirty="0"/>
          </a:p>
        </p:txBody>
      </p:sp>
      <p:sp>
        <p:nvSpPr>
          <p:cNvPr id="918531" name="Rectangle 3"/>
          <p:cNvSpPr>
            <a:spLocks noGrp="1" noChangeArrowheads="1"/>
          </p:cNvSpPr>
          <p:nvPr>
            <p:ph type="body" idx="1"/>
          </p:nvPr>
        </p:nvSpPr>
        <p:spPr/>
        <p:txBody>
          <a:bodyPr/>
          <a:lstStyle/>
          <a:p>
            <a:pPr>
              <a:spcBef>
                <a:spcPts val="300"/>
              </a:spcBef>
            </a:pPr>
            <a:r>
              <a:rPr lang="en-US" dirty="0"/>
              <a:t>Academic </a:t>
            </a:r>
            <a:r>
              <a:rPr lang="en-US" dirty="0" smtClean="0"/>
              <a:t>sponsors</a:t>
            </a:r>
          </a:p>
          <a:p>
            <a:pPr lvl="1">
              <a:spcBef>
                <a:spcPts val="300"/>
              </a:spcBef>
            </a:pPr>
            <a:r>
              <a:rPr lang="en-US" dirty="0" smtClean="0"/>
              <a:t>Globus Online</a:t>
            </a:r>
          </a:p>
          <a:p>
            <a:pPr lvl="1">
              <a:spcBef>
                <a:spcPts val="300"/>
              </a:spcBef>
            </a:pPr>
            <a:r>
              <a:rPr lang="en-US" dirty="0" smtClean="0"/>
              <a:t>Great </a:t>
            </a:r>
            <a:r>
              <a:rPr lang="en-US" dirty="0"/>
              <a:t>Plains Network</a:t>
            </a:r>
          </a:p>
          <a:p>
            <a:pPr>
              <a:spcBef>
                <a:spcPts val="300"/>
              </a:spcBef>
            </a:pPr>
            <a:r>
              <a:rPr lang="en-US" dirty="0"/>
              <a:t>Industry sponsors</a:t>
            </a:r>
          </a:p>
          <a:p>
            <a:pPr lvl="1">
              <a:spcBef>
                <a:spcPts val="300"/>
              </a:spcBef>
            </a:pPr>
            <a:r>
              <a:rPr lang="en-US" dirty="0"/>
              <a:t>Platinum: </a:t>
            </a:r>
            <a:r>
              <a:rPr lang="en-US" dirty="0" smtClean="0"/>
              <a:t>Intel</a:t>
            </a:r>
            <a:endParaRPr lang="en-US" dirty="0"/>
          </a:p>
          <a:p>
            <a:pPr lvl="1">
              <a:spcBef>
                <a:spcPts val="300"/>
              </a:spcBef>
            </a:pPr>
            <a:r>
              <a:rPr lang="en-US" dirty="0"/>
              <a:t>Gold</a:t>
            </a:r>
            <a:r>
              <a:rPr lang="en-US" dirty="0" smtClean="0"/>
              <a:t>: </a:t>
            </a:r>
            <a:r>
              <a:rPr lang="en-US" dirty="0" err="1" smtClean="0"/>
              <a:t>CommScope</a:t>
            </a:r>
            <a:r>
              <a:rPr lang="en-US" dirty="0" smtClean="0"/>
              <a:t>, Cray, Dell, Graybar, NVIDIA</a:t>
            </a:r>
            <a:endParaRPr lang="en-US" dirty="0"/>
          </a:p>
          <a:p>
            <a:pPr lvl="1">
              <a:spcBef>
                <a:spcPts val="300"/>
              </a:spcBef>
            </a:pPr>
            <a:r>
              <a:rPr lang="en-US" dirty="0"/>
              <a:t>Silver</a:t>
            </a:r>
            <a:r>
              <a:rPr lang="en-US" dirty="0" smtClean="0"/>
              <a:t>:, DLT Solutions, </a:t>
            </a:r>
            <a:r>
              <a:rPr lang="en-US" dirty="0" err="1" smtClean="0"/>
              <a:t>GovConnection</a:t>
            </a:r>
            <a:r>
              <a:rPr lang="en-US" dirty="0" smtClean="0"/>
              <a:t>, Red Hat, Tangent</a:t>
            </a:r>
            <a:endParaRPr lang="en-US" dirty="0"/>
          </a:p>
          <a:p>
            <a:pPr lvl="1">
              <a:spcBef>
                <a:spcPts val="300"/>
              </a:spcBef>
            </a:pPr>
            <a:r>
              <a:rPr lang="en-US" dirty="0"/>
              <a:t>Bronze: Advanced Clustering </a:t>
            </a:r>
            <a:r>
              <a:rPr lang="en-US" dirty="0" smtClean="0"/>
              <a:t>Technologies, </a:t>
            </a:r>
            <a:r>
              <a:rPr lang="en-US" dirty="0" err="1" smtClean="0"/>
              <a:t>DataDirect</a:t>
            </a:r>
            <a:r>
              <a:rPr lang="en-US" dirty="0" smtClean="0"/>
              <a:t> Networks, Open Technologies, SGI</a:t>
            </a:r>
          </a:p>
          <a:p>
            <a:pPr>
              <a:spcBef>
                <a:spcPts val="300"/>
              </a:spcBef>
              <a:buNone/>
            </a:pPr>
            <a:r>
              <a:rPr lang="en-US" dirty="0" smtClean="0"/>
              <a:t>Thank you all! Without you, the Symposium couldn’t happen.</a:t>
            </a:r>
          </a:p>
        </p:txBody>
      </p:sp>
    </p:spTree>
    <p:extLst>
      <p:ext uri="{BB962C8B-B14F-4D97-AF65-F5344CB8AC3E}">
        <p14:creationId xmlns:p14="http://schemas.microsoft.com/office/powerpoint/2010/main" val="174264017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Oct 2 2013</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98</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r>
              <a:rPr lang="en-US" dirty="0"/>
              <a:t>OU IT</a:t>
            </a:r>
          </a:p>
          <a:p>
            <a:pPr lvl="1"/>
            <a:r>
              <a:rPr lang="en-US" dirty="0"/>
              <a:t>OU CIO/VPIT </a:t>
            </a:r>
            <a:r>
              <a:rPr lang="en-US" dirty="0" smtClean="0"/>
              <a:t>Loretta Early</a:t>
            </a:r>
          </a:p>
          <a:p>
            <a:pPr lvl="1"/>
            <a:r>
              <a:rPr lang="en-US" dirty="0" smtClean="0"/>
              <a:t>Symposium </a:t>
            </a:r>
            <a:r>
              <a:rPr lang="en-US" dirty="0" err="1" smtClean="0"/>
              <a:t>commmittee</a:t>
            </a:r>
            <a:r>
              <a:rPr lang="en-US" dirty="0" smtClean="0"/>
              <a:t>: Josh Alexander (OU), Dana Brunson (OSU), Debi </a:t>
            </a:r>
            <a:r>
              <a:rPr lang="en-US" dirty="0" err="1" smtClean="0"/>
              <a:t>Gentis</a:t>
            </a:r>
            <a:r>
              <a:rPr lang="en-US" dirty="0" smtClean="0"/>
              <a:t> (OU), Jeff </a:t>
            </a:r>
            <a:r>
              <a:rPr lang="en-US" dirty="0" err="1" smtClean="0"/>
              <a:t>Pummill</a:t>
            </a:r>
            <a:r>
              <a:rPr lang="en-US" dirty="0" smtClean="0"/>
              <a:t> (U Ark)</a:t>
            </a:r>
            <a:endParaRPr lang="en-US" dirty="0"/>
          </a:p>
          <a:p>
            <a:pPr lvl="1"/>
            <a:r>
              <a:rPr lang="en-US" dirty="0" smtClean="0"/>
              <a:t>Symposium coordinator: Debi </a:t>
            </a:r>
            <a:r>
              <a:rPr lang="en-US" dirty="0" err="1" smtClean="0"/>
              <a:t>Gentis</a:t>
            </a:r>
            <a:endParaRPr lang="en-US" dirty="0" smtClean="0"/>
          </a:p>
          <a:p>
            <a:pPr lvl="1"/>
            <a:r>
              <a:rPr lang="en-US" dirty="0" smtClean="0"/>
              <a:t>Sponsorship coordinator: Chance Grubb</a:t>
            </a:r>
            <a:endParaRPr lang="en-US" dirty="0"/>
          </a:p>
          <a:p>
            <a:pPr lvl="1"/>
            <a:r>
              <a:rPr lang="en-US" dirty="0" smtClean="0"/>
              <a:t>OSCER </a:t>
            </a:r>
            <a:r>
              <a:rPr lang="en-US" dirty="0"/>
              <a:t>Operations Team: Brandon George, Dave Akin, Brett Zimmerman, Josh </a:t>
            </a:r>
            <a:r>
              <a:rPr lang="en-US" dirty="0" smtClean="0"/>
              <a:t>Alexander, Patrick Calhoun</a:t>
            </a:r>
          </a:p>
          <a:p>
            <a:pPr lvl="1"/>
            <a:r>
              <a:rPr lang="en-US" dirty="0" smtClean="0"/>
              <a:t>All </a:t>
            </a:r>
            <a:r>
              <a:rPr lang="en-US" dirty="0"/>
              <a:t>of the OU IT folks who helped put this together</a:t>
            </a:r>
          </a:p>
          <a:p>
            <a:r>
              <a:rPr lang="en-US" dirty="0"/>
              <a:t>CCE Forum</a:t>
            </a:r>
          </a:p>
          <a:p>
            <a:pPr lvl="1"/>
            <a:r>
              <a:rPr lang="en-US" dirty="0" smtClean="0"/>
              <a:t>Kristin Livingston, Deborah Haddock</a:t>
            </a:r>
            <a:endParaRPr lang="en-US" dirty="0"/>
          </a:p>
          <a:p>
            <a:pPr lvl="1"/>
            <a:r>
              <a:rPr lang="en-US" dirty="0"/>
              <a:t>The whole Forum crew who helped put this </a:t>
            </a:r>
            <a:r>
              <a:rPr lang="en-US" dirty="0" smtClean="0"/>
              <a:t>together</a:t>
            </a:r>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Plenary Speakers</a:t>
            </a:r>
          </a:p>
          <a:p>
            <a:pPr lvl="1"/>
            <a:r>
              <a:rPr lang="en-US" dirty="0" smtClean="0"/>
              <a:t>Mike Little, NASA (couldn’t attend)</a:t>
            </a:r>
          </a:p>
          <a:p>
            <a:pPr lvl="1"/>
            <a:r>
              <a:rPr lang="en-US" dirty="0" err="1"/>
              <a:t>Rachana</a:t>
            </a:r>
            <a:r>
              <a:rPr lang="en-US" dirty="0"/>
              <a:t> </a:t>
            </a:r>
            <a:r>
              <a:rPr lang="en-US" dirty="0" err="1" smtClean="0"/>
              <a:t>Ananthakrishnan</a:t>
            </a:r>
            <a:r>
              <a:rPr lang="en-US" dirty="0" smtClean="0"/>
              <a:t>, University </a:t>
            </a:r>
            <a:r>
              <a:rPr lang="en-US" dirty="0"/>
              <a:t>of </a:t>
            </a:r>
            <a:r>
              <a:rPr lang="en-US" dirty="0" smtClean="0"/>
              <a:t>Chicago/Argonne </a:t>
            </a:r>
            <a:r>
              <a:rPr lang="en-US" dirty="0"/>
              <a:t>National </a:t>
            </a:r>
            <a:r>
              <a:rPr lang="en-US" dirty="0" smtClean="0"/>
              <a:t>Laboratory Computation Institute, Globus Online </a:t>
            </a:r>
          </a:p>
          <a:p>
            <a:pPr lvl="1"/>
            <a:r>
              <a:rPr lang="en-US" dirty="0" smtClean="0"/>
              <a:t>John </a:t>
            </a:r>
            <a:r>
              <a:rPr lang="en-US" dirty="0" err="1" smtClean="0"/>
              <a:t>Shalf</a:t>
            </a:r>
            <a:r>
              <a:rPr lang="en-US" dirty="0" smtClean="0"/>
              <a:t>, Lawrence Berkeley National Laboratory/National Energy Research Scientific Computing Center</a:t>
            </a:r>
          </a:p>
          <a:p>
            <a:pPr lvl="1"/>
            <a:r>
              <a:rPr lang="en-US" dirty="0" smtClean="0"/>
              <a:t>Stephen Wheat, Intel (Platinum sponsor)</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Oct 2 2013</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99</a:t>
            </a:fld>
            <a:endParaRPr lang="en-US"/>
          </a:p>
        </p:txBody>
      </p:sp>
    </p:spTree>
    <p:extLst>
      <p:ext uri="{BB962C8B-B14F-4D97-AF65-F5344CB8AC3E}">
        <p14:creationId xmlns:p14="http://schemas.microsoft.com/office/powerpoint/2010/main" val="428088887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2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29.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78"/>
  <p:tag name="NBP" val="1"/>
  <p:tag name="CVB" val="78"/>
  <p:tag name="SPT" val="FALSE"/>
  <p:tag name="BSN" val="78"/>
  <p:tag name="LFXCI" val="0"/>
  <p:tag name="SVT" val="TRUE"/>
  <p:tag name="CII" val="78"/>
</p:tagLst>
</file>

<file path=ppt/tags/tag31.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32.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3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5.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21617</TotalTime>
  <Words>15340</Words>
  <Application>Microsoft Office PowerPoint</Application>
  <PresentationFormat>On-screen Show (4:3)</PresentationFormat>
  <Paragraphs>1615</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Blends</vt:lpstr>
      <vt:lpstr>OSCER State of the Center</vt:lpstr>
      <vt:lpstr>Preregistration Profile 2013</vt:lpstr>
      <vt:lpstr>Attendee Profile 2002-2012</vt:lpstr>
      <vt:lpstr>Symposium 2013 Sponsors</vt:lpstr>
      <vt:lpstr>Thank You!</vt:lpstr>
      <vt:lpstr>Thanks!</vt:lpstr>
      <vt:lpstr>Thanks: Plenary Speakers</vt:lpstr>
      <vt:lpstr>Thanks: Gold Sponsor Speakers</vt:lpstr>
      <vt:lpstr>Thanks: Breakout Speakers</vt:lpstr>
      <vt:lpstr>Thanks!</vt:lpstr>
      <vt:lpstr>Some Accomplishments</vt:lpstr>
      <vt:lpstr>Outline</vt:lpstr>
      <vt:lpstr>Resources</vt:lpstr>
      <vt:lpstr>Dell Intel Xeon Linux Cluster</vt:lpstr>
      <vt:lpstr>Dell Intel Xeon Linux Cluster</vt:lpstr>
      <vt:lpstr>OU Research IT Personnel</vt:lpstr>
      <vt:lpstr>OU Research IT Personnel</vt:lpstr>
      <vt:lpstr>New Building!</vt:lpstr>
      <vt:lpstr>Accomplishments</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Blue Ribbon Panel</vt:lpstr>
      <vt:lpstr>Oklahoma Cyberinfrastructure Initiative 2008-13</vt:lpstr>
      <vt:lpstr>OK Cyberinfrastructure Initiative</vt:lpstr>
      <vt:lpstr>OCII Goals</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 OCII Outcomes: Research</vt:lpstr>
      <vt:lpstr>OCII Outcomes: Education</vt:lpstr>
      <vt:lpstr>OCII Outcomes: Resources</vt:lpstr>
      <vt:lpstr>OK Optical Initiative (NSF EPSCoR C2)</vt:lpstr>
      <vt:lpstr>OK Optical Initiative (NSF EPSCoR C2)</vt:lpstr>
      <vt:lpstr>OK Optical Initiative Side Effects</vt:lpstr>
      <vt:lpstr>OCII HPC (2008-12)</vt:lpstr>
      <vt:lpstr>Education, Outreach, Training, etc</vt:lpstr>
      <vt:lpstr>Supercomputing in Plain English</vt:lpstr>
      <vt:lpstr>SiPE Participants</vt:lpstr>
      <vt:lpstr>Outreach: Presentations &amp; Tours</vt:lpstr>
      <vt:lpstr>Fac/Staff Dev: Summer Workshops</vt:lpstr>
      <vt:lpstr>Fac/Staff Dev: Summer Workshops</vt:lpstr>
      <vt:lpstr>OK IT Mentorship Program</vt:lpstr>
      <vt:lpstr>OneOklahoma Cyberinfrastructure Initiative 2013-18</vt:lpstr>
      <vt:lpstr>PowerPoint Presentation</vt:lpstr>
      <vt:lpstr>NEW! OneOCII</vt:lpstr>
      <vt:lpstr>NEW! NSF EPSCoR RII Track-1</vt:lpstr>
      <vt:lpstr>OneOCII HPC</vt:lpstr>
      <vt:lpstr>OK STEM Mentorship Program</vt:lpstr>
      <vt:lpstr>OneOklahoma Friction Free Network 2013-15</vt:lpstr>
      <vt:lpstr>NSF CC-NIE Grant (Just Awarded)</vt:lpstr>
      <vt:lpstr>Objectives</vt:lpstr>
      <vt:lpstr>Initial Science Drivers</vt:lpstr>
      <vt:lpstr>Science Driver: High Energy Physics</vt:lpstr>
      <vt:lpstr>Science Driver: High Energy Physics</vt:lpstr>
      <vt:lpstr>Science Driver: Weather Prediction</vt:lpstr>
      <vt:lpstr>Science Driver: Weather Radar</vt:lpstr>
      <vt:lpstr>Science Driver: Bioinformatics</vt:lpstr>
      <vt:lpstr>Network Deployment Goals</vt:lpstr>
      <vt:lpstr>Network Deployment Goals (cont’d)</vt:lpstr>
      <vt:lpstr>State Diagram (Conceptual)</vt:lpstr>
      <vt:lpstr>State Diagram (Logical)</vt:lpstr>
      <vt:lpstr>Institutional Design</vt:lpstr>
      <vt:lpstr>Institutional Design (cont’d)</vt:lpstr>
      <vt:lpstr>Institutional Diagram (Logical)</vt:lpstr>
      <vt:lpstr>Institutional Diagram (Physical)</vt:lpstr>
      <vt:lpstr>External Connectors</vt:lpstr>
      <vt:lpstr>External Connectors (cont’d)</vt:lpstr>
      <vt:lpstr>Acknowledgements</vt:lpstr>
      <vt:lpstr>Acknowledgements</vt:lpstr>
      <vt:lpstr>Thank You!</vt:lpstr>
      <vt:lpstr>Thanks!</vt:lpstr>
      <vt:lpstr>Thanks: Plenary Speakers</vt:lpstr>
      <vt:lpstr>Thanks: Gold Sponsor Speakers</vt:lpstr>
      <vt:lpstr>Thanks: Breakout Speakers</vt:lpstr>
      <vt:lpstr>Thanks!</vt:lpstr>
      <vt:lpstr>To Learn More About OSCER</vt:lpstr>
      <vt:lpstr>Thanks for your attention!  Questions?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556</cp:revision>
  <cp:lastPrinted>1601-01-01T00:00:00Z</cp:lastPrinted>
  <dcterms:created xsi:type="dcterms:W3CDTF">2001-08-18T12:37:15Z</dcterms:created>
  <dcterms:modified xsi:type="dcterms:W3CDTF">2013-10-06T19:12:20Z</dcterms:modified>
</cp:coreProperties>
</file>