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2.xml" ContentType="application/vnd.openxmlformats-officedocument.drawingml.chart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44"/>
  </p:notesMasterIdLst>
  <p:handoutMasterIdLst>
    <p:handoutMasterId r:id="rId45"/>
  </p:handoutMasterIdLst>
  <p:sldIdLst>
    <p:sldId id="762" r:id="rId5"/>
    <p:sldId id="777" r:id="rId6"/>
    <p:sldId id="778" r:id="rId7"/>
    <p:sldId id="779" r:id="rId8"/>
    <p:sldId id="780" r:id="rId9"/>
    <p:sldId id="768" r:id="rId10"/>
    <p:sldId id="788" r:id="rId11"/>
    <p:sldId id="770" r:id="rId12"/>
    <p:sldId id="769" r:id="rId13"/>
    <p:sldId id="728" r:id="rId14"/>
    <p:sldId id="729" r:id="rId15"/>
    <p:sldId id="732" r:id="rId16"/>
    <p:sldId id="733" r:id="rId17"/>
    <p:sldId id="730" r:id="rId18"/>
    <p:sldId id="734" r:id="rId19"/>
    <p:sldId id="775" r:id="rId20"/>
    <p:sldId id="736" r:id="rId21"/>
    <p:sldId id="737" r:id="rId22"/>
    <p:sldId id="773" r:id="rId23"/>
    <p:sldId id="738" r:id="rId24"/>
    <p:sldId id="739" r:id="rId25"/>
    <p:sldId id="740" r:id="rId26"/>
    <p:sldId id="760" r:id="rId27"/>
    <p:sldId id="759" r:id="rId28"/>
    <p:sldId id="774" r:id="rId29"/>
    <p:sldId id="741" r:id="rId30"/>
    <p:sldId id="742" r:id="rId31"/>
    <p:sldId id="743" r:id="rId32"/>
    <p:sldId id="787" r:id="rId33"/>
    <p:sldId id="744" r:id="rId34"/>
    <p:sldId id="745" r:id="rId35"/>
    <p:sldId id="746" r:id="rId36"/>
    <p:sldId id="786" r:id="rId37"/>
    <p:sldId id="785" r:id="rId38"/>
    <p:sldId id="782" r:id="rId39"/>
    <p:sldId id="747" r:id="rId40"/>
    <p:sldId id="776" r:id="rId41"/>
    <p:sldId id="748" r:id="rId42"/>
    <p:sldId id="750" r:id="rId4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80"/>
    <a:srgbClr val="DB8585"/>
    <a:srgbClr val="14A400"/>
    <a:srgbClr val="3F3FFF"/>
    <a:srgbClr val="17C000"/>
    <a:srgbClr val="CE5A5A"/>
    <a:srgbClr val="FF0D0D"/>
    <a:srgbClr val="22DB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0" autoAdjust="0"/>
    <p:restoredTop sz="85347" autoAdjust="0"/>
  </p:normalViewPr>
  <p:slideViewPr>
    <p:cSldViewPr snapToGrid="0">
      <p:cViewPr varScale="1">
        <p:scale>
          <a:sx n="70" d="100"/>
          <a:sy n="70" d="100"/>
        </p:scale>
        <p:origin x="-738" y="-102"/>
      </p:cViewPr>
      <p:guideLst>
        <p:guide orient="horz" pos="2022"/>
        <p:guide orient="horz" pos="1007"/>
        <p:guide orient="horz" pos="313"/>
        <p:guide pos="2880"/>
        <p:guide pos="4114"/>
        <p:guide pos="1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052" y="-25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tinker-2k\dfs1\76SMXG\Data\user\Stevens.James\PRIVATE\PES\results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inker-2k\dfs1\76SMXG\Data\user\Stevens.James\PRIVATE\cuda\presentations\OUSS%202012\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Speed (GFLOP/s)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071741032370946E-2"/>
          <c:y val="0.12445721633171851"/>
          <c:w val="0.7040011588012085"/>
          <c:h val="0.646553713749953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Excluding Host-Device Mem. Transfer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/>
                      <a:t>3.1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Sheet1!$C$4:$C$6</c:f>
              <c:strCache>
                <c:ptCount val="3"/>
                <c:pt idx="0">
                  <c:v>CPU
(All 595 Operations)</c:v>
                </c:pt>
                <c:pt idx="1">
                  <c:v>GPU
(All 595 Operations)</c:v>
                </c:pt>
                <c:pt idx="2">
                  <c:v>GPU
(399 Operation Subset)</c:v>
                </c:pt>
              </c:strCache>
            </c:strRef>
          </c:cat>
          <c:val>
            <c:numRef>
              <c:f>Sheet1!$D$4:$D$6</c:f>
              <c:numCache>
                <c:formatCode>General</c:formatCode>
                <c:ptCount val="3"/>
                <c:pt idx="0">
                  <c:v>3.1</c:v>
                </c:pt>
                <c:pt idx="1">
                  <c:v>181</c:v>
                </c:pt>
                <c:pt idx="2">
                  <c:v>255</c:v>
                </c:pt>
              </c:numCache>
            </c:numRef>
          </c:val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Including Host-Device Mem. Transfer</c:v>
                </c:pt>
              </c:strCache>
            </c:strRef>
          </c:tx>
          <c:spPr>
            <a:solidFill>
              <a:srgbClr val="DB8585"/>
            </a:solidFill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Sheet1!$C$4:$C$6</c:f>
              <c:strCache>
                <c:ptCount val="3"/>
                <c:pt idx="0">
                  <c:v>CPU
(All 595 Operations)</c:v>
                </c:pt>
                <c:pt idx="1">
                  <c:v>GPU
(All 595 Operations)</c:v>
                </c:pt>
                <c:pt idx="2">
                  <c:v>GPU
(399 Operation Subset)</c:v>
                </c:pt>
              </c:strCache>
            </c:strRef>
          </c:cat>
          <c:val>
            <c:numRef>
              <c:f>Sheet1!$E$4:$E$6</c:f>
              <c:numCache>
                <c:formatCode>General</c:formatCode>
                <c:ptCount val="3"/>
                <c:pt idx="1">
                  <c:v>8.3000000000000007</c:v>
                </c:pt>
                <c:pt idx="2">
                  <c:v>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295296"/>
        <c:axId val="90309376"/>
      </c:barChart>
      <c:catAx>
        <c:axId val="902952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0309376"/>
        <c:crosses val="autoZero"/>
        <c:auto val="1"/>
        <c:lblAlgn val="ctr"/>
        <c:lblOffset val="100"/>
        <c:noMultiLvlLbl val="0"/>
      </c:catAx>
      <c:valAx>
        <c:axId val="903093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029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08100247665371"/>
          <c:y val="0.31167432195975608"/>
          <c:w val="0.17547454045579525"/>
          <c:h val="0.3996835812190154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Speed (GFLOP/s)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071741032370933E-2"/>
          <c:y val="0.19480351414406533"/>
          <c:w val="0.65638801399825064"/>
          <c:h val="0.57620734908136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Excluding Host-Device Mem. Transfer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Sheet1!$C$20:$C$21</c:f>
              <c:strCache>
                <c:ptCount val="2"/>
                <c:pt idx="0">
                  <c:v>CPU
(All 595 Operations)</c:v>
                </c:pt>
                <c:pt idx="1">
                  <c:v>GPU
(All 595 Operations)</c:v>
                </c:pt>
              </c:strCache>
            </c:strRef>
          </c:cat>
          <c:val>
            <c:numRef>
              <c:f>Sheet1!$D$20:$D$21</c:f>
              <c:numCache>
                <c:formatCode>General</c:formatCode>
                <c:ptCount val="2"/>
                <c:pt idx="0">
                  <c:v>1.5</c:v>
                </c:pt>
                <c:pt idx="1">
                  <c:v>32.1</c:v>
                </c:pt>
              </c:numCache>
            </c:numRef>
          </c:val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Including Host-Device Mem. Transfer</c:v>
                </c:pt>
              </c:strCache>
            </c:strRef>
          </c:tx>
          <c:spPr>
            <a:solidFill>
              <a:srgbClr val="DB8585"/>
            </a:solidFill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Sheet1!$C$20:$C$21</c:f>
              <c:strCache>
                <c:ptCount val="2"/>
                <c:pt idx="0">
                  <c:v>CPU
(All 595 Operations)</c:v>
                </c:pt>
                <c:pt idx="1">
                  <c:v>GPU
(All 595 Operations)</c:v>
                </c:pt>
              </c:strCache>
            </c:strRef>
          </c:cat>
          <c:val>
            <c:numRef>
              <c:f>Sheet1!$E$20:$E$21</c:f>
              <c:numCache>
                <c:formatCode>General</c:formatCode>
                <c:ptCount val="2"/>
                <c:pt idx="1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358528"/>
        <c:axId val="90360064"/>
      </c:barChart>
      <c:catAx>
        <c:axId val="9035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0360064"/>
        <c:crosses val="autoZero"/>
        <c:auto val="1"/>
        <c:lblAlgn val="ctr"/>
        <c:lblOffset val="100"/>
        <c:noMultiLvlLbl val="0"/>
      </c:catAx>
      <c:valAx>
        <c:axId val="903600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0358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6819104730278"/>
          <c:y val="0.31167432195975597"/>
          <c:w val="0.21587354753897614"/>
          <c:h val="0.39968358121901526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0" rIns="91404" bIns="457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F29F835-5CC4-4A82-B29C-E087223CB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18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8" rIns="93138" bIns="46568" numCol="1" anchor="t" anchorCtr="0" compatLnSpc="1">
            <a:prstTxWarp prst="textNoShape">
              <a:avLst/>
            </a:prstTxWarp>
          </a:bodyPr>
          <a:lstStyle>
            <a:lvl1pPr algn="l" defTabSz="93166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8" rIns="93138" bIns="46568" numCol="1" anchor="t" anchorCtr="0" compatLnSpc="1">
            <a:prstTxWarp prst="textNoShape">
              <a:avLst/>
            </a:prstTxWarp>
          </a:bodyPr>
          <a:lstStyle>
            <a:lvl1pPr algn="r" defTabSz="93166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8" rIns="93138" bIns="46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8" rIns="93138" bIns="46568" numCol="1" anchor="b" anchorCtr="0" compatLnSpc="1">
            <a:prstTxWarp prst="textNoShape">
              <a:avLst/>
            </a:prstTxWarp>
          </a:bodyPr>
          <a:lstStyle>
            <a:lvl1pPr algn="l" defTabSz="93166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8" rIns="93138" bIns="46568" numCol="1" anchor="b" anchorCtr="0" compatLnSpc="1">
            <a:prstTxWarp prst="textNoShape">
              <a:avLst/>
            </a:prstTxWarp>
          </a:bodyPr>
          <a:lstStyle>
            <a:lvl1pPr algn="r" defTabSz="931667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45856D9-EEEE-4F1F-8E66-0B4B74482B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04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F01B14-5253-4ED1-B5E2-0456D7D80F23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Compute Unified Device Architecture (CUDA) is a parallel computing architecture developed by Nvidia for graphics processing.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F3B73B-915A-4E0A-B0D4-7514CB21595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A0CBB7-9506-4DFF-8E9F-3C7AC64FE37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-There are other types of memory but we’re not discussing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339049-1DCB-4420-9BAA-57108A91F26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8C14AD-2134-48B3-9789-340D480BBDC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>
              <a:defRPr/>
            </a:pPr>
            <a:r>
              <a:rPr lang="en-US" dirty="0" smtClean="0"/>
              <a:t>The code that each individual thread executes goes inside a function called the </a:t>
            </a:r>
            <a:r>
              <a:rPr lang="en-US" dirty="0" smtClean="0">
                <a:solidFill>
                  <a:srgbClr val="C00000"/>
                </a:solidFill>
              </a:rPr>
              <a:t>kernel</a:t>
            </a:r>
          </a:p>
          <a:p>
            <a:pPr lvl="1">
              <a:defRPr/>
            </a:pPr>
            <a:r>
              <a:rPr lang="en-US" dirty="0" smtClean="0"/>
              <a:t>All threads will execute the same kernel</a:t>
            </a:r>
          </a:p>
          <a:p>
            <a:pPr lvl="2">
              <a:defRPr/>
            </a:pPr>
            <a:r>
              <a:rPr lang="en-US" dirty="0" smtClean="0"/>
              <a:t>Threads may execute in ANY order</a:t>
            </a:r>
          </a:p>
          <a:p>
            <a:pPr lvl="1">
              <a:defRPr/>
            </a:pPr>
            <a:r>
              <a:rPr lang="en-US" dirty="0" smtClean="0"/>
              <a:t>How do you split up the work?</a:t>
            </a:r>
          </a:p>
          <a:p>
            <a:pPr lvl="2">
              <a:defRPr/>
            </a:pPr>
            <a:r>
              <a:rPr lang="en-US" dirty="0" smtClean="0"/>
              <a:t>Within the kernel, you can access thread indexing variables - </a:t>
            </a:r>
            <a:r>
              <a:rPr lang="en-US" dirty="0" smtClean="0">
                <a:solidFill>
                  <a:srgbClr val="C00000"/>
                </a:solidFill>
              </a:rPr>
              <a:t>thread index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 block dimensions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 block index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 grid dimensions</a:t>
            </a:r>
          </a:p>
          <a:p>
            <a:pPr lvl="2">
              <a:defRPr/>
            </a:pPr>
            <a:r>
              <a:rPr lang="en-US" dirty="0" smtClean="0"/>
              <a:t>Use these variables to control which subset of the data that particular thread accesses</a:t>
            </a:r>
          </a:p>
          <a:p>
            <a:pPr lvl="3">
              <a:defRPr/>
            </a:pPr>
            <a:r>
              <a:rPr lang="en-US" dirty="0" smtClean="0"/>
              <a:t>See </a:t>
            </a:r>
            <a:r>
              <a:rPr lang="en-US" dirty="0" err="1" smtClean="0">
                <a:solidFill>
                  <a:srgbClr val="C00000"/>
                </a:solidFill>
              </a:rPr>
              <a:t>threadIDX</a:t>
            </a:r>
            <a:r>
              <a:rPr lang="en-US" dirty="0" smtClean="0"/>
              <a:t> variable in example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5BB651-67ED-45D7-8707-8B8E5A7DCE5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1CF9F9-157C-4A48-A2B0-E74650D1953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2FFB18-132B-425D-B4C7-03667375282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Triple loop, all elements in 5 arrays get updated.  As an example, we’ll look at the first part of the u update more closely…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(note: In the original calculation, these are not all done in the same loop.  We’re testing to see how fast we can do them all at once.)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*WHY put these computations together?  Data reuse!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A1E877-A2A2-4F9D-8DE2-082EECBBE51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AE6B90-27C6-4313-9C8E-DAB537205B7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All the adjacent values required to update one element.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B256E-41FB-4FD4-B35B-3DAF80CF61B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4FD1E4-2155-42D5-9015-46BEF9B56F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8E018B-8BE4-4952-B012-CAF4D12C68D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81D769-8113-4768-8BC1-100C1E7D3A8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853211-0FF0-44B5-8D2F-CD6302AD1E9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05066-4330-41F0-9440-D4E6C6C25F9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1F4DBF-465B-4D2E-B1BB-86BB0C87D3C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Make sure to view this with </a:t>
            </a:r>
            <a:r>
              <a:rPr lang="en-US" smtClean="0"/>
              <a:t>the animations.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C1DB52-F70A-4389-BE3C-C9315602C8B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FD63AF-1B4D-4473-9FD7-7C88620FB1C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ECC8AA-0E83-4C33-9B41-6B904D0E22D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5B3E78-A6A2-4240-874D-89E9E64E73C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569EF1-5083-4F2A-B44F-FBE82610432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A6D565-046F-416C-B6D5-C55C639D55C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063B8A-D028-4FFC-8C6E-C6D9AB16599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A822ED-ED22-49FC-96D5-C241A64AE49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569EF1-5083-4F2A-B44F-FBE82610432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569EF1-5083-4F2A-B44F-FBE82610432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569EF1-5083-4F2A-B44F-FBE82610432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569EF1-5083-4F2A-B44F-FBE82610432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917E0A-4D05-4590-BE70-0E3ADC59A45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B3B27E-50C5-4704-A387-EB4BF276590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AE0746-3C77-4DD1-93AA-AE88DAD0CA5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93CB89-AAA1-43A3-A088-1944EE57C0C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C4FDCC-D778-4A2D-8DD1-B3A9768414D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FF7780-7554-473B-8EDA-E062A9576E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baseline="0" dirty="0" smtClean="0"/>
              <a:t>-scalar processors</a:t>
            </a:r>
          </a:p>
          <a:p>
            <a:pPr>
              <a:defRPr/>
            </a:pPr>
            <a:r>
              <a:rPr lang="en-US" baseline="0" dirty="0" smtClean="0"/>
              <a:t>-2009 (graph)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D330E1-CC70-4342-A329-FC3D4A3D9F0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D2DA7B-8885-4E03-97AA-7C8EB39300E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F755EA-54CE-4B45-B7D5-7FE33E00210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D2DA7B-8885-4E03-97AA-7C8EB39300E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9F633-524A-427E-8A69-E3A57E78FD6E}" type="datetime1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5" name="Footer Placeholder 1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11168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64662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638" y="66675"/>
            <a:ext cx="2217737" cy="639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838" y="66675"/>
            <a:ext cx="6502400" cy="6397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67399"/>
      </p:ext>
    </p:extLst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738" y="66675"/>
            <a:ext cx="7205662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6838" y="1200150"/>
            <a:ext cx="8872537" cy="526415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6994068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D1375-F90D-4AA1-82C0-3FAD00218362}" type="datetime1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5" name="Footer Placeholder 1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12448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70A31-B554-4EA4-A104-CB1E65B2B9E7}" type="datetime1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5" name="Footer Placeholder 1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36195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838" y="1200150"/>
            <a:ext cx="4359275" cy="5264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00150"/>
            <a:ext cx="4360862" cy="5264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6653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11263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60676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705433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3115328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0975753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947738" y="66675"/>
            <a:ext cx="72056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838" y="1200150"/>
            <a:ext cx="8872537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23" descr="OC-ALCStylized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73025"/>
            <a:ext cx="874713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9" name="Group 28"/>
          <p:cNvGrpSpPr>
            <a:grpSpLocks/>
          </p:cNvGrpSpPr>
          <p:nvPr userDrawn="1"/>
        </p:nvGrpSpPr>
        <p:grpSpPr bwMode="auto">
          <a:xfrm>
            <a:off x="0" y="900113"/>
            <a:ext cx="9175750" cy="292100"/>
            <a:chOff x="0" y="494"/>
            <a:chExt cx="5780" cy="184"/>
          </a:xfrm>
        </p:grpSpPr>
        <p:sp>
          <p:nvSpPr>
            <p:cNvPr id="1033" name="Line 29"/>
            <p:cNvSpPr>
              <a:spLocks noChangeShapeType="1"/>
            </p:cNvSpPr>
            <p:nvPr userDrawn="1"/>
          </p:nvSpPr>
          <p:spPr bwMode="auto">
            <a:xfrm>
              <a:off x="0" y="576"/>
              <a:ext cx="5520" cy="0"/>
            </a:xfrm>
            <a:prstGeom prst="line">
              <a:avLst/>
            </a:prstGeom>
            <a:noFill/>
            <a:ln w="635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30"/>
            <p:cNvGrpSpPr>
              <a:grpSpLocks/>
            </p:cNvGrpSpPr>
            <p:nvPr userDrawn="1"/>
          </p:nvGrpSpPr>
          <p:grpSpPr bwMode="auto">
            <a:xfrm>
              <a:off x="5480" y="494"/>
              <a:ext cx="300" cy="184"/>
              <a:chOff x="5480" y="494"/>
              <a:chExt cx="300" cy="184"/>
            </a:xfrm>
          </p:grpSpPr>
          <p:pic>
            <p:nvPicPr>
              <p:cNvPr id="1035" name="Picture 31"/>
              <p:cNvPicPr>
                <a:picLocks noChangeArrowheads="1"/>
              </p:cNvPicPr>
              <p:nvPr userDrawn="1"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80" y="494"/>
                <a:ext cx="300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36" name="Rectangle 32"/>
              <p:cNvSpPr>
                <a:spLocks noChangeArrowheads="1"/>
              </p:cNvSpPr>
              <p:nvPr userDrawn="1"/>
            </p:nvSpPr>
            <p:spPr bwMode="auto">
              <a:xfrm>
                <a:off x="5492" y="550"/>
                <a:ext cx="48" cy="48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</p:grpSp>
      </p:grpSp>
      <p:sp>
        <p:nvSpPr>
          <p:cNvPr id="12" name="Date Placeholder 11"/>
          <p:cNvSpPr>
            <a:spLocks noGrp="1"/>
          </p:cNvSpPr>
          <p:nvPr userDrawn="1">
            <p:ph type="dt" sz="half" idx="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5B90D63-6BE0-4DF1-BCF3-D86E5AEE215A}" type="datetime1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2" name="Picture 2" descr="C:\Users\Jeffrey.Peters\Desktop\SMXG_Logo.gif"/>
          <p:cNvPicPr>
            <a:picLocks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73025"/>
            <a:ext cx="877888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935" r:id="rId1"/>
    <p:sldLayoutId id="2147487936" r:id="rId2"/>
    <p:sldLayoutId id="2147487937" r:id="rId3"/>
    <p:sldLayoutId id="2147487938" r:id="rId4"/>
    <p:sldLayoutId id="2147487939" r:id="rId5"/>
    <p:sldLayoutId id="2147487940" r:id="rId6"/>
    <p:sldLayoutId id="2147487941" r:id="rId7"/>
    <p:sldLayoutId id="2147487942" r:id="rId8"/>
    <p:sldLayoutId id="2147487943" r:id="rId9"/>
    <p:sldLayoutId id="2147487944" r:id="rId10"/>
    <p:sldLayoutId id="2147487945" r:id="rId11"/>
    <p:sldLayoutId id="2147487946" r:id="rId12"/>
  </p:sldLayoutIdLst>
  <p:transition>
    <p:split orient="vert"/>
  </p:transition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6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Excel_97-2003_Worksheet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96" t="2611" r="13062" b="20526"/>
          <a:stretch>
            <a:fillRect/>
          </a:stretch>
        </p:blipFill>
        <p:spPr bwMode="auto">
          <a:xfrm>
            <a:off x="0" y="3136900"/>
            <a:ext cx="3463925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 flipV="1">
            <a:off x="533400" y="6096000"/>
            <a:ext cx="8077200" cy="76200"/>
          </a:xfrm>
          <a:prstGeom prst="rect">
            <a:avLst/>
          </a:prstGeom>
          <a:gradFill rotWithShape="0">
            <a:gsLst>
              <a:gs pos="0">
                <a:srgbClr val="2F2FFF"/>
              </a:gs>
              <a:gs pos="50000">
                <a:srgbClr val="000080"/>
              </a:gs>
              <a:gs pos="100000">
                <a:srgbClr val="2F2FFF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1268" name="Text Box 4"/>
          <p:cNvSpPr>
            <a:spLocks noGrp="1" noChangeArrowheads="1"/>
          </p:cNvSpPr>
          <p:nvPr>
            <p:ph type="subTitle" idx="1"/>
          </p:nvPr>
        </p:nvSpPr>
        <p:spPr>
          <a:xfrm>
            <a:off x="4180075" y="4707311"/>
            <a:ext cx="4533619" cy="1408112"/>
          </a:xfrm>
        </p:spPr>
        <p:txBody>
          <a:bodyPr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POC:  James D. Stevens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559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SMXS/MXDECC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Phone: 405-736-4051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Email:  james.stevens@tinker.af.mil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371600" y="61722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I n t e g r i t y  -  S e r v i c e  -  E x c e l l e n c e</a:t>
            </a:r>
          </a:p>
        </p:txBody>
      </p:sp>
      <p:pic>
        <p:nvPicPr>
          <p:cNvPr id="11270" name="Picture 6" descr="OC-ALCStyliz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738313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689350" y="1116013"/>
            <a:ext cx="1916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 i="1">
                <a:latin typeface="Times New Roman" pitchFamily="18" charset="0"/>
              </a:rPr>
              <a:t>TEAM TINKER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-14288" y="-33338"/>
            <a:ext cx="9144001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3200" b="1"/>
              <a:t>OKLAHOMA CITY </a:t>
            </a:r>
          </a:p>
          <a:p>
            <a:pPr algn="ctr"/>
            <a:r>
              <a:rPr lang="en-US" sz="3200" b="1"/>
              <a:t>AIR LOGISTICS COMPLEX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917825" y="1738313"/>
            <a:ext cx="6067425" cy="26971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Accelerating Finite Difference Computations Using General Purpose GPU Computing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Date: 7 November 2012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6AF2C2F3-BDB0-448D-AC9A-958FF0A3B20A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10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1507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Learning CUDA</a:t>
            </a:r>
          </a:p>
        </p:txBody>
      </p:sp>
      <p:sp>
        <p:nvSpPr>
          <p:cNvPr id="2150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422900"/>
          </a:xfrm>
        </p:spPr>
        <p:txBody>
          <a:bodyPr/>
          <a:lstStyle/>
          <a:p>
            <a:r>
              <a:rPr lang="en-US" dirty="0" smtClean="0"/>
              <a:t>“Manual” GPGPU programming is hard (at first)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“Automatic” GPGPU programming – add directives surrounding loops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Compiler attempts to parallelize the loop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Rarely yields best results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“Manual” GPGPU programming – write GPU code yourself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More difficult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Faster code, more customizable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Disclaimer: this is not a CUDA class</a:t>
            </a:r>
          </a:p>
          <a:p>
            <a:pPr lvl="3"/>
            <a:r>
              <a:rPr lang="en-US" dirty="0" smtClean="0">
                <a:solidFill>
                  <a:schemeClr val="tx1"/>
                </a:solidFill>
              </a:rPr>
              <a:t>Goal: understand basic CUDA/GPGPU programming concepts well enough to decide whether or not it has the potential accelerate your code</a:t>
            </a:r>
          </a:p>
          <a:p>
            <a:pPr lvl="3"/>
            <a:endParaRPr lang="en-US" dirty="0">
              <a:solidFill>
                <a:schemeClr val="tx1"/>
              </a:solidFill>
            </a:endParaRP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A8DA02A4-FDC0-4070-895C-AECD05BCB1CD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11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2531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CUDA Threads</a:t>
            </a:r>
          </a:p>
        </p:txBody>
      </p:sp>
      <p:sp>
        <p:nvSpPr>
          <p:cNvPr id="2253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03872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Thread</a:t>
            </a:r>
            <a:r>
              <a:rPr lang="en-US" dirty="0" smtClean="0"/>
              <a:t> = a single instance of computation</a:t>
            </a:r>
          </a:p>
          <a:p>
            <a:pPr lvl="1"/>
            <a:r>
              <a:rPr lang="en-US" dirty="0" smtClean="0"/>
              <a:t>One thread per processor-core at a time </a:t>
            </a:r>
          </a:p>
          <a:p>
            <a:r>
              <a:rPr lang="en-US" dirty="0" smtClean="0"/>
              <a:t>CUDA allows you to specify the thread organization, count, and indexing</a:t>
            </a:r>
          </a:p>
          <a:p>
            <a:pPr lvl="1"/>
            <a:r>
              <a:rPr lang="en-US" dirty="0" smtClean="0"/>
              <a:t>You control which threads are responsible for which portion of the task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E7793C46-D116-413F-8055-F680C8D574CB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12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9459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GPU Memory Components</a:t>
            </a:r>
          </a:p>
        </p:txBody>
      </p:sp>
      <p:sp>
        <p:nvSpPr>
          <p:cNvPr id="19460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4229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Global Memory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Main memory, 4 GB for the NVIDIA Tesla C1060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About </a:t>
            </a:r>
            <a:r>
              <a:rPr lang="en-US" smtClean="0">
                <a:solidFill>
                  <a:srgbClr val="C00000"/>
                </a:solidFill>
              </a:rPr>
              <a:t>200 cycles </a:t>
            </a:r>
            <a:r>
              <a:rPr lang="en-US" smtClean="0">
                <a:solidFill>
                  <a:schemeClr val="tx1"/>
                </a:solidFill>
              </a:rPr>
              <a:t>to access (vs. 50 cycles for a CPU)</a:t>
            </a:r>
          </a:p>
          <a:p>
            <a:r>
              <a:rPr lang="en-US" smtClean="0">
                <a:solidFill>
                  <a:schemeClr val="tx1"/>
                </a:solidFill>
              </a:rPr>
              <a:t>Registers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64KB per multiprocessor </a:t>
            </a:r>
            <a:r>
              <a:rPr lang="en-US" sz="2000" smtClean="0">
                <a:solidFill>
                  <a:schemeClr val="tx1"/>
                </a:solidFill>
              </a:rPr>
              <a:t>(vs. 512 B for Pentium 4 CPU)</a:t>
            </a:r>
          </a:p>
          <a:p>
            <a:pPr lvl="1"/>
            <a:r>
              <a:rPr lang="en-US" smtClean="0">
                <a:solidFill>
                  <a:srgbClr val="C00000"/>
                </a:solidFill>
              </a:rPr>
              <a:t>1 cycle </a:t>
            </a:r>
            <a:r>
              <a:rPr lang="en-US" smtClean="0">
                <a:solidFill>
                  <a:schemeClr val="tx1"/>
                </a:solidFill>
              </a:rPr>
              <a:t>to access</a:t>
            </a:r>
            <a:endParaRPr lang="en-US" smtClean="0">
              <a:solidFill>
                <a:srgbClr val="C00000"/>
              </a:solidFill>
            </a:endParaRPr>
          </a:p>
          <a:p>
            <a:r>
              <a:rPr lang="en-US" smtClean="0">
                <a:solidFill>
                  <a:srgbClr val="C00000"/>
                </a:solidFill>
              </a:rPr>
              <a:t>Shared registers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mtClean="0"/>
              <a:t>(AKA “shared memory”)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16 KB per multiprocessor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Can be allocated for each </a:t>
            </a:r>
            <a:r>
              <a:rPr lang="en-US" smtClean="0">
                <a:solidFill>
                  <a:srgbClr val="C00000"/>
                </a:solidFill>
              </a:rPr>
              <a:t>block </a:t>
            </a:r>
            <a:r>
              <a:rPr lang="en-US" smtClean="0">
                <a:solidFill>
                  <a:schemeClr val="tx1"/>
                </a:solidFill>
              </a:rPr>
              <a:t>of threads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All threads within block can access all data in shared registers, even if another thread fetched it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Allows for </a:t>
            </a:r>
            <a:r>
              <a:rPr lang="en-US" smtClean="0">
                <a:solidFill>
                  <a:srgbClr val="C00000"/>
                </a:solidFill>
              </a:rPr>
              <a:t>data reuse </a:t>
            </a:r>
            <a:r>
              <a:rPr lang="en-US" smtClean="0">
                <a:solidFill>
                  <a:schemeClr val="tx1"/>
                </a:solidFill>
              </a:rPr>
              <a:t>– this is important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58B29804-90A8-4F22-BABE-EDF115F11DBA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13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0483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General CUDA Program Format</a:t>
            </a:r>
          </a:p>
        </p:txBody>
      </p:sp>
      <p:sp>
        <p:nvSpPr>
          <p:cNvPr id="20484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0387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Step 1 – copy data from CPU main memory to GPU global memory (from </a:t>
            </a:r>
            <a:r>
              <a:rPr lang="en-US" dirty="0" smtClean="0">
                <a:solidFill>
                  <a:srgbClr val="C00000"/>
                </a:solidFill>
              </a:rPr>
              <a:t>host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rgbClr val="C00000"/>
                </a:solidFill>
              </a:rPr>
              <a:t>device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Step 2 – threads run code inside </a:t>
            </a:r>
            <a:r>
              <a:rPr lang="en-US" dirty="0" smtClean="0">
                <a:solidFill>
                  <a:srgbClr val="C00000"/>
                </a:solidFill>
              </a:rPr>
              <a:t>kernel</a:t>
            </a:r>
            <a:r>
              <a:rPr lang="en-US" dirty="0" smtClean="0">
                <a:solidFill>
                  <a:schemeClr val="tx1"/>
                </a:solidFill>
              </a:rPr>
              <a:t> function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Each thread fetches some data from </a:t>
            </a:r>
            <a:r>
              <a:rPr lang="en-US" dirty="0" smtClean="0">
                <a:solidFill>
                  <a:srgbClr val="C00000"/>
                </a:solidFill>
              </a:rPr>
              <a:t>global memory </a:t>
            </a:r>
            <a:r>
              <a:rPr lang="en-US" dirty="0" smtClean="0">
                <a:solidFill>
                  <a:schemeClr val="tx1"/>
                </a:solidFill>
              </a:rPr>
              <a:t>and stores it in </a:t>
            </a:r>
            <a:r>
              <a:rPr lang="en-US" dirty="0" smtClean="0">
                <a:solidFill>
                  <a:srgbClr val="C00000"/>
                </a:solidFill>
              </a:rPr>
              <a:t>registers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Each thread performs computations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Each thread stores a result in global memory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Step 3 – copy results from </a:t>
            </a:r>
            <a:r>
              <a:rPr lang="en-US" dirty="0" smtClean="0">
                <a:solidFill>
                  <a:srgbClr val="C00000"/>
                </a:solidFill>
              </a:rPr>
              <a:t>device</a:t>
            </a:r>
            <a:r>
              <a:rPr lang="en-US" dirty="0" smtClean="0">
                <a:solidFill>
                  <a:schemeClr val="tx1"/>
                </a:solidFill>
              </a:rPr>
              <a:t> back to </a:t>
            </a:r>
            <a:r>
              <a:rPr lang="en-US" dirty="0" smtClean="0">
                <a:solidFill>
                  <a:srgbClr val="C00000"/>
                </a:solidFill>
              </a:rPr>
              <a:t>host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8B8FA630-E472-4325-8F05-92447E6AD599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14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3555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Simple CUDA example</a:t>
            </a:r>
          </a:p>
        </p:txBody>
      </p:sp>
      <p:sp>
        <p:nvSpPr>
          <p:cNvPr id="2355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1139825"/>
          </a:xfrm>
        </p:spPr>
        <p:txBody>
          <a:bodyPr/>
          <a:lstStyle/>
          <a:p>
            <a:r>
              <a:rPr lang="en-US" smtClean="0"/>
              <a:t>We want to increment each element in a 1-dimensional array of integers</a:t>
            </a:r>
          </a:p>
        </p:txBody>
      </p:sp>
      <p:sp>
        <p:nvSpPr>
          <p:cNvPr id="6" name="Rectangle 26"/>
          <p:cNvSpPr txBox="1">
            <a:spLocks noChangeArrowheads="1"/>
          </p:cNvSpPr>
          <p:nvPr/>
        </p:nvSpPr>
        <p:spPr bwMode="auto">
          <a:xfrm>
            <a:off x="231775" y="2600325"/>
            <a:ext cx="3636963" cy="40259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solidFill>
                  <a:srgbClr val="C00000"/>
                </a:solidFill>
              </a:rPr>
              <a:t>CPU Approach</a:t>
            </a:r>
          </a:p>
          <a:p>
            <a:pPr marL="347663" indent="-347663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kern="0" dirty="0">
                <a:solidFill>
                  <a:schemeClr val="tx1"/>
                </a:solidFill>
              </a:rPr>
              <a:t>Create/initialize array</a:t>
            </a:r>
          </a:p>
          <a:p>
            <a:pPr marL="347663" indent="-347663" eaLnBrk="0" hangingPunct="0">
              <a:spcBef>
                <a:spcPct val="20000"/>
              </a:spcBef>
              <a:buFont typeface="+mj-lt"/>
              <a:buAutoNum type="arabicPeriod"/>
              <a:defRPr/>
            </a:pPr>
            <a:endParaRPr lang="en-US" sz="2000" b="1" kern="0" dirty="0">
              <a:solidFill>
                <a:schemeClr val="tx1"/>
              </a:solidFill>
            </a:endParaRPr>
          </a:p>
          <a:p>
            <a:pPr marL="347663" indent="-347663" eaLnBrk="0" hangingPunct="0">
              <a:spcBef>
                <a:spcPct val="20000"/>
              </a:spcBef>
              <a:buFont typeface="+mj-lt"/>
              <a:buAutoNum type="arabicPeriod"/>
              <a:defRPr/>
            </a:pPr>
            <a:endParaRPr lang="en-US" sz="2000" b="1" kern="0" dirty="0">
              <a:solidFill>
                <a:schemeClr val="tx1"/>
              </a:solidFill>
            </a:endParaRPr>
          </a:p>
          <a:p>
            <a:pPr marL="347663" indent="-347663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kern="0" dirty="0">
                <a:solidFill>
                  <a:schemeClr val="tx1"/>
                </a:solidFill>
              </a:rPr>
              <a:t>Perform loop</a:t>
            </a:r>
            <a:endParaRPr lang="en-US" sz="700" b="1" kern="0" dirty="0">
              <a:solidFill>
                <a:schemeClr val="tx1"/>
              </a:solidFill>
            </a:endParaRPr>
          </a:p>
          <a:p>
            <a:pPr marL="342900" indent="-4763" eaLnBrk="0" hangingPunct="0">
              <a:spcBef>
                <a:spcPct val="20000"/>
              </a:spcBef>
              <a:defRPr/>
            </a:pPr>
            <a:r>
              <a:rPr lang="pt-BR" sz="2000" b="1" kern="0" dirty="0">
                <a:solidFill>
                  <a:schemeClr val="tx1"/>
                </a:solidFill>
              </a:rPr>
              <a:t>do i = 1,n</a:t>
            </a:r>
          </a:p>
          <a:p>
            <a:pPr marL="342900" indent="-4763" eaLnBrk="0" hangingPunct="0">
              <a:spcBef>
                <a:spcPct val="20000"/>
              </a:spcBef>
              <a:defRPr/>
            </a:pPr>
            <a:r>
              <a:rPr lang="pt-BR" sz="2000" b="1" kern="0" dirty="0">
                <a:solidFill>
                  <a:schemeClr val="tx1"/>
                </a:solidFill>
              </a:rPr>
              <a:t>     array(i) = array(i)+1</a:t>
            </a:r>
          </a:p>
          <a:p>
            <a:pPr marL="342900" indent="-4763" eaLnBrk="0" hangingPunct="0">
              <a:spcBef>
                <a:spcPct val="20000"/>
              </a:spcBef>
              <a:defRPr/>
            </a:pPr>
            <a:r>
              <a:rPr lang="pt-BR" sz="2000" b="1" kern="0" dirty="0">
                <a:solidFill>
                  <a:schemeClr val="tx1"/>
                </a:solidFill>
              </a:rPr>
              <a:t>end do</a:t>
            </a:r>
            <a:endParaRPr lang="en-US" sz="700" b="1" kern="0" dirty="0">
              <a:solidFill>
                <a:schemeClr val="tx1"/>
              </a:solidFill>
            </a:endParaRPr>
          </a:p>
          <a:p>
            <a:pPr marL="342900" indent="-4763" eaLnBrk="0" hangingPunct="0">
              <a:spcBef>
                <a:spcPct val="20000"/>
              </a:spcBef>
              <a:defRPr/>
            </a:pPr>
            <a:endParaRPr lang="en-US" sz="2200" b="1" kern="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kern="0" dirty="0"/>
          </a:p>
        </p:txBody>
      </p:sp>
      <p:sp>
        <p:nvSpPr>
          <p:cNvPr id="7" name="Rectangle 26"/>
          <p:cNvSpPr txBox="1">
            <a:spLocks noChangeArrowheads="1"/>
          </p:cNvSpPr>
          <p:nvPr/>
        </p:nvSpPr>
        <p:spPr bwMode="auto">
          <a:xfrm>
            <a:off x="4010025" y="2597150"/>
            <a:ext cx="4937125" cy="40259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solidFill>
                  <a:srgbClr val="C00000"/>
                </a:solidFill>
              </a:rPr>
              <a:t>GPU Approach</a:t>
            </a:r>
          </a:p>
          <a:p>
            <a:pPr marL="347663" indent="-347663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kern="0" dirty="0">
                <a:solidFill>
                  <a:schemeClr val="tx1"/>
                </a:solidFill>
              </a:rPr>
              <a:t>Create/initialize array</a:t>
            </a:r>
          </a:p>
          <a:p>
            <a:pPr marL="347663" indent="-347663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kern="0" dirty="0">
                <a:solidFill>
                  <a:schemeClr val="tx1"/>
                </a:solidFill>
              </a:rPr>
              <a:t>Copy array data to GPU memory</a:t>
            </a:r>
          </a:p>
          <a:p>
            <a:pPr marL="347663" indent="-347663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kern="0" dirty="0">
                <a:solidFill>
                  <a:schemeClr val="tx1"/>
                </a:solidFill>
              </a:rPr>
              <a:t>Create n threads</a:t>
            </a:r>
          </a:p>
          <a:p>
            <a:pPr marL="347663" indent="-347663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kern="0" dirty="0">
                <a:solidFill>
                  <a:schemeClr val="tx1"/>
                </a:solidFill>
              </a:rPr>
              <a:t>Have each thread do the following: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600" b="1" kern="0" dirty="0">
              <a:solidFill>
                <a:schemeClr val="tx1"/>
              </a:solidFill>
            </a:endParaRPr>
          </a:p>
          <a:p>
            <a:pPr marL="342900" indent="-4763" eaLnBrk="0" hangingPunct="0"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tx1"/>
                </a:solidFill>
              </a:rPr>
              <a:t>array[</a:t>
            </a:r>
            <a:r>
              <a:rPr lang="en-US" sz="2000" b="1" kern="0" dirty="0" err="1">
                <a:solidFill>
                  <a:srgbClr val="C00000"/>
                </a:solidFill>
              </a:rPr>
              <a:t>threadIDX</a:t>
            </a:r>
            <a:r>
              <a:rPr lang="en-US" sz="2000" b="1" kern="0" dirty="0">
                <a:solidFill>
                  <a:schemeClr val="tx1"/>
                </a:solidFill>
              </a:rPr>
              <a:t>] =</a:t>
            </a:r>
          </a:p>
          <a:p>
            <a:pPr marL="342900" indent="-4763" eaLnBrk="0" hangingPunct="0"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tx1"/>
                </a:solidFill>
              </a:rPr>
              <a:t>                          array[</a:t>
            </a:r>
            <a:r>
              <a:rPr lang="en-US" sz="2000" b="1" kern="0" dirty="0" err="1">
                <a:solidFill>
                  <a:srgbClr val="C00000"/>
                </a:solidFill>
              </a:rPr>
              <a:t>threadIDX</a:t>
            </a:r>
            <a:r>
              <a:rPr lang="en-US" sz="2000" b="1" kern="0" dirty="0">
                <a:solidFill>
                  <a:schemeClr val="tx1"/>
                </a:solidFill>
              </a:rPr>
              <a:t>] + 1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600" b="1" kern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5"/>
              <a:defRPr/>
            </a:pPr>
            <a:r>
              <a:rPr lang="en-US" sz="2000" b="1" kern="0" dirty="0">
                <a:solidFill>
                  <a:schemeClr val="tx1"/>
                </a:solidFill>
              </a:rPr>
              <a:t>Copy array back to </a:t>
            </a:r>
            <a:r>
              <a:rPr lang="en-US" sz="2000" b="1" kern="0" dirty="0">
                <a:solidFill>
                  <a:srgbClr val="C00000"/>
                </a:solidFill>
              </a:rPr>
              <a:t>host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en-US" sz="600" b="1" kern="0" dirty="0">
              <a:solidFill>
                <a:srgbClr val="C000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kern="0" dirty="0" err="1">
                <a:solidFill>
                  <a:srgbClr val="C00000"/>
                </a:solidFill>
              </a:rPr>
              <a:t>threadIDX</a:t>
            </a:r>
            <a:r>
              <a:rPr lang="en-US" sz="1600" b="1" kern="0" dirty="0">
                <a:solidFill>
                  <a:schemeClr val="tx1"/>
                </a:solidFill>
              </a:rPr>
              <a:t> is the thread’s unique </a:t>
            </a:r>
            <a:r>
              <a:rPr lang="en-US" sz="1600" b="1" kern="0" dirty="0">
                <a:solidFill>
                  <a:srgbClr val="C00000"/>
                </a:solidFill>
              </a:rPr>
              <a:t>thread index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kern="0" dirty="0">
                <a:solidFill>
                  <a:schemeClr val="tx1"/>
                </a:solidFill>
              </a:rPr>
              <a:t>Threads may execute in </a:t>
            </a:r>
            <a:r>
              <a:rPr lang="en-US" sz="1600" b="1" kern="0" dirty="0">
                <a:solidFill>
                  <a:srgbClr val="C00000"/>
                </a:solidFill>
              </a:rPr>
              <a:t>any</a:t>
            </a:r>
            <a:r>
              <a:rPr lang="en-US" sz="1600" b="1" kern="0" dirty="0">
                <a:solidFill>
                  <a:schemeClr val="tx1"/>
                </a:solidFill>
              </a:rPr>
              <a:t> order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kern="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3279775" y="4408488"/>
            <a:ext cx="787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279775" y="3303588"/>
            <a:ext cx="787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B3DB314B-ECA8-42F0-ABE7-7267F878D90C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4579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Simple CUDA Example</a:t>
            </a:r>
          </a:p>
        </p:txBody>
      </p:sp>
      <p:sp>
        <p:nvSpPr>
          <p:cNvPr id="24580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0387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algn="ctr">
              <a:buFontTx/>
              <a:buNone/>
            </a:pPr>
            <a:r>
              <a:rPr lang="en-US" smtClean="0"/>
              <a:t>Any questions at this point?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r>
              <a:rPr lang="en-US" sz="4000" smtClean="0">
                <a:solidFill>
                  <a:schemeClr val="tx1"/>
                </a:solidFill>
              </a:rPr>
              <a:t>Weather Model Equations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371600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U,V,W represent winds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Theta      represents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>
                <a:solidFill>
                  <a:schemeClr val="tx1"/>
                </a:solidFill>
              </a:rPr>
              <a:t>      temperature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        represents pressure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T – Time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X – east west direction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Y – north south direction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Z – vertical direction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Turb – turbulence terms (what can’t be measured/predicted)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S – Source terms, condensation, evaporation, heating, cooling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D – numerical smoothing 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f – Coriolis force (earth’s rotation)</a:t>
            </a:r>
          </a:p>
          <a:p>
            <a:pPr>
              <a:lnSpc>
                <a:spcPct val="80000"/>
              </a:lnSpc>
            </a:pPr>
            <a:endParaRPr lang="en-US" sz="18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1800" smtClean="0"/>
          </a:p>
        </p:txBody>
      </p:sp>
      <p:graphicFrame>
        <p:nvGraphicFramePr>
          <p:cNvPr id="25604" name="Object 3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484938" y="2495550"/>
          <a:ext cx="131762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95" name="Equation" r:id="rId4" imgW="139579" imgH="177646" progId="Equation.3">
                  <p:embed/>
                </p:oleObj>
              </mc:Choice>
              <mc:Fallback>
                <p:oleObj name="Equation" r:id="rId4" imgW="139579" imgH="177646" progId="Equation.3">
                  <p:embed/>
                  <p:pic>
                    <p:nvPicPr>
                      <p:cNvPr id="0" name="Picture 16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2495550"/>
                        <a:ext cx="131762" cy="18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6" name="Object 35"/>
          <p:cNvGraphicFramePr>
            <a:graphicFrameLocks noChangeAspect="1"/>
          </p:cNvGraphicFramePr>
          <p:nvPr/>
        </p:nvGraphicFramePr>
        <p:xfrm>
          <a:off x="3632200" y="1663700"/>
          <a:ext cx="54864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96" name="Equation" r:id="rId6" imgW="3632200" imgH="419100" progId="Equation.3">
                  <p:embed/>
                </p:oleObj>
              </mc:Choice>
              <mc:Fallback>
                <p:oleObj name="Equation" r:id="rId6" imgW="3632200" imgH="419100" progId="Equation.3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1663700"/>
                        <a:ext cx="548640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0" y="1295400"/>
            <a:ext cx="9144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25608" name="Object 36"/>
          <p:cNvGraphicFramePr>
            <a:graphicFrameLocks noChangeAspect="1"/>
          </p:cNvGraphicFramePr>
          <p:nvPr/>
        </p:nvGraphicFramePr>
        <p:xfrm>
          <a:off x="3657600" y="2590800"/>
          <a:ext cx="5181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97" name="Equation" r:id="rId8" imgW="3225800" imgH="419100" progId="Equation.3">
                  <p:embed/>
                </p:oleObj>
              </mc:Choice>
              <mc:Fallback>
                <p:oleObj name="Equation" r:id="rId8" imgW="3225800" imgH="419100" progId="Equation.3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590800"/>
                        <a:ext cx="51816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37"/>
          <p:cNvGraphicFramePr>
            <a:graphicFrameLocks noChangeAspect="1"/>
          </p:cNvGraphicFramePr>
          <p:nvPr/>
        </p:nvGraphicFramePr>
        <p:xfrm>
          <a:off x="3733800" y="3429000"/>
          <a:ext cx="54102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98" name="Equation" r:id="rId10" imgW="3848100" imgH="419100" progId="Equation.3">
                  <p:embed/>
                </p:oleObj>
              </mc:Choice>
              <mc:Fallback>
                <p:oleObj name="Equation" r:id="rId10" imgW="3848100" imgH="419100" progId="Equation.3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429000"/>
                        <a:ext cx="5410200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38"/>
          <p:cNvGraphicFramePr>
            <a:graphicFrameLocks noChangeAspect="1"/>
          </p:cNvGraphicFramePr>
          <p:nvPr/>
        </p:nvGraphicFramePr>
        <p:xfrm>
          <a:off x="3702050" y="4114800"/>
          <a:ext cx="39624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99" name="Equation" r:id="rId12" imgW="2691232" imgH="418918" progId="Equation.3">
                  <p:embed/>
                </p:oleObj>
              </mc:Choice>
              <mc:Fallback>
                <p:oleObj name="Equation" r:id="rId12" imgW="2691232" imgH="418918" progId="Equation.3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4114800"/>
                        <a:ext cx="396240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1" name="Object 39"/>
          <p:cNvGraphicFramePr>
            <a:graphicFrameLocks noChangeAspect="1"/>
          </p:cNvGraphicFramePr>
          <p:nvPr/>
        </p:nvGraphicFramePr>
        <p:xfrm>
          <a:off x="3692525" y="4916488"/>
          <a:ext cx="53657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00" name="Equation" r:id="rId14" imgW="3822700" imgH="431800" progId="Equation.3">
                  <p:embed/>
                </p:oleObj>
              </mc:Choice>
              <mc:Fallback>
                <p:oleObj name="Equation" r:id="rId14" imgW="3822700" imgH="431800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4916488"/>
                        <a:ext cx="53657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2" name="Rectangle 13"/>
          <p:cNvSpPr>
            <a:spLocks noChangeArrowheads="1"/>
          </p:cNvSpPr>
          <p:nvPr/>
        </p:nvSpPr>
        <p:spPr bwMode="auto">
          <a:xfrm>
            <a:off x="0" y="4687888"/>
            <a:ext cx="26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600">
              <a:cs typeface="Times New Roman" pitchFamily="18" charset="0"/>
            </a:endParaRPr>
          </a:p>
          <a:p>
            <a:r>
              <a:rPr lang="en-US" sz="1600">
                <a:cs typeface="Times New Roman" pitchFamily="18" charset="0"/>
              </a:rPr>
              <a:t>  </a:t>
            </a:r>
            <a:endParaRPr lang="en-US"/>
          </a:p>
        </p:txBody>
      </p:sp>
      <p:graphicFrame>
        <p:nvGraphicFramePr>
          <p:cNvPr id="25613" name="Object 40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87363" y="2505075"/>
          <a:ext cx="2762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01" name="Equation" r:id="rId16" imgW="139700" imgH="139700" progId="Equation.3">
                  <p:embed/>
                </p:oleObj>
              </mc:Choice>
              <mc:Fallback>
                <p:oleObj name="Equation" r:id="rId16" imgW="139700" imgH="139700" progId="Equation.3">
                  <p:embed/>
                  <p:pic>
                    <p:nvPicPr>
                      <p:cNvPr id="0" name="Picture 17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2505075"/>
                        <a:ext cx="27622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4" name="Object 41"/>
          <p:cNvGraphicFramePr>
            <a:graphicFrameLocks noChangeAspect="1"/>
          </p:cNvGraphicFramePr>
          <p:nvPr/>
        </p:nvGraphicFramePr>
        <p:xfrm>
          <a:off x="1066800" y="1905000"/>
          <a:ext cx="2397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02" name="Equation" r:id="rId18" imgW="139579" imgH="177646" progId="Equation.3">
                  <p:embed/>
                </p:oleObj>
              </mc:Choice>
              <mc:Fallback>
                <p:oleObj name="Equation" r:id="rId18" imgW="139579" imgH="177646" progId="Equation.3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05000"/>
                        <a:ext cx="23971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5" name="Oval 24"/>
          <p:cNvSpPr>
            <a:spLocks noChangeArrowheads="1"/>
          </p:cNvSpPr>
          <p:nvPr/>
        </p:nvSpPr>
        <p:spPr bwMode="auto">
          <a:xfrm>
            <a:off x="7937500" y="1754188"/>
            <a:ext cx="546100" cy="449262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Oval 25"/>
          <p:cNvSpPr>
            <a:spLocks noChangeArrowheads="1"/>
          </p:cNvSpPr>
          <p:nvPr/>
        </p:nvSpPr>
        <p:spPr bwMode="auto">
          <a:xfrm>
            <a:off x="6094413" y="4119563"/>
            <a:ext cx="558800" cy="468312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Oval 32"/>
          <p:cNvSpPr>
            <a:spLocks noChangeArrowheads="1"/>
          </p:cNvSpPr>
          <p:nvPr/>
        </p:nvSpPr>
        <p:spPr bwMode="auto">
          <a:xfrm>
            <a:off x="7086600" y="3429000"/>
            <a:ext cx="547688" cy="533400"/>
          </a:xfrm>
          <a:prstGeom prst="ellipse">
            <a:avLst/>
          </a:prstGeom>
          <a:noFill/>
          <a:ln w="317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Oval 24"/>
          <p:cNvSpPr>
            <a:spLocks noChangeArrowheads="1"/>
          </p:cNvSpPr>
          <p:nvPr/>
        </p:nvSpPr>
        <p:spPr bwMode="auto">
          <a:xfrm>
            <a:off x="7664450" y="2708275"/>
            <a:ext cx="546100" cy="45085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Oval 24"/>
          <p:cNvSpPr>
            <a:spLocks noChangeArrowheads="1"/>
          </p:cNvSpPr>
          <p:nvPr/>
        </p:nvSpPr>
        <p:spPr bwMode="auto">
          <a:xfrm>
            <a:off x="8067675" y="3470275"/>
            <a:ext cx="544513" cy="45085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Oval 26"/>
          <p:cNvSpPr>
            <a:spLocks noChangeArrowheads="1"/>
          </p:cNvSpPr>
          <p:nvPr/>
        </p:nvSpPr>
        <p:spPr bwMode="auto">
          <a:xfrm>
            <a:off x="5484813" y="1577975"/>
            <a:ext cx="609600" cy="4038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25621" name="Oval 26"/>
          <p:cNvSpPr>
            <a:spLocks noChangeArrowheads="1"/>
          </p:cNvSpPr>
          <p:nvPr/>
        </p:nvSpPr>
        <p:spPr bwMode="auto">
          <a:xfrm>
            <a:off x="4814888" y="1577975"/>
            <a:ext cx="609600" cy="4038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25622" name="Oval 26"/>
          <p:cNvSpPr>
            <a:spLocks noChangeArrowheads="1"/>
          </p:cNvSpPr>
          <p:nvPr/>
        </p:nvSpPr>
        <p:spPr bwMode="auto">
          <a:xfrm>
            <a:off x="4159250" y="1577975"/>
            <a:ext cx="609600" cy="4038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D7F79A0A-CBDA-453A-99FD-5C21099989D8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17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6627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Solving Weather Model Equations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98488" y="2219325"/>
            <a:ext cx="822960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70000" lnSpcReduction="20000"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DO k = 3,nz-2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 DO j = 3,ny-2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   DO </a:t>
            </a:r>
            <a:r>
              <a:rPr lang="en-US" b="1" kern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 = 3,nx-2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b="1" kern="0" dirty="0">
              <a:latin typeface="Courier New" pitchFamily="49" charset="0"/>
              <a:cs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     u(i,j,k,2)= -u(i,j,k,2)*... </a:t>
            </a:r>
            <a:r>
              <a:rPr lang="en-US" b="1" kern="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( 150 operations )</a:t>
            </a:r>
          </a:p>
          <a:p>
            <a:pPr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!  compute uadv 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(... 18 operations ...)</a:t>
            </a:r>
          </a:p>
          <a:p>
            <a:pPr>
              <a:defRPr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!  compute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adv 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(... 16 operations ...)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!  compute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adv 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(... 16 operations ...)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!  compute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cmixx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(... 33 operations ...)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!  compute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cmixy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(... 33 operations ...)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!  compute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cmixz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(... 33 operations ...)</a:t>
            </a:r>
            <a:endParaRPr lang="en-US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b="1" kern="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     v(i,j,k,2)= -v(i,j,k,2)*...    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( 148 operations 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     w(i,j,k,2)= -w(i,j,k,2)*...    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( 100 operations 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     p(i,j,k,2)= -p(i,j,k,2)*...    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( 49 operations  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     pt(i,j,k,2)= -pt(i,j,k,2)*...  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( 148 operations 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1600" b="1" kern="0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               </a:t>
            </a:r>
            <a:r>
              <a:rPr lang="en-US" sz="2900" b="1" kern="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595</a:t>
            </a:r>
            <a:r>
              <a:rPr lang="en-US" sz="2900" b="1" kern="0" dirty="0">
                <a:latin typeface="+mn-lt"/>
                <a:cs typeface="Courier New" pitchFamily="49" charset="0"/>
              </a:rPr>
              <a:t> operations total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b="1" kern="0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26"/>
          <p:cNvSpPr txBox="1">
            <a:spLocks noChangeArrowheads="1"/>
          </p:cNvSpPr>
          <p:nvPr/>
        </p:nvSpPr>
        <p:spPr bwMode="auto">
          <a:xfrm>
            <a:off x="233363" y="1435100"/>
            <a:ext cx="4300537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solidFill>
                  <a:srgbClr val="000000"/>
                </a:solidFill>
                <a:latin typeface="+mn-lt"/>
                <a:cs typeface="+mn-cs"/>
              </a:rPr>
              <a:t>CPU Version</a:t>
            </a:r>
            <a:endParaRPr lang="en-US" sz="2800" b="1" kern="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6" name="Rectangle 26"/>
          <p:cNvSpPr txBox="1">
            <a:spLocks noChangeArrowheads="1"/>
          </p:cNvSpPr>
          <p:nvPr/>
        </p:nvSpPr>
        <p:spPr bwMode="auto">
          <a:xfrm>
            <a:off x="4152900" y="1524000"/>
            <a:ext cx="45847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+mn-lt"/>
                <a:cs typeface="+mn-cs"/>
              </a:rPr>
              <a:t>Normally, these computations are done separately, why combine them?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b="1" kern="0" dirty="0">
                <a:solidFill>
                  <a:srgbClr val="000000"/>
                </a:solidFill>
                <a:latin typeface="+mn-lt"/>
                <a:cs typeface="+mn-cs"/>
              </a:rPr>
              <a:t>Data reuse!</a:t>
            </a:r>
            <a:endParaRPr lang="en-US" sz="1800" b="1" kern="0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C57BCF37-BCE2-4E2A-BD99-1D6ABBFAFDD2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18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7651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Stencil Data Requirements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98488" y="2047875"/>
            <a:ext cx="822960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u(i,j,k,2)= -u(i,j,k,2)*rk_constant1(n)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pl-PL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pl-PL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  compute uadv u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pl-PL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    +tema4*( (u(i,j,k,1)+u(i+2,j,k,1))</a:t>
            </a:r>
          </a:p>
          <a:p>
            <a:pPr>
              <a:defRPr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            *(u(i+2,j,k,1)-u(i,j,k,1))</a:t>
            </a:r>
          </a:p>
          <a:p>
            <a:pPr>
              <a:defRPr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            +(u(i,j,k,1)+u(i-2,j,k,1))</a:t>
            </a:r>
          </a:p>
          <a:p>
            <a:pPr>
              <a:defRPr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            *(u(i,j,k,1)-u(i-2,j,k,1)) )</a:t>
            </a:r>
          </a:p>
          <a:p>
            <a:pPr>
              <a:defRPr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    -temb4*( (u(i+1,j,k,1)+u(i,j,k,1))</a:t>
            </a:r>
          </a:p>
          <a:p>
            <a:pPr>
              <a:defRPr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            *(u(i+1,j,k,1)-u(i,j,k,1))</a:t>
            </a:r>
          </a:p>
          <a:p>
            <a:pPr>
              <a:defRPr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            +(u(i,j,k,1)+u(i-1,j,k,1))</a:t>
            </a:r>
          </a:p>
          <a:p>
            <a:pPr>
              <a:defRPr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            *(u(i,j,k,1)-u(i-1,j,k,1)) 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26"/>
          <p:cNvSpPr txBox="1">
            <a:spLocks noChangeArrowheads="1"/>
          </p:cNvSpPr>
          <p:nvPr/>
        </p:nvSpPr>
        <p:spPr bwMode="auto">
          <a:xfrm>
            <a:off x="233363" y="1435100"/>
            <a:ext cx="8639175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solidFill>
                  <a:srgbClr val="000000"/>
                </a:solidFill>
                <a:latin typeface="+mn-lt"/>
                <a:cs typeface="+mn-cs"/>
              </a:rPr>
              <a:t>Subset of calculation – u array – </a:t>
            </a:r>
            <a:r>
              <a:rPr lang="en-US" sz="2800" b="1" kern="0" dirty="0" err="1">
                <a:solidFill>
                  <a:srgbClr val="000000"/>
                </a:solidFill>
                <a:latin typeface="+mn-lt"/>
                <a:cs typeface="+mn-cs"/>
              </a:rPr>
              <a:t>uadv</a:t>
            </a:r>
            <a:r>
              <a:rPr lang="en-US" sz="2800" b="1" kern="0" dirty="0">
                <a:solidFill>
                  <a:srgbClr val="000000"/>
                </a:solidFill>
                <a:latin typeface="+mn-lt"/>
                <a:cs typeface="+mn-cs"/>
              </a:rPr>
              <a:t> u</a:t>
            </a:r>
          </a:p>
        </p:txBody>
      </p:sp>
      <p:sp>
        <p:nvSpPr>
          <p:cNvPr id="6" name="Rectangle 26"/>
          <p:cNvSpPr txBox="1">
            <a:spLocks noChangeArrowheads="1"/>
          </p:cNvSpPr>
          <p:nvPr/>
        </p:nvSpPr>
        <p:spPr bwMode="auto">
          <a:xfrm>
            <a:off x="233363" y="5187950"/>
            <a:ext cx="8639175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Note: For every (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Courier New" pitchFamily="49" charset="0"/>
              </a:rPr>
              <a:t>i,j,k</a:t>
            </a:r>
            <a:r>
              <a:rPr lang="en-US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) element, this part of the update requires the value at (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Courier New" pitchFamily="49" charset="0"/>
              </a:rPr>
              <a:t>i,j,k</a:t>
            </a:r>
            <a:r>
              <a:rPr lang="en-US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), as well as 4 other values – the two on either side of (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Courier New" pitchFamily="49" charset="0"/>
              </a:rPr>
              <a:t>i,j,k</a:t>
            </a:r>
            <a:r>
              <a:rPr lang="en-US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) in the 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 direction: (i-2,j,k) (i-1,j,k) (i+1,j,k) (i+2,j,k)</a:t>
            </a:r>
            <a:endParaRPr lang="en-US" b="1" kern="0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U Calculation – elements needed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676400"/>
          <a:ext cx="2971799" cy="4648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539"/>
                <a:gridCol w="965835"/>
                <a:gridCol w="1114425"/>
              </a:tblGrid>
              <a:tr h="105162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Arrays</a:t>
                      </a:r>
                      <a:endParaRPr lang="en-US" sz="1300" dirty="0">
                        <a:solidFill>
                          <a:srgbClr val="B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Direction of adjacent</a:t>
                      </a:r>
                      <a:r>
                        <a:rPr lang="en-US" sz="1300" b="1" baseline="0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values</a:t>
                      </a:r>
                      <a:endParaRPr lang="en-US" sz="1300" b="1" i="0" dirty="0" smtClean="0">
                        <a:solidFill>
                          <a:srgbClr val="B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599429">
                <a:tc>
                  <a:txBody>
                    <a:bodyPr/>
                    <a:lstStyle/>
                    <a:p>
                      <a:r>
                        <a:rPr lang="pl-PL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uadv u</a:t>
                      </a:r>
                      <a:r>
                        <a:rPr lang="en-US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sz="1300" dirty="0">
                        <a:solidFill>
                          <a:srgbClr val="B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u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 anchor="ctr">
                    <a:noFill/>
                  </a:tcPr>
                </a:tc>
              </a:tr>
              <a:tr h="599429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</a:t>
                      </a:r>
                      <a:r>
                        <a:rPr lang="pl-PL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adv u</a:t>
                      </a:r>
                      <a:endParaRPr lang="en-US" sz="1300" dirty="0">
                        <a:solidFill>
                          <a:srgbClr val="B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u</a:t>
                      </a:r>
                      <a:r>
                        <a:rPr lang="en-US" sz="1600" b="1" dirty="0" smtClean="0"/>
                        <a:t>,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smtClean="0">
                          <a:solidFill>
                            <a:schemeClr val="accent4"/>
                          </a:solidFill>
                        </a:rPr>
                        <a:t>v</a:t>
                      </a:r>
                      <a:endParaRPr lang="en-US" sz="16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</a:t>
                      </a:r>
                      <a:endParaRPr lang="en-US" sz="1600" b="1" dirty="0"/>
                    </a:p>
                  </a:txBody>
                  <a:tcPr anchor="ctr">
                    <a:noFill/>
                  </a:tcPr>
                </a:tc>
              </a:tr>
              <a:tr h="599429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r>
                        <a:rPr lang="pl-PL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adv u</a:t>
                      </a:r>
                      <a:endParaRPr lang="en-US" sz="1300" dirty="0">
                        <a:solidFill>
                          <a:srgbClr val="B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u</a:t>
                      </a:r>
                      <a:r>
                        <a:rPr lang="en-US" sz="1600" b="1" dirty="0" smtClean="0"/>
                        <a:t>, </a:t>
                      </a:r>
                      <a:r>
                        <a:rPr lang="en-US" sz="1600" b="1" dirty="0" smtClean="0">
                          <a:solidFill>
                            <a:schemeClr val="accent5"/>
                          </a:solidFill>
                        </a:rPr>
                        <a:t>w</a:t>
                      </a:r>
                      <a:endParaRPr lang="en-US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k</a:t>
                      </a:r>
                      <a:endParaRPr lang="en-US" sz="1600" b="1" dirty="0"/>
                    </a:p>
                  </a:txBody>
                  <a:tcPr anchor="ctr">
                    <a:noFill/>
                  </a:tcPr>
                </a:tc>
              </a:tr>
              <a:tr h="599429">
                <a:tc>
                  <a:txBody>
                    <a:bodyPr/>
                    <a:lstStyle/>
                    <a:p>
                      <a:r>
                        <a:rPr lang="en-US" sz="1300" b="1" dirty="0" err="1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cmixx</a:t>
                      </a:r>
                      <a:r>
                        <a:rPr lang="en-US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pl-PL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u</a:t>
                      </a:r>
                      <a:endParaRPr lang="en-US" sz="1300" dirty="0">
                        <a:solidFill>
                          <a:srgbClr val="B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u</a:t>
                      </a:r>
                      <a:r>
                        <a:rPr lang="en-US" sz="1600" b="1" dirty="0" smtClean="0"/>
                        <a:t>, </a:t>
                      </a:r>
                      <a:r>
                        <a:rPr lang="en-US" sz="1600" b="1" dirty="0" err="1" smtClean="0">
                          <a:solidFill>
                            <a:srgbClr val="BD6207"/>
                          </a:solidFill>
                        </a:rPr>
                        <a:t>ubar</a:t>
                      </a:r>
                      <a:endParaRPr lang="en-US" sz="1600" b="1" dirty="0">
                        <a:solidFill>
                          <a:srgbClr val="BD6207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 anchor="ctr">
                    <a:noFill/>
                  </a:tcPr>
                </a:tc>
              </a:tr>
              <a:tr h="599429">
                <a:tc>
                  <a:txBody>
                    <a:bodyPr/>
                    <a:lstStyle/>
                    <a:p>
                      <a:r>
                        <a:rPr lang="en-US" sz="1300" b="1" dirty="0" err="1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cmixy</a:t>
                      </a:r>
                      <a:r>
                        <a:rPr lang="en-US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pl-PL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u</a:t>
                      </a:r>
                      <a:endParaRPr lang="en-US" sz="1300" dirty="0">
                        <a:solidFill>
                          <a:srgbClr val="B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u</a:t>
                      </a:r>
                      <a:r>
                        <a:rPr lang="en-US" sz="1600" b="1" dirty="0" smtClean="0"/>
                        <a:t>, </a:t>
                      </a:r>
                      <a:r>
                        <a:rPr lang="en-US" sz="1600" b="1" dirty="0" err="1" smtClean="0">
                          <a:solidFill>
                            <a:srgbClr val="BD6207"/>
                          </a:solidFill>
                        </a:rPr>
                        <a:t>ubar</a:t>
                      </a:r>
                      <a:endParaRPr lang="en-US" sz="16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</a:t>
                      </a:r>
                      <a:endParaRPr lang="en-US" sz="1600" b="1" dirty="0"/>
                    </a:p>
                  </a:txBody>
                  <a:tcPr anchor="ctr">
                    <a:noFill/>
                  </a:tcPr>
                </a:tc>
              </a:tr>
              <a:tr h="599429">
                <a:tc>
                  <a:txBody>
                    <a:bodyPr/>
                    <a:lstStyle/>
                    <a:p>
                      <a:r>
                        <a:rPr lang="en-US" sz="1300" b="1" dirty="0" err="1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cmixz</a:t>
                      </a:r>
                      <a:r>
                        <a:rPr lang="en-US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pl-PL" sz="1300" b="1" dirty="0" smtClean="0">
                          <a:solidFill>
                            <a:srgbClr val="B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u</a:t>
                      </a:r>
                      <a:endParaRPr lang="en-US" sz="1300" dirty="0">
                        <a:solidFill>
                          <a:srgbClr val="B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u</a:t>
                      </a:r>
                      <a:r>
                        <a:rPr lang="en-US" sz="1600" b="1" dirty="0" smtClean="0"/>
                        <a:t>, </a:t>
                      </a:r>
                      <a:r>
                        <a:rPr lang="en-US" sz="1600" b="1" dirty="0" err="1" smtClean="0">
                          <a:solidFill>
                            <a:srgbClr val="BD6207"/>
                          </a:solidFill>
                        </a:rPr>
                        <a:t>ubar</a:t>
                      </a:r>
                      <a:endParaRPr lang="en-US" sz="16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k</a:t>
                      </a:r>
                      <a:endParaRPr lang="en-US" sz="1600" b="1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>
            <a:cxnSpLocks noChangeAspect="1"/>
          </p:cNvCxnSpPr>
          <p:nvPr/>
        </p:nvCxnSpPr>
        <p:spPr>
          <a:xfrm flipH="1">
            <a:off x="4495800" y="2139950"/>
            <a:ext cx="1054100" cy="679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495800" y="2819400"/>
            <a:ext cx="3429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562600" y="21336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495800" y="2819400"/>
            <a:ext cx="0" cy="2819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 noChangeAspect="1"/>
          </p:cNvCxnSpPr>
          <p:nvPr/>
        </p:nvCxnSpPr>
        <p:spPr>
          <a:xfrm flipH="1">
            <a:off x="4495800" y="4270375"/>
            <a:ext cx="1065213" cy="136842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562600" y="2133600"/>
            <a:ext cx="0" cy="21336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 noChangeAspect="1"/>
          </p:cNvCxnSpPr>
          <p:nvPr/>
        </p:nvCxnSpPr>
        <p:spPr>
          <a:xfrm flipH="1">
            <a:off x="7924800" y="2160588"/>
            <a:ext cx="300038" cy="6588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495800" y="5638800"/>
            <a:ext cx="3429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7924800" y="2819400"/>
            <a:ext cx="0" cy="2819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8229600" y="2133600"/>
            <a:ext cx="0" cy="213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562600" y="4267200"/>
            <a:ext cx="2667000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cxnSpLocks noChangeAspect="1"/>
          </p:cNvCxnSpPr>
          <p:nvPr/>
        </p:nvCxnSpPr>
        <p:spPr>
          <a:xfrm flipH="1">
            <a:off x="7924800" y="4291013"/>
            <a:ext cx="301625" cy="1347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721" name="Group 73"/>
          <p:cNvGrpSpPr>
            <a:grpSpLocks/>
          </p:cNvGrpSpPr>
          <p:nvPr/>
        </p:nvGrpSpPr>
        <p:grpSpPr bwMode="auto">
          <a:xfrm>
            <a:off x="3660775" y="1479550"/>
            <a:ext cx="1066800" cy="1055688"/>
            <a:chOff x="3661144" y="1479670"/>
            <a:chExt cx="1066800" cy="1055132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3813544" y="239358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V="1">
              <a:off x="3813544" y="2088949"/>
              <a:ext cx="304800" cy="30463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3813544" y="1860469"/>
              <a:ext cx="0" cy="53311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77" name="TextBox 69"/>
            <p:cNvSpPr txBox="1">
              <a:spLocks noChangeArrowheads="1"/>
            </p:cNvSpPr>
            <p:nvPr/>
          </p:nvSpPr>
          <p:spPr bwMode="auto">
            <a:xfrm>
              <a:off x="4346944" y="2165470"/>
              <a:ext cx="381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/>
                <a:t>i</a:t>
              </a:r>
              <a:endParaRPr lang="en-US"/>
            </a:p>
          </p:txBody>
        </p:sp>
        <p:sp>
          <p:nvSpPr>
            <p:cNvPr id="28778" name="TextBox 70"/>
            <p:cNvSpPr txBox="1">
              <a:spLocks noChangeArrowheads="1"/>
            </p:cNvSpPr>
            <p:nvPr/>
          </p:nvSpPr>
          <p:spPr bwMode="auto">
            <a:xfrm>
              <a:off x="4085879" y="1731486"/>
              <a:ext cx="381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j</a:t>
              </a:r>
            </a:p>
          </p:txBody>
        </p:sp>
        <p:sp>
          <p:nvSpPr>
            <p:cNvPr id="28779" name="TextBox 71"/>
            <p:cNvSpPr txBox="1">
              <a:spLocks noChangeArrowheads="1"/>
            </p:cNvSpPr>
            <p:nvPr/>
          </p:nvSpPr>
          <p:spPr bwMode="auto">
            <a:xfrm>
              <a:off x="3661144" y="1479670"/>
              <a:ext cx="381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/>
                <a:t>k</a:t>
              </a:r>
              <a:endParaRPr lang="en-US"/>
            </a:p>
          </p:txBody>
        </p:sp>
      </p:grpSp>
      <p:sp>
        <p:nvSpPr>
          <p:cNvPr id="28722" name="TextBox 46"/>
          <p:cNvSpPr txBox="1">
            <a:spLocks noChangeArrowheads="1"/>
          </p:cNvSpPr>
          <p:nvPr/>
        </p:nvSpPr>
        <p:spPr bwMode="auto">
          <a:xfrm>
            <a:off x="4281488" y="5848350"/>
            <a:ext cx="43005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/>
              <a:t>ALL</a:t>
            </a:r>
            <a:r>
              <a:rPr lang="en-US" sz="1600" b="1">
                <a:solidFill>
                  <a:schemeClr val="accent1"/>
                </a:solidFill>
              </a:rPr>
              <a:t> </a:t>
            </a:r>
            <a:r>
              <a:rPr lang="en-US" sz="1600"/>
              <a:t>elements needed to update </a:t>
            </a:r>
            <a:r>
              <a:rPr lang="en-US" sz="1600">
                <a:solidFill>
                  <a:schemeClr val="accent1"/>
                </a:solidFill>
              </a:rPr>
              <a:t>u</a:t>
            </a:r>
            <a:r>
              <a:rPr lang="en-US" sz="1600"/>
              <a:t>(i,j,k)</a:t>
            </a:r>
          </a:p>
        </p:txBody>
      </p:sp>
      <p:grpSp>
        <p:nvGrpSpPr>
          <p:cNvPr id="28723" name="Group 158"/>
          <p:cNvGrpSpPr>
            <a:grpSpLocks/>
          </p:cNvGrpSpPr>
          <p:nvPr/>
        </p:nvGrpSpPr>
        <p:grpSpPr bwMode="auto">
          <a:xfrm>
            <a:off x="6199188" y="3146425"/>
            <a:ext cx="696912" cy="849313"/>
            <a:chOff x="6199962" y="3145763"/>
            <a:chExt cx="696805" cy="849292"/>
          </a:xfrm>
        </p:grpSpPr>
        <p:cxnSp>
          <p:nvCxnSpPr>
            <p:cNvPr id="79" name="Straight Connector 78"/>
            <p:cNvCxnSpPr>
              <a:cxnSpLocks noChangeAspect="1"/>
            </p:cNvCxnSpPr>
            <p:nvPr/>
          </p:nvCxnSpPr>
          <p:spPr>
            <a:xfrm flipV="1">
              <a:off x="6203137" y="3428331"/>
              <a:ext cx="190471" cy="2571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cxnSpLocks noChangeAspect="1"/>
            </p:cNvCxnSpPr>
            <p:nvPr/>
          </p:nvCxnSpPr>
          <p:spPr>
            <a:xfrm flipV="1">
              <a:off x="6530111" y="3152113"/>
              <a:ext cx="358720" cy="534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cxnSpLocks noChangeAspect="1"/>
            </p:cNvCxnSpPr>
            <p:nvPr/>
          </p:nvCxnSpPr>
          <p:spPr>
            <a:xfrm flipV="1">
              <a:off x="6536460" y="3722012"/>
              <a:ext cx="171424" cy="273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>
              <a:off x="6844388" y="3225136"/>
              <a:ext cx="0" cy="93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6896767" y="3145763"/>
              <a:ext cx="0" cy="1762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>
              <a:off x="6837245" y="3095765"/>
              <a:ext cx="0" cy="1095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6784072" y="3226724"/>
              <a:ext cx="507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>
              <a:off x="6622172" y="3550566"/>
              <a:ext cx="0" cy="3047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>
              <a:off x="6531698" y="3688675"/>
              <a:ext cx="0" cy="3047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H="1">
              <a:off x="6199962" y="3690263"/>
              <a:ext cx="0" cy="3047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 flipV="1">
              <a:off x="6365037" y="3520425"/>
              <a:ext cx="0" cy="3301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16200000" flipV="1">
              <a:off x="6463447" y="3396602"/>
              <a:ext cx="0" cy="3111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V="1">
              <a:off x="6369798" y="3825217"/>
              <a:ext cx="0" cy="3301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724" name="Group 155"/>
          <p:cNvGrpSpPr>
            <a:grpSpLocks/>
          </p:cNvGrpSpPr>
          <p:nvPr/>
        </p:nvGrpSpPr>
        <p:grpSpPr bwMode="auto">
          <a:xfrm>
            <a:off x="5791200" y="3322638"/>
            <a:ext cx="1579563" cy="415925"/>
            <a:chOff x="5791200" y="3317081"/>
            <a:chExt cx="1578769" cy="416719"/>
          </a:xfrm>
        </p:grpSpPr>
        <p:cxnSp>
          <p:nvCxnSpPr>
            <p:cNvPr id="75" name="Straight Connector 74"/>
            <p:cNvCxnSpPr/>
            <p:nvPr/>
          </p:nvCxnSpPr>
          <p:spPr>
            <a:xfrm flipH="1">
              <a:off x="5791200" y="3428418"/>
              <a:ext cx="152323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6705140" y="3733800"/>
              <a:ext cx="6124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6095847" y="3428418"/>
              <a:ext cx="0" cy="3053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7009787" y="3428418"/>
              <a:ext cx="0" cy="3053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7314434" y="3428418"/>
              <a:ext cx="0" cy="3053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5791200" y="3428418"/>
              <a:ext cx="0" cy="3053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cxnSpLocks noChangeAspect="1"/>
            </p:cNvCxnSpPr>
            <p:nvPr/>
          </p:nvCxnSpPr>
          <p:spPr>
            <a:xfrm flipH="1">
              <a:off x="5791200" y="3317081"/>
              <a:ext cx="112656" cy="1113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cxnSpLocks noChangeAspect="1"/>
            </p:cNvCxnSpPr>
            <p:nvPr/>
          </p:nvCxnSpPr>
          <p:spPr>
            <a:xfrm flipH="1">
              <a:off x="7314434" y="3318671"/>
              <a:ext cx="55535" cy="109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cxnSpLocks noChangeAspect="1"/>
            </p:cNvCxnSpPr>
            <p:nvPr/>
          </p:nvCxnSpPr>
          <p:spPr>
            <a:xfrm flipH="1">
              <a:off x="7314434" y="3632006"/>
              <a:ext cx="52362" cy="101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cxnSpLocks noChangeAspect="1"/>
            </p:cNvCxnSpPr>
            <p:nvPr/>
          </p:nvCxnSpPr>
          <p:spPr>
            <a:xfrm flipH="1">
              <a:off x="6095847" y="3318671"/>
              <a:ext cx="90443" cy="106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cxnSpLocks noChangeAspect="1"/>
            </p:cNvCxnSpPr>
            <p:nvPr/>
          </p:nvCxnSpPr>
          <p:spPr>
            <a:xfrm flipH="1">
              <a:off x="7009787" y="3318671"/>
              <a:ext cx="71402" cy="1192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6774955" y="3320262"/>
              <a:ext cx="59342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7365208" y="3329805"/>
              <a:ext cx="0" cy="3053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H="1">
              <a:off x="5899096" y="3321852"/>
              <a:ext cx="50298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flipH="1">
              <a:off x="5791200" y="3733800"/>
              <a:ext cx="4109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725" name="Group 157"/>
          <p:cNvGrpSpPr>
            <a:grpSpLocks/>
          </p:cNvGrpSpPr>
          <p:nvPr/>
        </p:nvGrpSpPr>
        <p:grpSpPr bwMode="auto">
          <a:xfrm>
            <a:off x="6400800" y="2725738"/>
            <a:ext cx="384175" cy="1622425"/>
            <a:chOff x="6400782" y="2726531"/>
            <a:chExt cx="383401" cy="1620952"/>
          </a:xfrm>
        </p:grpSpPr>
        <p:cxnSp>
          <p:nvCxnSpPr>
            <p:cNvPr id="52" name="Straight Connector 51"/>
            <p:cNvCxnSpPr/>
            <p:nvPr/>
          </p:nvCxnSpPr>
          <p:spPr>
            <a:xfrm rot="5400000">
              <a:off x="5943660" y="3581416"/>
              <a:ext cx="152261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6400782" y="2820108"/>
              <a:ext cx="0" cy="6090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>
              <a:off x="6552875" y="3886108"/>
              <a:ext cx="0" cy="304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>
              <a:off x="6552875" y="2972538"/>
              <a:ext cx="0" cy="304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>
              <a:off x="6552875" y="4190631"/>
              <a:ext cx="0" cy="304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cxnSpLocks noChangeAspect="1"/>
            </p:cNvCxnSpPr>
            <p:nvPr/>
          </p:nvCxnSpPr>
          <p:spPr>
            <a:xfrm flipH="1">
              <a:off x="6704968" y="4209495"/>
              <a:ext cx="76046" cy="133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cxnSpLocks noChangeAspect="1"/>
            </p:cNvCxnSpPr>
            <p:nvPr/>
          </p:nvCxnSpPr>
          <p:spPr>
            <a:xfrm flipH="1">
              <a:off x="6400782" y="2729703"/>
              <a:ext cx="82384" cy="904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cxnSpLocks noChangeAspect="1"/>
            </p:cNvCxnSpPr>
            <p:nvPr/>
          </p:nvCxnSpPr>
          <p:spPr>
            <a:xfrm flipH="1">
              <a:off x="6709721" y="3928764"/>
              <a:ext cx="64956" cy="109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cxnSpLocks noChangeAspect="1"/>
            </p:cNvCxnSpPr>
            <p:nvPr/>
          </p:nvCxnSpPr>
          <p:spPr>
            <a:xfrm flipH="1">
              <a:off x="6700216" y="3024710"/>
              <a:ext cx="77630" cy="999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6779431" y="3738436"/>
              <a:ext cx="0" cy="4678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>
              <a:off x="6632090" y="2576024"/>
              <a:ext cx="0" cy="304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cxnSpLocks noChangeAspect="1"/>
            </p:cNvCxnSpPr>
            <p:nvPr/>
          </p:nvCxnSpPr>
          <p:spPr>
            <a:xfrm flipH="1">
              <a:off x="6704968" y="2726531"/>
              <a:ext cx="77631" cy="935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>
              <a:off x="6486803" y="3023917"/>
              <a:ext cx="5852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6222350" y="4169051"/>
              <a:ext cx="3568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 flipH="1">
              <a:off x="6552875" y="2668015"/>
              <a:ext cx="0" cy="304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726" name="TextBox 160"/>
          <p:cNvSpPr txBox="1">
            <a:spLocks noChangeArrowheads="1"/>
          </p:cNvSpPr>
          <p:nvPr/>
        </p:nvSpPr>
        <p:spPr bwMode="auto">
          <a:xfrm>
            <a:off x="6602413" y="1454150"/>
            <a:ext cx="5191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chemeClr val="accent1"/>
                </a:solidFill>
              </a:rPr>
              <a:t>u</a:t>
            </a:r>
          </a:p>
        </p:txBody>
      </p:sp>
      <p:cxnSp>
        <p:nvCxnSpPr>
          <p:cNvPr id="173" name="Straight Connector 172"/>
          <p:cNvCxnSpPr/>
          <p:nvPr/>
        </p:nvCxnSpPr>
        <p:spPr>
          <a:xfrm flipH="1">
            <a:off x="6405563" y="3429000"/>
            <a:ext cx="30162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6705600" y="3429000"/>
            <a:ext cx="0" cy="30480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cxnSpLocks noChangeAspect="1"/>
          </p:cNvCxnSpPr>
          <p:nvPr/>
        </p:nvCxnSpPr>
        <p:spPr>
          <a:xfrm flipH="1">
            <a:off x="6704013" y="3311525"/>
            <a:ext cx="74612" cy="112713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30" name="Slide Number Placeholder 77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0992865-E0B6-4FDB-9FAC-C45724DD899B}" type="slidenum">
              <a:rPr lang="en-US"/>
              <a:pPr eaLnBrk="1" hangingPunct="1"/>
              <a:t>19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3EF4F1DF-A7FE-4241-9C6E-53E5162DD86C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2291" name="Rectangle 12"/>
          <p:cNvSpPr>
            <a:spLocks noGrp="1" noChangeArrowheads="1"/>
          </p:cNvSpPr>
          <p:nvPr>
            <p:ph type="title"/>
          </p:nvPr>
        </p:nvSpPr>
        <p:spPr>
          <a:xfrm>
            <a:off x="968375" y="138113"/>
            <a:ext cx="7205663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1229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349375"/>
            <a:ext cx="8718550" cy="5508625"/>
          </a:xfrm>
        </p:spPr>
        <p:txBody>
          <a:bodyPr/>
          <a:lstStyle/>
          <a:p>
            <a:r>
              <a:rPr lang="en-US" dirty="0" smtClean="0"/>
              <a:t>Presenter: Jim Stevens</a:t>
            </a:r>
          </a:p>
          <a:p>
            <a:pPr lvl="1"/>
            <a:r>
              <a:rPr lang="en-US" dirty="0" smtClean="0"/>
              <a:t>MS in Computer Science, 2011, School of Engineering and Applied Science at Washington University in St. Louis</a:t>
            </a:r>
          </a:p>
          <a:p>
            <a:pPr lvl="1"/>
            <a:r>
              <a:rPr lang="en-US" dirty="0" smtClean="0"/>
              <a:t>76</a:t>
            </a:r>
            <a:r>
              <a:rPr lang="en-US" baseline="30000" dirty="0" smtClean="0"/>
              <a:t>th</a:t>
            </a:r>
            <a:r>
              <a:rPr lang="en-US" dirty="0" smtClean="0"/>
              <a:t> Software </a:t>
            </a:r>
            <a:r>
              <a:rPr lang="en-US" dirty="0"/>
              <a:t>Maintenance Group at Tinker </a:t>
            </a:r>
            <a:r>
              <a:rPr lang="en-US" dirty="0" smtClean="0"/>
              <a:t>AFB</a:t>
            </a:r>
          </a:p>
          <a:p>
            <a:r>
              <a:rPr lang="en-US" dirty="0" smtClean="0"/>
              <a:t>Mission: maintain software on weapon systems</a:t>
            </a:r>
          </a:p>
          <a:p>
            <a:pPr lvl="1"/>
            <a:r>
              <a:rPr lang="en-US" dirty="0" smtClean="0"/>
              <a:t>Support the warfighter!</a:t>
            </a:r>
          </a:p>
          <a:p>
            <a:r>
              <a:rPr lang="en-US" dirty="0" smtClean="0"/>
              <a:t>Supercomputing resources 660core/3.5 TFLOPS</a:t>
            </a:r>
          </a:p>
          <a:p>
            <a:pPr lvl="1"/>
            <a:r>
              <a:rPr lang="en-US" dirty="0" smtClean="0"/>
              <a:t>Recycled computer systems ($75 initial budget)</a:t>
            </a:r>
          </a:p>
          <a:p>
            <a:r>
              <a:rPr lang="en-US" dirty="0"/>
              <a:t>GPGPU programming with </a:t>
            </a:r>
            <a:r>
              <a:rPr lang="en-US" dirty="0" smtClean="0"/>
              <a:t>CUDA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236D1352-CF5C-41FA-8B84-5C2E5960B773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20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29699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Global Memory Access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-calculations only)</a:t>
            </a:r>
          </a:p>
        </p:txBody>
      </p:sp>
      <p:sp>
        <p:nvSpPr>
          <p:cNvPr id="29700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19747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Normal registers</a:t>
            </a:r>
            <a:r>
              <a:rPr lang="en-US" dirty="0" smtClean="0"/>
              <a:t> - each thread will fetch </a:t>
            </a:r>
            <a:r>
              <a:rPr lang="en-US" dirty="0" smtClean="0">
                <a:solidFill>
                  <a:srgbClr val="C00000"/>
                </a:solidFill>
              </a:rPr>
              <a:t>five</a:t>
            </a:r>
            <a:r>
              <a:rPr lang="en-US" dirty="0" smtClean="0"/>
              <a:t> elements from global memory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That’s inefficient - each element would be fetched 5 times by 5 different threads</a:t>
            </a:r>
          </a:p>
          <a:p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Shared registers </a:t>
            </a:r>
            <a:r>
              <a:rPr lang="en-US" dirty="0" smtClean="0">
                <a:solidFill>
                  <a:schemeClr val="tx1"/>
                </a:solidFill>
              </a:rPr>
              <a:t>- Each thread copies one element into a “shared” array (stored in shared registers) that can be accessed by all threads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Shared arrays allocated/accessed within block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Then each thread only performs </a:t>
            </a:r>
            <a:r>
              <a:rPr lang="en-US" dirty="0" smtClean="0">
                <a:solidFill>
                  <a:srgbClr val="C00000"/>
                </a:solidFill>
              </a:rPr>
              <a:t>one</a:t>
            </a:r>
            <a:r>
              <a:rPr lang="en-US" dirty="0" smtClean="0">
                <a:solidFill>
                  <a:schemeClr val="tx1"/>
                </a:solidFill>
              </a:rPr>
              <a:t> global fetch and can access all 5 elements it needs!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06A1ACF1-9ECC-4221-BD98-43B2848B0D5E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21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0723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Shared Memory Limitation</a:t>
            </a:r>
          </a:p>
        </p:txBody>
      </p:sp>
      <p:sp>
        <p:nvSpPr>
          <p:cNvPr id="30724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1974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Limited to </a:t>
            </a:r>
            <a:r>
              <a:rPr lang="en-US" smtClean="0">
                <a:solidFill>
                  <a:srgbClr val="C00000"/>
                </a:solidFill>
              </a:rPr>
              <a:t>16 KB </a:t>
            </a:r>
            <a:r>
              <a:rPr lang="en-US" smtClean="0">
                <a:solidFill>
                  <a:schemeClr val="tx1"/>
                </a:solidFill>
              </a:rPr>
              <a:t>of shared registers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We’re processing </a:t>
            </a:r>
            <a:r>
              <a:rPr lang="en-US" smtClean="0">
                <a:solidFill>
                  <a:srgbClr val="C00000"/>
                </a:solidFill>
              </a:rPr>
              <a:t>gigabytes</a:t>
            </a:r>
            <a:r>
              <a:rPr lang="en-US" smtClean="0">
                <a:solidFill>
                  <a:schemeClr val="tx1"/>
                </a:solidFill>
              </a:rPr>
              <a:t> of data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Need to break up the problem into smaller pieces that can be moved in and out of shared memory efficiently</a:t>
            </a:r>
          </a:p>
          <a:p>
            <a:pPr lvl="1"/>
            <a:endParaRPr lang="en-US" smtClean="0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</a:rPr>
              <a:t>What else do we need to do to get maximum performance?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E4880F39-7DFB-4FC4-AAB3-D6D6ED34F202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22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1747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Strategies for Performance</a:t>
            </a:r>
          </a:p>
        </p:txBody>
      </p:sp>
      <p:sp>
        <p:nvSpPr>
          <p:cNvPr id="3379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2705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Make sure global memory fetches are </a:t>
            </a:r>
            <a:r>
              <a:rPr lang="en-US" dirty="0" smtClean="0">
                <a:solidFill>
                  <a:srgbClr val="C00000"/>
                </a:solidFill>
              </a:rPr>
              <a:t>coalescing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When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adjacent threads access adjacent locations in global memory, the fetches are “coalesced” automatically into a single large fetch</a:t>
            </a:r>
          </a:p>
          <a:p>
            <a:pPr lvl="1">
              <a:defRPr/>
            </a:pPr>
            <a:r>
              <a:rPr lang="en-US" dirty="0" smtClean="0">
                <a:solidFill>
                  <a:srgbClr val="C00000"/>
                </a:solidFill>
              </a:rPr>
              <a:t>Absolutely necessary </a:t>
            </a:r>
            <a:r>
              <a:rPr lang="en-US" dirty="0" smtClean="0">
                <a:solidFill>
                  <a:schemeClr val="tx1"/>
                </a:solidFill>
              </a:rPr>
              <a:t>for good performance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Number 1 priority</a:t>
            </a:r>
          </a:p>
          <a:p>
            <a:pPr marL="457200" lvl="1" indent="0">
              <a:buFontTx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3D549843-DDF4-400E-83BA-47DC83E4E78B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23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2771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Strategies for Performance</a:t>
            </a:r>
          </a:p>
        </p:txBody>
      </p:sp>
      <p:sp>
        <p:nvSpPr>
          <p:cNvPr id="3277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270500"/>
          </a:xfrm>
        </p:spPr>
        <p:txBody>
          <a:bodyPr/>
          <a:lstStyle/>
          <a:p>
            <a:r>
              <a:rPr lang="en-US" smtClean="0"/>
              <a:t>Reuse as much data as possible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By using </a:t>
            </a:r>
            <a:r>
              <a:rPr lang="en-US" smtClean="0">
                <a:solidFill>
                  <a:srgbClr val="C00000"/>
                </a:solidFill>
              </a:rPr>
              <a:t>shared registers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Break problem into pieces that are small enough to fit into shared memory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By having threads perform cleverly designed </a:t>
            </a:r>
            <a:r>
              <a:rPr lang="en-US" smtClean="0">
                <a:solidFill>
                  <a:srgbClr val="C00000"/>
                </a:solidFill>
              </a:rPr>
              <a:t>loops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Not using shared registers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Loops within threads that solve the following problem…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Data Reuse Through Looping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maximize coalescence, we need blocks of threads that are “</a:t>
            </a:r>
            <a:r>
              <a:rPr lang="en-US" dirty="0" smtClean="0">
                <a:solidFill>
                  <a:srgbClr val="C00000"/>
                </a:solidFill>
              </a:rPr>
              <a:t>long</a:t>
            </a:r>
            <a:r>
              <a:rPr lang="en-US" dirty="0" smtClean="0"/>
              <a:t>” in the </a:t>
            </a:r>
            <a:r>
              <a:rPr lang="en-US" dirty="0" err="1" smtClean="0"/>
              <a:t>i</a:t>
            </a:r>
            <a:r>
              <a:rPr lang="en-US" dirty="0" smtClean="0"/>
              <a:t>-direction.  </a:t>
            </a:r>
          </a:p>
          <a:p>
            <a:r>
              <a:rPr lang="en-US" dirty="0" smtClean="0"/>
              <a:t>However, because of our size limitation on shared memory, this forces blocks to be “</a:t>
            </a:r>
            <a:r>
              <a:rPr lang="en-US" dirty="0" smtClean="0">
                <a:solidFill>
                  <a:srgbClr val="C00000"/>
                </a:solidFill>
              </a:rPr>
              <a:t>narrow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r>
              <a:rPr lang="en-US" dirty="0" smtClean="0"/>
              <a:t> in the other two dimensions.</a:t>
            </a:r>
          </a:p>
          <a:p>
            <a:pPr lvl="1"/>
            <a:r>
              <a:rPr lang="en-US" dirty="0" smtClean="0"/>
              <a:t>64x1x1, for example</a:t>
            </a:r>
          </a:p>
          <a:p>
            <a:r>
              <a:rPr lang="en-US" dirty="0" smtClean="0"/>
              <a:t>This is a problem for the parts of the calculation that require neighboring data in the j and k directions</a:t>
            </a:r>
          </a:p>
          <a:p>
            <a:pPr lvl="1"/>
            <a:r>
              <a:rPr lang="en-US" dirty="0" smtClean="0"/>
              <a:t>Can we still reuse data for these parts of the calculation?</a:t>
            </a:r>
          </a:p>
          <a:p>
            <a:pPr lvl="1"/>
            <a:r>
              <a:rPr lang="en-US" dirty="0" smtClean="0"/>
              <a:t>Yes! Partially. We can combine the </a:t>
            </a:r>
            <a:r>
              <a:rPr lang="en-US" dirty="0" err="1" smtClean="0"/>
              <a:t>i</a:t>
            </a:r>
            <a:r>
              <a:rPr lang="en-US" dirty="0" smtClean="0"/>
              <a:t> and j calculations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7B48E33-F74C-4CEF-9E98-A9E04393657D}" type="datetime1">
              <a:rPr lang="en-US" smtClean="0"/>
              <a:pPr>
                <a:defRPr/>
              </a:pPr>
              <a:t>11/19/2013</a:t>
            </a:fld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50800"/>
            <a:ext cx="8229600" cy="1066800"/>
          </a:xfrm>
        </p:spPr>
        <p:txBody>
          <a:bodyPr/>
          <a:lstStyle/>
          <a:p>
            <a:r>
              <a:rPr lang="en-US" sz="2800" smtClean="0">
                <a:solidFill>
                  <a:schemeClr val="tx1"/>
                </a:solidFill>
              </a:rPr>
              <a:t>Data Reuse: Looping + Shared Registers</a:t>
            </a:r>
          </a:p>
        </p:txBody>
      </p:sp>
      <p:sp>
        <p:nvSpPr>
          <p:cNvPr id="34819" name="Content Placeholder 3"/>
          <p:cNvSpPr>
            <a:spLocks noGrp="1"/>
          </p:cNvSpPr>
          <p:nvPr>
            <p:ph idx="1"/>
          </p:nvPr>
        </p:nvSpPr>
        <p:spPr>
          <a:xfrm>
            <a:off x="457200" y="2963863"/>
            <a:ext cx="2895600" cy="3609975"/>
          </a:xfrm>
        </p:spPr>
        <p:txBody>
          <a:bodyPr/>
          <a:lstStyle/>
          <a:p>
            <a:r>
              <a:rPr lang="en-US" sz="2200" dirty="0" smtClean="0"/>
              <a:t>Use shared registers to reuse data needed for “i-calculations”</a:t>
            </a:r>
          </a:p>
          <a:p>
            <a:r>
              <a:rPr lang="en-US" sz="2200" dirty="0" smtClean="0"/>
              <a:t>Have each thread loop in the j-direction to reuse data needed for the “j-calculations”</a:t>
            </a: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7167563" y="2124075"/>
            <a:ext cx="2001837" cy="1035050"/>
            <a:chOff x="7141027" y="2188029"/>
            <a:chExt cx="2002973" cy="1034142"/>
          </a:xfrm>
        </p:grpSpPr>
        <p:sp>
          <p:nvSpPr>
            <p:cNvPr id="34959" name="TextBox 88"/>
            <p:cNvSpPr txBox="1">
              <a:spLocks noChangeArrowheads="1"/>
            </p:cNvSpPr>
            <p:nvPr/>
          </p:nvSpPr>
          <p:spPr bwMode="auto">
            <a:xfrm>
              <a:off x="7445827" y="2481943"/>
              <a:ext cx="16981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C00000"/>
                  </a:solidFill>
                </a:rPr>
                <a:t>in registers</a:t>
              </a:r>
            </a:p>
          </p:txBody>
        </p:sp>
        <p:sp>
          <p:nvSpPr>
            <p:cNvPr id="90" name="Right Brace 89"/>
            <p:cNvSpPr/>
            <p:nvPr/>
          </p:nvSpPr>
          <p:spPr>
            <a:xfrm>
              <a:off x="7141027" y="2188029"/>
              <a:ext cx="304973" cy="1034142"/>
            </a:xfrm>
            <a:prstGeom prst="rightBrac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37" name="Straight Connector 36"/>
          <p:cNvCxnSpPr/>
          <p:nvPr/>
        </p:nvCxnSpPr>
        <p:spPr>
          <a:xfrm flipH="1" flipV="1">
            <a:off x="4533900" y="1717675"/>
            <a:ext cx="0" cy="251460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7018338" y="1719263"/>
            <a:ext cx="0" cy="251460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779294" y="467519"/>
            <a:ext cx="0" cy="2487612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5771357" y="2990056"/>
            <a:ext cx="0" cy="2487613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849688" y="4232275"/>
            <a:ext cx="682625" cy="9906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342063" y="4227513"/>
            <a:ext cx="682625" cy="9906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848100" y="1711325"/>
            <a:ext cx="682625" cy="9906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78"/>
          <p:cNvGrpSpPr>
            <a:grpSpLocks/>
          </p:cNvGrpSpPr>
          <p:nvPr/>
        </p:nvGrpSpPr>
        <p:grpSpPr bwMode="auto">
          <a:xfrm>
            <a:off x="4210050" y="2087563"/>
            <a:ext cx="2565400" cy="1131887"/>
            <a:chOff x="4210254" y="2151279"/>
            <a:chExt cx="2564647" cy="1131884"/>
          </a:xfrm>
        </p:grpSpPr>
        <p:grpSp>
          <p:nvGrpSpPr>
            <p:cNvPr id="34928" name="Group 51"/>
            <p:cNvGrpSpPr>
              <a:grpSpLocks/>
            </p:cNvGrpSpPr>
            <p:nvPr/>
          </p:nvGrpSpPr>
          <p:grpSpPr bwMode="auto">
            <a:xfrm>
              <a:off x="4210254" y="2593227"/>
              <a:ext cx="2562739" cy="292270"/>
              <a:chOff x="4940504" y="1960041"/>
              <a:chExt cx="2562739" cy="292270"/>
            </a:xfrm>
          </p:grpSpPr>
          <p:graphicFrame>
            <p:nvGraphicFramePr>
              <p:cNvPr id="53" name="Content Placeholder 5"/>
              <p:cNvGraphicFramePr>
                <a:graphicFrameLocks/>
              </p:cNvGraphicFramePr>
              <p:nvPr/>
            </p:nvGraphicFramePr>
            <p:xfrm>
              <a:off x="6251259" y="1963214"/>
              <a:ext cx="1249679" cy="2087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8341"/>
                    <a:gridCol w="208341"/>
                    <a:gridCol w="208341"/>
                    <a:gridCol w="208341"/>
                    <a:gridCol w="208341"/>
                    <a:gridCol w="208341"/>
                  </a:tblGrid>
                  <a:tr h="208789"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54" name="Content Placeholder 5"/>
              <p:cNvGraphicFramePr>
                <a:graphicFrameLocks/>
              </p:cNvGraphicFramePr>
              <p:nvPr/>
            </p:nvGraphicFramePr>
            <p:xfrm>
              <a:off x="6197283" y="2042589"/>
              <a:ext cx="1249679" cy="2087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8341"/>
                    <a:gridCol w="208341"/>
                    <a:gridCol w="208341"/>
                    <a:gridCol w="208341"/>
                    <a:gridCol w="208341"/>
                    <a:gridCol w="208341"/>
                  </a:tblGrid>
                  <a:tr h="208789"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  <p:grpSp>
            <p:nvGrpSpPr>
              <p:cNvPr id="34941" name="Group 197"/>
              <p:cNvGrpSpPr>
                <a:grpSpLocks/>
              </p:cNvGrpSpPr>
              <p:nvPr/>
            </p:nvGrpSpPr>
            <p:grpSpPr bwMode="auto">
              <a:xfrm>
                <a:off x="6193036" y="1960041"/>
                <a:ext cx="1310207" cy="292270"/>
                <a:chOff x="656490" y="2809876"/>
                <a:chExt cx="1310207" cy="292270"/>
              </a:xfrm>
            </p:grpSpPr>
            <p:cxnSp>
              <p:nvCxnSpPr>
                <p:cNvPr id="65" name="Straight Connector 64"/>
                <p:cNvCxnSpPr>
                  <a:cxnSpLocks noChangeAspect="1"/>
                </p:cNvCxnSpPr>
                <p:nvPr/>
              </p:nvCxnSpPr>
              <p:spPr>
                <a:xfrm flipV="1">
                  <a:off x="1906712" y="2810839"/>
                  <a:ext cx="57133" cy="84138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>
                  <a:cxnSpLocks noChangeAspect="1"/>
                </p:cNvCxnSpPr>
                <p:nvPr/>
              </p:nvCxnSpPr>
              <p:spPr>
                <a:xfrm flipV="1">
                  <a:off x="1909886" y="3018801"/>
                  <a:ext cx="57133" cy="92075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>
                  <a:cxnSpLocks noChangeAspect="1"/>
                </p:cNvCxnSpPr>
                <p:nvPr/>
              </p:nvCxnSpPr>
              <p:spPr>
                <a:xfrm flipV="1">
                  <a:off x="656128" y="2809252"/>
                  <a:ext cx="57133" cy="84137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>
                  <a:cxnSpLocks noChangeAspect="1"/>
                </p:cNvCxnSpPr>
                <p:nvPr/>
              </p:nvCxnSpPr>
              <p:spPr>
                <a:xfrm flipV="1">
                  <a:off x="865617" y="2812427"/>
                  <a:ext cx="57133" cy="82550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>
                  <a:cxnSpLocks noChangeAspect="1"/>
                </p:cNvCxnSpPr>
                <p:nvPr/>
              </p:nvCxnSpPr>
              <p:spPr>
                <a:xfrm flipV="1">
                  <a:off x="1073518" y="2812427"/>
                  <a:ext cx="57133" cy="82550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>
                  <a:cxnSpLocks noChangeAspect="1"/>
                </p:cNvCxnSpPr>
                <p:nvPr/>
              </p:nvCxnSpPr>
              <p:spPr>
                <a:xfrm flipV="1">
                  <a:off x="1283006" y="2814014"/>
                  <a:ext cx="57133" cy="84138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>
                  <a:cxnSpLocks noChangeAspect="1"/>
                </p:cNvCxnSpPr>
                <p:nvPr/>
              </p:nvCxnSpPr>
              <p:spPr>
                <a:xfrm flipV="1">
                  <a:off x="1489321" y="2814014"/>
                  <a:ext cx="58721" cy="82550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>
                  <a:cxnSpLocks noChangeAspect="1"/>
                </p:cNvCxnSpPr>
                <p:nvPr/>
              </p:nvCxnSpPr>
              <p:spPr>
                <a:xfrm flipV="1">
                  <a:off x="1700397" y="2815602"/>
                  <a:ext cx="57133" cy="84137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56" name="Content Placeholder 5"/>
              <p:cNvGraphicFramePr>
                <a:graphicFrameLocks/>
              </p:cNvGraphicFramePr>
              <p:nvPr/>
            </p:nvGraphicFramePr>
            <p:xfrm>
              <a:off x="4998727" y="1963214"/>
              <a:ext cx="1249679" cy="2087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8341"/>
                    <a:gridCol w="208341"/>
                    <a:gridCol w="208341"/>
                    <a:gridCol w="208341"/>
                    <a:gridCol w="208341"/>
                    <a:gridCol w="208341"/>
                  </a:tblGrid>
                  <a:tr h="208789"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57" name="Content Placeholder 5"/>
              <p:cNvGraphicFramePr>
                <a:graphicFrameLocks/>
              </p:cNvGraphicFramePr>
              <p:nvPr/>
            </p:nvGraphicFramePr>
            <p:xfrm>
              <a:off x="4944751" y="2042589"/>
              <a:ext cx="1249679" cy="2087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8341"/>
                    <a:gridCol w="208341"/>
                    <a:gridCol w="208341"/>
                    <a:gridCol w="208341"/>
                    <a:gridCol w="208341"/>
                    <a:gridCol w="208341"/>
                  </a:tblGrid>
                  <a:tr h="208789"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500" dirty="0"/>
                        </a:p>
                      </a:txBody>
                      <a:tcPr marL="91467" marR="9146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  <p:grpSp>
            <p:nvGrpSpPr>
              <p:cNvPr id="34944" name="Group 208"/>
              <p:cNvGrpSpPr>
                <a:grpSpLocks/>
              </p:cNvGrpSpPr>
              <p:nvPr/>
            </p:nvGrpSpPr>
            <p:grpSpPr bwMode="auto">
              <a:xfrm>
                <a:off x="4940504" y="1960041"/>
                <a:ext cx="1100657" cy="89864"/>
                <a:chOff x="656490" y="2809876"/>
                <a:chExt cx="1100657" cy="89864"/>
              </a:xfrm>
            </p:grpSpPr>
            <p:cxnSp>
              <p:nvCxnSpPr>
                <p:cNvPr id="59" name="Straight Connector 58"/>
                <p:cNvCxnSpPr>
                  <a:cxnSpLocks noChangeAspect="1"/>
                </p:cNvCxnSpPr>
                <p:nvPr/>
              </p:nvCxnSpPr>
              <p:spPr>
                <a:xfrm flipV="1">
                  <a:off x="656490" y="2809252"/>
                  <a:ext cx="57133" cy="84137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>
                  <a:cxnSpLocks noChangeAspect="1"/>
                </p:cNvCxnSpPr>
                <p:nvPr/>
              </p:nvCxnSpPr>
              <p:spPr>
                <a:xfrm flipV="1">
                  <a:off x="865979" y="2812427"/>
                  <a:ext cx="57133" cy="82550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>
                  <a:cxnSpLocks noChangeAspect="1"/>
                </p:cNvCxnSpPr>
                <p:nvPr/>
              </p:nvCxnSpPr>
              <p:spPr>
                <a:xfrm flipV="1">
                  <a:off x="1073881" y="2812427"/>
                  <a:ext cx="57133" cy="82550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>
                  <a:cxnSpLocks noChangeAspect="1"/>
                </p:cNvCxnSpPr>
                <p:nvPr/>
              </p:nvCxnSpPr>
              <p:spPr>
                <a:xfrm flipV="1">
                  <a:off x="1283369" y="2814014"/>
                  <a:ext cx="57133" cy="84138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>
                  <a:cxnSpLocks noChangeAspect="1"/>
                </p:cNvCxnSpPr>
                <p:nvPr/>
              </p:nvCxnSpPr>
              <p:spPr>
                <a:xfrm flipV="1">
                  <a:off x="1491270" y="2814014"/>
                  <a:ext cx="57133" cy="82550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>
                  <a:cxnSpLocks noChangeAspect="1"/>
                </p:cNvCxnSpPr>
                <p:nvPr/>
              </p:nvCxnSpPr>
              <p:spPr>
                <a:xfrm flipV="1">
                  <a:off x="1700759" y="2815602"/>
                  <a:ext cx="57133" cy="84137"/>
                </a:xfrm>
                <a:prstGeom prst="line">
                  <a:avLst/>
                </a:prstGeom>
                <a:ln w="12700">
                  <a:solidFill>
                    <a:srgbClr val="C00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4929" name="Group 175"/>
            <p:cNvGrpSpPr>
              <a:grpSpLocks/>
            </p:cNvGrpSpPr>
            <p:nvPr/>
          </p:nvGrpSpPr>
          <p:grpSpPr bwMode="auto">
            <a:xfrm>
              <a:off x="4211618" y="2151279"/>
              <a:ext cx="2563283" cy="1131884"/>
              <a:chOff x="4429128" y="3627809"/>
              <a:chExt cx="2563283" cy="1131884"/>
            </a:xfrm>
          </p:grpSpPr>
          <p:cxnSp>
            <p:nvCxnSpPr>
              <p:cNvPr id="126" name="Straight Connector 125"/>
              <p:cNvCxnSpPr/>
              <p:nvPr/>
            </p:nvCxnSpPr>
            <p:spPr>
              <a:xfrm flipV="1">
                <a:off x="4492833" y="3627809"/>
                <a:ext cx="0" cy="103980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4491246" y="4662856"/>
                <a:ext cx="250116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27"/>
              <p:cNvSpPr/>
              <p:nvPr/>
            </p:nvSpPr>
            <p:spPr>
              <a:xfrm>
                <a:off x="4437287" y="3718296"/>
                <a:ext cx="2488469" cy="1041397"/>
              </a:xfrm>
              <a:prstGeom prst="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30" name="Straight Connector 129"/>
              <p:cNvCxnSpPr>
                <a:cxnSpLocks noChangeAspect="1"/>
              </p:cNvCxnSpPr>
              <p:nvPr/>
            </p:nvCxnSpPr>
            <p:spPr>
              <a:xfrm flipV="1">
                <a:off x="6919407" y="3634159"/>
                <a:ext cx="65069" cy="93662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4489659" y="3627809"/>
                <a:ext cx="2496404" cy="3175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flipV="1">
                <a:off x="6986063" y="3630984"/>
                <a:ext cx="0" cy="1031872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>
                <a:cxnSpLocks noChangeAspect="1"/>
              </p:cNvCxnSpPr>
              <p:nvPr/>
            </p:nvCxnSpPr>
            <p:spPr>
              <a:xfrm flipV="1">
                <a:off x="6922582" y="4662856"/>
                <a:ext cx="63481" cy="93662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>
                <a:cxnSpLocks noChangeAspect="1"/>
              </p:cNvCxnSpPr>
              <p:nvPr/>
            </p:nvCxnSpPr>
            <p:spPr>
              <a:xfrm flipV="1">
                <a:off x="4429352" y="3629396"/>
                <a:ext cx="65068" cy="9366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>
                <a:cxnSpLocks noChangeAspect="1"/>
              </p:cNvCxnSpPr>
              <p:nvPr/>
            </p:nvCxnSpPr>
            <p:spPr>
              <a:xfrm flipV="1">
                <a:off x="4429352" y="4662856"/>
                <a:ext cx="65068" cy="93662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5" name="Straight Connector 44"/>
          <p:cNvCxnSpPr/>
          <p:nvPr/>
        </p:nvCxnSpPr>
        <p:spPr>
          <a:xfrm flipV="1">
            <a:off x="6338888" y="1712913"/>
            <a:ext cx="682625" cy="99218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848100" y="2705100"/>
            <a:ext cx="2489200" cy="2514600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" name="Group 246"/>
          <p:cNvGrpSpPr>
            <a:grpSpLocks/>
          </p:cNvGrpSpPr>
          <p:nvPr/>
        </p:nvGrpSpPr>
        <p:grpSpPr bwMode="auto">
          <a:xfrm>
            <a:off x="4546600" y="2720975"/>
            <a:ext cx="2076450" cy="471488"/>
            <a:chOff x="4546029" y="2721070"/>
            <a:chExt cx="2077244" cy="471190"/>
          </a:xfrm>
        </p:grpSpPr>
        <p:sp>
          <p:nvSpPr>
            <p:cNvPr id="34920" name="TextBox 94"/>
            <p:cNvSpPr txBox="1">
              <a:spLocks noChangeArrowheads="1"/>
            </p:cNvSpPr>
            <p:nvPr/>
          </p:nvSpPr>
          <p:spPr bwMode="auto">
            <a:xfrm>
              <a:off x="4546029" y="27210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21" name="TextBox 189"/>
            <p:cNvSpPr txBox="1">
              <a:spLocks noChangeArrowheads="1"/>
            </p:cNvSpPr>
            <p:nvPr/>
          </p:nvSpPr>
          <p:spPr bwMode="auto">
            <a:xfrm>
              <a:off x="4736529" y="27210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22" name="TextBox 197"/>
            <p:cNvSpPr txBox="1">
              <a:spLocks noChangeArrowheads="1"/>
            </p:cNvSpPr>
            <p:nvPr/>
          </p:nvSpPr>
          <p:spPr bwMode="auto">
            <a:xfrm>
              <a:off x="4955604" y="27305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23" name="TextBox 205"/>
            <p:cNvSpPr txBox="1">
              <a:spLocks noChangeArrowheads="1"/>
            </p:cNvSpPr>
            <p:nvPr/>
          </p:nvSpPr>
          <p:spPr bwMode="auto">
            <a:xfrm>
              <a:off x="5165154" y="27305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24" name="TextBox 213"/>
            <p:cNvSpPr txBox="1">
              <a:spLocks noChangeArrowheads="1"/>
            </p:cNvSpPr>
            <p:nvPr/>
          </p:nvSpPr>
          <p:spPr bwMode="auto">
            <a:xfrm>
              <a:off x="5355654" y="27210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25" name="TextBox 221"/>
            <p:cNvSpPr txBox="1">
              <a:spLocks noChangeArrowheads="1"/>
            </p:cNvSpPr>
            <p:nvPr/>
          </p:nvSpPr>
          <p:spPr bwMode="auto">
            <a:xfrm>
              <a:off x="5584254" y="27210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26" name="TextBox 229"/>
            <p:cNvSpPr txBox="1">
              <a:spLocks noChangeArrowheads="1"/>
            </p:cNvSpPr>
            <p:nvPr/>
          </p:nvSpPr>
          <p:spPr bwMode="auto">
            <a:xfrm>
              <a:off x="5784279" y="27305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27" name="TextBox 237"/>
            <p:cNvSpPr txBox="1">
              <a:spLocks noChangeArrowheads="1"/>
            </p:cNvSpPr>
            <p:nvPr/>
          </p:nvSpPr>
          <p:spPr bwMode="auto">
            <a:xfrm>
              <a:off x="6003354" y="27305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</p:grpSp>
      <p:grpSp>
        <p:nvGrpSpPr>
          <p:cNvPr id="9" name="Group 247"/>
          <p:cNvGrpSpPr>
            <a:grpSpLocks/>
          </p:cNvGrpSpPr>
          <p:nvPr/>
        </p:nvGrpSpPr>
        <p:grpSpPr bwMode="auto">
          <a:xfrm>
            <a:off x="4546600" y="2936875"/>
            <a:ext cx="2076450" cy="471488"/>
            <a:chOff x="4546029" y="2936970"/>
            <a:chExt cx="2077244" cy="471190"/>
          </a:xfrm>
        </p:grpSpPr>
        <p:sp>
          <p:nvSpPr>
            <p:cNvPr id="34912" name="TextBox 95"/>
            <p:cNvSpPr txBox="1">
              <a:spLocks noChangeArrowheads="1"/>
            </p:cNvSpPr>
            <p:nvPr/>
          </p:nvSpPr>
          <p:spPr bwMode="auto">
            <a:xfrm>
              <a:off x="4546029" y="29369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13" name="TextBox 190"/>
            <p:cNvSpPr txBox="1">
              <a:spLocks noChangeArrowheads="1"/>
            </p:cNvSpPr>
            <p:nvPr/>
          </p:nvSpPr>
          <p:spPr bwMode="auto">
            <a:xfrm>
              <a:off x="4736529" y="29369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14" name="TextBox 198"/>
            <p:cNvSpPr txBox="1">
              <a:spLocks noChangeArrowheads="1"/>
            </p:cNvSpPr>
            <p:nvPr/>
          </p:nvSpPr>
          <p:spPr bwMode="auto">
            <a:xfrm>
              <a:off x="4955604" y="29464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15" name="TextBox 206"/>
            <p:cNvSpPr txBox="1">
              <a:spLocks noChangeArrowheads="1"/>
            </p:cNvSpPr>
            <p:nvPr/>
          </p:nvSpPr>
          <p:spPr bwMode="auto">
            <a:xfrm>
              <a:off x="5165154" y="29464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16" name="TextBox 214"/>
            <p:cNvSpPr txBox="1">
              <a:spLocks noChangeArrowheads="1"/>
            </p:cNvSpPr>
            <p:nvPr/>
          </p:nvSpPr>
          <p:spPr bwMode="auto">
            <a:xfrm>
              <a:off x="5355654" y="29369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17" name="TextBox 222"/>
            <p:cNvSpPr txBox="1">
              <a:spLocks noChangeArrowheads="1"/>
            </p:cNvSpPr>
            <p:nvPr/>
          </p:nvSpPr>
          <p:spPr bwMode="auto">
            <a:xfrm>
              <a:off x="5584254" y="29369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18" name="TextBox 230"/>
            <p:cNvSpPr txBox="1">
              <a:spLocks noChangeArrowheads="1"/>
            </p:cNvSpPr>
            <p:nvPr/>
          </p:nvSpPr>
          <p:spPr bwMode="auto">
            <a:xfrm>
              <a:off x="5784279" y="29464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19" name="TextBox 238"/>
            <p:cNvSpPr txBox="1">
              <a:spLocks noChangeArrowheads="1"/>
            </p:cNvSpPr>
            <p:nvPr/>
          </p:nvSpPr>
          <p:spPr bwMode="auto">
            <a:xfrm>
              <a:off x="6003354" y="29464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</p:grpSp>
      <p:grpSp>
        <p:nvGrpSpPr>
          <p:cNvPr id="10" name="Group 248"/>
          <p:cNvGrpSpPr>
            <a:grpSpLocks/>
          </p:cNvGrpSpPr>
          <p:nvPr/>
        </p:nvGrpSpPr>
        <p:grpSpPr bwMode="auto">
          <a:xfrm>
            <a:off x="4527550" y="3133725"/>
            <a:ext cx="2076450" cy="471488"/>
            <a:chOff x="4526979" y="3152870"/>
            <a:chExt cx="2077244" cy="471190"/>
          </a:xfrm>
        </p:grpSpPr>
        <p:sp>
          <p:nvSpPr>
            <p:cNvPr id="34904" name="TextBox 96"/>
            <p:cNvSpPr txBox="1">
              <a:spLocks noChangeArrowheads="1"/>
            </p:cNvSpPr>
            <p:nvPr/>
          </p:nvSpPr>
          <p:spPr bwMode="auto">
            <a:xfrm>
              <a:off x="4526979" y="31528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05" name="TextBox 191"/>
            <p:cNvSpPr txBox="1">
              <a:spLocks noChangeArrowheads="1"/>
            </p:cNvSpPr>
            <p:nvPr/>
          </p:nvSpPr>
          <p:spPr bwMode="auto">
            <a:xfrm>
              <a:off x="4717479" y="31528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06" name="TextBox 199"/>
            <p:cNvSpPr txBox="1">
              <a:spLocks noChangeArrowheads="1"/>
            </p:cNvSpPr>
            <p:nvPr/>
          </p:nvSpPr>
          <p:spPr bwMode="auto">
            <a:xfrm>
              <a:off x="4936554" y="31623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07" name="TextBox 207"/>
            <p:cNvSpPr txBox="1">
              <a:spLocks noChangeArrowheads="1"/>
            </p:cNvSpPr>
            <p:nvPr/>
          </p:nvSpPr>
          <p:spPr bwMode="auto">
            <a:xfrm>
              <a:off x="5146104" y="31623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08" name="TextBox 215"/>
            <p:cNvSpPr txBox="1">
              <a:spLocks noChangeArrowheads="1"/>
            </p:cNvSpPr>
            <p:nvPr/>
          </p:nvSpPr>
          <p:spPr bwMode="auto">
            <a:xfrm>
              <a:off x="5336604" y="31528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09" name="TextBox 223"/>
            <p:cNvSpPr txBox="1">
              <a:spLocks noChangeArrowheads="1"/>
            </p:cNvSpPr>
            <p:nvPr/>
          </p:nvSpPr>
          <p:spPr bwMode="auto">
            <a:xfrm>
              <a:off x="5565204" y="31528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10" name="TextBox 231"/>
            <p:cNvSpPr txBox="1">
              <a:spLocks noChangeArrowheads="1"/>
            </p:cNvSpPr>
            <p:nvPr/>
          </p:nvSpPr>
          <p:spPr bwMode="auto">
            <a:xfrm>
              <a:off x="5765229" y="31623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11" name="TextBox 239"/>
            <p:cNvSpPr txBox="1">
              <a:spLocks noChangeArrowheads="1"/>
            </p:cNvSpPr>
            <p:nvPr/>
          </p:nvSpPr>
          <p:spPr bwMode="auto">
            <a:xfrm>
              <a:off x="5984304" y="31623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</p:grpSp>
      <p:grpSp>
        <p:nvGrpSpPr>
          <p:cNvPr id="11" name="Group 249"/>
          <p:cNvGrpSpPr>
            <a:grpSpLocks/>
          </p:cNvGrpSpPr>
          <p:nvPr/>
        </p:nvGrpSpPr>
        <p:grpSpPr bwMode="auto">
          <a:xfrm>
            <a:off x="4527550" y="3349625"/>
            <a:ext cx="2076450" cy="469900"/>
            <a:chOff x="4526979" y="3358610"/>
            <a:chExt cx="2077244" cy="471190"/>
          </a:xfrm>
        </p:grpSpPr>
        <p:sp>
          <p:nvSpPr>
            <p:cNvPr id="34896" name="TextBox 97"/>
            <p:cNvSpPr txBox="1">
              <a:spLocks noChangeArrowheads="1"/>
            </p:cNvSpPr>
            <p:nvPr/>
          </p:nvSpPr>
          <p:spPr bwMode="auto">
            <a:xfrm>
              <a:off x="4526979" y="335861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97" name="TextBox 192"/>
            <p:cNvSpPr txBox="1">
              <a:spLocks noChangeArrowheads="1"/>
            </p:cNvSpPr>
            <p:nvPr/>
          </p:nvSpPr>
          <p:spPr bwMode="auto">
            <a:xfrm>
              <a:off x="4717479" y="335861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98" name="TextBox 200"/>
            <p:cNvSpPr txBox="1">
              <a:spLocks noChangeArrowheads="1"/>
            </p:cNvSpPr>
            <p:nvPr/>
          </p:nvSpPr>
          <p:spPr bwMode="auto">
            <a:xfrm>
              <a:off x="4936554" y="336813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99" name="TextBox 208"/>
            <p:cNvSpPr txBox="1">
              <a:spLocks noChangeArrowheads="1"/>
            </p:cNvSpPr>
            <p:nvPr/>
          </p:nvSpPr>
          <p:spPr bwMode="auto">
            <a:xfrm>
              <a:off x="5146104" y="336813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00" name="TextBox 216"/>
            <p:cNvSpPr txBox="1">
              <a:spLocks noChangeArrowheads="1"/>
            </p:cNvSpPr>
            <p:nvPr/>
          </p:nvSpPr>
          <p:spPr bwMode="auto">
            <a:xfrm>
              <a:off x="5336604" y="335861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01" name="TextBox 224"/>
            <p:cNvSpPr txBox="1">
              <a:spLocks noChangeArrowheads="1"/>
            </p:cNvSpPr>
            <p:nvPr/>
          </p:nvSpPr>
          <p:spPr bwMode="auto">
            <a:xfrm>
              <a:off x="5565204" y="335861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02" name="TextBox 232"/>
            <p:cNvSpPr txBox="1">
              <a:spLocks noChangeArrowheads="1"/>
            </p:cNvSpPr>
            <p:nvPr/>
          </p:nvSpPr>
          <p:spPr bwMode="auto">
            <a:xfrm>
              <a:off x="5765229" y="336813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903" name="TextBox 240"/>
            <p:cNvSpPr txBox="1">
              <a:spLocks noChangeArrowheads="1"/>
            </p:cNvSpPr>
            <p:nvPr/>
          </p:nvSpPr>
          <p:spPr bwMode="auto">
            <a:xfrm>
              <a:off x="5984304" y="336813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</p:grpSp>
      <p:grpSp>
        <p:nvGrpSpPr>
          <p:cNvPr id="12" name="Group 250"/>
          <p:cNvGrpSpPr>
            <a:grpSpLocks/>
          </p:cNvGrpSpPr>
          <p:nvPr/>
        </p:nvGrpSpPr>
        <p:grpSpPr bwMode="auto">
          <a:xfrm>
            <a:off x="4527550" y="3563938"/>
            <a:ext cx="2076450" cy="471487"/>
            <a:chOff x="4526979" y="3578320"/>
            <a:chExt cx="2077244" cy="471190"/>
          </a:xfrm>
        </p:grpSpPr>
        <p:sp>
          <p:nvSpPr>
            <p:cNvPr id="34888" name="TextBox 102"/>
            <p:cNvSpPr txBox="1">
              <a:spLocks noChangeArrowheads="1"/>
            </p:cNvSpPr>
            <p:nvPr/>
          </p:nvSpPr>
          <p:spPr bwMode="auto">
            <a:xfrm>
              <a:off x="4526979" y="357832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89" name="TextBox 193"/>
            <p:cNvSpPr txBox="1">
              <a:spLocks noChangeArrowheads="1"/>
            </p:cNvSpPr>
            <p:nvPr/>
          </p:nvSpPr>
          <p:spPr bwMode="auto">
            <a:xfrm>
              <a:off x="4717479" y="357832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90" name="TextBox 201"/>
            <p:cNvSpPr txBox="1">
              <a:spLocks noChangeArrowheads="1"/>
            </p:cNvSpPr>
            <p:nvPr/>
          </p:nvSpPr>
          <p:spPr bwMode="auto">
            <a:xfrm>
              <a:off x="4936554" y="358784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91" name="TextBox 209"/>
            <p:cNvSpPr txBox="1">
              <a:spLocks noChangeArrowheads="1"/>
            </p:cNvSpPr>
            <p:nvPr/>
          </p:nvSpPr>
          <p:spPr bwMode="auto">
            <a:xfrm>
              <a:off x="5146104" y="358784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92" name="TextBox 217"/>
            <p:cNvSpPr txBox="1">
              <a:spLocks noChangeArrowheads="1"/>
            </p:cNvSpPr>
            <p:nvPr/>
          </p:nvSpPr>
          <p:spPr bwMode="auto">
            <a:xfrm>
              <a:off x="5336604" y="357832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93" name="TextBox 225"/>
            <p:cNvSpPr txBox="1">
              <a:spLocks noChangeArrowheads="1"/>
            </p:cNvSpPr>
            <p:nvPr/>
          </p:nvSpPr>
          <p:spPr bwMode="auto">
            <a:xfrm>
              <a:off x="5565204" y="357832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94" name="TextBox 233"/>
            <p:cNvSpPr txBox="1">
              <a:spLocks noChangeArrowheads="1"/>
            </p:cNvSpPr>
            <p:nvPr/>
          </p:nvSpPr>
          <p:spPr bwMode="auto">
            <a:xfrm>
              <a:off x="5765229" y="358784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95" name="TextBox 241"/>
            <p:cNvSpPr txBox="1">
              <a:spLocks noChangeArrowheads="1"/>
            </p:cNvSpPr>
            <p:nvPr/>
          </p:nvSpPr>
          <p:spPr bwMode="auto">
            <a:xfrm>
              <a:off x="5984304" y="358784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</p:grpSp>
      <p:grpSp>
        <p:nvGrpSpPr>
          <p:cNvPr id="13" name="Group 251"/>
          <p:cNvGrpSpPr>
            <a:grpSpLocks/>
          </p:cNvGrpSpPr>
          <p:nvPr/>
        </p:nvGrpSpPr>
        <p:grpSpPr bwMode="auto">
          <a:xfrm>
            <a:off x="4527550" y="3773488"/>
            <a:ext cx="2076450" cy="469900"/>
            <a:chOff x="4526979" y="3777710"/>
            <a:chExt cx="2077244" cy="471190"/>
          </a:xfrm>
        </p:grpSpPr>
        <p:sp>
          <p:nvSpPr>
            <p:cNvPr id="34880" name="TextBox 103"/>
            <p:cNvSpPr txBox="1">
              <a:spLocks noChangeArrowheads="1"/>
            </p:cNvSpPr>
            <p:nvPr/>
          </p:nvSpPr>
          <p:spPr bwMode="auto">
            <a:xfrm>
              <a:off x="4526979" y="377771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81" name="TextBox 194"/>
            <p:cNvSpPr txBox="1">
              <a:spLocks noChangeArrowheads="1"/>
            </p:cNvSpPr>
            <p:nvPr/>
          </p:nvSpPr>
          <p:spPr bwMode="auto">
            <a:xfrm>
              <a:off x="4717479" y="377771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82" name="TextBox 202"/>
            <p:cNvSpPr txBox="1">
              <a:spLocks noChangeArrowheads="1"/>
            </p:cNvSpPr>
            <p:nvPr/>
          </p:nvSpPr>
          <p:spPr bwMode="auto">
            <a:xfrm>
              <a:off x="4936554" y="378723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83" name="TextBox 210"/>
            <p:cNvSpPr txBox="1">
              <a:spLocks noChangeArrowheads="1"/>
            </p:cNvSpPr>
            <p:nvPr/>
          </p:nvSpPr>
          <p:spPr bwMode="auto">
            <a:xfrm>
              <a:off x="5146104" y="378723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84" name="TextBox 218"/>
            <p:cNvSpPr txBox="1">
              <a:spLocks noChangeArrowheads="1"/>
            </p:cNvSpPr>
            <p:nvPr/>
          </p:nvSpPr>
          <p:spPr bwMode="auto">
            <a:xfrm>
              <a:off x="5336604" y="377771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85" name="TextBox 226"/>
            <p:cNvSpPr txBox="1">
              <a:spLocks noChangeArrowheads="1"/>
            </p:cNvSpPr>
            <p:nvPr/>
          </p:nvSpPr>
          <p:spPr bwMode="auto">
            <a:xfrm>
              <a:off x="5565204" y="377771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86" name="TextBox 234"/>
            <p:cNvSpPr txBox="1">
              <a:spLocks noChangeArrowheads="1"/>
            </p:cNvSpPr>
            <p:nvPr/>
          </p:nvSpPr>
          <p:spPr bwMode="auto">
            <a:xfrm>
              <a:off x="5765229" y="378723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87" name="TextBox 242"/>
            <p:cNvSpPr txBox="1">
              <a:spLocks noChangeArrowheads="1"/>
            </p:cNvSpPr>
            <p:nvPr/>
          </p:nvSpPr>
          <p:spPr bwMode="auto">
            <a:xfrm>
              <a:off x="5984304" y="378723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</p:grpSp>
      <p:grpSp>
        <p:nvGrpSpPr>
          <p:cNvPr id="14" name="Group 252"/>
          <p:cNvGrpSpPr>
            <a:grpSpLocks/>
          </p:cNvGrpSpPr>
          <p:nvPr/>
        </p:nvGrpSpPr>
        <p:grpSpPr bwMode="auto">
          <a:xfrm>
            <a:off x="4527550" y="3970338"/>
            <a:ext cx="2076450" cy="471487"/>
            <a:chOff x="4526979" y="3998690"/>
            <a:chExt cx="2077244" cy="471190"/>
          </a:xfrm>
        </p:grpSpPr>
        <p:sp>
          <p:nvSpPr>
            <p:cNvPr id="34872" name="TextBox 104"/>
            <p:cNvSpPr txBox="1">
              <a:spLocks noChangeArrowheads="1"/>
            </p:cNvSpPr>
            <p:nvPr/>
          </p:nvSpPr>
          <p:spPr bwMode="auto">
            <a:xfrm>
              <a:off x="4526979" y="399869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73" name="TextBox 195"/>
            <p:cNvSpPr txBox="1">
              <a:spLocks noChangeArrowheads="1"/>
            </p:cNvSpPr>
            <p:nvPr/>
          </p:nvSpPr>
          <p:spPr bwMode="auto">
            <a:xfrm>
              <a:off x="4717479" y="399869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74" name="TextBox 203"/>
            <p:cNvSpPr txBox="1">
              <a:spLocks noChangeArrowheads="1"/>
            </p:cNvSpPr>
            <p:nvPr/>
          </p:nvSpPr>
          <p:spPr bwMode="auto">
            <a:xfrm>
              <a:off x="4936554" y="400821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75" name="TextBox 211"/>
            <p:cNvSpPr txBox="1">
              <a:spLocks noChangeArrowheads="1"/>
            </p:cNvSpPr>
            <p:nvPr/>
          </p:nvSpPr>
          <p:spPr bwMode="auto">
            <a:xfrm>
              <a:off x="5146104" y="400821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76" name="TextBox 219"/>
            <p:cNvSpPr txBox="1">
              <a:spLocks noChangeArrowheads="1"/>
            </p:cNvSpPr>
            <p:nvPr/>
          </p:nvSpPr>
          <p:spPr bwMode="auto">
            <a:xfrm>
              <a:off x="5336604" y="399869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77" name="TextBox 227"/>
            <p:cNvSpPr txBox="1">
              <a:spLocks noChangeArrowheads="1"/>
            </p:cNvSpPr>
            <p:nvPr/>
          </p:nvSpPr>
          <p:spPr bwMode="auto">
            <a:xfrm>
              <a:off x="5565204" y="399869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78" name="TextBox 235"/>
            <p:cNvSpPr txBox="1">
              <a:spLocks noChangeArrowheads="1"/>
            </p:cNvSpPr>
            <p:nvPr/>
          </p:nvSpPr>
          <p:spPr bwMode="auto">
            <a:xfrm>
              <a:off x="5765229" y="400821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79" name="TextBox 243"/>
            <p:cNvSpPr txBox="1">
              <a:spLocks noChangeArrowheads="1"/>
            </p:cNvSpPr>
            <p:nvPr/>
          </p:nvSpPr>
          <p:spPr bwMode="auto">
            <a:xfrm>
              <a:off x="5984304" y="400821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</p:grpSp>
      <p:grpSp>
        <p:nvGrpSpPr>
          <p:cNvPr id="15" name="Group 245"/>
          <p:cNvGrpSpPr>
            <a:grpSpLocks/>
          </p:cNvGrpSpPr>
          <p:nvPr/>
        </p:nvGrpSpPr>
        <p:grpSpPr bwMode="auto">
          <a:xfrm>
            <a:off x="4549775" y="2505075"/>
            <a:ext cx="2076450" cy="469900"/>
            <a:chOff x="4549204" y="2517870"/>
            <a:chExt cx="2077244" cy="471190"/>
          </a:xfrm>
        </p:grpSpPr>
        <p:sp>
          <p:nvSpPr>
            <p:cNvPr id="34864" name="TextBox 92"/>
            <p:cNvSpPr txBox="1">
              <a:spLocks noChangeArrowheads="1"/>
            </p:cNvSpPr>
            <p:nvPr/>
          </p:nvSpPr>
          <p:spPr bwMode="auto">
            <a:xfrm>
              <a:off x="4549204" y="25178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65" name="TextBox 196"/>
            <p:cNvSpPr txBox="1">
              <a:spLocks noChangeArrowheads="1"/>
            </p:cNvSpPr>
            <p:nvPr/>
          </p:nvSpPr>
          <p:spPr bwMode="auto">
            <a:xfrm>
              <a:off x="4739704" y="25178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 dirty="0">
                <a:solidFill>
                  <a:srgbClr val="17C000"/>
                </a:solidFill>
              </a:endParaRPr>
            </a:p>
          </p:txBody>
        </p:sp>
        <p:sp>
          <p:nvSpPr>
            <p:cNvPr id="34866" name="TextBox 204"/>
            <p:cNvSpPr txBox="1">
              <a:spLocks noChangeArrowheads="1"/>
            </p:cNvSpPr>
            <p:nvPr/>
          </p:nvSpPr>
          <p:spPr bwMode="auto">
            <a:xfrm>
              <a:off x="4958779" y="25273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67" name="TextBox 212"/>
            <p:cNvSpPr txBox="1">
              <a:spLocks noChangeArrowheads="1"/>
            </p:cNvSpPr>
            <p:nvPr/>
          </p:nvSpPr>
          <p:spPr bwMode="auto">
            <a:xfrm>
              <a:off x="5168329" y="25273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 dirty="0">
                <a:solidFill>
                  <a:srgbClr val="17C000"/>
                </a:solidFill>
              </a:endParaRPr>
            </a:p>
          </p:txBody>
        </p:sp>
        <p:sp>
          <p:nvSpPr>
            <p:cNvPr id="34868" name="TextBox 220"/>
            <p:cNvSpPr txBox="1">
              <a:spLocks noChangeArrowheads="1"/>
            </p:cNvSpPr>
            <p:nvPr/>
          </p:nvSpPr>
          <p:spPr bwMode="auto">
            <a:xfrm>
              <a:off x="5358829" y="25178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69" name="TextBox 228"/>
            <p:cNvSpPr txBox="1">
              <a:spLocks noChangeArrowheads="1"/>
            </p:cNvSpPr>
            <p:nvPr/>
          </p:nvSpPr>
          <p:spPr bwMode="auto">
            <a:xfrm>
              <a:off x="5587429" y="2517870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 dirty="0">
                <a:solidFill>
                  <a:srgbClr val="17C000"/>
                </a:solidFill>
              </a:endParaRPr>
            </a:p>
          </p:txBody>
        </p:sp>
        <p:sp>
          <p:nvSpPr>
            <p:cNvPr id="34870" name="TextBox 236"/>
            <p:cNvSpPr txBox="1">
              <a:spLocks noChangeArrowheads="1"/>
            </p:cNvSpPr>
            <p:nvPr/>
          </p:nvSpPr>
          <p:spPr bwMode="auto">
            <a:xfrm>
              <a:off x="5787454" y="25273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  <p:sp>
          <p:nvSpPr>
            <p:cNvPr id="34871" name="TextBox 244"/>
            <p:cNvSpPr txBox="1">
              <a:spLocks noChangeArrowheads="1"/>
            </p:cNvSpPr>
            <p:nvPr/>
          </p:nvSpPr>
          <p:spPr bwMode="auto">
            <a:xfrm>
              <a:off x="6006529" y="2527395"/>
              <a:ext cx="619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17C000"/>
                  </a:solidFill>
                  <a:sym typeface="Wingdings" pitchFamily="2" charset="2"/>
                </a:rPr>
                <a:t></a:t>
              </a:r>
              <a:endParaRPr lang="en-US">
                <a:solidFill>
                  <a:srgbClr val="17C000"/>
                </a:solidFill>
              </a:endParaRPr>
            </a:p>
          </p:txBody>
        </p:sp>
      </p:grpSp>
      <p:cxnSp>
        <p:nvCxnSpPr>
          <p:cNvPr id="254" name="Curved Connector 253"/>
          <p:cNvCxnSpPr>
            <a:cxnSpLocks/>
          </p:cNvCxnSpPr>
          <p:nvPr/>
        </p:nvCxnSpPr>
        <p:spPr>
          <a:xfrm rot="16200000" flipH="1">
            <a:off x="4184650" y="1762125"/>
            <a:ext cx="330200" cy="69850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urved Connector 254"/>
          <p:cNvCxnSpPr>
            <a:cxnSpLocks/>
          </p:cNvCxnSpPr>
          <p:nvPr/>
        </p:nvCxnSpPr>
        <p:spPr>
          <a:xfrm rot="16200000" flipH="1">
            <a:off x="4385469" y="1764507"/>
            <a:ext cx="330200" cy="68262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urved Connector 255"/>
          <p:cNvCxnSpPr>
            <a:cxnSpLocks/>
          </p:cNvCxnSpPr>
          <p:nvPr/>
        </p:nvCxnSpPr>
        <p:spPr>
          <a:xfrm rot="16200000" flipH="1">
            <a:off x="4594225" y="1763713"/>
            <a:ext cx="330200" cy="69850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urved Connector 256"/>
          <p:cNvCxnSpPr>
            <a:cxnSpLocks/>
          </p:cNvCxnSpPr>
          <p:nvPr/>
        </p:nvCxnSpPr>
        <p:spPr>
          <a:xfrm rot="16200000" flipH="1">
            <a:off x="4802982" y="1764506"/>
            <a:ext cx="330200" cy="68263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urved Connector 257"/>
          <p:cNvCxnSpPr>
            <a:cxnSpLocks/>
          </p:cNvCxnSpPr>
          <p:nvPr/>
        </p:nvCxnSpPr>
        <p:spPr>
          <a:xfrm rot="16200000" flipH="1">
            <a:off x="5003007" y="1764506"/>
            <a:ext cx="330200" cy="68263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urved Connector 258"/>
          <p:cNvCxnSpPr>
            <a:cxnSpLocks/>
          </p:cNvCxnSpPr>
          <p:nvPr/>
        </p:nvCxnSpPr>
        <p:spPr>
          <a:xfrm rot="16200000" flipH="1">
            <a:off x="5207794" y="1761332"/>
            <a:ext cx="330200" cy="68262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urved Connector 259"/>
          <p:cNvCxnSpPr>
            <a:cxnSpLocks/>
          </p:cNvCxnSpPr>
          <p:nvPr/>
        </p:nvCxnSpPr>
        <p:spPr>
          <a:xfrm rot="16200000" flipH="1">
            <a:off x="5409407" y="1762918"/>
            <a:ext cx="330200" cy="68263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urved Connector 260"/>
          <p:cNvCxnSpPr>
            <a:cxnSpLocks/>
          </p:cNvCxnSpPr>
          <p:nvPr/>
        </p:nvCxnSpPr>
        <p:spPr>
          <a:xfrm rot="16200000" flipH="1">
            <a:off x="5617369" y="1762919"/>
            <a:ext cx="330200" cy="68262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urved Connector 261"/>
          <p:cNvCxnSpPr>
            <a:cxnSpLocks/>
          </p:cNvCxnSpPr>
          <p:nvPr/>
        </p:nvCxnSpPr>
        <p:spPr>
          <a:xfrm rot="16200000" flipH="1">
            <a:off x="5826125" y="1762125"/>
            <a:ext cx="330200" cy="69850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urved Connector 262"/>
          <p:cNvCxnSpPr>
            <a:cxnSpLocks/>
          </p:cNvCxnSpPr>
          <p:nvPr/>
        </p:nvCxnSpPr>
        <p:spPr>
          <a:xfrm rot="16200000" flipH="1">
            <a:off x="6026944" y="1762919"/>
            <a:ext cx="330200" cy="68262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urved Connector 263"/>
          <p:cNvCxnSpPr>
            <a:cxnSpLocks/>
          </p:cNvCxnSpPr>
          <p:nvPr/>
        </p:nvCxnSpPr>
        <p:spPr>
          <a:xfrm rot="16200000" flipH="1">
            <a:off x="6249988" y="1758950"/>
            <a:ext cx="330200" cy="69850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urved Connector 264"/>
          <p:cNvCxnSpPr>
            <a:cxnSpLocks/>
          </p:cNvCxnSpPr>
          <p:nvPr/>
        </p:nvCxnSpPr>
        <p:spPr>
          <a:xfrm rot="16200000" flipH="1">
            <a:off x="6450807" y="1766093"/>
            <a:ext cx="330200" cy="68263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851" name="Group 73"/>
          <p:cNvGrpSpPr>
            <a:grpSpLocks/>
          </p:cNvGrpSpPr>
          <p:nvPr/>
        </p:nvGrpSpPr>
        <p:grpSpPr bwMode="auto">
          <a:xfrm>
            <a:off x="2570163" y="1416050"/>
            <a:ext cx="796925" cy="1252538"/>
            <a:chOff x="3642623" y="1753188"/>
            <a:chExt cx="1161521" cy="1542124"/>
          </a:xfrm>
        </p:grpSpPr>
        <p:cxnSp>
          <p:nvCxnSpPr>
            <p:cNvPr id="267" name="Straight Arrow Connector 266"/>
            <p:cNvCxnSpPr/>
            <p:nvPr/>
          </p:nvCxnSpPr>
          <p:spPr>
            <a:xfrm>
              <a:off x="3813843" y="2394274"/>
              <a:ext cx="53217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Arrow Connector 267"/>
            <p:cNvCxnSpPr/>
            <p:nvPr/>
          </p:nvCxnSpPr>
          <p:spPr>
            <a:xfrm flipV="1">
              <a:off x="3813843" y="2089367"/>
              <a:ext cx="305420" cy="30490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Arrow Connector 268"/>
            <p:cNvCxnSpPr>
              <a:endCxn id="34863" idx="0"/>
            </p:cNvCxnSpPr>
            <p:nvPr/>
          </p:nvCxnSpPr>
          <p:spPr>
            <a:xfrm>
              <a:off x="3813843" y="2394274"/>
              <a:ext cx="18510" cy="4456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61" name="TextBox 269"/>
            <p:cNvSpPr txBox="1">
              <a:spLocks noChangeArrowheads="1"/>
            </p:cNvSpPr>
            <p:nvPr/>
          </p:nvSpPr>
          <p:spPr bwMode="auto">
            <a:xfrm>
              <a:off x="4423144" y="2165470"/>
              <a:ext cx="381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/>
                <a:t>i</a:t>
              </a:r>
              <a:endParaRPr lang="en-US"/>
            </a:p>
          </p:txBody>
        </p:sp>
        <p:sp>
          <p:nvSpPr>
            <p:cNvPr id="34862" name="TextBox 270"/>
            <p:cNvSpPr txBox="1">
              <a:spLocks noChangeArrowheads="1"/>
            </p:cNvSpPr>
            <p:nvPr/>
          </p:nvSpPr>
          <p:spPr bwMode="auto">
            <a:xfrm>
              <a:off x="4134748" y="1753188"/>
              <a:ext cx="381000" cy="454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k</a:t>
              </a:r>
            </a:p>
          </p:txBody>
        </p:sp>
        <p:sp>
          <p:nvSpPr>
            <p:cNvPr id="34863" name="TextBox 271"/>
            <p:cNvSpPr txBox="1">
              <a:spLocks noChangeArrowheads="1"/>
            </p:cNvSpPr>
            <p:nvPr/>
          </p:nvSpPr>
          <p:spPr bwMode="auto">
            <a:xfrm>
              <a:off x="3642623" y="2840448"/>
              <a:ext cx="381000" cy="454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j</a:t>
              </a:r>
            </a:p>
          </p:txBody>
        </p:sp>
      </p:grpSp>
      <p:sp>
        <p:nvSpPr>
          <p:cNvPr id="34852" name="Slide Number Placeholder 139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7802B9E-4561-4152-BBD8-13AB240AFBDB}" type="slidenum">
              <a:rPr lang="en-US"/>
              <a:pPr eaLnBrk="1" hangingPunct="1"/>
              <a:t>25</a:t>
            </a:fld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5057775" y="1182688"/>
            <a:ext cx="11890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threads</a:t>
            </a:r>
          </a:p>
        </p:txBody>
      </p:sp>
      <p:sp>
        <p:nvSpPr>
          <p:cNvPr id="142" name="Content Placeholder 3"/>
          <p:cNvSpPr txBox="1">
            <a:spLocks/>
          </p:cNvSpPr>
          <p:nvPr/>
        </p:nvSpPr>
        <p:spPr bwMode="auto">
          <a:xfrm>
            <a:off x="3727450" y="5395913"/>
            <a:ext cx="497522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b="1" kern="0" dirty="0">
                <a:solidFill>
                  <a:srgbClr val="000000"/>
                </a:solidFill>
                <a:latin typeface="+mn-lt"/>
                <a:cs typeface="+mn-cs"/>
              </a:rPr>
              <a:t>Each element is only fetched </a:t>
            </a:r>
            <a:r>
              <a:rPr lang="en-US" sz="2200" b="1" kern="0" dirty="0">
                <a:solidFill>
                  <a:srgbClr val="C00000"/>
                </a:solidFill>
                <a:latin typeface="+mn-lt"/>
                <a:cs typeface="+mn-cs"/>
              </a:rPr>
              <a:t>once</a:t>
            </a:r>
            <a:r>
              <a:rPr lang="en-US" sz="2200" b="1" kern="0" dirty="0">
                <a:solidFill>
                  <a:srgbClr val="000000"/>
                </a:solidFill>
                <a:latin typeface="+mn-lt"/>
                <a:cs typeface="+mn-cs"/>
              </a:rPr>
              <a:t> from global memory, and then used </a:t>
            </a:r>
            <a:r>
              <a:rPr lang="en-US" sz="2200" b="1" kern="0" dirty="0">
                <a:solidFill>
                  <a:srgbClr val="C00000"/>
                </a:solidFill>
                <a:latin typeface="+mn-lt"/>
                <a:cs typeface="+mn-cs"/>
              </a:rPr>
              <a:t>nine </a:t>
            </a:r>
            <a:r>
              <a:rPr lang="en-US" sz="2200" b="1" kern="0" dirty="0">
                <a:solidFill>
                  <a:srgbClr val="000000"/>
                </a:solidFill>
                <a:latin typeface="+mn-lt"/>
                <a:cs typeface="+mn-cs"/>
              </a:rPr>
              <a:t>times (see animation)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22575" y="2571750"/>
            <a:ext cx="1216025" cy="246063"/>
            <a:chOff x="-1903169" y="2573406"/>
            <a:chExt cx="5055884" cy="246221"/>
          </a:xfrm>
        </p:grpSpPr>
        <p:sp>
          <p:nvSpPr>
            <p:cNvPr id="143" name="TextBox 88"/>
            <p:cNvSpPr txBox="1">
              <a:spLocks noChangeArrowheads="1"/>
            </p:cNvSpPr>
            <p:nvPr/>
          </p:nvSpPr>
          <p:spPr bwMode="auto">
            <a:xfrm>
              <a:off x="-1903169" y="2573406"/>
              <a:ext cx="486447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 smtClean="0">
                  <a:solidFill>
                    <a:schemeClr val="accent1">
                      <a:lumMod val="75000"/>
                    </a:schemeClr>
                  </a:solidFill>
                </a:rPr>
                <a:t>shared registers</a:t>
              </a:r>
            </a:p>
          </p:txBody>
        </p:sp>
        <p:sp>
          <p:nvSpPr>
            <p:cNvPr id="34857" name="Right Arrow 3"/>
            <p:cNvSpPr>
              <a:spLocks noChangeArrowheads="1"/>
            </p:cNvSpPr>
            <p:nvPr/>
          </p:nvSpPr>
          <p:spPr bwMode="auto">
            <a:xfrm>
              <a:off x="2598073" y="2633017"/>
              <a:ext cx="554642" cy="153232"/>
            </a:xfrm>
            <a:prstGeom prst="rightArrow">
              <a:avLst>
                <a:gd name="adj1" fmla="val 50000"/>
                <a:gd name="adj2" fmla="val 50004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/>
            </a:p>
          </p:txBody>
        </p:sp>
      </p:grpSp>
      <p:sp>
        <p:nvSpPr>
          <p:cNvPr id="4" name="Rounded Rectangle 3"/>
          <p:cNvSpPr/>
          <p:nvPr/>
        </p:nvSpPr>
        <p:spPr bwMode="auto">
          <a:xfrm>
            <a:off x="7590639" y="4376753"/>
            <a:ext cx="1460311" cy="1002196"/>
          </a:xfrm>
          <a:prstGeom prst="roundRect">
            <a:avLst/>
          </a:prstGeom>
          <a:ln>
            <a:solidFill>
              <a:srgbClr val="00008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  <a:latin typeface="Arial" charset="0"/>
              </a:rPr>
              <a:t>Best viewed with animations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0023 L 8.33333E-7 0.03195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0093 L 4.72222E-6 0.03218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2222E-6 L -4.44444E-6 0.03195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3195 L 8.33333E-7 0.06343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3264 L 4.72222E-6 0.06343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2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3241 L -4.44444E-6 0.0625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6343 L 8.33333E-7 0.09491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6366 L 4.72222E-6 0.09468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1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6297 L -4.44444E-6 0.09306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9491 L 8.33333E-7 0.12547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9514 L 4.72222E-6 0.12593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28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9352 L -4.44444E-6 0.12593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12547 L 8.33333E-7 0.15602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12616 L 4.72222E-6 0.15602 " pathEditMode="relative" rAng="0" ptsTypes="AA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81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12593 L -4.44444E-6 0.15695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15602 L 8.33333E-7 0.1875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15625 L 4.72222E-6 0.1875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1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15718 L -4.44444E-6 0.1882 " pathEditMode="relative" rAng="0" ptsTypes="AA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1875 L 8.33333E-7 0.21875 " pathEditMode="relative" rAng="0" ptsTypes="AA">
                                      <p:cBhvr>
                                        <p:cTn id="8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18774 L 4.72222E-6 0.21922 " pathEditMode="relative" rAng="0" ptsTypes="AA">
                                      <p:cBhvr>
                                        <p:cTn id="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74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1882 L -4.44444E-6 0.21945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C312A27E-80B1-4D16-95A0-9C99BE6651F6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26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5843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Other Strategies for Performance</a:t>
            </a:r>
          </a:p>
        </p:txBody>
      </p:sp>
      <p:sp>
        <p:nvSpPr>
          <p:cNvPr id="2150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2705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rgbClr val="C00000"/>
                </a:solidFill>
              </a:rPr>
              <a:t>Hide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r>
              <a:rPr lang="en-US" dirty="0" smtClean="0">
                <a:solidFill>
                  <a:srgbClr val="C00000"/>
                </a:solidFill>
              </a:rPr>
              <a:t>memory fetches </a:t>
            </a:r>
            <a:r>
              <a:rPr lang="en-US" dirty="0" smtClean="0">
                <a:solidFill>
                  <a:schemeClr val="tx1"/>
                </a:solidFill>
              </a:rPr>
              <a:t>with computations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Structure kernel so that data is being fetched while computations are being performed (the scheduler will try to help with this)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Choose </a:t>
            </a:r>
            <a:r>
              <a:rPr lang="en-US" dirty="0" smtClean="0">
                <a:solidFill>
                  <a:srgbClr val="C00000"/>
                </a:solidFill>
              </a:rPr>
              <a:t>block dimensions </a:t>
            </a:r>
            <a:r>
              <a:rPr lang="en-US" dirty="0" smtClean="0">
                <a:solidFill>
                  <a:schemeClr val="tx1"/>
                </a:solidFill>
              </a:rPr>
              <a:t>that allow for maximum thread-scheduling efficiency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Multiples of 32 threads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Blocks that are “longer” in one dimension 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 to facilitates maximum coalescence</a:t>
            </a:r>
          </a:p>
          <a:p>
            <a:pPr marL="0" indent="0">
              <a:buFontTx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698C88B3-CC91-4C7A-BF87-16C9D64D9FB0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27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6867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Strategies for Performance</a:t>
            </a:r>
          </a:p>
        </p:txBody>
      </p:sp>
      <p:sp>
        <p:nvSpPr>
          <p:cNvPr id="3686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270500"/>
          </a:xfrm>
        </p:spPr>
        <p:txBody>
          <a:bodyPr/>
          <a:lstStyle/>
          <a:p>
            <a:r>
              <a:rPr lang="en-US" dirty="0" smtClean="0"/>
              <a:t>Designing your program so that it uses all of these strategies is difficult</a:t>
            </a:r>
          </a:p>
          <a:p>
            <a:pPr lvl="1"/>
            <a:r>
              <a:rPr lang="en-US" dirty="0" smtClean="0"/>
              <a:t>It’s a bit like trying to design a car that is luxurious, safe, fast, agile, reliable, practical, inexpensive, visually appealing, and fuel efficient </a:t>
            </a:r>
            <a:r>
              <a:rPr lang="en-US" dirty="0" smtClean="0">
                <a:solidFill>
                  <a:srgbClr val="C00000"/>
                </a:solidFill>
              </a:rPr>
              <a:t>all at the same time</a:t>
            </a:r>
            <a:endParaRPr lang="en-US" dirty="0" smtClean="0"/>
          </a:p>
          <a:p>
            <a:pPr lvl="2"/>
            <a:r>
              <a:rPr lang="en-US" dirty="0" smtClean="0"/>
              <a:t>There are tradeoffs - you have to find the right balance</a:t>
            </a:r>
          </a:p>
          <a:p>
            <a:pPr lvl="2"/>
            <a:r>
              <a:rPr lang="en-US" dirty="0" smtClean="0"/>
              <a:t>Experiment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EC050C46-F621-4C55-834D-FEB2F382A33B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28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7891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Weather Computation - Results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189400" y="1277815"/>
          <a:ext cx="8802200" cy="541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EE5AF0F0-C1D5-43E3-B1EC-D14BDFF5AF51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29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0963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Host-Device Data Transfer 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613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Huge </a:t>
            </a:r>
            <a:r>
              <a:rPr lang="en-US" dirty="0" smtClean="0">
                <a:solidFill>
                  <a:srgbClr val="C00000"/>
                </a:solidFill>
              </a:rPr>
              <a:t>bottleneck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What can we do?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Hide data transfer behind CPU computations</a:t>
            </a:r>
          </a:p>
          <a:p>
            <a:pPr lvl="2">
              <a:defRPr/>
            </a:pPr>
            <a:r>
              <a:rPr lang="en-US" dirty="0" smtClean="0">
                <a:solidFill>
                  <a:schemeClr val="tx1"/>
                </a:solidFill>
              </a:rPr>
              <a:t>Transfer data while CPU is performing other necessary work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Hide data transfer behind GPU computations</a:t>
            </a:r>
          </a:p>
          <a:p>
            <a:pPr lvl="2">
              <a:defRPr/>
            </a:pPr>
            <a:r>
              <a:rPr lang="en-US" dirty="0" smtClean="0">
                <a:solidFill>
                  <a:schemeClr val="tx1"/>
                </a:solidFill>
              </a:rPr>
              <a:t>Transfer a piece of the data to the GPU</a:t>
            </a:r>
          </a:p>
          <a:p>
            <a:pPr lvl="2">
              <a:defRPr/>
            </a:pPr>
            <a:r>
              <a:rPr lang="en-US" dirty="0" smtClean="0">
                <a:solidFill>
                  <a:schemeClr val="tx1"/>
                </a:solidFill>
              </a:rPr>
              <a:t>Begin performing GPU computations while the next piece of data is being transferred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Currently working on this</a:t>
            </a:r>
          </a:p>
          <a:p>
            <a:pPr lvl="2"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01295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D483C789-3C40-495C-A0B9-17C1811EBCC4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3315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Outline</a:t>
            </a:r>
          </a:p>
        </p:txBody>
      </p:sp>
      <p:sp>
        <p:nvSpPr>
          <p:cNvPr id="1331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134938" y="1123950"/>
            <a:ext cx="8813800" cy="5734050"/>
          </a:xfrm>
        </p:spPr>
        <p:txBody>
          <a:bodyPr/>
          <a:lstStyle/>
          <a:p>
            <a:r>
              <a:rPr lang="en-US" dirty="0" smtClean="0"/>
              <a:t>Goal: accelerate weather prediction model</a:t>
            </a:r>
          </a:p>
          <a:p>
            <a:pPr lvl="1"/>
            <a:r>
              <a:rPr lang="en-US" dirty="0" smtClean="0"/>
              <a:t>History of optimization efforts</a:t>
            </a:r>
          </a:p>
          <a:p>
            <a:r>
              <a:rPr lang="en-US" dirty="0" smtClean="0"/>
              <a:t>A look at the GPU</a:t>
            </a:r>
          </a:p>
          <a:p>
            <a:pPr lvl="1"/>
            <a:r>
              <a:rPr lang="en-US" dirty="0" smtClean="0"/>
              <a:t>Can it help reduce real time computing requirements?</a:t>
            </a:r>
          </a:p>
          <a:p>
            <a:r>
              <a:rPr lang="en-US" dirty="0" smtClean="0"/>
              <a:t>GPU programming approach</a:t>
            </a:r>
          </a:p>
          <a:p>
            <a:pPr lvl="1"/>
            <a:r>
              <a:rPr lang="en-US" dirty="0" smtClean="0"/>
              <a:t>Basic overview</a:t>
            </a:r>
          </a:p>
          <a:p>
            <a:r>
              <a:rPr lang="en-US" dirty="0" smtClean="0"/>
              <a:t>Our case study and results</a:t>
            </a:r>
          </a:p>
          <a:p>
            <a:pPr lvl="1"/>
            <a:r>
              <a:rPr lang="en-US" dirty="0" smtClean="0"/>
              <a:t>Techniques for optimization</a:t>
            </a:r>
          </a:p>
          <a:p>
            <a:pPr lvl="1"/>
            <a:r>
              <a:rPr lang="en-US" dirty="0" smtClean="0"/>
              <a:t>Results/evaluation</a:t>
            </a:r>
          </a:p>
          <a:p>
            <a:pPr lvl="2"/>
            <a:r>
              <a:rPr lang="en-US" dirty="0" smtClean="0"/>
              <a:t>Weather calculations</a:t>
            </a:r>
          </a:p>
          <a:p>
            <a:pPr lvl="2"/>
            <a:r>
              <a:rPr lang="en-US" dirty="0" smtClean="0"/>
              <a:t>EM wave calculations</a:t>
            </a:r>
          </a:p>
          <a:p>
            <a:r>
              <a:rPr lang="en-US" dirty="0" smtClean="0"/>
              <a:t>Road map for future work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0B41D88D-D44A-41DC-9231-E2A674C0BBEB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30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8915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Evaluating Results</a:t>
            </a:r>
          </a:p>
        </p:txBody>
      </p:sp>
      <p:sp>
        <p:nvSpPr>
          <p:cNvPr id="3891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422900"/>
          </a:xfrm>
        </p:spPr>
        <p:txBody>
          <a:bodyPr/>
          <a:lstStyle/>
          <a:p>
            <a:r>
              <a:rPr lang="en-US" dirty="0" smtClean="0"/>
              <a:t>How do we evaluate our results?</a:t>
            </a:r>
          </a:p>
          <a:p>
            <a:r>
              <a:rPr lang="en-US" dirty="0" smtClean="0"/>
              <a:t>Estimate theoretical </a:t>
            </a:r>
            <a:r>
              <a:rPr lang="en-US" dirty="0" smtClean="0">
                <a:solidFill>
                  <a:srgbClr val="C00000"/>
                </a:solidFill>
              </a:rPr>
              <a:t>hardware peak</a:t>
            </a:r>
          </a:p>
          <a:p>
            <a:pPr lvl="1"/>
            <a:r>
              <a:rPr lang="en-US" dirty="0" smtClean="0"/>
              <a:t>933 GFLOP/s for single precision</a:t>
            </a:r>
          </a:p>
          <a:p>
            <a:pPr lvl="1"/>
            <a:r>
              <a:rPr lang="en-US" dirty="0" smtClean="0"/>
              <a:t>But we can’t use some of the hardware</a:t>
            </a:r>
          </a:p>
          <a:p>
            <a:pPr lvl="2"/>
            <a:r>
              <a:rPr lang="en-US" dirty="0" smtClean="0"/>
              <a:t>No </a:t>
            </a:r>
            <a:r>
              <a:rPr lang="en-US" dirty="0" smtClean="0">
                <a:solidFill>
                  <a:srgbClr val="C00000"/>
                </a:solidFill>
              </a:rPr>
              <a:t>texturing</a:t>
            </a:r>
            <a:r>
              <a:rPr lang="en-US" dirty="0" smtClean="0"/>
              <a:t>, reduces peak by about 33%</a:t>
            </a:r>
          </a:p>
          <a:p>
            <a:pPr lvl="1"/>
            <a:r>
              <a:rPr lang="en-US" dirty="0" smtClean="0"/>
              <a:t>This number assumes we’re taking advantage of the </a:t>
            </a:r>
            <a:r>
              <a:rPr lang="en-US" dirty="0" smtClean="0">
                <a:solidFill>
                  <a:srgbClr val="C00000"/>
                </a:solidFill>
              </a:rPr>
              <a:t>fused multiply-add </a:t>
            </a:r>
            <a:r>
              <a:rPr lang="en-US" dirty="0" smtClean="0"/>
              <a:t>instruction, but our computation doesn’t have many multiply-adds</a:t>
            </a:r>
          </a:p>
          <a:p>
            <a:pPr lvl="2"/>
            <a:r>
              <a:rPr lang="en-US" dirty="0" smtClean="0"/>
              <a:t>Reduces peak by about 50%</a:t>
            </a:r>
          </a:p>
          <a:p>
            <a:pPr lvl="1"/>
            <a:r>
              <a:rPr lang="en-US" dirty="0" smtClean="0"/>
              <a:t>So achievable hardware peak is about 311 GFLOP/s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Kernel runs at 82%</a:t>
            </a:r>
            <a:r>
              <a:rPr lang="en-US" dirty="0" smtClean="0"/>
              <a:t> of peak, not bad!!!</a:t>
            </a:r>
          </a:p>
          <a:p>
            <a:pPr lvl="1"/>
            <a:endParaRPr lang="en-US" dirty="0" smtClean="0"/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8EDDB2FD-9291-4CC2-B2DF-11DFA168F13E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31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39939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Estimating Application Speed Limit</a:t>
            </a:r>
          </a:p>
        </p:txBody>
      </p:sp>
      <p:sp>
        <p:nvSpPr>
          <p:cNvPr id="39940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038725"/>
          </a:xfrm>
        </p:spPr>
        <p:txBody>
          <a:bodyPr/>
          <a:lstStyle/>
          <a:p>
            <a:r>
              <a:rPr lang="en-US" smtClean="0"/>
              <a:t>Determine theoretical application “</a:t>
            </a:r>
            <a:r>
              <a:rPr lang="en-US" smtClean="0">
                <a:solidFill>
                  <a:srgbClr val="C00000"/>
                </a:solidFill>
              </a:rPr>
              <a:t>speed limit</a:t>
            </a:r>
            <a:r>
              <a:rPr lang="en-US" smtClean="0">
                <a:solidFill>
                  <a:schemeClr val="tx1"/>
                </a:solidFill>
              </a:rPr>
              <a:t>”</a:t>
            </a:r>
          </a:p>
          <a:p>
            <a:r>
              <a:rPr lang="en-US" smtClean="0"/>
              <a:t>Based on global memory bandwidth and algorithm memory requirements</a:t>
            </a:r>
          </a:p>
          <a:p>
            <a:pPr lvl="1"/>
            <a:r>
              <a:rPr lang="en-US" smtClean="0"/>
              <a:t>Even if our algorithm has 100% data reuse and we </a:t>
            </a:r>
            <a:r>
              <a:rPr lang="en-US" i="1" smtClean="0"/>
              <a:t>completely hide </a:t>
            </a:r>
            <a:r>
              <a:rPr lang="en-US" smtClean="0"/>
              <a:t>all operations behind data fetches, we would still need to fetch each element of data from global memory one time, and write our results back</a:t>
            </a:r>
          </a:p>
          <a:p>
            <a:pPr lvl="1"/>
            <a:r>
              <a:rPr lang="en-US" smtClean="0"/>
              <a:t>Compute time required to move data</a:t>
            </a:r>
          </a:p>
          <a:p>
            <a:pPr lvl="2" indent="6350">
              <a:buFontTx/>
              <a:buNone/>
            </a:pPr>
            <a:r>
              <a:rPr lang="en-US" smtClean="0">
                <a:solidFill>
                  <a:srgbClr val="C00000"/>
                </a:solidFill>
              </a:rPr>
              <a:t>T </a:t>
            </a:r>
            <a:r>
              <a:rPr lang="en-US" smtClean="0">
                <a:solidFill>
                  <a:schemeClr val="tx1"/>
                </a:solidFill>
              </a:rPr>
              <a:t>=</a:t>
            </a:r>
            <a:r>
              <a:rPr lang="en-US" smtClean="0">
                <a:solidFill>
                  <a:srgbClr val="C00000"/>
                </a:solidFill>
              </a:rPr>
              <a:t> </a:t>
            </a:r>
            <a:r>
              <a:rPr lang="en-US" smtClean="0"/>
              <a:t>(data moved) / (global memory bandwidth)</a:t>
            </a:r>
            <a:endParaRPr lang="en-US" smtClean="0">
              <a:solidFill>
                <a:srgbClr val="C00000"/>
              </a:solidFill>
            </a:endParaRPr>
          </a:p>
          <a:p>
            <a:pPr lvl="1"/>
            <a:r>
              <a:rPr lang="en-US" smtClean="0"/>
              <a:t>Compute speed limit (FLOP/s)</a:t>
            </a:r>
          </a:p>
          <a:p>
            <a:pPr lvl="2" indent="6350">
              <a:buFontTx/>
              <a:buNone/>
            </a:pPr>
            <a:r>
              <a:rPr lang="en-US" smtClean="0">
                <a:solidFill>
                  <a:srgbClr val="14A400"/>
                </a:solidFill>
              </a:rPr>
              <a:t>ASL </a:t>
            </a:r>
            <a:r>
              <a:rPr lang="en-US" smtClean="0"/>
              <a:t>= (</a:t>
            </a:r>
            <a:r>
              <a:rPr lang="en-US" smtClean="0">
                <a:solidFill>
                  <a:srgbClr val="3F3FFF"/>
                </a:solidFill>
              </a:rPr>
              <a:t>Algorithm FLOP Count</a:t>
            </a:r>
            <a:r>
              <a:rPr lang="en-US" smtClean="0"/>
              <a:t>) / </a:t>
            </a:r>
            <a:r>
              <a:rPr lang="en-US" smtClean="0">
                <a:solidFill>
                  <a:srgbClr val="C00000"/>
                </a:solidFill>
              </a:rPr>
              <a:t>T</a:t>
            </a:r>
            <a:endParaRPr lang="en-US" smtClean="0">
              <a:solidFill>
                <a:schemeClr val="tx1"/>
              </a:solidFill>
            </a:endParaRPr>
          </a:p>
          <a:p>
            <a:pPr lvl="1"/>
            <a:endParaRPr lang="en-US" smtClean="0"/>
          </a:p>
          <a:p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EE5AF0F0-C1D5-43E3-B1EC-D14BDFF5AF51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32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0963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Application Speed Limit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613400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dirty="0" smtClean="0"/>
              <a:t>786 GFLOP/s for the 399 operation subset </a:t>
            </a:r>
            <a:r>
              <a:rPr lang="en-US" sz="1600" dirty="0" smtClean="0"/>
              <a:t>(Tesla C1060 GPU)</a:t>
            </a:r>
          </a:p>
          <a:p>
            <a:pPr lvl="1">
              <a:defRPr/>
            </a:pPr>
            <a:r>
              <a:rPr lang="en-US" dirty="0" smtClean="0"/>
              <a:t>Because this computation has such a high </a:t>
            </a:r>
            <a:r>
              <a:rPr lang="en-US" dirty="0" smtClean="0">
                <a:solidFill>
                  <a:srgbClr val="C00000"/>
                </a:solidFill>
              </a:rPr>
              <a:t>operation-to-memory-fetch ratio (OMFR)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</a:rPr>
              <a:t> ~30:1</a:t>
            </a:r>
            <a:r>
              <a:rPr lang="en-US" dirty="0" smtClean="0"/>
              <a:t>, this “speed limit” is high </a:t>
            </a:r>
          </a:p>
          <a:p>
            <a:pPr lvl="1">
              <a:defRPr/>
            </a:pPr>
            <a:r>
              <a:rPr lang="en-US" dirty="0" smtClean="0"/>
              <a:t>This is higher than our achievable hardware peak, which means our performance might increase if the GPU had faster multiprocessors</a:t>
            </a:r>
          </a:p>
          <a:p>
            <a:pPr lvl="1">
              <a:defRPr/>
            </a:pPr>
            <a:r>
              <a:rPr lang="en-US" dirty="0" smtClean="0">
                <a:solidFill>
                  <a:srgbClr val="C00000"/>
                </a:solidFill>
              </a:rPr>
              <a:t>Suggests that our program is </a:t>
            </a:r>
            <a:r>
              <a:rPr lang="en-US" i="1" dirty="0" smtClean="0">
                <a:solidFill>
                  <a:srgbClr val="C00000"/>
                </a:solidFill>
              </a:rPr>
              <a:t>not</a:t>
            </a:r>
            <a:r>
              <a:rPr lang="en-US" dirty="0" smtClean="0">
                <a:solidFill>
                  <a:srgbClr val="C00000"/>
                </a:solidFill>
              </a:rPr>
              <a:t> memory bound</a:t>
            </a:r>
          </a:p>
          <a:p>
            <a:pPr>
              <a:defRPr/>
            </a:pPr>
            <a:r>
              <a:rPr lang="en-US" dirty="0" smtClean="0"/>
              <a:t>This peak can be calculated </a:t>
            </a:r>
            <a:r>
              <a:rPr lang="en-US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writing any code to find out if a particular computation is a good candidate for GPU acceleration</a:t>
            </a:r>
          </a:p>
          <a:p>
            <a:pPr lvl="1">
              <a:defRPr/>
            </a:pPr>
            <a:r>
              <a:rPr lang="en-US" dirty="0" smtClean="0"/>
              <a:t>Increment array example: 12.8 GFLOP/s = poor candidate</a:t>
            </a:r>
          </a:p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EE5AF0F0-C1D5-43E3-B1EC-D14BDFF5AF51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33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0963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Maxwell’s Equations</a:t>
            </a:r>
          </a:p>
        </p:txBody>
      </p:sp>
      <p:sp>
        <p:nvSpPr>
          <p:cNvPr id="5" name="Rectangle 26"/>
          <p:cNvSpPr txBox="1">
            <a:spLocks noChangeArrowheads="1"/>
          </p:cNvSpPr>
          <p:nvPr/>
        </p:nvSpPr>
        <p:spPr bwMode="auto">
          <a:xfrm>
            <a:off x="484095" y="3012142"/>
            <a:ext cx="8269940" cy="38458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1700" dirty="0" smtClean="0"/>
              <a:t>DO </a:t>
            </a:r>
            <a:r>
              <a:rPr lang="en-US" sz="1700" dirty="0"/>
              <a:t>k = 3, nz-2</a:t>
            </a:r>
          </a:p>
          <a:p>
            <a:pPr marL="0" indent="0">
              <a:buNone/>
            </a:pPr>
            <a:r>
              <a:rPr lang="en-US" sz="1700" dirty="0"/>
              <a:t>  DO j = 3, ny-2</a:t>
            </a:r>
          </a:p>
          <a:p>
            <a:pPr marL="0" indent="0">
              <a:buNone/>
            </a:pPr>
            <a:r>
              <a:rPr lang="en-US" sz="1700" dirty="0"/>
              <a:t>    DO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smtClean="0"/>
              <a:t>3, nx-2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   </a:t>
            </a:r>
            <a:r>
              <a:rPr lang="en-US" sz="1700" dirty="0" err="1" smtClean="0"/>
              <a:t>hx</a:t>
            </a:r>
            <a:r>
              <a:rPr lang="en-US" sz="1700" dirty="0" smtClean="0"/>
              <a:t>(</a:t>
            </a:r>
            <a:r>
              <a:rPr lang="en-US" sz="1700" dirty="0" err="1" smtClean="0"/>
              <a:t>i,j,k</a:t>
            </a:r>
            <a:r>
              <a:rPr lang="en-US" sz="1700" dirty="0"/>
              <a:t>) = da * </a:t>
            </a:r>
            <a:r>
              <a:rPr lang="en-US" sz="1700" dirty="0" err="1" smtClean="0"/>
              <a:t>hx</a:t>
            </a:r>
            <a:r>
              <a:rPr lang="en-US" sz="1700" dirty="0" smtClean="0"/>
              <a:t>(</a:t>
            </a:r>
            <a:r>
              <a:rPr lang="en-US" sz="1700" dirty="0" err="1" smtClean="0"/>
              <a:t>i,j,k</a:t>
            </a:r>
            <a:r>
              <a:rPr lang="en-US" sz="1700" dirty="0"/>
              <a:t>) + </a:t>
            </a:r>
            <a:r>
              <a:rPr lang="en-US" sz="1700" dirty="0" err="1" smtClean="0"/>
              <a:t>db</a:t>
            </a:r>
            <a:r>
              <a:rPr lang="en-US" sz="1700" dirty="0" smtClean="0"/>
              <a:t>  </a:t>
            </a:r>
            <a:r>
              <a:rPr lang="en-US" sz="1700" dirty="0"/>
              <a:t>* ( (</a:t>
            </a:r>
            <a:r>
              <a:rPr lang="en-US" sz="1700" dirty="0" err="1"/>
              <a:t>ez</a:t>
            </a:r>
            <a:r>
              <a:rPr lang="en-US" sz="1700" dirty="0"/>
              <a:t>(</a:t>
            </a:r>
            <a:r>
              <a:rPr lang="en-US" sz="1700" dirty="0" err="1"/>
              <a:t>i,j,k</a:t>
            </a:r>
            <a:r>
              <a:rPr lang="en-US" sz="1700" dirty="0"/>
              <a:t>)  </a:t>
            </a:r>
            <a:r>
              <a:rPr lang="en-US" sz="1700" dirty="0" smtClean="0"/>
              <a:t>     </a:t>
            </a:r>
            <a:r>
              <a:rPr lang="en-US" sz="1700" dirty="0"/>
              <a:t>- </a:t>
            </a:r>
            <a:r>
              <a:rPr lang="en-US" sz="1700" dirty="0" err="1"/>
              <a:t>ez</a:t>
            </a:r>
            <a:r>
              <a:rPr lang="en-US" sz="1700" dirty="0"/>
              <a:t>(i,j+1,k</a:t>
            </a:r>
            <a:r>
              <a:rPr lang="en-US" sz="1700" dirty="0" smtClean="0"/>
              <a:t>) ) </a:t>
            </a:r>
            <a:r>
              <a:rPr lang="en-US" sz="1700" dirty="0"/>
              <a:t>* deny</a:t>
            </a:r>
          </a:p>
          <a:p>
            <a:pPr marL="0" indent="0">
              <a:buNone/>
            </a:pPr>
            <a:r>
              <a:rPr lang="en-US" sz="1700" dirty="0"/>
              <a:t>               </a:t>
            </a:r>
            <a:r>
              <a:rPr lang="en-US" sz="1700" dirty="0" smtClean="0"/>
              <a:t>                                        </a:t>
            </a:r>
            <a:r>
              <a:rPr lang="en-US" sz="1700" dirty="0"/>
              <a:t>+ (</a:t>
            </a:r>
            <a:r>
              <a:rPr lang="en-US" sz="1700" dirty="0" err="1"/>
              <a:t>ey</a:t>
            </a:r>
            <a:r>
              <a:rPr lang="en-US" sz="1700" dirty="0"/>
              <a:t>(i,j,k+1</a:t>
            </a:r>
            <a:r>
              <a:rPr lang="en-US" sz="1700" dirty="0" smtClean="0"/>
              <a:t>)  </a:t>
            </a:r>
            <a:r>
              <a:rPr lang="en-US" sz="1700" dirty="0"/>
              <a:t>- </a:t>
            </a:r>
            <a:r>
              <a:rPr lang="en-US" sz="1700" dirty="0" err="1"/>
              <a:t>ey</a:t>
            </a:r>
            <a:r>
              <a:rPr lang="en-US" sz="1700" dirty="0"/>
              <a:t>(</a:t>
            </a:r>
            <a:r>
              <a:rPr lang="en-US" sz="1700" dirty="0" err="1"/>
              <a:t>i,j,k</a:t>
            </a:r>
            <a:r>
              <a:rPr lang="en-US" sz="1700" dirty="0"/>
              <a:t>) </a:t>
            </a:r>
            <a:r>
              <a:rPr lang="en-US" sz="1700" dirty="0" smtClean="0"/>
              <a:t>     </a:t>
            </a:r>
            <a:r>
              <a:rPr lang="en-US" sz="1700" dirty="0"/>
              <a:t>) * </a:t>
            </a:r>
            <a:r>
              <a:rPr lang="en-US" sz="1700" dirty="0" err="1"/>
              <a:t>denz</a:t>
            </a:r>
            <a:r>
              <a:rPr lang="en-US" sz="1700" dirty="0"/>
              <a:t> 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r>
              <a:rPr lang="en-US" sz="1700" dirty="0" smtClean="0"/>
              <a:t>      </a:t>
            </a:r>
            <a:r>
              <a:rPr lang="en-US" sz="1700" dirty="0" err="1" smtClean="0"/>
              <a:t>hy</a:t>
            </a:r>
            <a:r>
              <a:rPr lang="en-US" sz="1700" dirty="0" smtClean="0"/>
              <a:t>(</a:t>
            </a:r>
            <a:r>
              <a:rPr lang="en-US" sz="1700" dirty="0" err="1" smtClean="0"/>
              <a:t>i,j,k</a:t>
            </a:r>
            <a:r>
              <a:rPr lang="en-US" sz="1700" dirty="0"/>
              <a:t>) = da * </a:t>
            </a:r>
            <a:r>
              <a:rPr lang="en-US" sz="1700" dirty="0" err="1"/>
              <a:t>hy</a:t>
            </a:r>
            <a:r>
              <a:rPr lang="en-US" sz="1700" dirty="0"/>
              <a:t>(</a:t>
            </a:r>
            <a:r>
              <a:rPr lang="en-US" sz="1700" dirty="0" err="1"/>
              <a:t>i,j,k</a:t>
            </a:r>
            <a:r>
              <a:rPr lang="en-US" sz="1700" dirty="0"/>
              <a:t>) + </a:t>
            </a:r>
            <a:r>
              <a:rPr lang="en-US" sz="1700" dirty="0" err="1" smtClean="0"/>
              <a:t>db</a:t>
            </a:r>
            <a:r>
              <a:rPr lang="en-US" sz="1700" dirty="0" smtClean="0"/>
              <a:t>  * </a:t>
            </a:r>
            <a:r>
              <a:rPr lang="en-US" sz="1700" dirty="0"/>
              <a:t>( (</a:t>
            </a:r>
            <a:r>
              <a:rPr lang="en-US" sz="1700" dirty="0" err="1"/>
              <a:t>ez</a:t>
            </a:r>
            <a:r>
              <a:rPr lang="en-US" sz="1700" dirty="0"/>
              <a:t>(i+1,j,k) </a:t>
            </a:r>
            <a:r>
              <a:rPr lang="en-US" sz="1700" dirty="0" smtClean="0"/>
              <a:t>  - </a:t>
            </a:r>
            <a:r>
              <a:rPr lang="en-US" sz="1700" dirty="0" err="1"/>
              <a:t>ez</a:t>
            </a:r>
            <a:r>
              <a:rPr lang="en-US" sz="1700" dirty="0"/>
              <a:t>(</a:t>
            </a:r>
            <a:r>
              <a:rPr lang="en-US" sz="1700" dirty="0" err="1"/>
              <a:t>i,j,k</a:t>
            </a:r>
            <a:r>
              <a:rPr lang="en-US" sz="1700" dirty="0"/>
              <a:t>) </a:t>
            </a:r>
            <a:r>
              <a:rPr lang="en-US" sz="1700" dirty="0" smtClean="0"/>
              <a:t>    </a:t>
            </a:r>
            <a:r>
              <a:rPr lang="en-US" sz="1700" dirty="0"/>
              <a:t>) * </a:t>
            </a:r>
            <a:r>
              <a:rPr lang="en-US" sz="1700" dirty="0" err="1"/>
              <a:t>denx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                                                      + </a:t>
            </a:r>
            <a:r>
              <a:rPr lang="en-US" sz="1700" dirty="0"/>
              <a:t>(ex(</a:t>
            </a:r>
            <a:r>
              <a:rPr lang="en-US" sz="1700" dirty="0" err="1"/>
              <a:t>i,j,k</a:t>
            </a:r>
            <a:r>
              <a:rPr lang="en-US" sz="1700" dirty="0"/>
              <a:t>)  </a:t>
            </a:r>
            <a:r>
              <a:rPr lang="en-US" sz="1700" dirty="0" smtClean="0"/>
              <a:t>      </a:t>
            </a:r>
            <a:r>
              <a:rPr lang="en-US" sz="1700" dirty="0"/>
              <a:t>- ex(i,j,k+1</a:t>
            </a:r>
            <a:r>
              <a:rPr lang="en-US" sz="1700" dirty="0" smtClean="0"/>
              <a:t>) ) </a:t>
            </a:r>
            <a:r>
              <a:rPr lang="en-US" sz="1700" dirty="0"/>
              <a:t>* </a:t>
            </a:r>
            <a:r>
              <a:rPr lang="en-US" sz="1700" dirty="0" err="1"/>
              <a:t>denz</a:t>
            </a:r>
            <a:r>
              <a:rPr lang="en-US" sz="1700" dirty="0"/>
              <a:t> )</a:t>
            </a:r>
          </a:p>
          <a:p>
            <a:pPr marL="0" indent="0">
              <a:buNone/>
            </a:pPr>
            <a:r>
              <a:rPr lang="en-US" sz="1700" dirty="0" smtClean="0"/>
              <a:t>      </a:t>
            </a:r>
            <a:r>
              <a:rPr lang="en-US" sz="1700" dirty="0" err="1" smtClean="0"/>
              <a:t>hz</a:t>
            </a:r>
            <a:r>
              <a:rPr lang="en-US" sz="1700" dirty="0" smtClean="0"/>
              <a:t>(</a:t>
            </a:r>
            <a:r>
              <a:rPr lang="en-US" sz="1700" dirty="0" err="1" smtClean="0"/>
              <a:t>i,j,k</a:t>
            </a:r>
            <a:r>
              <a:rPr lang="en-US" sz="1700" dirty="0"/>
              <a:t>) = da * </a:t>
            </a:r>
            <a:r>
              <a:rPr lang="en-US" sz="1700" dirty="0" err="1"/>
              <a:t>hz</a:t>
            </a:r>
            <a:r>
              <a:rPr lang="en-US" sz="1700" dirty="0"/>
              <a:t>(</a:t>
            </a:r>
            <a:r>
              <a:rPr lang="en-US" sz="1700" dirty="0" err="1"/>
              <a:t>i,j,k</a:t>
            </a:r>
            <a:r>
              <a:rPr lang="en-US" sz="1700" dirty="0"/>
              <a:t>) + </a:t>
            </a:r>
            <a:r>
              <a:rPr lang="en-US" sz="1700" dirty="0" err="1" smtClean="0"/>
              <a:t>db</a:t>
            </a:r>
            <a:r>
              <a:rPr lang="en-US" sz="1700" dirty="0" smtClean="0"/>
              <a:t>  * </a:t>
            </a:r>
            <a:r>
              <a:rPr lang="en-US" sz="1700" dirty="0"/>
              <a:t>( (</a:t>
            </a:r>
            <a:r>
              <a:rPr lang="en-US" sz="1700" dirty="0" err="1"/>
              <a:t>ey</a:t>
            </a:r>
            <a:r>
              <a:rPr lang="en-US" sz="1700" dirty="0"/>
              <a:t>(</a:t>
            </a:r>
            <a:r>
              <a:rPr lang="en-US" sz="1700" dirty="0" err="1"/>
              <a:t>i,j,k</a:t>
            </a:r>
            <a:r>
              <a:rPr lang="en-US" sz="1700" dirty="0"/>
              <a:t>)   </a:t>
            </a:r>
            <a:r>
              <a:rPr lang="en-US" sz="1700" dirty="0" smtClean="0"/>
              <a:t>     - </a:t>
            </a:r>
            <a:r>
              <a:rPr lang="en-US" sz="1700" dirty="0" err="1" smtClean="0"/>
              <a:t>ey</a:t>
            </a:r>
            <a:r>
              <a:rPr lang="en-US" sz="1700" dirty="0" smtClean="0"/>
              <a:t>(i+1,j,k) ) </a:t>
            </a:r>
            <a:r>
              <a:rPr lang="en-US" sz="1700" dirty="0"/>
              <a:t>* </a:t>
            </a:r>
            <a:r>
              <a:rPr lang="en-US" sz="1700" dirty="0" err="1"/>
              <a:t>denx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                                                      + </a:t>
            </a:r>
            <a:r>
              <a:rPr lang="en-US" sz="1700" dirty="0"/>
              <a:t>(ex(i,j+1,k) - ex(</a:t>
            </a:r>
            <a:r>
              <a:rPr lang="en-US" sz="1700" dirty="0" err="1"/>
              <a:t>i,j,k</a:t>
            </a:r>
            <a:r>
              <a:rPr lang="en-US" sz="1700" dirty="0"/>
              <a:t>)  ) * deny )</a:t>
            </a:r>
            <a:endParaRPr lang="en-US" sz="1700" dirty="0" smtClean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1700" dirty="0" smtClean="0">
                <a:solidFill>
                  <a:schemeClr val="tx1"/>
                </a:solidFill>
              </a:rPr>
              <a:t>…</a:t>
            </a:r>
          </a:p>
          <a:p>
            <a:pPr marL="0" indent="0">
              <a:buNone/>
            </a:pPr>
            <a:r>
              <a:rPr lang="en-US" sz="1700" dirty="0" smtClean="0">
                <a:solidFill>
                  <a:schemeClr val="tx1"/>
                </a:solidFill>
              </a:rPr>
              <a:t>!! Three loops for ex, </a:t>
            </a:r>
            <a:r>
              <a:rPr lang="en-US" sz="1700" dirty="0" err="1" smtClean="0">
                <a:solidFill>
                  <a:schemeClr val="tx1"/>
                </a:solidFill>
              </a:rPr>
              <a:t>ey</a:t>
            </a:r>
            <a:r>
              <a:rPr lang="en-US" sz="1700" dirty="0" smtClean="0">
                <a:solidFill>
                  <a:schemeClr val="tx1"/>
                </a:solidFill>
              </a:rPr>
              <a:t>, </a:t>
            </a:r>
            <a:r>
              <a:rPr lang="en-US" sz="1700" dirty="0" err="1" smtClean="0">
                <a:solidFill>
                  <a:schemeClr val="tx1"/>
                </a:solidFill>
              </a:rPr>
              <a:t>ez</a:t>
            </a:r>
            <a:endParaRPr lang="en-US" sz="17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664" y="1398505"/>
            <a:ext cx="646588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083" y="2173200"/>
            <a:ext cx="586105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01841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EE5AF0F0-C1D5-43E3-B1EC-D14BDFF5AF51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34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0963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Maxwell’s Equations - Results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68942" y="1358153"/>
          <a:ext cx="8619564" cy="5257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192614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EE5AF0F0-C1D5-43E3-B1EC-D14BDFF5AF51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0963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Evaluating Results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613400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dirty="0" smtClean="0"/>
              <a:t>Observed top speed – </a:t>
            </a:r>
            <a:r>
              <a:rPr lang="en-US" dirty="0" smtClean="0">
                <a:solidFill>
                  <a:srgbClr val="C00000"/>
                </a:solidFill>
              </a:rPr>
              <a:t>32.1 GFLOP/s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/>
              <a:t>Achievable hardware peak – 311 GFLOP/s (unchanged)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rgbClr val="000080"/>
                </a:solidFill>
              </a:rPr>
              <a:t>OMFR</a:t>
            </a:r>
            <a:r>
              <a:rPr lang="en-US" dirty="0" smtClean="0"/>
              <a:t> (operation-to-memory-fetch-ratio) – </a:t>
            </a:r>
            <a:r>
              <a:rPr lang="en-US" dirty="0" smtClean="0">
                <a:solidFill>
                  <a:srgbClr val="000080"/>
                </a:solidFill>
              </a:rPr>
              <a:t>2.67:1</a:t>
            </a:r>
            <a:endParaRPr lang="en-US" dirty="0">
              <a:solidFill>
                <a:srgbClr val="000080"/>
              </a:solidFill>
            </a:endParaRPr>
          </a:p>
          <a:p>
            <a:pPr marL="742950" lvl="2" indent="-342900">
              <a:defRPr/>
            </a:pPr>
            <a:r>
              <a:rPr lang="en-US" dirty="0"/>
              <a:t>v</a:t>
            </a:r>
            <a:r>
              <a:rPr lang="en-US" dirty="0" smtClean="0"/>
              <a:t>s. 30:1</a:t>
            </a:r>
            <a:r>
              <a:rPr lang="en-US" dirty="0"/>
              <a:t> </a:t>
            </a:r>
            <a:r>
              <a:rPr lang="en-US" dirty="0" smtClean="0"/>
              <a:t>for the weather calculations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rgbClr val="14A400"/>
                </a:solidFill>
              </a:rPr>
              <a:t>ASL</a:t>
            </a:r>
            <a:r>
              <a:rPr lang="en-US" dirty="0" smtClean="0"/>
              <a:t> (application speed limit) – </a:t>
            </a:r>
            <a:r>
              <a:rPr lang="en-US" dirty="0" smtClean="0">
                <a:solidFill>
                  <a:srgbClr val="14A400"/>
                </a:solidFill>
              </a:rPr>
              <a:t>68.6 GFLOP/s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The ASL is </a:t>
            </a:r>
            <a:r>
              <a:rPr lang="en-US" i="1" dirty="0" smtClean="0">
                <a:solidFill>
                  <a:schemeClr val="tx1"/>
                </a:solidFill>
              </a:rPr>
              <a:t>less than </a:t>
            </a:r>
            <a:r>
              <a:rPr lang="en-US" dirty="0" smtClean="0">
                <a:solidFill>
                  <a:schemeClr val="tx1"/>
                </a:solidFill>
              </a:rPr>
              <a:t>the achievable hardware peak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Achieved 47% of the ASL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rgbClr val="000080"/>
                </a:solidFill>
              </a:rPr>
              <a:t>OMFR</a:t>
            </a:r>
            <a:r>
              <a:rPr lang="en-US" dirty="0">
                <a:solidFill>
                  <a:schemeClr val="tx1"/>
                </a:solidFill>
              </a:rPr>
              <a:t> (and thus, the </a:t>
            </a:r>
            <a:r>
              <a:rPr lang="en-US" dirty="0">
                <a:solidFill>
                  <a:srgbClr val="14A400"/>
                </a:solidFill>
              </a:rPr>
              <a:t>ASL</a:t>
            </a:r>
            <a:r>
              <a:rPr lang="en-US" dirty="0">
                <a:solidFill>
                  <a:schemeClr val="tx1"/>
                </a:solidFill>
              </a:rPr>
              <a:t>) for this calculation is </a:t>
            </a:r>
            <a:r>
              <a:rPr lang="en-US" dirty="0" smtClean="0">
                <a:solidFill>
                  <a:schemeClr val="tx1"/>
                </a:solidFill>
              </a:rPr>
              <a:t>11.2 </a:t>
            </a:r>
            <a:r>
              <a:rPr lang="en-US" dirty="0">
                <a:solidFill>
                  <a:schemeClr val="tx1"/>
                </a:solidFill>
              </a:rPr>
              <a:t>times smaller than the </a:t>
            </a:r>
            <a:r>
              <a:rPr lang="en-US" dirty="0">
                <a:solidFill>
                  <a:srgbClr val="000080"/>
                </a:solidFill>
              </a:rPr>
              <a:t>OMFR</a:t>
            </a:r>
            <a:r>
              <a:rPr lang="en-US" dirty="0">
                <a:solidFill>
                  <a:schemeClr val="tx1"/>
                </a:solidFill>
              </a:rPr>
              <a:t> for the weather calculations, and it runs </a:t>
            </a:r>
            <a:r>
              <a:rPr lang="en-US" dirty="0" smtClean="0">
                <a:solidFill>
                  <a:schemeClr val="tx1"/>
                </a:solidFill>
              </a:rPr>
              <a:t>8 </a:t>
            </a:r>
            <a:r>
              <a:rPr lang="en-US" dirty="0">
                <a:solidFill>
                  <a:schemeClr val="tx1"/>
                </a:solidFill>
              </a:rPr>
              <a:t>times </a:t>
            </a:r>
            <a:r>
              <a:rPr lang="en-US" dirty="0" smtClean="0">
                <a:solidFill>
                  <a:schemeClr val="tx1"/>
                </a:solidFill>
              </a:rPr>
              <a:t>slower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This computation may be a reasonable candidate for GPU acceleration, but the speedup will be much greater for the weather calculations (due to their higher OMFR)</a:t>
            </a:r>
          </a:p>
          <a:p>
            <a:pPr marL="342900" lvl="1" indent="-342900">
              <a:buFontTx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52668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F484890B-E587-45D7-850B-179DF2C8125B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36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1987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Good Candidates for GPU Acceleration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038725"/>
          </a:xfrm>
        </p:spPr>
        <p:txBody>
          <a:bodyPr/>
          <a:lstStyle/>
          <a:p>
            <a:r>
              <a:rPr lang="en-US" dirty="0" smtClean="0"/>
              <a:t>Easily parallelizable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Same set of </a:t>
            </a:r>
            <a:r>
              <a:rPr lang="en-US" dirty="0" smtClean="0">
                <a:solidFill>
                  <a:srgbClr val="C00000"/>
                </a:solidFill>
              </a:rPr>
              <a:t>independent </a:t>
            </a:r>
            <a:r>
              <a:rPr lang="en-US" dirty="0" smtClean="0">
                <a:solidFill>
                  <a:schemeClr val="tx1"/>
                </a:solidFill>
              </a:rPr>
              <a:t>operations are performed on each element in a domain (SIMD)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These operations can execute in any order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Spatial locality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Individual operations require data that is nearby in the domain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Facilitates data reuse </a:t>
            </a:r>
          </a:p>
          <a:p>
            <a:r>
              <a:rPr lang="en-US" dirty="0" smtClean="0"/>
              <a:t>High operation-to-memory-fetch ratio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Calculate theoretical “speed limit” based on algorithm memory requirements and global memory bandwidth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EB22234C-53EE-4F51-AD1B-00CB175820E9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37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3011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Potential Future Work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038725"/>
          </a:xfrm>
        </p:spPr>
        <p:txBody>
          <a:bodyPr/>
          <a:lstStyle/>
          <a:p>
            <a:r>
              <a:rPr lang="en-US" dirty="0" smtClean="0"/>
              <a:t>Deal with the host-device memory transfer </a:t>
            </a:r>
            <a:r>
              <a:rPr lang="en-US" dirty="0" smtClean="0">
                <a:solidFill>
                  <a:srgbClr val="C00000"/>
                </a:solidFill>
              </a:rPr>
              <a:t>bottleneck</a:t>
            </a:r>
          </a:p>
          <a:p>
            <a:r>
              <a:rPr lang="en-US" dirty="0" smtClean="0"/>
              <a:t>Add other big time-step computations for weather computation </a:t>
            </a:r>
          </a:p>
          <a:p>
            <a:pPr lvl="1"/>
            <a:r>
              <a:rPr lang="en-US" dirty="0" smtClean="0"/>
              <a:t>Turbulence, </a:t>
            </a:r>
            <a:r>
              <a:rPr lang="en-US" dirty="0" err="1" smtClean="0"/>
              <a:t>coriolis</a:t>
            </a:r>
            <a:r>
              <a:rPr lang="en-US" dirty="0" smtClean="0"/>
              <a:t>, buoyancy</a:t>
            </a:r>
          </a:p>
          <a:p>
            <a:pPr lvl="1"/>
            <a:r>
              <a:rPr lang="en-US" dirty="0" smtClean="0"/>
              <a:t>Cloud physics </a:t>
            </a:r>
          </a:p>
          <a:p>
            <a:pPr lvl="1"/>
            <a:r>
              <a:rPr lang="en-US" dirty="0" smtClean="0"/>
              <a:t>Radiation</a:t>
            </a:r>
          </a:p>
          <a:p>
            <a:r>
              <a:rPr lang="en-US" dirty="0" smtClean="0"/>
              <a:t>Include small time-step</a:t>
            </a:r>
          </a:p>
          <a:p>
            <a:pPr lvl="1"/>
            <a:r>
              <a:rPr lang="en-US" dirty="0" smtClean="0"/>
              <a:t>Texture/interpolators for the pressure gradient</a:t>
            </a:r>
          </a:p>
          <a:p>
            <a:r>
              <a:rPr lang="en-US" dirty="0" smtClean="0"/>
              <a:t>Parallel version (MPI)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902C624-00C7-48D0-A7CC-34459843AB2A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38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44035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Resources for Learning CUDA</a:t>
            </a:r>
          </a:p>
        </p:txBody>
      </p:sp>
      <p:sp>
        <p:nvSpPr>
          <p:cNvPr id="30724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038725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sz="2800" i="1" dirty="0" smtClean="0">
                <a:solidFill>
                  <a:schemeClr val="tx1"/>
                </a:solidFill>
                <a:ea typeface="+mn-ea"/>
                <a:cs typeface="+mn-cs"/>
              </a:rPr>
              <a:t>Programming Massively Parallel Processors: A Hands-On Approach </a:t>
            </a: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by Kirk and </a:t>
            </a:r>
            <a:r>
              <a:rPr lang="en-US" sz="2800" dirty="0" err="1" smtClean="0">
                <a:solidFill>
                  <a:schemeClr val="tx1"/>
                </a:solidFill>
                <a:ea typeface="+mn-ea"/>
                <a:cs typeface="+mn-cs"/>
              </a:rPr>
              <a:t>Hwu</a:t>
            </a:r>
            <a:endParaRPr lang="en-US" sz="2800" dirty="0">
              <a:solidFill>
                <a:schemeClr val="tx1"/>
              </a:solidFill>
              <a:ea typeface="+mn-ea"/>
              <a:cs typeface="+mn-cs"/>
            </a:endParaRPr>
          </a:p>
          <a:p>
            <a:pPr marL="744538" lvl="1" indent="-342900">
              <a:defRPr/>
            </a:pP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On Books 24x7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Online lecture slides and audio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ECE 498 AL (Univ. of Illinois)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NVIDIA CUDA Programming Guide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Portland Group CUDA Fortran Programming Guide and Reference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Forums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Portland group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NVIDIA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 flipV="1">
            <a:off x="533400" y="609600"/>
            <a:ext cx="8077200" cy="74613"/>
          </a:xfrm>
          <a:prstGeom prst="rect">
            <a:avLst/>
          </a:prstGeom>
          <a:gradFill rotWithShape="0">
            <a:gsLst>
              <a:gs pos="0">
                <a:srgbClr val="2F2FFF"/>
              </a:gs>
              <a:gs pos="50000">
                <a:srgbClr val="000080"/>
              </a:gs>
              <a:gs pos="100000">
                <a:srgbClr val="2F2FFF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2357438"/>
            <a:ext cx="5238750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Rectangle 4"/>
          <p:cNvSpPr>
            <a:spLocks noChangeArrowheads="1"/>
          </p:cNvSpPr>
          <p:nvPr/>
        </p:nvSpPr>
        <p:spPr bwMode="auto">
          <a:xfrm flipV="1">
            <a:off x="533400" y="6172200"/>
            <a:ext cx="8077200" cy="76200"/>
          </a:xfrm>
          <a:prstGeom prst="rect">
            <a:avLst/>
          </a:prstGeom>
          <a:gradFill rotWithShape="0">
            <a:gsLst>
              <a:gs pos="0">
                <a:srgbClr val="2F2FFF"/>
              </a:gs>
              <a:gs pos="50000">
                <a:srgbClr val="000080"/>
              </a:gs>
              <a:gs pos="100000">
                <a:srgbClr val="2F2FFF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600450" y="119063"/>
            <a:ext cx="1916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000" b="1" i="1">
                <a:latin typeface="Times New Roman" pitchFamily="18" charset="0"/>
              </a:rPr>
              <a:t>TEAM TINKER</a:t>
            </a:r>
          </a:p>
        </p:txBody>
      </p:sp>
      <p:pic>
        <p:nvPicPr>
          <p:cNvPr id="45062" name="Picture 6" descr="OC-ALCStyliz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838200"/>
            <a:ext cx="16129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r>
              <a:rPr lang="en-US" sz="4000" smtClean="0">
                <a:solidFill>
                  <a:schemeClr val="tx1"/>
                </a:solidFill>
              </a:rPr>
              <a:t>Weather Model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371600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U,V,W represent winds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Theta      represents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>
                <a:solidFill>
                  <a:schemeClr val="tx1"/>
                </a:solidFill>
              </a:rPr>
              <a:t>      temperature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        represents pressure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T – Time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X – east west direction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Y – north south direction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Z – vertical direction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Turb – turbulence terms (what can’t be measured/predicted)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S – Source terms, condensation, evaporation, heating, cooling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D – numerical smoothing 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f – Coriolis force (earth’s rotation)</a:t>
            </a:r>
          </a:p>
          <a:p>
            <a:pPr>
              <a:lnSpc>
                <a:spcPct val="80000"/>
              </a:lnSpc>
            </a:pPr>
            <a:endParaRPr lang="en-US" sz="18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1800" smtClean="0"/>
          </a:p>
        </p:txBody>
      </p:sp>
      <p:graphicFrame>
        <p:nvGraphicFramePr>
          <p:cNvPr id="14340" name="Object 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484938" y="2495550"/>
          <a:ext cx="131762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26" name="Equation" r:id="rId4" imgW="139579" imgH="177646" progId="Equation.3">
                  <p:embed/>
                </p:oleObj>
              </mc:Choice>
              <mc:Fallback>
                <p:oleObj name="Equation" r:id="rId4" imgW="139579" imgH="177646" progId="Equation.3">
                  <p:embed/>
                  <p:pic>
                    <p:nvPicPr>
                      <p:cNvPr id="0" name="Picture 16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2495550"/>
                        <a:ext cx="131762" cy="18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2" name="Object 3"/>
          <p:cNvGraphicFramePr>
            <a:graphicFrameLocks noChangeAspect="1"/>
          </p:cNvGraphicFramePr>
          <p:nvPr/>
        </p:nvGraphicFramePr>
        <p:xfrm>
          <a:off x="3632200" y="1663700"/>
          <a:ext cx="54864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27" name="Equation" r:id="rId6" imgW="3632200" imgH="419100" progId="Equation.3">
                  <p:embed/>
                </p:oleObj>
              </mc:Choice>
              <mc:Fallback>
                <p:oleObj name="Equation" r:id="rId6" imgW="3632200" imgH="419100" progId="Equation.3">
                  <p:embed/>
                  <p:pic>
                    <p:nvPicPr>
                      <p:cNvPr id="0" name="Picture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1663700"/>
                        <a:ext cx="548640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0" y="1295400"/>
            <a:ext cx="9144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4344" name="Object 4"/>
          <p:cNvGraphicFramePr>
            <a:graphicFrameLocks noChangeAspect="1"/>
          </p:cNvGraphicFramePr>
          <p:nvPr/>
        </p:nvGraphicFramePr>
        <p:xfrm>
          <a:off x="3657600" y="2590800"/>
          <a:ext cx="5181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28" name="Equation" r:id="rId8" imgW="3225800" imgH="419100" progId="Equation.3">
                  <p:embed/>
                </p:oleObj>
              </mc:Choice>
              <mc:Fallback>
                <p:oleObj name="Equation" r:id="rId8" imgW="3225800" imgH="419100" progId="Equation.3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590800"/>
                        <a:ext cx="51816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5"/>
          <p:cNvGraphicFramePr>
            <a:graphicFrameLocks noChangeAspect="1"/>
          </p:cNvGraphicFramePr>
          <p:nvPr/>
        </p:nvGraphicFramePr>
        <p:xfrm>
          <a:off x="3733800" y="3429000"/>
          <a:ext cx="54102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29" name="Equation" r:id="rId10" imgW="3848100" imgH="419100" progId="Equation.3">
                  <p:embed/>
                </p:oleObj>
              </mc:Choice>
              <mc:Fallback>
                <p:oleObj name="Equation" r:id="rId10" imgW="3848100" imgH="419100" progId="Equation.3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429000"/>
                        <a:ext cx="5410200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6"/>
          <p:cNvGraphicFramePr>
            <a:graphicFrameLocks noChangeAspect="1"/>
          </p:cNvGraphicFramePr>
          <p:nvPr/>
        </p:nvGraphicFramePr>
        <p:xfrm>
          <a:off x="3702050" y="4114800"/>
          <a:ext cx="39624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30" name="Equation" r:id="rId12" imgW="2691232" imgH="418918" progId="Equation.3">
                  <p:embed/>
                </p:oleObj>
              </mc:Choice>
              <mc:Fallback>
                <p:oleObj name="Equation" r:id="rId12" imgW="2691232" imgH="418918" progId="Equation.3">
                  <p:embed/>
                  <p:pic>
                    <p:nvPicPr>
                      <p:cNvPr id="0" name="Picture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4114800"/>
                        <a:ext cx="396240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7"/>
          <p:cNvGraphicFramePr>
            <a:graphicFrameLocks noChangeAspect="1"/>
          </p:cNvGraphicFramePr>
          <p:nvPr/>
        </p:nvGraphicFramePr>
        <p:xfrm>
          <a:off x="3692525" y="4916488"/>
          <a:ext cx="53657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31" name="Equation" r:id="rId14" imgW="3822700" imgH="431800" progId="Equation.3">
                  <p:embed/>
                </p:oleObj>
              </mc:Choice>
              <mc:Fallback>
                <p:oleObj name="Equation" r:id="rId14" imgW="3822700" imgH="431800" progId="Equation.3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4916488"/>
                        <a:ext cx="53657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0" y="4687888"/>
            <a:ext cx="26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600">
              <a:cs typeface="Times New Roman" pitchFamily="18" charset="0"/>
            </a:endParaRPr>
          </a:p>
          <a:p>
            <a:r>
              <a:rPr lang="en-US" sz="1600">
                <a:cs typeface="Times New Roman" pitchFamily="18" charset="0"/>
              </a:rPr>
              <a:t>  </a:t>
            </a:r>
            <a:endParaRPr lang="en-US"/>
          </a:p>
        </p:txBody>
      </p:sp>
      <p:graphicFrame>
        <p:nvGraphicFramePr>
          <p:cNvPr id="14349" name="Object 8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87363" y="2505075"/>
          <a:ext cx="2762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32" name="Equation" r:id="rId16" imgW="139700" imgH="139700" progId="Equation.3">
                  <p:embed/>
                </p:oleObj>
              </mc:Choice>
              <mc:Fallback>
                <p:oleObj name="Equation" r:id="rId16" imgW="139700" imgH="139700" progId="Equation.3">
                  <p:embed/>
                  <p:pic>
                    <p:nvPicPr>
                      <p:cNvPr id="0" name="Picture 16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2505075"/>
                        <a:ext cx="27622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0" name="Object 9"/>
          <p:cNvGraphicFramePr>
            <a:graphicFrameLocks noChangeAspect="1"/>
          </p:cNvGraphicFramePr>
          <p:nvPr/>
        </p:nvGraphicFramePr>
        <p:xfrm>
          <a:off x="1066800" y="1905000"/>
          <a:ext cx="2397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33" name="Equation" r:id="rId18" imgW="139579" imgH="177646" progId="Equation.3">
                  <p:embed/>
                </p:oleObj>
              </mc:Choice>
              <mc:Fallback>
                <p:oleObj name="Equation" r:id="rId18" imgW="139579" imgH="177646" progId="Equation.3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05000"/>
                        <a:ext cx="23971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Oval 32"/>
          <p:cNvSpPr>
            <a:spLocks noChangeArrowheads="1"/>
          </p:cNvSpPr>
          <p:nvPr/>
        </p:nvSpPr>
        <p:spPr bwMode="auto">
          <a:xfrm>
            <a:off x="7086600" y="3429000"/>
            <a:ext cx="547688" cy="533400"/>
          </a:xfrm>
          <a:prstGeom prst="ellipse">
            <a:avLst/>
          </a:prstGeom>
          <a:noFill/>
          <a:ln w="317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Box 1"/>
          <p:cNvSpPr txBox="1">
            <a:spLocks noChangeArrowheads="1"/>
          </p:cNvSpPr>
          <p:nvPr/>
        </p:nvSpPr>
        <p:spPr bwMode="auto">
          <a:xfrm>
            <a:off x="4244975" y="1165225"/>
            <a:ext cx="3625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Navier Stokes Equations</a:t>
            </a:r>
          </a:p>
        </p:txBody>
      </p:sp>
      <p:sp>
        <p:nvSpPr>
          <p:cNvPr id="14353" name="TextBox 23"/>
          <p:cNvSpPr txBox="1">
            <a:spLocks noChangeArrowheads="1"/>
          </p:cNvSpPr>
          <p:nvPr/>
        </p:nvSpPr>
        <p:spPr bwMode="auto">
          <a:xfrm>
            <a:off x="153988" y="6118225"/>
            <a:ext cx="8880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Others variables include soil, cloud and precipitation processes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F3E12347-5EE4-4302-8EC8-94988EAB5196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5363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Past Optimization Attempts</a:t>
            </a:r>
          </a:p>
        </p:txBody>
      </p:sp>
      <p:sp>
        <p:nvSpPr>
          <p:cNvPr id="15364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157288"/>
            <a:ext cx="8718550" cy="5434012"/>
          </a:xfrm>
        </p:spPr>
        <p:txBody>
          <a:bodyPr/>
          <a:lstStyle/>
          <a:p>
            <a:r>
              <a:rPr lang="en-US" dirty="0" smtClean="0"/>
              <a:t>Vector processors:  50-90% peak – fast memory</a:t>
            </a:r>
          </a:p>
          <a:p>
            <a:pPr lvl="1"/>
            <a:r>
              <a:rPr lang="en-US" dirty="0" smtClean="0"/>
              <a:t>Loop Merging – removing </a:t>
            </a:r>
            <a:r>
              <a:rPr lang="en-US" dirty="0"/>
              <a:t>operators from the code </a:t>
            </a:r>
          </a:p>
          <a:p>
            <a:pPr lvl="1"/>
            <a:r>
              <a:rPr lang="en-US" dirty="0" smtClean="0"/>
              <a:t>Loop Fusion – helps the compiler </a:t>
            </a:r>
            <a:r>
              <a:rPr lang="en-US" dirty="0" err="1" smtClean="0"/>
              <a:t>vectorize</a:t>
            </a:r>
            <a:r>
              <a:rPr lang="en-US" dirty="0" smtClean="0"/>
              <a:t> code</a:t>
            </a:r>
          </a:p>
          <a:p>
            <a:r>
              <a:rPr lang="en-US" dirty="0" smtClean="0"/>
              <a:t>Scalar:  10-60% peak – memory bound</a:t>
            </a:r>
          </a:p>
          <a:p>
            <a:pPr lvl="1"/>
            <a:r>
              <a:rPr lang="en-US" dirty="0" smtClean="0"/>
              <a:t>Loop Merging – reduces number of loads and stores</a:t>
            </a:r>
          </a:p>
          <a:p>
            <a:pPr lvl="1"/>
            <a:r>
              <a:rPr lang="en-US" dirty="0" err="1" smtClean="0"/>
              <a:t>Supernoding</a:t>
            </a:r>
            <a:r>
              <a:rPr lang="en-US" dirty="0" smtClean="0"/>
              <a:t>/Tiling</a:t>
            </a:r>
          </a:p>
          <a:p>
            <a:pPr lvl="2"/>
            <a:r>
              <a:rPr lang="en-US" dirty="0" smtClean="0"/>
              <a:t>Data/cache reuse</a:t>
            </a:r>
          </a:p>
          <a:p>
            <a:pPr lvl="3"/>
            <a:r>
              <a:rPr lang="en-US" dirty="0" smtClean="0"/>
              <a:t>Rearrange computations for maximum data reuse</a:t>
            </a:r>
          </a:p>
          <a:p>
            <a:r>
              <a:rPr lang="en-US" dirty="0" smtClean="0"/>
              <a:t>References: </a:t>
            </a:r>
          </a:p>
          <a:p>
            <a:pPr lvl="1"/>
            <a:r>
              <a:rPr lang="en-US" dirty="0" smtClean="0"/>
              <a:t>OSCER Symposium (Weber: 2005,2006,2008)</a:t>
            </a:r>
          </a:p>
          <a:p>
            <a:pPr lvl="1"/>
            <a:r>
              <a:rPr lang="en-US" dirty="0" smtClean="0"/>
              <a:t>Linux Cluster Institute (Weber and </a:t>
            </a:r>
            <a:r>
              <a:rPr lang="en-US" dirty="0" err="1" smtClean="0"/>
              <a:t>Neeman</a:t>
            </a:r>
            <a:r>
              <a:rPr lang="en-US" dirty="0" smtClean="0"/>
              <a:t>: 2006)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610002EC-6938-416F-B41C-E56E72A074B2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6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6387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Past CPU Results</a:t>
            </a:r>
          </a:p>
        </p:txBody>
      </p:sp>
      <p:graphicFrame>
        <p:nvGraphicFramePr>
          <p:cNvPr id="16388" name="Object 1"/>
          <p:cNvGraphicFramePr>
            <a:graphicFrameLocks noChangeAspect="1"/>
          </p:cNvGraphicFramePr>
          <p:nvPr/>
        </p:nvGraphicFramePr>
        <p:xfrm>
          <a:off x="207963" y="1393825"/>
          <a:ext cx="8728075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3" name="Chart" r:id="rId4" imgW="6095872" imgH="3695597" progId="Excel.Sheet.8">
                  <p:embed/>
                </p:oleObj>
              </mc:Choice>
              <mc:Fallback>
                <p:oleObj name="Chart" r:id="rId4" imgW="6095872" imgH="3695597" progId="Excel.Sheet.8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1393825"/>
                        <a:ext cx="8728075" cy="52959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C072B2B4-D62B-4478-AEE8-5D336E6A55FC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7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7411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2895537"/>
            <a:ext cx="7205662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GPU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941642" y="5364417"/>
            <a:ext cx="72056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(graphics processing unit)</a:t>
            </a:r>
          </a:p>
        </p:txBody>
      </p:sp>
    </p:spTree>
    <p:extLst>
      <p:ext uri="{BB962C8B-B14F-4D97-AF65-F5344CB8AC3E}">
        <p14:creationId xmlns:p14="http://schemas.microsoft.com/office/powerpoint/2010/main" val="320711282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BAB386EE-AAD4-44F7-8172-7C50EA9B9491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8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8435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NVIDIA Tesla C1060 GPU</a:t>
            </a:r>
          </a:p>
        </p:txBody>
      </p:sp>
      <p:sp>
        <p:nvSpPr>
          <p:cNvPr id="1843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435100"/>
            <a:ext cx="8639175" cy="5038725"/>
          </a:xfrm>
        </p:spPr>
        <p:txBody>
          <a:bodyPr/>
          <a:lstStyle/>
          <a:p>
            <a:r>
              <a:rPr lang="en-US" dirty="0" smtClean="0"/>
              <a:t>Tesla C1060 GPU has 240 cores</a:t>
            </a:r>
          </a:p>
          <a:p>
            <a:r>
              <a:rPr lang="en-US" dirty="0" smtClean="0"/>
              <a:t>30 Multiprocessors (MP)</a:t>
            </a:r>
          </a:p>
          <a:p>
            <a:pPr lvl="1"/>
            <a:r>
              <a:rPr lang="en-US" dirty="0" smtClean="0"/>
              <a:t>8 cores each </a:t>
            </a:r>
          </a:p>
          <a:p>
            <a:r>
              <a:rPr lang="en-US" dirty="0" smtClean="0"/>
              <a:t>Registers on each MP</a:t>
            </a:r>
          </a:p>
          <a:p>
            <a:pPr lvl="1"/>
            <a:r>
              <a:rPr lang="en-US" dirty="0" smtClean="0"/>
              <a:t>Accessible to all 8 cores</a:t>
            </a:r>
          </a:p>
          <a:p>
            <a:endParaRPr lang="en-US" dirty="0" smtClean="0"/>
          </a:p>
          <a:p>
            <a:r>
              <a:rPr lang="en-US" dirty="0" smtClean="0"/>
              <a:t>Goal: Utilize all GPU cores</a:t>
            </a:r>
          </a:p>
          <a:p>
            <a:pPr lvl="1"/>
            <a:r>
              <a:rPr lang="en-US" dirty="0" smtClean="0"/>
              <a:t>&gt;80% core utilization on loops</a:t>
            </a:r>
          </a:p>
        </p:txBody>
      </p:sp>
      <p:pic>
        <p:nvPicPr>
          <p:cNvPr id="18437" name="Picture 4" descr="cpu_transistor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313" y="2143125"/>
            <a:ext cx="24161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5" descr="gpu_transistors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294188"/>
            <a:ext cx="2286000" cy="195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C072B2B4-D62B-4478-AEE8-5D336E6A55FC}" type="slidenum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9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17411" name="Rectangle 12"/>
          <p:cNvSpPr>
            <a:spLocks noGrp="1" noChangeArrowheads="1"/>
          </p:cNvSpPr>
          <p:nvPr>
            <p:ph type="title"/>
          </p:nvPr>
        </p:nvSpPr>
        <p:spPr>
          <a:xfrm>
            <a:off x="947738" y="188913"/>
            <a:ext cx="7205662" cy="8382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CPU - GPU Comparison</a:t>
            </a:r>
          </a:p>
        </p:txBody>
      </p:sp>
      <p:sp>
        <p:nvSpPr>
          <p:cNvPr id="20484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33363" y="1157288"/>
            <a:ext cx="8718550" cy="54340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Single core </a:t>
            </a:r>
            <a:r>
              <a:rPr lang="en-US" dirty="0" smtClean="0">
                <a:solidFill>
                  <a:srgbClr val="C00000"/>
                </a:solidFill>
              </a:rPr>
              <a:t>CPUs</a:t>
            </a:r>
            <a:r>
              <a:rPr lang="en-US" dirty="0" smtClean="0"/>
              <a:t> capable of ~</a:t>
            </a:r>
            <a:r>
              <a:rPr lang="en-US" dirty="0" smtClean="0">
                <a:solidFill>
                  <a:srgbClr val="C00000"/>
                </a:solidFill>
              </a:rPr>
              <a:t>10 GFLOP/s</a:t>
            </a:r>
          </a:p>
          <a:p>
            <a:pPr>
              <a:defRPr/>
            </a:pPr>
            <a:r>
              <a:rPr lang="en-US" dirty="0" smtClean="0"/>
              <a:t>Multicore capable of ~100’s GFLOP/s</a:t>
            </a:r>
          </a:p>
          <a:p>
            <a:pPr>
              <a:defRPr/>
            </a:pPr>
            <a:r>
              <a:rPr lang="en-US" dirty="0" smtClean="0"/>
              <a:t>But CPU memory bandwidth severely restricts real world performance of multicore CPUs for memory intensive applications</a:t>
            </a:r>
          </a:p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GPUs</a:t>
            </a:r>
            <a:r>
              <a:rPr lang="en-US" dirty="0" smtClean="0"/>
              <a:t> offer &gt; </a:t>
            </a:r>
            <a:r>
              <a:rPr lang="en-US" dirty="0" smtClean="0">
                <a:solidFill>
                  <a:srgbClr val="C00000"/>
                </a:solidFill>
              </a:rPr>
              <a:t>1 TFLOP/s </a:t>
            </a:r>
            <a:r>
              <a:rPr lang="en-US" dirty="0" smtClean="0"/>
              <a:t>potential</a:t>
            </a:r>
          </a:p>
          <a:p>
            <a:pPr>
              <a:defRPr/>
            </a:pPr>
            <a:r>
              <a:rPr lang="en-US" dirty="0" smtClean="0"/>
              <a:t>The coding style for GPGPUs is very different</a:t>
            </a:r>
          </a:p>
          <a:p>
            <a:pPr>
              <a:defRPr/>
            </a:pPr>
            <a:r>
              <a:rPr lang="en-US" dirty="0" smtClean="0"/>
              <a:t>“New language” (CUDA / </a:t>
            </a:r>
            <a:r>
              <a:rPr lang="en-US" dirty="0" err="1" smtClean="0"/>
              <a:t>OpenCL</a:t>
            </a:r>
            <a:r>
              <a:rPr lang="en-US" dirty="0" smtClean="0"/>
              <a:t>) needed for programming on GPU</a:t>
            </a:r>
          </a:p>
          <a:p>
            <a:pPr>
              <a:defRPr/>
            </a:pPr>
            <a:r>
              <a:rPr lang="en-US" dirty="0"/>
              <a:t>CUDA = Compute Unified Device Architecture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1_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E540B9A53DD1408F5AAEA46C50E4ED" ma:contentTypeVersion="0" ma:contentTypeDescription="Create a new document." ma:contentTypeScope="" ma:versionID="eb52b22199cfebefa2bb8c108912261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64D1AB-C563-4761-A321-8EC54927A4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B5EBCC-9076-4E4F-8F5B-65B9EB08E1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A7AD610-727B-4748-B3B8-AA6FC4A7B4FA}">
  <ds:schemaRefs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8312</TotalTime>
  <Words>2783</Words>
  <Application>Microsoft Office PowerPoint</Application>
  <PresentationFormat>On-screen Show (4:3)</PresentationFormat>
  <Paragraphs>526</Paragraphs>
  <Slides>39</Slides>
  <Notes>39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1_Default Design</vt:lpstr>
      <vt:lpstr>Equation</vt:lpstr>
      <vt:lpstr>Chart</vt:lpstr>
      <vt:lpstr>Accelerating Finite Difference Computations Using General Purpose GPU Computing  Date: 7 November 2012</vt:lpstr>
      <vt:lpstr>Background</vt:lpstr>
      <vt:lpstr>Outline</vt:lpstr>
      <vt:lpstr>Weather Model</vt:lpstr>
      <vt:lpstr>Past Optimization Attempts</vt:lpstr>
      <vt:lpstr>Past CPU Results</vt:lpstr>
      <vt:lpstr>The GPU</vt:lpstr>
      <vt:lpstr>NVIDIA Tesla C1060 GPU</vt:lpstr>
      <vt:lpstr>CPU - GPU Comparison</vt:lpstr>
      <vt:lpstr>Learning CUDA</vt:lpstr>
      <vt:lpstr>CUDA Threads</vt:lpstr>
      <vt:lpstr>GPU Memory Components</vt:lpstr>
      <vt:lpstr>General CUDA Program Format</vt:lpstr>
      <vt:lpstr>Simple CUDA example</vt:lpstr>
      <vt:lpstr>Simple CUDA Example</vt:lpstr>
      <vt:lpstr>Weather Model Equations</vt:lpstr>
      <vt:lpstr>Solving Weather Model Equations</vt:lpstr>
      <vt:lpstr>Stencil Data Requirements</vt:lpstr>
      <vt:lpstr>U Calculation – elements needed</vt:lpstr>
      <vt:lpstr>Global Memory Access (i-calculations only)</vt:lpstr>
      <vt:lpstr>Shared Memory Limitation</vt:lpstr>
      <vt:lpstr>Strategies for Performance</vt:lpstr>
      <vt:lpstr>Strategies for Performance</vt:lpstr>
      <vt:lpstr>Data Reuse Through Looping</vt:lpstr>
      <vt:lpstr>Data Reuse: Looping + Shared Registers</vt:lpstr>
      <vt:lpstr>Other Strategies for Performance</vt:lpstr>
      <vt:lpstr>Strategies for Performance</vt:lpstr>
      <vt:lpstr>Weather Computation - Results</vt:lpstr>
      <vt:lpstr>Host-Device Data Transfer </vt:lpstr>
      <vt:lpstr>Evaluating Results</vt:lpstr>
      <vt:lpstr>Estimating Application Speed Limit</vt:lpstr>
      <vt:lpstr>Application Speed Limit</vt:lpstr>
      <vt:lpstr>Maxwell’s Equations</vt:lpstr>
      <vt:lpstr>Maxwell’s Equations - Results</vt:lpstr>
      <vt:lpstr>Evaluating Results</vt:lpstr>
      <vt:lpstr>Good Candidates for GPU Acceleration</vt:lpstr>
      <vt:lpstr>Potential Future Work</vt:lpstr>
      <vt:lpstr>Resources for Learning CUDA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kesl</dc:creator>
  <cp:lastModifiedBy>Stevens, James D Civ USAF AFMC 559 SMXS/MXDEF</cp:lastModifiedBy>
  <cp:revision>1152</cp:revision>
  <cp:lastPrinted>1601-01-01T00:00:00Z</cp:lastPrinted>
  <dcterms:created xsi:type="dcterms:W3CDTF">1601-01-01T00:00:00Z</dcterms:created>
  <dcterms:modified xsi:type="dcterms:W3CDTF">2013-11-19T21:35:24Z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