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48"/>
  </p:notesMasterIdLst>
  <p:sldIdLst>
    <p:sldId id="256" r:id="rId2"/>
    <p:sldId id="350" r:id="rId3"/>
    <p:sldId id="333" r:id="rId4"/>
    <p:sldId id="334" r:id="rId5"/>
    <p:sldId id="335" r:id="rId6"/>
    <p:sldId id="336" r:id="rId7"/>
    <p:sldId id="330" r:id="rId8"/>
    <p:sldId id="323" r:id="rId9"/>
    <p:sldId id="337" r:id="rId10"/>
    <p:sldId id="325" r:id="rId11"/>
    <p:sldId id="326" r:id="rId12"/>
    <p:sldId id="327" r:id="rId13"/>
    <p:sldId id="331" r:id="rId14"/>
    <p:sldId id="332" r:id="rId15"/>
    <p:sldId id="348" r:id="rId16"/>
    <p:sldId id="349" r:id="rId17"/>
    <p:sldId id="295" r:id="rId18"/>
    <p:sldId id="300" r:id="rId19"/>
    <p:sldId id="296" r:id="rId20"/>
    <p:sldId id="321" r:id="rId21"/>
    <p:sldId id="306" r:id="rId22"/>
    <p:sldId id="297" r:id="rId23"/>
    <p:sldId id="262" r:id="rId24"/>
    <p:sldId id="263" r:id="rId25"/>
    <p:sldId id="261" r:id="rId26"/>
    <p:sldId id="344" r:id="rId27"/>
    <p:sldId id="342" r:id="rId28"/>
    <p:sldId id="343" r:id="rId29"/>
    <p:sldId id="341" r:id="rId30"/>
    <p:sldId id="345" r:id="rId31"/>
    <p:sldId id="322" r:id="rId32"/>
    <p:sldId id="338" r:id="rId33"/>
    <p:sldId id="351" r:id="rId34"/>
    <p:sldId id="339" r:id="rId35"/>
    <p:sldId id="273" r:id="rId36"/>
    <p:sldId id="307" r:id="rId37"/>
    <p:sldId id="308" r:id="rId38"/>
    <p:sldId id="309" r:id="rId39"/>
    <p:sldId id="310" r:id="rId40"/>
    <p:sldId id="311" r:id="rId41"/>
    <p:sldId id="347" r:id="rId42"/>
    <p:sldId id="346" r:id="rId43"/>
    <p:sldId id="303" r:id="rId44"/>
    <p:sldId id="340" r:id="rId45"/>
    <p:sldId id="352" r:id="rId46"/>
    <p:sldId id="302" r:id="rId4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66" d="100"/>
          <a:sy n="66" d="100"/>
        </p:scale>
        <p:origin x="-136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0" d="100"/>
        <a:sy n="150" d="100"/>
      </p:scale>
      <p:origin x="0" y="1283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presProps" Target="presProps.xml"/><Relationship Id="rId51" Type="http://schemas.openxmlformats.org/officeDocument/2006/relationships/viewProps" Target="viewProps.xml"/><Relationship Id="rId52" Type="http://schemas.openxmlformats.org/officeDocument/2006/relationships/theme" Target="theme/theme1.xml"/><Relationship Id="rId53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notesMaster" Target="notesMasters/notesMaster1.xml"/><Relationship Id="rId4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08B328-CD74-FD4D-B583-93F2E8AF4EFE}" type="datetimeFigureOut">
              <a:rPr lang="en-US" smtClean="0"/>
              <a:t>10/2/12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B47805-B38E-DB4C-BA34-E250DAF6B5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70831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584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3584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 b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6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6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6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6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fld id="{18831B06-D7ED-E94C-A25C-8B6890AFFA22}" type="slidenum">
              <a:rPr lang="en-US" sz="1200" b="0">
                <a:solidFill>
                  <a:schemeClr val="tx1"/>
                </a:solidFill>
              </a:rPr>
              <a:pPr/>
              <a:t>4</a:t>
            </a:fld>
            <a:endParaRPr lang="en-US" sz="1200" b="0">
              <a:solidFill>
                <a:schemeClr val="tx1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 txBox="1">
            <a:spLocks noGrp="1" noChangeArrowheads="1"/>
          </p:cNvSpPr>
          <p:nvPr/>
        </p:nvSpPr>
        <p:spPr bwMode="auto">
          <a:xfrm>
            <a:off x="3883025" y="8684926"/>
            <a:ext cx="2973388" cy="457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95" tIns="45698" rIns="91395" bIns="45698" anchor="b"/>
          <a:lstStyle/>
          <a:p>
            <a:pPr algn="r" defTabSz="910415"/>
            <a:fld id="{BB6808A7-B8B5-4364-9948-235CD05DC837}" type="slidenum">
              <a:rPr lang="en-US" sz="1200">
                <a:latin typeface="Arial" charset="0"/>
              </a:rPr>
              <a:pPr algn="r" defTabSz="910415"/>
              <a:t>7</a:t>
            </a:fld>
            <a:endParaRPr lang="en-US" sz="1200" dirty="0">
              <a:latin typeface="Arial" charset="0"/>
            </a:endParaRPr>
          </a:p>
        </p:txBody>
      </p:sp>
      <p:sp>
        <p:nvSpPr>
          <p:cNvPr id="61443" name="Rectangle 7"/>
          <p:cNvSpPr txBox="1">
            <a:spLocks noGrp="1" noChangeArrowheads="1"/>
          </p:cNvSpPr>
          <p:nvPr/>
        </p:nvSpPr>
        <p:spPr bwMode="auto">
          <a:xfrm>
            <a:off x="3883025" y="8684926"/>
            <a:ext cx="2973388" cy="457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95" tIns="45698" rIns="91395" bIns="45698" anchor="b"/>
          <a:lstStyle/>
          <a:p>
            <a:pPr algn="r" defTabSz="910415"/>
            <a:fld id="{B3A8FECB-E342-48D3-BADE-8364317CDF73}" type="slidenum">
              <a:rPr lang="en-US" sz="1200">
                <a:latin typeface="Arial" charset="0"/>
              </a:rPr>
              <a:pPr algn="r" defTabSz="910415"/>
              <a:t>7</a:t>
            </a:fld>
            <a:endParaRPr lang="en-US" sz="1200" dirty="0">
              <a:latin typeface="Arial" charset="0"/>
            </a:endParaRPr>
          </a:p>
        </p:txBody>
      </p:sp>
      <p:sp>
        <p:nvSpPr>
          <p:cNvPr id="6144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7388"/>
            <a:ext cx="4568825" cy="3427412"/>
          </a:xfrm>
          <a:ln/>
        </p:spPr>
      </p:sp>
      <p:sp>
        <p:nvSpPr>
          <p:cNvPr id="6144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4214" y="4344025"/>
            <a:ext cx="5489575" cy="4112926"/>
          </a:xfrm>
          <a:noFill/>
          <a:ln/>
        </p:spPr>
        <p:txBody>
          <a:bodyPr/>
          <a:lstStyle/>
          <a:p>
            <a:pPr eaLnBrk="1" hangingPunct="1">
              <a:lnSpc>
                <a:spcPct val="80000"/>
              </a:lnSpc>
            </a:pPr>
            <a:endParaRPr lang="en-US" sz="800" dirty="0" smtClean="0">
              <a:cs typeface="Arial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Don’t get your hopes up</a:t>
            </a:r>
          </a:p>
          <a:p>
            <a:r>
              <a:rPr lang="en-US" dirty="0" smtClean="0"/>
              <a:t>Only somebody like Jay call pull off such a deal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492005-4D84-44A2-800B-843CA53BE812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67645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9534C0-2391-4D13-B60C-6D75329010A2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9534C0-2391-4D13-B60C-6D75329010A2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9534C0-2391-4D13-B60C-6D75329010A2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9534C0-2391-4D13-B60C-6D75329010A2}" type="slidenum">
              <a:rPr lang="en-US" smtClean="0"/>
              <a:pPr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492005-4D84-44A2-800B-843CA53BE812}" type="slidenum">
              <a:rPr lang="en-US" smtClean="0"/>
              <a:pPr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67645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Engineering product not for public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492005-4D84-44A2-800B-843CA53BE812}" type="slidenum">
              <a:rPr lang="en-US" smtClean="0"/>
              <a:pPr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67645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Line 2"/>
          <p:cNvSpPr>
            <a:spLocks noChangeShapeType="1"/>
          </p:cNvSpPr>
          <p:nvPr/>
        </p:nvSpPr>
        <p:spPr bwMode="auto">
          <a:xfrm>
            <a:off x="0" y="6172200"/>
            <a:ext cx="9144000" cy="0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78851" name="Rectangle 3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905000"/>
            <a:ext cx="7772400" cy="14478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78852" name="Rectangle 4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 sz="2400"/>
            </a:lvl1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pic>
        <p:nvPicPr>
          <p:cNvPr id="78862" name="Picture 14" descr="TACC_logo_ppt_noblackstroke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6063" y="6307138"/>
            <a:ext cx="158115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8863" name="Picture 15" descr="wordmark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95800" y="6324600"/>
            <a:ext cx="4340225" cy="517525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304800"/>
            <a:ext cx="1943100" cy="5562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304800"/>
            <a:ext cx="5676900" cy="5562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7526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526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0">
          <a:gsLst>
            <a:gs pos="0">
              <a:srgbClr val="000099">
                <a:gamma/>
                <a:shade val="46275"/>
                <a:invGamma/>
              </a:srgbClr>
            </a:gs>
            <a:gs pos="50000">
              <a:srgbClr val="000099"/>
            </a:gs>
            <a:gs pos="100000">
              <a:srgbClr val="000099">
                <a:gamma/>
                <a:shade val="46275"/>
                <a:invGamma/>
              </a:srgb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048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778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7526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77832" name="Line 8"/>
          <p:cNvSpPr>
            <a:spLocks noChangeShapeType="1"/>
          </p:cNvSpPr>
          <p:nvPr/>
        </p:nvSpPr>
        <p:spPr bwMode="auto">
          <a:xfrm>
            <a:off x="0" y="6172200"/>
            <a:ext cx="9144000" cy="0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77833" name="Picture 9" descr="TACC_logo_ppt_noblackstroke3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246063" y="6307138"/>
            <a:ext cx="158115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8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400">
          <a:solidFill>
            <a:schemeClr val="bg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bg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>
          <a:solidFill>
            <a:schemeClr val="bg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bg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bg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bg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bg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2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3.e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5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emf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emf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emf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6" Type="http://schemas.openxmlformats.org/officeDocument/2006/relationships/image" Target="../media/image9.png"/><Relationship Id="rId7" Type="http://schemas.openxmlformats.org/officeDocument/2006/relationships/hyperlink" Target="http://www.top500.org" TargetMode="External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sz="quarter"/>
          </p:nvPr>
        </p:nvSpPr>
        <p:spPr/>
        <p:txBody>
          <a:bodyPr/>
          <a:lstStyle/>
          <a:p>
            <a:r>
              <a:rPr lang="en-US" dirty="0" smtClean="0"/>
              <a:t>The Stampede is Coming: A New </a:t>
            </a:r>
            <a:r>
              <a:rPr lang="en-US" dirty="0" err="1" smtClean="0"/>
              <a:t>Petascale</a:t>
            </a:r>
            <a:r>
              <a:rPr lang="en-US" dirty="0" smtClean="0"/>
              <a:t> Resource for the Open Science Community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sz="quarter" idx="1"/>
          </p:nvPr>
        </p:nvSpPr>
        <p:spPr/>
        <p:txBody>
          <a:bodyPr/>
          <a:lstStyle/>
          <a:p>
            <a:r>
              <a:rPr lang="en-US" dirty="0" smtClean="0"/>
              <a:t>Dan Stanzione</a:t>
            </a:r>
          </a:p>
          <a:p>
            <a:r>
              <a:rPr lang="en-US" dirty="0" smtClean="0"/>
              <a:t>Deputy Director</a:t>
            </a:r>
          </a:p>
          <a:p>
            <a:r>
              <a:rPr lang="en-US" dirty="0" smtClean="0"/>
              <a:t>Texas Advanced Computing Center</a:t>
            </a:r>
          </a:p>
          <a:p>
            <a:r>
              <a:rPr lang="en-US" dirty="0" err="1" smtClean="0"/>
              <a:t>dan@tacc.utexas.edu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24474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Accelerated Computing for </a:t>
            </a:r>
            <a:r>
              <a:rPr lang="en-US" dirty="0" err="1" smtClean="0"/>
              <a:t>Exascale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533670"/>
            <a:ext cx="7772400" cy="4114800"/>
          </a:xfrm>
        </p:spPr>
        <p:txBody>
          <a:bodyPr/>
          <a:lstStyle/>
          <a:p>
            <a:r>
              <a:rPr lang="en-US" dirty="0" err="1" smtClean="0"/>
              <a:t>Exascale</a:t>
            </a:r>
            <a:r>
              <a:rPr lang="en-US" dirty="0" smtClean="0"/>
              <a:t> systems, predicted for 2018, would have required 500MW on the “old” curves. </a:t>
            </a:r>
          </a:p>
          <a:p>
            <a:r>
              <a:rPr lang="en-US" dirty="0" smtClean="0"/>
              <a:t>Something new was clearly needed. </a:t>
            </a:r>
          </a:p>
          <a:p>
            <a:r>
              <a:rPr lang="en-US" dirty="0" smtClean="0"/>
              <a:t>The “accelerated computing” movement was reborn (this happens periodically, starting with 387 math coprocessors).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75224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Key aspects of acceleration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We have lots of transistors… Moore’s law is holding; this isn’t necessarily the problem. </a:t>
            </a:r>
          </a:p>
          <a:p>
            <a:r>
              <a:rPr lang="en-US" dirty="0" smtClean="0"/>
              <a:t>We don’t really need lower power per transistor, we need lower power per *operation*.  </a:t>
            </a:r>
          </a:p>
          <a:p>
            <a:r>
              <a:rPr lang="en-US" dirty="0" smtClean="0"/>
              <a:t>How to do this?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83534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GPU Approach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Don’t repeat the past mistakes of failed accelerators (i.e. have another market to drive volume and development). </a:t>
            </a:r>
          </a:p>
          <a:p>
            <a:r>
              <a:rPr lang="en-US" dirty="0" smtClean="0"/>
              <a:t>Streaming model</a:t>
            </a:r>
          </a:p>
          <a:p>
            <a:r>
              <a:rPr lang="en-US" dirty="0" smtClean="0"/>
              <a:t>Simpler processors, lots of concurrency (work by compilers or programmers  doesn’t cost power at runtime). </a:t>
            </a:r>
          </a:p>
          <a:p>
            <a:r>
              <a:rPr lang="en-US" dirty="0" smtClean="0"/>
              <a:t>Very large die (tolerate failures to get yield).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64341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More accelerators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562100"/>
            <a:ext cx="7772400" cy="4114800"/>
          </a:xfrm>
        </p:spPr>
        <p:txBody>
          <a:bodyPr/>
          <a:lstStyle/>
          <a:p>
            <a:r>
              <a:rPr lang="en-US" dirty="0" err="1" smtClean="0"/>
              <a:t>nVidia</a:t>
            </a:r>
            <a:r>
              <a:rPr lang="en-US" dirty="0" smtClean="0"/>
              <a:t> leads this charge in GPU, but there are many similar competing </a:t>
            </a:r>
            <a:r>
              <a:rPr lang="en-US" dirty="0" smtClean="0"/>
              <a:t>ideas</a:t>
            </a:r>
            <a:r>
              <a:rPr lang="en-US" dirty="0" smtClean="0"/>
              <a:t>:</a:t>
            </a:r>
          </a:p>
          <a:p>
            <a:pPr lvl="1"/>
            <a:r>
              <a:rPr lang="en-US" dirty="0" smtClean="0"/>
              <a:t>ARM </a:t>
            </a:r>
            <a:r>
              <a:rPr lang="en-US" dirty="0" smtClean="0"/>
              <a:t>(Marvell/</a:t>
            </a:r>
            <a:r>
              <a:rPr lang="en-US" dirty="0" err="1" smtClean="0"/>
              <a:t>Calxeda</a:t>
            </a:r>
            <a:r>
              <a:rPr lang="en-US" dirty="0" smtClean="0"/>
              <a:t>)  (simple cores, lots per die, low power per operation). </a:t>
            </a:r>
          </a:p>
          <a:p>
            <a:pPr lvl="1"/>
            <a:r>
              <a:rPr lang="en-US" dirty="0" smtClean="0"/>
              <a:t>AMD Fusion (AMD cores plus GPU cores on same die). </a:t>
            </a:r>
          </a:p>
          <a:p>
            <a:pPr lvl="1"/>
            <a:r>
              <a:rPr lang="en-US" dirty="0" smtClean="0"/>
              <a:t>FPGA (large arrays, lower power by special purpose circuit per </a:t>
            </a:r>
            <a:r>
              <a:rPr lang="en-US" dirty="0" smtClean="0"/>
              <a:t>application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50241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Intel’s MIC approach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Since the days of RISC vs. CISC, Intel has mastered the art of figuring out what is important about a new processing technology, and saying “why can’t we do this in x86?” </a:t>
            </a:r>
          </a:p>
          <a:p>
            <a:r>
              <a:rPr lang="en-US" dirty="0" smtClean="0"/>
              <a:t>The Intel Many Integrated Core (MIC) architecture is about large die, simpler circuit, much more parallelism, in the x86 line.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66373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7772400" cy="609600"/>
          </a:xfrm>
        </p:spPr>
        <p:txBody>
          <a:bodyPr/>
          <a:lstStyle/>
          <a:p>
            <a:r>
              <a:rPr lang="en-US" dirty="0" smtClean="0">
                <a:solidFill>
                  <a:srgbClr val="66CCFF"/>
                </a:solidFill>
                <a:cs typeface="Gill Sans"/>
              </a:rPr>
              <a:t>What is MIC?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609600"/>
            <a:ext cx="8991600" cy="5105400"/>
          </a:xfrm>
        </p:spPr>
        <p:txBody>
          <a:bodyPr/>
          <a:lstStyle/>
          <a:p>
            <a:r>
              <a:rPr lang="en-US" sz="2400" dirty="0" smtClean="0">
                <a:solidFill>
                  <a:schemeClr val="bg1">
                    <a:lumMod val="95000"/>
                  </a:schemeClr>
                </a:solidFill>
              </a:rPr>
              <a:t>Basic Design Ideas</a:t>
            </a:r>
          </a:p>
          <a:p>
            <a:pPr lvl="1"/>
            <a:r>
              <a:rPr lang="en-US" sz="2000" dirty="0" smtClean="0">
                <a:solidFill>
                  <a:schemeClr val="bg1">
                    <a:lumMod val="95000"/>
                  </a:schemeClr>
                </a:solidFill>
              </a:rPr>
              <a:t>Leverage x86 architecture (CPU with many cores</a:t>
            </a:r>
            <a:r>
              <a:rPr lang="en-US" sz="2000" dirty="0" smtClean="0">
                <a:solidFill>
                  <a:schemeClr val="bg1">
                    <a:lumMod val="95000"/>
                  </a:schemeClr>
                </a:solidFill>
              </a:rPr>
              <a:t>)</a:t>
            </a:r>
          </a:p>
          <a:p>
            <a:pPr lvl="2"/>
            <a:r>
              <a:rPr lang="en-US" sz="1600" dirty="0">
                <a:solidFill>
                  <a:schemeClr val="bg1">
                    <a:lumMod val="95000"/>
                  </a:schemeClr>
                </a:solidFill>
              </a:rPr>
              <a:t>x86 cores that are simpler, but allow for more compute </a:t>
            </a:r>
            <a:r>
              <a:rPr lang="en-US" sz="1600" dirty="0" smtClean="0">
                <a:solidFill>
                  <a:schemeClr val="bg1">
                    <a:lumMod val="95000"/>
                  </a:schemeClr>
                </a:solidFill>
              </a:rPr>
              <a:t>throughput</a:t>
            </a:r>
            <a:endParaRPr lang="en-US" sz="1600" dirty="0" smtClean="0">
              <a:solidFill>
                <a:schemeClr val="bg1">
                  <a:lumMod val="95000"/>
                </a:schemeClr>
              </a:solidFill>
            </a:endParaRPr>
          </a:p>
          <a:p>
            <a:pPr lvl="1"/>
            <a:r>
              <a:rPr lang="en-US" sz="2000" dirty="0">
                <a:solidFill>
                  <a:schemeClr val="bg1">
                    <a:lumMod val="95000"/>
                  </a:schemeClr>
                </a:solidFill>
              </a:rPr>
              <a:t>Leverage </a:t>
            </a:r>
            <a:r>
              <a:rPr lang="en-US" sz="2000" dirty="0" smtClean="0">
                <a:solidFill>
                  <a:schemeClr val="bg1">
                    <a:lumMod val="95000"/>
                  </a:schemeClr>
                </a:solidFill>
              </a:rPr>
              <a:t>(Intel’s) existing </a:t>
            </a:r>
            <a:r>
              <a:rPr lang="en-US" sz="2000" dirty="0">
                <a:solidFill>
                  <a:schemeClr val="bg1">
                    <a:lumMod val="95000"/>
                  </a:schemeClr>
                </a:solidFill>
              </a:rPr>
              <a:t>x86 programming models</a:t>
            </a:r>
          </a:p>
          <a:p>
            <a:pPr lvl="1"/>
            <a:r>
              <a:rPr lang="en-US" sz="2000" dirty="0" smtClean="0">
                <a:solidFill>
                  <a:schemeClr val="bg1">
                    <a:lumMod val="95000"/>
                  </a:schemeClr>
                </a:solidFill>
              </a:rPr>
              <a:t>Dedicate much of the silicon to floating point ops., keep some cache(s)</a:t>
            </a:r>
          </a:p>
          <a:p>
            <a:pPr lvl="1"/>
            <a:r>
              <a:rPr lang="en-US" sz="2000" dirty="0" smtClean="0">
                <a:solidFill>
                  <a:schemeClr val="bg1">
                    <a:lumMod val="95000"/>
                  </a:schemeClr>
                </a:solidFill>
              </a:rPr>
              <a:t>Keep cache-coherency </a:t>
            </a:r>
            <a:r>
              <a:rPr lang="en-US" sz="2000" dirty="0" smtClean="0">
                <a:solidFill>
                  <a:schemeClr val="bg1">
                    <a:lumMod val="95000"/>
                  </a:schemeClr>
                </a:solidFill>
              </a:rPr>
              <a:t>protocol</a:t>
            </a:r>
            <a:endParaRPr lang="en-US" sz="2000" dirty="0" smtClean="0">
              <a:solidFill>
                <a:schemeClr val="bg1">
                  <a:lumMod val="95000"/>
                </a:schemeClr>
              </a:solidFill>
            </a:endParaRPr>
          </a:p>
          <a:p>
            <a:pPr lvl="1"/>
            <a:r>
              <a:rPr lang="en-US" sz="2000" dirty="0" smtClean="0">
                <a:solidFill>
                  <a:schemeClr val="bg1">
                    <a:lumMod val="95000"/>
                  </a:schemeClr>
                </a:solidFill>
              </a:rPr>
              <a:t>Increase floating-point throughput per core</a:t>
            </a:r>
          </a:p>
          <a:p>
            <a:pPr lvl="1"/>
            <a:r>
              <a:rPr lang="en-US" sz="2000" dirty="0" smtClean="0">
                <a:solidFill>
                  <a:schemeClr val="bg1">
                    <a:lumMod val="95000"/>
                  </a:schemeClr>
                </a:solidFill>
              </a:rPr>
              <a:t>Implement as a separate </a:t>
            </a:r>
            <a:r>
              <a:rPr lang="en-US" sz="2000" dirty="0" smtClean="0">
                <a:solidFill>
                  <a:schemeClr val="bg1">
                    <a:lumMod val="95000"/>
                  </a:schemeClr>
                </a:solidFill>
              </a:rPr>
              <a:t>device</a:t>
            </a:r>
            <a:endParaRPr lang="en-US" sz="900" dirty="0" smtClean="0">
              <a:solidFill>
                <a:schemeClr val="bg1">
                  <a:lumMod val="95000"/>
                </a:schemeClr>
              </a:solidFill>
            </a:endParaRPr>
          </a:p>
          <a:p>
            <a:pPr lvl="1"/>
            <a:r>
              <a:rPr lang="en-US" sz="2200" dirty="0" smtClean="0">
                <a:solidFill>
                  <a:schemeClr val="bg1">
                    <a:lumMod val="95000"/>
                  </a:schemeClr>
                </a:solidFill>
              </a:rPr>
              <a:t>Strip </a:t>
            </a:r>
            <a:r>
              <a:rPr lang="en-US" sz="2200" dirty="0" smtClean="0">
                <a:solidFill>
                  <a:schemeClr val="bg1">
                    <a:lumMod val="95000"/>
                  </a:schemeClr>
                </a:solidFill>
              </a:rPr>
              <a:t>expensive features (out-of-order execution, branch prediction, etc.)</a:t>
            </a:r>
          </a:p>
          <a:p>
            <a:pPr lvl="1"/>
            <a:r>
              <a:rPr lang="en-US" sz="2200" dirty="0" smtClean="0">
                <a:solidFill>
                  <a:schemeClr val="bg1">
                    <a:lumMod val="95000"/>
                  </a:schemeClr>
                </a:solidFill>
              </a:rPr>
              <a:t>Widen SIMD registers for more throughput</a:t>
            </a:r>
          </a:p>
          <a:p>
            <a:pPr lvl="1"/>
            <a:r>
              <a:rPr lang="en-US" sz="2000" dirty="0">
                <a:solidFill>
                  <a:schemeClr val="bg1">
                    <a:lumMod val="95000"/>
                  </a:schemeClr>
                </a:solidFill>
              </a:rPr>
              <a:t>F</a:t>
            </a:r>
            <a:r>
              <a:rPr lang="en-US" sz="2000" dirty="0" smtClean="0">
                <a:solidFill>
                  <a:schemeClr val="bg1">
                    <a:lumMod val="95000"/>
                  </a:schemeClr>
                </a:solidFill>
              </a:rPr>
              <a:t>ast (GDDR5) memory on </a:t>
            </a:r>
            <a:r>
              <a:rPr lang="en-US" sz="2000" dirty="0" smtClean="0">
                <a:solidFill>
                  <a:schemeClr val="bg1">
                    <a:lumMod val="95000"/>
                  </a:schemeClr>
                </a:solidFill>
              </a:rPr>
              <a:t>card</a:t>
            </a:r>
            <a:endParaRPr lang="en-US" sz="2000" dirty="0" smtClean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4" name="Picture 4" descr="http://www.xbitlabs.com/images/news/2011-06/intel_knights_ferry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7009" y="5257800"/>
            <a:ext cx="1249531" cy="829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7010400" y="6400800"/>
            <a:ext cx="2133600" cy="365125"/>
          </a:xfrm>
          <a:prstGeom prst="rect">
            <a:avLst/>
          </a:prstGeom>
        </p:spPr>
        <p:txBody>
          <a:bodyPr/>
          <a:lstStyle/>
          <a:p>
            <a:fld id="{6A24A5A2-255C-4AD3-BA08-4F0B04F3D67B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7594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7772400" cy="609600"/>
          </a:xfrm>
        </p:spPr>
        <p:txBody>
          <a:bodyPr/>
          <a:lstStyle/>
          <a:p>
            <a:r>
              <a:rPr lang="en-US" dirty="0" smtClean="0">
                <a:solidFill>
                  <a:srgbClr val="66CCFF"/>
                </a:solidFill>
                <a:cs typeface="Gill Sans"/>
              </a:rPr>
              <a:t>MIC Architecture</a:t>
            </a:r>
            <a:endParaRPr lang="en-US" dirty="0"/>
          </a:p>
        </p:txBody>
      </p:sp>
      <p:pic>
        <p:nvPicPr>
          <p:cNvPr id="6" name="Content Placeholder 5" descr="intel_hpc_mica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89" r="5989"/>
          <a:stretch>
            <a:fillRect/>
          </a:stretch>
        </p:blipFill>
        <p:spPr>
          <a:xfrm>
            <a:off x="152400" y="3048000"/>
            <a:ext cx="4495800" cy="2971800"/>
          </a:xfrm>
        </p:spPr>
      </p:pic>
      <p:sp>
        <p:nvSpPr>
          <p:cNvPr id="7" name="TextBox 6"/>
          <p:cNvSpPr txBox="1"/>
          <p:nvPr/>
        </p:nvSpPr>
        <p:spPr>
          <a:xfrm>
            <a:off x="228600" y="1038761"/>
            <a:ext cx="387798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000" b="0" dirty="0" smtClean="0">
                <a:solidFill>
                  <a:srgbClr val="00FF00"/>
                </a:solidFill>
              </a:rPr>
              <a:t>Many cores on the die</a:t>
            </a:r>
          </a:p>
          <a:p>
            <a:pPr marL="342900" indent="-342900">
              <a:buFont typeface="Arial"/>
              <a:buChar char="•"/>
            </a:pPr>
            <a:r>
              <a:rPr lang="en-US" sz="2000" b="0" dirty="0" smtClean="0">
                <a:solidFill>
                  <a:srgbClr val="5AB5EA"/>
                </a:solidFill>
              </a:rPr>
              <a:t>L1 and L2 cache</a:t>
            </a:r>
          </a:p>
          <a:p>
            <a:pPr marL="342900" indent="-342900">
              <a:buFont typeface="Arial"/>
              <a:buChar char="•"/>
            </a:pPr>
            <a:r>
              <a:rPr lang="en-US" sz="2000" b="0" dirty="0" smtClean="0">
                <a:solidFill>
                  <a:srgbClr val="FF00FF"/>
                </a:solidFill>
              </a:rPr>
              <a:t>Bidirectional ring network</a:t>
            </a:r>
          </a:p>
          <a:p>
            <a:pPr marL="342900" indent="-342900">
              <a:buFont typeface="Arial"/>
              <a:buChar char="•"/>
            </a:pPr>
            <a:r>
              <a:rPr lang="en-US" sz="2000" b="0" dirty="0" smtClean="0">
                <a:solidFill>
                  <a:schemeClr val="bg1">
                    <a:lumMod val="95000"/>
                  </a:schemeClr>
                </a:solidFill>
              </a:rPr>
              <a:t>Memory and </a:t>
            </a:r>
            <a:r>
              <a:rPr lang="en-US" sz="2000" b="0" dirty="0" err="1" smtClean="0">
                <a:solidFill>
                  <a:schemeClr val="bg1">
                    <a:lumMod val="95000"/>
                  </a:schemeClr>
                </a:solidFill>
              </a:rPr>
              <a:t>PCIe</a:t>
            </a:r>
            <a:r>
              <a:rPr lang="en-US" sz="2000" b="0" dirty="0" smtClean="0">
                <a:solidFill>
                  <a:schemeClr val="bg1">
                    <a:lumMod val="95000"/>
                  </a:schemeClr>
                </a:solidFill>
              </a:rPr>
              <a:t> connection</a:t>
            </a:r>
            <a:endParaRPr lang="en-US" sz="2000" b="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648201" y="1143000"/>
            <a:ext cx="4495800" cy="4555093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en-US" sz="2000" b="0" dirty="0" smtClean="0">
                <a:solidFill>
                  <a:schemeClr val="bg1">
                    <a:lumMod val="95000"/>
                  </a:schemeClr>
                </a:solidFill>
              </a:rPr>
              <a:t>Knights Ferry </a:t>
            </a:r>
            <a:r>
              <a:rPr lang="en-US" sz="2000" dirty="0" smtClean="0">
                <a:solidFill>
                  <a:schemeClr val="bg1">
                    <a:lumMod val="95000"/>
                  </a:schemeClr>
                </a:solidFill>
              </a:rPr>
              <a:t>–SW </a:t>
            </a:r>
            <a:r>
              <a:rPr lang="en-US" sz="2000" dirty="0" err="1" smtClean="0">
                <a:solidFill>
                  <a:schemeClr val="bg1">
                    <a:lumMod val="95000"/>
                  </a:schemeClr>
                </a:solidFill>
              </a:rPr>
              <a:t>Dev</a:t>
            </a:r>
            <a:r>
              <a:rPr lang="en-US" sz="2000" dirty="0" smtClean="0">
                <a:solidFill>
                  <a:schemeClr val="bg1">
                    <a:lumMod val="95000"/>
                  </a:schemeClr>
                </a:solidFill>
              </a:rPr>
              <a:t> Platform</a:t>
            </a:r>
            <a:endParaRPr lang="en-US" sz="2000" b="0" dirty="0" smtClean="0">
              <a:solidFill>
                <a:schemeClr val="bg1">
                  <a:lumMod val="95000"/>
                </a:schemeClr>
              </a:solidFill>
            </a:endParaRPr>
          </a:p>
          <a:p>
            <a:pPr marL="342900" indent="-342900">
              <a:buFont typeface="Arial"/>
              <a:buChar char="•"/>
            </a:pPr>
            <a:r>
              <a:rPr lang="en-US" sz="2000" b="0" dirty="0" smtClean="0">
                <a:solidFill>
                  <a:schemeClr val="bg1">
                    <a:lumMod val="95000"/>
                  </a:schemeClr>
                </a:solidFill>
              </a:rPr>
              <a:t>Up to 32 cores</a:t>
            </a:r>
          </a:p>
          <a:p>
            <a:pPr marL="342900" indent="-342900">
              <a:buFont typeface="Arial"/>
              <a:buChar char="•"/>
            </a:pPr>
            <a:r>
              <a:rPr lang="en-US" sz="2000" b="0" dirty="0" smtClean="0">
                <a:solidFill>
                  <a:schemeClr val="bg1">
                    <a:lumMod val="95000"/>
                  </a:schemeClr>
                </a:solidFill>
              </a:rPr>
              <a:t>1-2 GB of GDDR5 RAM</a:t>
            </a:r>
          </a:p>
          <a:p>
            <a:pPr marL="342900" indent="-342900">
              <a:buFont typeface="Arial"/>
              <a:buChar char="•"/>
            </a:pPr>
            <a:r>
              <a:rPr lang="en-US" sz="2000" b="0" dirty="0" smtClean="0">
                <a:solidFill>
                  <a:schemeClr val="bg1">
                    <a:lumMod val="95000"/>
                  </a:schemeClr>
                </a:solidFill>
              </a:rPr>
              <a:t>512-bit wide SIMD registers</a:t>
            </a:r>
          </a:p>
          <a:p>
            <a:pPr marL="342900" indent="-342900">
              <a:buFont typeface="Arial"/>
              <a:buChar char="•"/>
            </a:pPr>
            <a:r>
              <a:rPr lang="en-US" sz="2000" b="0" dirty="0" smtClean="0">
                <a:solidFill>
                  <a:schemeClr val="bg1">
                    <a:lumMod val="95000"/>
                  </a:schemeClr>
                </a:solidFill>
              </a:rPr>
              <a:t>L1/L2 caches</a:t>
            </a:r>
          </a:p>
          <a:p>
            <a:pPr marL="342900" indent="-342900">
              <a:buFont typeface="Arial"/>
              <a:buChar char="•"/>
            </a:pPr>
            <a:r>
              <a:rPr lang="en-US" sz="2000" b="0" dirty="0" smtClean="0">
                <a:solidFill>
                  <a:schemeClr val="bg1">
                    <a:lumMod val="95000"/>
                  </a:schemeClr>
                </a:solidFill>
              </a:rPr>
              <a:t>Multiple threads (up to 4) per core</a:t>
            </a:r>
          </a:p>
          <a:p>
            <a:pPr marL="342900" indent="-342900">
              <a:buFont typeface="Arial"/>
              <a:buChar char="•"/>
            </a:pPr>
            <a:r>
              <a:rPr lang="en-US" sz="2000" b="0" dirty="0" smtClean="0">
                <a:solidFill>
                  <a:schemeClr val="bg1">
                    <a:lumMod val="95000"/>
                  </a:schemeClr>
                </a:solidFill>
              </a:rPr>
              <a:t>Slow operation in double precision</a:t>
            </a:r>
          </a:p>
          <a:p>
            <a:endParaRPr lang="en-US" sz="1000" b="0" dirty="0" smtClean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en-US" sz="2000" b="0" dirty="0" smtClean="0">
                <a:solidFill>
                  <a:schemeClr val="bg1">
                    <a:lumMod val="95000"/>
                  </a:schemeClr>
                </a:solidFill>
              </a:rPr>
              <a:t>Xeon PHI (was Knights Corner)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smtClean="0">
                <a:solidFill>
                  <a:schemeClr val="bg1">
                    <a:lumMod val="95000"/>
                  </a:schemeClr>
                </a:solidFill>
              </a:rPr>
              <a:t>First product</a:t>
            </a:r>
          </a:p>
          <a:p>
            <a:pPr marL="342900" indent="-342900">
              <a:buFont typeface="Arial"/>
              <a:buChar char="•"/>
            </a:pPr>
            <a:r>
              <a:rPr lang="en-US" sz="2000" b="0" dirty="0" smtClean="0">
                <a:solidFill>
                  <a:schemeClr val="bg1">
                    <a:lumMod val="95000"/>
                  </a:schemeClr>
                </a:solidFill>
              </a:rPr>
              <a:t>Used in Stampede</a:t>
            </a:r>
            <a:endParaRPr lang="en-US" sz="2000" b="0" dirty="0" smtClean="0">
              <a:solidFill>
                <a:schemeClr val="bg1">
                  <a:lumMod val="95000"/>
                </a:schemeClr>
              </a:solidFill>
            </a:endParaRPr>
          </a:p>
          <a:p>
            <a:pPr marL="342900" indent="-342900">
              <a:buFont typeface="Arial"/>
              <a:buChar char="•"/>
            </a:pPr>
            <a:r>
              <a:rPr lang="en-US" sz="2000" b="0" dirty="0" smtClean="0">
                <a:solidFill>
                  <a:schemeClr val="bg1">
                    <a:lumMod val="95000"/>
                  </a:schemeClr>
                </a:solidFill>
              </a:rPr>
              <a:t>50+ cores</a:t>
            </a:r>
          </a:p>
          <a:p>
            <a:pPr marL="342900" indent="-342900">
              <a:buFont typeface="Arial"/>
              <a:buChar char="•"/>
            </a:pPr>
            <a:r>
              <a:rPr lang="en-US" sz="2000" b="0" dirty="0" smtClean="0">
                <a:solidFill>
                  <a:schemeClr val="bg1">
                    <a:lumMod val="95000"/>
                  </a:schemeClr>
                </a:solidFill>
              </a:rPr>
              <a:t>Increased amount of RAM</a:t>
            </a:r>
          </a:p>
          <a:p>
            <a:pPr marL="342900" indent="-342900">
              <a:buFont typeface="Arial"/>
              <a:buChar char="•"/>
            </a:pPr>
            <a:r>
              <a:rPr lang="en-US" sz="2000" b="0" dirty="0">
                <a:solidFill>
                  <a:schemeClr val="bg1">
                    <a:lumMod val="95000"/>
                  </a:schemeClr>
                </a:solidFill>
              </a:rPr>
              <a:t>D</a:t>
            </a:r>
            <a:r>
              <a:rPr lang="en-US" sz="2000" b="0" dirty="0" smtClean="0">
                <a:solidFill>
                  <a:schemeClr val="bg1">
                    <a:lumMod val="95000"/>
                  </a:schemeClr>
                </a:solidFill>
              </a:rPr>
              <a:t>etails are under NDA</a:t>
            </a:r>
          </a:p>
          <a:p>
            <a:pPr marL="342900" indent="-342900">
              <a:buFont typeface="Arial"/>
              <a:buChar char="•"/>
            </a:pPr>
            <a:r>
              <a:rPr lang="en-US" sz="2000" b="0" dirty="0" smtClean="0">
                <a:solidFill>
                  <a:schemeClr val="bg1">
                    <a:lumMod val="95000"/>
                  </a:schemeClr>
                </a:solidFill>
              </a:rPr>
              <a:t>22 </a:t>
            </a:r>
            <a:r>
              <a:rPr lang="en-US" sz="2000" b="0" dirty="0" smtClean="0">
                <a:solidFill>
                  <a:schemeClr val="bg1">
                    <a:lumMod val="95000"/>
                  </a:schemeClr>
                </a:solidFill>
              </a:rPr>
              <a:t>nm technology</a:t>
            </a:r>
            <a:endParaRPr lang="en-US" sz="2000" b="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61052" y="2754868"/>
            <a:ext cx="4058548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1800" b="0" dirty="0" smtClean="0">
                <a:solidFill>
                  <a:schemeClr val="tx1"/>
                </a:solidFill>
              </a:rPr>
              <a:t>MIC (KNF) architecture block diagram</a:t>
            </a:r>
            <a:endParaRPr lang="en-US" sz="1800" b="0" dirty="0">
              <a:solidFill>
                <a:schemeClr val="tx1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7010400" y="6400800"/>
            <a:ext cx="2133600" cy="365125"/>
          </a:xfrm>
          <a:prstGeom prst="rect">
            <a:avLst/>
          </a:prstGeom>
        </p:spPr>
        <p:txBody>
          <a:bodyPr/>
          <a:lstStyle/>
          <a:p>
            <a:fld id="{6A24A5A2-255C-4AD3-BA08-4F0B04F3D67B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19753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Stampede: Programming Models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752600"/>
            <a:ext cx="8317345" cy="4114800"/>
          </a:xfrm>
        </p:spPr>
        <p:txBody>
          <a:bodyPr/>
          <a:lstStyle/>
          <a:p>
            <a:r>
              <a:rPr lang="en-US" dirty="0" smtClean="0"/>
              <a:t>A </a:t>
            </a:r>
            <a:r>
              <a:rPr lang="en-US" dirty="0" smtClean="0"/>
              <a:t>~2PF </a:t>
            </a:r>
            <a:r>
              <a:rPr lang="en-US" dirty="0" smtClean="0"/>
              <a:t>Xeon-only system (MPI, </a:t>
            </a:r>
            <a:r>
              <a:rPr lang="en-US" dirty="0" err="1" smtClean="0"/>
              <a:t>OpenMP</a:t>
            </a:r>
            <a:r>
              <a:rPr lang="en-US" dirty="0" smtClean="0"/>
              <a:t>)</a:t>
            </a:r>
          </a:p>
          <a:p>
            <a:r>
              <a:rPr lang="en-US" dirty="0" smtClean="0"/>
              <a:t>A ~8PF </a:t>
            </a:r>
            <a:r>
              <a:rPr lang="en-US" dirty="0" smtClean="0"/>
              <a:t>MIC-only system (MPI, </a:t>
            </a:r>
            <a:r>
              <a:rPr lang="en-US" dirty="0" err="1" smtClean="0"/>
              <a:t>OpenMP</a:t>
            </a:r>
            <a:r>
              <a:rPr lang="en-US" dirty="0" smtClean="0"/>
              <a:t>)</a:t>
            </a:r>
          </a:p>
          <a:p>
            <a:r>
              <a:rPr lang="en-US" dirty="0" smtClean="0"/>
              <a:t>A </a:t>
            </a:r>
            <a:r>
              <a:rPr lang="en-US" dirty="0" smtClean="0"/>
              <a:t>~10PF </a:t>
            </a:r>
            <a:r>
              <a:rPr lang="en-US" dirty="0" smtClean="0"/>
              <a:t>heterogeneous system (MPI, </a:t>
            </a:r>
            <a:r>
              <a:rPr lang="en-US" dirty="0" err="1" smtClean="0"/>
              <a:t>OpenMP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Run separate MPI tasks on Xeon vs. MIC, or use </a:t>
            </a:r>
            <a:r>
              <a:rPr lang="en-US" dirty="0" err="1" smtClean="0"/>
              <a:t>OpenMP</a:t>
            </a:r>
            <a:r>
              <a:rPr lang="en-US" dirty="0" smtClean="0"/>
              <a:t> extensions for offload for hybrid programs.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77484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914400"/>
          </a:xfrm>
        </p:spPr>
        <p:txBody>
          <a:bodyPr/>
          <a:lstStyle/>
          <a:p>
            <a:r>
              <a:rPr lang="en-US" dirty="0" smtClean="0"/>
              <a:t>Stampede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295400"/>
            <a:ext cx="8458200" cy="457200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Base Cluster:</a:t>
            </a:r>
          </a:p>
          <a:p>
            <a:pPr lvl="1"/>
            <a:r>
              <a:rPr lang="en-US" dirty="0" smtClean="0"/>
              <a:t>Intel Sandy Bridge processors</a:t>
            </a:r>
          </a:p>
          <a:p>
            <a:pPr lvl="1"/>
            <a:r>
              <a:rPr lang="en-US" dirty="0" smtClean="0"/>
              <a:t>Dell dual-socket nodes w/32GB RAM</a:t>
            </a:r>
          </a:p>
          <a:p>
            <a:pPr lvl="1"/>
            <a:r>
              <a:rPr lang="en-US" dirty="0" smtClean="0"/>
              <a:t>More than 6,000 nodes</a:t>
            </a:r>
          </a:p>
          <a:p>
            <a:pPr lvl="1"/>
            <a:r>
              <a:rPr lang="en-US" dirty="0" smtClean="0"/>
              <a:t>More than 100,000 cores</a:t>
            </a:r>
          </a:p>
          <a:p>
            <a:r>
              <a:rPr lang="en-US" dirty="0" smtClean="0"/>
              <a:t>Co-Processors: </a:t>
            </a:r>
          </a:p>
          <a:p>
            <a:pPr lvl="1"/>
            <a:r>
              <a:rPr lang="en-US" dirty="0" smtClean="0"/>
              <a:t>Intel “MIC” Many Integrated Core processors</a:t>
            </a:r>
          </a:p>
          <a:p>
            <a:pPr lvl="1"/>
            <a:r>
              <a:rPr lang="en-US" dirty="0" smtClean="0"/>
              <a:t>Special release of “Knight’s Corner” (&gt;50 cores)</a:t>
            </a:r>
          </a:p>
          <a:p>
            <a:pPr lvl="1"/>
            <a:r>
              <a:rPr lang="en-US" dirty="0" smtClean="0"/>
              <a:t>“Knight’s Ferry” development platforms at TACC now</a:t>
            </a:r>
          </a:p>
          <a:p>
            <a:r>
              <a:rPr lang="en-US" dirty="0" smtClean="0"/>
              <a:t>Total Concurrency approaching 500,000 cores</a:t>
            </a:r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48473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Power/Physical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524000"/>
            <a:ext cx="7772400" cy="4114800"/>
          </a:xfrm>
        </p:spPr>
        <p:txBody>
          <a:bodyPr>
            <a:normAutofit/>
          </a:bodyPr>
          <a:lstStyle/>
          <a:p>
            <a:r>
              <a:rPr lang="en-US" dirty="0" smtClean="0"/>
              <a:t>Stampede will physically use 182 48U cabinets.</a:t>
            </a:r>
          </a:p>
          <a:p>
            <a:r>
              <a:rPr lang="en-US" dirty="0" smtClean="0"/>
              <a:t>Power density (after upgrade in 2015) will exceed 40kW per rack.  </a:t>
            </a:r>
          </a:p>
          <a:p>
            <a:r>
              <a:rPr lang="en-US" dirty="0" smtClean="0"/>
              <a:t>Estimated 2015 peak power is 6.2MW.  </a:t>
            </a:r>
          </a:p>
        </p:txBody>
      </p:sp>
    </p:spTree>
    <p:extLst>
      <p:ext uri="{BB962C8B-B14F-4D97-AF65-F5344CB8AC3E}">
        <p14:creationId xmlns:p14="http://schemas.microsoft.com/office/powerpoint/2010/main" val="15089803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382000" cy="685800"/>
          </a:xfrm>
        </p:spPr>
        <p:txBody>
          <a:bodyPr/>
          <a:lstStyle/>
          <a:p>
            <a:pPr eaLnBrk="1" hangingPunct="1"/>
            <a:r>
              <a:rPr lang="en-US" sz="3200" dirty="0">
                <a:latin typeface="Arial" charset="0"/>
              </a:rPr>
              <a:t>The Texas Advanced Computing Center: </a:t>
            </a:r>
            <a:r>
              <a:rPr lang="en-US" sz="3200" dirty="0" smtClean="0">
                <a:latin typeface="Arial" charset="0"/>
              </a:rPr>
              <a:t/>
            </a:r>
            <a:br>
              <a:rPr lang="en-US" sz="3200" dirty="0" smtClean="0">
                <a:latin typeface="Arial" charset="0"/>
              </a:rPr>
            </a:br>
            <a:r>
              <a:rPr lang="en-US" sz="2800" dirty="0" smtClean="0">
                <a:latin typeface="Arial" charset="0"/>
              </a:rPr>
              <a:t>A Leader </a:t>
            </a:r>
            <a:r>
              <a:rPr lang="en-US" sz="2800" dirty="0">
                <a:latin typeface="Arial" charset="0"/>
              </a:rPr>
              <a:t>in High Performance Computing</a:t>
            </a:r>
          </a:p>
        </p:txBody>
      </p:sp>
      <p:sp>
        <p:nvSpPr>
          <p:cNvPr id="17410" name="Content Placeholder 1"/>
          <p:cNvSpPr>
            <a:spLocks noGrp="1"/>
          </p:cNvSpPr>
          <p:nvPr>
            <p:ph idx="1"/>
          </p:nvPr>
        </p:nvSpPr>
        <p:spPr>
          <a:xfrm>
            <a:off x="838200" y="990600"/>
            <a:ext cx="7620000" cy="838200"/>
          </a:xfrm>
        </p:spPr>
        <p:txBody>
          <a:bodyPr/>
          <a:lstStyle/>
          <a:p>
            <a:pPr marL="0" indent="0" algn="ctr" eaLnBrk="1" hangingPunct="1">
              <a:buFontTx/>
              <a:buNone/>
            </a:pPr>
            <a:r>
              <a:rPr lang="en-US" sz="2400" b="1" i="1" dirty="0">
                <a:latin typeface="Arial" charset="0"/>
              </a:rPr>
              <a:t>1,000,000x </a:t>
            </a:r>
            <a:r>
              <a:rPr lang="en-US" sz="2400" i="1" dirty="0">
                <a:latin typeface="Arial" charset="0"/>
              </a:rPr>
              <a:t>performance increase </a:t>
            </a:r>
            <a:r>
              <a:rPr lang="en-US" sz="2400" i="1" dirty="0" smtClean="0">
                <a:latin typeface="Arial" charset="0"/>
              </a:rPr>
              <a:t>in </a:t>
            </a:r>
            <a:r>
              <a:rPr lang="en-US" sz="2400" i="1" dirty="0">
                <a:latin typeface="Arial" charset="0"/>
              </a:rPr>
              <a:t>computing capability in 10 years. </a:t>
            </a:r>
          </a:p>
        </p:txBody>
      </p:sp>
      <p:pic>
        <p:nvPicPr>
          <p:cNvPr id="17411" name="Content Placeholder 3" descr="BBP_110331_313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2819400"/>
            <a:ext cx="3389313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5" descr="Ranger-smal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752600"/>
            <a:ext cx="2562225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3" name="TextBox 1"/>
          <p:cNvSpPr txBox="1">
            <a:spLocks noChangeArrowheads="1"/>
          </p:cNvSpPr>
          <p:nvPr/>
        </p:nvSpPr>
        <p:spPr bwMode="auto">
          <a:xfrm>
            <a:off x="3352800" y="1828800"/>
            <a:ext cx="457200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1">
                <a:solidFill>
                  <a:schemeClr val="bg1"/>
                </a:solidFill>
              </a:rPr>
              <a:t>Ranger: 62,976 Processor Cores, 123TB RAM, 579 TeraFlops, Fastest Open Science Machine in the World, 2008 </a:t>
            </a:r>
          </a:p>
        </p:txBody>
      </p:sp>
      <p:sp>
        <p:nvSpPr>
          <p:cNvPr id="17414" name="TextBox 2"/>
          <p:cNvSpPr txBox="1">
            <a:spLocks noChangeArrowheads="1"/>
          </p:cNvSpPr>
          <p:nvPr/>
        </p:nvSpPr>
        <p:spPr bwMode="auto">
          <a:xfrm>
            <a:off x="1371600" y="3657600"/>
            <a:ext cx="43434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1">
                <a:solidFill>
                  <a:srgbClr val="FFFFFF"/>
                </a:solidFill>
              </a:rPr>
              <a:t>Lonestar: 23,000 processors, 44TB RAM, Shared Mem and GPU subsystems, #25 in the world 2011</a:t>
            </a:r>
          </a:p>
        </p:txBody>
      </p:sp>
      <p:pic>
        <p:nvPicPr>
          <p:cNvPr id="17415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4648200"/>
            <a:ext cx="2514600" cy="153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6" name="TextBox 4"/>
          <p:cNvSpPr txBox="1">
            <a:spLocks noChangeArrowheads="1"/>
          </p:cNvSpPr>
          <p:nvPr/>
        </p:nvSpPr>
        <p:spPr bwMode="auto">
          <a:xfrm>
            <a:off x="3276600" y="4876800"/>
            <a:ext cx="51816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1" dirty="0">
                <a:solidFill>
                  <a:srgbClr val="FFFFFF"/>
                </a:solidFill>
              </a:rPr>
              <a:t>Stampede: </a:t>
            </a:r>
            <a:r>
              <a:rPr lang="en-US" sz="2000" b="1" dirty="0" smtClean="0">
                <a:solidFill>
                  <a:srgbClr val="FFFFFF"/>
                </a:solidFill>
              </a:rPr>
              <a:t>Coming soon…</a:t>
            </a:r>
            <a:endParaRPr lang="en-US" sz="20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09353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Key Datacenter Features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Thermal energy storage to reduce peak power charges</a:t>
            </a:r>
          </a:p>
          <a:p>
            <a:r>
              <a:rPr lang="en-US" dirty="0" smtClean="0"/>
              <a:t>Hot aisle containment to boost efficiency (and simply provide enough cooling). </a:t>
            </a:r>
          </a:p>
          <a:p>
            <a:r>
              <a:rPr lang="en-US" dirty="0" smtClean="0"/>
              <a:t>Total IT power to 9.5MW, total power ~12MW. </a:t>
            </a:r>
          </a:p>
          <a:p>
            <a:r>
              <a:rPr lang="en-US" dirty="0" smtClean="0"/>
              <a:t>Expand experiments in mineral oil cooling.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8689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762000"/>
          </a:xfrm>
        </p:spPr>
        <p:txBody>
          <a:bodyPr/>
          <a:lstStyle/>
          <a:p>
            <a:r>
              <a:rPr lang="en-US" dirty="0" smtClean="0"/>
              <a:t>Datacenter Expansion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304800" y="914400"/>
            <a:ext cx="8658461" cy="54102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 bwMode="auto">
          <a:xfrm>
            <a:off x="533400" y="1752600"/>
            <a:ext cx="2362200" cy="1981200"/>
          </a:xfrm>
          <a:prstGeom prst="roundRect">
            <a:avLst/>
          </a:prstGeom>
          <a:solidFill>
            <a:srgbClr val="008000">
              <a:alpha val="18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6" name="Rounded Rectangle 5"/>
          <p:cNvSpPr/>
          <p:nvPr/>
        </p:nvSpPr>
        <p:spPr bwMode="auto">
          <a:xfrm>
            <a:off x="3581400" y="1828800"/>
            <a:ext cx="3276600" cy="3352800"/>
          </a:xfrm>
          <a:prstGeom prst="roundRect">
            <a:avLst/>
          </a:prstGeom>
          <a:solidFill>
            <a:srgbClr val="FF6600">
              <a:alpha val="18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59715" y="762000"/>
            <a:ext cx="27930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0" dirty="0" smtClean="0">
                <a:solidFill>
                  <a:schemeClr val="tx1"/>
                </a:solidFill>
              </a:rPr>
              <a:t>Ranger: 3000 ft</a:t>
            </a:r>
            <a:r>
              <a:rPr lang="en-US" sz="2800" b="0" baseline="30000" dirty="0" smtClean="0">
                <a:solidFill>
                  <a:schemeClr val="tx1"/>
                </a:solidFill>
              </a:rPr>
              <a:t>2</a:t>
            </a:r>
            <a:endParaRPr lang="en-US" sz="2800" b="0" dirty="0">
              <a:solidFill>
                <a:schemeClr val="tx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986729" y="1000780"/>
            <a:ext cx="29922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0" dirty="0" smtClean="0">
                <a:solidFill>
                  <a:srgbClr val="323492"/>
                </a:solidFill>
              </a:rPr>
              <a:t>Stampede: 8000 ft</a:t>
            </a:r>
            <a:r>
              <a:rPr lang="en-US" sz="2800" b="0" baseline="30000" dirty="0" smtClean="0">
                <a:solidFill>
                  <a:srgbClr val="323492"/>
                </a:solidFill>
              </a:rPr>
              <a:t>2</a:t>
            </a:r>
            <a:endParaRPr lang="en-US" sz="2800" b="0" dirty="0">
              <a:solidFill>
                <a:srgbClr val="32349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16266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533400" y="378472"/>
            <a:ext cx="7924800" cy="5641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46158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Stampede Datacenter –February 20th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4587" y="1554743"/>
            <a:ext cx="6065818" cy="4568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92045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Stampede Datacenter – March 22nd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5221" y="1322583"/>
            <a:ext cx="6218667" cy="4644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9871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85800" y="220128"/>
            <a:ext cx="7772400" cy="1143000"/>
          </a:xfrm>
        </p:spPr>
        <p:txBody>
          <a:bodyPr/>
          <a:lstStyle/>
          <a:p>
            <a:r>
              <a:rPr lang="en-US" dirty="0" smtClean="0"/>
              <a:t>Stampede Datacenter – May 16</a:t>
            </a:r>
            <a:r>
              <a:rPr lang="en-US" baseline="30000" dirty="0" smtClean="0"/>
              <a:t>th</a:t>
            </a:r>
            <a:r>
              <a:rPr lang="en-US" dirty="0" smtClean="0"/>
              <a:t> </a:t>
            </a:r>
            <a:br>
              <a:rPr lang="en-US" dirty="0" smtClean="0"/>
            </a:b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8666" y="1255889"/>
            <a:ext cx="6378223" cy="4783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6288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Stampede Datacenter – June 20th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7010400" y="6400800"/>
            <a:ext cx="2133600" cy="365125"/>
          </a:xfrm>
          <a:prstGeom prst="rect">
            <a:avLst/>
          </a:prstGeom>
        </p:spPr>
        <p:txBody>
          <a:bodyPr/>
          <a:lstStyle/>
          <a:p>
            <a:fld id="{6A24A5A2-255C-4AD3-BA08-4F0B04F3D67B}" type="slidenum">
              <a:rPr lang="en-US" smtClean="0"/>
              <a:t>26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1828800"/>
            <a:ext cx="48768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4223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1636" y="212436"/>
            <a:ext cx="8982364" cy="872836"/>
          </a:xfrm>
        </p:spPr>
        <p:txBody>
          <a:bodyPr/>
          <a:lstStyle/>
          <a:p>
            <a:r>
              <a:rPr lang="en-US" dirty="0" smtClean="0"/>
              <a:t>Stampede Datacenter, ~September 10th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400" y="925946"/>
            <a:ext cx="7810500" cy="527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89488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0182" y="304800"/>
            <a:ext cx="8589818" cy="1143000"/>
          </a:xfrm>
        </p:spPr>
        <p:txBody>
          <a:bodyPr/>
          <a:lstStyle/>
          <a:p>
            <a:r>
              <a:rPr lang="en-US" dirty="0" smtClean="0"/>
              <a:t>Stampede Datacenter, ~September 10th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6544" y="1670382"/>
            <a:ext cx="6706755" cy="4425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93584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43163"/>
            <a:ext cx="7772400" cy="1143000"/>
          </a:xfrm>
        </p:spPr>
        <p:txBody>
          <a:bodyPr/>
          <a:lstStyle/>
          <a:p>
            <a:r>
              <a:rPr lang="en-US" dirty="0" smtClean="0"/>
              <a:t>Some utilities are involved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3631" y="1197107"/>
            <a:ext cx="7227455" cy="4875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0240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9147175" cy="838200"/>
          </a:xfrm>
        </p:spPr>
        <p:txBody>
          <a:bodyPr/>
          <a:lstStyle/>
          <a:p>
            <a:r>
              <a:rPr lang="en-US" sz="3200" dirty="0" smtClean="0">
                <a:latin typeface="Arial" charset="0"/>
                <a:ea typeface="ＭＳ Ｐゴシック" charset="0"/>
                <a:cs typeface="ＭＳ Ｐゴシック" charset="0"/>
              </a:rPr>
              <a:t>Stampede</a:t>
            </a:r>
            <a:endParaRPr lang="en-US" sz="320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3794" name="Content Placeholder 2"/>
          <p:cNvSpPr>
            <a:spLocks noGrp="1"/>
          </p:cNvSpPr>
          <p:nvPr>
            <p:ph idx="1"/>
          </p:nvPr>
        </p:nvSpPr>
        <p:spPr>
          <a:xfrm>
            <a:off x="685800" y="838200"/>
            <a:ext cx="8001000" cy="4114800"/>
          </a:xfrm>
        </p:spPr>
        <p:txBody>
          <a:bodyPr/>
          <a:lstStyle/>
          <a:p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A new NSF-funded XSEDE resource at TACC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Funded two components of a new system: </a:t>
            </a:r>
          </a:p>
          <a:p>
            <a:pPr lvl="1"/>
            <a:r>
              <a:rPr lang="en-US" dirty="0" smtClean="0">
                <a:latin typeface="Arial" charset="0"/>
                <a:ea typeface="ＭＳ Ｐゴシック" charset="0"/>
              </a:rPr>
              <a:t>Two+ </a:t>
            </a:r>
            <a:r>
              <a:rPr lang="en-US" dirty="0" err="1">
                <a:latin typeface="Arial" charset="0"/>
                <a:ea typeface="ＭＳ Ｐゴシック" charset="0"/>
              </a:rPr>
              <a:t>petaflop</a:t>
            </a:r>
            <a:r>
              <a:rPr lang="en-US" dirty="0">
                <a:latin typeface="Arial" charset="0"/>
                <a:ea typeface="ＭＳ Ｐゴシック" charset="0"/>
              </a:rPr>
              <a:t>, 100,000+ core Xeon </a:t>
            </a:r>
            <a:r>
              <a:rPr lang="en-US" dirty="0" smtClean="0">
                <a:latin typeface="Arial" charset="0"/>
                <a:ea typeface="ＭＳ Ｐゴシック" charset="0"/>
              </a:rPr>
              <a:t>E5 based </a:t>
            </a:r>
            <a:r>
              <a:rPr lang="en-US" dirty="0">
                <a:latin typeface="Arial" charset="0"/>
                <a:ea typeface="ＭＳ Ｐゴシック" charset="0"/>
              </a:rPr>
              <a:t>Dell cluster to be the new workhorse of the NSF open science community (&gt;3x Ranger)</a:t>
            </a:r>
          </a:p>
          <a:p>
            <a:pPr lvl="1"/>
            <a:r>
              <a:rPr lang="en-US" dirty="0" smtClean="0">
                <a:latin typeface="Arial" charset="0"/>
                <a:ea typeface="ＭＳ Ｐゴシック" charset="0"/>
              </a:rPr>
              <a:t>Up to eight </a:t>
            </a:r>
            <a:r>
              <a:rPr lang="en-US" dirty="0">
                <a:latin typeface="Arial" charset="0"/>
                <a:ea typeface="ＭＳ Ｐゴシック" charset="0"/>
              </a:rPr>
              <a:t>additional </a:t>
            </a:r>
            <a:r>
              <a:rPr lang="en-US" dirty="0" err="1">
                <a:latin typeface="Arial" charset="0"/>
                <a:ea typeface="ＭＳ Ｐゴシック" charset="0"/>
              </a:rPr>
              <a:t>petaflops</a:t>
            </a:r>
            <a:r>
              <a:rPr lang="en-US" dirty="0">
                <a:latin typeface="Arial" charset="0"/>
                <a:ea typeface="ＭＳ Ｐゴシック" charset="0"/>
              </a:rPr>
              <a:t> of Intel Many-Integrated-Core (MIC)  </a:t>
            </a:r>
            <a:r>
              <a:rPr lang="en-US" dirty="0" smtClean="0">
                <a:latin typeface="Arial" charset="0"/>
                <a:ea typeface="ＭＳ Ｐゴシック" charset="0"/>
              </a:rPr>
              <a:t>Xeon Phi processors </a:t>
            </a:r>
            <a:r>
              <a:rPr lang="en-US" dirty="0">
                <a:latin typeface="Arial" charset="0"/>
                <a:ea typeface="ＭＳ Ｐゴシック" charset="0"/>
              </a:rPr>
              <a:t>to provide a revolutionary innovative capability: a new generation of supercomputing.</a:t>
            </a:r>
          </a:p>
          <a:p>
            <a:pPr lvl="1"/>
            <a:r>
              <a:rPr lang="en-US" dirty="0">
                <a:latin typeface="Arial" charset="0"/>
                <a:ea typeface="ＭＳ Ｐゴシック" charset="0"/>
              </a:rPr>
              <a:t>Change the power/performance curves of supercomputing without changing the programming </a:t>
            </a:r>
            <a:r>
              <a:rPr lang="en-US" dirty="0" smtClean="0">
                <a:latin typeface="Arial" charset="0"/>
                <a:ea typeface="ＭＳ Ｐゴシック" charset="0"/>
              </a:rPr>
              <a:t>model (terribly much).</a:t>
            </a:r>
            <a:endParaRPr lang="en-US" dirty="0">
              <a:latin typeface="Arial" charset="0"/>
              <a:ea typeface="ＭＳ Ｐゴシック" charset="0"/>
            </a:endParaRPr>
          </a:p>
          <a:p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82322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3091" y="2529608"/>
            <a:ext cx="3789495" cy="251141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Actually, way more utility space than machine space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9791" y="1447800"/>
            <a:ext cx="1749618" cy="255962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800" y="1987550"/>
            <a:ext cx="3979955" cy="26289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90939" y="4440381"/>
            <a:ext cx="2264379" cy="151591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39945" y="4755970"/>
            <a:ext cx="327261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Turns out the utilities for the datacenter costs more, takes more time and more space than the computing systems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32399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0324" y="304800"/>
            <a:ext cx="8473458" cy="1143000"/>
          </a:xfrm>
        </p:spPr>
        <p:txBody>
          <a:bodyPr/>
          <a:lstStyle/>
          <a:p>
            <a:r>
              <a:rPr lang="en-US" dirty="0" smtClean="0"/>
              <a:t>New Technologies/Milestones in the Stampede Project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555563"/>
            <a:ext cx="7772400" cy="4114800"/>
          </a:xfrm>
        </p:spPr>
        <p:txBody>
          <a:bodyPr/>
          <a:lstStyle/>
          <a:p>
            <a:r>
              <a:rPr lang="en-US" dirty="0" smtClean="0"/>
              <a:t>Density: surpasses 40KW/Cabinet</a:t>
            </a:r>
          </a:p>
          <a:p>
            <a:pPr lvl="1"/>
            <a:r>
              <a:rPr lang="en-US" dirty="0" smtClean="0"/>
              <a:t>New Dell node designs to support multiple 300W expansion cards in single node ~1U</a:t>
            </a:r>
          </a:p>
          <a:p>
            <a:r>
              <a:rPr lang="en-US" dirty="0" smtClean="0"/>
              <a:t>Total system power past 5 *megawatts* </a:t>
            </a:r>
          </a:p>
          <a:p>
            <a:pPr lvl="1"/>
            <a:r>
              <a:rPr lang="en-US" dirty="0" smtClean="0"/>
              <a:t>Thermal storage technology incorporated. </a:t>
            </a:r>
          </a:p>
          <a:p>
            <a:r>
              <a:rPr lang="en-US" dirty="0" smtClean="0"/>
              <a:t>Breakthrough price/performance and power/performance.</a:t>
            </a:r>
          </a:p>
          <a:p>
            <a:pPr lvl="1"/>
            <a:r>
              <a:rPr lang="en-US" dirty="0" smtClean="0"/>
              <a:t>Inclusion of Intel MIC; but we must program it. </a:t>
            </a:r>
          </a:p>
          <a:p>
            <a:r>
              <a:rPr lang="en-US" dirty="0" smtClean="0"/>
              <a:t>Application concurrency past 1 *million* threads per application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87040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382000" cy="10668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FFFFFF"/>
                </a:solidFill>
                <a:cs typeface="Gill Sans"/>
              </a:rPr>
              <a:t>What we at TACC like about MIC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990600"/>
            <a:ext cx="8839200" cy="4648200"/>
          </a:xfrm>
        </p:spPr>
        <p:txBody>
          <a:bodyPr/>
          <a:lstStyle/>
          <a:p>
            <a:pPr>
              <a:lnSpc>
                <a:spcPct val="110000"/>
              </a:lnSpc>
            </a:pPr>
            <a:r>
              <a:rPr lang="en-US" sz="2400" dirty="0" smtClean="0">
                <a:solidFill>
                  <a:srgbClr val="FFFFFF"/>
                </a:solidFill>
              </a:rPr>
              <a:t>Intel’s MIC is based on x86 technology</a:t>
            </a:r>
          </a:p>
          <a:p>
            <a:pPr lvl="1">
              <a:lnSpc>
                <a:spcPct val="110000"/>
              </a:lnSpc>
            </a:pPr>
            <a:r>
              <a:rPr lang="en-US" sz="2000" dirty="0" smtClean="0">
                <a:solidFill>
                  <a:srgbClr val="FFFFFF"/>
                </a:solidFill>
              </a:rPr>
              <a:t>x86 cores w/ caches and cache coherency</a:t>
            </a:r>
          </a:p>
          <a:p>
            <a:pPr lvl="1">
              <a:lnSpc>
                <a:spcPct val="110000"/>
              </a:lnSpc>
            </a:pPr>
            <a:r>
              <a:rPr lang="en-US" sz="2000" dirty="0" smtClean="0">
                <a:solidFill>
                  <a:srgbClr val="FFFFFF"/>
                </a:solidFill>
              </a:rPr>
              <a:t>SIMD instruction set</a:t>
            </a:r>
            <a:endParaRPr lang="en-US" sz="1000" dirty="0" smtClean="0">
              <a:solidFill>
                <a:srgbClr val="FFFFFF"/>
              </a:solidFill>
            </a:endParaRPr>
          </a:p>
          <a:p>
            <a:pPr>
              <a:lnSpc>
                <a:spcPct val="110000"/>
              </a:lnSpc>
            </a:pPr>
            <a:r>
              <a:rPr lang="en-US" sz="2400" dirty="0" smtClean="0">
                <a:solidFill>
                  <a:srgbClr val="FFFFFF"/>
                </a:solidFill>
              </a:rPr>
              <a:t>Programming for MIC is similar to programming for CPUs</a:t>
            </a:r>
          </a:p>
          <a:p>
            <a:pPr lvl="1">
              <a:lnSpc>
                <a:spcPct val="110000"/>
              </a:lnSpc>
            </a:pPr>
            <a:r>
              <a:rPr lang="en-US" sz="2000" dirty="0" smtClean="0">
                <a:solidFill>
                  <a:srgbClr val="FFFFFF"/>
                </a:solidFill>
              </a:rPr>
              <a:t>Familiar languages: C/C++ and Fortran </a:t>
            </a:r>
          </a:p>
          <a:p>
            <a:pPr lvl="1">
              <a:lnSpc>
                <a:spcPct val="110000"/>
              </a:lnSpc>
            </a:pPr>
            <a:r>
              <a:rPr lang="en-US" sz="2000" dirty="0" smtClean="0">
                <a:solidFill>
                  <a:srgbClr val="FFFFFF"/>
                </a:solidFill>
              </a:rPr>
              <a:t>Familiar parallel programming models: OpenMP &amp; MPI</a:t>
            </a:r>
          </a:p>
          <a:p>
            <a:pPr lvl="1">
              <a:lnSpc>
                <a:spcPct val="110000"/>
              </a:lnSpc>
            </a:pPr>
            <a:r>
              <a:rPr lang="en-US" sz="2000" dirty="0" smtClean="0">
                <a:solidFill>
                  <a:srgbClr val="FFFFFF"/>
                </a:solidFill>
              </a:rPr>
              <a:t>MPI on host and on the coprocessor</a:t>
            </a:r>
          </a:p>
          <a:p>
            <a:pPr lvl="1">
              <a:lnSpc>
                <a:spcPct val="110000"/>
              </a:lnSpc>
            </a:pPr>
            <a:r>
              <a:rPr lang="en-US" sz="2000" dirty="0" smtClean="0">
                <a:solidFill>
                  <a:srgbClr val="FFFFFF"/>
                </a:solidFill>
              </a:rPr>
              <a:t>Any code can run on MIC, not just kernels</a:t>
            </a:r>
            <a:endParaRPr lang="en-US" sz="1000" dirty="0" smtClean="0">
              <a:solidFill>
                <a:srgbClr val="FFFFFF"/>
              </a:solidFill>
            </a:endParaRPr>
          </a:p>
          <a:p>
            <a:pPr>
              <a:lnSpc>
                <a:spcPct val="110000"/>
              </a:lnSpc>
            </a:pPr>
            <a:r>
              <a:rPr lang="en-US" sz="2400" dirty="0" smtClean="0">
                <a:solidFill>
                  <a:srgbClr val="FFFFFF"/>
                </a:solidFill>
              </a:rPr>
              <a:t>Optimizing for MIC is similar to optimizing for CPUs</a:t>
            </a:r>
          </a:p>
          <a:p>
            <a:pPr lvl="1">
              <a:lnSpc>
                <a:spcPct val="110000"/>
              </a:lnSpc>
            </a:pPr>
            <a:r>
              <a:rPr lang="en-US" sz="2000" b="1" dirty="0" smtClean="0">
                <a:solidFill>
                  <a:srgbClr val="FFFFFF"/>
                </a:solidFill>
              </a:rPr>
              <a:t>“Optimize once, run anywhere” </a:t>
            </a:r>
          </a:p>
          <a:p>
            <a:pPr lvl="1">
              <a:lnSpc>
                <a:spcPct val="110000"/>
              </a:lnSpc>
            </a:pPr>
            <a:r>
              <a:rPr lang="en-US" sz="2000" dirty="0" smtClean="0">
                <a:solidFill>
                  <a:srgbClr val="FFFFFF"/>
                </a:solidFill>
              </a:rPr>
              <a:t>Our early MIC porting efforts for codes “in the field” are frequently doubling performance on Sandy Bridge.</a:t>
            </a:r>
          </a:p>
        </p:txBody>
      </p:sp>
    </p:spTree>
    <p:extLst>
      <p:ext uri="{BB962C8B-B14F-4D97-AF65-F5344CB8AC3E}">
        <p14:creationId xmlns:p14="http://schemas.microsoft.com/office/powerpoint/2010/main" val="35834953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Will My Code Run on MIC?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Yes</a:t>
            </a:r>
          </a:p>
          <a:p>
            <a:endParaRPr lang="en-US" dirty="0"/>
          </a:p>
          <a:p>
            <a:r>
              <a:rPr lang="en-US" dirty="0" smtClean="0"/>
              <a:t>That’s the wrong question, it’s:</a:t>
            </a:r>
          </a:p>
          <a:p>
            <a:pPr lvl="1"/>
            <a:r>
              <a:rPr lang="en-US" dirty="0" smtClean="0"/>
              <a:t>Will your code run *best* on MIC?, or </a:t>
            </a:r>
          </a:p>
          <a:p>
            <a:pPr lvl="1"/>
            <a:r>
              <a:rPr lang="en-US" dirty="0" smtClean="0"/>
              <a:t>Will you get great MIC performance without additional work? </a:t>
            </a:r>
          </a:p>
        </p:txBody>
      </p:sp>
    </p:spTree>
    <p:extLst>
      <p:ext uri="{BB962C8B-B14F-4D97-AF65-F5344CB8AC3E}">
        <p14:creationId xmlns:p14="http://schemas.microsoft.com/office/powerpoint/2010/main" val="25418914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Early MIC Programming Experiences at TACC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295400"/>
            <a:ext cx="7772400" cy="4114800"/>
          </a:xfrm>
        </p:spPr>
        <p:txBody>
          <a:bodyPr/>
          <a:lstStyle/>
          <a:p>
            <a:r>
              <a:rPr lang="en-US" dirty="0" smtClean="0"/>
              <a:t>Codes port easily</a:t>
            </a:r>
          </a:p>
          <a:p>
            <a:pPr lvl="1"/>
            <a:r>
              <a:rPr lang="en-US" dirty="0" smtClean="0"/>
              <a:t>Minutes to days depending mostly on library dependencies</a:t>
            </a:r>
          </a:p>
          <a:p>
            <a:r>
              <a:rPr lang="en-US" dirty="0" smtClean="0"/>
              <a:t>Performance </a:t>
            </a:r>
            <a:r>
              <a:rPr lang="en-US" dirty="0" smtClean="0"/>
              <a:t>can require </a:t>
            </a:r>
            <a:r>
              <a:rPr lang="en-US" dirty="0" smtClean="0"/>
              <a:t>real work</a:t>
            </a:r>
          </a:p>
          <a:p>
            <a:pPr lvl="1"/>
            <a:r>
              <a:rPr lang="en-US" dirty="0" smtClean="0"/>
              <a:t>While the </a:t>
            </a:r>
            <a:r>
              <a:rPr lang="en-US" dirty="0" err="1" smtClean="0"/>
              <a:t>sw</a:t>
            </a:r>
            <a:r>
              <a:rPr lang="en-US" dirty="0" smtClean="0"/>
              <a:t> environment continues to evolve</a:t>
            </a:r>
            <a:endParaRPr lang="en-US" dirty="0" smtClean="0"/>
          </a:p>
          <a:p>
            <a:pPr lvl="1"/>
            <a:r>
              <a:rPr lang="en-US" dirty="0" smtClean="0"/>
              <a:t>Getting codes to run *at all* is almost too easy; really need to put in the effort to get what you expect</a:t>
            </a:r>
          </a:p>
          <a:p>
            <a:r>
              <a:rPr lang="en-US" dirty="0" smtClean="0"/>
              <a:t>Scalability is pretty good</a:t>
            </a:r>
          </a:p>
          <a:p>
            <a:pPr lvl="1"/>
            <a:r>
              <a:rPr lang="en-US" dirty="0" smtClean="0"/>
              <a:t>Multiple threads per core *really important*</a:t>
            </a:r>
          </a:p>
          <a:p>
            <a:pPr lvl="1"/>
            <a:r>
              <a:rPr lang="en-US" dirty="0" smtClean="0"/>
              <a:t>Getting your code to </a:t>
            </a:r>
            <a:r>
              <a:rPr lang="en-US" dirty="0" err="1" smtClean="0"/>
              <a:t>vectorize</a:t>
            </a:r>
            <a:r>
              <a:rPr lang="en-US" dirty="0" smtClean="0"/>
              <a:t> *really important*</a:t>
            </a:r>
          </a:p>
        </p:txBody>
      </p:sp>
    </p:spTree>
    <p:extLst>
      <p:ext uri="{BB962C8B-B14F-4D97-AF65-F5344CB8AC3E}">
        <p14:creationId xmlns:p14="http://schemas.microsoft.com/office/powerpoint/2010/main" val="666719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own Arrow 7"/>
          <p:cNvSpPr/>
          <p:nvPr/>
        </p:nvSpPr>
        <p:spPr bwMode="auto">
          <a:xfrm>
            <a:off x="6781800" y="1828800"/>
            <a:ext cx="484632" cy="2743200"/>
          </a:xfrm>
          <a:prstGeom prst="downArrow">
            <a:avLst/>
          </a:prstGeom>
          <a:solidFill>
            <a:schemeClr val="bg1">
              <a:lumMod val="5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7" name="Rounded Rectangle 6"/>
          <p:cNvSpPr/>
          <p:nvPr/>
        </p:nvSpPr>
        <p:spPr bwMode="auto">
          <a:xfrm>
            <a:off x="228600" y="4495800"/>
            <a:ext cx="6096000" cy="1447800"/>
          </a:xfrm>
          <a:prstGeom prst="roundRect">
            <a:avLst/>
          </a:prstGeom>
          <a:solidFill>
            <a:srgbClr val="FFCC66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6" name="Rounded Rectangle 5"/>
          <p:cNvSpPr/>
          <p:nvPr/>
        </p:nvSpPr>
        <p:spPr bwMode="auto">
          <a:xfrm>
            <a:off x="228600" y="2286000"/>
            <a:ext cx="6096000" cy="2057400"/>
          </a:xfrm>
          <a:prstGeom prst="roundRect">
            <a:avLst/>
          </a:prstGeom>
          <a:gradFill flip="none" rotWithShape="1">
            <a:gsLst>
              <a:gs pos="0">
                <a:srgbClr val="00FF00"/>
              </a:gs>
              <a:gs pos="100000">
                <a:srgbClr val="FFFFFF"/>
              </a:gs>
            </a:gsLst>
            <a:lin ang="16200000" scaled="0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5" name="Rounded Rectangle 4"/>
          <p:cNvSpPr/>
          <p:nvPr/>
        </p:nvSpPr>
        <p:spPr bwMode="auto">
          <a:xfrm>
            <a:off x="228600" y="1219200"/>
            <a:ext cx="6096000" cy="91440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8534400" cy="838200"/>
          </a:xfrm>
        </p:spPr>
        <p:txBody>
          <a:bodyPr>
            <a:normAutofit/>
          </a:bodyPr>
          <a:lstStyle/>
          <a:p>
            <a:r>
              <a:rPr lang="en-US" dirty="0" smtClean="0">
                <a:cs typeface="Gill Sans"/>
              </a:rPr>
              <a:t>Adapting and Optimizing Code for MIC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295400"/>
            <a:ext cx="6172200" cy="4876800"/>
          </a:xfrm>
        </p:spPr>
        <p:txBody>
          <a:bodyPr/>
          <a:lstStyle/>
          <a:p>
            <a:r>
              <a:rPr lang="en-US" sz="2400" dirty="0" smtClean="0">
                <a:solidFill>
                  <a:srgbClr val="000000"/>
                </a:solidFill>
              </a:rPr>
              <a:t>Hybrid Programming</a:t>
            </a:r>
          </a:p>
          <a:p>
            <a:pPr lvl="1"/>
            <a:r>
              <a:rPr lang="en-US" sz="2000" dirty="0" smtClean="0">
                <a:solidFill>
                  <a:srgbClr val="000000"/>
                </a:solidFill>
              </a:rPr>
              <a:t>MPI + Threads (</a:t>
            </a:r>
            <a:r>
              <a:rPr lang="en-US" sz="2000" dirty="0" err="1" smtClean="0">
                <a:solidFill>
                  <a:srgbClr val="000000"/>
                </a:solidFill>
              </a:rPr>
              <a:t>OpenMP</a:t>
            </a:r>
            <a:r>
              <a:rPr lang="en-US" sz="2000" dirty="0" smtClean="0">
                <a:solidFill>
                  <a:srgbClr val="000000"/>
                </a:solidFill>
              </a:rPr>
              <a:t>, etc.)</a:t>
            </a:r>
          </a:p>
          <a:p>
            <a:pPr lvl="1"/>
            <a:endParaRPr lang="en-US" sz="1000" dirty="0" smtClean="0">
              <a:solidFill>
                <a:srgbClr val="000000"/>
              </a:solidFill>
            </a:endParaRPr>
          </a:p>
          <a:p>
            <a:r>
              <a:rPr lang="en-US" sz="2400" dirty="0">
                <a:solidFill>
                  <a:srgbClr val="000000"/>
                </a:solidFill>
              </a:rPr>
              <a:t>Optimize for higher </a:t>
            </a:r>
            <a:r>
              <a:rPr lang="en-US" sz="2400" dirty="0" smtClean="0">
                <a:solidFill>
                  <a:srgbClr val="000000"/>
                </a:solidFill>
              </a:rPr>
              <a:t>thread performance</a:t>
            </a:r>
            <a:endParaRPr lang="en-US" sz="2400" dirty="0">
              <a:solidFill>
                <a:srgbClr val="000000"/>
              </a:solidFill>
            </a:endParaRPr>
          </a:p>
          <a:p>
            <a:pPr lvl="1"/>
            <a:r>
              <a:rPr lang="en-US" sz="2000" dirty="0">
                <a:solidFill>
                  <a:srgbClr val="000000"/>
                </a:solidFill>
              </a:rPr>
              <a:t>Minimize serial sections and </a:t>
            </a:r>
            <a:r>
              <a:rPr lang="en-US" sz="2000" dirty="0" smtClean="0">
                <a:solidFill>
                  <a:srgbClr val="000000"/>
                </a:solidFill>
              </a:rPr>
              <a:t>synchronization</a:t>
            </a:r>
            <a:endParaRPr lang="en-US" sz="2000" dirty="0">
              <a:solidFill>
                <a:srgbClr val="000000"/>
              </a:solidFill>
            </a:endParaRPr>
          </a:p>
          <a:p>
            <a:r>
              <a:rPr lang="en-US" sz="2400" dirty="0" smtClean="0">
                <a:solidFill>
                  <a:srgbClr val="000000"/>
                </a:solidFill>
              </a:rPr>
              <a:t>Test different execution models</a:t>
            </a:r>
          </a:p>
          <a:p>
            <a:pPr lvl="1"/>
            <a:r>
              <a:rPr lang="en-US" sz="2000" dirty="0" smtClean="0">
                <a:solidFill>
                  <a:srgbClr val="000000"/>
                </a:solidFill>
              </a:rPr>
              <a:t>Symmetric vs. Offloaded</a:t>
            </a:r>
          </a:p>
          <a:p>
            <a:r>
              <a:rPr lang="en-US" sz="2400" dirty="0" smtClean="0">
                <a:solidFill>
                  <a:srgbClr val="000000"/>
                </a:solidFill>
              </a:rPr>
              <a:t>Optimize for L1/L2 caches</a:t>
            </a:r>
          </a:p>
          <a:p>
            <a:endParaRPr lang="en-US" sz="1000" dirty="0" smtClean="0">
              <a:solidFill>
                <a:srgbClr val="000000"/>
              </a:solidFill>
            </a:endParaRPr>
          </a:p>
          <a:p>
            <a:r>
              <a:rPr lang="en-US" sz="2400" dirty="0" smtClean="0">
                <a:solidFill>
                  <a:srgbClr val="000000"/>
                </a:solidFill>
              </a:rPr>
              <a:t>Test performance on MIC</a:t>
            </a:r>
          </a:p>
          <a:p>
            <a:r>
              <a:rPr lang="en-US" sz="2400" dirty="0" smtClean="0">
                <a:solidFill>
                  <a:srgbClr val="000000"/>
                </a:solidFill>
              </a:rPr>
              <a:t>Optimize for specific architecture</a:t>
            </a:r>
          </a:p>
          <a:p>
            <a:r>
              <a:rPr lang="en-US" sz="2400" dirty="0" smtClean="0">
                <a:solidFill>
                  <a:srgbClr val="000000"/>
                </a:solidFill>
              </a:rPr>
              <a:t>Start production</a:t>
            </a:r>
          </a:p>
          <a:p>
            <a:endParaRPr lang="en-US" sz="2400" dirty="0" smtClean="0">
              <a:solidFill>
                <a:schemeClr val="bg1">
                  <a:lumMod val="95000"/>
                </a:schemeClr>
              </a:solidFill>
              <a:sym typeface="Wingdings"/>
            </a:endParaRPr>
          </a:p>
          <a:p>
            <a:endParaRPr lang="en-US" sz="2000" dirty="0" smtClean="0">
              <a:solidFill>
                <a:srgbClr val="FF0000"/>
              </a:solidFill>
            </a:endParaRPr>
          </a:p>
          <a:p>
            <a:pPr lvl="1"/>
            <a:endParaRPr lang="en-US" sz="2000" dirty="0" smtClean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324600" y="1295400"/>
            <a:ext cx="2971800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0" dirty="0" smtClean="0">
                <a:solidFill>
                  <a:srgbClr val="FFFFFF"/>
                </a:solidFill>
              </a:rPr>
              <a:t>Today  “Any” resource</a:t>
            </a:r>
          </a:p>
          <a:p>
            <a:endParaRPr lang="en-US" sz="2800" b="0" dirty="0" smtClean="0">
              <a:solidFill>
                <a:srgbClr val="FFFFFF"/>
              </a:solidFill>
            </a:endParaRPr>
          </a:p>
          <a:p>
            <a:endParaRPr lang="en-US" sz="2000" b="0" dirty="0" smtClean="0">
              <a:solidFill>
                <a:srgbClr val="FFFFFF"/>
              </a:solidFill>
            </a:endParaRPr>
          </a:p>
          <a:p>
            <a:endParaRPr lang="en-US" sz="2000" b="0" dirty="0" smtClean="0">
              <a:solidFill>
                <a:srgbClr val="FFFFFF"/>
              </a:solidFill>
            </a:endParaRPr>
          </a:p>
          <a:p>
            <a:endParaRPr lang="en-US" sz="2000" b="0" dirty="0" smtClean="0">
              <a:solidFill>
                <a:srgbClr val="FFFFFF"/>
              </a:solidFill>
            </a:endParaRPr>
          </a:p>
          <a:p>
            <a:r>
              <a:rPr lang="en-US" sz="2000" b="0" dirty="0" smtClean="0">
                <a:solidFill>
                  <a:srgbClr val="FFFFFF"/>
                </a:solidFill>
              </a:rPr>
              <a:t>Today/Soon Knights Ferry</a:t>
            </a:r>
          </a:p>
          <a:p>
            <a:endParaRPr lang="en-US" sz="2000" b="0" dirty="0">
              <a:solidFill>
                <a:srgbClr val="FFFFFF"/>
              </a:solidFill>
            </a:endParaRPr>
          </a:p>
          <a:p>
            <a:endParaRPr lang="en-US" sz="2800" b="0" dirty="0" smtClean="0">
              <a:solidFill>
                <a:srgbClr val="FFFFFF"/>
              </a:solidFill>
            </a:endParaRPr>
          </a:p>
          <a:p>
            <a:endParaRPr lang="en-US" sz="2800" b="0" dirty="0">
              <a:solidFill>
                <a:srgbClr val="FFFFFF"/>
              </a:solidFill>
            </a:endParaRPr>
          </a:p>
          <a:p>
            <a:r>
              <a:rPr lang="en-US" sz="2000" b="0" dirty="0" smtClean="0">
                <a:solidFill>
                  <a:srgbClr val="FFFFFF"/>
                </a:solidFill>
              </a:rPr>
              <a:t>Stampede MIC</a:t>
            </a:r>
            <a:r>
              <a:rPr lang="en-US" sz="2000" dirty="0">
                <a:solidFill>
                  <a:srgbClr val="FFFFFF"/>
                </a:solidFill>
              </a:rPr>
              <a:t> </a:t>
            </a:r>
            <a:r>
              <a:rPr lang="en-US" sz="2000" b="0" dirty="0" smtClean="0">
                <a:solidFill>
                  <a:srgbClr val="FFFFFF"/>
                </a:solidFill>
              </a:rPr>
              <a:t>2013+</a:t>
            </a:r>
            <a:endParaRPr lang="en-US" sz="2000" b="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54136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Stampede Programming 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Five Possible Models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447800"/>
            <a:ext cx="7772400" cy="4114800"/>
          </a:xfrm>
        </p:spPr>
        <p:txBody>
          <a:bodyPr>
            <a:normAutofit/>
          </a:bodyPr>
          <a:lstStyle/>
          <a:p>
            <a:r>
              <a:rPr lang="en-US" dirty="0" smtClean="0"/>
              <a:t>Host-only</a:t>
            </a:r>
          </a:p>
          <a:p>
            <a:r>
              <a:rPr lang="en-US" dirty="0" smtClean="0"/>
              <a:t>Offload</a:t>
            </a:r>
          </a:p>
          <a:p>
            <a:r>
              <a:rPr lang="en-US" dirty="0" smtClean="0"/>
              <a:t>Symmetric</a:t>
            </a:r>
          </a:p>
          <a:p>
            <a:r>
              <a:rPr lang="en-US" dirty="0" smtClean="0"/>
              <a:t>Reverse Offload</a:t>
            </a:r>
          </a:p>
          <a:p>
            <a:r>
              <a:rPr lang="en-US" dirty="0" smtClean="0"/>
              <a:t>MIC Native</a:t>
            </a:r>
          </a:p>
        </p:txBody>
      </p:sp>
    </p:spTree>
    <p:extLst>
      <p:ext uri="{BB962C8B-B14F-4D97-AF65-F5344CB8AC3E}">
        <p14:creationId xmlns:p14="http://schemas.microsoft.com/office/powerpoint/2010/main" val="17440378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rogramming models for Intel Xeon processors and Intel MIC Architecture[1] page 1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39091" y="-1246909"/>
            <a:ext cx="7065818" cy="9143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21757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rogramming models for Intel Xeon processors and Intel MIC Architecture[1] page 12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985982" y="-1205753"/>
            <a:ext cx="7162800" cy="9269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220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rogramming models for Intel Xeon processors and Intel MIC Architecture[1] page 13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909782" y="-1304364"/>
            <a:ext cx="7315200" cy="9466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8527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Title 1"/>
          <p:cNvSpPr>
            <a:spLocks noGrp="1"/>
          </p:cNvSpPr>
          <p:nvPr>
            <p:ph type="title"/>
          </p:nvPr>
        </p:nvSpPr>
        <p:spPr>
          <a:xfrm>
            <a:off x="685800" y="304800"/>
            <a:ext cx="7772400" cy="685800"/>
          </a:xfrm>
        </p:spPr>
        <p:txBody>
          <a:bodyPr/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Stampede - Headlines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1219200"/>
            <a:ext cx="7772400" cy="4114800"/>
          </a:xfrm>
        </p:spPr>
        <p:txBody>
          <a:bodyPr>
            <a:normAutofit fontScale="92500" lnSpcReduction="20000"/>
          </a:bodyPr>
          <a:lstStyle/>
          <a:p>
            <a:pPr eaLnBrk="1" hangingPunct="1">
              <a:defRPr/>
            </a:pPr>
            <a:r>
              <a:rPr lang="en-US" dirty="0" smtClean="0"/>
              <a:t>Up to 10PF Peak performance in initial system (Early 2013)</a:t>
            </a:r>
          </a:p>
          <a:p>
            <a:pPr lvl="1" eaLnBrk="1" hangingPunct="1">
              <a:defRPr/>
            </a:pPr>
            <a:r>
              <a:rPr lang="en-US" dirty="0" smtClean="0"/>
              <a:t>100,000+ conventional Intel processor cores</a:t>
            </a:r>
          </a:p>
          <a:p>
            <a:pPr lvl="1" eaLnBrk="1" hangingPunct="1">
              <a:defRPr/>
            </a:pPr>
            <a:r>
              <a:rPr lang="en-US" dirty="0" smtClean="0"/>
              <a:t>Almost 500,000 total cores with Intel </a:t>
            </a:r>
            <a:r>
              <a:rPr lang="en-US" dirty="0" smtClean="0"/>
              <a:t>Xeon Phi</a:t>
            </a:r>
            <a:endParaRPr lang="en-US" dirty="0" smtClean="0"/>
          </a:p>
          <a:p>
            <a:pPr>
              <a:defRPr/>
            </a:pPr>
            <a:r>
              <a:rPr lang="en-US" dirty="0" smtClean="0"/>
              <a:t>Upgrade with “Future Knight’s” in 2015</a:t>
            </a:r>
          </a:p>
          <a:p>
            <a:pPr eaLnBrk="1" hangingPunct="1">
              <a:defRPr/>
            </a:pPr>
            <a:r>
              <a:rPr lang="en-US" dirty="0" smtClean="0"/>
              <a:t>14PB+ disk </a:t>
            </a:r>
          </a:p>
          <a:p>
            <a:pPr eaLnBrk="1" hangingPunct="1">
              <a:defRPr/>
            </a:pPr>
            <a:r>
              <a:rPr lang="en-US" dirty="0" smtClean="0"/>
              <a:t>272TB+ RAM </a:t>
            </a:r>
          </a:p>
          <a:p>
            <a:pPr eaLnBrk="1" hangingPunct="1">
              <a:defRPr/>
            </a:pPr>
            <a:r>
              <a:rPr lang="en-US" dirty="0" smtClean="0"/>
              <a:t>56Gb FDR InfiniBand interconnect</a:t>
            </a:r>
          </a:p>
          <a:p>
            <a:pPr eaLnBrk="1" hangingPunct="1">
              <a:defRPr/>
            </a:pPr>
            <a:r>
              <a:rPr lang="en-US" dirty="0" smtClean="0"/>
              <a:t>Nearly 200 racks of compute hardware (10,000 </a:t>
            </a:r>
            <a:r>
              <a:rPr lang="en-US" dirty="0" err="1" smtClean="0"/>
              <a:t>sq</a:t>
            </a:r>
            <a:r>
              <a:rPr lang="en-US" dirty="0" smtClean="0"/>
              <a:t> </a:t>
            </a:r>
            <a:r>
              <a:rPr lang="en-US" dirty="0" err="1" smtClean="0"/>
              <a:t>ft</a:t>
            </a:r>
            <a:r>
              <a:rPr lang="en-US" dirty="0" smtClean="0"/>
              <a:t>)</a:t>
            </a:r>
          </a:p>
          <a:p>
            <a:pPr eaLnBrk="1" hangingPunct="1">
              <a:defRPr/>
            </a:pPr>
            <a:r>
              <a:rPr lang="en-US" b="1" dirty="0" smtClean="0"/>
              <a:t>&gt;SIX MEGAWATTS total power</a:t>
            </a:r>
          </a:p>
        </p:txBody>
      </p:sp>
    </p:spTree>
    <p:extLst>
      <p:ext uri="{BB962C8B-B14F-4D97-AF65-F5344CB8AC3E}">
        <p14:creationId xmlns:p14="http://schemas.microsoft.com/office/powerpoint/2010/main" val="36915143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rogramming models for Intel Xeon processors and Intel MIC Architecture[1] page 14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972022" y="-1223818"/>
            <a:ext cx="7190720" cy="9305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8765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7772400" cy="609600"/>
          </a:xfrm>
        </p:spPr>
        <p:txBody>
          <a:bodyPr/>
          <a:lstStyle/>
          <a:p>
            <a:r>
              <a:rPr lang="en-US" dirty="0" smtClean="0">
                <a:solidFill>
                  <a:srgbClr val="66CCFF"/>
                </a:solidFill>
                <a:cs typeface="Gill Sans"/>
              </a:rPr>
              <a:t>Programming Models</a:t>
            </a:r>
            <a:endParaRPr lang="en-US" dirty="0">
              <a:solidFill>
                <a:srgbClr val="66CCFF"/>
              </a:solidFill>
              <a:cs typeface="Gill San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838200"/>
            <a:ext cx="8077200" cy="5029200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 smtClean="0"/>
              <a:t>	         </a:t>
            </a:r>
            <a:r>
              <a:rPr lang="en-US" dirty="0" smtClean="0"/>
              <a:t>Ready to use on day </a:t>
            </a:r>
            <a:r>
              <a:rPr lang="en-US" dirty="0" smtClean="0"/>
              <a:t>one</a:t>
            </a:r>
            <a:endParaRPr lang="en-US" dirty="0" smtClean="0"/>
          </a:p>
          <a:p>
            <a:pPr marL="0" indent="0">
              <a:buNone/>
            </a:pPr>
            <a:endParaRPr lang="en-US" sz="1200" dirty="0" smtClean="0"/>
          </a:p>
          <a:p>
            <a:r>
              <a:rPr lang="en-US" sz="2400" dirty="0" smtClean="0"/>
              <a:t>TBB’s will be available to C++ programmers</a:t>
            </a:r>
          </a:p>
          <a:p>
            <a:endParaRPr lang="en-US" sz="1000" dirty="0" smtClean="0"/>
          </a:p>
          <a:p>
            <a:r>
              <a:rPr lang="en-US" sz="2400" dirty="0" smtClean="0"/>
              <a:t>MKL will be available</a:t>
            </a:r>
          </a:p>
          <a:p>
            <a:pPr lvl="1"/>
            <a:r>
              <a:rPr lang="en-US" sz="2000" i="1" dirty="0" smtClean="0"/>
              <a:t>Automatic offloading </a:t>
            </a:r>
            <a:r>
              <a:rPr lang="en-US" sz="2000" dirty="0" smtClean="0"/>
              <a:t>by compiler for some MKL features</a:t>
            </a:r>
          </a:p>
          <a:p>
            <a:pPr lvl="1"/>
            <a:r>
              <a:rPr lang="en-US" sz="2000" dirty="0" smtClean="0"/>
              <a:t>(probably most transparent mode)</a:t>
            </a:r>
          </a:p>
          <a:p>
            <a:pPr lvl="1"/>
            <a:endParaRPr lang="en-US" sz="1000" dirty="0"/>
          </a:p>
          <a:p>
            <a:r>
              <a:rPr lang="en-US" sz="2400" dirty="0" err="1" smtClean="0"/>
              <a:t>Cilk</a:t>
            </a:r>
            <a:r>
              <a:rPr lang="en-US" sz="2400" dirty="0"/>
              <a:t> </a:t>
            </a:r>
            <a:r>
              <a:rPr lang="en-US" sz="2400" dirty="0" smtClean="0"/>
              <a:t>Plus</a:t>
            </a:r>
          </a:p>
          <a:p>
            <a:pPr lvl="1"/>
            <a:r>
              <a:rPr lang="en-US" sz="2000" dirty="0"/>
              <a:t>U</a:t>
            </a:r>
            <a:r>
              <a:rPr lang="en-US" sz="2000" dirty="0" smtClean="0"/>
              <a:t>seful for task-parallel programing (add-on to OpenMP)</a:t>
            </a:r>
          </a:p>
          <a:p>
            <a:pPr lvl="1"/>
            <a:r>
              <a:rPr lang="en-US" sz="2000" dirty="0" smtClean="0"/>
              <a:t>May become available for Fortran users as well</a:t>
            </a:r>
          </a:p>
          <a:p>
            <a:pPr lvl="1"/>
            <a:endParaRPr lang="en-US" sz="1000" dirty="0" smtClean="0"/>
          </a:p>
          <a:p>
            <a:r>
              <a:rPr lang="en-US" sz="2400" dirty="0" smtClean="0"/>
              <a:t>OpenMP</a:t>
            </a:r>
            <a:endParaRPr lang="en-US" sz="2400" dirty="0"/>
          </a:p>
          <a:p>
            <a:pPr lvl="1"/>
            <a:r>
              <a:rPr lang="en-US" sz="2000" dirty="0" smtClean="0"/>
              <a:t>TACC </a:t>
            </a:r>
            <a:r>
              <a:rPr lang="en-US" sz="2000" dirty="0"/>
              <a:t>expects that OpenMP will be the most interesting </a:t>
            </a:r>
            <a:r>
              <a:rPr lang="en-US" sz="2000" dirty="0" smtClean="0"/>
              <a:t>programming model for our HPC users</a:t>
            </a:r>
            <a:endParaRPr lang="en-US" sz="2000" dirty="0"/>
          </a:p>
          <a:p>
            <a:endParaRPr lang="en-US" sz="2400" dirty="0" smtClean="0"/>
          </a:p>
          <a:p>
            <a:endParaRPr lang="en-US" sz="2400" dirty="0" smtClean="0"/>
          </a:p>
          <a:p>
            <a:endParaRPr lang="en-US" sz="2400" dirty="0" smtClean="0"/>
          </a:p>
          <a:p>
            <a:pPr lvl="1"/>
            <a:endParaRPr lang="en-US" sz="2000" dirty="0"/>
          </a:p>
          <a:p>
            <a:pPr marL="0" indent="0">
              <a:buNone/>
            </a:pP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7010400" y="6400800"/>
            <a:ext cx="2133600" cy="365125"/>
          </a:xfrm>
          <a:prstGeom prst="rect">
            <a:avLst/>
          </a:prstGeom>
        </p:spPr>
        <p:txBody>
          <a:bodyPr/>
          <a:lstStyle/>
          <a:p>
            <a:fld id="{6A24A5A2-255C-4AD3-BA08-4F0B04F3D67B}" type="slidenum">
              <a:rPr lang="en-US" smtClean="0"/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82241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7772400" cy="609600"/>
          </a:xfrm>
        </p:spPr>
        <p:txBody>
          <a:bodyPr/>
          <a:lstStyle/>
          <a:p>
            <a:r>
              <a:rPr lang="en-US" dirty="0" smtClean="0">
                <a:solidFill>
                  <a:srgbClr val="66CCFF"/>
                </a:solidFill>
                <a:cs typeface="Gill Sans"/>
              </a:rPr>
              <a:t>MIC Programming with OpenMP</a:t>
            </a:r>
            <a:endParaRPr lang="en-US" dirty="0">
              <a:solidFill>
                <a:srgbClr val="66CCFF"/>
              </a:solidFill>
              <a:cs typeface="Gill San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990600"/>
            <a:ext cx="7696200" cy="2133600"/>
          </a:xfrm>
        </p:spPr>
        <p:txBody>
          <a:bodyPr/>
          <a:lstStyle/>
          <a:p>
            <a:r>
              <a:rPr lang="en-US" sz="2400" dirty="0" smtClean="0"/>
              <a:t>MIC specific </a:t>
            </a:r>
            <a:r>
              <a:rPr lang="en-US" sz="2400" dirty="0" smtClean="0">
                <a:solidFill>
                  <a:srgbClr val="FF6600"/>
                </a:solidFill>
              </a:rPr>
              <a:t>pragma</a:t>
            </a:r>
            <a:r>
              <a:rPr lang="en-US" sz="2400" dirty="0" smtClean="0"/>
              <a:t> precedes OpenMP pragma</a:t>
            </a:r>
          </a:p>
          <a:p>
            <a:pPr lvl="1"/>
            <a:r>
              <a:rPr lang="en-US" sz="2000" dirty="0" smtClean="0"/>
              <a:t>Fortran:	</a:t>
            </a:r>
            <a:r>
              <a:rPr lang="en-US" sz="2000" b="1" dirty="0" smtClean="0">
                <a:solidFill>
                  <a:srgbClr val="FF6600"/>
                </a:solidFill>
                <a:latin typeface="Courier New"/>
                <a:cs typeface="Courier New"/>
              </a:rPr>
              <a:t>!</a:t>
            </a:r>
            <a:r>
              <a:rPr lang="en-US" sz="2000" b="1" dirty="0" err="1" smtClean="0">
                <a:solidFill>
                  <a:srgbClr val="FF6600"/>
                </a:solidFill>
                <a:latin typeface="Courier New"/>
                <a:cs typeface="Courier New"/>
              </a:rPr>
              <a:t>dir</a:t>
            </a:r>
            <a:r>
              <a:rPr lang="en-US" sz="2000" b="1" dirty="0" smtClean="0">
                <a:solidFill>
                  <a:srgbClr val="FF6600"/>
                </a:solidFill>
                <a:latin typeface="Courier New"/>
                <a:cs typeface="Courier New"/>
              </a:rPr>
              <a:t>$ </a:t>
            </a:r>
            <a:r>
              <a:rPr lang="en-US" sz="2000" b="1" dirty="0" err="1" smtClean="0">
                <a:solidFill>
                  <a:srgbClr val="FF6600"/>
                </a:solidFill>
                <a:latin typeface="Courier New"/>
                <a:cs typeface="Courier New"/>
              </a:rPr>
              <a:t>omp</a:t>
            </a:r>
            <a:r>
              <a:rPr lang="en-US" sz="2000" b="1" dirty="0" smtClean="0">
                <a:solidFill>
                  <a:srgbClr val="FF6600"/>
                </a:solidFill>
                <a:latin typeface="Courier New"/>
                <a:cs typeface="Courier New"/>
              </a:rPr>
              <a:t> offload target(</a:t>
            </a:r>
            <a:r>
              <a:rPr lang="en-US" sz="2000" b="1" dirty="0" err="1" smtClean="0">
                <a:solidFill>
                  <a:srgbClr val="FF6600"/>
                </a:solidFill>
                <a:latin typeface="Courier New"/>
                <a:cs typeface="Courier New"/>
              </a:rPr>
              <a:t>mic</a:t>
            </a:r>
            <a:r>
              <a:rPr lang="en-US" sz="2000" b="1" dirty="0" smtClean="0">
                <a:solidFill>
                  <a:srgbClr val="FF6600"/>
                </a:solidFill>
                <a:latin typeface="Courier New"/>
                <a:cs typeface="Courier New"/>
              </a:rPr>
              <a:t>) </a:t>
            </a:r>
            <a:r>
              <a:rPr lang="en-US" sz="2000" b="1" dirty="0" smtClean="0">
                <a:solidFill>
                  <a:srgbClr val="00FF00"/>
                </a:solidFill>
                <a:latin typeface="Courier New"/>
                <a:cs typeface="Courier New"/>
              </a:rPr>
              <a:t>&lt;…&gt;</a:t>
            </a:r>
          </a:p>
          <a:p>
            <a:pPr lvl="1"/>
            <a:r>
              <a:rPr lang="en-US" sz="2000" dirty="0" smtClean="0"/>
              <a:t>C:	</a:t>
            </a:r>
            <a:r>
              <a:rPr lang="en-US" sz="2000" b="1" dirty="0">
                <a:solidFill>
                  <a:srgbClr val="FF6600"/>
                </a:solidFill>
                <a:latin typeface="Courier New"/>
                <a:cs typeface="Courier New"/>
              </a:rPr>
              <a:t>#pragma </a:t>
            </a:r>
            <a:r>
              <a:rPr lang="en-US" sz="2000" b="1" dirty="0" smtClean="0">
                <a:solidFill>
                  <a:srgbClr val="FF6600"/>
                </a:solidFill>
                <a:latin typeface="Courier New"/>
                <a:cs typeface="Courier New"/>
              </a:rPr>
              <a:t>  offload </a:t>
            </a:r>
            <a:r>
              <a:rPr lang="en-US" sz="2000" b="1" dirty="0">
                <a:solidFill>
                  <a:srgbClr val="FF6600"/>
                </a:solidFill>
                <a:latin typeface="Courier New"/>
                <a:cs typeface="Courier New"/>
              </a:rPr>
              <a:t>target(</a:t>
            </a:r>
            <a:r>
              <a:rPr lang="en-US" sz="2000" b="1" dirty="0" err="1">
                <a:solidFill>
                  <a:srgbClr val="FF6600"/>
                </a:solidFill>
                <a:latin typeface="Courier New"/>
                <a:cs typeface="Courier New"/>
              </a:rPr>
              <a:t>mic</a:t>
            </a:r>
            <a:r>
              <a:rPr lang="en-US" sz="2000" b="1" dirty="0">
                <a:solidFill>
                  <a:srgbClr val="FF6600"/>
                </a:solidFill>
                <a:latin typeface="Courier New"/>
                <a:cs typeface="Courier New"/>
              </a:rPr>
              <a:t>) </a:t>
            </a:r>
            <a:r>
              <a:rPr lang="en-US" sz="2000" b="1" dirty="0">
                <a:solidFill>
                  <a:srgbClr val="00FF00"/>
                </a:solidFill>
                <a:latin typeface="Courier New"/>
                <a:cs typeface="Courier New"/>
              </a:rPr>
              <a:t>&lt;…</a:t>
            </a:r>
            <a:r>
              <a:rPr lang="en-US" sz="2000" b="1" dirty="0" smtClean="0">
                <a:solidFill>
                  <a:srgbClr val="00FF00"/>
                </a:solidFill>
                <a:latin typeface="Courier New"/>
                <a:cs typeface="Courier New"/>
              </a:rPr>
              <a:t>&gt;</a:t>
            </a:r>
          </a:p>
          <a:p>
            <a:r>
              <a:rPr lang="en-US" sz="2400" dirty="0"/>
              <a:t>A</a:t>
            </a:r>
            <a:r>
              <a:rPr lang="en-US" sz="2400" dirty="0" smtClean="0"/>
              <a:t>ll data transfer is handled by the </a:t>
            </a:r>
            <a:r>
              <a:rPr lang="en-US" sz="2400" dirty="0"/>
              <a:t>compiler</a:t>
            </a:r>
            <a:br>
              <a:rPr lang="en-US" sz="2400" dirty="0"/>
            </a:br>
            <a:r>
              <a:rPr lang="en-US" sz="2400" dirty="0" smtClean="0"/>
              <a:t>(</a:t>
            </a:r>
            <a:r>
              <a:rPr lang="en-US" sz="2400" dirty="0" smtClean="0">
                <a:solidFill>
                  <a:srgbClr val="00FF00"/>
                </a:solidFill>
              </a:rPr>
              <a:t>optional keywords</a:t>
            </a:r>
            <a:r>
              <a:rPr lang="en-US" sz="2400" dirty="0" smtClean="0"/>
              <a:t> provide user control) 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762000" y="3352800"/>
            <a:ext cx="769620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bg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bg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+mn-lt"/>
              </a:defRPr>
            </a:lvl9pPr>
          </a:lstStyle>
          <a:p>
            <a:r>
              <a:rPr lang="en-US" sz="2000" dirty="0" smtClean="0"/>
              <a:t>Options for:</a:t>
            </a:r>
            <a:endParaRPr lang="en-US" sz="2000" dirty="0" smtClean="0"/>
          </a:p>
          <a:p>
            <a:pPr lvl="1"/>
            <a:r>
              <a:rPr lang="en-US" sz="1600" dirty="0" smtClean="0"/>
              <a:t>Automatic data management</a:t>
            </a:r>
          </a:p>
          <a:p>
            <a:pPr lvl="1"/>
            <a:r>
              <a:rPr lang="en-US" sz="1600" dirty="0" smtClean="0"/>
              <a:t>Manual data management</a:t>
            </a:r>
          </a:p>
          <a:p>
            <a:pPr lvl="1"/>
            <a:r>
              <a:rPr lang="en-US" sz="1600" dirty="0" smtClean="0"/>
              <a:t>I/O from within offloaded region</a:t>
            </a:r>
          </a:p>
          <a:p>
            <a:pPr lvl="2"/>
            <a:r>
              <a:rPr lang="en-US" sz="1400" dirty="0" smtClean="0"/>
              <a:t>Data can “stream” through the MIC; no need to leave MIC to fetch new data</a:t>
            </a:r>
          </a:p>
          <a:p>
            <a:pPr lvl="2"/>
            <a:r>
              <a:rPr lang="en-US" sz="1400" dirty="0" smtClean="0"/>
              <a:t>Also very helpful when debugging (print statements)</a:t>
            </a:r>
          </a:p>
          <a:p>
            <a:pPr lvl="1"/>
            <a:r>
              <a:rPr lang="en-US" sz="1600" dirty="0" smtClean="0"/>
              <a:t>Offloading a subroutine and using MKL</a:t>
            </a:r>
            <a:endParaRPr lang="en-US" sz="16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7010400" y="6400800"/>
            <a:ext cx="2133600" cy="365125"/>
          </a:xfrm>
          <a:prstGeom prst="rect">
            <a:avLst/>
          </a:prstGeom>
        </p:spPr>
        <p:txBody>
          <a:bodyPr/>
          <a:lstStyle/>
          <a:p>
            <a:fld id="{6A24A5A2-255C-4AD3-BA08-4F0B04F3D67B}" type="slidenum">
              <a:rPr lang="en-US" smtClean="0"/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63131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Stampede is Coming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633548"/>
            <a:ext cx="7772400" cy="4114800"/>
          </a:xfrm>
        </p:spPr>
        <p:txBody>
          <a:bodyPr/>
          <a:lstStyle/>
          <a:p>
            <a:r>
              <a:rPr lang="en-US" dirty="0" smtClean="0"/>
              <a:t>Stampede has a *lot* of new technologies, and as such has a certain element of risk. </a:t>
            </a:r>
          </a:p>
          <a:p>
            <a:r>
              <a:rPr lang="en-US" dirty="0" smtClean="0"/>
              <a:t>However, as of now, we expect the early user/science period to begin in December.</a:t>
            </a:r>
          </a:p>
          <a:p>
            <a:r>
              <a:rPr lang="en-US" dirty="0" smtClean="0"/>
              <a:t>Full production by January 7</a:t>
            </a:r>
            <a:r>
              <a:rPr lang="en-US" baseline="30000" dirty="0" smtClean="0"/>
              <a:t>th</a:t>
            </a:r>
            <a:r>
              <a:rPr lang="en-US" dirty="0" smtClean="0"/>
              <a:t> </a:t>
            </a:r>
            <a:r>
              <a:rPr lang="en-US" dirty="0" smtClean="0"/>
              <a:t>(Base system at least). </a:t>
            </a:r>
            <a:endParaRPr lang="en-US" dirty="0" smtClean="0"/>
          </a:p>
          <a:p>
            <a:r>
              <a:rPr lang="en-US" dirty="0" smtClean="0"/>
              <a:t>You might hear some more about this machine at SC12 in November </a:t>
            </a:r>
            <a:r>
              <a:rPr lang="en-US" dirty="0" smtClean="0">
                <a:sym typeface="Wingdings"/>
              </a:rPr>
              <a:t>. </a:t>
            </a:r>
            <a:endParaRPr lang="en-US" dirty="0" smtClean="0">
              <a:sym typeface="Wingdings"/>
            </a:endParaRPr>
          </a:p>
          <a:p>
            <a:r>
              <a:rPr lang="en-US" dirty="0" smtClean="0">
                <a:sym typeface="Wingdings"/>
              </a:rPr>
              <a:t>Thank to NSF, Intel, Dell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01725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609600"/>
          </a:xfrm>
        </p:spPr>
        <p:txBody>
          <a:bodyPr/>
          <a:lstStyle/>
          <a:p>
            <a:r>
              <a:rPr lang="en-US" dirty="0" smtClean="0">
                <a:solidFill>
                  <a:srgbClr val="66CCFF"/>
                </a:solidFill>
                <a:cs typeface="Gill Sans"/>
              </a:rPr>
              <a:t>Roadmap</a:t>
            </a:r>
            <a:endParaRPr lang="en-US" dirty="0">
              <a:solidFill>
                <a:srgbClr val="66CCFF"/>
              </a:solidFill>
              <a:cs typeface="Gill San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457200"/>
            <a:ext cx="8686800" cy="5486400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/>
              <a:t>		  </a:t>
            </a:r>
            <a:r>
              <a:rPr lang="en-US" sz="2400" dirty="0" smtClean="0"/>
              <a:t>           </a:t>
            </a:r>
            <a:r>
              <a:rPr lang="en-US" sz="2400" dirty="0"/>
              <a:t>What comes next?</a:t>
            </a:r>
          </a:p>
          <a:p>
            <a:pPr marL="0" indent="0">
              <a:buNone/>
            </a:pPr>
            <a:r>
              <a:rPr lang="en-US" sz="2400" dirty="0"/>
              <a:t>	         </a:t>
            </a:r>
            <a:r>
              <a:rPr lang="en-US" sz="2400" dirty="0" smtClean="0"/>
              <a:t>            </a:t>
            </a:r>
            <a:r>
              <a:rPr lang="en-US" sz="2400" u="sng" dirty="0"/>
              <a:t>How to get prepared?</a:t>
            </a:r>
          </a:p>
          <a:p>
            <a:pPr marL="0" indent="0">
              <a:buNone/>
            </a:pPr>
            <a:endParaRPr lang="en-US" sz="1200" dirty="0" smtClean="0"/>
          </a:p>
          <a:p>
            <a:r>
              <a:rPr lang="en-US" sz="2400" dirty="0" smtClean="0"/>
              <a:t>Many HPC applications are pure-MPI codes</a:t>
            </a:r>
          </a:p>
          <a:p>
            <a:r>
              <a:rPr lang="en-US" sz="2400" dirty="0" smtClean="0"/>
              <a:t>Start thinking about upgrading to a hybrid scheme</a:t>
            </a:r>
          </a:p>
          <a:p>
            <a:r>
              <a:rPr lang="en-US" sz="2400" dirty="0" smtClean="0"/>
              <a:t>Adding OpenMP is a larger effort than adding MIC directives</a:t>
            </a:r>
          </a:p>
          <a:p>
            <a:r>
              <a:rPr lang="en-US" sz="2400" dirty="0" smtClean="0"/>
              <a:t>Special MIC/</a:t>
            </a:r>
            <a:r>
              <a:rPr lang="en-US" sz="2400" dirty="0" err="1" smtClean="0"/>
              <a:t>OpenMP</a:t>
            </a:r>
            <a:r>
              <a:rPr lang="en-US" sz="2400" dirty="0" smtClean="0"/>
              <a:t> considerations</a:t>
            </a:r>
          </a:p>
          <a:p>
            <a:pPr lvl="1"/>
            <a:r>
              <a:rPr lang="en-US" sz="2000" dirty="0" smtClean="0"/>
              <a:t>Many more threads will be needed:                                                50+ cores (Production KNC) ➞ 50+/100+/200+ threads</a:t>
            </a:r>
          </a:p>
          <a:p>
            <a:pPr lvl="1"/>
            <a:r>
              <a:rPr lang="en-US" sz="2000" dirty="0" smtClean="0"/>
              <a:t>Good OpenMP scaling will be (much) more important</a:t>
            </a:r>
          </a:p>
          <a:p>
            <a:pPr lvl="1"/>
            <a:r>
              <a:rPr lang="en-US" sz="2000" dirty="0" err="1" smtClean="0"/>
              <a:t>Vectorize</a:t>
            </a:r>
            <a:r>
              <a:rPr lang="en-US" sz="2000" dirty="0" smtClean="0"/>
              <a:t>, </a:t>
            </a:r>
            <a:r>
              <a:rPr lang="en-US" sz="2000" dirty="0" err="1" smtClean="0"/>
              <a:t>vectorize</a:t>
            </a:r>
            <a:r>
              <a:rPr lang="en-US" sz="2000" dirty="0" smtClean="0"/>
              <a:t>, </a:t>
            </a:r>
            <a:r>
              <a:rPr lang="en-US" sz="2000" dirty="0" err="1" smtClean="0"/>
              <a:t>vectorize</a:t>
            </a:r>
            <a:endParaRPr lang="en-US" sz="2000" dirty="0" smtClean="0"/>
          </a:p>
          <a:p>
            <a:pPr lvl="1"/>
            <a:r>
              <a:rPr lang="en-US" sz="2000" dirty="0" smtClean="0"/>
              <a:t>There is no unified last-level cache (LLC): Cache shared among cores, several MB on CPUs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724400" y="5943600"/>
            <a:ext cx="4190999" cy="646331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800" dirty="0" smtClean="0">
                <a:solidFill>
                  <a:srgbClr val="800000"/>
                </a:solidFill>
              </a:rPr>
              <a:t>Stay tuned</a:t>
            </a:r>
          </a:p>
          <a:p>
            <a:pPr algn="ctr"/>
            <a:r>
              <a:rPr lang="en-US" sz="1800" dirty="0" smtClean="0">
                <a:solidFill>
                  <a:srgbClr val="800000"/>
                </a:solidFill>
              </a:rPr>
              <a:t>The coming years will be exciting …</a:t>
            </a:r>
            <a:endParaRPr lang="en-US" sz="1800" dirty="0">
              <a:solidFill>
                <a:srgbClr val="8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7026030" y="6555395"/>
            <a:ext cx="2133600" cy="365125"/>
          </a:xfrm>
          <a:prstGeom prst="rect">
            <a:avLst/>
          </a:prstGeom>
        </p:spPr>
        <p:txBody>
          <a:bodyPr/>
          <a:lstStyle/>
          <a:p>
            <a:fld id="{6A24A5A2-255C-4AD3-BA08-4F0B04F3D67B}" type="slidenum">
              <a:rPr lang="en-US" smtClean="0"/>
              <a:t>44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66418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Can I use Stampede?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Yes!</a:t>
            </a:r>
          </a:p>
          <a:p>
            <a:r>
              <a:rPr lang="en-US" dirty="0" smtClean="0"/>
              <a:t>We expect to have 5,000-10,000 academic users next year.</a:t>
            </a:r>
          </a:p>
          <a:p>
            <a:r>
              <a:rPr lang="en-US" dirty="0" smtClean="0"/>
              <a:t>See Jeff’s talk about XSEDE later today. </a:t>
            </a:r>
          </a:p>
          <a:p>
            <a:r>
              <a:rPr lang="en-US" dirty="0" smtClean="0"/>
              <a:t>Every academic researcher can apply for a startup account, and eventually larger.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53015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 sz="quarter"/>
          </p:nvPr>
        </p:nvSpPr>
        <p:spPr>
          <a:xfrm>
            <a:off x="685799" y="1905000"/>
            <a:ext cx="8066243" cy="1447800"/>
          </a:xfrm>
        </p:spPr>
        <p:txBody>
          <a:bodyPr/>
          <a:lstStyle/>
          <a:p>
            <a:r>
              <a:rPr lang="en-US" dirty="0" smtClean="0"/>
              <a:t>At this point, there is a very slight chance I’ve left time for questions.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sz="2400" dirty="0" smtClean="0"/>
              <a:t>(Certainly, I’ve created enough confusion for them)</a:t>
            </a:r>
            <a:endParaRPr lang="en-US" sz="2400" dirty="0"/>
          </a:p>
        </p:txBody>
      </p:sp>
      <p:sp>
        <p:nvSpPr>
          <p:cNvPr id="5" name="Subtitle 4"/>
          <p:cNvSpPr>
            <a:spLocks noGrp="1"/>
          </p:cNvSpPr>
          <p:nvPr>
            <p:ph type="subTitle" sz="quarter" idx="1"/>
          </p:nvPr>
        </p:nvSpPr>
        <p:spPr>
          <a:xfrm>
            <a:off x="1371600" y="4203672"/>
            <a:ext cx="6400800" cy="1752600"/>
          </a:xfrm>
        </p:spPr>
        <p:txBody>
          <a:bodyPr/>
          <a:lstStyle/>
          <a:p>
            <a:r>
              <a:rPr lang="en-US" dirty="0" smtClean="0"/>
              <a:t>Thanks for listening!</a:t>
            </a:r>
          </a:p>
          <a:p>
            <a:r>
              <a:rPr lang="en-US" dirty="0" err="1" smtClean="0"/>
              <a:t>dan@tacc.utexas.edu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96114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914400"/>
          </a:xfrm>
        </p:spPr>
        <p:txBody>
          <a:bodyPr/>
          <a:lstStyle/>
          <a:p>
            <a:r>
              <a:rPr lang="en-US" dirty="0" smtClean="0">
                <a:solidFill>
                  <a:srgbClr val="66CCFF"/>
                </a:solidFill>
                <a:cs typeface="Gill Sans"/>
              </a:rPr>
              <a:t>The Stampede Project</a:t>
            </a:r>
            <a:endParaRPr lang="en-US" dirty="0">
              <a:solidFill>
                <a:srgbClr val="66CCFF"/>
              </a:solidFill>
              <a:cs typeface="Gill San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838200"/>
            <a:ext cx="8534400" cy="5181600"/>
          </a:xfrm>
        </p:spPr>
        <p:txBody>
          <a:bodyPr/>
          <a:lstStyle/>
          <a:p>
            <a:r>
              <a:rPr lang="en-US" sz="2400" dirty="0" smtClean="0"/>
              <a:t>A Complete Advanced Computing Ecosystem: </a:t>
            </a:r>
          </a:p>
          <a:p>
            <a:pPr lvl="1"/>
            <a:r>
              <a:rPr lang="en-US" sz="2000" dirty="0" smtClean="0"/>
              <a:t>HPC Compute, storage, interconnect</a:t>
            </a:r>
          </a:p>
          <a:p>
            <a:pPr lvl="1"/>
            <a:r>
              <a:rPr lang="en-US" sz="2000" dirty="0" smtClean="0"/>
              <a:t>Visualization subsystem (144 high end </a:t>
            </a:r>
            <a:r>
              <a:rPr lang="en-US" sz="2000" dirty="0" smtClean="0"/>
              <a:t>GPUs)</a:t>
            </a:r>
            <a:endParaRPr lang="en-US" sz="2000" dirty="0" smtClean="0"/>
          </a:p>
          <a:p>
            <a:pPr lvl="1"/>
            <a:r>
              <a:rPr lang="en-US" sz="2000" dirty="0" smtClean="0"/>
              <a:t>Large memory support (16 1TB nodes) </a:t>
            </a:r>
          </a:p>
          <a:p>
            <a:pPr lvl="1"/>
            <a:r>
              <a:rPr lang="en-US" sz="2000" dirty="0" smtClean="0"/>
              <a:t>Integration with archive, and (coming soon) TACC global work </a:t>
            </a:r>
            <a:r>
              <a:rPr lang="en-US" sz="2000" dirty="0" err="1" smtClean="0"/>
              <a:t>filesystem</a:t>
            </a:r>
            <a:r>
              <a:rPr lang="en-US" sz="2000" dirty="0" smtClean="0"/>
              <a:t> and other data systems</a:t>
            </a:r>
          </a:p>
          <a:p>
            <a:pPr lvl="1"/>
            <a:r>
              <a:rPr lang="en-US" sz="2000" dirty="0" smtClean="0"/>
              <a:t>People, training, and documentation to support computational science</a:t>
            </a:r>
          </a:p>
          <a:p>
            <a:r>
              <a:rPr lang="en-US" sz="2400" dirty="0" smtClean="0"/>
              <a:t>Hosted at an expanded building in TACC; massive power upgrades</a:t>
            </a:r>
          </a:p>
          <a:p>
            <a:pPr lvl="1"/>
            <a:r>
              <a:rPr lang="en-US" sz="2000" dirty="0" smtClean="0"/>
              <a:t>12MW new total datacenter power</a:t>
            </a:r>
          </a:p>
          <a:p>
            <a:pPr lvl="1"/>
            <a:r>
              <a:rPr lang="en-US" sz="2000" dirty="0" smtClean="0"/>
              <a:t>Thermal energy storage to reduce operating costs</a:t>
            </a:r>
          </a:p>
          <a:p>
            <a:endParaRPr lang="en-US" sz="20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7010400" y="6400800"/>
            <a:ext cx="2133600" cy="365125"/>
          </a:xfrm>
          <a:prstGeom prst="rect">
            <a:avLst/>
          </a:prstGeom>
        </p:spPr>
        <p:txBody>
          <a:bodyPr/>
          <a:lstStyle/>
          <a:p>
            <a:fld id="{6A24A5A2-255C-4AD3-BA08-4F0B04F3D67B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87596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Contrast with Blue Waters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429326"/>
            <a:ext cx="7772400" cy="4114800"/>
          </a:xfrm>
        </p:spPr>
        <p:txBody>
          <a:bodyPr/>
          <a:lstStyle/>
          <a:p>
            <a:r>
              <a:rPr lang="en-US" dirty="0" smtClean="0"/>
              <a:t>Stampede is tasked with the “broad” instead of “deep” mission.</a:t>
            </a:r>
          </a:p>
          <a:p>
            <a:pPr lvl="1"/>
            <a:r>
              <a:rPr lang="en-US" dirty="0" smtClean="0"/>
              <a:t>We estimate more than 1,000 projects will be supported on Stampede. </a:t>
            </a:r>
          </a:p>
          <a:p>
            <a:pPr lvl="1"/>
            <a:r>
              <a:rPr lang="en-US" dirty="0" smtClean="0"/>
              <a:t>Blue Waters will handle a few of the very largest problems.</a:t>
            </a:r>
          </a:p>
          <a:p>
            <a:pPr lvl="1"/>
            <a:r>
              <a:rPr lang="en-US" dirty="0" smtClean="0"/>
              <a:t>Stampede will run big problems too, but also lots and lots of small and midsize jobs.</a:t>
            </a:r>
          </a:p>
          <a:p>
            <a:r>
              <a:rPr lang="en-US" dirty="0" smtClean="0"/>
              <a:t>Smaller budget, shorter timescale.</a:t>
            </a:r>
          </a:p>
          <a:p>
            <a:r>
              <a:rPr lang="en-US" dirty="0" smtClean="0"/>
              <a:t>Stampede will be part of XSEDE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75658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6867" name="Oval 3"/>
          <p:cNvSpPr>
            <a:spLocks noChangeArrowheads="1"/>
          </p:cNvSpPr>
          <p:nvPr/>
        </p:nvSpPr>
        <p:spPr bwMode="auto">
          <a:xfrm>
            <a:off x="577860" y="5070475"/>
            <a:ext cx="8270875" cy="1096963"/>
          </a:xfrm>
          <a:prstGeom prst="ellipse">
            <a:avLst/>
          </a:prstGeom>
          <a:gradFill rotWithShape="1">
            <a:gsLst>
              <a:gs pos="0">
                <a:schemeClr val="bg2">
                  <a:alpha val="64999"/>
                </a:schemeClr>
              </a:gs>
              <a:gs pos="100000">
                <a:schemeClr val="bg2">
                  <a:gamma/>
                  <a:tint val="0"/>
                  <a:invGamma/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 w="44450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>
              <a:solidFill>
                <a:schemeClr val="bg1"/>
              </a:solidFill>
              <a:cs typeface="+mn-cs"/>
            </a:endParaRPr>
          </a:p>
        </p:txBody>
      </p:sp>
      <p:sp>
        <p:nvSpPr>
          <p:cNvPr id="131686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ja-JP" sz="3200" kern="1200" dirty="0" smtClean="0">
                <a:effectLst>
                  <a:outerShdw blurRad="38100" dist="38100" dir="2700000" algn="tl">
                    <a:srgbClr val="1F497D"/>
                  </a:outerShdw>
                </a:effectLst>
                <a:ea typeface="MS PGothic" pitchFamily="34" charset="-128"/>
              </a:rPr>
              <a:t>HPC Needs Decades of Moore’s Law</a:t>
            </a:r>
          </a:p>
        </p:txBody>
      </p:sp>
      <p:sp>
        <p:nvSpPr>
          <p:cNvPr id="1316869" name="Text Box 5"/>
          <p:cNvSpPr txBox="1">
            <a:spLocks noChangeArrowheads="1"/>
          </p:cNvSpPr>
          <p:nvPr/>
        </p:nvSpPr>
        <p:spPr bwMode="auto">
          <a:xfrm>
            <a:off x="936257" y="3184528"/>
            <a:ext cx="990977" cy="307777"/>
          </a:xfrm>
          <a:prstGeom prst="rect">
            <a:avLst/>
          </a:prstGeom>
          <a:noFill/>
          <a:ln w="4445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r">
              <a:defRPr/>
            </a:pPr>
            <a:r>
              <a:rPr lang="en-US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Neo Sans Intel Medium" pitchFamily="34" charset="0"/>
              </a:rPr>
              <a:t>10 PFlops</a:t>
            </a:r>
          </a:p>
        </p:txBody>
      </p:sp>
      <p:sp>
        <p:nvSpPr>
          <p:cNvPr id="1316870" name="Text Box 6"/>
          <p:cNvSpPr txBox="1">
            <a:spLocks noChangeArrowheads="1"/>
          </p:cNvSpPr>
          <p:nvPr/>
        </p:nvSpPr>
        <p:spPr bwMode="auto">
          <a:xfrm>
            <a:off x="1034059" y="3459173"/>
            <a:ext cx="893168" cy="307777"/>
          </a:xfrm>
          <a:prstGeom prst="rect">
            <a:avLst/>
          </a:prstGeom>
          <a:noFill/>
          <a:ln w="4445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r">
              <a:defRPr/>
            </a:pPr>
            <a:r>
              <a:rPr lang="en-US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Neo Sans Intel Medium" pitchFamily="34" charset="0"/>
              </a:rPr>
              <a:t>1 PFlops</a:t>
            </a:r>
          </a:p>
        </p:txBody>
      </p:sp>
      <p:sp>
        <p:nvSpPr>
          <p:cNvPr id="1316871" name="Text Box 7"/>
          <p:cNvSpPr txBox="1">
            <a:spLocks noChangeArrowheads="1"/>
          </p:cNvSpPr>
          <p:nvPr/>
        </p:nvSpPr>
        <p:spPr bwMode="auto">
          <a:xfrm>
            <a:off x="834748" y="3736979"/>
            <a:ext cx="1092479" cy="307777"/>
          </a:xfrm>
          <a:prstGeom prst="rect">
            <a:avLst/>
          </a:prstGeom>
          <a:noFill/>
          <a:ln w="4445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r">
              <a:defRPr/>
            </a:pPr>
            <a:r>
              <a:rPr lang="en-US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Neo Sans Intel Medium" pitchFamily="34" charset="0"/>
              </a:rPr>
              <a:t>100 TFlops</a:t>
            </a:r>
          </a:p>
        </p:txBody>
      </p:sp>
      <p:sp>
        <p:nvSpPr>
          <p:cNvPr id="1316872" name="Text Box 8"/>
          <p:cNvSpPr txBox="1">
            <a:spLocks noChangeArrowheads="1"/>
          </p:cNvSpPr>
          <p:nvPr/>
        </p:nvSpPr>
        <p:spPr bwMode="auto">
          <a:xfrm>
            <a:off x="945356" y="4013205"/>
            <a:ext cx="981872" cy="307777"/>
          </a:xfrm>
          <a:prstGeom prst="rect">
            <a:avLst/>
          </a:prstGeom>
          <a:noFill/>
          <a:ln w="4445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r">
              <a:defRPr/>
            </a:pPr>
            <a:r>
              <a:rPr lang="en-US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Neo Sans Intel Medium" pitchFamily="34" charset="0"/>
              </a:rPr>
              <a:t>10 TFlops</a:t>
            </a:r>
          </a:p>
        </p:txBody>
      </p:sp>
      <p:sp>
        <p:nvSpPr>
          <p:cNvPr id="1316873" name="Text Box 9"/>
          <p:cNvSpPr txBox="1">
            <a:spLocks noChangeArrowheads="1"/>
          </p:cNvSpPr>
          <p:nvPr/>
        </p:nvSpPr>
        <p:spPr bwMode="auto">
          <a:xfrm>
            <a:off x="1047382" y="4291013"/>
            <a:ext cx="879843" cy="307777"/>
          </a:xfrm>
          <a:prstGeom prst="rect">
            <a:avLst/>
          </a:prstGeom>
          <a:noFill/>
          <a:ln w="4445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r">
              <a:defRPr/>
            </a:pPr>
            <a:r>
              <a:rPr lang="en-US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Neo Sans Intel Medium" pitchFamily="34" charset="0"/>
              </a:rPr>
              <a:t>1 TFlops</a:t>
            </a:r>
          </a:p>
        </p:txBody>
      </p:sp>
      <p:sp>
        <p:nvSpPr>
          <p:cNvPr id="1316874" name="Text Box 10"/>
          <p:cNvSpPr txBox="1">
            <a:spLocks noChangeArrowheads="1"/>
          </p:cNvSpPr>
          <p:nvPr/>
        </p:nvSpPr>
        <p:spPr bwMode="auto">
          <a:xfrm>
            <a:off x="824038" y="4565657"/>
            <a:ext cx="1103187" cy="307777"/>
          </a:xfrm>
          <a:prstGeom prst="rect">
            <a:avLst/>
          </a:prstGeom>
          <a:noFill/>
          <a:ln w="4445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r">
              <a:defRPr/>
            </a:pPr>
            <a:r>
              <a:rPr lang="en-US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Neo Sans Intel Medium" pitchFamily="34" charset="0"/>
              </a:rPr>
              <a:t>100 GFlops</a:t>
            </a:r>
          </a:p>
        </p:txBody>
      </p:sp>
      <p:sp>
        <p:nvSpPr>
          <p:cNvPr id="1316875" name="Text Box 11"/>
          <p:cNvSpPr txBox="1">
            <a:spLocks noChangeArrowheads="1"/>
          </p:cNvSpPr>
          <p:nvPr/>
        </p:nvSpPr>
        <p:spPr bwMode="auto">
          <a:xfrm>
            <a:off x="864437" y="4845059"/>
            <a:ext cx="1062798" cy="307777"/>
          </a:xfrm>
          <a:prstGeom prst="rect">
            <a:avLst/>
          </a:prstGeom>
          <a:noFill/>
          <a:ln w="4445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r">
              <a:defRPr/>
            </a:pPr>
            <a:r>
              <a:rPr lang="en-US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Neo Sans Intel Medium" pitchFamily="34" charset="0"/>
              </a:rPr>
              <a:t>10  GFlops</a:t>
            </a:r>
          </a:p>
        </p:txBody>
      </p:sp>
      <p:sp>
        <p:nvSpPr>
          <p:cNvPr id="1316876" name="Text Box 12"/>
          <p:cNvSpPr txBox="1">
            <a:spLocks noChangeArrowheads="1"/>
          </p:cNvSpPr>
          <p:nvPr/>
        </p:nvSpPr>
        <p:spPr bwMode="auto">
          <a:xfrm>
            <a:off x="1014157" y="5121285"/>
            <a:ext cx="913068" cy="307777"/>
          </a:xfrm>
          <a:prstGeom prst="rect">
            <a:avLst/>
          </a:prstGeom>
          <a:noFill/>
          <a:ln w="4445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r">
              <a:defRPr/>
            </a:pPr>
            <a:r>
              <a:rPr lang="en-US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Neo Sans Intel Medium" pitchFamily="34" charset="0"/>
              </a:rPr>
              <a:t>1 GFlops</a:t>
            </a:r>
          </a:p>
        </p:txBody>
      </p:sp>
      <p:sp>
        <p:nvSpPr>
          <p:cNvPr id="1316877" name="Text Box 13"/>
          <p:cNvSpPr txBox="1">
            <a:spLocks noChangeArrowheads="1"/>
          </p:cNvSpPr>
          <p:nvPr/>
        </p:nvSpPr>
        <p:spPr bwMode="auto">
          <a:xfrm>
            <a:off x="796788" y="5395914"/>
            <a:ext cx="1130438" cy="307777"/>
          </a:xfrm>
          <a:prstGeom prst="rect">
            <a:avLst/>
          </a:prstGeom>
          <a:noFill/>
          <a:ln w="4445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r">
              <a:defRPr/>
            </a:pPr>
            <a:r>
              <a:rPr lang="en-US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Neo Sans Intel Medium" pitchFamily="34" charset="0"/>
              </a:rPr>
              <a:t>100 MFlops</a:t>
            </a:r>
          </a:p>
        </p:txBody>
      </p:sp>
      <p:sp>
        <p:nvSpPr>
          <p:cNvPr id="1316878" name="Text Box 14"/>
          <p:cNvSpPr txBox="1">
            <a:spLocks noChangeArrowheads="1"/>
          </p:cNvSpPr>
          <p:nvPr/>
        </p:nvSpPr>
        <p:spPr bwMode="auto">
          <a:xfrm>
            <a:off x="827230" y="2881324"/>
            <a:ext cx="1101584" cy="307777"/>
          </a:xfrm>
          <a:prstGeom prst="rect">
            <a:avLst/>
          </a:prstGeom>
          <a:noFill/>
          <a:ln w="4445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r">
              <a:defRPr/>
            </a:pPr>
            <a:r>
              <a:rPr lang="en-US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Neo Sans Intel Medium" pitchFamily="34" charset="0"/>
              </a:rPr>
              <a:t>100 PFlops</a:t>
            </a:r>
          </a:p>
        </p:txBody>
      </p:sp>
      <p:sp>
        <p:nvSpPr>
          <p:cNvPr id="1316879" name="Text Box 15"/>
          <p:cNvSpPr txBox="1">
            <a:spLocks noChangeArrowheads="1"/>
          </p:cNvSpPr>
          <p:nvPr/>
        </p:nvSpPr>
        <p:spPr bwMode="auto">
          <a:xfrm>
            <a:off x="916745" y="2316171"/>
            <a:ext cx="993018" cy="307777"/>
          </a:xfrm>
          <a:prstGeom prst="rect">
            <a:avLst/>
          </a:prstGeom>
          <a:noFill/>
          <a:ln w="4445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r">
              <a:defRPr/>
            </a:pPr>
            <a:r>
              <a:rPr lang="en-US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Neo Sans Intel Medium" pitchFamily="34" charset="0"/>
              </a:rPr>
              <a:t>10 EFlops</a:t>
            </a:r>
          </a:p>
        </p:txBody>
      </p:sp>
      <p:sp>
        <p:nvSpPr>
          <p:cNvPr id="1316880" name="Text Box 16"/>
          <p:cNvSpPr txBox="1">
            <a:spLocks noChangeArrowheads="1"/>
          </p:cNvSpPr>
          <p:nvPr/>
        </p:nvSpPr>
        <p:spPr bwMode="auto">
          <a:xfrm>
            <a:off x="1016604" y="2590801"/>
            <a:ext cx="893168" cy="307777"/>
          </a:xfrm>
          <a:prstGeom prst="rect">
            <a:avLst/>
          </a:prstGeom>
          <a:noFill/>
          <a:ln w="4445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r">
              <a:defRPr/>
            </a:pPr>
            <a:r>
              <a:rPr lang="en-US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Neo Sans Intel Medium" pitchFamily="34" charset="0"/>
              </a:rPr>
              <a:t>1 EFlops</a:t>
            </a:r>
          </a:p>
        </p:txBody>
      </p:sp>
      <p:sp>
        <p:nvSpPr>
          <p:cNvPr id="1316881" name="Text Box 17"/>
          <p:cNvSpPr txBox="1">
            <a:spLocks noChangeArrowheads="1"/>
          </p:cNvSpPr>
          <p:nvPr/>
        </p:nvSpPr>
        <p:spPr bwMode="auto">
          <a:xfrm>
            <a:off x="817797" y="2012955"/>
            <a:ext cx="1091966" cy="307777"/>
          </a:xfrm>
          <a:prstGeom prst="rect">
            <a:avLst/>
          </a:prstGeom>
          <a:noFill/>
          <a:ln w="4445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r">
              <a:defRPr/>
            </a:pPr>
            <a:r>
              <a:rPr lang="en-US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Neo Sans Intel Medium" pitchFamily="34" charset="0"/>
              </a:rPr>
              <a:t>100 EFlops</a:t>
            </a:r>
          </a:p>
        </p:txBody>
      </p:sp>
      <p:sp>
        <p:nvSpPr>
          <p:cNvPr id="20497" name="Line 19"/>
          <p:cNvSpPr>
            <a:spLocks noChangeShapeType="1"/>
          </p:cNvSpPr>
          <p:nvPr/>
        </p:nvSpPr>
        <p:spPr bwMode="auto">
          <a:xfrm flipV="1">
            <a:off x="1920885" y="3533786"/>
            <a:ext cx="2562225" cy="1198563"/>
          </a:xfrm>
          <a:prstGeom prst="line">
            <a:avLst/>
          </a:prstGeom>
          <a:noFill/>
          <a:ln w="19050">
            <a:solidFill>
              <a:srgbClr val="33FFFA"/>
            </a:solidFill>
            <a:round/>
            <a:headEnd/>
            <a:tailEnd/>
          </a:ln>
        </p:spPr>
        <p:txBody>
          <a:bodyPr/>
          <a:lstStyle/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16885" name="Text Box 21"/>
          <p:cNvSpPr txBox="1">
            <a:spLocks noChangeArrowheads="1"/>
          </p:cNvSpPr>
          <p:nvPr/>
        </p:nvSpPr>
        <p:spPr bwMode="auto">
          <a:xfrm>
            <a:off x="1703397" y="5591185"/>
            <a:ext cx="584064" cy="307777"/>
          </a:xfrm>
          <a:prstGeom prst="rect">
            <a:avLst/>
          </a:prstGeom>
          <a:noFill/>
          <a:ln w="4445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Neo Sans Intel Medium" pitchFamily="34" charset="0"/>
              </a:rPr>
              <a:t>1993</a:t>
            </a:r>
          </a:p>
        </p:txBody>
      </p:sp>
      <p:sp>
        <p:nvSpPr>
          <p:cNvPr id="1316886" name="Text Box 22"/>
          <p:cNvSpPr txBox="1">
            <a:spLocks noChangeArrowheads="1"/>
          </p:cNvSpPr>
          <p:nvPr/>
        </p:nvSpPr>
        <p:spPr bwMode="auto">
          <a:xfrm>
            <a:off x="5670560" y="5591185"/>
            <a:ext cx="584064" cy="307777"/>
          </a:xfrm>
          <a:prstGeom prst="rect">
            <a:avLst/>
          </a:prstGeom>
          <a:noFill/>
          <a:ln w="4445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Neo Sans Intel Medium" pitchFamily="34" charset="0"/>
              </a:rPr>
              <a:t>2017</a:t>
            </a:r>
          </a:p>
        </p:txBody>
      </p:sp>
      <p:sp>
        <p:nvSpPr>
          <p:cNvPr id="1316887" name="Text Box 23"/>
          <p:cNvSpPr txBox="1">
            <a:spLocks noChangeArrowheads="1"/>
          </p:cNvSpPr>
          <p:nvPr/>
        </p:nvSpPr>
        <p:spPr bwMode="auto">
          <a:xfrm>
            <a:off x="2695585" y="5591185"/>
            <a:ext cx="584064" cy="307777"/>
          </a:xfrm>
          <a:prstGeom prst="rect">
            <a:avLst/>
          </a:prstGeom>
          <a:noFill/>
          <a:ln w="4445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Neo Sans Intel Medium" pitchFamily="34" charset="0"/>
              </a:rPr>
              <a:t>1999</a:t>
            </a:r>
          </a:p>
        </p:txBody>
      </p:sp>
      <p:sp>
        <p:nvSpPr>
          <p:cNvPr id="1316888" name="Text Box 24"/>
          <p:cNvSpPr txBox="1">
            <a:spLocks noChangeArrowheads="1"/>
          </p:cNvSpPr>
          <p:nvPr/>
        </p:nvSpPr>
        <p:spPr bwMode="auto">
          <a:xfrm>
            <a:off x="3689360" y="5591185"/>
            <a:ext cx="584064" cy="307777"/>
          </a:xfrm>
          <a:prstGeom prst="rect">
            <a:avLst/>
          </a:prstGeom>
          <a:noFill/>
          <a:ln w="4445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Neo Sans Intel Medium" pitchFamily="34" charset="0"/>
              </a:rPr>
              <a:t>2005</a:t>
            </a:r>
          </a:p>
        </p:txBody>
      </p:sp>
      <p:sp>
        <p:nvSpPr>
          <p:cNvPr id="1316889" name="Text Box 25"/>
          <p:cNvSpPr txBox="1">
            <a:spLocks noChangeArrowheads="1"/>
          </p:cNvSpPr>
          <p:nvPr/>
        </p:nvSpPr>
        <p:spPr bwMode="auto">
          <a:xfrm>
            <a:off x="4679960" y="5591185"/>
            <a:ext cx="570739" cy="307777"/>
          </a:xfrm>
          <a:prstGeom prst="rect">
            <a:avLst/>
          </a:prstGeom>
          <a:noFill/>
          <a:ln w="4445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Neo Sans Intel Medium" pitchFamily="34" charset="0"/>
              </a:rPr>
              <a:t>2011</a:t>
            </a:r>
          </a:p>
        </p:txBody>
      </p:sp>
      <p:sp>
        <p:nvSpPr>
          <p:cNvPr id="20503" name="Rectangle 26"/>
          <p:cNvSpPr>
            <a:spLocks noChangeArrowheads="1"/>
          </p:cNvSpPr>
          <p:nvPr/>
        </p:nvSpPr>
        <p:spPr bwMode="auto">
          <a:xfrm>
            <a:off x="1920875" y="4687899"/>
            <a:ext cx="60325" cy="47625"/>
          </a:xfrm>
          <a:prstGeom prst="rect">
            <a:avLst/>
          </a:prstGeom>
          <a:solidFill>
            <a:srgbClr val="33FFFA"/>
          </a:solidFill>
          <a:ln w="9525" algn="ctr">
            <a:solidFill>
              <a:srgbClr val="33FFFA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0504" name="Rectangle 27"/>
          <p:cNvSpPr>
            <a:spLocks noChangeArrowheads="1"/>
          </p:cNvSpPr>
          <p:nvPr/>
        </p:nvSpPr>
        <p:spPr bwMode="auto">
          <a:xfrm>
            <a:off x="1998663" y="4598996"/>
            <a:ext cx="61912" cy="44450"/>
          </a:xfrm>
          <a:prstGeom prst="rect">
            <a:avLst/>
          </a:prstGeom>
          <a:solidFill>
            <a:srgbClr val="33FFFA"/>
          </a:solidFill>
          <a:ln w="9525" algn="ctr">
            <a:solidFill>
              <a:srgbClr val="33FFFA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0505" name="Rectangle 28"/>
          <p:cNvSpPr>
            <a:spLocks noChangeArrowheads="1"/>
          </p:cNvSpPr>
          <p:nvPr/>
        </p:nvSpPr>
        <p:spPr bwMode="auto">
          <a:xfrm>
            <a:off x="2078048" y="4587875"/>
            <a:ext cx="58737" cy="46038"/>
          </a:xfrm>
          <a:prstGeom prst="rect">
            <a:avLst/>
          </a:prstGeom>
          <a:solidFill>
            <a:srgbClr val="33FFFA"/>
          </a:solidFill>
          <a:ln w="9525" algn="ctr">
            <a:solidFill>
              <a:srgbClr val="33FFFA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0506" name="Rectangle 29"/>
          <p:cNvSpPr>
            <a:spLocks noChangeArrowheads="1"/>
          </p:cNvSpPr>
          <p:nvPr/>
        </p:nvSpPr>
        <p:spPr bwMode="auto">
          <a:xfrm>
            <a:off x="2160588" y="4562486"/>
            <a:ext cx="60325" cy="47625"/>
          </a:xfrm>
          <a:prstGeom prst="rect">
            <a:avLst/>
          </a:prstGeom>
          <a:solidFill>
            <a:srgbClr val="33FFFA"/>
          </a:solidFill>
          <a:ln w="9525" algn="ctr">
            <a:solidFill>
              <a:srgbClr val="33FFFA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0507" name="Rectangle 30"/>
          <p:cNvSpPr>
            <a:spLocks noChangeArrowheads="1"/>
          </p:cNvSpPr>
          <p:nvPr/>
        </p:nvSpPr>
        <p:spPr bwMode="auto">
          <a:xfrm>
            <a:off x="2241550" y="4562475"/>
            <a:ext cx="60325" cy="44450"/>
          </a:xfrm>
          <a:prstGeom prst="rect">
            <a:avLst/>
          </a:prstGeom>
          <a:solidFill>
            <a:srgbClr val="33FFFA"/>
          </a:solidFill>
          <a:ln w="9525" algn="ctr">
            <a:solidFill>
              <a:srgbClr val="33FFFA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0508" name="Rectangle 31"/>
          <p:cNvSpPr>
            <a:spLocks noChangeArrowheads="1"/>
          </p:cNvSpPr>
          <p:nvPr/>
        </p:nvSpPr>
        <p:spPr bwMode="auto">
          <a:xfrm>
            <a:off x="2320925" y="4562486"/>
            <a:ext cx="60325" cy="47625"/>
          </a:xfrm>
          <a:prstGeom prst="rect">
            <a:avLst/>
          </a:prstGeom>
          <a:solidFill>
            <a:srgbClr val="33FFFA"/>
          </a:solidFill>
          <a:ln w="9525" algn="ctr">
            <a:solidFill>
              <a:srgbClr val="33FFFA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0509" name="Rectangle 32"/>
          <p:cNvSpPr>
            <a:spLocks noChangeArrowheads="1"/>
          </p:cNvSpPr>
          <p:nvPr/>
        </p:nvSpPr>
        <p:spPr bwMode="auto">
          <a:xfrm>
            <a:off x="2409825" y="4532324"/>
            <a:ext cx="60325" cy="47625"/>
          </a:xfrm>
          <a:prstGeom prst="rect">
            <a:avLst/>
          </a:prstGeom>
          <a:solidFill>
            <a:srgbClr val="33FFFA"/>
          </a:solidFill>
          <a:ln w="9525" algn="ctr">
            <a:solidFill>
              <a:srgbClr val="33FFFA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0510" name="Rectangle 33"/>
          <p:cNvSpPr>
            <a:spLocks noChangeArrowheads="1"/>
          </p:cNvSpPr>
          <p:nvPr/>
        </p:nvSpPr>
        <p:spPr bwMode="auto">
          <a:xfrm>
            <a:off x="2492385" y="4471991"/>
            <a:ext cx="61913" cy="44450"/>
          </a:xfrm>
          <a:prstGeom prst="rect">
            <a:avLst/>
          </a:prstGeom>
          <a:solidFill>
            <a:srgbClr val="33FFFA"/>
          </a:solidFill>
          <a:ln w="9525" algn="ctr">
            <a:solidFill>
              <a:srgbClr val="33FFFA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0511" name="Rectangle 34"/>
          <p:cNvSpPr>
            <a:spLocks noChangeArrowheads="1"/>
          </p:cNvSpPr>
          <p:nvPr/>
        </p:nvSpPr>
        <p:spPr bwMode="auto">
          <a:xfrm>
            <a:off x="2568585" y="4337049"/>
            <a:ext cx="61913" cy="46038"/>
          </a:xfrm>
          <a:prstGeom prst="rect">
            <a:avLst/>
          </a:prstGeom>
          <a:solidFill>
            <a:srgbClr val="33FFFA"/>
          </a:solidFill>
          <a:ln w="9525" algn="ctr">
            <a:solidFill>
              <a:srgbClr val="33FFFA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0512" name="Rectangle 35"/>
          <p:cNvSpPr>
            <a:spLocks noChangeArrowheads="1"/>
          </p:cNvSpPr>
          <p:nvPr/>
        </p:nvSpPr>
        <p:spPr bwMode="auto">
          <a:xfrm>
            <a:off x="2651125" y="4314836"/>
            <a:ext cx="60325" cy="47625"/>
          </a:xfrm>
          <a:prstGeom prst="rect">
            <a:avLst/>
          </a:prstGeom>
          <a:solidFill>
            <a:srgbClr val="33FFFA"/>
          </a:solidFill>
          <a:ln w="9525" algn="ctr">
            <a:solidFill>
              <a:srgbClr val="33FFFA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0513" name="Rectangle 36"/>
          <p:cNvSpPr>
            <a:spLocks noChangeArrowheads="1"/>
          </p:cNvSpPr>
          <p:nvPr/>
        </p:nvSpPr>
        <p:spPr bwMode="auto">
          <a:xfrm>
            <a:off x="2736852" y="4313249"/>
            <a:ext cx="60325" cy="46037"/>
          </a:xfrm>
          <a:prstGeom prst="rect">
            <a:avLst/>
          </a:prstGeom>
          <a:solidFill>
            <a:srgbClr val="33FFFA"/>
          </a:solidFill>
          <a:ln w="9525" algn="ctr">
            <a:solidFill>
              <a:srgbClr val="33FFFA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0514" name="Rectangle 37"/>
          <p:cNvSpPr>
            <a:spLocks noChangeArrowheads="1"/>
          </p:cNvSpPr>
          <p:nvPr/>
        </p:nvSpPr>
        <p:spPr bwMode="auto">
          <a:xfrm>
            <a:off x="2819400" y="4318000"/>
            <a:ext cx="60325" cy="46038"/>
          </a:xfrm>
          <a:prstGeom prst="rect">
            <a:avLst/>
          </a:prstGeom>
          <a:solidFill>
            <a:srgbClr val="33FFFA"/>
          </a:solidFill>
          <a:ln w="9525" algn="ctr">
            <a:solidFill>
              <a:srgbClr val="33FFFA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0515" name="Rectangle 38"/>
          <p:cNvSpPr>
            <a:spLocks noChangeArrowheads="1"/>
          </p:cNvSpPr>
          <p:nvPr/>
        </p:nvSpPr>
        <p:spPr bwMode="auto">
          <a:xfrm>
            <a:off x="2905127" y="4260850"/>
            <a:ext cx="60325" cy="46038"/>
          </a:xfrm>
          <a:prstGeom prst="rect">
            <a:avLst/>
          </a:prstGeom>
          <a:solidFill>
            <a:srgbClr val="33FFFA"/>
          </a:solidFill>
          <a:ln w="9525" algn="ctr">
            <a:solidFill>
              <a:srgbClr val="33FFFA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0516" name="Rectangle 39"/>
          <p:cNvSpPr>
            <a:spLocks noChangeArrowheads="1"/>
          </p:cNvSpPr>
          <p:nvPr/>
        </p:nvSpPr>
        <p:spPr bwMode="auto">
          <a:xfrm>
            <a:off x="2986088" y="4246571"/>
            <a:ext cx="61912" cy="44450"/>
          </a:xfrm>
          <a:prstGeom prst="rect">
            <a:avLst/>
          </a:prstGeom>
          <a:solidFill>
            <a:srgbClr val="33FFFA"/>
          </a:solidFill>
          <a:ln w="9525" algn="ctr">
            <a:solidFill>
              <a:srgbClr val="33FFFA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0517" name="Rectangle 40"/>
          <p:cNvSpPr>
            <a:spLocks noChangeArrowheads="1"/>
          </p:cNvSpPr>
          <p:nvPr/>
        </p:nvSpPr>
        <p:spPr bwMode="auto">
          <a:xfrm>
            <a:off x="3062288" y="4246571"/>
            <a:ext cx="60325" cy="44450"/>
          </a:xfrm>
          <a:prstGeom prst="rect">
            <a:avLst/>
          </a:prstGeom>
          <a:solidFill>
            <a:srgbClr val="33FFFA"/>
          </a:solidFill>
          <a:ln w="9525" algn="ctr">
            <a:solidFill>
              <a:srgbClr val="33FFFA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0518" name="Rectangle 41"/>
          <p:cNvSpPr>
            <a:spLocks noChangeArrowheads="1"/>
          </p:cNvSpPr>
          <p:nvPr/>
        </p:nvSpPr>
        <p:spPr bwMode="auto">
          <a:xfrm>
            <a:off x="3144839" y="4156075"/>
            <a:ext cx="60325" cy="46038"/>
          </a:xfrm>
          <a:prstGeom prst="rect">
            <a:avLst/>
          </a:prstGeom>
          <a:solidFill>
            <a:srgbClr val="33FFFA"/>
          </a:solidFill>
          <a:ln w="9525" algn="ctr">
            <a:solidFill>
              <a:srgbClr val="33FFFA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0519" name="Rectangle 42"/>
          <p:cNvSpPr>
            <a:spLocks noChangeArrowheads="1"/>
          </p:cNvSpPr>
          <p:nvPr/>
        </p:nvSpPr>
        <p:spPr bwMode="auto">
          <a:xfrm>
            <a:off x="3230563" y="4106874"/>
            <a:ext cx="60325" cy="47625"/>
          </a:xfrm>
          <a:prstGeom prst="rect">
            <a:avLst/>
          </a:prstGeom>
          <a:solidFill>
            <a:srgbClr val="33FFFA"/>
          </a:solidFill>
          <a:ln w="9525" algn="ctr">
            <a:solidFill>
              <a:srgbClr val="33FFFA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0520" name="Rectangle 43"/>
          <p:cNvSpPr>
            <a:spLocks noChangeArrowheads="1"/>
          </p:cNvSpPr>
          <p:nvPr/>
        </p:nvSpPr>
        <p:spPr bwMode="auto">
          <a:xfrm>
            <a:off x="3316290" y="4103699"/>
            <a:ext cx="60325" cy="46037"/>
          </a:xfrm>
          <a:prstGeom prst="rect">
            <a:avLst/>
          </a:prstGeom>
          <a:solidFill>
            <a:srgbClr val="33FFFA"/>
          </a:solidFill>
          <a:ln w="9525" algn="ctr">
            <a:solidFill>
              <a:srgbClr val="33FFFA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0521" name="Rectangle 44"/>
          <p:cNvSpPr>
            <a:spLocks noChangeArrowheads="1"/>
          </p:cNvSpPr>
          <p:nvPr/>
        </p:nvSpPr>
        <p:spPr bwMode="auto">
          <a:xfrm>
            <a:off x="3398838" y="3919540"/>
            <a:ext cx="60325" cy="44450"/>
          </a:xfrm>
          <a:prstGeom prst="rect">
            <a:avLst/>
          </a:prstGeom>
          <a:solidFill>
            <a:srgbClr val="33FFFA"/>
          </a:solidFill>
          <a:ln w="9525" algn="ctr">
            <a:solidFill>
              <a:srgbClr val="33FFFA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0522" name="Rectangle 45"/>
          <p:cNvSpPr>
            <a:spLocks noChangeArrowheads="1"/>
          </p:cNvSpPr>
          <p:nvPr/>
        </p:nvSpPr>
        <p:spPr bwMode="auto">
          <a:xfrm>
            <a:off x="3475040" y="3916374"/>
            <a:ext cx="60325" cy="46037"/>
          </a:xfrm>
          <a:prstGeom prst="rect">
            <a:avLst/>
          </a:prstGeom>
          <a:solidFill>
            <a:srgbClr val="33FFFA"/>
          </a:solidFill>
          <a:ln w="9525" algn="ctr">
            <a:solidFill>
              <a:srgbClr val="33FFFA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0523" name="Rectangle 46"/>
          <p:cNvSpPr>
            <a:spLocks noChangeArrowheads="1"/>
          </p:cNvSpPr>
          <p:nvPr/>
        </p:nvSpPr>
        <p:spPr bwMode="auto">
          <a:xfrm>
            <a:off x="3563939" y="3916374"/>
            <a:ext cx="60325" cy="46037"/>
          </a:xfrm>
          <a:prstGeom prst="rect">
            <a:avLst/>
          </a:prstGeom>
          <a:solidFill>
            <a:srgbClr val="33FFFA"/>
          </a:solidFill>
          <a:ln w="9525" algn="ctr">
            <a:solidFill>
              <a:srgbClr val="33FFFA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0524" name="Rectangle 47"/>
          <p:cNvSpPr>
            <a:spLocks noChangeArrowheads="1"/>
          </p:cNvSpPr>
          <p:nvPr/>
        </p:nvSpPr>
        <p:spPr bwMode="auto">
          <a:xfrm>
            <a:off x="3638550" y="3914784"/>
            <a:ext cx="60325" cy="44450"/>
          </a:xfrm>
          <a:prstGeom prst="rect">
            <a:avLst/>
          </a:prstGeom>
          <a:solidFill>
            <a:srgbClr val="33FFFA"/>
          </a:solidFill>
          <a:ln w="9525" algn="ctr">
            <a:solidFill>
              <a:srgbClr val="33FFFA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0525" name="Rectangle 48"/>
          <p:cNvSpPr>
            <a:spLocks noChangeArrowheads="1"/>
          </p:cNvSpPr>
          <p:nvPr/>
        </p:nvSpPr>
        <p:spPr bwMode="auto">
          <a:xfrm>
            <a:off x="3725873" y="3916374"/>
            <a:ext cx="58737" cy="46037"/>
          </a:xfrm>
          <a:prstGeom prst="rect">
            <a:avLst/>
          </a:prstGeom>
          <a:solidFill>
            <a:srgbClr val="33FFFA"/>
          </a:solidFill>
          <a:ln w="9525" algn="ctr">
            <a:solidFill>
              <a:srgbClr val="33FFFA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0526" name="Rectangle 49"/>
          <p:cNvSpPr>
            <a:spLocks noChangeArrowheads="1"/>
          </p:cNvSpPr>
          <p:nvPr/>
        </p:nvSpPr>
        <p:spPr bwMode="auto">
          <a:xfrm>
            <a:off x="3808413" y="3833813"/>
            <a:ext cx="60325" cy="44450"/>
          </a:xfrm>
          <a:prstGeom prst="rect">
            <a:avLst/>
          </a:prstGeom>
          <a:solidFill>
            <a:srgbClr val="33FFFA"/>
          </a:solidFill>
          <a:ln w="9525" algn="ctr">
            <a:solidFill>
              <a:srgbClr val="33FFFA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0527" name="Rectangle 50"/>
          <p:cNvSpPr>
            <a:spLocks noChangeArrowheads="1"/>
          </p:cNvSpPr>
          <p:nvPr/>
        </p:nvSpPr>
        <p:spPr bwMode="auto">
          <a:xfrm>
            <a:off x="3889375" y="3751274"/>
            <a:ext cx="60325" cy="46037"/>
          </a:xfrm>
          <a:prstGeom prst="rect">
            <a:avLst/>
          </a:prstGeom>
          <a:solidFill>
            <a:srgbClr val="33FFFA"/>
          </a:solidFill>
          <a:ln w="9525" algn="ctr">
            <a:solidFill>
              <a:srgbClr val="33FFFA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0528" name="Rectangle 51"/>
          <p:cNvSpPr>
            <a:spLocks noChangeArrowheads="1"/>
          </p:cNvSpPr>
          <p:nvPr/>
        </p:nvSpPr>
        <p:spPr bwMode="auto">
          <a:xfrm>
            <a:off x="3965575" y="3665538"/>
            <a:ext cx="60325" cy="44450"/>
          </a:xfrm>
          <a:prstGeom prst="rect">
            <a:avLst/>
          </a:prstGeom>
          <a:solidFill>
            <a:srgbClr val="33FFFA"/>
          </a:solidFill>
          <a:ln w="9525" algn="ctr">
            <a:solidFill>
              <a:srgbClr val="33FFFA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0529" name="Rectangle 52"/>
          <p:cNvSpPr>
            <a:spLocks noChangeArrowheads="1"/>
          </p:cNvSpPr>
          <p:nvPr/>
        </p:nvSpPr>
        <p:spPr bwMode="auto">
          <a:xfrm>
            <a:off x="4057650" y="3665538"/>
            <a:ext cx="60325" cy="44450"/>
          </a:xfrm>
          <a:prstGeom prst="rect">
            <a:avLst/>
          </a:prstGeom>
          <a:solidFill>
            <a:srgbClr val="33FFFA"/>
          </a:solidFill>
          <a:ln w="9525" algn="ctr">
            <a:solidFill>
              <a:srgbClr val="33FFFA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16946" name="Text Box 82"/>
          <p:cNvSpPr txBox="1">
            <a:spLocks noChangeArrowheads="1"/>
          </p:cNvSpPr>
          <p:nvPr/>
        </p:nvSpPr>
        <p:spPr bwMode="auto">
          <a:xfrm>
            <a:off x="6657985" y="5591185"/>
            <a:ext cx="584064" cy="307777"/>
          </a:xfrm>
          <a:prstGeom prst="rect">
            <a:avLst/>
          </a:prstGeom>
          <a:noFill/>
          <a:ln w="4445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Neo Sans Intel Medium" pitchFamily="34" charset="0"/>
              </a:rPr>
              <a:t>2023</a:t>
            </a:r>
          </a:p>
        </p:txBody>
      </p:sp>
      <p:sp>
        <p:nvSpPr>
          <p:cNvPr id="20531" name="Line 84"/>
          <p:cNvSpPr>
            <a:spLocks noChangeShapeType="1"/>
          </p:cNvSpPr>
          <p:nvPr/>
        </p:nvSpPr>
        <p:spPr bwMode="auto">
          <a:xfrm flipV="1">
            <a:off x="4529148" y="1922472"/>
            <a:ext cx="3373437" cy="1587501"/>
          </a:xfrm>
          <a:prstGeom prst="line">
            <a:avLst/>
          </a:prstGeom>
          <a:noFill/>
          <a:ln w="28575">
            <a:solidFill>
              <a:srgbClr val="33FFFA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16949" name="Text Box 85"/>
          <p:cNvSpPr txBox="1">
            <a:spLocks noChangeArrowheads="1"/>
          </p:cNvSpPr>
          <p:nvPr/>
        </p:nvSpPr>
        <p:spPr bwMode="auto">
          <a:xfrm>
            <a:off x="1019916" y="1724036"/>
            <a:ext cx="875561" cy="307777"/>
          </a:xfrm>
          <a:prstGeom prst="rect">
            <a:avLst/>
          </a:prstGeom>
          <a:noFill/>
          <a:ln w="4445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r">
              <a:defRPr/>
            </a:pPr>
            <a:r>
              <a:rPr lang="en-US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Neo Sans Intel Medium" pitchFamily="34" charset="0"/>
              </a:rPr>
              <a:t>1 ZFlops</a:t>
            </a:r>
          </a:p>
        </p:txBody>
      </p:sp>
      <p:sp>
        <p:nvSpPr>
          <p:cNvPr id="1316951" name="Text Box 87"/>
          <p:cNvSpPr txBox="1">
            <a:spLocks noChangeArrowheads="1"/>
          </p:cNvSpPr>
          <p:nvPr/>
        </p:nvSpPr>
        <p:spPr bwMode="auto">
          <a:xfrm>
            <a:off x="7656523" y="5595941"/>
            <a:ext cx="584064" cy="307777"/>
          </a:xfrm>
          <a:prstGeom prst="rect">
            <a:avLst/>
          </a:prstGeom>
          <a:noFill/>
          <a:ln w="4445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Neo Sans Intel Medium" pitchFamily="34" charset="0"/>
              </a:rPr>
              <a:t>2029</a:t>
            </a:r>
          </a:p>
        </p:txBody>
      </p:sp>
      <p:sp>
        <p:nvSpPr>
          <p:cNvPr id="20534" name="Line 89"/>
          <p:cNvSpPr>
            <a:spLocks noChangeShapeType="1"/>
          </p:cNvSpPr>
          <p:nvPr/>
        </p:nvSpPr>
        <p:spPr bwMode="auto">
          <a:xfrm>
            <a:off x="1924050" y="5548313"/>
            <a:ext cx="5980113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346223" name="Picture 95" descr="Beijing China Satellite Map"/>
          <p:cNvPicPr>
            <a:picLocks noChangeAspect="1" noChangeArrowheads="1"/>
          </p:cNvPicPr>
          <p:nvPr/>
        </p:nvPicPr>
        <p:blipFill>
          <a:blip r:embed="rId3" cstate="print"/>
          <a:srcRect t="12000" r="4050" b="8400"/>
          <a:stretch>
            <a:fillRect/>
          </a:stretch>
        </p:blipFill>
        <p:spPr bwMode="auto">
          <a:xfrm>
            <a:off x="6931025" y="2178050"/>
            <a:ext cx="1876425" cy="116681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grpSp>
        <p:nvGrpSpPr>
          <p:cNvPr id="2" name="Group 136"/>
          <p:cNvGrpSpPr>
            <a:grpSpLocks/>
          </p:cNvGrpSpPr>
          <p:nvPr/>
        </p:nvGrpSpPr>
        <p:grpSpPr bwMode="auto">
          <a:xfrm>
            <a:off x="7427913" y="1511300"/>
            <a:ext cx="817562" cy="865188"/>
            <a:chOff x="7157055" y="1574165"/>
            <a:chExt cx="816919" cy="864717"/>
          </a:xfrm>
        </p:grpSpPr>
        <p:sp>
          <p:nvSpPr>
            <p:cNvPr id="119" name="Oval 46"/>
            <p:cNvSpPr>
              <a:spLocks noChangeArrowheads="1"/>
            </p:cNvSpPr>
            <p:nvPr/>
          </p:nvSpPr>
          <p:spPr bwMode="auto">
            <a:xfrm>
              <a:off x="7157055" y="1574165"/>
              <a:ext cx="816919" cy="864717"/>
            </a:xfrm>
            <a:prstGeom prst="ellipse">
              <a:avLst/>
            </a:prstGeom>
            <a:gradFill rotWithShape="1">
              <a:gsLst>
                <a:gs pos="0">
                  <a:schemeClr val="tx2">
                    <a:alpha val="61000"/>
                  </a:schemeClr>
                </a:gs>
                <a:gs pos="100000">
                  <a:schemeClr val="tx2">
                    <a:gamma/>
                    <a:shade val="46275"/>
                    <a:invGamma/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 w="444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solidFill>
                  <a:schemeClr val="bg1"/>
                </a:solidFill>
                <a:cs typeface="+mn-cs"/>
              </a:endParaRPr>
            </a:p>
          </p:txBody>
        </p:sp>
        <p:sp>
          <p:nvSpPr>
            <p:cNvPr id="115" name="Oval 60"/>
            <p:cNvSpPr>
              <a:spLocks noChangeAspect="1" noChangeArrowheads="1"/>
            </p:cNvSpPr>
            <p:nvPr/>
          </p:nvSpPr>
          <p:spPr bwMode="auto">
            <a:xfrm rot="21467845">
              <a:off x="7506030" y="1934332"/>
              <a:ext cx="152280" cy="152317"/>
            </a:xfrm>
            <a:prstGeom prst="ellipse">
              <a:avLst/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48627"/>
                    <a:invGamma/>
                  </a:schemeClr>
                </a:gs>
              </a:gsLst>
              <a:path path="rect">
                <a:fillToRect r="100000" b="100000"/>
              </a:path>
            </a:gradFill>
            <a:ln w="12700">
              <a:noFill/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solidFill>
                  <a:schemeClr val="bg1"/>
                </a:solidFill>
                <a:cs typeface="+mn-cs"/>
              </a:endParaRPr>
            </a:p>
          </p:txBody>
        </p:sp>
      </p:grpSp>
      <p:sp>
        <p:nvSpPr>
          <p:cNvPr id="346232" name="TextBox 276"/>
          <p:cNvSpPr txBox="1">
            <a:spLocks noChangeArrowheads="1"/>
          </p:cNvSpPr>
          <p:nvPr/>
        </p:nvSpPr>
        <p:spPr bwMode="auto">
          <a:xfrm>
            <a:off x="6618289" y="1412876"/>
            <a:ext cx="218072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Neo Sans Intel Medium" pitchFamily="34" charset="0"/>
              </a:rPr>
              <a:t>Weather Prediction</a:t>
            </a:r>
          </a:p>
        </p:txBody>
      </p:sp>
      <p:pic>
        <p:nvPicPr>
          <p:cNvPr id="1509469" name="Picture 93"/>
          <p:cNvPicPr>
            <a:picLocks noChangeAspect="1" noChangeArrowheads="1"/>
          </p:cNvPicPr>
          <p:nvPr/>
        </p:nvPicPr>
        <p:blipFill>
          <a:blip r:embed="rId4" cstate="print"/>
          <a:srcRect l="9172" t="2573" r="6390" b="34204"/>
          <a:stretch>
            <a:fillRect/>
          </a:stretch>
        </p:blipFill>
        <p:spPr bwMode="auto">
          <a:xfrm>
            <a:off x="2876560" y="3643324"/>
            <a:ext cx="1254125" cy="176688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grpSp>
        <p:nvGrpSpPr>
          <p:cNvPr id="3" name="Group 134"/>
          <p:cNvGrpSpPr>
            <a:grpSpLocks/>
          </p:cNvGrpSpPr>
          <p:nvPr/>
        </p:nvGrpSpPr>
        <p:grpSpPr bwMode="auto">
          <a:xfrm>
            <a:off x="3981450" y="3108325"/>
            <a:ext cx="817563" cy="865188"/>
            <a:chOff x="3365261" y="3726374"/>
            <a:chExt cx="816919" cy="864717"/>
          </a:xfrm>
        </p:grpSpPr>
        <p:sp>
          <p:nvSpPr>
            <p:cNvPr id="122" name="Oval 46"/>
            <p:cNvSpPr>
              <a:spLocks noChangeArrowheads="1"/>
            </p:cNvSpPr>
            <p:nvPr/>
          </p:nvSpPr>
          <p:spPr bwMode="auto">
            <a:xfrm>
              <a:off x="3365261" y="3726374"/>
              <a:ext cx="816919" cy="864717"/>
            </a:xfrm>
            <a:prstGeom prst="ellipse">
              <a:avLst/>
            </a:prstGeom>
            <a:gradFill rotWithShape="1">
              <a:gsLst>
                <a:gs pos="0">
                  <a:schemeClr val="tx2">
                    <a:alpha val="61000"/>
                  </a:schemeClr>
                </a:gs>
                <a:gs pos="100000">
                  <a:schemeClr val="tx2">
                    <a:gamma/>
                    <a:shade val="46275"/>
                    <a:invGamma/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 w="444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solidFill>
                  <a:schemeClr val="bg1"/>
                </a:solidFill>
                <a:cs typeface="+mn-cs"/>
              </a:endParaRPr>
            </a:p>
          </p:txBody>
        </p:sp>
        <p:sp>
          <p:nvSpPr>
            <p:cNvPr id="123" name="Oval 60"/>
            <p:cNvSpPr>
              <a:spLocks noChangeAspect="1" noChangeArrowheads="1"/>
            </p:cNvSpPr>
            <p:nvPr/>
          </p:nvSpPr>
          <p:spPr bwMode="auto">
            <a:xfrm rot="21467845">
              <a:off x="3763410" y="4086541"/>
              <a:ext cx="152280" cy="152317"/>
            </a:xfrm>
            <a:prstGeom prst="ellipse">
              <a:avLst/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48627"/>
                    <a:invGamma/>
                  </a:schemeClr>
                </a:gs>
              </a:gsLst>
              <a:path path="rect">
                <a:fillToRect r="100000" b="100000"/>
              </a:path>
            </a:gradFill>
            <a:ln w="12700">
              <a:noFill/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solidFill>
                  <a:schemeClr val="bg1"/>
                </a:solidFill>
                <a:cs typeface="+mn-cs"/>
              </a:endParaRPr>
            </a:p>
          </p:txBody>
        </p:sp>
      </p:grpSp>
      <p:pic>
        <p:nvPicPr>
          <p:cNvPr id="346261" name="Picture 96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652963" y="3027363"/>
            <a:ext cx="1990725" cy="15621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grpSp>
        <p:nvGrpSpPr>
          <p:cNvPr id="4" name="Group 135"/>
          <p:cNvGrpSpPr>
            <a:grpSpLocks/>
          </p:cNvGrpSpPr>
          <p:nvPr/>
        </p:nvGrpSpPr>
        <p:grpSpPr bwMode="auto">
          <a:xfrm>
            <a:off x="5705485" y="2322513"/>
            <a:ext cx="815975" cy="863600"/>
            <a:chOff x="5307661" y="2846213"/>
            <a:chExt cx="816919" cy="864717"/>
          </a:xfrm>
        </p:grpSpPr>
        <p:sp>
          <p:nvSpPr>
            <p:cNvPr id="120" name="Oval 46"/>
            <p:cNvSpPr>
              <a:spLocks noChangeArrowheads="1"/>
            </p:cNvSpPr>
            <p:nvPr/>
          </p:nvSpPr>
          <p:spPr bwMode="auto">
            <a:xfrm>
              <a:off x="5307661" y="2846213"/>
              <a:ext cx="816919" cy="864717"/>
            </a:xfrm>
            <a:prstGeom prst="ellipse">
              <a:avLst/>
            </a:prstGeom>
            <a:gradFill rotWithShape="1">
              <a:gsLst>
                <a:gs pos="0">
                  <a:schemeClr val="tx2">
                    <a:alpha val="61000"/>
                  </a:schemeClr>
                </a:gs>
                <a:gs pos="100000">
                  <a:schemeClr val="tx2">
                    <a:gamma/>
                    <a:shade val="46275"/>
                    <a:invGamma/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 w="444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solidFill>
                  <a:schemeClr val="bg1"/>
                </a:solidFill>
                <a:cs typeface="+mn-cs"/>
              </a:endParaRPr>
            </a:p>
          </p:txBody>
        </p:sp>
        <p:sp>
          <p:nvSpPr>
            <p:cNvPr id="121" name="Oval 60"/>
            <p:cNvSpPr>
              <a:spLocks noChangeAspect="1" noChangeArrowheads="1"/>
            </p:cNvSpPr>
            <p:nvPr/>
          </p:nvSpPr>
          <p:spPr bwMode="auto">
            <a:xfrm rot="21467845">
              <a:off x="5657315" y="3205452"/>
              <a:ext cx="152576" cy="152597"/>
            </a:xfrm>
            <a:prstGeom prst="ellipse">
              <a:avLst/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48627"/>
                    <a:invGamma/>
                  </a:schemeClr>
                </a:gs>
              </a:gsLst>
              <a:path path="rect">
                <a:fillToRect r="100000" b="100000"/>
              </a:path>
            </a:gradFill>
            <a:ln w="12700">
              <a:noFill/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solidFill>
                  <a:schemeClr val="bg1"/>
                </a:solidFill>
                <a:cs typeface="+mn-cs"/>
              </a:endParaRPr>
            </a:p>
          </p:txBody>
        </p:sp>
      </p:grpSp>
      <p:sp>
        <p:nvSpPr>
          <p:cNvPr id="346271" name="TextBox 276"/>
          <p:cNvSpPr txBox="1">
            <a:spLocks noChangeArrowheads="1"/>
          </p:cNvSpPr>
          <p:nvPr/>
        </p:nvSpPr>
        <p:spPr bwMode="auto">
          <a:xfrm>
            <a:off x="2354263" y="3081339"/>
            <a:ext cx="22987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Neo Sans Intel Medium" pitchFamily="34" charset="0"/>
              </a:rPr>
              <a:t>Medical Imaging</a:t>
            </a:r>
          </a:p>
        </p:txBody>
      </p:sp>
      <p:sp>
        <p:nvSpPr>
          <p:cNvPr id="346272" name="TextBox 276"/>
          <p:cNvSpPr txBox="1">
            <a:spLocks noChangeArrowheads="1"/>
          </p:cNvSpPr>
          <p:nvPr/>
        </p:nvSpPr>
        <p:spPr bwMode="auto">
          <a:xfrm>
            <a:off x="3976688" y="2254246"/>
            <a:ext cx="335915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Neo Sans Intel Medium" pitchFamily="34" charset="0"/>
              </a:rPr>
              <a:t>Genomics Research</a:t>
            </a:r>
          </a:p>
        </p:txBody>
      </p:sp>
      <p:pic>
        <p:nvPicPr>
          <p:cNvPr id="20544" name="Picture 163" descr="Picture2"/>
          <p:cNvPicPr>
            <a:picLocks noChangeAspect="1" noChangeArrowheads="1"/>
          </p:cNvPicPr>
          <p:nvPr/>
        </p:nvPicPr>
        <p:blipFill>
          <a:blip r:embed="rId6" cstate="print">
            <a:lum bright="12000"/>
          </a:blip>
          <a:srcRect/>
          <a:stretch>
            <a:fillRect/>
          </a:stretch>
        </p:blipFill>
        <p:spPr bwMode="auto">
          <a:xfrm>
            <a:off x="4318000" y="3424238"/>
            <a:ext cx="247650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45" name="Picture 164" descr="Picture2"/>
          <p:cNvPicPr>
            <a:picLocks noChangeAspect="1" noChangeArrowheads="1"/>
          </p:cNvPicPr>
          <p:nvPr/>
        </p:nvPicPr>
        <p:blipFill>
          <a:blip r:embed="rId6" cstate="print">
            <a:lum bright="12000"/>
          </a:blip>
          <a:srcRect/>
          <a:stretch>
            <a:fillRect/>
          </a:stretch>
        </p:blipFill>
        <p:spPr bwMode="auto">
          <a:xfrm>
            <a:off x="6003925" y="2614613"/>
            <a:ext cx="247650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46" name="Picture 165" descr="Picture2"/>
          <p:cNvPicPr>
            <a:picLocks noChangeAspect="1" noChangeArrowheads="1"/>
          </p:cNvPicPr>
          <p:nvPr/>
        </p:nvPicPr>
        <p:blipFill>
          <a:blip r:embed="rId6" cstate="print">
            <a:lum bright="12000"/>
          </a:blip>
          <a:srcRect/>
          <a:stretch>
            <a:fillRect/>
          </a:stretch>
        </p:blipFill>
        <p:spPr bwMode="auto">
          <a:xfrm>
            <a:off x="7727950" y="1824038"/>
            <a:ext cx="247650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3" name="Rectangle 6"/>
          <p:cNvSpPr>
            <a:spLocks noChangeArrowheads="1"/>
          </p:cNvSpPr>
          <p:nvPr/>
        </p:nvSpPr>
        <p:spPr bwMode="auto">
          <a:xfrm>
            <a:off x="92396" y="5909122"/>
            <a:ext cx="9144000" cy="21929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anchor="b">
            <a:spAutoFit/>
          </a:bodyPr>
          <a:lstStyle/>
          <a:p>
            <a:pPr eaLnBrk="0" hangingPunct="0">
              <a:lnSpc>
                <a:spcPct val="90000"/>
              </a:lnSpc>
              <a:spcBef>
                <a:spcPct val="40000"/>
              </a:spcBef>
              <a:buSzPct val="125000"/>
              <a:buFont typeface="Times"/>
              <a:buNone/>
            </a:pPr>
            <a:r>
              <a:rPr lang="en-US" sz="900" dirty="0">
                <a:solidFill>
                  <a:srgbClr val="FFFFFF"/>
                </a:solidFill>
                <a:latin typeface="Verdana" pitchFamily="34" charset="0"/>
                <a:cs typeface="Arial" pitchFamily="34" charset="0"/>
              </a:rPr>
              <a:t>Data Source:  </a:t>
            </a:r>
            <a:r>
              <a:rPr lang="en-US" sz="900" dirty="0" smtClean="0">
                <a:solidFill>
                  <a:srgbClr val="FFFFFF"/>
                </a:solidFill>
                <a:latin typeface="Verdana" pitchFamily="34" charset="0"/>
                <a:cs typeface="Arial" pitchFamily="34" charset="0"/>
                <a:hlinkClick r:id="rId7"/>
              </a:rPr>
              <a:t>www.top500.org</a:t>
            </a:r>
            <a:r>
              <a:rPr lang="en-US" sz="900" dirty="0" smtClean="0">
                <a:solidFill>
                  <a:srgbClr val="FFFFFF"/>
                </a:solidFill>
                <a:latin typeface="Verdana" pitchFamily="34" charset="0"/>
                <a:cs typeface="Arial" pitchFamily="34" charset="0"/>
              </a:rPr>
              <a:t>    (Courtesy Intel)  </a:t>
            </a:r>
            <a:endParaRPr lang="en-US" sz="900" dirty="0">
              <a:solidFill>
                <a:srgbClr val="FFFFFF"/>
              </a:solidFill>
              <a:latin typeface="Verdana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9980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6232" grpId="0"/>
      <p:bldP spid="34627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 Inflection point (or two) in High Performance Computing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Relatively “boring”, but rapidly improving architectures for the last 15 years.  </a:t>
            </a:r>
          </a:p>
          <a:p>
            <a:r>
              <a:rPr lang="en-US" dirty="0" smtClean="0"/>
              <a:t>Performance rising much faster than Moore’s Law… </a:t>
            </a:r>
          </a:p>
          <a:p>
            <a:pPr lvl="1"/>
            <a:r>
              <a:rPr lang="en-US" dirty="0" smtClean="0"/>
              <a:t>But power rising faster</a:t>
            </a:r>
          </a:p>
          <a:p>
            <a:pPr lvl="1"/>
            <a:r>
              <a:rPr lang="en-US" dirty="0" smtClean="0"/>
              <a:t>And concurrency rising faster than that, with serial performance decreasing. </a:t>
            </a:r>
          </a:p>
          <a:p>
            <a:r>
              <a:rPr lang="en-US" dirty="0" smtClean="0"/>
              <a:t>Something had to give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56818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382000" cy="1066800"/>
          </a:xfrm>
        </p:spPr>
        <p:txBody>
          <a:bodyPr/>
          <a:lstStyle/>
          <a:p>
            <a:r>
              <a:rPr lang="en-US" dirty="0" smtClean="0">
                <a:solidFill>
                  <a:srgbClr val="66CCFF"/>
                </a:solidFill>
                <a:cs typeface="Gill Sans"/>
              </a:rPr>
              <a:t>Consider this Example</a:t>
            </a:r>
            <a:br>
              <a:rPr lang="en-US" dirty="0" smtClean="0">
                <a:solidFill>
                  <a:srgbClr val="66CCFF"/>
                </a:solidFill>
                <a:cs typeface="Gill Sans"/>
              </a:rPr>
            </a:br>
            <a:r>
              <a:rPr lang="en-US" sz="2400" dirty="0" smtClean="0">
                <a:solidFill>
                  <a:srgbClr val="66CCFF"/>
                </a:solidFill>
                <a:cs typeface="Gill Sans"/>
              </a:rPr>
              <a:t>Homogeneous v. Heterogeneous</a:t>
            </a:r>
            <a:endParaRPr lang="en-US" sz="1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9200" y="1676400"/>
            <a:ext cx="7010400" cy="4495800"/>
          </a:xfrm>
        </p:spPr>
        <p:txBody>
          <a:bodyPr/>
          <a:lstStyle/>
          <a:p>
            <a:pPr marL="0" lvl="1" indent="0">
              <a:lnSpc>
                <a:spcPct val="110000"/>
              </a:lnSpc>
              <a:buNone/>
            </a:pPr>
            <a:r>
              <a:rPr lang="en-US" u="sng" dirty="0" smtClean="0"/>
              <a:t>Acquisition </a:t>
            </a:r>
            <a:r>
              <a:rPr lang="en-US" u="sng" dirty="0"/>
              <a:t>costs and power </a:t>
            </a:r>
            <a:r>
              <a:rPr lang="en-US" u="sng" dirty="0" smtClean="0"/>
              <a:t>consumption</a:t>
            </a:r>
            <a:endParaRPr lang="en-US" u="sng" dirty="0" smtClean="0">
              <a:solidFill>
                <a:schemeClr val="bg1">
                  <a:lumMod val="95000"/>
                </a:schemeClr>
              </a:solidFill>
            </a:endParaRPr>
          </a:p>
          <a:p>
            <a:pPr>
              <a:lnSpc>
                <a:spcPct val="110000"/>
              </a:lnSpc>
            </a:pPr>
            <a:r>
              <a:rPr lang="en-US" sz="2400" dirty="0" smtClean="0">
                <a:solidFill>
                  <a:schemeClr val="bg1">
                    <a:lumMod val="95000"/>
                  </a:schemeClr>
                </a:solidFill>
              </a:rPr>
              <a:t>Homogeneous system: K computer in Japan</a:t>
            </a:r>
          </a:p>
          <a:p>
            <a:pPr lvl="1">
              <a:lnSpc>
                <a:spcPct val="110000"/>
              </a:lnSpc>
            </a:pPr>
            <a:r>
              <a:rPr lang="en-US" sz="2000" dirty="0" smtClean="0">
                <a:solidFill>
                  <a:schemeClr val="bg1">
                    <a:lumMod val="95000"/>
                  </a:schemeClr>
                </a:solidFill>
              </a:rPr>
              <a:t>10 PF </a:t>
            </a:r>
            <a:r>
              <a:rPr lang="en-US" sz="2000" dirty="0" err="1" smtClean="0">
                <a:solidFill>
                  <a:schemeClr val="bg1">
                    <a:lumMod val="95000"/>
                  </a:schemeClr>
                </a:solidFill>
              </a:rPr>
              <a:t>unaccelerated</a:t>
            </a:r>
            <a:endParaRPr lang="en-US" sz="2000" dirty="0">
              <a:solidFill>
                <a:schemeClr val="bg1">
                  <a:lumMod val="95000"/>
                </a:schemeClr>
              </a:solidFill>
            </a:endParaRPr>
          </a:p>
          <a:p>
            <a:pPr lvl="1">
              <a:lnSpc>
                <a:spcPct val="110000"/>
              </a:lnSpc>
            </a:pPr>
            <a:r>
              <a:rPr lang="en-US" sz="2000" u="sng" dirty="0" smtClean="0">
                <a:solidFill>
                  <a:schemeClr val="bg1">
                    <a:lumMod val="95000"/>
                  </a:schemeClr>
                </a:solidFill>
              </a:rPr>
              <a:t>Rumored </a:t>
            </a:r>
            <a:r>
              <a:rPr lang="en-US" sz="2000" u="sng" dirty="0" smtClean="0">
                <a:solidFill>
                  <a:schemeClr val="bg1">
                    <a:lumMod val="95000"/>
                  </a:schemeClr>
                </a:solidFill>
              </a:rPr>
              <a:t>~$1</a:t>
            </a:r>
            <a:r>
              <a:rPr lang="en-US" sz="2000" u="sng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sz="2000" u="sng" dirty="0" smtClean="0">
                <a:solidFill>
                  <a:schemeClr val="bg1">
                    <a:lumMod val="95000"/>
                  </a:schemeClr>
                </a:solidFill>
              </a:rPr>
              <a:t>billion</a:t>
            </a:r>
            <a:r>
              <a:rPr lang="en-US" sz="2000" dirty="0" smtClean="0">
                <a:solidFill>
                  <a:schemeClr val="bg1">
                    <a:lumMod val="95000"/>
                  </a:schemeClr>
                </a:solidFill>
              </a:rPr>
              <a:t> acquisition costs</a:t>
            </a:r>
          </a:p>
          <a:p>
            <a:pPr lvl="1">
              <a:lnSpc>
                <a:spcPct val="110000"/>
              </a:lnSpc>
            </a:pPr>
            <a:r>
              <a:rPr lang="en-US" sz="2000" dirty="0" smtClean="0">
                <a:solidFill>
                  <a:schemeClr val="bg1">
                    <a:lumMod val="95000"/>
                  </a:schemeClr>
                </a:solidFill>
              </a:rPr>
              <a:t>Large power bill </a:t>
            </a:r>
            <a:r>
              <a:rPr lang="en-US" sz="2000" dirty="0" smtClean="0">
                <a:solidFill>
                  <a:schemeClr val="bg1">
                    <a:lumMod val="95000"/>
                  </a:schemeClr>
                </a:solidFill>
              </a:rPr>
              <a:t>(13MW) and </a:t>
            </a:r>
            <a:r>
              <a:rPr lang="en-US" sz="2000" dirty="0" smtClean="0">
                <a:solidFill>
                  <a:schemeClr val="bg1">
                    <a:lumMod val="95000"/>
                  </a:schemeClr>
                </a:solidFill>
              </a:rPr>
              <a:t>foot </a:t>
            </a:r>
            <a:r>
              <a:rPr lang="en-US" sz="2000" dirty="0" smtClean="0">
                <a:solidFill>
                  <a:schemeClr val="bg1">
                    <a:lumMod val="95000"/>
                  </a:schemeClr>
                </a:solidFill>
              </a:rPr>
              <a:t>print (800 racks)</a:t>
            </a:r>
            <a:endParaRPr lang="en-US" sz="2000" dirty="0" smtClean="0">
              <a:solidFill>
                <a:schemeClr val="bg1">
                  <a:lumMod val="95000"/>
                </a:schemeClr>
              </a:solidFill>
            </a:endParaRPr>
          </a:p>
          <a:p>
            <a:pPr>
              <a:lnSpc>
                <a:spcPct val="110000"/>
              </a:lnSpc>
            </a:pPr>
            <a:r>
              <a:rPr lang="en-US" sz="2400" dirty="0" smtClean="0">
                <a:solidFill>
                  <a:schemeClr val="bg1">
                    <a:lumMod val="95000"/>
                  </a:schemeClr>
                </a:solidFill>
              </a:rPr>
              <a:t>Heterogeneous system: Stampede at TACC</a:t>
            </a:r>
            <a:endParaRPr lang="en-US" dirty="0" smtClean="0">
              <a:solidFill>
                <a:schemeClr val="bg1">
                  <a:lumMod val="95000"/>
                </a:schemeClr>
              </a:solidFill>
            </a:endParaRPr>
          </a:p>
          <a:p>
            <a:pPr lvl="1">
              <a:lnSpc>
                <a:spcPct val="110000"/>
              </a:lnSpc>
            </a:pPr>
            <a:r>
              <a:rPr lang="en-US" sz="2000" dirty="0" smtClean="0">
                <a:solidFill>
                  <a:schemeClr val="bg1">
                    <a:lumMod val="95000"/>
                  </a:schemeClr>
                </a:solidFill>
              </a:rPr>
              <a:t>Near 10PF (2 SNB +  up to 8 MIC)</a:t>
            </a:r>
          </a:p>
          <a:p>
            <a:pPr lvl="1">
              <a:lnSpc>
                <a:spcPct val="110000"/>
              </a:lnSpc>
            </a:pPr>
            <a:r>
              <a:rPr lang="en-US" sz="2000" dirty="0" smtClean="0">
                <a:solidFill>
                  <a:schemeClr val="bg1">
                    <a:lumMod val="95000"/>
                  </a:schemeClr>
                </a:solidFill>
              </a:rPr>
              <a:t>Modest footprint: 8,000 </a:t>
            </a:r>
            <a:r>
              <a:rPr lang="en-US" sz="2000" dirty="0">
                <a:solidFill>
                  <a:schemeClr val="bg1">
                    <a:lumMod val="95000"/>
                  </a:schemeClr>
                </a:solidFill>
              </a:rPr>
              <a:t>ft</a:t>
            </a:r>
            <a:r>
              <a:rPr lang="en-US" sz="2000" baseline="30000" dirty="0">
                <a:solidFill>
                  <a:schemeClr val="bg1">
                    <a:lumMod val="95000"/>
                  </a:schemeClr>
                </a:solidFill>
              </a:rPr>
              <a:t>2</a:t>
            </a:r>
            <a:r>
              <a:rPr lang="en-US" sz="2000" dirty="0">
                <a:solidFill>
                  <a:schemeClr val="bg1">
                    <a:lumMod val="95000"/>
                  </a:schemeClr>
                </a:solidFill>
              </a:rPr>
              <a:t>, </a:t>
            </a:r>
            <a:r>
              <a:rPr lang="en-US" sz="2000" dirty="0" smtClean="0">
                <a:solidFill>
                  <a:schemeClr val="bg1">
                    <a:lumMod val="95000"/>
                  </a:schemeClr>
                </a:solidFill>
              </a:rPr>
              <a:t>5</a:t>
            </a:r>
            <a:r>
              <a:rPr lang="en-US" sz="2000" dirty="0" smtClean="0">
                <a:solidFill>
                  <a:schemeClr val="bg1">
                    <a:lumMod val="95000"/>
                  </a:schemeClr>
                </a:solidFill>
              </a:rPr>
              <a:t>MW, 180 racks. </a:t>
            </a:r>
            <a:endParaRPr lang="en-US" sz="2000" dirty="0" smtClean="0">
              <a:solidFill>
                <a:schemeClr val="bg1">
                  <a:lumMod val="95000"/>
                </a:schemeClr>
              </a:solidFill>
            </a:endParaRPr>
          </a:p>
          <a:p>
            <a:pPr lvl="1">
              <a:lnSpc>
                <a:spcPct val="110000"/>
              </a:lnSpc>
            </a:pPr>
            <a:r>
              <a:rPr lang="en-US" sz="2000" u="sng" dirty="0" smtClean="0">
                <a:solidFill>
                  <a:schemeClr val="bg1">
                    <a:lumMod val="95000"/>
                  </a:schemeClr>
                </a:solidFill>
              </a:rPr>
              <a:t>$27.5 million</a:t>
            </a:r>
            <a:r>
              <a:rPr lang="en-US" sz="2000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endParaRPr lang="en-US" sz="2000" dirty="0">
              <a:solidFill>
                <a:schemeClr val="bg1">
                  <a:lumMod val="95000"/>
                </a:schemeClr>
              </a:solidFill>
            </a:endParaRPr>
          </a:p>
          <a:p>
            <a:pPr lvl="1">
              <a:lnSpc>
                <a:spcPct val="110000"/>
              </a:lnSpc>
            </a:pPr>
            <a:endParaRPr lang="en-US" sz="1000" dirty="0" smtClean="0">
              <a:solidFill>
                <a:srgbClr val="00FF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7010400" y="6400800"/>
            <a:ext cx="2133600" cy="365125"/>
          </a:xfrm>
          <a:prstGeom prst="rect">
            <a:avLst/>
          </a:prstGeom>
        </p:spPr>
        <p:txBody>
          <a:bodyPr/>
          <a:lstStyle/>
          <a:p>
            <a:fld id="{6A24A5A2-255C-4AD3-BA08-4F0B04F3D67B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89773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Blue_Powerpoint_Template">
  <a:themeElements>
    <a:clrScheme name="new_templat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new_templa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pitchFamily="1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pitchFamily="1" charset="-128"/>
          </a:defRPr>
        </a:defPPr>
      </a:lstStyle>
    </a:lnDef>
  </a:objectDefaults>
  <a:extraClrSchemeLst>
    <a:extraClrScheme>
      <a:clrScheme name="new_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w_templat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w_templat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w_templat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w_templat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w_templat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w_templat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w_templat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w_templat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w_templat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w_templat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w_templat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TACC-Blue.potx</Template>
  <TotalTime>3955</TotalTime>
  <Words>1936</Words>
  <Application>Microsoft Macintosh PowerPoint</Application>
  <PresentationFormat>On-screen Show (4:3)</PresentationFormat>
  <Paragraphs>320</Paragraphs>
  <Slides>46</Slides>
  <Notes>9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47" baseType="lpstr">
      <vt:lpstr>Blue_Powerpoint_Template</vt:lpstr>
      <vt:lpstr>The Stampede is Coming: A New Petascale Resource for the Open Science Community</vt:lpstr>
      <vt:lpstr>The Texas Advanced Computing Center:  A Leader in High Performance Computing</vt:lpstr>
      <vt:lpstr>Stampede</vt:lpstr>
      <vt:lpstr>Stampede - Headlines</vt:lpstr>
      <vt:lpstr>The Stampede Project</vt:lpstr>
      <vt:lpstr>Contrast with Blue Waters</vt:lpstr>
      <vt:lpstr>HPC Needs Decades of Moore’s Law</vt:lpstr>
      <vt:lpstr>An Inflection point (or two) in High Performance Computing</vt:lpstr>
      <vt:lpstr>Consider this Example Homogeneous v. Heterogeneous</vt:lpstr>
      <vt:lpstr>Accelerated Computing for Exascale</vt:lpstr>
      <vt:lpstr>Key aspects of acceleration</vt:lpstr>
      <vt:lpstr>The GPU Approach</vt:lpstr>
      <vt:lpstr>More accelerators</vt:lpstr>
      <vt:lpstr>Intel’s MIC approach</vt:lpstr>
      <vt:lpstr>What is MIC?</vt:lpstr>
      <vt:lpstr>MIC Architecture</vt:lpstr>
      <vt:lpstr>Stampede: Programming Models</vt:lpstr>
      <vt:lpstr>Stampede</vt:lpstr>
      <vt:lpstr>Power/Physical</vt:lpstr>
      <vt:lpstr>Key Datacenter Features</vt:lpstr>
      <vt:lpstr>Datacenter Expansion</vt:lpstr>
      <vt:lpstr>PowerPoint Presentation</vt:lpstr>
      <vt:lpstr>Stampede Datacenter –February 20th</vt:lpstr>
      <vt:lpstr>Stampede Datacenter – March 22nd</vt:lpstr>
      <vt:lpstr>Stampede Datacenter – May 16th  </vt:lpstr>
      <vt:lpstr>Stampede Datacenter – June 20th</vt:lpstr>
      <vt:lpstr>Stampede Datacenter, ~September 10th</vt:lpstr>
      <vt:lpstr>Stampede Datacenter, ~September 10th</vt:lpstr>
      <vt:lpstr>Some utilities are involved</vt:lpstr>
      <vt:lpstr>Actually, way more utility space than machine space</vt:lpstr>
      <vt:lpstr>New Technologies/Milestones in the Stampede Project</vt:lpstr>
      <vt:lpstr>What we at TACC like about MIC</vt:lpstr>
      <vt:lpstr>Will My Code Run on MIC? </vt:lpstr>
      <vt:lpstr>Early MIC Programming Experiences at TACC</vt:lpstr>
      <vt:lpstr>Adapting and Optimizing Code for MIC</vt:lpstr>
      <vt:lpstr>Stampede Programming  Five Possible Models</vt:lpstr>
      <vt:lpstr>PowerPoint Presentation</vt:lpstr>
      <vt:lpstr>PowerPoint Presentation</vt:lpstr>
      <vt:lpstr>PowerPoint Presentation</vt:lpstr>
      <vt:lpstr>PowerPoint Presentation</vt:lpstr>
      <vt:lpstr>Programming Models</vt:lpstr>
      <vt:lpstr>MIC Programming with OpenMP</vt:lpstr>
      <vt:lpstr>The Stampede is Coming</vt:lpstr>
      <vt:lpstr>Roadmap</vt:lpstr>
      <vt:lpstr>Can I use Stampede?</vt:lpstr>
      <vt:lpstr>At this point, there is a very slight chance I’ve left time for questions.  (Certainly, I’ve created enough confusion for them)</vt:lpstr>
    </vt:vector>
  </TitlesOfParts>
  <Company>Texas Advanced Computing Center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Dan Stanzione</dc:creator>
  <cp:lastModifiedBy>Dan Stanzione</cp:lastModifiedBy>
  <cp:revision>31</cp:revision>
  <dcterms:created xsi:type="dcterms:W3CDTF">2012-05-14T20:16:19Z</dcterms:created>
  <dcterms:modified xsi:type="dcterms:W3CDTF">2012-10-03T20:18:17Z</dcterms:modified>
</cp:coreProperties>
</file>